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11.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10.xml" ContentType="application/vnd.openxmlformats-officedocument.presentationml.notesSlide+xml"/>
  <Override PartName="/ppt/slideLayouts/slideLayout3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0.xml" ContentType="application/vnd.openxmlformats-officedocument.presentationml.tags+xml"/>
  <Override PartName="/ppt/tags/tag7.xml" ContentType="application/vnd.openxmlformats-officedocument.presentationml.tags+xml"/>
  <Override PartName="/ppt/tags/tag2.xml" ContentType="application/vnd.openxmlformats-officedocument.presentationml.tags+xml"/>
  <Override PartName="/ppt/tags/tag8.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docProps/app.xml" ContentType="application/vnd.openxmlformats-officedocument.extended-properties+xml"/>
  <Override PartName="/ppt/tags/tag9.xml" ContentType="application/vnd.openxmlformats-officedocument.presentationml.tags+xml"/>
  <Override PartName="/docProps/core.xml" ContentType="application/vnd.openxmlformats-package.core-properties+xml"/>
  <Override PartName="/ppt/tags/tag1.xml" ContentType="application/vnd.openxmlformats-officedocument.presentationml.tags+xml"/>
  <Override PartName="/ppt/tags/tag6.xml" ContentType="application/vnd.openxmlformats-officedocument.presentationml.tags+xml"/>
  <Override PartName="/ppt/tags/tag5.xml" ContentType="application/vnd.openxmlformats-officedocument.presentationml.tag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88" r:id="rId2"/>
    <p:sldMasterId id="2147483704" r:id="rId3"/>
  </p:sldMasterIdLst>
  <p:notesMasterIdLst>
    <p:notesMasterId r:id="rId51"/>
  </p:notesMasterIdLst>
  <p:sldIdLst>
    <p:sldId id="498" r:id="rId4"/>
    <p:sldId id="303" r:id="rId5"/>
    <p:sldId id="500" r:id="rId6"/>
    <p:sldId id="499" r:id="rId7"/>
    <p:sldId id="473" r:id="rId8"/>
    <p:sldId id="330" r:id="rId9"/>
    <p:sldId id="456" r:id="rId10"/>
    <p:sldId id="438" r:id="rId11"/>
    <p:sldId id="439" r:id="rId12"/>
    <p:sldId id="447" r:id="rId13"/>
    <p:sldId id="430" r:id="rId14"/>
    <p:sldId id="446" r:id="rId15"/>
    <p:sldId id="448" r:id="rId16"/>
    <p:sldId id="424" r:id="rId17"/>
    <p:sldId id="425" r:id="rId18"/>
    <p:sldId id="331" r:id="rId19"/>
    <p:sldId id="432" r:id="rId20"/>
    <p:sldId id="359" r:id="rId21"/>
    <p:sldId id="338" r:id="rId22"/>
    <p:sldId id="364" r:id="rId23"/>
    <p:sldId id="458" r:id="rId24"/>
    <p:sldId id="339" r:id="rId25"/>
    <p:sldId id="422" r:id="rId26"/>
    <p:sldId id="436" r:id="rId27"/>
    <p:sldId id="423" r:id="rId28"/>
    <p:sldId id="429" r:id="rId29"/>
    <p:sldId id="428" r:id="rId30"/>
    <p:sldId id="441" r:id="rId31"/>
    <p:sldId id="442" r:id="rId32"/>
    <p:sldId id="443" r:id="rId33"/>
    <p:sldId id="434" r:id="rId34"/>
    <p:sldId id="444" r:id="rId35"/>
    <p:sldId id="445" r:id="rId36"/>
    <p:sldId id="440" r:id="rId37"/>
    <p:sldId id="464" r:id="rId38"/>
    <p:sldId id="450" r:id="rId39"/>
    <p:sldId id="465" r:id="rId40"/>
    <p:sldId id="466" r:id="rId41"/>
    <p:sldId id="451" r:id="rId42"/>
    <p:sldId id="460" r:id="rId43"/>
    <p:sldId id="459" r:id="rId44"/>
    <p:sldId id="452" r:id="rId45"/>
    <p:sldId id="453" r:id="rId46"/>
    <p:sldId id="405" r:id="rId47"/>
    <p:sldId id="463" r:id="rId48"/>
    <p:sldId id="467" r:id="rId49"/>
    <p:sldId id="293" r:id="rId50"/>
  </p:sldIdLst>
  <p:sldSz cx="12192000" cy="6858000"/>
  <p:notesSz cx="6858000" cy="9144000"/>
  <p:embeddedFontLst>
    <p:embeddedFont>
      <p:font typeface="Alexandria" pitchFamily="2" charset="-78"/>
      <p:regular r:id="rId52"/>
      <p:bold r:id="rId53"/>
    </p:embeddedFont>
    <p:embeddedFont>
      <p:font typeface="Segoe UI" panose="020B0502040204020203" pitchFamily="34" charset="0"/>
      <p:regular r:id="rId54"/>
      <p:bold r:id="rId55"/>
      <p:italic r:id="rId56"/>
      <p:boldItalic r:id="rId57"/>
    </p:embeddedFont>
    <p:embeddedFont>
      <p:font typeface="Tahoma" panose="020B0604030504040204" pitchFamily="34" charset="0"/>
      <p:regular r:id="rId58"/>
      <p:bold r:id="rId59"/>
    </p:embeddedFont>
    <p:embeddedFont>
      <p:font typeface="Tajawal Medium" panose="00000600000000000000" charset="-78"/>
      <p:regular r:id="rId60"/>
      <p:bold r:id="rId61"/>
    </p:embeddedFont>
    <p:embeddedFont>
      <p:font typeface="Traditional Arabic" panose="02020603050405020304" pitchFamily="18" charset="-78"/>
      <p:regular r:id="rId62"/>
      <p:bold r:id="rId6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91"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99"/>
    <a:srgbClr val="923E92"/>
    <a:srgbClr val="A50021"/>
    <a:srgbClr val="4A206A"/>
    <a:srgbClr val="3A2A3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600" autoAdjust="0"/>
    <p:restoredTop sz="94602" autoAdjust="0"/>
  </p:normalViewPr>
  <p:slideViewPr>
    <p:cSldViewPr>
      <p:cViewPr varScale="1">
        <p:scale>
          <a:sx n="60" d="100"/>
          <a:sy n="60" d="100"/>
        </p:scale>
        <p:origin x="772" y="6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139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font" Target="fonts/font12.fntdata"/><Relationship Id="rId7" Type="http://schemas.openxmlformats.org/officeDocument/2006/relationships/slide" Target="slides/slide4.xml"/><Relationship Id="rId92"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font" Target="fonts/font2.fntdata"/><Relationship Id="rId58" Type="http://schemas.openxmlformats.org/officeDocument/2006/relationships/font" Target="fonts/font7.fntdata"/><Relationship Id="rId5" Type="http://schemas.openxmlformats.org/officeDocument/2006/relationships/slide" Target="slides/slide2.xml"/><Relationship Id="rId61" Type="http://schemas.openxmlformats.org/officeDocument/2006/relationships/font" Target="fonts/font10.fntdata"/><Relationship Id="rId95" Type="http://schemas.openxmlformats.org/officeDocument/2006/relationships/tableStyles" Target="tableStyles.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font" Target="fonts/font5.fntdata"/><Relationship Id="rId8" Type="http://schemas.openxmlformats.org/officeDocument/2006/relationships/slide" Target="slides/slide5.xml"/><Relationship Id="rId51" Type="http://schemas.openxmlformats.org/officeDocument/2006/relationships/notesMaster" Target="notesMasters/notesMaster1.xml"/><Relationship Id="rId93" Type="http://schemas.openxmlformats.org/officeDocument/2006/relationships/viewProps" Target="viewProps.xml"/><Relationship Id="rId98" Type="http://schemas.openxmlformats.org/officeDocument/2006/relationships/customXml" Target="../customXml/item3.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font" Target="fonts/font8.fntdata"/><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font" Target="fonts/font3.fntdata"/><Relationship Id="rId62" Type="http://schemas.openxmlformats.org/officeDocument/2006/relationships/font" Target="fonts/font11.fntdata"/><Relationship Id="rId91" Type="http://customschemas.google.com/relationships/presentationmetadata" Target="metadata"/><Relationship Id="rId96"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font" Target="fonts/font6.fntdata"/><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font" Target="fonts/font1.fntdata"/><Relationship Id="rId60" Type="http://schemas.openxmlformats.org/officeDocument/2006/relationships/font" Target="fonts/font9.fntdata"/><Relationship Id="rId94"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font" Target="fonts/font4.fntdata"/><Relationship Id="rId97"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US" sz="1200" smtClean="0">
                <a:solidFill>
                  <a:schemeClr val="dk1"/>
                </a:solidFill>
                <a:ea typeface="Calibri"/>
                <a:sym typeface="Calibri"/>
              </a:rPr>
              <a:pPr algn="r"/>
              <a:t>‹#›</a:t>
            </a:fld>
            <a:endParaRPr lang="en-US" sz="1200" dirty="0">
              <a:solidFill>
                <a:schemeClr val="dk1"/>
              </a:solidFill>
              <a:ea typeface="Calibri"/>
              <a:sym typeface="Calibri"/>
            </a:endParaRPr>
          </a:p>
        </p:txBody>
      </p:sp>
    </p:spTree>
    <p:extLst>
      <p:ext uri="{BB962C8B-B14F-4D97-AF65-F5344CB8AC3E}">
        <p14:creationId xmlns:p14="http://schemas.microsoft.com/office/powerpoint/2010/main" val="279441116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Arial"/>
              <a:sym typeface="Arial"/>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374793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200591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706196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389845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latin typeface="Alexandria" pitchFamily="2" charset="-78"/>
                <a:cs typeface="Alexandria" pitchFamily="2" charset="-78"/>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dirty="0"/>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dirty="0"/>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dirty="0"/>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atin typeface="Alexandria" pitchFamily="2" charset="-78"/>
                <a:cs typeface="Alexandria" pitchFamily="2" charset="-78"/>
              </a:defRPr>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dirty="0"/>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dirty="0"/>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dirty="0"/>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21_Images &amp; Contents Layout">
    <p:spTree>
      <p:nvGrpSpPr>
        <p:cNvPr id="1" name=""/>
        <p:cNvGrpSpPr/>
        <p:nvPr/>
      </p:nvGrpSpPr>
      <p:grpSpPr>
        <a:xfrm>
          <a:off x="0" y="0"/>
          <a:ext cx="0" cy="0"/>
          <a:chOff x="0" y="0"/>
          <a:chExt cx="0" cy="0"/>
        </a:xfrm>
      </p:grpSpPr>
      <p:sp>
        <p:nvSpPr>
          <p:cNvPr id="2" name="Picture Placeholder 2"/>
          <p:cNvSpPr>
            <a:spLocks noGrp="1"/>
          </p:cNvSpPr>
          <p:nvPr>
            <p:ph type="pic" idx="12" hasCustomPrompt="1"/>
          </p:nvPr>
        </p:nvSpPr>
        <p:spPr>
          <a:xfrm>
            <a:off x="3095449" y="3660"/>
            <a:ext cx="3600000" cy="3672000"/>
          </a:xfrm>
          <a:prstGeom prst="rect">
            <a:avLst/>
          </a:prstGeom>
          <a:solidFill>
            <a:schemeClr val="bg1">
              <a:lumMod val="95000"/>
            </a:schemeClr>
          </a:solidFill>
        </p:spPr>
        <p:txBody>
          <a:bodyPr anchor="ctr"/>
          <a:lstStyle>
            <a:lvl1pPr marL="0" indent="0" algn="ctr">
              <a:buNone/>
              <a:defRPr sz="1200">
                <a:latin typeface="Alexandria" pitchFamily="2" charset="-78"/>
                <a:cs typeface="Alexandria" pitchFamily="2" charset="-78"/>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Picture Placeholder 2"/>
          <p:cNvSpPr>
            <a:spLocks noGrp="1"/>
          </p:cNvSpPr>
          <p:nvPr>
            <p:ph type="pic" idx="13" hasCustomPrompt="1"/>
          </p:nvPr>
        </p:nvSpPr>
        <p:spPr>
          <a:xfrm>
            <a:off x="397585" y="3870000"/>
            <a:ext cx="3600000" cy="2988000"/>
          </a:xfrm>
          <a:prstGeom prst="rect">
            <a:avLst/>
          </a:prstGeom>
          <a:solidFill>
            <a:schemeClr val="bg1">
              <a:lumMod val="95000"/>
            </a:schemeClr>
          </a:solidFill>
        </p:spPr>
        <p:txBody>
          <a:bodyPr anchor="ctr"/>
          <a:lstStyle>
            <a:lvl1pPr marL="0" indent="0" algn="ctr">
              <a:buNone/>
              <a:defRPr sz="1200">
                <a:latin typeface="Alexandria" pitchFamily="2" charset="-78"/>
                <a:cs typeface="Alexandria" pitchFamily="2" charset="-78"/>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p:cNvSpPr>
            <a:spLocks noGrp="1"/>
          </p:cNvSpPr>
          <p:nvPr>
            <p:ph type="pic" idx="14" hasCustomPrompt="1"/>
          </p:nvPr>
        </p:nvSpPr>
        <p:spPr>
          <a:xfrm>
            <a:off x="4175449" y="3870000"/>
            <a:ext cx="2520000" cy="1908000"/>
          </a:xfrm>
          <a:prstGeom prst="rect">
            <a:avLst/>
          </a:prstGeom>
          <a:solidFill>
            <a:schemeClr val="bg1">
              <a:lumMod val="95000"/>
            </a:schemeClr>
          </a:solidFill>
        </p:spPr>
        <p:txBody>
          <a:bodyPr anchor="ctr"/>
          <a:lstStyle>
            <a:lvl1pPr marL="0" indent="0" algn="ctr">
              <a:buNone/>
              <a:defRPr sz="1200">
                <a:latin typeface="Alexandria" pitchFamily="2" charset="-78"/>
                <a:cs typeface="Alexandria" pitchFamily="2" charset="-78"/>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Picture Placeholder 2"/>
          <p:cNvSpPr>
            <a:spLocks noGrp="1"/>
          </p:cNvSpPr>
          <p:nvPr>
            <p:ph type="pic" idx="15" hasCustomPrompt="1"/>
          </p:nvPr>
        </p:nvSpPr>
        <p:spPr>
          <a:xfrm>
            <a:off x="397585" y="1733388"/>
            <a:ext cx="2520000" cy="1942272"/>
          </a:xfrm>
          <a:prstGeom prst="rect">
            <a:avLst/>
          </a:prstGeom>
          <a:solidFill>
            <a:schemeClr val="bg1">
              <a:lumMod val="95000"/>
            </a:schemeClr>
          </a:solidFill>
        </p:spPr>
        <p:txBody>
          <a:bodyPr anchor="ctr"/>
          <a:lstStyle>
            <a:lvl1pPr marL="0" indent="0" algn="ctr">
              <a:buNone/>
              <a:defRPr sz="1200">
                <a:latin typeface="Alexandria" pitchFamily="2" charset="-78"/>
                <a:cs typeface="Alexandria" pitchFamily="2" charset="-78"/>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171482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125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10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10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125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31_Images &amp; Contents Layout">
    <p:spTree>
      <p:nvGrpSpPr>
        <p:cNvPr id="1" name=""/>
        <p:cNvGrpSpPr/>
        <p:nvPr/>
      </p:nvGrpSpPr>
      <p:grpSpPr>
        <a:xfrm>
          <a:off x="0" y="0"/>
          <a:ext cx="0" cy="0"/>
          <a:chOff x="0" y="0"/>
          <a:chExt cx="0" cy="0"/>
        </a:xfrm>
      </p:grpSpPr>
      <p:sp>
        <p:nvSpPr>
          <p:cNvPr id="22" name="직사각형 21">
            <a:extLst>
              <a:ext uri="{FF2B5EF4-FFF2-40B4-BE49-F238E27FC236}">
                <a16:creationId xmlns:a16="http://schemas.microsoft.com/office/drawing/2014/main" id="{C0AD03F6-15F2-4D54-8634-F2FD4B876D5D}"/>
              </a:ext>
            </a:extLst>
          </p:cNvPr>
          <p:cNvSpPr/>
          <p:nvPr userDrawn="1"/>
        </p:nvSpPr>
        <p:spPr>
          <a:xfrm>
            <a:off x="0" y="1894646"/>
            <a:ext cx="12191999" cy="30687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35" name="Picture Placeholder 34">
            <a:extLst>
              <a:ext uri="{FF2B5EF4-FFF2-40B4-BE49-F238E27FC236}">
                <a16:creationId xmlns:a16="http://schemas.microsoft.com/office/drawing/2014/main" id="{A60AF8CF-91F6-47AF-9506-4473DAA9AA63}"/>
              </a:ext>
            </a:extLst>
          </p:cNvPr>
          <p:cNvSpPr>
            <a:spLocks noGrp="1"/>
          </p:cNvSpPr>
          <p:nvPr>
            <p:ph type="pic" idx="12" hasCustomPrompt="1"/>
          </p:nvPr>
        </p:nvSpPr>
        <p:spPr>
          <a:xfrm>
            <a:off x="472612" y="504855"/>
            <a:ext cx="6441943" cy="5959540"/>
          </a:xfrm>
          <a:custGeom>
            <a:avLst/>
            <a:gdLst>
              <a:gd name="connsiteX0" fmla="*/ 3930341 w 6441943"/>
              <a:gd name="connsiteY0" fmla="*/ 5551462 h 5959540"/>
              <a:gd name="connsiteX1" fmla="*/ 3930470 w 6441943"/>
              <a:gd name="connsiteY1" fmla="*/ 5553792 h 5959540"/>
              <a:gd name="connsiteX2" fmla="*/ 3930728 w 6441943"/>
              <a:gd name="connsiteY2" fmla="*/ 5581396 h 5959540"/>
              <a:gd name="connsiteX3" fmla="*/ 3101215 w 6441943"/>
              <a:gd name="connsiteY3" fmla="*/ 5522950 h 5959540"/>
              <a:gd name="connsiteX4" fmla="*/ 3096254 w 6441943"/>
              <a:gd name="connsiteY4" fmla="*/ 5540606 h 5959540"/>
              <a:gd name="connsiteX5" fmla="*/ 3100089 w 6441943"/>
              <a:gd name="connsiteY5" fmla="*/ 5529112 h 5959540"/>
              <a:gd name="connsiteX6" fmla="*/ 3179633 w 6441943"/>
              <a:gd name="connsiteY6" fmla="*/ 5436354 h 5959540"/>
              <a:gd name="connsiteX7" fmla="*/ 3179855 w 6441943"/>
              <a:gd name="connsiteY7" fmla="*/ 5457522 h 5959540"/>
              <a:gd name="connsiteX8" fmla="*/ 3179738 w 6441943"/>
              <a:gd name="connsiteY8" fmla="*/ 5446344 h 5959540"/>
              <a:gd name="connsiteX9" fmla="*/ 3798364 w 6441943"/>
              <a:gd name="connsiteY9" fmla="*/ 5116122 h 5959540"/>
              <a:gd name="connsiteX10" fmla="*/ 3835318 w 6441943"/>
              <a:gd name="connsiteY10" fmla="*/ 5181705 h 5959540"/>
              <a:gd name="connsiteX11" fmla="*/ 3838161 w 6441943"/>
              <a:gd name="connsiteY11" fmla="*/ 5187944 h 5959540"/>
              <a:gd name="connsiteX12" fmla="*/ 3772668 w 6441943"/>
              <a:gd name="connsiteY12" fmla="*/ 5021018 h 5959540"/>
              <a:gd name="connsiteX13" fmla="*/ 3772670 w 6441943"/>
              <a:gd name="connsiteY13" fmla="*/ 5021035 h 5959540"/>
              <a:gd name="connsiteX14" fmla="*/ 3772673 w 6441943"/>
              <a:gd name="connsiteY14" fmla="*/ 5021047 h 5959540"/>
              <a:gd name="connsiteX15" fmla="*/ 3772670 w 6441943"/>
              <a:gd name="connsiteY15" fmla="*/ 5021034 h 5959540"/>
              <a:gd name="connsiteX16" fmla="*/ 3761032 w 6441943"/>
              <a:gd name="connsiteY16" fmla="*/ 4843434 h 5959540"/>
              <a:gd name="connsiteX17" fmla="*/ 3760631 w 6441943"/>
              <a:gd name="connsiteY17" fmla="*/ 4854130 h 5959540"/>
              <a:gd name="connsiteX18" fmla="*/ 3761287 w 6441943"/>
              <a:gd name="connsiteY18" fmla="*/ 4871798 h 5959540"/>
              <a:gd name="connsiteX19" fmla="*/ 3384337 w 6441943"/>
              <a:gd name="connsiteY19" fmla="*/ 3767524 h 5959540"/>
              <a:gd name="connsiteX20" fmla="*/ 3346103 w 6441943"/>
              <a:gd name="connsiteY20" fmla="*/ 3782585 h 5959540"/>
              <a:gd name="connsiteX21" fmla="*/ 3160723 w 6441943"/>
              <a:gd name="connsiteY21" fmla="*/ 3891497 h 5959540"/>
              <a:gd name="connsiteX22" fmla="*/ 2789975 w 6441943"/>
              <a:gd name="connsiteY22" fmla="*/ 4375909 h 5959540"/>
              <a:gd name="connsiteX23" fmla="*/ 2780135 w 6441943"/>
              <a:gd name="connsiteY23" fmla="*/ 4386371 h 5959540"/>
              <a:gd name="connsiteX24" fmla="*/ 2777987 w 6441943"/>
              <a:gd name="connsiteY24" fmla="*/ 4376117 h 5959540"/>
              <a:gd name="connsiteX25" fmla="*/ 2780259 w 6441943"/>
              <a:gd name="connsiteY25" fmla="*/ 4386964 h 5959540"/>
              <a:gd name="connsiteX26" fmla="*/ 2813776 w 6441943"/>
              <a:gd name="connsiteY26" fmla="*/ 4528044 h 5959540"/>
              <a:gd name="connsiteX27" fmla="*/ 2780260 w 6441943"/>
              <a:gd name="connsiteY27" fmla="*/ 4386966 h 5959540"/>
              <a:gd name="connsiteX28" fmla="*/ 2780140 w 6441943"/>
              <a:gd name="connsiteY28" fmla="*/ 4386393 h 5959540"/>
              <a:gd name="connsiteX29" fmla="*/ 2780260 w 6441943"/>
              <a:gd name="connsiteY29" fmla="*/ 4386964 h 5959540"/>
              <a:gd name="connsiteX30" fmla="*/ 2827406 w 6441943"/>
              <a:gd name="connsiteY30" fmla="*/ 4585415 h 5959540"/>
              <a:gd name="connsiteX31" fmla="*/ 2980344 w 6441943"/>
              <a:gd name="connsiteY31" fmla="*/ 4916780 h 5959540"/>
              <a:gd name="connsiteX32" fmla="*/ 3179627 w 6441943"/>
              <a:gd name="connsiteY32" fmla="*/ 5435843 h 5959540"/>
              <a:gd name="connsiteX33" fmla="*/ 3179738 w 6441943"/>
              <a:gd name="connsiteY33" fmla="*/ 5446344 h 5959540"/>
              <a:gd name="connsiteX34" fmla="*/ 3179858 w 6441943"/>
              <a:gd name="connsiteY34" fmla="*/ 5457884 h 5959540"/>
              <a:gd name="connsiteX35" fmla="*/ 3177050 w 6441943"/>
              <a:gd name="connsiteY35" fmla="*/ 5492431 h 5959540"/>
              <a:gd name="connsiteX36" fmla="*/ 2859847 w 6441943"/>
              <a:gd name="connsiteY36" fmla="*/ 5869169 h 5959540"/>
              <a:gd name="connsiteX37" fmla="*/ 2850578 w 6441943"/>
              <a:gd name="connsiteY37" fmla="*/ 5871485 h 5959540"/>
              <a:gd name="connsiteX38" fmla="*/ 2723128 w 6441943"/>
              <a:gd name="connsiteY38" fmla="*/ 5887707 h 5959540"/>
              <a:gd name="connsiteX39" fmla="*/ 2723137 w 6441943"/>
              <a:gd name="connsiteY39" fmla="*/ 5887707 h 5959540"/>
              <a:gd name="connsiteX40" fmla="*/ 2730081 w 6441943"/>
              <a:gd name="connsiteY40" fmla="*/ 5887707 h 5959540"/>
              <a:gd name="connsiteX41" fmla="*/ 3527214 w 6441943"/>
              <a:gd name="connsiteY41" fmla="*/ 5883072 h 5959540"/>
              <a:gd name="connsiteX42" fmla="*/ 3860898 w 6441943"/>
              <a:gd name="connsiteY42" fmla="*/ 5593415 h 5959540"/>
              <a:gd name="connsiteX43" fmla="*/ 3861133 w 6441943"/>
              <a:gd name="connsiteY43" fmla="*/ 5581911 h 5959540"/>
              <a:gd name="connsiteX44" fmla="*/ 3861133 w 6441943"/>
              <a:gd name="connsiteY44" fmla="*/ 5581912 h 5959540"/>
              <a:gd name="connsiteX45" fmla="*/ 3861134 w 6441943"/>
              <a:gd name="connsiteY45" fmla="*/ 5581911 h 5959540"/>
              <a:gd name="connsiteX46" fmla="*/ 3738082 w 6441943"/>
              <a:gd name="connsiteY46" fmla="*/ 5153139 h 5959540"/>
              <a:gd name="connsiteX47" fmla="*/ 3732433 w 6441943"/>
              <a:gd name="connsiteY47" fmla="*/ 5140760 h 5959540"/>
              <a:gd name="connsiteX48" fmla="*/ 3732384 w 6441943"/>
              <a:gd name="connsiteY48" fmla="*/ 5140652 h 5959540"/>
              <a:gd name="connsiteX49" fmla="*/ 3731127 w 6441943"/>
              <a:gd name="connsiteY49" fmla="*/ 5137087 h 5959540"/>
              <a:gd name="connsiteX50" fmla="*/ 3731128 w 6441943"/>
              <a:gd name="connsiteY50" fmla="*/ 5137089 h 5959540"/>
              <a:gd name="connsiteX51" fmla="*/ 3721174 w 6441943"/>
              <a:gd name="connsiteY51" fmla="*/ 5108858 h 5959540"/>
              <a:gd name="connsiteX52" fmla="*/ 3720583 w 6441943"/>
              <a:gd name="connsiteY52" fmla="*/ 5106469 h 5959540"/>
              <a:gd name="connsiteX53" fmla="*/ 3720154 w 6441943"/>
              <a:gd name="connsiteY53" fmla="*/ 5104735 h 5959540"/>
              <a:gd name="connsiteX54" fmla="*/ 3720155 w 6441943"/>
              <a:gd name="connsiteY54" fmla="*/ 5104739 h 5959540"/>
              <a:gd name="connsiteX55" fmla="*/ 3708063 w 6441943"/>
              <a:gd name="connsiteY55" fmla="*/ 5055829 h 5959540"/>
              <a:gd name="connsiteX56" fmla="*/ 3696662 w 6441943"/>
              <a:gd name="connsiteY56" fmla="*/ 4979636 h 5959540"/>
              <a:gd name="connsiteX57" fmla="*/ 3691720 w 6441943"/>
              <a:gd name="connsiteY57" fmla="*/ 4897282 h 5959540"/>
              <a:gd name="connsiteX58" fmla="*/ 3691720 w 6441943"/>
              <a:gd name="connsiteY58" fmla="*/ 4897290 h 5959540"/>
              <a:gd name="connsiteX59" fmla="*/ 3691169 w 6441943"/>
              <a:gd name="connsiteY59" fmla="*/ 4888099 h 5959540"/>
              <a:gd name="connsiteX60" fmla="*/ 3690584 w 6441943"/>
              <a:gd name="connsiteY60" fmla="*/ 4878351 h 5959540"/>
              <a:gd name="connsiteX61" fmla="*/ 3693440 w 6441943"/>
              <a:gd name="connsiteY61" fmla="*/ 4750059 h 5959540"/>
              <a:gd name="connsiteX62" fmla="*/ 3693439 w 6441943"/>
              <a:gd name="connsiteY62" fmla="*/ 4750071 h 5959540"/>
              <a:gd name="connsiteX63" fmla="*/ 3693440 w 6441943"/>
              <a:gd name="connsiteY63" fmla="*/ 4750058 h 5959540"/>
              <a:gd name="connsiteX64" fmla="*/ 3693440 w 6441943"/>
              <a:gd name="connsiteY64" fmla="*/ 4750048 h 5959540"/>
              <a:gd name="connsiteX65" fmla="*/ 3740401 w 6441943"/>
              <a:gd name="connsiteY65" fmla="*/ 4404670 h 5959540"/>
              <a:gd name="connsiteX66" fmla="*/ 3740571 w 6441943"/>
              <a:gd name="connsiteY66" fmla="*/ 4404435 h 5959540"/>
              <a:gd name="connsiteX67" fmla="*/ 3706071 w 6441943"/>
              <a:gd name="connsiteY67" fmla="*/ 4362586 h 5959540"/>
              <a:gd name="connsiteX68" fmla="*/ 3422570 w 6441943"/>
              <a:gd name="connsiteY68" fmla="*/ 3821979 h 5959540"/>
              <a:gd name="connsiteX69" fmla="*/ 3384337 w 6441943"/>
              <a:gd name="connsiteY69" fmla="*/ 3767524 h 5959540"/>
              <a:gd name="connsiteX70" fmla="*/ 2542383 w 6441943"/>
              <a:gd name="connsiteY70" fmla="*/ 3241413 h 5959540"/>
              <a:gd name="connsiteX71" fmla="*/ 2512260 w 6441943"/>
              <a:gd name="connsiteY71" fmla="*/ 3280805 h 5959540"/>
              <a:gd name="connsiteX72" fmla="*/ 2712294 w 6441943"/>
              <a:gd name="connsiteY72" fmla="*/ 4403775 h 5959540"/>
              <a:gd name="connsiteX73" fmla="*/ 2720978 w 6441943"/>
              <a:gd name="connsiteY73" fmla="*/ 4440058 h 5959540"/>
              <a:gd name="connsiteX74" fmla="*/ 2776921 w 6441943"/>
              <a:gd name="connsiteY74" fmla="*/ 4371033 h 5959540"/>
              <a:gd name="connsiteX75" fmla="*/ 2735259 w 6441943"/>
              <a:gd name="connsiteY75" fmla="*/ 4172222 h 5959540"/>
              <a:gd name="connsiteX76" fmla="*/ 2581778 w 6441943"/>
              <a:gd name="connsiteY76" fmla="*/ 3271536 h 5959540"/>
              <a:gd name="connsiteX77" fmla="*/ 2542383 w 6441943"/>
              <a:gd name="connsiteY77" fmla="*/ 3241413 h 5959540"/>
              <a:gd name="connsiteX78" fmla="*/ 2168787 w 6441943"/>
              <a:gd name="connsiteY78" fmla="*/ 3080089 h 5959540"/>
              <a:gd name="connsiteX79" fmla="*/ 2101741 w 6441943"/>
              <a:gd name="connsiteY79" fmla="*/ 3124488 h 5959540"/>
              <a:gd name="connsiteX80" fmla="*/ 1992831 w 6441943"/>
              <a:gd name="connsiteY80" fmla="*/ 3386337 h 5959540"/>
              <a:gd name="connsiteX81" fmla="*/ 1819037 w 6441943"/>
              <a:gd name="connsiteY81" fmla="*/ 3520738 h 5959540"/>
              <a:gd name="connsiteX82" fmla="*/ 1814402 w 6441943"/>
              <a:gd name="connsiteY82" fmla="*/ 3652819 h 5959540"/>
              <a:gd name="connsiteX83" fmla="*/ 1888554 w 6441943"/>
              <a:gd name="connsiteY83" fmla="*/ 3669041 h 5959540"/>
              <a:gd name="connsiteX84" fmla="*/ 1939533 w 6441943"/>
              <a:gd name="connsiteY84" fmla="*/ 3722337 h 5959540"/>
              <a:gd name="connsiteX85" fmla="*/ 2009051 w 6441943"/>
              <a:gd name="connsiteY85" fmla="*/ 3710752 h 5959540"/>
              <a:gd name="connsiteX86" fmla="*/ 2108693 w 6441943"/>
              <a:gd name="connsiteY86" fmla="*/ 3622696 h 5959540"/>
              <a:gd name="connsiteX87" fmla="*/ 2166623 w 6441943"/>
              <a:gd name="connsiteY87" fmla="*/ 3564764 h 5959540"/>
              <a:gd name="connsiteX88" fmla="*/ 2217603 w 6441943"/>
              <a:gd name="connsiteY88" fmla="*/ 3476709 h 5959540"/>
              <a:gd name="connsiteX89" fmla="*/ 2419204 w 6441943"/>
              <a:gd name="connsiteY89" fmla="*/ 3326089 h 5959540"/>
              <a:gd name="connsiteX90" fmla="*/ 2210652 w 6441943"/>
              <a:gd name="connsiteY90" fmla="*/ 3112903 h 5959540"/>
              <a:gd name="connsiteX91" fmla="*/ 2168787 w 6441943"/>
              <a:gd name="connsiteY91" fmla="*/ 3080089 h 5959540"/>
              <a:gd name="connsiteX92" fmla="*/ 4736448 w 6441943"/>
              <a:gd name="connsiteY92" fmla="*/ 2146033 h 5959540"/>
              <a:gd name="connsiteX93" fmla="*/ 4759619 w 6441943"/>
              <a:gd name="connsiteY93" fmla="*/ 2155880 h 5959540"/>
              <a:gd name="connsiteX94" fmla="*/ 4766572 w 6441943"/>
              <a:gd name="connsiteY94" fmla="*/ 2255523 h 5959540"/>
              <a:gd name="connsiteX95" fmla="*/ 4422563 w 6441943"/>
              <a:gd name="connsiteY95" fmla="*/ 2763414 h 5959540"/>
              <a:gd name="connsiteX96" fmla="*/ 4399870 w 6441943"/>
              <a:gd name="connsiteY96" fmla="*/ 2748805 h 5959540"/>
              <a:gd name="connsiteX97" fmla="*/ 4361056 w 6441943"/>
              <a:gd name="connsiteY97" fmla="*/ 2693480 h 5959540"/>
              <a:gd name="connsiteX98" fmla="*/ 4298489 w 6441943"/>
              <a:gd name="connsiteY98" fmla="*/ 2605425 h 5959540"/>
              <a:gd name="connsiteX99" fmla="*/ 4236902 w 6441943"/>
              <a:gd name="connsiteY99" fmla="*/ 2622045 h 5959540"/>
              <a:gd name="connsiteX100" fmla="*/ 4205003 w 6441943"/>
              <a:gd name="connsiteY100" fmla="*/ 2639946 h 5959540"/>
              <a:gd name="connsiteX101" fmla="*/ 4213619 w 6441943"/>
              <a:gd name="connsiteY101" fmla="*/ 2615853 h 5959540"/>
              <a:gd name="connsiteX102" fmla="*/ 4233606 w 6441943"/>
              <a:gd name="connsiteY102" fmla="*/ 2591522 h 5959540"/>
              <a:gd name="connsiteX103" fmla="*/ 4678517 w 6441943"/>
              <a:gd name="connsiteY103" fmla="*/ 2167467 h 5959540"/>
              <a:gd name="connsiteX104" fmla="*/ 4736448 w 6441943"/>
              <a:gd name="connsiteY104" fmla="*/ 2146033 h 5959540"/>
              <a:gd name="connsiteX105" fmla="*/ 2679023 w 6441943"/>
              <a:gd name="connsiteY105" fmla="*/ 1316748 h 5959540"/>
              <a:gd name="connsiteX106" fmla="*/ 2660196 w 6441943"/>
              <a:gd name="connsiteY106" fmla="*/ 1335577 h 5959540"/>
              <a:gd name="connsiteX107" fmla="*/ 2599948 w 6441943"/>
              <a:gd name="connsiteY107" fmla="*/ 1592789 h 5959540"/>
              <a:gd name="connsiteX108" fmla="*/ 2727395 w 6441943"/>
              <a:gd name="connsiteY108" fmla="*/ 1942694 h 5959540"/>
              <a:gd name="connsiteX109" fmla="*/ 2796913 w 6441943"/>
              <a:gd name="connsiteY109" fmla="*/ 2220763 h 5959540"/>
              <a:gd name="connsiteX110" fmla="*/ 2831673 w 6441943"/>
              <a:gd name="connsiteY110" fmla="*/ 2255521 h 5959540"/>
              <a:gd name="connsiteX111" fmla="*/ 2866430 w 6441943"/>
              <a:gd name="connsiteY111" fmla="*/ 2223079 h 5959540"/>
              <a:gd name="connsiteX112" fmla="*/ 2787644 w 6441943"/>
              <a:gd name="connsiteY112" fmla="*/ 1905618 h 5959540"/>
              <a:gd name="connsiteX113" fmla="*/ 2669465 w 6441943"/>
              <a:gd name="connsiteY113" fmla="*/ 1588155 h 5959540"/>
              <a:gd name="connsiteX114" fmla="*/ 2725077 w 6441943"/>
              <a:gd name="connsiteY114" fmla="*/ 1363383 h 5959540"/>
              <a:gd name="connsiteX115" fmla="*/ 2706541 w 6441943"/>
              <a:gd name="connsiteY115" fmla="*/ 1317039 h 5959540"/>
              <a:gd name="connsiteX116" fmla="*/ 2679023 w 6441943"/>
              <a:gd name="connsiteY116" fmla="*/ 1316748 h 5959540"/>
              <a:gd name="connsiteX117" fmla="*/ 3661900 w 6441943"/>
              <a:gd name="connsiteY117" fmla="*/ 43514 h 5959540"/>
              <a:gd name="connsiteX118" fmla="*/ 3700637 w 6441943"/>
              <a:gd name="connsiteY118" fmla="*/ 51823 h 5959540"/>
              <a:gd name="connsiteX119" fmla="*/ 3967122 w 6441943"/>
              <a:gd name="connsiteY119" fmla="*/ 290498 h 5959540"/>
              <a:gd name="connsiteX120" fmla="*/ 3955534 w 6441943"/>
              <a:gd name="connsiteY120" fmla="*/ 436486 h 5959540"/>
              <a:gd name="connsiteX121" fmla="*/ 3917409 w 6441943"/>
              <a:gd name="connsiteY121" fmla="*/ 423225 h 5959540"/>
              <a:gd name="connsiteX122" fmla="*/ 3915737 w 6441943"/>
              <a:gd name="connsiteY122" fmla="*/ 421250 h 5959540"/>
              <a:gd name="connsiteX123" fmla="*/ 3559208 w 6441943"/>
              <a:gd name="connsiteY123" fmla="*/ 129965 h 5959540"/>
              <a:gd name="connsiteX124" fmla="*/ 3496142 w 6441943"/>
              <a:gd name="connsiteY124" fmla="*/ 100266 h 5959540"/>
              <a:gd name="connsiteX125" fmla="*/ 3547157 w 6441943"/>
              <a:gd name="connsiteY125" fmla="*/ 71375 h 5959540"/>
              <a:gd name="connsiteX126" fmla="*/ 3661900 w 6441943"/>
              <a:gd name="connsiteY126" fmla="*/ 43514 h 5959540"/>
              <a:gd name="connsiteX127" fmla="*/ 3052075 w 6441943"/>
              <a:gd name="connsiteY127" fmla="*/ 570 h 5959540"/>
              <a:gd name="connsiteX128" fmla="*/ 3058764 w 6441943"/>
              <a:gd name="connsiteY128" fmla="*/ 841 h 5959540"/>
              <a:gd name="connsiteX129" fmla="*/ 3410334 w 6441943"/>
              <a:gd name="connsiteY129" fmla="*/ 59859 h 5959540"/>
              <a:gd name="connsiteX130" fmla="*/ 3496142 w 6441943"/>
              <a:gd name="connsiteY130" fmla="*/ 100266 h 5959540"/>
              <a:gd name="connsiteX131" fmla="*/ 3492399 w 6441943"/>
              <a:gd name="connsiteY131" fmla="*/ 102386 h 5959540"/>
              <a:gd name="connsiteX132" fmla="*/ 3429521 w 6441943"/>
              <a:gd name="connsiteY132" fmla="*/ 149148 h 5959540"/>
              <a:gd name="connsiteX133" fmla="*/ 3290487 w 6441943"/>
              <a:gd name="connsiteY133" fmla="*/ 283548 h 5959540"/>
              <a:gd name="connsiteX134" fmla="*/ 3306706 w 6441943"/>
              <a:gd name="connsiteY134" fmla="*/ 325258 h 5959540"/>
              <a:gd name="connsiteX135" fmla="*/ 3302072 w 6441943"/>
              <a:gd name="connsiteY135" fmla="*/ 366969 h 5959540"/>
              <a:gd name="connsiteX136" fmla="*/ 3248776 w 6441943"/>
              <a:gd name="connsiteY136" fmla="*/ 441121 h 5959540"/>
              <a:gd name="connsiteX137" fmla="*/ 3202431 w 6441943"/>
              <a:gd name="connsiteY137" fmla="*/ 448071 h 5959540"/>
              <a:gd name="connsiteX138" fmla="*/ 3163037 w 6441943"/>
              <a:gd name="connsiteY138" fmla="*/ 420264 h 5959540"/>
              <a:gd name="connsiteX139" fmla="*/ 3112058 w 6441943"/>
              <a:gd name="connsiteY139" fmla="*/ 431852 h 5959540"/>
              <a:gd name="connsiteX140" fmla="*/ 3024002 w 6441943"/>
              <a:gd name="connsiteY140" fmla="*/ 554664 h 5959540"/>
              <a:gd name="connsiteX141" fmla="*/ 2961438 w 6441943"/>
              <a:gd name="connsiteY141" fmla="*/ 594059 h 5959540"/>
              <a:gd name="connsiteX142" fmla="*/ 2609215 w 6441943"/>
              <a:gd name="connsiteY142" fmla="*/ 992625 h 5959540"/>
              <a:gd name="connsiteX143" fmla="*/ 2928997 w 6441943"/>
              <a:gd name="connsiteY143" fmla="*/ 1321673 h 5959540"/>
              <a:gd name="connsiteX144" fmla="*/ 3315975 w 6441943"/>
              <a:gd name="connsiteY144" fmla="*/ 992625 h 5959540"/>
              <a:gd name="connsiteX145" fmla="*/ 3253411 w 6441943"/>
              <a:gd name="connsiteY145" fmla="*/ 749313 h 5959540"/>
              <a:gd name="connsiteX146" fmla="*/ 3248776 w 6441943"/>
              <a:gd name="connsiteY146" fmla="*/ 698333 h 5959540"/>
              <a:gd name="connsiteX147" fmla="*/ 3334513 w 6441943"/>
              <a:gd name="connsiteY147" fmla="*/ 605644 h 5959540"/>
              <a:gd name="connsiteX148" fmla="*/ 3334513 w 6441943"/>
              <a:gd name="connsiteY148" fmla="*/ 559299 h 5959540"/>
              <a:gd name="connsiteX149" fmla="*/ 3304390 w 6441943"/>
              <a:gd name="connsiteY149" fmla="*/ 519907 h 5959540"/>
              <a:gd name="connsiteX150" fmla="*/ 3373907 w 6441943"/>
              <a:gd name="connsiteY150" fmla="*/ 434168 h 5959540"/>
              <a:gd name="connsiteX151" fmla="*/ 3415618 w 6441943"/>
              <a:gd name="connsiteY151" fmla="*/ 415630 h 5959540"/>
              <a:gd name="connsiteX152" fmla="*/ 3457328 w 6441943"/>
              <a:gd name="connsiteY152" fmla="*/ 445755 h 5959540"/>
              <a:gd name="connsiteX153" fmla="*/ 3508307 w 6441943"/>
              <a:gd name="connsiteY153" fmla="*/ 417948 h 5959540"/>
              <a:gd name="connsiteX154" fmla="*/ 3744666 w 6441943"/>
              <a:gd name="connsiteY154" fmla="*/ 271960 h 5959540"/>
              <a:gd name="connsiteX155" fmla="*/ 3902239 w 6441943"/>
              <a:gd name="connsiteY155" fmla="*/ 417948 h 5959540"/>
              <a:gd name="connsiteX156" fmla="*/ 3917409 w 6441943"/>
              <a:gd name="connsiteY156" fmla="*/ 423225 h 5959540"/>
              <a:gd name="connsiteX157" fmla="*/ 3928155 w 6441943"/>
              <a:gd name="connsiteY157" fmla="*/ 435919 h 5959540"/>
              <a:gd name="connsiteX158" fmla="*/ 3932365 w 6441943"/>
              <a:gd name="connsiteY158" fmla="*/ 441118 h 5959540"/>
              <a:gd name="connsiteX159" fmla="*/ 4226656 w 6441943"/>
              <a:gd name="connsiteY159" fmla="*/ 772485 h 5959540"/>
              <a:gd name="connsiteX160" fmla="*/ 4307758 w 6441943"/>
              <a:gd name="connsiteY160" fmla="*/ 1043602 h 5959540"/>
              <a:gd name="connsiteX161" fmla="*/ 4284586 w 6441943"/>
              <a:gd name="connsiteY161" fmla="*/ 1326305 h 5959540"/>
              <a:gd name="connsiteX162" fmla="*/ 4238241 w 6441943"/>
              <a:gd name="connsiteY162" fmla="*/ 1133975 h 5959540"/>
              <a:gd name="connsiteX163" fmla="*/ 4164089 w 6441943"/>
              <a:gd name="connsiteY163" fmla="*/ 1326305 h 5959540"/>
              <a:gd name="connsiteX164" fmla="*/ 4113110 w 6441943"/>
              <a:gd name="connsiteY164" fmla="*/ 1226665 h 5959540"/>
              <a:gd name="connsiteX165" fmla="*/ 4055180 w 6441943"/>
              <a:gd name="connsiteY165" fmla="*/ 1388872 h 5959540"/>
              <a:gd name="connsiteX166" fmla="*/ 4038958 w 6441943"/>
              <a:gd name="connsiteY166" fmla="*/ 1300817 h 5959540"/>
              <a:gd name="connsiteX167" fmla="*/ 3779426 w 6441943"/>
              <a:gd name="connsiteY167" fmla="*/ 1574252 h 5959540"/>
              <a:gd name="connsiteX168" fmla="*/ 3682102 w 6441943"/>
              <a:gd name="connsiteY168" fmla="*/ 1655354 h 5959540"/>
              <a:gd name="connsiteX169" fmla="*/ 3665882 w 6441943"/>
              <a:gd name="connsiteY169" fmla="*/ 1921839 h 5959540"/>
              <a:gd name="connsiteX170" fmla="*/ 3626488 w 6441943"/>
              <a:gd name="connsiteY170" fmla="*/ 1991356 h 5959540"/>
              <a:gd name="connsiteX171" fmla="*/ 3515260 w 6441943"/>
              <a:gd name="connsiteY171" fmla="*/ 2002941 h 5959540"/>
              <a:gd name="connsiteX172" fmla="*/ 3487453 w 6441943"/>
              <a:gd name="connsiteY172" fmla="*/ 2077093 h 5959540"/>
              <a:gd name="connsiteX173" fmla="*/ 3417936 w 6441943"/>
              <a:gd name="connsiteY173" fmla="*/ 2088680 h 5959540"/>
              <a:gd name="connsiteX174" fmla="*/ 3387813 w 6441943"/>
              <a:gd name="connsiteY174" fmla="*/ 2146610 h 5959540"/>
              <a:gd name="connsiteX175" fmla="*/ 3306708 w 6441943"/>
              <a:gd name="connsiteY175" fmla="*/ 2141976 h 5959540"/>
              <a:gd name="connsiteX176" fmla="*/ 3288170 w 6441943"/>
              <a:gd name="connsiteY176" fmla="*/ 2211493 h 5959540"/>
              <a:gd name="connsiteX177" fmla="*/ 3144501 w 6441943"/>
              <a:gd name="connsiteY177" fmla="*/ 2223080 h 5959540"/>
              <a:gd name="connsiteX178" fmla="*/ 3051811 w 6441943"/>
              <a:gd name="connsiteY178" fmla="*/ 2169783 h 5959540"/>
              <a:gd name="connsiteX179" fmla="*/ 2959121 w 6441943"/>
              <a:gd name="connsiteY179" fmla="*/ 2313452 h 5959540"/>
              <a:gd name="connsiteX180" fmla="*/ 3040226 w 6441943"/>
              <a:gd name="connsiteY180" fmla="*/ 2445536 h 5959540"/>
              <a:gd name="connsiteX181" fmla="*/ 3241825 w 6441943"/>
              <a:gd name="connsiteY181" fmla="*/ 2614694 h 5959540"/>
              <a:gd name="connsiteX182" fmla="*/ 3276585 w 6441943"/>
              <a:gd name="connsiteY182" fmla="*/ 2656404 h 5959540"/>
              <a:gd name="connsiteX183" fmla="*/ 3531482 w 6441943"/>
              <a:gd name="connsiteY183" fmla="*/ 2563714 h 5959540"/>
              <a:gd name="connsiteX184" fmla="*/ 3967124 w 6441943"/>
              <a:gd name="connsiteY184" fmla="*/ 2869591 h 5959540"/>
              <a:gd name="connsiteX185" fmla="*/ 4006516 w 6441943"/>
              <a:gd name="connsiteY185" fmla="*/ 2869591 h 5959540"/>
              <a:gd name="connsiteX186" fmla="*/ 4175677 w 6441943"/>
              <a:gd name="connsiteY186" fmla="*/ 2656404 h 5959540"/>
              <a:gd name="connsiteX187" fmla="*/ 4205003 w 6441943"/>
              <a:gd name="connsiteY187" fmla="*/ 2639946 h 5959540"/>
              <a:gd name="connsiteX188" fmla="*/ 4201345 w 6441943"/>
              <a:gd name="connsiteY188" fmla="*/ 2650177 h 5959540"/>
              <a:gd name="connsiteX189" fmla="*/ 4198846 w 6441943"/>
              <a:gd name="connsiteY189" fmla="*/ 2702749 h 5959540"/>
              <a:gd name="connsiteX190" fmla="*/ 4187261 w 6441943"/>
              <a:gd name="connsiteY190" fmla="*/ 2848737 h 5959540"/>
              <a:gd name="connsiteX191" fmla="*/ 4082983 w 6441943"/>
              <a:gd name="connsiteY191" fmla="*/ 2969234 h 5959540"/>
              <a:gd name="connsiteX192" fmla="*/ 4078349 w 6441943"/>
              <a:gd name="connsiteY192" fmla="*/ 3092046 h 5959540"/>
              <a:gd name="connsiteX193" fmla="*/ 4117743 w 6441943"/>
              <a:gd name="connsiteY193" fmla="*/ 3138391 h 5959540"/>
              <a:gd name="connsiteX194" fmla="*/ 4226653 w 6441943"/>
              <a:gd name="connsiteY194" fmla="*/ 3052654 h 5959540"/>
              <a:gd name="connsiteX195" fmla="*/ 4422563 w 6441943"/>
              <a:gd name="connsiteY195" fmla="*/ 2763414 h 5959540"/>
              <a:gd name="connsiteX196" fmla="*/ 4428835 w 6441943"/>
              <a:gd name="connsiteY196" fmla="*/ 2767452 h 5959540"/>
              <a:gd name="connsiteX197" fmla="*/ 4442159 w 6441943"/>
              <a:gd name="connsiteY197" fmla="*/ 2774585 h 5959540"/>
              <a:gd name="connsiteX198" fmla="*/ 4446793 w 6441943"/>
              <a:gd name="connsiteY198" fmla="*/ 2874225 h 5959540"/>
              <a:gd name="connsiteX199" fmla="*/ 4463015 w 6441943"/>
              <a:gd name="connsiteY199" fmla="*/ 2950695 h 5959540"/>
              <a:gd name="connsiteX200" fmla="*/ 4493138 w 6441943"/>
              <a:gd name="connsiteY200" fmla="*/ 3036432 h 5959540"/>
              <a:gd name="connsiteX201" fmla="*/ 4428255 w 6441943"/>
              <a:gd name="connsiteY201" fmla="*/ 3145344 h 5959540"/>
              <a:gd name="connsiteX202" fmla="*/ 4312393 w 6441943"/>
              <a:gd name="connsiteY202" fmla="*/ 3307551 h 5959540"/>
              <a:gd name="connsiteX203" fmla="*/ 4887070 w 6441943"/>
              <a:gd name="connsiteY203" fmla="*/ 3949429 h 5959540"/>
              <a:gd name="connsiteX204" fmla="*/ 4914877 w 6441943"/>
              <a:gd name="connsiteY204" fmla="*/ 4141759 h 5959540"/>
              <a:gd name="connsiteX205" fmla="*/ 4845359 w 6441943"/>
              <a:gd name="connsiteY205" fmla="*/ 4598258 h 5959540"/>
              <a:gd name="connsiteX206" fmla="*/ 5095622 w 6441943"/>
              <a:gd name="connsiteY206" fmla="*/ 4938892 h 5959540"/>
              <a:gd name="connsiteX207" fmla="*/ 5230022 w 6441943"/>
              <a:gd name="connsiteY207" fmla="*/ 4874009 h 5959540"/>
              <a:gd name="connsiteX208" fmla="*/ 5408451 w 6441943"/>
              <a:gd name="connsiteY208" fmla="*/ 4890228 h 5959540"/>
              <a:gd name="connsiteX209" fmla="*/ 5658714 w 6441943"/>
              <a:gd name="connsiteY209" fmla="*/ 4836933 h 5959540"/>
              <a:gd name="connsiteX210" fmla="*/ 5793114 w 6441943"/>
              <a:gd name="connsiteY210" fmla="*/ 4853155 h 5959540"/>
              <a:gd name="connsiteX211" fmla="*/ 5742135 w 6441943"/>
              <a:gd name="connsiteY211" fmla="*/ 4992190 h 5959540"/>
              <a:gd name="connsiteX212" fmla="*/ 5943734 w 6441943"/>
              <a:gd name="connsiteY212" fmla="*/ 4938892 h 5959540"/>
              <a:gd name="connsiteX213" fmla="*/ 6249610 w 6441943"/>
              <a:gd name="connsiteY213" fmla="*/ 4834614 h 5959540"/>
              <a:gd name="connsiteX214" fmla="*/ 6358521 w 6441943"/>
              <a:gd name="connsiteY214" fmla="*/ 4920354 h 5959540"/>
              <a:gd name="connsiteX215" fmla="*/ 6377059 w 6441943"/>
              <a:gd name="connsiteY215" fmla="*/ 4927304 h 5959540"/>
              <a:gd name="connsiteX216" fmla="*/ 6388645 w 6441943"/>
              <a:gd name="connsiteY216" fmla="*/ 4943526 h 5959540"/>
              <a:gd name="connsiteX217" fmla="*/ 6381694 w 6441943"/>
              <a:gd name="connsiteY217" fmla="*/ 4982918 h 5959540"/>
              <a:gd name="connsiteX218" fmla="*/ 6416451 w 6441943"/>
              <a:gd name="connsiteY218" fmla="*/ 5001456 h 5959540"/>
              <a:gd name="connsiteX219" fmla="*/ 6428039 w 6441943"/>
              <a:gd name="connsiteY219" fmla="*/ 5019994 h 5959540"/>
              <a:gd name="connsiteX220" fmla="*/ 6416451 w 6441943"/>
              <a:gd name="connsiteY220" fmla="*/ 5077926 h 5959540"/>
              <a:gd name="connsiteX221" fmla="*/ 6428039 w 6441943"/>
              <a:gd name="connsiteY221" fmla="*/ 5105733 h 5959540"/>
              <a:gd name="connsiteX222" fmla="*/ 6441943 w 6441943"/>
              <a:gd name="connsiteY222" fmla="*/ 5168298 h 5959540"/>
              <a:gd name="connsiteX223" fmla="*/ 6423405 w 6441943"/>
              <a:gd name="connsiteY223" fmla="*/ 5198423 h 5959540"/>
              <a:gd name="connsiteX224" fmla="*/ 6423405 w 6441943"/>
              <a:gd name="connsiteY224" fmla="*/ 5240133 h 5959540"/>
              <a:gd name="connsiteX225" fmla="*/ 6381694 w 6441943"/>
              <a:gd name="connsiteY225" fmla="*/ 5267940 h 5959540"/>
              <a:gd name="connsiteX226" fmla="*/ 6177777 w 6441943"/>
              <a:gd name="connsiteY226" fmla="*/ 5402341 h 5959540"/>
              <a:gd name="connsiteX227" fmla="*/ 5906658 w 6441943"/>
              <a:gd name="connsiteY227" fmla="*/ 5536741 h 5959540"/>
              <a:gd name="connsiteX228" fmla="*/ 5408451 w 6441943"/>
              <a:gd name="connsiteY228" fmla="*/ 5733708 h 5959540"/>
              <a:gd name="connsiteX229" fmla="*/ 5079402 w 6441943"/>
              <a:gd name="connsiteY229" fmla="*/ 5895915 h 5959540"/>
              <a:gd name="connsiteX230" fmla="*/ 4870850 w 6441943"/>
              <a:gd name="connsiteY230" fmla="*/ 5694314 h 5959540"/>
              <a:gd name="connsiteX231" fmla="*/ 4748035 w 6441943"/>
              <a:gd name="connsiteY231" fmla="*/ 5620162 h 5959540"/>
              <a:gd name="connsiteX232" fmla="*/ 4666933 w 6441943"/>
              <a:gd name="connsiteY232" fmla="*/ 5701264 h 5959540"/>
              <a:gd name="connsiteX233" fmla="*/ 4372641 w 6441943"/>
              <a:gd name="connsiteY233" fmla="*/ 5752243 h 5959540"/>
              <a:gd name="connsiteX234" fmla="*/ 4284586 w 6441943"/>
              <a:gd name="connsiteY234" fmla="*/ 5381484 h 5959540"/>
              <a:gd name="connsiteX235" fmla="*/ 3913827 w 6441943"/>
              <a:gd name="connsiteY235" fmla="*/ 4582036 h 5959540"/>
              <a:gd name="connsiteX236" fmla="*/ 3803568 w 6441943"/>
              <a:gd name="connsiteY236" fmla="*/ 4480852 h 5959540"/>
              <a:gd name="connsiteX237" fmla="*/ 3800007 w 6441943"/>
              <a:gd name="connsiteY237" fmla="*/ 4476532 h 5959540"/>
              <a:gd name="connsiteX238" fmla="*/ 3780527 w 6441943"/>
              <a:gd name="connsiteY238" fmla="*/ 4590443 h 5959540"/>
              <a:gd name="connsiteX239" fmla="*/ 3780525 w 6441943"/>
              <a:gd name="connsiteY239" fmla="*/ 4590467 h 5959540"/>
              <a:gd name="connsiteX240" fmla="*/ 3765094 w 6441943"/>
              <a:gd name="connsiteY240" fmla="*/ 4735131 h 5959540"/>
              <a:gd name="connsiteX241" fmla="*/ 3765092 w 6441943"/>
              <a:gd name="connsiteY241" fmla="*/ 4735183 h 5959540"/>
              <a:gd name="connsiteX242" fmla="*/ 3765094 w 6441943"/>
              <a:gd name="connsiteY242" fmla="*/ 4735132 h 5959540"/>
              <a:gd name="connsiteX243" fmla="*/ 3765902 w 6441943"/>
              <a:gd name="connsiteY243" fmla="*/ 4727558 h 5959540"/>
              <a:gd name="connsiteX244" fmla="*/ 3763880 w 6441943"/>
              <a:gd name="connsiteY244" fmla="*/ 4767502 h 5959540"/>
              <a:gd name="connsiteX245" fmla="*/ 3761087 w 6441943"/>
              <a:gd name="connsiteY245" fmla="*/ 4841968 h 5959540"/>
              <a:gd name="connsiteX246" fmla="*/ 3761604 w 6441943"/>
              <a:gd name="connsiteY246" fmla="*/ 4880319 h 5959540"/>
              <a:gd name="connsiteX247" fmla="*/ 3764152 w 6441943"/>
              <a:gd name="connsiteY247" fmla="*/ 4948933 h 5959540"/>
              <a:gd name="connsiteX248" fmla="*/ 3765139 w 6441943"/>
              <a:gd name="connsiteY248" fmla="*/ 4957284 h 5959540"/>
              <a:gd name="connsiteX249" fmla="*/ 3763636 w 6441943"/>
              <a:gd name="connsiteY249" fmla="*/ 4934981 h 5959540"/>
              <a:gd name="connsiteX250" fmla="*/ 3766230 w 6441943"/>
              <a:gd name="connsiteY250" fmla="*/ 4966518 h 5959540"/>
              <a:gd name="connsiteX251" fmla="*/ 3771090 w 6441943"/>
              <a:gd name="connsiteY251" fmla="*/ 5007656 h 5959540"/>
              <a:gd name="connsiteX252" fmla="*/ 3774769 w 6441943"/>
              <a:gd name="connsiteY252" fmla="*/ 5031180 h 5959540"/>
              <a:gd name="connsiteX253" fmla="*/ 3781007 w 6441943"/>
              <a:gd name="connsiteY253" fmla="*/ 5061338 h 5959540"/>
              <a:gd name="connsiteX254" fmla="*/ 3784037 w 6441943"/>
              <a:gd name="connsiteY254" fmla="*/ 5074110 h 5959540"/>
              <a:gd name="connsiteX255" fmla="*/ 3782356 w 6441943"/>
              <a:gd name="connsiteY255" fmla="*/ 5067859 h 5959540"/>
              <a:gd name="connsiteX256" fmla="*/ 3783197 w 6441943"/>
              <a:gd name="connsiteY256" fmla="*/ 5071928 h 5959540"/>
              <a:gd name="connsiteX257" fmla="*/ 3790925 w 6441943"/>
              <a:gd name="connsiteY257" fmla="*/ 5097158 h 5959540"/>
              <a:gd name="connsiteX258" fmla="*/ 3792279 w 6441943"/>
              <a:gd name="connsiteY258" fmla="*/ 5101288 h 5959540"/>
              <a:gd name="connsiteX259" fmla="*/ 3791572 w 6441943"/>
              <a:gd name="connsiteY259" fmla="*/ 5099273 h 5959540"/>
              <a:gd name="connsiteX260" fmla="*/ 3792746 w 6441943"/>
              <a:gd name="connsiteY260" fmla="*/ 5103106 h 5959540"/>
              <a:gd name="connsiteX261" fmla="*/ 3798331 w 6441943"/>
              <a:gd name="connsiteY261" fmla="*/ 5116063 h 5959540"/>
              <a:gd name="connsiteX262" fmla="*/ 3798364 w 6441943"/>
              <a:gd name="connsiteY262" fmla="*/ 5116122 h 5959540"/>
              <a:gd name="connsiteX263" fmla="*/ 3798347 w 6441943"/>
              <a:gd name="connsiteY263" fmla="*/ 5116093 h 5959540"/>
              <a:gd name="connsiteX264" fmla="*/ 3841530 w 6441943"/>
              <a:gd name="connsiteY264" fmla="*/ 5195336 h 5959540"/>
              <a:gd name="connsiteX265" fmla="*/ 3838161 w 6441943"/>
              <a:gd name="connsiteY265" fmla="*/ 5187944 h 5959540"/>
              <a:gd name="connsiteX266" fmla="*/ 3840723 w 6441943"/>
              <a:gd name="connsiteY266" fmla="*/ 5192568 h 5959540"/>
              <a:gd name="connsiteX267" fmla="*/ 3843401 w 6441943"/>
              <a:gd name="connsiteY267" fmla="*/ 5198769 h 5959540"/>
              <a:gd name="connsiteX268" fmla="*/ 3845921 w 6441943"/>
              <a:gd name="connsiteY268" fmla="*/ 5203395 h 5959540"/>
              <a:gd name="connsiteX269" fmla="*/ 3852185 w 6441943"/>
              <a:gd name="connsiteY269" fmla="*/ 5218716 h 5959540"/>
              <a:gd name="connsiteX270" fmla="*/ 3864731 w 6441943"/>
              <a:gd name="connsiteY270" fmla="*/ 5246247 h 5959540"/>
              <a:gd name="connsiteX271" fmla="*/ 3867285 w 6441943"/>
              <a:gd name="connsiteY271" fmla="*/ 5254086 h 5959540"/>
              <a:gd name="connsiteX272" fmla="*/ 3855237 w 6441943"/>
              <a:gd name="connsiteY272" fmla="*/ 5226182 h 5959540"/>
              <a:gd name="connsiteX273" fmla="*/ 3869801 w 6441943"/>
              <a:gd name="connsiteY273" fmla="*/ 5261806 h 5959540"/>
              <a:gd name="connsiteX274" fmla="*/ 3867285 w 6441943"/>
              <a:gd name="connsiteY274" fmla="*/ 5254086 h 5959540"/>
              <a:gd name="connsiteX275" fmla="*/ 3873002 w 6441943"/>
              <a:gd name="connsiteY275" fmla="*/ 5267325 h 5959540"/>
              <a:gd name="connsiteX276" fmla="*/ 3876971 w 6441943"/>
              <a:gd name="connsiteY276" fmla="*/ 5279345 h 5959540"/>
              <a:gd name="connsiteX277" fmla="*/ 3880558 w 6441943"/>
              <a:gd name="connsiteY277" fmla="*/ 5288119 h 5959540"/>
              <a:gd name="connsiteX278" fmla="*/ 3887016 w 6441943"/>
              <a:gd name="connsiteY278" fmla="*/ 5309765 h 5959540"/>
              <a:gd name="connsiteX279" fmla="*/ 3896534 w 6441943"/>
              <a:gd name="connsiteY279" fmla="*/ 5338590 h 5959540"/>
              <a:gd name="connsiteX280" fmla="*/ 3900713 w 6441943"/>
              <a:gd name="connsiteY280" fmla="*/ 5355679 h 5959540"/>
              <a:gd name="connsiteX281" fmla="*/ 3904278 w 6441943"/>
              <a:gd name="connsiteY281" fmla="*/ 5367630 h 5959540"/>
              <a:gd name="connsiteX282" fmla="*/ 3907819 w 6441943"/>
              <a:gd name="connsiteY282" fmla="*/ 5384732 h 5959540"/>
              <a:gd name="connsiteX283" fmla="*/ 3912682 w 6441943"/>
              <a:gd name="connsiteY283" fmla="*/ 5404615 h 5959540"/>
              <a:gd name="connsiteX284" fmla="*/ 3916297 w 6441943"/>
              <a:gd name="connsiteY284" fmla="*/ 5425687 h 5959540"/>
              <a:gd name="connsiteX285" fmla="*/ 3919119 w 6441943"/>
              <a:gd name="connsiteY285" fmla="*/ 5439319 h 5959540"/>
              <a:gd name="connsiteX286" fmla="*/ 3920656 w 6441943"/>
              <a:gd name="connsiteY286" fmla="*/ 5451099 h 5959540"/>
              <a:gd name="connsiteX287" fmla="*/ 3922811 w 6441943"/>
              <a:gd name="connsiteY287" fmla="*/ 5463655 h 5959540"/>
              <a:gd name="connsiteX288" fmla="*/ 3923396 w 6441943"/>
              <a:gd name="connsiteY288" fmla="*/ 5469029 h 5959540"/>
              <a:gd name="connsiteX289" fmla="*/ 3922100 w 6441943"/>
              <a:gd name="connsiteY289" fmla="*/ 5462160 h 5959540"/>
              <a:gd name="connsiteX290" fmla="*/ 3925391 w 6441943"/>
              <a:gd name="connsiteY290" fmla="*/ 5487370 h 5959540"/>
              <a:gd name="connsiteX291" fmla="*/ 3923396 w 6441943"/>
              <a:gd name="connsiteY291" fmla="*/ 5469029 h 5959540"/>
              <a:gd name="connsiteX292" fmla="*/ 3923846 w 6441943"/>
              <a:gd name="connsiteY292" fmla="*/ 5471418 h 5959540"/>
              <a:gd name="connsiteX293" fmla="*/ 3925984 w 6441943"/>
              <a:gd name="connsiteY293" fmla="*/ 5491912 h 5959540"/>
              <a:gd name="connsiteX294" fmla="*/ 3927116 w 6441943"/>
              <a:gd name="connsiteY294" fmla="*/ 5500582 h 5959540"/>
              <a:gd name="connsiteX295" fmla="*/ 3927510 w 6441943"/>
              <a:gd name="connsiteY295" fmla="*/ 5506529 h 5959540"/>
              <a:gd name="connsiteX296" fmla="*/ 3928283 w 6441943"/>
              <a:gd name="connsiteY296" fmla="*/ 5513946 h 5959540"/>
              <a:gd name="connsiteX297" fmla="*/ 3927561 w 6441943"/>
              <a:gd name="connsiteY297" fmla="*/ 5507308 h 5959540"/>
              <a:gd name="connsiteX298" fmla="*/ 3929661 w 6441943"/>
              <a:gd name="connsiteY298" fmla="*/ 5539050 h 5959540"/>
              <a:gd name="connsiteX299" fmla="*/ 3928286 w 6441943"/>
              <a:gd name="connsiteY299" fmla="*/ 5513976 h 5959540"/>
              <a:gd name="connsiteX300" fmla="*/ 3930307 w 6441943"/>
              <a:gd name="connsiteY300" fmla="*/ 5548810 h 5959540"/>
              <a:gd name="connsiteX301" fmla="*/ 3930341 w 6441943"/>
              <a:gd name="connsiteY301" fmla="*/ 5551457 h 5959540"/>
              <a:gd name="connsiteX302" fmla="*/ 3930341 w 6441943"/>
              <a:gd name="connsiteY302" fmla="*/ 5551462 h 5959540"/>
              <a:gd name="connsiteX303" fmla="*/ 3930341 w 6441943"/>
              <a:gd name="connsiteY303" fmla="*/ 5551461 h 5959540"/>
              <a:gd name="connsiteX304" fmla="*/ 3930728 w 6441943"/>
              <a:gd name="connsiteY304" fmla="*/ 5581396 h 5959540"/>
              <a:gd name="connsiteX305" fmla="*/ 3930415 w 6441943"/>
              <a:gd name="connsiteY305" fmla="*/ 5595734 h 5959540"/>
              <a:gd name="connsiteX306" fmla="*/ 3531849 w 6441943"/>
              <a:gd name="connsiteY306" fmla="*/ 5952590 h 5959540"/>
              <a:gd name="connsiteX307" fmla="*/ 3527214 w 6441943"/>
              <a:gd name="connsiteY307" fmla="*/ 5952590 h 5959540"/>
              <a:gd name="connsiteX308" fmla="*/ 2732397 w 6441943"/>
              <a:gd name="connsiteY308" fmla="*/ 5959540 h 5959540"/>
              <a:gd name="connsiteX309" fmla="*/ 2579459 w 6441943"/>
              <a:gd name="connsiteY309" fmla="*/ 5906245 h 5959540"/>
              <a:gd name="connsiteX310" fmla="*/ 2597129 w 6441943"/>
              <a:gd name="connsiteY310" fmla="*/ 5859320 h 5959540"/>
              <a:gd name="connsiteX311" fmla="*/ 2603445 w 6441943"/>
              <a:gd name="connsiteY311" fmla="*/ 5855368 h 5959540"/>
              <a:gd name="connsiteX312" fmla="*/ 2607725 w 6441943"/>
              <a:gd name="connsiteY312" fmla="*/ 5850306 h 5959540"/>
              <a:gd name="connsiteX313" fmla="*/ 2644327 w 6441943"/>
              <a:gd name="connsiteY313" fmla="*/ 5829784 h 5959540"/>
              <a:gd name="connsiteX314" fmla="*/ 2644342 w 6441943"/>
              <a:gd name="connsiteY314" fmla="*/ 5829774 h 5959540"/>
              <a:gd name="connsiteX315" fmla="*/ 2648977 w 6441943"/>
              <a:gd name="connsiteY315" fmla="*/ 5827458 h 5959540"/>
              <a:gd name="connsiteX316" fmla="*/ 2838991 w 6441943"/>
              <a:gd name="connsiteY316" fmla="*/ 5804286 h 5959540"/>
              <a:gd name="connsiteX317" fmla="*/ 2924459 w 6441943"/>
              <a:gd name="connsiteY317" fmla="*/ 5760242 h 5959540"/>
              <a:gd name="connsiteX318" fmla="*/ 2939190 w 6441943"/>
              <a:gd name="connsiteY318" fmla="*/ 5750127 h 5959540"/>
              <a:gd name="connsiteX319" fmla="*/ 2928157 w 6441943"/>
              <a:gd name="connsiteY319" fmla="*/ 5758336 h 5959540"/>
              <a:gd name="connsiteX320" fmla="*/ 2933138 w 6441943"/>
              <a:gd name="connsiteY320" fmla="*/ 5755769 h 5959540"/>
              <a:gd name="connsiteX321" fmla="*/ 2945690 w 6441943"/>
              <a:gd name="connsiteY321" fmla="*/ 5745664 h 5959540"/>
              <a:gd name="connsiteX322" fmla="*/ 2939190 w 6441943"/>
              <a:gd name="connsiteY322" fmla="*/ 5750127 h 5959540"/>
              <a:gd name="connsiteX323" fmla="*/ 2951805 w 6441943"/>
              <a:gd name="connsiteY323" fmla="*/ 5740741 h 5959540"/>
              <a:gd name="connsiteX324" fmla="*/ 2991960 w 6441943"/>
              <a:gd name="connsiteY324" fmla="*/ 5708411 h 5959540"/>
              <a:gd name="connsiteX325" fmla="*/ 2999083 w 6441943"/>
              <a:gd name="connsiteY325" fmla="*/ 5701683 h 5959540"/>
              <a:gd name="connsiteX326" fmla="*/ 2995389 w 6441943"/>
              <a:gd name="connsiteY326" fmla="*/ 5705651 h 5959540"/>
              <a:gd name="connsiteX327" fmla="*/ 3002574 w 6441943"/>
              <a:gd name="connsiteY327" fmla="*/ 5699865 h 5959540"/>
              <a:gd name="connsiteX328" fmla="*/ 3007940 w 6441943"/>
              <a:gd name="connsiteY328" fmla="*/ 5693316 h 5959540"/>
              <a:gd name="connsiteX329" fmla="*/ 2999083 w 6441943"/>
              <a:gd name="connsiteY329" fmla="*/ 5701683 h 5959540"/>
              <a:gd name="connsiteX330" fmla="*/ 3015770 w 6441943"/>
              <a:gd name="connsiteY330" fmla="*/ 5683760 h 5959540"/>
              <a:gd name="connsiteX331" fmla="*/ 3043765 w 6441943"/>
              <a:gd name="connsiteY331" fmla="*/ 5649590 h 5959540"/>
              <a:gd name="connsiteX332" fmla="*/ 3058504 w 6441943"/>
              <a:gd name="connsiteY332" fmla="*/ 5626794 h 5959540"/>
              <a:gd name="connsiteX333" fmla="*/ 3076362 w 6441943"/>
              <a:gd name="connsiteY333" fmla="*/ 5593489 h 5959540"/>
              <a:gd name="connsiteX334" fmla="*/ 3085707 w 6441943"/>
              <a:gd name="connsiteY334" fmla="*/ 5572196 h 5959540"/>
              <a:gd name="connsiteX335" fmla="*/ 3079581 w 6441943"/>
              <a:gd name="connsiteY335" fmla="*/ 5587486 h 5959540"/>
              <a:gd name="connsiteX336" fmla="*/ 3082303 w 6441943"/>
              <a:gd name="connsiteY336" fmla="*/ 5582409 h 5959540"/>
              <a:gd name="connsiteX337" fmla="*/ 3085724 w 6441943"/>
              <a:gd name="connsiteY337" fmla="*/ 5572159 h 5959540"/>
              <a:gd name="connsiteX338" fmla="*/ 3085707 w 6441943"/>
              <a:gd name="connsiteY338" fmla="*/ 5572196 h 5959540"/>
              <a:gd name="connsiteX339" fmla="*/ 3085731 w 6441943"/>
              <a:gd name="connsiteY339" fmla="*/ 5572137 h 5959540"/>
              <a:gd name="connsiteX340" fmla="*/ 3094935 w 6441943"/>
              <a:gd name="connsiteY340" fmla="*/ 5544559 h 5959540"/>
              <a:gd name="connsiteX341" fmla="*/ 3107378 w 6441943"/>
              <a:gd name="connsiteY341" fmla="*/ 5488445 h 5959540"/>
              <a:gd name="connsiteX342" fmla="*/ 3106519 w 6441943"/>
              <a:gd name="connsiteY342" fmla="*/ 5493901 h 5959540"/>
              <a:gd name="connsiteX343" fmla="*/ 3108152 w 6441943"/>
              <a:gd name="connsiteY343" fmla="*/ 5484955 h 5959540"/>
              <a:gd name="connsiteX344" fmla="*/ 3107378 w 6441943"/>
              <a:gd name="connsiteY344" fmla="*/ 5488445 h 5959540"/>
              <a:gd name="connsiteX345" fmla="*/ 3108324 w 6441943"/>
              <a:gd name="connsiteY345" fmla="*/ 5482442 h 5959540"/>
              <a:gd name="connsiteX346" fmla="*/ 3110246 w 6441943"/>
              <a:gd name="connsiteY346" fmla="*/ 5454019 h 5959540"/>
              <a:gd name="connsiteX347" fmla="*/ 3110110 w 6441943"/>
              <a:gd name="connsiteY347" fmla="*/ 5440477 h 5959540"/>
              <a:gd name="connsiteX348" fmla="*/ 3110110 w 6441943"/>
              <a:gd name="connsiteY348" fmla="*/ 5438161 h 5959540"/>
              <a:gd name="connsiteX349" fmla="*/ 3110110 w 6441943"/>
              <a:gd name="connsiteY349" fmla="*/ 5435843 h 5959540"/>
              <a:gd name="connsiteX350" fmla="*/ 2924730 w 6441943"/>
              <a:gd name="connsiteY350" fmla="*/ 4960809 h 5959540"/>
              <a:gd name="connsiteX351" fmla="*/ 2922412 w 6441943"/>
              <a:gd name="connsiteY351" fmla="*/ 4958490 h 5959540"/>
              <a:gd name="connsiteX352" fmla="*/ 2760204 w 6441943"/>
              <a:gd name="connsiteY352" fmla="*/ 4603953 h 5959540"/>
              <a:gd name="connsiteX353" fmla="*/ 2722191 w 6441943"/>
              <a:gd name="connsiteY353" fmla="*/ 4445126 h 5959540"/>
              <a:gd name="connsiteX354" fmla="*/ 2698632 w 6441943"/>
              <a:gd name="connsiteY354" fmla="*/ 4468138 h 5959540"/>
              <a:gd name="connsiteX355" fmla="*/ 2627756 w 6441943"/>
              <a:gd name="connsiteY355" fmla="*/ 4524104 h 5959540"/>
              <a:gd name="connsiteX356" fmla="*/ 2565190 w 6441943"/>
              <a:gd name="connsiteY356" fmla="*/ 4679360 h 5959540"/>
              <a:gd name="connsiteX357" fmla="*/ 2542017 w 6441943"/>
              <a:gd name="connsiteY357" fmla="*/ 4904132 h 5959540"/>
              <a:gd name="connsiteX358" fmla="*/ 2518845 w 6441943"/>
              <a:gd name="connsiteY358" fmla="*/ 5066339 h 5959540"/>
              <a:gd name="connsiteX359" fmla="*/ 2495672 w 6441943"/>
              <a:gd name="connsiteY359" fmla="*/ 5198423 h 5959540"/>
              <a:gd name="connsiteX360" fmla="*/ 2442377 w 6441943"/>
              <a:gd name="connsiteY360" fmla="*/ 5237815 h 5959540"/>
              <a:gd name="connsiteX361" fmla="*/ 2402982 w 6441943"/>
              <a:gd name="connsiteY361" fmla="*/ 5400022 h 5959540"/>
              <a:gd name="connsiteX362" fmla="*/ 2270901 w 6441943"/>
              <a:gd name="connsiteY362" fmla="*/ 5439417 h 5959540"/>
              <a:gd name="connsiteX363" fmla="*/ 2148085 w 6441943"/>
              <a:gd name="connsiteY363" fmla="*/ 5492712 h 5959540"/>
              <a:gd name="connsiteX364" fmla="*/ 1969659 w 6441943"/>
              <a:gd name="connsiteY364" fmla="*/ 5631747 h 5959540"/>
              <a:gd name="connsiteX365" fmla="*/ 1730981 w 6441943"/>
              <a:gd name="connsiteY365" fmla="*/ 5800907 h 5959540"/>
              <a:gd name="connsiteX366" fmla="*/ 827256 w 6441943"/>
              <a:gd name="connsiteY366" fmla="*/ 5893597 h 5959540"/>
              <a:gd name="connsiteX367" fmla="*/ 340634 w 6441943"/>
              <a:gd name="connsiteY367" fmla="*/ 5274893 h 5959540"/>
              <a:gd name="connsiteX368" fmla="*/ 148304 w 6441943"/>
              <a:gd name="connsiteY368" fmla="*/ 5298066 h 5959540"/>
              <a:gd name="connsiteX369" fmla="*/ 62564 w 6441943"/>
              <a:gd name="connsiteY369" fmla="*/ 4850836 h 5959540"/>
              <a:gd name="connsiteX370" fmla="*/ 139035 w 6441943"/>
              <a:gd name="connsiteY370" fmla="*/ 4341042 h 5959540"/>
              <a:gd name="connsiteX371" fmla="*/ 6951 w 6441943"/>
              <a:gd name="connsiteY371" fmla="*/ 4579717 h 5959540"/>
              <a:gd name="connsiteX372" fmla="*/ 122813 w 6441943"/>
              <a:gd name="connsiteY372" fmla="*/ 4109318 h 5959540"/>
              <a:gd name="connsiteX373" fmla="*/ 0 w 6441943"/>
              <a:gd name="connsiteY373" fmla="*/ 4287745 h 5959540"/>
              <a:gd name="connsiteX374" fmla="*/ 76468 w 6441943"/>
              <a:gd name="connsiteY374" fmla="*/ 3738559 h 5959540"/>
              <a:gd name="connsiteX375" fmla="*/ 139035 w 6441943"/>
              <a:gd name="connsiteY375" fmla="*/ 3390972 h 5959540"/>
              <a:gd name="connsiteX376" fmla="*/ 23173 w 6441943"/>
              <a:gd name="connsiteY376" fmla="*/ 3499881 h 5959540"/>
              <a:gd name="connsiteX377" fmla="*/ 308193 w 6441943"/>
              <a:gd name="connsiteY377" fmla="*/ 2811661 h 5959540"/>
              <a:gd name="connsiteX378" fmla="*/ 203918 w 6441943"/>
              <a:gd name="connsiteY378" fmla="*/ 2839468 h 5959540"/>
              <a:gd name="connsiteX379" fmla="*/ 495891 w 6441943"/>
              <a:gd name="connsiteY379" fmla="*/ 2582252 h 5959540"/>
              <a:gd name="connsiteX380" fmla="*/ 780911 w 6441943"/>
              <a:gd name="connsiteY380" fmla="*/ 2102584 h 5959540"/>
              <a:gd name="connsiteX381" fmla="*/ 1035808 w 6441943"/>
              <a:gd name="connsiteY381" fmla="*/ 1646085 h 5959540"/>
              <a:gd name="connsiteX382" fmla="*/ 1622072 w 6441943"/>
              <a:gd name="connsiteY382" fmla="*/ 1235934 h 5959540"/>
              <a:gd name="connsiteX383" fmla="*/ 2039176 w 6441943"/>
              <a:gd name="connsiteY383" fmla="*/ 974084 h 5959540"/>
              <a:gd name="connsiteX384" fmla="*/ 3052075 w 6441943"/>
              <a:gd name="connsiteY384" fmla="*/ 570 h 5959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Lst>
            <a:rect l="l" t="t" r="r" b="b"/>
            <a:pathLst>
              <a:path w="6441943" h="5959540">
                <a:moveTo>
                  <a:pt x="3930341" y="5551462"/>
                </a:moveTo>
                <a:lnTo>
                  <a:pt x="3930470" y="5553792"/>
                </a:lnTo>
                <a:cubicBezTo>
                  <a:pt x="3930801" y="5565128"/>
                  <a:pt x="3930811" y="5574426"/>
                  <a:pt x="3930728" y="5581396"/>
                </a:cubicBezTo>
                <a:close/>
                <a:moveTo>
                  <a:pt x="3101215" y="5522950"/>
                </a:moveTo>
                <a:lnTo>
                  <a:pt x="3096254" y="5540606"/>
                </a:lnTo>
                <a:lnTo>
                  <a:pt x="3100089" y="5529112"/>
                </a:lnTo>
                <a:close/>
                <a:moveTo>
                  <a:pt x="3179633" y="5436354"/>
                </a:moveTo>
                <a:lnTo>
                  <a:pt x="3179855" y="5457522"/>
                </a:lnTo>
                <a:lnTo>
                  <a:pt x="3179738" y="5446344"/>
                </a:lnTo>
                <a:close/>
                <a:moveTo>
                  <a:pt x="3798364" y="5116122"/>
                </a:moveTo>
                <a:lnTo>
                  <a:pt x="3835318" y="5181705"/>
                </a:lnTo>
                <a:lnTo>
                  <a:pt x="3838161" y="5187944"/>
                </a:lnTo>
                <a:close/>
                <a:moveTo>
                  <a:pt x="3772668" y="5021018"/>
                </a:moveTo>
                <a:lnTo>
                  <a:pt x="3772670" y="5021035"/>
                </a:lnTo>
                <a:lnTo>
                  <a:pt x="3772673" y="5021047"/>
                </a:lnTo>
                <a:lnTo>
                  <a:pt x="3772670" y="5021034"/>
                </a:lnTo>
                <a:close/>
                <a:moveTo>
                  <a:pt x="3761032" y="4843434"/>
                </a:moveTo>
                <a:lnTo>
                  <a:pt x="3760631" y="4854130"/>
                </a:lnTo>
                <a:lnTo>
                  <a:pt x="3761287" y="4871798"/>
                </a:lnTo>
                <a:close/>
                <a:moveTo>
                  <a:pt x="3384337" y="3767524"/>
                </a:moveTo>
                <a:cubicBezTo>
                  <a:pt x="3365220" y="3769262"/>
                  <a:pt x="3346103" y="3782585"/>
                  <a:pt x="3346103" y="3782585"/>
                </a:cubicBezTo>
                <a:cubicBezTo>
                  <a:pt x="3269632" y="3759413"/>
                  <a:pt x="3160723" y="3891497"/>
                  <a:pt x="3160723" y="3891497"/>
                </a:cubicBezTo>
                <a:cubicBezTo>
                  <a:pt x="2998516" y="4130753"/>
                  <a:pt x="2876227" y="4281745"/>
                  <a:pt x="2789975" y="4375909"/>
                </a:cubicBezTo>
                <a:lnTo>
                  <a:pt x="2780135" y="4386371"/>
                </a:lnTo>
                <a:lnTo>
                  <a:pt x="2777987" y="4376117"/>
                </a:lnTo>
                <a:lnTo>
                  <a:pt x="2780259" y="4386964"/>
                </a:lnTo>
                <a:lnTo>
                  <a:pt x="2813776" y="4528044"/>
                </a:lnTo>
                <a:lnTo>
                  <a:pt x="2780260" y="4386966"/>
                </a:lnTo>
                <a:lnTo>
                  <a:pt x="2780140" y="4386393"/>
                </a:lnTo>
                <a:lnTo>
                  <a:pt x="2780260" y="4386964"/>
                </a:lnTo>
                <a:cubicBezTo>
                  <a:pt x="2795688" y="4456554"/>
                  <a:pt x="2811475" y="4523428"/>
                  <a:pt x="2827406" y="4585415"/>
                </a:cubicBezTo>
                <a:cubicBezTo>
                  <a:pt x="2827406" y="4585415"/>
                  <a:pt x="2887654" y="4784698"/>
                  <a:pt x="2980344" y="4916780"/>
                </a:cubicBezTo>
                <a:cubicBezTo>
                  <a:pt x="2996564" y="4937636"/>
                  <a:pt x="3186578" y="5183264"/>
                  <a:pt x="3179627" y="5435843"/>
                </a:cubicBezTo>
                <a:lnTo>
                  <a:pt x="3179738" y="5446344"/>
                </a:lnTo>
                <a:lnTo>
                  <a:pt x="3179858" y="5457884"/>
                </a:lnTo>
                <a:lnTo>
                  <a:pt x="3177050" y="5492431"/>
                </a:lnTo>
                <a:cubicBezTo>
                  <a:pt x="3165083" y="5587080"/>
                  <a:pt x="3108227" y="5771590"/>
                  <a:pt x="2859847" y="5869169"/>
                </a:cubicBezTo>
                <a:lnTo>
                  <a:pt x="2850578" y="5871485"/>
                </a:lnTo>
                <a:lnTo>
                  <a:pt x="2723128" y="5887707"/>
                </a:lnTo>
                <a:lnTo>
                  <a:pt x="2723137" y="5887707"/>
                </a:lnTo>
                <a:lnTo>
                  <a:pt x="2730081" y="5887707"/>
                </a:lnTo>
                <a:lnTo>
                  <a:pt x="3527214" y="5883072"/>
                </a:lnTo>
                <a:cubicBezTo>
                  <a:pt x="3557337" y="5878438"/>
                  <a:pt x="3860898" y="5834409"/>
                  <a:pt x="3860898" y="5593415"/>
                </a:cubicBezTo>
                <a:lnTo>
                  <a:pt x="3861133" y="5581911"/>
                </a:lnTo>
                <a:lnTo>
                  <a:pt x="3861133" y="5581912"/>
                </a:lnTo>
                <a:lnTo>
                  <a:pt x="3861134" y="5581911"/>
                </a:lnTo>
                <a:cubicBezTo>
                  <a:pt x="3861513" y="5533312"/>
                  <a:pt x="3855683" y="5339677"/>
                  <a:pt x="3738082" y="5153139"/>
                </a:cubicBezTo>
                <a:lnTo>
                  <a:pt x="3732433" y="5140760"/>
                </a:lnTo>
                <a:lnTo>
                  <a:pt x="3732384" y="5140652"/>
                </a:lnTo>
                <a:lnTo>
                  <a:pt x="3731127" y="5137087"/>
                </a:lnTo>
                <a:lnTo>
                  <a:pt x="3731128" y="5137089"/>
                </a:lnTo>
                <a:lnTo>
                  <a:pt x="3721174" y="5108858"/>
                </a:lnTo>
                <a:lnTo>
                  <a:pt x="3720583" y="5106469"/>
                </a:lnTo>
                <a:lnTo>
                  <a:pt x="3720154" y="5104735"/>
                </a:lnTo>
                <a:lnTo>
                  <a:pt x="3720155" y="5104739"/>
                </a:lnTo>
                <a:lnTo>
                  <a:pt x="3708063" y="5055829"/>
                </a:lnTo>
                <a:cubicBezTo>
                  <a:pt x="3703777" y="5034399"/>
                  <a:pt x="3699776" y="5009108"/>
                  <a:pt x="3696662" y="4979636"/>
                </a:cubicBezTo>
                <a:lnTo>
                  <a:pt x="3691720" y="4897282"/>
                </a:lnTo>
                <a:lnTo>
                  <a:pt x="3691720" y="4897290"/>
                </a:lnTo>
                <a:lnTo>
                  <a:pt x="3691169" y="4888099"/>
                </a:lnTo>
                <a:lnTo>
                  <a:pt x="3690584" y="4878351"/>
                </a:lnTo>
                <a:lnTo>
                  <a:pt x="3693440" y="4750059"/>
                </a:lnTo>
                <a:lnTo>
                  <a:pt x="3693439" y="4750071"/>
                </a:lnTo>
                <a:lnTo>
                  <a:pt x="3693440" y="4750058"/>
                </a:lnTo>
                <a:lnTo>
                  <a:pt x="3693440" y="4750048"/>
                </a:lnTo>
                <a:cubicBezTo>
                  <a:pt x="3699125" y="4655077"/>
                  <a:pt x="3713173" y="4540808"/>
                  <a:pt x="3740401" y="4404670"/>
                </a:cubicBezTo>
                <a:lnTo>
                  <a:pt x="3740571" y="4404435"/>
                </a:lnTo>
                <a:lnTo>
                  <a:pt x="3706071" y="4362586"/>
                </a:lnTo>
                <a:cubicBezTo>
                  <a:pt x="3524240" y="4115257"/>
                  <a:pt x="3422570" y="3821979"/>
                  <a:pt x="3422570" y="3821979"/>
                </a:cubicBezTo>
                <a:cubicBezTo>
                  <a:pt x="3422570" y="3775635"/>
                  <a:pt x="3403453" y="3765786"/>
                  <a:pt x="3384337" y="3767524"/>
                </a:cubicBezTo>
                <a:close/>
                <a:moveTo>
                  <a:pt x="2542383" y="3241413"/>
                </a:moveTo>
                <a:cubicBezTo>
                  <a:pt x="2523845" y="3243729"/>
                  <a:pt x="2509942" y="3262267"/>
                  <a:pt x="2512260" y="3280805"/>
                </a:cubicBezTo>
                <a:cubicBezTo>
                  <a:pt x="2512260" y="3288915"/>
                  <a:pt x="2602741" y="3912654"/>
                  <a:pt x="2712294" y="4403775"/>
                </a:cubicBezTo>
                <a:lnTo>
                  <a:pt x="2720978" y="4440058"/>
                </a:lnTo>
                <a:lnTo>
                  <a:pt x="2776921" y="4371033"/>
                </a:lnTo>
                <a:lnTo>
                  <a:pt x="2735259" y="4172222"/>
                </a:lnTo>
                <a:cubicBezTo>
                  <a:pt x="2648253" y="3735131"/>
                  <a:pt x="2581778" y="3278488"/>
                  <a:pt x="2581778" y="3271536"/>
                </a:cubicBezTo>
                <a:cubicBezTo>
                  <a:pt x="2579459" y="3252998"/>
                  <a:pt x="2560921" y="3239095"/>
                  <a:pt x="2542383" y="3241413"/>
                </a:cubicBezTo>
                <a:close/>
                <a:moveTo>
                  <a:pt x="2168787" y="3080089"/>
                </a:moveTo>
                <a:cubicBezTo>
                  <a:pt x="2151815" y="3079410"/>
                  <a:pt x="2129548" y="3089729"/>
                  <a:pt x="2101741" y="3124488"/>
                </a:cubicBezTo>
                <a:cubicBezTo>
                  <a:pt x="2101741" y="3124488"/>
                  <a:pt x="2057714" y="3316820"/>
                  <a:pt x="1992831" y="3386337"/>
                </a:cubicBezTo>
                <a:cubicBezTo>
                  <a:pt x="1992831" y="3386337"/>
                  <a:pt x="1951121" y="3474393"/>
                  <a:pt x="1819037" y="3520738"/>
                </a:cubicBezTo>
                <a:lnTo>
                  <a:pt x="1814402" y="3652819"/>
                </a:lnTo>
                <a:lnTo>
                  <a:pt x="1888554" y="3669041"/>
                </a:lnTo>
                <a:lnTo>
                  <a:pt x="1939533" y="3722337"/>
                </a:lnTo>
                <a:cubicBezTo>
                  <a:pt x="1939533" y="3722337"/>
                  <a:pt x="1981244" y="3757097"/>
                  <a:pt x="2009051" y="3710752"/>
                </a:cubicBezTo>
                <a:cubicBezTo>
                  <a:pt x="2009051" y="3710752"/>
                  <a:pt x="2009051" y="3615743"/>
                  <a:pt x="2108693" y="3622696"/>
                </a:cubicBezTo>
                <a:cubicBezTo>
                  <a:pt x="2108693" y="3622696"/>
                  <a:pt x="2161989" y="3629647"/>
                  <a:pt x="2166623" y="3564764"/>
                </a:cubicBezTo>
                <a:cubicBezTo>
                  <a:pt x="2166623" y="3564764"/>
                  <a:pt x="2159673" y="3523054"/>
                  <a:pt x="2217603" y="3476709"/>
                </a:cubicBezTo>
                <a:lnTo>
                  <a:pt x="2419204" y="3326089"/>
                </a:lnTo>
                <a:cubicBezTo>
                  <a:pt x="2419204" y="3326089"/>
                  <a:pt x="2215287" y="3159247"/>
                  <a:pt x="2210652" y="3112903"/>
                </a:cubicBezTo>
                <a:cubicBezTo>
                  <a:pt x="2210652" y="3112903"/>
                  <a:pt x="2197074" y="3081221"/>
                  <a:pt x="2168787" y="3080089"/>
                </a:cubicBezTo>
                <a:close/>
                <a:moveTo>
                  <a:pt x="4736448" y="2146033"/>
                </a:moveTo>
                <a:cubicBezTo>
                  <a:pt x="4750930" y="2148349"/>
                  <a:pt x="4759619" y="2155880"/>
                  <a:pt x="4759619" y="2155880"/>
                </a:cubicBezTo>
                <a:cubicBezTo>
                  <a:pt x="4824502" y="2197591"/>
                  <a:pt x="4766572" y="2255523"/>
                  <a:pt x="4766572" y="2255523"/>
                </a:cubicBezTo>
                <a:lnTo>
                  <a:pt x="4422563" y="2763414"/>
                </a:lnTo>
                <a:lnTo>
                  <a:pt x="4399870" y="2748805"/>
                </a:lnTo>
                <a:cubicBezTo>
                  <a:pt x="4379015" y="2733453"/>
                  <a:pt x="4358739" y="2713177"/>
                  <a:pt x="4361056" y="2693480"/>
                </a:cubicBezTo>
                <a:cubicBezTo>
                  <a:pt x="4361056" y="2693480"/>
                  <a:pt x="4395814" y="2593840"/>
                  <a:pt x="4298489" y="2605425"/>
                </a:cubicBezTo>
                <a:cubicBezTo>
                  <a:pt x="4298489" y="2605425"/>
                  <a:pt x="4285455" y="2598909"/>
                  <a:pt x="4236902" y="2622045"/>
                </a:cubicBezTo>
                <a:lnTo>
                  <a:pt x="4205003" y="2639946"/>
                </a:lnTo>
                <a:lnTo>
                  <a:pt x="4213619" y="2615853"/>
                </a:lnTo>
                <a:cubicBezTo>
                  <a:pt x="4223178" y="2598474"/>
                  <a:pt x="4233606" y="2591522"/>
                  <a:pt x="4233606" y="2591522"/>
                </a:cubicBezTo>
                <a:lnTo>
                  <a:pt x="4678517" y="2167467"/>
                </a:lnTo>
                <a:cubicBezTo>
                  <a:pt x="4701690" y="2146612"/>
                  <a:pt x="4721965" y="2143716"/>
                  <a:pt x="4736448" y="2146033"/>
                </a:cubicBezTo>
                <a:close/>
                <a:moveTo>
                  <a:pt x="2679023" y="1316748"/>
                </a:moveTo>
                <a:cubicBezTo>
                  <a:pt x="2670623" y="1319935"/>
                  <a:pt x="2663672" y="1326308"/>
                  <a:pt x="2660196" y="1335577"/>
                </a:cubicBezTo>
                <a:cubicBezTo>
                  <a:pt x="2657878" y="1342527"/>
                  <a:pt x="2595313" y="1488515"/>
                  <a:pt x="2599948" y="1592789"/>
                </a:cubicBezTo>
                <a:cubicBezTo>
                  <a:pt x="2599948" y="1599742"/>
                  <a:pt x="2616167" y="1785122"/>
                  <a:pt x="2727395" y="1942694"/>
                </a:cubicBezTo>
                <a:cubicBezTo>
                  <a:pt x="2729714" y="1942694"/>
                  <a:pt x="2801547" y="2063191"/>
                  <a:pt x="2796913" y="2220763"/>
                </a:cubicBezTo>
                <a:cubicBezTo>
                  <a:pt x="2796913" y="2239301"/>
                  <a:pt x="2810816" y="2255521"/>
                  <a:pt x="2831673" y="2255521"/>
                </a:cubicBezTo>
                <a:cubicBezTo>
                  <a:pt x="2850210" y="2255521"/>
                  <a:pt x="2866430" y="2241617"/>
                  <a:pt x="2866430" y="2223079"/>
                </a:cubicBezTo>
                <a:cubicBezTo>
                  <a:pt x="2871064" y="2044653"/>
                  <a:pt x="2792278" y="1912569"/>
                  <a:pt x="2787644" y="1905618"/>
                </a:cubicBezTo>
                <a:cubicBezTo>
                  <a:pt x="2685685" y="1761949"/>
                  <a:pt x="2669465" y="1588155"/>
                  <a:pt x="2669465" y="1588155"/>
                </a:cubicBezTo>
                <a:cubicBezTo>
                  <a:pt x="2667147" y="1500100"/>
                  <a:pt x="2725077" y="1365699"/>
                  <a:pt x="2725077" y="1363383"/>
                </a:cubicBezTo>
                <a:cubicBezTo>
                  <a:pt x="2732030" y="1344845"/>
                  <a:pt x="2725077" y="1323989"/>
                  <a:pt x="2706541" y="1317039"/>
                </a:cubicBezTo>
                <a:cubicBezTo>
                  <a:pt x="2697272" y="1313562"/>
                  <a:pt x="2687424" y="1313562"/>
                  <a:pt x="2679023" y="1316748"/>
                </a:cubicBezTo>
                <a:close/>
                <a:moveTo>
                  <a:pt x="3661900" y="43514"/>
                </a:moveTo>
                <a:cubicBezTo>
                  <a:pt x="3687603" y="44654"/>
                  <a:pt x="3700637" y="51823"/>
                  <a:pt x="3700637" y="51823"/>
                </a:cubicBezTo>
                <a:cubicBezTo>
                  <a:pt x="3916142" y="151464"/>
                  <a:pt x="3967122" y="290498"/>
                  <a:pt x="3967122" y="290498"/>
                </a:cubicBezTo>
                <a:lnTo>
                  <a:pt x="3955534" y="436486"/>
                </a:lnTo>
                <a:lnTo>
                  <a:pt x="3917409" y="423225"/>
                </a:lnTo>
                <a:lnTo>
                  <a:pt x="3915737" y="421250"/>
                </a:lnTo>
                <a:cubicBezTo>
                  <a:pt x="3871963" y="370741"/>
                  <a:pt x="3744044" y="234060"/>
                  <a:pt x="3559208" y="129965"/>
                </a:cubicBezTo>
                <a:lnTo>
                  <a:pt x="3496142" y="100266"/>
                </a:lnTo>
                <a:lnTo>
                  <a:pt x="3547157" y="71375"/>
                </a:lnTo>
                <a:cubicBezTo>
                  <a:pt x="3597828" y="47261"/>
                  <a:pt x="3636198" y="42373"/>
                  <a:pt x="3661900" y="43514"/>
                </a:cubicBezTo>
                <a:close/>
                <a:moveTo>
                  <a:pt x="3052075" y="570"/>
                </a:moveTo>
                <a:cubicBezTo>
                  <a:pt x="3056474" y="660"/>
                  <a:pt x="3058764" y="841"/>
                  <a:pt x="3058764" y="841"/>
                </a:cubicBezTo>
                <a:cubicBezTo>
                  <a:pt x="3186213" y="-4952"/>
                  <a:pt x="3304537" y="19669"/>
                  <a:pt x="3410334" y="59859"/>
                </a:cubicBezTo>
                <a:lnTo>
                  <a:pt x="3496142" y="100266"/>
                </a:lnTo>
                <a:lnTo>
                  <a:pt x="3492399" y="102386"/>
                </a:lnTo>
                <a:cubicBezTo>
                  <a:pt x="3472788" y="115186"/>
                  <a:pt x="3451825" y="130610"/>
                  <a:pt x="3429521" y="149148"/>
                </a:cubicBezTo>
                <a:lnTo>
                  <a:pt x="3290487" y="283548"/>
                </a:lnTo>
                <a:lnTo>
                  <a:pt x="3306706" y="325258"/>
                </a:lnTo>
                <a:lnTo>
                  <a:pt x="3302072" y="366969"/>
                </a:lnTo>
                <a:lnTo>
                  <a:pt x="3248776" y="441121"/>
                </a:lnTo>
                <a:lnTo>
                  <a:pt x="3202431" y="448071"/>
                </a:lnTo>
                <a:lnTo>
                  <a:pt x="3163037" y="420264"/>
                </a:lnTo>
                <a:cubicBezTo>
                  <a:pt x="3163037" y="420264"/>
                  <a:pt x="3135230" y="401726"/>
                  <a:pt x="3112058" y="431852"/>
                </a:cubicBezTo>
                <a:lnTo>
                  <a:pt x="3024002" y="554664"/>
                </a:lnTo>
                <a:cubicBezTo>
                  <a:pt x="3024002" y="554664"/>
                  <a:pt x="3012417" y="589424"/>
                  <a:pt x="2961438" y="594059"/>
                </a:cubicBezTo>
                <a:cubicBezTo>
                  <a:pt x="2961438" y="594059"/>
                  <a:pt x="2595314" y="589424"/>
                  <a:pt x="2609215" y="992625"/>
                </a:cubicBezTo>
                <a:cubicBezTo>
                  <a:pt x="2609215" y="992625"/>
                  <a:pt x="2604583" y="1298501"/>
                  <a:pt x="2928997" y="1321673"/>
                </a:cubicBezTo>
                <a:cubicBezTo>
                  <a:pt x="2928997" y="1321673"/>
                  <a:pt x="3281218" y="1328624"/>
                  <a:pt x="3315975" y="992625"/>
                </a:cubicBezTo>
                <a:cubicBezTo>
                  <a:pt x="3315975" y="992625"/>
                  <a:pt x="3339147" y="846637"/>
                  <a:pt x="3253411" y="749313"/>
                </a:cubicBezTo>
                <a:cubicBezTo>
                  <a:pt x="3253411" y="749313"/>
                  <a:pt x="3225604" y="719190"/>
                  <a:pt x="3248776" y="698333"/>
                </a:cubicBezTo>
                <a:lnTo>
                  <a:pt x="3334513" y="605644"/>
                </a:lnTo>
                <a:cubicBezTo>
                  <a:pt x="3334513" y="605644"/>
                  <a:pt x="3350735" y="594059"/>
                  <a:pt x="3334513" y="559299"/>
                </a:cubicBezTo>
                <a:lnTo>
                  <a:pt x="3304390" y="519907"/>
                </a:lnTo>
                <a:lnTo>
                  <a:pt x="3373907" y="434168"/>
                </a:lnTo>
                <a:lnTo>
                  <a:pt x="3415618" y="415630"/>
                </a:lnTo>
                <a:lnTo>
                  <a:pt x="3457328" y="445755"/>
                </a:lnTo>
                <a:cubicBezTo>
                  <a:pt x="3457328" y="445755"/>
                  <a:pt x="3441106" y="457340"/>
                  <a:pt x="3508307" y="417948"/>
                </a:cubicBezTo>
                <a:lnTo>
                  <a:pt x="3744666" y="271960"/>
                </a:lnTo>
                <a:lnTo>
                  <a:pt x="3902239" y="417948"/>
                </a:lnTo>
                <a:lnTo>
                  <a:pt x="3917409" y="423225"/>
                </a:lnTo>
                <a:lnTo>
                  <a:pt x="3928155" y="435919"/>
                </a:lnTo>
                <a:cubicBezTo>
                  <a:pt x="3930944" y="439308"/>
                  <a:pt x="3932365" y="441118"/>
                  <a:pt x="3932365" y="441118"/>
                </a:cubicBezTo>
                <a:cubicBezTo>
                  <a:pt x="4034323" y="429533"/>
                  <a:pt x="4226656" y="772485"/>
                  <a:pt x="4226656" y="772485"/>
                </a:cubicBezTo>
                <a:cubicBezTo>
                  <a:pt x="4273001" y="839684"/>
                  <a:pt x="4307758" y="1043602"/>
                  <a:pt x="4307758" y="1043602"/>
                </a:cubicBezTo>
                <a:cubicBezTo>
                  <a:pt x="4349469" y="1194224"/>
                  <a:pt x="4284586" y="1326305"/>
                  <a:pt x="4284586" y="1326305"/>
                </a:cubicBezTo>
                <a:cubicBezTo>
                  <a:pt x="4335565" y="1117754"/>
                  <a:pt x="4238241" y="1133975"/>
                  <a:pt x="4238241" y="1133975"/>
                </a:cubicBezTo>
                <a:cubicBezTo>
                  <a:pt x="4240560" y="1215078"/>
                  <a:pt x="4164089" y="1326305"/>
                  <a:pt x="4164089" y="1326305"/>
                </a:cubicBezTo>
                <a:cubicBezTo>
                  <a:pt x="4171042" y="1233616"/>
                  <a:pt x="4113110" y="1226665"/>
                  <a:pt x="4113110" y="1226665"/>
                </a:cubicBezTo>
                <a:cubicBezTo>
                  <a:pt x="4113110" y="1349478"/>
                  <a:pt x="4055180" y="1388872"/>
                  <a:pt x="4055180" y="1388872"/>
                </a:cubicBezTo>
                <a:cubicBezTo>
                  <a:pt x="4085303" y="1323990"/>
                  <a:pt x="4038958" y="1300817"/>
                  <a:pt x="4038958" y="1300817"/>
                </a:cubicBezTo>
                <a:cubicBezTo>
                  <a:pt x="3981028" y="1453755"/>
                  <a:pt x="3779426" y="1574252"/>
                  <a:pt x="3779426" y="1574252"/>
                </a:cubicBezTo>
                <a:cubicBezTo>
                  <a:pt x="3712227" y="1615962"/>
                  <a:pt x="3682102" y="1655354"/>
                  <a:pt x="3682102" y="1655354"/>
                </a:cubicBezTo>
                <a:cubicBezTo>
                  <a:pt x="3647345" y="1713287"/>
                  <a:pt x="3665882" y="1921839"/>
                  <a:pt x="3665882" y="1921839"/>
                </a:cubicBezTo>
                <a:cubicBezTo>
                  <a:pt x="3668199" y="1995991"/>
                  <a:pt x="3626488" y="1991356"/>
                  <a:pt x="3626488" y="1991356"/>
                </a:cubicBezTo>
                <a:lnTo>
                  <a:pt x="3515260" y="2002941"/>
                </a:lnTo>
                <a:cubicBezTo>
                  <a:pt x="3510626" y="2088680"/>
                  <a:pt x="3487453" y="2077093"/>
                  <a:pt x="3487453" y="2077093"/>
                </a:cubicBezTo>
                <a:cubicBezTo>
                  <a:pt x="3429523" y="2060873"/>
                  <a:pt x="3417936" y="2088680"/>
                  <a:pt x="3417936" y="2088680"/>
                </a:cubicBezTo>
                <a:cubicBezTo>
                  <a:pt x="3417936" y="2135025"/>
                  <a:pt x="3387813" y="2146610"/>
                  <a:pt x="3387813" y="2146610"/>
                </a:cubicBezTo>
                <a:cubicBezTo>
                  <a:pt x="3346103" y="2165148"/>
                  <a:pt x="3306708" y="2141976"/>
                  <a:pt x="3306708" y="2141976"/>
                </a:cubicBezTo>
                <a:cubicBezTo>
                  <a:pt x="3295123" y="2172101"/>
                  <a:pt x="3288170" y="2211493"/>
                  <a:pt x="3288170" y="2211493"/>
                </a:cubicBezTo>
                <a:cubicBezTo>
                  <a:pt x="3230240" y="2304183"/>
                  <a:pt x="3144501" y="2223080"/>
                  <a:pt x="3144501" y="2223080"/>
                </a:cubicBezTo>
                <a:cubicBezTo>
                  <a:pt x="3109744" y="2162832"/>
                  <a:pt x="3051811" y="2169783"/>
                  <a:pt x="3051811" y="2169783"/>
                </a:cubicBezTo>
                <a:cubicBezTo>
                  <a:pt x="2942902" y="2190639"/>
                  <a:pt x="2959121" y="2313452"/>
                  <a:pt x="2959121" y="2313452"/>
                </a:cubicBezTo>
                <a:cubicBezTo>
                  <a:pt x="2959121" y="2429314"/>
                  <a:pt x="3040226" y="2445536"/>
                  <a:pt x="3040226" y="2445536"/>
                </a:cubicBezTo>
                <a:lnTo>
                  <a:pt x="3241825" y="2614694"/>
                </a:lnTo>
                <a:lnTo>
                  <a:pt x="3276585" y="2656404"/>
                </a:lnTo>
                <a:cubicBezTo>
                  <a:pt x="3410985" y="2540542"/>
                  <a:pt x="3531482" y="2563714"/>
                  <a:pt x="3531482" y="2563714"/>
                </a:cubicBezTo>
                <a:cubicBezTo>
                  <a:pt x="3867482" y="2596156"/>
                  <a:pt x="3967124" y="2869591"/>
                  <a:pt x="3967124" y="2869591"/>
                </a:cubicBezTo>
                <a:lnTo>
                  <a:pt x="4006516" y="2869591"/>
                </a:lnTo>
                <a:cubicBezTo>
                  <a:pt x="4041276" y="2783854"/>
                  <a:pt x="4175677" y="2656404"/>
                  <a:pt x="4175677" y="2656404"/>
                </a:cubicBezTo>
                <a:lnTo>
                  <a:pt x="4205003" y="2639946"/>
                </a:lnTo>
                <a:lnTo>
                  <a:pt x="4201345" y="2650177"/>
                </a:lnTo>
                <a:cubicBezTo>
                  <a:pt x="4198412" y="2664515"/>
                  <a:pt x="4197108" y="2681894"/>
                  <a:pt x="4198846" y="2702749"/>
                </a:cubicBezTo>
                <a:cubicBezTo>
                  <a:pt x="4198846" y="2702749"/>
                  <a:pt x="4240556" y="2783854"/>
                  <a:pt x="4187261" y="2848737"/>
                </a:cubicBezTo>
                <a:lnTo>
                  <a:pt x="4082983" y="2969234"/>
                </a:lnTo>
                <a:cubicBezTo>
                  <a:pt x="4082983" y="2969234"/>
                  <a:pt x="4036638" y="3031798"/>
                  <a:pt x="4078349" y="3092046"/>
                </a:cubicBezTo>
                <a:lnTo>
                  <a:pt x="4117743" y="3138391"/>
                </a:lnTo>
                <a:cubicBezTo>
                  <a:pt x="4117743" y="3138391"/>
                  <a:pt x="4147866" y="3177786"/>
                  <a:pt x="4226653" y="3052654"/>
                </a:cubicBezTo>
                <a:lnTo>
                  <a:pt x="4422563" y="2763414"/>
                </a:lnTo>
                <a:lnTo>
                  <a:pt x="4428835" y="2767452"/>
                </a:lnTo>
                <a:cubicBezTo>
                  <a:pt x="4436801" y="2771978"/>
                  <a:pt x="4442159" y="2774585"/>
                  <a:pt x="4442159" y="2774585"/>
                </a:cubicBezTo>
                <a:cubicBezTo>
                  <a:pt x="4488504" y="2774585"/>
                  <a:pt x="4446793" y="2874225"/>
                  <a:pt x="4446793" y="2874225"/>
                </a:cubicBezTo>
                <a:cubicBezTo>
                  <a:pt x="4432890" y="2904350"/>
                  <a:pt x="4463015" y="2950695"/>
                  <a:pt x="4463015" y="2950695"/>
                </a:cubicBezTo>
                <a:cubicBezTo>
                  <a:pt x="4527898" y="2978502"/>
                  <a:pt x="4493138" y="3036432"/>
                  <a:pt x="4493138" y="3036432"/>
                </a:cubicBezTo>
                <a:cubicBezTo>
                  <a:pt x="4446793" y="3071192"/>
                  <a:pt x="4428255" y="3145344"/>
                  <a:pt x="4428255" y="3145344"/>
                </a:cubicBezTo>
                <a:cubicBezTo>
                  <a:pt x="4386545" y="3265841"/>
                  <a:pt x="4312393" y="3307551"/>
                  <a:pt x="4312393" y="3307551"/>
                </a:cubicBezTo>
                <a:cubicBezTo>
                  <a:pt x="4578877" y="3516103"/>
                  <a:pt x="4887070" y="3949429"/>
                  <a:pt x="4887070" y="3949429"/>
                </a:cubicBezTo>
                <a:cubicBezTo>
                  <a:pt x="4907926" y="4056020"/>
                  <a:pt x="4914877" y="4141759"/>
                  <a:pt x="4914877" y="4141759"/>
                </a:cubicBezTo>
                <a:cubicBezTo>
                  <a:pt x="4910242" y="4382753"/>
                  <a:pt x="4845359" y="4598258"/>
                  <a:pt x="4845359" y="4598258"/>
                </a:cubicBezTo>
                <a:cubicBezTo>
                  <a:pt x="4898657" y="4776685"/>
                  <a:pt x="5095622" y="4938892"/>
                  <a:pt x="5095622" y="4938892"/>
                </a:cubicBezTo>
                <a:cubicBezTo>
                  <a:pt x="5160505" y="4880959"/>
                  <a:pt x="5230022" y="4874009"/>
                  <a:pt x="5230022" y="4874009"/>
                </a:cubicBezTo>
                <a:cubicBezTo>
                  <a:pt x="5320396" y="4885594"/>
                  <a:pt x="5408451" y="4890228"/>
                  <a:pt x="5408451" y="4890228"/>
                </a:cubicBezTo>
                <a:cubicBezTo>
                  <a:pt x="5554436" y="4899500"/>
                  <a:pt x="5658714" y="4836933"/>
                  <a:pt x="5658714" y="4836933"/>
                </a:cubicBezTo>
                <a:cubicBezTo>
                  <a:pt x="5765307" y="4776685"/>
                  <a:pt x="5793114" y="4853155"/>
                  <a:pt x="5793114" y="4853155"/>
                </a:cubicBezTo>
                <a:cubicBezTo>
                  <a:pt x="5816286" y="4911085"/>
                  <a:pt x="5742135" y="4992190"/>
                  <a:pt x="5742135" y="4992190"/>
                </a:cubicBezTo>
                <a:cubicBezTo>
                  <a:pt x="5832506" y="4989871"/>
                  <a:pt x="5943734" y="4938892"/>
                  <a:pt x="5943734" y="4938892"/>
                </a:cubicBezTo>
                <a:cubicBezTo>
                  <a:pt x="6048011" y="4864740"/>
                  <a:pt x="6249610" y="4834614"/>
                  <a:pt x="6249610" y="4834614"/>
                </a:cubicBezTo>
                <a:cubicBezTo>
                  <a:pt x="6377059" y="4799857"/>
                  <a:pt x="6358521" y="4920354"/>
                  <a:pt x="6358521" y="4920354"/>
                </a:cubicBezTo>
                <a:lnTo>
                  <a:pt x="6377059" y="4927304"/>
                </a:lnTo>
                <a:lnTo>
                  <a:pt x="6388645" y="4943526"/>
                </a:lnTo>
                <a:lnTo>
                  <a:pt x="6381694" y="4982918"/>
                </a:lnTo>
                <a:lnTo>
                  <a:pt x="6416451" y="5001456"/>
                </a:lnTo>
                <a:lnTo>
                  <a:pt x="6428039" y="5019994"/>
                </a:lnTo>
                <a:lnTo>
                  <a:pt x="6416451" y="5077926"/>
                </a:lnTo>
                <a:lnTo>
                  <a:pt x="6428039" y="5105733"/>
                </a:lnTo>
                <a:lnTo>
                  <a:pt x="6441943" y="5168298"/>
                </a:lnTo>
                <a:lnTo>
                  <a:pt x="6423405" y="5198423"/>
                </a:lnTo>
                <a:lnTo>
                  <a:pt x="6423405" y="5240133"/>
                </a:lnTo>
                <a:lnTo>
                  <a:pt x="6381694" y="5267940"/>
                </a:lnTo>
                <a:cubicBezTo>
                  <a:pt x="6316811" y="5291113"/>
                  <a:pt x="6177777" y="5402341"/>
                  <a:pt x="6177777" y="5402341"/>
                </a:cubicBezTo>
                <a:cubicBezTo>
                  <a:pt x="6075818" y="5513568"/>
                  <a:pt x="5906658" y="5536741"/>
                  <a:pt x="5906658" y="5536741"/>
                </a:cubicBezTo>
                <a:cubicBezTo>
                  <a:pt x="5605416" y="5578451"/>
                  <a:pt x="5408451" y="5733708"/>
                  <a:pt x="5408451" y="5733708"/>
                </a:cubicBezTo>
                <a:cubicBezTo>
                  <a:pt x="5223072" y="5937623"/>
                  <a:pt x="5079402" y="5895915"/>
                  <a:pt x="5079402" y="5895915"/>
                </a:cubicBezTo>
                <a:cubicBezTo>
                  <a:pt x="4928780" y="5898231"/>
                  <a:pt x="4870850" y="5694314"/>
                  <a:pt x="4870850" y="5694314"/>
                </a:cubicBezTo>
                <a:cubicBezTo>
                  <a:pt x="4856947" y="5546010"/>
                  <a:pt x="4748035" y="5620162"/>
                  <a:pt x="4748035" y="5620162"/>
                </a:cubicBezTo>
                <a:lnTo>
                  <a:pt x="4666933" y="5701264"/>
                </a:lnTo>
                <a:cubicBezTo>
                  <a:pt x="4534848" y="5851886"/>
                  <a:pt x="4372641" y="5752243"/>
                  <a:pt x="4372641" y="5752243"/>
                </a:cubicBezTo>
                <a:cubicBezTo>
                  <a:pt x="4254463" y="5682726"/>
                  <a:pt x="4284586" y="5381484"/>
                  <a:pt x="4284586" y="5381484"/>
                </a:cubicBezTo>
                <a:cubicBezTo>
                  <a:pt x="4191896" y="4994506"/>
                  <a:pt x="3913827" y="4582036"/>
                  <a:pt x="3913827" y="4582036"/>
                </a:cubicBezTo>
                <a:cubicBezTo>
                  <a:pt x="3875013" y="4552202"/>
                  <a:pt x="3838227" y="4517950"/>
                  <a:pt x="3803568" y="4480852"/>
                </a:cubicBezTo>
                <a:lnTo>
                  <a:pt x="3800007" y="4476532"/>
                </a:lnTo>
                <a:lnTo>
                  <a:pt x="3780527" y="4590443"/>
                </a:lnTo>
                <a:lnTo>
                  <a:pt x="3780525" y="4590467"/>
                </a:lnTo>
                <a:lnTo>
                  <a:pt x="3765094" y="4735131"/>
                </a:lnTo>
                <a:lnTo>
                  <a:pt x="3765092" y="4735183"/>
                </a:lnTo>
                <a:lnTo>
                  <a:pt x="3765094" y="4735132"/>
                </a:lnTo>
                <a:lnTo>
                  <a:pt x="3765902" y="4727558"/>
                </a:lnTo>
                <a:lnTo>
                  <a:pt x="3763880" y="4767502"/>
                </a:lnTo>
                <a:lnTo>
                  <a:pt x="3761087" y="4841968"/>
                </a:lnTo>
                <a:lnTo>
                  <a:pt x="3761604" y="4880319"/>
                </a:lnTo>
                <a:lnTo>
                  <a:pt x="3764152" y="4948933"/>
                </a:lnTo>
                <a:lnTo>
                  <a:pt x="3765139" y="4957284"/>
                </a:lnTo>
                <a:lnTo>
                  <a:pt x="3763636" y="4934981"/>
                </a:lnTo>
                <a:lnTo>
                  <a:pt x="3766230" y="4966518"/>
                </a:lnTo>
                <a:lnTo>
                  <a:pt x="3771090" y="5007656"/>
                </a:lnTo>
                <a:lnTo>
                  <a:pt x="3774769" y="5031180"/>
                </a:lnTo>
                <a:lnTo>
                  <a:pt x="3781007" y="5061338"/>
                </a:lnTo>
                <a:lnTo>
                  <a:pt x="3784037" y="5074110"/>
                </a:lnTo>
                <a:lnTo>
                  <a:pt x="3782356" y="5067859"/>
                </a:lnTo>
                <a:lnTo>
                  <a:pt x="3783197" y="5071928"/>
                </a:lnTo>
                <a:lnTo>
                  <a:pt x="3790925" y="5097158"/>
                </a:lnTo>
                <a:lnTo>
                  <a:pt x="3792279" y="5101288"/>
                </a:lnTo>
                <a:lnTo>
                  <a:pt x="3791572" y="5099273"/>
                </a:lnTo>
                <a:lnTo>
                  <a:pt x="3792746" y="5103106"/>
                </a:lnTo>
                <a:cubicBezTo>
                  <a:pt x="3795435" y="5110379"/>
                  <a:pt x="3797462" y="5114615"/>
                  <a:pt x="3798331" y="5116063"/>
                </a:cubicBezTo>
                <a:lnTo>
                  <a:pt x="3798364" y="5116122"/>
                </a:lnTo>
                <a:lnTo>
                  <a:pt x="3798347" y="5116093"/>
                </a:lnTo>
                <a:lnTo>
                  <a:pt x="3841530" y="5195336"/>
                </a:lnTo>
                <a:lnTo>
                  <a:pt x="3838161" y="5187944"/>
                </a:lnTo>
                <a:lnTo>
                  <a:pt x="3840723" y="5192568"/>
                </a:lnTo>
                <a:lnTo>
                  <a:pt x="3843401" y="5198769"/>
                </a:lnTo>
                <a:lnTo>
                  <a:pt x="3845921" y="5203395"/>
                </a:lnTo>
                <a:lnTo>
                  <a:pt x="3852185" y="5218716"/>
                </a:lnTo>
                <a:lnTo>
                  <a:pt x="3864731" y="5246247"/>
                </a:lnTo>
                <a:lnTo>
                  <a:pt x="3867285" y="5254086"/>
                </a:lnTo>
                <a:lnTo>
                  <a:pt x="3855237" y="5226182"/>
                </a:lnTo>
                <a:lnTo>
                  <a:pt x="3869801" y="5261806"/>
                </a:lnTo>
                <a:lnTo>
                  <a:pt x="3867285" y="5254086"/>
                </a:lnTo>
                <a:lnTo>
                  <a:pt x="3873002" y="5267325"/>
                </a:lnTo>
                <a:lnTo>
                  <a:pt x="3876971" y="5279345"/>
                </a:lnTo>
                <a:lnTo>
                  <a:pt x="3880558" y="5288119"/>
                </a:lnTo>
                <a:lnTo>
                  <a:pt x="3887016" y="5309765"/>
                </a:lnTo>
                <a:lnTo>
                  <a:pt x="3896534" y="5338590"/>
                </a:lnTo>
                <a:lnTo>
                  <a:pt x="3900713" y="5355679"/>
                </a:lnTo>
                <a:lnTo>
                  <a:pt x="3904278" y="5367630"/>
                </a:lnTo>
                <a:lnTo>
                  <a:pt x="3907819" y="5384732"/>
                </a:lnTo>
                <a:lnTo>
                  <a:pt x="3912682" y="5404615"/>
                </a:lnTo>
                <a:lnTo>
                  <a:pt x="3916297" y="5425687"/>
                </a:lnTo>
                <a:lnTo>
                  <a:pt x="3919119" y="5439319"/>
                </a:lnTo>
                <a:lnTo>
                  <a:pt x="3920656" y="5451099"/>
                </a:lnTo>
                <a:lnTo>
                  <a:pt x="3922811" y="5463655"/>
                </a:lnTo>
                <a:lnTo>
                  <a:pt x="3923396" y="5469029"/>
                </a:lnTo>
                <a:lnTo>
                  <a:pt x="3922100" y="5462160"/>
                </a:lnTo>
                <a:lnTo>
                  <a:pt x="3925391" y="5487370"/>
                </a:lnTo>
                <a:lnTo>
                  <a:pt x="3923396" y="5469029"/>
                </a:lnTo>
                <a:lnTo>
                  <a:pt x="3923846" y="5471418"/>
                </a:lnTo>
                <a:lnTo>
                  <a:pt x="3925984" y="5491912"/>
                </a:lnTo>
                <a:lnTo>
                  <a:pt x="3927116" y="5500582"/>
                </a:lnTo>
                <a:lnTo>
                  <a:pt x="3927510" y="5506529"/>
                </a:lnTo>
                <a:lnTo>
                  <a:pt x="3928283" y="5513946"/>
                </a:lnTo>
                <a:lnTo>
                  <a:pt x="3927561" y="5507308"/>
                </a:lnTo>
                <a:lnTo>
                  <a:pt x="3929661" y="5539050"/>
                </a:lnTo>
                <a:lnTo>
                  <a:pt x="3928286" y="5513976"/>
                </a:lnTo>
                <a:lnTo>
                  <a:pt x="3930307" y="5548810"/>
                </a:lnTo>
                <a:lnTo>
                  <a:pt x="3930341" y="5551457"/>
                </a:lnTo>
                <a:lnTo>
                  <a:pt x="3930341" y="5551462"/>
                </a:lnTo>
                <a:lnTo>
                  <a:pt x="3930341" y="5551461"/>
                </a:lnTo>
                <a:lnTo>
                  <a:pt x="3930728" y="5581396"/>
                </a:lnTo>
                <a:cubicBezTo>
                  <a:pt x="3930633" y="5589361"/>
                  <a:pt x="3930415" y="5594286"/>
                  <a:pt x="3930415" y="5595734"/>
                </a:cubicBezTo>
                <a:cubicBezTo>
                  <a:pt x="3930415" y="5841362"/>
                  <a:pt x="3670884" y="5936368"/>
                  <a:pt x="3531849" y="5952590"/>
                </a:cubicBezTo>
                <a:lnTo>
                  <a:pt x="3527214" y="5952590"/>
                </a:lnTo>
                <a:lnTo>
                  <a:pt x="2732397" y="5959540"/>
                </a:lnTo>
                <a:cubicBezTo>
                  <a:pt x="2642026" y="5957224"/>
                  <a:pt x="2588728" y="5947955"/>
                  <a:pt x="2579459" y="5906245"/>
                </a:cubicBezTo>
                <a:cubicBezTo>
                  <a:pt x="2575984" y="5887707"/>
                  <a:pt x="2584095" y="5872066"/>
                  <a:pt x="2597129" y="5859320"/>
                </a:cubicBezTo>
                <a:lnTo>
                  <a:pt x="2603445" y="5855368"/>
                </a:lnTo>
                <a:lnTo>
                  <a:pt x="2607725" y="5850306"/>
                </a:lnTo>
                <a:lnTo>
                  <a:pt x="2644327" y="5829784"/>
                </a:lnTo>
                <a:lnTo>
                  <a:pt x="2644342" y="5829774"/>
                </a:lnTo>
                <a:lnTo>
                  <a:pt x="2648977" y="5827458"/>
                </a:lnTo>
                <a:lnTo>
                  <a:pt x="2838991" y="5804286"/>
                </a:lnTo>
                <a:lnTo>
                  <a:pt x="2924459" y="5760242"/>
                </a:lnTo>
                <a:lnTo>
                  <a:pt x="2939190" y="5750127"/>
                </a:lnTo>
                <a:lnTo>
                  <a:pt x="2928157" y="5758336"/>
                </a:lnTo>
                <a:lnTo>
                  <a:pt x="2933138" y="5755769"/>
                </a:lnTo>
                <a:lnTo>
                  <a:pt x="2945690" y="5745664"/>
                </a:lnTo>
                <a:lnTo>
                  <a:pt x="2939190" y="5750127"/>
                </a:lnTo>
                <a:lnTo>
                  <a:pt x="2951805" y="5740741"/>
                </a:lnTo>
                <a:lnTo>
                  <a:pt x="2991960" y="5708411"/>
                </a:lnTo>
                <a:lnTo>
                  <a:pt x="2999083" y="5701683"/>
                </a:lnTo>
                <a:lnTo>
                  <a:pt x="2995389" y="5705651"/>
                </a:lnTo>
                <a:lnTo>
                  <a:pt x="3002574" y="5699865"/>
                </a:lnTo>
                <a:lnTo>
                  <a:pt x="3007940" y="5693316"/>
                </a:lnTo>
                <a:lnTo>
                  <a:pt x="2999083" y="5701683"/>
                </a:lnTo>
                <a:lnTo>
                  <a:pt x="3015770" y="5683760"/>
                </a:lnTo>
                <a:lnTo>
                  <a:pt x="3043765" y="5649590"/>
                </a:lnTo>
                <a:lnTo>
                  <a:pt x="3058504" y="5626794"/>
                </a:lnTo>
                <a:lnTo>
                  <a:pt x="3076362" y="5593489"/>
                </a:lnTo>
                <a:lnTo>
                  <a:pt x="3085707" y="5572196"/>
                </a:lnTo>
                <a:lnTo>
                  <a:pt x="3079581" y="5587486"/>
                </a:lnTo>
                <a:lnTo>
                  <a:pt x="3082303" y="5582409"/>
                </a:lnTo>
                <a:lnTo>
                  <a:pt x="3085724" y="5572159"/>
                </a:lnTo>
                <a:lnTo>
                  <a:pt x="3085707" y="5572196"/>
                </a:lnTo>
                <a:lnTo>
                  <a:pt x="3085731" y="5572137"/>
                </a:lnTo>
                <a:lnTo>
                  <a:pt x="3094935" y="5544559"/>
                </a:lnTo>
                <a:lnTo>
                  <a:pt x="3107378" y="5488445"/>
                </a:lnTo>
                <a:lnTo>
                  <a:pt x="3106519" y="5493901"/>
                </a:lnTo>
                <a:lnTo>
                  <a:pt x="3108152" y="5484955"/>
                </a:lnTo>
                <a:lnTo>
                  <a:pt x="3107378" y="5488445"/>
                </a:lnTo>
                <a:lnTo>
                  <a:pt x="3108324" y="5482442"/>
                </a:lnTo>
                <a:lnTo>
                  <a:pt x="3110246" y="5454019"/>
                </a:lnTo>
                <a:cubicBezTo>
                  <a:pt x="3110364" y="5446379"/>
                  <a:pt x="3110110" y="5441636"/>
                  <a:pt x="3110110" y="5440477"/>
                </a:cubicBezTo>
                <a:lnTo>
                  <a:pt x="3110110" y="5438161"/>
                </a:lnTo>
                <a:lnTo>
                  <a:pt x="3110110" y="5435843"/>
                </a:lnTo>
                <a:cubicBezTo>
                  <a:pt x="3117060" y="5204118"/>
                  <a:pt x="2927046" y="4963125"/>
                  <a:pt x="2924730" y="4960809"/>
                </a:cubicBezTo>
                <a:lnTo>
                  <a:pt x="2922412" y="4958490"/>
                </a:lnTo>
                <a:cubicBezTo>
                  <a:pt x="2822771" y="4817139"/>
                  <a:pt x="2762523" y="4613222"/>
                  <a:pt x="2760204" y="4603953"/>
                </a:cubicBezTo>
                <a:lnTo>
                  <a:pt x="2722191" y="4445126"/>
                </a:lnTo>
                <a:lnTo>
                  <a:pt x="2698632" y="4468138"/>
                </a:lnTo>
                <a:cubicBezTo>
                  <a:pt x="2650567" y="4512048"/>
                  <a:pt x="2627756" y="4524104"/>
                  <a:pt x="2627756" y="4524104"/>
                </a:cubicBezTo>
                <a:cubicBezTo>
                  <a:pt x="2542017" y="4563498"/>
                  <a:pt x="2565190" y="4679360"/>
                  <a:pt x="2565190" y="4679360"/>
                </a:cubicBezTo>
                <a:cubicBezTo>
                  <a:pt x="2604584" y="4880959"/>
                  <a:pt x="2542017" y="4904132"/>
                  <a:pt x="2542017" y="4904132"/>
                </a:cubicBezTo>
                <a:cubicBezTo>
                  <a:pt x="2465549" y="4943526"/>
                  <a:pt x="2518845" y="5066339"/>
                  <a:pt x="2518845" y="5066339"/>
                </a:cubicBezTo>
                <a:cubicBezTo>
                  <a:pt x="2588362" y="5205376"/>
                  <a:pt x="2495672" y="5198423"/>
                  <a:pt x="2495672" y="5198423"/>
                </a:cubicBezTo>
                <a:lnTo>
                  <a:pt x="2442377" y="5237815"/>
                </a:lnTo>
                <a:lnTo>
                  <a:pt x="2402982" y="5400022"/>
                </a:lnTo>
                <a:lnTo>
                  <a:pt x="2270901" y="5439417"/>
                </a:lnTo>
                <a:lnTo>
                  <a:pt x="2148085" y="5492712"/>
                </a:lnTo>
                <a:cubicBezTo>
                  <a:pt x="2016004" y="5654919"/>
                  <a:pt x="1969659" y="5631747"/>
                  <a:pt x="1969659" y="5631747"/>
                </a:cubicBezTo>
                <a:cubicBezTo>
                  <a:pt x="1916361" y="5715170"/>
                  <a:pt x="1730981" y="5800907"/>
                  <a:pt x="1730981" y="5800907"/>
                </a:cubicBezTo>
                <a:cubicBezTo>
                  <a:pt x="1422789" y="5932989"/>
                  <a:pt x="827256" y="5893597"/>
                  <a:pt x="827256" y="5893597"/>
                </a:cubicBezTo>
                <a:cubicBezTo>
                  <a:pt x="287339" y="5777734"/>
                  <a:pt x="340634" y="5274893"/>
                  <a:pt x="340634" y="5274893"/>
                </a:cubicBezTo>
                <a:lnTo>
                  <a:pt x="148304" y="5298066"/>
                </a:lnTo>
                <a:cubicBezTo>
                  <a:pt x="139035" y="5075608"/>
                  <a:pt x="62564" y="4850836"/>
                  <a:pt x="62564" y="4850836"/>
                </a:cubicBezTo>
                <a:cubicBezTo>
                  <a:pt x="139035" y="4741925"/>
                  <a:pt x="139035" y="4341042"/>
                  <a:pt x="139035" y="4341042"/>
                </a:cubicBezTo>
                <a:cubicBezTo>
                  <a:pt x="46345" y="4371165"/>
                  <a:pt x="6951" y="4579717"/>
                  <a:pt x="6951" y="4579717"/>
                </a:cubicBezTo>
                <a:cubicBezTo>
                  <a:pt x="-9269" y="4440683"/>
                  <a:pt x="122813" y="4109318"/>
                  <a:pt x="122813" y="4109318"/>
                </a:cubicBezTo>
                <a:cubicBezTo>
                  <a:pt x="62564" y="4257622"/>
                  <a:pt x="0" y="4287745"/>
                  <a:pt x="0" y="4287745"/>
                </a:cubicBezTo>
                <a:cubicBezTo>
                  <a:pt x="99641" y="4000406"/>
                  <a:pt x="76468" y="3738559"/>
                  <a:pt x="76468" y="3738559"/>
                </a:cubicBezTo>
                <a:cubicBezTo>
                  <a:pt x="62564" y="3536957"/>
                  <a:pt x="139035" y="3390972"/>
                  <a:pt x="139035" y="3390972"/>
                </a:cubicBezTo>
                <a:cubicBezTo>
                  <a:pt x="92690" y="3400241"/>
                  <a:pt x="23173" y="3499881"/>
                  <a:pt x="23173" y="3499881"/>
                </a:cubicBezTo>
                <a:cubicBezTo>
                  <a:pt x="69518" y="3159247"/>
                  <a:pt x="308193" y="2811661"/>
                  <a:pt x="308193" y="2811661"/>
                </a:cubicBezTo>
                <a:cubicBezTo>
                  <a:pt x="252579" y="2811661"/>
                  <a:pt x="220137" y="2827880"/>
                  <a:pt x="203918" y="2839468"/>
                </a:cubicBezTo>
                <a:lnTo>
                  <a:pt x="495891" y="2582252"/>
                </a:lnTo>
                <a:cubicBezTo>
                  <a:pt x="665048" y="2433949"/>
                  <a:pt x="780911" y="2102584"/>
                  <a:pt x="780911" y="2102584"/>
                </a:cubicBezTo>
                <a:cubicBezTo>
                  <a:pt x="880553" y="1847687"/>
                  <a:pt x="1035808" y="1646085"/>
                  <a:pt x="1035808" y="1646085"/>
                </a:cubicBezTo>
                <a:cubicBezTo>
                  <a:pt x="1290705" y="1305452"/>
                  <a:pt x="1622072" y="1235934"/>
                  <a:pt x="1622072" y="1235934"/>
                </a:cubicBezTo>
                <a:cubicBezTo>
                  <a:pt x="2022954" y="1106168"/>
                  <a:pt x="2039176" y="974084"/>
                  <a:pt x="2039176" y="974084"/>
                </a:cubicBezTo>
                <a:cubicBezTo>
                  <a:pt x="2445418" y="18221"/>
                  <a:pt x="2986079" y="-788"/>
                  <a:pt x="3052075" y="570"/>
                </a:cubicBezTo>
                <a:close/>
              </a:path>
            </a:pathLst>
          </a:custGeom>
          <a:solidFill>
            <a:schemeClr val="bg1">
              <a:lumMod val="95000"/>
            </a:schemeClr>
          </a:solidFill>
        </p:spPr>
        <p:txBody>
          <a:bodyPr wrap="square" anchor="ctr">
            <a:noAutofit/>
          </a:bodyPr>
          <a:lstStyle>
            <a:lvl1pPr marL="0" indent="0" algn="ctr">
              <a:buNone/>
              <a:defRPr sz="1200">
                <a:latin typeface="Alexandria" pitchFamily="2" charset="-78"/>
                <a:cs typeface="Alexandria" pitchFamily="2" charset="-78"/>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Freeform: Shape 8">
            <a:extLst>
              <a:ext uri="{FF2B5EF4-FFF2-40B4-BE49-F238E27FC236}">
                <a16:creationId xmlns:a16="http://schemas.microsoft.com/office/drawing/2014/main" id="{191D611D-C3B2-4C58-878D-5AC2D7575591}"/>
              </a:ext>
            </a:extLst>
          </p:cNvPr>
          <p:cNvSpPr/>
          <p:nvPr/>
        </p:nvSpPr>
        <p:spPr>
          <a:xfrm>
            <a:off x="2337312" y="3415880"/>
            <a:ext cx="46345" cy="46345"/>
          </a:xfrm>
          <a:custGeom>
            <a:avLst/>
            <a:gdLst>
              <a:gd name="connsiteX0" fmla="*/ 7144 w 19050"/>
              <a:gd name="connsiteY0" fmla="*/ 11906 h 19050"/>
              <a:gd name="connsiteX1" fmla="*/ 11906 w 19050"/>
              <a:gd name="connsiteY1" fmla="*/ 7144 h 19050"/>
              <a:gd name="connsiteX2" fmla="*/ 7144 w 19050"/>
              <a:gd name="connsiteY2" fmla="*/ 11906 h 19050"/>
            </a:gdLst>
            <a:ahLst/>
            <a:cxnLst>
              <a:cxn ang="0">
                <a:pos x="connsiteX0" y="connsiteY0"/>
              </a:cxn>
              <a:cxn ang="0">
                <a:pos x="connsiteX1" y="connsiteY1"/>
              </a:cxn>
              <a:cxn ang="0">
                <a:pos x="connsiteX2" y="connsiteY2"/>
              </a:cxn>
            </a:cxnLst>
            <a:rect l="l" t="t" r="r" b="b"/>
            <a:pathLst>
              <a:path w="19050" h="19050">
                <a:moveTo>
                  <a:pt x="7144" y="11906"/>
                </a:moveTo>
                <a:lnTo>
                  <a:pt x="11906" y="7144"/>
                </a:lnTo>
                <a:cubicBezTo>
                  <a:pt x="9049" y="10001"/>
                  <a:pt x="7144" y="11906"/>
                  <a:pt x="7144" y="11906"/>
                </a:cubicBezTo>
                <a:close/>
              </a:path>
            </a:pathLst>
          </a:custGeom>
          <a:solidFill>
            <a:srgbClr val="A38072"/>
          </a:solidFill>
          <a:ln w="9525" cap="flat">
            <a:noFill/>
            <a:prstDash val="solid"/>
            <a:miter/>
          </a:ln>
        </p:spPr>
        <p:txBody>
          <a:bodyPr rtlCol="0" anchor="ctr"/>
          <a:lstStyle/>
          <a:p>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51251392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54791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17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683135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3431261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4005950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83305263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0138214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41853343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3330578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56582172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418817989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927396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7"/>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900" b="0" baseline="0">
                <a:solidFill>
                  <a:schemeClr val="accent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12738583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48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1"/>
            <a:ext cx="12192000" cy="419379"/>
          </a:xfrm>
          <a:prstGeom prst="rect">
            <a:avLst/>
          </a:prstGeom>
        </p:spPr>
        <p:txBody>
          <a:bodyPr anchor="ctr"/>
          <a:lstStyle>
            <a:lvl1pPr marL="0" marR="0" indent="0" algn="ctr" defTabSz="914400" rtl="0" eaLnBrk="1" fontAlgn="auto" latinLnBrk="1" hangingPunct="1">
              <a:lnSpc>
                <a:spcPct val="90000"/>
              </a:lnSpc>
              <a:spcBef>
                <a:spcPts val="1000"/>
              </a:spcBef>
              <a:spcAft>
                <a:spcPts val="0"/>
              </a:spcAft>
              <a:buClrTx/>
              <a:buSzTx/>
              <a:buFontTx/>
              <a:buNone/>
              <a:tabLst/>
              <a:defRPr sz="2400" b="0">
                <a:solidFill>
                  <a:schemeClr val="tx1">
                    <a:lumMod val="65000"/>
                    <a:lumOff val="35000"/>
                  </a:schemeClr>
                </a:solidFill>
              </a:defRPr>
            </a:lvl1pPr>
          </a:lstStyle>
          <a:p>
            <a:pPr marL="0" marR="0" lvl="0" indent="0" algn="ctr" defTabSz="914400" rtl="0" eaLnBrk="1" fontAlgn="auto" latinLnBrk="1" hangingPunct="1">
              <a:lnSpc>
                <a:spcPct val="90000"/>
              </a:lnSpc>
              <a:spcBef>
                <a:spcPts val="100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292759836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_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3197" y="740703"/>
            <a:ext cx="12192000" cy="768085"/>
          </a:xfrm>
          <a:prstGeom prst="rect">
            <a:avLst/>
          </a:prstGeom>
        </p:spPr>
        <p:txBody>
          <a:bodyPr anchor="ctr"/>
          <a:lstStyle>
            <a:lvl1pPr marL="0" indent="0" algn="ctr">
              <a:buNone/>
              <a:defRPr sz="36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3197" y="1508788"/>
            <a:ext cx="12192000" cy="384043"/>
          </a:xfrm>
          <a:prstGeom prst="rect">
            <a:avLst/>
          </a:prstGeom>
        </p:spPr>
        <p:txBody>
          <a:bodyPr anchor="ctr"/>
          <a:lstStyle>
            <a:lvl1pPr marL="0" indent="0" algn="ctr">
              <a:buNone/>
              <a:defRPr sz="14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1764520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36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3"/>
            <a:ext cx="12192000" cy="419379"/>
          </a:xfrm>
          <a:prstGeom prst="rect">
            <a:avLst/>
          </a:prstGeom>
        </p:spPr>
        <p:txBody>
          <a:bodyPr anchor="ctr"/>
          <a:lstStyle>
            <a:lvl1pPr marL="0" marR="0" indent="0" algn="ctr" defTabSz="685800" rtl="0" eaLnBrk="1" fontAlgn="auto" latinLnBrk="1" hangingPunct="1">
              <a:lnSpc>
                <a:spcPct val="90000"/>
              </a:lnSpc>
              <a:spcBef>
                <a:spcPts val="750"/>
              </a:spcBef>
              <a:spcAft>
                <a:spcPts val="0"/>
              </a:spcAft>
              <a:buClrTx/>
              <a:buSzTx/>
              <a:buFontTx/>
              <a:buNone/>
              <a:tabLst/>
              <a:defRPr sz="1800" b="0">
                <a:solidFill>
                  <a:schemeClr val="tx1">
                    <a:lumMod val="65000"/>
                    <a:lumOff val="35000"/>
                  </a:schemeClr>
                </a:solidFill>
              </a:defRPr>
            </a:lvl1pPr>
          </a:lstStyle>
          <a:p>
            <a:pPr marL="0" marR="0" lvl="0" indent="0" algn="ctr" defTabSz="685800" rtl="0" eaLnBrk="1" fontAlgn="auto" latinLnBrk="1" hangingPunct="1">
              <a:lnSpc>
                <a:spcPct val="90000"/>
              </a:lnSpc>
              <a:spcBef>
                <a:spcPts val="75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349722005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345585270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121188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136446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051740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635582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385166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1611595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5767149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6232732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6618100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29350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740109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3851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8835459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69710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03869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95099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6" Type="http://schemas.openxmlformats.org/officeDocument/2006/relationships/theme" Target="../theme/theme2.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2" Type="http://schemas.openxmlformats.org/officeDocument/2006/relationships/slideLayout" Target="../slideLayouts/slideLayout32.xml"/><Relationship Id="rId16" Type="http://schemas.openxmlformats.org/officeDocument/2006/relationships/theme" Target="../theme/theme3.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5" Type="http://schemas.openxmlformats.org/officeDocument/2006/relationships/slideLayout" Target="../slideLayouts/slideLayout45.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dirty="0"/>
          </a:p>
        </p:txBody>
      </p:sp>
    </p:spTree>
  </p:cSld>
  <p:clrMap bg1="lt1" tx1="dk1" bg2="dk2" tx2="lt2" accent1="accent1" accent2="accent2" accent3="accent3" accent4="accent4" accent5="accent5" accent6="accent6" hlink="hlink" folHlink="folHlink"/>
  <p:sldLayoutIdLst>
    <p:sldLayoutId id="2147483651" r:id="rId1"/>
    <p:sldLayoutId id="2147483656" r:id="rId2"/>
    <p:sldLayoutId id="2147483657" r:id="rId3"/>
    <p:sldLayoutId id="2147483658" r:id="rId4"/>
    <p:sldLayoutId id="2147483659" r:id="rId5"/>
    <p:sldLayoutId id="2147483660" r:id="rId6"/>
    <p:sldLayoutId id="2147483662" r:id="rId7"/>
    <p:sldLayoutId id="2147483663" r:id="rId8"/>
    <p:sldLayoutId id="2147483664" r:id="rId9"/>
    <p:sldLayoutId id="2147483665" r:id="rId10"/>
    <p:sldLayoutId id="2147483666" r:id="rId11"/>
    <p:sldLayoutId id="2147483682" r:id="rId12"/>
    <p:sldLayoutId id="2147483684" r:id="rId13"/>
    <p:sldLayoutId id="2147483686" r:id="rId14"/>
    <p:sldLayoutId id="2147483687"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69655370"/>
      </p:ext>
    </p:extLst>
  </p:cSld>
  <p:clrMap bg1="lt1" tx1="dk1" bg2="dk2" tx2="lt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1" r:id="rId13"/>
    <p:sldLayoutId id="2147483702" r:id="rId14"/>
    <p:sldLayoutId id="2147483703"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485637491"/>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6" r:id="rId12"/>
    <p:sldLayoutId id="2147483717" r:id="rId13"/>
    <p:sldLayoutId id="2147483718" r:id="rId14"/>
    <p:sldLayoutId id="214748371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4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4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0.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0.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8.xml"/><Relationship Id="rId5" Type="http://schemas.openxmlformats.org/officeDocument/2006/relationships/image" Target="../media/image3.png"/><Relationship Id="rId4" Type="http://schemas.openxmlformats.org/officeDocument/2006/relationships/image" Target="../media/image9.svg"/></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9.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new-educ.com/"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10.xml"/><Relationship Id="rId6" Type="http://schemas.openxmlformats.org/officeDocument/2006/relationships/image" Target="../media/image3.png"/><Relationship Id="rId5" Type="http://schemas.openxmlformats.org/officeDocument/2006/relationships/hyperlink" Target="https://www.brainyquote.com/authors/paul-j-meyer-quotes" TargetMode="Externa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591944" y="0"/>
            <a:ext cx="6702237"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sym typeface="Arial"/>
            </a:endParaRPr>
          </a:p>
        </p:txBody>
      </p:sp>
      <p:sp>
        <p:nvSpPr>
          <p:cNvPr id="30" name="TextBox 29"/>
          <p:cNvSpPr txBox="1"/>
          <p:nvPr/>
        </p:nvSpPr>
        <p:spPr>
          <a:xfrm>
            <a:off x="329268" y="3910064"/>
            <a:ext cx="48864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Prepared by </a:t>
            </a:r>
            <a:r>
              <a:rPr kumimoji="0" lang="en-US" sz="2400" b="1"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Dr.Warda Mahmoud </a:t>
            </a:r>
            <a:r>
              <a:rPr kumimoji="0" lang="ar-AE" sz="2400" b="1"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 </a:t>
            </a:r>
            <a:r>
              <a:rPr kumimoji="0" lang="en-US" sz="2400" b="1"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Abu Kloub </a:t>
            </a:r>
            <a:endParaRPr kumimoji="0" lang="en-US" sz="2400" b="1" i="0" u="none" strike="noStrike" kern="0" cap="none" spc="0" normalizeH="0" baseline="0" noProof="0" dirty="0">
              <a:ln>
                <a:noFill/>
              </a:ln>
              <a:solidFill>
                <a:srgbClr val="000000"/>
              </a:solidFill>
              <a:effectLst/>
              <a:uLnTx/>
              <a:uFillTx/>
              <a:latin typeface="Arial"/>
              <a:cs typeface="Arial"/>
              <a:sym typeface="Arial"/>
            </a:endParaRPr>
          </a:p>
        </p:txBody>
      </p:sp>
      <p:sp>
        <p:nvSpPr>
          <p:cNvPr id="31" name="TextBox 30"/>
          <p:cNvSpPr txBox="1"/>
          <p:nvPr/>
        </p:nvSpPr>
        <p:spPr>
          <a:xfrm>
            <a:off x="329268" y="2446076"/>
            <a:ext cx="5190668"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Contemporary Educational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Leadership</a:t>
            </a:r>
          </a:p>
        </p:txBody>
      </p:sp>
      <p:sp>
        <p:nvSpPr>
          <p:cNvPr id="34" name="Rectangle: Rounded Corners 33"/>
          <p:cNvSpPr/>
          <p:nvPr/>
        </p:nvSpPr>
        <p:spPr>
          <a:xfrm>
            <a:off x="1058949" y="597111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a:t>
            </a:r>
            <a:r>
              <a:rPr kumimoji="0" lang="ar-AE"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4</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6" name="TextBox 45"/>
          <p:cNvSpPr txBox="1"/>
          <p:nvPr/>
        </p:nvSpPr>
        <p:spPr>
          <a:xfrm>
            <a:off x="2287236" y="5128229"/>
            <a:ext cx="10842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ELD711</a:t>
            </a:r>
          </a:p>
        </p:txBody>
      </p:sp>
      <p:sp>
        <p:nvSpPr>
          <p:cNvPr id="14" name="Oval 13"/>
          <p:cNvSpPr/>
          <p:nvPr/>
        </p:nvSpPr>
        <p:spPr>
          <a:xfrm>
            <a:off x="6096000" y="133157"/>
            <a:ext cx="6470051" cy="62556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sym typeface="Arial"/>
            </a:endParaRPr>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194616" y="1507277"/>
            <a:ext cx="5629514" cy="46166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400" b="1" i="0" u="none" strike="noStrike" kern="0" cap="none" spc="0" normalizeH="0" baseline="0" noProof="0" dirty="0">
                <a:ln>
                  <a:noFill/>
                </a:ln>
                <a:solidFill>
                  <a:srgbClr val="44546A"/>
                </a:solidFill>
                <a:effectLst/>
                <a:uLnTx/>
                <a:uFillTx/>
                <a:latin typeface="Alexandria" pitchFamily="2" charset="-78"/>
                <a:cs typeface="Alexandria" pitchFamily="2" charset="-78"/>
                <a:sym typeface="Arial"/>
              </a:rPr>
              <a:t>اتجاهات معاصرة في القيادة التربوية</a:t>
            </a:r>
            <a:endParaRPr kumimoji="0" lang="en-GB" sz="2400" b="1" i="0" u="none" strike="noStrike" kern="0" cap="none" spc="0" normalizeH="0" baseline="0" noProof="0" dirty="0">
              <a:ln>
                <a:noFill/>
              </a:ln>
              <a:solidFill>
                <a:srgbClr val="44546A"/>
              </a:solidFill>
              <a:effectLst/>
              <a:uLnTx/>
              <a:uFillTx/>
              <a:latin typeface="Alexandria" pitchFamily="2" charset="-78"/>
              <a:cs typeface="Alexandria" pitchFamily="2" charset="-78"/>
              <a:sym typeface="Arial"/>
            </a:endParaRP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2808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sym typeface="Arial"/>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7056117" y="523235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sym typeface="Arial"/>
              </a:rPr>
              <a:t>Lecture 4</a:t>
            </a: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Arial"/>
                <a:sym typeface="Aria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Google Shape;123;p2">
            <a:extLst>
              <a:ext uri="{FF2B5EF4-FFF2-40B4-BE49-F238E27FC236}">
                <a16:creationId xmlns:a16="http://schemas.microsoft.com/office/drawing/2014/main" id="{974EAB30-0777-F3FB-87D6-558593BD11D4}"/>
              </a:ext>
            </a:extLst>
          </p:cNvPr>
          <p:cNvSpPr txBox="1"/>
          <p:nvPr/>
        </p:nvSpPr>
        <p:spPr>
          <a:xfrm>
            <a:off x="6768491" y="1600744"/>
            <a:ext cx="5483500" cy="2492950"/>
          </a:xfrm>
          <a:prstGeom prst="rect">
            <a:avLst/>
          </a:prstGeom>
          <a:noFill/>
          <a:ln>
            <a:noFill/>
          </a:ln>
        </p:spPr>
        <p:txBody>
          <a:bodyPr spcFirstLastPara="1" wrap="square" lIns="91425" tIns="45700" rIns="91425" bIns="45700" anchor="t" anchorCtr="0">
            <a:spAutoFit/>
          </a:bodyPr>
          <a:lstStyle/>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ar-AE"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Tajawal Medium"/>
              </a:rPr>
              <a:t>المحاضرة </a:t>
            </a:r>
            <a:r>
              <a:rPr kumimoji="0" lang="en-US"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Tajawal Medium"/>
              </a:rPr>
              <a:t>4</a:t>
            </a:r>
            <a:r>
              <a:rPr kumimoji="0" lang="ar-AE" sz="2000" b="1" i="0" u="none" strike="noStrike" kern="0" cap="none" spc="0" normalizeH="0" baseline="0" noProof="0" dirty="0">
                <a:ln>
                  <a:noFill/>
                </a:ln>
                <a:solidFill>
                  <a:srgbClr val="00B0F0"/>
                </a:solidFill>
                <a:effectLst/>
                <a:uLnTx/>
                <a:uFillTx/>
                <a:latin typeface="Alexandria" pitchFamily="2" charset="-78"/>
                <a:cs typeface="Alexandria" pitchFamily="2" charset="-78"/>
                <a:sym typeface="Tajawal Medium"/>
              </a:rPr>
              <a:t> </a:t>
            </a:r>
          </a:p>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endParaRPr kumimoji="0" lang="ar-AE" sz="2000" b="1" i="0" u="none" strike="noStrike" kern="0" cap="none" spc="0" normalizeH="0" baseline="0" noProof="0" dirty="0">
              <a:ln>
                <a:noFill/>
              </a:ln>
              <a:solidFill>
                <a:srgbClr val="00B0F0"/>
              </a:solidFill>
              <a:effectLst/>
              <a:uLnTx/>
              <a:uFillTx/>
              <a:latin typeface="Alexandria" pitchFamily="2" charset="-78"/>
              <a:cs typeface="Alexandria" pitchFamily="2" charset="-78"/>
              <a:sym typeface="Tajawal Medium"/>
            </a:endParaRPr>
          </a:p>
          <a:p>
            <a:pPr algn="ctr"/>
            <a:r>
              <a:rPr lang="ar-JO" sz="2800" b="1" dirty="0">
                <a:solidFill>
                  <a:schemeClr val="tx1"/>
                </a:solidFill>
                <a:latin typeface="Alexandria" pitchFamily="2" charset="-78"/>
                <a:cs typeface="Alexandria" pitchFamily="2" charset="-78"/>
                <a:sym typeface="Tajawal Medium"/>
              </a:rPr>
              <a:t>المدرسة والجامعة المنتجة</a:t>
            </a:r>
          </a:p>
          <a:p>
            <a:pPr algn="ctr"/>
            <a:r>
              <a:rPr lang="en-GB" sz="2800" b="1" dirty="0">
                <a:solidFill>
                  <a:schemeClr val="tx1"/>
                </a:solidFill>
                <a:latin typeface="Alexandria" pitchFamily="2" charset="-78"/>
                <a:cs typeface="Alexandria" pitchFamily="2" charset="-78"/>
                <a:sym typeface="Tajawal Medium"/>
              </a:rPr>
              <a:t>Productive School</a:t>
            </a:r>
            <a:r>
              <a:rPr lang="ar-JO" sz="2800" b="1" dirty="0">
                <a:solidFill>
                  <a:schemeClr val="tx1"/>
                </a:solidFill>
                <a:latin typeface="Alexandria" pitchFamily="2" charset="-78"/>
                <a:cs typeface="Alexandria" pitchFamily="2" charset="-78"/>
                <a:sym typeface="Tajawal Medium"/>
              </a:rPr>
              <a:t>- </a:t>
            </a:r>
            <a:r>
              <a:rPr lang="en-US" sz="2800" b="1" dirty="0">
                <a:solidFill>
                  <a:schemeClr val="tx1"/>
                </a:solidFill>
                <a:latin typeface="Alexandria" pitchFamily="2" charset="-78"/>
                <a:cs typeface="Alexandria" pitchFamily="2" charset="-78"/>
                <a:sym typeface="Tajawal Medium"/>
              </a:rPr>
              <a:t>University</a:t>
            </a:r>
            <a:endParaRPr lang="ar-JO" sz="2800" b="1" dirty="0">
              <a:solidFill>
                <a:schemeClr val="tx1"/>
              </a:solidFill>
              <a:latin typeface="Alexandria" pitchFamily="2" charset="-78"/>
              <a:cs typeface="Alexandria" pitchFamily="2" charset="-78"/>
              <a:sym typeface="Tajawal Medium"/>
            </a:endParaRPr>
          </a:p>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endParaRPr kumimoji="0" lang="ar-JO" sz="2800" b="1" i="0" u="none" strike="noStrike" kern="0" cap="none" spc="0" normalizeH="0" baseline="0" noProof="0" dirty="0">
              <a:ln>
                <a:noFill/>
              </a:ln>
              <a:solidFill>
                <a:schemeClr val="tx1"/>
              </a:solidFill>
              <a:effectLst/>
              <a:uLnTx/>
              <a:uFillTx/>
              <a:latin typeface="Alexandria" pitchFamily="2" charset="-78"/>
              <a:cs typeface="Alexandria" pitchFamily="2" charset="-78"/>
              <a:sym typeface="Tajawal Medium"/>
            </a:endParaRPr>
          </a:p>
        </p:txBody>
      </p:sp>
      <p:sp>
        <p:nvSpPr>
          <p:cNvPr id="8" name="Google Shape;126;p2">
            <a:extLst>
              <a:ext uri="{FF2B5EF4-FFF2-40B4-BE49-F238E27FC236}">
                <a16:creationId xmlns:a16="http://schemas.microsoft.com/office/drawing/2014/main" id="{549001CC-ADEF-0822-507F-5CC8DF8E7C5E}"/>
              </a:ext>
            </a:extLst>
          </p:cNvPr>
          <p:cNvSpPr txBox="1"/>
          <p:nvPr/>
        </p:nvSpPr>
        <p:spPr>
          <a:xfrm>
            <a:off x="-16728" y="6031041"/>
            <a:ext cx="5112567" cy="400069"/>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B0F0"/>
                </a:solidFill>
                <a:effectLst/>
                <a:uLnTx/>
                <a:uFillTx/>
                <a:latin typeface="Alexandria" pitchFamily="2" charset="-78"/>
                <a:ea typeface="Tajawal Medium"/>
                <a:cs typeface="Alexandria" pitchFamily="2" charset="-78"/>
                <a:sym typeface="Tajawal Medium"/>
              </a:rPr>
              <a:t>إعداد: د. ورد</a:t>
            </a:r>
            <a:r>
              <a:rPr kumimoji="0" lang="ar-AE" sz="2000" b="1" i="0" u="none" strike="noStrike" kern="0" cap="none" spc="0" normalizeH="0" baseline="0" noProof="0" dirty="0">
                <a:ln>
                  <a:noFill/>
                </a:ln>
                <a:solidFill>
                  <a:srgbClr val="00B0F0"/>
                </a:solidFill>
                <a:effectLst/>
                <a:uLnTx/>
                <a:uFillTx/>
                <a:latin typeface="Alexandria" pitchFamily="2" charset="-78"/>
                <a:ea typeface="Tajawal Medium"/>
                <a:cs typeface="Alexandria" pitchFamily="2" charset="-78"/>
                <a:sym typeface="Tajawal Medium"/>
              </a:rPr>
              <a:t>ة</a:t>
            </a:r>
            <a:r>
              <a:rPr kumimoji="0" lang="ar-JO" sz="2000" b="1" i="0" u="none" strike="noStrike" kern="0" cap="none" spc="0" normalizeH="0" baseline="0" noProof="0" dirty="0">
                <a:ln>
                  <a:noFill/>
                </a:ln>
                <a:solidFill>
                  <a:srgbClr val="00B0F0"/>
                </a:solidFill>
                <a:effectLst/>
                <a:uLnTx/>
                <a:uFillTx/>
                <a:latin typeface="Alexandria" pitchFamily="2" charset="-78"/>
                <a:ea typeface="Tajawal Medium"/>
                <a:cs typeface="Alexandria" pitchFamily="2" charset="-78"/>
                <a:sym typeface="Tajawal Medium"/>
              </a:rPr>
              <a:t> محمود أبو كلوب</a:t>
            </a:r>
            <a:endParaRPr kumimoji="0" sz="2000" b="0"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p:txBody>
      </p:sp>
      <p:sp>
        <p:nvSpPr>
          <p:cNvPr id="9" name="TextBox 8">
            <a:extLst>
              <a:ext uri="{FF2B5EF4-FFF2-40B4-BE49-F238E27FC236}">
                <a16:creationId xmlns:a16="http://schemas.microsoft.com/office/drawing/2014/main" id="{945DF8B3-310A-22DB-6A90-C8498AF44C26}"/>
              </a:ext>
            </a:extLst>
          </p:cNvPr>
          <p:cNvSpPr txBox="1"/>
          <p:nvPr/>
        </p:nvSpPr>
        <p:spPr>
          <a:xfrm>
            <a:off x="7751936" y="3929067"/>
            <a:ext cx="3516609" cy="1200329"/>
          </a:xfrm>
          <a:prstGeom prst="rect">
            <a:avLst/>
          </a:prstGeom>
          <a:noFill/>
        </p:spPr>
        <p:txBody>
          <a:bodyPr wrap="square">
            <a:spAutoFit/>
          </a:bodyPr>
          <a:lstStyle/>
          <a:p>
            <a:pPr algn="ctr"/>
            <a:r>
              <a:rPr kumimoji="0" lang="ar-JO"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الجامعة الذكية</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 </a:t>
            </a:r>
            <a:r>
              <a:rPr kumimoji="0" lang="en-GB" sz="24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Smart University</a:t>
            </a:r>
          </a:p>
          <a:p>
            <a:endParaRPr lang="en-GB" sz="2400" dirty="0">
              <a:solidFill>
                <a:srgbClr val="00B0F0"/>
              </a:solidFill>
              <a:latin typeface="Alexandria" pitchFamily="2" charset="-78"/>
              <a:cs typeface="Alexandria"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127448" y="1285191"/>
            <a:ext cx="10475274" cy="4697685"/>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4" name="TextBox 23"/>
          <p:cNvSpPr txBox="1"/>
          <p:nvPr/>
        </p:nvSpPr>
        <p:spPr>
          <a:xfrm>
            <a:off x="1271464" y="1388093"/>
            <a:ext cx="9235906" cy="4616007"/>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مفهوم المدرسة والجامعة المنتجة وفلسفة وأهداف كل منهما ومبررات التحول</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أنواع المشروعات المدرسية المنتجة</a:t>
            </a:r>
            <a:endParaRPr kumimoji="0" lang="ar-AE"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الفرق بين المدرسة التقليدية والمدرسة المنتجة</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أهمية وأهداف المدرسة المنتجة</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خصائص الجامعة المنتجة</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أهمية وأهداف الجامعة المنتجة</a:t>
            </a:r>
            <a:endPar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نماذج لجامعات منتجة(اليابان- الولايات المتحدة الأمريكية- المملكة العربية السعودية)</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معوقات تفعيل دور المدارس والجامعات المنتجة </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رؤى ومقترحات</a:t>
            </a:r>
          </a:p>
          <a:p>
            <a:pPr marR="0" lvl="0" algn="r" defTabSz="914400" rtl="0" eaLnBrk="1" fontAlgn="auto" latinLnBrk="0" hangingPunct="1">
              <a:lnSpc>
                <a:spcPct val="150000"/>
              </a:lnSpc>
              <a:spcBef>
                <a:spcPts val="0"/>
              </a:spcBef>
              <a:spcAft>
                <a:spcPts val="0"/>
              </a:spcAft>
              <a:buClr>
                <a:srgbClr val="000000"/>
              </a:buClr>
              <a:buSzTx/>
              <a:tabLst/>
              <a:defRPr/>
            </a:pPr>
            <a:endPar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8576"/>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1055440" y="166541"/>
            <a:ext cx="8943324" cy="1050737"/>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موضوعات المحاضرة</a:t>
            </a:r>
            <a:r>
              <a:rPr kumimoji="0" lang="ar-AE"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 الرابعة</a:t>
            </a:r>
            <a:r>
              <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 </a:t>
            </a:r>
            <a:endParaRPr kumimoji="0" lang="ar-AE"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(المدرسة والجامعة المنتجة</a:t>
            </a:r>
            <a:r>
              <a:rPr kumimoji="0" lang="ar-AE"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a:t>
            </a:r>
            <a:endPar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7822441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03512" y="1514251"/>
            <a:ext cx="9702069" cy="4287616"/>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8576"/>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1055440" y="166541"/>
            <a:ext cx="8943324" cy="1050737"/>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موضوعات المحاضرة </a:t>
            </a:r>
            <a:r>
              <a:rPr kumimoji="0" lang="ar-AE"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الرابعة</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a:t>
            </a:r>
            <a:r>
              <a:rPr kumimoji="0" lang="ar-AE"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الجامعة الذكية)</a:t>
            </a:r>
            <a:endPar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
        <p:nvSpPr>
          <p:cNvPr id="8" name="TextBox 7">
            <a:extLst>
              <a:ext uri="{FF2B5EF4-FFF2-40B4-BE49-F238E27FC236}">
                <a16:creationId xmlns:a16="http://schemas.microsoft.com/office/drawing/2014/main" id="{EEE149D1-EB63-0EB5-EB3D-AC3B2A8A8F92}"/>
              </a:ext>
            </a:extLst>
          </p:cNvPr>
          <p:cNvSpPr txBox="1"/>
          <p:nvPr/>
        </p:nvSpPr>
        <p:spPr>
          <a:xfrm>
            <a:off x="1955540" y="1580888"/>
            <a:ext cx="8280920" cy="4154342"/>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مفهوم الجامعة الذكية</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أهمية وأهداف ومبررات التحول</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مفاهيم متعلقة بالجامعة الذكية(الأنظمة الذكية، </a:t>
            </a:r>
            <a:endParaRPr lang="ar-AE" altLang="ko-KR" sz="2000" dirty="0">
              <a:solidFill>
                <a:srgbClr val="000000"/>
              </a:solidFill>
              <a:latin typeface="Alexandria" pitchFamily="2" charset="-78"/>
              <a:ea typeface="맑은 고딕" panose="020B0503020000020004" pitchFamily="34" charset="-127"/>
              <a:cs typeface="Alexandria" pitchFamily="2" charset="-78"/>
            </a:endParaRP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والبيئات الذكية،</a:t>
            </a:r>
            <a:r>
              <a:rPr kumimoji="0" lang="ar-AE"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a:t>
            </a: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والمدن الذكية)</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مفهوم التعليم الذكي</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الفرق بين التعليم الذكي وبين التعليم  التقليدي</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خصائص ومقومات الجامعة الذكية</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2" name="Rectangle 1"/>
          <p:cNvSpPr/>
          <p:nvPr/>
        </p:nvSpPr>
        <p:spPr>
          <a:xfrm>
            <a:off x="615061" y="1121510"/>
            <a:ext cx="11017224" cy="5241628"/>
          </a:xfrm>
          <a:prstGeom prst="rect">
            <a:avLst/>
          </a:prstGeom>
        </p:spPr>
        <p:txBody>
          <a:bodyPr wrap="square">
            <a:spAutoFit/>
          </a:bodyPr>
          <a:lstStyle/>
          <a:p>
            <a:pPr algn="just" rtl="1">
              <a:lnSpc>
                <a:spcPct val="150000"/>
              </a:lnSpc>
            </a:pPr>
            <a:r>
              <a:rPr lang="ar-JO" sz="2200" dirty="0">
                <a:solidFill>
                  <a:schemeClr val="tx1"/>
                </a:solidFill>
                <a:latin typeface="Alexandria" pitchFamily="2" charset="-78"/>
                <a:cs typeface="Alexandria" pitchFamily="2" charset="-78"/>
              </a:rPr>
              <a:t>      </a:t>
            </a:r>
            <a:r>
              <a:rPr lang="ar-JO" sz="2200" b="1" dirty="0">
                <a:solidFill>
                  <a:schemeClr val="tx1"/>
                </a:solidFill>
                <a:latin typeface="Alexandria" pitchFamily="2" charset="-78"/>
                <a:cs typeface="Alexandria" pitchFamily="2" charset="-78"/>
              </a:rPr>
              <a:t>مقدمة</a:t>
            </a:r>
            <a:r>
              <a:rPr lang="ar-JO" sz="2200" dirty="0">
                <a:solidFill>
                  <a:schemeClr val="tx1"/>
                </a:solidFill>
                <a:latin typeface="Alexandria" pitchFamily="2" charset="-78"/>
                <a:cs typeface="Alexandria" pitchFamily="2" charset="-78"/>
              </a:rPr>
              <a:t>:</a:t>
            </a:r>
          </a:p>
          <a:p>
            <a:pPr indent="457200" algn="just" rtl="1">
              <a:lnSpc>
                <a:spcPct val="150000"/>
              </a:lnSpc>
              <a:spcAft>
                <a:spcPts val="1000"/>
              </a:spcAft>
            </a:pPr>
            <a:r>
              <a:rPr lang="ar-SA" sz="2200" dirty="0">
                <a:solidFill>
                  <a:schemeClr val="tx1"/>
                </a:solidFill>
                <a:effectLst/>
                <a:latin typeface="Alexandria" pitchFamily="2" charset="-78"/>
                <a:ea typeface="Times New Roman" panose="02020603050405020304" pitchFamily="18" charset="0"/>
                <a:cs typeface="Alexandria" pitchFamily="2" charset="-78"/>
              </a:rPr>
              <a:t> تعتمد </a:t>
            </a:r>
            <a:r>
              <a:rPr lang="ar-JO" sz="2200" dirty="0">
                <a:solidFill>
                  <a:schemeClr val="tx1"/>
                </a:solidFill>
                <a:effectLst/>
                <a:latin typeface="Alexandria" pitchFamily="2" charset="-78"/>
                <a:ea typeface="Times New Roman" panose="02020603050405020304" pitchFamily="18" charset="0"/>
                <a:cs typeface="Alexandria" pitchFamily="2" charset="-78"/>
              </a:rPr>
              <a:t>غالبية مدارس وجامعات الوطن العربي</a:t>
            </a:r>
            <a:r>
              <a:rPr lang="ar-SA" sz="2200" dirty="0">
                <a:solidFill>
                  <a:schemeClr val="tx1"/>
                </a:solidFill>
                <a:effectLst/>
                <a:latin typeface="Alexandria" pitchFamily="2" charset="-78"/>
                <a:ea typeface="Times New Roman" panose="02020603050405020304" pitchFamily="18" charset="0"/>
                <a:cs typeface="Alexandria" pitchFamily="2" charset="-78"/>
              </a:rPr>
              <a:t> في ميزانيتها على الدولة</a:t>
            </a:r>
            <a:r>
              <a:rPr lang="ar-JO" sz="2200" dirty="0">
                <a:solidFill>
                  <a:schemeClr val="tx1"/>
                </a:solidFill>
                <a:effectLst/>
                <a:latin typeface="Alexandria" pitchFamily="2" charset="-78"/>
                <a:ea typeface="Times New Roman" panose="02020603050405020304" pitchFamily="18" charset="0"/>
                <a:cs typeface="Alexandria" pitchFamily="2" charset="-78"/>
              </a:rPr>
              <a:t> (التمويل الحكومي- الأفراد)</a:t>
            </a:r>
            <a:r>
              <a:rPr lang="ar-SA" sz="2200" dirty="0">
                <a:solidFill>
                  <a:schemeClr val="tx1"/>
                </a:solidFill>
                <a:effectLst/>
                <a:latin typeface="Alexandria" pitchFamily="2" charset="-78"/>
                <a:ea typeface="Times New Roman" panose="02020603050405020304" pitchFamily="18" charset="0"/>
                <a:cs typeface="Alexandria" pitchFamily="2" charset="-78"/>
              </a:rPr>
              <a:t>، </a:t>
            </a:r>
            <a:r>
              <a:rPr lang="ar-JO" sz="2200" dirty="0">
                <a:solidFill>
                  <a:schemeClr val="tx1"/>
                </a:solidFill>
                <a:latin typeface="Alexandria" pitchFamily="2" charset="-78"/>
                <a:cs typeface="Alexandria" pitchFamily="2" charset="-78"/>
              </a:rPr>
              <a:t>كما أنّ أغلب الحكومات </a:t>
            </a:r>
            <a:r>
              <a:rPr lang="ar-SA" sz="2200" dirty="0">
                <a:solidFill>
                  <a:schemeClr val="tx1"/>
                </a:solidFill>
                <a:latin typeface="Alexandria" pitchFamily="2" charset="-78"/>
                <a:cs typeface="Alexandria" pitchFamily="2" charset="-78"/>
              </a:rPr>
              <a:t>تواجه بشكل متزايد صعوبات ما</a:t>
            </a:r>
            <a:r>
              <a:rPr lang="ar-JO" sz="2200" dirty="0">
                <a:solidFill>
                  <a:schemeClr val="tx1"/>
                </a:solidFill>
                <a:latin typeface="Alexandria" pitchFamily="2" charset="-78"/>
                <a:cs typeface="Alexandria" pitchFamily="2" charset="-78"/>
              </a:rPr>
              <a:t>ل</a:t>
            </a:r>
            <a:r>
              <a:rPr lang="ar-SA" sz="2200" dirty="0">
                <a:solidFill>
                  <a:schemeClr val="tx1"/>
                </a:solidFill>
                <a:latin typeface="Alexandria" pitchFamily="2" charset="-78"/>
                <a:cs typeface="Alexandria" pitchFamily="2" charset="-78"/>
              </a:rPr>
              <a:t>ية تحول دون تأمين ا</a:t>
            </a:r>
            <a:r>
              <a:rPr lang="ar-JO" sz="2200" dirty="0">
                <a:solidFill>
                  <a:schemeClr val="tx1"/>
                </a:solidFill>
                <a:latin typeface="Alexandria" pitchFamily="2" charset="-78"/>
                <a:cs typeface="Alexandria" pitchFamily="2" charset="-78"/>
              </a:rPr>
              <a:t>لأ</a:t>
            </a:r>
            <a:r>
              <a:rPr lang="ar-SA" sz="2200" dirty="0">
                <a:solidFill>
                  <a:schemeClr val="tx1"/>
                </a:solidFill>
                <a:latin typeface="Alexandria" pitchFamily="2" charset="-78"/>
                <a:cs typeface="Alexandria" pitchFamily="2" charset="-78"/>
              </a:rPr>
              <a:t>موال اللازمة </a:t>
            </a:r>
            <a:r>
              <a:rPr lang="ar-JO" sz="2200" dirty="0">
                <a:solidFill>
                  <a:schemeClr val="tx1"/>
                </a:solidFill>
                <a:latin typeface="Alexandria" pitchFamily="2" charset="-78"/>
                <a:cs typeface="Alexandria" pitchFamily="2" charset="-78"/>
              </a:rPr>
              <a:t>ل</a:t>
            </a:r>
            <a:r>
              <a:rPr lang="ar-SA" sz="2200" dirty="0">
                <a:solidFill>
                  <a:schemeClr val="tx1"/>
                </a:solidFill>
                <a:latin typeface="Alexandria" pitchFamily="2" charset="-78"/>
                <a:cs typeface="Alexandria" pitchFamily="2" charset="-78"/>
              </a:rPr>
              <a:t>مؤسسات التعليم ال</a:t>
            </a:r>
            <a:r>
              <a:rPr lang="ar-JO" sz="2200" dirty="0">
                <a:solidFill>
                  <a:schemeClr val="tx1"/>
                </a:solidFill>
                <a:latin typeface="Alexandria" pitchFamily="2" charset="-78"/>
                <a:cs typeface="Alexandria" pitchFamily="2" charset="-78"/>
              </a:rPr>
              <a:t>مختلفة</a:t>
            </a:r>
            <a:r>
              <a:rPr lang="ar-SA" sz="2200" dirty="0">
                <a:solidFill>
                  <a:schemeClr val="tx1"/>
                </a:solidFill>
                <a:latin typeface="Alexandria" pitchFamily="2" charset="-78"/>
                <a:cs typeface="Alexandria" pitchFamily="2" charset="-78"/>
              </a:rPr>
              <a:t> </a:t>
            </a:r>
            <a:r>
              <a:rPr lang="ar-JO" sz="2200" dirty="0">
                <a:solidFill>
                  <a:schemeClr val="tx1"/>
                </a:solidFill>
                <a:latin typeface="Alexandria" pitchFamily="2" charset="-78"/>
                <a:cs typeface="Alexandria" pitchFamily="2" charset="-78"/>
              </a:rPr>
              <a:t>فيها ل</a:t>
            </a:r>
            <a:r>
              <a:rPr lang="ar-SA" sz="2200" dirty="0">
                <a:solidFill>
                  <a:schemeClr val="tx1"/>
                </a:solidFill>
                <a:latin typeface="Alexandria" pitchFamily="2" charset="-78"/>
                <a:cs typeface="Alexandria" pitchFamily="2" charset="-78"/>
              </a:rPr>
              <a:t>رفع سويته</a:t>
            </a:r>
            <a:r>
              <a:rPr lang="ar-JO" sz="2200" dirty="0">
                <a:solidFill>
                  <a:schemeClr val="tx1"/>
                </a:solidFill>
                <a:latin typeface="Alexandria" pitchFamily="2" charset="-78"/>
                <a:cs typeface="Alexandria" pitchFamily="2" charset="-78"/>
              </a:rPr>
              <a:t>ا</a:t>
            </a:r>
            <a:r>
              <a:rPr lang="ar-SA" sz="2200" dirty="0">
                <a:solidFill>
                  <a:schemeClr val="tx1"/>
                </a:solidFill>
                <a:latin typeface="Alexandria" pitchFamily="2" charset="-78"/>
                <a:cs typeface="Alexandria" pitchFamily="2" charset="-78"/>
              </a:rPr>
              <a:t> </a:t>
            </a:r>
            <a:r>
              <a:rPr lang="ar-JO" sz="2200" dirty="0">
                <a:solidFill>
                  <a:schemeClr val="tx1"/>
                </a:solidFill>
                <a:latin typeface="Alexandria" pitchFamily="2" charset="-78"/>
                <a:cs typeface="Alexandria" pitchFamily="2" charset="-78"/>
              </a:rPr>
              <a:t>ع</a:t>
            </a:r>
            <a:r>
              <a:rPr lang="ar-SA" sz="2200" dirty="0">
                <a:solidFill>
                  <a:schemeClr val="tx1"/>
                </a:solidFill>
                <a:latin typeface="Alexandria" pitchFamily="2" charset="-78"/>
                <a:cs typeface="Alexandria" pitchFamily="2" charset="-78"/>
              </a:rPr>
              <a:t>لى حيث يجب أن يكون</a:t>
            </a:r>
            <a:r>
              <a:rPr lang="ar-JO" sz="2200" dirty="0">
                <a:solidFill>
                  <a:schemeClr val="tx1"/>
                </a:solidFill>
                <a:latin typeface="Alexandria" pitchFamily="2" charset="-78"/>
                <a:cs typeface="Alexandria" pitchFamily="2" charset="-78"/>
              </a:rPr>
              <a:t>،</a:t>
            </a:r>
            <a:r>
              <a:rPr lang="ar-SA" sz="2200" dirty="0">
                <a:solidFill>
                  <a:schemeClr val="tx1"/>
                </a:solidFill>
                <a:latin typeface="Alexandria" pitchFamily="2" charset="-78"/>
                <a:cs typeface="Alexandria" pitchFamily="2" charset="-78"/>
              </a:rPr>
              <a:t> </a:t>
            </a:r>
            <a:r>
              <a:rPr lang="ar-SA" sz="2200" dirty="0">
                <a:solidFill>
                  <a:schemeClr val="tx1"/>
                </a:solidFill>
                <a:effectLst/>
                <a:latin typeface="Alexandria" pitchFamily="2" charset="-78"/>
                <a:ea typeface="Times New Roman" panose="02020603050405020304" pitchFamily="18" charset="0"/>
                <a:cs typeface="Alexandria" pitchFamily="2" charset="-78"/>
              </a:rPr>
              <a:t>مما اضطر ال</a:t>
            </a:r>
            <a:r>
              <a:rPr lang="ar-JO" sz="2200" dirty="0">
                <a:solidFill>
                  <a:schemeClr val="tx1"/>
                </a:solidFill>
                <a:effectLst/>
                <a:latin typeface="Alexandria" pitchFamily="2" charset="-78"/>
                <a:ea typeface="Times New Roman" panose="02020603050405020304" pitchFamily="18" charset="0"/>
                <a:cs typeface="Alexandria" pitchFamily="2" charset="-78"/>
              </a:rPr>
              <a:t>مؤسسات التربوية</a:t>
            </a:r>
            <a:r>
              <a:rPr lang="ar-SA" sz="2200" dirty="0">
                <a:solidFill>
                  <a:schemeClr val="tx1"/>
                </a:solidFill>
                <a:effectLst/>
                <a:latin typeface="Alexandria" pitchFamily="2" charset="-78"/>
                <a:ea typeface="Times New Roman" panose="02020603050405020304" pitchFamily="18" charset="0"/>
                <a:cs typeface="Alexandria" pitchFamily="2" charset="-78"/>
              </a:rPr>
              <a:t> للبحث عن </a:t>
            </a:r>
            <a:r>
              <a:rPr lang="ar-JO" sz="2200" dirty="0">
                <a:solidFill>
                  <a:schemeClr val="tx1"/>
                </a:solidFill>
                <a:effectLst/>
                <a:latin typeface="Alexandria" pitchFamily="2" charset="-78"/>
                <a:ea typeface="Times New Roman" panose="02020603050405020304" pitchFamily="18" charset="0"/>
                <a:cs typeface="Alexandria" pitchFamily="2" charset="-78"/>
              </a:rPr>
              <a:t>مصادر بديلة لتمويلها.</a:t>
            </a:r>
            <a:endParaRPr lang="en-GB" sz="2200" dirty="0">
              <a:solidFill>
                <a:schemeClr val="tx1"/>
              </a:solidFill>
              <a:effectLst/>
              <a:latin typeface="Alexandria" pitchFamily="2" charset="-78"/>
              <a:ea typeface="Times New Roman" panose="02020603050405020304" pitchFamily="18" charset="0"/>
              <a:cs typeface="Alexandria" pitchFamily="2" charset="-78"/>
            </a:endParaRPr>
          </a:p>
          <a:p>
            <a:pPr indent="457200" algn="just" rtl="1">
              <a:lnSpc>
                <a:spcPct val="150000"/>
              </a:lnSpc>
              <a:spcAft>
                <a:spcPts val="1000"/>
              </a:spcAft>
            </a:pPr>
            <a:r>
              <a:rPr lang="ar-JO" sz="2200" dirty="0">
                <a:solidFill>
                  <a:schemeClr val="tx1"/>
                </a:solidFill>
                <a:latin typeface="Alexandria" pitchFamily="2" charset="-78"/>
                <a:ea typeface="Times New Roman" panose="02020603050405020304" pitchFamily="18" charset="0"/>
                <a:cs typeface="Alexandria" pitchFamily="2" charset="-78"/>
              </a:rPr>
              <a:t>لذلك كان لا بدّ من تغيير المدارس والجامعات التقليدية(غير المنتجة) إلى </a:t>
            </a:r>
            <a:r>
              <a:rPr lang="ar-JO" sz="2200" dirty="0">
                <a:solidFill>
                  <a:schemeClr val="tx1"/>
                </a:solidFill>
                <a:effectLst/>
                <a:latin typeface="Alexandria" pitchFamily="2" charset="-78"/>
                <a:ea typeface="Times New Roman" panose="02020603050405020304" pitchFamily="18" charset="0"/>
                <a:cs typeface="Alexandria" pitchFamily="2" charset="-78"/>
              </a:rPr>
              <a:t>مدارس وجامعات منتجة، فذلك أصبح </a:t>
            </a:r>
            <a:r>
              <a:rPr lang="ar-SA" sz="2200" dirty="0">
                <a:solidFill>
                  <a:schemeClr val="tx1"/>
                </a:solidFill>
                <a:effectLst/>
                <a:latin typeface="Alexandria" pitchFamily="2" charset="-78"/>
                <a:ea typeface="Times New Roman" panose="02020603050405020304" pitchFamily="18" charset="0"/>
                <a:cs typeface="Alexandria" pitchFamily="2" charset="-78"/>
              </a:rPr>
              <a:t>مطلب</a:t>
            </a:r>
            <a:r>
              <a:rPr lang="ar-JO" sz="2200" dirty="0">
                <a:solidFill>
                  <a:schemeClr val="tx1"/>
                </a:solidFill>
                <a:effectLst/>
                <a:latin typeface="Alexandria" pitchFamily="2" charset="-78"/>
                <a:ea typeface="Times New Roman" panose="02020603050405020304" pitchFamily="18" charset="0"/>
                <a:cs typeface="Alexandria" pitchFamily="2" charset="-78"/>
              </a:rPr>
              <a:t>ًا</a:t>
            </a:r>
            <a:r>
              <a:rPr lang="ar-SA" sz="2200" dirty="0">
                <a:solidFill>
                  <a:schemeClr val="tx1"/>
                </a:solidFill>
                <a:effectLst/>
                <a:latin typeface="Alexandria" pitchFamily="2" charset="-78"/>
                <a:ea typeface="Times New Roman" panose="02020603050405020304" pitchFamily="18" charset="0"/>
                <a:cs typeface="Alexandria" pitchFamily="2" charset="-78"/>
              </a:rPr>
              <a:t> أساسي</a:t>
            </a:r>
            <a:r>
              <a:rPr lang="ar-JO" sz="2200" dirty="0">
                <a:solidFill>
                  <a:schemeClr val="tx1"/>
                </a:solidFill>
                <a:effectLst/>
                <a:latin typeface="Alexandria" pitchFamily="2" charset="-78"/>
                <a:ea typeface="Times New Roman" panose="02020603050405020304" pitchFamily="18" charset="0"/>
                <a:cs typeface="Alexandria" pitchFamily="2" charset="-78"/>
              </a:rPr>
              <a:t>ًا</a:t>
            </a:r>
            <a:r>
              <a:rPr lang="ar-SA" sz="2200" dirty="0">
                <a:solidFill>
                  <a:schemeClr val="tx1"/>
                </a:solidFill>
                <a:effectLst/>
                <a:latin typeface="Alexandria" pitchFamily="2" charset="-78"/>
                <a:ea typeface="Times New Roman" panose="02020603050405020304" pitchFamily="18" charset="0"/>
                <a:cs typeface="Alexandria" pitchFamily="2" charset="-78"/>
              </a:rPr>
              <a:t> </a:t>
            </a:r>
            <a:r>
              <a:rPr lang="ar-JO" sz="2200" dirty="0">
                <a:solidFill>
                  <a:schemeClr val="tx1"/>
                </a:solidFill>
                <a:effectLst/>
                <a:latin typeface="Alexandria" pitchFamily="2" charset="-78"/>
                <a:ea typeface="Times New Roman" panose="02020603050405020304" pitchFamily="18" charset="0"/>
                <a:cs typeface="Alexandria" pitchFamily="2" charset="-78"/>
              </a:rPr>
              <a:t>في هذا العصر لجميع </a:t>
            </a:r>
            <a:r>
              <a:rPr lang="ar-SA" sz="2200" dirty="0">
                <a:solidFill>
                  <a:schemeClr val="tx1"/>
                </a:solidFill>
                <a:effectLst/>
                <a:latin typeface="Alexandria" pitchFamily="2" charset="-78"/>
                <a:ea typeface="Times New Roman" panose="02020603050405020304" pitchFamily="18" charset="0"/>
                <a:cs typeface="Alexandria" pitchFamily="2" charset="-78"/>
              </a:rPr>
              <a:t>ال</a:t>
            </a:r>
            <a:r>
              <a:rPr lang="ar-JO" sz="2200" dirty="0">
                <a:solidFill>
                  <a:schemeClr val="tx1"/>
                </a:solidFill>
                <a:effectLst/>
                <a:latin typeface="Alexandria" pitchFamily="2" charset="-78"/>
                <a:ea typeface="Times New Roman" panose="02020603050405020304" pitchFamily="18" charset="0"/>
                <a:cs typeface="Alexandria" pitchFamily="2" charset="-78"/>
              </a:rPr>
              <a:t>مؤسسات التربوية</a:t>
            </a:r>
            <a:r>
              <a:rPr lang="ar-SA" sz="2200" dirty="0">
                <a:solidFill>
                  <a:schemeClr val="tx1"/>
                </a:solidFill>
                <a:effectLst/>
                <a:latin typeface="Alexandria" pitchFamily="2" charset="-78"/>
                <a:ea typeface="Times New Roman" panose="02020603050405020304" pitchFamily="18" charset="0"/>
                <a:cs typeface="Alexandria" pitchFamily="2" charset="-78"/>
              </a:rPr>
              <a:t> </a:t>
            </a:r>
            <a:r>
              <a:rPr lang="ar-JO" sz="2200" dirty="0">
                <a:solidFill>
                  <a:schemeClr val="tx1"/>
                </a:solidFill>
                <a:effectLst/>
                <a:latin typeface="Alexandria" pitchFamily="2" charset="-78"/>
                <a:ea typeface="Times New Roman" panose="02020603050405020304" pitchFamily="18" charset="0"/>
                <a:cs typeface="Alexandria" pitchFamily="2" charset="-78"/>
              </a:rPr>
              <a:t>الرّاغبة </a:t>
            </a:r>
            <a:r>
              <a:rPr lang="ar-SA" sz="2200" dirty="0">
                <a:solidFill>
                  <a:schemeClr val="tx1"/>
                </a:solidFill>
                <a:effectLst/>
                <a:latin typeface="Alexandria" pitchFamily="2" charset="-78"/>
                <a:ea typeface="Times New Roman" panose="02020603050405020304" pitchFamily="18" charset="0"/>
                <a:cs typeface="Alexandria" pitchFamily="2" charset="-78"/>
              </a:rPr>
              <a:t>في تحقيق طموحاتها والتمي</a:t>
            </a:r>
            <a:r>
              <a:rPr lang="ar-JO" sz="2200" dirty="0">
                <a:solidFill>
                  <a:schemeClr val="tx1"/>
                </a:solidFill>
                <a:effectLst/>
                <a:latin typeface="Alexandria" pitchFamily="2" charset="-78"/>
                <a:ea typeface="Times New Roman" panose="02020603050405020304" pitchFamily="18" charset="0"/>
                <a:cs typeface="Alexandria" pitchFamily="2" charset="-78"/>
              </a:rPr>
              <a:t>ّ</a:t>
            </a:r>
            <a:r>
              <a:rPr lang="ar-SA" sz="2200" dirty="0">
                <a:solidFill>
                  <a:schemeClr val="tx1"/>
                </a:solidFill>
                <a:effectLst/>
                <a:latin typeface="Alexandria" pitchFamily="2" charset="-78"/>
                <a:ea typeface="Times New Roman" panose="02020603050405020304" pitchFamily="18" charset="0"/>
                <a:cs typeface="Alexandria" pitchFamily="2" charset="-78"/>
              </a:rPr>
              <a:t>ز في مسيرتها التعليمية</a:t>
            </a:r>
            <a:r>
              <a:rPr lang="ar-JO" sz="2200" dirty="0">
                <a:solidFill>
                  <a:schemeClr val="tx1"/>
                </a:solidFill>
                <a:effectLst/>
                <a:latin typeface="Alexandria" pitchFamily="2" charset="-78"/>
                <a:ea typeface="Times New Roman" panose="02020603050405020304" pitchFamily="18" charset="0"/>
                <a:cs typeface="Alexandria" pitchFamily="2" charset="-78"/>
              </a:rPr>
              <a:t>،</a:t>
            </a:r>
            <a:r>
              <a:rPr lang="ar-SA" sz="2200" dirty="0">
                <a:solidFill>
                  <a:schemeClr val="tx1"/>
                </a:solidFill>
                <a:effectLst/>
                <a:latin typeface="Alexandria" pitchFamily="2" charset="-78"/>
                <a:ea typeface="Times New Roman" panose="02020603050405020304" pitchFamily="18" charset="0"/>
                <a:cs typeface="Alexandria" pitchFamily="2" charset="-78"/>
              </a:rPr>
              <a:t> </a:t>
            </a:r>
            <a:r>
              <a:rPr lang="ar-JO" sz="2200" dirty="0">
                <a:solidFill>
                  <a:schemeClr val="tx1"/>
                </a:solidFill>
                <a:effectLst/>
                <a:latin typeface="Alexandria" pitchFamily="2" charset="-78"/>
                <a:ea typeface="Times New Roman" panose="02020603050405020304" pitchFamily="18" charset="0"/>
                <a:cs typeface="Alexandria" pitchFamily="2" charset="-78"/>
              </a:rPr>
              <a:t>فالمشكلات المالية التي تواجهها في الوقت الراهن تتطلب منها وضع حلول للأخذ بصيغ وأساليب تعليمية جديدة ومناسبة لطبيعة العصر</a:t>
            </a:r>
            <a:r>
              <a:rPr lang="en-US" sz="2200" dirty="0">
                <a:solidFill>
                  <a:schemeClr val="tx1"/>
                </a:solidFill>
                <a:effectLst/>
                <a:latin typeface="Alexandria" pitchFamily="2" charset="-78"/>
                <a:ea typeface="Times New Roman" panose="02020603050405020304" pitchFamily="18" charset="0"/>
                <a:cs typeface="Alexandria" pitchFamily="2" charset="-78"/>
              </a:rPr>
              <a:t>.</a:t>
            </a:r>
            <a:r>
              <a:rPr lang="ar-JO" sz="2200" dirty="0">
                <a:solidFill>
                  <a:schemeClr val="tx1"/>
                </a:solidFill>
                <a:latin typeface="Alexandria" pitchFamily="2" charset="-78"/>
                <a:cs typeface="Alexandria" pitchFamily="2" charset="-78"/>
              </a:rPr>
              <a:t> </a:t>
            </a:r>
          </a:p>
        </p:txBody>
      </p:sp>
      <p:sp>
        <p:nvSpPr>
          <p:cNvPr id="10" name="Rectangle 9"/>
          <p:cNvSpPr/>
          <p:nvPr/>
        </p:nvSpPr>
        <p:spPr>
          <a:xfrm>
            <a:off x="633450" y="1121510"/>
            <a:ext cx="10936250" cy="1384995"/>
          </a:xfrm>
          <a:prstGeom prst="rect">
            <a:avLst/>
          </a:prstGeom>
        </p:spPr>
        <p:txBody>
          <a:bodyPr wrap="square">
            <a:spAutoFit/>
          </a:bodyPr>
          <a:lstStyle/>
          <a:p>
            <a:pPr algn="r"/>
            <a:endParaRPr lang="ar-JO" sz="2800" dirty="0">
              <a:solidFill>
                <a:schemeClr val="tx1"/>
              </a:solidFill>
              <a:latin typeface="Alexandria" pitchFamily="2" charset="-78"/>
              <a:cs typeface="Alexandria" pitchFamily="2" charset="-78"/>
            </a:endParaRPr>
          </a:p>
          <a:p>
            <a:pPr algn="r"/>
            <a:endParaRPr lang="ar-JO" sz="2800" dirty="0">
              <a:solidFill>
                <a:schemeClr val="tx1"/>
              </a:solidFill>
              <a:latin typeface="Alexandria" pitchFamily="2" charset="-78"/>
              <a:cs typeface="Alexandria" pitchFamily="2" charset="-78"/>
            </a:endParaRPr>
          </a:p>
          <a:p>
            <a:pPr algn="r"/>
            <a:r>
              <a:rPr lang="ar-JO" sz="2800" dirty="0">
                <a:solidFill>
                  <a:schemeClr val="tx1"/>
                </a:solidFill>
                <a:latin typeface="Alexandria" pitchFamily="2" charset="-78"/>
                <a:cs typeface="Alexandria" pitchFamily="2" charset="-78"/>
              </a:rPr>
              <a:t>     </a:t>
            </a:r>
            <a:endParaRPr lang="en-GB" sz="2800" dirty="0">
              <a:solidFill>
                <a:schemeClr val="tx1"/>
              </a:solidFill>
              <a:latin typeface="Alexandria" pitchFamily="2" charset="-78"/>
              <a:cs typeface="Alexandria" pitchFamily="2" charset="-78"/>
            </a:endParaRPr>
          </a:p>
        </p:txBody>
      </p:sp>
      <p:sp>
        <p:nvSpPr>
          <p:cNvPr id="13" name="Google Shape;145;p3">
            <a:extLst>
              <a:ext uri="{FF2B5EF4-FFF2-40B4-BE49-F238E27FC236}">
                <a16:creationId xmlns:a16="http://schemas.microsoft.com/office/drawing/2014/main" id="{979DA4A7-BC8D-4F25-92B4-1BFBCE016E56}"/>
              </a:ext>
            </a:extLst>
          </p:cNvPr>
          <p:cNvSpPr txBox="1"/>
          <p:nvPr/>
        </p:nvSpPr>
        <p:spPr>
          <a:xfrm>
            <a:off x="3215680" y="279851"/>
            <a:ext cx="5616624" cy="523180"/>
          </a:xfrm>
          <a:prstGeom prst="rect">
            <a:avLst/>
          </a:prstGeom>
          <a:noFill/>
          <a:ln>
            <a:noFill/>
          </a:ln>
        </p:spPr>
        <p:txBody>
          <a:bodyPr spcFirstLastPara="1" wrap="square" lIns="91425" tIns="45700" rIns="91425" bIns="45700" anchor="t" anchorCtr="0">
            <a:spAutoFit/>
          </a:bodyPr>
          <a:lstStyle/>
          <a:p>
            <a:pPr lvl="0" algn="ctr"/>
            <a:r>
              <a:rPr lang="ar-JO" sz="2800" b="1" dirty="0">
                <a:solidFill>
                  <a:schemeClr val="tx1"/>
                </a:solidFill>
                <a:latin typeface="Alexandria" pitchFamily="2" charset="-78"/>
                <a:cs typeface="Alexandria" pitchFamily="2" charset="-78"/>
                <a:sym typeface="Tajawal Medium"/>
              </a:rPr>
              <a:t>المدارس والجامعات المنتجة</a:t>
            </a:r>
            <a:endParaRPr sz="2800" b="1" dirty="0">
              <a:solidFill>
                <a:schemeClr val="tx1"/>
              </a:solidFill>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80159A16-55AA-B54C-AE56-E07F1B014A5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Tree>
    <p:custDataLst>
      <p:tags r:id="rId1"/>
    </p:custDataLst>
    <p:extLst>
      <p:ext uri="{BB962C8B-B14F-4D97-AF65-F5344CB8AC3E}">
        <p14:creationId xmlns:p14="http://schemas.microsoft.com/office/powerpoint/2010/main" val="21829830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2" name="TextBox 11">
            <a:extLst>
              <a:ext uri="{FF2B5EF4-FFF2-40B4-BE49-F238E27FC236}">
                <a16:creationId xmlns:a16="http://schemas.microsoft.com/office/drawing/2014/main" id="{5D1FF4D0-D59B-46F3-9B57-B067003D61E1}"/>
              </a:ext>
            </a:extLst>
          </p:cNvPr>
          <p:cNvSpPr txBox="1"/>
          <p:nvPr/>
        </p:nvSpPr>
        <p:spPr>
          <a:xfrm>
            <a:off x="551384" y="866992"/>
            <a:ext cx="11328478" cy="5621219"/>
          </a:xfrm>
          <a:prstGeom prst="rect">
            <a:avLst/>
          </a:prstGeom>
          <a:noFill/>
        </p:spPr>
        <p:txBody>
          <a:bodyPr wrap="square">
            <a:spAutoFit/>
          </a:bodyPr>
          <a:lstStyle/>
          <a:p>
            <a:pPr algn="r" rtl="1">
              <a:lnSpc>
                <a:spcPct val="150000"/>
              </a:lnSpc>
            </a:pPr>
            <a:r>
              <a:rPr lang="ar-AE" sz="2200" dirty="0">
                <a:solidFill>
                  <a:srgbClr val="111111"/>
                </a:solidFill>
                <a:latin typeface="Tajawal"/>
                <a:cs typeface="Alexandria" pitchFamily="2" charset="-78"/>
              </a:rPr>
              <a:t>        </a:t>
            </a:r>
            <a:r>
              <a:rPr lang="ar-JO" sz="2200" i="0" dirty="0">
                <a:solidFill>
                  <a:srgbClr val="111111"/>
                </a:solidFill>
                <a:effectLst/>
                <a:latin typeface="Tajawal"/>
                <a:cs typeface="Alexandria" pitchFamily="2" charset="-78"/>
              </a:rPr>
              <a:t>تقوم فكرة المدرسة المنتجة على أساس تمكينها من إيجاد وتأمين كفايتها المالية لسد بعض النفقات، عن طريق استثمار إمكاناتها المادية والبشرية وتحويلها إلى مواقع إنتاج حقيقية ، حيث يمكن أن يوفّر ذلك بعض المصادر المالية الضرورية لتسيير العمل التعل</a:t>
            </a:r>
            <a:r>
              <a:rPr lang="ar-AE" sz="2200" i="0" dirty="0">
                <a:solidFill>
                  <a:srgbClr val="111111"/>
                </a:solidFill>
                <a:effectLst/>
                <a:latin typeface="Tajawal"/>
                <a:cs typeface="Alexandria" pitchFamily="2" charset="-78"/>
              </a:rPr>
              <a:t>ي</a:t>
            </a:r>
            <a:r>
              <a:rPr lang="ar-JO" sz="2200" i="0" dirty="0">
                <a:solidFill>
                  <a:srgbClr val="111111"/>
                </a:solidFill>
                <a:effectLst/>
                <a:latin typeface="Tajawal"/>
                <a:cs typeface="Alexandria" pitchFamily="2" charset="-78"/>
              </a:rPr>
              <a:t>مي. وتعتبر فكرة المدرسة انعكاساً لأحد التخصصات التربوية وهو </a:t>
            </a:r>
            <a:r>
              <a:rPr lang="ar-JO" sz="2200" b="1" i="0" dirty="0">
                <a:solidFill>
                  <a:srgbClr val="111111"/>
                </a:solidFill>
                <a:effectLst/>
                <a:latin typeface="Tajawal"/>
                <a:cs typeface="Alexandria" pitchFamily="2" charset="-78"/>
              </a:rPr>
              <a:t>اقتصاديات التعليم</a:t>
            </a:r>
            <a:r>
              <a:rPr lang="ar-JO" sz="2200" i="0" dirty="0">
                <a:solidFill>
                  <a:srgbClr val="111111"/>
                </a:solidFill>
                <a:effectLst/>
                <a:latin typeface="Tajawal"/>
                <a:cs typeface="Alexandria" pitchFamily="2" charset="-78"/>
              </a:rPr>
              <a:t>، ولقد أدّى رواج اقتصاديات التعليم في التربية إلى تداول كثير من المفاهيم والمصطلحات والأساليب المفيدة، منها الأخذ بمفهوم المدرسة والجامعة المنتجة لما لهما من دور مهم وحيوي في تحقيق التعاون بينها وبين قطاعات الإنتاج والخدمات المختلفة في المجتمع. ولقد بدأت فکرة المدرسة المنتجة في </a:t>
            </a:r>
            <a:r>
              <a:rPr lang="ar-JO" sz="2200" b="1" i="0" dirty="0">
                <a:solidFill>
                  <a:srgbClr val="111111"/>
                </a:solidFill>
                <a:effectLst/>
                <a:latin typeface="Tajawal"/>
                <a:cs typeface="Alexandria" pitchFamily="2" charset="-78"/>
              </a:rPr>
              <a:t>النصف الثاني من تسعينات القرن العشرين </a:t>
            </a:r>
            <a:r>
              <a:rPr lang="ar-JO" sz="2200" i="0" dirty="0">
                <a:solidFill>
                  <a:srgbClr val="111111"/>
                </a:solidFill>
                <a:effectLst/>
                <a:latin typeface="Tajawal"/>
                <a:cs typeface="Alexandria" pitchFamily="2" charset="-78"/>
              </a:rPr>
              <a:t>إذ بدأت تأخذ طريقها للتطبيق في العملية التعليمية. وهذا الفکر له أصول قديمة تاريخية وفلسفية. "إذ تعود أصول هذه الفکرة التاريخية والفلسفية إلى الفيلسوف </a:t>
            </a:r>
            <a:r>
              <a:rPr lang="ar-JO" sz="2200" b="1" i="0" dirty="0">
                <a:solidFill>
                  <a:srgbClr val="111111"/>
                </a:solidFill>
                <a:effectLst/>
                <a:latin typeface="Tajawal"/>
                <a:cs typeface="Alexandria" pitchFamily="2" charset="-78"/>
              </a:rPr>
              <a:t>کارل مارکس</a:t>
            </a:r>
            <a:r>
              <a:rPr lang="en-GB" sz="2200" b="1" i="0" dirty="0">
                <a:solidFill>
                  <a:srgbClr val="111111"/>
                </a:solidFill>
                <a:effectLst/>
                <a:latin typeface="Tajawal"/>
                <a:cs typeface="Alexandria" pitchFamily="2" charset="-78"/>
              </a:rPr>
              <a:t>Karl Marx </a:t>
            </a:r>
            <a:r>
              <a:rPr lang="en-GB" sz="2200" i="0" dirty="0">
                <a:solidFill>
                  <a:srgbClr val="111111"/>
                </a:solidFill>
                <a:effectLst/>
                <a:latin typeface="Tajawal"/>
                <a:cs typeface="Alexandria" pitchFamily="2" charset="-78"/>
              </a:rPr>
              <a:t>، </a:t>
            </a:r>
            <a:r>
              <a:rPr lang="ar-JO" sz="2200" i="0" dirty="0">
                <a:solidFill>
                  <a:srgbClr val="111111"/>
                </a:solidFill>
                <a:effectLst/>
                <a:latin typeface="Tajawal"/>
                <a:cs typeface="Alexandria" pitchFamily="2" charset="-78"/>
              </a:rPr>
              <a:t>الذي أشار أن </a:t>
            </a:r>
            <a:r>
              <a:rPr lang="ar-JO" sz="2200" i="0" u="sng" dirty="0">
                <a:solidFill>
                  <a:srgbClr val="111111"/>
                </a:solidFill>
                <a:effectLst/>
                <a:latin typeface="Tajawal"/>
                <a:cs typeface="Alexandria" pitchFamily="2" charset="-78"/>
              </a:rPr>
              <a:t>أساس </a:t>
            </a:r>
            <a:r>
              <a:rPr lang="ar-JO" sz="2200" u="sng" dirty="0">
                <a:solidFill>
                  <a:srgbClr val="111111"/>
                </a:solidFill>
                <a:latin typeface="Tajawal"/>
                <a:cs typeface="Alexandria" pitchFamily="2" charset="-78"/>
              </a:rPr>
              <a:t>ال</a:t>
            </a:r>
            <a:r>
              <a:rPr lang="ar-JO" sz="2200" i="0" u="sng" dirty="0">
                <a:solidFill>
                  <a:srgbClr val="111111"/>
                </a:solidFill>
                <a:effectLst/>
                <a:latin typeface="Tajawal"/>
                <a:cs typeface="Alexandria" pitchFamily="2" charset="-78"/>
              </a:rPr>
              <a:t>مجتمع هو الإنتاج </a:t>
            </a:r>
            <a:r>
              <a:rPr lang="ar-JO" sz="2200" i="0" dirty="0">
                <a:solidFill>
                  <a:srgbClr val="111111"/>
                </a:solidFill>
                <a:effectLst/>
                <a:latin typeface="Tajawal"/>
                <a:cs typeface="Alexandria" pitchFamily="2" charset="-78"/>
              </a:rPr>
              <a:t>"</a:t>
            </a:r>
            <a:r>
              <a:rPr lang="ar-JO" sz="2200" dirty="0">
                <a:effectLst/>
                <a:latin typeface="Alexandria" pitchFamily="2" charset="-78"/>
                <a:ea typeface="Times New Roman" panose="02020603050405020304" pitchFamily="18" charset="0"/>
                <a:cs typeface="Alexandria" pitchFamily="2" charset="-78"/>
              </a:rPr>
              <a:t> (الزبون والمهانيه،2022).</a:t>
            </a:r>
            <a:endParaRPr lang="en-GB" sz="22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ADE9E24C-03C8-4A13-ADF8-147015F1E17B}"/>
              </a:ext>
            </a:extLst>
          </p:cNvPr>
          <p:cNvSpPr txBox="1"/>
          <p:nvPr/>
        </p:nvSpPr>
        <p:spPr>
          <a:xfrm>
            <a:off x="372778" y="6488211"/>
            <a:ext cx="4128120" cy="307777"/>
          </a:xfrm>
          <a:prstGeom prst="rect">
            <a:avLst/>
          </a:prstGeom>
          <a:noFill/>
        </p:spPr>
        <p:txBody>
          <a:bodyPr wrap="square">
            <a:spAutoFit/>
          </a:bodyPr>
          <a:lstStyle/>
          <a:p>
            <a:r>
              <a:rPr lang="de-DE" dirty="0">
                <a:latin typeface="Alexandria" pitchFamily="2" charset="-78"/>
                <a:cs typeface="Alexandria" pitchFamily="2" charset="-78"/>
              </a:rPr>
              <a:t>Rawolle,Wells,Paatsch,Tytler&amp;Cambell&amp;2016</a:t>
            </a:r>
            <a:endParaRPr lang="en-GB"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ABA27215-EF59-7733-F96A-0831B15BAF8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
        <p:nvSpPr>
          <p:cNvPr id="5" name="TextBox 4">
            <a:extLst>
              <a:ext uri="{FF2B5EF4-FFF2-40B4-BE49-F238E27FC236}">
                <a16:creationId xmlns:a16="http://schemas.microsoft.com/office/drawing/2014/main" id="{50D66CEA-DB26-21C7-13F3-8F89238808DF}"/>
              </a:ext>
            </a:extLst>
          </p:cNvPr>
          <p:cNvSpPr txBox="1"/>
          <p:nvPr/>
        </p:nvSpPr>
        <p:spPr>
          <a:xfrm>
            <a:off x="4271407" y="213198"/>
            <a:ext cx="3888432" cy="430887"/>
          </a:xfrm>
          <a:prstGeom prst="rect">
            <a:avLst/>
          </a:prstGeom>
          <a:noFill/>
        </p:spPr>
        <p:txBody>
          <a:bodyPr wrap="square">
            <a:spAutoFit/>
          </a:bodyPr>
          <a:lstStyle/>
          <a:p>
            <a:r>
              <a:rPr kumimoji="0" lang="ar-AE" sz="2200" b="1" i="0" u="none" strike="noStrike" kern="0" cap="none" spc="0" normalizeH="0" baseline="0" noProof="0" dirty="0">
                <a:ln>
                  <a:noFill/>
                </a:ln>
                <a:solidFill>
                  <a:srgbClr val="111111"/>
                </a:solidFill>
                <a:effectLst/>
                <a:uLnTx/>
                <a:uFillTx/>
                <a:latin typeface="Tajawal"/>
                <a:cs typeface="Alexandria" pitchFamily="2" charset="-78"/>
                <a:sym typeface="Arial"/>
              </a:rPr>
              <a:t>نشأة</a:t>
            </a:r>
            <a:r>
              <a:rPr kumimoji="0" lang="ar-JO" sz="2200" b="1" i="0" u="none" strike="noStrike" kern="0" cap="none" spc="0" normalizeH="0" baseline="0" noProof="0" dirty="0">
                <a:ln>
                  <a:noFill/>
                </a:ln>
                <a:solidFill>
                  <a:srgbClr val="111111"/>
                </a:solidFill>
                <a:effectLst/>
                <a:uLnTx/>
                <a:uFillTx/>
                <a:latin typeface="Tajawal"/>
                <a:cs typeface="Alexandria" pitchFamily="2" charset="-78"/>
                <a:sym typeface="Arial"/>
              </a:rPr>
              <a:t> المدرسة المنتجة</a:t>
            </a:r>
            <a:endParaRPr lang="en-US" dirty="0"/>
          </a:p>
        </p:txBody>
      </p:sp>
    </p:spTree>
    <p:custDataLst>
      <p:tags r:id="rId1"/>
    </p:custDataLst>
    <p:extLst>
      <p:ext uri="{BB962C8B-B14F-4D97-AF65-F5344CB8AC3E}">
        <p14:creationId xmlns:p14="http://schemas.microsoft.com/office/powerpoint/2010/main" val="41825028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0" name="TextBox 9">
            <a:extLst>
              <a:ext uri="{FF2B5EF4-FFF2-40B4-BE49-F238E27FC236}">
                <a16:creationId xmlns:a16="http://schemas.microsoft.com/office/drawing/2014/main" id="{AC4D79E8-F392-4627-83B7-890A4CDDCF2F}"/>
              </a:ext>
            </a:extLst>
          </p:cNvPr>
          <p:cNvSpPr txBox="1"/>
          <p:nvPr/>
        </p:nvSpPr>
        <p:spPr>
          <a:xfrm>
            <a:off x="295638" y="944002"/>
            <a:ext cx="11449272" cy="5698098"/>
          </a:xfrm>
          <a:prstGeom prst="rect">
            <a:avLst/>
          </a:prstGeom>
          <a:noFill/>
        </p:spPr>
        <p:txBody>
          <a:bodyPr wrap="square">
            <a:spAutoFit/>
          </a:bodyPr>
          <a:lstStyle/>
          <a:p>
            <a:pPr algn="just" rtl="1">
              <a:lnSpc>
                <a:spcPct val="150000"/>
              </a:lnSpc>
              <a:spcAft>
                <a:spcPts val="1000"/>
              </a:spcAft>
            </a:pPr>
            <a:r>
              <a:rPr lang="ar-JO" sz="2400" dirty="0">
                <a:effectLst/>
                <a:latin typeface="Alexandria" pitchFamily="2" charset="-78"/>
                <a:ea typeface="Times New Roman" panose="02020603050405020304" pitchFamily="18" charset="0"/>
                <a:cs typeface="Alexandria" pitchFamily="2" charset="-78"/>
              </a:rPr>
              <a:t>تقوم فكرة </a:t>
            </a:r>
            <a:r>
              <a:rPr lang="ar-JO" sz="2400" u="sng" dirty="0">
                <a:effectLst/>
                <a:latin typeface="Alexandria" pitchFamily="2" charset="-78"/>
                <a:ea typeface="Times New Roman" panose="02020603050405020304" pitchFamily="18" charset="0"/>
                <a:cs typeface="Alexandria" pitchFamily="2" charset="-78"/>
              </a:rPr>
              <a:t>الجامعة المنتجة </a:t>
            </a:r>
            <a:r>
              <a:rPr lang="ar-JO" sz="2400" dirty="0">
                <a:effectLst/>
                <a:latin typeface="Alexandria" pitchFamily="2" charset="-78"/>
                <a:ea typeface="Times New Roman" panose="02020603050405020304" pitchFamily="18" charset="0"/>
                <a:cs typeface="Alexandria" pitchFamily="2" charset="-78"/>
              </a:rPr>
              <a:t>من خلال أداء مجموعة من النشاطات تحقق من خلالها موارد إضافية تعزّز من موازنتها وتعطيها المرونة الكافية لتطوير بعض نشاطاتها وخدماتها التعليمية المضافة لدورها الأساسي، من خلال أساليب ووسائل متعددة منها التعليم الممول ذاتياً والتعليم المستمر والإستشارات والبحوث التعاقدية والأنشطة الإنتاجية (الجماصي،2014).</a:t>
            </a:r>
            <a:endParaRPr lang="en-GB" sz="2400" dirty="0">
              <a:effectLst/>
              <a:latin typeface="Alexandria" pitchFamily="2" charset="-78"/>
              <a:ea typeface="Times New Roman" panose="02020603050405020304" pitchFamily="18" charset="0"/>
              <a:cs typeface="Alexandria" pitchFamily="2" charset="-78"/>
            </a:endParaRPr>
          </a:p>
          <a:p>
            <a:pPr algn="just" rtl="1">
              <a:lnSpc>
                <a:spcPct val="150000"/>
              </a:lnSpc>
              <a:spcAft>
                <a:spcPts val="1000"/>
              </a:spcAft>
            </a:pPr>
            <a:r>
              <a:rPr lang="ar-JO" sz="2400" dirty="0">
                <a:effectLst/>
                <a:latin typeface="Alexandria" pitchFamily="2" charset="-78"/>
                <a:ea typeface="Times New Roman" panose="02020603050405020304" pitchFamily="18" charset="0"/>
                <a:cs typeface="Alexandria" pitchFamily="2" charset="-78"/>
              </a:rPr>
              <a:t>    وتجدر الإشارة إلى أن مفهوم الجامعات المنتجة لا يتعارض مع المفهوم العام للجامعة ودورها الأساسي في التعليم والبحث العلمي وخدمة المجتمع. وإنما يتعدّى ذلك إلى ممارسة النشاطات الإنتاجية المناسبة للعملية التعليمية، ومتابعة مشاكل الإنتاج والتطوير في حقل العمل، الأمر الذي يحقق للجامعة موارد مالية تعزّز مسيرتها وتقلّل من اعتمادها على مصادر التمويل الخارجي.</a:t>
            </a:r>
            <a:endParaRPr lang="en-GB" sz="2400" dirty="0">
              <a:effectLst/>
              <a:latin typeface="Alexandria" pitchFamily="2" charset="-78"/>
              <a:ea typeface="Times New Roman" panose="02020603050405020304" pitchFamily="18" charset="0"/>
              <a:cs typeface="Alexandria" pitchFamily="2" charset="-78"/>
            </a:endParaRPr>
          </a:p>
        </p:txBody>
      </p:sp>
      <p:pic>
        <p:nvPicPr>
          <p:cNvPr id="2" name="Graphic 21">
            <a:extLst>
              <a:ext uri="{FF2B5EF4-FFF2-40B4-BE49-F238E27FC236}">
                <a16:creationId xmlns:a16="http://schemas.microsoft.com/office/drawing/2014/main" id="{4806E24B-AB47-9635-C072-523A191CF29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
        <p:nvSpPr>
          <p:cNvPr id="3" name="TextBox 2">
            <a:extLst>
              <a:ext uri="{FF2B5EF4-FFF2-40B4-BE49-F238E27FC236}">
                <a16:creationId xmlns:a16="http://schemas.microsoft.com/office/drawing/2014/main" id="{F3B90210-3496-7262-9634-AD8B858A3CEC}"/>
              </a:ext>
            </a:extLst>
          </p:cNvPr>
          <p:cNvSpPr txBox="1"/>
          <p:nvPr/>
        </p:nvSpPr>
        <p:spPr>
          <a:xfrm>
            <a:off x="4271407" y="213198"/>
            <a:ext cx="3888432" cy="430887"/>
          </a:xfrm>
          <a:prstGeom prst="rect">
            <a:avLst/>
          </a:prstGeom>
          <a:noFill/>
        </p:spPr>
        <p:txBody>
          <a:bodyPr wrap="square">
            <a:spAutoFit/>
          </a:bodyPr>
          <a:lstStyle/>
          <a:p>
            <a:r>
              <a:rPr kumimoji="0" lang="ar-AE" sz="2200" b="1" i="0" u="none" strike="noStrike" kern="0" cap="none" spc="0" normalizeH="0" baseline="0" noProof="0" dirty="0">
                <a:ln>
                  <a:noFill/>
                </a:ln>
                <a:solidFill>
                  <a:srgbClr val="111111"/>
                </a:solidFill>
                <a:effectLst/>
                <a:uLnTx/>
                <a:uFillTx/>
                <a:latin typeface="Tajawal"/>
                <a:cs typeface="Alexandria" pitchFamily="2" charset="-78"/>
                <a:sym typeface="Arial"/>
              </a:rPr>
              <a:t>نشأة</a:t>
            </a:r>
            <a:r>
              <a:rPr kumimoji="0" lang="ar-JO" sz="2200" b="1" i="0" u="none" strike="noStrike" kern="0" cap="none" spc="0" normalizeH="0" baseline="0" noProof="0" dirty="0">
                <a:ln>
                  <a:noFill/>
                </a:ln>
                <a:solidFill>
                  <a:srgbClr val="111111"/>
                </a:solidFill>
                <a:effectLst/>
                <a:uLnTx/>
                <a:uFillTx/>
                <a:latin typeface="Tajawal"/>
                <a:cs typeface="Alexandria" pitchFamily="2" charset="-78"/>
                <a:sym typeface="Arial"/>
              </a:rPr>
              <a:t> ال</a:t>
            </a:r>
            <a:r>
              <a:rPr kumimoji="0" lang="ar-AE" sz="2200" b="1" i="0" u="none" strike="noStrike" kern="0" cap="none" spc="0" normalizeH="0" baseline="0" noProof="0" dirty="0">
                <a:ln>
                  <a:noFill/>
                </a:ln>
                <a:solidFill>
                  <a:srgbClr val="111111"/>
                </a:solidFill>
                <a:effectLst/>
                <a:uLnTx/>
                <a:uFillTx/>
                <a:latin typeface="Tajawal"/>
                <a:cs typeface="Alexandria" pitchFamily="2" charset="-78"/>
                <a:sym typeface="Arial"/>
              </a:rPr>
              <a:t>جامعة</a:t>
            </a:r>
            <a:r>
              <a:rPr kumimoji="0" lang="ar-JO" sz="2200" b="1" i="0" u="none" strike="noStrike" kern="0" cap="none" spc="0" normalizeH="0" baseline="0" noProof="0" dirty="0">
                <a:ln>
                  <a:noFill/>
                </a:ln>
                <a:solidFill>
                  <a:srgbClr val="111111"/>
                </a:solidFill>
                <a:effectLst/>
                <a:uLnTx/>
                <a:uFillTx/>
                <a:latin typeface="Tajawal"/>
                <a:cs typeface="Alexandria" pitchFamily="2" charset="-78"/>
                <a:sym typeface="Arial"/>
              </a:rPr>
              <a:t> المنتجة</a:t>
            </a:r>
            <a:endParaRPr lang="en-US" dirty="0"/>
          </a:p>
        </p:txBody>
      </p:sp>
    </p:spTree>
    <p:custDataLst>
      <p:tags r:id="rId1"/>
    </p:custDataLst>
    <p:extLst>
      <p:ext uri="{BB962C8B-B14F-4D97-AF65-F5344CB8AC3E}">
        <p14:creationId xmlns:p14="http://schemas.microsoft.com/office/powerpoint/2010/main" val="11708227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5" name="Google Shape;145;p3"/>
          <p:cNvSpPr txBox="1"/>
          <p:nvPr/>
        </p:nvSpPr>
        <p:spPr>
          <a:xfrm>
            <a:off x="3259866" y="671264"/>
            <a:ext cx="5616624" cy="400069"/>
          </a:xfrm>
          <a:prstGeom prst="rect">
            <a:avLst/>
          </a:prstGeom>
          <a:noFill/>
          <a:ln>
            <a:noFill/>
          </a:ln>
        </p:spPr>
        <p:txBody>
          <a:bodyPr spcFirstLastPara="1" wrap="square" lIns="91425" tIns="45700" rIns="91425" bIns="45700" anchor="t" anchorCtr="0">
            <a:spAutoFit/>
          </a:bodyPr>
          <a:lstStyle/>
          <a:p>
            <a:pPr lvl="0" algn="ctr"/>
            <a:r>
              <a:rPr lang="ar-JO" sz="2000" b="1" dirty="0">
                <a:solidFill>
                  <a:schemeClr val="tx1"/>
                </a:solidFill>
                <a:latin typeface="Alexandria" pitchFamily="2" charset="-78"/>
                <a:cs typeface="Alexandria" pitchFamily="2" charset="-78"/>
                <a:sym typeface="Tajawal Medium"/>
              </a:rPr>
              <a:t>مفهوم المدرسة المنتجة</a:t>
            </a:r>
            <a:endParaRPr sz="2000" b="1" dirty="0">
              <a:solidFill>
                <a:schemeClr val="tx1"/>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6B1507B5-E1FD-4446-A011-1608954AA5A1}"/>
              </a:ext>
            </a:extLst>
          </p:cNvPr>
          <p:cNvSpPr txBox="1"/>
          <p:nvPr/>
        </p:nvSpPr>
        <p:spPr>
          <a:xfrm>
            <a:off x="371364" y="1385362"/>
            <a:ext cx="11449272" cy="4913396"/>
          </a:xfrm>
          <a:prstGeom prst="rect">
            <a:avLst/>
          </a:prstGeom>
          <a:noFill/>
        </p:spPr>
        <p:txBody>
          <a:bodyPr wrap="square">
            <a:spAutoFit/>
          </a:bodyPr>
          <a:lstStyle/>
          <a:p>
            <a:pPr algn="just" rtl="1">
              <a:lnSpc>
                <a:spcPct val="150000"/>
              </a:lnSpc>
              <a:spcAft>
                <a:spcPts val="1000"/>
              </a:spcAft>
            </a:pPr>
            <a:r>
              <a:rPr lang="ar-JO" sz="2000" dirty="0">
                <a:solidFill>
                  <a:schemeClr val="tx1"/>
                </a:solidFill>
                <a:effectLst/>
                <a:latin typeface="Alexandria" pitchFamily="2" charset="-78"/>
                <a:ea typeface="Times New Roman" panose="02020603050405020304" pitchFamily="18" charset="0"/>
                <a:cs typeface="Alexandria" pitchFamily="2" charset="-78"/>
              </a:rPr>
              <a:t> </a:t>
            </a:r>
            <a:r>
              <a:rPr lang="ar-JO" sz="2000" b="1" dirty="0">
                <a:solidFill>
                  <a:schemeClr val="tx1"/>
                </a:solidFill>
                <a:effectLst/>
                <a:latin typeface="Alexandria" pitchFamily="2" charset="-78"/>
                <a:ea typeface="Times New Roman" panose="02020603050405020304" pitchFamily="18" charset="0"/>
                <a:cs typeface="Alexandria" pitchFamily="2" charset="-78"/>
              </a:rPr>
              <a:t>المدرسة المنتجة</a:t>
            </a:r>
            <a:r>
              <a:rPr lang="ar-JO" sz="2000" dirty="0">
                <a:solidFill>
                  <a:schemeClr val="tx1"/>
                </a:solidFill>
                <a:effectLst/>
                <a:latin typeface="Alexandria" pitchFamily="2" charset="-78"/>
                <a:ea typeface="Times New Roman" panose="02020603050405020304" pitchFamily="18" charset="0"/>
                <a:cs typeface="Alexandria" pitchFamily="2" charset="-78"/>
              </a:rPr>
              <a:t>: هي المدرسة التي تفعّل مبدأ الشراکة المجتمعية والعمل التعاوني للأخذ بيد الطالب إلى سوق العمل والاندماج في الحياة الطبيعية، مما يحقق ذاته ليکون عضواً </a:t>
            </a:r>
            <a:r>
              <a:rPr lang="ar-JO" sz="2000" dirty="0">
                <a:solidFill>
                  <a:schemeClr val="tx1"/>
                </a:solidFill>
                <a:latin typeface="Alexandria" pitchFamily="2" charset="-78"/>
                <a:ea typeface="Times New Roman" panose="02020603050405020304" pitchFamily="18" charset="0"/>
                <a:cs typeface="Alexandria" pitchFamily="2" charset="-78"/>
              </a:rPr>
              <a:t>فاعلاً</a:t>
            </a:r>
            <a:r>
              <a:rPr lang="ar-JO" sz="2000" dirty="0">
                <a:solidFill>
                  <a:schemeClr val="tx1"/>
                </a:solidFill>
                <a:effectLst/>
                <a:latin typeface="Alexandria" pitchFamily="2" charset="-78"/>
                <a:ea typeface="Times New Roman" panose="02020603050405020304" pitchFamily="18" charset="0"/>
                <a:cs typeface="Alexandria" pitchFamily="2" charset="-78"/>
              </a:rPr>
              <a:t> في المجتمع. (الماضي،2021). </a:t>
            </a:r>
            <a:endParaRPr lang="ar-JO" sz="2000" dirty="0">
              <a:solidFill>
                <a:schemeClr val="tx1"/>
              </a:solidFill>
              <a:latin typeface="Alexandria" pitchFamily="2" charset="-78"/>
              <a:ea typeface="Times New Roman" panose="02020603050405020304" pitchFamily="18" charset="0"/>
              <a:cs typeface="Alexandria" pitchFamily="2" charset="-78"/>
            </a:endParaRPr>
          </a:p>
          <a:p>
            <a:pPr algn="just" rtl="1">
              <a:lnSpc>
                <a:spcPct val="150000"/>
              </a:lnSpc>
              <a:spcAft>
                <a:spcPts val="1000"/>
              </a:spcAft>
            </a:pPr>
            <a:r>
              <a:rPr lang="ar-JO" sz="2000" dirty="0">
                <a:solidFill>
                  <a:schemeClr val="tx1"/>
                </a:solidFill>
                <a:effectLst/>
                <a:latin typeface="Alexandria" pitchFamily="2" charset="-78"/>
                <a:ea typeface="Times New Roman" panose="02020603050405020304" pitchFamily="18" charset="0"/>
                <a:cs typeface="Alexandria" pitchFamily="2" charset="-78"/>
              </a:rPr>
              <a:t> </a:t>
            </a:r>
            <a:r>
              <a:rPr lang="ar-JO" sz="2000" b="1" dirty="0">
                <a:solidFill>
                  <a:schemeClr val="tx1"/>
                </a:solidFill>
                <a:effectLst/>
                <a:latin typeface="Alexandria" pitchFamily="2" charset="-78"/>
                <a:ea typeface="Times New Roman" panose="02020603050405020304" pitchFamily="18" charset="0"/>
                <a:cs typeface="Alexandria" pitchFamily="2" charset="-78"/>
              </a:rPr>
              <a:t>المدرسة المنتجة </a:t>
            </a:r>
            <a:r>
              <a:rPr lang="ar-JO" sz="2000" dirty="0">
                <a:solidFill>
                  <a:schemeClr val="tx1"/>
                </a:solidFill>
                <a:effectLst/>
                <a:latin typeface="Alexandria" pitchFamily="2" charset="-78"/>
                <a:ea typeface="Times New Roman" panose="02020603050405020304" pitchFamily="18" charset="0"/>
                <a:cs typeface="Alexandria" pitchFamily="2" charset="-78"/>
              </a:rPr>
              <a:t>: هي عبارة عن مشروع تعليمي يهدف إلى إکساب المتعلم ثقافة العمل والإنتاج والاتقان والجودة وتمثل دوراً محوريًا في عملية التنمية، وتؤکّد النظرة التربوية الحديثة والمتطورة على الدور التنموي للمؤسسة التعليمية وربطها بالمجتمع المحلي من خلال التدريب على المشروعات الإنتاجية الصغيرة المدرّة للربح وترسيخ قيم العمل والإنتاج، فرسالة المدرسة المنتجة تتضمن بعدين بعد تعليمي وبعد إنتاجي(الزبون والمهانيه،2022).</a:t>
            </a:r>
          </a:p>
          <a:p>
            <a:pPr algn="just" rtl="1">
              <a:lnSpc>
                <a:spcPct val="150000"/>
              </a:lnSpc>
              <a:spcAft>
                <a:spcPts val="1000"/>
              </a:spcAft>
            </a:pPr>
            <a:r>
              <a:rPr lang="ar-JO" sz="2000" dirty="0">
                <a:solidFill>
                  <a:schemeClr val="tx1"/>
                </a:solidFill>
                <a:latin typeface="Alexandria" pitchFamily="2" charset="-78"/>
                <a:ea typeface="Times New Roman" panose="02020603050405020304" pitchFamily="18" charset="0"/>
                <a:cs typeface="Alexandria" pitchFamily="2" charset="-78"/>
              </a:rPr>
              <a:t>كما عرّفت</a:t>
            </a:r>
            <a:r>
              <a:rPr lang="ar-JO" sz="2000" dirty="0">
                <a:solidFill>
                  <a:schemeClr val="tx1"/>
                </a:solidFill>
                <a:effectLst/>
                <a:latin typeface="Alexandria" pitchFamily="2" charset="-78"/>
                <a:ea typeface="Times New Roman" panose="02020603050405020304" pitchFamily="18" charset="0"/>
                <a:cs typeface="Alexandria" pitchFamily="2" charset="-78"/>
              </a:rPr>
              <a:t> </a:t>
            </a:r>
            <a:r>
              <a:rPr lang="ar-JO" sz="2000" b="1" dirty="0">
                <a:solidFill>
                  <a:schemeClr val="tx1"/>
                </a:solidFill>
                <a:effectLst/>
                <a:latin typeface="Alexandria" pitchFamily="2" charset="-78"/>
                <a:ea typeface="Times New Roman" panose="02020603050405020304" pitchFamily="18" charset="0"/>
                <a:cs typeface="Alexandria" pitchFamily="2" charset="-78"/>
              </a:rPr>
              <a:t>المدرسة المنتجة </a:t>
            </a:r>
            <a:r>
              <a:rPr lang="ar-JO" sz="2000" dirty="0">
                <a:solidFill>
                  <a:schemeClr val="tx1"/>
                </a:solidFill>
                <a:effectLst/>
                <a:latin typeface="Alexandria" pitchFamily="2" charset="-78"/>
                <a:ea typeface="Times New Roman" panose="02020603050405020304" pitchFamily="18" charset="0"/>
                <a:cs typeface="Alexandria" pitchFamily="2" charset="-78"/>
              </a:rPr>
              <a:t>بأنها عملية إرساء نظرة حديثة مختلفة ومتطورة لدور المدرسة فى المجتمع لتضمن من خلالها ربط المدرسة بالمجتمع  وتعميق ولاء الطالب وانتمائه لمجتمعه.   </a:t>
            </a:r>
            <a:endParaRPr lang="en-GB" sz="2000" dirty="0">
              <a:solidFill>
                <a:schemeClr val="tx1"/>
              </a:solidFill>
              <a:effectLst/>
              <a:latin typeface="Alexandria" pitchFamily="2" charset="-78"/>
              <a:ea typeface="Times New Roman" panose="02020603050405020304" pitchFamily="18" charset="0"/>
              <a:cs typeface="Alexandria" pitchFamily="2" charset="-78"/>
            </a:endParaRPr>
          </a:p>
        </p:txBody>
      </p:sp>
      <p:pic>
        <p:nvPicPr>
          <p:cNvPr id="2" name="Graphic 21">
            <a:extLst>
              <a:ext uri="{FF2B5EF4-FFF2-40B4-BE49-F238E27FC236}">
                <a16:creationId xmlns:a16="http://schemas.microsoft.com/office/drawing/2014/main" id="{5B93179D-93BD-F558-BD4D-D4D56A25360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Tree>
    <p:custDataLst>
      <p:tags r:id="rId1"/>
    </p:custDataLst>
    <p:extLst>
      <p:ext uri="{BB962C8B-B14F-4D97-AF65-F5344CB8AC3E}">
        <p14:creationId xmlns:p14="http://schemas.microsoft.com/office/powerpoint/2010/main" val="37384429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5" name="Google Shape;145;p3"/>
          <p:cNvSpPr txBox="1"/>
          <p:nvPr/>
        </p:nvSpPr>
        <p:spPr>
          <a:xfrm>
            <a:off x="3259866" y="671264"/>
            <a:ext cx="5616624" cy="400069"/>
          </a:xfrm>
          <a:prstGeom prst="rect">
            <a:avLst/>
          </a:prstGeom>
          <a:noFill/>
          <a:ln>
            <a:noFill/>
          </a:ln>
        </p:spPr>
        <p:txBody>
          <a:bodyPr spcFirstLastPara="1" wrap="square" lIns="91425" tIns="45700" rIns="91425" bIns="45700" anchor="t" anchorCtr="0">
            <a:spAutoFit/>
          </a:bodyPr>
          <a:lstStyle/>
          <a:p>
            <a:pPr lvl="0" algn="ctr"/>
            <a:r>
              <a:rPr lang="ar-AE" sz="2000" b="1" dirty="0">
                <a:solidFill>
                  <a:schemeClr val="tx1"/>
                </a:solidFill>
                <a:latin typeface="Alexandria" pitchFamily="2" charset="-78"/>
                <a:cs typeface="Alexandria" pitchFamily="2" charset="-78"/>
                <a:sym typeface="Tajawal Medium"/>
              </a:rPr>
              <a:t>فلسفة</a:t>
            </a:r>
            <a:r>
              <a:rPr lang="ar-JO" sz="2000" b="1" dirty="0">
                <a:solidFill>
                  <a:schemeClr val="tx1"/>
                </a:solidFill>
                <a:latin typeface="Alexandria" pitchFamily="2" charset="-78"/>
                <a:cs typeface="Alexandria" pitchFamily="2" charset="-78"/>
                <a:sym typeface="Tajawal Medium"/>
              </a:rPr>
              <a:t> المدرسة المنتجة</a:t>
            </a:r>
            <a:endParaRPr sz="2000" b="1" dirty="0">
              <a:solidFill>
                <a:schemeClr val="tx1"/>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6B1507B5-E1FD-4446-A011-1608954AA5A1}"/>
              </a:ext>
            </a:extLst>
          </p:cNvPr>
          <p:cNvSpPr txBox="1"/>
          <p:nvPr/>
        </p:nvSpPr>
        <p:spPr>
          <a:xfrm>
            <a:off x="371364" y="1385362"/>
            <a:ext cx="11449272" cy="4323491"/>
          </a:xfrm>
          <a:prstGeom prst="rect">
            <a:avLst/>
          </a:prstGeom>
          <a:noFill/>
        </p:spPr>
        <p:txBody>
          <a:bodyPr wrap="square">
            <a:spAutoFit/>
          </a:bodyPr>
          <a:lstStyle/>
          <a:p>
            <a:pPr algn="just" rtl="1">
              <a:lnSpc>
                <a:spcPct val="150000"/>
              </a:lnSpc>
              <a:spcAft>
                <a:spcPts val="1000"/>
              </a:spcAft>
            </a:pPr>
            <a:r>
              <a:rPr lang="ar-JO" sz="2000" dirty="0">
                <a:effectLst/>
                <a:latin typeface="Alexandria" pitchFamily="2" charset="-78"/>
                <a:ea typeface="Times New Roman" panose="02020603050405020304" pitchFamily="18" charset="0"/>
                <a:cs typeface="Alexandria" pitchFamily="2" charset="-78"/>
              </a:rPr>
              <a:t>       توفّر المدرسة المنتجة أنشطة مختلفة تعمل على تمكين قدرات الأفراد وسلوكياتهم وتشجيعهم على التفاعل والتعاون، وعلى زيادة المشاركة والتواصل بين الطلبة والمعلمين في الإطار الذي يجعلهم مشاركين ومسؤولين في تطوير ورفع مستوى العملية التعليمية والإنتاجية للمدرسة . وعند النظر إلى الدول المتقدمة، يُلاحظ أن هناك ربط حقيقي بين التعليم والعمل الإنتاجي في المجتمع، لبناء شخصية </a:t>
            </a:r>
            <a:r>
              <a:rPr lang="ar-JO" sz="2000" dirty="0">
                <a:latin typeface="Alexandria" pitchFamily="2" charset="-78"/>
                <a:ea typeface="Times New Roman" panose="02020603050405020304" pitchFamily="18" charset="0"/>
                <a:cs typeface="Alexandria" pitchFamily="2" charset="-78"/>
              </a:rPr>
              <a:t>الطالب</a:t>
            </a:r>
            <a:r>
              <a:rPr lang="ar-JO" sz="2000" dirty="0">
                <a:effectLst/>
                <a:latin typeface="Alexandria" pitchFamily="2" charset="-78"/>
                <a:ea typeface="Times New Roman" panose="02020603050405020304" pitchFamily="18" charset="0"/>
                <a:cs typeface="Alexandria" pitchFamily="2" charset="-78"/>
              </a:rPr>
              <a:t> المنتج والذي </a:t>
            </a:r>
            <a:r>
              <a:rPr lang="ar-JO" sz="2000" dirty="0">
                <a:latin typeface="Alexandria" pitchFamily="2" charset="-78"/>
                <a:ea typeface="Times New Roman" panose="02020603050405020304" pitchFamily="18" charset="0"/>
                <a:cs typeface="Alexandria" pitchFamily="2" charset="-78"/>
              </a:rPr>
              <a:t>ي</a:t>
            </a:r>
            <a:r>
              <a:rPr lang="ar-JO" sz="2000" dirty="0">
                <a:effectLst/>
                <a:latin typeface="Alexandria" pitchFamily="2" charset="-78"/>
                <a:ea typeface="Times New Roman" panose="02020603050405020304" pitchFamily="18" charset="0"/>
                <a:cs typeface="Alexandria" pitchFamily="2" charset="-78"/>
              </a:rPr>
              <a:t>سهم في الدور التنموي للمجتمع بأكمله.</a:t>
            </a:r>
          </a:p>
          <a:p>
            <a:pPr algn="just" rtl="1">
              <a:lnSpc>
                <a:spcPct val="150000"/>
              </a:lnSpc>
              <a:spcAft>
                <a:spcPts val="1000"/>
              </a:spcAft>
            </a:pPr>
            <a:r>
              <a:rPr lang="ar-JO" sz="2000" dirty="0">
                <a:effectLst/>
                <a:latin typeface="Alexandria" pitchFamily="2" charset="-78"/>
                <a:ea typeface="Times New Roman" panose="02020603050405020304" pitchFamily="18" charset="0"/>
                <a:cs typeface="Alexandria" pitchFamily="2" charset="-78"/>
              </a:rPr>
              <a:t>       مما سبق يمکن القول أن </a:t>
            </a:r>
            <a:r>
              <a:rPr lang="ar-JO" sz="2000" dirty="0">
                <a:solidFill>
                  <a:srgbClr val="00B0F0"/>
                </a:solidFill>
                <a:effectLst/>
                <a:latin typeface="Alexandria" pitchFamily="2" charset="-78"/>
                <a:ea typeface="Times New Roman" panose="02020603050405020304" pitchFamily="18" charset="0"/>
                <a:cs typeface="Alexandria" pitchFamily="2" charset="-78"/>
              </a:rPr>
              <a:t>فلسفة المدرسة المنتجة تکمن في العمل على توفير مصادر تمويلية جديدة عن طريق تحويل المدرسة إلى وحدات منتجة ذاتية التمويل</a:t>
            </a:r>
            <a:r>
              <a:rPr lang="ar-JO" sz="2000" dirty="0">
                <a:effectLst/>
                <a:latin typeface="Alexandria" pitchFamily="2" charset="-78"/>
                <a:ea typeface="Times New Roman" panose="02020603050405020304" pitchFamily="18" charset="0"/>
                <a:cs typeface="Alexandria" pitchFamily="2" charset="-78"/>
              </a:rPr>
              <a:t>. إذ يعتبر التمويل الذاتي للمدرسة أحد تطبيقات الإدارة الذاتية التي يتم من خلالها صنع القرار من قبل هيئة العاملين داخل المدرسة، وذلك للتحول من ثقافة الاستهلاك إلى ثقافة الإنتاج. (الزبون والمهانيه،2022).</a:t>
            </a:r>
          </a:p>
        </p:txBody>
      </p:sp>
      <p:pic>
        <p:nvPicPr>
          <p:cNvPr id="3" name="Graphic 21">
            <a:extLst>
              <a:ext uri="{FF2B5EF4-FFF2-40B4-BE49-F238E27FC236}">
                <a16:creationId xmlns:a16="http://schemas.microsoft.com/office/drawing/2014/main" id="{59D5D896-4A4E-E8CB-2507-7ABE5937999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Tree>
    <p:custDataLst>
      <p:tags r:id="rId1"/>
    </p:custDataLst>
    <p:extLst>
      <p:ext uri="{BB962C8B-B14F-4D97-AF65-F5344CB8AC3E}">
        <p14:creationId xmlns:p14="http://schemas.microsoft.com/office/powerpoint/2010/main" val="11388267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4" name="Picture 2">
            <a:extLst>
              <a:ext uri="{FF2B5EF4-FFF2-40B4-BE49-F238E27FC236}">
                <a16:creationId xmlns:a16="http://schemas.microsoft.com/office/drawing/2014/main" id="{2C650380-26CC-4B0F-9AB4-A6DA9D50F7B2}"/>
              </a:ext>
            </a:extLst>
          </p:cNvPr>
          <p:cNvPicPr>
            <a:picLocks noChangeAspect="1" noChangeArrowheads="1"/>
          </p:cNvPicPr>
          <p:nvPr/>
        </p:nvPicPr>
        <p:blipFill>
          <a:blip r:embed="rId2">
            <a:duotone>
              <a:prstClr val="black"/>
              <a:schemeClr val="accent5">
                <a:tint val="45000"/>
                <a:satMod val="400000"/>
              </a:schemeClr>
            </a:duotone>
            <a:extLst>
              <a:ext uri="{BEBA8EAE-BF5A-486C-A8C5-ECC9F3942E4B}">
                <a14:imgProps xmlns:a14="http://schemas.microsoft.com/office/drawing/2010/main">
                  <a14:imgLayer r:embed="rId3">
                    <a14:imgEffect>
                      <a14:colorTemperature colorTemp="5900"/>
                    </a14:imgEffect>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3287688" y="978613"/>
            <a:ext cx="8282012" cy="5517355"/>
          </a:xfrm>
          <a:prstGeom prst="rect">
            <a:avLst/>
          </a:prstGeom>
          <a:ln w="88900" cap="sq" cmpd="thickThin">
            <a:solidFill>
              <a:srgbClr val="000000"/>
            </a:solidFill>
            <a:prstDash val="solid"/>
            <a:miter lim="800000"/>
          </a:ln>
          <a:effectLst>
            <a:innerShdw blurRad="76200">
              <a:srgbClr val="000000"/>
            </a:innerShdw>
          </a:effectLst>
        </p:spPr>
      </p:pic>
      <p:sp>
        <p:nvSpPr>
          <p:cNvPr id="6" name="TextBox 5">
            <a:extLst>
              <a:ext uri="{FF2B5EF4-FFF2-40B4-BE49-F238E27FC236}">
                <a16:creationId xmlns:a16="http://schemas.microsoft.com/office/drawing/2014/main" id="{34C75709-F0B6-48E5-A08C-7DCA262A283C}"/>
              </a:ext>
            </a:extLst>
          </p:cNvPr>
          <p:cNvSpPr txBox="1"/>
          <p:nvPr/>
        </p:nvSpPr>
        <p:spPr>
          <a:xfrm>
            <a:off x="5159896" y="6547972"/>
            <a:ext cx="2632480" cy="307777"/>
          </a:xfrm>
          <a:prstGeom prst="rect">
            <a:avLst/>
          </a:prstGeom>
          <a:noFill/>
        </p:spPr>
        <p:txBody>
          <a:bodyPr wrap="square">
            <a:spAutoFit/>
          </a:bodyPr>
          <a:lstStyle/>
          <a:p>
            <a:r>
              <a:rPr lang="ar-JO" b="1" dirty="0">
                <a:latin typeface="Alexandria" pitchFamily="2" charset="-78"/>
                <a:cs typeface="Alexandria" pitchFamily="2" charset="-78"/>
              </a:rPr>
              <a:t>(المرجع:أخضر، أروى،2015)</a:t>
            </a:r>
          </a:p>
        </p:txBody>
      </p:sp>
      <p:sp>
        <p:nvSpPr>
          <p:cNvPr id="8" name="TextBox 7">
            <a:extLst>
              <a:ext uri="{FF2B5EF4-FFF2-40B4-BE49-F238E27FC236}">
                <a16:creationId xmlns:a16="http://schemas.microsoft.com/office/drawing/2014/main" id="{540B9B2C-319A-4A7D-9A65-06E3E64EB531}"/>
              </a:ext>
            </a:extLst>
          </p:cNvPr>
          <p:cNvSpPr txBox="1"/>
          <p:nvPr/>
        </p:nvSpPr>
        <p:spPr>
          <a:xfrm>
            <a:off x="1271464" y="167781"/>
            <a:ext cx="8742294"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الفرق بين المدرسة التقليدية والمدرسة المنتجة</a:t>
            </a:r>
          </a:p>
        </p:txBody>
      </p:sp>
      <p:pic>
        <p:nvPicPr>
          <p:cNvPr id="2" name="Graphic 21">
            <a:extLst>
              <a:ext uri="{FF2B5EF4-FFF2-40B4-BE49-F238E27FC236}">
                <a16:creationId xmlns:a16="http://schemas.microsoft.com/office/drawing/2014/main" id="{48A0AE9E-D4E0-660F-8ACA-B0B1472D6B4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
        <p:nvSpPr>
          <p:cNvPr id="4" name="TextBox 3">
            <a:extLst>
              <a:ext uri="{FF2B5EF4-FFF2-40B4-BE49-F238E27FC236}">
                <a16:creationId xmlns:a16="http://schemas.microsoft.com/office/drawing/2014/main" id="{B813F126-E87A-38FE-2373-E1C317BEC377}"/>
              </a:ext>
            </a:extLst>
          </p:cNvPr>
          <p:cNvSpPr txBox="1"/>
          <p:nvPr/>
        </p:nvSpPr>
        <p:spPr>
          <a:xfrm>
            <a:off x="335360" y="1628800"/>
            <a:ext cx="2664296" cy="3694088"/>
          </a:xfrm>
          <a:prstGeom prst="rect">
            <a:avLst/>
          </a:prstGeom>
          <a:noFill/>
        </p:spPr>
        <p:txBody>
          <a:bodyPr wrap="square">
            <a:spAutoFit/>
          </a:bodyPr>
          <a:lstStyle/>
          <a:p>
            <a:pPr algn="r">
              <a:lnSpc>
                <a:spcPct val="200000"/>
              </a:lnSpc>
            </a:pPr>
            <a:r>
              <a:rPr lang="ar-AE" sz="2000" b="1" u="sng" dirty="0">
                <a:latin typeface="Alexandria" pitchFamily="2" charset="-78"/>
                <a:cs typeface="Alexandria" pitchFamily="2" charset="-78"/>
              </a:rPr>
              <a:t>المقارنة من حيث</a:t>
            </a:r>
            <a:r>
              <a:rPr lang="ar-AE" sz="2000" b="1" dirty="0">
                <a:latin typeface="Alexandria" pitchFamily="2" charset="-78"/>
                <a:cs typeface="Alexandria" pitchFamily="2" charset="-78"/>
              </a:rPr>
              <a:t>:</a:t>
            </a:r>
          </a:p>
          <a:p>
            <a:pPr algn="r">
              <a:lnSpc>
                <a:spcPct val="200000"/>
              </a:lnSpc>
            </a:pP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طريقة التدريس</a:t>
            </a:r>
          </a:p>
          <a:p>
            <a:pPr algn="r">
              <a:lnSpc>
                <a:spcPct val="200000"/>
              </a:lnSpc>
            </a:pPr>
            <a:r>
              <a:rPr lang="ar-AE" sz="2000" b="1" dirty="0">
                <a:latin typeface="Alexandria" pitchFamily="2" charset="-78"/>
                <a:cs typeface="Alexandria" pitchFamily="2" charset="-78"/>
              </a:rPr>
              <a:t>الثقافة السائدة</a:t>
            </a:r>
          </a:p>
          <a:p>
            <a:pPr algn="r">
              <a:lnSpc>
                <a:spcPct val="200000"/>
              </a:lnSpc>
            </a:pPr>
            <a:r>
              <a:rPr lang="ar-AE" sz="2000" b="1" dirty="0">
                <a:latin typeface="Alexandria" pitchFamily="2" charset="-78"/>
                <a:cs typeface="Alexandria" pitchFamily="2" charset="-78"/>
              </a:rPr>
              <a:t>المناهج</a:t>
            </a:r>
          </a:p>
          <a:p>
            <a:pPr algn="r">
              <a:lnSpc>
                <a:spcPct val="200000"/>
              </a:lnSpc>
            </a:pPr>
            <a:r>
              <a:rPr lang="ar-AE" sz="2000" b="1" dirty="0">
                <a:latin typeface="Alexandria" pitchFamily="2" charset="-78"/>
                <a:cs typeface="Alexandria" pitchFamily="2" charset="-78"/>
              </a:rPr>
              <a:t>التمويل</a:t>
            </a:r>
          </a:p>
          <a:p>
            <a:pPr algn="r">
              <a:lnSpc>
                <a:spcPct val="200000"/>
              </a:lnSpc>
            </a:pPr>
            <a:r>
              <a:rPr lang="ar-AE" sz="2000" b="1" dirty="0">
                <a:latin typeface="Alexandria" pitchFamily="2" charset="-78"/>
                <a:cs typeface="Alexandria" pitchFamily="2" charset="-78"/>
              </a:rPr>
              <a:t>الاستقلالية</a:t>
            </a:r>
            <a:endParaRPr lang="en-US" sz="2000" dirty="0"/>
          </a:p>
        </p:txBody>
      </p:sp>
    </p:spTree>
    <p:extLst>
      <p:ext uri="{BB962C8B-B14F-4D97-AF65-F5344CB8AC3E}">
        <p14:creationId xmlns:p14="http://schemas.microsoft.com/office/powerpoint/2010/main" val="3586549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D451DF7-6107-44C5-B0BE-8C9E4B282B1E}"/>
              </a:ext>
            </a:extLst>
          </p:cNvPr>
          <p:cNvSpPr txBox="1"/>
          <p:nvPr/>
        </p:nvSpPr>
        <p:spPr>
          <a:xfrm>
            <a:off x="839416" y="811134"/>
            <a:ext cx="10585176" cy="5580246"/>
          </a:xfrm>
          <a:prstGeom prst="rect">
            <a:avLst/>
          </a:prstGeom>
          <a:noFill/>
        </p:spPr>
        <p:txBody>
          <a:bodyPr wrap="square">
            <a:spAutoFit/>
          </a:bodyPr>
          <a:lstStyle/>
          <a:p>
            <a:pPr algn="r">
              <a:lnSpc>
                <a:spcPct val="150000"/>
              </a:lnSpc>
            </a:pPr>
            <a:br>
              <a:rPr lang="ar-JO" sz="2000" dirty="0">
                <a:solidFill>
                  <a:schemeClr val="tx1"/>
                </a:solidFill>
                <a:latin typeface="Alexandria" pitchFamily="2" charset="-78"/>
                <a:cs typeface="Alexandria" pitchFamily="2" charset="-78"/>
              </a:rPr>
            </a:br>
            <a:r>
              <a:rPr lang="ar-JO" sz="2000" i="0" dirty="0">
                <a:solidFill>
                  <a:schemeClr val="tx1"/>
                </a:solidFill>
                <a:effectLst/>
                <a:latin typeface="Segoe UI" panose="020B0502040204020203" pitchFamily="34" charset="0"/>
                <a:cs typeface="Alexandria" pitchFamily="2" charset="-78"/>
              </a:rPr>
              <a:t>1- تنمية المهارات العملية والعلمية لدى الطلبة.</a:t>
            </a:r>
            <a:br>
              <a:rPr lang="ar-JO" sz="2000" dirty="0">
                <a:solidFill>
                  <a:schemeClr val="tx1"/>
                </a:solidFill>
                <a:latin typeface="Alexandria" pitchFamily="2" charset="-78"/>
                <a:cs typeface="Alexandria" pitchFamily="2" charset="-78"/>
              </a:rPr>
            </a:br>
            <a:r>
              <a:rPr lang="ar-JO" sz="2000" i="0" dirty="0">
                <a:solidFill>
                  <a:schemeClr val="tx1"/>
                </a:solidFill>
                <a:effectLst/>
                <a:latin typeface="Segoe UI" panose="020B0502040204020203" pitchFamily="34" charset="0"/>
                <a:cs typeface="Alexandria" pitchFamily="2" charset="-78"/>
              </a:rPr>
              <a:t>2- المساهمة في حل مشكلة البطالة.</a:t>
            </a:r>
            <a:br>
              <a:rPr lang="ar-JO" sz="2000" dirty="0">
                <a:solidFill>
                  <a:schemeClr val="tx1"/>
                </a:solidFill>
                <a:latin typeface="Alexandria" pitchFamily="2" charset="-78"/>
                <a:cs typeface="Alexandria" pitchFamily="2" charset="-78"/>
              </a:rPr>
            </a:br>
            <a:r>
              <a:rPr lang="ar-JO" sz="2000" i="0" dirty="0">
                <a:solidFill>
                  <a:schemeClr val="tx1"/>
                </a:solidFill>
                <a:effectLst/>
                <a:latin typeface="Segoe UI" panose="020B0502040204020203" pitchFamily="34" charset="0"/>
                <a:cs typeface="Alexandria" pitchFamily="2" charset="-78"/>
              </a:rPr>
              <a:t>3- تعزيز ثقة الشباب بأنفسهم من خلال دعم مشاريعهم الريادية .</a:t>
            </a:r>
            <a:br>
              <a:rPr lang="ar-JO" sz="2000" dirty="0">
                <a:solidFill>
                  <a:schemeClr val="tx1"/>
                </a:solidFill>
                <a:latin typeface="Alexandria" pitchFamily="2" charset="-78"/>
                <a:cs typeface="Alexandria" pitchFamily="2" charset="-78"/>
              </a:rPr>
            </a:br>
            <a:r>
              <a:rPr lang="ar-JO" sz="2000" i="0" dirty="0">
                <a:solidFill>
                  <a:schemeClr val="tx1"/>
                </a:solidFill>
                <a:effectLst/>
                <a:latin typeface="Segoe UI" panose="020B0502040204020203" pitchFamily="34" charset="0"/>
                <a:cs typeface="Alexandria" pitchFamily="2" charset="-78"/>
              </a:rPr>
              <a:t>4- تعميق روح المشاركة المجتمعية لدى أولياء الأمور وذلك </a:t>
            </a:r>
            <a:r>
              <a:rPr lang="ar-JO" sz="2000" dirty="0">
                <a:solidFill>
                  <a:schemeClr val="tx1"/>
                </a:solidFill>
                <a:latin typeface="Segoe UI" panose="020B0502040204020203" pitchFamily="34" charset="0"/>
                <a:cs typeface="Alexandria" pitchFamily="2" charset="-78"/>
              </a:rPr>
              <a:t>من خلال </a:t>
            </a:r>
            <a:r>
              <a:rPr lang="ar-JO" sz="2000" i="0" dirty="0">
                <a:solidFill>
                  <a:schemeClr val="tx1"/>
                </a:solidFill>
                <a:effectLst/>
                <a:latin typeface="Segoe UI" panose="020B0502040204020203" pitchFamily="34" charset="0"/>
                <a:cs typeface="Alexandria" pitchFamily="2" charset="-78"/>
              </a:rPr>
              <a:t>نقل خبراتهم إلى المدرسة المنتجة.</a:t>
            </a:r>
            <a:br>
              <a:rPr lang="ar-JO" sz="2000" dirty="0">
                <a:solidFill>
                  <a:schemeClr val="tx1"/>
                </a:solidFill>
                <a:latin typeface="Alexandria" pitchFamily="2" charset="-78"/>
                <a:cs typeface="Alexandria" pitchFamily="2" charset="-78"/>
              </a:rPr>
            </a:br>
            <a:r>
              <a:rPr lang="ar-JO" sz="2000" i="0" dirty="0">
                <a:solidFill>
                  <a:schemeClr val="tx1"/>
                </a:solidFill>
                <a:effectLst/>
                <a:latin typeface="Segoe UI" panose="020B0502040204020203" pitchFamily="34" charset="0"/>
                <a:cs typeface="Alexandria" pitchFamily="2" charset="-78"/>
              </a:rPr>
              <a:t>5- تعميق روح الانتماء وحب الوطن القائم على الإدراك الواعي </a:t>
            </a:r>
            <a:r>
              <a:rPr lang="ar-JO" sz="2000" dirty="0">
                <a:solidFill>
                  <a:schemeClr val="tx1"/>
                </a:solidFill>
                <a:latin typeface="Segoe UI" panose="020B0502040204020203" pitchFamily="34" charset="0"/>
                <a:cs typeface="Alexandria" pitchFamily="2" charset="-78"/>
              </a:rPr>
              <a:t>ا</a:t>
            </a:r>
            <a:r>
              <a:rPr lang="ar-JO" sz="2000" i="0" dirty="0">
                <a:solidFill>
                  <a:schemeClr val="tx1"/>
                </a:solidFill>
                <a:effectLst/>
                <a:latin typeface="Segoe UI" panose="020B0502040204020203" pitchFamily="34" charset="0"/>
                <a:cs typeface="Alexandria" pitchFamily="2" charset="-78"/>
              </a:rPr>
              <a:t>لمتوازن بين الحقوق والواجبات.</a:t>
            </a:r>
            <a:br>
              <a:rPr lang="ar-JO" sz="2000" dirty="0">
                <a:solidFill>
                  <a:schemeClr val="tx1"/>
                </a:solidFill>
                <a:latin typeface="Alexandria" pitchFamily="2" charset="-78"/>
                <a:cs typeface="Alexandria" pitchFamily="2" charset="-78"/>
              </a:rPr>
            </a:br>
            <a:r>
              <a:rPr lang="ar-JO" sz="2000" i="0" dirty="0">
                <a:solidFill>
                  <a:schemeClr val="tx1"/>
                </a:solidFill>
                <a:effectLst/>
                <a:latin typeface="Segoe UI" panose="020B0502040204020203" pitchFamily="34" charset="0"/>
                <a:cs typeface="Alexandria" pitchFamily="2" charset="-78"/>
              </a:rPr>
              <a:t>6- تحقيق العدالة الاجتماعية والمساواة في فرص التعليم وجودته ، والعمل بروح الفريق الواحد واحترام قدرات الآخرين ومهاراتهم.</a:t>
            </a:r>
            <a:br>
              <a:rPr lang="ar-JO" sz="2000" dirty="0">
                <a:solidFill>
                  <a:schemeClr val="tx1"/>
                </a:solidFill>
                <a:latin typeface="Alexandria" pitchFamily="2" charset="-78"/>
                <a:cs typeface="Alexandria" pitchFamily="2" charset="-78"/>
              </a:rPr>
            </a:br>
            <a:r>
              <a:rPr lang="ar-JO" sz="2000" i="0" dirty="0">
                <a:solidFill>
                  <a:schemeClr val="tx1"/>
                </a:solidFill>
                <a:effectLst/>
                <a:latin typeface="Segoe UI" panose="020B0502040204020203" pitchFamily="34" charset="0"/>
                <a:cs typeface="Alexandria" pitchFamily="2" charset="-78"/>
              </a:rPr>
              <a:t>7- إيجاد حياة طلابية فاعلة عن طريق تكامل كافة الأنشطة الرياضية والاجتماعية والثقافية والعلمية والدينية. </a:t>
            </a:r>
            <a:br>
              <a:rPr lang="ar-JO" sz="2000" dirty="0">
                <a:solidFill>
                  <a:schemeClr val="tx1"/>
                </a:solidFill>
                <a:latin typeface="Alexandria" pitchFamily="2" charset="-78"/>
                <a:cs typeface="Alexandria" pitchFamily="2" charset="-78"/>
              </a:rPr>
            </a:br>
            <a:r>
              <a:rPr lang="ar-JO" sz="2000" i="0" dirty="0">
                <a:solidFill>
                  <a:schemeClr val="tx1"/>
                </a:solidFill>
                <a:effectLst/>
                <a:latin typeface="Segoe UI" panose="020B0502040204020203" pitchFamily="34" charset="0"/>
                <a:cs typeface="Alexandria" pitchFamily="2" charset="-78"/>
              </a:rPr>
              <a:t>8- إيجاد أجيال جديدة قادرة على الإندماج في المجتمع.</a:t>
            </a:r>
            <a:endParaRPr lang="en-GB" sz="2000" dirty="0">
              <a:solidFill>
                <a:schemeClr val="tx1"/>
              </a:solidFill>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1656E3DA-DB2E-F6B7-1108-A929F55DFEE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
        <p:nvSpPr>
          <p:cNvPr id="7" name="TextBox 6">
            <a:extLst>
              <a:ext uri="{FF2B5EF4-FFF2-40B4-BE49-F238E27FC236}">
                <a16:creationId xmlns:a16="http://schemas.microsoft.com/office/drawing/2014/main" id="{133B7774-BB61-B109-A29C-72DB34DB6C48}"/>
              </a:ext>
            </a:extLst>
          </p:cNvPr>
          <p:cNvSpPr txBox="1"/>
          <p:nvPr/>
        </p:nvSpPr>
        <p:spPr>
          <a:xfrm>
            <a:off x="4439816" y="327513"/>
            <a:ext cx="6097772" cy="400110"/>
          </a:xfrm>
          <a:prstGeom prst="rect">
            <a:avLst/>
          </a:prstGeom>
          <a:noFill/>
        </p:spPr>
        <p:txBody>
          <a:bodyPr wrap="square">
            <a:spAutoFit/>
          </a:bodyPr>
          <a:lstStyle/>
          <a:p>
            <a:r>
              <a:rPr kumimoji="0" lang="ar-JO" sz="2000" b="1" i="0" u="none" strike="noStrike" kern="0" cap="none" spc="0" normalizeH="0" baseline="0" noProof="0" dirty="0">
                <a:ln>
                  <a:noFill/>
                </a:ln>
                <a:solidFill>
                  <a:srgbClr val="000000"/>
                </a:solidFill>
                <a:effectLst/>
                <a:uLnTx/>
                <a:uFillTx/>
                <a:latin typeface="Segoe UI" panose="020B0502040204020203" pitchFamily="34" charset="0"/>
                <a:cs typeface="Alexandria" pitchFamily="2" charset="-78"/>
                <a:sym typeface="Arial"/>
              </a:rPr>
              <a:t>أهمية المدرسة المنتجة </a:t>
            </a:r>
            <a:endParaRPr lang="en-US" dirty="0"/>
          </a:p>
        </p:txBody>
      </p:sp>
    </p:spTree>
    <p:extLst>
      <p:ext uri="{BB962C8B-B14F-4D97-AF65-F5344CB8AC3E}">
        <p14:creationId xmlns:p14="http://schemas.microsoft.com/office/powerpoint/2010/main" val="5358254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4B46FBA-B6A0-4BFF-B3BF-BD6680997FA2}"/>
              </a:ext>
            </a:extLst>
          </p:cNvPr>
          <p:cNvSpPr txBox="1"/>
          <p:nvPr/>
        </p:nvSpPr>
        <p:spPr>
          <a:xfrm>
            <a:off x="263352" y="240168"/>
            <a:ext cx="11665296" cy="150810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أهداف المدرسة المنتجة</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chemeClr val="bg1"/>
              </a:solidFill>
              <a:effectLst/>
              <a:uLnTx/>
              <a:uFillTx/>
              <a:latin typeface="Alexandria" pitchFamily="2" charset="-78"/>
              <a:cs typeface="Alexandria" pitchFamily="2" charset="-78"/>
              <a:sym typeface="Arial"/>
            </a:endParaRPr>
          </a:p>
          <a:p>
            <a:pPr algn="r">
              <a:defRPr/>
            </a:pPr>
            <a:r>
              <a:rPr lang="ar-JO" sz="2000" dirty="0">
                <a:latin typeface="Alexandria" pitchFamily="2" charset="-78"/>
                <a:cs typeface="Alexandria" pitchFamily="2" charset="-78"/>
              </a:rPr>
              <a:t>تتنوع أهداف المدرسة المنتجة بحسب الأنشطة التي تقوم بها، ومن أهم أهداف المدرسة المنتجة:</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chemeClr val="bg1"/>
              </a:solidFill>
              <a:effectLst/>
              <a:uLnTx/>
              <a:uFillTx/>
              <a:latin typeface="Alexandria" pitchFamily="2" charset="-78"/>
              <a:cs typeface="Alexandria" pitchFamily="2" charset="-78"/>
              <a:sym typeface="Arial"/>
            </a:endParaRPr>
          </a:p>
        </p:txBody>
      </p:sp>
      <p:grpSp>
        <p:nvGrpSpPr>
          <p:cNvPr id="5" name="Group 30">
            <a:extLst>
              <a:ext uri="{FF2B5EF4-FFF2-40B4-BE49-F238E27FC236}">
                <a16:creationId xmlns:a16="http://schemas.microsoft.com/office/drawing/2014/main" id="{E16A91E6-FCFF-4CDC-B667-0F848DCD3C10}"/>
              </a:ext>
            </a:extLst>
          </p:cNvPr>
          <p:cNvGrpSpPr/>
          <p:nvPr/>
        </p:nvGrpSpPr>
        <p:grpSpPr>
          <a:xfrm>
            <a:off x="1200548" y="1432895"/>
            <a:ext cx="10369152" cy="5177370"/>
            <a:chOff x="-621672" y="1687760"/>
            <a:chExt cx="10377814" cy="4022815"/>
          </a:xfrm>
          <a:solidFill>
            <a:srgbClr val="00B0F0"/>
          </a:solidFill>
          <a:effectLst>
            <a:outerShdw blurRad="50800" dist="50800" dir="5400000" algn="ctr" rotWithShape="0">
              <a:schemeClr val="tx2"/>
            </a:outerShdw>
          </a:effectLst>
        </p:grpSpPr>
        <p:grpSp>
          <p:nvGrpSpPr>
            <p:cNvPr id="7" name="Group 12">
              <a:extLst>
                <a:ext uri="{FF2B5EF4-FFF2-40B4-BE49-F238E27FC236}">
                  <a16:creationId xmlns:a16="http://schemas.microsoft.com/office/drawing/2014/main" id="{F286A376-D91D-4FA3-A916-C33AF59E11A1}"/>
                </a:ext>
              </a:extLst>
            </p:cNvPr>
            <p:cNvGrpSpPr/>
            <p:nvPr/>
          </p:nvGrpSpPr>
          <p:grpSpPr>
            <a:xfrm>
              <a:off x="4562475" y="1714499"/>
              <a:ext cx="5193667" cy="1990727"/>
              <a:chOff x="4562475" y="1714499"/>
              <a:chExt cx="5193667" cy="1990727"/>
            </a:xfrm>
            <a:grpFill/>
          </p:grpSpPr>
          <p:sp>
            <p:nvSpPr>
              <p:cNvPr id="26" name="Rectangle 4">
                <a:extLst>
                  <a:ext uri="{FF2B5EF4-FFF2-40B4-BE49-F238E27FC236}">
                    <a16:creationId xmlns:a16="http://schemas.microsoft.com/office/drawing/2014/main" id="{C39CBCDD-BE69-43D6-9153-F71A1FE1B0E7}"/>
                  </a:ext>
                </a:extLst>
              </p:cNvPr>
              <p:cNvSpPr/>
              <p:nvPr/>
            </p:nvSpPr>
            <p:spPr>
              <a:xfrm>
                <a:off x="5868142" y="1716807"/>
                <a:ext cx="3888000" cy="36004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7" name="Rectangle 5">
                <a:extLst>
                  <a:ext uri="{FF2B5EF4-FFF2-40B4-BE49-F238E27FC236}">
                    <a16:creationId xmlns:a16="http://schemas.microsoft.com/office/drawing/2014/main" id="{304DF005-928E-4922-9E9A-AB9702DD2E9E}"/>
                  </a:ext>
                </a:extLst>
              </p:cNvPr>
              <p:cNvSpPr/>
              <p:nvPr/>
            </p:nvSpPr>
            <p:spPr>
              <a:xfrm>
                <a:off x="5867400" y="2148855"/>
                <a:ext cx="3888742" cy="36004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8" name="Rectangle 6">
                <a:extLst>
                  <a:ext uri="{FF2B5EF4-FFF2-40B4-BE49-F238E27FC236}">
                    <a16:creationId xmlns:a16="http://schemas.microsoft.com/office/drawing/2014/main" id="{F9634116-55E1-4964-BED6-4A39D97F6048}"/>
                  </a:ext>
                </a:extLst>
              </p:cNvPr>
              <p:cNvSpPr/>
              <p:nvPr/>
            </p:nvSpPr>
            <p:spPr>
              <a:xfrm>
                <a:off x="5868142" y="2580903"/>
                <a:ext cx="3888000" cy="36004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9" name="Rectangle 7">
                <a:extLst>
                  <a:ext uri="{FF2B5EF4-FFF2-40B4-BE49-F238E27FC236}">
                    <a16:creationId xmlns:a16="http://schemas.microsoft.com/office/drawing/2014/main" id="{8C6DEC02-DA51-439C-89E3-B1BB2230A004}"/>
                  </a:ext>
                </a:extLst>
              </p:cNvPr>
              <p:cNvSpPr/>
              <p:nvPr/>
            </p:nvSpPr>
            <p:spPr>
              <a:xfrm>
                <a:off x="5868142" y="3012951"/>
                <a:ext cx="3888000" cy="36004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30" name="Freeform 8">
                <a:extLst>
                  <a:ext uri="{FF2B5EF4-FFF2-40B4-BE49-F238E27FC236}">
                    <a16:creationId xmlns:a16="http://schemas.microsoft.com/office/drawing/2014/main" id="{477CC270-DE0B-411B-9F51-668CD3ED96C0}"/>
                  </a:ext>
                </a:extLst>
              </p:cNvPr>
              <p:cNvSpPr/>
              <p:nvPr/>
            </p:nvSpPr>
            <p:spPr>
              <a:xfrm>
                <a:off x="4562475" y="1714499"/>
                <a:ext cx="1304925" cy="1990725"/>
              </a:xfrm>
              <a:custGeom>
                <a:avLst/>
                <a:gdLst>
                  <a:gd name="connsiteX0" fmla="*/ 1295400 w 1304925"/>
                  <a:gd name="connsiteY0" fmla="*/ 0 h 1981200"/>
                  <a:gd name="connsiteX1" fmla="*/ 0 w 1304925"/>
                  <a:gd name="connsiteY1" fmla="*/ 1981200 h 1981200"/>
                  <a:gd name="connsiteX2" fmla="*/ 1304925 w 1304925"/>
                  <a:gd name="connsiteY2" fmla="*/ 342900 h 1981200"/>
                  <a:gd name="connsiteX3" fmla="*/ 1295400 w 1304925"/>
                  <a:gd name="connsiteY3" fmla="*/ 0 h 1981200"/>
                  <a:gd name="connsiteX0" fmla="*/ 1295400 w 1304925"/>
                  <a:gd name="connsiteY0" fmla="*/ 0 h 1981200"/>
                  <a:gd name="connsiteX1" fmla="*/ 0 w 1304925"/>
                  <a:gd name="connsiteY1" fmla="*/ 1981200 h 1981200"/>
                  <a:gd name="connsiteX2" fmla="*/ 1304925 w 1304925"/>
                  <a:gd name="connsiteY2" fmla="*/ 342900 h 1981200"/>
                  <a:gd name="connsiteX3" fmla="*/ 1295400 w 1304925"/>
                  <a:gd name="connsiteY3" fmla="*/ 0 h 1981200"/>
                  <a:gd name="connsiteX0" fmla="*/ 1304925 w 1304925"/>
                  <a:gd name="connsiteY0" fmla="*/ 0 h 1990725"/>
                  <a:gd name="connsiteX1" fmla="*/ 0 w 1304925"/>
                  <a:gd name="connsiteY1" fmla="*/ 1990725 h 1990725"/>
                  <a:gd name="connsiteX2" fmla="*/ 1304925 w 1304925"/>
                  <a:gd name="connsiteY2" fmla="*/ 352425 h 1990725"/>
                  <a:gd name="connsiteX3" fmla="*/ 1304925 w 1304925"/>
                  <a:gd name="connsiteY3" fmla="*/ 0 h 1990725"/>
                  <a:gd name="connsiteX0" fmla="*/ 1304925 w 1304925"/>
                  <a:gd name="connsiteY0" fmla="*/ 0 h 1990725"/>
                  <a:gd name="connsiteX1" fmla="*/ 0 w 1304925"/>
                  <a:gd name="connsiteY1" fmla="*/ 1990725 h 1990725"/>
                  <a:gd name="connsiteX2" fmla="*/ 1304925 w 1304925"/>
                  <a:gd name="connsiteY2" fmla="*/ 358709 h 1990725"/>
                  <a:gd name="connsiteX3" fmla="*/ 1304925 w 1304925"/>
                  <a:gd name="connsiteY3" fmla="*/ 0 h 1990725"/>
                </a:gdLst>
                <a:ahLst/>
                <a:cxnLst>
                  <a:cxn ang="0">
                    <a:pos x="connsiteX0" y="connsiteY0"/>
                  </a:cxn>
                  <a:cxn ang="0">
                    <a:pos x="connsiteX1" y="connsiteY1"/>
                  </a:cxn>
                  <a:cxn ang="0">
                    <a:pos x="connsiteX2" y="connsiteY2"/>
                  </a:cxn>
                  <a:cxn ang="0">
                    <a:pos x="connsiteX3" y="connsiteY3"/>
                  </a:cxn>
                </a:cxnLst>
                <a:rect l="l" t="t" r="r" b="b"/>
                <a:pathLst>
                  <a:path w="1304925" h="1990725">
                    <a:moveTo>
                      <a:pt x="1304925" y="0"/>
                    </a:moveTo>
                    <a:lnTo>
                      <a:pt x="0" y="1990725"/>
                    </a:lnTo>
                    <a:lnTo>
                      <a:pt x="1304925" y="358709"/>
                    </a:lnTo>
                    <a:lnTo>
                      <a:pt x="1304925"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31" name="Freeform 9">
                <a:extLst>
                  <a:ext uri="{FF2B5EF4-FFF2-40B4-BE49-F238E27FC236}">
                    <a16:creationId xmlns:a16="http://schemas.microsoft.com/office/drawing/2014/main" id="{F73B15BB-7B65-40D3-9935-E24DC74C74B3}"/>
                  </a:ext>
                </a:extLst>
              </p:cNvPr>
              <p:cNvSpPr/>
              <p:nvPr/>
            </p:nvSpPr>
            <p:spPr>
              <a:xfrm>
                <a:off x="4562476" y="2152650"/>
                <a:ext cx="1311338" cy="1543050"/>
              </a:xfrm>
              <a:custGeom>
                <a:avLst/>
                <a:gdLst>
                  <a:gd name="connsiteX0" fmla="*/ 1295400 w 1304925"/>
                  <a:gd name="connsiteY0" fmla="*/ 0 h 1533525"/>
                  <a:gd name="connsiteX1" fmla="*/ 0 w 1304925"/>
                  <a:gd name="connsiteY1" fmla="*/ 1533525 h 1533525"/>
                  <a:gd name="connsiteX2" fmla="*/ 1304925 w 1304925"/>
                  <a:gd name="connsiteY2" fmla="*/ 333375 h 1533525"/>
                  <a:gd name="connsiteX3" fmla="*/ 1295400 w 1304925"/>
                  <a:gd name="connsiteY3" fmla="*/ 0 h 1533525"/>
                  <a:gd name="connsiteX0" fmla="*/ 1304925 w 1304925"/>
                  <a:gd name="connsiteY0" fmla="*/ 0 h 1543050"/>
                  <a:gd name="connsiteX1" fmla="*/ 0 w 1304925"/>
                  <a:gd name="connsiteY1" fmla="*/ 1543050 h 1543050"/>
                  <a:gd name="connsiteX2" fmla="*/ 1304925 w 1304925"/>
                  <a:gd name="connsiteY2" fmla="*/ 342900 h 1543050"/>
                  <a:gd name="connsiteX3" fmla="*/ 1304925 w 1304925"/>
                  <a:gd name="connsiteY3" fmla="*/ 0 h 1543050"/>
                  <a:gd name="connsiteX0" fmla="*/ 1304925 w 1304925"/>
                  <a:gd name="connsiteY0" fmla="*/ 0 h 1543050"/>
                  <a:gd name="connsiteX1" fmla="*/ 0 w 1304925"/>
                  <a:gd name="connsiteY1" fmla="*/ 1543050 h 1543050"/>
                  <a:gd name="connsiteX2" fmla="*/ 1301782 w 1304925"/>
                  <a:gd name="connsiteY2" fmla="*/ 355469 h 1543050"/>
                  <a:gd name="connsiteX3" fmla="*/ 1304925 w 1304925"/>
                  <a:gd name="connsiteY3" fmla="*/ 0 h 1543050"/>
                  <a:gd name="connsiteX0" fmla="*/ 1304925 w 1311299"/>
                  <a:gd name="connsiteY0" fmla="*/ 0 h 1543050"/>
                  <a:gd name="connsiteX1" fmla="*/ 0 w 1311299"/>
                  <a:gd name="connsiteY1" fmla="*/ 1543050 h 1543050"/>
                  <a:gd name="connsiteX2" fmla="*/ 1311209 w 1311299"/>
                  <a:gd name="connsiteY2" fmla="*/ 355469 h 1543050"/>
                  <a:gd name="connsiteX3" fmla="*/ 1304925 w 1311299"/>
                  <a:gd name="connsiteY3" fmla="*/ 0 h 1543050"/>
                  <a:gd name="connsiteX0" fmla="*/ 1307638 w 1311338"/>
                  <a:gd name="connsiteY0" fmla="*/ 0 h 1543050"/>
                  <a:gd name="connsiteX1" fmla="*/ 0 w 1311338"/>
                  <a:gd name="connsiteY1" fmla="*/ 1543050 h 1543050"/>
                  <a:gd name="connsiteX2" fmla="*/ 1311209 w 1311338"/>
                  <a:gd name="connsiteY2" fmla="*/ 355469 h 1543050"/>
                  <a:gd name="connsiteX3" fmla="*/ 1307638 w 1311338"/>
                  <a:gd name="connsiteY3" fmla="*/ 0 h 1543050"/>
                </a:gdLst>
                <a:ahLst/>
                <a:cxnLst>
                  <a:cxn ang="0">
                    <a:pos x="connsiteX0" y="connsiteY0"/>
                  </a:cxn>
                  <a:cxn ang="0">
                    <a:pos x="connsiteX1" y="connsiteY1"/>
                  </a:cxn>
                  <a:cxn ang="0">
                    <a:pos x="connsiteX2" y="connsiteY2"/>
                  </a:cxn>
                  <a:cxn ang="0">
                    <a:pos x="connsiteX3" y="connsiteY3"/>
                  </a:cxn>
                </a:cxnLst>
                <a:rect l="l" t="t" r="r" b="b"/>
                <a:pathLst>
                  <a:path w="1311338" h="1543050">
                    <a:moveTo>
                      <a:pt x="1307638" y="0"/>
                    </a:moveTo>
                    <a:lnTo>
                      <a:pt x="0" y="1543050"/>
                    </a:lnTo>
                    <a:lnTo>
                      <a:pt x="1311209" y="355469"/>
                    </a:lnTo>
                    <a:cubicBezTo>
                      <a:pt x="1312257" y="236979"/>
                      <a:pt x="1306590" y="118490"/>
                      <a:pt x="130763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32" name="Freeform 10">
                <a:extLst>
                  <a:ext uri="{FF2B5EF4-FFF2-40B4-BE49-F238E27FC236}">
                    <a16:creationId xmlns:a16="http://schemas.microsoft.com/office/drawing/2014/main" id="{04CB6B50-790E-4F1F-8A96-BA9D2128FB03}"/>
                  </a:ext>
                </a:extLst>
              </p:cNvPr>
              <p:cNvSpPr/>
              <p:nvPr/>
            </p:nvSpPr>
            <p:spPr>
              <a:xfrm>
                <a:off x="4562475" y="2581275"/>
                <a:ext cx="1314450" cy="1123950"/>
              </a:xfrm>
              <a:custGeom>
                <a:avLst/>
                <a:gdLst>
                  <a:gd name="connsiteX0" fmla="*/ 1304925 w 1314450"/>
                  <a:gd name="connsiteY0" fmla="*/ 0 h 1123950"/>
                  <a:gd name="connsiteX1" fmla="*/ 0 w 1314450"/>
                  <a:gd name="connsiteY1" fmla="*/ 1123950 h 1123950"/>
                  <a:gd name="connsiteX2" fmla="*/ 1314450 w 1314450"/>
                  <a:gd name="connsiteY2" fmla="*/ 352425 h 1123950"/>
                  <a:gd name="connsiteX3" fmla="*/ 1304925 w 1314450"/>
                  <a:gd name="connsiteY3" fmla="*/ 0 h 1123950"/>
                  <a:gd name="connsiteX0" fmla="*/ 1304925 w 1314450"/>
                  <a:gd name="connsiteY0" fmla="*/ 0 h 1123950"/>
                  <a:gd name="connsiteX1" fmla="*/ 0 w 1314450"/>
                  <a:gd name="connsiteY1" fmla="*/ 1123950 h 1123950"/>
                  <a:gd name="connsiteX2" fmla="*/ 1314450 w 1314450"/>
                  <a:gd name="connsiteY2" fmla="*/ 358709 h 1123950"/>
                  <a:gd name="connsiteX3" fmla="*/ 1304925 w 1314450"/>
                  <a:gd name="connsiteY3" fmla="*/ 0 h 1123950"/>
                </a:gdLst>
                <a:ahLst/>
                <a:cxnLst>
                  <a:cxn ang="0">
                    <a:pos x="connsiteX0" y="connsiteY0"/>
                  </a:cxn>
                  <a:cxn ang="0">
                    <a:pos x="connsiteX1" y="connsiteY1"/>
                  </a:cxn>
                  <a:cxn ang="0">
                    <a:pos x="connsiteX2" y="connsiteY2"/>
                  </a:cxn>
                  <a:cxn ang="0">
                    <a:pos x="connsiteX3" y="connsiteY3"/>
                  </a:cxn>
                </a:cxnLst>
                <a:rect l="l" t="t" r="r" b="b"/>
                <a:pathLst>
                  <a:path w="1314450" h="1123950">
                    <a:moveTo>
                      <a:pt x="1304925" y="0"/>
                    </a:moveTo>
                    <a:lnTo>
                      <a:pt x="0" y="1123950"/>
                    </a:lnTo>
                    <a:lnTo>
                      <a:pt x="1314450" y="358709"/>
                    </a:lnTo>
                    <a:lnTo>
                      <a:pt x="1304925"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33" name="Freeform 11">
                <a:extLst>
                  <a:ext uri="{FF2B5EF4-FFF2-40B4-BE49-F238E27FC236}">
                    <a16:creationId xmlns:a16="http://schemas.microsoft.com/office/drawing/2014/main" id="{514EC28C-0114-4C6A-AEB0-01DF5A2A87AE}"/>
                  </a:ext>
                </a:extLst>
              </p:cNvPr>
              <p:cNvSpPr/>
              <p:nvPr/>
            </p:nvSpPr>
            <p:spPr>
              <a:xfrm>
                <a:off x="4562475" y="3013044"/>
                <a:ext cx="1314547" cy="692182"/>
              </a:xfrm>
              <a:custGeom>
                <a:avLst/>
                <a:gdLst>
                  <a:gd name="connsiteX0" fmla="*/ 1314450 w 1323975"/>
                  <a:gd name="connsiteY0" fmla="*/ 0 h 695325"/>
                  <a:gd name="connsiteX1" fmla="*/ 0 w 1323975"/>
                  <a:gd name="connsiteY1" fmla="*/ 695325 h 695325"/>
                  <a:gd name="connsiteX2" fmla="*/ 1323975 w 1323975"/>
                  <a:gd name="connsiteY2" fmla="*/ 3429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7147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048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242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61852 h 695325"/>
                  <a:gd name="connsiteX3" fmla="*/ 1314450 w 1323975"/>
                  <a:gd name="connsiteY3" fmla="*/ 0 h 695325"/>
                  <a:gd name="connsiteX0" fmla="*/ 1314450 w 1323975"/>
                  <a:gd name="connsiteY0" fmla="*/ 0 h 689040"/>
                  <a:gd name="connsiteX1" fmla="*/ 0 w 1323975"/>
                  <a:gd name="connsiteY1" fmla="*/ 689040 h 689040"/>
                  <a:gd name="connsiteX2" fmla="*/ 1323975 w 1323975"/>
                  <a:gd name="connsiteY2" fmla="*/ 355567 h 689040"/>
                  <a:gd name="connsiteX3" fmla="*/ 1314450 w 1323975"/>
                  <a:gd name="connsiteY3" fmla="*/ 0 h 689040"/>
                  <a:gd name="connsiteX0" fmla="*/ 1317592 w 1323975"/>
                  <a:gd name="connsiteY0" fmla="*/ 0 h 685898"/>
                  <a:gd name="connsiteX1" fmla="*/ 0 w 1323975"/>
                  <a:gd name="connsiteY1" fmla="*/ 685898 h 685898"/>
                  <a:gd name="connsiteX2" fmla="*/ 1323975 w 1323975"/>
                  <a:gd name="connsiteY2" fmla="*/ 352425 h 685898"/>
                  <a:gd name="connsiteX3" fmla="*/ 1317592 w 1323975"/>
                  <a:gd name="connsiteY3" fmla="*/ 0 h 685898"/>
                  <a:gd name="connsiteX0" fmla="*/ 1317592 w 1330259"/>
                  <a:gd name="connsiteY0" fmla="*/ 0 h 685898"/>
                  <a:gd name="connsiteX1" fmla="*/ 0 w 1330259"/>
                  <a:gd name="connsiteY1" fmla="*/ 685898 h 685898"/>
                  <a:gd name="connsiteX2" fmla="*/ 1330259 w 1330259"/>
                  <a:gd name="connsiteY2" fmla="*/ 346141 h 685898"/>
                  <a:gd name="connsiteX3" fmla="*/ 1317592 w 1330259"/>
                  <a:gd name="connsiteY3" fmla="*/ 0 h 685898"/>
                  <a:gd name="connsiteX0" fmla="*/ 1323877 w 1330259"/>
                  <a:gd name="connsiteY0" fmla="*/ 0 h 695325"/>
                  <a:gd name="connsiteX1" fmla="*/ 0 w 1330259"/>
                  <a:gd name="connsiteY1" fmla="*/ 695325 h 695325"/>
                  <a:gd name="connsiteX2" fmla="*/ 1330259 w 1330259"/>
                  <a:gd name="connsiteY2" fmla="*/ 355568 h 695325"/>
                  <a:gd name="connsiteX3" fmla="*/ 1323877 w 1330259"/>
                  <a:gd name="connsiteY3" fmla="*/ 0 h 695325"/>
                  <a:gd name="connsiteX0" fmla="*/ 1305023 w 1330259"/>
                  <a:gd name="connsiteY0" fmla="*/ 0 h 692182"/>
                  <a:gd name="connsiteX1" fmla="*/ 0 w 1330259"/>
                  <a:gd name="connsiteY1" fmla="*/ 692182 h 692182"/>
                  <a:gd name="connsiteX2" fmla="*/ 1330259 w 1330259"/>
                  <a:gd name="connsiteY2" fmla="*/ 352425 h 692182"/>
                  <a:gd name="connsiteX3" fmla="*/ 1305023 w 1330259"/>
                  <a:gd name="connsiteY3" fmla="*/ 0 h 692182"/>
                  <a:gd name="connsiteX0" fmla="*/ 1305023 w 1305023"/>
                  <a:gd name="connsiteY0" fmla="*/ 0 h 692182"/>
                  <a:gd name="connsiteX1" fmla="*/ 0 w 1305023"/>
                  <a:gd name="connsiteY1" fmla="*/ 692182 h 692182"/>
                  <a:gd name="connsiteX2" fmla="*/ 1301978 w 1305023"/>
                  <a:gd name="connsiteY2" fmla="*/ 355567 h 692182"/>
                  <a:gd name="connsiteX3" fmla="*/ 1305023 w 1305023"/>
                  <a:gd name="connsiteY3" fmla="*/ 0 h 692182"/>
                  <a:gd name="connsiteX0" fmla="*/ 1305023 w 1314547"/>
                  <a:gd name="connsiteY0" fmla="*/ 0 h 692182"/>
                  <a:gd name="connsiteX1" fmla="*/ 0 w 1314547"/>
                  <a:gd name="connsiteY1" fmla="*/ 692182 h 692182"/>
                  <a:gd name="connsiteX2" fmla="*/ 1314547 w 1314547"/>
                  <a:gd name="connsiteY2" fmla="*/ 355567 h 692182"/>
                  <a:gd name="connsiteX3" fmla="*/ 1305023 w 1314547"/>
                  <a:gd name="connsiteY3" fmla="*/ 0 h 692182"/>
                </a:gdLst>
                <a:ahLst/>
                <a:cxnLst>
                  <a:cxn ang="0">
                    <a:pos x="connsiteX0" y="connsiteY0"/>
                  </a:cxn>
                  <a:cxn ang="0">
                    <a:pos x="connsiteX1" y="connsiteY1"/>
                  </a:cxn>
                  <a:cxn ang="0">
                    <a:pos x="connsiteX2" y="connsiteY2"/>
                  </a:cxn>
                  <a:cxn ang="0">
                    <a:pos x="connsiteX3" y="connsiteY3"/>
                  </a:cxn>
                </a:cxnLst>
                <a:rect l="l" t="t" r="r" b="b"/>
                <a:pathLst>
                  <a:path w="1314547" h="692182">
                    <a:moveTo>
                      <a:pt x="1305023" y="0"/>
                    </a:moveTo>
                    <a:lnTo>
                      <a:pt x="0" y="692182"/>
                    </a:lnTo>
                    <a:lnTo>
                      <a:pt x="1314547" y="355567"/>
                    </a:lnTo>
                    <a:lnTo>
                      <a:pt x="130502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grpSp>
        <p:grpSp>
          <p:nvGrpSpPr>
            <p:cNvPr id="8" name="Group 13">
              <a:extLst>
                <a:ext uri="{FF2B5EF4-FFF2-40B4-BE49-F238E27FC236}">
                  <a16:creationId xmlns:a16="http://schemas.microsoft.com/office/drawing/2014/main" id="{C9CF964A-5FA8-4E30-94AF-586DB28524EC}"/>
                </a:ext>
              </a:extLst>
            </p:cNvPr>
            <p:cNvGrpSpPr/>
            <p:nvPr/>
          </p:nvGrpSpPr>
          <p:grpSpPr>
            <a:xfrm rot="10800000">
              <a:off x="-621670" y="3705224"/>
              <a:ext cx="5193670" cy="1988418"/>
              <a:chOff x="4562475" y="1716807"/>
              <a:chExt cx="5193670" cy="1988418"/>
            </a:xfrm>
            <a:grpFill/>
          </p:grpSpPr>
          <p:sp>
            <p:nvSpPr>
              <p:cNvPr id="18" name="Rectangle 14">
                <a:extLst>
                  <a:ext uri="{FF2B5EF4-FFF2-40B4-BE49-F238E27FC236}">
                    <a16:creationId xmlns:a16="http://schemas.microsoft.com/office/drawing/2014/main" id="{B4381B31-9BAB-4BB2-9339-16C0EA066E95}"/>
                  </a:ext>
                </a:extLst>
              </p:cNvPr>
              <p:cNvSpPr/>
              <p:nvPr/>
            </p:nvSpPr>
            <p:spPr>
              <a:xfrm>
                <a:off x="5868145" y="1716807"/>
                <a:ext cx="3888000" cy="36004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19" name="Rectangle 15">
                <a:extLst>
                  <a:ext uri="{FF2B5EF4-FFF2-40B4-BE49-F238E27FC236}">
                    <a16:creationId xmlns:a16="http://schemas.microsoft.com/office/drawing/2014/main" id="{D43AB6E2-1C25-4EF4-A30B-CBFA4025FFB9}"/>
                  </a:ext>
                </a:extLst>
              </p:cNvPr>
              <p:cNvSpPr/>
              <p:nvPr/>
            </p:nvSpPr>
            <p:spPr>
              <a:xfrm>
                <a:off x="5868145" y="2148855"/>
                <a:ext cx="3888000" cy="36004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0" name="Rectangle 16">
                <a:extLst>
                  <a:ext uri="{FF2B5EF4-FFF2-40B4-BE49-F238E27FC236}">
                    <a16:creationId xmlns:a16="http://schemas.microsoft.com/office/drawing/2014/main" id="{F9CCB4EB-81A0-463C-938E-B4080E3DD72D}"/>
                  </a:ext>
                </a:extLst>
              </p:cNvPr>
              <p:cNvSpPr/>
              <p:nvPr/>
            </p:nvSpPr>
            <p:spPr>
              <a:xfrm>
                <a:off x="5868145" y="2580903"/>
                <a:ext cx="3888000" cy="36004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1" name="Rectangle 17">
                <a:extLst>
                  <a:ext uri="{FF2B5EF4-FFF2-40B4-BE49-F238E27FC236}">
                    <a16:creationId xmlns:a16="http://schemas.microsoft.com/office/drawing/2014/main" id="{53E1E5AC-8CC6-46AC-B912-D5FD435F98E5}"/>
                  </a:ext>
                </a:extLst>
              </p:cNvPr>
              <p:cNvSpPr/>
              <p:nvPr/>
            </p:nvSpPr>
            <p:spPr>
              <a:xfrm>
                <a:off x="5868145" y="3012951"/>
                <a:ext cx="3888000" cy="36004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2" name="Freeform 18">
                <a:extLst>
                  <a:ext uri="{FF2B5EF4-FFF2-40B4-BE49-F238E27FC236}">
                    <a16:creationId xmlns:a16="http://schemas.microsoft.com/office/drawing/2014/main" id="{A6955DE4-137B-4909-BCDA-B702329B17D7}"/>
                  </a:ext>
                </a:extLst>
              </p:cNvPr>
              <p:cNvSpPr/>
              <p:nvPr/>
            </p:nvSpPr>
            <p:spPr>
              <a:xfrm>
                <a:off x="4562476" y="1717577"/>
                <a:ext cx="1310757" cy="1987646"/>
              </a:xfrm>
              <a:custGeom>
                <a:avLst/>
                <a:gdLst>
                  <a:gd name="connsiteX0" fmla="*/ 1295400 w 1304925"/>
                  <a:gd name="connsiteY0" fmla="*/ 0 h 1981200"/>
                  <a:gd name="connsiteX1" fmla="*/ 0 w 1304925"/>
                  <a:gd name="connsiteY1" fmla="*/ 1981200 h 1981200"/>
                  <a:gd name="connsiteX2" fmla="*/ 1304925 w 1304925"/>
                  <a:gd name="connsiteY2" fmla="*/ 342900 h 1981200"/>
                  <a:gd name="connsiteX3" fmla="*/ 1295400 w 1304925"/>
                  <a:gd name="connsiteY3" fmla="*/ 0 h 1981200"/>
                  <a:gd name="connsiteX0" fmla="*/ 1295400 w 1304925"/>
                  <a:gd name="connsiteY0" fmla="*/ 0 h 1981200"/>
                  <a:gd name="connsiteX1" fmla="*/ 0 w 1304925"/>
                  <a:gd name="connsiteY1" fmla="*/ 1981200 h 1981200"/>
                  <a:gd name="connsiteX2" fmla="*/ 1304925 w 1304925"/>
                  <a:gd name="connsiteY2" fmla="*/ 342900 h 1981200"/>
                  <a:gd name="connsiteX3" fmla="*/ 1295400 w 1304925"/>
                  <a:gd name="connsiteY3" fmla="*/ 0 h 1981200"/>
                  <a:gd name="connsiteX0" fmla="*/ 1304925 w 1304925"/>
                  <a:gd name="connsiteY0" fmla="*/ 0 h 1990725"/>
                  <a:gd name="connsiteX1" fmla="*/ 0 w 1304925"/>
                  <a:gd name="connsiteY1" fmla="*/ 1990725 h 1990725"/>
                  <a:gd name="connsiteX2" fmla="*/ 1304925 w 1304925"/>
                  <a:gd name="connsiteY2" fmla="*/ 352425 h 1990725"/>
                  <a:gd name="connsiteX3" fmla="*/ 1304925 w 1304925"/>
                  <a:gd name="connsiteY3" fmla="*/ 0 h 1990725"/>
                  <a:gd name="connsiteX0" fmla="*/ 1301846 w 1304925"/>
                  <a:gd name="connsiteY0" fmla="*/ 0 h 1984567"/>
                  <a:gd name="connsiteX1" fmla="*/ 0 w 1304925"/>
                  <a:gd name="connsiteY1" fmla="*/ 1984567 h 1984567"/>
                  <a:gd name="connsiteX2" fmla="*/ 1304925 w 1304925"/>
                  <a:gd name="connsiteY2" fmla="*/ 346267 h 1984567"/>
                  <a:gd name="connsiteX3" fmla="*/ 1301846 w 1304925"/>
                  <a:gd name="connsiteY3" fmla="*/ 0 h 1984567"/>
                  <a:gd name="connsiteX0" fmla="*/ 1301846 w 1308003"/>
                  <a:gd name="connsiteY0" fmla="*/ 0 h 1984567"/>
                  <a:gd name="connsiteX1" fmla="*/ 0 w 1308003"/>
                  <a:gd name="connsiteY1" fmla="*/ 1984567 h 1984567"/>
                  <a:gd name="connsiteX2" fmla="*/ 1308003 w 1308003"/>
                  <a:gd name="connsiteY2" fmla="*/ 349346 h 1984567"/>
                  <a:gd name="connsiteX3" fmla="*/ 1301846 w 1308003"/>
                  <a:gd name="connsiteY3" fmla="*/ 0 h 1984567"/>
                  <a:gd name="connsiteX0" fmla="*/ 1304925 w 1308003"/>
                  <a:gd name="connsiteY0" fmla="*/ 0 h 1987646"/>
                  <a:gd name="connsiteX1" fmla="*/ 0 w 1308003"/>
                  <a:gd name="connsiteY1" fmla="*/ 1987646 h 1987646"/>
                  <a:gd name="connsiteX2" fmla="*/ 1308003 w 1308003"/>
                  <a:gd name="connsiteY2" fmla="*/ 352425 h 1987646"/>
                  <a:gd name="connsiteX3" fmla="*/ 1304925 w 1308003"/>
                  <a:gd name="connsiteY3" fmla="*/ 0 h 1987646"/>
                  <a:gd name="connsiteX0" fmla="*/ 1307679 w 1308018"/>
                  <a:gd name="connsiteY0" fmla="*/ 0 h 1987646"/>
                  <a:gd name="connsiteX1" fmla="*/ 0 w 1308018"/>
                  <a:gd name="connsiteY1" fmla="*/ 1987646 h 1987646"/>
                  <a:gd name="connsiteX2" fmla="*/ 1308003 w 1308018"/>
                  <a:gd name="connsiteY2" fmla="*/ 352425 h 1987646"/>
                  <a:gd name="connsiteX3" fmla="*/ 1307679 w 1308018"/>
                  <a:gd name="connsiteY3" fmla="*/ 0 h 1987646"/>
                  <a:gd name="connsiteX0" fmla="*/ 1307679 w 1310757"/>
                  <a:gd name="connsiteY0" fmla="*/ 0 h 1987646"/>
                  <a:gd name="connsiteX1" fmla="*/ 0 w 1310757"/>
                  <a:gd name="connsiteY1" fmla="*/ 1987646 h 1987646"/>
                  <a:gd name="connsiteX2" fmla="*/ 1310757 w 1310757"/>
                  <a:gd name="connsiteY2" fmla="*/ 352425 h 1987646"/>
                  <a:gd name="connsiteX3" fmla="*/ 1307679 w 1310757"/>
                  <a:gd name="connsiteY3" fmla="*/ 0 h 1987646"/>
                </a:gdLst>
                <a:ahLst/>
                <a:cxnLst>
                  <a:cxn ang="0">
                    <a:pos x="connsiteX0" y="connsiteY0"/>
                  </a:cxn>
                  <a:cxn ang="0">
                    <a:pos x="connsiteX1" y="connsiteY1"/>
                  </a:cxn>
                  <a:cxn ang="0">
                    <a:pos x="connsiteX2" y="connsiteY2"/>
                  </a:cxn>
                  <a:cxn ang="0">
                    <a:pos x="connsiteX3" y="connsiteY3"/>
                  </a:cxn>
                </a:cxnLst>
                <a:rect l="l" t="t" r="r" b="b"/>
                <a:pathLst>
                  <a:path w="1310757" h="1987646">
                    <a:moveTo>
                      <a:pt x="1307679" y="0"/>
                    </a:moveTo>
                    <a:lnTo>
                      <a:pt x="0" y="1987646"/>
                    </a:lnTo>
                    <a:lnTo>
                      <a:pt x="1310757" y="352425"/>
                    </a:lnTo>
                    <a:cubicBezTo>
                      <a:pt x="1309731" y="237003"/>
                      <a:pt x="1308705" y="115422"/>
                      <a:pt x="1307679"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Freeform 19">
                <a:extLst>
                  <a:ext uri="{FF2B5EF4-FFF2-40B4-BE49-F238E27FC236}">
                    <a16:creationId xmlns:a16="http://schemas.microsoft.com/office/drawing/2014/main" id="{4080FD71-CA21-444A-B79D-9B9A14AFB075}"/>
                  </a:ext>
                </a:extLst>
              </p:cNvPr>
              <p:cNvSpPr/>
              <p:nvPr/>
            </p:nvSpPr>
            <p:spPr>
              <a:xfrm>
                <a:off x="4562475" y="2144388"/>
                <a:ext cx="1316915" cy="1551312"/>
              </a:xfrm>
              <a:custGeom>
                <a:avLst/>
                <a:gdLst>
                  <a:gd name="connsiteX0" fmla="*/ 1295400 w 1304925"/>
                  <a:gd name="connsiteY0" fmla="*/ 0 h 1533525"/>
                  <a:gd name="connsiteX1" fmla="*/ 0 w 1304925"/>
                  <a:gd name="connsiteY1" fmla="*/ 1533525 h 1533525"/>
                  <a:gd name="connsiteX2" fmla="*/ 1304925 w 1304925"/>
                  <a:gd name="connsiteY2" fmla="*/ 333375 h 1533525"/>
                  <a:gd name="connsiteX3" fmla="*/ 1295400 w 1304925"/>
                  <a:gd name="connsiteY3" fmla="*/ 0 h 1533525"/>
                  <a:gd name="connsiteX0" fmla="*/ 1304925 w 1304925"/>
                  <a:gd name="connsiteY0" fmla="*/ 0 h 1543050"/>
                  <a:gd name="connsiteX1" fmla="*/ 0 w 1304925"/>
                  <a:gd name="connsiteY1" fmla="*/ 1543050 h 1543050"/>
                  <a:gd name="connsiteX2" fmla="*/ 1304925 w 1304925"/>
                  <a:gd name="connsiteY2" fmla="*/ 342900 h 1543050"/>
                  <a:gd name="connsiteX3" fmla="*/ 1304925 w 1304925"/>
                  <a:gd name="connsiteY3" fmla="*/ 0 h 1543050"/>
                  <a:gd name="connsiteX0" fmla="*/ 1304925 w 1314161"/>
                  <a:gd name="connsiteY0" fmla="*/ 0 h 1543050"/>
                  <a:gd name="connsiteX1" fmla="*/ 0 w 1314161"/>
                  <a:gd name="connsiteY1" fmla="*/ 1543050 h 1543050"/>
                  <a:gd name="connsiteX2" fmla="*/ 1314161 w 1314161"/>
                  <a:gd name="connsiteY2" fmla="*/ 342900 h 1543050"/>
                  <a:gd name="connsiteX3" fmla="*/ 1304925 w 1314161"/>
                  <a:gd name="connsiteY3" fmla="*/ 0 h 1543050"/>
                  <a:gd name="connsiteX0" fmla="*/ 1304925 w 1314161"/>
                  <a:gd name="connsiteY0" fmla="*/ 0 h 1543050"/>
                  <a:gd name="connsiteX1" fmla="*/ 0 w 1314161"/>
                  <a:gd name="connsiteY1" fmla="*/ 1543050 h 1543050"/>
                  <a:gd name="connsiteX2" fmla="*/ 1314161 w 1314161"/>
                  <a:gd name="connsiteY2" fmla="*/ 342900 h 1543050"/>
                  <a:gd name="connsiteX3" fmla="*/ 1304925 w 1314161"/>
                  <a:gd name="connsiteY3" fmla="*/ 0 h 1543050"/>
                  <a:gd name="connsiteX0" fmla="*/ 1304925 w 1316915"/>
                  <a:gd name="connsiteY0" fmla="*/ 0 h 1543050"/>
                  <a:gd name="connsiteX1" fmla="*/ 0 w 1316915"/>
                  <a:gd name="connsiteY1" fmla="*/ 1543050 h 1543050"/>
                  <a:gd name="connsiteX2" fmla="*/ 1316915 w 1316915"/>
                  <a:gd name="connsiteY2" fmla="*/ 345654 h 1543050"/>
                  <a:gd name="connsiteX3" fmla="*/ 1304925 w 1316915"/>
                  <a:gd name="connsiteY3" fmla="*/ 0 h 1543050"/>
                  <a:gd name="connsiteX0" fmla="*/ 1310433 w 1316915"/>
                  <a:gd name="connsiteY0" fmla="*/ 0 h 1543050"/>
                  <a:gd name="connsiteX1" fmla="*/ 0 w 1316915"/>
                  <a:gd name="connsiteY1" fmla="*/ 1543050 h 1543050"/>
                  <a:gd name="connsiteX2" fmla="*/ 1316915 w 1316915"/>
                  <a:gd name="connsiteY2" fmla="*/ 345654 h 1543050"/>
                  <a:gd name="connsiteX3" fmla="*/ 1310433 w 1316915"/>
                  <a:gd name="connsiteY3" fmla="*/ 0 h 1543050"/>
                  <a:gd name="connsiteX0" fmla="*/ 1310433 w 1316915"/>
                  <a:gd name="connsiteY0" fmla="*/ 0 h 1543050"/>
                  <a:gd name="connsiteX1" fmla="*/ 0 w 1316915"/>
                  <a:gd name="connsiteY1" fmla="*/ 1543050 h 1543050"/>
                  <a:gd name="connsiteX2" fmla="*/ 1316915 w 1316915"/>
                  <a:gd name="connsiteY2" fmla="*/ 353916 h 1543050"/>
                  <a:gd name="connsiteX3" fmla="*/ 1310433 w 1316915"/>
                  <a:gd name="connsiteY3" fmla="*/ 0 h 1543050"/>
                  <a:gd name="connsiteX0" fmla="*/ 1313187 w 1316915"/>
                  <a:gd name="connsiteY0" fmla="*/ 0 h 1551312"/>
                  <a:gd name="connsiteX1" fmla="*/ 0 w 1316915"/>
                  <a:gd name="connsiteY1" fmla="*/ 1551312 h 1551312"/>
                  <a:gd name="connsiteX2" fmla="*/ 1316915 w 1316915"/>
                  <a:gd name="connsiteY2" fmla="*/ 362178 h 1551312"/>
                  <a:gd name="connsiteX3" fmla="*/ 1313187 w 1316915"/>
                  <a:gd name="connsiteY3" fmla="*/ 0 h 1551312"/>
                </a:gdLst>
                <a:ahLst/>
                <a:cxnLst>
                  <a:cxn ang="0">
                    <a:pos x="connsiteX0" y="connsiteY0"/>
                  </a:cxn>
                  <a:cxn ang="0">
                    <a:pos x="connsiteX1" y="connsiteY1"/>
                  </a:cxn>
                  <a:cxn ang="0">
                    <a:pos x="connsiteX2" y="connsiteY2"/>
                  </a:cxn>
                  <a:cxn ang="0">
                    <a:pos x="connsiteX3" y="connsiteY3"/>
                  </a:cxn>
                </a:cxnLst>
                <a:rect l="l" t="t" r="r" b="b"/>
                <a:pathLst>
                  <a:path w="1316915" h="1551312">
                    <a:moveTo>
                      <a:pt x="1313187" y="0"/>
                    </a:moveTo>
                    <a:lnTo>
                      <a:pt x="0" y="1551312"/>
                    </a:lnTo>
                    <a:lnTo>
                      <a:pt x="1316915" y="362178"/>
                    </a:lnTo>
                    <a:cubicBezTo>
                      <a:pt x="1315672" y="241452"/>
                      <a:pt x="1314430" y="120726"/>
                      <a:pt x="131318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4" name="Freeform 20">
                <a:extLst>
                  <a:ext uri="{FF2B5EF4-FFF2-40B4-BE49-F238E27FC236}">
                    <a16:creationId xmlns:a16="http://schemas.microsoft.com/office/drawing/2014/main" id="{5EF6ABB8-9374-4B51-BC03-841B20C08034}"/>
                  </a:ext>
                </a:extLst>
              </p:cNvPr>
              <p:cNvSpPr/>
              <p:nvPr/>
            </p:nvSpPr>
            <p:spPr>
              <a:xfrm>
                <a:off x="4562476" y="2580626"/>
                <a:ext cx="1314449" cy="1124599"/>
              </a:xfrm>
              <a:custGeom>
                <a:avLst/>
                <a:gdLst>
                  <a:gd name="connsiteX0" fmla="*/ 1304925 w 1314450"/>
                  <a:gd name="connsiteY0" fmla="*/ 0 h 1123950"/>
                  <a:gd name="connsiteX1" fmla="*/ 0 w 1314450"/>
                  <a:gd name="connsiteY1" fmla="*/ 1123950 h 1123950"/>
                  <a:gd name="connsiteX2" fmla="*/ 1314450 w 1314450"/>
                  <a:gd name="connsiteY2" fmla="*/ 352425 h 1123950"/>
                  <a:gd name="connsiteX3" fmla="*/ 1304925 w 1314450"/>
                  <a:gd name="connsiteY3" fmla="*/ 0 h 1123950"/>
                  <a:gd name="connsiteX0" fmla="*/ 1304925 w 1308292"/>
                  <a:gd name="connsiteY0" fmla="*/ 0 h 1123950"/>
                  <a:gd name="connsiteX1" fmla="*/ 0 w 1308292"/>
                  <a:gd name="connsiteY1" fmla="*/ 1123950 h 1123950"/>
                  <a:gd name="connsiteX2" fmla="*/ 1308292 w 1308292"/>
                  <a:gd name="connsiteY2" fmla="*/ 358582 h 1123950"/>
                  <a:gd name="connsiteX3" fmla="*/ 1304925 w 1308292"/>
                  <a:gd name="connsiteY3" fmla="*/ 0 h 1123950"/>
                  <a:gd name="connsiteX0" fmla="*/ 1298767 w 1308292"/>
                  <a:gd name="connsiteY0" fmla="*/ 0 h 1123950"/>
                  <a:gd name="connsiteX1" fmla="*/ 0 w 1308292"/>
                  <a:gd name="connsiteY1" fmla="*/ 1123950 h 1123950"/>
                  <a:gd name="connsiteX2" fmla="*/ 1308292 w 1308292"/>
                  <a:gd name="connsiteY2" fmla="*/ 358582 h 1123950"/>
                  <a:gd name="connsiteX3" fmla="*/ 1298767 w 1308292"/>
                  <a:gd name="connsiteY3" fmla="*/ 0 h 1123950"/>
                  <a:gd name="connsiteX0" fmla="*/ 1301846 w 1308292"/>
                  <a:gd name="connsiteY0" fmla="*/ 0 h 1127029"/>
                  <a:gd name="connsiteX1" fmla="*/ 0 w 1308292"/>
                  <a:gd name="connsiteY1" fmla="*/ 1127029 h 1127029"/>
                  <a:gd name="connsiteX2" fmla="*/ 1308292 w 1308292"/>
                  <a:gd name="connsiteY2" fmla="*/ 361661 h 1127029"/>
                  <a:gd name="connsiteX3" fmla="*/ 1301846 w 1308292"/>
                  <a:gd name="connsiteY3" fmla="*/ 0 h 1127029"/>
                  <a:gd name="connsiteX0" fmla="*/ 1308004 w 1308365"/>
                  <a:gd name="connsiteY0" fmla="*/ 0 h 1130108"/>
                  <a:gd name="connsiteX1" fmla="*/ 0 w 1308365"/>
                  <a:gd name="connsiteY1" fmla="*/ 1130108 h 1130108"/>
                  <a:gd name="connsiteX2" fmla="*/ 1308292 w 1308365"/>
                  <a:gd name="connsiteY2" fmla="*/ 364740 h 1130108"/>
                  <a:gd name="connsiteX3" fmla="*/ 1308004 w 1308365"/>
                  <a:gd name="connsiteY3" fmla="*/ 0 h 1130108"/>
                  <a:gd name="connsiteX0" fmla="*/ 1308004 w 1314449"/>
                  <a:gd name="connsiteY0" fmla="*/ 0 h 1130108"/>
                  <a:gd name="connsiteX1" fmla="*/ 0 w 1314449"/>
                  <a:gd name="connsiteY1" fmla="*/ 1130108 h 1130108"/>
                  <a:gd name="connsiteX2" fmla="*/ 1314449 w 1314449"/>
                  <a:gd name="connsiteY2" fmla="*/ 361661 h 1130108"/>
                  <a:gd name="connsiteX3" fmla="*/ 1308004 w 1314449"/>
                  <a:gd name="connsiteY3" fmla="*/ 0 h 1130108"/>
                  <a:gd name="connsiteX0" fmla="*/ 1310758 w 1314449"/>
                  <a:gd name="connsiteY0" fmla="*/ 0 h 1121845"/>
                  <a:gd name="connsiteX1" fmla="*/ 0 w 1314449"/>
                  <a:gd name="connsiteY1" fmla="*/ 1121845 h 1121845"/>
                  <a:gd name="connsiteX2" fmla="*/ 1314449 w 1314449"/>
                  <a:gd name="connsiteY2" fmla="*/ 353398 h 1121845"/>
                  <a:gd name="connsiteX3" fmla="*/ 1310758 w 1314449"/>
                  <a:gd name="connsiteY3" fmla="*/ 0 h 1121845"/>
                  <a:gd name="connsiteX0" fmla="*/ 1310758 w 1314449"/>
                  <a:gd name="connsiteY0" fmla="*/ 0 h 1124599"/>
                  <a:gd name="connsiteX1" fmla="*/ 0 w 1314449"/>
                  <a:gd name="connsiteY1" fmla="*/ 1124599 h 1124599"/>
                  <a:gd name="connsiteX2" fmla="*/ 1314449 w 1314449"/>
                  <a:gd name="connsiteY2" fmla="*/ 356152 h 1124599"/>
                  <a:gd name="connsiteX3" fmla="*/ 1310758 w 1314449"/>
                  <a:gd name="connsiteY3" fmla="*/ 0 h 1124599"/>
                </a:gdLst>
                <a:ahLst/>
                <a:cxnLst>
                  <a:cxn ang="0">
                    <a:pos x="connsiteX0" y="connsiteY0"/>
                  </a:cxn>
                  <a:cxn ang="0">
                    <a:pos x="connsiteX1" y="connsiteY1"/>
                  </a:cxn>
                  <a:cxn ang="0">
                    <a:pos x="connsiteX2" y="connsiteY2"/>
                  </a:cxn>
                  <a:cxn ang="0">
                    <a:pos x="connsiteX3" y="connsiteY3"/>
                  </a:cxn>
                </a:cxnLst>
                <a:rect l="l" t="t" r="r" b="b"/>
                <a:pathLst>
                  <a:path w="1314449" h="1124599">
                    <a:moveTo>
                      <a:pt x="1310758" y="0"/>
                    </a:moveTo>
                    <a:lnTo>
                      <a:pt x="0" y="1124599"/>
                    </a:lnTo>
                    <a:lnTo>
                      <a:pt x="1314449" y="356152"/>
                    </a:lnTo>
                    <a:cubicBezTo>
                      <a:pt x="1313327" y="236625"/>
                      <a:pt x="1311880" y="119527"/>
                      <a:pt x="131075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Freeform 21">
                <a:extLst>
                  <a:ext uri="{FF2B5EF4-FFF2-40B4-BE49-F238E27FC236}">
                    <a16:creationId xmlns:a16="http://schemas.microsoft.com/office/drawing/2014/main" id="{DEE9EF56-5FBF-4041-B245-2D20A6F2F775}"/>
                  </a:ext>
                </a:extLst>
              </p:cNvPr>
              <p:cNvSpPr/>
              <p:nvPr/>
            </p:nvSpPr>
            <p:spPr>
              <a:xfrm>
                <a:off x="4562475" y="3012654"/>
                <a:ext cx="1327054" cy="692571"/>
              </a:xfrm>
              <a:custGeom>
                <a:avLst/>
                <a:gdLst>
                  <a:gd name="connsiteX0" fmla="*/ 1314450 w 1323975"/>
                  <a:gd name="connsiteY0" fmla="*/ 0 h 695325"/>
                  <a:gd name="connsiteX1" fmla="*/ 0 w 1323975"/>
                  <a:gd name="connsiteY1" fmla="*/ 695325 h 695325"/>
                  <a:gd name="connsiteX2" fmla="*/ 1323975 w 1323975"/>
                  <a:gd name="connsiteY2" fmla="*/ 3429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7147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048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242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5504 h 695325"/>
                  <a:gd name="connsiteX3" fmla="*/ 1314450 w 1323975"/>
                  <a:gd name="connsiteY3" fmla="*/ 0 h 695325"/>
                  <a:gd name="connsiteX0" fmla="*/ 1311372 w 1323975"/>
                  <a:gd name="connsiteY0" fmla="*/ 0 h 695325"/>
                  <a:gd name="connsiteX1" fmla="*/ 0 w 1323975"/>
                  <a:gd name="connsiteY1" fmla="*/ 695325 h 695325"/>
                  <a:gd name="connsiteX2" fmla="*/ 1323975 w 1323975"/>
                  <a:gd name="connsiteY2" fmla="*/ 355504 h 695325"/>
                  <a:gd name="connsiteX3" fmla="*/ 1311372 w 1323975"/>
                  <a:gd name="connsiteY3" fmla="*/ 0 h 695325"/>
                  <a:gd name="connsiteX0" fmla="*/ 1311372 w 1327054"/>
                  <a:gd name="connsiteY0" fmla="*/ 0 h 695325"/>
                  <a:gd name="connsiteX1" fmla="*/ 0 w 1327054"/>
                  <a:gd name="connsiteY1" fmla="*/ 695325 h 695325"/>
                  <a:gd name="connsiteX2" fmla="*/ 1327054 w 1327054"/>
                  <a:gd name="connsiteY2" fmla="*/ 358582 h 695325"/>
                  <a:gd name="connsiteX3" fmla="*/ 1311372 w 1327054"/>
                  <a:gd name="connsiteY3" fmla="*/ 0 h 695325"/>
                  <a:gd name="connsiteX0" fmla="*/ 1311372 w 1327054"/>
                  <a:gd name="connsiteY0" fmla="*/ 0 h 692571"/>
                  <a:gd name="connsiteX1" fmla="*/ 0 w 1327054"/>
                  <a:gd name="connsiteY1" fmla="*/ 692571 h 692571"/>
                  <a:gd name="connsiteX2" fmla="*/ 1327054 w 1327054"/>
                  <a:gd name="connsiteY2" fmla="*/ 355828 h 692571"/>
                  <a:gd name="connsiteX3" fmla="*/ 1311372 w 1327054"/>
                  <a:gd name="connsiteY3" fmla="*/ 0 h 692571"/>
                </a:gdLst>
                <a:ahLst/>
                <a:cxnLst>
                  <a:cxn ang="0">
                    <a:pos x="connsiteX0" y="connsiteY0"/>
                  </a:cxn>
                  <a:cxn ang="0">
                    <a:pos x="connsiteX1" y="connsiteY1"/>
                  </a:cxn>
                  <a:cxn ang="0">
                    <a:pos x="connsiteX2" y="connsiteY2"/>
                  </a:cxn>
                  <a:cxn ang="0">
                    <a:pos x="connsiteX3" y="connsiteY3"/>
                  </a:cxn>
                </a:cxnLst>
                <a:rect l="l" t="t" r="r" b="b"/>
                <a:pathLst>
                  <a:path w="1327054" h="692571">
                    <a:moveTo>
                      <a:pt x="1311372" y="0"/>
                    </a:moveTo>
                    <a:lnTo>
                      <a:pt x="0" y="692571"/>
                    </a:lnTo>
                    <a:lnTo>
                      <a:pt x="1327054" y="355828"/>
                    </a:lnTo>
                    <a:lnTo>
                      <a:pt x="1311372"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grpSp>
        <p:sp>
          <p:nvSpPr>
            <p:cNvPr id="9" name="Oval 3">
              <a:extLst>
                <a:ext uri="{FF2B5EF4-FFF2-40B4-BE49-F238E27FC236}">
                  <a16:creationId xmlns:a16="http://schemas.microsoft.com/office/drawing/2014/main" id="{FD2088F3-BC95-45CF-848A-946FE2C50FD8}"/>
                </a:ext>
              </a:extLst>
            </p:cNvPr>
            <p:cNvSpPr/>
            <p:nvPr/>
          </p:nvSpPr>
          <p:spPr>
            <a:xfrm>
              <a:off x="3030167" y="2784446"/>
              <a:ext cx="2635573" cy="1512168"/>
            </a:xfrm>
            <a:prstGeom prst="ellipse">
              <a:avLst/>
            </a:prstGeom>
            <a:grpFill/>
            <a:ln/>
          </p:spPr>
          <p:style>
            <a:lnRef idx="1">
              <a:schemeClr val="dk1"/>
            </a:lnRef>
            <a:fillRef idx="2">
              <a:schemeClr val="dk1"/>
            </a:fillRef>
            <a:effectRef idx="1">
              <a:schemeClr val="dk1"/>
            </a:effectRef>
            <a:fontRef idx="minor">
              <a:schemeClr val="dk1"/>
            </a:fontRef>
          </p:style>
          <p:txBody>
            <a:bodyPr rtlCol="0" anchor="ctr"/>
            <a:lstStyle/>
            <a:p>
              <a:pPr algn="ctr"/>
              <a:r>
                <a:rPr lang="ar-JO" sz="2800" b="1" dirty="0">
                  <a:solidFill>
                    <a:schemeClr val="bg1"/>
                  </a:solidFill>
                  <a:latin typeface="Alexandria" pitchFamily="2" charset="-78"/>
                  <a:cs typeface="Alexandria" pitchFamily="2" charset="-78"/>
                </a:rPr>
                <a:t>أهداف المدرسة المنتجة</a:t>
              </a:r>
              <a:endParaRPr lang="en-US" sz="2800" b="1" dirty="0">
                <a:solidFill>
                  <a:schemeClr val="bg1"/>
                </a:solidFill>
                <a:latin typeface="Alexandria" pitchFamily="2" charset="-78"/>
              </a:endParaRPr>
            </a:p>
          </p:txBody>
        </p:sp>
        <p:sp>
          <p:nvSpPr>
            <p:cNvPr id="10" name="TextBox 9">
              <a:extLst>
                <a:ext uri="{FF2B5EF4-FFF2-40B4-BE49-F238E27FC236}">
                  <a16:creationId xmlns:a16="http://schemas.microsoft.com/office/drawing/2014/main" id="{3C86A2AF-CABB-4790-9191-CC86C2AF6B50}"/>
                </a:ext>
              </a:extLst>
            </p:cNvPr>
            <p:cNvSpPr txBox="1"/>
            <p:nvPr/>
          </p:nvSpPr>
          <p:spPr>
            <a:xfrm>
              <a:off x="6012160" y="1687760"/>
              <a:ext cx="2736304" cy="358714"/>
            </a:xfrm>
            <a:prstGeom prst="rect">
              <a:avLst/>
            </a:prstGeom>
            <a:grpFill/>
          </p:spPr>
          <p:txBody>
            <a:bodyPr wrap="square" rtlCol="0">
              <a:spAutoFit/>
            </a:bodyPr>
            <a:lstStyle/>
            <a:p>
              <a:r>
                <a:rPr lang="ar-SA" sz="2400" b="1" dirty="0">
                  <a:latin typeface="Alexandria" pitchFamily="2" charset="-78"/>
                  <a:ea typeface="Times New Roman"/>
                  <a:cs typeface="Alexandria" pitchFamily="2" charset="-78"/>
                </a:rPr>
                <a:t>الهـــدف الديني</a:t>
              </a:r>
              <a:endParaRPr lang="ko-KR" altLang="en-US" sz="2400" b="1" dirty="0">
                <a:solidFill>
                  <a:schemeClr val="bg1"/>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A12B171-9BA7-41ED-AFCC-51BFFB6C8E9D}"/>
                </a:ext>
              </a:extLst>
            </p:cNvPr>
            <p:cNvSpPr txBox="1"/>
            <p:nvPr/>
          </p:nvSpPr>
          <p:spPr>
            <a:xfrm>
              <a:off x="5873814" y="2148855"/>
              <a:ext cx="3882328" cy="358714"/>
            </a:xfrm>
            <a:prstGeom prst="rect">
              <a:avLst/>
            </a:prstGeom>
            <a:grpFill/>
          </p:spPr>
          <p:txBody>
            <a:bodyPr wrap="square" rtlCol="0">
              <a:spAutoFit/>
            </a:bodyPr>
            <a:lstStyle/>
            <a:p>
              <a:r>
                <a:rPr lang="ar-SA" sz="2400" b="1" dirty="0">
                  <a:latin typeface="Alexandria" pitchFamily="2" charset="-78"/>
                  <a:ea typeface="Times New Roman"/>
                  <a:cs typeface="Alexandria" pitchFamily="2" charset="-78"/>
                </a:rPr>
                <a:t>الهدف السياسي</a:t>
              </a:r>
              <a:endParaRPr lang="ko-KR" altLang="en-US" sz="2400" b="1" dirty="0">
                <a:solidFill>
                  <a:schemeClr val="bg1"/>
                </a:solidFill>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D3EC3C26-972A-48B0-8038-49112018A5D5}"/>
                </a:ext>
              </a:extLst>
            </p:cNvPr>
            <p:cNvSpPr txBox="1"/>
            <p:nvPr/>
          </p:nvSpPr>
          <p:spPr>
            <a:xfrm>
              <a:off x="5873814" y="2632351"/>
              <a:ext cx="3882328" cy="358714"/>
            </a:xfrm>
            <a:prstGeom prst="rect">
              <a:avLst/>
            </a:prstGeom>
            <a:grpFill/>
          </p:spPr>
          <p:txBody>
            <a:bodyPr wrap="square" rtlCol="0">
              <a:spAutoFit/>
            </a:bodyPr>
            <a:lstStyle/>
            <a:p>
              <a:r>
                <a:rPr lang="ar-SA" sz="2400" b="1" dirty="0">
                  <a:latin typeface="Alexandria" pitchFamily="2" charset="-78"/>
                  <a:ea typeface="Times New Roman"/>
                  <a:cs typeface="Alexandria" pitchFamily="2" charset="-78"/>
                </a:rPr>
                <a:t>الهدف الاقتصادي</a:t>
              </a:r>
              <a:endParaRPr lang="ko-KR" altLang="en-US" sz="2400" b="1" dirty="0">
                <a:solidFill>
                  <a:schemeClr val="bg1"/>
                </a:solidFill>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B7C5E500-E6ED-4B26-B788-DC2DC8705339}"/>
                </a:ext>
              </a:extLst>
            </p:cNvPr>
            <p:cNvSpPr txBox="1"/>
            <p:nvPr/>
          </p:nvSpPr>
          <p:spPr>
            <a:xfrm>
              <a:off x="5873813" y="3050313"/>
              <a:ext cx="3882328" cy="358714"/>
            </a:xfrm>
            <a:prstGeom prst="rect">
              <a:avLst/>
            </a:prstGeom>
            <a:grpFill/>
          </p:spPr>
          <p:txBody>
            <a:bodyPr wrap="square" rtlCol="0">
              <a:spAutoFit/>
            </a:bodyPr>
            <a:lstStyle/>
            <a:p>
              <a:r>
                <a:rPr lang="ar-SA" sz="2400" b="1" dirty="0">
                  <a:latin typeface="Alexandria" pitchFamily="2" charset="-78"/>
                  <a:ea typeface="Times New Roman"/>
                  <a:cs typeface="Alexandria" pitchFamily="2" charset="-78"/>
                </a:rPr>
                <a:t>الهدف التعل</a:t>
              </a:r>
              <a:r>
                <a:rPr lang="ar-JO" sz="2400" b="1" dirty="0">
                  <a:latin typeface="Alexandria" pitchFamily="2" charset="-78"/>
                  <a:ea typeface="Times New Roman"/>
                  <a:cs typeface="Alexandria" pitchFamily="2" charset="-78"/>
                </a:rPr>
                <a:t>ي</a:t>
              </a:r>
              <a:r>
                <a:rPr lang="ar-SA" sz="2400" b="1" dirty="0">
                  <a:latin typeface="Alexandria" pitchFamily="2" charset="-78"/>
                  <a:ea typeface="Times New Roman"/>
                  <a:cs typeface="Alexandria" pitchFamily="2" charset="-78"/>
                </a:rPr>
                <a:t>مي</a:t>
              </a:r>
              <a:endParaRPr lang="ko-KR" altLang="en-US" sz="2400" b="1" dirty="0">
                <a:solidFill>
                  <a:schemeClr val="bg1"/>
                </a:solidFill>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F810B7AE-2DF3-4C0C-B31B-CC52BC77FA9D}"/>
                </a:ext>
              </a:extLst>
            </p:cNvPr>
            <p:cNvSpPr txBox="1"/>
            <p:nvPr/>
          </p:nvSpPr>
          <p:spPr>
            <a:xfrm>
              <a:off x="-621672" y="4078978"/>
              <a:ext cx="3863620" cy="358714"/>
            </a:xfrm>
            <a:prstGeom prst="rect">
              <a:avLst/>
            </a:prstGeom>
            <a:grpFill/>
          </p:spPr>
          <p:txBody>
            <a:bodyPr wrap="square" rtlCol="0">
              <a:spAutoFit/>
            </a:bodyPr>
            <a:lstStyle/>
            <a:p>
              <a:pPr algn="r"/>
              <a:r>
                <a:rPr lang="ar-SA" sz="2400" b="1" dirty="0">
                  <a:latin typeface="Alexandria" pitchFamily="2" charset="-78"/>
                  <a:ea typeface="Times New Roman"/>
                  <a:cs typeface="Alexandria" pitchFamily="2" charset="-78"/>
                </a:rPr>
                <a:t>الهدف التدريبي والتربوي</a:t>
              </a:r>
              <a:endParaRPr lang="ko-KR" altLang="en-US" sz="2400" b="1" dirty="0">
                <a:solidFill>
                  <a:schemeClr val="bg1"/>
                </a:solidFill>
                <a:latin typeface="Alexandria" pitchFamily="2" charset="-78"/>
                <a:cs typeface="Alexandria" pitchFamily="2" charset="-78"/>
              </a:endParaRPr>
            </a:p>
          </p:txBody>
        </p:sp>
        <p:sp>
          <p:nvSpPr>
            <p:cNvPr id="15" name="TextBox 14">
              <a:extLst>
                <a:ext uri="{FF2B5EF4-FFF2-40B4-BE49-F238E27FC236}">
                  <a16:creationId xmlns:a16="http://schemas.microsoft.com/office/drawing/2014/main" id="{AE250631-B1E0-43C5-AEEA-8B0D5D6F88D6}"/>
                </a:ext>
              </a:extLst>
            </p:cNvPr>
            <p:cNvSpPr txBox="1"/>
            <p:nvPr/>
          </p:nvSpPr>
          <p:spPr>
            <a:xfrm>
              <a:off x="-621672" y="4515990"/>
              <a:ext cx="3863620" cy="358714"/>
            </a:xfrm>
            <a:prstGeom prst="rect">
              <a:avLst/>
            </a:prstGeom>
            <a:grpFill/>
          </p:spPr>
          <p:txBody>
            <a:bodyPr wrap="square" rtlCol="0">
              <a:spAutoFit/>
            </a:bodyPr>
            <a:lstStyle/>
            <a:p>
              <a:pPr algn="r"/>
              <a:r>
                <a:rPr lang="ar-SA" sz="2400" b="1" dirty="0">
                  <a:latin typeface="Alexandria" pitchFamily="2" charset="-78"/>
                  <a:ea typeface="Times New Roman"/>
                  <a:cs typeface="Alexandria" pitchFamily="2" charset="-78"/>
                </a:rPr>
                <a:t>الهدف الثقافي</a:t>
              </a:r>
              <a:endParaRPr lang="ko-KR" altLang="en-US" sz="2400" b="1" dirty="0">
                <a:solidFill>
                  <a:schemeClr val="bg1"/>
                </a:solidFill>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3571E5E9-CDF8-4534-9F9D-0CCA39CFDDE9}"/>
                </a:ext>
              </a:extLst>
            </p:cNvPr>
            <p:cNvSpPr txBox="1"/>
            <p:nvPr/>
          </p:nvSpPr>
          <p:spPr>
            <a:xfrm>
              <a:off x="-621670" y="4943477"/>
              <a:ext cx="3863618" cy="358714"/>
            </a:xfrm>
            <a:prstGeom prst="rect">
              <a:avLst/>
            </a:prstGeom>
            <a:grpFill/>
          </p:spPr>
          <p:txBody>
            <a:bodyPr wrap="square" rtlCol="0">
              <a:spAutoFit/>
            </a:bodyPr>
            <a:lstStyle/>
            <a:p>
              <a:pPr algn="r"/>
              <a:r>
                <a:rPr lang="ar-SA" sz="2400" b="1" dirty="0">
                  <a:latin typeface="Alexandria" pitchFamily="2" charset="-78"/>
                  <a:ea typeface="Times New Roman"/>
                  <a:cs typeface="Alexandria" pitchFamily="2" charset="-78"/>
                </a:rPr>
                <a:t>الهدف الاجتماعي</a:t>
              </a:r>
              <a:endParaRPr lang="ko-KR" altLang="en-US" sz="2400" b="1" dirty="0">
                <a:solidFill>
                  <a:schemeClr val="bg1"/>
                </a:solidFill>
                <a:latin typeface="Alexandria" pitchFamily="2" charset="-78"/>
                <a:cs typeface="Alexandria" pitchFamily="2" charset="-78"/>
              </a:endParaRPr>
            </a:p>
          </p:txBody>
        </p:sp>
        <p:sp>
          <p:nvSpPr>
            <p:cNvPr id="17" name="TextBox 16">
              <a:extLst>
                <a:ext uri="{FF2B5EF4-FFF2-40B4-BE49-F238E27FC236}">
                  <a16:creationId xmlns:a16="http://schemas.microsoft.com/office/drawing/2014/main" id="{27464891-E981-42F1-BB56-8FADDBA94896}"/>
                </a:ext>
              </a:extLst>
            </p:cNvPr>
            <p:cNvSpPr txBox="1"/>
            <p:nvPr/>
          </p:nvSpPr>
          <p:spPr>
            <a:xfrm>
              <a:off x="-621671" y="5351861"/>
              <a:ext cx="3863618" cy="358714"/>
            </a:xfrm>
            <a:prstGeom prst="rect">
              <a:avLst/>
            </a:prstGeom>
            <a:grpFill/>
          </p:spPr>
          <p:txBody>
            <a:bodyPr wrap="square" rtlCol="0">
              <a:spAutoFit/>
            </a:bodyPr>
            <a:lstStyle/>
            <a:p>
              <a:pPr algn="r"/>
              <a:r>
                <a:rPr lang="ar-SA" sz="2400" b="1" dirty="0">
                  <a:latin typeface="Alexandria" pitchFamily="2" charset="-78"/>
                  <a:ea typeface="Times New Roman"/>
                  <a:cs typeface="Alexandria" pitchFamily="2" charset="-78"/>
                </a:rPr>
                <a:t>الهدف الرياضي</a:t>
              </a:r>
              <a:endParaRPr lang="ko-KR" altLang="en-US" sz="2400" b="1" dirty="0">
                <a:solidFill>
                  <a:schemeClr val="bg1"/>
                </a:solidFill>
                <a:latin typeface="Alexandria" pitchFamily="2" charset="-78"/>
                <a:cs typeface="Alexandria" pitchFamily="2" charset="-78"/>
              </a:endParaRPr>
            </a:p>
          </p:txBody>
        </p:sp>
      </p:grpSp>
      <p:pic>
        <p:nvPicPr>
          <p:cNvPr id="2" name="Graphic 21">
            <a:extLst>
              <a:ext uri="{FF2B5EF4-FFF2-40B4-BE49-F238E27FC236}">
                <a16:creationId xmlns:a16="http://schemas.microsoft.com/office/drawing/2014/main" id="{6ECC4F85-6AB0-F90F-0D04-B60E37863A4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Tree>
    <p:extLst>
      <p:ext uri="{BB962C8B-B14F-4D97-AF65-F5344CB8AC3E}">
        <p14:creationId xmlns:p14="http://schemas.microsoft.com/office/powerpoint/2010/main" val="9127684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9EFA96A-E273-4DCE-9B6F-EE9B2A0650D3}"/>
              </a:ext>
            </a:extLst>
          </p:cNvPr>
          <p:cNvSpPr txBox="1"/>
          <p:nvPr/>
        </p:nvSpPr>
        <p:spPr>
          <a:xfrm>
            <a:off x="310804" y="823196"/>
            <a:ext cx="11665296" cy="5031506"/>
          </a:xfrm>
          <a:prstGeom prst="rect">
            <a:avLst/>
          </a:prstGeom>
          <a:noFill/>
        </p:spPr>
        <p:txBody>
          <a:bodyPr wrap="square">
            <a:spAutoFit/>
          </a:bodyPr>
          <a:lstStyle/>
          <a:p>
            <a:pPr algn="r" rtl="1">
              <a:lnSpc>
                <a:spcPct val="150000"/>
              </a:lnSpc>
            </a:pPr>
            <a:r>
              <a:rPr lang="ar-JO" sz="1800" b="1" i="0" dirty="0">
                <a:solidFill>
                  <a:srgbClr val="000000"/>
                </a:solidFill>
                <a:effectLst/>
                <a:latin typeface="Tahoma" panose="020B0604030504040204" pitchFamily="34" charset="0"/>
                <a:cs typeface="Alexandria" pitchFamily="2" charset="-78"/>
              </a:rPr>
              <a:t>مشروعات إنتاجية:</a:t>
            </a:r>
            <a:endParaRPr lang="ar-JO" sz="1800" b="0" i="0" dirty="0">
              <a:solidFill>
                <a:srgbClr val="000000"/>
              </a:solidFill>
              <a:effectLst/>
              <a:latin typeface="Tahoma" panose="020B0604030504040204" pitchFamily="34" charset="0"/>
              <a:cs typeface="Alexandria" pitchFamily="2" charset="-78"/>
            </a:endParaRPr>
          </a:p>
          <a:p>
            <a:pPr algn="r" rtl="1">
              <a:lnSpc>
                <a:spcPct val="150000"/>
              </a:lnSpc>
            </a:pPr>
            <a:r>
              <a:rPr lang="ar-JO" sz="1800" b="0" i="0" dirty="0">
                <a:solidFill>
                  <a:srgbClr val="000000"/>
                </a:solidFill>
                <a:effectLst/>
                <a:latin typeface="Tahoma" panose="020B0604030504040204" pitchFamily="34" charset="0"/>
                <a:cs typeface="Alexandria" pitchFamily="2" charset="-78"/>
              </a:rPr>
              <a:t>تتمثل في الصناعات الإلكترونية، والحفر على الخشب، وصناعة العطور، وصناعة الألبان، وصناعة المنظفات والصابون، والطباعة على النسيج، والمنسوجات والتطريز، والمشغولات الجلدية، والصناعات الخزفية، وتربية الأسماك وطيور الزينة ومناحل العسل، و</a:t>
            </a:r>
            <a:r>
              <a:rPr lang="ar-JO" sz="1800" dirty="0">
                <a:latin typeface="Tahoma" panose="020B0604030504040204" pitchFamily="34" charset="0"/>
                <a:cs typeface="Alexandria" pitchFamily="2" charset="-78"/>
              </a:rPr>
              <a:t>عمل </a:t>
            </a:r>
            <a:r>
              <a:rPr lang="ar-JO" sz="1800" b="0" i="0" dirty="0">
                <a:solidFill>
                  <a:srgbClr val="000000"/>
                </a:solidFill>
                <a:effectLst/>
                <a:latin typeface="Tahoma" panose="020B0604030504040204" pitchFamily="34" charset="0"/>
                <a:cs typeface="Alexandria" pitchFamily="2" charset="-78"/>
              </a:rPr>
              <a:t>المشاتل وتنسيق الزهور وغيرها. </a:t>
            </a:r>
          </a:p>
          <a:p>
            <a:pPr algn="r" rtl="1">
              <a:lnSpc>
                <a:spcPct val="150000"/>
              </a:lnSpc>
            </a:pPr>
            <a:r>
              <a:rPr lang="ar-JO" sz="1800" b="1" i="0" dirty="0">
                <a:solidFill>
                  <a:srgbClr val="000000"/>
                </a:solidFill>
                <a:effectLst/>
                <a:latin typeface="Tahoma" panose="020B0604030504040204" pitchFamily="34" charset="0"/>
                <a:cs typeface="Alexandria" pitchFamily="2" charset="-78"/>
              </a:rPr>
              <a:t>مشروعات خدمية:</a:t>
            </a:r>
            <a:endParaRPr lang="ar-JO" sz="1800" b="0" i="0" dirty="0">
              <a:solidFill>
                <a:srgbClr val="000000"/>
              </a:solidFill>
              <a:effectLst/>
              <a:latin typeface="Tahoma" panose="020B0604030504040204" pitchFamily="34" charset="0"/>
              <a:cs typeface="Alexandria" pitchFamily="2" charset="-78"/>
            </a:endParaRPr>
          </a:p>
          <a:p>
            <a:pPr algn="r" rtl="1">
              <a:lnSpc>
                <a:spcPct val="150000"/>
              </a:lnSpc>
            </a:pPr>
            <a:r>
              <a:rPr lang="ar-JO" sz="1800" b="0" i="0" dirty="0">
                <a:solidFill>
                  <a:srgbClr val="000000"/>
                </a:solidFill>
                <a:effectLst/>
                <a:latin typeface="Tahoma" panose="020B0604030504040204" pitchFamily="34" charset="0"/>
                <a:cs typeface="Alexandria" pitchFamily="2" charset="-78"/>
              </a:rPr>
              <a:t>تتمثل في تأجير المسارح، وإنشاء مراكز لإصلاح الأجهزة الكهربائية والإلكترونية، وتأجير الصالات الرياضية والملاعب التابعة للمدارس، وتصوير المستندات، وتعليم الرسم، دورات تدريب على الكمبيوتر ـ دورات تعليم للغات ـ التدريب على إنتاج البرمجيات ـ التدريب على كيفية دراسة الجدوى لمشروعات صغيرة.</a:t>
            </a:r>
          </a:p>
          <a:p>
            <a:pPr algn="r" rtl="1">
              <a:lnSpc>
                <a:spcPct val="150000"/>
              </a:lnSpc>
            </a:pPr>
            <a:r>
              <a:rPr lang="ar-JO" sz="1800" b="1" i="0" dirty="0">
                <a:solidFill>
                  <a:srgbClr val="000000"/>
                </a:solidFill>
                <a:effectLst/>
                <a:latin typeface="Tahoma" panose="020B0604030504040204" pitchFamily="34" charset="0"/>
                <a:cs typeface="Alexandria" pitchFamily="2" charset="-78"/>
              </a:rPr>
              <a:t>مشروعات تسويقية:</a:t>
            </a:r>
            <a:endParaRPr lang="ar-JO" sz="1800" b="0" i="0" dirty="0">
              <a:solidFill>
                <a:srgbClr val="000000"/>
              </a:solidFill>
              <a:effectLst/>
              <a:latin typeface="Tahoma" panose="020B0604030504040204" pitchFamily="34" charset="0"/>
              <a:cs typeface="Alexandria" pitchFamily="2" charset="-78"/>
            </a:endParaRPr>
          </a:p>
          <a:p>
            <a:pPr algn="r" rtl="1">
              <a:lnSpc>
                <a:spcPct val="150000"/>
              </a:lnSpc>
            </a:pPr>
            <a:r>
              <a:rPr lang="ar-JO" sz="1800" b="0" i="0" dirty="0">
                <a:solidFill>
                  <a:srgbClr val="000000"/>
                </a:solidFill>
                <a:effectLst/>
                <a:latin typeface="Tahoma" panose="020B0604030504040204" pitchFamily="34" charset="0"/>
                <a:cs typeface="Alexandria" pitchFamily="2" charset="-78"/>
              </a:rPr>
              <a:t>تتمثل في التعامل مع الشركات والمصانع التسويقية للبضائع التي تحتاج إليها الوحدة أو جزء من المنتج، من خلال عرض منتجات الوحدة الإنتاجية والقيام بالوساطة بين الشركات والمصانع وبين المستهلكين مقابل هامش للربح يعود على المدرسة بالنفع.</a:t>
            </a:r>
          </a:p>
        </p:txBody>
      </p:sp>
      <p:sp>
        <p:nvSpPr>
          <p:cNvPr id="5" name="TextBox 4">
            <a:extLst>
              <a:ext uri="{FF2B5EF4-FFF2-40B4-BE49-F238E27FC236}">
                <a16:creationId xmlns:a16="http://schemas.microsoft.com/office/drawing/2014/main" id="{6ABFC8EF-3521-488C-A7EB-A06F1EBE473A}"/>
              </a:ext>
            </a:extLst>
          </p:cNvPr>
          <p:cNvSpPr txBox="1"/>
          <p:nvPr/>
        </p:nvSpPr>
        <p:spPr>
          <a:xfrm>
            <a:off x="1919536" y="188640"/>
            <a:ext cx="6096000" cy="523220"/>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أنواع مشروعات المدرسة المنتجة</a:t>
            </a:r>
          </a:p>
        </p:txBody>
      </p:sp>
      <p:pic>
        <p:nvPicPr>
          <p:cNvPr id="2" name="Graphic 21">
            <a:extLst>
              <a:ext uri="{FF2B5EF4-FFF2-40B4-BE49-F238E27FC236}">
                <a16:creationId xmlns:a16="http://schemas.microsoft.com/office/drawing/2014/main" id="{5006EDC8-6880-4911-089F-ABA0B173C5D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Tree>
    <p:extLst>
      <p:ext uri="{BB962C8B-B14F-4D97-AF65-F5344CB8AC3E}">
        <p14:creationId xmlns:p14="http://schemas.microsoft.com/office/powerpoint/2010/main" val="41231009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E034FC3-86AF-4236-8C58-08BDC942BF22}"/>
              </a:ext>
            </a:extLst>
          </p:cNvPr>
          <p:cNvSpPr txBox="1"/>
          <p:nvPr/>
        </p:nvSpPr>
        <p:spPr>
          <a:xfrm>
            <a:off x="479376" y="1234700"/>
            <a:ext cx="11377264" cy="2799869"/>
          </a:xfrm>
          <a:prstGeom prst="rect">
            <a:avLst/>
          </a:prstGeom>
          <a:noFill/>
        </p:spPr>
        <p:txBody>
          <a:bodyPr wrap="square">
            <a:spAutoFit/>
          </a:bodyPr>
          <a:lstStyle/>
          <a:p>
            <a:pPr algn="just" rtl="1">
              <a:lnSpc>
                <a:spcPct val="150000"/>
              </a:lnSpc>
            </a:pPr>
            <a:r>
              <a:rPr kumimoji="0" lang="ar-JO" sz="2400" b="0" i="0" u="none" strike="noStrike" kern="0" cap="none" spc="0" normalizeH="0" baseline="0" noProof="0" dirty="0">
                <a:ln>
                  <a:noFill/>
                </a:ln>
                <a:solidFill>
                  <a:schemeClr val="tx1"/>
                </a:solidFill>
                <a:effectLst/>
                <a:uLnTx/>
                <a:uFillTx/>
                <a:latin typeface="Alexandria" pitchFamily="2" charset="-78"/>
                <a:ea typeface="Times New Roman" panose="02020603050405020304" pitchFamily="18" charset="0"/>
                <a:cs typeface="Alexandria" pitchFamily="2" charset="-78"/>
                <a:sym typeface="Arial"/>
              </a:rPr>
              <a:t>      تبحث الجامعات المنتجة بشكل عام عن السبل التي يمكن من خلالها رفع الكفاءة الداخلية والخارجية للتعليم الجامعي وتحسين إنتاجيته، وترشيد الإنفاق على المباني والتجهيزات، مع تحسين شروطها واستخدامها لأغراض أخرى تدرّ على الجامعة موارد إضافية وتوفّر عليها التكاليف، وتحسّن شروط العمل الإداري </a:t>
            </a:r>
            <a:r>
              <a:rPr lang="ar-JO" sz="2400" dirty="0">
                <a:solidFill>
                  <a:schemeClr val="tx1"/>
                </a:solidFill>
                <a:latin typeface="Alexandria" pitchFamily="2" charset="-78"/>
                <a:ea typeface="Times New Roman" panose="02020603050405020304" pitchFamily="18" charset="0"/>
                <a:cs typeface="Alexandria" pitchFamily="2" charset="-78"/>
              </a:rPr>
              <a:t>لد</a:t>
            </a:r>
            <a:r>
              <a:rPr kumimoji="0" lang="ar-JO" sz="2400" b="0" i="0" u="none" strike="noStrike" kern="0" cap="none" spc="0" normalizeH="0" baseline="0" noProof="0" dirty="0">
                <a:ln>
                  <a:noFill/>
                </a:ln>
                <a:solidFill>
                  <a:schemeClr val="tx1"/>
                </a:solidFill>
                <a:effectLst/>
                <a:uLnTx/>
                <a:uFillTx/>
                <a:latin typeface="Alexandria" pitchFamily="2" charset="-78"/>
                <a:ea typeface="Times New Roman" panose="02020603050405020304" pitchFamily="18" charset="0"/>
                <a:cs typeface="Alexandria" pitchFamily="2" charset="-78"/>
                <a:sym typeface="Arial"/>
              </a:rPr>
              <a:t>يها عن طريق تطبيق مفاهيم إدارية جديدة مثل إدارة الجودة الشاملة للتعليم العالي(الوشاحي،2015).</a:t>
            </a:r>
            <a:endParaRPr lang="en-GB" sz="2400" dirty="0">
              <a:solidFill>
                <a:schemeClr val="tx1"/>
              </a:solidFill>
              <a:latin typeface="Alexandria" pitchFamily="2" charset="-78"/>
              <a:cs typeface="Alexandria" pitchFamily="2" charset="-78"/>
            </a:endParaRPr>
          </a:p>
        </p:txBody>
      </p:sp>
      <p:sp>
        <p:nvSpPr>
          <p:cNvPr id="7" name="TextBox 6">
            <a:extLst>
              <a:ext uri="{FF2B5EF4-FFF2-40B4-BE49-F238E27FC236}">
                <a16:creationId xmlns:a16="http://schemas.microsoft.com/office/drawing/2014/main" id="{788637E6-ECEC-4936-9B2B-A5B2E6937B58}"/>
              </a:ext>
            </a:extLst>
          </p:cNvPr>
          <p:cNvSpPr txBox="1"/>
          <p:nvPr/>
        </p:nvSpPr>
        <p:spPr>
          <a:xfrm>
            <a:off x="407368" y="4232662"/>
            <a:ext cx="11521280" cy="1691873"/>
          </a:xfrm>
          <a:prstGeom prst="rect">
            <a:avLst/>
          </a:prstGeom>
          <a:noFill/>
        </p:spPr>
        <p:txBody>
          <a:bodyPr wrap="square">
            <a:spAutoFit/>
          </a:bodyPr>
          <a:lstStyle/>
          <a:p>
            <a:pPr algn="just" rtl="1">
              <a:lnSpc>
                <a:spcPct val="150000"/>
              </a:lnSpc>
            </a:pPr>
            <a:r>
              <a:rPr kumimoji="0" lang="ar-JO"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ومن هذا المنطلق ظهرت العديد من البحوث والدراسات التي دعت إلى ضرورة التوظيف الفعّال للجامعات المنتجة، لما لها من مزايا عديدة في تحسين الوضع الاقتصادي والإجتماعي لهذه المؤسسات.</a:t>
            </a:r>
            <a:endParaRPr lang="en-GB" sz="2400" dirty="0">
              <a:latin typeface="Alexandria" pitchFamily="2" charset="-78"/>
              <a:cs typeface="Alexandria" pitchFamily="2" charset="-78"/>
            </a:endParaRPr>
          </a:p>
        </p:txBody>
      </p:sp>
      <p:sp>
        <p:nvSpPr>
          <p:cNvPr id="5" name="Google Shape;145;p3">
            <a:extLst>
              <a:ext uri="{FF2B5EF4-FFF2-40B4-BE49-F238E27FC236}">
                <a16:creationId xmlns:a16="http://schemas.microsoft.com/office/drawing/2014/main" id="{2484FFD9-2D28-49C2-8EF2-6C745BBEB707}"/>
              </a:ext>
            </a:extLst>
          </p:cNvPr>
          <p:cNvSpPr txBox="1"/>
          <p:nvPr/>
        </p:nvSpPr>
        <p:spPr>
          <a:xfrm>
            <a:off x="3287688" y="412252"/>
            <a:ext cx="5616624" cy="523180"/>
          </a:xfrm>
          <a:prstGeom prst="rect">
            <a:avLst/>
          </a:prstGeom>
          <a:noFill/>
          <a:ln>
            <a:noFill/>
          </a:ln>
        </p:spPr>
        <p:txBody>
          <a:bodyPr spcFirstLastPara="1" wrap="square" lIns="91425" tIns="45700" rIns="91425" bIns="45700" anchor="t" anchorCtr="0">
            <a:spAutoFit/>
          </a:bodyPr>
          <a:lstStyle/>
          <a:p>
            <a:pPr lvl="0" algn="ctr"/>
            <a:r>
              <a:rPr lang="ar-JO" sz="2800" b="1" dirty="0">
                <a:solidFill>
                  <a:schemeClr val="tx1"/>
                </a:solidFill>
                <a:latin typeface="Alexandria" pitchFamily="2" charset="-78"/>
                <a:cs typeface="Alexandria" pitchFamily="2" charset="-78"/>
                <a:sym typeface="Tajawal Medium"/>
              </a:rPr>
              <a:t>الجامعات المنتجة</a:t>
            </a:r>
            <a:endParaRPr sz="2800" b="1" dirty="0">
              <a:solidFill>
                <a:schemeClr val="tx1"/>
              </a:solidFill>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D28FEF0E-32B1-0A3E-317E-7FD068B7B1A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Tree>
    <p:extLst>
      <p:ext uri="{BB962C8B-B14F-4D97-AF65-F5344CB8AC3E}">
        <p14:creationId xmlns:p14="http://schemas.microsoft.com/office/powerpoint/2010/main" val="1785547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2B25291-B68C-4EF5-A51C-AB439BA7789A}"/>
              </a:ext>
            </a:extLst>
          </p:cNvPr>
          <p:cNvSpPr txBox="1"/>
          <p:nvPr/>
        </p:nvSpPr>
        <p:spPr>
          <a:xfrm>
            <a:off x="730860" y="1098007"/>
            <a:ext cx="11042040" cy="5006499"/>
          </a:xfrm>
          <a:prstGeom prst="rect">
            <a:avLst/>
          </a:prstGeom>
          <a:noFill/>
        </p:spPr>
        <p:txBody>
          <a:bodyPr wrap="square">
            <a:spAutoFit/>
          </a:bodyPr>
          <a:lstStyle/>
          <a:p>
            <a:pPr algn="r" rtl="1">
              <a:spcAft>
                <a:spcPts val="1000"/>
              </a:spcAft>
            </a:pPr>
            <a:r>
              <a:rPr lang="ar-JO" sz="2200" dirty="0">
                <a:effectLst/>
                <a:latin typeface="Alexandria" pitchFamily="2" charset="-78"/>
                <a:ea typeface="Times New Roman" panose="02020603050405020304" pitchFamily="18" charset="0"/>
                <a:cs typeface="Alexandria" pitchFamily="2" charset="-78"/>
              </a:rPr>
              <a:t>توجد العديد من المحاولات التي توضّح مفهوم </a:t>
            </a:r>
            <a:r>
              <a:rPr lang="ar-JO" sz="2200" dirty="0">
                <a:latin typeface="Alexandria" pitchFamily="2" charset="-78"/>
                <a:ea typeface="Times New Roman" panose="02020603050405020304" pitchFamily="18" charset="0"/>
                <a:cs typeface="Alexandria" pitchFamily="2" charset="-78"/>
              </a:rPr>
              <a:t>ا</a:t>
            </a:r>
            <a:r>
              <a:rPr lang="ar-JO" sz="2200" dirty="0">
                <a:effectLst/>
                <a:latin typeface="Alexandria" pitchFamily="2" charset="-78"/>
                <a:ea typeface="Times New Roman" panose="02020603050405020304" pitchFamily="18" charset="0"/>
                <a:cs typeface="Alexandria" pitchFamily="2" charset="-78"/>
              </a:rPr>
              <a:t>لجامعة المنتجة إلا أنها تختلف باختلاف وجهات نظر أصحابها وتباين آرائهم، وفيما يلي بعض من هذه المفاهيم:</a:t>
            </a:r>
            <a:endParaRPr lang="ar-AE" sz="2200" dirty="0">
              <a:effectLst/>
              <a:latin typeface="Alexandria" pitchFamily="2" charset="-78"/>
              <a:ea typeface="Times New Roman" panose="02020603050405020304" pitchFamily="18" charset="0"/>
              <a:cs typeface="Alexandria" pitchFamily="2" charset="-78"/>
            </a:endParaRPr>
          </a:p>
          <a:p>
            <a:pPr algn="r" rtl="1">
              <a:spcAft>
                <a:spcPts val="1000"/>
              </a:spcAft>
            </a:pPr>
            <a:endParaRPr lang="en-GB" sz="2200" dirty="0">
              <a:effectLst/>
              <a:latin typeface="Alexandria" pitchFamily="2" charset="-78"/>
              <a:ea typeface="Times New Roman" panose="02020603050405020304" pitchFamily="18" charset="0"/>
              <a:cs typeface="Alexandria" pitchFamily="2" charset="-78"/>
            </a:endParaRPr>
          </a:p>
          <a:p>
            <a:pPr algn="just" rtl="1">
              <a:spcAft>
                <a:spcPts val="1000"/>
              </a:spcAft>
            </a:pPr>
            <a:r>
              <a:rPr lang="ar-SA" sz="2200" dirty="0">
                <a:effectLst/>
                <a:latin typeface="Alexandria" pitchFamily="2" charset="-78"/>
                <a:ea typeface="Times New Roman" panose="02020603050405020304" pitchFamily="18" charset="0"/>
                <a:cs typeface="Alexandria" pitchFamily="2" charset="-78"/>
              </a:rPr>
              <a:t>     عرف</a:t>
            </a:r>
            <a:r>
              <a:rPr lang="ar-JO" sz="2200" dirty="0">
                <a:effectLst/>
                <a:latin typeface="Alexandria" pitchFamily="2" charset="-78"/>
                <a:ea typeface="Times New Roman" panose="02020603050405020304" pitchFamily="18" charset="0"/>
                <a:cs typeface="Alexandria" pitchFamily="2" charset="-78"/>
              </a:rPr>
              <a:t>ت</a:t>
            </a:r>
            <a:r>
              <a:rPr lang="ar-SA" sz="2200" dirty="0">
                <a:effectLst/>
                <a:latin typeface="Alexandria" pitchFamily="2" charset="-78"/>
                <a:ea typeface="Times New Roman" panose="02020603050405020304" pitchFamily="18" charset="0"/>
                <a:cs typeface="Alexandria" pitchFamily="2" charset="-78"/>
              </a:rPr>
              <a:t> </a:t>
            </a:r>
            <a:r>
              <a:rPr lang="ar-SA" sz="2200" b="1" dirty="0">
                <a:effectLst/>
                <a:latin typeface="Alexandria" pitchFamily="2" charset="-78"/>
                <a:ea typeface="Times New Roman" panose="02020603050405020304" pitchFamily="18" charset="0"/>
                <a:cs typeface="Alexandria" pitchFamily="2" charset="-78"/>
              </a:rPr>
              <a:t>الجامع</a:t>
            </a:r>
            <a:r>
              <a:rPr lang="ar-JO" sz="2200" b="1" dirty="0">
                <a:effectLst/>
                <a:latin typeface="Alexandria" pitchFamily="2" charset="-78"/>
                <a:ea typeface="Times New Roman" panose="02020603050405020304" pitchFamily="18" charset="0"/>
                <a:cs typeface="Alexandria" pitchFamily="2" charset="-78"/>
              </a:rPr>
              <a:t>ة</a:t>
            </a:r>
            <a:r>
              <a:rPr lang="ar-SA" sz="2200" b="1" dirty="0">
                <a:effectLst/>
                <a:latin typeface="Alexandria" pitchFamily="2" charset="-78"/>
                <a:ea typeface="Times New Roman" panose="02020603050405020304" pitchFamily="18" charset="0"/>
                <a:cs typeface="Alexandria" pitchFamily="2" charset="-78"/>
              </a:rPr>
              <a:t> المنتجة </a:t>
            </a:r>
            <a:r>
              <a:rPr lang="ar-AE" sz="2200" dirty="0">
                <a:effectLst/>
                <a:latin typeface="Alexandria" pitchFamily="2" charset="-78"/>
                <a:ea typeface="Times New Roman" panose="02020603050405020304" pitchFamily="18" charset="0"/>
                <a:cs typeface="Alexandria" pitchFamily="2" charset="-78"/>
              </a:rPr>
              <a:t>ب</a:t>
            </a:r>
            <a:r>
              <a:rPr lang="ar-SA" sz="2200" dirty="0">
                <a:effectLst/>
                <a:latin typeface="Alexandria" pitchFamily="2" charset="-78"/>
                <a:ea typeface="Times New Roman" panose="02020603050405020304" pitchFamily="18" charset="0"/>
                <a:cs typeface="Alexandria" pitchFamily="2" charset="-78"/>
              </a:rPr>
              <a:t>أنها </a:t>
            </a:r>
            <a:r>
              <a:rPr lang="ar-AE" sz="2200" dirty="0">
                <a:effectLst/>
                <a:latin typeface="Alexandria" pitchFamily="2" charset="-78"/>
                <a:ea typeface="Times New Roman" panose="02020603050405020304" pitchFamily="18" charset="0"/>
                <a:cs typeface="Alexandria" pitchFamily="2" charset="-78"/>
              </a:rPr>
              <a:t>:</a:t>
            </a:r>
            <a:r>
              <a:rPr lang="ar-SA" sz="2200" dirty="0">
                <a:effectLst/>
                <a:latin typeface="Alexandria" pitchFamily="2" charset="-78"/>
                <a:ea typeface="Times New Roman" panose="02020603050405020304" pitchFamily="18" charset="0"/>
                <a:cs typeface="Alexandria" pitchFamily="2" charset="-78"/>
              </a:rPr>
              <a:t> الجامع</a:t>
            </a:r>
            <a:r>
              <a:rPr lang="ar-JO" sz="2200" dirty="0">
                <a:effectLst/>
                <a:latin typeface="Alexandria" pitchFamily="2" charset="-78"/>
                <a:ea typeface="Times New Roman" panose="02020603050405020304" pitchFamily="18" charset="0"/>
                <a:cs typeface="Alexandria" pitchFamily="2" charset="-78"/>
              </a:rPr>
              <a:t>ة</a:t>
            </a:r>
            <a:r>
              <a:rPr lang="ar-SA" sz="2200" dirty="0">
                <a:effectLst/>
                <a:latin typeface="Alexandria" pitchFamily="2" charset="-78"/>
                <a:ea typeface="Times New Roman" panose="02020603050405020304" pitchFamily="18" charset="0"/>
                <a:cs typeface="Alexandria" pitchFamily="2" charset="-78"/>
              </a:rPr>
              <a:t> التي تقوم ببعض الأنشطة التي تحقق من خلالها موارد مالية تنعكس بالفائدة عليهما وعلى العاملين بها، بشرط ألا</a:t>
            </a:r>
            <a:r>
              <a:rPr lang="ar-JO" sz="2200" dirty="0">
                <a:effectLst/>
                <a:latin typeface="Alexandria" pitchFamily="2" charset="-78"/>
                <a:ea typeface="Times New Roman" panose="02020603050405020304" pitchFamily="18" charset="0"/>
                <a:cs typeface="Alexandria" pitchFamily="2" charset="-78"/>
              </a:rPr>
              <a:t>ّ</a:t>
            </a:r>
            <a:r>
              <a:rPr lang="ar-SA" sz="2200" dirty="0">
                <a:effectLst/>
                <a:latin typeface="Alexandria" pitchFamily="2" charset="-78"/>
                <a:ea typeface="Times New Roman" panose="02020603050405020304" pitchFamily="18" charset="0"/>
                <a:cs typeface="Alexandria" pitchFamily="2" charset="-78"/>
              </a:rPr>
              <a:t> تتعارض هذه الأنشطة مع الوظائف الأساسية للجامعة ولا تؤث</a:t>
            </a:r>
            <a:r>
              <a:rPr lang="ar-JO" sz="2200" dirty="0">
                <a:effectLst/>
                <a:latin typeface="Alexandria" pitchFamily="2" charset="-78"/>
                <a:ea typeface="Times New Roman" panose="02020603050405020304" pitchFamily="18" charset="0"/>
                <a:cs typeface="Alexandria" pitchFamily="2" charset="-78"/>
              </a:rPr>
              <a:t>ّ</a:t>
            </a:r>
            <a:r>
              <a:rPr lang="ar-SA" sz="2200" dirty="0">
                <a:effectLst/>
                <a:latin typeface="Alexandria" pitchFamily="2" charset="-78"/>
                <a:ea typeface="Times New Roman" panose="02020603050405020304" pitchFamily="18" charset="0"/>
                <a:cs typeface="Alexandria" pitchFamily="2" charset="-78"/>
              </a:rPr>
              <a:t>ر عليها في تأدية هذه الوظائف.</a:t>
            </a:r>
            <a:endParaRPr lang="ar-JO" sz="2200" dirty="0">
              <a:effectLst/>
              <a:latin typeface="Alexandria" pitchFamily="2" charset="-78"/>
              <a:ea typeface="Times New Roman" panose="02020603050405020304" pitchFamily="18" charset="0"/>
              <a:cs typeface="Alexandria" pitchFamily="2" charset="-78"/>
            </a:endParaRPr>
          </a:p>
          <a:p>
            <a:pPr algn="just" rtl="1">
              <a:spcAft>
                <a:spcPts val="1000"/>
              </a:spcAft>
            </a:pPr>
            <a:endParaRPr lang="en-GB" sz="2200" dirty="0">
              <a:effectLst/>
              <a:latin typeface="Alexandria" pitchFamily="2" charset="-78"/>
              <a:ea typeface="Times New Roman" panose="02020603050405020304" pitchFamily="18" charset="0"/>
              <a:cs typeface="Alexandria" pitchFamily="2" charset="-78"/>
            </a:endParaRPr>
          </a:p>
          <a:p>
            <a:pPr algn="just" rtl="1">
              <a:spcAft>
                <a:spcPts val="1000"/>
              </a:spcAft>
            </a:pPr>
            <a:r>
              <a:rPr lang="ar-JO" sz="2200" dirty="0">
                <a:effectLst/>
                <a:latin typeface="Alexandria" pitchFamily="2" charset="-78"/>
                <a:ea typeface="Times New Roman" panose="02020603050405020304" pitchFamily="18" charset="0"/>
                <a:cs typeface="Alexandria" pitchFamily="2" charset="-78"/>
              </a:rPr>
              <a:t>     </a:t>
            </a:r>
            <a:r>
              <a:rPr lang="ar-SA" sz="2200" dirty="0">
                <a:effectLst/>
                <a:latin typeface="Alexandria" pitchFamily="2" charset="-78"/>
                <a:ea typeface="Times New Roman" panose="02020603050405020304" pitchFamily="18" charset="0"/>
                <a:cs typeface="Alexandria" pitchFamily="2" charset="-78"/>
              </a:rPr>
              <a:t>وعرف</a:t>
            </a:r>
            <a:r>
              <a:rPr lang="ar-JO" sz="2200" dirty="0">
                <a:effectLst/>
                <a:latin typeface="Alexandria" pitchFamily="2" charset="-78"/>
                <a:ea typeface="Times New Roman" panose="02020603050405020304" pitchFamily="18" charset="0"/>
                <a:cs typeface="Alexandria" pitchFamily="2" charset="-78"/>
              </a:rPr>
              <a:t>ت</a:t>
            </a:r>
            <a:r>
              <a:rPr lang="ar-SA" sz="2200" dirty="0">
                <a:effectLst/>
                <a:latin typeface="Alexandria" pitchFamily="2" charset="-78"/>
                <a:ea typeface="Times New Roman" panose="02020603050405020304" pitchFamily="18" charset="0"/>
                <a:cs typeface="Alexandria" pitchFamily="2" charset="-78"/>
              </a:rPr>
              <a:t> أيض</a:t>
            </a:r>
            <a:r>
              <a:rPr lang="ar-JO" sz="2200" dirty="0">
                <a:effectLst/>
                <a:latin typeface="Alexandria" pitchFamily="2" charset="-78"/>
                <a:ea typeface="Times New Roman" panose="02020603050405020304" pitchFamily="18" charset="0"/>
                <a:cs typeface="Alexandria" pitchFamily="2" charset="-78"/>
              </a:rPr>
              <a:t>ً</a:t>
            </a:r>
            <a:r>
              <a:rPr lang="ar-SA" sz="2200" dirty="0">
                <a:effectLst/>
                <a:latin typeface="Alexandria" pitchFamily="2" charset="-78"/>
                <a:ea typeface="Times New Roman" panose="02020603050405020304" pitchFamily="18" charset="0"/>
                <a:cs typeface="Alexandria" pitchFamily="2" charset="-78"/>
              </a:rPr>
              <a:t>ا بأنها " الجامع</a:t>
            </a:r>
            <a:r>
              <a:rPr lang="ar-JO" sz="2200" dirty="0">
                <a:effectLst/>
                <a:latin typeface="Alexandria" pitchFamily="2" charset="-78"/>
                <a:ea typeface="Times New Roman" panose="02020603050405020304" pitchFamily="18" charset="0"/>
                <a:cs typeface="Alexandria" pitchFamily="2" charset="-78"/>
              </a:rPr>
              <a:t>ة</a:t>
            </a:r>
            <a:r>
              <a:rPr lang="ar-SA" sz="2200" dirty="0">
                <a:effectLst/>
                <a:latin typeface="Alexandria" pitchFamily="2" charset="-78"/>
                <a:ea typeface="Times New Roman" panose="02020603050405020304" pitchFamily="18" charset="0"/>
                <a:cs typeface="Alexandria" pitchFamily="2" charset="-78"/>
              </a:rPr>
              <a:t> </a:t>
            </a:r>
            <a:r>
              <a:rPr lang="ar-JO" sz="2200" dirty="0">
                <a:effectLst/>
                <a:latin typeface="Alexandria" pitchFamily="2" charset="-78"/>
                <a:ea typeface="Times New Roman" panose="02020603050405020304" pitchFamily="18" charset="0"/>
                <a:cs typeface="Alexandria" pitchFamily="2" charset="-78"/>
              </a:rPr>
              <a:t>المتفاعلة مع المجتمع من خلال</a:t>
            </a:r>
            <a:r>
              <a:rPr lang="ar-SA" sz="2200" dirty="0">
                <a:effectLst/>
                <a:latin typeface="Alexandria" pitchFamily="2" charset="-78"/>
                <a:ea typeface="Times New Roman" panose="02020603050405020304" pitchFamily="18" charset="0"/>
                <a:cs typeface="Alexandria" pitchFamily="2" charset="-78"/>
              </a:rPr>
              <a:t> الأنشطة </a:t>
            </a:r>
            <a:r>
              <a:rPr lang="ar-JO" sz="2200" dirty="0">
                <a:effectLst/>
                <a:latin typeface="Alexandria" pitchFamily="2" charset="-78"/>
                <a:ea typeface="Times New Roman" panose="02020603050405020304" pitchFamily="18" charset="0"/>
                <a:cs typeface="Alexandria" pitchFamily="2" charset="-78"/>
              </a:rPr>
              <a:t>والبرامج التي تضاف إلى دورها الأساسي، و</a:t>
            </a:r>
            <a:r>
              <a:rPr lang="ar-SA" sz="2200" dirty="0">
                <a:effectLst/>
                <a:latin typeface="Alexandria" pitchFamily="2" charset="-78"/>
                <a:ea typeface="Times New Roman" panose="02020603050405020304" pitchFamily="18" charset="0"/>
                <a:cs typeface="Alexandria" pitchFamily="2" charset="-78"/>
              </a:rPr>
              <a:t>التي تستطيع من خلالها تحقيق موارد مالية تنعكس بالفائدة عليها وعلى العاملين بها. إذ أن الجامعات غالبا ما تضم نخبة من العلماء والباحثين في مختلف التخصصات يمكن الاستفادة منهم لخدمة مجال الأعمال وقطاعات الانتاج الخاص والعام، من خلال إجراء الدراسات والبحوث وتقديم المشورة بما قد يعود على الجامعة بم</a:t>
            </a:r>
            <a:r>
              <a:rPr lang="ar-JO" sz="2200" dirty="0">
                <a:effectLst/>
                <a:latin typeface="Alexandria" pitchFamily="2" charset="-78"/>
                <a:ea typeface="Times New Roman" panose="02020603050405020304" pitchFamily="18" charset="0"/>
                <a:cs typeface="Alexandria" pitchFamily="2" charset="-78"/>
              </a:rPr>
              <a:t>ردود مالي إضافي.</a:t>
            </a:r>
            <a:endParaRPr lang="en-GB" sz="2200" dirty="0">
              <a:effectLst/>
              <a:latin typeface="Alexandria" pitchFamily="2" charset="-78"/>
              <a:ea typeface="Times New Roman" panose="02020603050405020304" pitchFamily="18" charset="0"/>
              <a:cs typeface="Alexandria" pitchFamily="2" charset="-78"/>
            </a:endParaRPr>
          </a:p>
        </p:txBody>
      </p:sp>
      <p:pic>
        <p:nvPicPr>
          <p:cNvPr id="4" name="Graphic 21">
            <a:extLst>
              <a:ext uri="{FF2B5EF4-FFF2-40B4-BE49-F238E27FC236}">
                <a16:creationId xmlns:a16="http://schemas.microsoft.com/office/drawing/2014/main" id="{308AC164-D4A7-FE7D-6DF4-9CEC30AB69B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
        <p:nvSpPr>
          <p:cNvPr id="8" name="TextBox 7">
            <a:extLst>
              <a:ext uri="{FF2B5EF4-FFF2-40B4-BE49-F238E27FC236}">
                <a16:creationId xmlns:a16="http://schemas.microsoft.com/office/drawing/2014/main" id="{ED0C39D0-68DC-5BEF-84A4-48D71B880556}"/>
              </a:ext>
            </a:extLst>
          </p:cNvPr>
          <p:cNvSpPr txBox="1"/>
          <p:nvPr/>
        </p:nvSpPr>
        <p:spPr>
          <a:xfrm>
            <a:off x="2855640" y="332656"/>
            <a:ext cx="6097772" cy="430887"/>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1000"/>
              </a:spcAft>
              <a:buClr>
                <a:srgbClr val="000000"/>
              </a:buClr>
              <a:buSzTx/>
              <a:buFont typeface="Arial"/>
              <a:buNone/>
              <a:tabLst/>
              <a:defRPr/>
            </a:pPr>
            <a:r>
              <a:rPr kumimoji="0" lang="ar-JO" sz="2200" b="1" i="0" u="none" strike="noStrike" kern="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sym typeface="Arial"/>
              </a:rPr>
              <a:t>مفهوم الجامعة المنتجة</a:t>
            </a:r>
          </a:p>
        </p:txBody>
      </p:sp>
    </p:spTree>
    <p:extLst>
      <p:ext uri="{BB962C8B-B14F-4D97-AF65-F5344CB8AC3E}">
        <p14:creationId xmlns:p14="http://schemas.microsoft.com/office/powerpoint/2010/main" val="8851079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2" name="TextBox 11">
            <a:extLst>
              <a:ext uri="{FF2B5EF4-FFF2-40B4-BE49-F238E27FC236}">
                <a16:creationId xmlns:a16="http://schemas.microsoft.com/office/drawing/2014/main" id="{6CD1A7D6-E331-4F8E-89BB-0C8B37F62AD8}"/>
              </a:ext>
            </a:extLst>
          </p:cNvPr>
          <p:cNvSpPr txBox="1"/>
          <p:nvPr/>
        </p:nvSpPr>
        <p:spPr>
          <a:xfrm>
            <a:off x="911424" y="1392545"/>
            <a:ext cx="10815744" cy="4750018"/>
          </a:xfrm>
          <a:prstGeom prst="rect">
            <a:avLst/>
          </a:prstGeom>
          <a:noFill/>
        </p:spPr>
        <p:txBody>
          <a:bodyPr wrap="square">
            <a:spAutoFit/>
          </a:bodyPr>
          <a:lstStyle/>
          <a:p>
            <a:pPr algn="just" rtl="1">
              <a:spcAft>
                <a:spcPts val="1000"/>
              </a:spcAft>
            </a:pPr>
            <a:r>
              <a:rPr lang="ar-JO" sz="2200" b="1" dirty="0">
                <a:effectLst/>
                <a:latin typeface="Alexandria" pitchFamily="2" charset="-78"/>
                <a:ea typeface="Times New Roman" panose="02020603050405020304" pitchFamily="18" charset="0"/>
                <a:cs typeface="Alexandria" pitchFamily="2" charset="-78"/>
              </a:rPr>
              <a:t>الجامعة المنتجة : </a:t>
            </a:r>
            <a:r>
              <a:rPr lang="ar-JO" sz="2200" dirty="0">
                <a:effectLst/>
                <a:latin typeface="Alexandria" pitchFamily="2" charset="-78"/>
                <a:ea typeface="Times New Roman" panose="02020603050405020304" pitchFamily="18" charset="0"/>
                <a:cs typeface="Alexandria" pitchFamily="2" charset="-78"/>
              </a:rPr>
              <a:t>هي الجامعة التي تحقّق وظائفها المتوقعة، وهي التعليم، والبحث العلمي، وخدمة المجتمع، والتي تتكامل فيها هذه الوظائف، لتحقيق بعض الموارد الإضافية للجامعة، من خلال أساليب ووسائل متعددة، منها: التعليم الممول ذاتياً، والتعليم المستمر، والإستشارات، والبحوث التعاقدية، والأنشطة الإنتاجية (الوشاحي،2015).  </a:t>
            </a:r>
            <a:endParaRPr lang="en-GB" sz="2200" dirty="0">
              <a:effectLst/>
              <a:latin typeface="Alexandria" pitchFamily="2" charset="-78"/>
              <a:ea typeface="Times New Roman" panose="02020603050405020304" pitchFamily="18" charset="0"/>
              <a:cs typeface="Alexandria" pitchFamily="2" charset="-78"/>
            </a:endParaRPr>
          </a:p>
          <a:p>
            <a:pPr algn="just" rtl="1">
              <a:spcAft>
                <a:spcPts val="1000"/>
              </a:spcAft>
            </a:pPr>
            <a:r>
              <a:rPr lang="ar-SA" sz="2200" dirty="0">
                <a:effectLst/>
                <a:latin typeface="Alexandria" pitchFamily="2" charset="-78"/>
                <a:ea typeface="Times New Roman" panose="02020603050405020304" pitchFamily="18" charset="0"/>
                <a:cs typeface="Alexandria" pitchFamily="2" charset="-78"/>
              </a:rPr>
              <a:t>الجامعة المنتجة </a:t>
            </a:r>
            <a:r>
              <a:rPr lang="ar-JO" sz="2200" dirty="0">
                <a:effectLst/>
                <a:latin typeface="Alexandria" pitchFamily="2" charset="-78"/>
                <a:ea typeface="Times New Roman" panose="02020603050405020304" pitchFamily="18" charset="0"/>
                <a:cs typeface="Alexandria" pitchFamily="2" charset="-78"/>
              </a:rPr>
              <a:t>وهي </a:t>
            </a:r>
            <a:r>
              <a:rPr lang="ar-SA" sz="2200" dirty="0">
                <a:effectLst/>
                <a:latin typeface="Alexandria" pitchFamily="2" charset="-78"/>
                <a:ea typeface="Times New Roman" panose="02020603050405020304" pitchFamily="18" charset="0"/>
                <a:cs typeface="Alexandria" pitchFamily="2" charset="-78"/>
              </a:rPr>
              <a:t>"الجامعة التي تسعى لابتكار طرق لإنقاص التكاليف وزيادة الإنتاجية وخلق مصادر تمويلية ذاتية غير تقليدية عن طريق تسويق منتجاتها، ليس بهدف الربح كما في المؤسسات التجارية وإنما لتغطية نفقاتها</a:t>
            </a:r>
            <a:r>
              <a:rPr lang="ar-JO" sz="2200" dirty="0">
                <a:effectLst/>
                <a:latin typeface="Alexandria" pitchFamily="2" charset="-78"/>
                <a:ea typeface="Times New Roman" panose="02020603050405020304" pitchFamily="18" charset="0"/>
                <a:cs typeface="Alexandria" pitchFamily="2" charset="-78"/>
              </a:rPr>
              <a:t> </a:t>
            </a:r>
            <a:r>
              <a:rPr lang="ar-SA" sz="2200" dirty="0">
                <a:effectLst/>
                <a:latin typeface="Alexandria" pitchFamily="2" charset="-78"/>
                <a:ea typeface="Times New Roman" panose="02020603050405020304" pitchFamily="18" charset="0"/>
                <a:cs typeface="Alexandria" pitchFamily="2" charset="-78"/>
              </a:rPr>
              <a:t>وتحسين جودة التعليم</a:t>
            </a:r>
            <a:r>
              <a:rPr lang="ar-JO" sz="2200" dirty="0">
                <a:effectLst/>
                <a:latin typeface="Alexandria" pitchFamily="2" charset="-78"/>
                <a:ea typeface="Times New Roman" panose="02020603050405020304" pitchFamily="18" charset="0"/>
                <a:cs typeface="Alexandria" pitchFamily="2" charset="-78"/>
              </a:rPr>
              <a:t> فيها</a:t>
            </a:r>
            <a:r>
              <a:rPr lang="ar-SA" sz="2200" dirty="0">
                <a:effectLst/>
                <a:latin typeface="Alexandria" pitchFamily="2" charset="-78"/>
                <a:ea typeface="Times New Roman" panose="02020603050405020304" pitchFamily="18" charset="0"/>
                <a:cs typeface="Alexandria" pitchFamily="2" charset="-78"/>
              </a:rPr>
              <a:t> والمساهمة في التنمية المجتمعية الشاملة"(أبو الخير</a:t>
            </a:r>
            <a:r>
              <a:rPr lang="ar-JO" sz="2200" dirty="0">
                <a:effectLst/>
                <a:latin typeface="Alexandria" pitchFamily="2" charset="-78"/>
                <a:ea typeface="Times New Roman" panose="02020603050405020304" pitchFamily="18" charset="0"/>
                <a:cs typeface="Alexandria" pitchFamily="2" charset="-78"/>
              </a:rPr>
              <a:t>،</a:t>
            </a:r>
            <a:r>
              <a:rPr lang="ar-SA" sz="2200" dirty="0">
                <a:effectLst/>
                <a:latin typeface="Alexandria" pitchFamily="2" charset="-78"/>
                <a:ea typeface="Times New Roman" panose="02020603050405020304" pitchFamily="18" charset="0"/>
                <a:cs typeface="Alexandria" pitchFamily="2" charset="-78"/>
              </a:rPr>
              <a:t> 2016)</a:t>
            </a:r>
            <a:r>
              <a:rPr lang="en-US" sz="2200" dirty="0">
                <a:effectLst/>
                <a:latin typeface="Alexandria" pitchFamily="2" charset="-78"/>
                <a:ea typeface="Times New Roman" panose="02020603050405020304" pitchFamily="18" charset="0"/>
                <a:cs typeface="Alexandria" pitchFamily="2" charset="-78"/>
              </a:rPr>
              <a:t>.</a:t>
            </a:r>
            <a:endParaRPr lang="en-GB" sz="2200" dirty="0">
              <a:effectLst/>
              <a:latin typeface="Alexandria" pitchFamily="2" charset="-78"/>
              <a:ea typeface="Times New Roman" panose="02020603050405020304" pitchFamily="18" charset="0"/>
              <a:cs typeface="Alexandria" pitchFamily="2" charset="-78"/>
            </a:endParaRPr>
          </a:p>
          <a:p>
            <a:pPr algn="just" rtl="1">
              <a:spcAft>
                <a:spcPts val="1000"/>
              </a:spcAft>
            </a:pPr>
            <a:r>
              <a:rPr lang="ar-JO" sz="2200" dirty="0">
                <a:effectLst/>
                <a:latin typeface="Alexandria" pitchFamily="2" charset="-78"/>
                <a:ea typeface="Times New Roman" panose="02020603050405020304" pitchFamily="18" charset="0"/>
                <a:cs typeface="Alexandria" pitchFamily="2" charset="-78"/>
              </a:rPr>
              <a:t>وتعرف أيضا بأنها " تلك الجامعات التي تعمل على زيادة تمويلها، لتحقيق الإكتفاء الذاتي من خلال البحوث العلمية، وتقديم الاستشارات وتنفيذ الدورات، بهدف تطوير العملية التعليمية، وتحقيق موازنة تتناسب مع الإنفاق عليها لمواكبة الثورة المعرفية" (الحلو والحيلة، 2017).</a:t>
            </a:r>
            <a:endParaRPr lang="en-GB" sz="2200" dirty="0">
              <a:effectLst/>
              <a:latin typeface="Alexandria" pitchFamily="2" charset="-78"/>
              <a:ea typeface="Times New Roman" panose="02020603050405020304" pitchFamily="18" charset="0"/>
              <a:cs typeface="Alexandria" pitchFamily="2" charset="-78"/>
            </a:endParaRPr>
          </a:p>
        </p:txBody>
      </p:sp>
      <p:pic>
        <p:nvPicPr>
          <p:cNvPr id="3" name="Graphic 21">
            <a:extLst>
              <a:ext uri="{FF2B5EF4-FFF2-40B4-BE49-F238E27FC236}">
                <a16:creationId xmlns:a16="http://schemas.microsoft.com/office/drawing/2014/main" id="{711D5C92-B933-8A3C-B9D2-822E57A295A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
        <p:nvSpPr>
          <p:cNvPr id="5" name="TextBox 4">
            <a:extLst>
              <a:ext uri="{FF2B5EF4-FFF2-40B4-BE49-F238E27FC236}">
                <a16:creationId xmlns:a16="http://schemas.microsoft.com/office/drawing/2014/main" id="{7E4A0D50-E80A-E8BE-05DB-595AE6505837}"/>
              </a:ext>
            </a:extLst>
          </p:cNvPr>
          <p:cNvSpPr txBox="1"/>
          <p:nvPr/>
        </p:nvSpPr>
        <p:spPr>
          <a:xfrm>
            <a:off x="2855640" y="332656"/>
            <a:ext cx="6097772" cy="430887"/>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1000"/>
              </a:spcAft>
              <a:buClr>
                <a:srgbClr val="000000"/>
              </a:buClr>
              <a:buSzTx/>
              <a:buFont typeface="Arial"/>
              <a:buNone/>
              <a:tabLst/>
              <a:defRPr/>
            </a:pPr>
            <a:r>
              <a:rPr kumimoji="0" lang="ar-JO" sz="2200" b="1" i="0" u="none" strike="noStrike" kern="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sym typeface="Arial"/>
              </a:rPr>
              <a:t>مفهوم الجامعة المنتجة</a:t>
            </a:r>
          </a:p>
        </p:txBody>
      </p:sp>
    </p:spTree>
    <p:custDataLst>
      <p:tags r:id="rId1"/>
    </p:custDataLst>
    <p:extLst>
      <p:ext uri="{BB962C8B-B14F-4D97-AF65-F5344CB8AC3E}">
        <p14:creationId xmlns:p14="http://schemas.microsoft.com/office/powerpoint/2010/main" val="18418370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DE2CBD72-00B6-46C0-8C96-45F9A5B2A52C}"/>
              </a:ext>
            </a:extLst>
          </p:cNvPr>
          <p:cNvSpPr txBox="1"/>
          <p:nvPr/>
        </p:nvSpPr>
        <p:spPr>
          <a:xfrm>
            <a:off x="426553" y="2924944"/>
            <a:ext cx="11064552" cy="3353867"/>
          </a:xfrm>
          <a:prstGeom prst="rect">
            <a:avLst/>
          </a:prstGeom>
          <a:noFill/>
        </p:spPr>
        <p:txBody>
          <a:bodyPr wrap="square">
            <a:spAutoFit/>
          </a:bodyPr>
          <a:lstStyle/>
          <a:p>
            <a:pPr algn="r">
              <a:lnSpc>
                <a:spcPct val="150000"/>
              </a:lnSpc>
            </a:pPr>
            <a:endParaRPr lang="ar-JO" sz="2400" dirty="0">
              <a:latin typeface="Alexandria" pitchFamily="2" charset="-78"/>
              <a:cs typeface="Alexandria" pitchFamily="2" charset="-78"/>
            </a:endParaRPr>
          </a:p>
          <a:p>
            <a:pPr algn="r">
              <a:lnSpc>
                <a:spcPct val="150000"/>
              </a:lnSpc>
            </a:pPr>
            <a:r>
              <a:rPr lang="ar-JO" sz="2400" dirty="0">
                <a:latin typeface="Alexandria" pitchFamily="2" charset="-78"/>
                <a:cs typeface="Alexandria" pitchFamily="2" charset="-78"/>
              </a:rPr>
              <a:t>كما ينبغي أن تتوافر في الجامعة المنتجة متطلبات أساسية تعزّز دورها وتضمن لها الإستمرارية وتنقسم هذه المتطلبات إلى : </a:t>
            </a:r>
          </a:p>
          <a:p>
            <a:pPr algn="r">
              <a:lnSpc>
                <a:spcPct val="150000"/>
              </a:lnSpc>
            </a:pPr>
            <a:endParaRPr lang="ar-JO" sz="2400" dirty="0">
              <a:latin typeface="Alexandria" pitchFamily="2" charset="-78"/>
              <a:cs typeface="Alexandria" pitchFamily="2" charset="-78"/>
            </a:endParaRPr>
          </a:p>
          <a:p>
            <a:pPr algn="r">
              <a:lnSpc>
                <a:spcPct val="150000"/>
              </a:lnSpc>
            </a:pPr>
            <a:r>
              <a:rPr lang="ar-JO" sz="2400" b="1" dirty="0">
                <a:latin typeface="Alexandria" pitchFamily="2" charset="-78"/>
                <a:cs typeface="Alexandria" pitchFamily="2" charset="-78"/>
              </a:rPr>
              <a:t>أولاً : متطلبات البنية التحتية. </a:t>
            </a:r>
          </a:p>
          <a:p>
            <a:pPr algn="r">
              <a:lnSpc>
                <a:spcPct val="150000"/>
              </a:lnSpc>
            </a:pPr>
            <a:r>
              <a:rPr lang="ar-JO" sz="2400" b="1" dirty="0">
                <a:latin typeface="Alexandria" pitchFamily="2" charset="-78"/>
                <a:cs typeface="Alexandria" pitchFamily="2" charset="-78"/>
              </a:rPr>
              <a:t>ثانيًا: متطلبات الموارد المالية </a:t>
            </a:r>
            <a:r>
              <a:rPr lang="ar-JO" sz="2400" dirty="0">
                <a:latin typeface="Alexandria" pitchFamily="2" charset="-78"/>
                <a:cs typeface="Alexandria" pitchFamily="2" charset="-78"/>
              </a:rPr>
              <a:t>.</a:t>
            </a:r>
            <a:endParaRPr lang="en-GB" sz="2400"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6D62753D-6C37-4398-B47D-0CECAAE6D62E}"/>
              </a:ext>
            </a:extLst>
          </p:cNvPr>
          <p:cNvSpPr txBox="1"/>
          <p:nvPr/>
        </p:nvSpPr>
        <p:spPr>
          <a:xfrm>
            <a:off x="402333" y="764704"/>
            <a:ext cx="11183888" cy="2338204"/>
          </a:xfrm>
          <a:prstGeom prst="rect">
            <a:avLst/>
          </a:prstGeom>
          <a:noFill/>
        </p:spPr>
        <p:txBody>
          <a:bodyPr wrap="square">
            <a:spAutoFit/>
          </a:bodyPr>
          <a:lstStyle/>
          <a:p>
            <a:pPr algn="r">
              <a:lnSpc>
                <a:spcPct val="150000"/>
              </a:lnSpc>
            </a:pPr>
            <a:r>
              <a:rPr lang="ar-JO" sz="2800" b="0" i="0" dirty="0">
                <a:solidFill>
                  <a:srgbClr val="333333"/>
                </a:solidFill>
                <a:effectLst/>
                <a:latin typeface="Alexandria" pitchFamily="2" charset="-78"/>
                <a:cs typeface="Alexandria" pitchFamily="2" charset="-78"/>
              </a:rPr>
              <a:t>      </a:t>
            </a:r>
            <a:endParaRPr lang="ar-AE" sz="2800" b="0" i="0" dirty="0">
              <a:solidFill>
                <a:srgbClr val="333333"/>
              </a:solidFill>
              <a:effectLst/>
              <a:latin typeface="Alexandria" pitchFamily="2" charset="-78"/>
              <a:cs typeface="Alexandria" pitchFamily="2" charset="-78"/>
            </a:endParaRPr>
          </a:p>
          <a:p>
            <a:pPr algn="r">
              <a:lnSpc>
                <a:spcPct val="150000"/>
              </a:lnSpc>
            </a:pPr>
            <a:r>
              <a:rPr lang="ar-JO" sz="2400" b="0" i="0" dirty="0">
                <a:solidFill>
                  <a:srgbClr val="333333"/>
                </a:solidFill>
                <a:effectLst/>
                <a:latin typeface="Alexandria" pitchFamily="2" charset="-78"/>
                <a:cs typeface="Alexandria" pitchFamily="2" charset="-78"/>
              </a:rPr>
              <a:t>إن من متطلبات أي جامعة منتجة توفير الكوادر المؤهلة علمياً وعملياً ، ووجود برامج تعليمية مواكبة للتطـور والحداثة وحاجة السوق، والعمل على توفير مصادر تمويلية متنوعة دون الاعتماد على المصادر الأساسية للتمويل.</a:t>
            </a:r>
            <a:endParaRPr lang="en-GB" sz="24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FD4D359C-DB8D-AF73-B910-DA4BBD34CC34}"/>
              </a:ext>
            </a:extLst>
          </p:cNvPr>
          <p:cNvSpPr txBox="1"/>
          <p:nvPr/>
        </p:nvSpPr>
        <p:spPr>
          <a:xfrm>
            <a:off x="3047114" y="762761"/>
            <a:ext cx="6097772"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متطلبات نجاح الجامعة المنتجة</a:t>
            </a:r>
          </a:p>
        </p:txBody>
      </p:sp>
      <p:pic>
        <p:nvPicPr>
          <p:cNvPr id="5" name="Graphic 21">
            <a:extLst>
              <a:ext uri="{FF2B5EF4-FFF2-40B4-BE49-F238E27FC236}">
                <a16:creationId xmlns:a16="http://schemas.microsoft.com/office/drawing/2014/main" id="{240CF3EC-E2BD-FC7D-6EE7-064483DABAA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Tree>
    <p:extLst>
      <p:ext uri="{BB962C8B-B14F-4D97-AF65-F5344CB8AC3E}">
        <p14:creationId xmlns:p14="http://schemas.microsoft.com/office/powerpoint/2010/main" val="27782307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5A48BA94-E24A-43F1-AE16-0D0B4EF09031}"/>
              </a:ext>
            </a:extLst>
          </p:cNvPr>
          <p:cNvGraphicFramePr>
            <a:graphicFrameLocks noGrp="1"/>
          </p:cNvGraphicFramePr>
          <p:nvPr>
            <p:extLst>
              <p:ext uri="{D42A27DB-BD31-4B8C-83A1-F6EECF244321}">
                <p14:modId xmlns:p14="http://schemas.microsoft.com/office/powerpoint/2010/main" val="3684087915"/>
              </p:ext>
            </p:extLst>
          </p:nvPr>
        </p:nvGraphicFramePr>
        <p:xfrm>
          <a:off x="215902" y="109861"/>
          <a:ext cx="11352708" cy="1975515"/>
        </p:xfrm>
        <a:graphic>
          <a:graphicData uri="http://schemas.openxmlformats.org/drawingml/2006/table">
            <a:tbl>
              <a:tblPr rtl="1" firstRow="1" firstCol="1" bandRow="1">
                <a:tableStyleId>{5C22544A-7EE6-4342-B048-85BDC9FD1C3A}</a:tableStyleId>
              </a:tblPr>
              <a:tblGrid>
                <a:gridCol w="509228">
                  <a:extLst>
                    <a:ext uri="{9D8B030D-6E8A-4147-A177-3AD203B41FA5}">
                      <a16:colId xmlns:a16="http://schemas.microsoft.com/office/drawing/2014/main" val="2667312731"/>
                    </a:ext>
                  </a:extLst>
                </a:gridCol>
                <a:gridCol w="10843480">
                  <a:extLst>
                    <a:ext uri="{9D8B030D-6E8A-4147-A177-3AD203B41FA5}">
                      <a16:colId xmlns:a16="http://schemas.microsoft.com/office/drawing/2014/main" val="2809520330"/>
                    </a:ext>
                  </a:extLst>
                </a:gridCol>
              </a:tblGrid>
              <a:tr h="384568">
                <a:tc>
                  <a:txBody>
                    <a:bodyPr/>
                    <a:lstStyle/>
                    <a:p>
                      <a:pPr algn="r" rtl="1">
                        <a:lnSpc>
                          <a:spcPct val="115000"/>
                        </a:lnSpc>
                        <a:spcAft>
                          <a:spcPts val="1000"/>
                        </a:spcAft>
                      </a:pPr>
                      <a:endParaRPr lang="en-GB" sz="18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solidFill>
                      <a:srgbClr val="00B0F0"/>
                    </a:solidFill>
                  </a:tcPr>
                </a:tc>
                <a:tc>
                  <a:txBody>
                    <a:bodyPr/>
                    <a:lstStyle/>
                    <a:p>
                      <a:pPr algn="ctr" rtl="1">
                        <a:lnSpc>
                          <a:spcPct val="115000"/>
                        </a:lnSpc>
                        <a:spcAft>
                          <a:spcPts val="1000"/>
                        </a:spcAft>
                      </a:pPr>
                      <a:r>
                        <a:rPr lang="ar-JO" sz="2000" dirty="0">
                          <a:solidFill>
                            <a:schemeClr val="tx1"/>
                          </a:solidFill>
                          <a:effectLst/>
                          <a:latin typeface="Alexandria" pitchFamily="2" charset="-78"/>
                          <a:cs typeface="Alexandria" pitchFamily="2" charset="-78"/>
                        </a:rPr>
                        <a:t>متطلبات البنية التحتية</a:t>
                      </a:r>
                      <a:endParaRPr lang="en-GB" sz="20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solidFill>
                      <a:srgbClr val="00B0F0"/>
                    </a:solidFill>
                  </a:tcPr>
                </a:tc>
                <a:extLst>
                  <a:ext uri="{0D108BD9-81ED-4DB2-BD59-A6C34878D82A}">
                    <a16:rowId xmlns:a16="http://schemas.microsoft.com/office/drawing/2014/main" val="1827283646"/>
                  </a:ext>
                </a:extLst>
              </a:tr>
              <a:tr h="384568">
                <a:tc>
                  <a:txBody>
                    <a:bodyPr/>
                    <a:lstStyle/>
                    <a:p>
                      <a:pPr algn="r" rtl="1">
                        <a:lnSpc>
                          <a:spcPct val="115000"/>
                        </a:lnSpc>
                        <a:spcAft>
                          <a:spcPts val="1000"/>
                        </a:spcAft>
                      </a:pPr>
                      <a:r>
                        <a:rPr lang="ar-JO" sz="1800" dirty="0">
                          <a:solidFill>
                            <a:schemeClr val="tx1"/>
                          </a:solidFill>
                          <a:effectLst/>
                          <a:latin typeface="Alexandria" pitchFamily="2" charset="-78"/>
                          <a:cs typeface="Alexandria" pitchFamily="2" charset="-78"/>
                        </a:rPr>
                        <a:t>1</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oFill/>
                  </a:tcPr>
                </a:tc>
                <a:tc>
                  <a:txBody>
                    <a:bodyPr/>
                    <a:lstStyle/>
                    <a:p>
                      <a:pPr algn="r" rtl="1">
                        <a:lnSpc>
                          <a:spcPct val="115000"/>
                        </a:lnSpc>
                        <a:spcAft>
                          <a:spcPts val="1000"/>
                        </a:spcAft>
                      </a:pPr>
                      <a:r>
                        <a:rPr lang="ar-JO" sz="1800" dirty="0">
                          <a:solidFill>
                            <a:schemeClr val="tx1"/>
                          </a:solidFill>
                          <a:effectLst/>
                          <a:latin typeface="Alexandria" pitchFamily="2" charset="-78"/>
                          <a:cs typeface="Alexandria" pitchFamily="2" charset="-78"/>
                        </a:rPr>
                        <a:t>توفّر الجامعة أساتذة ومحاضرين لهم خبرة في العمل الميداني والخبرات العلمية التطبيقية.</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oFill/>
                  </a:tcPr>
                </a:tc>
                <a:extLst>
                  <a:ext uri="{0D108BD9-81ED-4DB2-BD59-A6C34878D82A}">
                    <a16:rowId xmlns:a16="http://schemas.microsoft.com/office/drawing/2014/main" val="61328295"/>
                  </a:ext>
                </a:extLst>
              </a:tr>
              <a:tr h="384568">
                <a:tc>
                  <a:txBody>
                    <a:bodyPr/>
                    <a:lstStyle/>
                    <a:p>
                      <a:pPr algn="r" rtl="1">
                        <a:lnSpc>
                          <a:spcPct val="115000"/>
                        </a:lnSpc>
                        <a:spcAft>
                          <a:spcPts val="1000"/>
                        </a:spcAft>
                      </a:pPr>
                      <a:r>
                        <a:rPr lang="ar-JO" sz="1800" dirty="0">
                          <a:solidFill>
                            <a:schemeClr val="tx1"/>
                          </a:solidFill>
                          <a:effectLst/>
                          <a:latin typeface="Alexandria" pitchFamily="2" charset="-78"/>
                          <a:cs typeface="Alexandria" pitchFamily="2" charset="-78"/>
                        </a:rPr>
                        <a:t>2</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oFill/>
                  </a:tcPr>
                </a:tc>
                <a:tc>
                  <a:txBody>
                    <a:bodyPr/>
                    <a:lstStyle/>
                    <a:p>
                      <a:pPr algn="r" rtl="1">
                        <a:lnSpc>
                          <a:spcPct val="115000"/>
                        </a:lnSpc>
                        <a:spcAft>
                          <a:spcPts val="1000"/>
                        </a:spcAft>
                      </a:pPr>
                      <a:r>
                        <a:rPr lang="ar-JO" sz="1800" dirty="0">
                          <a:solidFill>
                            <a:schemeClr val="tx1"/>
                          </a:solidFill>
                          <a:effectLst/>
                          <a:latin typeface="Alexandria" pitchFamily="2" charset="-78"/>
                          <a:cs typeface="Alexandria" pitchFamily="2" charset="-78"/>
                        </a:rPr>
                        <a:t>تستخدم الجامعة التقنيات الحديثة في عملية التدريس.</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oFill/>
                  </a:tcPr>
                </a:tc>
                <a:extLst>
                  <a:ext uri="{0D108BD9-81ED-4DB2-BD59-A6C34878D82A}">
                    <a16:rowId xmlns:a16="http://schemas.microsoft.com/office/drawing/2014/main" val="663568402"/>
                  </a:ext>
                </a:extLst>
              </a:tr>
              <a:tr h="437243">
                <a:tc>
                  <a:txBody>
                    <a:bodyPr/>
                    <a:lstStyle/>
                    <a:p>
                      <a:pPr algn="r" rtl="1">
                        <a:lnSpc>
                          <a:spcPct val="115000"/>
                        </a:lnSpc>
                        <a:spcAft>
                          <a:spcPts val="1000"/>
                        </a:spcAft>
                      </a:pPr>
                      <a:r>
                        <a:rPr lang="ar-JO" sz="1800" dirty="0">
                          <a:solidFill>
                            <a:schemeClr val="tx1"/>
                          </a:solidFill>
                          <a:effectLst/>
                          <a:latin typeface="Alexandria" pitchFamily="2" charset="-78"/>
                          <a:cs typeface="Alexandria" pitchFamily="2" charset="-78"/>
                        </a:rPr>
                        <a:t>3</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oFill/>
                  </a:tcPr>
                </a:tc>
                <a:tc>
                  <a:txBody>
                    <a:bodyPr/>
                    <a:lstStyle/>
                    <a:p>
                      <a:pPr algn="r" rtl="1">
                        <a:lnSpc>
                          <a:spcPct val="115000"/>
                        </a:lnSpc>
                        <a:spcAft>
                          <a:spcPts val="1000"/>
                        </a:spcAft>
                      </a:pPr>
                      <a:r>
                        <a:rPr lang="ar-JO" sz="1800" dirty="0">
                          <a:solidFill>
                            <a:schemeClr val="tx1"/>
                          </a:solidFill>
                          <a:effectLst/>
                          <a:latin typeface="Alexandria" pitchFamily="2" charset="-78"/>
                          <a:cs typeface="Alexandria" pitchFamily="2" charset="-78"/>
                        </a:rPr>
                        <a:t>تتواصل الجامعة مع القنوات المختلفة للاستفادة من نتائج البحوث التي تجريها لخدمة قطاعات العمل.</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oFill/>
                  </a:tcPr>
                </a:tc>
                <a:extLst>
                  <a:ext uri="{0D108BD9-81ED-4DB2-BD59-A6C34878D82A}">
                    <a16:rowId xmlns:a16="http://schemas.microsoft.com/office/drawing/2014/main" val="1087660412"/>
                  </a:ext>
                </a:extLst>
              </a:tr>
              <a:tr h="384568">
                <a:tc>
                  <a:txBody>
                    <a:bodyPr/>
                    <a:lstStyle/>
                    <a:p>
                      <a:pPr algn="r" rtl="1">
                        <a:lnSpc>
                          <a:spcPct val="115000"/>
                        </a:lnSpc>
                        <a:spcAft>
                          <a:spcPts val="1000"/>
                        </a:spcAft>
                      </a:pPr>
                      <a:r>
                        <a:rPr lang="ar-AE" sz="1800" dirty="0">
                          <a:solidFill>
                            <a:schemeClr val="tx1"/>
                          </a:solidFill>
                          <a:effectLst/>
                          <a:latin typeface="Alexandria" pitchFamily="2" charset="-78"/>
                          <a:cs typeface="Alexandria" pitchFamily="2" charset="-78"/>
                        </a:rPr>
                        <a:t>4</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oFill/>
                  </a:tcPr>
                </a:tc>
                <a:tc>
                  <a:txBody>
                    <a:bodyPr/>
                    <a:lstStyle/>
                    <a:p>
                      <a:pPr algn="r" rtl="1">
                        <a:lnSpc>
                          <a:spcPct val="115000"/>
                        </a:lnSpc>
                        <a:spcAft>
                          <a:spcPts val="1000"/>
                        </a:spcAft>
                      </a:pPr>
                      <a:r>
                        <a:rPr lang="ar-JO" sz="1800" dirty="0">
                          <a:solidFill>
                            <a:schemeClr val="tx1"/>
                          </a:solidFill>
                          <a:effectLst/>
                          <a:latin typeface="Alexandria" pitchFamily="2" charset="-78"/>
                          <a:cs typeface="Alexandria" pitchFamily="2" charset="-78"/>
                        </a:rPr>
                        <a:t>تعمل الجامعة على تطوير برامجها التعليمية</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oFill/>
                  </a:tcPr>
                </a:tc>
                <a:extLst>
                  <a:ext uri="{0D108BD9-81ED-4DB2-BD59-A6C34878D82A}">
                    <a16:rowId xmlns:a16="http://schemas.microsoft.com/office/drawing/2014/main" val="909917883"/>
                  </a:ext>
                </a:extLst>
              </a:tr>
            </a:tbl>
          </a:graphicData>
        </a:graphic>
      </p:graphicFrame>
      <p:graphicFrame>
        <p:nvGraphicFramePr>
          <p:cNvPr id="5" name="Table 4">
            <a:extLst>
              <a:ext uri="{FF2B5EF4-FFF2-40B4-BE49-F238E27FC236}">
                <a16:creationId xmlns:a16="http://schemas.microsoft.com/office/drawing/2014/main" id="{5D7DF235-AABA-4FD5-9AC7-D5B5798F21E0}"/>
              </a:ext>
            </a:extLst>
          </p:cNvPr>
          <p:cNvGraphicFramePr>
            <a:graphicFrameLocks noGrp="1"/>
          </p:cNvGraphicFramePr>
          <p:nvPr>
            <p:extLst>
              <p:ext uri="{D42A27DB-BD31-4B8C-83A1-F6EECF244321}">
                <p14:modId xmlns:p14="http://schemas.microsoft.com/office/powerpoint/2010/main" val="2677106019"/>
              </p:ext>
            </p:extLst>
          </p:nvPr>
        </p:nvGraphicFramePr>
        <p:xfrm>
          <a:off x="215901" y="2132856"/>
          <a:ext cx="11366770" cy="4617298"/>
        </p:xfrm>
        <a:graphic>
          <a:graphicData uri="http://schemas.openxmlformats.org/drawingml/2006/table">
            <a:tbl>
              <a:tblPr rtl="1" firstRow="1" firstCol="1" bandRow="1">
                <a:tableStyleId>{5C22544A-7EE6-4342-B048-85BDC9FD1C3A}</a:tableStyleId>
              </a:tblPr>
              <a:tblGrid>
                <a:gridCol w="523289">
                  <a:extLst>
                    <a:ext uri="{9D8B030D-6E8A-4147-A177-3AD203B41FA5}">
                      <a16:colId xmlns:a16="http://schemas.microsoft.com/office/drawing/2014/main" val="2511135660"/>
                    </a:ext>
                  </a:extLst>
                </a:gridCol>
                <a:gridCol w="10843481">
                  <a:extLst>
                    <a:ext uri="{9D8B030D-6E8A-4147-A177-3AD203B41FA5}">
                      <a16:colId xmlns:a16="http://schemas.microsoft.com/office/drawing/2014/main" val="1349070474"/>
                    </a:ext>
                  </a:extLst>
                </a:gridCol>
              </a:tblGrid>
              <a:tr h="576064">
                <a:tc>
                  <a:txBody>
                    <a:bodyPr/>
                    <a:lstStyle/>
                    <a:p>
                      <a:pPr algn="r" rtl="1">
                        <a:lnSpc>
                          <a:spcPct val="115000"/>
                        </a:lnSpc>
                        <a:spcAft>
                          <a:spcPts val="1000"/>
                        </a:spcAft>
                      </a:pPr>
                      <a:r>
                        <a:rPr lang="ar-AE" sz="1800" dirty="0">
                          <a:solidFill>
                            <a:schemeClr val="tx1"/>
                          </a:solidFill>
                          <a:effectLst/>
                          <a:latin typeface="Alexandria" pitchFamily="2" charset="-78"/>
                          <a:cs typeface="Alexandria" pitchFamily="2" charset="-78"/>
                        </a:rPr>
                        <a:t>5</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oFill/>
                  </a:tcPr>
                </a:tc>
                <a:tc>
                  <a:txBody>
                    <a:bodyPr/>
                    <a:lstStyle/>
                    <a:p>
                      <a:pPr algn="r" rtl="1">
                        <a:lnSpc>
                          <a:spcPct val="115000"/>
                        </a:lnSpc>
                        <a:spcAft>
                          <a:spcPts val="1000"/>
                        </a:spcAft>
                      </a:pPr>
                      <a:r>
                        <a:rPr lang="ar-JO" sz="1800" b="0" dirty="0">
                          <a:solidFill>
                            <a:schemeClr val="tx1"/>
                          </a:solidFill>
                          <a:effectLst/>
                          <a:latin typeface="Alexandria" pitchFamily="2" charset="-78"/>
                          <a:cs typeface="Alexandria" pitchFamily="2" charset="-78"/>
                        </a:rPr>
                        <a:t>تلبّي الجامعة احتياجات سوق العمل من الخريجين.</a:t>
                      </a:r>
                      <a:endParaRPr lang="en-GB" sz="1800" b="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oFill/>
                  </a:tcPr>
                </a:tc>
                <a:extLst>
                  <a:ext uri="{0D108BD9-81ED-4DB2-BD59-A6C34878D82A}">
                    <a16:rowId xmlns:a16="http://schemas.microsoft.com/office/drawing/2014/main" val="2342151222"/>
                  </a:ext>
                </a:extLst>
              </a:tr>
              <a:tr h="421814">
                <a:tc>
                  <a:txBody>
                    <a:bodyPr/>
                    <a:lstStyle/>
                    <a:p>
                      <a:pPr algn="r" rtl="1">
                        <a:lnSpc>
                          <a:spcPct val="115000"/>
                        </a:lnSpc>
                        <a:spcAft>
                          <a:spcPts val="1000"/>
                        </a:spcAft>
                      </a:pPr>
                      <a:r>
                        <a:rPr lang="ar-AE" sz="1800" dirty="0">
                          <a:solidFill>
                            <a:schemeClr val="tx1"/>
                          </a:solidFill>
                          <a:effectLst/>
                          <a:latin typeface="Alexandria" pitchFamily="2" charset="-78"/>
                          <a:cs typeface="Alexandria" pitchFamily="2" charset="-78"/>
                        </a:rPr>
                        <a:t>6</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oFill/>
                  </a:tcPr>
                </a:tc>
                <a:tc>
                  <a:txBody>
                    <a:bodyPr/>
                    <a:lstStyle/>
                    <a:p>
                      <a:pPr algn="r" rtl="1">
                        <a:lnSpc>
                          <a:spcPct val="115000"/>
                        </a:lnSpc>
                        <a:spcAft>
                          <a:spcPts val="1000"/>
                        </a:spcAft>
                      </a:pPr>
                      <a:r>
                        <a:rPr lang="ar-SA" sz="1800" dirty="0">
                          <a:solidFill>
                            <a:schemeClr val="tx1"/>
                          </a:solidFill>
                          <a:effectLst/>
                          <a:latin typeface="Alexandria" pitchFamily="2" charset="-78"/>
                          <a:ea typeface="Times New Roman" panose="02020603050405020304" pitchFamily="18" charset="0"/>
                          <a:cs typeface="Alexandria" pitchFamily="2" charset="-78"/>
                        </a:rPr>
                        <a:t>تهيء الجامعة المناخ ال</a:t>
                      </a:r>
                      <a:r>
                        <a:rPr lang="ar-JO" sz="1800" dirty="0">
                          <a:solidFill>
                            <a:schemeClr val="tx1"/>
                          </a:solidFill>
                          <a:effectLst/>
                          <a:ea typeface="Times New Roman" panose="02020603050405020304" pitchFamily="18" charset="0"/>
                          <a:cs typeface="Alexandria" pitchFamily="2" charset="-78"/>
                        </a:rPr>
                        <a:t>أ</a:t>
                      </a:r>
                      <a:r>
                        <a:rPr lang="ar-SA" sz="1800" dirty="0">
                          <a:solidFill>
                            <a:schemeClr val="tx1"/>
                          </a:solidFill>
                          <a:effectLst/>
                          <a:ea typeface="Times New Roman" panose="02020603050405020304" pitchFamily="18" charset="0"/>
                          <a:cs typeface="Alexandria" pitchFamily="2" charset="-78"/>
                        </a:rPr>
                        <a:t>كاديمي والبيئة الجامعية التي تشجع ال</a:t>
                      </a:r>
                      <a:r>
                        <a:rPr lang="ar-JO" sz="1800" dirty="0">
                          <a:solidFill>
                            <a:schemeClr val="tx1"/>
                          </a:solidFill>
                          <a:effectLst/>
                          <a:ea typeface="Times New Roman" panose="02020603050405020304" pitchFamily="18" charset="0"/>
                          <a:cs typeface="Alexandria" pitchFamily="2" charset="-78"/>
                        </a:rPr>
                        <a:t>إ</a:t>
                      </a:r>
                      <a:r>
                        <a:rPr lang="ar-SA" sz="1800" dirty="0">
                          <a:solidFill>
                            <a:schemeClr val="tx1"/>
                          </a:solidFill>
                          <a:effectLst/>
                          <a:ea typeface="Times New Roman" panose="02020603050405020304" pitchFamily="18" charset="0"/>
                          <a:cs typeface="Alexandria" pitchFamily="2" charset="-78"/>
                        </a:rPr>
                        <a:t>بداع والابتكار وحرية البحث العلمي</a:t>
                      </a:r>
                      <a:r>
                        <a:rPr lang="en-US" sz="1800" dirty="0">
                          <a:solidFill>
                            <a:schemeClr val="tx1"/>
                          </a:solidFill>
                          <a:effectLst/>
                          <a:latin typeface="Alexandria" pitchFamily="2" charset="-78"/>
                          <a:ea typeface="Times New Roman" panose="02020603050405020304" pitchFamily="18" charset="0"/>
                        </a:rPr>
                        <a:t>.</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oFill/>
                  </a:tcPr>
                </a:tc>
                <a:extLst>
                  <a:ext uri="{0D108BD9-81ED-4DB2-BD59-A6C34878D82A}">
                    <a16:rowId xmlns:a16="http://schemas.microsoft.com/office/drawing/2014/main" val="614864438"/>
                  </a:ext>
                </a:extLst>
              </a:tr>
              <a:tr h="524524">
                <a:tc>
                  <a:txBody>
                    <a:bodyPr/>
                    <a:lstStyle/>
                    <a:p>
                      <a:pPr algn="r" rtl="1">
                        <a:lnSpc>
                          <a:spcPct val="115000"/>
                        </a:lnSpc>
                        <a:spcAft>
                          <a:spcPts val="1000"/>
                        </a:spcAft>
                      </a:pPr>
                      <a:r>
                        <a:rPr lang="ar-AE" sz="1800" dirty="0">
                          <a:solidFill>
                            <a:schemeClr val="tx1"/>
                          </a:solidFill>
                          <a:effectLst/>
                          <a:latin typeface="Alexandria" pitchFamily="2" charset="-78"/>
                          <a:cs typeface="Alexandria" pitchFamily="2" charset="-78"/>
                        </a:rPr>
                        <a:t>7</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oFill/>
                  </a:tcPr>
                </a:tc>
                <a:tc>
                  <a:txBody>
                    <a:bodyPr/>
                    <a:lstStyle/>
                    <a:p>
                      <a:pPr algn="r" rtl="1">
                        <a:lnSpc>
                          <a:spcPct val="115000"/>
                        </a:lnSpc>
                        <a:spcAft>
                          <a:spcPts val="1000"/>
                        </a:spcAft>
                      </a:pPr>
                      <a:r>
                        <a:rPr lang="ar-JO" sz="1800" dirty="0">
                          <a:solidFill>
                            <a:schemeClr val="tx1"/>
                          </a:solidFill>
                          <a:effectLst/>
                          <a:latin typeface="Alexandria" pitchFamily="2" charset="-78"/>
                          <a:cs typeface="Alexandria" pitchFamily="2" charset="-78"/>
                        </a:rPr>
                        <a:t>تتابع الجامعة الخريجين في مواقع أعمالهم.</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oFill/>
                  </a:tcPr>
                </a:tc>
                <a:extLst>
                  <a:ext uri="{0D108BD9-81ED-4DB2-BD59-A6C34878D82A}">
                    <a16:rowId xmlns:a16="http://schemas.microsoft.com/office/drawing/2014/main" val="3936412998"/>
                  </a:ext>
                </a:extLst>
              </a:tr>
              <a:tr h="421814">
                <a:tc>
                  <a:txBody>
                    <a:bodyPr/>
                    <a:lstStyle/>
                    <a:p>
                      <a:pPr algn="r" rtl="1">
                        <a:lnSpc>
                          <a:spcPct val="115000"/>
                        </a:lnSpc>
                        <a:spcAft>
                          <a:spcPts val="1000"/>
                        </a:spcAft>
                      </a:pPr>
                      <a:r>
                        <a:rPr lang="ar-AE" sz="1800" dirty="0">
                          <a:solidFill>
                            <a:schemeClr val="tx1"/>
                          </a:solidFill>
                          <a:effectLst/>
                          <a:latin typeface="Alexandria" pitchFamily="2" charset="-78"/>
                          <a:cs typeface="Alexandria" pitchFamily="2" charset="-78"/>
                        </a:rPr>
                        <a:t>8</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oFill/>
                  </a:tcPr>
                </a:tc>
                <a:tc>
                  <a:txBody>
                    <a:bodyPr/>
                    <a:lstStyle/>
                    <a:p>
                      <a:pPr algn="r" rtl="1">
                        <a:lnSpc>
                          <a:spcPct val="115000"/>
                        </a:lnSpc>
                        <a:spcAft>
                          <a:spcPts val="1000"/>
                        </a:spcAft>
                      </a:pPr>
                      <a:r>
                        <a:rPr lang="ar-JO" sz="1800" dirty="0">
                          <a:solidFill>
                            <a:schemeClr val="tx1"/>
                          </a:solidFill>
                          <a:effectLst/>
                          <a:latin typeface="Alexandria" pitchFamily="2" charset="-78"/>
                          <a:cs typeface="Alexandria" pitchFamily="2" charset="-78"/>
                        </a:rPr>
                        <a:t>تطوّر الجامعة سياستها وأنظمتها بما يتلاءم مع أهدافها ومبادئها الإنتاجية.</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oFill/>
                  </a:tcPr>
                </a:tc>
                <a:extLst>
                  <a:ext uri="{0D108BD9-81ED-4DB2-BD59-A6C34878D82A}">
                    <a16:rowId xmlns:a16="http://schemas.microsoft.com/office/drawing/2014/main" val="445505137"/>
                  </a:ext>
                </a:extLst>
              </a:tr>
              <a:tr h="421814">
                <a:tc>
                  <a:txBody>
                    <a:bodyPr/>
                    <a:lstStyle/>
                    <a:p>
                      <a:pPr algn="r" rtl="1">
                        <a:lnSpc>
                          <a:spcPct val="115000"/>
                        </a:lnSpc>
                        <a:spcAft>
                          <a:spcPts val="1000"/>
                        </a:spcAft>
                      </a:pPr>
                      <a:r>
                        <a:rPr lang="ar-AE" sz="1800" dirty="0">
                          <a:solidFill>
                            <a:schemeClr val="tx1"/>
                          </a:solidFill>
                          <a:effectLst/>
                          <a:latin typeface="Alexandria" pitchFamily="2" charset="-78"/>
                          <a:cs typeface="Alexandria" pitchFamily="2" charset="-78"/>
                        </a:rPr>
                        <a:t>9</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oFill/>
                  </a:tcPr>
                </a:tc>
                <a:tc>
                  <a:txBody>
                    <a:bodyPr/>
                    <a:lstStyle/>
                    <a:p>
                      <a:pPr algn="r" rtl="1">
                        <a:lnSpc>
                          <a:spcPct val="115000"/>
                        </a:lnSpc>
                        <a:spcAft>
                          <a:spcPts val="1000"/>
                        </a:spcAft>
                      </a:pPr>
                      <a:r>
                        <a:rPr lang="ar-SA" sz="1800" dirty="0">
                          <a:solidFill>
                            <a:schemeClr val="tx1"/>
                          </a:solidFill>
                          <a:effectLst/>
                          <a:latin typeface="Alexandria" pitchFamily="2" charset="-78"/>
                          <a:ea typeface="Times New Roman" panose="02020603050405020304" pitchFamily="18" charset="0"/>
                          <a:cs typeface="Alexandria" pitchFamily="2" charset="-78"/>
                        </a:rPr>
                        <a:t>تستثمر الجامعة المعرفة اقتصادي</a:t>
                      </a:r>
                      <a:r>
                        <a:rPr lang="ar-JO" sz="1800" dirty="0">
                          <a:solidFill>
                            <a:schemeClr val="tx1"/>
                          </a:solidFill>
                          <a:effectLst/>
                          <a:ea typeface="Times New Roman" panose="02020603050405020304" pitchFamily="18" charset="0"/>
                          <a:cs typeface="Alexandria" pitchFamily="2" charset="-78"/>
                        </a:rPr>
                        <a:t>ً</a:t>
                      </a:r>
                      <a:r>
                        <a:rPr lang="ar-SA" sz="1800" dirty="0">
                          <a:solidFill>
                            <a:schemeClr val="tx1"/>
                          </a:solidFill>
                          <a:effectLst/>
                          <a:ea typeface="Times New Roman" panose="02020603050405020304" pitchFamily="18" charset="0"/>
                          <a:cs typeface="Alexandria" pitchFamily="2" charset="-78"/>
                        </a:rPr>
                        <a:t>ا من خلال نشر الأبحاث في مجلتها العلمية المحكمة مقابل العائد المالي</a:t>
                      </a:r>
                      <a:r>
                        <a:rPr lang="en-US" sz="1800" dirty="0">
                          <a:solidFill>
                            <a:schemeClr val="tx1"/>
                          </a:solidFill>
                          <a:effectLst/>
                          <a:latin typeface="Alexandria" pitchFamily="2" charset="-78"/>
                          <a:ea typeface="Times New Roman" panose="02020603050405020304" pitchFamily="18" charset="0"/>
                        </a:rPr>
                        <a:t>.</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oFill/>
                  </a:tcPr>
                </a:tc>
                <a:extLst>
                  <a:ext uri="{0D108BD9-81ED-4DB2-BD59-A6C34878D82A}">
                    <a16:rowId xmlns:a16="http://schemas.microsoft.com/office/drawing/2014/main" val="1446900005"/>
                  </a:ext>
                </a:extLst>
              </a:tr>
              <a:tr h="421814">
                <a:tc>
                  <a:txBody>
                    <a:bodyPr/>
                    <a:lstStyle/>
                    <a:p>
                      <a:pPr algn="r" rtl="1">
                        <a:lnSpc>
                          <a:spcPct val="115000"/>
                        </a:lnSpc>
                        <a:spcAft>
                          <a:spcPts val="1000"/>
                        </a:spcAft>
                      </a:pPr>
                      <a:r>
                        <a:rPr lang="ar-AE" sz="1800" dirty="0">
                          <a:solidFill>
                            <a:schemeClr val="tx1"/>
                          </a:solidFill>
                          <a:effectLst/>
                          <a:latin typeface="Alexandria" pitchFamily="2" charset="-78"/>
                          <a:cs typeface="Alexandria" pitchFamily="2" charset="-78"/>
                        </a:rPr>
                        <a:t>10</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oFill/>
                  </a:tcPr>
                </a:tc>
                <a:tc>
                  <a:txBody>
                    <a:bodyPr/>
                    <a:lstStyle/>
                    <a:p>
                      <a:pPr algn="r" rtl="1">
                        <a:lnSpc>
                          <a:spcPct val="115000"/>
                        </a:lnSpc>
                        <a:spcAft>
                          <a:spcPts val="1000"/>
                        </a:spcAft>
                      </a:pPr>
                      <a:r>
                        <a:rPr lang="ar-JO" sz="1800" dirty="0">
                          <a:solidFill>
                            <a:schemeClr val="tx1"/>
                          </a:solidFill>
                          <a:effectLst/>
                          <a:latin typeface="Alexandria" pitchFamily="2" charset="-78"/>
                          <a:cs typeface="Alexandria" pitchFamily="2" charset="-78"/>
                        </a:rPr>
                        <a:t>تصمّم الجامعة مقررات دراسية تناسب العصر لسد الفجوة بين الجامعات وسوق العمل.</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oFill/>
                  </a:tcPr>
                </a:tc>
                <a:extLst>
                  <a:ext uri="{0D108BD9-81ED-4DB2-BD59-A6C34878D82A}">
                    <a16:rowId xmlns:a16="http://schemas.microsoft.com/office/drawing/2014/main" val="118659777"/>
                  </a:ext>
                </a:extLst>
              </a:tr>
              <a:tr h="564012">
                <a:tc>
                  <a:txBody>
                    <a:bodyPr/>
                    <a:lstStyle/>
                    <a:p>
                      <a:pPr algn="r" rtl="1">
                        <a:lnSpc>
                          <a:spcPct val="115000"/>
                        </a:lnSpc>
                        <a:spcAft>
                          <a:spcPts val="1000"/>
                        </a:spcAft>
                      </a:pPr>
                      <a:r>
                        <a:rPr lang="ar-AE" sz="1800" dirty="0">
                          <a:solidFill>
                            <a:schemeClr val="tx1"/>
                          </a:solidFill>
                          <a:effectLst/>
                          <a:latin typeface="Alexandria" pitchFamily="2" charset="-78"/>
                          <a:cs typeface="Alexandria" pitchFamily="2" charset="-78"/>
                        </a:rPr>
                        <a:t>11</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oFill/>
                  </a:tcPr>
                </a:tc>
                <a:tc>
                  <a:txBody>
                    <a:bodyPr/>
                    <a:lstStyle/>
                    <a:p>
                      <a:pPr algn="r" rtl="1">
                        <a:lnSpc>
                          <a:spcPct val="115000"/>
                        </a:lnSpc>
                        <a:spcAft>
                          <a:spcPts val="1000"/>
                        </a:spcAft>
                      </a:pPr>
                      <a:r>
                        <a:rPr lang="ar-JO" sz="1800" dirty="0">
                          <a:solidFill>
                            <a:schemeClr val="tx1"/>
                          </a:solidFill>
                          <a:effectLst/>
                          <a:latin typeface="Alexandria" pitchFamily="2" charset="-78"/>
                          <a:cs typeface="Alexandria" pitchFamily="2" charset="-78"/>
                        </a:rPr>
                        <a:t>تختار الجامعة الطلبة لبرامجها المختلفة بحسب قدراتهم ورغباتهم.</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oFill/>
                  </a:tcPr>
                </a:tc>
                <a:extLst>
                  <a:ext uri="{0D108BD9-81ED-4DB2-BD59-A6C34878D82A}">
                    <a16:rowId xmlns:a16="http://schemas.microsoft.com/office/drawing/2014/main" val="3473440712"/>
                  </a:ext>
                </a:extLst>
              </a:tr>
              <a:tr h="421814">
                <a:tc>
                  <a:txBody>
                    <a:bodyPr/>
                    <a:lstStyle/>
                    <a:p>
                      <a:pPr algn="r" rtl="1">
                        <a:lnSpc>
                          <a:spcPct val="115000"/>
                        </a:lnSpc>
                        <a:spcAft>
                          <a:spcPts val="1000"/>
                        </a:spcAft>
                      </a:pPr>
                      <a:r>
                        <a:rPr lang="ar-AE" sz="1800" dirty="0">
                          <a:solidFill>
                            <a:schemeClr val="tx1"/>
                          </a:solidFill>
                          <a:effectLst/>
                          <a:latin typeface="Alexandria" pitchFamily="2" charset="-78"/>
                          <a:ea typeface="Times New Roman" panose="02020603050405020304" pitchFamily="18" charset="0"/>
                          <a:cs typeface="Alexandria" pitchFamily="2" charset="-78"/>
                        </a:rPr>
                        <a:t>12</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oFill/>
                  </a:tcPr>
                </a:tc>
                <a:tc>
                  <a:txBody>
                    <a:bodyPr/>
                    <a:lstStyle/>
                    <a:p>
                      <a:pPr algn="r" rtl="1">
                        <a:lnSpc>
                          <a:spcPct val="115000"/>
                        </a:lnSpc>
                        <a:spcAft>
                          <a:spcPts val="1000"/>
                        </a:spcAft>
                      </a:pPr>
                      <a:r>
                        <a:rPr lang="ar-JO" sz="1800" dirty="0">
                          <a:solidFill>
                            <a:schemeClr val="tx1"/>
                          </a:solidFill>
                          <a:effectLst/>
                          <a:latin typeface="Alexandria" pitchFamily="2" charset="-78"/>
                          <a:ea typeface="Times New Roman" panose="02020603050405020304" pitchFamily="18" charset="0"/>
                          <a:cs typeface="Alexandria" pitchFamily="2" charset="-78"/>
                        </a:rPr>
                        <a:t>تعقد الجامعة اتفاقيات مع الشركات الصناعية والبنوك لتمويل البحث العلمي فيها.</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oFill/>
                  </a:tcPr>
                </a:tc>
                <a:extLst>
                  <a:ext uri="{0D108BD9-81ED-4DB2-BD59-A6C34878D82A}">
                    <a16:rowId xmlns:a16="http://schemas.microsoft.com/office/drawing/2014/main" val="350074649"/>
                  </a:ext>
                </a:extLst>
              </a:tr>
              <a:tr h="421814">
                <a:tc>
                  <a:txBody>
                    <a:bodyPr/>
                    <a:lstStyle/>
                    <a:p>
                      <a:pPr algn="r" rtl="1">
                        <a:lnSpc>
                          <a:spcPct val="115000"/>
                        </a:lnSpc>
                        <a:spcAft>
                          <a:spcPts val="1000"/>
                        </a:spcAft>
                      </a:pPr>
                      <a:r>
                        <a:rPr lang="ar-AE" sz="1800" dirty="0">
                          <a:solidFill>
                            <a:schemeClr val="tx1"/>
                          </a:solidFill>
                          <a:effectLst/>
                          <a:latin typeface="Alexandria" pitchFamily="2" charset="-78"/>
                          <a:cs typeface="Alexandria" pitchFamily="2" charset="-78"/>
                        </a:rPr>
                        <a:t>13</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oFill/>
                  </a:tcPr>
                </a:tc>
                <a:tc>
                  <a:txBody>
                    <a:bodyPr/>
                    <a:lstStyle/>
                    <a:p>
                      <a:pPr algn="r" rtl="1">
                        <a:lnSpc>
                          <a:spcPct val="115000"/>
                        </a:lnSpc>
                        <a:spcAft>
                          <a:spcPts val="1000"/>
                        </a:spcAft>
                      </a:pPr>
                      <a:r>
                        <a:rPr lang="ar-JO" sz="1800" dirty="0">
                          <a:solidFill>
                            <a:schemeClr val="tx1"/>
                          </a:solidFill>
                          <a:effectLst/>
                          <a:latin typeface="Alexandria" pitchFamily="2" charset="-78"/>
                          <a:ea typeface="Times New Roman" panose="02020603050405020304" pitchFamily="18" charset="0"/>
                          <a:cs typeface="Alexandria" pitchFamily="2" charset="-78"/>
                        </a:rPr>
                        <a:t>تتواصل الجامعة مع القنوات المختلفة للاستفادة من نتائج البحوث التي تجريها لخدمة قطاعات العمل.</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oFill/>
                  </a:tcPr>
                </a:tc>
                <a:extLst>
                  <a:ext uri="{0D108BD9-81ED-4DB2-BD59-A6C34878D82A}">
                    <a16:rowId xmlns:a16="http://schemas.microsoft.com/office/drawing/2014/main" val="3621682269"/>
                  </a:ext>
                </a:extLst>
              </a:tr>
              <a:tr h="421814">
                <a:tc>
                  <a:txBody>
                    <a:bodyPr/>
                    <a:lstStyle/>
                    <a:p>
                      <a:pPr algn="r" rtl="1">
                        <a:lnSpc>
                          <a:spcPct val="115000"/>
                        </a:lnSpc>
                        <a:spcAft>
                          <a:spcPts val="1000"/>
                        </a:spcAft>
                      </a:pPr>
                      <a:r>
                        <a:rPr lang="ar-AE" sz="1800" dirty="0">
                          <a:solidFill>
                            <a:schemeClr val="tx1"/>
                          </a:solidFill>
                          <a:effectLst/>
                          <a:latin typeface="Alexandria" pitchFamily="2" charset="-78"/>
                          <a:cs typeface="Alexandria" pitchFamily="2" charset="-78"/>
                        </a:rPr>
                        <a:t>14</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oFill/>
                  </a:tcPr>
                </a:tc>
                <a:tc>
                  <a:txBody>
                    <a:bodyPr/>
                    <a:lstStyle/>
                    <a:p>
                      <a:pPr algn="r" rtl="1">
                        <a:lnSpc>
                          <a:spcPct val="115000"/>
                        </a:lnSpc>
                        <a:spcAft>
                          <a:spcPts val="1000"/>
                        </a:spcAft>
                      </a:pPr>
                      <a:r>
                        <a:rPr lang="ar-SA" sz="1800" dirty="0">
                          <a:solidFill>
                            <a:schemeClr val="tx1"/>
                          </a:solidFill>
                          <a:effectLst/>
                          <a:latin typeface="Alexandria" pitchFamily="2" charset="-78"/>
                          <a:cs typeface="Alexandria" pitchFamily="2" charset="-78"/>
                        </a:rPr>
                        <a:t>تقدم الجامعة حوافز للباحثين والعاملين</a:t>
                      </a:r>
                      <a:r>
                        <a:rPr lang="en-US" sz="1800" dirty="0">
                          <a:solidFill>
                            <a:schemeClr val="tx1"/>
                          </a:solidFill>
                          <a:effectLst/>
                          <a:latin typeface="Alexandria" pitchFamily="2" charset="-78"/>
                          <a:cs typeface="Alexandria" pitchFamily="2" charset="-78"/>
                        </a:rPr>
                        <a:t>.</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oFill/>
                  </a:tcPr>
                </a:tc>
                <a:extLst>
                  <a:ext uri="{0D108BD9-81ED-4DB2-BD59-A6C34878D82A}">
                    <a16:rowId xmlns:a16="http://schemas.microsoft.com/office/drawing/2014/main" val="1847942587"/>
                  </a:ext>
                </a:extLst>
              </a:tr>
            </a:tbl>
          </a:graphicData>
        </a:graphic>
      </p:graphicFrame>
      <p:sp>
        <p:nvSpPr>
          <p:cNvPr id="4" name="TextBox 3">
            <a:extLst>
              <a:ext uri="{FF2B5EF4-FFF2-40B4-BE49-F238E27FC236}">
                <a16:creationId xmlns:a16="http://schemas.microsoft.com/office/drawing/2014/main" id="{81B9AE14-B54A-38D4-E095-DF075779F1FC}"/>
              </a:ext>
            </a:extLst>
          </p:cNvPr>
          <p:cNvSpPr txBox="1"/>
          <p:nvPr/>
        </p:nvSpPr>
        <p:spPr>
          <a:xfrm>
            <a:off x="6528048" y="107846"/>
            <a:ext cx="4968552"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متطلبات نجاح الجامعة المنتجة</a:t>
            </a:r>
            <a:r>
              <a:rPr kumimoji="0" lang="ar-AE" sz="20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 </a:t>
            </a:r>
            <a:endParaRPr kumimoji="0" lang="ar-JO" sz="20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endParaRPr>
          </a:p>
        </p:txBody>
      </p:sp>
    </p:spTree>
    <p:extLst>
      <p:ext uri="{BB962C8B-B14F-4D97-AF65-F5344CB8AC3E}">
        <p14:creationId xmlns:p14="http://schemas.microsoft.com/office/powerpoint/2010/main" val="8094213"/>
      </p:ext>
    </p:extLst>
  </p:cSld>
  <p:clrMapOvr>
    <a:masterClrMapping/>
  </p:clrMapOvr>
  <p:transition spd="slow">
    <p:cover dir="d"/>
  </p:transition>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C7DE247D-B713-4EE9-84DD-1BF8C1ACE2DB}"/>
              </a:ext>
            </a:extLst>
          </p:cNvPr>
          <p:cNvGraphicFramePr>
            <a:graphicFrameLocks noGrp="1"/>
          </p:cNvGraphicFramePr>
          <p:nvPr>
            <p:extLst>
              <p:ext uri="{D42A27DB-BD31-4B8C-83A1-F6EECF244321}">
                <p14:modId xmlns:p14="http://schemas.microsoft.com/office/powerpoint/2010/main" val="4060941372"/>
              </p:ext>
            </p:extLst>
          </p:nvPr>
        </p:nvGraphicFramePr>
        <p:xfrm>
          <a:off x="551384" y="743956"/>
          <a:ext cx="11018316" cy="5849604"/>
        </p:xfrm>
        <a:graphic>
          <a:graphicData uri="http://schemas.openxmlformats.org/drawingml/2006/table">
            <a:tbl>
              <a:tblPr rtl="1" firstRow="1" firstCol="1" bandRow="1">
                <a:tableStyleId>{5C22544A-7EE6-4342-B048-85BDC9FD1C3A}</a:tableStyleId>
              </a:tblPr>
              <a:tblGrid>
                <a:gridCol w="783392">
                  <a:extLst>
                    <a:ext uri="{9D8B030D-6E8A-4147-A177-3AD203B41FA5}">
                      <a16:colId xmlns:a16="http://schemas.microsoft.com/office/drawing/2014/main" val="1740915316"/>
                    </a:ext>
                  </a:extLst>
                </a:gridCol>
                <a:gridCol w="10234924">
                  <a:extLst>
                    <a:ext uri="{9D8B030D-6E8A-4147-A177-3AD203B41FA5}">
                      <a16:colId xmlns:a16="http://schemas.microsoft.com/office/drawing/2014/main" val="3437512694"/>
                    </a:ext>
                  </a:extLst>
                </a:gridCol>
              </a:tblGrid>
              <a:tr h="481949">
                <a:tc gridSpan="2">
                  <a:txBody>
                    <a:bodyPr/>
                    <a:lstStyle/>
                    <a:p>
                      <a:pPr algn="ctr" rtl="1">
                        <a:lnSpc>
                          <a:spcPct val="150000"/>
                        </a:lnSpc>
                        <a:spcAft>
                          <a:spcPts val="1000"/>
                        </a:spcAft>
                      </a:pPr>
                      <a:r>
                        <a:rPr lang="ar-JO" sz="2200" b="1" dirty="0">
                          <a:solidFill>
                            <a:schemeClr val="tx1"/>
                          </a:solidFill>
                          <a:effectLst/>
                          <a:latin typeface="Alexandria" pitchFamily="2" charset="-78"/>
                          <a:cs typeface="Alexandria" pitchFamily="2" charset="-78"/>
                        </a:rPr>
                        <a:t>متطلبات نجاح الجامعة المنتجة: متطلبات الموارد المالية</a:t>
                      </a:r>
                      <a:endParaRPr lang="en-GB" sz="2200" b="1" dirty="0">
                        <a:solidFill>
                          <a:schemeClr val="tx1"/>
                        </a:solidFill>
                        <a:effectLst/>
                        <a:latin typeface="Alexandria" pitchFamily="2" charset="-78"/>
                        <a:ea typeface="Times New Roman" panose="02020603050405020304" pitchFamily="18" charset="0"/>
                        <a:cs typeface="+mj-cs"/>
                      </a:endParaRPr>
                    </a:p>
                  </a:txBody>
                  <a:tcPr marL="27817" marR="27817" marT="0" marB="0">
                    <a:solidFill>
                      <a:srgbClr val="00B0F0"/>
                    </a:solidFill>
                  </a:tcPr>
                </a:tc>
                <a:tc hMerge="1">
                  <a:txBody>
                    <a:bodyPr/>
                    <a:lstStyle/>
                    <a:p>
                      <a:endParaRPr lang="en-GB"/>
                    </a:p>
                  </a:txBody>
                  <a:tcPr/>
                </a:tc>
                <a:extLst>
                  <a:ext uri="{0D108BD9-81ED-4DB2-BD59-A6C34878D82A}">
                    <a16:rowId xmlns:a16="http://schemas.microsoft.com/office/drawing/2014/main" val="186299257"/>
                  </a:ext>
                </a:extLst>
              </a:tr>
              <a:tr h="167827">
                <a:tc>
                  <a:txBody>
                    <a:bodyPr/>
                    <a:lstStyle/>
                    <a:p>
                      <a:pPr algn="ctr" rtl="1">
                        <a:lnSpc>
                          <a:spcPct val="150000"/>
                        </a:lnSpc>
                        <a:spcAft>
                          <a:spcPts val="1000"/>
                        </a:spcAft>
                      </a:pPr>
                      <a:r>
                        <a:rPr lang="ar-JO" sz="1800" b="0" dirty="0">
                          <a:solidFill>
                            <a:schemeClr val="tx1"/>
                          </a:solidFill>
                          <a:effectLst/>
                          <a:latin typeface="Alexandria" pitchFamily="2" charset="-78"/>
                          <a:cs typeface="Alexandria" pitchFamily="2" charset="-78"/>
                        </a:rPr>
                        <a:t>1</a:t>
                      </a:r>
                      <a:endParaRPr lang="en-GB" sz="1800" b="0" dirty="0">
                        <a:solidFill>
                          <a:schemeClr val="tx1"/>
                        </a:solidFill>
                        <a:effectLst/>
                        <a:latin typeface="Alexandria" pitchFamily="2" charset="-78"/>
                        <a:ea typeface="Times New Roman" panose="02020603050405020304" pitchFamily="18" charset="0"/>
                        <a:cs typeface="Alexandria" pitchFamily="2" charset="-78"/>
                      </a:endParaRPr>
                    </a:p>
                  </a:txBody>
                  <a:tcPr marL="27817" marR="27817" marT="0" marB="0">
                    <a:noFill/>
                  </a:tcPr>
                </a:tc>
                <a:tc>
                  <a:txBody>
                    <a:bodyPr/>
                    <a:lstStyle/>
                    <a:p>
                      <a:pPr algn="just" rtl="1">
                        <a:lnSpc>
                          <a:spcPct val="115000"/>
                        </a:lnSpc>
                        <a:spcAft>
                          <a:spcPts val="1000"/>
                        </a:spcAft>
                      </a:pPr>
                      <a:r>
                        <a:rPr lang="ar-SA" sz="2000" b="0" dirty="0">
                          <a:solidFill>
                            <a:schemeClr val="tx1"/>
                          </a:solidFill>
                          <a:effectLst/>
                          <a:latin typeface="Alexandria" pitchFamily="2" charset="-78"/>
                          <a:cs typeface="Alexandria" pitchFamily="2" charset="-78"/>
                        </a:rPr>
                        <a:t>تستثمر الجامعة المساحات الشاغرة فيها بعمل معارض انتاجية</a:t>
                      </a:r>
                      <a:r>
                        <a:rPr lang="en-US" sz="2000" b="0" dirty="0">
                          <a:solidFill>
                            <a:schemeClr val="tx1"/>
                          </a:solidFill>
                          <a:effectLst/>
                          <a:cs typeface="+mj-cs"/>
                        </a:rPr>
                        <a:t>.</a:t>
                      </a:r>
                      <a:endParaRPr lang="en-GB" sz="2000" b="0" dirty="0">
                        <a:solidFill>
                          <a:schemeClr val="tx1"/>
                        </a:solidFill>
                        <a:effectLst/>
                        <a:latin typeface="Alexandria" pitchFamily="2" charset="-78"/>
                        <a:ea typeface="Times New Roman" panose="02020603050405020304" pitchFamily="18" charset="0"/>
                        <a:cs typeface="+mj-cs"/>
                      </a:endParaRPr>
                    </a:p>
                  </a:txBody>
                  <a:tcPr marL="27817" marR="27817" marT="0" marB="0">
                    <a:noFill/>
                  </a:tcPr>
                </a:tc>
                <a:extLst>
                  <a:ext uri="{0D108BD9-81ED-4DB2-BD59-A6C34878D82A}">
                    <a16:rowId xmlns:a16="http://schemas.microsoft.com/office/drawing/2014/main" val="346046576"/>
                  </a:ext>
                </a:extLst>
              </a:tr>
              <a:tr h="304643">
                <a:tc>
                  <a:txBody>
                    <a:bodyPr/>
                    <a:lstStyle/>
                    <a:p>
                      <a:pPr algn="ctr" rtl="1">
                        <a:lnSpc>
                          <a:spcPct val="150000"/>
                        </a:lnSpc>
                        <a:spcAft>
                          <a:spcPts val="1000"/>
                        </a:spcAft>
                      </a:pPr>
                      <a:r>
                        <a:rPr lang="ar-JO" sz="1800" b="0" dirty="0">
                          <a:solidFill>
                            <a:schemeClr val="tx1"/>
                          </a:solidFill>
                          <a:effectLst/>
                          <a:latin typeface="Alexandria" pitchFamily="2" charset="-78"/>
                          <a:cs typeface="Alexandria" pitchFamily="2" charset="-78"/>
                        </a:rPr>
                        <a:t>2</a:t>
                      </a:r>
                      <a:endParaRPr lang="en-GB" sz="1800" b="0" dirty="0">
                        <a:solidFill>
                          <a:schemeClr val="tx1"/>
                        </a:solidFill>
                        <a:effectLst/>
                        <a:latin typeface="Alexandria" pitchFamily="2" charset="-78"/>
                        <a:ea typeface="Times New Roman" panose="02020603050405020304" pitchFamily="18" charset="0"/>
                        <a:cs typeface="Alexandria" pitchFamily="2" charset="-78"/>
                      </a:endParaRPr>
                    </a:p>
                  </a:txBody>
                  <a:tcPr marL="27817" marR="27817" marT="0" marB="0">
                    <a:noFill/>
                  </a:tcPr>
                </a:tc>
                <a:tc>
                  <a:txBody>
                    <a:bodyPr/>
                    <a:lstStyle/>
                    <a:p>
                      <a:pPr algn="just" rtl="1">
                        <a:lnSpc>
                          <a:spcPct val="115000"/>
                        </a:lnSpc>
                        <a:spcAft>
                          <a:spcPts val="1000"/>
                        </a:spcAft>
                      </a:pPr>
                      <a:r>
                        <a:rPr lang="ar-SA" sz="2000" b="0" dirty="0">
                          <a:solidFill>
                            <a:schemeClr val="tx1"/>
                          </a:solidFill>
                          <a:effectLst/>
                          <a:latin typeface="Alexandria" pitchFamily="2" charset="-78"/>
                          <a:cs typeface="Alexandria" pitchFamily="2" charset="-78"/>
                        </a:rPr>
                        <a:t>توقع الجامعة عقود شراكة مع مؤسسات من القطاع</a:t>
                      </a:r>
                      <a:r>
                        <a:rPr lang="en-GB" sz="2000" b="0" dirty="0">
                          <a:solidFill>
                            <a:schemeClr val="tx1"/>
                          </a:solidFill>
                          <a:effectLst/>
                          <a:cs typeface="+mj-cs"/>
                        </a:rPr>
                        <a:t> </a:t>
                      </a:r>
                      <a:r>
                        <a:rPr lang="ar-SA" sz="2000" b="0" dirty="0">
                          <a:solidFill>
                            <a:schemeClr val="tx1"/>
                          </a:solidFill>
                          <a:effectLst/>
                          <a:cs typeface="Alexandria" pitchFamily="2" charset="-78"/>
                        </a:rPr>
                        <a:t>التجاري والخاص</a:t>
                      </a:r>
                      <a:r>
                        <a:rPr lang="en-US" sz="2000" b="0" dirty="0">
                          <a:solidFill>
                            <a:schemeClr val="tx1"/>
                          </a:solidFill>
                          <a:effectLst/>
                          <a:cs typeface="+mj-cs"/>
                        </a:rPr>
                        <a:t>.</a:t>
                      </a:r>
                      <a:endParaRPr lang="en-GB" sz="2000" b="0" dirty="0">
                        <a:solidFill>
                          <a:schemeClr val="tx1"/>
                        </a:solidFill>
                        <a:effectLst/>
                        <a:latin typeface="Alexandria" pitchFamily="2" charset="-78"/>
                        <a:ea typeface="Times New Roman" panose="02020603050405020304" pitchFamily="18" charset="0"/>
                        <a:cs typeface="+mj-cs"/>
                      </a:endParaRPr>
                    </a:p>
                  </a:txBody>
                  <a:tcPr marL="27817" marR="27817" marT="0" marB="0">
                    <a:noFill/>
                  </a:tcPr>
                </a:tc>
                <a:extLst>
                  <a:ext uri="{0D108BD9-81ED-4DB2-BD59-A6C34878D82A}">
                    <a16:rowId xmlns:a16="http://schemas.microsoft.com/office/drawing/2014/main" val="645617301"/>
                  </a:ext>
                </a:extLst>
              </a:tr>
              <a:tr h="304643">
                <a:tc>
                  <a:txBody>
                    <a:bodyPr/>
                    <a:lstStyle/>
                    <a:p>
                      <a:pPr algn="ctr" rtl="1">
                        <a:lnSpc>
                          <a:spcPct val="150000"/>
                        </a:lnSpc>
                        <a:spcAft>
                          <a:spcPts val="1000"/>
                        </a:spcAft>
                      </a:pPr>
                      <a:r>
                        <a:rPr lang="ar-JO" sz="1800" b="0" dirty="0">
                          <a:solidFill>
                            <a:schemeClr val="tx1"/>
                          </a:solidFill>
                          <a:effectLst/>
                          <a:latin typeface="Alexandria" pitchFamily="2" charset="-78"/>
                          <a:cs typeface="Alexandria" pitchFamily="2" charset="-78"/>
                        </a:rPr>
                        <a:t>3</a:t>
                      </a:r>
                      <a:endParaRPr lang="en-GB" sz="1800" b="0" dirty="0">
                        <a:solidFill>
                          <a:schemeClr val="tx1"/>
                        </a:solidFill>
                        <a:effectLst/>
                        <a:latin typeface="Alexandria" pitchFamily="2" charset="-78"/>
                        <a:ea typeface="Times New Roman" panose="02020603050405020304" pitchFamily="18" charset="0"/>
                        <a:cs typeface="Alexandria" pitchFamily="2" charset="-78"/>
                      </a:endParaRPr>
                    </a:p>
                  </a:txBody>
                  <a:tcPr marL="27817" marR="27817" marT="0" marB="0">
                    <a:noFill/>
                  </a:tcPr>
                </a:tc>
                <a:tc>
                  <a:txBody>
                    <a:bodyPr/>
                    <a:lstStyle/>
                    <a:p>
                      <a:pPr algn="just" rtl="1">
                        <a:lnSpc>
                          <a:spcPct val="115000"/>
                        </a:lnSpc>
                        <a:spcAft>
                          <a:spcPts val="1000"/>
                        </a:spcAft>
                      </a:pPr>
                      <a:r>
                        <a:rPr lang="ar-SA" sz="2000" b="0" dirty="0">
                          <a:solidFill>
                            <a:schemeClr val="tx1"/>
                          </a:solidFill>
                          <a:effectLst/>
                          <a:latin typeface="Alexandria" pitchFamily="2" charset="-78"/>
                          <a:cs typeface="Alexandria" pitchFamily="2" charset="-78"/>
                        </a:rPr>
                        <a:t>تقد</a:t>
                      </a:r>
                      <a:r>
                        <a:rPr lang="ar-JO" sz="2000" b="0" dirty="0">
                          <a:solidFill>
                            <a:schemeClr val="tx1"/>
                          </a:solidFill>
                          <a:effectLst/>
                          <a:cs typeface="Alexandria" pitchFamily="2" charset="-78"/>
                        </a:rPr>
                        <a:t>ّ</a:t>
                      </a:r>
                      <a:r>
                        <a:rPr lang="ar-SA" sz="2000" b="0" dirty="0">
                          <a:solidFill>
                            <a:schemeClr val="tx1"/>
                          </a:solidFill>
                          <a:effectLst/>
                          <a:cs typeface="Alexandria" pitchFamily="2" charset="-78"/>
                        </a:rPr>
                        <a:t>م الجامعة الاستش</a:t>
                      </a:r>
                      <a:r>
                        <a:rPr lang="ar-JO" sz="2000" b="0" dirty="0">
                          <a:solidFill>
                            <a:schemeClr val="tx1"/>
                          </a:solidFill>
                          <a:effectLst/>
                          <a:cs typeface="Alexandria" pitchFamily="2" charset="-78"/>
                        </a:rPr>
                        <a:t>رات </a:t>
                      </a:r>
                      <a:r>
                        <a:rPr lang="ar-SA" sz="2000" b="0" dirty="0">
                          <a:solidFill>
                            <a:schemeClr val="tx1"/>
                          </a:solidFill>
                          <a:effectLst/>
                          <a:cs typeface="Alexandria" pitchFamily="2" charset="-78"/>
                        </a:rPr>
                        <a:t>والخدمات مدفوعة</a:t>
                      </a:r>
                      <a:r>
                        <a:rPr lang="en-GB" sz="2000" b="0" dirty="0">
                          <a:solidFill>
                            <a:schemeClr val="tx1"/>
                          </a:solidFill>
                          <a:effectLst/>
                          <a:cs typeface="+mj-cs"/>
                        </a:rPr>
                        <a:t> </a:t>
                      </a:r>
                      <a:r>
                        <a:rPr lang="ar-SA" sz="2000" b="0" dirty="0">
                          <a:solidFill>
                            <a:schemeClr val="tx1"/>
                          </a:solidFill>
                          <a:effectLst/>
                          <a:cs typeface="Alexandria" pitchFamily="2" charset="-78"/>
                        </a:rPr>
                        <a:t>ال</a:t>
                      </a:r>
                      <a:r>
                        <a:rPr lang="ar-JO" sz="2000" b="0" dirty="0">
                          <a:solidFill>
                            <a:schemeClr val="tx1"/>
                          </a:solidFill>
                          <a:effectLst/>
                          <a:cs typeface="Alexandria" pitchFamily="2" charset="-78"/>
                        </a:rPr>
                        <a:t>أ</a:t>
                      </a:r>
                      <a:r>
                        <a:rPr lang="ar-SA" sz="2000" b="0" dirty="0">
                          <a:solidFill>
                            <a:schemeClr val="tx1"/>
                          </a:solidFill>
                          <a:effectLst/>
                          <a:cs typeface="Alexandria" pitchFamily="2" charset="-78"/>
                        </a:rPr>
                        <a:t>جر للشركات والمؤسسات الانتاجية</a:t>
                      </a:r>
                      <a:r>
                        <a:rPr lang="en-US" sz="2000" b="0" dirty="0">
                          <a:solidFill>
                            <a:schemeClr val="tx1"/>
                          </a:solidFill>
                          <a:effectLst/>
                          <a:cs typeface="+mj-cs"/>
                        </a:rPr>
                        <a:t>.</a:t>
                      </a:r>
                      <a:endParaRPr lang="en-GB" sz="2000" b="0" dirty="0">
                        <a:solidFill>
                          <a:schemeClr val="tx1"/>
                        </a:solidFill>
                        <a:effectLst/>
                        <a:latin typeface="Alexandria" pitchFamily="2" charset="-78"/>
                        <a:ea typeface="Times New Roman" panose="02020603050405020304" pitchFamily="18" charset="0"/>
                        <a:cs typeface="+mj-cs"/>
                      </a:endParaRPr>
                    </a:p>
                  </a:txBody>
                  <a:tcPr marL="27817" marR="27817" marT="0" marB="0">
                    <a:noFill/>
                  </a:tcPr>
                </a:tc>
                <a:extLst>
                  <a:ext uri="{0D108BD9-81ED-4DB2-BD59-A6C34878D82A}">
                    <a16:rowId xmlns:a16="http://schemas.microsoft.com/office/drawing/2014/main" val="1782041169"/>
                  </a:ext>
                </a:extLst>
              </a:tr>
              <a:tr h="167827">
                <a:tc>
                  <a:txBody>
                    <a:bodyPr/>
                    <a:lstStyle/>
                    <a:p>
                      <a:pPr algn="ctr" rtl="1">
                        <a:lnSpc>
                          <a:spcPct val="150000"/>
                        </a:lnSpc>
                        <a:spcAft>
                          <a:spcPts val="1000"/>
                        </a:spcAft>
                      </a:pPr>
                      <a:r>
                        <a:rPr lang="ar-JO" sz="1800" b="0" dirty="0">
                          <a:solidFill>
                            <a:schemeClr val="tx1"/>
                          </a:solidFill>
                          <a:effectLst/>
                          <a:latin typeface="Alexandria" pitchFamily="2" charset="-78"/>
                          <a:cs typeface="Alexandria" pitchFamily="2" charset="-78"/>
                        </a:rPr>
                        <a:t>4</a:t>
                      </a:r>
                      <a:endParaRPr lang="en-GB" sz="1800" b="0" dirty="0">
                        <a:solidFill>
                          <a:schemeClr val="tx1"/>
                        </a:solidFill>
                        <a:effectLst/>
                        <a:latin typeface="Alexandria" pitchFamily="2" charset="-78"/>
                        <a:ea typeface="Times New Roman" panose="02020603050405020304" pitchFamily="18" charset="0"/>
                        <a:cs typeface="Alexandria" pitchFamily="2" charset="-78"/>
                      </a:endParaRPr>
                    </a:p>
                  </a:txBody>
                  <a:tcPr marL="27817" marR="27817" marT="0" marB="0">
                    <a:noFill/>
                  </a:tcPr>
                </a:tc>
                <a:tc>
                  <a:txBody>
                    <a:bodyPr/>
                    <a:lstStyle/>
                    <a:p>
                      <a:pPr algn="just" rtl="1">
                        <a:lnSpc>
                          <a:spcPct val="115000"/>
                        </a:lnSpc>
                        <a:spcAft>
                          <a:spcPts val="1000"/>
                        </a:spcAft>
                      </a:pPr>
                      <a:r>
                        <a:rPr lang="ar-SA" sz="2000" b="0" dirty="0">
                          <a:solidFill>
                            <a:schemeClr val="tx1"/>
                          </a:solidFill>
                          <a:effectLst/>
                          <a:latin typeface="Alexandria" pitchFamily="2" charset="-78"/>
                          <a:cs typeface="Alexandria" pitchFamily="2" charset="-78"/>
                        </a:rPr>
                        <a:t>تستثمر الجامعة م</a:t>
                      </a:r>
                      <a:r>
                        <a:rPr lang="ar-JO" sz="2000" b="0" dirty="0">
                          <a:solidFill>
                            <a:schemeClr val="tx1"/>
                          </a:solidFill>
                          <a:effectLst/>
                          <a:cs typeface="Alexandria" pitchFamily="2" charset="-78"/>
                        </a:rPr>
                        <a:t>را</a:t>
                      </a:r>
                      <a:r>
                        <a:rPr lang="ar-SA" sz="2000" b="0" dirty="0">
                          <a:solidFill>
                            <a:schemeClr val="tx1"/>
                          </a:solidFill>
                          <a:effectLst/>
                          <a:cs typeface="Alexandria" pitchFamily="2" charset="-78"/>
                        </a:rPr>
                        <a:t>فقها المتنوعة ك</a:t>
                      </a:r>
                      <a:r>
                        <a:rPr lang="ar-JO" sz="2000" b="0" dirty="0">
                          <a:solidFill>
                            <a:schemeClr val="tx1"/>
                          </a:solidFill>
                          <a:effectLst/>
                          <a:cs typeface="Alexandria" pitchFamily="2" charset="-78"/>
                        </a:rPr>
                        <a:t>مرا</a:t>
                      </a:r>
                      <a:r>
                        <a:rPr lang="ar-SA" sz="2000" b="0" dirty="0">
                          <a:solidFill>
                            <a:schemeClr val="tx1"/>
                          </a:solidFill>
                          <a:effectLst/>
                          <a:cs typeface="Alexandria" pitchFamily="2" charset="-78"/>
                        </a:rPr>
                        <a:t>كز انتاج متقدمة</a:t>
                      </a:r>
                      <a:r>
                        <a:rPr lang="en-US" sz="2000" b="0" dirty="0">
                          <a:solidFill>
                            <a:schemeClr val="tx1"/>
                          </a:solidFill>
                          <a:effectLst/>
                          <a:cs typeface="+mj-cs"/>
                        </a:rPr>
                        <a:t>.</a:t>
                      </a:r>
                      <a:endParaRPr lang="en-GB" sz="2000" b="0" dirty="0">
                        <a:solidFill>
                          <a:schemeClr val="tx1"/>
                        </a:solidFill>
                        <a:effectLst/>
                        <a:latin typeface="Alexandria" pitchFamily="2" charset="-78"/>
                        <a:ea typeface="Times New Roman" panose="02020603050405020304" pitchFamily="18" charset="0"/>
                        <a:cs typeface="+mj-cs"/>
                      </a:endParaRPr>
                    </a:p>
                  </a:txBody>
                  <a:tcPr marL="27817" marR="27817" marT="0" marB="0">
                    <a:noFill/>
                  </a:tcPr>
                </a:tc>
                <a:extLst>
                  <a:ext uri="{0D108BD9-81ED-4DB2-BD59-A6C34878D82A}">
                    <a16:rowId xmlns:a16="http://schemas.microsoft.com/office/drawing/2014/main" val="2024608178"/>
                  </a:ext>
                </a:extLst>
              </a:tr>
              <a:tr h="304643">
                <a:tc>
                  <a:txBody>
                    <a:bodyPr/>
                    <a:lstStyle/>
                    <a:p>
                      <a:pPr algn="ctr" rtl="1">
                        <a:lnSpc>
                          <a:spcPct val="150000"/>
                        </a:lnSpc>
                        <a:spcAft>
                          <a:spcPts val="1000"/>
                        </a:spcAft>
                      </a:pPr>
                      <a:r>
                        <a:rPr lang="ar-JO" sz="1800" b="0" dirty="0">
                          <a:solidFill>
                            <a:schemeClr val="tx1"/>
                          </a:solidFill>
                          <a:effectLst/>
                          <a:latin typeface="Alexandria" pitchFamily="2" charset="-78"/>
                          <a:cs typeface="Alexandria" pitchFamily="2" charset="-78"/>
                        </a:rPr>
                        <a:t>5</a:t>
                      </a:r>
                      <a:endParaRPr lang="en-GB" sz="1800" b="0" dirty="0">
                        <a:solidFill>
                          <a:schemeClr val="tx1"/>
                        </a:solidFill>
                        <a:effectLst/>
                        <a:latin typeface="Alexandria" pitchFamily="2" charset="-78"/>
                        <a:ea typeface="Times New Roman" panose="02020603050405020304" pitchFamily="18" charset="0"/>
                        <a:cs typeface="Alexandria" pitchFamily="2" charset="-78"/>
                      </a:endParaRPr>
                    </a:p>
                  </a:txBody>
                  <a:tcPr marL="27817" marR="27817" marT="0" marB="0">
                    <a:noFill/>
                  </a:tcPr>
                </a:tc>
                <a:tc>
                  <a:txBody>
                    <a:bodyPr/>
                    <a:lstStyle/>
                    <a:p>
                      <a:pPr algn="just" rtl="1">
                        <a:lnSpc>
                          <a:spcPct val="115000"/>
                        </a:lnSpc>
                        <a:spcAft>
                          <a:spcPts val="1000"/>
                        </a:spcAft>
                      </a:pPr>
                      <a:r>
                        <a:rPr lang="ar-SA" sz="2000" b="0" dirty="0">
                          <a:solidFill>
                            <a:schemeClr val="tx1"/>
                          </a:solidFill>
                          <a:effectLst/>
                          <a:latin typeface="Alexandria" pitchFamily="2" charset="-78"/>
                          <a:cs typeface="Alexandria" pitchFamily="2" charset="-78"/>
                        </a:rPr>
                        <a:t>تشجع الجامعة مؤسسات المجتمع المحلي على تقديم</a:t>
                      </a:r>
                      <a:r>
                        <a:rPr lang="en-GB" sz="2000" b="0" dirty="0">
                          <a:solidFill>
                            <a:schemeClr val="tx1"/>
                          </a:solidFill>
                          <a:effectLst/>
                          <a:cs typeface="+mj-cs"/>
                        </a:rPr>
                        <a:t> </a:t>
                      </a:r>
                      <a:r>
                        <a:rPr lang="ar-SA" sz="2000" b="0" dirty="0">
                          <a:solidFill>
                            <a:schemeClr val="tx1"/>
                          </a:solidFill>
                          <a:effectLst/>
                          <a:cs typeface="Alexandria" pitchFamily="2" charset="-78"/>
                        </a:rPr>
                        <a:t>المساعدات المالية والمادية</a:t>
                      </a:r>
                      <a:r>
                        <a:rPr lang="en-US" sz="2000" b="0" dirty="0">
                          <a:solidFill>
                            <a:schemeClr val="tx1"/>
                          </a:solidFill>
                          <a:effectLst/>
                          <a:cs typeface="+mj-cs"/>
                        </a:rPr>
                        <a:t>.</a:t>
                      </a:r>
                      <a:endParaRPr lang="en-GB" sz="2000" b="0" dirty="0">
                        <a:solidFill>
                          <a:schemeClr val="tx1"/>
                        </a:solidFill>
                        <a:effectLst/>
                        <a:latin typeface="Alexandria" pitchFamily="2" charset="-78"/>
                        <a:ea typeface="Times New Roman" panose="02020603050405020304" pitchFamily="18" charset="0"/>
                        <a:cs typeface="+mj-cs"/>
                      </a:endParaRPr>
                    </a:p>
                  </a:txBody>
                  <a:tcPr marL="27817" marR="27817" marT="0" marB="0">
                    <a:noFill/>
                  </a:tcPr>
                </a:tc>
                <a:extLst>
                  <a:ext uri="{0D108BD9-81ED-4DB2-BD59-A6C34878D82A}">
                    <a16:rowId xmlns:a16="http://schemas.microsoft.com/office/drawing/2014/main" val="3630463198"/>
                  </a:ext>
                </a:extLst>
              </a:tr>
              <a:tr h="167827">
                <a:tc>
                  <a:txBody>
                    <a:bodyPr/>
                    <a:lstStyle/>
                    <a:p>
                      <a:pPr algn="ctr" rtl="1">
                        <a:lnSpc>
                          <a:spcPct val="150000"/>
                        </a:lnSpc>
                        <a:spcAft>
                          <a:spcPts val="1000"/>
                        </a:spcAft>
                      </a:pPr>
                      <a:r>
                        <a:rPr lang="ar-JO" sz="1800" b="0" dirty="0">
                          <a:solidFill>
                            <a:schemeClr val="tx1"/>
                          </a:solidFill>
                          <a:effectLst/>
                          <a:latin typeface="Alexandria" pitchFamily="2" charset="-78"/>
                          <a:cs typeface="Alexandria" pitchFamily="2" charset="-78"/>
                        </a:rPr>
                        <a:t>6</a:t>
                      </a:r>
                      <a:endParaRPr lang="en-GB" sz="1800" b="0" dirty="0">
                        <a:solidFill>
                          <a:schemeClr val="tx1"/>
                        </a:solidFill>
                        <a:effectLst/>
                        <a:latin typeface="Alexandria" pitchFamily="2" charset="-78"/>
                        <a:ea typeface="Times New Roman" panose="02020603050405020304" pitchFamily="18" charset="0"/>
                        <a:cs typeface="Alexandria" pitchFamily="2" charset="-78"/>
                      </a:endParaRPr>
                    </a:p>
                  </a:txBody>
                  <a:tcPr marL="27817" marR="27817" marT="0" marB="0">
                    <a:noFill/>
                  </a:tcPr>
                </a:tc>
                <a:tc>
                  <a:txBody>
                    <a:bodyPr/>
                    <a:lstStyle/>
                    <a:p>
                      <a:pPr algn="just" rtl="1">
                        <a:lnSpc>
                          <a:spcPct val="115000"/>
                        </a:lnSpc>
                        <a:spcAft>
                          <a:spcPts val="1000"/>
                        </a:spcAft>
                      </a:pPr>
                      <a:r>
                        <a:rPr lang="ar-SA" sz="2000" b="0" dirty="0">
                          <a:solidFill>
                            <a:schemeClr val="tx1"/>
                          </a:solidFill>
                          <a:effectLst/>
                          <a:latin typeface="Alexandria" pitchFamily="2" charset="-78"/>
                          <a:cs typeface="Alexandria" pitchFamily="2" charset="-78"/>
                        </a:rPr>
                        <a:t>تعمل الجامعة على حماية المنتج الوطني العلمي والمادي</a:t>
                      </a:r>
                      <a:r>
                        <a:rPr lang="en-US" sz="2000" b="0" dirty="0">
                          <a:solidFill>
                            <a:schemeClr val="tx1"/>
                          </a:solidFill>
                          <a:effectLst/>
                          <a:cs typeface="+mj-cs"/>
                        </a:rPr>
                        <a:t>.</a:t>
                      </a:r>
                      <a:endParaRPr lang="en-GB" sz="2000" b="0" dirty="0">
                        <a:solidFill>
                          <a:schemeClr val="tx1"/>
                        </a:solidFill>
                        <a:effectLst/>
                        <a:latin typeface="Alexandria" pitchFamily="2" charset="-78"/>
                        <a:ea typeface="Times New Roman" panose="02020603050405020304" pitchFamily="18" charset="0"/>
                        <a:cs typeface="+mj-cs"/>
                      </a:endParaRPr>
                    </a:p>
                  </a:txBody>
                  <a:tcPr marL="27817" marR="27817" marT="0" marB="0">
                    <a:noFill/>
                  </a:tcPr>
                </a:tc>
                <a:extLst>
                  <a:ext uri="{0D108BD9-81ED-4DB2-BD59-A6C34878D82A}">
                    <a16:rowId xmlns:a16="http://schemas.microsoft.com/office/drawing/2014/main" val="3271998898"/>
                  </a:ext>
                </a:extLst>
              </a:tr>
              <a:tr h="167827">
                <a:tc>
                  <a:txBody>
                    <a:bodyPr/>
                    <a:lstStyle/>
                    <a:p>
                      <a:pPr algn="ctr" rtl="1">
                        <a:lnSpc>
                          <a:spcPct val="150000"/>
                        </a:lnSpc>
                        <a:spcAft>
                          <a:spcPts val="1000"/>
                        </a:spcAft>
                      </a:pPr>
                      <a:r>
                        <a:rPr lang="ar-JO" sz="1800" b="0" dirty="0">
                          <a:solidFill>
                            <a:schemeClr val="tx1"/>
                          </a:solidFill>
                          <a:effectLst/>
                          <a:latin typeface="Alexandria" pitchFamily="2" charset="-78"/>
                          <a:cs typeface="Alexandria" pitchFamily="2" charset="-78"/>
                        </a:rPr>
                        <a:t>7</a:t>
                      </a:r>
                      <a:endParaRPr lang="en-GB" sz="1800" b="0" dirty="0">
                        <a:solidFill>
                          <a:schemeClr val="tx1"/>
                        </a:solidFill>
                        <a:effectLst/>
                        <a:latin typeface="Alexandria" pitchFamily="2" charset="-78"/>
                        <a:ea typeface="Times New Roman" panose="02020603050405020304" pitchFamily="18" charset="0"/>
                        <a:cs typeface="Alexandria" pitchFamily="2" charset="-78"/>
                      </a:endParaRPr>
                    </a:p>
                  </a:txBody>
                  <a:tcPr marL="27817" marR="27817" marT="0" marB="0">
                    <a:noFill/>
                  </a:tcPr>
                </a:tc>
                <a:tc>
                  <a:txBody>
                    <a:bodyPr/>
                    <a:lstStyle/>
                    <a:p>
                      <a:pPr algn="just" rtl="1">
                        <a:lnSpc>
                          <a:spcPct val="115000"/>
                        </a:lnSpc>
                        <a:spcAft>
                          <a:spcPts val="1000"/>
                        </a:spcAft>
                      </a:pPr>
                      <a:r>
                        <a:rPr lang="ar-SA" sz="2000" b="0" dirty="0">
                          <a:solidFill>
                            <a:schemeClr val="tx1"/>
                          </a:solidFill>
                          <a:effectLst/>
                          <a:latin typeface="Alexandria" pitchFamily="2" charset="-78"/>
                          <a:cs typeface="Alexandria" pitchFamily="2" charset="-78"/>
                        </a:rPr>
                        <a:t>تقوم الجامعة ب</a:t>
                      </a:r>
                      <a:r>
                        <a:rPr lang="ar-JO" sz="2000" b="0" dirty="0">
                          <a:solidFill>
                            <a:schemeClr val="tx1"/>
                          </a:solidFill>
                          <a:effectLst/>
                          <a:cs typeface="Alexandria" pitchFamily="2" charset="-78"/>
                        </a:rPr>
                        <a:t>إ</a:t>
                      </a:r>
                      <a:r>
                        <a:rPr lang="ar-SA" sz="2000" b="0" dirty="0">
                          <a:solidFill>
                            <a:schemeClr val="tx1"/>
                          </a:solidFill>
                          <a:effectLst/>
                          <a:cs typeface="Alexandria" pitchFamily="2" charset="-78"/>
                        </a:rPr>
                        <a:t>نشاء محلات تجارية على </a:t>
                      </a:r>
                      <a:r>
                        <a:rPr lang="ar-JO" sz="2000" b="0" dirty="0">
                          <a:solidFill>
                            <a:schemeClr val="tx1"/>
                          </a:solidFill>
                          <a:effectLst/>
                          <a:cs typeface="Alexandria" pitchFamily="2" charset="-78"/>
                        </a:rPr>
                        <a:t>أ</a:t>
                      </a:r>
                      <a:r>
                        <a:rPr lang="ar-SA" sz="2000" b="0" dirty="0">
                          <a:solidFill>
                            <a:schemeClr val="tx1"/>
                          </a:solidFill>
                          <a:effectLst/>
                          <a:cs typeface="Alexandria" pitchFamily="2" charset="-78"/>
                        </a:rPr>
                        <a:t>سوارها لتأجيرها واستثمارها</a:t>
                      </a:r>
                      <a:r>
                        <a:rPr lang="en-US" sz="2000" b="0" dirty="0">
                          <a:solidFill>
                            <a:schemeClr val="tx1"/>
                          </a:solidFill>
                          <a:effectLst/>
                          <a:cs typeface="+mj-cs"/>
                        </a:rPr>
                        <a:t>.</a:t>
                      </a:r>
                      <a:endParaRPr lang="en-GB" sz="2000" b="0" dirty="0">
                        <a:solidFill>
                          <a:schemeClr val="tx1"/>
                        </a:solidFill>
                        <a:effectLst/>
                        <a:latin typeface="Alexandria" pitchFamily="2" charset="-78"/>
                        <a:ea typeface="Times New Roman" panose="02020603050405020304" pitchFamily="18" charset="0"/>
                        <a:cs typeface="+mj-cs"/>
                      </a:endParaRPr>
                    </a:p>
                  </a:txBody>
                  <a:tcPr marL="27817" marR="27817" marT="0" marB="0">
                    <a:noFill/>
                  </a:tcPr>
                </a:tc>
                <a:extLst>
                  <a:ext uri="{0D108BD9-81ED-4DB2-BD59-A6C34878D82A}">
                    <a16:rowId xmlns:a16="http://schemas.microsoft.com/office/drawing/2014/main" val="172833955"/>
                  </a:ext>
                </a:extLst>
              </a:tr>
              <a:tr h="167827">
                <a:tc>
                  <a:txBody>
                    <a:bodyPr/>
                    <a:lstStyle/>
                    <a:p>
                      <a:pPr algn="ctr" rtl="1">
                        <a:lnSpc>
                          <a:spcPct val="150000"/>
                        </a:lnSpc>
                        <a:spcAft>
                          <a:spcPts val="1000"/>
                        </a:spcAft>
                      </a:pPr>
                      <a:r>
                        <a:rPr lang="ar-JO" sz="1800" b="0" dirty="0">
                          <a:solidFill>
                            <a:schemeClr val="tx1"/>
                          </a:solidFill>
                          <a:effectLst/>
                          <a:latin typeface="Alexandria" pitchFamily="2" charset="-78"/>
                          <a:cs typeface="Alexandria" pitchFamily="2" charset="-78"/>
                        </a:rPr>
                        <a:t>8</a:t>
                      </a:r>
                      <a:endParaRPr lang="en-GB" sz="1800" b="0" dirty="0">
                        <a:solidFill>
                          <a:schemeClr val="tx1"/>
                        </a:solidFill>
                        <a:effectLst/>
                        <a:latin typeface="Alexandria" pitchFamily="2" charset="-78"/>
                        <a:ea typeface="Times New Roman" panose="02020603050405020304" pitchFamily="18" charset="0"/>
                        <a:cs typeface="Alexandria" pitchFamily="2" charset="-78"/>
                      </a:endParaRPr>
                    </a:p>
                  </a:txBody>
                  <a:tcPr marL="27817" marR="27817" marT="0" marB="0">
                    <a:noFill/>
                  </a:tcPr>
                </a:tc>
                <a:tc>
                  <a:txBody>
                    <a:bodyPr/>
                    <a:lstStyle/>
                    <a:p>
                      <a:pPr algn="just" rtl="1">
                        <a:lnSpc>
                          <a:spcPct val="115000"/>
                        </a:lnSpc>
                        <a:spcAft>
                          <a:spcPts val="1000"/>
                        </a:spcAft>
                      </a:pPr>
                      <a:r>
                        <a:rPr lang="ar-SA" sz="2000" b="0" dirty="0">
                          <a:solidFill>
                            <a:schemeClr val="tx1"/>
                          </a:solidFill>
                          <a:effectLst/>
                          <a:latin typeface="Alexandria" pitchFamily="2" charset="-78"/>
                          <a:cs typeface="Alexandria" pitchFamily="2" charset="-78"/>
                        </a:rPr>
                        <a:t>تقوم الجامعة بتسويق </a:t>
                      </a:r>
                      <a:r>
                        <a:rPr lang="ar-JO" sz="2000" b="0" dirty="0">
                          <a:solidFill>
                            <a:schemeClr val="tx1"/>
                          </a:solidFill>
                          <a:effectLst/>
                          <a:cs typeface="Alexandria" pitchFamily="2" charset="-78"/>
                        </a:rPr>
                        <a:t>إ</a:t>
                      </a:r>
                      <a:r>
                        <a:rPr lang="ar-SA" sz="2000" b="0" dirty="0">
                          <a:solidFill>
                            <a:schemeClr val="tx1"/>
                          </a:solidFill>
                          <a:effectLst/>
                          <a:cs typeface="Alexandria" pitchFamily="2" charset="-78"/>
                        </a:rPr>
                        <a:t>نتاجها العلمي الى حقول المجتمع المختلفة</a:t>
                      </a:r>
                      <a:r>
                        <a:rPr lang="en-US" sz="2000" b="0" dirty="0">
                          <a:solidFill>
                            <a:schemeClr val="tx1"/>
                          </a:solidFill>
                          <a:effectLst/>
                          <a:cs typeface="+mj-cs"/>
                        </a:rPr>
                        <a:t>.</a:t>
                      </a:r>
                      <a:endParaRPr lang="en-GB" sz="2000" b="0" dirty="0">
                        <a:solidFill>
                          <a:schemeClr val="tx1"/>
                        </a:solidFill>
                        <a:effectLst/>
                        <a:latin typeface="Alexandria" pitchFamily="2" charset="-78"/>
                        <a:ea typeface="Times New Roman" panose="02020603050405020304" pitchFamily="18" charset="0"/>
                        <a:cs typeface="+mj-cs"/>
                      </a:endParaRPr>
                    </a:p>
                  </a:txBody>
                  <a:tcPr marL="27817" marR="27817" marT="0" marB="0">
                    <a:noFill/>
                  </a:tcPr>
                </a:tc>
                <a:extLst>
                  <a:ext uri="{0D108BD9-81ED-4DB2-BD59-A6C34878D82A}">
                    <a16:rowId xmlns:a16="http://schemas.microsoft.com/office/drawing/2014/main" val="3873378933"/>
                  </a:ext>
                </a:extLst>
              </a:tr>
              <a:tr h="304643">
                <a:tc>
                  <a:txBody>
                    <a:bodyPr/>
                    <a:lstStyle/>
                    <a:p>
                      <a:pPr algn="ctr" rtl="1">
                        <a:lnSpc>
                          <a:spcPct val="150000"/>
                        </a:lnSpc>
                        <a:spcAft>
                          <a:spcPts val="1000"/>
                        </a:spcAft>
                      </a:pPr>
                      <a:r>
                        <a:rPr lang="ar-JO" sz="1800" b="0" dirty="0">
                          <a:solidFill>
                            <a:schemeClr val="tx1"/>
                          </a:solidFill>
                          <a:effectLst/>
                          <a:latin typeface="Alexandria" pitchFamily="2" charset="-78"/>
                          <a:cs typeface="Alexandria" pitchFamily="2" charset="-78"/>
                        </a:rPr>
                        <a:t>9</a:t>
                      </a:r>
                      <a:endParaRPr lang="en-GB" sz="1800" b="0" dirty="0">
                        <a:solidFill>
                          <a:schemeClr val="tx1"/>
                        </a:solidFill>
                        <a:effectLst/>
                        <a:latin typeface="Alexandria" pitchFamily="2" charset="-78"/>
                        <a:ea typeface="Times New Roman" panose="02020603050405020304" pitchFamily="18" charset="0"/>
                        <a:cs typeface="Alexandria" pitchFamily="2" charset="-78"/>
                      </a:endParaRPr>
                    </a:p>
                  </a:txBody>
                  <a:tcPr marL="27817" marR="27817" marT="0" marB="0">
                    <a:noFill/>
                  </a:tcPr>
                </a:tc>
                <a:tc>
                  <a:txBody>
                    <a:bodyPr/>
                    <a:lstStyle/>
                    <a:p>
                      <a:pPr algn="just" rtl="1">
                        <a:lnSpc>
                          <a:spcPct val="115000"/>
                        </a:lnSpc>
                        <a:spcAft>
                          <a:spcPts val="1000"/>
                        </a:spcAft>
                      </a:pPr>
                      <a:r>
                        <a:rPr lang="ar-SA" sz="2000" b="0" dirty="0">
                          <a:solidFill>
                            <a:schemeClr val="tx1"/>
                          </a:solidFill>
                          <a:effectLst/>
                          <a:latin typeface="Alexandria" pitchFamily="2" charset="-78"/>
                          <a:cs typeface="Alexandria" pitchFamily="2" charset="-78"/>
                        </a:rPr>
                        <a:t>توسع الجامعة نشاطاتها الانتاجية في الجامعات</a:t>
                      </a:r>
                      <a:r>
                        <a:rPr lang="en-GB" sz="2000" b="0" dirty="0">
                          <a:solidFill>
                            <a:schemeClr val="tx1"/>
                          </a:solidFill>
                          <a:effectLst/>
                          <a:cs typeface="+mj-cs"/>
                        </a:rPr>
                        <a:t> </a:t>
                      </a:r>
                      <a:r>
                        <a:rPr lang="ar-SA" sz="2000" b="0" dirty="0">
                          <a:solidFill>
                            <a:schemeClr val="tx1"/>
                          </a:solidFill>
                          <a:effectLst/>
                          <a:cs typeface="Alexandria" pitchFamily="2" charset="-78"/>
                        </a:rPr>
                        <a:t>التطبيقية مقابل عائد مالي</a:t>
                      </a:r>
                      <a:r>
                        <a:rPr lang="en-US" sz="2000" b="0" dirty="0">
                          <a:solidFill>
                            <a:schemeClr val="tx1"/>
                          </a:solidFill>
                          <a:effectLst/>
                          <a:cs typeface="+mj-cs"/>
                        </a:rPr>
                        <a:t>.</a:t>
                      </a:r>
                      <a:endParaRPr lang="en-GB" sz="2000" b="0" dirty="0">
                        <a:solidFill>
                          <a:schemeClr val="tx1"/>
                        </a:solidFill>
                        <a:effectLst/>
                        <a:latin typeface="Alexandria" pitchFamily="2" charset="-78"/>
                        <a:ea typeface="Times New Roman" panose="02020603050405020304" pitchFamily="18" charset="0"/>
                        <a:cs typeface="+mj-cs"/>
                      </a:endParaRPr>
                    </a:p>
                  </a:txBody>
                  <a:tcPr marL="27817" marR="27817" marT="0" marB="0">
                    <a:noFill/>
                  </a:tcPr>
                </a:tc>
                <a:extLst>
                  <a:ext uri="{0D108BD9-81ED-4DB2-BD59-A6C34878D82A}">
                    <a16:rowId xmlns:a16="http://schemas.microsoft.com/office/drawing/2014/main" val="4103477351"/>
                  </a:ext>
                </a:extLst>
              </a:tr>
              <a:tr h="167827">
                <a:tc>
                  <a:txBody>
                    <a:bodyPr/>
                    <a:lstStyle/>
                    <a:p>
                      <a:pPr algn="ctr" rtl="1">
                        <a:lnSpc>
                          <a:spcPct val="150000"/>
                        </a:lnSpc>
                        <a:spcAft>
                          <a:spcPts val="1000"/>
                        </a:spcAft>
                      </a:pPr>
                      <a:r>
                        <a:rPr lang="ar-JO" sz="1800" b="0" dirty="0">
                          <a:solidFill>
                            <a:schemeClr val="tx1"/>
                          </a:solidFill>
                          <a:effectLst/>
                          <a:latin typeface="Alexandria" pitchFamily="2" charset="-78"/>
                          <a:cs typeface="Alexandria" pitchFamily="2" charset="-78"/>
                        </a:rPr>
                        <a:t>10</a:t>
                      </a:r>
                      <a:endParaRPr lang="en-GB" sz="1800" b="0" dirty="0">
                        <a:solidFill>
                          <a:schemeClr val="tx1"/>
                        </a:solidFill>
                        <a:effectLst/>
                        <a:latin typeface="Alexandria" pitchFamily="2" charset="-78"/>
                        <a:ea typeface="Times New Roman" panose="02020603050405020304" pitchFamily="18" charset="0"/>
                        <a:cs typeface="Alexandria" pitchFamily="2" charset="-78"/>
                      </a:endParaRPr>
                    </a:p>
                  </a:txBody>
                  <a:tcPr marL="27817" marR="27817" marT="0" marB="0">
                    <a:noFill/>
                  </a:tcPr>
                </a:tc>
                <a:tc>
                  <a:txBody>
                    <a:bodyPr/>
                    <a:lstStyle/>
                    <a:p>
                      <a:pPr algn="just" rtl="1">
                        <a:lnSpc>
                          <a:spcPct val="115000"/>
                        </a:lnSpc>
                        <a:spcAft>
                          <a:spcPts val="1000"/>
                        </a:spcAft>
                      </a:pPr>
                      <a:r>
                        <a:rPr lang="ar-SA" sz="2000" b="0" dirty="0">
                          <a:solidFill>
                            <a:schemeClr val="tx1"/>
                          </a:solidFill>
                          <a:effectLst/>
                          <a:latin typeface="Alexandria" pitchFamily="2" charset="-78"/>
                          <a:cs typeface="Alexandria" pitchFamily="2" charset="-78"/>
                        </a:rPr>
                        <a:t>تنشئ الجامعة العيادات الطبية والنفسية لتقديم خدمات مدفوعة ال</a:t>
                      </a:r>
                      <a:r>
                        <a:rPr lang="ar-JO" sz="2000" b="0" dirty="0">
                          <a:solidFill>
                            <a:schemeClr val="tx1"/>
                          </a:solidFill>
                          <a:effectLst/>
                          <a:cs typeface="Alexandria" pitchFamily="2" charset="-78"/>
                        </a:rPr>
                        <a:t>أ</a:t>
                      </a:r>
                      <a:r>
                        <a:rPr lang="ar-SA" sz="2000" b="0" dirty="0">
                          <a:solidFill>
                            <a:schemeClr val="tx1"/>
                          </a:solidFill>
                          <a:effectLst/>
                          <a:cs typeface="Alexandria" pitchFamily="2" charset="-78"/>
                        </a:rPr>
                        <a:t>جر</a:t>
                      </a:r>
                      <a:r>
                        <a:rPr lang="en-US" sz="2000" b="0" dirty="0">
                          <a:solidFill>
                            <a:schemeClr val="tx1"/>
                          </a:solidFill>
                          <a:effectLst/>
                          <a:cs typeface="+mj-cs"/>
                        </a:rPr>
                        <a:t>.</a:t>
                      </a:r>
                      <a:endParaRPr lang="en-GB" sz="2000" b="0" dirty="0">
                        <a:solidFill>
                          <a:schemeClr val="tx1"/>
                        </a:solidFill>
                        <a:effectLst/>
                        <a:latin typeface="Alexandria" pitchFamily="2" charset="-78"/>
                        <a:ea typeface="Times New Roman" panose="02020603050405020304" pitchFamily="18" charset="0"/>
                        <a:cs typeface="+mj-cs"/>
                      </a:endParaRPr>
                    </a:p>
                  </a:txBody>
                  <a:tcPr marL="27817" marR="27817" marT="0" marB="0">
                    <a:noFill/>
                  </a:tcPr>
                </a:tc>
                <a:extLst>
                  <a:ext uri="{0D108BD9-81ED-4DB2-BD59-A6C34878D82A}">
                    <a16:rowId xmlns:a16="http://schemas.microsoft.com/office/drawing/2014/main" val="39249473"/>
                  </a:ext>
                </a:extLst>
              </a:tr>
              <a:tr h="253131">
                <a:tc>
                  <a:txBody>
                    <a:bodyPr/>
                    <a:lstStyle/>
                    <a:p>
                      <a:pPr algn="ctr" rtl="1">
                        <a:lnSpc>
                          <a:spcPct val="150000"/>
                        </a:lnSpc>
                        <a:spcAft>
                          <a:spcPts val="1000"/>
                        </a:spcAft>
                      </a:pPr>
                      <a:r>
                        <a:rPr lang="ar-JO" sz="1800" b="0" dirty="0">
                          <a:solidFill>
                            <a:schemeClr val="tx1"/>
                          </a:solidFill>
                          <a:effectLst/>
                          <a:latin typeface="Alexandria" pitchFamily="2" charset="-78"/>
                          <a:cs typeface="Alexandria" pitchFamily="2" charset="-78"/>
                        </a:rPr>
                        <a:t>11</a:t>
                      </a:r>
                      <a:endParaRPr lang="en-GB" sz="1800" b="0" dirty="0">
                        <a:solidFill>
                          <a:schemeClr val="tx1"/>
                        </a:solidFill>
                        <a:effectLst/>
                        <a:latin typeface="Alexandria" pitchFamily="2" charset="-78"/>
                        <a:ea typeface="Times New Roman" panose="02020603050405020304" pitchFamily="18" charset="0"/>
                        <a:cs typeface="Alexandria" pitchFamily="2" charset="-78"/>
                      </a:endParaRPr>
                    </a:p>
                  </a:txBody>
                  <a:tcPr marL="27817" marR="27817" marT="0" marB="0">
                    <a:noFill/>
                  </a:tcPr>
                </a:tc>
                <a:tc>
                  <a:txBody>
                    <a:bodyPr/>
                    <a:lstStyle/>
                    <a:p>
                      <a:pPr algn="just" rtl="1">
                        <a:lnSpc>
                          <a:spcPct val="115000"/>
                        </a:lnSpc>
                        <a:spcAft>
                          <a:spcPts val="1000"/>
                        </a:spcAft>
                      </a:pPr>
                      <a:r>
                        <a:rPr lang="ar-SA" sz="2000" b="0" dirty="0">
                          <a:solidFill>
                            <a:schemeClr val="tx1"/>
                          </a:solidFill>
                          <a:effectLst/>
                          <a:latin typeface="Alexandria" pitchFamily="2" charset="-78"/>
                          <a:cs typeface="Alexandria" pitchFamily="2" charset="-78"/>
                        </a:rPr>
                        <a:t>تدعم الجامعة أنشطتها الانتاجية بالاستفادة </a:t>
                      </a:r>
                      <a:r>
                        <a:rPr lang="ar-JO" sz="2000" b="0" dirty="0">
                          <a:solidFill>
                            <a:schemeClr val="tx1"/>
                          </a:solidFill>
                          <a:effectLst/>
                          <a:cs typeface="Alexandria" pitchFamily="2" charset="-78"/>
                        </a:rPr>
                        <a:t>من برامج </a:t>
                      </a:r>
                      <a:r>
                        <a:rPr lang="ar-SA" sz="2000" b="0" dirty="0">
                          <a:solidFill>
                            <a:schemeClr val="tx1"/>
                          </a:solidFill>
                          <a:effectLst/>
                          <a:cs typeface="Alexandria" pitchFamily="2" charset="-78"/>
                        </a:rPr>
                        <a:t>التعاون والمنح الدولية بدعم الانشطة الانتاجية</a:t>
                      </a:r>
                      <a:r>
                        <a:rPr lang="en-US" sz="2000" b="0" dirty="0">
                          <a:solidFill>
                            <a:schemeClr val="tx1"/>
                          </a:solidFill>
                          <a:effectLst/>
                          <a:cs typeface="+mj-cs"/>
                        </a:rPr>
                        <a:t>.</a:t>
                      </a:r>
                      <a:endParaRPr lang="en-GB" sz="2000" b="0" dirty="0">
                        <a:solidFill>
                          <a:schemeClr val="tx1"/>
                        </a:solidFill>
                        <a:effectLst/>
                        <a:latin typeface="Alexandria" pitchFamily="2" charset="-78"/>
                        <a:ea typeface="Times New Roman" panose="02020603050405020304" pitchFamily="18" charset="0"/>
                        <a:cs typeface="+mj-cs"/>
                      </a:endParaRPr>
                    </a:p>
                  </a:txBody>
                  <a:tcPr marL="27817" marR="27817" marT="0" marB="0">
                    <a:noFill/>
                  </a:tcPr>
                </a:tc>
                <a:extLst>
                  <a:ext uri="{0D108BD9-81ED-4DB2-BD59-A6C34878D82A}">
                    <a16:rowId xmlns:a16="http://schemas.microsoft.com/office/drawing/2014/main" val="4099934382"/>
                  </a:ext>
                </a:extLst>
              </a:tr>
              <a:tr h="304643">
                <a:tc>
                  <a:txBody>
                    <a:bodyPr/>
                    <a:lstStyle/>
                    <a:p>
                      <a:pPr algn="ctr" rtl="1">
                        <a:lnSpc>
                          <a:spcPct val="150000"/>
                        </a:lnSpc>
                        <a:spcAft>
                          <a:spcPts val="1000"/>
                        </a:spcAft>
                      </a:pPr>
                      <a:r>
                        <a:rPr lang="ar-JO" sz="1800" b="0" dirty="0">
                          <a:solidFill>
                            <a:schemeClr val="tx1"/>
                          </a:solidFill>
                          <a:effectLst/>
                          <a:latin typeface="Alexandria" pitchFamily="2" charset="-78"/>
                          <a:cs typeface="Alexandria" pitchFamily="2" charset="-78"/>
                        </a:rPr>
                        <a:t>12</a:t>
                      </a:r>
                      <a:endParaRPr lang="en-GB" sz="1800" b="0" dirty="0">
                        <a:solidFill>
                          <a:schemeClr val="tx1"/>
                        </a:solidFill>
                        <a:effectLst/>
                        <a:latin typeface="Alexandria" pitchFamily="2" charset="-78"/>
                        <a:ea typeface="Times New Roman" panose="02020603050405020304" pitchFamily="18" charset="0"/>
                        <a:cs typeface="Alexandria" pitchFamily="2" charset="-78"/>
                      </a:endParaRPr>
                    </a:p>
                  </a:txBody>
                  <a:tcPr marL="27817" marR="27817" marT="0" marB="0">
                    <a:noFill/>
                  </a:tcPr>
                </a:tc>
                <a:tc>
                  <a:txBody>
                    <a:bodyPr/>
                    <a:lstStyle/>
                    <a:p>
                      <a:pPr algn="r" rtl="0">
                        <a:lnSpc>
                          <a:spcPct val="115000"/>
                        </a:lnSpc>
                        <a:spcAft>
                          <a:spcPts val="1000"/>
                        </a:spcAft>
                      </a:pPr>
                      <a:r>
                        <a:rPr lang="ar-SA" sz="2000" b="0" dirty="0">
                          <a:solidFill>
                            <a:schemeClr val="tx1"/>
                          </a:solidFill>
                          <a:effectLst/>
                          <a:latin typeface="Alexandria" pitchFamily="2" charset="-78"/>
                          <a:cs typeface="Alexandria" pitchFamily="2" charset="-78"/>
                        </a:rPr>
                        <a:t>تربط الجامعة خطط التعليم الجامعي بخطط التنمية</a:t>
                      </a:r>
                      <a:r>
                        <a:rPr lang="ar-JO" sz="2000" b="0" dirty="0">
                          <a:solidFill>
                            <a:schemeClr val="tx1"/>
                          </a:solidFill>
                          <a:effectLst/>
                          <a:cs typeface="Alexandria" pitchFamily="2" charset="-78"/>
                        </a:rPr>
                        <a:t> </a:t>
                      </a:r>
                      <a:r>
                        <a:rPr lang="ar-SA" sz="2000" b="0" dirty="0">
                          <a:solidFill>
                            <a:schemeClr val="tx1"/>
                          </a:solidFill>
                          <a:effectLst/>
                          <a:cs typeface="Alexandria" pitchFamily="2" charset="-78"/>
                        </a:rPr>
                        <a:t>الاقتصادية والاجتماعية المحلية</a:t>
                      </a:r>
                      <a:r>
                        <a:rPr lang="ar-JO" sz="2000" b="0" dirty="0">
                          <a:solidFill>
                            <a:schemeClr val="tx1"/>
                          </a:solidFill>
                          <a:effectLst/>
                          <a:cs typeface="Alexandria" pitchFamily="2" charset="-78"/>
                        </a:rPr>
                        <a:t>.</a:t>
                      </a:r>
                      <a:r>
                        <a:rPr lang="en-US" sz="2000" b="0" dirty="0">
                          <a:solidFill>
                            <a:schemeClr val="tx1"/>
                          </a:solidFill>
                          <a:effectLst/>
                          <a:cs typeface="+mj-cs"/>
                        </a:rPr>
                        <a:t>.</a:t>
                      </a:r>
                      <a:endParaRPr lang="en-GB" sz="2000" b="0" dirty="0">
                        <a:solidFill>
                          <a:schemeClr val="tx1"/>
                        </a:solidFill>
                        <a:effectLst/>
                        <a:latin typeface="Alexandria" pitchFamily="2" charset="-78"/>
                        <a:ea typeface="Times New Roman" panose="02020603050405020304" pitchFamily="18" charset="0"/>
                        <a:cs typeface="+mj-cs"/>
                      </a:endParaRPr>
                    </a:p>
                  </a:txBody>
                  <a:tcPr marL="27817" marR="27817" marT="0" marB="0">
                    <a:noFill/>
                  </a:tcPr>
                </a:tc>
                <a:extLst>
                  <a:ext uri="{0D108BD9-81ED-4DB2-BD59-A6C34878D82A}">
                    <a16:rowId xmlns:a16="http://schemas.microsoft.com/office/drawing/2014/main" val="3185847824"/>
                  </a:ext>
                </a:extLst>
              </a:tr>
              <a:tr h="389947">
                <a:tc>
                  <a:txBody>
                    <a:bodyPr/>
                    <a:lstStyle/>
                    <a:p>
                      <a:pPr algn="ctr" rtl="1">
                        <a:lnSpc>
                          <a:spcPct val="150000"/>
                        </a:lnSpc>
                        <a:spcAft>
                          <a:spcPts val="1000"/>
                        </a:spcAft>
                      </a:pPr>
                      <a:r>
                        <a:rPr lang="ar-JO" sz="1800" b="0" dirty="0">
                          <a:solidFill>
                            <a:schemeClr val="tx1"/>
                          </a:solidFill>
                          <a:effectLst/>
                          <a:latin typeface="Alexandria" pitchFamily="2" charset="-78"/>
                          <a:cs typeface="Alexandria" pitchFamily="2" charset="-78"/>
                        </a:rPr>
                        <a:t>13</a:t>
                      </a:r>
                      <a:endParaRPr lang="en-GB" sz="1800" b="0" dirty="0">
                        <a:solidFill>
                          <a:schemeClr val="tx1"/>
                        </a:solidFill>
                        <a:effectLst/>
                        <a:latin typeface="Alexandria" pitchFamily="2" charset="-78"/>
                        <a:ea typeface="Times New Roman" panose="02020603050405020304" pitchFamily="18" charset="0"/>
                        <a:cs typeface="Alexandria" pitchFamily="2" charset="-78"/>
                      </a:endParaRPr>
                    </a:p>
                  </a:txBody>
                  <a:tcPr marL="27817" marR="27817" marT="0" marB="0">
                    <a:noFill/>
                  </a:tcPr>
                </a:tc>
                <a:tc>
                  <a:txBody>
                    <a:bodyPr/>
                    <a:lstStyle/>
                    <a:p>
                      <a:pPr algn="just" rtl="1">
                        <a:lnSpc>
                          <a:spcPct val="115000"/>
                        </a:lnSpc>
                        <a:spcAft>
                          <a:spcPts val="1000"/>
                        </a:spcAft>
                      </a:pPr>
                      <a:r>
                        <a:rPr lang="ar-SA" sz="2000" b="0" dirty="0">
                          <a:solidFill>
                            <a:schemeClr val="tx1"/>
                          </a:solidFill>
                          <a:effectLst/>
                          <a:latin typeface="Alexandria" pitchFamily="2" charset="-78"/>
                          <a:cs typeface="Alexandria" pitchFamily="2" charset="-78"/>
                        </a:rPr>
                        <a:t>تعزز الجامعة علاقتها مع الشركات الوطنية والدولية</a:t>
                      </a:r>
                      <a:r>
                        <a:rPr lang="en-GB" sz="2000" b="0" dirty="0">
                          <a:solidFill>
                            <a:schemeClr val="tx1"/>
                          </a:solidFill>
                          <a:effectLst/>
                          <a:cs typeface="+mj-cs"/>
                        </a:rPr>
                        <a:t> </a:t>
                      </a:r>
                      <a:r>
                        <a:rPr lang="ar-SA" sz="2000" b="0" dirty="0">
                          <a:solidFill>
                            <a:schemeClr val="tx1"/>
                          </a:solidFill>
                          <a:effectLst/>
                          <a:cs typeface="Alexandria" pitchFamily="2" charset="-78"/>
                        </a:rPr>
                        <a:t>ورجال الاعمال لتأمين الحصول على الدعم المالي.</a:t>
                      </a:r>
                      <a:endParaRPr lang="en-GB" sz="2000" b="0" dirty="0">
                        <a:solidFill>
                          <a:schemeClr val="tx1"/>
                        </a:solidFill>
                        <a:effectLst/>
                        <a:latin typeface="Alexandria" pitchFamily="2" charset="-78"/>
                        <a:ea typeface="Times New Roman" panose="02020603050405020304" pitchFamily="18" charset="0"/>
                        <a:cs typeface="+mj-cs"/>
                      </a:endParaRPr>
                    </a:p>
                  </a:txBody>
                  <a:tcPr marL="27817" marR="27817" marT="0" marB="0">
                    <a:noFill/>
                  </a:tcPr>
                </a:tc>
                <a:extLst>
                  <a:ext uri="{0D108BD9-81ED-4DB2-BD59-A6C34878D82A}">
                    <a16:rowId xmlns:a16="http://schemas.microsoft.com/office/drawing/2014/main" val="1022640705"/>
                  </a:ext>
                </a:extLst>
              </a:tr>
            </a:tbl>
          </a:graphicData>
        </a:graphic>
      </p:graphicFrame>
      <p:pic>
        <p:nvPicPr>
          <p:cNvPr id="4" name="Graphic 21">
            <a:extLst>
              <a:ext uri="{FF2B5EF4-FFF2-40B4-BE49-F238E27FC236}">
                <a16:creationId xmlns:a16="http://schemas.microsoft.com/office/drawing/2014/main" id="{0D247B7E-C5FC-9A6E-57A7-ED8BB633B94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Tree>
    <p:custDataLst>
      <p:tags r:id="rId1"/>
    </p:custDataLst>
    <p:extLst>
      <p:ext uri="{BB962C8B-B14F-4D97-AF65-F5344CB8AC3E}">
        <p14:creationId xmlns:p14="http://schemas.microsoft.com/office/powerpoint/2010/main" val="22614176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7E3EA2A2-DE5A-4292-AA15-56E18B229C48}"/>
              </a:ext>
            </a:extLst>
          </p:cNvPr>
          <p:cNvSpPr txBox="1">
            <a:spLocks/>
          </p:cNvSpPr>
          <p:nvPr/>
        </p:nvSpPr>
        <p:spPr>
          <a:xfrm>
            <a:off x="1271048" y="832356"/>
            <a:ext cx="8410422" cy="230425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rtl="1">
              <a:lnSpc>
                <a:spcPct val="170000"/>
              </a:lnSpc>
            </a:pPr>
            <a:r>
              <a:rPr lang="ar-JO" sz="2800" dirty="0">
                <a:latin typeface="Alexandria" pitchFamily="2" charset="-78"/>
                <a:cs typeface="Alexandria" pitchFamily="2" charset="-78"/>
              </a:rPr>
              <a:t>فكّر معي الآن: ما هي مبررات</a:t>
            </a:r>
            <a:r>
              <a:rPr lang="ar-SA" sz="2800" dirty="0">
                <a:latin typeface="Alexandria" pitchFamily="2" charset="-78"/>
                <a:cs typeface="Alexandria" pitchFamily="2" charset="-78"/>
              </a:rPr>
              <a:t> </a:t>
            </a:r>
            <a:r>
              <a:rPr lang="ar-JO" sz="2800" dirty="0">
                <a:latin typeface="Alexandria" pitchFamily="2" charset="-78"/>
                <a:cs typeface="Alexandria" pitchFamily="2" charset="-78"/>
              </a:rPr>
              <a:t>التحوّل من الجامعة التقليدية إلى الجامعة المنتجة في نظرك؟</a:t>
            </a:r>
          </a:p>
        </p:txBody>
      </p:sp>
      <p:pic>
        <p:nvPicPr>
          <p:cNvPr id="5" name="Graphic 4" descr="Group brainstorm">
            <a:extLst>
              <a:ext uri="{FF2B5EF4-FFF2-40B4-BE49-F238E27FC236}">
                <a16:creationId xmlns:a16="http://schemas.microsoft.com/office/drawing/2014/main" id="{C754B116-FCB7-48EF-992E-8B112501D6B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52384" y="2276872"/>
            <a:ext cx="2295525" cy="2304256"/>
          </a:xfrm>
          <a:prstGeom prst="rect">
            <a:avLst/>
          </a:prstGeom>
        </p:spPr>
      </p:pic>
      <p:sp>
        <p:nvSpPr>
          <p:cNvPr id="2" name="Rectangle 1"/>
          <p:cNvSpPr/>
          <p:nvPr/>
        </p:nvSpPr>
        <p:spPr>
          <a:xfrm>
            <a:off x="1487488" y="3132613"/>
            <a:ext cx="7654118" cy="1958485"/>
          </a:xfrm>
          <a:prstGeom prst="rect">
            <a:avLst/>
          </a:prstGeom>
        </p:spPr>
        <p:txBody>
          <a:bodyPr wrap="square">
            <a:spAutoFit/>
          </a:bodyPr>
          <a:lstStyle/>
          <a:p>
            <a:pPr algn="r">
              <a:lnSpc>
                <a:spcPct val="150000"/>
              </a:lnSpc>
            </a:pPr>
            <a:r>
              <a:rPr lang="ar-JO" sz="2800" b="1" dirty="0">
                <a:latin typeface="Alexandria" pitchFamily="2" charset="-78"/>
                <a:cs typeface="Alexandria" pitchFamily="2" charset="-78"/>
              </a:rPr>
              <a:t>العولمة</a:t>
            </a:r>
          </a:p>
          <a:p>
            <a:pPr algn="r">
              <a:lnSpc>
                <a:spcPct val="150000"/>
              </a:lnSpc>
            </a:pPr>
            <a:r>
              <a:rPr lang="ar-JO" sz="2800" b="1" dirty="0">
                <a:latin typeface="Alexandria" pitchFamily="2" charset="-78"/>
                <a:cs typeface="Alexandria" pitchFamily="2" charset="-78"/>
              </a:rPr>
              <a:t>التنافسية</a:t>
            </a:r>
          </a:p>
          <a:p>
            <a:pPr algn="r">
              <a:lnSpc>
                <a:spcPct val="150000"/>
              </a:lnSpc>
            </a:pPr>
            <a:r>
              <a:rPr lang="ar-JO" sz="2800" b="1" dirty="0">
                <a:latin typeface="Alexandria" pitchFamily="2" charset="-78"/>
                <a:cs typeface="Alexandria" pitchFamily="2" charset="-78"/>
              </a:rPr>
              <a:t>التمويل</a:t>
            </a:r>
          </a:p>
        </p:txBody>
      </p:sp>
      <p:sp>
        <p:nvSpPr>
          <p:cNvPr id="9" name="TextBox 8">
            <a:extLst>
              <a:ext uri="{FF2B5EF4-FFF2-40B4-BE49-F238E27FC236}">
                <a16:creationId xmlns:a16="http://schemas.microsoft.com/office/drawing/2014/main" id="{AC3D86B2-682C-4A1A-9D85-80C1D81C2908}"/>
              </a:ext>
            </a:extLst>
          </p:cNvPr>
          <p:cNvSpPr txBox="1"/>
          <p:nvPr/>
        </p:nvSpPr>
        <p:spPr>
          <a:xfrm>
            <a:off x="10416480" y="1984484"/>
            <a:ext cx="887760" cy="584775"/>
          </a:xfrm>
          <a:prstGeom prst="rect">
            <a:avLst/>
          </a:prstGeom>
          <a:noFill/>
        </p:spPr>
        <p:txBody>
          <a:bodyPr wrap="square">
            <a:spAutoFit/>
          </a:bodyPr>
          <a:lstStyle/>
          <a:p>
            <a:r>
              <a:rPr kumimoji="0" lang="ar-JO" sz="32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فكّر</a:t>
            </a:r>
            <a:endParaRPr lang="en-GB"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2B6567C7-C316-9BC7-F217-3CA295459EC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Tree>
    <p:custDataLst>
      <p:tags r:id="rId1"/>
    </p:custDataLst>
    <p:extLst>
      <p:ext uri="{BB962C8B-B14F-4D97-AF65-F5344CB8AC3E}">
        <p14:creationId xmlns:p14="http://schemas.microsoft.com/office/powerpoint/2010/main" val="2126939268"/>
      </p:ext>
    </p:extLst>
  </p:cSld>
  <p:clrMapOvr>
    <a:masterClrMapping/>
  </p:clrMapOvr>
  <p:transition spd="slow">
    <p:fade/>
  </p:transition>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7F51580-6FC1-4BEF-B2AB-E6F62F9D3470}"/>
              </a:ext>
            </a:extLst>
          </p:cNvPr>
          <p:cNvSpPr txBox="1"/>
          <p:nvPr/>
        </p:nvSpPr>
        <p:spPr>
          <a:xfrm>
            <a:off x="479376" y="1412776"/>
            <a:ext cx="11233248" cy="5632311"/>
          </a:xfrm>
          <a:prstGeom prst="rect">
            <a:avLst/>
          </a:prstGeom>
          <a:noFill/>
        </p:spPr>
        <p:txBody>
          <a:bodyPr wrap="square">
            <a:spAutoFit/>
          </a:bodyPr>
          <a:lstStyle/>
          <a:p>
            <a:pPr algn="just" rtl="1">
              <a:spcBef>
                <a:spcPts val="0"/>
              </a:spcBef>
              <a:spcAft>
                <a:spcPts val="0"/>
              </a:spcAft>
            </a:pPr>
            <a:r>
              <a:rPr lang="ar-JO" sz="2000" b="0" i="0" u="none" strike="noStrike" dirty="0">
                <a:solidFill>
                  <a:srgbClr val="000000"/>
                </a:solidFill>
                <a:effectLst/>
                <a:latin typeface="Alexandria" pitchFamily="2" charset="-78"/>
                <a:cs typeface="Alexandria" pitchFamily="2" charset="-78"/>
              </a:rPr>
              <a:t>     إن ما يحدث حولنا من تسارع في الإنتاج المعرفي والتكنولوجي يستوجب على الجامعات أن تعيد النظر في دورها المنوط بما يتلاءم مع احتياجات ومتطلبات مجتمع المعرفة ومن هذه المبررات التي تدفعنا نحو نموذج الجامعات المنتجة:</a:t>
            </a:r>
            <a:endParaRPr lang="ar-JO" sz="2000" b="0" dirty="0">
              <a:effectLst/>
              <a:latin typeface="Alexandria" pitchFamily="2" charset="-78"/>
              <a:cs typeface="Alexandria" pitchFamily="2" charset="-78"/>
            </a:endParaRPr>
          </a:p>
          <a:p>
            <a:pPr algn="just" rtl="1">
              <a:spcBef>
                <a:spcPts val="0"/>
              </a:spcBef>
              <a:spcAft>
                <a:spcPts val="0"/>
              </a:spcAft>
            </a:pPr>
            <a:r>
              <a:rPr lang="ar-JO" sz="2000" b="0" i="0" u="none" strike="noStrike" dirty="0">
                <a:solidFill>
                  <a:srgbClr val="000000"/>
                </a:solidFill>
                <a:effectLst/>
                <a:latin typeface="Alexandria" pitchFamily="2" charset="-78"/>
                <a:cs typeface="Alexandria" pitchFamily="2" charset="-78"/>
              </a:rPr>
              <a:t> </a:t>
            </a:r>
            <a:r>
              <a:rPr lang="ar-JO" sz="2000" b="1" i="0" u="none" strike="noStrike" dirty="0">
                <a:solidFill>
                  <a:srgbClr val="000000"/>
                </a:solidFill>
                <a:effectLst/>
                <a:latin typeface="Alexandria" pitchFamily="2" charset="-78"/>
                <a:cs typeface="Alexandria" pitchFamily="2" charset="-78"/>
              </a:rPr>
              <a:t>الثورة التكنولوجية </a:t>
            </a:r>
            <a:r>
              <a:rPr lang="ar-JO" sz="2000" b="0" i="0" u="none" strike="noStrike" dirty="0">
                <a:solidFill>
                  <a:srgbClr val="000000"/>
                </a:solidFill>
                <a:effectLst/>
                <a:latin typeface="Alexandria" pitchFamily="2" charset="-78"/>
                <a:cs typeface="Alexandria" pitchFamily="2" charset="-78"/>
              </a:rPr>
              <a:t>حيث أصبحت التكنولوجيا عنصر مهم في امتلاك القوة الاجتماعية والاقتصادية والسياسية والعسكرية.</a:t>
            </a:r>
            <a:endParaRPr lang="ar-JO" sz="2000" b="0" dirty="0">
              <a:effectLst/>
              <a:latin typeface="Alexandria" pitchFamily="2" charset="-78"/>
              <a:cs typeface="Alexandria" pitchFamily="2" charset="-78"/>
            </a:endParaRPr>
          </a:p>
          <a:p>
            <a:pPr algn="just" rtl="1">
              <a:spcBef>
                <a:spcPts val="0"/>
              </a:spcBef>
              <a:spcAft>
                <a:spcPts val="0"/>
              </a:spcAft>
            </a:pPr>
            <a:r>
              <a:rPr lang="ar-JO" sz="2000" b="0" i="0" u="none" strike="noStrike" dirty="0">
                <a:solidFill>
                  <a:srgbClr val="000000"/>
                </a:solidFill>
                <a:effectLst/>
                <a:latin typeface="Alexandria" pitchFamily="2" charset="-78"/>
                <a:cs typeface="Alexandria" pitchFamily="2" charset="-78"/>
              </a:rPr>
              <a:t> </a:t>
            </a:r>
            <a:r>
              <a:rPr lang="ar-JO" sz="2000" b="1" i="0" u="none" strike="noStrike" dirty="0">
                <a:solidFill>
                  <a:srgbClr val="000000"/>
                </a:solidFill>
                <a:effectLst/>
                <a:latin typeface="Alexandria" pitchFamily="2" charset="-78"/>
                <a:cs typeface="Alexandria" pitchFamily="2" charset="-78"/>
              </a:rPr>
              <a:t>العولمة</a:t>
            </a:r>
            <a:r>
              <a:rPr lang="ar-JO" sz="2000" b="0" i="0" u="none" strike="noStrike" dirty="0">
                <a:solidFill>
                  <a:srgbClr val="000000"/>
                </a:solidFill>
                <a:effectLst/>
                <a:latin typeface="Alexandria" pitchFamily="2" charset="-78"/>
                <a:cs typeface="Alexandria" pitchFamily="2" charset="-78"/>
              </a:rPr>
              <a:t> حيث تمثل العولمة أهم سمات النظام العالمي الجديد الذي فرضته التغيرات التكنولوجية المتسارعة وتداعيات التحول نحو القرية الكونية الواحدة التي ضمت جميع الأطياف والأفكار والمثل والمعتقدات.</a:t>
            </a:r>
          </a:p>
          <a:p>
            <a:pPr algn="just" rtl="1">
              <a:spcBef>
                <a:spcPts val="0"/>
              </a:spcBef>
              <a:spcAft>
                <a:spcPts val="0"/>
              </a:spcAft>
            </a:pPr>
            <a:endParaRPr lang="ar-JO" sz="2000" b="0" dirty="0">
              <a:effectLst/>
              <a:latin typeface="Alexandria" pitchFamily="2" charset="-78"/>
              <a:cs typeface="Alexandria" pitchFamily="2" charset="-78"/>
            </a:endParaRPr>
          </a:p>
          <a:p>
            <a:pPr algn="just" rtl="1">
              <a:spcBef>
                <a:spcPts val="0"/>
              </a:spcBef>
              <a:spcAft>
                <a:spcPts val="0"/>
              </a:spcAft>
            </a:pPr>
            <a:r>
              <a:rPr lang="ar-JO" sz="2000" b="1" i="0" u="none" strike="noStrike" dirty="0">
                <a:solidFill>
                  <a:srgbClr val="000000"/>
                </a:solidFill>
                <a:effectLst/>
                <a:latin typeface="Alexandria" pitchFamily="2" charset="-78"/>
                <a:cs typeface="Alexandria" pitchFamily="2" charset="-78"/>
              </a:rPr>
              <a:t> التنافسية </a:t>
            </a:r>
            <a:r>
              <a:rPr lang="ar-JO" sz="2000" b="0" i="0" u="none" strike="noStrike" dirty="0">
                <a:solidFill>
                  <a:srgbClr val="000000"/>
                </a:solidFill>
                <a:effectLst/>
                <a:latin typeface="Alexandria" pitchFamily="2" charset="-78"/>
                <a:cs typeface="Alexandria" pitchFamily="2" charset="-78"/>
              </a:rPr>
              <a:t>حيث أصبحت المنافسة معيارًا مهماً في قانون التجارة المحلية والاقليمية والعالمية مما أوجب على صانعي قرار إعادة النظر في هيكلة البنى التعليمية في ضوء معايير الجودة الشاملة والتطور المعرفي.</a:t>
            </a:r>
            <a:endParaRPr lang="ar-JO" sz="2000" b="0" dirty="0">
              <a:effectLst/>
              <a:latin typeface="Alexandria" pitchFamily="2" charset="-78"/>
              <a:cs typeface="Alexandria" pitchFamily="2" charset="-78"/>
            </a:endParaRPr>
          </a:p>
          <a:p>
            <a:pPr algn="just" rtl="1">
              <a:spcBef>
                <a:spcPts val="0"/>
              </a:spcBef>
              <a:spcAft>
                <a:spcPts val="0"/>
              </a:spcAft>
            </a:pPr>
            <a:br>
              <a:rPr lang="ar-JO" sz="2000" b="0" dirty="0">
                <a:effectLst/>
                <a:latin typeface="Alexandria" pitchFamily="2" charset="-78"/>
                <a:cs typeface="Alexandria" pitchFamily="2" charset="-78"/>
              </a:rPr>
            </a:br>
            <a:r>
              <a:rPr lang="ar-JO" sz="2000" b="0" i="0" u="none" strike="noStrike" dirty="0">
                <a:solidFill>
                  <a:srgbClr val="000000"/>
                </a:solidFill>
                <a:effectLst/>
                <a:latin typeface="Alexandria" pitchFamily="2" charset="-78"/>
                <a:cs typeface="Alexandria" pitchFamily="2" charset="-78"/>
              </a:rPr>
              <a:t> </a:t>
            </a:r>
            <a:r>
              <a:rPr lang="ar-JO" sz="2000" b="1" i="0" u="none" strike="noStrike" dirty="0">
                <a:solidFill>
                  <a:srgbClr val="000000"/>
                </a:solidFill>
                <a:effectLst/>
                <a:latin typeface="Alexandria" pitchFamily="2" charset="-78"/>
                <a:cs typeface="Alexandria" pitchFamily="2" charset="-78"/>
              </a:rPr>
              <a:t>التمويل</a:t>
            </a:r>
            <a:r>
              <a:rPr lang="ar-JO" sz="2000" b="0" i="0" u="none" strike="noStrike" dirty="0">
                <a:solidFill>
                  <a:srgbClr val="000000"/>
                </a:solidFill>
                <a:effectLst/>
                <a:latin typeface="Alexandria" pitchFamily="2" charset="-78"/>
                <a:cs typeface="Alexandria" pitchFamily="2" charset="-78"/>
              </a:rPr>
              <a:t> حيث أن على الجامعات إيجاد مصادر دعم وتمويل أخرى متنوعة تضاف الى الدعم الرسمي الذي تتلقاه الجامعات من الموازنه العامة للدولة حتى تستطيع تقديم الخدمات التعليمية والخدمات المساندة بشكل أفضل وتكون قادرة على منافسة الجامعات العالمية. </a:t>
            </a:r>
            <a:endParaRPr lang="ar-JO" sz="2000" b="0" dirty="0">
              <a:effectLst/>
              <a:latin typeface="Alexandria" pitchFamily="2" charset="-78"/>
              <a:cs typeface="Alexandria" pitchFamily="2" charset="-78"/>
            </a:endParaRPr>
          </a:p>
          <a:p>
            <a:pPr algn="just"/>
            <a:br>
              <a:rPr lang="ar-JO" sz="2000" dirty="0">
                <a:latin typeface="Alexandria" pitchFamily="2" charset="-78"/>
                <a:cs typeface="Alexandria" pitchFamily="2" charset="-78"/>
              </a:rPr>
            </a:br>
            <a:endParaRPr lang="en-GB" sz="20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604734DE-8E11-48A7-B85B-909AF4602924}"/>
              </a:ext>
            </a:extLst>
          </p:cNvPr>
          <p:cNvSpPr txBox="1"/>
          <p:nvPr/>
        </p:nvSpPr>
        <p:spPr>
          <a:xfrm>
            <a:off x="1631504" y="538806"/>
            <a:ext cx="7584504" cy="40011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مبررات</a:t>
            </a:r>
            <a:r>
              <a:rPr kumimoji="0" lang="ar-SA"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التحوّل من الجامعة التقليدية إلى الجامعة المنتجة</a:t>
            </a:r>
          </a:p>
        </p:txBody>
      </p:sp>
      <p:pic>
        <p:nvPicPr>
          <p:cNvPr id="2" name="Graphic 21">
            <a:extLst>
              <a:ext uri="{FF2B5EF4-FFF2-40B4-BE49-F238E27FC236}">
                <a16:creationId xmlns:a16="http://schemas.microsoft.com/office/drawing/2014/main" id="{8391B395-EA56-F09E-6D35-86A6F5B0446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Tree>
    <p:extLst>
      <p:ext uri="{BB962C8B-B14F-4D97-AF65-F5344CB8AC3E}">
        <p14:creationId xmlns:p14="http://schemas.microsoft.com/office/powerpoint/2010/main" val="36365546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2" name="Rectangle 1"/>
          <p:cNvSpPr/>
          <p:nvPr/>
        </p:nvSpPr>
        <p:spPr>
          <a:xfrm>
            <a:off x="407368" y="579951"/>
            <a:ext cx="11162332" cy="5698098"/>
          </a:xfrm>
          <a:prstGeom prst="rect">
            <a:avLst/>
          </a:prstGeom>
        </p:spPr>
        <p:txBody>
          <a:bodyPr wrap="square">
            <a:spAutoFit/>
          </a:bodyPr>
          <a:lstStyle/>
          <a:p>
            <a:pPr algn="ctr" rtl="1">
              <a:lnSpc>
                <a:spcPct val="150000"/>
              </a:lnSpc>
              <a:spcAft>
                <a:spcPts val="1000"/>
              </a:spcAft>
            </a:pPr>
            <a:r>
              <a:rPr lang="ar-JO" sz="2400" b="1" dirty="0">
                <a:effectLst/>
                <a:latin typeface="Alexandria" pitchFamily="2" charset="-78"/>
                <a:ea typeface="Times New Roman" panose="02020603050405020304" pitchFamily="18" charset="0"/>
                <a:cs typeface="Alexandria" pitchFamily="2" charset="-78"/>
              </a:rPr>
              <a:t>أهمية الجامعات المنتجة</a:t>
            </a:r>
            <a:endParaRPr lang="en-GB" sz="2400" dirty="0">
              <a:effectLst/>
              <a:latin typeface="Alexandria" pitchFamily="2" charset="-78"/>
              <a:ea typeface="Times New Roman" panose="02020603050405020304" pitchFamily="18" charset="0"/>
              <a:cs typeface="Alexandria" pitchFamily="2" charset="-78"/>
            </a:endParaRPr>
          </a:p>
          <a:p>
            <a:pPr algn="just" rtl="1">
              <a:lnSpc>
                <a:spcPct val="150000"/>
              </a:lnSpc>
              <a:spcAft>
                <a:spcPts val="1000"/>
              </a:spcAft>
            </a:pPr>
            <a:r>
              <a:rPr lang="ar-JO" sz="2400" dirty="0">
                <a:effectLst/>
                <a:latin typeface="Alexandria" pitchFamily="2" charset="-78"/>
                <a:ea typeface="Times New Roman" panose="02020603050405020304" pitchFamily="18" charset="0"/>
                <a:cs typeface="Alexandria" pitchFamily="2" charset="-78"/>
              </a:rPr>
              <a:t>     يمكن اعتبار الأنشطة والخدمات التي تنفّذها الجامعات المنتجة شكل من أشكال </a:t>
            </a:r>
            <a:r>
              <a:rPr lang="ar-JO" sz="2400" b="1" dirty="0">
                <a:effectLst/>
                <a:latin typeface="Alexandria" pitchFamily="2" charset="-78"/>
                <a:ea typeface="Times New Roman" panose="02020603050405020304" pitchFamily="18" charset="0"/>
                <a:cs typeface="Alexandria" pitchFamily="2" charset="-78"/>
              </a:rPr>
              <a:t>التمويل الذاتي </a:t>
            </a:r>
            <a:r>
              <a:rPr lang="ar-JO" sz="2400" dirty="0">
                <a:effectLst/>
                <a:latin typeface="Alexandria" pitchFamily="2" charset="-78"/>
                <a:ea typeface="Times New Roman" panose="02020603050405020304" pitchFamily="18" charset="0"/>
                <a:cs typeface="Alexandria" pitchFamily="2" charset="-78"/>
              </a:rPr>
              <a:t>بحيث لم يعد مقبولاً أن تقف الجامعات في هذا العصر مكتوفة الأيدي أمام تحديات انخفاض نوعية مخرجات التعليم الجامعي، وأمام التحديات الاجتماعية والاقتصادية التي تواجه المجتمع وتنعكس بدورها على التعليم الجامعي. الأمر الذي يتطلب أن تقوم الجامعات بدور قيادي يتمثل في البحث عن موارد مالية خارج نطاق الميزانية الحكومية من خلال</a:t>
            </a:r>
            <a:r>
              <a:rPr lang="ar-SA" sz="2400" dirty="0">
                <a:effectLst/>
                <a:latin typeface="Alexandria" pitchFamily="2" charset="-78"/>
                <a:ea typeface="Times New Roman" panose="02020603050405020304" pitchFamily="18" charset="0"/>
                <a:cs typeface="Alexandria" pitchFamily="2" charset="-78"/>
              </a:rPr>
              <a:t> المشاركة  في </a:t>
            </a:r>
            <a:r>
              <a:rPr lang="ar-SA" sz="2400" b="1" dirty="0">
                <a:effectLst/>
                <a:latin typeface="Alexandria" pitchFamily="2" charset="-78"/>
                <a:ea typeface="Times New Roman" panose="02020603050405020304" pitchFamily="18" charset="0"/>
                <a:cs typeface="Alexandria" pitchFamily="2" charset="-78"/>
              </a:rPr>
              <a:t>التطوير والابتكار </a:t>
            </a:r>
            <a:r>
              <a:rPr lang="ar-SA" sz="2400" dirty="0">
                <a:effectLst/>
                <a:latin typeface="Alexandria" pitchFamily="2" charset="-78"/>
                <a:ea typeface="Times New Roman" panose="02020603050405020304" pitchFamily="18" charset="0"/>
                <a:cs typeface="Alexandria" pitchFamily="2" charset="-78"/>
              </a:rPr>
              <a:t>والعمل على إجراء البحوث المرتبطة بحق</a:t>
            </a:r>
            <a:r>
              <a:rPr lang="ar-JO" sz="2400" dirty="0">
                <a:effectLst/>
                <a:latin typeface="Alexandria" pitchFamily="2" charset="-78"/>
                <a:ea typeface="Times New Roman" panose="02020603050405020304" pitchFamily="18" charset="0"/>
                <a:cs typeface="Alexandria" pitchFamily="2" charset="-78"/>
              </a:rPr>
              <a:t>و</a:t>
            </a:r>
            <a:r>
              <a:rPr lang="ar-SA" sz="2400" dirty="0">
                <a:effectLst/>
                <a:latin typeface="Alexandria" pitchFamily="2" charset="-78"/>
                <a:ea typeface="Times New Roman" panose="02020603050405020304" pitchFamily="18" charset="0"/>
                <a:cs typeface="Alexandria" pitchFamily="2" charset="-78"/>
              </a:rPr>
              <a:t>ل الأعمال </a:t>
            </a:r>
            <a:r>
              <a:rPr lang="ar-JO" sz="2400" dirty="0">
                <a:effectLst/>
                <a:latin typeface="Alexandria" pitchFamily="2" charset="-78"/>
                <a:ea typeface="Times New Roman" panose="02020603050405020304" pitchFamily="18" charset="0"/>
                <a:cs typeface="Alexandria" pitchFamily="2" charset="-78"/>
              </a:rPr>
              <a:t>المختلفة </a:t>
            </a:r>
            <a:r>
              <a:rPr lang="ar-SA" sz="2400" dirty="0">
                <a:effectLst/>
                <a:latin typeface="Alexandria" pitchFamily="2" charset="-78"/>
                <a:ea typeface="Times New Roman" panose="02020603050405020304" pitchFamily="18" charset="0"/>
                <a:cs typeface="Alexandria" pitchFamily="2" charset="-78"/>
              </a:rPr>
              <a:t>للمساعدة في </a:t>
            </a:r>
            <a:r>
              <a:rPr lang="ar-SA" sz="2400" b="1" dirty="0">
                <a:effectLst/>
                <a:latin typeface="Alexandria" pitchFamily="2" charset="-78"/>
                <a:ea typeface="Times New Roman" panose="02020603050405020304" pitchFamily="18" charset="0"/>
                <a:cs typeface="Alexandria" pitchFamily="2" charset="-78"/>
              </a:rPr>
              <a:t>حل المشكلات</a:t>
            </a:r>
            <a:r>
              <a:rPr lang="ar-SA" sz="2400" dirty="0">
                <a:effectLst/>
                <a:latin typeface="Alexandria" pitchFamily="2" charset="-78"/>
                <a:ea typeface="Times New Roman" panose="02020603050405020304" pitchFamily="18" charset="0"/>
                <a:cs typeface="Alexandria" pitchFamily="2" charset="-78"/>
              </a:rPr>
              <a:t>؛ </a:t>
            </a:r>
            <a:r>
              <a:rPr lang="ar-JO" sz="2400" dirty="0">
                <a:effectLst/>
                <a:latin typeface="Alexandria" pitchFamily="2" charset="-78"/>
                <a:ea typeface="Times New Roman" panose="02020603050405020304" pitchFamily="18" charset="0"/>
                <a:cs typeface="Alexandria" pitchFamily="2" charset="-78"/>
              </a:rPr>
              <a:t>و</a:t>
            </a:r>
            <a:r>
              <a:rPr lang="ar-SA" sz="2400" dirty="0">
                <a:effectLst/>
                <a:latin typeface="Alexandria" pitchFamily="2" charset="-78"/>
                <a:ea typeface="Times New Roman" panose="02020603050405020304" pitchFamily="18" charset="0"/>
                <a:cs typeface="Alexandria" pitchFamily="2" charset="-78"/>
              </a:rPr>
              <a:t>توسيع برامج التعليم والعمل على التدريب المستمر </a:t>
            </a:r>
            <a:r>
              <a:rPr lang="ar-SA" sz="2400" b="1" dirty="0">
                <a:effectLst/>
                <a:latin typeface="Alexandria" pitchFamily="2" charset="-78"/>
                <a:ea typeface="Times New Roman" panose="02020603050405020304" pitchFamily="18" charset="0"/>
                <a:cs typeface="Alexandria" pitchFamily="2" charset="-78"/>
              </a:rPr>
              <a:t>وتقديم ال</a:t>
            </a:r>
            <a:r>
              <a:rPr lang="ar-JO" sz="2400" b="1" dirty="0">
                <a:effectLst/>
                <a:latin typeface="Alexandria" pitchFamily="2" charset="-78"/>
                <a:ea typeface="Times New Roman" panose="02020603050405020304" pitchFamily="18" charset="0"/>
                <a:cs typeface="Alexandria" pitchFamily="2" charset="-78"/>
              </a:rPr>
              <a:t>إ</a:t>
            </a:r>
            <a:r>
              <a:rPr lang="ar-SA" sz="2400" b="1" dirty="0">
                <a:effectLst/>
                <a:latin typeface="Alexandria" pitchFamily="2" charset="-78"/>
                <a:ea typeface="Times New Roman" panose="02020603050405020304" pitchFamily="18" charset="0"/>
                <a:cs typeface="Alexandria" pitchFamily="2" charset="-78"/>
              </a:rPr>
              <a:t>ستشارات </a:t>
            </a:r>
            <a:r>
              <a:rPr lang="ar-SA" sz="2400" dirty="0">
                <a:effectLst/>
                <a:latin typeface="Alexandria" pitchFamily="2" charset="-78"/>
                <a:ea typeface="Times New Roman" panose="02020603050405020304" pitchFamily="18" charset="0"/>
                <a:cs typeface="Alexandria" pitchFamily="2" charset="-78"/>
              </a:rPr>
              <a:t>الفنية لمؤسسات القطاع العام والخاص </a:t>
            </a:r>
            <a:r>
              <a:rPr lang="ar-JO" sz="2400" dirty="0">
                <a:effectLst/>
                <a:latin typeface="Alexandria" pitchFamily="2" charset="-78"/>
                <a:ea typeface="Times New Roman" panose="02020603050405020304" pitchFamily="18" charset="0"/>
                <a:cs typeface="Alexandria" pitchFamily="2" charset="-78"/>
              </a:rPr>
              <a:t>.</a:t>
            </a:r>
            <a:endParaRPr lang="en-GB" sz="2400" dirty="0">
              <a:effectLst/>
              <a:latin typeface="Alexandria" pitchFamily="2" charset="-78"/>
              <a:ea typeface="Times New Roman" panose="02020603050405020304" pitchFamily="18" charset="0"/>
              <a:cs typeface="Alexandria" pitchFamily="2" charset="-78"/>
            </a:endParaRPr>
          </a:p>
        </p:txBody>
      </p:sp>
      <p:pic>
        <p:nvPicPr>
          <p:cNvPr id="3" name="Graphic 21">
            <a:extLst>
              <a:ext uri="{FF2B5EF4-FFF2-40B4-BE49-F238E27FC236}">
                <a16:creationId xmlns:a16="http://schemas.microsoft.com/office/drawing/2014/main" id="{B3D23022-0595-857F-F2DA-01CA7838ABB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Tree>
    <p:custDataLst>
      <p:tags r:id="rId1"/>
    </p:custDataLst>
    <p:extLst>
      <p:ext uri="{BB962C8B-B14F-4D97-AF65-F5344CB8AC3E}">
        <p14:creationId xmlns:p14="http://schemas.microsoft.com/office/powerpoint/2010/main" val="13334873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p:cNvSpPr/>
          <p:nvPr/>
        </p:nvSpPr>
        <p:spPr>
          <a:xfrm>
            <a:off x="419020" y="428642"/>
            <a:ext cx="11532538" cy="5647700"/>
          </a:xfrm>
          <a:prstGeom prst="rect">
            <a:avLst/>
          </a:prstGeom>
        </p:spPr>
        <p:txBody>
          <a:bodyPr wrap="square">
            <a:spAutoFit/>
          </a:bodyPr>
          <a:lstStyle/>
          <a:p>
            <a:pPr algn="ctr" rtl="1">
              <a:spcAft>
                <a:spcPts val="1000"/>
              </a:spcAft>
            </a:pPr>
            <a:endParaRPr lang="ar-AE" sz="2400" b="1" dirty="0">
              <a:effectLst/>
              <a:latin typeface="Alexandria" pitchFamily="2" charset="-78"/>
              <a:ea typeface="Times New Roman" panose="02020603050405020304" pitchFamily="18" charset="0"/>
              <a:cs typeface="Alexandria" pitchFamily="2" charset="-78"/>
            </a:endParaRPr>
          </a:p>
          <a:p>
            <a:pPr algn="ctr" rtl="1">
              <a:spcAft>
                <a:spcPts val="1000"/>
              </a:spcAft>
            </a:pPr>
            <a:r>
              <a:rPr lang="ar-SA" sz="2400" b="1" dirty="0">
                <a:effectLst/>
                <a:latin typeface="Alexandria" pitchFamily="2" charset="-78"/>
                <a:ea typeface="Times New Roman" panose="02020603050405020304" pitchFamily="18" charset="0"/>
                <a:cs typeface="Alexandria" pitchFamily="2" charset="-78"/>
              </a:rPr>
              <a:t>أهداف الجامعات المنتجة</a:t>
            </a:r>
            <a:endParaRPr lang="ar-AE" sz="2400" b="1" dirty="0">
              <a:effectLst/>
              <a:latin typeface="Alexandria" pitchFamily="2" charset="-78"/>
              <a:ea typeface="Times New Roman" panose="02020603050405020304" pitchFamily="18" charset="0"/>
              <a:cs typeface="Alexandria" pitchFamily="2" charset="-78"/>
            </a:endParaRPr>
          </a:p>
          <a:p>
            <a:pPr algn="ctr" rtl="1">
              <a:spcAft>
                <a:spcPts val="1000"/>
              </a:spcAft>
            </a:pPr>
            <a:endParaRPr lang="en-GB" sz="2400" dirty="0">
              <a:effectLst/>
              <a:latin typeface="Alexandria" pitchFamily="2" charset="-78"/>
              <a:ea typeface="Times New Roman" panose="02020603050405020304" pitchFamily="18" charset="0"/>
              <a:cs typeface="Alexandria" pitchFamily="2" charset="-78"/>
            </a:endParaRPr>
          </a:p>
          <a:p>
            <a:pPr marL="342900" lvl="0" indent="-342900" algn="just" rtl="1">
              <a:buFont typeface="+mj-lt"/>
              <a:buAutoNum type="arabicPeriod"/>
            </a:pPr>
            <a:r>
              <a:rPr lang="ar-SA" sz="2400" dirty="0">
                <a:effectLst/>
                <a:latin typeface="Alexandria" pitchFamily="2" charset="-78"/>
                <a:ea typeface="Times New Roman" panose="02020603050405020304" pitchFamily="18" charset="0"/>
                <a:cs typeface="Alexandria" pitchFamily="2" charset="-78"/>
              </a:rPr>
              <a:t>التنمية المهنية المستدامة للطلاب قبل وأثناء الخدمة وتنمية مهاراتهم الإبداعية والإنتاجية وذلك لتحقيق المواءمة بين مخرجات التعليم الجامعي واحتياجات المؤسسات الإنتاجية والخدمية من الكوادر البشرية المؤهلة للإنتاج.</a:t>
            </a:r>
            <a:endParaRPr lang="en-GB" sz="2400" dirty="0">
              <a:effectLst/>
              <a:latin typeface="Alexandria" pitchFamily="2" charset="-78"/>
              <a:ea typeface="Times New Roman" panose="02020603050405020304" pitchFamily="18" charset="0"/>
              <a:cs typeface="Alexandria" pitchFamily="2" charset="-78"/>
            </a:endParaRPr>
          </a:p>
          <a:p>
            <a:pPr marL="342900" lvl="0" indent="-342900" algn="just" rtl="1">
              <a:buFont typeface="+mj-lt"/>
              <a:buAutoNum type="arabicPeriod"/>
            </a:pPr>
            <a:r>
              <a:rPr lang="ar-SA" sz="2400" dirty="0">
                <a:effectLst/>
                <a:latin typeface="Alexandria" pitchFamily="2" charset="-78"/>
                <a:ea typeface="Times New Roman" panose="02020603050405020304" pitchFamily="18" charset="0"/>
                <a:cs typeface="Alexandria" pitchFamily="2" charset="-78"/>
              </a:rPr>
              <a:t>المساهمة في علاج مشكلة البطالة لدى خريجي الجامعات.</a:t>
            </a:r>
            <a:endParaRPr lang="en-GB" sz="2400" dirty="0">
              <a:effectLst/>
              <a:latin typeface="Alexandria" pitchFamily="2" charset="-78"/>
              <a:ea typeface="Times New Roman" panose="02020603050405020304" pitchFamily="18" charset="0"/>
              <a:cs typeface="Alexandria" pitchFamily="2" charset="-78"/>
            </a:endParaRPr>
          </a:p>
          <a:p>
            <a:pPr marL="342900" lvl="0" indent="-342900" algn="just" rtl="1">
              <a:buFont typeface="+mj-lt"/>
              <a:buAutoNum type="arabicPeriod"/>
            </a:pPr>
            <a:r>
              <a:rPr lang="ar-SA" sz="2400" dirty="0">
                <a:effectLst/>
                <a:latin typeface="Alexandria" pitchFamily="2" charset="-78"/>
                <a:ea typeface="Times New Roman" panose="02020603050405020304" pitchFamily="18" charset="0"/>
                <a:cs typeface="Alexandria" pitchFamily="2" charset="-78"/>
              </a:rPr>
              <a:t>توفير مصادر تمويل ذاتية للجامعات من خلال تفعيل الدور الإنتاجي لرأس المال المادي والمعرفي المتاح للجامعات وتحقيق استقلالية الجامعات</a:t>
            </a:r>
            <a:r>
              <a:rPr lang="en-US" sz="2400" dirty="0">
                <a:effectLst/>
                <a:latin typeface="Alexandria" pitchFamily="2" charset="-78"/>
                <a:ea typeface="Times New Roman" panose="02020603050405020304" pitchFamily="18" charset="0"/>
                <a:cs typeface="Alexandria" pitchFamily="2" charset="-78"/>
              </a:rPr>
              <a:t>.</a:t>
            </a:r>
            <a:endParaRPr lang="en-GB" sz="2400" dirty="0">
              <a:effectLst/>
              <a:latin typeface="Alexandria" pitchFamily="2" charset="-78"/>
              <a:ea typeface="Times New Roman" panose="02020603050405020304" pitchFamily="18" charset="0"/>
              <a:cs typeface="Alexandria" pitchFamily="2" charset="-78"/>
            </a:endParaRPr>
          </a:p>
          <a:p>
            <a:pPr marL="342900" lvl="0" indent="-342900" algn="just" rtl="1">
              <a:buFont typeface="+mj-lt"/>
              <a:buAutoNum type="arabicPeriod"/>
            </a:pPr>
            <a:r>
              <a:rPr lang="ar-SA" sz="2400" dirty="0">
                <a:effectLst/>
                <a:latin typeface="Alexandria" pitchFamily="2" charset="-78"/>
                <a:ea typeface="Times New Roman" panose="02020603050405020304" pitchFamily="18" charset="0"/>
                <a:cs typeface="Alexandria" pitchFamily="2" charset="-78"/>
              </a:rPr>
              <a:t>ترسيخ مفهوم الشراكة المجتمعية بين الجامعات وقطاعات الإنتاج والخدمات والعمل على تفعيلها للقضاء على الثنائية بين النظرية والتطبيق والفكر والعمل وصولًا لتحقيق التعليم المنتج</a:t>
            </a:r>
            <a:r>
              <a:rPr lang="ar-JO" sz="2400" dirty="0">
                <a:effectLst/>
                <a:latin typeface="Alexandria" pitchFamily="2" charset="-78"/>
                <a:ea typeface="Times New Roman" panose="02020603050405020304" pitchFamily="18" charset="0"/>
                <a:cs typeface="Alexandria" pitchFamily="2" charset="-78"/>
              </a:rPr>
              <a:t>،</a:t>
            </a:r>
            <a:r>
              <a:rPr lang="ar-SA" sz="2400" dirty="0">
                <a:effectLst/>
                <a:latin typeface="Alexandria" pitchFamily="2" charset="-78"/>
                <a:ea typeface="Times New Roman" panose="02020603050405020304" pitchFamily="18" charset="0"/>
                <a:cs typeface="Alexandria" pitchFamily="2" charset="-78"/>
              </a:rPr>
              <a:t> وإعداد الكوادر البشرية القادرة على الإبداع والابتكار.</a:t>
            </a:r>
            <a:endParaRPr lang="en-GB" sz="2400" dirty="0">
              <a:effectLst/>
              <a:latin typeface="Alexandria" pitchFamily="2" charset="-78"/>
              <a:ea typeface="Times New Roman" panose="02020603050405020304" pitchFamily="18" charset="0"/>
              <a:cs typeface="Alexandria" pitchFamily="2" charset="-78"/>
            </a:endParaRPr>
          </a:p>
          <a:p>
            <a:pPr marL="342900" lvl="0" indent="-342900" algn="just" rtl="1">
              <a:spcAft>
                <a:spcPts val="1000"/>
              </a:spcAft>
              <a:buFont typeface="+mj-lt"/>
              <a:buAutoNum type="arabicPeriod"/>
            </a:pPr>
            <a:r>
              <a:rPr lang="ar-SA" sz="2400" dirty="0">
                <a:effectLst/>
                <a:latin typeface="Alexandria" pitchFamily="2" charset="-78"/>
                <a:ea typeface="Times New Roman" panose="02020603050405020304" pitchFamily="18" charset="0"/>
                <a:cs typeface="Alexandria" pitchFamily="2" charset="-78"/>
              </a:rPr>
              <a:t>رفع مستوى الكفاءة الداخلية والخارجية وزيادة إنتاجية التعليم الجامعي الفكري والمادي، وتطوير أداء نظام التعليم الجامعي </a:t>
            </a:r>
            <a:r>
              <a:rPr lang="en-US" sz="2400" dirty="0">
                <a:effectLst/>
                <a:latin typeface="Alexandria" pitchFamily="2" charset="-78"/>
                <a:ea typeface="Times New Roman" panose="02020603050405020304" pitchFamily="18" charset="0"/>
                <a:cs typeface="Alexandria" pitchFamily="2" charset="-78"/>
              </a:rPr>
              <a:t>)</a:t>
            </a:r>
            <a:r>
              <a:rPr lang="ar-JO" sz="2400" dirty="0">
                <a:effectLst/>
                <a:latin typeface="Alexandria" pitchFamily="2" charset="-78"/>
                <a:ea typeface="Times New Roman" panose="02020603050405020304" pitchFamily="18" charset="0"/>
                <a:cs typeface="Alexandria" pitchFamily="2" charset="-78"/>
              </a:rPr>
              <a:t>علي،2018)</a:t>
            </a:r>
            <a:r>
              <a:rPr lang="en-US" sz="2400" dirty="0">
                <a:effectLst/>
                <a:latin typeface="Alexandria" pitchFamily="2" charset="-78"/>
                <a:ea typeface="Times New Roman" panose="02020603050405020304" pitchFamily="18" charset="0"/>
                <a:cs typeface="Alexandria" pitchFamily="2" charset="-78"/>
              </a:rPr>
              <a:t>.</a:t>
            </a:r>
            <a:endParaRPr lang="en-GB" sz="2400" dirty="0">
              <a:effectLst/>
              <a:latin typeface="Alexandria" pitchFamily="2" charset="-78"/>
              <a:ea typeface="Times New Roman" panose="02020603050405020304" pitchFamily="18" charset="0"/>
              <a:cs typeface="Alexandria" pitchFamily="2" charset="-78"/>
            </a:endParaRPr>
          </a:p>
        </p:txBody>
      </p:sp>
      <p:pic>
        <p:nvPicPr>
          <p:cNvPr id="3" name="Graphic 21">
            <a:extLst>
              <a:ext uri="{FF2B5EF4-FFF2-40B4-BE49-F238E27FC236}">
                <a16:creationId xmlns:a16="http://schemas.microsoft.com/office/drawing/2014/main" id="{A9B6AFB4-052D-D5E0-1760-517B7765663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Tree>
    <p:extLst>
      <p:ext uri="{BB962C8B-B14F-4D97-AF65-F5344CB8AC3E}">
        <p14:creationId xmlns:p14="http://schemas.microsoft.com/office/powerpoint/2010/main" val="5635043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3DF903A-2A82-427C-B62D-7DDE4BD43BBD}"/>
              </a:ext>
            </a:extLst>
          </p:cNvPr>
          <p:cNvSpPr txBox="1"/>
          <p:nvPr/>
        </p:nvSpPr>
        <p:spPr>
          <a:xfrm>
            <a:off x="358142" y="817681"/>
            <a:ext cx="11629276" cy="5621219"/>
          </a:xfrm>
          <a:prstGeom prst="rect">
            <a:avLst/>
          </a:prstGeom>
          <a:noFill/>
        </p:spPr>
        <p:txBody>
          <a:bodyPr wrap="square">
            <a:spAutoFit/>
          </a:bodyPr>
          <a:lstStyle/>
          <a:p>
            <a:pPr algn="ctr" rtl="1">
              <a:lnSpc>
                <a:spcPct val="150000"/>
              </a:lnSpc>
            </a:pPr>
            <a:r>
              <a:rPr lang="ar-SA" sz="2200" b="1" dirty="0">
                <a:effectLst/>
                <a:latin typeface="Alexandria" pitchFamily="2" charset="-78"/>
                <a:ea typeface="Times New Roman" panose="02020603050405020304" pitchFamily="18" charset="0"/>
                <a:cs typeface="Alexandria" pitchFamily="2" charset="-78"/>
              </a:rPr>
              <a:t>أهداف الجامعات المنتجة</a:t>
            </a:r>
            <a:endParaRPr lang="ar-JO" sz="2200" b="1" dirty="0">
              <a:effectLst/>
              <a:latin typeface="Alexandria" pitchFamily="2" charset="-78"/>
              <a:ea typeface="Times New Roman" panose="02020603050405020304" pitchFamily="18" charset="0"/>
              <a:cs typeface="Alexandria" pitchFamily="2" charset="-78"/>
            </a:endParaRPr>
          </a:p>
          <a:p>
            <a:pPr algn="just" rtl="1">
              <a:lnSpc>
                <a:spcPct val="150000"/>
              </a:lnSpc>
            </a:pPr>
            <a:endParaRPr lang="en-GB" sz="2200" dirty="0">
              <a:effectLst/>
              <a:latin typeface="Alexandria" pitchFamily="2" charset="-78"/>
              <a:ea typeface="Times New Roman" panose="02020603050405020304" pitchFamily="18" charset="0"/>
              <a:cs typeface="Alexandria" pitchFamily="2" charset="-78"/>
            </a:endParaRPr>
          </a:p>
          <a:p>
            <a:pPr algn="just" rtl="1">
              <a:lnSpc>
                <a:spcPct val="150000"/>
              </a:lnSpc>
            </a:pPr>
            <a:r>
              <a:rPr lang="ar-JO" sz="2200" b="0" i="0" dirty="0">
                <a:solidFill>
                  <a:srgbClr val="333333"/>
                </a:solidFill>
                <a:effectLst/>
                <a:latin typeface="Alexandria" pitchFamily="2" charset="-78"/>
                <a:cs typeface="Alexandria" pitchFamily="2" charset="-78"/>
              </a:rPr>
              <a:t>6. استثمار مرافقها المتنوعة كمراكز إنتاج متقدمة، والعمل على إعادة الاستفادة من مقتنياتها (إعادة التدوير)، وذلك عن طريق ورشها التابعة لبعض التخصصات المتوفرة.</a:t>
            </a:r>
          </a:p>
          <a:p>
            <a:pPr algn="just" rtl="1">
              <a:lnSpc>
                <a:spcPct val="150000"/>
              </a:lnSpc>
            </a:pPr>
            <a:r>
              <a:rPr lang="ar-JO" sz="2200" b="0" i="0" dirty="0">
                <a:solidFill>
                  <a:srgbClr val="333333"/>
                </a:solidFill>
                <a:effectLst/>
                <a:latin typeface="Alexandria" pitchFamily="2" charset="-78"/>
                <a:cs typeface="Alexandria" pitchFamily="2" charset="-78"/>
              </a:rPr>
              <a:t>7. الاستفادة مما يدرّه تسويق منتوجها للمجتمع المحلي، فعلى سبيل المثال، يمكن لتخصصات تصميم الأزياء أو تخصصات الفندقة أن تعرض منتجاتها في محلات تابعة للجامعة بغرض بيعها لتحقيق الربح.</a:t>
            </a:r>
          </a:p>
          <a:p>
            <a:pPr algn="just" rtl="1">
              <a:lnSpc>
                <a:spcPct val="150000"/>
              </a:lnSpc>
            </a:pPr>
            <a:r>
              <a:rPr lang="ar-JO" sz="2200" b="0" i="0" dirty="0">
                <a:solidFill>
                  <a:srgbClr val="333333"/>
                </a:solidFill>
                <a:effectLst/>
                <a:latin typeface="Alexandria" pitchFamily="2" charset="-78"/>
                <a:cs typeface="Alexandria" pitchFamily="2" charset="-78"/>
              </a:rPr>
              <a:t>8. تسويق إنتاجها العلمي إلى حقول المجتمع المختلفة وتوسيع نشاطاتها الإنتاجية، مثل إنشاء مراكز تدريب لتقديم خدمات مدفوعة الأجر، أو إنشاء محلات تجارية على أسوارها للإيجار.</a:t>
            </a:r>
          </a:p>
          <a:p>
            <a:pPr algn="just" rtl="1">
              <a:lnSpc>
                <a:spcPct val="150000"/>
              </a:lnSpc>
            </a:pPr>
            <a:r>
              <a:rPr lang="ar-JO" sz="2200" b="0" i="0" dirty="0">
                <a:solidFill>
                  <a:srgbClr val="333333"/>
                </a:solidFill>
                <a:effectLst/>
                <a:latin typeface="Alexandria" pitchFamily="2" charset="-78"/>
                <a:cs typeface="Alexandria" pitchFamily="2" charset="-78"/>
              </a:rPr>
              <a:t>9. الاستفادة من برامج التعاون والمنح الدولية بدعم الأنشطة الإنتاجية، وتعزيز علاقتها مع الشركات الوطنية والدولية ورجال الأعمال، لتأمين الحصول على الدعم المالي كهبات منتظمة.</a:t>
            </a:r>
          </a:p>
        </p:txBody>
      </p:sp>
      <p:pic>
        <p:nvPicPr>
          <p:cNvPr id="3" name="Graphic 21">
            <a:extLst>
              <a:ext uri="{FF2B5EF4-FFF2-40B4-BE49-F238E27FC236}">
                <a16:creationId xmlns:a16="http://schemas.microsoft.com/office/drawing/2014/main" id="{28BD6486-E00F-EF1E-3953-B7DFF36D897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Tree>
    <p:extLst>
      <p:ext uri="{BB962C8B-B14F-4D97-AF65-F5344CB8AC3E}">
        <p14:creationId xmlns:p14="http://schemas.microsoft.com/office/powerpoint/2010/main" val="13614162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2D2C2E68-6274-4FC3-AAF8-92E31618989B}"/>
              </a:ext>
            </a:extLst>
          </p:cNvPr>
          <p:cNvSpPr txBox="1"/>
          <p:nvPr/>
        </p:nvSpPr>
        <p:spPr>
          <a:xfrm>
            <a:off x="208222" y="1052736"/>
            <a:ext cx="11538772" cy="6022161"/>
          </a:xfrm>
          <a:prstGeom prst="rect">
            <a:avLst/>
          </a:prstGeom>
          <a:noFill/>
        </p:spPr>
        <p:txBody>
          <a:bodyPr wrap="square">
            <a:spAutoFit/>
          </a:bodyPr>
          <a:lstStyle/>
          <a:p>
            <a:pPr algn="r" rtl="1">
              <a:spcAft>
                <a:spcPts val="1000"/>
              </a:spcAft>
            </a:pPr>
            <a:r>
              <a:rPr lang="ar-JO" sz="2200" dirty="0">
                <a:effectLst/>
                <a:latin typeface="Alexandria" pitchFamily="2" charset="-78"/>
                <a:ea typeface="Times New Roman" panose="02020603050405020304" pitchFamily="18" charset="0"/>
                <a:cs typeface="Alexandria" pitchFamily="2" charset="-78"/>
              </a:rPr>
              <a:t>نجحت بعض الدول في تحقيق </a:t>
            </a:r>
            <a:r>
              <a:rPr lang="ar-JO" sz="2200" dirty="0">
                <a:latin typeface="Alexandria" pitchFamily="2" charset="-78"/>
                <a:ea typeface="Times New Roman" panose="02020603050405020304" pitchFamily="18" charset="0"/>
                <a:cs typeface="Alexandria" pitchFamily="2" charset="-78"/>
              </a:rPr>
              <a:t>ا</a:t>
            </a:r>
            <a:r>
              <a:rPr lang="ar-JO" sz="2200" dirty="0">
                <a:effectLst/>
                <a:latin typeface="Alexandria" pitchFamily="2" charset="-78"/>
                <a:ea typeface="Times New Roman" panose="02020603050405020304" pitchFamily="18" charset="0"/>
                <a:cs typeface="Alexandria" pitchFamily="2" charset="-78"/>
              </a:rPr>
              <a:t>لجامعة المنتجة لأدوارها في التعليم من خلال:</a:t>
            </a:r>
            <a:endParaRPr lang="en-GB" sz="2200" dirty="0">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buFont typeface="+mj-lt"/>
              <a:buAutoNum type="arabicPeriod"/>
            </a:pPr>
            <a:r>
              <a:rPr lang="ar-JO" sz="2200" dirty="0">
                <a:effectLst/>
                <a:latin typeface="Alexandria" pitchFamily="2" charset="-78"/>
                <a:ea typeface="Times New Roman" panose="02020603050405020304" pitchFamily="18" charset="0"/>
                <a:cs typeface="Alexandria" pitchFamily="2" charset="-78"/>
              </a:rPr>
              <a:t>سد حاجة المجتمع من التخصصات المطلوبة لعملية التنمية.</a:t>
            </a:r>
            <a:endParaRPr lang="en-GB" sz="2200" dirty="0">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buFont typeface="+mj-lt"/>
              <a:buAutoNum type="arabicPeriod"/>
            </a:pPr>
            <a:r>
              <a:rPr lang="ar-JO" sz="2200" dirty="0">
                <a:effectLst/>
                <a:latin typeface="Alexandria" pitchFamily="2" charset="-78"/>
                <a:ea typeface="Times New Roman" panose="02020603050405020304" pitchFamily="18" charset="0"/>
                <a:cs typeface="Alexandria" pitchFamily="2" charset="-78"/>
              </a:rPr>
              <a:t>الإعداد الشامل للطلبة عقلي</a:t>
            </a:r>
            <a:r>
              <a:rPr lang="ar-JO" sz="2200" dirty="0">
                <a:latin typeface="Alexandria" pitchFamily="2" charset="-78"/>
                <a:ea typeface="Times New Roman" panose="02020603050405020304" pitchFamily="18" charset="0"/>
                <a:cs typeface="Alexandria" pitchFamily="2" charset="-78"/>
              </a:rPr>
              <a:t>ً</a:t>
            </a:r>
            <a:r>
              <a:rPr lang="ar-JO" sz="2200" dirty="0">
                <a:effectLst/>
                <a:latin typeface="Alexandria" pitchFamily="2" charset="-78"/>
                <a:ea typeface="Times New Roman" panose="02020603050405020304" pitchFamily="18" charset="0"/>
                <a:cs typeface="Alexandria" pitchFamily="2" charset="-78"/>
              </a:rPr>
              <a:t>ا، وعمليًا، واجتماعيًا مما يساعدهم على أداء أدوارهم بنجاح.</a:t>
            </a:r>
            <a:endParaRPr lang="en-GB" sz="2200" dirty="0">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buFont typeface="+mj-lt"/>
              <a:buAutoNum type="arabicPeriod"/>
            </a:pPr>
            <a:r>
              <a:rPr lang="ar-JO" sz="2200" dirty="0">
                <a:effectLst/>
                <a:latin typeface="Alexandria" pitchFamily="2" charset="-78"/>
                <a:ea typeface="Times New Roman" panose="02020603050405020304" pitchFamily="18" charset="0"/>
                <a:cs typeface="Alexandria" pitchFamily="2" charset="-78"/>
              </a:rPr>
              <a:t>تكوين اتجاهات إيجابية نحو التعليم الذاتي، وممارسته والقدرة على النقد والتحليل والإستنتاج والإبتكار.</a:t>
            </a:r>
            <a:endParaRPr lang="en-GB" sz="2200" dirty="0">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buFont typeface="+mj-lt"/>
              <a:buAutoNum type="arabicPeriod"/>
            </a:pPr>
            <a:r>
              <a:rPr lang="ar-JO" sz="2200" dirty="0">
                <a:effectLst/>
                <a:latin typeface="Alexandria" pitchFamily="2" charset="-78"/>
                <a:ea typeface="Times New Roman" panose="02020603050405020304" pitchFamily="18" charset="0"/>
                <a:cs typeface="Alexandria" pitchFamily="2" charset="-78"/>
              </a:rPr>
              <a:t>القدرة على ترجمة المعارف النظرية إلى ممارسات تطبيقية.</a:t>
            </a:r>
            <a:endParaRPr lang="en-GB" sz="2200" dirty="0">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buFont typeface="+mj-lt"/>
              <a:buAutoNum type="arabicPeriod"/>
            </a:pPr>
            <a:r>
              <a:rPr lang="ar-JO" sz="2200" dirty="0">
                <a:effectLst/>
                <a:latin typeface="Alexandria" pitchFamily="2" charset="-78"/>
                <a:ea typeface="Times New Roman" panose="02020603050405020304" pitchFamily="18" charset="0"/>
                <a:cs typeface="Alexandria" pitchFamily="2" charset="-78"/>
              </a:rPr>
              <a:t>توثيق الروابط بين الإعداد الأكاديمي والعمل المنتج.</a:t>
            </a:r>
            <a:endParaRPr lang="en-GB" sz="2200" dirty="0">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buFont typeface="+mj-lt"/>
              <a:buAutoNum type="arabicPeriod"/>
            </a:pPr>
            <a:r>
              <a:rPr lang="ar-JO" sz="2200" dirty="0">
                <a:effectLst/>
                <a:latin typeface="Alexandria" pitchFamily="2" charset="-78"/>
                <a:ea typeface="Times New Roman" panose="02020603050405020304" pitchFamily="18" charset="0"/>
                <a:cs typeface="Alexandria" pitchFamily="2" charset="-78"/>
              </a:rPr>
              <a:t>استخدام الأسلوب العلمي في التفكير ومعالجة المشكلات.</a:t>
            </a:r>
            <a:endParaRPr lang="en-GB" sz="2200" dirty="0">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Aft>
                <a:spcPts val="1000"/>
              </a:spcAft>
              <a:buFont typeface="+mj-lt"/>
              <a:buAutoNum type="arabicPeriod"/>
            </a:pPr>
            <a:r>
              <a:rPr lang="ar-JO" sz="2200" dirty="0">
                <a:effectLst/>
                <a:latin typeface="Alexandria" pitchFamily="2" charset="-78"/>
                <a:ea typeface="Times New Roman" panose="02020603050405020304" pitchFamily="18" charset="0"/>
                <a:cs typeface="Alexandria" pitchFamily="2" charset="-78"/>
              </a:rPr>
              <a:t>تقديم أنواع أخرى من التعليم لمختلف الفئات كالدورات التدريبية.</a:t>
            </a:r>
          </a:p>
          <a:p>
            <a:pPr marL="342900" lvl="0" indent="-342900" algn="just" rtl="1">
              <a:spcAft>
                <a:spcPts val="1000"/>
              </a:spcAft>
              <a:buFont typeface="+mj-lt"/>
              <a:buAutoNum type="arabicPeriod"/>
            </a:pPr>
            <a:endParaRPr lang="ar-JO" sz="2000" dirty="0">
              <a:latin typeface="Alexandria" pitchFamily="2" charset="-78"/>
              <a:ea typeface="Times New Roman" panose="02020603050405020304" pitchFamily="18" charset="0"/>
              <a:cs typeface="Alexandria" pitchFamily="2" charset="-78"/>
            </a:endParaRPr>
          </a:p>
          <a:p>
            <a:pPr lvl="0" algn="just" rtl="1">
              <a:spcAft>
                <a:spcPts val="1000"/>
              </a:spcAft>
            </a:pPr>
            <a:r>
              <a:rPr lang="ar-JO" sz="2000" b="1" dirty="0">
                <a:effectLst/>
                <a:latin typeface="Alexandria" pitchFamily="2" charset="-78"/>
                <a:ea typeface="Times New Roman" panose="02020603050405020304" pitchFamily="18" charset="0"/>
                <a:cs typeface="Alexandria" pitchFamily="2" charset="-78"/>
              </a:rPr>
              <a:t>ومن الأمثلة على هذه الدول اليابان والولايات المتحدة الأمريكية والسعودية.</a:t>
            </a:r>
            <a:endParaRPr lang="en-GB" sz="2000" b="1" dirty="0">
              <a:effectLst/>
              <a:latin typeface="Alexandria" pitchFamily="2" charset="-78"/>
              <a:ea typeface="Times New Roman" panose="02020603050405020304" pitchFamily="18" charset="0"/>
              <a:cs typeface="Alexandria" pitchFamily="2" charset="-78"/>
            </a:endParaRPr>
          </a:p>
          <a:p>
            <a:pPr algn="just" rtl="1">
              <a:spcAft>
                <a:spcPts val="1000"/>
              </a:spcAft>
            </a:pPr>
            <a:r>
              <a:rPr lang="ar-JO" sz="2200" dirty="0">
                <a:effectLst/>
                <a:latin typeface="Alexandria" pitchFamily="2" charset="-78"/>
                <a:ea typeface="Times New Roman" panose="02020603050405020304" pitchFamily="18" charset="0"/>
                <a:cs typeface="Alexandria" pitchFamily="2" charset="-78"/>
              </a:rPr>
              <a:t>    </a:t>
            </a:r>
            <a:endParaRPr lang="en-GB" sz="2200" dirty="0">
              <a:effectLst/>
              <a:latin typeface="Alexandria" pitchFamily="2" charset="-78"/>
              <a:ea typeface="Times New Roman" panose="02020603050405020304" pitchFamily="18" charset="0"/>
              <a:cs typeface="Alexandria" pitchFamily="2" charset="-78"/>
            </a:endParaRPr>
          </a:p>
        </p:txBody>
      </p:sp>
      <p:sp>
        <p:nvSpPr>
          <p:cNvPr id="4" name="TextBox 3">
            <a:extLst>
              <a:ext uri="{FF2B5EF4-FFF2-40B4-BE49-F238E27FC236}">
                <a16:creationId xmlns:a16="http://schemas.microsoft.com/office/drawing/2014/main" id="{F3E6572B-7B60-7D23-123F-C41C2582AC4D}"/>
              </a:ext>
            </a:extLst>
          </p:cNvPr>
          <p:cNvSpPr txBox="1"/>
          <p:nvPr/>
        </p:nvSpPr>
        <p:spPr>
          <a:xfrm>
            <a:off x="2928722" y="393550"/>
            <a:ext cx="6097772" cy="430887"/>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1000"/>
              </a:spcAft>
              <a:buClr>
                <a:srgbClr val="000000"/>
              </a:buClr>
              <a:buSzTx/>
              <a:buFont typeface="Arial"/>
              <a:buNone/>
              <a:tabLst/>
              <a:defRPr/>
            </a:pPr>
            <a:r>
              <a:rPr kumimoji="0" lang="ar-JO" sz="2200" b="1" i="0" u="none" strike="noStrike" kern="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sym typeface="Arial"/>
              </a:rPr>
              <a:t>نماذج لجامعات منتجة </a:t>
            </a:r>
          </a:p>
        </p:txBody>
      </p:sp>
      <p:pic>
        <p:nvPicPr>
          <p:cNvPr id="6" name="Graphic 21">
            <a:extLst>
              <a:ext uri="{FF2B5EF4-FFF2-40B4-BE49-F238E27FC236}">
                <a16:creationId xmlns:a16="http://schemas.microsoft.com/office/drawing/2014/main" id="{746FDCB6-68E9-364C-0AB1-3FA152339B6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Tree>
    <p:extLst>
      <p:ext uri="{BB962C8B-B14F-4D97-AF65-F5344CB8AC3E}">
        <p14:creationId xmlns:p14="http://schemas.microsoft.com/office/powerpoint/2010/main" val="10011238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988DF9C-CF83-4DE2-9A64-39BF7D07918C}"/>
              </a:ext>
            </a:extLst>
          </p:cNvPr>
          <p:cNvPicPr>
            <a:picLocks noChangeAspect="1"/>
          </p:cNvPicPr>
          <p:nvPr/>
        </p:nvPicPr>
        <p:blipFill>
          <a:blip r:embed="rId2"/>
          <a:stretch>
            <a:fillRect/>
          </a:stretch>
        </p:blipFill>
        <p:spPr>
          <a:xfrm>
            <a:off x="119336" y="2791064"/>
            <a:ext cx="11826804" cy="4066935"/>
          </a:xfrm>
          <a:prstGeom prst="rect">
            <a:avLst/>
          </a:prstGeom>
          <a:effectLst>
            <a:glow rad="127000">
              <a:schemeClr val="bg1"/>
            </a:glow>
          </a:effectLst>
        </p:spPr>
      </p:pic>
      <p:pic>
        <p:nvPicPr>
          <p:cNvPr id="5" name="Picture 4">
            <a:extLst>
              <a:ext uri="{FF2B5EF4-FFF2-40B4-BE49-F238E27FC236}">
                <a16:creationId xmlns:a16="http://schemas.microsoft.com/office/drawing/2014/main" id="{D7FA9ABA-4DED-46E0-8F7F-C6B9BB9D89FA}"/>
              </a:ext>
            </a:extLst>
          </p:cNvPr>
          <p:cNvPicPr>
            <a:picLocks noChangeAspect="1"/>
          </p:cNvPicPr>
          <p:nvPr/>
        </p:nvPicPr>
        <p:blipFill>
          <a:blip r:embed="rId3"/>
          <a:stretch>
            <a:fillRect/>
          </a:stretch>
        </p:blipFill>
        <p:spPr>
          <a:xfrm>
            <a:off x="119336" y="428642"/>
            <a:ext cx="11826804" cy="2368600"/>
          </a:xfrm>
          <a:prstGeom prst="rect">
            <a:avLst/>
          </a:prstGeom>
        </p:spPr>
      </p:pic>
      <p:pic>
        <p:nvPicPr>
          <p:cNvPr id="4" name="Graphic 21">
            <a:extLst>
              <a:ext uri="{FF2B5EF4-FFF2-40B4-BE49-F238E27FC236}">
                <a16:creationId xmlns:a16="http://schemas.microsoft.com/office/drawing/2014/main" id="{AF45E582-1CD2-0455-3ABA-D2D9BEDB619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1763" y="-325429"/>
            <a:ext cx="2305141" cy="946117"/>
          </a:xfrm>
          <a:prstGeom prst="rect">
            <a:avLst/>
          </a:prstGeom>
        </p:spPr>
      </p:pic>
      <p:sp>
        <p:nvSpPr>
          <p:cNvPr id="7" name="TextBox 6">
            <a:extLst>
              <a:ext uri="{FF2B5EF4-FFF2-40B4-BE49-F238E27FC236}">
                <a16:creationId xmlns:a16="http://schemas.microsoft.com/office/drawing/2014/main" id="{2D2D35D2-AD42-9071-CC71-49E0AA0B6DE6}"/>
              </a:ext>
            </a:extLst>
          </p:cNvPr>
          <p:cNvSpPr txBox="1"/>
          <p:nvPr/>
        </p:nvSpPr>
        <p:spPr>
          <a:xfrm>
            <a:off x="3287688" y="0"/>
            <a:ext cx="6108404" cy="430887"/>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1000"/>
              </a:spcAft>
              <a:buClr>
                <a:srgbClr val="000000"/>
              </a:buClr>
              <a:buSzTx/>
              <a:buFont typeface="Arial"/>
              <a:buNone/>
              <a:tabLst/>
              <a:defRPr/>
            </a:pPr>
            <a:r>
              <a:rPr kumimoji="0" lang="ar-JO" sz="2200" b="1" i="0" u="none" strike="noStrike" kern="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sym typeface="Arial"/>
              </a:rPr>
              <a:t>نماذج لجامعات منتجة </a:t>
            </a:r>
          </a:p>
        </p:txBody>
      </p:sp>
    </p:spTree>
    <p:extLst>
      <p:ext uri="{BB962C8B-B14F-4D97-AF65-F5344CB8AC3E}">
        <p14:creationId xmlns:p14="http://schemas.microsoft.com/office/powerpoint/2010/main" val="487223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B53A32-ACDC-4BBB-9077-5B1A525A5FF3}"/>
              </a:ext>
            </a:extLst>
          </p:cNvPr>
          <p:cNvPicPr>
            <a:picLocks noChangeAspect="1"/>
          </p:cNvPicPr>
          <p:nvPr/>
        </p:nvPicPr>
        <p:blipFill>
          <a:blip r:embed="rId2"/>
          <a:stretch>
            <a:fillRect/>
          </a:stretch>
        </p:blipFill>
        <p:spPr>
          <a:xfrm>
            <a:off x="119336" y="980729"/>
            <a:ext cx="11809312" cy="5748683"/>
          </a:xfrm>
          <a:prstGeom prst="rect">
            <a:avLst/>
          </a:prstGeom>
        </p:spPr>
      </p:pic>
      <p:sp>
        <p:nvSpPr>
          <p:cNvPr id="2" name="TextBox 1">
            <a:extLst>
              <a:ext uri="{FF2B5EF4-FFF2-40B4-BE49-F238E27FC236}">
                <a16:creationId xmlns:a16="http://schemas.microsoft.com/office/drawing/2014/main" id="{BFF4768F-2694-34AB-128A-41E5FA04BADA}"/>
              </a:ext>
            </a:extLst>
          </p:cNvPr>
          <p:cNvSpPr txBox="1"/>
          <p:nvPr/>
        </p:nvSpPr>
        <p:spPr>
          <a:xfrm>
            <a:off x="3215680" y="329172"/>
            <a:ext cx="6108404" cy="430887"/>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1000"/>
              </a:spcAft>
              <a:buClr>
                <a:srgbClr val="000000"/>
              </a:buClr>
              <a:buSzTx/>
              <a:buFont typeface="Arial"/>
              <a:buNone/>
              <a:tabLst/>
              <a:defRPr/>
            </a:pPr>
            <a:r>
              <a:rPr kumimoji="0" lang="ar-JO" sz="2200" b="1" i="0" u="none" strike="noStrike" kern="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sym typeface="Arial"/>
              </a:rPr>
              <a:t>نماذج لجامعات منتجة </a:t>
            </a:r>
          </a:p>
        </p:txBody>
      </p:sp>
      <p:pic>
        <p:nvPicPr>
          <p:cNvPr id="6" name="Graphic 21">
            <a:extLst>
              <a:ext uri="{FF2B5EF4-FFF2-40B4-BE49-F238E27FC236}">
                <a16:creationId xmlns:a16="http://schemas.microsoft.com/office/drawing/2014/main" id="{DCD35153-7DF5-C1B7-9360-7404C4A9AC9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3440" y="48291"/>
            <a:ext cx="2305141" cy="946117"/>
          </a:xfrm>
          <a:prstGeom prst="rect">
            <a:avLst/>
          </a:prstGeom>
        </p:spPr>
      </p:pic>
    </p:spTree>
    <p:extLst>
      <p:ext uri="{BB962C8B-B14F-4D97-AF65-F5344CB8AC3E}">
        <p14:creationId xmlns:p14="http://schemas.microsoft.com/office/powerpoint/2010/main" val="24090876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973A7E8-3D93-4F7B-99CE-8CD2D5324355}"/>
              </a:ext>
            </a:extLst>
          </p:cNvPr>
          <p:cNvPicPr>
            <a:picLocks noChangeAspect="1"/>
          </p:cNvPicPr>
          <p:nvPr/>
        </p:nvPicPr>
        <p:blipFill>
          <a:blip r:embed="rId2"/>
          <a:stretch>
            <a:fillRect/>
          </a:stretch>
        </p:blipFill>
        <p:spPr>
          <a:xfrm>
            <a:off x="204787" y="692697"/>
            <a:ext cx="11782425" cy="5472608"/>
          </a:xfrm>
          <a:prstGeom prst="rect">
            <a:avLst/>
          </a:prstGeom>
        </p:spPr>
      </p:pic>
      <p:sp>
        <p:nvSpPr>
          <p:cNvPr id="4" name="TextBox 3">
            <a:extLst>
              <a:ext uri="{FF2B5EF4-FFF2-40B4-BE49-F238E27FC236}">
                <a16:creationId xmlns:a16="http://schemas.microsoft.com/office/drawing/2014/main" id="{46D06032-A2E8-4932-ADD2-2B5647644F86}"/>
              </a:ext>
            </a:extLst>
          </p:cNvPr>
          <p:cNvSpPr txBox="1"/>
          <p:nvPr/>
        </p:nvSpPr>
        <p:spPr>
          <a:xfrm>
            <a:off x="215900" y="6354563"/>
            <a:ext cx="7032228" cy="338554"/>
          </a:xfrm>
          <a:prstGeom prst="rect">
            <a:avLst/>
          </a:prstGeom>
          <a:noFill/>
        </p:spPr>
        <p:txBody>
          <a:bodyPr wrap="square">
            <a:spAutoFit/>
          </a:bodyPr>
          <a:lstStyle/>
          <a:p>
            <a:r>
              <a:rPr lang="en-GB" sz="1600" dirty="0">
                <a:latin typeface="Alexandria" pitchFamily="2" charset="-78"/>
                <a:cs typeface="Alexandria" pitchFamily="2" charset="-78"/>
              </a:rPr>
              <a:t>https://journals.ajsrp.com/index.php/jeps/article/view/3167/3031</a:t>
            </a:r>
          </a:p>
        </p:txBody>
      </p:sp>
      <p:sp>
        <p:nvSpPr>
          <p:cNvPr id="5" name="TextBox 4">
            <a:extLst>
              <a:ext uri="{FF2B5EF4-FFF2-40B4-BE49-F238E27FC236}">
                <a16:creationId xmlns:a16="http://schemas.microsoft.com/office/drawing/2014/main" id="{8C4CC0B5-C36B-48D3-B183-C27F3ABCA789}"/>
              </a:ext>
            </a:extLst>
          </p:cNvPr>
          <p:cNvSpPr txBox="1"/>
          <p:nvPr/>
        </p:nvSpPr>
        <p:spPr>
          <a:xfrm>
            <a:off x="7043340" y="6165303"/>
            <a:ext cx="4321572" cy="523220"/>
          </a:xfrm>
          <a:prstGeom prst="rect">
            <a:avLst/>
          </a:prstGeom>
          <a:noFill/>
        </p:spPr>
        <p:txBody>
          <a:bodyPr wrap="square">
            <a:spAutoFit/>
          </a:bodyPr>
          <a:lstStyle/>
          <a:p>
            <a:pPr algn="r"/>
            <a:r>
              <a:rPr lang="ar-AE" b="1" dirty="0">
                <a:latin typeface="Alexandria" pitchFamily="2" charset="-78"/>
                <a:cs typeface="Alexandria" pitchFamily="2" charset="-78"/>
              </a:rPr>
              <a:t>ملاحظة: النماذج غير داخلة في الامتحان </a:t>
            </a:r>
          </a:p>
          <a:p>
            <a:pPr algn="r"/>
            <a:r>
              <a:rPr lang="ar-JO" b="1" dirty="0">
                <a:latin typeface="Alexandria" pitchFamily="2" charset="-78"/>
                <a:cs typeface="Alexandria" pitchFamily="2" charset="-78"/>
              </a:rPr>
              <a:t>رابط للاطلاع على نماذج أكثر للجامعات المنتجة</a:t>
            </a:r>
            <a:endParaRPr lang="en-GB" b="1"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213B0630-53EB-B156-E386-F7EC5711CB3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
        <p:nvSpPr>
          <p:cNvPr id="8" name="TextBox 7">
            <a:extLst>
              <a:ext uri="{FF2B5EF4-FFF2-40B4-BE49-F238E27FC236}">
                <a16:creationId xmlns:a16="http://schemas.microsoft.com/office/drawing/2014/main" id="{66DAA763-83C0-263A-DAA1-F328238E98CE}"/>
              </a:ext>
            </a:extLst>
          </p:cNvPr>
          <p:cNvSpPr txBox="1"/>
          <p:nvPr/>
        </p:nvSpPr>
        <p:spPr>
          <a:xfrm>
            <a:off x="3215680" y="329172"/>
            <a:ext cx="6108404" cy="430887"/>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1000"/>
              </a:spcAft>
              <a:buClr>
                <a:srgbClr val="000000"/>
              </a:buClr>
              <a:buSzTx/>
              <a:buFont typeface="Arial"/>
              <a:buNone/>
              <a:tabLst/>
              <a:defRPr/>
            </a:pPr>
            <a:r>
              <a:rPr kumimoji="0" lang="ar-JO" sz="2200" b="1" i="0" u="none" strike="noStrike" kern="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sym typeface="Arial"/>
              </a:rPr>
              <a:t>نماذج لجامعات منتجة </a:t>
            </a:r>
          </a:p>
        </p:txBody>
      </p:sp>
    </p:spTree>
    <p:extLst>
      <p:ext uri="{BB962C8B-B14F-4D97-AF65-F5344CB8AC3E}">
        <p14:creationId xmlns:p14="http://schemas.microsoft.com/office/powerpoint/2010/main" val="37907612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D4927CE-E06D-4AAC-9BEE-AA848BFE4924}"/>
              </a:ext>
            </a:extLst>
          </p:cNvPr>
          <p:cNvSpPr txBox="1"/>
          <p:nvPr/>
        </p:nvSpPr>
        <p:spPr>
          <a:xfrm>
            <a:off x="911424" y="376330"/>
            <a:ext cx="8640960" cy="430887"/>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2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التحديات التي تواجه عملية التحول إلى المدرسة المنتجة</a:t>
            </a:r>
          </a:p>
        </p:txBody>
      </p:sp>
      <p:sp>
        <p:nvSpPr>
          <p:cNvPr id="8" name="TextBox 7">
            <a:extLst>
              <a:ext uri="{FF2B5EF4-FFF2-40B4-BE49-F238E27FC236}">
                <a16:creationId xmlns:a16="http://schemas.microsoft.com/office/drawing/2014/main" id="{CA24A4E9-9087-4F24-8CF3-44DCBE3A1877}"/>
              </a:ext>
            </a:extLst>
          </p:cNvPr>
          <p:cNvSpPr txBox="1"/>
          <p:nvPr/>
        </p:nvSpPr>
        <p:spPr>
          <a:xfrm>
            <a:off x="311634" y="1142085"/>
            <a:ext cx="11568732" cy="5078313"/>
          </a:xfrm>
          <a:prstGeom prst="rect">
            <a:avLst/>
          </a:prstGeom>
          <a:noFill/>
        </p:spPr>
        <p:txBody>
          <a:bodyPr wrap="square">
            <a:spAutoFit/>
          </a:bodyPr>
          <a:lstStyle/>
          <a:p>
            <a:pPr marL="342900" marR="0" lvl="0" indent="-342900" algn="r" defTabSz="914400" rtl="1" eaLnBrk="1" fontAlgn="auto" latinLnBrk="0" hangingPunct="1">
              <a:lnSpc>
                <a:spcPct val="100000"/>
              </a:lnSpc>
              <a:spcBef>
                <a:spcPts val="0"/>
              </a:spcBef>
              <a:spcAft>
                <a:spcPts val="750"/>
              </a:spcAft>
              <a:buClr>
                <a:srgbClr val="000000"/>
              </a:buClr>
              <a:buSzTx/>
              <a:buFont typeface="Arial" panose="020B0604020202020204" pitchFamily="34" charset="0"/>
              <a:buChar char="•"/>
              <a:tabLst/>
              <a:defRPr/>
            </a:pPr>
            <a:r>
              <a:rPr kumimoji="0" lang="ar-SA"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الاعتقاد الخاطئ بأن  تمويل أنشطة المدارس هو مسؤولية الدولة فقط</a:t>
            </a:r>
            <a:r>
              <a:rPr kumimoji="0" lang="ar-JO"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a:t>
            </a:r>
            <a:endParaRPr kumimoji="0" lang="ar-SA"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a:p>
            <a:pPr marL="342900" marR="0" lvl="0" indent="-342900" algn="r" defTabSz="914400" rtl="1" eaLnBrk="1" fontAlgn="auto" latinLnBrk="0" hangingPunct="1">
              <a:lnSpc>
                <a:spcPct val="100000"/>
              </a:lnSpc>
              <a:spcBef>
                <a:spcPts val="0"/>
              </a:spcBef>
              <a:spcAft>
                <a:spcPts val="750"/>
              </a:spcAft>
              <a:buClr>
                <a:srgbClr val="000000"/>
              </a:buClr>
              <a:buSzTx/>
              <a:buFont typeface="Arial" panose="020B0604020202020204" pitchFamily="34" charset="0"/>
              <a:buChar char="•"/>
              <a:tabLst/>
              <a:defRPr/>
            </a:pPr>
            <a:r>
              <a:rPr kumimoji="0" lang="ar-SA"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انحسار أفکار المدرسة المنتجة في المشروعات الإستهلاکية التجارية</a:t>
            </a:r>
            <a:r>
              <a:rPr kumimoji="0" lang="ar-JO"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a:t>
            </a:r>
            <a:endParaRPr kumimoji="0" lang="ar-SA"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a:p>
            <a:pPr marL="342900" marR="0" lvl="0" indent="-342900" algn="r" defTabSz="914400" rtl="1" eaLnBrk="1" fontAlgn="auto" latinLnBrk="0" hangingPunct="1">
              <a:lnSpc>
                <a:spcPct val="100000"/>
              </a:lnSpc>
              <a:spcBef>
                <a:spcPts val="0"/>
              </a:spcBef>
              <a:spcAft>
                <a:spcPts val="750"/>
              </a:spcAft>
              <a:buClr>
                <a:srgbClr val="000000"/>
              </a:buClr>
              <a:buSzTx/>
              <a:buFont typeface="Arial" panose="020B0604020202020204" pitchFamily="34" charset="0"/>
              <a:buChar char="•"/>
              <a:tabLst/>
              <a:defRPr/>
            </a:pPr>
            <a:r>
              <a:rPr kumimoji="0" lang="ar-SA"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افتقار المدارس للقاعات التي يمکن استثمارها</a:t>
            </a:r>
            <a:r>
              <a:rPr kumimoji="0" lang="ar-JO"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a:t>
            </a:r>
            <a:endParaRPr kumimoji="0" lang="ar-SA"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a:p>
            <a:pPr marL="342900" marR="0" lvl="0" indent="-342900" algn="r" defTabSz="914400" rtl="1" eaLnBrk="1" fontAlgn="auto" latinLnBrk="0" hangingPunct="1">
              <a:lnSpc>
                <a:spcPct val="100000"/>
              </a:lnSpc>
              <a:spcBef>
                <a:spcPts val="0"/>
              </a:spcBef>
              <a:spcAft>
                <a:spcPts val="750"/>
              </a:spcAft>
              <a:buClr>
                <a:srgbClr val="000000"/>
              </a:buClr>
              <a:buSzTx/>
              <a:buFont typeface="Arial" panose="020B0604020202020204" pitchFamily="34" charset="0"/>
              <a:buChar char="•"/>
              <a:tabLst/>
              <a:defRPr/>
            </a:pPr>
            <a:r>
              <a:rPr kumimoji="0" lang="ar-SA"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قلة الدورات التدريبية لمديري المدارس والمعلمين والمتخصصة في مجال اقتصاديات التعليم</a:t>
            </a:r>
            <a:r>
              <a:rPr kumimoji="0" lang="ar-JO"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a:t>
            </a:r>
            <a:endParaRPr kumimoji="0" lang="ar-SA"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a:p>
            <a:pPr marL="342900" marR="0" lvl="0" indent="-342900" algn="r" defTabSz="914400" rtl="1" eaLnBrk="1" fontAlgn="auto" latinLnBrk="0" hangingPunct="1">
              <a:lnSpc>
                <a:spcPct val="100000"/>
              </a:lnSpc>
              <a:spcBef>
                <a:spcPts val="0"/>
              </a:spcBef>
              <a:spcAft>
                <a:spcPts val="750"/>
              </a:spcAft>
              <a:buClr>
                <a:srgbClr val="000000"/>
              </a:buClr>
              <a:buSzTx/>
              <a:buFont typeface="Arial" panose="020B0604020202020204" pitchFamily="34" charset="0"/>
              <a:buChar char="•"/>
              <a:tabLst/>
              <a:defRPr/>
            </a:pPr>
            <a:r>
              <a:rPr kumimoji="0" lang="ar-SA"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قلة </a:t>
            </a:r>
            <a:r>
              <a:rPr kumimoji="0" lang="ar-JO"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ا</a:t>
            </a:r>
            <a:r>
              <a:rPr kumimoji="0" lang="ar-SA"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هتمام أولياء الأمور بتقديم الدعم المادي للمدرسة  المنتجة</a:t>
            </a:r>
            <a:r>
              <a:rPr kumimoji="0" lang="ar-JO"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a:t>
            </a:r>
            <a:endParaRPr kumimoji="0" lang="ar-SA"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a:p>
            <a:pPr marL="342900" marR="0" lvl="0" indent="-342900" algn="r" defTabSz="914400" rtl="1" eaLnBrk="1" fontAlgn="auto" latinLnBrk="0" hangingPunct="1">
              <a:lnSpc>
                <a:spcPct val="100000"/>
              </a:lnSpc>
              <a:spcBef>
                <a:spcPts val="0"/>
              </a:spcBef>
              <a:spcAft>
                <a:spcPts val="750"/>
              </a:spcAft>
              <a:buClr>
                <a:srgbClr val="000000"/>
              </a:buClr>
              <a:buSzTx/>
              <a:buFont typeface="Arial" panose="020B0604020202020204" pitchFamily="34" charset="0"/>
              <a:buChar char="•"/>
              <a:tabLst/>
              <a:defRPr/>
            </a:pPr>
            <a:r>
              <a:rPr kumimoji="0" lang="ar-SA"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قصور المناهج الدراسية في تنمية الميول المهنية للطلبة </a:t>
            </a:r>
            <a:r>
              <a:rPr kumimoji="0" lang="ar-JO"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a:t>
            </a:r>
            <a:endParaRPr kumimoji="0" lang="ar-SA"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a:p>
            <a:pPr marL="342900" marR="0" lvl="0" indent="-342900" algn="r" defTabSz="914400" rtl="1" eaLnBrk="1" fontAlgn="auto" latinLnBrk="0" hangingPunct="1">
              <a:lnSpc>
                <a:spcPct val="100000"/>
              </a:lnSpc>
              <a:spcBef>
                <a:spcPts val="0"/>
              </a:spcBef>
              <a:spcAft>
                <a:spcPts val="750"/>
              </a:spcAft>
              <a:buClr>
                <a:srgbClr val="000000"/>
              </a:buClr>
              <a:buSzTx/>
              <a:buFont typeface="Arial" panose="020B0604020202020204" pitchFamily="34" charset="0"/>
              <a:buChar char="•"/>
              <a:tabLst/>
              <a:defRPr/>
            </a:pPr>
            <a:r>
              <a:rPr kumimoji="0" lang="ar-SA"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نقص الخبرة </a:t>
            </a:r>
            <a:r>
              <a:rPr kumimoji="0" lang="ar-JO"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و</a:t>
            </a:r>
            <a:r>
              <a:rPr kumimoji="0" lang="ar-SA"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التدريب لدى العاملين بالمدرسة على إدارة  تسويق المشروعات</a:t>
            </a:r>
            <a:r>
              <a:rPr kumimoji="0" lang="ar-JO"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a:t>
            </a:r>
            <a:endParaRPr kumimoji="0" lang="ar-SA"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a:p>
            <a:pPr marL="342900" marR="0" lvl="0" indent="-342900" algn="r" defTabSz="914400" rtl="1" eaLnBrk="1" fontAlgn="auto" latinLnBrk="0" hangingPunct="1">
              <a:lnSpc>
                <a:spcPct val="100000"/>
              </a:lnSpc>
              <a:spcBef>
                <a:spcPts val="0"/>
              </a:spcBef>
              <a:spcAft>
                <a:spcPts val="750"/>
              </a:spcAft>
              <a:buClr>
                <a:srgbClr val="000000"/>
              </a:buClr>
              <a:buSzTx/>
              <a:buFont typeface="Arial" panose="020B0604020202020204" pitchFamily="34" charset="0"/>
              <a:buChar char="•"/>
              <a:tabLst/>
              <a:defRPr/>
            </a:pPr>
            <a:r>
              <a:rPr kumimoji="0" lang="ar-SA"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نقص المحف</a:t>
            </a:r>
            <a:r>
              <a:rPr kumimoji="0" lang="ar-JO"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a:t>
            </a:r>
            <a:r>
              <a:rPr kumimoji="0" lang="ar-SA"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زات لمشارکة الطلاب في مشروعات المدرسة المنتجة</a:t>
            </a:r>
            <a:r>
              <a:rPr kumimoji="0" lang="ar-JO"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a:t>
            </a:r>
            <a:endParaRPr kumimoji="0" lang="ar-SA"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a:p>
            <a:pPr marL="342900" marR="0" lvl="0" indent="-342900" algn="r" defTabSz="914400" rtl="1" eaLnBrk="1" fontAlgn="auto" latinLnBrk="0" hangingPunct="1">
              <a:lnSpc>
                <a:spcPct val="100000"/>
              </a:lnSpc>
              <a:spcBef>
                <a:spcPts val="0"/>
              </a:spcBef>
              <a:spcAft>
                <a:spcPts val="750"/>
              </a:spcAft>
              <a:buClr>
                <a:srgbClr val="000000"/>
              </a:buClr>
              <a:buSzTx/>
              <a:buFont typeface="Arial" panose="020B0604020202020204" pitchFamily="34" charset="0"/>
              <a:buChar char="•"/>
              <a:tabLst/>
              <a:defRPr/>
            </a:pPr>
            <a:r>
              <a:rPr kumimoji="0" lang="ar-SA"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ضعف العائد المادي من إقامة المشروعات في المدارس</a:t>
            </a:r>
            <a:r>
              <a:rPr kumimoji="0" lang="ar-JO"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a:t>
            </a:r>
            <a:endParaRPr kumimoji="0" lang="ar-SA"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a:p>
            <a:pPr marL="342900" marR="0" lvl="0" indent="-342900" algn="r" defTabSz="914400" rtl="1" eaLnBrk="1" fontAlgn="auto" latinLnBrk="0" hangingPunct="1">
              <a:lnSpc>
                <a:spcPct val="100000"/>
              </a:lnSpc>
              <a:spcBef>
                <a:spcPts val="0"/>
              </a:spcBef>
              <a:spcAft>
                <a:spcPts val="750"/>
              </a:spcAft>
              <a:buClr>
                <a:srgbClr val="000000"/>
              </a:buClr>
              <a:buSzTx/>
              <a:buFont typeface="Arial" panose="020B0604020202020204" pitchFamily="34" charset="0"/>
              <a:buChar char="•"/>
              <a:tabLst/>
              <a:defRPr/>
            </a:pPr>
            <a:r>
              <a:rPr kumimoji="0" lang="ar-SA"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کثرة الأعباء الإدارية والفنية لمديري المدارس</a:t>
            </a:r>
            <a:r>
              <a:rPr kumimoji="0" lang="ar-JO"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a:t>
            </a:r>
            <a:endParaRPr kumimoji="0" lang="ar-SA" sz="24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p:txBody>
      </p:sp>
      <p:pic>
        <p:nvPicPr>
          <p:cNvPr id="3" name="Graphic 21">
            <a:extLst>
              <a:ext uri="{FF2B5EF4-FFF2-40B4-BE49-F238E27FC236}">
                <a16:creationId xmlns:a16="http://schemas.microsoft.com/office/drawing/2014/main" id="{A685005B-3776-481E-A6A2-3B5EEEC1275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Tree>
    <p:extLst>
      <p:ext uri="{BB962C8B-B14F-4D97-AF65-F5344CB8AC3E}">
        <p14:creationId xmlns:p14="http://schemas.microsoft.com/office/powerpoint/2010/main" val="388805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8A3F277-66F5-4B9E-ADC0-154A7B4DB1A4}"/>
              </a:ext>
            </a:extLst>
          </p:cNvPr>
          <p:cNvSpPr txBox="1"/>
          <p:nvPr/>
        </p:nvSpPr>
        <p:spPr>
          <a:xfrm>
            <a:off x="263352" y="1257995"/>
            <a:ext cx="11629292" cy="5180905"/>
          </a:xfrm>
          <a:prstGeom prst="rect">
            <a:avLst/>
          </a:prstGeom>
          <a:noFill/>
        </p:spPr>
        <p:txBody>
          <a:bodyPr wrap="square">
            <a:spAutoFit/>
          </a:bodyPr>
          <a:lstStyle/>
          <a:p>
            <a:pPr marL="342900" indent="-342900" algn="r" rtl="1">
              <a:lnSpc>
                <a:spcPct val="100000"/>
              </a:lnSpc>
              <a:spcAft>
                <a:spcPts val="750"/>
              </a:spcAft>
              <a:buFont typeface="Arial" panose="020B0604020202020204" pitchFamily="34" charset="0"/>
              <a:buChar char="•"/>
            </a:pPr>
            <a:r>
              <a:rPr lang="ar-SA" sz="2400" b="0" dirty="0">
                <a:solidFill>
                  <a:schemeClr val="tx1"/>
                </a:solidFill>
                <a:effectLst/>
                <a:latin typeface="Alexandria" pitchFamily="2" charset="-78"/>
                <a:cs typeface="Alexandria" pitchFamily="2" charset="-78"/>
              </a:rPr>
              <a:t>محدودية صلاحيات مديري المدارس في الحصول على التمويل اللازم لصرفه</a:t>
            </a:r>
            <a:r>
              <a:rPr lang="ar-JO" sz="2400" b="0" dirty="0">
                <a:solidFill>
                  <a:schemeClr val="tx1"/>
                </a:solidFill>
                <a:effectLst/>
                <a:latin typeface="Alexandria" pitchFamily="2" charset="-78"/>
                <a:cs typeface="Alexandria" pitchFamily="2" charset="-78"/>
              </a:rPr>
              <a:t>.</a:t>
            </a:r>
            <a:endParaRPr lang="ar-SA" sz="2400" b="0" dirty="0">
              <a:solidFill>
                <a:schemeClr val="tx1"/>
              </a:solidFill>
              <a:effectLst/>
              <a:latin typeface="Alexandria" pitchFamily="2" charset="-78"/>
              <a:cs typeface="Alexandria" pitchFamily="2" charset="-78"/>
            </a:endParaRPr>
          </a:p>
          <a:p>
            <a:pPr marL="342900" indent="-342900" algn="r" rtl="1">
              <a:lnSpc>
                <a:spcPct val="100000"/>
              </a:lnSpc>
              <a:spcAft>
                <a:spcPts val="750"/>
              </a:spcAft>
              <a:buFont typeface="Arial" panose="020B0604020202020204" pitchFamily="34" charset="0"/>
              <a:buChar char="•"/>
            </a:pPr>
            <a:r>
              <a:rPr lang="ar-SA" sz="2400" b="0" dirty="0">
                <a:solidFill>
                  <a:schemeClr val="tx1"/>
                </a:solidFill>
                <a:effectLst/>
                <a:latin typeface="Alexandria" pitchFamily="2" charset="-78"/>
                <a:cs typeface="Alexandria" pitchFamily="2" charset="-78"/>
              </a:rPr>
              <a:t>ضعف إدرا</a:t>
            </a:r>
            <a:r>
              <a:rPr lang="ar-JO" sz="2400" b="0" dirty="0">
                <a:solidFill>
                  <a:schemeClr val="tx1"/>
                </a:solidFill>
                <a:effectLst/>
                <a:latin typeface="Alexandria" pitchFamily="2" charset="-78"/>
                <a:cs typeface="Alexandria" pitchFamily="2" charset="-78"/>
              </a:rPr>
              <a:t>ك</a:t>
            </a:r>
            <a:r>
              <a:rPr lang="ar-SA" sz="2400" b="0" dirty="0">
                <a:solidFill>
                  <a:schemeClr val="tx1"/>
                </a:solidFill>
                <a:effectLst/>
                <a:latin typeface="Alexandria" pitchFamily="2" charset="-78"/>
                <a:cs typeface="Alexandria" pitchFamily="2" charset="-78"/>
              </a:rPr>
              <a:t> أهمية  المدارس المنتجة في الأدوار والأنشطة التي تقدمها للطلبة</a:t>
            </a:r>
            <a:r>
              <a:rPr lang="ar-JO" sz="2400" b="0" dirty="0">
                <a:solidFill>
                  <a:schemeClr val="tx1"/>
                </a:solidFill>
                <a:effectLst/>
                <a:latin typeface="Alexandria" pitchFamily="2" charset="-78"/>
                <a:cs typeface="Alexandria" pitchFamily="2" charset="-78"/>
              </a:rPr>
              <a:t>.</a:t>
            </a:r>
            <a:endParaRPr lang="ar-SA" sz="2400" b="0" dirty="0">
              <a:solidFill>
                <a:schemeClr val="tx1"/>
              </a:solidFill>
              <a:effectLst/>
              <a:latin typeface="Alexandria" pitchFamily="2" charset="-78"/>
              <a:cs typeface="Alexandria" pitchFamily="2" charset="-78"/>
            </a:endParaRPr>
          </a:p>
          <a:p>
            <a:pPr marL="342900" indent="-342900" algn="r" rtl="1">
              <a:lnSpc>
                <a:spcPct val="100000"/>
              </a:lnSpc>
              <a:spcAft>
                <a:spcPts val="750"/>
              </a:spcAft>
              <a:buFont typeface="Arial" panose="020B0604020202020204" pitchFamily="34" charset="0"/>
              <a:buChar char="•"/>
            </a:pPr>
            <a:r>
              <a:rPr lang="ar-SA" sz="2400" b="0" dirty="0">
                <a:solidFill>
                  <a:schemeClr val="tx1"/>
                </a:solidFill>
                <a:effectLst/>
                <a:latin typeface="Alexandria" pitchFamily="2" charset="-78"/>
                <a:cs typeface="Alexandria" pitchFamily="2" charset="-78"/>
              </a:rPr>
              <a:t>غياب ال</a:t>
            </a:r>
            <a:r>
              <a:rPr lang="ar-JO" sz="2400" b="0" dirty="0">
                <a:solidFill>
                  <a:schemeClr val="tx1"/>
                </a:solidFill>
                <a:effectLst/>
                <a:latin typeface="Alexandria" pitchFamily="2" charset="-78"/>
                <a:cs typeface="Alexandria" pitchFamily="2" charset="-78"/>
              </a:rPr>
              <a:t>أ</a:t>
            </a:r>
            <a:r>
              <a:rPr lang="ar-SA" sz="2400" b="0" dirty="0">
                <a:solidFill>
                  <a:schemeClr val="tx1"/>
                </a:solidFill>
                <a:effectLst/>
                <a:latin typeface="Alexandria" pitchFamily="2" charset="-78"/>
                <a:cs typeface="Alexandria" pitchFamily="2" charset="-78"/>
              </a:rPr>
              <a:t>دوات اللازمة  للکشف  عن ميول الطلبة المهنية</a:t>
            </a:r>
            <a:r>
              <a:rPr lang="ar-JO" sz="2400" b="0" dirty="0">
                <a:solidFill>
                  <a:schemeClr val="tx1"/>
                </a:solidFill>
                <a:effectLst/>
                <a:latin typeface="Alexandria" pitchFamily="2" charset="-78"/>
                <a:cs typeface="Alexandria" pitchFamily="2" charset="-78"/>
              </a:rPr>
              <a:t>.</a:t>
            </a:r>
            <a:endParaRPr lang="ar-SA" sz="2400" b="0" dirty="0">
              <a:solidFill>
                <a:schemeClr val="tx1"/>
              </a:solidFill>
              <a:effectLst/>
              <a:latin typeface="Alexandria" pitchFamily="2" charset="-78"/>
              <a:cs typeface="Alexandria" pitchFamily="2" charset="-78"/>
            </a:endParaRPr>
          </a:p>
          <a:p>
            <a:pPr marL="342900" indent="-342900" algn="r" rtl="1">
              <a:lnSpc>
                <a:spcPct val="100000"/>
              </a:lnSpc>
              <a:spcAft>
                <a:spcPts val="750"/>
              </a:spcAft>
              <a:buFont typeface="Arial" panose="020B0604020202020204" pitchFamily="34" charset="0"/>
              <a:buChar char="•"/>
            </a:pPr>
            <a:r>
              <a:rPr lang="ar-SA" sz="2400" b="0" dirty="0">
                <a:solidFill>
                  <a:schemeClr val="tx1"/>
                </a:solidFill>
                <a:effectLst/>
                <a:latin typeface="Alexandria" pitchFamily="2" charset="-78"/>
                <a:cs typeface="Alexandria" pitchFamily="2" charset="-78"/>
              </a:rPr>
              <a:t>عزوف </a:t>
            </a:r>
            <a:r>
              <a:rPr lang="ar-JO" sz="2400" b="0" dirty="0">
                <a:solidFill>
                  <a:schemeClr val="tx1"/>
                </a:solidFill>
                <a:effectLst/>
                <a:latin typeface="Alexandria" pitchFamily="2" charset="-78"/>
                <a:cs typeface="Alexandria" pitchFamily="2" charset="-78"/>
              </a:rPr>
              <a:t>أ</a:t>
            </a:r>
            <a:r>
              <a:rPr lang="ar-SA" sz="2400" b="0" dirty="0">
                <a:solidFill>
                  <a:schemeClr val="tx1"/>
                </a:solidFill>
                <a:effectLst/>
                <a:latin typeface="Alexandria" pitchFamily="2" charset="-78"/>
                <a:cs typeface="Alexandria" pitchFamily="2" charset="-78"/>
              </a:rPr>
              <a:t>ولياء الأمور عن المشارکة في التخطيط لبرامج ومشروعات المدرسة المنتجة</a:t>
            </a:r>
            <a:r>
              <a:rPr lang="ar-JO" sz="2400" b="0" dirty="0">
                <a:solidFill>
                  <a:schemeClr val="tx1"/>
                </a:solidFill>
                <a:effectLst/>
                <a:latin typeface="Alexandria" pitchFamily="2" charset="-78"/>
                <a:cs typeface="Alexandria" pitchFamily="2" charset="-78"/>
              </a:rPr>
              <a:t>.</a:t>
            </a:r>
            <a:endParaRPr lang="ar-SA" sz="2400" b="0" dirty="0">
              <a:solidFill>
                <a:schemeClr val="tx1"/>
              </a:solidFill>
              <a:effectLst/>
              <a:latin typeface="Alexandria" pitchFamily="2" charset="-78"/>
              <a:cs typeface="Alexandria" pitchFamily="2" charset="-78"/>
            </a:endParaRPr>
          </a:p>
          <a:p>
            <a:pPr marL="342900" indent="-342900" algn="r" rtl="1">
              <a:lnSpc>
                <a:spcPct val="100000"/>
              </a:lnSpc>
              <a:spcAft>
                <a:spcPts val="750"/>
              </a:spcAft>
              <a:buFont typeface="Arial" panose="020B0604020202020204" pitchFamily="34" charset="0"/>
              <a:buChar char="•"/>
            </a:pPr>
            <a:r>
              <a:rPr lang="ar-SA" sz="2400" b="0" dirty="0">
                <a:solidFill>
                  <a:schemeClr val="tx1"/>
                </a:solidFill>
                <a:effectLst/>
                <a:latin typeface="Alexandria" pitchFamily="2" charset="-78"/>
                <a:cs typeface="Alexandria" pitchFamily="2" charset="-78"/>
              </a:rPr>
              <a:t>ضعف الوعي بأهمية زيادة الدخل الذاتي للمدارس المعلمين والمديرين</a:t>
            </a:r>
            <a:r>
              <a:rPr lang="ar-JO" sz="2400" b="0" dirty="0">
                <a:solidFill>
                  <a:schemeClr val="tx1"/>
                </a:solidFill>
                <a:effectLst/>
                <a:latin typeface="Alexandria" pitchFamily="2" charset="-78"/>
                <a:cs typeface="Alexandria" pitchFamily="2" charset="-78"/>
              </a:rPr>
              <a:t>.</a:t>
            </a:r>
            <a:endParaRPr lang="ar-SA" sz="2400" b="0" dirty="0">
              <a:solidFill>
                <a:schemeClr val="tx1"/>
              </a:solidFill>
              <a:effectLst/>
              <a:latin typeface="Alexandria" pitchFamily="2" charset="-78"/>
              <a:cs typeface="Alexandria" pitchFamily="2" charset="-78"/>
            </a:endParaRPr>
          </a:p>
          <a:p>
            <a:pPr marL="342900" indent="-342900" algn="r" rtl="1">
              <a:lnSpc>
                <a:spcPct val="100000"/>
              </a:lnSpc>
              <a:spcAft>
                <a:spcPts val="750"/>
              </a:spcAft>
              <a:buFont typeface="Arial" panose="020B0604020202020204" pitchFamily="34" charset="0"/>
              <a:buChar char="•"/>
            </a:pPr>
            <a:r>
              <a:rPr lang="ar-SA" sz="2400" b="0" dirty="0">
                <a:solidFill>
                  <a:schemeClr val="tx1"/>
                </a:solidFill>
                <a:effectLst/>
                <a:latin typeface="Alexandria" pitchFamily="2" charset="-78"/>
                <a:cs typeface="Alexandria" pitchFamily="2" charset="-78"/>
              </a:rPr>
              <a:t>ضعف المجالات التي يمکن أن تسهم في تنمية الموارد الذاتية للمدرسة</a:t>
            </a:r>
            <a:r>
              <a:rPr lang="ar-JO" sz="2400" b="0" dirty="0">
                <a:solidFill>
                  <a:schemeClr val="tx1"/>
                </a:solidFill>
                <a:effectLst/>
                <a:latin typeface="Alexandria" pitchFamily="2" charset="-78"/>
                <a:cs typeface="Alexandria" pitchFamily="2" charset="-78"/>
              </a:rPr>
              <a:t>.</a:t>
            </a:r>
            <a:endParaRPr lang="ar-SA" sz="2400" b="0" dirty="0">
              <a:solidFill>
                <a:schemeClr val="tx1"/>
              </a:solidFill>
              <a:effectLst/>
              <a:latin typeface="Alexandria" pitchFamily="2" charset="-78"/>
              <a:cs typeface="Alexandria" pitchFamily="2" charset="-78"/>
            </a:endParaRPr>
          </a:p>
          <a:p>
            <a:pPr marL="342900" indent="-342900" algn="r" rtl="1">
              <a:lnSpc>
                <a:spcPct val="100000"/>
              </a:lnSpc>
              <a:spcAft>
                <a:spcPts val="750"/>
              </a:spcAft>
              <a:buFont typeface="Arial" panose="020B0604020202020204" pitchFamily="34" charset="0"/>
              <a:buChar char="•"/>
            </a:pPr>
            <a:r>
              <a:rPr lang="ar-SA" sz="2400" b="0" dirty="0">
                <a:solidFill>
                  <a:schemeClr val="tx1"/>
                </a:solidFill>
                <a:effectLst/>
                <a:latin typeface="Alexandria" pitchFamily="2" charset="-78"/>
                <a:cs typeface="Alexandria" pitchFamily="2" charset="-78"/>
              </a:rPr>
              <a:t>ضعف تحفيز مديري المدارس لمعلميهم لتفعيل مفهوم المدرسة المنتجة</a:t>
            </a:r>
            <a:r>
              <a:rPr lang="ar-JO" sz="2400" b="0" dirty="0">
                <a:solidFill>
                  <a:schemeClr val="tx1"/>
                </a:solidFill>
                <a:effectLst/>
                <a:latin typeface="Alexandria" pitchFamily="2" charset="-78"/>
                <a:cs typeface="Alexandria" pitchFamily="2" charset="-78"/>
              </a:rPr>
              <a:t>.</a:t>
            </a:r>
            <a:endParaRPr lang="ar-SA" sz="2400" b="0" dirty="0">
              <a:solidFill>
                <a:schemeClr val="tx1"/>
              </a:solidFill>
              <a:effectLst/>
              <a:latin typeface="Alexandria" pitchFamily="2" charset="-78"/>
              <a:cs typeface="Alexandria" pitchFamily="2" charset="-78"/>
            </a:endParaRPr>
          </a:p>
          <a:p>
            <a:pPr marL="342900" indent="-342900" algn="r" rtl="1">
              <a:lnSpc>
                <a:spcPct val="100000"/>
              </a:lnSpc>
              <a:spcAft>
                <a:spcPts val="750"/>
              </a:spcAft>
              <a:buFont typeface="Arial" panose="020B0604020202020204" pitchFamily="34" charset="0"/>
              <a:buChar char="•"/>
            </a:pPr>
            <a:r>
              <a:rPr lang="ar-SA" sz="2400" b="0" dirty="0">
                <a:solidFill>
                  <a:schemeClr val="tx1"/>
                </a:solidFill>
                <a:effectLst/>
                <a:latin typeface="Alexandria" pitchFamily="2" charset="-78"/>
                <a:cs typeface="Alexandria" pitchFamily="2" charset="-78"/>
              </a:rPr>
              <a:t>ضعف استجابة مؤسسات المجتمع المدني لدعم المدارس المنتجة</a:t>
            </a:r>
            <a:r>
              <a:rPr lang="ar-JO" sz="2400" b="0" dirty="0">
                <a:solidFill>
                  <a:schemeClr val="tx1"/>
                </a:solidFill>
                <a:effectLst/>
                <a:latin typeface="Alexandria" pitchFamily="2" charset="-78"/>
                <a:cs typeface="Alexandria" pitchFamily="2" charset="-78"/>
              </a:rPr>
              <a:t>.</a:t>
            </a:r>
            <a:endParaRPr lang="ar-SA" sz="2400" b="0" dirty="0">
              <a:solidFill>
                <a:schemeClr val="tx1"/>
              </a:solidFill>
              <a:effectLst/>
              <a:latin typeface="Alexandria" pitchFamily="2" charset="-78"/>
              <a:cs typeface="Alexandria" pitchFamily="2" charset="-78"/>
            </a:endParaRPr>
          </a:p>
          <a:p>
            <a:pPr marL="342900" indent="-342900" algn="r" rtl="1">
              <a:lnSpc>
                <a:spcPct val="100000"/>
              </a:lnSpc>
              <a:spcAft>
                <a:spcPts val="750"/>
              </a:spcAft>
              <a:buFont typeface="Arial" panose="020B0604020202020204" pitchFamily="34" charset="0"/>
              <a:buChar char="•"/>
            </a:pPr>
            <a:r>
              <a:rPr lang="ar-SA" sz="2400" b="0" dirty="0">
                <a:solidFill>
                  <a:schemeClr val="tx1"/>
                </a:solidFill>
                <a:effectLst/>
                <a:latin typeface="Alexandria" pitchFamily="2" charset="-78"/>
                <a:cs typeface="Alexandria" pitchFamily="2" charset="-78"/>
              </a:rPr>
              <a:t>ضعف ثقة المجتمع </a:t>
            </a:r>
            <a:r>
              <a:rPr lang="ar-JO" sz="2400" dirty="0">
                <a:solidFill>
                  <a:schemeClr val="tx1"/>
                </a:solidFill>
                <a:latin typeface="Alexandria" pitchFamily="2" charset="-78"/>
                <a:cs typeface="Alexandria" pitchFamily="2" charset="-78"/>
              </a:rPr>
              <a:t>ب</a:t>
            </a:r>
            <a:r>
              <a:rPr lang="ar-SA" sz="2400" b="0" dirty="0">
                <a:solidFill>
                  <a:schemeClr val="tx1"/>
                </a:solidFill>
                <a:effectLst/>
                <a:latin typeface="Alexandria" pitchFamily="2" charset="-78"/>
                <a:cs typeface="Alexandria" pitchFamily="2" charset="-78"/>
              </a:rPr>
              <a:t>ما يحدث من تطوير في المنظومة التعليمية</a:t>
            </a:r>
            <a:r>
              <a:rPr lang="ar-JO" sz="2400" b="0" dirty="0">
                <a:solidFill>
                  <a:schemeClr val="tx1"/>
                </a:solidFill>
                <a:effectLst/>
                <a:latin typeface="Alexandria" pitchFamily="2" charset="-78"/>
                <a:cs typeface="Alexandria" pitchFamily="2" charset="-78"/>
              </a:rPr>
              <a:t>.</a:t>
            </a:r>
            <a:endParaRPr lang="ar-SA" sz="2400" b="0" dirty="0">
              <a:solidFill>
                <a:schemeClr val="tx1"/>
              </a:solidFill>
              <a:effectLst/>
              <a:latin typeface="Alexandria" pitchFamily="2" charset="-78"/>
              <a:cs typeface="Alexandria" pitchFamily="2" charset="-78"/>
            </a:endParaRPr>
          </a:p>
          <a:p>
            <a:pPr marL="342900" indent="-342900" algn="r" rtl="1">
              <a:spcAft>
                <a:spcPts val="750"/>
              </a:spcAft>
              <a:buFont typeface="Arial" panose="020B0604020202020204" pitchFamily="34" charset="0"/>
              <a:buChar char="•"/>
            </a:pPr>
            <a:r>
              <a:rPr lang="ar-SA" sz="2400" b="0" dirty="0">
                <a:solidFill>
                  <a:schemeClr val="tx1"/>
                </a:solidFill>
                <a:effectLst/>
                <a:latin typeface="Alexandria" pitchFamily="2" charset="-78"/>
                <a:cs typeface="Alexandria" pitchFamily="2" charset="-78"/>
              </a:rPr>
              <a:t>ضعف القدرات التسويقية </a:t>
            </a:r>
            <a:r>
              <a:rPr lang="ar-JO" sz="2400" dirty="0">
                <a:solidFill>
                  <a:schemeClr val="tx1"/>
                </a:solidFill>
                <a:latin typeface="Alexandria" pitchFamily="2" charset="-78"/>
                <a:cs typeface="Alexandria" pitchFamily="2" charset="-78"/>
              </a:rPr>
              <a:t>والخبرات الإنتاجية</a:t>
            </a:r>
            <a:r>
              <a:rPr lang="ar-JO" sz="2400" b="0" dirty="0">
                <a:solidFill>
                  <a:schemeClr val="tx1"/>
                </a:solidFill>
                <a:effectLst/>
                <a:latin typeface="Alexandria" pitchFamily="2" charset="-78"/>
                <a:cs typeface="Alexandria" pitchFamily="2" charset="-78"/>
              </a:rPr>
              <a:t>.</a:t>
            </a:r>
            <a:endParaRPr lang="ar-SA" sz="2400" b="0" dirty="0">
              <a:solidFill>
                <a:schemeClr val="tx1"/>
              </a:solidFill>
              <a:effectLst/>
              <a:latin typeface="Alexandria" pitchFamily="2" charset="-78"/>
              <a:cs typeface="Alexandria" pitchFamily="2" charset="-78"/>
            </a:endParaRPr>
          </a:p>
          <a:p>
            <a:pPr marL="342900" indent="-342900" algn="r" rtl="1">
              <a:lnSpc>
                <a:spcPct val="100000"/>
              </a:lnSpc>
              <a:spcAft>
                <a:spcPts val="750"/>
              </a:spcAft>
              <a:buFont typeface="Arial" panose="020B0604020202020204" pitchFamily="34" charset="0"/>
              <a:buChar char="•"/>
            </a:pPr>
            <a:r>
              <a:rPr lang="ar-SA" sz="2400" b="0" dirty="0">
                <a:solidFill>
                  <a:schemeClr val="tx1"/>
                </a:solidFill>
                <a:effectLst/>
                <a:latin typeface="Alexandria" pitchFamily="2" charset="-78"/>
                <a:cs typeface="Alexandria" pitchFamily="2" charset="-78"/>
              </a:rPr>
              <a:t>صعوبة استخدام برامج الأنظمة المالية</a:t>
            </a:r>
            <a:r>
              <a:rPr lang="ar-JO" sz="2400" b="0" dirty="0">
                <a:solidFill>
                  <a:schemeClr val="tx1"/>
                </a:solidFill>
                <a:effectLst/>
                <a:latin typeface="Alexandria" pitchFamily="2" charset="-78"/>
                <a:cs typeface="Alexandria" pitchFamily="2" charset="-78"/>
              </a:rPr>
              <a:t>.</a:t>
            </a:r>
            <a:endParaRPr lang="en-GB" sz="2400" b="0" dirty="0">
              <a:solidFill>
                <a:schemeClr val="tx1"/>
              </a:solidFill>
              <a:effectLst/>
              <a:latin typeface="Alexandria" pitchFamily="2" charset="-78"/>
              <a:cs typeface="Alexandria" pitchFamily="2" charset="-78"/>
            </a:endParaRPr>
          </a:p>
        </p:txBody>
      </p:sp>
      <p:sp>
        <p:nvSpPr>
          <p:cNvPr id="5" name="TextBox 4">
            <a:extLst>
              <a:ext uri="{FF2B5EF4-FFF2-40B4-BE49-F238E27FC236}">
                <a16:creationId xmlns:a16="http://schemas.microsoft.com/office/drawing/2014/main" id="{C31BE460-907D-48E3-B1A9-CAB36655F65A}"/>
              </a:ext>
            </a:extLst>
          </p:cNvPr>
          <p:cNvSpPr txBox="1"/>
          <p:nvPr/>
        </p:nvSpPr>
        <p:spPr>
          <a:xfrm>
            <a:off x="551384" y="385500"/>
            <a:ext cx="9289032" cy="46166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التحديات التي تواجه عملية التحول إلى المدرسة المنتجة</a:t>
            </a:r>
          </a:p>
        </p:txBody>
      </p:sp>
      <p:pic>
        <p:nvPicPr>
          <p:cNvPr id="4" name="Graphic 21">
            <a:extLst>
              <a:ext uri="{FF2B5EF4-FFF2-40B4-BE49-F238E27FC236}">
                <a16:creationId xmlns:a16="http://schemas.microsoft.com/office/drawing/2014/main" id="{8AC15781-9010-70BF-293A-A7ECD011616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Tree>
    <p:extLst>
      <p:ext uri="{BB962C8B-B14F-4D97-AF65-F5344CB8AC3E}">
        <p14:creationId xmlns:p14="http://schemas.microsoft.com/office/powerpoint/2010/main" val="38325759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B9F69BB-6D87-4B26-A199-097E8F5982BB}"/>
              </a:ext>
            </a:extLst>
          </p:cNvPr>
          <p:cNvSpPr txBox="1"/>
          <p:nvPr/>
        </p:nvSpPr>
        <p:spPr>
          <a:xfrm>
            <a:off x="407368" y="764704"/>
            <a:ext cx="11233248" cy="5837495"/>
          </a:xfrm>
          <a:prstGeom prst="rect">
            <a:avLst/>
          </a:prstGeom>
          <a:noFill/>
        </p:spPr>
        <p:txBody>
          <a:bodyPr wrap="square">
            <a:spAutoFit/>
          </a:bodyPr>
          <a:lstStyle/>
          <a:p>
            <a:pPr algn="ctr"/>
            <a:r>
              <a:rPr lang="ar-JO" sz="2000" b="1" dirty="0">
                <a:solidFill>
                  <a:schemeClr val="tx1"/>
                </a:solidFill>
                <a:latin typeface="Alexandria" pitchFamily="2" charset="-78"/>
                <a:cs typeface="Alexandria" pitchFamily="2" charset="-78"/>
              </a:rPr>
              <a:t>التحديات التي تواجه عملية التحول إلى الجامعة المنتجة</a:t>
            </a:r>
          </a:p>
          <a:p>
            <a:pPr algn="r"/>
            <a:r>
              <a:rPr lang="ar-JO" sz="2000" dirty="0">
                <a:solidFill>
                  <a:schemeClr val="tx1"/>
                </a:solidFill>
                <a:latin typeface="Alexandria" pitchFamily="2" charset="-78"/>
                <a:cs typeface="Alexandria" pitchFamily="2" charset="-78"/>
              </a:rPr>
              <a:t>      </a:t>
            </a:r>
          </a:p>
          <a:p>
            <a:pPr algn="r"/>
            <a:r>
              <a:rPr lang="ar-JO" sz="2000" dirty="0">
                <a:solidFill>
                  <a:schemeClr val="tx1"/>
                </a:solidFill>
                <a:latin typeface="Alexandria" pitchFamily="2" charset="-78"/>
                <a:cs typeface="Alexandria" pitchFamily="2" charset="-78"/>
              </a:rPr>
              <a:t>      من أبرز التحديات التي تواجه عملية التحول ل</a:t>
            </a:r>
            <a:r>
              <a:rPr lang="ar-AE" sz="2000" dirty="0">
                <a:solidFill>
                  <a:schemeClr val="tx1"/>
                </a:solidFill>
                <a:latin typeface="Alexandria" pitchFamily="2" charset="-78"/>
                <a:cs typeface="Alexandria" pitchFamily="2" charset="-78"/>
              </a:rPr>
              <a:t>ل</a:t>
            </a:r>
            <a:r>
              <a:rPr lang="ar-JO" sz="2000" dirty="0">
                <a:solidFill>
                  <a:schemeClr val="tx1"/>
                </a:solidFill>
                <a:latin typeface="Alexandria" pitchFamily="2" charset="-78"/>
                <a:cs typeface="Alexandria" pitchFamily="2" charset="-78"/>
              </a:rPr>
              <a:t>جامعة </a:t>
            </a:r>
            <a:r>
              <a:rPr lang="ar-AE" sz="2000" dirty="0">
                <a:solidFill>
                  <a:schemeClr val="tx1"/>
                </a:solidFill>
                <a:latin typeface="Alexandria" pitchFamily="2" charset="-78"/>
                <a:cs typeface="Alexandria" pitchFamily="2" charset="-78"/>
              </a:rPr>
              <a:t>ال</a:t>
            </a:r>
            <a:r>
              <a:rPr lang="ar-JO" sz="2000" dirty="0">
                <a:solidFill>
                  <a:schemeClr val="tx1"/>
                </a:solidFill>
                <a:latin typeface="Alexandria" pitchFamily="2" charset="-78"/>
                <a:cs typeface="Alexandria" pitchFamily="2" charset="-78"/>
              </a:rPr>
              <a:t>منتجة هي نظرة الكثير من المهتمين بالتعليم الجامعي للجامعة المنتجة أنها مشروع تجاري لأنها ترتبط بآليات السوق – وهذا من وجهة نظرهم – سوف يهدّد الوظيفة التقليدية للجامعة، رغم أن الجامعة المنتجة في جوهرها تخدم أغراض تعليمية واجتماعية.</a:t>
            </a:r>
          </a:p>
          <a:p>
            <a:pPr algn="r"/>
            <a:endParaRPr lang="ar-JO" sz="2000" dirty="0">
              <a:solidFill>
                <a:schemeClr val="tx1"/>
              </a:solidFill>
              <a:latin typeface="Alexandria" pitchFamily="2" charset="-78"/>
              <a:cs typeface="Alexandria" pitchFamily="2" charset="-78"/>
            </a:endParaRPr>
          </a:p>
          <a:p>
            <a:pPr algn="r"/>
            <a:r>
              <a:rPr lang="ar-JO" sz="2000" dirty="0">
                <a:solidFill>
                  <a:schemeClr val="tx1"/>
                </a:solidFill>
                <a:latin typeface="Alexandria" pitchFamily="2" charset="-78"/>
                <a:cs typeface="Alexandria" pitchFamily="2" charset="-78"/>
              </a:rPr>
              <a:t>       كما أن سيطرة العولمة وضعف الوعي القومي وما نتج عن ذلك من عزوف أفراد المجتمع عن المنتج المحلي والاهتمام بالمنتجات المستوردة - مع انتشار ثقافة أن المستورد أفضل دائما – قد يكون حائلاً دون تسويق منتجات الجامعة المنتجة محلياً.</a:t>
            </a:r>
          </a:p>
          <a:p>
            <a:pPr algn="r"/>
            <a:endParaRPr lang="ar-JO" sz="2000" dirty="0">
              <a:solidFill>
                <a:schemeClr val="tx1"/>
              </a:solidFill>
              <a:latin typeface="Alexandria" pitchFamily="2" charset="-78"/>
              <a:cs typeface="Alexandria" pitchFamily="2" charset="-78"/>
            </a:endParaRPr>
          </a:p>
          <a:p>
            <a:pPr algn="r" rtl="1">
              <a:lnSpc>
                <a:spcPct val="100000"/>
              </a:lnSpc>
              <a:spcAft>
                <a:spcPts val="750"/>
              </a:spcAft>
            </a:pPr>
            <a:r>
              <a:rPr lang="ar-JO" sz="2000" dirty="0">
                <a:solidFill>
                  <a:schemeClr val="tx1"/>
                </a:solidFill>
                <a:latin typeface="Alexandria" pitchFamily="2" charset="-78"/>
                <a:cs typeface="Alexandria" pitchFamily="2" charset="-78"/>
              </a:rPr>
              <a:t>     عدم وجود المرونة الكافية في التشريعات المالية والإدارية التي تنظم العمل، و</a:t>
            </a:r>
            <a:r>
              <a:rPr lang="ar-SA" sz="2000" b="0" dirty="0">
                <a:solidFill>
                  <a:schemeClr val="tx1"/>
                </a:solidFill>
                <a:effectLst/>
                <a:latin typeface="Alexandria" pitchFamily="2" charset="-78"/>
                <a:cs typeface="Alexandria" pitchFamily="2" charset="-78"/>
              </a:rPr>
              <a:t>ضعف ثقة المجتمع </a:t>
            </a:r>
            <a:r>
              <a:rPr lang="ar-JO" sz="2000" dirty="0">
                <a:solidFill>
                  <a:schemeClr val="tx1"/>
                </a:solidFill>
                <a:latin typeface="Alexandria" pitchFamily="2" charset="-78"/>
                <a:cs typeface="Alexandria" pitchFamily="2" charset="-78"/>
              </a:rPr>
              <a:t>ب</a:t>
            </a:r>
            <a:r>
              <a:rPr lang="ar-SA" sz="2000" b="0" dirty="0">
                <a:solidFill>
                  <a:schemeClr val="tx1"/>
                </a:solidFill>
                <a:effectLst/>
                <a:latin typeface="Alexandria" pitchFamily="2" charset="-78"/>
                <a:cs typeface="Alexandria" pitchFamily="2" charset="-78"/>
              </a:rPr>
              <a:t>ما يحدث من تطوير في المنظومة التعليمية</a:t>
            </a:r>
            <a:r>
              <a:rPr lang="ar-JO" sz="2000" b="0" dirty="0">
                <a:solidFill>
                  <a:schemeClr val="tx1"/>
                </a:solidFill>
                <a:effectLst/>
                <a:latin typeface="Alexandria" pitchFamily="2" charset="-78"/>
                <a:cs typeface="Alexandria" pitchFamily="2" charset="-78"/>
              </a:rPr>
              <a:t>، والمركزية في القرارات.</a:t>
            </a:r>
          </a:p>
          <a:p>
            <a:pPr algn="r" rtl="1">
              <a:lnSpc>
                <a:spcPct val="100000"/>
              </a:lnSpc>
              <a:spcAft>
                <a:spcPts val="750"/>
              </a:spcAft>
            </a:pPr>
            <a:endParaRPr lang="ar-SA" sz="2000" b="0" dirty="0">
              <a:solidFill>
                <a:schemeClr val="tx1"/>
              </a:solidFill>
              <a:effectLst/>
              <a:latin typeface="Alexandria" pitchFamily="2" charset="-78"/>
              <a:cs typeface="Alexandria" pitchFamily="2" charset="-78"/>
            </a:endParaRPr>
          </a:p>
          <a:p>
            <a:pPr algn="r"/>
            <a:r>
              <a:rPr lang="ar-JO" sz="2000" dirty="0">
                <a:solidFill>
                  <a:schemeClr val="tx1"/>
                </a:solidFill>
                <a:latin typeface="Alexandria" pitchFamily="2" charset="-78"/>
                <a:cs typeface="Alexandria" pitchFamily="2" charset="-78"/>
              </a:rPr>
              <a:t>     غياب القيادات المعرفية القادرة على إدارة الجامعات باعتبارها منظمات معرفة منتجة للمعارف بالرغم من توافر الموارد والإمكانات المادية والبشرية والتقنية (الوذيناني، 2006).</a:t>
            </a:r>
          </a:p>
          <a:p>
            <a:pPr algn="r"/>
            <a:endParaRPr lang="ar-JO" sz="2000" dirty="0">
              <a:solidFill>
                <a:schemeClr val="tx1"/>
              </a:solidFill>
              <a:latin typeface="Alexandria" pitchFamily="2" charset="-78"/>
              <a:cs typeface="Alexandria" pitchFamily="2" charset="-78"/>
            </a:endParaRPr>
          </a:p>
          <a:p>
            <a:pPr algn="r"/>
            <a:endParaRPr lang="ar-JO" sz="2000" dirty="0">
              <a:solidFill>
                <a:schemeClr val="tx1"/>
              </a:solidFill>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34427907-1F5C-46D1-4C52-680AA68F817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Tree>
    <p:extLst>
      <p:ext uri="{BB962C8B-B14F-4D97-AF65-F5344CB8AC3E}">
        <p14:creationId xmlns:p14="http://schemas.microsoft.com/office/powerpoint/2010/main" val="30216072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2B0EC20-E0E9-4265-B67C-93B26248B6FD}"/>
              </a:ext>
            </a:extLst>
          </p:cNvPr>
          <p:cNvSpPr txBox="1"/>
          <p:nvPr/>
        </p:nvSpPr>
        <p:spPr>
          <a:xfrm>
            <a:off x="40156" y="1148244"/>
            <a:ext cx="11759020" cy="4815870"/>
          </a:xfrm>
          <a:prstGeom prst="rect">
            <a:avLst/>
          </a:prstGeom>
          <a:noFill/>
        </p:spPr>
        <p:txBody>
          <a:bodyPr wrap="square">
            <a:spAutoFit/>
          </a:bodyPr>
          <a:lstStyle/>
          <a:p>
            <a:pPr marL="342900" indent="-342900" algn="r" rtl="1">
              <a:lnSpc>
                <a:spcPct val="150000"/>
              </a:lnSpc>
              <a:spcAft>
                <a:spcPts val="750"/>
              </a:spcAft>
              <a:buFont typeface="Arial" panose="020B0604020202020204" pitchFamily="34" charset="0"/>
              <a:buChar char="•"/>
            </a:pPr>
            <a:r>
              <a:rPr lang="ar-SA" sz="2200" dirty="0">
                <a:solidFill>
                  <a:schemeClr val="tx1"/>
                </a:solidFill>
                <a:effectLst/>
                <a:latin typeface="Alexandria" pitchFamily="2" charset="-78"/>
                <a:cs typeface="Alexandria" pitchFamily="2" charset="-78"/>
              </a:rPr>
              <a:t>دعم أفکار الطلبة  الإنتاجية مادياً</a:t>
            </a:r>
            <a:r>
              <a:rPr lang="ar-JO" sz="2200" dirty="0">
                <a:solidFill>
                  <a:schemeClr val="tx1"/>
                </a:solidFill>
                <a:effectLst/>
                <a:latin typeface="Alexandria" pitchFamily="2" charset="-78"/>
                <a:cs typeface="Alexandria" pitchFamily="2" charset="-78"/>
              </a:rPr>
              <a:t> ومعنويًا</a:t>
            </a:r>
            <a:r>
              <a:rPr lang="ar-SA" sz="2200" dirty="0">
                <a:solidFill>
                  <a:schemeClr val="tx1"/>
                </a:solidFill>
                <a:effectLst/>
                <a:latin typeface="Alexandria" pitchFamily="2" charset="-78"/>
                <a:cs typeface="Alexandria" pitchFamily="2" charset="-78"/>
              </a:rPr>
              <a:t> .</a:t>
            </a:r>
          </a:p>
          <a:p>
            <a:pPr marL="342900" indent="-342900" algn="r" rtl="1">
              <a:lnSpc>
                <a:spcPct val="150000"/>
              </a:lnSpc>
              <a:spcAft>
                <a:spcPts val="750"/>
              </a:spcAft>
              <a:buFont typeface="Arial" panose="020B0604020202020204" pitchFamily="34" charset="0"/>
              <a:buChar char="•"/>
            </a:pPr>
            <a:r>
              <a:rPr lang="ar-SA" sz="2200" dirty="0">
                <a:solidFill>
                  <a:schemeClr val="tx1"/>
                </a:solidFill>
                <a:effectLst/>
                <a:latin typeface="Alexandria" pitchFamily="2" charset="-78"/>
                <a:cs typeface="Alexandria" pitchFamily="2" charset="-78"/>
              </a:rPr>
              <a:t>تفعيل المناهج </a:t>
            </a:r>
            <a:r>
              <a:rPr lang="ar-JO" sz="2200" dirty="0">
                <a:solidFill>
                  <a:schemeClr val="tx1"/>
                </a:solidFill>
                <a:effectLst/>
                <a:latin typeface="Alexandria" pitchFamily="2" charset="-78"/>
                <a:cs typeface="Alexandria" pitchFamily="2" charset="-78"/>
              </a:rPr>
              <a:t>بالاستفادة</a:t>
            </a:r>
            <a:r>
              <a:rPr lang="ar-SA" sz="2200" dirty="0">
                <a:solidFill>
                  <a:schemeClr val="tx1"/>
                </a:solidFill>
                <a:effectLst/>
                <a:latin typeface="Alexandria" pitchFamily="2" charset="-78"/>
                <a:cs typeface="Alexandria" pitchFamily="2" charset="-78"/>
              </a:rPr>
              <a:t> من الاتجاهات التربوية المعاصرة في تطبيق المدرسة المنتجة</a:t>
            </a:r>
            <a:r>
              <a:rPr lang="ar-JO" sz="2200" dirty="0">
                <a:solidFill>
                  <a:schemeClr val="tx1"/>
                </a:solidFill>
                <a:effectLst/>
                <a:latin typeface="Alexandria" pitchFamily="2" charset="-78"/>
                <a:cs typeface="Alexandria" pitchFamily="2" charset="-78"/>
              </a:rPr>
              <a:t>.</a:t>
            </a:r>
            <a:endParaRPr lang="ar-SA" sz="2200" dirty="0">
              <a:solidFill>
                <a:schemeClr val="tx1"/>
              </a:solidFill>
              <a:effectLst/>
              <a:latin typeface="Alexandria" pitchFamily="2" charset="-78"/>
              <a:cs typeface="Alexandria" pitchFamily="2" charset="-78"/>
            </a:endParaRPr>
          </a:p>
          <a:p>
            <a:pPr marL="342900" indent="-342900" algn="r" rtl="1">
              <a:lnSpc>
                <a:spcPct val="150000"/>
              </a:lnSpc>
              <a:spcAft>
                <a:spcPts val="750"/>
              </a:spcAft>
              <a:buFont typeface="Arial" panose="020B0604020202020204" pitchFamily="34" charset="0"/>
              <a:buChar char="•"/>
            </a:pPr>
            <a:r>
              <a:rPr lang="ar-SA" sz="2200" dirty="0">
                <a:solidFill>
                  <a:schemeClr val="tx1"/>
                </a:solidFill>
                <a:effectLst/>
                <a:latin typeface="Alexandria" pitchFamily="2" charset="-78"/>
                <a:cs typeface="Alexandria" pitchFamily="2" charset="-78"/>
              </a:rPr>
              <a:t>توفير المساحات الکافية لتفعيل مشروعات المدرسة المنتجة</a:t>
            </a:r>
            <a:r>
              <a:rPr lang="ar-JO" sz="2200" dirty="0">
                <a:solidFill>
                  <a:schemeClr val="tx1"/>
                </a:solidFill>
                <a:effectLst/>
                <a:latin typeface="Alexandria" pitchFamily="2" charset="-78"/>
                <a:cs typeface="Alexandria" pitchFamily="2" charset="-78"/>
              </a:rPr>
              <a:t>.</a:t>
            </a:r>
            <a:endParaRPr lang="ar-SA" sz="2200" dirty="0">
              <a:solidFill>
                <a:schemeClr val="tx1"/>
              </a:solidFill>
              <a:effectLst/>
              <a:latin typeface="Alexandria" pitchFamily="2" charset="-78"/>
              <a:cs typeface="Alexandria" pitchFamily="2" charset="-78"/>
            </a:endParaRPr>
          </a:p>
          <a:p>
            <a:pPr marL="342900" indent="-342900" algn="r" rtl="1">
              <a:lnSpc>
                <a:spcPct val="150000"/>
              </a:lnSpc>
              <a:spcAft>
                <a:spcPts val="750"/>
              </a:spcAft>
              <a:buFont typeface="Arial" panose="020B0604020202020204" pitchFamily="34" charset="0"/>
              <a:buChar char="•"/>
            </a:pPr>
            <a:r>
              <a:rPr lang="ar-SA" sz="2200" dirty="0">
                <a:solidFill>
                  <a:schemeClr val="tx1"/>
                </a:solidFill>
                <a:effectLst/>
                <a:latin typeface="Alexandria" pitchFamily="2" charset="-78"/>
                <a:cs typeface="Alexandria" pitchFamily="2" charset="-78"/>
              </a:rPr>
              <a:t>دعم مشارکة الطلبة  في البرامج التدريبية المحف</a:t>
            </a:r>
            <a:r>
              <a:rPr lang="ar-AE" sz="2200" dirty="0">
                <a:solidFill>
                  <a:schemeClr val="tx1"/>
                </a:solidFill>
                <a:effectLst/>
                <a:latin typeface="Alexandria" pitchFamily="2" charset="-78"/>
                <a:cs typeface="Alexandria" pitchFamily="2" charset="-78"/>
              </a:rPr>
              <a:t>ّ</a:t>
            </a:r>
            <a:r>
              <a:rPr lang="ar-SA" sz="2200" dirty="0">
                <a:solidFill>
                  <a:schemeClr val="tx1"/>
                </a:solidFill>
                <a:effectLst/>
                <a:latin typeface="Alexandria" pitchFamily="2" charset="-78"/>
                <a:cs typeface="Alexandria" pitchFamily="2" charset="-78"/>
              </a:rPr>
              <a:t>زة لإدارة المشاريع</a:t>
            </a:r>
            <a:r>
              <a:rPr lang="ar-JO" sz="2200" dirty="0">
                <a:solidFill>
                  <a:schemeClr val="tx1"/>
                </a:solidFill>
                <a:effectLst/>
                <a:latin typeface="Alexandria" pitchFamily="2" charset="-78"/>
                <a:cs typeface="Alexandria" pitchFamily="2" charset="-78"/>
              </a:rPr>
              <a:t>.</a:t>
            </a:r>
            <a:endParaRPr lang="ar-SA" sz="2200" dirty="0">
              <a:solidFill>
                <a:schemeClr val="tx1"/>
              </a:solidFill>
              <a:effectLst/>
              <a:latin typeface="Alexandria" pitchFamily="2" charset="-78"/>
              <a:cs typeface="Alexandria" pitchFamily="2" charset="-78"/>
            </a:endParaRPr>
          </a:p>
          <a:p>
            <a:pPr marL="342900" indent="-342900" algn="r" rtl="1">
              <a:lnSpc>
                <a:spcPct val="150000"/>
              </a:lnSpc>
              <a:spcAft>
                <a:spcPts val="750"/>
              </a:spcAft>
              <a:buFont typeface="Arial" panose="020B0604020202020204" pitchFamily="34" charset="0"/>
              <a:buChar char="•"/>
            </a:pPr>
            <a:r>
              <a:rPr lang="ar-SA" sz="2200" dirty="0">
                <a:solidFill>
                  <a:schemeClr val="tx1"/>
                </a:solidFill>
                <a:effectLst/>
                <a:latin typeface="Alexandria" pitchFamily="2" charset="-78"/>
                <a:cs typeface="Alexandria" pitchFamily="2" charset="-78"/>
              </a:rPr>
              <a:t>توفير النشرات  الدعائية لتوعية أولياء الأمور بمشروعات المدرسة الإنتاجية</a:t>
            </a:r>
            <a:r>
              <a:rPr lang="ar-JO" sz="2200" dirty="0">
                <a:solidFill>
                  <a:schemeClr val="tx1"/>
                </a:solidFill>
                <a:effectLst/>
                <a:latin typeface="Alexandria" pitchFamily="2" charset="-78"/>
                <a:cs typeface="Alexandria" pitchFamily="2" charset="-78"/>
              </a:rPr>
              <a:t>.</a:t>
            </a:r>
            <a:endParaRPr lang="ar-SA" sz="2200" dirty="0">
              <a:solidFill>
                <a:schemeClr val="tx1"/>
              </a:solidFill>
              <a:effectLst/>
              <a:latin typeface="Alexandria" pitchFamily="2" charset="-78"/>
              <a:cs typeface="Alexandria" pitchFamily="2" charset="-78"/>
            </a:endParaRPr>
          </a:p>
          <a:p>
            <a:pPr marL="342900" indent="-342900" algn="r" rtl="1">
              <a:lnSpc>
                <a:spcPct val="150000"/>
              </a:lnSpc>
              <a:spcAft>
                <a:spcPts val="750"/>
              </a:spcAft>
              <a:buFont typeface="Arial" panose="020B0604020202020204" pitchFamily="34" charset="0"/>
              <a:buChar char="•"/>
            </a:pPr>
            <a:r>
              <a:rPr lang="ar-SA" sz="2200" dirty="0">
                <a:solidFill>
                  <a:schemeClr val="tx1"/>
                </a:solidFill>
                <a:effectLst/>
                <a:latin typeface="Alexandria" pitchFamily="2" charset="-78"/>
                <a:cs typeface="Alexandria" pitchFamily="2" charset="-78"/>
              </a:rPr>
              <a:t>تشکيل  لجان لمتابعة المشاريع ال</a:t>
            </a:r>
            <a:r>
              <a:rPr lang="ar-JO" sz="2200" dirty="0">
                <a:solidFill>
                  <a:schemeClr val="tx1"/>
                </a:solidFill>
                <a:effectLst/>
                <a:latin typeface="Alexandria" pitchFamily="2" charset="-78"/>
                <a:cs typeface="Alexandria" pitchFamily="2" charset="-78"/>
              </a:rPr>
              <a:t>إ</a:t>
            </a:r>
            <a:r>
              <a:rPr lang="ar-SA" sz="2200" dirty="0">
                <a:solidFill>
                  <a:schemeClr val="tx1"/>
                </a:solidFill>
                <a:effectLst/>
                <a:latin typeface="Alexandria" pitchFamily="2" charset="-78"/>
                <a:cs typeface="Alexandria" pitchFamily="2" charset="-78"/>
              </a:rPr>
              <a:t>نتاجية</a:t>
            </a:r>
            <a:r>
              <a:rPr lang="ar-JO" sz="2200" dirty="0">
                <a:solidFill>
                  <a:schemeClr val="tx1"/>
                </a:solidFill>
                <a:effectLst/>
                <a:latin typeface="Alexandria" pitchFamily="2" charset="-78"/>
                <a:cs typeface="Alexandria" pitchFamily="2" charset="-78"/>
              </a:rPr>
              <a:t>.</a:t>
            </a:r>
            <a:endParaRPr lang="ar-SA" sz="2200" dirty="0">
              <a:solidFill>
                <a:schemeClr val="tx1"/>
              </a:solidFill>
              <a:effectLst/>
              <a:latin typeface="Alexandria" pitchFamily="2" charset="-78"/>
              <a:cs typeface="Alexandria" pitchFamily="2" charset="-78"/>
            </a:endParaRPr>
          </a:p>
          <a:p>
            <a:pPr marL="342900" indent="-342900" algn="r" rtl="1">
              <a:lnSpc>
                <a:spcPct val="150000"/>
              </a:lnSpc>
              <a:spcAft>
                <a:spcPts val="750"/>
              </a:spcAft>
              <a:buFont typeface="Arial" panose="020B0604020202020204" pitchFamily="34" charset="0"/>
              <a:buChar char="•"/>
            </a:pPr>
            <a:r>
              <a:rPr lang="ar-SA" sz="2200" dirty="0">
                <a:solidFill>
                  <a:schemeClr val="tx1"/>
                </a:solidFill>
                <a:effectLst/>
                <a:latin typeface="Alexandria" pitchFamily="2" charset="-78"/>
                <a:cs typeface="Alexandria" pitchFamily="2" charset="-78"/>
              </a:rPr>
              <a:t>إعداد الدورات التدريبية المتخصصة في مجال إعداد المشروعات ال</a:t>
            </a:r>
            <a:r>
              <a:rPr lang="ar-JO" sz="2200" dirty="0">
                <a:solidFill>
                  <a:schemeClr val="tx1"/>
                </a:solidFill>
                <a:effectLst/>
                <a:latin typeface="Alexandria" pitchFamily="2" charset="-78"/>
                <a:cs typeface="Alexandria" pitchFamily="2" charset="-78"/>
              </a:rPr>
              <a:t>إ</a:t>
            </a:r>
            <a:r>
              <a:rPr lang="ar-SA" sz="2200" dirty="0">
                <a:solidFill>
                  <a:schemeClr val="tx1"/>
                </a:solidFill>
                <a:effectLst/>
                <a:latin typeface="Alexandria" pitchFamily="2" charset="-78"/>
                <a:cs typeface="Alexandria" pitchFamily="2" charset="-78"/>
              </a:rPr>
              <a:t>نتاجية</a:t>
            </a:r>
            <a:r>
              <a:rPr lang="ar-JO" sz="2200" dirty="0">
                <a:solidFill>
                  <a:schemeClr val="tx1"/>
                </a:solidFill>
                <a:effectLst/>
                <a:latin typeface="Alexandria" pitchFamily="2" charset="-78"/>
                <a:cs typeface="Alexandria" pitchFamily="2" charset="-78"/>
              </a:rPr>
              <a:t>.</a:t>
            </a:r>
            <a:endParaRPr lang="ar-SA" sz="2200" dirty="0">
              <a:solidFill>
                <a:schemeClr val="tx1"/>
              </a:solidFill>
              <a:effectLst/>
              <a:latin typeface="Alexandria" pitchFamily="2" charset="-78"/>
              <a:cs typeface="Alexandria" pitchFamily="2" charset="-78"/>
            </a:endParaRPr>
          </a:p>
          <a:p>
            <a:pPr marL="342900" indent="-342900" algn="r" rtl="1">
              <a:lnSpc>
                <a:spcPct val="150000"/>
              </a:lnSpc>
              <a:spcAft>
                <a:spcPts val="750"/>
              </a:spcAft>
              <a:buFont typeface="Arial" panose="020B0604020202020204" pitchFamily="34" charset="0"/>
              <a:buChar char="•"/>
            </a:pPr>
            <a:r>
              <a:rPr lang="ar-SA" sz="2200" dirty="0">
                <a:solidFill>
                  <a:schemeClr val="tx1"/>
                </a:solidFill>
                <a:effectLst/>
                <a:latin typeface="Alexandria" pitchFamily="2" charset="-78"/>
                <a:cs typeface="Alexandria" pitchFamily="2" charset="-78"/>
              </a:rPr>
              <a:t>إتاحة الفرصة للطلبة  للاطلاع على تجارب المدارس المنتجة الأخرى</a:t>
            </a:r>
            <a:r>
              <a:rPr lang="ar-JO" sz="2200" dirty="0">
                <a:solidFill>
                  <a:schemeClr val="tx1"/>
                </a:solidFill>
                <a:latin typeface="Alexandria" pitchFamily="2" charset="-78"/>
                <a:cs typeface="Alexandria" pitchFamily="2" charset="-78"/>
              </a:rPr>
              <a:t>.</a:t>
            </a:r>
            <a:endParaRPr lang="ar-SA" sz="2200" dirty="0">
              <a:solidFill>
                <a:schemeClr val="tx1"/>
              </a:solidFill>
              <a:effectLst/>
              <a:latin typeface="Alexandria" pitchFamily="2" charset="-78"/>
              <a:cs typeface="Alexandria" pitchFamily="2" charset="-78"/>
            </a:endParaRPr>
          </a:p>
        </p:txBody>
      </p:sp>
      <p:sp>
        <p:nvSpPr>
          <p:cNvPr id="5" name="TextBox 4">
            <a:extLst>
              <a:ext uri="{FF2B5EF4-FFF2-40B4-BE49-F238E27FC236}">
                <a16:creationId xmlns:a16="http://schemas.microsoft.com/office/drawing/2014/main" id="{3E1E8CC4-0415-4D34-97DB-7D6CFEFBEE6F}"/>
              </a:ext>
            </a:extLst>
          </p:cNvPr>
          <p:cNvSpPr txBox="1"/>
          <p:nvPr/>
        </p:nvSpPr>
        <p:spPr>
          <a:xfrm>
            <a:off x="2999656" y="247456"/>
            <a:ext cx="7776864" cy="461665"/>
          </a:xfrm>
          <a:prstGeom prst="rect">
            <a:avLst/>
          </a:prstGeom>
          <a:noFill/>
        </p:spPr>
        <p:txBody>
          <a:bodyPr wrap="square">
            <a:spAutoFit/>
          </a:bodyPr>
          <a:lstStyle/>
          <a:p>
            <a:r>
              <a:rPr kumimoji="0" lang="ar-JO" sz="24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مقترحات لتفعيل المدارس المنتجة </a:t>
            </a:r>
            <a:endParaRPr lang="en-GB" sz="2400" dirty="0">
              <a:solidFill>
                <a:schemeClr val="tx1"/>
              </a:solidFill>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DBEC43F8-FB95-9724-1773-79781C9847D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Tree>
    <p:extLst>
      <p:ext uri="{BB962C8B-B14F-4D97-AF65-F5344CB8AC3E}">
        <p14:creationId xmlns:p14="http://schemas.microsoft.com/office/powerpoint/2010/main" val="40504538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FBD374B-9909-4AAF-8F98-DCBDE16FBFF8}"/>
              </a:ext>
            </a:extLst>
          </p:cNvPr>
          <p:cNvSpPr txBox="1"/>
          <p:nvPr/>
        </p:nvSpPr>
        <p:spPr>
          <a:xfrm>
            <a:off x="3215680" y="188640"/>
            <a:ext cx="7704856"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2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مقترحات  لتفعيل المدارس المنتجة </a:t>
            </a:r>
            <a:endParaRPr kumimoji="0" lang="en-GB" sz="2200" b="0"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endParaRPr>
          </a:p>
        </p:txBody>
      </p:sp>
      <p:sp>
        <p:nvSpPr>
          <p:cNvPr id="8" name="TextBox 7">
            <a:extLst>
              <a:ext uri="{FF2B5EF4-FFF2-40B4-BE49-F238E27FC236}">
                <a16:creationId xmlns:a16="http://schemas.microsoft.com/office/drawing/2014/main" id="{06F9B27D-5D6E-4975-A146-4397D2E95992}"/>
              </a:ext>
            </a:extLst>
          </p:cNvPr>
          <p:cNvSpPr txBox="1"/>
          <p:nvPr/>
        </p:nvSpPr>
        <p:spPr>
          <a:xfrm>
            <a:off x="102936" y="1121900"/>
            <a:ext cx="11466764" cy="5015989"/>
          </a:xfrm>
          <a:prstGeom prst="rect">
            <a:avLst/>
          </a:prstGeom>
          <a:noFill/>
        </p:spPr>
        <p:txBody>
          <a:bodyPr wrap="square">
            <a:spAutoFit/>
          </a:bodyPr>
          <a:lstStyle/>
          <a:p>
            <a:pPr marL="342900" marR="0" lvl="0" indent="-342900" algn="r" defTabSz="914400" rtl="1" eaLnBrk="1" fontAlgn="auto" latinLnBrk="0" hangingPunct="1">
              <a:lnSpc>
                <a:spcPct val="150000"/>
              </a:lnSpc>
              <a:spcBef>
                <a:spcPts val="0"/>
              </a:spcBef>
              <a:spcAft>
                <a:spcPts val="750"/>
              </a:spcAft>
              <a:buClr>
                <a:srgbClr val="000000"/>
              </a:buClr>
              <a:buSzTx/>
              <a:buFont typeface="Arial" panose="020B0604020202020204" pitchFamily="34" charset="0"/>
              <a:buChar char="•"/>
              <a:tabLst/>
              <a:defRPr/>
            </a:pP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تشجيع المعلمين على اکتشاف مواهب الطلبة</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 و</a:t>
            </a: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تکريم الطلبة  المتميزين</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a:t>
            </a:r>
            <a:endPar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a:p>
            <a:pPr marL="342900" marR="0" lvl="0" indent="-342900" algn="r" defTabSz="914400" rtl="1" eaLnBrk="1" fontAlgn="auto" latinLnBrk="0" hangingPunct="1">
              <a:lnSpc>
                <a:spcPct val="150000"/>
              </a:lnSpc>
              <a:spcBef>
                <a:spcPts val="0"/>
              </a:spcBef>
              <a:spcAft>
                <a:spcPts val="750"/>
              </a:spcAft>
              <a:buClr>
                <a:srgbClr val="000000"/>
              </a:buClr>
              <a:buSzTx/>
              <a:buFont typeface="Arial" panose="020B0604020202020204" pitchFamily="34" charset="0"/>
              <a:buChar char="•"/>
              <a:tabLst/>
              <a:defRPr/>
            </a:pP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إشرا</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ك</a:t>
            </a: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 مؤسسات المجتمع المحلي في تمويل أنشط</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ة المدرسة.</a:t>
            </a: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   </a:t>
            </a:r>
          </a:p>
          <a:p>
            <a:pPr marL="342900" marR="0" lvl="0" indent="-342900" algn="r" defTabSz="914400" rtl="1" eaLnBrk="1" fontAlgn="auto" latinLnBrk="0" hangingPunct="1">
              <a:lnSpc>
                <a:spcPct val="150000"/>
              </a:lnSpc>
              <a:spcBef>
                <a:spcPts val="0"/>
              </a:spcBef>
              <a:spcAft>
                <a:spcPts val="750"/>
              </a:spcAft>
              <a:buClr>
                <a:srgbClr val="000000"/>
              </a:buClr>
              <a:buSzTx/>
              <a:buFont typeface="Arial" panose="020B0604020202020204" pitchFamily="34" charset="0"/>
              <a:buChar char="•"/>
              <a:tabLst/>
              <a:defRPr/>
            </a:pP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توظيف التقنيات الحديثة لتتوافق مع أهداف  المدرسة المنتجة</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a:t>
            </a:r>
            <a:endParaRPr kumimoji="0" lang="en-GB"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a:p>
            <a:pPr marL="342900" marR="0" lvl="0" indent="-342900" algn="r" defTabSz="914400" rtl="1" eaLnBrk="1" fontAlgn="auto" latinLnBrk="0" hangingPunct="1">
              <a:lnSpc>
                <a:spcPct val="150000"/>
              </a:lnSpc>
              <a:spcBef>
                <a:spcPts val="0"/>
              </a:spcBef>
              <a:spcAft>
                <a:spcPts val="750"/>
              </a:spcAft>
              <a:buClr>
                <a:srgbClr val="000000"/>
              </a:buClr>
              <a:buSzTx/>
              <a:buFont typeface="Arial" panose="020B0604020202020204" pitchFamily="34" charset="0"/>
              <a:buChar char="•"/>
              <a:tabLst/>
              <a:defRPr/>
            </a:pP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 ال</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ا</a:t>
            </a: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عتماد على </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أ</a:t>
            </a: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ساليب التعل</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a:t>
            </a: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م من خلال العمل </a:t>
            </a:r>
            <a:r>
              <a:rPr lang="ar-JO" sz="2000" dirty="0">
                <a:latin typeface="Alexandria" pitchFamily="2" charset="-78"/>
                <a:ea typeface="+mn-ea"/>
                <a:cs typeface="Alexandria" pitchFamily="2" charset="-78"/>
              </a:rPr>
              <a:t>على </a:t>
            </a: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تطوير الأداء التربوي المنتج</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a:t>
            </a:r>
            <a:endPar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a:p>
            <a:pPr marL="342900" marR="0" lvl="0" indent="-342900" algn="r" defTabSz="914400" rtl="1" eaLnBrk="1" fontAlgn="auto" latinLnBrk="0" hangingPunct="1">
              <a:lnSpc>
                <a:spcPct val="150000"/>
              </a:lnSpc>
              <a:spcBef>
                <a:spcPts val="0"/>
              </a:spcBef>
              <a:spcAft>
                <a:spcPts val="750"/>
              </a:spcAft>
              <a:buClr>
                <a:srgbClr val="000000"/>
              </a:buClr>
              <a:buSzTx/>
              <a:buFont typeface="Arial" panose="020B0604020202020204" pitchFamily="34" charset="0"/>
              <a:buChar char="•"/>
              <a:tabLst/>
              <a:defRPr/>
            </a:pP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دعم الطلبة  للمشارکة في مشروعات المدرسة المنتجة</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a:t>
            </a:r>
            <a:endPar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a:p>
            <a:pPr marL="342900" marR="0" lvl="0" indent="-342900" algn="r" defTabSz="914400" rtl="1" eaLnBrk="1" fontAlgn="auto" latinLnBrk="0" hangingPunct="1">
              <a:lnSpc>
                <a:spcPct val="150000"/>
              </a:lnSpc>
              <a:spcBef>
                <a:spcPts val="0"/>
              </a:spcBef>
              <a:spcAft>
                <a:spcPts val="750"/>
              </a:spcAft>
              <a:buClr>
                <a:srgbClr val="000000"/>
              </a:buClr>
              <a:buSzTx/>
              <a:buFont typeface="Arial" panose="020B0604020202020204" pitchFamily="34" charset="0"/>
              <a:buChar char="•"/>
              <a:tabLst/>
              <a:defRPr/>
            </a:pP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تنويع مصادر التمويل الذاتي </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من خلال </a:t>
            </a: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إقامة فعاليات متعددة </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داخل المدرسة </a:t>
            </a: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 </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a:t>
            </a:r>
            <a:endPar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a:p>
            <a:pPr marL="342900" marR="0" lvl="0" indent="-342900" algn="r" defTabSz="914400" rtl="1" eaLnBrk="1" fontAlgn="auto" latinLnBrk="0" hangingPunct="1">
              <a:lnSpc>
                <a:spcPct val="150000"/>
              </a:lnSpc>
              <a:spcBef>
                <a:spcPts val="0"/>
              </a:spcBef>
              <a:spcAft>
                <a:spcPts val="750"/>
              </a:spcAft>
              <a:buClr>
                <a:srgbClr val="000000"/>
              </a:buClr>
              <a:buSzTx/>
              <a:buFont typeface="Arial" panose="020B0604020202020204" pitchFamily="34" charset="0"/>
              <a:buChar char="•"/>
              <a:tabLst/>
              <a:defRPr/>
            </a:pP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الحرص على تشارکية العمل </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ل</a:t>
            </a: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تحقيق الأهداف التربوية</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a:t>
            </a:r>
            <a:endPar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a:p>
            <a:pPr marL="342900" marR="0" lvl="0" indent="-342900" algn="r" defTabSz="914400" rtl="1" eaLnBrk="1" fontAlgn="auto" latinLnBrk="0" hangingPunct="1">
              <a:lnSpc>
                <a:spcPct val="150000"/>
              </a:lnSpc>
              <a:spcBef>
                <a:spcPts val="0"/>
              </a:spcBef>
              <a:spcAft>
                <a:spcPts val="750"/>
              </a:spcAft>
              <a:buClr>
                <a:srgbClr val="000000"/>
              </a:buClr>
              <a:buSzTx/>
              <a:buFont typeface="Arial" panose="020B0604020202020204" pitchFamily="34" charset="0"/>
              <a:buChar char="•"/>
              <a:tabLst/>
              <a:defRPr/>
            </a:pP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توفير الأنشطة الإثرائية </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المحفزة والمتنوعة </a:t>
            </a: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لاکتشاف مهارات</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 وميولات الطلبة المختلفة.</a:t>
            </a:r>
            <a:endPar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a:p>
            <a:pPr marL="342900" marR="0" lvl="0" indent="-342900" algn="r" defTabSz="914400" rtl="1" eaLnBrk="1" fontAlgn="auto" latinLnBrk="0" hangingPunct="1">
              <a:lnSpc>
                <a:spcPct val="150000"/>
              </a:lnSpc>
              <a:spcBef>
                <a:spcPts val="0"/>
              </a:spcBef>
              <a:spcAft>
                <a:spcPts val="750"/>
              </a:spcAft>
              <a:buClr>
                <a:srgbClr val="000000"/>
              </a:buClr>
              <a:buSzTx/>
              <a:buFont typeface="Arial" panose="020B0604020202020204" pitchFamily="34" charset="0"/>
              <a:buChar char="•"/>
              <a:tabLst/>
              <a:defRPr/>
            </a:pP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تبني  آلية فعالة لمراقبة </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أ</a:t>
            </a:r>
            <a:r>
              <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داء المدرسة </a:t>
            </a:r>
            <a:r>
              <a:rPr kumimoji="0" lang="ar-JO"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في الأنشطة المختلفة.</a:t>
            </a:r>
            <a:endParaRPr kumimoji="0" lang="ar-SA" sz="20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p:txBody>
      </p:sp>
      <p:pic>
        <p:nvPicPr>
          <p:cNvPr id="2" name="Graphic 21">
            <a:extLst>
              <a:ext uri="{FF2B5EF4-FFF2-40B4-BE49-F238E27FC236}">
                <a16:creationId xmlns:a16="http://schemas.microsoft.com/office/drawing/2014/main" id="{C4E8526C-A2E5-020B-6863-553E2F2F196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Tree>
    <p:extLst>
      <p:ext uri="{BB962C8B-B14F-4D97-AF65-F5344CB8AC3E}">
        <p14:creationId xmlns:p14="http://schemas.microsoft.com/office/powerpoint/2010/main" val="18112460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B9F69BB-6D87-4B26-A199-097E8F5982BB}"/>
              </a:ext>
            </a:extLst>
          </p:cNvPr>
          <p:cNvSpPr txBox="1"/>
          <p:nvPr/>
        </p:nvSpPr>
        <p:spPr>
          <a:xfrm>
            <a:off x="431640" y="692696"/>
            <a:ext cx="11341260" cy="6247864"/>
          </a:xfrm>
          <a:prstGeom prst="rect">
            <a:avLst/>
          </a:prstGeom>
          <a:noFill/>
        </p:spPr>
        <p:txBody>
          <a:bodyPr wrap="square">
            <a:spAutoFit/>
          </a:bodyPr>
          <a:lstStyle/>
          <a:p>
            <a:pPr algn="ctr" rtl="1"/>
            <a:r>
              <a:rPr lang="ar-JO" sz="2000" b="1" dirty="0">
                <a:latin typeface="Alexandria" pitchFamily="2" charset="-78"/>
                <a:cs typeface="Alexandria" pitchFamily="2" charset="-78"/>
              </a:rPr>
              <a:t>مقترحات لتفعيل الجامعة المنتجة </a:t>
            </a:r>
          </a:p>
          <a:p>
            <a:pPr algn="just" rtl="1">
              <a:lnSpc>
                <a:spcPct val="150000"/>
              </a:lnSpc>
            </a:pPr>
            <a:endParaRPr lang="ar-JO" sz="2000" dirty="0">
              <a:latin typeface="Alexandria" pitchFamily="2" charset="-78"/>
              <a:cs typeface="Alexandria" pitchFamily="2" charset="-78"/>
            </a:endParaRPr>
          </a:p>
          <a:p>
            <a:pPr algn="just" rtl="1">
              <a:lnSpc>
                <a:spcPct val="150000"/>
              </a:lnSpc>
            </a:pPr>
            <a:r>
              <a:rPr lang="ar-JO" sz="2000" dirty="0">
                <a:latin typeface="Alexandria" pitchFamily="2" charset="-78"/>
                <a:cs typeface="Alexandria" pitchFamily="2" charset="-78"/>
              </a:rPr>
              <a:t>- مراعاة تحديث المناهج بما يتناسب التطور المستمر واستحداث تخصصات تخدم المجتمع.</a:t>
            </a:r>
          </a:p>
          <a:p>
            <a:pPr algn="just" rtl="1">
              <a:lnSpc>
                <a:spcPct val="150000"/>
              </a:lnSpc>
            </a:pPr>
            <a:r>
              <a:rPr lang="ar-JO" sz="2000" dirty="0">
                <a:latin typeface="Alexandria" pitchFamily="2" charset="-78"/>
                <a:cs typeface="Alexandria" pitchFamily="2" charset="-78"/>
              </a:rPr>
              <a:t>- مراعاة الجانب النظري والجانب العملي في بناء المن</a:t>
            </a:r>
            <a:r>
              <a:rPr lang="ar-AE" sz="2000" dirty="0">
                <a:latin typeface="Alexandria" pitchFamily="2" charset="-78"/>
                <a:cs typeface="Alexandria" pitchFamily="2" charset="-78"/>
              </a:rPr>
              <a:t>ا</a:t>
            </a:r>
            <a:r>
              <a:rPr lang="ar-JO" sz="2000" dirty="0">
                <a:latin typeface="Alexandria" pitchFamily="2" charset="-78"/>
                <a:cs typeface="Alexandria" pitchFamily="2" charset="-78"/>
              </a:rPr>
              <a:t>هج وصياغة </a:t>
            </a:r>
            <a:r>
              <a:rPr lang="ar-AE" sz="2000" dirty="0">
                <a:latin typeface="Alexandria" pitchFamily="2" charset="-78"/>
                <a:cs typeface="Alexandria" pitchFamily="2" charset="-78"/>
              </a:rPr>
              <a:t>محتواها</a:t>
            </a:r>
            <a:r>
              <a:rPr lang="ar-JO" sz="2000" dirty="0">
                <a:latin typeface="Alexandria" pitchFamily="2" charset="-78"/>
                <a:cs typeface="Alexandria" pitchFamily="2" charset="-78"/>
              </a:rPr>
              <a:t> بشكل يشجّع الباحث على التعلم</a:t>
            </a:r>
            <a:r>
              <a:rPr lang="ar-AE" sz="2000" dirty="0">
                <a:latin typeface="Alexandria" pitchFamily="2" charset="-78"/>
                <a:cs typeface="Alexandria" pitchFamily="2" charset="-78"/>
              </a:rPr>
              <a:t> والتجربة العملية</a:t>
            </a:r>
            <a:r>
              <a:rPr lang="ar-JO" sz="2000" dirty="0">
                <a:latin typeface="Alexandria" pitchFamily="2" charset="-78"/>
                <a:cs typeface="Alexandria" pitchFamily="2" charset="-78"/>
              </a:rPr>
              <a:t>.</a:t>
            </a:r>
          </a:p>
          <a:p>
            <a:pPr algn="just" rtl="1">
              <a:lnSpc>
                <a:spcPct val="150000"/>
              </a:lnSpc>
            </a:pPr>
            <a:r>
              <a:rPr lang="ar-JO" sz="2000" dirty="0">
                <a:latin typeface="Alexandria" pitchFamily="2" charset="-78"/>
                <a:cs typeface="Alexandria" pitchFamily="2" charset="-78"/>
              </a:rPr>
              <a:t>- الابتعاد عن الأسلوب التقليدي الذي يعتمد على الحفظ والتلقين.</a:t>
            </a:r>
          </a:p>
          <a:p>
            <a:pPr algn="just" rtl="1">
              <a:lnSpc>
                <a:spcPct val="150000"/>
              </a:lnSpc>
            </a:pPr>
            <a:r>
              <a:rPr lang="ar-JO" sz="2000" dirty="0">
                <a:latin typeface="Alexandria" pitchFamily="2" charset="-78"/>
                <a:cs typeface="Alexandria" pitchFamily="2" charset="-78"/>
              </a:rPr>
              <a:t>- وضع استراتيجية متکاملة لمواجهة التحديات التي تواجه الجامعات لتحويلها لجامعات منتجة .</a:t>
            </a:r>
          </a:p>
          <a:p>
            <a:pPr algn="just" rtl="1">
              <a:lnSpc>
                <a:spcPct val="150000"/>
              </a:lnSpc>
            </a:pPr>
            <a:r>
              <a:rPr lang="ar-JO" sz="2000" dirty="0">
                <a:latin typeface="Alexandria" pitchFamily="2" charset="-78"/>
                <a:cs typeface="Alexandria" pitchFamily="2" charset="-78"/>
              </a:rPr>
              <a:t>- تشجيع وتحفيز الطلبة نحو الإستثمار في الجامعة المنتجة للإرتقاء بالواقع الحالي للمجتمع المحلي.</a:t>
            </a:r>
          </a:p>
          <a:p>
            <a:pPr algn="just" rtl="1"/>
            <a:endParaRPr lang="ar-JO" sz="2000" dirty="0">
              <a:latin typeface="Alexandria" pitchFamily="2" charset="-78"/>
              <a:cs typeface="Alexandria" pitchFamily="2" charset="-78"/>
            </a:endParaRPr>
          </a:p>
          <a:p>
            <a:pPr algn="just" rtl="1">
              <a:lnSpc>
                <a:spcPct val="150000"/>
              </a:lnSpc>
            </a:pPr>
            <a:r>
              <a:rPr lang="ar-JO" sz="2000" dirty="0">
                <a:latin typeface="Alexandria" pitchFamily="2" charset="-78"/>
                <a:cs typeface="Alexandria" pitchFamily="2" charset="-78"/>
              </a:rPr>
              <a:t>       وختامًا، يمكن القول أن الانتقال والتحول من جامعات غير منتجة إلى جامعات منتجة يتطلب تكاتف الجهود وزيادة درجة التنسيق والتعاون مع كافة مؤسساتنا العلمية والتعل</a:t>
            </a:r>
            <a:r>
              <a:rPr lang="ar-AE" sz="2000" dirty="0">
                <a:latin typeface="Alexandria" pitchFamily="2" charset="-78"/>
                <a:cs typeface="Alexandria" pitchFamily="2" charset="-78"/>
              </a:rPr>
              <a:t>ي</a:t>
            </a:r>
            <a:r>
              <a:rPr lang="ar-JO" sz="2000" dirty="0">
                <a:latin typeface="Alexandria" pitchFamily="2" charset="-78"/>
                <a:cs typeface="Alexandria" pitchFamily="2" charset="-78"/>
              </a:rPr>
              <a:t>مية للمباشرة بإعداد وصياغة استراتيجيات حديثة ومبتكرة لجسر الهوة الإنتاجية واللحاق بركب الجامعات المنتجة والمتميزة.</a:t>
            </a:r>
          </a:p>
          <a:p>
            <a:pPr algn="just" rtl="1"/>
            <a:endParaRPr lang="ar-JO" sz="2000" dirty="0">
              <a:latin typeface="Alexandria" pitchFamily="2" charset="-78"/>
              <a:cs typeface="Alexandria" pitchFamily="2" charset="-78"/>
            </a:endParaRPr>
          </a:p>
          <a:p>
            <a:pPr algn="just" rtl="1"/>
            <a:endParaRPr lang="ar-JO" sz="2000" dirty="0">
              <a:latin typeface="Alexandria" pitchFamily="2" charset="-78"/>
              <a:cs typeface="Alexandria" pitchFamily="2" charset="-78"/>
            </a:endParaRPr>
          </a:p>
          <a:p>
            <a:pPr algn="just" rtl="1"/>
            <a:r>
              <a:rPr lang="ar-JO" sz="2000" dirty="0">
                <a:latin typeface="Alexandria" pitchFamily="2" charset="-78"/>
                <a:cs typeface="Alexandria" pitchFamily="2" charset="-78"/>
              </a:rPr>
              <a:t> </a:t>
            </a:r>
            <a:endParaRPr lang="en-GB" sz="2000" dirty="0">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9572B611-DABA-0CEF-C343-16AEE07D1CC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Tree>
    <p:extLst>
      <p:ext uri="{BB962C8B-B14F-4D97-AF65-F5344CB8AC3E}">
        <p14:creationId xmlns:p14="http://schemas.microsoft.com/office/powerpoint/2010/main" val="39214675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CD9E6A4-C2AB-41B9-8962-F0D79D9E8723}"/>
              </a:ext>
            </a:extLst>
          </p:cNvPr>
          <p:cNvSpPr txBox="1"/>
          <p:nvPr/>
        </p:nvSpPr>
        <p:spPr>
          <a:xfrm>
            <a:off x="3791744" y="548680"/>
            <a:ext cx="5040560" cy="461665"/>
          </a:xfrm>
          <a:prstGeom prst="rect">
            <a:avLst/>
          </a:prstGeom>
          <a:noFill/>
        </p:spPr>
        <p:txBody>
          <a:bodyPr wrap="square">
            <a:spAutoFit/>
          </a:bodyPr>
          <a:lstStyle/>
          <a:p>
            <a:r>
              <a:rPr lang="ar-JO" sz="2400" b="1" dirty="0">
                <a:solidFill>
                  <a:schemeClr val="tx1"/>
                </a:solidFill>
                <a:latin typeface="Alexandria" pitchFamily="2" charset="-78"/>
                <a:cs typeface="Alexandria" pitchFamily="2" charset="-78"/>
              </a:rPr>
              <a:t>مفاهيم متعلقة بالجامعة الذكية</a:t>
            </a:r>
          </a:p>
        </p:txBody>
      </p:sp>
      <p:sp>
        <p:nvSpPr>
          <p:cNvPr id="5" name="TextBox 4">
            <a:extLst>
              <a:ext uri="{FF2B5EF4-FFF2-40B4-BE49-F238E27FC236}">
                <a16:creationId xmlns:a16="http://schemas.microsoft.com/office/drawing/2014/main" id="{1D3D7D74-D2D6-4B38-BE6B-F35A9997D8C0}"/>
              </a:ext>
            </a:extLst>
          </p:cNvPr>
          <p:cNvSpPr txBox="1"/>
          <p:nvPr/>
        </p:nvSpPr>
        <p:spPr>
          <a:xfrm>
            <a:off x="347638" y="1317565"/>
            <a:ext cx="11496724" cy="5324535"/>
          </a:xfrm>
          <a:prstGeom prst="rect">
            <a:avLst/>
          </a:prstGeom>
          <a:noFill/>
        </p:spPr>
        <p:txBody>
          <a:bodyPr wrap="square">
            <a:spAutoFit/>
          </a:bodyPr>
          <a:lstStyle/>
          <a:p>
            <a:pPr algn="just" rtl="1">
              <a:spcBef>
                <a:spcPts val="0"/>
              </a:spcBef>
              <a:spcAft>
                <a:spcPts val="0"/>
              </a:spcAft>
            </a:pPr>
            <a:r>
              <a:rPr lang="ar-JO" sz="2000" b="0" i="0" u="none" strike="noStrike" dirty="0">
                <a:solidFill>
                  <a:srgbClr val="000000"/>
                </a:solidFill>
                <a:effectLst/>
                <a:latin typeface="Alexandria" pitchFamily="2" charset="-78"/>
                <a:cs typeface="Alexandria" pitchFamily="2" charset="-78"/>
              </a:rPr>
              <a:t>        قبل التطرق الى مفهوم الجامعة الذكية وأهدافها ومجالاتها لا بدّ من الاشارة الى سلسلة التطورات التي أظهرت الجامعة الذكية والتي بدأت بفضل التكنولوجيا والتقنيات الحديثة ، ومن هذه المفاهيم التي كانت مقدمة لظهور الجامعة الذكية (</a:t>
            </a:r>
            <a:r>
              <a:rPr lang="ar-JO" sz="2000" b="1" i="0" u="none" strike="noStrike" dirty="0">
                <a:solidFill>
                  <a:srgbClr val="000000"/>
                </a:solidFill>
                <a:effectLst/>
                <a:latin typeface="Alexandria" pitchFamily="2" charset="-78"/>
                <a:cs typeface="Alexandria" pitchFamily="2" charset="-78"/>
              </a:rPr>
              <a:t>مفهوم الأنظمة الذكية والبيئات الذكية والمدن الذكية والتعليم الذكي</a:t>
            </a:r>
            <a:r>
              <a:rPr lang="ar-JO" sz="2000" b="0" i="0" u="none" strike="noStrike" dirty="0">
                <a:solidFill>
                  <a:srgbClr val="000000"/>
                </a:solidFill>
                <a:effectLst/>
                <a:latin typeface="Alexandria" pitchFamily="2" charset="-78"/>
                <a:cs typeface="Alexandria" pitchFamily="2" charset="-78"/>
              </a:rPr>
              <a:t>).</a:t>
            </a:r>
          </a:p>
          <a:p>
            <a:pPr algn="just" rtl="1">
              <a:spcBef>
                <a:spcPts val="0"/>
              </a:spcBef>
              <a:spcAft>
                <a:spcPts val="0"/>
              </a:spcAft>
            </a:pPr>
            <a:endParaRPr lang="ar-JO" sz="2000" b="0" dirty="0">
              <a:effectLst/>
              <a:latin typeface="Alexandria" pitchFamily="2" charset="-78"/>
              <a:cs typeface="Alexandria" pitchFamily="2" charset="-78"/>
            </a:endParaRPr>
          </a:p>
          <a:p>
            <a:pPr algn="just" rtl="1">
              <a:spcBef>
                <a:spcPts val="0"/>
              </a:spcBef>
              <a:spcAft>
                <a:spcPts val="0"/>
              </a:spcAft>
            </a:pPr>
            <a:r>
              <a:rPr lang="ar-JO" sz="2000" b="0" i="0" u="none" strike="noStrike" dirty="0">
                <a:solidFill>
                  <a:srgbClr val="000000"/>
                </a:solidFill>
                <a:effectLst/>
                <a:latin typeface="Alexandria" pitchFamily="2" charset="-78"/>
                <a:cs typeface="Alexandria" pitchFamily="2" charset="-78"/>
              </a:rPr>
              <a:t> </a:t>
            </a:r>
            <a:r>
              <a:rPr lang="ar-JO" sz="2000" b="1" i="0" u="none" strike="noStrike" dirty="0">
                <a:solidFill>
                  <a:srgbClr val="000000"/>
                </a:solidFill>
                <a:effectLst/>
                <a:latin typeface="Alexandria" pitchFamily="2" charset="-78"/>
                <a:cs typeface="Alexandria" pitchFamily="2" charset="-78"/>
              </a:rPr>
              <a:t>الأنظمة الذكية</a:t>
            </a:r>
            <a:r>
              <a:rPr lang="ar-JO" sz="2000" b="0" i="0" u="none" strike="noStrike" dirty="0">
                <a:solidFill>
                  <a:srgbClr val="000000"/>
                </a:solidFill>
                <a:effectLst/>
                <a:latin typeface="Alexandria" pitchFamily="2" charset="-78"/>
                <a:cs typeface="Alexandria" pitchFamily="2" charset="-78"/>
              </a:rPr>
              <a:t>: وهي مجموعة من العناصر المترابطة ذات صفات معينة تتفاعل مع بعضها البعض لتحقيق هدف معين، فهي عبارة عن مجموعة من المدخلات يتم إعدادها وتجهيزها بطرائق معينة وإجراءات مخصصة للوصول الى مخرجات محددة تحقق الهدف المطلوب .</a:t>
            </a:r>
            <a:endParaRPr lang="ar-AE" sz="2000" b="0" i="0" u="none" strike="noStrike" dirty="0">
              <a:solidFill>
                <a:srgbClr val="000000"/>
              </a:solidFill>
              <a:effectLst/>
              <a:latin typeface="Alexandria" pitchFamily="2" charset="-78"/>
              <a:cs typeface="Alexandria" pitchFamily="2" charset="-78"/>
            </a:endParaRPr>
          </a:p>
          <a:p>
            <a:pPr algn="just" rtl="1">
              <a:spcBef>
                <a:spcPts val="0"/>
              </a:spcBef>
              <a:spcAft>
                <a:spcPts val="0"/>
              </a:spcAft>
            </a:pPr>
            <a:endParaRPr lang="ar-JO" sz="2000" b="0" i="0" u="none" strike="noStrike" dirty="0">
              <a:solidFill>
                <a:srgbClr val="000000"/>
              </a:solidFill>
              <a:effectLst/>
              <a:latin typeface="Alexandria" pitchFamily="2" charset="-78"/>
              <a:cs typeface="Alexandria" pitchFamily="2" charset="-78"/>
            </a:endParaRPr>
          </a:p>
          <a:p>
            <a:pPr algn="just" rtl="1">
              <a:spcBef>
                <a:spcPts val="0"/>
              </a:spcBef>
              <a:spcAft>
                <a:spcPts val="0"/>
              </a:spcAft>
            </a:pPr>
            <a:r>
              <a:rPr lang="ar-JO" sz="2000" b="0" i="0" u="none" strike="noStrike" dirty="0">
                <a:solidFill>
                  <a:srgbClr val="000000"/>
                </a:solidFill>
                <a:effectLst/>
                <a:latin typeface="Alexandria" pitchFamily="2" charset="-78"/>
                <a:cs typeface="Alexandria" pitchFamily="2" charset="-78"/>
              </a:rPr>
              <a:t> </a:t>
            </a:r>
            <a:r>
              <a:rPr lang="ar-JO" sz="2000" b="1" i="0" u="none" strike="noStrike" dirty="0">
                <a:solidFill>
                  <a:srgbClr val="000000"/>
                </a:solidFill>
                <a:effectLst/>
                <a:latin typeface="Alexandria" pitchFamily="2" charset="-78"/>
                <a:cs typeface="Alexandria" pitchFamily="2" charset="-78"/>
              </a:rPr>
              <a:t>البيئات الذكية </a:t>
            </a:r>
            <a:r>
              <a:rPr lang="ar-JO" sz="2000" b="0" i="0" u="none" strike="noStrike" dirty="0">
                <a:solidFill>
                  <a:srgbClr val="000000"/>
                </a:solidFill>
                <a:effectLst/>
                <a:latin typeface="Alexandria" pitchFamily="2" charset="-78"/>
                <a:cs typeface="Alexandria" pitchFamily="2" charset="-78"/>
              </a:rPr>
              <a:t>: يعتمد تصميم البيئات الذكية على مجموعة متنوعة من التخصصات بما فيها الحوسبة المنتشرة والمتنقلة وشبكات الاستشعار والذكاء الاصطناعي والروبوتات والحوسبة متعددة الوسائط والبرمجيات التي تستند عليها البيئات الذكية.</a:t>
            </a:r>
            <a:endParaRPr lang="ar-AE" sz="2000" b="0" i="0" u="none" strike="noStrike" dirty="0">
              <a:solidFill>
                <a:srgbClr val="000000"/>
              </a:solidFill>
              <a:effectLst/>
              <a:latin typeface="Alexandria" pitchFamily="2" charset="-78"/>
              <a:cs typeface="Alexandria" pitchFamily="2" charset="-78"/>
            </a:endParaRPr>
          </a:p>
          <a:p>
            <a:pPr algn="just" rtl="1">
              <a:spcBef>
                <a:spcPts val="0"/>
              </a:spcBef>
              <a:spcAft>
                <a:spcPts val="0"/>
              </a:spcAft>
            </a:pPr>
            <a:endParaRPr lang="ar-JO" sz="2000" b="0" i="0" u="none" strike="noStrike" dirty="0">
              <a:solidFill>
                <a:srgbClr val="000000"/>
              </a:solidFill>
              <a:effectLst/>
              <a:latin typeface="Alexandria" pitchFamily="2" charset="-78"/>
              <a:cs typeface="Alexandria" pitchFamily="2" charset="-78"/>
            </a:endParaRPr>
          </a:p>
          <a:p>
            <a:pPr algn="just" rtl="1">
              <a:spcBef>
                <a:spcPts val="0"/>
              </a:spcBef>
              <a:spcAft>
                <a:spcPts val="0"/>
              </a:spcAft>
            </a:pPr>
            <a:r>
              <a:rPr lang="ar-JO" sz="2000" b="0" i="0" u="none" strike="noStrike" dirty="0">
                <a:solidFill>
                  <a:srgbClr val="000000"/>
                </a:solidFill>
                <a:effectLst/>
                <a:latin typeface="Alexandria" pitchFamily="2" charset="-78"/>
                <a:cs typeface="Alexandria" pitchFamily="2" charset="-78"/>
              </a:rPr>
              <a:t> </a:t>
            </a:r>
            <a:r>
              <a:rPr lang="ar-JO" sz="2000" b="1" i="0" u="none" strike="noStrike" dirty="0">
                <a:solidFill>
                  <a:srgbClr val="000000"/>
                </a:solidFill>
                <a:effectLst/>
                <a:latin typeface="Alexandria" pitchFamily="2" charset="-78"/>
                <a:cs typeface="Alexandria" pitchFamily="2" charset="-78"/>
              </a:rPr>
              <a:t>المدن الذكية</a:t>
            </a:r>
            <a:r>
              <a:rPr lang="ar-JO" sz="2000" b="0" i="0" u="none" strike="noStrike" dirty="0">
                <a:solidFill>
                  <a:srgbClr val="000000"/>
                </a:solidFill>
                <a:effectLst/>
                <a:latin typeface="Alexandria" pitchFamily="2" charset="-78"/>
                <a:cs typeface="Alexandria" pitchFamily="2" charset="-78"/>
              </a:rPr>
              <a:t>: وتعرف المدن الذكية بأنها تلك التي يتم بها دمج تكنولوجيا المعلومات والاتصالات مع البيئة التحتية التقليدية وإيجاد منشأة جديدة منسقة ومتكاملة باستخدام التكنولوجيا الرقمية، وتبرز فكرة المدينة الذكية عندما نعبر لمجتمع المعرفة الذي يهتم بالمعرفة والإبداع ورأس المال البشري .</a:t>
            </a:r>
            <a:endParaRPr lang="ar-JO" sz="2000" b="0" dirty="0">
              <a:effectLst/>
              <a:latin typeface="Alexandria" pitchFamily="2" charset="-78"/>
              <a:cs typeface="Alexandria" pitchFamily="2" charset="-78"/>
            </a:endParaRPr>
          </a:p>
          <a:p>
            <a:pPr algn="just"/>
            <a:endParaRPr lang="en-GB" sz="200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24C51871-B770-21D5-AED0-353099BCD18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Tree>
    <p:extLst>
      <p:ext uri="{BB962C8B-B14F-4D97-AF65-F5344CB8AC3E}">
        <p14:creationId xmlns:p14="http://schemas.microsoft.com/office/powerpoint/2010/main" val="27672184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AC65EAD-1759-48BC-8D5F-06F67BC6B578}"/>
              </a:ext>
            </a:extLst>
          </p:cNvPr>
          <p:cNvSpPr txBox="1"/>
          <p:nvPr/>
        </p:nvSpPr>
        <p:spPr>
          <a:xfrm>
            <a:off x="659396" y="1118911"/>
            <a:ext cx="10873208" cy="4964692"/>
          </a:xfrm>
          <a:prstGeom prst="rect">
            <a:avLst/>
          </a:prstGeom>
          <a:noFill/>
        </p:spPr>
        <p:txBody>
          <a:bodyPr wrap="square">
            <a:spAutoFit/>
          </a:bodyPr>
          <a:lstStyle/>
          <a:p>
            <a:pPr lvl="0" algn="just" rtl="1"/>
            <a:r>
              <a:rPr lang="ar-DZ" sz="2000" b="1" dirty="0">
                <a:effectLst/>
                <a:latin typeface="Alexandria" pitchFamily="2" charset="-78"/>
                <a:ea typeface="Calibri" panose="020F0502020204030204" pitchFamily="34" charset="0"/>
                <a:cs typeface="Alexandria" pitchFamily="2" charset="-78"/>
              </a:rPr>
              <a:t>تعريف الجامعة الذكية</a:t>
            </a:r>
            <a:endParaRPr lang="en-GB" sz="2000" dirty="0">
              <a:effectLst/>
              <a:latin typeface="Alexandria" pitchFamily="2" charset="-78"/>
              <a:ea typeface="Calibri" panose="020F0502020204030204" pitchFamily="34" charset="0"/>
              <a:cs typeface="Alexandria" pitchFamily="2" charset="-78"/>
            </a:endParaRPr>
          </a:p>
          <a:p>
            <a:pPr indent="359410" algn="just" rtl="1">
              <a:lnSpc>
                <a:spcPct val="150000"/>
              </a:lnSpc>
            </a:pPr>
            <a:r>
              <a:rPr lang="ar-SA" sz="2000" dirty="0">
                <a:effectLst/>
                <a:latin typeface="Alexandria" pitchFamily="2" charset="-78"/>
                <a:ea typeface="Calibri" panose="020F0502020204030204" pitchFamily="34" charset="0"/>
                <a:cs typeface="Alexandria" pitchFamily="2" charset="-78"/>
              </a:rPr>
              <a:t>الجامعة الذكية </a:t>
            </a:r>
            <a:r>
              <a:rPr lang="ar-AE" sz="2000" dirty="0">
                <a:effectLst/>
                <a:latin typeface="Alexandria" pitchFamily="2" charset="-78"/>
                <a:ea typeface="Calibri" panose="020F0502020204030204" pitchFamily="34" charset="0"/>
                <a:cs typeface="Alexandria" pitchFamily="2" charset="-78"/>
              </a:rPr>
              <a:t>: </a:t>
            </a:r>
            <a:r>
              <a:rPr lang="ar-SA" sz="2000" dirty="0">
                <a:effectLst/>
                <a:latin typeface="Alexandria" pitchFamily="2" charset="-78"/>
                <a:ea typeface="Calibri" panose="020F0502020204030204" pitchFamily="34" charset="0"/>
                <a:cs typeface="Alexandria" pitchFamily="2" charset="-78"/>
              </a:rPr>
              <a:t>هي مؤسسة تعليمية ذات كفاءة وف</a:t>
            </a:r>
            <a:r>
              <a:rPr lang="ar-JO" sz="2000" dirty="0">
                <a:effectLst/>
                <a:latin typeface="Alexandria" pitchFamily="2" charset="-78"/>
                <a:ea typeface="Calibri" panose="020F0502020204030204" pitchFamily="34" charset="0"/>
                <a:cs typeface="Alexandria" pitchFamily="2" charset="-78"/>
              </a:rPr>
              <a:t>اع</a:t>
            </a:r>
            <a:r>
              <a:rPr lang="ar-SA" sz="2000" dirty="0">
                <a:effectLst/>
                <a:latin typeface="Alexandria" pitchFamily="2" charset="-78"/>
                <a:ea typeface="Calibri" panose="020F0502020204030204" pitchFamily="34" charset="0"/>
                <a:cs typeface="Alexandria" pitchFamily="2" charset="-78"/>
              </a:rPr>
              <a:t>لية عالية، تستخدم التقنية الذكية في البنية التحتية لأنظمتها بهدف جعل العملية التعليمية أكثر حيوية، إذ توفر بيئات تعليمية غنية وتفاعلية ومتغيرة باستمرار، </a:t>
            </a:r>
            <a:r>
              <a:rPr lang="ar-JO" sz="2000" dirty="0">
                <a:effectLst/>
                <a:latin typeface="Alexandria" pitchFamily="2" charset="-78"/>
                <a:ea typeface="Calibri" panose="020F0502020204030204" pitchFamily="34" charset="0"/>
                <a:cs typeface="Alexandria" pitchFamily="2" charset="-78"/>
              </a:rPr>
              <a:t>و</a:t>
            </a:r>
            <a:r>
              <a:rPr lang="ar-SA" sz="2000" dirty="0">
                <a:effectLst/>
                <a:latin typeface="Alexandria" pitchFamily="2" charset="-78"/>
                <a:ea typeface="Calibri" panose="020F0502020204030204" pitchFamily="34" charset="0"/>
                <a:cs typeface="Alexandria" pitchFamily="2" charset="-78"/>
              </a:rPr>
              <a:t>تعمل على تمكين قدرات الأفراد وسلوكياتهم وتشجيعهم على التفاعل والتعاون، وعلى زيادة المشاركة والتواصل بين الطلبة والمعلمين في الإطار الذي يجعلهم مشاركين ومسؤولين في تطوير ورفع مستوى العملية التعليمية، وتهدف إلى التحول من مستهلك للمعرفة إلى منتج لها والتحول بالمجتمع بأكمله إلى مجتمع معرفي</a:t>
            </a:r>
            <a:r>
              <a:rPr lang="ar-JO" sz="2000" dirty="0">
                <a:effectLst/>
                <a:latin typeface="Alexandria" pitchFamily="2" charset="-78"/>
                <a:ea typeface="Calibri" panose="020F0502020204030204" pitchFamily="34" charset="0"/>
                <a:cs typeface="Alexandria" pitchFamily="2" charset="-78"/>
              </a:rPr>
              <a:t>. </a:t>
            </a:r>
          </a:p>
          <a:p>
            <a:pPr indent="359410" algn="just" rtl="1">
              <a:lnSpc>
                <a:spcPct val="150000"/>
              </a:lnSpc>
            </a:pPr>
            <a:endParaRPr lang="ar-JO" sz="2000" dirty="0">
              <a:latin typeface="Alexandria" pitchFamily="2" charset="-78"/>
              <a:ea typeface="Calibri" panose="020F0502020204030204" pitchFamily="34" charset="0"/>
              <a:cs typeface="Alexandria" pitchFamily="2" charset="-78"/>
            </a:endParaRPr>
          </a:p>
          <a:p>
            <a:pPr indent="359410" algn="just" rtl="1">
              <a:lnSpc>
                <a:spcPct val="150000"/>
              </a:lnSpc>
            </a:pPr>
            <a:r>
              <a:rPr lang="ar-DZ" sz="2000" dirty="0">
                <a:effectLst/>
                <a:latin typeface="Alexandria" pitchFamily="2" charset="-78"/>
                <a:ea typeface="Calibri" panose="020F0502020204030204" pitchFamily="34" charset="0"/>
                <a:cs typeface="Alexandria" pitchFamily="2" charset="-78"/>
              </a:rPr>
              <a:t>كما يمكن الاشارة </a:t>
            </a:r>
            <a:r>
              <a:rPr lang="ar-JO" sz="2000" dirty="0">
                <a:effectLst/>
                <a:latin typeface="Alexandria" pitchFamily="2" charset="-78"/>
                <a:ea typeface="Calibri" panose="020F0502020204030204" pitchFamily="34" charset="0"/>
                <a:cs typeface="Alexandria" pitchFamily="2" charset="-78"/>
              </a:rPr>
              <a:t>إ</a:t>
            </a:r>
            <a:r>
              <a:rPr lang="ar-DZ" sz="2000" dirty="0">
                <a:effectLst/>
                <a:latin typeface="Alexandria" pitchFamily="2" charset="-78"/>
                <a:ea typeface="Calibri" panose="020F0502020204030204" pitchFamily="34" charset="0"/>
                <a:cs typeface="Alexandria" pitchFamily="2" charset="-78"/>
              </a:rPr>
              <a:t>لى </a:t>
            </a:r>
            <a:r>
              <a:rPr lang="ar-JO" sz="2000" dirty="0">
                <a:effectLst/>
                <a:latin typeface="Alexandria" pitchFamily="2" charset="-78"/>
                <a:ea typeface="Calibri" panose="020F0502020204030204" pitchFamily="34" charset="0"/>
                <a:cs typeface="Alexandria" pitchFamily="2" charset="-78"/>
              </a:rPr>
              <a:t>أن الجامعة الذكية</a:t>
            </a:r>
            <a:r>
              <a:rPr lang="ar-AE" sz="2000" dirty="0">
                <a:effectLst/>
                <a:latin typeface="Alexandria" pitchFamily="2" charset="-78"/>
                <a:ea typeface="Calibri" panose="020F0502020204030204" pitchFamily="34" charset="0"/>
                <a:cs typeface="Alexandria" pitchFamily="2" charset="-78"/>
              </a:rPr>
              <a:t> هي: </a:t>
            </a:r>
            <a:r>
              <a:rPr lang="ar-DZ" sz="2000" dirty="0">
                <a:effectLst/>
                <a:latin typeface="Alexandria" pitchFamily="2" charset="-78"/>
                <a:ea typeface="Calibri" panose="020F0502020204030204" pitchFamily="34" charset="0"/>
                <a:cs typeface="Alexandria" pitchFamily="2" charset="-78"/>
              </a:rPr>
              <a:t> "منبر يستحوذ ويوف</a:t>
            </a:r>
            <a:r>
              <a:rPr lang="ar-JO" sz="2000" dirty="0">
                <a:effectLst/>
                <a:latin typeface="Alexandria" pitchFamily="2" charset="-78"/>
                <a:ea typeface="Calibri" panose="020F0502020204030204" pitchFamily="34" charset="0"/>
                <a:cs typeface="Alexandria" pitchFamily="2" charset="-78"/>
              </a:rPr>
              <a:t>ّ</a:t>
            </a:r>
            <a:r>
              <a:rPr lang="ar-DZ" sz="2000" dirty="0">
                <a:effectLst/>
                <a:latin typeface="Alexandria" pitchFamily="2" charset="-78"/>
                <a:ea typeface="Calibri" panose="020F0502020204030204" pitchFamily="34" charset="0"/>
                <a:cs typeface="Alexandria" pitchFamily="2" charset="-78"/>
              </a:rPr>
              <a:t>ر البيانات الأساسية لقيادة وتحسين بيئة التعليم من خلال بيانات </a:t>
            </a:r>
            <a:r>
              <a:rPr lang="ar-JO" sz="2000" dirty="0">
                <a:effectLst/>
                <a:latin typeface="Alexandria" pitchFamily="2" charset="-78"/>
                <a:ea typeface="Calibri" panose="020F0502020204030204" pitchFamily="34" charset="0"/>
                <a:cs typeface="Alexandria" pitchFamily="2" charset="-78"/>
              </a:rPr>
              <a:t>أ</a:t>
            </a:r>
            <a:r>
              <a:rPr lang="ar-DZ" sz="2000" dirty="0">
                <a:effectLst/>
                <a:latin typeface="Alexandria" pitchFamily="2" charset="-78"/>
                <a:ea typeface="Calibri" panose="020F0502020204030204" pitchFamily="34" charset="0"/>
                <a:cs typeface="Alexandria" pitchFamily="2" charset="-78"/>
              </a:rPr>
              <a:t>جهزة الاستشعار وربط البيانات وجعلها مفتوحة و</a:t>
            </a:r>
            <a:r>
              <a:rPr lang="ar-JO" sz="2000" dirty="0">
                <a:effectLst/>
                <a:latin typeface="Alexandria" pitchFamily="2" charset="-78"/>
                <a:ea typeface="Calibri" panose="020F0502020204030204" pitchFamily="34" charset="0"/>
                <a:cs typeface="Alexandria" pitchFamily="2" charset="-78"/>
              </a:rPr>
              <a:t>إ</a:t>
            </a:r>
            <a:r>
              <a:rPr lang="ar-DZ" sz="2000" dirty="0">
                <a:effectLst/>
                <a:latin typeface="Alexandria" pitchFamily="2" charset="-78"/>
                <a:ea typeface="Calibri" panose="020F0502020204030204" pitchFamily="34" charset="0"/>
                <a:cs typeface="Alexandria" pitchFamily="2" charset="-78"/>
              </a:rPr>
              <a:t>ضفاء الطابع الرسمي لتدريس المعارف</a:t>
            </a:r>
            <a:r>
              <a:rPr lang="ar-JO" sz="2000" b="1" dirty="0">
                <a:solidFill>
                  <a:srgbClr val="333333"/>
                </a:solidFill>
                <a:effectLst/>
                <a:latin typeface="Alexandria" pitchFamily="2" charset="-78"/>
                <a:ea typeface="Times New Roman" panose="02020603050405020304" pitchFamily="18" charset="0"/>
                <a:cs typeface="Alexandria" pitchFamily="2" charset="-78"/>
              </a:rPr>
              <a:t>.</a:t>
            </a:r>
            <a:r>
              <a:rPr lang="ar-SA" sz="2000" b="1" dirty="0">
                <a:solidFill>
                  <a:srgbClr val="333333"/>
                </a:solidFill>
                <a:effectLst/>
                <a:latin typeface="Alexandria" pitchFamily="2" charset="-78"/>
                <a:ea typeface="Times New Roman" panose="02020603050405020304" pitchFamily="18" charset="0"/>
                <a:cs typeface="Alexandria" pitchFamily="2" charset="-78"/>
              </a:rPr>
              <a:t> </a:t>
            </a:r>
            <a:endParaRPr lang="en-GB" sz="2000" dirty="0">
              <a:effectLst/>
              <a:latin typeface="Alexandria" pitchFamily="2" charset="-78"/>
              <a:ea typeface="Calibri" panose="020F0502020204030204" pitchFamily="34" charset="0"/>
              <a:cs typeface="Alexandria" pitchFamily="2" charset="-78"/>
            </a:endParaRPr>
          </a:p>
        </p:txBody>
      </p:sp>
      <p:sp>
        <p:nvSpPr>
          <p:cNvPr id="5" name="TextBox 4">
            <a:extLst>
              <a:ext uri="{FF2B5EF4-FFF2-40B4-BE49-F238E27FC236}">
                <a16:creationId xmlns:a16="http://schemas.microsoft.com/office/drawing/2014/main" id="{5AA839C9-979A-4481-9641-9D5475EF5849}"/>
              </a:ext>
            </a:extLst>
          </p:cNvPr>
          <p:cNvSpPr txBox="1"/>
          <p:nvPr/>
        </p:nvSpPr>
        <p:spPr>
          <a:xfrm>
            <a:off x="1199456" y="260648"/>
            <a:ext cx="7764524" cy="461665"/>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ar-DZ" sz="2400" b="1" i="0" u="none" strike="noStrike" kern="0" cap="none" spc="0" normalizeH="0" baseline="0" noProof="0" dirty="0">
                <a:ln>
                  <a:noFill/>
                </a:ln>
                <a:solidFill>
                  <a:schemeClr val="tx1"/>
                </a:solidFill>
                <a:effectLst/>
                <a:uLnTx/>
                <a:uFillTx/>
                <a:latin typeface="Alexandria" pitchFamily="2" charset="-78"/>
                <a:ea typeface="Calibri" panose="020F0502020204030204" pitchFamily="34" charset="0"/>
                <a:cs typeface="Alexandria" pitchFamily="2" charset="-78"/>
                <a:sym typeface="Arial"/>
              </a:rPr>
              <a:t>طبيعة ومفهوم وخصائص الجامعة الذكية</a:t>
            </a:r>
            <a:endParaRPr kumimoji="0" lang="en-GB" sz="2400" b="0" i="0" u="none" strike="noStrike" kern="0" cap="none" spc="0" normalizeH="0" baseline="0" noProof="0" dirty="0">
              <a:ln>
                <a:noFill/>
              </a:ln>
              <a:solidFill>
                <a:schemeClr val="tx1"/>
              </a:solidFill>
              <a:effectLst/>
              <a:uLnTx/>
              <a:uFillTx/>
              <a:latin typeface="Alexandria" pitchFamily="2" charset="-78"/>
              <a:ea typeface="Calibri" panose="020F0502020204030204" pitchFamily="34" charset="0"/>
              <a:cs typeface="Alexandria" pitchFamily="2" charset="-78"/>
              <a:sym typeface="Arial"/>
            </a:endParaRPr>
          </a:p>
        </p:txBody>
      </p:sp>
      <p:pic>
        <p:nvPicPr>
          <p:cNvPr id="2" name="Graphic 21">
            <a:extLst>
              <a:ext uri="{FF2B5EF4-FFF2-40B4-BE49-F238E27FC236}">
                <a16:creationId xmlns:a16="http://schemas.microsoft.com/office/drawing/2014/main" id="{469329F0-8F2C-1937-860A-13C00B8B641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Tree>
    <p:extLst>
      <p:ext uri="{BB962C8B-B14F-4D97-AF65-F5344CB8AC3E}">
        <p14:creationId xmlns:p14="http://schemas.microsoft.com/office/powerpoint/2010/main" val="41719144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D626E5F-FC80-49BA-A916-9947FA8024FD}"/>
              </a:ext>
            </a:extLst>
          </p:cNvPr>
          <p:cNvSpPr txBox="1"/>
          <p:nvPr/>
        </p:nvSpPr>
        <p:spPr>
          <a:xfrm>
            <a:off x="4655840" y="738583"/>
            <a:ext cx="4505027" cy="461665"/>
          </a:xfrm>
          <a:prstGeom prst="rect">
            <a:avLst/>
          </a:prstGeom>
          <a:noFill/>
        </p:spPr>
        <p:txBody>
          <a:bodyPr wrap="square">
            <a:spAutoFit/>
          </a:bodyPr>
          <a:lstStyle/>
          <a:p>
            <a:r>
              <a:rPr lang="ar-JO" sz="2400" b="1" dirty="0">
                <a:solidFill>
                  <a:schemeClr val="tx1"/>
                </a:solidFill>
                <a:latin typeface="Alexandria" pitchFamily="2" charset="-78"/>
                <a:cs typeface="Alexandria" pitchFamily="2" charset="-78"/>
              </a:rPr>
              <a:t>التعليم الذكي</a:t>
            </a:r>
          </a:p>
        </p:txBody>
      </p:sp>
      <p:sp>
        <p:nvSpPr>
          <p:cNvPr id="5" name="TextBox 4">
            <a:extLst>
              <a:ext uri="{FF2B5EF4-FFF2-40B4-BE49-F238E27FC236}">
                <a16:creationId xmlns:a16="http://schemas.microsoft.com/office/drawing/2014/main" id="{5F057479-F196-42D5-9E75-97F6BBFC615A}"/>
              </a:ext>
            </a:extLst>
          </p:cNvPr>
          <p:cNvSpPr txBox="1"/>
          <p:nvPr/>
        </p:nvSpPr>
        <p:spPr>
          <a:xfrm>
            <a:off x="551384" y="1556792"/>
            <a:ext cx="11018316" cy="4656916"/>
          </a:xfrm>
          <a:prstGeom prst="rect">
            <a:avLst/>
          </a:prstGeom>
          <a:noFill/>
        </p:spPr>
        <p:txBody>
          <a:bodyPr wrap="square">
            <a:spAutoFit/>
          </a:bodyPr>
          <a:lstStyle/>
          <a:p>
            <a:pPr algn="just" rtl="1">
              <a:lnSpc>
                <a:spcPct val="150000"/>
              </a:lnSpc>
              <a:spcBef>
                <a:spcPts val="0"/>
              </a:spcBef>
              <a:spcAft>
                <a:spcPts val="0"/>
              </a:spcAft>
            </a:pPr>
            <a:r>
              <a:rPr lang="ar-JO" sz="2000" b="0" i="0" u="none" strike="noStrike" dirty="0">
                <a:solidFill>
                  <a:srgbClr val="000000"/>
                </a:solidFill>
                <a:effectLst/>
                <a:latin typeface="Alexandria" pitchFamily="2" charset="-78"/>
                <a:cs typeface="Alexandria" pitchFamily="2" charset="-78"/>
              </a:rPr>
              <a:t> </a:t>
            </a:r>
            <a:endParaRPr lang="ar-JO" sz="2000" b="0" dirty="0">
              <a:effectLst/>
              <a:latin typeface="Alexandria" pitchFamily="2" charset="-78"/>
              <a:cs typeface="Alexandria" pitchFamily="2" charset="-78"/>
            </a:endParaRPr>
          </a:p>
          <a:p>
            <a:pPr algn="just" rtl="1">
              <a:lnSpc>
                <a:spcPct val="150000"/>
              </a:lnSpc>
              <a:spcBef>
                <a:spcPts val="0"/>
              </a:spcBef>
              <a:spcAft>
                <a:spcPts val="0"/>
              </a:spcAft>
            </a:pPr>
            <a:r>
              <a:rPr lang="ar-JO" sz="2000" b="0" i="0" u="none" strike="noStrike" dirty="0">
                <a:solidFill>
                  <a:srgbClr val="000000"/>
                </a:solidFill>
                <a:effectLst/>
                <a:latin typeface="Alexandria" pitchFamily="2" charset="-78"/>
                <a:cs typeface="Alexandria" pitchFamily="2" charset="-78"/>
              </a:rPr>
              <a:t> </a:t>
            </a:r>
            <a:r>
              <a:rPr lang="ar-AE" sz="2000" b="0" i="0" u="none" strike="noStrike" dirty="0">
                <a:solidFill>
                  <a:srgbClr val="000000"/>
                </a:solidFill>
                <a:effectLst/>
                <a:latin typeface="Alexandria" pitchFamily="2" charset="-78"/>
                <a:cs typeface="Alexandria" pitchFamily="2" charset="-78"/>
              </a:rPr>
              <a:t>           </a:t>
            </a:r>
            <a:r>
              <a:rPr lang="ar-JO" sz="2000" b="0" i="0" u="none" strike="noStrike" dirty="0">
                <a:solidFill>
                  <a:srgbClr val="000000"/>
                </a:solidFill>
                <a:effectLst/>
                <a:latin typeface="Alexandria" pitchFamily="2" charset="-78"/>
                <a:cs typeface="Alexandria" pitchFamily="2" charset="-78"/>
              </a:rPr>
              <a:t>التعليم الذكي </a:t>
            </a:r>
            <a:r>
              <a:rPr lang="ar-JO" sz="2000" dirty="0">
                <a:latin typeface="Alexandria" pitchFamily="2" charset="-78"/>
                <a:cs typeface="Alexandria" pitchFamily="2" charset="-78"/>
              </a:rPr>
              <a:t>هو</a:t>
            </a:r>
            <a:r>
              <a:rPr lang="ar-JO" sz="2000" b="0" i="0" u="none" strike="noStrike" dirty="0">
                <a:solidFill>
                  <a:srgbClr val="000000"/>
                </a:solidFill>
                <a:effectLst/>
                <a:latin typeface="Alexandria" pitchFamily="2" charset="-78"/>
                <a:cs typeface="Alexandria" pitchFamily="2" charset="-78"/>
              </a:rPr>
              <a:t> نموذج جديد للتعليم اليوم يلعب دورًا مهمًا في إيجاد بيئة تعليم ذات كفاءة عالية ويقدم محتويات ذات طابع شخصي ، مما يوفّر للمتعلمين بيئة مريحة واتصالات واسعة ومصادر تعليم غنية تجعل عملية التعليم أكثر فاعلية وحيوية.</a:t>
            </a:r>
          </a:p>
          <a:p>
            <a:pPr algn="just" rtl="1">
              <a:lnSpc>
                <a:spcPct val="150000"/>
              </a:lnSpc>
              <a:spcBef>
                <a:spcPts val="0"/>
              </a:spcBef>
              <a:spcAft>
                <a:spcPts val="0"/>
              </a:spcAft>
            </a:pPr>
            <a:endParaRPr lang="ar-JO" sz="2000" dirty="0">
              <a:latin typeface="Alexandria" pitchFamily="2" charset="-78"/>
              <a:cs typeface="Alexandria" pitchFamily="2" charset="-78"/>
            </a:endParaRPr>
          </a:p>
          <a:p>
            <a:pPr algn="r" rtl="1">
              <a:lnSpc>
                <a:spcPct val="150000"/>
              </a:lnSpc>
              <a:spcBef>
                <a:spcPts val="0"/>
              </a:spcBef>
              <a:spcAft>
                <a:spcPts val="0"/>
              </a:spcAft>
            </a:pPr>
            <a:r>
              <a:rPr lang="ar-JO" sz="2000" b="0" i="0" u="none" strike="noStrike" dirty="0">
                <a:solidFill>
                  <a:srgbClr val="000000"/>
                </a:solidFill>
                <a:effectLst/>
                <a:latin typeface="Alexandria" pitchFamily="2" charset="-78"/>
                <a:cs typeface="Alexandria" pitchFamily="2" charset="-78"/>
              </a:rPr>
              <a:t> كما يعرف التعليم الذكي بأنه نهج إنساني للتعليم يوفّر التدريب العملي والفرص الشخصية للحصول على المعلومات وإدارة المعرفة والتفاعل والتعاون مع الزملاء والمدرسين، بحيث يستطيع المتعلمين تطبيق معارفهم ومهاراتهم في حل المشاكل وتحقيق الأهداف ضمن السياق الحقيقي (العويني،2016).</a:t>
            </a:r>
            <a:br>
              <a:rPr lang="ar-JO" sz="2000" dirty="0">
                <a:latin typeface="Alexandria" pitchFamily="2" charset="-78"/>
                <a:cs typeface="Alexandria" pitchFamily="2" charset="-78"/>
              </a:rPr>
            </a:br>
            <a:endParaRPr lang="en-GB" sz="200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3BFCADAD-B6A1-C809-772A-C7482D08257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Tree>
    <p:extLst>
      <p:ext uri="{BB962C8B-B14F-4D97-AF65-F5344CB8AC3E}">
        <p14:creationId xmlns:p14="http://schemas.microsoft.com/office/powerpoint/2010/main" val="11004552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CFC3DC-E1EA-4F5F-BDAE-B5DAF6294E26}"/>
              </a:ext>
            </a:extLst>
          </p:cNvPr>
          <p:cNvSpPr txBox="1"/>
          <p:nvPr/>
        </p:nvSpPr>
        <p:spPr>
          <a:xfrm>
            <a:off x="2567608" y="332656"/>
            <a:ext cx="8352928" cy="461665"/>
          </a:xfrm>
          <a:prstGeom prst="rect">
            <a:avLst/>
          </a:prstGeom>
          <a:noFill/>
        </p:spPr>
        <p:txBody>
          <a:bodyPr wrap="square">
            <a:spAutoFit/>
          </a:bodyPr>
          <a:lstStyle/>
          <a:p>
            <a:r>
              <a:rPr lang="ar-JO" sz="2400" b="1" dirty="0">
                <a:solidFill>
                  <a:schemeClr val="tx1"/>
                </a:solidFill>
                <a:latin typeface="Alexandria" pitchFamily="2" charset="-78"/>
                <a:cs typeface="Alexandria" pitchFamily="2" charset="-78"/>
              </a:rPr>
              <a:t>الفرق بين التعليم التقليدي والتعليم الذكي </a:t>
            </a:r>
          </a:p>
        </p:txBody>
      </p:sp>
      <p:pic>
        <p:nvPicPr>
          <p:cNvPr id="5" name="Picture 4">
            <a:extLst>
              <a:ext uri="{FF2B5EF4-FFF2-40B4-BE49-F238E27FC236}">
                <a16:creationId xmlns:a16="http://schemas.microsoft.com/office/drawing/2014/main" id="{9CB1CDAB-0CFE-413F-84E3-02BC40C4B99B}"/>
              </a:ext>
            </a:extLst>
          </p:cNvPr>
          <p:cNvPicPr>
            <a:picLocks noChangeAspect="1"/>
          </p:cNvPicPr>
          <p:nvPr/>
        </p:nvPicPr>
        <p:blipFill>
          <a:blip r:embed="rId2"/>
          <a:stretch>
            <a:fillRect/>
          </a:stretch>
        </p:blipFill>
        <p:spPr>
          <a:xfrm>
            <a:off x="1487488" y="966814"/>
            <a:ext cx="8856984" cy="5891186"/>
          </a:xfrm>
          <a:prstGeom prst="rect">
            <a:avLst/>
          </a:prstGeom>
        </p:spPr>
      </p:pic>
      <p:pic>
        <p:nvPicPr>
          <p:cNvPr id="4" name="Graphic 21">
            <a:extLst>
              <a:ext uri="{FF2B5EF4-FFF2-40B4-BE49-F238E27FC236}">
                <a16:creationId xmlns:a16="http://schemas.microsoft.com/office/drawing/2014/main" id="{C785032D-7FB9-0B56-977A-E86207F72E0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Tree>
    <p:extLst>
      <p:ext uri="{BB962C8B-B14F-4D97-AF65-F5344CB8AC3E}">
        <p14:creationId xmlns:p14="http://schemas.microsoft.com/office/powerpoint/2010/main" val="35661745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75E782E-EC37-4962-9D9E-A46173794DF0}"/>
              </a:ext>
            </a:extLst>
          </p:cNvPr>
          <p:cNvSpPr txBox="1"/>
          <p:nvPr/>
        </p:nvSpPr>
        <p:spPr>
          <a:xfrm>
            <a:off x="390803" y="934168"/>
            <a:ext cx="11353800" cy="5862502"/>
          </a:xfrm>
          <a:prstGeom prst="rect">
            <a:avLst/>
          </a:prstGeom>
          <a:noFill/>
        </p:spPr>
        <p:txBody>
          <a:bodyPr wrap="square">
            <a:spAutoFit/>
          </a:bodyPr>
          <a:lstStyle/>
          <a:p>
            <a:pPr algn="just" rtl="1">
              <a:lnSpc>
                <a:spcPct val="150000"/>
              </a:lnSpc>
            </a:pPr>
            <a:r>
              <a:rPr lang="ar-SA" sz="1800" kern="1800" dirty="0">
                <a:effectLst/>
                <a:latin typeface="Alexandria" pitchFamily="2" charset="-78"/>
                <a:ea typeface="Times New Roman" panose="02020603050405020304" pitchFamily="18" charset="0"/>
                <a:cs typeface="Alexandria" pitchFamily="2" charset="-78"/>
              </a:rPr>
              <a:t>تتميز الجامعة الذكية بخمس خصائص أساسية </a:t>
            </a:r>
            <a:r>
              <a:rPr lang="fr-FR" sz="1800" kern="1800" dirty="0">
                <a:effectLst/>
                <a:latin typeface="Traditional Arabic" panose="02020603050405020304" pitchFamily="18" charset="-78"/>
                <a:ea typeface="Times New Roman" panose="02020603050405020304" pitchFamily="18" charset="0"/>
                <a:cs typeface="Alexandria" pitchFamily="2" charset="-78"/>
              </a:rPr>
              <a:t>:</a:t>
            </a:r>
            <a:endParaRPr lang="en-GB" sz="1800" dirty="0">
              <a:effectLst/>
              <a:latin typeface="Alexandria" pitchFamily="2" charset="-78"/>
              <a:ea typeface="Calibri" panose="020F0502020204030204" pitchFamily="34" charset="0"/>
              <a:cs typeface="Alexandria" pitchFamily="2" charset="-78"/>
            </a:endParaRPr>
          </a:p>
          <a:p>
            <a:pPr algn="just" rtl="1">
              <a:lnSpc>
                <a:spcPct val="150000"/>
              </a:lnSpc>
            </a:pPr>
            <a:r>
              <a:rPr lang="fr-FR" sz="1800" dirty="0">
                <a:effectLst/>
                <a:latin typeface="Traditional Arabic" panose="02020603050405020304" pitchFamily="18" charset="-78"/>
                <a:ea typeface="Times New Roman" panose="02020603050405020304" pitchFamily="18" charset="0"/>
                <a:cs typeface="Alexandria" pitchFamily="2" charset="-78"/>
              </a:rPr>
              <a:t>–    </a:t>
            </a:r>
            <a:r>
              <a:rPr lang="ar-SA" sz="1800" b="1" dirty="0">
                <a:effectLst/>
                <a:latin typeface="Alexandria" pitchFamily="2" charset="-78"/>
                <a:ea typeface="Times New Roman" panose="02020603050405020304" pitchFamily="18" charset="0"/>
                <a:cs typeface="Alexandria" pitchFamily="2" charset="-78"/>
              </a:rPr>
              <a:t>التعليم المتنقل</a:t>
            </a:r>
            <a:r>
              <a:rPr lang="ar-JO" sz="1800" b="1" dirty="0">
                <a:effectLst/>
                <a:latin typeface="Alexandria" pitchFamily="2" charset="-78"/>
                <a:ea typeface="Times New Roman" panose="02020603050405020304" pitchFamily="18" charset="0"/>
                <a:cs typeface="Alexandria" pitchFamily="2" charset="-78"/>
              </a:rPr>
              <a:t> </a:t>
            </a:r>
            <a:r>
              <a:rPr lang="fr-FR" sz="1800" b="1" dirty="0" err="1">
                <a:effectLst/>
                <a:latin typeface="Traditional Arabic" panose="02020603050405020304" pitchFamily="18" charset="-78"/>
                <a:ea typeface="Times New Roman" panose="02020603050405020304" pitchFamily="18" charset="0"/>
                <a:cs typeface="Alexandria" pitchFamily="2" charset="-78"/>
              </a:rPr>
              <a:t>Mobility</a:t>
            </a:r>
            <a:r>
              <a:rPr lang="fr-FR" sz="1800" b="1" dirty="0">
                <a:effectLst/>
                <a:latin typeface="Traditional Arabic" panose="02020603050405020304" pitchFamily="18" charset="-78"/>
                <a:ea typeface="Times New Roman" panose="02020603050405020304" pitchFamily="18" charset="0"/>
                <a:cs typeface="Alexandria" pitchFamily="2" charset="-78"/>
              </a:rPr>
              <a:t> Education:</a:t>
            </a:r>
            <a:r>
              <a:rPr lang="fr-FR" sz="1800" dirty="0">
                <a:effectLst/>
                <a:latin typeface="Traditional Arabic" panose="02020603050405020304" pitchFamily="18" charset="-78"/>
                <a:ea typeface="Times New Roman" panose="02020603050405020304" pitchFamily="18" charset="0"/>
                <a:cs typeface="Alexandria" pitchFamily="2" charset="-78"/>
              </a:rPr>
              <a:t> </a:t>
            </a:r>
            <a:r>
              <a:rPr lang="ar-JO" sz="1800" dirty="0">
                <a:effectLst/>
                <a:latin typeface="Traditional Arabic" panose="02020603050405020304" pitchFamily="18" charset="-78"/>
                <a:ea typeface="Times New Roman" panose="02020603050405020304" pitchFamily="18" charset="0"/>
                <a:cs typeface="Alexandria" pitchFamily="2" charset="-78"/>
              </a:rPr>
              <a:t> </a:t>
            </a:r>
            <a:r>
              <a:rPr lang="ar-SA" sz="1800" dirty="0">
                <a:effectLst/>
                <a:latin typeface="Alexandria" pitchFamily="2" charset="-78"/>
                <a:ea typeface="Times New Roman" panose="02020603050405020304" pitchFamily="18" charset="0"/>
                <a:cs typeface="Alexandria" pitchFamily="2" charset="-78"/>
              </a:rPr>
              <a:t>يتمثل في قدرة عناصر العملية التعليمية في الوصول إلى المحتوى العلمي، من أي مكان وفي أي زمان من خلال الأجهزة المحمولة</a:t>
            </a:r>
            <a:r>
              <a:rPr lang="fr-FR" sz="1800" dirty="0">
                <a:effectLst/>
                <a:latin typeface="Traditional Arabic" panose="02020603050405020304" pitchFamily="18" charset="-78"/>
                <a:ea typeface="Times New Roman" panose="02020603050405020304" pitchFamily="18" charset="0"/>
                <a:cs typeface="Alexandria" pitchFamily="2" charset="-78"/>
              </a:rPr>
              <a:t>.</a:t>
            </a:r>
            <a:endParaRPr lang="en-GB" sz="1800" dirty="0">
              <a:effectLst/>
              <a:latin typeface="Alexandria" pitchFamily="2" charset="-78"/>
              <a:ea typeface="Calibri" panose="020F0502020204030204" pitchFamily="34" charset="0"/>
              <a:cs typeface="Alexandria" pitchFamily="2" charset="-78"/>
            </a:endParaRPr>
          </a:p>
          <a:p>
            <a:pPr algn="just" rtl="1">
              <a:lnSpc>
                <a:spcPct val="150000"/>
              </a:lnSpc>
            </a:pPr>
            <a:r>
              <a:rPr lang="fr-FR" sz="1800" dirty="0">
                <a:effectLst/>
                <a:latin typeface="Traditional Arabic" panose="02020603050405020304" pitchFamily="18" charset="-78"/>
                <a:ea typeface="Times New Roman" panose="02020603050405020304" pitchFamily="18" charset="0"/>
                <a:cs typeface="Alexandria" pitchFamily="2" charset="-78"/>
              </a:rPr>
              <a:t>–     </a:t>
            </a:r>
            <a:r>
              <a:rPr lang="ar-SA" sz="1800" b="1" dirty="0">
                <a:effectLst/>
                <a:latin typeface="Alexandria" pitchFamily="2" charset="-78"/>
                <a:ea typeface="Times New Roman" panose="02020603050405020304" pitchFamily="18" charset="0"/>
                <a:cs typeface="Alexandria" pitchFamily="2" charset="-78"/>
              </a:rPr>
              <a:t>التعليم الفردي </a:t>
            </a:r>
            <a:r>
              <a:rPr lang="fr-FR" sz="1800" b="1" dirty="0" err="1">
                <a:effectLst/>
                <a:latin typeface="Traditional Arabic" panose="02020603050405020304" pitchFamily="18" charset="-78"/>
                <a:ea typeface="Times New Roman" panose="02020603050405020304" pitchFamily="18" charset="0"/>
                <a:cs typeface="Alexandria" pitchFamily="2" charset="-78"/>
              </a:rPr>
              <a:t>Individual</a:t>
            </a:r>
            <a:r>
              <a:rPr lang="fr-FR" sz="1800" b="1" dirty="0">
                <a:effectLst/>
                <a:latin typeface="Traditional Arabic" panose="02020603050405020304" pitchFamily="18" charset="-78"/>
                <a:ea typeface="Times New Roman" panose="02020603050405020304" pitchFamily="18" charset="0"/>
                <a:cs typeface="Alexandria" pitchFamily="2" charset="-78"/>
              </a:rPr>
              <a:t> Education:</a:t>
            </a:r>
            <a:r>
              <a:rPr lang="fr-FR" sz="1800" dirty="0">
                <a:effectLst/>
                <a:latin typeface="Traditional Arabic" panose="02020603050405020304" pitchFamily="18" charset="-78"/>
                <a:ea typeface="Times New Roman" panose="02020603050405020304" pitchFamily="18" charset="0"/>
                <a:cs typeface="Alexandria" pitchFamily="2" charset="-78"/>
              </a:rPr>
              <a:t> </a:t>
            </a:r>
            <a:r>
              <a:rPr lang="ar-JO" sz="1800" dirty="0">
                <a:effectLst/>
                <a:latin typeface="Traditional Arabic" panose="02020603050405020304" pitchFamily="18" charset="-78"/>
                <a:ea typeface="Times New Roman" panose="02020603050405020304" pitchFamily="18" charset="0"/>
                <a:cs typeface="Alexandria" pitchFamily="2" charset="-78"/>
              </a:rPr>
              <a:t> </a:t>
            </a:r>
            <a:r>
              <a:rPr lang="ar-SA" sz="1800" dirty="0">
                <a:effectLst/>
                <a:latin typeface="Alexandria" pitchFamily="2" charset="-78"/>
                <a:ea typeface="Times New Roman" panose="02020603050405020304" pitchFamily="18" charset="0"/>
                <a:cs typeface="Alexandria" pitchFamily="2" charset="-78"/>
              </a:rPr>
              <a:t>يتمثل في إضفاء خصوصية شخصية للتعليم تتعلق بكل فرد، وبناء بطاقات التعليم الفردي (البطاقة الذكية) وتنظيم الاتصال والتعاون في مجال التعليم بين كافة الأطراف المعنية</a:t>
            </a:r>
            <a:r>
              <a:rPr lang="fr-FR" sz="1800" dirty="0">
                <a:effectLst/>
                <a:latin typeface="Traditional Arabic" panose="02020603050405020304" pitchFamily="18" charset="-78"/>
                <a:ea typeface="Times New Roman" panose="02020603050405020304" pitchFamily="18" charset="0"/>
                <a:cs typeface="Alexandria" pitchFamily="2" charset="-78"/>
              </a:rPr>
              <a:t>.</a:t>
            </a:r>
            <a:endParaRPr lang="en-GB" sz="1800" dirty="0">
              <a:effectLst/>
              <a:latin typeface="Alexandria" pitchFamily="2" charset="-78"/>
              <a:ea typeface="Calibri" panose="020F0502020204030204" pitchFamily="34" charset="0"/>
              <a:cs typeface="Alexandria" pitchFamily="2" charset="-78"/>
            </a:endParaRPr>
          </a:p>
          <a:p>
            <a:pPr algn="just" rtl="1">
              <a:lnSpc>
                <a:spcPct val="150000"/>
              </a:lnSpc>
            </a:pPr>
            <a:r>
              <a:rPr lang="fr-FR" sz="1800" dirty="0">
                <a:effectLst/>
                <a:latin typeface="Traditional Arabic" panose="02020603050405020304" pitchFamily="18" charset="-78"/>
                <a:ea typeface="Times New Roman" panose="02020603050405020304" pitchFamily="18" charset="0"/>
                <a:cs typeface="Alexandria" pitchFamily="2" charset="-78"/>
              </a:rPr>
              <a:t>–     </a:t>
            </a:r>
            <a:r>
              <a:rPr lang="ar-SA" sz="1800" b="1" dirty="0">
                <a:effectLst/>
                <a:latin typeface="Alexandria" pitchFamily="2" charset="-78"/>
                <a:ea typeface="Times New Roman" panose="02020603050405020304" pitchFamily="18" charset="0"/>
                <a:cs typeface="Alexandria" pitchFamily="2" charset="-78"/>
              </a:rPr>
              <a:t>إمكانية الوصول </a:t>
            </a:r>
            <a:r>
              <a:rPr lang="fr-FR" sz="1800" b="1" dirty="0" err="1">
                <a:effectLst/>
                <a:latin typeface="Traditional Arabic" panose="02020603050405020304" pitchFamily="18" charset="-78"/>
                <a:ea typeface="Times New Roman" panose="02020603050405020304" pitchFamily="18" charset="0"/>
                <a:cs typeface="Alexandria" pitchFamily="2" charset="-78"/>
              </a:rPr>
              <a:t>Accessibility</a:t>
            </a:r>
            <a:r>
              <a:rPr lang="fr-FR" sz="1800" b="1" dirty="0">
                <a:effectLst/>
                <a:latin typeface="Traditional Arabic" panose="02020603050405020304" pitchFamily="18" charset="-78"/>
                <a:ea typeface="Times New Roman" panose="02020603050405020304" pitchFamily="18" charset="0"/>
                <a:cs typeface="Alexandria" pitchFamily="2" charset="-78"/>
              </a:rPr>
              <a:t>:</a:t>
            </a:r>
            <a:r>
              <a:rPr lang="fr-FR" sz="1800" dirty="0">
                <a:effectLst/>
                <a:latin typeface="Traditional Arabic" panose="02020603050405020304" pitchFamily="18" charset="-78"/>
                <a:ea typeface="Times New Roman" panose="02020603050405020304" pitchFamily="18" charset="0"/>
                <a:cs typeface="Alexandria" pitchFamily="2" charset="-78"/>
              </a:rPr>
              <a:t> </a:t>
            </a:r>
            <a:r>
              <a:rPr lang="ar-JO" sz="1800" dirty="0">
                <a:effectLst/>
                <a:latin typeface="Traditional Arabic" panose="02020603050405020304" pitchFamily="18" charset="-78"/>
                <a:ea typeface="Times New Roman" panose="02020603050405020304" pitchFamily="18" charset="0"/>
                <a:cs typeface="Alexandria" pitchFamily="2" charset="-78"/>
              </a:rPr>
              <a:t> </a:t>
            </a:r>
            <a:r>
              <a:rPr lang="ar-SA" sz="1800" dirty="0">
                <a:effectLst/>
                <a:latin typeface="Alexandria" pitchFamily="2" charset="-78"/>
                <a:ea typeface="Times New Roman" panose="02020603050405020304" pitchFamily="18" charset="0"/>
                <a:cs typeface="Alexandria" pitchFamily="2" charset="-78"/>
              </a:rPr>
              <a:t>تتمثل بسهولة الوصول للمعلومات والخدمات التعليمية والإدارية كأنظمة التعلم وقواعد البيانات العلمية ومصادر المعلومات، والموارد على ال</a:t>
            </a:r>
            <a:r>
              <a:rPr lang="ar-JO" sz="1800" dirty="0">
                <a:effectLst/>
                <a:latin typeface="Alexandria" pitchFamily="2" charset="-78"/>
                <a:ea typeface="Times New Roman" panose="02020603050405020304" pitchFamily="18" charset="0"/>
                <a:cs typeface="Alexandria" pitchFamily="2" charset="-78"/>
              </a:rPr>
              <a:t>ا</a:t>
            </a:r>
            <a:r>
              <a:rPr lang="ar-SA" sz="1800" dirty="0">
                <a:effectLst/>
                <a:latin typeface="Alexandria" pitchFamily="2" charset="-78"/>
                <a:ea typeface="Times New Roman" panose="02020603050405020304" pitchFamily="18" charset="0"/>
                <a:cs typeface="Alexandria" pitchFamily="2" charset="-78"/>
              </a:rPr>
              <a:t>نترنت، وغيرها</a:t>
            </a:r>
            <a:r>
              <a:rPr lang="fr-FR" sz="1800" dirty="0">
                <a:effectLst/>
                <a:latin typeface="Traditional Arabic" panose="02020603050405020304" pitchFamily="18" charset="-78"/>
                <a:ea typeface="Times New Roman" panose="02020603050405020304" pitchFamily="18" charset="0"/>
                <a:cs typeface="Alexandria" pitchFamily="2" charset="-78"/>
              </a:rPr>
              <a:t>.</a:t>
            </a:r>
            <a:endParaRPr lang="en-GB" sz="1800" dirty="0">
              <a:effectLst/>
              <a:latin typeface="Alexandria" pitchFamily="2" charset="-78"/>
              <a:ea typeface="Calibri" panose="020F0502020204030204" pitchFamily="34" charset="0"/>
              <a:cs typeface="Alexandria" pitchFamily="2" charset="-78"/>
            </a:endParaRPr>
          </a:p>
          <a:p>
            <a:pPr algn="just" rtl="1">
              <a:lnSpc>
                <a:spcPct val="150000"/>
              </a:lnSpc>
            </a:pPr>
            <a:r>
              <a:rPr lang="fr-FR" sz="1800" dirty="0">
                <a:effectLst/>
                <a:latin typeface="Traditional Arabic" panose="02020603050405020304" pitchFamily="18" charset="-78"/>
                <a:ea typeface="Times New Roman" panose="02020603050405020304" pitchFamily="18" charset="0"/>
                <a:cs typeface="Alexandria" pitchFamily="2" charset="-78"/>
              </a:rPr>
              <a:t>–     </a:t>
            </a:r>
            <a:r>
              <a:rPr lang="ar-SA" sz="1800" b="1" dirty="0">
                <a:effectLst/>
                <a:latin typeface="Alexandria" pitchFamily="2" charset="-78"/>
                <a:ea typeface="Times New Roman" panose="02020603050405020304" pitchFamily="18" charset="0"/>
                <a:cs typeface="Alexandria" pitchFamily="2" charset="-78"/>
              </a:rPr>
              <a:t>الفا</a:t>
            </a:r>
            <a:r>
              <a:rPr lang="ar-JO" sz="1800" b="1" dirty="0">
                <a:effectLst/>
                <a:latin typeface="Alexandria" pitchFamily="2" charset="-78"/>
                <a:ea typeface="Times New Roman" panose="02020603050405020304" pitchFamily="18" charset="0"/>
                <a:cs typeface="Alexandria" pitchFamily="2" charset="-78"/>
              </a:rPr>
              <a:t>ع</a:t>
            </a:r>
            <a:r>
              <a:rPr lang="ar-SA" sz="1800" b="1" dirty="0">
                <a:effectLst/>
                <a:latin typeface="Alexandria" pitchFamily="2" charset="-78"/>
                <a:ea typeface="Times New Roman" panose="02020603050405020304" pitchFamily="18" charset="0"/>
                <a:cs typeface="Alexandria" pitchFamily="2" charset="-78"/>
              </a:rPr>
              <a:t>لية التقنية </a:t>
            </a:r>
            <a:r>
              <a:rPr lang="ar-JO" sz="1800" b="1" dirty="0">
                <a:effectLst/>
                <a:latin typeface="Alexandria" pitchFamily="2" charset="-78"/>
                <a:ea typeface="Times New Roman" panose="02020603050405020304" pitchFamily="18" charset="0"/>
                <a:cs typeface="Alexandria" pitchFamily="2" charset="-78"/>
              </a:rPr>
              <a:t> </a:t>
            </a:r>
            <a:r>
              <a:rPr lang="fr-FR" sz="1800" b="1" dirty="0" err="1">
                <a:effectLst/>
                <a:latin typeface="Traditional Arabic" panose="02020603050405020304" pitchFamily="18" charset="-78"/>
                <a:ea typeface="Times New Roman" panose="02020603050405020304" pitchFamily="18" charset="0"/>
                <a:cs typeface="Alexandria" pitchFamily="2" charset="-78"/>
              </a:rPr>
              <a:t>Technological</a:t>
            </a:r>
            <a:r>
              <a:rPr lang="fr-FR" sz="1800" b="1" dirty="0">
                <a:effectLst/>
                <a:latin typeface="Traditional Arabic" panose="02020603050405020304" pitchFamily="18" charset="-78"/>
                <a:ea typeface="Times New Roman" panose="02020603050405020304" pitchFamily="18" charset="0"/>
                <a:cs typeface="Alexandria" pitchFamily="2" charset="-78"/>
              </a:rPr>
              <a:t> </a:t>
            </a:r>
            <a:r>
              <a:rPr lang="fr-FR" sz="1800" b="1" dirty="0" err="1">
                <a:effectLst/>
                <a:latin typeface="Traditional Arabic" panose="02020603050405020304" pitchFamily="18" charset="-78"/>
                <a:ea typeface="Times New Roman" panose="02020603050405020304" pitchFamily="18" charset="0"/>
                <a:cs typeface="Alexandria" pitchFamily="2" charset="-78"/>
              </a:rPr>
              <a:t>Effectiveness</a:t>
            </a:r>
            <a:r>
              <a:rPr lang="fr-FR" sz="1800" b="1" dirty="0">
                <a:effectLst/>
                <a:latin typeface="Traditional Arabic" panose="02020603050405020304" pitchFamily="18" charset="-78"/>
                <a:ea typeface="Times New Roman" panose="02020603050405020304" pitchFamily="18" charset="0"/>
                <a:cs typeface="Alexandria" pitchFamily="2" charset="-78"/>
              </a:rPr>
              <a:t>:</a:t>
            </a:r>
            <a:r>
              <a:rPr lang="fr-FR" sz="1800" dirty="0">
                <a:effectLst/>
                <a:latin typeface="Traditional Arabic" panose="02020603050405020304" pitchFamily="18" charset="-78"/>
                <a:ea typeface="Times New Roman" panose="02020603050405020304" pitchFamily="18" charset="0"/>
                <a:cs typeface="Alexandria" pitchFamily="2" charset="-78"/>
              </a:rPr>
              <a:t> </a:t>
            </a:r>
            <a:r>
              <a:rPr lang="ar-JO" sz="1800" dirty="0">
                <a:effectLst/>
                <a:latin typeface="Traditional Arabic" panose="02020603050405020304" pitchFamily="18" charset="-78"/>
                <a:ea typeface="Times New Roman" panose="02020603050405020304" pitchFamily="18" charset="0"/>
                <a:cs typeface="Alexandria" pitchFamily="2" charset="-78"/>
              </a:rPr>
              <a:t> </a:t>
            </a:r>
            <a:r>
              <a:rPr lang="ar-JO" sz="1800" dirty="0">
                <a:effectLst/>
                <a:latin typeface="Alexandria" pitchFamily="2" charset="-78"/>
                <a:ea typeface="Times New Roman" panose="02020603050405020304" pitchFamily="18" charset="0"/>
                <a:cs typeface="Alexandria" pitchFamily="2" charset="-78"/>
              </a:rPr>
              <a:t>حيث </a:t>
            </a:r>
            <a:r>
              <a:rPr lang="ar-SA" sz="1800" dirty="0">
                <a:effectLst/>
                <a:latin typeface="Alexandria" pitchFamily="2" charset="-78"/>
                <a:ea typeface="Times New Roman" panose="02020603050405020304" pitchFamily="18" charset="0"/>
                <a:cs typeface="Alexandria" pitchFamily="2" charset="-78"/>
              </a:rPr>
              <a:t>توف</a:t>
            </a:r>
            <a:r>
              <a:rPr lang="ar-JO" sz="1800" dirty="0">
                <a:effectLst/>
                <a:latin typeface="Alexandria" pitchFamily="2" charset="-78"/>
                <a:ea typeface="Times New Roman" panose="02020603050405020304" pitchFamily="18" charset="0"/>
                <a:cs typeface="Alexandria" pitchFamily="2" charset="-78"/>
              </a:rPr>
              <a:t>ّ</a:t>
            </a:r>
            <a:r>
              <a:rPr lang="ar-SA" sz="1800" dirty="0">
                <a:effectLst/>
                <a:latin typeface="Alexandria" pitchFamily="2" charset="-78"/>
                <a:ea typeface="Times New Roman" panose="02020603050405020304" pitchFamily="18" charset="0"/>
                <a:cs typeface="Alexandria" pitchFamily="2" charset="-78"/>
              </a:rPr>
              <a:t>ر </a:t>
            </a:r>
            <a:r>
              <a:rPr lang="ar-JO" sz="1800" dirty="0">
                <a:effectLst/>
                <a:latin typeface="Alexandria" pitchFamily="2" charset="-78"/>
                <a:ea typeface="Times New Roman" panose="02020603050405020304" pitchFamily="18" charset="0"/>
                <a:cs typeface="Alexandria" pitchFamily="2" charset="-78"/>
              </a:rPr>
              <a:t>الجامعة الذكية </a:t>
            </a:r>
            <a:r>
              <a:rPr lang="ar-SA" sz="1800" dirty="0">
                <a:effectLst/>
                <a:latin typeface="Alexandria" pitchFamily="2" charset="-78"/>
                <a:ea typeface="Times New Roman" panose="02020603050405020304" pitchFamily="18" charset="0"/>
                <a:cs typeface="Alexandria" pitchFamily="2" charset="-78"/>
              </a:rPr>
              <a:t>صلاحية البنية التحتية لتقنية المعلومات في الجامعة، عن طريق التقنيات السحابية، والتقنيات الافتراضية، استناداً إلى مبادئ المرونة، البساطة، النمطية، التدرجية وغيرها</a:t>
            </a:r>
            <a:r>
              <a:rPr lang="fr-FR" sz="1800" dirty="0">
                <a:effectLst/>
                <a:latin typeface="Traditional Arabic" panose="02020603050405020304" pitchFamily="18" charset="-78"/>
                <a:ea typeface="Times New Roman" panose="02020603050405020304" pitchFamily="18" charset="0"/>
                <a:cs typeface="Alexandria" pitchFamily="2" charset="-78"/>
              </a:rPr>
              <a:t>.</a:t>
            </a:r>
            <a:endParaRPr lang="en-GB" sz="1800" dirty="0">
              <a:effectLst/>
              <a:latin typeface="Alexandria" pitchFamily="2" charset="-78"/>
              <a:ea typeface="Calibri" panose="020F0502020204030204" pitchFamily="34" charset="0"/>
              <a:cs typeface="Alexandria" pitchFamily="2" charset="-78"/>
            </a:endParaRPr>
          </a:p>
          <a:p>
            <a:pPr algn="just" rtl="1">
              <a:lnSpc>
                <a:spcPct val="150000"/>
              </a:lnSpc>
            </a:pPr>
            <a:r>
              <a:rPr lang="fr-FR" sz="1800" dirty="0">
                <a:effectLst/>
                <a:latin typeface="Traditional Arabic" panose="02020603050405020304" pitchFamily="18" charset="-78"/>
                <a:ea typeface="Times New Roman" panose="02020603050405020304" pitchFamily="18" charset="0"/>
                <a:cs typeface="Alexandria" pitchFamily="2" charset="-78"/>
              </a:rPr>
              <a:t>–     </a:t>
            </a:r>
            <a:r>
              <a:rPr lang="ar-SA" sz="1800" b="1" dirty="0">
                <a:effectLst/>
                <a:latin typeface="Alexandria" pitchFamily="2" charset="-78"/>
                <a:ea typeface="Times New Roman" panose="02020603050405020304" pitchFamily="18" charset="0"/>
                <a:cs typeface="Alexandria" pitchFamily="2" charset="-78"/>
              </a:rPr>
              <a:t>الانفتاح </a:t>
            </a:r>
            <a:r>
              <a:rPr lang="fr-FR" sz="1800" b="1" dirty="0" err="1">
                <a:effectLst/>
                <a:latin typeface="Traditional Arabic" panose="02020603050405020304" pitchFamily="18" charset="-78"/>
                <a:ea typeface="Times New Roman" panose="02020603050405020304" pitchFamily="18" charset="0"/>
                <a:cs typeface="Alexandria" pitchFamily="2" charset="-78"/>
              </a:rPr>
              <a:t>Openness</a:t>
            </a:r>
            <a:r>
              <a:rPr lang="fr-FR" sz="1800" b="1" dirty="0">
                <a:effectLst/>
                <a:latin typeface="Traditional Arabic" panose="02020603050405020304" pitchFamily="18" charset="-78"/>
                <a:ea typeface="Times New Roman" panose="02020603050405020304" pitchFamily="18" charset="0"/>
                <a:cs typeface="Alexandria" pitchFamily="2" charset="-78"/>
              </a:rPr>
              <a:t>:</a:t>
            </a:r>
            <a:r>
              <a:rPr lang="fr-FR" sz="1800" dirty="0">
                <a:effectLst/>
                <a:latin typeface="Traditional Arabic" panose="02020603050405020304" pitchFamily="18" charset="-78"/>
                <a:ea typeface="Times New Roman" panose="02020603050405020304" pitchFamily="18" charset="0"/>
                <a:cs typeface="Alexandria" pitchFamily="2" charset="-78"/>
              </a:rPr>
              <a:t> </a:t>
            </a:r>
            <a:r>
              <a:rPr lang="ar-JO" sz="1800" dirty="0">
                <a:effectLst/>
                <a:latin typeface="Traditional Arabic" panose="02020603050405020304" pitchFamily="18" charset="-78"/>
                <a:ea typeface="Times New Roman" panose="02020603050405020304" pitchFamily="18" charset="0"/>
                <a:cs typeface="Alexandria" pitchFamily="2" charset="-78"/>
              </a:rPr>
              <a:t> </a:t>
            </a:r>
            <a:r>
              <a:rPr lang="ar-SA" sz="1800" dirty="0">
                <a:effectLst/>
                <a:latin typeface="Alexandria" pitchFamily="2" charset="-78"/>
                <a:ea typeface="Times New Roman" panose="02020603050405020304" pitchFamily="18" charset="0"/>
                <a:cs typeface="Alexandria" pitchFamily="2" charset="-78"/>
              </a:rPr>
              <a:t>الانفتاح في نظام الجامعة الذكية يعني أن تعمل على توفير مستودعات مفتوحة من المواد التعليمية والمصادر لتشكيل دورات التعلم الإلكتروني، وتوفير التدريب للطلبة في كافة التخصصات، وحرية الوصول</a:t>
            </a:r>
            <a:r>
              <a:rPr lang="ar-JO" sz="1800" dirty="0">
                <a:effectLst/>
                <a:latin typeface="Alexandria" pitchFamily="2" charset="-78"/>
                <a:ea typeface="Times New Roman" panose="02020603050405020304" pitchFamily="18" charset="0"/>
                <a:cs typeface="Alexandria" pitchFamily="2" charset="-78"/>
              </a:rPr>
              <a:t> إلى</a:t>
            </a:r>
            <a:r>
              <a:rPr lang="ar-SA" sz="1800" dirty="0">
                <a:effectLst/>
                <a:latin typeface="Alexandria" pitchFamily="2" charset="-78"/>
                <a:ea typeface="Times New Roman" panose="02020603050405020304" pitchFamily="18" charset="0"/>
                <a:cs typeface="Alexandria" pitchFamily="2" charset="-78"/>
              </a:rPr>
              <a:t> المصادر والأبحاث العلمية</a:t>
            </a:r>
            <a:r>
              <a:rPr lang="fr-FR" sz="1800" dirty="0">
                <a:effectLst/>
                <a:latin typeface="Traditional Arabic" panose="02020603050405020304" pitchFamily="18" charset="-78"/>
                <a:ea typeface="Times New Roman" panose="02020603050405020304" pitchFamily="18" charset="0"/>
                <a:cs typeface="Alexandria" pitchFamily="2" charset="-78"/>
              </a:rPr>
              <a:t>.</a:t>
            </a:r>
            <a:endParaRPr lang="en-GB" sz="1800" dirty="0">
              <a:effectLst/>
              <a:latin typeface="Alexandria" pitchFamily="2" charset="-78"/>
              <a:ea typeface="Calibri" panose="020F0502020204030204" pitchFamily="34" charset="0"/>
              <a:cs typeface="Alexandria" pitchFamily="2" charset="-78"/>
            </a:endParaRPr>
          </a:p>
          <a:p>
            <a:pPr algn="l">
              <a:lnSpc>
                <a:spcPct val="150000"/>
              </a:lnSpc>
            </a:pPr>
            <a:r>
              <a:rPr lang="ar-SA" sz="1800" baseline="30000" dirty="0">
                <a:effectLst/>
                <a:latin typeface="Alexandria" pitchFamily="2" charset="-78"/>
                <a:ea typeface="Times New Roman" panose="02020603050405020304" pitchFamily="18" charset="0"/>
                <a:cs typeface="Alexandria" pitchFamily="2" charset="-78"/>
              </a:rPr>
              <a:t>( )</a:t>
            </a:r>
            <a:r>
              <a:rPr lang="fr-FR" sz="1800" u="sng" dirty="0">
                <a:solidFill>
                  <a:srgbClr val="0000FF"/>
                </a:solidFill>
                <a:effectLst/>
                <a:latin typeface="Alexandria" pitchFamily="2" charset="-78"/>
                <a:ea typeface="Times New Roman" panose="02020603050405020304" pitchFamily="18" charset="0"/>
                <a:cs typeface="Alexandria" pitchFamily="2" charset="-78"/>
                <a:hlinkClick r:id="rId2"/>
              </a:rPr>
              <a:t>https://www.new-educ.com/</a:t>
            </a:r>
            <a:endParaRPr lang="en-GB" sz="1800" dirty="0">
              <a:effectLst/>
              <a:latin typeface="Alexandria" pitchFamily="2" charset="-78"/>
              <a:ea typeface="Calibri" panose="020F0502020204030204" pitchFamily="34" charset="0"/>
              <a:cs typeface="Alexandria" pitchFamily="2" charset="-78"/>
            </a:endParaRPr>
          </a:p>
        </p:txBody>
      </p:sp>
      <p:sp>
        <p:nvSpPr>
          <p:cNvPr id="6" name="TextBox 5">
            <a:extLst>
              <a:ext uri="{FF2B5EF4-FFF2-40B4-BE49-F238E27FC236}">
                <a16:creationId xmlns:a16="http://schemas.microsoft.com/office/drawing/2014/main" id="{C0A52A26-F91A-4A0C-B564-3A8BD369B8F2}"/>
              </a:ext>
            </a:extLst>
          </p:cNvPr>
          <p:cNvSpPr txBox="1"/>
          <p:nvPr/>
        </p:nvSpPr>
        <p:spPr>
          <a:xfrm>
            <a:off x="3071664" y="197809"/>
            <a:ext cx="5040560" cy="46166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SA" sz="2400" b="1" i="0" u="none" strike="noStrike" kern="1800" cap="none" spc="0" normalizeH="0" baseline="0" noProof="0" dirty="0">
                <a:ln>
                  <a:noFill/>
                </a:ln>
                <a:solidFill>
                  <a:schemeClr val="tx1"/>
                </a:solidFill>
                <a:effectLst/>
                <a:uLnTx/>
                <a:uFillTx/>
                <a:latin typeface="Alexandria" pitchFamily="2" charset="-78"/>
                <a:ea typeface="Times New Roman" panose="02020603050405020304" pitchFamily="18" charset="0"/>
                <a:cs typeface="Alexandria" pitchFamily="2" charset="-78"/>
                <a:sym typeface="Arial"/>
              </a:rPr>
              <a:t>خصائص الجامعة الذكية</a:t>
            </a:r>
            <a:endParaRPr kumimoji="0" lang="en-GB" sz="2400" b="0" i="0" u="none" strike="noStrike" kern="0" cap="none" spc="0" normalizeH="0" baseline="0" noProof="0" dirty="0">
              <a:ln>
                <a:noFill/>
              </a:ln>
              <a:solidFill>
                <a:schemeClr val="tx1"/>
              </a:solidFill>
              <a:effectLst/>
              <a:uLnTx/>
              <a:uFillTx/>
              <a:latin typeface="Alexandria" pitchFamily="2" charset="-78"/>
              <a:ea typeface="Calibri" panose="020F0502020204030204" pitchFamily="34" charset="0"/>
              <a:cs typeface="Alexandria" pitchFamily="2" charset="-78"/>
              <a:sym typeface="Arial"/>
            </a:endParaRPr>
          </a:p>
        </p:txBody>
      </p:sp>
      <p:pic>
        <p:nvPicPr>
          <p:cNvPr id="2" name="Graphic 21">
            <a:extLst>
              <a:ext uri="{FF2B5EF4-FFF2-40B4-BE49-F238E27FC236}">
                <a16:creationId xmlns:a16="http://schemas.microsoft.com/office/drawing/2014/main" id="{62641389-BCF4-007C-EAFD-FE46955AB15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Tree>
    <p:extLst>
      <p:ext uri="{BB962C8B-B14F-4D97-AF65-F5344CB8AC3E}">
        <p14:creationId xmlns:p14="http://schemas.microsoft.com/office/powerpoint/2010/main" val="52985540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1217B8D-38BD-4651-8D42-7880D17EA99A}"/>
              </a:ext>
            </a:extLst>
          </p:cNvPr>
          <p:cNvSpPr txBox="1"/>
          <p:nvPr/>
        </p:nvSpPr>
        <p:spPr>
          <a:xfrm>
            <a:off x="510667" y="1041966"/>
            <a:ext cx="11170666" cy="5118581"/>
          </a:xfrm>
          <a:prstGeom prst="rect">
            <a:avLst/>
          </a:prstGeom>
          <a:noFill/>
        </p:spPr>
        <p:txBody>
          <a:bodyPr wrap="square">
            <a:spAutoFit/>
          </a:bodyPr>
          <a:lstStyle/>
          <a:p>
            <a:pPr indent="359410" algn="just" rtl="1">
              <a:lnSpc>
                <a:spcPct val="150000"/>
              </a:lnSpc>
            </a:pPr>
            <a:r>
              <a:rPr lang="ar-SA" sz="2000" dirty="0">
                <a:effectLst/>
                <a:latin typeface="Alexandria" pitchFamily="2" charset="-78"/>
                <a:ea typeface="Times New Roman" panose="02020603050405020304" pitchFamily="18" charset="0"/>
                <a:cs typeface="Alexandria" pitchFamily="2" charset="-78"/>
              </a:rPr>
              <a:t>توجد مجموعة من الظواهر حو</a:t>
            </a:r>
            <a:r>
              <a:rPr lang="ar-JO" sz="2000" dirty="0">
                <a:effectLst/>
                <a:latin typeface="Alexandria" pitchFamily="2" charset="-78"/>
                <a:ea typeface="Times New Roman" panose="02020603050405020304" pitchFamily="18" charset="0"/>
                <a:cs typeface="Alexandria" pitchFamily="2" charset="-78"/>
              </a:rPr>
              <a:t>ّ</a:t>
            </a:r>
            <a:r>
              <a:rPr lang="ar-SA" sz="2000" dirty="0">
                <a:effectLst/>
                <a:latin typeface="Alexandria" pitchFamily="2" charset="-78"/>
                <a:ea typeface="Times New Roman" panose="02020603050405020304" pitchFamily="18" charset="0"/>
                <a:cs typeface="Alexandria" pitchFamily="2" charset="-78"/>
              </a:rPr>
              <a:t>لت التكنولوجيا </a:t>
            </a:r>
            <a:r>
              <a:rPr lang="ar-JO" sz="2000" dirty="0">
                <a:effectLst/>
                <a:latin typeface="Alexandria" pitchFamily="2" charset="-78"/>
                <a:ea typeface="Times New Roman" panose="02020603050405020304" pitchFamily="18" charset="0"/>
                <a:cs typeface="Alexandria" pitchFamily="2" charset="-78"/>
              </a:rPr>
              <a:t>إ</a:t>
            </a:r>
            <a:r>
              <a:rPr lang="ar-SA" sz="2000" dirty="0">
                <a:effectLst/>
                <a:latin typeface="Alexandria" pitchFamily="2" charset="-78"/>
                <a:ea typeface="Times New Roman" panose="02020603050405020304" pitchFamily="18" charset="0"/>
                <a:cs typeface="Alexandria" pitchFamily="2" charset="-78"/>
              </a:rPr>
              <a:t>لى قوة تقود تغيير</a:t>
            </a:r>
            <a:r>
              <a:rPr lang="ar-JO" sz="2000" dirty="0">
                <a:effectLst/>
                <a:latin typeface="Alexandria" pitchFamily="2" charset="-78"/>
                <a:ea typeface="Times New Roman" panose="02020603050405020304" pitchFamily="18" charset="0"/>
                <a:cs typeface="Alexandria" pitchFamily="2" charset="-78"/>
              </a:rPr>
              <a:t>ً</a:t>
            </a:r>
            <a:r>
              <a:rPr lang="ar-SA" sz="2000" dirty="0">
                <a:effectLst/>
                <a:latin typeface="Alexandria" pitchFamily="2" charset="-78"/>
                <a:ea typeface="Times New Roman" panose="02020603050405020304" pitchFamily="18" charset="0"/>
                <a:cs typeface="Alexandria" pitchFamily="2" charset="-78"/>
              </a:rPr>
              <a:t>ا عميق</a:t>
            </a:r>
            <a:r>
              <a:rPr lang="ar-JO" sz="2000" dirty="0">
                <a:effectLst/>
                <a:latin typeface="Alexandria" pitchFamily="2" charset="-78"/>
                <a:ea typeface="Times New Roman" panose="02020603050405020304" pitchFamily="18" charset="0"/>
                <a:cs typeface="Alexandria" pitchFamily="2" charset="-78"/>
              </a:rPr>
              <a:t>ً</a:t>
            </a:r>
            <a:r>
              <a:rPr lang="ar-SA" sz="2000" dirty="0">
                <a:effectLst/>
                <a:latin typeface="Alexandria" pitchFamily="2" charset="-78"/>
                <a:ea typeface="Times New Roman" panose="02020603050405020304" pitchFamily="18" charset="0"/>
                <a:cs typeface="Alexandria" pitchFamily="2" charset="-78"/>
              </a:rPr>
              <a:t>ا في ميدان التعليم، منها ما ي</a:t>
            </a:r>
            <a:r>
              <a:rPr lang="ar-JO" sz="2000" dirty="0">
                <a:effectLst/>
                <a:latin typeface="Alexandria" pitchFamily="2" charset="-78"/>
                <a:ea typeface="Times New Roman" panose="02020603050405020304" pitchFamily="18" charset="0"/>
                <a:cs typeface="Alexandria" pitchFamily="2" charset="-78"/>
              </a:rPr>
              <a:t>أتي</a:t>
            </a:r>
            <a:r>
              <a:rPr lang="ar-SA" sz="2000" dirty="0">
                <a:effectLst/>
                <a:latin typeface="Alexandria" pitchFamily="2" charset="-78"/>
                <a:ea typeface="Times New Roman" panose="02020603050405020304" pitchFamily="18" charset="0"/>
                <a:cs typeface="Alexandria" pitchFamily="2" charset="-78"/>
              </a:rPr>
              <a:t>:</a:t>
            </a:r>
            <a:endParaRPr lang="en-GB" sz="2000" dirty="0">
              <a:effectLst/>
              <a:latin typeface="Alexandria" pitchFamily="2" charset="-78"/>
              <a:ea typeface="Calibri" panose="020F0502020204030204" pitchFamily="34" charset="0"/>
              <a:cs typeface="Alexandria" pitchFamily="2" charset="-78"/>
            </a:endParaRPr>
          </a:p>
          <a:p>
            <a:pPr lvl="0" algn="just" rtl="1">
              <a:lnSpc>
                <a:spcPct val="150000"/>
              </a:lnSpc>
              <a:spcAft>
                <a:spcPts val="0"/>
              </a:spcAft>
            </a:pPr>
            <a:r>
              <a:rPr lang="ar-SA" sz="2000" b="1" dirty="0">
                <a:effectLst/>
                <a:latin typeface="Alexandria" pitchFamily="2" charset="-78"/>
                <a:ea typeface="Times New Roman" panose="02020603050405020304" pitchFamily="18" charset="0"/>
                <a:cs typeface="Alexandria" pitchFamily="2" charset="-78"/>
              </a:rPr>
              <a:t>الوسائط المتعددة: </a:t>
            </a:r>
            <a:r>
              <a:rPr lang="ar-DZ" sz="2000" dirty="0">
                <a:effectLst/>
                <a:latin typeface="Alexandria" pitchFamily="2" charset="-78"/>
                <a:ea typeface="Times New Roman" panose="02020603050405020304" pitchFamily="18" charset="0"/>
                <a:cs typeface="Alexandria" pitchFamily="2" charset="-78"/>
              </a:rPr>
              <a:t>التي حط</a:t>
            </a:r>
            <a:r>
              <a:rPr lang="ar-JO" sz="2000" dirty="0">
                <a:effectLst/>
                <a:latin typeface="Alexandria" pitchFamily="2" charset="-78"/>
                <a:ea typeface="Times New Roman" panose="02020603050405020304" pitchFamily="18" charset="0"/>
                <a:cs typeface="Alexandria" pitchFamily="2" charset="-78"/>
              </a:rPr>
              <a:t>ّ</a:t>
            </a:r>
            <a:r>
              <a:rPr lang="ar-DZ" sz="2000" dirty="0">
                <a:effectLst/>
                <a:latin typeface="Alexandria" pitchFamily="2" charset="-78"/>
                <a:ea typeface="Times New Roman" panose="02020603050405020304" pitchFamily="18" charset="0"/>
                <a:cs typeface="Alexandria" pitchFamily="2" charset="-78"/>
              </a:rPr>
              <a:t>مت الحواجز بين وسائط المعلومات والاتصال وال</a:t>
            </a:r>
            <a:r>
              <a:rPr lang="ar-JO" sz="2000" dirty="0">
                <a:effectLst/>
                <a:latin typeface="Alexandria" pitchFamily="2" charset="-78"/>
                <a:ea typeface="Times New Roman" panose="02020603050405020304" pitchFamily="18" charset="0"/>
                <a:cs typeface="Alexandria" pitchFamily="2" charset="-78"/>
              </a:rPr>
              <a:t>إ</a:t>
            </a:r>
            <a:r>
              <a:rPr lang="ar-DZ" sz="2000" dirty="0">
                <a:effectLst/>
                <a:latin typeface="Alexandria" pitchFamily="2" charset="-78"/>
                <a:ea typeface="Times New Roman" panose="02020603050405020304" pitchFamily="18" charset="0"/>
                <a:cs typeface="Alexandria" pitchFamily="2" charset="-78"/>
              </a:rPr>
              <a:t>علام المختلفة</a:t>
            </a:r>
            <a:r>
              <a:rPr lang="ar-JO" sz="2000" dirty="0">
                <a:effectLst/>
                <a:latin typeface="Alexandria" pitchFamily="2" charset="-78"/>
                <a:ea typeface="Times New Roman" panose="02020603050405020304" pitchFamily="18" charset="0"/>
                <a:cs typeface="Alexandria" pitchFamily="2" charset="-78"/>
              </a:rPr>
              <a:t>.</a:t>
            </a:r>
            <a:endParaRPr lang="en-GB" sz="2000" dirty="0">
              <a:effectLst/>
              <a:latin typeface="Alexandria" pitchFamily="2" charset="-78"/>
              <a:ea typeface="Calibri" panose="020F0502020204030204" pitchFamily="34" charset="0"/>
              <a:cs typeface="Alexandria" pitchFamily="2" charset="-78"/>
            </a:endParaRPr>
          </a:p>
          <a:p>
            <a:pPr lvl="0" algn="just" rtl="1">
              <a:lnSpc>
                <a:spcPct val="150000"/>
              </a:lnSpc>
              <a:spcAft>
                <a:spcPts val="0"/>
              </a:spcAft>
            </a:pPr>
            <a:r>
              <a:rPr lang="ar-JO" sz="2000" b="1" dirty="0">
                <a:effectLst/>
                <a:latin typeface="Alexandria" pitchFamily="2" charset="-78"/>
                <a:ea typeface="Times New Roman" panose="02020603050405020304" pitchFamily="18" charset="0"/>
                <a:cs typeface="Alexandria" pitchFamily="2" charset="-78"/>
              </a:rPr>
              <a:t>شبكة </a:t>
            </a:r>
            <a:r>
              <a:rPr lang="ar-DZ" sz="2000" b="1" dirty="0">
                <a:effectLst/>
                <a:latin typeface="Alexandria" pitchFamily="2" charset="-78"/>
                <a:ea typeface="Times New Roman" panose="02020603050405020304" pitchFamily="18" charset="0"/>
                <a:cs typeface="Alexandria" pitchFamily="2" charset="-78"/>
              </a:rPr>
              <a:t>الانترنت: </a:t>
            </a:r>
            <a:r>
              <a:rPr lang="ar-DZ" sz="2000" dirty="0">
                <a:effectLst/>
                <a:latin typeface="Alexandria" pitchFamily="2" charset="-78"/>
                <a:ea typeface="Times New Roman" panose="02020603050405020304" pitchFamily="18" charset="0"/>
                <a:cs typeface="Alexandria" pitchFamily="2" charset="-78"/>
              </a:rPr>
              <a:t>وهي التي غيرت شروط التبادل بين ال</a:t>
            </a:r>
            <a:r>
              <a:rPr lang="ar-JO" sz="2000" dirty="0">
                <a:effectLst/>
                <a:latin typeface="Alexandria" pitchFamily="2" charset="-78"/>
                <a:ea typeface="Times New Roman" panose="02020603050405020304" pitchFamily="18" charset="0"/>
                <a:cs typeface="Alexandria" pitchFamily="2" charset="-78"/>
              </a:rPr>
              <a:t>أ</a:t>
            </a:r>
            <a:r>
              <a:rPr lang="ar-DZ" sz="2000" dirty="0">
                <a:effectLst/>
                <a:latin typeface="Alexandria" pitchFamily="2" charset="-78"/>
                <a:ea typeface="Times New Roman" panose="02020603050405020304" pitchFamily="18" charset="0"/>
                <a:cs typeface="Alexandria" pitchFamily="2" charset="-78"/>
              </a:rPr>
              <a:t>فراد وسهلت النفاذ </a:t>
            </a:r>
            <a:r>
              <a:rPr lang="ar-JO" sz="2000" dirty="0">
                <a:effectLst/>
                <a:latin typeface="Alexandria" pitchFamily="2" charset="-78"/>
                <a:ea typeface="Times New Roman" panose="02020603050405020304" pitchFamily="18" charset="0"/>
                <a:cs typeface="Alexandria" pitchFamily="2" charset="-78"/>
              </a:rPr>
              <a:t>إ</a:t>
            </a:r>
            <a:r>
              <a:rPr lang="ar-DZ" sz="2000" dirty="0">
                <a:effectLst/>
                <a:latin typeface="Alexandria" pitchFamily="2" charset="-78"/>
                <a:ea typeface="Times New Roman" panose="02020603050405020304" pitchFamily="18" charset="0"/>
                <a:cs typeface="Alexandria" pitchFamily="2" charset="-78"/>
              </a:rPr>
              <a:t>لى المعلومات والاطلاع على المعرفة</a:t>
            </a:r>
            <a:r>
              <a:rPr lang="ar-JO" sz="2000" dirty="0">
                <a:effectLst/>
                <a:latin typeface="Alexandria" pitchFamily="2" charset="-78"/>
                <a:ea typeface="Times New Roman" panose="02020603050405020304" pitchFamily="18" charset="0"/>
                <a:cs typeface="Alexandria" pitchFamily="2" charset="-78"/>
              </a:rPr>
              <a:t>.</a:t>
            </a:r>
            <a:endParaRPr lang="en-GB" sz="2000" dirty="0">
              <a:effectLst/>
              <a:latin typeface="Alexandria" pitchFamily="2" charset="-78"/>
              <a:ea typeface="Calibri" panose="020F0502020204030204" pitchFamily="34" charset="0"/>
              <a:cs typeface="Alexandria" pitchFamily="2" charset="-78"/>
            </a:endParaRPr>
          </a:p>
          <a:p>
            <a:pPr lvl="0" algn="just" rtl="1">
              <a:lnSpc>
                <a:spcPct val="150000"/>
              </a:lnSpc>
              <a:spcAft>
                <a:spcPts val="0"/>
              </a:spcAft>
            </a:pPr>
            <a:r>
              <a:rPr lang="ar-DZ" sz="2000" b="1" dirty="0">
                <a:effectLst/>
                <a:latin typeface="Alexandria" pitchFamily="2" charset="-78"/>
                <a:ea typeface="Times New Roman" panose="02020603050405020304" pitchFamily="18" charset="0"/>
                <a:cs typeface="Alexandria" pitchFamily="2" charset="-78"/>
              </a:rPr>
              <a:t>التكنولوجيا النقالة: </a:t>
            </a:r>
            <a:r>
              <a:rPr lang="ar-DZ" sz="2000" dirty="0">
                <a:effectLst/>
                <a:latin typeface="Alexandria" pitchFamily="2" charset="-78"/>
                <a:ea typeface="Times New Roman" panose="02020603050405020304" pitchFamily="18" charset="0"/>
                <a:cs typeface="Alexandria" pitchFamily="2" charset="-78"/>
              </a:rPr>
              <a:t>التي حررت ال</a:t>
            </a:r>
            <a:r>
              <a:rPr lang="ar-JO" sz="2000" dirty="0">
                <a:effectLst/>
                <a:latin typeface="Alexandria" pitchFamily="2" charset="-78"/>
                <a:ea typeface="Times New Roman" panose="02020603050405020304" pitchFamily="18" charset="0"/>
                <a:cs typeface="Alexandria" pitchFamily="2" charset="-78"/>
              </a:rPr>
              <a:t>أ</a:t>
            </a:r>
            <a:r>
              <a:rPr lang="ar-DZ" sz="2000" dirty="0">
                <a:effectLst/>
                <a:latin typeface="Alexandria" pitchFamily="2" charset="-78"/>
                <a:ea typeface="Times New Roman" panose="02020603050405020304" pitchFamily="18" charset="0"/>
                <a:cs typeface="Alexandria" pitchFamily="2" charset="-78"/>
              </a:rPr>
              <a:t>فراد من قيود التواجد في مكان معين للاتصال والنفاذ </a:t>
            </a:r>
            <a:r>
              <a:rPr lang="ar-JO" sz="2000" dirty="0">
                <a:effectLst/>
                <a:latin typeface="Alexandria" pitchFamily="2" charset="-78"/>
                <a:ea typeface="Times New Roman" panose="02020603050405020304" pitchFamily="18" charset="0"/>
                <a:cs typeface="Alexandria" pitchFamily="2" charset="-78"/>
              </a:rPr>
              <a:t>إ</a:t>
            </a:r>
            <a:r>
              <a:rPr lang="ar-DZ" sz="2000" dirty="0">
                <a:effectLst/>
                <a:latin typeface="Alexandria" pitchFamily="2" charset="-78"/>
                <a:ea typeface="Times New Roman" panose="02020603050405020304" pitchFamily="18" charset="0"/>
                <a:cs typeface="Alexandria" pitchFamily="2" charset="-78"/>
              </a:rPr>
              <a:t>لى المعلومات العلمية وحيازتها، وجعلت ب</a:t>
            </a:r>
            <a:r>
              <a:rPr lang="ar-JO" sz="2000" dirty="0">
                <a:effectLst/>
                <a:latin typeface="Alexandria" pitchFamily="2" charset="-78"/>
                <a:ea typeface="Times New Roman" panose="02020603050405020304" pitchFamily="18" charset="0"/>
                <a:cs typeface="Alexandria" pitchFamily="2" charset="-78"/>
              </a:rPr>
              <a:t>إ</a:t>
            </a:r>
            <a:r>
              <a:rPr lang="ar-DZ" sz="2000" dirty="0">
                <a:effectLst/>
                <a:latin typeface="Alexandria" pitchFamily="2" charset="-78"/>
                <a:ea typeface="Times New Roman" panose="02020603050405020304" pitchFamily="18" charset="0"/>
                <a:cs typeface="Alexandria" pitchFamily="2" charset="-78"/>
              </a:rPr>
              <a:t>مكان ال</a:t>
            </a:r>
            <a:r>
              <a:rPr lang="ar-JO" sz="2000" dirty="0">
                <a:effectLst/>
                <a:latin typeface="Alexandria" pitchFamily="2" charset="-78"/>
                <a:ea typeface="Times New Roman" panose="02020603050405020304" pitchFamily="18" charset="0"/>
                <a:cs typeface="Alexandria" pitchFamily="2" charset="-78"/>
              </a:rPr>
              <a:t>أ</a:t>
            </a:r>
            <a:r>
              <a:rPr lang="ar-DZ" sz="2000" dirty="0">
                <a:effectLst/>
                <a:latin typeface="Alexandria" pitchFamily="2" charset="-78"/>
                <a:ea typeface="Times New Roman" panose="02020603050405020304" pitchFamily="18" charset="0"/>
                <a:cs typeface="Alexandria" pitchFamily="2" charset="-78"/>
              </a:rPr>
              <a:t>فراد في المناطق النائية </a:t>
            </a:r>
            <a:r>
              <a:rPr lang="ar-JO" sz="2000" dirty="0">
                <a:effectLst/>
                <a:latin typeface="Alexandria" pitchFamily="2" charset="-78"/>
                <a:ea typeface="Times New Roman" panose="02020603050405020304" pitchFamily="18" charset="0"/>
                <a:cs typeface="Alexandria" pitchFamily="2" charset="-78"/>
              </a:rPr>
              <a:t>أ</a:t>
            </a:r>
            <a:r>
              <a:rPr lang="ar-DZ" sz="2000" dirty="0">
                <a:effectLst/>
                <a:latin typeface="Alexandria" pitchFamily="2" charset="-78"/>
                <a:ea typeface="Times New Roman" panose="02020603050405020304" pitchFamily="18" charset="0"/>
                <a:cs typeface="Alexandria" pitchFamily="2" charset="-78"/>
              </a:rPr>
              <a:t>ن ينفذوا </a:t>
            </a:r>
            <a:r>
              <a:rPr lang="ar-JO" sz="2000" dirty="0">
                <a:effectLst/>
                <a:latin typeface="Alexandria" pitchFamily="2" charset="-78"/>
                <a:ea typeface="Times New Roman" panose="02020603050405020304" pitchFamily="18" charset="0"/>
                <a:cs typeface="Alexandria" pitchFamily="2" charset="-78"/>
              </a:rPr>
              <a:t>إ</a:t>
            </a:r>
            <a:r>
              <a:rPr lang="ar-DZ" sz="2000" dirty="0">
                <a:effectLst/>
                <a:latin typeface="Alexandria" pitchFamily="2" charset="-78"/>
                <a:ea typeface="Times New Roman" panose="02020603050405020304" pitchFamily="18" charset="0"/>
                <a:cs typeface="Alexandria" pitchFamily="2" charset="-78"/>
              </a:rPr>
              <a:t>لى </a:t>
            </a:r>
            <a:r>
              <a:rPr lang="ar-JO" sz="2000" dirty="0">
                <a:effectLst/>
                <a:latin typeface="Alexandria" pitchFamily="2" charset="-78"/>
                <a:ea typeface="Times New Roman" panose="02020603050405020304" pitchFamily="18" charset="0"/>
                <a:cs typeface="Alexandria" pitchFamily="2" charset="-78"/>
              </a:rPr>
              <a:t>أ</a:t>
            </a:r>
            <a:r>
              <a:rPr lang="ar-DZ" sz="2000" dirty="0">
                <a:effectLst/>
                <a:latin typeface="Alexandria" pitchFamily="2" charset="-78"/>
                <a:ea typeface="Times New Roman" panose="02020603050405020304" pitchFamily="18" charset="0"/>
                <a:cs typeface="Alexandria" pitchFamily="2" charset="-78"/>
              </a:rPr>
              <a:t>رقى المؤسسات التعليمية</a:t>
            </a:r>
            <a:r>
              <a:rPr lang="ar-JO" sz="2000" dirty="0">
                <a:effectLst/>
                <a:latin typeface="Alexandria" pitchFamily="2" charset="-78"/>
                <a:ea typeface="Times New Roman" panose="02020603050405020304" pitchFamily="18" charset="0"/>
                <a:cs typeface="Alexandria" pitchFamily="2" charset="-78"/>
              </a:rPr>
              <a:t>.</a:t>
            </a:r>
            <a:endParaRPr lang="en-GB" sz="2000" dirty="0">
              <a:effectLst/>
              <a:latin typeface="Alexandria" pitchFamily="2" charset="-78"/>
              <a:ea typeface="Calibri" panose="020F0502020204030204" pitchFamily="34" charset="0"/>
              <a:cs typeface="Alexandria" pitchFamily="2" charset="-78"/>
            </a:endParaRPr>
          </a:p>
          <a:p>
            <a:pPr lvl="0" algn="just" rtl="1">
              <a:lnSpc>
                <a:spcPct val="150000"/>
              </a:lnSpc>
              <a:spcAft>
                <a:spcPts val="0"/>
              </a:spcAft>
            </a:pPr>
            <a:r>
              <a:rPr lang="ar-DZ" sz="2000" b="1" dirty="0">
                <a:effectLst/>
                <a:latin typeface="Alexandria" pitchFamily="2" charset="-78"/>
                <a:ea typeface="Times New Roman" panose="02020603050405020304" pitchFamily="18" charset="0"/>
                <a:cs typeface="Alexandria" pitchFamily="2" charset="-78"/>
              </a:rPr>
              <a:t>ثورة الاتصالات: </a:t>
            </a:r>
            <a:r>
              <a:rPr lang="ar-DZ" sz="2000" dirty="0">
                <a:effectLst/>
                <a:latin typeface="Alexandria" pitchFamily="2" charset="-78"/>
                <a:ea typeface="Times New Roman" panose="02020603050405020304" pitchFamily="18" charset="0"/>
                <a:cs typeface="Alexandria" pitchFamily="2" charset="-78"/>
              </a:rPr>
              <a:t>وهي التي تسمح بمرور كميات </a:t>
            </a:r>
            <a:r>
              <a:rPr lang="ar-JO" sz="2000" dirty="0">
                <a:effectLst/>
                <a:latin typeface="Alexandria" pitchFamily="2" charset="-78"/>
                <a:ea typeface="Times New Roman" panose="02020603050405020304" pitchFamily="18" charset="0"/>
                <a:cs typeface="Alexandria" pitchFamily="2" charset="-78"/>
              </a:rPr>
              <a:t>أ</a:t>
            </a:r>
            <a:r>
              <a:rPr lang="ar-DZ" sz="2000" dirty="0">
                <a:effectLst/>
                <a:latin typeface="Alexandria" pitchFamily="2" charset="-78"/>
                <a:ea typeface="Times New Roman" panose="02020603050405020304" pitchFamily="18" charset="0"/>
                <a:cs typeface="Alexandria" pitchFamily="2" charset="-78"/>
              </a:rPr>
              <a:t>كبر من المعلومات كل يوم عبر شبكة معقدة من التوابع الصناعية والكابلات الضوئية، </a:t>
            </a:r>
            <a:r>
              <a:rPr lang="ar-JO" sz="2000" dirty="0">
                <a:effectLst/>
                <a:latin typeface="Alexandria" pitchFamily="2" charset="-78"/>
                <a:ea typeface="Times New Roman" panose="02020603050405020304" pitchFamily="18" charset="0"/>
                <a:cs typeface="Alexandria" pitchFamily="2" charset="-78"/>
              </a:rPr>
              <a:t>الأمر </a:t>
            </a:r>
            <a:r>
              <a:rPr lang="ar-DZ" sz="2000" dirty="0">
                <a:effectLst/>
                <a:latin typeface="Alexandria" pitchFamily="2" charset="-78"/>
                <a:ea typeface="Times New Roman" panose="02020603050405020304" pitchFamily="18" charset="0"/>
                <a:cs typeface="Alexandria" pitchFamily="2" charset="-78"/>
              </a:rPr>
              <a:t>الذي وف</a:t>
            </a:r>
            <a:r>
              <a:rPr lang="ar-JO" sz="2000" dirty="0">
                <a:effectLst/>
                <a:latin typeface="Alexandria" pitchFamily="2" charset="-78"/>
                <a:ea typeface="Times New Roman" panose="02020603050405020304" pitchFamily="18" charset="0"/>
                <a:cs typeface="Alexandria" pitchFamily="2" charset="-78"/>
              </a:rPr>
              <a:t>ّ</a:t>
            </a:r>
            <a:r>
              <a:rPr lang="ar-DZ" sz="2000" dirty="0">
                <a:effectLst/>
                <a:latin typeface="Alexandria" pitchFamily="2" charset="-78"/>
                <a:ea typeface="Times New Roman" panose="02020603050405020304" pitchFamily="18" charset="0"/>
                <a:cs typeface="Alexandria" pitchFamily="2" charset="-78"/>
              </a:rPr>
              <a:t>ر </a:t>
            </a:r>
            <a:r>
              <a:rPr lang="ar-JO" sz="2000" dirty="0">
                <a:effectLst/>
                <a:latin typeface="Alexandria" pitchFamily="2" charset="-78"/>
                <a:ea typeface="Times New Roman" panose="02020603050405020304" pitchFamily="18" charset="0"/>
                <a:cs typeface="Alexandria" pitchFamily="2" charset="-78"/>
              </a:rPr>
              <a:t>إ</a:t>
            </a:r>
            <a:r>
              <a:rPr lang="ar-DZ" sz="2000" dirty="0">
                <a:effectLst/>
                <a:latin typeface="Alexandria" pitchFamily="2" charset="-78"/>
                <a:ea typeface="Times New Roman" panose="02020603050405020304" pitchFamily="18" charset="0"/>
                <a:cs typeface="Alexandria" pitchFamily="2" charset="-78"/>
              </a:rPr>
              <a:t>مكانية نقل المعلومات </a:t>
            </a:r>
            <a:r>
              <a:rPr lang="ar-JO" sz="2000" dirty="0">
                <a:effectLst/>
                <a:latin typeface="Alexandria" pitchFamily="2" charset="-78"/>
                <a:ea typeface="Times New Roman" panose="02020603050405020304" pitchFamily="18" charset="0"/>
                <a:cs typeface="Alexandria" pitchFamily="2" charset="-78"/>
              </a:rPr>
              <a:t>و</a:t>
            </a:r>
            <a:r>
              <a:rPr lang="ar-DZ" sz="2000" dirty="0">
                <a:effectLst/>
                <a:latin typeface="Alexandria" pitchFamily="2" charset="-78"/>
                <a:ea typeface="Times New Roman" panose="02020603050405020304" pitchFamily="18" charset="0"/>
                <a:cs typeface="Alexandria" pitchFamily="2" charset="-78"/>
              </a:rPr>
              <a:t>المحاضرات من </a:t>
            </a:r>
            <a:r>
              <a:rPr lang="ar-JO" sz="2000" dirty="0">
                <a:effectLst/>
                <a:latin typeface="Alexandria" pitchFamily="2" charset="-78"/>
                <a:ea typeface="Times New Roman" panose="02020603050405020304" pitchFamily="18" charset="0"/>
                <a:cs typeface="Alexandria" pitchFamily="2" charset="-78"/>
              </a:rPr>
              <a:t>أ</a:t>
            </a:r>
            <a:r>
              <a:rPr lang="ar-DZ" sz="2000" dirty="0">
                <a:effectLst/>
                <a:latin typeface="Alexandria" pitchFamily="2" charset="-78"/>
                <a:ea typeface="Times New Roman" panose="02020603050405020304" pitchFamily="18" charset="0"/>
                <a:cs typeface="Alexandria" pitchFamily="2" charset="-78"/>
              </a:rPr>
              <a:t>ماكن </a:t>
            </a:r>
            <a:r>
              <a:rPr lang="ar-JO" sz="2000" dirty="0">
                <a:latin typeface="Alexandria" pitchFamily="2" charset="-78"/>
                <a:ea typeface="Times New Roman" panose="02020603050405020304" pitchFamily="18" charset="0"/>
                <a:cs typeface="Alexandria" pitchFamily="2" charset="-78"/>
              </a:rPr>
              <a:t>إ</a:t>
            </a:r>
            <a:r>
              <a:rPr lang="ar-DZ" sz="2000" dirty="0">
                <a:effectLst/>
                <a:latin typeface="Alexandria" pitchFamily="2" charset="-78"/>
                <a:ea typeface="Times New Roman" panose="02020603050405020304" pitchFamily="18" charset="0"/>
                <a:cs typeface="Alexandria" pitchFamily="2" charset="-78"/>
              </a:rPr>
              <a:t>لقائها </a:t>
            </a:r>
            <a:r>
              <a:rPr lang="ar-JO" sz="2000" dirty="0">
                <a:effectLst/>
                <a:latin typeface="Alexandria" pitchFamily="2" charset="-78"/>
                <a:ea typeface="Times New Roman" panose="02020603050405020304" pitchFamily="18" charset="0"/>
                <a:cs typeface="Alexandria" pitchFamily="2" charset="-78"/>
              </a:rPr>
              <a:t>إ</a:t>
            </a:r>
            <a:r>
              <a:rPr lang="ar-DZ" sz="2000" dirty="0">
                <a:effectLst/>
                <a:latin typeface="Alexandria" pitchFamily="2" charset="-78"/>
                <a:ea typeface="Times New Roman" panose="02020603050405020304" pitchFamily="18" charset="0"/>
                <a:cs typeface="Alexandria" pitchFamily="2" charset="-78"/>
              </a:rPr>
              <a:t>لى </a:t>
            </a:r>
            <a:r>
              <a:rPr lang="ar-JO" sz="2000" dirty="0">
                <a:effectLst/>
                <a:latin typeface="Alexandria" pitchFamily="2" charset="-78"/>
                <a:ea typeface="Times New Roman" panose="02020603050405020304" pitchFamily="18" charset="0"/>
                <a:cs typeface="Alexandria" pitchFamily="2" charset="-78"/>
              </a:rPr>
              <a:t>أ</a:t>
            </a:r>
            <a:r>
              <a:rPr lang="ar-DZ" sz="2000" dirty="0">
                <a:effectLst/>
                <a:latin typeface="Alexandria" pitchFamily="2" charset="-78"/>
                <a:ea typeface="Times New Roman" panose="02020603050405020304" pitchFamily="18" charset="0"/>
                <a:cs typeface="Alexandria" pitchFamily="2" charset="-78"/>
              </a:rPr>
              <a:t>ماكن </a:t>
            </a:r>
            <a:r>
              <a:rPr lang="ar-JO" sz="2000" dirty="0">
                <a:effectLst/>
                <a:latin typeface="Alexandria" pitchFamily="2" charset="-78"/>
                <a:ea typeface="Times New Roman" panose="02020603050405020304" pitchFamily="18" charset="0"/>
                <a:cs typeface="Alexandria" pitchFamily="2" charset="-78"/>
              </a:rPr>
              <a:t>مختلفة</a:t>
            </a:r>
            <a:r>
              <a:rPr lang="ar-JO" sz="2000" dirty="0">
                <a:effectLst/>
                <a:latin typeface="Alexandria" pitchFamily="2" charset="-78"/>
                <a:ea typeface="Calibri" panose="020F0502020204030204" pitchFamily="34" charset="0"/>
                <a:cs typeface="Alexandria" pitchFamily="2" charset="-78"/>
              </a:rPr>
              <a:t>(</a:t>
            </a:r>
            <a:r>
              <a:rPr lang="ar-DZ" sz="2000" dirty="0">
                <a:effectLst/>
                <a:latin typeface="Alexandria" pitchFamily="2" charset="-78"/>
                <a:ea typeface="Calibri" panose="020F0502020204030204" pitchFamily="34" charset="0"/>
                <a:cs typeface="Alexandria" pitchFamily="2" charset="-78"/>
              </a:rPr>
              <a:t>عليان، 2014</a:t>
            </a:r>
            <a:r>
              <a:rPr lang="ar-JO" sz="2000" dirty="0">
                <a:effectLst/>
                <a:latin typeface="Alexandria" pitchFamily="2" charset="-78"/>
                <a:ea typeface="Calibri" panose="020F0502020204030204" pitchFamily="34" charset="0"/>
                <a:cs typeface="Alexandria" pitchFamily="2" charset="-78"/>
              </a:rPr>
              <a:t>)</a:t>
            </a:r>
            <a:r>
              <a:rPr lang="ar-DZ" sz="2000" dirty="0">
                <a:effectLst/>
                <a:latin typeface="Alexandria" pitchFamily="2" charset="-78"/>
                <a:ea typeface="Calibri" panose="020F0502020204030204" pitchFamily="34" charset="0"/>
                <a:cs typeface="Alexandria" pitchFamily="2" charset="-78"/>
              </a:rPr>
              <a:t>.</a:t>
            </a:r>
            <a:endParaRPr lang="en-GB" sz="2000" dirty="0">
              <a:effectLst/>
              <a:latin typeface="Alexandria" pitchFamily="2" charset="-78"/>
              <a:ea typeface="Calibri" panose="020F0502020204030204" pitchFamily="34" charset="0"/>
              <a:cs typeface="Alexandria" pitchFamily="2" charset="-78"/>
            </a:endParaRPr>
          </a:p>
        </p:txBody>
      </p:sp>
      <p:sp>
        <p:nvSpPr>
          <p:cNvPr id="6" name="TextBox 5">
            <a:extLst>
              <a:ext uri="{FF2B5EF4-FFF2-40B4-BE49-F238E27FC236}">
                <a16:creationId xmlns:a16="http://schemas.microsoft.com/office/drawing/2014/main" id="{F6B667E1-3788-497D-979F-E90696914BF5}"/>
              </a:ext>
            </a:extLst>
          </p:cNvPr>
          <p:cNvSpPr txBox="1"/>
          <p:nvPr/>
        </p:nvSpPr>
        <p:spPr>
          <a:xfrm>
            <a:off x="1991544" y="235788"/>
            <a:ext cx="6096000" cy="46166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chemeClr val="tx1"/>
                </a:solidFill>
                <a:effectLst/>
                <a:uLnTx/>
                <a:uFillTx/>
                <a:latin typeface="Alexandria" pitchFamily="2" charset="-78"/>
                <a:ea typeface="Times New Roman" panose="02020603050405020304" pitchFamily="18" charset="0"/>
                <a:cs typeface="Alexandria" pitchFamily="2" charset="-78"/>
                <a:sym typeface="Arial"/>
              </a:rPr>
              <a:t>أ</a:t>
            </a:r>
            <a:r>
              <a:rPr kumimoji="0" lang="ar-SA" sz="2400" b="1" i="0" u="none" strike="noStrike" kern="0" cap="none" spc="0" normalizeH="0" baseline="0" noProof="0" dirty="0">
                <a:ln>
                  <a:noFill/>
                </a:ln>
                <a:solidFill>
                  <a:schemeClr val="tx1"/>
                </a:solidFill>
                <a:effectLst/>
                <a:uLnTx/>
                <a:uFillTx/>
                <a:latin typeface="Alexandria" pitchFamily="2" charset="-78"/>
                <a:ea typeface="Times New Roman" panose="02020603050405020304" pitchFamily="18" charset="0"/>
                <a:cs typeface="Alexandria" pitchFamily="2" charset="-78"/>
                <a:sym typeface="Arial"/>
              </a:rPr>
              <a:t>سباب التحول </a:t>
            </a:r>
            <a:r>
              <a:rPr kumimoji="0" lang="ar-JO" sz="2400" b="1" i="0" u="none" strike="noStrike" kern="0" cap="none" spc="0" normalizeH="0" baseline="0" noProof="0" dirty="0">
                <a:ln>
                  <a:noFill/>
                </a:ln>
                <a:solidFill>
                  <a:schemeClr val="tx1"/>
                </a:solidFill>
                <a:effectLst/>
                <a:uLnTx/>
                <a:uFillTx/>
                <a:latin typeface="Alexandria" pitchFamily="2" charset="-78"/>
                <a:ea typeface="Times New Roman" panose="02020603050405020304" pitchFamily="18" charset="0"/>
                <a:cs typeface="Alexandria" pitchFamily="2" charset="-78"/>
                <a:sym typeface="Arial"/>
              </a:rPr>
              <a:t>إ</a:t>
            </a:r>
            <a:r>
              <a:rPr kumimoji="0" lang="ar-SA" sz="2400" b="1" i="0" u="none" strike="noStrike" kern="0" cap="none" spc="0" normalizeH="0" baseline="0" noProof="0" dirty="0">
                <a:ln>
                  <a:noFill/>
                </a:ln>
                <a:solidFill>
                  <a:schemeClr val="tx1"/>
                </a:solidFill>
                <a:effectLst/>
                <a:uLnTx/>
                <a:uFillTx/>
                <a:latin typeface="Alexandria" pitchFamily="2" charset="-78"/>
                <a:ea typeface="Times New Roman" panose="02020603050405020304" pitchFamily="18" charset="0"/>
                <a:cs typeface="Alexandria" pitchFamily="2" charset="-78"/>
                <a:sym typeface="Arial"/>
              </a:rPr>
              <a:t>لى </a:t>
            </a:r>
            <a:r>
              <a:rPr kumimoji="0" lang="ar-JO" sz="2400" b="1" i="0" u="none" strike="noStrike" kern="0" cap="none" spc="0" normalizeH="0" baseline="0" noProof="0" dirty="0">
                <a:ln>
                  <a:noFill/>
                </a:ln>
                <a:solidFill>
                  <a:schemeClr val="tx1"/>
                </a:solidFill>
                <a:effectLst/>
                <a:uLnTx/>
                <a:uFillTx/>
                <a:latin typeface="Alexandria" pitchFamily="2" charset="-78"/>
                <a:ea typeface="Times New Roman" panose="02020603050405020304" pitchFamily="18" charset="0"/>
                <a:cs typeface="Alexandria" pitchFamily="2" charset="-78"/>
                <a:sym typeface="Arial"/>
              </a:rPr>
              <a:t>ال</a:t>
            </a:r>
            <a:r>
              <a:rPr kumimoji="0" lang="ar-SA" sz="2400" b="1" i="0" u="none" strike="noStrike" kern="0" cap="none" spc="0" normalizeH="0" baseline="0" noProof="0" dirty="0">
                <a:ln>
                  <a:noFill/>
                </a:ln>
                <a:solidFill>
                  <a:schemeClr val="tx1"/>
                </a:solidFill>
                <a:effectLst/>
                <a:uLnTx/>
                <a:uFillTx/>
                <a:latin typeface="Alexandria" pitchFamily="2" charset="-78"/>
                <a:ea typeface="Times New Roman" panose="02020603050405020304" pitchFamily="18" charset="0"/>
                <a:cs typeface="Alexandria" pitchFamily="2" charset="-78"/>
                <a:sym typeface="Arial"/>
              </a:rPr>
              <a:t>جامعة </a:t>
            </a:r>
            <a:r>
              <a:rPr kumimoji="0" lang="ar-JO" sz="2400" b="1" i="0" u="none" strike="noStrike" kern="0" cap="none" spc="0" normalizeH="0" baseline="0" noProof="0" dirty="0">
                <a:ln>
                  <a:noFill/>
                </a:ln>
                <a:solidFill>
                  <a:schemeClr val="tx1"/>
                </a:solidFill>
                <a:effectLst/>
                <a:uLnTx/>
                <a:uFillTx/>
                <a:latin typeface="Alexandria" pitchFamily="2" charset="-78"/>
                <a:ea typeface="Times New Roman" panose="02020603050405020304" pitchFamily="18" charset="0"/>
                <a:cs typeface="Alexandria" pitchFamily="2" charset="-78"/>
                <a:sym typeface="Arial"/>
              </a:rPr>
              <a:t>ال</a:t>
            </a:r>
            <a:r>
              <a:rPr kumimoji="0" lang="ar-SA" sz="2400" b="1" i="0" u="none" strike="noStrike" kern="0" cap="none" spc="0" normalizeH="0" baseline="0" noProof="0" dirty="0">
                <a:ln>
                  <a:noFill/>
                </a:ln>
                <a:solidFill>
                  <a:schemeClr val="tx1"/>
                </a:solidFill>
                <a:effectLst/>
                <a:uLnTx/>
                <a:uFillTx/>
                <a:latin typeface="Alexandria" pitchFamily="2" charset="-78"/>
                <a:ea typeface="Times New Roman" panose="02020603050405020304" pitchFamily="18" charset="0"/>
                <a:cs typeface="Alexandria" pitchFamily="2" charset="-78"/>
                <a:sym typeface="Arial"/>
              </a:rPr>
              <a:t>ذكية</a:t>
            </a:r>
            <a:endParaRPr kumimoji="0" lang="en-GB" sz="2400" b="0" i="0" u="none" strike="noStrike" kern="0" cap="none" spc="0" normalizeH="0" baseline="0" noProof="0" dirty="0">
              <a:ln>
                <a:noFill/>
              </a:ln>
              <a:solidFill>
                <a:schemeClr val="tx1"/>
              </a:solidFill>
              <a:effectLst/>
              <a:uLnTx/>
              <a:uFillTx/>
              <a:latin typeface="Alexandria" pitchFamily="2" charset="-78"/>
              <a:ea typeface="Calibri" panose="020F0502020204030204" pitchFamily="34" charset="0"/>
              <a:cs typeface="Alexandria" pitchFamily="2" charset="-78"/>
              <a:sym typeface="Arial"/>
            </a:endParaRPr>
          </a:p>
        </p:txBody>
      </p:sp>
      <p:pic>
        <p:nvPicPr>
          <p:cNvPr id="2" name="Graphic 21">
            <a:extLst>
              <a:ext uri="{FF2B5EF4-FFF2-40B4-BE49-F238E27FC236}">
                <a16:creationId xmlns:a16="http://schemas.microsoft.com/office/drawing/2014/main" id="{8E18CC34-B3FD-4212-BFA6-D5C22EDEC0C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Tree>
    <p:extLst>
      <p:ext uri="{BB962C8B-B14F-4D97-AF65-F5344CB8AC3E}">
        <p14:creationId xmlns:p14="http://schemas.microsoft.com/office/powerpoint/2010/main" val="144959140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71418F4-8205-430A-B58C-7B3B5674C8F7}"/>
              </a:ext>
            </a:extLst>
          </p:cNvPr>
          <p:cNvSpPr txBox="1"/>
          <p:nvPr/>
        </p:nvSpPr>
        <p:spPr>
          <a:xfrm>
            <a:off x="851248" y="1196752"/>
            <a:ext cx="10536832" cy="5569858"/>
          </a:xfrm>
          <a:prstGeom prst="rect">
            <a:avLst/>
          </a:prstGeom>
          <a:noFill/>
        </p:spPr>
        <p:txBody>
          <a:bodyPr wrap="square">
            <a:spAutoFit/>
          </a:bodyPr>
          <a:lstStyle/>
          <a:p>
            <a:pPr algn="just" rtl="1">
              <a:lnSpc>
                <a:spcPct val="150000"/>
              </a:lnSpc>
            </a:pPr>
            <a:r>
              <a:rPr lang="ar-JO" sz="2400" dirty="0">
                <a:effectLst/>
                <a:latin typeface="Alexandria" pitchFamily="2" charset="-78"/>
                <a:ea typeface="Times New Roman" panose="02020603050405020304" pitchFamily="18" charset="0"/>
                <a:cs typeface="Alexandria" pitchFamily="2" charset="-78"/>
              </a:rPr>
              <a:t>   </a:t>
            </a:r>
            <a:r>
              <a:rPr lang="ar-AE" sz="2400" dirty="0">
                <a:effectLst/>
                <a:latin typeface="Alexandria" pitchFamily="2" charset="-78"/>
                <a:ea typeface="Times New Roman" panose="02020603050405020304" pitchFamily="18" charset="0"/>
                <a:cs typeface="Alexandria" pitchFamily="2" charset="-78"/>
              </a:rPr>
              <a:t>  </a:t>
            </a:r>
            <a:r>
              <a:rPr lang="ar-JO" sz="2400" dirty="0">
                <a:effectLst/>
                <a:latin typeface="Alexandria" pitchFamily="2" charset="-78"/>
                <a:ea typeface="Times New Roman" panose="02020603050405020304" pitchFamily="18" charset="0"/>
                <a:cs typeface="Alexandria" pitchFamily="2" charset="-78"/>
              </a:rPr>
              <a:t>  </a:t>
            </a:r>
            <a:r>
              <a:rPr lang="ar-SA" sz="2400" dirty="0">
                <a:effectLst/>
                <a:latin typeface="Alexandria" pitchFamily="2" charset="-78"/>
                <a:ea typeface="Times New Roman" panose="02020603050405020304" pitchFamily="18" charset="0"/>
                <a:cs typeface="Alexandria" pitchFamily="2" charset="-78"/>
              </a:rPr>
              <a:t>تكمن أهمية الجامعة الذكية </a:t>
            </a:r>
            <a:r>
              <a:rPr lang="ar-JO" sz="2400" dirty="0">
                <a:latin typeface="Alexandria" pitchFamily="2" charset="-78"/>
                <a:ea typeface="Times New Roman" panose="02020603050405020304" pitchFamily="18" charset="0"/>
                <a:cs typeface="Alexandria" pitchFamily="2" charset="-78"/>
              </a:rPr>
              <a:t>في</a:t>
            </a:r>
            <a:r>
              <a:rPr lang="ar-SA" sz="2400" dirty="0">
                <a:effectLst/>
                <a:latin typeface="Alexandria" pitchFamily="2" charset="-78"/>
                <a:ea typeface="Times New Roman" panose="02020603050405020304" pitchFamily="18" charset="0"/>
                <a:cs typeface="Alexandria" pitchFamily="2" charset="-78"/>
              </a:rPr>
              <a:t> تنظيم الاتصال والتعاون في مجال التعليم بين كافة عناصر العملية التعليمية فيما بينهم ومع الخدمات التعليمية من أي مكان وفي أي زمان، وإثراء عملية التعليم والبيئة البحثية، وحل مشكلات وعقبات نظم التعلم التقليدية عبر التمكين التقني.</a:t>
            </a:r>
            <a:endParaRPr lang="ar-JO" sz="2400" dirty="0">
              <a:effectLst/>
              <a:latin typeface="Alexandria" pitchFamily="2" charset="-78"/>
              <a:ea typeface="Times New Roman" panose="02020603050405020304" pitchFamily="18" charset="0"/>
              <a:cs typeface="Alexandria" pitchFamily="2" charset="-78"/>
            </a:endParaRPr>
          </a:p>
          <a:p>
            <a:pPr algn="just" rtl="1">
              <a:lnSpc>
                <a:spcPct val="150000"/>
              </a:lnSpc>
            </a:pPr>
            <a:endParaRPr lang="ar-JO" sz="2400" dirty="0">
              <a:latin typeface="Alexandria" pitchFamily="2" charset="-78"/>
              <a:ea typeface="Times New Roman" panose="02020603050405020304" pitchFamily="18" charset="0"/>
              <a:cs typeface="Alexandria" pitchFamily="2" charset="-78"/>
            </a:endParaRPr>
          </a:p>
          <a:p>
            <a:pPr algn="just" rtl="1">
              <a:lnSpc>
                <a:spcPct val="150000"/>
              </a:lnSpc>
            </a:pPr>
            <a:r>
              <a:rPr lang="ar-SA" sz="2400" dirty="0">
                <a:effectLst/>
                <a:latin typeface="Alexandria" pitchFamily="2" charset="-78"/>
                <a:ea typeface="Times New Roman" panose="02020603050405020304" pitchFamily="18" charset="0"/>
                <a:cs typeface="Alexandria" pitchFamily="2" charset="-78"/>
              </a:rPr>
              <a:t> ومن ناحية أخرى فإن العمل على بناء إنسان </a:t>
            </a:r>
            <a:r>
              <a:rPr lang="ar-JO" sz="2400" dirty="0">
                <a:effectLst/>
                <a:latin typeface="Alexandria" pitchFamily="2" charset="-78"/>
                <a:ea typeface="Times New Roman" panose="02020603050405020304" pitchFamily="18" charset="0"/>
                <a:cs typeface="Alexandria" pitchFamily="2" charset="-78"/>
              </a:rPr>
              <a:t>مبتكر وغير </a:t>
            </a:r>
            <a:r>
              <a:rPr lang="ar-SA" sz="2400" dirty="0">
                <a:effectLst/>
                <a:latin typeface="Alexandria" pitchFamily="2" charset="-78"/>
                <a:ea typeface="Times New Roman" panose="02020603050405020304" pitchFamily="18" charset="0"/>
                <a:cs typeface="Alexandria" pitchFamily="2" charset="-78"/>
              </a:rPr>
              <a:t>تقليدي في أسلوب تعل</a:t>
            </a:r>
            <a:r>
              <a:rPr lang="ar-JO" sz="2400" dirty="0">
                <a:effectLst/>
                <a:latin typeface="Alexandria" pitchFamily="2" charset="-78"/>
                <a:ea typeface="Times New Roman" panose="02020603050405020304" pitchFamily="18" charset="0"/>
                <a:cs typeface="Alexandria" pitchFamily="2" charset="-78"/>
              </a:rPr>
              <a:t>ّ</a:t>
            </a:r>
            <a:r>
              <a:rPr lang="ar-SA" sz="2400" dirty="0">
                <a:effectLst/>
                <a:latin typeface="Alexandria" pitchFamily="2" charset="-78"/>
                <a:ea typeface="Times New Roman" panose="02020603050405020304" pitchFamily="18" charset="0"/>
                <a:cs typeface="Alexandria" pitchFamily="2" charset="-78"/>
              </a:rPr>
              <a:t>مه وتعامله، لديه روح المبادرة والابتكار</a:t>
            </a:r>
            <a:r>
              <a:rPr lang="ar-JO" sz="2400" dirty="0">
                <a:effectLst/>
                <a:latin typeface="Alexandria" pitchFamily="2" charset="-78"/>
                <a:ea typeface="Times New Roman" panose="02020603050405020304" pitchFamily="18" charset="0"/>
                <a:cs typeface="Alexandria" pitchFamily="2" charset="-78"/>
              </a:rPr>
              <a:t> </a:t>
            </a:r>
            <a:r>
              <a:rPr lang="ar-SA" sz="2400" dirty="0">
                <a:effectLst/>
                <a:latin typeface="Alexandria" pitchFamily="2" charset="-78"/>
                <a:ea typeface="Times New Roman" panose="02020603050405020304" pitchFamily="18" charset="0"/>
                <a:cs typeface="Alexandria" pitchFamily="2" charset="-78"/>
              </a:rPr>
              <a:t>والإبداع</a:t>
            </a:r>
            <a:r>
              <a:rPr lang="ar-JO" sz="2400" dirty="0">
                <a:effectLst/>
                <a:latin typeface="Alexandria" pitchFamily="2" charset="-78"/>
                <a:ea typeface="Times New Roman" panose="02020603050405020304" pitchFamily="18" charset="0"/>
                <a:cs typeface="Alexandria" pitchFamily="2" charset="-78"/>
              </a:rPr>
              <a:t> والقدرة على التواصل الفعال. وي</a:t>
            </a:r>
            <a:r>
              <a:rPr lang="ar-SA" sz="2400" dirty="0">
                <a:effectLst/>
                <a:latin typeface="Alexandria" pitchFamily="2" charset="-78"/>
                <a:ea typeface="Times New Roman" panose="02020603050405020304" pitchFamily="18" charset="0"/>
                <a:cs typeface="Alexandria" pitchFamily="2" charset="-78"/>
              </a:rPr>
              <a:t>تصف بالمرونة الفكرية والسلوكية، </a:t>
            </a:r>
            <a:r>
              <a:rPr lang="ar-JO" sz="2400" dirty="0">
                <a:effectLst/>
                <a:latin typeface="Alexandria" pitchFamily="2" charset="-78"/>
                <a:ea typeface="Times New Roman" panose="02020603050405020304" pitchFamily="18" charset="0"/>
                <a:cs typeface="Alexandria" pitchFamily="2" charset="-78"/>
              </a:rPr>
              <a:t>و</a:t>
            </a:r>
            <a:r>
              <a:rPr lang="ar-SA" sz="2400" dirty="0">
                <a:effectLst/>
                <a:latin typeface="Alexandria" pitchFamily="2" charset="-78"/>
                <a:ea typeface="Times New Roman" panose="02020603050405020304" pitchFamily="18" charset="0"/>
                <a:cs typeface="Alexandria" pitchFamily="2" charset="-78"/>
              </a:rPr>
              <a:t>يتقن مهارات متنوعة </a:t>
            </a:r>
            <a:r>
              <a:rPr lang="ar-JO" sz="2400" dirty="0">
                <a:effectLst/>
                <a:latin typeface="Alexandria" pitchFamily="2" charset="-78"/>
                <a:ea typeface="Times New Roman" panose="02020603050405020304" pitchFamily="18" charset="0"/>
                <a:cs typeface="Alexandria" pitchFamily="2" charset="-78"/>
              </a:rPr>
              <a:t>في مختلف المجالات</a:t>
            </a:r>
            <a:r>
              <a:rPr lang="ar-SA" sz="2400" dirty="0">
                <a:effectLst/>
                <a:latin typeface="Alexandria" pitchFamily="2" charset="-78"/>
                <a:ea typeface="Times New Roman" panose="02020603050405020304" pitchFamily="18" charset="0"/>
                <a:cs typeface="Alexandria" pitchFamily="2" charset="-78"/>
              </a:rPr>
              <a:t>، </a:t>
            </a:r>
            <a:r>
              <a:rPr lang="ar-JO" sz="2400" dirty="0">
                <a:effectLst/>
                <a:latin typeface="Alexandria" pitchFamily="2" charset="-78"/>
                <a:ea typeface="Times New Roman" panose="02020603050405020304" pitchFamily="18" charset="0"/>
                <a:cs typeface="Alexandria" pitchFamily="2" charset="-78"/>
              </a:rPr>
              <a:t>و</a:t>
            </a:r>
            <a:r>
              <a:rPr lang="ar-SA" sz="2400" dirty="0">
                <a:effectLst/>
                <a:latin typeface="Alexandria" pitchFamily="2" charset="-78"/>
                <a:ea typeface="Times New Roman" panose="02020603050405020304" pitchFamily="18" charset="0"/>
                <a:cs typeface="Alexandria" pitchFamily="2" charset="-78"/>
              </a:rPr>
              <a:t>ي</a:t>
            </a:r>
            <a:r>
              <a:rPr lang="ar-JO" sz="2400" dirty="0">
                <a:effectLst/>
                <a:latin typeface="Alexandria" pitchFamily="2" charset="-78"/>
                <a:ea typeface="Times New Roman" panose="02020603050405020304" pitchFamily="18" charset="0"/>
                <a:cs typeface="Alexandria" pitchFamily="2" charset="-78"/>
              </a:rPr>
              <a:t>سعى</a:t>
            </a:r>
            <a:r>
              <a:rPr lang="ar-SA" sz="2400" dirty="0">
                <a:effectLst/>
                <a:latin typeface="Alexandria" pitchFamily="2" charset="-78"/>
                <a:ea typeface="Times New Roman" panose="02020603050405020304" pitchFamily="18" charset="0"/>
                <a:cs typeface="Alexandria" pitchFamily="2" charset="-78"/>
              </a:rPr>
              <a:t> </a:t>
            </a:r>
            <a:r>
              <a:rPr lang="ar-JO" sz="2400" dirty="0">
                <a:effectLst/>
                <a:latin typeface="Alexandria" pitchFamily="2" charset="-78"/>
                <a:ea typeface="Times New Roman" panose="02020603050405020304" pitchFamily="18" charset="0"/>
                <a:cs typeface="Alexandria" pitchFamily="2" charset="-78"/>
              </a:rPr>
              <a:t>ل</a:t>
            </a:r>
            <a:r>
              <a:rPr lang="ar-SA" sz="2400" dirty="0">
                <a:effectLst/>
                <a:latin typeface="Alexandria" pitchFamily="2" charset="-78"/>
                <a:ea typeface="Times New Roman" panose="02020603050405020304" pitchFamily="18" charset="0"/>
                <a:cs typeface="Alexandria" pitchFamily="2" charset="-78"/>
              </a:rPr>
              <a:t>لبحث عن المعلومة بنفسه </a:t>
            </a:r>
            <a:r>
              <a:rPr lang="ar-JO" sz="2400" dirty="0">
                <a:latin typeface="Alexandria" pitchFamily="2" charset="-78"/>
                <a:ea typeface="Times New Roman" panose="02020603050405020304" pitchFamily="18" charset="0"/>
                <a:cs typeface="Alexandria" pitchFamily="2" charset="-78"/>
              </a:rPr>
              <a:t>لي</a:t>
            </a:r>
            <a:r>
              <a:rPr lang="ar-JO" sz="2400" dirty="0">
                <a:effectLst/>
                <a:latin typeface="Alexandria" pitchFamily="2" charset="-78"/>
                <a:ea typeface="Times New Roman" panose="02020603050405020304" pitchFamily="18" charset="0"/>
                <a:cs typeface="Alexandria" pitchFamily="2" charset="-78"/>
              </a:rPr>
              <a:t>كزن قادرًا على إنتاج</a:t>
            </a:r>
            <a:r>
              <a:rPr lang="ar-SA" sz="2400" dirty="0">
                <a:effectLst/>
                <a:latin typeface="Alexandria" pitchFamily="2" charset="-78"/>
                <a:ea typeface="Times New Roman" panose="02020603050405020304" pitchFamily="18" charset="0"/>
                <a:cs typeface="Alexandria" pitchFamily="2" charset="-78"/>
              </a:rPr>
              <a:t> </a:t>
            </a:r>
            <a:r>
              <a:rPr lang="ar-JO" sz="2400" dirty="0">
                <a:latin typeface="Alexandria" pitchFamily="2" charset="-78"/>
                <a:ea typeface="Times New Roman" panose="02020603050405020304" pitchFamily="18" charset="0"/>
                <a:cs typeface="Alexandria" pitchFamily="2" charset="-78"/>
              </a:rPr>
              <a:t>ا</a:t>
            </a:r>
            <a:r>
              <a:rPr lang="ar-SA" sz="2400" dirty="0">
                <a:effectLst/>
                <a:latin typeface="Alexandria" pitchFamily="2" charset="-78"/>
                <a:ea typeface="Times New Roman" panose="02020603050405020304" pitchFamily="18" charset="0"/>
                <a:cs typeface="Alexandria" pitchFamily="2" charset="-78"/>
              </a:rPr>
              <a:t>لمعرفة </a:t>
            </a:r>
            <a:r>
              <a:rPr lang="ar-JO" sz="2400" dirty="0">
                <a:effectLst/>
                <a:latin typeface="Alexandria" pitchFamily="2" charset="-78"/>
                <a:ea typeface="Times New Roman" panose="02020603050405020304" pitchFamily="18" charset="0"/>
                <a:cs typeface="Alexandria" pitchFamily="2" charset="-78"/>
              </a:rPr>
              <a:t>.</a:t>
            </a:r>
            <a:endParaRPr lang="en-GB" sz="24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EAC57169-EAB2-4BB1-9EDB-7E8885C71A39}"/>
              </a:ext>
            </a:extLst>
          </p:cNvPr>
          <p:cNvSpPr txBox="1"/>
          <p:nvPr/>
        </p:nvSpPr>
        <p:spPr>
          <a:xfrm>
            <a:off x="2855640" y="182908"/>
            <a:ext cx="5184576" cy="665823"/>
          </a:xfrm>
          <a:prstGeom prst="rect">
            <a:avLst/>
          </a:prstGeom>
          <a:noFill/>
        </p:spPr>
        <p:txBody>
          <a:bodyPr wrap="square">
            <a:spAutoFit/>
          </a:bodyPr>
          <a:lstStyle/>
          <a:p>
            <a:pPr marR="0" lvl="0" algn="r" defTabSz="914400" rtl="1" eaLnBrk="1" fontAlgn="auto" latinLnBrk="0" hangingPunct="1">
              <a:lnSpc>
                <a:spcPct val="150000"/>
              </a:lnSpc>
              <a:spcBef>
                <a:spcPts val="0"/>
              </a:spcBef>
              <a:spcAft>
                <a:spcPts val="0"/>
              </a:spcAft>
              <a:buClr>
                <a:srgbClr val="000000"/>
              </a:buClr>
              <a:buSzTx/>
              <a:tabLst/>
              <a:defRPr/>
            </a:pPr>
            <a:r>
              <a:rPr kumimoji="0" lang="ar-SA" sz="2800" b="1" i="0" u="none" strike="noStrike" kern="0" cap="none" spc="0" normalizeH="0" baseline="0" noProof="0" dirty="0">
                <a:ln>
                  <a:noFill/>
                </a:ln>
                <a:solidFill>
                  <a:schemeClr val="tx1"/>
                </a:solidFill>
                <a:effectLst/>
                <a:uLnTx/>
                <a:uFillTx/>
                <a:latin typeface="Alexandria" pitchFamily="2" charset="-78"/>
                <a:ea typeface="Times New Roman" panose="02020603050405020304" pitchFamily="18" charset="0"/>
                <a:cs typeface="Alexandria" pitchFamily="2" charset="-78"/>
                <a:sym typeface="Arial"/>
              </a:rPr>
              <a:t>أهمية الجامعة الذكية</a:t>
            </a:r>
            <a:endParaRPr kumimoji="0" lang="en-GB" sz="2800" b="0" i="0" u="none" strike="noStrike" kern="0" cap="none" spc="0" normalizeH="0" baseline="0" noProof="0" dirty="0">
              <a:ln>
                <a:noFill/>
              </a:ln>
              <a:solidFill>
                <a:schemeClr val="tx1"/>
              </a:solidFill>
              <a:effectLst/>
              <a:uLnTx/>
              <a:uFillTx/>
              <a:latin typeface="Alexandria" pitchFamily="2" charset="-78"/>
              <a:ea typeface="Calibri" panose="020F0502020204030204" pitchFamily="34" charset="0"/>
              <a:cs typeface="Alexandria" pitchFamily="2" charset="-78"/>
              <a:sym typeface="Arial"/>
            </a:endParaRPr>
          </a:p>
        </p:txBody>
      </p:sp>
      <p:pic>
        <p:nvPicPr>
          <p:cNvPr id="2" name="Graphic 21">
            <a:extLst>
              <a:ext uri="{FF2B5EF4-FFF2-40B4-BE49-F238E27FC236}">
                <a16:creationId xmlns:a16="http://schemas.microsoft.com/office/drawing/2014/main" id="{1296A072-CC8E-EDF8-E8CC-C323CC251B3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Tree>
    <p:extLst>
      <p:ext uri="{BB962C8B-B14F-4D97-AF65-F5344CB8AC3E}">
        <p14:creationId xmlns:p14="http://schemas.microsoft.com/office/powerpoint/2010/main" val="202955872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6ACCC05-AFA0-4A2F-9F1E-6C2E41749968}"/>
              </a:ext>
            </a:extLst>
          </p:cNvPr>
          <p:cNvSpPr txBox="1"/>
          <p:nvPr/>
        </p:nvSpPr>
        <p:spPr>
          <a:xfrm>
            <a:off x="480468" y="1103526"/>
            <a:ext cx="11089232" cy="5132174"/>
          </a:xfrm>
          <a:prstGeom prst="rect">
            <a:avLst/>
          </a:prstGeom>
          <a:noFill/>
        </p:spPr>
        <p:txBody>
          <a:bodyPr wrap="square">
            <a:spAutoFit/>
          </a:bodyPr>
          <a:lstStyle/>
          <a:p>
            <a:pPr lvl="0" algn="just" rtl="1">
              <a:lnSpc>
                <a:spcPct val="150000"/>
              </a:lnSpc>
            </a:pPr>
            <a:r>
              <a:rPr lang="ar-SA" sz="2000" kern="1800" dirty="0">
                <a:effectLst/>
                <a:latin typeface="Alexandria" pitchFamily="2" charset="-78"/>
                <a:ea typeface="Times New Roman" panose="02020603050405020304" pitchFamily="18" charset="0"/>
                <a:cs typeface="Alexandria" pitchFamily="2" charset="-78"/>
              </a:rPr>
              <a:t>تتمثل أهم أهداف الجامعة الذكية فيما يلي: </a:t>
            </a:r>
            <a:endParaRPr lang="ar-JO" sz="2000" kern="1800" dirty="0">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buFont typeface="Wingdings" panose="05000000000000000000" pitchFamily="2" charset="2"/>
              <a:buChar char="§"/>
            </a:pPr>
            <a:r>
              <a:rPr lang="ar-SA" sz="2000" kern="1800" dirty="0">
                <a:solidFill>
                  <a:schemeClr val="tx1"/>
                </a:solidFill>
                <a:effectLst/>
                <a:latin typeface="Alexandria" pitchFamily="2" charset="-78"/>
                <a:ea typeface="Times New Roman" panose="02020603050405020304" pitchFamily="18" charset="0"/>
                <a:cs typeface="Alexandria" pitchFamily="2" charset="-78"/>
              </a:rPr>
              <a:t>تقديم حلول منهجية متعددة الجوانب لتلبية احتياجات الطلبة والعاملين</a:t>
            </a:r>
            <a:r>
              <a:rPr lang="ar-SA" sz="2000" dirty="0">
                <a:solidFill>
                  <a:schemeClr val="tx1"/>
                </a:solidFill>
                <a:effectLst/>
                <a:latin typeface="Alexandria" pitchFamily="2" charset="-78"/>
                <a:ea typeface="Times New Roman" panose="02020603050405020304" pitchFamily="18" charset="0"/>
                <a:cs typeface="Alexandria" pitchFamily="2" charset="-78"/>
              </a:rPr>
              <a:t>، والتوجه نحو </a:t>
            </a:r>
            <a:r>
              <a:rPr lang="ar-SA" sz="2000" u="none" strike="noStrike" dirty="0">
                <a:solidFill>
                  <a:schemeClr val="tx1"/>
                </a:solidFill>
                <a:effectLst/>
                <a:latin typeface="Alexandria" pitchFamily="2" charset="-78"/>
                <a:ea typeface="Times New Roman" panose="02020603050405020304" pitchFamily="18" charset="0"/>
                <a:cs typeface="Alexandria" pitchFamily="2" charset="-78"/>
              </a:rPr>
              <a:t>التعليم التعاوني</a:t>
            </a:r>
            <a:r>
              <a:rPr lang="fr-FR" sz="2000" dirty="0">
                <a:solidFill>
                  <a:schemeClr val="tx1"/>
                </a:solidFill>
                <a:effectLst/>
                <a:latin typeface="Traditional Arabic" panose="02020603050405020304" pitchFamily="18" charset="-78"/>
                <a:ea typeface="Times New Roman" panose="02020603050405020304" pitchFamily="18" charset="0"/>
                <a:cs typeface="Alexandria" pitchFamily="2" charset="-78"/>
              </a:rPr>
              <a:t>.</a:t>
            </a:r>
            <a:endParaRPr lang="en-GB" sz="2000" dirty="0">
              <a:solidFill>
                <a:schemeClr val="tx1"/>
              </a:solidFill>
              <a:effectLst/>
              <a:latin typeface="Alexandria" pitchFamily="2" charset="-78"/>
              <a:ea typeface="Calibri" panose="020F0502020204030204" pitchFamily="34" charset="0"/>
              <a:cs typeface="Alexandria" pitchFamily="2" charset="-78"/>
            </a:endParaRPr>
          </a:p>
          <a:p>
            <a:pPr marL="342900" lvl="0" indent="-342900" algn="just" rtl="1">
              <a:lnSpc>
                <a:spcPct val="150000"/>
              </a:lnSpc>
              <a:buFont typeface="Wingdings" panose="05000000000000000000" pitchFamily="2" charset="2"/>
              <a:buChar char="§"/>
            </a:pPr>
            <a:r>
              <a:rPr lang="ar-SA" sz="2000" dirty="0">
                <a:effectLst/>
                <a:latin typeface="Alexandria" pitchFamily="2" charset="-78"/>
                <a:ea typeface="Times New Roman" panose="02020603050405020304" pitchFamily="18" charset="0"/>
                <a:cs typeface="Alexandria" pitchFamily="2" charset="-78"/>
              </a:rPr>
              <a:t>تحقيق التميز والتنافسية في خضم المنافسة الشديدة </a:t>
            </a:r>
            <a:r>
              <a:rPr lang="ar-JO" sz="2000" dirty="0">
                <a:effectLst/>
                <a:latin typeface="Alexandria" pitchFamily="2" charset="-78"/>
                <a:ea typeface="Times New Roman" panose="02020603050405020304" pitchFamily="18" charset="0"/>
                <a:cs typeface="Alexandria" pitchFamily="2" charset="-78"/>
              </a:rPr>
              <a:t>بين مؤسسات</a:t>
            </a:r>
            <a:r>
              <a:rPr lang="ar-SA" sz="2000" dirty="0">
                <a:effectLst/>
                <a:latin typeface="Alexandria" pitchFamily="2" charset="-78"/>
                <a:ea typeface="Times New Roman" panose="02020603050405020304" pitchFamily="18" charset="0"/>
                <a:cs typeface="Alexandria" pitchFamily="2" charset="-78"/>
              </a:rPr>
              <a:t> التعليم العالي</a:t>
            </a:r>
            <a:r>
              <a:rPr lang="fr-FR" sz="2000" dirty="0">
                <a:effectLst/>
                <a:latin typeface="Traditional Arabic" panose="02020603050405020304" pitchFamily="18" charset="-78"/>
                <a:ea typeface="Times New Roman" panose="02020603050405020304" pitchFamily="18" charset="0"/>
                <a:cs typeface="Alexandria" pitchFamily="2" charset="-78"/>
              </a:rPr>
              <a:t>.</a:t>
            </a:r>
            <a:endParaRPr lang="en-GB" sz="20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Font typeface="Wingdings" panose="05000000000000000000" pitchFamily="2" charset="2"/>
              <a:buChar char="§"/>
            </a:pPr>
            <a:r>
              <a:rPr lang="ar-SA" sz="2000" dirty="0">
                <a:effectLst/>
                <a:latin typeface="Alexandria" pitchFamily="2" charset="-78"/>
                <a:ea typeface="Times New Roman" panose="02020603050405020304" pitchFamily="18" charset="0"/>
                <a:cs typeface="Alexandria" pitchFamily="2" charset="-78"/>
              </a:rPr>
              <a:t>رفع قيمة التعليم العالي وتحسين الجودة الشاملة للتعليم</a:t>
            </a:r>
            <a:r>
              <a:rPr lang="fr-FR" sz="2000" dirty="0">
                <a:effectLst/>
                <a:latin typeface="Traditional Arabic" panose="02020603050405020304" pitchFamily="18" charset="-78"/>
                <a:ea typeface="Times New Roman" panose="02020603050405020304" pitchFamily="18" charset="0"/>
                <a:cs typeface="Alexandria" pitchFamily="2" charset="-78"/>
              </a:rPr>
              <a:t>.</a:t>
            </a:r>
            <a:endParaRPr lang="en-GB" sz="20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Font typeface="Wingdings" panose="05000000000000000000" pitchFamily="2" charset="2"/>
              <a:buChar char="§"/>
            </a:pPr>
            <a:r>
              <a:rPr lang="ar-SA" sz="2000" dirty="0">
                <a:effectLst/>
                <a:latin typeface="Alexandria" pitchFamily="2" charset="-78"/>
                <a:ea typeface="Times New Roman" panose="02020603050405020304" pitchFamily="18" charset="0"/>
                <a:cs typeface="Alexandria" pitchFamily="2" charset="-78"/>
              </a:rPr>
              <a:t>تحقيق أقصى قدر من قدرة الطلبة على التعليم والتعلم</a:t>
            </a:r>
            <a:r>
              <a:rPr lang="fr-FR" sz="2000" dirty="0">
                <a:effectLst/>
                <a:latin typeface="Traditional Arabic" panose="02020603050405020304" pitchFamily="18" charset="-78"/>
                <a:ea typeface="Times New Roman" panose="02020603050405020304" pitchFamily="18" charset="0"/>
                <a:cs typeface="Alexandria" pitchFamily="2" charset="-78"/>
              </a:rPr>
              <a:t>.</a:t>
            </a:r>
            <a:endParaRPr lang="en-GB" sz="20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Font typeface="Wingdings" panose="05000000000000000000" pitchFamily="2" charset="2"/>
              <a:buChar char="§"/>
            </a:pPr>
            <a:r>
              <a:rPr lang="ar-SA" sz="2000" dirty="0">
                <a:effectLst/>
                <a:latin typeface="Alexandria" pitchFamily="2" charset="-78"/>
                <a:ea typeface="Times New Roman" panose="02020603050405020304" pitchFamily="18" charset="0"/>
                <a:cs typeface="Alexandria" pitchFamily="2" charset="-78"/>
              </a:rPr>
              <a:t>جعل الأفراد قادرين على تولي أدوار قيادية في العالم الخارجي</a:t>
            </a:r>
            <a:r>
              <a:rPr lang="fr-FR" sz="2000" dirty="0">
                <a:effectLst/>
                <a:latin typeface="Traditional Arabic" panose="02020603050405020304" pitchFamily="18" charset="-78"/>
                <a:ea typeface="Times New Roman" panose="02020603050405020304" pitchFamily="18" charset="0"/>
                <a:cs typeface="Alexandria" pitchFamily="2" charset="-78"/>
              </a:rPr>
              <a:t>.</a:t>
            </a:r>
            <a:endParaRPr lang="en-GB" sz="20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Font typeface="Wingdings" panose="05000000000000000000" pitchFamily="2" charset="2"/>
              <a:buChar char="§"/>
            </a:pPr>
            <a:r>
              <a:rPr lang="ar-SA" sz="2000" dirty="0">
                <a:effectLst/>
                <a:latin typeface="Alexandria" pitchFamily="2" charset="-78"/>
                <a:ea typeface="Times New Roman" panose="02020603050405020304" pitchFamily="18" charset="0"/>
                <a:cs typeface="Alexandria" pitchFamily="2" charset="-78"/>
              </a:rPr>
              <a:t>الانتقال من مرحلة اكتساب المعرفة إلى مرحلة توظيفها لمعالجة </a:t>
            </a:r>
            <a:r>
              <a:rPr lang="ar-JO" sz="2000" dirty="0">
                <a:effectLst/>
                <a:latin typeface="Alexandria" pitchFamily="2" charset="-78"/>
                <a:ea typeface="Times New Roman" panose="02020603050405020304" pitchFamily="18" charset="0"/>
                <a:cs typeface="Alexandria" pitchFamily="2" charset="-78"/>
              </a:rPr>
              <a:t>ال</a:t>
            </a:r>
            <a:r>
              <a:rPr lang="ar-SA" sz="2000" dirty="0">
                <a:effectLst/>
                <a:latin typeface="Alexandria" pitchFamily="2" charset="-78"/>
                <a:ea typeface="Times New Roman" panose="02020603050405020304" pitchFamily="18" charset="0"/>
                <a:cs typeface="Alexandria" pitchFamily="2" charset="-78"/>
              </a:rPr>
              <a:t>مشكلات</a:t>
            </a:r>
            <a:r>
              <a:rPr lang="fr-FR" sz="2000" dirty="0">
                <a:effectLst/>
                <a:latin typeface="Traditional Arabic" panose="02020603050405020304" pitchFamily="18" charset="-78"/>
                <a:ea typeface="Times New Roman" panose="02020603050405020304" pitchFamily="18" charset="0"/>
                <a:cs typeface="Alexandria" pitchFamily="2" charset="-78"/>
              </a:rPr>
              <a:t>.</a:t>
            </a:r>
            <a:endParaRPr lang="en-GB" sz="20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Font typeface="Wingdings" panose="05000000000000000000" pitchFamily="2" charset="2"/>
              <a:buChar char="§"/>
            </a:pPr>
            <a:r>
              <a:rPr lang="ar-SA" sz="2000" dirty="0">
                <a:effectLst/>
                <a:latin typeface="Alexandria" pitchFamily="2" charset="-78"/>
                <a:ea typeface="Times New Roman" panose="02020603050405020304" pitchFamily="18" charset="0"/>
                <a:cs typeface="Alexandria" pitchFamily="2" charset="-78"/>
              </a:rPr>
              <a:t>توفير فرص تعليمية جيدة دون أي قيود</a:t>
            </a:r>
            <a:r>
              <a:rPr lang="fr-FR" sz="2000" dirty="0">
                <a:effectLst/>
                <a:latin typeface="Traditional Arabic" panose="02020603050405020304" pitchFamily="18" charset="-78"/>
                <a:ea typeface="Times New Roman" panose="02020603050405020304" pitchFamily="18" charset="0"/>
                <a:cs typeface="Alexandria" pitchFamily="2" charset="-78"/>
              </a:rPr>
              <a:t>.</a:t>
            </a:r>
            <a:endParaRPr lang="en-GB" sz="20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Font typeface="Wingdings" panose="05000000000000000000" pitchFamily="2" charset="2"/>
              <a:buChar char="§"/>
            </a:pPr>
            <a:r>
              <a:rPr lang="ar-SA" sz="2000" dirty="0">
                <a:effectLst/>
                <a:latin typeface="Alexandria" pitchFamily="2" charset="-78"/>
                <a:ea typeface="Times New Roman" panose="02020603050405020304" pitchFamily="18" charset="0"/>
                <a:cs typeface="Alexandria" pitchFamily="2" charset="-78"/>
              </a:rPr>
              <a:t>تمكين الفريق التعليمي والإداري من </a:t>
            </a:r>
            <a:r>
              <a:rPr lang="ar-JO" sz="2000" dirty="0">
                <a:effectLst/>
                <a:latin typeface="Alexandria" pitchFamily="2" charset="-78"/>
                <a:ea typeface="Times New Roman" panose="02020603050405020304" pitchFamily="18" charset="0"/>
                <a:cs typeface="Alexandria" pitchFamily="2" charset="-78"/>
              </a:rPr>
              <a:t>اكتساب </a:t>
            </a:r>
            <a:r>
              <a:rPr lang="ar-SA" sz="2000" dirty="0">
                <a:effectLst/>
                <a:latin typeface="Alexandria" pitchFamily="2" charset="-78"/>
                <a:ea typeface="Times New Roman" panose="02020603050405020304" pitchFamily="18" charset="0"/>
                <a:cs typeface="Alexandria" pitchFamily="2" charset="-78"/>
              </a:rPr>
              <a:t>م</a:t>
            </a:r>
            <a:r>
              <a:rPr lang="ar-JO" sz="2000" dirty="0">
                <a:effectLst/>
                <a:latin typeface="Alexandria" pitchFamily="2" charset="-78"/>
                <a:ea typeface="Times New Roman" panose="02020603050405020304" pitchFamily="18" charset="0"/>
                <a:cs typeface="Alexandria" pitchFamily="2" charset="-78"/>
              </a:rPr>
              <a:t>هارات وخبرات </a:t>
            </a:r>
            <a:r>
              <a:rPr lang="ar-SA" sz="2000" dirty="0">
                <a:effectLst/>
                <a:latin typeface="Alexandria" pitchFamily="2" charset="-78"/>
                <a:ea typeface="Times New Roman" panose="02020603050405020304" pitchFamily="18" charset="0"/>
                <a:cs typeface="Alexandria" pitchFamily="2" charset="-78"/>
              </a:rPr>
              <a:t>جديدة</a:t>
            </a:r>
            <a:r>
              <a:rPr lang="ar-JO" sz="2000" dirty="0">
                <a:effectLst/>
                <a:latin typeface="Alexandria" pitchFamily="2" charset="-78"/>
                <a:ea typeface="Times New Roman" panose="02020603050405020304" pitchFamily="18" charset="0"/>
                <a:cs typeface="Alexandria" pitchFamily="2" charset="-78"/>
              </a:rPr>
              <a:t>.</a:t>
            </a:r>
            <a:r>
              <a:rPr lang="ar-SA" sz="2000" dirty="0">
                <a:effectLst/>
                <a:latin typeface="Alexandria" pitchFamily="2" charset="-78"/>
                <a:ea typeface="Times New Roman" panose="02020603050405020304" pitchFamily="18" charset="0"/>
                <a:cs typeface="Alexandria" pitchFamily="2" charset="-78"/>
              </a:rPr>
              <a:t> </a:t>
            </a:r>
            <a:endParaRPr lang="ar-JO" sz="2000" dirty="0">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buFont typeface="Wingdings" panose="05000000000000000000" pitchFamily="2" charset="2"/>
              <a:buChar char="§"/>
            </a:pPr>
            <a:r>
              <a:rPr lang="ar-SA" sz="2000" dirty="0">
                <a:effectLst/>
                <a:latin typeface="Alexandria" pitchFamily="2" charset="-78"/>
                <a:ea typeface="Times New Roman" panose="02020603050405020304" pitchFamily="18" charset="0"/>
                <a:cs typeface="Alexandria" pitchFamily="2" charset="-78"/>
              </a:rPr>
              <a:t>زيادة الإنتاجية وتخفيض تكاليف التشغيل</a:t>
            </a:r>
            <a:r>
              <a:rPr lang="fr-FR" sz="2000" dirty="0">
                <a:effectLst/>
                <a:latin typeface="Traditional Arabic" panose="02020603050405020304" pitchFamily="18" charset="-78"/>
                <a:ea typeface="Times New Roman" panose="02020603050405020304" pitchFamily="18" charset="0"/>
                <a:cs typeface="Alexandria" pitchFamily="2" charset="-78"/>
              </a:rPr>
              <a:t>.</a:t>
            </a:r>
            <a:endParaRPr lang="en-GB" sz="2000" dirty="0">
              <a:effectLst/>
              <a:latin typeface="Alexandria" pitchFamily="2" charset="-78"/>
              <a:ea typeface="Calibri" panose="020F0502020204030204" pitchFamily="34" charset="0"/>
              <a:cs typeface="Alexandria" pitchFamily="2" charset="-78"/>
            </a:endParaRPr>
          </a:p>
        </p:txBody>
      </p:sp>
      <p:sp>
        <p:nvSpPr>
          <p:cNvPr id="5" name="TextBox 4">
            <a:extLst>
              <a:ext uri="{FF2B5EF4-FFF2-40B4-BE49-F238E27FC236}">
                <a16:creationId xmlns:a16="http://schemas.microsoft.com/office/drawing/2014/main" id="{039BDDF3-2FD8-44CB-AD4A-866C398B0C92}"/>
              </a:ext>
            </a:extLst>
          </p:cNvPr>
          <p:cNvSpPr txBox="1"/>
          <p:nvPr/>
        </p:nvSpPr>
        <p:spPr>
          <a:xfrm>
            <a:off x="1919536" y="167032"/>
            <a:ext cx="5472608" cy="52322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SA" sz="2800" b="1" i="0" u="none" strike="noStrike" kern="0" cap="none" spc="0" normalizeH="0" baseline="0" noProof="0" dirty="0">
                <a:ln>
                  <a:noFill/>
                </a:ln>
                <a:solidFill>
                  <a:schemeClr val="tx1"/>
                </a:solidFill>
                <a:effectLst/>
                <a:uLnTx/>
                <a:uFillTx/>
                <a:latin typeface="Alexandria" pitchFamily="2" charset="-78"/>
                <a:ea typeface="Times New Roman" panose="02020603050405020304" pitchFamily="18" charset="0"/>
                <a:cs typeface="Alexandria" pitchFamily="2" charset="-78"/>
                <a:sym typeface="Arial"/>
              </a:rPr>
              <a:t>أهداف الجامعة الذكية</a:t>
            </a:r>
            <a:endParaRPr kumimoji="0" lang="ar-JO" sz="2800" b="1" i="0" u="none" strike="noStrike" kern="0" cap="none" spc="0" normalizeH="0" baseline="0" noProof="0" dirty="0">
              <a:ln>
                <a:noFill/>
              </a:ln>
              <a:solidFill>
                <a:schemeClr val="tx1"/>
              </a:solidFill>
              <a:effectLst/>
              <a:uLnTx/>
              <a:uFillTx/>
              <a:latin typeface="Alexandria" pitchFamily="2" charset="-78"/>
              <a:ea typeface="Times New Roman" panose="02020603050405020304" pitchFamily="18" charset="0"/>
              <a:cs typeface="Alexandria" pitchFamily="2" charset="-78"/>
              <a:sym typeface="Arial"/>
            </a:endParaRPr>
          </a:p>
        </p:txBody>
      </p:sp>
      <p:pic>
        <p:nvPicPr>
          <p:cNvPr id="2" name="Graphic 21">
            <a:extLst>
              <a:ext uri="{FF2B5EF4-FFF2-40B4-BE49-F238E27FC236}">
                <a16:creationId xmlns:a16="http://schemas.microsoft.com/office/drawing/2014/main" id="{814F7CF4-1710-DEDE-75DA-54BB8E4B416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Tree>
    <p:extLst>
      <p:ext uri="{BB962C8B-B14F-4D97-AF65-F5344CB8AC3E}">
        <p14:creationId xmlns:p14="http://schemas.microsoft.com/office/powerpoint/2010/main" val="13952472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D45A953-42BF-4B3C-8B89-3FEA00C42736}"/>
              </a:ext>
            </a:extLst>
          </p:cNvPr>
          <p:cNvSpPr txBox="1"/>
          <p:nvPr/>
        </p:nvSpPr>
        <p:spPr>
          <a:xfrm>
            <a:off x="551384" y="987330"/>
            <a:ext cx="10860929" cy="5593839"/>
          </a:xfrm>
          <a:prstGeom prst="rect">
            <a:avLst/>
          </a:prstGeom>
          <a:noFill/>
        </p:spPr>
        <p:txBody>
          <a:bodyPr wrap="square">
            <a:spAutoFit/>
          </a:bodyPr>
          <a:lstStyle/>
          <a:p>
            <a:pPr algn="just" rtl="1"/>
            <a:endParaRPr lang="ar-JO" sz="2000" dirty="0">
              <a:effectLst/>
              <a:latin typeface="Alexandria" pitchFamily="2" charset="-78"/>
              <a:ea typeface="Times New Roman" panose="02020603050405020304" pitchFamily="18" charset="0"/>
              <a:cs typeface="Alexandria" pitchFamily="2" charset="-78"/>
            </a:endParaRPr>
          </a:p>
          <a:p>
            <a:pPr algn="just" rtl="1"/>
            <a:r>
              <a:rPr lang="ar-SA" sz="2000" dirty="0">
                <a:effectLst/>
                <a:latin typeface="Alexandria" pitchFamily="2" charset="-78"/>
                <a:ea typeface="Times New Roman" panose="02020603050405020304" pitchFamily="18" charset="0"/>
                <a:cs typeface="Alexandria" pitchFamily="2" charset="-78"/>
              </a:rPr>
              <a:t>ترتكز الجامعة الذكية على عدد من المقومات الأساسية وهي وجود حرم جامعي ذكي</a:t>
            </a:r>
            <a:r>
              <a:rPr lang="fr-FR" sz="2000" dirty="0">
                <a:effectLst/>
                <a:latin typeface="Traditional Arabic" panose="02020603050405020304" pitchFamily="18" charset="-78"/>
                <a:ea typeface="Times New Roman" panose="02020603050405020304" pitchFamily="18" charset="0"/>
                <a:cs typeface="Alexandria" pitchFamily="2" charset="-78"/>
              </a:rPr>
              <a:t> S-Campus </a:t>
            </a:r>
            <a:r>
              <a:rPr lang="ar-SA" sz="2000" dirty="0">
                <a:effectLst/>
                <a:latin typeface="Alexandria" pitchFamily="2" charset="-78"/>
                <a:ea typeface="Times New Roman" panose="02020603050405020304" pitchFamily="18" charset="0"/>
                <a:cs typeface="Alexandria" pitchFamily="2" charset="-78"/>
              </a:rPr>
              <a:t>يتكون من:</a:t>
            </a:r>
            <a:endParaRPr lang="ar-JO" sz="2000" dirty="0">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buFont typeface="Wingdings" panose="05000000000000000000" pitchFamily="2" charset="2"/>
              <a:buChar char="§"/>
            </a:pPr>
            <a:r>
              <a:rPr lang="ar-SA" sz="2000" dirty="0">
                <a:effectLst/>
                <a:latin typeface="Alexandria" pitchFamily="2" charset="-78"/>
                <a:ea typeface="Times New Roman" panose="02020603050405020304" pitchFamily="18" charset="0"/>
                <a:cs typeface="Alexandria" pitchFamily="2" charset="-78"/>
              </a:rPr>
              <a:t>خطط واستراتيجيات وأهداف تعليمية واضحة</a:t>
            </a:r>
            <a:r>
              <a:rPr lang="fr-FR" sz="2000" dirty="0">
                <a:effectLst/>
                <a:latin typeface="Traditional Arabic" panose="02020603050405020304" pitchFamily="18" charset="-78"/>
                <a:ea typeface="Times New Roman" panose="02020603050405020304" pitchFamily="18" charset="0"/>
                <a:cs typeface="Alexandria" pitchFamily="2" charset="-78"/>
              </a:rPr>
              <a:t> Smart </a:t>
            </a:r>
            <a:r>
              <a:rPr lang="fr-FR" sz="2000" dirty="0" err="1">
                <a:effectLst/>
                <a:latin typeface="Traditional Arabic" panose="02020603050405020304" pitchFamily="18" charset="-78"/>
                <a:ea typeface="Times New Roman" panose="02020603050405020304" pitchFamily="18" charset="0"/>
                <a:cs typeface="Alexandria" pitchFamily="2" charset="-78"/>
              </a:rPr>
              <a:t>strategy</a:t>
            </a:r>
            <a:r>
              <a:rPr lang="fr-FR" sz="2000" dirty="0">
                <a:effectLst/>
                <a:latin typeface="Traditional Arabic" panose="02020603050405020304" pitchFamily="18" charset="-78"/>
                <a:ea typeface="Times New Roman" panose="02020603050405020304" pitchFamily="18" charset="0"/>
                <a:cs typeface="Alexandria" pitchFamily="2" charset="-78"/>
              </a:rPr>
              <a:t>.</a:t>
            </a:r>
            <a:endParaRPr lang="en-GB" sz="20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Font typeface="Wingdings" panose="05000000000000000000" pitchFamily="2" charset="2"/>
              <a:buChar char="§"/>
            </a:pPr>
            <a:r>
              <a:rPr lang="ar-SA" sz="2000" dirty="0">
                <a:effectLst/>
                <a:latin typeface="Alexandria" pitchFamily="2" charset="-78"/>
                <a:ea typeface="Times New Roman" panose="02020603050405020304" pitchFamily="18" charset="0"/>
                <a:cs typeface="Alexandria" pitchFamily="2" charset="-78"/>
              </a:rPr>
              <a:t>منظومة إدارة ذكية</a:t>
            </a:r>
            <a:r>
              <a:rPr lang="fr-FR" sz="2000" dirty="0">
                <a:effectLst/>
                <a:latin typeface="Traditional Arabic" panose="02020603050405020304" pitchFamily="18" charset="-78"/>
                <a:ea typeface="Times New Roman" panose="02020603050405020304" pitchFamily="18" charset="0"/>
                <a:cs typeface="Alexandria" pitchFamily="2" charset="-78"/>
              </a:rPr>
              <a:t> Smart Management:.</a:t>
            </a:r>
            <a:endParaRPr lang="en-GB" sz="20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Font typeface="Wingdings" panose="05000000000000000000" pitchFamily="2" charset="2"/>
              <a:buChar char="§"/>
            </a:pPr>
            <a:r>
              <a:rPr lang="ar-SA" sz="2000" dirty="0">
                <a:effectLst/>
                <a:latin typeface="Alexandria" pitchFamily="2" charset="-78"/>
                <a:ea typeface="Times New Roman" panose="02020603050405020304" pitchFamily="18" charset="0"/>
                <a:cs typeface="Alexandria" pitchFamily="2" charset="-78"/>
              </a:rPr>
              <a:t>بنية تحتية مادية ذكية تشمل منشآت ومبان  ذكية وعصرية</a:t>
            </a:r>
            <a:r>
              <a:rPr lang="fr-FR" sz="2000" dirty="0">
                <a:effectLst/>
                <a:latin typeface="Traditional Arabic" panose="02020603050405020304" pitchFamily="18" charset="-78"/>
                <a:ea typeface="Times New Roman" panose="02020603050405020304" pitchFamily="18" charset="0"/>
                <a:cs typeface="Alexandria" pitchFamily="2" charset="-78"/>
              </a:rPr>
              <a:t> Smart Building.</a:t>
            </a:r>
            <a:endParaRPr lang="en-GB" sz="20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Font typeface="Wingdings" panose="05000000000000000000" pitchFamily="2" charset="2"/>
              <a:buChar char="§"/>
            </a:pPr>
            <a:r>
              <a:rPr lang="ar-SA" sz="2000" dirty="0">
                <a:effectLst/>
                <a:latin typeface="Alexandria" pitchFamily="2" charset="-78"/>
                <a:ea typeface="Times New Roman" panose="02020603050405020304" pitchFamily="18" charset="0"/>
                <a:cs typeface="Alexandria" pitchFamily="2" charset="-78"/>
              </a:rPr>
              <a:t>بنية تحتية عتادية تقنية ذكية</a:t>
            </a:r>
            <a:r>
              <a:rPr lang="fr-FR" sz="2000" dirty="0">
                <a:effectLst/>
                <a:latin typeface="Traditional Arabic" panose="02020603050405020304" pitchFamily="18" charset="-78"/>
                <a:ea typeface="Times New Roman" panose="02020603050405020304" pitchFamily="18" charset="0"/>
                <a:cs typeface="Alexandria" pitchFamily="2" charset="-78"/>
              </a:rPr>
              <a:t> IT hardware infrastructure Smart </a:t>
            </a:r>
            <a:r>
              <a:rPr lang="ar-SA" sz="2000" dirty="0">
                <a:effectLst/>
                <a:latin typeface="Alexandria" pitchFamily="2" charset="-78"/>
                <a:ea typeface="Times New Roman" panose="02020603050405020304" pitchFamily="18" charset="0"/>
                <a:cs typeface="Alexandria" pitchFamily="2" charset="-78"/>
              </a:rPr>
              <a:t>تشمل (بنية شبكية سلكية ولاسلكية متطورة، </a:t>
            </a:r>
            <a:r>
              <a:rPr lang="ar-JO" sz="2000" dirty="0">
                <a:effectLst/>
                <a:latin typeface="Alexandria" pitchFamily="2" charset="-78"/>
                <a:ea typeface="Times New Roman" panose="02020603050405020304" pitchFamily="18" charset="0"/>
                <a:cs typeface="Alexandria" pitchFamily="2" charset="-78"/>
              </a:rPr>
              <a:t>و</a:t>
            </a:r>
            <a:r>
              <a:rPr lang="ar-SA" sz="2000" dirty="0">
                <a:effectLst/>
                <a:latin typeface="Alexandria" pitchFamily="2" charset="-78"/>
                <a:ea typeface="Times New Roman" panose="02020603050405020304" pitchFamily="18" charset="0"/>
                <a:cs typeface="Alexandria" pitchFamily="2" charset="-78"/>
              </a:rPr>
              <a:t>أجهزة حواسيب محمولة </a:t>
            </a:r>
            <a:r>
              <a:rPr lang="ar-JO" sz="2000" dirty="0">
                <a:effectLst/>
                <a:latin typeface="Alexandria" pitchFamily="2" charset="-78"/>
                <a:ea typeface="Times New Roman" panose="02020603050405020304" pitchFamily="18" charset="0"/>
                <a:cs typeface="Alexandria" pitchFamily="2" charset="-78"/>
              </a:rPr>
              <a:t>و</a:t>
            </a:r>
            <a:r>
              <a:rPr lang="ar-SA" sz="2000" dirty="0">
                <a:effectLst/>
                <a:latin typeface="Alexandria" pitchFamily="2" charset="-78"/>
                <a:ea typeface="Times New Roman" panose="02020603050405020304" pitchFamily="18" charset="0"/>
                <a:cs typeface="Alexandria" pitchFamily="2" charset="-78"/>
              </a:rPr>
              <a:t>أنظمة مراقبة، أنظمة اتصال</a:t>
            </a:r>
            <a:r>
              <a:rPr lang="ar-JO" sz="2000" dirty="0">
                <a:latin typeface="Traditional Arabic" panose="02020603050405020304" pitchFamily="18" charset="-78"/>
                <a:ea typeface="Times New Roman" panose="02020603050405020304" pitchFamily="18" charset="0"/>
                <a:cs typeface="Alexandria" pitchFamily="2" charset="-78"/>
              </a:rPr>
              <a:t>.</a:t>
            </a:r>
            <a:endParaRPr lang="en-GB" sz="20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Font typeface="Wingdings" panose="05000000000000000000" pitchFamily="2" charset="2"/>
              <a:buChar char="§"/>
            </a:pPr>
            <a:r>
              <a:rPr lang="ar-SA" sz="2000" dirty="0">
                <a:effectLst/>
                <a:latin typeface="Alexandria" pitchFamily="2" charset="-78"/>
                <a:ea typeface="Times New Roman" panose="02020603050405020304" pitchFamily="18" charset="0"/>
                <a:cs typeface="Alexandria" pitchFamily="2" charset="-78"/>
              </a:rPr>
              <a:t>بنية تحتية برمجية ذكية</a:t>
            </a:r>
            <a:r>
              <a:rPr lang="fr-FR" sz="2000" dirty="0">
                <a:effectLst/>
                <a:latin typeface="Traditional Arabic" panose="02020603050405020304" pitchFamily="18" charset="-78"/>
                <a:ea typeface="Times New Roman" panose="02020603050405020304" pitchFamily="18" charset="0"/>
                <a:cs typeface="Alexandria" pitchFamily="2" charset="-78"/>
              </a:rPr>
              <a:t> IT software infrastructure  Smart </a:t>
            </a:r>
            <a:r>
              <a:rPr lang="ar-SA" sz="2000" dirty="0">
                <a:effectLst/>
                <a:latin typeface="Alexandria" pitchFamily="2" charset="-78"/>
                <a:ea typeface="Times New Roman" panose="02020603050405020304" pitchFamily="18" charset="0"/>
                <a:cs typeface="Alexandria" pitchFamily="2" charset="-78"/>
              </a:rPr>
              <a:t>تشمل (أنظمة التعلم، أنظمة إدارة، أنظمة مراقبة وتحكم، أنظمة أمان وحماية، أنظمة شبكات اجتماعية، موقع إلكتروني تفاعلي، صفحات على مواقع التواصل</a:t>
            </a:r>
            <a:r>
              <a:rPr lang="ar-JO" sz="2000" dirty="0">
                <a:latin typeface="Traditional Arabic" panose="02020603050405020304" pitchFamily="18" charset="-78"/>
                <a:ea typeface="Times New Roman" panose="02020603050405020304" pitchFamily="18" charset="0"/>
                <a:cs typeface="Alexandria" pitchFamily="2" charset="-78"/>
              </a:rPr>
              <a:t>.</a:t>
            </a:r>
            <a:endParaRPr lang="en-GB" sz="20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Font typeface="Wingdings" panose="05000000000000000000" pitchFamily="2" charset="2"/>
              <a:buChar char="§"/>
            </a:pPr>
            <a:r>
              <a:rPr lang="ar-SA" sz="2000" dirty="0">
                <a:effectLst/>
                <a:latin typeface="Alexandria" pitchFamily="2" charset="-78"/>
                <a:ea typeface="Times New Roman" panose="02020603050405020304" pitchFamily="18" charset="0"/>
                <a:cs typeface="Alexandria" pitchFamily="2" charset="-78"/>
              </a:rPr>
              <a:t>أطر بشرية ذكية كفؤة ومدرّبة</a:t>
            </a:r>
            <a:r>
              <a:rPr lang="fr-FR" sz="2000" dirty="0">
                <a:effectLst/>
                <a:latin typeface="Traditional Arabic" panose="02020603050405020304" pitchFamily="18" charset="-78"/>
                <a:ea typeface="Times New Roman" panose="02020603050405020304" pitchFamily="18" charset="0"/>
                <a:cs typeface="Alexandria" pitchFamily="2" charset="-78"/>
              </a:rPr>
              <a:t> Smart </a:t>
            </a:r>
            <a:r>
              <a:rPr lang="fr-FR" sz="2000" dirty="0" err="1">
                <a:effectLst/>
                <a:latin typeface="Traditional Arabic" panose="02020603050405020304" pitchFamily="18" charset="-78"/>
                <a:ea typeface="Times New Roman" panose="02020603050405020304" pitchFamily="18" charset="0"/>
                <a:cs typeface="Alexandria" pitchFamily="2" charset="-78"/>
              </a:rPr>
              <a:t>Individuals</a:t>
            </a:r>
            <a:r>
              <a:rPr lang="fr-FR" sz="2000" dirty="0">
                <a:effectLst/>
                <a:latin typeface="Traditional Arabic" panose="02020603050405020304" pitchFamily="18" charset="-78"/>
                <a:ea typeface="Times New Roman" panose="02020603050405020304" pitchFamily="18" charset="0"/>
                <a:cs typeface="Alexandria" pitchFamily="2" charset="-78"/>
              </a:rPr>
              <a:t>.</a:t>
            </a:r>
            <a:endParaRPr lang="en-GB" sz="20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Font typeface="Wingdings" panose="05000000000000000000" pitchFamily="2" charset="2"/>
              <a:buChar char="§"/>
            </a:pPr>
            <a:r>
              <a:rPr lang="ar-SA" sz="2000" dirty="0">
                <a:effectLst/>
                <a:latin typeface="Alexandria" pitchFamily="2" charset="-78"/>
                <a:ea typeface="Times New Roman" panose="02020603050405020304" pitchFamily="18" charset="0"/>
                <a:cs typeface="Alexandria" pitchFamily="2" charset="-78"/>
              </a:rPr>
              <a:t>بيئات تعلم ذكية</a:t>
            </a:r>
            <a:r>
              <a:rPr lang="fr-FR" sz="2000" dirty="0">
                <a:effectLst/>
                <a:latin typeface="Traditional Arabic" panose="02020603050405020304" pitchFamily="18" charset="-78"/>
                <a:ea typeface="Times New Roman" panose="02020603050405020304" pitchFamily="18" charset="0"/>
                <a:cs typeface="Alexandria" pitchFamily="2" charset="-78"/>
              </a:rPr>
              <a:t> </a:t>
            </a:r>
            <a:r>
              <a:rPr lang="fr-FR" sz="2000" dirty="0" err="1">
                <a:effectLst/>
                <a:latin typeface="Traditional Arabic" panose="02020603050405020304" pitchFamily="18" charset="-78"/>
                <a:ea typeface="Times New Roman" panose="02020603050405020304" pitchFamily="18" charset="0"/>
                <a:cs typeface="Alexandria" pitchFamily="2" charset="-78"/>
              </a:rPr>
              <a:t>Educational</a:t>
            </a:r>
            <a:r>
              <a:rPr lang="fr-FR" sz="2000" dirty="0">
                <a:effectLst/>
                <a:latin typeface="Traditional Arabic" panose="02020603050405020304" pitchFamily="18" charset="-78"/>
                <a:ea typeface="Times New Roman" panose="02020603050405020304" pitchFamily="18" charset="0"/>
                <a:cs typeface="Alexandria" pitchFamily="2" charset="-78"/>
              </a:rPr>
              <a:t> </a:t>
            </a:r>
            <a:r>
              <a:rPr lang="fr-FR" sz="2000" dirty="0" err="1">
                <a:effectLst/>
                <a:latin typeface="Traditional Arabic" panose="02020603050405020304" pitchFamily="18" charset="-78"/>
                <a:ea typeface="Times New Roman" panose="02020603050405020304" pitchFamily="18" charset="0"/>
                <a:cs typeface="Alexandria" pitchFamily="2" charset="-78"/>
              </a:rPr>
              <a:t>Environment</a:t>
            </a:r>
            <a:r>
              <a:rPr lang="fr-FR" sz="2000" dirty="0">
                <a:effectLst/>
                <a:latin typeface="Traditional Arabic" panose="02020603050405020304" pitchFamily="18" charset="-78"/>
                <a:ea typeface="Times New Roman" panose="02020603050405020304" pitchFamily="18" charset="0"/>
                <a:cs typeface="Alexandria" pitchFamily="2" charset="-78"/>
              </a:rPr>
              <a:t>  Smart</a:t>
            </a:r>
            <a:endParaRPr lang="en-GB" sz="2000" dirty="0">
              <a:effectLst/>
              <a:latin typeface="Alexandria" pitchFamily="2" charset="-78"/>
              <a:ea typeface="Calibri" panose="020F0502020204030204" pitchFamily="34" charset="0"/>
              <a:cs typeface="Alexandria" pitchFamily="2" charset="-78"/>
            </a:endParaRPr>
          </a:p>
        </p:txBody>
      </p:sp>
      <p:sp>
        <p:nvSpPr>
          <p:cNvPr id="5" name="TextBox 4">
            <a:extLst>
              <a:ext uri="{FF2B5EF4-FFF2-40B4-BE49-F238E27FC236}">
                <a16:creationId xmlns:a16="http://schemas.microsoft.com/office/drawing/2014/main" id="{4455BAEF-476C-4940-A576-1C0D2B383147}"/>
              </a:ext>
            </a:extLst>
          </p:cNvPr>
          <p:cNvSpPr txBox="1"/>
          <p:nvPr/>
        </p:nvSpPr>
        <p:spPr>
          <a:xfrm>
            <a:off x="4151784" y="397271"/>
            <a:ext cx="5976664" cy="523220"/>
          </a:xfrm>
          <a:prstGeom prst="rect">
            <a:avLst/>
          </a:prstGeom>
          <a:noFill/>
        </p:spPr>
        <p:txBody>
          <a:bodyPr wrap="square">
            <a:spAutoFit/>
          </a:bodyPr>
          <a:lstStyle/>
          <a:p>
            <a:r>
              <a:rPr kumimoji="0" lang="ar-SA" sz="2800" b="1" i="0" u="none" strike="noStrike" kern="1800" cap="none" spc="0" normalizeH="0" baseline="0" noProof="0" dirty="0">
                <a:ln>
                  <a:noFill/>
                </a:ln>
                <a:solidFill>
                  <a:schemeClr val="tx1"/>
                </a:solidFill>
                <a:effectLst/>
                <a:uLnTx/>
                <a:uFillTx/>
                <a:latin typeface="Alexandria" pitchFamily="2" charset="-78"/>
                <a:ea typeface="Times New Roman" panose="02020603050405020304" pitchFamily="18" charset="0"/>
                <a:cs typeface="Alexandria" pitchFamily="2" charset="-78"/>
                <a:sym typeface="Arial"/>
              </a:rPr>
              <a:t>مقومات الجامعة الذكية</a:t>
            </a:r>
            <a:endParaRPr lang="en-GB" sz="2800" dirty="0">
              <a:solidFill>
                <a:schemeClr val="tx1"/>
              </a:solidFill>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A56E9928-B0BC-F09B-3943-1898F40AB4B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Tree>
    <p:extLst>
      <p:ext uri="{BB962C8B-B14F-4D97-AF65-F5344CB8AC3E}">
        <p14:creationId xmlns:p14="http://schemas.microsoft.com/office/powerpoint/2010/main" val="217957140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976DF4FD-18A0-4F56-A445-11765C5A2850}"/>
              </a:ext>
            </a:extLst>
          </p:cNvPr>
          <p:cNvSpPr txBox="1">
            <a:spLocks/>
          </p:cNvSpPr>
          <p:nvPr/>
        </p:nvSpPr>
        <p:spPr>
          <a:xfrm>
            <a:off x="4151784" y="5467"/>
            <a:ext cx="3672408" cy="1497672"/>
          </a:xfrm>
          <a:prstGeom prst="rect">
            <a:avLst/>
          </a:prstGeom>
        </p:spPr>
        <p:txBody>
          <a:bodyPr anchor="ct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rtl="1"/>
            <a:r>
              <a:rPr lang="ar-JO" altLang="ko-KR" sz="2800" b="1" dirty="0">
                <a:effectLst>
                  <a:outerShdw blurRad="38100" dist="38100" dir="2700000" algn="tl">
                    <a:srgbClr val="000000">
                      <a:alpha val="43137"/>
                    </a:srgbClr>
                  </a:outerShdw>
                </a:effectLst>
                <a:latin typeface="Alexandria" pitchFamily="2" charset="-78"/>
                <a:cs typeface="Alexandria" pitchFamily="2" charset="-78"/>
              </a:rPr>
              <a:t>خاتمة</a:t>
            </a:r>
          </a:p>
        </p:txBody>
      </p:sp>
      <p:sp>
        <p:nvSpPr>
          <p:cNvPr id="3" name="Rectangle 2"/>
          <p:cNvSpPr/>
          <p:nvPr/>
        </p:nvSpPr>
        <p:spPr>
          <a:xfrm>
            <a:off x="544141" y="1327532"/>
            <a:ext cx="11103718" cy="5113387"/>
          </a:xfrm>
          <a:prstGeom prst="rect">
            <a:avLst/>
          </a:prstGeom>
        </p:spPr>
        <p:txBody>
          <a:bodyPr wrap="square">
            <a:spAutoFit/>
          </a:bodyPr>
          <a:lstStyle/>
          <a:p>
            <a:pPr algn="just" rtl="1">
              <a:lnSpc>
                <a:spcPct val="150000"/>
              </a:lnSpc>
            </a:pPr>
            <a:r>
              <a:rPr lang="ar-JO" sz="2200" dirty="0">
                <a:latin typeface="Alexandria" pitchFamily="2" charset="-78"/>
                <a:cs typeface="Alexandria" pitchFamily="2" charset="-78"/>
              </a:rPr>
              <a:t> </a:t>
            </a:r>
            <a:r>
              <a:rPr lang="ar-AE" sz="2200" dirty="0">
                <a:latin typeface="Alexandria" pitchFamily="2" charset="-78"/>
                <a:cs typeface="Alexandria" pitchFamily="2" charset="-78"/>
              </a:rPr>
              <a:t>         </a:t>
            </a:r>
            <a:r>
              <a:rPr lang="ar-JO" sz="2200" dirty="0">
                <a:latin typeface="Alexandria" pitchFamily="2" charset="-78"/>
                <a:cs typeface="Alexandria" pitchFamily="2" charset="-78"/>
              </a:rPr>
              <a:t>مما سبق يمکن القول أنه آن الأوان بضرورة التفکير  بتبني نظام المدارس والجامعات المنتجة والجامعات الذكية من أجل بناء ثقافة حب العمل وتعزيز الإنتاج، وغرس روح الإعتماد على النفس لدى الطلبة من خلال  بناء مشاريع متنوعة ، تساعد على حل الکثير من المشاکل المتعلقة بالبطالة بين الشباب وتسعى لترسيخ هوياتهم وانتماءاتهم الثقافية والإجتماعية في مجتمعاتهم، من خلال إعادة تأهيل وإعداد الشباب غير العاملين لتمكينهم من الدخول والمساهمة في الحياة الإقتصادية.</a:t>
            </a:r>
          </a:p>
          <a:p>
            <a:pPr algn="just" rtl="1">
              <a:lnSpc>
                <a:spcPct val="150000"/>
              </a:lnSpc>
            </a:pPr>
            <a:r>
              <a:rPr lang="ar-JO" sz="2200" dirty="0">
                <a:latin typeface="Alexandria" pitchFamily="2" charset="-78"/>
                <a:cs typeface="Alexandria" pitchFamily="2" charset="-78"/>
              </a:rPr>
              <a:t> ولهذا يمكن القول أن المدرسة والجامعة المنتجة والذكية ليست مجرد وحدات انتاجية او بيئات ذكية ولكنها تقوم على منهج تربوي منظم ومخطط يدار بشكل عملى مشترك بين العديد من الأطراف بما يكفل تأهيل الطالب ليكون فردًا قادرًا على تحمّل المسؤولية والاعتماد على ذاته.</a:t>
            </a:r>
            <a:endParaRPr lang="ar-JO" sz="22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0377B732-BE0E-378B-1DC7-899D0227189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Tree>
    <p:extLst>
      <p:ext uri="{BB962C8B-B14F-4D97-AF65-F5344CB8AC3E}">
        <p14:creationId xmlns:p14="http://schemas.microsoft.com/office/powerpoint/2010/main" val="302491034"/>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390EC8F-4327-49A6-8E7E-4CBAA8FCCCA3}"/>
              </a:ext>
            </a:extLst>
          </p:cNvPr>
          <p:cNvSpPr txBox="1"/>
          <p:nvPr/>
        </p:nvSpPr>
        <p:spPr>
          <a:xfrm>
            <a:off x="1991544" y="620688"/>
            <a:ext cx="7704856" cy="1200329"/>
          </a:xfrm>
          <a:prstGeom prst="rect">
            <a:avLst/>
          </a:prstGeom>
          <a:noFill/>
        </p:spPr>
        <p:txBody>
          <a:bodyPr wrap="square">
            <a:spAutoFit/>
          </a:bodyPr>
          <a:lstStyle/>
          <a:p>
            <a:pPr algn="ctr" rtl="1"/>
            <a:r>
              <a:rPr lang="ar-JO" sz="2400" dirty="0">
                <a:solidFill>
                  <a:schemeClr val="tx1"/>
                </a:solidFill>
                <a:latin typeface="Alexandria" pitchFamily="2" charset="-78"/>
                <a:cs typeface="Alexandria" pitchFamily="2" charset="-78"/>
              </a:rPr>
              <a:t>تلخيص موضوعات المحاضرة</a:t>
            </a:r>
            <a:endParaRPr lang="ar-AE" sz="2400" dirty="0">
              <a:solidFill>
                <a:schemeClr val="tx1"/>
              </a:solidFill>
              <a:latin typeface="Alexandria" pitchFamily="2" charset="-78"/>
              <a:cs typeface="Alexandria" pitchFamily="2" charset="-78"/>
            </a:endParaRPr>
          </a:p>
          <a:p>
            <a:pPr algn="ctr" rtl="1"/>
            <a:endParaRPr lang="ar-JO" sz="2400" dirty="0">
              <a:solidFill>
                <a:schemeClr val="tx1"/>
              </a:solidFill>
              <a:latin typeface="Alexandria" pitchFamily="2" charset="-78"/>
              <a:cs typeface="Alexandria" pitchFamily="2" charset="-78"/>
            </a:endParaRPr>
          </a:p>
          <a:p>
            <a:pPr algn="ctr" rtl="1"/>
            <a:r>
              <a:rPr lang="ar-JO" sz="2400" b="1" dirty="0">
                <a:solidFill>
                  <a:schemeClr val="tx1"/>
                </a:solidFill>
                <a:latin typeface="Alexandria" pitchFamily="2" charset="-78"/>
                <a:cs typeface="Alexandria" pitchFamily="2" charset="-78"/>
              </a:rPr>
              <a:t>المدارس والجامعات المنتجة</a:t>
            </a:r>
          </a:p>
        </p:txBody>
      </p:sp>
      <p:pic>
        <p:nvPicPr>
          <p:cNvPr id="4" name="Picture 3">
            <a:extLst>
              <a:ext uri="{FF2B5EF4-FFF2-40B4-BE49-F238E27FC236}">
                <a16:creationId xmlns:a16="http://schemas.microsoft.com/office/drawing/2014/main" id="{8A33B9CB-F3DB-4058-B35E-C6B6D446D35F}"/>
              </a:ext>
            </a:extLst>
          </p:cNvPr>
          <p:cNvPicPr>
            <a:picLocks noChangeAspect="1"/>
          </p:cNvPicPr>
          <p:nvPr/>
        </p:nvPicPr>
        <p:blipFill>
          <a:blip r:embed="rId2">
            <a:duotone>
              <a:schemeClr val="accent5">
                <a:shade val="45000"/>
                <a:satMod val="135000"/>
              </a:schemeClr>
              <a:prstClr val="white"/>
            </a:duotone>
          </a:blip>
          <a:stretch>
            <a:fillRect/>
          </a:stretch>
        </p:blipFill>
        <p:spPr>
          <a:xfrm>
            <a:off x="1415480" y="2367171"/>
            <a:ext cx="3024336" cy="3446529"/>
          </a:xfrm>
          <a:prstGeom prst="rect">
            <a:avLst/>
          </a:prstGeom>
          <a:gradFill>
            <a:gsLst>
              <a:gs pos="3000">
                <a:srgbClr val="7030A0"/>
              </a:gs>
              <a:gs pos="100000">
                <a:schemeClr val="accent1">
                  <a:tint val="44500"/>
                  <a:satMod val="160000"/>
                </a:schemeClr>
              </a:gs>
              <a:gs pos="80000">
                <a:schemeClr val="accent1">
                  <a:tint val="23500"/>
                  <a:satMod val="160000"/>
                </a:schemeClr>
              </a:gs>
            </a:gsLst>
            <a:lin ang="5400000" scaled="0"/>
          </a:gradFill>
        </p:spPr>
      </p:pic>
      <p:pic>
        <p:nvPicPr>
          <p:cNvPr id="5" name="Graphic 21">
            <a:extLst>
              <a:ext uri="{FF2B5EF4-FFF2-40B4-BE49-F238E27FC236}">
                <a16:creationId xmlns:a16="http://schemas.microsoft.com/office/drawing/2014/main" id="{3BD7743F-1939-AED3-87B3-17FAEAF749B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
        <p:nvSpPr>
          <p:cNvPr id="7" name="TextBox 6">
            <a:extLst>
              <a:ext uri="{FF2B5EF4-FFF2-40B4-BE49-F238E27FC236}">
                <a16:creationId xmlns:a16="http://schemas.microsoft.com/office/drawing/2014/main" id="{C4235982-6CC5-84B0-C752-9AC06CF138F6}"/>
              </a:ext>
            </a:extLst>
          </p:cNvPr>
          <p:cNvSpPr txBox="1"/>
          <p:nvPr/>
        </p:nvSpPr>
        <p:spPr>
          <a:xfrm>
            <a:off x="5015880" y="2367171"/>
            <a:ext cx="6097772" cy="3080972"/>
          </a:xfrm>
          <a:prstGeom prst="rect">
            <a:avLst/>
          </a:prstGeom>
          <a:noFill/>
        </p:spPr>
        <p:txBody>
          <a:bodyPr wrap="square">
            <a:spAutoFit/>
          </a:bodyPr>
          <a:lstStyle/>
          <a:p>
            <a:pPr algn="just" rtl="1">
              <a:lnSpc>
                <a:spcPct val="150000"/>
              </a:lnSpc>
            </a:pPr>
            <a:r>
              <a:rPr kumimoji="0" lang="ar-JO" sz="2200" b="0" i="0" u="none" strike="noStrike" kern="0" cap="none" spc="0" normalizeH="0" baseline="0" noProof="0" dirty="0">
                <a:ln>
                  <a:noFill/>
                </a:ln>
                <a:solidFill>
                  <a:srgbClr val="111111"/>
                </a:solidFill>
                <a:effectLst/>
                <a:uLnTx/>
                <a:uFillTx/>
                <a:latin typeface="Tajawal"/>
                <a:cs typeface="Alexandria" pitchFamily="2" charset="-78"/>
                <a:sym typeface="Arial"/>
              </a:rPr>
              <a:t>تقوم فكرة المدرسة المنتجة على أساس تمكينها من إيجاد وتأمين كفايتها المالية لسد بعض النفقات، عن طريق استثمار إمكاناتها المادية والبشرية وتحويلها إلى مواقع إنتاج حقيقية ، حيث يمكن أن يوفّر ذلك بعض المصادر المالية الضرورية لتسيير العمل التعل</a:t>
            </a:r>
            <a:r>
              <a:rPr kumimoji="0" lang="ar-AE" sz="2200" b="0" i="0" u="none" strike="noStrike" kern="0" cap="none" spc="0" normalizeH="0" baseline="0" noProof="0" dirty="0">
                <a:ln>
                  <a:noFill/>
                </a:ln>
                <a:solidFill>
                  <a:srgbClr val="111111"/>
                </a:solidFill>
                <a:effectLst/>
                <a:uLnTx/>
                <a:uFillTx/>
                <a:latin typeface="Tajawal"/>
                <a:cs typeface="Alexandria" pitchFamily="2" charset="-78"/>
                <a:sym typeface="Arial"/>
              </a:rPr>
              <a:t>ي</a:t>
            </a:r>
            <a:r>
              <a:rPr kumimoji="0" lang="ar-JO" sz="2200" b="0" i="0" u="none" strike="noStrike" kern="0" cap="none" spc="0" normalizeH="0" baseline="0" noProof="0" dirty="0">
                <a:ln>
                  <a:noFill/>
                </a:ln>
                <a:solidFill>
                  <a:srgbClr val="111111"/>
                </a:solidFill>
                <a:effectLst/>
                <a:uLnTx/>
                <a:uFillTx/>
                <a:latin typeface="Tajawal"/>
                <a:cs typeface="Alexandria" pitchFamily="2" charset="-78"/>
                <a:sym typeface="Arial"/>
              </a:rPr>
              <a:t>مي. </a:t>
            </a:r>
            <a:endParaRPr lang="en-US" dirty="0"/>
          </a:p>
        </p:txBody>
      </p:sp>
    </p:spTree>
    <p:extLst>
      <p:ext uri="{BB962C8B-B14F-4D97-AF65-F5344CB8AC3E}">
        <p14:creationId xmlns:p14="http://schemas.microsoft.com/office/powerpoint/2010/main" val="256373405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62190CD-987B-4A22-8D31-F57F0B65414B}"/>
              </a:ext>
            </a:extLst>
          </p:cNvPr>
          <p:cNvSpPr txBox="1"/>
          <p:nvPr/>
        </p:nvSpPr>
        <p:spPr>
          <a:xfrm>
            <a:off x="2423592" y="332656"/>
            <a:ext cx="6768752" cy="954107"/>
          </a:xfrm>
          <a:prstGeom prst="rect">
            <a:avLst/>
          </a:prstGeom>
          <a:noFill/>
        </p:spPr>
        <p:txBody>
          <a:bodyPr wrap="square">
            <a:spAutoFit/>
          </a:bodyPr>
          <a:lstStyle/>
          <a:p>
            <a:pPr algn="ctr"/>
            <a:r>
              <a:rPr lang="ar-JO" sz="2800" b="1" dirty="0">
                <a:solidFill>
                  <a:schemeClr val="tx1"/>
                </a:solidFill>
                <a:latin typeface="Alexandria" pitchFamily="2" charset="-78"/>
                <a:cs typeface="Alexandria" pitchFamily="2" charset="-78"/>
              </a:rPr>
              <a:t>تلخيص موضوعات المحاضرة</a:t>
            </a:r>
          </a:p>
          <a:p>
            <a:pPr algn="ctr"/>
            <a:r>
              <a:rPr lang="ar-JO" sz="2800" b="1" dirty="0">
                <a:solidFill>
                  <a:schemeClr val="tx1"/>
                </a:solidFill>
                <a:latin typeface="Alexandria" pitchFamily="2" charset="-78"/>
                <a:cs typeface="Alexandria" pitchFamily="2" charset="-78"/>
              </a:rPr>
              <a:t>الجامعات الذكية</a:t>
            </a:r>
          </a:p>
        </p:txBody>
      </p:sp>
      <p:pic>
        <p:nvPicPr>
          <p:cNvPr id="4" name="Graphic 21">
            <a:extLst>
              <a:ext uri="{FF2B5EF4-FFF2-40B4-BE49-F238E27FC236}">
                <a16:creationId xmlns:a16="http://schemas.microsoft.com/office/drawing/2014/main" id="{00ECED1E-83F9-B372-CF4F-4399091C0B9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pic>
        <p:nvPicPr>
          <p:cNvPr id="5" name="Picture 4">
            <a:extLst>
              <a:ext uri="{FF2B5EF4-FFF2-40B4-BE49-F238E27FC236}">
                <a16:creationId xmlns:a16="http://schemas.microsoft.com/office/drawing/2014/main" id="{73AC5113-4EDE-5645-A0E0-4B0D7C0860B8}"/>
              </a:ext>
            </a:extLst>
          </p:cNvPr>
          <p:cNvPicPr>
            <a:picLocks noChangeAspect="1"/>
          </p:cNvPicPr>
          <p:nvPr/>
        </p:nvPicPr>
        <p:blipFill>
          <a:blip r:embed="rId3">
            <a:duotone>
              <a:prstClr val="black"/>
              <a:schemeClr val="accent3">
                <a:tint val="45000"/>
                <a:satMod val="400000"/>
              </a:schemeClr>
            </a:duotone>
          </a:blip>
          <a:stretch>
            <a:fillRect/>
          </a:stretch>
        </p:blipFill>
        <p:spPr>
          <a:xfrm>
            <a:off x="223480" y="1700808"/>
            <a:ext cx="11561151" cy="4634160"/>
          </a:xfrm>
          <a:prstGeom prst="rect">
            <a:avLst/>
          </a:prstGeom>
        </p:spPr>
      </p:pic>
    </p:spTree>
    <p:extLst>
      <p:ext uri="{BB962C8B-B14F-4D97-AF65-F5344CB8AC3E}">
        <p14:creationId xmlns:p14="http://schemas.microsoft.com/office/powerpoint/2010/main" val="28725014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Shape 212"/>
        <p:cNvGrpSpPr/>
        <p:nvPr/>
      </p:nvGrpSpPr>
      <p:grpSpPr>
        <a:xfrm>
          <a:off x="0" y="0"/>
          <a:ext cx="0" cy="0"/>
          <a:chOff x="0" y="0"/>
          <a:chExt cx="0" cy="0"/>
        </a:xfrm>
      </p:grpSpPr>
      <p:sp>
        <p:nvSpPr>
          <p:cNvPr id="214" name="Google Shape;214;p8"/>
          <p:cNvSpPr/>
          <p:nvPr/>
        </p:nvSpPr>
        <p:spPr>
          <a:xfrm flipH="1">
            <a:off x="6512645" y="3153102"/>
            <a:ext cx="5679355" cy="3704899"/>
          </a:xfrm>
          <a:prstGeom prst="rtTriangle">
            <a:avLst/>
          </a:prstGeom>
          <a:solidFill>
            <a:srgbClr val="00B0F0">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16" name="Google Shape;114;p1"/>
          <p:cNvSpPr txBox="1"/>
          <p:nvPr/>
        </p:nvSpPr>
        <p:spPr>
          <a:xfrm>
            <a:off x="3808920" y="489780"/>
            <a:ext cx="3888432" cy="954067"/>
          </a:xfrm>
          <a:prstGeom prst="rect">
            <a:avLst/>
          </a:prstGeom>
          <a:noFill/>
          <a:ln>
            <a:solidFill>
              <a:schemeClr val="bg1"/>
            </a:solidFill>
          </a:ln>
        </p:spPr>
        <p:txBody>
          <a:bodyPr spcFirstLastPara="1" wrap="square" lIns="91425" tIns="45700" rIns="91425" bIns="45700" anchor="t" anchorCtr="0">
            <a:spAutoFit/>
          </a:bodyPr>
          <a:lstStyle/>
          <a:p>
            <a:pPr marL="0" marR="0" lvl="0" indent="0" algn="ctr" rtl="0">
              <a:spcBef>
                <a:spcPts val="0"/>
              </a:spcBef>
              <a:spcAft>
                <a:spcPts val="0"/>
              </a:spcAft>
              <a:buNone/>
            </a:pPr>
            <a:r>
              <a:rPr lang="ar-JO" sz="2800" b="1" dirty="0">
                <a:solidFill>
                  <a:schemeClr val="tx1"/>
                </a:solidFill>
                <a:latin typeface="Alexandria" pitchFamily="2" charset="-78"/>
                <a:cs typeface="Alexandria" pitchFamily="2" charset="-78"/>
                <a:sym typeface="Tajawal Medium"/>
              </a:rPr>
              <a:t>الموضوع القادم</a:t>
            </a:r>
          </a:p>
          <a:p>
            <a:pPr marL="0" marR="0" lvl="0" indent="0" algn="ctr" rtl="0">
              <a:spcBef>
                <a:spcPts val="0"/>
              </a:spcBef>
              <a:spcAft>
                <a:spcPts val="0"/>
              </a:spcAft>
              <a:buNone/>
            </a:pPr>
            <a:r>
              <a:rPr lang="ar-JO" sz="2800" b="1" dirty="0">
                <a:solidFill>
                  <a:schemeClr val="tx1"/>
                </a:solidFill>
                <a:latin typeface="Alexandria" pitchFamily="2" charset="-78"/>
                <a:cs typeface="Alexandria" pitchFamily="2" charset="-78"/>
                <a:sym typeface="Tajawal Medium"/>
              </a:rPr>
              <a:t>البحث العلمي</a:t>
            </a:r>
          </a:p>
        </p:txBody>
      </p:sp>
      <p:sp>
        <p:nvSpPr>
          <p:cNvPr id="10" name="TextBox 9">
            <a:extLst>
              <a:ext uri="{FF2B5EF4-FFF2-40B4-BE49-F238E27FC236}">
                <a16:creationId xmlns:a16="http://schemas.microsoft.com/office/drawing/2014/main" id="{BC19FA40-D948-4E3A-9FD9-E276C3FC7780}"/>
              </a:ext>
            </a:extLst>
          </p:cNvPr>
          <p:cNvSpPr txBox="1"/>
          <p:nvPr/>
        </p:nvSpPr>
        <p:spPr>
          <a:xfrm>
            <a:off x="1392810" y="3970083"/>
            <a:ext cx="8951662" cy="1231106"/>
          </a:xfrm>
          <a:prstGeom prst="rect">
            <a:avLst/>
          </a:prstGeom>
          <a:noFill/>
        </p:spPr>
        <p:txBody>
          <a:bodyPr wrap="square">
            <a:spAutoFit/>
          </a:bodyPr>
          <a:lstStyle/>
          <a:p>
            <a:pPr algn="l"/>
            <a:r>
              <a:rPr lang="en-GB" sz="2000" b="1" i="0" u="none" strike="noStrike" dirty="0">
                <a:solidFill>
                  <a:srgbClr val="101010"/>
                </a:solidFill>
                <a:effectLst/>
                <a:latin typeface="Alexandria" pitchFamily="2" charset="-78"/>
                <a:cs typeface="Alexandria" pitchFamily="2" charset="-78"/>
              </a:rPr>
              <a:t>Productivity is never an accident. It is always the result of a commitment to excellence, intelligent planning, and focused effort.</a:t>
            </a:r>
          </a:p>
          <a:p>
            <a:pPr algn="l"/>
            <a:r>
              <a:rPr lang="en-GB" b="1" i="0" u="none" strike="noStrike" dirty="0">
                <a:solidFill>
                  <a:srgbClr val="0000AA"/>
                </a:solidFill>
                <a:effectLst/>
                <a:latin typeface="Alexandria" pitchFamily="2" charset="-78"/>
                <a:cs typeface="Alexandria" pitchFamily="2" charset="-78"/>
                <a:hlinkClick r:id="rId5"/>
              </a:rPr>
              <a:t>Paul J. Meyer</a:t>
            </a:r>
            <a:endParaRPr lang="en-GB" b="1" i="0" dirty="0">
              <a:solidFill>
                <a:srgbClr val="222222"/>
              </a:solidFill>
              <a:effectLst/>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9A9C7F6A-B1DD-4B06-8F9C-A520D176DAB2}"/>
              </a:ext>
            </a:extLst>
          </p:cNvPr>
          <p:cNvSpPr txBox="1"/>
          <p:nvPr/>
        </p:nvSpPr>
        <p:spPr>
          <a:xfrm>
            <a:off x="1233621" y="2260828"/>
            <a:ext cx="8720652" cy="1200329"/>
          </a:xfrm>
          <a:prstGeom prst="rect">
            <a:avLst/>
          </a:prstGeom>
          <a:noFill/>
        </p:spPr>
        <p:txBody>
          <a:bodyPr wrap="square">
            <a:spAutoFit/>
          </a:bodyPr>
          <a:lstStyle/>
          <a:p>
            <a:pPr algn="r"/>
            <a:r>
              <a:rPr lang="ar-JO" sz="2400" b="1" dirty="0">
                <a:latin typeface="Alexandria" pitchFamily="2" charset="-78"/>
                <a:cs typeface="Alexandria" pitchFamily="2" charset="-78"/>
              </a:rPr>
              <a:t>الإنتاجية لا تأتي بالصدفة ولكنها نتيجة الإلتزام المستمر والتخطيط الذكي والجهد المركّز</a:t>
            </a:r>
          </a:p>
          <a:p>
            <a:pPr algn="r"/>
            <a:r>
              <a:rPr lang="ar-JO" sz="2400" b="1" dirty="0">
                <a:latin typeface="Alexandria" pitchFamily="2" charset="-78"/>
                <a:cs typeface="Alexandria" pitchFamily="2" charset="-78"/>
              </a:rPr>
              <a:t>بول جيه ماير</a:t>
            </a:r>
            <a:endParaRPr lang="en-GB" sz="2400" b="1"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413401ED-D220-4C4A-61CC-ACAD989981C5}"/>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9060" y="30769"/>
            <a:ext cx="2305141" cy="1076343"/>
          </a:xfrm>
          <a:prstGeom prst="rect">
            <a:avLst/>
          </a:prstGeom>
        </p:spPr>
      </p:pic>
    </p:spTree>
    <p:custDataLst>
      <p:tags r:id="rId1"/>
    </p:custDataLst>
    <p:extLst>
      <p:ext uri="{BB962C8B-B14F-4D97-AF65-F5344CB8AC3E}">
        <p14:creationId xmlns:p14="http://schemas.microsoft.com/office/powerpoint/2010/main" val="309615260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85.7"/>
</p:tagLst>
</file>

<file path=ppt/tags/tag2.xml><?xml version="1.0" encoding="utf-8"?>
<p:tagLst xmlns:a="http://schemas.openxmlformats.org/drawingml/2006/main" xmlns:r="http://schemas.openxmlformats.org/officeDocument/2006/relationships" xmlns:p="http://schemas.openxmlformats.org/presentationml/2006/main">
  <p:tag name="TIMING" val="|156.2"/>
</p:tagLst>
</file>

<file path=ppt/tags/tag3.xml><?xml version="1.0" encoding="utf-8"?>
<p:tagLst xmlns:a="http://schemas.openxmlformats.org/drawingml/2006/main" xmlns:r="http://schemas.openxmlformats.org/officeDocument/2006/relationships" xmlns:p="http://schemas.openxmlformats.org/presentationml/2006/main">
  <p:tag name="TIMING" val="|156.2"/>
</p:tagLst>
</file>

<file path=ppt/tags/tag4.xml><?xml version="1.0" encoding="utf-8"?>
<p:tagLst xmlns:a="http://schemas.openxmlformats.org/drawingml/2006/main" xmlns:r="http://schemas.openxmlformats.org/officeDocument/2006/relationships" xmlns:p="http://schemas.openxmlformats.org/presentationml/2006/main">
  <p:tag name="TIMING" val="|156.2"/>
</p:tagLst>
</file>

<file path=ppt/tags/tag5.xml><?xml version="1.0" encoding="utf-8"?>
<p:tagLst xmlns:a="http://schemas.openxmlformats.org/drawingml/2006/main" xmlns:r="http://schemas.openxmlformats.org/officeDocument/2006/relationships" xmlns:p="http://schemas.openxmlformats.org/presentationml/2006/main">
  <p:tag name="TIMING" val="|156.2"/>
</p:tagLst>
</file>

<file path=ppt/tags/tag6.xml><?xml version="1.0" encoding="utf-8"?>
<p:tagLst xmlns:a="http://schemas.openxmlformats.org/drawingml/2006/main" xmlns:r="http://schemas.openxmlformats.org/officeDocument/2006/relationships" xmlns:p="http://schemas.openxmlformats.org/presentationml/2006/main">
  <p:tag name="TIMING" val="|85.7"/>
</p:tagLst>
</file>

<file path=ppt/tags/tag7.xml><?xml version="1.0" encoding="utf-8"?>
<p:tagLst xmlns:a="http://schemas.openxmlformats.org/drawingml/2006/main" xmlns:r="http://schemas.openxmlformats.org/officeDocument/2006/relationships" xmlns:p="http://schemas.openxmlformats.org/presentationml/2006/main">
  <p:tag name="TIMING" val="|103.5"/>
</p:tagLst>
</file>

<file path=ppt/tags/tag8.xml><?xml version="1.0" encoding="utf-8"?>
<p:tagLst xmlns:a="http://schemas.openxmlformats.org/drawingml/2006/main" xmlns:r="http://schemas.openxmlformats.org/officeDocument/2006/relationships" xmlns:p="http://schemas.openxmlformats.org/presentationml/2006/main">
  <p:tag name="TIMING" val="|0.6|44.3"/>
</p:tagLst>
</file>

<file path=ppt/tags/tag9.xml><?xml version="1.0" encoding="utf-8"?>
<p:tagLst xmlns:a="http://schemas.openxmlformats.org/drawingml/2006/main" xmlns:r="http://schemas.openxmlformats.org/officeDocument/2006/relationships" xmlns:p="http://schemas.openxmlformats.org/presentationml/2006/main">
  <p:tag name="TIMING" val="|88.1"/>
</p:tagLst>
</file>

<file path=ppt/tags/tag10.xml><?xml version="1.0" encoding="utf-8"?>
<p:tagLst xmlns:a="http://schemas.openxmlformats.org/drawingml/2006/main" xmlns:r="http://schemas.openxmlformats.org/officeDocument/2006/relationships" xmlns:p="http://schemas.openxmlformats.org/presentationml/2006/main">
  <p:tag name="TIMING" val="|2.4|1.6|1.5"/>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CD8BDBD-DE72-43CE-B8D1-FDC4B203634A}"/>
</file>

<file path=customXml/itemProps2.xml><?xml version="1.0" encoding="utf-8"?>
<ds:datastoreItem xmlns:ds="http://schemas.openxmlformats.org/officeDocument/2006/customXml" ds:itemID="{AA081739-622C-450B-9228-E400B93EBC57}"/>
</file>

<file path=customXml/itemProps3.xml><?xml version="1.0" encoding="utf-8"?>
<ds:datastoreItem xmlns:ds="http://schemas.openxmlformats.org/officeDocument/2006/customXml" ds:itemID="{A1C874C9-1C97-4130-8A6F-7025FD9A5410}"/>
</file>

<file path=docProps/app.xml><?xml version="1.0" encoding="utf-8"?>
<Properties xmlns="http://schemas.openxmlformats.org/officeDocument/2006/extended-properties" xmlns:vt="http://schemas.openxmlformats.org/officeDocument/2006/docPropsVTypes">
  <TotalTime>29919</TotalTime>
  <Words>4684</Words>
  <Application>Microsoft Office PowerPoint</Application>
  <PresentationFormat>Widescreen</PresentationFormat>
  <Paragraphs>349</Paragraphs>
  <Slides>47</Slides>
  <Notes>11</Notes>
  <HiddenSlides>0</HiddenSlides>
  <MMClips>0</MMClips>
  <ScaleCrop>false</ScaleCrop>
  <HeadingPairs>
    <vt:vector size="6" baseType="variant">
      <vt:variant>
        <vt:lpstr>Fonts Used</vt:lpstr>
      </vt:variant>
      <vt:variant>
        <vt:i4>11</vt:i4>
      </vt:variant>
      <vt:variant>
        <vt:lpstr>Theme</vt:lpstr>
      </vt:variant>
      <vt:variant>
        <vt:i4>3</vt:i4>
      </vt:variant>
      <vt:variant>
        <vt:lpstr>Slide Titles</vt:lpstr>
      </vt:variant>
      <vt:variant>
        <vt:i4>47</vt:i4>
      </vt:variant>
    </vt:vector>
  </HeadingPairs>
  <TitlesOfParts>
    <vt:vector size="61" baseType="lpstr">
      <vt:lpstr>Tahoma</vt:lpstr>
      <vt:lpstr>Wingdings</vt:lpstr>
      <vt:lpstr>Times New Roman</vt:lpstr>
      <vt:lpstr>Segoe UI</vt:lpstr>
      <vt:lpstr>Calibri</vt:lpstr>
      <vt:lpstr>Alexandria</vt:lpstr>
      <vt:lpstr>Calibri Light</vt:lpstr>
      <vt:lpstr>Tajawal</vt:lpstr>
      <vt:lpstr>Traditional Arabic</vt:lpstr>
      <vt:lpstr>Tajawal Medium</vt:lpstr>
      <vt:lpstr>Arial</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dr.WARDA</dc:creator>
  <cp:lastModifiedBy>HP</cp:lastModifiedBy>
  <cp:revision>467</cp:revision>
  <dcterms:created xsi:type="dcterms:W3CDTF">2023-04-29T09:08:23Z</dcterms:created>
  <dcterms:modified xsi:type="dcterms:W3CDTF">2024-05-22T11:12:52Z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