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omments/comment1.xml" ContentType="application/vnd.openxmlformats-officedocument.presentationml.comments+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90" r:id="rId2"/>
    <p:sldId id="258" r:id="rId3"/>
    <p:sldId id="301" r:id="rId4"/>
    <p:sldId id="330" r:id="rId5"/>
    <p:sldId id="329" r:id="rId6"/>
    <p:sldId id="331" r:id="rId7"/>
    <p:sldId id="312" r:id="rId8"/>
    <p:sldId id="333" r:id="rId9"/>
    <p:sldId id="334" r:id="rId10"/>
    <p:sldId id="335" r:id="rId11"/>
    <p:sldId id="336" r:id="rId12"/>
    <p:sldId id="337" r:id="rId13"/>
    <p:sldId id="338" r:id="rId14"/>
    <p:sldId id="339" r:id="rId15"/>
    <p:sldId id="340" r:id="rId16"/>
    <p:sldId id="324" r:id="rId17"/>
    <p:sldId id="341" r:id="rId18"/>
    <p:sldId id="342" r:id="rId19"/>
    <p:sldId id="343" r:id="rId20"/>
    <p:sldId id="344" r:id="rId21"/>
    <p:sldId id="345" r:id="rId22"/>
    <p:sldId id="332" r:id="rId23"/>
    <p:sldId id="346" r:id="rId24"/>
    <p:sldId id="347" r:id="rId25"/>
    <p:sldId id="354" r:id="rId26"/>
    <p:sldId id="355" r:id="rId27"/>
    <p:sldId id="357" r:id="rId28"/>
    <p:sldId id="356" r:id="rId29"/>
    <p:sldId id="358" r:id="rId30"/>
    <p:sldId id="364" r:id="rId31"/>
    <p:sldId id="365" r:id="rId32"/>
    <p:sldId id="369" r:id="rId33"/>
    <p:sldId id="370" r:id="rId34"/>
    <p:sldId id="378" r:id="rId35"/>
    <p:sldId id="379" r:id="rId36"/>
    <p:sldId id="380" r:id="rId37"/>
    <p:sldId id="381" r:id="rId38"/>
    <p:sldId id="382" r:id="rId39"/>
    <p:sldId id="383" r:id="rId40"/>
    <p:sldId id="384" r:id="rId41"/>
    <p:sldId id="38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dhwan" initials="R" lastIdx="2" clrIdx="0">
    <p:extLst>
      <p:ext uri="{19B8F6BF-5375-455C-9EA6-DF929625EA0E}">
        <p15:presenceInfo xmlns:p15="http://schemas.microsoft.com/office/powerpoint/2012/main" userId="21a229f2f5ded0c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345" autoAdjust="0"/>
  </p:normalViewPr>
  <p:slideViewPr>
    <p:cSldViewPr snapToGrid="0">
      <p:cViewPr varScale="1">
        <p:scale>
          <a:sx n="56" d="100"/>
          <a:sy n="56" d="100"/>
        </p:scale>
        <p:origin x="1225"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4-21T15:13:07.310" idx="1">
    <p:pos x="10" y="10"/>
    <p:text/>
    <p:extLst>
      <p:ext uri="{C676402C-5697-4E1C-873F-D02D1690AC5C}">
        <p15:threadingInfo xmlns:p15="http://schemas.microsoft.com/office/powerpoint/2012/main" timeZoneBias="-120"/>
      </p:ext>
    </p:extLst>
  </p:cm>
  <p:cm authorId="1" dt="2022-04-21T15:13:08.940" idx="2">
    <p:pos x="146" y="146"/>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4/24/2022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r>
              <a:rPr lang="ar-YE" sz="1200" b="0" i="0" kern="1200" dirty="0" smtClean="0">
                <a:solidFill>
                  <a:schemeClr val="tx1"/>
                </a:solidFill>
                <a:effectLst/>
                <a:latin typeface="+mn-lt"/>
                <a:ea typeface="+mn-ea"/>
                <a:cs typeface="+mn-cs"/>
              </a:rPr>
              <a:t>‏الامن </a:t>
            </a:r>
            <a:r>
              <a:rPr lang="ar-YE" sz="1200" b="0" i="0" kern="1200" dirty="0" err="1" smtClean="0">
                <a:solidFill>
                  <a:schemeClr val="tx1"/>
                </a:solidFill>
                <a:effectLst/>
                <a:latin typeface="+mn-lt"/>
                <a:ea typeface="+mn-ea"/>
                <a:cs typeface="+mn-cs"/>
              </a:rPr>
              <a:t>السيبراني</a:t>
            </a:r>
            <a:r>
              <a:rPr lang="ar-YE" sz="1200" b="0" i="0" kern="1200" dirty="0" smtClean="0">
                <a:solidFill>
                  <a:schemeClr val="tx1"/>
                </a:solidFill>
                <a:effectLst/>
                <a:latin typeface="+mn-lt"/>
                <a:ea typeface="+mn-ea"/>
                <a:cs typeface="+mn-cs"/>
              </a:rPr>
              <a:t>:</a:t>
            </a:r>
            <a:r>
              <a:rPr lang="en-US" sz="1200" b="0" i="0" kern="1200" dirty="0" smtClean="0">
                <a:solidFill>
                  <a:schemeClr val="tx1"/>
                </a:solidFill>
                <a:effectLst/>
                <a:latin typeface="+mn-lt"/>
                <a:ea typeface="+mn-ea"/>
                <a:cs typeface="+mn-cs"/>
              </a:rPr>
              <a:t> </a:t>
            </a:r>
            <a:r>
              <a:rPr lang="ar-YE" sz="1200" b="0" i="0" kern="1200" dirty="0" smtClean="0">
                <a:solidFill>
                  <a:schemeClr val="tx1"/>
                </a:solidFill>
                <a:effectLst/>
                <a:latin typeface="+mn-lt"/>
                <a:ea typeface="+mn-ea"/>
                <a:cs typeface="+mn-cs"/>
              </a:rPr>
              <a:t>هو الامن الذي يتعلق بالحماية من المخاطر الخارجية المحتملة والخاصة بحيث يعمل مختصو الامن </a:t>
            </a:r>
            <a:r>
              <a:rPr lang="ar-YE" sz="1200" b="0" i="0" kern="1200" dirty="0" err="1" smtClean="0">
                <a:solidFill>
                  <a:schemeClr val="tx1"/>
                </a:solidFill>
                <a:effectLst/>
                <a:latin typeface="+mn-lt"/>
                <a:ea typeface="+mn-ea"/>
                <a:cs typeface="+mn-cs"/>
              </a:rPr>
              <a:t>السيبراني</a:t>
            </a:r>
            <a:r>
              <a:rPr lang="ar-YE" sz="1200" b="0" i="0" kern="1200" dirty="0" smtClean="0">
                <a:solidFill>
                  <a:schemeClr val="tx1"/>
                </a:solidFill>
                <a:effectLst/>
                <a:latin typeface="+mn-lt"/>
                <a:ea typeface="+mn-ea"/>
                <a:cs typeface="+mn-cs"/>
              </a:rPr>
              <a:t> على حماية الحواسيب والهواتف من اي نوع من الهجمات والاختراقات والتهديدات التي تحدث عن طريق السيرفرات </a:t>
            </a:r>
          </a:p>
          <a:p>
            <a:pPr algn="r" rtl="1"/>
            <a:r>
              <a:rPr lang="ar-YE" sz="1200" b="0" i="0" kern="1200" dirty="0" smtClean="0">
                <a:solidFill>
                  <a:schemeClr val="tx1"/>
                </a:solidFill>
                <a:effectLst/>
                <a:latin typeface="+mn-lt"/>
                <a:ea typeface="+mn-ea"/>
                <a:cs typeface="+mn-cs"/>
              </a:rPr>
              <a:t>‏امن المعلومات :يهتم بحماية كل ما يتعلق بالمعلومات من الحاسوب او خارجه</a:t>
            </a:r>
          </a:p>
          <a:p>
            <a:pPr algn="r" rtl="1"/>
            <a:r>
              <a:rPr lang="ar-YE" sz="1200" b="0" i="0" kern="1200" dirty="0" smtClean="0">
                <a:solidFill>
                  <a:schemeClr val="tx1"/>
                </a:solidFill>
                <a:effectLst/>
                <a:latin typeface="+mn-lt"/>
                <a:ea typeface="+mn-ea"/>
                <a:cs typeface="+mn-cs"/>
              </a:rPr>
              <a:t>يركز امن المعلومات على ثلاثة مبادئ اساسية</a:t>
            </a:r>
          </a:p>
          <a:p>
            <a:pPr algn="r" rtl="1"/>
            <a:r>
              <a:rPr lang="ar-YE" sz="1200" b="0" i="0" kern="1200" dirty="0" smtClean="0">
                <a:solidFill>
                  <a:schemeClr val="tx1"/>
                </a:solidFill>
                <a:effectLst/>
                <a:latin typeface="+mn-lt"/>
                <a:ea typeface="+mn-ea"/>
                <a:cs typeface="+mn-cs"/>
              </a:rPr>
              <a:t>1-السرية </a:t>
            </a:r>
          </a:p>
          <a:p>
            <a:pPr algn="r" rtl="1"/>
            <a:r>
              <a:rPr lang="ar-YE" sz="1200" b="0" i="0" kern="1200" dirty="0" smtClean="0">
                <a:solidFill>
                  <a:schemeClr val="tx1"/>
                </a:solidFill>
                <a:effectLst/>
                <a:latin typeface="+mn-lt"/>
                <a:ea typeface="+mn-ea"/>
                <a:cs typeface="+mn-cs"/>
              </a:rPr>
              <a:t>2-السلامة</a:t>
            </a:r>
          </a:p>
          <a:p>
            <a:pPr algn="r" rtl="1"/>
            <a:r>
              <a:rPr lang="ar-YE" sz="1200" b="0" i="0" kern="1200" dirty="0" smtClean="0">
                <a:solidFill>
                  <a:schemeClr val="tx1"/>
                </a:solidFill>
                <a:effectLst/>
                <a:latin typeface="+mn-lt"/>
                <a:ea typeface="+mn-ea"/>
                <a:cs typeface="+mn-cs"/>
              </a:rPr>
              <a:t>3-التوافرية</a:t>
            </a:r>
          </a:p>
          <a:p>
            <a:pPr algn="r" rtl="1"/>
            <a:r>
              <a:rPr lang="ar-YE" sz="1200" b="0" i="0" kern="1200" dirty="0" smtClean="0">
                <a:solidFill>
                  <a:schemeClr val="tx1"/>
                </a:solidFill>
                <a:effectLst/>
                <a:latin typeface="+mn-lt"/>
                <a:ea typeface="+mn-ea"/>
                <a:cs typeface="+mn-cs"/>
              </a:rPr>
              <a:t>‏ايه </a:t>
            </a:r>
            <a:r>
              <a:rPr lang="ar-YE" sz="1200" b="0" i="0" kern="1200" dirty="0" err="1" smtClean="0">
                <a:solidFill>
                  <a:schemeClr val="tx1"/>
                </a:solidFill>
                <a:effectLst/>
                <a:latin typeface="+mn-lt"/>
                <a:ea typeface="+mn-ea"/>
                <a:cs typeface="+mn-cs"/>
              </a:rPr>
              <a:t>الفايدة</a:t>
            </a:r>
            <a:r>
              <a:rPr lang="ar-YE" sz="1200" b="0" i="0" kern="1200" dirty="0" smtClean="0">
                <a:solidFill>
                  <a:schemeClr val="tx1"/>
                </a:solidFill>
                <a:effectLst/>
                <a:latin typeface="+mn-lt"/>
                <a:ea typeface="+mn-ea"/>
                <a:cs typeface="+mn-cs"/>
              </a:rPr>
              <a:t> والاهمية منهم؟</a:t>
            </a:r>
          </a:p>
          <a:p>
            <a:pPr algn="r" rtl="1"/>
            <a:r>
              <a:rPr lang="ar-YE" sz="1200" b="0" i="0" kern="1200" dirty="0" smtClean="0">
                <a:solidFill>
                  <a:schemeClr val="tx1"/>
                </a:solidFill>
                <a:effectLst/>
                <a:latin typeface="+mn-lt"/>
                <a:ea typeface="+mn-ea"/>
                <a:cs typeface="+mn-cs"/>
              </a:rPr>
              <a:t>الامن </a:t>
            </a:r>
            <a:r>
              <a:rPr lang="ar-YE" sz="1200" b="0" i="0" kern="1200" dirty="0" err="1" smtClean="0">
                <a:solidFill>
                  <a:schemeClr val="tx1"/>
                </a:solidFill>
                <a:effectLst/>
                <a:latin typeface="+mn-lt"/>
                <a:ea typeface="+mn-ea"/>
                <a:cs typeface="+mn-cs"/>
              </a:rPr>
              <a:t>السيبراني</a:t>
            </a:r>
            <a:r>
              <a:rPr lang="ar-YE" sz="1200" b="0" i="0" kern="1200" dirty="0" smtClean="0">
                <a:solidFill>
                  <a:schemeClr val="tx1"/>
                </a:solidFill>
                <a:effectLst/>
                <a:latin typeface="+mn-lt"/>
                <a:ea typeface="+mn-ea"/>
                <a:cs typeface="+mn-cs"/>
              </a:rPr>
              <a:t>:</a:t>
            </a:r>
          </a:p>
          <a:p>
            <a:pPr algn="r" rtl="1"/>
            <a:r>
              <a:rPr lang="ar-YE" sz="1200" b="0" i="0" kern="1200" dirty="0" smtClean="0">
                <a:solidFill>
                  <a:schemeClr val="tx1"/>
                </a:solidFill>
                <a:effectLst/>
                <a:latin typeface="+mn-lt"/>
                <a:ea typeface="+mn-ea"/>
                <a:cs typeface="+mn-cs"/>
              </a:rPr>
              <a:t>حماية الشبكات والبيانات والمعلومات. </a:t>
            </a:r>
          </a:p>
          <a:p>
            <a:pPr algn="r" rtl="1"/>
            <a:r>
              <a:rPr lang="ar-YE" sz="1200" b="0" i="0" kern="1200" dirty="0" smtClean="0">
                <a:solidFill>
                  <a:schemeClr val="tx1"/>
                </a:solidFill>
                <a:effectLst/>
                <a:latin typeface="+mn-lt"/>
                <a:ea typeface="+mn-ea"/>
                <a:cs typeface="+mn-cs"/>
              </a:rPr>
              <a:t>تحسين مستوى الحماية والأمان. </a:t>
            </a:r>
          </a:p>
          <a:p>
            <a:pPr algn="r" rtl="1"/>
            <a:r>
              <a:rPr lang="ar-YE" sz="1200" b="0" i="0" kern="1200" dirty="0" smtClean="0">
                <a:solidFill>
                  <a:schemeClr val="tx1"/>
                </a:solidFill>
                <a:effectLst/>
                <a:latin typeface="+mn-lt"/>
                <a:ea typeface="+mn-ea"/>
                <a:cs typeface="+mn-cs"/>
              </a:rPr>
              <a:t>ضمان استمرارية الأعمال.</a:t>
            </a:r>
          </a:p>
          <a:p>
            <a:pPr algn="r" rtl="1"/>
            <a:r>
              <a:rPr lang="ar-YE" sz="1200" b="0" i="0" kern="1200" dirty="0" smtClean="0">
                <a:solidFill>
                  <a:schemeClr val="tx1"/>
                </a:solidFill>
                <a:effectLst/>
                <a:latin typeface="+mn-lt"/>
                <a:ea typeface="+mn-ea"/>
                <a:cs typeface="+mn-cs"/>
              </a:rPr>
              <a:t>امن المعلومات:</a:t>
            </a:r>
          </a:p>
          <a:p>
            <a:pPr algn="r" rtl="1"/>
            <a:r>
              <a:rPr lang="ar-YE" sz="1200" b="0" i="0" kern="1200" dirty="0" smtClean="0">
                <a:solidFill>
                  <a:schemeClr val="tx1"/>
                </a:solidFill>
                <a:effectLst/>
                <a:latin typeface="+mn-lt"/>
                <a:ea typeface="+mn-ea"/>
                <a:cs typeface="+mn-cs"/>
              </a:rPr>
              <a:t>تحديد الجهات المخولة بالوصول إلى المعلومات. </a:t>
            </a:r>
          </a:p>
          <a:p>
            <a:pPr algn="r" rtl="1"/>
            <a:r>
              <a:rPr lang="ar-YE" sz="1200" b="0" i="0" kern="1200" dirty="0" smtClean="0">
                <a:solidFill>
                  <a:schemeClr val="tx1"/>
                </a:solidFill>
                <a:effectLst/>
                <a:latin typeface="+mn-lt"/>
                <a:ea typeface="+mn-ea"/>
                <a:cs typeface="+mn-cs"/>
              </a:rPr>
              <a:t>حماية المعلومات من السرقة والاختراق.</a:t>
            </a:r>
          </a:p>
          <a:p>
            <a:pPr algn="r" rtl="1"/>
            <a:r>
              <a:rPr lang="ar-YE" sz="1200" b="0" i="0" kern="1200" dirty="0" smtClean="0">
                <a:solidFill>
                  <a:schemeClr val="tx1"/>
                </a:solidFill>
                <a:effectLst/>
                <a:latin typeface="+mn-lt"/>
                <a:ea typeface="+mn-ea"/>
                <a:cs typeface="+mn-cs"/>
              </a:rPr>
              <a:t>تقليل الخسائر المحتملة </a:t>
            </a:r>
          </a:p>
          <a:p>
            <a:pPr algn="r" rtl="1"/>
            <a:endParaRPr lang="ar-YE" dirty="0" smtClean="0"/>
          </a:p>
          <a:p>
            <a:pPr algn="r" rtl="1" fontAlgn="ctr"/>
            <a:r>
              <a:rPr lang="ar-YE" sz="1200" b="0" i="0" kern="1200" dirty="0" smtClean="0">
                <a:solidFill>
                  <a:schemeClr val="tx1"/>
                </a:solidFill>
                <a:effectLst/>
                <a:latin typeface="+mn-lt"/>
                <a:ea typeface="+mn-ea"/>
                <a:cs typeface="+mn-cs"/>
              </a:rPr>
              <a:t>اهم وظائف الامن </a:t>
            </a:r>
            <a:r>
              <a:rPr lang="ar-YE" sz="1200" b="0" i="0" kern="1200" dirty="0" err="1" smtClean="0">
                <a:solidFill>
                  <a:schemeClr val="tx1"/>
                </a:solidFill>
                <a:effectLst/>
                <a:latin typeface="+mn-lt"/>
                <a:ea typeface="+mn-ea"/>
                <a:cs typeface="+mn-cs"/>
              </a:rPr>
              <a:t>السيبراني</a:t>
            </a:r>
            <a:endParaRPr lang="ar-YE" sz="1200" b="0" i="0" kern="1200" dirty="0" smtClean="0">
              <a:solidFill>
                <a:schemeClr val="tx1"/>
              </a:solidFill>
              <a:effectLst/>
              <a:latin typeface="+mn-lt"/>
              <a:ea typeface="+mn-ea"/>
              <a:cs typeface="+mn-cs"/>
            </a:endParaRPr>
          </a:p>
          <a:p>
            <a:pPr algn="r" rtl="1"/>
            <a:r>
              <a:rPr lang="ar-YE" sz="1200" b="0" i="0" kern="1200" dirty="0" smtClean="0">
                <a:solidFill>
                  <a:schemeClr val="tx1"/>
                </a:solidFill>
                <a:effectLst/>
                <a:latin typeface="+mn-lt"/>
                <a:ea typeface="+mn-ea"/>
                <a:cs typeface="+mn-cs"/>
              </a:rPr>
              <a:t>1- مستشار امن </a:t>
            </a:r>
            <a:r>
              <a:rPr lang="ar-YE" sz="1200" b="0" i="0" kern="1200" dirty="0" err="1" smtClean="0">
                <a:solidFill>
                  <a:schemeClr val="tx1"/>
                </a:solidFill>
                <a:effectLst/>
                <a:latin typeface="+mn-lt"/>
                <a:ea typeface="+mn-ea"/>
                <a:cs typeface="+mn-cs"/>
              </a:rPr>
              <a:t>سيبراني</a:t>
            </a:r>
            <a:r>
              <a:rPr lang="ar-YE" sz="1200" b="0" i="0" kern="1200" dirty="0" smtClean="0">
                <a:solidFill>
                  <a:schemeClr val="tx1"/>
                </a:solidFill>
                <a:effectLst/>
                <a:latin typeface="+mn-lt"/>
                <a:ea typeface="+mn-ea"/>
                <a:cs typeface="+mn-cs"/>
              </a:rPr>
              <a:t> </a:t>
            </a:r>
          </a:p>
          <a:p>
            <a:pPr algn="r" rtl="1"/>
            <a:r>
              <a:rPr lang="ar-YE" sz="1200" b="0" i="0" kern="1200" dirty="0" smtClean="0">
                <a:solidFill>
                  <a:schemeClr val="tx1"/>
                </a:solidFill>
                <a:effectLst/>
                <a:latin typeface="+mn-lt"/>
                <a:ea typeface="+mn-ea"/>
                <a:cs typeface="+mn-cs"/>
              </a:rPr>
              <a:t>2- مدير امن </a:t>
            </a:r>
            <a:r>
              <a:rPr lang="ar-YE" sz="1200" b="0" i="0" kern="1200" dirty="0" err="1" smtClean="0">
                <a:solidFill>
                  <a:schemeClr val="tx1"/>
                </a:solidFill>
                <a:effectLst/>
                <a:latin typeface="+mn-lt"/>
                <a:ea typeface="+mn-ea"/>
                <a:cs typeface="+mn-cs"/>
              </a:rPr>
              <a:t>سيبراني</a:t>
            </a:r>
            <a:endParaRPr lang="ar-YE" sz="1200" b="0" i="0" kern="1200" dirty="0" smtClean="0">
              <a:solidFill>
                <a:schemeClr val="tx1"/>
              </a:solidFill>
              <a:effectLst/>
              <a:latin typeface="+mn-lt"/>
              <a:ea typeface="+mn-ea"/>
              <a:cs typeface="+mn-cs"/>
            </a:endParaRPr>
          </a:p>
          <a:p>
            <a:pPr algn="r" rtl="1"/>
            <a:r>
              <a:rPr lang="ar-YE" sz="1200" b="0" i="0" kern="1200" dirty="0" smtClean="0">
                <a:solidFill>
                  <a:schemeClr val="tx1"/>
                </a:solidFill>
                <a:effectLst/>
                <a:latin typeface="+mn-lt"/>
                <a:ea typeface="+mn-ea"/>
                <a:cs typeface="+mn-cs"/>
              </a:rPr>
              <a:t>3- محلل امن </a:t>
            </a:r>
            <a:r>
              <a:rPr lang="ar-YE" sz="1200" b="0" i="0" kern="1200" dirty="0" err="1" smtClean="0">
                <a:solidFill>
                  <a:schemeClr val="tx1"/>
                </a:solidFill>
                <a:effectLst/>
                <a:latin typeface="+mn-lt"/>
                <a:ea typeface="+mn-ea"/>
                <a:cs typeface="+mn-cs"/>
              </a:rPr>
              <a:t>سيبراني</a:t>
            </a:r>
            <a:r>
              <a:rPr lang="ar-YE" sz="1200" b="0" i="0" kern="1200" dirty="0" smtClean="0">
                <a:solidFill>
                  <a:schemeClr val="tx1"/>
                </a:solidFill>
                <a:effectLst/>
                <a:latin typeface="+mn-lt"/>
                <a:ea typeface="+mn-ea"/>
                <a:cs typeface="+mn-cs"/>
              </a:rPr>
              <a:t> </a:t>
            </a:r>
          </a:p>
          <a:p>
            <a:pPr algn="r" rtl="1"/>
            <a:r>
              <a:rPr lang="ar-YE" sz="1200" b="0" i="0" kern="1200" dirty="0" smtClean="0">
                <a:solidFill>
                  <a:schemeClr val="tx1"/>
                </a:solidFill>
                <a:effectLst/>
                <a:latin typeface="+mn-lt"/>
                <a:ea typeface="+mn-ea"/>
                <a:cs typeface="+mn-cs"/>
              </a:rPr>
              <a:t>4- مدقق امن </a:t>
            </a:r>
            <a:r>
              <a:rPr lang="ar-YE" sz="1200" b="0" i="0" kern="1200" dirty="0" err="1" smtClean="0">
                <a:solidFill>
                  <a:schemeClr val="tx1"/>
                </a:solidFill>
                <a:effectLst/>
                <a:latin typeface="+mn-lt"/>
                <a:ea typeface="+mn-ea"/>
                <a:cs typeface="+mn-cs"/>
              </a:rPr>
              <a:t>سيبراني</a:t>
            </a:r>
            <a:r>
              <a:rPr lang="ar-YE" sz="1200" b="0" i="0" kern="1200" dirty="0" smtClean="0">
                <a:solidFill>
                  <a:schemeClr val="tx1"/>
                </a:solidFill>
                <a:effectLst/>
                <a:latin typeface="+mn-lt"/>
                <a:ea typeface="+mn-ea"/>
                <a:cs typeface="+mn-cs"/>
              </a:rPr>
              <a:t> </a:t>
            </a:r>
          </a:p>
          <a:p>
            <a:pPr algn="r" rtl="1"/>
            <a:r>
              <a:rPr lang="ar-YE" sz="1200" b="0" i="0" kern="1200" dirty="0" smtClean="0">
                <a:solidFill>
                  <a:schemeClr val="tx1"/>
                </a:solidFill>
                <a:effectLst/>
                <a:latin typeface="+mn-lt"/>
                <a:ea typeface="+mn-ea"/>
                <a:cs typeface="+mn-cs"/>
              </a:rPr>
              <a:t>5- مهندس امن </a:t>
            </a:r>
            <a:r>
              <a:rPr lang="ar-YE" sz="1200" b="0" i="0" kern="1200" dirty="0" err="1" smtClean="0">
                <a:solidFill>
                  <a:schemeClr val="tx1"/>
                </a:solidFill>
                <a:effectLst/>
                <a:latin typeface="+mn-lt"/>
                <a:ea typeface="+mn-ea"/>
                <a:cs typeface="+mn-cs"/>
              </a:rPr>
              <a:t>سيبراني</a:t>
            </a:r>
            <a:r>
              <a:rPr lang="ar-YE" sz="1200" b="0" i="0" kern="1200" dirty="0" smtClean="0">
                <a:solidFill>
                  <a:schemeClr val="tx1"/>
                </a:solidFill>
                <a:effectLst/>
                <a:latin typeface="+mn-lt"/>
                <a:ea typeface="+mn-ea"/>
                <a:cs typeface="+mn-cs"/>
              </a:rPr>
              <a:t> </a:t>
            </a:r>
          </a:p>
          <a:p>
            <a:pPr algn="r" rtl="1"/>
            <a:r>
              <a:rPr lang="ar-YE" sz="1200" b="0" i="0" kern="1200" dirty="0" smtClean="0">
                <a:solidFill>
                  <a:schemeClr val="tx1"/>
                </a:solidFill>
                <a:effectLst/>
                <a:latin typeface="+mn-lt"/>
                <a:ea typeface="+mn-ea"/>
                <a:cs typeface="+mn-cs"/>
              </a:rPr>
              <a:t>6- محلل ادارة مخاطر </a:t>
            </a: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8207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4052379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2387269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5467545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2402356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1662588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4008791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7396516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2747629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1684215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2709200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4172691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3227414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34695374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2030334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16644755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23875314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3656658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15134420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37790448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20855315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227879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3085194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10995383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10606085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6163596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39870467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17878222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19587887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26840850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9113742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12374472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37773259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176517251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38881668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3417896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4/24/2022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4/24/2022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4/24/2022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4/24/2022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4/24/2022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4/24/2022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4/24/2022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4/24/2022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comments" Target="../comments/comment1.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273612"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Malware and Attacks Type</a:t>
            </a:r>
            <a:endParaRPr lang="ar-YE" sz="2800" dirty="0" smtClean="0">
              <a:solidFill>
                <a:schemeClr val="bg1"/>
              </a:solidFill>
              <a:ea typeface="Tahoma" panose="020B0604030504040204" pitchFamily="34" charset="0"/>
              <a:cs typeface="Tahoma" panose="020B0604030504040204" pitchFamily="34" charset="0"/>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en-US" sz="2400" dirty="0">
                <a:latin typeface="Tajawal Medium" panose="00000600000000000000" pitchFamily="2" charset="-78"/>
                <a:cs typeface="Tajawal Medium" panose="00000600000000000000" pitchFamily="2" charset="-78"/>
              </a:rPr>
              <a:t>4</a:t>
            </a:r>
          </a:p>
        </p:txBody>
      </p:sp>
    </p:spTree>
    <p:extLst>
      <p:ext uri="{BB962C8B-B14F-4D97-AF65-F5344CB8AC3E}">
        <p14:creationId xmlns:p14="http://schemas.microsoft.com/office/powerpoint/2010/main" val="1041718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220206" cy="707886"/>
          </a:xfrm>
          <a:prstGeom prst="rect">
            <a:avLst/>
          </a:prstGeom>
          <a:noFill/>
        </p:spPr>
        <p:txBody>
          <a:bodyPr wrap="none" rtlCol="0">
            <a:spAutoFit/>
          </a:bodyPr>
          <a:lstStyle/>
          <a:p>
            <a:r>
              <a:rPr lang="en-US" sz="4000" dirty="0" smtClean="0">
                <a:solidFill>
                  <a:schemeClr val="bg1"/>
                </a:solidFill>
                <a:latin typeface="Tajawal Medium" panose="00000600000000000000" pitchFamily="2" charset="-78"/>
                <a:cs typeface="Tajawal Medium" panose="00000600000000000000" pitchFamily="2" charset="-78"/>
              </a:rPr>
              <a:t>Outline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898366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0988" lvl="2">
              <a:lnSpc>
                <a:spcPct val="150000"/>
              </a:lnSpc>
              <a:defRPr/>
            </a:pPr>
            <a:r>
              <a:rPr lang="en-US" sz="2000" b="1" i="1" dirty="0">
                <a:solidFill>
                  <a:srgbClr val="FF0000"/>
                </a:solidFill>
              </a:rPr>
              <a:t>It </a:t>
            </a:r>
            <a:r>
              <a:rPr lang="en-US" sz="2000" b="1" i="1" dirty="0" smtClean="0">
                <a:solidFill>
                  <a:srgbClr val="FF0000"/>
                </a:solidFill>
              </a:rPr>
              <a:t>includes:</a:t>
            </a:r>
          </a:p>
          <a:p>
            <a:pPr marL="623888" lvl="2" indent="-342900">
              <a:lnSpc>
                <a:spcPct val="150000"/>
              </a:lnSpc>
              <a:buFont typeface="Wingdings" pitchFamily="2" charset="2"/>
              <a:buChar char="Ø"/>
              <a:defRPr/>
            </a:pPr>
            <a:r>
              <a:rPr lang="en-US" sz="2000" dirty="0">
                <a:cs typeface="Tajawal Medium" panose="00000600000000000000" pitchFamily="2" charset="-78"/>
              </a:rPr>
              <a:t>Introduction</a:t>
            </a:r>
          </a:p>
          <a:p>
            <a:pPr marL="623888" lvl="2" indent="-342900">
              <a:lnSpc>
                <a:spcPct val="150000"/>
              </a:lnSpc>
              <a:buFont typeface="Wingdings" pitchFamily="2" charset="2"/>
              <a:buChar char="Ø"/>
              <a:defRPr/>
            </a:pPr>
            <a:r>
              <a:rPr lang="en-US" sz="2000" dirty="0" smtClean="0"/>
              <a:t>Cyber-Attacks </a:t>
            </a:r>
            <a:r>
              <a:rPr lang="en-US" sz="2000" dirty="0"/>
              <a:t>and Vulnerabilities, </a:t>
            </a:r>
            <a:endParaRPr lang="en-US" sz="2000" dirty="0" smtClean="0"/>
          </a:p>
          <a:p>
            <a:pPr marL="623888" lvl="2" indent="-342900">
              <a:lnSpc>
                <a:spcPct val="150000"/>
              </a:lnSpc>
              <a:buFont typeface="Wingdings" pitchFamily="2" charset="2"/>
              <a:buChar char="Ø"/>
              <a:defRPr/>
            </a:pPr>
            <a:r>
              <a:rPr lang="en-US" sz="2000" dirty="0" smtClean="0"/>
              <a:t>Malware threats</a:t>
            </a:r>
            <a:r>
              <a:rPr lang="en-US" sz="2000" dirty="0"/>
              <a:t>,  Sniffing,  Gaining  Access,  Escalating  Privileges,  Executing  Applications,  Hiding  Files, </a:t>
            </a:r>
            <a:r>
              <a:rPr lang="en-US" sz="2000" dirty="0" smtClean="0"/>
              <a:t>Covering </a:t>
            </a:r>
            <a:r>
              <a:rPr lang="en-US" sz="2000" dirty="0"/>
              <a:t>Tracks, Worms, Trojans, Viruses, Backdoors. </a:t>
            </a:r>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99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smtClean="0">
                <a:solidFill>
                  <a:schemeClr val="bg1"/>
                </a:solidFill>
                <a:cs typeface="Tajawal Medium" panose="00000600000000000000" pitchFamily="2" charset="-78"/>
              </a:rPr>
              <a:t>Introduction</a:t>
            </a:r>
            <a:endParaRPr lang="en-US" sz="36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3617715" y="1524856"/>
            <a:ext cx="8196333" cy="4445391"/>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Arial" panose="020B0604020202020204" pitchFamily="34" charset="0"/>
              </a:rPr>
              <a:t>The </a:t>
            </a:r>
            <a:r>
              <a:rPr lang="en-US"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malware</a:t>
            </a:r>
            <a:r>
              <a:rPr lang="en-US"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en-US" dirty="0">
                <a:effectLst/>
                <a:latin typeface="Calibri" panose="020F0502020204030204" pitchFamily="34" charset="0"/>
                <a:ea typeface="Calibri" panose="020F0502020204030204" pitchFamily="34" charset="0"/>
                <a:cs typeface="Arial" panose="020B0604020202020204" pitchFamily="34" charset="0"/>
              </a:rPr>
              <a:t>is a computer software program maliciously developed </a:t>
            </a:r>
            <a:r>
              <a:rPr lang="en-US" i="1" u="sng" dirty="0">
                <a:effectLst/>
                <a:latin typeface="Calibri" panose="020F0502020204030204" pitchFamily="34" charset="0"/>
                <a:ea typeface="Calibri" panose="020F0502020204030204" pitchFamily="34" charset="0"/>
                <a:cs typeface="Arial" panose="020B0604020202020204" pitchFamily="34" charset="0"/>
              </a:rPr>
              <a:t>to install on the computers without any consent of the users</a:t>
            </a:r>
            <a:r>
              <a:rPr lang="en-US" i="1"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50000"/>
              </a:lnSpc>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Arial" panose="020B0604020202020204" pitchFamily="34" charset="0"/>
              </a:rPr>
              <a:t>The </a:t>
            </a:r>
            <a:r>
              <a:rPr lang="en-US"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main objective </a:t>
            </a:r>
            <a:r>
              <a:rPr lang="en-US" dirty="0">
                <a:effectLst/>
                <a:latin typeface="Calibri" panose="020F0502020204030204" pitchFamily="34" charset="0"/>
                <a:ea typeface="Calibri" panose="020F0502020204030204" pitchFamily="34" charset="0"/>
                <a:cs typeface="Arial" panose="020B0604020202020204" pitchFamily="34" charset="0"/>
              </a:rPr>
              <a:t>of malware</a:t>
            </a:r>
            <a:r>
              <a:rPr lang="en-US" b="1" dirty="0">
                <a:effectLst/>
                <a:latin typeface="Calibri" panose="020F0502020204030204" pitchFamily="34" charset="0"/>
                <a:ea typeface="Calibri" panose="020F0502020204030204" pitchFamily="34" charset="0"/>
                <a:cs typeface="Arial" panose="020B0604020202020204" pitchFamily="34" charset="0"/>
              </a:rPr>
              <a:t> </a:t>
            </a:r>
            <a:r>
              <a:rPr lang="en-US" dirty="0">
                <a:effectLst/>
                <a:latin typeface="Calibri" panose="020F0502020204030204" pitchFamily="34" charset="0"/>
                <a:ea typeface="Calibri" panose="020F0502020204030204" pitchFamily="34" charset="0"/>
                <a:cs typeface="Arial" panose="020B0604020202020204" pitchFamily="34" charset="0"/>
              </a:rPr>
              <a:t>programs is to </a:t>
            </a:r>
            <a:r>
              <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either</a:t>
            </a:r>
            <a:r>
              <a:rPr lang="en-US" dirty="0">
                <a:effectLst/>
                <a:latin typeface="Calibri" panose="020F0502020204030204" pitchFamily="34" charset="0"/>
                <a:ea typeface="Calibri" panose="020F0502020204030204" pitchFamily="34" charset="0"/>
                <a:cs typeface="Arial" panose="020B0604020202020204" pitchFamily="34" charset="0"/>
              </a:rPr>
              <a:t> </a:t>
            </a:r>
            <a:r>
              <a:rPr lang="en-US" i="1" u="sng" dirty="0">
                <a:effectLst/>
                <a:latin typeface="Calibri" panose="020F0502020204030204" pitchFamily="34" charset="0"/>
                <a:ea typeface="Calibri" panose="020F0502020204030204" pitchFamily="34" charset="0"/>
                <a:cs typeface="Arial" panose="020B0604020202020204" pitchFamily="34" charset="0"/>
              </a:rPr>
              <a:t>establish the access to the targeted computers without any permission of the user</a:t>
            </a:r>
            <a:r>
              <a:rPr lang="en-US" u="sng" dirty="0">
                <a:effectLst/>
                <a:latin typeface="Calibri" panose="020F0502020204030204" pitchFamily="34" charset="0"/>
                <a:ea typeface="Calibri" panose="020F0502020204030204" pitchFamily="34" charset="0"/>
                <a:cs typeface="Arial" panose="020B0604020202020204" pitchFamily="34" charset="0"/>
              </a:rPr>
              <a:t> </a:t>
            </a:r>
            <a:r>
              <a:rPr lang="en-US" dirty="0">
                <a:effectLst/>
                <a:latin typeface="Calibri" panose="020F0502020204030204" pitchFamily="34" charset="0"/>
                <a:ea typeface="Calibri" panose="020F0502020204030204" pitchFamily="34" charset="0"/>
                <a:cs typeface="Arial" panose="020B0604020202020204" pitchFamily="34" charset="0"/>
              </a:rPr>
              <a:t>or to </a:t>
            </a:r>
            <a:r>
              <a:rPr lang="en-US" i="1" u="sng" dirty="0">
                <a:effectLst/>
                <a:latin typeface="Calibri" panose="020F0502020204030204" pitchFamily="34" charset="0"/>
                <a:ea typeface="Calibri" panose="020F0502020204030204" pitchFamily="34" charset="0"/>
                <a:cs typeface="Arial" panose="020B0604020202020204" pitchFamily="34" charset="0"/>
              </a:rPr>
              <a:t>install the program to create annoyance for the users</a:t>
            </a:r>
            <a:r>
              <a:rPr lang="en-US" i="1" dirty="0">
                <a:effectLst/>
                <a:latin typeface="Calibri" panose="020F0502020204030204" pitchFamily="34" charset="0"/>
                <a:ea typeface="Calibri" panose="020F0502020204030204" pitchFamily="34" charset="0"/>
                <a:cs typeface="Arial" panose="020B0604020202020204" pitchFamily="34" charset="0"/>
              </a:rPr>
              <a:t>.</a:t>
            </a:r>
          </a:p>
          <a:p>
            <a:pPr algn="just">
              <a:lnSpc>
                <a:spcPct val="150000"/>
              </a:lnSpc>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Arial" panose="020B0604020202020204" pitchFamily="34" charset="0"/>
              </a:rPr>
              <a:t>The annoyance can include </a:t>
            </a:r>
            <a:r>
              <a:rPr lang="en-US" u="sng" dirty="0">
                <a:effectLst/>
                <a:latin typeface="Calibri" panose="020F0502020204030204" pitchFamily="34" charset="0"/>
                <a:ea typeface="Calibri" panose="020F0502020204030204" pitchFamily="34" charset="0"/>
                <a:cs typeface="Arial" panose="020B0604020202020204" pitchFamily="34" charset="0"/>
              </a:rPr>
              <a:t>pranks</a:t>
            </a:r>
            <a:r>
              <a:rPr lang="en-US" dirty="0">
                <a:effectLst/>
                <a:latin typeface="Calibri" panose="020F0502020204030204" pitchFamily="34" charset="0"/>
                <a:ea typeface="Calibri" panose="020F0502020204030204" pitchFamily="34" charset="0"/>
                <a:cs typeface="Arial" panose="020B0604020202020204" pitchFamily="34" charset="0"/>
              </a:rPr>
              <a:t>, </a:t>
            </a:r>
            <a:r>
              <a:rPr lang="en-US" u="sng" dirty="0">
                <a:effectLst/>
                <a:latin typeface="Calibri" panose="020F0502020204030204" pitchFamily="34" charset="0"/>
                <a:ea typeface="Calibri" panose="020F0502020204030204" pitchFamily="34" charset="0"/>
                <a:cs typeface="Arial" panose="020B0604020202020204" pitchFamily="34" charset="0"/>
              </a:rPr>
              <a:t>data theft</a:t>
            </a:r>
            <a:r>
              <a:rPr lang="en-US" dirty="0">
                <a:effectLst/>
                <a:latin typeface="Calibri" panose="020F0502020204030204" pitchFamily="34" charset="0"/>
                <a:ea typeface="Calibri" panose="020F0502020204030204" pitchFamily="34" charset="0"/>
                <a:cs typeface="Arial" panose="020B0604020202020204" pitchFamily="34" charset="0"/>
              </a:rPr>
              <a:t>, </a:t>
            </a:r>
            <a:r>
              <a:rPr lang="en-US" u="sng" dirty="0">
                <a:effectLst/>
                <a:latin typeface="Calibri" panose="020F0502020204030204" pitchFamily="34" charset="0"/>
                <a:ea typeface="Calibri" panose="020F0502020204030204" pitchFamily="34" charset="0"/>
                <a:cs typeface="Arial" panose="020B0604020202020204" pitchFamily="34" charset="0"/>
              </a:rPr>
              <a:t>data damage</a:t>
            </a:r>
            <a:r>
              <a:rPr lang="en-US" dirty="0">
                <a:effectLst/>
                <a:latin typeface="Calibri" panose="020F0502020204030204" pitchFamily="34" charset="0"/>
                <a:ea typeface="Calibri" panose="020F0502020204030204" pitchFamily="34" charset="0"/>
                <a:cs typeface="Arial" panose="020B0604020202020204" pitchFamily="34" charset="0"/>
              </a:rPr>
              <a:t>, </a:t>
            </a:r>
            <a:r>
              <a:rPr lang="en-US" u="sng" dirty="0">
                <a:effectLst/>
                <a:latin typeface="Calibri" panose="020F0502020204030204" pitchFamily="34" charset="0"/>
                <a:ea typeface="Calibri" panose="020F0502020204030204" pitchFamily="34" charset="0"/>
                <a:cs typeface="Arial" panose="020B0604020202020204" pitchFamily="34" charset="0"/>
              </a:rPr>
              <a:t>computer malfunction</a:t>
            </a:r>
            <a:r>
              <a:rPr lang="en-US" dirty="0">
                <a:effectLst/>
                <a:latin typeface="Calibri" panose="020F0502020204030204" pitchFamily="34" charset="0"/>
                <a:ea typeface="Calibri" panose="020F0502020204030204" pitchFamily="34" charset="0"/>
                <a:cs typeface="Arial" panose="020B0604020202020204" pitchFamily="34" charset="0"/>
              </a:rPr>
              <a:t>, </a:t>
            </a:r>
            <a:r>
              <a:rPr lang="en-US" u="sng" dirty="0">
                <a:effectLst/>
                <a:latin typeface="Calibri" panose="020F0502020204030204" pitchFamily="34" charset="0"/>
                <a:ea typeface="Calibri" panose="020F0502020204030204" pitchFamily="34" charset="0"/>
                <a:cs typeface="Arial" panose="020B0604020202020204" pitchFamily="34" charset="0"/>
              </a:rPr>
              <a:t>service blockage</a:t>
            </a:r>
            <a:r>
              <a:rPr lang="en-US" dirty="0">
                <a:effectLst/>
                <a:latin typeface="Calibri" panose="020F0502020204030204" pitchFamily="34" charset="0"/>
                <a:ea typeface="Calibri" panose="020F0502020204030204" pitchFamily="34" charset="0"/>
                <a:cs typeface="Arial" panose="020B0604020202020204" pitchFamily="34" charset="0"/>
              </a:rPr>
              <a:t>, and </a:t>
            </a:r>
            <a:r>
              <a:rPr lang="en-US" u="sng" dirty="0">
                <a:effectLst/>
                <a:latin typeface="Calibri" panose="020F0502020204030204" pitchFamily="34" charset="0"/>
                <a:ea typeface="Calibri" panose="020F0502020204030204" pitchFamily="34" charset="0"/>
                <a:cs typeface="Arial" panose="020B0604020202020204" pitchFamily="34" charset="0"/>
              </a:rPr>
              <a:t>spying on the users</a:t>
            </a:r>
            <a:r>
              <a:rPr lang="en-US"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50000"/>
              </a:lnSpc>
              <a:buFont typeface="Wingdings" panose="05000000000000000000" pitchFamily="2" charset="2"/>
              <a:buChar char="§"/>
            </a:pPr>
            <a:r>
              <a:rPr lang="en-US" b="1" dirty="0">
                <a:effectLst/>
                <a:latin typeface="Calibri" panose="020F0502020204030204" pitchFamily="34" charset="0"/>
                <a:ea typeface="Calibri" panose="020F0502020204030204" pitchFamily="34" charset="0"/>
                <a:cs typeface="Arial" panose="020B0604020202020204" pitchFamily="34" charset="0"/>
              </a:rPr>
              <a:t>In most of the cases</a:t>
            </a:r>
            <a:r>
              <a:rPr lang="en-US" dirty="0">
                <a:effectLst/>
                <a:latin typeface="Calibri" panose="020F0502020204030204" pitchFamily="34" charset="0"/>
                <a:ea typeface="Calibri" panose="020F0502020204030204" pitchFamily="34" charset="0"/>
                <a:cs typeface="Arial" panose="020B0604020202020204" pitchFamily="34" charset="0"/>
              </a:rPr>
              <a:t>, the malwares are installed on the targeted computers to achieve different types of </a:t>
            </a:r>
            <a:r>
              <a:rPr lang="en-US"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goals</a:t>
            </a:r>
            <a:r>
              <a:rPr lang="en-US" dirty="0">
                <a:effectLst/>
                <a:latin typeface="Calibri" panose="020F0502020204030204" pitchFamily="34" charset="0"/>
                <a:ea typeface="Calibri" panose="020F0502020204030204" pitchFamily="34" charset="0"/>
                <a:cs typeface="Arial" panose="020B0604020202020204" pitchFamily="34" charset="0"/>
              </a:rPr>
              <a:t>, which may include getting </a:t>
            </a:r>
            <a:r>
              <a:rPr lang="en-US" i="1" u="sng" dirty="0">
                <a:effectLst/>
                <a:latin typeface="Calibri" panose="020F0502020204030204" pitchFamily="34" charset="0"/>
                <a:ea typeface="Calibri" panose="020F0502020204030204" pitchFamily="34" charset="0"/>
                <a:cs typeface="Arial" panose="020B0604020202020204" pitchFamily="34" charset="0"/>
              </a:rPr>
              <a:t>financial favor</a:t>
            </a:r>
            <a:r>
              <a:rPr lang="en-US" i="1" dirty="0">
                <a:effectLst/>
                <a:latin typeface="Calibri" panose="020F0502020204030204" pitchFamily="34" charset="0"/>
                <a:ea typeface="Calibri" panose="020F0502020204030204" pitchFamily="34" charset="0"/>
                <a:cs typeface="Arial" panose="020B0604020202020204" pitchFamily="34" charset="0"/>
              </a:rPr>
              <a:t>, </a:t>
            </a:r>
            <a:r>
              <a:rPr lang="en-US" i="1" u="sng" dirty="0">
                <a:effectLst/>
                <a:latin typeface="Calibri" panose="020F0502020204030204" pitchFamily="34" charset="0"/>
                <a:ea typeface="Calibri" panose="020F0502020204030204" pitchFamily="34" charset="0"/>
                <a:cs typeface="Arial" panose="020B0604020202020204" pitchFamily="34" charset="0"/>
              </a:rPr>
              <a:t>knowing the business strategies</a:t>
            </a:r>
            <a:r>
              <a:rPr lang="en-US" i="1" dirty="0">
                <a:effectLst/>
                <a:latin typeface="Calibri" panose="020F0502020204030204" pitchFamily="34" charset="0"/>
                <a:ea typeface="Calibri" panose="020F0502020204030204" pitchFamily="34" charset="0"/>
                <a:cs typeface="Arial" panose="020B0604020202020204" pitchFamily="34" charset="0"/>
              </a:rPr>
              <a:t>, </a:t>
            </a:r>
            <a:r>
              <a:rPr lang="en-US" i="1" u="sng" dirty="0">
                <a:effectLst/>
                <a:latin typeface="Calibri" panose="020F0502020204030204" pitchFamily="34" charset="0"/>
                <a:ea typeface="Calibri" panose="020F0502020204030204" pitchFamily="34" charset="0"/>
                <a:cs typeface="Arial" panose="020B0604020202020204" pitchFamily="34" charset="0"/>
              </a:rPr>
              <a:t>sabotaging the governmental system</a:t>
            </a:r>
            <a:r>
              <a:rPr lang="en-US" dirty="0">
                <a:effectLst/>
                <a:latin typeface="Calibri" panose="020F0502020204030204" pitchFamily="34" charset="0"/>
                <a:ea typeface="Calibri" panose="020F0502020204030204" pitchFamily="34" charset="0"/>
                <a:cs typeface="Arial" panose="020B0604020202020204" pitchFamily="34" charset="0"/>
              </a:rPr>
              <a:t>, and many others. </a:t>
            </a:r>
          </a:p>
        </p:txBody>
      </p:sp>
      <p:pic>
        <p:nvPicPr>
          <p:cNvPr id="14" name="Picture 13" descr="Image result for recent cyber attacks free pics download">
            <a:extLst>
              <a:ext uri="{FF2B5EF4-FFF2-40B4-BE49-F238E27FC236}">
                <a16:creationId xmlns="" xmlns:a16="http://schemas.microsoft.com/office/drawing/2014/main" xmlns:lc="http://schemas.openxmlformats.org/drawingml/2006/lockedCanvas" id="{B67D1BDA-F945-444B-922E-69FE4E11D44F}"/>
              </a:ext>
            </a:extLst>
          </p:cNvPr>
          <p:cNvPicPr/>
          <p:nvPr/>
        </p:nvPicPr>
        <p:blipFill>
          <a:blip r:embed="rId7" cstate="print"/>
          <a:srcRect/>
          <a:stretch>
            <a:fillRect/>
          </a:stretch>
        </p:blipFill>
        <p:spPr bwMode="auto">
          <a:xfrm>
            <a:off x="276309" y="2103653"/>
            <a:ext cx="3195711" cy="2607044"/>
          </a:xfrm>
          <a:prstGeom prst="rect">
            <a:avLst/>
          </a:prstGeom>
          <a:noFill/>
          <a:ln w="9525">
            <a:noFill/>
            <a:miter lim="800000"/>
            <a:headEnd/>
            <a:tailEnd/>
          </a:ln>
          <a:effectLst>
            <a:softEdge rad="127000"/>
          </a:effectLst>
        </p:spPr>
      </p:pic>
    </p:spTree>
    <p:extLst>
      <p:ext uri="{BB962C8B-B14F-4D97-AF65-F5344CB8AC3E}">
        <p14:creationId xmlns:p14="http://schemas.microsoft.com/office/powerpoint/2010/main" val="13628481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smtClean="0">
                <a:solidFill>
                  <a:schemeClr val="bg1"/>
                </a:solidFill>
                <a:cs typeface="Tajawal Medium" panose="00000600000000000000" pitchFamily="2" charset="-78"/>
              </a:rPr>
              <a:t>Introduction</a:t>
            </a:r>
            <a:endParaRPr lang="en-US" sz="36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Image result for recent cyber attacks free pics download">
            <a:extLst>
              <a:ext uri="{FF2B5EF4-FFF2-40B4-BE49-F238E27FC236}">
                <a16:creationId xmlns="" xmlns:a16="http://schemas.microsoft.com/office/drawing/2014/main" xmlns:lc="http://schemas.openxmlformats.org/drawingml/2006/lockedCanvas" id="{B67D1BDA-F945-444B-922E-69FE4E11D44F}"/>
              </a:ext>
            </a:extLst>
          </p:cNvPr>
          <p:cNvPicPr/>
          <p:nvPr/>
        </p:nvPicPr>
        <p:blipFill>
          <a:blip r:embed="rId7" cstate="print"/>
          <a:srcRect/>
          <a:stretch>
            <a:fillRect/>
          </a:stretch>
        </p:blipFill>
        <p:spPr bwMode="auto">
          <a:xfrm>
            <a:off x="276309" y="2103653"/>
            <a:ext cx="3195711" cy="2607044"/>
          </a:xfrm>
          <a:prstGeom prst="rect">
            <a:avLst/>
          </a:prstGeom>
          <a:noFill/>
          <a:ln w="9525">
            <a:noFill/>
            <a:miter lim="800000"/>
            <a:headEnd/>
            <a:tailEnd/>
          </a:ln>
          <a:effectLst>
            <a:softEdge rad="1270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3617715" y="1822059"/>
            <a:ext cx="7388496" cy="3648119"/>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Hackers</a:t>
            </a:r>
            <a:r>
              <a:rPr lang="en-US" dirty="0">
                <a:effectLst/>
                <a:latin typeface="Calibri" panose="020F0502020204030204" pitchFamily="34" charset="0"/>
                <a:ea typeface="Calibri" panose="020F0502020204030204" pitchFamily="34" charset="0"/>
                <a:cs typeface="Arial" panose="020B0604020202020204" pitchFamily="34" charset="0"/>
              </a:rPr>
              <a:t> normally consistently </a:t>
            </a:r>
            <a:r>
              <a:rPr lang="en-US" u="sng" dirty="0">
                <a:effectLst/>
                <a:latin typeface="Calibri" panose="020F0502020204030204" pitchFamily="34" charset="0"/>
                <a:ea typeface="Calibri" panose="020F0502020204030204" pitchFamily="34" charset="0"/>
                <a:cs typeface="Arial" panose="020B0604020202020204" pitchFamily="34" charset="0"/>
              </a:rPr>
              <a:t>create different types of malicious software program</a:t>
            </a:r>
            <a:r>
              <a:rPr lang="en-US" dirty="0">
                <a:effectLst/>
                <a:latin typeface="Calibri" panose="020F0502020204030204" pitchFamily="34" charset="0"/>
                <a:ea typeface="Calibri" panose="020F0502020204030204" pitchFamily="34" charset="0"/>
                <a:cs typeface="Arial" panose="020B0604020202020204" pitchFamily="34" charset="0"/>
              </a:rPr>
              <a:t> that are used via internet. </a:t>
            </a:r>
          </a:p>
          <a:p>
            <a:pPr algn="just">
              <a:lnSpc>
                <a:spcPct val="150000"/>
              </a:lnSpc>
              <a:spcBef>
                <a:spcPts val="0"/>
              </a:spcBef>
              <a:spcAft>
                <a:spcPts val="100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Arial" panose="020B0604020202020204" pitchFamily="34" charset="0"/>
              </a:rPr>
              <a:t>All these programs are given certain names by the hackers. </a:t>
            </a:r>
          </a:p>
          <a:p>
            <a:pPr algn="just">
              <a:lnSpc>
                <a:spcPct val="150000"/>
              </a:lnSpc>
              <a:spcBef>
                <a:spcPts val="0"/>
              </a:spcBef>
              <a:spcAft>
                <a:spcPts val="100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Arial" panose="020B0604020202020204" pitchFamily="34" charset="0"/>
              </a:rPr>
              <a:t>In certain cases, those programs are detected and </a:t>
            </a:r>
            <a:r>
              <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named by the cyber security companies</a:t>
            </a:r>
            <a:r>
              <a:rPr lang="en-US"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Arial" panose="020B0604020202020204" pitchFamily="34" charset="0"/>
              </a:rPr>
              <a:t>But all those programs fall under the major categories, which are very well known in the field of computer security. </a:t>
            </a:r>
          </a:p>
        </p:txBody>
      </p:sp>
    </p:spTree>
    <p:extLst>
      <p:ext uri="{BB962C8B-B14F-4D97-AF65-F5344CB8AC3E}">
        <p14:creationId xmlns:p14="http://schemas.microsoft.com/office/powerpoint/2010/main" val="3752152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8293" cy="646331"/>
          </a:xfrm>
          <a:prstGeom prst="rect">
            <a:avLst/>
          </a:prstGeom>
          <a:noFill/>
        </p:spPr>
        <p:txBody>
          <a:bodyPr wrap="none" rtlCol="0">
            <a:spAutoFit/>
          </a:bodyPr>
          <a:lstStyle/>
          <a:p>
            <a:r>
              <a:rPr lang="en-US" sz="3600" dirty="0" smtClean="0">
                <a:solidFill>
                  <a:schemeClr val="bg1"/>
                </a:solidFill>
                <a:cs typeface="Tajawal Medium" panose="00000600000000000000" pitchFamily="2" charset="-78"/>
              </a:rPr>
              <a:t>Malwares and attack Types</a:t>
            </a:r>
            <a:endParaRPr lang="en-US" sz="36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476069"/>
            <a:ext cx="9783763"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sz="2000" b="1" dirty="0">
                <a:solidFill>
                  <a:srgbClr val="CE7408"/>
                </a:solidFill>
              </a:rPr>
              <a:t>Malware</a:t>
            </a:r>
            <a:r>
              <a:rPr lang="en-US" sz="2000" b="1" dirty="0"/>
              <a:t>, also called malicious code, is software designed </a:t>
            </a:r>
            <a:r>
              <a:rPr lang="en-US" sz="2000" b="1" dirty="0" smtClean="0"/>
              <a:t>to</a:t>
            </a:r>
            <a:r>
              <a:rPr lang="ar-YE" sz="2000" b="1" dirty="0" smtClean="0"/>
              <a:t>:</a:t>
            </a:r>
            <a:r>
              <a:rPr lang="en-US" sz="2000" b="1" dirty="0" smtClean="0"/>
              <a:t> </a:t>
            </a:r>
            <a:endParaRPr lang="ar-YE" sz="2000" b="1" dirty="0" smtClean="0"/>
          </a:p>
          <a:p>
            <a:pPr marL="717550" indent="-285750" algn="just">
              <a:lnSpc>
                <a:spcPct val="150000"/>
              </a:lnSpc>
              <a:buFont typeface="Wingdings" pitchFamily="2" charset="2"/>
              <a:buChar char="Ø"/>
            </a:pPr>
            <a:r>
              <a:rPr lang="en-US" sz="2000" dirty="0" smtClean="0"/>
              <a:t>gain </a:t>
            </a:r>
            <a:r>
              <a:rPr lang="en-US" sz="2000" dirty="0"/>
              <a:t>access to targeted computer systems, </a:t>
            </a:r>
            <a:endParaRPr lang="ar-YE" sz="2000" dirty="0" smtClean="0"/>
          </a:p>
          <a:p>
            <a:pPr marL="717550" indent="-285750" algn="just">
              <a:lnSpc>
                <a:spcPct val="150000"/>
              </a:lnSpc>
              <a:buFont typeface="Wingdings" pitchFamily="2" charset="2"/>
              <a:buChar char="Ø"/>
            </a:pPr>
            <a:r>
              <a:rPr lang="en-US" sz="2000" dirty="0" smtClean="0"/>
              <a:t>steal information </a:t>
            </a:r>
            <a:r>
              <a:rPr lang="en-US" sz="2000" dirty="0"/>
              <a:t>or </a:t>
            </a:r>
            <a:endParaRPr lang="ar-YE" sz="2000" dirty="0" smtClean="0"/>
          </a:p>
          <a:p>
            <a:pPr marL="717550" indent="-285750" algn="just">
              <a:lnSpc>
                <a:spcPct val="150000"/>
              </a:lnSpc>
              <a:buFont typeface="Wingdings" pitchFamily="2" charset="2"/>
              <a:buChar char="Ø"/>
            </a:pPr>
            <a:r>
              <a:rPr lang="en-US" sz="2000" dirty="0" smtClean="0"/>
              <a:t>disrupt </a:t>
            </a:r>
            <a:r>
              <a:rPr lang="en-US" sz="2000" dirty="0"/>
              <a:t>computer operations. </a:t>
            </a:r>
            <a:endParaRPr lang="ar-YE" sz="2000" dirty="0" smtClean="0"/>
          </a:p>
          <a:p>
            <a:pPr marL="285750" indent="-285750" algn="just">
              <a:lnSpc>
                <a:spcPct val="150000"/>
              </a:lnSpc>
              <a:buFont typeface="Arial" pitchFamily="34" charset="0"/>
              <a:buChar char="•"/>
            </a:pPr>
            <a:endParaRPr lang="ar-YE" sz="2000" dirty="0"/>
          </a:p>
          <a:p>
            <a:pPr marL="285750" indent="-285750">
              <a:lnSpc>
                <a:spcPct val="150000"/>
              </a:lnSpc>
              <a:buFont typeface="Wingdings" pitchFamily="2" charset="2"/>
              <a:buChar char="v"/>
            </a:pPr>
            <a:r>
              <a:rPr lang="en-US" sz="2000" b="1" dirty="0"/>
              <a:t>Malware and malicious files inside a computer system can:</a:t>
            </a:r>
          </a:p>
          <a:p>
            <a:pPr marL="717550" indent="-285750">
              <a:lnSpc>
                <a:spcPct val="150000"/>
              </a:lnSpc>
              <a:buFont typeface="Wingdings" pitchFamily="2" charset="2"/>
              <a:buChar char="Ø"/>
            </a:pPr>
            <a:r>
              <a:rPr lang="en-US" sz="2000" dirty="0"/>
              <a:t>Deny access to the critical components of the network</a:t>
            </a:r>
          </a:p>
          <a:p>
            <a:pPr marL="717550" indent="-285750">
              <a:lnSpc>
                <a:spcPct val="150000"/>
              </a:lnSpc>
              <a:buFont typeface="Wingdings" pitchFamily="2" charset="2"/>
              <a:buChar char="Ø"/>
            </a:pPr>
            <a:r>
              <a:rPr lang="en-US" sz="2000" dirty="0"/>
              <a:t>Obtain information by retrieving data from the hard drive</a:t>
            </a:r>
          </a:p>
          <a:p>
            <a:pPr marL="717550" indent="-285750">
              <a:lnSpc>
                <a:spcPct val="150000"/>
              </a:lnSpc>
              <a:buFont typeface="Wingdings" pitchFamily="2" charset="2"/>
              <a:buChar char="Ø"/>
            </a:pPr>
            <a:r>
              <a:rPr lang="en-US" sz="2000" dirty="0"/>
              <a:t>Disrupt the system or even render it </a:t>
            </a:r>
            <a:r>
              <a:rPr lang="en-US" sz="2000" dirty="0" smtClean="0"/>
              <a:t>inoperable</a:t>
            </a: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469234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8293" cy="646331"/>
          </a:xfrm>
          <a:prstGeom prst="rect">
            <a:avLst/>
          </a:prstGeom>
          <a:noFill/>
        </p:spPr>
        <p:txBody>
          <a:bodyPr wrap="none" rtlCol="0">
            <a:spAutoFit/>
          </a:bodyPr>
          <a:lstStyle/>
          <a:p>
            <a:r>
              <a:rPr lang="en-US" sz="3600" dirty="0" smtClean="0">
                <a:solidFill>
                  <a:schemeClr val="bg1"/>
                </a:solidFill>
                <a:cs typeface="Tajawal Medium" panose="00000600000000000000" pitchFamily="2" charset="-78"/>
              </a:rPr>
              <a:t>Malwares and attack Types</a:t>
            </a:r>
            <a:endParaRPr lang="en-US" sz="36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2343253" y="1304779"/>
            <a:ext cx="7690764" cy="4637904"/>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2000" i="1" dirty="0">
                <a:effectLst/>
                <a:latin typeface="Calibri" panose="020F0502020204030204" pitchFamily="34" charset="0"/>
                <a:ea typeface="Calibri" panose="020F0502020204030204" pitchFamily="34" charset="0"/>
                <a:cs typeface="Arial" panose="020B0604020202020204" pitchFamily="34" charset="0"/>
              </a:rPr>
              <a:t>The main types of malware software programs are explained below</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Viruses </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Trojan Horse</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latin typeface="Cambria" panose="02040503050406030204" pitchFamily="18" charset="0"/>
                <a:cs typeface="Times New Roman" panose="02020603050405020304" pitchFamily="18" charset="0"/>
              </a:rPr>
              <a:t>Rootkit</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Spywares </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Worms </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Adware</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Scareware </a:t>
            </a:r>
          </a:p>
          <a:p>
            <a:pPr marL="536575" lvl="1" indent="-261938" algn="just">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Browser Hijacker</a:t>
            </a:r>
            <a:r>
              <a:rPr lang="en-US"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 </a:t>
            </a:r>
            <a:endParaRPr lang="en-US" b="1" dirty="0">
              <a:solidFill>
                <a:srgbClr val="4F81BD"/>
              </a:solidFill>
              <a:latin typeface="Cambria" panose="02040503050406030204" pitchFamily="18" charset="0"/>
              <a:cs typeface="Times New Roman" panose="02020603050405020304" pitchFamily="18" charset="0"/>
            </a:endParaRP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787381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72869"/>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830091" y="1719556"/>
            <a:ext cx="9935189" cy="1477328"/>
          </a:xfrm>
          <a:prstGeom prst="rect">
            <a:avLst/>
          </a:prstGeom>
        </p:spPr>
        <p:txBody>
          <a:bodyPr wrap="square">
            <a:spAutoFit/>
          </a:bodyPr>
          <a:lstStyle/>
          <a:p>
            <a:pPr marL="342900" indent="-342900" algn="just">
              <a:spcBef>
                <a:spcPts val="600"/>
              </a:spcBef>
              <a:spcAft>
                <a:spcPts val="600"/>
              </a:spcAft>
              <a:buFont typeface="Wingdings" pitchFamily="2" charset="2"/>
              <a:buChar char="Ø"/>
            </a:pPr>
            <a:r>
              <a:rPr lang="en-US" sz="2000" dirty="0" smtClean="0">
                <a:solidFill>
                  <a:srgbClr val="0070C0"/>
                </a:solidFill>
                <a:latin typeface="Arial" pitchFamily="34" charset="0"/>
                <a:cs typeface="Arial" pitchFamily="34" charset="0"/>
              </a:rPr>
              <a:t>common </a:t>
            </a:r>
            <a:r>
              <a:rPr lang="en-US" sz="2000" dirty="0">
                <a:solidFill>
                  <a:srgbClr val="0070C0"/>
                </a:solidFill>
                <a:latin typeface="Arial" pitchFamily="34" charset="0"/>
                <a:cs typeface="Arial" pitchFamily="34" charset="0"/>
              </a:rPr>
              <a:t>types of malware include</a:t>
            </a:r>
            <a:r>
              <a:rPr lang="en-US" sz="2000" dirty="0">
                <a:latin typeface="Arial" pitchFamily="34" charset="0"/>
                <a:cs typeface="Arial" pitchFamily="34" charset="0"/>
              </a:rPr>
              <a:t>:</a:t>
            </a:r>
          </a:p>
          <a:p>
            <a:pPr marL="444500" indent="-342900" algn="just">
              <a:spcBef>
                <a:spcPts val="600"/>
              </a:spcBef>
              <a:spcAft>
                <a:spcPts val="600"/>
              </a:spcAft>
              <a:buFont typeface="Wingdings" pitchFamily="2" charset="2"/>
              <a:buChar char="§"/>
            </a:pPr>
            <a:r>
              <a:rPr lang="en-US" sz="2000" b="1" dirty="0" smtClean="0">
                <a:latin typeface="Arial" pitchFamily="34" charset="0"/>
                <a:cs typeface="Arial" pitchFamily="34" charset="0"/>
              </a:rPr>
              <a:t>Viruses:- </a:t>
            </a:r>
            <a:r>
              <a:rPr lang="en-US" sz="2000" dirty="0" smtClean="0">
                <a:latin typeface="Arial" pitchFamily="34" charset="0"/>
                <a:cs typeface="Arial" pitchFamily="34" charset="0"/>
              </a:rPr>
              <a:t>A computer </a:t>
            </a:r>
            <a:r>
              <a:rPr lang="en-US" sz="2000" dirty="0">
                <a:latin typeface="Arial" pitchFamily="34" charset="0"/>
                <a:cs typeface="Arial" pitchFamily="34" charset="0"/>
              </a:rPr>
              <a:t>virus is a piece of code that can replicate itself and spread from one computer to another. It </a:t>
            </a:r>
            <a:r>
              <a:rPr lang="en-US" sz="2000" dirty="0" smtClean="0">
                <a:latin typeface="Arial" pitchFamily="34" charset="0"/>
                <a:cs typeface="Arial" pitchFamily="34" charset="0"/>
              </a:rPr>
              <a:t>requires </a:t>
            </a:r>
            <a:r>
              <a:rPr lang="en-US" sz="2000" dirty="0">
                <a:latin typeface="Arial" pitchFamily="34" charset="0"/>
                <a:cs typeface="Arial" pitchFamily="34" charset="0"/>
              </a:rPr>
              <a:t>intervention or execution to replicate and/or cause damage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793480" y="3186783"/>
            <a:ext cx="3154255" cy="2755900"/>
          </a:xfrm>
          <a:prstGeom prst="rect">
            <a:avLst/>
          </a:prstGeom>
          <a:noFill/>
          <a:ln w="9525">
            <a:solidFill>
              <a:schemeClr val="accent1"/>
            </a:solid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874165" y="3345738"/>
            <a:ext cx="6899381" cy="2820577"/>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A </a:t>
            </a:r>
            <a:r>
              <a:rPr lang="en-US" sz="1800" b="1" dirty="0">
                <a:effectLst/>
                <a:latin typeface="Calibri" panose="020F0502020204030204" pitchFamily="34" charset="0"/>
                <a:ea typeface="Calibri" panose="020F0502020204030204" pitchFamily="34" charset="0"/>
                <a:cs typeface="Arial" panose="020B0604020202020204" pitchFamily="34" charset="0"/>
              </a:rPr>
              <a:t>computer virus </a:t>
            </a:r>
            <a:r>
              <a:rPr lang="en-US" sz="1800" dirty="0">
                <a:effectLst/>
                <a:latin typeface="Calibri" panose="020F0502020204030204" pitchFamily="34" charset="0"/>
                <a:ea typeface="Calibri" panose="020F0502020204030204" pitchFamily="34" charset="0"/>
                <a:cs typeface="Arial" panose="020B0604020202020204" pitchFamily="34" charset="0"/>
              </a:rPr>
              <a:t>is a malicious computer program, which is designed to a</a:t>
            </a:r>
            <a:r>
              <a:rPr lang="en-US" sz="1800" u="sng" dirty="0">
                <a:effectLst/>
                <a:latin typeface="Calibri" panose="020F0502020204030204" pitchFamily="34" charset="0"/>
                <a:ea typeface="Calibri" panose="020F0502020204030204" pitchFamily="34" charset="0"/>
                <a:cs typeface="Arial" panose="020B0604020202020204" pitchFamily="34" charset="0"/>
              </a:rPr>
              <a:t>lter the computer functions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u="sng" dirty="0">
                <a:effectLst/>
                <a:latin typeface="Calibri" panose="020F0502020204030204" pitchFamily="34" charset="0"/>
                <a:ea typeface="Calibri" panose="020F0502020204030204" pitchFamily="34" charset="0"/>
                <a:cs typeface="Arial" panose="020B0604020202020204" pitchFamily="34" charset="0"/>
              </a:rPr>
              <a:t>slow down the computer performance</a:t>
            </a:r>
            <a:r>
              <a:rPr lang="en-US" sz="1800" dirty="0">
                <a:effectLst/>
                <a:latin typeface="Calibri" panose="020F0502020204030204" pitchFamily="34" charset="0"/>
                <a:ea typeface="Calibri" panose="020F0502020204030204" pitchFamily="34" charset="0"/>
                <a:cs typeface="Arial" panose="020B0604020202020204" pitchFamily="34" charset="0"/>
              </a:rPr>
              <a:t>, and </a:t>
            </a:r>
            <a:r>
              <a:rPr lang="en-US" sz="1800" u="sng" dirty="0">
                <a:effectLst/>
                <a:latin typeface="Calibri" panose="020F0502020204030204" pitchFamily="34" charset="0"/>
                <a:ea typeface="Calibri" panose="020F0502020204030204" pitchFamily="34" charset="0"/>
                <a:cs typeface="Arial" panose="020B0604020202020204" pitchFamily="34" charset="0"/>
              </a:rPr>
              <a:t>to damage the valuable files on the computer drive</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algn="just">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The </a:t>
            </a:r>
            <a:r>
              <a:rPr lang="en-US" sz="1800" b="1" dirty="0">
                <a:effectLst/>
                <a:latin typeface="Calibri" panose="020F0502020204030204" pitchFamily="34" charset="0"/>
                <a:ea typeface="Calibri" panose="020F0502020204030204" pitchFamily="34" charset="0"/>
                <a:cs typeface="Arial" panose="020B0604020202020204" pitchFamily="34" charset="0"/>
              </a:rPr>
              <a:t>virus</a:t>
            </a:r>
            <a:r>
              <a:rPr lang="en-US" sz="1800" dirty="0">
                <a:effectLst/>
                <a:latin typeface="Calibri" panose="020F0502020204030204" pitchFamily="34" charset="0"/>
                <a:ea typeface="Calibri" panose="020F0502020204030204" pitchFamily="34" charset="0"/>
                <a:cs typeface="Arial" panose="020B0604020202020204" pitchFamily="34" charset="0"/>
              </a:rPr>
              <a:t> are </a:t>
            </a:r>
            <a:r>
              <a:rPr lang="en-US" sz="1800" b="1" dirty="0">
                <a:effectLst/>
                <a:latin typeface="Calibri" panose="020F0502020204030204" pitchFamily="34" charset="0"/>
                <a:ea typeface="Calibri" panose="020F0502020204030204" pitchFamily="34" charset="0"/>
                <a:cs typeface="Arial" panose="020B0604020202020204" pitchFamily="34" charset="0"/>
              </a:rPr>
              <a:t>executable files </a:t>
            </a:r>
            <a:r>
              <a:rPr lang="en-US" sz="1800" dirty="0">
                <a:effectLst/>
                <a:latin typeface="Calibri" panose="020F0502020204030204" pitchFamily="34" charset="0"/>
                <a:ea typeface="Calibri" panose="020F0502020204030204" pitchFamily="34" charset="0"/>
                <a:cs typeface="Arial" panose="020B0604020202020204" pitchFamily="34" charset="0"/>
              </a:rPr>
              <a:t>when run on any machine by </a:t>
            </a:r>
            <a:r>
              <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mistake</a:t>
            </a:r>
            <a:r>
              <a:rPr lang="en-US" sz="1800" dirty="0">
                <a:effectLst/>
                <a:latin typeface="Calibri" panose="020F0502020204030204" pitchFamily="34" charset="0"/>
                <a:ea typeface="Calibri" panose="020F0502020204030204" pitchFamily="34" charset="0"/>
                <a:cs typeface="Arial" panose="020B0604020202020204" pitchFamily="34" charset="0"/>
              </a:rPr>
              <a:t> or </a:t>
            </a:r>
            <a:r>
              <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through any trick</a:t>
            </a:r>
            <a:r>
              <a:rPr lang="en-US" sz="1800" dirty="0">
                <a:effectLst/>
                <a:latin typeface="Calibri" panose="020F0502020204030204" pitchFamily="34" charset="0"/>
                <a:ea typeface="Calibri" panose="020F0502020204030204" pitchFamily="34" charset="0"/>
                <a:cs typeface="Arial" panose="020B0604020202020204" pitchFamily="34" charset="0"/>
              </a:rPr>
              <a:t>, it will activate and will start altering the computer configurations and the process, which are used for the smooth operation of the computers.</a:t>
            </a:r>
          </a:p>
          <a:p>
            <a:pPr algn="just">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The </a:t>
            </a:r>
            <a:r>
              <a:rPr lang="en-US" sz="1800" b="1" dirty="0">
                <a:effectLst/>
                <a:latin typeface="Calibri" panose="020F0502020204030204" pitchFamily="34" charset="0"/>
                <a:ea typeface="Calibri" panose="020F0502020204030204" pitchFamily="34" charset="0"/>
                <a:cs typeface="Arial" panose="020B0604020202020204" pitchFamily="34" charset="0"/>
              </a:rPr>
              <a:t>virus programs </a:t>
            </a:r>
            <a:r>
              <a:rPr lang="en-US" sz="1800" dirty="0">
                <a:effectLst/>
                <a:latin typeface="Calibri" panose="020F0502020204030204" pitchFamily="34" charset="0"/>
                <a:ea typeface="Calibri" panose="020F0502020204030204" pitchFamily="34" charset="0"/>
                <a:cs typeface="Arial" panose="020B0604020202020204" pitchFamily="34" charset="0"/>
              </a:rPr>
              <a:t>have the </a:t>
            </a:r>
            <a:r>
              <a:rPr lang="en-US" sz="1800" u="sng" dirty="0">
                <a:effectLst/>
                <a:latin typeface="Calibri" panose="020F0502020204030204" pitchFamily="34" charset="0"/>
                <a:ea typeface="Calibri" panose="020F0502020204030204" pitchFamily="34" charset="0"/>
                <a:cs typeface="Arial" panose="020B0604020202020204" pitchFamily="34" charset="0"/>
              </a:rPr>
              <a:t>capability to copy into multiple files </a:t>
            </a:r>
            <a:r>
              <a:rPr lang="en-US" sz="1800" dirty="0">
                <a:effectLst/>
                <a:latin typeface="Calibri" panose="020F0502020204030204" pitchFamily="34" charset="0"/>
                <a:ea typeface="Calibri" panose="020F0502020204030204" pitchFamily="34" charset="0"/>
                <a:cs typeface="Arial" panose="020B0604020202020204" pitchFamily="34" charset="0"/>
              </a:rPr>
              <a:t>and thus, </a:t>
            </a:r>
            <a:r>
              <a:rPr lang="en-US" sz="1800" u="sng" dirty="0">
                <a:effectLst/>
                <a:latin typeface="Calibri" panose="020F0502020204030204" pitchFamily="34" charset="0"/>
                <a:ea typeface="Calibri" panose="020F0502020204030204" pitchFamily="34" charset="0"/>
                <a:cs typeface="Arial" panose="020B0604020202020204" pitchFamily="34" charset="0"/>
              </a:rPr>
              <a:t>overwhelm the computer processes and data storage</a:t>
            </a:r>
            <a:r>
              <a:rPr lang="en-US" sz="18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26527847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6"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2235004" y="1668051"/>
            <a:ext cx="6868552" cy="4248443"/>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algn="just">
              <a:lnSpc>
                <a:spcPct val="150000"/>
              </a:lnSpc>
              <a:spcBef>
                <a:spcPts val="0"/>
              </a:spcBef>
              <a:spcAft>
                <a:spcPts val="1000"/>
              </a:spcAft>
            </a:pPr>
            <a:r>
              <a:rPr lang="en-US" sz="24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main sources of virus propagation include:</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Copying on hard drive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Data copying through flash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Emails attachments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Short text messages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Scam websites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Scam social media links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Infected file downloading from internet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Visiting infected websites </a:t>
            </a:r>
          </a:p>
        </p:txBody>
      </p:sp>
    </p:spTree>
    <p:extLst>
      <p:ext uri="{BB962C8B-B14F-4D97-AF65-F5344CB8AC3E}">
        <p14:creationId xmlns:p14="http://schemas.microsoft.com/office/powerpoint/2010/main" val="29759187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808107" y="1873300"/>
            <a:ext cx="6868552" cy="4248443"/>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Arial" panose="020B0604020202020204" pitchFamily="34" charset="0"/>
              </a:rPr>
              <a:t>The viruses are just programs in the </a:t>
            </a: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form of executable files</a:t>
            </a:r>
            <a:r>
              <a:rPr lang="en-US" sz="1800" dirty="0">
                <a:effectLst/>
                <a:latin typeface="Calibri" panose="020F0502020204030204" pitchFamily="34" charset="0"/>
                <a:ea typeface="Calibri" panose="020F0502020204030204" pitchFamily="34" charset="0"/>
                <a:cs typeface="Arial" panose="020B0604020202020204" pitchFamily="34" charset="0"/>
              </a:rPr>
              <a:t>. They </a:t>
            </a:r>
            <a:r>
              <a:rPr lang="en-US" sz="1800" u="sng" dirty="0">
                <a:effectLst/>
                <a:latin typeface="Calibri" panose="020F0502020204030204" pitchFamily="34" charset="0"/>
                <a:ea typeface="Calibri" panose="020F0502020204030204" pitchFamily="34" charset="0"/>
                <a:cs typeface="Arial" panose="020B0604020202020204" pitchFamily="34" charset="0"/>
              </a:rPr>
              <a:t>don’t activate without running those executable files </a:t>
            </a:r>
            <a:r>
              <a:rPr lang="en-US" sz="1800" dirty="0">
                <a:effectLst/>
                <a:latin typeface="Calibri" panose="020F0502020204030204" pitchFamily="34" charset="0"/>
                <a:ea typeface="Calibri" panose="020F0502020204030204" pitchFamily="34" charset="0"/>
                <a:cs typeface="Arial" panose="020B0604020202020204" pitchFamily="34" charset="0"/>
              </a:rPr>
              <a:t>on your computers. </a:t>
            </a:r>
          </a:p>
          <a:p>
            <a:pPr marL="354013" indent="-354013" algn="just">
              <a:lnSpc>
                <a:spcPct val="150000"/>
              </a:lnSpc>
              <a:spcBef>
                <a:spcPts val="0"/>
              </a:spcBef>
              <a:spcAft>
                <a:spcPts val="10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Arial" panose="020B0604020202020204" pitchFamily="34" charset="0"/>
              </a:rPr>
              <a:t>If you got a virus program on your computer, but it has not been executed on your computer, your computer is not infected as yet. </a:t>
            </a:r>
          </a:p>
          <a:p>
            <a:pPr marL="354013" indent="-354013" algn="just">
              <a:lnSpc>
                <a:spcPct val="150000"/>
              </a:lnSpc>
              <a:spcBef>
                <a:spcPts val="0"/>
              </a:spcBef>
              <a:spcAft>
                <a:spcPts val="10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Arial" panose="020B0604020202020204" pitchFamily="34" charset="0"/>
              </a:rPr>
              <a:t>As soon as you execute that file by either </a:t>
            </a:r>
            <a:r>
              <a:rPr lang="en-US" sz="1800" u="sng" dirty="0">
                <a:effectLst/>
                <a:latin typeface="Calibri" panose="020F0502020204030204" pitchFamily="34" charset="0"/>
                <a:ea typeface="Calibri" panose="020F0502020204030204" pitchFamily="34" charset="0"/>
                <a:cs typeface="Arial" panose="020B0604020202020204" pitchFamily="34" charset="0"/>
              </a:rPr>
              <a:t>clicking</a:t>
            </a:r>
            <a:r>
              <a:rPr lang="en-US" sz="1800" dirty="0">
                <a:effectLst/>
                <a:latin typeface="Calibri" panose="020F0502020204030204" pitchFamily="34" charset="0"/>
                <a:ea typeface="Calibri" panose="020F0502020204030204" pitchFamily="34" charset="0"/>
                <a:cs typeface="Arial" panose="020B0604020202020204" pitchFamily="34" charset="0"/>
              </a:rPr>
              <a:t> or </a:t>
            </a:r>
            <a:r>
              <a:rPr lang="en-US" sz="1800" u="sng" dirty="0">
                <a:effectLst/>
                <a:latin typeface="Calibri" panose="020F0502020204030204" pitchFamily="34" charset="0"/>
                <a:ea typeface="Calibri" panose="020F0502020204030204" pitchFamily="34" charset="0"/>
                <a:cs typeface="Arial" panose="020B0604020202020204" pitchFamily="34" charset="0"/>
              </a:rPr>
              <a:t>running some legitimate programs on which</a:t>
            </a:r>
            <a:r>
              <a:rPr lang="en-US" sz="1800" dirty="0">
                <a:effectLst/>
                <a:latin typeface="Calibri" panose="020F0502020204030204" pitchFamily="34" charset="0"/>
                <a:ea typeface="Calibri" panose="020F0502020204030204" pitchFamily="34" charset="0"/>
                <a:cs typeface="Arial" panose="020B0604020202020204" pitchFamily="34" charset="0"/>
              </a:rPr>
              <a:t>, the virus files are attached, the virus </a:t>
            </a:r>
            <a:r>
              <a:rPr lang="en-US" sz="18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becomes active, and it will start doing its designed job</a:t>
            </a:r>
            <a:r>
              <a:rPr lang="en-US" sz="18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4477229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2094471" y="1917872"/>
            <a:ext cx="6868552" cy="4248443"/>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algn="just">
              <a:lnSpc>
                <a:spcPct val="150000"/>
              </a:lnSpc>
              <a:spcBef>
                <a:spcPts val="0"/>
              </a:spcBef>
              <a:spcAft>
                <a:spcPts val="1000"/>
              </a:spcAft>
            </a:pP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a:t>
            </a: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objectives</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of spreading a virus many include:</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Amusement, fun and prank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Altering computer functioning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Corrupting data files on computer</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Stealing credentials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Sending spamming emails from your computer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Erasing valuable data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Damaging hard drives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3974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608409" y="2294344"/>
            <a:ext cx="6868552" cy="2420795"/>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spcBef>
                <a:spcPts val="0"/>
              </a:spcBef>
              <a:spcAft>
                <a:spcPts val="1000"/>
              </a:spcAft>
            </a:pPr>
            <a:r>
              <a:rPr lang="en-US" sz="2000" dirty="0">
                <a:effectLst/>
                <a:latin typeface="Calibri" panose="020F0502020204030204" pitchFamily="34" charset="0"/>
                <a:ea typeface="Calibri" panose="020F0502020204030204" pitchFamily="34" charset="0"/>
                <a:cs typeface="Arial" panose="020B0604020202020204" pitchFamily="34" charset="0"/>
              </a:rPr>
              <a:t>In the modern world, the creation of computer virus is motivated by </a:t>
            </a:r>
            <a:r>
              <a:rPr lang="en-US" sz="2000" u="sng" dirty="0">
                <a:effectLst/>
                <a:latin typeface="Calibri" panose="020F0502020204030204" pitchFamily="34" charset="0"/>
                <a:ea typeface="Calibri" panose="020F0502020204030204" pitchFamily="34" charset="0"/>
                <a:cs typeface="Arial" panose="020B0604020202020204" pitchFamily="34" charset="0"/>
              </a:rPr>
              <a:t>gaining some financial benefits </a:t>
            </a:r>
            <a:r>
              <a:rPr lang="en-US" sz="2000" dirty="0">
                <a:effectLst/>
                <a:latin typeface="Calibri" panose="020F0502020204030204" pitchFamily="34" charset="0"/>
                <a:ea typeface="Calibri" panose="020F0502020204030204" pitchFamily="34" charset="0"/>
                <a:cs typeface="Arial" panose="020B0604020202020204" pitchFamily="34" charset="0"/>
              </a:rPr>
              <a:t>on the internet. </a:t>
            </a:r>
          </a:p>
          <a:p>
            <a:pPr algn="just">
              <a:lnSpc>
                <a:spcPct val="150000"/>
              </a:lnSpc>
              <a:spcBef>
                <a:spcPts val="0"/>
              </a:spcBef>
              <a:spcAft>
                <a:spcPts val="1000"/>
              </a:spcAft>
            </a:pPr>
            <a:r>
              <a:rPr lang="en-US" sz="2000" dirty="0">
                <a:effectLst/>
                <a:latin typeface="Calibri" panose="020F0502020204030204" pitchFamily="34" charset="0"/>
                <a:ea typeface="Calibri" panose="020F0502020204030204" pitchFamily="34" charset="0"/>
                <a:cs typeface="Arial" panose="020B0604020202020204" pitchFamily="34" charset="0"/>
              </a:rPr>
              <a:t>That may include </a:t>
            </a:r>
            <a:r>
              <a:rPr lang="en-US" sz="2000" u="sng" dirty="0">
                <a:effectLst/>
                <a:latin typeface="Calibri" panose="020F0502020204030204" pitchFamily="34" charset="0"/>
                <a:ea typeface="Calibri" panose="020F0502020204030204" pitchFamily="34" charset="0"/>
                <a:cs typeface="Arial" panose="020B0604020202020204" pitchFamily="34" charset="0"/>
              </a:rPr>
              <a:t>stealing data </a:t>
            </a:r>
            <a:r>
              <a:rPr lang="en-US" sz="2000" dirty="0">
                <a:effectLst/>
                <a:latin typeface="Calibri" panose="020F0502020204030204" pitchFamily="34" charset="0"/>
                <a:ea typeface="Calibri" panose="020F0502020204030204" pitchFamily="34" charset="0"/>
                <a:cs typeface="Arial" panose="020B0604020202020204" pitchFamily="34" charset="0"/>
              </a:rPr>
              <a:t>and </a:t>
            </a:r>
            <a:r>
              <a:rPr lang="en-US" sz="2000" u="sng" dirty="0">
                <a:effectLst/>
                <a:latin typeface="Calibri" panose="020F0502020204030204" pitchFamily="34" charset="0"/>
                <a:ea typeface="Calibri" panose="020F0502020204030204" pitchFamily="34" charset="0"/>
                <a:cs typeface="Arial" panose="020B0604020202020204" pitchFamily="34" charset="0"/>
              </a:rPr>
              <a:t>selling it to the third party</a:t>
            </a:r>
            <a:r>
              <a:rPr lang="en-US" sz="2000" dirty="0">
                <a:effectLst/>
                <a:latin typeface="Calibri" panose="020F0502020204030204" pitchFamily="34" charset="0"/>
                <a:ea typeface="Calibri" panose="020F0502020204030204" pitchFamily="34" charset="0"/>
                <a:cs typeface="Arial" panose="020B0604020202020204" pitchFamily="34" charset="0"/>
              </a:rPr>
              <a:t>, or even </a:t>
            </a:r>
            <a:r>
              <a:rPr lang="en-US" sz="2000" u="sng" dirty="0">
                <a:effectLst/>
                <a:latin typeface="Calibri" panose="020F0502020204030204" pitchFamily="34" charset="0"/>
                <a:ea typeface="Calibri" panose="020F0502020204030204" pitchFamily="34" charset="0"/>
                <a:cs typeface="Arial" panose="020B0604020202020204" pitchFamily="34" charset="0"/>
              </a:rPr>
              <a:t>using that data for malicious financial transactions</a:t>
            </a:r>
            <a:r>
              <a:rPr lang="en-US" sz="20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41047401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683664" y="1467397"/>
            <a:ext cx="10057231" cy="4818184"/>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main </a:t>
            </a: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symptoms of a virus </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infected computer may include the following:</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Frequent appearance of </a:t>
            </a:r>
            <a:r>
              <a:rPr lang="en-US" sz="1800" b="1" dirty="0">
                <a:effectLst/>
                <a:latin typeface="Calibri" panose="020F0502020204030204" pitchFamily="34" charset="0"/>
                <a:ea typeface="Calibri" panose="020F0502020204030204" pitchFamily="34" charset="0"/>
                <a:cs typeface="Arial" panose="020B0604020202020204" pitchFamily="34" charset="0"/>
              </a:rPr>
              <a:t>pop ups </a:t>
            </a:r>
            <a:r>
              <a:rPr lang="en-US" sz="1800" dirty="0">
                <a:effectLst/>
                <a:latin typeface="Calibri" panose="020F0502020204030204" pitchFamily="34" charset="0"/>
                <a:ea typeface="Calibri" panose="020F0502020204030204" pitchFamily="34" charset="0"/>
                <a:cs typeface="Arial" panose="020B0604020202020204" pitchFamily="34" charset="0"/>
              </a:rPr>
              <a:t>and other annoyance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Changes in the home screen and other settings</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Redirecting your online surfing to certain websites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Large scale incoming and outgoing emails </a:t>
            </a:r>
          </a:p>
          <a:p>
            <a:pPr marL="617220" lvl="1" indent="-342900" algn="just">
              <a:lnSpc>
                <a:spcPct val="150000"/>
              </a:lnSpc>
              <a:spcBef>
                <a:spcPts val="0"/>
              </a:spcBef>
              <a:buFont typeface="Times New Roman" panose="02020603050405020304" pitchFamily="18" charset="0"/>
              <a:buChar char="─"/>
            </a:pPr>
            <a:r>
              <a:rPr lang="en-US" sz="1800" b="1" dirty="0">
                <a:effectLst/>
                <a:latin typeface="Calibri" panose="020F0502020204030204" pitchFamily="34" charset="0"/>
                <a:ea typeface="Calibri" panose="020F0502020204030204" pitchFamily="34" charset="0"/>
                <a:cs typeface="Arial" panose="020B0604020202020204" pitchFamily="34" charset="0"/>
              </a:rPr>
              <a:t>Slowing down of the performance of your computer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Running of unknown programs on your computer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Changes in your passwords, especially the admin passwords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System start crashing frequently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Restarting of your computer unexpectedly </a:t>
            </a:r>
          </a:p>
        </p:txBody>
      </p:sp>
    </p:spTree>
    <p:extLst>
      <p:ext uri="{BB962C8B-B14F-4D97-AF65-F5344CB8AC3E}">
        <p14:creationId xmlns:p14="http://schemas.microsoft.com/office/powerpoint/2010/main" val="38606319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466165" y="2370417"/>
            <a:ext cx="7528406" cy="2391763"/>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Ø"/>
            </a:pPr>
            <a:r>
              <a:rPr lang="en-US" sz="20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solution </a:t>
            </a:r>
            <a:r>
              <a:rPr lang="en-US" sz="2000" dirty="0">
                <a:effectLst/>
                <a:latin typeface="Calibri" panose="020F0502020204030204" pitchFamily="34" charset="0"/>
                <a:ea typeface="Calibri" panose="020F0502020204030204" pitchFamily="34" charset="0"/>
                <a:cs typeface="Arial" panose="020B0604020202020204" pitchFamily="34" charset="0"/>
              </a:rPr>
              <a:t>to the menace of computer virus is use </a:t>
            </a:r>
            <a:r>
              <a:rPr lang="en-US" sz="2000" b="1" dirty="0">
                <a:effectLst/>
                <a:latin typeface="Calibri" panose="020F0502020204030204" pitchFamily="34" charset="0"/>
                <a:ea typeface="Calibri" panose="020F0502020204030204" pitchFamily="34" charset="0"/>
                <a:cs typeface="Arial" panose="020B0604020202020204" pitchFamily="34" charset="0"/>
              </a:rPr>
              <a:t>updated antivirus software from well-known antivirus software companies</a:t>
            </a:r>
            <a:r>
              <a:rPr lang="en-US" sz="2000" dirty="0">
                <a:effectLst/>
                <a:latin typeface="Calibri" panose="020F0502020204030204" pitchFamily="34" charset="0"/>
                <a:ea typeface="Calibri" panose="020F0502020204030204" pitchFamily="34" charset="0"/>
                <a:cs typeface="Arial" panose="020B0604020202020204" pitchFamily="34" charset="0"/>
              </a:rPr>
              <a:t>. </a:t>
            </a:r>
          </a:p>
          <a:p>
            <a:pPr marL="354013" indent="-354013" algn="just">
              <a:lnSpc>
                <a:spcPct val="150000"/>
              </a:lnSpc>
              <a:spcBef>
                <a:spcPts val="0"/>
              </a:spcBef>
              <a:spcAft>
                <a:spcPts val="1000"/>
              </a:spcAft>
              <a:buFont typeface="Wingdings" panose="05000000000000000000" pitchFamily="2" charset="2"/>
              <a:buChar char="Ø"/>
            </a:pPr>
            <a:r>
              <a:rPr lang="en-US" sz="2000" dirty="0">
                <a:effectLst/>
                <a:latin typeface="Calibri" panose="020F0502020204030204" pitchFamily="34" charset="0"/>
                <a:ea typeface="Calibri" panose="020F0502020204030204" pitchFamily="34" charset="0"/>
                <a:cs typeface="Arial" panose="020B0604020202020204" pitchFamily="34" charset="0"/>
              </a:rPr>
              <a:t>It is very important to note that antivirus programs should be regularly updated to cope with increasing threat of computer viruses. </a:t>
            </a:r>
          </a:p>
        </p:txBody>
      </p:sp>
    </p:spTree>
    <p:extLst>
      <p:ext uri="{BB962C8B-B14F-4D97-AF65-F5344CB8AC3E}">
        <p14:creationId xmlns:p14="http://schemas.microsoft.com/office/powerpoint/2010/main" val="31164958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941485" y="1620973"/>
            <a:ext cx="9848179" cy="4438357"/>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We can </a:t>
            </a:r>
            <a:r>
              <a:rPr lang="en-US" sz="18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save our computers from the attack </a:t>
            </a:r>
            <a:r>
              <a:rPr lang="en-US" sz="1800"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of nasty viruses by taking the following measures: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Avoid using unsecure websites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Don’t open fake websites that allure you for some free incentives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Always keep your antivirus software up-dated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Always keep </a:t>
            </a:r>
            <a:r>
              <a:rPr lang="en-US" sz="1800" b="1" dirty="0">
                <a:effectLst/>
                <a:latin typeface="Calibri" panose="020F0502020204030204" pitchFamily="34" charset="0"/>
                <a:ea typeface="Calibri" panose="020F0502020204030204" pitchFamily="34" charset="0"/>
                <a:cs typeface="Arial" panose="020B0604020202020204" pitchFamily="34" charset="0"/>
              </a:rPr>
              <a:t>operating system </a:t>
            </a:r>
            <a:r>
              <a:rPr lang="en-US" sz="1800" dirty="0">
                <a:effectLst/>
                <a:latin typeface="Calibri" panose="020F0502020204030204" pitchFamily="34" charset="0"/>
                <a:ea typeface="Calibri" panose="020F0502020204030204" pitchFamily="34" charset="0"/>
                <a:cs typeface="Arial" panose="020B0604020202020204" pitchFamily="34" charset="0"/>
              </a:rPr>
              <a:t>of your computer updated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Turn on the security firewall settings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Always configure your browser for high level of security</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Free and insecure </a:t>
            </a:r>
            <a:r>
              <a:rPr lang="en-US" sz="1800" b="1" dirty="0">
                <a:effectLst/>
                <a:latin typeface="Calibri" panose="020F0502020204030204" pitchFamily="34" charset="0"/>
                <a:ea typeface="Calibri" panose="020F0502020204030204" pitchFamily="34" charset="0"/>
                <a:cs typeface="Arial" panose="020B0604020202020204" pitchFamily="34" charset="0"/>
              </a:rPr>
              <a:t>plugins</a:t>
            </a:r>
            <a:r>
              <a:rPr lang="en-US" sz="1800" dirty="0">
                <a:effectLst/>
                <a:latin typeface="Calibri" panose="020F0502020204030204" pitchFamily="34" charset="0"/>
                <a:ea typeface="Calibri" panose="020F0502020204030204" pitchFamily="34" charset="0"/>
                <a:cs typeface="Arial" panose="020B0604020202020204" pitchFamily="34" charset="0"/>
              </a:rPr>
              <a:t> should not be installed on your browsers </a:t>
            </a:r>
          </a:p>
        </p:txBody>
      </p:sp>
    </p:spTree>
    <p:extLst>
      <p:ext uri="{BB962C8B-B14F-4D97-AF65-F5344CB8AC3E}">
        <p14:creationId xmlns:p14="http://schemas.microsoft.com/office/powerpoint/2010/main" val="13529447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Viruses</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0CA4DE37-905A-4979-A2A9-4503C439902D}"/>
              </a:ext>
            </a:extLst>
          </p:cNvPr>
          <p:cNvPicPr/>
          <p:nvPr/>
        </p:nvPicPr>
        <p:blipFill>
          <a:blip r:embed="rId7" cstate="print"/>
          <a:srcRect/>
          <a:stretch>
            <a:fillRect/>
          </a:stretch>
        </p:blipFill>
        <p:spPr bwMode="auto">
          <a:xfrm>
            <a:off x="8866632" y="2307681"/>
            <a:ext cx="3154255" cy="2755900"/>
          </a:xfrm>
          <a:prstGeom prst="rect">
            <a:avLst/>
          </a:prstGeom>
          <a:noFill/>
          <a:ln w="9525">
            <a:solidFill>
              <a:schemeClr val="accent1"/>
            </a:solid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941485" y="1620973"/>
            <a:ext cx="7629235" cy="4438357"/>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We can </a:t>
            </a:r>
            <a:r>
              <a:rPr lang="en-US" sz="18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save our computers from the attack </a:t>
            </a:r>
            <a:r>
              <a:rPr lang="en-US" sz="1800"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of nasty viruses by taking the following measures:</a:t>
            </a:r>
          </a:p>
          <a:p>
            <a:pPr marL="342900" lvl="0" indent="-342900" algn="just">
              <a:lnSpc>
                <a:spcPct val="150000"/>
              </a:lnSpc>
              <a:spcBef>
                <a:spcPts val="0"/>
              </a:spcBef>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Don’t use your credit cards on the websites that don’t comply with the Payment Card Industry Data Security Standard (PCI-DSS) guidelines for secure transactions. </a:t>
            </a:r>
          </a:p>
          <a:p>
            <a:pPr marL="342900" lvl="0" indent="-342900" algn="just">
              <a:lnSpc>
                <a:spcPct val="150000"/>
              </a:lnSpc>
              <a:spcBef>
                <a:spcPts val="0"/>
              </a:spcBef>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Never insert flash cards or other storage devices to your computer without scanning and knowing about the type of data. </a:t>
            </a:r>
          </a:p>
          <a:p>
            <a:pPr marL="342900" marR="0" lvl="0" indent="-342900" algn="just">
              <a:lnSpc>
                <a:spcPct val="150000"/>
              </a:lnSpc>
              <a:spcBef>
                <a:spcPts val="0"/>
              </a:spcBef>
              <a:spcAft>
                <a:spcPts val="10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Never open emails and their attachments from unknown people. </a:t>
            </a:r>
          </a:p>
          <a:p>
            <a:pPr marL="0" indent="0">
              <a:buNone/>
            </a:pPr>
            <a:r>
              <a:rPr lang="en-US" dirty="0">
                <a:latin typeface="Calibri" panose="020F0502020204030204" pitchFamily="34" charset="0"/>
                <a:ea typeface="Calibri" panose="020F0502020204030204" pitchFamily="34" charset="0"/>
                <a:cs typeface="Arial" panose="020B0604020202020204" pitchFamily="34" charset="0"/>
              </a:rPr>
              <a:t>By following the above mentioned rules of thumb, you can save your computer from the effect of computer viruses. </a:t>
            </a:r>
          </a:p>
        </p:txBody>
      </p:sp>
    </p:spTree>
    <p:extLst>
      <p:ext uri="{BB962C8B-B14F-4D97-AF65-F5344CB8AC3E}">
        <p14:creationId xmlns:p14="http://schemas.microsoft.com/office/powerpoint/2010/main" val="38317404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19106"/>
            <a:ext cx="3014800"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Trojan H</a:t>
            </a:r>
            <a:r>
              <a:rPr lang="en-US" sz="4000" dirty="0" smtClean="0">
                <a:solidFill>
                  <a:schemeClr val="bg1"/>
                </a:solidFill>
                <a:cs typeface="Tajawal Medium" panose="00000600000000000000" pitchFamily="2" charset="-78"/>
              </a:rPr>
              <a:t>orses</a:t>
            </a:r>
            <a:endParaRPr lang="en-US" sz="40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72869"/>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817899" y="2127232"/>
            <a:ext cx="7301264" cy="3631763"/>
          </a:xfrm>
          <a:prstGeom prst="rect">
            <a:avLst/>
          </a:prstGeom>
        </p:spPr>
        <p:txBody>
          <a:bodyPr wrap="square">
            <a:spAutoFit/>
          </a:bodyPr>
          <a:lstStyle/>
          <a:p>
            <a:pPr marL="342900" indent="-342900" algn="just">
              <a:spcBef>
                <a:spcPts val="600"/>
              </a:spcBef>
              <a:spcAft>
                <a:spcPts val="600"/>
              </a:spcAft>
              <a:buFont typeface="Wingdings" pitchFamily="2" charset="2"/>
              <a:buChar char="Ø"/>
            </a:pPr>
            <a:r>
              <a:rPr lang="en-US" sz="2000" dirty="0" smtClean="0">
                <a:solidFill>
                  <a:srgbClr val="0070C0"/>
                </a:solidFill>
                <a:latin typeface="Arial" pitchFamily="34" charset="0"/>
                <a:cs typeface="Arial" pitchFamily="34" charset="0"/>
              </a:rPr>
              <a:t>common </a:t>
            </a:r>
            <a:r>
              <a:rPr lang="en-US" sz="2000" dirty="0">
                <a:solidFill>
                  <a:srgbClr val="0070C0"/>
                </a:solidFill>
                <a:latin typeface="Arial" pitchFamily="34" charset="0"/>
                <a:cs typeface="Arial" pitchFamily="34" charset="0"/>
              </a:rPr>
              <a:t>types of malware include</a:t>
            </a:r>
            <a:r>
              <a:rPr lang="en-US" sz="2000" dirty="0">
                <a:latin typeface="Arial" pitchFamily="34" charset="0"/>
                <a:cs typeface="Arial" pitchFamily="34" charset="0"/>
              </a:rPr>
              <a:t>:</a:t>
            </a:r>
          </a:p>
          <a:p>
            <a:pPr marL="444500" indent="-342900" algn="just">
              <a:spcBef>
                <a:spcPts val="600"/>
              </a:spcBef>
              <a:spcAft>
                <a:spcPts val="600"/>
              </a:spcAft>
              <a:buFont typeface="Wingdings" pitchFamily="2" charset="2"/>
              <a:buChar char="§"/>
            </a:pPr>
            <a:r>
              <a:rPr lang="en-US" sz="2000" b="1" dirty="0" smtClean="0">
                <a:latin typeface="Arial" pitchFamily="34" charset="0"/>
                <a:cs typeface="Arial" pitchFamily="34" charset="0"/>
              </a:rPr>
              <a:t>Trojan horses:- </a:t>
            </a:r>
            <a:r>
              <a:rPr lang="en-US" sz="2000" dirty="0" smtClean="0">
                <a:latin typeface="Arial" pitchFamily="34" charset="0"/>
                <a:cs typeface="Arial" pitchFamily="34" charset="0"/>
              </a:rPr>
              <a:t>A </a:t>
            </a:r>
            <a:r>
              <a:rPr lang="en-US" sz="2000" dirty="0">
                <a:latin typeface="Arial" pitchFamily="34" charset="0"/>
                <a:cs typeface="Arial" pitchFamily="34" charset="0"/>
              </a:rPr>
              <a:t>further category of malware is the Trojan horse, which is a piece of malware that gains access </a:t>
            </a:r>
            <a:r>
              <a:rPr lang="en-US" sz="2000" dirty="0" smtClean="0">
                <a:latin typeface="Arial" pitchFamily="34" charset="0"/>
                <a:cs typeface="Arial" pitchFamily="34" charset="0"/>
              </a:rPr>
              <a:t>to </a:t>
            </a:r>
            <a:r>
              <a:rPr lang="en-US" sz="2000" dirty="0">
                <a:latin typeface="Arial" pitchFamily="34" charset="0"/>
                <a:cs typeface="Arial" pitchFamily="34" charset="0"/>
              </a:rPr>
              <a:t>a targeted system by hiding within a genuine application. Trojan horses are often broken down into </a:t>
            </a:r>
            <a:r>
              <a:rPr lang="en-US" sz="2000" dirty="0" smtClean="0">
                <a:latin typeface="Arial" pitchFamily="34" charset="0"/>
                <a:cs typeface="Arial" pitchFamily="34" charset="0"/>
              </a:rPr>
              <a:t>categories reflecting </a:t>
            </a:r>
            <a:r>
              <a:rPr lang="en-US" sz="2000" dirty="0">
                <a:latin typeface="Arial" pitchFamily="34" charset="0"/>
                <a:cs typeface="Arial" pitchFamily="34" charset="0"/>
              </a:rPr>
              <a:t>their purposes</a:t>
            </a:r>
            <a:r>
              <a:rPr lang="en-US" sz="2000" dirty="0" smtClean="0">
                <a:latin typeface="Arial" pitchFamily="34" charset="0"/>
                <a:cs typeface="Arial" pitchFamily="34" charset="0"/>
              </a:rPr>
              <a:t>.</a:t>
            </a:r>
          </a:p>
          <a:p>
            <a:pPr marL="444500" indent="-342900" algn="just">
              <a:spcBef>
                <a:spcPts val="600"/>
              </a:spcBef>
              <a:spcAft>
                <a:spcPts val="600"/>
              </a:spcAft>
              <a:buFont typeface="Wingdings" pitchFamily="2" charset="2"/>
              <a:buChar char="§"/>
            </a:pPr>
            <a:endParaRPr lang="en-US" sz="2000" dirty="0">
              <a:latin typeface="Arial" pitchFamily="34" charset="0"/>
              <a:cs typeface="Arial" pitchFamily="34" charset="0"/>
            </a:endParaRPr>
          </a:p>
          <a:p>
            <a:pPr marL="444500" indent="-342900" algn="just">
              <a:spcBef>
                <a:spcPts val="600"/>
              </a:spcBef>
              <a:spcAft>
                <a:spcPts val="600"/>
              </a:spcAft>
              <a:buFont typeface="Wingdings" pitchFamily="2" charset="2"/>
              <a:buChar char="§"/>
            </a:pPr>
            <a:r>
              <a:rPr lang="en-US" sz="2000" b="1" dirty="0">
                <a:solidFill>
                  <a:srgbClr val="FF0000"/>
                </a:solidFill>
                <a:latin typeface="Arial" pitchFamily="34" charset="0"/>
                <a:cs typeface="Arial" pitchFamily="34" charset="0"/>
              </a:rPr>
              <a:t>Trojan horse</a:t>
            </a:r>
            <a:r>
              <a:rPr lang="en-US" sz="2000" dirty="0">
                <a:solidFill>
                  <a:srgbClr val="FF0000"/>
                </a:solidFill>
                <a:latin typeface="Arial" pitchFamily="34" charset="0"/>
                <a:cs typeface="Arial" pitchFamily="34" charset="0"/>
              </a:rPr>
              <a:t> </a:t>
            </a:r>
            <a:r>
              <a:rPr lang="en-US" sz="2000" dirty="0">
                <a:latin typeface="Arial" pitchFamily="34" charset="0"/>
                <a:cs typeface="Arial" pitchFamily="34" charset="0"/>
              </a:rPr>
              <a:t>is also a malicious computer program that may look very meek and harmless, but it can pave the way for a bigger attack on your computer and valuable data. </a:t>
            </a:r>
          </a:p>
        </p:txBody>
      </p:sp>
      <p:pic>
        <p:nvPicPr>
          <p:cNvPr id="14" name="Picture 13" descr="Image result for types of malware">
            <a:extLst>
              <a:ext uri="{FF2B5EF4-FFF2-40B4-BE49-F238E27FC236}">
                <a16:creationId xmlns="" xmlns:a16="http://schemas.microsoft.com/office/drawing/2014/main" xmlns:lc="http://schemas.openxmlformats.org/drawingml/2006/lockedCanvas" id="{C0BD035E-7E36-4E8A-9DD3-79B58E7FC5C5}"/>
              </a:ext>
            </a:extLst>
          </p:cNvPr>
          <p:cNvPicPr/>
          <p:nvPr/>
        </p:nvPicPr>
        <p:blipFill>
          <a:blip r:embed="rId7" cstate="print"/>
          <a:srcRect/>
          <a:stretch>
            <a:fillRect/>
          </a:stretch>
        </p:blipFill>
        <p:spPr bwMode="auto">
          <a:xfrm>
            <a:off x="9131355" y="2238208"/>
            <a:ext cx="2941320" cy="2667506"/>
          </a:xfrm>
          <a:prstGeom prst="rect">
            <a:avLst/>
          </a:prstGeom>
          <a:noFill/>
          <a:ln w="9525">
            <a:noFill/>
            <a:miter lim="800000"/>
            <a:headEnd/>
            <a:tailEnd/>
          </a:ln>
          <a:effectLst>
            <a:softEdge rad="190500"/>
          </a:effectLst>
        </p:spPr>
      </p:pic>
    </p:spTree>
    <p:extLst>
      <p:ext uri="{BB962C8B-B14F-4D97-AF65-F5344CB8AC3E}">
        <p14:creationId xmlns:p14="http://schemas.microsoft.com/office/powerpoint/2010/main" val="31209924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19106"/>
            <a:ext cx="3014800"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Trojan H</a:t>
            </a:r>
            <a:r>
              <a:rPr lang="en-US" sz="4000" dirty="0" smtClean="0">
                <a:solidFill>
                  <a:schemeClr val="bg1"/>
                </a:solidFill>
                <a:cs typeface="Tajawal Medium" panose="00000600000000000000" pitchFamily="2" charset="-78"/>
              </a:rPr>
              <a:t>orses</a:t>
            </a:r>
            <a:endParaRPr lang="en-US" sz="40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Image result for types of malware">
            <a:extLst>
              <a:ext uri="{FF2B5EF4-FFF2-40B4-BE49-F238E27FC236}">
                <a16:creationId xmlns="" xmlns:a16="http://schemas.microsoft.com/office/drawing/2014/main" xmlns:lc="http://schemas.openxmlformats.org/drawingml/2006/lockedCanvas" id="{C0BD035E-7E36-4E8A-9DD3-79B58E7FC5C5}"/>
              </a:ext>
            </a:extLst>
          </p:cNvPr>
          <p:cNvPicPr/>
          <p:nvPr/>
        </p:nvPicPr>
        <p:blipFill>
          <a:blip r:embed="rId7" cstate="print"/>
          <a:srcRect/>
          <a:stretch>
            <a:fillRect/>
          </a:stretch>
        </p:blipFill>
        <p:spPr bwMode="auto">
          <a:xfrm>
            <a:off x="9131355" y="2238208"/>
            <a:ext cx="2941320" cy="2667506"/>
          </a:xfrm>
          <a:prstGeom prst="rect">
            <a:avLst/>
          </a:prstGeom>
          <a:noFill/>
          <a:ln w="9525">
            <a:no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745397" y="1451704"/>
            <a:ext cx="7288875" cy="4777956"/>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lnSpc>
                <a:spcPct val="150000"/>
              </a:lnSpc>
              <a:spcBef>
                <a:spcPts val="0"/>
              </a:spcBef>
              <a:buFont typeface="Wingdings" panose="05000000000000000000" pitchFamily="2" charset="2"/>
              <a:buChar char="Ø"/>
            </a:pPr>
            <a:r>
              <a:rPr lang="en-US" sz="1800" dirty="0" smtClean="0">
                <a:effectLst/>
                <a:latin typeface="Calibri" panose="020F0502020204030204" pitchFamily="34" charset="0"/>
                <a:ea typeface="Calibri" panose="020F0502020204030204" pitchFamily="34" charset="0"/>
                <a:cs typeface="Arial" panose="020B0604020202020204" pitchFamily="34" charset="0"/>
              </a:rPr>
              <a:t>It </a:t>
            </a: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collects the information </a:t>
            </a:r>
            <a:r>
              <a:rPr lang="en-US" sz="1800" dirty="0">
                <a:effectLst/>
                <a:latin typeface="Calibri" panose="020F0502020204030204" pitchFamily="34" charset="0"/>
                <a:ea typeface="Calibri" panose="020F0502020204030204" pitchFamily="34" charset="0"/>
                <a:cs typeface="Arial" panose="020B0604020202020204" pitchFamily="34" charset="0"/>
              </a:rPr>
              <a:t>about the </a:t>
            </a:r>
            <a:r>
              <a:rPr lang="en-US" sz="1800" u="sng" dirty="0">
                <a:effectLst/>
                <a:latin typeface="Calibri" panose="020F0502020204030204" pitchFamily="34" charset="0"/>
                <a:ea typeface="Calibri" panose="020F0502020204030204" pitchFamily="34" charset="0"/>
                <a:cs typeface="Arial" panose="020B0604020202020204" pitchFamily="34" charset="0"/>
              </a:rPr>
              <a:t>user behavior</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u="sng" dirty="0">
                <a:effectLst/>
                <a:latin typeface="Calibri" panose="020F0502020204030204" pitchFamily="34" charset="0"/>
                <a:ea typeface="Calibri" panose="020F0502020204030204" pitchFamily="34" charset="0"/>
                <a:cs typeface="Arial" panose="020B0604020202020204" pitchFamily="34" charset="0"/>
              </a:rPr>
              <a:t>credentials</a:t>
            </a:r>
            <a:r>
              <a:rPr lang="en-US" sz="1800" dirty="0">
                <a:effectLst/>
                <a:latin typeface="Calibri" panose="020F0502020204030204" pitchFamily="34" charset="0"/>
                <a:ea typeface="Calibri" panose="020F0502020204030204" pitchFamily="34" charset="0"/>
                <a:cs typeface="Arial" panose="020B0604020202020204" pitchFamily="34" charset="0"/>
              </a:rPr>
              <a:t> and other activities on the computer silently and sends them to its command and control center from where the other malicious attacks can originate. </a:t>
            </a:r>
          </a:p>
          <a:p>
            <a:pPr marL="354013" indent="-354013" algn="just">
              <a:lnSpc>
                <a:spcPct val="150000"/>
              </a:lnSpc>
              <a:spcBef>
                <a:spcPts val="0"/>
              </a:spcBef>
              <a:buFont typeface="Wingdings" panose="05000000000000000000" pitchFamily="2" charset="2"/>
              <a:buChar char="Ø"/>
            </a:pP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Hackers use Trojan </a:t>
            </a:r>
            <a:r>
              <a:rPr lang="en-US" sz="1800" dirty="0">
                <a:effectLst/>
                <a:latin typeface="Calibri" panose="020F0502020204030204" pitchFamily="34" charset="0"/>
                <a:ea typeface="Calibri" panose="020F0502020204030204" pitchFamily="34" charset="0"/>
                <a:cs typeface="Arial" panose="020B0604020202020204" pitchFamily="34" charset="0"/>
              </a:rPr>
              <a:t>to </a:t>
            </a:r>
            <a:r>
              <a:rPr lang="en-US" sz="1800" u="sng" dirty="0">
                <a:effectLst/>
                <a:latin typeface="Calibri" panose="020F0502020204030204" pitchFamily="34" charset="0"/>
                <a:ea typeface="Calibri" panose="020F0502020204030204" pitchFamily="34" charset="0"/>
                <a:cs typeface="Arial" panose="020B0604020202020204" pitchFamily="34" charset="0"/>
              </a:rPr>
              <a:t>open the backdoor on your computer </a:t>
            </a:r>
            <a:r>
              <a:rPr lang="en-US" sz="1800" dirty="0">
                <a:effectLst/>
                <a:latin typeface="Calibri" panose="020F0502020204030204" pitchFamily="34" charset="0"/>
                <a:ea typeface="Calibri" panose="020F0502020204030204" pitchFamily="34" charset="0"/>
                <a:cs typeface="Arial" panose="020B0604020202020204" pitchFamily="34" charset="0"/>
              </a:rPr>
              <a:t>to access your computer and establish control on your machine. </a:t>
            </a:r>
            <a:endParaRPr lang="en-US" sz="1800" dirty="0" smtClean="0">
              <a:effectLst/>
              <a:latin typeface="Calibri" panose="020F0502020204030204" pitchFamily="34" charset="0"/>
              <a:ea typeface="Calibri" panose="020F0502020204030204" pitchFamily="34" charset="0"/>
              <a:cs typeface="Arial" panose="020B0604020202020204" pitchFamily="34" charset="0"/>
            </a:endParaRPr>
          </a:p>
          <a:p>
            <a:pPr marL="354013" indent="-354013" algn="just">
              <a:lnSpc>
                <a:spcPct val="150000"/>
              </a:lnSpc>
              <a:spcBef>
                <a:spcPts val="0"/>
              </a:spcBef>
              <a:buFont typeface="Wingdings" panose="05000000000000000000" pitchFamily="2" charset="2"/>
              <a:buChar char="Ø"/>
            </a:pPr>
            <a:endParaRPr lang="en-US" sz="1800" dirty="0" smtClean="0">
              <a:effectLst/>
              <a:latin typeface="Calibri" panose="020F0502020204030204" pitchFamily="34" charset="0"/>
              <a:ea typeface="Calibri" panose="020F0502020204030204" pitchFamily="34" charset="0"/>
              <a:cs typeface="Arial" panose="020B0604020202020204" pitchFamily="34" charset="0"/>
            </a:endParaRPr>
          </a:p>
          <a:p>
            <a:pPr marL="354013" indent="-354013" algn="just">
              <a:spcBef>
                <a:spcPts val="0"/>
              </a:spcBef>
              <a:buFont typeface="Wingdings" panose="05000000000000000000" pitchFamily="2" charset="2"/>
              <a:buChar char="Ø"/>
            </a:pPr>
            <a:r>
              <a:rPr lang="en-US" sz="1600" b="1" dirty="0">
                <a:latin typeface="Calibri" panose="020F0502020204030204" pitchFamily="34" charset="0"/>
                <a:ea typeface="Calibri" panose="020F0502020204030204" pitchFamily="34" charset="0"/>
                <a:cs typeface="Arial" panose="020B0604020202020204" pitchFamily="34" charset="0"/>
              </a:rPr>
              <a:t>The concept </a:t>
            </a:r>
            <a:r>
              <a:rPr lang="en-US" sz="1600" dirty="0">
                <a:latin typeface="Calibri" panose="020F0502020204030204" pitchFamily="34" charset="0"/>
                <a:ea typeface="Calibri" panose="020F0502020204030204" pitchFamily="34" charset="0"/>
                <a:cs typeface="Arial" panose="020B0604020202020204" pitchFamily="34" charset="0"/>
              </a:rPr>
              <a:t>of the Trojan horse in the modern computer terminology resembles 100% with the story of Trojan horse in the Greek mythology. </a:t>
            </a:r>
          </a:p>
          <a:p>
            <a:pPr marL="354013" indent="-354013" algn="just">
              <a:spcBef>
                <a:spcPts val="0"/>
              </a:spcBef>
              <a:buFont typeface="Wingdings" panose="05000000000000000000" pitchFamily="2" charset="2"/>
              <a:buChar char="Ø"/>
            </a:pPr>
            <a:r>
              <a:rPr lang="en-US" sz="1600" dirty="0">
                <a:latin typeface="Calibri" panose="020F0502020204030204" pitchFamily="34" charset="0"/>
                <a:ea typeface="Calibri" panose="020F0502020204030204" pitchFamily="34" charset="0"/>
                <a:cs typeface="Arial" panose="020B0604020202020204" pitchFamily="34" charset="0"/>
              </a:rPr>
              <a:t>According to the old mythology, Greek developed a wooden Trojan horse, which would house many soldiers inside the wooden compartment of the Trojan horse. </a:t>
            </a:r>
            <a:endParaRPr lang="en-US" sz="1600" dirty="0" smtClean="0">
              <a:latin typeface="Calibri" panose="020F0502020204030204" pitchFamily="34" charset="0"/>
              <a:ea typeface="Calibri" panose="020F0502020204030204" pitchFamily="34" charset="0"/>
              <a:cs typeface="Arial" panose="020B0604020202020204" pitchFamily="34" charset="0"/>
            </a:endParaRPr>
          </a:p>
          <a:p>
            <a:pPr marL="354013" indent="-354013">
              <a:buFont typeface="Wingdings" panose="05000000000000000000" pitchFamily="2" charset="2"/>
              <a:buChar char="Ø"/>
            </a:pPr>
            <a:r>
              <a:rPr lang="en-US" sz="1600" dirty="0">
                <a:latin typeface="Calibri" panose="020F0502020204030204" pitchFamily="34" charset="0"/>
                <a:ea typeface="Calibri" panose="020F0502020204030204" pitchFamily="34" charset="0"/>
                <a:cs typeface="Arial" panose="020B0604020202020204" pitchFamily="34" charset="0"/>
              </a:rPr>
              <a:t>The people of the Troy city would pull the Trojan to the city and the soldiers hidden inside the Trojan horse would come out in the night and would open the gates of the cities. </a:t>
            </a:r>
          </a:p>
          <a:p>
            <a:pPr marL="354013" indent="-354013">
              <a:buFont typeface="Wingdings" panose="05000000000000000000" pitchFamily="2" charset="2"/>
              <a:buChar char="Ø"/>
            </a:pPr>
            <a:r>
              <a:rPr lang="en-US" sz="1600" dirty="0">
                <a:latin typeface="Calibri" panose="020F0502020204030204" pitchFamily="34" charset="0"/>
                <a:ea typeface="Calibri" panose="020F0502020204030204" pitchFamily="34" charset="0"/>
                <a:cs typeface="Arial" panose="020B0604020202020204" pitchFamily="34" charset="0"/>
              </a:rPr>
              <a:t>They would call their fellow soldiers to come in and overrun the city to conquer. </a:t>
            </a:r>
          </a:p>
          <a:p>
            <a:pPr marL="354013" indent="-354013" algn="just">
              <a:lnSpc>
                <a:spcPct val="150000"/>
              </a:lnSpc>
              <a:spcBef>
                <a:spcPts val="0"/>
              </a:spcBef>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290646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19106"/>
            <a:ext cx="3014800"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Trojan H</a:t>
            </a:r>
            <a:r>
              <a:rPr lang="en-US" sz="4000" dirty="0" smtClean="0">
                <a:solidFill>
                  <a:schemeClr val="bg1"/>
                </a:solidFill>
                <a:cs typeface="Tajawal Medium" panose="00000600000000000000" pitchFamily="2" charset="-78"/>
              </a:rPr>
              <a:t>orses</a:t>
            </a:r>
            <a:endParaRPr lang="en-US" sz="40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Image result for types of malware">
            <a:extLst>
              <a:ext uri="{FF2B5EF4-FFF2-40B4-BE49-F238E27FC236}">
                <a16:creationId xmlns="" xmlns:a16="http://schemas.microsoft.com/office/drawing/2014/main" xmlns:lc="http://schemas.openxmlformats.org/drawingml/2006/lockedCanvas" id="{C0BD035E-7E36-4E8A-9DD3-79B58E7FC5C5}"/>
              </a:ext>
            </a:extLst>
          </p:cNvPr>
          <p:cNvPicPr/>
          <p:nvPr/>
        </p:nvPicPr>
        <p:blipFill>
          <a:blip r:embed="rId7" cstate="print"/>
          <a:srcRect/>
          <a:stretch>
            <a:fillRect/>
          </a:stretch>
        </p:blipFill>
        <p:spPr bwMode="auto">
          <a:xfrm>
            <a:off x="9131355" y="2238208"/>
            <a:ext cx="2941320" cy="2667506"/>
          </a:xfrm>
          <a:prstGeom prst="rect">
            <a:avLst/>
          </a:prstGeom>
          <a:noFill/>
          <a:ln w="9525">
            <a:noFill/>
            <a:miter lim="800000"/>
            <a:headEnd/>
            <a:tailEnd/>
          </a:ln>
          <a:effectLst>
            <a:softEdge rad="190500"/>
          </a:effectLst>
        </p:spPr>
      </p:pic>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874165" y="1466557"/>
            <a:ext cx="7391755" cy="4476126"/>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
            </a:pPr>
            <a:r>
              <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concept of Trojan horse in computer security is also same. </a:t>
            </a:r>
          </a:p>
          <a:p>
            <a:pPr marL="354013" indent="-354013" algn="just">
              <a:lnSpc>
                <a:spcPct val="150000"/>
              </a:lnSpc>
              <a:spcBef>
                <a:spcPts val="0"/>
              </a:spcBef>
              <a:spcAft>
                <a:spcPts val="10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Trojan horse comes in </a:t>
            </a:r>
            <a:r>
              <a:rPr lang="en-US" sz="1800" b="1" dirty="0">
                <a:effectLst/>
                <a:latin typeface="Calibri" panose="020F0502020204030204" pitchFamily="34" charset="0"/>
                <a:ea typeface="Calibri" panose="020F0502020204030204" pitchFamily="34" charset="0"/>
                <a:cs typeface="Arial" panose="020B0604020202020204" pitchFamily="34" charset="0"/>
              </a:rPr>
              <a:t>through a social engineering tactics </a:t>
            </a:r>
            <a:r>
              <a:rPr lang="en-US" sz="1800" dirty="0">
                <a:effectLst/>
                <a:latin typeface="Calibri" panose="020F0502020204030204" pitchFamily="34" charset="0"/>
                <a:ea typeface="Calibri" panose="020F0502020204030204" pitchFamily="34" charset="0"/>
                <a:cs typeface="Arial" panose="020B0604020202020204" pitchFamily="34" charset="0"/>
              </a:rPr>
              <a:t>such as </a:t>
            </a:r>
            <a:r>
              <a:rPr lang="en-US" sz="1800" u="sng" dirty="0">
                <a:effectLst/>
                <a:latin typeface="Calibri" panose="020F0502020204030204" pitchFamily="34" charset="0"/>
                <a:ea typeface="Calibri" panose="020F0502020204030204" pitchFamily="34" charset="0"/>
                <a:cs typeface="Arial" panose="020B0604020202020204" pitchFamily="34" charset="0"/>
              </a:rPr>
              <a:t>emails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u="sng" dirty="0">
                <a:effectLst/>
                <a:latin typeface="Calibri" panose="020F0502020204030204" pitchFamily="34" charset="0"/>
                <a:ea typeface="Calibri" panose="020F0502020204030204" pitchFamily="34" charset="0"/>
                <a:cs typeface="Arial" panose="020B0604020202020204" pitchFamily="34" charset="0"/>
              </a:rPr>
              <a:t>disguised links </a:t>
            </a:r>
            <a:r>
              <a:rPr lang="en-US" sz="1800" dirty="0">
                <a:effectLst/>
                <a:latin typeface="Calibri" panose="020F0502020204030204" pitchFamily="34" charset="0"/>
                <a:ea typeface="Calibri" panose="020F0502020204030204" pitchFamily="34" charset="0"/>
                <a:cs typeface="Arial" panose="020B0604020202020204" pitchFamily="34" charset="0"/>
              </a:rPr>
              <a:t>and other sources. </a:t>
            </a:r>
          </a:p>
          <a:p>
            <a:pPr marL="354013" indent="-354013" algn="just">
              <a:lnSpc>
                <a:spcPct val="150000"/>
              </a:lnSpc>
              <a:spcBef>
                <a:spcPts val="0"/>
              </a:spcBef>
              <a:spcAft>
                <a:spcPts val="10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They would sit on the computers and </a:t>
            </a:r>
            <a:r>
              <a:rPr lang="en-US" sz="1800" b="1" dirty="0">
                <a:effectLst/>
                <a:latin typeface="Calibri" panose="020F0502020204030204" pitchFamily="34" charset="0"/>
                <a:ea typeface="Calibri" panose="020F0502020204030204" pitchFamily="34" charset="0"/>
                <a:cs typeface="Arial" panose="020B0604020202020204" pitchFamily="34" charset="0"/>
              </a:rPr>
              <a:t>start spying</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b="1" dirty="0">
                <a:effectLst/>
                <a:latin typeface="Calibri" panose="020F0502020204030204" pitchFamily="34" charset="0"/>
                <a:ea typeface="Calibri" panose="020F0502020204030204" pitchFamily="34" charset="0"/>
                <a:cs typeface="Arial" panose="020B0604020202020204" pitchFamily="34" charset="0"/>
              </a:rPr>
              <a:t>making changes in credentials</a:t>
            </a:r>
            <a:r>
              <a:rPr lang="en-US" sz="1800" dirty="0">
                <a:effectLst/>
                <a:latin typeface="Calibri" panose="020F0502020204030204" pitchFamily="34" charset="0"/>
                <a:ea typeface="Calibri" panose="020F0502020204030204" pitchFamily="34" charset="0"/>
                <a:cs typeface="Arial" panose="020B0604020202020204" pitchFamily="34" charset="0"/>
              </a:rPr>
              <a:t> and doing other such malicious activities. </a:t>
            </a:r>
          </a:p>
          <a:p>
            <a:pPr marL="354013" indent="-354013" algn="just">
              <a:lnSpc>
                <a:spcPct val="150000"/>
              </a:lnSpc>
              <a:spcBef>
                <a:spcPts val="0"/>
              </a:spcBef>
              <a:spcAft>
                <a:spcPts val="10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a:t>
            </a:r>
            <a:r>
              <a:rPr lang="en-US" sz="1800" b="1" dirty="0">
                <a:effectLst/>
                <a:latin typeface="Calibri" panose="020F0502020204030204" pitchFamily="34" charset="0"/>
                <a:ea typeface="Calibri" panose="020F0502020204030204" pitchFamily="34" charset="0"/>
                <a:cs typeface="Arial" panose="020B0604020202020204" pitchFamily="34" charset="0"/>
              </a:rPr>
              <a:t>main objectives </a:t>
            </a:r>
            <a:r>
              <a:rPr lang="en-US" sz="1800" dirty="0">
                <a:effectLst/>
                <a:latin typeface="Calibri" panose="020F0502020204030204" pitchFamily="34" charset="0"/>
                <a:ea typeface="Calibri" panose="020F0502020204030204" pitchFamily="34" charset="0"/>
                <a:cs typeface="Arial" panose="020B0604020202020204" pitchFamily="34" charset="0"/>
              </a:rPr>
              <a:t>of Trojan horse are </a:t>
            </a:r>
            <a:r>
              <a:rPr lang="en-US" sz="1800" u="sng" dirty="0">
                <a:effectLst/>
                <a:latin typeface="Calibri" panose="020F0502020204030204" pitchFamily="34" charset="0"/>
                <a:ea typeface="Calibri" panose="020F0502020204030204" pitchFamily="34" charset="0"/>
                <a:cs typeface="Arial" panose="020B0604020202020204" pitchFamily="34" charset="0"/>
              </a:rPr>
              <a:t>to spy on the user activities </a:t>
            </a:r>
            <a:r>
              <a:rPr lang="en-US" sz="1800" dirty="0">
                <a:effectLst/>
                <a:latin typeface="Calibri" panose="020F0502020204030204" pitchFamily="34" charset="0"/>
                <a:ea typeface="Calibri" panose="020F0502020204030204" pitchFamily="34" charset="0"/>
                <a:cs typeface="Arial" panose="020B0604020202020204" pitchFamily="34" charset="0"/>
              </a:rPr>
              <a:t>and </a:t>
            </a:r>
            <a:r>
              <a:rPr lang="en-US" sz="1800" u="sng" dirty="0">
                <a:effectLst/>
                <a:latin typeface="Calibri" panose="020F0502020204030204" pitchFamily="34" charset="0"/>
                <a:ea typeface="Calibri" panose="020F0502020204030204" pitchFamily="34" charset="0"/>
                <a:cs typeface="Arial" panose="020B0604020202020204" pitchFamily="34" charset="0"/>
              </a:rPr>
              <a:t>send back to its master control</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54013" indent="-354013" algn="just">
              <a:lnSpc>
                <a:spcPct val="150000"/>
              </a:lnSpc>
              <a:spcBef>
                <a:spcPts val="0"/>
              </a:spcBef>
              <a:spcAft>
                <a:spcPts val="10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Arial" panose="020B0604020202020204" pitchFamily="34" charset="0"/>
              </a:rPr>
              <a:t>Based on the information backdoor access on the computer is created to get control over the computer for malicious activities.</a:t>
            </a:r>
          </a:p>
        </p:txBody>
      </p:sp>
    </p:spTree>
    <p:extLst>
      <p:ext uri="{BB962C8B-B14F-4D97-AF65-F5344CB8AC3E}">
        <p14:creationId xmlns:p14="http://schemas.microsoft.com/office/powerpoint/2010/main" val="35879191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19106"/>
            <a:ext cx="3014800"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Trojan H</a:t>
            </a:r>
            <a:r>
              <a:rPr lang="en-US" sz="4000" dirty="0" smtClean="0">
                <a:solidFill>
                  <a:schemeClr val="bg1"/>
                </a:solidFill>
                <a:cs typeface="Tajawal Medium" panose="00000600000000000000" pitchFamily="2" charset="-78"/>
              </a:rPr>
              <a:t>orses</a:t>
            </a:r>
            <a:endParaRPr lang="en-US" sz="40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Image result for types of malware">
            <a:extLst>
              <a:ext uri="{FF2B5EF4-FFF2-40B4-BE49-F238E27FC236}">
                <a16:creationId xmlns="" xmlns:a16="http://schemas.microsoft.com/office/drawing/2014/main" xmlns:lc="http://schemas.openxmlformats.org/drawingml/2006/lockedCanvas" id="{C0BD035E-7E36-4E8A-9DD3-79B58E7FC5C5}"/>
              </a:ext>
            </a:extLst>
          </p:cNvPr>
          <p:cNvPicPr/>
          <p:nvPr/>
        </p:nvPicPr>
        <p:blipFill>
          <a:blip r:embed="rId7" cstate="print"/>
          <a:srcRect/>
          <a:stretch>
            <a:fillRect/>
          </a:stretch>
        </p:blipFill>
        <p:spPr bwMode="auto">
          <a:xfrm>
            <a:off x="9131355" y="2238208"/>
            <a:ext cx="2941320" cy="2667506"/>
          </a:xfrm>
          <a:prstGeom prst="rect">
            <a:avLst/>
          </a:prstGeom>
          <a:noFill/>
          <a:ln w="9525">
            <a:no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456007" y="2238208"/>
            <a:ext cx="7329267" cy="2667506"/>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Ø"/>
            </a:pPr>
            <a:r>
              <a:rPr lang="en-US" sz="2000" dirty="0">
                <a:effectLst/>
                <a:latin typeface="Calibri" panose="020F0502020204030204" pitchFamily="34" charset="0"/>
                <a:ea typeface="Calibri" panose="020F0502020204030204" pitchFamily="34" charset="0"/>
                <a:cs typeface="Arial" panose="020B0604020202020204" pitchFamily="34" charset="0"/>
              </a:rPr>
              <a:t>The Trojan horses </a:t>
            </a:r>
            <a:r>
              <a:rPr lang="en-US" sz="2000" b="1" dirty="0">
                <a:effectLst/>
                <a:latin typeface="Calibri" panose="020F0502020204030204" pitchFamily="34" charset="0"/>
                <a:ea typeface="Calibri" panose="020F0502020204030204" pitchFamily="34" charset="0"/>
                <a:cs typeface="Arial" panose="020B0604020202020204" pitchFamily="34" charset="0"/>
              </a:rPr>
              <a:t>cannot replicate </a:t>
            </a:r>
            <a:r>
              <a:rPr lang="en-US" sz="2000" dirty="0">
                <a:effectLst/>
                <a:latin typeface="Calibri" panose="020F0502020204030204" pitchFamily="34" charset="0"/>
                <a:ea typeface="Calibri" panose="020F0502020204030204" pitchFamily="34" charset="0"/>
                <a:cs typeface="Arial" panose="020B0604020202020204" pitchFamily="34" charset="0"/>
              </a:rPr>
              <a:t>as the virus or computer worms can do. </a:t>
            </a:r>
          </a:p>
          <a:p>
            <a:pPr marL="354013" indent="-354013" algn="just">
              <a:lnSpc>
                <a:spcPct val="150000"/>
              </a:lnSpc>
              <a:spcBef>
                <a:spcPts val="0"/>
              </a:spcBef>
              <a:spcAft>
                <a:spcPts val="1000"/>
              </a:spcAft>
              <a:buFont typeface="Wingdings" panose="05000000000000000000" pitchFamily="2" charset="2"/>
              <a:buChar char="Ø"/>
            </a:pPr>
            <a:r>
              <a:rPr lang="en-US" sz="2000" dirty="0">
                <a:effectLst/>
                <a:latin typeface="Calibri" panose="020F0502020204030204" pitchFamily="34" charset="0"/>
                <a:ea typeface="Calibri" panose="020F0502020204030204" pitchFamily="34" charset="0"/>
                <a:cs typeface="Arial" panose="020B0604020202020204" pitchFamily="34" charset="0"/>
              </a:rPr>
              <a:t>They are silent spies working silently on your computers to accomplish their malicious acts for which the Trojan horses are designed and propagated. </a:t>
            </a:r>
          </a:p>
        </p:txBody>
      </p:sp>
    </p:spTree>
    <p:extLst>
      <p:ext uri="{BB962C8B-B14F-4D97-AF65-F5344CB8AC3E}">
        <p14:creationId xmlns:p14="http://schemas.microsoft.com/office/powerpoint/2010/main" val="21692401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19106"/>
            <a:ext cx="3014800"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Trojan H</a:t>
            </a:r>
            <a:r>
              <a:rPr lang="en-US" sz="4000" dirty="0" smtClean="0">
                <a:solidFill>
                  <a:schemeClr val="bg1"/>
                </a:solidFill>
                <a:cs typeface="Tajawal Medium" panose="00000600000000000000" pitchFamily="2" charset="-78"/>
              </a:rPr>
              <a:t>orses</a:t>
            </a:r>
            <a:endParaRPr lang="en-US" sz="40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Image result for types of malware">
            <a:extLst>
              <a:ext uri="{FF2B5EF4-FFF2-40B4-BE49-F238E27FC236}">
                <a16:creationId xmlns="" xmlns:a16="http://schemas.microsoft.com/office/drawing/2014/main" xmlns:lc="http://schemas.openxmlformats.org/drawingml/2006/lockedCanvas" id="{C0BD035E-7E36-4E8A-9DD3-79B58E7FC5C5}"/>
              </a:ext>
            </a:extLst>
          </p:cNvPr>
          <p:cNvPicPr/>
          <p:nvPr/>
        </p:nvPicPr>
        <p:blipFill>
          <a:blip r:embed="rId7" cstate="print"/>
          <a:srcRect/>
          <a:stretch>
            <a:fillRect/>
          </a:stretch>
        </p:blipFill>
        <p:spPr bwMode="auto">
          <a:xfrm>
            <a:off x="9131355" y="2238208"/>
            <a:ext cx="2941320" cy="2667506"/>
          </a:xfrm>
          <a:prstGeom prst="rect">
            <a:avLst/>
          </a:prstGeom>
          <a:noFill/>
          <a:ln w="9525">
            <a:noFill/>
            <a:miter lim="800000"/>
            <a:headEnd/>
            <a:tailEnd/>
          </a:ln>
          <a:effectLst>
            <a:softEdge rad="190500"/>
          </a:effectLst>
        </p:spPr>
      </p:pic>
      <p:sp>
        <p:nvSpPr>
          <p:cNvPr id="13"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864113" y="1827220"/>
            <a:ext cx="7329267" cy="4079631"/>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algn="just">
              <a:lnSpc>
                <a:spcPct val="150000"/>
              </a:lnSpc>
              <a:spcBef>
                <a:spcPts val="0"/>
              </a:spcBef>
              <a:spcAft>
                <a:spcPts val="1000"/>
              </a:spcAft>
            </a:pPr>
            <a:r>
              <a:rPr lang="en-US" sz="20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Generally </a:t>
            </a: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recognized activities </a:t>
            </a:r>
            <a:r>
              <a:rPr lang="en-US" sz="20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of a Trojan horse on an infected computer include:</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Collecting data and sending to command and control center</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Copying the files and credential information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Blocking of the data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Altering the useful data </a:t>
            </a:r>
          </a:p>
          <a:p>
            <a:pPr marL="617220" lvl="1"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Reducing the performance of computer </a:t>
            </a:r>
          </a:p>
          <a:p>
            <a:pPr marL="617220" lvl="1"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Deleting some useful data files </a:t>
            </a:r>
          </a:p>
        </p:txBody>
      </p:sp>
    </p:spTree>
    <p:extLst>
      <p:ext uri="{BB962C8B-B14F-4D97-AF65-F5344CB8AC3E}">
        <p14:creationId xmlns:p14="http://schemas.microsoft.com/office/powerpoint/2010/main" val="38349216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19106"/>
            <a:ext cx="3014800"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Trojan H</a:t>
            </a:r>
            <a:r>
              <a:rPr lang="en-US" sz="4000" dirty="0" smtClean="0">
                <a:solidFill>
                  <a:schemeClr val="bg1"/>
                </a:solidFill>
                <a:cs typeface="Tajawal Medium" panose="00000600000000000000" pitchFamily="2" charset="-78"/>
              </a:rPr>
              <a:t>orses</a:t>
            </a:r>
            <a:endParaRPr lang="en-US" sz="4000" dirty="0">
              <a:solidFill>
                <a:schemeClr val="bg1"/>
              </a:solidFill>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Image result for types of malware">
            <a:extLst>
              <a:ext uri="{FF2B5EF4-FFF2-40B4-BE49-F238E27FC236}">
                <a16:creationId xmlns="" xmlns:a16="http://schemas.microsoft.com/office/drawing/2014/main" xmlns:lc="http://schemas.openxmlformats.org/drawingml/2006/lockedCanvas" id="{C0BD035E-7E36-4E8A-9DD3-79B58E7FC5C5}"/>
              </a:ext>
            </a:extLst>
          </p:cNvPr>
          <p:cNvPicPr/>
          <p:nvPr/>
        </p:nvPicPr>
        <p:blipFill>
          <a:blip r:embed="rId7" cstate="print"/>
          <a:srcRect/>
          <a:stretch>
            <a:fillRect/>
          </a:stretch>
        </p:blipFill>
        <p:spPr bwMode="auto">
          <a:xfrm>
            <a:off x="9131355" y="2238208"/>
            <a:ext cx="2941320" cy="2667506"/>
          </a:xfrm>
          <a:prstGeom prst="rect">
            <a:avLst/>
          </a:prstGeom>
          <a:noFill/>
          <a:ln w="9525">
            <a:noFill/>
            <a:miter lim="800000"/>
            <a:headEnd/>
            <a:tailEnd/>
          </a:ln>
          <a:effectLst>
            <a:softEdge rad="1905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892678" y="1512158"/>
            <a:ext cx="7532387" cy="1041010"/>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There are </a:t>
            </a:r>
            <a:r>
              <a:rPr lang="en-US" sz="1800" b="1" dirty="0">
                <a:effectLst/>
                <a:latin typeface="Calibri" panose="020F0502020204030204" pitchFamily="34" charset="0"/>
                <a:ea typeface="Calibri" panose="020F0502020204030204" pitchFamily="34" charset="0"/>
                <a:cs typeface="Arial" panose="020B0604020202020204" pitchFamily="34" charset="0"/>
              </a:rPr>
              <a:t>numerous types of Trojan horses </a:t>
            </a:r>
            <a:r>
              <a:rPr lang="en-US" sz="1800" dirty="0">
                <a:effectLst/>
                <a:latin typeface="Calibri" panose="020F0502020204030204" pitchFamily="34" charset="0"/>
                <a:ea typeface="Calibri" panose="020F0502020204030204" pitchFamily="34" charset="0"/>
                <a:cs typeface="Arial" panose="020B0604020202020204" pitchFamily="34" charset="0"/>
              </a:rPr>
              <a:t>used in the modern cybercrimes. </a:t>
            </a:r>
          </a:p>
          <a:p>
            <a:pPr algn="just">
              <a:lnSpc>
                <a:spcPct val="150000"/>
              </a:lnSpc>
              <a:spcBef>
                <a:spcPts val="0"/>
              </a:spcBef>
              <a:spcAft>
                <a:spcPts val="1000"/>
              </a:spcAft>
            </a:pPr>
            <a:r>
              <a:rPr lang="en-US" sz="18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rPr>
              <a:t>A few very important ones are mentioned below:</a:t>
            </a:r>
          </a:p>
        </p:txBody>
      </p:sp>
      <p:sp>
        <p:nvSpPr>
          <p:cNvPr id="16" name="Content Placeholder 3">
            <a:extLst>
              <a:ext uri="{FF2B5EF4-FFF2-40B4-BE49-F238E27FC236}">
                <a16:creationId xmlns="" xmlns:a16="http://schemas.microsoft.com/office/drawing/2014/main" xmlns:lc="http://schemas.openxmlformats.org/drawingml/2006/lockedCanvas" id="{6AE6B914-FCD7-43DF-BC47-C27088CD18A2}"/>
              </a:ext>
            </a:extLst>
          </p:cNvPr>
          <p:cNvSpPr txBox="1">
            <a:spLocks/>
          </p:cNvSpPr>
          <p:nvPr/>
        </p:nvSpPr>
        <p:spPr>
          <a:xfrm>
            <a:off x="2095798" y="2739150"/>
            <a:ext cx="7329267" cy="3174731"/>
          </a:xfrm>
          <a:prstGeom prst="rect">
            <a:avLst/>
          </a:prstGeom>
        </p:spPr>
        <p:txBody>
          <a:bodyPr vert="horz" lIns="91440" tIns="45720" rIns="91440" bIns="45720" numCol="2" rtlCol="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Spy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Mail Finder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Proxy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Clicker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Ransom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SMS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Dropper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Fake AV</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Game Theft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Backdoor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Trojan DDoS</a:t>
            </a:r>
          </a:p>
        </p:txBody>
      </p:sp>
    </p:spTree>
    <p:extLst>
      <p:ext uri="{BB962C8B-B14F-4D97-AF65-F5344CB8AC3E}">
        <p14:creationId xmlns:p14="http://schemas.microsoft.com/office/powerpoint/2010/main" val="7931191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72869"/>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830091" y="1719556"/>
            <a:ext cx="5828908" cy="3939540"/>
          </a:xfrm>
          <a:prstGeom prst="rect">
            <a:avLst/>
          </a:prstGeom>
        </p:spPr>
        <p:txBody>
          <a:bodyPr wrap="square">
            <a:spAutoFit/>
          </a:bodyPr>
          <a:lstStyle/>
          <a:p>
            <a:pPr marL="342900" indent="-342900" algn="just">
              <a:spcBef>
                <a:spcPts val="600"/>
              </a:spcBef>
              <a:spcAft>
                <a:spcPts val="600"/>
              </a:spcAft>
              <a:buFont typeface="Wingdings" pitchFamily="2" charset="2"/>
              <a:buChar char="Ø"/>
            </a:pPr>
            <a:r>
              <a:rPr lang="en-US" sz="2000" dirty="0" smtClean="0">
                <a:solidFill>
                  <a:srgbClr val="0070C0"/>
                </a:solidFill>
                <a:latin typeface="Arial" pitchFamily="34" charset="0"/>
                <a:cs typeface="Arial" pitchFamily="34" charset="0"/>
              </a:rPr>
              <a:t>common </a:t>
            </a:r>
            <a:r>
              <a:rPr lang="en-US" sz="2000" dirty="0">
                <a:solidFill>
                  <a:srgbClr val="0070C0"/>
                </a:solidFill>
                <a:latin typeface="Arial" pitchFamily="34" charset="0"/>
                <a:cs typeface="Arial" pitchFamily="34" charset="0"/>
              </a:rPr>
              <a:t>types of malware include</a:t>
            </a:r>
            <a:r>
              <a:rPr lang="en-US" sz="2000" dirty="0">
                <a:latin typeface="Arial" pitchFamily="34" charset="0"/>
                <a:cs typeface="Arial" pitchFamily="34" charset="0"/>
              </a:rPr>
              <a:t>:</a:t>
            </a:r>
          </a:p>
          <a:p>
            <a:pPr marL="444500" indent="-342900" algn="just">
              <a:spcBef>
                <a:spcPts val="600"/>
              </a:spcBef>
              <a:spcAft>
                <a:spcPts val="600"/>
              </a:spcAft>
              <a:buFont typeface="Wingdings" pitchFamily="2" charset="2"/>
              <a:buChar char="§"/>
            </a:pPr>
            <a:r>
              <a:rPr lang="en-US" sz="2000" b="1" dirty="0" smtClean="0">
                <a:solidFill>
                  <a:srgbClr val="FF0000"/>
                </a:solidFill>
                <a:latin typeface="Arial" pitchFamily="34" charset="0"/>
                <a:cs typeface="Arial" pitchFamily="34" charset="0"/>
              </a:rPr>
              <a:t>Network Worm</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variant of the computer virus, which is essentially a piece of </a:t>
            </a:r>
            <a:r>
              <a:rPr lang="en-US" sz="2000" b="1" dirty="0">
                <a:latin typeface="Arial" pitchFamily="34" charset="0"/>
                <a:cs typeface="Arial" pitchFamily="34" charset="0"/>
              </a:rPr>
              <a:t>self-replicating code </a:t>
            </a:r>
            <a:r>
              <a:rPr lang="en-US" sz="2000" dirty="0">
                <a:latin typeface="Arial" pitchFamily="34" charset="0"/>
                <a:cs typeface="Arial" pitchFamily="34" charset="0"/>
              </a:rPr>
              <a:t>designed to </a:t>
            </a:r>
            <a:r>
              <a:rPr lang="en-US" sz="2000" dirty="0" smtClean="0">
                <a:latin typeface="Arial" pitchFamily="34" charset="0"/>
                <a:cs typeface="Arial" pitchFamily="34" charset="0"/>
              </a:rPr>
              <a:t>spread </a:t>
            </a:r>
            <a:r>
              <a:rPr lang="en-US" sz="2000" dirty="0">
                <a:latin typeface="Arial" pitchFamily="34" charset="0"/>
                <a:cs typeface="Arial" pitchFamily="34" charset="0"/>
              </a:rPr>
              <a:t>itself across computer networks. It does not require intervention or execution to replicate</a:t>
            </a:r>
            <a:r>
              <a:rPr lang="en-US" sz="2000" dirty="0" smtClean="0">
                <a:latin typeface="Arial" pitchFamily="34" charset="0"/>
                <a:cs typeface="Arial" pitchFamily="34" charset="0"/>
              </a:rPr>
              <a:t>.</a:t>
            </a:r>
            <a:endParaRPr lang="ar-YE" sz="2000" dirty="0" smtClean="0">
              <a:latin typeface="Arial" pitchFamily="34" charset="0"/>
              <a:cs typeface="Arial" pitchFamily="34" charset="0"/>
            </a:endParaRPr>
          </a:p>
          <a:p>
            <a:pPr marL="444500" indent="-342900" algn="just">
              <a:spcBef>
                <a:spcPts val="600"/>
              </a:spcBef>
              <a:spcAft>
                <a:spcPts val="600"/>
              </a:spcAft>
              <a:buFont typeface="Wingdings" pitchFamily="2" charset="2"/>
              <a:buChar char="§"/>
            </a:pPr>
            <a:endParaRPr lang="ar-YE" sz="2000" dirty="0">
              <a:latin typeface="Arial" pitchFamily="34" charset="0"/>
              <a:cs typeface="Arial" pitchFamily="34" charset="0"/>
            </a:endParaRPr>
          </a:p>
          <a:p>
            <a:pPr marL="444500" indent="-342900" algn="just">
              <a:spcBef>
                <a:spcPts val="600"/>
              </a:spcBef>
              <a:spcAft>
                <a:spcPts val="600"/>
              </a:spcAft>
              <a:buFont typeface="Wingdings" pitchFamily="2" charset="2"/>
              <a:buChar char="§"/>
            </a:pPr>
            <a:r>
              <a:rPr lang="en-US" sz="2000" dirty="0">
                <a:latin typeface="Calibri" panose="020F0502020204030204" pitchFamily="34" charset="0"/>
                <a:ea typeface="Calibri" panose="020F0502020204030204" pitchFamily="34" charset="0"/>
                <a:cs typeface="Arial" panose="020B0604020202020204" pitchFamily="34" charset="0"/>
              </a:rPr>
              <a:t>The </a:t>
            </a:r>
            <a:r>
              <a:rPr lang="en-US" sz="2000" b="1" dirty="0">
                <a:latin typeface="Calibri" panose="020F0502020204030204" pitchFamily="34" charset="0"/>
                <a:ea typeface="Calibri" panose="020F0502020204030204" pitchFamily="34" charset="0"/>
                <a:cs typeface="Arial" panose="020B0604020202020204" pitchFamily="34" charset="0"/>
              </a:rPr>
              <a:t>main feature </a:t>
            </a:r>
            <a:r>
              <a:rPr lang="en-US" sz="2000" dirty="0">
                <a:latin typeface="Calibri" panose="020F0502020204030204" pitchFamily="34" charset="0"/>
                <a:ea typeface="Calibri" panose="020F0502020204030204" pitchFamily="34" charset="0"/>
                <a:cs typeface="Arial" panose="020B0604020202020204" pitchFamily="34" charset="0"/>
              </a:rPr>
              <a:t>of a computer worms and viruses is that they re</a:t>
            </a:r>
            <a:r>
              <a:rPr lang="en-US" sz="2000" u="sng" dirty="0">
                <a:latin typeface="Calibri" panose="020F0502020204030204" pitchFamily="34" charset="0"/>
                <a:ea typeface="Calibri" panose="020F0502020204030204" pitchFamily="34" charset="0"/>
                <a:cs typeface="Arial" panose="020B0604020202020204" pitchFamily="34" charset="0"/>
              </a:rPr>
              <a:t>plicate themselves in order to spread to other computers on the network </a:t>
            </a:r>
            <a:r>
              <a:rPr lang="en-US" sz="2000" dirty="0">
                <a:latin typeface="Calibri" panose="020F0502020204030204" pitchFamily="34" charset="0"/>
                <a:ea typeface="Calibri" panose="020F0502020204030204" pitchFamily="34" charset="0"/>
                <a:cs typeface="Arial" panose="020B0604020202020204" pitchFamily="34" charset="0"/>
              </a:rPr>
              <a:t>or through </a:t>
            </a:r>
            <a:r>
              <a:rPr lang="en-US" sz="2000" u="sng" dirty="0">
                <a:latin typeface="Calibri" panose="020F0502020204030204" pitchFamily="34" charset="0"/>
                <a:ea typeface="Calibri" panose="020F0502020204030204" pitchFamily="34" charset="0"/>
                <a:cs typeface="Arial" panose="020B0604020202020204" pitchFamily="34" charset="0"/>
              </a:rPr>
              <a:t>other data transmission mediums</a:t>
            </a:r>
            <a:r>
              <a:rPr lang="en-US" sz="2000" dirty="0">
                <a:latin typeface="Calibri" panose="020F0502020204030204" pitchFamily="34" charset="0"/>
                <a:ea typeface="Calibri" panose="020F0502020204030204" pitchFamily="34" charset="0"/>
                <a:cs typeface="Arial" panose="020B0604020202020204" pitchFamily="34" charset="0"/>
              </a:rPr>
              <a:t>. </a:t>
            </a:r>
          </a:p>
        </p:txBody>
      </p:sp>
      <p:pic>
        <p:nvPicPr>
          <p:cNvPr id="24578" name="Picture 2" descr="Worm | Cyber SecTech Wiki | Fandom"/>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07872" y="2412132"/>
            <a:ext cx="4315930" cy="2743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5468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39D35BFA-3FA5-4174-97C8-FC0D0E3F90C4}"/>
              </a:ext>
            </a:extLst>
          </p:cNvPr>
          <p:cNvPicPr/>
          <p:nvPr/>
        </p:nvPicPr>
        <p:blipFill>
          <a:blip r:embed="rId7" cstate="print"/>
          <a:srcRect/>
          <a:stretch>
            <a:fillRect/>
          </a:stretch>
        </p:blipFill>
        <p:spPr bwMode="auto">
          <a:xfrm>
            <a:off x="8610600" y="1610200"/>
            <a:ext cx="3449150" cy="3685735"/>
          </a:xfrm>
          <a:prstGeom prst="rect">
            <a:avLst/>
          </a:prstGeom>
          <a:noFill/>
          <a:ln w="9525">
            <a:noFill/>
            <a:miter lim="800000"/>
            <a:headEnd/>
            <a:tailEnd/>
          </a:ln>
          <a:effectLst>
            <a:softEdge rad="520700"/>
          </a:effectLst>
        </p:spPr>
      </p:pic>
      <p:sp>
        <p:nvSpPr>
          <p:cNvPr id="15" name="Content Placeholder 3">
            <a:extLst>
              <a:ext uri="{FF2B5EF4-FFF2-40B4-BE49-F238E27FC236}">
                <a16:creationId xmlns="" xmlns:a16="http://schemas.microsoft.com/office/drawing/2014/main" xmlns:lc="http://schemas.openxmlformats.org/drawingml/2006/lockedCanvas" id="{C63C3897-CB93-4BFF-BFA4-1DB2DB0DC981}"/>
              </a:ext>
            </a:extLst>
          </p:cNvPr>
          <p:cNvSpPr>
            <a:spLocks noGrp="1"/>
          </p:cNvSpPr>
          <p:nvPr/>
        </p:nvSpPr>
        <p:spPr>
          <a:xfrm>
            <a:off x="1683665" y="1610200"/>
            <a:ext cx="7301839" cy="4218004"/>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Ø"/>
            </a:pPr>
            <a:r>
              <a:rPr lang="en-US" sz="1800" b="1" dirty="0" smtClean="0">
                <a:solidFill>
                  <a:srgbClr val="FF0000"/>
                </a:solidFill>
                <a:effectLst/>
                <a:latin typeface="Calibri" panose="020F0502020204030204" pitchFamily="34" charset="0"/>
                <a:ea typeface="Calibri" panose="020F0502020204030204" pitchFamily="34" charset="0"/>
                <a:cs typeface="Arial" panose="020B0604020202020204" pitchFamily="34" charset="0"/>
              </a:rPr>
              <a:t>Computer </a:t>
            </a: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worms </a:t>
            </a:r>
            <a:r>
              <a:rPr lang="en-US" sz="1800" dirty="0">
                <a:effectLst/>
                <a:latin typeface="Calibri" panose="020F0502020204030204" pitchFamily="34" charset="0"/>
                <a:ea typeface="Calibri" panose="020F0502020204030204" pitchFamily="34" charset="0"/>
                <a:cs typeface="Arial" panose="020B0604020202020204" pitchFamily="34" charset="0"/>
              </a:rPr>
              <a:t>are the types of malware software programs that replicate on the computers to </a:t>
            </a:r>
            <a:r>
              <a:rPr lang="en-US" sz="1800" b="1" dirty="0">
                <a:effectLst/>
                <a:latin typeface="Calibri" panose="020F0502020204030204" pitchFamily="34" charset="0"/>
                <a:ea typeface="Calibri" panose="020F0502020204030204" pitchFamily="34" charset="0"/>
                <a:cs typeface="Arial" panose="020B0604020202020204" pitchFamily="34" charset="0"/>
              </a:rPr>
              <a:t>consume the majority portions of the computer resources</a:t>
            </a:r>
            <a:r>
              <a:rPr lang="en-US" sz="1800" dirty="0">
                <a:effectLst/>
                <a:latin typeface="Calibri" panose="020F0502020204030204" pitchFamily="34" charset="0"/>
                <a:ea typeface="Calibri" panose="020F0502020204030204" pitchFamily="34" charset="0"/>
                <a:cs typeface="Arial" panose="020B0604020202020204" pitchFamily="34" charset="0"/>
              </a:rPr>
              <a:t> like </a:t>
            </a:r>
            <a:r>
              <a:rPr lang="en-US" sz="1800" u="sng" dirty="0">
                <a:effectLst/>
                <a:latin typeface="Calibri" panose="020F0502020204030204" pitchFamily="34" charset="0"/>
                <a:ea typeface="Calibri" panose="020F0502020204030204" pitchFamily="34" charset="0"/>
                <a:cs typeface="Arial" panose="020B0604020202020204" pitchFamily="34" charset="0"/>
              </a:rPr>
              <a:t>bandwidth</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u="sng" dirty="0">
                <a:effectLst/>
                <a:latin typeface="Calibri" panose="020F0502020204030204" pitchFamily="34" charset="0"/>
                <a:ea typeface="Calibri" panose="020F0502020204030204" pitchFamily="34" charset="0"/>
                <a:cs typeface="Arial" panose="020B0604020202020204" pitchFamily="34" charset="0"/>
              </a:rPr>
              <a:t>hard disk</a:t>
            </a:r>
            <a:r>
              <a:rPr lang="en-US" sz="1800" dirty="0">
                <a:effectLst/>
                <a:latin typeface="Calibri" panose="020F0502020204030204" pitchFamily="34" charset="0"/>
                <a:ea typeface="Calibri" panose="020F0502020204030204" pitchFamily="34" charset="0"/>
                <a:cs typeface="Arial" panose="020B0604020202020204" pitchFamily="34" charset="0"/>
              </a:rPr>
              <a:t>, and </a:t>
            </a:r>
            <a:r>
              <a:rPr lang="en-US" sz="1800" u="sng" dirty="0">
                <a:effectLst/>
                <a:latin typeface="Calibri" panose="020F0502020204030204" pitchFamily="34" charset="0"/>
                <a:ea typeface="Calibri" panose="020F0502020204030204" pitchFamily="34" charset="0"/>
                <a:cs typeface="Arial" panose="020B0604020202020204" pitchFamily="34" charset="0"/>
              </a:rPr>
              <a:t>memory</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54013" indent="-354013" algn="just">
              <a:lnSpc>
                <a:spcPct val="150000"/>
              </a:lnSpc>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Arial" panose="020B0604020202020204" pitchFamily="34" charset="0"/>
              </a:rPr>
              <a:t>The basic </a:t>
            </a: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objective of a worm </a:t>
            </a:r>
            <a:r>
              <a:rPr lang="en-US" sz="1800" dirty="0">
                <a:effectLst/>
                <a:latin typeface="Calibri" panose="020F0502020204030204" pitchFamily="34" charset="0"/>
                <a:ea typeface="Calibri" panose="020F0502020204030204" pitchFamily="34" charset="0"/>
                <a:cs typeface="Arial" panose="020B0604020202020204" pitchFamily="34" charset="0"/>
              </a:rPr>
              <a:t>is to </a:t>
            </a:r>
            <a:r>
              <a:rPr lang="en-US" sz="1800" u="sng" dirty="0">
                <a:effectLst/>
                <a:latin typeface="Calibri" panose="020F0502020204030204" pitchFamily="34" charset="0"/>
                <a:ea typeface="Calibri" panose="020F0502020204030204" pitchFamily="34" charset="0"/>
                <a:cs typeface="Arial" panose="020B0604020202020204" pitchFamily="34" charset="0"/>
              </a:rPr>
              <a:t>spread on the computers in a network </a:t>
            </a:r>
            <a:r>
              <a:rPr lang="en-US" sz="1800" dirty="0">
                <a:effectLst/>
                <a:latin typeface="Calibri" panose="020F0502020204030204" pitchFamily="34" charset="0"/>
                <a:ea typeface="Calibri" panose="020F0502020204030204" pitchFamily="34" charset="0"/>
                <a:cs typeface="Arial" panose="020B0604020202020204" pitchFamily="34" charset="0"/>
              </a:rPr>
              <a:t>by </a:t>
            </a:r>
            <a:r>
              <a:rPr lang="en-US"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exploiting the vulnerabilities in the computer operating system </a:t>
            </a:r>
            <a:r>
              <a:rPr lang="en-US" sz="1800" dirty="0">
                <a:effectLst/>
                <a:latin typeface="Calibri" panose="020F0502020204030204" pitchFamily="34" charset="0"/>
                <a:ea typeface="Calibri" panose="020F0502020204030204" pitchFamily="34" charset="0"/>
                <a:cs typeface="Arial" panose="020B0604020202020204" pitchFamily="34" charset="0"/>
              </a:rPr>
              <a:t>and other </a:t>
            </a:r>
            <a:r>
              <a:rPr lang="en-US"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vulnerabilities in the computer networks</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54013" indent="-354013" algn="just">
              <a:lnSpc>
                <a:spcPct val="150000"/>
              </a:lnSpc>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Arial" panose="020B0604020202020204" pitchFamily="34" charset="0"/>
              </a:rPr>
              <a:t>They are considered to be harmless without payloads. The worms without any payloads or payload-free worms just consume the resource of the computer and do no other harms.</a:t>
            </a:r>
          </a:p>
        </p:txBody>
      </p:sp>
    </p:spTree>
    <p:extLst>
      <p:ext uri="{BB962C8B-B14F-4D97-AF65-F5344CB8AC3E}">
        <p14:creationId xmlns:p14="http://schemas.microsoft.com/office/powerpoint/2010/main" val="16300726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39D35BFA-3FA5-4174-97C8-FC0D0E3F90C4}"/>
              </a:ext>
            </a:extLst>
          </p:cNvPr>
          <p:cNvPicPr/>
          <p:nvPr/>
        </p:nvPicPr>
        <p:blipFill>
          <a:blip r:embed="rId7" cstate="print"/>
          <a:srcRect/>
          <a:stretch>
            <a:fillRect/>
          </a:stretch>
        </p:blipFill>
        <p:spPr bwMode="auto">
          <a:xfrm>
            <a:off x="8610600" y="1610200"/>
            <a:ext cx="3449150" cy="3685735"/>
          </a:xfrm>
          <a:prstGeom prst="rect">
            <a:avLst/>
          </a:prstGeom>
          <a:noFill/>
          <a:ln w="9525">
            <a:noFill/>
            <a:miter lim="800000"/>
            <a:headEnd/>
            <a:tailEnd/>
          </a:ln>
          <a:effectLst>
            <a:softEdge rad="5207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479275" y="1625760"/>
            <a:ext cx="7526216" cy="44313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history of creating computer worms is very interesting. The </a:t>
            </a:r>
            <a:r>
              <a:rPr lang="en-US" sz="1800" b="1" dirty="0" smtClean="0">
                <a:latin typeface="Calibri" panose="020F0502020204030204" pitchFamily="34" charset="0"/>
                <a:ea typeface="Calibri" panose="020F0502020204030204" pitchFamily="34" charset="0"/>
                <a:cs typeface="Arial" panose="020B0604020202020204" pitchFamily="34" charset="0"/>
              </a:rPr>
              <a:t>first worm </a:t>
            </a:r>
            <a:r>
              <a:rPr lang="en-US" sz="1800" dirty="0" smtClean="0">
                <a:latin typeface="Calibri" panose="020F0502020204030204" pitchFamily="34" charset="0"/>
                <a:ea typeface="Calibri" panose="020F0502020204030204" pitchFamily="34" charset="0"/>
                <a:cs typeface="Arial" panose="020B0604020202020204" pitchFamily="34" charset="0"/>
              </a:rPr>
              <a:t>code named as “</a:t>
            </a:r>
            <a:r>
              <a:rPr lang="en-US" sz="1800" b="1" dirty="0" smtClean="0">
                <a:latin typeface="Calibri" panose="020F0502020204030204" pitchFamily="34" charset="0"/>
                <a:ea typeface="Calibri" panose="020F0502020204030204" pitchFamily="34" charset="0"/>
                <a:cs typeface="Arial" panose="020B0604020202020204" pitchFamily="34" charset="0"/>
              </a:rPr>
              <a:t>tapeworm</a:t>
            </a:r>
            <a:r>
              <a:rPr lang="en-US" sz="1800" dirty="0" smtClean="0">
                <a:latin typeface="Calibri" panose="020F0502020204030204" pitchFamily="34" charset="0"/>
                <a:ea typeface="Calibri" panose="020F0502020204030204" pitchFamily="34" charset="0"/>
                <a:cs typeface="Arial" panose="020B0604020202020204" pitchFamily="34" charset="0"/>
              </a:rPr>
              <a:t>” to replicate on 100 different nodes for a communication was created at Xerox Palo Alto Research Center by John </a:t>
            </a:r>
            <a:r>
              <a:rPr lang="en-US" sz="1800" dirty="0" err="1" smtClean="0">
                <a:latin typeface="Calibri" panose="020F0502020204030204" pitchFamily="34" charset="0"/>
                <a:ea typeface="Calibri" panose="020F0502020204030204" pitchFamily="34" charset="0"/>
                <a:cs typeface="Arial" panose="020B0604020202020204" pitchFamily="34" charset="0"/>
              </a:rPr>
              <a:t>Shoch</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purpose of that code </a:t>
            </a:r>
            <a:r>
              <a:rPr lang="en-US" sz="1800" dirty="0" smtClean="0">
                <a:latin typeface="Calibri" panose="020F0502020204030204" pitchFamily="34" charset="0"/>
                <a:ea typeface="Calibri" panose="020F0502020204030204" pitchFamily="34" charset="0"/>
                <a:cs typeface="Arial" panose="020B0604020202020204" pitchFamily="34" charset="0"/>
              </a:rPr>
              <a:t>was to </a:t>
            </a:r>
            <a:r>
              <a:rPr lang="en-US" sz="1800" u="sng" dirty="0" smtClean="0">
                <a:latin typeface="Calibri" panose="020F0502020204030204" pitchFamily="34" charset="0"/>
                <a:ea typeface="Calibri" panose="020F0502020204030204" pitchFamily="34" charset="0"/>
                <a:cs typeface="Arial" panose="020B0604020202020204" pitchFamily="34" charset="0"/>
              </a:rPr>
              <a:t>analyze traffic patterns of a communication network based on Ethernet</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worm was created to save the time of code creation on every single machine individually. So that worm code replicated on all machines on the network. It was not a maliciously intended code.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841707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39D35BFA-3FA5-4174-97C8-FC0D0E3F90C4}"/>
              </a:ext>
            </a:extLst>
          </p:cNvPr>
          <p:cNvPicPr/>
          <p:nvPr/>
        </p:nvPicPr>
        <p:blipFill>
          <a:blip r:embed="rId7" cstate="print"/>
          <a:srcRect/>
          <a:stretch>
            <a:fillRect/>
          </a:stretch>
        </p:blipFill>
        <p:spPr bwMode="auto">
          <a:xfrm>
            <a:off x="8793480" y="1610200"/>
            <a:ext cx="3449150" cy="3685735"/>
          </a:xfrm>
          <a:prstGeom prst="rect">
            <a:avLst/>
          </a:prstGeom>
          <a:noFill/>
          <a:ln w="9525">
            <a:noFill/>
            <a:miter lim="800000"/>
            <a:headEnd/>
            <a:tailEnd/>
          </a:ln>
          <a:effectLst>
            <a:softEdge rad="5207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861916" y="1352065"/>
            <a:ext cx="7622566" cy="47654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the ratio of the servers that went down due to Morris worm was about 10% of the entire internet.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estimated cost of that worm attack was between $0.1 million and $10 million.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After that worm attack many other worms were released on the internet through different sources. A few very important worms 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Blaster worm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My Doom worms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Code Red worm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 LOVE YOU worm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CIH worm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509969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39D35BFA-3FA5-4174-97C8-FC0D0E3F90C4}"/>
              </a:ext>
            </a:extLst>
          </p:cNvPr>
          <p:cNvPicPr/>
          <p:nvPr/>
        </p:nvPicPr>
        <p:blipFill>
          <a:blip r:embed="rId7" cstate="print"/>
          <a:srcRect/>
          <a:stretch>
            <a:fillRect/>
          </a:stretch>
        </p:blipFill>
        <p:spPr bwMode="auto">
          <a:xfrm>
            <a:off x="8793480" y="1610200"/>
            <a:ext cx="3449150" cy="3685735"/>
          </a:xfrm>
          <a:prstGeom prst="rect">
            <a:avLst/>
          </a:prstGeom>
          <a:noFill/>
          <a:ln w="9525">
            <a:noFill/>
            <a:miter lim="800000"/>
            <a:headEnd/>
            <a:tailEnd/>
          </a:ln>
          <a:effectLst>
            <a:softEdge rad="5207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802843" y="1651546"/>
            <a:ext cx="7334569" cy="42857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points of a worm can be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summarized</a:t>
            </a: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 as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It replicates and spreads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Exploits communication protocol vulnerabilities on networks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Exploits operating systems on the computers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They are harmless in nature without any payloads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Payloads on the worms can be harmful like virus or other malicious attacks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They infect the computers without any interaction from the user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Bandwidth, storage space, memory can be consumed with uncontrolled replication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680111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39D35BFA-3FA5-4174-97C8-FC0D0E3F90C4}"/>
              </a:ext>
            </a:extLst>
          </p:cNvPr>
          <p:cNvPicPr/>
          <p:nvPr/>
        </p:nvPicPr>
        <p:blipFill>
          <a:blip r:embed="rId7" cstate="print"/>
          <a:srcRect/>
          <a:stretch>
            <a:fillRect/>
          </a:stretch>
        </p:blipFill>
        <p:spPr bwMode="auto">
          <a:xfrm>
            <a:off x="8793480" y="1610200"/>
            <a:ext cx="3449150" cy="3685735"/>
          </a:xfrm>
          <a:prstGeom prst="rect">
            <a:avLst/>
          </a:prstGeom>
          <a:noFill/>
          <a:ln w="9525">
            <a:noFill/>
            <a:miter lim="800000"/>
            <a:headEnd/>
            <a:tailEnd/>
          </a:ln>
          <a:effectLst>
            <a:softEdge rad="5207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617307" y="1367663"/>
            <a:ext cx="9879749" cy="43730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latin typeface="Calibri" panose="020F0502020204030204" pitchFamily="34" charset="0"/>
                <a:ea typeface="Calibri" panose="020F0502020204030204" pitchFamily="34" charset="0"/>
                <a:cs typeface="Arial" panose="020B0604020202020204" pitchFamily="34" charset="0"/>
              </a:rPr>
              <a:t>worm infected computer </a:t>
            </a:r>
            <a:r>
              <a:rPr lang="en-US" sz="1800" dirty="0" smtClean="0">
                <a:latin typeface="Calibri" panose="020F0502020204030204" pitchFamily="34" charset="0"/>
                <a:ea typeface="Calibri" panose="020F0502020204030204" pitchFamily="34" charset="0"/>
                <a:cs typeface="Arial" panose="020B0604020202020204" pitchFamily="34" charset="0"/>
              </a:rPr>
              <a:t>can be recognized by certain </a:t>
            </a:r>
            <a:r>
              <a:rPr lang="en-US" sz="1800" b="1" dirty="0" smtClean="0">
                <a:latin typeface="Calibri" panose="020F0502020204030204" pitchFamily="34" charset="0"/>
                <a:ea typeface="Calibri" panose="020F0502020204030204" pitchFamily="34" charset="0"/>
                <a:cs typeface="Arial" panose="020B0604020202020204" pitchFamily="34" charset="0"/>
              </a:rPr>
              <a:t>symptoms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Those symptoms 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Some errors related to the operating system and system files appear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modified files disappear or don’t open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Firewall warnings may popup in certain cases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Strange icons or files appear on the desktop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Computer generates unknown errors in sounds, messages or even in images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performance of computers slows down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Sometimes computer may hang or freeze</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 extreme conditions system may crash frequently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 extreme cases, you will find emails sent to your contacts without your </a:t>
            </a:r>
            <a:r>
              <a:rPr lang="en-US" sz="1800" dirty="0" smtClean="0">
                <a:latin typeface="Calibri" panose="020F0502020204030204" pitchFamily="34" charset="0"/>
                <a:ea typeface="Calibri" panose="020F0502020204030204" pitchFamily="34" charset="0"/>
                <a:cs typeface="Arial" panose="020B0604020202020204" pitchFamily="34" charset="0"/>
              </a:rPr>
              <a:t>knowledge</a:t>
            </a:r>
            <a:r>
              <a:rPr lang="ar-YE" sz="1800" dirty="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233072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751907" cy="584775"/>
          </a:xfrm>
          <a:prstGeom prst="rect">
            <a:avLst/>
          </a:prstGeom>
          <a:noFill/>
        </p:spPr>
        <p:txBody>
          <a:bodyPr wrap="none" rtlCol="0">
            <a:spAutoFit/>
          </a:bodyPr>
          <a:lstStyle/>
          <a:p>
            <a:r>
              <a:rPr lang="en-US" sz="3200" dirty="0">
                <a:solidFill>
                  <a:schemeClr val="bg1"/>
                </a:solidFill>
                <a:cs typeface="Tajawal Medium" panose="00000600000000000000" pitchFamily="2" charset="-78"/>
              </a:rPr>
              <a:t>Network Worm</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descr="Related image">
            <a:extLst>
              <a:ext uri="{FF2B5EF4-FFF2-40B4-BE49-F238E27FC236}">
                <a16:creationId xmlns="" xmlns:a16="http://schemas.microsoft.com/office/drawing/2014/main" xmlns:lc="http://schemas.openxmlformats.org/drawingml/2006/lockedCanvas" id="{39D35BFA-3FA5-4174-97C8-FC0D0E3F90C4}"/>
              </a:ext>
            </a:extLst>
          </p:cNvPr>
          <p:cNvPicPr/>
          <p:nvPr/>
        </p:nvPicPr>
        <p:blipFill>
          <a:blip r:embed="rId7" cstate="print"/>
          <a:srcRect/>
          <a:stretch>
            <a:fillRect/>
          </a:stretch>
        </p:blipFill>
        <p:spPr bwMode="auto">
          <a:xfrm>
            <a:off x="8793480" y="1610200"/>
            <a:ext cx="3449150" cy="3685735"/>
          </a:xfrm>
          <a:prstGeom prst="rect">
            <a:avLst/>
          </a:prstGeom>
          <a:noFill/>
          <a:ln w="9525">
            <a:noFill/>
            <a:miter lim="800000"/>
            <a:headEnd/>
            <a:tailEnd/>
          </a:ln>
          <a:effectLst>
            <a:softEdge rad="5207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772080" y="1569670"/>
            <a:ext cx="9676208" cy="43730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worms can be prevented by using taking the following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measures and guidelines: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keep operating system updated with software patches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take care in opening emails and its attachments from unknown source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the security firewall</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anti-spyware and antivirus software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keep antivirus software updated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packet filters on the network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Implement ACL, and null route configuration on switches and routers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88098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955792"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Spyware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272869"/>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874165" y="2251461"/>
            <a:ext cx="5345409" cy="2708434"/>
          </a:xfrm>
          <a:prstGeom prst="rect">
            <a:avLst/>
          </a:prstGeom>
        </p:spPr>
        <p:txBody>
          <a:bodyPr wrap="square">
            <a:spAutoFit/>
          </a:bodyPr>
          <a:lstStyle/>
          <a:p>
            <a:pPr marL="342900" indent="-342900" algn="just">
              <a:spcBef>
                <a:spcPts val="600"/>
              </a:spcBef>
              <a:spcAft>
                <a:spcPts val="600"/>
              </a:spcAft>
              <a:buFont typeface="Wingdings" pitchFamily="2" charset="2"/>
              <a:buChar char="Ø"/>
            </a:pPr>
            <a:r>
              <a:rPr lang="en-US" sz="2000" dirty="0">
                <a:solidFill>
                  <a:srgbClr val="0070C0"/>
                </a:solidFill>
                <a:latin typeface="Arial" pitchFamily="34" charset="0"/>
                <a:cs typeface="Arial" pitchFamily="34" charset="0"/>
              </a:rPr>
              <a:t>A number of further terms are also used to describe more specific types of malware, characterized by their purposes. </a:t>
            </a:r>
            <a:r>
              <a:rPr lang="en-US" sz="2000" dirty="0" smtClean="0">
                <a:solidFill>
                  <a:srgbClr val="0070C0"/>
                </a:solidFill>
                <a:latin typeface="Arial" pitchFamily="34" charset="0"/>
                <a:cs typeface="Arial" pitchFamily="34" charset="0"/>
              </a:rPr>
              <a:t>They </a:t>
            </a:r>
            <a:r>
              <a:rPr lang="en-US" sz="2000" dirty="0">
                <a:solidFill>
                  <a:srgbClr val="0070C0"/>
                </a:solidFill>
                <a:latin typeface="Arial" pitchFamily="34" charset="0"/>
                <a:cs typeface="Arial" pitchFamily="34" charset="0"/>
              </a:rPr>
              <a:t>include</a:t>
            </a:r>
            <a:r>
              <a:rPr lang="en-US" sz="2000" dirty="0" smtClean="0">
                <a:solidFill>
                  <a:srgbClr val="0070C0"/>
                </a:solidFill>
                <a:latin typeface="Arial" pitchFamily="34" charset="0"/>
                <a:cs typeface="Arial" pitchFamily="34" charset="0"/>
              </a:rPr>
              <a:t>:</a:t>
            </a:r>
            <a:endParaRPr lang="en-US" sz="2000" dirty="0">
              <a:latin typeface="Arial" pitchFamily="34" charset="0"/>
              <a:cs typeface="Arial" pitchFamily="34" charset="0"/>
            </a:endParaRPr>
          </a:p>
          <a:p>
            <a:pPr marL="444500" indent="-342900" algn="just">
              <a:spcBef>
                <a:spcPts val="600"/>
              </a:spcBef>
              <a:spcAft>
                <a:spcPts val="600"/>
              </a:spcAft>
              <a:buFont typeface="Wingdings" pitchFamily="2" charset="2"/>
              <a:buChar char="§"/>
            </a:pPr>
            <a:r>
              <a:rPr lang="en-US" sz="2000" b="1" dirty="0" smtClean="0">
                <a:latin typeface="Arial" pitchFamily="34" charset="0"/>
                <a:cs typeface="Arial" pitchFamily="34" charset="0"/>
              </a:rPr>
              <a:t>Spyware</a:t>
            </a:r>
            <a:r>
              <a:rPr lang="en-US" sz="2000" b="1" dirty="0">
                <a:latin typeface="Arial" pitchFamily="34" charset="0"/>
                <a:cs typeface="Arial" pitchFamily="34" charset="0"/>
              </a:rPr>
              <a:t> </a:t>
            </a:r>
            <a:r>
              <a:rPr lang="en-US" sz="2000" b="1" dirty="0" smtClean="0">
                <a:solidFill>
                  <a:srgbClr val="FF0000"/>
                </a:solidFill>
                <a:latin typeface="Arial" pitchFamily="34" charset="0"/>
                <a:cs typeface="Arial" pitchFamily="34" charset="0"/>
              </a:rPr>
              <a:t>(Sniffing)</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class of malware that gathers information about a person or organization without the knowledge of that </a:t>
            </a:r>
            <a:r>
              <a:rPr lang="en-US" sz="2000" dirty="0" smtClean="0">
                <a:latin typeface="Arial" pitchFamily="34" charset="0"/>
                <a:cs typeface="Arial" pitchFamily="34" charset="0"/>
              </a:rPr>
              <a:t>person </a:t>
            </a:r>
            <a:r>
              <a:rPr lang="en-US" sz="2000" dirty="0">
                <a:latin typeface="Arial" pitchFamily="34" charset="0"/>
                <a:cs typeface="Arial" pitchFamily="34" charset="0"/>
              </a:rPr>
              <a:t>or organization</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pic>
        <p:nvPicPr>
          <p:cNvPr id="27650" name="Picture 2" descr="Spyware Stock Photo - Download Image Now - iStock"/>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34171" y="2204822"/>
            <a:ext cx="4080003" cy="2926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4735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955792"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Spyware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570892" y="1514538"/>
            <a:ext cx="7526216"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a:t>
            </a:r>
            <a:r>
              <a:rPr lang="en-US" sz="1800" dirty="0" smtClean="0">
                <a:latin typeface="Calibri" panose="020F0502020204030204" pitchFamily="34" charset="0"/>
                <a:ea typeface="Calibri" panose="020F0502020204030204" pitchFamily="34" charset="0"/>
                <a:cs typeface="Arial" panose="020B0604020202020204" pitchFamily="34" charset="0"/>
              </a:rPr>
              <a:t> is a software code or program, which is installed on the computers without letting the user know about it.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a:t>
            </a:r>
            <a:r>
              <a:rPr lang="en-US" sz="1800" dirty="0" smtClean="0">
                <a:latin typeface="Calibri" panose="020F0502020204030204" pitchFamily="34" charset="0"/>
                <a:ea typeface="Calibri" panose="020F0502020204030204" pitchFamily="34" charset="0"/>
                <a:cs typeface="Arial" panose="020B0604020202020204" pitchFamily="34" charset="0"/>
              </a:rPr>
              <a:t>of this program is to </a:t>
            </a:r>
            <a:r>
              <a:rPr lang="en-US" sz="1800" u="sng" dirty="0" smtClean="0">
                <a:latin typeface="Calibri" panose="020F0502020204030204" pitchFamily="34" charset="0"/>
                <a:ea typeface="Calibri" panose="020F0502020204030204" pitchFamily="34" charset="0"/>
                <a:cs typeface="Arial" panose="020B0604020202020204" pitchFamily="34" charset="0"/>
              </a:rPr>
              <a:t>monitor online activities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computer using habits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personal interests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 spyware snoops the way user uses the internet.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In most cases the spywares are used to learn </a:t>
            </a:r>
            <a:r>
              <a:rPr lang="en-US" sz="1800" u="sng" dirty="0" smtClean="0">
                <a:latin typeface="Calibri" panose="020F0502020204030204" pitchFamily="34" charset="0"/>
                <a:ea typeface="Calibri" panose="020F0502020204030204" pitchFamily="34" charset="0"/>
                <a:cs typeface="Arial" panose="020B0604020202020204" pitchFamily="34" charset="0"/>
              </a:rPr>
              <a:t>the habits of the computer users so that proper and focused digital marketing campaign through emails </a:t>
            </a:r>
            <a:r>
              <a:rPr lang="en-US" sz="1800" dirty="0" smtClean="0">
                <a:latin typeface="Calibri" panose="020F0502020204030204" pitchFamily="34" charset="0"/>
                <a:ea typeface="Calibri" panose="020F0502020204030204" pitchFamily="34" charset="0"/>
                <a:cs typeface="Arial" panose="020B0604020202020204" pitchFamily="34" charset="0"/>
              </a:rPr>
              <a:t>and other online sources can be implemented.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In the present-day modern world, the importance of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privacy</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has </a:t>
            </a:r>
            <a:r>
              <a:rPr lang="en-US" sz="1800" u="sng" dirty="0" smtClean="0">
                <a:latin typeface="Calibri" panose="020F0502020204030204" pitchFamily="34" charset="0"/>
                <a:ea typeface="Calibri" panose="020F0502020204030204" pitchFamily="34" charset="0"/>
                <a:cs typeface="Arial" panose="020B0604020202020204" pitchFamily="34" charset="0"/>
              </a:rPr>
              <a:t>become very critical. </a:t>
            </a:r>
            <a:endParaRPr lang="en-US" sz="1800" u="sng"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Related image">
            <a:extLst>
              <a:ext uri="{FF2B5EF4-FFF2-40B4-BE49-F238E27FC236}">
                <a16:creationId xmlns="" xmlns:a16="http://schemas.microsoft.com/office/drawing/2014/main" id="{65B15A65-7D87-45B2-8D6F-92FAA56D1EC1}"/>
              </a:ext>
            </a:extLst>
          </p:cNvPr>
          <p:cNvPicPr/>
          <p:nvPr/>
        </p:nvPicPr>
        <p:blipFill>
          <a:blip r:embed="rId7" cstate="print"/>
          <a:srcRect/>
          <a:stretch>
            <a:fillRect/>
          </a:stretch>
        </p:blipFill>
        <p:spPr bwMode="auto">
          <a:xfrm>
            <a:off x="9097108" y="2005109"/>
            <a:ext cx="3148373" cy="3108960"/>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13847493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955792"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Spyware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65B15A65-7D87-45B2-8D6F-92FAA56D1EC1}"/>
              </a:ext>
            </a:extLst>
          </p:cNvPr>
          <p:cNvPicPr/>
          <p:nvPr/>
        </p:nvPicPr>
        <p:blipFill>
          <a:blip r:embed="rId7" cstate="print"/>
          <a:srcRect/>
          <a:stretch>
            <a:fillRect/>
          </a:stretch>
        </p:blipFill>
        <p:spPr bwMode="auto">
          <a:xfrm>
            <a:off x="9097108" y="2005109"/>
            <a:ext cx="3148373" cy="3108960"/>
          </a:xfrm>
          <a:prstGeom prst="rect">
            <a:avLst/>
          </a:prstGeom>
          <a:noFill/>
          <a:ln w="9525">
            <a:noFill/>
            <a:miter lim="800000"/>
            <a:headEnd/>
            <a:tailEnd/>
          </a:ln>
          <a:effectLst>
            <a:softEdge rad="3810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874165" y="1285733"/>
            <a:ext cx="7428331" cy="508019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few years back the NSA data snooping jolted the entire world.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that security surveillance the privacy of the online people all over the world was compromised.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tougher laws and regulations were brought into force all over the world to maintain the security and privacy of the online users.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Thus, the </a:t>
            </a:r>
            <a:r>
              <a:rPr lang="en-US" sz="1800" b="1" dirty="0" smtClean="0">
                <a:latin typeface="Calibri" panose="020F0502020204030204" pitchFamily="34" charset="0"/>
                <a:ea typeface="Calibri" panose="020F0502020204030204" pitchFamily="34" charset="0"/>
                <a:cs typeface="Arial" panose="020B0604020202020204" pitchFamily="34" charset="0"/>
              </a:rPr>
              <a:t>privacy</a:t>
            </a:r>
            <a:r>
              <a:rPr lang="en-US" sz="1800" dirty="0" smtClean="0">
                <a:latin typeface="Calibri" panose="020F0502020204030204" pitchFamily="34" charset="0"/>
                <a:ea typeface="Calibri" panose="020F0502020204030204" pitchFamily="34" charset="0"/>
                <a:cs typeface="Arial" panose="020B0604020202020204" pitchFamily="34" charset="0"/>
              </a:rPr>
              <a:t> has not become matter of individuals only, but also a big concern for all businesses and enterprises all over the world.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At the initial stages, the attack of spyware is not even noticed, but slowly and gradually the impact of the spyware unleashes on your system as well as personally on you.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993361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955792"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Spyware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65B15A65-7D87-45B2-8D6F-92FAA56D1EC1}"/>
              </a:ext>
            </a:extLst>
          </p:cNvPr>
          <p:cNvPicPr/>
          <p:nvPr/>
        </p:nvPicPr>
        <p:blipFill>
          <a:blip r:embed="rId7" cstate="print"/>
          <a:srcRect/>
          <a:stretch>
            <a:fillRect/>
          </a:stretch>
        </p:blipFill>
        <p:spPr bwMode="auto">
          <a:xfrm>
            <a:off x="9097108" y="2005109"/>
            <a:ext cx="3148373" cy="3108960"/>
          </a:xfrm>
          <a:prstGeom prst="rect">
            <a:avLst/>
          </a:prstGeom>
          <a:noFill/>
          <a:ln w="9525">
            <a:noFill/>
            <a:miter lim="800000"/>
            <a:headEnd/>
            <a:tailEnd/>
          </a:ln>
          <a:effectLst>
            <a:softEdge rad="3810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767840" y="2012869"/>
            <a:ext cx="7329268" cy="421679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symptoms of a spyware attack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on your computer may include the following:</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System performs slows down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Any spyware stops working properly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Many changes in browser tools bar and plugins appear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Advertisements appear on your screen incessantly</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Internet bandwidth chokes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31060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955792"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Spyware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65B15A65-7D87-45B2-8D6F-92FAA56D1EC1}"/>
              </a:ext>
            </a:extLst>
          </p:cNvPr>
          <p:cNvPicPr/>
          <p:nvPr/>
        </p:nvPicPr>
        <p:blipFill>
          <a:blip r:embed="rId7" cstate="print"/>
          <a:srcRect/>
          <a:stretch>
            <a:fillRect/>
          </a:stretch>
        </p:blipFill>
        <p:spPr bwMode="auto">
          <a:xfrm>
            <a:off x="9097108" y="2005109"/>
            <a:ext cx="3148373" cy="3108960"/>
          </a:xfrm>
          <a:prstGeom prst="rect">
            <a:avLst/>
          </a:prstGeom>
          <a:noFill/>
          <a:ln w="9525">
            <a:noFill/>
            <a:miter lim="800000"/>
            <a:headEnd/>
            <a:tailEnd/>
          </a:ln>
          <a:effectLst>
            <a:softEdge rad="3810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1570892" y="1686853"/>
            <a:ext cx="7526216" cy="44313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important measures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reduce the impact of spyware are listed below</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close the advertisement popup windows by clicking on “X” red button or ALT+F4 shortcut key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click the OK, NO, YES, or any other link on the popup window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Be very careful while visiting new websites or redirected websites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download free software tools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be lured by the tempting offers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open emails and their attachments form unknown senders </a:t>
            </a:r>
          </a:p>
          <a:p>
            <a:pPr marL="342900"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rely on free help for removing anti-spyware links; they are normally spyware themselves in many cases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your operating system up to date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Install a genuine spyware software from renowned companies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your anti-spyware up to date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Activate firewall settings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Increase the security level of your browser to high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602861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784784"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Adware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Rectangle 8"/>
          <p:cNvSpPr/>
          <p:nvPr/>
        </p:nvSpPr>
        <p:spPr>
          <a:xfrm>
            <a:off x="1874164" y="1584346"/>
            <a:ext cx="9479635" cy="369332"/>
          </a:xfrm>
          <a:prstGeom prst="rect">
            <a:avLst/>
          </a:prstGeom>
        </p:spPr>
        <p:txBody>
          <a:bodyPr wrap="square">
            <a:spAutoFit/>
          </a:bodyPr>
          <a:lstStyle/>
          <a:p>
            <a:r>
              <a:rPr lang="en-US" b="1" dirty="0">
                <a:latin typeface="Arial" pitchFamily="34" charset="0"/>
                <a:cs typeface="Arial" pitchFamily="34" charset="0"/>
              </a:rPr>
              <a:t>Adware </a:t>
            </a:r>
            <a:r>
              <a:rPr lang="en-US" b="1" dirty="0">
                <a:solidFill>
                  <a:srgbClr val="FF0000"/>
                </a:solidFill>
                <a:latin typeface="Arial" pitchFamily="34" charset="0"/>
                <a:cs typeface="Arial" pitchFamily="34" charset="0"/>
              </a:rPr>
              <a:t>(Spam)</a:t>
            </a:r>
            <a:r>
              <a:rPr lang="en-US" b="1" dirty="0">
                <a:latin typeface="Arial" pitchFamily="34" charset="0"/>
                <a:cs typeface="Arial" pitchFamily="34" charset="0"/>
              </a:rPr>
              <a:t>:-</a:t>
            </a:r>
            <a:r>
              <a:rPr lang="en-US" dirty="0">
                <a:latin typeface="Arial" pitchFamily="34" charset="0"/>
                <a:cs typeface="Arial" pitchFamily="34" charset="0"/>
              </a:rPr>
              <a:t> Designed to present advertisements (generally unwanted) to users</a:t>
            </a:r>
            <a:endParaRPr lang="en-US" dirty="0"/>
          </a:p>
        </p:txBody>
      </p:sp>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874164" y="2035503"/>
            <a:ext cx="8397958" cy="41941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a:t>
            </a:r>
            <a:r>
              <a:rPr lang="en-US" sz="1800" dirty="0" err="1" smtClean="0">
                <a:latin typeface="Calibri" panose="020F0502020204030204" pitchFamily="34" charset="0"/>
                <a:ea typeface="Calibri" panose="020F0502020204030204" pitchFamily="34" charset="0"/>
                <a:cs typeface="Arial" panose="020B0604020202020204" pitchFamily="34" charset="0"/>
              </a:rPr>
              <a:t>Statista</a:t>
            </a:r>
            <a:r>
              <a:rPr lang="en-US" sz="1800" dirty="0" smtClean="0">
                <a:latin typeface="Calibri" panose="020F0502020204030204" pitchFamily="34" charset="0"/>
                <a:ea typeface="Calibri" panose="020F0502020204030204" pitchFamily="34" charset="0"/>
                <a:cs typeface="Arial" panose="020B0604020202020204" pitchFamily="34" charset="0"/>
              </a:rPr>
              <a:t> information, the total spending on digital advertisement in 2018 was more than $266 billion, which will increase to over $517 by 2023.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Different tactics </a:t>
            </a:r>
            <a:r>
              <a:rPr lang="en-US" sz="1800" dirty="0" smtClean="0">
                <a:latin typeface="Calibri" panose="020F0502020204030204" pitchFamily="34" charset="0"/>
                <a:ea typeface="Calibri" panose="020F0502020204030204" pitchFamily="34" charset="0"/>
                <a:cs typeface="Arial" panose="020B0604020202020204" pitchFamily="34" charset="0"/>
              </a:rPr>
              <a:t>are used by the marketers to make </a:t>
            </a:r>
            <a:r>
              <a:rPr lang="en-US" sz="1800" u="sng" dirty="0" smtClean="0">
                <a:latin typeface="Calibri" panose="020F0502020204030204" pitchFamily="34" charset="0"/>
                <a:ea typeface="Calibri" panose="020F0502020204030204" pitchFamily="34" charset="0"/>
                <a:cs typeface="Arial" panose="020B0604020202020204" pitchFamily="34" charset="0"/>
              </a:rPr>
              <a:t>their digital marketing campaigns effective.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One of those </a:t>
            </a:r>
            <a:r>
              <a:rPr lang="en-US" sz="1800" b="1" dirty="0" smtClean="0">
                <a:latin typeface="Calibri" panose="020F0502020204030204" pitchFamily="34" charset="0"/>
                <a:ea typeface="Calibri" panose="020F0502020204030204" pitchFamily="34" charset="0"/>
                <a:cs typeface="Arial" panose="020B0604020202020204" pitchFamily="34" charset="0"/>
              </a:rPr>
              <a:t>tactics</a:t>
            </a:r>
            <a:r>
              <a:rPr lang="en-US" sz="1800" dirty="0" smtClean="0">
                <a:latin typeface="Calibri" panose="020F0502020204030204" pitchFamily="34" charset="0"/>
                <a:ea typeface="Calibri" panose="020F0502020204030204" pitchFamily="34" charset="0"/>
                <a:cs typeface="Arial" panose="020B0604020202020204" pitchFamily="34" charset="0"/>
              </a:rPr>
              <a:t> is the </a:t>
            </a:r>
            <a:r>
              <a:rPr lang="en-US" sz="1800" u="sng" dirty="0" smtClean="0">
                <a:latin typeface="Calibri" panose="020F0502020204030204" pitchFamily="34" charset="0"/>
                <a:ea typeface="Calibri" panose="020F0502020204030204" pitchFamily="34" charset="0"/>
                <a:cs typeface="Arial" panose="020B0604020202020204" pitchFamily="34" charset="0"/>
              </a:rPr>
              <a:t>use of adware </a:t>
            </a:r>
            <a:r>
              <a:rPr lang="en-US" sz="1800" dirty="0" smtClean="0">
                <a:latin typeface="Calibri" panose="020F0502020204030204" pitchFamily="34" charset="0"/>
                <a:ea typeface="Calibri" panose="020F0502020204030204" pitchFamily="34" charset="0"/>
                <a:cs typeface="Arial" panose="020B0604020202020204" pitchFamily="34" charset="0"/>
              </a:rPr>
              <a:t>to make their marketing strategies more focused and effective.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the name </a:t>
            </a:r>
            <a:r>
              <a:rPr lang="en-US" sz="1800" b="1" dirty="0" smtClean="0">
                <a:latin typeface="Calibri" panose="020F0502020204030204" pitchFamily="34" charset="0"/>
                <a:ea typeface="Calibri" panose="020F0502020204030204" pitchFamily="34" charset="0"/>
                <a:cs typeface="Arial" panose="020B0604020202020204" pitchFamily="34" charset="0"/>
              </a:rPr>
              <a:t>‘Ad-ware’ </a:t>
            </a:r>
            <a:r>
              <a:rPr lang="en-US" sz="1800" dirty="0" smtClean="0">
                <a:latin typeface="Calibri" panose="020F0502020204030204" pitchFamily="34" charset="0"/>
                <a:ea typeface="Calibri" panose="020F0502020204030204" pitchFamily="34" charset="0"/>
                <a:cs typeface="Arial" panose="020B0604020202020204" pitchFamily="34" charset="0"/>
              </a:rPr>
              <a:t>implies; it is a </a:t>
            </a:r>
            <a:r>
              <a:rPr lang="en-US" sz="1800" u="sng" dirty="0" smtClean="0">
                <a:latin typeface="Calibri" panose="020F0502020204030204" pitchFamily="34" charset="0"/>
                <a:ea typeface="Calibri" panose="020F0502020204030204" pitchFamily="34" charset="0"/>
                <a:cs typeface="Arial" panose="020B0604020202020204" pitchFamily="34" charset="0"/>
              </a:rPr>
              <a:t>computer program that forces the internet users to visit a particular web page</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pop-up window</a:t>
            </a:r>
            <a:r>
              <a:rPr lang="en-US" sz="1800" dirty="0" smtClean="0">
                <a:latin typeface="Calibri" panose="020F0502020204030204" pitchFamily="34" charset="0"/>
                <a:ea typeface="Calibri" panose="020F0502020204030204" pitchFamily="34" charset="0"/>
                <a:cs typeface="Arial" panose="020B0604020202020204" pitchFamily="34" charset="0"/>
              </a:rPr>
              <a:t>, or an </a:t>
            </a:r>
            <a:r>
              <a:rPr lang="en-US" sz="1800" u="sng" dirty="0" smtClean="0">
                <a:latin typeface="Calibri" panose="020F0502020204030204" pitchFamily="34" charset="0"/>
                <a:ea typeface="Calibri" panose="020F0502020204030204" pitchFamily="34" charset="0"/>
                <a:cs typeface="Arial" panose="020B0604020202020204" pitchFamily="34" charset="0"/>
              </a:rPr>
              <a:t>on-page advertisement to watch</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 xmlns:a16="http://schemas.microsoft.com/office/drawing/2014/main" id="{3DFF45E7-5812-4AF8-BE8C-AE24473CBFE6}"/>
              </a:ext>
            </a:extLst>
          </p:cNvPr>
          <p:cNvPicPr>
            <a:picLocks noChangeAspect="1"/>
          </p:cNvPicPr>
          <p:nvPr/>
        </p:nvPicPr>
        <p:blipFill>
          <a:blip r:embed="rId7"/>
          <a:stretch>
            <a:fillRect/>
          </a:stretch>
        </p:blipFill>
        <p:spPr>
          <a:xfrm>
            <a:off x="8940258" y="2755939"/>
            <a:ext cx="3254130" cy="1564170"/>
          </a:xfrm>
          <a:prstGeom prst="rect">
            <a:avLst/>
          </a:prstGeom>
          <a:effectLst>
            <a:softEdge rad="177800"/>
          </a:effectLst>
        </p:spPr>
      </p:pic>
    </p:spTree>
    <p:extLst>
      <p:ext uri="{BB962C8B-B14F-4D97-AF65-F5344CB8AC3E}">
        <p14:creationId xmlns:p14="http://schemas.microsoft.com/office/powerpoint/2010/main" val="351500863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784784"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Adware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 xmlns:a16="http://schemas.microsoft.com/office/drawing/2014/main" id="{3DFF45E7-5812-4AF8-BE8C-AE24473CBFE6}"/>
              </a:ext>
            </a:extLst>
          </p:cNvPr>
          <p:cNvPicPr>
            <a:picLocks noChangeAspect="1"/>
          </p:cNvPicPr>
          <p:nvPr/>
        </p:nvPicPr>
        <p:blipFill>
          <a:blip r:embed="rId7"/>
          <a:stretch>
            <a:fillRect/>
          </a:stretch>
        </p:blipFill>
        <p:spPr>
          <a:xfrm>
            <a:off x="8940258" y="2755939"/>
            <a:ext cx="3254130" cy="1564170"/>
          </a:xfrm>
          <a:prstGeom prst="rect">
            <a:avLst/>
          </a:prstGeom>
          <a:effectLst>
            <a:softEdge rad="177800"/>
          </a:effectLst>
        </p:spPr>
      </p:pic>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794315" y="1352634"/>
            <a:ext cx="7520099" cy="500371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Adware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has become a </a:t>
            </a:r>
            <a:r>
              <a:rPr lang="en-US" sz="1800" u="sng" dirty="0" smtClean="0">
                <a:latin typeface="Calibri" panose="020F0502020204030204" pitchFamily="34" charset="0"/>
                <a:ea typeface="Calibri" panose="020F0502020204030204" pitchFamily="34" charset="0"/>
                <a:cs typeface="Arial" panose="020B0604020202020204" pitchFamily="34" charset="0"/>
              </a:rPr>
              <a:t>very popular tool for digital marketing teams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draw attention of the users </a:t>
            </a:r>
            <a:r>
              <a:rPr lang="en-US" sz="1800" dirty="0" smtClean="0">
                <a:latin typeface="Calibri" panose="020F0502020204030204" pitchFamily="34" charset="0"/>
                <a:ea typeface="Calibri" panose="020F0502020204030204" pitchFamily="34" charset="0"/>
                <a:cs typeface="Arial" panose="020B0604020202020204" pitchFamily="34" charset="0"/>
              </a:rPr>
              <a:t>to a particular product or service.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u="sng" dirty="0" smtClean="0">
                <a:latin typeface="Calibri" panose="020F0502020204030204" pitchFamily="34" charset="0"/>
                <a:ea typeface="Calibri" panose="020F0502020204030204" pitchFamily="34" charset="0"/>
                <a:cs typeface="Arial" panose="020B0604020202020204" pitchFamily="34" charset="0"/>
              </a:rPr>
              <a:t>adware code uses different ways to propagate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find the suitable targets </a:t>
            </a:r>
            <a:r>
              <a:rPr lang="en-US" sz="1800" dirty="0" smtClean="0">
                <a:latin typeface="Calibri" panose="020F0502020204030204" pitchFamily="34" charset="0"/>
                <a:ea typeface="Calibri" panose="020F0502020204030204" pitchFamily="34" charset="0"/>
                <a:cs typeface="Arial" panose="020B0604020202020204" pitchFamily="34" charset="0"/>
              </a:rPr>
              <a:t>so that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focused audience </a:t>
            </a:r>
            <a:r>
              <a:rPr lang="en-US" sz="1800" dirty="0" smtClean="0">
                <a:latin typeface="Calibri" panose="020F0502020204030204" pitchFamily="34" charset="0"/>
                <a:ea typeface="Calibri" panose="020F0502020204030204" pitchFamily="34" charset="0"/>
                <a:cs typeface="Arial" panose="020B0604020202020204" pitchFamily="34" charset="0"/>
              </a:rPr>
              <a:t>is figured out for a particular product.</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might have come across some annoying links and pages while browsing the internet. When </a:t>
            </a:r>
            <a:r>
              <a:rPr lang="en-US" sz="1800" b="1" dirty="0" smtClean="0">
                <a:latin typeface="Calibri" panose="020F0502020204030204" pitchFamily="34" charset="0"/>
                <a:ea typeface="Calibri" panose="020F0502020204030204" pitchFamily="34" charset="0"/>
                <a:cs typeface="Arial" panose="020B0604020202020204" pitchFamily="34" charset="0"/>
              </a:rPr>
              <a:t>you click on those pages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b="1" dirty="0" smtClean="0">
                <a:latin typeface="Calibri" panose="020F0502020204030204" pitchFamily="34" charset="0"/>
                <a:ea typeface="Calibri" panose="020F0502020204030204" pitchFamily="34" charset="0"/>
                <a:cs typeface="Arial" panose="020B0604020202020204" pitchFamily="34" charset="0"/>
              </a:rPr>
              <a:t>links</a:t>
            </a:r>
            <a:r>
              <a:rPr lang="en-US" sz="1800" dirty="0" smtClean="0">
                <a:latin typeface="Calibri" panose="020F0502020204030204" pitchFamily="34" charset="0"/>
                <a:ea typeface="Calibri" panose="020F0502020204030204" pitchFamily="34" charset="0"/>
                <a:cs typeface="Arial" panose="020B0604020202020204" pitchFamily="34" charset="0"/>
              </a:rPr>
              <a:t> you are </a:t>
            </a:r>
            <a:r>
              <a:rPr lang="en-US" sz="1800" u="sng" dirty="0" smtClean="0">
                <a:latin typeface="Calibri" panose="020F0502020204030204" pitchFamily="34" charset="0"/>
                <a:ea typeface="Calibri" panose="020F0502020204030204" pitchFamily="34" charset="0"/>
                <a:cs typeface="Arial" panose="020B0604020202020204" pitchFamily="34" charset="0"/>
              </a:rPr>
              <a:t>redirected to another page that promotes a particular product or service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some cases,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pop-ups windows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appear with promotional content for a particular product.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all done with </a:t>
            </a:r>
            <a:r>
              <a:rPr lang="en-US" sz="1800" u="sng" dirty="0" smtClean="0">
                <a:latin typeface="Calibri" panose="020F0502020204030204" pitchFamily="34" charset="0"/>
                <a:ea typeface="Calibri" panose="020F0502020204030204" pitchFamily="34" charset="0"/>
                <a:cs typeface="Arial" panose="020B0604020202020204" pitchFamily="34" charset="0"/>
              </a:rPr>
              <a:t>the help of adware programs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766668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784784"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Adware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 xmlns:a16="http://schemas.microsoft.com/office/drawing/2014/main" id="{3DFF45E7-5812-4AF8-BE8C-AE24473CBFE6}"/>
              </a:ext>
            </a:extLst>
          </p:cNvPr>
          <p:cNvPicPr>
            <a:picLocks noChangeAspect="1"/>
          </p:cNvPicPr>
          <p:nvPr/>
        </p:nvPicPr>
        <p:blipFill>
          <a:blip r:embed="rId7"/>
          <a:stretch>
            <a:fillRect/>
          </a:stretch>
        </p:blipFill>
        <p:spPr>
          <a:xfrm>
            <a:off x="8940258" y="2755939"/>
            <a:ext cx="3254130" cy="1564170"/>
          </a:xfrm>
          <a:prstGeom prst="rect">
            <a:avLst/>
          </a:prstGeom>
          <a:effectLst>
            <a:softEdge rad="1778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2059207" y="1623656"/>
            <a:ext cx="6764114" cy="43730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symptoms</a:t>
            </a: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 of your computer to have been affected by the adware include the following:</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Frequent redirects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Huge number of spam emails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Frequent popup windows of offers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Bombardment of product ads in browser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Heavy outgoing and incoming traffic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Slowdown of internet connection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9950132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784784"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Adware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 xmlns:a16="http://schemas.microsoft.com/office/drawing/2014/main" id="{3DFF45E7-5812-4AF8-BE8C-AE24473CBFE6}"/>
              </a:ext>
            </a:extLst>
          </p:cNvPr>
          <p:cNvPicPr>
            <a:picLocks noChangeAspect="1"/>
          </p:cNvPicPr>
          <p:nvPr/>
        </p:nvPicPr>
        <p:blipFill>
          <a:blip r:embed="rId7"/>
          <a:stretch>
            <a:fillRect/>
          </a:stretch>
        </p:blipFill>
        <p:spPr>
          <a:xfrm>
            <a:off x="8940258" y="2755939"/>
            <a:ext cx="3254130" cy="1564170"/>
          </a:xfrm>
          <a:prstGeom prst="rect">
            <a:avLst/>
          </a:prstGeom>
          <a:effectLst>
            <a:softEdge rad="177800"/>
          </a:effectLst>
        </p:spPr>
      </p:pic>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1683665" y="1657339"/>
            <a:ext cx="7118253" cy="23294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adware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 </a:t>
            </a:r>
            <a:r>
              <a:rPr lang="en-US" sz="1800" u="sng" dirty="0" smtClean="0">
                <a:latin typeface="Calibri" panose="020F0502020204030204" pitchFamily="34" charset="0"/>
                <a:ea typeface="Calibri" panose="020F0502020204030204" pitchFamily="34" charset="0"/>
                <a:cs typeface="Arial" panose="020B0604020202020204" pitchFamily="34" charset="0"/>
              </a:rPr>
              <a:t>software code that is used to force the users to see a particular advertisement</a:t>
            </a:r>
            <a:r>
              <a:rPr lang="en-US" sz="1800" dirty="0" smtClean="0">
                <a:latin typeface="Calibri" panose="020F0502020204030204" pitchFamily="34" charset="0"/>
                <a:ea typeface="Calibri" panose="020F0502020204030204" pitchFamily="34" charset="0"/>
                <a:cs typeface="Arial" panose="020B0604020202020204" pitchFamily="34" charset="0"/>
              </a:rPr>
              <a:t> or </a:t>
            </a:r>
            <a:r>
              <a:rPr lang="en-US" sz="1800" u="sng" dirty="0" smtClean="0">
                <a:latin typeface="Calibri" panose="020F0502020204030204" pitchFamily="34" charset="0"/>
                <a:ea typeface="Calibri" panose="020F0502020204030204" pitchFamily="34" charset="0"/>
                <a:cs typeface="Arial" panose="020B0604020202020204" pitchFamily="34" charset="0"/>
              </a:rPr>
              <a:t>promotional content </a:t>
            </a:r>
            <a:r>
              <a:rPr lang="en-US" sz="1800" dirty="0" smtClean="0">
                <a:latin typeface="Calibri" panose="020F0502020204030204" pitchFamily="34" charset="0"/>
                <a:ea typeface="Calibri" panose="020F0502020204030204" pitchFamily="34" charset="0"/>
                <a:cs typeface="Arial" panose="020B0604020202020204" pitchFamily="34" charset="0"/>
              </a:rPr>
              <a:t>on any website, popup window or a commercial advertisement. </a:t>
            </a:r>
            <a:endParaRPr lang="ar-JO"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adware software programs are created by the hired programmers for a particular company, which pays the programmers for such codes. </a:t>
            </a:r>
            <a:endParaRPr lang="ar-JO"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ar-JO" dirty="0">
              <a:latin typeface="Calibri" panose="020F0502020204030204" pitchFamily="34" charset="0"/>
              <a:ea typeface="Calibri" panose="020F0502020204030204" pitchFamily="34" charset="0"/>
              <a:cs typeface="Arial" panose="020B0604020202020204" pitchFamily="34" charset="0"/>
            </a:endParaRPr>
          </a:p>
        </p:txBody>
      </p:sp>
      <p:sp>
        <p:nvSpPr>
          <p:cNvPr id="15" name="Content Placeholder 3">
            <a:extLst>
              <a:ext uri="{FF2B5EF4-FFF2-40B4-BE49-F238E27FC236}">
                <a16:creationId xmlns="" xmlns:a16="http://schemas.microsoft.com/office/drawing/2014/main" id="{C63C3897-CB93-4BFF-BFA4-1DB2DB0DC981}"/>
              </a:ext>
            </a:extLst>
          </p:cNvPr>
          <p:cNvSpPr txBox="1">
            <a:spLocks/>
          </p:cNvSpPr>
          <p:nvPr/>
        </p:nvSpPr>
        <p:spPr>
          <a:xfrm>
            <a:off x="1679092" y="3876606"/>
            <a:ext cx="7122825" cy="22706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very important to note that </a:t>
            </a:r>
            <a:r>
              <a:rPr lang="en-US" sz="1800" u="sng" dirty="0" smtClean="0">
                <a:latin typeface="Calibri" panose="020F0502020204030204" pitchFamily="34" charset="0"/>
                <a:ea typeface="Calibri" panose="020F0502020204030204" pitchFamily="34" charset="0"/>
                <a:cs typeface="Arial" panose="020B0604020202020204" pitchFamily="34" charset="0"/>
              </a:rPr>
              <a:t>adware is normally not so dangerous to damage your computer</a:t>
            </a:r>
            <a:r>
              <a:rPr lang="en-US" sz="1800" dirty="0" smtClean="0">
                <a:latin typeface="Calibri" panose="020F0502020204030204" pitchFamily="34" charset="0"/>
                <a:ea typeface="Calibri" panose="020F0502020204030204" pitchFamily="34" charset="0"/>
                <a:cs typeface="Arial" panose="020B0604020202020204" pitchFamily="34" charset="0"/>
              </a:rPr>
              <a:t> or </a:t>
            </a:r>
            <a:r>
              <a:rPr lang="en-US" sz="1800" u="sng" dirty="0" smtClean="0">
                <a:latin typeface="Calibri" panose="020F0502020204030204" pitchFamily="34" charset="0"/>
                <a:ea typeface="Calibri" panose="020F0502020204030204" pitchFamily="34" charset="0"/>
                <a:cs typeface="Arial" panose="020B0604020202020204" pitchFamily="34" charset="0"/>
              </a:rPr>
              <a:t>valuable data</a:t>
            </a:r>
            <a:r>
              <a:rPr lang="en-US" sz="1800" dirty="0" smtClean="0">
                <a:latin typeface="Calibri" panose="020F0502020204030204" pitchFamily="34" charset="0"/>
                <a:ea typeface="Calibri" panose="020F0502020204030204" pitchFamily="34" charset="0"/>
                <a:cs typeface="Arial" panose="020B0604020202020204" pitchFamily="34" charset="0"/>
              </a:rPr>
              <a:t>; so, don’t panic at all.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malware only </a:t>
            </a:r>
            <a:r>
              <a:rPr lang="en-US" sz="1800" b="1" dirty="0" smtClean="0">
                <a:latin typeface="Calibri" panose="020F0502020204030204" pitchFamily="34" charset="0"/>
                <a:ea typeface="Calibri" panose="020F0502020204030204" pitchFamily="34" charset="0"/>
                <a:cs typeface="Arial" panose="020B0604020202020204" pitchFamily="34" charset="0"/>
              </a:rPr>
              <a:t>focuses</a:t>
            </a:r>
            <a:r>
              <a:rPr lang="en-US" sz="1800" dirty="0" smtClean="0">
                <a:latin typeface="Calibri" panose="020F0502020204030204" pitchFamily="34" charset="0"/>
                <a:ea typeface="Calibri" panose="020F0502020204030204" pitchFamily="34" charset="0"/>
                <a:cs typeface="Arial" panose="020B0604020202020204" pitchFamily="34" charset="0"/>
              </a:rPr>
              <a:t> on </a:t>
            </a:r>
            <a:r>
              <a:rPr lang="en-US" sz="1800" u="sng" dirty="0" smtClean="0">
                <a:latin typeface="Calibri" panose="020F0502020204030204" pitchFamily="34" charset="0"/>
                <a:ea typeface="Calibri" panose="020F0502020204030204" pitchFamily="34" charset="0"/>
                <a:cs typeface="Arial" panose="020B0604020202020204" pitchFamily="34" charset="0"/>
              </a:rPr>
              <a:t>your behavior to study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send you the targeted advertisements that you may be interested in</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85215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784784"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Adware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 xmlns:a16="http://schemas.microsoft.com/office/drawing/2014/main" id="{3DFF45E7-5812-4AF8-BE8C-AE24473CBFE6}"/>
              </a:ext>
            </a:extLst>
          </p:cNvPr>
          <p:cNvPicPr>
            <a:picLocks noChangeAspect="1"/>
          </p:cNvPicPr>
          <p:nvPr/>
        </p:nvPicPr>
        <p:blipFill>
          <a:blip r:embed="rId7"/>
          <a:stretch>
            <a:fillRect/>
          </a:stretch>
        </p:blipFill>
        <p:spPr>
          <a:xfrm>
            <a:off x="8940258" y="2755939"/>
            <a:ext cx="3254130" cy="1564170"/>
          </a:xfrm>
          <a:prstGeom prst="rect">
            <a:avLst/>
          </a:prstGeom>
          <a:effectLst>
            <a:softEdge rad="177800"/>
          </a:effectLst>
        </p:spPr>
      </p:pic>
      <p:sp>
        <p:nvSpPr>
          <p:cNvPr id="13" name="Content Placeholder 3">
            <a:extLst>
              <a:ext uri="{FF2B5EF4-FFF2-40B4-BE49-F238E27FC236}">
                <a16:creationId xmlns="" xmlns:a16="http://schemas.microsoft.com/office/drawing/2014/main" id="{C63C3897-CB93-4BFF-BFA4-1DB2DB0DC981}"/>
              </a:ext>
            </a:extLst>
          </p:cNvPr>
          <p:cNvSpPr txBox="1">
            <a:spLocks/>
          </p:cNvSpPr>
          <p:nvPr/>
        </p:nvSpPr>
        <p:spPr>
          <a:xfrm>
            <a:off x="2019361" y="1719232"/>
            <a:ext cx="6920897" cy="42796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You can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avoid adware </a:t>
            </a: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or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reduce</a:t>
            </a:r>
            <a:r>
              <a:rPr lang="en-US" sz="1800"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 them by taking the following measures:</a:t>
            </a:r>
          </a:p>
          <a:p>
            <a:pPr lvl="1" algn="just">
              <a:lnSpc>
                <a:spcPct val="150000"/>
              </a:lnSpc>
              <a:spcBef>
                <a:spcPts val="0"/>
              </a:spcBef>
              <a:buFont typeface="Wingdings" panose="05000000000000000000" pitchFamily="2" charset="2"/>
              <a:buChar char="q"/>
            </a:pPr>
            <a:r>
              <a:rPr lang="en-US" sz="1800" dirty="0" smtClean="0">
                <a:latin typeface="Calibri" panose="020F0502020204030204" pitchFamily="34" charset="0"/>
                <a:ea typeface="Calibri" panose="020F0502020204030204" pitchFamily="34" charset="0"/>
                <a:cs typeface="Arial" panose="020B0604020202020204" pitchFamily="34" charset="0"/>
              </a:rPr>
              <a:t>Activate popup blocker on your browser </a:t>
            </a:r>
          </a:p>
          <a:p>
            <a:pPr lvl="1" algn="just">
              <a:lnSpc>
                <a:spcPct val="150000"/>
              </a:lnSpc>
              <a:spcBef>
                <a:spcPts val="0"/>
              </a:spcBef>
              <a:buFont typeface="Wingdings" panose="05000000000000000000" pitchFamily="2" charset="2"/>
              <a:buChar char="q"/>
            </a:pPr>
            <a:r>
              <a:rPr lang="en-US" sz="1800" dirty="0" smtClean="0">
                <a:latin typeface="Calibri" panose="020F0502020204030204" pitchFamily="34" charset="0"/>
                <a:ea typeface="Calibri" panose="020F0502020204030204" pitchFamily="34" charset="0"/>
                <a:cs typeface="Arial" panose="020B0604020202020204" pitchFamily="34" charset="0"/>
              </a:rPr>
              <a:t>Use your common sense what to click and what not </a:t>
            </a:r>
          </a:p>
          <a:p>
            <a:pPr lvl="1" algn="just">
              <a:lnSpc>
                <a:spcPct val="150000"/>
              </a:lnSpc>
              <a:spcBef>
                <a:spcPts val="0"/>
              </a:spcBef>
              <a:spcAft>
                <a:spcPts val="1000"/>
              </a:spcAft>
              <a:buFont typeface="Wingdings" panose="05000000000000000000" pitchFamily="2" charset="2"/>
              <a:buChar char="q"/>
            </a:pPr>
            <a:r>
              <a:rPr lang="en-US" sz="1800" dirty="0" smtClean="0">
                <a:latin typeface="Calibri" panose="020F0502020204030204" pitchFamily="34" charset="0"/>
                <a:ea typeface="Calibri" panose="020F0502020204030204" pitchFamily="34" charset="0"/>
                <a:cs typeface="Arial" panose="020B0604020202020204" pitchFamily="34" charset="0"/>
              </a:rPr>
              <a:t>Activate the firewall </a:t>
            </a:r>
          </a:p>
          <a:p>
            <a:pPr lvl="1" algn="just">
              <a:lnSpc>
                <a:spcPct val="150000"/>
              </a:lnSpc>
              <a:spcBef>
                <a:spcPts val="0"/>
              </a:spcBef>
              <a:spcAft>
                <a:spcPts val="1000"/>
              </a:spcAft>
              <a:buFont typeface="Wingdings" panose="05000000000000000000" pitchFamily="2" charset="2"/>
              <a:buChar char="q"/>
            </a:pPr>
            <a:r>
              <a:rPr lang="en-US" sz="1800" dirty="0" smtClean="0">
                <a:latin typeface="Calibri" panose="020F0502020204030204" pitchFamily="34" charset="0"/>
                <a:ea typeface="Calibri" panose="020F0502020204030204" pitchFamily="34" charset="0"/>
                <a:cs typeface="Arial" panose="020B0604020202020204" pitchFamily="34" charset="0"/>
              </a:rPr>
              <a:t>Install an anti-adware software </a:t>
            </a:r>
          </a:p>
          <a:p>
            <a:pPr lvl="1" algn="just">
              <a:lnSpc>
                <a:spcPct val="150000"/>
              </a:lnSpc>
              <a:spcBef>
                <a:spcPts val="0"/>
              </a:spcBef>
              <a:buFont typeface="Wingdings" panose="05000000000000000000" pitchFamily="2" charset="2"/>
              <a:buChar char="q"/>
            </a:pPr>
            <a:r>
              <a:rPr lang="en-US" sz="1800" dirty="0" smtClean="0">
                <a:latin typeface="Calibri" panose="020F0502020204030204" pitchFamily="34" charset="0"/>
                <a:ea typeface="Calibri" panose="020F0502020204030204" pitchFamily="34" charset="0"/>
                <a:cs typeface="Arial" panose="020B0604020202020204" pitchFamily="34" charset="0"/>
              </a:rPr>
              <a:t>Update the anti-adware software regularly </a:t>
            </a:r>
          </a:p>
          <a:p>
            <a:pPr lvl="1" algn="just">
              <a:lnSpc>
                <a:spcPct val="150000"/>
              </a:lnSpc>
              <a:spcBef>
                <a:spcPts val="0"/>
              </a:spcBef>
              <a:buFont typeface="Wingdings" panose="05000000000000000000" pitchFamily="2" charset="2"/>
              <a:buChar char="q"/>
            </a:pPr>
            <a:r>
              <a:rPr lang="en-US" sz="1800" dirty="0" smtClean="0">
                <a:latin typeface="Calibri" panose="020F0502020204030204" pitchFamily="34" charset="0"/>
                <a:ea typeface="Calibri" panose="020F0502020204030204" pitchFamily="34" charset="0"/>
                <a:cs typeface="Arial" panose="020B0604020202020204" pitchFamily="34" charset="0"/>
              </a:rPr>
              <a:t>Try to avoid free downloads, they may contain adware codes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9104595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6894" y="451157"/>
            <a:ext cx="1784784" cy="707886"/>
          </a:xfrm>
          <a:prstGeom prst="rect">
            <a:avLst/>
          </a:prstGeom>
          <a:noFill/>
        </p:spPr>
        <p:txBody>
          <a:bodyPr wrap="none" rtlCol="0">
            <a:spAutoFit/>
          </a:bodyPr>
          <a:lstStyle/>
          <a:p>
            <a:r>
              <a:rPr lang="en-US" sz="4000" dirty="0">
                <a:solidFill>
                  <a:schemeClr val="bg1"/>
                </a:solidFill>
                <a:cs typeface="Tajawal Medium" panose="00000600000000000000" pitchFamily="2" charset="-78"/>
              </a:rPr>
              <a:t>Adware</a:t>
            </a: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a:t>
            </a:r>
            <a:r>
              <a:rPr lang="ar-YE" sz="2000" dirty="0" smtClean="0">
                <a:solidFill>
                  <a:schemeClr val="bg1"/>
                </a:solidFill>
                <a:latin typeface="Tajawal Medium" panose="00000600000000000000" pitchFamily="2" charset="-78"/>
                <a:cs typeface="Tajawal Medium" panose="00000600000000000000" pitchFamily="2" charset="-78"/>
              </a:rPr>
              <a:t>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 xmlns:a16="http://schemas.microsoft.com/office/drawing/2014/main" id="{3DFF45E7-5812-4AF8-BE8C-AE24473CBFE6}"/>
              </a:ext>
            </a:extLst>
          </p:cNvPr>
          <p:cNvPicPr>
            <a:picLocks noChangeAspect="1"/>
          </p:cNvPicPr>
          <p:nvPr/>
        </p:nvPicPr>
        <p:blipFill>
          <a:blip r:embed="rId7"/>
          <a:stretch>
            <a:fillRect/>
          </a:stretch>
        </p:blipFill>
        <p:spPr>
          <a:xfrm>
            <a:off x="8940258" y="2755939"/>
            <a:ext cx="3254130" cy="1564170"/>
          </a:xfrm>
          <a:prstGeom prst="rect">
            <a:avLst/>
          </a:prstGeom>
          <a:effectLst>
            <a:softEdge rad="177800"/>
          </a:effectLst>
        </p:spPr>
      </p:pic>
      <p:sp>
        <p:nvSpPr>
          <p:cNvPr id="14" name="Content Placeholder 3">
            <a:extLst>
              <a:ext uri="{FF2B5EF4-FFF2-40B4-BE49-F238E27FC236}">
                <a16:creationId xmlns="" xmlns:a16="http://schemas.microsoft.com/office/drawing/2014/main" id="{C63C3897-CB93-4BFF-BFA4-1DB2DB0DC981}"/>
              </a:ext>
            </a:extLst>
          </p:cNvPr>
          <p:cNvSpPr txBox="1">
            <a:spLocks/>
          </p:cNvSpPr>
          <p:nvPr/>
        </p:nvSpPr>
        <p:spPr>
          <a:xfrm>
            <a:off x="2072641" y="1423897"/>
            <a:ext cx="9548140" cy="451878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Hundreds of adware </a:t>
            </a:r>
            <a:r>
              <a:rPr lang="en-US" sz="1800" dirty="0" smtClean="0">
                <a:latin typeface="Calibri" panose="020F0502020204030204" pitchFamily="34" charset="0"/>
                <a:ea typeface="Calibri" panose="020F0502020204030204" pitchFamily="34" charset="0"/>
                <a:cs typeface="Arial" panose="020B0604020202020204" pitchFamily="34" charset="0"/>
              </a:rPr>
              <a:t>have been detected on the internet, a few very important among those adware codes are listed below:</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DeskAd</a:t>
            </a:r>
            <a:r>
              <a:rPr lang="en-US" sz="1800" dirty="0" smtClean="0">
                <a:latin typeface="Calibri" panose="020F0502020204030204" pitchFamily="34" charset="0"/>
                <a:ea typeface="Calibri" panose="020F0502020204030204" pitchFamily="34" charset="0"/>
                <a:cs typeface="Arial" panose="020B0604020202020204" pitchFamily="34" charset="0"/>
              </a:rPr>
              <a:t>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SpyTrooper</a:t>
            </a:r>
            <a:r>
              <a:rPr lang="en-US" sz="1800" dirty="0" smtClean="0">
                <a:latin typeface="Calibri" panose="020F0502020204030204" pitchFamily="34" charset="0"/>
                <a:ea typeface="Calibri" panose="020F0502020204030204" pitchFamily="34" charset="0"/>
                <a:cs typeface="Arial" panose="020B0604020202020204" pitchFamily="34" charset="0"/>
              </a:rPr>
              <a:t>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WebCake</a:t>
            </a:r>
            <a:r>
              <a:rPr lang="en-US" sz="1800" dirty="0" smtClean="0">
                <a:latin typeface="Calibri" panose="020F0502020204030204" pitchFamily="34" charset="0"/>
                <a:ea typeface="Calibri" panose="020F0502020204030204" pitchFamily="34" charset="0"/>
                <a:cs typeface="Arial" panose="020B0604020202020204" pitchFamily="34" charset="0"/>
              </a:rPr>
              <a:t>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WebSparkle</a:t>
            </a:r>
            <a:r>
              <a:rPr lang="en-US" sz="1800" dirty="0" smtClean="0">
                <a:latin typeface="Calibri" panose="020F0502020204030204" pitchFamily="34" charset="0"/>
                <a:ea typeface="Calibri" panose="020F0502020204030204" pitchFamily="34" charset="0"/>
                <a:cs typeface="Arial" panose="020B0604020202020204" pitchFamily="34" charset="0"/>
              </a:rPr>
              <a:t> adware</a:t>
            </a:r>
          </a:p>
          <a:p>
            <a:pPr marL="617220" lvl="1" indent="-342900" algn="just">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1ClickDownloader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Aartemis</a:t>
            </a:r>
            <a:r>
              <a:rPr lang="en-US" sz="1800" dirty="0" smtClean="0">
                <a:latin typeface="Calibri" panose="020F0502020204030204" pitchFamily="34" charset="0"/>
                <a:ea typeface="Calibri" panose="020F0502020204030204" pitchFamily="34" charset="0"/>
                <a:cs typeface="Arial" panose="020B0604020202020204" pitchFamily="34" charset="0"/>
              </a:rPr>
              <a:t> search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AnyWhereMe</a:t>
            </a:r>
            <a:r>
              <a:rPr lang="en-US" sz="1800" dirty="0" smtClean="0">
                <a:latin typeface="Calibri" panose="020F0502020204030204" pitchFamily="34" charset="0"/>
                <a:ea typeface="Calibri" panose="020F0502020204030204" pitchFamily="34" charset="0"/>
                <a:cs typeface="Arial" panose="020B0604020202020204" pitchFamily="34" charset="0"/>
              </a:rPr>
              <a:t> toolbar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AllSearchApp</a:t>
            </a:r>
            <a:r>
              <a:rPr lang="en-US" sz="1800" dirty="0" smtClean="0">
                <a:latin typeface="Calibri" panose="020F0502020204030204" pitchFamily="34" charset="0"/>
                <a:ea typeface="Calibri" panose="020F0502020204030204" pitchFamily="34" charset="0"/>
                <a:cs typeface="Arial" panose="020B0604020202020204" pitchFamily="34" charset="0"/>
              </a:rPr>
              <a:t> adware </a:t>
            </a:r>
          </a:p>
          <a:p>
            <a:pPr marL="617220" lvl="1" indent="-342900" algn="just">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GetSavin</a:t>
            </a:r>
            <a:r>
              <a:rPr lang="en-US" sz="1800" dirty="0" smtClean="0">
                <a:latin typeface="Calibri" panose="020F0502020204030204" pitchFamily="34" charset="0"/>
                <a:ea typeface="Calibri" panose="020F0502020204030204" pitchFamily="34" charset="0"/>
                <a:cs typeface="Arial" panose="020B0604020202020204" pitchFamily="34" charset="0"/>
              </a:rPr>
              <a:t> adware </a:t>
            </a:r>
          </a:p>
          <a:p>
            <a:pPr marL="617220" lvl="1" indent="-342900" algn="just">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Hotspot Shield adware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569357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621504"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Self-Assignment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2065279" y="2543926"/>
            <a:ext cx="692693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buFont typeface="Arial" pitchFamily="34" charset="0"/>
              <a:buChar char="•"/>
            </a:pPr>
            <a:r>
              <a:rPr lang="en-US" sz="2000" dirty="0"/>
              <a:t>Q1. What is a computer virus</a:t>
            </a:r>
            <a:r>
              <a:rPr lang="en-US" sz="2000" dirty="0" smtClean="0"/>
              <a:t>?</a:t>
            </a:r>
          </a:p>
          <a:p>
            <a:pPr marL="285750" indent="-285750">
              <a:buFont typeface="Arial" pitchFamily="34" charset="0"/>
              <a:buChar char="•"/>
            </a:pPr>
            <a:r>
              <a:rPr lang="en-US" sz="2000" dirty="0" smtClean="0"/>
              <a:t>Q2. </a:t>
            </a:r>
            <a:r>
              <a:rPr lang="en-US" sz="2000" dirty="0"/>
              <a:t>State the main sources of virus </a:t>
            </a:r>
            <a:r>
              <a:rPr lang="en-US" sz="2000" dirty="0" smtClean="0"/>
              <a:t>propagation?</a:t>
            </a:r>
          </a:p>
          <a:p>
            <a:pPr marL="285750" indent="-285750">
              <a:buFont typeface="Arial" pitchFamily="34" charset="0"/>
              <a:buChar char="•"/>
            </a:pPr>
            <a:r>
              <a:rPr lang="en-US" sz="2000" dirty="0" smtClean="0"/>
              <a:t>Q3. </a:t>
            </a:r>
            <a:r>
              <a:rPr lang="en-US" sz="2000" dirty="0"/>
              <a:t>What is the main purpose of a spyware?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473440" y="5071872"/>
            <a:ext cx="2231136" cy="523220"/>
          </a:xfrm>
          <a:prstGeom prst="rect">
            <a:avLst/>
          </a:prstGeom>
          <a:noFill/>
        </p:spPr>
        <p:txBody>
          <a:bodyPr wrap="square" rtlCol="0">
            <a:spAutoFit/>
          </a:bodyPr>
          <a:lstStyle/>
          <a:p>
            <a:r>
              <a:rPr lang="en-US" sz="2800" b="1" i="1" dirty="0" smtClean="0">
                <a:solidFill>
                  <a:srgbClr val="FF0000"/>
                </a:solidFill>
              </a:rPr>
              <a:t>The End </a:t>
            </a:r>
            <a:r>
              <a:rPr lang="en-US" sz="2800" b="1" i="1" dirty="0" smtClean="0">
                <a:solidFill>
                  <a:srgbClr val="FF0000"/>
                </a:solidFill>
                <a:sym typeface="Wingdings" panose="05000000000000000000" pitchFamily="2" charset="2"/>
              </a:rPr>
              <a:t></a:t>
            </a:r>
            <a:endParaRPr lang="en-US" sz="2800" b="1" i="1" dirty="0">
              <a:solidFill>
                <a:srgbClr val="FF0000"/>
              </a:solidFill>
            </a:endParaRPr>
          </a:p>
        </p:txBody>
      </p:sp>
    </p:spTree>
    <p:extLst>
      <p:ext uri="{BB962C8B-B14F-4D97-AF65-F5344CB8AC3E}">
        <p14:creationId xmlns:p14="http://schemas.microsoft.com/office/powerpoint/2010/main" val="10999607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17887"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Reference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04</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133857" y="3051757"/>
            <a:ext cx="641299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buFont typeface="Arial" pitchFamily="34" charset="0"/>
              <a:buChar char="•"/>
            </a:pPr>
            <a:r>
              <a:rPr lang="en-US" sz="2000" dirty="0"/>
              <a:t>Thakur, K., &amp; </a:t>
            </a:r>
            <a:r>
              <a:rPr lang="en-US" sz="2000" dirty="0" err="1"/>
              <a:t>Pathan</a:t>
            </a:r>
            <a:r>
              <a:rPr lang="en-US" sz="2000" dirty="0"/>
              <a:t>, A. S. K. (2020). </a:t>
            </a:r>
            <a:r>
              <a:rPr lang="en-US" sz="2000" i="1" dirty="0" err="1"/>
              <a:t>Cybersecurity</a:t>
            </a:r>
            <a:r>
              <a:rPr lang="en-US" sz="2000" i="1" dirty="0"/>
              <a:t> Fundamentals: A Real-World Perspective</a:t>
            </a:r>
            <a:r>
              <a:rPr lang="en-US" sz="2000" dirty="0"/>
              <a:t>. CRC Press.</a:t>
            </a: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a:off x="8100340" y="1610200"/>
            <a:ext cx="2649449" cy="3996101"/>
          </a:xfrm>
          <a:prstGeom prst="rect">
            <a:avLst/>
          </a:prstGeom>
        </p:spPr>
      </p:pic>
    </p:spTree>
    <p:extLst>
      <p:ext uri="{BB962C8B-B14F-4D97-AF65-F5344CB8AC3E}">
        <p14:creationId xmlns:p14="http://schemas.microsoft.com/office/powerpoint/2010/main" val="30362592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7654</TotalTime>
  <Words>3893</Words>
  <Application>Microsoft Office PowerPoint</Application>
  <PresentationFormat>Widescreen</PresentationFormat>
  <Paragraphs>512</Paragraphs>
  <Slides>41</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Calibri</vt:lpstr>
      <vt:lpstr>Calibri Light</vt:lpstr>
      <vt:lpstr>Cambria</vt:lpstr>
      <vt:lpstr>Garamond</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Redhwan</cp:lastModifiedBy>
  <cp:revision>105</cp:revision>
  <dcterms:created xsi:type="dcterms:W3CDTF">2022-03-12T19:01:36Z</dcterms:created>
  <dcterms:modified xsi:type="dcterms:W3CDTF">2022-04-23T22:13:14Z</dcterms:modified>
</cp:coreProperties>
</file>