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8" r:id="rId2"/>
    <p:sldId id="259" r:id="rId3"/>
    <p:sldId id="260" r:id="rId4"/>
    <p:sldId id="261" r:id="rId5"/>
    <p:sldId id="262" r:id="rId6"/>
    <p:sldId id="263" r:id="rId7"/>
    <p:sldId id="264" r:id="rId8"/>
    <p:sldId id="265" r:id="rId9"/>
    <p:sldId id="266" r:id="rId10"/>
    <p:sldId id="268" r:id="rId11"/>
    <p:sldId id="267" r:id="rId12"/>
    <p:sldId id="269" r:id="rId13"/>
    <p:sldId id="270" r:id="rId14"/>
    <p:sldId id="271"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0" d="100"/>
          <a:sy n="60" d="100"/>
        </p:scale>
        <p:origin x="162"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2E52F30-1A05-41E1-B37F-50BEC377FA28}"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16664222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E52F30-1A05-41E1-B37F-50BEC377FA28}"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2967342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2E52F30-1A05-41E1-B37F-50BEC377FA28}"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31879829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22E52F30-1A05-41E1-B37F-50BEC377FA28}"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2185941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22E52F30-1A05-41E1-B37F-50BEC377FA28}" type="datetimeFigureOut">
              <a:rPr lang="en-US" smtClean="0"/>
              <a:t>3/26/2023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22938975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22E52F30-1A05-41E1-B37F-50BEC377FA28}" type="datetimeFigureOut">
              <a:rPr lang="en-US" smtClean="0"/>
              <a:t>3/26/2023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33148686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E52F30-1A05-41E1-B37F-50BEC377FA28}" type="datetimeFigureOut">
              <a:rPr lang="en-US" smtClean="0"/>
              <a:t>3/26/2023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12183776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E52F30-1A05-41E1-B37F-50BEC377FA28}"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5406293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22E52F30-1A05-41E1-B37F-50BEC377FA28}" type="datetimeFigureOut">
              <a:rPr lang="en-US" smtClean="0"/>
              <a:t>3/26/2023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21246807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E52F30-1A05-41E1-B37F-50BEC377FA28}"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9192196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22E52F30-1A05-41E1-B37F-50BEC377FA28}" type="datetimeFigureOut">
              <a:rPr lang="en-US" smtClean="0"/>
              <a:t>3/26/2023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99A77E7-473C-445D-BF2C-926B091A0CD6}" type="slidenum">
              <a:rPr lang="en-US" smtClean="0"/>
              <a:t>‹#›</a:t>
            </a:fld>
            <a:endParaRPr lang="en-US"/>
          </a:p>
        </p:txBody>
      </p:sp>
    </p:spTree>
    <p:extLst>
      <p:ext uri="{BB962C8B-B14F-4D97-AF65-F5344CB8AC3E}">
        <p14:creationId xmlns:p14="http://schemas.microsoft.com/office/powerpoint/2010/main" val="31592030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E52F30-1A05-41E1-B37F-50BEC377FA28}" type="datetimeFigureOut">
              <a:rPr lang="en-US" smtClean="0"/>
              <a:t>3/26/2023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9A77E7-473C-445D-BF2C-926B091A0CD6}" type="slidenum">
              <a:rPr lang="en-US" smtClean="0"/>
              <a:t>‹#›</a:t>
            </a:fld>
            <a:endParaRPr lang="en-US"/>
          </a:p>
        </p:txBody>
      </p:sp>
    </p:spTree>
    <p:extLst>
      <p:ext uri="{BB962C8B-B14F-4D97-AF65-F5344CB8AC3E}">
        <p14:creationId xmlns:p14="http://schemas.microsoft.com/office/powerpoint/2010/main" val="6019889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2.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6.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7.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emf"/><Relationship Id="rId4"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4.emf"/><Relationship Id="rId4" Type="http://schemas.openxmlformats.org/officeDocument/2006/relationships/image" Target="../media/image3.emf"/></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4.emf"/><Relationship Id="rId4" Type="http://schemas.openxmlformats.org/officeDocument/2006/relationships/image" Target="../media/image3.emf"/></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png"/><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4.emf"/><Relationship Id="rId4" Type="http://schemas.openxmlformats.org/officeDocument/2006/relationships/image" Target="../media/image3.emf"/></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498334"/>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8.1 BACKGROUND</a:t>
            </a:r>
          </a:p>
          <a:p>
            <a:endParaRPr lang="en-GB" sz="2400" dirty="0"/>
          </a:p>
          <a:p>
            <a:r>
              <a:rPr lang="en-GB" b="1" dirty="0"/>
              <a:t>A schedule is the conversion of a project action plan into an operating timetable. As such, it serves as the basis for monitoring and controlling project activity and, taken together with the plan and budget, is probably the major tool for the management of projects</a:t>
            </a:r>
            <a:r>
              <a:rPr lang="en-GB" dirty="0"/>
              <a:t>. In a project environment, the scheduling function is more important than it would be in an ongoing operation because projects lack the continuity of day-to-day operations and often present much more complex problems of coordination. Indeed, project scheduling is so important that a detailed schedule is sometimes a customer-specified requirement. In later chapters, we discuss the fact that a properly designed, detailed schedule can also serve as a key input in establishing the monitoring and control systems for the project.</a:t>
            </a:r>
          </a:p>
          <a:p>
            <a:r>
              <a:rPr lang="en-GB" dirty="0"/>
              <a:t>	</a:t>
            </a:r>
            <a:r>
              <a:rPr lang="en-GB" b="1" dirty="0"/>
              <a:t>Not all project activities need to be scheduled at the same level of detail.</a:t>
            </a:r>
            <a:r>
              <a:rPr lang="en-GB" dirty="0"/>
              <a:t> In fact, there may be several schedules (e.g., the master schedule, the development and testing schedule, the assembly schedule). These schedules are typically based on the previously determined action plan and/or work breakdown structure (WBS), and it is good practice to create a schedule for each major task level in the WBS that will cover the work packages. </a:t>
            </a:r>
          </a:p>
        </p:txBody>
      </p:sp>
    </p:spTree>
    <p:extLst>
      <p:ext uri="{BB962C8B-B14F-4D97-AF65-F5344CB8AC3E}">
        <p14:creationId xmlns:p14="http://schemas.microsoft.com/office/powerpoint/2010/main" val="5412014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1700464" y="1308897"/>
            <a:ext cx="9914020" cy="4154984"/>
          </a:xfrm>
          <a:prstGeom prst="rect">
            <a:avLst/>
          </a:prstGeom>
          <a:noFill/>
        </p:spPr>
        <p:txBody>
          <a:bodyPr wrap="square" rtlCol="0">
            <a:spAutoFit/>
          </a:bodyPr>
          <a:lstStyle/>
          <a:p>
            <a:r>
              <a:rPr lang="en-GB" sz="2400" dirty="0"/>
              <a:t>8.1 BACKGROUND</a:t>
            </a:r>
          </a:p>
          <a:p>
            <a:endParaRPr lang="en-GB" sz="2400" dirty="0"/>
          </a:p>
          <a:p>
            <a:r>
              <a:rPr lang="en-GB" dirty="0" smtClean="0"/>
              <a:t>. </a:t>
            </a:r>
            <a:r>
              <a:rPr lang="en-GB" dirty="0"/>
              <a:t>It is rarely necessary, to list all work packages. </a:t>
            </a:r>
            <a:r>
              <a:rPr lang="en-GB" b="1" dirty="0"/>
              <a:t>One can focus mainly on those that need to be monitored for maintaining adequate control over the project. Such packages are usually difficult, expensive, or have a relatively short time frame for their accomplishment</a:t>
            </a:r>
            <a:endParaRPr lang="en-GB" dirty="0"/>
          </a:p>
          <a:p>
            <a:r>
              <a:rPr lang="en-GB" dirty="0"/>
              <a:t>	The basic approach of all scheduling techniques is to form </a:t>
            </a:r>
            <a:r>
              <a:rPr lang="en-GB" b="1" dirty="0">
                <a:solidFill>
                  <a:srgbClr val="FF0000"/>
                </a:solidFill>
              </a:rPr>
              <a:t>a network of activity </a:t>
            </a:r>
            <a:r>
              <a:rPr lang="en-GB" dirty="0"/>
              <a:t>and event relationships that graphically portrays the sequential relations between the tasks in a project. Tasks that must precede or follow other tasks are then clearly identified, in time as well as function. Such a network is a powerful tool for planning and controlling a project, and has the following benefits: </a:t>
            </a:r>
          </a:p>
          <a:p>
            <a:r>
              <a:rPr lang="en-GB" dirty="0"/>
              <a:t>• It is a consistent framework for planning, scheduling, monitoring, and controlling the project. </a:t>
            </a:r>
          </a:p>
          <a:p>
            <a:r>
              <a:rPr lang="en-GB" dirty="0"/>
              <a:t>• It illustrates the interdependence of all tasks, work packages, and work elements. </a:t>
            </a:r>
          </a:p>
          <a:p>
            <a:r>
              <a:rPr lang="en-GB" dirty="0"/>
              <a:t>• It denotes the times when specific individuals and resources must be available for work on a given task. </a:t>
            </a:r>
          </a:p>
          <a:p>
            <a:endParaRPr lang="en-GB" dirty="0"/>
          </a:p>
        </p:txBody>
      </p:sp>
    </p:spTree>
    <p:extLst>
      <p:ext uri="{BB962C8B-B14F-4D97-AF65-F5344CB8AC3E}">
        <p14:creationId xmlns:p14="http://schemas.microsoft.com/office/powerpoint/2010/main" val="290454891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8.1 BACKGROUND</a:t>
            </a:r>
          </a:p>
          <a:p>
            <a:endParaRPr lang="en-GB" sz="2400" dirty="0"/>
          </a:p>
          <a:p>
            <a:r>
              <a:rPr lang="en-GB" dirty="0"/>
              <a:t>• It aids in ensuring that the proper communications take place between departments and functions. </a:t>
            </a:r>
          </a:p>
          <a:p>
            <a:r>
              <a:rPr lang="en-GB" dirty="0"/>
              <a:t>• It determines an expected project completion date. </a:t>
            </a:r>
          </a:p>
          <a:p>
            <a:r>
              <a:rPr lang="en-GB" dirty="0"/>
              <a:t>• It identifies so-called critical activities that, if delayed, will delay the project completion time. </a:t>
            </a:r>
          </a:p>
          <a:p>
            <a:r>
              <a:rPr lang="en-GB" dirty="0"/>
              <a:t>• It also identifies activities with slack that can be delayed for specified periods without penalty, or from which resources may be temporarily borrowed without harm. </a:t>
            </a:r>
          </a:p>
          <a:p>
            <a:r>
              <a:rPr lang="en-GB" dirty="0"/>
              <a:t>• It determines the dates on which tasks may be started—or must be started if the project is to stay on schedule. </a:t>
            </a:r>
          </a:p>
          <a:p>
            <a:r>
              <a:rPr lang="en-GB" dirty="0"/>
              <a:t>• It illustrates which tasks must be coordinated to avoid resource or timing conflicts.</a:t>
            </a:r>
          </a:p>
          <a:p>
            <a:r>
              <a:rPr lang="en-GB" dirty="0"/>
              <a:t>• It also illustrates which tasks may be run, or must be run, in parallel to achieve the predetermined project completion date. </a:t>
            </a:r>
          </a:p>
        </p:txBody>
      </p:sp>
    </p:spTree>
    <p:extLst>
      <p:ext uri="{BB962C8B-B14F-4D97-AF65-F5344CB8AC3E}">
        <p14:creationId xmlns:p14="http://schemas.microsoft.com/office/powerpoint/2010/main" val="2505722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8.1 BACKGROUND</a:t>
            </a:r>
          </a:p>
          <a:p>
            <a:endParaRPr lang="en-GB" sz="2400" dirty="0"/>
          </a:p>
          <a:p>
            <a:r>
              <a:rPr lang="en-GB" dirty="0"/>
              <a:t>• It relieves some interpersonal conflict by clearly showing task dependencies. </a:t>
            </a:r>
          </a:p>
          <a:p>
            <a:r>
              <a:rPr lang="en-GB" dirty="0"/>
              <a:t>• It may, depending on the information used, allow an estimate of the probability of project completion by various dates, or the date corresponding to a particular a priori probability.</a:t>
            </a:r>
          </a:p>
        </p:txBody>
      </p:sp>
    </p:spTree>
    <p:extLst>
      <p:ext uri="{BB962C8B-B14F-4D97-AF65-F5344CB8AC3E}">
        <p14:creationId xmlns:p14="http://schemas.microsoft.com/office/powerpoint/2010/main" val="1221640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431983"/>
          </a:xfrm>
          <a:prstGeom prst="rect">
            <a:avLst/>
          </a:prstGeom>
          <a:noFill/>
        </p:spPr>
        <p:txBody>
          <a:bodyPr wrap="square" rtlCol="0">
            <a:spAutoFit/>
          </a:bodyPr>
          <a:lstStyle/>
          <a:p>
            <a:r>
              <a:rPr lang="en-GB" sz="2400" dirty="0"/>
              <a:t>8.2 NETWORK TECHNIQUES: PERT (ADM) AND CPM (PDM)</a:t>
            </a:r>
          </a:p>
          <a:p>
            <a:endParaRPr lang="en-GB" sz="2400" dirty="0"/>
          </a:p>
          <a:p>
            <a:r>
              <a:rPr lang="en-GB" dirty="0" smtClean="0"/>
              <a:t>The most common approach to project scheduling is the use of network </a:t>
            </a:r>
            <a:r>
              <a:rPr lang="en-GB" dirty="0"/>
              <a:t>techniques such as </a:t>
            </a:r>
            <a:r>
              <a:rPr lang="en-GB" b="1" dirty="0"/>
              <a:t>The Program Evaluation and </a:t>
            </a:r>
            <a:r>
              <a:rPr lang="en-GB" b="1" dirty="0" smtClean="0"/>
              <a:t>Review </a:t>
            </a:r>
            <a:r>
              <a:rPr lang="en-GB" b="1" dirty="0"/>
              <a:t>Technique (PERT) and Critical Path Method (CPM)</a:t>
            </a:r>
            <a:r>
              <a:rPr lang="en-GB" dirty="0"/>
              <a:t>. </a:t>
            </a:r>
          </a:p>
          <a:p>
            <a:r>
              <a:rPr lang="en-GB" dirty="0"/>
              <a:t>	</a:t>
            </a:r>
            <a:r>
              <a:rPr lang="en-GB" b="1" dirty="0"/>
              <a:t>In application, PERT has primarily been used for R&amp;D projects, though its use is more common on the “development” side of R&amp;D than it is on the “research” side. CPM was designed for construction projects and has been generally embraced by the construction industry.</a:t>
            </a:r>
            <a:r>
              <a:rPr lang="en-GB" dirty="0"/>
              <a:t> (There are many exceptions to these generalities.) The use of PERT has decreased sharply in recent years because a large majority of project management software generates CPM networks. The two methods are quite similar and are often combined for educational presentation.</a:t>
            </a:r>
          </a:p>
          <a:p>
            <a:r>
              <a:rPr lang="en-GB" b="1" dirty="0"/>
              <a:t>In CPM, activities can be “crashed” (expedited) at extra cost to speed up the completion time</a:t>
            </a:r>
            <a:r>
              <a:rPr lang="en-GB" dirty="0"/>
              <a:t>. Both techniques identified a project </a:t>
            </a:r>
            <a:r>
              <a:rPr lang="en-GB" i="1" dirty="0"/>
              <a:t>critical path </a:t>
            </a:r>
            <a:r>
              <a:rPr lang="en-GB" dirty="0"/>
              <a:t>with activities that could not be delayed, and also indicated activities with </a:t>
            </a:r>
            <a:r>
              <a:rPr lang="en-GB" i="1" dirty="0"/>
              <a:t>slack (or float)</a:t>
            </a:r>
            <a:r>
              <a:rPr lang="en-GB" dirty="0"/>
              <a:t> that could be somewhat delayed without lengthening the project completion time.</a:t>
            </a:r>
          </a:p>
        </p:txBody>
      </p:sp>
    </p:spTree>
    <p:extLst>
      <p:ext uri="{BB962C8B-B14F-4D97-AF65-F5344CB8AC3E}">
        <p14:creationId xmlns:p14="http://schemas.microsoft.com/office/powerpoint/2010/main" val="1046796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154984"/>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In 2005, renamed PERT as ADM (Arrow Diagram Method) and CPM as PDM (Precedence Diagram Method). In general, we will simply refer to either as a “network,” but if we wish to refer specifically to a PERT (ADM) network where the activities are shown as arrows on the network, </a:t>
            </a:r>
            <a:r>
              <a:rPr lang="en-GB" b="1" i="1" dirty="0"/>
              <a:t>we will call it an AOA (activity-on-arrow) network</a:t>
            </a:r>
            <a:r>
              <a:rPr lang="en-GB" b="1" dirty="0"/>
              <a:t>, and if we refer to a CPM (PDM) network where the activities are shown as nodes, </a:t>
            </a:r>
            <a:r>
              <a:rPr lang="en-GB" b="1" i="1" dirty="0"/>
              <a:t>we will call it an AON (activity-on-node) network.</a:t>
            </a:r>
          </a:p>
          <a:p>
            <a:endParaRPr lang="en-GB" i="1" dirty="0"/>
          </a:p>
          <a:p>
            <a:r>
              <a:rPr lang="en-GB" b="1" i="1" dirty="0"/>
              <a:t>Terminology </a:t>
            </a:r>
          </a:p>
          <a:p>
            <a:r>
              <a:rPr lang="en-GB" b="1" dirty="0"/>
              <a:t>Activity</a:t>
            </a:r>
            <a:r>
              <a:rPr lang="en-GB" dirty="0"/>
              <a:t> A specific task or set of tasks that are required by the project, use up resources, and take time to complete. </a:t>
            </a:r>
          </a:p>
          <a:p>
            <a:r>
              <a:rPr lang="en-GB" b="1" dirty="0"/>
              <a:t>Event </a:t>
            </a:r>
            <a:r>
              <a:rPr lang="en-GB" dirty="0"/>
              <a:t>The result of completing one or more activities. An identifiable end state that occurs at a particular time. Events use no resources. </a:t>
            </a:r>
          </a:p>
        </p:txBody>
      </p:sp>
    </p:spTree>
    <p:extLst>
      <p:ext uri="{BB962C8B-B14F-4D97-AF65-F5344CB8AC3E}">
        <p14:creationId xmlns:p14="http://schemas.microsoft.com/office/powerpoint/2010/main" val="40757834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4708981"/>
          </a:xfrm>
          <a:prstGeom prst="rect">
            <a:avLst/>
          </a:prstGeom>
          <a:noFill/>
        </p:spPr>
        <p:txBody>
          <a:bodyPr wrap="square" rtlCol="0">
            <a:spAutoFit/>
          </a:bodyPr>
          <a:lstStyle/>
          <a:p>
            <a:r>
              <a:rPr lang="en-GB" sz="2400" dirty="0"/>
              <a:t>8.2 NETWORK TECHNIQUES: PERT (ADM) AND CPM (PDM)</a:t>
            </a:r>
          </a:p>
          <a:p>
            <a:endParaRPr lang="en-GB" sz="2400" dirty="0"/>
          </a:p>
          <a:p>
            <a:r>
              <a:rPr lang="en-GB" b="1" dirty="0"/>
              <a:t>Network</a:t>
            </a:r>
            <a:r>
              <a:rPr lang="en-GB" dirty="0"/>
              <a:t> The arrangement of all activities (and, in some cases, events) in a project arrayed in their logical sequence and represented by arcs and nodes. This arrangement (network) defines the project and the activity precedence relationships. Networks are usually drawn starting on the left and proceeding to the right. Arrowheads placed on the arcs are used to indicate the direction of flow—that is, to show the proper precedences. Before an event can be </a:t>
            </a:r>
            <a:r>
              <a:rPr lang="en-GB" i="1" dirty="0"/>
              <a:t>realized</a:t>
            </a:r>
            <a:r>
              <a:rPr lang="en-GB" dirty="0"/>
              <a:t>—that is, achieved—all activities that immediately precede it must be completed. These are called its </a:t>
            </a:r>
            <a:r>
              <a:rPr lang="en-GB" i="1" dirty="0"/>
              <a:t>predecessors</a:t>
            </a:r>
            <a:r>
              <a:rPr lang="en-GB" dirty="0"/>
              <a:t>. Thus, an event represents an instant in time when each and every predecessor activity has been finished. </a:t>
            </a:r>
          </a:p>
          <a:p>
            <a:r>
              <a:rPr lang="en-GB" b="1" dirty="0"/>
              <a:t>Path</a:t>
            </a:r>
            <a:r>
              <a:rPr lang="en-GB" dirty="0"/>
              <a:t> The series of connected activities (or intermediate events) between any two events in a network. </a:t>
            </a:r>
          </a:p>
          <a:p>
            <a:r>
              <a:rPr lang="en-GB" b="1" dirty="0"/>
              <a:t>Critical</a:t>
            </a:r>
            <a:r>
              <a:rPr lang="en-GB" dirty="0"/>
              <a:t> Activities, events, or paths which, if delayed, will delay the completion of the project. A project’s critical path is understood to mean that sequence of critical activities (and critical events) that connects the project’s start event to its finish event and which cannot be delayed without delaying the project.</a:t>
            </a:r>
            <a:endParaRPr lang="en-GB" b="1" i="1" dirty="0"/>
          </a:p>
        </p:txBody>
      </p:sp>
    </p:spTree>
    <p:extLst>
      <p:ext uri="{BB962C8B-B14F-4D97-AF65-F5344CB8AC3E}">
        <p14:creationId xmlns:p14="http://schemas.microsoft.com/office/powerpoint/2010/main" val="14846464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877985"/>
          </a:xfrm>
          <a:prstGeom prst="rect">
            <a:avLst/>
          </a:prstGeom>
          <a:noFill/>
        </p:spPr>
        <p:txBody>
          <a:bodyPr wrap="square" rtlCol="0">
            <a:spAutoFit/>
          </a:bodyPr>
          <a:lstStyle/>
          <a:p>
            <a:r>
              <a:rPr lang="en-GB" sz="2400" dirty="0"/>
              <a:t>8.2 NETWORK TECHNIQUES: PERT (ADM) AND CPM (PDM)</a:t>
            </a:r>
          </a:p>
          <a:p>
            <a:endParaRPr lang="en-GB" sz="2400" dirty="0"/>
          </a:p>
          <a:p>
            <a:r>
              <a:rPr lang="en-GB" dirty="0"/>
              <a:t>To transform a project plan into a network, one must know what activities comprise the project and, for each activity, what its predecessors (or successors) are. </a:t>
            </a:r>
            <a:r>
              <a:rPr lang="en-GB" b="1" dirty="0"/>
              <a:t>An activity can be in any of these conditions: (1) it may have a successor(s) but no predecessor(s); (2) it may have a predecessor(s) but no successor(s); and (3) it may have both predecessor(s) and successor(s).</a:t>
            </a:r>
            <a:r>
              <a:rPr lang="en-GB" dirty="0"/>
              <a:t> The first of these is an activity that starts a network. The second ends a network. The third is in the middle.</a:t>
            </a:r>
          </a:p>
          <a:p>
            <a:r>
              <a:rPr lang="en-GB" dirty="0"/>
              <a:t>Figure 8-1 shows each of the three types of activities. Activities are represented here by rectangles (one form of what in a network are called “nodes”) with arrows to show the precedence relationships. As noted earlier, this activity-on-node (AON) notation is used for PDM/CPM networks. When there are multiple activities with no predecessors, it is usual to show them all emanating from a single node called “START,” </a:t>
            </a:r>
          </a:p>
        </p:txBody>
      </p:sp>
      <p:pic>
        <p:nvPicPr>
          <p:cNvPr id="11" name="Picture 10">
            <a:extLst>
              <a:ext uri="{FF2B5EF4-FFF2-40B4-BE49-F238E27FC236}">
                <a16:creationId xmlns:a16="http://schemas.microsoft.com/office/drawing/2014/main" id="{EBF1C405-884A-4154-8E17-1D26018A95E5}"/>
              </a:ext>
            </a:extLst>
          </p:cNvPr>
          <p:cNvPicPr>
            <a:picLocks noChangeAspect="1"/>
          </p:cNvPicPr>
          <p:nvPr/>
        </p:nvPicPr>
        <p:blipFill>
          <a:blip r:embed="rId6"/>
          <a:stretch>
            <a:fillRect/>
          </a:stretch>
        </p:blipFill>
        <p:spPr>
          <a:xfrm>
            <a:off x="2646212" y="5049310"/>
            <a:ext cx="7994949" cy="940102"/>
          </a:xfrm>
          <a:prstGeom prst="rect">
            <a:avLst/>
          </a:prstGeom>
        </p:spPr>
      </p:pic>
    </p:spTree>
    <p:extLst>
      <p:ext uri="{BB962C8B-B14F-4D97-AF65-F5344CB8AC3E}">
        <p14:creationId xmlns:p14="http://schemas.microsoft.com/office/powerpoint/2010/main" val="27211846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1661993"/>
          </a:xfrm>
          <a:prstGeom prst="rect">
            <a:avLst/>
          </a:prstGeom>
          <a:noFill/>
        </p:spPr>
        <p:txBody>
          <a:bodyPr wrap="square" rtlCol="0">
            <a:spAutoFit/>
          </a:bodyPr>
          <a:lstStyle/>
          <a:p>
            <a:r>
              <a:rPr lang="en-GB" sz="2400" dirty="0"/>
              <a:t>8.2 NETWORK TECHNIQUES: PERT (ADM) AND CPM (PDM)</a:t>
            </a:r>
          </a:p>
          <a:p>
            <a:endParaRPr lang="en-GB" sz="2400" dirty="0"/>
          </a:p>
          <a:p>
            <a:r>
              <a:rPr lang="en-GB" dirty="0"/>
              <a:t>as in Figure 8-2. Similarly, when multiple activities have no successors, it is usual to show them connected to a node called “END.”</a:t>
            </a:r>
          </a:p>
          <a:p>
            <a:endParaRPr lang="en-GB" dirty="0"/>
          </a:p>
        </p:txBody>
      </p:sp>
      <p:pic>
        <p:nvPicPr>
          <p:cNvPr id="11" name="Picture 10">
            <a:extLst>
              <a:ext uri="{FF2B5EF4-FFF2-40B4-BE49-F238E27FC236}">
                <a16:creationId xmlns:a16="http://schemas.microsoft.com/office/drawing/2014/main" id="{E957022D-535C-40BF-A3B5-5ECECC65FAF1}"/>
              </a:ext>
            </a:extLst>
          </p:cNvPr>
          <p:cNvPicPr>
            <a:picLocks noChangeAspect="1"/>
          </p:cNvPicPr>
          <p:nvPr/>
        </p:nvPicPr>
        <p:blipFill>
          <a:blip r:embed="rId6"/>
          <a:stretch>
            <a:fillRect/>
          </a:stretch>
        </p:blipFill>
        <p:spPr>
          <a:xfrm>
            <a:off x="2207470" y="2772522"/>
            <a:ext cx="7571798" cy="2466511"/>
          </a:xfrm>
          <a:prstGeom prst="rect">
            <a:avLst/>
          </a:prstGeom>
        </p:spPr>
      </p:pic>
    </p:spTree>
    <p:extLst>
      <p:ext uri="{BB962C8B-B14F-4D97-AF65-F5344CB8AC3E}">
        <p14:creationId xmlns:p14="http://schemas.microsoft.com/office/powerpoint/2010/main" val="19218549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4454" t="15625" r="15819" b="42329"/>
          <a:stretch/>
        </p:blipFill>
        <p:spPr>
          <a:xfrm>
            <a:off x="6240378" y="166255"/>
            <a:ext cx="5826929" cy="3234671"/>
          </a:xfrm>
          <a:prstGeom prst="rect">
            <a:avLst/>
          </a:prstGeom>
        </p:spPr>
      </p:pic>
      <p:pic>
        <p:nvPicPr>
          <p:cNvPr id="3" name="Picture 2"/>
          <p:cNvPicPr>
            <a:picLocks noChangeAspect="1"/>
          </p:cNvPicPr>
          <p:nvPr/>
        </p:nvPicPr>
        <p:blipFill rotWithShape="1">
          <a:blip r:embed="rId3"/>
          <a:srcRect l="34774" t="19033" r="16032" b="16194"/>
          <a:stretch/>
        </p:blipFill>
        <p:spPr>
          <a:xfrm>
            <a:off x="522849" y="1731819"/>
            <a:ext cx="6400799" cy="4738254"/>
          </a:xfrm>
          <a:prstGeom prst="rect">
            <a:avLst/>
          </a:prstGeom>
        </p:spPr>
      </p:pic>
    </p:spTree>
    <p:extLst>
      <p:ext uri="{BB962C8B-B14F-4D97-AF65-F5344CB8AC3E}">
        <p14:creationId xmlns:p14="http://schemas.microsoft.com/office/powerpoint/2010/main" val="4286561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715375" cy="3046988"/>
          </a:xfrm>
          <a:prstGeom prst="rect">
            <a:avLst/>
          </a:prstGeom>
          <a:noFill/>
        </p:spPr>
        <p:txBody>
          <a:bodyPr wrap="square" rtlCol="0">
            <a:spAutoFit/>
          </a:bodyPr>
          <a:lstStyle/>
          <a:p>
            <a:r>
              <a:rPr lang="en-GB" sz="2400" dirty="0"/>
              <a:t>8.2 NETWORK TECHNIQUES: PERT (ADM) AND CPM (PDM)</a:t>
            </a:r>
          </a:p>
          <a:p>
            <a:endParaRPr lang="en-GB" sz="2400" dirty="0"/>
          </a:p>
          <a:p>
            <a:r>
              <a:rPr lang="en-GB" dirty="0"/>
              <a:t>In the preceding examples, rectangles (nodes) represented the activities; hence it was called an activity-on-node (AON) network. Another format for drawing networks is AOA (activity-on-arrow), as shown in Figure 8-3. Here, the activities are shown on the arrows and the (circular) nodes represent events. And as noted earlier, this is the standard notation for ADM/PERT networks. If the project begins with multiple activities, they can all be drawn emanating from the initial node and multiple activities can terminate in a single node at the end of the project.</a:t>
            </a:r>
          </a:p>
          <a:p>
            <a:endParaRPr lang="en-GB" dirty="0"/>
          </a:p>
        </p:txBody>
      </p:sp>
      <p:pic>
        <p:nvPicPr>
          <p:cNvPr id="12" name="Picture 11">
            <a:extLst>
              <a:ext uri="{FF2B5EF4-FFF2-40B4-BE49-F238E27FC236}">
                <a16:creationId xmlns:a16="http://schemas.microsoft.com/office/drawing/2014/main" id="{CA5344D8-27C1-4089-BC14-F146E41F03F4}"/>
              </a:ext>
            </a:extLst>
          </p:cNvPr>
          <p:cNvPicPr>
            <a:picLocks noChangeAspect="1"/>
          </p:cNvPicPr>
          <p:nvPr/>
        </p:nvPicPr>
        <p:blipFill>
          <a:blip r:embed="rId6"/>
          <a:stretch>
            <a:fillRect/>
          </a:stretch>
        </p:blipFill>
        <p:spPr>
          <a:xfrm>
            <a:off x="2286000" y="4053641"/>
            <a:ext cx="8378792" cy="1721429"/>
          </a:xfrm>
          <a:prstGeom prst="rect">
            <a:avLst/>
          </a:prstGeom>
        </p:spPr>
      </p:pic>
    </p:spTree>
    <p:extLst>
      <p:ext uri="{BB962C8B-B14F-4D97-AF65-F5344CB8AC3E}">
        <p14:creationId xmlns:p14="http://schemas.microsoft.com/office/powerpoint/2010/main" val="33210921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41375" t="18656" r="21463" b="72443"/>
          <a:stretch/>
        </p:blipFill>
        <p:spPr>
          <a:xfrm>
            <a:off x="6353639" y="263236"/>
            <a:ext cx="5658252" cy="762000"/>
          </a:xfrm>
          <a:prstGeom prst="rect">
            <a:avLst/>
          </a:prstGeom>
        </p:spPr>
      </p:pic>
      <p:pic>
        <p:nvPicPr>
          <p:cNvPr id="3" name="Picture 2"/>
          <p:cNvPicPr>
            <a:picLocks noChangeAspect="1"/>
          </p:cNvPicPr>
          <p:nvPr/>
        </p:nvPicPr>
        <p:blipFill rotWithShape="1">
          <a:blip r:embed="rId2"/>
          <a:srcRect l="51065" t="43465" r="29662" b="8997"/>
          <a:stretch/>
        </p:blipFill>
        <p:spPr>
          <a:xfrm>
            <a:off x="6769769" y="960338"/>
            <a:ext cx="4826486" cy="3477491"/>
          </a:xfrm>
          <a:prstGeom prst="rect">
            <a:avLst/>
          </a:prstGeom>
        </p:spPr>
      </p:pic>
      <p:pic>
        <p:nvPicPr>
          <p:cNvPr id="5" name="Picture 4"/>
          <p:cNvPicPr>
            <a:picLocks noChangeAspect="1"/>
          </p:cNvPicPr>
          <p:nvPr/>
        </p:nvPicPr>
        <p:blipFill rotWithShape="1">
          <a:blip r:embed="rId3"/>
          <a:srcRect l="40843" t="58239" r="20824" b="30398"/>
          <a:stretch/>
        </p:blipFill>
        <p:spPr>
          <a:xfrm>
            <a:off x="6353639" y="4502727"/>
            <a:ext cx="4987636" cy="831273"/>
          </a:xfrm>
          <a:prstGeom prst="rect">
            <a:avLst/>
          </a:prstGeom>
        </p:spPr>
      </p:pic>
      <p:pic>
        <p:nvPicPr>
          <p:cNvPr id="6" name="Picture 5"/>
          <p:cNvPicPr>
            <a:picLocks noChangeAspect="1"/>
          </p:cNvPicPr>
          <p:nvPr/>
        </p:nvPicPr>
        <p:blipFill rotWithShape="1">
          <a:blip r:embed="rId4"/>
          <a:srcRect l="39459" t="16950" r="20824" b="5397"/>
          <a:stretch/>
        </p:blipFill>
        <p:spPr>
          <a:xfrm>
            <a:off x="244276" y="263236"/>
            <a:ext cx="5177955" cy="6440904"/>
          </a:xfrm>
          <a:prstGeom prst="rect">
            <a:avLst/>
          </a:prstGeom>
        </p:spPr>
      </p:pic>
      <p:pic>
        <p:nvPicPr>
          <p:cNvPr id="7" name="Picture 6"/>
          <p:cNvPicPr>
            <a:picLocks noChangeAspect="1"/>
          </p:cNvPicPr>
          <p:nvPr/>
        </p:nvPicPr>
        <p:blipFill rotWithShape="1">
          <a:blip r:embed="rId5"/>
          <a:srcRect l="41908" t="29072" r="21249" b="54261"/>
          <a:stretch/>
        </p:blipFill>
        <p:spPr>
          <a:xfrm>
            <a:off x="6450621" y="4534811"/>
            <a:ext cx="5145634" cy="1819320"/>
          </a:xfrm>
          <a:prstGeom prst="rect">
            <a:avLst/>
          </a:prstGeom>
        </p:spPr>
      </p:pic>
    </p:spTree>
    <p:extLst>
      <p:ext uri="{BB962C8B-B14F-4D97-AF65-F5344CB8AC3E}">
        <p14:creationId xmlns:p14="http://schemas.microsoft.com/office/powerpoint/2010/main" val="33800758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5" y="0"/>
            <a:ext cx="9232986" cy="1610200"/>
          </a:xfrm>
          <a:prstGeom prst="rect">
            <a:avLst/>
          </a:prstGeom>
        </p:spPr>
      </p:pic>
      <p:sp>
        <p:nvSpPr>
          <p:cNvPr id="7" name="TextBox 6"/>
          <p:cNvSpPr txBox="1"/>
          <p:nvPr/>
        </p:nvSpPr>
        <p:spPr>
          <a:xfrm>
            <a:off x="2136772" y="581590"/>
            <a:ext cx="7288293" cy="523220"/>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Scheduling</a:t>
            </a:r>
            <a:endParaRPr lang="en-GB" sz="2800" dirty="0">
              <a:solidFill>
                <a:schemeClr val="bg1"/>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71830" y="236724"/>
            <a:ext cx="1685077" cy="523220"/>
          </a:xfrm>
          <a:prstGeom prst="rect">
            <a:avLst/>
          </a:prstGeom>
          <a:noFill/>
        </p:spPr>
        <p:txBody>
          <a:bodyPr wrap="non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Lecture 8</a:t>
            </a:r>
          </a:p>
        </p:txBody>
      </p:sp>
      <p:sp>
        <p:nvSpPr>
          <p:cNvPr id="9" name="TextBox 8">
            <a:extLst>
              <a:ext uri="{FF2B5EF4-FFF2-40B4-BE49-F238E27FC236}">
                <a16:creationId xmlns:a16="http://schemas.microsoft.com/office/drawing/2014/main" id="{1418AAB0-9481-43DA-B775-CED10ACC9869}"/>
              </a:ext>
            </a:extLst>
          </p:cNvPr>
          <p:cNvSpPr txBox="1"/>
          <p:nvPr/>
        </p:nvSpPr>
        <p:spPr>
          <a:xfrm>
            <a:off x="2286000" y="1308897"/>
            <a:ext cx="8879305" cy="3600986"/>
          </a:xfrm>
          <a:prstGeom prst="rect">
            <a:avLst/>
          </a:prstGeom>
          <a:noFill/>
        </p:spPr>
        <p:txBody>
          <a:bodyPr wrap="square" rtlCol="0">
            <a:spAutoFit/>
          </a:bodyPr>
          <a:lstStyle/>
          <a:p>
            <a:r>
              <a:rPr lang="en-GB" sz="2400" dirty="0"/>
              <a:t>8.2 NETWORK TECHNIQUES: PERT (ADM) AND CPM (PDM)</a:t>
            </a:r>
          </a:p>
          <a:p>
            <a:endParaRPr lang="en-GB" sz="2400" dirty="0"/>
          </a:p>
          <a:p>
            <a:r>
              <a:rPr lang="en-GB" b="1" i="1" dirty="0"/>
              <a:t>Gantt (Bar) Charts and Microsoft Project® (MSP)</a:t>
            </a:r>
          </a:p>
          <a:p>
            <a:r>
              <a:rPr lang="en-GB" dirty="0"/>
              <a:t>One of the oldest but still one of the most useful methods of presenting project schedule information is the Gantt chart. It shows planned and actual progress for a number of tasks displayed as bars against a horizontal time scale. It is a particularly effective and easy-to-read method of indicating the actual current status for each of a set of tasks compared to the planned progress for each item of the set. As a result, the Gantt chart can be helpful in expediting, sequencing, and reallocating resources among tasks, as well as in the valuable but mundane job of keeping track of how things are going. In addition, the charts usually contain a number of special symbols to designate or highlight items of special concern to the situation being charted. </a:t>
            </a:r>
            <a:endParaRPr lang="en-GB" b="1" i="1" dirty="0"/>
          </a:p>
        </p:txBody>
      </p:sp>
    </p:spTree>
    <p:extLst>
      <p:ext uri="{BB962C8B-B14F-4D97-AF65-F5344CB8AC3E}">
        <p14:creationId xmlns:p14="http://schemas.microsoft.com/office/powerpoint/2010/main" val="42286816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عرض البيانات في مخطط جانت في Excel - دعم Microsof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520" y="471055"/>
            <a:ext cx="11412971" cy="58050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723071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154</TotalTime>
  <Words>1352</Words>
  <Application>Microsoft Office PowerPoint</Application>
  <PresentationFormat>Widescreen</PresentationFormat>
  <Paragraphs>77</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Abdel Rehim Nader</dc:creator>
  <cp:lastModifiedBy>Dr. Abdel Rehim Nader</cp:lastModifiedBy>
  <cp:revision>12</cp:revision>
  <dcterms:created xsi:type="dcterms:W3CDTF">2023-03-23T23:08:11Z</dcterms:created>
  <dcterms:modified xsi:type="dcterms:W3CDTF">2023-03-26T20:54:21Z</dcterms:modified>
</cp:coreProperties>
</file>