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6" r:id="rId1"/>
  </p:sldMasterIdLst>
  <p:notesMasterIdLst>
    <p:notesMasterId r:id="rId43"/>
  </p:notesMasterIdLst>
  <p:handoutMasterIdLst>
    <p:handoutMasterId r:id="rId44"/>
  </p:handoutMasterIdLst>
  <p:sldIdLst>
    <p:sldId id="303" r:id="rId2"/>
    <p:sldId id="381" r:id="rId3"/>
    <p:sldId id="392" r:id="rId4"/>
    <p:sldId id="393" r:id="rId5"/>
    <p:sldId id="397" r:id="rId6"/>
    <p:sldId id="382" r:id="rId7"/>
    <p:sldId id="431" r:id="rId8"/>
    <p:sldId id="432" r:id="rId9"/>
    <p:sldId id="383" r:id="rId10"/>
    <p:sldId id="394" r:id="rId11"/>
    <p:sldId id="395" r:id="rId12"/>
    <p:sldId id="384" r:id="rId13"/>
    <p:sldId id="399" r:id="rId14"/>
    <p:sldId id="396" r:id="rId15"/>
    <p:sldId id="406" r:id="rId16"/>
    <p:sldId id="400" r:id="rId17"/>
    <p:sldId id="401" r:id="rId18"/>
    <p:sldId id="418" r:id="rId19"/>
    <p:sldId id="402" r:id="rId20"/>
    <p:sldId id="410" r:id="rId21"/>
    <p:sldId id="411" r:id="rId22"/>
    <p:sldId id="412" r:id="rId23"/>
    <p:sldId id="413" r:id="rId24"/>
    <p:sldId id="414" r:id="rId25"/>
    <p:sldId id="415" r:id="rId26"/>
    <p:sldId id="420" r:id="rId27"/>
    <p:sldId id="438" r:id="rId28"/>
    <p:sldId id="423" r:id="rId29"/>
    <p:sldId id="424" r:id="rId30"/>
    <p:sldId id="437" r:id="rId31"/>
    <p:sldId id="425" r:id="rId32"/>
    <p:sldId id="426" r:id="rId33"/>
    <p:sldId id="427" r:id="rId34"/>
    <p:sldId id="428" r:id="rId35"/>
    <p:sldId id="429" r:id="rId36"/>
    <p:sldId id="430" r:id="rId37"/>
    <p:sldId id="434" r:id="rId38"/>
    <p:sldId id="435" r:id="rId39"/>
    <p:sldId id="436" r:id="rId40"/>
    <p:sldId id="391" r:id="rId41"/>
    <p:sldId id="387" r:id="rId42"/>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0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817EF5-2637-41D7-8686-E15CDAF3568F}" v="166" dt="2023-09-28T21:13:39.79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282" autoAdjust="0"/>
  </p:normalViewPr>
  <p:slideViewPr>
    <p:cSldViewPr>
      <p:cViewPr varScale="1">
        <p:scale>
          <a:sx n="95" d="100"/>
          <a:sy n="95" d="100"/>
        </p:scale>
        <p:origin x="1074" y="66"/>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3113D46D-4065-4A17-BF4D-6C30E413B4D1}" type="datetimeFigureOut">
              <a:rPr lang="en-US"/>
              <a:pPr>
                <a:defRPr/>
              </a:pPr>
              <a:t>10/1/2023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1D42E491-B660-402F-B9F4-9CDE4A5A3DF8}" type="slidenum">
              <a:rPr lang="en-US"/>
              <a:pPr>
                <a:defRPr/>
              </a:pPr>
              <a:t>‹#›</a:t>
            </a:fld>
            <a:endParaRPr lang="en-US"/>
          </a:p>
        </p:txBody>
      </p:sp>
    </p:spTree>
    <p:extLst>
      <p:ext uri="{BB962C8B-B14F-4D97-AF65-F5344CB8AC3E}">
        <p14:creationId xmlns:p14="http://schemas.microsoft.com/office/powerpoint/2010/main" val="5635096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48B9DC0-9837-4C0D-91BC-480B9B759597}" type="datetimeFigureOut">
              <a:rPr lang="en-US"/>
              <a:pPr>
                <a:defRPr/>
              </a:pPr>
              <a:t>10/1/2023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233DB91E-1848-49E0-A451-46FC7AAC1603}" type="slidenum">
              <a:rPr lang="en-US"/>
              <a:pPr>
                <a:defRPr/>
              </a:pPr>
              <a:t>‹#›</a:t>
            </a:fld>
            <a:endParaRPr lang="en-US"/>
          </a:p>
        </p:txBody>
      </p:sp>
    </p:spTree>
    <p:extLst>
      <p:ext uri="{BB962C8B-B14F-4D97-AF65-F5344CB8AC3E}">
        <p14:creationId xmlns:p14="http://schemas.microsoft.com/office/powerpoint/2010/main" val="98389745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3</a:t>
            </a:fld>
            <a:endParaRPr lang="en-US"/>
          </a:p>
        </p:txBody>
      </p:sp>
    </p:spTree>
    <p:extLst>
      <p:ext uri="{BB962C8B-B14F-4D97-AF65-F5344CB8AC3E}">
        <p14:creationId xmlns:p14="http://schemas.microsoft.com/office/powerpoint/2010/main" val="4966850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5</a:t>
            </a:fld>
            <a:endParaRPr lang="en-US"/>
          </a:p>
        </p:txBody>
      </p:sp>
    </p:spTree>
    <p:extLst>
      <p:ext uri="{BB962C8B-B14F-4D97-AF65-F5344CB8AC3E}">
        <p14:creationId xmlns:p14="http://schemas.microsoft.com/office/powerpoint/2010/main" val="17364971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6</a:t>
            </a:fld>
            <a:endParaRPr lang="en-US"/>
          </a:p>
        </p:txBody>
      </p:sp>
    </p:spTree>
    <p:extLst>
      <p:ext uri="{BB962C8B-B14F-4D97-AF65-F5344CB8AC3E}">
        <p14:creationId xmlns:p14="http://schemas.microsoft.com/office/powerpoint/2010/main" val="19593067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12</a:t>
            </a:fld>
            <a:endParaRPr lang="en-US"/>
          </a:p>
        </p:txBody>
      </p:sp>
    </p:spTree>
    <p:extLst>
      <p:ext uri="{BB962C8B-B14F-4D97-AF65-F5344CB8AC3E}">
        <p14:creationId xmlns:p14="http://schemas.microsoft.com/office/powerpoint/2010/main" val="28020446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13</a:t>
            </a:fld>
            <a:endParaRPr lang="en-US"/>
          </a:p>
        </p:txBody>
      </p:sp>
    </p:spTree>
    <p:extLst>
      <p:ext uri="{BB962C8B-B14F-4D97-AF65-F5344CB8AC3E}">
        <p14:creationId xmlns:p14="http://schemas.microsoft.com/office/powerpoint/2010/main" val="7721108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14</a:t>
            </a:fld>
            <a:endParaRPr lang="en-US"/>
          </a:p>
        </p:txBody>
      </p:sp>
    </p:spTree>
    <p:extLst>
      <p:ext uri="{BB962C8B-B14F-4D97-AF65-F5344CB8AC3E}">
        <p14:creationId xmlns:p14="http://schemas.microsoft.com/office/powerpoint/2010/main" val="1526459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15</a:t>
            </a:fld>
            <a:endParaRPr lang="en-US"/>
          </a:p>
        </p:txBody>
      </p:sp>
    </p:spTree>
    <p:extLst>
      <p:ext uri="{BB962C8B-B14F-4D97-AF65-F5344CB8AC3E}">
        <p14:creationId xmlns:p14="http://schemas.microsoft.com/office/powerpoint/2010/main" val="21343543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16</a:t>
            </a:fld>
            <a:endParaRPr lang="en-US"/>
          </a:p>
        </p:txBody>
      </p:sp>
    </p:spTree>
    <p:extLst>
      <p:ext uri="{BB962C8B-B14F-4D97-AF65-F5344CB8AC3E}">
        <p14:creationId xmlns:p14="http://schemas.microsoft.com/office/powerpoint/2010/main" val="36087482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17</a:t>
            </a:fld>
            <a:endParaRPr lang="en-US"/>
          </a:p>
        </p:txBody>
      </p:sp>
    </p:spTree>
    <p:extLst>
      <p:ext uri="{BB962C8B-B14F-4D97-AF65-F5344CB8AC3E}">
        <p14:creationId xmlns:p14="http://schemas.microsoft.com/office/powerpoint/2010/main" val="40189938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18</a:t>
            </a:fld>
            <a:endParaRPr lang="en-US"/>
          </a:p>
        </p:txBody>
      </p:sp>
    </p:spTree>
    <p:extLst>
      <p:ext uri="{BB962C8B-B14F-4D97-AF65-F5344CB8AC3E}">
        <p14:creationId xmlns:p14="http://schemas.microsoft.com/office/powerpoint/2010/main" val="1280742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19</a:t>
            </a:fld>
            <a:endParaRPr lang="en-US"/>
          </a:p>
        </p:txBody>
      </p:sp>
    </p:spTree>
    <p:extLst>
      <p:ext uri="{BB962C8B-B14F-4D97-AF65-F5344CB8AC3E}">
        <p14:creationId xmlns:p14="http://schemas.microsoft.com/office/powerpoint/2010/main" val="21239153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20</a:t>
            </a:fld>
            <a:endParaRPr lang="en-US"/>
          </a:p>
        </p:txBody>
      </p:sp>
    </p:spTree>
    <p:extLst>
      <p:ext uri="{BB962C8B-B14F-4D97-AF65-F5344CB8AC3E}">
        <p14:creationId xmlns:p14="http://schemas.microsoft.com/office/powerpoint/2010/main" val="26629226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21</a:t>
            </a:fld>
            <a:endParaRPr lang="en-US"/>
          </a:p>
        </p:txBody>
      </p:sp>
    </p:spTree>
    <p:extLst>
      <p:ext uri="{BB962C8B-B14F-4D97-AF65-F5344CB8AC3E}">
        <p14:creationId xmlns:p14="http://schemas.microsoft.com/office/powerpoint/2010/main" val="28276861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22</a:t>
            </a:fld>
            <a:endParaRPr lang="en-US"/>
          </a:p>
        </p:txBody>
      </p:sp>
    </p:spTree>
    <p:extLst>
      <p:ext uri="{BB962C8B-B14F-4D97-AF65-F5344CB8AC3E}">
        <p14:creationId xmlns:p14="http://schemas.microsoft.com/office/powerpoint/2010/main" val="27729956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23</a:t>
            </a:fld>
            <a:endParaRPr lang="en-US"/>
          </a:p>
        </p:txBody>
      </p:sp>
    </p:spTree>
    <p:extLst>
      <p:ext uri="{BB962C8B-B14F-4D97-AF65-F5344CB8AC3E}">
        <p14:creationId xmlns:p14="http://schemas.microsoft.com/office/powerpoint/2010/main" val="19066016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24</a:t>
            </a:fld>
            <a:endParaRPr lang="en-US"/>
          </a:p>
        </p:txBody>
      </p:sp>
    </p:spTree>
    <p:extLst>
      <p:ext uri="{BB962C8B-B14F-4D97-AF65-F5344CB8AC3E}">
        <p14:creationId xmlns:p14="http://schemas.microsoft.com/office/powerpoint/2010/main" val="6634863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25</a:t>
            </a:fld>
            <a:endParaRPr lang="en-US"/>
          </a:p>
        </p:txBody>
      </p:sp>
    </p:spTree>
    <p:extLst>
      <p:ext uri="{BB962C8B-B14F-4D97-AF65-F5344CB8AC3E}">
        <p14:creationId xmlns:p14="http://schemas.microsoft.com/office/powerpoint/2010/main" val="23310087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26</a:t>
            </a:fld>
            <a:endParaRPr lang="en-US"/>
          </a:p>
        </p:txBody>
      </p:sp>
    </p:spTree>
    <p:extLst>
      <p:ext uri="{BB962C8B-B14F-4D97-AF65-F5344CB8AC3E}">
        <p14:creationId xmlns:p14="http://schemas.microsoft.com/office/powerpoint/2010/main" val="9107016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27</a:t>
            </a:fld>
            <a:endParaRPr lang="en-US"/>
          </a:p>
        </p:txBody>
      </p:sp>
    </p:spTree>
    <p:extLst>
      <p:ext uri="{BB962C8B-B14F-4D97-AF65-F5344CB8AC3E}">
        <p14:creationId xmlns:p14="http://schemas.microsoft.com/office/powerpoint/2010/main" val="4092755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28</a:t>
            </a:fld>
            <a:endParaRPr lang="en-US"/>
          </a:p>
        </p:txBody>
      </p:sp>
    </p:spTree>
    <p:extLst>
      <p:ext uri="{BB962C8B-B14F-4D97-AF65-F5344CB8AC3E}">
        <p14:creationId xmlns:p14="http://schemas.microsoft.com/office/powerpoint/2010/main" val="16252148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29</a:t>
            </a:fld>
            <a:endParaRPr lang="en-US"/>
          </a:p>
        </p:txBody>
      </p:sp>
    </p:spTree>
    <p:extLst>
      <p:ext uri="{BB962C8B-B14F-4D97-AF65-F5344CB8AC3E}">
        <p14:creationId xmlns:p14="http://schemas.microsoft.com/office/powerpoint/2010/main" val="10735282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30</a:t>
            </a:fld>
            <a:endParaRPr lang="en-US"/>
          </a:p>
        </p:txBody>
      </p:sp>
    </p:spTree>
    <p:extLst>
      <p:ext uri="{BB962C8B-B14F-4D97-AF65-F5344CB8AC3E}">
        <p14:creationId xmlns:p14="http://schemas.microsoft.com/office/powerpoint/2010/main" val="37579708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31</a:t>
            </a:fld>
            <a:endParaRPr lang="en-US"/>
          </a:p>
        </p:txBody>
      </p:sp>
    </p:spTree>
    <p:extLst>
      <p:ext uri="{BB962C8B-B14F-4D97-AF65-F5344CB8AC3E}">
        <p14:creationId xmlns:p14="http://schemas.microsoft.com/office/powerpoint/2010/main" val="3387857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32</a:t>
            </a:fld>
            <a:endParaRPr lang="en-US"/>
          </a:p>
        </p:txBody>
      </p:sp>
    </p:spTree>
    <p:extLst>
      <p:ext uri="{BB962C8B-B14F-4D97-AF65-F5344CB8AC3E}">
        <p14:creationId xmlns:p14="http://schemas.microsoft.com/office/powerpoint/2010/main" val="10338124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33</a:t>
            </a:fld>
            <a:endParaRPr lang="en-US"/>
          </a:p>
        </p:txBody>
      </p:sp>
    </p:spTree>
    <p:extLst>
      <p:ext uri="{BB962C8B-B14F-4D97-AF65-F5344CB8AC3E}">
        <p14:creationId xmlns:p14="http://schemas.microsoft.com/office/powerpoint/2010/main" val="28750446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34</a:t>
            </a:fld>
            <a:endParaRPr lang="en-US"/>
          </a:p>
        </p:txBody>
      </p:sp>
    </p:spTree>
    <p:extLst>
      <p:ext uri="{BB962C8B-B14F-4D97-AF65-F5344CB8AC3E}">
        <p14:creationId xmlns:p14="http://schemas.microsoft.com/office/powerpoint/2010/main" val="21446345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35</a:t>
            </a:fld>
            <a:endParaRPr lang="en-US"/>
          </a:p>
        </p:txBody>
      </p:sp>
    </p:spTree>
    <p:extLst>
      <p:ext uri="{BB962C8B-B14F-4D97-AF65-F5344CB8AC3E}">
        <p14:creationId xmlns:p14="http://schemas.microsoft.com/office/powerpoint/2010/main" val="316167862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36</a:t>
            </a:fld>
            <a:endParaRPr lang="en-US"/>
          </a:p>
        </p:txBody>
      </p:sp>
    </p:spTree>
    <p:extLst>
      <p:ext uri="{BB962C8B-B14F-4D97-AF65-F5344CB8AC3E}">
        <p14:creationId xmlns:p14="http://schemas.microsoft.com/office/powerpoint/2010/main" val="35951151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37</a:t>
            </a:fld>
            <a:endParaRPr lang="en-US"/>
          </a:p>
        </p:txBody>
      </p:sp>
    </p:spTree>
    <p:extLst>
      <p:ext uri="{BB962C8B-B14F-4D97-AF65-F5344CB8AC3E}">
        <p14:creationId xmlns:p14="http://schemas.microsoft.com/office/powerpoint/2010/main" val="13335519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38</a:t>
            </a:fld>
            <a:endParaRPr lang="en-US"/>
          </a:p>
        </p:txBody>
      </p:sp>
    </p:spTree>
    <p:extLst>
      <p:ext uri="{BB962C8B-B14F-4D97-AF65-F5344CB8AC3E}">
        <p14:creationId xmlns:p14="http://schemas.microsoft.com/office/powerpoint/2010/main" val="24449769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39</a:t>
            </a:fld>
            <a:endParaRPr lang="en-US"/>
          </a:p>
        </p:txBody>
      </p:sp>
    </p:spTree>
    <p:extLst>
      <p:ext uri="{BB962C8B-B14F-4D97-AF65-F5344CB8AC3E}">
        <p14:creationId xmlns:p14="http://schemas.microsoft.com/office/powerpoint/2010/main" val="79109384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11701554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41</a:t>
            </a:fld>
            <a:endParaRPr lang="en-US"/>
          </a:p>
        </p:txBody>
      </p:sp>
    </p:spTree>
    <p:extLst>
      <p:ext uri="{BB962C8B-B14F-4D97-AF65-F5344CB8AC3E}">
        <p14:creationId xmlns:p14="http://schemas.microsoft.com/office/powerpoint/2010/main" val="13342300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10/1/2023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08530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10/1/2023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56703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10/1/2023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00340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10/1/2023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4212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10/1/2023</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47959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10/1/2023</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632460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10/1/2023</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45604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10/1/2023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984886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10/1/2023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612667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10/1/2023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41932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10/1/2023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9586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967126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2900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81997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78522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31521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44781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32942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10/1/2023</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3545033337"/>
      </p:ext>
    </p:extLst>
  </p:cSld>
  <p:clrMap bg1="lt1" tx1="dk1" bg2="lt2" tx2="dk2" accent1="accent1" accent2="accent2" accent3="accent3" accent4="accent4" accent5="accent5" accent6="accent6" hlink="hlink" folHlink="folHlink"/>
  <p:sldLayoutIdLst>
    <p:sldLayoutId id="2147483957" r:id="rId1"/>
    <p:sldLayoutId id="2147483958" r:id="rId2"/>
    <p:sldLayoutId id="2147483959" r:id="rId3"/>
    <p:sldLayoutId id="2147483960" r:id="rId4"/>
    <p:sldLayoutId id="2147483961" r:id="rId5"/>
    <p:sldLayoutId id="2147483962" r:id="rId6"/>
    <p:sldLayoutId id="2147483963" r:id="rId7"/>
    <p:sldLayoutId id="2147483964" r:id="rId8"/>
    <p:sldLayoutId id="2147483965" r:id="rId9"/>
    <p:sldLayoutId id="2147483966" r:id="rId10"/>
    <p:sldLayoutId id="2147483967" r:id="rId11"/>
    <p:sldLayoutId id="2147483968" r:id="rId12"/>
    <p:sldLayoutId id="2147483969" r:id="rId13"/>
    <p:sldLayoutId id="2147483970" r:id="rId14"/>
    <p:sldLayoutId id="2147483971" r:id="rId15"/>
    <p:sldLayoutId id="2147483972" r:id="rId16"/>
    <p:sldLayoutId id="2147483973" r:id="rId17"/>
    <p:sldLayoutId id="214748397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openxmlformats.org/officeDocument/2006/relationships/image" Target="../media/image12.jpe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 Id="rId5" Type="http://schemas.openxmlformats.org/officeDocument/2006/relationships/image" Target="../media/image13.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14.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6.xml"/><Relationship Id="rId5" Type="http://schemas.openxmlformats.org/officeDocument/2006/relationships/image" Target="../media/image17.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6.xml"/><Relationship Id="rId5" Type="http://schemas.openxmlformats.org/officeDocument/2006/relationships/image" Target="../media/image17.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6.xml"/><Relationship Id="rId5" Type="http://schemas.openxmlformats.org/officeDocument/2006/relationships/image" Target="../media/image1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6.xml"/><Relationship Id="rId5" Type="http://schemas.openxmlformats.org/officeDocument/2006/relationships/image" Target="../media/image19.jpe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6.xml"/><Relationship Id="rId5" Type="http://schemas.openxmlformats.org/officeDocument/2006/relationships/image" Target="../media/image20.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6.xml"/><Relationship Id="rId5" Type="http://schemas.openxmlformats.org/officeDocument/2006/relationships/image" Target="../media/image21.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6.xml"/><Relationship Id="rId5" Type="http://schemas.openxmlformats.org/officeDocument/2006/relationships/image" Target="../media/image22.jpe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6.xml"/><Relationship Id="rId5" Type="http://schemas.openxmlformats.org/officeDocument/2006/relationships/image" Target="../media/image23.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6.xml"/><Relationship Id="rId5" Type="http://schemas.openxmlformats.org/officeDocument/2006/relationships/image" Target="../media/image24.jpe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6.xml"/><Relationship Id="rId5" Type="http://schemas.openxmlformats.org/officeDocument/2006/relationships/image" Target="../media/image25.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3.xml"/><Relationship Id="rId1" Type="http://schemas.openxmlformats.org/officeDocument/2006/relationships/slideLayout" Target="../slideLayouts/slideLayout17.xml"/><Relationship Id="rId6" Type="http://schemas.openxmlformats.org/officeDocument/2006/relationships/image" Target="../media/image28.jpeg"/><Relationship Id="rId5" Type="http://schemas.openxmlformats.org/officeDocument/2006/relationships/image" Target="../media/image6.png"/><Relationship Id="rId4" Type="http://schemas.openxmlformats.org/officeDocument/2006/relationships/image" Target="../media/image2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6.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638800" y="2632726"/>
            <a:ext cx="7543798"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Research methodology in Computer Science (AI800)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131259" cy="707886"/>
          </a:xfrm>
          <a:prstGeom prst="rect">
            <a:avLst/>
          </a:prstGeom>
          <a:noFill/>
        </p:spPr>
        <p:txBody>
          <a:bodyPr wrap="none" rtlCol="0">
            <a:spAutoFit/>
          </a:bodyPr>
          <a:lstStyle/>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Introduction to Research methodology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Mohammed Anbar</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Outlines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2461779" y="1587262"/>
            <a:ext cx="9677400" cy="9017853"/>
          </a:xfrm>
          <a:prstGeom prst="rect">
            <a:avLst/>
          </a:prstGeom>
        </p:spPr>
        <p:txBody>
          <a:bodyPr wrap="square">
            <a:spAutoFit/>
          </a:bodyPr>
          <a:lstStyle/>
          <a:p>
            <a:pPr marL="342900"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Overview</a:t>
            </a:r>
          </a:p>
          <a:p>
            <a:pPr marL="342900"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Research</a:t>
            </a:r>
          </a:p>
          <a:p>
            <a:pPr marL="342900"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Research Questions</a:t>
            </a:r>
          </a:p>
          <a:p>
            <a:pPr marL="342900"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Research Questions Characteristics</a:t>
            </a:r>
          </a:p>
          <a:p>
            <a:pPr marL="342900"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Computer Science Research</a:t>
            </a:r>
          </a:p>
          <a:p>
            <a:pPr marL="342900"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Research Methods</a:t>
            </a:r>
          </a:p>
          <a:p>
            <a:pPr marL="342900"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Attributes of Good Research Study</a:t>
            </a:r>
          </a:p>
          <a:p>
            <a:pPr marL="342900"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Characteristics of Research</a:t>
            </a:r>
          </a:p>
          <a:p>
            <a:pPr marL="342900"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Types Of Research Studies</a:t>
            </a:r>
          </a:p>
          <a:p>
            <a:pPr marL="342900"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Research Methods and Methodology</a:t>
            </a:r>
          </a:p>
          <a:p>
            <a:pPr marL="342900"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Criteria of A Good Research</a:t>
            </a:r>
          </a:p>
          <a:p>
            <a:pPr marL="342900"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Research Gap</a:t>
            </a:r>
          </a:p>
          <a:p>
            <a:pPr marL="342900"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Problems in Research</a:t>
            </a:r>
          </a:p>
          <a:p>
            <a:pPr marL="342900" indent="-342900">
              <a:buFont typeface="Wingdings" panose="05000000000000000000" pitchFamily="2" charset="2"/>
              <a:buChar char="Ø"/>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Research Process</a:t>
            </a: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285750" indent="-285750">
              <a:buFont typeface="Arial" panose="020B0604020202020204" pitchFamily="34" charset="0"/>
              <a:buChar char="•"/>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285750" indent="-285750">
              <a:buFont typeface="Arial" panose="020B0604020202020204" pitchFamily="34" charset="0"/>
              <a:buChar char="•"/>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p:txBody>
      </p:sp>
    </p:spTree>
    <p:extLst>
      <p:ext uri="{BB962C8B-B14F-4D97-AF65-F5344CB8AC3E}">
        <p14:creationId xmlns:p14="http://schemas.microsoft.com/office/powerpoint/2010/main" val="2695239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245878" y="538740"/>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Overview</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24ED9A83-957E-DA33-CE15-83B0BC890D90}"/>
              </a:ext>
            </a:extLst>
          </p:cNvPr>
          <p:cNvPicPr>
            <a:picLocks noChangeAspect="1"/>
          </p:cNvPicPr>
          <p:nvPr/>
        </p:nvPicPr>
        <p:blipFill>
          <a:blip r:embed="rId5"/>
          <a:stretch>
            <a:fillRect/>
          </a:stretch>
        </p:blipFill>
        <p:spPr>
          <a:xfrm>
            <a:off x="4191000" y="1708176"/>
            <a:ext cx="6187117" cy="2940024"/>
          </a:xfrm>
          <a:prstGeom prst="rect">
            <a:avLst/>
          </a:prstGeom>
        </p:spPr>
      </p:pic>
      <p:pic>
        <p:nvPicPr>
          <p:cNvPr id="7" name="Picture 6">
            <a:extLst>
              <a:ext uri="{FF2B5EF4-FFF2-40B4-BE49-F238E27FC236}">
                <a16:creationId xmlns:a16="http://schemas.microsoft.com/office/drawing/2014/main" id="{7887838B-B474-F419-B5A4-C0C6317A90B3}"/>
              </a:ext>
            </a:extLst>
          </p:cNvPr>
          <p:cNvPicPr>
            <a:picLocks noChangeAspect="1"/>
          </p:cNvPicPr>
          <p:nvPr/>
        </p:nvPicPr>
        <p:blipFill>
          <a:blip r:embed="rId6"/>
          <a:stretch>
            <a:fillRect/>
          </a:stretch>
        </p:blipFill>
        <p:spPr>
          <a:xfrm>
            <a:off x="1143000" y="2241518"/>
            <a:ext cx="2443138" cy="1410658"/>
          </a:xfrm>
          <a:prstGeom prst="rect">
            <a:avLst/>
          </a:prstGeom>
        </p:spPr>
      </p:pic>
      <p:pic>
        <p:nvPicPr>
          <p:cNvPr id="10" name="Picture 9">
            <a:extLst>
              <a:ext uri="{FF2B5EF4-FFF2-40B4-BE49-F238E27FC236}">
                <a16:creationId xmlns:a16="http://schemas.microsoft.com/office/drawing/2014/main" id="{F20361FE-F0B3-8ABD-CB26-B8692349287E}"/>
              </a:ext>
            </a:extLst>
          </p:cNvPr>
          <p:cNvPicPr>
            <a:picLocks noChangeAspect="1"/>
          </p:cNvPicPr>
          <p:nvPr/>
        </p:nvPicPr>
        <p:blipFill>
          <a:blip r:embed="rId7"/>
          <a:stretch>
            <a:fillRect/>
          </a:stretch>
        </p:blipFill>
        <p:spPr>
          <a:xfrm rot="20728190">
            <a:off x="8258460" y="3972426"/>
            <a:ext cx="3032492" cy="1719841"/>
          </a:xfrm>
          <a:prstGeom prst="rect">
            <a:avLst/>
          </a:prstGeom>
        </p:spPr>
      </p:pic>
      <p:sp>
        <p:nvSpPr>
          <p:cNvPr id="12" name="Rectangle 11">
            <a:extLst>
              <a:ext uri="{FF2B5EF4-FFF2-40B4-BE49-F238E27FC236}">
                <a16:creationId xmlns:a16="http://schemas.microsoft.com/office/drawing/2014/main" id="{3AA89151-6AFC-0CDD-4D26-D2893EA9CEAE}"/>
              </a:ext>
            </a:extLst>
          </p:cNvPr>
          <p:cNvSpPr/>
          <p:nvPr/>
        </p:nvSpPr>
        <p:spPr>
          <a:xfrm>
            <a:off x="457200" y="4700659"/>
            <a:ext cx="8153400" cy="1384995"/>
          </a:xfrm>
          <a:prstGeom prst="rect">
            <a:avLst/>
          </a:prstGeom>
        </p:spPr>
        <p:txBody>
          <a:bodyPr wrap="square">
            <a:spAutoFit/>
            <a:scene3d>
              <a:camera prst="orthographicFront"/>
              <a:lightRig rig="harsh" dir="t"/>
            </a:scene3d>
            <a:sp3d extrusionH="57150" prstMaterial="matte">
              <a:bevelT w="63500" h="12700" prst="angle"/>
              <a:contourClr>
                <a:schemeClr val="bg1">
                  <a:lumMod val="65000"/>
                </a:schemeClr>
              </a:contourClr>
            </a:sp3d>
          </a:bodyPr>
          <a:lstStyle/>
          <a:p>
            <a:pPr algn="ctr"/>
            <a:endParaRPr lang="en-MY" sz="2000" b="1" dirty="0">
              <a:ln/>
              <a:solidFill>
                <a:schemeClr val="accent3"/>
              </a:solidFill>
              <a:latin typeface="Times New Roman" panose="02020603050405020304" pitchFamily="18" charset="0"/>
            </a:endParaRPr>
          </a:p>
          <a:p>
            <a:pPr algn="ctr"/>
            <a:r>
              <a:rPr lang="en-MY" sz="3200" dirty="0">
                <a:ln w="0"/>
                <a:effectLst>
                  <a:outerShdw blurRad="38100" dist="19050" dir="2700000" algn="tl" rotWithShape="0">
                    <a:schemeClr val="dk1">
                      <a:alpha val="40000"/>
                    </a:schemeClr>
                  </a:outerShdw>
                </a:effectLst>
                <a:latin typeface="TH SarabunPSK" panose="020B0502040204020203" pitchFamily="34" charset="-34"/>
                <a:cs typeface="TH SarabunPSK" panose="020B0502040204020203" pitchFamily="34" charset="-34"/>
              </a:rPr>
              <a:t>Research allows me to ask questions and formulate ways to answer them. </a:t>
            </a:r>
          </a:p>
        </p:txBody>
      </p:sp>
    </p:spTree>
    <p:extLst>
      <p:ext uri="{BB962C8B-B14F-4D97-AF65-F5344CB8AC3E}">
        <p14:creationId xmlns:p14="http://schemas.microsoft.com/office/powerpoint/2010/main" val="1285012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245878" y="538740"/>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Overview </a:t>
            </a:r>
            <a:r>
              <a:rPr lang="en-US" sz="3200" b="1" dirty="0">
                <a:solidFill>
                  <a:schemeClr val="bg1"/>
                </a:solidFill>
                <a:latin typeface="Times New Roman" panose="02020603050405020304" pitchFamily="18" charset="0"/>
                <a:cs typeface="Times New Roman" panose="02020603050405020304" pitchFamily="18" charset="0"/>
              </a:rPr>
              <a:t>(cont.)</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3AA89151-6AFC-0CDD-4D26-D2893EA9CEAE}"/>
              </a:ext>
            </a:extLst>
          </p:cNvPr>
          <p:cNvSpPr/>
          <p:nvPr/>
        </p:nvSpPr>
        <p:spPr>
          <a:xfrm>
            <a:off x="1600200" y="4419600"/>
            <a:ext cx="8667844" cy="1446550"/>
          </a:xfrm>
          <a:prstGeom prst="rect">
            <a:avLst/>
          </a:prstGeom>
        </p:spPr>
        <p:txBody>
          <a:bodyPr wrap="square">
            <a:spAutoFit/>
            <a:scene3d>
              <a:camera prst="orthographicFront"/>
              <a:lightRig rig="harsh" dir="t"/>
            </a:scene3d>
            <a:sp3d extrusionH="57150" prstMaterial="matte">
              <a:bevelT w="63500" h="12700" prst="angle"/>
              <a:contourClr>
                <a:schemeClr val="bg1">
                  <a:lumMod val="65000"/>
                </a:schemeClr>
              </a:contourClr>
            </a:sp3d>
          </a:bodyPr>
          <a:lstStyle/>
          <a:p>
            <a:pPr algn="ctr"/>
            <a:endParaRPr lang="en-MY" sz="2400" b="1" dirty="0">
              <a:ln/>
              <a:solidFill>
                <a:schemeClr val="accent3"/>
              </a:solidFill>
              <a:latin typeface="Times New Roman" panose="02020603050405020304" pitchFamily="18" charset="0"/>
            </a:endParaRPr>
          </a:p>
          <a:p>
            <a:pPr algn="ctr"/>
            <a:r>
              <a:rPr lang="en-MY" sz="3200" dirty="0">
                <a:ln w="0"/>
                <a:effectLst>
                  <a:outerShdw blurRad="38100" dist="19050" dir="2700000" algn="tl" rotWithShape="0">
                    <a:schemeClr val="dk1">
                      <a:alpha val="40000"/>
                    </a:schemeClr>
                  </a:outerShdw>
                </a:effectLst>
                <a:latin typeface="TH SarabunPSK" panose="020B0502040204020203" pitchFamily="34" charset="-34"/>
                <a:cs typeface="TH SarabunPSK" panose="020B0502040204020203" pitchFamily="34" charset="-34"/>
              </a:rPr>
              <a:t>Research is to see what everybody else has seen, and to think what nobody else has thought</a:t>
            </a:r>
          </a:p>
        </p:txBody>
      </p:sp>
      <p:pic>
        <p:nvPicPr>
          <p:cNvPr id="14" name="Picture 13">
            <a:extLst>
              <a:ext uri="{FF2B5EF4-FFF2-40B4-BE49-F238E27FC236}">
                <a16:creationId xmlns:a16="http://schemas.microsoft.com/office/drawing/2014/main" id="{C9F23576-7A70-B75B-C703-C3F3A150986D}"/>
              </a:ext>
            </a:extLst>
          </p:cNvPr>
          <p:cNvPicPr>
            <a:picLocks noChangeAspect="1"/>
          </p:cNvPicPr>
          <p:nvPr/>
        </p:nvPicPr>
        <p:blipFill>
          <a:blip r:embed="rId4"/>
          <a:stretch>
            <a:fillRect/>
          </a:stretch>
        </p:blipFill>
        <p:spPr>
          <a:xfrm>
            <a:off x="2616665" y="1801395"/>
            <a:ext cx="6880423" cy="2865512"/>
          </a:xfrm>
          <a:prstGeom prst="rect">
            <a:avLst/>
          </a:prstGeom>
        </p:spPr>
      </p:pic>
    </p:spTree>
    <p:extLst>
      <p:ext uri="{BB962C8B-B14F-4D97-AF65-F5344CB8AC3E}">
        <p14:creationId xmlns:p14="http://schemas.microsoft.com/office/powerpoint/2010/main" val="1219835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587175" y="543490"/>
            <a:ext cx="3592522" cy="523220"/>
          </a:xfrm>
          <a:prstGeom prst="rect">
            <a:avLst/>
          </a:prstGeom>
          <a:noFill/>
        </p:spPr>
        <p:txBody>
          <a:bodyPr wrap="non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Where to Start From?</a:t>
            </a:r>
          </a:p>
        </p:txBody>
      </p:sp>
      <p:sp>
        <p:nvSpPr>
          <p:cNvPr id="10" name="Rectangle 9"/>
          <p:cNvSpPr/>
          <p:nvPr/>
        </p:nvSpPr>
        <p:spPr>
          <a:xfrm>
            <a:off x="762000" y="1752856"/>
            <a:ext cx="8316449" cy="4247317"/>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en-US"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1. </a:t>
            </a:r>
            <a:r>
              <a:rPr lang="en-US" sz="16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Decide on a general area of interest</a:t>
            </a:r>
          </a:p>
          <a:p>
            <a:pPr marL="742950" lvl="1" indent="-285750">
              <a:buFont typeface="Arial" panose="020B0604020202020204" pitchFamily="34" charset="0"/>
              <a:buChar char="•"/>
            </a:pPr>
            <a:r>
              <a:rPr lang="en-US" sz="1600" dirty="0">
                <a:ln w="0"/>
                <a:effectLst>
                  <a:outerShdw blurRad="38100" dist="19050" dir="2700000" algn="tl" rotWithShape="0">
                    <a:schemeClr val="dk1">
                      <a:alpha val="40000"/>
                    </a:schemeClr>
                  </a:outerShdw>
                </a:effectLst>
                <a:latin typeface="Times New Roman" panose="02020603050405020304" pitchFamily="18" charset="0"/>
              </a:rPr>
              <a:t>Why does this area interest you?</a:t>
            </a:r>
          </a:p>
          <a:p>
            <a:pPr marL="285750" indent="-285750">
              <a:buFont typeface="Arial" panose="020B0604020202020204" pitchFamily="34" charset="0"/>
              <a:buChar char="•"/>
            </a:pPr>
            <a:endParaRPr lang="en-US" sz="1000" dirty="0">
              <a:latin typeface="Times New Roman" panose="02020603050405020304" pitchFamily="18" charset="0"/>
            </a:endParaRPr>
          </a:p>
          <a:p>
            <a:r>
              <a:rPr lang="en-US" sz="16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2. Answer the questions:</a:t>
            </a:r>
          </a:p>
          <a:p>
            <a:pPr marL="1200150" lvl="2" indent="-285750">
              <a:buFont typeface="Arial" panose="020B0604020202020204" pitchFamily="34" charset="0"/>
              <a:buChar char="•"/>
            </a:pPr>
            <a:r>
              <a:rPr lang="en-US" sz="1600" dirty="0">
                <a:ln w="0"/>
                <a:effectLst>
                  <a:outerShdw blurRad="38100" dist="19050" dir="2700000" algn="tl" rotWithShape="0">
                    <a:schemeClr val="dk1">
                      <a:alpha val="40000"/>
                    </a:schemeClr>
                  </a:outerShdw>
                </a:effectLst>
                <a:latin typeface="Times New Roman" panose="02020603050405020304" pitchFamily="18" charset="0"/>
              </a:rPr>
              <a:t>What is the aim?</a:t>
            </a:r>
          </a:p>
          <a:p>
            <a:pPr marL="1200150" lvl="2" indent="-285750">
              <a:buFont typeface="Arial" panose="020B0604020202020204" pitchFamily="34" charset="0"/>
              <a:buChar char="•"/>
            </a:pPr>
            <a:r>
              <a:rPr lang="en-US" sz="1600" dirty="0">
                <a:ln w="0"/>
                <a:effectLst>
                  <a:outerShdw blurRad="38100" dist="19050" dir="2700000" algn="tl" rotWithShape="0">
                    <a:schemeClr val="dk1">
                      <a:alpha val="40000"/>
                    </a:schemeClr>
                  </a:outerShdw>
                </a:effectLst>
                <a:latin typeface="Times New Roman" panose="02020603050405020304" pitchFamily="18" charset="0"/>
              </a:rPr>
              <a:t>What is the hypothesis?</a:t>
            </a:r>
          </a:p>
          <a:p>
            <a:pPr marL="1200150" lvl="2" indent="-285750">
              <a:buFont typeface="Arial" panose="020B0604020202020204" pitchFamily="34" charset="0"/>
              <a:buChar char="•"/>
            </a:pPr>
            <a:r>
              <a:rPr lang="en-US" sz="1600" dirty="0">
                <a:ln w="0"/>
                <a:effectLst>
                  <a:outerShdw blurRad="38100" dist="19050" dir="2700000" algn="tl" rotWithShape="0">
                    <a:schemeClr val="dk1">
                      <a:alpha val="40000"/>
                    </a:schemeClr>
                  </a:outerShdw>
                </a:effectLst>
                <a:latin typeface="Times New Roman" panose="02020603050405020304" pitchFamily="18" charset="0"/>
              </a:rPr>
              <a:t> Does my work have novelty?</a:t>
            </a:r>
          </a:p>
          <a:p>
            <a:pPr marL="1200150" lvl="2" indent="-285750">
              <a:buFont typeface="Arial" panose="020B0604020202020204" pitchFamily="34" charset="0"/>
              <a:buChar char="•"/>
            </a:pPr>
            <a:r>
              <a:rPr lang="en-US" sz="1600" dirty="0">
                <a:ln w="0"/>
                <a:effectLst>
                  <a:outerShdw blurRad="38100" dist="19050" dir="2700000" algn="tl" rotWithShape="0">
                    <a:schemeClr val="dk1">
                      <a:alpha val="40000"/>
                    </a:schemeClr>
                  </a:outerShdw>
                </a:effectLst>
                <a:latin typeface="Times New Roman" panose="02020603050405020304" pitchFamily="18" charset="0"/>
              </a:rPr>
              <a:t>Why does it matter?</a:t>
            </a:r>
          </a:p>
          <a:p>
            <a:pPr algn="l"/>
            <a:r>
              <a:rPr lang="en-US" sz="16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3. Discuss your ideas with others</a:t>
            </a:r>
          </a:p>
          <a:p>
            <a:pPr marL="742950" lvl="1" indent="-285750">
              <a:buFont typeface="Arial" panose="020B0604020202020204" pitchFamily="34" charset="0"/>
              <a:buChar char="•"/>
            </a:pPr>
            <a:r>
              <a:rPr lang="en-US" sz="1600" dirty="0">
                <a:ln w="0"/>
                <a:effectLst>
                  <a:outerShdw blurRad="38100" dist="19050" dir="2700000" algn="tl" rotWithShape="0">
                    <a:schemeClr val="dk1">
                      <a:alpha val="40000"/>
                    </a:schemeClr>
                  </a:outerShdw>
                </a:effectLst>
                <a:latin typeface="Times New Roman" panose="02020603050405020304" pitchFamily="18" charset="0"/>
              </a:rPr>
              <a:t>Supervisors.</a:t>
            </a:r>
          </a:p>
          <a:p>
            <a:pPr marL="742950" lvl="1" indent="-285750">
              <a:buFont typeface="Arial" panose="020B0604020202020204" pitchFamily="34" charset="0"/>
              <a:buChar char="•"/>
            </a:pPr>
            <a:r>
              <a:rPr lang="en-US" sz="1600" dirty="0">
                <a:ln w="0"/>
                <a:effectLst>
                  <a:outerShdw blurRad="38100" dist="19050" dir="2700000" algn="tl" rotWithShape="0">
                    <a:schemeClr val="dk1">
                      <a:alpha val="40000"/>
                    </a:schemeClr>
                  </a:outerShdw>
                </a:effectLst>
                <a:latin typeface="Times New Roman" panose="02020603050405020304" pitchFamily="18" charset="0"/>
              </a:rPr>
              <a:t>Co-Supervisors.</a:t>
            </a:r>
          </a:p>
          <a:p>
            <a:pPr marL="742950" lvl="1" indent="-285750">
              <a:buFont typeface="Arial" panose="020B0604020202020204" pitchFamily="34" charset="0"/>
              <a:buChar char="•"/>
            </a:pPr>
            <a:r>
              <a:rPr lang="en-US" sz="1600" dirty="0">
                <a:ln w="0"/>
                <a:effectLst>
                  <a:outerShdw blurRad="38100" dist="19050" dir="2700000" algn="tl" rotWithShape="0">
                    <a:schemeClr val="dk1">
                      <a:alpha val="40000"/>
                    </a:schemeClr>
                  </a:outerShdw>
                </a:effectLst>
                <a:latin typeface="Times New Roman" panose="02020603050405020304" pitchFamily="18" charset="0"/>
              </a:rPr>
              <a:t>Close Colleague working in your domain.</a:t>
            </a:r>
          </a:p>
          <a:p>
            <a:pPr marL="742950" lvl="1" indent="-285750">
              <a:buFont typeface="Arial" panose="020B0604020202020204" pitchFamily="34" charset="0"/>
              <a:buChar char="•"/>
            </a:pPr>
            <a:endParaRPr lang="en-US" sz="1050" dirty="0">
              <a:ln w="0"/>
              <a:effectLst>
                <a:outerShdw blurRad="38100" dist="19050" dir="2700000" algn="tl" rotWithShape="0">
                  <a:schemeClr val="dk1">
                    <a:alpha val="40000"/>
                  </a:schemeClr>
                </a:outerShdw>
              </a:effectLst>
              <a:latin typeface="Times New Roman" panose="02020603050405020304" pitchFamily="18" charset="0"/>
            </a:endParaRPr>
          </a:p>
          <a:p>
            <a:r>
              <a:rPr lang="en-US" sz="16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4. Other issues to consider</a:t>
            </a:r>
          </a:p>
          <a:p>
            <a:pPr marL="800100" lvl="1" indent="-342900">
              <a:buFont typeface="Arial" panose="020B0604020202020204" pitchFamily="34" charset="0"/>
              <a:buChar char="•"/>
            </a:pPr>
            <a:r>
              <a:rPr lang="en-US" sz="1600" dirty="0">
                <a:ln w="0"/>
                <a:effectLst>
                  <a:outerShdw blurRad="38100" dist="19050" dir="2700000" algn="tl" rotWithShape="0">
                    <a:schemeClr val="dk1">
                      <a:alpha val="40000"/>
                    </a:schemeClr>
                  </a:outerShdw>
                </a:effectLst>
                <a:latin typeface="Times New Roman" panose="02020603050405020304" pitchFamily="18" charset="0"/>
              </a:rPr>
              <a:t>Collaboration with Senior Researchers.</a:t>
            </a:r>
          </a:p>
          <a:p>
            <a:pPr marL="800100" lvl="1" indent="-342900">
              <a:buFont typeface="Arial" panose="020B0604020202020204" pitchFamily="34" charset="0"/>
              <a:buChar char="•"/>
            </a:pPr>
            <a:r>
              <a:rPr lang="en-US" sz="1600" dirty="0">
                <a:ln w="0"/>
                <a:effectLst>
                  <a:outerShdw blurRad="38100" dist="19050" dir="2700000" algn="tl" rotWithShape="0">
                    <a:schemeClr val="dk1">
                      <a:alpha val="40000"/>
                    </a:schemeClr>
                  </a:outerShdw>
                </a:effectLst>
                <a:latin typeface="Times New Roman" panose="02020603050405020304" pitchFamily="18" charset="0"/>
              </a:rPr>
              <a:t>Get your research proposal peer reviewed at every stage from your Supervisor/Co-Supervisor.</a:t>
            </a:r>
          </a:p>
        </p:txBody>
      </p:sp>
      <p:pic>
        <p:nvPicPr>
          <p:cNvPr id="4102" name="Picture 6">
            <a:extLst>
              <a:ext uri="{FF2B5EF4-FFF2-40B4-BE49-F238E27FC236}">
                <a16:creationId xmlns:a16="http://schemas.microsoft.com/office/drawing/2014/main" id="{A50E7B50-76A6-A294-B6CB-AE65ADACEE1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968191">
            <a:off x="7070429" y="2089582"/>
            <a:ext cx="4016039" cy="289831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6957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What is research?</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6B03F38-6561-8349-3CB9-63A75F10F9F1}"/>
              </a:ext>
            </a:extLst>
          </p:cNvPr>
          <p:cNvPicPr>
            <a:picLocks noChangeAspect="1"/>
          </p:cNvPicPr>
          <p:nvPr/>
        </p:nvPicPr>
        <p:blipFill>
          <a:blip r:embed="rId5"/>
          <a:stretch>
            <a:fillRect/>
          </a:stretch>
        </p:blipFill>
        <p:spPr>
          <a:xfrm rot="20201099">
            <a:off x="8831228" y="2965449"/>
            <a:ext cx="2217606" cy="1572414"/>
          </a:xfrm>
          <a:prstGeom prst="rect">
            <a:avLst/>
          </a:prstGeom>
        </p:spPr>
      </p:pic>
      <p:sp>
        <p:nvSpPr>
          <p:cNvPr id="11" name="TextBox 6"/>
          <p:cNvSpPr txBox="1">
            <a:spLocks noChangeArrowheads="1"/>
          </p:cNvSpPr>
          <p:nvPr/>
        </p:nvSpPr>
        <p:spPr bwMode="auto">
          <a:xfrm>
            <a:off x="838200" y="1600200"/>
            <a:ext cx="8077200"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914400" lvl="2" indent="0">
              <a:defRPr/>
            </a:pPr>
            <a:endParaRPr lang="en-US" sz="2000" dirty="0"/>
          </a:p>
          <a:p>
            <a:pPr marL="342900" indent="-342900" algn="just">
              <a:buFont typeface="Wingdings" panose="05000000000000000000" pitchFamily="2" charset="2"/>
              <a:buChar char="v"/>
              <a:defRPr/>
            </a:pPr>
            <a:r>
              <a:rPr lang="en-US" altLang="en-US" dirty="0">
                <a:latin typeface="Times New Roman" panose="02020603050405020304" pitchFamily="18" charset="0"/>
              </a:rPr>
              <a:t>Research is an art of </a:t>
            </a:r>
            <a:r>
              <a:rPr lang="en-US" altLang="en-US" dirty="0">
                <a:solidFill>
                  <a:schemeClr val="accent5">
                    <a:lumMod val="50000"/>
                  </a:schemeClr>
                </a:solidFill>
                <a:latin typeface="Times New Roman" panose="02020603050405020304" pitchFamily="18" charset="0"/>
              </a:rPr>
              <a:t>scientific investigation</a:t>
            </a:r>
            <a:r>
              <a:rPr lang="en-US" altLang="en-US" dirty="0">
                <a:latin typeface="Times New Roman" panose="02020603050405020304" pitchFamily="18" charset="0"/>
              </a:rPr>
              <a:t>.</a:t>
            </a:r>
          </a:p>
          <a:p>
            <a:pPr marL="342900" indent="-342900" algn="just">
              <a:buFont typeface="Wingdings" panose="05000000000000000000" pitchFamily="2" charset="2"/>
              <a:buChar char="v"/>
              <a:defRPr/>
            </a:pPr>
            <a:endParaRPr lang="en-US" altLang="en-US" dirty="0">
              <a:latin typeface="Times New Roman" panose="02020603050405020304" pitchFamily="18" charset="0"/>
            </a:endParaRPr>
          </a:p>
          <a:p>
            <a:pPr marL="342900" indent="-342900" algn="just">
              <a:buFont typeface="Wingdings" panose="05000000000000000000" pitchFamily="2" charset="2"/>
              <a:buChar char="v"/>
              <a:defRPr/>
            </a:pPr>
            <a:r>
              <a:rPr lang="en-US" dirty="0">
                <a:latin typeface="Times New Roman" panose="02020603050405020304" pitchFamily="18" charset="0"/>
              </a:rPr>
              <a:t>Research is “</a:t>
            </a:r>
            <a:r>
              <a:rPr lang="en-US" dirty="0">
                <a:solidFill>
                  <a:schemeClr val="accent5">
                    <a:lumMod val="50000"/>
                  </a:schemeClr>
                </a:solidFill>
                <a:latin typeface="Times New Roman" panose="02020603050405020304" pitchFamily="18" charset="0"/>
              </a:rPr>
              <a:t>Search of knowledge”- </a:t>
            </a:r>
            <a:r>
              <a:rPr lang="en-US" dirty="0">
                <a:latin typeface="Times New Roman" panose="02020603050405020304" pitchFamily="18" charset="0"/>
              </a:rPr>
              <a:t>It is a scientific and systematic search for relevant information on specific topic.</a:t>
            </a:r>
          </a:p>
          <a:p>
            <a:pPr marL="342900" indent="-342900" algn="just">
              <a:buFont typeface="Wingdings" panose="05000000000000000000" pitchFamily="2" charset="2"/>
              <a:buChar char="v"/>
              <a:defRPr/>
            </a:pPr>
            <a:endParaRPr lang="en-US" altLang="en-US" dirty="0">
              <a:latin typeface="Times New Roman" panose="02020603050405020304" pitchFamily="18" charset="0"/>
            </a:endParaRPr>
          </a:p>
          <a:p>
            <a:pPr marL="342900" indent="-342900" algn="just">
              <a:buFont typeface="Wingdings" panose="05000000000000000000" pitchFamily="2" charset="2"/>
              <a:buChar char="v"/>
              <a:defRPr/>
            </a:pPr>
            <a:r>
              <a:rPr lang="en-US" altLang="en-US" dirty="0">
                <a:latin typeface="Times New Roman" panose="02020603050405020304" pitchFamily="18" charset="0"/>
              </a:rPr>
              <a:t>Research is an academic activity which consists of  </a:t>
            </a:r>
            <a:r>
              <a:rPr lang="en-US" altLang="en-US" dirty="0">
                <a:solidFill>
                  <a:schemeClr val="accent5">
                    <a:lumMod val="50000"/>
                  </a:schemeClr>
                </a:solidFill>
                <a:latin typeface="Times New Roman" panose="02020603050405020304" pitchFamily="18" charset="0"/>
              </a:rPr>
              <a:t>defining and redefining problems, formulating hypothesis or suggested solutions, collecting, organizing and evaluating data, making deductions and reaching conclusions and at last carefully testing the conclusions to determine whether they fit the formulating hypothesis.</a:t>
            </a:r>
          </a:p>
          <a:p>
            <a:pPr marL="342900" indent="-342900" algn="just">
              <a:buFont typeface="Wingdings" panose="05000000000000000000" pitchFamily="2" charset="2"/>
              <a:buChar char="v"/>
              <a:defRPr/>
            </a:pPr>
            <a:endParaRPr lang="en-US" altLang="en-US" dirty="0">
              <a:latin typeface="Times New Roman" panose="02020603050405020304" pitchFamily="18" charset="0"/>
            </a:endParaRPr>
          </a:p>
          <a:p>
            <a:pPr marL="342900" indent="-342900" algn="just">
              <a:buFont typeface="Wingdings" panose="05000000000000000000" pitchFamily="2" charset="2"/>
              <a:buChar char="v"/>
              <a:defRPr/>
            </a:pPr>
            <a:r>
              <a:rPr lang="en-US" dirty="0">
                <a:latin typeface="Times New Roman" panose="02020603050405020304" pitchFamily="18" charset="0"/>
              </a:rPr>
              <a:t>Research is an organized set of activities to study and develop a model of procedure technique to find the result of a realistic problem supported by literature and data.</a:t>
            </a:r>
          </a:p>
          <a:p>
            <a:pPr marL="800100" lvl="1" indent="-342900">
              <a:buFont typeface="Wingdings" panose="05000000000000000000" pitchFamily="2" charset="2"/>
              <a:buChar char="v"/>
              <a:defRPr/>
            </a:pPr>
            <a:endParaRPr lang="en-US" sz="1600"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spTree>
    <p:extLst>
      <p:ext uri="{BB962C8B-B14F-4D97-AF65-F5344CB8AC3E}">
        <p14:creationId xmlns:p14="http://schemas.microsoft.com/office/powerpoint/2010/main" val="839847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r>
              <a:rPr lang="en-MY" dirty="0">
                <a:solidFill>
                  <a:prstClr val="white"/>
                </a:solidFill>
              </a:rPr>
              <a:t>How can machine learning algorithms improve the accuracy of natural language processing tasks?"</a:t>
            </a:r>
          </a:p>
          <a:p>
            <a:pPr algn="ctr" eaLnBrk="1" fontAlgn="auto" hangingPunct="1">
              <a:spcBef>
                <a:spcPts val="0"/>
              </a:spcBef>
              <a:spcAft>
                <a:spcPts val="0"/>
              </a:spcAft>
            </a:pPr>
            <a:r>
              <a:rPr lang="en-MY" dirty="0">
                <a:solidFill>
                  <a:prstClr val="white"/>
                </a:solidFill>
              </a:rPr>
              <a:t>"What are the security vulnerabilities associated with Internet of Things (IoT) devices, and how can they be mitigated?"</a:t>
            </a:r>
          </a:p>
          <a:p>
            <a:pPr algn="ctr" eaLnBrk="1" fontAlgn="auto" hangingPunct="1">
              <a:spcBef>
                <a:spcPts val="0"/>
              </a:spcBef>
              <a:spcAft>
                <a:spcPts val="0"/>
              </a:spcAft>
            </a:pPr>
            <a:r>
              <a:rPr lang="en-MY" dirty="0">
                <a:solidFill>
                  <a:prstClr val="white"/>
                </a:solidFill>
              </a:rPr>
              <a:t>"What factors influence the adoption of new technology in healthcare settings?</a:t>
            </a: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245878" y="539375"/>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Research Questions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ACE457B4-54EA-9CF4-29A5-F3320324EF15}"/>
              </a:ext>
            </a:extLst>
          </p:cNvPr>
          <p:cNvPicPr>
            <a:picLocks noChangeAspect="1"/>
          </p:cNvPicPr>
          <p:nvPr/>
        </p:nvPicPr>
        <p:blipFill>
          <a:blip r:embed="rId4"/>
          <a:stretch>
            <a:fillRect/>
          </a:stretch>
        </p:blipFill>
        <p:spPr>
          <a:xfrm rot="21091366">
            <a:off x="8061106" y="1923642"/>
            <a:ext cx="3231374" cy="2186644"/>
          </a:xfrm>
          <a:prstGeom prst="rect">
            <a:avLst/>
          </a:prstGeom>
        </p:spPr>
      </p:pic>
      <p:sp>
        <p:nvSpPr>
          <p:cNvPr id="6" name="TextBox 5">
            <a:extLst>
              <a:ext uri="{FF2B5EF4-FFF2-40B4-BE49-F238E27FC236}">
                <a16:creationId xmlns:a16="http://schemas.microsoft.com/office/drawing/2014/main" id="{D3707901-9718-BF86-2E66-1DA61AD94B60}"/>
              </a:ext>
            </a:extLst>
          </p:cNvPr>
          <p:cNvSpPr txBox="1"/>
          <p:nvPr/>
        </p:nvSpPr>
        <p:spPr>
          <a:xfrm>
            <a:off x="890437" y="1856765"/>
            <a:ext cx="7086600" cy="2585323"/>
          </a:xfrm>
          <a:prstGeom prst="rect">
            <a:avLst/>
          </a:prstGeom>
          <a:noFill/>
        </p:spPr>
        <p:txBody>
          <a:bodyPr wrap="square">
            <a:spAutoFit/>
          </a:bodyPr>
          <a:lstStyle/>
          <a:p>
            <a:pPr marL="285750" indent="-285750">
              <a:buFont typeface="Arial" panose="020B0604020202020204" pitchFamily="34" charset="0"/>
              <a:buChar char="•"/>
            </a:pPr>
            <a:r>
              <a:rPr lang="en-MY" b="0" i="0" dirty="0">
                <a:solidFill>
                  <a:srgbClr val="374151"/>
                </a:solidFill>
                <a:effectLst/>
                <a:latin typeface="Söhne"/>
              </a:rPr>
              <a:t>A research question is a clear, concise, and specific inquiry that a researcher seeks to answer through their research study or investigation.</a:t>
            </a:r>
            <a:br>
              <a:rPr lang="en-MY" b="0" i="0" dirty="0">
                <a:solidFill>
                  <a:srgbClr val="374151"/>
                </a:solidFill>
                <a:effectLst/>
                <a:latin typeface="Söhne"/>
              </a:rPr>
            </a:br>
            <a:endParaRPr lang="en-MY" b="0" i="0" dirty="0">
              <a:solidFill>
                <a:srgbClr val="374151"/>
              </a:solidFill>
              <a:effectLst/>
              <a:latin typeface="Söhne"/>
            </a:endParaRPr>
          </a:p>
          <a:p>
            <a:pPr marL="285750" indent="-285750">
              <a:buFont typeface="Arial" panose="020B0604020202020204" pitchFamily="34" charset="0"/>
              <a:buChar char="•"/>
            </a:pPr>
            <a:r>
              <a:rPr lang="en-MY" b="0" i="0" dirty="0">
                <a:solidFill>
                  <a:srgbClr val="374151"/>
                </a:solidFill>
                <a:effectLst/>
                <a:latin typeface="Söhne"/>
              </a:rPr>
              <a:t> These questions are designed to guide the research process and help focus the study on a particular topic or issue.</a:t>
            </a:r>
            <a:br>
              <a:rPr lang="en-MY" b="0" i="0" dirty="0">
                <a:solidFill>
                  <a:srgbClr val="374151"/>
                </a:solidFill>
                <a:effectLst/>
                <a:latin typeface="Söhne"/>
              </a:rPr>
            </a:br>
            <a:endParaRPr lang="en-MY" b="0" i="0" dirty="0">
              <a:solidFill>
                <a:srgbClr val="374151"/>
              </a:solidFill>
              <a:effectLst/>
              <a:latin typeface="Söhne"/>
            </a:endParaRPr>
          </a:p>
          <a:p>
            <a:pPr marL="285750" indent="-285750">
              <a:buFont typeface="Arial" panose="020B0604020202020204" pitchFamily="34" charset="0"/>
              <a:buChar char="•"/>
            </a:pPr>
            <a:r>
              <a:rPr lang="en-MY" b="0" i="0" dirty="0">
                <a:solidFill>
                  <a:srgbClr val="374151"/>
                </a:solidFill>
                <a:effectLst/>
                <a:latin typeface="Söhne"/>
              </a:rPr>
              <a:t> Research questions typically address what the researcher wants to explore, understand, or investigate within their study.</a:t>
            </a:r>
            <a:endParaRPr lang="en-US" dirty="0"/>
          </a:p>
        </p:txBody>
      </p:sp>
      <p:sp>
        <p:nvSpPr>
          <p:cNvPr id="7" name="TextBox 6">
            <a:extLst>
              <a:ext uri="{FF2B5EF4-FFF2-40B4-BE49-F238E27FC236}">
                <a16:creationId xmlns:a16="http://schemas.microsoft.com/office/drawing/2014/main" id="{9C3B0F28-B60C-66E5-4ED5-64B73B0B780B}"/>
              </a:ext>
            </a:extLst>
          </p:cNvPr>
          <p:cNvSpPr txBox="1"/>
          <p:nvPr/>
        </p:nvSpPr>
        <p:spPr>
          <a:xfrm>
            <a:off x="1034605" y="4371835"/>
            <a:ext cx="10385844" cy="1754326"/>
          </a:xfrm>
          <a:prstGeom prst="rect">
            <a:avLst/>
          </a:prstGeom>
          <a:noFill/>
        </p:spPr>
        <p:txBody>
          <a:bodyPr wrap="square" rtlCol="0">
            <a:spAutoFit/>
          </a:bodyPr>
          <a:lstStyle/>
          <a:p>
            <a:pPr algn="l"/>
            <a:r>
              <a:rPr lang="en-MY" b="1" i="0" dirty="0">
                <a:solidFill>
                  <a:srgbClr val="FF0000"/>
                </a:solidFill>
                <a:effectLst/>
                <a:latin typeface="Söhne"/>
              </a:rPr>
              <a:t>Research Questions  example</a:t>
            </a:r>
          </a:p>
          <a:p>
            <a:pPr algn="l">
              <a:buFont typeface="Arial" panose="020B0604020202020204" pitchFamily="34" charset="0"/>
              <a:buChar char="•"/>
            </a:pPr>
            <a:r>
              <a:rPr lang="en-MY" b="0" i="0" dirty="0">
                <a:solidFill>
                  <a:srgbClr val="374151"/>
                </a:solidFill>
                <a:effectLst/>
                <a:latin typeface="Söhne"/>
              </a:rPr>
              <a:t>How can machine learning algorithms improve the accuracy of natural language processing tasks?</a:t>
            </a:r>
          </a:p>
          <a:p>
            <a:pPr algn="l">
              <a:buFont typeface="Arial" panose="020B0604020202020204" pitchFamily="34" charset="0"/>
              <a:buChar char="•"/>
            </a:pPr>
            <a:r>
              <a:rPr lang="en-MY" b="0" i="0" dirty="0">
                <a:solidFill>
                  <a:srgbClr val="374151"/>
                </a:solidFill>
                <a:effectLst/>
                <a:latin typeface="Söhne"/>
              </a:rPr>
              <a:t>What are the security vulnerabilities associated with Internet of Things (IoT) devices, and how can  they be mitigated?</a:t>
            </a:r>
          </a:p>
          <a:p>
            <a:pPr algn="l">
              <a:buFont typeface="Arial" panose="020B0604020202020204" pitchFamily="34" charset="0"/>
              <a:buChar char="•"/>
            </a:pPr>
            <a:r>
              <a:rPr lang="en-MY" b="0" i="0" dirty="0">
                <a:solidFill>
                  <a:srgbClr val="374151"/>
                </a:solidFill>
                <a:effectLst/>
                <a:latin typeface="Söhne"/>
              </a:rPr>
              <a:t>What factors influence the adoption of new technology in healthcare settings?</a:t>
            </a:r>
          </a:p>
          <a:p>
            <a:endParaRPr lang="en-US" dirty="0"/>
          </a:p>
        </p:txBody>
      </p:sp>
    </p:spTree>
    <p:extLst>
      <p:ext uri="{BB962C8B-B14F-4D97-AF65-F5344CB8AC3E}">
        <p14:creationId xmlns:p14="http://schemas.microsoft.com/office/powerpoint/2010/main" val="1059219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245878" y="539375"/>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Research Questions Characteristics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7BC6442E-2864-DFE9-1A45-B905B4A8DFD3}"/>
              </a:ext>
            </a:extLst>
          </p:cNvPr>
          <p:cNvPicPr>
            <a:picLocks noChangeAspect="1"/>
          </p:cNvPicPr>
          <p:nvPr/>
        </p:nvPicPr>
        <p:blipFill>
          <a:blip r:embed="rId4"/>
          <a:stretch>
            <a:fillRect/>
          </a:stretch>
        </p:blipFill>
        <p:spPr>
          <a:xfrm>
            <a:off x="1093679" y="2510587"/>
            <a:ext cx="8288395" cy="3221445"/>
          </a:xfrm>
          <a:prstGeom prst="rect">
            <a:avLst/>
          </a:prstGeom>
        </p:spPr>
      </p:pic>
      <p:pic>
        <p:nvPicPr>
          <p:cNvPr id="5" name="Picture 4">
            <a:extLst>
              <a:ext uri="{FF2B5EF4-FFF2-40B4-BE49-F238E27FC236}">
                <a16:creationId xmlns:a16="http://schemas.microsoft.com/office/drawing/2014/main" id="{ACE457B4-54EA-9CF4-29A5-F3320324EF15}"/>
              </a:ext>
            </a:extLst>
          </p:cNvPr>
          <p:cNvPicPr>
            <a:picLocks noChangeAspect="1"/>
          </p:cNvPicPr>
          <p:nvPr/>
        </p:nvPicPr>
        <p:blipFill>
          <a:blip r:embed="rId5"/>
          <a:stretch>
            <a:fillRect/>
          </a:stretch>
        </p:blipFill>
        <p:spPr>
          <a:xfrm rot="20767317">
            <a:off x="8601056" y="1992976"/>
            <a:ext cx="2518914" cy="1704528"/>
          </a:xfrm>
          <a:prstGeom prst="rect">
            <a:avLst/>
          </a:prstGeom>
        </p:spPr>
      </p:pic>
    </p:spTree>
    <p:extLst>
      <p:ext uri="{BB962C8B-B14F-4D97-AF65-F5344CB8AC3E}">
        <p14:creationId xmlns:p14="http://schemas.microsoft.com/office/powerpoint/2010/main" val="3581598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41350"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438401" y="546432"/>
            <a:ext cx="7058688"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What is Computer Science Research? </a:t>
            </a:r>
          </a:p>
        </p:txBody>
      </p:sp>
      <p:sp>
        <p:nvSpPr>
          <p:cNvPr id="3" name="TextBox 6">
            <a:extLst>
              <a:ext uri="{FF2B5EF4-FFF2-40B4-BE49-F238E27FC236}">
                <a16:creationId xmlns:a16="http://schemas.microsoft.com/office/drawing/2014/main" id="{00BA11C5-FCF8-4F1B-3AB6-6AA785EB7773}"/>
              </a:ext>
            </a:extLst>
          </p:cNvPr>
          <p:cNvSpPr txBox="1">
            <a:spLocks noChangeArrowheads="1"/>
          </p:cNvSpPr>
          <p:nvPr/>
        </p:nvSpPr>
        <p:spPr bwMode="auto">
          <a:xfrm>
            <a:off x="1204594" y="1600200"/>
            <a:ext cx="10317163" cy="461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914400" lvl="2" indent="0">
              <a:defRPr/>
            </a:pPr>
            <a:endParaRPr lang="en-US" sz="2000" dirty="0"/>
          </a:p>
          <a:p>
            <a:pPr>
              <a:defRPr/>
            </a:pPr>
            <a:r>
              <a:rPr lang="en-US" sz="2000" dirty="0">
                <a:ln w="0"/>
                <a:solidFill>
                  <a:schemeClr val="accent5">
                    <a:lumMod val="50000"/>
                  </a:schemeClr>
                </a:solidFill>
                <a:effectLst>
                  <a:outerShdw blurRad="38100" dist="19050" dir="2700000" algn="tl" rotWithShape="0">
                    <a:schemeClr val="dk1">
                      <a:alpha val="40000"/>
                    </a:schemeClr>
                  </a:outerShdw>
                </a:effectLst>
                <a:latin typeface="Times New Roman" panose="02020603050405020304" pitchFamily="18" charset="0"/>
              </a:rPr>
              <a:t>Computer Science is a systematic study of computing systems and computation. The body of knowledge resulting from this discipline contains theories for understanding:</a:t>
            </a:r>
          </a:p>
          <a:p>
            <a:pPr marL="285750" indent="-285750">
              <a:buFont typeface="Wingdings" panose="05000000000000000000" pitchFamily="2" charset="2"/>
              <a:buChar char="v"/>
              <a:defRPr/>
            </a:pPr>
            <a:endParaRPr lang="en-US" dirty="0">
              <a:latin typeface="Times New Roman" panose="02020603050405020304" pitchFamily="18" charset="0"/>
            </a:endParaRPr>
          </a:p>
          <a:p>
            <a:pPr marL="1200150" lvl="2" indent="-285750">
              <a:lnSpc>
                <a:spcPct val="150000"/>
              </a:lnSpc>
              <a:buFont typeface="Wingdings" panose="05000000000000000000" pitchFamily="2" charset="2"/>
              <a:buChar char="q"/>
              <a:defRPr/>
            </a:pPr>
            <a:r>
              <a:rPr lang="en-US" dirty="0">
                <a:ln w="0"/>
                <a:solidFill>
                  <a:schemeClr val="bg2">
                    <a:lumMod val="10000"/>
                  </a:schemeClr>
                </a:solidFill>
                <a:effectLst>
                  <a:outerShdw blurRad="38100" dist="25400" dir="5400000" algn="ctr" rotWithShape="0">
                    <a:srgbClr val="6E747A">
                      <a:alpha val="43000"/>
                    </a:srgbClr>
                  </a:outerShdw>
                </a:effectLst>
                <a:latin typeface="Times New Roman" panose="02020603050405020304" pitchFamily="18" charset="0"/>
              </a:rPr>
              <a:t>computing systems and methods;</a:t>
            </a:r>
          </a:p>
          <a:p>
            <a:pPr marL="1200150" lvl="2" indent="-285750">
              <a:lnSpc>
                <a:spcPct val="150000"/>
              </a:lnSpc>
              <a:buFont typeface="Wingdings" panose="05000000000000000000" pitchFamily="2" charset="2"/>
              <a:buChar char="q"/>
              <a:defRPr/>
            </a:pPr>
            <a:r>
              <a:rPr lang="en-US" dirty="0">
                <a:ln w="0"/>
                <a:solidFill>
                  <a:schemeClr val="bg2">
                    <a:lumMod val="10000"/>
                  </a:schemeClr>
                </a:solidFill>
                <a:effectLst>
                  <a:outerShdw blurRad="38100" dist="25400" dir="5400000" algn="ctr" rotWithShape="0">
                    <a:srgbClr val="6E747A">
                      <a:alpha val="43000"/>
                    </a:srgbClr>
                  </a:outerShdw>
                </a:effectLst>
                <a:latin typeface="Times New Roman" panose="02020603050405020304" pitchFamily="18" charset="0"/>
              </a:rPr>
              <a:t>design methodology, </a:t>
            </a:r>
          </a:p>
          <a:p>
            <a:pPr marL="1200150" lvl="2" indent="-285750">
              <a:lnSpc>
                <a:spcPct val="150000"/>
              </a:lnSpc>
              <a:buFont typeface="Wingdings" panose="05000000000000000000" pitchFamily="2" charset="2"/>
              <a:buChar char="q"/>
              <a:defRPr/>
            </a:pPr>
            <a:r>
              <a:rPr lang="en-US" dirty="0">
                <a:ln w="0"/>
                <a:solidFill>
                  <a:schemeClr val="bg2">
                    <a:lumMod val="10000"/>
                  </a:schemeClr>
                </a:solidFill>
                <a:effectLst>
                  <a:outerShdw blurRad="38100" dist="25400" dir="5400000" algn="ctr" rotWithShape="0">
                    <a:srgbClr val="6E747A">
                      <a:alpha val="43000"/>
                    </a:srgbClr>
                  </a:outerShdw>
                </a:effectLst>
                <a:latin typeface="Times New Roman" panose="02020603050405020304" pitchFamily="18" charset="0"/>
              </a:rPr>
              <a:t>algorithms, and tools;</a:t>
            </a:r>
          </a:p>
          <a:p>
            <a:pPr marL="1200150" lvl="2" indent="-285750">
              <a:lnSpc>
                <a:spcPct val="150000"/>
              </a:lnSpc>
              <a:buFont typeface="Wingdings" panose="05000000000000000000" pitchFamily="2" charset="2"/>
              <a:buChar char="q"/>
              <a:defRPr/>
            </a:pPr>
            <a:r>
              <a:rPr lang="en-US" dirty="0">
                <a:ln w="0"/>
                <a:solidFill>
                  <a:schemeClr val="bg2">
                    <a:lumMod val="10000"/>
                  </a:schemeClr>
                </a:solidFill>
                <a:effectLst>
                  <a:outerShdw blurRad="38100" dist="25400" dir="5400000" algn="ctr" rotWithShape="0">
                    <a:srgbClr val="6E747A">
                      <a:alpha val="43000"/>
                    </a:srgbClr>
                  </a:outerShdw>
                </a:effectLst>
                <a:latin typeface="Times New Roman" panose="02020603050405020304" pitchFamily="18" charset="0"/>
              </a:rPr>
              <a:t>methods for the testing of concepts; </a:t>
            </a:r>
          </a:p>
          <a:p>
            <a:pPr marL="1200150" lvl="2" indent="-285750">
              <a:lnSpc>
                <a:spcPct val="150000"/>
              </a:lnSpc>
              <a:buFont typeface="Wingdings" panose="05000000000000000000" pitchFamily="2" charset="2"/>
              <a:buChar char="q"/>
              <a:defRPr/>
            </a:pPr>
            <a:r>
              <a:rPr lang="en-US" dirty="0">
                <a:ln w="0"/>
                <a:solidFill>
                  <a:schemeClr val="bg2">
                    <a:lumMod val="10000"/>
                  </a:schemeClr>
                </a:solidFill>
                <a:effectLst>
                  <a:outerShdw blurRad="38100" dist="25400" dir="5400000" algn="ctr" rotWithShape="0">
                    <a:srgbClr val="6E747A">
                      <a:alpha val="43000"/>
                    </a:srgbClr>
                  </a:outerShdw>
                </a:effectLst>
                <a:latin typeface="Times New Roman" panose="02020603050405020304" pitchFamily="18" charset="0"/>
              </a:rPr>
              <a:t>methods of analysis and verification; </a:t>
            </a:r>
          </a:p>
          <a:p>
            <a:pPr marL="1200150" lvl="2" indent="-285750">
              <a:lnSpc>
                <a:spcPct val="150000"/>
              </a:lnSpc>
              <a:buFont typeface="Wingdings" panose="05000000000000000000" pitchFamily="2" charset="2"/>
              <a:buChar char="q"/>
              <a:defRPr/>
            </a:pPr>
            <a:r>
              <a:rPr lang="en-US" dirty="0">
                <a:ln w="0"/>
                <a:solidFill>
                  <a:schemeClr val="bg2">
                    <a:lumMod val="10000"/>
                  </a:schemeClr>
                </a:solidFill>
                <a:effectLst>
                  <a:outerShdw blurRad="38100" dist="25400" dir="5400000" algn="ctr" rotWithShape="0">
                    <a:srgbClr val="6E747A">
                      <a:alpha val="43000"/>
                    </a:srgbClr>
                  </a:outerShdw>
                </a:effectLst>
                <a:latin typeface="Times New Roman" panose="02020603050405020304" pitchFamily="18" charset="0"/>
              </a:rPr>
              <a:t>knowledge representation and implementation. </a:t>
            </a:r>
          </a:p>
          <a:p>
            <a:pPr lvl="2">
              <a:defRPr/>
            </a:pPr>
            <a:endParaRPr lang="en-US" dirty="0">
              <a:latin typeface="Times New Roman" panose="02020603050405020304" pitchFamily="18" charset="0"/>
            </a:endParaRPr>
          </a:p>
          <a:p>
            <a:pPr lvl="1">
              <a:defRPr/>
            </a:pPr>
            <a:endParaRPr lang="en-US" sz="1600"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spTree>
    <p:extLst>
      <p:ext uri="{BB962C8B-B14F-4D97-AF65-F5344CB8AC3E}">
        <p14:creationId xmlns:p14="http://schemas.microsoft.com/office/powerpoint/2010/main" val="1939865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76042" y="642309"/>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438401" y="546432"/>
            <a:ext cx="7058688"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What is Computer Science Research? (cont. ) </a:t>
            </a:r>
          </a:p>
        </p:txBody>
      </p:sp>
      <p:sp>
        <p:nvSpPr>
          <p:cNvPr id="3" name="TextBox 6">
            <a:extLst>
              <a:ext uri="{FF2B5EF4-FFF2-40B4-BE49-F238E27FC236}">
                <a16:creationId xmlns:a16="http://schemas.microsoft.com/office/drawing/2014/main" id="{00BA11C5-FCF8-4F1B-3AB6-6AA785EB7773}"/>
              </a:ext>
            </a:extLst>
          </p:cNvPr>
          <p:cNvSpPr txBox="1">
            <a:spLocks noChangeArrowheads="1"/>
          </p:cNvSpPr>
          <p:nvPr/>
        </p:nvSpPr>
        <p:spPr bwMode="auto">
          <a:xfrm>
            <a:off x="1204594" y="1600200"/>
            <a:ext cx="10317163"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914400" lvl="2" indent="0">
              <a:defRPr/>
            </a:pPr>
            <a:endParaRPr lang="en-US" sz="2000" dirty="0"/>
          </a:p>
          <a:p>
            <a:pPr lvl="2">
              <a:defRPr/>
            </a:pPr>
            <a:endParaRPr lang="en-US" dirty="0">
              <a:latin typeface="Times New Roman" panose="02020603050405020304" pitchFamily="18" charset="0"/>
            </a:endParaRPr>
          </a:p>
          <a:p>
            <a:pPr marL="0" lvl="1">
              <a:defRPr/>
            </a:pPr>
            <a:r>
              <a:rPr lang="en-MY" sz="3200" dirty="0">
                <a:ln w="0"/>
                <a:effectLst>
                  <a:outerShdw blurRad="38100" dist="19050" dir="2700000" algn="tl" rotWithShape="0">
                    <a:schemeClr val="dk1">
                      <a:alpha val="40000"/>
                    </a:schemeClr>
                  </a:outerShdw>
                </a:effectLst>
                <a:latin typeface="TH SarabunPSK" panose="020B0502040204020203" pitchFamily="34" charset="-34"/>
                <a:cs typeface="TH SarabunPSK" panose="020B0502040204020203" pitchFamily="34" charset="-34"/>
              </a:rPr>
              <a:t>Computer Science Research is a human activity based on the intellectual investigation of aspects of the world related to the discipline of Computer Science to discover new knowledge, interpret existing knowledge, or revise erroneous or incomplete knowledge.</a:t>
            </a:r>
          </a:p>
          <a:p>
            <a:pPr marL="0" lvl="1" algn="ctr">
              <a:defRPr/>
            </a:pPr>
            <a:r>
              <a:rPr lang="en-US" sz="3200" dirty="0">
                <a:ln w="0"/>
                <a:solidFill>
                  <a:srgbClr val="C00000"/>
                </a:solidFill>
                <a:effectLst>
                  <a:outerShdw blurRad="38100" dist="19050" dir="2700000" algn="tl" rotWithShape="0">
                    <a:schemeClr val="dk1">
                      <a:alpha val="40000"/>
                    </a:schemeClr>
                  </a:outerShdw>
                </a:effectLst>
                <a:latin typeface="TH SarabunPSK" panose="020B0502040204020203" pitchFamily="34" charset="-34"/>
                <a:cs typeface="TH SarabunPSK" panose="020B0502040204020203" pitchFamily="34" charset="-34"/>
              </a:rPr>
              <a:t>Normally based on the “Scientific Method”</a:t>
            </a:r>
            <a:endParaRPr lang="en-US" altLang="en-US" sz="3200" dirty="0">
              <a:ln w="0"/>
              <a:solidFill>
                <a:srgbClr val="C00000"/>
              </a:solidFill>
              <a:effectLst>
                <a:outerShdw blurRad="38100" dist="19050" dir="2700000" algn="tl" rotWithShape="0">
                  <a:schemeClr val="dk1">
                    <a:alpha val="40000"/>
                  </a:schemeClr>
                </a:outerShdw>
              </a:effectLst>
              <a:latin typeface="TH SarabunPSK" panose="020B0502040204020203" pitchFamily="34" charset="-34"/>
              <a:cs typeface="TH SarabunPSK" panose="020B0502040204020203" pitchFamily="34" charset="-34"/>
            </a:endParaRPr>
          </a:p>
          <a:p>
            <a:pPr lvl="1">
              <a:defRPr/>
            </a:pPr>
            <a:endParaRPr lang="en-US" sz="1600" dirty="0">
              <a:solidFill>
                <a:srgbClr val="C00000"/>
              </a:solidFill>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spTree>
    <p:extLst>
      <p:ext uri="{BB962C8B-B14F-4D97-AF65-F5344CB8AC3E}">
        <p14:creationId xmlns:p14="http://schemas.microsoft.com/office/powerpoint/2010/main" val="2707729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ln w="0"/>
              <a:solidFill>
                <a:schemeClr val="accent2">
                  <a:lumMod val="50000"/>
                </a:schemeClr>
              </a:solidFill>
              <a:effectLst>
                <a:outerShdw blurRad="38100" dist="19050" dir="2700000" algn="tl" rotWithShape="0">
                  <a:schemeClr val="dk1">
                    <a:alpha val="40000"/>
                  </a:schemeClr>
                </a:outerShdw>
              </a:effectLst>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ln w="0"/>
              <a:solidFill>
                <a:schemeClr val="accent2">
                  <a:lumMod val="50000"/>
                </a:schemeClr>
              </a:solidFill>
              <a:effectLst>
                <a:outerShdw blurRad="38100" dist="19050" dir="2700000" algn="tl" rotWithShape="0">
                  <a:schemeClr val="dk1">
                    <a:alpha val="40000"/>
                  </a:schemeClr>
                </a:outerShdw>
              </a:effectLst>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256664" y="546432"/>
            <a:ext cx="5887336"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Scientific Method</a:t>
            </a:r>
          </a:p>
        </p:txBody>
      </p:sp>
      <p:pic>
        <p:nvPicPr>
          <p:cNvPr id="1026" name="Picture 2" descr="article-image">
            <a:extLst>
              <a:ext uri="{FF2B5EF4-FFF2-40B4-BE49-F238E27FC236}">
                <a16:creationId xmlns:a16="http://schemas.microsoft.com/office/drawing/2014/main" id="{BC278CA9-2322-A6BD-9D0F-F35B5D58CA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71674" y="1770271"/>
            <a:ext cx="7247668" cy="407681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834DB11-DF1A-C1E5-2A63-0A2B7D6FF1AB}"/>
              </a:ext>
            </a:extLst>
          </p:cNvPr>
          <p:cNvSpPr txBox="1"/>
          <p:nvPr/>
        </p:nvSpPr>
        <p:spPr>
          <a:xfrm>
            <a:off x="9363829" y="3737274"/>
            <a:ext cx="2209800" cy="369332"/>
          </a:xfrm>
          <a:prstGeom prst="rect">
            <a:avLst/>
          </a:prstGeom>
          <a:noFill/>
        </p:spPr>
        <p:txBody>
          <a:bodyPr wrap="square">
            <a:spAutoFit/>
          </a:bodyPr>
          <a:lstStyle/>
          <a:p>
            <a:pPr algn="l"/>
            <a:r>
              <a:rPr lang="en-US" i="0" dirty="0">
                <a:ln w="0"/>
                <a:solidFill>
                  <a:schemeClr val="accent2">
                    <a:lumMod val="50000"/>
                  </a:schemeClr>
                </a:solidFill>
                <a:effectLst>
                  <a:outerShdw blurRad="38100" dist="19050" dir="2700000" algn="tl" rotWithShape="0">
                    <a:schemeClr val="dk1">
                      <a:alpha val="40000"/>
                    </a:schemeClr>
                  </a:outerShdw>
                </a:effectLst>
                <a:latin typeface="Arial" panose="020B0604020202020204" pitchFamily="34" charset="0"/>
              </a:rPr>
              <a:t>Ask the question</a:t>
            </a:r>
          </a:p>
        </p:txBody>
      </p:sp>
      <p:sp>
        <p:nvSpPr>
          <p:cNvPr id="7" name="TextBox 6">
            <a:extLst>
              <a:ext uri="{FF2B5EF4-FFF2-40B4-BE49-F238E27FC236}">
                <a16:creationId xmlns:a16="http://schemas.microsoft.com/office/drawing/2014/main" id="{0C1AB6C8-0CF6-28F1-BFC5-32EC541F60DF}"/>
              </a:ext>
            </a:extLst>
          </p:cNvPr>
          <p:cNvSpPr txBox="1"/>
          <p:nvPr/>
        </p:nvSpPr>
        <p:spPr>
          <a:xfrm>
            <a:off x="5194300" y="1770271"/>
            <a:ext cx="2209800" cy="369332"/>
          </a:xfrm>
          <a:prstGeom prst="rect">
            <a:avLst/>
          </a:prstGeom>
          <a:noFill/>
        </p:spPr>
        <p:txBody>
          <a:bodyPr wrap="square">
            <a:spAutoFit/>
          </a:bodyPr>
          <a:lstStyle/>
          <a:p>
            <a:pPr algn="l"/>
            <a:r>
              <a:rPr lang="en-US" i="0" dirty="0">
                <a:ln w="0"/>
                <a:solidFill>
                  <a:schemeClr val="accent2">
                    <a:lumMod val="50000"/>
                  </a:schemeClr>
                </a:solidFill>
                <a:effectLst>
                  <a:outerShdw blurRad="38100" dist="19050" dir="2700000" algn="tl" rotWithShape="0">
                    <a:schemeClr val="dk1">
                      <a:alpha val="40000"/>
                    </a:schemeClr>
                  </a:outerShdw>
                </a:effectLst>
                <a:latin typeface="Arial" panose="020B0604020202020204" pitchFamily="34" charset="0"/>
              </a:rPr>
              <a:t>Conduct research</a:t>
            </a:r>
          </a:p>
        </p:txBody>
      </p:sp>
      <p:sp>
        <p:nvSpPr>
          <p:cNvPr id="11" name="TextBox 10">
            <a:extLst>
              <a:ext uri="{FF2B5EF4-FFF2-40B4-BE49-F238E27FC236}">
                <a16:creationId xmlns:a16="http://schemas.microsoft.com/office/drawing/2014/main" id="{5509F049-AD82-CD84-2422-2B7B08B12BCB}"/>
              </a:ext>
            </a:extLst>
          </p:cNvPr>
          <p:cNvSpPr txBox="1"/>
          <p:nvPr/>
        </p:nvSpPr>
        <p:spPr>
          <a:xfrm>
            <a:off x="7915729" y="5172505"/>
            <a:ext cx="3046927" cy="369332"/>
          </a:xfrm>
          <a:prstGeom prst="rect">
            <a:avLst/>
          </a:prstGeom>
          <a:noFill/>
        </p:spPr>
        <p:txBody>
          <a:bodyPr wrap="square">
            <a:spAutoFit/>
          </a:bodyPr>
          <a:lstStyle/>
          <a:p>
            <a:pPr algn="l"/>
            <a:r>
              <a:rPr lang="en-US" i="0" dirty="0">
                <a:ln w="0"/>
                <a:solidFill>
                  <a:schemeClr val="accent2">
                    <a:lumMod val="50000"/>
                  </a:schemeClr>
                </a:solidFill>
                <a:effectLst>
                  <a:outerShdw blurRad="38100" dist="19050" dir="2700000" algn="tl" rotWithShape="0">
                    <a:schemeClr val="dk1">
                      <a:alpha val="40000"/>
                    </a:schemeClr>
                  </a:outerShdw>
                </a:effectLst>
                <a:latin typeface="Arial" panose="020B0604020202020204" pitchFamily="34" charset="0"/>
              </a:rPr>
              <a:t>Develop your hypothesis</a:t>
            </a:r>
          </a:p>
        </p:txBody>
      </p:sp>
      <p:sp>
        <p:nvSpPr>
          <p:cNvPr id="13" name="TextBox 12">
            <a:extLst>
              <a:ext uri="{FF2B5EF4-FFF2-40B4-BE49-F238E27FC236}">
                <a16:creationId xmlns:a16="http://schemas.microsoft.com/office/drawing/2014/main" id="{4191C3AA-8135-480B-9F23-268A577827B2}"/>
              </a:ext>
            </a:extLst>
          </p:cNvPr>
          <p:cNvSpPr txBox="1"/>
          <p:nvPr/>
        </p:nvSpPr>
        <p:spPr>
          <a:xfrm>
            <a:off x="1882577" y="5614206"/>
            <a:ext cx="6098146" cy="369332"/>
          </a:xfrm>
          <a:prstGeom prst="rect">
            <a:avLst/>
          </a:prstGeom>
          <a:noFill/>
        </p:spPr>
        <p:txBody>
          <a:bodyPr wrap="square">
            <a:spAutoFit/>
          </a:bodyPr>
          <a:lstStyle/>
          <a:p>
            <a:pPr algn="l"/>
            <a:r>
              <a:rPr lang="en-US" i="0" dirty="0">
                <a:ln w="0"/>
                <a:solidFill>
                  <a:schemeClr val="accent2">
                    <a:lumMod val="50000"/>
                  </a:schemeClr>
                </a:solidFill>
                <a:effectLst>
                  <a:outerShdw blurRad="38100" dist="19050" dir="2700000" algn="tl" rotWithShape="0">
                    <a:schemeClr val="dk1">
                      <a:alpha val="40000"/>
                    </a:schemeClr>
                  </a:outerShdw>
                </a:effectLst>
                <a:latin typeface="Arial" panose="020B0604020202020204" pitchFamily="34" charset="0"/>
              </a:rPr>
              <a:t>Test your hypothesis with an experiment</a:t>
            </a:r>
          </a:p>
        </p:txBody>
      </p:sp>
      <p:sp>
        <p:nvSpPr>
          <p:cNvPr id="15" name="TextBox 14">
            <a:extLst>
              <a:ext uri="{FF2B5EF4-FFF2-40B4-BE49-F238E27FC236}">
                <a16:creationId xmlns:a16="http://schemas.microsoft.com/office/drawing/2014/main" id="{E60AFDC1-5FCB-42ED-04F1-47828CE9A5BE}"/>
              </a:ext>
            </a:extLst>
          </p:cNvPr>
          <p:cNvSpPr txBox="1"/>
          <p:nvPr/>
        </p:nvSpPr>
        <p:spPr>
          <a:xfrm>
            <a:off x="7954665" y="2290393"/>
            <a:ext cx="2818327" cy="369332"/>
          </a:xfrm>
          <a:prstGeom prst="rect">
            <a:avLst/>
          </a:prstGeom>
          <a:noFill/>
        </p:spPr>
        <p:txBody>
          <a:bodyPr wrap="square">
            <a:spAutoFit/>
          </a:bodyPr>
          <a:lstStyle/>
          <a:p>
            <a:pPr algn="l"/>
            <a:r>
              <a:rPr lang="en-US" i="0" dirty="0">
                <a:ln w="0"/>
                <a:solidFill>
                  <a:schemeClr val="accent2">
                    <a:lumMod val="50000"/>
                  </a:schemeClr>
                </a:solidFill>
                <a:latin typeface="Arial" panose="020B0604020202020204" pitchFamily="34" charset="0"/>
              </a:rPr>
              <a:t>Make an observation</a:t>
            </a:r>
          </a:p>
        </p:txBody>
      </p:sp>
      <p:sp>
        <p:nvSpPr>
          <p:cNvPr id="17" name="TextBox 16">
            <a:extLst>
              <a:ext uri="{FF2B5EF4-FFF2-40B4-BE49-F238E27FC236}">
                <a16:creationId xmlns:a16="http://schemas.microsoft.com/office/drawing/2014/main" id="{326FA864-5F8C-D2D2-1326-629A9E8E9E33}"/>
              </a:ext>
            </a:extLst>
          </p:cNvPr>
          <p:cNvSpPr txBox="1"/>
          <p:nvPr/>
        </p:nvSpPr>
        <p:spPr>
          <a:xfrm>
            <a:off x="617280" y="3975819"/>
            <a:ext cx="2639384" cy="369332"/>
          </a:xfrm>
          <a:prstGeom prst="rect">
            <a:avLst/>
          </a:prstGeom>
          <a:noFill/>
        </p:spPr>
        <p:txBody>
          <a:bodyPr wrap="square">
            <a:spAutoFit/>
          </a:bodyPr>
          <a:lstStyle/>
          <a:p>
            <a:pPr algn="l"/>
            <a:r>
              <a:rPr lang="en-US" i="0" dirty="0">
                <a:ln w="0"/>
                <a:solidFill>
                  <a:schemeClr val="accent2">
                    <a:lumMod val="50000"/>
                  </a:schemeClr>
                </a:solidFill>
                <a:effectLst>
                  <a:outerShdw blurRad="38100" dist="19050" dir="2700000" algn="tl" rotWithShape="0">
                    <a:schemeClr val="dk1">
                      <a:alpha val="40000"/>
                    </a:schemeClr>
                  </a:outerShdw>
                </a:effectLst>
                <a:latin typeface="Arial" panose="020B0604020202020204" pitchFamily="34" charset="0"/>
              </a:rPr>
              <a:t>Draw a conclusion</a:t>
            </a:r>
          </a:p>
        </p:txBody>
      </p:sp>
      <p:sp>
        <p:nvSpPr>
          <p:cNvPr id="19" name="TextBox 18">
            <a:extLst>
              <a:ext uri="{FF2B5EF4-FFF2-40B4-BE49-F238E27FC236}">
                <a16:creationId xmlns:a16="http://schemas.microsoft.com/office/drawing/2014/main" id="{EF7BF885-AA98-F138-6B84-A6056E227191}"/>
              </a:ext>
            </a:extLst>
          </p:cNvPr>
          <p:cNvSpPr txBox="1"/>
          <p:nvPr/>
        </p:nvSpPr>
        <p:spPr>
          <a:xfrm>
            <a:off x="775413" y="1864811"/>
            <a:ext cx="2361127" cy="369332"/>
          </a:xfrm>
          <a:prstGeom prst="rect">
            <a:avLst/>
          </a:prstGeom>
          <a:noFill/>
        </p:spPr>
        <p:txBody>
          <a:bodyPr wrap="square">
            <a:spAutoFit/>
          </a:bodyPr>
          <a:lstStyle/>
          <a:p>
            <a:pPr algn="l"/>
            <a:r>
              <a:rPr lang="en-US" i="0" dirty="0">
                <a:ln w="0"/>
                <a:solidFill>
                  <a:schemeClr val="accent2">
                    <a:lumMod val="50000"/>
                  </a:schemeClr>
                </a:solidFill>
                <a:effectLst>
                  <a:outerShdw blurRad="38100" dist="19050" dir="2700000" algn="tl" rotWithShape="0">
                    <a:schemeClr val="dk1">
                      <a:alpha val="40000"/>
                    </a:schemeClr>
                  </a:outerShdw>
                </a:effectLst>
                <a:latin typeface="Arial" panose="020B0604020202020204" pitchFamily="34" charset="0"/>
              </a:rPr>
              <a:t>Share your findings</a:t>
            </a:r>
          </a:p>
        </p:txBody>
      </p:sp>
      <p:sp>
        <p:nvSpPr>
          <p:cNvPr id="20" name="TextBox 19">
            <a:extLst>
              <a:ext uri="{FF2B5EF4-FFF2-40B4-BE49-F238E27FC236}">
                <a16:creationId xmlns:a16="http://schemas.microsoft.com/office/drawing/2014/main" id="{C13D8957-D365-0F1C-3B7A-157575C47BE1}"/>
              </a:ext>
            </a:extLst>
          </p:cNvPr>
          <p:cNvSpPr txBox="1"/>
          <p:nvPr/>
        </p:nvSpPr>
        <p:spPr>
          <a:xfrm>
            <a:off x="1359755" y="2352198"/>
            <a:ext cx="2639384" cy="369332"/>
          </a:xfrm>
          <a:prstGeom prst="rect">
            <a:avLst/>
          </a:prstGeom>
          <a:noFill/>
        </p:spPr>
        <p:txBody>
          <a:bodyPr wrap="square">
            <a:spAutoFit/>
          </a:bodyPr>
          <a:lstStyle/>
          <a:p>
            <a:pPr algn="l"/>
            <a:r>
              <a:rPr lang="en-US" i="0" dirty="0">
                <a:ln w="0"/>
                <a:solidFill>
                  <a:schemeClr val="accent2">
                    <a:lumMod val="50000"/>
                  </a:schemeClr>
                </a:solidFill>
                <a:effectLst>
                  <a:outerShdw blurRad="38100" dist="19050" dir="2700000" algn="tl" rotWithShape="0">
                    <a:schemeClr val="dk1">
                      <a:alpha val="40000"/>
                    </a:schemeClr>
                  </a:outerShdw>
                </a:effectLst>
                <a:latin typeface="Arial" panose="020B0604020202020204" pitchFamily="34" charset="0"/>
              </a:rPr>
              <a:t>Examine your results</a:t>
            </a:r>
          </a:p>
        </p:txBody>
      </p:sp>
    </p:spTree>
    <p:extLst>
      <p:ext uri="{BB962C8B-B14F-4D97-AF65-F5344CB8AC3E}">
        <p14:creationId xmlns:p14="http://schemas.microsoft.com/office/powerpoint/2010/main" val="1182447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8992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429000" y="409906"/>
            <a:ext cx="3018712" cy="523220"/>
          </a:xfrm>
          <a:prstGeom prst="rect">
            <a:avLst/>
          </a:prstGeom>
          <a:noFill/>
        </p:spPr>
        <p:txBody>
          <a:bodyPr wrap="non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Research Methods</a:t>
            </a:r>
          </a:p>
        </p:txBody>
      </p:sp>
      <p:sp>
        <p:nvSpPr>
          <p:cNvPr id="10" name="Rectangle 9"/>
          <p:cNvSpPr/>
          <p:nvPr/>
        </p:nvSpPr>
        <p:spPr>
          <a:xfrm>
            <a:off x="1256070" y="2274838"/>
            <a:ext cx="9677400" cy="2862322"/>
          </a:xfrm>
          <a:prstGeom prst="rect">
            <a:avLst/>
          </a:prstGeom>
        </p:spPr>
        <p:txBody>
          <a:bodyPr wrap="square">
            <a:spAutoFit/>
          </a:bodyPr>
          <a:lstStyle/>
          <a:p>
            <a:r>
              <a:rPr lang="en-US" sz="20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mn-cs"/>
              </a:rPr>
              <a:t>Research involves inductive and deductive methods: </a:t>
            </a:r>
          </a:p>
          <a:p>
            <a:pPr marL="285750" indent="-285750">
              <a:buFont typeface="Arial" panose="020B0604020202020204" pitchFamily="34" charset="0"/>
              <a:buChar char="•"/>
            </a:pPr>
            <a:endParaRPr lang="en-US" sz="2000" dirty="0">
              <a:latin typeface="Times New Roman" panose="02020603050405020304" pitchFamily="18" charset="0"/>
            </a:endParaRPr>
          </a:p>
          <a:p>
            <a:pPr marL="342900" indent="-342900">
              <a:buFont typeface="Wingdings" panose="05000000000000000000" pitchFamily="2" charset="2"/>
              <a:buChar char="q"/>
            </a:pPr>
            <a:r>
              <a:rPr lang="en-US" sz="20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mn-cs"/>
              </a:rPr>
              <a:t>Inductive</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methods analyzes the observation of phenomenon and identify the underlying principles, structures, or processes.</a:t>
            </a:r>
          </a:p>
          <a:p>
            <a:pPr marL="285750" indent="-285750">
              <a:buFont typeface="Arial" panose="020B0604020202020204" pitchFamily="34" charset="0"/>
              <a:buChar char="•"/>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q"/>
            </a:pPr>
            <a:r>
              <a:rPr lang="en-US" sz="20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mn-cs"/>
              </a:rPr>
              <a:t>Deductive</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methods verify the assumed principles through observations.</a:t>
            </a:r>
          </a:p>
          <a:p>
            <a:pPr marL="285750" indent="-285750">
              <a:buFont typeface="Arial" panose="020B0604020202020204" pitchFamily="34" charset="0"/>
              <a:buChar char="•"/>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purposes are different: one is to develop explanations, and the other is to test the validity of the explanations. i.e., Validation of Simulation work with Experimental work</a:t>
            </a:r>
          </a:p>
        </p:txBody>
      </p:sp>
    </p:spTree>
    <p:extLst>
      <p:ext uri="{BB962C8B-B14F-4D97-AF65-F5344CB8AC3E}">
        <p14:creationId xmlns:p14="http://schemas.microsoft.com/office/powerpoint/2010/main" val="3004207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587175" y="543490"/>
            <a:ext cx="3685561" cy="523220"/>
          </a:xfrm>
          <a:prstGeom prst="rect">
            <a:avLst/>
          </a:prstGeom>
          <a:noFill/>
        </p:spPr>
        <p:txBody>
          <a:bodyPr wrap="non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Objectives of Research</a:t>
            </a:r>
          </a:p>
        </p:txBody>
      </p:sp>
      <p:sp>
        <p:nvSpPr>
          <p:cNvPr id="10" name="Rectangle 9"/>
          <p:cNvSpPr/>
          <p:nvPr/>
        </p:nvSpPr>
        <p:spPr>
          <a:xfrm>
            <a:off x="1256070" y="1752600"/>
            <a:ext cx="9677400" cy="4247317"/>
          </a:xfrm>
          <a:prstGeom prst="rect">
            <a:avLst/>
          </a:prstGeom>
        </p:spPr>
        <p:txBody>
          <a:bodyPr wrap="square">
            <a:spAutoFit/>
          </a:bodyPr>
          <a:lstStyle/>
          <a:p>
            <a:pPr marL="342900" indent="-342900">
              <a:buFont typeface="Wingdings" panose="05000000000000000000" pitchFamily="2" charset="2"/>
              <a:buChar char="q"/>
            </a:pPr>
            <a:r>
              <a:rPr lang="en-US" sz="24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mn-cs"/>
              </a:rPr>
              <a:t>The purpose of research is to discover answers through the application of scientific procedures.</a:t>
            </a:r>
          </a:p>
          <a:p>
            <a:pPr marL="342900" indent="-342900">
              <a:buFont typeface="Wingdings" panose="05000000000000000000" pitchFamily="2" charset="2"/>
              <a:buChar char="q"/>
            </a:pPr>
            <a:endParaRPr lang="en-US" sz="20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mn-cs"/>
            </a:endParaRPr>
          </a:p>
          <a:p>
            <a:pPr marL="342900" indent="-342900">
              <a:buFont typeface="Wingdings" panose="05000000000000000000" pitchFamily="2" charset="2"/>
              <a:buChar char="q"/>
            </a:pPr>
            <a:r>
              <a:rPr lang="en-US" sz="24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mn-cs"/>
              </a:rPr>
              <a:t> The objectives are:</a:t>
            </a:r>
          </a:p>
          <a:p>
            <a:pPr marL="742950" lvl="1" indent="-285750">
              <a:buFont typeface="Arial" panose="020B0604020202020204" pitchFamily="34" charset="0"/>
              <a:buChar char="•"/>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gain familiarity with a phenomenon or to achieve new insights into it-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Formulative Research.</a:t>
            </a: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742950" lvl="1" indent="-285750">
              <a:buFont typeface="Arial" panose="020B0604020202020204" pitchFamily="34" charset="0"/>
              <a:buChar char="•"/>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portray accurately the characteristics of a particular individual, situation or a group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Descriptive Research.</a:t>
            </a: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742950" lvl="1" indent="-285750">
              <a:buFont typeface="Arial" panose="020B0604020202020204" pitchFamily="34" charset="0"/>
              <a:buChar char="•"/>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determine the frequency with which something occurs or with which it is associated with something else-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Diagnostic Research. </a:t>
            </a:r>
          </a:p>
          <a:p>
            <a:pPr marL="742950" lvl="1" indent="-285750">
              <a:buFont typeface="Arial" panose="020B0604020202020204" pitchFamily="34" charset="0"/>
              <a:buChar char="•"/>
            </a:pPr>
            <a:endParaRPr lang="en-US" dirty="0">
              <a:latin typeface="Times New Roman" panose="02020603050405020304" pitchFamily="18" charset="0"/>
            </a:endParaRPr>
          </a:p>
          <a:p>
            <a:pPr marL="742950" lvl="1" indent="-285750">
              <a:buFont typeface="Arial" panose="020B0604020202020204" pitchFamily="34" charset="0"/>
              <a:buChar char="•"/>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test a hypothesis of a causal relationship between variables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mn-cs"/>
              </a:rPr>
              <a:t>Hypothesis-Testing Research.</a:t>
            </a:r>
          </a:p>
        </p:txBody>
      </p:sp>
    </p:spTree>
    <p:extLst>
      <p:ext uri="{BB962C8B-B14F-4D97-AF65-F5344CB8AC3E}">
        <p14:creationId xmlns:p14="http://schemas.microsoft.com/office/powerpoint/2010/main" val="376674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6952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587175" y="543490"/>
            <a:ext cx="5567486" cy="523220"/>
          </a:xfrm>
          <a:prstGeom prst="rect">
            <a:avLst/>
          </a:prstGeom>
          <a:noFill/>
        </p:spPr>
        <p:txBody>
          <a:bodyPr wrap="non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Attributes of Good Research Study</a:t>
            </a:r>
          </a:p>
        </p:txBody>
      </p:sp>
      <p:sp>
        <p:nvSpPr>
          <p:cNvPr id="10" name="Rectangle 9"/>
          <p:cNvSpPr/>
          <p:nvPr/>
        </p:nvSpPr>
        <p:spPr>
          <a:xfrm>
            <a:off x="964558" y="2003020"/>
            <a:ext cx="10536572" cy="3016210"/>
          </a:xfrm>
          <a:prstGeom prst="rect">
            <a:avLst/>
          </a:prstGeom>
        </p:spPr>
        <p:txBody>
          <a:bodyPr wrap="square">
            <a:spAutoFit/>
          </a:bodyPr>
          <a:lstStyle/>
          <a:p>
            <a:pPr>
              <a:lnSpc>
                <a:spcPct val="150000"/>
              </a:lnSpc>
            </a:pPr>
            <a:r>
              <a:rPr lang="en-US" sz="20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OBJECTIVE</a:t>
            </a:r>
            <a:r>
              <a:rPr lang="en-US" sz="2000" dirty="0">
                <a:latin typeface="Times New Roman" panose="02020603050405020304" pitchFamily="18" charset="0"/>
              </a:rPr>
              <a:t>: </a:t>
            </a:r>
            <a:r>
              <a:rPr lang="en-US" sz="2000" dirty="0">
                <a:ln w="0"/>
                <a:effectLst>
                  <a:outerShdw blurRad="38100" dist="19050" dir="2700000" algn="tl" rotWithShape="0">
                    <a:schemeClr val="dk1">
                      <a:alpha val="40000"/>
                    </a:schemeClr>
                  </a:outerShdw>
                </a:effectLst>
                <a:latin typeface="Times New Roman" panose="02020603050405020304" pitchFamily="18" charset="0"/>
              </a:rPr>
              <a:t>A good research must answer the research question.</a:t>
            </a:r>
          </a:p>
          <a:p>
            <a:pPr>
              <a:lnSpc>
                <a:spcPct val="150000"/>
              </a:lnSpc>
            </a:pPr>
            <a:r>
              <a:rPr lang="en-US" sz="20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CONTROL: </a:t>
            </a:r>
            <a:r>
              <a:rPr lang="en-US" sz="2000" dirty="0">
                <a:ln w="0"/>
                <a:effectLst>
                  <a:outerShdw blurRad="38100" dist="19050" dir="2700000" algn="tl" rotWithShape="0">
                    <a:schemeClr val="dk1">
                      <a:alpha val="40000"/>
                    </a:schemeClr>
                  </a:outerShdw>
                </a:effectLst>
                <a:latin typeface="Times New Roman" panose="02020603050405020304" pitchFamily="18" charset="0"/>
              </a:rPr>
              <a:t>A good research must be able to control all variables.</a:t>
            </a:r>
          </a:p>
          <a:p>
            <a:pPr>
              <a:lnSpc>
                <a:spcPct val="150000"/>
              </a:lnSpc>
            </a:pPr>
            <a:r>
              <a:rPr lang="en-US" sz="20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GENERALISABILITY: </a:t>
            </a:r>
            <a:r>
              <a:rPr lang="en-US" sz="2000" dirty="0">
                <a:ln w="0"/>
                <a:effectLst>
                  <a:outerShdw blurRad="38100" dist="19050" dir="2700000" algn="tl" rotWithShape="0">
                    <a:schemeClr val="dk1">
                      <a:alpha val="40000"/>
                    </a:schemeClr>
                  </a:outerShdw>
                </a:effectLst>
                <a:latin typeface="Times New Roman" panose="02020603050405020304" pitchFamily="18" charset="0"/>
              </a:rPr>
              <a:t>Generate similar result when used other method.</a:t>
            </a:r>
            <a:endParaRPr lang="en-US" sz="2000" dirty="0">
              <a:latin typeface="Times New Roman" panose="02020603050405020304" pitchFamily="18" charset="0"/>
            </a:endParaRPr>
          </a:p>
          <a:p>
            <a:r>
              <a:rPr lang="en-US" sz="20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BIAS FREE: </a:t>
            </a:r>
            <a:r>
              <a:rPr lang="en-US" sz="2000" dirty="0">
                <a:ln w="0"/>
                <a:effectLst>
                  <a:outerShdw blurRad="38100" dist="19050" dir="2700000" algn="tl" rotWithShape="0">
                    <a:schemeClr val="dk1">
                      <a:alpha val="40000"/>
                    </a:schemeClr>
                  </a:outerShdw>
                </a:effectLst>
                <a:latin typeface="Times New Roman" panose="02020603050405020304" pitchFamily="18" charset="0"/>
              </a:rPr>
              <a:t>Research should be free from personal bias. It should be based on objective and not on subjective matter.</a:t>
            </a:r>
          </a:p>
          <a:p>
            <a:endParaRPr lang="en-US" sz="2000" dirty="0">
              <a:ln w="0"/>
              <a:effectLst>
                <a:outerShdw blurRad="38100" dist="19050" dir="2700000" algn="tl" rotWithShape="0">
                  <a:schemeClr val="dk1">
                    <a:alpha val="40000"/>
                  </a:schemeClr>
                </a:outerShdw>
              </a:effectLst>
              <a:latin typeface="Times New Roman" panose="02020603050405020304" pitchFamily="18" charset="0"/>
            </a:endParaRPr>
          </a:p>
          <a:p>
            <a:r>
              <a:rPr lang="en-US" sz="20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SYSTEMATIC:</a:t>
            </a:r>
            <a:r>
              <a:rPr lang="en-US" sz="2000" dirty="0">
                <a:latin typeface="Times New Roman" panose="02020603050405020304" pitchFamily="18" charset="0"/>
              </a:rPr>
              <a:t> </a:t>
            </a:r>
            <a:r>
              <a:rPr lang="en-US" sz="2000" dirty="0">
                <a:ln w="0"/>
                <a:effectLst>
                  <a:outerShdw blurRad="38100" dist="19050" dir="2700000" algn="tl" rotWithShape="0">
                    <a:schemeClr val="dk1">
                      <a:alpha val="40000"/>
                    </a:schemeClr>
                  </a:outerShdw>
                </a:effectLst>
                <a:latin typeface="Times New Roman" panose="02020603050405020304" pitchFamily="18" charset="0"/>
              </a:rPr>
              <a:t>A good research study must have various well-planned steps, i.e. all steps must be interrelated, and one step should lead to another step.</a:t>
            </a:r>
          </a:p>
        </p:txBody>
      </p:sp>
    </p:spTree>
    <p:extLst>
      <p:ext uri="{BB962C8B-B14F-4D97-AF65-F5344CB8AC3E}">
        <p14:creationId xmlns:p14="http://schemas.microsoft.com/office/powerpoint/2010/main" val="148299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5" cy="450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092845" y="609202"/>
            <a:ext cx="6203555" cy="523220"/>
          </a:xfrm>
          <a:prstGeom prst="rect">
            <a:avLst/>
          </a:prstGeom>
          <a:noFill/>
        </p:spPr>
        <p:txBody>
          <a:bodyPr wrap="squar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Criteria of A Good Research</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6"/>
          <p:cNvSpPr txBox="1">
            <a:spLocks noChangeArrowheads="1"/>
          </p:cNvSpPr>
          <p:nvPr/>
        </p:nvSpPr>
        <p:spPr bwMode="auto">
          <a:xfrm>
            <a:off x="1600200" y="1846833"/>
            <a:ext cx="9525000" cy="4339650"/>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a:ln w="0"/>
                <a:effectLst>
                  <a:outerShdw blurRad="38100" dist="19050" dir="2700000" algn="tl" rotWithShape="0">
                    <a:schemeClr val="dk1">
                      <a:alpha val="40000"/>
                    </a:schemeClr>
                  </a:outerShdw>
                </a:effectLst>
                <a:latin typeface="Times New Roman" panose="02020603050405020304" pitchFamily="18" charset="0"/>
              </a:rPr>
              <a:t>1. Purpose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clearly defined</a:t>
            </a:r>
            <a:r>
              <a:rPr lang="en-US" sz="2000" dirty="0">
                <a:ln w="0"/>
                <a:effectLst>
                  <a:outerShdw blurRad="38100" dist="19050" dir="2700000" algn="tl" rotWithShape="0">
                    <a:schemeClr val="dk1">
                      <a:alpha val="40000"/>
                    </a:schemeClr>
                  </a:outerShdw>
                </a:effectLst>
                <a:latin typeface="Times New Roman" panose="02020603050405020304" pitchFamily="18" charset="0"/>
              </a:rPr>
              <a:t>.</a:t>
            </a:r>
          </a:p>
          <a:p>
            <a:pPr algn="l"/>
            <a:endParaRPr lang="en-US" sz="1000" dirty="0">
              <a:ln w="0"/>
              <a:effectLst>
                <a:outerShdw blurRad="38100" dist="19050" dir="2700000" algn="tl" rotWithShape="0">
                  <a:schemeClr val="dk1">
                    <a:alpha val="40000"/>
                  </a:schemeClr>
                </a:outerShdw>
              </a:effectLst>
              <a:latin typeface="Times New Roman" panose="02020603050405020304" pitchFamily="18" charset="0"/>
            </a:endParaRPr>
          </a:p>
          <a:p>
            <a:r>
              <a:rPr lang="en-US" sz="2000" dirty="0">
                <a:ln w="0"/>
                <a:effectLst>
                  <a:outerShdw blurRad="38100" dist="19050" dir="2700000" algn="tl" rotWithShape="0">
                    <a:schemeClr val="dk1">
                      <a:alpha val="40000"/>
                    </a:schemeClr>
                  </a:outerShdw>
                </a:effectLst>
                <a:latin typeface="Times New Roman" panose="02020603050405020304" pitchFamily="18" charset="0"/>
              </a:rPr>
              <a:t>2. Research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process detailed</a:t>
            </a:r>
            <a:r>
              <a:rPr lang="en-US" sz="2000" dirty="0">
                <a:ln w="0"/>
                <a:effectLst>
                  <a:outerShdw blurRad="38100" dist="19050" dir="2700000" algn="tl" rotWithShape="0">
                    <a:schemeClr val="dk1">
                      <a:alpha val="40000"/>
                    </a:schemeClr>
                  </a:outerShdw>
                </a:effectLst>
                <a:latin typeface="Times New Roman" panose="02020603050405020304" pitchFamily="18" charset="0"/>
              </a:rPr>
              <a:t>.</a:t>
            </a:r>
          </a:p>
          <a:p>
            <a:pPr algn="l"/>
            <a:endParaRPr lang="en-US" sz="1100" dirty="0">
              <a:ln w="0"/>
              <a:effectLst>
                <a:outerShdw blurRad="38100" dist="19050" dir="2700000" algn="tl" rotWithShape="0">
                  <a:schemeClr val="dk1">
                    <a:alpha val="40000"/>
                  </a:schemeClr>
                </a:outerShdw>
              </a:effectLst>
              <a:latin typeface="Times New Roman" panose="02020603050405020304" pitchFamily="18" charset="0"/>
            </a:endParaRPr>
          </a:p>
          <a:p>
            <a:r>
              <a:rPr lang="en-US" sz="2000" dirty="0">
                <a:ln w="0"/>
                <a:effectLst>
                  <a:outerShdw blurRad="38100" dist="19050" dir="2700000" algn="tl" rotWithShape="0">
                    <a:schemeClr val="dk1">
                      <a:alpha val="40000"/>
                    </a:schemeClr>
                  </a:outerShdw>
                </a:effectLst>
                <a:latin typeface="Times New Roman" panose="02020603050405020304" pitchFamily="18" charset="0"/>
              </a:rPr>
              <a:t>3. Research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design thoroughly planned</a:t>
            </a:r>
            <a:r>
              <a:rPr lang="en-US" sz="2000" dirty="0">
                <a:ln w="0"/>
                <a:effectLst>
                  <a:outerShdw blurRad="38100" dist="19050" dir="2700000" algn="tl" rotWithShape="0">
                    <a:schemeClr val="dk1">
                      <a:alpha val="40000"/>
                    </a:schemeClr>
                  </a:outerShdw>
                </a:effectLst>
                <a:latin typeface="Times New Roman" panose="02020603050405020304" pitchFamily="18" charset="0"/>
              </a:rPr>
              <a:t>.</a:t>
            </a:r>
          </a:p>
          <a:p>
            <a:pPr algn="l"/>
            <a:endParaRPr lang="en-US" sz="1100" dirty="0">
              <a:ln w="0"/>
              <a:effectLst>
                <a:outerShdw blurRad="38100" dist="19050" dir="2700000" algn="tl" rotWithShape="0">
                  <a:schemeClr val="dk1">
                    <a:alpha val="40000"/>
                  </a:schemeClr>
                </a:outerShdw>
              </a:effectLst>
              <a:latin typeface="Times New Roman" panose="02020603050405020304" pitchFamily="18" charset="0"/>
            </a:endParaRPr>
          </a:p>
          <a:p>
            <a:r>
              <a:rPr lang="en-US" sz="2000" dirty="0">
                <a:ln w="0"/>
                <a:effectLst>
                  <a:outerShdw blurRad="38100" dist="19050" dir="2700000" algn="tl" rotWithShape="0">
                    <a:schemeClr val="dk1">
                      <a:alpha val="40000"/>
                    </a:schemeClr>
                  </a:outerShdw>
                </a:effectLst>
                <a:latin typeface="Times New Roman" panose="02020603050405020304" pitchFamily="18" charset="0"/>
              </a:rPr>
              <a:t>4. High ethical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standards applied</a:t>
            </a:r>
            <a:r>
              <a:rPr lang="en-US" sz="2000" dirty="0">
                <a:ln w="0"/>
                <a:effectLst>
                  <a:outerShdw blurRad="38100" dist="19050" dir="2700000" algn="tl" rotWithShape="0">
                    <a:schemeClr val="dk1">
                      <a:alpha val="40000"/>
                    </a:schemeClr>
                  </a:outerShdw>
                </a:effectLst>
                <a:latin typeface="Times New Roman" panose="02020603050405020304" pitchFamily="18" charset="0"/>
              </a:rPr>
              <a:t>.</a:t>
            </a:r>
          </a:p>
          <a:p>
            <a:pPr algn="l"/>
            <a:endParaRPr lang="en-US" sz="1100" dirty="0">
              <a:ln w="0"/>
              <a:effectLst>
                <a:outerShdw blurRad="38100" dist="19050" dir="2700000" algn="tl" rotWithShape="0">
                  <a:schemeClr val="dk1">
                    <a:alpha val="40000"/>
                  </a:schemeClr>
                </a:outerShdw>
              </a:effectLst>
              <a:latin typeface="Times New Roman" panose="02020603050405020304" pitchFamily="18" charset="0"/>
            </a:endParaRPr>
          </a:p>
          <a:p>
            <a:pPr algn="l"/>
            <a:r>
              <a:rPr lang="en-US" sz="2000" dirty="0">
                <a:ln w="0"/>
                <a:effectLst>
                  <a:outerShdw blurRad="38100" dist="19050" dir="2700000" algn="tl" rotWithShape="0">
                    <a:schemeClr val="dk1">
                      <a:alpha val="40000"/>
                    </a:schemeClr>
                  </a:outerShdw>
                </a:effectLst>
                <a:latin typeface="Times New Roman" panose="02020603050405020304" pitchFamily="18" charset="0"/>
              </a:rPr>
              <a:t>5. Limitations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frankly revealed</a:t>
            </a:r>
            <a:r>
              <a:rPr lang="en-US" sz="2000" dirty="0">
                <a:ln w="0"/>
                <a:effectLst>
                  <a:outerShdw blurRad="38100" dist="19050" dir="2700000" algn="tl" rotWithShape="0">
                    <a:schemeClr val="dk1">
                      <a:alpha val="40000"/>
                    </a:schemeClr>
                  </a:outerShdw>
                </a:effectLst>
                <a:latin typeface="Times New Roman" panose="02020603050405020304" pitchFamily="18" charset="0"/>
              </a:rPr>
              <a:t>.</a:t>
            </a:r>
          </a:p>
          <a:p>
            <a:pPr algn="l"/>
            <a:endParaRPr lang="en-US" sz="1100" dirty="0">
              <a:ln w="0"/>
              <a:effectLst>
                <a:outerShdw blurRad="38100" dist="19050" dir="2700000" algn="tl" rotWithShape="0">
                  <a:schemeClr val="dk1">
                    <a:alpha val="40000"/>
                  </a:schemeClr>
                </a:outerShdw>
              </a:effectLst>
              <a:latin typeface="Times New Roman" panose="02020603050405020304" pitchFamily="18" charset="0"/>
            </a:endParaRPr>
          </a:p>
          <a:p>
            <a:pPr algn="l"/>
            <a:r>
              <a:rPr lang="en-US" sz="2000" dirty="0">
                <a:ln w="0"/>
                <a:effectLst>
                  <a:outerShdw blurRad="38100" dist="19050" dir="2700000" algn="tl" rotWithShape="0">
                    <a:schemeClr val="dk1">
                      <a:alpha val="40000"/>
                    </a:schemeClr>
                  </a:outerShdw>
                </a:effectLst>
                <a:latin typeface="Times New Roman" panose="02020603050405020304" pitchFamily="18" charset="0"/>
              </a:rPr>
              <a:t>6. Suitable analysis for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decision maker’s needs</a:t>
            </a:r>
            <a:r>
              <a:rPr lang="en-US" sz="2000" dirty="0">
                <a:ln w="0"/>
                <a:effectLst>
                  <a:outerShdw blurRad="38100" dist="19050" dir="2700000" algn="tl" rotWithShape="0">
                    <a:schemeClr val="dk1">
                      <a:alpha val="40000"/>
                    </a:schemeClr>
                  </a:outerShdw>
                </a:effectLst>
                <a:latin typeface="Times New Roman" panose="02020603050405020304" pitchFamily="18" charset="0"/>
              </a:rPr>
              <a:t>.</a:t>
            </a:r>
          </a:p>
          <a:p>
            <a:pPr algn="l"/>
            <a:endParaRPr lang="en-US" sz="1100" dirty="0">
              <a:ln w="0"/>
              <a:effectLst>
                <a:outerShdw blurRad="38100" dist="19050" dir="2700000" algn="tl" rotWithShape="0">
                  <a:schemeClr val="dk1">
                    <a:alpha val="40000"/>
                  </a:schemeClr>
                </a:outerShdw>
              </a:effectLst>
              <a:latin typeface="Times New Roman" panose="02020603050405020304" pitchFamily="18" charset="0"/>
            </a:endParaRPr>
          </a:p>
          <a:p>
            <a:pPr algn="l"/>
            <a:r>
              <a:rPr lang="en-US" sz="2000" dirty="0">
                <a:ln w="0"/>
                <a:effectLst>
                  <a:outerShdw blurRad="38100" dist="19050" dir="2700000" algn="tl" rotWithShape="0">
                    <a:schemeClr val="dk1">
                      <a:alpha val="40000"/>
                    </a:schemeClr>
                  </a:outerShdw>
                </a:effectLst>
                <a:latin typeface="Times New Roman" panose="02020603050405020304" pitchFamily="18" charset="0"/>
              </a:rPr>
              <a:t>7. Findings presented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unambiguously</a:t>
            </a:r>
            <a:r>
              <a:rPr lang="en-US" sz="2000" dirty="0">
                <a:ln w="0"/>
                <a:effectLst>
                  <a:outerShdw blurRad="38100" dist="19050" dir="2700000" algn="tl" rotWithShape="0">
                    <a:schemeClr val="dk1">
                      <a:alpha val="40000"/>
                    </a:schemeClr>
                  </a:outerShdw>
                </a:effectLst>
                <a:latin typeface="Times New Roman" panose="02020603050405020304" pitchFamily="18" charset="0"/>
              </a:rPr>
              <a:t>.</a:t>
            </a:r>
          </a:p>
          <a:p>
            <a:pPr algn="l"/>
            <a:endParaRPr lang="en-US" sz="1100" dirty="0">
              <a:ln w="0"/>
              <a:effectLst>
                <a:outerShdw blurRad="38100" dist="19050" dir="2700000" algn="tl" rotWithShape="0">
                  <a:schemeClr val="dk1">
                    <a:alpha val="40000"/>
                  </a:schemeClr>
                </a:outerShdw>
              </a:effectLst>
              <a:latin typeface="Times New Roman" panose="02020603050405020304" pitchFamily="18" charset="0"/>
            </a:endParaRPr>
          </a:p>
          <a:p>
            <a:pPr algn="l"/>
            <a:r>
              <a:rPr lang="en-US" sz="2000" dirty="0">
                <a:ln w="0"/>
                <a:effectLst>
                  <a:outerShdw blurRad="38100" dist="19050" dir="2700000" algn="tl" rotWithShape="0">
                    <a:schemeClr val="dk1">
                      <a:alpha val="40000"/>
                    </a:schemeClr>
                  </a:outerShdw>
                </a:effectLst>
                <a:latin typeface="Times New Roman" panose="02020603050405020304" pitchFamily="18" charset="0"/>
              </a:rPr>
              <a:t>8. Conclusions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justified</a:t>
            </a:r>
            <a:r>
              <a:rPr lang="en-US" sz="2000" dirty="0">
                <a:ln w="0"/>
                <a:effectLst>
                  <a:outerShdw blurRad="38100" dist="19050" dir="2700000" algn="tl" rotWithShape="0">
                    <a:schemeClr val="dk1">
                      <a:alpha val="40000"/>
                    </a:schemeClr>
                  </a:outerShdw>
                </a:effectLst>
                <a:latin typeface="Times New Roman" panose="02020603050405020304" pitchFamily="18" charset="0"/>
              </a:rPr>
              <a:t>.</a:t>
            </a:r>
          </a:p>
          <a:p>
            <a:pPr algn="l"/>
            <a:endParaRPr lang="en-US" sz="1100" dirty="0">
              <a:ln w="0"/>
              <a:effectLst>
                <a:outerShdw blurRad="38100" dist="19050" dir="2700000" algn="tl" rotWithShape="0">
                  <a:schemeClr val="dk1">
                    <a:alpha val="40000"/>
                  </a:schemeClr>
                </a:outerShdw>
              </a:effectLst>
              <a:latin typeface="Times New Roman" panose="02020603050405020304" pitchFamily="18" charset="0"/>
            </a:endParaRPr>
          </a:p>
          <a:p>
            <a:pPr algn="l"/>
            <a:r>
              <a:rPr lang="en-US" sz="2000" dirty="0">
                <a:ln w="0"/>
                <a:effectLst>
                  <a:outerShdw blurRad="38100" dist="19050" dir="2700000" algn="tl" rotWithShape="0">
                    <a:schemeClr val="dk1">
                      <a:alpha val="40000"/>
                    </a:schemeClr>
                  </a:outerShdw>
                </a:effectLst>
                <a:latin typeface="Times New Roman" panose="02020603050405020304" pitchFamily="18" charset="0"/>
              </a:rPr>
              <a:t>9. Researcher’s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experience reflected</a:t>
            </a:r>
            <a:r>
              <a:rPr lang="en-US" sz="2000" dirty="0">
                <a:ln w="0"/>
                <a:effectLst>
                  <a:outerShdw blurRad="38100" dist="19050" dir="2700000" algn="tl" rotWithShape="0">
                    <a:schemeClr val="dk1">
                      <a:alpha val="40000"/>
                    </a:schemeClr>
                  </a:outerShdw>
                </a:effectLst>
                <a:latin typeface="Times New Roman" panose="02020603050405020304" pitchFamily="18" charset="0"/>
              </a:rPr>
              <a:t>.</a:t>
            </a:r>
          </a:p>
        </p:txBody>
      </p:sp>
    </p:spTree>
    <p:extLst>
      <p:ext uri="{BB962C8B-B14F-4D97-AF65-F5344CB8AC3E}">
        <p14:creationId xmlns:p14="http://schemas.microsoft.com/office/powerpoint/2010/main" val="3548166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5" cy="450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016645" y="609202"/>
            <a:ext cx="4269630" cy="523220"/>
          </a:xfrm>
          <a:prstGeom prst="rect">
            <a:avLst/>
          </a:prstGeom>
          <a:noFill/>
        </p:spPr>
        <p:txBody>
          <a:bodyPr wrap="non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Types Of Research Studies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6"/>
          <p:cNvSpPr txBox="1">
            <a:spLocks noChangeArrowheads="1"/>
          </p:cNvSpPr>
          <p:nvPr/>
        </p:nvSpPr>
        <p:spPr bwMode="auto">
          <a:xfrm>
            <a:off x="868396" y="1769624"/>
            <a:ext cx="10820400"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l">
              <a:buFont typeface="Wingdings" panose="05000000000000000000" pitchFamily="2" charset="2"/>
              <a:buChar char="q"/>
            </a:pP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Descriptive research</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 includes surveys and fact-finding enquiries of different kinds. It uses descriptive studies in which researcher seeks to measure characteristics like, shopping behavior, preferences, etc. Generally, survey methods are used for descriptive research.</a:t>
            </a:r>
          </a:p>
          <a:p>
            <a:pPr marL="342900" indent="-342900" algn="l">
              <a:buFont typeface="Wingdings" panose="05000000000000000000" pitchFamily="2" charset="2"/>
              <a:buChar char="q"/>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endParaRPr>
          </a:p>
          <a:p>
            <a:pPr marL="342900" indent="-342900" algn="l">
              <a:buFont typeface="Wingdings" panose="05000000000000000000" pitchFamily="2" charset="2"/>
              <a:buChar char="q"/>
            </a:pP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Analytical research</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 includes use of facts and information already available and analyze these to make a critical evaluation of the material.</a:t>
            </a:r>
          </a:p>
          <a:p>
            <a:pPr marL="342900" indent="-342900" algn="l">
              <a:buFont typeface="Wingdings" panose="05000000000000000000" pitchFamily="2" charset="2"/>
              <a:buChar char="q"/>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endParaRPr>
          </a:p>
          <a:p>
            <a:pPr marL="342900" indent="-342900" algn="l">
              <a:buFont typeface="Wingdings" panose="05000000000000000000" pitchFamily="2" charset="2"/>
              <a:buChar char="q"/>
            </a:pP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Applied research</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 aims at finding a solution for an immediate problem facing a society or business organization. Marketing research, trend analysis are examples of applied research.</a:t>
            </a:r>
          </a:p>
          <a:p>
            <a:pPr marL="342900" indent="-342900" algn="l">
              <a:buFont typeface="Wingdings" panose="05000000000000000000" pitchFamily="2" charset="2"/>
              <a:buChar char="q"/>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endParaRPr>
          </a:p>
          <a:p>
            <a:pPr marL="342900" indent="-342900" algn="l">
              <a:buFont typeface="Wingdings" panose="05000000000000000000" pitchFamily="2" charset="2"/>
              <a:buChar char="q"/>
            </a:pP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Fundamental research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is concerned with generalizations and with the formulation of the theory. Research concerning some natural phenomenon or relating to pure mathematics are examples of fundamental research. </a:t>
            </a:r>
          </a:p>
        </p:txBody>
      </p:sp>
    </p:spTree>
    <p:extLst>
      <p:ext uri="{BB962C8B-B14F-4D97-AF65-F5344CB8AC3E}">
        <p14:creationId xmlns:p14="http://schemas.microsoft.com/office/powerpoint/2010/main" val="927962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5" cy="450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016645" y="609202"/>
            <a:ext cx="5348452" cy="523220"/>
          </a:xfrm>
          <a:prstGeom prst="rect">
            <a:avLst/>
          </a:prstGeom>
          <a:noFill/>
        </p:spPr>
        <p:txBody>
          <a:bodyPr wrap="non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Types Of Research Studies (cont.)</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6"/>
          <p:cNvSpPr txBox="1">
            <a:spLocks noChangeArrowheads="1"/>
          </p:cNvSpPr>
          <p:nvPr/>
        </p:nvSpPr>
        <p:spPr bwMode="auto">
          <a:xfrm>
            <a:off x="868396" y="1769624"/>
            <a:ext cx="10820400"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l">
              <a:buFont typeface="Wingdings" panose="05000000000000000000" pitchFamily="2" charset="2"/>
              <a:buChar char="q"/>
            </a:pP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Quantitative research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is based on the measurement of quantity or amount. It is applicable to phenomena that can be expressed in terms of quantity. For example, questionnaire survey result.</a:t>
            </a:r>
          </a:p>
          <a:p>
            <a:pPr marL="342900" indent="-342900" algn="l">
              <a:buFont typeface="Wingdings" panose="05000000000000000000" pitchFamily="2" charset="2"/>
              <a:buChar char="q"/>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endParaRPr>
          </a:p>
          <a:p>
            <a:pPr marL="342900" indent="-342900" algn="l">
              <a:buFont typeface="Wingdings" panose="05000000000000000000" pitchFamily="2" charset="2"/>
              <a:buChar char="q"/>
            </a:pP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Qualitative research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is concerned with qualitative phenomenon like relating to or involving the reasons or motives for human behavior. For example, word association, tests, sentence completion tests, story completion, etc.</a:t>
            </a:r>
          </a:p>
          <a:p>
            <a:pPr marL="342900" indent="-342900" algn="l">
              <a:buFont typeface="Wingdings" panose="05000000000000000000" pitchFamily="2" charset="2"/>
              <a:buChar char="q"/>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endParaRPr>
          </a:p>
          <a:p>
            <a:pPr marL="342900" indent="-342900" algn="l">
              <a:buFont typeface="Wingdings" panose="05000000000000000000" pitchFamily="2" charset="2"/>
              <a:buChar char="q"/>
            </a:pP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Conceptual research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is that related to some abstract ideas or theory. It is generally used by philosophers and thinkers to develop new concepts or to reinterpret the existing one.</a:t>
            </a:r>
          </a:p>
          <a:p>
            <a:pPr marL="342900" indent="-342900" algn="l">
              <a:buFont typeface="Wingdings" panose="05000000000000000000" pitchFamily="2" charset="2"/>
              <a:buChar char="q"/>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endParaRPr>
          </a:p>
          <a:p>
            <a:pPr marL="342900" indent="-342900" algn="l">
              <a:buFont typeface="Wingdings" panose="05000000000000000000" pitchFamily="2" charset="2"/>
              <a:buChar char="q"/>
            </a:pP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Empirical research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relies on experience or observation, often with some data-based research. It is necessary to get all facts and information at first hand.</a:t>
            </a:r>
          </a:p>
        </p:txBody>
      </p:sp>
    </p:spTree>
    <p:extLst>
      <p:ext uri="{BB962C8B-B14F-4D97-AF65-F5344CB8AC3E}">
        <p14:creationId xmlns:p14="http://schemas.microsoft.com/office/powerpoint/2010/main" val="1514351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5" cy="450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016645" y="609202"/>
            <a:ext cx="4591129" cy="523220"/>
          </a:xfrm>
          <a:prstGeom prst="rect">
            <a:avLst/>
          </a:prstGeom>
          <a:noFill/>
        </p:spPr>
        <p:txBody>
          <a:bodyPr wrap="non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Some other types of research</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6"/>
          <p:cNvSpPr txBox="1">
            <a:spLocks noChangeArrowheads="1"/>
          </p:cNvSpPr>
          <p:nvPr/>
        </p:nvSpPr>
        <p:spPr bwMode="auto">
          <a:xfrm>
            <a:off x="1060424" y="1901008"/>
            <a:ext cx="10820400" cy="3576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l">
              <a:lnSpc>
                <a:spcPct val="150000"/>
              </a:lnSpc>
              <a:buFont typeface="Wingdings" panose="05000000000000000000" pitchFamily="2" charset="2"/>
              <a:buChar char="q"/>
            </a:pP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One-time Research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 Research confined to a single time.</a:t>
            </a:r>
          </a:p>
          <a:p>
            <a:pPr marL="342900" indent="-342900" algn="l">
              <a:lnSpc>
                <a:spcPct val="150000"/>
              </a:lnSpc>
              <a:buFont typeface="Wingdings" panose="05000000000000000000" pitchFamily="2" charset="2"/>
              <a:buChar char="q"/>
            </a:pP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Longitudinal Research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 Research carried on over several time periods.</a:t>
            </a:r>
          </a:p>
          <a:p>
            <a:pPr marL="342900" indent="-342900" algn="l">
              <a:lnSpc>
                <a:spcPct val="150000"/>
              </a:lnSpc>
              <a:buFont typeface="Wingdings" panose="05000000000000000000" pitchFamily="2" charset="2"/>
              <a:buChar char="q"/>
            </a:pP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Diagnostic Research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 It is also called clinical research which aims at identifying the causes of a problem, frequency with which it occurs and the possible solutions for it.</a:t>
            </a:r>
          </a:p>
          <a:p>
            <a:pPr marL="342900" indent="-342900" algn="l">
              <a:buFont typeface="Wingdings" panose="05000000000000000000" pitchFamily="2" charset="2"/>
              <a:buChar char="q"/>
            </a:pP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Exploratory Research –</a:t>
            </a:r>
            <a:r>
              <a:rPr lang="en-US" sz="20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It is aimed to gain familiarity with the problem, to generate new ideas or to make a precise formulation of the problem. Hence it is also known as formulative research.</a:t>
            </a:r>
          </a:p>
          <a:p>
            <a:pPr marL="342900" indent="-342900" algn="l">
              <a:buFont typeface="Wingdings" panose="05000000000000000000" pitchFamily="2" charset="2"/>
              <a:buChar char="q"/>
            </a:pP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Experimental Research – </a:t>
            </a:r>
            <a:r>
              <a:rPr lang="en-US" sz="20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It is designed to assess the effect of one variable on a phenomenon by keeping the other variables constant or controlled.</a:t>
            </a:r>
          </a:p>
          <a:p>
            <a:pPr marL="342900" indent="-342900" algn="l">
              <a:lnSpc>
                <a:spcPct val="150000"/>
              </a:lnSpc>
              <a:buFont typeface="Wingdings" panose="05000000000000000000" pitchFamily="2" charset="2"/>
              <a:buChar char="q"/>
            </a:pPr>
            <a:endPar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endParaRPr>
          </a:p>
        </p:txBody>
      </p:sp>
    </p:spTree>
    <p:extLst>
      <p:ext uri="{BB962C8B-B14F-4D97-AF65-F5344CB8AC3E}">
        <p14:creationId xmlns:p14="http://schemas.microsoft.com/office/powerpoint/2010/main" val="3418119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5" cy="450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016645" y="609202"/>
            <a:ext cx="5793509" cy="523220"/>
          </a:xfrm>
          <a:prstGeom prst="rect">
            <a:avLst/>
          </a:prstGeom>
          <a:noFill/>
        </p:spPr>
        <p:txBody>
          <a:bodyPr wrap="non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Research Methods and Methodology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6"/>
          <p:cNvSpPr txBox="1">
            <a:spLocks noChangeArrowheads="1"/>
          </p:cNvSpPr>
          <p:nvPr/>
        </p:nvSpPr>
        <p:spPr bwMode="auto">
          <a:xfrm>
            <a:off x="584009" y="2256974"/>
            <a:ext cx="5376158" cy="2862322"/>
          </a:xfrm>
          <a:prstGeom prst="rect">
            <a:avLst/>
          </a:prstGeom>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l"/>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Research methods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may be understood as all those methods/techniques that are used for conduction of research. It refers to the methods the researcher uses in performing research operations.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Research methods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can be put into following three groups:</a:t>
            </a:r>
          </a:p>
          <a:p>
            <a:pPr marL="800100" lvl="1" indent="-342900">
              <a:buFont typeface="Wingdings" panose="05000000000000000000" pitchFamily="2" charset="2"/>
              <a:buChar char="q"/>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Concerned with data collection</a:t>
            </a:r>
          </a:p>
          <a:p>
            <a:pPr marL="800100" lvl="1" indent="-342900">
              <a:buFont typeface="Wingdings" panose="05000000000000000000" pitchFamily="2" charset="2"/>
              <a:buChar char="q"/>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Concerned with statistical Techniques</a:t>
            </a:r>
          </a:p>
          <a:p>
            <a:pPr marL="800100" lvl="1" indent="-342900">
              <a:buFont typeface="Wingdings" panose="05000000000000000000" pitchFamily="2" charset="2"/>
              <a:buChar char="q"/>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Concerned with methods of evaluating the accuracy of the results obtained.</a:t>
            </a:r>
          </a:p>
        </p:txBody>
      </p:sp>
      <p:sp>
        <p:nvSpPr>
          <p:cNvPr id="3" name="TextBox 6">
            <a:extLst>
              <a:ext uri="{FF2B5EF4-FFF2-40B4-BE49-F238E27FC236}">
                <a16:creationId xmlns:a16="http://schemas.microsoft.com/office/drawing/2014/main" id="{A79FA7C4-102F-0EDA-7845-2DBED579E20D}"/>
              </a:ext>
            </a:extLst>
          </p:cNvPr>
          <p:cNvSpPr txBox="1">
            <a:spLocks noChangeArrowheads="1"/>
          </p:cNvSpPr>
          <p:nvPr/>
        </p:nvSpPr>
        <p:spPr bwMode="auto">
          <a:xfrm>
            <a:off x="6003097" y="2256973"/>
            <a:ext cx="5679583" cy="2862322"/>
          </a:xfrm>
          <a:prstGeom prst="rect">
            <a:avLst/>
          </a:prstGeom>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Research Methodology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is a way to systematically solve the research problem. </a:t>
            </a:r>
          </a:p>
          <a:p>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It may be understood as a science of studying how research is done scientifically. When we talk of research methodology, we do not only talk of the research methods but also the logic behind the methods we use in the context of our research.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Research Methodology </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has many dimensions and research methods do constitute a part of it.</a:t>
            </a:r>
          </a:p>
        </p:txBody>
      </p:sp>
      <p:sp>
        <p:nvSpPr>
          <p:cNvPr id="5" name="TextBox 4">
            <a:extLst>
              <a:ext uri="{FF2B5EF4-FFF2-40B4-BE49-F238E27FC236}">
                <a16:creationId xmlns:a16="http://schemas.microsoft.com/office/drawing/2014/main" id="{4839FE91-7085-D4C4-8FF8-53F341D52ED7}"/>
              </a:ext>
            </a:extLst>
          </p:cNvPr>
          <p:cNvSpPr txBox="1"/>
          <p:nvPr/>
        </p:nvSpPr>
        <p:spPr>
          <a:xfrm>
            <a:off x="1908207" y="1858518"/>
            <a:ext cx="6098146" cy="400110"/>
          </a:xfrm>
          <a:prstGeom prst="rect">
            <a:avLst/>
          </a:prstGeom>
          <a:noFill/>
        </p:spPr>
        <p:txBody>
          <a:bodyPr wrap="square">
            <a:spAutoFit/>
          </a:bodyPr>
          <a:lstStyle/>
          <a:p>
            <a:r>
              <a:rPr lang="en-US" sz="20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Research Methods </a:t>
            </a:r>
            <a:endParaRPr lang="en-US" sz="2000" dirty="0">
              <a:ln w="0"/>
              <a:solidFill>
                <a:schemeClr val="accent1"/>
              </a:solidFill>
              <a:effectLst>
                <a:outerShdw blurRad="38100" dist="25400" dir="5400000" algn="ctr" rotWithShape="0">
                  <a:srgbClr val="6E747A">
                    <a:alpha val="43000"/>
                  </a:srgbClr>
                </a:outerShdw>
              </a:effectLst>
            </a:endParaRPr>
          </a:p>
        </p:txBody>
      </p:sp>
      <p:sp>
        <p:nvSpPr>
          <p:cNvPr id="7" name="TextBox 6">
            <a:extLst>
              <a:ext uri="{FF2B5EF4-FFF2-40B4-BE49-F238E27FC236}">
                <a16:creationId xmlns:a16="http://schemas.microsoft.com/office/drawing/2014/main" id="{EE7127DF-E1E0-70B8-1A2F-FA2483A5FD12}"/>
              </a:ext>
            </a:extLst>
          </p:cNvPr>
          <p:cNvSpPr txBox="1"/>
          <p:nvPr/>
        </p:nvSpPr>
        <p:spPr>
          <a:xfrm>
            <a:off x="7404100" y="1874994"/>
            <a:ext cx="6098146" cy="400110"/>
          </a:xfrm>
          <a:prstGeom prst="rect">
            <a:avLst/>
          </a:prstGeom>
          <a:noFill/>
        </p:spPr>
        <p:txBody>
          <a:bodyPr wrap="square">
            <a:spAutoFit/>
          </a:bodyPr>
          <a:lstStyle/>
          <a:p>
            <a:r>
              <a:rPr lang="en-US" sz="200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Research Methodology </a:t>
            </a:r>
          </a:p>
        </p:txBody>
      </p:sp>
    </p:spTree>
    <p:extLst>
      <p:ext uri="{BB962C8B-B14F-4D97-AF65-F5344CB8AC3E}">
        <p14:creationId xmlns:p14="http://schemas.microsoft.com/office/powerpoint/2010/main" val="126642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5" cy="450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124199" y="609202"/>
            <a:ext cx="7086601" cy="523220"/>
          </a:xfrm>
          <a:prstGeom prst="rect">
            <a:avLst/>
          </a:prstGeom>
          <a:noFill/>
        </p:spPr>
        <p:txBody>
          <a:bodyPr wrap="squar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Research Gap</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D48449FC-D31F-7A9D-6A6D-1BD6DF60454A}"/>
              </a:ext>
            </a:extLst>
          </p:cNvPr>
          <p:cNvPicPr>
            <a:picLocks noChangeAspect="1"/>
          </p:cNvPicPr>
          <p:nvPr/>
        </p:nvPicPr>
        <p:blipFill>
          <a:blip r:embed="rId5"/>
          <a:stretch>
            <a:fillRect/>
          </a:stretch>
        </p:blipFill>
        <p:spPr>
          <a:xfrm>
            <a:off x="7811359" y="2091818"/>
            <a:ext cx="3839562" cy="3688836"/>
          </a:xfrm>
          <a:prstGeom prst="rect">
            <a:avLst/>
          </a:prstGeom>
        </p:spPr>
      </p:pic>
      <p:sp>
        <p:nvSpPr>
          <p:cNvPr id="7" name="TextBox 6">
            <a:extLst>
              <a:ext uri="{FF2B5EF4-FFF2-40B4-BE49-F238E27FC236}">
                <a16:creationId xmlns:a16="http://schemas.microsoft.com/office/drawing/2014/main" id="{425B2E14-C5F3-5C9A-FB4B-7B6C69050FAF}"/>
              </a:ext>
            </a:extLst>
          </p:cNvPr>
          <p:cNvSpPr txBox="1">
            <a:spLocks noChangeArrowheads="1"/>
          </p:cNvSpPr>
          <p:nvPr/>
        </p:nvSpPr>
        <p:spPr bwMode="auto">
          <a:xfrm>
            <a:off x="685800" y="2161892"/>
            <a:ext cx="7270280" cy="3170099"/>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anose="05000000000000000000" pitchFamily="2" charset="2"/>
              <a:buChar char="q"/>
            </a:pPr>
            <a:r>
              <a:rPr lang="en-MY" sz="2000" dirty="0">
                <a:ln w="0"/>
                <a:effectLst>
                  <a:outerShdw blurRad="38100" dist="19050" dir="2700000" algn="tl" rotWithShape="0">
                    <a:schemeClr val="dk1">
                      <a:alpha val="40000"/>
                    </a:schemeClr>
                  </a:outerShdw>
                </a:effectLst>
                <a:latin typeface="Times New Roman" panose="02020603050405020304" pitchFamily="18" charset="0"/>
              </a:rPr>
              <a:t>Evidence Gap: When a new study contradicts widely accepted beliefs.</a:t>
            </a:r>
          </a:p>
          <a:p>
            <a:pPr marL="342900" indent="-342900">
              <a:buFont typeface="Wingdings" panose="05000000000000000000" pitchFamily="2" charset="2"/>
              <a:buChar char="q"/>
            </a:pPr>
            <a:endParaRPr lang="en-MY" sz="2000" dirty="0">
              <a:ln w="0"/>
              <a:effectLst>
                <a:outerShdw blurRad="38100" dist="19050" dir="2700000" algn="tl" rotWithShape="0">
                  <a:schemeClr val="dk1">
                    <a:alpha val="40000"/>
                  </a:schemeClr>
                </a:outerShdw>
              </a:effectLst>
              <a:latin typeface="Times New Roman" panose="02020603050405020304" pitchFamily="18" charset="0"/>
            </a:endParaRPr>
          </a:p>
          <a:p>
            <a:pPr marL="342900" indent="-342900">
              <a:buFont typeface="Wingdings" panose="05000000000000000000" pitchFamily="2" charset="2"/>
              <a:buChar char="q"/>
            </a:pPr>
            <a:r>
              <a:rPr lang="en-MY" sz="2000" dirty="0">
                <a:ln w="0"/>
                <a:effectLst>
                  <a:outerShdw blurRad="38100" dist="19050" dir="2700000" algn="tl" rotWithShape="0">
                    <a:schemeClr val="dk1">
                      <a:alpha val="40000"/>
                    </a:schemeClr>
                  </a:outerShdw>
                </a:effectLst>
                <a:latin typeface="Times New Roman" panose="02020603050405020304" pitchFamily="18" charset="0"/>
              </a:rPr>
              <a:t>Knowledge Gap: Two main reasons—lack of awareness about related theories and literature in the real-world context, and the possibility of survey findings deviating from expectations.</a:t>
            </a:r>
          </a:p>
          <a:p>
            <a:pPr marL="342900" indent="-342900">
              <a:buFont typeface="Wingdings" panose="05000000000000000000" pitchFamily="2" charset="2"/>
              <a:buChar char="q"/>
            </a:pPr>
            <a:endParaRPr lang="en-MY" sz="2000" dirty="0">
              <a:ln w="0"/>
              <a:effectLst>
                <a:outerShdw blurRad="38100" dist="19050" dir="2700000" algn="tl" rotWithShape="0">
                  <a:schemeClr val="dk1">
                    <a:alpha val="40000"/>
                  </a:schemeClr>
                </a:outerShdw>
              </a:effectLst>
              <a:latin typeface="Times New Roman" panose="02020603050405020304" pitchFamily="18" charset="0"/>
            </a:endParaRPr>
          </a:p>
          <a:p>
            <a:pPr marL="342900" indent="-342900">
              <a:buFont typeface="Wingdings" panose="05000000000000000000" pitchFamily="2" charset="2"/>
              <a:buChar char="q"/>
            </a:pPr>
            <a:r>
              <a:rPr lang="en-MY" sz="2000" dirty="0">
                <a:ln w="0"/>
                <a:effectLst>
                  <a:outerShdw blurRad="38100" dist="19050" dir="2700000" algn="tl" rotWithShape="0">
                    <a:schemeClr val="dk1">
                      <a:alpha val="40000"/>
                    </a:schemeClr>
                  </a:outerShdw>
                </a:effectLst>
                <a:latin typeface="Times New Roman" panose="02020603050405020304" pitchFamily="18" charset="0"/>
              </a:rPr>
              <a:t>Practical-Knowledge Gap: This type of gap sparks new research when experts' real-world </a:t>
            </a:r>
            <a:r>
              <a:rPr lang="en-MY" sz="2000" dirty="0" err="1">
                <a:ln w="0"/>
                <a:effectLst>
                  <a:outerShdw blurRad="38100" dist="19050" dir="2700000" algn="tl" rotWithShape="0">
                    <a:schemeClr val="dk1">
                      <a:alpha val="40000"/>
                    </a:schemeClr>
                  </a:outerShdw>
                </a:effectLst>
                <a:latin typeface="Times New Roman" panose="02020603050405020304" pitchFamily="18" charset="0"/>
              </a:rPr>
              <a:t>behavior</a:t>
            </a:r>
            <a:r>
              <a:rPr lang="en-MY" sz="2000" dirty="0">
                <a:ln w="0"/>
                <a:effectLst>
                  <a:outerShdw blurRad="38100" dist="19050" dir="2700000" algn="tl" rotWithShape="0">
                    <a:schemeClr val="dk1">
                      <a:alpha val="40000"/>
                    </a:schemeClr>
                  </a:outerShdw>
                </a:effectLst>
                <a:latin typeface="Times New Roman" panose="02020603050405020304" pitchFamily="18" charset="0"/>
              </a:rPr>
              <a:t> differs from their recommended </a:t>
            </a:r>
            <a:r>
              <a:rPr lang="en-MY" sz="2000" dirty="0" err="1">
                <a:ln w="0"/>
                <a:effectLst>
                  <a:outerShdw blurRad="38100" dist="19050" dir="2700000" algn="tl" rotWithShape="0">
                    <a:schemeClr val="dk1">
                      <a:alpha val="40000"/>
                    </a:schemeClr>
                  </a:outerShdw>
                </a:effectLst>
                <a:latin typeface="Times New Roman" panose="02020603050405020304" pitchFamily="18" charset="0"/>
              </a:rPr>
              <a:t>behavior</a:t>
            </a:r>
            <a:r>
              <a:rPr lang="en-MY" sz="2000" dirty="0">
                <a:ln w="0"/>
                <a:effectLst>
                  <a:outerShdw blurRad="38100" dist="19050" dir="2700000" algn="tl" rotWithShape="0">
                    <a:schemeClr val="dk1">
                      <a:alpha val="40000"/>
                    </a:schemeClr>
                  </a:outerShdw>
                </a:effectLst>
                <a:latin typeface="Times New Roman" panose="02020603050405020304" pitchFamily="18" charset="0"/>
              </a:rPr>
              <a:t>.</a:t>
            </a:r>
            <a:endParaRPr lang="en-US" sz="2000" dirty="0">
              <a:ln w="0"/>
              <a:effectLst>
                <a:outerShdw blurRad="38100" dist="19050" dir="2700000" algn="tl" rotWithShape="0">
                  <a:schemeClr val="dk1">
                    <a:alpha val="40000"/>
                  </a:schemeClr>
                </a:outerShdw>
              </a:effectLst>
              <a:latin typeface="Times New Roman" panose="02020603050405020304" pitchFamily="18" charset="0"/>
            </a:endParaRPr>
          </a:p>
        </p:txBody>
      </p:sp>
    </p:spTree>
    <p:extLst>
      <p:ext uri="{BB962C8B-B14F-4D97-AF65-F5344CB8AC3E}">
        <p14:creationId xmlns:p14="http://schemas.microsoft.com/office/powerpoint/2010/main" val="3575265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5" cy="450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124199" y="609202"/>
            <a:ext cx="7086601" cy="523220"/>
          </a:xfrm>
          <a:prstGeom prst="rect">
            <a:avLst/>
          </a:prstGeom>
          <a:noFill/>
        </p:spPr>
        <p:txBody>
          <a:bodyPr wrap="squar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Research Gap (cont.)</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D48449FC-D31F-7A9D-6A6D-1BD6DF60454A}"/>
              </a:ext>
            </a:extLst>
          </p:cNvPr>
          <p:cNvPicPr>
            <a:picLocks noChangeAspect="1"/>
          </p:cNvPicPr>
          <p:nvPr/>
        </p:nvPicPr>
        <p:blipFill>
          <a:blip r:embed="rId5"/>
          <a:stretch>
            <a:fillRect/>
          </a:stretch>
        </p:blipFill>
        <p:spPr>
          <a:xfrm>
            <a:off x="7971438" y="2091818"/>
            <a:ext cx="3839562" cy="3688836"/>
          </a:xfrm>
          <a:prstGeom prst="rect">
            <a:avLst/>
          </a:prstGeom>
        </p:spPr>
      </p:pic>
      <p:sp>
        <p:nvSpPr>
          <p:cNvPr id="7" name="TextBox 6">
            <a:extLst>
              <a:ext uri="{FF2B5EF4-FFF2-40B4-BE49-F238E27FC236}">
                <a16:creationId xmlns:a16="http://schemas.microsoft.com/office/drawing/2014/main" id="{425B2E14-C5F3-5C9A-FB4B-7B6C69050FAF}"/>
              </a:ext>
            </a:extLst>
          </p:cNvPr>
          <p:cNvSpPr txBox="1">
            <a:spLocks noChangeArrowheads="1"/>
          </p:cNvSpPr>
          <p:nvPr/>
        </p:nvSpPr>
        <p:spPr bwMode="auto">
          <a:xfrm>
            <a:off x="745502" y="1753182"/>
            <a:ext cx="7270280" cy="3785652"/>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buFont typeface="Wingdings" panose="05000000000000000000" pitchFamily="2" charset="2"/>
              <a:buChar char="q"/>
            </a:pPr>
            <a:r>
              <a:rPr lang="en-MY" sz="2000" dirty="0">
                <a:ln w="0"/>
                <a:effectLst>
                  <a:outerShdw blurRad="38100" dist="19050" dir="2700000" algn="tl" rotWithShape="0">
                    <a:schemeClr val="dk1">
                      <a:alpha val="40000"/>
                    </a:schemeClr>
                  </a:outerShdw>
                </a:effectLst>
                <a:latin typeface="Times New Roman" panose="02020603050405020304" pitchFamily="18" charset="0"/>
              </a:rPr>
              <a:t>Methodological Gap: Concerns the conflict arising from the influence of research methods on study outcomes.</a:t>
            </a:r>
          </a:p>
          <a:p>
            <a:pPr marL="342900" indent="-342900" algn="just">
              <a:buFont typeface="Wingdings" panose="05000000000000000000" pitchFamily="2" charset="2"/>
              <a:buChar char="q"/>
            </a:pPr>
            <a:endParaRPr lang="en-MY" sz="2000" dirty="0">
              <a:ln w="0"/>
              <a:effectLst>
                <a:outerShdw blurRad="38100" dist="19050" dir="2700000" algn="tl" rotWithShape="0">
                  <a:schemeClr val="dk1">
                    <a:alpha val="40000"/>
                  </a:schemeClr>
                </a:outerShdw>
              </a:effectLst>
              <a:latin typeface="Times New Roman" panose="02020603050405020304" pitchFamily="18" charset="0"/>
            </a:endParaRPr>
          </a:p>
          <a:p>
            <a:pPr marL="342900" indent="-342900" algn="just">
              <a:buFont typeface="Wingdings" panose="05000000000000000000" pitchFamily="2" charset="2"/>
              <a:buChar char="q"/>
            </a:pPr>
            <a:r>
              <a:rPr lang="en-MY" sz="2000" dirty="0">
                <a:ln w="0"/>
                <a:effectLst>
                  <a:outerShdw blurRad="38100" dist="19050" dir="2700000" algn="tl" rotWithShape="0">
                    <a:schemeClr val="dk1">
                      <a:alpha val="40000"/>
                    </a:schemeClr>
                  </a:outerShdw>
                </a:effectLst>
                <a:latin typeface="Times New Roman" panose="02020603050405020304" pitchFamily="18" charset="0"/>
              </a:rPr>
              <a:t>Empirical Gap: Focuses on shortages in prior research, emphasizing the need for empirical evaluation of research results or proposals.</a:t>
            </a:r>
          </a:p>
          <a:p>
            <a:pPr marL="342900" indent="-342900" algn="just">
              <a:buFont typeface="Wingdings" panose="05000000000000000000" pitchFamily="2" charset="2"/>
              <a:buChar char="q"/>
            </a:pPr>
            <a:endParaRPr lang="en-MY" sz="2000" dirty="0">
              <a:ln w="0"/>
              <a:effectLst>
                <a:outerShdw blurRad="38100" dist="19050" dir="2700000" algn="tl" rotWithShape="0">
                  <a:schemeClr val="dk1">
                    <a:alpha val="40000"/>
                  </a:schemeClr>
                </a:outerShdw>
              </a:effectLst>
              <a:latin typeface="Times New Roman" panose="02020603050405020304" pitchFamily="18" charset="0"/>
            </a:endParaRPr>
          </a:p>
          <a:p>
            <a:pPr marL="342900" indent="-342900" algn="just">
              <a:buFont typeface="Wingdings" panose="05000000000000000000" pitchFamily="2" charset="2"/>
              <a:buChar char="q"/>
            </a:pPr>
            <a:r>
              <a:rPr lang="en-MY" sz="2000" dirty="0">
                <a:ln w="0"/>
                <a:effectLst>
                  <a:outerShdw blurRad="38100" dist="19050" dir="2700000" algn="tl" rotWithShape="0">
                    <a:schemeClr val="dk1">
                      <a:alpha val="40000"/>
                    </a:schemeClr>
                  </a:outerShdw>
                </a:effectLst>
                <a:latin typeface="Times New Roman" panose="02020603050405020304" pitchFamily="18" charset="0"/>
              </a:rPr>
              <a:t>Theoretical Gap: Involves addressing theoretical shortages in previous research.</a:t>
            </a:r>
          </a:p>
          <a:p>
            <a:pPr marL="342900" indent="-342900" algn="just">
              <a:buFont typeface="Wingdings" panose="05000000000000000000" pitchFamily="2" charset="2"/>
              <a:buChar char="q"/>
            </a:pPr>
            <a:endParaRPr lang="en-MY" sz="2000" dirty="0">
              <a:ln w="0"/>
              <a:effectLst>
                <a:outerShdw blurRad="38100" dist="19050" dir="2700000" algn="tl" rotWithShape="0">
                  <a:schemeClr val="dk1">
                    <a:alpha val="40000"/>
                  </a:schemeClr>
                </a:outerShdw>
              </a:effectLst>
              <a:latin typeface="Times New Roman" panose="02020603050405020304" pitchFamily="18" charset="0"/>
            </a:endParaRPr>
          </a:p>
          <a:p>
            <a:pPr marL="342900" indent="-342900" algn="just">
              <a:buFont typeface="Wingdings" panose="05000000000000000000" pitchFamily="2" charset="2"/>
              <a:buChar char="q"/>
            </a:pPr>
            <a:r>
              <a:rPr lang="en-MY" sz="2000" dirty="0">
                <a:ln w="0"/>
                <a:effectLst>
                  <a:outerShdw blurRad="38100" dist="19050" dir="2700000" algn="tl" rotWithShape="0">
                    <a:schemeClr val="dk1">
                      <a:alpha val="40000"/>
                    </a:schemeClr>
                  </a:outerShdw>
                </a:effectLst>
                <a:latin typeface="Times New Roman" panose="02020603050405020304" pitchFamily="18" charset="0"/>
              </a:rPr>
              <a:t>Population Gap: Highlights the recurring issue of underserved and under-researched communities in the field of research.</a:t>
            </a:r>
            <a:endParaRPr lang="en-US" sz="2000" dirty="0">
              <a:ln w="0"/>
              <a:effectLst>
                <a:outerShdw blurRad="38100" dist="19050" dir="2700000" algn="tl" rotWithShape="0">
                  <a:schemeClr val="dk1">
                    <a:alpha val="40000"/>
                  </a:schemeClr>
                </a:outerShdw>
              </a:effectLst>
              <a:latin typeface="Times New Roman" panose="02020603050405020304" pitchFamily="18" charset="0"/>
            </a:endParaRPr>
          </a:p>
        </p:txBody>
      </p:sp>
    </p:spTree>
    <p:extLst>
      <p:ext uri="{BB962C8B-B14F-4D97-AF65-F5344CB8AC3E}">
        <p14:creationId xmlns:p14="http://schemas.microsoft.com/office/powerpoint/2010/main" val="473466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3652" y="1164075"/>
            <a:ext cx="11339745" cy="46475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124199" y="609202"/>
            <a:ext cx="7086601" cy="523220"/>
          </a:xfrm>
          <a:prstGeom prst="rect">
            <a:avLst/>
          </a:prstGeom>
          <a:noFill/>
        </p:spPr>
        <p:txBody>
          <a:bodyPr wrap="squar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Problems in Research</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25B2E14-C5F3-5C9A-FB4B-7B6C69050FAF}"/>
              </a:ext>
            </a:extLst>
          </p:cNvPr>
          <p:cNvSpPr txBox="1">
            <a:spLocks noChangeArrowheads="1"/>
          </p:cNvSpPr>
          <p:nvPr/>
        </p:nvSpPr>
        <p:spPr bwMode="auto">
          <a:xfrm>
            <a:off x="1201598" y="2088469"/>
            <a:ext cx="10591799" cy="3233386"/>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548640" indent="-342900">
              <a:lnSpc>
                <a:spcPts val="3100"/>
              </a:lnSpc>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rPr>
              <a:t>Uncontrollable variables</a:t>
            </a:r>
          </a:p>
          <a:p>
            <a:pPr marL="548640" indent="-342900">
              <a:lnSpc>
                <a:spcPts val="3100"/>
              </a:lnSpc>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rPr>
              <a:t>Time and money</a:t>
            </a:r>
          </a:p>
          <a:p>
            <a:pPr marL="548640" indent="-342900">
              <a:lnSpc>
                <a:spcPts val="3100"/>
              </a:lnSpc>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rPr>
              <a:t> Lack of computerization</a:t>
            </a:r>
          </a:p>
          <a:p>
            <a:pPr marL="548640" indent="-342900">
              <a:lnSpc>
                <a:spcPts val="3100"/>
              </a:lnSpc>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rPr>
              <a:t>Lack of scientific training in the methodology of research</a:t>
            </a:r>
          </a:p>
          <a:p>
            <a:pPr marL="548640" indent="-342900">
              <a:lnSpc>
                <a:spcPts val="3100"/>
              </a:lnSpc>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rPr>
              <a:t>Insufficient interaction between university research departments and business establishments</a:t>
            </a:r>
          </a:p>
          <a:p>
            <a:pPr marL="548640" indent="-342900">
              <a:lnSpc>
                <a:spcPts val="3100"/>
              </a:lnSpc>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rPr>
              <a:t>Lack of confidence on the part of business units to give information</a:t>
            </a:r>
          </a:p>
          <a:p>
            <a:pPr marL="548640" indent="-342900">
              <a:lnSpc>
                <a:spcPts val="3100"/>
              </a:lnSpc>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rPr>
              <a:t>Lack of code of conduct</a:t>
            </a:r>
          </a:p>
          <a:p>
            <a:pPr marL="205740">
              <a:lnSpc>
                <a:spcPts val="3100"/>
              </a:lnSpc>
            </a:pPr>
            <a:endParaRPr lang="en-US" sz="2000" dirty="0">
              <a:ln w="0"/>
              <a:effectLst>
                <a:outerShdw blurRad="38100" dist="19050" dir="2700000" algn="tl" rotWithShape="0">
                  <a:schemeClr val="dk1">
                    <a:alpha val="40000"/>
                  </a:schemeClr>
                </a:outerShdw>
              </a:effectLst>
              <a:latin typeface="Times New Roman" panose="02020603050405020304" pitchFamily="18" charset="0"/>
            </a:endParaRPr>
          </a:p>
        </p:txBody>
      </p:sp>
    </p:spTree>
    <p:extLst>
      <p:ext uri="{BB962C8B-B14F-4D97-AF65-F5344CB8AC3E}">
        <p14:creationId xmlns:p14="http://schemas.microsoft.com/office/powerpoint/2010/main" val="3480447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5" cy="450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124199" y="609202"/>
            <a:ext cx="7086601" cy="523220"/>
          </a:xfrm>
          <a:prstGeom prst="rect">
            <a:avLst/>
          </a:prstGeom>
          <a:noFill/>
        </p:spPr>
        <p:txBody>
          <a:bodyPr wrap="squar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Problems in Research(cont.)</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25B2E14-C5F3-5C9A-FB4B-7B6C69050FAF}"/>
              </a:ext>
            </a:extLst>
          </p:cNvPr>
          <p:cNvSpPr txBox="1">
            <a:spLocks noChangeArrowheads="1"/>
          </p:cNvSpPr>
          <p:nvPr/>
        </p:nvSpPr>
        <p:spPr bwMode="auto">
          <a:xfrm>
            <a:off x="1524000" y="2438400"/>
            <a:ext cx="9753599" cy="1643207"/>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548640" indent="-342900">
              <a:lnSpc>
                <a:spcPts val="3100"/>
              </a:lnSpc>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rPr>
              <a:t>Difficulty of adequate and timely secretarial assistance</a:t>
            </a:r>
          </a:p>
          <a:p>
            <a:pPr marL="548640" indent="-342900">
              <a:lnSpc>
                <a:spcPts val="3100"/>
              </a:lnSpc>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rPr>
              <a:t>Poor library management and functioning</a:t>
            </a:r>
          </a:p>
          <a:p>
            <a:pPr marL="548640" indent="-342900">
              <a:lnSpc>
                <a:spcPts val="3100"/>
              </a:lnSpc>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rPr>
              <a:t>Difficulty of timely availability of published data.</a:t>
            </a:r>
          </a:p>
          <a:p>
            <a:pPr marL="548640" indent="-342900">
              <a:lnSpc>
                <a:spcPts val="3100"/>
              </a:lnSpc>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rPr>
              <a:t>Ignorance</a:t>
            </a:r>
          </a:p>
        </p:txBody>
      </p:sp>
    </p:spTree>
    <p:extLst>
      <p:ext uri="{BB962C8B-B14F-4D97-AF65-F5344CB8AC3E}">
        <p14:creationId xmlns:p14="http://schemas.microsoft.com/office/powerpoint/2010/main" val="3687144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5" cy="450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124199" y="609202"/>
            <a:ext cx="7086601" cy="523220"/>
          </a:xfrm>
          <a:prstGeom prst="rect">
            <a:avLst/>
          </a:prstGeom>
          <a:noFill/>
        </p:spPr>
        <p:txBody>
          <a:bodyPr wrap="squar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Role of Research in Decision Making</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25B2E14-C5F3-5C9A-FB4B-7B6C69050FAF}"/>
              </a:ext>
            </a:extLst>
          </p:cNvPr>
          <p:cNvSpPr txBox="1">
            <a:spLocks noChangeArrowheads="1"/>
          </p:cNvSpPr>
          <p:nvPr/>
        </p:nvSpPr>
        <p:spPr bwMode="auto">
          <a:xfrm>
            <a:off x="1066800" y="2362200"/>
            <a:ext cx="9753599" cy="2438296"/>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548640" indent="-342900">
              <a:lnSpc>
                <a:spcPts val="3100"/>
              </a:lnSpc>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rPr>
              <a:t>Decision-making is the process of selecting the best alternative from the available set of alternatives.</a:t>
            </a:r>
          </a:p>
          <a:p>
            <a:pPr marL="548640" indent="-342900">
              <a:lnSpc>
                <a:spcPts val="3100"/>
              </a:lnSpc>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rPr>
              <a:t>Management is mainly concerned with decision making and its implementation.</a:t>
            </a:r>
          </a:p>
          <a:p>
            <a:pPr marL="548640" indent="-342900">
              <a:lnSpc>
                <a:spcPts val="3100"/>
              </a:lnSpc>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rPr>
              <a:t>These decisions should be based on appropriate studies, evaluations and observations.</a:t>
            </a:r>
          </a:p>
          <a:p>
            <a:pPr marL="548640" indent="-342900">
              <a:lnSpc>
                <a:spcPts val="3100"/>
              </a:lnSpc>
              <a:buFont typeface="Wingdings" panose="05000000000000000000" pitchFamily="2" charset="2"/>
              <a:buChar char="q"/>
            </a:pPr>
            <a:r>
              <a:rPr lang="en-US" sz="2000" dirty="0">
                <a:ln w="0"/>
                <a:effectLst>
                  <a:outerShdw blurRad="38100" dist="19050" dir="2700000" algn="tl" rotWithShape="0">
                    <a:schemeClr val="dk1">
                      <a:alpha val="40000"/>
                    </a:schemeClr>
                  </a:outerShdw>
                </a:effectLst>
                <a:latin typeface="Times New Roman" panose="02020603050405020304" pitchFamily="18" charset="0"/>
              </a:rPr>
              <a:t>Research provides us with knowledge and skills needed to solve the problems and to meet the challenges of a fast-paced decision-making environment.</a:t>
            </a:r>
          </a:p>
        </p:txBody>
      </p:sp>
    </p:spTree>
    <p:extLst>
      <p:ext uri="{BB962C8B-B14F-4D97-AF65-F5344CB8AC3E}">
        <p14:creationId xmlns:p14="http://schemas.microsoft.com/office/powerpoint/2010/main" val="2885164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5" cy="450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864974" y="604848"/>
            <a:ext cx="7086601" cy="523220"/>
          </a:xfrm>
          <a:prstGeom prst="rect">
            <a:avLst/>
          </a:prstGeom>
          <a:noFill/>
        </p:spPr>
        <p:txBody>
          <a:bodyPr wrap="squar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Role of Research in Decision Making (cont.)</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25B2E14-C5F3-5C9A-FB4B-7B6C69050FAF}"/>
              </a:ext>
            </a:extLst>
          </p:cNvPr>
          <p:cNvSpPr txBox="1">
            <a:spLocks noChangeArrowheads="1"/>
          </p:cNvSpPr>
          <p:nvPr/>
        </p:nvSpPr>
        <p:spPr bwMode="auto">
          <a:xfrm>
            <a:off x="647699" y="1921998"/>
            <a:ext cx="5735588" cy="3970318"/>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r>
              <a:rPr lang="en-US" sz="2400"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rPr>
              <a:t>According to Herbert A Simon, decision making involves three activities:</a:t>
            </a:r>
          </a:p>
          <a:p>
            <a:pPr algn="ctr"/>
            <a:endParaRPr lang="en-US" sz="2400" dirty="0">
              <a:ln w="0"/>
              <a:solidFill>
                <a:schemeClr val="accent1">
                  <a:lumMod val="75000"/>
                </a:schemeClr>
              </a:solidFill>
              <a:effectLst>
                <a:outerShdw blurRad="38100" dist="19050" dir="2700000" algn="tl" rotWithShape="0">
                  <a:schemeClr val="dk1">
                    <a:alpha val="40000"/>
                  </a:schemeClr>
                </a:outerShdw>
              </a:effectLst>
              <a:latin typeface="Times New Roman" panose="02020603050405020304" pitchFamily="18" charset="0"/>
            </a:endParaRPr>
          </a:p>
          <a:p>
            <a:pPr marL="342900" indent="-342900">
              <a:buFont typeface="Wingdings" panose="05000000000000000000" pitchFamily="2" charset="2"/>
              <a:buChar char="q"/>
            </a:pP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Intelligence Activity </a:t>
            </a:r>
            <a:r>
              <a:rPr lang="en-US" sz="2000" dirty="0">
                <a:ln w="0"/>
                <a:solidFill>
                  <a:schemeClr val="tx2">
                    <a:lumMod val="50000"/>
                  </a:schemeClr>
                </a:solidFill>
                <a:effectLst>
                  <a:outerShdw blurRad="38100" dist="19050" dir="2700000" algn="tl" rotWithShape="0">
                    <a:schemeClr val="dk1">
                      <a:alpha val="40000"/>
                    </a:schemeClr>
                  </a:outerShdw>
                </a:effectLst>
                <a:latin typeface="Times New Roman" panose="02020603050405020304" pitchFamily="18" charset="0"/>
              </a:rPr>
              <a:t>- scanning the environment for identifying conditions necessary for the decision.</a:t>
            </a:r>
          </a:p>
          <a:p>
            <a:pPr marL="342900" indent="-342900">
              <a:buFont typeface="Wingdings" panose="05000000000000000000" pitchFamily="2" charset="2"/>
              <a:buChar char="q"/>
            </a:pPr>
            <a:endParaRPr lang="en-US" sz="2000" dirty="0">
              <a:ln w="0"/>
              <a:solidFill>
                <a:schemeClr val="tx2">
                  <a:lumMod val="50000"/>
                </a:schemeClr>
              </a:solidFill>
              <a:effectLst>
                <a:outerShdw blurRad="38100" dist="19050" dir="2700000" algn="tl" rotWithShape="0">
                  <a:schemeClr val="dk1">
                    <a:alpha val="40000"/>
                  </a:schemeClr>
                </a:outerShdw>
              </a:effectLst>
              <a:latin typeface="Times New Roman" panose="02020603050405020304" pitchFamily="18" charset="0"/>
            </a:endParaRPr>
          </a:p>
          <a:p>
            <a:pPr marL="342900" indent="-342900">
              <a:buFont typeface="Wingdings" panose="05000000000000000000" pitchFamily="2" charset="2"/>
              <a:buChar char="q"/>
            </a:pP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Designing Activity </a:t>
            </a:r>
            <a:r>
              <a:rPr lang="en-US" sz="2000" dirty="0">
                <a:ln w="0"/>
                <a:solidFill>
                  <a:schemeClr val="tx2">
                    <a:lumMod val="50000"/>
                  </a:schemeClr>
                </a:solidFill>
                <a:effectLst>
                  <a:outerShdw blurRad="38100" dist="19050" dir="2700000" algn="tl" rotWithShape="0">
                    <a:schemeClr val="dk1">
                      <a:alpha val="40000"/>
                    </a:schemeClr>
                  </a:outerShdw>
                </a:effectLst>
                <a:latin typeface="Times New Roman" panose="02020603050405020304" pitchFamily="18" charset="0"/>
              </a:rPr>
              <a:t>- identifying, developing and analyzing the alternative courses of action.</a:t>
            </a:r>
          </a:p>
          <a:p>
            <a:pPr marL="342900" indent="-342900">
              <a:buFont typeface="Wingdings" panose="05000000000000000000" pitchFamily="2" charset="2"/>
              <a:buChar char="q"/>
            </a:pPr>
            <a:endParaRPr lang="en-US" sz="2000" dirty="0">
              <a:ln w="0"/>
              <a:solidFill>
                <a:schemeClr val="tx2">
                  <a:lumMod val="50000"/>
                </a:schemeClr>
              </a:solidFill>
              <a:effectLst>
                <a:outerShdw blurRad="38100" dist="19050" dir="2700000" algn="tl" rotWithShape="0">
                  <a:schemeClr val="dk1">
                    <a:alpha val="40000"/>
                  </a:schemeClr>
                </a:outerShdw>
              </a:effectLst>
              <a:latin typeface="Times New Roman" panose="02020603050405020304" pitchFamily="18" charset="0"/>
            </a:endParaRPr>
          </a:p>
          <a:p>
            <a:pPr marL="342900" indent="-342900">
              <a:buFont typeface="Wingdings" panose="05000000000000000000" pitchFamily="2" charset="2"/>
              <a:buChar char="q"/>
            </a:pP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Choice Activity </a:t>
            </a:r>
            <a:r>
              <a:rPr lang="en-US" sz="2000" dirty="0">
                <a:ln w="0"/>
                <a:solidFill>
                  <a:schemeClr val="tx2">
                    <a:lumMod val="50000"/>
                  </a:schemeClr>
                </a:solidFill>
                <a:effectLst>
                  <a:outerShdw blurRad="38100" dist="19050" dir="2700000" algn="tl" rotWithShape="0">
                    <a:schemeClr val="dk1">
                      <a:alpha val="40000"/>
                    </a:schemeClr>
                  </a:outerShdw>
                </a:effectLst>
                <a:latin typeface="Times New Roman" panose="02020603050405020304" pitchFamily="18" charset="0"/>
              </a:rPr>
              <a:t>- choosing the best course of</a:t>
            </a:r>
          </a:p>
          <a:p>
            <a:r>
              <a:rPr lang="en-US" sz="2000" dirty="0">
                <a:ln w="0"/>
                <a:solidFill>
                  <a:schemeClr val="tx2">
                    <a:lumMod val="50000"/>
                  </a:schemeClr>
                </a:solidFill>
                <a:effectLst>
                  <a:outerShdw blurRad="38100" dist="19050" dir="2700000" algn="tl" rotWithShape="0">
                    <a:schemeClr val="dk1">
                      <a:alpha val="40000"/>
                    </a:schemeClr>
                  </a:outerShdw>
                </a:effectLst>
                <a:latin typeface="Times New Roman" panose="02020603050405020304" pitchFamily="18" charset="0"/>
              </a:rPr>
              <a:t>     action from among the alternatives.</a:t>
            </a:r>
          </a:p>
        </p:txBody>
      </p:sp>
      <p:pic>
        <p:nvPicPr>
          <p:cNvPr id="5122" name="Picture 2" descr="What Is Simon's Model Of Decision Making">
            <a:extLst>
              <a:ext uri="{FF2B5EF4-FFF2-40B4-BE49-F238E27FC236}">
                <a16:creationId xmlns:a16="http://schemas.microsoft.com/office/drawing/2014/main" id="{95A15EBD-08BE-1F5D-5519-03E5CD09E14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83287" y="1921998"/>
            <a:ext cx="5497537" cy="3951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141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5" cy="450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895025" y="604848"/>
            <a:ext cx="7086601" cy="523220"/>
          </a:xfrm>
          <a:prstGeom prst="rect">
            <a:avLst/>
          </a:prstGeom>
          <a:noFill/>
        </p:spPr>
        <p:txBody>
          <a:bodyPr wrap="squar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Research ‘Musts’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E3335D3C-6145-C428-95D3-3301D4D7371C}"/>
              </a:ext>
            </a:extLst>
          </p:cNvPr>
          <p:cNvSpPr txBox="1">
            <a:spLocks noChangeArrowheads="1"/>
          </p:cNvSpPr>
          <p:nvPr/>
        </p:nvSpPr>
        <p:spPr bwMode="auto">
          <a:xfrm>
            <a:off x="1217970" y="2590800"/>
            <a:ext cx="9753600" cy="1938992"/>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anose="05000000000000000000" pitchFamily="2" charset="2"/>
              <a:buChar char="q"/>
            </a:pPr>
            <a:r>
              <a:rPr lang="en-US" sz="20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Problem must be clearly recognized</a:t>
            </a:r>
          </a:p>
          <a:p>
            <a:pPr marL="342900" indent="-342900">
              <a:buFont typeface="Wingdings" panose="05000000000000000000" pitchFamily="2" charset="2"/>
              <a:buChar char="q"/>
            </a:pPr>
            <a:endParaRPr lang="en-US" sz="20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endParaRPr>
          </a:p>
          <a:p>
            <a:pPr marL="342900" indent="-342900">
              <a:buFont typeface="Wingdings" panose="05000000000000000000" pitchFamily="2" charset="2"/>
              <a:buChar char="q"/>
            </a:pPr>
            <a:r>
              <a:rPr lang="en-US" sz="20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Determine information already available and what further information is required, as well as the best approach for obtaining it</a:t>
            </a:r>
          </a:p>
          <a:p>
            <a:pPr marL="342900" indent="-342900">
              <a:buFont typeface="Wingdings" panose="05000000000000000000" pitchFamily="2" charset="2"/>
              <a:buChar char="q"/>
            </a:pPr>
            <a:endParaRPr lang="en-US" sz="20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endParaRPr>
          </a:p>
          <a:p>
            <a:pPr marL="342900" indent="-342900">
              <a:buFont typeface="Wingdings" panose="05000000000000000000" pitchFamily="2" charset="2"/>
              <a:buChar char="q"/>
            </a:pPr>
            <a:r>
              <a:rPr lang="en-US" sz="20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Obtain and assess information objectively to help inform the decision</a:t>
            </a:r>
          </a:p>
        </p:txBody>
      </p:sp>
    </p:spTree>
    <p:extLst>
      <p:ext uri="{BB962C8B-B14F-4D97-AF65-F5344CB8AC3E}">
        <p14:creationId xmlns:p14="http://schemas.microsoft.com/office/powerpoint/2010/main" val="2047050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5" cy="450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895025" y="604848"/>
            <a:ext cx="7086601" cy="523220"/>
          </a:xfrm>
          <a:prstGeom prst="rect">
            <a:avLst/>
          </a:prstGeom>
          <a:noFill/>
        </p:spPr>
        <p:txBody>
          <a:bodyPr wrap="squar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Research Process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E3335D3C-6145-C428-95D3-3301D4D7371C}"/>
              </a:ext>
            </a:extLst>
          </p:cNvPr>
          <p:cNvSpPr txBox="1">
            <a:spLocks noChangeArrowheads="1"/>
          </p:cNvSpPr>
          <p:nvPr/>
        </p:nvSpPr>
        <p:spPr bwMode="auto">
          <a:xfrm>
            <a:off x="1217970" y="2590800"/>
            <a:ext cx="9753600" cy="1938992"/>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anose="05000000000000000000" pitchFamily="2" charset="2"/>
              <a:buChar char="q"/>
            </a:pPr>
            <a:r>
              <a:rPr lang="en-MY" sz="2000" b="0" i="0" dirty="0">
                <a:effectLst/>
                <a:latin typeface="Söhne"/>
              </a:rPr>
              <a:t>The research process is a systematic and organized series of steps or activities undertaken by researchers to investigate, gather information, </a:t>
            </a:r>
            <a:r>
              <a:rPr lang="en-MY" sz="2000" b="0" i="0" dirty="0" err="1">
                <a:effectLst/>
                <a:latin typeface="Söhne"/>
              </a:rPr>
              <a:t>analyze</a:t>
            </a:r>
            <a:r>
              <a:rPr lang="en-MY" sz="2000" b="0" i="0" dirty="0">
                <a:effectLst/>
                <a:latin typeface="Söhne"/>
              </a:rPr>
              <a:t> data, and generate new knowledge or insights about a specific topic or research question.</a:t>
            </a:r>
          </a:p>
          <a:p>
            <a:pPr marL="342900" indent="-342900">
              <a:buFont typeface="Wingdings" panose="05000000000000000000" pitchFamily="2" charset="2"/>
              <a:buChar char="q"/>
            </a:pPr>
            <a:endParaRPr lang="en-MY" sz="2000" dirty="0">
              <a:latin typeface="Söhne"/>
            </a:endParaRPr>
          </a:p>
          <a:p>
            <a:pPr marL="342900" indent="-342900">
              <a:buFont typeface="Wingdings" panose="05000000000000000000" pitchFamily="2" charset="2"/>
              <a:buChar char="q"/>
            </a:pPr>
            <a:r>
              <a:rPr lang="en-MY" sz="2000" b="0" i="0" dirty="0">
                <a:effectLst/>
                <a:latin typeface="Söhne"/>
              </a:rPr>
              <a:t> It is a structured approach that helps researchers plan, conduct, and report their research effectively.</a:t>
            </a:r>
            <a:endParaRPr lang="en-US" sz="2000" dirty="0">
              <a:ln w="0"/>
              <a:effectLst>
                <a:outerShdw blurRad="38100" dist="19050" dir="2700000" algn="tl" rotWithShape="0">
                  <a:schemeClr val="dk1">
                    <a:alpha val="40000"/>
                  </a:schemeClr>
                </a:outerShdw>
              </a:effectLst>
              <a:latin typeface="Times New Roman" panose="02020603050405020304" pitchFamily="18" charset="0"/>
            </a:endParaRPr>
          </a:p>
        </p:txBody>
      </p:sp>
    </p:spTree>
    <p:extLst>
      <p:ext uri="{BB962C8B-B14F-4D97-AF65-F5344CB8AC3E}">
        <p14:creationId xmlns:p14="http://schemas.microsoft.com/office/powerpoint/2010/main" val="2972129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1"/>
            <a:ext cx="11339745" cy="450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895025" y="604848"/>
            <a:ext cx="7086601" cy="523220"/>
          </a:xfrm>
          <a:prstGeom prst="rect">
            <a:avLst/>
          </a:prstGeom>
          <a:noFill/>
        </p:spPr>
        <p:txBody>
          <a:bodyPr wrap="squar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Research Process Steps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48E54F03-AAA8-5A1D-9A57-BB123CBC1D08}"/>
              </a:ext>
            </a:extLst>
          </p:cNvPr>
          <p:cNvSpPr txBox="1">
            <a:spLocks noChangeArrowheads="1"/>
          </p:cNvSpPr>
          <p:nvPr/>
        </p:nvSpPr>
        <p:spPr bwMode="auto">
          <a:xfrm>
            <a:off x="762000" y="1840245"/>
            <a:ext cx="7387010" cy="4191981"/>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457200" indent="-457200">
              <a:lnSpc>
                <a:spcPct val="150000"/>
              </a:lnSpc>
              <a:buFont typeface="+mj-lt"/>
              <a:buAutoNum type="arabicPeriod"/>
            </a:pPr>
            <a:r>
              <a:rPr lang="en-US" sz="20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Problem Identification and Formulation</a:t>
            </a:r>
          </a:p>
          <a:p>
            <a:pPr marL="457200" indent="-457200">
              <a:lnSpc>
                <a:spcPct val="150000"/>
              </a:lnSpc>
              <a:buFont typeface="+mj-lt"/>
              <a:buAutoNum type="arabicPeriod"/>
            </a:pPr>
            <a:r>
              <a:rPr lang="en-US" sz="20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Reviewing of Literature</a:t>
            </a:r>
          </a:p>
          <a:p>
            <a:pPr marL="457200" indent="-457200">
              <a:lnSpc>
                <a:spcPct val="150000"/>
              </a:lnSpc>
              <a:buFont typeface="+mj-lt"/>
              <a:buAutoNum type="arabicPeriod"/>
            </a:pPr>
            <a:r>
              <a:rPr lang="en-US" sz="20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Research Questions, Objectives, and Hypotheses Formulations </a:t>
            </a:r>
          </a:p>
          <a:p>
            <a:pPr marL="457200" indent="-457200">
              <a:lnSpc>
                <a:spcPct val="150000"/>
              </a:lnSpc>
              <a:buFont typeface="+mj-lt"/>
              <a:buAutoNum type="arabicPeriod"/>
            </a:pPr>
            <a:r>
              <a:rPr lang="en-US" sz="20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Research Design</a:t>
            </a:r>
          </a:p>
          <a:p>
            <a:pPr marL="457200" indent="-457200">
              <a:lnSpc>
                <a:spcPct val="150000"/>
              </a:lnSpc>
              <a:buFont typeface="+mj-lt"/>
              <a:buAutoNum type="arabicPeriod"/>
            </a:pPr>
            <a:r>
              <a:rPr lang="en-US" sz="20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Deciding on the Sample Design</a:t>
            </a:r>
          </a:p>
          <a:p>
            <a:pPr marL="457200" indent="-457200">
              <a:lnSpc>
                <a:spcPct val="150000"/>
              </a:lnSpc>
              <a:buFont typeface="+mj-lt"/>
              <a:buAutoNum type="arabicPeriod"/>
            </a:pPr>
            <a:r>
              <a:rPr lang="en-US" sz="20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Collecting Data From The Research Sample</a:t>
            </a:r>
          </a:p>
          <a:p>
            <a:pPr marL="457200" indent="-457200">
              <a:lnSpc>
                <a:spcPct val="150000"/>
              </a:lnSpc>
              <a:buFont typeface="+mj-lt"/>
              <a:buAutoNum type="arabicPeriod"/>
            </a:pPr>
            <a:r>
              <a:rPr lang="en-US" sz="20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Process and Analyze the Collected Research Data</a:t>
            </a:r>
          </a:p>
          <a:p>
            <a:pPr marL="457200" indent="-457200">
              <a:lnSpc>
                <a:spcPct val="150000"/>
              </a:lnSpc>
              <a:buFont typeface="+mj-lt"/>
              <a:buAutoNum type="arabicPeriod"/>
            </a:pPr>
            <a:r>
              <a:rPr lang="en-US" sz="20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Writing Research Report – Developing Research Proposal, Writing Report, Disseminating and Utilizing Results</a:t>
            </a:r>
          </a:p>
        </p:txBody>
      </p:sp>
      <p:pic>
        <p:nvPicPr>
          <p:cNvPr id="10242" name="Picture 2" descr="Research Process: 8 Steps In Research Process">
            <a:extLst>
              <a:ext uri="{FF2B5EF4-FFF2-40B4-BE49-F238E27FC236}">
                <a16:creationId xmlns:a16="http://schemas.microsoft.com/office/drawing/2014/main" id="{1A31F63C-1845-E347-EDA2-8FD619278FA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66024" y="1892085"/>
            <a:ext cx="4114800" cy="4088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5599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5" cy="450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807467" y="156336"/>
            <a:ext cx="7086601" cy="954107"/>
          </a:xfrm>
          <a:prstGeom prst="rect">
            <a:avLst/>
          </a:prstGeom>
          <a:noFill/>
        </p:spPr>
        <p:txBody>
          <a:bodyPr wrap="squar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Research Process Steps (cont.)</a:t>
            </a:r>
            <a:endParaRPr lang="en-US" sz="2800" b="1" dirty="0">
              <a:solidFill>
                <a:schemeClr val="bg1"/>
              </a:solidFill>
              <a:latin typeface="Times New Roman" panose="02020603050405020304" pitchFamily="18" charset="0"/>
              <a:cs typeface="Times New Roman" panose="02020603050405020304" pitchFamily="18" charset="0"/>
            </a:endParaRPr>
          </a:p>
          <a:p>
            <a:r>
              <a:rPr lang="en-US" altLang="en-US" sz="2800" b="1" dirty="0">
                <a:solidFill>
                  <a:schemeClr val="bg1"/>
                </a:solidFill>
                <a:latin typeface="Times New Roman" panose="02020603050405020304" pitchFamily="18" charset="0"/>
                <a:cs typeface="Times New Roman" panose="02020603050405020304" pitchFamily="18" charset="0"/>
              </a:rPr>
              <a:t>Problem Identification and Formulation</a:t>
            </a:r>
          </a:p>
        </p:txBody>
      </p:sp>
      <p:sp>
        <p:nvSpPr>
          <p:cNvPr id="3" name="TextBox 2">
            <a:extLst>
              <a:ext uri="{FF2B5EF4-FFF2-40B4-BE49-F238E27FC236}">
                <a16:creationId xmlns:a16="http://schemas.microsoft.com/office/drawing/2014/main" id="{48E54F03-AAA8-5A1D-9A57-BB123CBC1D08}"/>
              </a:ext>
            </a:extLst>
          </p:cNvPr>
          <p:cNvSpPr txBox="1">
            <a:spLocks noChangeArrowheads="1"/>
          </p:cNvSpPr>
          <p:nvPr/>
        </p:nvSpPr>
        <p:spPr bwMode="auto">
          <a:xfrm>
            <a:off x="1219851" y="2286000"/>
            <a:ext cx="9982200" cy="2862322"/>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anose="05000000000000000000" pitchFamily="2" charset="2"/>
              <a:buChar char="q"/>
            </a:pPr>
            <a:r>
              <a:rPr lang="en-US" dirty="0">
                <a:latin typeface="Times New Roman" panose="02020603050405020304" pitchFamily="18" charset="0"/>
              </a:rPr>
              <a:t>Finding a research problem is the first and most important step in the entire scientific research</a:t>
            </a:r>
          </a:p>
          <a:p>
            <a:r>
              <a:rPr lang="en-US" dirty="0">
                <a:latin typeface="Times New Roman" panose="02020603050405020304" pitchFamily="18" charset="0"/>
              </a:rPr>
              <a:t>        process. Describe the issue or query that needs research:</a:t>
            </a:r>
          </a:p>
          <a:p>
            <a:pPr marL="800100" lvl="1" indent="-342900">
              <a:buFont typeface="Courier New" panose="02070309020205020404" pitchFamily="49" charset="0"/>
              <a:buChar char="o"/>
            </a:pPr>
            <a:r>
              <a:rPr lang="en-US" dirty="0">
                <a:latin typeface="Times New Roman" panose="02020603050405020304" pitchFamily="18" charset="0"/>
              </a:rPr>
              <a:t> The problem you wish to solve or the inquiry you want to answer should be stated clearly.</a:t>
            </a:r>
          </a:p>
          <a:p>
            <a:pPr marL="800100" lvl="1" indent="-342900">
              <a:buFont typeface="Courier New" panose="02070309020205020404" pitchFamily="49" charset="0"/>
              <a:buChar char="o"/>
            </a:pPr>
            <a:r>
              <a:rPr lang="en-US" dirty="0">
                <a:latin typeface="Times New Roman" panose="02020603050405020304" pitchFamily="18" charset="0"/>
              </a:rPr>
              <a:t> Describe your goals and objectives. Describe the goals you have for your research.</a:t>
            </a:r>
          </a:p>
          <a:p>
            <a:pPr lvl="1"/>
            <a:endParaRPr lang="en-US" dirty="0">
              <a:latin typeface="Times New Roman" panose="02020603050405020304" pitchFamily="18" charset="0"/>
            </a:endParaRPr>
          </a:p>
          <a:p>
            <a:pPr marL="342900" indent="-342900">
              <a:buFont typeface="Wingdings" panose="05000000000000000000" pitchFamily="2" charset="2"/>
              <a:buChar char="q"/>
            </a:pPr>
            <a:r>
              <a:rPr lang="en-US" dirty="0">
                <a:latin typeface="Times New Roman" panose="02020603050405020304" pitchFamily="18" charset="0"/>
              </a:rPr>
              <a:t>A clearly defined problem will help the researcher complete crucial steps in the research process, such as setting objectives and choosing the research methodology.</a:t>
            </a:r>
          </a:p>
          <a:p>
            <a:pPr marL="342900" indent="-342900">
              <a:buFont typeface="Wingdings" panose="05000000000000000000" pitchFamily="2" charset="2"/>
              <a:buChar char="q"/>
            </a:pPr>
            <a:endParaRPr lang="en-US" dirty="0">
              <a:latin typeface="Times New Roman" panose="02020603050405020304" pitchFamily="18" charset="0"/>
            </a:endParaRPr>
          </a:p>
          <a:p>
            <a:pPr marL="342900" indent="-342900">
              <a:buFont typeface="Wingdings" panose="05000000000000000000" pitchFamily="2" charset="2"/>
              <a:buChar char="q"/>
            </a:pPr>
            <a:r>
              <a:rPr lang="en-US" dirty="0">
                <a:latin typeface="Times New Roman" panose="02020603050405020304" pitchFamily="18" charset="0"/>
              </a:rPr>
              <a:t>Researchable issues are those that might be the subject of a thorough verification investigation that considers data analysis and gathering. </a:t>
            </a:r>
          </a:p>
        </p:txBody>
      </p:sp>
    </p:spTree>
    <p:extLst>
      <p:ext uri="{BB962C8B-B14F-4D97-AF65-F5344CB8AC3E}">
        <p14:creationId xmlns:p14="http://schemas.microsoft.com/office/powerpoint/2010/main" val="4465770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92713" y="1685991"/>
            <a:ext cx="11339745" cy="450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1980257" y="1077229"/>
            <a:ext cx="7401817" cy="508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4576" y="607501"/>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980257" y="546378"/>
            <a:ext cx="8229026" cy="523220"/>
          </a:xfrm>
          <a:prstGeom prst="rect">
            <a:avLst/>
          </a:prstGeom>
          <a:noFill/>
        </p:spPr>
        <p:txBody>
          <a:bodyPr wrap="squar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Problem Identification and Formulation(cont.)</a:t>
            </a:r>
          </a:p>
        </p:txBody>
      </p:sp>
      <p:sp>
        <p:nvSpPr>
          <p:cNvPr id="3" name="TextBox 2">
            <a:extLst>
              <a:ext uri="{FF2B5EF4-FFF2-40B4-BE49-F238E27FC236}">
                <a16:creationId xmlns:a16="http://schemas.microsoft.com/office/drawing/2014/main" id="{48E54F03-AAA8-5A1D-9A57-BB123CBC1D08}"/>
              </a:ext>
            </a:extLst>
          </p:cNvPr>
          <p:cNvSpPr txBox="1">
            <a:spLocks noChangeArrowheads="1"/>
          </p:cNvSpPr>
          <p:nvPr/>
        </p:nvSpPr>
        <p:spPr bwMode="auto">
          <a:xfrm>
            <a:off x="908267" y="2091277"/>
            <a:ext cx="11050230" cy="3139321"/>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US" dirty="0">
                <a:latin typeface="Times New Roman" panose="02020603050405020304" pitchFamily="18" charset="0"/>
              </a:rPr>
              <a:t>Researchers need to identify both;</a:t>
            </a:r>
          </a:p>
          <a:p>
            <a:pPr lvl="1">
              <a:buFont typeface="+mj-lt"/>
              <a:buAutoNum type="arabicPeriod"/>
            </a:pPr>
            <a:r>
              <a:rPr lang="en-US" dirty="0">
                <a:latin typeface="Times New Roman" panose="02020603050405020304" pitchFamily="18" charset="0"/>
              </a:rPr>
              <a:t>Non-Research Problems that may hinder the progress of their study, such as lack of funding or limited access to data.</a:t>
            </a:r>
          </a:p>
          <a:p>
            <a:pPr lvl="1">
              <a:buFont typeface="+mj-lt"/>
              <a:buAutoNum type="arabicPeriod"/>
            </a:pPr>
            <a:r>
              <a:rPr lang="en-US" dirty="0">
                <a:latin typeface="Times New Roman" panose="02020603050405020304" pitchFamily="18" charset="0"/>
              </a:rPr>
              <a:t>Research Problem that is the focus of their study, which could be related to a gap in existing knowledge or a specific research question they aim to answer. </a:t>
            </a:r>
          </a:p>
          <a:p>
            <a:pPr marL="1657350" lvl="3" indent="-285750">
              <a:buFont typeface="+mj-lt"/>
              <a:buAutoNum type="arabicPeriod"/>
            </a:pPr>
            <a:r>
              <a:rPr lang="en-US" dirty="0">
                <a:latin typeface="Times New Roman" panose="02020603050405020304" pitchFamily="18" charset="0"/>
              </a:rPr>
              <a:t>Statement of the Problem</a:t>
            </a:r>
          </a:p>
          <a:p>
            <a:pPr marL="1657350" lvl="3" indent="-285750">
              <a:buFont typeface="+mj-lt"/>
              <a:buAutoNum type="arabicPeriod"/>
            </a:pPr>
            <a:r>
              <a:rPr lang="en-US" dirty="0">
                <a:latin typeface="Times New Roman" panose="02020603050405020304" pitchFamily="18" charset="0"/>
              </a:rPr>
              <a:t>Justifying the Problem</a:t>
            </a:r>
          </a:p>
          <a:p>
            <a:pPr marL="1657350" lvl="3" indent="-285750">
              <a:buFont typeface="+mj-lt"/>
              <a:buAutoNum type="arabicPeriod"/>
            </a:pPr>
            <a:r>
              <a:rPr lang="en-US" dirty="0">
                <a:latin typeface="Times New Roman" panose="02020603050405020304" pitchFamily="18" charset="0"/>
              </a:rPr>
              <a:t>Analyzing the Problem</a:t>
            </a:r>
          </a:p>
          <a:p>
            <a:endParaRPr lang="en-US" dirty="0">
              <a:solidFill>
                <a:srgbClr val="C00000"/>
              </a:solidFill>
              <a:latin typeface="Times New Roman" panose="02020603050405020304" pitchFamily="18" charset="0"/>
            </a:endParaRPr>
          </a:p>
          <a:p>
            <a:r>
              <a:rPr lang="en-US" dirty="0">
                <a:solidFill>
                  <a:srgbClr val="C00000"/>
                </a:solidFill>
                <a:latin typeface="Times New Roman" panose="02020603050405020304" pitchFamily="18" charset="0"/>
              </a:rPr>
              <a:t>Identifying and defining the research problem is crucial as it sets the foundation for the entire study and helps researchers determine the scope and objectives of their research. </a:t>
            </a:r>
            <a:endParaRPr lang="en-US"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endParaRPr>
          </a:p>
        </p:txBody>
      </p:sp>
    </p:spTree>
    <p:extLst>
      <p:ext uri="{BB962C8B-B14F-4D97-AF65-F5344CB8AC3E}">
        <p14:creationId xmlns:p14="http://schemas.microsoft.com/office/powerpoint/2010/main" val="13738740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5" cy="450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864974" y="181284"/>
            <a:ext cx="7086601" cy="954107"/>
          </a:xfrm>
          <a:prstGeom prst="rect">
            <a:avLst/>
          </a:prstGeom>
          <a:noFill/>
        </p:spPr>
        <p:txBody>
          <a:bodyPr wrap="squar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Research Process Steps (cont.)</a:t>
            </a:r>
            <a:endParaRPr lang="en-US" sz="2800" b="1" dirty="0">
              <a:solidFill>
                <a:schemeClr val="bg1"/>
              </a:solidFill>
              <a:latin typeface="Times New Roman" panose="02020603050405020304" pitchFamily="18" charset="0"/>
              <a:cs typeface="Times New Roman" panose="02020603050405020304" pitchFamily="18" charset="0"/>
            </a:endParaRPr>
          </a:p>
          <a:p>
            <a:r>
              <a:rPr lang="en-US" altLang="en-US" sz="2800" b="1" dirty="0">
                <a:solidFill>
                  <a:schemeClr val="bg1"/>
                </a:solidFill>
                <a:latin typeface="Times New Roman" panose="02020603050405020304" pitchFamily="18" charset="0"/>
                <a:cs typeface="Times New Roman" panose="02020603050405020304" pitchFamily="18" charset="0"/>
              </a:rPr>
              <a:t>Reviewing of Literature</a:t>
            </a:r>
          </a:p>
        </p:txBody>
      </p:sp>
      <p:sp>
        <p:nvSpPr>
          <p:cNvPr id="3" name="TextBox 2">
            <a:extLst>
              <a:ext uri="{FF2B5EF4-FFF2-40B4-BE49-F238E27FC236}">
                <a16:creationId xmlns:a16="http://schemas.microsoft.com/office/drawing/2014/main" id="{48E54F03-AAA8-5A1D-9A57-BB123CBC1D08}"/>
              </a:ext>
            </a:extLst>
          </p:cNvPr>
          <p:cNvSpPr txBox="1">
            <a:spLocks noChangeArrowheads="1"/>
          </p:cNvSpPr>
          <p:nvPr/>
        </p:nvSpPr>
        <p:spPr bwMode="auto">
          <a:xfrm>
            <a:off x="838200" y="2135743"/>
            <a:ext cx="7577923" cy="3600986"/>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anose="05000000000000000000" pitchFamily="2" charset="2"/>
              <a:buChar char="q"/>
            </a:pPr>
            <a:r>
              <a:rPr lang="en-US" sz="1600" dirty="0">
                <a:latin typeface="Times New Roman" panose="02020603050405020304" pitchFamily="18" charset="0"/>
              </a:rPr>
              <a:t>Reviewing the literature helps researchers avoid duplicating previous work, learn what others have discovered about the issue,  and become familiar with pertinent concepts and theories.</a:t>
            </a:r>
            <a:br>
              <a:rPr lang="en-US" sz="1600" dirty="0">
                <a:latin typeface="Times New Roman" panose="02020603050405020304" pitchFamily="18" charset="0"/>
              </a:rPr>
            </a:br>
            <a:endParaRPr lang="en-US" sz="1600" dirty="0">
              <a:latin typeface="Times New Roman" panose="02020603050405020304" pitchFamily="18" charset="0"/>
            </a:endParaRPr>
          </a:p>
          <a:p>
            <a:pPr marL="342900" indent="-342900" algn="just">
              <a:buFont typeface="Wingdings" panose="05000000000000000000" pitchFamily="2" charset="2"/>
              <a:buChar char="q"/>
            </a:pPr>
            <a:r>
              <a:rPr lang="en-US" sz="1600" dirty="0">
                <a:latin typeface="Times New Roman" panose="02020603050405020304" pitchFamily="18" charset="0"/>
              </a:rPr>
              <a:t>Reviewing pertinent literature aids in problem formulation, background comprehension, methodology selection, and development of coherence between the study's findings and previous findings.</a:t>
            </a:r>
          </a:p>
          <a:p>
            <a:pPr marL="342900" indent="-342900" algn="just">
              <a:buFont typeface="Wingdings" panose="05000000000000000000" pitchFamily="2" charset="2"/>
              <a:buChar char="q"/>
            </a:pPr>
            <a:endParaRPr lang="en-US" sz="1600" dirty="0">
              <a:latin typeface="Times New Roman" panose="02020603050405020304" pitchFamily="18" charset="0"/>
            </a:endParaRPr>
          </a:p>
          <a:p>
            <a:pPr marL="342900" indent="-342900" algn="just">
              <a:buFont typeface="Wingdings" panose="05000000000000000000" pitchFamily="2" charset="2"/>
              <a:buChar char="q"/>
            </a:pPr>
            <a:r>
              <a:rPr lang="en-US" sz="1600" dirty="0">
                <a:latin typeface="Times New Roman" panose="02020603050405020304" pitchFamily="18" charset="0"/>
              </a:rPr>
              <a:t>Review relevant papers, articles, books, and other sources to understand the current state of knowledge in interest.</a:t>
            </a:r>
          </a:p>
          <a:p>
            <a:pPr marL="342900" indent="-342900" algn="just">
              <a:buFont typeface="Wingdings" panose="05000000000000000000" pitchFamily="2" charset="2"/>
              <a:buChar char="q"/>
            </a:pPr>
            <a:endParaRPr lang="en-US" sz="1600" dirty="0">
              <a:latin typeface="Times New Roman" panose="02020603050405020304" pitchFamily="18" charset="0"/>
            </a:endParaRPr>
          </a:p>
          <a:p>
            <a:pPr marL="342900" indent="-342900" algn="just">
              <a:buFont typeface="Wingdings" panose="05000000000000000000" pitchFamily="2" charset="2"/>
              <a:buChar char="q"/>
            </a:pPr>
            <a:r>
              <a:rPr lang="en-US" sz="1600" dirty="0">
                <a:latin typeface="Times New Roman" panose="02020603050405020304" pitchFamily="18" charset="0"/>
              </a:rPr>
              <a:t>Identify areas where existing knowledge is insufficient or where new approaches can be explored.</a:t>
            </a:r>
          </a:p>
          <a:p>
            <a:pPr marL="342900" indent="-342900" algn="just">
              <a:buFont typeface="Wingdings" panose="05000000000000000000" pitchFamily="2" charset="2"/>
              <a:buChar char="q"/>
            </a:pPr>
            <a:endParaRPr lang="en-US" sz="20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endParaRPr>
          </a:p>
        </p:txBody>
      </p:sp>
      <p:pic>
        <p:nvPicPr>
          <p:cNvPr id="5" name="Picture 4">
            <a:extLst>
              <a:ext uri="{FF2B5EF4-FFF2-40B4-BE49-F238E27FC236}">
                <a16:creationId xmlns:a16="http://schemas.microsoft.com/office/drawing/2014/main" id="{4D7F50BF-E69C-9C5C-DCC5-7C10750641E8}"/>
              </a:ext>
            </a:extLst>
          </p:cNvPr>
          <p:cNvPicPr>
            <a:picLocks noChangeAspect="1"/>
          </p:cNvPicPr>
          <p:nvPr/>
        </p:nvPicPr>
        <p:blipFill>
          <a:blip r:embed="rId5"/>
          <a:stretch>
            <a:fillRect/>
          </a:stretch>
        </p:blipFill>
        <p:spPr>
          <a:xfrm>
            <a:off x="8634675" y="2209801"/>
            <a:ext cx="3130060" cy="2133599"/>
          </a:xfrm>
          <a:prstGeom prst="rect">
            <a:avLst/>
          </a:prstGeom>
        </p:spPr>
      </p:pic>
    </p:spTree>
    <p:extLst>
      <p:ext uri="{BB962C8B-B14F-4D97-AF65-F5344CB8AC3E}">
        <p14:creationId xmlns:p14="http://schemas.microsoft.com/office/powerpoint/2010/main" val="1135172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0428" y="1620357"/>
            <a:ext cx="11339745" cy="450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839387" y="385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1752601" y="1082349"/>
            <a:ext cx="762947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2817" y="648657"/>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752601" y="154135"/>
            <a:ext cx="8915400" cy="954107"/>
          </a:xfrm>
          <a:prstGeom prst="rect">
            <a:avLst/>
          </a:prstGeom>
          <a:noFill/>
        </p:spPr>
        <p:txBody>
          <a:bodyPr wrap="squar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Research Process Steps (cont.)</a:t>
            </a:r>
            <a:endParaRPr lang="en-US" sz="2800" b="1" dirty="0">
              <a:solidFill>
                <a:schemeClr val="bg1"/>
              </a:solidFill>
              <a:latin typeface="Times New Roman" panose="02020603050405020304" pitchFamily="18" charset="0"/>
              <a:cs typeface="Times New Roman" panose="02020603050405020304" pitchFamily="18" charset="0"/>
            </a:endParaRPr>
          </a:p>
          <a:p>
            <a:r>
              <a:rPr lang="en-US" altLang="en-US" sz="2800" b="1" dirty="0">
                <a:solidFill>
                  <a:schemeClr val="bg1"/>
                </a:solidFill>
                <a:latin typeface="Times New Roman" panose="02020603050405020304" pitchFamily="18" charset="0"/>
                <a:cs typeface="Times New Roman" panose="02020603050405020304" pitchFamily="18" charset="0"/>
              </a:rPr>
              <a:t>Research Questions, Objectives, &amp; Hypotheses</a:t>
            </a:r>
          </a:p>
        </p:txBody>
      </p:sp>
      <p:sp>
        <p:nvSpPr>
          <p:cNvPr id="3" name="TextBox 2">
            <a:extLst>
              <a:ext uri="{FF2B5EF4-FFF2-40B4-BE49-F238E27FC236}">
                <a16:creationId xmlns:a16="http://schemas.microsoft.com/office/drawing/2014/main" id="{48E54F03-AAA8-5A1D-9A57-BB123CBC1D08}"/>
              </a:ext>
            </a:extLst>
          </p:cNvPr>
          <p:cNvSpPr txBox="1">
            <a:spLocks noChangeArrowheads="1"/>
          </p:cNvSpPr>
          <p:nvPr/>
        </p:nvSpPr>
        <p:spPr bwMode="auto">
          <a:xfrm>
            <a:off x="838201" y="2125022"/>
            <a:ext cx="7696200" cy="2554545"/>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anose="05000000000000000000" pitchFamily="2" charset="2"/>
              <a:buChar char="q"/>
            </a:pPr>
            <a:r>
              <a:rPr lang="en-US" sz="1600" dirty="0">
                <a:latin typeface="Times New Roman" panose="02020603050405020304" pitchFamily="18" charset="0"/>
              </a:rPr>
              <a:t>An aim will clearly state what should be researched, outline the kinds of data that should be gathered, and offer guidelines for the study's scope. The most effective way to state a study purpose is with a well-developed, tested research hypothesis.</a:t>
            </a:r>
          </a:p>
          <a:p>
            <a:pPr marL="342900" indent="-342900">
              <a:buFont typeface="Wingdings" panose="05000000000000000000" pitchFamily="2" charset="2"/>
              <a:buChar char="q"/>
            </a:pPr>
            <a:endParaRPr lang="en-US" sz="1600" dirty="0">
              <a:latin typeface="Times New Roman" panose="02020603050405020304" pitchFamily="18" charset="0"/>
            </a:endParaRPr>
          </a:p>
          <a:p>
            <a:pPr marL="342900" indent="-342900">
              <a:buFont typeface="Wingdings" panose="05000000000000000000" pitchFamily="2" charset="2"/>
              <a:buChar char="q"/>
            </a:pPr>
            <a:r>
              <a:rPr lang="en-US" sz="1600" dirty="0">
                <a:latin typeface="Times New Roman" panose="02020603050405020304" pitchFamily="18" charset="0"/>
              </a:rPr>
              <a:t>A hypothesis is an unverified assertion or claim that can be disproved or confirmed by</a:t>
            </a:r>
          </a:p>
          <a:p>
            <a:r>
              <a:rPr lang="en-US" sz="1600" dirty="0">
                <a:latin typeface="Times New Roman" panose="02020603050405020304" pitchFamily="18" charset="0"/>
              </a:rPr>
              <a:t>        empirical evidence.</a:t>
            </a:r>
            <a:br>
              <a:rPr lang="en-US" sz="1600" dirty="0">
                <a:latin typeface="Times New Roman" panose="02020603050405020304" pitchFamily="18" charset="0"/>
              </a:rPr>
            </a:br>
            <a:endParaRPr lang="en-US" sz="1600" dirty="0">
              <a:latin typeface="Times New Roman" panose="02020603050405020304" pitchFamily="18" charset="0"/>
            </a:endParaRPr>
          </a:p>
          <a:p>
            <a:pPr marL="342900" indent="-342900">
              <a:buFont typeface="Wingdings" panose="05000000000000000000" pitchFamily="2" charset="2"/>
              <a:buChar char="q"/>
            </a:pPr>
            <a:r>
              <a:rPr lang="en-US" sz="1600" dirty="0">
                <a:latin typeface="Times New Roman" panose="02020603050405020304" pitchFamily="18" charset="0"/>
              </a:rPr>
              <a:t>Hypothetical claims make an assertion about a potential solution to a research question</a:t>
            </a:r>
          </a:p>
          <a:p>
            <a:pPr marL="342900" indent="-342900">
              <a:buFont typeface="Wingdings" panose="05000000000000000000" pitchFamily="2" charset="2"/>
              <a:buChar char="q"/>
            </a:pPr>
            <a:endParaRPr lang="en-US" sz="1600" dirty="0">
              <a:latin typeface="Times New Roman" panose="02020603050405020304" pitchFamily="18" charset="0"/>
            </a:endParaRPr>
          </a:p>
          <a:p>
            <a:pPr algn="just"/>
            <a:endParaRPr lang="en-US" sz="1600" dirty="0">
              <a:latin typeface="Times New Roman" panose="02020603050405020304" pitchFamily="18" charset="0"/>
            </a:endParaRPr>
          </a:p>
        </p:txBody>
      </p:sp>
      <p:pic>
        <p:nvPicPr>
          <p:cNvPr id="5" name="Picture 4">
            <a:extLst>
              <a:ext uri="{FF2B5EF4-FFF2-40B4-BE49-F238E27FC236}">
                <a16:creationId xmlns:a16="http://schemas.microsoft.com/office/drawing/2014/main" id="{2F6B7F9E-0B95-B57A-CDFE-9242395BE34B}"/>
              </a:ext>
            </a:extLst>
          </p:cNvPr>
          <p:cNvPicPr>
            <a:picLocks noChangeAspect="1"/>
          </p:cNvPicPr>
          <p:nvPr/>
        </p:nvPicPr>
        <p:blipFill>
          <a:blip r:embed="rId5"/>
          <a:stretch>
            <a:fillRect/>
          </a:stretch>
        </p:blipFill>
        <p:spPr>
          <a:xfrm>
            <a:off x="8730918" y="1923633"/>
            <a:ext cx="3067478" cy="3305636"/>
          </a:xfrm>
          <a:prstGeom prst="rect">
            <a:avLst/>
          </a:prstGeom>
        </p:spPr>
      </p:pic>
    </p:spTree>
    <p:extLst>
      <p:ext uri="{BB962C8B-B14F-4D97-AF65-F5344CB8AC3E}">
        <p14:creationId xmlns:p14="http://schemas.microsoft.com/office/powerpoint/2010/main" val="1911926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6" cy="4708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864974" y="181284"/>
            <a:ext cx="7086601" cy="954107"/>
          </a:xfrm>
          <a:prstGeom prst="rect">
            <a:avLst/>
          </a:prstGeom>
          <a:noFill/>
        </p:spPr>
        <p:txBody>
          <a:bodyPr wrap="squar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Research Process Steps (cont.)</a:t>
            </a:r>
            <a:endParaRPr lang="en-US" sz="2800" b="1" dirty="0">
              <a:solidFill>
                <a:schemeClr val="bg1"/>
              </a:solidFill>
              <a:latin typeface="Times New Roman" panose="02020603050405020304" pitchFamily="18" charset="0"/>
              <a:cs typeface="Times New Roman" panose="02020603050405020304" pitchFamily="18" charset="0"/>
            </a:endParaRPr>
          </a:p>
          <a:p>
            <a:r>
              <a:rPr lang="en-US" altLang="en-US" sz="2800" b="1" dirty="0">
                <a:solidFill>
                  <a:schemeClr val="bg1"/>
                </a:solidFill>
                <a:latin typeface="Times New Roman" panose="02020603050405020304" pitchFamily="18" charset="0"/>
                <a:cs typeface="Times New Roman" panose="02020603050405020304" pitchFamily="18" charset="0"/>
              </a:rPr>
              <a:t>Research Design</a:t>
            </a:r>
          </a:p>
        </p:txBody>
      </p:sp>
      <p:sp>
        <p:nvSpPr>
          <p:cNvPr id="3" name="TextBox 2">
            <a:extLst>
              <a:ext uri="{FF2B5EF4-FFF2-40B4-BE49-F238E27FC236}">
                <a16:creationId xmlns:a16="http://schemas.microsoft.com/office/drawing/2014/main" id="{48E54F03-AAA8-5A1D-9A57-BB123CBC1D08}"/>
              </a:ext>
            </a:extLst>
          </p:cNvPr>
          <p:cNvSpPr txBox="1">
            <a:spLocks noChangeArrowheads="1"/>
          </p:cNvSpPr>
          <p:nvPr/>
        </p:nvSpPr>
        <p:spPr bwMode="auto">
          <a:xfrm>
            <a:off x="609600" y="1768019"/>
            <a:ext cx="7391400" cy="4031873"/>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anose="05000000000000000000" pitchFamily="2" charset="2"/>
              <a:buChar char="q"/>
            </a:pPr>
            <a:r>
              <a:rPr lang="en-US" sz="1600" dirty="0">
                <a:latin typeface="Times New Roman" panose="02020603050405020304" pitchFamily="18" charset="0"/>
              </a:rPr>
              <a:t>The research design serves as a guide or framework for </a:t>
            </a:r>
            <a:r>
              <a:rPr lang="en-US" sz="1600" i="1" dirty="0">
                <a:solidFill>
                  <a:srgbClr val="C00000"/>
                </a:solidFill>
                <a:latin typeface="Times New Roman" panose="02020603050405020304" pitchFamily="18" charset="0"/>
              </a:rPr>
              <a:t>achieving</a:t>
            </a:r>
            <a:r>
              <a:rPr lang="en-US" sz="1600" dirty="0">
                <a:latin typeface="Times New Roman" panose="02020603050405020304" pitchFamily="18" charset="0"/>
              </a:rPr>
              <a:t> </a:t>
            </a:r>
            <a:r>
              <a:rPr lang="en-US" sz="1600" i="1" dirty="0">
                <a:solidFill>
                  <a:srgbClr val="C00000"/>
                </a:solidFill>
                <a:latin typeface="Times New Roman" panose="02020603050405020304" pitchFamily="18" charset="0"/>
              </a:rPr>
              <a:t>goals</a:t>
            </a:r>
            <a:r>
              <a:rPr lang="en-US" sz="1600" dirty="0">
                <a:latin typeface="Times New Roman" panose="02020603050405020304" pitchFamily="18" charset="0"/>
              </a:rPr>
              <a:t> and </a:t>
            </a:r>
            <a:r>
              <a:rPr lang="en-US" sz="1600" i="1" dirty="0">
                <a:solidFill>
                  <a:srgbClr val="C00000"/>
                </a:solidFill>
                <a:latin typeface="Times New Roman" panose="02020603050405020304" pitchFamily="18" charset="0"/>
              </a:rPr>
              <a:t>responding to research questions</a:t>
            </a:r>
            <a:r>
              <a:rPr lang="en-US" sz="1600" dirty="0">
                <a:latin typeface="Times New Roman" panose="02020603050405020304" pitchFamily="18" charset="0"/>
              </a:rPr>
              <a:t>.</a:t>
            </a:r>
          </a:p>
          <a:p>
            <a:pPr marL="342900" indent="-342900">
              <a:buFont typeface="Wingdings" panose="05000000000000000000" pitchFamily="2" charset="2"/>
              <a:buChar char="q"/>
            </a:pPr>
            <a:r>
              <a:rPr lang="en-US" sz="1600" dirty="0">
                <a:latin typeface="Times New Roman" panose="02020603050405020304" pitchFamily="18" charset="0"/>
              </a:rPr>
              <a:t>There are four basic research designs that a researcher can use to conduct their study;</a:t>
            </a:r>
          </a:p>
          <a:p>
            <a:pPr marL="914400" lvl="1" indent="-457200">
              <a:buFont typeface="+mj-lt"/>
              <a:buAutoNum type="arabicPeriod"/>
            </a:pPr>
            <a:r>
              <a:rPr lang="en-US" sz="1600" i="1" dirty="0">
                <a:solidFill>
                  <a:srgbClr val="C00000"/>
                </a:solidFill>
                <a:latin typeface="Times New Roman" panose="02020603050405020304" pitchFamily="18" charset="0"/>
              </a:rPr>
              <a:t>Experimental design </a:t>
            </a:r>
            <a:r>
              <a:rPr lang="en-US" sz="1600" dirty="0">
                <a:latin typeface="Times New Roman" panose="02020603050405020304" pitchFamily="18" charset="0"/>
              </a:rPr>
              <a:t>(if applicable): Define the variables, control groups, treatments, and data collection methods for experiments.</a:t>
            </a:r>
          </a:p>
          <a:p>
            <a:pPr marL="914400" lvl="1" indent="-457200">
              <a:buFont typeface="+mj-lt"/>
              <a:buAutoNum type="arabicPeriod"/>
            </a:pPr>
            <a:r>
              <a:rPr lang="en-US" sz="1600" i="1" dirty="0">
                <a:solidFill>
                  <a:srgbClr val="C00000"/>
                </a:solidFill>
                <a:latin typeface="Times New Roman" panose="02020603050405020304" pitchFamily="18" charset="0"/>
              </a:rPr>
              <a:t>Observational design </a:t>
            </a:r>
            <a:r>
              <a:rPr lang="en-US" sz="1600" dirty="0">
                <a:latin typeface="Times New Roman" panose="02020603050405020304" pitchFamily="18" charset="0"/>
              </a:rPr>
              <a:t>(if applicable): Determine how data will be collected in non-experimental settings.</a:t>
            </a:r>
          </a:p>
          <a:p>
            <a:pPr marL="914400" lvl="1" indent="-457200">
              <a:buFont typeface="+mj-lt"/>
              <a:buAutoNum type="arabicPeriod"/>
            </a:pPr>
            <a:r>
              <a:rPr lang="en-US" sz="1600" i="1" dirty="0">
                <a:solidFill>
                  <a:srgbClr val="C00000"/>
                </a:solidFill>
                <a:latin typeface="Times New Roman" panose="02020603050405020304" pitchFamily="18" charset="0"/>
              </a:rPr>
              <a:t>Case study design </a:t>
            </a:r>
            <a:r>
              <a:rPr lang="en-US" sz="1600" dirty="0">
                <a:latin typeface="Times New Roman" panose="02020603050405020304" pitchFamily="18" charset="0"/>
              </a:rPr>
              <a:t>(if applicable): Specify the case(s) to be studied and the methods for data collection and analysis.</a:t>
            </a:r>
          </a:p>
          <a:p>
            <a:pPr marL="914400" lvl="1" indent="-457200">
              <a:buFont typeface="+mj-lt"/>
              <a:buAutoNum type="arabicPeriod"/>
            </a:pPr>
            <a:r>
              <a:rPr lang="en-US" sz="1600" i="1" dirty="0">
                <a:solidFill>
                  <a:srgbClr val="C00000"/>
                </a:solidFill>
                <a:latin typeface="Times New Roman" panose="02020603050405020304" pitchFamily="18" charset="0"/>
              </a:rPr>
              <a:t>Survey design </a:t>
            </a:r>
            <a:r>
              <a:rPr lang="en-US" sz="1600" dirty="0">
                <a:latin typeface="Times New Roman" panose="02020603050405020304" pitchFamily="18" charset="0"/>
              </a:rPr>
              <a:t>(if applicable).</a:t>
            </a:r>
          </a:p>
          <a:p>
            <a:pPr marL="457200" indent="-457200">
              <a:buFont typeface="Wingdings" panose="05000000000000000000" pitchFamily="2" charset="2"/>
              <a:buChar char="q"/>
            </a:pPr>
            <a:r>
              <a:rPr lang="en-US" sz="1600" dirty="0">
                <a:latin typeface="Times New Roman" panose="02020603050405020304" pitchFamily="18" charset="0"/>
              </a:rPr>
              <a:t>Four </a:t>
            </a:r>
            <a:r>
              <a:rPr lang="en-US" sz="1600" i="1" dirty="0">
                <a:solidFill>
                  <a:srgbClr val="C00000"/>
                </a:solidFill>
                <a:latin typeface="Times New Roman" panose="02020603050405020304" pitchFamily="18" charset="0"/>
              </a:rPr>
              <a:t>factors</a:t>
            </a:r>
            <a:r>
              <a:rPr lang="en-US" sz="1600" dirty="0">
                <a:latin typeface="Times New Roman" panose="02020603050405020304" pitchFamily="18" charset="0"/>
              </a:rPr>
              <a:t> primarily determine the type of research design to be used:</a:t>
            </a:r>
          </a:p>
          <a:p>
            <a:pPr marL="914400" lvl="1" indent="-457200">
              <a:buFont typeface="+mj-lt"/>
              <a:buAutoNum type="arabicPeriod"/>
            </a:pPr>
            <a:r>
              <a:rPr lang="en-US" sz="1600" dirty="0">
                <a:latin typeface="Times New Roman" panose="02020603050405020304" pitchFamily="18" charset="0"/>
              </a:rPr>
              <a:t>The </a:t>
            </a:r>
            <a:r>
              <a:rPr lang="en-US" sz="1600" i="1" dirty="0">
                <a:solidFill>
                  <a:srgbClr val="C00000"/>
                </a:solidFill>
                <a:latin typeface="Times New Roman" panose="02020603050405020304" pitchFamily="18" charset="0"/>
              </a:rPr>
              <a:t>type</a:t>
            </a:r>
            <a:r>
              <a:rPr lang="en-US" sz="1600" dirty="0">
                <a:latin typeface="Times New Roman" panose="02020603050405020304" pitchFamily="18" charset="0"/>
              </a:rPr>
              <a:t> of problem</a:t>
            </a:r>
          </a:p>
          <a:p>
            <a:pPr marL="914400" lvl="1" indent="-457200">
              <a:buFont typeface="+mj-lt"/>
              <a:buAutoNum type="arabicPeriod"/>
            </a:pPr>
            <a:r>
              <a:rPr lang="en-US" sz="1600" dirty="0">
                <a:latin typeface="Times New Roman" panose="02020603050405020304" pitchFamily="18" charset="0"/>
              </a:rPr>
              <a:t>The </a:t>
            </a:r>
            <a:r>
              <a:rPr lang="en-US" sz="1600" i="1" dirty="0">
                <a:solidFill>
                  <a:srgbClr val="C00000"/>
                </a:solidFill>
                <a:latin typeface="Times New Roman" panose="02020603050405020304" pitchFamily="18" charset="0"/>
              </a:rPr>
              <a:t>objectives</a:t>
            </a:r>
            <a:r>
              <a:rPr lang="en-US" sz="1600" dirty="0">
                <a:latin typeface="Times New Roman" panose="02020603050405020304" pitchFamily="18" charset="0"/>
              </a:rPr>
              <a:t> of the study,</a:t>
            </a:r>
          </a:p>
          <a:p>
            <a:pPr marL="914400" lvl="1" indent="-457200">
              <a:buFont typeface="+mj-lt"/>
              <a:buAutoNum type="arabicPeriod"/>
            </a:pPr>
            <a:r>
              <a:rPr lang="en-US" sz="1600" dirty="0">
                <a:latin typeface="Times New Roman" panose="02020603050405020304" pitchFamily="18" charset="0"/>
              </a:rPr>
              <a:t>The </a:t>
            </a:r>
            <a:r>
              <a:rPr lang="en-US" sz="1600" i="1" dirty="0">
                <a:solidFill>
                  <a:srgbClr val="C00000"/>
                </a:solidFill>
                <a:latin typeface="Times New Roman" panose="02020603050405020304" pitchFamily="18" charset="0"/>
              </a:rPr>
              <a:t>existing state of knowledge </a:t>
            </a:r>
            <a:r>
              <a:rPr lang="en-US" sz="1600" dirty="0">
                <a:latin typeface="Times New Roman" panose="02020603050405020304" pitchFamily="18" charset="0"/>
              </a:rPr>
              <a:t>about the problem that is being studied, and</a:t>
            </a:r>
          </a:p>
          <a:p>
            <a:pPr marL="914400" lvl="1" indent="-457200">
              <a:buFont typeface="+mj-lt"/>
              <a:buAutoNum type="arabicPeriod"/>
            </a:pPr>
            <a:r>
              <a:rPr lang="en-US" sz="1600" dirty="0">
                <a:latin typeface="Times New Roman" panose="02020603050405020304" pitchFamily="18" charset="0"/>
              </a:rPr>
              <a:t>The </a:t>
            </a:r>
            <a:r>
              <a:rPr lang="en-US" sz="1600" i="1" dirty="0">
                <a:solidFill>
                  <a:srgbClr val="C00000"/>
                </a:solidFill>
                <a:latin typeface="Times New Roman" panose="02020603050405020304" pitchFamily="18" charset="0"/>
              </a:rPr>
              <a:t>resources</a:t>
            </a:r>
            <a:r>
              <a:rPr lang="en-US" sz="1600" dirty="0">
                <a:latin typeface="Times New Roman" panose="02020603050405020304" pitchFamily="18" charset="0"/>
              </a:rPr>
              <a:t> are available for the study.</a:t>
            </a:r>
          </a:p>
        </p:txBody>
      </p:sp>
      <p:pic>
        <p:nvPicPr>
          <p:cNvPr id="5122" name="Picture 2">
            <a:extLst>
              <a:ext uri="{FF2B5EF4-FFF2-40B4-BE49-F238E27FC236}">
                <a16:creationId xmlns:a16="http://schemas.microsoft.com/office/drawing/2014/main" id="{CBA54354-B891-B38B-7805-2FA21829A16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29599" y="2613880"/>
            <a:ext cx="3651225" cy="20538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97130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6" cy="4708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00200" y="528215"/>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807467" y="151100"/>
            <a:ext cx="7086601" cy="954107"/>
          </a:xfrm>
          <a:prstGeom prst="rect">
            <a:avLst/>
          </a:prstGeom>
          <a:noFill/>
        </p:spPr>
        <p:txBody>
          <a:bodyPr wrap="squar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Research Process Steps (cont.)</a:t>
            </a:r>
            <a:endParaRPr lang="en-US" sz="2800" b="1" dirty="0">
              <a:solidFill>
                <a:schemeClr val="bg1"/>
              </a:solidFill>
              <a:latin typeface="Times New Roman" panose="02020603050405020304" pitchFamily="18" charset="0"/>
              <a:cs typeface="Times New Roman" panose="02020603050405020304" pitchFamily="18" charset="0"/>
            </a:endParaRPr>
          </a:p>
          <a:p>
            <a:r>
              <a:rPr lang="en-US" altLang="en-US" sz="2800" b="1" dirty="0">
                <a:solidFill>
                  <a:schemeClr val="bg1"/>
                </a:solidFill>
                <a:latin typeface="Times New Roman" panose="02020603050405020304" pitchFamily="18" charset="0"/>
                <a:cs typeface="Times New Roman" panose="02020603050405020304" pitchFamily="18" charset="0"/>
              </a:rPr>
              <a:t>Collecting Data</a:t>
            </a:r>
          </a:p>
        </p:txBody>
      </p:sp>
      <p:pic>
        <p:nvPicPr>
          <p:cNvPr id="5" name="Picture 4">
            <a:extLst>
              <a:ext uri="{FF2B5EF4-FFF2-40B4-BE49-F238E27FC236}">
                <a16:creationId xmlns:a16="http://schemas.microsoft.com/office/drawing/2014/main" id="{08EFDEC2-147F-6C3E-803E-CE61D81F7282}"/>
              </a:ext>
            </a:extLst>
          </p:cNvPr>
          <p:cNvPicPr>
            <a:picLocks noChangeAspect="1"/>
          </p:cNvPicPr>
          <p:nvPr/>
        </p:nvPicPr>
        <p:blipFill>
          <a:blip r:embed="rId5"/>
          <a:stretch>
            <a:fillRect/>
          </a:stretch>
        </p:blipFill>
        <p:spPr>
          <a:xfrm>
            <a:off x="7732820" y="2326045"/>
            <a:ext cx="4078180" cy="3048000"/>
          </a:xfrm>
          <a:prstGeom prst="rect">
            <a:avLst/>
          </a:prstGeom>
        </p:spPr>
      </p:pic>
      <p:sp>
        <p:nvSpPr>
          <p:cNvPr id="3" name="TextBox 2">
            <a:extLst>
              <a:ext uri="{FF2B5EF4-FFF2-40B4-BE49-F238E27FC236}">
                <a16:creationId xmlns:a16="http://schemas.microsoft.com/office/drawing/2014/main" id="{48E54F03-AAA8-5A1D-9A57-BB123CBC1D08}"/>
              </a:ext>
            </a:extLst>
          </p:cNvPr>
          <p:cNvSpPr txBox="1">
            <a:spLocks noChangeArrowheads="1"/>
          </p:cNvSpPr>
          <p:nvPr/>
        </p:nvSpPr>
        <p:spPr bwMode="auto">
          <a:xfrm>
            <a:off x="609600" y="1834109"/>
            <a:ext cx="7391400" cy="3539430"/>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Wingdings" panose="05000000000000000000" pitchFamily="2" charset="2"/>
              <a:buChar char="q"/>
            </a:pPr>
            <a:r>
              <a:rPr lang="en-US" sz="1600" dirty="0">
                <a:latin typeface="Times New Roman" panose="02020603050405020304" pitchFamily="18" charset="0"/>
              </a:rPr>
              <a:t>Determine where and how to obtain the necessary data (e.g., experiments, surveys, simulations, existing datasets). </a:t>
            </a:r>
            <a:br>
              <a:rPr lang="en-US" sz="1600" dirty="0">
                <a:latin typeface="Times New Roman" panose="02020603050405020304" pitchFamily="18" charset="0"/>
              </a:rPr>
            </a:br>
            <a:endParaRPr lang="en-US" sz="1600" dirty="0">
              <a:latin typeface="Times New Roman" panose="02020603050405020304" pitchFamily="18" charset="0"/>
            </a:endParaRPr>
          </a:p>
          <a:p>
            <a:pPr marL="342900" indent="-342900">
              <a:buFont typeface="Wingdings" panose="05000000000000000000" pitchFamily="2" charset="2"/>
              <a:buChar char="q"/>
            </a:pPr>
            <a:r>
              <a:rPr lang="en-US" sz="1600" dirty="0">
                <a:latin typeface="Times New Roman" panose="02020603050405020304" pitchFamily="18" charset="0"/>
              </a:rPr>
              <a:t>There are several methods for collecting data. Some common methods include interviews, questionnaires, and experiments. Additionally, data can also be collected through sources such as existing databases , online platforms and simulators. </a:t>
            </a:r>
          </a:p>
          <a:p>
            <a:pPr marL="342900" indent="-342900">
              <a:buFont typeface="Wingdings" panose="05000000000000000000" pitchFamily="2" charset="2"/>
              <a:buChar char="q"/>
            </a:pPr>
            <a:endParaRPr lang="en-US" sz="1600" dirty="0">
              <a:latin typeface="Times New Roman" panose="02020603050405020304" pitchFamily="18" charset="0"/>
            </a:endParaRPr>
          </a:p>
          <a:p>
            <a:pPr marL="342900" indent="-342900">
              <a:buFont typeface="Wingdings" panose="05000000000000000000" pitchFamily="2" charset="2"/>
              <a:buChar char="q"/>
            </a:pPr>
            <a:r>
              <a:rPr lang="en-US" sz="1600" dirty="0">
                <a:latin typeface="Times New Roman" panose="02020603050405020304" pitchFamily="18" charset="0"/>
              </a:rPr>
              <a:t>Take steps to validate and clean the data to minimize errors and biases.</a:t>
            </a:r>
          </a:p>
          <a:p>
            <a:pPr marL="342900" indent="-342900">
              <a:buFont typeface="Wingdings" panose="05000000000000000000" pitchFamily="2" charset="2"/>
              <a:buChar char="q"/>
            </a:pPr>
            <a:endParaRPr lang="en-US" sz="1600" dirty="0">
              <a:latin typeface="Times New Roman" panose="02020603050405020304" pitchFamily="18" charset="0"/>
            </a:endParaRPr>
          </a:p>
          <a:p>
            <a:pPr marL="342900" indent="-342900">
              <a:buFont typeface="Wingdings" panose="05000000000000000000" pitchFamily="2" charset="2"/>
              <a:buChar char="q"/>
            </a:pPr>
            <a:r>
              <a:rPr lang="en-US" sz="1600" dirty="0">
                <a:latin typeface="Times New Roman" panose="02020603050405020304" pitchFamily="18" charset="0"/>
              </a:rPr>
              <a:t>The goals of the study, the research design, and the availability of resources, including time, money, and personnel, all influence the data collection strategy.</a:t>
            </a:r>
          </a:p>
          <a:p>
            <a:pPr marL="342900" indent="-342900">
              <a:buFont typeface="Wingdings" panose="05000000000000000000" pitchFamily="2" charset="2"/>
              <a:buChar char="q"/>
            </a:pPr>
            <a:endParaRPr lang="en-US" sz="1600" dirty="0">
              <a:latin typeface="Times New Roman" panose="02020603050405020304" pitchFamily="18" charset="0"/>
            </a:endParaRPr>
          </a:p>
          <a:p>
            <a:pPr marL="342900" indent="-342900">
              <a:buFont typeface="Wingdings" panose="05000000000000000000" pitchFamily="2" charset="2"/>
              <a:buChar char="q"/>
            </a:pPr>
            <a:r>
              <a:rPr lang="en-US" sz="1600" dirty="0">
                <a:latin typeface="Times New Roman" panose="02020603050405020304" pitchFamily="18" charset="0"/>
              </a:rPr>
              <a:t>The process for collecting data also varies, depending on whether it will be </a:t>
            </a:r>
            <a:r>
              <a:rPr lang="en-US" sz="1600" dirty="0">
                <a:solidFill>
                  <a:srgbClr val="C00000"/>
                </a:solidFill>
                <a:latin typeface="Times New Roman" panose="02020603050405020304" pitchFamily="18" charset="0"/>
              </a:rPr>
              <a:t>qualitative</a:t>
            </a:r>
            <a:r>
              <a:rPr lang="en-US" sz="1600" dirty="0">
                <a:latin typeface="Times New Roman" panose="02020603050405020304" pitchFamily="18" charset="0"/>
              </a:rPr>
              <a:t> or </a:t>
            </a:r>
            <a:r>
              <a:rPr lang="en-US" sz="1600" dirty="0">
                <a:solidFill>
                  <a:srgbClr val="C00000"/>
                </a:solidFill>
                <a:latin typeface="Times New Roman" panose="02020603050405020304" pitchFamily="18" charset="0"/>
              </a:rPr>
              <a:t>quantitative</a:t>
            </a:r>
            <a:r>
              <a:rPr lang="en-US" sz="1600" dirty="0">
                <a:latin typeface="Times New Roman" panose="02020603050405020304" pitchFamily="18" charset="0"/>
              </a:rPr>
              <a:t>.</a:t>
            </a:r>
          </a:p>
        </p:txBody>
      </p:sp>
    </p:spTree>
    <p:extLst>
      <p:ext uri="{BB962C8B-B14F-4D97-AF65-F5344CB8AC3E}">
        <p14:creationId xmlns:p14="http://schemas.microsoft.com/office/powerpoint/2010/main" val="1643135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6" cy="4708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09621" y="582034"/>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820338" y="151101"/>
            <a:ext cx="6781227" cy="954107"/>
          </a:xfrm>
          <a:prstGeom prst="rect">
            <a:avLst/>
          </a:prstGeom>
          <a:noFill/>
        </p:spPr>
        <p:txBody>
          <a:bodyPr wrap="squar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Research Process Steps (cont.)</a:t>
            </a:r>
            <a:endParaRPr lang="en-US" sz="2800" b="1" dirty="0">
              <a:solidFill>
                <a:schemeClr val="bg1"/>
              </a:solidFill>
              <a:latin typeface="Times New Roman" panose="02020603050405020304" pitchFamily="18" charset="0"/>
              <a:cs typeface="Times New Roman" panose="02020603050405020304" pitchFamily="18" charset="0"/>
            </a:endParaRPr>
          </a:p>
          <a:p>
            <a:r>
              <a:rPr lang="en-US" altLang="en-US" sz="2800" b="1" dirty="0">
                <a:solidFill>
                  <a:schemeClr val="bg1"/>
                </a:solidFill>
                <a:latin typeface="Times New Roman" panose="02020603050405020304" pitchFamily="18" charset="0"/>
                <a:cs typeface="Times New Roman" panose="02020603050405020304" pitchFamily="18" charset="0"/>
              </a:rPr>
              <a:t>Data Analysis</a:t>
            </a:r>
          </a:p>
        </p:txBody>
      </p:sp>
      <p:sp>
        <p:nvSpPr>
          <p:cNvPr id="3" name="TextBox 2">
            <a:extLst>
              <a:ext uri="{FF2B5EF4-FFF2-40B4-BE49-F238E27FC236}">
                <a16:creationId xmlns:a16="http://schemas.microsoft.com/office/drawing/2014/main" id="{48E54F03-AAA8-5A1D-9A57-BB123CBC1D08}"/>
              </a:ext>
            </a:extLst>
          </p:cNvPr>
          <p:cNvSpPr txBox="1">
            <a:spLocks noChangeArrowheads="1"/>
          </p:cNvSpPr>
          <p:nvPr/>
        </p:nvSpPr>
        <p:spPr bwMode="auto">
          <a:xfrm>
            <a:off x="687057" y="1981200"/>
            <a:ext cx="7052455" cy="3785652"/>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buFont typeface="Wingdings" panose="05000000000000000000" pitchFamily="2" charset="2"/>
              <a:buChar char="q"/>
            </a:pPr>
            <a:r>
              <a:rPr lang="en-MY" sz="1600" dirty="0">
                <a:latin typeface="Times New Roman" panose="02020603050405020304" pitchFamily="18" charset="0"/>
              </a:rPr>
              <a:t>Data Processing: Initially, data are edited and coded for uniformity and completeness.</a:t>
            </a:r>
          </a:p>
          <a:p>
            <a:pPr marL="342900" indent="-342900" algn="just">
              <a:buFont typeface="Wingdings" panose="05000000000000000000" pitchFamily="2" charset="2"/>
              <a:buChar char="q"/>
            </a:pPr>
            <a:endParaRPr lang="en-MY" sz="1600" dirty="0">
              <a:latin typeface="Times New Roman" panose="02020603050405020304" pitchFamily="18" charset="0"/>
            </a:endParaRPr>
          </a:p>
          <a:p>
            <a:pPr marL="342900" indent="-342900" algn="just">
              <a:buFont typeface="Wingdings" panose="05000000000000000000" pitchFamily="2" charset="2"/>
              <a:buChar char="q"/>
            </a:pPr>
            <a:r>
              <a:rPr lang="en-MY" sz="1600" dirty="0">
                <a:latin typeface="Times New Roman" panose="02020603050405020304" pitchFamily="18" charset="0"/>
              </a:rPr>
              <a:t>Data Analysis: This phase involves data reduction, summarization, pattern recognition, and the application of statistical methods to answer research questions.</a:t>
            </a:r>
          </a:p>
          <a:p>
            <a:pPr marL="342900" indent="-342900" algn="just">
              <a:buFont typeface="Wingdings" panose="05000000000000000000" pitchFamily="2" charset="2"/>
              <a:buChar char="q"/>
            </a:pPr>
            <a:endParaRPr lang="en-MY" sz="1600" dirty="0">
              <a:latin typeface="Times New Roman" panose="02020603050405020304" pitchFamily="18" charset="0"/>
            </a:endParaRPr>
          </a:p>
          <a:p>
            <a:pPr marL="342900" indent="-342900" algn="just">
              <a:buFont typeface="Wingdings" panose="05000000000000000000" pitchFamily="2" charset="2"/>
              <a:buChar char="q"/>
            </a:pPr>
            <a:r>
              <a:rPr lang="en-MY" sz="1600" dirty="0">
                <a:latin typeface="Times New Roman" panose="02020603050405020304" pitchFamily="18" charset="0"/>
              </a:rPr>
              <a:t>Technique Selection: Choose appropriate statistical or computational methods for data processing.</a:t>
            </a:r>
          </a:p>
          <a:p>
            <a:pPr marL="342900" indent="-342900" algn="just">
              <a:buFont typeface="Wingdings" panose="05000000000000000000" pitchFamily="2" charset="2"/>
              <a:buChar char="q"/>
            </a:pPr>
            <a:endParaRPr lang="en-MY" sz="1600" dirty="0">
              <a:latin typeface="Times New Roman" panose="02020603050405020304" pitchFamily="18" charset="0"/>
            </a:endParaRPr>
          </a:p>
          <a:p>
            <a:pPr marL="342900" indent="-342900" algn="just">
              <a:buFont typeface="Wingdings" panose="05000000000000000000" pitchFamily="2" charset="2"/>
              <a:buChar char="q"/>
            </a:pPr>
            <a:r>
              <a:rPr lang="en-MY" sz="1600" dirty="0">
                <a:latin typeface="Times New Roman" panose="02020603050405020304" pitchFamily="18" charset="0"/>
              </a:rPr>
              <a:t>Interpretation: </a:t>
            </a:r>
            <a:r>
              <a:rPr lang="en-MY" sz="1600" dirty="0" err="1">
                <a:latin typeface="Times New Roman" panose="02020603050405020304" pitchFamily="18" charset="0"/>
              </a:rPr>
              <a:t>Analyze</a:t>
            </a:r>
            <a:r>
              <a:rPr lang="en-MY" sz="1600" dirty="0">
                <a:latin typeface="Times New Roman" panose="02020603050405020304" pitchFamily="18" charset="0"/>
              </a:rPr>
              <a:t> findings and draw meaningful conclusions from the data.</a:t>
            </a:r>
          </a:p>
          <a:p>
            <a:pPr marL="342900" indent="-342900" algn="just">
              <a:buFont typeface="Wingdings" panose="05000000000000000000" pitchFamily="2" charset="2"/>
              <a:buChar char="q"/>
            </a:pPr>
            <a:endParaRPr lang="en-MY" sz="1600" dirty="0">
              <a:latin typeface="Times New Roman" panose="02020603050405020304" pitchFamily="18" charset="0"/>
            </a:endParaRPr>
          </a:p>
          <a:p>
            <a:pPr marL="342900" indent="-342900" algn="just">
              <a:buFont typeface="Wingdings" panose="05000000000000000000" pitchFamily="2" charset="2"/>
              <a:buChar char="q"/>
            </a:pPr>
            <a:r>
              <a:rPr lang="en-MY" sz="1600" dirty="0">
                <a:latin typeface="Times New Roman" panose="02020603050405020304" pitchFamily="18" charset="0"/>
              </a:rPr>
              <a:t>Hypothesis Evaluation: Based on the analysis, assess whether the findings align with formulated hypotheses and theories.</a:t>
            </a:r>
            <a:endParaRPr lang="en-US" sz="1600" dirty="0">
              <a:latin typeface="Times New Roman" panose="02020603050405020304" pitchFamily="18" charset="0"/>
            </a:endParaRPr>
          </a:p>
        </p:txBody>
      </p:sp>
      <p:pic>
        <p:nvPicPr>
          <p:cNvPr id="7170" name="Picture 2">
            <a:extLst>
              <a:ext uri="{FF2B5EF4-FFF2-40B4-BE49-F238E27FC236}">
                <a16:creationId xmlns:a16="http://schemas.microsoft.com/office/drawing/2014/main" id="{412A34A9-6D50-DDE3-3043-34901E7DE5A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78716" y="1981200"/>
            <a:ext cx="3754874" cy="3754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9719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4897" y="1571988"/>
            <a:ext cx="11339746" cy="4708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32511" y="59060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914400" y="265594"/>
            <a:ext cx="7924226" cy="830997"/>
          </a:xfrm>
          <a:prstGeom prst="rect">
            <a:avLst/>
          </a:prstGeom>
          <a:noFill/>
        </p:spPr>
        <p:txBody>
          <a:bodyPr wrap="square" rtlCol="0">
            <a:spAutoFit/>
          </a:bodyPr>
          <a:lstStyle/>
          <a:p>
            <a:pPr algn="ctr"/>
            <a:r>
              <a:rPr lang="en-US" altLang="en-US" sz="2400" b="1" dirty="0">
                <a:solidFill>
                  <a:schemeClr val="bg1"/>
                </a:solidFill>
                <a:latin typeface="Times New Roman" panose="02020603050405020304" pitchFamily="18" charset="0"/>
                <a:cs typeface="Times New Roman" panose="02020603050405020304" pitchFamily="18" charset="0"/>
              </a:rPr>
              <a:t>Research Process Steps (cont.)</a:t>
            </a: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altLang="en-US" sz="2400" b="1" dirty="0">
                <a:solidFill>
                  <a:schemeClr val="bg1"/>
                </a:solidFill>
                <a:latin typeface="Times New Roman" panose="02020603050405020304" pitchFamily="18" charset="0"/>
                <a:cs typeface="Times New Roman" panose="02020603050405020304" pitchFamily="18" charset="0"/>
              </a:rPr>
              <a:t>Implementation (if applicable)</a:t>
            </a:r>
          </a:p>
        </p:txBody>
      </p:sp>
      <p:sp>
        <p:nvSpPr>
          <p:cNvPr id="3" name="TextBox 2">
            <a:extLst>
              <a:ext uri="{FF2B5EF4-FFF2-40B4-BE49-F238E27FC236}">
                <a16:creationId xmlns:a16="http://schemas.microsoft.com/office/drawing/2014/main" id="{48E54F03-AAA8-5A1D-9A57-BB123CBC1D08}"/>
              </a:ext>
            </a:extLst>
          </p:cNvPr>
          <p:cNvSpPr txBox="1">
            <a:spLocks noChangeArrowheads="1"/>
          </p:cNvSpPr>
          <p:nvPr/>
        </p:nvSpPr>
        <p:spPr bwMode="auto">
          <a:xfrm>
            <a:off x="779022" y="2402984"/>
            <a:ext cx="10985621" cy="3046988"/>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buFont typeface="Wingdings" panose="05000000000000000000" pitchFamily="2" charset="2"/>
              <a:buChar char="q"/>
            </a:pPr>
            <a:r>
              <a:rPr lang="en-US" sz="1600" dirty="0">
                <a:latin typeface="Times New Roman" panose="02020603050405020304" pitchFamily="18" charset="0"/>
              </a:rPr>
              <a:t>Implementation refers to the process of putting into practice or executing a plan, idea, concept, or system. It involves taking theoretical or conceptual designs and turning them into tangible, functional realities.</a:t>
            </a:r>
          </a:p>
          <a:p>
            <a:pPr marL="342900" indent="-342900" algn="just">
              <a:buFont typeface="Wingdings" panose="05000000000000000000" pitchFamily="2" charset="2"/>
              <a:buChar char="q"/>
            </a:pPr>
            <a:endParaRPr lang="en-US" sz="1600" dirty="0">
              <a:latin typeface="Times New Roman" panose="02020603050405020304" pitchFamily="18" charset="0"/>
            </a:endParaRPr>
          </a:p>
          <a:p>
            <a:pPr marL="342900" indent="-342900" algn="just">
              <a:buFont typeface="Wingdings" panose="05000000000000000000" pitchFamily="2" charset="2"/>
              <a:buChar char="q"/>
            </a:pPr>
            <a:r>
              <a:rPr lang="en-US" sz="1600" dirty="0">
                <a:latin typeface="Times New Roman" panose="02020603050405020304" pitchFamily="18" charset="0"/>
              </a:rPr>
              <a:t>In various contexts, implementation can refer to the actual construction or development of a product, system, or solution according to established specifications and requirements. </a:t>
            </a:r>
          </a:p>
          <a:p>
            <a:pPr marL="342900" indent="-342900" algn="just">
              <a:buFont typeface="Wingdings" panose="05000000000000000000" pitchFamily="2" charset="2"/>
              <a:buChar char="q"/>
            </a:pPr>
            <a:endParaRPr lang="en-US" sz="1600" dirty="0">
              <a:latin typeface="Times New Roman" panose="02020603050405020304" pitchFamily="18" charset="0"/>
            </a:endParaRPr>
          </a:p>
          <a:p>
            <a:pPr marL="342900" indent="-342900" algn="just">
              <a:buFont typeface="Wingdings" panose="05000000000000000000" pitchFamily="2" charset="2"/>
              <a:buChar char="q"/>
            </a:pPr>
            <a:r>
              <a:rPr lang="en-US" sz="1600" dirty="0">
                <a:latin typeface="Times New Roman" panose="02020603050405020304" pitchFamily="18" charset="0"/>
              </a:rPr>
              <a:t>This phase often involves tasks such as coding, building prototypes, testing, and deploying software or hardware. It is a critical step in the project lifecycle as it brings theoretical concepts into the real world, allowing them to be used, evaluated, and refined, as necessary.</a:t>
            </a:r>
          </a:p>
          <a:p>
            <a:pPr marL="342900" indent="-342900" algn="just">
              <a:buFont typeface="Wingdings" panose="05000000000000000000" pitchFamily="2" charset="2"/>
              <a:buChar char="q"/>
            </a:pPr>
            <a:endParaRPr lang="en-US" sz="1600" dirty="0">
              <a:latin typeface="Times New Roman" panose="02020603050405020304" pitchFamily="18" charset="0"/>
            </a:endParaRPr>
          </a:p>
          <a:p>
            <a:pPr marL="342900" indent="-342900" algn="just">
              <a:buFont typeface="Wingdings" panose="05000000000000000000" pitchFamily="2" charset="2"/>
              <a:buChar char="q"/>
            </a:pPr>
            <a:r>
              <a:rPr lang="en-US" sz="1600" dirty="0">
                <a:latin typeface="Times New Roman" panose="02020603050405020304" pitchFamily="18" charset="0"/>
              </a:rPr>
              <a:t>This phase is crucial in bridging the gap between theoretical knowledge and real-world applications, allowing for the validation and refinement of research findings.</a:t>
            </a:r>
          </a:p>
        </p:txBody>
      </p:sp>
    </p:spTree>
    <p:extLst>
      <p:ext uri="{BB962C8B-B14F-4D97-AF65-F5344CB8AC3E}">
        <p14:creationId xmlns:p14="http://schemas.microsoft.com/office/powerpoint/2010/main" val="10083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6" cy="4708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32511" y="59060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667000" y="234783"/>
            <a:ext cx="7924226" cy="830997"/>
          </a:xfrm>
          <a:prstGeom prst="rect">
            <a:avLst/>
          </a:prstGeom>
          <a:noFill/>
        </p:spPr>
        <p:txBody>
          <a:bodyPr wrap="square" rtlCol="0">
            <a:spAutoFit/>
          </a:bodyPr>
          <a:lstStyle/>
          <a:p>
            <a:r>
              <a:rPr lang="en-US" altLang="en-US" sz="2400" b="1" dirty="0">
                <a:solidFill>
                  <a:schemeClr val="bg1"/>
                </a:solidFill>
                <a:latin typeface="Times New Roman" panose="02020603050405020304" pitchFamily="18" charset="0"/>
                <a:cs typeface="Times New Roman" panose="02020603050405020304" pitchFamily="18" charset="0"/>
              </a:rPr>
              <a:t>Research Process Steps (cont.)</a:t>
            </a:r>
          </a:p>
          <a:p>
            <a:r>
              <a:rPr lang="en-US" altLang="en-US" sz="2400" b="1" dirty="0">
                <a:solidFill>
                  <a:schemeClr val="bg1"/>
                </a:solidFill>
                <a:latin typeface="Times New Roman" panose="02020603050405020304" pitchFamily="18" charset="0"/>
                <a:cs typeface="Times New Roman" panose="02020603050405020304" pitchFamily="18" charset="0"/>
              </a:rPr>
              <a:t>Writing Research Report</a:t>
            </a:r>
          </a:p>
        </p:txBody>
      </p:sp>
      <p:pic>
        <p:nvPicPr>
          <p:cNvPr id="5" name="Picture 4">
            <a:extLst>
              <a:ext uri="{FF2B5EF4-FFF2-40B4-BE49-F238E27FC236}">
                <a16:creationId xmlns:a16="http://schemas.microsoft.com/office/drawing/2014/main" id="{FB8475C2-7345-5A3C-AC72-273A7A6F2095}"/>
              </a:ext>
            </a:extLst>
          </p:cNvPr>
          <p:cNvPicPr>
            <a:picLocks noChangeAspect="1"/>
          </p:cNvPicPr>
          <p:nvPr/>
        </p:nvPicPr>
        <p:blipFill>
          <a:blip r:embed="rId5"/>
          <a:stretch>
            <a:fillRect/>
          </a:stretch>
        </p:blipFill>
        <p:spPr>
          <a:xfrm>
            <a:off x="8360277" y="2145381"/>
            <a:ext cx="3501229" cy="3188619"/>
          </a:xfrm>
          <a:prstGeom prst="rect">
            <a:avLst/>
          </a:prstGeom>
        </p:spPr>
      </p:pic>
      <p:sp>
        <p:nvSpPr>
          <p:cNvPr id="3" name="TextBox 2">
            <a:extLst>
              <a:ext uri="{FF2B5EF4-FFF2-40B4-BE49-F238E27FC236}">
                <a16:creationId xmlns:a16="http://schemas.microsoft.com/office/drawing/2014/main" id="{48E54F03-AAA8-5A1D-9A57-BB123CBC1D08}"/>
              </a:ext>
            </a:extLst>
          </p:cNvPr>
          <p:cNvSpPr txBox="1">
            <a:spLocks noChangeArrowheads="1"/>
          </p:cNvSpPr>
          <p:nvPr/>
        </p:nvSpPr>
        <p:spPr bwMode="auto">
          <a:xfrm>
            <a:off x="556152" y="2362200"/>
            <a:ext cx="7597248" cy="2616101"/>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buFont typeface="Wingdings" panose="05000000000000000000" pitchFamily="2" charset="2"/>
              <a:buChar char="q"/>
            </a:pPr>
            <a:r>
              <a:rPr lang="en-US" sz="1600" dirty="0">
                <a:latin typeface="Times New Roman" panose="02020603050405020304" pitchFamily="18" charset="0"/>
              </a:rPr>
              <a:t>A research proposal is a formal document that outlines the objectives, methodology, scope, and potential outcomes of a research project. It serves as a detailed plan or blueprint for conducting research, providing a clear framework for the study.</a:t>
            </a:r>
          </a:p>
          <a:p>
            <a:pPr marL="342900" indent="-342900" algn="just">
              <a:buFont typeface="Wingdings" panose="05000000000000000000" pitchFamily="2" charset="2"/>
              <a:buChar char="q"/>
            </a:pPr>
            <a:endParaRPr lang="en-US" sz="1600" dirty="0">
              <a:latin typeface="Times New Roman" panose="02020603050405020304" pitchFamily="18" charset="0"/>
            </a:endParaRPr>
          </a:p>
          <a:p>
            <a:pPr marL="342900" indent="-342900" algn="just">
              <a:buFont typeface="Wingdings" panose="05000000000000000000" pitchFamily="2" charset="2"/>
              <a:buChar char="q"/>
            </a:pPr>
            <a:r>
              <a:rPr lang="en-US" sz="1600" dirty="0">
                <a:latin typeface="Times New Roman" panose="02020603050405020304" pitchFamily="18" charset="0"/>
              </a:rPr>
              <a:t>A research proposal must also demonstrate how it will be beneficial. There is always a description of the study's aim (the research objectives) or a statement of the issue.</a:t>
            </a:r>
          </a:p>
          <a:p>
            <a:pPr marL="342900" indent="-342900" algn="just">
              <a:buFont typeface="Wingdings" panose="05000000000000000000" pitchFamily="2" charset="2"/>
              <a:buChar char="q"/>
            </a:pPr>
            <a:endParaRPr lang="en-US" sz="1600" dirty="0">
              <a:latin typeface="Times New Roman" panose="02020603050405020304" pitchFamily="18" charset="0"/>
            </a:endParaRPr>
          </a:p>
          <a:p>
            <a:pPr marL="342900" indent="-342900" algn="just">
              <a:buFont typeface="Wingdings" panose="05000000000000000000" pitchFamily="2" charset="2"/>
              <a:buChar char="q"/>
            </a:pPr>
            <a:r>
              <a:rPr lang="en-US" sz="1600" dirty="0">
                <a:latin typeface="Times New Roman" panose="02020603050405020304" pitchFamily="18" charset="0"/>
              </a:rPr>
              <a:t>In a research proposal, the specific research methodology is methodically described, along with the steps taken at each stage of the research process.</a:t>
            </a:r>
          </a:p>
          <a:p>
            <a:pPr marL="342900" indent="-342900">
              <a:buFont typeface="Wingdings" panose="05000000000000000000" pitchFamily="2" charset="2"/>
              <a:buChar char="q"/>
            </a:pPr>
            <a:endParaRPr lang="en-US" sz="20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endParaRPr>
          </a:p>
        </p:txBody>
      </p:sp>
    </p:spTree>
    <p:extLst>
      <p:ext uri="{BB962C8B-B14F-4D97-AF65-F5344CB8AC3E}">
        <p14:creationId xmlns:p14="http://schemas.microsoft.com/office/powerpoint/2010/main" val="2850497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6" cy="4708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32511" y="59060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667000" y="220667"/>
            <a:ext cx="7924226" cy="830997"/>
          </a:xfrm>
          <a:prstGeom prst="rect">
            <a:avLst/>
          </a:prstGeom>
          <a:noFill/>
        </p:spPr>
        <p:txBody>
          <a:bodyPr wrap="square" rtlCol="0">
            <a:spAutoFit/>
          </a:bodyPr>
          <a:lstStyle/>
          <a:p>
            <a:r>
              <a:rPr lang="en-US" altLang="en-US" sz="2400" b="1" dirty="0">
                <a:solidFill>
                  <a:schemeClr val="bg1"/>
                </a:solidFill>
                <a:latin typeface="Times New Roman" panose="02020603050405020304" pitchFamily="18" charset="0"/>
                <a:cs typeface="Times New Roman" panose="02020603050405020304" pitchFamily="18" charset="0"/>
              </a:rPr>
              <a:t>Research Process Steps (cont.)</a:t>
            </a:r>
            <a:endParaRPr lang="en-US" sz="2400" b="1" dirty="0">
              <a:solidFill>
                <a:schemeClr val="bg1"/>
              </a:solidFill>
              <a:latin typeface="Times New Roman" panose="02020603050405020304" pitchFamily="18" charset="0"/>
              <a:cs typeface="Times New Roman" panose="02020603050405020304" pitchFamily="18" charset="0"/>
            </a:endParaRPr>
          </a:p>
          <a:p>
            <a:r>
              <a:rPr lang="en-US" altLang="en-US" sz="2400" b="1" dirty="0">
                <a:solidFill>
                  <a:schemeClr val="bg1"/>
                </a:solidFill>
                <a:latin typeface="Times New Roman" panose="02020603050405020304" pitchFamily="18" charset="0"/>
                <a:cs typeface="Times New Roman" panose="02020603050405020304" pitchFamily="18" charset="0"/>
              </a:rPr>
              <a:t>Conclusions</a:t>
            </a:r>
          </a:p>
        </p:txBody>
      </p:sp>
      <p:sp>
        <p:nvSpPr>
          <p:cNvPr id="3" name="TextBox 2">
            <a:extLst>
              <a:ext uri="{FF2B5EF4-FFF2-40B4-BE49-F238E27FC236}">
                <a16:creationId xmlns:a16="http://schemas.microsoft.com/office/drawing/2014/main" id="{48E54F03-AAA8-5A1D-9A57-BB123CBC1D08}"/>
              </a:ext>
            </a:extLst>
          </p:cNvPr>
          <p:cNvSpPr txBox="1">
            <a:spLocks noChangeArrowheads="1"/>
          </p:cNvSpPr>
          <p:nvPr/>
        </p:nvSpPr>
        <p:spPr bwMode="auto">
          <a:xfrm>
            <a:off x="735125" y="1931131"/>
            <a:ext cx="11145700" cy="3785652"/>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just">
              <a:buFont typeface="Wingdings" panose="05000000000000000000" pitchFamily="2" charset="2"/>
              <a:buChar char="q"/>
            </a:pPr>
            <a:r>
              <a:rPr lang="en-US" sz="1600" dirty="0">
                <a:latin typeface="Times New Roman" panose="02020603050405020304" pitchFamily="18" charset="0"/>
              </a:rPr>
              <a:t>The end goal of a scientific study is to interpret the results and draw conclusions.</a:t>
            </a:r>
          </a:p>
          <a:p>
            <a:pPr marL="342900" indent="-342900" algn="just">
              <a:buFont typeface="Wingdings" panose="05000000000000000000" pitchFamily="2" charset="2"/>
              <a:buChar char="q"/>
            </a:pPr>
            <a:endParaRPr lang="en-US" sz="1600" dirty="0">
              <a:latin typeface="Times New Roman" panose="02020603050405020304" pitchFamily="18" charset="0"/>
            </a:endParaRPr>
          </a:p>
          <a:p>
            <a:pPr marL="342900" indent="-342900" algn="just">
              <a:buFont typeface="Wingdings" panose="05000000000000000000" pitchFamily="2" charset="2"/>
              <a:buChar char="q"/>
            </a:pPr>
            <a:r>
              <a:rPr lang="en-US" sz="1600" dirty="0">
                <a:latin typeface="Times New Roman" panose="02020603050405020304" pitchFamily="18" charset="0"/>
              </a:rPr>
              <a:t>After conducting experiments, gathering data, or analyzing information, researchers must carefully interpret their findings and draw meaningful conclusions. This process involves:</a:t>
            </a:r>
          </a:p>
          <a:p>
            <a:pPr marL="342900" lvl="1" indent="-342900" algn="just">
              <a:buFont typeface="Wingdings" panose="05000000000000000000" pitchFamily="2" charset="2"/>
              <a:buChar char="q"/>
            </a:pPr>
            <a:r>
              <a:rPr lang="en-US" sz="1600" dirty="0">
                <a:latin typeface="Times New Roman" panose="02020603050405020304" pitchFamily="18" charset="0"/>
              </a:rPr>
              <a:t>Interpreting Results.</a:t>
            </a:r>
          </a:p>
          <a:p>
            <a:pPr marL="342900" lvl="1" indent="-342900" algn="just">
              <a:buFont typeface="Wingdings" panose="05000000000000000000" pitchFamily="2" charset="2"/>
              <a:buChar char="q"/>
            </a:pPr>
            <a:r>
              <a:rPr lang="en-US" sz="1600" dirty="0">
                <a:latin typeface="Times New Roman" panose="02020603050405020304" pitchFamily="18" charset="0"/>
              </a:rPr>
              <a:t>Contextualizing Findings.</a:t>
            </a:r>
          </a:p>
          <a:p>
            <a:pPr marL="342900" lvl="1" indent="-342900" algn="just">
              <a:buFont typeface="Wingdings" panose="05000000000000000000" pitchFamily="2" charset="2"/>
              <a:buChar char="q"/>
            </a:pPr>
            <a:r>
              <a:rPr lang="en-US" sz="1600" dirty="0">
                <a:latin typeface="Times New Roman" panose="02020603050405020304" pitchFamily="18" charset="0"/>
              </a:rPr>
              <a:t>Analyzing Relationships.</a:t>
            </a:r>
          </a:p>
          <a:p>
            <a:pPr marL="342900" lvl="1" indent="-342900" algn="just">
              <a:buFont typeface="Wingdings" panose="05000000000000000000" pitchFamily="2" charset="2"/>
              <a:buChar char="q"/>
            </a:pPr>
            <a:r>
              <a:rPr lang="en-US" sz="1600" dirty="0">
                <a:latin typeface="Times New Roman" panose="02020603050405020304" pitchFamily="18" charset="0"/>
              </a:rPr>
              <a:t>Addressing Limitations.</a:t>
            </a:r>
          </a:p>
          <a:p>
            <a:pPr marL="342900" lvl="1" indent="-342900" algn="just">
              <a:buFont typeface="Wingdings" panose="05000000000000000000" pitchFamily="2" charset="2"/>
              <a:buChar char="q"/>
            </a:pPr>
            <a:r>
              <a:rPr lang="en-US" sz="1600" dirty="0">
                <a:latin typeface="Times New Roman" panose="02020603050405020304" pitchFamily="18" charset="0"/>
              </a:rPr>
              <a:t>Drawing Conclusions.</a:t>
            </a:r>
          </a:p>
          <a:p>
            <a:pPr marL="342900" lvl="1" indent="-342900" algn="just">
              <a:buFont typeface="Wingdings" panose="05000000000000000000" pitchFamily="2" charset="2"/>
              <a:buChar char="q"/>
            </a:pPr>
            <a:r>
              <a:rPr lang="en-US" sz="1600" dirty="0">
                <a:latin typeface="Times New Roman" panose="02020603050405020304" pitchFamily="18" charset="0"/>
              </a:rPr>
              <a:t>Implications and Applications.</a:t>
            </a:r>
          </a:p>
          <a:p>
            <a:pPr marL="342900" lvl="1" indent="-342900" algn="just">
              <a:buFont typeface="Wingdings" panose="05000000000000000000" pitchFamily="2" charset="2"/>
              <a:buChar char="q"/>
            </a:pPr>
            <a:r>
              <a:rPr lang="en-US" sz="1600" dirty="0">
                <a:latin typeface="Times New Roman" panose="02020603050405020304" pitchFamily="18" charset="0"/>
              </a:rPr>
              <a:t>Suggesting Future Research.</a:t>
            </a:r>
          </a:p>
          <a:p>
            <a:pPr marL="342900" lvl="1" indent="-342900" algn="just">
              <a:buFont typeface="Wingdings" panose="05000000000000000000" pitchFamily="2" charset="2"/>
              <a:buChar char="q"/>
            </a:pPr>
            <a:r>
              <a:rPr lang="en-US" sz="1600" dirty="0">
                <a:latin typeface="Times New Roman" panose="02020603050405020304" pitchFamily="18" charset="0"/>
              </a:rPr>
              <a:t>Communicating Results.</a:t>
            </a:r>
          </a:p>
          <a:p>
            <a:pPr marL="342900" lvl="1" indent="-342900" algn="just">
              <a:buFont typeface="Wingdings" panose="05000000000000000000" pitchFamily="2" charset="2"/>
              <a:buChar char="q"/>
            </a:pPr>
            <a:endParaRPr lang="en-US" sz="1600" dirty="0">
              <a:latin typeface="Times New Roman" panose="02020603050405020304" pitchFamily="18" charset="0"/>
            </a:endParaRPr>
          </a:p>
          <a:p>
            <a:pPr marL="342900" indent="-342900" algn="just">
              <a:buFont typeface="Wingdings" panose="05000000000000000000" pitchFamily="2" charset="2"/>
              <a:buChar char="q"/>
            </a:pPr>
            <a:r>
              <a:rPr lang="en-US" sz="1600" dirty="0">
                <a:latin typeface="Times New Roman" panose="02020603050405020304" pitchFamily="18" charset="0"/>
              </a:rPr>
              <a:t>The process of interpreting results and drawing conclusions is crucial for advancing scientific knowledge. It ensures that research is conducted rigorously, and it contributes to the accumulation of reliable, evidence-based information in a given field.</a:t>
            </a:r>
          </a:p>
        </p:txBody>
      </p:sp>
    </p:spTree>
    <p:extLst>
      <p:ext uri="{BB962C8B-B14F-4D97-AF65-F5344CB8AC3E}">
        <p14:creationId xmlns:p14="http://schemas.microsoft.com/office/powerpoint/2010/main" val="2091171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6" cy="4708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32511" y="59060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786378" y="609203"/>
            <a:ext cx="7924226" cy="461665"/>
          </a:xfrm>
          <a:prstGeom prst="rect">
            <a:avLst/>
          </a:prstGeom>
          <a:noFill/>
        </p:spPr>
        <p:txBody>
          <a:bodyPr wrap="square" rtlCol="0">
            <a:spAutoFit/>
          </a:bodyPr>
          <a:lstStyle/>
          <a:p>
            <a:pPr algn="ctr"/>
            <a:r>
              <a:rPr lang="en-US" altLang="en-US" sz="2400" b="1" dirty="0">
                <a:solidFill>
                  <a:schemeClr val="bg1"/>
                </a:solidFill>
                <a:latin typeface="Times New Roman" panose="02020603050405020304" pitchFamily="18" charset="0"/>
                <a:cs typeface="Times New Roman" panose="02020603050405020304" pitchFamily="18" charset="0"/>
              </a:rPr>
              <a:t>References</a:t>
            </a:r>
          </a:p>
        </p:txBody>
      </p:sp>
      <p:sp>
        <p:nvSpPr>
          <p:cNvPr id="3" name="TextBox 2">
            <a:extLst>
              <a:ext uri="{FF2B5EF4-FFF2-40B4-BE49-F238E27FC236}">
                <a16:creationId xmlns:a16="http://schemas.microsoft.com/office/drawing/2014/main" id="{48E54F03-AAA8-5A1D-9A57-BB123CBC1D08}"/>
              </a:ext>
            </a:extLst>
          </p:cNvPr>
          <p:cNvSpPr txBox="1">
            <a:spLocks noChangeArrowheads="1"/>
          </p:cNvSpPr>
          <p:nvPr/>
        </p:nvSpPr>
        <p:spPr bwMode="auto">
          <a:xfrm>
            <a:off x="766945" y="3048000"/>
            <a:ext cx="11145700" cy="1569660"/>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buFont typeface="+mj-lt"/>
              <a:buAutoNum type="arabicPeriod"/>
            </a:pPr>
            <a:r>
              <a:rPr lang="en-US" sz="16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LAZAR, Jonathan; FENG, </a:t>
            </a:r>
            <a:r>
              <a:rPr lang="en-US" sz="1600" dirty="0" err="1">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Jinjuan</a:t>
            </a:r>
            <a:r>
              <a:rPr lang="en-US" sz="16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 Heidi; HOCHHEISER, Harry. Research methods in human-computer interaction. Morgan Kaufmann, 2017.‏</a:t>
            </a:r>
          </a:p>
          <a:p>
            <a:pPr marL="342900" indent="-342900">
              <a:buFont typeface="+mj-lt"/>
              <a:buAutoNum type="arabicPeriod"/>
            </a:pPr>
            <a:endParaRPr lang="en-US" sz="16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endParaRPr>
          </a:p>
          <a:p>
            <a:pPr marL="342900" indent="-342900">
              <a:buFont typeface="+mj-lt"/>
              <a:buAutoNum type="arabicPeriod"/>
            </a:pPr>
            <a:r>
              <a:rPr lang="en-US" sz="16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RICHEY, Rita C.; KLEIN, James D. Design and development research: Methods, strategies, and issues. Routledge, 2014.‏</a:t>
            </a:r>
          </a:p>
          <a:p>
            <a:pPr marL="342900" indent="-342900">
              <a:buFont typeface="+mj-lt"/>
              <a:buAutoNum type="arabicPeriod"/>
            </a:pPr>
            <a:endParaRPr lang="en-US" sz="16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endParaRPr>
          </a:p>
          <a:p>
            <a:pPr marL="342900" indent="-342900">
              <a:buFont typeface="+mj-lt"/>
              <a:buAutoNum type="arabicPeriod"/>
            </a:pPr>
            <a:r>
              <a:rPr lang="en-US" sz="1600" dirty="0">
                <a:ln w="0"/>
                <a:solidFill>
                  <a:schemeClr val="tx1">
                    <a:lumMod val="95000"/>
                    <a:lumOff val="5000"/>
                  </a:schemeClr>
                </a:solidFill>
                <a:effectLst>
                  <a:outerShdw blurRad="38100" dist="19050" dir="2700000" algn="tl" rotWithShape="0">
                    <a:schemeClr val="dk1">
                      <a:alpha val="40000"/>
                    </a:schemeClr>
                  </a:outerShdw>
                </a:effectLst>
                <a:latin typeface="Times New Roman" panose="02020603050405020304" pitchFamily="18" charset="0"/>
              </a:rPr>
              <a:t>GODDARD, Wayne; MELVILLE, Stuart. Research methodology: An introduction. Juta and Company Ltd, 2004.‏</a:t>
            </a:r>
          </a:p>
        </p:txBody>
      </p:sp>
    </p:spTree>
    <p:extLst>
      <p:ext uri="{BB962C8B-B14F-4D97-AF65-F5344CB8AC3E}">
        <p14:creationId xmlns:p14="http://schemas.microsoft.com/office/powerpoint/2010/main" val="663116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4"/>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eaLnBrk="1" fontAlgn="auto" hangingPunct="1">
              <a:spcBef>
                <a:spcPts val="0"/>
              </a:spcBef>
              <a:spcAft>
                <a:spcPts val="0"/>
              </a:spcAft>
            </a:pPr>
            <a:r>
              <a:rPr lang="en-US" sz="4000" b="1" dirty="0">
                <a:solidFill>
                  <a:prstClr val="white"/>
                </a:solidFill>
                <a:latin typeface="Times New Roman" panose="02020603050405020304" pitchFamily="18" charset="0"/>
                <a:cs typeface="Times New Roman" panose="02020603050405020304" pitchFamily="18" charset="0"/>
              </a:rPr>
              <a:t>Thank You</a:t>
            </a:r>
          </a:p>
        </p:txBody>
      </p:sp>
      <p:pic>
        <p:nvPicPr>
          <p:cNvPr id="3076" name="Picture 4" descr="Guide To Getting Involved In Undergraduate research Through Cold-emailing -  Cindy Lao">
            <a:extLst>
              <a:ext uri="{FF2B5EF4-FFF2-40B4-BE49-F238E27FC236}">
                <a16:creationId xmlns:a16="http://schemas.microsoft.com/office/drawing/2014/main" id="{00B01708-944A-8EE8-93DE-E79BD3F23EF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95600" y="1317199"/>
            <a:ext cx="7110413" cy="4671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58661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1079" y="1685990"/>
            <a:ext cx="11339745" cy="4500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016645" y="609202"/>
            <a:ext cx="4402103" cy="523220"/>
          </a:xfrm>
          <a:prstGeom prst="rect">
            <a:avLst/>
          </a:prstGeom>
          <a:noFill/>
        </p:spPr>
        <p:txBody>
          <a:bodyPr wrap="non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Characteristics of Research</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6"/>
          <p:cNvSpPr txBox="1">
            <a:spLocks noChangeArrowheads="1"/>
          </p:cNvSpPr>
          <p:nvPr/>
        </p:nvSpPr>
        <p:spPr bwMode="auto">
          <a:xfrm>
            <a:off x="990600" y="1774884"/>
            <a:ext cx="10820400"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342900" indent="-342900" algn="l">
              <a:buFont typeface="+mj-lt"/>
              <a:buAutoNum type="arabicPeriod"/>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Research is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directed towards the solution of a problem</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a:t>
            </a:r>
          </a:p>
          <a:p>
            <a:pPr marL="342900" indent="-342900" algn="l">
              <a:buFont typeface="+mj-lt"/>
              <a:buAutoNum type="arabicPeriod"/>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Research is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based upon observable experience or empirical evidence</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a:t>
            </a:r>
          </a:p>
          <a:p>
            <a:pPr marL="342900" indent="-342900" algn="l">
              <a:buFont typeface="+mj-lt"/>
              <a:buAutoNum type="arabicPeriod"/>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Research demands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accurate observation and description</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a:t>
            </a:r>
          </a:p>
          <a:p>
            <a:pPr marL="342900" indent="-342900" algn="l">
              <a:buFont typeface="+mj-lt"/>
              <a:buAutoNum type="arabicPeriod"/>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Research involves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gathering new data from primary sources or using existing data for a new purpose</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a:t>
            </a:r>
          </a:p>
          <a:p>
            <a:pPr marL="342900" indent="-342900" algn="l">
              <a:buFont typeface="+mj-lt"/>
              <a:buAutoNum type="arabicPeriod"/>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Research activities are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characterized by carefully designed procedures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a:t>
            </a:r>
          </a:p>
          <a:p>
            <a:pPr marL="342900" indent="-342900" algn="l">
              <a:buFont typeface="+mj-lt"/>
              <a:buAutoNum type="arabicPeriod"/>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Research requires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expertise i.e., skill necessary to carryout investigation, search the related literature and to understand and analyze the data gathered</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a:t>
            </a:r>
          </a:p>
          <a:p>
            <a:pPr marL="342900" indent="-342900" algn="l">
              <a:buFont typeface="+mj-lt"/>
              <a:buAutoNum type="arabicPeriod"/>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Research is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objective and logical – applying every possible test to validate the data collected and conclusions reached.</a:t>
            </a:r>
          </a:p>
          <a:p>
            <a:pPr marL="342900" indent="-342900" algn="l">
              <a:buFont typeface="+mj-lt"/>
              <a:buAutoNum type="arabicPeriod"/>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Research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involves the quest for answers to unsolved problems</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a:t>
            </a:r>
          </a:p>
          <a:p>
            <a:pPr marL="342900" indent="-342900" algn="l">
              <a:buFont typeface="+mj-lt"/>
              <a:buAutoNum type="arabicPeriod"/>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Research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requires courage</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a:t>
            </a:r>
          </a:p>
          <a:p>
            <a:pPr marL="342900" indent="-342900" algn="l">
              <a:buFont typeface="+mj-lt"/>
              <a:buAutoNum type="arabicPeriod"/>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Research is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characterized by patient and unhurried activity</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a:t>
            </a:r>
          </a:p>
          <a:p>
            <a:pPr marL="342900" indent="-342900" algn="l">
              <a:buFont typeface="+mj-lt"/>
              <a:buAutoNum type="arabicPeriod"/>
            </a:pP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Research is </a:t>
            </a:r>
            <a:r>
              <a:rPr lang="en-US" sz="2000"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rPr>
              <a:t>carefully recorded and reported</a:t>
            </a:r>
            <a:r>
              <a:rPr lang="en-US" sz="20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rPr>
              <a:t>.</a:t>
            </a:r>
            <a:endParaRPr lang="en-US"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endParaRPr>
          </a:p>
        </p:txBody>
      </p:sp>
    </p:spTree>
    <p:extLst>
      <p:ext uri="{BB962C8B-B14F-4D97-AF65-F5344CB8AC3E}">
        <p14:creationId xmlns:p14="http://schemas.microsoft.com/office/powerpoint/2010/main" val="1980150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12868</TotalTime>
  <Words>3582</Words>
  <Application>Microsoft Office PowerPoint</Application>
  <PresentationFormat>Widescreen</PresentationFormat>
  <Paragraphs>428</Paragraphs>
  <Slides>41</Slides>
  <Notes>34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Agency FB</vt:lpstr>
      <vt:lpstr>Arial</vt:lpstr>
      <vt:lpstr>Calibri</vt:lpstr>
      <vt:lpstr>Calibri Light</vt:lpstr>
      <vt:lpstr>Courier New</vt:lpstr>
      <vt:lpstr>Söhne</vt:lpstr>
      <vt:lpstr>TH SarabunPSK</vt:lpstr>
      <vt:lpstr>Times New Roman</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kadhum</dc:creator>
  <cp:lastModifiedBy>Mohammed F.R. Anbar</cp:lastModifiedBy>
  <cp:revision>438</cp:revision>
  <dcterms:created xsi:type="dcterms:W3CDTF">2012-10-04T04:34:07Z</dcterms:created>
  <dcterms:modified xsi:type="dcterms:W3CDTF">2023-10-03T13:12:17Z</dcterms:modified>
</cp:coreProperties>
</file>