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7"/>
  </p:notesMasterIdLst>
  <p:sldIdLst>
    <p:sldId id="303" r:id="rId2"/>
    <p:sldId id="313" r:id="rId3"/>
    <p:sldId id="494" r:id="rId4"/>
    <p:sldId id="495" r:id="rId5"/>
    <p:sldId id="276" r:id="rId6"/>
    <p:sldId id="496" r:id="rId7"/>
    <p:sldId id="497" r:id="rId8"/>
    <p:sldId id="498" r:id="rId9"/>
    <p:sldId id="499" r:id="rId10"/>
    <p:sldId id="500" r:id="rId11"/>
    <p:sldId id="501" r:id="rId12"/>
    <p:sldId id="502" r:id="rId13"/>
    <p:sldId id="503" r:id="rId14"/>
    <p:sldId id="504" r:id="rId15"/>
    <p:sldId id="34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94"/>
            <p14:sldId id="495"/>
            <p14:sldId id="276"/>
            <p14:sldId id="496"/>
            <p14:sldId id="497"/>
            <p14:sldId id="498"/>
            <p14:sldId id="499"/>
            <p14:sldId id="500"/>
            <p14:sldId id="501"/>
            <p14:sldId id="502"/>
            <p14:sldId id="503"/>
            <p14:sldId id="5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9153200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898711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5383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Managing People </a:t>
            </a:r>
          </a:p>
          <a:p>
            <a:r>
              <a:rPr lang="en-US" sz="4400" b="1" dirty="0">
                <a:solidFill>
                  <a:srgbClr val="00B0F0"/>
                </a:solidFill>
                <a:latin typeface="Times New Roman" panose="02020603050405020304" pitchFamily="18" charset="0"/>
                <a:cs typeface="Times New Roman" panose="02020603050405020304" pitchFamily="18" charset="0"/>
              </a:rPr>
              <a:t>and Organizations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Lecture</a:t>
            </a:r>
          </a:p>
        </p:txBody>
      </p:sp>
      <p:sp>
        <p:nvSpPr>
          <p:cNvPr id="11" name="TextBox 10"/>
          <p:cNvSpPr txBox="1"/>
          <p:nvPr/>
        </p:nvSpPr>
        <p:spPr>
          <a:xfrm>
            <a:off x="6370224" y="4802552"/>
            <a:ext cx="12105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MGM603</a:t>
            </a:r>
          </a:p>
        </p:txBody>
      </p:sp>
      <p:sp>
        <p:nvSpPr>
          <p:cNvPr id="12" name="TextBox 11"/>
          <p:cNvSpPr txBox="1"/>
          <p:nvPr/>
        </p:nvSpPr>
        <p:spPr>
          <a:xfrm>
            <a:off x="459185" y="6187539"/>
            <a:ext cx="521894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Usama </a:t>
            </a:r>
            <a:r>
              <a:rPr lang="en-US" sz="2800" b="1" dirty="0" err="1">
                <a:solidFill>
                  <a:srgbClr val="00B0F0"/>
                </a:solidFill>
                <a:latin typeface="Times New Roman" panose="02020603050405020304" pitchFamily="18" charset="0"/>
                <a:cs typeface="Times New Roman" panose="02020603050405020304" pitchFamily="18" charset="0"/>
              </a:rPr>
              <a:t>AlFendi</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About the Instructor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828227"/>
          </a:xfrm>
          <a:prstGeom prst="rect">
            <a:avLst/>
          </a:prstGeom>
          <a:noFill/>
        </p:spPr>
        <p:txBody>
          <a:bodyPr wrap="square" rtlCol="0">
            <a:spAutoFit/>
          </a:bodyPr>
          <a:lstStyle/>
          <a:p>
            <a:pPr>
              <a:lnSpc>
                <a:spcPct val="150000"/>
              </a:lnSpc>
            </a:pPr>
            <a:r>
              <a:rPr lang="en-US" sz="2000" b="1" dirty="0">
                <a:latin typeface="Times New Roman" panose="02020603050405020304" pitchFamily="18" charset="0"/>
                <a:cs typeface="Times New Roman" panose="02020603050405020304" pitchFamily="18" charset="0"/>
              </a:rPr>
              <a:t>Education</a:t>
            </a:r>
          </a:p>
          <a:p>
            <a:pPr>
              <a:lnSpc>
                <a:spcPct val="150000"/>
              </a:lnSpc>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Ph. D. in Business Economics/Financial Economics (Assessment: Excellent); University of Jordan, April 2014.</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MBA, Concentration in Finance, (Assessment: Very Good) University of Jordan, 2008.</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B.Sc. in Economics and administrative sciences, major in accounting and minor in banking and finance, (Assessment: Excellent); Yarmouk University, 2005.</a:t>
            </a:r>
          </a:p>
          <a:p>
            <a:pPr>
              <a:lnSpc>
                <a:spcPct val="150000"/>
              </a:lnSpc>
            </a:pPr>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About the Instructor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28063"/>
          </a:xfrm>
          <a:prstGeom prst="rect">
            <a:avLst/>
          </a:prstGeom>
          <a:noFill/>
        </p:spPr>
        <p:txBody>
          <a:bodyPr wrap="square" rtlCol="0">
            <a:spAutoFit/>
          </a:bodyPr>
          <a:lstStyle/>
          <a:p>
            <a:pPr>
              <a:lnSpc>
                <a:spcPct val="150000"/>
              </a:lnSpc>
            </a:pPr>
            <a:r>
              <a:rPr lang="en-US" sz="2000" b="1" dirty="0">
                <a:latin typeface="Times New Roman" panose="02020603050405020304" pitchFamily="18" charset="0"/>
                <a:cs typeface="Times New Roman" panose="02020603050405020304" pitchFamily="18" charset="0"/>
              </a:rPr>
              <a:t>Experience</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Associate Professor of Risk Management in Faculty of Business and Finance, at American University of Madaba. Sep. 15th 2015 until present. </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Head of Insurance and Risk Management Department - Jordan Deposit Insurance Corporation (JODIC), working for JODIC for more than 10 years (November 2005 – March 2016).</a:t>
            </a:r>
          </a:p>
          <a:p>
            <a:pPr>
              <a:lnSpc>
                <a:spcPct val="150000"/>
              </a:lnSpc>
            </a:pPr>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39963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About the Instructor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689728"/>
          </a:xfrm>
          <a:prstGeom prst="rect">
            <a:avLst/>
          </a:prstGeom>
          <a:noFill/>
        </p:spPr>
        <p:txBody>
          <a:bodyPr wrap="square" rtlCol="0">
            <a:spAutoFit/>
          </a:bodyPr>
          <a:lstStyle/>
          <a:p>
            <a:pPr>
              <a:lnSpc>
                <a:spcPct val="150000"/>
              </a:lnSpc>
            </a:pPr>
            <a:r>
              <a:rPr lang="en-US" sz="2000" b="1" dirty="0">
                <a:latin typeface="Times New Roman" panose="02020603050405020304" pitchFamily="18" charset="0"/>
                <a:cs typeface="Times New Roman" panose="02020603050405020304" pitchFamily="18" charset="0"/>
              </a:rPr>
              <a:t>Consultations and Training</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Developing business model for emerging banks which includes establishing risk management department, building the theoretical and practical frame works, setting policy and procedure's guidance, and train the employees on the implementation stage through shadow management Project.</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Provided tenths of training courses in the field of risk management, Basel accord, internal control systems, internal auditing and governance.</a:t>
            </a:r>
          </a:p>
          <a:p>
            <a:pPr>
              <a:lnSpc>
                <a:spcPct val="150000"/>
              </a:lnSpc>
            </a:pPr>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72505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Description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268652"/>
          </a:xfrm>
          <a:prstGeom prst="rect">
            <a:avLst/>
          </a:prstGeom>
          <a:noFill/>
        </p:spPr>
        <p:txBody>
          <a:bodyPr wrap="square" rtlCol="0">
            <a:spAutoFit/>
          </a:bodyPr>
          <a:lstStyle/>
          <a:p>
            <a:pPr>
              <a:lnSpc>
                <a:spcPct val="150000"/>
              </a:lnSpc>
            </a:pPr>
            <a:r>
              <a:rPr lang="en-US" sz="2000" dirty="0">
                <a:latin typeface="Times New Roman" panose="02020603050405020304" pitchFamily="18" charset="0"/>
                <a:cs typeface="Times New Roman" panose="02020603050405020304" pitchFamily="18" charset="0"/>
              </a:rPr>
              <a:t>The course will be providing students with existing theoretical concepts of organizational behavior and human aspect in it. Students will gain a better basis for understanding, evaluating, and managing complex organizations. It is intended that student become more perceptive and knowledgeable about a way in which organizational system work and why they may not work; more conscious of the consequences of the choices one makes as a manager, and more confident that they possess the skills required to succeed in a corporate setting. </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Description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1883657"/>
          </a:xfrm>
          <a:prstGeom prst="rect">
            <a:avLst/>
          </a:prstGeom>
          <a:noFill/>
        </p:spPr>
        <p:txBody>
          <a:bodyPr wrap="square" rtlCol="0">
            <a:spAutoFit/>
          </a:bodyPr>
          <a:lstStyle/>
          <a:p>
            <a:pPr>
              <a:lnSpc>
                <a:spcPct val="150000"/>
              </a:lnSpc>
            </a:pPr>
            <a:r>
              <a:rPr lang="en-US" sz="2000" dirty="0">
                <a:latin typeface="Times New Roman" panose="02020603050405020304" pitchFamily="18" charset="0"/>
                <a:cs typeface="Times New Roman" panose="02020603050405020304" pitchFamily="18" charset="0"/>
              </a:rPr>
              <a:t> Among learning outcomes related to managing people and organizations, students can develop their research skills; team working skills; communication and collaboration skills; critical thinking; problem-solving; and presentation skills. </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12162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Description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268652"/>
          </a:xfrm>
          <a:prstGeom prst="rect">
            <a:avLst/>
          </a:prstGeom>
          <a:noFill/>
        </p:spPr>
        <p:txBody>
          <a:bodyPr wrap="square" rtlCol="0">
            <a:spAutoFit/>
          </a:bodyPr>
          <a:lstStyle/>
          <a:p>
            <a:pPr>
              <a:lnSpc>
                <a:spcPct val="150000"/>
              </a:lnSpc>
            </a:pPr>
            <a:r>
              <a:rPr lang="en-US" sz="2000" dirty="0">
                <a:latin typeface="Times New Roman" panose="02020603050405020304" pitchFamily="18" charset="0"/>
                <a:cs typeface="Times New Roman" panose="02020603050405020304" pitchFamily="18" charset="0"/>
              </a:rPr>
              <a:t>Major theories of organizational behavior and the emergence of strategic human resource management as a mechanism for managing people at work in organizations. Concepts of personality, motivation, communication, interpersonal relations, leadership, problem solving, organizational culture and structure, managing change. Processes and practices involved in implementing human resource strategy, such as recruitment, selection, training, and performance management. Practical skills associated with managerial success.</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6955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Outline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960875"/>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An overview of organizational behavior </a:t>
            </a:r>
          </a:p>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changing environment of organizations</a:t>
            </a:r>
          </a:p>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Individual characteristics</a:t>
            </a:r>
          </a:p>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Individual values, perceptions, and reactions</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7608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Outline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960875"/>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Motivating behavior part </a:t>
            </a:r>
          </a:p>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Motivating behavior with work and rewards part </a:t>
            </a:r>
          </a:p>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Groups and teams</a:t>
            </a:r>
          </a:p>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Decision making and problem solving</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4289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3506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Definitions for Organizational Behavior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1729769"/>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discipline that deals with the study and application of knowledge about how people as individual and as group act within organizations</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360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3506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Definitions for Organizational Behavior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960875"/>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field of study that investigates the impact that individuals, groups and organizational structure have on behavior within the organization, for the purpose of applying such knowledge towards improving an organizational effectiveness”.</a:t>
            </a:r>
          </a:p>
          <a:p>
            <a:pPr>
              <a:lnSpc>
                <a:spcPct val="200000"/>
              </a:lnSpc>
            </a:pPr>
            <a:r>
              <a:rPr lang="en-US" sz="2000" dirty="0">
                <a:latin typeface="Times New Roman" panose="02020603050405020304" pitchFamily="18" charset="0"/>
                <a:cs typeface="Times New Roman" panose="02020603050405020304" pitchFamily="18" charset="0"/>
              </a:rPr>
              <a:t>Stephen P Robins</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28967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3506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Definitions for Organizational Behavior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1729769"/>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“Organizational behavior is to understand, predicting and controlling human behavior at work”</a:t>
            </a:r>
          </a:p>
          <a:p>
            <a:pPr>
              <a:lnSpc>
                <a:spcPct val="200000"/>
              </a:lnSpc>
            </a:pPr>
            <a:r>
              <a:rPr lang="en-US" sz="2000" dirty="0">
                <a:latin typeface="Times New Roman" panose="02020603050405020304" pitchFamily="18" charset="0"/>
                <a:cs typeface="Times New Roman" panose="02020603050405020304" pitchFamily="18" charset="0"/>
              </a:rPr>
              <a:t> Fred Luthans</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4608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3506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Importance of OB</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345322"/>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To learn about yourself and others</a:t>
            </a:r>
          </a:p>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Help you to retain the people who came up with the good ideas</a:t>
            </a:r>
          </a:p>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Solve new problems and adapt to new situations</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49524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3506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Importance of OB</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345322"/>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OB focuses on improving productivity, reducing absenteeism and turnover, and increasing employee job satisfaction and organizational commitment.</a:t>
            </a:r>
          </a:p>
          <a:p>
            <a:pPr marL="342900" indent="-342900">
              <a:lnSpc>
                <a:spcPct val="20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3406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13398FB-4087-4251-AE3F-CA5C14F6EDE5}"/>
</file>

<file path=customXml/itemProps2.xml><?xml version="1.0" encoding="utf-8"?>
<ds:datastoreItem xmlns:ds="http://schemas.openxmlformats.org/officeDocument/2006/customXml" ds:itemID="{85163D1C-E9F3-4FC1-AEB2-177BE70969DF}"/>
</file>

<file path=customXml/itemProps3.xml><?xml version="1.0" encoding="utf-8"?>
<ds:datastoreItem xmlns:ds="http://schemas.openxmlformats.org/officeDocument/2006/customXml" ds:itemID="{1463CA02-16F6-48BF-8960-C1E6ADEA1104}"/>
</file>

<file path=docProps/app.xml><?xml version="1.0" encoding="utf-8"?>
<Properties xmlns="http://schemas.openxmlformats.org/officeDocument/2006/extended-properties" xmlns:vt="http://schemas.openxmlformats.org/officeDocument/2006/docPropsVTypes">
  <TotalTime>34</TotalTime>
  <Words>713</Words>
  <Application>Microsoft Office PowerPoint</Application>
  <PresentationFormat>Widescreen</PresentationFormat>
  <Paragraphs>95</Paragraphs>
  <Slides>15</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21</cp:revision>
  <dcterms:created xsi:type="dcterms:W3CDTF">2023-04-29T09:08:00Z</dcterms:created>
  <dcterms:modified xsi:type="dcterms:W3CDTF">2024-01-23T19:20:15Z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