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0"/>
  </p:notesMasterIdLst>
  <p:sldIdLst>
    <p:sldId id="543" r:id="rId5"/>
    <p:sldId id="549" r:id="rId6"/>
    <p:sldId id="555" r:id="rId7"/>
    <p:sldId id="609" r:id="rId8"/>
    <p:sldId id="610" r:id="rId9"/>
    <p:sldId id="611" r:id="rId10"/>
    <p:sldId id="612" r:id="rId11"/>
    <p:sldId id="613" r:id="rId12"/>
    <p:sldId id="614" r:id="rId13"/>
    <p:sldId id="615" r:id="rId14"/>
    <p:sldId id="616" r:id="rId15"/>
    <p:sldId id="617" r:id="rId16"/>
    <p:sldId id="618" r:id="rId17"/>
    <p:sldId id="619" r:id="rId18"/>
    <p:sldId id="620" r:id="rId19"/>
    <p:sldId id="621" r:id="rId20"/>
    <p:sldId id="622" r:id="rId21"/>
    <p:sldId id="623" r:id="rId22"/>
    <p:sldId id="624" r:id="rId23"/>
    <p:sldId id="625" r:id="rId24"/>
    <p:sldId id="626" r:id="rId25"/>
    <p:sldId id="627" r:id="rId26"/>
    <p:sldId id="628" r:id="rId27"/>
    <p:sldId id="629" r:id="rId28"/>
    <p:sldId id="630" r:id="rId29"/>
    <p:sldId id="631" r:id="rId30"/>
    <p:sldId id="632" r:id="rId31"/>
    <p:sldId id="633" r:id="rId32"/>
    <p:sldId id="634" r:id="rId33"/>
    <p:sldId id="635" r:id="rId34"/>
    <p:sldId id="636" r:id="rId35"/>
    <p:sldId id="637" r:id="rId36"/>
    <p:sldId id="638" r:id="rId37"/>
    <p:sldId id="639" r:id="rId38"/>
    <p:sldId id="640" r:id="rId39"/>
    <p:sldId id="641" r:id="rId40"/>
    <p:sldId id="642" r:id="rId41"/>
    <p:sldId id="643" r:id="rId42"/>
    <p:sldId id="644" r:id="rId43"/>
    <p:sldId id="646" r:id="rId44"/>
    <p:sldId id="647" r:id="rId45"/>
    <p:sldId id="648" r:id="rId46"/>
    <p:sldId id="649" r:id="rId47"/>
    <p:sldId id="650" r:id="rId48"/>
    <p:sldId id="651" r:id="rId49"/>
    <p:sldId id="652" r:id="rId50"/>
    <p:sldId id="653" r:id="rId51"/>
    <p:sldId id="654" r:id="rId52"/>
    <p:sldId id="655" r:id="rId53"/>
    <p:sldId id="656" r:id="rId54"/>
    <p:sldId id="657" r:id="rId55"/>
    <p:sldId id="658" r:id="rId56"/>
    <p:sldId id="659" r:id="rId57"/>
    <p:sldId id="660"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555"/>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6"/>
            <p14:sldId id="647"/>
            <p14:sldId id="648"/>
            <p14:sldId id="649"/>
            <p14:sldId id="650"/>
            <p14:sldId id="651"/>
            <p14:sldId id="652"/>
            <p14:sldId id="653"/>
            <p14:sldId id="654"/>
            <p14:sldId id="655"/>
            <p14:sldId id="656"/>
            <p14:sldId id="657"/>
            <p14:sldId id="658"/>
            <p14:sldId id="659"/>
            <p14:sldId id="66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2D3956"/>
    <a:srgbClr val="000000"/>
    <a:srgbClr val="669BBC"/>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622"/>
    <p:restoredTop sz="93864" autoAdjust="0"/>
  </p:normalViewPr>
  <p:slideViewPr>
    <p:cSldViewPr snapToGrid="0">
      <p:cViewPr varScale="1">
        <p:scale>
          <a:sx n="64" d="100"/>
          <a:sy n="64" d="100"/>
        </p:scale>
        <p:origin x="120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_rels/data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s>
</file>

<file path=ppt/diagrams/_rels/data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4.svg"/><Relationship Id="rId1" Type="http://schemas.openxmlformats.org/officeDocument/2006/relationships/image" Target="../media/image13.svg"/></Relationships>
</file>

<file path=ppt/diagrams/_rels/drawing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s>
</file>

<file path=ppt/diagrams/_rels/drawing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4.svg"/><Relationship Id="rId1"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dgm:spPr/>
      <dgm:t>
        <a:bodyPr/>
        <a:lstStyle/>
        <a:p>
          <a:r>
            <a:rPr lang="en-US" altLang="ar-JO" dirty="0"/>
            <a:t>Discuss the relationships among pricing, image, competition, and value.</a:t>
          </a:r>
        </a:p>
        <a:p>
          <a:r>
            <a:rPr lang="ar-EG" altLang="ar-JO" dirty="0"/>
            <a:t>ناقش العلاقات بين التسعير والصورة والمنافسة والقيمة.</a:t>
          </a:r>
          <a:endParaRPr lang="en-US" dirty="0"/>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p>
      </dgm:t>
    </dgm:pt>
    <dgm:pt modelId="{30C03686-5CD4-4341-AB7F-235602341EC6}">
      <dgm:prSet custT="1"/>
      <dgm:spPr/>
      <dgm:t>
        <a:bodyPr/>
        <a:lstStyle/>
        <a:p>
          <a:pPr algn="l" rtl="0"/>
          <a:r>
            <a:rPr lang="en-US" altLang="ar-JO" sz="1500" dirty="0"/>
            <a:t>Describe effective pricing techniques for introducing new products or services and for existing ones.</a:t>
          </a:r>
        </a:p>
        <a:p>
          <a:pPr algn="justLow" rtl="1"/>
          <a:r>
            <a:rPr lang="ar-EG" altLang="ar-JO" sz="1600" dirty="0"/>
            <a:t>وصف تقنيات التسعير الفعالة لتقديم منتجات أو خدمات جديدة، أو لمنتجات أو خدمات قائمة.</a:t>
          </a:r>
          <a:endParaRPr lang="en-US" altLang="ar-JO" sz="1600" dirty="0"/>
        </a:p>
      </dgm:t>
    </dgm:pt>
    <dgm:pt modelId="{75A09E2D-BBF6-3A4B-95E1-8B7B2AF3D46C}" type="parTrans" cxnId="{6F7489CA-F9EE-4442-9619-75CB3584A8E3}">
      <dgm:prSet/>
      <dgm:spPr/>
      <dgm:t>
        <a:bodyPr/>
        <a:lstStyle/>
        <a:p>
          <a:endParaRPr lang="en-US"/>
        </a:p>
      </dgm:t>
    </dgm:pt>
    <dgm:pt modelId="{7988F77E-CD14-7E4C-970D-6DA6E3F9A355}" type="sibTrans" cxnId="{6F7489CA-F9EE-4442-9619-75CB3584A8E3}">
      <dgm:prSet phldrT="2" phldr="0"/>
      <dgm:spPr/>
      <dgm:t>
        <a:bodyPr/>
        <a:lstStyle/>
        <a:p>
          <a:r>
            <a:rPr lang="en-US"/>
            <a:t>2</a:t>
          </a:r>
        </a:p>
      </dgm:t>
    </dgm:pt>
    <dgm:pt modelId="{9DF1EA0A-CBCD-624D-9171-1E74A9D1D150}">
      <dgm:prSet custT="1"/>
      <dgm:spPr/>
      <dgm:t>
        <a:bodyPr/>
        <a:lstStyle/>
        <a:p>
          <a:pPr algn="l" rtl="0"/>
          <a:r>
            <a:rPr lang="en-US" sz="1500" b="0" dirty="0"/>
            <a:t>Explain the pricing methods and strategies for retailers, manufacturers, and service firms.</a:t>
          </a:r>
        </a:p>
        <a:p>
          <a:pPr algn="justLow" rtl="1"/>
          <a:r>
            <a:rPr lang="ar-EG" sz="1600" b="0" dirty="0"/>
            <a:t>شرح أساليب واستراتيجيات التسعير لتجار التجزئة والمصنعين وشركات الخدمات.</a:t>
          </a:r>
          <a:endParaRPr lang="en-US" altLang="ar-JO" sz="1600" dirty="0"/>
        </a:p>
      </dgm:t>
    </dgm:pt>
    <dgm:pt modelId="{78D2FBC8-A507-A644-9889-F88EF0E051D7}" type="parTrans" cxnId="{001D95B2-425E-D740-8C4E-FF0E8636E453}">
      <dgm:prSet/>
      <dgm:spPr/>
      <dgm:t>
        <a:bodyPr/>
        <a:lstStyle/>
        <a:p>
          <a:endParaRPr lang="en-US"/>
        </a:p>
      </dgm:t>
    </dgm:pt>
    <dgm:pt modelId="{B53652D0-D31C-DE4C-ABA7-63016467FC8D}" type="sibTrans" cxnId="{001D95B2-425E-D740-8C4E-FF0E8636E453}">
      <dgm:prSet phldrT="3" phldr="0"/>
      <dgm:spPr/>
      <dgm:t>
        <a:bodyPr/>
        <a:lstStyle/>
        <a:p>
          <a:r>
            <a:rPr lang="en-US"/>
            <a:t>3</a:t>
          </a:r>
        </a:p>
      </dgm:t>
    </dgm:pt>
    <dgm:pt modelId="{D75C3D26-4FB6-FB44-B055-4390444A81D5}">
      <dgm:prSet custT="1"/>
      <dgm:spPr/>
      <dgm:t>
        <a:bodyPr/>
        <a:lstStyle/>
        <a:p>
          <a:pPr algn="l"/>
          <a:r>
            <a:rPr lang="en-US" sz="1500" dirty="0"/>
            <a:t>Describe the impact of credit on pricing.</a:t>
          </a:r>
        </a:p>
        <a:p>
          <a:pPr algn="justLow" rtl="1"/>
          <a:r>
            <a:rPr lang="ar-EG" sz="1800" dirty="0"/>
            <a:t>وصف تأثير الائتمان على التسعير</a:t>
          </a:r>
          <a:r>
            <a:rPr lang="en-US" sz="1800" dirty="0"/>
            <a:t> </a:t>
          </a:r>
        </a:p>
      </dgm:t>
    </dgm:pt>
    <dgm:pt modelId="{269E46FF-A86D-E44B-87B1-24B47ABD824F}" type="parTrans" cxnId="{5D6169BC-A6A3-304F-A0D3-4246A03D8F2C}">
      <dgm:prSet/>
      <dgm:spPr/>
      <dgm:t>
        <a:bodyPr/>
        <a:lstStyle/>
        <a:p>
          <a:endParaRPr lang="en-US"/>
        </a:p>
      </dgm:t>
    </dgm:pt>
    <dgm:pt modelId="{97E15B54-247A-A142-97A4-34AE249548D5}" type="sibTrans" cxnId="{5D6169BC-A6A3-304F-A0D3-4246A03D8F2C}">
      <dgm:prSet phldrT="4" phldr="0"/>
      <dgm:spPr/>
      <dgm:t>
        <a:bodyPr/>
        <a:lstStyle/>
        <a:p>
          <a:r>
            <a:rPr lang="en-US"/>
            <a:t>4</a:t>
          </a:r>
        </a:p>
      </dgm:t>
    </dgm:pt>
    <dgm:pt modelId="{165E1ADF-ECB7-D84D-B176-674A062F5620}" type="pres">
      <dgm:prSet presAssocID="{4D0F7F36-B18A-4893-80CB-C5DA1C692E45}" presName="Name0" presStyleCnt="0">
        <dgm:presLayoutVars>
          <dgm:animLvl val="lvl"/>
          <dgm:resizeHandles val="exact"/>
        </dgm:presLayoutVars>
      </dgm:prSet>
      <dgm:spPr/>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4"/>
      <dgm:spPr/>
    </dgm:pt>
    <dgm:pt modelId="{9375364D-3525-7A4A-AF47-DE85CB4751A5}" type="pres">
      <dgm:prSet presAssocID="{65CB1FED-A658-401D-8B8F-8AA7F15E30D1}" presName="sibTransNodeCircle" presStyleLbl="alignNode1" presStyleIdx="0" presStyleCnt="8">
        <dgm:presLayoutVars>
          <dgm:chMax val="0"/>
          <dgm:bulletEnabled/>
        </dgm:presLayoutVars>
      </dgm:prSet>
      <dgm:spPr/>
    </dgm:pt>
    <dgm:pt modelId="{7A97EFE9-4922-9040-B03A-666DE024012F}" type="pres">
      <dgm:prSet presAssocID="{DA675FDC-F7D7-4A51-9C47-FD9CCCAB512F}" presName="bottomLine" presStyleLbl="alignNode1" presStyleIdx="1" presStyleCnt="8">
        <dgm:presLayoutVars/>
      </dgm:prSet>
      <dgm:spPr/>
    </dgm:pt>
    <dgm:pt modelId="{C68D3687-2372-554D-89E1-99B46DE8A4F2}" type="pres">
      <dgm:prSet presAssocID="{DA675FDC-F7D7-4A51-9C47-FD9CCCAB512F}" presName="nodeText" presStyleLbl="bgAccFollowNode1" presStyleIdx="0" presStyleCnt="4">
        <dgm:presLayoutVars>
          <dgm:bulletEnabled val="1"/>
        </dgm:presLayoutVars>
      </dgm:prSet>
      <dgm:spPr/>
    </dgm:pt>
    <dgm:pt modelId="{A4C924EA-CDB8-5D42-9515-A9B310554A9C}" type="pres">
      <dgm:prSet presAssocID="{65CB1FED-A658-401D-8B8F-8AA7F15E30D1}" presName="sibTrans" presStyleCnt="0"/>
      <dgm:spPr/>
    </dgm:pt>
    <dgm:pt modelId="{3CE2E627-4C51-274B-86EA-BDA3F3108E45}" type="pres">
      <dgm:prSet presAssocID="{30C03686-5CD4-4341-AB7F-235602341EC6}" presName="compositeNode" presStyleCnt="0">
        <dgm:presLayoutVars>
          <dgm:bulletEnabled val="1"/>
        </dgm:presLayoutVars>
      </dgm:prSet>
      <dgm:spPr/>
    </dgm:pt>
    <dgm:pt modelId="{5E332C19-BF18-2E48-9238-2375B481F858}" type="pres">
      <dgm:prSet presAssocID="{30C03686-5CD4-4341-AB7F-235602341EC6}" presName="bgRect" presStyleLbl="bgAccFollowNode1" presStyleIdx="1" presStyleCnt="4"/>
      <dgm:spPr/>
    </dgm:pt>
    <dgm:pt modelId="{89648563-B73A-8B44-9E56-D80BB3A64777}" type="pres">
      <dgm:prSet presAssocID="{7988F77E-CD14-7E4C-970D-6DA6E3F9A355}" presName="sibTransNodeCircle" presStyleLbl="alignNode1" presStyleIdx="2" presStyleCnt="8">
        <dgm:presLayoutVars>
          <dgm:chMax val="0"/>
          <dgm:bulletEnabled/>
        </dgm:presLayoutVars>
      </dgm:prSet>
      <dgm:spPr/>
    </dgm:pt>
    <dgm:pt modelId="{2946BC43-0CD7-DC4B-9AE1-7835A3A65B18}" type="pres">
      <dgm:prSet presAssocID="{30C03686-5CD4-4341-AB7F-235602341EC6}" presName="bottomLine" presStyleLbl="alignNode1" presStyleIdx="3" presStyleCnt="8">
        <dgm:presLayoutVars/>
      </dgm:prSet>
      <dgm:spPr/>
    </dgm:pt>
    <dgm:pt modelId="{E52C819B-947D-C940-9869-98E2CDA30214}" type="pres">
      <dgm:prSet presAssocID="{30C03686-5CD4-4341-AB7F-235602341EC6}" presName="nodeText" presStyleLbl="bgAccFollowNode1" presStyleIdx="1" presStyleCnt="4">
        <dgm:presLayoutVars>
          <dgm:bulletEnabled val="1"/>
        </dgm:presLayoutVars>
      </dgm:prSet>
      <dgm:spPr/>
    </dgm:pt>
    <dgm:pt modelId="{42A5ED61-0CA3-1E49-B277-15BDD7396396}" type="pres">
      <dgm:prSet presAssocID="{7988F77E-CD14-7E4C-970D-6DA6E3F9A355}" presName="sibTrans" presStyleCnt="0"/>
      <dgm:spPr/>
    </dgm:pt>
    <dgm:pt modelId="{E47C21D9-84D1-DD4A-BAE0-EB48D365A0F7}" type="pres">
      <dgm:prSet presAssocID="{9DF1EA0A-CBCD-624D-9171-1E74A9D1D150}" presName="compositeNode" presStyleCnt="0">
        <dgm:presLayoutVars>
          <dgm:bulletEnabled val="1"/>
        </dgm:presLayoutVars>
      </dgm:prSet>
      <dgm:spPr/>
    </dgm:pt>
    <dgm:pt modelId="{CD774B7F-8481-5A4F-914B-C04BAB7C02AB}" type="pres">
      <dgm:prSet presAssocID="{9DF1EA0A-CBCD-624D-9171-1E74A9D1D150}" presName="bgRect" presStyleLbl="bgAccFollowNode1" presStyleIdx="2" presStyleCnt="4"/>
      <dgm:spPr/>
    </dgm:pt>
    <dgm:pt modelId="{4885487E-1B4E-E646-8256-7701441E4481}" type="pres">
      <dgm:prSet presAssocID="{B53652D0-D31C-DE4C-ABA7-63016467FC8D}" presName="sibTransNodeCircle" presStyleLbl="alignNode1" presStyleIdx="4" presStyleCnt="8">
        <dgm:presLayoutVars>
          <dgm:chMax val="0"/>
          <dgm:bulletEnabled/>
        </dgm:presLayoutVars>
      </dgm:prSet>
      <dgm:spPr/>
    </dgm:pt>
    <dgm:pt modelId="{FFDCBA2C-8478-4C47-BEDB-F5D771DA54C1}" type="pres">
      <dgm:prSet presAssocID="{9DF1EA0A-CBCD-624D-9171-1E74A9D1D150}" presName="bottomLine" presStyleLbl="alignNode1" presStyleIdx="5" presStyleCnt="8">
        <dgm:presLayoutVars/>
      </dgm:prSet>
      <dgm:spPr/>
    </dgm:pt>
    <dgm:pt modelId="{A9E5C87F-0621-AD46-9565-450A6AF427A6}" type="pres">
      <dgm:prSet presAssocID="{9DF1EA0A-CBCD-624D-9171-1E74A9D1D150}" presName="nodeText" presStyleLbl="bgAccFollowNode1" presStyleIdx="2" presStyleCnt="4">
        <dgm:presLayoutVars>
          <dgm:bulletEnabled val="1"/>
        </dgm:presLayoutVars>
      </dgm:prSet>
      <dgm:spPr/>
    </dgm:pt>
    <dgm:pt modelId="{DEBDDF2C-DE35-9746-A0AD-D86C7783BA30}" type="pres">
      <dgm:prSet presAssocID="{B53652D0-D31C-DE4C-ABA7-63016467FC8D}" presName="sibTrans" presStyleCnt="0"/>
      <dgm:spPr/>
    </dgm:pt>
    <dgm:pt modelId="{FABB6FD4-F2EB-6D47-B6EF-A01C19C588B1}" type="pres">
      <dgm:prSet presAssocID="{D75C3D26-4FB6-FB44-B055-4390444A81D5}" presName="compositeNode" presStyleCnt="0">
        <dgm:presLayoutVars>
          <dgm:bulletEnabled val="1"/>
        </dgm:presLayoutVars>
      </dgm:prSet>
      <dgm:spPr/>
    </dgm:pt>
    <dgm:pt modelId="{E9C8F0D4-8349-DF4D-B803-2A6C815760AB}" type="pres">
      <dgm:prSet presAssocID="{D75C3D26-4FB6-FB44-B055-4390444A81D5}" presName="bgRect" presStyleLbl="bgAccFollowNode1" presStyleIdx="3" presStyleCnt="4"/>
      <dgm:spPr/>
    </dgm:pt>
    <dgm:pt modelId="{4AD441FB-6FD8-6D47-9B4B-03D5CB64039D}" type="pres">
      <dgm:prSet presAssocID="{97E15B54-247A-A142-97A4-34AE249548D5}" presName="sibTransNodeCircle" presStyleLbl="alignNode1" presStyleIdx="6" presStyleCnt="8">
        <dgm:presLayoutVars>
          <dgm:chMax val="0"/>
          <dgm:bulletEnabled/>
        </dgm:presLayoutVars>
      </dgm:prSet>
      <dgm:spPr/>
    </dgm:pt>
    <dgm:pt modelId="{1FD1B7AD-515E-B44D-8938-73FFD5277152}" type="pres">
      <dgm:prSet presAssocID="{D75C3D26-4FB6-FB44-B055-4390444A81D5}" presName="bottomLine" presStyleLbl="alignNode1" presStyleIdx="7" presStyleCnt="8">
        <dgm:presLayoutVars/>
      </dgm:prSet>
      <dgm:spPr/>
    </dgm:pt>
    <dgm:pt modelId="{6002E11F-5BA3-E043-87C8-2267B6D6FBF0}" type="pres">
      <dgm:prSet presAssocID="{D75C3D26-4FB6-FB44-B055-4390444A81D5}" presName="nodeText" presStyleLbl="bgAccFollowNode1" presStyleIdx="3" presStyleCnt="4">
        <dgm:presLayoutVars>
          <dgm:bulletEnabled val="1"/>
        </dgm:presLayoutVars>
      </dgm:prSet>
      <dgm:spPr/>
    </dgm:pt>
  </dgm:ptLst>
  <dgm:cxnLst>
    <dgm:cxn modelId="{EE3F4905-D014-4EF6-92BA-E1CE810BBB1D}" type="presOf" srcId="{4D0F7F36-B18A-4893-80CB-C5DA1C692E45}" destId="{165E1ADF-ECB7-D84D-B176-674A062F5620}" srcOrd="0" destOrd="0" presId="urn:microsoft.com/office/officeart/2016/7/layout/BasicLinearProcessNumbered"/>
    <dgm:cxn modelId="{70296D12-BA9C-4B7B-9FF7-CA8AFEA5DC16}" type="presOf" srcId="{B53652D0-D31C-DE4C-ABA7-63016467FC8D}" destId="{4885487E-1B4E-E646-8256-7701441E4481}" srcOrd="0" destOrd="0" presId="urn:microsoft.com/office/officeart/2016/7/layout/BasicLinearProcessNumbered"/>
    <dgm:cxn modelId="{214C781A-CB9B-4DFF-8A9C-63CC6A4EB7ED}" type="presOf" srcId="{30C03686-5CD4-4341-AB7F-235602341EC6}" destId="{5E332C19-BF18-2E48-9238-2375B481F858}" srcOrd="0" destOrd="0" presId="urn:microsoft.com/office/officeart/2016/7/layout/BasicLinearProcessNumbered"/>
    <dgm:cxn modelId="{6E22C922-9085-476A-9EF5-B070C87A0491}" type="presOf" srcId="{30C03686-5CD4-4341-AB7F-235602341EC6}" destId="{E52C819B-947D-C940-9869-98E2CDA30214}" srcOrd="1" destOrd="0" presId="urn:microsoft.com/office/officeart/2016/7/layout/BasicLinearProcessNumbered"/>
    <dgm:cxn modelId="{AF328237-514E-4951-8E9D-38BBB4DA1F44}" type="presOf" srcId="{9DF1EA0A-CBCD-624D-9171-1E74A9D1D150}" destId="{A9E5C87F-0621-AD46-9565-450A6AF427A6}" srcOrd="1" destOrd="0" presId="urn:microsoft.com/office/officeart/2016/7/layout/BasicLinearProcessNumbered"/>
    <dgm:cxn modelId="{EB734E3A-8CF7-437B-9C8F-B6C4B190F35B}" type="presOf" srcId="{DA675FDC-F7D7-4A51-9C47-FD9CCCAB512F}" destId="{C68D3687-2372-554D-89E1-99B46DE8A4F2}" srcOrd="1" destOrd="0" presId="urn:microsoft.com/office/officeart/2016/7/layout/BasicLinearProcessNumbered"/>
    <dgm:cxn modelId="{B8725245-6FB9-4B0D-86D5-277801AB157D}" type="presOf" srcId="{97E15B54-247A-A142-97A4-34AE249548D5}" destId="{4AD441FB-6FD8-6D47-9B4B-03D5CB64039D}" srcOrd="0" destOrd="0" presId="urn:microsoft.com/office/officeart/2016/7/layout/BasicLinearProcessNumbered"/>
    <dgm:cxn modelId="{F200F74D-1D93-4A3A-9CB7-5FF4980B9BC8}" type="presOf" srcId="{7988F77E-CD14-7E4C-970D-6DA6E3F9A355}" destId="{89648563-B73A-8B44-9E56-D80BB3A64777}" srcOrd="0" destOrd="0" presId="urn:microsoft.com/office/officeart/2016/7/layout/BasicLinearProcessNumbered"/>
    <dgm:cxn modelId="{E917BD50-6DC0-4A6B-B14A-0562D909F9B0}" type="presOf" srcId="{9DF1EA0A-CBCD-624D-9171-1E74A9D1D150}" destId="{CD774B7F-8481-5A4F-914B-C04BAB7C02AB}" srcOrd="0"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94198185-6870-4AD8-8BE2-7D0642314106}" type="presOf" srcId="{DA675FDC-F7D7-4A51-9C47-FD9CCCAB512F}" destId="{38DB463E-CDCA-9F42-874A-116356B9E14A}" srcOrd="0" destOrd="0" presId="urn:microsoft.com/office/officeart/2016/7/layout/BasicLinearProcessNumbered"/>
    <dgm:cxn modelId="{7B8A3B86-5725-4C9B-B8B8-A4BF347A179E}" type="presOf" srcId="{65CB1FED-A658-401D-8B8F-8AA7F15E30D1}" destId="{9375364D-3525-7A4A-AF47-DE85CB4751A5}" srcOrd="0" destOrd="0" presId="urn:microsoft.com/office/officeart/2016/7/layout/BasicLinearProcessNumbered"/>
    <dgm:cxn modelId="{71433093-4E43-45EB-9A9A-4F03EFDF7797}" type="presOf" srcId="{D75C3D26-4FB6-FB44-B055-4390444A81D5}" destId="{E9C8F0D4-8349-DF4D-B803-2A6C815760AB}" srcOrd="0" destOrd="0" presId="urn:microsoft.com/office/officeart/2016/7/layout/BasicLinearProcessNumbered"/>
    <dgm:cxn modelId="{001D95B2-425E-D740-8C4E-FF0E8636E453}" srcId="{4D0F7F36-B18A-4893-80CB-C5DA1C692E45}" destId="{9DF1EA0A-CBCD-624D-9171-1E74A9D1D150}" srcOrd="2" destOrd="0" parTransId="{78D2FBC8-A507-A644-9889-F88EF0E051D7}" sibTransId="{B53652D0-D31C-DE4C-ABA7-63016467FC8D}"/>
    <dgm:cxn modelId="{5D6169BC-A6A3-304F-A0D3-4246A03D8F2C}" srcId="{4D0F7F36-B18A-4893-80CB-C5DA1C692E45}" destId="{D75C3D26-4FB6-FB44-B055-4390444A81D5}" srcOrd="3" destOrd="0" parTransId="{269E46FF-A86D-E44B-87B1-24B47ABD824F}" sibTransId="{97E15B54-247A-A142-97A4-34AE249548D5}"/>
    <dgm:cxn modelId="{BB3CDDC9-DA08-429A-880E-43B4F08F805A}" type="presOf" srcId="{D75C3D26-4FB6-FB44-B055-4390444A81D5}" destId="{6002E11F-5BA3-E043-87C8-2267B6D6FBF0}" srcOrd="1" destOrd="0" presId="urn:microsoft.com/office/officeart/2016/7/layout/BasicLinearProcessNumbered"/>
    <dgm:cxn modelId="{6F7489CA-F9EE-4442-9619-75CB3584A8E3}" srcId="{4D0F7F36-B18A-4893-80CB-C5DA1C692E45}" destId="{30C03686-5CD4-4341-AB7F-235602341EC6}" srcOrd="1" destOrd="0" parTransId="{75A09E2D-BBF6-3A4B-95E1-8B7B2AF3D46C}" sibTransId="{7988F77E-CD14-7E4C-970D-6DA6E3F9A355}"/>
    <dgm:cxn modelId="{0DF8FCAB-7905-445F-A946-682F07CEDA44}" type="presParOf" srcId="{165E1ADF-ECB7-D84D-B176-674A062F5620}" destId="{03771D70-288C-7941-B468-7F78B6F6028C}" srcOrd="0" destOrd="0" presId="urn:microsoft.com/office/officeart/2016/7/layout/BasicLinearProcessNumbered"/>
    <dgm:cxn modelId="{29C167C7-6C90-4A6C-AFB4-0E307F2B960D}" type="presParOf" srcId="{03771D70-288C-7941-B468-7F78B6F6028C}" destId="{38DB463E-CDCA-9F42-874A-116356B9E14A}" srcOrd="0" destOrd="0" presId="urn:microsoft.com/office/officeart/2016/7/layout/BasicLinearProcessNumbered"/>
    <dgm:cxn modelId="{AA6D7992-20DC-447D-8126-4C63D1621AA1}" type="presParOf" srcId="{03771D70-288C-7941-B468-7F78B6F6028C}" destId="{9375364D-3525-7A4A-AF47-DE85CB4751A5}" srcOrd="1" destOrd="0" presId="urn:microsoft.com/office/officeart/2016/7/layout/BasicLinearProcessNumbered"/>
    <dgm:cxn modelId="{DEE604BB-C720-4436-B6F2-1B72C9E46FE4}" type="presParOf" srcId="{03771D70-288C-7941-B468-7F78B6F6028C}" destId="{7A97EFE9-4922-9040-B03A-666DE024012F}" srcOrd="2" destOrd="0" presId="urn:microsoft.com/office/officeart/2016/7/layout/BasicLinearProcessNumbered"/>
    <dgm:cxn modelId="{1D2CA463-FA0F-4B14-8BDE-90F3808A7051}" type="presParOf" srcId="{03771D70-288C-7941-B468-7F78B6F6028C}" destId="{C68D3687-2372-554D-89E1-99B46DE8A4F2}" srcOrd="3" destOrd="0" presId="urn:microsoft.com/office/officeart/2016/7/layout/BasicLinearProcessNumbered"/>
    <dgm:cxn modelId="{0EA0BDA8-AC1A-41F9-A29F-637F70BF3860}" type="presParOf" srcId="{165E1ADF-ECB7-D84D-B176-674A062F5620}" destId="{A4C924EA-CDB8-5D42-9515-A9B310554A9C}" srcOrd="1" destOrd="0" presId="urn:microsoft.com/office/officeart/2016/7/layout/BasicLinearProcessNumbered"/>
    <dgm:cxn modelId="{29BCE846-3B2F-4BAF-ABF7-2DBAC96724FD}" type="presParOf" srcId="{165E1ADF-ECB7-D84D-B176-674A062F5620}" destId="{3CE2E627-4C51-274B-86EA-BDA3F3108E45}" srcOrd="2" destOrd="0" presId="urn:microsoft.com/office/officeart/2016/7/layout/BasicLinearProcessNumbered"/>
    <dgm:cxn modelId="{2ED9ED60-F653-4496-85EE-48C9646A5D64}" type="presParOf" srcId="{3CE2E627-4C51-274B-86EA-BDA3F3108E45}" destId="{5E332C19-BF18-2E48-9238-2375B481F858}" srcOrd="0" destOrd="0" presId="urn:microsoft.com/office/officeart/2016/7/layout/BasicLinearProcessNumbered"/>
    <dgm:cxn modelId="{0A0D164A-7A5D-4BD2-9FE1-ADFB6006B8DF}" type="presParOf" srcId="{3CE2E627-4C51-274B-86EA-BDA3F3108E45}" destId="{89648563-B73A-8B44-9E56-D80BB3A64777}" srcOrd="1" destOrd="0" presId="urn:microsoft.com/office/officeart/2016/7/layout/BasicLinearProcessNumbered"/>
    <dgm:cxn modelId="{8BB86B56-5D1A-4525-BF38-3661C3B95745}" type="presParOf" srcId="{3CE2E627-4C51-274B-86EA-BDA3F3108E45}" destId="{2946BC43-0CD7-DC4B-9AE1-7835A3A65B18}" srcOrd="2" destOrd="0" presId="urn:microsoft.com/office/officeart/2016/7/layout/BasicLinearProcessNumbered"/>
    <dgm:cxn modelId="{16E2D5F4-1807-4AD4-B579-55D2FD0F7913}" type="presParOf" srcId="{3CE2E627-4C51-274B-86EA-BDA3F3108E45}" destId="{E52C819B-947D-C940-9869-98E2CDA30214}" srcOrd="3" destOrd="0" presId="urn:microsoft.com/office/officeart/2016/7/layout/BasicLinearProcessNumbered"/>
    <dgm:cxn modelId="{76DFC7A1-D234-424E-BB89-DC8BEB4DD4CE}" type="presParOf" srcId="{165E1ADF-ECB7-D84D-B176-674A062F5620}" destId="{42A5ED61-0CA3-1E49-B277-15BDD7396396}" srcOrd="3" destOrd="0" presId="urn:microsoft.com/office/officeart/2016/7/layout/BasicLinearProcessNumbered"/>
    <dgm:cxn modelId="{24830AC0-5C0E-46E6-872B-BB2A315111AC}" type="presParOf" srcId="{165E1ADF-ECB7-D84D-B176-674A062F5620}" destId="{E47C21D9-84D1-DD4A-BAE0-EB48D365A0F7}" srcOrd="4" destOrd="0" presId="urn:microsoft.com/office/officeart/2016/7/layout/BasicLinearProcessNumbered"/>
    <dgm:cxn modelId="{28ACB090-4BD4-411F-97E7-BC32AAADF555}" type="presParOf" srcId="{E47C21D9-84D1-DD4A-BAE0-EB48D365A0F7}" destId="{CD774B7F-8481-5A4F-914B-C04BAB7C02AB}" srcOrd="0" destOrd="0" presId="urn:microsoft.com/office/officeart/2016/7/layout/BasicLinearProcessNumbered"/>
    <dgm:cxn modelId="{9F7BD27C-381A-4C31-8E58-F5B5F0A7852A}" type="presParOf" srcId="{E47C21D9-84D1-DD4A-BAE0-EB48D365A0F7}" destId="{4885487E-1B4E-E646-8256-7701441E4481}" srcOrd="1" destOrd="0" presId="urn:microsoft.com/office/officeart/2016/7/layout/BasicLinearProcessNumbered"/>
    <dgm:cxn modelId="{68406E06-C888-466D-8A5D-8C00FCE530FA}" type="presParOf" srcId="{E47C21D9-84D1-DD4A-BAE0-EB48D365A0F7}" destId="{FFDCBA2C-8478-4C47-BEDB-F5D771DA54C1}" srcOrd="2" destOrd="0" presId="urn:microsoft.com/office/officeart/2016/7/layout/BasicLinearProcessNumbered"/>
    <dgm:cxn modelId="{0A845CF7-2CC0-4336-8DDD-1C0226827FD2}" type="presParOf" srcId="{E47C21D9-84D1-DD4A-BAE0-EB48D365A0F7}" destId="{A9E5C87F-0621-AD46-9565-450A6AF427A6}" srcOrd="3" destOrd="0" presId="urn:microsoft.com/office/officeart/2016/7/layout/BasicLinearProcessNumbered"/>
    <dgm:cxn modelId="{9EC5E16C-D6D1-4C33-837B-19C84035B56F}" type="presParOf" srcId="{165E1ADF-ECB7-D84D-B176-674A062F5620}" destId="{DEBDDF2C-DE35-9746-A0AD-D86C7783BA30}" srcOrd="5" destOrd="0" presId="urn:microsoft.com/office/officeart/2016/7/layout/BasicLinearProcessNumbered"/>
    <dgm:cxn modelId="{6BCA6ECE-702E-4D1D-A35A-F9BE6DDEB72A}" type="presParOf" srcId="{165E1ADF-ECB7-D84D-B176-674A062F5620}" destId="{FABB6FD4-F2EB-6D47-B6EF-A01C19C588B1}" srcOrd="6" destOrd="0" presId="urn:microsoft.com/office/officeart/2016/7/layout/BasicLinearProcessNumbered"/>
    <dgm:cxn modelId="{BE59D51A-227D-4B5C-A534-AB457D7FD81E}" type="presParOf" srcId="{FABB6FD4-F2EB-6D47-B6EF-A01C19C588B1}" destId="{E9C8F0D4-8349-DF4D-B803-2A6C815760AB}" srcOrd="0" destOrd="0" presId="urn:microsoft.com/office/officeart/2016/7/layout/BasicLinearProcessNumbered"/>
    <dgm:cxn modelId="{D7F2CB17-CCDE-49E1-80C3-C7CAD23B2832}" type="presParOf" srcId="{FABB6FD4-F2EB-6D47-B6EF-A01C19C588B1}" destId="{4AD441FB-6FD8-6D47-9B4B-03D5CB64039D}" srcOrd="1" destOrd="0" presId="urn:microsoft.com/office/officeart/2016/7/layout/BasicLinearProcessNumbered"/>
    <dgm:cxn modelId="{42F08BD5-3E55-482C-8871-B70DDE8E465B}" type="presParOf" srcId="{FABB6FD4-F2EB-6D47-B6EF-A01C19C588B1}" destId="{1FD1B7AD-515E-B44D-8938-73FFD5277152}" srcOrd="2" destOrd="0" presId="urn:microsoft.com/office/officeart/2016/7/layout/BasicLinearProcessNumbered"/>
    <dgm:cxn modelId="{5949CA25-8735-4680-8240-5E5F10A5D878}" type="presParOf" srcId="{FABB6FD4-F2EB-6D47-B6EF-A01C19C588B1}" destId="{6002E11F-5BA3-E043-87C8-2267B6D6FBF0}"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E4978D8-417E-4651-9077-A5681A74AE54}"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E55EFA18-F177-485E-8DAC-7CB446C64721}">
      <dgm:prSet custT="1"/>
      <dgm:spPr/>
      <dgm:t>
        <a:bodyPr/>
        <a:lstStyle/>
        <a:p>
          <a:pPr algn="l">
            <a:lnSpc>
              <a:spcPct val="100000"/>
            </a:lnSpc>
          </a:pPr>
          <a:r>
            <a:rPr lang="en-US" sz="1800" dirty="0"/>
            <a:t>Setting prices is not only one of the toughest decisions small business owners face but also one of the most important.</a:t>
          </a:r>
          <a:endParaRPr lang="ar-EG" sz="1800" dirty="0"/>
        </a:p>
        <a:p>
          <a:pPr algn="r" rtl="1">
            <a:lnSpc>
              <a:spcPct val="100000"/>
            </a:lnSpc>
          </a:pPr>
          <a:r>
            <a:rPr lang="ar-EG" sz="1800" dirty="0"/>
            <a:t>إن تحديد الأسعار ليس فقط أحد أصعب القرارات التي يواجهها أصحاب الأعمال الصغيرة، بل هو أيضًا أحد أهمها</a:t>
          </a:r>
          <a:endParaRPr lang="en-US" sz="1800" dirty="0"/>
        </a:p>
      </dgm:t>
    </dgm:pt>
    <dgm:pt modelId="{20B2CE71-1A85-491A-8332-FC5A1D09085C}" type="parTrans" cxnId="{36266164-40C1-463D-A072-0B2A160C28F7}">
      <dgm:prSet/>
      <dgm:spPr/>
      <dgm:t>
        <a:bodyPr/>
        <a:lstStyle/>
        <a:p>
          <a:endParaRPr lang="en-US"/>
        </a:p>
      </dgm:t>
    </dgm:pt>
    <dgm:pt modelId="{F23A3344-8BC1-4134-83FA-68039D6B3236}" type="sibTrans" cxnId="{36266164-40C1-463D-A072-0B2A160C28F7}">
      <dgm:prSet/>
      <dgm:spPr/>
      <dgm:t>
        <a:bodyPr/>
        <a:lstStyle/>
        <a:p>
          <a:endParaRPr lang="en-US"/>
        </a:p>
      </dgm:t>
    </dgm:pt>
    <dgm:pt modelId="{CB1F73E9-6589-493E-9506-6924C5169539}">
      <dgm:prSet custT="1"/>
      <dgm:spPr/>
      <dgm:t>
        <a:bodyPr/>
        <a:lstStyle/>
        <a:p>
          <a:pPr algn="l">
            <a:lnSpc>
              <a:spcPct val="100000"/>
            </a:lnSpc>
          </a:pPr>
          <a:r>
            <a:rPr lang="en-US" sz="1800" dirty="0"/>
            <a:t>Setting prices too high drives customers away and destroys a company’s sales.</a:t>
          </a:r>
        </a:p>
        <a:p>
          <a:pPr algn="r">
            <a:lnSpc>
              <a:spcPct val="100000"/>
            </a:lnSpc>
          </a:pPr>
          <a:r>
            <a:rPr lang="ar-EG" sz="1800" dirty="0"/>
            <a:t>إن تحديد الأسعار مرتفعة للغاية يؤدي إلى ابتعاد العملاء وتدمير مبيعات الشركة.</a:t>
          </a:r>
          <a:endParaRPr lang="en-US" sz="1800" dirty="0"/>
        </a:p>
      </dgm:t>
    </dgm:pt>
    <dgm:pt modelId="{319FAD34-8220-4819-A29D-A4047FAE197D}" type="parTrans" cxnId="{E7BD5721-9952-4254-BA38-BEA4EC40E097}">
      <dgm:prSet/>
      <dgm:spPr/>
      <dgm:t>
        <a:bodyPr/>
        <a:lstStyle/>
        <a:p>
          <a:endParaRPr lang="en-US"/>
        </a:p>
      </dgm:t>
    </dgm:pt>
    <dgm:pt modelId="{168AC77B-F1B3-45D8-82D9-9252DBC6D371}" type="sibTrans" cxnId="{E7BD5721-9952-4254-BA38-BEA4EC40E097}">
      <dgm:prSet/>
      <dgm:spPr/>
      <dgm:t>
        <a:bodyPr/>
        <a:lstStyle/>
        <a:p>
          <a:endParaRPr lang="en-US"/>
        </a:p>
      </dgm:t>
    </dgm:pt>
    <dgm:pt modelId="{B85E7B1E-8A46-4078-AFF2-13FACD63AA65}">
      <dgm:prSet custT="1"/>
      <dgm:spPr/>
      <dgm:t>
        <a:bodyPr/>
        <a:lstStyle/>
        <a:p>
          <a:pPr algn="l">
            <a:lnSpc>
              <a:spcPct val="100000"/>
            </a:lnSpc>
          </a:pPr>
          <a:r>
            <a:rPr lang="en-US" sz="1600" dirty="0"/>
            <a:t>Establishing prices that are too low, a common tendency among first-time entrepreneurs, robs a business of its ability to generate a profit, creates the impression among customers that the company’s products and services are of inferior quality, and threatens its long-term success.</a:t>
          </a:r>
        </a:p>
        <a:p>
          <a:pPr algn="justLow" rtl="1">
            <a:lnSpc>
              <a:spcPct val="100000"/>
            </a:lnSpc>
          </a:pPr>
          <a:r>
            <a:rPr lang="ar-EG" sz="1600" dirty="0"/>
            <a:t>إن تحديد الأسعار المنخفضة للغاية، وهو اتجاه شائع بين رواد الأعمال الجدد، يحرم الشركة من قدرتها على تحقيق الربح، ويخلق انطباعًا لدى العملاء بأن منتجات الشركة وخدماتها ذات جودة رديئة، ويهدد نجاحها على المدى الطويل.</a:t>
          </a:r>
          <a:r>
            <a:rPr lang="en-US" sz="1600" dirty="0"/>
            <a:t> </a:t>
          </a:r>
        </a:p>
      </dgm:t>
    </dgm:pt>
    <dgm:pt modelId="{16AE8987-5756-47F0-B6B3-4C18BBB0E54B}" type="parTrans" cxnId="{17D6277E-90BE-443B-A0BF-CC9AAF5AFAD5}">
      <dgm:prSet/>
      <dgm:spPr/>
      <dgm:t>
        <a:bodyPr/>
        <a:lstStyle/>
        <a:p>
          <a:endParaRPr lang="en-US"/>
        </a:p>
      </dgm:t>
    </dgm:pt>
    <dgm:pt modelId="{F37BE0FB-847C-42EF-8BBD-054B17E02FEE}" type="sibTrans" cxnId="{17D6277E-90BE-443B-A0BF-CC9AAF5AFAD5}">
      <dgm:prSet/>
      <dgm:spPr/>
      <dgm:t>
        <a:bodyPr/>
        <a:lstStyle/>
        <a:p>
          <a:endParaRPr lang="en-US"/>
        </a:p>
      </dgm:t>
    </dgm:pt>
    <dgm:pt modelId="{DEB62ED7-AEFB-498D-95A6-4B435DDE7874}" type="pres">
      <dgm:prSet presAssocID="{AE4978D8-417E-4651-9077-A5681A74AE54}" presName="root" presStyleCnt="0">
        <dgm:presLayoutVars>
          <dgm:dir/>
          <dgm:resizeHandles val="exact"/>
        </dgm:presLayoutVars>
      </dgm:prSet>
      <dgm:spPr/>
    </dgm:pt>
    <dgm:pt modelId="{D493FFCE-DB36-44F4-83EC-00D598917A89}" type="pres">
      <dgm:prSet presAssocID="{E55EFA18-F177-485E-8DAC-7CB446C64721}" presName="compNode" presStyleCnt="0"/>
      <dgm:spPr/>
    </dgm:pt>
    <dgm:pt modelId="{C3B31C1E-3947-490B-A1B3-5FAEEE47FFE7}" type="pres">
      <dgm:prSet presAssocID="{E55EFA18-F177-485E-8DAC-7CB446C64721}" presName="bgRect" presStyleLbl="bgShp" presStyleIdx="0" presStyleCnt="3"/>
      <dgm:spPr/>
    </dgm:pt>
    <dgm:pt modelId="{E60FCC5A-55FA-401A-A418-9D97F175F8D9}" type="pres">
      <dgm:prSet presAssocID="{E55EFA18-F177-485E-8DAC-7CB446C64721}" presName="iconRect" presStyleLbl="node1" presStyleIdx="0" presStyleCnt="3"/>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Dollar"/>
        </a:ext>
      </dgm:extLst>
    </dgm:pt>
    <dgm:pt modelId="{ED784766-4126-4CBD-84DB-4F9B0F74291E}" type="pres">
      <dgm:prSet presAssocID="{E55EFA18-F177-485E-8DAC-7CB446C64721}" presName="spaceRect" presStyleCnt="0"/>
      <dgm:spPr/>
    </dgm:pt>
    <dgm:pt modelId="{47EB43EA-83E9-4301-96A4-733C44309729}" type="pres">
      <dgm:prSet presAssocID="{E55EFA18-F177-485E-8DAC-7CB446C64721}" presName="parTx" presStyleLbl="revTx" presStyleIdx="0" presStyleCnt="3">
        <dgm:presLayoutVars>
          <dgm:chMax val="0"/>
          <dgm:chPref val="0"/>
        </dgm:presLayoutVars>
      </dgm:prSet>
      <dgm:spPr/>
    </dgm:pt>
    <dgm:pt modelId="{AAE038EE-9B15-4886-B63D-498C6D15EE62}" type="pres">
      <dgm:prSet presAssocID="{F23A3344-8BC1-4134-83FA-68039D6B3236}" presName="sibTrans" presStyleCnt="0"/>
      <dgm:spPr/>
    </dgm:pt>
    <dgm:pt modelId="{B4595EC8-F169-4910-978A-768D7CB68B39}" type="pres">
      <dgm:prSet presAssocID="{CB1F73E9-6589-493E-9506-6924C5169539}" presName="compNode" presStyleCnt="0"/>
      <dgm:spPr/>
    </dgm:pt>
    <dgm:pt modelId="{DF22D121-2404-4A08-A4AB-FA95A825CC3D}" type="pres">
      <dgm:prSet presAssocID="{CB1F73E9-6589-493E-9506-6924C5169539}" presName="bgRect" presStyleLbl="bgShp" presStyleIdx="1" presStyleCnt="3"/>
      <dgm:spPr/>
    </dgm:pt>
    <dgm:pt modelId="{49F2CAD2-9CAC-4CC2-A132-B7CD02E1B66A}" type="pres">
      <dgm:prSet presAssocID="{CB1F73E9-6589-493E-9506-6924C5169539}" presName="iconRect" presStyleLbl="node1" presStyleIdx="1" presStyleCnt="3"/>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oney"/>
        </a:ext>
      </dgm:extLst>
    </dgm:pt>
    <dgm:pt modelId="{DBFA1B1F-7F68-4699-8BC9-D82937BCF876}" type="pres">
      <dgm:prSet presAssocID="{CB1F73E9-6589-493E-9506-6924C5169539}" presName="spaceRect" presStyleCnt="0"/>
      <dgm:spPr/>
    </dgm:pt>
    <dgm:pt modelId="{869D5522-B42C-48CE-9FD7-280F52CB384D}" type="pres">
      <dgm:prSet presAssocID="{CB1F73E9-6589-493E-9506-6924C5169539}" presName="parTx" presStyleLbl="revTx" presStyleIdx="1" presStyleCnt="3">
        <dgm:presLayoutVars>
          <dgm:chMax val="0"/>
          <dgm:chPref val="0"/>
        </dgm:presLayoutVars>
      </dgm:prSet>
      <dgm:spPr/>
    </dgm:pt>
    <dgm:pt modelId="{93396F67-D0ED-4E22-AB55-7BA6E0FBDC56}" type="pres">
      <dgm:prSet presAssocID="{168AC77B-F1B3-45D8-82D9-9252DBC6D371}" presName="sibTrans" presStyleCnt="0"/>
      <dgm:spPr/>
    </dgm:pt>
    <dgm:pt modelId="{FFBF363E-8ABD-4F5B-ACE0-DB98C89DEEBF}" type="pres">
      <dgm:prSet presAssocID="{B85E7B1E-8A46-4078-AFF2-13FACD63AA65}" presName="compNode" presStyleCnt="0"/>
      <dgm:spPr/>
    </dgm:pt>
    <dgm:pt modelId="{CD76DBE3-4DFF-4B5D-AB62-54D60321A65D}" type="pres">
      <dgm:prSet presAssocID="{B85E7B1E-8A46-4078-AFF2-13FACD63AA65}" presName="bgRect" presStyleLbl="bgShp" presStyleIdx="2" presStyleCnt="3"/>
      <dgm:spPr/>
    </dgm:pt>
    <dgm:pt modelId="{6B2CFACF-AA93-4FDD-9C74-50C3EDABDE62}" type="pres">
      <dgm:prSet presAssocID="{B85E7B1E-8A46-4078-AFF2-13FACD63AA65}" presName="iconRect" presStyleLbl="node1" presStyleIdx="2" presStyleCnt="3"/>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Business Growth"/>
        </a:ext>
      </dgm:extLst>
    </dgm:pt>
    <dgm:pt modelId="{F9AF24F8-025B-42BD-B690-FDC31DAC5224}" type="pres">
      <dgm:prSet presAssocID="{B85E7B1E-8A46-4078-AFF2-13FACD63AA65}" presName="spaceRect" presStyleCnt="0"/>
      <dgm:spPr/>
    </dgm:pt>
    <dgm:pt modelId="{4B4C5B18-B4CA-4D7E-9295-6CA8DE609657}" type="pres">
      <dgm:prSet presAssocID="{B85E7B1E-8A46-4078-AFF2-13FACD63AA65}" presName="parTx" presStyleLbl="revTx" presStyleIdx="2" presStyleCnt="3">
        <dgm:presLayoutVars>
          <dgm:chMax val="0"/>
          <dgm:chPref val="0"/>
        </dgm:presLayoutVars>
      </dgm:prSet>
      <dgm:spPr/>
    </dgm:pt>
  </dgm:ptLst>
  <dgm:cxnLst>
    <dgm:cxn modelId="{E7BD5721-9952-4254-BA38-BEA4EC40E097}" srcId="{AE4978D8-417E-4651-9077-A5681A74AE54}" destId="{CB1F73E9-6589-493E-9506-6924C5169539}" srcOrd="1" destOrd="0" parTransId="{319FAD34-8220-4819-A29D-A4047FAE197D}" sibTransId="{168AC77B-F1B3-45D8-82D9-9252DBC6D371}"/>
    <dgm:cxn modelId="{0C704033-45B9-473D-9212-2921A53CDED2}" type="presOf" srcId="{E55EFA18-F177-485E-8DAC-7CB446C64721}" destId="{47EB43EA-83E9-4301-96A4-733C44309729}" srcOrd="0" destOrd="0" presId="urn:microsoft.com/office/officeart/2018/2/layout/IconVerticalSolidList"/>
    <dgm:cxn modelId="{36266164-40C1-463D-A072-0B2A160C28F7}" srcId="{AE4978D8-417E-4651-9077-A5681A74AE54}" destId="{E55EFA18-F177-485E-8DAC-7CB446C64721}" srcOrd="0" destOrd="0" parTransId="{20B2CE71-1A85-491A-8332-FC5A1D09085C}" sibTransId="{F23A3344-8BC1-4134-83FA-68039D6B3236}"/>
    <dgm:cxn modelId="{1CF18344-7285-4F12-BC7D-DA58057CB2AC}" type="presOf" srcId="{AE4978D8-417E-4651-9077-A5681A74AE54}" destId="{DEB62ED7-AEFB-498D-95A6-4B435DDE7874}" srcOrd="0" destOrd="0" presId="urn:microsoft.com/office/officeart/2018/2/layout/IconVerticalSolidList"/>
    <dgm:cxn modelId="{17D6277E-90BE-443B-A0BF-CC9AAF5AFAD5}" srcId="{AE4978D8-417E-4651-9077-A5681A74AE54}" destId="{B85E7B1E-8A46-4078-AFF2-13FACD63AA65}" srcOrd="2" destOrd="0" parTransId="{16AE8987-5756-47F0-B6B3-4C18BBB0E54B}" sibTransId="{F37BE0FB-847C-42EF-8BBD-054B17E02FEE}"/>
    <dgm:cxn modelId="{78DA9680-3D58-4393-B8E9-6C29BA79F26F}" type="presOf" srcId="{B85E7B1E-8A46-4078-AFF2-13FACD63AA65}" destId="{4B4C5B18-B4CA-4D7E-9295-6CA8DE609657}" srcOrd="0" destOrd="0" presId="urn:microsoft.com/office/officeart/2018/2/layout/IconVerticalSolidList"/>
    <dgm:cxn modelId="{66197DDB-6B87-4A49-8A58-3AB19476E40D}" type="presOf" srcId="{CB1F73E9-6589-493E-9506-6924C5169539}" destId="{869D5522-B42C-48CE-9FD7-280F52CB384D}" srcOrd="0" destOrd="0" presId="urn:microsoft.com/office/officeart/2018/2/layout/IconVerticalSolidList"/>
    <dgm:cxn modelId="{86AFF451-67A2-40AD-B9B4-BCAB3FEFDE1C}" type="presParOf" srcId="{DEB62ED7-AEFB-498D-95A6-4B435DDE7874}" destId="{D493FFCE-DB36-44F4-83EC-00D598917A89}" srcOrd="0" destOrd="0" presId="urn:microsoft.com/office/officeart/2018/2/layout/IconVerticalSolidList"/>
    <dgm:cxn modelId="{F92965CB-741D-4ED3-963B-ECBE9A555C5A}" type="presParOf" srcId="{D493FFCE-DB36-44F4-83EC-00D598917A89}" destId="{C3B31C1E-3947-490B-A1B3-5FAEEE47FFE7}" srcOrd="0" destOrd="0" presId="urn:microsoft.com/office/officeart/2018/2/layout/IconVerticalSolidList"/>
    <dgm:cxn modelId="{94A37F2F-BDCE-4F82-B4BE-5E3A83E09A19}" type="presParOf" srcId="{D493FFCE-DB36-44F4-83EC-00D598917A89}" destId="{E60FCC5A-55FA-401A-A418-9D97F175F8D9}" srcOrd="1" destOrd="0" presId="urn:microsoft.com/office/officeart/2018/2/layout/IconVerticalSolidList"/>
    <dgm:cxn modelId="{C1A48D74-6554-4698-8FAD-4E49DA84BA9F}" type="presParOf" srcId="{D493FFCE-DB36-44F4-83EC-00D598917A89}" destId="{ED784766-4126-4CBD-84DB-4F9B0F74291E}" srcOrd="2" destOrd="0" presId="urn:microsoft.com/office/officeart/2018/2/layout/IconVerticalSolidList"/>
    <dgm:cxn modelId="{F84A749A-A83E-4F4D-B650-312C52555D8E}" type="presParOf" srcId="{D493FFCE-DB36-44F4-83EC-00D598917A89}" destId="{47EB43EA-83E9-4301-96A4-733C44309729}" srcOrd="3" destOrd="0" presId="urn:microsoft.com/office/officeart/2018/2/layout/IconVerticalSolidList"/>
    <dgm:cxn modelId="{4E72523C-7B53-409E-B696-22EB2CBF6344}" type="presParOf" srcId="{DEB62ED7-AEFB-498D-95A6-4B435DDE7874}" destId="{AAE038EE-9B15-4886-B63D-498C6D15EE62}" srcOrd="1" destOrd="0" presId="urn:microsoft.com/office/officeart/2018/2/layout/IconVerticalSolidList"/>
    <dgm:cxn modelId="{60D555B9-7EF4-4EA9-BB37-805AAF0C0E5D}" type="presParOf" srcId="{DEB62ED7-AEFB-498D-95A6-4B435DDE7874}" destId="{B4595EC8-F169-4910-978A-768D7CB68B39}" srcOrd="2" destOrd="0" presId="urn:microsoft.com/office/officeart/2018/2/layout/IconVerticalSolidList"/>
    <dgm:cxn modelId="{ECE3A717-C9EF-40CB-953D-8545DDCA683B}" type="presParOf" srcId="{B4595EC8-F169-4910-978A-768D7CB68B39}" destId="{DF22D121-2404-4A08-A4AB-FA95A825CC3D}" srcOrd="0" destOrd="0" presId="urn:microsoft.com/office/officeart/2018/2/layout/IconVerticalSolidList"/>
    <dgm:cxn modelId="{866D4F67-2545-48A6-A3F5-B98B4B114E9D}" type="presParOf" srcId="{B4595EC8-F169-4910-978A-768D7CB68B39}" destId="{49F2CAD2-9CAC-4CC2-A132-B7CD02E1B66A}" srcOrd="1" destOrd="0" presId="urn:microsoft.com/office/officeart/2018/2/layout/IconVerticalSolidList"/>
    <dgm:cxn modelId="{EA97BC42-DE01-4C98-AB48-7C129F3823EF}" type="presParOf" srcId="{B4595EC8-F169-4910-978A-768D7CB68B39}" destId="{DBFA1B1F-7F68-4699-8BC9-D82937BCF876}" srcOrd="2" destOrd="0" presId="urn:microsoft.com/office/officeart/2018/2/layout/IconVerticalSolidList"/>
    <dgm:cxn modelId="{BA45FA7C-8CA9-4B63-9A18-AA5B1186D6D3}" type="presParOf" srcId="{B4595EC8-F169-4910-978A-768D7CB68B39}" destId="{869D5522-B42C-48CE-9FD7-280F52CB384D}" srcOrd="3" destOrd="0" presId="urn:microsoft.com/office/officeart/2018/2/layout/IconVerticalSolidList"/>
    <dgm:cxn modelId="{D6D2B37E-0752-408F-B74F-0D9F021E551A}" type="presParOf" srcId="{DEB62ED7-AEFB-498D-95A6-4B435DDE7874}" destId="{93396F67-D0ED-4E22-AB55-7BA6E0FBDC56}" srcOrd="3" destOrd="0" presId="urn:microsoft.com/office/officeart/2018/2/layout/IconVerticalSolidList"/>
    <dgm:cxn modelId="{6FE5451C-806E-42EE-88E7-9584FEF01552}" type="presParOf" srcId="{DEB62ED7-AEFB-498D-95A6-4B435DDE7874}" destId="{FFBF363E-8ABD-4F5B-ACE0-DB98C89DEEBF}" srcOrd="4" destOrd="0" presId="urn:microsoft.com/office/officeart/2018/2/layout/IconVerticalSolidList"/>
    <dgm:cxn modelId="{777116A5-A242-43A7-9A07-51D5DFC0B34F}" type="presParOf" srcId="{FFBF363E-8ABD-4F5B-ACE0-DB98C89DEEBF}" destId="{CD76DBE3-4DFF-4B5D-AB62-54D60321A65D}" srcOrd="0" destOrd="0" presId="urn:microsoft.com/office/officeart/2018/2/layout/IconVerticalSolidList"/>
    <dgm:cxn modelId="{3F84BFEC-EFD4-4E5A-890D-16FBB7AC4805}" type="presParOf" srcId="{FFBF363E-8ABD-4F5B-ACE0-DB98C89DEEBF}" destId="{6B2CFACF-AA93-4FDD-9C74-50C3EDABDE62}" srcOrd="1" destOrd="0" presId="urn:microsoft.com/office/officeart/2018/2/layout/IconVerticalSolidList"/>
    <dgm:cxn modelId="{305BEC94-8371-411B-A0C9-3C4F6CA2D001}" type="presParOf" srcId="{FFBF363E-8ABD-4F5B-ACE0-DB98C89DEEBF}" destId="{F9AF24F8-025B-42BD-B690-FDC31DAC5224}" srcOrd="2" destOrd="0" presId="urn:microsoft.com/office/officeart/2018/2/layout/IconVerticalSolidList"/>
    <dgm:cxn modelId="{73AFD0F3-A4D9-49EE-B954-337C4B88AB26}" type="presParOf" srcId="{FFBF363E-8ABD-4F5B-ACE0-DB98C89DEEBF}" destId="{4B4C5B18-B4CA-4D7E-9295-6CA8DE60965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1EDE663-3C47-4F9A-8C5F-E0D55ADDB5AC}"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6C887FED-A5FA-42AD-9160-8F95B2FE64DB}">
      <dgm:prSet custT="1"/>
      <dgm:spPr/>
      <dgm:t>
        <a:bodyPr/>
        <a:lstStyle/>
        <a:p>
          <a:r>
            <a:rPr lang="en-US" sz="3400" dirty="0"/>
            <a:t>Price wars often eradicate companies’ profits</a:t>
          </a:r>
        </a:p>
        <a:p>
          <a:r>
            <a:rPr lang="ar-EG" sz="2800" dirty="0"/>
            <a:t>حروب الأسعار غالبا ما تقضي على أرباح الشركات</a:t>
          </a:r>
          <a:endParaRPr lang="en-US" sz="2800" dirty="0"/>
        </a:p>
      </dgm:t>
    </dgm:pt>
    <dgm:pt modelId="{22BE4B66-ACD8-4B2A-BA23-16BA30A7D38A}" type="parTrans" cxnId="{149A99BF-B4A5-410D-AAA2-527ECCCE6272}">
      <dgm:prSet/>
      <dgm:spPr/>
      <dgm:t>
        <a:bodyPr/>
        <a:lstStyle/>
        <a:p>
          <a:endParaRPr lang="en-US"/>
        </a:p>
      </dgm:t>
    </dgm:pt>
    <dgm:pt modelId="{1303FD95-0930-404A-9910-C757899FFF04}" type="sibTrans" cxnId="{149A99BF-B4A5-410D-AAA2-527ECCCE6272}">
      <dgm:prSet/>
      <dgm:spPr/>
      <dgm:t>
        <a:bodyPr/>
        <a:lstStyle/>
        <a:p>
          <a:endParaRPr lang="en-US"/>
        </a:p>
      </dgm:t>
    </dgm:pt>
    <dgm:pt modelId="{86316305-BA64-4591-ADED-D31EB75E4548}">
      <dgm:prSet custT="1"/>
      <dgm:spPr/>
      <dgm:t>
        <a:bodyPr/>
        <a:lstStyle/>
        <a:p>
          <a:r>
            <a:rPr lang="en-US" sz="3400" dirty="0"/>
            <a:t>Best strategy: Stay out of a price war! </a:t>
          </a:r>
        </a:p>
        <a:p>
          <a:r>
            <a:rPr lang="ar-EG" sz="2800" dirty="0"/>
            <a:t>أفضل استراتيجية: البقاء بعيدًا عن حرب الأسعار!</a:t>
          </a:r>
          <a:endParaRPr lang="en-US" sz="2800" dirty="0"/>
        </a:p>
      </dgm:t>
    </dgm:pt>
    <dgm:pt modelId="{9571AB41-04D6-4AA8-B545-7DBFFDB345DC}" type="parTrans" cxnId="{3E90CB42-11B3-42B1-8F37-60DC37512B69}">
      <dgm:prSet/>
      <dgm:spPr/>
      <dgm:t>
        <a:bodyPr/>
        <a:lstStyle/>
        <a:p>
          <a:endParaRPr lang="en-US"/>
        </a:p>
      </dgm:t>
    </dgm:pt>
    <dgm:pt modelId="{E93147E5-8264-4188-9600-84014EFE42CB}" type="sibTrans" cxnId="{3E90CB42-11B3-42B1-8F37-60DC37512B69}">
      <dgm:prSet/>
      <dgm:spPr/>
      <dgm:t>
        <a:bodyPr/>
        <a:lstStyle/>
        <a:p>
          <a:endParaRPr lang="en-US"/>
        </a:p>
      </dgm:t>
    </dgm:pt>
    <dgm:pt modelId="{729AE6BC-96E6-9D43-998C-36D8B81DD08E}" type="pres">
      <dgm:prSet presAssocID="{71EDE663-3C47-4F9A-8C5F-E0D55ADDB5AC}" presName="hierChild1" presStyleCnt="0">
        <dgm:presLayoutVars>
          <dgm:chPref val="1"/>
          <dgm:dir/>
          <dgm:animOne val="branch"/>
          <dgm:animLvl val="lvl"/>
          <dgm:resizeHandles/>
        </dgm:presLayoutVars>
      </dgm:prSet>
      <dgm:spPr/>
    </dgm:pt>
    <dgm:pt modelId="{3168DE8D-9C3C-C448-AE94-B9A6D7A5F497}" type="pres">
      <dgm:prSet presAssocID="{6C887FED-A5FA-42AD-9160-8F95B2FE64DB}" presName="hierRoot1" presStyleCnt="0"/>
      <dgm:spPr/>
    </dgm:pt>
    <dgm:pt modelId="{0591D76C-82F2-EF45-BD16-B705593C4826}" type="pres">
      <dgm:prSet presAssocID="{6C887FED-A5FA-42AD-9160-8F95B2FE64DB}" presName="composite" presStyleCnt="0"/>
      <dgm:spPr/>
    </dgm:pt>
    <dgm:pt modelId="{B70F755F-6D2A-6540-83B5-3D8147405494}" type="pres">
      <dgm:prSet presAssocID="{6C887FED-A5FA-42AD-9160-8F95B2FE64DB}" presName="background" presStyleLbl="node0" presStyleIdx="0" presStyleCnt="2"/>
      <dgm:spPr/>
    </dgm:pt>
    <dgm:pt modelId="{16D2BD1F-DC50-3E4D-B948-9800FB054E6E}" type="pres">
      <dgm:prSet presAssocID="{6C887FED-A5FA-42AD-9160-8F95B2FE64DB}" presName="text" presStyleLbl="fgAcc0" presStyleIdx="0" presStyleCnt="2">
        <dgm:presLayoutVars>
          <dgm:chPref val="3"/>
        </dgm:presLayoutVars>
      </dgm:prSet>
      <dgm:spPr/>
    </dgm:pt>
    <dgm:pt modelId="{3E1D9F0A-789C-A64F-8FF5-05F98379726E}" type="pres">
      <dgm:prSet presAssocID="{6C887FED-A5FA-42AD-9160-8F95B2FE64DB}" presName="hierChild2" presStyleCnt="0"/>
      <dgm:spPr/>
    </dgm:pt>
    <dgm:pt modelId="{5B83A2DE-9C0C-284D-87C9-96547EEEB414}" type="pres">
      <dgm:prSet presAssocID="{86316305-BA64-4591-ADED-D31EB75E4548}" presName="hierRoot1" presStyleCnt="0"/>
      <dgm:spPr/>
    </dgm:pt>
    <dgm:pt modelId="{6ACA2EAC-A5D9-F744-A8E7-B8DB4098BB2E}" type="pres">
      <dgm:prSet presAssocID="{86316305-BA64-4591-ADED-D31EB75E4548}" presName="composite" presStyleCnt="0"/>
      <dgm:spPr/>
    </dgm:pt>
    <dgm:pt modelId="{39874C51-50E8-FB43-9E2E-CDD1B7910651}" type="pres">
      <dgm:prSet presAssocID="{86316305-BA64-4591-ADED-D31EB75E4548}" presName="background" presStyleLbl="node0" presStyleIdx="1" presStyleCnt="2"/>
      <dgm:spPr/>
    </dgm:pt>
    <dgm:pt modelId="{1A080E20-88DC-7444-9165-01A68EC918D6}" type="pres">
      <dgm:prSet presAssocID="{86316305-BA64-4591-ADED-D31EB75E4548}" presName="text" presStyleLbl="fgAcc0" presStyleIdx="1" presStyleCnt="2">
        <dgm:presLayoutVars>
          <dgm:chPref val="3"/>
        </dgm:presLayoutVars>
      </dgm:prSet>
      <dgm:spPr/>
    </dgm:pt>
    <dgm:pt modelId="{F75B15CA-3252-6841-BABB-7744E7036423}" type="pres">
      <dgm:prSet presAssocID="{86316305-BA64-4591-ADED-D31EB75E4548}" presName="hierChild2" presStyleCnt="0"/>
      <dgm:spPr/>
    </dgm:pt>
  </dgm:ptLst>
  <dgm:cxnLst>
    <dgm:cxn modelId="{3E90CB42-11B3-42B1-8F37-60DC37512B69}" srcId="{71EDE663-3C47-4F9A-8C5F-E0D55ADDB5AC}" destId="{86316305-BA64-4591-ADED-D31EB75E4548}" srcOrd="1" destOrd="0" parTransId="{9571AB41-04D6-4AA8-B545-7DBFFDB345DC}" sibTransId="{E93147E5-8264-4188-9600-84014EFE42CB}"/>
    <dgm:cxn modelId="{93EA5F4B-0797-4B25-9759-A2EDFB9CA85A}" type="presOf" srcId="{6C887FED-A5FA-42AD-9160-8F95B2FE64DB}" destId="{16D2BD1F-DC50-3E4D-B948-9800FB054E6E}" srcOrd="0" destOrd="0" presId="urn:microsoft.com/office/officeart/2005/8/layout/hierarchy1"/>
    <dgm:cxn modelId="{C2FE8E4B-AAC0-4ECD-B9E7-B6463D9EB78C}" type="presOf" srcId="{71EDE663-3C47-4F9A-8C5F-E0D55ADDB5AC}" destId="{729AE6BC-96E6-9D43-998C-36D8B81DD08E}" srcOrd="0" destOrd="0" presId="urn:microsoft.com/office/officeart/2005/8/layout/hierarchy1"/>
    <dgm:cxn modelId="{149A99BF-B4A5-410D-AAA2-527ECCCE6272}" srcId="{71EDE663-3C47-4F9A-8C5F-E0D55ADDB5AC}" destId="{6C887FED-A5FA-42AD-9160-8F95B2FE64DB}" srcOrd="0" destOrd="0" parTransId="{22BE4B66-ACD8-4B2A-BA23-16BA30A7D38A}" sibTransId="{1303FD95-0930-404A-9910-C757899FFF04}"/>
    <dgm:cxn modelId="{D7825EE2-197E-4E94-B6C3-3D4788232FA9}" type="presOf" srcId="{86316305-BA64-4591-ADED-D31EB75E4548}" destId="{1A080E20-88DC-7444-9165-01A68EC918D6}" srcOrd="0" destOrd="0" presId="urn:microsoft.com/office/officeart/2005/8/layout/hierarchy1"/>
    <dgm:cxn modelId="{68710C52-CC2A-4C93-9BAB-9AFECEA4BAD5}" type="presParOf" srcId="{729AE6BC-96E6-9D43-998C-36D8B81DD08E}" destId="{3168DE8D-9C3C-C448-AE94-B9A6D7A5F497}" srcOrd="0" destOrd="0" presId="urn:microsoft.com/office/officeart/2005/8/layout/hierarchy1"/>
    <dgm:cxn modelId="{F418FD82-4B65-482B-8713-F9E7D380B0AF}" type="presParOf" srcId="{3168DE8D-9C3C-C448-AE94-B9A6D7A5F497}" destId="{0591D76C-82F2-EF45-BD16-B705593C4826}" srcOrd="0" destOrd="0" presId="urn:microsoft.com/office/officeart/2005/8/layout/hierarchy1"/>
    <dgm:cxn modelId="{7ED50082-DFA6-455C-AAF2-7C1C519D1865}" type="presParOf" srcId="{0591D76C-82F2-EF45-BD16-B705593C4826}" destId="{B70F755F-6D2A-6540-83B5-3D8147405494}" srcOrd="0" destOrd="0" presId="urn:microsoft.com/office/officeart/2005/8/layout/hierarchy1"/>
    <dgm:cxn modelId="{911C1EAA-7F37-4223-B50C-528C1A83A195}" type="presParOf" srcId="{0591D76C-82F2-EF45-BD16-B705593C4826}" destId="{16D2BD1F-DC50-3E4D-B948-9800FB054E6E}" srcOrd="1" destOrd="0" presId="urn:microsoft.com/office/officeart/2005/8/layout/hierarchy1"/>
    <dgm:cxn modelId="{B260CDE7-3CDE-40F3-AB5B-0EC343EBEFCA}" type="presParOf" srcId="{3168DE8D-9C3C-C448-AE94-B9A6D7A5F497}" destId="{3E1D9F0A-789C-A64F-8FF5-05F98379726E}" srcOrd="1" destOrd="0" presId="urn:microsoft.com/office/officeart/2005/8/layout/hierarchy1"/>
    <dgm:cxn modelId="{DE73F7C1-3FE2-450F-A914-0ED857EFE06E}" type="presParOf" srcId="{729AE6BC-96E6-9D43-998C-36D8B81DD08E}" destId="{5B83A2DE-9C0C-284D-87C9-96547EEEB414}" srcOrd="1" destOrd="0" presId="urn:microsoft.com/office/officeart/2005/8/layout/hierarchy1"/>
    <dgm:cxn modelId="{B7DB46C1-02E5-4092-BF67-D3D612D771E5}" type="presParOf" srcId="{5B83A2DE-9C0C-284D-87C9-96547EEEB414}" destId="{6ACA2EAC-A5D9-F744-A8E7-B8DB4098BB2E}" srcOrd="0" destOrd="0" presId="urn:microsoft.com/office/officeart/2005/8/layout/hierarchy1"/>
    <dgm:cxn modelId="{74BE68A6-96E8-476A-BC1A-AC01C354E772}" type="presParOf" srcId="{6ACA2EAC-A5D9-F744-A8E7-B8DB4098BB2E}" destId="{39874C51-50E8-FB43-9E2E-CDD1B7910651}" srcOrd="0" destOrd="0" presId="urn:microsoft.com/office/officeart/2005/8/layout/hierarchy1"/>
    <dgm:cxn modelId="{CFC80AEC-DE0F-47CD-819B-4EC25517527A}" type="presParOf" srcId="{6ACA2EAC-A5D9-F744-A8E7-B8DB4098BB2E}" destId="{1A080E20-88DC-7444-9165-01A68EC918D6}" srcOrd="1" destOrd="0" presId="urn:microsoft.com/office/officeart/2005/8/layout/hierarchy1"/>
    <dgm:cxn modelId="{F940D0D3-422B-4B20-BB7A-CB0C1F3D0E52}" type="presParOf" srcId="{5B83A2DE-9C0C-284D-87C9-96547EEEB414}" destId="{F75B15CA-3252-6841-BABB-7744E703642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AB08854-A668-4AE5-A736-99E925A4EC6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F85FDE6-77F4-4E32-B862-29599C7597F7}">
      <dgm:prSet custT="1"/>
      <dgm:spPr/>
      <dgm:t>
        <a:bodyPr/>
        <a:lstStyle/>
        <a:p>
          <a:pPr>
            <a:lnSpc>
              <a:spcPct val="100000"/>
            </a:lnSpc>
          </a:pPr>
          <a:r>
            <a:rPr lang="en-US" sz="1800" dirty="0"/>
            <a:t>“Value” does not necessarily equate to low price, </a:t>
          </a:r>
        </a:p>
        <a:p>
          <a:pPr>
            <a:lnSpc>
              <a:spcPct val="100000"/>
            </a:lnSpc>
          </a:pPr>
          <a:r>
            <a:rPr lang="ar-EG" sz="1800" dirty="0"/>
            <a:t>"القيمة" لا تعني بالضرورة السعر المنخفض</a:t>
          </a:r>
          <a:endParaRPr lang="en-US" sz="1800" dirty="0"/>
        </a:p>
      </dgm:t>
    </dgm:pt>
    <dgm:pt modelId="{07C94396-EF67-4D4D-8848-9B40509A2AD7}" type="parTrans" cxnId="{5E1C88DE-FB81-4E12-B73F-BC0A98CA42A0}">
      <dgm:prSet/>
      <dgm:spPr/>
      <dgm:t>
        <a:bodyPr/>
        <a:lstStyle/>
        <a:p>
          <a:endParaRPr lang="en-US"/>
        </a:p>
      </dgm:t>
    </dgm:pt>
    <dgm:pt modelId="{0DAC3ED6-9A9B-4A31-954A-28BE66FD4AD2}" type="sibTrans" cxnId="{5E1C88DE-FB81-4E12-B73F-BC0A98CA42A0}">
      <dgm:prSet/>
      <dgm:spPr/>
      <dgm:t>
        <a:bodyPr/>
        <a:lstStyle/>
        <a:p>
          <a:endParaRPr lang="en-US"/>
        </a:p>
      </dgm:t>
    </dgm:pt>
    <dgm:pt modelId="{D013547C-3ADB-4C16-84D6-78F07A98C7E6}">
      <dgm:prSet custT="1"/>
      <dgm:spPr/>
      <dgm:t>
        <a:bodyPr/>
        <a:lstStyle/>
        <a:p>
          <a:pPr algn="l">
            <a:lnSpc>
              <a:spcPct val="100000"/>
            </a:lnSpc>
          </a:pPr>
          <a:r>
            <a:rPr lang="en-US" sz="1600" dirty="0"/>
            <a:t>Businesses that underprice their products and services or constantly run special discount price promotions may be short-circuiting the value proposition they are trying to build and communicate to their customers. </a:t>
          </a:r>
        </a:p>
        <a:p>
          <a:pPr algn="r">
            <a:lnSpc>
              <a:spcPct val="100000"/>
            </a:lnSpc>
          </a:pPr>
          <a:r>
            <a:rPr lang="ar-EG" sz="1600" dirty="0"/>
            <a:t>الشركات التي تسعّر منتجاتها وخدماتها بأقل من قيمتها أو تقدم باستمرار عروض ترويجية بأسعار مخفضة قد تقوض القيمة التي تحاول بناءها والتواصل بها مع عملائها.</a:t>
          </a:r>
          <a:endParaRPr lang="en-US" sz="1600" dirty="0"/>
        </a:p>
      </dgm:t>
    </dgm:pt>
    <dgm:pt modelId="{3570BAF6-1D87-44E4-A922-1D2FF92C1300}" type="parTrans" cxnId="{D6BD6BF0-82F0-466B-A15D-7E7ED435C920}">
      <dgm:prSet/>
      <dgm:spPr/>
      <dgm:t>
        <a:bodyPr/>
        <a:lstStyle/>
        <a:p>
          <a:endParaRPr lang="en-US"/>
        </a:p>
      </dgm:t>
    </dgm:pt>
    <dgm:pt modelId="{302EFEA6-6A65-4F6B-9BB4-51B1A1EE88B2}" type="sibTrans" cxnId="{D6BD6BF0-82F0-466B-A15D-7E7ED435C920}">
      <dgm:prSet/>
      <dgm:spPr/>
      <dgm:t>
        <a:bodyPr/>
        <a:lstStyle/>
        <a:p>
          <a:endParaRPr lang="en-US"/>
        </a:p>
      </dgm:t>
    </dgm:pt>
    <dgm:pt modelId="{933A227D-F41A-447E-BE43-87FD5A28BD49}">
      <dgm:prSet custT="1"/>
      <dgm:spPr/>
      <dgm:t>
        <a:bodyPr/>
        <a:lstStyle/>
        <a:p>
          <a:pPr algn="l">
            <a:lnSpc>
              <a:spcPct val="100000"/>
            </a:lnSpc>
          </a:pPr>
          <a:r>
            <a:rPr lang="ar-SA" sz="1600" dirty="0"/>
            <a:t> </a:t>
          </a:r>
          <a:r>
            <a:rPr lang="en-US" sz="1600" dirty="0"/>
            <a:t>Once customers grow accustomed to buying products and services during special promotions, the habit can be difficult to break. They simply wait for the next sale. The results are extreme swings in sales and diminished value of the brand. </a:t>
          </a:r>
        </a:p>
        <a:p>
          <a:pPr algn="justLow" rtl="1">
            <a:lnSpc>
              <a:spcPct val="100000"/>
            </a:lnSpc>
          </a:pPr>
          <a:r>
            <a:rPr lang="ar-EG" sz="1600" dirty="0"/>
            <a:t>بمجرد أن يعتاد العملاء على شراء المنتجات والخدمات خلال العروض الترويجية الخاصة، قد يكون من الصعب التخلص من هذه العادة. فهم ببساطة ينتظرون البيع التالي. وتكون النتيجة تقلبات حادة في المبيعات وانخفاض قيمة العلامة التجارية.</a:t>
          </a:r>
          <a:endParaRPr lang="en-US" sz="1600" dirty="0"/>
        </a:p>
      </dgm:t>
    </dgm:pt>
    <dgm:pt modelId="{DA72BDBE-DFB2-4770-A6C1-C189F669B6E5}" type="parTrans" cxnId="{0F7031F5-3628-4FE6-8C01-4AA8DDE6B2BA}">
      <dgm:prSet/>
      <dgm:spPr/>
      <dgm:t>
        <a:bodyPr/>
        <a:lstStyle/>
        <a:p>
          <a:endParaRPr lang="en-US"/>
        </a:p>
      </dgm:t>
    </dgm:pt>
    <dgm:pt modelId="{B3D3ACBE-3033-4889-80E0-F8A7FAD75B47}" type="sibTrans" cxnId="{0F7031F5-3628-4FE6-8C01-4AA8DDE6B2BA}">
      <dgm:prSet/>
      <dgm:spPr/>
      <dgm:t>
        <a:bodyPr/>
        <a:lstStyle/>
        <a:p>
          <a:endParaRPr lang="en-US"/>
        </a:p>
      </dgm:t>
    </dgm:pt>
    <dgm:pt modelId="{85958F43-50B6-4B51-A436-178F78C4AD85}" type="pres">
      <dgm:prSet presAssocID="{9AB08854-A668-4AE5-A736-99E925A4EC66}" presName="root" presStyleCnt="0">
        <dgm:presLayoutVars>
          <dgm:dir/>
          <dgm:resizeHandles val="exact"/>
        </dgm:presLayoutVars>
      </dgm:prSet>
      <dgm:spPr/>
    </dgm:pt>
    <dgm:pt modelId="{C9036203-EC5E-46AE-8EFC-17B5403E4C0B}" type="pres">
      <dgm:prSet presAssocID="{7F85FDE6-77F4-4E32-B862-29599C7597F7}" presName="compNode" presStyleCnt="0"/>
      <dgm:spPr/>
    </dgm:pt>
    <dgm:pt modelId="{A03155D9-4BEA-4294-B004-950E1A1B94CA}" type="pres">
      <dgm:prSet presAssocID="{7F85FDE6-77F4-4E32-B862-29599C7597F7}" presName="bgRect" presStyleLbl="bgShp" presStyleIdx="0" presStyleCnt="3"/>
      <dgm:spPr/>
    </dgm:pt>
    <dgm:pt modelId="{69585ED3-EBF3-4A1F-A4AD-03F502422115}" type="pres">
      <dgm:prSet presAssocID="{7F85FDE6-77F4-4E32-B862-29599C7597F7}" presName="iconRect" presStyleLbl="node1" presStyleIdx="0" presStyleCnt="3"/>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Euro"/>
        </a:ext>
      </dgm:extLst>
    </dgm:pt>
    <dgm:pt modelId="{01263C6B-E79E-4431-8101-0B3425E54F6A}" type="pres">
      <dgm:prSet presAssocID="{7F85FDE6-77F4-4E32-B862-29599C7597F7}" presName="spaceRect" presStyleCnt="0"/>
      <dgm:spPr/>
    </dgm:pt>
    <dgm:pt modelId="{E6E1A08A-5975-42D2-AB4A-502EE9B5FE7D}" type="pres">
      <dgm:prSet presAssocID="{7F85FDE6-77F4-4E32-B862-29599C7597F7}" presName="parTx" presStyleLbl="revTx" presStyleIdx="0" presStyleCnt="3">
        <dgm:presLayoutVars>
          <dgm:chMax val="0"/>
          <dgm:chPref val="0"/>
        </dgm:presLayoutVars>
      </dgm:prSet>
      <dgm:spPr/>
    </dgm:pt>
    <dgm:pt modelId="{E1CB92B9-2945-452C-9E7A-5C06F76B27D9}" type="pres">
      <dgm:prSet presAssocID="{0DAC3ED6-9A9B-4A31-954A-28BE66FD4AD2}" presName="sibTrans" presStyleCnt="0"/>
      <dgm:spPr/>
    </dgm:pt>
    <dgm:pt modelId="{6AAE9F11-628B-4C48-A0DD-DCCDB5507C10}" type="pres">
      <dgm:prSet presAssocID="{D013547C-3ADB-4C16-84D6-78F07A98C7E6}" presName="compNode" presStyleCnt="0"/>
      <dgm:spPr/>
    </dgm:pt>
    <dgm:pt modelId="{D01E55D9-3D68-497F-ABF2-04E4FAD1F49E}" type="pres">
      <dgm:prSet presAssocID="{D013547C-3ADB-4C16-84D6-78F07A98C7E6}" presName="bgRect" presStyleLbl="bgShp" presStyleIdx="1" presStyleCnt="3"/>
      <dgm:spPr/>
    </dgm:pt>
    <dgm:pt modelId="{B48AA002-8B7D-4A8C-83A7-3D74EA8D2E93}" type="pres">
      <dgm:prSet presAssocID="{D013547C-3ADB-4C16-84D6-78F07A98C7E6}" presName="iconRect" presStyleLbl="node1" presStyleIdx="1" presStyleCnt="3"/>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Kiosk"/>
        </a:ext>
      </dgm:extLst>
    </dgm:pt>
    <dgm:pt modelId="{F1C8EC9B-E902-4943-8669-090EF4561935}" type="pres">
      <dgm:prSet presAssocID="{D013547C-3ADB-4C16-84D6-78F07A98C7E6}" presName="spaceRect" presStyleCnt="0"/>
      <dgm:spPr/>
    </dgm:pt>
    <dgm:pt modelId="{F0F78425-C5DA-4A1F-AA46-E77443B76794}" type="pres">
      <dgm:prSet presAssocID="{D013547C-3ADB-4C16-84D6-78F07A98C7E6}" presName="parTx" presStyleLbl="revTx" presStyleIdx="1" presStyleCnt="3">
        <dgm:presLayoutVars>
          <dgm:chMax val="0"/>
          <dgm:chPref val="0"/>
        </dgm:presLayoutVars>
      </dgm:prSet>
      <dgm:spPr/>
    </dgm:pt>
    <dgm:pt modelId="{3194A7F9-AB60-427D-87F2-C815459756B1}" type="pres">
      <dgm:prSet presAssocID="{302EFEA6-6A65-4F6B-9BB4-51B1A1EE88B2}" presName="sibTrans" presStyleCnt="0"/>
      <dgm:spPr/>
    </dgm:pt>
    <dgm:pt modelId="{13741A08-6E48-4339-94B9-727BDFB9F3A1}" type="pres">
      <dgm:prSet presAssocID="{933A227D-F41A-447E-BE43-87FD5A28BD49}" presName="compNode" presStyleCnt="0"/>
      <dgm:spPr/>
    </dgm:pt>
    <dgm:pt modelId="{B1C3D36A-079B-43EA-BE75-E6770AD28CB6}" type="pres">
      <dgm:prSet presAssocID="{933A227D-F41A-447E-BE43-87FD5A28BD49}" presName="bgRect" presStyleLbl="bgShp" presStyleIdx="2" presStyleCnt="3"/>
      <dgm:spPr/>
    </dgm:pt>
    <dgm:pt modelId="{D8B73659-A125-4F99-830D-E97D3569E6AC}" type="pres">
      <dgm:prSet presAssocID="{933A227D-F41A-447E-BE43-87FD5A28BD49}" presName="iconRect" presStyleLbl="node1" presStyleIdx="2" presStyleCnt="3"/>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Dollar"/>
        </a:ext>
      </dgm:extLst>
    </dgm:pt>
    <dgm:pt modelId="{FD16FE36-3896-432C-A6A0-ED647B89B265}" type="pres">
      <dgm:prSet presAssocID="{933A227D-F41A-447E-BE43-87FD5A28BD49}" presName="spaceRect" presStyleCnt="0"/>
      <dgm:spPr/>
    </dgm:pt>
    <dgm:pt modelId="{33BA36A1-3A98-4F64-BC5A-8AA5C18C0DBF}" type="pres">
      <dgm:prSet presAssocID="{933A227D-F41A-447E-BE43-87FD5A28BD49}" presName="parTx" presStyleLbl="revTx" presStyleIdx="2" presStyleCnt="3">
        <dgm:presLayoutVars>
          <dgm:chMax val="0"/>
          <dgm:chPref val="0"/>
        </dgm:presLayoutVars>
      </dgm:prSet>
      <dgm:spPr/>
    </dgm:pt>
  </dgm:ptLst>
  <dgm:cxnLst>
    <dgm:cxn modelId="{E1ECFA60-4DA4-4F1C-97E3-1B74F6B5DA67}" type="presOf" srcId="{933A227D-F41A-447E-BE43-87FD5A28BD49}" destId="{33BA36A1-3A98-4F64-BC5A-8AA5C18C0DBF}" srcOrd="0" destOrd="0" presId="urn:microsoft.com/office/officeart/2018/2/layout/IconVerticalSolidList"/>
    <dgm:cxn modelId="{5BEF664D-1DF8-4491-AFA7-92AD8A65158A}" type="presOf" srcId="{9AB08854-A668-4AE5-A736-99E925A4EC66}" destId="{85958F43-50B6-4B51-A436-178F78C4AD85}" srcOrd="0" destOrd="0" presId="urn:microsoft.com/office/officeart/2018/2/layout/IconVerticalSolidList"/>
    <dgm:cxn modelId="{7119ED8D-0591-4C79-B77C-D1439388F152}" type="presOf" srcId="{7F85FDE6-77F4-4E32-B862-29599C7597F7}" destId="{E6E1A08A-5975-42D2-AB4A-502EE9B5FE7D}" srcOrd="0" destOrd="0" presId="urn:microsoft.com/office/officeart/2018/2/layout/IconVerticalSolidList"/>
    <dgm:cxn modelId="{157E5CA2-F2CF-442F-BEDD-B9AC2319E9A0}" type="presOf" srcId="{D013547C-3ADB-4C16-84D6-78F07A98C7E6}" destId="{F0F78425-C5DA-4A1F-AA46-E77443B76794}" srcOrd="0" destOrd="0" presId="urn:microsoft.com/office/officeart/2018/2/layout/IconVerticalSolidList"/>
    <dgm:cxn modelId="{5E1C88DE-FB81-4E12-B73F-BC0A98CA42A0}" srcId="{9AB08854-A668-4AE5-A736-99E925A4EC66}" destId="{7F85FDE6-77F4-4E32-B862-29599C7597F7}" srcOrd="0" destOrd="0" parTransId="{07C94396-EF67-4D4D-8848-9B40509A2AD7}" sibTransId="{0DAC3ED6-9A9B-4A31-954A-28BE66FD4AD2}"/>
    <dgm:cxn modelId="{D6BD6BF0-82F0-466B-A15D-7E7ED435C920}" srcId="{9AB08854-A668-4AE5-A736-99E925A4EC66}" destId="{D013547C-3ADB-4C16-84D6-78F07A98C7E6}" srcOrd="1" destOrd="0" parTransId="{3570BAF6-1D87-44E4-A922-1D2FF92C1300}" sibTransId="{302EFEA6-6A65-4F6B-9BB4-51B1A1EE88B2}"/>
    <dgm:cxn modelId="{0F7031F5-3628-4FE6-8C01-4AA8DDE6B2BA}" srcId="{9AB08854-A668-4AE5-A736-99E925A4EC66}" destId="{933A227D-F41A-447E-BE43-87FD5A28BD49}" srcOrd="2" destOrd="0" parTransId="{DA72BDBE-DFB2-4770-A6C1-C189F669B6E5}" sibTransId="{B3D3ACBE-3033-4889-80E0-F8A7FAD75B47}"/>
    <dgm:cxn modelId="{4CF65F79-B2F6-496D-8D61-2450D4E21250}" type="presParOf" srcId="{85958F43-50B6-4B51-A436-178F78C4AD85}" destId="{C9036203-EC5E-46AE-8EFC-17B5403E4C0B}" srcOrd="0" destOrd="0" presId="urn:microsoft.com/office/officeart/2018/2/layout/IconVerticalSolidList"/>
    <dgm:cxn modelId="{A64996EC-2ECA-48E0-BC8D-2E498505DC38}" type="presParOf" srcId="{C9036203-EC5E-46AE-8EFC-17B5403E4C0B}" destId="{A03155D9-4BEA-4294-B004-950E1A1B94CA}" srcOrd="0" destOrd="0" presId="urn:microsoft.com/office/officeart/2018/2/layout/IconVerticalSolidList"/>
    <dgm:cxn modelId="{B50CEE84-946E-4ECC-B493-418D939A73BF}" type="presParOf" srcId="{C9036203-EC5E-46AE-8EFC-17B5403E4C0B}" destId="{69585ED3-EBF3-4A1F-A4AD-03F502422115}" srcOrd="1" destOrd="0" presId="urn:microsoft.com/office/officeart/2018/2/layout/IconVerticalSolidList"/>
    <dgm:cxn modelId="{06E982F2-04BE-44A0-8509-37FCE8FA119E}" type="presParOf" srcId="{C9036203-EC5E-46AE-8EFC-17B5403E4C0B}" destId="{01263C6B-E79E-4431-8101-0B3425E54F6A}" srcOrd="2" destOrd="0" presId="urn:microsoft.com/office/officeart/2018/2/layout/IconVerticalSolidList"/>
    <dgm:cxn modelId="{9C978593-CDB2-4429-BE85-564B35160783}" type="presParOf" srcId="{C9036203-EC5E-46AE-8EFC-17B5403E4C0B}" destId="{E6E1A08A-5975-42D2-AB4A-502EE9B5FE7D}" srcOrd="3" destOrd="0" presId="urn:microsoft.com/office/officeart/2018/2/layout/IconVerticalSolidList"/>
    <dgm:cxn modelId="{2EE99EE9-603B-4E1E-9D09-BA9D2D91FBAF}" type="presParOf" srcId="{85958F43-50B6-4B51-A436-178F78C4AD85}" destId="{E1CB92B9-2945-452C-9E7A-5C06F76B27D9}" srcOrd="1" destOrd="0" presId="urn:microsoft.com/office/officeart/2018/2/layout/IconVerticalSolidList"/>
    <dgm:cxn modelId="{7A94775F-DC95-459A-9719-0603D56672FE}" type="presParOf" srcId="{85958F43-50B6-4B51-A436-178F78C4AD85}" destId="{6AAE9F11-628B-4C48-A0DD-DCCDB5507C10}" srcOrd="2" destOrd="0" presId="urn:microsoft.com/office/officeart/2018/2/layout/IconVerticalSolidList"/>
    <dgm:cxn modelId="{FC56AC3C-B14D-4C3D-9FE1-1215CF90AFC7}" type="presParOf" srcId="{6AAE9F11-628B-4C48-A0DD-DCCDB5507C10}" destId="{D01E55D9-3D68-497F-ABF2-04E4FAD1F49E}" srcOrd="0" destOrd="0" presId="urn:microsoft.com/office/officeart/2018/2/layout/IconVerticalSolidList"/>
    <dgm:cxn modelId="{60698B47-C206-43CF-B9B4-49851AAEC00B}" type="presParOf" srcId="{6AAE9F11-628B-4C48-A0DD-DCCDB5507C10}" destId="{B48AA002-8B7D-4A8C-83A7-3D74EA8D2E93}" srcOrd="1" destOrd="0" presId="urn:microsoft.com/office/officeart/2018/2/layout/IconVerticalSolidList"/>
    <dgm:cxn modelId="{2A547E61-0ABC-4EA0-8B02-E9506E14AAB4}" type="presParOf" srcId="{6AAE9F11-628B-4C48-A0DD-DCCDB5507C10}" destId="{F1C8EC9B-E902-4943-8669-090EF4561935}" srcOrd="2" destOrd="0" presId="urn:microsoft.com/office/officeart/2018/2/layout/IconVerticalSolidList"/>
    <dgm:cxn modelId="{0D558F55-54A0-4E61-B27C-E74B46361CFB}" type="presParOf" srcId="{6AAE9F11-628B-4C48-A0DD-DCCDB5507C10}" destId="{F0F78425-C5DA-4A1F-AA46-E77443B76794}" srcOrd="3" destOrd="0" presId="urn:microsoft.com/office/officeart/2018/2/layout/IconVerticalSolidList"/>
    <dgm:cxn modelId="{408C0FCB-71F6-4A82-8087-FB63E3CD320C}" type="presParOf" srcId="{85958F43-50B6-4B51-A436-178F78C4AD85}" destId="{3194A7F9-AB60-427D-87F2-C815459756B1}" srcOrd="3" destOrd="0" presId="urn:microsoft.com/office/officeart/2018/2/layout/IconVerticalSolidList"/>
    <dgm:cxn modelId="{510065A8-C037-424D-8AA2-B1FE0E90C783}" type="presParOf" srcId="{85958F43-50B6-4B51-A436-178F78C4AD85}" destId="{13741A08-6E48-4339-94B9-727BDFB9F3A1}" srcOrd="4" destOrd="0" presId="urn:microsoft.com/office/officeart/2018/2/layout/IconVerticalSolidList"/>
    <dgm:cxn modelId="{0FCB0A44-DC13-4D27-B770-07DFB7DE295A}" type="presParOf" srcId="{13741A08-6E48-4339-94B9-727BDFB9F3A1}" destId="{B1C3D36A-079B-43EA-BE75-E6770AD28CB6}" srcOrd="0" destOrd="0" presId="urn:microsoft.com/office/officeart/2018/2/layout/IconVerticalSolidList"/>
    <dgm:cxn modelId="{9F92F7B6-C044-47DD-943A-AE53CC23BB3E}" type="presParOf" srcId="{13741A08-6E48-4339-94B9-727BDFB9F3A1}" destId="{D8B73659-A125-4F99-830D-E97D3569E6AC}" srcOrd="1" destOrd="0" presId="urn:microsoft.com/office/officeart/2018/2/layout/IconVerticalSolidList"/>
    <dgm:cxn modelId="{A2D4E46D-8DCF-4AD6-85D3-1228473203A7}" type="presParOf" srcId="{13741A08-6E48-4339-94B9-727BDFB9F3A1}" destId="{FD16FE36-3896-432C-A6A0-ED647B89B265}" srcOrd="2" destOrd="0" presId="urn:microsoft.com/office/officeart/2018/2/layout/IconVerticalSolidList"/>
    <dgm:cxn modelId="{7C1F4726-565F-455C-B86C-4D23AF00DC44}" type="presParOf" srcId="{13741A08-6E48-4339-94B9-727BDFB9F3A1}" destId="{33BA36A1-3A98-4F64-BC5A-8AA5C18C0DB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3319" y="404926"/>
          <a:ext cx="2633481" cy="36868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5316" tIns="330200" rIns="205316" bIns="330200" numCol="1" spcCol="1270" anchor="t" anchorCtr="0">
          <a:noAutofit/>
        </a:bodyPr>
        <a:lstStyle/>
        <a:p>
          <a:pPr marL="0" lvl="0" indent="0" algn="l" defTabSz="755650">
            <a:lnSpc>
              <a:spcPct val="90000"/>
            </a:lnSpc>
            <a:spcBef>
              <a:spcPct val="0"/>
            </a:spcBef>
            <a:spcAft>
              <a:spcPct val="35000"/>
            </a:spcAft>
            <a:buNone/>
          </a:pPr>
          <a:r>
            <a:rPr lang="en-US" altLang="ar-JO" sz="1700" kern="1200" dirty="0"/>
            <a:t>Discuss the relationships among pricing, image, competition, and value.</a:t>
          </a:r>
        </a:p>
        <a:p>
          <a:pPr marL="0" lvl="0" indent="0" algn="l" defTabSz="755650">
            <a:lnSpc>
              <a:spcPct val="90000"/>
            </a:lnSpc>
            <a:spcBef>
              <a:spcPct val="0"/>
            </a:spcBef>
            <a:spcAft>
              <a:spcPct val="35000"/>
            </a:spcAft>
            <a:buNone/>
          </a:pPr>
          <a:r>
            <a:rPr lang="ar-EG" altLang="ar-JO" sz="1700" kern="1200" dirty="0"/>
            <a:t>ناقش العلاقات بين التسعير والصورة والمنافسة والقيمة.</a:t>
          </a:r>
          <a:endParaRPr lang="en-US" sz="1700" kern="1200" dirty="0"/>
        </a:p>
      </dsp:txBody>
      <dsp:txXfrm>
        <a:off x="3319" y="1805938"/>
        <a:ext cx="2633481" cy="2212124"/>
      </dsp:txXfrm>
    </dsp:sp>
    <dsp:sp modelId="{9375364D-3525-7A4A-AF47-DE85CB4751A5}">
      <dsp:nvSpPr>
        <dsp:cNvPr id="0" name=""/>
        <dsp:cNvSpPr/>
      </dsp:nvSpPr>
      <dsp:spPr>
        <a:xfrm>
          <a:off x="767029" y="773613"/>
          <a:ext cx="1106062" cy="110606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233" tIns="12700" rIns="86233"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929008" y="935592"/>
        <a:ext cx="782104" cy="782104"/>
      </dsp:txXfrm>
    </dsp:sp>
    <dsp:sp modelId="{7A97EFE9-4922-9040-B03A-666DE024012F}">
      <dsp:nvSpPr>
        <dsp:cNvPr id="0" name=""/>
        <dsp:cNvSpPr/>
      </dsp:nvSpPr>
      <dsp:spPr>
        <a:xfrm>
          <a:off x="3319" y="4091727"/>
          <a:ext cx="26334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32C19-BF18-2E48-9238-2375B481F858}">
      <dsp:nvSpPr>
        <dsp:cNvPr id="0" name=""/>
        <dsp:cNvSpPr/>
      </dsp:nvSpPr>
      <dsp:spPr>
        <a:xfrm>
          <a:off x="2900149" y="404926"/>
          <a:ext cx="2633481" cy="36868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5316" tIns="330200" rIns="205316" bIns="330200" numCol="1" spcCol="1270" anchor="t" anchorCtr="0">
          <a:noAutofit/>
        </a:bodyPr>
        <a:lstStyle/>
        <a:p>
          <a:pPr marL="0" lvl="0" indent="0" algn="l" defTabSz="666750" rtl="0">
            <a:lnSpc>
              <a:spcPct val="90000"/>
            </a:lnSpc>
            <a:spcBef>
              <a:spcPct val="0"/>
            </a:spcBef>
            <a:spcAft>
              <a:spcPct val="35000"/>
            </a:spcAft>
            <a:buNone/>
          </a:pPr>
          <a:r>
            <a:rPr lang="en-US" altLang="ar-JO" sz="1500" kern="1200" dirty="0"/>
            <a:t>Describe effective pricing techniques for introducing new products or services and for existing ones.</a:t>
          </a:r>
        </a:p>
        <a:p>
          <a:pPr marL="0" lvl="0" indent="0" algn="justLow" defTabSz="666750" rtl="1">
            <a:lnSpc>
              <a:spcPct val="90000"/>
            </a:lnSpc>
            <a:spcBef>
              <a:spcPct val="0"/>
            </a:spcBef>
            <a:spcAft>
              <a:spcPct val="35000"/>
            </a:spcAft>
            <a:buNone/>
          </a:pPr>
          <a:r>
            <a:rPr lang="ar-EG" altLang="ar-JO" sz="1600" kern="1200" dirty="0"/>
            <a:t>وصف تقنيات التسعير الفعالة لتقديم منتجات أو خدمات جديدة، أو لمنتجات أو خدمات قائمة.</a:t>
          </a:r>
          <a:endParaRPr lang="en-US" altLang="ar-JO" sz="1600" kern="1200" dirty="0"/>
        </a:p>
      </dsp:txBody>
      <dsp:txXfrm>
        <a:off x="2900149" y="1805938"/>
        <a:ext cx="2633481" cy="2212124"/>
      </dsp:txXfrm>
    </dsp:sp>
    <dsp:sp modelId="{89648563-B73A-8B44-9E56-D80BB3A64777}">
      <dsp:nvSpPr>
        <dsp:cNvPr id="0" name=""/>
        <dsp:cNvSpPr/>
      </dsp:nvSpPr>
      <dsp:spPr>
        <a:xfrm>
          <a:off x="3663858" y="773613"/>
          <a:ext cx="1106062" cy="110606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233" tIns="12700" rIns="86233"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825837" y="935592"/>
        <a:ext cx="782104" cy="782104"/>
      </dsp:txXfrm>
    </dsp:sp>
    <dsp:sp modelId="{2946BC43-0CD7-DC4B-9AE1-7835A3A65B18}">
      <dsp:nvSpPr>
        <dsp:cNvPr id="0" name=""/>
        <dsp:cNvSpPr/>
      </dsp:nvSpPr>
      <dsp:spPr>
        <a:xfrm>
          <a:off x="2900149" y="4091727"/>
          <a:ext cx="26334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74B7F-8481-5A4F-914B-C04BAB7C02AB}">
      <dsp:nvSpPr>
        <dsp:cNvPr id="0" name=""/>
        <dsp:cNvSpPr/>
      </dsp:nvSpPr>
      <dsp:spPr>
        <a:xfrm>
          <a:off x="5796978" y="404926"/>
          <a:ext cx="2633481" cy="36868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5316" tIns="330200" rIns="205316" bIns="330200" numCol="1" spcCol="1270" anchor="t" anchorCtr="0">
          <a:noAutofit/>
        </a:bodyPr>
        <a:lstStyle/>
        <a:p>
          <a:pPr marL="0" lvl="0" indent="0" algn="l" defTabSz="666750" rtl="0">
            <a:lnSpc>
              <a:spcPct val="90000"/>
            </a:lnSpc>
            <a:spcBef>
              <a:spcPct val="0"/>
            </a:spcBef>
            <a:spcAft>
              <a:spcPct val="35000"/>
            </a:spcAft>
            <a:buNone/>
          </a:pPr>
          <a:r>
            <a:rPr lang="en-US" sz="1500" b="0" kern="1200" dirty="0"/>
            <a:t>Explain the pricing methods and strategies for retailers, manufacturers, and service firms.</a:t>
          </a:r>
        </a:p>
        <a:p>
          <a:pPr marL="0" lvl="0" indent="0" algn="justLow" defTabSz="666750" rtl="1">
            <a:lnSpc>
              <a:spcPct val="90000"/>
            </a:lnSpc>
            <a:spcBef>
              <a:spcPct val="0"/>
            </a:spcBef>
            <a:spcAft>
              <a:spcPct val="35000"/>
            </a:spcAft>
            <a:buNone/>
          </a:pPr>
          <a:r>
            <a:rPr lang="ar-EG" sz="1600" b="0" kern="1200" dirty="0"/>
            <a:t>شرح أساليب واستراتيجيات التسعير لتجار التجزئة والمصنعين وشركات الخدمات.</a:t>
          </a:r>
          <a:endParaRPr lang="en-US" altLang="ar-JO" sz="1600" kern="1200" dirty="0"/>
        </a:p>
      </dsp:txBody>
      <dsp:txXfrm>
        <a:off x="5796978" y="1805938"/>
        <a:ext cx="2633481" cy="2212124"/>
      </dsp:txXfrm>
    </dsp:sp>
    <dsp:sp modelId="{4885487E-1B4E-E646-8256-7701441E4481}">
      <dsp:nvSpPr>
        <dsp:cNvPr id="0" name=""/>
        <dsp:cNvSpPr/>
      </dsp:nvSpPr>
      <dsp:spPr>
        <a:xfrm>
          <a:off x="6560688" y="773613"/>
          <a:ext cx="1106062" cy="110606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233" tIns="12700" rIns="86233"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722667" y="935592"/>
        <a:ext cx="782104" cy="782104"/>
      </dsp:txXfrm>
    </dsp:sp>
    <dsp:sp modelId="{FFDCBA2C-8478-4C47-BEDB-F5D771DA54C1}">
      <dsp:nvSpPr>
        <dsp:cNvPr id="0" name=""/>
        <dsp:cNvSpPr/>
      </dsp:nvSpPr>
      <dsp:spPr>
        <a:xfrm>
          <a:off x="5796978" y="4091727"/>
          <a:ext cx="26334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C8F0D4-8349-DF4D-B803-2A6C815760AB}">
      <dsp:nvSpPr>
        <dsp:cNvPr id="0" name=""/>
        <dsp:cNvSpPr/>
      </dsp:nvSpPr>
      <dsp:spPr>
        <a:xfrm>
          <a:off x="8693808" y="404926"/>
          <a:ext cx="2633481" cy="36868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5316" tIns="330200" rIns="205316" bIns="330200" numCol="1" spcCol="1270" anchor="t" anchorCtr="0">
          <a:noAutofit/>
        </a:bodyPr>
        <a:lstStyle/>
        <a:p>
          <a:pPr marL="0" lvl="0" indent="0" algn="l" defTabSz="666750">
            <a:lnSpc>
              <a:spcPct val="90000"/>
            </a:lnSpc>
            <a:spcBef>
              <a:spcPct val="0"/>
            </a:spcBef>
            <a:spcAft>
              <a:spcPct val="35000"/>
            </a:spcAft>
            <a:buNone/>
          </a:pPr>
          <a:r>
            <a:rPr lang="en-US" sz="1500" kern="1200" dirty="0"/>
            <a:t>Describe the impact of credit on pricing.</a:t>
          </a:r>
        </a:p>
        <a:p>
          <a:pPr marL="0" lvl="0" indent="0" algn="justLow" defTabSz="666750" rtl="1">
            <a:lnSpc>
              <a:spcPct val="90000"/>
            </a:lnSpc>
            <a:spcBef>
              <a:spcPct val="0"/>
            </a:spcBef>
            <a:spcAft>
              <a:spcPct val="35000"/>
            </a:spcAft>
            <a:buNone/>
          </a:pPr>
          <a:r>
            <a:rPr lang="ar-EG" sz="1800" kern="1200" dirty="0"/>
            <a:t>وصف تأثير الائتمان على التسعير</a:t>
          </a:r>
          <a:r>
            <a:rPr lang="en-US" sz="1800" kern="1200" dirty="0"/>
            <a:t> </a:t>
          </a:r>
        </a:p>
      </dsp:txBody>
      <dsp:txXfrm>
        <a:off x="8693808" y="1805938"/>
        <a:ext cx="2633481" cy="2212124"/>
      </dsp:txXfrm>
    </dsp:sp>
    <dsp:sp modelId="{4AD441FB-6FD8-6D47-9B4B-03D5CB64039D}">
      <dsp:nvSpPr>
        <dsp:cNvPr id="0" name=""/>
        <dsp:cNvSpPr/>
      </dsp:nvSpPr>
      <dsp:spPr>
        <a:xfrm>
          <a:off x="9457517" y="773613"/>
          <a:ext cx="1106062" cy="110606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233" tIns="12700" rIns="86233"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9619496" y="935592"/>
        <a:ext cx="782104" cy="782104"/>
      </dsp:txXfrm>
    </dsp:sp>
    <dsp:sp modelId="{1FD1B7AD-515E-B44D-8938-73FFD5277152}">
      <dsp:nvSpPr>
        <dsp:cNvPr id="0" name=""/>
        <dsp:cNvSpPr/>
      </dsp:nvSpPr>
      <dsp:spPr>
        <a:xfrm>
          <a:off x="8693808" y="4091727"/>
          <a:ext cx="26334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B31C1E-3947-490B-A1B3-5FAEEE47FFE7}">
      <dsp:nvSpPr>
        <dsp:cNvPr id="0" name=""/>
        <dsp:cNvSpPr/>
      </dsp:nvSpPr>
      <dsp:spPr>
        <a:xfrm>
          <a:off x="0" y="4346"/>
          <a:ext cx="10515600" cy="127967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0FCC5A-55FA-401A-A418-9D97F175F8D9}">
      <dsp:nvSpPr>
        <dsp:cNvPr id="0" name=""/>
        <dsp:cNvSpPr/>
      </dsp:nvSpPr>
      <dsp:spPr>
        <a:xfrm>
          <a:off x="387101" y="292273"/>
          <a:ext cx="704508" cy="703820"/>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EB43EA-83E9-4301-96A4-733C44309729}">
      <dsp:nvSpPr>
        <dsp:cNvPr id="0" name=""/>
        <dsp:cNvSpPr/>
      </dsp:nvSpPr>
      <dsp:spPr>
        <a:xfrm>
          <a:off x="1478710" y="4346"/>
          <a:ext cx="8819983" cy="12809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564" tIns="135564" rIns="135564" bIns="135564" numCol="1" spcCol="1270" anchor="ctr" anchorCtr="0">
          <a:noAutofit/>
        </a:bodyPr>
        <a:lstStyle/>
        <a:p>
          <a:pPr marL="0" lvl="0" indent="0" algn="l" defTabSz="800100">
            <a:lnSpc>
              <a:spcPct val="100000"/>
            </a:lnSpc>
            <a:spcBef>
              <a:spcPct val="0"/>
            </a:spcBef>
            <a:spcAft>
              <a:spcPct val="35000"/>
            </a:spcAft>
            <a:buNone/>
          </a:pPr>
          <a:r>
            <a:rPr lang="en-US" sz="1800" kern="1200" dirty="0"/>
            <a:t>Setting prices is not only one of the toughest decisions small business owners face but also one of the most important.</a:t>
          </a:r>
          <a:endParaRPr lang="ar-EG" sz="1800" kern="1200" dirty="0"/>
        </a:p>
        <a:p>
          <a:pPr marL="0" lvl="0" indent="0" algn="r" defTabSz="800100" rtl="1">
            <a:lnSpc>
              <a:spcPct val="100000"/>
            </a:lnSpc>
            <a:spcBef>
              <a:spcPct val="0"/>
            </a:spcBef>
            <a:spcAft>
              <a:spcPct val="35000"/>
            </a:spcAft>
            <a:buNone/>
          </a:pPr>
          <a:r>
            <a:rPr lang="ar-EG" sz="1800" kern="1200" dirty="0"/>
            <a:t>إن تحديد الأسعار ليس فقط أحد أصعب القرارات التي يواجهها أصحاب الأعمال الصغيرة، بل هو أيضًا أحد أهمها</a:t>
          </a:r>
          <a:endParaRPr lang="en-US" sz="1800" kern="1200" dirty="0"/>
        </a:p>
      </dsp:txBody>
      <dsp:txXfrm>
        <a:off x="1478710" y="4346"/>
        <a:ext cx="8819983" cy="1280923"/>
      </dsp:txXfrm>
    </dsp:sp>
    <dsp:sp modelId="{DF22D121-2404-4A08-A4AB-FA95A825CC3D}">
      <dsp:nvSpPr>
        <dsp:cNvPr id="0" name=""/>
        <dsp:cNvSpPr/>
      </dsp:nvSpPr>
      <dsp:spPr>
        <a:xfrm>
          <a:off x="0" y="1535207"/>
          <a:ext cx="10515600" cy="127967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F2CAD2-9CAC-4CC2-A132-B7CD02E1B66A}">
      <dsp:nvSpPr>
        <dsp:cNvPr id="0" name=""/>
        <dsp:cNvSpPr/>
      </dsp:nvSpPr>
      <dsp:spPr>
        <a:xfrm>
          <a:off x="387101" y="1823133"/>
          <a:ext cx="704508" cy="703820"/>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9D5522-B42C-48CE-9FD7-280F52CB384D}">
      <dsp:nvSpPr>
        <dsp:cNvPr id="0" name=""/>
        <dsp:cNvSpPr/>
      </dsp:nvSpPr>
      <dsp:spPr>
        <a:xfrm>
          <a:off x="1478710" y="1535207"/>
          <a:ext cx="8819983" cy="12809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564" tIns="135564" rIns="135564" bIns="135564" numCol="1" spcCol="1270" anchor="ctr" anchorCtr="0">
          <a:noAutofit/>
        </a:bodyPr>
        <a:lstStyle/>
        <a:p>
          <a:pPr marL="0" lvl="0" indent="0" algn="l" defTabSz="800100">
            <a:lnSpc>
              <a:spcPct val="100000"/>
            </a:lnSpc>
            <a:spcBef>
              <a:spcPct val="0"/>
            </a:spcBef>
            <a:spcAft>
              <a:spcPct val="35000"/>
            </a:spcAft>
            <a:buNone/>
          </a:pPr>
          <a:r>
            <a:rPr lang="en-US" sz="1800" kern="1200" dirty="0"/>
            <a:t>Setting prices too high drives customers away and destroys a company’s sales.</a:t>
          </a:r>
        </a:p>
        <a:p>
          <a:pPr marL="0" lvl="0" indent="0" algn="r" defTabSz="800100">
            <a:lnSpc>
              <a:spcPct val="100000"/>
            </a:lnSpc>
            <a:spcBef>
              <a:spcPct val="0"/>
            </a:spcBef>
            <a:spcAft>
              <a:spcPct val="35000"/>
            </a:spcAft>
            <a:buNone/>
          </a:pPr>
          <a:r>
            <a:rPr lang="ar-EG" sz="1800" kern="1200" dirty="0"/>
            <a:t>إن تحديد الأسعار مرتفعة للغاية يؤدي إلى ابتعاد العملاء وتدمير مبيعات الشركة.</a:t>
          </a:r>
          <a:endParaRPr lang="en-US" sz="1800" kern="1200" dirty="0"/>
        </a:p>
      </dsp:txBody>
      <dsp:txXfrm>
        <a:off x="1478710" y="1535207"/>
        <a:ext cx="8819983" cy="1280923"/>
      </dsp:txXfrm>
    </dsp:sp>
    <dsp:sp modelId="{CD76DBE3-4DFF-4B5D-AB62-54D60321A65D}">
      <dsp:nvSpPr>
        <dsp:cNvPr id="0" name=""/>
        <dsp:cNvSpPr/>
      </dsp:nvSpPr>
      <dsp:spPr>
        <a:xfrm>
          <a:off x="0" y="3066067"/>
          <a:ext cx="10515600" cy="127967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2CFACF-AA93-4FDD-9C74-50C3EDABDE62}">
      <dsp:nvSpPr>
        <dsp:cNvPr id="0" name=""/>
        <dsp:cNvSpPr/>
      </dsp:nvSpPr>
      <dsp:spPr>
        <a:xfrm>
          <a:off x="387479" y="3353993"/>
          <a:ext cx="704508" cy="703820"/>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4C5B18-B4CA-4D7E-9295-6CA8DE609657}">
      <dsp:nvSpPr>
        <dsp:cNvPr id="0" name=""/>
        <dsp:cNvSpPr/>
      </dsp:nvSpPr>
      <dsp:spPr>
        <a:xfrm>
          <a:off x="1479467" y="3066067"/>
          <a:ext cx="8819983" cy="12809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564" tIns="135564" rIns="135564" bIns="135564" numCol="1" spcCol="1270" anchor="ctr" anchorCtr="0">
          <a:noAutofit/>
        </a:bodyPr>
        <a:lstStyle/>
        <a:p>
          <a:pPr marL="0" lvl="0" indent="0" algn="l" defTabSz="711200">
            <a:lnSpc>
              <a:spcPct val="100000"/>
            </a:lnSpc>
            <a:spcBef>
              <a:spcPct val="0"/>
            </a:spcBef>
            <a:spcAft>
              <a:spcPct val="35000"/>
            </a:spcAft>
            <a:buNone/>
          </a:pPr>
          <a:r>
            <a:rPr lang="en-US" sz="1600" kern="1200" dirty="0"/>
            <a:t>Establishing prices that are too low, a common tendency among first-time entrepreneurs, robs a business of its ability to generate a profit, creates the impression among customers that the company’s products and services are of inferior quality, and threatens its long-term success.</a:t>
          </a:r>
        </a:p>
        <a:p>
          <a:pPr marL="0" lvl="0" indent="0" algn="justLow" defTabSz="711200" rtl="1">
            <a:lnSpc>
              <a:spcPct val="100000"/>
            </a:lnSpc>
            <a:spcBef>
              <a:spcPct val="0"/>
            </a:spcBef>
            <a:spcAft>
              <a:spcPct val="35000"/>
            </a:spcAft>
            <a:buNone/>
          </a:pPr>
          <a:r>
            <a:rPr lang="ar-EG" sz="1600" kern="1200" dirty="0"/>
            <a:t>إن تحديد الأسعار المنخفضة للغاية، وهو اتجاه شائع بين رواد الأعمال الجدد، يحرم الشركة من قدرتها على تحقيق الربح، ويخلق انطباعًا لدى العملاء بأن منتجات الشركة وخدماتها ذات جودة رديئة، ويهدد نجاحها على المدى الطويل.</a:t>
          </a:r>
          <a:r>
            <a:rPr lang="en-US" sz="1600" kern="1200" dirty="0"/>
            <a:t> </a:t>
          </a:r>
        </a:p>
      </dsp:txBody>
      <dsp:txXfrm>
        <a:off x="1479467" y="3066067"/>
        <a:ext cx="8819983" cy="128092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0F755F-6D2A-6540-83B5-3D8147405494}">
      <dsp:nvSpPr>
        <dsp:cNvPr id="0" name=""/>
        <dsp:cNvSpPr/>
      </dsp:nvSpPr>
      <dsp:spPr>
        <a:xfrm>
          <a:off x="1333" y="110983"/>
          <a:ext cx="4682211" cy="29732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D2BD1F-DC50-3E4D-B948-9800FB054E6E}">
      <dsp:nvSpPr>
        <dsp:cNvPr id="0" name=""/>
        <dsp:cNvSpPr/>
      </dsp:nvSpPr>
      <dsp:spPr>
        <a:xfrm>
          <a:off x="521579" y="605216"/>
          <a:ext cx="4682211" cy="29732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dirty="0"/>
            <a:t>Price wars often eradicate companies’ profits</a:t>
          </a:r>
        </a:p>
        <a:p>
          <a:pPr marL="0" lvl="0" indent="0" algn="ctr" defTabSz="1511300">
            <a:lnSpc>
              <a:spcPct val="90000"/>
            </a:lnSpc>
            <a:spcBef>
              <a:spcPct val="0"/>
            </a:spcBef>
            <a:spcAft>
              <a:spcPct val="35000"/>
            </a:spcAft>
            <a:buNone/>
          </a:pPr>
          <a:r>
            <a:rPr lang="ar-EG" sz="2800" kern="1200" dirty="0"/>
            <a:t>حروب الأسعار غالبا ما تقضي على أرباح الشركات</a:t>
          </a:r>
          <a:endParaRPr lang="en-US" sz="2800" kern="1200" dirty="0"/>
        </a:p>
      </dsp:txBody>
      <dsp:txXfrm>
        <a:off x="608661" y="692298"/>
        <a:ext cx="4508047" cy="2799040"/>
      </dsp:txXfrm>
    </dsp:sp>
    <dsp:sp modelId="{39874C51-50E8-FB43-9E2E-CDD1B7910651}">
      <dsp:nvSpPr>
        <dsp:cNvPr id="0" name=""/>
        <dsp:cNvSpPr/>
      </dsp:nvSpPr>
      <dsp:spPr>
        <a:xfrm>
          <a:off x="5724037" y="110983"/>
          <a:ext cx="4682211" cy="29732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080E20-88DC-7444-9165-01A68EC918D6}">
      <dsp:nvSpPr>
        <dsp:cNvPr id="0" name=""/>
        <dsp:cNvSpPr/>
      </dsp:nvSpPr>
      <dsp:spPr>
        <a:xfrm>
          <a:off x="6244283" y="605216"/>
          <a:ext cx="4682211" cy="29732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dirty="0"/>
            <a:t>Best strategy: Stay out of a price war! </a:t>
          </a:r>
        </a:p>
        <a:p>
          <a:pPr marL="0" lvl="0" indent="0" algn="ctr" defTabSz="1511300">
            <a:lnSpc>
              <a:spcPct val="90000"/>
            </a:lnSpc>
            <a:spcBef>
              <a:spcPct val="0"/>
            </a:spcBef>
            <a:spcAft>
              <a:spcPct val="35000"/>
            </a:spcAft>
            <a:buNone/>
          </a:pPr>
          <a:r>
            <a:rPr lang="ar-EG" sz="2800" kern="1200" dirty="0"/>
            <a:t>أفضل استراتيجية: البقاء بعيدًا عن حرب الأسعار!</a:t>
          </a:r>
          <a:endParaRPr lang="en-US" sz="2800" kern="1200" dirty="0"/>
        </a:p>
      </dsp:txBody>
      <dsp:txXfrm>
        <a:off x="6331365" y="692298"/>
        <a:ext cx="4508047" cy="27990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3155D9-4BEA-4294-B004-950E1A1B94CA}">
      <dsp:nvSpPr>
        <dsp:cNvPr id="0" name=""/>
        <dsp:cNvSpPr/>
      </dsp:nvSpPr>
      <dsp:spPr>
        <a:xfrm>
          <a:off x="0" y="2947"/>
          <a:ext cx="11467156" cy="13425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585ED3-EBF3-4A1F-A4AD-03F502422115}">
      <dsp:nvSpPr>
        <dsp:cNvPr id="0" name=""/>
        <dsp:cNvSpPr/>
      </dsp:nvSpPr>
      <dsp:spPr>
        <a:xfrm>
          <a:off x="406122" y="305021"/>
          <a:ext cx="739126" cy="738404"/>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E1A08A-5975-42D2-AB4A-502EE9B5FE7D}">
      <dsp:nvSpPr>
        <dsp:cNvPr id="0" name=""/>
        <dsp:cNvSpPr/>
      </dsp:nvSpPr>
      <dsp:spPr>
        <a:xfrm>
          <a:off x="1551371" y="2947"/>
          <a:ext cx="9730538" cy="1343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26" tIns="142226" rIns="142226" bIns="142226" numCol="1" spcCol="1270" anchor="ctr" anchorCtr="0">
          <a:noAutofit/>
        </a:bodyPr>
        <a:lstStyle/>
        <a:p>
          <a:pPr marL="0" lvl="0" indent="0" algn="l" defTabSz="800100">
            <a:lnSpc>
              <a:spcPct val="100000"/>
            </a:lnSpc>
            <a:spcBef>
              <a:spcPct val="0"/>
            </a:spcBef>
            <a:spcAft>
              <a:spcPct val="35000"/>
            </a:spcAft>
            <a:buNone/>
          </a:pPr>
          <a:r>
            <a:rPr lang="en-US" sz="1800" kern="1200" dirty="0"/>
            <a:t>“Value” does not necessarily equate to low price, </a:t>
          </a:r>
        </a:p>
        <a:p>
          <a:pPr marL="0" lvl="0" indent="0" algn="l" defTabSz="800100">
            <a:lnSpc>
              <a:spcPct val="100000"/>
            </a:lnSpc>
            <a:spcBef>
              <a:spcPct val="0"/>
            </a:spcBef>
            <a:spcAft>
              <a:spcPct val="35000"/>
            </a:spcAft>
            <a:buNone/>
          </a:pPr>
          <a:r>
            <a:rPr lang="ar-EG" sz="1800" kern="1200" dirty="0"/>
            <a:t>"القيمة" لا تعني بالضرورة السعر المنخفض</a:t>
          </a:r>
          <a:endParaRPr lang="en-US" sz="1800" kern="1200" dirty="0"/>
        </a:p>
      </dsp:txBody>
      <dsp:txXfrm>
        <a:off x="1551371" y="2947"/>
        <a:ext cx="9730538" cy="1343866"/>
      </dsp:txXfrm>
    </dsp:sp>
    <dsp:sp modelId="{D01E55D9-3D68-497F-ABF2-04E4FAD1F49E}">
      <dsp:nvSpPr>
        <dsp:cNvPr id="0" name=""/>
        <dsp:cNvSpPr/>
      </dsp:nvSpPr>
      <dsp:spPr>
        <a:xfrm>
          <a:off x="0" y="1622478"/>
          <a:ext cx="11467156" cy="13425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8AA002-8B7D-4A8C-83A7-3D74EA8D2E93}">
      <dsp:nvSpPr>
        <dsp:cNvPr id="0" name=""/>
        <dsp:cNvSpPr/>
      </dsp:nvSpPr>
      <dsp:spPr>
        <a:xfrm>
          <a:off x="406122" y="1924552"/>
          <a:ext cx="739126" cy="738404"/>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F78425-C5DA-4A1F-AA46-E77443B76794}">
      <dsp:nvSpPr>
        <dsp:cNvPr id="0" name=""/>
        <dsp:cNvSpPr/>
      </dsp:nvSpPr>
      <dsp:spPr>
        <a:xfrm>
          <a:off x="1551371" y="1622478"/>
          <a:ext cx="9730538" cy="1343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26" tIns="142226" rIns="142226" bIns="142226" numCol="1" spcCol="1270" anchor="ctr" anchorCtr="0">
          <a:noAutofit/>
        </a:bodyPr>
        <a:lstStyle/>
        <a:p>
          <a:pPr marL="0" lvl="0" indent="0" algn="l" defTabSz="711200">
            <a:lnSpc>
              <a:spcPct val="100000"/>
            </a:lnSpc>
            <a:spcBef>
              <a:spcPct val="0"/>
            </a:spcBef>
            <a:spcAft>
              <a:spcPct val="35000"/>
            </a:spcAft>
            <a:buNone/>
          </a:pPr>
          <a:r>
            <a:rPr lang="en-US" sz="1600" kern="1200" dirty="0"/>
            <a:t>Businesses that underprice their products and services or constantly run special discount price promotions may be short-circuiting the value proposition they are trying to build and communicate to their customers. </a:t>
          </a:r>
        </a:p>
        <a:p>
          <a:pPr marL="0" lvl="0" indent="0" algn="r" defTabSz="711200">
            <a:lnSpc>
              <a:spcPct val="100000"/>
            </a:lnSpc>
            <a:spcBef>
              <a:spcPct val="0"/>
            </a:spcBef>
            <a:spcAft>
              <a:spcPct val="35000"/>
            </a:spcAft>
            <a:buNone/>
          </a:pPr>
          <a:r>
            <a:rPr lang="ar-EG" sz="1600" kern="1200" dirty="0"/>
            <a:t>الشركات التي تسعّر منتجاتها وخدماتها بأقل من قيمتها أو تقدم باستمرار عروض ترويجية بأسعار مخفضة قد تقوض القيمة التي تحاول بناءها والتواصل بها مع عملائها.</a:t>
          </a:r>
          <a:endParaRPr lang="en-US" sz="1600" kern="1200" dirty="0"/>
        </a:p>
      </dsp:txBody>
      <dsp:txXfrm>
        <a:off x="1551371" y="1622478"/>
        <a:ext cx="9730538" cy="1343866"/>
      </dsp:txXfrm>
    </dsp:sp>
    <dsp:sp modelId="{B1C3D36A-079B-43EA-BE75-E6770AD28CB6}">
      <dsp:nvSpPr>
        <dsp:cNvPr id="0" name=""/>
        <dsp:cNvSpPr/>
      </dsp:nvSpPr>
      <dsp:spPr>
        <a:xfrm>
          <a:off x="0" y="3242009"/>
          <a:ext cx="11467156" cy="13425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B73659-A125-4F99-830D-E97D3569E6AC}">
      <dsp:nvSpPr>
        <dsp:cNvPr id="0" name=""/>
        <dsp:cNvSpPr/>
      </dsp:nvSpPr>
      <dsp:spPr>
        <a:xfrm>
          <a:off x="406122" y="3544084"/>
          <a:ext cx="739126" cy="738404"/>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BA36A1-3A98-4F64-BC5A-8AA5C18C0DBF}">
      <dsp:nvSpPr>
        <dsp:cNvPr id="0" name=""/>
        <dsp:cNvSpPr/>
      </dsp:nvSpPr>
      <dsp:spPr>
        <a:xfrm>
          <a:off x="1551371" y="3242009"/>
          <a:ext cx="9730538" cy="1343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26" tIns="142226" rIns="142226" bIns="142226" numCol="1" spcCol="1270" anchor="ctr" anchorCtr="0">
          <a:noAutofit/>
        </a:bodyPr>
        <a:lstStyle/>
        <a:p>
          <a:pPr marL="0" lvl="0" indent="0" algn="l" defTabSz="711200">
            <a:lnSpc>
              <a:spcPct val="100000"/>
            </a:lnSpc>
            <a:spcBef>
              <a:spcPct val="0"/>
            </a:spcBef>
            <a:spcAft>
              <a:spcPct val="35000"/>
            </a:spcAft>
            <a:buNone/>
          </a:pPr>
          <a:r>
            <a:rPr lang="ar-SA" sz="1600" kern="1200" dirty="0"/>
            <a:t> </a:t>
          </a:r>
          <a:r>
            <a:rPr lang="en-US" sz="1600" kern="1200" dirty="0"/>
            <a:t>Once customers grow accustomed to buying products and services during special promotions, the habit can be difficult to break. They simply wait for the next sale. The results are extreme swings in sales and diminished value of the brand. </a:t>
          </a:r>
        </a:p>
        <a:p>
          <a:pPr marL="0" lvl="0" indent="0" algn="justLow" defTabSz="711200" rtl="1">
            <a:lnSpc>
              <a:spcPct val="100000"/>
            </a:lnSpc>
            <a:spcBef>
              <a:spcPct val="0"/>
            </a:spcBef>
            <a:spcAft>
              <a:spcPct val="35000"/>
            </a:spcAft>
            <a:buNone/>
          </a:pPr>
          <a:r>
            <a:rPr lang="ar-EG" sz="1600" kern="1200" dirty="0"/>
            <a:t>بمجرد أن يعتاد العملاء على شراء المنتجات والخدمات خلال العروض الترويجية الخاصة، قد يكون من الصعب التخلص من هذه العادة. فهم ببساطة ينتظرون البيع التالي. وتكون النتيجة تقلبات حادة في المبيعات وانخفاض قيمة العلامة التجارية.</a:t>
          </a:r>
          <a:endParaRPr lang="en-US" sz="1600" kern="1200" dirty="0"/>
        </a:p>
      </dsp:txBody>
      <dsp:txXfrm>
        <a:off x="1551371" y="3242009"/>
        <a:ext cx="9730538" cy="1343866"/>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30.jpeg"/></Relationships>
</file>

<file path=ppt/slides/_rels/slide4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33.png"/></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jpeg"/><Relationship Id="rId1" Type="http://schemas.openxmlformats.org/officeDocument/2006/relationships/slideLayout" Target="../slideLayouts/slideLayout12.xml"/><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 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Almontaser Abu </a:t>
            </a:r>
            <a:r>
              <a:rPr lang="en-US" sz="2400" b="1" dirty="0" err="1">
                <a:solidFill>
                  <a:srgbClr val="00B0F0"/>
                </a:solidFill>
                <a:latin typeface="Alexandria" charset="0"/>
                <a:cs typeface="Alexandria" charset="0"/>
              </a:rPr>
              <a:t>hussein</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462178" y="4343468"/>
            <a:ext cx="6176023"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Pricing and Credit Strategies </a:t>
            </a:r>
          </a:p>
        </p:txBody>
      </p:sp>
      <p:sp>
        <p:nvSpPr>
          <p:cNvPr id="15" name="Title 1">
            <a:extLst>
              <a:ext uri="{FF2B5EF4-FFF2-40B4-BE49-F238E27FC236}">
                <a16:creationId xmlns:a16="http://schemas.microsoft.com/office/drawing/2014/main"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800" b="1" dirty="0">
                <a:latin typeface="+mn-lt"/>
              </a:rPr>
              <a:t>استراتيجيات التسعير والائتمان</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a:solidFill>
                  <a:srgbClr val="00B0F0"/>
                </a:solidFill>
                <a:latin typeface="Alexandria" charset="0"/>
                <a:cs typeface="Alexandria" charset="0"/>
              </a:rPr>
              <a:t>د/ المنتصر أبو حسين</a:t>
            </a:r>
            <a:endParaRPr lang="ar-EG" sz="2800" b="1" dirty="0">
              <a:solidFill>
                <a:srgbClr val="00B0F0"/>
              </a:solidFill>
              <a:latin typeface="Alexandria" charset="0"/>
              <a:cs typeface="Alexandria" charset="0"/>
            </a:endParaRP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TextBox 8">
            <a:extLst>
              <a:ext uri="{FF2B5EF4-FFF2-40B4-BE49-F238E27FC236}">
                <a16:creationId xmlns:a16="http://schemas.microsoft.com/office/drawing/2014/main" id="{39B463CC-5BF9-D7A8-3182-E65059407DA3}"/>
              </a:ext>
            </a:extLst>
          </p:cNvPr>
          <p:cNvGraphicFramePr/>
          <p:nvPr>
            <p:extLst>
              <p:ext uri="{D42A27DB-BD31-4B8C-83A1-F6EECF244321}">
                <p14:modId xmlns:p14="http://schemas.microsoft.com/office/powerpoint/2010/main" val="1972770798"/>
              </p:ext>
            </p:extLst>
          </p:nvPr>
        </p:nvGraphicFramePr>
        <p:xfrm>
          <a:off x="450574" y="1610199"/>
          <a:ext cx="11330609" cy="44967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624635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1200"/>
              </a:spcBef>
            </a:pPr>
            <a:r>
              <a:rPr lang="en-US" sz="2400" b="1" dirty="0">
                <a:latin typeface="+mn-lt"/>
              </a:rPr>
              <a:t>Pricing: </a:t>
            </a:r>
          </a:p>
          <a:p>
            <a:pPr marL="342900" indent="-342900" algn="just">
              <a:spcBef>
                <a:spcPts val="1200"/>
              </a:spcBef>
              <a:buFont typeface="Arial" pitchFamily="34" charset="0"/>
              <a:buChar char="•"/>
            </a:pPr>
            <a:r>
              <a:rPr lang="en-US" sz="2000" dirty="0">
                <a:latin typeface="+mn-lt"/>
              </a:rPr>
              <a:t>Price is the monetary value of a product or service in the marketplace; </a:t>
            </a:r>
          </a:p>
          <a:p>
            <a:pPr marL="342900" indent="-342900" algn="just">
              <a:spcBef>
                <a:spcPts val="1200"/>
              </a:spcBef>
              <a:buFont typeface="Arial" pitchFamily="34" charset="0"/>
              <a:buChar char="•"/>
            </a:pPr>
            <a:r>
              <a:rPr lang="en-US" sz="2000" dirty="0">
                <a:latin typeface="+mn-lt"/>
              </a:rPr>
              <a:t>It is a measure of what the customer must give up to obtain various goods and services. </a:t>
            </a:r>
          </a:p>
          <a:p>
            <a:pPr marL="342900" indent="-342900" algn="just">
              <a:spcBef>
                <a:spcPts val="1200"/>
              </a:spcBef>
              <a:buFont typeface="Arial" pitchFamily="34" charset="0"/>
              <a:buChar char="•"/>
            </a:pPr>
            <a:r>
              <a:rPr lang="en-US" sz="2000" dirty="0">
                <a:latin typeface="+mn-lt"/>
              </a:rPr>
              <a:t>It requires balancing a multitude of complex forces. </a:t>
            </a:r>
          </a:p>
          <a:p>
            <a:pPr marL="342900" indent="-342900" algn="just">
              <a:spcBef>
                <a:spcPts val="1200"/>
              </a:spcBef>
              <a:buFont typeface="Arial" pitchFamily="34" charset="0"/>
              <a:buChar char="•"/>
            </a:pPr>
            <a:r>
              <a:rPr lang="en-US" sz="2000" dirty="0">
                <a:latin typeface="+mn-lt"/>
              </a:rPr>
              <a:t>Pricing influences every aspect of a small company. </a:t>
            </a:r>
          </a:p>
          <a:p>
            <a:pPr marL="342900" indent="-342900" algn="just">
              <a:spcBef>
                <a:spcPts val="1200"/>
              </a:spcBef>
              <a:buFont typeface="Arial" pitchFamily="34" charset="0"/>
              <a:buChar char="•"/>
            </a:pPr>
            <a:r>
              <a:rPr lang="en-US" sz="2000" dirty="0">
                <a:latin typeface="+mn-lt"/>
              </a:rPr>
              <a:t>Is an important signal of value to customers. </a:t>
            </a:r>
          </a:p>
          <a:p>
            <a:pPr marL="342900" indent="-342900" algn="just">
              <a:spcBef>
                <a:spcPts val="1200"/>
              </a:spcBef>
              <a:buFont typeface="Arial" pitchFamily="34" charset="0"/>
              <a:buChar char="•"/>
            </a:pPr>
            <a:r>
              <a:rPr lang="en-US" sz="2000" dirty="0">
                <a:latin typeface="+mn-lt"/>
              </a:rPr>
              <a:t>Involves both math and psychology. </a:t>
            </a:r>
          </a:p>
          <a:p>
            <a:pPr marL="342900" indent="-342900" algn="just">
              <a:spcBef>
                <a:spcPts val="1200"/>
              </a:spcBef>
              <a:buFont typeface="Arial" pitchFamily="34" charset="0"/>
              <a:buChar char="•"/>
            </a:pPr>
            <a:r>
              <a:rPr lang="en-US" sz="2000" dirty="0">
                <a:latin typeface="+mn-lt"/>
              </a:rPr>
              <a:t>Has a greater impact on profits than corresponding increases in unit volume or reductions in costs. </a:t>
            </a:r>
          </a:p>
        </p:txBody>
      </p:sp>
      <p:sp>
        <p:nvSpPr>
          <p:cNvPr id="2" name="Rectangle 1"/>
          <p:cNvSpPr/>
          <p:nvPr/>
        </p:nvSpPr>
        <p:spPr>
          <a:xfrm>
            <a:off x="6715431" y="1496480"/>
            <a:ext cx="5139557" cy="5232202"/>
          </a:xfrm>
          <a:prstGeom prst="rect">
            <a:avLst/>
          </a:prstGeom>
        </p:spPr>
        <p:txBody>
          <a:bodyPr wrap="square">
            <a:spAutoFit/>
          </a:bodyPr>
          <a:lstStyle/>
          <a:p>
            <a:pPr algn="justLow" rtl="1">
              <a:spcBef>
                <a:spcPts val="1200"/>
              </a:spcBef>
            </a:pPr>
            <a:r>
              <a:rPr lang="ar-EG" sz="2200" b="1" dirty="0"/>
              <a:t>التسعير:</a:t>
            </a:r>
          </a:p>
          <a:p>
            <a:pPr marL="342900" indent="-342900" algn="justLow" rtl="1">
              <a:spcBef>
                <a:spcPts val="1200"/>
              </a:spcBef>
              <a:buFont typeface="Arial" pitchFamily="34" charset="0"/>
              <a:buChar char="•"/>
            </a:pPr>
            <a:r>
              <a:rPr lang="ar-EG" sz="2200" dirty="0"/>
              <a:t>السعر هو القيمة النقدية لمنتج أو خدمة في السوق.</a:t>
            </a:r>
          </a:p>
          <a:p>
            <a:pPr marL="342900" indent="-342900" algn="justLow" rtl="1">
              <a:spcBef>
                <a:spcPts val="1200"/>
              </a:spcBef>
              <a:buFont typeface="Arial" pitchFamily="34" charset="0"/>
              <a:buChar char="•"/>
            </a:pPr>
            <a:r>
              <a:rPr lang="ar-EG" sz="2200" dirty="0"/>
              <a:t>وهو مقياس لما يجب على العميل التخلي عنه للحصول على السلع والخدمات المختلفة.</a:t>
            </a:r>
          </a:p>
          <a:p>
            <a:pPr marL="342900" indent="-342900" algn="justLow" rtl="1">
              <a:spcBef>
                <a:spcPts val="1200"/>
              </a:spcBef>
              <a:buFont typeface="Arial" pitchFamily="34" charset="0"/>
              <a:buChar char="•"/>
            </a:pPr>
            <a:r>
              <a:rPr lang="ar-EG" sz="2200" dirty="0"/>
              <a:t>ويتطلب الموازنة بين العديد من العوامل المعقدة.</a:t>
            </a:r>
          </a:p>
          <a:p>
            <a:pPr marL="342900" indent="-342900" algn="justLow" rtl="1">
              <a:spcBef>
                <a:spcPts val="1200"/>
              </a:spcBef>
              <a:buFont typeface="Arial" pitchFamily="34" charset="0"/>
              <a:buChar char="•"/>
            </a:pPr>
            <a:r>
              <a:rPr lang="ar-EG" sz="2200" dirty="0"/>
              <a:t>يؤثر التسعير على كل جانب من جوانب الشركة الصغيرة.</a:t>
            </a:r>
          </a:p>
          <a:p>
            <a:pPr marL="342900" indent="-342900" algn="justLow" rtl="1">
              <a:spcBef>
                <a:spcPts val="1200"/>
              </a:spcBef>
              <a:buFont typeface="Arial" pitchFamily="34" charset="0"/>
              <a:buChar char="•"/>
            </a:pPr>
            <a:r>
              <a:rPr lang="ar-EG" sz="2200" dirty="0"/>
              <a:t>وهو إشارة مهمة للقيمة بالنسبة للعملاء.</a:t>
            </a:r>
          </a:p>
          <a:p>
            <a:pPr marL="342900" indent="-342900" algn="justLow" rtl="1">
              <a:spcBef>
                <a:spcPts val="1200"/>
              </a:spcBef>
              <a:buFont typeface="Arial" pitchFamily="34" charset="0"/>
              <a:buChar char="•"/>
            </a:pPr>
            <a:r>
              <a:rPr lang="ar-EG" sz="2200" dirty="0"/>
              <a:t>ويتضمن كل من الرياضيات وعلم النفس.</a:t>
            </a:r>
          </a:p>
          <a:p>
            <a:pPr marL="342900" indent="-342900" algn="justLow" rtl="1">
              <a:spcBef>
                <a:spcPts val="1200"/>
              </a:spcBef>
              <a:buFont typeface="Arial" pitchFamily="34" charset="0"/>
              <a:buChar char="•"/>
            </a:pPr>
            <a:r>
              <a:rPr lang="ar-EG" sz="2200" dirty="0"/>
              <a:t>يكون له تأثير أكبر على الأرباح مقارنة بالزيادات المقابلة في حجم الوحدات أو التخفيضات في التكاليف.</a:t>
            </a:r>
          </a:p>
        </p:txBody>
      </p:sp>
    </p:spTree>
    <p:extLst>
      <p:ext uri="{BB962C8B-B14F-4D97-AF65-F5344CB8AC3E}">
        <p14:creationId xmlns:p14="http://schemas.microsoft.com/office/powerpoint/2010/main" val="359821940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introduction</a:t>
            </a:r>
          </a:p>
          <a:p>
            <a:r>
              <a:rPr lang="ar-EG" sz="2800" b="1" dirty="0">
                <a:solidFill>
                  <a:srgbClr val="00B0F0"/>
                </a:solidFill>
                <a:latin typeface="Alexandria" charset="0"/>
                <a:cs typeface="Alexandria" charset="0"/>
              </a:rPr>
              <a:t>التسعير: المقدمة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Content Placeholder 2">
            <a:extLst>
              <a:ext uri="{FF2B5EF4-FFF2-40B4-BE49-F238E27FC236}">
                <a16:creationId xmlns:a16="http://schemas.microsoft.com/office/drawing/2014/main" id="{8A6CE57E-9CBE-08CC-D1F1-02DD8AD51B27}"/>
              </a:ext>
            </a:extLst>
          </p:cNvPr>
          <p:cNvGraphicFramePr>
            <a:graphicFrameLocks/>
          </p:cNvGraphicFramePr>
          <p:nvPr>
            <p:extLst>
              <p:ext uri="{D42A27DB-BD31-4B8C-83A1-F6EECF244321}">
                <p14:modId xmlns:p14="http://schemas.microsoft.com/office/powerpoint/2010/main" val="961510681"/>
              </p:ext>
            </p:extLst>
          </p:nvPr>
        </p:nvGraphicFramePr>
        <p:xfrm>
          <a:off x="891208" y="1865381"/>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11550817"/>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6246352" cy="5036027"/>
          </a:xfrm>
          <a:prstGeom prst="rect">
            <a:avLst/>
          </a:prstGeom>
        </p:spPr>
        <p:txBody>
          <a:bodyPr vert="horz" lIns="91440" tIns="45720" rIns="91440" bIns="4572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lnSpc>
                <a:spcPct val="150000"/>
              </a:lnSpc>
              <a:spcBef>
                <a:spcPts val="1200"/>
              </a:spcBef>
            </a:pPr>
            <a:r>
              <a:rPr lang="en-US" sz="2400" b="1" dirty="0">
                <a:solidFill>
                  <a:schemeClr val="tx1"/>
                </a:solidFill>
              </a:rPr>
              <a:t>What is the relationships among pricing, image, competition, and value?</a:t>
            </a:r>
            <a:br>
              <a:rPr lang="en-US" sz="2400" dirty="0">
                <a:solidFill>
                  <a:schemeClr val="tx1"/>
                </a:solidFill>
              </a:rPr>
            </a:br>
            <a:br>
              <a:rPr lang="en-US" sz="1000" dirty="0">
                <a:solidFill>
                  <a:schemeClr val="tx1"/>
                </a:solidFill>
              </a:rPr>
            </a:br>
            <a:r>
              <a:rPr lang="en-US" sz="2400" dirty="0">
                <a:solidFill>
                  <a:schemeClr val="tx1"/>
                </a:solidFill>
              </a:rPr>
              <a:t>A company’s pricing strategy is a major determinant of its image in the marketplace, is influenced by the pricing strategies of its competitors, and is an important element in the value that customers perceive its products or services provide.</a:t>
            </a:r>
            <a:endParaRPr lang="en-US" sz="2000" dirty="0">
              <a:solidFill>
                <a:schemeClr val="tx1"/>
              </a:solidFill>
              <a:latin typeface="+mn-lt"/>
            </a:endParaRPr>
          </a:p>
        </p:txBody>
      </p:sp>
      <p:sp>
        <p:nvSpPr>
          <p:cNvPr id="2" name="Rectangle 1"/>
          <p:cNvSpPr/>
          <p:nvPr/>
        </p:nvSpPr>
        <p:spPr>
          <a:xfrm>
            <a:off x="6794943" y="1854284"/>
            <a:ext cx="5139557" cy="4524315"/>
          </a:xfrm>
          <a:prstGeom prst="rect">
            <a:avLst/>
          </a:prstGeom>
        </p:spPr>
        <p:txBody>
          <a:bodyPr wrap="square">
            <a:spAutoFit/>
          </a:bodyPr>
          <a:lstStyle/>
          <a:p>
            <a:pPr algn="ctr" rtl="1">
              <a:lnSpc>
                <a:spcPct val="150000"/>
              </a:lnSpc>
            </a:pPr>
            <a:r>
              <a:rPr lang="ar-EG" sz="2400" b="1" dirty="0"/>
              <a:t>ما هي العلاقة بين التسعير والصورة والمنافسة والقيمة؟</a:t>
            </a:r>
          </a:p>
          <a:p>
            <a:pPr algn="ctr" rtl="1">
              <a:lnSpc>
                <a:spcPct val="150000"/>
              </a:lnSpc>
            </a:pPr>
            <a:endParaRPr lang="ar-EG" sz="2400" dirty="0"/>
          </a:p>
          <a:p>
            <a:pPr algn="ctr" rtl="1">
              <a:lnSpc>
                <a:spcPct val="150000"/>
              </a:lnSpc>
            </a:pPr>
            <a:r>
              <a:rPr lang="ar-EG" sz="2400" dirty="0"/>
              <a:t>تعد استراتيجية التسعير الخاصة بالشركة من العوامل الرئيسية التي تحدد صورتها في السوق، وتتأثر باستراتيجيات التسعير الخاصة بمنافسيها، كما أنها عنصر مهم في القيمة التي يدركها العملاء من خلال منتجاتها أو خدماتها.</a:t>
            </a:r>
          </a:p>
        </p:txBody>
      </p:sp>
    </p:spTree>
    <p:extLst>
      <p:ext uri="{BB962C8B-B14F-4D97-AF65-F5344CB8AC3E}">
        <p14:creationId xmlns:p14="http://schemas.microsoft.com/office/powerpoint/2010/main" val="3958693308"/>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Image, Competition, Value</a:t>
            </a:r>
          </a:p>
          <a:p>
            <a:r>
              <a:rPr lang="ar-EG" sz="2800" b="1" dirty="0">
                <a:solidFill>
                  <a:srgbClr val="00B0F0"/>
                </a:solidFill>
                <a:latin typeface="Alexandria" charset="0"/>
                <a:cs typeface="Alexandria" charset="0"/>
              </a:rPr>
              <a:t>الصورة والمنافسة والقيمة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590385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000" dirty="0">
                <a:latin typeface="+mn-lt"/>
              </a:rPr>
              <a:t>Research by the University of Pennsylvania’s Wharton School shows that companies that take a strategic approach to pricing and monitor its results can raise their sales revenue between 1 and 8 percent. </a:t>
            </a:r>
          </a:p>
          <a:p>
            <a:pPr marL="342900" indent="-342900" algn="just">
              <a:spcBef>
                <a:spcPts val="1200"/>
              </a:spcBef>
              <a:buFont typeface="Arial" pitchFamily="34" charset="0"/>
              <a:buChar char="•"/>
            </a:pPr>
            <a:r>
              <a:rPr lang="en-US" sz="2000" dirty="0">
                <a:latin typeface="+mn-lt"/>
              </a:rPr>
              <a:t>After analyzing its existing pricing techniques using price management software, New York City drugstore chain Duane Reade discovered that parents of newborns are less price sensitive than are parents of toddlers. Managers decided to make diaper pricing a function of the child’s age, cutting prices to meet those of competitors on toddlers’ diapers and raising them on diapers for newborns. A year later, the company’s new pricing strategy had produced a 27 % increase in its baby care revenue.</a:t>
            </a:r>
          </a:p>
        </p:txBody>
      </p:sp>
      <p:sp>
        <p:nvSpPr>
          <p:cNvPr id="2" name="Rectangle 1"/>
          <p:cNvSpPr/>
          <p:nvPr/>
        </p:nvSpPr>
        <p:spPr>
          <a:xfrm>
            <a:off x="6559827" y="1602496"/>
            <a:ext cx="5374674" cy="4985980"/>
          </a:xfrm>
          <a:prstGeom prst="rect">
            <a:avLst/>
          </a:prstGeom>
        </p:spPr>
        <p:txBody>
          <a:bodyPr wrap="square">
            <a:spAutoFit/>
          </a:bodyPr>
          <a:lstStyle/>
          <a:p>
            <a:pPr marL="342900" indent="-342900" algn="justLow" rtl="1">
              <a:spcBef>
                <a:spcPts val="1200"/>
              </a:spcBef>
              <a:buFont typeface="Arial" pitchFamily="34" charset="0"/>
              <a:buChar char="•"/>
            </a:pPr>
            <a:r>
              <a:rPr lang="ar-EG" sz="2200" dirty="0"/>
              <a:t>تُظهِر الأبحاث التي أجرتها كلية وارتون بجامعة بنسلفانيا أن الشركات التي تتبنى نهجًا استراتيجيًا في التسعير وتراقب نتائجها يمكنها زيادة إيرادات مبيعاتها بنسبة تتراوح بين 1 و8 في المائة. </a:t>
            </a:r>
          </a:p>
          <a:p>
            <a:pPr marL="342900" indent="-342900" algn="justLow" rtl="1">
              <a:spcBef>
                <a:spcPts val="1200"/>
              </a:spcBef>
              <a:buFont typeface="Arial" pitchFamily="34" charset="0"/>
              <a:buChar char="•"/>
            </a:pPr>
            <a:r>
              <a:rPr lang="ar-EG" sz="2200" dirty="0"/>
              <a:t>وبعد تحليل تقنيات التسعير الحالية باستخدام برنامج إدارة الأسعار، اكتشفت سلسلة الصيدليات </a:t>
            </a:r>
            <a:r>
              <a:rPr lang="en-US" sz="2200" dirty="0"/>
              <a:t>Duane Reade</a:t>
            </a:r>
            <a:r>
              <a:rPr lang="ar-EG" sz="2200" dirty="0"/>
              <a:t> في مدينة نيويورك أن آباء الأطفال حديثي الولادة أقل حساسية للسعر من آباء الأطفال الصغار. قرر المديرون جعل تسعير الحفاضات دالة على عمر الطفل، وخفض الأسعار لتلبية أسعار المنافسين لحفاضات الأطفال الصغار ورفعها على حفاضات الأطفال حديثي الولادة. بعد مرور عام، أنتجت استراتيجية التسعير الجديدة للشركة زيادة بنسبة 27٪ في إيرادات رعاية الأطفال.</a:t>
            </a:r>
          </a:p>
        </p:txBody>
      </p:sp>
    </p:spTree>
    <p:extLst>
      <p:ext uri="{BB962C8B-B14F-4D97-AF65-F5344CB8AC3E}">
        <p14:creationId xmlns:p14="http://schemas.microsoft.com/office/powerpoint/2010/main" val="296444106"/>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Price Conveys Image</a:t>
            </a:r>
          </a:p>
          <a:p>
            <a:r>
              <a:rPr lang="ar-EG" sz="2800" b="1" dirty="0">
                <a:solidFill>
                  <a:srgbClr val="00B0F0"/>
                </a:solidFill>
                <a:latin typeface="Alexandria" charset="0"/>
                <a:cs typeface="Alexandria" charset="0"/>
              </a:rPr>
              <a:t>السعر ينقل الصورة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590385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000" dirty="0">
                <a:latin typeface="+mn-lt"/>
              </a:rPr>
              <a:t>Price sends important signals to customers: quality, position in the market, prestige, uniqueness, etc.</a:t>
            </a:r>
          </a:p>
          <a:p>
            <a:pPr marL="342900" indent="-342900" algn="just">
              <a:spcBef>
                <a:spcPts val="1200"/>
              </a:spcBef>
              <a:buFont typeface="Arial" pitchFamily="34" charset="0"/>
              <a:buChar char="•"/>
            </a:pPr>
            <a:r>
              <a:rPr lang="en-US" sz="2000" dirty="0">
                <a:latin typeface="+mn-lt"/>
              </a:rPr>
              <a:t>Because most people have difficulty judging the quality of many products and services, they typically associate high prices with quality, prestige, and exclusivity </a:t>
            </a:r>
          </a:p>
          <a:p>
            <a:pPr marL="342900" indent="-342900" algn="just">
              <a:spcBef>
                <a:spcPts val="1200"/>
              </a:spcBef>
              <a:buFont typeface="Arial" pitchFamily="34" charset="0"/>
              <a:buChar char="•"/>
            </a:pPr>
            <a:r>
              <a:rPr lang="en-US" sz="2000" dirty="0">
                <a:latin typeface="+mn-lt"/>
              </a:rPr>
              <a:t>Common small business mistake: charging prices that are too low and failing to recognize extra value, service, convenience, quality, and other benefits they offer. </a:t>
            </a:r>
          </a:p>
          <a:p>
            <a:pPr marL="342900" indent="-342900" algn="just">
              <a:spcBef>
                <a:spcPts val="1200"/>
              </a:spcBef>
              <a:buFont typeface="Arial" pitchFamily="34" charset="0"/>
              <a:buChar char="•"/>
            </a:pPr>
            <a:r>
              <a:rPr lang="en-US" sz="2000" dirty="0">
                <a:latin typeface="+mn-lt"/>
              </a:rPr>
              <a:t>The key is to understand the target market and identify how much customers are willing to pay rather than how much to charge.</a:t>
            </a:r>
          </a:p>
        </p:txBody>
      </p:sp>
      <p:sp>
        <p:nvSpPr>
          <p:cNvPr id="2" name="Rectangle 1"/>
          <p:cNvSpPr/>
          <p:nvPr/>
        </p:nvSpPr>
        <p:spPr>
          <a:xfrm>
            <a:off x="6635919" y="1668756"/>
            <a:ext cx="5139557" cy="4616648"/>
          </a:xfrm>
          <a:prstGeom prst="rect">
            <a:avLst/>
          </a:prstGeom>
        </p:spPr>
        <p:txBody>
          <a:bodyPr wrap="square">
            <a:spAutoFit/>
          </a:bodyPr>
          <a:lstStyle/>
          <a:p>
            <a:pPr marL="342900" indent="-342900" algn="justLow" rtl="1">
              <a:spcBef>
                <a:spcPts val="1200"/>
              </a:spcBef>
              <a:buFont typeface="Arial" pitchFamily="34" charset="0"/>
              <a:buChar char="•"/>
            </a:pPr>
            <a:r>
              <a:rPr lang="ar-EG" sz="2200" dirty="0"/>
              <a:t>السعر يرسل إشارات مهمة للعملاء: الجودة، والمكانة في السوق، والنفوذ، والتفرد، وما إلى ذلك.</a:t>
            </a:r>
          </a:p>
          <a:p>
            <a:pPr marL="342900" indent="-342900" algn="justLow" rtl="1">
              <a:spcBef>
                <a:spcPts val="1200"/>
              </a:spcBef>
              <a:buFont typeface="Arial" pitchFamily="34" charset="0"/>
              <a:buChar char="•"/>
            </a:pPr>
            <a:r>
              <a:rPr lang="ar-EG" sz="2200" dirty="0"/>
              <a:t>نظرًا لأن معظم الناس يجدون صعوبة في الحكم على جودة العديد من المنتجات والخدمات، فإنهم يربطون عادةً الأسعار المرتفعة بالجودة والنفوذ والتفرد.</a:t>
            </a:r>
          </a:p>
          <a:p>
            <a:pPr marL="342900" indent="-342900" algn="justLow" rtl="1">
              <a:spcBef>
                <a:spcPts val="1200"/>
              </a:spcBef>
              <a:buFont typeface="Arial" pitchFamily="34" charset="0"/>
              <a:buChar char="•"/>
            </a:pPr>
            <a:r>
              <a:rPr lang="ar-EG" sz="2200" dirty="0"/>
              <a:t>خطأ شائع في الشركات الصغيرة: فرض أسعار منخفضة للغاية والفشل في إدراك القيمة الإضافية والخدمة والراحة والجودة والفوائد الأخرى التي تقدمها.</a:t>
            </a:r>
          </a:p>
          <a:p>
            <a:pPr marL="342900" indent="-342900" algn="justLow" rtl="1">
              <a:spcBef>
                <a:spcPts val="1200"/>
              </a:spcBef>
              <a:buFont typeface="Arial" pitchFamily="34" charset="0"/>
              <a:buChar char="•"/>
            </a:pPr>
            <a:r>
              <a:rPr lang="ar-EG" sz="2200" dirty="0"/>
              <a:t>المفتاح هو فهم السوق المستهدفة وتحديد المبلغ الذي يرغب العملاء في دفعه بدلاً من المبلغ الذي يجب تحصيله.</a:t>
            </a:r>
          </a:p>
        </p:txBody>
      </p:sp>
      <p:pic>
        <p:nvPicPr>
          <p:cNvPr id="10" name="Picture 9" descr="A finger pushing dice up and down&#10;&#10;Description automatically generated">
            <a:extLst>
              <a:ext uri="{FF2B5EF4-FFF2-40B4-BE49-F238E27FC236}">
                <a16:creationId xmlns:a16="http://schemas.microsoft.com/office/drawing/2014/main" id="{E8526BCB-9779-D9CF-E7CB-22772A2F5D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69351" y="187596"/>
            <a:ext cx="1676201" cy="1084034"/>
          </a:xfrm>
          <a:prstGeom prst="rect">
            <a:avLst/>
          </a:prstGeom>
        </p:spPr>
      </p:pic>
    </p:spTree>
    <p:extLst>
      <p:ext uri="{BB962C8B-B14F-4D97-AF65-F5344CB8AC3E}">
        <p14:creationId xmlns:p14="http://schemas.microsoft.com/office/powerpoint/2010/main" val="369919921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Price Conveys Image</a:t>
            </a:r>
          </a:p>
          <a:p>
            <a:r>
              <a:rPr lang="ar-EG" sz="2800" b="1" dirty="0">
                <a:solidFill>
                  <a:srgbClr val="00B0F0"/>
                </a:solidFill>
                <a:latin typeface="Alexandria" charset="0"/>
                <a:cs typeface="Alexandria" charset="0"/>
              </a:rPr>
              <a:t>السعر ينقل الصورة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557254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200" dirty="0">
                <a:latin typeface="+mn-lt"/>
              </a:rPr>
              <a:t>A study of businesses in multiple industries by Rafi Mohammed, author of The Art of Pricing, found that those companies that raised prices by 1% saw their profits increase 11%. Those that raised their prices by 10% realized profit increases of 100%!</a:t>
            </a:r>
          </a:p>
          <a:p>
            <a:pPr marL="342900" indent="-342900" algn="just">
              <a:spcBef>
                <a:spcPts val="1200"/>
              </a:spcBef>
              <a:buFont typeface="Arial" pitchFamily="34" charset="0"/>
              <a:buChar char="•"/>
            </a:pPr>
            <a:r>
              <a:rPr lang="en-US" sz="2200" dirty="0">
                <a:latin typeface="+mn-lt"/>
              </a:rPr>
              <a:t>The study does not imply that businesses have free rein to raise prices to any level, but it does suggest that many companies can raise their prices enough to improve their financial results significantly as long as they convince customers that their products or services offer superior value. </a:t>
            </a:r>
          </a:p>
        </p:txBody>
      </p:sp>
      <p:sp>
        <p:nvSpPr>
          <p:cNvPr id="2" name="Rectangle 1"/>
          <p:cNvSpPr/>
          <p:nvPr/>
        </p:nvSpPr>
        <p:spPr>
          <a:xfrm>
            <a:off x="6122430" y="1549488"/>
            <a:ext cx="5812071" cy="5107873"/>
          </a:xfrm>
          <a:prstGeom prst="rect">
            <a:avLst/>
          </a:prstGeom>
        </p:spPr>
        <p:txBody>
          <a:bodyPr wrap="square">
            <a:spAutoFit/>
          </a:bodyPr>
          <a:lstStyle/>
          <a:p>
            <a:pPr marL="342900" indent="-342900" algn="justLow" rtl="1">
              <a:lnSpc>
                <a:spcPct val="150000"/>
              </a:lnSpc>
              <a:buFont typeface="Arial" pitchFamily="34" charset="0"/>
              <a:buChar char="•"/>
            </a:pPr>
            <a:r>
              <a:rPr lang="ar-EG" sz="2200" dirty="0"/>
              <a:t>أظهرت دراسة أجراها رافي محمد، مؤلف كتاب فن التسعير، على شركات في صناعات متعددة، أن الشركات التي رفعت أسعارها بنسبة 1% شهدت زيادة في أرباحها بنسبة 11%، أما الشركات التي رفعت أسعارها بنسبة 10% فقد حققت زيادة في الأرباح بنسبة 100%!</a:t>
            </a:r>
          </a:p>
          <a:p>
            <a:pPr marL="342900" indent="-342900" algn="justLow" rtl="1">
              <a:lnSpc>
                <a:spcPct val="150000"/>
              </a:lnSpc>
              <a:buFont typeface="Arial" pitchFamily="34" charset="0"/>
              <a:buChar char="•"/>
            </a:pPr>
            <a:r>
              <a:rPr lang="ar-EG" sz="2200" dirty="0"/>
              <a:t>لا تعني الدراسة أن الشركات تتمتع بحرية كاملة في رفع الأسعار إلى أي مستوى، ولكنها تشير إلى أن العديد من الشركات يمكنها رفع أسعارها بما يكفي لتحسين نتائجها المالية بشكل كبير طالما أنها تقنع العملاء بأن منتجاتها أو خدماتها تقدم قيمة متفوقة.</a:t>
            </a:r>
          </a:p>
        </p:txBody>
      </p:sp>
      <p:pic>
        <p:nvPicPr>
          <p:cNvPr id="10" name="Picture 9" descr="A red arrow pointing up to a white text&#10;&#10;Description automatically generated">
            <a:extLst>
              <a:ext uri="{FF2B5EF4-FFF2-40B4-BE49-F238E27FC236}">
                <a16:creationId xmlns:a16="http://schemas.microsoft.com/office/drawing/2014/main" id="{EA07A254-32E3-3847-9306-9BB29209F6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06817" y="77156"/>
            <a:ext cx="1544761" cy="1274427"/>
          </a:xfrm>
          <a:prstGeom prst="rect">
            <a:avLst/>
          </a:prstGeom>
        </p:spPr>
      </p:pic>
    </p:spTree>
    <p:extLst>
      <p:ext uri="{BB962C8B-B14F-4D97-AF65-F5344CB8AC3E}">
        <p14:creationId xmlns:p14="http://schemas.microsoft.com/office/powerpoint/2010/main" val="3110119394"/>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Price Conveys Image</a:t>
            </a:r>
          </a:p>
          <a:p>
            <a:r>
              <a:rPr lang="ar-EG" sz="2800" b="1" dirty="0">
                <a:solidFill>
                  <a:srgbClr val="00B0F0"/>
                </a:solidFill>
                <a:latin typeface="Alexandria" charset="0"/>
                <a:cs typeface="Alexandria" charset="0"/>
              </a:rPr>
              <a:t>السعر ينقل الصورة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608938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900" dirty="0">
                <a:latin typeface="+mn-lt"/>
              </a:rPr>
              <a:t>One expert explains the relationship between value and price with the following conceptual equation: </a:t>
            </a:r>
          </a:p>
          <a:p>
            <a:pPr algn="ctr"/>
            <a:r>
              <a:rPr lang="en-US" sz="1900" b="1" dirty="0">
                <a:solidFill>
                  <a:srgbClr val="FF0000"/>
                </a:solidFill>
                <a:latin typeface="+mn-lt"/>
              </a:rPr>
              <a:t>(S + P)/D &gt; $ + E </a:t>
            </a:r>
          </a:p>
          <a:p>
            <a:pPr marL="342900" indent="-342900" algn="just">
              <a:buFont typeface="Arial" pitchFamily="34" charset="0"/>
              <a:buChar char="•"/>
            </a:pPr>
            <a:r>
              <a:rPr lang="en-US" sz="1900" dirty="0">
                <a:latin typeface="+mn-lt"/>
              </a:rPr>
              <a:t>S = Company’s standards of doing business </a:t>
            </a:r>
          </a:p>
          <a:p>
            <a:pPr marL="342900" indent="-342900" algn="just">
              <a:buFont typeface="Arial" pitchFamily="34" charset="0"/>
              <a:buChar char="•"/>
            </a:pPr>
            <a:r>
              <a:rPr lang="en-US" sz="1900" dirty="0">
                <a:latin typeface="+mn-lt"/>
              </a:rPr>
              <a:t>P = Product or service quality and performance </a:t>
            </a:r>
          </a:p>
          <a:p>
            <a:pPr marL="342900" indent="-342900" algn="just">
              <a:buFont typeface="Arial" pitchFamily="34" charset="0"/>
              <a:buChar char="•"/>
            </a:pPr>
            <a:r>
              <a:rPr lang="en-US" sz="1900" dirty="0">
                <a:latin typeface="+mn-lt"/>
              </a:rPr>
              <a:t>D = Doubt in customers’ minds that detract from the value of the company’s standards and products or services </a:t>
            </a:r>
          </a:p>
          <a:p>
            <a:pPr marL="342900" indent="-342900" algn="just">
              <a:buFont typeface="Arial" pitchFamily="34" charset="0"/>
              <a:buChar char="•"/>
            </a:pPr>
            <a:r>
              <a:rPr lang="en-US" sz="1900" dirty="0">
                <a:latin typeface="+mn-lt"/>
              </a:rPr>
              <a:t>$ = Product or service price</a:t>
            </a:r>
          </a:p>
          <a:p>
            <a:pPr marL="342900" indent="-342900" algn="just">
              <a:buFont typeface="Arial" pitchFamily="34" charset="0"/>
              <a:buChar char="•"/>
            </a:pPr>
            <a:r>
              <a:rPr lang="en-US" sz="1900" dirty="0">
                <a:latin typeface="+mn-lt"/>
              </a:rPr>
              <a:t>E = Customers’ expectations of a company and its products and services </a:t>
            </a:r>
          </a:p>
          <a:p>
            <a:pPr algn="just"/>
            <a:r>
              <a:rPr lang="en-US" sz="1900" dirty="0">
                <a:latin typeface="+mn-lt"/>
              </a:rPr>
              <a:t>According to this equation, the value customers gain from doing business with a company and buying its products or services (after being diminished by doubts they have about the company and its products or services) must exceed the price they pay and the expectations they have about the company and its products or services. </a:t>
            </a:r>
          </a:p>
        </p:txBody>
      </p:sp>
      <p:sp>
        <p:nvSpPr>
          <p:cNvPr id="2" name="Rectangle 1"/>
          <p:cNvSpPr/>
          <p:nvPr/>
        </p:nvSpPr>
        <p:spPr>
          <a:xfrm>
            <a:off x="6586329" y="1654654"/>
            <a:ext cx="5247861" cy="4939814"/>
          </a:xfrm>
          <a:prstGeom prst="rect">
            <a:avLst/>
          </a:prstGeom>
        </p:spPr>
        <p:txBody>
          <a:bodyPr wrap="square">
            <a:spAutoFit/>
          </a:bodyPr>
          <a:lstStyle/>
          <a:p>
            <a:pPr algn="justLow" rtl="1">
              <a:spcBef>
                <a:spcPts val="600"/>
              </a:spcBef>
            </a:pPr>
            <a:r>
              <a:rPr lang="ar-EG" sz="2000" dirty="0"/>
              <a:t>يشرح أحد الخبراء العلاقة بين القيمة والسعر بالمعادلة المفاهيمية التالية:</a:t>
            </a:r>
          </a:p>
          <a:p>
            <a:pPr algn="ctr">
              <a:spcBef>
                <a:spcPts val="600"/>
              </a:spcBef>
            </a:pPr>
            <a:r>
              <a:rPr lang="en-US" sz="2000" b="1" dirty="0">
                <a:solidFill>
                  <a:srgbClr val="FF0000"/>
                </a:solidFill>
              </a:rPr>
              <a:t>(S + P)/D &gt; $ + E </a:t>
            </a:r>
          </a:p>
          <a:p>
            <a:pPr marL="800100" lvl="1" indent="-342900" algn="justLow" rtl="1">
              <a:spcBef>
                <a:spcPts val="600"/>
              </a:spcBef>
              <a:buFont typeface="Arial" pitchFamily="34" charset="0"/>
              <a:buChar char="•"/>
            </a:pPr>
            <a:r>
              <a:rPr lang="en-US" sz="2000" dirty="0"/>
              <a:t>S</a:t>
            </a:r>
            <a:r>
              <a:rPr lang="ar-EG" sz="2000" dirty="0"/>
              <a:t> = معايير الشركة في ممارسة الأعمال.</a:t>
            </a:r>
          </a:p>
          <a:p>
            <a:pPr marL="800100" lvl="1" indent="-342900" algn="justLow" rtl="1">
              <a:spcBef>
                <a:spcPts val="600"/>
              </a:spcBef>
              <a:buFont typeface="Arial" pitchFamily="34" charset="0"/>
              <a:buChar char="•"/>
            </a:pPr>
            <a:r>
              <a:rPr lang="en-US" sz="2000" dirty="0"/>
              <a:t>P</a:t>
            </a:r>
            <a:r>
              <a:rPr lang="ar-EG" sz="2000" dirty="0"/>
              <a:t> = جودة وأداء المنتج أو الخدمة.</a:t>
            </a:r>
          </a:p>
          <a:p>
            <a:pPr marL="800100" lvl="1" indent="-342900" algn="justLow" rtl="1">
              <a:spcBef>
                <a:spcPts val="600"/>
              </a:spcBef>
              <a:buFont typeface="Arial" pitchFamily="34" charset="0"/>
              <a:buChar char="•"/>
            </a:pPr>
            <a:r>
              <a:rPr lang="en-US" sz="2000" dirty="0"/>
              <a:t>D</a:t>
            </a:r>
            <a:r>
              <a:rPr lang="ar-EG" sz="2000" dirty="0"/>
              <a:t> = الشكوك في أذهان العملاء التي تنتقص من قيمة معايير الشركة ومنتجاتها أو خدماتها.</a:t>
            </a:r>
          </a:p>
          <a:p>
            <a:pPr marL="800100" lvl="1" indent="-342900" algn="justLow" rtl="1">
              <a:spcBef>
                <a:spcPts val="600"/>
              </a:spcBef>
              <a:buFont typeface="Arial" pitchFamily="34" charset="0"/>
              <a:buChar char="•"/>
            </a:pPr>
            <a:r>
              <a:rPr lang="en-US" sz="2000" dirty="0"/>
              <a:t>$</a:t>
            </a:r>
            <a:r>
              <a:rPr lang="ar-EG" sz="2000" dirty="0"/>
              <a:t> = سعر المنتج أو الخدمة</a:t>
            </a:r>
          </a:p>
          <a:p>
            <a:pPr marL="800100" lvl="1" indent="-342900" algn="justLow" rtl="1">
              <a:spcBef>
                <a:spcPts val="600"/>
              </a:spcBef>
              <a:buFont typeface="Arial" pitchFamily="34" charset="0"/>
              <a:buChar char="•"/>
            </a:pPr>
            <a:r>
              <a:rPr lang="en-US" sz="2000" dirty="0"/>
              <a:t>E</a:t>
            </a:r>
            <a:r>
              <a:rPr lang="ar-EG" sz="2000" dirty="0"/>
              <a:t> = </a:t>
            </a:r>
            <a:r>
              <a:rPr lang="en-US" sz="2000" dirty="0"/>
              <a:t> </a:t>
            </a:r>
            <a:r>
              <a:rPr lang="ar-EG" sz="2000" dirty="0"/>
              <a:t>توقعات العملاء من الشركة ومنتجاتها وخدماتها</a:t>
            </a:r>
          </a:p>
          <a:p>
            <a:pPr algn="justLow" rtl="1">
              <a:spcBef>
                <a:spcPts val="600"/>
              </a:spcBef>
            </a:pPr>
            <a:r>
              <a:rPr lang="ar-EG" sz="2000" dirty="0"/>
              <a:t>وفقًا لهذه المعادلة، فإن القيمة التي يكتسبها العملاء من ممارسة الأعمال مع شركة وشراء منتجاتها أو خدماتها (بعد أن تضاءلت بسبب الشكوك التي لديهم حول الشركة ومنتجاتها أو خدماتها) يجب أن تتجاوز السعر الذي يدفعونه والتوقعات التي لديهم حول الشركة ومنتجاتها أو خدماتها.</a:t>
            </a:r>
          </a:p>
        </p:txBody>
      </p:sp>
    </p:spTree>
    <p:extLst>
      <p:ext uri="{BB962C8B-B14F-4D97-AF65-F5344CB8AC3E}">
        <p14:creationId xmlns:p14="http://schemas.microsoft.com/office/powerpoint/2010/main" val="131158889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Price Conveys Image</a:t>
            </a:r>
          </a:p>
          <a:p>
            <a:r>
              <a:rPr lang="ar-EG" sz="2800" b="1" dirty="0">
                <a:solidFill>
                  <a:srgbClr val="00B0F0"/>
                </a:solidFill>
                <a:latin typeface="Alexandria" charset="0"/>
                <a:cs typeface="Alexandria" charset="0"/>
              </a:rPr>
              <a:t>السعر ينقل الصورة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96786"/>
            <a:ext cx="928792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dirty="0">
                <a:solidFill>
                  <a:srgbClr val="211E1E"/>
                </a:solidFill>
                <a:latin typeface="+mn-lt"/>
              </a:rPr>
              <a:t>A key ingredient to setting prices properly is to understand a company’s target market: the customer groups at which the small company is aiming its goods or services. Rather than ask “How much should I charge for my product or service?” entrepreneurs should ask “How much are my target customers willing to pay?” Target market, business image, and pricing strategy are closely related. </a:t>
            </a:r>
            <a:endParaRPr lang="en-US" sz="2000" dirty="0">
              <a:latin typeface="+mn-lt"/>
            </a:endParaRPr>
          </a:p>
          <a:p>
            <a:pPr marL="342900" indent="-342900" algn="just">
              <a:buFont typeface="Arial" pitchFamily="34" charset="0"/>
              <a:buChar char="•"/>
            </a:pPr>
            <a:r>
              <a:rPr lang="en-US" sz="2000" dirty="0">
                <a:solidFill>
                  <a:srgbClr val="211E1E"/>
                </a:solidFill>
                <a:latin typeface="+mn-lt"/>
              </a:rPr>
              <a:t>For many of the products upscale brands sell, their final prices are more a reflection of their desired image than the reality of their costs. </a:t>
            </a:r>
          </a:p>
          <a:p>
            <a:pPr marL="342900" indent="-342900" algn="just">
              <a:buFont typeface="Arial" pitchFamily="34" charset="0"/>
              <a:buChar char="•"/>
            </a:pPr>
            <a:endParaRPr lang="en-US" sz="400" dirty="0">
              <a:solidFill>
                <a:srgbClr val="211E1E"/>
              </a:solidFill>
              <a:latin typeface="+mn-lt"/>
            </a:endParaRPr>
          </a:p>
          <a:p>
            <a:pPr marL="342900" indent="-342900" algn="justLow" rtl="1">
              <a:lnSpc>
                <a:spcPct val="150000"/>
              </a:lnSpc>
              <a:buFont typeface="Arial" pitchFamily="34" charset="0"/>
              <a:buChar char="•"/>
            </a:pPr>
            <a:r>
              <a:rPr lang="ar-EG" sz="2000" dirty="0">
                <a:latin typeface="+mn-lt"/>
              </a:rPr>
              <a:t>إن أحد المكونات الأساسية لتحديد الأسعار بشكل صحيح هو فهم السوق المستهدفة للشركة: مجموعات العملاء التي تستهدفها الشركة الصغيرة بسلعها أو خدماتها. وبدلاً من السؤال "كم ينبغي لي أن أتقاضى مقابل منتجي أو خدمتي؟"، ينبغي لرجال الأعمال أن يسألوا "كم يرغب عملائي المستهدفون في دفعه؟". إن السوق المستهدفة، وصورة الشركة، واستراتيجية التسعير مرتبطة ارتباطًا وثيقًا.</a:t>
            </a:r>
          </a:p>
          <a:p>
            <a:pPr marL="342900" indent="-342900" algn="justLow" rtl="1">
              <a:lnSpc>
                <a:spcPct val="150000"/>
              </a:lnSpc>
              <a:buFont typeface="Arial" pitchFamily="34" charset="0"/>
              <a:buChar char="•"/>
            </a:pPr>
            <a:r>
              <a:rPr lang="ar-EG" sz="2000" dirty="0">
                <a:latin typeface="+mn-lt"/>
              </a:rPr>
              <a:t>بالنسبة للعديد من المنتجات التي تبيعها العلامات التجارية الراقية، فإن أسعارها النهائية تعكس صورتها المرغوبة أكثر من كونها تعكس حقيقة تكاليفها.</a:t>
            </a:r>
            <a:endParaRPr lang="x-none" sz="2000" dirty="0">
              <a:latin typeface="+mn-lt"/>
            </a:endParaRPr>
          </a:p>
        </p:txBody>
      </p:sp>
      <p:pic>
        <p:nvPicPr>
          <p:cNvPr id="9" name="Picture 8" descr="A picture containing text, watch&#10;&#10;Description automatically generated">
            <a:extLst>
              <a:ext uri="{FF2B5EF4-FFF2-40B4-BE49-F238E27FC236}">
                <a16:creationId xmlns:a16="http://schemas.microsoft.com/office/drawing/2014/main" id="{67250F01-A03A-1323-55D1-BC987D4155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25878" y="1596786"/>
            <a:ext cx="1937372" cy="2518013"/>
          </a:xfrm>
          <a:prstGeom prst="rect">
            <a:avLst/>
          </a:prstGeom>
        </p:spPr>
      </p:pic>
      <p:pic>
        <p:nvPicPr>
          <p:cNvPr id="10" name="Picture 9" descr="A picture containing text, watch&#10;&#10;Description automatically generated">
            <a:extLst>
              <a:ext uri="{FF2B5EF4-FFF2-40B4-BE49-F238E27FC236}">
                <a16:creationId xmlns:a16="http://schemas.microsoft.com/office/drawing/2014/main" id="{8847B250-034B-F52F-724C-654FE279A2CD}"/>
              </a:ext>
            </a:extLst>
          </p:cNvPr>
          <p:cNvPicPr>
            <a:picLocks noChangeAspect="1"/>
          </p:cNvPicPr>
          <p:nvPr/>
        </p:nvPicPr>
        <p:blipFill rotWithShape="1">
          <a:blip r:embed="rId4">
            <a:extLst>
              <a:ext uri="{28A0092B-C50C-407E-A947-70E740481C1C}">
                <a14:useLocalDpi xmlns:a14="http://schemas.microsoft.com/office/drawing/2010/main" val="0"/>
              </a:ext>
            </a:extLst>
          </a:blip>
          <a:srcRect r="9015"/>
          <a:stretch/>
        </p:blipFill>
        <p:spPr>
          <a:xfrm>
            <a:off x="9925878" y="4214191"/>
            <a:ext cx="1937372" cy="2418621"/>
          </a:xfrm>
          <a:prstGeom prst="rect">
            <a:avLst/>
          </a:prstGeom>
        </p:spPr>
      </p:pic>
    </p:spTree>
    <p:extLst>
      <p:ext uri="{BB962C8B-B14F-4D97-AF65-F5344CB8AC3E}">
        <p14:creationId xmlns:p14="http://schemas.microsoft.com/office/powerpoint/2010/main" val="379960057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Competition &amp; pricing</a:t>
            </a:r>
          </a:p>
          <a:p>
            <a:r>
              <a:rPr lang="ar-EG" sz="2800" b="1" dirty="0">
                <a:solidFill>
                  <a:srgbClr val="00B0F0"/>
                </a:solidFill>
                <a:latin typeface="Alexandria" charset="0"/>
                <a:cs typeface="Alexandria" charset="0"/>
              </a:rPr>
              <a:t>المنافسة والتسعير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30526"/>
            <a:ext cx="1143000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Font typeface="Arial" pitchFamily="34" charset="0"/>
              <a:buChar char="•"/>
            </a:pPr>
            <a:r>
              <a:rPr lang="en-US" sz="1500" dirty="0">
                <a:latin typeface="+mn-lt"/>
              </a:rPr>
              <a:t>Competitors’ prices can have a dramatic impact on a small company’s sales. Today, small companies face competition from local businesses as well as from global online businesses </a:t>
            </a:r>
          </a:p>
          <a:p>
            <a:pPr marL="285750" indent="-285750" algn="just">
              <a:buFont typeface="Arial" pitchFamily="34" charset="0"/>
              <a:buChar char="•"/>
            </a:pPr>
            <a:r>
              <a:rPr lang="en-US" sz="1500" dirty="0">
                <a:latin typeface="+mn-lt"/>
              </a:rPr>
              <a:t>Companies must take into account competitors’ prices, but it is not always necessary to match or beat them. </a:t>
            </a:r>
          </a:p>
          <a:p>
            <a:pPr marL="285750" indent="-285750" algn="just">
              <a:buFont typeface="Arial" pitchFamily="34" charset="0"/>
              <a:buChar char="•"/>
            </a:pPr>
            <a:r>
              <a:rPr lang="en-US" sz="1500" dirty="0">
                <a:latin typeface="+mn-lt"/>
              </a:rPr>
              <a:t>Unless a small company can differentiate itself by creating a distinctive image in customers’ minds or by offering superior service, quality, design, convenience, or speed, it must match its competitors’ prices or risk losing sales. </a:t>
            </a:r>
          </a:p>
          <a:p>
            <a:pPr marL="285750" indent="-285750" algn="just">
              <a:buFont typeface="Arial" pitchFamily="34" charset="0"/>
              <a:buChar char="•"/>
            </a:pPr>
            <a:r>
              <a:rPr lang="en-US" sz="1500" dirty="0">
                <a:latin typeface="+mn-lt"/>
              </a:rPr>
              <a:t>Before matching any competitor’s prices, small business owners should consider a rival’s motives. A competitor may establish its price structure on the basis of a unique set of criteria and a totally different strategy. Blindly matching competitors’ prices can lead a company to financial ruin.</a:t>
            </a:r>
          </a:p>
          <a:p>
            <a:pPr marL="285750" indent="-285750" algn="just">
              <a:buFont typeface="Arial" pitchFamily="34" charset="0"/>
              <a:buChar char="•"/>
            </a:pPr>
            <a:r>
              <a:rPr lang="en-US" sz="1500" dirty="0">
                <a:latin typeface="+mn-lt"/>
              </a:rPr>
              <a:t>The similarity of competitors’ goods and services also influences a company’s pricing policies. Entrepreneurs must monitor competitors’ prices on products that are identical to or that are close substitutes for those they sell and strive to keep their prices in line with them and non-price competition can be an effective strategy for a small business in the face of larger, more powerful companies because experimenting with price changes can be dangerous for small companies.</a:t>
            </a:r>
          </a:p>
          <a:p>
            <a:pPr algn="just"/>
            <a:r>
              <a:rPr lang="en-US" sz="1500" dirty="0">
                <a:latin typeface="+mn-lt"/>
              </a:rPr>
              <a:t> </a:t>
            </a:r>
          </a:p>
          <a:p>
            <a:pPr marL="285750" indent="-285750" algn="just" rtl="1">
              <a:buFont typeface="Arial" pitchFamily="34" charset="0"/>
              <a:buChar char="•"/>
            </a:pPr>
            <a:r>
              <a:rPr lang="ar-EG" sz="1500" dirty="0">
                <a:latin typeface="+mn-lt"/>
              </a:rPr>
              <a:t>يمكن أن يكون لأسعار المنافسين تأثير كبير على مبيعات الشركة الصغيرة. تواجه الشركات الصغيرة اليوم منافسة من الشركات المحلية وكذلك من الشركات العالمية عبر الإنترنت.</a:t>
            </a:r>
          </a:p>
          <a:p>
            <a:pPr marL="285750" indent="-285750" algn="just" rtl="1">
              <a:buFont typeface="Arial" pitchFamily="34" charset="0"/>
              <a:buChar char="•"/>
            </a:pPr>
            <a:r>
              <a:rPr lang="ar-EG" sz="1500" dirty="0">
                <a:latin typeface="+mn-lt"/>
              </a:rPr>
              <a:t>يتعين على الشركات أن تأخذ في الاعتبار أسعار المنافسين، ولكن ليس من الضروري دائمًا مطابقتها أو التغلب عليها.</a:t>
            </a:r>
          </a:p>
          <a:p>
            <a:pPr marL="285750" indent="-285750" algn="justLow" rtl="1">
              <a:buFont typeface="Arial" pitchFamily="34" charset="0"/>
              <a:buChar char="•"/>
            </a:pPr>
            <a:r>
              <a:rPr lang="ar-EG" sz="1500" dirty="0">
                <a:latin typeface="+mn-lt"/>
              </a:rPr>
              <a:t>إذا لم تتمكن شركة صغيرة من تمييز نفسها من خلال خلق صورة مميزة في أذهان العملاء أو من خلال تقديم خدمة متفوقة أو جودة أو تصميم أو راحة أو سرعة، فيجب عليها أن تتناسب أسعارها مع أسعار منافسيها أو تخاطر بخسارة المبيعات..</a:t>
            </a:r>
          </a:p>
          <a:p>
            <a:pPr marL="285750" indent="-285750" algn="justLow" rtl="1">
              <a:buFont typeface="Arial" pitchFamily="34" charset="0"/>
              <a:buChar char="•"/>
            </a:pPr>
            <a:r>
              <a:rPr lang="ar-EG" sz="1500" dirty="0">
                <a:latin typeface="+mn-lt"/>
              </a:rPr>
              <a:t>قبل محاولة مطابقة أسعار أي شركة منافسة، يجب على أصحاب الأعمال الصغيرة أن يأخذوا في الاعتبار دوافع المنافس. فقد يضع المنافس هيكل أسعاره على أساس مجموعة فريدة من المعايير واستراتيجية مختلفة تمامًا. وقد يؤدي مطابقة أسعار المنافسين بشكل أعمى إلى إفلاس الشركة ماليًا.</a:t>
            </a:r>
          </a:p>
          <a:p>
            <a:pPr marL="285750" indent="-285750" algn="justLow" rtl="1">
              <a:buFont typeface="Arial" pitchFamily="34" charset="0"/>
              <a:buChar char="•"/>
            </a:pPr>
            <a:r>
              <a:rPr lang="ar-EG" sz="1500" dirty="0">
                <a:latin typeface="+mn-lt"/>
              </a:rPr>
              <a:t>إن تشابه السلع والخدمات التي تقدمها الشركات المنافسة يؤثر أيضاً على سياسات التسعير التي تنتهجها الشركات. ويتعين على رواد الأعمال أن يراقبوا أسعار المنافسين للمنتجات التي تتطابق مع تلك التي يبيعونها أو التي تشكل بدائل قريبة منها، وأن يجتهدوا في إبقاء أسعارهم متماشية مع أسعار المنافسين، وقد تكون المنافسة غير السعرية استراتيجية فعّالة للشركات الصغيرة في مواجهة الشركات الأكبر حجماً والأكثر قوة، لأن التجريب في تغيير الأسعار قد يكون خطيراً على الشركات الصغيرة..</a:t>
            </a:r>
            <a:endParaRPr lang="en-US" sz="1500" dirty="0">
              <a:latin typeface="+mn-lt"/>
            </a:endParaRPr>
          </a:p>
        </p:txBody>
      </p:sp>
    </p:spTree>
    <p:extLst>
      <p:ext uri="{BB962C8B-B14F-4D97-AF65-F5344CB8AC3E}">
        <p14:creationId xmlns:p14="http://schemas.microsoft.com/office/powerpoint/2010/main" val="426977189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Competition &amp; pricing</a:t>
            </a:r>
          </a:p>
          <a:p>
            <a:r>
              <a:rPr lang="ar-EG" sz="2800" b="1" dirty="0">
                <a:solidFill>
                  <a:srgbClr val="00B0F0"/>
                </a:solidFill>
                <a:latin typeface="Alexandria" charset="0"/>
                <a:cs typeface="Alexandria" charset="0"/>
              </a:rPr>
              <a:t>المنافسة والتسعير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FBABAC06-4A28-761A-6C50-90E19DC59977}"/>
              </a:ext>
            </a:extLst>
          </p:cNvPr>
          <p:cNvSpPr txBox="1">
            <a:spLocks/>
          </p:cNvSpPr>
          <p:nvPr/>
        </p:nvSpPr>
        <p:spPr>
          <a:xfrm>
            <a:off x="430697" y="1680139"/>
            <a:ext cx="5333999" cy="4853182"/>
          </a:xfrm>
          <a:prstGeom prst="rect">
            <a:avLst/>
          </a:prstGeom>
        </p:spPr>
        <p:txBody>
          <a:bodyPr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1800" dirty="0"/>
              <a:t>An entrepreneur can create a low-cost advantage by: </a:t>
            </a:r>
          </a:p>
          <a:p>
            <a:pPr lvl="1" algn="just">
              <a:lnSpc>
                <a:spcPct val="100000"/>
              </a:lnSpc>
            </a:pPr>
            <a:r>
              <a:rPr lang="en-US" sz="1800" dirty="0"/>
              <a:t>choosing a low-cost location. </a:t>
            </a:r>
          </a:p>
          <a:p>
            <a:pPr lvl="1" algn="just">
              <a:lnSpc>
                <a:spcPct val="100000"/>
              </a:lnSpc>
            </a:pPr>
            <a:r>
              <a:rPr lang="en-US" sz="1800" dirty="0"/>
              <a:t>minimizing operating costs by maximizing efficiency.</a:t>
            </a:r>
          </a:p>
          <a:p>
            <a:pPr lvl="1" algn="just">
              <a:lnSpc>
                <a:spcPct val="100000"/>
              </a:lnSpc>
            </a:pPr>
            <a:r>
              <a:rPr lang="en-US" sz="1800" dirty="0"/>
              <a:t>exercising tight control over inventory and restricting product lines to those items that turn over quickly.</a:t>
            </a:r>
          </a:p>
          <a:p>
            <a:pPr lvl="1" algn="just">
              <a:lnSpc>
                <a:spcPct val="100000"/>
              </a:lnSpc>
            </a:pPr>
            <a:r>
              <a:rPr lang="en-US" sz="1800" dirty="0"/>
              <a:t>providing customers with no or limited service (e.g., self-service). </a:t>
            </a:r>
          </a:p>
          <a:p>
            <a:pPr lvl="1" algn="just">
              <a:lnSpc>
                <a:spcPct val="100000"/>
              </a:lnSpc>
            </a:pPr>
            <a:r>
              <a:rPr lang="en-US" sz="1800" dirty="0"/>
              <a:t>using low-cost, bootstrap marketing techniques</a:t>
            </a:r>
          </a:p>
          <a:p>
            <a:pPr lvl="1" algn="just">
              <a:lnSpc>
                <a:spcPct val="100000"/>
              </a:lnSpc>
            </a:pPr>
            <a:r>
              <a:rPr lang="en-US" sz="1800" dirty="0"/>
              <a:t>selling basic products but offering customers the option of purchasing additional product or service features that generate higher profit margins. </a:t>
            </a:r>
          </a:p>
          <a:p>
            <a:pPr lvl="1" algn="just">
              <a:lnSpc>
                <a:spcPct val="100000"/>
              </a:lnSpc>
            </a:pPr>
            <a:r>
              <a:rPr lang="en-US" sz="1800" dirty="0"/>
              <a:t>achieving high sales volume that allows the business to spread its fixed costs across a large number of units. </a:t>
            </a:r>
            <a:endParaRPr lang="x-none" sz="1800" dirty="0"/>
          </a:p>
        </p:txBody>
      </p:sp>
      <p:pic>
        <p:nvPicPr>
          <p:cNvPr id="10" name="Picture 4" descr="The Top 8 Techniques for Effective Competitive Pricing Success">
            <a:extLst>
              <a:ext uri="{FF2B5EF4-FFF2-40B4-BE49-F238E27FC236}">
                <a16:creationId xmlns:a16="http://schemas.microsoft.com/office/drawing/2014/main" id="{157242C4-2AEB-C39A-8BF6-1F3F63490CE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6744" y="99197"/>
            <a:ext cx="1872952" cy="1266413"/>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6122430" y="1631376"/>
            <a:ext cx="5812071" cy="4832092"/>
          </a:xfrm>
          <a:prstGeom prst="rect">
            <a:avLst/>
          </a:prstGeom>
        </p:spPr>
        <p:txBody>
          <a:bodyPr wrap="square">
            <a:spAutoFit/>
          </a:bodyPr>
          <a:lstStyle/>
          <a:p>
            <a:pPr marL="342900" indent="-342900" algn="justLow" rtl="1">
              <a:buFont typeface="Arial" pitchFamily="34" charset="0"/>
              <a:buChar char="•"/>
            </a:pPr>
            <a:r>
              <a:rPr lang="ar-EG" sz="2200" dirty="0"/>
              <a:t>يمكن لرائد الأعمال أن يخلق ميزة التكلفة المنخفضة من خلال:</a:t>
            </a:r>
          </a:p>
          <a:p>
            <a:pPr marL="800100" lvl="1" indent="-342900" algn="justLow" rtl="1">
              <a:buFont typeface="Arial" pitchFamily="34" charset="0"/>
              <a:buChar char="•"/>
            </a:pPr>
            <a:r>
              <a:rPr lang="ar-EG" sz="2200" dirty="0"/>
              <a:t>اختيار موقع منخفض التكلفة.</a:t>
            </a:r>
          </a:p>
          <a:p>
            <a:pPr marL="800100" lvl="1" indent="-342900" algn="justLow" rtl="1">
              <a:buFont typeface="Arial" pitchFamily="34" charset="0"/>
              <a:buChar char="•"/>
            </a:pPr>
            <a:r>
              <a:rPr lang="ar-EG" sz="2200" dirty="0"/>
              <a:t>تقليل تكاليف التشغيل من خلال تعظيم الكفاءة.</a:t>
            </a:r>
          </a:p>
          <a:p>
            <a:pPr marL="800100" lvl="1" indent="-342900" algn="justLow" rtl="1">
              <a:buFont typeface="Arial" pitchFamily="34" charset="0"/>
              <a:buChar char="•"/>
            </a:pPr>
            <a:r>
              <a:rPr lang="ar-EG" sz="2200" dirty="0"/>
              <a:t>ممارسة رقابة صارمة على المخزون وتقييد خطوط الإنتاج بتلك العناصر التي يتم تداولها بسرعة.</a:t>
            </a:r>
          </a:p>
          <a:p>
            <a:pPr marL="800100" lvl="1" indent="-342900" algn="justLow" rtl="1">
              <a:buFont typeface="Arial" pitchFamily="34" charset="0"/>
              <a:buChar char="•"/>
            </a:pPr>
            <a:r>
              <a:rPr lang="ar-EG" sz="2200" dirty="0"/>
              <a:t>عدم تقديم أي خدمة للعملاء أو تقديم خدمة محدودة لهم (على سبيل المثال، الخدمة الذاتية).</a:t>
            </a:r>
          </a:p>
          <a:p>
            <a:pPr marL="800100" lvl="1" indent="-342900" algn="justLow" rtl="1">
              <a:buFont typeface="Arial" pitchFamily="34" charset="0"/>
              <a:buChar char="•"/>
            </a:pPr>
            <a:r>
              <a:rPr lang="ar-EG" sz="2200" dirty="0"/>
              <a:t>استخدام تقنيات التسويق منخفضة التكلفة</a:t>
            </a:r>
          </a:p>
          <a:p>
            <a:pPr marL="800100" lvl="1" indent="-342900" algn="justLow" rtl="1">
              <a:buFont typeface="Arial" pitchFamily="34" charset="0"/>
              <a:buChar char="•"/>
            </a:pPr>
            <a:r>
              <a:rPr lang="ar-EG" sz="2200" dirty="0"/>
              <a:t>بيع المنتجات الأساسية ولكن تقديم خيار شراء ميزات إضافية للمنتج أو الخدمة للعملاء والتي تولد هوامش ربح أعلى.</a:t>
            </a:r>
          </a:p>
          <a:p>
            <a:pPr marL="800100" lvl="1" indent="-342900" algn="justLow" rtl="1">
              <a:buFont typeface="Arial" pitchFamily="34" charset="0"/>
              <a:buChar char="•"/>
            </a:pPr>
            <a:r>
              <a:rPr lang="ar-EG" sz="2200" dirty="0"/>
              <a:t>تحقيق حجم مبيعات مرتفع يسمح للشركة بتوزيع تكاليفها الثابتة على عدد كبير من الوحدات.</a:t>
            </a:r>
          </a:p>
        </p:txBody>
      </p:sp>
    </p:spTree>
    <p:extLst>
      <p:ext uri="{BB962C8B-B14F-4D97-AF65-F5344CB8AC3E}">
        <p14:creationId xmlns:p14="http://schemas.microsoft.com/office/powerpoint/2010/main" val="11740703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Competition &amp; pricing</a:t>
            </a:r>
          </a:p>
          <a:p>
            <a:r>
              <a:rPr lang="ar-EG" sz="2800" b="1" dirty="0">
                <a:solidFill>
                  <a:srgbClr val="00B0F0"/>
                </a:solidFill>
                <a:latin typeface="Alexandria" charset="0"/>
                <a:cs typeface="Alexandria" charset="0"/>
              </a:rPr>
              <a:t>المنافسة والتسعير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Content Placeholder 2">
            <a:extLst>
              <a:ext uri="{FF2B5EF4-FFF2-40B4-BE49-F238E27FC236}">
                <a16:creationId xmlns:a16="http://schemas.microsoft.com/office/drawing/2014/main" id="{1917F73D-544D-62D0-E459-1631E47937CE}"/>
              </a:ext>
            </a:extLst>
          </p:cNvPr>
          <p:cNvGraphicFramePr>
            <a:graphicFrameLocks/>
          </p:cNvGraphicFramePr>
          <p:nvPr>
            <p:extLst>
              <p:ext uri="{D42A27DB-BD31-4B8C-83A1-F6EECF244321}">
                <p14:modId xmlns:p14="http://schemas.microsoft.com/office/powerpoint/2010/main" val="1790761910"/>
              </p:ext>
            </p:extLst>
          </p:nvPr>
        </p:nvGraphicFramePr>
        <p:xfrm>
          <a:off x="759167" y="2228827"/>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362374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FOCUS ON VALUE</a:t>
            </a:r>
          </a:p>
          <a:p>
            <a:r>
              <a:rPr lang="ar-EG" sz="2800" b="1" dirty="0">
                <a:solidFill>
                  <a:srgbClr val="00B0F0"/>
                </a:solidFill>
                <a:latin typeface="Alexandria" charset="0"/>
                <a:cs typeface="Alexandria" charset="0"/>
              </a:rPr>
              <a:t>التركيز على القيمة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FBABAC06-4A28-761A-6C50-90E19DC59977}"/>
              </a:ext>
            </a:extLst>
          </p:cNvPr>
          <p:cNvSpPr txBox="1">
            <a:spLocks/>
          </p:cNvSpPr>
          <p:nvPr/>
        </p:nvSpPr>
        <p:spPr>
          <a:xfrm>
            <a:off x="364436" y="1640383"/>
            <a:ext cx="6566451" cy="4853182"/>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1800" dirty="0"/>
              <a:t>The “right” price for a product or service depends on the value it provides for a customer. </a:t>
            </a:r>
          </a:p>
          <a:p>
            <a:pPr algn="just">
              <a:lnSpc>
                <a:spcPct val="100000"/>
              </a:lnSpc>
            </a:pPr>
            <a:r>
              <a:rPr lang="en-US" sz="1800" dirty="0"/>
              <a:t>Two aspects of price: </a:t>
            </a:r>
          </a:p>
          <a:p>
            <a:pPr lvl="1" algn="just">
              <a:lnSpc>
                <a:spcPct val="100000"/>
              </a:lnSpc>
            </a:pPr>
            <a:r>
              <a:rPr lang="en-US" sz="1800" b="1" dirty="0">
                <a:solidFill>
                  <a:srgbClr val="C00000"/>
                </a:solidFill>
              </a:rPr>
              <a:t>Objective value</a:t>
            </a:r>
            <a:r>
              <a:rPr lang="en-US" sz="1800" dirty="0"/>
              <a:t>: which is the price customers would be willing to pay if they un- </a:t>
            </a:r>
            <a:r>
              <a:rPr lang="en-US" sz="1800" dirty="0" err="1"/>
              <a:t>derstood</a:t>
            </a:r>
            <a:r>
              <a:rPr lang="en-US" sz="1800" dirty="0"/>
              <a:t> perfectly the benefits that a product or service delivers for them. Unfortunately, few if any customers can see a product’s or a service’s true objective value </a:t>
            </a:r>
          </a:p>
          <a:p>
            <a:pPr lvl="1" algn="just">
              <a:lnSpc>
                <a:spcPct val="100000"/>
              </a:lnSpc>
            </a:pPr>
            <a:r>
              <a:rPr lang="en-US" sz="1800" b="1" dirty="0">
                <a:solidFill>
                  <a:srgbClr val="C00000"/>
                </a:solidFill>
              </a:rPr>
              <a:t>Perceived value</a:t>
            </a:r>
            <a:r>
              <a:rPr lang="en-US" sz="1800" b="1" dirty="0">
                <a:solidFill>
                  <a:schemeClr val="tx2"/>
                </a:solidFill>
              </a:rPr>
              <a:t>: </a:t>
            </a:r>
            <a:r>
              <a:rPr lang="en-US" sz="1800" dirty="0"/>
              <a:t>determines the price customers are willing to pay. </a:t>
            </a:r>
          </a:p>
          <a:p>
            <a:pPr algn="just">
              <a:lnSpc>
                <a:spcPct val="100000"/>
              </a:lnSpc>
            </a:pPr>
            <a:r>
              <a:rPr lang="en-US" sz="1800" dirty="0"/>
              <a:t>People faced with pricing decisions often act irrationally: In one classic study, researchers asked shoppers whether they would travel an additional 20 minutes to save $5 on a calculator that costs $15; most said they would. When asked the same question about a $125 jacket, most of the shoppers said no, even though they would be saving the exact same amount of money </a:t>
            </a:r>
          </a:p>
        </p:txBody>
      </p:sp>
      <p:sp>
        <p:nvSpPr>
          <p:cNvPr id="10" name="Rectangle 9"/>
          <p:cNvSpPr/>
          <p:nvPr/>
        </p:nvSpPr>
        <p:spPr>
          <a:xfrm>
            <a:off x="7069539" y="1617728"/>
            <a:ext cx="4864961" cy="5078313"/>
          </a:xfrm>
          <a:prstGeom prst="rect">
            <a:avLst/>
          </a:prstGeom>
        </p:spPr>
        <p:txBody>
          <a:bodyPr wrap="square">
            <a:spAutoFit/>
          </a:bodyPr>
          <a:lstStyle/>
          <a:p>
            <a:pPr marL="342900" indent="-342900" algn="justLow" rtl="1">
              <a:buFont typeface="Arial" pitchFamily="34" charset="0"/>
              <a:buChar char="•"/>
            </a:pPr>
            <a:r>
              <a:rPr lang="ar-EG" dirty="0"/>
              <a:t>يعتمد السعر «المناسب» لمنتج أو خدمة على القيمة التي يقدمها للعميل.</a:t>
            </a:r>
          </a:p>
          <a:p>
            <a:pPr marL="342900" indent="-342900" algn="justLow" rtl="1">
              <a:buFont typeface="Arial" pitchFamily="34" charset="0"/>
              <a:buChar char="•"/>
            </a:pPr>
            <a:r>
              <a:rPr lang="ar-EG" dirty="0"/>
              <a:t>هناك جانبان للسعر:</a:t>
            </a:r>
          </a:p>
          <a:p>
            <a:pPr marL="800100" lvl="1" indent="-342900" algn="justLow" rtl="1">
              <a:buFont typeface="Arial" pitchFamily="34" charset="0"/>
              <a:buChar char="•"/>
            </a:pPr>
            <a:r>
              <a:rPr lang="ar-EG" b="1" dirty="0">
                <a:solidFill>
                  <a:srgbClr val="C00000"/>
                </a:solidFill>
              </a:rPr>
              <a:t>القيمة الموضوعية / الحقيقية:</a:t>
            </a:r>
            <a:r>
              <a:rPr lang="ar-EG" dirty="0"/>
              <a:t> وهي السعر الذي يكون العملاء على استعداد لدفعه إذا فهموا تمامًا الفوائد التي يقدمها لهم المنتج أو الخدمة. ومن المؤسف أن قِلة من العملاء - إن وجدوا - يستطيعون رؤية القيمة الموضوعية الحقيقية للمنتج أو الخدمة </a:t>
            </a:r>
          </a:p>
          <a:p>
            <a:pPr marL="800100" lvl="1" indent="-342900" algn="justLow" rtl="1">
              <a:buFont typeface="Arial" pitchFamily="34" charset="0"/>
              <a:buChar char="•"/>
            </a:pPr>
            <a:r>
              <a:rPr lang="ar-EG" b="1" dirty="0">
                <a:solidFill>
                  <a:srgbClr val="C00000"/>
                </a:solidFill>
              </a:rPr>
              <a:t>القيمة المُدركة:</a:t>
            </a:r>
            <a:r>
              <a:rPr lang="ar-EG" dirty="0"/>
              <a:t> تحدد السعر الذي يرغب العملاء في دفعه.</a:t>
            </a:r>
          </a:p>
          <a:p>
            <a:pPr marL="285750" lvl="1" indent="-285750" algn="justLow" rtl="1">
              <a:buFont typeface="Arial" pitchFamily="34" charset="0"/>
              <a:buChar char="•"/>
            </a:pPr>
            <a:r>
              <a:rPr lang="ar-EG" dirty="0"/>
              <a:t>إن الأشخاص الذين يواجهون قرارات التسعير يتصرفون بشكل غير عقلاني في كثير من الأحيان: ففي إحدى الدراسات الكلاسيكية، سأل الباحثون المتسوقين عما إذا كانوا سيسافرون لمدة 20 دقيقة إضافية لتوفير 5 دولارات على آلة حاسبة تكلف 15 دولارًا؛ فأجاب معظمهم أنهم سيفعلون ذلك. وعندما سئلوا نفس السؤال عن سترة بقيمة 125 دولارًا، أجاب معظم المتسوقين بالنفي، على الرغم من أنهم سيوفرون نفس المبلغ بالضبط.</a:t>
            </a:r>
          </a:p>
        </p:txBody>
      </p:sp>
    </p:spTree>
    <p:extLst>
      <p:ext uri="{BB962C8B-B14F-4D97-AF65-F5344CB8AC3E}">
        <p14:creationId xmlns:p14="http://schemas.microsoft.com/office/powerpoint/2010/main" val="377480759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FOCUS ON VALUE</a:t>
            </a:r>
          </a:p>
          <a:p>
            <a:r>
              <a:rPr lang="ar-EG" sz="2800" b="1" dirty="0">
                <a:solidFill>
                  <a:srgbClr val="00B0F0"/>
                </a:solidFill>
                <a:latin typeface="Alexandria" charset="0"/>
                <a:cs typeface="Alexandria" charset="0"/>
              </a:rPr>
              <a:t>التركيز على القيمة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Content Placeholder 2">
            <a:extLst>
              <a:ext uri="{FF2B5EF4-FFF2-40B4-BE49-F238E27FC236}">
                <a16:creationId xmlns:a16="http://schemas.microsoft.com/office/drawing/2014/main" id="{2F2FD49B-2AC5-FE16-CC15-846C38200A20}"/>
              </a:ext>
            </a:extLst>
          </p:cNvPr>
          <p:cNvGraphicFramePr>
            <a:graphicFrameLocks/>
          </p:cNvGraphicFramePr>
          <p:nvPr>
            <p:extLst>
              <p:ext uri="{D42A27DB-BD31-4B8C-83A1-F6EECF244321}">
                <p14:modId xmlns:p14="http://schemas.microsoft.com/office/powerpoint/2010/main" val="1404253183"/>
              </p:ext>
            </p:extLst>
          </p:nvPr>
        </p:nvGraphicFramePr>
        <p:xfrm>
          <a:off x="407651" y="1743736"/>
          <a:ext cx="11467156" cy="45888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4055850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FOCUS ON VALUE</a:t>
            </a:r>
          </a:p>
          <a:p>
            <a:r>
              <a:rPr lang="ar-EG" sz="2800" b="1" dirty="0">
                <a:solidFill>
                  <a:srgbClr val="00B0F0"/>
                </a:solidFill>
                <a:latin typeface="Alexandria" charset="0"/>
                <a:cs typeface="Alexandria" charset="0"/>
              </a:rPr>
              <a:t>التركيز على القيمة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FBABAC06-4A28-761A-6C50-90E19DC59977}"/>
              </a:ext>
            </a:extLst>
          </p:cNvPr>
          <p:cNvSpPr txBox="1">
            <a:spLocks/>
          </p:cNvSpPr>
          <p:nvPr/>
        </p:nvSpPr>
        <p:spPr>
          <a:xfrm>
            <a:off x="364436" y="1640383"/>
            <a:ext cx="5983355" cy="4853182"/>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200" dirty="0">
                <a:solidFill>
                  <a:srgbClr val="211E1E"/>
                </a:solidFill>
              </a:rPr>
              <a:t>Techniques that companies can use to increase customers’ perception of value and, essentially lower their prices with less risk of diminishing their brands:</a:t>
            </a:r>
          </a:p>
          <a:p>
            <a:pPr lvl="1" algn="just">
              <a:lnSpc>
                <a:spcPct val="100000"/>
              </a:lnSpc>
            </a:pPr>
            <a:r>
              <a:rPr lang="en-US" sz="2200" b="1" dirty="0">
                <a:solidFill>
                  <a:srgbClr val="C00000"/>
                </a:solidFill>
              </a:rPr>
              <a:t>Offering coupons and rebates </a:t>
            </a:r>
          </a:p>
          <a:p>
            <a:pPr lvl="1" algn="just">
              <a:lnSpc>
                <a:spcPct val="100000"/>
              </a:lnSpc>
            </a:pPr>
            <a:r>
              <a:rPr lang="en-US" sz="2200" b="1" dirty="0">
                <a:solidFill>
                  <a:srgbClr val="C00000"/>
                </a:solidFill>
              </a:rPr>
              <a:t>Limited-time-only discounts </a:t>
            </a:r>
          </a:p>
          <a:p>
            <a:pPr lvl="1" algn="just">
              <a:lnSpc>
                <a:spcPct val="100000"/>
              </a:lnSpc>
            </a:pPr>
            <a:r>
              <a:rPr lang="en-US" sz="2200" b="1" dirty="0">
                <a:solidFill>
                  <a:srgbClr val="C00000"/>
                </a:solidFill>
              </a:rPr>
              <a:t>launch a “fighter brand”</a:t>
            </a:r>
            <a:r>
              <a:rPr lang="en-US" sz="2200" b="1" dirty="0">
                <a:solidFill>
                  <a:srgbClr val="211E1E"/>
                </a:solidFill>
              </a:rPr>
              <a:t>: </a:t>
            </a:r>
            <a:r>
              <a:rPr lang="en-US" sz="2200" dirty="0">
                <a:solidFill>
                  <a:srgbClr val="211E1E"/>
                </a:solidFill>
              </a:rPr>
              <a:t>a less expensive, no-frills version of a company’s flagship product that is designed to confront lower- priced competitors head- on, satisfy the appetites of value-conscious customers, and preserve the image of the company’s premium product.</a:t>
            </a:r>
          </a:p>
        </p:txBody>
      </p:sp>
      <p:sp>
        <p:nvSpPr>
          <p:cNvPr id="10" name="Content Placeholder 2">
            <a:extLst>
              <a:ext uri="{FF2B5EF4-FFF2-40B4-BE49-F238E27FC236}">
                <a16:creationId xmlns:a16="http://schemas.microsoft.com/office/drawing/2014/main" id="{FBABAC06-4A28-761A-6C50-90E19DC59977}"/>
              </a:ext>
            </a:extLst>
          </p:cNvPr>
          <p:cNvSpPr txBox="1">
            <a:spLocks/>
          </p:cNvSpPr>
          <p:nvPr/>
        </p:nvSpPr>
        <p:spPr>
          <a:xfrm>
            <a:off x="6523630" y="1604365"/>
            <a:ext cx="5312835" cy="4916496"/>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50000"/>
              </a:lnSpc>
            </a:pPr>
            <a:r>
              <a:rPr lang="ar-EG" sz="2200" dirty="0">
                <a:solidFill>
                  <a:srgbClr val="211E1E"/>
                </a:solidFill>
              </a:rPr>
              <a:t>تقنيات يمكن للشركات استخدامها لزيادة تصور العملاء للقيمة، وبالتالي خفض أسعارها مع تقليل مخاطر تقويض علاماتها التجارية:</a:t>
            </a:r>
          </a:p>
          <a:p>
            <a:pPr lvl="1" algn="just" rtl="1">
              <a:lnSpc>
                <a:spcPct val="150000"/>
              </a:lnSpc>
            </a:pPr>
            <a:r>
              <a:rPr lang="ar-EG" sz="2000" dirty="0">
                <a:solidFill>
                  <a:srgbClr val="211E1E"/>
                </a:solidFill>
              </a:rPr>
              <a:t>تقديم كوبونات وخصومات.</a:t>
            </a:r>
          </a:p>
          <a:p>
            <a:pPr lvl="1" algn="just" rtl="1">
              <a:lnSpc>
                <a:spcPct val="150000"/>
              </a:lnSpc>
            </a:pPr>
            <a:r>
              <a:rPr lang="ar-EG" sz="2000" dirty="0">
                <a:solidFill>
                  <a:srgbClr val="211E1E"/>
                </a:solidFill>
              </a:rPr>
              <a:t>خصومات لفترة محدودة فقط.</a:t>
            </a:r>
          </a:p>
          <a:p>
            <a:pPr lvl="1" algn="justLow" rtl="1">
              <a:lnSpc>
                <a:spcPct val="150000"/>
              </a:lnSpc>
            </a:pPr>
            <a:r>
              <a:rPr lang="ar-EG" sz="2000" dirty="0">
                <a:solidFill>
                  <a:srgbClr val="211E1E"/>
                </a:solidFill>
              </a:rPr>
              <a:t>إطلاق "علامة تجارية متقاتلة“: وهي نسخة أقل تكلفة وخالية من الكماليات من المنتج الرئيسي للشركة، والتي تم تصميمها لمواجهة المنافسين ذوي الأسعار المنخفضة بشكل مباشر، وإرضاء شهية العملاء المهتمين بالقيمة، والحفاظ على صورة المنتج المتميز للشركة.</a:t>
            </a:r>
            <a:endParaRPr lang="en-US" sz="2000" dirty="0">
              <a:solidFill>
                <a:srgbClr val="211E1E"/>
              </a:solidFill>
            </a:endParaRPr>
          </a:p>
        </p:txBody>
      </p:sp>
    </p:spTree>
    <p:extLst>
      <p:ext uri="{BB962C8B-B14F-4D97-AF65-F5344CB8AC3E}">
        <p14:creationId xmlns:p14="http://schemas.microsoft.com/office/powerpoint/2010/main" val="277801956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FOCUS ON VALUE</a:t>
            </a:r>
          </a:p>
          <a:p>
            <a:r>
              <a:rPr lang="ar-EG" sz="2800" b="1" dirty="0">
                <a:solidFill>
                  <a:srgbClr val="00B0F0"/>
                </a:solidFill>
                <a:latin typeface="Alexandria" charset="0"/>
                <a:cs typeface="Alexandria" charset="0"/>
              </a:rPr>
              <a:t>التركيز على القيمة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6E35069D-C7B4-DFB9-BBDF-8A4095BCBC11}"/>
              </a:ext>
            </a:extLst>
          </p:cNvPr>
          <p:cNvSpPr txBox="1">
            <a:spLocks/>
          </p:cNvSpPr>
          <p:nvPr/>
        </p:nvSpPr>
        <p:spPr>
          <a:xfrm>
            <a:off x="328809" y="1645516"/>
            <a:ext cx="6098495" cy="490105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1800" dirty="0">
                <a:solidFill>
                  <a:srgbClr val="211E1E"/>
                </a:solidFill>
              </a:rPr>
              <a:t>One of the most important determinants of customers’ response to a price is whether they perceive the price to be </a:t>
            </a:r>
            <a:r>
              <a:rPr lang="en-US" sz="1800" b="1" dirty="0">
                <a:solidFill>
                  <a:srgbClr val="211E1E"/>
                </a:solidFill>
              </a:rPr>
              <a:t>a fair exchange </a:t>
            </a:r>
            <a:r>
              <a:rPr lang="en-US" sz="1800" dirty="0">
                <a:solidFill>
                  <a:srgbClr val="211E1E"/>
                </a:solidFill>
              </a:rPr>
              <a:t>for the value they receive from the product or service. </a:t>
            </a:r>
          </a:p>
          <a:p>
            <a:pPr algn="just">
              <a:lnSpc>
                <a:spcPct val="100000"/>
              </a:lnSpc>
            </a:pPr>
            <a:r>
              <a:rPr lang="en-US" sz="1800" dirty="0">
                <a:solidFill>
                  <a:srgbClr val="211E1E"/>
                </a:solidFill>
              </a:rPr>
              <a:t>Companies can influence customers’ perception of value. </a:t>
            </a:r>
          </a:p>
          <a:p>
            <a:pPr algn="just">
              <a:lnSpc>
                <a:spcPct val="100000"/>
              </a:lnSpc>
            </a:pPr>
            <a:r>
              <a:rPr lang="en-US" sz="1800" dirty="0">
                <a:solidFill>
                  <a:srgbClr val="211E1E"/>
                </a:solidFill>
              </a:rPr>
              <a:t>For most shoppers, three reference points define a fair price: </a:t>
            </a:r>
          </a:p>
          <a:p>
            <a:pPr lvl="1" algn="just">
              <a:lnSpc>
                <a:spcPct val="100000"/>
              </a:lnSpc>
            </a:pPr>
            <a:r>
              <a:rPr lang="en-US" sz="1800" dirty="0">
                <a:solidFill>
                  <a:srgbClr val="211E1E"/>
                </a:solidFill>
              </a:rPr>
              <a:t>The price they have paid for the product or service in the past, </a:t>
            </a:r>
          </a:p>
          <a:p>
            <a:pPr lvl="1" algn="just">
              <a:lnSpc>
                <a:spcPct val="100000"/>
              </a:lnSpc>
            </a:pPr>
            <a:r>
              <a:rPr lang="en-US" sz="1800" dirty="0">
                <a:solidFill>
                  <a:srgbClr val="211E1E"/>
                </a:solidFill>
              </a:rPr>
              <a:t>The prices competitors charge for the same or similar product or service, </a:t>
            </a:r>
          </a:p>
          <a:p>
            <a:pPr lvl="1" algn="just">
              <a:lnSpc>
                <a:spcPct val="100000"/>
              </a:lnSpc>
            </a:pPr>
            <a:r>
              <a:rPr lang="en-US" sz="1800" dirty="0">
                <a:solidFill>
                  <a:srgbClr val="211E1E"/>
                </a:solidFill>
              </a:rPr>
              <a:t>The costs a company incurs to provide the product or service (often underestimated by customers)</a:t>
            </a:r>
          </a:p>
          <a:p>
            <a:pPr algn="just">
              <a:lnSpc>
                <a:spcPct val="100000"/>
              </a:lnSpc>
            </a:pPr>
            <a:r>
              <a:rPr lang="en-US" sz="1800" dirty="0">
                <a:solidFill>
                  <a:srgbClr val="211E1E"/>
                </a:solidFill>
              </a:rPr>
              <a:t>Customers are less likely to notice small, regular price increases that result from rising costs than a single, steep price increase that could send them running to competitors.</a:t>
            </a:r>
          </a:p>
        </p:txBody>
      </p:sp>
      <p:sp>
        <p:nvSpPr>
          <p:cNvPr id="9" name="Content Placeholder 2">
            <a:extLst>
              <a:ext uri="{FF2B5EF4-FFF2-40B4-BE49-F238E27FC236}">
                <a16:creationId xmlns:a16="http://schemas.microsoft.com/office/drawing/2014/main" id="{FBABAC06-4A28-761A-6C50-90E19DC59977}"/>
              </a:ext>
            </a:extLst>
          </p:cNvPr>
          <p:cNvSpPr txBox="1">
            <a:spLocks/>
          </p:cNvSpPr>
          <p:nvPr/>
        </p:nvSpPr>
        <p:spPr>
          <a:xfrm>
            <a:off x="6523630" y="1686253"/>
            <a:ext cx="5312835" cy="4916496"/>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pPr>
            <a:r>
              <a:rPr lang="ar-EG" sz="1900" dirty="0">
                <a:solidFill>
                  <a:srgbClr val="211E1E"/>
                </a:solidFill>
              </a:rPr>
              <a:t>إن أحد أهم العوامل التي تحدد استجابة العملاء لسعر ما هو ما إذا كانوا يعتبرون السعر تبادلاً عادلاً للقيمة التي يتلقونها من المنتج أو الخدمة.</a:t>
            </a:r>
          </a:p>
          <a:p>
            <a:pPr algn="justLow" rtl="1">
              <a:lnSpc>
                <a:spcPct val="100000"/>
              </a:lnSpc>
            </a:pPr>
            <a:r>
              <a:rPr lang="ar-EG" sz="1900" dirty="0">
                <a:solidFill>
                  <a:srgbClr val="211E1E"/>
                </a:solidFill>
              </a:rPr>
              <a:t>يمكن للشركات التأثير على إدراك العملاء للقيمة.</a:t>
            </a:r>
          </a:p>
          <a:p>
            <a:pPr algn="justLow" rtl="1">
              <a:lnSpc>
                <a:spcPct val="100000"/>
              </a:lnSpc>
            </a:pPr>
            <a:r>
              <a:rPr lang="ar-EG" sz="1900" dirty="0">
                <a:solidFill>
                  <a:srgbClr val="211E1E"/>
                </a:solidFill>
              </a:rPr>
              <a:t>بالنسبة لمعظم المتسوقين، تحدد ثلاث نقاط مرجعية تحدد السعر العادل: </a:t>
            </a:r>
          </a:p>
          <a:p>
            <a:pPr lvl="1" algn="justLow" rtl="1">
              <a:lnSpc>
                <a:spcPct val="100000"/>
              </a:lnSpc>
            </a:pPr>
            <a:r>
              <a:rPr lang="ar-EG" sz="1900" dirty="0">
                <a:solidFill>
                  <a:srgbClr val="211E1E"/>
                </a:solidFill>
              </a:rPr>
              <a:t>السعر الذي دفعوه مقابل المنتج أو الخدمة في الماضي،</a:t>
            </a:r>
          </a:p>
          <a:p>
            <a:pPr lvl="1" algn="justLow" rtl="1">
              <a:lnSpc>
                <a:spcPct val="100000"/>
              </a:lnSpc>
            </a:pPr>
            <a:r>
              <a:rPr lang="ar-EG" sz="1900" dirty="0">
                <a:solidFill>
                  <a:srgbClr val="211E1E"/>
                </a:solidFill>
              </a:rPr>
              <a:t>الأسعار التي يتقاضاها المنافسون مقابل نفس المنتج أو الخدمة أو منتج أو خدمة مماثلة،</a:t>
            </a:r>
          </a:p>
          <a:p>
            <a:pPr lvl="1" algn="justLow" rtl="1">
              <a:lnSpc>
                <a:spcPct val="100000"/>
              </a:lnSpc>
            </a:pPr>
            <a:r>
              <a:rPr lang="ar-EG" sz="1900" dirty="0">
                <a:solidFill>
                  <a:srgbClr val="211E1E"/>
                </a:solidFill>
              </a:rPr>
              <a:t>التكاليف التي تتكبدها الشركة لتوفير المنتج أو الخدمة (غالبًا ما يتم التقليل من شأنها من قبل العملاء)</a:t>
            </a:r>
          </a:p>
          <a:p>
            <a:pPr algn="justLow" rtl="1">
              <a:lnSpc>
                <a:spcPct val="100000"/>
              </a:lnSpc>
            </a:pPr>
            <a:r>
              <a:rPr lang="ar-EG" sz="1900" dirty="0">
                <a:solidFill>
                  <a:srgbClr val="211E1E"/>
                </a:solidFill>
              </a:rPr>
              <a:t>من غير المرجح أن يلاحظ العملاء زيادات صغيرة منتظمة في الأسعار نتيجة لارتفاع التكاليف مقارنة بزيادة واحدة حادة في الأسعار يمكن أن تدفعهم إلى اللجوء إلى المنافسين.</a:t>
            </a:r>
            <a:endParaRPr lang="en-US" sz="1900" dirty="0">
              <a:solidFill>
                <a:srgbClr val="211E1E"/>
              </a:solidFill>
            </a:endParaRPr>
          </a:p>
        </p:txBody>
      </p:sp>
    </p:spTree>
    <p:extLst>
      <p:ext uri="{BB962C8B-B14F-4D97-AF65-F5344CB8AC3E}">
        <p14:creationId xmlns:p14="http://schemas.microsoft.com/office/powerpoint/2010/main" val="1166495465"/>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Dealing with Rising Costs</a:t>
            </a:r>
          </a:p>
          <a:p>
            <a:r>
              <a:rPr lang="ar-EG" sz="2800" b="1" dirty="0">
                <a:solidFill>
                  <a:srgbClr val="00B0F0"/>
                </a:solidFill>
                <a:latin typeface="Alexandria" charset="0"/>
                <a:cs typeface="Alexandria" charset="0"/>
              </a:rPr>
              <a:t>التعامل مع ارتفاع التكاليف</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6E35069D-C7B4-DFB9-BBDF-8A4095BCBC11}"/>
              </a:ext>
            </a:extLst>
          </p:cNvPr>
          <p:cNvSpPr txBox="1">
            <a:spLocks/>
          </p:cNvSpPr>
          <p:nvPr/>
        </p:nvSpPr>
        <p:spPr>
          <a:xfrm>
            <a:off x="328810" y="1645516"/>
            <a:ext cx="6032234" cy="490105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buNone/>
            </a:pPr>
            <a:r>
              <a:rPr lang="en-US" sz="1800" dirty="0">
                <a:solidFill>
                  <a:srgbClr val="211E1E"/>
                </a:solidFill>
              </a:rPr>
              <a:t>Businesses facing rapidly rising costs in their businesses should consider the following strategies:</a:t>
            </a:r>
          </a:p>
          <a:p>
            <a:pPr marL="342900" indent="-342900" algn="just">
              <a:lnSpc>
                <a:spcPct val="100000"/>
              </a:lnSpc>
              <a:spcBef>
                <a:spcPts val="0"/>
              </a:spcBef>
              <a:buFont typeface="+mj-lt"/>
              <a:buAutoNum type="arabicParenR"/>
            </a:pPr>
            <a:r>
              <a:rPr lang="en-US" sz="1800" dirty="0">
                <a:solidFill>
                  <a:srgbClr val="211E1E"/>
                </a:solidFill>
              </a:rPr>
              <a:t>Communicate with customers. Let your customers know why you have to raise prices. </a:t>
            </a:r>
          </a:p>
          <a:p>
            <a:pPr marL="342900" indent="-342900" algn="just">
              <a:lnSpc>
                <a:spcPct val="100000"/>
              </a:lnSpc>
              <a:spcBef>
                <a:spcPts val="0"/>
              </a:spcBef>
              <a:buFont typeface="+mj-lt"/>
              <a:buAutoNum type="arabicParenR"/>
            </a:pPr>
            <a:r>
              <a:rPr lang="en-US" sz="1800" dirty="0">
                <a:solidFill>
                  <a:srgbClr val="211E1E"/>
                </a:solidFill>
              </a:rPr>
              <a:t>Rather than raise the price of the good or service, include a surcharge. Price increases tend to be permanent, but if higher costs are the result of a particular event (e.g., a momentarily shortage of raw material), a company can include a temporary surcharge. </a:t>
            </a:r>
          </a:p>
          <a:p>
            <a:pPr marL="342900" indent="-342900" algn="just">
              <a:lnSpc>
                <a:spcPct val="100000"/>
              </a:lnSpc>
              <a:spcBef>
                <a:spcPts val="0"/>
              </a:spcBef>
              <a:buFont typeface="+mj-lt"/>
              <a:buAutoNum type="arabicParenR"/>
            </a:pPr>
            <a:r>
              <a:rPr lang="en-US" sz="1800" dirty="0">
                <a:solidFill>
                  <a:srgbClr val="211E1E"/>
                </a:solidFill>
              </a:rPr>
              <a:t>Eliminate customer discounts, coupons, and promotions. Eliminating discounts, coupons, and other freebies is an invisible way of raising prices that can add significantly to a small company’s profit margin. </a:t>
            </a:r>
          </a:p>
          <a:p>
            <a:pPr marL="342900" indent="-342900" algn="just">
              <a:lnSpc>
                <a:spcPct val="100000"/>
              </a:lnSpc>
              <a:spcBef>
                <a:spcPts val="0"/>
              </a:spcBef>
              <a:buFont typeface="+mj-lt"/>
              <a:buAutoNum type="arabicParenR"/>
            </a:pPr>
            <a:r>
              <a:rPr lang="en-US" sz="1800" dirty="0">
                <a:solidFill>
                  <a:srgbClr val="211E1E"/>
                </a:solidFill>
              </a:rPr>
              <a:t>Offer products in smaller sizes or quantities. </a:t>
            </a:r>
          </a:p>
          <a:p>
            <a:pPr marL="342900" indent="-342900" algn="just">
              <a:lnSpc>
                <a:spcPct val="100000"/>
              </a:lnSpc>
              <a:spcBef>
                <a:spcPts val="0"/>
              </a:spcBef>
              <a:buFont typeface="+mj-lt"/>
              <a:buAutoNum type="arabicParenR"/>
            </a:pPr>
            <a:r>
              <a:rPr lang="en-US" sz="1800" dirty="0">
                <a:solidFill>
                  <a:srgbClr val="211E1E"/>
                </a:solidFill>
              </a:rPr>
              <a:t>Focus on improving efficiency everywhere in the company. </a:t>
            </a:r>
          </a:p>
          <a:p>
            <a:pPr marL="342900" indent="-342900" algn="just">
              <a:lnSpc>
                <a:spcPct val="100000"/>
              </a:lnSpc>
              <a:spcBef>
                <a:spcPts val="0"/>
              </a:spcBef>
              <a:buFont typeface="+mj-lt"/>
              <a:buAutoNum type="arabicParenR"/>
            </a:pPr>
            <a:r>
              <a:rPr lang="en-US" sz="1800" dirty="0">
                <a:solidFill>
                  <a:srgbClr val="211E1E"/>
                </a:solidFill>
              </a:rPr>
              <a:t>Emphasize the value your company provides to customers. </a:t>
            </a:r>
          </a:p>
        </p:txBody>
      </p:sp>
      <p:sp>
        <p:nvSpPr>
          <p:cNvPr id="9" name="Content Placeholder 2">
            <a:extLst>
              <a:ext uri="{FF2B5EF4-FFF2-40B4-BE49-F238E27FC236}">
                <a16:creationId xmlns:a16="http://schemas.microsoft.com/office/drawing/2014/main" id="{FBABAC06-4A28-761A-6C50-90E19DC59977}"/>
              </a:ext>
            </a:extLst>
          </p:cNvPr>
          <p:cNvSpPr txBox="1">
            <a:spLocks/>
          </p:cNvSpPr>
          <p:nvPr/>
        </p:nvSpPr>
        <p:spPr>
          <a:xfrm>
            <a:off x="6523630" y="1686253"/>
            <a:ext cx="5312835" cy="4916496"/>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spcBef>
                <a:spcPts val="0"/>
              </a:spcBef>
            </a:pPr>
            <a:r>
              <a:rPr lang="ar-EG" sz="1900" dirty="0">
                <a:solidFill>
                  <a:srgbClr val="211E1E"/>
                </a:solidFill>
              </a:rPr>
              <a:t>ينبغي للشركات التي تواجه ارتفاعًا سريعًا في التكاليف في أعمالها أن تفكر في الاستراتيجيات التالية:</a:t>
            </a:r>
          </a:p>
          <a:p>
            <a:pPr marL="457200" indent="-457200" algn="justLow" rtl="1">
              <a:lnSpc>
                <a:spcPct val="100000"/>
              </a:lnSpc>
              <a:spcBef>
                <a:spcPts val="0"/>
              </a:spcBef>
              <a:buFont typeface="+mj-lt"/>
              <a:buAutoNum type="arabicParenR"/>
            </a:pPr>
            <a:r>
              <a:rPr lang="ar-EG" sz="1900" dirty="0">
                <a:solidFill>
                  <a:srgbClr val="211E1E"/>
                </a:solidFill>
              </a:rPr>
              <a:t>تواصل مع العملاء. أخبرهم بالسبب الذي يجعلك مضطرًا إلى رفع الأسعار.</a:t>
            </a:r>
          </a:p>
          <a:p>
            <a:pPr marL="457200" indent="-457200" algn="justLow" rtl="1">
              <a:lnSpc>
                <a:spcPct val="100000"/>
              </a:lnSpc>
              <a:spcBef>
                <a:spcPts val="0"/>
              </a:spcBef>
              <a:buFont typeface="+mj-lt"/>
              <a:buAutoNum type="arabicParenR"/>
            </a:pPr>
            <a:r>
              <a:rPr lang="ar-EG" sz="1900" dirty="0">
                <a:solidFill>
                  <a:srgbClr val="211E1E"/>
                </a:solidFill>
              </a:rPr>
              <a:t>بدلاً من رفع سعر السلعة أو الخدمة، قم بإضافة رسوم إضافية. تميل زيادات الأسعار إلى أن تكون دائمة، ولكن إذا كانت التكاليف المرتفعة نتيجة لحدث معين (على سبيل المثال، نقص مؤقت في المواد الخام)، فيمكن للشركة إضافة رسوم إضافية مؤقتة.</a:t>
            </a:r>
          </a:p>
          <a:p>
            <a:pPr marL="457200" indent="-457200" algn="justLow" rtl="1">
              <a:lnSpc>
                <a:spcPct val="100000"/>
              </a:lnSpc>
              <a:spcBef>
                <a:spcPts val="0"/>
              </a:spcBef>
              <a:buFont typeface="+mj-lt"/>
              <a:buAutoNum type="arabicParenR"/>
            </a:pPr>
            <a:r>
              <a:rPr lang="ar-EG" sz="1900" dirty="0">
                <a:solidFill>
                  <a:srgbClr val="211E1E"/>
                </a:solidFill>
              </a:rPr>
              <a:t>إلغاء الخصومات والكوبونات والعروض الترويجية للعملاء. إن إلغاء الخصومات والكوبونات والعروض المجانية الأخرى يعد طريقة غير مرئية لرفع الأسعار والتي يمكن أن تضيف بشكل كبير إلى هامش الربح للشركة الصغيرة.</a:t>
            </a:r>
          </a:p>
          <a:p>
            <a:pPr marL="457200" indent="-457200" algn="justLow" rtl="1">
              <a:lnSpc>
                <a:spcPct val="100000"/>
              </a:lnSpc>
              <a:spcBef>
                <a:spcPts val="0"/>
              </a:spcBef>
              <a:buFont typeface="+mj-lt"/>
              <a:buAutoNum type="arabicParenR"/>
            </a:pPr>
            <a:r>
              <a:rPr lang="ar-EG" sz="1900" dirty="0">
                <a:solidFill>
                  <a:srgbClr val="211E1E"/>
                </a:solidFill>
              </a:rPr>
              <a:t>عرض المنتجات بأحجام أو كميات أصغر.</a:t>
            </a:r>
          </a:p>
          <a:p>
            <a:pPr marL="457200" indent="-457200" algn="justLow" rtl="1">
              <a:lnSpc>
                <a:spcPct val="100000"/>
              </a:lnSpc>
              <a:spcBef>
                <a:spcPts val="0"/>
              </a:spcBef>
              <a:buFont typeface="+mj-lt"/>
              <a:buAutoNum type="arabicParenR"/>
            </a:pPr>
            <a:r>
              <a:rPr lang="ar-EG" sz="1900" dirty="0">
                <a:solidFill>
                  <a:srgbClr val="211E1E"/>
                </a:solidFill>
              </a:rPr>
              <a:t>التركيز على تحسين الكفاءة في كل مكان في الشركة.</a:t>
            </a:r>
          </a:p>
          <a:p>
            <a:pPr marL="457200" indent="-457200" algn="justLow" rtl="1">
              <a:lnSpc>
                <a:spcPct val="100000"/>
              </a:lnSpc>
              <a:spcBef>
                <a:spcPts val="0"/>
              </a:spcBef>
              <a:buFont typeface="+mj-lt"/>
              <a:buAutoNum type="arabicParenR"/>
            </a:pPr>
            <a:r>
              <a:rPr lang="ar-EG" sz="1900" dirty="0">
                <a:solidFill>
                  <a:srgbClr val="211E1E"/>
                </a:solidFill>
              </a:rPr>
              <a:t>التأكيد على القيمة التي تقدمها شركتك للعملاء.</a:t>
            </a:r>
            <a:endParaRPr lang="en-US" sz="1900" dirty="0">
              <a:solidFill>
                <a:srgbClr val="211E1E"/>
              </a:solidFill>
            </a:endParaRPr>
          </a:p>
        </p:txBody>
      </p:sp>
    </p:spTree>
    <p:extLst>
      <p:ext uri="{BB962C8B-B14F-4D97-AF65-F5344CB8AC3E}">
        <p14:creationId xmlns:p14="http://schemas.microsoft.com/office/powerpoint/2010/main" val="79487248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Dealing with Rising Costs</a:t>
            </a:r>
          </a:p>
          <a:p>
            <a:r>
              <a:rPr lang="ar-EG" sz="2800" b="1" dirty="0">
                <a:solidFill>
                  <a:srgbClr val="00B0F0"/>
                </a:solidFill>
                <a:latin typeface="Alexandria" charset="0"/>
                <a:cs typeface="Alexandria" charset="0"/>
              </a:rPr>
              <a:t>التعامل مع ارتفاع التكاليف</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6E35069D-C7B4-DFB9-BBDF-8A4095BCBC11}"/>
              </a:ext>
            </a:extLst>
          </p:cNvPr>
          <p:cNvSpPr txBox="1">
            <a:spLocks/>
          </p:cNvSpPr>
          <p:nvPr/>
        </p:nvSpPr>
        <p:spPr>
          <a:xfrm>
            <a:off x="381818" y="1645516"/>
            <a:ext cx="6032234" cy="490105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lnSpc>
                <a:spcPct val="150000"/>
              </a:lnSpc>
              <a:spcBef>
                <a:spcPts val="0"/>
              </a:spcBef>
              <a:buFont typeface="+mj-lt"/>
              <a:buAutoNum type="arabicParenR" startAt="7"/>
            </a:pPr>
            <a:r>
              <a:rPr lang="en-US" sz="2200" dirty="0">
                <a:solidFill>
                  <a:srgbClr val="211E1E"/>
                </a:solidFill>
              </a:rPr>
              <a:t>Raise prices incrementally and consistently rather than rely on large periodic increases. </a:t>
            </a:r>
          </a:p>
          <a:p>
            <a:pPr marL="457200" indent="-457200" algn="just">
              <a:lnSpc>
                <a:spcPct val="150000"/>
              </a:lnSpc>
              <a:spcBef>
                <a:spcPts val="0"/>
              </a:spcBef>
              <a:buFont typeface="+mj-lt"/>
              <a:buAutoNum type="arabicParenR" startAt="7"/>
            </a:pPr>
            <a:r>
              <a:rPr lang="en-US" sz="2200" dirty="0">
                <a:solidFill>
                  <a:srgbClr val="211E1E"/>
                </a:solidFill>
              </a:rPr>
              <a:t>Shift to less expensive raw materials if possible. </a:t>
            </a:r>
          </a:p>
          <a:p>
            <a:pPr marL="457200" indent="-457200" algn="just">
              <a:lnSpc>
                <a:spcPct val="150000"/>
              </a:lnSpc>
              <a:spcBef>
                <a:spcPts val="0"/>
              </a:spcBef>
              <a:buFont typeface="+mj-lt"/>
              <a:buAutoNum type="arabicParenR" startAt="7"/>
            </a:pPr>
            <a:r>
              <a:rPr lang="en-US" sz="2200" dirty="0">
                <a:solidFill>
                  <a:srgbClr val="211E1E"/>
                </a:solidFill>
              </a:rPr>
              <a:t>Anticipate rising materials costs and try to lock in prices early. </a:t>
            </a:r>
          </a:p>
          <a:p>
            <a:pPr marL="457200" indent="-457200" algn="just">
              <a:lnSpc>
                <a:spcPct val="150000"/>
              </a:lnSpc>
              <a:spcBef>
                <a:spcPts val="0"/>
              </a:spcBef>
              <a:buFont typeface="+mj-lt"/>
              <a:buAutoNum type="arabicParenR" startAt="7"/>
            </a:pPr>
            <a:r>
              <a:rPr lang="en-US" sz="2200" dirty="0">
                <a:solidFill>
                  <a:srgbClr val="211E1E"/>
                </a:solidFill>
              </a:rPr>
              <a:t>Consider absorbing cost increases. </a:t>
            </a:r>
          </a:p>
          <a:p>
            <a:pPr marL="457200" indent="-457200" algn="just">
              <a:lnSpc>
                <a:spcPct val="150000"/>
              </a:lnSpc>
              <a:spcBef>
                <a:spcPts val="0"/>
              </a:spcBef>
              <a:buFont typeface="+mj-lt"/>
              <a:buAutoNum type="arabicParenR" startAt="7"/>
            </a:pPr>
            <a:r>
              <a:rPr lang="en-US" sz="2200" dirty="0">
                <a:solidFill>
                  <a:srgbClr val="211E1E"/>
                </a:solidFill>
              </a:rPr>
              <a:t>Modify the product or service to lower its cost </a:t>
            </a:r>
          </a:p>
          <a:p>
            <a:pPr marL="457200" indent="-457200" algn="just">
              <a:lnSpc>
                <a:spcPct val="150000"/>
              </a:lnSpc>
              <a:spcBef>
                <a:spcPts val="0"/>
              </a:spcBef>
              <a:buFont typeface="+mj-lt"/>
              <a:buAutoNum type="arabicParenR" startAt="7"/>
            </a:pPr>
            <a:r>
              <a:rPr lang="en-US" sz="2200" dirty="0">
                <a:solidFill>
                  <a:srgbClr val="211E1E"/>
                </a:solidFill>
              </a:rPr>
              <a:t>Differentiate your company and its products and services from the competition. </a:t>
            </a:r>
          </a:p>
        </p:txBody>
      </p:sp>
      <p:sp>
        <p:nvSpPr>
          <p:cNvPr id="9" name="Content Placeholder 2">
            <a:extLst>
              <a:ext uri="{FF2B5EF4-FFF2-40B4-BE49-F238E27FC236}">
                <a16:creationId xmlns:a16="http://schemas.microsoft.com/office/drawing/2014/main" id="{FBABAC06-4A28-761A-6C50-90E19DC59977}"/>
              </a:ext>
            </a:extLst>
          </p:cNvPr>
          <p:cNvSpPr txBox="1">
            <a:spLocks/>
          </p:cNvSpPr>
          <p:nvPr/>
        </p:nvSpPr>
        <p:spPr>
          <a:xfrm>
            <a:off x="6782937" y="1699901"/>
            <a:ext cx="5053528" cy="5071570"/>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Low" rtl="1">
              <a:lnSpc>
                <a:spcPct val="150000"/>
              </a:lnSpc>
              <a:spcBef>
                <a:spcPts val="0"/>
              </a:spcBef>
              <a:buFont typeface="+mj-lt"/>
              <a:buAutoNum type="arabicParenR" startAt="7"/>
            </a:pPr>
            <a:r>
              <a:rPr lang="ar-EG" sz="2200" dirty="0">
                <a:solidFill>
                  <a:srgbClr val="211E1E"/>
                </a:solidFill>
              </a:rPr>
              <a:t>رفع الأسعار بشكل تدريجي ومتسق بدلاً من الاعتماد على زيادات دورية كبيرة.</a:t>
            </a:r>
          </a:p>
          <a:p>
            <a:pPr marL="457200" indent="-457200" algn="justLow" rtl="1">
              <a:lnSpc>
                <a:spcPct val="150000"/>
              </a:lnSpc>
              <a:spcBef>
                <a:spcPts val="0"/>
              </a:spcBef>
              <a:buFont typeface="+mj-lt"/>
              <a:buAutoNum type="arabicParenR" startAt="7"/>
            </a:pPr>
            <a:r>
              <a:rPr lang="ar-EG" sz="2200" dirty="0">
                <a:solidFill>
                  <a:srgbClr val="211E1E"/>
                </a:solidFill>
              </a:rPr>
              <a:t>التحول إلى مواد خام أقل تكلفة إذا أمكن.</a:t>
            </a:r>
          </a:p>
          <a:p>
            <a:pPr marL="457200" indent="-457200" algn="justLow" rtl="1">
              <a:lnSpc>
                <a:spcPct val="150000"/>
              </a:lnSpc>
              <a:spcBef>
                <a:spcPts val="0"/>
              </a:spcBef>
              <a:buFont typeface="+mj-lt"/>
              <a:buAutoNum type="arabicParenR" startAt="7"/>
            </a:pPr>
            <a:r>
              <a:rPr lang="ar-EG" sz="2200" dirty="0">
                <a:solidFill>
                  <a:srgbClr val="211E1E"/>
                </a:solidFill>
              </a:rPr>
              <a:t>توقع ارتفاع تكاليف المواد وحاول تحديد الأسعار مبكرًا.</a:t>
            </a:r>
          </a:p>
          <a:p>
            <a:pPr marL="0" indent="0" algn="justLow" rtl="1">
              <a:lnSpc>
                <a:spcPct val="150000"/>
              </a:lnSpc>
              <a:spcBef>
                <a:spcPts val="0"/>
              </a:spcBef>
              <a:buNone/>
            </a:pPr>
            <a:r>
              <a:rPr lang="ar-EG" sz="2200" dirty="0">
                <a:solidFill>
                  <a:srgbClr val="211E1E"/>
                </a:solidFill>
              </a:rPr>
              <a:t>10) خذ في الاعتبار امتصاص الزيادات في التكاليف.</a:t>
            </a:r>
          </a:p>
          <a:p>
            <a:pPr marL="0" indent="0" algn="justLow" rtl="1">
              <a:lnSpc>
                <a:spcPct val="150000"/>
              </a:lnSpc>
              <a:spcBef>
                <a:spcPts val="0"/>
              </a:spcBef>
              <a:buNone/>
            </a:pPr>
            <a:r>
              <a:rPr lang="ar-EG" sz="2200" dirty="0">
                <a:solidFill>
                  <a:srgbClr val="211E1E"/>
                </a:solidFill>
              </a:rPr>
              <a:t>11)  تعديل المنتج أو الخدمة لخفض تكلفته.</a:t>
            </a:r>
          </a:p>
          <a:p>
            <a:pPr marL="0" indent="0" algn="justLow" rtl="1">
              <a:lnSpc>
                <a:spcPct val="150000"/>
              </a:lnSpc>
              <a:spcBef>
                <a:spcPts val="0"/>
              </a:spcBef>
              <a:buNone/>
            </a:pPr>
            <a:r>
              <a:rPr lang="ar-EG" sz="2200" dirty="0">
                <a:solidFill>
                  <a:srgbClr val="211E1E"/>
                </a:solidFill>
              </a:rPr>
              <a:t>12)   تمييز شركتك ومنتجاتها وخدماتها عن المنافسين.</a:t>
            </a:r>
            <a:endParaRPr lang="en-US" sz="2200" dirty="0">
              <a:solidFill>
                <a:srgbClr val="211E1E"/>
              </a:solidFill>
            </a:endParaRPr>
          </a:p>
        </p:txBody>
      </p:sp>
    </p:spTree>
    <p:extLst>
      <p:ext uri="{BB962C8B-B14F-4D97-AF65-F5344CB8AC3E}">
        <p14:creationId xmlns:p14="http://schemas.microsoft.com/office/powerpoint/2010/main" val="2274579063"/>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Determines Price?</a:t>
            </a:r>
          </a:p>
          <a:p>
            <a:r>
              <a:rPr lang="ar-EG" sz="2800" b="1" dirty="0">
                <a:solidFill>
                  <a:srgbClr val="00B0F0"/>
                </a:solidFill>
                <a:latin typeface="Alexandria" charset="0"/>
                <a:cs typeface="Alexandria" charset="0"/>
              </a:rPr>
              <a:t>ما الذي يحدد السعر؟</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Graphical user interface, application, Word&#10;&#10;Description automatically generated">
            <a:extLst>
              <a:ext uri="{FF2B5EF4-FFF2-40B4-BE49-F238E27FC236}">
                <a16:creationId xmlns:a16="http://schemas.microsoft.com/office/drawing/2014/main" id="{57CFC104-DD6D-1F46-FC97-02D13875F92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5545" y="1648617"/>
            <a:ext cx="8333769" cy="4909238"/>
          </a:xfrm>
          <a:prstGeom prst="rect">
            <a:avLst/>
          </a:prstGeom>
        </p:spPr>
      </p:pic>
      <p:sp>
        <p:nvSpPr>
          <p:cNvPr id="2" name="Rectangle 1"/>
          <p:cNvSpPr/>
          <p:nvPr/>
        </p:nvSpPr>
        <p:spPr>
          <a:xfrm>
            <a:off x="4476466" y="2972150"/>
            <a:ext cx="2688609" cy="830997"/>
          </a:xfrm>
          <a:prstGeom prst="rect">
            <a:avLst/>
          </a:prstGeom>
        </p:spPr>
        <p:txBody>
          <a:bodyPr wrap="square">
            <a:spAutoFit/>
          </a:bodyPr>
          <a:lstStyle/>
          <a:p>
            <a:pPr algn="ctr" rtl="1"/>
            <a:r>
              <a:rPr lang="ar-EG" sz="1600" b="1" dirty="0"/>
              <a:t>السعر النهائي</a:t>
            </a:r>
          </a:p>
          <a:p>
            <a:pPr algn="ctr" rtl="1"/>
            <a:r>
              <a:rPr lang="ar-EG" sz="1600" b="1" dirty="0"/>
              <a:t>("ما هي الصورة التي ترغب الشركة في أن تكون عليها؟")</a:t>
            </a:r>
          </a:p>
        </p:txBody>
      </p:sp>
      <p:sp>
        <p:nvSpPr>
          <p:cNvPr id="3" name="Rectangle 2"/>
          <p:cNvSpPr/>
          <p:nvPr/>
        </p:nvSpPr>
        <p:spPr>
          <a:xfrm>
            <a:off x="7659889" y="1648617"/>
            <a:ext cx="2436886" cy="646331"/>
          </a:xfrm>
          <a:prstGeom prst="rect">
            <a:avLst/>
          </a:prstGeom>
        </p:spPr>
        <p:txBody>
          <a:bodyPr wrap="none">
            <a:spAutoFit/>
          </a:bodyPr>
          <a:lstStyle/>
          <a:p>
            <a:pPr algn="ctr"/>
            <a:r>
              <a:rPr lang="ar-EG" b="1" dirty="0"/>
              <a:t>سقف السعر</a:t>
            </a:r>
          </a:p>
          <a:p>
            <a:pPr algn="ctr"/>
            <a:r>
              <a:rPr lang="ar-EG" b="1" dirty="0"/>
              <a:t>("ما الذي سيتحمله السوق؟")</a:t>
            </a:r>
          </a:p>
        </p:txBody>
      </p:sp>
      <p:sp>
        <p:nvSpPr>
          <p:cNvPr id="4" name="Rectangle 3"/>
          <p:cNvSpPr/>
          <p:nvPr/>
        </p:nvSpPr>
        <p:spPr>
          <a:xfrm>
            <a:off x="1296539" y="3752384"/>
            <a:ext cx="1012956" cy="923330"/>
          </a:xfrm>
          <a:prstGeom prst="rect">
            <a:avLst/>
          </a:prstGeom>
        </p:spPr>
        <p:txBody>
          <a:bodyPr wrap="square">
            <a:spAutoFit/>
          </a:bodyPr>
          <a:lstStyle/>
          <a:p>
            <a:pPr algn="ctr"/>
            <a:r>
              <a:rPr lang="ar-EG" b="1" dirty="0"/>
              <a:t>نطاق السعر المقبول</a:t>
            </a:r>
          </a:p>
        </p:txBody>
      </p:sp>
      <p:sp>
        <p:nvSpPr>
          <p:cNvPr id="6" name="Rectangle 5"/>
          <p:cNvSpPr/>
          <p:nvPr/>
        </p:nvSpPr>
        <p:spPr>
          <a:xfrm>
            <a:off x="7533558" y="5953150"/>
            <a:ext cx="2866025" cy="584775"/>
          </a:xfrm>
          <a:prstGeom prst="rect">
            <a:avLst/>
          </a:prstGeom>
        </p:spPr>
        <p:txBody>
          <a:bodyPr wrap="square">
            <a:spAutoFit/>
          </a:bodyPr>
          <a:lstStyle/>
          <a:p>
            <a:pPr algn="ctr" rtl="1"/>
            <a:r>
              <a:rPr lang="ar-EG" sz="1600" b="1" dirty="0"/>
              <a:t>أرضية السعر أو (الحد الأدنى للسعر)</a:t>
            </a:r>
          </a:p>
          <a:p>
            <a:pPr algn="ctr"/>
            <a:r>
              <a:rPr lang="ar-EG" sz="1600" b="1" dirty="0"/>
              <a:t>("ما هي تكاليف الشركة؟")</a:t>
            </a:r>
          </a:p>
        </p:txBody>
      </p:sp>
    </p:spTree>
    <p:extLst>
      <p:ext uri="{BB962C8B-B14F-4D97-AF65-F5344CB8AC3E}">
        <p14:creationId xmlns:p14="http://schemas.microsoft.com/office/powerpoint/2010/main" val="330446461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Introducing a New Product</a:t>
            </a:r>
          </a:p>
          <a:p>
            <a:r>
              <a:rPr lang="ar-EG" sz="2800" b="1" dirty="0">
                <a:solidFill>
                  <a:srgbClr val="00B0F0"/>
                </a:solidFill>
                <a:latin typeface="Alexandria" charset="0"/>
                <a:cs typeface="Alexandria" charset="0"/>
              </a:rPr>
              <a:t>تقديم منتج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6E35069D-C7B4-DFB9-BBDF-8A4095BCBC11}"/>
              </a:ext>
            </a:extLst>
          </p:cNvPr>
          <p:cNvSpPr txBox="1">
            <a:spLocks/>
          </p:cNvSpPr>
          <p:nvPr/>
        </p:nvSpPr>
        <p:spPr>
          <a:xfrm>
            <a:off x="381818" y="1526247"/>
            <a:ext cx="6058739" cy="519063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400" b="1" dirty="0"/>
              <a:t>Three Goals for pricing new products:</a:t>
            </a:r>
            <a:endParaRPr lang="en-US" sz="2400" dirty="0"/>
          </a:p>
          <a:p>
            <a:pPr marL="0" indent="0" algn="just">
              <a:buNone/>
            </a:pPr>
            <a:r>
              <a:rPr lang="en-US" sz="2000" b="1" dirty="0">
                <a:solidFill>
                  <a:srgbClr val="0070C0"/>
                </a:solidFill>
              </a:rPr>
              <a:t>1. Getting the product accepted </a:t>
            </a:r>
          </a:p>
          <a:p>
            <a:pPr marL="265113" lvl="2" indent="0">
              <a:lnSpc>
                <a:spcPct val="110000"/>
              </a:lnSpc>
              <a:buNone/>
            </a:pPr>
            <a:r>
              <a:rPr lang="en-US" sz="1600" dirty="0"/>
              <a:t>– </a:t>
            </a:r>
            <a:r>
              <a:rPr lang="en-US" sz="1600" b="1" dirty="0">
                <a:solidFill>
                  <a:srgbClr val="C00000"/>
                </a:solidFill>
              </a:rPr>
              <a:t>Revolutionary products: </a:t>
            </a:r>
            <a:r>
              <a:rPr lang="en-US" sz="1600" dirty="0">
                <a:solidFill>
                  <a:srgbClr val="211E1E"/>
                </a:solidFill>
              </a:rPr>
              <a:t>products that are so new and unique that they transform existing markets. The acceptable price range for revolutionary products tends to be rather wide, but the businesses introducing them must be prepared to make an investment in educating customers about them. </a:t>
            </a:r>
            <a:br>
              <a:rPr lang="en-US" sz="1600" dirty="0"/>
            </a:br>
            <a:r>
              <a:rPr lang="en-US" sz="1600" b="1" dirty="0">
                <a:solidFill>
                  <a:srgbClr val="C00000"/>
                </a:solidFill>
              </a:rPr>
              <a:t>– Evolutionary products: </a:t>
            </a:r>
            <a:r>
              <a:rPr lang="en-US" sz="1600" dirty="0">
                <a:solidFill>
                  <a:srgbClr val="211E1E"/>
                </a:solidFill>
              </a:rPr>
              <a:t>products that offer up- grades and enhancements to existing products. The acceptable price range for evolutionary products is not as wide as it is for revolutionary products. Companies that introduce evolutionary products with many new features at prices that are too low may initiate a price war. </a:t>
            </a:r>
            <a:br>
              <a:rPr lang="en-US" sz="1600" dirty="0"/>
            </a:br>
            <a:r>
              <a:rPr lang="en-US" sz="1600" b="1" dirty="0">
                <a:solidFill>
                  <a:srgbClr val="C00000"/>
                </a:solidFill>
              </a:rPr>
              <a:t>– Me-too products: </a:t>
            </a:r>
            <a:r>
              <a:rPr lang="en-US" sz="1600" dirty="0">
                <a:solidFill>
                  <a:srgbClr val="211E1E"/>
                </a:solidFill>
              </a:rPr>
              <a:t>products that offer the same basic features as existing products on the market. The acceptable price range for these products is quite narrow, and many companies introducing them find themselves left with me-too pricing strategies that are the same or similar to those of their competitors.</a:t>
            </a:r>
            <a:endParaRPr lang="en-US" sz="1600" dirty="0"/>
          </a:p>
        </p:txBody>
      </p:sp>
      <p:sp>
        <p:nvSpPr>
          <p:cNvPr id="9" name="Content Placeholder 2">
            <a:extLst>
              <a:ext uri="{FF2B5EF4-FFF2-40B4-BE49-F238E27FC236}">
                <a16:creationId xmlns:a16="http://schemas.microsoft.com/office/drawing/2014/main" id="{FBABAC06-4A28-761A-6C50-90E19DC59977}"/>
              </a:ext>
            </a:extLst>
          </p:cNvPr>
          <p:cNvSpPr txBox="1">
            <a:spLocks/>
          </p:cNvSpPr>
          <p:nvPr/>
        </p:nvSpPr>
        <p:spPr>
          <a:xfrm>
            <a:off x="6440557" y="1526247"/>
            <a:ext cx="5395908"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600"/>
              </a:spcBef>
              <a:buNone/>
            </a:pPr>
            <a:r>
              <a:rPr lang="ar-EG" sz="1900" b="1" dirty="0">
                <a:solidFill>
                  <a:srgbClr val="211E1E"/>
                </a:solidFill>
              </a:rPr>
              <a:t>ثلاثة أهداف لتسعير المنتجات الجديدة:</a:t>
            </a:r>
          </a:p>
          <a:p>
            <a:pPr marL="342900" indent="-342900" algn="justLow" rtl="1">
              <a:lnSpc>
                <a:spcPct val="100000"/>
              </a:lnSpc>
              <a:spcBef>
                <a:spcPts val="600"/>
              </a:spcBef>
              <a:buAutoNum type="arabicPeriod"/>
            </a:pPr>
            <a:r>
              <a:rPr lang="ar-EG" sz="1900" b="1" dirty="0">
                <a:solidFill>
                  <a:schemeClr val="accent1"/>
                </a:solidFill>
              </a:rPr>
              <a:t>الحصول على قبول المنتج</a:t>
            </a:r>
          </a:p>
          <a:p>
            <a:pPr marL="0" indent="0" algn="justLow" rtl="1">
              <a:lnSpc>
                <a:spcPct val="100000"/>
              </a:lnSpc>
              <a:spcBef>
                <a:spcPts val="600"/>
              </a:spcBef>
              <a:buNone/>
            </a:pPr>
            <a:r>
              <a:rPr lang="ar-EG" sz="1900" b="1" dirty="0">
                <a:solidFill>
                  <a:srgbClr val="C00000"/>
                </a:solidFill>
              </a:rPr>
              <a:t>- المنتجات الثورية: </a:t>
            </a:r>
            <a:r>
              <a:rPr lang="ar-EG" sz="1900" dirty="0">
                <a:solidFill>
                  <a:srgbClr val="211E1E"/>
                </a:solidFill>
              </a:rPr>
              <a:t>المنتجات الجديدة والفريدة من نوعها التي يمكنها أن تغير الأسواق القائمة. يميل النطاق السعري المقبول للمنتجات الثورية إلى أن يكون واسعًا إلى حد ما، ولكن يجب أن تكون الشركات التي تقدم هذه المنتجات مستعدة للاستثمار في تثقيف العملاء عنها.</a:t>
            </a:r>
          </a:p>
          <a:p>
            <a:pPr marL="0" indent="0" algn="justLow" rtl="1">
              <a:lnSpc>
                <a:spcPct val="100000"/>
              </a:lnSpc>
              <a:spcBef>
                <a:spcPts val="600"/>
              </a:spcBef>
              <a:buNone/>
            </a:pPr>
            <a:r>
              <a:rPr lang="ar-EG" sz="1900" b="1" dirty="0">
                <a:solidFill>
                  <a:srgbClr val="C00000"/>
                </a:solidFill>
              </a:rPr>
              <a:t>- المنتجات المتطورة:</a:t>
            </a:r>
            <a:r>
              <a:rPr lang="ar-EG" sz="1900" dirty="0">
                <a:solidFill>
                  <a:srgbClr val="211E1E"/>
                </a:solidFill>
              </a:rPr>
              <a:t> المنتجات التي تقدم ترقيات وتحسينات للمنتجات الحالية. النطاق السعري المقبول للمنتجات الثورية ليس واسعًا كما هو الحال بالنسبة للمنتجات الثورية. الشركات التي تطرح منتجات متطورة مع العديد من الميزات الجديدة بأسعار منخفضة للغاية قد تبدأ حرب أسعار.</a:t>
            </a:r>
          </a:p>
          <a:p>
            <a:pPr marL="0" indent="0" algn="justLow" rtl="1">
              <a:lnSpc>
                <a:spcPct val="100000"/>
              </a:lnSpc>
              <a:spcBef>
                <a:spcPts val="600"/>
              </a:spcBef>
              <a:buNone/>
            </a:pPr>
            <a:r>
              <a:rPr lang="ar-EG" sz="1900" b="1" dirty="0">
                <a:solidFill>
                  <a:srgbClr val="C00000"/>
                </a:solidFill>
              </a:rPr>
              <a:t>- المنتجات المقلدة: </a:t>
            </a:r>
            <a:r>
              <a:rPr lang="ar-EG" sz="1900" dirty="0">
                <a:solidFill>
                  <a:srgbClr val="211E1E"/>
                </a:solidFill>
              </a:rPr>
              <a:t>المنتجات التي تقدم نفس الميزات الأساسية للمنتجات الموجودة في السوق. النطاق السعري المقبول لهذه المنتجات ضيق للغاية، والعديد من الشركات التي تطرحها تجد نفسها مضطرة إلى اتباع استراتيجيات تسعير مقلدة مماثلة لتلك التي تتبناها شركاتها المنافسة أو مشابهة لها. </a:t>
            </a:r>
            <a:endParaRPr lang="en-US" sz="1900" dirty="0">
              <a:solidFill>
                <a:srgbClr val="211E1E"/>
              </a:solidFill>
            </a:endParaRPr>
          </a:p>
        </p:txBody>
      </p:sp>
    </p:spTree>
    <p:extLst>
      <p:ext uri="{BB962C8B-B14F-4D97-AF65-F5344CB8AC3E}">
        <p14:creationId xmlns:p14="http://schemas.microsoft.com/office/powerpoint/2010/main" val="1875680797"/>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Introducing a New Product</a:t>
            </a:r>
          </a:p>
          <a:p>
            <a:r>
              <a:rPr lang="ar-EG" sz="2800" b="1" dirty="0">
                <a:solidFill>
                  <a:srgbClr val="00B0F0"/>
                </a:solidFill>
                <a:latin typeface="Alexandria" charset="0"/>
                <a:cs typeface="Alexandria" charset="0"/>
              </a:rPr>
              <a:t>تقديم منتج جديد</a:t>
            </a:r>
            <a:r>
              <a:rPr lang="en-US" sz="2800" b="1" dirty="0">
                <a:solidFill>
                  <a:srgbClr val="00B0F0"/>
                </a:solidFill>
                <a:latin typeface="Alexandria" charset="0"/>
                <a:cs typeface="Alexandria" charset="0"/>
              </a:rPr>
              <a:t>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6E35069D-C7B4-DFB9-BBDF-8A4095BCBC11}"/>
              </a:ext>
            </a:extLst>
          </p:cNvPr>
          <p:cNvSpPr txBox="1">
            <a:spLocks/>
          </p:cNvSpPr>
          <p:nvPr/>
        </p:nvSpPr>
        <p:spPr>
          <a:xfrm>
            <a:off x="381819" y="1526247"/>
            <a:ext cx="6138252" cy="519063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000" b="1" dirty="0"/>
              <a:t>Three Goals for pricing new products:</a:t>
            </a:r>
          </a:p>
          <a:p>
            <a:pPr marL="192088" lvl="1" indent="0" algn="just">
              <a:lnSpc>
                <a:spcPct val="150000"/>
              </a:lnSpc>
              <a:buFont typeface="+mj-lt"/>
              <a:buAutoNum type="arabicPeriod" startAt="2"/>
            </a:pPr>
            <a:r>
              <a:rPr lang="en-US" sz="1800" b="1" dirty="0">
                <a:solidFill>
                  <a:srgbClr val="0070C0"/>
                </a:solidFill>
              </a:rPr>
              <a:t>Maintaining market share as competition grows:</a:t>
            </a:r>
            <a:r>
              <a:rPr lang="en-US" sz="1800" dirty="0"/>
              <a:t> </a:t>
            </a:r>
          </a:p>
          <a:p>
            <a:pPr marL="192088" lvl="1" indent="0" algn="just">
              <a:lnSpc>
                <a:spcPct val="150000"/>
              </a:lnSpc>
              <a:buNone/>
            </a:pPr>
            <a:r>
              <a:rPr lang="en-US" sz="1800" dirty="0">
                <a:solidFill>
                  <a:srgbClr val="211E1E"/>
                </a:solidFill>
              </a:rPr>
              <a:t>If a new product is successful, competitors will enter the market, and the small company must  work to expand or at least maintain its market share. Continuously reappraising the product’s price in conjunction with special advertising and promotion techniques helps to retain market share. </a:t>
            </a:r>
          </a:p>
          <a:p>
            <a:pPr marL="192088" lvl="1" indent="0" algn="just">
              <a:lnSpc>
                <a:spcPct val="150000"/>
              </a:lnSpc>
              <a:buFont typeface="+mj-lt"/>
              <a:buAutoNum type="arabicPeriod" startAt="3"/>
            </a:pPr>
            <a:r>
              <a:rPr lang="en-US" sz="1800" b="1" dirty="0">
                <a:solidFill>
                  <a:srgbClr val="0070C0"/>
                </a:solidFill>
              </a:rPr>
              <a:t>Earning a profit:</a:t>
            </a:r>
          </a:p>
          <a:p>
            <a:pPr marL="192088" lvl="1" indent="0" algn="just">
              <a:lnSpc>
                <a:spcPct val="150000"/>
              </a:lnSpc>
              <a:buNone/>
            </a:pPr>
            <a:r>
              <a:rPr lang="en-US" sz="1800" dirty="0">
                <a:solidFill>
                  <a:srgbClr val="211E1E"/>
                </a:solidFill>
              </a:rPr>
              <a:t>Entrepreneurs should not introduce a new product at a price below cost because it is much easier to lower a price than to increase it once the product is on the market. </a:t>
            </a:r>
            <a:endParaRPr lang="en-US" sz="1800" dirty="0"/>
          </a:p>
        </p:txBody>
      </p:sp>
      <p:sp>
        <p:nvSpPr>
          <p:cNvPr id="9" name="Content Placeholder 2">
            <a:extLst>
              <a:ext uri="{FF2B5EF4-FFF2-40B4-BE49-F238E27FC236}">
                <a16:creationId xmlns:a16="http://schemas.microsoft.com/office/drawing/2014/main" id="{FBABAC06-4A28-761A-6C50-90E19DC59977}"/>
              </a:ext>
            </a:extLst>
          </p:cNvPr>
          <p:cNvSpPr txBox="1">
            <a:spLocks/>
          </p:cNvSpPr>
          <p:nvPr/>
        </p:nvSpPr>
        <p:spPr>
          <a:xfrm>
            <a:off x="6769289" y="1526247"/>
            <a:ext cx="5067175"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50000"/>
              </a:lnSpc>
              <a:spcBef>
                <a:spcPts val="600"/>
              </a:spcBef>
              <a:buNone/>
            </a:pPr>
            <a:r>
              <a:rPr lang="ar-EG" sz="2000" b="1" dirty="0">
                <a:solidFill>
                  <a:srgbClr val="211E1E"/>
                </a:solidFill>
              </a:rPr>
              <a:t>ثلاثة أهداف لتسعير المنتجات الجديدة:</a:t>
            </a:r>
          </a:p>
          <a:p>
            <a:pPr marL="0" indent="0" algn="justLow" rtl="1">
              <a:lnSpc>
                <a:spcPct val="150000"/>
              </a:lnSpc>
              <a:spcBef>
                <a:spcPts val="600"/>
              </a:spcBef>
              <a:buNone/>
            </a:pPr>
            <a:r>
              <a:rPr lang="ar-EG" sz="1900" b="1" dirty="0">
                <a:solidFill>
                  <a:schemeClr val="accent1"/>
                </a:solidFill>
              </a:rPr>
              <a:t>2. الحفاظ على حصة السوق مع نمو المنافسة:</a:t>
            </a:r>
          </a:p>
          <a:p>
            <a:pPr marL="0" indent="0" algn="justLow" rtl="1">
              <a:lnSpc>
                <a:spcPct val="150000"/>
              </a:lnSpc>
              <a:spcBef>
                <a:spcPts val="600"/>
              </a:spcBef>
              <a:buNone/>
            </a:pPr>
            <a:r>
              <a:rPr lang="ar-EG" sz="1900" dirty="0">
                <a:solidFill>
                  <a:srgbClr val="211E1E"/>
                </a:solidFill>
              </a:rPr>
              <a:t>إذا نجح منتج جديد، فسوف يدخل المنافسون السوق، ويجب على الشركة الصغيرة أن تعمل على التوسع أو على الأقل الحفاظ على حصتها في السوق. إن إعادة تقييم سعر المنتج باستمرار بالتزامن مع تقنيات الإعلان والترويج الخاصة يساعد في الاحتفاظ بحصة السوق.</a:t>
            </a:r>
          </a:p>
          <a:p>
            <a:pPr marL="0" indent="0" algn="justLow" rtl="1">
              <a:lnSpc>
                <a:spcPct val="150000"/>
              </a:lnSpc>
              <a:spcBef>
                <a:spcPts val="600"/>
              </a:spcBef>
              <a:buNone/>
            </a:pPr>
            <a:r>
              <a:rPr lang="ar-EG" sz="1900" b="1" dirty="0">
                <a:solidFill>
                  <a:schemeClr val="accent1"/>
                </a:solidFill>
              </a:rPr>
              <a:t>3. تحقيق الربح:</a:t>
            </a:r>
          </a:p>
          <a:p>
            <a:pPr marL="0" indent="0" algn="justLow" rtl="1">
              <a:lnSpc>
                <a:spcPct val="150000"/>
              </a:lnSpc>
              <a:spcBef>
                <a:spcPts val="600"/>
              </a:spcBef>
              <a:buNone/>
            </a:pPr>
            <a:r>
              <a:rPr lang="ar-EG" sz="1900" dirty="0">
                <a:solidFill>
                  <a:srgbClr val="211E1E"/>
                </a:solidFill>
              </a:rPr>
              <a:t>لا ينبغي لرجال الأعمال تقديم منتج جديد بسعر أقل من التكلفة لأنه من الأسهل بكثير خفض السعر بدلاً من زيادته بمجرد طرح المنتج في السوق.</a:t>
            </a:r>
          </a:p>
        </p:txBody>
      </p:sp>
    </p:spTree>
    <p:extLst>
      <p:ext uri="{BB962C8B-B14F-4D97-AF65-F5344CB8AC3E}">
        <p14:creationId xmlns:p14="http://schemas.microsoft.com/office/powerpoint/2010/main" val="3364947030"/>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5" y="1382088"/>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Introducing a New Product</a:t>
            </a:r>
          </a:p>
          <a:p>
            <a:r>
              <a:rPr lang="ar-EG" sz="2800" b="1" dirty="0">
                <a:solidFill>
                  <a:srgbClr val="00B0F0"/>
                </a:solidFill>
                <a:latin typeface="Alexandria" charset="0"/>
                <a:cs typeface="Alexandria" charset="0"/>
              </a:rPr>
              <a:t>تقديم منتج جديد</a:t>
            </a:r>
            <a:r>
              <a:rPr lang="en-US" sz="2800" b="1" dirty="0">
                <a:solidFill>
                  <a:srgbClr val="00B0F0"/>
                </a:solidFill>
                <a:latin typeface="Alexandria" charset="0"/>
                <a:cs typeface="Alexandria" charset="0"/>
              </a:rPr>
              <a:t>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838200" y="1825625"/>
            <a:ext cx="574813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Three basic pricing strategies:</a:t>
            </a:r>
          </a:p>
          <a:p>
            <a:pPr marL="914400" lvl="1" indent="-457200">
              <a:lnSpc>
                <a:spcPct val="100000"/>
              </a:lnSpc>
              <a:buFont typeface="+mj-lt"/>
              <a:buAutoNum type="arabicPeriod"/>
            </a:pPr>
            <a:r>
              <a:rPr lang="en-US" sz="2800" dirty="0"/>
              <a:t>Penetration</a:t>
            </a:r>
          </a:p>
          <a:p>
            <a:pPr marL="914400" lvl="1" indent="-457200">
              <a:lnSpc>
                <a:spcPct val="100000"/>
              </a:lnSpc>
              <a:buFont typeface="+mj-lt"/>
              <a:buAutoNum type="arabicPeriod"/>
            </a:pPr>
            <a:r>
              <a:rPr lang="en-US" sz="2800" dirty="0"/>
              <a:t>Skimming</a:t>
            </a:r>
          </a:p>
          <a:p>
            <a:pPr marL="914400" lvl="1" indent="-457200">
              <a:lnSpc>
                <a:spcPct val="100000"/>
              </a:lnSpc>
              <a:buFont typeface="+mj-lt"/>
              <a:buAutoNum type="arabicPeriod"/>
            </a:pPr>
            <a:r>
              <a:rPr lang="en-US" sz="2800" dirty="0"/>
              <a:t>Life cycle pricing</a:t>
            </a:r>
          </a:p>
          <a:p>
            <a:pPr marL="457200" lvl="1" indent="0">
              <a:lnSpc>
                <a:spcPct val="100000"/>
              </a:lnSpc>
              <a:buNone/>
            </a:pPr>
            <a:endParaRPr lang="en-US" sz="2800" dirty="0"/>
          </a:p>
          <a:p>
            <a:pPr marL="0" lvl="1" indent="0" algn="r" rtl="1">
              <a:lnSpc>
                <a:spcPct val="100000"/>
              </a:lnSpc>
              <a:buNone/>
            </a:pPr>
            <a:r>
              <a:rPr lang="ar-EG" sz="2800" dirty="0"/>
              <a:t>ثلاث استراتيجيات أساسية للتسعير:</a:t>
            </a:r>
          </a:p>
          <a:p>
            <a:pPr marL="971550" lvl="2" indent="-514350" algn="r" rtl="1">
              <a:lnSpc>
                <a:spcPct val="100000"/>
              </a:lnSpc>
              <a:buFont typeface="+mj-lt"/>
              <a:buAutoNum type="arabicPeriod"/>
            </a:pPr>
            <a:r>
              <a:rPr lang="ar-EG" sz="2800" dirty="0"/>
              <a:t>الاختراق / الاكتساح</a:t>
            </a:r>
          </a:p>
          <a:p>
            <a:pPr marL="971550" lvl="2" indent="-514350" algn="r" rtl="1">
              <a:lnSpc>
                <a:spcPct val="100000"/>
              </a:lnSpc>
              <a:buFont typeface="+mj-lt"/>
              <a:buAutoNum type="arabicPeriod"/>
            </a:pPr>
            <a:r>
              <a:rPr lang="ar-EG" sz="2800" dirty="0"/>
              <a:t>الكشط</a:t>
            </a:r>
          </a:p>
          <a:p>
            <a:pPr marL="971550" lvl="2" indent="-514350" algn="r" rtl="1">
              <a:lnSpc>
                <a:spcPct val="100000"/>
              </a:lnSpc>
              <a:buFont typeface="+mj-lt"/>
              <a:buAutoNum type="arabicPeriod"/>
            </a:pPr>
            <a:r>
              <a:rPr lang="ar-EG" sz="2800" dirty="0"/>
              <a:t>التسعير على أساس دورة الحياة</a:t>
            </a:r>
            <a:endParaRPr lang="en-US" sz="2800" dirty="0"/>
          </a:p>
        </p:txBody>
      </p:sp>
      <p:pic>
        <p:nvPicPr>
          <p:cNvPr id="11" name="Picture 4" descr="Pricing Strategy (A Complete Guide for ...">
            <a:extLst>
              <a:ext uri="{FF2B5EF4-FFF2-40B4-BE49-F238E27FC236}">
                <a16:creationId xmlns:a16="http://schemas.microsoft.com/office/drawing/2014/main" id="{A6DB694A-979F-0526-80B0-C8535EA04F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1469" y="1825625"/>
            <a:ext cx="3797300" cy="2686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107428"/>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Introducing a New Product</a:t>
            </a:r>
          </a:p>
          <a:p>
            <a:r>
              <a:rPr lang="ar-EG" sz="2800" b="1" dirty="0">
                <a:solidFill>
                  <a:srgbClr val="00B0F0"/>
                </a:solidFill>
                <a:latin typeface="Alexandria" charset="0"/>
                <a:cs typeface="Alexandria" charset="0"/>
              </a:rPr>
              <a:t>تقديم منتج جديد</a:t>
            </a:r>
            <a:r>
              <a:rPr lang="en-US" sz="2800" b="1" dirty="0">
                <a:solidFill>
                  <a:srgbClr val="00B0F0"/>
                </a:solidFill>
                <a:latin typeface="Alexandria" charset="0"/>
                <a:cs typeface="Alexandria" charset="0"/>
              </a:rPr>
              <a:t>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4" y="1499624"/>
            <a:ext cx="6920129"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7188" lvl="1" indent="-357188" algn="just" defTabSz="450850">
              <a:lnSpc>
                <a:spcPct val="100000"/>
              </a:lnSpc>
              <a:spcBef>
                <a:spcPts val="0"/>
              </a:spcBef>
              <a:buFont typeface="+mj-lt"/>
              <a:buAutoNum type="arabicPeriod"/>
            </a:pPr>
            <a:r>
              <a:rPr lang="en-US" sz="2200" b="1" dirty="0">
                <a:solidFill>
                  <a:srgbClr val="C00000"/>
                </a:solidFill>
              </a:rPr>
              <a:t>Penetration:</a:t>
            </a:r>
          </a:p>
          <a:p>
            <a:pPr marL="185738" lvl="1" indent="-185738" algn="just">
              <a:lnSpc>
                <a:spcPct val="120000"/>
              </a:lnSpc>
              <a:spcBef>
                <a:spcPts val="0"/>
              </a:spcBef>
            </a:pPr>
            <a:r>
              <a:rPr lang="en-US" sz="1600" dirty="0">
                <a:solidFill>
                  <a:srgbClr val="211E1E"/>
                </a:solidFill>
              </a:rPr>
              <a:t>Used when introducing a product into a highly competitive market in which a large number of </a:t>
            </a:r>
            <a:r>
              <a:rPr lang="en-US" sz="1600" b="1" dirty="0">
                <a:solidFill>
                  <a:srgbClr val="211E1E"/>
                </a:solidFill>
              </a:rPr>
              <a:t>similar products </a:t>
            </a:r>
            <a:r>
              <a:rPr lang="en-US" sz="1600" dirty="0">
                <a:solidFill>
                  <a:srgbClr val="211E1E"/>
                </a:solidFill>
              </a:rPr>
              <a:t>are competing for acceptance.</a:t>
            </a:r>
          </a:p>
          <a:p>
            <a:pPr marL="185738" lvl="1" indent="-185738" algn="just">
              <a:lnSpc>
                <a:spcPct val="120000"/>
              </a:lnSpc>
              <a:spcBef>
                <a:spcPts val="0"/>
              </a:spcBef>
            </a:pPr>
            <a:r>
              <a:rPr lang="en-US" sz="1600" dirty="0">
                <a:solidFill>
                  <a:srgbClr val="211E1E"/>
                </a:solidFill>
              </a:rPr>
              <a:t>Entrepreneurs introduce the product </a:t>
            </a:r>
            <a:r>
              <a:rPr lang="en-US" sz="1600" b="1" dirty="0">
                <a:solidFill>
                  <a:srgbClr val="211E1E"/>
                </a:solidFill>
              </a:rPr>
              <a:t>at a low </a:t>
            </a:r>
            <a:r>
              <a:rPr lang="en-US" sz="1600" dirty="0">
                <a:solidFill>
                  <a:srgbClr val="211E1E"/>
                </a:solidFill>
              </a:rPr>
              <a:t>price. They set the price just above total unit cost to develop a wedge in the market and quickly achieve a high volume of sales. </a:t>
            </a:r>
          </a:p>
          <a:p>
            <a:pPr marL="185738" lvl="1" indent="-185738" algn="just">
              <a:lnSpc>
                <a:spcPct val="120000"/>
              </a:lnSpc>
              <a:spcBef>
                <a:spcPts val="0"/>
              </a:spcBef>
            </a:pPr>
            <a:r>
              <a:rPr lang="en-US" sz="1600" dirty="0">
                <a:solidFill>
                  <a:srgbClr val="211E1E"/>
                </a:solidFill>
              </a:rPr>
              <a:t>A penetration pricing strategy is ideal for a market where no elite segment and </a:t>
            </a:r>
            <a:r>
              <a:rPr lang="en-US" sz="1600" b="1" dirty="0">
                <a:solidFill>
                  <a:srgbClr val="211E1E"/>
                </a:solidFill>
              </a:rPr>
              <a:t>little opportunity for differentiation </a:t>
            </a:r>
            <a:r>
              <a:rPr lang="en-US" sz="1600" dirty="0">
                <a:solidFill>
                  <a:srgbClr val="211E1E"/>
                </a:solidFill>
              </a:rPr>
              <a:t>exists. </a:t>
            </a:r>
          </a:p>
          <a:p>
            <a:pPr marL="185738" lvl="1" indent="-185738" algn="just">
              <a:lnSpc>
                <a:spcPct val="120000"/>
              </a:lnSpc>
              <a:spcBef>
                <a:spcPts val="0"/>
              </a:spcBef>
            </a:pPr>
            <a:r>
              <a:rPr lang="en-US" sz="1600" dirty="0">
                <a:solidFill>
                  <a:srgbClr val="211E1E"/>
                </a:solidFill>
              </a:rPr>
              <a:t>The introduction is usually accompanied by </a:t>
            </a:r>
            <a:r>
              <a:rPr lang="en-US" sz="1600" b="1" dirty="0">
                <a:solidFill>
                  <a:srgbClr val="211E1E"/>
                </a:solidFill>
              </a:rPr>
              <a:t>heavy advertising and promotional techniques</a:t>
            </a:r>
            <a:r>
              <a:rPr lang="en-US" sz="1600" dirty="0">
                <a:solidFill>
                  <a:srgbClr val="211E1E"/>
                </a:solidFill>
              </a:rPr>
              <a:t>, special sales, and discounts. </a:t>
            </a:r>
          </a:p>
          <a:p>
            <a:pPr marL="185738" lvl="1" indent="-185738" algn="just">
              <a:lnSpc>
                <a:spcPct val="120000"/>
              </a:lnSpc>
              <a:spcBef>
                <a:spcPts val="0"/>
              </a:spcBef>
            </a:pPr>
            <a:r>
              <a:rPr lang="en-US" sz="1600" b="1" dirty="0">
                <a:solidFill>
                  <a:srgbClr val="0A1F61"/>
                </a:solidFill>
              </a:rPr>
              <a:t>The objectives </a:t>
            </a:r>
            <a:r>
              <a:rPr lang="en-US" sz="1600" dirty="0">
                <a:solidFill>
                  <a:srgbClr val="211E1E"/>
                </a:solidFill>
              </a:rPr>
              <a:t>of the penetration strategy are to </a:t>
            </a:r>
            <a:r>
              <a:rPr lang="en-US" sz="1600" b="1" dirty="0">
                <a:solidFill>
                  <a:srgbClr val="211E1E"/>
                </a:solidFill>
              </a:rPr>
              <a:t>break into the market quickly</a:t>
            </a:r>
            <a:r>
              <a:rPr lang="en-US" sz="1600" dirty="0">
                <a:solidFill>
                  <a:srgbClr val="211E1E"/>
                </a:solidFill>
              </a:rPr>
              <a:t>, </a:t>
            </a:r>
            <a:r>
              <a:rPr lang="en-US" sz="1600" b="1" dirty="0">
                <a:solidFill>
                  <a:srgbClr val="211E1E"/>
                </a:solidFill>
              </a:rPr>
              <a:t>generate a high sales volume </a:t>
            </a:r>
            <a:r>
              <a:rPr lang="en-US" sz="1600" dirty="0">
                <a:solidFill>
                  <a:srgbClr val="211E1E"/>
                </a:solidFill>
              </a:rPr>
              <a:t>as soon as possible, and </a:t>
            </a:r>
            <a:r>
              <a:rPr lang="en-US" sz="1600" b="1" dirty="0">
                <a:solidFill>
                  <a:srgbClr val="211E1E"/>
                </a:solidFill>
              </a:rPr>
              <a:t>build market share. </a:t>
            </a:r>
            <a:endParaRPr lang="en-US" sz="1600" b="1" dirty="0"/>
          </a:p>
          <a:p>
            <a:pPr marL="185738" lvl="1" indent="-185738" algn="just">
              <a:lnSpc>
                <a:spcPct val="120000"/>
              </a:lnSpc>
              <a:spcBef>
                <a:spcPts val="0"/>
              </a:spcBef>
            </a:pPr>
            <a:r>
              <a:rPr lang="en-US" sz="1600" b="1" dirty="0">
                <a:solidFill>
                  <a:srgbClr val="211E1E"/>
                </a:solidFill>
              </a:rPr>
              <a:t>A danger of a penetration pricing strategy is that it attracts customers who know no brand loyalty</a:t>
            </a:r>
            <a:r>
              <a:rPr lang="en-US" sz="1600" dirty="0">
                <a:solidFill>
                  <a:srgbClr val="211E1E"/>
                </a:solidFill>
              </a:rPr>
              <a:t>. </a:t>
            </a:r>
          </a:p>
          <a:p>
            <a:pPr marL="185738" lvl="1" indent="-185738" algn="just">
              <a:lnSpc>
                <a:spcPct val="120000"/>
              </a:lnSpc>
              <a:spcBef>
                <a:spcPts val="0"/>
              </a:spcBef>
            </a:pPr>
            <a:r>
              <a:rPr lang="en-US" sz="1600" dirty="0">
                <a:solidFill>
                  <a:srgbClr val="211E1E"/>
                </a:solidFill>
              </a:rPr>
              <a:t>Example: Amazon kindle (make money when people </a:t>
            </a:r>
            <a:r>
              <a:rPr lang="en-US" sz="1600" i="1" dirty="0">
                <a:solidFill>
                  <a:srgbClr val="211E1E"/>
                </a:solidFill>
              </a:rPr>
              <a:t>use </a:t>
            </a:r>
            <a:r>
              <a:rPr lang="en-US" sz="1600" dirty="0">
                <a:solidFill>
                  <a:srgbClr val="211E1E"/>
                </a:solidFill>
              </a:rPr>
              <a:t>Amazon devices rather than when they </a:t>
            </a:r>
            <a:r>
              <a:rPr lang="en-US" sz="1600" i="1" dirty="0">
                <a:solidFill>
                  <a:srgbClr val="211E1E"/>
                </a:solidFill>
              </a:rPr>
              <a:t>buy </a:t>
            </a:r>
            <a:r>
              <a:rPr lang="en-US" sz="1600" dirty="0">
                <a:solidFill>
                  <a:srgbClr val="211E1E"/>
                </a:solidFill>
              </a:rPr>
              <a:t>them)</a:t>
            </a:r>
            <a:endParaRPr lang="en-US" sz="1600" dirty="0"/>
          </a:p>
        </p:txBody>
      </p:sp>
      <p:sp>
        <p:nvSpPr>
          <p:cNvPr id="10" name="Content Placeholder 2">
            <a:extLst>
              <a:ext uri="{FF2B5EF4-FFF2-40B4-BE49-F238E27FC236}">
                <a16:creationId xmlns:a16="http://schemas.microsoft.com/office/drawing/2014/main" id="{FBABAC06-4A28-761A-6C50-90E19DC59977}"/>
              </a:ext>
            </a:extLst>
          </p:cNvPr>
          <p:cNvSpPr txBox="1">
            <a:spLocks/>
          </p:cNvSpPr>
          <p:nvPr/>
        </p:nvSpPr>
        <p:spPr>
          <a:xfrm>
            <a:off x="7465325" y="1526247"/>
            <a:ext cx="437114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000" b="1" dirty="0">
                <a:solidFill>
                  <a:srgbClr val="C00000"/>
                </a:solidFill>
              </a:rPr>
              <a:t>1. الاختراق/ الاكتساح:</a:t>
            </a:r>
          </a:p>
          <a:p>
            <a:pPr algn="justLow" rtl="1">
              <a:lnSpc>
                <a:spcPct val="100000"/>
              </a:lnSpc>
              <a:spcBef>
                <a:spcPts val="0"/>
              </a:spcBef>
            </a:pPr>
            <a:r>
              <a:rPr lang="ar-EG" sz="1800" dirty="0">
                <a:solidFill>
                  <a:srgbClr val="211E1E"/>
                </a:solidFill>
              </a:rPr>
              <a:t>يستخدم عند طرح منتج في سوق تنافسية للغاية حيث يتنافس عدد كبير من المنتجات المماثلة على القبول.</a:t>
            </a:r>
          </a:p>
          <a:p>
            <a:pPr algn="justLow" rtl="1">
              <a:lnSpc>
                <a:spcPct val="100000"/>
              </a:lnSpc>
              <a:spcBef>
                <a:spcPts val="0"/>
              </a:spcBef>
            </a:pPr>
            <a:r>
              <a:rPr lang="ar-EG" sz="1800" dirty="0">
                <a:solidFill>
                  <a:srgbClr val="211E1E"/>
                </a:solidFill>
              </a:rPr>
              <a:t>يقدم رواد الأعمال المنتج بسعر منخفض. ويحددون السعر أعلى بقليل من التكلفة الإجمالية للوحدة لخلق فجوة في السوق وتحقيق حجم مبيعات مرتفع بسرعة.</a:t>
            </a:r>
          </a:p>
          <a:p>
            <a:pPr algn="justLow" rtl="1">
              <a:lnSpc>
                <a:spcPct val="100000"/>
              </a:lnSpc>
              <a:spcBef>
                <a:spcPts val="0"/>
              </a:spcBef>
            </a:pPr>
            <a:r>
              <a:rPr lang="ar-EG" sz="1800" dirty="0">
                <a:solidFill>
                  <a:srgbClr val="211E1E"/>
                </a:solidFill>
              </a:rPr>
              <a:t>تعتبر استراتيجية التسعير الكاسح مثالية للسوق حيث لا توجد شريحة نخبوية وتوجد فرصة قليلة للتمايز.</a:t>
            </a:r>
          </a:p>
          <a:p>
            <a:pPr algn="justLow" rtl="1">
              <a:lnSpc>
                <a:spcPct val="100000"/>
              </a:lnSpc>
              <a:spcBef>
                <a:spcPts val="0"/>
              </a:spcBef>
            </a:pPr>
            <a:r>
              <a:rPr lang="ar-EG" sz="1800" dirty="0">
                <a:solidFill>
                  <a:srgbClr val="211E1E"/>
                </a:solidFill>
              </a:rPr>
              <a:t>يصاحب التقديم عادةً تقنيات إعلانية وترويجية مكثفة ومبيعات خاصة وخصومات.</a:t>
            </a:r>
          </a:p>
          <a:p>
            <a:pPr algn="justLow" rtl="1">
              <a:lnSpc>
                <a:spcPct val="100000"/>
              </a:lnSpc>
              <a:spcBef>
                <a:spcPts val="0"/>
              </a:spcBef>
            </a:pPr>
            <a:r>
              <a:rPr lang="ar-EG" sz="1800" dirty="0">
                <a:solidFill>
                  <a:srgbClr val="211E1E"/>
                </a:solidFill>
              </a:rPr>
              <a:t>تتمثل أهداف استراتيجية التسعير الكاسح في اقتحام السوق بسرعة وتوليد حجم مبيعات مرتفع في أسرع وقت ممكن وبناء حصة في السوق.</a:t>
            </a:r>
          </a:p>
          <a:p>
            <a:pPr algn="justLow" rtl="1">
              <a:lnSpc>
                <a:spcPct val="100000"/>
              </a:lnSpc>
              <a:spcBef>
                <a:spcPts val="0"/>
              </a:spcBef>
            </a:pPr>
            <a:r>
              <a:rPr lang="ar-EG" sz="1800" dirty="0">
                <a:solidFill>
                  <a:srgbClr val="211E1E"/>
                </a:solidFill>
              </a:rPr>
              <a:t>إن أحد مخاطر استراتيجية التسعير الكاسح هو أنها تجتذب العملاء الذين لا يعرفون ولاءً للعلامة التجارية.</a:t>
            </a:r>
          </a:p>
          <a:p>
            <a:pPr algn="justLow" rtl="1">
              <a:lnSpc>
                <a:spcPct val="100000"/>
              </a:lnSpc>
              <a:spcBef>
                <a:spcPts val="0"/>
              </a:spcBef>
            </a:pPr>
            <a:r>
              <a:rPr lang="ar-EG" sz="1800" dirty="0">
                <a:solidFill>
                  <a:srgbClr val="211E1E"/>
                </a:solidFill>
              </a:rPr>
              <a:t>مثال: (</a:t>
            </a:r>
            <a:r>
              <a:rPr lang="en-US" sz="1800" dirty="0">
                <a:solidFill>
                  <a:srgbClr val="211E1E"/>
                </a:solidFill>
              </a:rPr>
              <a:t>amazon kindle</a:t>
            </a:r>
            <a:r>
              <a:rPr lang="ar-EG" sz="1800" dirty="0">
                <a:solidFill>
                  <a:srgbClr val="211E1E"/>
                </a:solidFill>
              </a:rPr>
              <a:t>) اربح المال عندما يستخدم الأشخاص أجهزة </a:t>
            </a:r>
            <a:r>
              <a:rPr lang="en-US" sz="1800" dirty="0">
                <a:solidFill>
                  <a:srgbClr val="211E1E"/>
                </a:solidFill>
              </a:rPr>
              <a:t>Amazon</a:t>
            </a:r>
            <a:r>
              <a:rPr lang="ar-EG" sz="1800" dirty="0">
                <a:solidFill>
                  <a:srgbClr val="211E1E"/>
                </a:solidFill>
              </a:rPr>
              <a:t> وليس عندما يشترونها)</a:t>
            </a:r>
            <a:endParaRPr lang="en-US" sz="1800" dirty="0">
              <a:solidFill>
                <a:srgbClr val="211E1E"/>
              </a:solidFill>
            </a:endParaRPr>
          </a:p>
        </p:txBody>
      </p:sp>
    </p:spTree>
    <p:extLst>
      <p:ext uri="{BB962C8B-B14F-4D97-AF65-F5344CB8AC3E}">
        <p14:creationId xmlns:p14="http://schemas.microsoft.com/office/powerpoint/2010/main" val="385948281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Introducing a New Product</a:t>
            </a:r>
          </a:p>
          <a:p>
            <a:r>
              <a:rPr lang="ar-EG" sz="2800" b="1" dirty="0">
                <a:solidFill>
                  <a:srgbClr val="00B0F0"/>
                </a:solidFill>
                <a:latin typeface="Alexandria" charset="0"/>
                <a:cs typeface="Alexandria" charset="0"/>
              </a:rPr>
              <a:t>تقديم منتج جديد</a:t>
            </a:r>
            <a:r>
              <a:rPr lang="en-US" sz="2800" b="1" dirty="0">
                <a:solidFill>
                  <a:srgbClr val="00B0F0"/>
                </a:solidFill>
                <a:latin typeface="Alexandria" charset="0"/>
                <a:cs typeface="Alexandria" charset="0"/>
              </a:rPr>
              <a:t>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4" y="1552632"/>
            <a:ext cx="6920129"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457200" algn="just" defTabSz="450850">
              <a:lnSpc>
                <a:spcPct val="100000"/>
              </a:lnSpc>
              <a:spcBef>
                <a:spcPts val="0"/>
              </a:spcBef>
              <a:buFont typeface="+mj-lt"/>
              <a:buAutoNum type="arabicPeriod" startAt="2"/>
            </a:pPr>
            <a:r>
              <a:rPr lang="en-US" sz="2200" b="1" dirty="0">
                <a:solidFill>
                  <a:srgbClr val="C00000"/>
                </a:solidFill>
              </a:rPr>
              <a:t>Skimming:</a:t>
            </a:r>
          </a:p>
          <a:p>
            <a:pPr marL="357188" lvl="1" indent="-357188" algn="just" defTabSz="450850">
              <a:lnSpc>
                <a:spcPct val="100000"/>
              </a:lnSpc>
              <a:spcBef>
                <a:spcPts val="0"/>
              </a:spcBef>
            </a:pPr>
            <a:r>
              <a:rPr lang="en-US" sz="1800" dirty="0"/>
              <a:t>A skimming pricing strategy (setting high prices) often is used when a company introduces a new product into a market with little or no competition or to establish the company and its products or services as unique and superior to those of its competitors or When introducing a product into a competitive market that contains an elite group that is able to pay a higher price. </a:t>
            </a:r>
          </a:p>
          <a:p>
            <a:pPr marL="357188" lvl="1" indent="-357188" algn="just" defTabSz="450850">
              <a:lnSpc>
                <a:spcPct val="100000"/>
              </a:lnSpc>
              <a:spcBef>
                <a:spcPts val="0"/>
              </a:spcBef>
            </a:pPr>
            <a:r>
              <a:rPr lang="en-US" sz="1800" dirty="0"/>
              <a:t>The idea is to set a price well above the total unit cost and to promote the product heavily to appeal to the segment of the market that is not sensitive to price. Successful skimming strategies require a company to differentiate its products or services from those of the competition.</a:t>
            </a:r>
          </a:p>
          <a:p>
            <a:pPr marL="357188" lvl="1" indent="-357188" algn="just" defTabSz="450850">
              <a:lnSpc>
                <a:spcPct val="100000"/>
              </a:lnSpc>
              <a:spcBef>
                <a:spcPts val="0"/>
              </a:spcBef>
            </a:pPr>
            <a:r>
              <a:rPr lang="en-US" sz="1800" dirty="0"/>
              <a:t>Companies that use a skimming strategy often achieve success by emphasizing the intangible benefits of their higher-priced goods and services </a:t>
            </a:r>
          </a:p>
          <a:p>
            <a:pPr marL="357188" lvl="1" indent="-357188" algn="just" defTabSz="450850">
              <a:lnSpc>
                <a:spcPct val="100000"/>
              </a:lnSpc>
              <a:spcBef>
                <a:spcPts val="0"/>
              </a:spcBef>
            </a:pPr>
            <a:r>
              <a:rPr lang="en-US" sz="1800" dirty="0"/>
              <a:t>An advantage of this technique is that entrepreneurs can correct pricing mistakes quickly and easily </a:t>
            </a:r>
          </a:p>
        </p:txBody>
      </p:sp>
      <p:sp>
        <p:nvSpPr>
          <p:cNvPr id="10" name="Content Placeholder 2">
            <a:extLst>
              <a:ext uri="{FF2B5EF4-FFF2-40B4-BE49-F238E27FC236}">
                <a16:creationId xmlns:a16="http://schemas.microsoft.com/office/drawing/2014/main" id="{FBABAC06-4A28-761A-6C50-90E19DC59977}"/>
              </a:ext>
            </a:extLst>
          </p:cNvPr>
          <p:cNvSpPr txBox="1">
            <a:spLocks/>
          </p:cNvSpPr>
          <p:nvPr/>
        </p:nvSpPr>
        <p:spPr>
          <a:xfrm>
            <a:off x="7465325" y="1526247"/>
            <a:ext cx="437114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000" b="1" dirty="0">
                <a:solidFill>
                  <a:srgbClr val="C00000"/>
                </a:solidFill>
              </a:rPr>
              <a:t>2. الكشط:</a:t>
            </a:r>
          </a:p>
          <a:p>
            <a:pPr algn="justLow" rtl="1">
              <a:lnSpc>
                <a:spcPct val="100000"/>
              </a:lnSpc>
              <a:spcBef>
                <a:spcPts val="0"/>
              </a:spcBef>
            </a:pPr>
            <a:r>
              <a:rPr lang="ar-EG" sz="1800" dirty="0">
                <a:solidFill>
                  <a:srgbClr val="211E1E"/>
                </a:solidFill>
              </a:rPr>
              <a:t>غالبًا ما تُستخدم استراتيجية التسعير بالكشط (تحديد أسعار مرتفعة) عندما تقدم شركة منتجًا جديدًا إلى سوق لا يوجد بها منافسة تذكر أو لا يوجد بها منافسة على الإطلاق أو لتأسيس الشركة ومنتجاتها أو خدماتها باعتبارها فريدة ومتفوقة على منتجات منافسيها أو عند تقديم منتج إلى سوق تنافسية تحتوي على مجموعة مختارة قادرة على دفع سعر أعلى.</a:t>
            </a:r>
          </a:p>
          <a:p>
            <a:pPr algn="justLow" rtl="1">
              <a:lnSpc>
                <a:spcPct val="100000"/>
              </a:lnSpc>
              <a:spcBef>
                <a:spcPts val="0"/>
              </a:spcBef>
            </a:pPr>
            <a:r>
              <a:rPr lang="ar-EG" sz="1800" dirty="0">
                <a:solidFill>
                  <a:srgbClr val="211E1E"/>
                </a:solidFill>
              </a:rPr>
              <a:t>الفكرة هي تحديد سعر أعلى بكثير من التكلفة الإجمالية للوحدة والترويج للمنتج بشكل كبير لجذب شريحة السوق التي لا تتأثر بالسعر. تتطلب استراتيجيات الكشط الناجحة من الشركة التمييز بين منتجاتها أو خدماتها وتلك الخاصة بالمنافسة.</a:t>
            </a:r>
          </a:p>
          <a:p>
            <a:pPr algn="justLow" rtl="1">
              <a:lnSpc>
                <a:spcPct val="100000"/>
              </a:lnSpc>
              <a:spcBef>
                <a:spcPts val="0"/>
              </a:spcBef>
            </a:pPr>
            <a:r>
              <a:rPr lang="ar-EG" sz="1800" dirty="0">
                <a:solidFill>
                  <a:srgbClr val="211E1E"/>
                </a:solidFill>
              </a:rPr>
              <a:t>غالبًا ما تحقق الشركات التي تستخدم استراتيجية الكشط النجاح من خلال التأكيد على الفوائد غير الملموسة لسلعها وخدماتها ذات الأسعار الأعلى</a:t>
            </a:r>
          </a:p>
          <a:p>
            <a:pPr algn="justLow" rtl="1">
              <a:lnSpc>
                <a:spcPct val="100000"/>
              </a:lnSpc>
              <a:spcBef>
                <a:spcPts val="0"/>
              </a:spcBef>
            </a:pPr>
            <a:r>
              <a:rPr lang="ar-EG" sz="1800" dirty="0">
                <a:solidFill>
                  <a:srgbClr val="211E1E"/>
                </a:solidFill>
              </a:rPr>
              <a:t>من مزايا هذه التقنية أن رواد الأعمال يمكنهم تصحيح أخطاء التسعير بسرعة وسهولة.</a:t>
            </a:r>
            <a:endParaRPr lang="en-US" sz="1800" dirty="0">
              <a:solidFill>
                <a:srgbClr val="211E1E"/>
              </a:solidFill>
            </a:endParaRPr>
          </a:p>
        </p:txBody>
      </p:sp>
    </p:spTree>
    <p:extLst>
      <p:ext uri="{BB962C8B-B14F-4D97-AF65-F5344CB8AC3E}">
        <p14:creationId xmlns:p14="http://schemas.microsoft.com/office/powerpoint/2010/main" val="361500462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Introducing a New Product </a:t>
            </a:r>
          </a:p>
          <a:p>
            <a:r>
              <a:rPr lang="ar-EG" sz="2800" b="1" dirty="0">
                <a:solidFill>
                  <a:srgbClr val="00B0F0"/>
                </a:solidFill>
                <a:latin typeface="Alexandria" charset="0"/>
                <a:cs typeface="Alexandria" charset="0"/>
              </a:rPr>
              <a:t>تقديم منتج جديد</a:t>
            </a:r>
            <a:r>
              <a:rPr lang="en-US" sz="2800" b="1" dirty="0">
                <a:solidFill>
                  <a:srgbClr val="00B0F0"/>
                </a:solidFill>
                <a:latin typeface="Alexandria" charset="0"/>
                <a:cs typeface="Alexandria" charset="0"/>
              </a:rPr>
              <a:t>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4" y="1552632"/>
            <a:ext cx="6920129"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457200" algn="just" defTabSz="450850">
              <a:lnSpc>
                <a:spcPct val="100000"/>
              </a:lnSpc>
              <a:spcBef>
                <a:spcPts val="0"/>
              </a:spcBef>
              <a:buFont typeface="+mj-lt"/>
              <a:buAutoNum type="arabicPeriod" startAt="3"/>
            </a:pPr>
            <a:r>
              <a:rPr lang="en-US" sz="2200" b="1" dirty="0">
                <a:solidFill>
                  <a:srgbClr val="C00000"/>
                </a:solidFill>
              </a:rPr>
              <a:t>Life cycle pricing:</a:t>
            </a:r>
          </a:p>
          <a:p>
            <a:pPr marL="357188" lvl="1" indent="-357188" algn="just" defTabSz="450850">
              <a:lnSpc>
                <a:spcPct val="100000"/>
              </a:lnSpc>
              <a:spcBef>
                <a:spcPts val="0"/>
              </a:spcBef>
            </a:pPr>
            <a:r>
              <a:rPr lang="en-US" sz="1800" dirty="0"/>
              <a:t> </a:t>
            </a:r>
            <a:r>
              <a:rPr lang="en-US" sz="2000" dirty="0"/>
              <a:t>A variation of the skimming price strategy is called life cycle pricing. </a:t>
            </a:r>
          </a:p>
          <a:p>
            <a:pPr marL="357188" lvl="1" indent="-357188" algn="just" defTabSz="450850">
              <a:lnSpc>
                <a:spcPct val="100000"/>
              </a:lnSpc>
              <a:spcBef>
                <a:spcPts val="0"/>
              </a:spcBef>
            </a:pPr>
            <a:r>
              <a:rPr lang="en-US" sz="2000" dirty="0"/>
              <a:t>Using this technique, a small company introduces a product at a high price. Then technological advances enable the firm to lower its costs quickly and to reduce the product’s price before its competition can. </a:t>
            </a:r>
          </a:p>
          <a:p>
            <a:pPr marL="357188" lvl="1" indent="-357188" algn="just" defTabSz="450850">
              <a:lnSpc>
                <a:spcPct val="100000"/>
              </a:lnSpc>
              <a:spcBef>
                <a:spcPts val="0"/>
              </a:spcBef>
            </a:pPr>
            <a:r>
              <a:rPr lang="en-US" sz="2000" dirty="0"/>
              <a:t>By beating other businesses in a price decline, the small company discourages competitors and gradually, over time, becomes a high-volume producer (High-definition television sets) </a:t>
            </a:r>
          </a:p>
          <a:p>
            <a:pPr marL="357188" lvl="1" indent="-357188" algn="just" defTabSz="450850">
              <a:lnSpc>
                <a:spcPct val="100000"/>
              </a:lnSpc>
              <a:spcBef>
                <a:spcPts val="0"/>
              </a:spcBef>
            </a:pPr>
            <a:r>
              <a:rPr lang="en-US" sz="2000" dirty="0"/>
              <a:t>Life cycle pricing is a strategy that assumes competition will emerge over time.</a:t>
            </a:r>
          </a:p>
          <a:p>
            <a:pPr marL="357188" lvl="1" indent="-357188" algn="just" defTabSz="450850">
              <a:lnSpc>
                <a:spcPct val="100000"/>
              </a:lnSpc>
              <a:spcBef>
                <a:spcPts val="0"/>
              </a:spcBef>
            </a:pPr>
            <a:r>
              <a:rPr lang="en-US" sz="2000" dirty="0"/>
              <a:t>Even if no competition arises companies almost always lower the product’s price to attract a larger segment of the market. </a:t>
            </a:r>
          </a:p>
        </p:txBody>
      </p:sp>
      <p:sp>
        <p:nvSpPr>
          <p:cNvPr id="10" name="Content Placeholder 2">
            <a:extLst>
              <a:ext uri="{FF2B5EF4-FFF2-40B4-BE49-F238E27FC236}">
                <a16:creationId xmlns:a16="http://schemas.microsoft.com/office/drawing/2014/main" id="{FBABAC06-4A28-761A-6C50-90E19DC59977}"/>
              </a:ext>
            </a:extLst>
          </p:cNvPr>
          <p:cNvSpPr txBox="1">
            <a:spLocks/>
          </p:cNvSpPr>
          <p:nvPr/>
        </p:nvSpPr>
        <p:spPr>
          <a:xfrm>
            <a:off x="7465325" y="1526247"/>
            <a:ext cx="437114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000" b="1" dirty="0">
                <a:solidFill>
                  <a:srgbClr val="C00000"/>
                </a:solidFill>
              </a:rPr>
              <a:t>3. التسعير على أساس دورة الحياة:</a:t>
            </a:r>
          </a:p>
          <a:p>
            <a:pPr algn="justLow" rtl="1">
              <a:lnSpc>
                <a:spcPct val="100000"/>
              </a:lnSpc>
              <a:spcBef>
                <a:spcPts val="0"/>
              </a:spcBef>
            </a:pPr>
            <a:r>
              <a:rPr lang="ar-EG" sz="2000" dirty="0">
                <a:solidFill>
                  <a:srgbClr val="211E1E"/>
                </a:solidFill>
              </a:rPr>
              <a:t>إن أحد أشكال استراتيجية تحديد الأسعار يسمى تسعير دورة الحياة.</a:t>
            </a:r>
          </a:p>
          <a:p>
            <a:pPr algn="justLow" rtl="1">
              <a:lnSpc>
                <a:spcPct val="100000"/>
              </a:lnSpc>
              <a:spcBef>
                <a:spcPts val="0"/>
              </a:spcBef>
            </a:pPr>
            <a:r>
              <a:rPr lang="ar-EG" sz="2000" dirty="0">
                <a:solidFill>
                  <a:srgbClr val="211E1E"/>
                </a:solidFill>
              </a:rPr>
              <a:t>باستخدام هذه التقنية، تقدم شركة صغيرة منتجًا بسعر مرتفع. ثم تمكن التطورات التكنولوجية الشركة من خفض تكاليفها بسرعة وخفض سعر المنتج قبل أن تتمكن منافستها من ذلك.</a:t>
            </a:r>
          </a:p>
          <a:p>
            <a:pPr algn="justLow" rtl="1">
              <a:lnSpc>
                <a:spcPct val="100000"/>
              </a:lnSpc>
              <a:spcBef>
                <a:spcPts val="0"/>
              </a:spcBef>
            </a:pPr>
            <a:r>
              <a:rPr lang="ar-EG" sz="2000" dirty="0">
                <a:solidFill>
                  <a:srgbClr val="211E1E"/>
                </a:solidFill>
              </a:rPr>
              <a:t>من خلال التغلب على الشركات الأخرى من خلال انخفاض الأسعار، تعمل الشركة الصغيرة على تثبيط عزيمة المنافسين وتصبح تدريجيًا، بمرور الوقت، منتجًا بكميات كبيرة (أجهزة التلفزيون عالية الدقة)</a:t>
            </a:r>
          </a:p>
          <a:p>
            <a:pPr algn="justLow" rtl="1">
              <a:lnSpc>
                <a:spcPct val="100000"/>
              </a:lnSpc>
              <a:spcBef>
                <a:spcPts val="0"/>
              </a:spcBef>
            </a:pPr>
            <a:r>
              <a:rPr lang="ar-EG" sz="2000" dirty="0">
                <a:solidFill>
                  <a:srgbClr val="211E1E"/>
                </a:solidFill>
              </a:rPr>
              <a:t>إن تسعير دورة الحياة هو استراتيجية تفترض ظهور المنافسة بمرور الوقت.</a:t>
            </a:r>
          </a:p>
          <a:p>
            <a:pPr algn="justLow" rtl="1">
              <a:lnSpc>
                <a:spcPct val="100000"/>
              </a:lnSpc>
              <a:spcBef>
                <a:spcPts val="0"/>
              </a:spcBef>
            </a:pPr>
            <a:r>
              <a:rPr lang="ar-EG" sz="2000" dirty="0">
                <a:solidFill>
                  <a:srgbClr val="211E1E"/>
                </a:solidFill>
              </a:rPr>
              <a:t>حتى إذا لم تنشأ المنافسة، فإن الشركات تخفض دائمًا سعر المنتج لجذب شريحة أكبر من السوق.</a:t>
            </a:r>
            <a:endParaRPr lang="en-US" sz="2000" dirty="0">
              <a:solidFill>
                <a:srgbClr val="211E1E"/>
              </a:solidFill>
            </a:endParaRPr>
          </a:p>
        </p:txBody>
      </p:sp>
    </p:spTree>
    <p:extLst>
      <p:ext uri="{BB962C8B-B14F-4D97-AF65-F5344CB8AC3E}">
        <p14:creationId xmlns:p14="http://schemas.microsoft.com/office/powerpoint/2010/main" val="65106651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4" y="1552632"/>
            <a:ext cx="8603156"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1200"/>
              </a:spcBef>
              <a:buNone/>
            </a:pPr>
            <a:r>
              <a:rPr lang="en-US" sz="2000" b="1" dirty="0">
                <a:solidFill>
                  <a:srgbClr val="8E3593"/>
                </a:solidFill>
              </a:rPr>
              <a:t>1. Odd pricing </a:t>
            </a:r>
            <a:endParaRPr lang="en-US" sz="2000" dirty="0"/>
          </a:p>
          <a:p>
            <a:pPr algn="just">
              <a:lnSpc>
                <a:spcPct val="100000"/>
              </a:lnSpc>
              <a:spcBef>
                <a:spcPts val="1200"/>
              </a:spcBef>
            </a:pPr>
            <a:r>
              <a:rPr lang="en-US" sz="2000" dirty="0">
                <a:solidFill>
                  <a:srgbClr val="211E1E"/>
                </a:solidFill>
              </a:rPr>
              <a:t>A pricing technique to set prices that end in odd numbers to create the psycho- logical impression of lower prices. (12,69 instead of 13)</a:t>
            </a:r>
          </a:p>
          <a:p>
            <a:pPr algn="just">
              <a:lnSpc>
                <a:spcPct val="100000"/>
              </a:lnSpc>
              <a:spcBef>
                <a:spcPts val="1200"/>
              </a:spcBef>
            </a:pPr>
            <a:r>
              <a:rPr lang="en-US" sz="2000" dirty="0">
                <a:solidFill>
                  <a:srgbClr val="211E1E"/>
                </a:solidFill>
              </a:rPr>
              <a:t>Omitting the “$” symbol from prices may help, too. Researchers at Cornell University have discovered that restaurants that list menu prices without the “$” symbol (e.g., “21”) achieved $5.55 more in sales on average than those whose menu prices were written in script or included a “$” symbol.</a:t>
            </a:r>
          </a:p>
          <a:p>
            <a:pPr marL="0" indent="0" algn="just">
              <a:lnSpc>
                <a:spcPct val="100000"/>
              </a:lnSpc>
              <a:spcBef>
                <a:spcPts val="1200"/>
              </a:spcBef>
              <a:buNone/>
            </a:pPr>
            <a:r>
              <a:rPr lang="en-US" sz="1400" dirty="0">
                <a:solidFill>
                  <a:srgbClr val="211E1E"/>
                </a:solidFill>
              </a:rPr>
              <a:t> </a:t>
            </a:r>
            <a:endParaRPr lang="en-US" sz="1000" dirty="0">
              <a:solidFill>
                <a:srgbClr val="211E1E"/>
              </a:solidFill>
            </a:endParaRPr>
          </a:p>
          <a:p>
            <a:pPr marL="0" indent="0" algn="just" rtl="1">
              <a:lnSpc>
                <a:spcPct val="100000"/>
              </a:lnSpc>
              <a:spcBef>
                <a:spcPts val="1200"/>
              </a:spcBef>
              <a:buNone/>
            </a:pPr>
            <a:r>
              <a:rPr lang="ar-EG" sz="2000" b="1" dirty="0">
                <a:solidFill>
                  <a:srgbClr val="7030A0"/>
                </a:solidFill>
              </a:rPr>
              <a:t>1. التسعير الفردي</a:t>
            </a:r>
          </a:p>
          <a:p>
            <a:pPr algn="just" rtl="1">
              <a:lnSpc>
                <a:spcPct val="100000"/>
              </a:lnSpc>
              <a:spcBef>
                <a:spcPts val="1200"/>
              </a:spcBef>
            </a:pPr>
            <a:r>
              <a:rPr lang="ar-EG" sz="2000" dirty="0">
                <a:solidFill>
                  <a:srgbClr val="211E1E"/>
                </a:solidFill>
              </a:rPr>
              <a:t>تقنية تسعير لتحديد الأسعار تنتهي بأرقام فردية لخلق انطباع نفسي بأسعار أقل. (12،69 بدلاً من 13)</a:t>
            </a:r>
          </a:p>
          <a:p>
            <a:pPr algn="just" rtl="1">
              <a:lnSpc>
                <a:spcPct val="100000"/>
              </a:lnSpc>
              <a:spcBef>
                <a:spcPts val="1200"/>
              </a:spcBef>
            </a:pPr>
            <a:r>
              <a:rPr lang="ar-EG" sz="2000" dirty="0">
                <a:solidFill>
                  <a:srgbClr val="211E1E"/>
                </a:solidFill>
              </a:rPr>
              <a:t>قد يساعد حذف رمز "$" من الأسعار أيضًا. اكتشف الباحثون في جامعة كورنيل أن المطاعم التي تسرد أسعار القائمة بدون رمز "$" (على سبيل المثال، "21") حققت مبيعات أكثر بمقدار 5.55 دولارًا في المتوسط ​​من تلك التي كانت أسعار قوائمها مكتوبة بخط اليد أو تضمنت رمز "$".</a:t>
            </a:r>
            <a:endParaRPr lang="en-US" sz="2000" dirty="0">
              <a:solidFill>
                <a:srgbClr val="211E1E"/>
              </a:solidFill>
            </a:endParaRPr>
          </a:p>
        </p:txBody>
      </p:sp>
      <p:pic>
        <p:nvPicPr>
          <p:cNvPr id="10" name="Picture 2" descr="Odd-even Pricing: Definition, Examples ...">
            <a:extLst>
              <a:ext uri="{FF2B5EF4-FFF2-40B4-BE49-F238E27FC236}">
                <a16:creationId xmlns:a16="http://schemas.microsoft.com/office/drawing/2014/main" id="{CA3A07E0-FCA8-25F5-3FD9-3B5EC929C61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794" t="5295" r="11835" b="7853"/>
          <a:stretch/>
        </p:blipFill>
        <p:spPr bwMode="auto">
          <a:xfrm>
            <a:off x="9223508" y="2597423"/>
            <a:ext cx="2676940" cy="24914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72811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4" y="1552632"/>
            <a:ext cx="7320900"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None/>
            </a:pPr>
            <a:r>
              <a:rPr lang="en-US" sz="1600" b="1" dirty="0">
                <a:solidFill>
                  <a:srgbClr val="8E3593"/>
                </a:solidFill>
              </a:rPr>
              <a:t>2. Price Lining</a:t>
            </a:r>
          </a:p>
          <a:p>
            <a:pPr algn="just">
              <a:lnSpc>
                <a:spcPct val="100000"/>
              </a:lnSpc>
              <a:spcBef>
                <a:spcPts val="0"/>
              </a:spcBef>
            </a:pPr>
            <a:r>
              <a:rPr lang="en-US" sz="1600" dirty="0">
                <a:solidFill>
                  <a:srgbClr val="211E1E"/>
                </a:solidFill>
              </a:rPr>
              <a:t>A technique that greatly simplifies the pricing function by pricing different products in a product line at different price points, depending on their quality, features, and cost.</a:t>
            </a:r>
          </a:p>
          <a:p>
            <a:pPr algn="just">
              <a:lnSpc>
                <a:spcPct val="100000"/>
              </a:lnSpc>
              <a:spcBef>
                <a:spcPts val="0"/>
              </a:spcBef>
            </a:pPr>
            <a:r>
              <a:rPr lang="en-US" sz="1600" dirty="0">
                <a:solidFill>
                  <a:srgbClr val="211E1E"/>
                </a:solidFill>
              </a:rPr>
              <a:t>Under this system, entrepreneurs sell products in several different price ranges, or price lines. </a:t>
            </a:r>
          </a:p>
          <a:p>
            <a:pPr algn="just">
              <a:lnSpc>
                <a:spcPct val="100000"/>
              </a:lnSpc>
              <a:spcBef>
                <a:spcPts val="0"/>
              </a:spcBef>
            </a:pPr>
            <a:r>
              <a:rPr lang="en-US" sz="1600" dirty="0">
                <a:solidFill>
                  <a:srgbClr val="211E1E"/>
                </a:solidFill>
              </a:rPr>
              <a:t>Each category of merchandise contains items that are similar in appearance but that differ in quality, cost, performance, or other features. </a:t>
            </a:r>
          </a:p>
          <a:p>
            <a:pPr algn="just">
              <a:lnSpc>
                <a:spcPct val="100000"/>
              </a:lnSpc>
              <a:spcBef>
                <a:spcPts val="0"/>
              </a:spcBef>
            </a:pPr>
            <a:r>
              <a:rPr lang="en-US" sz="1600" dirty="0">
                <a:solidFill>
                  <a:srgbClr val="211E1E"/>
                </a:solidFill>
              </a:rPr>
              <a:t>Many lined products appear in sets of at least three—good (basic), better (upgraded), and best (premium)—at prices designed to satisfy different market segment needs and incomes. </a:t>
            </a:r>
          </a:p>
          <a:p>
            <a:pPr marL="0" indent="0" algn="just" rtl="1">
              <a:lnSpc>
                <a:spcPct val="100000"/>
              </a:lnSpc>
              <a:spcBef>
                <a:spcPts val="0"/>
              </a:spcBef>
              <a:buNone/>
            </a:pPr>
            <a:r>
              <a:rPr lang="ar-EG" sz="1800" b="1" dirty="0">
                <a:solidFill>
                  <a:srgbClr val="7030A0"/>
                </a:solidFill>
              </a:rPr>
              <a:t>2. تسعير الخط</a:t>
            </a:r>
          </a:p>
          <a:p>
            <a:pPr algn="justLow" rtl="1">
              <a:lnSpc>
                <a:spcPct val="100000"/>
              </a:lnSpc>
              <a:spcBef>
                <a:spcPts val="0"/>
              </a:spcBef>
            </a:pPr>
            <a:r>
              <a:rPr lang="ar-EG" sz="1700" dirty="0">
                <a:solidFill>
                  <a:srgbClr val="211E1E"/>
                </a:solidFill>
              </a:rPr>
              <a:t>تقنية تبسط وظيفة التسعير إلى حد كبير من خلال تسعير منتجات مختلفة في خط إنتاج واحد عند نقاط سعر مختلفة، اعتمادًا على جودتها وميزاتها وتكلفتها.</a:t>
            </a:r>
          </a:p>
          <a:p>
            <a:pPr algn="justLow" rtl="1">
              <a:lnSpc>
                <a:spcPct val="100000"/>
              </a:lnSpc>
              <a:spcBef>
                <a:spcPts val="0"/>
              </a:spcBef>
            </a:pPr>
            <a:r>
              <a:rPr lang="ar-EG" sz="1700" dirty="0">
                <a:solidFill>
                  <a:srgbClr val="211E1E"/>
                </a:solidFill>
              </a:rPr>
              <a:t>في ظل هذا النظام، يبيع رواد الأعمال المنتجات في عدة نطاقات سعرية مختلفة، أو خطوط أسعار.</a:t>
            </a:r>
          </a:p>
          <a:p>
            <a:pPr algn="justLow" rtl="1">
              <a:lnSpc>
                <a:spcPct val="100000"/>
              </a:lnSpc>
              <a:spcBef>
                <a:spcPts val="0"/>
              </a:spcBef>
            </a:pPr>
            <a:r>
              <a:rPr lang="ar-EG" sz="1700" dirty="0">
                <a:solidFill>
                  <a:srgbClr val="211E1E"/>
                </a:solidFill>
              </a:rPr>
              <a:t>تحتوي كل فئة من البضائع على عناصر متشابهة في المظهر ولكنها تختلف في الجودة أو التكلفة أو الأداء أو ميزات أخرى.</a:t>
            </a:r>
          </a:p>
          <a:p>
            <a:pPr algn="justLow" rtl="1">
              <a:lnSpc>
                <a:spcPct val="100000"/>
              </a:lnSpc>
              <a:spcBef>
                <a:spcPts val="0"/>
              </a:spcBef>
            </a:pPr>
            <a:r>
              <a:rPr lang="ar-EG" sz="1700" dirty="0">
                <a:solidFill>
                  <a:srgbClr val="211E1E"/>
                </a:solidFill>
              </a:rPr>
              <a:t>تظهر العديد من المنتجات المصفوفة في مجموعات تتكون من ثلاثة على الأقل - جيدة (أساسية)، وأحسن (محدثة)، وأفضل (متميزة) - بأسعار مصممة لتلبية احتياجات ودخول شرائح السوق المختلفة.</a:t>
            </a:r>
            <a:endParaRPr lang="en-US" sz="1700" dirty="0">
              <a:solidFill>
                <a:srgbClr val="211E1E"/>
              </a:solidFill>
            </a:endParaRPr>
          </a:p>
        </p:txBody>
      </p:sp>
      <p:pic>
        <p:nvPicPr>
          <p:cNvPr id="11" name="Picture 2" descr="Price Lining: Definition, Strategy, &amp; Examples – Feedough">
            <a:extLst>
              <a:ext uri="{FF2B5EF4-FFF2-40B4-BE49-F238E27FC236}">
                <a16:creationId xmlns:a16="http://schemas.microsoft.com/office/drawing/2014/main" id="{09B4C4D1-E1B6-32CC-4B2A-0C85152F3E5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367" t="7252" r="26702" b="29507"/>
          <a:stretch/>
        </p:blipFill>
        <p:spPr bwMode="auto">
          <a:xfrm>
            <a:off x="7676214" y="1696277"/>
            <a:ext cx="4441885" cy="32169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439737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3" y="1552632"/>
            <a:ext cx="8270072"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None/>
            </a:pPr>
            <a:r>
              <a:rPr lang="en-US" sz="2200" b="1" dirty="0">
                <a:solidFill>
                  <a:srgbClr val="8E3593"/>
                </a:solidFill>
              </a:rPr>
              <a:t>3. Dynamic (customized) pricing</a:t>
            </a:r>
          </a:p>
          <a:p>
            <a:pPr algn="just">
              <a:lnSpc>
                <a:spcPct val="100000"/>
              </a:lnSpc>
              <a:spcBef>
                <a:spcPts val="0"/>
              </a:spcBef>
            </a:pPr>
            <a:r>
              <a:rPr lang="en-US" sz="2000" dirty="0">
                <a:solidFill>
                  <a:srgbClr val="211E1E"/>
                </a:solidFill>
              </a:rPr>
              <a:t>A technique in which a company sets different prices for the same products and services for different customers using the information they have collected about their customers.</a:t>
            </a:r>
          </a:p>
          <a:p>
            <a:pPr algn="just">
              <a:lnSpc>
                <a:spcPct val="100000"/>
              </a:lnSpc>
              <a:spcBef>
                <a:spcPts val="0"/>
              </a:spcBef>
            </a:pPr>
            <a:r>
              <a:rPr lang="en-US" sz="2000" dirty="0">
                <a:solidFill>
                  <a:srgbClr val="211E1E"/>
                </a:solidFill>
              </a:rPr>
              <a:t>Under this system, entrepreneurs sell products in several different price ranges, or price lines. </a:t>
            </a:r>
          </a:p>
          <a:p>
            <a:pPr algn="just">
              <a:lnSpc>
                <a:spcPct val="100000"/>
              </a:lnSpc>
              <a:spcBef>
                <a:spcPts val="0"/>
              </a:spcBef>
            </a:pPr>
            <a:r>
              <a:rPr lang="en-US" sz="2000" dirty="0">
                <a:solidFill>
                  <a:srgbClr val="211E1E"/>
                </a:solidFill>
              </a:rPr>
              <a:t>For instance, a first-time customer making a purchase at an online store may pay a higher price for an item than a regular customer who shops there frequently pays for the same item. </a:t>
            </a:r>
          </a:p>
          <a:p>
            <a:pPr marL="0" indent="0" algn="just" rtl="1">
              <a:lnSpc>
                <a:spcPct val="100000"/>
              </a:lnSpc>
              <a:spcBef>
                <a:spcPts val="0"/>
              </a:spcBef>
              <a:buNone/>
            </a:pPr>
            <a:r>
              <a:rPr lang="ar-EG" sz="2000" b="1" dirty="0">
                <a:solidFill>
                  <a:srgbClr val="7030A0"/>
                </a:solidFill>
              </a:rPr>
              <a:t>3. التسعير الديناميكي (المخصص)</a:t>
            </a:r>
          </a:p>
          <a:p>
            <a:pPr algn="justLow" rtl="1">
              <a:lnSpc>
                <a:spcPct val="100000"/>
              </a:lnSpc>
              <a:spcBef>
                <a:spcPts val="0"/>
              </a:spcBef>
            </a:pPr>
            <a:r>
              <a:rPr lang="ar-EG" sz="2000" dirty="0">
                <a:solidFill>
                  <a:srgbClr val="211E1E"/>
                </a:solidFill>
              </a:rPr>
              <a:t>تقنية تحدد فيها الشركة أسعارًا مختلفة لنفس المنتجات والخدمات لعملاء مختلفين باستخدام المعلومات التي جمعتها عن عملائها.</a:t>
            </a:r>
          </a:p>
          <a:p>
            <a:pPr algn="justLow" rtl="1">
              <a:lnSpc>
                <a:spcPct val="100000"/>
              </a:lnSpc>
              <a:spcBef>
                <a:spcPts val="0"/>
              </a:spcBef>
            </a:pPr>
            <a:r>
              <a:rPr lang="ar-EG" sz="2000" dirty="0">
                <a:solidFill>
                  <a:srgbClr val="211E1E"/>
                </a:solidFill>
              </a:rPr>
              <a:t>في ظل هذا النظام، يبيع رواد الأعمال المنتجات في عدة نطاقات سعرية مختلفة، أو خطوط أسعار.</a:t>
            </a:r>
          </a:p>
          <a:p>
            <a:pPr algn="justLow" rtl="1">
              <a:lnSpc>
                <a:spcPct val="100000"/>
              </a:lnSpc>
              <a:spcBef>
                <a:spcPts val="0"/>
              </a:spcBef>
            </a:pPr>
            <a:r>
              <a:rPr lang="ar-EG" sz="2000" dirty="0">
                <a:solidFill>
                  <a:srgbClr val="211E1E"/>
                </a:solidFill>
              </a:rPr>
              <a:t>على سبيل المثال، قد يدفع العميل لأول مرة عند إجراء عملية شراء في متجر عبر الإنترنت سعرًا أعلى مقابل سلعة ما مقارنة بالعميل العادي الذي يتسوق هناك بشكل متكرر ويدفع مقابل نفس السلعة.</a:t>
            </a:r>
            <a:endParaRPr lang="en-US" sz="2000" dirty="0">
              <a:solidFill>
                <a:srgbClr val="211E1E"/>
              </a:solidFill>
            </a:endParaRPr>
          </a:p>
        </p:txBody>
      </p:sp>
      <p:pic>
        <p:nvPicPr>
          <p:cNvPr id="10" name="Picture 2" descr="Dynamic Ticket Pricing: A Game-Changer in the Industry? - Softjourn">
            <a:extLst>
              <a:ext uri="{FF2B5EF4-FFF2-40B4-BE49-F238E27FC236}">
                <a16:creationId xmlns:a16="http://schemas.microsoft.com/office/drawing/2014/main" id="{D2225B13-1F54-2CD5-1B2E-8C201370C63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52930" y="2632100"/>
            <a:ext cx="2860371" cy="2974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060922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3" y="1552632"/>
            <a:ext cx="7768269"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None/>
            </a:pPr>
            <a:r>
              <a:rPr lang="en-US" sz="2200" b="1" dirty="0">
                <a:solidFill>
                  <a:srgbClr val="8E3593"/>
                </a:solidFill>
              </a:rPr>
              <a:t>4. Leader pricing</a:t>
            </a:r>
          </a:p>
          <a:p>
            <a:pPr algn="just">
              <a:lnSpc>
                <a:spcPct val="100000"/>
              </a:lnSpc>
              <a:spcBef>
                <a:spcPts val="0"/>
              </a:spcBef>
            </a:pPr>
            <a:r>
              <a:rPr lang="en-US" sz="2000" dirty="0">
                <a:solidFill>
                  <a:srgbClr val="211E1E"/>
                </a:solidFill>
              </a:rPr>
              <a:t>Is a technique that involves marking down the normal price of a popular item in an attempt to attract more customers who make incidental purchases of other items at regular prices.</a:t>
            </a:r>
          </a:p>
          <a:p>
            <a:pPr algn="just">
              <a:lnSpc>
                <a:spcPct val="100000"/>
              </a:lnSpc>
              <a:spcBef>
                <a:spcPts val="0"/>
              </a:spcBef>
            </a:pPr>
            <a:r>
              <a:rPr lang="en-US" sz="2000" dirty="0">
                <a:solidFill>
                  <a:srgbClr val="211E1E"/>
                </a:solidFill>
              </a:rPr>
              <a:t>The company earns a much smaller profit on each unit because the markup is lower, but purchases of other merchandise by customers seeking the leader item often boost sales and profits. </a:t>
            </a:r>
          </a:p>
          <a:p>
            <a:pPr algn="just">
              <a:lnSpc>
                <a:spcPct val="100000"/>
              </a:lnSpc>
              <a:spcBef>
                <a:spcPts val="0"/>
              </a:spcBef>
            </a:pPr>
            <a:endParaRPr lang="en-US" sz="2000" dirty="0">
              <a:solidFill>
                <a:srgbClr val="211E1E"/>
              </a:solidFill>
            </a:endParaRPr>
          </a:p>
          <a:p>
            <a:pPr marL="0" indent="0" algn="justLow" rtl="1">
              <a:lnSpc>
                <a:spcPct val="100000"/>
              </a:lnSpc>
              <a:spcBef>
                <a:spcPts val="0"/>
              </a:spcBef>
              <a:buNone/>
            </a:pPr>
            <a:r>
              <a:rPr lang="ar-EG" sz="2200" b="1" dirty="0">
                <a:solidFill>
                  <a:srgbClr val="7030A0"/>
                </a:solidFill>
              </a:rPr>
              <a:t>4. التسعير الرائد</a:t>
            </a:r>
          </a:p>
          <a:p>
            <a:pPr algn="justLow" rtl="1">
              <a:lnSpc>
                <a:spcPct val="150000"/>
              </a:lnSpc>
              <a:spcBef>
                <a:spcPts val="0"/>
              </a:spcBef>
            </a:pPr>
            <a:r>
              <a:rPr lang="ar-EG" sz="2000" dirty="0">
                <a:solidFill>
                  <a:srgbClr val="211E1E"/>
                </a:solidFill>
              </a:rPr>
              <a:t>إنها تقنية تتضمن تخفيض السعر العادي لعنصر شائع في محاولة لجذب المزيد من العملاء الذين يقومون بعمليات شراء عرضية لعناصر أخرى بأسعار عادية. </a:t>
            </a:r>
          </a:p>
          <a:p>
            <a:pPr algn="justLow" rtl="1">
              <a:lnSpc>
                <a:spcPct val="150000"/>
              </a:lnSpc>
              <a:spcBef>
                <a:spcPts val="0"/>
              </a:spcBef>
            </a:pPr>
            <a:r>
              <a:rPr lang="ar-EG" sz="2000" dirty="0">
                <a:solidFill>
                  <a:srgbClr val="211E1E"/>
                </a:solidFill>
              </a:rPr>
              <a:t>تحقق الشركة ربحًا أقل بكثير على كل وحدة لأن هامش الربح أقل، ولكن عمليات شراء البضائع الأخرى من قبل العملاء الذين يبحثون عن المنتج الرائد غالبًا ما تعزز المبيعات والأرباح.</a:t>
            </a:r>
            <a:endParaRPr lang="en-US" sz="2000" dirty="0">
              <a:solidFill>
                <a:srgbClr val="211E1E"/>
              </a:solidFill>
            </a:endParaRPr>
          </a:p>
        </p:txBody>
      </p:sp>
      <p:pic>
        <p:nvPicPr>
          <p:cNvPr id="11" name="Picture 2" descr="What Is Loss Leader Pricing Strategy: A ...">
            <a:extLst>
              <a:ext uri="{FF2B5EF4-FFF2-40B4-BE49-F238E27FC236}">
                <a16:creationId xmlns:a16="http://schemas.microsoft.com/office/drawing/2014/main" id="{92F753D3-1CF9-1BC7-C46F-950FC6BC0C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0131" y="2473331"/>
            <a:ext cx="3233817" cy="27480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76423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3" y="1552632"/>
            <a:ext cx="6058739"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None/>
            </a:pPr>
            <a:r>
              <a:rPr lang="en-US" sz="2200" b="1" dirty="0">
                <a:solidFill>
                  <a:srgbClr val="8E3593"/>
                </a:solidFill>
              </a:rPr>
              <a:t>5. Geographic (zone) pricing</a:t>
            </a:r>
          </a:p>
          <a:p>
            <a:pPr algn="just">
              <a:lnSpc>
                <a:spcPct val="100000"/>
              </a:lnSpc>
              <a:spcBef>
                <a:spcPts val="0"/>
              </a:spcBef>
            </a:pPr>
            <a:r>
              <a:rPr lang="en-US" sz="1800" dirty="0">
                <a:solidFill>
                  <a:srgbClr val="211E1E"/>
                </a:solidFill>
              </a:rPr>
              <a:t>A technique a that involves setting different prices for customers located in different territories because of different transportation costs.</a:t>
            </a:r>
          </a:p>
          <a:p>
            <a:pPr algn="just">
              <a:lnSpc>
                <a:spcPct val="100000"/>
              </a:lnSpc>
              <a:spcBef>
                <a:spcPts val="0"/>
              </a:spcBef>
            </a:pPr>
            <a:r>
              <a:rPr lang="en-US" sz="1800" dirty="0">
                <a:solidFill>
                  <a:srgbClr val="211E1E"/>
                </a:solidFill>
              </a:rPr>
              <a:t>Another variation of geographic pricing is uniform delivered pricing, a technique in which a firm charges all of its customers the same price regardless of their location, even though the cost of selling or transporting merchandise varies. A company calculates the proper freight charges for each region and combines them into a uniform fee. The result is that local customers subsidize the company’s charges for shipping merchandise to distant customers.</a:t>
            </a:r>
          </a:p>
          <a:p>
            <a:pPr algn="just">
              <a:lnSpc>
                <a:spcPct val="100000"/>
              </a:lnSpc>
              <a:spcBef>
                <a:spcPts val="0"/>
              </a:spcBef>
            </a:pPr>
            <a:r>
              <a:rPr lang="en-US" sz="1800" dirty="0">
                <a:solidFill>
                  <a:srgbClr val="211E1E"/>
                </a:solidFill>
              </a:rPr>
              <a:t>A final variation of geographic pricing is F.O.B. factory, in which a small company sells its merchandise to customers on the condition that they pay all shipping costs. In this way, the company can set a uniform price for its product and let each customer cover the freight costs. </a:t>
            </a:r>
          </a:p>
        </p:txBody>
      </p:sp>
      <p:sp>
        <p:nvSpPr>
          <p:cNvPr id="10" name="Content Placeholder 2">
            <a:extLst>
              <a:ext uri="{FF2B5EF4-FFF2-40B4-BE49-F238E27FC236}">
                <a16:creationId xmlns:a16="http://schemas.microsoft.com/office/drawing/2014/main" id="{FBABAC06-4A28-761A-6C50-90E19DC59977}"/>
              </a:ext>
            </a:extLst>
          </p:cNvPr>
          <p:cNvSpPr txBox="1">
            <a:spLocks/>
          </p:cNvSpPr>
          <p:nvPr/>
        </p:nvSpPr>
        <p:spPr>
          <a:xfrm>
            <a:off x="6550925" y="1526247"/>
            <a:ext cx="528554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600"/>
              </a:spcBef>
              <a:buNone/>
            </a:pPr>
            <a:r>
              <a:rPr lang="ar-EG" sz="2000" b="1" dirty="0">
                <a:solidFill>
                  <a:srgbClr val="7030A0"/>
                </a:solidFill>
              </a:rPr>
              <a:t>5. التسعير الجغرافي (المنطقة)</a:t>
            </a:r>
          </a:p>
          <a:p>
            <a:pPr algn="justLow" rtl="1">
              <a:lnSpc>
                <a:spcPct val="100000"/>
              </a:lnSpc>
              <a:spcBef>
                <a:spcPts val="600"/>
              </a:spcBef>
            </a:pPr>
            <a:r>
              <a:rPr lang="ar-EG" sz="2000" dirty="0"/>
              <a:t>تقنية تتضمن تحديد أسعار مختلفة للعملاء الموجودين في مناطق مختلفة بسبب تكاليف النقل المختلفة.</a:t>
            </a:r>
          </a:p>
          <a:p>
            <a:pPr algn="justLow" rtl="1">
              <a:lnSpc>
                <a:spcPct val="100000"/>
              </a:lnSpc>
              <a:spcBef>
                <a:spcPts val="600"/>
              </a:spcBef>
            </a:pPr>
            <a:r>
              <a:rPr lang="ar-EG" sz="2000" dirty="0"/>
              <a:t>هناك شكل آخر من أشكال التسعير الجغرافي وهو التسعير الموحد للتسليم، وهي تقنية تفرض فيها الشركة على جميع عملائها نفس السعر بغض النظر عن موقعهم، على الرغم من اختلاف تكلفة بيع أو نقل البضائع. تحسب الشركة رسوم الشحن المناسبة لكل منطقة وتجمعها في رسوم موحدة. والنتيجة هي أن العملاء المحليين يدعمون رسوم الشركة لشحن البضائع إلى العملاء البعيدين.</a:t>
            </a:r>
          </a:p>
          <a:p>
            <a:pPr algn="justLow" rtl="1">
              <a:lnSpc>
                <a:spcPct val="100000"/>
              </a:lnSpc>
              <a:spcBef>
                <a:spcPts val="600"/>
              </a:spcBef>
            </a:pPr>
            <a:r>
              <a:rPr lang="ar-EG" sz="2000" dirty="0"/>
              <a:t>وهناك شكل أخير من أشكال التسعير الجغرافي وهو تسليم البضائع إلى العملاء على ظهر السفينة، حيث تبيع شركة صغيرة بضائعها للعملاء بشرط أن يدفعوا جميع تكاليف الشحن. وبهذه الطريقة، يمكن للشركة تحديد سعر موحد لمنتجها والسماح لكل عميل بتغطية تكاليف الشحن.</a:t>
            </a:r>
            <a:endParaRPr lang="en-US" sz="2000" dirty="0"/>
          </a:p>
        </p:txBody>
      </p:sp>
    </p:spTree>
    <p:extLst>
      <p:ext uri="{BB962C8B-B14F-4D97-AF65-F5344CB8AC3E}">
        <p14:creationId xmlns:p14="http://schemas.microsoft.com/office/powerpoint/2010/main" val="3765859947"/>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3" y="1552632"/>
            <a:ext cx="6443052"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None/>
            </a:pPr>
            <a:r>
              <a:rPr lang="en-US" sz="2200" b="1" dirty="0">
                <a:solidFill>
                  <a:srgbClr val="8E3593"/>
                </a:solidFill>
              </a:rPr>
              <a:t>6. Discount</a:t>
            </a:r>
          </a:p>
          <a:p>
            <a:pPr algn="just">
              <a:lnSpc>
                <a:spcPct val="100000"/>
              </a:lnSpc>
              <a:spcBef>
                <a:spcPts val="0"/>
              </a:spcBef>
            </a:pPr>
            <a:r>
              <a:rPr lang="en-US" sz="1800" dirty="0">
                <a:solidFill>
                  <a:srgbClr val="211E1E"/>
                </a:solidFill>
              </a:rPr>
              <a:t>Many small businesses use discounts (markdowns)— reductions from normal list prices—to move stale, outdated, damaged, or slow-moving merchandise or to stimulate sales. A seasonal discount is a price reduction designed to encourage shoppers to purchase merchandise before an upcoming season. For instance, many retail clothiers offer special sales on winter coats in midsummer. </a:t>
            </a:r>
          </a:p>
          <a:p>
            <a:pPr algn="just">
              <a:lnSpc>
                <a:spcPct val="100000"/>
              </a:lnSpc>
              <a:spcBef>
                <a:spcPts val="0"/>
              </a:spcBef>
            </a:pPr>
            <a:r>
              <a:rPr lang="en-US" sz="1800" dirty="0">
                <a:solidFill>
                  <a:srgbClr val="211E1E"/>
                </a:solidFill>
              </a:rPr>
              <a:t>As tempting as discounts are to businesses when sales are slow, they carry risks:</a:t>
            </a:r>
          </a:p>
          <a:p>
            <a:pPr lvl="1" algn="just">
              <a:lnSpc>
                <a:spcPct val="100000"/>
              </a:lnSpc>
              <a:spcBef>
                <a:spcPts val="0"/>
              </a:spcBef>
            </a:pPr>
            <a:r>
              <a:rPr lang="en-US" sz="1800" dirty="0">
                <a:solidFill>
                  <a:srgbClr val="211E1E"/>
                </a:solidFill>
              </a:rPr>
              <a:t>Discount often attract customers who are merely seeking bargains and who rarely turn into loyal customers </a:t>
            </a:r>
          </a:p>
          <a:p>
            <a:pPr lvl="1" algn="just">
              <a:lnSpc>
                <a:spcPct val="100000"/>
              </a:lnSpc>
              <a:spcBef>
                <a:spcPts val="0"/>
              </a:spcBef>
            </a:pPr>
            <a:r>
              <a:rPr lang="en-US" sz="1800" dirty="0">
                <a:solidFill>
                  <a:srgbClr val="211E1E"/>
                </a:solidFill>
              </a:rPr>
              <a:t>Excessive discounting also diminishes or eradicates altogether a company’s profit margin. </a:t>
            </a:r>
          </a:p>
          <a:p>
            <a:pPr lvl="1" algn="just">
              <a:lnSpc>
                <a:spcPct val="100000"/>
              </a:lnSpc>
              <a:spcBef>
                <a:spcPts val="0"/>
              </a:spcBef>
            </a:pPr>
            <a:r>
              <a:rPr lang="en-US" sz="1800" dirty="0">
                <a:solidFill>
                  <a:srgbClr val="211E1E"/>
                </a:solidFill>
              </a:rPr>
              <a:t>Companies that frequently resort to discounts may ruin their reputation for superior quality and service, thereby diluting the value of their brand and image in the marketplace. </a:t>
            </a:r>
          </a:p>
        </p:txBody>
      </p:sp>
      <p:pic>
        <p:nvPicPr>
          <p:cNvPr id="10" name="Picture 9" descr="A white percent sign on a red background&#10;&#10;Description automatically generated">
            <a:extLst>
              <a:ext uri="{FF2B5EF4-FFF2-40B4-BE49-F238E27FC236}">
                <a16:creationId xmlns:a16="http://schemas.microsoft.com/office/drawing/2014/main" id="{58E5BE88-925C-6478-65C1-6ABC17F5D7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50449" y="148661"/>
            <a:ext cx="928401" cy="1167738"/>
          </a:xfrm>
          <a:prstGeom prst="rect">
            <a:avLst/>
          </a:prstGeom>
        </p:spPr>
      </p:pic>
      <p:sp>
        <p:nvSpPr>
          <p:cNvPr id="11" name="Content Placeholder 2">
            <a:extLst>
              <a:ext uri="{FF2B5EF4-FFF2-40B4-BE49-F238E27FC236}">
                <a16:creationId xmlns:a16="http://schemas.microsoft.com/office/drawing/2014/main" id="{FBABAC06-4A28-761A-6C50-90E19DC59977}"/>
              </a:ext>
            </a:extLst>
          </p:cNvPr>
          <p:cNvSpPr txBox="1">
            <a:spLocks/>
          </p:cNvSpPr>
          <p:nvPr/>
        </p:nvSpPr>
        <p:spPr>
          <a:xfrm>
            <a:off x="6864823" y="1539895"/>
            <a:ext cx="5050928"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000" b="1" dirty="0">
                <a:solidFill>
                  <a:srgbClr val="7030A0"/>
                </a:solidFill>
              </a:rPr>
              <a:t>6. الخصم</a:t>
            </a:r>
          </a:p>
          <a:p>
            <a:pPr algn="justLow" rtl="1">
              <a:lnSpc>
                <a:spcPct val="100000"/>
              </a:lnSpc>
              <a:spcBef>
                <a:spcPts val="0"/>
              </a:spcBef>
            </a:pPr>
            <a:r>
              <a:rPr lang="ar-EG" sz="1800" dirty="0"/>
              <a:t>تستخدم العديد من الشركات الصغيرة الخصومات (التخفيضات) - التخفيضات من أسعار القائمة العادية - لبيع البضائع القديمة أو التالفة أو البطيئة الحركة أو لتحفيز المبيعات. الخصم الموسمي هو تخفيض في الأسعار مصمم لتشجيع المتسوقين على شراء البضائع قبل موسم قادم. على سبيل المثال، تقدم العديد من متاجر الملابس بالتجزئة مبيعات خاصة على المعاطف الشتوية في منتصف الصيف.</a:t>
            </a:r>
          </a:p>
          <a:p>
            <a:pPr algn="justLow" rtl="1">
              <a:lnSpc>
                <a:spcPct val="100000"/>
              </a:lnSpc>
              <a:spcBef>
                <a:spcPts val="0"/>
              </a:spcBef>
            </a:pPr>
            <a:r>
              <a:rPr lang="ar-EG" sz="1800" dirty="0"/>
              <a:t>على الرغم من مدى إغراء الخصومات للشركات عندما تكون المبيعات بطيئة، إلا أنها تحمل مخاطر:</a:t>
            </a:r>
          </a:p>
          <a:p>
            <a:pPr lvl="1" algn="justLow" rtl="1">
              <a:lnSpc>
                <a:spcPct val="100000"/>
              </a:lnSpc>
              <a:spcBef>
                <a:spcPts val="0"/>
              </a:spcBef>
            </a:pPr>
            <a:r>
              <a:rPr lang="ar-EG" sz="1800" dirty="0"/>
              <a:t>غالبًا ما تجذب الخصومات العملاء الذين يبحثون فقط عن الصفقات والذين نادرًا ما يتحولون إلى عملاء مخلصين.</a:t>
            </a:r>
          </a:p>
          <a:p>
            <a:pPr lvl="1" algn="justLow" rtl="1">
              <a:lnSpc>
                <a:spcPct val="100000"/>
              </a:lnSpc>
              <a:spcBef>
                <a:spcPts val="0"/>
              </a:spcBef>
            </a:pPr>
            <a:r>
              <a:rPr lang="ar-EG" sz="1800" dirty="0"/>
              <a:t>كما أن التخفيضات المفرطة تؤدي أيضًا إلى تقليص هامش ربح الشركة أو القضاء عليه تمامًا.</a:t>
            </a:r>
          </a:p>
          <a:p>
            <a:pPr lvl="1" algn="justLow" rtl="1">
              <a:lnSpc>
                <a:spcPct val="100000"/>
              </a:lnSpc>
              <a:spcBef>
                <a:spcPts val="0"/>
              </a:spcBef>
            </a:pPr>
            <a:r>
              <a:rPr lang="ar-EG" sz="1800" dirty="0"/>
              <a:t>إن الشركات التي تلجأ بشكل متكرر إلى الخصومات قد تدمر سمعتها في مجال الجودة والخدمة المتفوقة، مما يؤدي بالتالي إلى إضعاف قيمة علامتها التجارية وصورتها في السوق.</a:t>
            </a:r>
            <a:endParaRPr lang="en-US" sz="1800" dirty="0"/>
          </a:p>
        </p:txBody>
      </p:sp>
    </p:spTree>
    <p:extLst>
      <p:ext uri="{BB962C8B-B14F-4D97-AF65-F5344CB8AC3E}">
        <p14:creationId xmlns:p14="http://schemas.microsoft.com/office/powerpoint/2010/main" val="2682133172"/>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3" y="1552632"/>
            <a:ext cx="6386681"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None/>
            </a:pPr>
            <a:r>
              <a:rPr lang="en-US" sz="2000" b="1" dirty="0">
                <a:solidFill>
                  <a:srgbClr val="8E3593"/>
                </a:solidFill>
              </a:rPr>
              <a:t>6. Discount</a:t>
            </a:r>
          </a:p>
          <a:p>
            <a:pPr algn="just">
              <a:lnSpc>
                <a:spcPct val="100000"/>
              </a:lnSpc>
              <a:spcBef>
                <a:spcPts val="0"/>
              </a:spcBef>
            </a:pPr>
            <a:r>
              <a:rPr lang="en-US" sz="1700" dirty="0">
                <a:solidFill>
                  <a:srgbClr val="C00000"/>
                </a:solidFill>
              </a:rPr>
              <a:t>Earned discounts</a:t>
            </a:r>
            <a:r>
              <a:rPr lang="en-US" sz="1700" dirty="0">
                <a:solidFill>
                  <a:srgbClr val="211E1E"/>
                </a:solidFill>
              </a:rPr>
              <a:t>: discounts customers earn by making repeat purchases at a business (Loyalty programs)</a:t>
            </a:r>
          </a:p>
          <a:p>
            <a:pPr algn="just">
              <a:lnSpc>
                <a:spcPct val="100000"/>
              </a:lnSpc>
              <a:spcBef>
                <a:spcPts val="0"/>
              </a:spcBef>
            </a:pPr>
            <a:r>
              <a:rPr lang="en-US" sz="1700" dirty="0">
                <a:solidFill>
                  <a:srgbClr val="C00000"/>
                </a:solidFill>
              </a:rPr>
              <a:t>Limited time offers (LTOs): </a:t>
            </a:r>
            <a:r>
              <a:rPr lang="en-US" sz="1700" dirty="0">
                <a:solidFill>
                  <a:srgbClr val="211E1E"/>
                </a:solidFill>
              </a:rPr>
              <a:t>are discounts that retailers run for a limited amount of time (“Regular price: $150. Sale price $120 for three days only.”) with the goal of creating a sense of urgency and excitement among customers. </a:t>
            </a:r>
          </a:p>
          <a:p>
            <a:pPr algn="just">
              <a:lnSpc>
                <a:spcPct val="100000"/>
              </a:lnSpc>
              <a:spcBef>
                <a:spcPts val="0"/>
              </a:spcBef>
            </a:pPr>
            <a:r>
              <a:rPr lang="en-US" sz="1700" dirty="0">
                <a:solidFill>
                  <a:srgbClr val="C00000"/>
                </a:solidFill>
              </a:rPr>
              <a:t>Steadily decreasing discount (SDD): </a:t>
            </a:r>
            <a:r>
              <a:rPr lang="en-US" sz="1700" dirty="0">
                <a:solidFill>
                  <a:srgbClr val="211E1E"/>
                </a:solidFill>
              </a:rPr>
              <a:t>a limited duration discount that declines over time. When one company used a hi-lo discount of 20 percent for three days before returning to the items to full price, sales in- creased by 75 percent. For the same items, a steadily decreasing discount of 30 percent the first day, 20 percent the second day, and 10 percent the third day (which yielded the same average discount of 20 percent), produced an increase in sales of 200 percent. The researchers conclude that the SDD is more effective because it creates a sense of urgency, especially among wary or indecisive customers.</a:t>
            </a:r>
          </a:p>
          <a:p>
            <a:pPr algn="just">
              <a:lnSpc>
                <a:spcPct val="100000"/>
              </a:lnSpc>
              <a:spcBef>
                <a:spcPts val="0"/>
              </a:spcBef>
            </a:pPr>
            <a:r>
              <a:rPr lang="en-US" sz="1700" dirty="0">
                <a:solidFill>
                  <a:srgbClr val="C00000"/>
                </a:solidFill>
              </a:rPr>
              <a:t>Multiple</a:t>
            </a:r>
            <a:r>
              <a:rPr lang="en-US" sz="1700" dirty="0">
                <a:solidFill>
                  <a:srgbClr val="211E1E"/>
                </a:solidFill>
              </a:rPr>
              <a:t> </a:t>
            </a:r>
            <a:r>
              <a:rPr lang="en-US" sz="1700" dirty="0">
                <a:solidFill>
                  <a:srgbClr val="C00000"/>
                </a:solidFill>
              </a:rPr>
              <a:t>unit</a:t>
            </a:r>
            <a:r>
              <a:rPr lang="en-US" sz="1700" dirty="0">
                <a:solidFill>
                  <a:srgbClr val="211E1E"/>
                </a:solidFill>
              </a:rPr>
              <a:t> </a:t>
            </a:r>
            <a:r>
              <a:rPr lang="en-US" sz="1700" dirty="0">
                <a:solidFill>
                  <a:srgbClr val="C00000"/>
                </a:solidFill>
              </a:rPr>
              <a:t>pricing</a:t>
            </a:r>
            <a:r>
              <a:rPr lang="en-US" sz="1700" dirty="0">
                <a:solidFill>
                  <a:srgbClr val="211E1E"/>
                </a:solidFill>
              </a:rPr>
              <a:t> is a promotional technique that offers customers discounts if they purchase in quantity. </a:t>
            </a:r>
          </a:p>
        </p:txBody>
      </p:sp>
      <p:sp>
        <p:nvSpPr>
          <p:cNvPr id="10" name="Content Placeholder 2">
            <a:extLst>
              <a:ext uri="{FF2B5EF4-FFF2-40B4-BE49-F238E27FC236}">
                <a16:creationId xmlns:a16="http://schemas.microsoft.com/office/drawing/2014/main" id="{FBABAC06-4A28-761A-6C50-90E19DC59977}"/>
              </a:ext>
            </a:extLst>
          </p:cNvPr>
          <p:cNvSpPr txBox="1">
            <a:spLocks/>
          </p:cNvSpPr>
          <p:nvPr/>
        </p:nvSpPr>
        <p:spPr>
          <a:xfrm>
            <a:off x="6741994" y="1539895"/>
            <a:ext cx="5173757"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1800" b="1" dirty="0">
                <a:solidFill>
                  <a:srgbClr val="7030A0"/>
                </a:solidFill>
              </a:rPr>
              <a:t>6. الخصم</a:t>
            </a:r>
          </a:p>
          <a:p>
            <a:pPr algn="justLow" rtl="1">
              <a:lnSpc>
                <a:spcPct val="100000"/>
              </a:lnSpc>
              <a:spcBef>
                <a:spcPts val="0"/>
              </a:spcBef>
            </a:pPr>
            <a:r>
              <a:rPr lang="ar-EG" sz="1700" dirty="0">
                <a:solidFill>
                  <a:srgbClr val="C00000"/>
                </a:solidFill>
              </a:rPr>
              <a:t>الخصومات المكتسبة</a:t>
            </a:r>
            <a:r>
              <a:rPr lang="ar-EG" sz="1700" dirty="0"/>
              <a:t>: الخصومات التي يحصل عليها العملاء من خلال إجراء عمليات شراء متكررة في إحدى الشركات (برامج الولاء).</a:t>
            </a:r>
          </a:p>
          <a:p>
            <a:pPr algn="justLow" rtl="1">
              <a:lnSpc>
                <a:spcPct val="100000"/>
              </a:lnSpc>
              <a:spcBef>
                <a:spcPts val="0"/>
              </a:spcBef>
            </a:pPr>
            <a:r>
              <a:rPr lang="ar-EG" sz="1700" dirty="0">
                <a:solidFill>
                  <a:srgbClr val="C00000"/>
                </a:solidFill>
              </a:rPr>
              <a:t>العروض المتاحة لفترة محدودة (</a:t>
            </a:r>
            <a:r>
              <a:rPr lang="en-US" sz="1700" dirty="0">
                <a:solidFill>
                  <a:srgbClr val="C00000"/>
                </a:solidFill>
              </a:rPr>
              <a:t>LTOs</a:t>
            </a:r>
            <a:r>
              <a:rPr lang="ar-EG" sz="1700" dirty="0">
                <a:solidFill>
                  <a:srgbClr val="C00000"/>
                </a:solidFill>
              </a:rPr>
              <a:t>): </a:t>
            </a:r>
            <a:r>
              <a:rPr lang="ar-EG" sz="1700" dirty="0"/>
              <a:t>هي خصومات تقدمها متاجر التجزئة لفترة محدودة من الوقت ("السعر العادي: 150 دولارًا. سعر البيع 120 دولارًا لمدة ثلاثة أيام فقط") بهدف خلق شعور بالإلحاح والإثارة بين العملاء.</a:t>
            </a:r>
          </a:p>
          <a:p>
            <a:pPr algn="justLow" rtl="1">
              <a:lnSpc>
                <a:spcPct val="100000"/>
              </a:lnSpc>
              <a:spcBef>
                <a:spcPts val="0"/>
              </a:spcBef>
            </a:pPr>
            <a:r>
              <a:rPr lang="ar-EG" sz="1700" dirty="0">
                <a:solidFill>
                  <a:srgbClr val="C00000"/>
                </a:solidFill>
              </a:rPr>
              <a:t>التخفيض المستمر للخصومات (</a:t>
            </a:r>
            <a:r>
              <a:rPr lang="en-US" sz="1700" dirty="0">
                <a:solidFill>
                  <a:srgbClr val="C00000"/>
                </a:solidFill>
              </a:rPr>
              <a:t>SDD</a:t>
            </a:r>
            <a:r>
              <a:rPr lang="ar-EG" sz="1700" dirty="0">
                <a:solidFill>
                  <a:srgbClr val="C00000"/>
                </a:solidFill>
              </a:rPr>
              <a:t>): </a:t>
            </a:r>
            <a:r>
              <a:rPr lang="ar-EG" sz="1700" dirty="0"/>
              <a:t>خصم محدود المدة يتناقص بمرور الوقت. عندما استخدمت إحدى الشركات خصمًا مرتفعًا ومنخفضًا بنسبة 20 في المائة لمدة ثلاثة أيام قبل العودة إلى سعر العناصر الكامل، زادت المبيعات بنسبة 75 في المائة. بالنسبة لنفس العناصر، فإن التخفيض المستمر للخصومات بنسبة 30 في المائة في اليوم الأول، و20 في المائة في اليوم الثاني، و10 في المائة في اليوم الثالث (والذي أسفر عن نفس متوسط ​​الخصم بنسبة 20 في المائة)، أنتج زيادة في المبيعات بنسبة 200 في المائة. وخلص الباحثون إلى أن التخفيض المستمر للخصومات أكثر فعالية لأنه يخلق شعورًا بالإلحاح، وخاصة بين العملاء الحذرين أو المترددين.</a:t>
            </a:r>
          </a:p>
          <a:p>
            <a:pPr algn="justLow" rtl="1">
              <a:lnSpc>
                <a:spcPct val="100000"/>
              </a:lnSpc>
              <a:spcBef>
                <a:spcPts val="0"/>
              </a:spcBef>
            </a:pPr>
            <a:r>
              <a:rPr lang="ar-EG" sz="1700" dirty="0">
                <a:solidFill>
                  <a:srgbClr val="C00000"/>
                </a:solidFill>
              </a:rPr>
              <a:t>تسعير الوحدات المتعددة </a:t>
            </a:r>
            <a:r>
              <a:rPr lang="ar-EG" sz="1700" dirty="0"/>
              <a:t>هو أسلوب ترويجي يقدم للعملاء خصومات إذا قاموا بالشراء بكميات كبيرة.</a:t>
            </a:r>
            <a:endParaRPr lang="en-US" sz="1700" dirty="0"/>
          </a:p>
        </p:txBody>
      </p:sp>
    </p:spTree>
    <p:extLst>
      <p:ext uri="{BB962C8B-B14F-4D97-AF65-F5344CB8AC3E}">
        <p14:creationId xmlns:p14="http://schemas.microsoft.com/office/powerpoint/2010/main" val="418442200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2" y="1552632"/>
            <a:ext cx="11412617"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200" b="1" dirty="0">
                <a:solidFill>
                  <a:srgbClr val="8E3593"/>
                </a:solidFill>
              </a:rPr>
              <a:t>7. Bundling</a:t>
            </a:r>
          </a:p>
          <a:p>
            <a:pPr algn="just">
              <a:lnSpc>
                <a:spcPct val="100000"/>
              </a:lnSpc>
              <a:spcBef>
                <a:spcPts val="600"/>
              </a:spcBef>
            </a:pPr>
            <a:r>
              <a:rPr lang="en-US" sz="2000" dirty="0"/>
              <a:t>Grouping together several products or services or both into a package that offers customers extra value at a special price. </a:t>
            </a:r>
          </a:p>
          <a:p>
            <a:pPr algn="just">
              <a:lnSpc>
                <a:spcPct val="100000"/>
              </a:lnSpc>
              <a:spcBef>
                <a:spcPts val="600"/>
              </a:spcBef>
            </a:pPr>
            <a:r>
              <a:rPr lang="en-US" sz="2000" dirty="0"/>
              <a:t>Bundling is another way for companies to offer customers discounts without damaging their reputations. </a:t>
            </a:r>
          </a:p>
          <a:p>
            <a:pPr marL="0" indent="0" algn="just" rtl="1">
              <a:lnSpc>
                <a:spcPct val="100000"/>
              </a:lnSpc>
              <a:spcBef>
                <a:spcPts val="600"/>
              </a:spcBef>
              <a:buNone/>
            </a:pPr>
            <a:r>
              <a:rPr lang="ar-EG" sz="2000" b="1" dirty="0">
                <a:solidFill>
                  <a:srgbClr val="7030A0"/>
                </a:solidFill>
              </a:rPr>
              <a:t>7. التجميع</a:t>
            </a:r>
          </a:p>
          <a:p>
            <a:pPr algn="just" rtl="1">
              <a:lnSpc>
                <a:spcPct val="100000"/>
              </a:lnSpc>
              <a:spcBef>
                <a:spcPts val="600"/>
              </a:spcBef>
            </a:pPr>
            <a:r>
              <a:rPr lang="ar-EG" sz="2000" dirty="0"/>
              <a:t>تجميع العديد من المنتجات أو الخدمات أو كليهما في حزمة تقدم للعملاء قيمة إضافية بسعر خاص.</a:t>
            </a:r>
          </a:p>
          <a:p>
            <a:pPr algn="just" rtl="1">
              <a:lnSpc>
                <a:spcPct val="100000"/>
              </a:lnSpc>
              <a:spcBef>
                <a:spcPts val="600"/>
              </a:spcBef>
            </a:pPr>
            <a:r>
              <a:rPr lang="ar-EG" sz="2000" dirty="0"/>
              <a:t>التجميع هو طريقة أخرى للشركات لتقديم خصومات للعملاء دون الإضرار بسمعتها.</a:t>
            </a:r>
            <a:endParaRPr lang="en-US" sz="2000" dirty="0"/>
          </a:p>
        </p:txBody>
      </p:sp>
      <p:pic>
        <p:nvPicPr>
          <p:cNvPr id="10" name="Picture 4" descr="What is Product Bundling? (Winning ...">
            <a:extLst>
              <a:ext uri="{FF2B5EF4-FFF2-40B4-BE49-F238E27FC236}">
                <a16:creationId xmlns:a16="http://schemas.microsoft.com/office/drawing/2014/main" id="{A6072615-5818-088F-8686-A9440A9ADB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2795" y="4449186"/>
            <a:ext cx="7739269" cy="2200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590386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600"/>
              </a:spcBef>
              <a:buNone/>
            </a:pPr>
            <a:r>
              <a:rPr lang="en-US" sz="2200" b="1" dirty="0">
                <a:solidFill>
                  <a:srgbClr val="8E3593"/>
                </a:solidFill>
              </a:rPr>
              <a:t>8. Optional-product pricing</a:t>
            </a:r>
          </a:p>
          <a:p>
            <a:pPr algn="just">
              <a:lnSpc>
                <a:spcPct val="150000"/>
              </a:lnSpc>
              <a:spcBef>
                <a:spcPts val="600"/>
              </a:spcBef>
            </a:pPr>
            <a:r>
              <a:rPr lang="en-US" sz="2200" dirty="0"/>
              <a:t>A technique that involves selling the base product for one price but selling the options or accessories for it at a much higher markup. </a:t>
            </a:r>
          </a:p>
          <a:p>
            <a:pPr marL="0" indent="0" algn="just" rtl="1">
              <a:lnSpc>
                <a:spcPct val="150000"/>
              </a:lnSpc>
              <a:spcBef>
                <a:spcPts val="600"/>
              </a:spcBef>
              <a:buNone/>
            </a:pPr>
            <a:r>
              <a:rPr lang="ar-EG" sz="2200" b="1" dirty="0">
                <a:solidFill>
                  <a:srgbClr val="7030A0"/>
                </a:solidFill>
              </a:rPr>
              <a:t>8. تسعير المنتجات الاختيارية</a:t>
            </a:r>
          </a:p>
          <a:p>
            <a:pPr algn="justLow" rtl="1">
              <a:lnSpc>
                <a:spcPct val="150000"/>
              </a:lnSpc>
              <a:spcBef>
                <a:spcPts val="600"/>
              </a:spcBef>
            </a:pPr>
            <a:r>
              <a:rPr lang="ar-EG" sz="2200" dirty="0"/>
              <a:t>وهي تقنية تتضمن بيع المنتج الأساسي بسعر واحد ولكن بيع الخيارات أو الملحقات الخاصة به بهامش ربح أعلى بكثير.</a:t>
            </a:r>
            <a:endParaRPr lang="en-US" sz="2200" dirty="0"/>
          </a:p>
        </p:txBody>
      </p:sp>
      <p:pic>
        <p:nvPicPr>
          <p:cNvPr id="11" name="Picture 2" descr="Build Your Own Pizza Recipe">
            <a:extLst>
              <a:ext uri="{FF2B5EF4-FFF2-40B4-BE49-F238E27FC236}">
                <a16:creationId xmlns:a16="http://schemas.microsoft.com/office/drawing/2014/main" id="{FBC80A82-CC3E-A9AF-13A4-AD0C3A8C339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71251" y="1685152"/>
            <a:ext cx="4896678" cy="4896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959528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200" b="1" dirty="0">
                <a:solidFill>
                  <a:srgbClr val="8E3593"/>
                </a:solidFill>
              </a:rPr>
              <a:t>9. Captive-product pricing </a:t>
            </a:r>
          </a:p>
          <a:p>
            <a:pPr algn="just">
              <a:lnSpc>
                <a:spcPct val="100000"/>
              </a:lnSpc>
              <a:spcBef>
                <a:spcPts val="600"/>
              </a:spcBef>
            </a:pPr>
            <a:r>
              <a:rPr lang="en-US" sz="2200" dirty="0"/>
              <a:t>Is a pricing strategy in which the base product is not functional without the appropriate accessory. </a:t>
            </a:r>
          </a:p>
          <a:p>
            <a:pPr algn="just">
              <a:lnSpc>
                <a:spcPct val="100000"/>
              </a:lnSpc>
              <a:spcBef>
                <a:spcPts val="600"/>
              </a:spcBef>
            </a:pPr>
            <a:r>
              <a:rPr lang="en-US" sz="2200" dirty="0"/>
              <a:t>Manufacturers of electronic games also rely on captive-product pricing, earning lower margins on the game consoles and substantially higher margins on the game cartridges they sell. </a:t>
            </a:r>
          </a:p>
          <a:p>
            <a:pPr marL="0" indent="0" algn="justLow" rtl="1">
              <a:lnSpc>
                <a:spcPct val="100000"/>
              </a:lnSpc>
              <a:spcBef>
                <a:spcPts val="600"/>
              </a:spcBef>
              <a:buNone/>
            </a:pPr>
            <a:r>
              <a:rPr lang="ar-EG" sz="2200" b="1" dirty="0">
                <a:solidFill>
                  <a:srgbClr val="7030A0"/>
                </a:solidFill>
              </a:rPr>
              <a:t>9. تسعير المنتجات الأسيرة</a:t>
            </a:r>
          </a:p>
          <a:p>
            <a:pPr algn="justLow" rtl="1">
              <a:lnSpc>
                <a:spcPct val="100000"/>
              </a:lnSpc>
              <a:spcBef>
                <a:spcPts val="600"/>
              </a:spcBef>
            </a:pPr>
            <a:r>
              <a:rPr lang="ar-EG" sz="2200" dirty="0"/>
              <a:t>إنها استراتيجية تسعير لا يكون فيها المنتج الأساسي فعالاً بدون الملحق المناسب.</a:t>
            </a:r>
          </a:p>
          <a:p>
            <a:pPr algn="justLow" rtl="1">
              <a:lnSpc>
                <a:spcPct val="100000"/>
              </a:lnSpc>
              <a:spcBef>
                <a:spcPts val="600"/>
              </a:spcBef>
            </a:pPr>
            <a:r>
              <a:rPr lang="ar-EG" sz="2200" dirty="0"/>
              <a:t>يعتمد مصنعو الألعاب الإلكترونية أيضًا على تسعير المنتجات الأسيرة، مما يؤدي إلى تحقيق هوامش أقل على وحدات التحكم في الألعاب وهوامش أعلى بكثير على خراطيش الألعاب التي يبيعونها.</a:t>
            </a:r>
            <a:endParaRPr lang="en-US" sz="2200" dirty="0"/>
          </a:p>
        </p:txBody>
      </p:sp>
      <p:pic>
        <p:nvPicPr>
          <p:cNvPr id="10" name="Picture 2" descr="NESPRESSO INISSIA Capsule Coffeemaker 0.6L water tank capacity D40-BK- –  WAFUU JAPAN">
            <a:extLst>
              <a:ext uri="{FF2B5EF4-FFF2-40B4-BE49-F238E27FC236}">
                <a16:creationId xmlns:a16="http://schemas.microsoft.com/office/drawing/2014/main" id="{79E33A96-AAC5-D101-4823-2CBE7C6681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48939" y="1903854"/>
            <a:ext cx="4384262" cy="43842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21335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600"/>
              </a:spcBef>
              <a:buNone/>
            </a:pPr>
            <a:r>
              <a:rPr lang="en-US" sz="2200" b="1" dirty="0">
                <a:solidFill>
                  <a:srgbClr val="8E3593"/>
                </a:solidFill>
              </a:rPr>
              <a:t>10. By-product pricing </a:t>
            </a:r>
          </a:p>
          <a:p>
            <a:pPr algn="just">
              <a:lnSpc>
                <a:spcPct val="150000"/>
              </a:lnSpc>
              <a:spcBef>
                <a:spcPts val="600"/>
              </a:spcBef>
            </a:pPr>
            <a:r>
              <a:rPr lang="en-US" sz="2200" dirty="0"/>
              <a:t>Is a technique in which a company uses the revenues from the sale of by-products to be more competitive in pricing the main product. </a:t>
            </a:r>
          </a:p>
          <a:p>
            <a:pPr marL="0" indent="0" algn="just" rtl="1">
              <a:lnSpc>
                <a:spcPct val="150000"/>
              </a:lnSpc>
              <a:spcBef>
                <a:spcPts val="600"/>
              </a:spcBef>
              <a:buNone/>
            </a:pPr>
            <a:r>
              <a:rPr lang="ar-EG" sz="2200" b="1" dirty="0">
                <a:solidFill>
                  <a:srgbClr val="7030A0"/>
                </a:solidFill>
              </a:rPr>
              <a:t>10. تسعير المنتجات الثانوية</a:t>
            </a:r>
          </a:p>
          <a:p>
            <a:pPr algn="just" rtl="1">
              <a:lnSpc>
                <a:spcPct val="150000"/>
              </a:lnSpc>
              <a:spcBef>
                <a:spcPts val="600"/>
              </a:spcBef>
            </a:pPr>
            <a:r>
              <a:rPr lang="ar-EG" sz="2200" dirty="0"/>
              <a:t>هي تقنية تستخدم فيها الشركة الإيرادات من بيع المنتجات الثانوية لتكون أكثر قدرة على المنافسة في تسعير المنتج الرئيسي.</a:t>
            </a:r>
            <a:endParaRPr lang="en-US" sz="2200" dirty="0"/>
          </a:p>
        </p:txBody>
      </p:sp>
      <p:grpSp>
        <p:nvGrpSpPr>
          <p:cNvPr id="2" name="Group 1"/>
          <p:cNvGrpSpPr/>
          <p:nvPr/>
        </p:nvGrpSpPr>
        <p:grpSpPr>
          <a:xfrm>
            <a:off x="7129670" y="1682500"/>
            <a:ext cx="4545496" cy="4758057"/>
            <a:chOff x="4883025" y="10"/>
            <a:chExt cx="7308975" cy="6857990"/>
          </a:xfrm>
        </p:grpSpPr>
        <p:pic>
          <p:nvPicPr>
            <p:cNvPr id="11" name="Picture 4" descr="Unscreened Wood Chips - Champion Builder Supply">
              <a:extLst>
                <a:ext uri="{FF2B5EF4-FFF2-40B4-BE49-F238E27FC236}">
                  <a16:creationId xmlns:a16="http://schemas.microsoft.com/office/drawing/2014/main" id="{BDC590CA-D5DA-225A-A8D5-D2478D34E0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4941" r="-2" b="33672"/>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12" name="Picture 2" descr="5 Best Uses You Should Know About Wood Chips | Tree Control">
              <a:extLst>
                <a:ext uri="{FF2B5EF4-FFF2-40B4-BE49-F238E27FC236}">
                  <a16:creationId xmlns:a16="http://schemas.microsoft.com/office/drawing/2014/main" id="{55AA116B-FBF7-8414-E677-319860776C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17154" r="-2" b="9181"/>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50336053"/>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200" b="1" dirty="0">
                <a:solidFill>
                  <a:srgbClr val="8E3593"/>
                </a:solidFill>
              </a:rPr>
              <a:t>11. Suggested retail pricing</a:t>
            </a:r>
          </a:p>
          <a:p>
            <a:pPr algn="just">
              <a:lnSpc>
                <a:spcPct val="100000"/>
              </a:lnSpc>
              <a:spcBef>
                <a:spcPts val="600"/>
              </a:spcBef>
            </a:pPr>
            <a:r>
              <a:rPr lang="en-US" sz="1900" dirty="0"/>
              <a:t>Many manufacturers print suggested retail prices on their products or include them on invoices or in wholesale catalogs. Small business owners frequently follow these suggested retail prices because doing so eliminates the need to make a pricing decision.</a:t>
            </a:r>
          </a:p>
          <a:p>
            <a:pPr algn="just">
              <a:lnSpc>
                <a:spcPct val="100000"/>
              </a:lnSpc>
              <a:spcBef>
                <a:spcPts val="600"/>
              </a:spcBef>
            </a:pPr>
            <a:r>
              <a:rPr lang="en-US" sz="1900" dirty="0"/>
              <a:t>Nonetheless, following prices established by a distant manufacturer may create problems for a small company. For example, a men’s clothing store may try to create a high-quality, exclusive image through a prestige pricing policy, but manufacturers may suggest prices that are incompatible with the company’s image. </a:t>
            </a:r>
          </a:p>
          <a:p>
            <a:pPr algn="just">
              <a:lnSpc>
                <a:spcPct val="100000"/>
              </a:lnSpc>
              <a:spcBef>
                <a:spcPts val="600"/>
              </a:spcBef>
            </a:pPr>
            <a:r>
              <a:rPr lang="en-US" sz="1900" dirty="0"/>
              <a:t>Another danger of accepting the manufacturer’s suggested price is that it does not take into consideration a small company’s cost structure or competitive situation. </a:t>
            </a:r>
          </a:p>
        </p:txBody>
      </p:sp>
      <p:sp>
        <p:nvSpPr>
          <p:cNvPr id="10" name="Content Placeholder 2">
            <a:extLst>
              <a:ext uri="{FF2B5EF4-FFF2-40B4-BE49-F238E27FC236}">
                <a16:creationId xmlns:a16="http://schemas.microsoft.com/office/drawing/2014/main" id="{FBABAC06-4A28-761A-6C50-90E19DC59977}"/>
              </a:ext>
            </a:extLst>
          </p:cNvPr>
          <p:cNvSpPr txBox="1">
            <a:spLocks/>
          </p:cNvSpPr>
          <p:nvPr/>
        </p:nvSpPr>
        <p:spPr>
          <a:xfrm>
            <a:off x="6864823" y="1539895"/>
            <a:ext cx="5050928"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000" b="1" dirty="0">
                <a:solidFill>
                  <a:srgbClr val="7030A0"/>
                </a:solidFill>
              </a:rPr>
              <a:t>11. أسعار التجزئة المقترحة</a:t>
            </a:r>
          </a:p>
          <a:p>
            <a:pPr algn="justLow" rtl="1">
              <a:lnSpc>
                <a:spcPct val="100000"/>
              </a:lnSpc>
              <a:spcBef>
                <a:spcPts val="1200"/>
              </a:spcBef>
            </a:pPr>
            <a:r>
              <a:rPr lang="ar-EG" sz="2000" dirty="0"/>
              <a:t>تطبع العديد من الشركات المصنعة أسعار التجزئة المقترحة على منتجاتها أو تدرجها في الفواتير أو في كتالوجات البيع بالجملة. غالبًا ما يتبع أصحاب الأعمال الصغيرة أسعار التجزئة المقترحة هذه لأن القيام بذلك يلغي الحاجة إلى اتخاذ قرار بشأن التسعير.</a:t>
            </a:r>
          </a:p>
          <a:p>
            <a:pPr algn="justLow" rtl="1">
              <a:lnSpc>
                <a:spcPct val="100000"/>
              </a:lnSpc>
              <a:spcBef>
                <a:spcPts val="1200"/>
              </a:spcBef>
            </a:pPr>
            <a:r>
              <a:rPr lang="ar-EG" sz="2000" dirty="0"/>
              <a:t>ومع ذلك، فإن اتباع الأسعار التي يحددها مصنع بعيد قد يخلق مشاكل لشركة صغيرة. على سبيل المثال، قد يحاول متجر ملابس الرجال إنشاء صورة حصرية وعالية الجودة من خلال سياسة تسعير مرموقة، ولكن قد يقترح المصنعون أسعارًا غير متوافقة مع صورة الشركة.</a:t>
            </a:r>
          </a:p>
          <a:p>
            <a:pPr algn="justLow" rtl="1">
              <a:lnSpc>
                <a:spcPct val="100000"/>
              </a:lnSpc>
              <a:spcBef>
                <a:spcPts val="1200"/>
              </a:spcBef>
            </a:pPr>
            <a:r>
              <a:rPr lang="ar-EG" sz="2000" dirty="0"/>
              <a:t>ومن المخاطر الأخرى المترتبة على قبول السعر المقترح من قبل الشركة المصنعة أنه لا يأخذ في الاعتبار هيكل التكلفة أو الوضع التنافسي للشركة الصغيرة.</a:t>
            </a:r>
            <a:endParaRPr lang="en-US" sz="2000" dirty="0"/>
          </a:p>
        </p:txBody>
      </p:sp>
    </p:spTree>
    <p:extLst>
      <p:ext uri="{BB962C8B-B14F-4D97-AF65-F5344CB8AC3E}">
        <p14:creationId xmlns:p14="http://schemas.microsoft.com/office/powerpoint/2010/main" val="215498052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200" b="1" dirty="0">
                <a:solidFill>
                  <a:srgbClr val="8E3593"/>
                </a:solidFill>
              </a:rPr>
              <a:t>12. Follow-the-leader pricing</a:t>
            </a:r>
          </a:p>
          <a:p>
            <a:pPr algn="just">
              <a:lnSpc>
                <a:spcPct val="150000"/>
              </a:lnSpc>
              <a:spcBef>
                <a:spcPts val="600"/>
              </a:spcBef>
            </a:pPr>
            <a:r>
              <a:rPr lang="en-US" sz="2000" dirty="0"/>
              <a:t>Many manufacturers print suggested retail prices on their products or include them on one small companies make no effort to be price leaders in their immediate geographic areas and simply follow the prices that their competitors establish.</a:t>
            </a:r>
          </a:p>
          <a:p>
            <a:pPr algn="just">
              <a:lnSpc>
                <a:spcPct val="150000"/>
              </a:lnSpc>
              <a:spcBef>
                <a:spcPts val="600"/>
              </a:spcBef>
            </a:pPr>
            <a:r>
              <a:rPr lang="en-US" sz="2000" dirty="0"/>
              <a:t>maintaining a follow-the-leader pricing policy may not be healthy for a small business because it robs the company of the opportunity to create a distinctive image in its customers’ eyes.  </a:t>
            </a:r>
          </a:p>
        </p:txBody>
      </p:sp>
      <p:sp>
        <p:nvSpPr>
          <p:cNvPr id="10" name="Content Placeholder 2">
            <a:extLst>
              <a:ext uri="{FF2B5EF4-FFF2-40B4-BE49-F238E27FC236}">
                <a16:creationId xmlns:a16="http://schemas.microsoft.com/office/drawing/2014/main" id="{FBABAC06-4A28-761A-6C50-90E19DC59977}"/>
              </a:ext>
            </a:extLst>
          </p:cNvPr>
          <p:cNvSpPr txBox="1">
            <a:spLocks/>
          </p:cNvSpPr>
          <p:nvPr/>
        </p:nvSpPr>
        <p:spPr>
          <a:xfrm>
            <a:off x="6864823" y="1458007"/>
            <a:ext cx="5050928"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50000"/>
              </a:lnSpc>
              <a:spcBef>
                <a:spcPts val="600"/>
              </a:spcBef>
              <a:buNone/>
            </a:pPr>
            <a:r>
              <a:rPr lang="ar-EG" sz="2400" b="1" dirty="0">
                <a:solidFill>
                  <a:srgbClr val="7030A0"/>
                </a:solidFill>
              </a:rPr>
              <a:t>12. اتباع سياسة تسعير الشركات الرائدة</a:t>
            </a:r>
          </a:p>
          <a:p>
            <a:pPr algn="justLow" rtl="1">
              <a:lnSpc>
                <a:spcPct val="150000"/>
              </a:lnSpc>
              <a:spcBef>
                <a:spcPts val="600"/>
              </a:spcBef>
            </a:pPr>
            <a:r>
              <a:rPr lang="ar-EG" sz="2400" dirty="0"/>
              <a:t>لا تبذل العديد من الشركات المصنعة أي جهد لتصبح رائدة في الأسعار في مناطقها الجغرافية المباشرة وتتبع ببساطة الأسعار التي يحددها منافسوها.</a:t>
            </a:r>
          </a:p>
          <a:p>
            <a:pPr algn="justLow" rtl="1">
              <a:lnSpc>
                <a:spcPct val="150000"/>
              </a:lnSpc>
              <a:spcBef>
                <a:spcPts val="600"/>
              </a:spcBef>
            </a:pPr>
            <a:r>
              <a:rPr lang="ar-EG" sz="2400" dirty="0"/>
              <a:t>إن الحفاظ على سياسة التسعير القائمة على اتباع القائد قد لا يكون صحيًا للشركات الصغيرة لأنه يحرم الشركة من فرصة إنشاء صورة مميزة في عيون عملائها.</a:t>
            </a:r>
            <a:endParaRPr lang="en-US" sz="2400" dirty="0"/>
          </a:p>
        </p:txBody>
      </p:sp>
    </p:spTree>
    <p:extLst>
      <p:ext uri="{BB962C8B-B14F-4D97-AF65-F5344CB8AC3E}">
        <p14:creationId xmlns:p14="http://schemas.microsoft.com/office/powerpoint/2010/main" val="421565190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STRATEGIES </a:t>
            </a:r>
            <a:r>
              <a:rPr lang="en-US" sz="2800" b="1" dirty="0">
                <a:solidFill>
                  <a:srgbClr val="C00000"/>
                </a:solidFill>
                <a:latin typeface="Alexandria" charset="0"/>
                <a:cs typeface="Alexandria" charset="0"/>
              </a:rPr>
              <a:t>FOR RETAILERS </a:t>
            </a:r>
          </a:p>
          <a:p>
            <a:r>
              <a:rPr lang="ar-EG" sz="2800" b="1" dirty="0">
                <a:solidFill>
                  <a:srgbClr val="00B0F0"/>
                </a:solidFill>
                <a:latin typeface="Alexandria" charset="0"/>
                <a:cs typeface="Alexandria" charset="0"/>
              </a:rPr>
              <a:t>استراتيجيات التسعير </a:t>
            </a:r>
            <a:r>
              <a:rPr lang="ar-EG" sz="2800" b="1" dirty="0">
                <a:solidFill>
                  <a:srgbClr val="C00000"/>
                </a:solidFill>
                <a:latin typeface="Alexandria" charset="0"/>
                <a:cs typeface="Alexandria" charset="0"/>
              </a:rPr>
              <a:t>لمتاجر التجزئة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000" b="1" dirty="0">
                <a:solidFill>
                  <a:srgbClr val="C00000"/>
                </a:solidFill>
              </a:rPr>
              <a:t>MARKUP</a:t>
            </a:r>
          </a:p>
          <a:p>
            <a:pPr algn="just">
              <a:lnSpc>
                <a:spcPct val="100000"/>
              </a:lnSpc>
              <a:spcBef>
                <a:spcPts val="0"/>
              </a:spcBef>
            </a:pPr>
            <a:r>
              <a:rPr lang="en-US" sz="2000" dirty="0"/>
              <a:t>The difference between the cost of a product or service and its selling price is called markup. </a:t>
            </a:r>
          </a:p>
          <a:p>
            <a:pPr algn="just">
              <a:lnSpc>
                <a:spcPct val="100000"/>
              </a:lnSpc>
              <a:spcBef>
                <a:spcPts val="0"/>
              </a:spcBef>
            </a:pPr>
            <a:r>
              <a:rPr lang="en-US" sz="2000" dirty="0"/>
              <a:t>Dollar Markup = Retail price - Cost of the merchandise </a:t>
            </a:r>
          </a:p>
          <a:p>
            <a:pPr algn="just">
              <a:lnSpc>
                <a:spcPct val="100000"/>
              </a:lnSpc>
              <a:spcBef>
                <a:spcPts val="0"/>
              </a:spcBef>
            </a:pPr>
            <a:r>
              <a:rPr lang="en-US" sz="2000" dirty="0"/>
              <a:t>Percentage (of retail price) markup = Dollar markup Retail price </a:t>
            </a:r>
          </a:p>
          <a:p>
            <a:pPr algn="just">
              <a:lnSpc>
                <a:spcPct val="100000"/>
              </a:lnSpc>
              <a:spcBef>
                <a:spcPts val="0"/>
              </a:spcBef>
            </a:pPr>
            <a:r>
              <a:rPr lang="en-US" sz="2000" dirty="0"/>
              <a:t>Percentage (of cost) markup = Dollar markup Cost of unit.</a:t>
            </a:r>
          </a:p>
          <a:p>
            <a:pPr marL="0" indent="0" algn="just">
              <a:lnSpc>
                <a:spcPct val="100000"/>
              </a:lnSpc>
              <a:spcBef>
                <a:spcPts val="0"/>
              </a:spcBef>
              <a:buNone/>
            </a:pPr>
            <a:r>
              <a:rPr lang="en-US" sz="2000" dirty="0"/>
              <a:t> </a:t>
            </a:r>
          </a:p>
          <a:p>
            <a:pPr algn="just">
              <a:lnSpc>
                <a:spcPct val="100000"/>
              </a:lnSpc>
              <a:spcBef>
                <a:spcPts val="0"/>
              </a:spcBef>
            </a:pPr>
            <a:r>
              <a:rPr lang="en-US" sz="2000" b="1" dirty="0">
                <a:solidFill>
                  <a:srgbClr val="0070C0"/>
                </a:solidFill>
              </a:rPr>
              <a:t>EXAMPLE:</a:t>
            </a:r>
            <a:r>
              <a:rPr lang="en-US" sz="2000" dirty="0"/>
              <a:t> if a shirt costs $14, and a retailer plans to sell it for $30, the markup would be:</a:t>
            </a:r>
          </a:p>
          <a:p>
            <a:pPr algn="just">
              <a:lnSpc>
                <a:spcPct val="100000"/>
              </a:lnSpc>
              <a:spcBef>
                <a:spcPts val="0"/>
              </a:spcBef>
            </a:pPr>
            <a:r>
              <a:rPr lang="en-US" sz="2000" dirty="0"/>
              <a:t>Dollar Markup = $30 - $14 = $16 </a:t>
            </a:r>
          </a:p>
          <a:p>
            <a:pPr algn="just">
              <a:lnSpc>
                <a:spcPct val="100000"/>
              </a:lnSpc>
              <a:spcBef>
                <a:spcPts val="0"/>
              </a:spcBef>
            </a:pPr>
            <a:r>
              <a:rPr lang="en-US" sz="2000" dirty="0"/>
              <a:t>Percentage (of retail price) markup=(16 /30) x 100 =53.3% </a:t>
            </a:r>
          </a:p>
          <a:p>
            <a:pPr algn="just">
              <a:lnSpc>
                <a:spcPct val="100000"/>
              </a:lnSpc>
              <a:spcBef>
                <a:spcPts val="0"/>
              </a:spcBef>
            </a:pPr>
            <a:r>
              <a:rPr lang="en-US" sz="2000" dirty="0"/>
              <a:t>Percentage (of cost) markup = (16/14) x 100 = 114.3% </a:t>
            </a:r>
          </a:p>
        </p:txBody>
      </p:sp>
      <p:sp>
        <p:nvSpPr>
          <p:cNvPr id="10" name="Content Placeholder 2">
            <a:extLst>
              <a:ext uri="{FF2B5EF4-FFF2-40B4-BE49-F238E27FC236}">
                <a16:creationId xmlns:a16="http://schemas.microsoft.com/office/drawing/2014/main" id="{FBABAC06-4A28-761A-6C50-90E19DC59977}"/>
              </a:ext>
            </a:extLst>
          </p:cNvPr>
          <p:cNvSpPr txBox="1">
            <a:spLocks/>
          </p:cNvSpPr>
          <p:nvPr/>
        </p:nvSpPr>
        <p:spPr>
          <a:xfrm>
            <a:off x="6864823" y="1539895"/>
            <a:ext cx="5050928"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200" b="1" dirty="0">
                <a:solidFill>
                  <a:srgbClr val="C00000"/>
                </a:solidFill>
              </a:rPr>
              <a:t>هامش الربح</a:t>
            </a:r>
          </a:p>
          <a:p>
            <a:pPr algn="justLow" rtl="1">
              <a:lnSpc>
                <a:spcPct val="100000"/>
              </a:lnSpc>
              <a:spcBef>
                <a:spcPts val="0"/>
              </a:spcBef>
            </a:pPr>
            <a:r>
              <a:rPr lang="ar-EG" sz="2000" dirty="0"/>
              <a:t>يُطلق على الفرق بين تكلفة المنتج أو الخدمة وسعر بيعه هامش الربح.</a:t>
            </a:r>
          </a:p>
          <a:p>
            <a:pPr algn="justLow" rtl="1">
              <a:lnSpc>
                <a:spcPct val="100000"/>
              </a:lnSpc>
              <a:spcBef>
                <a:spcPts val="0"/>
              </a:spcBef>
            </a:pPr>
            <a:r>
              <a:rPr lang="ar-EG" sz="2000" dirty="0"/>
              <a:t>هامش الربح بالدولار = سعر التجزئة - تكلفة البضاعة</a:t>
            </a:r>
          </a:p>
          <a:p>
            <a:pPr algn="justLow" rtl="1">
              <a:lnSpc>
                <a:spcPct val="100000"/>
              </a:lnSpc>
              <a:spcBef>
                <a:spcPts val="0"/>
              </a:spcBef>
            </a:pPr>
            <a:r>
              <a:rPr lang="ar-EG" sz="2000" dirty="0"/>
              <a:t>هامش الربح بالنسب المئوية (من سعر التجزئة) = هامش الربح بالدولار / سعر التجزئة</a:t>
            </a:r>
          </a:p>
          <a:p>
            <a:pPr algn="justLow" rtl="1">
              <a:lnSpc>
                <a:spcPct val="100000"/>
              </a:lnSpc>
              <a:spcBef>
                <a:spcPts val="0"/>
              </a:spcBef>
            </a:pPr>
            <a:r>
              <a:rPr lang="ar-EG" sz="2000" dirty="0"/>
              <a:t>هامش الربح بالنسب المئوية (من التكلفة) = هامش الربح بالدولار / تكلفة الوحدة.</a:t>
            </a:r>
          </a:p>
          <a:p>
            <a:pPr algn="justLow" rtl="1">
              <a:lnSpc>
                <a:spcPct val="100000"/>
              </a:lnSpc>
              <a:spcBef>
                <a:spcPts val="0"/>
              </a:spcBef>
            </a:pPr>
            <a:r>
              <a:rPr lang="ar-EG" sz="2400" b="1" dirty="0">
                <a:solidFill>
                  <a:srgbClr val="0070C0"/>
                </a:solidFill>
              </a:rPr>
              <a:t>مثال</a:t>
            </a:r>
            <a:r>
              <a:rPr lang="ar-EG" sz="2000" dirty="0"/>
              <a:t>: إذا كان سعر القميص 14 دولارًا، ويخطط بائع التجزئة لبيعه مقابل 30 دولارًا، فسيكون هامش الربح:</a:t>
            </a:r>
          </a:p>
          <a:p>
            <a:pPr algn="justLow" rtl="1">
              <a:lnSpc>
                <a:spcPct val="100000"/>
              </a:lnSpc>
              <a:spcBef>
                <a:spcPts val="0"/>
              </a:spcBef>
            </a:pPr>
            <a:r>
              <a:rPr lang="ar-EG" sz="2000" dirty="0"/>
              <a:t>هامش الربح بالدولار = 30 دولارًا - 14 دولارًا = 16 دولارًا</a:t>
            </a:r>
          </a:p>
          <a:p>
            <a:pPr algn="justLow" rtl="1">
              <a:lnSpc>
                <a:spcPct val="100000"/>
              </a:lnSpc>
              <a:spcBef>
                <a:spcPts val="0"/>
              </a:spcBef>
            </a:pPr>
            <a:r>
              <a:rPr lang="ar-EG" sz="2000" dirty="0"/>
              <a:t>هامش الربح بالنسب المئوية (من سعر التجزئة) = (16 / 30) × 100 = 53.3%</a:t>
            </a:r>
          </a:p>
          <a:p>
            <a:pPr algn="justLow" rtl="1">
              <a:lnSpc>
                <a:spcPct val="100000"/>
              </a:lnSpc>
              <a:spcBef>
                <a:spcPts val="0"/>
              </a:spcBef>
            </a:pPr>
            <a:r>
              <a:rPr lang="ar-EG" sz="2000" dirty="0"/>
              <a:t>هامش الربح بالنسب المئوية (من التكلفة) = (16 / 14) × 100 = 114.3%</a:t>
            </a:r>
            <a:endParaRPr lang="en-US" sz="2000" dirty="0"/>
          </a:p>
        </p:txBody>
      </p:sp>
    </p:spTree>
    <p:extLst>
      <p:ext uri="{BB962C8B-B14F-4D97-AF65-F5344CB8AC3E}">
        <p14:creationId xmlns:p14="http://schemas.microsoft.com/office/powerpoint/2010/main" val="197532059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STRATEGIES </a:t>
            </a:r>
            <a:r>
              <a:rPr lang="en-US" sz="2800" b="1" dirty="0">
                <a:solidFill>
                  <a:srgbClr val="C00000"/>
                </a:solidFill>
                <a:latin typeface="Alexandria" charset="0"/>
                <a:cs typeface="Alexandria" charset="0"/>
              </a:rPr>
              <a:t>FOR RETAILERS </a:t>
            </a:r>
          </a:p>
          <a:p>
            <a:r>
              <a:rPr lang="ar-EG" sz="2800" b="1" dirty="0">
                <a:solidFill>
                  <a:srgbClr val="00B0F0"/>
                </a:solidFill>
                <a:latin typeface="Alexandria" charset="0"/>
                <a:cs typeface="Alexandria" charset="0"/>
              </a:rPr>
              <a:t>استراتيجيات التسعير </a:t>
            </a:r>
            <a:r>
              <a:rPr lang="ar-EG" sz="2800" b="1" dirty="0">
                <a:solidFill>
                  <a:srgbClr val="C00000"/>
                </a:solidFill>
                <a:latin typeface="Alexandria" charset="0"/>
                <a:cs typeface="Alexandria" charset="0"/>
              </a:rPr>
              <a:t>لمتاجر التجزئة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000" b="1" dirty="0">
                <a:solidFill>
                  <a:srgbClr val="C00000"/>
                </a:solidFill>
              </a:rPr>
              <a:t>MARKUP</a:t>
            </a:r>
          </a:p>
          <a:p>
            <a:pPr algn="just">
              <a:lnSpc>
                <a:spcPct val="100000"/>
              </a:lnSpc>
              <a:spcBef>
                <a:spcPts val="0"/>
              </a:spcBef>
            </a:pPr>
            <a:r>
              <a:rPr lang="en-US" sz="2000" dirty="0"/>
              <a:t>Once entrepreneurs create a financial plan, including sales estimates and anticipated expenses, they can compute their companies’ initial markup. The initial markup is the average markup required on all merchandise to cover the cost of the items, all incidental expenses, and a reasonable profit: </a:t>
            </a:r>
          </a:p>
          <a:p>
            <a:pPr algn="just">
              <a:lnSpc>
                <a:spcPct val="100000"/>
              </a:lnSpc>
              <a:spcBef>
                <a:spcPts val="0"/>
              </a:spcBef>
            </a:pPr>
            <a:r>
              <a:rPr lang="en-US" sz="2000" b="1" dirty="0"/>
              <a:t>Initial dollar markup = (Operating expenses + Reductions + Profit)  /  (Net sales + Reductions) </a:t>
            </a:r>
          </a:p>
          <a:p>
            <a:pPr algn="just">
              <a:lnSpc>
                <a:spcPct val="100000"/>
              </a:lnSpc>
              <a:spcBef>
                <a:spcPts val="0"/>
              </a:spcBef>
            </a:pPr>
            <a:r>
              <a:rPr lang="en-US" sz="2000" dirty="0"/>
              <a:t>where operating expenses include the cost of doing business, such as rent, utilities, and depreciation, and reductions include employee and customer discounts, markdowns, special sales, and the cost of stock-outs. Entrepreneurs must be aware of the impact that discounts have on their markup percentages</a:t>
            </a:r>
          </a:p>
        </p:txBody>
      </p:sp>
      <p:sp>
        <p:nvSpPr>
          <p:cNvPr id="10" name="Content Placeholder 2">
            <a:extLst>
              <a:ext uri="{FF2B5EF4-FFF2-40B4-BE49-F238E27FC236}">
                <a16:creationId xmlns:a16="http://schemas.microsoft.com/office/drawing/2014/main" id="{FBABAC06-4A28-761A-6C50-90E19DC59977}"/>
              </a:ext>
            </a:extLst>
          </p:cNvPr>
          <p:cNvSpPr txBox="1">
            <a:spLocks/>
          </p:cNvSpPr>
          <p:nvPr/>
        </p:nvSpPr>
        <p:spPr>
          <a:xfrm>
            <a:off x="6864823" y="1539895"/>
            <a:ext cx="5050928"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200" b="1" dirty="0">
                <a:solidFill>
                  <a:srgbClr val="C00000"/>
                </a:solidFill>
              </a:rPr>
              <a:t>هامش الربح</a:t>
            </a:r>
          </a:p>
          <a:p>
            <a:pPr algn="justLow" rtl="1">
              <a:lnSpc>
                <a:spcPct val="100000"/>
              </a:lnSpc>
              <a:spcBef>
                <a:spcPts val="1200"/>
              </a:spcBef>
            </a:pPr>
            <a:r>
              <a:rPr lang="ar-EG" sz="2000" dirty="0"/>
              <a:t>بمجرد أن يضع رواد الأعمال خطة مالية، تتضمن تقديرات المبيعات والنفقات المتوقعة، يمكنهم حساب هامش الربح الأولي لشركاتهم. هامش الربح الأولي هو متوسط ​​هامش الربح المطلوب على جميع البضائع لتغطية تكلفة العناصر، وجميع النفقات العرضية، وربح معقول:</a:t>
            </a:r>
          </a:p>
          <a:p>
            <a:pPr algn="justLow" rtl="1">
              <a:lnSpc>
                <a:spcPct val="100000"/>
              </a:lnSpc>
              <a:spcBef>
                <a:spcPts val="1200"/>
              </a:spcBef>
            </a:pPr>
            <a:r>
              <a:rPr lang="ar-EG" sz="2000" dirty="0"/>
              <a:t>هامش الربح الأولي بالدولار = (نفقات التشغيل + التخفيضات + الربح) / (صافي المبيعات + التخفيضات)</a:t>
            </a:r>
          </a:p>
          <a:p>
            <a:pPr algn="justLow" rtl="1">
              <a:lnSpc>
                <a:spcPct val="100000"/>
              </a:lnSpc>
              <a:spcBef>
                <a:spcPts val="1200"/>
              </a:spcBef>
            </a:pPr>
            <a:r>
              <a:rPr lang="ar-EG" sz="2000" dirty="0"/>
              <a:t>حيث تشمل نفقات التشغيل تكلفة ممارسة الأعمال، مثل الإيجار والمرافق والاستهلاك، وتشمل التخفيضات خصومات الموظفين والعملاء، والتخفيضات، والمبيعات الخاصة، وتكلفة نفاد المخزون. يجب أن يكون رواد الأعمال على دراية بالتأثير الذي تخلفه الخصومات على نسب هامش الربح لديهم.</a:t>
            </a:r>
            <a:endParaRPr lang="en-US" sz="2000" dirty="0"/>
          </a:p>
        </p:txBody>
      </p:sp>
    </p:spTree>
    <p:extLst>
      <p:ext uri="{BB962C8B-B14F-4D97-AF65-F5344CB8AC3E}">
        <p14:creationId xmlns:p14="http://schemas.microsoft.com/office/powerpoint/2010/main" val="154019941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STRATEGIES </a:t>
            </a:r>
            <a:r>
              <a:rPr lang="en-US" sz="2800" b="1" dirty="0">
                <a:solidFill>
                  <a:srgbClr val="C00000"/>
                </a:solidFill>
                <a:latin typeface="Alexandria" charset="0"/>
                <a:cs typeface="Alexandria" charset="0"/>
              </a:rPr>
              <a:t>FOR RETAILERS </a:t>
            </a:r>
          </a:p>
          <a:p>
            <a:r>
              <a:rPr lang="ar-EG" sz="2800" b="1" dirty="0">
                <a:solidFill>
                  <a:srgbClr val="00B0F0"/>
                </a:solidFill>
                <a:latin typeface="Alexandria" charset="0"/>
                <a:cs typeface="Alexandria" charset="0"/>
              </a:rPr>
              <a:t>استراتيجيات التسعير </a:t>
            </a:r>
            <a:r>
              <a:rPr lang="ar-EG" sz="2800" b="1" dirty="0">
                <a:solidFill>
                  <a:srgbClr val="C00000"/>
                </a:solidFill>
                <a:latin typeface="Alexandria" charset="0"/>
                <a:cs typeface="Alexandria" charset="0"/>
              </a:rPr>
              <a:t>لمتاجر التجزئة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000" b="1" dirty="0">
                <a:solidFill>
                  <a:srgbClr val="C00000"/>
                </a:solidFill>
              </a:rPr>
              <a:t>MARKUP</a:t>
            </a:r>
          </a:p>
          <a:p>
            <a:pPr algn="just">
              <a:lnSpc>
                <a:spcPct val="100000"/>
              </a:lnSpc>
              <a:spcBef>
                <a:spcPts val="1200"/>
              </a:spcBef>
            </a:pPr>
            <a:r>
              <a:rPr lang="en-US" sz="2200" dirty="0"/>
              <a:t>Suppose that a small retailer forecasts sales of $980,000, operating expenses of $544,000, and $24,000 in reductions. If the retailer establishes a target profit of $58,000, the initial markup (of retail price) percentage is calculated as follows: </a:t>
            </a:r>
          </a:p>
          <a:p>
            <a:pPr algn="just">
              <a:lnSpc>
                <a:spcPct val="100000"/>
              </a:lnSpc>
              <a:spcBef>
                <a:spcPts val="1200"/>
              </a:spcBef>
            </a:pPr>
            <a:r>
              <a:rPr lang="en-US" sz="2200" dirty="0"/>
              <a:t>Initial markup percentage = (544,000 + 24,000 + 58,000) / (980,000 + 24,000) = 62% </a:t>
            </a:r>
          </a:p>
          <a:p>
            <a:pPr algn="just">
              <a:lnSpc>
                <a:spcPct val="100000"/>
              </a:lnSpc>
              <a:spcBef>
                <a:spcPts val="1200"/>
              </a:spcBef>
            </a:pPr>
            <a:r>
              <a:rPr lang="en-US" sz="2200" dirty="0"/>
              <a:t>Any item in the store that carries a markup (of retail price) of at least 62 percent covers costs and meets the owner’s profit objective. Any item that has a markup of less than 62 percent reduces the company’s net income.</a:t>
            </a:r>
          </a:p>
        </p:txBody>
      </p:sp>
      <p:sp>
        <p:nvSpPr>
          <p:cNvPr id="10" name="Content Placeholder 2">
            <a:extLst>
              <a:ext uri="{FF2B5EF4-FFF2-40B4-BE49-F238E27FC236}">
                <a16:creationId xmlns:a16="http://schemas.microsoft.com/office/drawing/2014/main" id="{FBABAC06-4A28-761A-6C50-90E19DC59977}"/>
              </a:ext>
            </a:extLst>
          </p:cNvPr>
          <p:cNvSpPr txBox="1">
            <a:spLocks/>
          </p:cNvSpPr>
          <p:nvPr/>
        </p:nvSpPr>
        <p:spPr>
          <a:xfrm>
            <a:off x="6864823" y="1539895"/>
            <a:ext cx="5050928"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200" b="1" dirty="0">
                <a:solidFill>
                  <a:srgbClr val="C00000"/>
                </a:solidFill>
              </a:rPr>
              <a:t>هامش الربح</a:t>
            </a:r>
          </a:p>
          <a:p>
            <a:pPr algn="justLow" rtl="1">
              <a:lnSpc>
                <a:spcPct val="100000"/>
              </a:lnSpc>
              <a:spcBef>
                <a:spcPts val="1200"/>
              </a:spcBef>
            </a:pPr>
            <a:r>
              <a:rPr lang="ar-EG" sz="2000" dirty="0"/>
              <a:t>لنفترض أن بائع تجزئة صغير يتوقع مبيعات بقيمة 980.000 دولار، ونفقات تشغيل بقيمة 544.000 دولار، وتخفيضات بقيمة 24.000 دولار. إذا حدد بائع التجزئة ربحًا مستهدفًا بقيمة 58.000 دولار، يتم حساب نسبة هامش الربح الأولي (سعر التجزئة) على النحو التالي:</a:t>
            </a:r>
          </a:p>
          <a:p>
            <a:pPr algn="justLow" rtl="1">
              <a:lnSpc>
                <a:spcPct val="100000"/>
              </a:lnSpc>
              <a:spcBef>
                <a:spcPts val="1200"/>
              </a:spcBef>
            </a:pPr>
            <a:r>
              <a:rPr lang="ar-EG" sz="2000" dirty="0"/>
              <a:t>نسبة هامش الربح الأولي = (544.000 + 24.000 + 58.000) / (980.000 + 24.000) = 62%</a:t>
            </a:r>
          </a:p>
          <a:p>
            <a:pPr algn="justLow" rtl="1">
              <a:lnSpc>
                <a:spcPct val="100000"/>
              </a:lnSpc>
              <a:spcBef>
                <a:spcPts val="1200"/>
              </a:spcBef>
            </a:pPr>
            <a:r>
              <a:rPr lang="ar-EG" sz="2000" dirty="0"/>
              <a:t>أي عنصر في المتجر يحمل هامش ربح (سعر التجزئة) لا يقل عن 62% يغطي التكاليف ويلبي هدف الربح للمالك. أي عنصر يحمل هامش ربح أقل من 62% يقلل من صافي دخل الشركة.</a:t>
            </a:r>
            <a:endParaRPr lang="en-US" sz="2000" dirty="0"/>
          </a:p>
        </p:txBody>
      </p:sp>
    </p:spTree>
    <p:extLst>
      <p:ext uri="{BB962C8B-B14F-4D97-AF65-F5344CB8AC3E}">
        <p14:creationId xmlns:p14="http://schemas.microsoft.com/office/powerpoint/2010/main" val="2917386313"/>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PRICING STRATEGIES </a:t>
            </a:r>
            <a:r>
              <a:rPr lang="en-US" sz="2400" b="1" dirty="0">
                <a:solidFill>
                  <a:srgbClr val="C00000"/>
                </a:solidFill>
                <a:latin typeface="Alexandria" charset="0"/>
                <a:cs typeface="Alexandria" charset="0"/>
              </a:rPr>
              <a:t>FOR MANUFACTURERS </a:t>
            </a:r>
          </a:p>
          <a:p>
            <a:r>
              <a:rPr lang="ar-EG" sz="2400" b="1" dirty="0">
                <a:solidFill>
                  <a:srgbClr val="00B0F0"/>
                </a:solidFill>
                <a:latin typeface="Alexandria" charset="0"/>
                <a:cs typeface="Alexandria" charset="0"/>
              </a:rPr>
              <a:t>استراتيجيات التسعير </a:t>
            </a:r>
            <a:r>
              <a:rPr lang="ar-EG" sz="2400" b="1" dirty="0">
                <a:solidFill>
                  <a:srgbClr val="C00000"/>
                </a:solidFill>
                <a:latin typeface="Alexandria" charset="0"/>
                <a:cs typeface="Alexandria" charset="0"/>
              </a:rPr>
              <a:t>للمصنعين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2" y="1552632"/>
            <a:ext cx="11240339"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400" b="1" dirty="0">
                <a:solidFill>
                  <a:srgbClr val="C00000"/>
                </a:solidFill>
              </a:rPr>
              <a:t>COST-PLUS STRATEGIE</a:t>
            </a:r>
          </a:p>
          <a:p>
            <a:pPr algn="just">
              <a:lnSpc>
                <a:spcPct val="100000"/>
              </a:lnSpc>
              <a:spcBef>
                <a:spcPts val="1200"/>
              </a:spcBef>
            </a:pPr>
            <a:r>
              <a:rPr lang="en-US" sz="2400" dirty="0"/>
              <a:t>The most commonly used pricing technique for manufacturers is cost-plus pricing.</a:t>
            </a:r>
          </a:p>
          <a:p>
            <a:pPr algn="just">
              <a:lnSpc>
                <a:spcPct val="100000"/>
              </a:lnSpc>
              <a:spcBef>
                <a:spcPts val="1200"/>
              </a:spcBef>
            </a:pPr>
            <a:r>
              <a:rPr lang="en-US" sz="2400" dirty="0"/>
              <a:t>A manufacturer establishes a price that covers the cost of direct materials, direct labor, factory overhead, selling and administrative costs, and a desired profit margin.</a:t>
            </a:r>
          </a:p>
          <a:p>
            <a:pPr algn="just">
              <a:lnSpc>
                <a:spcPct val="100000"/>
              </a:lnSpc>
              <a:spcBef>
                <a:spcPts val="1200"/>
              </a:spcBef>
            </a:pPr>
            <a:endParaRPr lang="en-US" sz="1100" dirty="0"/>
          </a:p>
          <a:p>
            <a:pPr marL="0" indent="0" algn="just" rtl="1">
              <a:lnSpc>
                <a:spcPct val="100000"/>
              </a:lnSpc>
              <a:spcBef>
                <a:spcPts val="1200"/>
              </a:spcBef>
              <a:buNone/>
            </a:pPr>
            <a:r>
              <a:rPr lang="ar-EG" sz="2400" b="1" dirty="0">
                <a:solidFill>
                  <a:srgbClr val="C00000"/>
                </a:solidFill>
              </a:rPr>
              <a:t>استراتيجية التكلفة مضافاً إليها هامش الربح</a:t>
            </a:r>
          </a:p>
          <a:p>
            <a:pPr algn="just" rtl="1">
              <a:lnSpc>
                <a:spcPct val="100000"/>
              </a:lnSpc>
              <a:spcBef>
                <a:spcPts val="1200"/>
              </a:spcBef>
            </a:pPr>
            <a:r>
              <a:rPr lang="ar-EG" sz="2400" dirty="0"/>
              <a:t>إن أسلوب التسعير الأكثر استخدامًا من قبل الشركات المصنعة هو تسعير على أساس التكلفة مع إضافة هامش ربح.</a:t>
            </a:r>
          </a:p>
          <a:p>
            <a:pPr algn="just" rtl="1">
              <a:lnSpc>
                <a:spcPct val="100000"/>
              </a:lnSpc>
              <a:spcBef>
                <a:spcPts val="1200"/>
              </a:spcBef>
            </a:pPr>
            <a:r>
              <a:rPr lang="ar-EG" sz="2400" dirty="0"/>
              <a:t>يحدد المصنع سعرًا يغطي تكلفة المواد المباشرة والعمالة المباشرة والنفقات العامة للمصنع وتكاليف البيع والإدارة وهامش الربح المطلوب.</a:t>
            </a:r>
            <a:endParaRPr lang="en-US" sz="2400" dirty="0"/>
          </a:p>
        </p:txBody>
      </p:sp>
    </p:spTree>
    <p:extLst>
      <p:ext uri="{BB962C8B-B14F-4D97-AF65-F5344CB8AC3E}">
        <p14:creationId xmlns:p14="http://schemas.microsoft.com/office/powerpoint/2010/main" val="2911103813"/>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PRICING STRATEGIES </a:t>
            </a:r>
            <a:r>
              <a:rPr lang="en-US" sz="2400" b="1" dirty="0">
                <a:solidFill>
                  <a:srgbClr val="C00000"/>
                </a:solidFill>
                <a:latin typeface="Alexandria" charset="0"/>
                <a:cs typeface="Alexandria" charset="0"/>
              </a:rPr>
              <a:t>FOR MANUFACTURERS </a:t>
            </a:r>
          </a:p>
          <a:p>
            <a:r>
              <a:rPr lang="ar-EG" sz="2400" b="1" dirty="0">
                <a:solidFill>
                  <a:srgbClr val="00B0F0"/>
                </a:solidFill>
                <a:latin typeface="Alexandria" charset="0"/>
                <a:cs typeface="Alexandria" charset="0"/>
              </a:rPr>
              <a:t>استراتيجيات التسعير </a:t>
            </a:r>
            <a:r>
              <a:rPr lang="ar-EG" sz="2400" b="1" dirty="0">
                <a:solidFill>
                  <a:srgbClr val="C00000"/>
                </a:solidFill>
                <a:latin typeface="Alexandria" charset="0"/>
                <a:cs typeface="Alexandria" charset="0"/>
              </a:rPr>
              <a:t>للمصنعين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2" y="1552632"/>
            <a:ext cx="11240339"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400" b="1" dirty="0">
                <a:solidFill>
                  <a:srgbClr val="C00000"/>
                </a:solidFill>
              </a:rPr>
              <a:t>Cost-Plus Pricing Components </a:t>
            </a:r>
          </a:p>
          <a:p>
            <a:pPr marL="0" indent="0" algn="just">
              <a:lnSpc>
                <a:spcPct val="100000"/>
              </a:lnSpc>
              <a:spcBef>
                <a:spcPts val="600"/>
              </a:spcBef>
              <a:buNone/>
            </a:pPr>
            <a:r>
              <a:rPr lang="ar-EG" sz="2400" b="1" dirty="0">
                <a:solidFill>
                  <a:srgbClr val="C00000"/>
                </a:solidFill>
              </a:rPr>
              <a:t>مكونات تسعير التكلفة مضافًا إليها هامش الربح</a:t>
            </a:r>
            <a:endParaRPr lang="en-US" sz="2400" b="1" dirty="0">
              <a:solidFill>
                <a:srgbClr val="C00000"/>
              </a:solidFill>
            </a:endParaRPr>
          </a:p>
          <a:p>
            <a:pPr marL="0" indent="0" algn="just">
              <a:lnSpc>
                <a:spcPct val="100000"/>
              </a:lnSpc>
              <a:spcBef>
                <a:spcPts val="1200"/>
              </a:spcBef>
              <a:buNone/>
            </a:pPr>
            <a:endParaRPr lang="en-US" sz="2400" dirty="0"/>
          </a:p>
          <a:p>
            <a:pPr marL="0" indent="0" algn="just">
              <a:lnSpc>
                <a:spcPct val="100000"/>
              </a:lnSpc>
              <a:spcBef>
                <a:spcPts val="1200"/>
              </a:spcBef>
              <a:buNone/>
            </a:pPr>
            <a:endParaRPr lang="en-US" sz="2400" dirty="0"/>
          </a:p>
        </p:txBody>
      </p:sp>
      <p:grpSp>
        <p:nvGrpSpPr>
          <p:cNvPr id="6" name="Group 5"/>
          <p:cNvGrpSpPr/>
          <p:nvPr/>
        </p:nvGrpSpPr>
        <p:grpSpPr>
          <a:xfrm>
            <a:off x="1520187" y="2037816"/>
            <a:ext cx="9678970" cy="4493996"/>
            <a:chOff x="247336" y="2078760"/>
            <a:chExt cx="9678970" cy="4493996"/>
          </a:xfrm>
        </p:grpSpPr>
        <p:pic>
          <p:nvPicPr>
            <p:cNvPr id="10" name="Picture 9" descr="A picture containing chart&#10;&#10;Description automatically generated">
              <a:extLst>
                <a:ext uri="{FF2B5EF4-FFF2-40B4-BE49-F238E27FC236}">
                  <a16:creationId xmlns:a16="http://schemas.microsoft.com/office/drawing/2014/main" id="{D7218BDE-9EF6-5F80-C3BD-95F91FDADC8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18554" y="2492869"/>
              <a:ext cx="7607752" cy="4079887"/>
            </a:xfrm>
            <a:prstGeom prst="rect">
              <a:avLst/>
            </a:prstGeom>
          </p:spPr>
        </p:pic>
        <p:sp>
          <p:nvSpPr>
            <p:cNvPr id="2" name="Rectangle 1"/>
            <p:cNvSpPr/>
            <p:nvPr/>
          </p:nvSpPr>
          <p:spPr>
            <a:xfrm>
              <a:off x="949268" y="3138481"/>
              <a:ext cx="1418978" cy="461665"/>
            </a:xfrm>
            <a:prstGeom prst="rect">
              <a:avLst/>
            </a:prstGeom>
          </p:spPr>
          <p:txBody>
            <a:bodyPr wrap="none">
              <a:spAutoFit/>
            </a:bodyPr>
            <a:lstStyle/>
            <a:p>
              <a:r>
                <a:rPr lang="ar-EG" sz="2400" b="1" dirty="0"/>
                <a:t>هامش الربح</a:t>
              </a:r>
            </a:p>
          </p:txBody>
        </p:sp>
        <p:sp>
          <p:nvSpPr>
            <p:cNvPr id="3" name="Rectangle 2"/>
            <p:cNvSpPr/>
            <p:nvPr/>
          </p:nvSpPr>
          <p:spPr>
            <a:xfrm>
              <a:off x="247336" y="4023912"/>
              <a:ext cx="2228495" cy="461665"/>
            </a:xfrm>
            <a:prstGeom prst="rect">
              <a:avLst/>
            </a:prstGeom>
          </p:spPr>
          <p:txBody>
            <a:bodyPr wrap="none">
              <a:spAutoFit/>
            </a:bodyPr>
            <a:lstStyle/>
            <a:p>
              <a:r>
                <a:rPr lang="ar-EG" sz="2400" b="1" dirty="0"/>
                <a:t>تكاليف البيع والإدارة</a:t>
              </a:r>
            </a:p>
          </p:txBody>
        </p:sp>
        <p:sp>
          <p:nvSpPr>
            <p:cNvPr id="4" name="Rectangle 3"/>
            <p:cNvSpPr/>
            <p:nvPr/>
          </p:nvSpPr>
          <p:spPr>
            <a:xfrm>
              <a:off x="287071" y="5059483"/>
              <a:ext cx="2120519" cy="1015663"/>
            </a:xfrm>
            <a:prstGeom prst="rect">
              <a:avLst/>
            </a:prstGeom>
          </p:spPr>
          <p:txBody>
            <a:bodyPr wrap="square">
              <a:spAutoFit/>
            </a:bodyPr>
            <a:lstStyle/>
            <a:p>
              <a:pPr algn="ctr"/>
              <a:r>
                <a:rPr lang="ar-EG" sz="2000" b="1" dirty="0"/>
                <a:t>العمالة المباشرة</a:t>
              </a:r>
            </a:p>
            <a:p>
              <a:pPr algn="ctr"/>
              <a:r>
                <a:rPr lang="ar-EG" sz="2000" b="1" dirty="0"/>
                <a:t>المواد المباشرة</a:t>
              </a:r>
            </a:p>
            <a:p>
              <a:pPr algn="ctr"/>
              <a:r>
                <a:rPr lang="ar-EG" sz="2000" b="1" dirty="0"/>
                <a:t>النفقات العامة للمصنع</a:t>
              </a:r>
            </a:p>
          </p:txBody>
        </p:sp>
        <p:sp>
          <p:nvSpPr>
            <p:cNvPr id="5" name="Rectangle 4"/>
            <p:cNvSpPr/>
            <p:nvPr/>
          </p:nvSpPr>
          <p:spPr>
            <a:xfrm>
              <a:off x="8177444" y="2078760"/>
              <a:ext cx="1151277" cy="461665"/>
            </a:xfrm>
            <a:prstGeom prst="rect">
              <a:avLst/>
            </a:prstGeom>
          </p:spPr>
          <p:txBody>
            <a:bodyPr wrap="none">
              <a:spAutoFit/>
            </a:bodyPr>
            <a:lstStyle/>
            <a:p>
              <a:r>
                <a:rPr lang="ar-EG" sz="2400" b="1" dirty="0"/>
                <a:t>سعر البيع</a:t>
              </a:r>
            </a:p>
          </p:txBody>
        </p:sp>
      </p:grpSp>
    </p:spTree>
    <p:extLst>
      <p:ext uri="{BB962C8B-B14F-4D97-AF65-F5344CB8AC3E}">
        <p14:creationId xmlns:p14="http://schemas.microsoft.com/office/powerpoint/2010/main" val="30184893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PRICING STRATEGIES </a:t>
            </a:r>
            <a:r>
              <a:rPr lang="en-US" sz="2400" b="1" dirty="0">
                <a:solidFill>
                  <a:srgbClr val="C00000"/>
                </a:solidFill>
                <a:latin typeface="Alexandria" charset="0"/>
                <a:cs typeface="Alexandria" charset="0"/>
              </a:rPr>
              <a:t>FOR MANUFACTURERS </a:t>
            </a:r>
          </a:p>
          <a:p>
            <a:r>
              <a:rPr lang="ar-EG" sz="2400" b="1" dirty="0">
                <a:solidFill>
                  <a:srgbClr val="00B0F0"/>
                </a:solidFill>
                <a:latin typeface="Alexandria" charset="0"/>
                <a:cs typeface="Alexandria" charset="0"/>
              </a:rPr>
              <a:t>استراتيجيات التسعير </a:t>
            </a:r>
            <a:r>
              <a:rPr lang="ar-EG" sz="2400" b="1" dirty="0">
                <a:solidFill>
                  <a:srgbClr val="C00000"/>
                </a:solidFill>
                <a:latin typeface="Alexandria" charset="0"/>
                <a:cs typeface="Alexandria" charset="0"/>
              </a:rPr>
              <a:t>للمصنعين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2" y="1552632"/>
            <a:ext cx="6178010"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400" b="1" dirty="0">
                <a:solidFill>
                  <a:srgbClr val="C00000"/>
                </a:solidFill>
              </a:rPr>
              <a:t>COST-PLUS STRATEGIE</a:t>
            </a:r>
          </a:p>
          <a:p>
            <a:pPr algn="just">
              <a:lnSpc>
                <a:spcPct val="100000"/>
              </a:lnSpc>
              <a:spcBef>
                <a:spcPts val="0"/>
              </a:spcBef>
            </a:pPr>
            <a:r>
              <a:rPr lang="en-US" sz="2000" dirty="0"/>
              <a:t>The main advantage of the cost-plus pricing method is its simplicity. </a:t>
            </a:r>
          </a:p>
          <a:p>
            <a:pPr algn="just">
              <a:lnSpc>
                <a:spcPct val="100000"/>
              </a:lnSpc>
              <a:spcBef>
                <a:spcPts val="0"/>
              </a:spcBef>
            </a:pPr>
            <a:r>
              <a:rPr lang="en-US" sz="2000" dirty="0"/>
              <a:t>In addition, because they add a profit onto the top of their companies’ costs, manufacturers are likely to achieve their desired profit margins. </a:t>
            </a:r>
          </a:p>
          <a:p>
            <a:pPr algn="just">
              <a:lnSpc>
                <a:spcPct val="100000"/>
              </a:lnSpc>
              <a:spcBef>
                <a:spcPts val="0"/>
              </a:spcBef>
            </a:pPr>
            <a:r>
              <a:rPr lang="en-US" sz="2000" dirty="0"/>
              <a:t>This process, however, does not encourage the manufacturers to use their resources efficiently. Even if the company fails to employ its resources in the most effective manner, it still earns a profit, and thus there is no motivation to conserve resources in the manufacturing process. </a:t>
            </a:r>
          </a:p>
          <a:p>
            <a:pPr algn="just">
              <a:lnSpc>
                <a:spcPct val="100000"/>
              </a:lnSpc>
              <a:spcBef>
                <a:spcPts val="0"/>
              </a:spcBef>
            </a:pPr>
            <a:r>
              <a:rPr lang="en-US" sz="2000" dirty="0"/>
              <a:t>Finally, because manufacturers’ cost structures vary so greatly, cost-plus pricing fails to consider the competition (and market forces) sufficiently.</a:t>
            </a:r>
          </a:p>
        </p:txBody>
      </p:sp>
      <p:sp>
        <p:nvSpPr>
          <p:cNvPr id="10" name="Content Placeholder 2">
            <a:extLst>
              <a:ext uri="{FF2B5EF4-FFF2-40B4-BE49-F238E27FC236}">
                <a16:creationId xmlns:a16="http://schemas.microsoft.com/office/drawing/2014/main" id="{FBABAC06-4A28-761A-6C50-90E19DC59977}"/>
              </a:ext>
            </a:extLst>
          </p:cNvPr>
          <p:cNvSpPr txBox="1">
            <a:spLocks/>
          </p:cNvSpPr>
          <p:nvPr/>
        </p:nvSpPr>
        <p:spPr>
          <a:xfrm>
            <a:off x="6701051" y="1539895"/>
            <a:ext cx="521470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600"/>
              </a:spcBef>
              <a:buNone/>
            </a:pPr>
            <a:r>
              <a:rPr lang="ar-EG" sz="2100" b="1" dirty="0">
                <a:solidFill>
                  <a:srgbClr val="C00000"/>
                </a:solidFill>
              </a:rPr>
              <a:t>استراتيجية التكلفة مضافًا إليها هامش الربح</a:t>
            </a:r>
          </a:p>
          <a:p>
            <a:pPr algn="justLow" rtl="1">
              <a:lnSpc>
                <a:spcPct val="100000"/>
              </a:lnSpc>
              <a:spcBef>
                <a:spcPts val="600"/>
              </a:spcBef>
            </a:pPr>
            <a:r>
              <a:rPr lang="ar-EG" sz="2100" dirty="0"/>
              <a:t>الميزة الرئيسية لطريقة التسعير على أساس التكلفة مضافا إليها هامش الربح هي بساطتها.</a:t>
            </a:r>
          </a:p>
          <a:p>
            <a:pPr algn="justLow" rtl="1">
              <a:lnSpc>
                <a:spcPct val="100000"/>
              </a:lnSpc>
              <a:spcBef>
                <a:spcPts val="600"/>
              </a:spcBef>
            </a:pPr>
            <a:r>
              <a:rPr lang="ar-EG" sz="2100" dirty="0"/>
              <a:t>بالإضافة إلى ذلك، نظرًا لأنها تضيف ربحًا إلى أعلى تكاليف شركاتها، فمن المرجح أن تحقق الشركات المصنعة هوامش الربح المرغوبة.</a:t>
            </a:r>
          </a:p>
          <a:p>
            <a:pPr algn="justLow" rtl="1">
              <a:lnSpc>
                <a:spcPct val="100000"/>
              </a:lnSpc>
              <a:spcBef>
                <a:spcPts val="600"/>
              </a:spcBef>
            </a:pPr>
            <a:r>
              <a:rPr lang="ar-EG" sz="2100" dirty="0"/>
              <a:t>ومع ذلك، فإن هذه العملية لا تشجع الشركات المصنعة على استخدام مواردها بكفاءة. حتى إذا فشلت الشركة في استخدام مواردها بالطريقة الأكثر فعالية، فإنها لا تزال تحقق ربحًا، وبالتالي لا يوجد دافع للحفاظ على الموارد في عملية التصنيع.</a:t>
            </a:r>
          </a:p>
          <a:p>
            <a:pPr algn="justLow" rtl="1">
              <a:lnSpc>
                <a:spcPct val="100000"/>
              </a:lnSpc>
              <a:spcBef>
                <a:spcPts val="600"/>
              </a:spcBef>
            </a:pPr>
            <a:r>
              <a:rPr lang="ar-EG" sz="2100" dirty="0"/>
              <a:t>وأخيرًا، نظرًا لأن هياكل تكاليف الشركات المصنعة تختلف كثيرًا، فإن تسعير التكلفة مضافًا إليها هامش الربح يفشل في مراعاة المنافسة (وقوى السوق) بشكل كافٍ.</a:t>
            </a:r>
            <a:endParaRPr lang="en-US" sz="2100" dirty="0"/>
          </a:p>
        </p:txBody>
      </p:sp>
    </p:spTree>
    <p:extLst>
      <p:ext uri="{BB962C8B-B14F-4D97-AF65-F5344CB8AC3E}">
        <p14:creationId xmlns:p14="http://schemas.microsoft.com/office/powerpoint/2010/main" val="2370636453"/>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PRICING STRATEGIES </a:t>
            </a:r>
            <a:r>
              <a:rPr lang="en-US" sz="2400" b="1" dirty="0">
                <a:solidFill>
                  <a:srgbClr val="C00000"/>
                </a:solidFill>
                <a:latin typeface="Alexandria" charset="0"/>
                <a:cs typeface="Alexandria" charset="0"/>
              </a:rPr>
              <a:t>FOR MANUFACTURERS </a:t>
            </a:r>
          </a:p>
          <a:p>
            <a:r>
              <a:rPr lang="ar-EG" sz="2400" b="1" dirty="0">
                <a:solidFill>
                  <a:srgbClr val="00B0F0"/>
                </a:solidFill>
                <a:latin typeface="Alexandria" charset="0"/>
                <a:cs typeface="Alexandria" charset="0"/>
              </a:rPr>
              <a:t>استراتيجيات التسعير </a:t>
            </a:r>
            <a:r>
              <a:rPr lang="ar-EG" sz="2400" b="1" dirty="0">
                <a:solidFill>
                  <a:srgbClr val="C00000"/>
                </a:solidFill>
                <a:latin typeface="Alexandria" charset="0"/>
                <a:cs typeface="Alexandria" charset="0"/>
              </a:rPr>
              <a:t>للمصنعين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1" y="1552632"/>
            <a:ext cx="11425871"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400" b="1" dirty="0">
                <a:solidFill>
                  <a:srgbClr val="C00000"/>
                </a:solidFill>
              </a:rPr>
              <a:t>Break-Even Pricing      </a:t>
            </a:r>
            <a:r>
              <a:rPr lang="ar-EG" sz="2400" b="1" dirty="0">
                <a:solidFill>
                  <a:srgbClr val="C00000"/>
                </a:solidFill>
              </a:rPr>
              <a:t>تسعير التعادل</a:t>
            </a:r>
            <a:endParaRPr lang="en-US" sz="2400" b="1" dirty="0">
              <a:solidFill>
                <a:srgbClr val="C00000"/>
              </a:solidFill>
            </a:endParaRPr>
          </a:p>
          <a:p>
            <a:pPr marL="0" indent="0" algn="just">
              <a:lnSpc>
                <a:spcPct val="100000"/>
              </a:lnSpc>
              <a:spcBef>
                <a:spcPts val="600"/>
              </a:spcBef>
              <a:buNone/>
            </a:pPr>
            <a:endParaRPr lang="en-US" sz="2400" b="1" dirty="0">
              <a:solidFill>
                <a:srgbClr val="C00000"/>
              </a:solidFill>
            </a:endParaRPr>
          </a:p>
        </p:txBody>
      </p:sp>
      <p:pic>
        <p:nvPicPr>
          <p:cNvPr id="10" name="Picture 9" descr="Text&#10;&#10;Description automatically generated">
            <a:extLst>
              <a:ext uri="{FF2B5EF4-FFF2-40B4-BE49-F238E27FC236}">
                <a16:creationId xmlns:a16="http://schemas.microsoft.com/office/drawing/2014/main" id="{D5682E74-09E8-4A40-1D96-0CDB33A99A9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37021" y="2454965"/>
            <a:ext cx="9260795" cy="1963676"/>
          </a:xfrm>
          <a:prstGeom prst="rect">
            <a:avLst/>
          </a:prstGeom>
        </p:spPr>
      </p:pic>
      <p:sp>
        <p:nvSpPr>
          <p:cNvPr id="2" name="Rectangle 1"/>
          <p:cNvSpPr/>
          <p:nvPr/>
        </p:nvSpPr>
        <p:spPr>
          <a:xfrm>
            <a:off x="532263" y="4306828"/>
            <a:ext cx="11248919" cy="2031325"/>
          </a:xfrm>
          <a:prstGeom prst="rect">
            <a:avLst/>
          </a:prstGeom>
        </p:spPr>
        <p:txBody>
          <a:bodyPr wrap="square">
            <a:spAutoFit/>
          </a:bodyPr>
          <a:lstStyle/>
          <a:p>
            <a:pPr algn="r" rtl="1">
              <a:lnSpc>
                <a:spcPct val="150000"/>
              </a:lnSpc>
            </a:pPr>
            <a:r>
              <a:rPr lang="ar-EG" sz="2800" dirty="0"/>
              <a:t>سعر بيع التعادل = </a:t>
            </a:r>
          </a:p>
          <a:p>
            <a:pPr algn="r" rtl="1">
              <a:lnSpc>
                <a:spcPct val="150000"/>
              </a:lnSpc>
            </a:pPr>
            <a:r>
              <a:rPr lang="ar-EG" sz="2800" dirty="0"/>
              <a:t>              الربح + (التكلفة المتغيرة لكل وحدة × الكمية المنتجة) + إجمالي التكلفة الثابتة</a:t>
            </a:r>
          </a:p>
          <a:p>
            <a:pPr algn="r" rtl="1">
              <a:lnSpc>
                <a:spcPct val="150000"/>
              </a:lnSpc>
            </a:pPr>
            <a:r>
              <a:rPr lang="ar-EG" sz="2800" dirty="0"/>
              <a:t>                                                   الكمية المنتجة</a:t>
            </a:r>
          </a:p>
        </p:txBody>
      </p:sp>
      <p:cxnSp>
        <p:nvCxnSpPr>
          <p:cNvPr id="4" name="Straight Connector 3"/>
          <p:cNvCxnSpPr/>
          <p:nvPr/>
        </p:nvCxnSpPr>
        <p:spPr>
          <a:xfrm flipH="1">
            <a:off x="1474424" y="5677469"/>
            <a:ext cx="9075296" cy="13647"/>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695108956"/>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PRICING STRATEGIES </a:t>
            </a:r>
            <a:r>
              <a:rPr lang="en-US" sz="2400" b="1" dirty="0">
                <a:solidFill>
                  <a:srgbClr val="C00000"/>
                </a:solidFill>
                <a:latin typeface="Alexandria" charset="0"/>
                <a:cs typeface="Alexandria" charset="0"/>
              </a:rPr>
              <a:t>FOR MANUFACTURERS </a:t>
            </a:r>
          </a:p>
          <a:p>
            <a:r>
              <a:rPr lang="ar-EG" sz="2400" b="1" dirty="0">
                <a:solidFill>
                  <a:srgbClr val="00B0F0"/>
                </a:solidFill>
                <a:latin typeface="Alexandria" charset="0"/>
                <a:cs typeface="Alexandria" charset="0"/>
              </a:rPr>
              <a:t>استراتيجيات التسعير </a:t>
            </a:r>
            <a:r>
              <a:rPr lang="ar-EG" sz="2400" b="1" dirty="0">
                <a:solidFill>
                  <a:srgbClr val="C00000"/>
                </a:solidFill>
                <a:latin typeface="Alexandria" charset="0"/>
                <a:cs typeface="Alexandria" charset="0"/>
              </a:rPr>
              <a:t>للمصنعين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1" y="1552632"/>
            <a:ext cx="4366814" cy="50145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000" b="1" dirty="0">
                <a:solidFill>
                  <a:srgbClr val="C00000"/>
                </a:solidFill>
              </a:rPr>
              <a:t>Break-Even Pricing     </a:t>
            </a:r>
            <a:r>
              <a:rPr lang="ar-EG" sz="2000" b="1" dirty="0">
                <a:solidFill>
                  <a:srgbClr val="C00000"/>
                </a:solidFill>
              </a:rPr>
              <a:t>تسعير التعادل</a:t>
            </a:r>
            <a:r>
              <a:rPr lang="en-US" sz="2000" b="1" dirty="0">
                <a:solidFill>
                  <a:srgbClr val="C00000"/>
                </a:solidFill>
              </a:rPr>
              <a:t> </a:t>
            </a:r>
          </a:p>
          <a:p>
            <a:pPr marL="0" indent="0" algn="just">
              <a:lnSpc>
                <a:spcPct val="100000"/>
              </a:lnSpc>
              <a:spcBef>
                <a:spcPts val="600"/>
              </a:spcBef>
              <a:buNone/>
            </a:pPr>
            <a:endParaRPr lang="en-US" sz="2000" b="1" dirty="0">
              <a:solidFill>
                <a:srgbClr val="C00000"/>
              </a:solidFill>
            </a:endParaRPr>
          </a:p>
        </p:txBody>
      </p:sp>
      <p:pic>
        <p:nvPicPr>
          <p:cNvPr id="11" name="Picture 10" descr="Table&#10;&#10;Description automatically generated">
            <a:extLst>
              <a:ext uri="{FF2B5EF4-FFF2-40B4-BE49-F238E27FC236}">
                <a16:creationId xmlns:a16="http://schemas.microsoft.com/office/drawing/2014/main" id="{A209E6DF-181F-978C-143A-D05D66D487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833" y="2159179"/>
            <a:ext cx="5859958" cy="2956159"/>
          </a:xfrm>
          <a:prstGeom prst="rect">
            <a:avLst/>
          </a:prstGeom>
        </p:spPr>
      </p:pic>
      <p:sp>
        <p:nvSpPr>
          <p:cNvPr id="12" name="TextBox 11">
            <a:extLst>
              <a:ext uri="{FF2B5EF4-FFF2-40B4-BE49-F238E27FC236}">
                <a16:creationId xmlns:a16="http://schemas.microsoft.com/office/drawing/2014/main" id="{744324C1-3733-FAAD-7306-F65140916496}"/>
              </a:ext>
            </a:extLst>
          </p:cNvPr>
          <p:cNvSpPr txBox="1"/>
          <p:nvPr/>
        </p:nvSpPr>
        <p:spPr>
          <a:xfrm>
            <a:off x="388479" y="5255470"/>
            <a:ext cx="11485073" cy="1431161"/>
          </a:xfrm>
          <a:prstGeom prst="rect">
            <a:avLst/>
          </a:prstGeom>
          <a:noFill/>
        </p:spPr>
        <p:txBody>
          <a:bodyPr wrap="square">
            <a:spAutoFit/>
          </a:bodyPr>
          <a:lstStyle/>
          <a:p>
            <a:r>
              <a:rPr lang="en-US" sz="1300" b="1" dirty="0">
                <a:solidFill>
                  <a:srgbClr val="C00000"/>
                </a:solidFill>
                <a:effectLst/>
                <a:latin typeface="TimesLTStd"/>
              </a:rPr>
              <a:t>We suppose that the variable cost / unit is 6.98$ in this exercise.</a:t>
            </a:r>
          </a:p>
          <a:p>
            <a:pPr algn="justLow"/>
            <a:r>
              <a:rPr lang="en-US" sz="1300" b="1" dirty="0">
                <a:solidFill>
                  <a:srgbClr val="0070C0"/>
                </a:solidFill>
                <a:effectLst/>
                <a:latin typeface="TimesLTStd"/>
              </a:rPr>
              <a:t>Any price above $9.18 will generate some profit although less than that desired. In the short run, the manufacturer could sell the product for less than $9.18 if competitive factors dictate but </a:t>
            </a:r>
            <a:r>
              <a:rPr lang="en-US" sz="1300" b="1" i="1" dirty="0">
                <a:solidFill>
                  <a:srgbClr val="0070C0"/>
                </a:solidFill>
                <a:effectLst/>
                <a:latin typeface="TimesLTStd"/>
              </a:rPr>
              <a:t>not </a:t>
            </a:r>
            <a:r>
              <a:rPr lang="en-US" sz="1300" b="1" dirty="0">
                <a:solidFill>
                  <a:srgbClr val="0070C0"/>
                </a:solidFill>
                <a:effectLst/>
                <a:latin typeface="TimesLTStd"/>
              </a:rPr>
              <a:t>below $6.98 because a price below $6.98 would not cover the variable cost of production.</a:t>
            </a:r>
          </a:p>
          <a:p>
            <a:pPr algn="justLow" rtl="1"/>
            <a:r>
              <a:rPr lang="ar-EG" sz="1600" b="1" dirty="0">
                <a:solidFill>
                  <a:srgbClr val="C00000"/>
                </a:solidFill>
              </a:rPr>
              <a:t>نفترض أن التكلفة المتغيرة/الوحدة هي 6.98 دولار في هذا التمرين.</a:t>
            </a:r>
          </a:p>
          <a:p>
            <a:pPr algn="justLow" rtl="1"/>
            <a:r>
              <a:rPr lang="ar-EG" sz="1600" b="1" dirty="0">
                <a:solidFill>
                  <a:srgbClr val="0070C0"/>
                </a:solidFill>
              </a:rPr>
              <a:t>أي سعر أعلى من 9.18 دولار سيحقق بعض الربح على الرغم من أنه أقل من المطلوب. في الأمد القريب، يمكن للمصنع بيع المنتج بأقل من 9.18 دولار إذا كانت العوامل التنافسية تملي ذلك ولكن ليس أقل من 6.98 دولار لأن السعر الأقل من 6.98 دولار لن يغطي التكلفة المتغيرة للإنتاج.</a:t>
            </a:r>
            <a:endParaRPr lang="en-US" sz="1600" b="1" dirty="0">
              <a:solidFill>
                <a:srgbClr val="0070C0"/>
              </a:solidFill>
            </a:endParaRPr>
          </a:p>
        </p:txBody>
      </p:sp>
      <p:pic>
        <p:nvPicPr>
          <p:cNvPr id="1026" name="Picture 2" descr="C:\Users\ALFAGR\Desktop\Captur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9550" y="1648168"/>
            <a:ext cx="5513369" cy="3562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9899616"/>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PRICING STRATEGIES </a:t>
            </a:r>
            <a:r>
              <a:rPr lang="en-US" sz="2400" b="1" dirty="0">
                <a:solidFill>
                  <a:srgbClr val="C00000"/>
                </a:solidFill>
                <a:latin typeface="Alexandria" charset="0"/>
                <a:cs typeface="Alexandria" charset="0"/>
              </a:rPr>
              <a:t>FOR SERVICES </a:t>
            </a:r>
          </a:p>
          <a:p>
            <a:r>
              <a:rPr lang="ar-EG" sz="2400" b="1" dirty="0">
                <a:solidFill>
                  <a:srgbClr val="00B0F0"/>
                </a:solidFill>
                <a:latin typeface="Alexandria" charset="0"/>
                <a:cs typeface="Alexandria" charset="0"/>
              </a:rPr>
              <a:t>استراتيجيات تسعير </a:t>
            </a:r>
            <a:r>
              <a:rPr lang="ar-EG" sz="2400" b="1" dirty="0">
                <a:solidFill>
                  <a:srgbClr val="C00000"/>
                </a:solidFill>
                <a:latin typeface="Alexandria" charset="0"/>
                <a:cs typeface="Alexandria" charset="0"/>
              </a:rPr>
              <a:t>الخدمات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1" y="1552632"/>
            <a:ext cx="6257524" cy="48879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pPr>
            <a:r>
              <a:rPr lang="en-US" sz="2000" dirty="0">
                <a:solidFill>
                  <a:srgbClr val="211E1E"/>
                </a:solidFill>
                <a:latin typeface="TimesLTStd"/>
              </a:rPr>
              <a:t>Service businesses must establish their prices on the basis of the materials used to provide the service, the labor employed, an allowance for overhead, and profit. </a:t>
            </a:r>
          </a:p>
          <a:p>
            <a:pPr algn="just">
              <a:lnSpc>
                <a:spcPct val="100000"/>
              </a:lnSpc>
              <a:spcBef>
                <a:spcPts val="600"/>
              </a:spcBef>
            </a:pPr>
            <a:r>
              <a:rPr lang="en-US" sz="2000" dirty="0">
                <a:solidFill>
                  <a:srgbClr val="211E1E"/>
                </a:solidFill>
                <a:latin typeface="TimesLTStd"/>
              </a:rPr>
              <a:t>Most service firms base their prices on an hourly rate, usually the actual number of hours required to perform the service. </a:t>
            </a:r>
          </a:p>
          <a:p>
            <a:pPr algn="just">
              <a:lnSpc>
                <a:spcPct val="100000"/>
              </a:lnSpc>
              <a:spcBef>
                <a:spcPts val="600"/>
              </a:spcBef>
            </a:pPr>
            <a:r>
              <a:rPr lang="en-US" sz="2000" dirty="0">
                <a:solidFill>
                  <a:srgbClr val="211E1E"/>
                </a:solidFill>
                <a:latin typeface="TimesLTStd"/>
              </a:rPr>
              <a:t>Some companies, however, base their fees on a standard number of hours, determined by the average number of hours needed to perform the service</a:t>
            </a:r>
            <a:endParaRPr lang="en-US" sz="2000" b="1" dirty="0">
              <a:solidFill>
                <a:srgbClr val="C00000"/>
              </a:solidFill>
            </a:endParaRPr>
          </a:p>
        </p:txBody>
      </p:sp>
      <p:pic>
        <p:nvPicPr>
          <p:cNvPr id="13" name="Picture 12">
            <a:extLst>
              <a:ext uri="{FF2B5EF4-FFF2-40B4-BE49-F238E27FC236}">
                <a16:creationId xmlns:a16="http://schemas.microsoft.com/office/drawing/2014/main" id="{9D35A6DF-DC56-17F6-BAD1-1EAB84A0EC1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0573" y="5340622"/>
            <a:ext cx="6162262" cy="1211580"/>
          </a:xfrm>
          <a:prstGeom prst="rect">
            <a:avLst/>
          </a:prstGeom>
        </p:spPr>
      </p:pic>
      <p:sp>
        <p:nvSpPr>
          <p:cNvPr id="10" name="Content Placeholder 2">
            <a:extLst>
              <a:ext uri="{FF2B5EF4-FFF2-40B4-BE49-F238E27FC236}">
                <a16:creationId xmlns:a16="http://schemas.microsoft.com/office/drawing/2014/main" id="{FBABAC06-4A28-761A-6C50-90E19DC59977}"/>
              </a:ext>
            </a:extLst>
          </p:cNvPr>
          <p:cNvSpPr txBox="1">
            <a:spLocks/>
          </p:cNvSpPr>
          <p:nvPr/>
        </p:nvSpPr>
        <p:spPr>
          <a:xfrm>
            <a:off x="6701051" y="1608135"/>
            <a:ext cx="521470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spcBef>
                <a:spcPts val="600"/>
              </a:spcBef>
            </a:pPr>
            <a:r>
              <a:rPr lang="ar-EG" sz="2100" dirty="0"/>
              <a:t>يتعين على شركات الخدمات تحديد أسعارها على أساس المواد المستخدمة في تقديم الخدمة، والعمالة المستخدمة، وبدل النفقات العامة، والربح.</a:t>
            </a:r>
          </a:p>
          <a:p>
            <a:pPr algn="justLow" rtl="1">
              <a:lnSpc>
                <a:spcPct val="100000"/>
              </a:lnSpc>
              <a:spcBef>
                <a:spcPts val="600"/>
              </a:spcBef>
            </a:pPr>
            <a:r>
              <a:rPr lang="ar-EG" sz="2100" dirty="0"/>
              <a:t>تستند معظم شركات الخدمات في أسعارها إلى معدل بالساعة، وعادة ما يكون هذا هو العدد الفعلي للساعات المطلوبة لأداء الخدمة.</a:t>
            </a:r>
          </a:p>
          <a:p>
            <a:pPr algn="justLow" rtl="1">
              <a:lnSpc>
                <a:spcPct val="100000"/>
              </a:lnSpc>
              <a:spcBef>
                <a:spcPts val="600"/>
              </a:spcBef>
            </a:pPr>
            <a:r>
              <a:rPr lang="ar-EG" sz="2100" dirty="0"/>
              <a:t>ومع ذلك، تستند بعض الشركات في رسومها إلى عدد قياسي من الساعات، يتم تحديده من خلال متوسط ​​عدد الساعات المطلوبة لأداء الخدمة.</a:t>
            </a:r>
          </a:p>
          <a:p>
            <a:pPr algn="justLow" rtl="1">
              <a:lnSpc>
                <a:spcPct val="100000"/>
              </a:lnSpc>
              <a:spcBef>
                <a:spcPts val="600"/>
              </a:spcBef>
            </a:pPr>
            <a:r>
              <a:rPr lang="ar-EG" sz="2100" dirty="0"/>
              <a:t>السعر التكلفة الإجمالية لكل ساعة</a:t>
            </a:r>
          </a:p>
          <a:p>
            <a:pPr marL="0" indent="0" algn="justLow" rtl="1">
              <a:lnSpc>
                <a:spcPct val="100000"/>
              </a:lnSpc>
              <a:spcBef>
                <a:spcPts val="600"/>
              </a:spcBef>
              <a:buNone/>
            </a:pPr>
            <a:endParaRPr lang="ar-EG" sz="800" dirty="0"/>
          </a:p>
          <a:p>
            <a:pPr marL="0" indent="0" algn="justLow" rtl="1">
              <a:lnSpc>
                <a:spcPct val="100000"/>
              </a:lnSpc>
              <a:spcBef>
                <a:spcPts val="0"/>
              </a:spcBef>
              <a:buNone/>
            </a:pPr>
            <a:r>
              <a:rPr lang="ar-EG" sz="2100" dirty="0"/>
              <a:t>                       ساعة إنتاجية</a:t>
            </a:r>
          </a:p>
          <a:p>
            <a:pPr marL="0" indent="0" algn="justLow" rtl="1">
              <a:lnSpc>
                <a:spcPct val="100000"/>
              </a:lnSpc>
              <a:spcBef>
                <a:spcPts val="0"/>
              </a:spcBef>
              <a:buNone/>
            </a:pPr>
            <a:r>
              <a:rPr lang="ar-EG" sz="2100" dirty="0"/>
              <a:t>= ـــــــــــــــــــــــــــــــــــــــــــــــــــــــــــــــــــــــــــــــــ</a:t>
            </a:r>
          </a:p>
          <a:p>
            <a:pPr marL="0" indent="0" algn="justLow" rtl="1">
              <a:lnSpc>
                <a:spcPct val="100000"/>
              </a:lnSpc>
              <a:spcBef>
                <a:spcPts val="0"/>
              </a:spcBef>
              <a:buNone/>
            </a:pPr>
            <a:r>
              <a:rPr lang="ar-EG" sz="2100" dirty="0"/>
              <a:t>        (1-صافي الربح كنسبة مئوية من المبيعات)</a:t>
            </a:r>
            <a:endParaRPr lang="en-US" sz="2100" dirty="0"/>
          </a:p>
        </p:txBody>
      </p:sp>
    </p:spTree>
    <p:extLst>
      <p:ext uri="{BB962C8B-B14F-4D97-AF65-F5344CB8AC3E}">
        <p14:creationId xmlns:p14="http://schemas.microsoft.com/office/powerpoint/2010/main" val="1670096511"/>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PRICING STRATEGIES </a:t>
            </a:r>
            <a:r>
              <a:rPr lang="en-US" sz="2400" b="1" dirty="0">
                <a:solidFill>
                  <a:srgbClr val="C00000"/>
                </a:solidFill>
                <a:latin typeface="Alexandria" charset="0"/>
                <a:cs typeface="Alexandria" charset="0"/>
              </a:rPr>
              <a:t>FOR SERVICES </a:t>
            </a:r>
          </a:p>
          <a:p>
            <a:r>
              <a:rPr lang="ar-EG" sz="2400" b="1" dirty="0">
                <a:solidFill>
                  <a:srgbClr val="00B0F0"/>
                </a:solidFill>
                <a:latin typeface="Alexandria" charset="0"/>
                <a:cs typeface="Alexandria" charset="0"/>
              </a:rPr>
              <a:t>استراتيجيات تسعير </a:t>
            </a:r>
            <a:r>
              <a:rPr lang="ar-EG" sz="2400" b="1" dirty="0">
                <a:solidFill>
                  <a:srgbClr val="C00000"/>
                </a:solidFill>
                <a:latin typeface="Alexandria" charset="0"/>
                <a:cs typeface="Alexandria" charset="0"/>
              </a:rPr>
              <a:t>الخدمات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1" y="1552632"/>
            <a:ext cx="6257524" cy="48879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600"/>
              </a:spcBef>
            </a:pPr>
            <a:r>
              <a:rPr lang="en-US" sz="1800" dirty="0">
                <a:solidFill>
                  <a:srgbClr val="211E1E"/>
                </a:solidFill>
                <a:latin typeface="TimesLTStd"/>
              </a:rPr>
              <a:t>Ned estimates that he and his employees spent about 9,250 hours in the actual production of computer repair service. Therefore, total cost per productive hour for Ned’s Computer Repair Shop comes to the following:</a:t>
            </a:r>
          </a:p>
          <a:p>
            <a:pPr algn="just">
              <a:lnSpc>
                <a:spcPct val="150000"/>
              </a:lnSpc>
              <a:spcBef>
                <a:spcPts val="600"/>
              </a:spcBef>
            </a:pPr>
            <a:endParaRPr lang="en-US" sz="1800" dirty="0">
              <a:solidFill>
                <a:srgbClr val="211E1E"/>
              </a:solidFill>
              <a:latin typeface="TimesLTStd"/>
            </a:endParaRPr>
          </a:p>
          <a:p>
            <a:pPr algn="just">
              <a:lnSpc>
                <a:spcPct val="150000"/>
              </a:lnSpc>
              <a:spcBef>
                <a:spcPts val="600"/>
              </a:spcBef>
            </a:pPr>
            <a:endParaRPr lang="en-US" sz="1400" dirty="0">
              <a:solidFill>
                <a:srgbClr val="211E1E"/>
              </a:solidFill>
              <a:latin typeface="TimesLTStd"/>
            </a:endParaRPr>
          </a:p>
          <a:p>
            <a:pPr algn="just">
              <a:lnSpc>
                <a:spcPct val="150000"/>
              </a:lnSpc>
              <a:spcBef>
                <a:spcPts val="600"/>
              </a:spcBef>
            </a:pPr>
            <a:r>
              <a:rPr lang="en-US" sz="1800" dirty="0">
                <a:solidFill>
                  <a:srgbClr val="211E1E"/>
                </a:solidFill>
                <a:latin typeface="TimesLTStd"/>
              </a:rPr>
              <a:t>Now Ned must add in an amount for his desired profit. He expects a net operating profit of 18 percent on sales. To compute the final price, he uses: </a:t>
            </a:r>
          </a:p>
        </p:txBody>
      </p:sp>
      <p:pic>
        <p:nvPicPr>
          <p:cNvPr id="10" name="Picture 9" descr="Text&#10;&#10;Description automatically generated with low confidence">
            <a:extLst>
              <a:ext uri="{FF2B5EF4-FFF2-40B4-BE49-F238E27FC236}">
                <a16:creationId xmlns:a16="http://schemas.microsoft.com/office/drawing/2014/main" id="{1D7D7AF5-7D6D-398B-C914-7ED7E59169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5988" y="3371297"/>
            <a:ext cx="4178300" cy="838200"/>
          </a:xfrm>
          <a:prstGeom prst="rect">
            <a:avLst/>
          </a:prstGeom>
        </p:spPr>
      </p:pic>
      <p:pic>
        <p:nvPicPr>
          <p:cNvPr id="11" name="Picture 10" descr="Chart&#10;&#10;Description automatically generated with low confidence">
            <a:extLst>
              <a:ext uri="{FF2B5EF4-FFF2-40B4-BE49-F238E27FC236}">
                <a16:creationId xmlns:a16="http://schemas.microsoft.com/office/drawing/2014/main" id="{EB0ABC4A-46F1-7BDF-F976-DC918EF77F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3645" y="5562053"/>
            <a:ext cx="6032930" cy="1117038"/>
          </a:xfrm>
          <a:prstGeom prst="rect">
            <a:avLst/>
          </a:prstGeom>
        </p:spPr>
      </p:pic>
      <p:sp>
        <p:nvSpPr>
          <p:cNvPr id="12" name="Content Placeholder 2">
            <a:extLst>
              <a:ext uri="{FF2B5EF4-FFF2-40B4-BE49-F238E27FC236}">
                <a16:creationId xmlns:a16="http://schemas.microsoft.com/office/drawing/2014/main" id="{FBABAC06-4A28-761A-6C50-90E19DC59977}"/>
              </a:ext>
            </a:extLst>
          </p:cNvPr>
          <p:cNvSpPr txBox="1">
            <a:spLocks/>
          </p:cNvSpPr>
          <p:nvPr/>
        </p:nvSpPr>
        <p:spPr>
          <a:xfrm>
            <a:off x="6701051" y="1608135"/>
            <a:ext cx="521470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spcBef>
                <a:spcPts val="600"/>
              </a:spcBef>
            </a:pPr>
            <a:r>
              <a:rPr lang="ar-EG" sz="2000" dirty="0"/>
              <a:t>يقدر نيد أنه وموظفيه قضوا حوالي 9250 ساعة في الإنتاج الفعلي لخدمة إصلاح الكمبيوتر. وبالتالي، فإن التكلفة الإجمالية لكل ساعة إنتاجية لمتجر إصلاح الكمبيوتر التابع لنيد تصل إلى ما يلي:</a:t>
            </a:r>
          </a:p>
          <a:p>
            <a:pPr marL="0" indent="0" algn="justLow" rtl="1">
              <a:lnSpc>
                <a:spcPct val="100000"/>
              </a:lnSpc>
              <a:spcBef>
                <a:spcPts val="600"/>
              </a:spcBef>
              <a:buNone/>
            </a:pPr>
            <a:endParaRPr lang="ar-EG" sz="600" dirty="0"/>
          </a:p>
          <a:p>
            <a:pPr marL="0" indent="0" algn="justLow" rtl="1">
              <a:lnSpc>
                <a:spcPct val="100000"/>
              </a:lnSpc>
              <a:spcBef>
                <a:spcPts val="0"/>
              </a:spcBef>
              <a:buNone/>
            </a:pPr>
            <a:r>
              <a:rPr lang="ar-EG" sz="2000" dirty="0"/>
              <a:t>     104000 + 68000</a:t>
            </a:r>
          </a:p>
          <a:p>
            <a:pPr marL="0" indent="0" algn="justLow" rtl="1">
              <a:lnSpc>
                <a:spcPct val="100000"/>
              </a:lnSpc>
              <a:spcBef>
                <a:spcPts val="0"/>
              </a:spcBef>
              <a:buNone/>
            </a:pPr>
            <a:r>
              <a:rPr lang="ar-EG" sz="2000" dirty="0"/>
              <a:t>= ـــــــــــــــــــــــــــــــــــــــــ  = 18.59 دولار / ساعة</a:t>
            </a:r>
          </a:p>
          <a:p>
            <a:pPr marL="0" indent="0" algn="justLow" rtl="1">
              <a:lnSpc>
                <a:spcPct val="100000"/>
              </a:lnSpc>
              <a:spcBef>
                <a:spcPts val="0"/>
              </a:spcBef>
              <a:buNone/>
            </a:pPr>
            <a:r>
              <a:rPr lang="ar-EG" sz="2000" dirty="0"/>
              <a:t>           9250 ساعة</a:t>
            </a:r>
          </a:p>
          <a:p>
            <a:pPr marL="0" indent="0" algn="justLow" rtl="1">
              <a:lnSpc>
                <a:spcPct val="100000"/>
              </a:lnSpc>
              <a:spcBef>
                <a:spcPts val="0"/>
              </a:spcBef>
              <a:buNone/>
            </a:pPr>
            <a:endParaRPr lang="ar-EG" sz="900" dirty="0"/>
          </a:p>
          <a:p>
            <a:pPr algn="justLow" rtl="1">
              <a:lnSpc>
                <a:spcPct val="100000"/>
              </a:lnSpc>
              <a:spcBef>
                <a:spcPts val="0"/>
              </a:spcBef>
            </a:pPr>
            <a:r>
              <a:rPr lang="ar-EG" sz="2000" dirty="0"/>
              <a:t>الآن يجب على نيد أن يضيف مبلغًا لتحقيق الربح الذي يرغب فيه. فهو يتوقع صافي ربح تشغيلي بنسبة 18% من المبيعات. ولحساب السعر النهائي، يستخدم:</a:t>
            </a:r>
          </a:p>
          <a:p>
            <a:pPr algn="justLow" rtl="1">
              <a:lnSpc>
                <a:spcPct val="100000"/>
              </a:lnSpc>
              <a:spcBef>
                <a:spcPts val="600"/>
              </a:spcBef>
            </a:pPr>
            <a:r>
              <a:rPr lang="ar-EG" sz="2000" dirty="0"/>
              <a:t>السعر التكلفة الإجمالية لكل ساعة  </a:t>
            </a:r>
          </a:p>
          <a:p>
            <a:pPr marL="457200" lvl="1" indent="0" algn="justLow" rtl="1">
              <a:lnSpc>
                <a:spcPct val="100000"/>
              </a:lnSpc>
              <a:spcBef>
                <a:spcPts val="600"/>
              </a:spcBef>
              <a:buNone/>
            </a:pPr>
            <a:r>
              <a:rPr lang="ar-EG" sz="1800" dirty="0"/>
              <a:t>= ساعة إنتاجية ÷ (1-صافي الربح كنسبة مئوية من المبيعات)</a:t>
            </a:r>
          </a:p>
          <a:p>
            <a:pPr marL="457200" lvl="1" indent="0" algn="justLow" rtl="1">
              <a:lnSpc>
                <a:spcPct val="100000"/>
              </a:lnSpc>
              <a:spcBef>
                <a:spcPts val="0"/>
              </a:spcBef>
              <a:buNone/>
            </a:pPr>
            <a:r>
              <a:rPr lang="ar-EG" sz="1800" dirty="0"/>
              <a:t>= 18.59 دولار ÷ (1 – 0.18) </a:t>
            </a:r>
          </a:p>
          <a:p>
            <a:pPr marL="457200" lvl="1" indent="0" algn="justLow" rtl="1">
              <a:lnSpc>
                <a:spcPct val="100000"/>
              </a:lnSpc>
              <a:spcBef>
                <a:spcPts val="0"/>
              </a:spcBef>
              <a:buNone/>
            </a:pPr>
            <a:r>
              <a:rPr lang="ar-EG" sz="1800" dirty="0"/>
              <a:t>= 22.68 دولار / ساعة </a:t>
            </a:r>
            <a:endParaRPr lang="en-US" sz="1800" dirty="0"/>
          </a:p>
          <a:p>
            <a:pPr marL="0" indent="0" algn="justLow" rtl="1">
              <a:lnSpc>
                <a:spcPct val="100000"/>
              </a:lnSpc>
              <a:spcBef>
                <a:spcPts val="0"/>
              </a:spcBef>
              <a:buNone/>
            </a:pPr>
            <a:endParaRPr lang="ar-EG" sz="2000" dirty="0"/>
          </a:p>
          <a:p>
            <a:pPr marL="0" indent="0" algn="justLow" rtl="1">
              <a:lnSpc>
                <a:spcPct val="100000"/>
              </a:lnSpc>
              <a:spcBef>
                <a:spcPts val="0"/>
              </a:spcBef>
              <a:buNone/>
            </a:pPr>
            <a:endParaRPr lang="en-US" sz="2000" dirty="0"/>
          </a:p>
        </p:txBody>
      </p:sp>
    </p:spTree>
    <p:extLst>
      <p:ext uri="{BB962C8B-B14F-4D97-AF65-F5344CB8AC3E}">
        <p14:creationId xmlns:p14="http://schemas.microsoft.com/office/powerpoint/2010/main" val="339774128"/>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Impact of Credit on Pricing</a:t>
            </a:r>
          </a:p>
          <a:p>
            <a:r>
              <a:rPr lang="ar-EG" sz="2800" b="1" dirty="0">
                <a:solidFill>
                  <a:srgbClr val="00B0F0"/>
                </a:solidFill>
                <a:latin typeface="Alexandria" charset="0"/>
                <a:cs typeface="Alexandria" charset="0"/>
              </a:rPr>
              <a:t>تأثير الائتمان على التسعير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1" y="1552632"/>
            <a:ext cx="6257524" cy="48879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600"/>
              </a:spcBef>
            </a:pPr>
            <a:r>
              <a:rPr lang="en-US" sz="2400" dirty="0">
                <a:solidFill>
                  <a:srgbClr val="211E1E"/>
                </a:solidFill>
                <a:latin typeface="TimesLTStd"/>
              </a:rPr>
              <a:t>58% of small business owners say that their customers expect them to accept credit cards. But companies incur an additional cost to offer this service.</a:t>
            </a:r>
          </a:p>
          <a:p>
            <a:pPr algn="just">
              <a:lnSpc>
                <a:spcPct val="150000"/>
              </a:lnSpc>
              <a:spcBef>
                <a:spcPts val="600"/>
              </a:spcBef>
            </a:pPr>
            <a:r>
              <a:rPr lang="en-US" sz="2400" b="1" dirty="0">
                <a:solidFill>
                  <a:srgbClr val="0070C0"/>
                </a:solidFill>
                <a:latin typeface="TimesLTStd"/>
              </a:rPr>
              <a:t>Interchange fee : </a:t>
            </a:r>
            <a:r>
              <a:rPr lang="en-US" sz="2400" dirty="0">
                <a:solidFill>
                  <a:srgbClr val="211E1E"/>
                </a:solidFill>
                <a:latin typeface="TimesLTStd"/>
              </a:rPr>
              <a:t>the fee banks collect from retailers whenever customers use a credit or debit card to pay for a purchase. </a:t>
            </a:r>
          </a:p>
        </p:txBody>
      </p:sp>
      <p:sp>
        <p:nvSpPr>
          <p:cNvPr id="10" name="Content Placeholder 2">
            <a:extLst>
              <a:ext uri="{FF2B5EF4-FFF2-40B4-BE49-F238E27FC236}">
                <a16:creationId xmlns:a16="http://schemas.microsoft.com/office/drawing/2014/main" id="{FBABAC06-4A28-761A-6C50-90E19DC59977}"/>
              </a:ext>
            </a:extLst>
          </p:cNvPr>
          <p:cNvSpPr txBox="1">
            <a:spLocks/>
          </p:cNvSpPr>
          <p:nvPr/>
        </p:nvSpPr>
        <p:spPr>
          <a:xfrm>
            <a:off x="6701051" y="1608135"/>
            <a:ext cx="521470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spcBef>
                <a:spcPts val="600"/>
              </a:spcBef>
            </a:pPr>
            <a:r>
              <a:rPr lang="ar-EG" sz="2400" dirty="0"/>
              <a:t>يقول 58% من أصحاب الشركات الصغيرة إن عملاءهم يتوقعون منهم قبول بطاقات الائتمان. لكن الشركات تتحمل تكلفة إضافية لتقديم هذه الخدمة.</a:t>
            </a:r>
          </a:p>
          <a:p>
            <a:pPr algn="justLow" rtl="1">
              <a:lnSpc>
                <a:spcPct val="150000"/>
              </a:lnSpc>
              <a:spcBef>
                <a:spcPts val="600"/>
              </a:spcBef>
            </a:pPr>
            <a:r>
              <a:rPr lang="ar-EG" sz="2400" dirty="0"/>
              <a:t>رسوم التبادل: الرسوم التي تجمعها البنوك من تجار التجزئة كلما استخدم العملاء بطاقة ائتمان أو بطاقة خصم لدفع ثمن عملية شراء.</a:t>
            </a:r>
            <a:endParaRPr lang="en-US" sz="2400" dirty="0"/>
          </a:p>
        </p:txBody>
      </p:sp>
    </p:spTree>
    <p:extLst>
      <p:ext uri="{BB962C8B-B14F-4D97-AF65-F5344CB8AC3E}">
        <p14:creationId xmlns:p14="http://schemas.microsoft.com/office/powerpoint/2010/main" val="305631498"/>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Impact of Credit on Pricing</a:t>
            </a:r>
          </a:p>
          <a:p>
            <a:r>
              <a:rPr lang="ar-EG" sz="2800" b="1" dirty="0">
                <a:solidFill>
                  <a:srgbClr val="00B0F0"/>
                </a:solidFill>
                <a:latin typeface="Alexandria" charset="0"/>
                <a:cs typeface="Alexandria" charset="0"/>
              </a:rPr>
              <a:t>تأثير الائتمان على التسعير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1" y="1552632"/>
            <a:ext cx="6257524" cy="503369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pPr>
            <a:r>
              <a:rPr lang="en-US" sz="2200" dirty="0">
                <a:solidFill>
                  <a:srgbClr val="211E1E"/>
                </a:solidFill>
              </a:rPr>
              <a:t>Three options for selling on credit:</a:t>
            </a:r>
          </a:p>
          <a:p>
            <a:pPr marL="914400" lvl="1" indent="-457200" algn="just">
              <a:lnSpc>
                <a:spcPct val="100000"/>
              </a:lnSpc>
              <a:spcBef>
                <a:spcPts val="600"/>
              </a:spcBef>
              <a:buFont typeface="+mj-lt"/>
              <a:buAutoNum type="arabicPeriod"/>
            </a:pPr>
            <a:r>
              <a:rPr lang="en-US" sz="2100" b="1" dirty="0">
                <a:solidFill>
                  <a:srgbClr val="C00000"/>
                </a:solidFill>
              </a:rPr>
              <a:t>Credit (and debit cards) </a:t>
            </a:r>
          </a:p>
          <a:p>
            <a:pPr marL="914400" lvl="1" indent="-457200" algn="just">
              <a:lnSpc>
                <a:spcPct val="100000"/>
              </a:lnSpc>
              <a:spcBef>
                <a:spcPts val="600"/>
              </a:spcBef>
              <a:buFont typeface="+mj-lt"/>
              <a:buAutoNum type="arabicPeriod"/>
            </a:pPr>
            <a:r>
              <a:rPr lang="en-US" sz="2100" b="1" dirty="0">
                <a:solidFill>
                  <a:srgbClr val="C00000"/>
                </a:solidFill>
              </a:rPr>
              <a:t>Installment credit: </a:t>
            </a:r>
            <a:r>
              <a:rPr lang="en-US" sz="2100" dirty="0">
                <a:solidFill>
                  <a:srgbClr val="211E1E"/>
                </a:solidFill>
              </a:rPr>
              <a:t>Small</a:t>
            </a:r>
            <a:r>
              <a:rPr lang="en-US" sz="2100" b="1" dirty="0">
                <a:solidFill>
                  <a:srgbClr val="C00000"/>
                </a:solidFill>
              </a:rPr>
              <a:t> </a:t>
            </a:r>
            <a:r>
              <a:rPr lang="en-US" sz="2100" dirty="0">
                <a:solidFill>
                  <a:srgbClr val="211E1E"/>
                </a:solidFill>
              </a:rPr>
              <a:t>companies that sell consumer durables—such as major appliances, cars, and boats—frequently rely on installment credit to support their sales efforts. Because very few customers can purchase such items in a single lump-sum payment, small businesses finance them over an extended time. </a:t>
            </a:r>
          </a:p>
          <a:p>
            <a:pPr marL="914400" lvl="1" indent="-457200" algn="just">
              <a:lnSpc>
                <a:spcPct val="100000"/>
              </a:lnSpc>
              <a:spcBef>
                <a:spcPts val="600"/>
              </a:spcBef>
              <a:buFont typeface="+mj-lt"/>
              <a:buAutoNum type="arabicPeriod"/>
            </a:pPr>
            <a:r>
              <a:rPr lang="en-US" sz="2100" b="1" dirty="0">
                <a:solidFill>
                  <a:srgbClr val="C00000"/>
                </a:solidFill>
              </a:rPr>
              <a:t>Trade credit: </a:t>
            </a:r>
            <a:r>
              <a:rPr lang="en-US" sz="2100" dirty="0">
                <a:solidFill>
                  <a:srgbClr val="211E1E"/>
                </a:solidFill>
              </a:rPr>
              <a:t>The typical small business bills its credit customers each month for small items. To speed collections, some offer cash discounts if customers pay their balances early; others impose penalties on late payers</a:t>
            </a:r>
          </a:p>
        </p:txBody>
      </p:sp>
      <p:sp>
        <p:nvSpPr>
          <p:cNvPr id="10" name="Content Placeholder 2">
            <a:extLst>
              <a:ext uri="{FF2B5EF4-FFF2-40B4-BE49-F238E27FC236}">
                <a16:creationId xmlns:a16="http://schemas.microsoft.com/office/drawing/2014/main" id="{FBABAC06-4A28-761A-6C50-90E19DC59977}"/>
              </a:ext>
            </a:extLst>
          </p:cNvPr>
          <p:cNvSpPr txBox="1">
            <a:spLocks/>
          </p:cNvSpPr>
          <p:nvPr/>
        </p:nvSpPr>
        <p:spPr>
          <a:xfrm>
            <a:off x="6701051" y="1608135"/>
            <a:ext cx="5214700" cy="4978195"/>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spcBef>
                <a:spcPts val="600"/>
              </a:spcBef>
            </a:pPr>
            <a:r>
              <a:rPr lang="ar-EG" sz="2000" dirty="0"/>
              <a:t>ثلاثة خيارات للبيع بالتقسيط:</a:t>
            </a:r>
          </a:p>
          <a:p>
            <a:pPr marL="914400" lvl="1" indent="-457200" algn="justLow" rtl="1">
              <a:lnSpc>
                <a:spcPct val="100000"/>
              </a:lnSpc>
              <a:spcBef>
                <a:spcPts val="600"/>
              </a:spcBef>
              <a:buFont typeface="+mj-lt"/>
              <a:buAutoNum type="arabicPeriod"/>
            </a:pPr>
            <a:r>
              <a:rPr lang="ar-EG" sz="2000" b="1" dirty="0">
                <a:solidFill>
                  <a:srgbClr val="C00000"/>
                </a:solidFill>
              </a:rPr>
              <a:t>الائتمان (وبطاقات الخصم)</a:t>
            </a:r>
          </a:p>
          <a:p>
            <a:pPr marL="914400" lvl="1" indent="-457200" algn="justLow" rtl="1">
              <a:lnSpc>
                <a:spcPct val="100000"/>
              </a:lnSpc>
              <a:spcBef>
                <a:spcPts val="600"/>
              </a:spcBef>
              <a:buFont typeface="+mj-lt"/>
              <a:buAutoNum type="arabicPeriod"/>
            </a:pPr>
            <a:r>
              <a:rPr lang="ar-EG" sz="2000" b="1" dirty="0">
                <a:solidFill>
                  <a:srgbClr val="C00000"/>
                </a:solidFill>
              </a:rPr>
              <a:t>الائتمان بالتقسيط: </a:t>
            </a:r>
            <a:r>
              <a:rPr lang="ar-EG" sz="2000" dirty="0"/>
              <a:t>تعتمد الشركات الصغيرة التي تبيع السلع الاستهلاكية المعمرة - مثل الأجهزة الرئيسية والسيارات والقوارب - بشكل متكرر على الائتمان بالتقسيط لدعم جهود المبيعات الخاصة بها. ولأن عددًا قليلًا جدًا من العملاء يمكنهم شراء مثل هذه العناصر في دفعة واحدة، فإن الشركات الصغيرة تمولها على مدى فترة زمنية ممتدة.</a:t>
            </a:r>
          </a:p>
          <a:p>
            <a:pPr marL="914400" lvl="1" indent="-457200" algn="justLow" rtl="1">
              <a:lnSpc>
                <a:spcPct val="100000"/>
              </a:lnSpc>
              <a:spcBef>
                <a:spcPts val="600"/>
              </a:spcBef>
              <a:buFont typeface="+mj-lt"/>
              <a:buAutoNum type="arabicPeriod"/>
            </a:pPr>
            <a:r>
              <a:rPr lang="ar-EG" sz="2000" b="1" dirty="0">
                <a:solidFill>
                  <a:srgbClr val="C00000"/>
                </a:solidFill>
              </a:rPr>
              <a:t>الائتمان التجاري: </a:t>
            </a:r>
            <a:r>
              <a:rPr lang="ar-EG" sz="2000" dirty="0"/>
              <a:t>ترسل الشركات الصغيرة النموذجية فواتير لعملائها الائتمانيين كل شهر مقابل سلع صغيرة. لتسريع التحصيل، تقدم بعض الشركات خصومات نقدية إذا دفع العملاء أرصدتهم مبكرًا؛ وتفرض شركات أخرى عقوبات على المتأخرين في الدفع.</a:t>
            </a:r>
            <a:endParaRPr lang="en-US" sz="2000" dirty="0"/>
          </a:p>
        </p:txBody>
      </p:sp>
    </p:spTree>
    <p:extLst>
      <p:ext uri="{BB962C8B-B14F-4D97-AF65-F5344CB8AC3E}">
        <p14:creationId xmlns:p14="http://schemas.microsoft.com/office/powerpoint/2010/main" val="2121253391"/>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How a typical credit card transaction works</a:t>
            </a:r>
          </a:p>
          <a:p>
            <a:r>
              <a:rPr lang="ar-EG" sz="2800" b="1" dirty="0">
                <a:solidFill>
                  <a:srgbClr val="00B0F0"/>
                </a:solidFill>
                <a:latin typeface="Alexandria" charset="0"/>
                <a:cs typeface="Alexandria" charset="0"/>
              </a:rPr>
              <a:t>كيف تتم معاملة بطاقة الائتمان النموذجية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descr="Text, timeline&#10;&#10;Description automatically generated">
            <a:extLst>
              <a:ext uri="{FF2B5EF4-FFF2-40B4-BE49-F238E27FC236}">
                <a16:creationId xmlns:a16="http://schemas.microsoft.com/office/drawing/2014/main" id="{46A4F9F3-2FF8-9DB5-7237-C7421FD8EF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562" y="1486032"/>
            <a:ext cx="6360966" cy="5176255"/>
          </a:xfrm>
          <a:prstGeom prst="rect">
            <a:avLst/>
          </a:prstGeom>
        </p:spPr>
      </p:pic>
      <p:sp>
        <p:nvSpPr>
          <p:cNvPr id="2" name="Rectangle 1"/>
          <p:cNvSpPr/>
          <p:nvPr/>
        </p:nvSpPr>
        <p:spPr>
          <a:xfrm>
            <a:off x="6878475" y="1563634"/>
            <a:ext cx="4926841" cy="646331"/>
          </a:xfrm>
          <a:prstGeom prst="rect">
            <a:avLst/>
          </a:prstGeom>
        </p:spPr>
        <p:txBody>
          <a:bodyPr wrap="square">
            <a:spAutoFit/>
          </a:bodyPr>
          <a:lstStyle/>
          <a:p>
            <a:pPr algn="justLow" rtl="1"/>
            <a:r>
              <a:rPr lang="ar-EG" b="1" dirty="0"/>
              <a:t>1. يقوم العميل بإجراء عملية شراء بقيمة 100 دولار من أحد تجار التجزئة باستخدام بطاقة الائتمان.</a:t>
            </a:r>
          </a:p>
        </p:txBody>
      </p:sp>
      <p:sp>
        <p:nvSpPr>
          <p:cNvPr id="3" name="Rectangle 2"/>
          <p:cNvSpPr/>
          <p:nvPr/>
        </p:nvSpPr>
        <p:spPr>
          <a:xfrm>
            <a:off x="6878474" y="2246013"/>
            <a:ext cx="4926841" cy="646331"/>
          </a:xfrm>
          <a:prstGeom prst="rect">
            <a:avLst/>
          </a:prstGeom>
        </p:spPr>
        <p:txBody>
          <a:bodyPr wrap="square">
            <a:spAutoFit/>
          </a:bodyPr>
          <a:lstStyle/>
          <a:p>
            <a:pPr algn="justLow" rtl="1"/>
            <a:r>
              <a:rPr lang="ar-EG" b="1" dirty="0"/>
              <a:t>2. يقدم التاجر معلومات بطاقة الائتمان الخاصة بالعميل ومعلومات المعاملة إلى البنك المعالج.</a:t>
            </a:r>
          </a:p>
        </p:txBody>
      </p:sp>
      <p:sp>
        <p:nvSpPr>
          <p:cNvPr id="4" name="Rectangle 3"/>
          <p:cNvSpPr/>
          <p:nvPr/>
        </p:nvSpPr>
        <p:spPr>
          <a:xfrm>
            <a:off x="6878474" y="3035561"/>
            <a:ext cx="4926841" cy="923330"/>
          </a:xfrm>
          <a:prstGeom prst="rect">
            <a:avLst/>
          </a:prstGeom>
        </p:spPr>
        <p:txBody>
          <a:bodyPr wrap="square">
            <a:spAutoFit/>
          </a:bodyPr>
          <a:lstStyle/>
          <a:p>
            <a:pPr algn="justLow" rtl="1"/>
            <a:r>
              <a:rPr lang="ar-EG" b="1" dirty="0"/>
              <a:t>3. يقدم البنك المعالج المعلومات إلى شركة بطاقات الائتمان مثل </a:t>
            </a:r>
            <a:r>
              <a:rPr lang="en-US" b="1" dirty="0"/>
              <a:t>Visa </a:t>
            </a:r>
            <a:r>
              <a:rPr lang="ar-EG" b="1" dirty="0"/>
              <a:t>أو </a:t>
            </a:r>
            <a:r>
              <a:rPr lang="en-US" b="1" dirty="0"/>
              <a:t>MasterCard، </a:t>
            </a:r>
            <a:r>
              <a:rPr lang="ar-EG" b="1" dirty="0"/>
              <a:t>ويطلب الترخيص، ويحصل على رسوم معالجة قدرها 0.35 دولار.</a:t>
            </a:r>
          </a:p>
        </p:txBody>
      </p:sp>
      <p:sp>
        <p:nvSpPr>
          <p:cNvPr id="5" name="Rectangle 4"/>
          <p:cNvSpPr/>
          <p:nvPr/>
        </p:nvSpPr>
        <p:spPr>
          <a:xfrm>
            <a:off x="6837527" y="4074813"/>
            <a:ext cx="4967787" cy="923330"/>
          </a:xfrm>
          <a:prstGeom prst="rect">
            <a:avLst/>
          </a:prstGeom>
        </p:spPr>
        <p:txBody>
          <a:bodyPr wrap="square">
            <a:spAutoFit/>
          </a:bodyPr>
          <a:lstStyle/>
          <a:p>
            <a:pPr algn="justLow" rtl="1"/>
            <a:r>
              <a:rPr lang="ar-EG" b="1" dirty="0"/>
              <a:t>4. تقوم شركة بطاقة الائتمان بتحصيل مبلغ 0.13 دولارًا أمريكيًا وإرسال الطلب إلى البنك الذي أصدر بطاقة الائتمان الخاصة بالعميل.</a:t>
            </a:r>
          </a:p>
        </p:txBody>
      </p:sp>
      <p:sp>
        <p:nvSpPr>
          <p:cNvPr id="6" name="Rectangle 5"/>
          <p:cNvSpPr/>
          <p:nvPr/>
        </p:nvSpPr>
        <p:spPr>
          <a:xfrm>
            <a:off x="6837526" y="5073120"/>
            <a:ext cx="4967787" cy="646331"/>
          </a:xfrm>
          <a:prstGeom prst="rect">
            <a:avLst/>
          </a:prstGeom>
        </p:spPr>
        <p:txBody>
          <a:bodyPr wrap="square">
            <a:spAutoFit/>
          </a:bodyPr>
          <a:lstStyle/>
          <a:p>
            <a:pPr algn="justLow" rtl="1"/>
            <a:r>
              <a:rPr lang="ar-EG" b="1" dirty="0"/>
              <a:t>5. يوافق البنك المصدر على المعاملة ويجمع رسوم التبادل البالغة 1.85 دولارًا.</a:t>
            </a:r>
          </a:p>
        </p:txBody>
      </p:sp>
      <p:sp>
        <p:nvSpPr>
          <p:cNvPr id="7" name="Rectangle 6"/>
          <p:cNvSpPr/>
          <p:nvPr/>
        </p:nvSpPr>
        <p:spPr>
          <a:xfrm>
            <a:off x="6878474" y="5865828"/>
            <a:ext cx="4926841" cy="646331"/>
          </a:xfrm>
          <a:prstGeom prst="rect">
            <a:avLst/>
          </a:prstGeom>
        </p:spPr>
        <p:txBody>
          <a:bodyPr wrap="square">
            <a:spAutoFit/>
          </a:bodyPr>
          <a:lstStyle/>
          <a:p>
            <a:pPr algn="justLow" rtl="1"/>
            <a:r>
              <a:rPr lang="ar-EG" b="1" dirty="0"/>
              <a:t>في النهاية يبيع التاجر سلعًا بقيمة 100 دولار ولكنه يتلقى 97.67 دولارًا بعد أن تجمع البنوك رسوم المعالجة والتبادل.</a:t>
            </a:r>
          </a:p>
        </p:txBody>
      </p:sp>
    </p:spTree>
    <p:extLst>
      <p:ext uri="{BB962C8B-B14F-4D97-AF65-F5344CB8AC3E}">
        <p14:creationId xmlns:p14="http://schemas.microsoft.com/office/powerpoint/2010/main" val="3399341392"/>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Impact of Credit on Pricing</a:t>
            </a:r>
          </a:p>
          <a:p>
            <a:r>
              <a:rPr lang="ar-EG" sz="2800" b="1" dirty="0">
                <a:solidFill>
                  <a:srgbClr val="00B0F0"/>
                </a:solidFill>
                <a:latin typeface="Alexandria" charset="0"/>
                <a:cs typeface="Alexandria" charset="0"/>
              </a:rPr>
              <a:t>تأثير الائتمان على التسعير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1A8E99E-2E6B-A409-9525-E1BADCD1DE19}"/>
              </a:ext>
            </a:extLst>
          </p:cNvPr>
          <p:cNvSpPr txBox="1">
            <a:spLocks/>
          </p:cNvSpPr>
          <p:nvPr/>
        </p:nvSpPr>
        <p:spPr>
          <a:xfrm>
            <a:off x="355311" y="1552632"/>
            <a:ext cx="4203437" cy="503369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buNone/>
            </a:pPr>
            <a:r>
              <a:rPr lang="en-US" sz="2000" b="1" dirty="0">
                <a:solidFill>
                  <a:srgbClr val="C00000"/>
                </a:solidFill>
                <a:cs typeface="+mj-cs"/>
              </a:rPr>
              <a:t>Credit (and debit cards):</a:t>
            </a:r>
          </a:p>
          <a:p>
            <a:pPr algn="just"/>
            <a:r>
              <a:rPr lang="en-US" sz="2000" dirty="0">
                <a:cs typeface="+mj-cs"/>
              </a:rPr>
              <a:t>To minimize credit card fraud: </a:t>
            </a:r>
          </a:p>
          <a:p>
            <a:pPr lvl="1" algn="just"/>
            <a:r>
              <a:rPr lang="en-US" sz="2000" dirty="0">
                <a:cs typeface="+mj-cs"/>
              </a:rPr>
              <a:t>Use an address verification system </a:t>
            </a:r>
          </a:p>
          <a:p>
            <a:pPr lvl="1" algn="just"/>
            <a:r>
              <a:rPr lang="en-US" sz="2000" dirty="0">
                <a:cs typeface="+mj-cs"/>
              </a:rPr>
              <a:t>Require a CVV2 number </a:t>
            </a:r>
          </a:p>
          <a:p>
            <a:pPr lvl="1" algn="just"/>
            <a:r>
              <a:rPr lang="en-US" sz="2000" dirty="0">
                <a:cs typeface="+mj-cs"/>
              </a:rPr>
              <a:t>Check customers IP addresses </a:t>
            </a:r>
          </a:p>
          <a:p>
            <a:pPr lvl="1" algn="just"/>
            <a:r>
              <a:rPr lang="en-US" sz="2000" dirty="0">
                <a:cs typeface="+mj-cs"/>
              </a:rPr>
              <a:t>Monitor Web site activity with analytics </a:t>
            </a:r>
          </a:p>
          <a:p>
            <a:pPr lvl="1" algn="just"/>
            <a:r>
              <a:rPr lang="en-US" sz="2000" dirty="0">
                <a:cs typeface="+mj-cs"/>
              </a:rPr>
              <a:t>Verify large orders </a:t>
            </a:r>
          </a:p>
          <a:p>
            <a:pPr lvl="1" algn="just"/>
            <a:r>
              <a:rPr lang="en-US" sz="2000" dirty="0">
                <a:cs typeface="+mj-cs"/>
              </a:rPr>
              <a:t>Post notices on Web site that your company uses anti-fraud technology </a:t>
            </a:r>
          </a:p>
          <a:p>
            <a:pPr lvl="1" algn="just"/>
            <a:r>
              <a:rPr lang="en-US" sz="2000" dirty="0">
                <a:cs typeface="+mj-cs"/>
              </a:rPr>
              <a:t>Contact the credit card company or bank that issued the card </a:t>
            </a:r>
          </a:p>
        </p:txBody>
      </p:sp>
      <p:pic>
        <p:nvPicPr>
          <p:cNvPr id="10" name="Picture 2" descr="All About Money and Credit: Videos, Concepts, Forms, Banks, Questions">
            <a:extLst>
              <a:ext uri="{FF2B5EF4-FFF2-40B4-BE49-F238E27FC236}">
                <a16:creationId xmlns:a16="http://schemas.microsoft.com/office/drawing/2014/main" id="{440E42B7-1CBE-1B5D-25A7-16215CF998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0652" y="1552632"/>
            <a:ext cx="3373180" cy="21049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Content Placeholder 2">
            <a:extLst>
              <a:ext uri="{FF2B5EF4-FFF2-40B4-BE49-F238E27FC236}">
                <a16:creationId xmlns:a16="http://schemas.microsoft.com/office/drawing/2014/main" id="{FBABAC06-4A28-761A-6C50-90E19DC59977}"/>
              </a:ext>
            </a:extLst>
          </p:cNvPr>
          <p:cNvSpPr txBox="1">
            <a:spLocks/>
          </p:cNvSpPr>
          <p:nvPr/>
        </p:nvSpPr>
        <p:spPr>
          <a:xfrm>
            <a:off x="6701051" y="1608135"/>
            <a:ext cx="5214700" cy="4978195"/>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spcBef>
                <a:spcPts val="1200"/>
              </a:spcBef>
            </a:pPr>
            <a:r>
              <a:rPr lang="ar-EG" sz="2000" b="1" dirty="0">
                <a:solidFill>
                  <a:srgbClr val="C00000"/>
                </a:solidFill>
              </a:rPr>
              <a:t>بطاقات الائتمان (والخصم):</a:t>
            </a:r>
          </a:p>
          <a:p>
            <a:pPr algn="justLow" rtl="1">
              <a:lnSpc>
                <a:spcPct val="100000"/>
              </a:lnSpc>
              <a:spcBef>
                <a:spcPts val="1200"/>
              </a:spcBef>
            </a:pPr>
            <a:r>
              <a:rPr lang="ar-EG" sz="2000" dirty="0"/>
              <a:t>للحد من الاحتيال باستخدام بطاقات الائتمان:</a:t>
            </a:r>
          </a:p>
          <a:p>
            <a:pPr lvl="1" algn="justLow" rtl="1">
              <a:lnSpc>
                <a:spcPct val="100000"/>
              </a:lnSpc>
              <a:spcBef>
                <a:spcPts val="1200"/>
              </a:spcBef>
            </a:pPr>
            <a:r>
              <a:rPr lang="ar-EG" sz="2000" dirty="0"/>
              <a:t>استخدم نظام التحقق من العنوان</a:t>
            </a:r>
          </a:p>
          <a:p>
            <a:pPr lvl="1" algn="justLow" rtl="1">
              <a:lnSpc>
                <a:spcPct val="100000"/>
              </a:lnSpc>
              <a:spcBef>
                <a:spcPts val="1200"/>
              </a:spcBef>
            </a:pPr>
            <a:r>
              <a:rPr lang="ar-EG" sz="2000" dirty="0"/>
              <a:t>اطلب رقم </a:t>
            </a:r>
            <a:r>
              <a:rPr lang="en-US" sz="2000" dirty="0"/>
              <a:t>CVV2</a:t>
            </a:r>
            <a:endParaRPr lang="ar-EG" sz="2000" dirty="0"/>
          </a:p>
          <a:p>
            <a:pPr lvl="1" algn="justLow" rtl="1">
              <a:lnSpc>
                <a:spcPct val="100000"/>
              </a:lnSpc>
              <a:spcBef>
                <a:spcPts val="1200"/>
              </a:spcBef>
            </a:pPr>
            <a:r>
              <a:rPr lang="ar-EG" sz="2000" dirty="0"/>
              <a:t>تحقق من عناوين </a:t>
            </a:r>
            <a:r>
              <a:rPr lang="en-US" sz="2000" dirty="0"/>
              <a:t>IP </a:t>
            </a:r>
            <a:r>
              <a:rPr lang="ar-EG" sz="2000" dirty="0"/>
              <a:t>للعملاء</a:t>
            </a:r>
          </a:p>
          <a:p>
            <a:pPr lvl="1" algn="justLow" rtl="1">
              <a:lnSpc>
                <a:spcPct val="100000"/>
              </a:lnSpc>
              <a:spcBef>
                <a:spcPts val="1200"/>
              </a:spcBef>
            </a:pPr>
            <a:r>
              <a:rPr lang="ar-EG" sz="2000" dirty="0"/>
              <a:t>راقب نشاط موقع الويب باستخدام التحليلات</a:t>
            </a:r>
          </a:p>
          <a:p>
            <a:pPr lvl="1" algn="justLow" rtl="1">
              <a:lnSpc>
                <a:spcPct val="100000"/>
              </a:lnSpc>
              <a:spcBef>
                <a:spcPts val="1200"/>
              </a:spcBef>
            </a:pPr>
            <a:r>
              <a:rPr lang="ar-EG" sz="2000" dirty="0"/>
              <a:t>تحقق من الطلبات الكبيرة</a:t>
            </a:r>
          </a:p>
          <a:p>
            <a:pPr lvl="1" algn="justLow" rtl="1">
              <a:lnSpc>
                <a:spcPct val="100000"/>
              </a:lnSpc>
              <a:spcBef>
                <a:spcPts val="1200"/>
              </a:spcBef>
            </a:pPr>
            <a:r>
              <a:rPr lang="ar-EG" sz="2000" dirty="0"/>
              <a:t>انشر ​​إشعارات على موقع الويب تفيد بأن شركتك تستخدم تقنية مكافحة الاحتيال</a:t>
            </a:r>
          </a:p>
          <a:p>
            <a:pPr lvl="1" algn="justLow" rtl="1">
              <a:lnSpc>
                <a:spcPct val="100000"/>
              </a:lnSpc>
              <a:spcBef>
                <a:spcPts val="1200"/>
              </a:spcBef>
            </a:pPr>
            <a:r>
              <a:rPr lang="ar-EG" sz="2000" dirty="0"/>
              <a:t>اتصل بشركة بطاقة الائتمان أو البنك الذي أصدر البطاقة.</a:t>
            </a:r>
            <a:endParaRPr lang="en-US" sz="2000" dirty="0"/>
          </a:p>
        </p:txBody>
      </p:sp>
    </p:spTree>
    <p:extLst>
      <p:ext uri="{BB962C8B-B14F-4D97-AF65-F5344CB8AC3E}">
        <p14:creationId xmlns:p14="http://schemas.microsoft.com/office/powerpoint/2010/main" val="3987982135"/>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CONCLUSION</a:t>
            </a:r>
          </a:p>
          <a:p>
            <a:r>
              <a:rPr lang="ar-EG" sz="2800" b="1" dirty="0">
                <a:solidFill>
                  <a:srgbClr val="00B0F0"/>
                </a:solidFill>
                <a:latin typeface="Alexandria" charset="0"/>
                <a:cs typeface="Alexandria" charset="0"/>
              </a:rPr>
              <a:t>الاستنتاج</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0504CD5C-6BA5-26B5-4506-2D7BD5B188D1}"/>
              </a:ext>
            </a:extLst>
          </p:cNvPr>
          <p:cNvSpPr txBox="1">
            <a:spLocks/>
          </p:cNvSpPr>
          <p:nvPr/>
        </p:nvSpPr>
        <p:spPr>
          <a:xfrm>
            <a:off x="510010" y="1527226"/>
            <a:ext cx="6420877" cy="5109705"/>
          </a:xfrm>
          <a:prstGeom prst="rect">
            <a:avLst/>
          </a:prstGeom>
        </p:spPr>
        <p:txBody>
          <a:bodyPr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400" dirty="0">
                <a:latin typeface="ArialMT"/>
              </a:rPr>
              <a:t>Pricing techniques impact every aspect of a company including: </a:t>
            </a:r>
            <a:endParaRPr lang="en-US" sz="2400" dirty="0"/>
          </a:p>
          <a:p>
            <a:pPr lvl="1">
              <a:lnSpc>
                <a:spcPct val="100000"/>
              </a:lnSpc>
            </a:pPr>
            <a:r>
              <a:rPr lang="en-US" dirty="0">
                <a:latin typeface="ArialMT"/>
              </a:rPr>
              <a:t>Image</a:t>
            </a:r>
          </a:p>
          <a:p>
            <a:pPr lvl="1">
              <a:lnSpc>
                <a:spcPct val="100000"/>
              </a:lnSpc>
            </a:pPr>
            <a:r>
              <a:rPr lang="en-US" dirty="0">
                <a:latin typeface="ArialMT"/>
              </a:rPr>
              <a:t>Customers</a:t>
            </a:r>
          </a:p>
          <a:p>
            <a:pPr lvl="1">
              <a:lnSpc>
                <a:spcPct val="100000"/>
              </a:lnSpc>
            </a:pPr>
            <a:r>
              <a:rPr lang="en-US" dirty="0">
                <a:latin typeface="ArialMT"/>
              </a:rPr>
              <a:t>Cash flow</a:t>
            </a:r>
          </a:p>
          <a:p>
            <a:pPr lvl="1">
              <a:lnSpc>
                <a:spcPct val="100000"/>
              </a:lnSpc>
            </a:pPr>
            <a:r>
              <a:rPr lang="en-US" dirty="0">
                <a:latin typeface="ArialMT"/>
              </a:rPr>
              <a:t>Profits</a:t>
            </a:r>
          </a:p>
          <a:p>
            <a:pPr marL="457200" lvl="1" indent="0">
              <a:lnSpc>
                <a:spcPct val="100000"/>
              </a:lnSpc>
              <a:buNone/>
            </a:pPr>
            <a:r>
              <a:rPr lang="en-US" dirty="0">
                <a:latin typeface="ArialMT"/>
              </a:rPr>
              <a:t> </a:t>
            </a:r>
            <a:endParaRPr lang="en-US" dirty="0"/>
          </a:p>
          <a:p>
            <a:pPr marL="0" indent="0" algn="r" rtl="1">
              <a:buNone/>
            </a:pPr>
            <a:r>
              <a:rPr lang="ar-EG" dirty="0">
                <a:latin typeface="TimesLTStd"/>
              </a:rPr>
              <a:t>تؤثر تقنيات التسعير على كل جانب من جوانب الشركة بما في ذلك:</a:t>
            </a:r>
          </a:p>
          <a:p>
            <a:pPr lvl="1" algn="r" rtl="1"/>
            <a:r>
              <a:rPr lang="ar-EG" sz="2800" dirty="0">
                <a:latin typeface="TimesLTStd"/>
              </a:rPr>
              <a:t>الصورة</a:t>
            </a:r>
          </a:p>
          <a:p>
            <a:pPr lvl="1" algn="r" rtl="1"/>
            <a:r>
              <a:rPr lang="ar-EG" sz="2800" dirty="0">
                <a:latin typeface="TimesLTStd"/>
              </a:rPr>
              <a:t>العملاء</a:t>
            </a:r>
          </a:p>
          <a:p>
            <a:pPr lvl="1" algn="r" rtl="1"/>
            <a:r>
              <a:rPr lang="ar-EG" sz="2800" dirty="0">
                <a:latin typeface="TimesLTStd"/>
              </a:rPr>
              <a:t>التدفق النقدي</a:t>
            </a:r>
          </a:p>
          <a:p>
            <a:pPr lvl="1" algn="r" rtl="1"/>
            <a:r>
              <a:rPr lang="ar-EG" sz="2800" dirty="0">
                <a:latin typeface="TimesLTStd"/>
              </a:rPr>
              <a:t>الأرباح</a:t>
            </a:r>
            <a:endParaRPr lang="en-US" sz="2800" dirty="0">
              <a:latin typeface="TimesLTStd"/>
            </a:endParaRPr>
          </a:p>
        </p:txBody>
      </p:sp>
      <p:pic>
        <p:nvPicPr>
          <p:cNvPr id="11" name="Picture 10" descr="A group of people discussing something&#10;&#10;Description automatically generated">
            <a:extLst>
              <a:ext uri="{FF2B5EF4-FFF2-40B4-BE49-F238E27FC236}">
                <a16:creationId xmlns:a16="http://schemas.microsoft.com/office/drawing/2014/main" id="{4DFF1CBB-80C8-7F6E-E37B-E9AA9F783448}"/>
              </a:ext>
            </a:extLst>
          </p:cNvPr>
          <p:cNvPicPr>
            <a:picLocks noChangeAspect="1"/>
          </p:cNvPicPr>
          <p:nvPr/>
        </p:nvPicPr>
        <p:blipFill>
          <a:blip r:embed="rId3"/>
          <a:srcRect l="13993" r="35951"/>
          <a:stretch/>
        </p:blipFill>
        <p:spPr>
          <a:xfrm>
            <a:off x="7222435" y="1527226"/>
            <a:ext cx="4547045" cy="5109705"/>
          </a:xfrm>
          <a:prstGeom prst="rect">
            <a:avLst/>
          </a:prstGeom>
        </p:spPr>
      </p:pic>
    </p:spTree>
    <p:extLst>
      <p:ext uri="{BB962C8B-B14F-4D97-AF65-F5344CB8AC3E}">
        <p14:creationId xmlns:p14="http://schemas.microsoft.com/office/powerpoint/2010/main" val="2462554116"/>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AED1FB8-51C4-43C5-A736-04CAB0D8E51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44A0305-A930-4DD1-95ED-BBF323B27365}">
  <ds:schemaRefs>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dcmitype/"/>
    <ds:schemaRef ds:uri="d13aca44-ef33-4cf4-9980-7f0b00e6eeb9"/>
    <ds:schemaRef ds:uri="http://schemas.openxmlformats.org/package/2006/metadata/core-properties"/>
    <ds:schemaRef ds:uri="49100919-8a76-4266-be0c-7dc583902cb4"/>
    <ds:schemaRef ds:uri="http://www.w3.org/XML/1998/namespace"/>
    <ds:schemaRef ds:uri="http://purl.org/dc/terms/"/>
  </ds:schemaRefs>
</ds:datastoreItem>
</file>

<file path=customXml/itemProps3.xml><?xml version="1.0" encoding="utf-8"?>
<ds:datastoreItem xmlns:ds="http://schemas.openxmlformats.org/officeDocument/2006/customXml" ds:itemID="{2B451631-C5FA-41E8-9183-16C6C6A1639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4329</TotalTime>
  <Words>9802</Words>
  <Application>Microsoft Office PowerPoint</Application>
  <PresentationFormat>Widescreen</PresentationFormat>
  <Paragraphs>704</Paragraphs>
  <Slides>55</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55</vt:i4>
      </vt:variant>
    </vt:vector>
  </HeadingPairs>
  <TitlesOfParts>
    <vt:vector size="64" baseType="lpstr">
      <vt:lpstr>Alexandria</vt:lpstr>
      <vt:lpstr>Arial</vt:lpstr>
      <vt:lpstr>ArialMT</vt:lpstr>
      <vt:lpstr>Calibri</vt:lpstr>
      <vt:lpstr>Calibri Light</vt:lpstr>
      <vt:lpstr>Roboto Light</vt:lpstr>
      <vt:lpstr>Times New Roman</vt:lpstr>
      <vt:lpstr>TimesLTStd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saleem ryad</cp:lastModifiedBy>
  <cp:revision>678</cp:revision>
  <dcterms:created xsi:type="dcterms:W3CDTF">2023-04-29T09:08:23Z</dcterms:created>
  <dcterms:modified xsi:type="dcterms:W3CDTF">2026-05-26T13:09:48Z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