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1"/>
  </p:notesMasterIdLst>
  <p:sldIdLst>
    <p:sldId id="480" r:id="rId5"/>
    <p:sldId id="619" r:id="rId6"/>
    <p:sldId id="303" r:id="rId7"/>
    <p:sldId id="541" r:id="rId8"/>
    <p:sldId id="694" r:id="rId9"/>
    <p:sldId id="733" r:id="rId10"/>
    <p:sldId id="695" r:id="rId11"/>
    <p:sldId id="734" r:id="rId12"/>
    <p:sldId id="735" r:id="rId13"/>
    <p:sldId id="736" r:id="rId14"/>
    <p:sldId id="737" r:id="rId15"/>
    <p:sldId id="738" r:id="rId16"/>
    <p:sldId id="739" r:id="rId17"/>
    <p:sldId id="740" r:id="rId18"/>
    <p:sldId id="741" r:id="rId19"/>
    <p:sldId id="742" r:id="rId20"/>
    <p:sldId id="743" r:id="rId21"/>
    <p:sldId id="744" r:id="rId22"/>
    <p:sldId id="745" r:id="rId23"/>
    <p:sldId id="746" r:id="rId24"/>
    <p:sldId id="747" r:id="rId25"/>
    <p:sldId id="748" r:id="rId26"/>
    <p:sldId id="749" r:id="rId27"/>
    <p:sldId id="750" r:id="rId28"/>
    <p:sldId id="751" r:id="rId29"/>
    <p:sldId id="752" r:id="rId30"/>
    <p:sldId id="753" r:id="rId31"/>
    <p:sldId id="754" r:id="rId32"/>
    <p:sldId id="755" r:id="rId33"/>
    <p:sldId id="756" r:id="rId34"/>
    <p:sldId id="757" r:id="rId35"/>
    <p:sldId id="758" r:id="rId36"/>
    <p:sldId id="759" r:id="rId37"/>
    <p:sldId id="760" r:id="rId38"/>
    <p:sldId id="761" r:id="rId39"/>
    <p:sldId id="763" r:id="rId40"/>
    <p:sldId id="764" r:id="rId41"/>
    <p:sldId id="765" r:id="rId42"/>
    <p:sldId id="766" r:id="rId43"/>
    <p:sldId id="767" r:id="rId44"/>
    <p:sldId id="769" r:id="rId45"/>
    <p:sldId id="768" r:id="rId46"/>
    <p:sldId id="551" r:id="rId47"/>
    <p:sldId id="656" r:id="rId48"/>
    <p:sldId id="529" r:id="rId49"/>
    <p:sldId id="349" r:id="rId50"/>
  </p:sldIdLst>
  <p:sldSz cx="12192000" cy="6858000"/>
  <p:notesSz cx="6858000" cy="9144000"/>
  <p:embeddedFontLst>
    <p:embeddedFont>
      <p:font typeface="Alexandria" panose="020B0604020202020204" charset="-78"/>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9"/>
            <p14:sldId id="303"/>
            <p14:sldId id="541"/>
            <p14:sldId id="694"/>
            <p14:sldId id="733"/>
            <p14:sldId id="695"/>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1"/>
            <p14:sldId id="763"/>
            <p14:sldId id="764"/>
            <p14:sldId id="765"/>
            <p14:sldId id="766"/>
            <p14:sldId id="767"/>
            <p14:sldId id="769"/>
            <p14:sldId id="768"/>
            <p14:sldId id="551"/>
            <p14:sldId id="656"/>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9021F"/>
    <a:srgbClr val="FF6600"/>
    <a:srgbClr val="F58221"/>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92" d="100"/>
          <a:sy n="92" d="100"/>
        </p:scale>
        <p:origin x="230" y="8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4.xml"/><Relationship Id="rId5" Type="http://schemas.openxmlformats.org/officeDocument/2006/relationships/image" Target="../media/image4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الثامنة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E5439-77D7-C28E-543E-4B31CC63BA3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2610163-907A-7303-A63B-1E1ED63C73C9}"/>
              </a:ext>
            </a:extLst>
          </p:cNvPr>
          <p:cNvSpPr txBox="1"/>
          <p:nvPr/>
        </p:nvSpPr>
        <p:spPr>
          <a:xfrm>
            <a:off x="5457218" y="1389569"/>
            <a:ext cx="6258280" cy="4804457"/>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المحاضرة السابعة لمقرر الإخراج والإنتاج الصحفي:</a:t>
            </a:r>
          </a:p>
          <a:p>
            <a:pPr algn="just" rtl="1">
              <a:lnSpc>
                <a:spcPct val="250000"/>
              </a:lnSpc>
            </a:pPr>
            <a:endParaRPr lang="ar-SA" sz="100" b="1" dirty="0">
              <a:solidFill>
                <a:srgbClr val="C00000"/>
              </a:solidFill>
              <a:latin typeface="Alexandria" charset="0"/>
              <a:cs typeface="Alexandria" charset="0"/>
            </a:endParaRPr>
          </a:p>
          <a:p>
            <a:pPr algn="just" rtl="1">
              <a:lnSpc>
                <a:spcPct val="200000"/>
              </a:lnSpc>
            </a:pPr>
            <a:r>
              <a:rPr lang="ar-SA" b="1" dirty="0">
                <a:solidFill>
                  <a:srgbClr val="203E5F"/>
                </a:solidFill>
                <a:latin typeface="Alexandria" charset="0"/>
                <a:cs typeface="Alexandria" charset="0"/>
              </a:rPr>
              <a:t>1. تناولت المحاضرة</a:t>
            </a:r>
            <a:r>
              <a:rPr lang="ar-SA" dirty="0">
                <a:latin typeface="Alexandria" charset="0"/>
                <a:cs typeface="Alexandria" charset="0"/>
              </a:rPr>
              <a:t> مفهوم الإخراج المتجاوب باعتباره نهجًا تصميميًا أساسيًا في الصحافة الرقمية الحديثة، واستعرضنا الأدوات والتقنيات التي تُستخدم لتصميم صفحات متجاوبة.</a:t>
            </a:r>
          </a:p>
          <a:p>
            <a:pPr algn="just" rtl="1">
              <a:lnSpc>
                <a:spcPct val="200000"/>
              </a:lnSpc>
            </a:pPr>
            <a:endParaRPr lang="ar-SA" sz="500"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dirty="0">
                <a:latin typeface="Alexandria" charset="0"/>
                <a:cs typeface="Alexandria" charset="0"/>
              </a:rPr>
              <a:t>2. </a:t>
            </a:r>
            <a:r>
              <a:rPr lang="ar-SA" b="1" dirty="0">
                <a:solidFill>
                  <a:srgbClr val="203E5F"/>
                </a:solidFill>
                <a:latin typeface="Alexandria" charset="0"/>
                <a:cs typeface="Alexandria" charset="0"/>
              </a:rPr>
              <a:t>ناقشنا كذلك </a:t>
            </a:r>
            <a:r>
              <a:rPr lang="ar-SA" dirty="0">
                <a:latin typeface="Alexandria" charset="0"/>
                <a:cs typeface="Alexandria" charset="0"/>
              </a:rPr>
              <a:t>أهمية الإخراج المتجاوب في تحسين تجربة المستخدم، وضمان وصول المحتوى إلى أكبر شريحة ممكنة من الجمهور، كما تطرقنا إلى التحديات التي تواجه الفرق الصحفية والتقنية عند تنفيذ هذا النمط من التصميم.</a:t>
            </a:r>
          </a:p>
        </p:txBody>
      </p:sp>
      <p:pic>
        <p:nvPicPr>
          <p:cNvPr id="12" name="Graphic 21">
            <a:extLst>
              <a:ext uri="{FF2B5EF4-FFF2-40B4-BE49-F238E27FC236}">
                <a16:creationId xmlns:a16="http://schemas.microsoft.com/office/drawing/2014/main" id="{F9E09EC9-22CF-D6E9-5104-E97821E478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8754D182-4EA6-98AD-AB74-F86F10B70870}"/>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السابعة</a:t>
            </a:r>
          </a:p>
        </p:txBody>
      </p:sp>
      <p:pic>
        <p:nvPicPr>
          <p:cNvPr id="7" name="Picture 2">
            <a:extLst>
              <a:ext uri="{FF2B5EF4-FFF2-40B4-BE49-F238E27FC236}">
                <a16:creationId xmlns:a16="http://schemas.microsoft.com/office/drawing/2014/main" id="{C8810069-CFC0-E6F6-2FB5-E0BACEE42C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4" name="Group 3">
            <a:extLst>
              <a:ext uri="{FF2B5EF4-FFF2-40B4-BE49-F238E27FC236}">
                <a16:creationId xmlns:a16="http://schemas.microsoft.com/office/drawing/2014/main" id="{C4BEFD55-5B93-8162-AD72-8889F0947699}"/>
              </a:ext>
            </a:extLst>
          </p:cNvPr>
          <p:cNvGrpSpPr/>
          <p:nvPr/>
        </p:nvGrpSpPr>
        <p:grpSpPr>
          <a:xfrm>
            <a:off x="106919" y="2236444"/>
            <a:ext cx="5146018" cy="3519721"/>
            <a:chOff x="277867" y="2373550"/>
            <a:chExt cx="4820665" cy="3113828"/>
          </a:xfrm>
        </p:grpSpPr>
        <p:pic>
          <p:nvPicPr>
            <p:cNvPr id="1026" name="Picture 2" descr="كيف تقدم محاضرة بشكل فعال؟ - مركز مداد للدراسات والبحوث التربوية">
              <a:extLst>
                <a:ext uri="{FF2B5EF4-FFF2-40B4-BE49-F238E27FC236}">
                  <a16:creationId xmlns:a16="http://schemas.microsoft.com/office/drawing/2014/main" id="{2D5975A8-1DEB-6B60-4AC8-0400D3C678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67" y="2373550"/>
              <a:ext cx="4820665" cy="3113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Graphic 21">
              <a:extLst>
                <a:ext uri="{FF2B5EF4-FFF2-40B4-BE49-F238E27FC236}">
                  <a16:creationId xmlns:a16="http://schemas.microsoft.com/office/drawing/2014/main" id="{F996DA7D-D0A9-A2DB-5652-0BD0A1366E2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2560" y="3337406"/>
              <a:ext cx="1917149" cy="895177"/>
            </a:xfrm>
            <a:prstGeom prst="rect">
              <a:avLst/>
            </a:prstGeom>
          </p:spPr>
        </p:pic>
      </p:grpSp>
    </p:spTree>
    <p:extLst>
      <p:ext uri="{BB962C8B-B14F-4D97-AF65-F5344CB8AC3E}">
        <p14:creationId xmlns:p14="http://schemas.microsoft.com/office/powerpoint/2010/main" val="4084469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xEl>
                                              <p:pRg st="5" end="5"/>
                                            </p:txEl>
                                          </p:spTgt>
                                        </p:tgtEl>
                                        <p:attrNameLst>
                                          <p:attrName>style.visibility</p:attrName>
                                        </p:attrNameLst>
                                      </p:cBhvr>
                                      <p:to>
                                        <p:strVal val="visible"/>
                                      </p:to>
                                    </p:set>
                                    <p:animEffect transition="in" filter="fade">
                                      <p:cBhvr>
                                        <p:cTn id="24"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489483" y="2245819"/>
            <a:ext cx="6910236" cy="2225033"/>
          </a:xfrm>
          <a:prstGeom prst="rect">
            <a:avLst/>
          </a:prstGeom>
          <a:noFill/>
        </p:spPr>
        <p:txBody>
          <a:bodyPr wrap="square" rtlCol="0">
            <a:spAutoFit/>
          </a:bodyPr>
          <a:lstStyle/>
          <a:p>
            <a:pPr algn="ctr" rtl="1">
              <a:lnSpc>
                <a:spcPct val="150000"/>
              </a:lnSpc>
            </a:pPr>
            <a:r>
              <a:rPr lang="ar-SA" sz="3200" b="1" dirty="0">
                <a:solidFill>
                  <a:srgbClr val="203E5F"/>
                </a:solidFill>
                <a:latin typeface="Alexandria" panose="020F0502020204030204" pitchFamily="2" charset="-78"/>
                <a:cs typeface="Alexandria" panose="020F0502020204030204" pitchFamily="2" charset="-78"/>
              </a:rPr>
              <a:t>التصميم البصري </a:t>
            </a:r>
          </a:p>
          <a:p>
            <a:pPr algn="ctr" rtl="1">
              <a:lnSpc>
                <a:spcPct val="150000"/>
              </a:lnSpc>
            </a:pPr>
            <a:r>
              <a:rPr lang="ar-SA" sz="3200" b="1" dirty="0">
                <a:solidFill>
                  <a:srgbClr val="203E5F"/>
                </a:solidFill>
                <a:latin typeface="Alexandria" panose="020F0502020204030204" pitchFamily="2" charset="-78"/>
                <a:cs typeface="Alexandria" panose="020F0502020204030204" pitchFamily="2" charset="-78"/>
              </a:rPr>
              <a:t>وتجربة المستخدم </a:t>
            </a:r>
          </a:p>
          <a:p>
            <a:pPr algn="ctr" rtl="1">
              <a:lnSpc>
                <a:spcPct val="150000"/>
              </a:lnSpc>
            </a:pPr>
            <a:r>
              <a:rPr lang="ar-SA" sz="3200" b="1" dirty="0">
                <a:solidFill>
                  <a:srgbClr val="203E5F"/>
                </a:solidFill>
                <a:latin typeface="Alexandria" panose="020F0502020204030204" pitchFamily="2" charset="-78"/>
                <a:cs typeface="Alexandria" panose="020F0502020204030204" pitchFamily="2" charset="-78"/>
              </a:rPr>
              <a:t>في المنصات الإخبارية</a:t>
            </a:r>
          </a:p>
        </p:txBody>
      </p:sp>
      <p:sp>
        <p:nvSpPr>
          <p:cNvPr id="10" name="Rectangle: Rounded Corners 9"/>
          <p:cNvSpPr/>
          <p:nvPr/>
        </p:nvSpPr>
        <p:spPr>
          <a:xfrm>
            <a:off x="7085840" y="4660972"/>
            <a:ext cx="3475349" cy="61080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الأسبوع التاسع</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492231" y="1603586"/>
            <a:ext cx="8519338" cy="482369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marL="342900" indent="-342900" algn="just" rtl="1">
              <a:lnSpc>
                <a:spcPct val="250000"/>
              </a:lnSpc>
              <a:buFont typeface="+mj-lt"/>
              <a:buAutoNum type="arabicPeriod"/>
            </a:pPr>
            <a:r>
              <a:rPr lang="ar-SA" dirty="0">
                <a:latin typeface="Alexandria" charset="0"/>
                <a:cs typeface="Alexandria" charset="0"/>
              </a:rPr>
              <a:t>التعرف على أهمية التصميم البصري في بيئات العمل الصحفي الرقمي.</a:t>
            </a:r>
          </a:p>
          <a:p>
            <a:pPr marL="342900" indent="-342900" algn="just" rtl="1">
              <a:lnSpc>
                <a:spcPct val="250000"/>
              </a:lnSpc>
              <a:buFont typeface="+mj-lt"/>
              <a:buAutoNum type="arabicPeriod"/>
            </a:pPr>
            <a:r>
              <a:rPr lang="ar-SA" dirty="0">
                <a:latin typeface="Alexandria" charset="0"/>
                <a:cs typeface="Alexandria" charset="0"/>
              </a:rPr>
              <a:t>فهم مكونات التصميم البصري وعناصره الأساسية في بناء واجهات المنصات.</a:t>
            </a:r>
          </a:p>
          <a:p>
            <a:pPr marL="342900" indent="-342900" algn="just" rtl="1">
              <a:lnSpc>
                <a:spcPct val="250000"/>
              </a:lnSpc>
              <a:buFont typeface="+mj-lt"/>
              <a:buAutoNum type="arabicPeriod"/>
            </a:pPr>
            <a:r>
              <a:rPr lang="ar-SA" dirty="0">
                <a:latin typeface="Alexandria" charset="0"/>
                <a:cs typeface="Alexandria" charset="0"/>
              </a:rPr>
              <a:t>توضيح العلاقة بين التصميم البصري وتجربة المستخدم</a:t>
            </a:r>
            <a:r>
              <a:rPr lang="en-US" dirty="0">
                <a:latin typeface="Alexandria" charset="0"/>
                <a:cs typeface="Alexandria" charset="0"/>
              </a:rPr>
              <a:t> </a:t>
            </a:r>
            <a:r>
              <a:rPr lang="ar-SA" dirty="0">
                <a:latin typeface="Alexandria" charset="0"/>
                <a:cs typeface="Alexandria" charset="0"/>
              </a:rPr>
              <a:t>وتأثيرها على التفاعل.</a:t>
            </a:r>
          </a:p>
          <a:p>
            <a:pPr marL="342900" indent="-342900" algn="just" rtl="1">
              <a:lnSpc>
                <a:spcPct val="250000"/>
              </a:lnSpc>
              <a:buFont typeface="+mj-lt"/>
              <a:buAutoNum type="arabicPeriod"/>
            </a:pPr>
            <a:r>
              <a:rPr lang="ar-SA" dirty="0">
                <a:latin typeface="Alexandria" charset="0"/>
                <a:cs typeface="Alexandria" charset="0"/>
              </a:rPr>
              <a:t>تحليل التحديات المرتبطة بتقديم تصميم جذّاب وفعّال يناسب مختلف الأجهزة.</a:t>
            </a:r>
          </a:p>
          <a:p>
            <a:pPr marL="342900" indent="-342900" algn="just" rtl="1">
              <a:lnSpc>
                <a:spcPct val="250000"/>
              </a:lnSpc>
              <a:buFont typeface="+mj-lt"/>
              <a:buAutoNum type="arabicPeriod"/>
            </a:pPr>
            <a:r>
              <a:rPr lang="ar-SA" dirty="0">
                <a:latin typeface="Alexandria" charset="0"/>
                <a:cs typeface="Alexandria" charset="0"/>
              </a:rPr>
              <a:t>مناقشة أدوات وتقنيات تحسين تجربة المستخدم في بيئات متعددة المنصات.</a:t>
            </a:r>
          </a:p>
          <a:p>
            <a:pPr marL="342900" indent="-342900" algn="just" rtl="1">
              <a:lnSpc>
                <a:spcPct val="250000"/>
              </a:lnSpc>
              <a:buFont typeface="+mj-lt"/>
              <a:buAutoNum type="arabicPeriod"/>
            </a:pPr>
            <a:r>
              <a:rPr lang="ar-SA" dirty="0">
                <a:latin typeface="Alexandria" charset="0"/>
                <a:cs typeface="Alexandria" charset="0"/>
              </a:rPr>
              <a:t>استعراض نماذج عربية ناجحة في تطبيق التصميم وتجربة المستخدم.</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 الثامنة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75416" y="2644663"/>
            <a:ext cx="3354436" cy="26097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500"/>
                                        <p:tgtEl>
                                          <p:spTgt spid="9">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500"/>
                                        <p:tgtEl>
                                          <p:spTgt spid="9">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animEffect transition="in" filter="fade">
                                      <p:cBhvr>
                                        <p:cTn id="39" dur="500"/>
                                        <p:tgtEl>
                                          <p:spTgt spid="9">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9">
                                            <p:txEl>
                                              <p:pRg st="6" end="6"/>
                                            </p:txEl>
                                          </p:spTgt>
                                        </p:tgtEl>
                                        <p:attrNameLst>
                                          <p:attrName>style.visibility</p:attrName>
                                        </p:attrNameLst>
                                      </p:cBhvr>
                                      <p:to>
                                        <p:strVal val="visible"/>
                                      </p:to>
                                    </p:set>
                                    <p:animEffect transition="in" filter="fade">
                                      <p:cBhvr>
                                        <p:cTn id="44"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41D99-5BE8-FB27-2A75-34EA45AB77B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282C38C-FE65-ACBD-8AE7-4192F5372DE9}"/>
              </a:ext>
            </a:extLst>
          </p:cNvPr>
          <p:cNvSpPr txBox="1"/>
          <p:nvPr/>
        </p:nvSpPr>
        <p:spPr>
          <a:xfrm>
            <a:off x="797668" y="1615669"/>
            <a:ext cx="10861668"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أصبح التصميم البصري جزءًا حيويًا من </a:t>
            </a:r>
            <a:r>
              <a:rPr lang="ar-SA" dirty="0">
                <a:solidFill>
                  <a:srgbClr val="FF0000"/>
                </a:solidFill>
                <a:latin typeface="Alexandria" charset="0"/>
                <a:cs typeface="Alexandria" charset="0"/>
              </a:rPr>
              <a:t>هوية المؤسسات</a:t>
            </a:r>
            <a:r>
              <a:rPr lang="ar-SA" dirty="0">
                <a:latin typeface="Alexandria" charset="0"/>
                <a:cs typeface="Alexandria" charset="0"/>
              </a:rPr>
              <a:t> الإخبارية، إذ يساهم في ترسيخ الثقة والمصداقية لدى الجمهور من خلال الوضوح والتنظيم الجيد.</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التصميم الجيد يعزز من </a:t>
            </a:r>
            <a:r>
              <a:rPr lang="ar-SA" dirty="0">
                <a:solidFill>
                  <a:srgbClr val="FF0000"/>
                </a:solidFill>
                <a:latin typeface="Alexandria" charset="0"/>
                <a:cs typeface="Alexandria" charset="0"/>
              </a:rPr>
              <a:t>قدرة المستخدم على فهم المحتوى</a:t>
            </a:r>
            <a:r>
              <a:rPr lang="ar-SA" dirty="0">
                <a:latin typeface="Alexandria" charset="0"/>
                <a:cs typeface="Alexandria" charset="0"/>
              </a:rPr>
              <a:t> بسرعة، ويوجّهه نحو المعلومات المهمة بفعالية عبر الألوان والخطوط والتباين البصري.</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تَمثَّل أهمية التصميم البصري في </a:t>
            </a:r>
            <a:r>
              <a:rPr lang="ar-SA" dirty="0">
                <a:solidFill>
                  <a:srgbClr val="FF0000"/>
                </a:solidFill>
                <a:latin typeface="Alexandria" charset="0"/>
                <a:cs typeface="Alexandria" charset="0"/>
              </a:rPr>
              <a:t>تسهيل تجربة المستخدم </a:t>
            </a:r>
            <a:r>
              <a:rPr lang="ar-SA" dirty="0">
                <a:latin typeface="Alexandria" charset="0"/>
                <a:cs typeface="Alexandria" charset="0"/>
              </a:rPr>
              <a:t>وتحفيزه على التفاعل، مما يجعل من الشكل والمظهر عنصرًا لا يقل أهمية عن جودة المحتوى نفسه.</a:t>
            </a:r>
          </a:p>
        </p:txBody>
      </p:sp>
      <p:sp>
        <p:nvSpPr>
          <p:cNvPr id="24" name="Rectangle 23">
            <a:extLst>
              <a:ext uri="{FF2B5EF4-FFF2-40B4-BE49-F238E27FC236}">
                <a16:creationId xmlns:a16="http://schemas.microsoft.com/office/drawing/2014/main" id="{1E720779-8391-A0A1-B540-82F20CC96A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42E1480-88AA-3645-AD21-77AF1B2C7D2A}"/>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13B3E220-1096-C293-A279-82545EE5F64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أهمية التصميم البصري في الصحافة الرقمية</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29AF5AC-E120-408A-BB28-9D67369831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066978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2738A-DD3C-8FF0-0E90-07B5A40553F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68D7F62-70C5-B0AD-2A93-C1ABDF670B75}"/>
              </a:ext>
            </a:extLst>
          </p:cNvPr>
          <p:cNvSpPr txBox="1"/>
          <p:nvPr/>
        </p:nvSpPr>
        <p:spPr>
          <a:xfrm>
            <a:off x="3939702" y="1615669"/>
            <a:ext cx="7719633"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يتكوّن التصميم البصري من </a:t>
            </a:r>
            <a:r>
              <a:rPr lang="ar-SA" dirty="0">
                <a:solidFill>
                  <a:srgbClr val="FF0000"/>
                </a:solidFill>
                <a:latin typeface="Alexandria" charset="0"/>
                <a:cs typeface="Alexandria" charset="0"/>
              </a:rPr>
              <a:t>عناصر متعددة </a:t>
            </a:r>
            <a:r>
              <a:rPr lang="ar-SA" dirty="0">
                <a:latin typeface="Alexandria" charset="0"/>
                <a:cs typeface="Alexandria" charset="0"/>
              </a:rPr>
              <a:t>تشمل الخطوط، الألوان، الصور، الرموز، الفراغات، والتنسيق العام للمحتوى.</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هذه المكونات يجب أن </a:t>
            </a:r>
            <a:r>
              <a:rPr lang="ar-SA" dirty="0">
                <a:solidFill>
                  <a:srgbClr val="FF0000"/>
                </a:solidFill>
                <a:latin typeface="Alexandria" charset="0"/>
                <a:cs typeface="Alexandria" charset="0"/>
              </a:rPr>
              <a:t>تعمل بتناغم</a:t>
            </a:r>
            <a:r>
              <a:rPr lang="ar-SA" dirty="0">
                <a:latin typeface="Alexandria" charset="0"/>
                <a:cs typeface="Alexandria" charset="0"/>
              </a:rPr>
              <a:t> لتقديم محتوى منسق وسهل التصفح، حيث تلعب الهوية البصرية دورًا مهمًا في تمييز المنصة الإخبارية.</a:t>
            </a:r>
          </a:p>
          <a:p>
            <a:pPr algn="just" rtl="1">
              <a:lnSpc>
                <a:spcPct val="200000"/>
              </a:lnSpc>
            </a:pPr>
            <a:endParaRPr lang="ar-SA" sz="1000" b="1"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تكمن فعالية هذه المكونات في </a:t>
            </a:r>
            <a:r>
              <a:rPr lang="ar-SA" dirty="0">
                <a:solidFill>
                  <a:srgbClr val="FF0000"/>
                </a:solidFill>
                <a:latin typeface="Alexandria" charset="0"/>
                <a:cs typeface="Alexandria" charset="0"/>
              </a:rPr>
              <a:t>كيفية توزيعها </a:t>
            </a:r>
            <a:r>
              <a:rPr lang="ar-SA" dirty="0">
                <a:latin typeface="Alexandria" charset="0"/>
                <a:cs typeface="Alexandria" charset="0"/>
              </a:rPr>
              <a:t>على الصفحة، لتوجيه عين المستخدم نحو المعلومات الأساسية وتوفير تجربة قراءة مريحة وسلسة.</a:t>
            </a:r>
          </a:p>
        </p:txBody>
      </p:sp>
      <p:sp>
        <p:nvSpPr>
          <p:cNvPr id="24" name="Rectangle 23">
            <a:extLst>
              <a:ext uri="{FF2B5EF4-FFF2-40B4-BE49-F238E27FC236}">
                <a16:creationId xmlns:a16="http://schemas.microsoft.com/office/drawing/2014/main" id="{03B1A8C2-231C-C14D-115B-5EDE7068352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93B7405-B22F-3FE5-DBCD-1A186D8A83B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421614FB-09E8-B6A6-FEAE-D002FE9164F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مكونات التصميم البصري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5CB4CFD5-71A7-6CB1-4728-F7EA6BB95E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مركز المستقبل - فرص وتحديات الصحافة في العصر الرقمي">
            <a:extLst>
              <a:ext uri="{FF2B5EF4-FFF2-40B4-BE49-F238E27FC236}">
                <a16:creationId xmlns:a16="http://schemas.microsoft.com/office/drawing/2014/main" id="{85945DAA-B2F5-4542-CFFF-CDBDED134C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547631"/>
            <a:ext cx="3582840" cy="24385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55526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14016-EEEF-C1DC-268F-78096025F53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F23EE50-9392-2A89-7070-8BB19E1BDF36}"/>
              </a:ext>
            </a:extLst>
          </p:cNvPr>
          <p:cNvSpPr txBox="1"/>
          <p:nvPr/>
        </p:nvSpPr>
        <p:spPr>
          <a:xfrm>
            <a:off x="4611757" y="1615669"/>
            <a:ext cx="7047578" cy="4504375"/>
          </a:xfrm>
          <a:prstGeom prst="rect">
            <a:avLst/>
          </a:prstGeom>
          <a:noFill/>
        </p:spPr>
        <p:txBody>
          <a:bodyPr wrap="square" rtlCol="0">
            <a:spAutoFit/>
          </a:bodyPr>
          <a:lstStyle/>
          <a:p>
            <a:pPr algn="just" rtl="1">
              <a:lnSpc>
                <a:spcPct val="200000"/>
              </a:lnSpc>
            </a:pPr>
            <a:r>
              <a:rPr lang="ar-SA" dirty="0">
                <a:latin typeface="Alexandria" charset="0"/>
                <a:cs typeface="Alexandria" charset="0"/>
              </a:rPr>
              <a:t>أولاً، تجربة المستخدم لا تقتصر على الشكل الجمالي، بل تشمل أيضًا مدى </a:t>
            </a:r>
            <a:r>
              <a:rPr lang="ar-SA" dirty="0">
                <a:solidFill>
                  <a:srgbClr val="FF0000"/>
                </a:solidFill>
                <a:latin typeface="Alexandria" charset="0"/>
                <a:cs typeface="Alexandria" charset="0"/>
              </a:rPr>
              <a:t>سرعة تحميل </a:t>
            </a:r>
            <a:r>
              <a:rPr lang="ar-SA" dirty="0">
                <a:latin typeface="Alexandria" charset="0"/>
                <a:cs typeface="Alexandria" charset="0"/>
              </a:rPr>
              <a:t>الموقع، سهولة التنقل، واستجابة الواجهة.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ثانياً، تتضمن عناصر </a:t>
            </a:r>
            <a:r>
              <a:rPr lang="en-US" dirty="0">
                <a:latin typeface="Alexandria" charset="0"/>
                <a:cs typeface="Alexandria" charset="0"/>
              </a:rPr>
              <a:t>UX</a:t>
            </a:r>
            <a:r>
              <a:rPr lang="ar-SA" dirty="0">
                <a:latin typeface="Alexandria" charset="0"/>
                <a:cs typeface="Alexandria" charset="0"/>
              </a:rPr>
              <a:t> وضوح </a:t>
            </a:r>
            <a:r>
              <a:rPr lang="ar-SA" dirty="0">
                <a:solidFill>
                  <a:srgbClr val="FF0000"/>
                </a:solidFill>
                <a:latin typeface="Alexandria" charset="0"/>
                <a:cs typeface="Alexandria" charset="0"/>
              </a:rPr>
              <a:t>هيكلية</a:t>
            </a:r>
            <a:r>
              <a:rPr lang="ar-SA" dirty="0">
                <a:latin typeface="Alexandria" charset="0"/>
                <a:cs typeface="Alexandria" charset="0"/>
              </a:rPr>
              <a:t> الموقع، تناسق </a:t>
            </a:r>
            <a:r>
              <a:rPr lang="ar-SA" dirty="0">
                <a:solidFill>
                  <a:srgbClr val="FF0000"/>
                </a:solidFill>
                <a:latin typeface="Alexandria" charset="0"/>
                <a:cs typeface="Alexandria" charset="0"/>
              </a:rPr>
              <a:t>الأزرار</a:t>
            </a:r>
            <a:r>
              <a:rPr lang="ar-SA" dirty="0">
                <a:latin typeface="Alexandria" charset="0"/>
                <a:cs typeface="Alexandria" charset="0"/>
              </a:rPr>
              <a:t>، قابلية </a:t>
            </a:r>
            <a:r>
              <a:rPr lang="ar-SA" dirty="0">
                <a:solidFill>
                  <a:srgbClr val="FF0000"/>
                </a:solidFill>
                <a:latin typeface="Alexandria" charset="0"/>
                <a:cs typeface="Alexandria" charset="0"/>
              </a:rPr>
              <a:t>التفاعل</a:t>
            </a:r>
            <a:r>
              <a:rPr lang="ar-SA" dirty="0">
                <a:latin typeface="Alexandria" charset="0"/>
                <a:cs typeface="Alexandria" charset="0"/>
              </a:rPr>
              <a:t> مع الوسائط، ومدى </a:t>
            </a:r>
            <a:r>
              <a:rPr lang="ar-SA" dirty="0">
                <a:solidFill>
                  <a:srgbClr val="FF0000"/>
                </a:solidFill>
                <a:latin typeface="Alexandria" charset="0"/>
                <a:cs typeface="Alexandria" charset="0"/>
              </a:rPr>
              <a:t>التوافق</a:t>
            </a:r>
            <a:r>
              <a:rPr lang="ar-SA" dirty="0">
                <a:latin typeface="Alexandria" charset="0"/>
                <a:cs typeface="Alexandria" charset="0"/>
              </a:rPr>
              <a:t> مع مختلف الأجهزة الذكية.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ثالثاً، يعد فهم </a:t>
            </a:r>
            <a:r>
              <a:rPr lang="ar-SA" dirty="0">
                <a:solidFill>
                  <a:srgbClr val="FF0000"/>
                </a:solidFill>
                <a:latin typeface="Alexandria" charset="0"/>
                <a:cs typeface="Alexandria" charset="0"/>
              </a:rPr>
              <a:t>سلوك المستخدم واحتياجاته</a:t>
            </a:r>
            <a:r>
              <a:rPr lang="ar-SA" dirty="0">
                <a:latin typeface="Alexandria" charset="0"/>
                <a:cs typeface="Alexandria" charset="0"/>
              </a:rPr>
              <a:t> حجر الأساس في تصميم </a:t>
            </a:r>
            <a:r>
              <a:rPr lang="en-US" dirty="0">
                <a:latin typeface="Alexandria" charset="0"/>
                <a:cs typeface="Alexandria" charset="0"/>
              </a:rPr>
              <a:t>UX </a:t>
            </a:r>
            <a:r>
              <a:rPr lang="ar-SA" dirty="0">
                <a:latin typeface="Alexandria" charset="0"/>
                <a:cs typeface="Alexandria" charset="0"/>
              </a:rPr>
              <a:t>ناجح، حيث يؤدي ذلك إلى زيادة التفاعل وتقليل معدل التخلي عن الموقع.</a:t>
            </a:r>
          </a:p>
        </p:txBody>
      </p:sp>
      <p:sp>
        <p:nvSpPr>
          <p:cNvPr id="24" name="Rectangle 23">
            <a:extLst>
              <a:ext uri="{FF2B5EF4-FFF2-40B4-BE49-F238E27FC236}">
                <a16:creationId xmlns:a16="http://schemas.microsoft.com/office/drawing/2014/main" id="{4AF4A18B-89EC-2E66-DBF3-28932E2518B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67F8AA2-C6C7-1EAE-A86E-F4913FAD822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A5A67364-6D30-7E4C-0BE9-62A69F4D6A5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عناصر تجربة المستخدم (</a:t>
            </a:r>
            <a:r>
              <a:rPr lang="en-US" sz="2800" b="1" dirty="0">
                <a:solidFill>
                  <a:schemeClr val="bg1"/>
                </a:solidFill>
                <a:latin typeface="Alexandria" charset="0"/>
                <a:cs typeface="Alexandria" charset="0"/>
              </a:rPr>
              <a:t>UX</a:t>
            </a:r>
            <a:r>
              <a:rPr lang="ar-SA" sz="2800" b="1" dirty="0">
                <a:solidFill>
                  <a:schemeClr val="bg1"/>
                </a:solidFill>
                <a:latin typeface="Alexandria" charset="0"/>
                <a:cs typeface="Alexandria" charset="0"/>
              </a:rPr>
              <a:t>)</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244AC63-4C83-4E95-03DF-D188AD63D7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مبادىء تصميم تجربة وواجهة المستخدم UI/UX | إدراك">
            <a:extLst>
              <a:ext uri="{FF2B5EF4-FFF2-40B4-BE49-F238E27FC236}">
                <a16:creationId xmlns:a16="http://schemas.microsoft.com/office/drawing/2014/main" id="{DD6D538E-C42D-BD9F-A1C1-F8AAEDB0994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767" t="6913" r="22724" b="6671"/>
          <a:stretch>
            <a:fillRect/>
          </a:stretch>
        </p:blipFill>
        <p:spPr bwMode="auto">
          <a:xfrm>
            <a:off x="309698" y="1986742"/>
            <a:ext cx="3977689" cy="3480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15903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94CD3-1CB2-3256-4595-66C3CF22D3E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C8021A9-F9B9-C545-E72D-462B17E64985}"/>
              </a:ext>
            </a:extLst>
          </p:cNvPr>
          <p:cNvSpPr txBox="1"/>
          <p:nvPr/>
        </p:nvSpPr>
        <p:spPr>
          <a:xfrm>
            <a:off x="4611757" y="1615669"/>
            <a:ext cx="7047578" cy="5058372"/>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من أبرز </a:t>
            </a:r>
            <a:r>
              <a:rPr lang="ar-SA" dirty="0">
                <a:solidFill>
                  <a:srgbClr val="FF0000"/>
                </a:solidFill>
                <a:latin typeface="Alexandria" charset="0"/>
                <a:cs typeface="Alexandria" charset="0"/>
              </a:rPr>
              <a:t>التحديات</a:t>
            </a:r>
            <a:r>
              <a:rPr lang="ar-SA" dirty="0">
                <a:latin typeface="Alexandria" charset="0"/>
                <a:cs typeface="Alexandria" charset="0"/>
              </a:rPr>
              <a:t> التي تواجه غرف الأخبار الرقمية هي الجمع بين البساطة والابتكار، مع الحفاظ على وضوح المحتوى.</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هناك أيضًا </a:t>
            </a:r>
            <a:r>
              <a:rPr lang="ar-SA" dirty="0">
                <a:solidFill>
                  <a:srgbClr val="FF0000"/>
                </a:solidFill>
                <a:latin typeface="Alexandria" charset="0"/>
                <a:cs typeface="Alexandria" charset="0"/>
              </a:rPr>
              <a:t>تحديات</a:t>
            </a:r>
            <a:r>
              <a:rPr lang="ar-SA" dirty="0">
                <a:latin typeface="Alexandria" charset="0"/>
                <a:cs typeface="Alexandria" charset="0"/>
              </a:rPr>
              <a:t> في التوافق مع الأجهزة المختلفة، إذ يتعين على المصممين ضمان أن يظهر التصميم بجودة عالية على الهواتف، الحواسيب، والأجهزة اللوحية.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تشمل </a:t>
            </a:r>
            <a:r>
              <a:rPr lang="ar-SA" dirty="0">
                <a:solidFill>
                  <a:srgbClr val="FF0000"/>
                </a:solidFill>
                <a:latin typeface="Alexandria" charset="0"/>
                <a:cs typeface="Alexandria" charset="0"/>
              </a:rPr>
              <a:t>التحديات</a:t>
            </a:r>
            <a:r>
              <a:rPr lang="ar-SA" dirty="0">
                <a:latin typeface="Alexandria" charset="0"/>
                <a:cs typeface="Alexandria" charset="0"/>
              </a:rPr>
              <a:t> الأخرى صعوبة إرضاء أذواق متنوعة من المستخدمين، مما يتطلب اختبارًا مستمرًا وتحديثًا دوريًا للواجهة البصرية.</a:t>
            </a:r>
          </a:p>
        </p:txBody>
      </p:sp>
      <p:sp>
        <p:nvSpPr>
          <p:cNvPr id="24" name="Rectangle 23">
            <a:extLst>
              <a:ext uri="{FF2B5EF4-FFF2-40B4-BE49-F238E27FC236}">
                <a16:creationId xmlns:a16="http://schemas.microsoft.com/office/drawing/2014/main" id="{628FC06C-AC88-9318-4677-929AAA7725F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9A7BBE-E2DB-2A76-BE6D-869610A92C8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700FBC35-4A2F-1D60-C19A-5EC959EDD70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التحديات في التصميم البصري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E56F15A-A946-5BED-F86D-DDDEA0CBAE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دورة الصحافة الإلكترونية">
            <a:extLst>
              <a:ext uri="{FF2B5EF4-FFF2-40B4-BE49-F238E27FC236}">
                <a16:creationId xmlns:a16="http://schemas.microsoft.com/office/drawing/2014/main" id="{E9FC6B0A-3DC8-B183-4DD3-CFB040865E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884" y="2544418"/>
            <a:ext cx="4095122" cy="25535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3060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BE1B4-941D-E4F8-C7C7-7BCEB159AC8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15471DD-379F-4D09-0BF8-F0E64140265C}"/>
              </a:ext>
            </a:extLst>
          </p:cNvPr>
          <p:cNvSpPr txBox="1"/>
          <p:nvPr/>
        </p:nvSpPr>
        <p:spPr>
          <a:xfrm>
            <a:off x="4611757" y="1615669"/>
            <a:ext cx="7047578"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يعتمد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التفاعلي</a:t>
            </a:r>
            <a:r>
              <a:rPr lang="ar-SA" dirty="0">
                <a:latin typeface="Alexandria" charset="0"/>
                <a:cs typeface="Alexandria" charset="0"/>
              </a:rPr>
              <a:t> على جعل المستخدم جزءًا من التجربة، من خلال عناصر قابلة للنقر، والرسوم المتحركة، والنوافذ المنبثقة.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هذه </a:t>
            </a:r>
            <a:r>
              <a:rPr lang="ar-SA" dirty="0">
                <a:solidFill>
                  <a:srgbClr val="FF0000"/>
                </a:solidFill>
                <a:latin typeface="Alexandria" charset="0"/>
                <a:cs typeface="Alexandria" charset="0"/>
              </a:rPr>
              <a:t>المبادئ</a:t>
            </a:r>
            <a:r>
              <a:rPr lang="ar-SA" dirty="0">
                <a:latin typeface="Alexandria" charset="0"/>
                <a:cs typeface="Alexandria" charset="0"/>
              </a:rPr>
              <a:t> تهدف إلى تعزيز تفاعل المستخدم مع المحتوى، وتحويله من متلقٍ سلبي إلى مشارك نشط في العملية الإعلامية.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يجب أن يكون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التفاعلي</a:t>
            </a:r>
            <a:r>
              <a:rPr lang="ar-SA" dirty="0">
                <a:latin typeface="Alexandria" charset="0"/>
                <a:cs typeface="Alexandria" charset="0"/>
              </a:rPr>
              <a:t> خفيفًا وسريع الاستجابة، دون أن يثقل سرعة التحميل أو يشتّت انتباه المستخدم.</a:t>
            </a:r>
          </a:p>
        </p:txBody>
      </p:sp>
      <p:sp>
        <p:nvSpPr>
          <p:cNvPr id="24" name="Rectangle 23">
            <a:extLst>
              <a:ext uri="{FF2B5EF4-FFF2-40B4-BE49-F238E27FC236}">
                <a16:creationId xmlns:a16="http://schemas.microsoft.com/office/drawing/2014/main" id="{C5B6AE50-BD88-3DF5-17A7-0FE3FF8D5CF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D97D663-3DFE-CB10-692A-AACC919DEE1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941C3B7B-BE72-A085-B958-D147733D3E5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مبادئ التصميم التفاعلي</a:t>
            </a:r>
          </a:p>
        </p:txBody>
      </p:sp>
      <p:pic>
        <p:nvPicPr>
          <p:cNvPr id="17" name="Graphic 21">
            <a:extLst>
              <a:ext uri="{FF2B5EF4-FFF2-40B4-BE49-F238E27FC236}">
                <a16:creationId xmlns:a16="http://schemas.microsoft.com/office/drawing/2014/main" id="{E6AF7ECC-9617-1574-2D4F-7B00ED644C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أساسيات التصميم التفاعلي | إدراك">
            <a:extLst>
              <a:ext uri="{FF2B5EF4-FFF2-40B4-BE49-F238E27FC236}">
                <a16:creationId xmlns:a16="http://schemas.microsoft.com/office/drawing/2014/main" id="{9AAC40E6-225E-7C53-E08A-59E244BAE29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7767" t="86" r="28514"/>
          <a:stretch>
            <a:fillRect/>
          </a:stretch>
        </p:blipFill>
        <p:spPr bwMode="auto">
          <a:xfrm>
            <a:off x="714117" y="1712374"/>
            <a:ext cx="3309243" cy="42501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71184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43BDA-D51C-7840-22EC-8A31F0F0A33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88E899F-F2DC-059B-6CB1-70F27C97A179}"/>
              </a:ext>
            </a:extLst>
          </p:cNvPr>
          <p:cNvSpPr txBox="1"/>
          <p:nvPr/>
        </p:nvSpPr>
        <p:spPr>
          <a:xfrm>
            <a:off x="5113868" y="1492568"/>
            <a:ext cx="6517186" cy="5181483"/>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التصميم </a:t>
            </a:r>
            <a:r>
              <a:rPr lang="ar-SA" dirty="0">
                <a:solidFill>
                  <a:srgbClr val="FF0000"/>
                </a:solidFill>
                <a:latin typeface="Alexandria" charset="0"/>
                <a:cs typeface="Alexandria" charset="0"/>
              </a:rPr>
              <a:t>المتجاوب</a:t>
            </a:r>
            <a:r>
              <a:rPr lang="ar-SA" dirty="0">
                <a:latin typeface="Alexandria" charset="0"/>
                <a:cs typeface="Alexandria" charset="0"/>
              </a:rPr>
              <a:t> يعني قدرة الموقع على التكيف تلقائيًا مع حجم الشاشة التي يُعرض عليها، سواء كانت هاتفًا ذكيًا أو حاسوبًا.</a:t>
            </a:r>
          </a:p>
          <a:p>
            <a:pPr algn="just" rtl="1">
              <a:lnSpc>
                <a:spcPct val="200000"/>
              </a:lnSpc>
            </a:pPr>
            <a:endParaRPr lang="ar-SA" sz="1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FF0000"/>
                </a:solidFill>
                <a:latin typeface="Alexandria" charset="0"/>
                <a:cs typeface="Alexandria" charset="0"/>
              </a:rPr>
              <a:t>أصبحت</a:t>
            </a:r>
            <a:r>
              <a:rPr lang="ar-SA" dirty="0">
                <a:latin typeface="Alexandria" charset="0"/>
                <a:cs typeface="Alexandria" charset="0"/>
              </a:rPr>
              <a:t> هذه الميزة </a:t>
            </a:r>
            <a:r>
              <a:rPr lang="ar-SA" dirty="0">
                <a:solidFill>
                  <a:srgbClr val="FF0000"/>
                </a:solidFill>
                <a:latin typeface="Alexandria" charset="0"/>
                <a:cs typeface="Alexandria" charset="0"/>
              </a:rPr>
              <a:t>ضرورية</a:t>
            </a:r>
            <a:r>
              <a:rPr lang="ar-SA" dirty="0">
                <a:latin typeface="Alexandria" charset="0"/>
                <a:cs typeface="Alexandria" charset="0"/>
              </a:rPr>
              <a:t> في ظل الانتشار الواسع للهواتف المحمولة، حيث أن جزءًا كبيرًا من المستخدمين يتصفحون المحتوى عبر شاشات صغيرة.</a:t>
            </a:r>
          </a:p>
          <a:p>
            <a:pPr algn="just" rtl="1">
              <a:lnSpc>
                <a:spcPct val="200000"/>
              </a:lnSpc>
            </a:pPr>
            <a:endParaRPr lang="ar-SA" sz="1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الإخفاق في تطبيق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المتجاوب</a:t>
            </a:r>
            <a:r>
              <a:rPr lang="ar-SA" dirty="0">
                <a:latin typeface="Alexandria" charset="0"/>
                <a:cs typeface="Alexandria" charset="0"/>
              </a:rPr>
              <a:t> يؤدي إلى تجربة استخدام ضعيفة، مما قد يفقد المنصة جزءًا كبيرًا من جمهورها الرقمي.</a:t>
            </a:r>
          </a:p>
        </p:txBody>
      </p:sp>
      <p:sp>
        <p:nvSpPr>
          <p:cNvPr id="24" name="Rectangle 23">
            <a:extLst>
              <a:ext uri="{FF2B5EF4-FFF2-40B4-BE49-F238E27FC236}">
                <a16:creationId xmlns:a16="http://schemas.microsoft.com/office/drawing/2014/main" id="{55FF5D62-9FDF-9199-01AA-CCAB94BE2BB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E8F089A-90B1-06B4-1D1F-AF6CD6C315E9}"/>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D8B60C86-B16C-317C-643C-B6250237B4D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التصميم المتجاوب وأهميته</a:t>
            </a:r>
          </a:p>
        </p:txBody>
      </p:sp>
      <p:pic>
        <p:nvPicPr>
          <p:cNvPr id="17" name="Graphic 21">
            <a:extLst>
              <a:ext uri="{FF2B5EF4-FFF2-40B4-BE49-F238E27FC236}">
                <a16:creationId xmlns:a16="http://schemas.microsoft.com/office/drawing/2014/main" id="{27F84C97-4D3C-6162-A940-10359BFA95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ما هو التصميم المتجاوب Responsive Design ؟ | مطور">
            <a:extLst>
              <a:ext uri="{FF2B5EF4-FFF2-40B4-BE49-F238E27FC236}">
                <a16:creationId xmlns:a16="http://schemas.microsoft.com/office/drawing/2014/main" id="{CEAB6335-41C5-1B4D-D6EF-C5C1DAE9B5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38400"/>
            <a:ext cx="4927597" cy="2463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76387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F2BAB-A4BE-EAB5-54AF-5B3B1B57C52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AB016CC-4F23-ED74-EC91-BD34B37A190B}"/>
              </a:ext>
            </a:extLst>
          </p:cNvPr>
          <p:cNvSpPr txBox="1"/>
          <p:nvPr/>
        </p:nvSpPr>
        <p:spPr>
          <a:xfrm>
            <a:off x="5511338" y="1615669"/>
            <a:ext cx="6147997" cy="431970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غالبًا ما يتم الخلط بين </a:t>
            </a:r>
            <a:r>
              <a:rPr lang="ar-SA" dirty="0">
                <a:solidFill>
                  <a:srgbClr val="FF0000"/>
                </a:solidFill>
                <a:latin typeface="Alexandria" charset="0"/>
                <a:cs typeface="Alexandria" charset="0"/>
              </a:rPr>
              <a:t>تجربة</a:t>
            </a:r>
            <a:r>
              <a:rPr lang="ar-SA" dirty="0">
                <a:latin typeface="Alexandria" charset="0"/>
                <a:cs typeface="Alexandria" charset="0"/>
              </a:rPr>
              <a:t> المستخدم </a:t>
            </a:r>
            <a:r>
              <a:rPr lang="en-US" dirty="0">
                <a:latin typeface="Alexandria" charset="0"/>
                <a:cs typeface="Alexandria" charset="0"/>
              </a:rPr>
              <a:t> UX</a:t>
            </a:r>
            <a:r>
              <a:rPr lang="ar-SA" dirty="0">
                <a:solidFill>
                  <a:srgbClr val="FF0000"/>
                </a:solidFill>
                <a:latin typeface="Alexandria" charset="0"/>
                <a:cs typeface="Alexandria" charset="0"/>
              </a:rPr>
              <a:t>وواجهة</a:t>
            </a:r>
            <a:r>
              <a:rPr lang="ar-SA" dirty="0">
                <a:latin typeface="Alexandria" charset="0"/>
                <a:cs typeface="Alexandria" charset="0"/>
              </a:rPr>
              <a:t> المستخدم</a:t>
            </a:r>
            <a:r>
              <a:rPr lang="en-US" dirty="0">
                <a:latin typeface="Alexandria" charset="0"/>
                <a:cs typeface="Alexandria" charset="0"/>
              </a:rPr>
              <a:t>UI، </a:t>
            </a:r>
            <a:r>
              <a:rPr lang="ar-SA" dirty="0">
                <a:latin typeface="Alexandria" charset="0"/>
                <a:cs typeface="Alexandria" charset="0"/>
              </a:rPr>
              <a:t>رغم أن كل منهما يؤدي وظيفة مختلفة.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a:t>
            </a:r>
            <a:r>
              <a:rPr lang="en-US" dirty="0">
                <a:solidFill>
                  <a:srgbClr val="FF0000"/>
                </a:solidFill>
                <a:latin typeface="Alexandria" charset="0"/>
                <a:cs typeface="Alexandria" charset="0"/>
              </a:rPr>
              <a:t>UI</a:t>
            </a:r>
            <a:r>
              <a:rPr lang="ar-SA" dirty="0">
                <a:latin typeface="Alexandria" charset="0"/>
                <a:cs typeface="Alexandria" charset="0"/>
              </a:rPr>
              <a:t> تعنى بالمظهر الخارجي مثل الألوان والخطوط والأزرار، بينما </a:t>
            </a:r>
            <a:r>
              <a:rPr lang="en-US" dirty="0">
                <a:solidFill>
                  <a:srgbClr val="FF0000"/>
                </a:solidFill>
                <a:latin typeface="Alexandria" charset="0"/>
                <a:cs typeface="Alexandria" charset="0"/>
              </a:rPr>
              <a:t>UX</a:t>
            </a:r>
            <a:r>
              <a:rPr lang="en-US" dirty="0">
                <a:latin typeface="Alexandria" charset="0"/>
                <a:cs typeface="Alexandria" charset="0"/>
              </a:rPr>
              <a:t> </a:t>
            </a:r>
            <a:r>
              <a:rPr lang="ar-SA" dirty="0">
                <a:latin typeface="Alexandria" charset="0"/>
                <a:cs typeface="Alexandria" charset="0"/>
              </a:rPr>
              <a:t>تهتم بكيفية تفاعل المستخدم مع هذا المظهر من خلال التنقل وسهولة الاستخدام.</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النجاح في الجمع بين </a:t>
            </a:r>
            <a:r>
              <a:rPr lang="en-US" dirty="0">
                <a:solidFill>
                  <a:srgbClr val="FF0000"/>
                </a:solidFill>
                <a:latin typeface="Alexandria" charset="0"/>
                <a:cs typeface="Alexandria" charset="0"/>
              </a:rPr>
              <a:t>UI</a:t>
            </a:r>
            <a:r>
              <a:rPr lang="ar-SA" dirty="0">
                <a:solidFill>
                  <a:srgbClr val="FF0000"/>
                </a:solidFill>
                <a:latin typeface="Alexandria" charset="0"/>
                <a:cs typeface="Alexandria" charset="0"/>
              </a:rPr>
              <a:t> جذابة و</a:t>
            </a:r>
            <a:r>
              <a:rPr lang="en-US" dirty="0">
                <a:solidFill>
                  <a:srgbClr val="FF0000"/>
                </a:solidFill>
                <a:latin typeface="Alexandria" charset="0"/>
                <a:cs typeface="Alexandria" charset="0"/>
              </a:rPr>
              <a:t>UX</a:t>
            </a:r>
            <a:r>
              <a:rPr lang="ar-SA" dirty="0">
                <a:solidFill>
                  <a:srgbClr val="FF0000"/>
                </a:solidFill>
                <a:latin typeface="Alexandria" charset="0"/>
                <a:cs typeface="Alexandria" charset="0"/>
              </a:rPr>
              <a:t> فعالة </a:t>
            </a:r>
            <a:r>
              <a:rPr lang="ar-SA" dirty="0">
                <a:latin typeface="Alexandria" charset="0"/>
                <a:cs typeface="Alexandria" charset="0"/>
              </a:rPr>
              <a:t>يضمن منصة إخبارية سلسة ومقنعة بصريًا ومضمونيًا.</a:t>
            </a:r>
          </a:p>
        </p:txBody>
      </p:sp>
      <p:sp>
        <p:nvSpPr>
          <p:cNvPr id="24" name="Rectangle 23">
            <a:extLst>
              <a:ext uri="{FF2B5EF4-FFF2-40B4-BE49-F238E27FC236}">
                <a16:creationId xmlns:a16="http://schemas.microsoft.com/office/drawing/2014/main" id="{9528E697-0779-74F4-CA6C-3BF139B22D7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6D8DD24-C33B-EA9F-531C-7AEEB3A7571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C7DCCE7D-BC77-8BCC-538D-52589766983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الفرق بين </a:t>
            </a:r>
            <a:r>
              <a:rPr lang="en-US" sz="2800" b="1" dirty="0">
                <a:solidFill>
                  <a:schemeClr val="bg1"/>
                </a:solidFill>
                <a:latin typeface="Alexandria" charset="0"/>
                <a:cs typeface="Alexandria" charset="0"/>
              </a:rPr>
              <a:t>UX</a:t>
            </a:r>
            <a:r>
              <a:rPr lang="ar-SA"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 </a:t>
            </a:r>
            <a:r>
              <a:rPr lang="ar-SA" sz="2800" b="1" dirty="0">
                <a:solidFill>
                  <a:schemeClr val="bg1"/>
                </a:solidFill>
                <a:latin typeface="Alexandria" charset="0"/>
                <a:cs typeface="Alexandria" charset="0"/>
              </a:rPr>
              <a:t>و </a:t>
            </a:r>
            <a:r>
              <a:rPr lang="en-US" sz="2800" b="1" dirty="0">
                <a:solidFill>
                  <a:schemeClr val="bg1"/>
                </a:solidFill>
                <a:latin typeface="Alexandria" charset="0"/>
                <a:cs typeface="Alexandria" charset="0"/>
              </a:rPr>
              <a:t>UI</a:t>
            </a:r>
            <a:endParaRPr lang="ar-SA"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F14A6F5C-E36E-9425-4592-CC7E81E37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منصّة تعلّم كتابة تجربة المستخدم بالعربية تصميم واجهة المستخدم">
            <a:extLst>
              <a:ext uri="{FF2B5EF4-FFF2-40B4-BE49-F238E27FC236}">
                <a16:creationId xmlns:a16="http://schemas.microsoft.com/office/drawing/2014/main" id="{AF52B030-EAD5-0ACF-86A5-6DA0BA9397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726" y="2169622"/>
            <a:ext cx="4895495" cy="32652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06829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CD99F-7644-10D3-DE4E-8F692C73DEB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7AAAC80-8C00-4686-78BF-83E79997D1BE}"/>
              </a:ext>
            </a:extLst>
          </p:cNvPr>
          <p:cNvSpPr txBox="1"/>
          <p:nvPr/>
        </p:nvSpPr>
        <p:spPr>
          <a:xfrm>
            <a:off x="1429790" y="1878316"/>
            <a:ext cx="9619706"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يؤثر التصميم البصري بشكل مباشر في </a:t>
            </a:r>
            <a:r>
              <a:rPr lang="ar-SA" dirty="0">
                <a:solidFill>
                  <a:srgbClr val="FF0000"/>
                </a:solidFill>
                <a:latin typeface="Alexandria" charset="0"/>
                <a:cs typeface="Alexandria" charset="0"/>
              </a:rPr>
              <a:t>قرارات</a:t>
            </a:r>
            <a:r>
              <a:rPr lang="ar-SA" dirty="0">
                <a:latin typeface="Alexandria" charset="0"/>
                <a:cs typeface="Alexandria" charset="0"/>
              </a:rPr>
              <a:t> </a:t>
            </a:r>
            <a:r>
              <a:rPr lang="ar-SA" dirty="0">
                <a:solidFill>
                  <a:srgbClr val="FF0000"/>
                </a:solidFill>
                <a:latin typeface="Alexandria" charset="0"/>
                <a:cs typeface="Alexandria" charset="0"/>
              </a:rPr>
              <a:t>المستخدم</a:t>
            </a:r>
            <a:r>
              <a:rPr lang="ar-SA" dirty="0">
                <a:latin typeface="Alexandria" charset="0"/>
                <a:cs typeface="Alexandria" charset="0"/>
              </a:rPr>
              <a:t> حول الاستمرار أو المغادرة من الصفحة خلال الثواني الأولى.</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FF0000"/>
                </a:solidFill>
                <a:latin typeface="Alexandria" charset="0"/>
                <a:cs typeface="Alexandria" charset="0"/>
              </a:rPr>
              <a:t>الألوان</a:t>
            </a:r>
            <a:r>
              <a:rPr lang="ar-SA" dirty="0">
                <a:latin typeface="Alexandria" charset="0"/>
                <a:cs typeface="Alexandria" charset="0"/>
              </a:rPr>
              <a:t> </a:t>
            </a:r>
            <a:r>
              <a:rPr lang="ar-SA" dirty="0">
                <a:solidFill>
                  <a:srgbClr val="FF0000"/>
                </a:solidFill>
                <a:latin typeface="Alexandria" charset="0"/>
                <a:cs typeface="Alexandria" charset="0"/>
              </a:rPr>
              <a:t>الهادئة</a:t>
            </a:r>
            <a:r>
              <a:rPr lang="ar-SA" dirty="0">
                <a:latin typeface="Alexandria" charset="0"/>
                <a:cs typeface="Alexandria" charset="0"/>
              </a:rPr>
              <a:t> </a:t>
            </a:r>
            <a:r>
              <a:rPr lang="ar-SA" dirty="0">
                <a:solidFill>
                  <a:srgbClr val="FF0000"/>
                </a:solidFill>
                <a:latin typeface="Alexandria" charset="0"/>
                <a:cs typeface="Alexandria" charset="0"/>
              </a:rPr>
              <a:t>والتنظيم</a:t>
            </a:r>
            <a:r>
              <a:rPr lang="ar-SA" dirty="0">
                <a:latin typeface="Alexandria" charset="0"/>
                <a:cs typeface="Alexandria" charset="0"/>
              </a:rPr>
              <a:t> </a:t>
            </a:r>
            <a:r>
              <a:rPr lang="ar-SA" dirty="0">
                <a:solidFill>
                  <a:srgbClr val="FF0000"/>
                </a:solidFill>
                <a:latin typeface="Alexandria" charset="0"/>
                <a:cs typeface="Alexandria" charset="0"/>
              </a:rPr>
              <a:t>الجيد</a:t>
            </a:r>
            <a:r>
              <a:rPr lang="ar-SA" dirty="0">
                <a:latin typeface="Alexandria" charset="0"/>
                <a:cs typeface="Alexandria" charset="0"/>
              </a:rPr>
              <a:t> يمنحان المستخدم شعورًا بالثقة والراحة، في حين أن التصميم المزدحم أو المعقد يؤدي إلى النفور.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FF0000"/>
                </a:solidFill>
                <a:latin typeface="Alexandria" charset="0"/>
                <a:cs typeface="Alexandria" charset="0"/>
              </a:rPr>
              <a:t>تحليل</a:t>
            </a:r>
            <a:r>
              <a:rPr lang="ar-SA" dirty="0">
                <a:latin typeface="Alexandria" charset="0"/>
                <a:cs typeface="Alexandria" charset="0"/>
              </a:rPr>
              <a:t> </a:t>
            </a:r>
            <a:r>
              <a:rPr lang="ar-SA" dirty="0">
                <a:solidFill>
                  <a:srgbClr val="FF0000"/>
                </a:solidFill>
                <a:latin typeface="Alexandria" charset="0"/>
                <a:cs typeface="Alexandria" charset="0"/>
              </a:rPr>
              <a:t>سلوك</a:t>
            </a:r>
            <a:r>
              <a:rPr lang="ar-SA" dirty="0">
                <a:latin typeface="Alexandria" charset="0"/>
                <a:cs typeface="Alexandria" charset="0"/>
              </a:rPr>
              <a:t> </a:t>
            </a:r>
            <a:r>
              <a:rPr lang="ar-SA" dirty="0">
                <a:solidFill>
                  <a:srgbClr val="FF0000"/>
                </a:solidFill>
                <a:latin typeface="Alexandria" charset="0"/>
                <a:cs typeface="Alexandria" charset="0"/>
              </a:rPr>
              <a:t>الجمهور</a:t>
            </a:r>
            <a:r>
              <a:rPr lang="ar-SA" dirty="0">
                <a:latin typeface="Alexandria" charset="0"/>
                <a:cs typeface="Alexandria" charset="0"/>
              </a:rPr>
              <a:t> عبر أدوات التحليل البصري يمكن أن يساعد في اتخاذ قرارات تصميم مدروسة تحسّن التفاعل والولاء.</a:t>
            </a:r>
          </a:p>
        </p:txBody>
      </p:sp>
      <p:sp>
        <p:nvSpPr>
          <p:cNvPr id="24" name="Rectangle 23">
            <a:extLst>
              <a:ext uri="{FF2B5EF4-FFF2-40B4-BE49-F238E27FC236}">
                <a16:creationId xmlns:a16="http://schemas.microsoft.com/office/drawing/2014/main" id="{0EA99DE6-B97E-4411-6F35-EC1A3803E17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0AB0401-8983-B608-F94C-EA66C4A67D7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D4472441-15B4-7DDE-C45D-C47F2C70532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التصميم البصري وسلوك الجمهور</a:t>
            </a:r>
          </a:p>
        </p:txBody>
      </p:sp>
      <p:pic>
        <p:nvPicPr>
          <p:cNvPr id="17" name="Graphic 21">
            <a:extLst>
              <a:ext uri="{FF2B5EF4-FFF2-40B4-BE49-F238E27FC236}">
                <a16:creationId xmlns:a16="http://schemas.microsoft.com/office/drawing/2014/main" id="{88BA0041-A513-0BA3-DBAD-841C178207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956329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34645-C0ED-AD5B-DE94-270D1079B18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D3D53A8-4D27-74E2-06F2-E8AE6EF9828A}"/>
              </a:ext>
            </a:extLst>
          </p:cNvPr>
          <p:cNvSpPr txBox="1"/>
          <p:nvPr/>
        </p:nvSpPr>
        <p:spPr>
          <a:xfrm>
            <a:off x="5178829" y="1751856"/>
            <a:ext cx="6256770"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تختلف تجربة </a:t>
            </a:r>
            <a:r>
              <a:rPr lang="ar-SA" dirty="0">
                <a:solidFill>
                  <a:srgbClr val="FF0000"/>
                </a:solidFill>
                <a:latin typeface="Alexandria" charset="0"/>
                <a:cs typeface="Alexandria" charset="0"/>
              </a:rPr>
              <a:t>القراءة</a:t>
            </a:r>
            <a:r>
              <a:rPr lang="ar-SA" dirty="0">
                <a:latin typeface="Alexandria" charset="0"/>
                <a:cs typeface="Alexandria" charset="0"/>
              </a:rPr>
              <a:t> </a:t>
            </a:r>
            <a:r>
              <a:rPr lang="ar-SA" dirty="0">
                <a:solidFill>
                  <a:srgbClr val="FF0000"/>
                </a:solidFill>
                <a:latin typeface="Alexandria" charset="0"/>
                <a:cs typeface="Alexandria" charset="0"/>
              </a:rPr>
              <a:t>الرقمية</a:t>
            </a:r>
            <a:r>
              <a:rPr lang="ar-SA" dirty="0">
                <a:latin typeface="Alexandria" charset="0"/>
                <a:cs typeface="Alexandria" charset="0"/>
              </a:rPr>
              <a:t> عن الورقية، وتستلزم تصميمًا بصريًا يراعي حجم الشاشة وسرعة التصفح.</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FF0000"/>
                </a:solidFill>
                <a:latin typeface="Alexandria" charset="0"/>
                <a:cs typeface="Alexandria" charset="0"/>
              </a:rPr>
              <a:t>الفقرات</a:t>
            </a:r>
            <a:r>
              <a:rPr lang="ar-SA" dirty="0">
                <a:latin typeface="Alexandria" charset="0"/>
                <a:cs typeface="Alexandria" charset="0"/>
              </a:rPr>
              <a:t> </a:t>
            </a:r>
            <a:r>
              <a:rPr lang="ar-SA" dirty="0">
                <a:solidFill>
                  <a:srgbClr val="FF0000"/>
                </a:solidFill>
                <a:latin typeface="Alexandria" charset="0"/>
                <a:cs typeface="Alexandria" charset="0"/>
              </a:rPr>
              <a:t>القصيرة</a:t>
            </a:r>
            <a:r>
              <a:rPr lang="ar-SA" dirty="0">
                <a:latin typeface="Alexandria" charset="0"/>
                <a:cs typeface="Alexandria" charset="0"/>
              </a:rPr>
              <a:t> </a:t>
            </a:r>
            <a:r>
              <a:rPr lang="ar-SA" dirty="0">
                <a:solidFill>
                  <a:srgbClr val="FF0000"/>
                </a:solidFill>
                <a:latin typeface="Alexandria" charset="0"/>
                <a:cs typeface="Alexandria" charset="0"/>
              </a:rPr>
              <a:t>والعناوين</a:t>
            </a:r>
            <a:r>
              <a:rPr lang="ar-SA" dirty="0">
                <a:latin typeface="Alexandria" charset="0"/>
                <a:cs typeface="Alexandria" charset="0"/>
              </a:rPr>
              <a:t> </a:t>
            </a:r>
            <a:r>
              <a:rPr lang="ar-SA" dirty="0">
                <a:solidFill>
                  <a:srgbClr val="FF0000"/>
                </a:solidFill>
                <a:latin typeface="Alexandria" charset="0"/>
                <a:cs typeface="Alexandria" charset="0"/>
              </a:rPr>
              <a:t>الواضحة</a:t>
            </a:r>
            <a:r>
              <a:rPr lang="ar-SA" dirty="0">
                <a:latin typeface="Alexandria" charset="0"/>
                <a:cs typeface="Alexandria" charset="0"/>
              </a:rPr>
              <a:t> والصور التوضيحية تعزز من تجربة القراءة الرقمية وتجعل المحتوى أكثر جذبًا.</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يجب أن </a:t>
            </a:r>
            <a:r>
              <a:rPr lang="ar-SA" dirty="0">
                <a:solidFill>
                  <a:srgbClr val="FF0000"/>
                </a:solidFill>
                <a:latin typeface="Alexandria" charset="0"/>
                <a:cs typeface="Alexandria" charset="0"/>
              </a:rPr>
              <a:t>يسهم</a:t>
            </a:r>
            <a:r>
              <a:rPr lang="ar-SA" dirty="0">
                <a:latin typeface="Alexandria" charset="0"/>
                <a:cs typeface="Alexandria" charset="0"/>
              </a:rPr>
              <a:t> </a:t>
            </a:r>
            <a:r>
              <a:rPr lang="ar-SA" dirty="0">
                <a:solidFill>
                  <a:srgbClr val="FF0000"/>
                </a:solidFill>
                <a:latin typeface="Alexandria" charset="0"/>
                <a:cs typeface="Alexandria" charset="0"/>
              </a:rPr>
              <a:t>التصميم</a:t>
            </a:r>
            <a:r>
              <a:rPr lang="ar-SA" dirty="0">
                <a:latin typeface="Alexandria" charset="0"/>
                <a:cs typeface="Alexandria" charset="0"/>
              </a:rPr>
              <a:t> في </a:t>
            </a:r>
            <a:r>
              <a:rPr lang="ar-SA" dirty="0">
                <a:solidFill>
                  <a:srgbClr val="FF0000"/>
                </a:solidFill>
                <a:latin typeface="Alexandria" charset="0"/>
                <a:cs typeface="Alexandria" charset="0"/>
              </a:rPr>
              <a:t>تسهيل</a:t>
            </a:r>
            <a:r>
              <a:rPr lang="ar-SA" dirty="0">
                <a:latin typeface="Alexandria" charset="0"/>
                <a:cs typeface="Alexandria" charset="0"/>
              </a:rPr>
              <a:t> </a:t>
            </a:r>
            <a:r>
              <a:rPr lang="ar-SA" dirty="0">
                <a:solidFill>
                  <a:srgbClr val="FF0000"/>
                </a:solidFill>
                <a:latin typeface="Alexandria" charset="0"/>
                <a:cs typeface="Alexandria" charset="0"/>
              </a:rPr>
              <a:t>التنقل</a:t>
            </a:r>
            <a:r>
              <a:rPr lang="ar-SA" dirty="0">
                <a:latin typeface="Alexandria" charset="0"/>
                <a:cs typeface="Alexandria" charset="0"/>
              </a:rPr>
              <a:t> بين الأقسام وربط المواضيع ذات الصلة، مما يعزز من عمق التفاعل مع المحتوى.</a:t>
            </a:r>
          </a:p>
        </p:txBody>
      </p:sp>
      <p:sp>
        <p:nvSpPr>
          <p:cNvPr id="24" name="Rectangle 23">
            <a:extLst>
              <a:ext uri="{FF2B5EF4-FFF2-40B4-BE49-F238E27FC236}">
                <a16:creationId xmlns:a16="http://schemas.microsoft.com/office/drawing/2014/main" id="{3596853E-7BE4-33AB-28B0-E502C309E5A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3CD959A-395F-170F-F96B-0511BACC2B7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790D6E1F-AB3D-BE02-8B94-B293DF60FE9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التصميم وتجربة القراءة الرقمية</a:t>
            </a:r>
          </a:p>
        </p:txBody>
      </p:sp>
      <p:pic>
        <p:nvPicPr>
          <p:cNvPr id="17" name="Graphic 21">
            <a:extLst>
              <a:ext uri="{FF2B5EF4-FFF2-40B4-BE49-F238E27FC236}">
                <a16:creationId xmlns:a16="http://schemas.microsoft.com/office/drawing/2014/main" id="{BE59633F-FFE8-38CE-B38A-D8DF8F7FBB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مبادئ التصميم الجرافيكي – 13 مبدأ أساسي لاحتراف التصميم الجرافيكي">
            <a:extLst>
              <a:ext uri="{FF2B5EF4-FFF2-40B4-BE49-F238E27FC236}">
                <a16:creationId xmlns:a16="http://schemas.microsoft.com/office/drawing/2014/main" id="{4B07FE86-DD39-33C6-A73B-90D22F86B74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5370" r="11149"/>
          <a:stretch>
            <a:fillRect/>
          </a:stretch>
        </p:blipFill>
        <p:spPr bwMode="auto">
          <a:xfrm>
            <a:off x="343083" y="2119746"/>
            <a:ext cx="4306750" cy="30068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00950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3F2F1-E1E2-286D-ACF1-7F447314890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6A5B5F9-5F49-439C-C789-77D049657425}"/>
              </a:ext>
            </a:extLst>
          </p:cNvPr>
          <p:cNvSpPr txBox="1"/>
          <p:nvPr/>
        </p:nvSpPr>
        <p:spPr>
          <a:xfrm>
            <a:off x="1040860" y="1849133"/>
            <a:ext cx="10316918"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مع تطور تقنيات التصميم </a:t>
            </a:r>
            <a:r>
              <a:rPr lang="ar-SA" dirty="0">
                <a:solidFill>
                  <a:srgbClr val="FF0000"/>
                </a:solidFill>
                <a:latin typeface="Alexandria" charset="0"/>
                <a:cs typeface="Alexandria" charset="0"/>
              </a:rPr>
              <a:t>أصبح</a:t>
            </a:r>
            <a:r>
              <a:rPr lang="ar-SA" dirty="0">
                <a:latin typeface="Alexandria" charset="0"/>
                <a:cs typeface="Alexandria" charset="0"/>
              </a:rPr>
              <a:t> من </a:t>
            </a:r>
            <a:r>
              <a:rPr lang="ar-SA" dirty="0">
                <a:solidFill>
                  <a:srgbClr val="FF0000"/>
                </a:solidFill>
                <a:latin typeface="Alexandria" charset="0"/>
                <a:cs typeface="Alexandria" charset="0"/>
              </a:rPr>
              <a:t>الضروري</a:t>
            </a:r>
            <a:r>
              <a:rPr lang="ar-SA" dirty="0">
                <a:latin typeface="Alexandria" charset="0"/>
                <a:cs typeface="Alexandria" charset="0"/>
              </a:rPr>
              <a:t> على </a:t>
            </a:r>
            <a:r>
              <a:rPr lang="ar-SA" dirty="0">
                <a:solidFill>
                  <a:srgbClr val="FF0000"/>
                </a:solidFill>
                <a:latin typeface="Alexandria" charset="0"/>
                <a:cs typeface="Alexandria" charset="0"/>
              </a:rPr>
              <a:t>المؤسسات</a:t>
            </a:r>
            <a:r>
              <a:rPr lang="ar-SA" dirty="0">
                <a:latin typeface="Alexandria" charset="0"/>
                <a:cs typeface="Alexandria" charset="0"/>
              </a:rPr>
              <a:t> الإعلامية الرقمية </a:t>
            </a:r>
            <a:r>
              <a:rPr lang="ar-SA" dirty="0">
                <a:solidFill>
                  <a:srgbClr val="FF0000"/>
                </a:solidFill>
                <a:latin typeface="Alexandria" charset="0"/>
                <a:cs typeface="Alexandria" charset="0"/>
              </a:rPr>
              <a:t>تطوير</a:t>
            </a:r>
            <a:r>
              <a:rPr lang="ar-SA" dirty="0">
                <a:latin typeface="Alexandria" charset="0"/>
                <a:cs typeface="Alexandria" charset="0"/>
              </a:rPr>
              <a:t> </a:t>
            </a:r>
            <a:r>
              <a:rPr lang="ar-SA" dirty="0">
                <a:solidFill>
                  <a:srgbClr val="FF0000"/>
                </a:solidFill>
                <a:latin typeface="Alexandria" charset="0"/>
                <a:cs typeface="Alexandria" charset="0"/>
              </a:rPr>
              <a:t>واجهاتها</a:t>
            </a:r>
            <a:r>
              <a:rPr lang="ar-SA" dirty="0">
                <a:latin typeface="Alexandria" charset="0"/>
                <a:cs typeface="Alexandria" charset="0"/>
              </a:rPr>
              <a:t> بشكل مستمر لمواكبة احتياجات الجمهور المتغير، خصوصاً في ظل التنافس الحاد على انتباه القارئ.</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يساهم التصميم البصري الفعّال في </a:t>
            </a:r>
            <a:r>
              <a:rPr lang="ar-SA" dirty="0">
                <a:solidFill>
                  <a:srgbClr val="FF0000"/>
                </a:solidFill>
                <a:latin typeface="Alexandria" charset="0"/>
                <a:cs typeface="Alexandria" charset="0"/>
              </a:rPr>
              <a:t>تحويل</a:t>
            </a:r>
            <a:r>
              <a:rPr lang="ar-SA" dirty="0">
                <a:latin typeface="Alexandria" charset="0"/>
                <a:cs typeface="Alexandria" charset="0"/>
              </a:rPr>
              <a:t> </a:t>
            </a:r>
            <a:r>
              <a:rPr lang="ar-SA" dirty="0">
                <a:solidFill>
                  <a:srgbClr val="FF0000"/>
                </a:solidFill>
                <a:latin typeface="Alexandria" charset="0"/>
                <a:cs typeface="Alexandria" charset="0"/>
              </a:rPr>
              <a:t>التفاعل</a:t>
            </a:r>
            <a:r>
              <a:rPr lang="ar-SA" dirty="0">
                <a:latin typeface="Alexandria" charset="0"/>
                <a:cs typeface="Alexandria" charset="0"/>
              </a:rPr>
              <a:t> </a:t>
            </a:r>
            <a:r>
              <a:rPr lang="ar-SA" dirty="0">
                <a:solidFill>
                  <a:srgbClr val="FF0000"/>
                </a:solidFill>
                <a:latin typeface="Alexandria" charset="0"/>
                <a:cs typeface="Alexandria" charset="0"/>
              </a:rPr>
              <a:t>العابر</a:t>
            </a:r>
            <a:r>
              <a:rPr lang="ar-SA" dirty="0">
                <a:latin typeface="Alexandria" charset="0"/>
                <a:cs typeface="Alexandria" charset="0"/>
              </a:rPr>
              <a:t> إلى </a:t>
            </a:r>
            <a:r>
              <a:rPr lang="ar-SA" dirty="0">
                <a:solidFill>
                  <a:srgbClr val="FF0000"/>
                </a:solidFill>
                <a:latin typeface="Alexandria" charset="0"/>
                <a:cs typeface="Alexandria" charset="0"/>
              </a:rPr>
              <a:t>ارتباط</a:t>
            </a:r>
            <a:r>
              <a:rPr lang="ar-SA" dirty="0">
                <a:latin typeface="Alexandria" charset="0"/>
                <a:cs typeface="Alexandria" charset="0"/>
              </a:rPr>
              <a:t> </a:t>
            </a:r>
            <a:r>
              <a:rPr lang="ar-SA" dirty="0">
                <a:solidFill>
                  <a:srgbClr val="FF0000"/>
                </a:solidFill>
                <a:latin typeface="Alexandria" charset="0"/>
                <a:cs typeface="Alexandria" charset="0"/>
              </a:rPr>
              <a:t>طويل</a:t>
            </a:r>
            <a:r>
              <a:rPr lang="ar-SA" dirty="0">
                <a:latin typeface="Alexandria" charset="0"/>
                <a:cs typeface="Alexandria" charset="0"/>
              </a:rPr>
              <a:t> </a:t>
            </a:r>
            <a:r>
              <a:rPr lang="ar-SA" dirty="0">
                <a:solidFill>
                  <a:srgbClr val="FF0000"/>
                </a:solidFill>
                <a:latin typeface="Alexandria" charset="0"/>
                <a:cs typeface="Alexandria" charset="0"/>
              </a:rPr>
              <a:t>الأمد</a:t>
            </a:r>
            <a:r>
              <a:rPr lang="ar-SA" dirty="0">
                <a:latin typeface="Alexandria" charset="0"/>
                <a:cs typeface="Alexandria" charset="0"/>
              </a:rPr>
              <a:t> مع المنصة، من خلال تقديم تجربة جذابة وسلسة تراعي سرعة التصفح وسهولة الوصول إلى المعلومة.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تشير الدراسات إلى أن </a:t>
            </a:r>
            <a:r>
              <a:rPr lang="ar-SA" dirty="0">
                <a:solidFill>
                  <a:srgbClr val="FF0000"/>
                </a:solidFill>
                <a:latin typeface="Alexandria" charset="0"/>
                <a:cs typeface="Alexandria" charset="0"/>
              </a:rPr>
              <a:t>تحسين</a:t>
            </a:r>
            <a:r>
              <a:rPr lang="ar-SA" dirty="0">
                <a:latin typeface="Alexandria" charset="0"/>
                <a:cs typeface="Alexandria" charset="0"/>
              </a:rPr>
              <a:t>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البصري</a:t>
            </a:r>
            <a:r>
              <a:rPr lang="ar-SA" dirty="0">
                <a:latin typeface="Alexandria" charset="0"/>
                <a:cs typeface="Alexandria" charset="0"/>
              </a:rPr>
              <a:t> </a:t>
            </a:r>
            <a:r>
              <a:rPr lang="ar-SA" dirty="0">
                <a:solidFill>
                  <a:srgbClr val="FF0000"/>
                </a:solidFill>
                <a:latin typeface="Alexandria" charset="0"/>
                <a:cs typeface="Alexandria" charset="0"/>
              </a:rPr>
              <a:t>وتجربة</a:t>
            </a:r>
            <a:r>
              <a:rPr lang="ar-SA" dirty="0">
                <a:latin typeface="Alexandria" charset="0"/>
                <a:cs typeface="Alexandria" charset="0"/>
              </a:rPr>
              <a:t> </a:t>
            </a:r>
            <a:r>
              <a:rPr lang="ar-SA" dirty="0">
                <a:solidFill>
                  <a:srgbClr val="FF0000"/>
                </a:solidFill>
                <a:latin typeface="Alexandria" charset="0"/>
                <a:cs typeface="Alexandria" charset="0"/>
              </a:rPr>
              <a:t>المستخدم</a:t>
            </a:r>
            <a:r>
              <a:rPr lang="ar-SA" dirty="0">
                <a:latin typeface="Alexandria" charset="0"/>
                <a:cs typeface="Alexandria" charset="0"/>
              </a:rPr>
              <a:t> يؤدي إلى زيادة زمن البقاء في الصفحة، ومعدلات النقر، مما يرفع من القيمة التحريرية والتجارية للمنصة الإخبارية.</a:t>
            </a:r>
          </a:p>
        </p:txBody>
      </p:sp>
      <p:sp>
        <p:nvSpPr>
          <p:cNvPr id="24" name="Rectangle 23">
            <a:extLst>
              <a:ext uri="{FF2B5EF4-FFF2-40B4-BE49-F238E27FC236}">
                <a16:creationId xmlns:a16="http://schemas.microsoft.com/office/drawing/2014/main" id="{7A875DDE-77A6-ABB6-E7E8-675BA692A21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C8D153D-ED4B-AB25-88D8-850AB9740D8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0189349A-7D0D-CF4D-BD4C-D704BEA09CA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دور التصميم في جذب انتباه المستخدم</a:t>
            </a:r>
          </a:p>
        </p:txBody>
      </p:sp>
      <p:pic>
        <p:nvPicPr>
          <p:cNvPr id="17" name="Graphic 21">
            <a:extLst>
              <a:ext uri="{FF2B5EF4-FFF2-40B4-BE49-F238E27FC236}">
                <a16:creationId xmlns:a16="http://schemas.microsoft.com/office/drawing/2014/main" id="{30FB8F16-14EA-B025-7D5B-1AABAFC7F9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780186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BCD33-9D53-4677-F4C1-A4765C8120D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2AF6665-8DDE-C62B-DBBA-00E0C5328BAC}"/>
              </a:ext>
            </a:extLst>
          </p:cNvPr>
          <p:cNvSpPr txBox="1"/>
          <p:nvPr/>
        </p:nvSpPr>
        <p:spPr>
          <a:xfrm>
            <a:off x="3356042" y="1819949"/>
            <a:ext cx="8283837"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لا ينفصل التصميم البصري عن </a:t>
            </a:r>
            <a:r>
              <a:rPr lang="ar-SA" dirty="0">
                <a:solidFill>
                  <a:srgbClr val="FF0000"/>
                </a:solidFill>
                <a:latin typeface="Alexandria" charset="0"/>
                <a:cs typeface="Alexandria" charset="0"/>
              </a:rPr>
              <a:t>الرسالة التحريرية </a:t>
            </a:r>
            <a:r>
              <a:rPr lang="ar-SA" dirty="0">
                <a:latin typeface="Alexandria" charset="0"/>
                <a:cs typeface="Alexandria" charset="0"/>
              </a:rPr>
              <a:t>للمؤسسة الصحفية، بل يجب أن يعكس </a:t>
            </a:r>
            <a:r>
              <a:rPr lang="ar-SA" dirty="0">
                <a:solidFill>
                  <a:srgbClr val="FF0000"/>
                </a:solidFill>
                <a:latin typeface="Alexandria" charset="0"/>
                <a:cs typeface="Alexandria" charset="0"/>
              </a:rPr>
              <a:t>هويتها ومصداقيتها</a:t>
            </a:r>
            <a:r>
              <a:rPr lang="ar-SA" dirty="0">
                <a:latin typeface="Alexandria" charset="0"/>
                <a:cs typeface="Alexandria" charset="0"/>
              </a:rPr>
              <a:t>، ويمنح الجمهور انطباعًا بصريًا يعزز الثقة.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يساعد </a:t>
            </a:r>
            <a:r>
              <a:rPr lang="ar-SA" dirty="0">
                <a:solidFill>
                  <a:srgbClr val="FF0000"/>
                </a:solidFill>
                <a:latin typeface="Alexandria" charset="0"/>
                <a:cs typeface="Alexandria" charset="0"/>
              </a:rPr>
              <a:t>التكامل</a:t>
            </a:r>
            <a:r>
              <a:rPr lang="ar-SA" dirty="0">
                <a:latin typeface="Alexandria" charset="0"/>
                <a:cs typeface="Alexandria" charset="0"/>
              </a:rPr>
              <a:t> بين الألوان، الخطوط، والأنماط المرئية في توصيل الرسائل بسرعة وفعالية، كما أن التصميم المنسجم يعزز من وضوح المعلومة لدى القارئ.</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من المهم أن يتم </a:t>
            </a:r>
            <a:r>
              <a:rPr lang="ar-SA" dirty="0">
                <a:solidFill>
                  <a:srgbClr val="FF0000"/>
                </a:solidFill>
                <a:latin typeface="Alexandria" charset="0"/>
                <a:cs typeface="Alexandria" charset="0"/>
              </a:rPr>
              <a:t>مواءمة</a:t>
            </a:r>
            <a:r>
              <a:rPr lang="ar-SA" dirty="0">
                <a:latin typeface="Alexandria" charset="0"/>
                <a:cs typeface="Alexandria" charset="0"/>
              </a:rPr>
              <a:t> </a:t>
            </a:r>
            <a:r>
              <a:rPr lang="ar-SA" dirty="0">
                <a:solidFill>
                  <a:srgbClr val="FF0000"/>
                </a:solidFill>
                <a:latin typeface="Alexandria" charset="0"/>
                <a:cs typeface="Alexandria" charset="0"/>
              </a:rPr>
              <a:t>التصميم</a:t>
            </a:r>
            <a:r>
              <a:rPr lang="ar-SA" dirty="0">
                <a:latin typeface="Alexandria" charset="0"/>
                <a:cs typeface="Alexandria" charset="0"/>
              </a:rPr>
              <a:t> مع </a:t>
            </a:r>
            <a:r>
              <a:rPr lang="ar-SA" dirty="0">
                <a:solidFill>
                  <a:srgbClr val="FF0000"/>
                </a:solidFill>
                <a:latin typeface="Alexandria" charset="0"/>
                <a:cs typeface="Alexandria" charset="0"/>
              </a:rPr>
              <a:t>قيم</a:t>
            </a:r>
            <a:r>
              <a:rPr lang="ar-SA" dirty="0">
                <a:latin typeface="Alexandria" charset="0"/>
                <a:cs typeface="Alexandria" charset="0"/>
              </a:rPr>
              <a:t> </a:t>
            </a:r>
            <a:r>
              <a:rPr lang="ar-SA" dirty="0">
                <a:solidFill>
                  <a:srgbClr val="FF0000"/>
                </a:solidFill>
                <a:latin typeface="Alexandria" charset="0"/>
                <a:cs typeface="Alexandria" charset="0"/>
              </a:rPr>
              <a:t>المؤسسة</a:t>
            </a:r>
            <a:r>
              <a:rPr lang="ar-SA" dirty="0">
                <a:latin typeface="Alexandria" charset="0"/>
                <a:cs typeface="Alexandria" charset="0"/>
              </a:rPr>
              <a:t> الإعلامية، لتقديم تجربة متكاملة تعبر عن الاحترافية والتميز وتدفع الجمهور للعودة المستمرة.</a:t>
            </a:r>
          </a:p>
        </p:txBody>
      </p:sp>
      <p:sp>
        <p:nvSpPr>
          <p:cNvPr id="24" name="Rectangle 23">
            <a:extLst>
              <a:ext uri="{FF2B5EF4-FFF2-40B4-BE49-F238E27FC236}">
                <a16:creationId xmlns:a16="http://schemas.microsoft.com/office/drawing/2014/main" id="{2EEAB545-1499-7063-0483-DFE344667FB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AEBD0A4-F3AB-C476-7930-B763281A749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4F3C97F4-A213-57D9-3285-7078302653D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انسجام التصميم مع الهوية التحريرية</a:t>
            </a:r>
          </a:p>
        </p:txBody>
      </p:sp>
      <p:pic>
        <p:nvPicPr>
          <p:cNvPr id="17" name="Graphic 21">
            <a:extLst>
              <a:ext uri="{FF2B5EF4-FFF2-40B4-BE49-F238E27FC236}">
                <a16:creationId xmlns:a16="http://schemas.microsoft.com/office/drawing/2014/main" id="{F4E786E5-7C5E-E5D9-751B-873DB59937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ما هي أهمية التصميم الجرافيكي؟ – vof1">
            <a:extLst>
              <a:ext uri="{FF2B5EF4-FFF2-40B4-BE49-F238E27FC236}">
                <a16:creationId xmlns:a16="http://schemas.microsoft.com/office/drawing/2014/main" id="{D4644F98-BEB9-0313-33E2-08601A9EE1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426" t="691" r="26505"/>
          <a:stretch>
            <a:fillRect/>
          </a:stretch>
        </p:blipFill>
        <p:spPr bwMode="auto">
          <a:xfrm>
            <a:off x="268647" y="2262915"/>
            <a:ext cx="2904122" cy="30644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47782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4264EA-8B3F-C801-0E54-BF55B7FA736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0EF5EC0-C0F3-A2CD-5013-038B7907289D}"/>
              </a:ext>
            </a:extLst>
          </p:cNvPr>
          <p:cNvSpPr txBox="1"/>
          <p:nvPr/>
        </p:nvSpPr>
        <p:spPr>
          <a:xfrm>
            <a:off x="1359451" y="1917226"/>
            <a:ext cx="9888901"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للتصميم البصري تأثير مباشر على </a:t>
            </a:r>
            <a:r>
              <a:rPr lang="ar-SA" dirty="0">
                <a:solidFill>
                  <a:srgbClr val="FF0000"/>
                </a:solidFill>
                <a:latin typeface="Alexandria" charset="0"/>
                <a:cs typeface="Alexandria" charset="0"/>
              </a:rPr>
              <a:t>التفاعل</a:t>
            </a:r>
            <a:r>
              <a:rPr lang="ar-SA" dirty="0">
                <a:latin typeface="Alexandria" charset="0"/>
                <a:cs typeface="Alexandria" charset="0"/>
              </a:rPr>
              <a:t> </a:t>
            </a:r>
            <a:r>
              <a:rPr lang="ar-SA" dirty="0">
                <a:solidFill>
                  <a:srgbClr val="FF0000"/>
                </a:solidFill>
                <a:latin typeface="Alexandria" charset="0"/>
                <a:cs typeface="Alexandria" charset="0"/>
              </a:rPr>
              <a:t>الرقمي</a:t>
            </a:r>
            <a:r>
              <a:rPr lang="ar-SA" dirty="0">
                <a:latin typeface="Alexandria" charset="0"/>
                <a:cs typeface="Alexandria" charset="0"/>
              </a:rPr>
              <a:t>؛ إذ يُمكن للعرض الجذاب للأخبار والوسائط أن يزيد من معدلات المشاركة، مثل الإعجاب، التعليق، والمشاركة عبر الشبكات الاجتماعية.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تعتمد المنصات الحديثة على </a:t>
            </a:r>
            <a:r>
              <a:rPr lang="ar-SA" dirty="0">
                <a:solidFill>
                  <a:srgbClr val="FF0000"/>
                </a:solidFill>
                <a:latin typeface="Alexandria" charset="0"/>
                <a:cs typeface="Alexandria" charset="0"/>
              </a:rPr>
              <a:t>أدوات</a:t>
            </a:r>
            <a:r>
              <a:rPr lang="ar-SA" dirty="0">
                <a:latin typeface="Alexandria" charset="0"/>
                <a:cs typeface="Alexandria" charset="0"/>
              </a:rPr>
              <a:t> </a:t>
            </a:r>
            <a:r>
              <a:rPr lang="ar-SA" dirty="0">
                <a:solidFill>
                  <a:srgbClr val="FF0000"/>
                </a:solidFill>
                <a:latin typeface="Alexandria" charset="0"/>
                <a:cs typeface="Alexandria" charset="0"/>
              </a:rPr>
              <a:t>تحليل</a:t>
            </a:r>
            <a:r>
              <a:rPr lang="ar-SA" dirty="0">
                <a:latin typeface="Alexandria" charset="0"/>
                <a:cs typeface="Alexandria" charset="0"/>
              </a:rPr>
              <a:t> </a:t>
            </a:r>
            <a:r>
              <a:rPr lang="ar-SA" dirty="0">
                <a:solidFill>
                  <a:srgbClr val="FF0000"/>
                </a:solidFill>
                <a:latin typeface="Alexandria" charset="0"/>
                <a:cs typeface="Alexandria" charset="0"/>
              </a:rPr>
              <a:t>سلوك</a:t>
            </a:r>
            <a:r>
              <a:rPr lang="ar-SA" dirty="0">
                <a:latin typeface="Alexandria" charset="0"/>
                <a:cs typeface="Alexandria" charset="0"/>
              </a:rPr>
              <a:t> </a:t>
            </a:r>
            <a:r>
              <a:rPr lang="ar-SA" dirty="0">
                <a:solidFill>
                  <a:srgbClr val="FF0000"/>
                </a:solidFill>
                <a:latin typeface="Alexandria" charset="0"/>
                <a:cs typeface="Alexandria" charset="0"/>
              </a:rPr>
              <a:t>المستخدم</a:t>
            </a:r>
            <a:r>
              <a:rPr lang="ar-SA" dirty="0">
                <a:latin typeface="Alexandria" charset="0"/>
                <a:cs typeface="Alexandria" charset="0"/>
              </a:rPr>
              <a:t> لتعديل التصميم بما يتلاءم مع تفضيلاته، كتحسين أماكن الإعلانات أو ترتيب الأخبار حسب الأولوية.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يساعد تصميم الصفحة على إبراز </a:t>
            </a:r>
            <a:r>
              <a:rPr lang="ar-SA" dirty="0">
                <a:solidFill>
                  <a:srgbClr val="FF0000"/>
                </a:solidFill>
                <a:latin typeface="Alexandria" charset="0"/>
                <a:cs typeface="Alexandria" charset="0"/>
              </a:rPr>
              <a:t>المحتوى</a:t>
            </a:r>
            <a:r>
              <a:rPr lang="ar-SA" dirty="0">
                <a:latin typeface="Alexandria" charset="0"/>
                <a:cs typeface="Alexandria" charset="0"/>
              </a:rPr>
              <a:t> </a:t>
            </a:r>
            <a:r>
              <a:rPr lang="ar-SA" dirty="0">
                <a:solidFill>
                  <a:srgbClr val="FF0000"/>
                </a:solidFill>
                <a:latin typeface="Alexandria" charset="0"/>
                <a:cs typeface="Alexandria" charset="0"/>
              </a:rPr>
              <a:t>الأكثر</a:t>
            </a:r>
            <a:r>
              <a:rPr lang="ar-SA" dirty="0">
                <a:latin typeface="Alexandria" charset="0"/>
                <a:cs typeface="Alexandria" charset="0"/>
              </a:rPr>
              <a:t> </a:t>
            </a:r>
            <a:r>
              <a:rPr lang="ar-SA" dirty="0">
                <a:solidFill>
                  <a:srgbClr val="FF0000"/>
                </a:solidFill>
                <a:latin typeface="Alexandria" charset="0"/>
                <a:cs typeface="Alexandria" charset="0"/>
              </a:rPr>
              <a:t>أهمية</a:t>
            </a:r>
            <a:r>
              <a:rPr lang="ar-SA" dirty="0">
                <a:latin typeface="Alexandria" charset="0"/>
                <a:cs typeface="Alexandria" charset="0"/>
              </a:rPr>
              <a:t> أو الطارئ، مما يُوجه الجمهور تلقائيًا إلى المواضيع ذات الأولوية القصوى من منظور المؤسسة الصحفية.</a:t>
            </a:r>
          </a:p>
        </p:txBody>
      </p:sp>
      <p:sp>
        <p:nvSpPr>
          <p:cNvPr id="24" name="Rectangle 23">
            <a:extLst>
              <a:ext uri="{FF2B5EF4-FFF2-40B4-BE49-F238E27FC236}">
                <a16:creationId xmlns:a16="http://schemas.microsoft.com/office/drawing/2014/main" id="{2E310D06-D384-2528-4EA6-9D9D323959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6F3D3FF-4CE4-A11E-6506-C214B954C4D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CB4DD14F-6200-E8E4-E6E8-3D3C51B6AC7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تأثير التصميم على التفاعل الرقمي</a:t>
            </a:r>
          </a:p>
        </p:txBody>
      </p:sp>
      <p:pic>
        <p:nvPicPr>
          <p:cNvPr id="17" name="Graphic 21">
            <a:extLst>
              <a:ext uri="{FF2B5EF4-FFF2-40B4-BE49-F238E27FC236}">
                <a16:creationId xmlns:a16="http://schemas.microsoft.com/office/drawing/2014/main" id="{6782DB21-3E4A-210F-EE12-8A4104B9C5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92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0A1235-DA23-3E19-4757-2744FFD1B71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2C02A68-B046-F227-1CF3-A361F8C56C7A}"/>
              </a:ext>
            </a:extLst>
          </p:cNvPr>
          <p:cNvSpPr txBox="1"/>
          <p:nvPr/>
        </p:nvSpPr>
        <p:spPr>
          <a:xfrm>
            <a:off x="3674225" y="1615669"/>
            <a:ext cx="7985110"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أولاً، أصبحت </a:t>
            </a:r>
            <a:r>
              <a:rPr lang="ar-SA" dirty="0">
                <a:solidFill>
                  <a:srgbClr val="FF0000"/>
                </a:solidFill>
                <a:latin typeface="Alexandria" charset="0"/>
                <a:cs typeface="Alexandria" charset="0"/>
              </a:rPr>
              <a:t>تجربة</a:t>
            </a:r>
            <a:r>
              <a:rPr lang="ar-SA" dirty="0">
                <a:latin typeface="Alexandria" charset="0"/>
                <a:cs typeface="Alexandria" charset="0"/>
              </a:rPr>
              <a:t> </a:t>
            </a:r>
            <a:r>
              <a:rPr lang="ar-SA" dirty="0">
                <a:solidFill>
                  <a:srgbClr val="FF0000"/>
                </a:solidFill>
                <a:latin typeface="Alexandria" charset="0"/>
                <a:cs typeface="Alexandria" charset="0"/>
              </a:rPr>
              <a:t>المستخدم</a:t>
            </a:r>
            <a:r>
              <a:rPr lang="ar-SA" dirty="0">
                <a:latin typeface="Alexandria" charset="0"/>
                <a:cs typeface="Alexandria" charset="0"/>
              </a:rPr>
              <a:t> تعتمد بشكل كبير على توافق التصميم مع مختلف الأجهزة الذكية، من الهواتف المحمولة إلى الحواسيب اللوحية والشاشات الكبيرة.</a:t>
            </a:r>
          </a:p>
          <a:p>
            <a:pPr algn="just" rtl="1">
              <a:lnSpc>
                <a:spcPct val="200000"/>
              </a:lnSpc>
            </a:pPr>
            <a:r>
              <a:rPr lang="ar-SA" dirty="0">
                <a:latin typeface="Alexandria" charset="0"/>
                <a:cs typeface="Alexandria" charset="0"/>
              </a:rPr>
              <a:t>ثانياً، يتطلب هذا </a:t>
            </a:r>
            <a:r>
              <a:rPr lang="ar-SA" dirty="0">
                <a:solidFill>
                  <a:srgbClr val="FF0000"/>
                </a:solidFill>
                <a:latin typeface="Alexandria" charset="0"/>
                <a:cs typeface="Alexandria" charset="0"/>
              </a:rPr>
              <a:t>توافقًا</a:t>
            </a:r>
            <a:r>
              <a:rPr lang="ar-SA" dirty="0">
                <a:latin typeface="Alexandria" charset="0"/>
                <a:cs typeface="Alexandria" charset="0"/>
              </a:rPr>
              <a:t> </a:t>
            </a:r>
            <a:r>
              <a:rPr lang="ar-SA" dirty="0">
                <a:solidFill>
                  <a:srgbClr val="FF0000"/>
                </a:solidFill>
                <a:latin typeface="Alexandria" charset="0"/>
                <a:cs typeface="Alexandria" charset="0"/>
              </a:rPr>
              <a:t>دقيقًا</a:t>
            </a:r>
            <a:r>
              <a:rPr lang="ar-SA" dirty="0">
                <a:latin typeface="Alexandria" charset="0"/>
                <a:cs typeface="Alexandria" charset="0"/>
              </a:rPr>
              <a:t> عبر تقنية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المتجاوب</a:t>
            </a:r>
            <a:r>
              <a:rPr lang="ar-SA" dirty="0">
                <a:latin typeface="Alexandria" charset="0"/>
                <a:cs typeface="Alexandria" charset="0"/>
              </a:rPr>
              <a:t>"، الذي يعيد ترتيب وتكييف عناصر الصفحة تلقائيًا حسب حجم الشاشة دون المساس بجودة المحتوى.</a:t>
            </a:r>
          </a:p>
          <a:p>
            <a:pPr algn="just" rtl="1">
              <a:lnSpc>
                <a:spcPct val="200000"/>
              </a:lnSpc>
            </a:pPr>
            <a:r>
              <a:rPr lang="ar-SA" dirty="0">
                <a:latin typeface="Alexandria" charset="0"/>
                <a:cs typeface="Alexandria" charset="0"/>
              </a:rPr>
              <a:t>ثالثاً، تؤكد </a:t>
            </a:r>
            <a:r>
              <a:rPr lang="ar-SA" dirty="0">
                <a:solidFill>
                  <a:srgbClr val="FF0000"/>
                </a:solidFill>
                <a:latin typeface="Alexandria" charset="0"/>
                <a:cs typeface="Alexandria" charset="0"/>
              </a:rPr>
              <a:t>تقارير</a:t>
            </a:r>
            <a:r>
              <a:rPr lang="ar-SA" dirty="0">
                <a:latin typeface="Alexandria" charset="0"/>
                <a:cs typeface="Alexandria" charset="0"/>
              </a:rPr>
              <a:t> </a:t>
            </a:r>
            <a:r>
              <a:rPr lang="ar-SA" dirty="0">
                <a:solidFill>
                  <a:srgbClr val="FF0000"/>
                </a:solidFill>
                <a:latin typeface="Alexandria" charset="0"/>
                <a:cs typeface="Alexandria" charset="0"/>
              </a:rPr>
              <a:t>الاستخدام</a:t>
            </a:r>
            <a:r>
              <a:rPr lang="ar-SA" dirty="0">
                <a:latin typeface="Alexandria" charset="0"/>
                <a:cs typeface="Alexandria" charset="0"/>
              </a:rPr>
              <a:t> أن نسبة كبيرة من قراء الأخبار يستهلكون المحتوى عبر الهواتف الذكية، ما يجعل التصميم المتجاوب أولوية قصوى لأي منصة إخبارية تطمح إلى الانتشار.</a:t>
            </a:r>
          </a:p>
        </p:txBody>
      </p:sp>
      <p:sp>
        <p:nvSpPr>
          <p:cNvPr id="24" name="Rectangle 23">
            <a:extLst>
              <a:ext uri="{FF2B5EF4-FFF2-40B4-BE49-F238E27FC236}">
                <a16:creationId xmlns:a16="http://schemas.microsoft.com/office/drawing/2014/main" id="{B413278F-5F85-2B72-68F8-B927E5C31B5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F9892AF-7254-0FCE-02F6-AF33265B877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99B374C2-FE86-FDC9-5887-D0F42EFD71B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تكيّف التصميم مع الأجهزة المختلفة</a:t>
            </a:r>
          </a:p>
        </p:txBody>
      </p:sp>
      <p:pic>
        <p:nvPicPr>
          <p:cNvPr id="17" name="Graphic 21">
            <a:extLst>
              <a:ext uri="{FF2B5EF4-FFF2-40B4-BE49-F238E27FC236}">
                <a16:creationId xmlns:a16="http://schemas.microsoft.com/office/drawing/2014/main" id="{DEB09A59-C125-A7E6-B823-31278206E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التصميم المتجاوب Responsive Design - تصميم تجربة المستخدم UX - أكاديمية حسوب">
            <a:extLst>
              <a:ext uri="{FF2B5EF4-FFF2-40B4-BE49-F238E27FC236}">
                <a16:creationId xmlns:a16="http://schemas.microsoft.com/office/drawing/2014/main" id="{C99AB697-699C-B964-56B0-F3CC5216FC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17119" y="2673520"/>
            <a:ext cx="4453542" cy="27834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93839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DABE4-E202-2976-7176-41308F8A67E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EA7E742-4A78-A6EE-041D-6E82C42EF86A}"/>
              </a:ext>
            </a:extLst>
          </p:cNvPr>
          <p:cNvSpPr txBox="1"/>
          <p:nvPr/>
        </p:nvSpPr>
        <p:spPr>
          <a:xfrm>
            <a:off x="3802929" y="1840112"/>
            <a:ext cx="7859827"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يجب أن يُبنى التصميم البصري وفق مبدأ </a:t>
            </a:r>
            <a:r>
              <a:rPr lang="ar-SA" dirty="0">
                <a:solidFill>
                  <a:srgbClr val="FF0000"/>
                </a:solidFill>
                <a:latin typeface="Alexandria" charset="0"/>
                <a:cs typeface="Alexandria" charset="0"/>
              </a:rPr>
              <a:t>البساطة</a:t>
            </a:r>
            <a:r>
              <a:rPr lang="ar-SA" dirty="0">
                <a:latin typeface="Alexandria" charset="0"/>
                <a:cs typeface="Alexandria" charset="0"/>
              </a:rPr>
              <a:t> </a:t>
            </a:r>
            <a:r>
              <a:rPr lang="ar-SA" dirty="0">
                <a:solidFill>
                  <a:srgbClr val="FF0000"/>
                </a:solidFill>
                <a:latin typeface="Alexandria" charset="0"/>
                <a:cs typeface="Alexandria" charset="0"/>
              </a:rPr>
              <a:t>والوضوح</a:t>
            </a:r>
            <a:r>
              <a:rPr lang="ar-SA" dirty="0">
                <a:latin typeface="Alexandria" charset="0"/>
                <a:cs typeface="Alexandria" charset="0"/>
              </a:rPr>
              <a:t>، حيث تكون عناصر التنقل مرئية وسهلة الاستخدام دون حاجة لتدريب أو شرح.</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يساعد ذلك في تقليل معدل "</a:t>
            </a:r>
            <a:r>
              <a:rPr lang="ar-SA" dirty="0">
                <a:solidFill>
                  <a:srgbClr val="FF0000"/>
                </a:solidFill>
                <a:latin typeface="Alexandria" charset="0"/>
                <a:cs typeface="Alexandria" charset="0"/>
              </a:rPr>
              <a:t>الخروج</a:t>
            </a:r>
            <a:r>
              <a:rPr lang="ar-SA" dirty="0">
                <a:latin typeface="Alexandria" charset="0"/>
                <a:cs typeface="Alexandria" charset="0"/>
              </a:rPr>
              <a:t> </a:t>
            </a:r>
            <a:r>
              <a:rPr lang="ar-SA" dirty="0">
                <a:solidFill>
                  <a:srgbClr val="FF0000"/>
                </a:solidFill>
                <a:latin typeface="Alexandria" charset="0"/>
                <a:cs typeface="Alexandria" charset="0"/>
              </a:rPr>
              <a:t>المبكر</a:t>
            </a:r>
            <a:r>
              <a:rPr lang="ar-SA" dirty="0">
                <a:latin typeface="Alexandria" charset="0"/>
                <a:cs typeface="Alexandria" charset="0"/>
              </a:rPr>
              <a:t>" من الموقع، وزيادة التفاعل مع المحتوى داخل المنصة من خلال اكتشاف أقسام جديدة بسهولة.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تعتمد العديد من المنصات على </a:t>
            </a:r>
            <a:r>
              <a:rPr lang="ar-SA" dirty="0">
                <a:solidFill>
                  <a:srgbClr val="FF0000"/>
                </a:solidFill>
                <a:latin typeface="Alexandria" charset="0"/>
                <a:cs typeface="Alexandria" charset="0"/>
              </a:rPr>
              <a:t>أيقونات</a:t>
            </a:r>
            <a:r>
              <a:rPr lang="ar-SA" dirty="0">
                <a:latin typeface="Alexandria" charset="0"/>
                <a:cs typeface="Alexandria" charset="0"/>
              </a:rPr>
              <a:t> </a:t>
            </a:r>
            <a:r>
              <a:rPr lang="ar-SA" dirty="0">
                <a:solidFill>
                  <a:srgbClr val="FF0000"/>
                </a:solidFill>
                <a:latin typeface="Alexandria" charset="0"/>
                <a:cs typeface="Alexandria" charset="0"/>
              </a:rPr>
              <a:t>بصرية</a:t>
            </a:r>
            <a:r>
              <a:rPr lang="ar-SA" dirty="0">
                <a:latin typeface="Alexandria" charset="0"/>
                <a:cs typeface="Alexandria" charset="0"/>
              </a:rPr>
              <a:t> واضحة </a:t>
            </a:r>
            <a:r>
              <a:rPr lang="ar-SA" dirty="0">
                <a:solidFill>
                  <a:srgbClr val="FF0000"/>
                </a:solidFill>
                <a:latin typeface="Alexandria" charset="0"/>
                <a:cs typeface="Alexandria" charset="0"/>
              </a:rPr>
              <a:t>وأشرطة</a:t>
            </a:r>
            <a:r>
              <a:rPr lang="ar-SA" dirty="0">
                <a:latin typeface="Alexandria" charset="0"/>
                <a:cs typeface="Alexandria" charset="0"/>
              </a:rPr>
              <a:t> </a:t>
            </a:r>
            <a:r>
              <a:rPr lang="ar-SA" dirty="0">
                <a:solidFill>
                  <a:srgbClr val="FF0000"/>
                </a:solidFill>
                <a:latin typeface="Alexandria" charset="0"/>
                <a:cs typeface="Alexandria" charset="0"/>
              </a:rPr>
              <a:t>تصفح</a:t>
            </a:r>
            <a:r>
              <a:rPr lang="ar-SA" dirty="0">
                <a:latin typeface="Alexandria" charset="0"/>
                <a:cs typeface="Alexandria" charset="0"/>
              </a:rPr>
              <a:t> مرنة لتوفير تجربة أكثر سلاسة للمستخدم، مما يعكس فهماً عميقاً لاحتياجات جمهورها الرقمي.</a:t>
            </a:r>
          </a:p>
        </p:txBody>
      </p:sp>
      <p:sp>
        <p:nvSpPr>
          <p:cNvPr id="24" name="Rectangle 23">
            <a:extLst>
              <a:ext uri="{FF2B5EF4-FFF2-40B4-BE49-F238E27FC236}">
                <a16:creationId xmlns:a16="http://schemas.microsoft.com/office/drawing/2014/main" id="{1B098FFC-D24D-61D6-ABAA-07A9204FBD2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27A3637-645D-2EBA-79E6-52F14206767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A31D3C48-2F59-5515-A1C3-7E0600834D1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وضوح التصفح وسهولة الوصول</a:t>
            </a:r>
          </a:p>
        </p:txBody>
      </p:sp>
      <p:pic>
        <p:nvPicPr>
          <p:cNvPr id="17" name="Graphic 21">
            <a:extLst>
              <a:ext uri="{FF2B5EF4-FFF2-40B4-BE49-F238E27FC236}">
                <a16:creationId xmlns:a16="http://schemas.microsoft.com/office/drawing/2014/main" id="{C9134478-AD11-AE5B-CA8D-8A51F6EE26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8194" name="Picture 2" descr="التصميم المتجاوب لصفحات الويب Responsive Web Design - CSS - أكاديمية حسوب">
            <a:extLst>
              <a:ext uri="{FF2B5EF4-FFF2-40B4-BE49-F238E27FC236}">
                <a16:creationId xmlns:a16="http://schemas.microsoft.com/office/drawing/2014/main" id="{3AD409D9-2BD8-C764-DD76-6CAE6B0AB4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789" r="26902"/>
          <a:stretch>
            <a:fillRect/>
          </a:stretch>
        </p:blipFill>
        <p:spPr bwMode="auto">
          <a:xfrm>
            <a:off x="266132" y="1938398"/>
            <a:ext cx="3219512" cy="40807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91191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9EFCE-0FAF-C650-A46A-4E02FF8BE97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ECE2A6D-57F0-9654-AACD-7C0884B68739}"/>
              </a:ext>
            </a:extLst>
          </p:cNvPr>
          <p:cNvSpPr txBox="1"/>
          <p:nvPr/>
        </p:nvSpPr>
        <p:spPr>
          <a:xfrm>
            <a:off x="3391593" y="1615669"/>
            <a:ext cx="8267742"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تؤدي قابلية القراءة دورًا جوهريًا في </a:t>
            </a:r>
            <a:r>
              <a:rPr lang="ar-SA" dirty="0">
                <a:solidFill>
                  <a:srgbClr val="FF0000"/>
                </a:solidFill>
                <a:latin typeface="Alexandria" charset="0"/>
                <a:cs typeface="Alexandria" charset="0"/>
              </a:rPr>
              <a:t>جودة</a:t>
            </a:r>
            <a:r>
              <a:rPr lang="ar-SA" dirty="0">
                <a:latin typeface="Alexandria" charset="0"/>
                <a:cs typeface="Alexandria" charset="0"/>
              </a:rPr>
              <a:t>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البصري</a:t>
            </a:r>
            <a:r>
              <a:rPr lang="ar-SA" dirty="0">
                <a:latin typeface="Alexandria" charset="0"/>
                <a:cs typeface="Alexandria" charset="0"/>
              </a:rPr>
              <a:t> للمواقع الإخبارية، حيث يعتمد نقل المعلومة على وضوح الخطوط، وحجم النصوص، وتباعد الأسطر.</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اختيار </a:t>
            </a:r>
            <a:r>
              <a:rPr lang="ar-SA" dirty="0">
                <a:solidFill>
                  <a:srgbClr val="FF0000"/>
                </a:solidFill>
                <a:latin typeface="Alexandria" charset="0"/>
                <a:cs typeface="Alexandria" charset="0"/>
              </a:rPr>
              <a:t>خطوط</a:t>
            </a:r>
            <a:r>
              <a:rPr lang="ar-SA" dirty="0">
                <a:latin typeface="Alexandria" charset="0"/>
                <a:cs typeface="Alexandria" charset="0"/>
              </a:rPr>
              <a:t> </a:t>
            </a:r>
            <a:r>
              <a:rPr lang="ar-SA" dirty="0">
                <a:solidFill>
                  <a:srgbClr val="FF0000"/>
                </a:solidFill>
                <a:latin typeface="Alexandria" charset="0"/>
                <a:cs typeface="Alexandria" charset="0"/>
              </a:rPr>
              <a:t>مناسبة</a:t>
            </a:r>
            <a:r>
              <a:rPr lang="ar-SA" dirty="0">
                <a:latin typeface="Alexandria" charset="0"/>
                <a:cs typeface="Alexandria" charset="0"/>
              </a:rPr>
              <a:t> </a:t>
            </a:r>
            <a:r>
              <a:rPr lang="ar-SA" dirty="0">
                <a:solidFill>
                  <a:srgbClr val="FF0000"/>
                </a:solidFill>
                <a:latin typeface="Alexandria" charset="0"/>
                <a:cs typeface="Alexandria" charset="0"/>
              </a:rPr>
              <a:t>للطباعة</a:t>
            </a:r>
            <a:r>
              <a:rPr lang="ar-SA" dirty="0">
                <a:latin typeface="Alexandria" charset="0"/>
                <a:cs typeface="Alexandria" charset="0"/>
              </a:rPr>
              <a:t> </a:t>
            </a:r>
            <a:r>
              <a:rPr lang="ar-SA" dirty="0">
                <a:solidFill>
                  <a:srgbClr val="FF0000"/>
                </a:solidFill>
                <a:latin typeface="Alexandria" charset="0"/>
                <a:cs typeface="Alexandria" charset="0"/>
              </a:rPr>
              <a:t>الرقمية</a:t>
            </a:r>
            <a:r>
              <a:rPr lang="ar-SA" dirty="0">
                <a:latin typeface="Alexandria" charset="0"/>
                <a:cs typeface="Alexandria" charset="0"/>
              </a:rPr>
              <a:t> تكون مريحة للعين، وتُعرض بشكل جيد على مختلف الشاشات دون إجهاد بصري، خصوصاً مع القراءة الطويلة.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يسهم </a:t>
            </a:r>
            <a:r>
              <a:rPr lang="ar-SA" dirty="0">
                <a:solidFill>
                  <a:srgbClr val="FF0000"/>
                </a:solidFill>
                <a:latin typeface="Alexandria" charset="0"/>
                <a:cs typeface="Alexandria" charset="0"/>
              </a:rPr>
              <a:t>استخدام ألوان متباينة </a:t>
            </a:r>
            <a:r>
              <a:rPr lang="ar-SA" dirty="0">
                <a:latin typeface="Alexandria" charset="0"/>
                <a:cs typeface="Alexandria" charset="0"/>
              </a:rPr>
              <a:t>بين الخلفية والنص في تحسين تجربة القراءة، ويُعد ذلك عنصرًا حاسمًا في إبقاء القارئ متصلاً بالمحتوى دون انقطاع أو تشتت.</a:t>
            </a:r>
          </a:p>
        </p:txBody>
      </p:sp>
      <p:sp>
        <p:nvSpPr>
          <p:cNvPr id="24" name="Rectangle 23">
            <a:extLst>
              <a:ext uri="{FF2B5EF4-FFF2-40B4-BE49-F238E27FC236}">
                <a16:creationId xmlns:a16="http://schemas.microsoft.com/office/drawing/2014/main" id="{DD6C0767-369C-71E9-BCD1-45FB90E8EA6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57237E9-598A-7375-28BD-F1ED78E494B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1DD1C8B9-CE3A-D198-F5BE-2B8964881BB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قابلية القراءة كنقطة ارتكاز في التصميم</a:t>
            </a:r>
          </a:p>
        </p:txBody>
      </p:sp>
      <p:pic>
        <p:nvPicPr>
          <p:cNvPr id="17" name="Graphic 21">
            <a:extLst>
              <a:ext uri="{FF2B5EF4-FFF2-40B4-BE49-F238E27FC236}">
                <a16:creationId xmlns:a16="http://schemas.microsoft.com/office/drawing/2014/main" id="{8B4B9723-AF66-3DB2-4BBA-D3232A1930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18" name="Picture 2" descr="تصميم مواقع الويب بناءً على مبدأ تجربة المستخدم المتنقلة">
            <a:extLst>
              <a:ext uri="{FF2B5EF4-FFF2-40B4-BE49-F238E27FC236}">
                <a16:creationId xmlns:a16="http://schemas.microsoft.com/office/drawing/2014/main" id="{C7C79E2C-BB73-1685-D787-FFEEF5A314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495704" y="2566109"/>
            <a:ext cx="4504376" cy="29474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5588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D6D1B-A5E7-55C9-D9EA-B54B6F83758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573E441-E505-9711-310A-B7CB2AEB7738}"/>
              </a:ext>
            </a:extLst>
          </p:cNvPr>
          <p:cNvSpPr txBox="1"/>
          <p:nvPr/>
        </p:nvSpPr>
        <p:spPr>
          <a:xfrm>
            <a:off x="2759826" y="1908209"/>
            <a:ext cx="8849634"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الألوان ليست مجرد زينة في التصميم، بل </a:t>
            </a:r>
            <a:r>
              <a:rPr lang="ar-SA" dirty="0">
                <a:solidFill>
                  <a:srgbClr val="FF0000"/>
                </a:solidFill>
                <a:latin typeface="Alexandria" charset="0"/>
                <a:cs typeface="Alexandria" charset="0"/>
              </a:rPr>
              <a:t>أداة بصرية </a:t>
            </a:r>
            <a:r>
              <a:rPr lang="ar-SA" dirty="0">
                <a:latin typeface="Alexandria" charset="0"/>
                <a:cs typeface="Alexandria" charset="0"/>
              </a:rPr>
              <a:t>توجه عقل القارئ نحو الأولويات، وتساعد في تصنيف المحتوى وتحديد طبيعته (خبر عاجل، رأي، تقرير).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اختيار </a:t>
            </a:r>
            <a:r>
              <a:rPr lang="ar-SA" dirty="0">
                <a:solidFill>
                  <a:srgbClr val="FF0000"/>
                </a:solidFill>
                <a:latin typeface="Alexandria" charset="0"/>
                <a:cs typeface="Alexandria" charset="0"/>
              </a:rPr>
              <a:t>لوحة ألوان متناسقة ومعبّرة</a:t>
            </a:r>
            <a:r>
              <a:rPr lang="ar-SA" dirty="0">
                <a:latin typeface="Alexandria" charset="0"/>
                <a:cs typeface="Alexandria" charset="0"/>
              </a:rPr>
              <a:t> عن الهوية البصرية للمنصة، بحيث تبقى مألوفة للقارئ وتمنحه شعورًا بالاستقرار والموثوقية.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عند </a:t>
            </a:r>
            <a:r>
              <a:rPr lang="ar-SA" dirty="0">
                <a:solidFill>
                  <a:srgbClr val="FF0000"/>
                </a:solidFill>
                <a:latin typeface="Alexandria" charset="0"/>
                <a:cs typeface="Alexandria" charset="0"/>
              </a:rPr>
              <a:t>استخدام الألوان بشكل إستراتيجي </a:t>
            </a:r>
            <a:r>
              <a:rPr lang="ar-SA" dirty="0">
                <a:latin typeface="Alexandria" charset="0"/>
                <a:cs typeface="Alexandria" charset="0"/>
              </a:rPr>
              <a:t>(مثل تمييز العناوين أو الروابط)، يمكن للمؤسسة التأثير في سلوك القراءة ومضاعفة معدلات التفاعل مع القصص المنشورة.</a:t>
            </a:r>
          </a:p>
        </p:txBody>
      </p:sp>
      <p:sp>
        <p:nvSpPr>
          <p:cNvPr id="24" name="Rectangle 23">
            <a:extLst>
              <a:ext uri="{FF2B5EF4-FFF2-40B4-BE49-F238E27FC236}">
                <a16:creationId xmlns:a16="http://schemas.microsoft.com/office/drawing/2014/main" id="{CE78916F-D833-9511-EA2E-B9120DAD086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098A454-5A84-72D0-EE32-AA826C5D6C1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C76439E7-01F5-EFA6-CF13-35DF7952C24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استخدام الألوان وتوجيه الانتباه</a:t>
            </a:r>
          </a:p>
        </p:txBody>
      </p:sp>
      <p:pic>
        <p:nvPicPr>
          <p:cNvPr id="17" name="Graphic 21">
            <a:extLst>
              <a:ext uri="{FF2B5EF4-FFF2-40B4-BE49-F238E27FC236}">
                <a16:creationId xmlns:a16="http://schemas.microsoft.com/office/drawing/2014/main" id="{741F5EE9-524D-7110-D421-38AF18B76E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تدرجات ألوان مع هذه المواقع - كيف عربي">
            <a:extLst>
              <a:ext uri="{FF2B5EF4-FFF2-40B4-BE49-F238E27FC236}">
                <a16:creationId xmlns:a16="http://schemas.microsoft.com/office/drawing/2014/main" id="{001C1744-C218-4D57-0AE1-2FF48E97465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9775"/>
          <a:stretch>
            <a:fillRect/>
          </a:stretch>
        </p:blipFill>
        <p:spPr bwMode="auto">
          <a:xfrm rot="16200000">
            <a:off x="-1030311" y="3000447"/>
            <a:ext cx="5162983" cy="2205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0240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045F4-7093-E881-D580-CCCEEF91388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B376346-94AA-5175-DA3A-531B7129E2ED}"/>
              </a:ext>
            </a:extLst>
          </p:cNvPr>
          <p:cNvSpPr txBox="1"/>
          <p:nvPr/>
        </p:nvSpPr>
        <p:spPr>
          <a:xfrm>
            <a:off x="4763317" y="1790766"/>
            <a:ext cx="6876563" cy="484292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تعتمد قوة التصميم البصري على </a:t>
            </a:r>
            <a:r>
              <a:rPr lang="ar-SA" dirty="0">
                <a:solidFill>
                  <a:srgbClr val="FF0000"/>
                </a:solidFill>
                <a:latin typeface="Alexandria" charset="0"/>
                <a:cs typeface="Alexandria" charset="0"/>
              </a:rPr>
              <a:t>كيفية توزيع عناصر الصفحة </a:t>
            </a:r>
            <a:r>
              <a:rPr lang="ar-SA" dirty="0">
                <a:latin typeface="Alexandria" charset="0"/>
                <a:cs typeface="Alexandria" charset="0"/>
              </a:rPr>
              <a:t>مثل العناوين، الصور، النصوص، القوائم، والإعلانات بطريقة متزنة.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تساعد الهيكلة الواضحة في </a:t>
            </a:r>
            <a:r>
              <a:rPr lang="ar-SA" dirty="0">
                <a:solidFill>
                  <a:srgbClr val="FF0000"/>
                </a:solidFill>
                <a:latin typeface="Alexandria" charset="0"/>
                <a:cs typeface="Alexandria" charset="0"/>
              </a:rPr>
              <a:t>تجنب ازدحام المحتوى</a:t>
            </a:r>
            <a:r>
              <a:rPr lang="ar-SA" dirty="0">
                <a:latin typeface="Alexandria" charset="0"/>
                <a:cs typeface="Alexandria" charset="0"/>
              </a:rPr>
              <a:t>، وتتيح للقارئ التنقل بسلاسة بين الأقسام المختلفة، مما يقلل من الإحباط ويزيد الولاء للموقع.</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يمكن استخدام </a:t>
            </a:r>
            <a:r>
              <a:rPr lang="ar-SA" dirty="0">
                <a:solidFill>
                  <a:srgbClr val="FF0000"/>
                </a:solidFill>
                <a:latin typeface="Alexandria" charset="0"/>
                <a:cs typeface="Alexandria" charset="0"/>
              </a:rPr>
              <a:t>أنظمة شبكية </a:t>
            </a:r>
            <a:r>
              <a:rPr lang="en-US" dirty="0">
                <a:latin typeface="Alexandria" charset="0"/>
                <a:cs typeface="Alexandria" charset="0"/>
              </a:rPr>
              <a:t>Grid Systems</a:t>
            </a:r>
            <a:r>
              <a:rPr lang="ar-SA" dirty="0">
                <a:latin typeface="Alexandria" charset="0"/>
                <a:cs typeface="Alexandria" charset="0"/>
              </a:rPr>
              <a:t> في التصميم لتوحيد أحجام الأعمدة والمربعات، مما يخلق تناسقًا بصريًا مريحًا ويُسهل القراءة.</a:t>
            </a:r>
          </a:p>
        </p:txBody>
      </p:sp>
      <p:sp>
        <p:nvSpPr>
          <p:cNvPr id="24" name="Rectangle 23">
            <a:extLst>
              <a:ext uri="{FF2B5EF4-FFF2-40B4-BE49-F238E27FC236}">
                <a16:creationId xmlns:a16="http://schemas.microsoft.com/office/drawing/2014/main" id="{6B6D201F-A1CF-4CD8-12A8-64957DEE43E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4A85436-A10F-2F8D-F417-2E9FD90FF36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7223C406-589D-1B77-6731-F105E74A604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هيكلة الصفحة وتوزيع المحتوى</a:t>
            </a:r>
          </a:p>
        </p:txBody>
      </p:sp>
      <p:pic>
        <p:nvPicPr>
          <p:cNvPr id="17" name="Graphic 21">
            <a:extLst>
              <a:ext uri="{FF2B5EF4-FFF2-40B4-BE49-F238E27FC236}">
                <a16:creationId xmlns:a16="http://schemas.microsoft.com/office/drawing/2014/main" id="{32F7052A-68E0-084C-D346-09B5688814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descr="تصميم تجربة المستخدم UX - تصميم تجربة المستخدم UX - أكاديمية حسوب">
            <a:extLst>
              <a:ext uri="{FF2B5EF4-FFF2-40B4-BE49-F238E27FC236}">
                <a16:creationId xmlns:a16="http://schemas.microsoft.com/office/drawing/2014/main" id="{A5251F5D-A1DE-7F1F-7058-DF787376A6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52" y="2349384"/>
            <a:ext cx="4572000" cy="2857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06584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F719E-1DAF-6D37-A440-32055B0F06C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F782FD2-0598-1772-C6BD-C44F98FB156A}"/>
              </a:ext>
            </a:extLst>
          </p:cNvPr>
          <p:cNvSpPr txBox="1"/>
          <p:nvPr/>
        </p:nvSpPr>
        <p:spPr>
          <a:xfrm>
            <a:off x="3832168" y="1615669"/>
            <a:ext cx="7827168"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لا يكتمل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البصري</a:t>
            </a:r>
            <a:r>
              <a:rPr lang="ar-SA" dirty="0">
                <a:latin typeface="Alexandria" charset="0"/>
                <a:cs typeface="Alexandria" charset="0"/>
              </a:rPr>
              <a:t> دون دمج صور عالية الجودة ورسوم توضيحية تعزز من المعنى وتدعم النصوص المكتوبة بمستوى بصري موازي.</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على الصور أن تكون </a:t>
            </a:r>
            <a:r>
              <a:rPr lang="ar-SA" dirty="0">
                <a:solidFill>
                  <a:srgbClr val="FF0000"/>
                </a:solidFill>
                <a:latin typeface="Alexandria" charset="0"/>
                <a:cs typeface="Alexandria" charset="0"/>
              </a:rPr>
              <a:t>متوافقة</a:t>
            </a:r>
            <a:r>
              <a:rPr lang="ar-SA" dirty="0">
                <a:latin typeface="Alexandria" charset="0"/>
                <a:cs typeface="Alexandria" charset="0"/>
              </a:rPr>
              <a:t> مع </a:t>
            </a:r>
            <a:r>
              <a:rPr lang="ar-SA" dirty="0">
                <a:solidFill>
                  <a:srgbClr val="FF0000"/>
                </a:solidFill>
                <a:latin typeface="Alexandria" charset="0"/>
                <a:cs typeface="Alexandria" charset="0"/>
              </a:rPr>
              <a:t>المعايير</a:t>
            </a:r>
            <a:r>
              <a:rPr lang="ar-SA" dirty="0">
                <a:latin typeface="Alexandria" charset="0"/>
                <a:cs typeface="Alexandria" charset="0"/>
              </a:rPr>
              <a:t> </a:t>
            </a:r>
            <a:r>
              <a:rPr lang="ar-SA" dirty="0">
                <a:solidFill>
                  <a:srgbClr val="FF0000"/>
                </a:solidFill>
                <a:latin typeface="Alexandria" charset="0"/>
                <a:cs typeface="Alexandria" charset="0"/>
              </a:rPr>
              <a:t>التحريرية</a:t>
            </a:r>
            <a:r>
              <a:rPr lang="ar-SA" dirty="0">
                <a:latin typeface="Alexandria" charset="0"/>
                <a:cs typeface="Alexandria" charset="0"/>
              </a:rPr>
              <a:t>، وتحترم حقوق النشر، كما يُفضل ضغطها لتقليل زمن التحميل دون التأثير على الجودة.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تؤدي </a:t>
            </a:r>
            <a:r>
              <a:rPr lang="ar-SA" dirty="0">
                <a:solidFill>
                  <a:srgbClr val="FF0000"/>
                </a:solidFill>
                <a:latin typeface="Alexandria" charset="0"/>
                <a:cs typeface="Alexandria" charset="0"/>
              </a:rPr>
              <a:t>الرسوم</a:t>
            </a:r>
            <a:r>
              <a:rPr lang="ar-SA" dirty="0">
                <a:latin typeface="Alexandria" charset="0"/>
                <a:cs typeface="Alexandria" charset="0"/>
              </a:rPr>
              <a:t> </a:t>
            </a:r>
            <a:r>
              <a:rPr lang="ar-SA" dirty="0">
                <a:solidFill>
                  <a:srgbClr val="FF0000"/>
                </a:solidFill>
                <a:latin typeface="Alexandria" charset="0"/>
                <a:cs typeface="Alexandria" charset="0"/>
              </a:rPr>
              <a:t>البيانية</a:t>
            </a:r>
            <a:r>
              <a:rPr lang="ar-SA" dirty="0">
                <a:latin typeface="Alexandria" charset="0"/>
                <a:cs typeface="Alexandria" charset="0"/>
              </a:rPr>
              <a:t> </a:t>
            </a:r>
            <a:r>
              <a:rPr lang="ar-SA" dirty="0">
                <a:solidFill>
                  <a:srgbClr val="FF0000"/>
                </a:solidFill>
                <a:latin typeface="Alexandria" charset="0"/>
                <a:cs typeface="Alexandria" charset="0"/>
              </a:rPr>
              <a:t>والإنفوجرافيك</a:t>
            </a:r>
            <a:r>
              <a:rPr lang="ar-SA" dirty="0">
                <a:latin typeface="Alexandria" charset="0"/>
                <a:cs typeface="Alexandria" charset="0"/>
              </a:rPr>
              <a:t> دورًا مهمًا في شرح المعلومات المعقدة وتبسيط الأرقام والإحصاءات، ما يجعلها أدوات فعالة في الأخبار التحليلية.</a:t>
            </a:r>
          </a:p>
        </p:txBody>
      </p:sp>
      <p:sp>
        <p:nvSpPr>
          <p:cNvPr id="24" name="Rectangle 23">
            <a:extLst>
              <a:ext uri="{FF2B5EF4-FFF2-40B4-BE49-F238E27FC236}">
                <a16:creationId xmlns:a16="http://schemas.microsoft.com/office/drawing/2014/main" id="{F94292FD-BBC9-90B4-16BF-0ACAA70A8B6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A3A4458-8FBC-451B-2424-91C380749B7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4DDAFE16-4BDD-D5DA-4239-AF1E8D0EC74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عناصر ومحتوى الصفحات</a:t>
            </a:r>
          </a:p>
        </p:txBody>
      </p:sp>
      <p:pic>
        <p:nvPicPr>
          <p:cNvPr id="17" name="Graphic 21">
            <a:extLst>
              <a:ext uri="{FF2B5EF4-FFF2-40B4-BE49-F238E27FC236}">
                <a16:creationId xmlns:a16="http://schemas.microsoft.com/office/drawing/2014/main" id="{1091C38F-A343-8DA8-68A0-E7563686E9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كورس تصميم واجهه وتجربه المستخدم - المجموعة الدولية لخدمات التدريب">
            <a:extLst>
              <a:ext uri="{FF2B5EF4-FFF2-40B4-BE49-F238E27FC236}">
                <a16:creationId xmlns:a16="http://schemas.microsoft.com/office/drawing/2014/main" id="{E5B11152-B332-D734-BE0C-C692541B675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915" r="13899"/>
          <a:stretch>
            <a:fillRect/>
          </a:stretch>
        </p:blipFill>
        <p:spPr bwMode="auto">
          <a:xfrm>
            <a:off x="116378" y="2328602"/>
            <a:ext cx="3491346" cy="27587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39784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F74AD-725E-4392-58B1-30C80D41F5E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DD83F56-64E0-4430-1A4F-5AB9F83FB129}"/>
              </a:ext>
            </a:extLst>
          </p:cNvPr>
          <p:cNvSpPr txBox="1"/>
          <p:nvPr/>
        </p:nvSpPr>
        <p:spPr>
          <a:xfrm>
            <a:off x="3608962" y="1695243"/>
            <a:ext cx="7836365"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أصبح من الممكن إدخال </a:t>
            </a:r>
            <a:r>
              <a:rPr lang="ar-SA" dirty="0">
                <a:solidFill>
                  <a:srgbClr val="FF0000"/>
                </a:solidFill>
                <a:latin typeface="Alexandria" charset="0"/>
                <a:cs typeface="Alexandria" charset="0"/>
              </a:rPr>
              <a:t>حركات</a:t>
            </a:r>
            <a:r>
              <a:rPr lang="ar-SA" dirty="0">
                <a:latin typeface="Alexandria" charset="0"/>
                <a:cs typeface="Alexandria" charset="0"/>
              </a:rPr>
              <a:t> </a:t>
            </a:r>
            <a:r>
              <a:rPr lang="ar-SA" dirty="0">
                <a:solidFill>
                  <a:srgbClr val="FF0000"/>
                </a:solidFill>
                <a:latin typeface="Alexandria" charset="0"/>
                <a:cs typeface="Alexandria" charset="0"/>
              </a:rPr>
              <a:t>انتقالية</a:t>
            </a:r>
            <a:r>
              <a:rPr lang="ar-SA" dirty="0">
                <a:latin typeface="Alexandria" charset="0"/>
                <a:cs typeface="Alexandria" charset="0"/>
              </a:rPr>
              <a:t> </a:t>
            </a:r>
            <a:r>
              <a:rPr lang="ar-SA" dirty="0">
                <a:solidFill>
                  <a:srgbClr val="FF0000"/>
                </a:solidFill>
                <a:latin typeface="Alexandria" charset="0"/>
                <a:cs typeface="Alexandria" charset="0"/>
              </a:rPr>
              <a:t>ومؤثرات</a:t>
            </a:r>
            <a:r>
              <a:rPr lang="ar-SA" dirty="0">
                <a:latin typeface="Alexandria" charset="0"/>
                <a:cs typeface="Alexandria" charset="0"/>
              </a:rPr>
              <a:t> </a:t>
            </a:r>
            <a:r>
              <a:rPr lang="ar-SA" dirty="0">
                <a:solidFill>
                  <a:srgbClr val="FF0000"/>
                </a:solidFill>
                <a:latin typeface="Alexandria" charset="0"/>
                <a:cs typeface="Alexandria" charset="0"/>
              </a:rPr>
              <a:t>بصرية</a:t>
            </a:r>
            <a:r>
              <a:rPr lang="ar-SA" dirty="0">
                <a:latin typeface="Alexandria" charset="0"/>
                <a:cs typeface="Alexandria" charset="0"/>
              </a:rPr>
              <a:t> خفيفة في التصميم، كظهور النص عند التمرير أو تحريك الصور لجذب الانتباه دون تشتيت.</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a:t>
            </a:r>
            <a:r>
              <a:rPr lang="ar-SA" dirty="0">
                <a:solidFill>
                  <a:srgbClr val="FF0000"/>
                </a:solidFill>
                <a:latin typeface="Alexandria" charset="0"/>
                <a:cs typeface="Alexandria" charset="0"/>
              </a:rPr>
              <a:t>استخدام</a:t>
            </a:r>
            <a:r>
              <a:rPr lang="ar-SA" dirty="0">
                <a:latin typeface="Alexandria" charset="0"/>
                <a:cs typeface="Alexandria" charset="0"/>
              </a:rPr>
              <a:t> هذه </a:t>
            </a:r>
            <a:r>
              <a:rPr lang="ar-SA" dirty="0">
                <a:solidFill>
                  <a:srgbClr val="FF0000"/>
                </a:solidFill>
                <a:latin typeface="Alexandria" charset="0"/>
                <a:cs typeface="Alexandria" charset="0"/>
              </a:rPr>
              <a:t>المؤثرات</a:t>
            </a:r>
            <a:r>
              <a:rPr lang="ar-SA" dirty="0">
                <a:latin typeface="Alexandria" charset="0"/>
                <a:cs typeface="Alexandria" charset="0"/>
              </a:rPr>
              <a:t> </a:t>
            </a:r>
            <a:r>
              <a:rPr lang="ar-SA" dirty="0">
                <a:solidFill>
                  <a:srgbClr val="FF0000"/>
                </a:solidFill>
                <a:latin typeface="Alexandria" charset="0"/>
                <a:cs typeface="Alexandria" charset="0"/>
              </a:rPr>
              <a:t>باعتدال</a:t>
            </a:r>
            <a:r>
              <a:rPr lang="ar-SA" dirty="0">
                <a:latin typeface="Alexandria" charset="0"/>
                <a:cs typeface="Alexandria" charset="0"/>
              </a:rPr>
              <a:t>، لأنها قد تُبطئ الموقع أو تُضعف التركيز إذا لم تكن مبررة أو متماشية مع طبيعة المحتوى.</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تعزز </a:t>
            </a:r>
            <a:r>
              <a:rPr lang="ar-SA" dirty="0">
                <a:solidFill>
                  <a:srgbClr val="FF0000"/>
                </a:solidFill>
                <a:latin typeface="Alexandria" charset="0"/>
                <a:cs typeface="Alexandria" charset="0"/>
              </a:rPr>
              <a:t>الحركات</a:t>
            </a:r>
            <a:r>
              <a:rPr lang="ar-SA" dirty="0">
                <a:latin typeface="Alexandria" charset="0"/>
                <a:cs typeface="Alexandria" charset="0"/>
              </a:rPr>
              <a:t> </a:t>
            </a:r>
            <a:r>
              <a:rPr lang="ar-SA" dirty="0">
                <a:solidFill>
                  <a:srgbClr val="FF0000"/>
                </a:solidFill>
                <a:latin typeface="Alexandria" charset="0"/>
                <a:cs typeface="Alexandria" charset="0"/>
              </a:rPr>
              <a:t>المدروسة</a:t>
            </a:r>
            <a:r>
              <a:rPr lang="ar-SA" dirty="0">
                <a:latin typeface="Alexandria" charset="0"/>
                <a:cs typeface="Alexandria" charset="0"/>
              </a:rPr>
              <a:t> تجربة المستخدم من خلال إضفاء </a:t>
            </a:r>
            <a:r>
              <a:rPr lang="ar-SA" dirty="0">
                <a:solidFill>
                  <a:srgbClr val="FF0000"/>
                </a:solidFill>
                <a:latin typeface="Alexandria" charset="0"/>
                <a:cs typeface="Alexandria" charset="0"/>
              </a:rPr>
              <a:t>لمسة</a:t>
            </a:r>
            <a:r>
              <a:rPr lang="ar-SA" dirty="0">
                <a:latin typeface="Alexandria" charset="0"/>
                <a:cs typeface="Alexandria" charset="0"/>
              </a:rPr>
              <a:t> </a:t>
            </a:r>
            <a:r>
              <a:rPr lang="ar-SA" dirty="0">
                <a:solidFill>
                  <a:srgbClr val="FF0000"/>
                </a:solidFill>
                <a:latin typeface="Alexandria" charset="0"/>
                <a:cs typeface="Alexandria" charset="0"/>
              </a:rPr>
              <a:t>حداثية</a:t>
            </a:r>
            <a:r>
              <a:rPr lang="ar-SA" dirty="0">
                <a:latin typeface="Alexandria" charset="0"/>
                <a:cs typeface="Alexandria" charset="0"/>
              </a:rPr>
              <a:t> </a:t>
            </a:r>
            <a:r>
              <a:rPr lang="ar-SA" dirty="0">
                <a:solidFill>
                  <a:srgbClr val="FF0000"/>
                </a:solidFill>
                <a:latin typeface="Alexandria" charset="0"/>
                <a:cs typeface="Alexandria" charset="0"/>
              </a:rPr>
              <a:t>وحيوية</a:t>
            </a:r>
            <a:r>
              <a:rPr lang="ar-SA" dirty="0">
                <a:latin typeface="Alexandria" charset="0"/>
                <a:cs typeface="Alexandria" charset="0"/>
              </a:rPr>
              <a:t> على المنصة، خصوصاً مع الأجيال الشابة المتفاعلة مع الوسائط البصرية.</a:t>
            </a:r>
          </a:p>
        </p:txBody>
      </p:sp>
      <p:sp>
        <p:nvSpPr>
          <p:cNvPr id="24" name="Rectangle 23">
            <a:extLst>
              <a:ext uri="{FF2B5EF4-FFF2-40B4-BE49-F238E27FC236}">
                <a16:creationId xmlns:a16="http://schemas.microsoft.com/office/drawing/2014/main" id="{CB837CB9-99A6-33A7-33C5-8114ADF4C56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7B7D775-87E9-0D5C-A2D3-1BCB3D85394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7C5DA595-C47A-0C0D-2893-9D7ADBD3D0D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تأثير الحركات والمؤثرات البصرية</a:t>
            </a:r>
          </a:p>
        </p:txBody>
      </p:sp>
      <p:pic>
        <p:nvPicPr>
          <p:cNvPr id="17" name="Graphic 21">
            <a:extLst>
              <a:ext uri="{FF2B5EF4-FFF2-40B4-BE49-F238E27FC236}">
                <a16:creationId xmlns:a16="http://schemas.microsoft.com/office/drawing/2014/main" id="{9E3D3EE6-52CA-7158-2DEB-348D46029C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6" name="Picture 4" descr="UX vs. UI Design: What's the Difference? A Detailed Look - Purrweb">
            <a:extLst>
              <a:ext uri="{FF2B5EF4-FFF2-40B4-BE49-F238E27FC236}">
                <a16:creationId xmlns:a16="http://schemas.microsoft.com/office/drawing/2014/main" id="{A92D2214-5FBC-9CD6-C64A-617F3F45BE7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5113" r="33956"/>
          <a:stretch>
            <a:fillRect/>
          </a:stretch>
        </p:blipFill>
        <p:spPr bwMode="auto">
          <a:xfrm>
            <a:off x="423950" y="1681259"/>
            <a:ext cx="2936378" cy="46107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65784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B9F54-EB3B-6835-79B1-116932145D6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2D35A04-2AB5-20F4-9FB5-86A64F33BC4E}"/>
              </a:ext>
            </a:extLst>
          </p:cNvPr>
          <p:cNvSpPr txBox="1"/>
          <p:nvPr/>
        </p:nvSpPr>
        <p:spPr>
          <a:xfrm>
            <a:off x="4103834" y="1704235"/>
            <a:ext cx="7505624" cy="41965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التصميم البصري الناجح لا يقتصر على </a:t>
            </a:r>
            <a:r>
              <a:rPr lang="ar-SA" dirty="0">
                <a:solidFill>
                  <a:srgbClr val="FF0000"/>
                </a:solidFill>
                <a:latin typeface="Alexandria" charset="0"/>
                <a:cs typeface="Alexandria" charset="0"/>
              </a:rPr>
              <a:t>الجانب</a:t>
            </a:r>
            <a:r>
              <a:rPr lang="ar-SA" dirty="0">
                <a:latin typeface="Alexandria" charset="0"/>
                <a:cs typeface="Alexandria" charset="0"/>
              </a:rPr>
              <a:t> </a:t>
            </a:r>
            <a:r>
              <a:rPr lang="ar-SA" dirty="0">
                <a:solidFill>
                  <a:srgbClr val="FF0000"/>
                </a:solidFill>
                <a:latin typeface="Alexandria" charset="0"/>
                <a:cs typeface="Alexandria" charset="0"/>
              </a:rPr>
              <a:t>الجمالي</a:t>
            </a:r>
            <a:r>
              <a:rPr lang="ar-SA" dirty="0">
                <a:latin typeface="Alexandria" charset="0"/>
                <a:cs typeface="Alexandria" charset="0"/>
              </a:rPr>
              <a:t> فقط، بل يرتبط أيضاً </a:t>
            </a:r>
            <a:r>
              <a:rPr lang="ar-SA" dirty="0">
                <a:solidFill>
                  <a:srgbClr val="FF0000"/>
                </a:solidFill>
                <a:latin typeface="Alexandria" charset="0"/>
                <a:cs typeface="Alexandria" charset="0"/>
              </a:rPr>
              <a:t>بالتأثير</a:t>
            </a:r>
            <a:r>
              <a:rPr lang="ar-SA" dirty="0">
                <a:latin typeface="Alexandria" charset="0"/>
                <a:cs typeface="Alexandria" charset="0"/>
              </a:rPr>
              <a:t> </a:t>
            </a:r>
            <a:r>
              <a:rPr lang="ar-SA" dirty="0">
                <a:solidFill>
                  <a:srgbClr val="FF0000"/>
                </a:solidFill>
                <a:latin typeface="Alexandria" charset="0"/>
                <a:cs typeface="Alexandria" charset="0"/>
              </a:rPr>
              <a:t>العاطفي</a:t>
            </a:r>
            <a:r>
              <a:rPr lang="ar-SA" dirty="0">
                <a:latin typeface="Alexandria" charset="0"/>
                <a:cs typeface="Alexandria" charset="0"/>
              </a:rPr>
              <a:t> الذي يُحدثه على القارئ لحظة دخوله المنصة.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من خلال اختيار الصور </a:t>
            </a:r>
            <a:r>
              <a:rPr lang="ar-SA" dirty="0">
                <a:solidFill>
                  <a:srgbClr val="FF0000"/>
                </a:solidFill>
                <a:latin typeface="Alexandria" charset="0"/>
                <a:cs typeface="Alexandria" charset="0"/>
              </a:rPr>
              <a:t>المناسبة</a:t>
            </a:r>
            <a:r>
              <a:rPr lang="ar-SA" dirty="0">
                <a:latin typeface="Alexandria" charset="0"/>
                <a:cs typeface="Alexandria" charset="0"/>
              </a:rPr>
              <a:t> والألوان </a:t>
            </a:r>
            <a:r>
              <a:rPr lang="ar-SA" dirty="0">
                <a:solidFill>
                  <a:srgbClr val="FF0000"/>
                </a:solidFill>
                <a:latin typeface="Alexandria" charset="0"/>
                <a:cs typeface="Alexandria" charset="0"/>
              </a:rPr>
              <a:t>المعبّرة</a:t>
            </a:r>
            <a:r>
              <a:rPr lang="ar-SA" dirty="0">
                <a:latin typeface="Alexandria" charset="0"/>
                <a:cs typeface="Alexandria" charset="0"/>
              </a:rPr>
              <a:t> ونبرة التصميم العامة، يمكن إثارة </a:t>
            </a:r>
            <a:r>
              <a:rPr lang="ar-SA" dirty="0">
                <a:solidFill>
                  <a:srgbClr val="FF0000"/>
                </a:solidFill>
                <a:latin typeface="Alexandria" charset="0"/>
                <a:cs typeface="Alexandria" charset="0"/>
              </a:rPr>
              <a:t>مشاعر</a:t>
            </a:r>
            <a:r>
              <a:rPr lang="ar-SA" dirty="0">
                <a:latin typeface="Alexandria" charset="0"/>
                <a:cs typeface="Alexandria" charset="0"/>
              </a:rPr>
              <a:t> مثل الثقة أو التعاطف أو الفضول، وهي كلها عناصر تدفع للاستمرار في القراءة.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التصميم </a:t>
            </a:r>
            <a:r>
              <a:rPr lang="ar-SA" dirty="0">
                <a:solidFill>
                  <a:srgbClr val="FF0000"/>
                </a:solidFill>
                <a:latin typeface="Alexandria" charset="0"/>
                <a:cs typeface="Alexandria" charset="0"/>
              </a:rPr>
              <a:t>العاطفي</a:t>
            </a:r>
            <a:r>
              <a:rPr lang="ar-SA" dirty="0">
                <a:latin typeface="Alexandria" charset="0"/>
                <a:cs typeface="Alexandria" charset="0"/>
              </a:rPr>
              <a:t> يُعد </a:t>
            </a:r>
            <a:r>
              <a:rPr lang="ar-SA" dirty="0">
                <a:solidFill>
                  <a:srgbClr val="FF0000"/>
                </a:solidFill>
                <a:latin typeface="Alexandria" charset="0"/>
                <a:cs typeface="Alexandria" charset="0"/>
              </a:rPr>
              <a:t>أداة</a:t>
            </a:r>
            <a:r>
              <a:rPr lang="ar-SA" dirty="0">
                <a:latin typeface="Alexandria" charset="0"/>
                <a:cs typeface="Alexandria" charset="0"/>
              </a:rPr>
              <a:t> </a:t>
            </a:r>
            <a:r>
              <a:rPr lang="ar-SA" dirty="0">
                <a:solidFill>
                  <a:srgbClr val="FF0000"/>
                </a:solidFill>
                <a:latin typeface="Alexandria" charset="0"/>
                <a:cs typeface="Alexandria" charset="0"/>
              </a:rPr>
              <a:t>قوية</a:t>
            </a:r>
            <a:r>
              <a:rPr lang="ar-SA" dirty="0">
                <a:latin typeface="Alexandria" charset="0"/>
                <a:cs typeface="Alexandria" charset="0"/>
              </a:rPr>
              <a:t> في بناء علاقة طويلة الأمد بين المستخدم والمنصة، ويُشجع التفاعل والمشاركة مع المحتوى المنشور.</a:t>
            </a:r>
          </a:p>
        </p:txBody>
      </p:sp>
      <p:sp>
        <p:nvSpPr>
          <p:cNvPr id="24" name="Rectangle 23">
            <a:extLst>
              <a:ext uri="{FF2B5EF4-FFF2-40B4-BE49-F238E27FC236}">
                <a16:creationId xmlns:a16="http://schemas.microsoft.com/office/drawing/2014/main" id="{3E7CCB8C-FCA5-C33B-01C9-925F17AC084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FD8FF97-E960-5842-4D4A-9E44D7E10E9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BCB59304-8800-EF0D-C2F3-DCCEA495177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التصميم العاطفي ودوره في تجربة المستخدم</a:t>
            </a:r>
          </a:p>
        </p:txBody>
      </p:sp>
      <p:pic>
        <p:nvPicPr>
          <p:cNvPr id="17" name="Graphic 21">
            <a:extLst>
              <a:ext uri="{FF2B5EF4-FFF2-40B4-BE49-F238E27FC236}">
                <a16:creationId xmlns:a16="http://schemas.microsoft.com/office/drawing/2014/main" id="{71C7C73A-0C4E-7A60-B622-C0AD391DCE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38" name="Picture 2" descr="How to Learn UI UX Design in 2025: Your Complete Guide">
            <a:extLst>
              <a:ext uri="{FF2B5EF4-FFF2-40B4-BE49-F238E27FC236}">
                <a16:creationId xmlns:a16="http://schemas.microsoft.com/office/drawing/2014/main" id="{4194A183-95F6-DE92-3AA7-5E8DC3D939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1805" t="14780" r="20794" b="10192"/>
          <a:stretch>
            <a:fillRect/>
          </a:stretch>
        </p:blipFill>
        <p:spPr bwMode="auto">
          <a:xfrm>
            <a:off x="290176" y="1939898"/>
            <a:ext cx="3534572" cy="3725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5186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221B4-9ED5-0693-995C-7C4E74A1F7A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BFA2E06-F274-71C0-5CAD-684226D05B42}"/>
              </a:ext>
            </a:extLst>
          </p:cNvPr>
          <p:cNvSpPr txBox="1"/>
          <p:nvPr/>
        </p:nvSpPr>
        <p:spPr>
          <a:xfrm>
            <a:off x="4613564" y="1773611"/>
            <a:ext cx="7054083" cy="4750596"/>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يُعدّ تضمين معايير </a:t>
            </a:r>
            <a:r>
              <a:rPr lang="ar-SA" dirty="0">
                <a:solidFill>
                  <a:srgbClr val="FF0000"/>
                </a:solidFill>
                <a:latin typeface="Alexandria" charset="0"/>
                <a:cs typeface="Alexandria" charset="0"/>
              </a:rPr>
              <a:t>إمكانية</a:t>
            </a:r>
            <a:r>
              <a:rPr lang="ar-SA" dirty="0">
                <a:latin typeface="Alexandria" charset="0"/>
                <a:cs typeface="Alexandria" charset="0"/>
              </a:rPr>
              <a:t> </a:t>
            </a:r>
            <a:r>
              <a:rPr lang="ar-SA" dirty="0">
                <a:solidFill>
                  <a:srgbClr val="FF0000"/>
                </a:solidFill>
                <a:latin typeface="Alexandria" charset="0"/>
                <a:cs typeface="Alexandria" charset="0"/>
              </a:rPr>
              <a:t>الوصول</a:t>
            </a:r>
            <a:r>
              <a:rPr lang="ar-SA" dirty="0">
                <a:latin typeface="Alexandria" charset="0"/>
                <a:cs typeface="Alexandria" charset="0"/>
              </a:rPr>
              <a:t> </a:t>
            </a:r>
            <a:r>
              <a:rPr lang="en-US" dirty="0">
                <a:latin typeface="Alexandria" charset="0"/>
                <a:cs typeface="Alexandria" charset="0"/>
              </a:rPr>
              <a:t> Accessibility</a:t>
            </a:r>
            <a:r>
              <a:rPr lang="ar-SA" dirty="0">
                <a:latin typeface="Alexandria" charset="0"/>
                <a:cs typeface="Alexandria" charset="0"/>
              </a:rPr>
              <a:t>في التصميم أمرًا أساسيًا لضمان شمولية المنصة لجميع فئات المستخدمين.</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تشمل هذه المعايير </a:t>
            </a:r>
            <a:r>
              <a:rPr lang="ar-SA" dirty="0">
                <a:solidFill>
                  <a:srgbClr val="FF0000"/>
                </a:solidFill>
                <a:latin typeface="Alexandria" charset="0"/>
                <a:cs typeface="Alexandria" charset="0"/>
              </a:rPr>
              <a:t>توفير</a:t>
            </a:r>
            <a:r>
              <a:rPr lang="ar-SA" dirty="0">
                <a:latin typeface="Alexandria" charset="0"/>
                <a:cs typeface="Alexandria" charset="0"/>
              </a:rPr>
              <a:t> </a:t>
            </a:r>
            <a:r>
              <a:rPr lang="ar-SA" dirty="0">
                <a:solidFill>
                  <a:srgbClr val="FF0000"/>
                </a:solidFill>
                <a:latin typeface="Alexandria" charset="0"/>
                <a:cs typeface="Alexandria" charset="0"/>
              </a:rPr>
              <a:t>خيارات</a:t>
            </a:r>
            <a:r>
              <a:rPr lang="ar-SA" dirty="0">
                <a:latin typeface="Alexandria" charset="0"/>
                <a:cs typeface="Alexandria" charset="0"/>
              </a:rPr>
              <a:t> لتكبير النص، قراءة المحتوى صوتيًا، التباين العالي في الألوان، ودعم استخدام لوحات المفاتيح للتنقل.</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تُظهر المنصات التي </a:t>
            </a:r>
            <a:r>
              <a:rPr lang="ar-SA" dirty="0">
                <a:solidFill>
                  <a:srgbClr val="FF0000"/>
                </a:solidFill>
                <a:latin typeface="Alexandria" charset="0"/>
                <a:cs typeface="Alexandria" charset="0"/>
              </a:rPr>
              <a:t>تراعي</a:t>
            </a:r>
            <a:r>
              <a:rPr lang="ar-SA" dirty="0">
                <a:latin typeface="Alexandria" charset="0"/>
                <a:cs typeface="Alexandria" charset="0"/>
              </a:rPr>
              <a:t> </a:t>
            </a:r>
            <a:r>
              <a:rPr lang="ar-SA" dirty="0">
                <a:solidFill>
                  <a:srgbClr val="FF0000"/>
                </a:solidFill>
                <a:latin typeface="Alexandria" charset="0"/>
                <a:cs typeface="Alexandria" charset="0"/>
              </a:rPr>
              <a:t>هذه</a:t>
            </a:r>
            <a:r>
              <a:rPr lang="ar-SA" dirty="0">
                <a:latin typeface="Alexandria" charset="0"/>
                <a:cs typeface="Alexandria" charset="0"/>
              </a:rPr>
              <a:t> </a:t>
            </a:r>
            <a:r>
              <a:rPr lang="ar-SA" dirty="0">
                <a:solidFill>
                  <a:srgbClr val="FF0000"/>
                </a:solidFill>
                <a:latin typeface="Alexandria" charset="0"/>
                <a:cs typeface="Alexandria" charset="0"/>
              </a:rPr>
              <a:t>الاحتياجات</a:t>
            </a:r>
            <a:r>
              <a:rPr lang="ar-SA" dirty="0">
                <a:latin typeface="Alexandria" charset="0"/>
                <a:cs typeface="Alexandria" charset="0"/>
              </a:rPr>
              <a:t> التزامًا بالمسؤولية الاجتماعية، كما تزيد من جمهورها المحتمل وتتفادى التمييز الرقمي ضد ذوي الإعاقة.</a:t>
            </a:r>
          </a:p>
        </p:txBody>
      </p:sp>
      <p:sp>
        <p:nvSpPr>
          <p:cNvPr id="24" name="Rectangle 23">
            <a:extLst>
              <a:ext uri="{FF2B5EF4-FFF2-40B4-BE49-F238E27FC236}">
                <a16:creationId xmlns:a16="http://schemas.microsoft.com/office/drawing/2014/main" id="{4873E74E-2A3C-AD87-EF4F-D8C618751AF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D202656-3BC9-A21A-99D4-FBA98624DF1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2EA489B4-9556-B1C7-CF16-D259B05D826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قابلية الوصول لذوي الاحتياجات الخاصة</a:t>
            </a:r>
          </a:p>
        </p:txBody>
      </p:sp>
      <p:pic>
        <p:nvPicPr>
          <p:cNvPr id="17" name="Graphic 21">
            <a:extLst>
              <a:ext uri="{FF2B5EF4-FFF2-40B4-BE49-F238E27FC236}">
                <a16:creationId xmlns:a16="http://schemas.microsoft.com/office/drawing/2014/main" id="{07BCD9A9-AED4-8AE1-38CF-6790A103F1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إسلام ويب يعزز بوابة الصم بإطلاق 130 مادة مرئية جديدة بلغة الإشارة">
            <a:extLst>
              <a:ext uri="{FF2B5EF4-FFF2-40B4-BE49-F238E27FC236}">
                <a16:creationId xmlns:a16="http://schemas.microsoft.com/office/drawing/2014/main" id="{0B16BF52-EFB7-70AE-A180-0A099D75E7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1820" y="2048744"/>
            <a:ext cx="4056642" cy="2479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35D12C4B-8497-D0C6-4726-2B88F5258F0E}"/>
              </a:ext>
            </a:extLst>
          </p:cNvPr>
          <p:cNvSpPr txBox="1"/>
          <p:nvPr/>
        </p:nvSpPr>
        <p:spPr>
          <a:xfrm>
            <a:off x="912105" y="5293234"/>
            <a:ext cx="2756071" cy="307777"/>
          </a:xfrm>
          <a:prstGeom prst="rect">
            <a:avLst/>
          </a:prstGeom>
          <a:noFill/>
        </p:spPr>
        <p:txBody>
          <a:bodyPr wrap="square">
            <a:spAutoFit/>
          </a:bodyPr>
          <a:lstStyle/>
          <a:p>
            <a:pPr algn="ctr"/>
            <a:r>
              <a:rPr lang="ar-SA" sz="1400" dirty="0">
                <a:latin typeface="Alexandria" charset="0"/>
                <a:cs typeface="Alexandria" charset="0"/>
              </a:rPr>
              <a:t>مثال (تجربة موقع اسلام ويب)</a:t>
            </a:r>
            <a:endParaRPr lang="en-US" sz="1400" dirty="0"/>
          </a:p>
        </p:txBody>
      </p:sp>
    </p:spTree>
    <p:extLst>
      <p:ext uri="{BB962C8B-B14F-4D97-AF65-F5344CB8AC3E}">
        <p14:creationId xmlns:p14="http://schemas.microsoft.com/office/powerpoint/2010/main" val="2691481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2B31DC-59D3-F8F7-7067-EB460853C37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F4091A3-0442-64BA-0CA3-E0F5C4BA0877}"/>
              </a:ext>
            </a:extLst>
          </p:cNvPr>
          <p:cNvSpPr txBox="1"/>
          <p:nvPr/>
        </p:nvSpPr>
        <p:spPr>
          <a:xfrm>
            <a:off x="5206628" y="1615669"/>
            <a:ext cx="6643899"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التصميم البصري في </a:t>
            </a:r>
            <a:r>
              <a:rPr lang="ar-SA" dirty="0">
                <a:solidFill>
                  <a:srgbClr val="FF0000"/>
                </a:solidFill>
                <a:latin typeface="Alexandria" charset="0"/>
                <a:cs typeface="Alexandria" charset="0"/>
              </a:rPr>
              <a:t>المنصات</a:t>
            </a:r>
            <a:r>
              <a:rPr lang="ar-SA" dirty="0">
                <a:latin typeface="Alexandria" charset="0"/>
                <a:cs typeface="Alexandria" charset="0"/>
              </a:rPr>
              <a:t> </a:t>
            </a:r>
            <a:r>
              <a:rPr lang="ar-SA" dirty="0">
                <a:solidFill>
                  <a:srgbClr val="FF0000"/>
                </a:solidFill>
                <a:latin typeface="Alexandria" charset="0"/>
                <a:cs typeface="Alexandria" charset="0"/>
              </a:rPr>
              <a:t>الإخبارية</a:t>
            </a:r>
            <a:r>
              <a:rPr lang="ar-SA" dirty="0">
                <a:latin typeface="Alexandria" charset="0"/>
                <a:cs typeface="Alexandria" charset="0"/>
              </a:rPr>
              <a:t> الحديثة يجب أن يتيح للمستخدم التفاعل الفوري، مثل التعليق على الأخبار، أو تقييم المقالات، أو المشاركة السريعة عبر الأزرار الاجتماعية.</a:t>
            </a:r>
            <a:endParaRPr lang="en-US"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تُعتبر هذه الوظائف جزءًا لا يتجزأ من </a:t>
            </a:r>
            <a:r>
              <a:rPr lang="ar-SA" dirty="0">
                <a:solidFill>
                  <a:srgbClr val="FF0000"/>
                </a:solidFill>
                <a:latin typeface="Alexandria" charset="0"/>
                <a:cs typeface="Alexandria" charset="0"/>
              </a:rPr>
              <a:t>تجربة</a:t>
            </a:r>
            <a:r>
              <a:rPr lang="ar-SA" dirty="0">
                <a:latin typeface="Alexandria" charset="0"/>
                <a:cs typeface="Alexandria" charset="0"/>
              </a:rPr>
              <a:t> </a:t>
            </a:r>
            <a:r>
              <a:rPr lang="ar-SA" dirty="0">
                <a:solidFill>
                  <a:srgbClr val="FF0000"/>
                </a:solidFill>
                <a:latin typeface="Alexandria" charset="0"/>
                <a:cs typeface="Alexandria" charset="0"/>
              </a:rPr>
              <a:t>المستخدم</a:t>
            </a:r>
            <a:r>
              <a:rPr lang="ar-SA" dirty="0">
                <a:latin typeface="Alexandria" charset="0"/>
                <a:cs typeface="Alexandria" charset="0"/>
              </a:rPr>
              <a:t>، وتُعزز من بقاء الجمهور داخل المنصة بدل انتقاله إلى قنوات أخرى.</a:t>
            </a:r>
            <a:endParaRPr lang="en-US"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كلما زادت </a:t>
            </a:r>
            <a:r>
              <a:rPr lang="ar-SA" dirty="0">
                <a:solidFill>
                  <a:srgbClr val="FF0000"/>
                </a:solidFill>
                <a:latin typeface="Alexandria" charset="0"/>
                <a:cs typeface="Alexandria" charset="0"/>
              </a:rPr>
              <a:t>نقاط</a:t>
            </a:r>
            <a:r>
              <a:rPr lang="ar-SA" dirty="0">
                <a:latin typeface="Alexandria" charset="0"/>
                <a:cs typeface="Alexandria" charset="0"/>
              </a:rPr>
              <a:t> </a:t>
            </a:r>
            <a:r>
              <a:rPr lang="ar-SA" dirty="0">
                <a:solidFill>
                  <a:srgbClr val="FF0000"/>
                </a:solidFill>
                <a:latin typeface="Alexandria" charset="0"/>
                <a:cs typeface="Alexandria" charset="0"/>
              </a:rPr>
              <a:t>التفاعل</a:t>
            </a:r>
            <a:r>
              <a:rPr lang="ar-SA" dirty="0">
                <a:latin typeface="Alexandria" charset="0"/>
                <a:cs typeface="Alexandria" charset="0"/>
              </a:rPr>
              <a:t> السلسة في التصميم، زادت فرصة بناء مجتمع رقمي نشط حول المنصة يُغذيها بردود الفعل والأفكار الجديدة، وخير مثال لذلك هو الخريطة التفاعلية.</a:t>
            </a:r>
          </a:p>
        </p:txBody>
      </p:sp>
      <p:sp>
        <p:nvSpPr>
          <p:cNvPr id="24" name="Rectangle 23">
            <a:extLst>
              <a:ext uri="{FF2B5EF4-FFF2-40B4-BE49-F238E27FC236}">
                <a16:creationId xmlns:a16="http://schemas.microsoft.com/office/drawing/2014/main" id="{0309407D-DD69-AC8F-D759-617C4F3E188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2D01BCF-6758-9FA6-CB3A-C8C0E3FBAE5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F51E3333-C490-56F8-A4CA-A45CD9E81E0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التفاعل الفوري مع واجهات التصميم</a:t>
            </a:r>
          </a:p>
        </p:txBody>
      </p:sp>
      <p:pic>
        <p:nvPicPr>
          <p:cNvPr id="17" name="Graphic 21">
            <a:extLst>
              <a:ext uri="{FF2B5EF4-FFF2-40B4-BE49-F238E27FC236}">
                <a16:creationId xmlns:a16="http://schemas.microsoft.com/office/drawing/2014/main" id="{471585F4-AAE4-1369-B792-95FF1B28C5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EA6F6F5B-9B96-7986-F33F-739E4EC1A9A1}"/>
              </a:ext>
            </a:extLst>
          </p:cNvPr>
          <p:cNvPicPr>
            <a:picLocks noChangeAspect="1"/>
          </p:cNvPicPr>
          <p:nvPr/>
        </p:nvPicPr>
        <p:blipFill>
          <a:blip r:embed="rId3"/>
          <a:stretch>
            <a:fillRect/>
          </a:stretch>
        </p:blipFill>
        <p:spPr>
          <a:xfrm>
            <a:off x="292340" y="1820487"/>
            <a:ext cx="4723096" cy="32170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FC32A18F-598D-051A-10C3-7605957704BA}"/>
              </a:ext>
            </a:extLst>
          </p:cNvPr>
          <p:cNvSpPr txBox="1"/>
          <p:nvPr/>
        </p:nvSpPr>
        <p:spPr>
          <a:xfrm>
            <a:off x="153795" y="6030413"/>
            <a:ext cx="5942205" cy="523220"/>
          </a:xfrm>
          <a:prstGeom prst="rect">
            <a:avLst/>
          </a:prstGeom>
          <a:noFill/>
        </p:spPr>
        <p:txBody>
          <a:bodyPr wrap="square">
            <a:spAutoFit/>
          </a:bodyPr>
          <a:lstStyle/>
          <a:p>
            <a:r>
              <a:rPr lang="en-US" sz="1400" dirty="0"/>
              <a:t>https://www.google.com/maps/d/u/0/viewer?mid=1fkWA2Ja8zGo28iOvX6KfsmJQnzWSJYd3&amp;hl=ar&amp;ll=-8.566944756329928%2C-58.22171881121474&amp;z=2</a:t>
            </a:r>
          </a:p>
        </p:txBody>
      </p:sp>
      <p:sp>
        <p:nvSpPr>
          <p:cNvPr id="8" name="TextBox 7">
            <a:extLst>
              <a:ext uri="{FF2B5EF4-FFF2-40B4-BE49-F238E27FC236}">
                <a16:creationId xmlns:a16="http://schemas.microsoft.com/office/drawing/2014/main" id="{5C5E10CD-D64A-C45C-988F-21E2F4C1DA32}"/>
              </a:ext>
            </a:extLst>
          </p:cNvPr>
          <p:cNvSpPr txBox="1"/>
          <p:nvPr/>
        </p:nvSpPr>
        <p:spPr>
          <a:xfrm>
            <a:off x="-304676" y="5722636"/>
            <a:ext cx="6097384" cy="307777"/>
          </a:xfrm>
          <a:prstGeom prst="rect">
            <a:avLst/>
          </a:prstGeom>
          <a:noFill/>
        </p:spPr>
        <p:txBody>
          <a:bodyPr wrap="square">
            <a:spAutoFit/>
          </a:bodyPr>
          <a:lstStyle/>
          <a:p>
            <a:pPr algn="ctr" rtl="1"/>
            <a:r>
              <a:rPr lang="ar-SA" sz="1400" dirty="0">
                <a:latin typeface="Alexandria" pitchFamily="2" charset="-78"/>
                <a:cs typeface="Alexandria" pitchFamily="2" charset="-78"/>
              </a:rPr>
              <a:t>مثال خريطة</a:t>
            </a:r>
            <a:r>
              <a:rPr lang="en-US" sz="1400" dirty="0">
                <a:latin typeface="Alexandria" pitchFamily="2" charset="-78"/>
                <a:cs typeface="Alexandria" pitchFamily="2" charset="-78"/>
              </a:rPr>
              <a:t> </a:t>
            </a:r>
            <a:r>
              <a:rPr lang="ar-SA" sz="1400" dirty="0">
                <a:latin typeface="Alexandria" pitchFamily="2" charset="-78"/>
                <a:cs typeface="Alexandria" pitchFamily="2" charset="-78"/>
              </a:rPr>
              <a:t> تفاعلية (انتشار فيروس كورونا المُستجد "كوفيد 19")</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95904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BA9B9-74AD-2533-16DB-12F8BDBA1C6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9909BBA-94EB-D5BD-1363-08708AC212C4}"/>
              </a:ext>
            </a:extLst>
          </p:cNvPr>
          <p:cNvSpPr txBox="1"/>
          <p:nvPr/>
        </p:nvSpPr>
        <p:spPr>
          <a:xfrm>
            <a:off x="5020887" y="1615669"/>
            <a:ext cx="6638448" cy="5181483"/>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التصميم البصري الناجح </a:t>
            </a:r>
            <a:r>
              <a:rPr lang="ar-SA" dirty="0">
                <a:solidFill>
                  <a:srgbClr val="FF0000"/>
                </a:solidFill>
                <a:latin typeface="Alexandria" charset="0"/>
                <a:cs typeface="Alexandria" charset="0"/>
              </a:rPr>
              <a:t>ليس</a:t>
            </a:r>
            <a:r>
              <a:rPr lang="ar-SA" dirty="0">
                <a:latin typeface="Alexandria" charset="0"/>
                <a:cs typeface="Alexandria" charset="0"/>
              </a:rPr>
              <a:t> </a:t>
            </a:r>
            <a:r>
              <a:rPr lang="ar-SA" dirty="0">
                <a:solidFill>
                  <a:srgbClr val="FF0000"/>
                </a:solidFill>
                <a:latin typeface="Alexandria" charset="0"/>
                <a:cs typeface="Alexandria" charset="0"/>
              </a:rPr>
              <a:t>حالة</a:t>
            </a:r>
            <a:r>
              <a:rPr lang="ar-SA" dirty="0">
                <a:latin typeface="Alexandria" charset="0"/>
                <a:cs typeface="Alexandria" charset="0"/>
              </a:rPr>
              <a:t> </a:t>
            </a:r>
            <a:r>
              <a:rPr lang="ar-SA" dirty="0">
                <a:solidFill>
                  <a:srgbClr val="FF0000"/>
                </a:solidFill>
                <a:latin typeface="Alexandria" charset="0"/>
                <a:cs typeface="Alexandria" charset="0"/>
              </a:rPr>
              <a:t>ثابتة</a:t>
            </a:r>
            <a:r>
              <a:rPr lang="ar-SA" dirty="0">
                <a:latin typeface="Alexandria" charset="0"/>
                <a:cs typeface="Alexandria" charset="0"/>
              </a:rPr>
              <a:t>، بل </a:t>
            </a:r>
            <a:r>
              <a:rPr lang="ar-SA" dirty="0">
                <a:solidFill>
                  <a:srgbClr val="FF0000"/>
                </a:solidFill>
                <a:latin typeface="Alexandria" charset="0"/>
                <a:cs typeface="Alexandria" charset="0"/>
              </a:rPr>
              <a:t>عملية</a:t>
            </a:r>
            <a:r>
              <a:rPr lang="ar-SA" dirty="0">
                <a:latin typeface="Alexandria" charset="0"/>
                <a:cs typeface="Alexandria" charset="0"/>
              </a:rPr>
              <a:t> </a:t>
            </a:r>
            <a:r>
              <a:rPr lang="ar-SA" dirty="0">
                <a:solidFill>
                  <a:srgbClr val="FF0000"/>
                </a:solidFill>
                <a:latin typeface="Alexandria" charset="0"/>
                <a:cs typeface="Alexandria" charset="0"/>
              </a:rPr>
              <a:t>مستمرة</a:t>
            </a:r>
            <a:r>
              <a:rPr lang="ar-SA" dirty="0">
                <a:latin typeface="Alexandria" charset="0"/>
                <a:cs typeface="Alexandria" charset="0"/>
              </a:rPr>
              <a:t> تتطور وفقًا لبيانات الاستخدام وردود الفعل التي يجمعها الفريق التقني والتحريري.</a:t>
            </a:r>
            <a:endParaRPr lang="en-US" dirty="0">
              <a:latin typeface="Alexandria" charset="0"/>
              <a:cs typeface="Alexandria" charset="0"/>
            </a:endParaRPr>
          </a:p>
          <a:p>
            <a:pPr algn="just" rtl="1">
              <a:lnSpc>
                <a:spcPct val="200000"/>
              </a:lnSpc>
            </a:pPr>
            <a:r>
              <a:rPr lang="ar-SA" sz="100" dirty="0">
                <a:latin typeface="Alexandria" charset="0"/>
                <a:cs typeface="Alexandria" charset="0"/>
              </a:rPr>
              <a:t>,</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باستخدام </a:t>
            </a:r>
            <a:r>
              <a:rPr lang="ar-SA" dirty="0">
                <a:solidFill>
                  <a:srgbClr val="FF0000"/>
                </a:solidFill>
                <a:latin typeface="Alexandria" charset="0"/>
                <a:cs typeface="Alexandria" charset="0"/>
              </a:rPr>
              <a:t>أدوات</a:t>
            </a:r>
            <a:r>
              <a:rPr lang="ar-SA" dirty="0">
                <a:latin typeface="Alexandria" charset="0"/>
                <a:cs typeface="Alexandria" charset="0"/>
              </a:rPr>
              <a:t> </a:t>
            </a:r>
            <a:r>
              <a:rPr lang="ar-SA" dirty="0">
                <a:solidFill>
                  <a:srgbClr val="FF0000"/>
                </a:solidFill>
                <a:latin typeface="Alexandria" charset="0"/>
                <a:cs typeface="Alexandria" charset="0"/>
              </a:rPr>
              <a:t>تحليل</a:t>
            </a:r>
            <a:r>
              <a:rPr lang="ar-SA" dirty="0">
                <a:latin typeface="Alexandria" charset="0"/>
                <a:cs typeface="Alexandria" charset="0"/>
              </a:rPr>
              <a:t> </a:t>
            </a:r>
            <a:r>
              <a:rPr lang="ar-SA" dirty="0">
                <a:solidFill>
                  <a:srgbClr val="FF0000"/>
                </a:solidFill>
                <a:latin typeface="Alexandria" charset="0"/>
                <a:cs typeface="Alexandria" charset="0"/>
              </a:rPr>
              <a:t>السلوك</a:t>
            </a:r>
            <a:r>
              <a:rPr lang="ar-SA" dirty="0">
                <a:latin typeface="Alexandria" charset="0"/>
                <a:cs typeface="Alexandria" charset="0"/>
              </a:rPr>
              <a:t> (مثل خرائط النقر والتتبع الحراري) معرفة كيفية تنقل المستخدمين وتحديد مناطق الجذب والضعف في التصميم.</a:t>
            </a:r>
            <a:endParaRPr lang="en-US" dirty="0">
              <a:latin typeface="Alexandria" charset="0"/>
              <a:cs typeface="Alexandria" charset="0"/>
            </a:endParaRPr>
          </a:p>
          <a:p>
            <a:pPr algn="just" rtl="1">
              <a:lnSpc>
                <a:spcPct val="200000"/>
              </a:lnSpc>
            </a:pPr>
            <a:r>
              <a:rPr lang="ar-SA" sz="100" dirty="0">
                <a:latin typeface="Alexandria" charset="0"/>
                <a:cs typeface="Alexandria" charset="0"/>
              </a:rPr>
              <a:t>و</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بناءً على هذه </a:t>
            </a:r>
            <a:r>
              <a:rPr lang="ar-SA" dirty="0">
                <a:solidFill>
                  <a:srgbClr val="FF0000"/>
                </a:solidFill>
                <a:latin typeface="Alexandria" charset="0"/>
                <a:cs typeface="Alexandria" charset="0"/>
              </a:rPr>
              <a:t>التحليلات</a:t>
            </a:r>
            <a:r>
              <a:rPr lang="ar-SA" dirty="0">
                <a:latin typeface="Alexandria" charset="0"/>
                <a:cs typeface="Alexandria" charset="0"/>
              </a:rPr>
              <a:t>، تُجرى </a:t>
            </a:r>
            <a:r>
              <a:rPr lang="ar-SA" dirty="0">
                <a:solidFill>
                  <a:srgbClr val="FF0000"/>
                </a:solidFill>
                <a:latin typeface="Alexandria" charset="0"/>
                <a:cs typeface="Alexandria" charset="0"/>
              </a:rPr>
              <a:t>تعديلات</a:t>
            </a:r>
            <a:r>
              <a:rPr lang="ar-SA" dirty="0">
                <a:latin typeface="Alexandria" charset="0"/>
                <a:cs typeface="Alexandria" charset="0"/>
              </a:rPr>
              <a:t> </a:t>
            </a:r>
            <a:r>
              <a:rPr lang="ar-SA" dirty="0">
                <a:solidFill>
                  <a:srgbClr val="FF0000"/>
                </a:solidFill>
                <a:latin typeface="Alexandria" charset="0"/>
                <a:cs typeface="Alexandria" charset="0"/>
              </a:rPr>
              <a:t>دورية</a:t>
            </a:r>
            <a:r>
              <a:rPr lang="ar-SA" dirty="0">
                <a:latin typeface="Alexandria" charset="0"/>
                <a:cs typeface="Alexandria" charset="0"/>
              </a:rPr>
              <a:t> لتحسين الأداء العام للمنصة، وتقديم تجربة أكثر تكيّفًا مع سلوك الجمهور وتفضيلاته.</a:t>
            </a:r>
          </a:p>
        </p:txBody>
      </p:sp>
      <p:sp>
        <p:nvSpPr>
          <p:cNvPr id="24" name="Rectangle 23">
            <a:extLst>
              <a:ext uri="{FF2B5EF4-FFF2-40B4-BE49-F238E27FC236}">
                <a16:creationId xmlns:a16="http://schemas.microsoft.com/office/drawing/2014/main" id="{7DF87836-CC36-1549-127B-2B9C2BA6026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E533CA-3B81-A54F-3B8D-D4B3741BCBCF}"/>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2EE61170-0906-465F-EFC7-04483CBD83A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التحسين المستمر وفق بيانات الاستخدام</a:t>
            </a:r>
          </a:p>
        </p:txBody>
      </p:sp>
      <p:pic>
        <p:nvPicPr>
          <p:cNvPr id="17" name="Graphic 21">
            <a:extLst>
              <a:ext uri="{FF2B5EF4-FFF2-40B4-BE49-F238E27FC236}">
                <a16:creationId xmlns:a16="http://schemas.microsoft.com/office/drawing/2014/main" id="{B39C8B7E-0D90-3561-660B-9A8EDF460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 name="Picture 4">
            <a:extLst>
              <a:ext uri="{FF2B5EF4-FFF2-40B4-BE49-F238E27FC236}">
                <a16:creationId xmlns:a16="http://schemas.microsoft.com/office/drawing/2014/main" id="{C64560F7-6BE2-9979-AD2F-28F5C6143D8D}"/>
              </a:ext>
            </a:extLst>
          </p:cNvPr>
          <p:cNvPicPr>
            <a:picLocks noChangeAspect="1"/>
          </p:cNvPicPr>
          <p:nvPr/>
        </p:nvPicPr>
        <p:blipFill>
          <a:blip r:embed="rId3"/>
          <a:stretch>
            <a:fillRect/>
          </a:stretch>
        </p:blipFill>
        <p:spPr>
          <a:xfrm>
            <a:off x="272327" y="1859275"/>
            <a:ext cx="4448261" cy="39007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1610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22EA1-5EBD-B441-77DB-9B44DFBF800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54AB2E9-47A2-28D0-17C0-A985374BF3E8}"/>
              </a:ext>
            </a:extLst>
          </p:cNvPr>
          <p:cNvSpPr txBox="1"/>
          <p:nvPr/>
        </p:nvSpPr>
        <p:spPr>
          <a:xfrm>
            <a:off x="773084" y="1615669"/>
            <a:ext cx="10886251" cy="3488712"/>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تعتبر اختبارات تجربة المستخدم جزءًا لا يتجزأ من </a:t>
            </a:r>
            <a:r>
              <a:rPr lang="ar-SA" dirty="0">
                <a:solidFill>
                  <a:srgbClr val="FF0000"/>
                </a:solidFill>
                <a:latin typeface="Alexandria" charset="0"/>
                <a:cs typeface="Alexandria" charset="0"/>
              </a:rPr>
              <a:t>دورة</a:t>
            </a:r>
            <a:r>
              <a:rPr lang="ar-SA" dirty="0">
                <a:latin typeface="Alexandria" charset="0"/>
                <a:cs typeface="Alexandria" charset="0"/>
              </a:rPr>
              <a:t> </a:t>
            </a:r>
            <a:r>
              <a:rPr lang="ar-SA" dirty="0">
                <a:solidFill>
                  <a:srgbClr val="FF0000"/>
                </a:solidFill>
                <a:latin typeface="Alexandria" charset="0"/>
                <a:cs typeface="Alexandria" charset="0"/>
              </a:rPr>
              <a:t>حياة</a:t>
            </a:r>
            <a:r>
              <a:rPr lang="ar-SA" dirty="0">
                <a:latin typeface="Alexandria" charset="0"/>
                <a:cs typeface="Alexandria" charset="0"/>
              </a:rPr>
              <a:t> </a:t>
            </a:r>
            <a:r>
              <a:rPr lang="ar-SA" dirty="0">
                <a:solidFill>
                  <a:srgbClr val="FF0000"/>
                </a:solidFill>
                <a:latin typeface="Alexandria" charset="0"/>
                <a:cs typeface="Alexandria" charset="0"/>
              </a:rPr>
              <a:t>التصميم</a:t>
            </a:r>
            <a:r>
              <a:rPr lang="ar-SA" dirty="0">
                <a:latin typeface="Alexandria" charset="0"/>
                <a:cs typeface="Alexandria" charset="0"/>
              </a:rPr>
              <a:t>، لأنها تتيح تقييم مدى فعالية العناصر البصرية ومدى سهولة التنقل بين المحتوى.</a:t>
            </a:r>
            <a:endParaRPr lang="en-US"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تتم هذه الاختبارات من خلال دعوة </a:t>
            </a:r>
            <a:r>
              <a:rPr lang="ar-SA" dirty="0">
                <a:solidFill>
                  <a:srgbClr val="FF0000"/>
                </a:solidFill>
                <a:latin typeface="Alexandria" charset="0"/>
                <a:cs typeface="Alexandria" charset="0"/>
              </a:rPr>
              <a:t>عينة</a:t>
            </a:r>
            <a:r>
              <a:rPr lang="ar-SA" dirty="0">
                <a:latin typeface="Alexandria" charset="0"/>
                <a:cs typeface="Alexandria" charset="0"/>
              </a:rPr>
              <a:t> من </a:t>
            </a:r>
            <a:r>
              <a:rPr lang="ar-SA" dirty="0">
                <a:solidFill>
                  <a:srgbClr val="FF0000"/>
                </a:solidFill>
                <a:latin typeface="Alexandria" charset="0"/>
                <a:cs typeface="Alexandria" charset="0"/>
              </a:rPr>
              <a:t>المستخدمين</a:t>
            </a:r>
            <a:r>
              <a:rPr lang="ar-SA" dirty="0">
                <a:latin typeface="Alexandria" charset="0"/>
                <a:cs typeface="Alexandria" charset="0"/>
              </a:rPr>
              <a:t> لاستخدام المنصة، وتسجيل الملاحظات حول المشكلات التي تواجههم أو الصعوبات في الفهم والتفاعل.</a:t>
            </a:r>
            <a:endParaRPr lang="en-US"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تسهم نتائج هذه الاختبارات في </a:t>
            </a:r>
            <a:r>
              <a:rPr lang="ar-SA" dirty="0">
                <a:solidFill>
                  <a:srgbClr val="FF0000"/>
                </a:solidFill>
                <a:latin typeface="Alexandria" charset="0"/>
                <a:cs typeface="Alexandria" charset="0"/>
              </a:rPr>
              <a:t>تحسين</a:t>
            </a:r>
            <a:r>
              <a:rPr lang="ar-SA" dirty="0">
                <a:latin typeface="Alexandria" charset="0"/>
                <a:cs typeface="Alexandria" charset="0"/>
              </a:rPr>
              <a:t> </a:t>
            </a:r>
            <a:r>
              <a:rPr lang="ar-SA" dirty="0">
                <a:solidFill>
                  <a:srgbClr val="FF0000"/>
                </a:solidFill>
                <a:latin typeface="Alexandria" charset="0"/>
                <a:cs typeface="Alexandria" charset="0"/>
              </a:rPr>
              <a:t>التصميمات</a:t>
            </a:r>
            <a:r>
              <a:rPr lang="ar-SA" dirty="0">
                <a:latin typeface="Alexandria" charset="0"/>
                <a:cs typeface="Alexandria" charset="0"/>
              </a:rPr>
              <a:t> بشكل جذري، وتقديم منتج رقمي أكثر نضجًا، يحقق أهداف المنصة الإخبارية بكفاءة أكبر.</a:t>
            </a:r>
          </a:p>
        </p:txBody>
      </p:sp>
      <p:sp>
        <p:nvSpPr>
          <p:cNvPr id="24" name="Rectangle 23">
            <a:extLst>
              <a:ext uri="{FF2B5EF4-FFF2-40B4-BE49-F238E27FC236}">
                <a16:creationId xmlns:a16="http://schemas.microsoft.com/office/drawing/2014/main" id="{E72BC9E4-41F2-DC3C-179C-D85947A733C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D3FB548-61E8-D5AC-8357-2576B01437F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1A7813FF-A045-D65A-CD69-8D27EBE7868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أهمية اختبارات تجربة المستخدم (</a:t>
            </a:r>
            <a:r>
              <a:rPr lang="en-US" sz="2800" b="1" dirty="0">
                <a:solidFill>
                  <a:schemeClr val="bg1"/>
                </a:solidFill>
                <a:latin typeface="Alexandria" charset="0"/>
                <a:cs typeface="Alexandria" charset="0"/>
              </a:rPr>
              <a:t>UX Testing</a:t>
            </a:r>
            <a:r>
              <a:rPr lang="ar-SA" sz="28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B08EC21C-5094-253A-CCD5-DC47D303B2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6" name="Picture 2" descr="UX Design Company India | Best UI Design Services India">
            <a:extLst>
              <a:ext uri="{FF2B5EF4-FFF2-40B4-BE49-F238E27FC236}">
                <a16:creationId xmlns:a16="http://schemas.microsoft.com/office/drawing/2014/main" id="{25B539EE-B6B2-D8F1-2898-809C76B076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28149" y="4713781"/>
            <a:ext cx="5436524" cy="1828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1486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7FFED-24FB-6AD3-DE01-6D0043C168F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32E6D6F-D299-581C-BBDA-BDCF7C84D6A1}"/>
              </a:ext>
            </a:extLst>
          </p:cNvPr>
          <p:cNvSpPr txBox="1"/>
          <p:nvPr/>
        </p:nvSpPr>
        <p:spPr>
          <a:xfrm>
            <a:off x="3882044" y="1615669"/>
            <a:ext cx="7777291" cy="484292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التوازن البصري </a:t>
            </a:r>
            <a:r>
              <a:rPr lang="ar-SA" dirty="0">
                <a:solidFill>
                  <a:srgbClr val="FF0000"/>
                </a:solidFill>
                <a:latin typeface="Alexandria" charset="0"/>
                <a:cs typeface="Alexandria" charset="0"/>
              </a:rPr>
              <a:t>عنصر</a:t>
            </a:r>
            <a:r>
              <a:rPr lang="ar-SA" dirty="0">
                <a:latin typeface="Alexandria" charset="0"/>
                <a:cs typeface="Alexandria" charset="0"/>
              </a:rPr>
              <a:t> </a:t>
            </a:r>
            <a:r>
              <a:rPr lang="ar-SA" dirty="0">
                <a:solidFill>
                  <a:srgbClr val="FF0000"/>
                </a:solidFill>
                <a:latin typeface="Alexandria" charset="0"/>
                <a:cs typeface="Alexandria" charset="0"/>
              </a:rPr>
              <a:t>حاسم</a:t>
            </a:r>
            <a:r>
              <a:rPr lang="ar-SA" dirty="0">
                <a:latin typeface="Alexandria" charset="0"/>
                <a:cs typeface="Alexandria" charset="0"/>
              </a:rPr>
              <a:t> في تصميم </a:t>
            </a:r>
            <a:r>
              <a:rPr lang="ar-SA" dirty="0">
                <a:solidFill>
                  <a:srgbClr val="FF0000"/>
                </a:solidFill>
                <a:latin typeface="Alexandria" charset="0"/>
                <a:cs typeface="Alexandria" charset="0"/>
              </a:rPr>
              <a:t>صفحات</a:t>
            </a:r>
            <a:r>
              <a:rPr lang="ar-SA" dirty="0">
                <a:latin typeface="Alexandria" charset="0"/>
                <a:cs typeface="Alexandria" charset="0"/>
              </a:rPr>
              <a:t> </a:t>
            </a:r>
            <a:r>
              <a:rPr lang="ar-SA" dirty="0">
                <a:solidFill>
                  <a:srgbClr val="FF0000"/>
                </a:solidFill>
                <a:latin typeface="Alexandria" charset="0"/>
                <a:cs typeface="Alexandria" charset="0"/>
              </a:rPr>
              <a:t>الأخبار</a:t>
            </a:r>
            <a:r>
              <a:rPr lang="ar-SA" dirty="0">
                <a:latin typeface="Alexandria" charset="0"/>
                <a:cs typeface="Alexandria" charset="0"/>
              </a:rPr>
              <a:t>، ويقصد به توزيع العناصر المرئية (نصوص، صور، أزرار) بشكل يخلق انسجامًا بصريًا ومريحًا للعين.</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يشكّل ما يُعرف بـ "</a:t>
            </a:r>
            <a:r>
              <a:rPr lang="ar-SA" dirty="0">
                <a:solidFill>
                  <a:srgbClr val="FF0000"/>
                </a:solidFill>
                <a:latin typeface="Alexandria" charset="0"/>
                <a:cs typeface="Alexandria" charset="0"/>
              </a:rPr>
              <a:t>الفراغ</a:t>
            </a:r>
            <a:r>
              <a:rPr lang="ar-SA" dirty="0">
                <a:latin typeface="Alexandria" charset="0"/>
                <a:cs typeface="Alexandria" charset="0"/>
              </a:rPr>
              <a:t> </a:t>
            </a:r>
            <a:r>
              <a:rPr lang="ar-SA" dirty="0">
                <a:solidFill>
                  <a:srgbClr val="FF0000"/>
                </a:solidFill>
                <a:latin typeface="Alexandria" charset="0"/>
                <a:cs typeface="Alexandria" charset="0"/>
              </a:rPr>
              <a:t>السلبي</a:t>
            </a:r>
            <a:r>
              <a:rPr lang="ar-SA" dirty="0">
                <a:latin typeface="Alexandria" charset="0"/>
                <a:cs typeface="Alexandria" charset="0"/>
              </a:rPr>
              <a:t>" أو </a:t>
            </a:r>
            <a:r>
              <a:rPr lang="ar-SA" dirty="0">
                <a:solidFill>
                  <a:srgbClr val="FF0000"/>
                </a:solidFill>
                <a:latin typeface="Alexandria" charset="0"/>
                <a:cs typeface="Alexandria" charset="0"/>
              </a:rPr>
              <a:t>المساحات</a:t>
            </a:r>
            <a:r>
              <a:rPr lang="ar-SA" dirty="0">
                <a:latin typeface="Alexandria" charset="0"/>
                <a:cs typeface="Alexandria" charset="0"/>
              </a:rPr>
              <a:t> </a:t>
            </a:r>
            <a:r>
              <a:rPr lang="ar-SA" dirty="0">
                <a:solidFill>
                  <a:srgbClr val="FF0000"/>
                </a:solidFill>
                <a:latin typeface="Alexandria" charset="0"/>
                <a:cs typeface="Alexandria" charset="0"/>
              </a:rPr>
              <a:t>البيضاء</a:t>
            </a:r>
            <a:r>
              <a:rPr lang="ar-SA" dirty="0">
                <a:latin typeface="Alexandria" charset="0"/>
                <a:cs typeface="Alexandria" charset="0"/>
              </a:rPr>
              <a:t> أهمية كبيرة، إذ يمنح المتصفح وقتًا لفهم المحتوى ويمنع تكدس العناصر الذي يؤدي إلى الإرهاق.</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هذا التوازن يُمكّن المستخدم من </a:t>
            </a:r>
            <a:r>
              <a:rPr lang="ar-SA" dirty="0">
                <a:solidFill>
                  <a:srgbClr val="FF0000"/>
                </a:solidFill>
                <a:latin typeface="Alexandria" charset="0"/>
                <a:cs typeface="Alexandria" charset="0"/>
              </a:rPr>
              <a:t>التركيز</a:t>
            </a:r>
            <a:r>
              <a:rPr lang="ar-SA" dirty="0">
                <a:latin typeface="Alexandria" charset="0"/>
                <a:cs typeface="Alexandria" charset="0"/>
              </a:rPr>
              <a:t> على </a:t>
            </a:r>
            <a:r>
              <a:rPr lang="ar-SA" dirty="0">
                <a:solidFill>
                  <a:srgbClr val="FF0000"/>
                </a:solidFill>
                <a:latin typeface="Alexandria" charset="0"/>
                <a:cs typeface="Alexandria" charset="0"/>
              </a:rPr>
              <a:t>المحتوى</a:t>
            </a:r>
            <a:r>
              <a:rPr lang="ar-SA" dirty="0">
                <a:latin typeface="Alexandria" charset="0"/>
                <a:cs typeface="Alexandria" charset="0"/>
              </a:rPr>
              <a:t> </a:t>
            </a:r>
            <a:r>
              <a:rPr lang="ar-SA" dirty="0">
                <a:solidFill>
                  <a:srgbClr val="FF0000"/>
                </a:solidFill>
                <a:latin typeface="Alexandria" charset="0"/>
                <a:cs typeface="Alexandria" charset="0"/>
              </a:rPr>
              <a:t>الأهم</a:t>
            </a:r>
            <a:r>
              <a:rPr lang="ar-SA" dirty="0">
                <a:latin typeface="Alexandria" charset="0"/>
                <a:cs typeface="Alexandria" charset="0"/>
              </a:rPr>
              <a:t> دون تشتيت، ويُبرز الرسائل الأساسية بطريقة واضحة ودقيقة تدعم أهداف المؤسسة الصحفية.</a:t>
            </a:r>
          </a:p>
        </p:txBody>
      </p:sp>
      <p:sp>
        <p:nvSpPr>
          <p:cNvPr id="24" name="Rectangle 23">
            <a:extLst>
              <a:ext uri="{FF2B5EF4-FFF2-40B4-BE49-F238E27FC236}">
                <a16:creationId xmlns:a16="http://schemas.microsoft.com/office/drawing/2014/main" id="{86089EED-806F-5EB2-E8DF-F4DF7F006C1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07FE26F-0C42-8945-FD4D-F3A0C92C999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112430E4-6EA6-4427-0C70-8ACE4AFC1BE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التوازن البصري والفراغ السلبي</a:t>
            </a:r>
          </a:p>
        </p:txBody>
      </p:sp>
      <p:pic>
        <p:nvPicPr>
          <p:cNvPr id="17" name="Graphic 21">
            <a:extLst>
              <a:ext uri="{FF2B5EF4-FFF2-40B4-BE49-F238E27FC236}">
                <a16:creationId xmlns:a16="http://schemas.microsoft.com/office/drawing/2014/main" id="{57F6F697-D796-482C-51F0-BDFE49C2BD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8434" name="Picture 2" descr="A Complete Guide to Understanding Form UI Design | AND Academy">
            <a:extLst>
              <a:ext uri="{FF2B5EF4-FFF2-40B4-BE49-F238E27FC236}">
                <a16:creationId xmlns:a16="http://schemas.microsoft.com/office/drawing/2014/main" id="{0D02AED2-466B-B0FC-D096-D020B704E9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905" r="23011"/>
          <a:stretch>
            <a:fillRect/>
          </a:stretch>
        </p:blipFill>
        <p:spPr bwMode="auto">
          <a:xfrm>
            <a:off x="0" y="2062020"/>
            <a:ext cx="3735068" cy="32800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07081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6282D-8768-E744-E96D-F6DC6DD29E3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87DFB53-B9E8-F29C-E2B1-D3ABDF2B4E5F}"/>
              </a:ext>
            </a:extLst>
          </p:cNvPr>
          <p:cNvSpPr txBox="1"/>
          <p:nvPr/>
        </p:nvSpPr>
        <p:spPr>
          <a:xfrm>
            <a:off x="980903" y="1897771"/>
            <a:ext cx="10133684"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تواجه المؤسسات الإعلامية خيارًا بين </a:t>
            </a:r>
            <a:r>
              <a:rPr lang="ar-SA" dirty="0">
                <a:solidFill>
                  <a:srgbClr val="FF0000"/>
                </a:solidFill>
                <a:latin typeface="Alexandria" charset="0"/>
                <a:cs typeface="Alexandria" charset="0"/>
              </a:rPr>
              <a:t>استخدام</a:t>
            </a:r>
            <a:r>
              <a:rPr lang="ar-SA" dirty="0">
                <a:latin typeface="Alexandria" charset="0"/>
                <a:cs typeface="Alexandria" charset="0"/>
              </a:rPr>
              <a:t> </a:t>
            </a:r>
            <a:r>
              <a:rPr lang="ar-SA" dirty="0">
                <a:solidFill>
                  <a:srgbClr val="FF0000"/>
                </a:solidFill>
                <a:latin typeface="Alexandria" charset="0"/>
                <a:cs typeface="Alexandria" charset="0"/>
              </a:rPr>
              <a:t>قوالب</a:t>
            </a:r>
            <a:r>
              <a:rPr lang="ar-SA" dirty="0">
                <a:latin typeface="Alexandria" charset="0"/>
                <a:cs typeface="Alexandria" charset="0"/>
              </a:rPr>
              <a:t> تصميم جاهزة أو </a:t>
            </a:r>
            <a:r>
              <a:rPr lang="ar-SA" dirty="0">
                <a:solidFill>
                  <a:srgbClr val="FF0000"/>
                </a:solidFill>
                <a:latin typeface="Alexandria" charset="0"/>
                <a:cs typeface="Alexandria" charset="0"/>
              </a:rPr>
              <a:t>تطوير</a:t>
            </a:r>
            <a:r>
              <a:rPr lang="ar-SA" dirty="0">
                <a:latin typeface="Alexandria" charset="0"/>
                <a:cs typeface="Alexandria" charset="0"/>
              </a:rPr>
              <a:t> </a:t>
            </a:r>
            <a:r>
              <a:rPr lang="ar-SA" dirty="0">
                <a:solidFill>
                  <a:srgbClr val="FF0000"/>
                </a:solidFill>
                <a:latin typeface="Alexandria" charset="0"/>
                <a:cs typeface="Alexandria" charset="0"/>
              </a:rPr>
              <a:t>تصميم</a:t>
            </a:r>
            <a:r>
              <a:rPr lang="ar-SA" dirty="0">
                <a:latin typeface="Alexandria" charset="0"/>
                <a:cs typeface="Alexandria" charset="0"/>
              </a:rPr>
              <a:t> </a:t>
            </a:r>
            <a:r>
              <a:rPr lang="ar-SA" dirty="0">
                <a:solidFill>
                  <a:srgbClr val="FF0000"/>
                </a:solidFill>
                <a:latin typeface="Alexandria" charset="0"/>
                <a:cs typeface="Alexandria" charset="0"/>
              </a:rPr>
              <a:t>مخصص</a:t>
            </a:r>
            <a:r>
              <a:rPr lang="ar-SA" dirty="0">
                <a:latin typeface="Alexandria" charset="0"/>
                <a:cs typeface="Alexandria" charset="0"/>
              </a:rPr>
              <a:t> بالكامل، ولكل خيار مزاياه وتحدياته.</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القوالب </a:t>
            </a:r>
            <a:r>
              <a:rPr lang="ar-SA" dirty="0">
                <a:solidFill>
                  <a:srgbClr val="FF0000"/>
                </a:solidFill>
                <a:latin typeface="Alexandria" charset="0"/>
                <a:cs typeface="Alexandria" charset="0"/>
              </a:rPr>
              <a:t>الجاهزة</a:t>
            </a:r>
            <a:r>
              <a:rPr lang="ar-SA" dirty="0">
                <a:latin typeface="Alexandria" charset="0"/>
                <a:cs typeface="Alexandria" charset="0"/>
              </a:rPr>
              <a:t> توفّر وقتًا وجهدًا وتأتي غالبًا بواجهات متجاوبة، لكنها قد تفتقر للتميّز أو تلائم جمهورًا عامًا لا خصوصية فيه للهوية البصرية للمؤسسة.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بالمقابل، التصاميم </a:t>
            </a:r>
            <a:r>
              <a:rPr lang="ar-SA" dirty="0">
                <a:solidFill>
                  <a:srgbClr val="FF0000"/>
                </a:solidFill>
                <a:latin typeface="Alexandria" charset="0"/>
                <a:cs typeface="Alexandria" charset="0"/>
              </a:rPr>
              <a:t>المخصصة</a:t>
            </a:r>
            <a:r>
              <a:rPr lang="ar-SA" dirty="0">
                <a:latin typeface="Alexandria" charset="0"/>
                <a:cs typeface="Alexandria" charset="0"/>
              </a:rPr>
              <a:t> تمنح مرونة تامة وهوية فريدة، لكنها تحتاج إلى فريق تقني متخصص وتكلفة أعلى، وتستدعي اختبارات وتجريب مستمر لتحقيق التوازن الأمثل.</a:t>
            </a:r>
          </a:p>
        </p:txBody>
      </p:sp>
      <p:sp>
        <p:nvSpPr>
          <p:cNvPr id="24" name="Rectangle 23">
            <a:extLst>
              <a:ext uri="{FF2B5EF4-FFF2-40B4-BE49-F238E27FC236}">
                <a16:creationId xmlns:a16="http://schemas.microsoft.com/office/drawing/2014/main" id="{A3F2D5B9-D609-E72E-CD0D-D50C7637863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23DBF6-11D4-5123-A520-0359F431AFB1}"/>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3D4D270F-0B01-FD72-E73F-31F32A067C1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القوالب الجاهزة مقابل التصاميم المخصصة</a:t>
            </a:r>
          </a:p>
        </p:txBody>
      </p:sp>
      <p:pic>
        <p:nvPicPr>
          <p:cNvPr id="17" name="Graphic 21">
            <a:extLst>
              <a:ext uri="{FF2B5EF4-FFF2-40B4-BE49-F238E27FC236}">
                <a16:creationId xmlns:a16="http://schemas.microsoft.com/office/drawing/2014/main" id="{C422C486-83C3-5C67-EC85-5BAC60625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234697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E62AA-DAAE-7954-50EC-4B553DC0D02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2D0894E-6B49-65F7-4999-CEEE3E54D260}"/>
              </a:ext>
            </a:extLst>
          </p:cNvPr>
          <p:cNvSpPr txBox="1"/>
          <p:nvPr/>
        </p:nvSpPr>
        <p:spPr>
          <a:xfrm>
            <a:off x="1547100" y="1858860"/>
            <a:ext cx="9421571"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لا ينفصل التصميم البصري عن </a:t>
            </a:r>
            <a:r>
              <a:rPr lang="ar-SA" dirty="0">
                <a:solidFill>
                  <a:srgbClr val="FF0000"/>
                </a:solidFill>
                <a:latin typeface="Alexandria" charset="0"/>
                <a:cs typeface="Alexandria" charset="0"/>
              </a:rPr>
              <a:t>الهوية</a:t>
            </a:r>
            <a:r>
              <a:rPr lang="ar-SA" dirty="0">
                <a:latin typeface="Alexandria" charset="0"/>
                <a:cs typeface="Alexandria" charset="0"/>
              </a:rPr>
              <a:t> </a:t>
            </a:r>
            <a:r>
              <a:rPr lang="ar-SA" dirty="0">
                <a:solidFill>
                  <a:srgbClr val="FF0000"/>
                </a:solidFill>
                <a:latin typeface="Alexandria" charset="0"/>
                <a:cs typeface="Alexandria" charset="0"/>
              </a:rPr>
              <a:t>المؤسسية</a:t>
            </a:r>
            <a:r>
              <a:rPr lang="ar-SA" dirty="0">
                <a:latin typeface="Alexandria" charset="0"/>
                <a:cs typeface="Alexandria" charset="0"/>
              </a:rPr>
              <a:t> للمؤسسة الإعلامية، بل يُعد أحد أبرز تجلياتها البصرية التي تبني الثقة والانطباع المهني لدى الجمهور.</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من خلال ألوان ثابتة، شعارات واضحة، وخطوط مميزة، تتكرّس صورة العلامة التجارية وتُصبح مألوفة لدى الجمهور، وهو ما يعزز الولاء والعودة المتكررة للمنصة.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a:t>
            </a:r>
            <a:r>
              <a:rPr lang="ar-SA" dirty="0">
                <a:solidFill>
                  <a:srgbClr val="FF0000"/>
                </a:solidFill>
                <a:latin typeface="Alexandria" charset="0"/>
                <a:cs typeface="Alexandria" charset="0"/>
              </a:rPr>
              <a:t>الهوية</a:t>
            </a:r>
            <a:r>
              <a:rPr lang="ar-SA" dirty="0">
                <a:latin typeface="Alexandria" charset="0"/>
                <a:cs typeface="Alexandria" charset="0"/>
              </a:rPr>
              <a:t> تُسهّل أيضًا عمليات التسويق الرقمي، لأنها تخلق حضورًا متماسكًا عبر جميع القنوات والمنصات، من الموقع الإلكتروني إلى الشبكات الاجتماعية والبريد الإلكتروني.</a:t>
            </a:r>
          </a:p>
        </p:txBody>
      </p:sp>
      <p:sp>
        <p:nvSpPr>
          <p:cNvPr id="24" name="Rectangle 23">
            <a:extLst>
              <a:ext uri="{FF2B5EF4-FFF2-40B4-BE49-F238E27FC236}">
                <a16:creationId xmlns:a16="http://schemas.microsoft.com/office/drawing/2014/main" id="{B6058829-8A89-5EE3-CA3C-136F6F8B8B1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5FF9C85-CA1C-537F-C1C4-C71D45CAB68C}"/>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34514F24-AE6B-1646-4F9B-73E2FC029D4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دور التصميم في بناء الهوية المؤسسية</a:t>
            </a:r>
          </a:p>
        </p:txBody>
      </p:sp>
      <p:pic>
        <p:nvPicPr>
          <p:cNvPr id="17" name="Graphic 21">
            <a:extLst>
              <a:ext uri="{FF2B5EF4-FFF2-40B4-BE49-F238E27FC236}">
                <a16:creationId xmlns:a16="http://schemas.microsoft.com/office/drawing/2014/main" id="{B9BB757C-8443-0F89-A6F1-B7A30D7D14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600573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0D8B2-10B3-C6DE-0458-BC5082690CD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AF8E435-3AB8-B8F3-E926-10C326F55FC1}"/>
              </a:ext>
            </a:extLst>
          </p:cNvPr>
          <p:cNvSpPr txBox="1"/>
          <p:nvPr/>
        </p:nvSpPr>
        <p:spPr>
          <a:xfrm>
            <a:off x="1455052" y="1873363"/>
            <a:ext cx="9281895"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تختلف متطلبات التصميم البصري بين </a:t>
            </a:r>
            <a:r>
              <a:rPr lang="ar-SA" dirty="0">
                <a:solidFill>
                  <a:srgbClr val="FF0000"/>
                </a:solidFill>
                <a:latin typeface="Alexandria" charset="0"/>
                <a:cs typeface="Alexandria" charset="0"/>
              </a:rPr>
              <a:t>الأنواع</a:t>
            </a:r>
            <a:r>
              <a:rPr lang="ar-SA" dirty="0">
                <a:latin typeface="Alexandria" charset="0"/>
                <a:cs typeface="Alexandria" charset="0"/>
              </a:rPr>
              <a:t> </a:t>
            </a:r>
            <a:r>
              <a:rPr lang="ar-SA" dirty="0">
                <a:solidFill>
                  <a:srgbClr val="FF0000"/>
                </a:solidFill>
                <a:latin typeface="Alexandria" charset="0"/>
                <a:cs typeface="Alexandria" charset="0"/>
              </a:rPr>
              <a:t>الصحفية</a:t>
            </a:r>
            <a:r>
              <a:rPr lang="ar-SA" dirty="0">
                <a:latin typeface="Alexandria" charset="0"/>
                <a:cs typeface="Alexandria" charset="0"/>
              </a:rPr>
              <a:t>، فتصميم منصة للأخبار الاقتصادية يختلف جذريًا عن منصة رياضية أو ثقافية.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تحتاج المنصات </a:t>
            </a:r>
            <a:r>
              <a:rPr lang="ar-SA" dirty="0">
                <a:solidFill>
                  <a:srgbClr val="FF0000"/>
                </a:solidFill>
                <a:latin typeface="Alexandria" charset="0"/>
                <a:cs typeface="Alexandria" charset="0"/>
              </a:rPr>
              <a:t>الاقتصادية</a:t>
            </a:r>
            <a:r>
              <a:rPr lang="ar-SA" dirty="0">
                <a:latin typeface="Alexandria" charset="0"/>
                <a:cs typeface="Alexandria" charset="0"/>
              </a:rPr>
              <a:t> لتصميمات تعتمد على الأرقام، الجداول، والتحليل، بينما تميل </a:t>
            </a:r>
            <a:r>
              <a:rPr lang="ar-SA" dirty="0">
                <a:solidFill>
                  <a:srgbClr val="FF0000"/>
                </a:solidFill>
                <a:latin typeface="Alexandria" charset="0"/>
                <a:cs typeface="Alexandria" charset="0"/>
              </a:rPr>
              <a:t>الرياضية</a:t>
            </a:r>
            <a:r>
              <a:rPr lang="ar-SA" dirty="0">
                <a:latin typeface="Alexandria" charset="0"/>
                <a:cs typeface="Alexandria" charset="0"/>
              </a:rPr>
              <a:t> إلى الحيوية، السرعة، والوسائط المرئية عالية التفاعل.</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يتطلب التصميم </a:t>
            </a:r>
            <a:r>
              <a:rPr lang="ar-SA" dirty="0">
                <a:solidFill>
                  <a:srgbClr val="FF0000"/>
                </a:solidFill>
                <a:latin typeface="Alexandria" charset="0"/>
                <a:cs typeface="Alexandria" charset="0"/>
              </a:rPr>
              <a:t>المتخصص</a:t>
            </a:r>
            <a:r>
              <a:rPr lang="ar-SA" dirty="0">
                <a:latin typeface="Alexandria" charset="0"/>
                <a:cs typeface="Alexandria" charset="0"/>
              </a:rPr>
              <a:t> فهماً </a:t>
            </a:r>
            <a:r>
              <a:rPr lang="ar-SA" dirty="0">
                <a:solidFill>
                  <a:srgbClr val="FF0000"/>
                </a:solidFill>
                <a:latin typeface="Alexandria" charset="0"/>
                <a:cs typeface="Alexandria" charset="0"/>
              </a:rPr>
              <a:t>لطبيعة</a:t>
            </a:r>
            <a:r>
              <a:rPr lang="ar-SA" dirty="0">
                <a:latin typeface="Alexandria" charset="0"/>
                <a:cs typeface="Alexandria" charset="0"/>
              </a:rPr>
              <a:t> </a:t>
            </a:r>
            <a:r>
              <a:rPr lang="ar-SA" dirty="0">
                <a:solidFill>
                  <a:srgbClr val="FF0000"/>
                </a:solidFill>
                <a:latin typeface="Alexandria" charset="0"/>
                <a:cs typeface="Alexandria" charset="0"/>
              </a:rPr>
              <a:t>الجمهور</a:t>
            </a:r>
            <a:r>
              <a:rPr lang="ar-SA" dirty="0">
                <a:latin typeface="Alexandria" charset="0"/>
                <a:cs typeface="Alexandria" charset="0"/>
              </a:rPr>
              <a:t> المستهدف، </a:t>
            </a:r>
            <a:r>
              <a:rPr lang="ar-SA" dirty="0">
                <a:solidFill>
                  <a:srgbClr val="FF0000"/>
                </a:solidFill>
                <a:latin typeface="Alexandria" charset="0"/>
                <a:cs typeface="Alexandria" charset="0"/>
              </a:rPr>
              <a:t>وسلوكياته</a:t>
            </a:r>
            <a:r>
              <a:rPr lang="ar-SA" dirty="0">
                <a:latin typeface="Alexandria" charset="0"/>
                <a:cs typeface="Alexandria" charset="0"/>
              </a:rPr>
              <a:t> الرقمية، ليتم إنتاج تجربة استخدام مناسبة وفعالة لكل فئة قرّاء.</a:t>
            </a:r>
          </a:p>
        </p:txBody>
      </p:sp>
      <p:sp>
        <p:nvSpPr>
          <p:cNvPr id="24" name="Rectangle 23">
            <a:extLst>
              <a:ext uri="{FF2B5EF4-FFF2-40B4-BE49-F238E27FC236}">
                <a16:creationId xmlns:a16="http://schemas.microsoft.com/office/drawing/2014/main" id="{27E4A2B8-04AE-8BF1-BA2C-1D7454CB6E7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8EA8DC8-21D1-2485-CD17-F820FF056598}"/>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826F6E81-164C-DCD9-A3D6-B88BAB2D331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التصميم للصحافة المتخصصة</a:t>
            </a:r>
          </a:p>
        </p:txBody>
      </p:sp>
      <p:pic>
        <p:nvPicPr>
          <p:cNvPr id="17" name="Graphic 21">
            <a:extLst>
              <a:ext uri="{FF2B5EF4-FFF2-40B4-BE49-F238E27FC236}">
                <a16:creationId xmlns:a16="http://schemas.microsoft.com/office/drawing/2014/main" id="{C961E9CC-5712-B33A-6767-E68689D0FF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72619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4059A-ADAE-96A0-56D3-31373F60DFD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1B54D21-6E21-1EEA-B53A-3263FF2BA116}"/>
              </a:ext>
            </a:extLst>
          </p:cNvPr>
          <p:cNvSpPr txBox="1"/>
          <p:nvPr/>
        </p:nvSpPr>
        <p:spPr>
          <a:xfrm>
            <a:off x="4611757" y="1615669"/>
            <a:ext cx="7047578" cy="484292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التصميم المتجاوب لا يُعتبر خيارًا بل </a:t>
            </a:r>
            <a:r>
              <a:rPr lang="ar-SA" dirty="0">
                <a:solidFill>
                  <a:srgbClr val="FF0000"/>
                </a:solidFill>
                <a:latin typeface="Alexandria" charset="0"/>
                <a:cs typeface="Alexandria" charset="0"/>
              </a:rPr>
              <a:t>ضرورة</a:t>
            </a:r>
            <a:r>
              <a:rPr lang="ar-SA" dirty="0">
                <a:latin typeface="Alexandria" charset="0"/>
                <a:cs typeface="Alexandria" charset="0"/>
              </a:rPr>
              <a:t>، لأن أغلب الجمهور اليوم يستهلك الأخبار من خلال الهواتف الذكية والأجهزة اللوحية.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يتطلب التصميم المتجاوب إعادة </a:t>
            </a:r>
            <a:r>
              <a:rPr lang="ar-SA" dirty="0">
                <a:solidFill>
                  <a:srgbClr val="FF0000"/>
                </a:solidFill>
                <a:latin typeface="Alexandria" charset="0"/>
                <a:cs typeface="Alexandria" charset="0"/>
              </a:rPr>
              <a:t>ترتيب</a:t>
            </a:r>
            <a:r>
              <a:rPr lang="ar-SA" dirty="0">
                <a:latin typeface="Alexandria" charset="0"/>
                <a:cs typeface="Alexandria" charset="0"/>
              </a:rPr>
              <a:t> </a:t>
            </a:r>
            <a:r>
              <a:rPr lang="ar-SA" dirty="0">
                <a:solidFill>
                  <a:srgbClr val="FF0000"/>
                </a:solidFill>
                <a:latin typeface="Alexandria" charset="0"/>
                <a:cs typeface="Alexandria" charset="0"/>
              </a:rPr>
              <a:t>العناصر</a:t>
            </a:r>
            <a:r>
              <a:rPr lang="ar-SA" dirty="0">
                <a:latin typeface="Alexandria" charset="0"/>
                <a:cs typeface="Alexandria" charset="0"/>
              </a:rPr>
              <a:t> بما يتناسب مع أبعاد الشاشة المختلفة، مع الحفاظ على وضوح النصوص وسهولة النقر والتنقل.</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يؤثر غياب التوافق مع الهواتف في </a:t>
            </a:r>
            <a:r>
              <a:rPr lang="ar-SA" dirty="0">
                <a:solidFill>
                  <a:srgbClr val="FF0000"/>
                </a:solidFill>
                <a:latin typeface="Alexandria" charset="0"/>
                <a:cs typeface="Alexandria" charset="0"/>
              </a:rPr>
              <a:t>معدلات</a:t>
            </a:r>
            <a:r>
              <a:rPr lang="ar-SA" dirty="0">
                <a:latin typeface="Alexandria" charset="0"/>
                <a:cs typeface="Alexandria" charset="0"/>
              </a:rPr>
              <a:t> </a:t>
            </a:r>
            <a:r>
              <a:rPr lang="ar-SA" dirty="0">
                <a:solidFill>
                  <a:srgbClr val="FF0000"/>
                </a:solidFill>
                <a:latin typeface="Alexandria" charset="0"/>
                <a:cs typeface="Alexandria" charset="0"/>
              </a:rPr>
              <a:t>الارتداد</a:t>
            </a:r>
            <a:r>
              <a:rPr lang="ar-SA" dirty="0">
                <a:latin typeface="Alexandria" charset="0"/>
                <a:cs typeface="Alexandria" charset="0"/>
              </a:rPr>
              <a:t> من الموقع، لذا فإن تجربة المستخدم السلسة على جميع الأجهزة تعني بقاء أطول وتفاعل أكبر.</a:t>
            </a:r>
          </a:p>
        </p:txBody>
      </p:sp>
      <p:sp>
        <p:nvSpPr>
          <p:cNvPr id="24" name="Rectangle 23">
            <a:extLst>
              <a:ext uri="{FF2B5EF4-FFF2-40B4-BE49-F238E27FC236}">
                <a16:creationId xmlns:a16="http://schemas.microsoft.com/office/drawing/2014/main" id="{93887D0F-7AC3-1C57-5BE5-803AC836469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BBB97EF-80D0-7FFA-E357-0D041294A8E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BC88FC64-2172-7B19-1F07-047729EBE10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التصميم المتجاوب وتجربة المستخدم</a:t>
            </a:r>
          </a:p>
        </p:txBody>
      </p:sp>
      <p:pic>
        <p:nvPicPr>
          <p:cNvPr id="17" name="Graphic 21">
            <a:extLst>
              <a:ext uri="{FF2B5EF4-FFF2-40B4-BE49-F238E27FC236}">
                <a16:creationId xmlns:a16="http://schemas.microsoft.com/office/drawing/2014/main" id="{7B94FC06-70A6-CD22-7827-171941C68E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9458" name="Picture 2" descr="10 UI/UX Design Process Best Practices for Digital Success">
            <a:extLst>
              <a:ext uri="{FF2B5EF4-FFF2-40B4-BE49-F238E27FC236}">
                <a16:creationId xmlns:a16="http://schemas.microsoft.com/office/drawing/2014/main" id="{64FE44E2-B345-024A-87D5-35ACEB3BE253}"/>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0774"/>
          <a:stretch>
            <a:fillRect/>
          </a:stretch>
        </p:blipFill>
        <p:spPr bwMode="auto">
          <a:xfrm>
            <a:off x="191317" y="1782422"/>
            <a:ext cx="4276362" cy="41233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50022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EC716-27FC-B86F-9903-B016C10C9C9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C550B2B-9880-D780-286E-4EEC6701B683}"/>
              </a:ext>
            </a:extLst>
          </p:cNvPr>
          <p:cNvSpPr txBox="1"/>
          <p:nvPr/>
        </p:nvSpPr>
        <p:spPr>
          <a:xfrm>
            <a:off x="1138843" y="1923239"/>
            <a:ext cx="10113169" cy="364260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لا يمكن فصل تجربة المستخدم عن </a:t>
            </a:r>
            <a:r>
              <a:rPr lang="ar-SA" dirty="0">
                <a:solidFill>
                  <a:srgbClr val="FF0000"/>
                </a:solidFill>
                <a:latin typeface="Alexandria" charset="0"/>
                <a:cs typeface="Alexandria" charset="0"/>
              </a:rPr>
              <a:t>الشعور</a:t>
            </a:r>
            <a:r>
              <a:rPr lang="ar-SA" dirty="0">
                <a:latin typeface="Alexandria" charset="0"/>
                <a:cs typeface="Alexandria" charset="0"/>
              </a:rPr>
              <a:t> </a:t>
            </a:r>
            <a:r>
              <a:rPr lang="ar-SA" dirty="0">
                <a:solidFill>
                  <a:srgbClr val="FF0000"/>
                </a:solidFill>
                <a:latin typeface="Alexandria" charset="0"/>
                <a:cs typeface="Alexandria" charset="0"/>
              </a:rPr>
              <a:t>بالأمان</a:t>
            </a:r>
            <a:r>
              <a:rPr lang="ar-SA" dirty="0">
                <a:latin typeface="Alexandria" charset="0"/>
                <a:cs typeface="Alexandria" charset="0"/>
              </a:rPr>
              <a:t>، فوجود عناصر تصميم تدل على الثقة مثل قفل التشفير </a:t>
            </a:r>
            <a:r>
              <a:rPr lang="en-US" dirty="0">
                <a:latin typeface="Alexandria" charset="0"/>
                <a:cs typeface="Alexandria" charset="0"/>
              </a:rPr>
              <a:t>HTTPS</a:t>
            </a:r>
            <a:r>
              <a:rPr lang="ar-SA" dirty="0">
                <a:latin typeface="Alexandria" charset="0"/>
                <a:cs typeface="Alexandria" charset="0"/>
              </a:rPr>
              <a:t> أو معلومات عن سياسات الخصوصية يعزز الطمأنينة.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من خلال واجهات </a:t>
            </a:r>
            <a:r>
              <a:rPr lang="ar-SA" dirty="0">
                <a:solidFill>
                  <a:srgbClr val="FF0000"/>
                </a:solidFill>
                <a:latin typeface="Alexandria" charset="0"/>
                <a:cs typeface="Alexandria" charset="0"/>
              </a:rPr>
              <a:t>واضحة</a:t>
            </a:r>
            <a:r>
              <a:rPr lang="ar-SA" dirty="0">
                <a:latin typeface="Alexandria" charset="0"/>
                <a:cs typeface="Alexandria" charset="0"/>
              </a:rPr>
              <a:t> </a:t>
            </a:r>
            <a:r>
              <a:rPr lang="ar-SA" dirty="0">
                <a:solidFill>
                  <a:srgbClr val="FF0000"/>
                </a:solidFill>
                <a:latin typeface="Alexandria" charset="0"/>
                <a:cs typeface="Alexandria" charset="0"/>
              </a:rPr>
              <a:t>وشفافة</a:t>
            </a:r>
            <a:r>
              <a:rPr lang="ar-SA" dirty="0">
                <a:latin typeface="Alexandria" charset="0"/>
                <a:cs typeface="Alexandria" charset="0"/>
              </a:rPr>
              <a:t>، يشعر المستخدم بالتحكم والسيطرة على بياناته، خصوصًا في ظل المخاوف المتزايدة من تتبع السلوك أو تسريب المعلومات.</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إن دمج مفاهيم </a:t>
            </a:r>
            <a:r>
              <a:rPr lang="ar-SA" dirty="0">
                <a:solidFill>
                  <a:srgbClr val="FF0000"/>
                </a:solidFill>
                <a:latin typeface="Alexandria" charset="0"/>
                <a:cs typeface="Alexandria" charset="0"/>
              </a:rPr>
              <a:t>الأمان</a:t>
            </a:r>
            <a:r>
              <a:rPr lang="ar-SA" dirty="0">
                <a:latin typeface="Alexandria" charset="0"/>
                <a:cs typeface="Alexandria" charset="0"/>
              </a:rPr>
              <a:t> </a:t>
            </a:r>
            <a:r>
              <a:rPr lang="ar-SA" dirty="0">
                <a:solidFill>
                  <a:srgbClr val="FF0000"/>
                </a:solidFill>
                <a:latin typeface="Alexandria" charset="0"/>
                <a:cs typeface="Alexandria" charset="0"/>
              </a:rPr>
              <a:t>الرقمي</a:t>
            </a:r>
            <a:r>
              <a:rPr lang="ar-SA" dirty="0">
                <a:latin typeface="Alexandria" charset="0"/>
                <a:cs typeface="Alexandria" charset="0"/>
              </a:rPr>
              <a:t> ضمن التصميم البصري يُعزّز العلاقة بين القارئ والمنصة، ويجعله أكثر استعدادًا للتفاعل والمشاركة.</a:t>
            </a:r>
          </a:p>
        </p:txBody>
      </p:sp>
      <p:sp>
        <p:nvSpPr>
          <p:cNvPr id="24" name="Rectangle 23">
            <a:extLst>
              <a:ext uri="{FF2B5EF4-FFF2-40B4-BE49-F238E27FC236}">
                <a16:creationId xmlns:a16="http://schemas.microsoft.com/office/drawing/2014/main" id="{159A06BA-A0D5-008F-48D6-BA51475866F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F31A05C-1125-0F97-E662-46D974BC381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6D3C2C5E-96BD-0218-18BA-AD61F9E5FA5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الأمان الرقمي وتجربة التصميم</a:t>
            </a:r>
          </a:p>
        </p:txBody>
      </p:sp>
      <p:pic>
        <p:nvPicPr>
          <p:cNvPr id="17" name="Graphic 21">
            <a:extLst>
              <a:ext uri="{FF2B5EF4-FFF2-40B4-BE49-F238E27FC236}">
                <a16:creationId xmlns:a16="http://schemas.microsoft.com/office/drawing/2014/main" id="{3AF03B68-FF5F-59C8-9CB1-2AC584FB7C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60667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E4BA2-862C-2598-1D02-ABC7640C742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BC28F9B-9161-CF1F-F0DF-0D075BBB0BC6}"/>
              </a:ext>
            </a:extLst>
          </p:cNvPr>
          <p:cNvSpPr txBox="1"/>
          <p:nvPr/>
        </p:nvSpPr>
        <p:spPr>
          <a:xfrm>
            <a:off x="5694217" y="1623980"/>
            <a:ext cx="5782237" cy="499681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بات من الشائع استخدام </a:t>
            </a:r>
            <a:r>
              <a:rPr lang="ar-SA" dirty="0">
                <a:solidFill>
                  <a:srgbClr val="FF0000"/>
                </a:solidFill>
                <a:latin typeface="Alexandria" charset="0"/>
                <a:cs typeface="Alexandria" charset="0"/>
              </a:rPr>
              <a:t>رسوم</a:t>
            </a:r>
            <a:r>
              <a:rPr lang="ar-SA" dirty="0">
                <a:latin typeface="Alexandria" charset="0"/>
                <a:cs typeface="Alexandria" charset="0"/>
              </a:rPr>
              <a:t> </a:t>
            </a:r>
            <a:r>
              <a:rPr lang="ar-SA" dirty="0">
                <a:solidFill>
                  <a:srgbClr val="FF0000"/>
                </a:solidFill>
                <a:latin typeface="Alexandria" charset="0"/>
                <a:cs typeface="Alexandria" charset="0"/>
              </a:rPr>
              <a:t>متحركة</a:t>
            </a:r>
            <a:r>
              <a:rPr lang="ar-SA" dirty="0">
                <a:latin typeface="Alexandria" charset="0"/>
                <a:cs typeface="Alexandria" charset="0"/>
              </a:rPr>
              <a:t> خفيفة أو </a:t>
            </a:r>
            <a:r>
              <a:rPr lang="ar-SA" dirty="0">
                <a:solidFill>
                  <a:srgbClr val="FF0000"/>
                </a:solidFill>
                <a:latin typeface="Alexandria" charset="0"/>
                <a:cs typeface="Alexandria" charset="0"/>
              </a:rPr>
              <a:t>محتوى</a:t>
            </a:r>
            <a:r>
              <a:rPr lang="ar-SA" dirty="0">
                <a:latin typeface="Alexandria" charset="0"/>
                <a:cs typeface="Alexandria" charset="0"/>
              </a:rPr>
              <a:t> </a:t>
            </a:r>
            <a:r>
              <a:rPr lang="ar-SA" dirty="0">
                <a:solidFill>
                  <a:srgbClr val="FF0000"/>
                </a:solidFill>
                <a:latin typeface="Alexandria" charset="0"/>
                <a:cs typeface="Alexandria" charset="0"/>
              </a:rPr>
              <a:t>تفاعلي</a:t>
            </a:r>
            <a:r>
              <a:rPr lang="ar-SA" dirty="0">
                <a:latin typeface="Alexandria" charset="0"/>
                <a:cs typeface="Alexandria" charset="0"/>
              </a:rPr>
              <a:t> مثل الرسوم البيانية المتغيرة، والخرائط، والتصويتات، لإضفاء بعد ديناميكي على المادة الخبرية.</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يُسهم هذا المحتوى في </a:t>
            </a:r>
            <a:r>
              <a:rPr lang="ar-SA" dirty="0">
                <a:solidFill>
                  <a:srgbClr val="FF0000"/>
                </a:solidFill>
                <a:latin typeface="Alexandria" charset="0"/>
                <a:cs typeface="Alexandria" charset="0"/>
              </a:rPr>
              <a:t>شرح</a:t>
            </a:r>
            <a:r>
              <a:rPr lang="ar-SA" dirty="0">
                <a:latin typeface="Alexandria" charset="0"/>
                <a:cs typeface="Alexandria" charset="0"/>
              </a:rPr>
              <a:t> </a:t>
            </a:r>
            <a:r>
              <a:rPr lang="ar-SA" dirty="0">
                <a:solidFill>
                  <a:srgbClr val="FF0000"/>
                </a:solidFill>
                <a:latin typeface="Alexandria" charset="0"/>
                <a:cs typeface="Alexandria" charset="0"/>
              </a:rPr>
              <a:t>القصص</a:t>
            </a:r>
            <a:r>
              <a:rPr lang="ar-SA" dirty="0">
                <a:latin typeface="Alexandria" charset="0"/>
                <a:cs typeface="Alexandria" charset="0"/>
              </a:rPr>
              <a:t> </a:t>
            </a:r>
            <a:r>
              <a:rPr lang="ar-SA" dirty="0">
                <a:solidFill>
                  <a:srgbClr val="FF0000"/>
                </a:solidFill>
                <a:latin typeface="Alexandria" charset="0"/>
                <a:cs typeface="Alexandria" charset="0"/>
              </a:rPr>
              <a:t>المعقدة</a:t>
            </a:r>
            <a:r>
              <a:rPr lang="ar-SA" dirty="0">
                <a:latin typeface="Alexandria" charset="0"/>
                <a:cs typeface="Alexandria" charset="0"/>
              </a:rPr>
              <a:t> بطريقة جذابة، ويمنح القارئ دورًا نشطًا في فهم الخبر بدلاً من التلقي السلبي.</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على المصممين تحقيق </a:t>
            </a:r>
            <a:r>
              <a:rPr lang="ar-SA" dirty="0">
                <a:solidFill>
                  <a:srgbClr val="FF0000"/>
                </a:solidFill>
                <a:latin typeface="Alexandria" charset="0"/>
                <a:cs typeface="Alexandria" charset="0"/>
              </a:rPr>
              <a:t>التوازن</a:t>
            </a:r>
            <a:r>
              <a:rPr lang="ar-SA" dirty="0">
                <a:latin typeface="Alexandria" charset="0"/>
                <a:cs typeface="Alexandria" charset="0"/>
              </a:rPr>
              <a:t> بين </a:t>
            </a:r>
            <a:r>
              <a:rPr lang="ar-SA" dirty="0">
                <a:solidFill>
                  <a:srgbClr val="FF0000"/>
                </a:solidFill>
                <a:latin typeface="Alexandria" charset="0"/>
                <a:cs typeface="Alexandria" charset="0"/>
              </a:rPr>
              <a:t>التأثير</a:t>
            </a:r>
            <a:r>
              <a:rPr lang="ar-SA" dirty="0">
                <a:latin typeface="Alexandria" charset="0"/>
                <a:cs typeface="Alexandria" charset="0"/>
              </a:rPr>
              <a:t> </a:t>
            </a:r>
            <a:r>
              <a:rPr lang="ar-SA" dirty="0">
                <a:solidFill>
                  <a:srgbClr val="FF0000"/>
                </a:solidFill>
                <a:latin typeface="Alexandria" charset="0"/>
                <a:cs typeface="Alexandria" charset="0"/>
              </a:rPr>
              <a:t>البصري</a:t>
            </a:r>
            <a:r>
              <a:rPr lang="ar-SA" dirty="0">
                <a:latin typeface="Alexandria" charset="0"/>
                <a:cs typeface="Alexandria" charset="0"/>
              </a:rPr>
              <a:t> </a:t>
            </a:r>
            <a:r>
              <a:rPr lang="ar-SA" dirty="0">
                <a:solidFill>
                  <a:srgbClr val="FF0000"/>
                </a:solidFill>
                <a:latin typeface="Alexandria" charset="0"/>
                <a:cs typeface="Alexandria" charset="0"/>
              </a:rPr>
              <a:t>وسرعة</a:t>
            </a:r>
            <a:r>
              <a:rPr lang="ar-SA" dirty="0">
                <a:latin typeface="Alexandria" charset="0"/>
                <a:cs typeface="Alexandria" charset="0"/>
              </a:rPr>
              <a:t> </a:t>
            </a:r>
            <a:r>
              <a:rPr lang="ar-SA" dirty="0">
                <a:solidFill>
                  <a:srgbClr val="FF0000"/>
                </a:solidFill>
                <a:latin typeface="Alexandria" charset="0"/>
                <a:cs typeface="Alexandria" charset="0"/>
              </a:rPr>
              <a:t>التحميل</a:t>
            </a:r>
            <a:r>
              <a:rPr lang="ar-SA" dirty="0">
                <a:latin typeface="Alexandria" charset="0"/>
                <a:cs typeface="Alexandria" charset="0"/>
              </a:rPr>
              <a:t>، لأن الإفراط في هذه العناصر قد يبطئ الموقع ويضر بتجربة المستخدم.</a:t>
            </a:r>
          </a:p>
        </p:txBody>
      </p:sp>
      <p:sp>
        <p:nvSpPr>
          <p:cNvPr id="24" name="Rectangle 23">
            <a:extLst>
              <a:ext uri="{FF2B5EF4-FFF2-40B4-BE49-F238E27FC236}">
                <a16:creationId xmlns:a16="http://schemas.microsoft.com/office/drawing/2014/main" id="{7A70A718-840A-F4E5-B186-06FC5D2EB19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604E6C2-B556-4442-3F6F-E4A84AAC5ED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6214343D-2D91-EA06-2519-41F61BB5295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استخدام الرسوم المتحركة والمحتوى التفاعلي</a:t>
            </a:r>
          </a:p>
        </p:txBody>
      </p:sp>
      <p:pic>
        <p:nvPicPr>
          <p:cNvPr id="17" name="Graphic 21">
            <a:extLst>
              <a:ext uri="{FF2B5EF4-FFF2-40B4-BE49-F238E27FC236}">
                <a16:creationId xmlns:a16="http://schemas.microsoft.com/office/drawing/2014/main" id="{23472160-F03A-F2DF-983F-D767C2541A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90D4FA45-DE1B-AB85-67D9-E89F42212586}"/>
              </a:ext>
            </a:extLst>
          </p:cNvPr>
          <p:cNvSpPr txBox="1"/>
          <p:nvPr/>
        </p:nvSpPr>
        <p:spPr>
          <a:xfrm>
            <a:off x="324320" y="5891841"/>
            <a:ext cx="6097384" cy="307777"/>
          </a:xfrm>
          <a:prstGeom prst="rect">
            <a:avLst/>
          </a:prstGeom>
          <a:noFill/>
        </p:spPr>
        <p:txBody>
          <a:bodyPr wrap="square">
            <a:spAutoFit/>
          </a:bodyPr>
          <a:lstStyle/>
          <a:p>
            <a:r>
              <a:rPr lang="en-US" sz="1400" dirty="0"/>
              <a:t>https://redir.masrawy.com/404?aspxerrorpath=/crossmedia/salah</a:t>
            </a:r>
          </a:p>
        </p:txBody>
      </p:sp>
      <p:pic>
        <p:nvPicPr>
          <p:cNvPr id="5" name="Picture 4">
            <a:extLst>
              <a:ext uri="{FF2B5EF4-FFF2-40B4-BE49-F238E27FC236}">
                <a16:creationId xmlns:a16="http://schemas.microsoft.com/office/drawing/2014/main" id="{E04B0E13-B9E9-92D3-10DA-8A331252FD90}"/>
              </a:ext>
            </a:extLst>
          </p:cNvPr>
          <p:cNvPicPr>
            <a:picLocks noChangeAspect="1"/>
          </p:cNvPicPr>
          <p:nvPr/>
        </p:nvPicPr>
        <p:blipFill>
          <a:blip r:embed="rId3"/>
          <a:stretch>
            <a:fillRect/>
          </a:stretch>
        </p:blipFill>
        <p:spPr>
          <a:xfrm>
            <a:off x="133003" y="2415415"/>
            <a:ext cx="5160338" cy="2452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CF89B2CA-852A-974C-D9BA-AC8AD2101EF7}"/>
              </a:ext>
            </a:extLst>
          </p:cNvPr>
          <p:cNvSpPr txBox="1"/>
          <p:nvPr/>
        </p:nvSpPr>
        <p:spPr>
          <a:xfrm>
            <a:off x="540328" y="5521123"/>
            <a:ext cx="4572944" cy="276999"/>
          </a:xfrm>
          <a:prstGeom prst="rect">
            <a:avLst/>
          </a:prstGeom>
          <a:noFill/>
        </p:spPr>
        <p:txBody>
          <a:bodyPr wrap="square">
            <a:spAutoFit/>
          </a:bodyPr>
          <a:lstStyle/>
          <a:p>
            <a:pPr algn="ctr"/>
            <a:r>
              <a:rPr lang="ar-SA" sz="1200" dirty="0">
                <a:latin typeface="Alexandria" charset="0"/>
                <a:cs typeface="Alexandria" charset="0"/>
              </a:rPr>
              <a:t>مثال (نموذج كروس ميديا في اعادة التوجيه لموقع مصراوي)</a:t>
            </a:r>
            <a:endParaRPr lang="en-US" sz="1200" dirty="0"/>
          </a:p>
        </p:txBody>
      </p:sp>
    </p:spTree>
    <p:extLst>
      <p:ext uri="{BB962C8B-B14F-4D97-AF65-F5344CB8AC3E}">
        <p14:creationId xmlns:p14="http://schemas.microsoft.com/office/powerpoint/2010/main" val="79435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DDFAC-AF30-BA91-B5AD-47290761675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8A5E742-F202-D10F-F165-CF4F8A4F7A92}"/>
              </a:ext>
            </a:extLst>
          </p:cNvPr>
          <p:cNvSpPr txBox="1"/>
          <p:nvPr/>
        </p:nvSpPr>
        <p:spPr>
          <a:xfrm>
            <a:off x="3773979" y="1695243"/>
            <a:ext cx="7777291" cy="431970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في بعض المنصات الإخبارية، يتم </a:t>
            </a:r>
            <a:r>
              <a:rPr lang="ar-SA" dirty="0">
                <a:solidFill>
                  <a:srgbClr val="FF0000"/>
                </a:solidFill>
                <a:latin typeface="Alexandria" charset="0"/>
                <a:cs typeface="Alexandria" charset="0"/>
              </a:rPr>
              <a:t>دمج</a:t>
            </a:r>
            <a:r>
              <a:rPr lang="ar-SA" dirty="0">
                <a:latin typeface="Alexandria" charset="0"/>
                <a:cs typeface="Alexandria" charset="0"/>
              </a:rPr>
              <a:t> </a:t>
            </a:r>
            <a:r>
              <a:rPr lang="ar-SA" dirty="0">
                <a:solidFill>
                  <a:srgbClr val="FF0000"/>
                </a:solidFill>
                <a:latin typeface="Alexandria" charset="0"/>
                <a:cs typeface="Alexandria" charset="0"/>
              </a:rPr>
              <a:t>محتوى</a:t>
            </a:r>
            <a:r>
              <a:rPr lang="ar-SA" dirty="0">
                <a:latin typeface="Alexandria" charset="0"/>
                <a:cs typeface="Alexandria" charset="0"/>
              </a:rPr>
              <a:t> </a:t>
            </a:r>
            <a:r>
              <a:rPr lang="ar-SA" dirty="0">
                <a:solidFill>
                  <a:srgbClr val="FF0000"/>
                </a:solidFill>
                <a:latin typeface="Alexandria" charset="0"/>
                <a:cs typeface="Alexandria" charset="0"/>
              </a:rPr>
              <a:t>صوتي</a:t>
            </a:r>
            <a:r>
              <a:rPr lang="ar-SA" dirty="0">
                <a:latin typeface="Alexandria" charset="0"/>
                <a:cs typeface="Alexandria" charset="0"/>
              </a:rPr>
              <a:t> مثل البودكاست ضمن الواجهة بطريقة بصرية جذابة تُشجع على الاستماع والتفاعل.</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يجب تصميم </a:t>
            </a:r>
            <a:r>
              <a:rPr lang="ar-SA" dirty="0">
                <a:solidFill>
                  <a:srgbClr val="FF0000"/>
                </a:solidFill>
                <a:latin typeface="Alexandria" charset="0"/>
                <a:cs typeface="Alexandria" charset="0"/>
              </a:rPr>
              <a:t>مشغل</a:t>
            </a:r>
            <a:r>
              <a:rPr lang="ar-SA" dirty="0">
                <a:latin typeface="Alexandria" charset="0"/>
                <a:cs typeface="Alexandria" charset="0"/>
              </a:rPr>
              <a:t> </a:t>
            </a:r>
            <a:r>
              <a:rPr lang="ar-SA" dirty="0">
                <a:solidFill>
                  <a:srgbClr val="FF0000"/>
                </a:solidFill>
                <a:latin typeface="Alexandria" charset="0"/>
                <a:cs typeface="Alexandria" charset="0"/>
              </a:rPr>
              <a:t>صوتي</a:t>
            </a:r>
            <a:r>
              <a:rPr lang="ar-SA" dirty="0">
                <a:latin typeface="Alexandria" charset="0"/>
                <a:cs typeface="Alexandria" charset="0"/>
              </a:rPr>
              <a:t> </a:t>
            </a:r>
            <a:r>
              <a:rPr lang="ar-SA" dirty="0">
                <a:solidFill>
                  <a:srgbClr val="FF0000"/>
                </a:solidFill>
                <a:latin typeface="Alexandria" charset="0"/>
                <a:cs typeface="Alexandria" charset="0"/>
              </a:rPr>
              <a:t>واضح</a:t>
            </a:r>
            <a:r>
              <a:rPr lang="ar-SA" dirty="0">
                <a:latin typeface="Alexandria" charset="0"/>
                <a:cs typeface="Alexandria" charset="0"/>
              </a:rPr>
              <a:t>، سهل الاستخدام، مع توفير خيارات للتحميل أو مواصلة الاستماع أثناء التصفح، ما يُضفي مرونة أكبر على تجربة الاستخدام.</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الدمج </a:t>
            </a:r>
            <a:r>
              <a:rPr lang="ar-SA" dirty="0">
                <a:solidFill>
                  <a:srgbClr val="FF0000"/>
                </a:solidFill>
                <a:latin typeface="Alexandria" charset="0"/>
                <a:cs typeface="Alexandria" charset="0"/>
              </a:rPr>
              <a:t>المتكامل</a:t>
            </a:r>
            <a:r>
              <a:rPr lang="ar-SA" dirty="0">
                <a:latin typeface="Alexandria" charset="0"/>
                <a:cs typeface="Alexandria" charset="0"/>
              </a:rPr>
              <a:t> بين </a:t>
            </a:r>
            <a:r>
              <a:rPr lang="ar-SA" dirty="0">
                <a:solidFill>
                  <a:srgbClr val="FF0000"/>
                </a:solidFill>
                <a:latin typeface="Alexandria" charset="0"/>
                <a:cs typeface="Alexandria" charset="0"/>
              </a:rPr>
              <a:t>العناصر</a:t>
            </a:r>
            <a:r>
              <a:rPr lang="ar-SA" dirty="0">
                <a:latin typeface="Alexandria" charset="0"/>
                <a:cs typeface="Alexandria" charset="0"/>
              </a:rPr>
              <a:t> </a:t>
            </a:r>
            <a:r>
              <a:rPr lang="ar-SA" dirty="0">
                <a:solidFill>
                  <a:srgbClr val="FF0000"/>
                </a:solidFill>
                <a:latin typeface="Alexandria" charset="0"/>
                <a:cs typeface="Alexandria" charset="0"/>
              </a:rPr>
              <a:t>الصوتية</a:t>
            </a:r>
            <a:r>
              <a:rPr lang="ar-SA" dirty="0">
                <a:latin typeface="Alexandria" charset="0"/>
                <a:cs typeface="Alexandria" charset="0"/>
              </a:rPr>
              <a:t> </a:t>
            </a:r>
            <a:r>
              <a:rPr lang="ar-SA" dirty="0">
                <a:solidFill>
                  <a:srgbClr val="FF0000"/>
                </a:solidFill>
                <a:latin typeface="Alexandria" charset="0"/>
                <a:cs typeface="Alexandria" charset="0"/>
              </a:rPr>
              <a:t>والبصرية</a:t>
            </a:r>
            <a:r>
              <a:rPr lang="ar-SA" dirty="0">
                <a:latin typeface="Alexandria" charset="0"/>
                <a:cs typeface="Alexandria" charset="0"/>
              </a:rPr>
              <a:t> يمنح تجربة شاملة تناسب جمهورًا متنوعًا يستهلك المحتوى بصريًا وسمعيًا معًا.</a:t>
            </a:r>
          </a:p>
        </p:txBody>
      </p:sp>
      <p:sp>
        <p:nvSpPr>
          <p:cNvPr id="24" name="Rectangle 23">
            <a:extLst>
              <a:ext uri="{FF2B5EF4-FFF2-40B4-BE49-F238E27FC236}">
                <a16:creationId xmlns:a16="http://schemas.microsoft.com/office/drawing/2014/main" id="{5A6D15B2-D71E-80A5-F68D-454F37F9366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54D176E-7210-F18F-FD7C-1700B978A282}"/>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70EC5694-7BE1-2E64-613B-F9AB512C904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الصوتيات والبودكاست كجزء من التصميم البصري</a:t>
            </a:r>
          </a:p>
        </p:txBody>
      </p:sp>
      <p:pic>
        <p:nvPicPr>
          <p:cNvPr id="17" name="Graphic 21">
            <a:extLst>
              <a:ext uri="{FF2B5EF4-FFF2-40B4-BE49-F238E27FC236}">
                <a16:creationId xmlns:a16="http://schemas.microsoft.com/office/drawing/2014/main" id="{30CCEBBE-C475-A6D9-6726-FF5E85B638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2530" name="Picture 2" descr="دليلك الشامل إلى صناعة البودكاست podcast - مدونة مستقل">
            <a:extLst>
              <a:ext uri="{FF2B5EF4-FFF2-40B4-BE49-F238E27FC236}">
                <a16:creationId xmlns:a16="http://schemas.microsoft.com/office/drawing/2014/main" id="{CD33BEB3-AE3C-7F68-C2B2-41153D74F2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959" r="29224"/>
          <a:stretch>
            <a:fillRect/>
          </a:stretch>
        </p:blipFill>
        <p:spPr bwMode="auto">
          <a:xfrm>
            <a:off x="191317" y="1955492"/>
            <a:ext cx="3331968" cy="39838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6312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FA65B-3773-5897-FF53-914C5A7CA7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72A5E7F-F376-7644-5872-D260F028BFDC}"/>
              </a:ext>
            </a:extLst>
          </p:cNvPr>
          <p:cNvSpPr txBox="1"/>
          <p:nvPr/>
        </p:nvSpPr>
        <p:spPr>
          <a:xfrm>
            <a:off x="3984464" y="1664538"/>
            <a:ext cx="7618168" cy="462748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الإنفوجرافيك يُعد من أبرز أدوات </a:t>
            </a:r>
            <a:r>
              <a:rPr lang="ar-SA" dirty="0">
                <a:solidFill>
                  <a:srgbClr val="FF0000"/>
                </a:solidFill>
                <a:latin typeface="Alexandria" charset="0"/>
                <a:cs typeface="Alexandria" charset="0"/>
              </a:rPr>
              <a:t>التصميم</a:t>
            </a:r>
            <a:r>
              <a:rPr lang="ar-SA" dirty="0">
                <a:latin typeface="Alexandria" charset="0"/>
                <a:cs typeface="Alexandria" charset="0"/>
              </a:rPr>
              <a:t> </a:t>
            </a:r>
            <a:r>
              <a:rPr lang="ar-SA" dirty="0">
                <a:solidFill>
                  <a:srgbClr val="FF0000"/>
                </a:solidFill>
                <a:latin typeface="Alexandria" charset="0"/>
                <a:cs typeface="Alexandria" charset="0"/>
              </a:rPr>
              <a:t>البصري</a:t>
            </a:r>
            <a:r>
              <a:rPr lang="ar-SA" dirty="0">
                <a:latin typeface="Alexandria" charset="0"/>
                <a:cs typeface="Alexandria" charset="0"/>
              </a:rPr>
              <a:t> لسرد القصص المعقدة، حيث تُختزل المعلومات والأرقام في تصميم بصري جذّاب وسهل الفهم.</a:t>
            </a:r>
            <a:endParaRPr lang="en-US"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عند </a:t>
            </a:r>
            <a:r>
              <a:rPr lang="ar-SA" dirty="0">
                <a:solidFill>
                  <a:srgbClr val="FF0000"/>
                </a:solidFill>
                <a:latin typeface="Alexandria" charset="0"/>
                <a:cs typeface="Alexandria" charset="0"/>
              </a:rPr>
              <a:t>تصميم</a:t>
            </a:r>
            <a:r>
              <a:rPr lang="ar-SA" dirty="0">
                <a:latin typeface="Alexandria" charset="0"/>
                <a:cs typeface="Alexandria" charset="0"/>
              </a:rPr>
              <a:t> </a:t>
            </a:r>
            <a:r>
              <a:rPr lang="ar-SA" dirty="0">
                <a:solidFill>
                  <a:srgbClr val="FF0000"/>
                </a:solidFill>
                <a:latin typeface="Alexandria" charset="0"/>
                <a:cs typeface="Alexandria" charset="0"/>
              </a:rPr>
              <a:t>إنفوجرافيك</a:t>
            </a:r>
            <a:r>
              <a:rPr lang="ar-SA" dirty="0">
                <a:latin typeface="Alexandria" charset="0"/>
                <a:cs typeface="Alexandria" charset="0"/>
              </a:rPr>
              <a:t>، يجب الانتباه إلى حجم الشاشة المستهدفة، ووضوح الخطوط، وتناسق الألوان، ليبقى سهل القراءة على الهواتف كما على الحواسيب.</a:t>
            </a:r>
          </a:p>
          <a:p>
            <a:pPr algn="just" rtl="1">
              <a:lnSpc>
                <a:spcPct val="200000"/>
              </a:lnSpc>
            </a:pPr>
            <a:endParaRPr lang="ar-SA" sz="100"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endParaRPr lang="en-US" sz="100" dirty="0">
              <a:latin typeface="Alexandria" charset="0"/>
              <a:cs typeface="Alexandria" charset="0"/>
            </a:endParaRPr>
          </a:p>
          <a:p>
            <a:pPr algn="just" rtl="1">
              <a:lnSpc>
                <a:spcPct val="200000"/>
              </a:lnSpc>
            </a:pPr>
            <a:endParaRPr lang="ar-SA" sz="1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استخدام </a:t>
            </a:r>
            <a:r>
              <a:rPr lang="ar-SA" dirty="0">
                <a:solidFill>
                  <a:srgbClr val="FF0000"/>
                </a:solidFill>
                <a:latin typeface="Alexandria" charset="0"/>
                <a:cs typeface="Alexandria" charset="0"/>
              </a:rPr>
              <a:t>الإنفوجرافيك</a:t>
            </a:r>
            <a:r>
              <a:rPr lang="ar-SA" dirty="0">
                <a:latin typeface="Alexandria" charset="0"/>
                <a:cs typeface="Alexandria" charset="0"/>
              </a:rPr>
              <a:t> في الأخبار </a:t>
            </a:r>
            <a:r>
              <a:rPr lang="ar-SA" dirty="0">
                <a:solidFill>
                  <a:srgbClr val="FF0000"/>
                </a:solidFill>
                <a:latin typeface="Alexandria" charset="0"/>
                <a:cs typeface="Alexandria" charset="0"/>
              </a:rPr>
              <a:t>التحليلية</a:t>
            </a:r>
            <a:r>
              <a:rPr lang="ar-SA" dirty="0">
                <a:latin typeface="Alexandria" charset="0"/>
                <a:cs typeface="Alexandria" charset="0"/>
              </a:rPr>
              <a:t> أو </a:t>
            </a:r>
            <a:r>
              <a:rPr lang="ar-SA" dirty="0">
                <a:solidFill>
                  <a:srgbClr val="FF0000"/>
                </a:solidFill>
                <a:latin typeface="Alexandria" charset="0"/>
                <a:cs typeface="Alexandria" charset="0"/>
              </a:rPr>
              <a:t>الاستقصائية</a:t>
            </a:r>
            <a:r>
              <a:rPr lang="ar-SA" dirty="0">
                <a:latin typeface="Alexandria" charset="0"/>
                <a:cs typeface="Alexandria" charset="0"/>
              </a:rPr>
              <a:t> يعزز التفاعل، ويُسهل مشاركة المعلومات على وسائل التواصل الاجتماعي.</a:t>
            </a:r>
          </a:p>
        </p:txBody>
      </p:sp>
      <p:sp>
        <p:nvSpPr>
          <p:cNvPr id="24" name="Rectangle 23">
            <a:extLst>
              <a:ext uri="{FF2B5EF4-FFF2-40B4-BE49-F238E27FC236}">
                <a16:creationId xmlns:a16="http://schemas.microsoft.com/office/drawing/2014/main" id="{1F01EEF1-8957-519A-EF9D-836B0C7DA00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1CDF23A-3B08-355A-7D7B-402F4A15D4B6}"/>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9C883231-230D-E54D-9621-ADE5640B166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الإنفوجرافيك وتصميم سرد القصص</a:t>
            </a:r>
          </a:p>
        </p:txBody>
      </p:sp>
      <p:pic>
        <p:nvPicPr>
          <p:cNvPr id="17" name="Graphic 21">
            <a:extLst>
              <a:ext uri="{FF2B5EF4-FFF2-40B4-BE49-F238E27FC236}">
                <a16:creationId xmlns:a16="http://schemas.microsoft.com/office/drawing/2014/main" id="{F92292C8-96F0-767C-5948-69F1CCFC01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EECF8D31-B74C-D57E-B010-C23FA2A34786}"/>
              </a:ext>
            </a:extLst>
          </p:cNvPr>
          <p:cNvSpPr txBox="1"/>
          <p:nvPr/>
        </p:nvSpPr>
        <p:spPr>
          <a:xfrm>
            <a:off x="-217188" y="6280971"/>
            <a:ext cx="4615642" cy="523220"/>
          </a:xfrm>
          <a:prstGeom prst="rect">
            <a:avLst/>
          </a:prstGeom>
          <a:noFill/>
        </p:spPr>
        <p:txBody>
          <a:bodyPr wrap="square">
            <a:spAutoFit/>
          </a:bodyPr>
          <a:lstStyle/>
          <a:p>
            <a:pPr algn="ctr"/>
            <a:r>
              <a:rPr lang="ar-SA" sz="1400" dirty="0"/>
              <a:t>رابط موقع المصري اليوم (قسم الانفوجرافيك)</a:t>
            </a:r>
            <a:br>
              <a:rPr lang="ar-SA" sz="1400" dirty="0"/>
            </a:br>
            <a:r>
              <a:rPr lang="en-US" sz="1400" dirty="0"/>
              <a:t>https://www.almasryalyoum.com/infographics</a:t>
            </a:r>
          </a:p>
        </p:txBody>
      </p:sp>
      <p:sp>
        <p:nvSpPr>
          <p:cNvPr id="4" name="TextBox 3">
            <a:extLst>
              <a:ext uri="{FF2B5EF4-FFF2-40B4-BE49-F238E27FC236}">
                <a16:creationId xmlns:a16="http://schemas.microsoft.com/office/drawing/2014/main" id="{1B519AF5-131E-94A8-6922-0C9DC8458D42}"/>
              </a:ext>
            </a:extLst>
          </p:cNvPr>
          <p:cNvSpPr txBox="1"/>
          <p:nvPr/>
        </p:nvSpPr>
        <p:spPr>
          <a:xfrm>
            <a:off x="-172850" y="3135469"/>
            <a:ext cx="4615642" cy="523220"/>
          </a:xfrm>
          <a:prstGeom prst="rect">
            <a:avLst/>
          </a:prstGeom>
          <a:noFill/>
        </p:spPr>
        <p:txBody>
          <a:bodyPr wrap="square">
            <a:spAutoFit/>
          </a:bodyPr>
          <a:lstStyle/>
          <a:p>
            <a:pPr algn="ctr"/>
            <a:r>
              <a:rPr lang="ar-SA" sz="1400" dirty="0"/>
              <a:t>رابط موقع العربية (قسم الانفوجرافيك)</a:t>
            </a:r>
            <a:br>
              <a:rPr lang="ar-SA" sz="1400" dirty="0"/>
            </a:br>
            <a:r>
              <a:rPr lang="en-US" sz="1400" dirty="0"/>
              <a:t>https://www.alarabiya.net/aswaq/infographic</a:t>
            </a:r>
          </a:p>
        </p:txBody>
      </p:sp>
      <p:pic>
        <p:nvPicPr>
          <p:cNvPr id="6" name="Picture 5">
            <a:extLst>
              <a:ext uri="{FF2B5EF4-FFF2-40B4-BE49-F238E27FC236}">
                <a16:creationId xmlns:a16="http://schemas.microsoft.com/office/drawing/2014/main" id="{3CB9078B-EAE6-9A54-B073-B6CE29660A0D}"/>
              </a:ext>
            </a:extLst>
          </p:cNvPr>
          <p:cNvPicPr>
            <a:picLocks noChangeAspect="1"/>
          </p:cNvPicPr>
          <p:nvPr/>
        </p:nvPicPr>
        <p:blipFill>
          <a:blip r:embed="rId3"/>
          <a:srcRect b="17448"/>
          <a:stretch>
            <a:fillRect/>
          </a:stretch>
        </p:blipFill>
        <p:spPr>
          <a:xfrm>
            <a:off x="577400" y="1611474"/>
            <a:ext cx="3202118" cy="1580614"/>
          </a:xfrm>
          <a:prstGeom prst="rect">
            <a:avLst/>
          </a:prstGeom>
        </p:spPr>
      </p:pic>
      <p:pic>
        <p:nvPicPr>
          <p:cNvPr id="8" name="Picture 7">
            <a:extLst>
              <a:ext uri="{FF2B5EF4-FFF2-40B4-BE49-F238E27FC236}">
                <a16:creationId xmlns:a16="http://schemas.microsoft.com/office/drawing/2014/main" id="{6DA5CC3A-E862-AC74-A3A0-ED51BF631508}"/>
              </a:ext>
            </a:extLst>
          </p:cNvPr>
          <p:cNvPicPr>
            <a:picLocks noChangeAspect="1"/>
          </p:cNvPicPr>
          <p:nvPr/>
        </p:nvPicPr>
        <p:blipFill>
          <a:blip r:embed="rId4"/>
          <a:srcRect b="13256"/>
          <a:stretch>
            <a:fillRect/>
          </a:stretch>
        </p:blipFill>
        <p:spPr>
          <a:xfrm>
            <a:off x="708108" y="3885875"/>
            <a:ext cx="2765049" cy="2321862"/>
          </a:xfrm>
          <a:prstGeom prst="rect">
            <a:avLst/>
          </a:prstGeom>
        </p:spPr>
      </p:pic>
    </p:spTree>
    <p:extLst>
      <p:ext uri="{BB962C8B-B14F-4D97-AF65-F5344CB8AC3E}">
        <p14:creationId xmlns:p14="http://schemas.microsoft.com/office/powerpoint/2010/main" val="1379899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3" end="3"/>
                                            </p:txEl>
                                          </p:spTgt>
                                        </p:tgtEl>
                                        <p:attrNameLst>
                                          <p:attrName>style.visibility</p:attrName>
                                        </p:attrNameLst>
                                      </p:cBhvr>
                                      <p:to>
                                        <p:strVal val="visible"/>
                                      </p:to>
                                    </p:set>
                                    <p:animEffect transition="in" filter="fade">
                                      <p:cBhvr>
                                        <p:cTn id="17" dur="500"/>
                                        <p:tgtEl>
                                          <p:spTgt spid="2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8" end="8"/>
                                            </p:txEl>
                                          </p:spTgt>
                                        </p:tgtEl>
                                        <p:attrNameLst>
                                          <p:attrName>style.visibility</p:attrName>
                                        </p:attrNameLst>
                                      </p:cBhvr>
                                      <p:to>
                                        <p:strVal val="visible"/>
                                      </p:to>
                                    </p:set>
                                    <p:animEffect transition="in" filter="fade">
                                      <p:cBhvr>
                                        <p:cTn id="22" dur="500"/>
                                        <p:tgtEl>
                                          <p:spTgt spid="2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43627-7DB5-6754-00CE-7627BF69869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15F4EFA-276A-FA07-36CE-12DFA88AD56F}"/>
              </a:ext>
            </a:extLst>
          </p:cNvPr>
          <p:cNvSpPr txBox="1"/>
          <p:nvPr/>
        </p:nvSpPr>
        <p:spPr>
          <a:xfrm>
            <a:off x="3774331" y="1878316"/>
            <a:ext cx="7777999"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بدأت أدوات الذكاء الاصطناعي تُستخدم في تحليل سلوك المستخدمين واقتراح تحسينات على التصميم بناءً على بيانات الاستخدام.</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يمكن لأدوات مثل الذكاء الاصطناعي التوليدي </a:t>
            </a:r>
            <a:r>
              <a:rPr lang="en-US" dirty="0">
                <a:latin typeface="Alexandria" charset="0"/>
                <a:cs typeface="Alexandria" charset="0"/>
              </a:rPr>
              <a:t>Generative AI</a:t>
            </a:r>
            <a:r>
              <a:rPr lang="ar-SA" dirty="0">
                <a:latin typeface="Alexandria" charset="0"/>
                <a:cs typeface="Alexandria" charset="0"/>
              </a:rPr>
              <a:t> إنتاج تخطيطات مرئية مخصصة أو تحسين الصور تلقائيًا لتتناسب مع نوع المحتوى.</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هذه التطورات تمنح المصممين إمكانيات أكبر للتجريب وتخصيص تجربة المستخدم، مما يرفع من جودة المخرجات البصرية في وقت أسرع.</a:t>
            </a:r>
          </a:p>
        </p:txBody>
      </p:sp>
      <p:sp>
        <p:nvSpPr>
          <p:cNvPr id="24" name="Rectangle 23">
            <a:extLst>
              <a:ext uri="{FF2B5EF4-FFF2-40B4-BE49-F238E27FC236}">
                <a16:creationId xmlns:a16="http://schemas.microsoft.com/office/drawing/2014/main" id="{843E0F25-A0BA-ABC8-EF00-16A834B586A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62844D6-30EC-FBE0-4A86-A768365C1F0E}"/>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BD0556D8-0F2F-7067-8EC9-23AC527816E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دور الذكاء الاصطناعي في تحسين التصميم</a:t>
            </a:r>
          </a:p>
        </p:txBody>
      </p:sp>
      <p:pic>
        <p:nvPicPr>
          <p:cNvPr id="17" name="Graphic 21">
            <a:extLst>
              <a:ext uri="{FF2B5EF4-FFF2-40B4-BE49-F238E27FC236}">
                <a16:creationId xmlns:a16="http://schemas.microsoft.com/office/drawing/2014/main" id="{0222387C-D154-56F7-6549-5E594B3210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4578" name="Picture 2" descr="الذكاء الاصطناعي مازال يعاني للدخول إلى الشركات | تكنولوجيا ...">
            <a:extLst>
              <a:ext uri="{FF2B5EF4-FFF2-40B4-BE49-F238E27FC236}">
                <a16:creationId xmlns:a16="http://schemas.microsoft.com/office/drawing/2014/main" id="{172289FA-4747-2D38-A1C3-94B47C7049A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6970"/>
          <a:stretch>
            <a:fillRect/>
          </a:stretch>
        </p:blipFill>
        <p:spPr bwMode="auto">
          <a:xfrm>
            <a:off x="160194" y="1762853"/>
            <a:ext cx="3513983" cy="41813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099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9480B-E697-95A1-7F7D-4C5B311C291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A3DCC70-D82E-1C78-770C-8EDAE98DADEF}"/>
              </a:ext>
            </a:extLst>
          </p:cNvPr>
          <p:cNvSpPr txBox="1"/>
          <p:nvPr/>
        </p:nvSpPr>
        <p:spPr>
          <a:xfrm>
            <a:off x="4611757" y="1615669"/>
            <a:ext cx="7047578" cy="4504375"/>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تحتاج الأخبار العاجلة إلى </a:t>
            </a:r>
            <a:r>
              <a:rPr lang="ar-SA" dirty="0">
                <a:solidFill>
                  <a:srgbClr val="FF0000"/>
                </a:solidFill>
                <a:latin typeface="Alexandria" charset="0"/>
                <a:cs typeface="Alexandria" charset="0"/>
              </a:rPr>
              <a:t>تصميم</a:t>
            </a:r>
            <a:r>
              <a:rPr lang="ar-SA" dirty="0">
                <a:latin typeface="Alexandria" charset="0"/>
                <a:cs typeface="Alexandria" charset="0"/>
              </a:rPr>
              <a:t> </a:t>
            </a:r>
            <a:r>
              <a:rPr lang="ar-SA" dirty="0">
                <a:solidFill>
                  <a:srgbClr val="FF0000"/>
                </a:solidFill>
                <a:latin typeface="Alexandria" charset="0"/>
                <a:cs typeface="Alexandria" charset="0"/>
              </a:rPr>
              <a:t>خاص</a:t>
            </a:r>
            <a:r>
              <a:rPr lang="ar-SA" dirty="0">
                <a:latin typeface="Alexandria" charset="0"/>
                <a:cs typeface="Alexandria" charset="0"/>
              </a:rPr>
              <a:t> يسمح بعرضها فورًا وبشكل واضح للمستخدم، دون أن يضطر للبحث أو التنقل كثيرًا.</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يُفضل استخدام </a:t>
            </a:r>
            <a:r>
              <a:rPr lang="ar-SA" dirty="0">
                <a:solidFill>
                  <a:srgbClr val="FF0000"/>
                </a:solidFill>
                <a:latin typeface="Alexandria" charset="0"/>
                <a:cs typeface="Alexandria" charset="0"/>
              </a:rPr>
              <a:t>ألوان</a:t>
            </a:r>
            <a:r>
              <a:rPr lang="ar-SA" dirty="0">
                <a:latin typeface="Alexandria" charset="0"/>
                <a:cs typeface="Alexandria" charset="0"/>
              </a:rPr>
              <a:t> </a:t>
            </a:r>
            <a:r>
              <a:rPr lang="ar-SA" dirty="0">
                <a:solidFill>
                  <a:srgbClr val="FF0000"/>
                </a:solidFill>
                <a:latin typeface="Alexandria" charset="0"/>
                <a:cs typeface="Alexandria" charset="0"/>
              </a:rPr>
              <a:t>دلالية</a:t>
            </a:r>
            <a:r>
              <a:rPr lang="ar-SA" dirty="0">
                <a:latin typeface="Alexandria" charset="0"/>
                <a:cs typeface="Alexandria" charset="0"/>
              </a:rPr>
              <a:t> </a:t>
            </a:r>
            <a:r>
              <a:rPr lang="ar-SA" dirty="0">
                <a:solidFill>
                  <a:srgbClr val="FF0000"/>
                </a:solidFill>
                <a:latin typeface="Alexandria" charset="0"/>
                <a:cs typeface="Alexandria" charset="0"/>
              </a:rPr>
              <a:t>مميزة</a:t>
            </a:r>
            <a:r>
              <a:rPr lang="ar-SA" dirty="0">
                <a:latin typeface="Alexandria" charset="0"/>
                <a:cs typeface="Alexandria" charset="0"/>
              </a:rPr>
              <a:t> (مثل الأحمر) وعناوين ضخمة ومساحات فارغة حول الخبر لجذب الانتباه الفوري.</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يجب أن يكون التصميم </a:t>
            </a:r>
            <a:r>
              <a:rPr lang="ar-SA" dirty="0">
                <a:solidFill>
                  <a:srgbClr val="FF0000"/>
                </a:solidFill>
                <a:latin typeface="Alexandria" charset="0"/>
                <a:cs typeface="Alexandria" charset="0"/>
              </a:rPr>
              <a:t>سريع</a:t>
            </a:r>
            <a:r>
              <a:rPr lang="ar-SA" dirty="0">
                <a:latin typeface="Alexandria" charset="0"/>
                <a:cs typeface="Alexandria" charset="0"/>
              </a:rPr>
              <a:t> </a:t>
            </a:r>
            <a:r>
              <a:rPr lang="ar-SA" dirty="0">
                <a:solidFill>
                  <a:srgbClr val="FF0000"/>
                </a:solidFill>
                <a:latin typeface="Alexandria" charset="0"/>
                <a:cs typeface="Alexandria" charset="0"/>
              </a:rPr>
              <a:t>التحميل</a:t>
            </a:r>
            <a:r>
              <a:rPr lang="ar-SA" dirty="0">
                <a:latin typeface="Alexandria" charset="0"/>
                <a:cs typeface="Alexandria" charset="0"/>
              </a:rPr>
              <a:t> على مختلف الأجهزة، لأن الجمهور غالبًا ما يتفاعل مع الأخبار العاجلة من الهاتف المحمول وبشكل لحظي.</a:t>
            </a:r>
          </a:p>
        </p:txBody>
      </p:sp>
      <p:sp>
        <p:nvSpPr>
          <p:cNvPr id="24" name="Rectangle 23">
            <a:extLst>
              <a:ext uri="{FF2B5EF4-FFF2-40B4-BE49-F238E27FC236}">
                <a16:creationId xmlns:a16="http://schemas.microsoft.com/office/drawing/2014/main" id="{A13AA19A-6873-80C1-A7CA-68299AE3CCB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744F4FC-920E-4686-13A5-317AF86AB8D3}"/>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47FCEF8D-90D1-672B-8432-C0FEFBD42B8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أهمية تجربة المستخدم في الأخبار العاجلة</a:t>
            </a:r>
          </a:p>
        </p:txBody>
      </p:sp>
      <p:pic>
        <p:nvPicPr>
          <p:cNvPr id="17" name="Graphic 21">
            <a:extLst>
              <a:ext uri="{FF2B5EF4-FFF2-40B4-BE49-F238E27FC236}">
                <a16:creationId xmlns:a16="http://schemas.microsoft.com/office/drawing/2014/main" id="{ED896274-FB6E-5C25-10F0-E3F09DAF27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5602" name="Picture 2" descr="خبر عاجل -لحظة بلحظة - التطبيقات على Google Play">
            <a:extLst>
              <a:ext uri="{FF2B5EF4-FFF2-40B4-BE49-F238E27FC236}">
                <a16:creationId xmlns:a16="http://schemas.microsoft.com/office/drawing/2014/main" id="{11F04D1C-8B8A-2820-A1EB-6DBA6C7747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993" y="2121994"/>
            <a:ext cx="3491723" cy="3491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09202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B02986-7FF1-99E7-8623-D380DE59006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D71AA67-C382-B2AB-F405-616DB15782AE}"/>
              </a:ext>
            </a:extLst>
          </p:cNvPr>
          <p:cNvSpPr txBox="1"/>
          <p:nvPr/>
        </p:nvSpPr>
        <p:spPr>
          <a:xfrm>
            <a:off x="1031132" y="1615669"/>
            <a:ext cx="10628203"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أي تصميم مهما كان أنيقًا قد </a:t>
            </a:r>
            <a:r>
              <a:rPr lang="ar-SA" dirty="0">
                <a:solidFill>
                  <a:srgbClr val="FF0000"/>
                </a:solidFill>
                <a:latin typeface="Alexandria" charset="0"/>
                <a:cs typeface="Alexandria" charset="0"/>
              </a:rPr>
              <a:t>ينهار</a:t>
            </a:r>
            <a:r>
              <a:rPr lang="ar-SA" dirty="0">
                <a:latin typeface="Alexandria" charset="0"/>
                <a:cs typeface="Alexandria" charset="0"/>
              </a:rPr>
              <a:t> أمام المستخدم إذا لم تتم مراجعة </a:t>
            </a:r>
            <a:r>
              <a:rPr lang="ar-SA" dirty="0">
                <a:solidFill>
                  <a:srgbClr val="FF0000"/>
                </a:solidFill>
                <a:latin typeface="Alexandria" charset="0"/>
                <a:cs typeface="Alexandria" charset="0"/>
              </a:rPr>
              <a:t>الأداء</a:t>
            </a:r>
            <a:r>
              <a:rPr lang="ar-SA" dirty="0">
                <a:latin typeface="Alexandria" charset="0"/>
                <a:cs typeface="Alexandria" charset="0"/>
              </a:rPr>
              <a:t> </a:t>
            </a:r>
            <a:r>
              <a:rPr lang="ar-SA" dirty="0">
                <a:solidFill>
                  <a:srgbClr val="FF0000"/>
                </a:solidFill>
                <a:latin typeface="Alexandria" charset="0"/>
                <a:cs typeface="Alexandria" charset="0"/>
              </a:rPr>
              <a:t>التقني</a:t>
            </a:r>
            <a:r>
              <a:rPr lang="ar-SA" dirty="0">
                <a:latin typeface="Alexandria" charset="0"/>
                <a:cs typeface="Alexandria" charset="0"/>
              </a:rPr>
              <a:t> والتأكد من خلوه من الأخطاء البرمجية أو التصميمية.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تشمل </a:t>
            </a:r>
            <a:r>
              <a:rPr lang="ar-SA" dirty="0">
                <a:solidFill>
                  <a:srgbClr val="FF0000"/>
                </a:solidFill>
                <a:latin typeface="Alexandria" charset="0"/>
                <a:cs typeface="Alexandria" charset="0"/>
              </a:rPr>
              <a:t>اختبارات</a:t>
            </a:r>
            <a:r>
              <a:rPr lang="ar-SA" dirty="0">
                <a:latin typeface="Alexandria" charset="0"/>
                <a:cs typeface="Alexandria" charset="0"/>
              </a:rPr>
              <a:t> </a:t>
            </a:r>
            <a:r>
              <a:rPr lang="ar-SA" dirty="0">
                <a:solidFill>
                  <a:srgbClr val="FF0000"/>
                </a:solidFill>
                <a:latin typeface="Alexandria" charset="0"/>
                <a:cs typeface="Alexandria" charset="0"/>
              </a:rPr>
              <a:t>الأداء</a:t>
            </a:r>
            <a:r>
              <a:rPr lang="ar-SA" dirty="0">
                <a:latin typeface="Alexandria" charset="0"/>
                <a:cs typeface="Alexandria" charset="0"/>
              </a:rPr>
              <a:t> التحقق من سرعة التحميل، </a:t>
            </a:r>
            <a:r>
              <a:rPr lang="ar-SA" dirty="0">
                <a:solidFill>
                  <a:srgbClr val="FF0000"/>
                </a:solidFill>
                <a:latin typeface="Alexandria" charset="0"/>
                <a:cs typeface="Alexandria" charset="0"/>
              </a:rPr>
              <a:t>جودة</a:t>
            </a:r>
            <a:r>
              <a:rPr lang="ar-SA" dirty="0">
                <a:latin typeface="Alexandria" charset="0"/>
                <a:cs typeface="Alexandria" charset="0"/>
              </a:rPr>
              <a:t> </a:t>
            </a:r>
            <a:r>
              <a:rPr lang="ar-SA" dirty="0">
                <a:solidFill>
                  <a:srgbClr val="FF0000"/>
                </a:solidFill>
                <a:latin typeface="Alexandria" charset="0"/>
                <a:cs typeface="Alexandria" charset="0"/>
              </a:rPr>
              <a:t>العرض</a:t>
            </a:r>
            <a:r>
              <a:rPr lang="ar-SA" dirty="0">
                <a:latin typeface="Alexandria" charset="0"/>
                <a:cs typeface="Alexandria" charset="0"/>
              </a:rPr>
              <a:t> على مختلف المتصفحات، واستجابة الأزرار وروابط التفاعل.</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FF0000"/>
                </a:solidFill>
                <a:latin typeface="Alexandria" charset="0"/>
                <a:cs typeface="Alexandria" charset="0"/>
              </a:rPr>
              <a:t>تحسين</a:t>
            </a:r>
            <a:r>
              <a:rPr lang="ar-SA" dirty="0">
                <a:latin typeface="Alexandria" charset="0"/>
                <a:cs typeface="Alexandria" charset="0"/>
              </a:rPr>
              <a:t> الأداء بشكل </a:t>
            </a:r>
            <a:r>
              <a:rPr lang="ar-SA" dirty="0">
                <a:solidFill>
                  <a:srgbClr val="FF0000"/>
                </a:solidFill>
                <a:latin typeface="Alexandria" charset="0"/>
                <a:cs typeface="Alexandria" charset="0"/>
              </a:rPr>
              <a:t>مستمر</a:t>
            </a:r>
            <a:r>
              <a:rPr lang="ar-SA" dirty="0">
                <a:latin typeface="Alexandria" charset="0"/>
                <a:cs typeface="Alexandria" charset="0"/>
              </a:rPr>
              <a:t> لا يعكس فقط جودة التصميم، بل يضمن أيضًا بقاء المستخدم داخل المنصة واستمرار تفاعله مع المحتوى.</a:t>
            </a:r>
          </a:p>
        </p:txBody>
      </p:sp>
      <p:sp>
        <p:nvSpPr>
          <p:cNvPr id="24" name="Rectangle 23">
            <a:extLst>
              <a:ext uri="{FF2B5EF4-FFF2-40B4-BE49-F238E27FC236}">
                <a16:creationId xmlns:a16="http://schemas.microsoft.com/office/drawing/2014/main" id="{361091B3-06C3-BD5E-4CF1-A96F70E5BAF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A3ACA12-35EC-D58E-3755-CBEFF4A40574}"/>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F0DB439B-DA39-7C7E-08EF-AE2EB3027C7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أهمية اختبار الأداء والأخطاء</a:t>
            </a:r>
          </a:p>
        </p:txBody>
      </p:sp>
      <p:pic>
        <p:nvPicPr>
          <p:cNvPr id="17" name="Graphic 21">
            <a:extLst>
              <a:ext uri="{FF2B5EF4-FFF2-40B4-BE49-F238E27FC236}">
                <a16:creationId xmlns:a16="http://schemas.microsoft.com/office/drawing/2014/main" id="{D3FF0348-CADB-8346-5545-2EFEE94589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4235196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120EF51-E04B-FD2D-EE36-2A80899EE746}"/>
              </a:ext>
            </a:extLst>
          </p:cNvPr>
          <p:cNvPicPr>
            <a:picLocks noChangeAspect="1"/>
          </p:cNvPicPr>
          <p:nvPr/>
        </p:nvPicPr>
        <p:blipFill>
          <a:blip r:embed="rId2"/>
          <a:stretch>
            <a:fillRect/>
          </a:stretch>
        </p:blipFill>
        <p:spPr>
          <a:xfrm>
            <a:off x="3921285" y="1838453"/>
            <a:ext cx="7729321" cy="37427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0CCF8C0A-8406-BAB4-64ED-4016BF9504E0}"/>
              </a:ext>
            </a:extLst>
          </p:cNvPr>
          <p:cNvPicPr>
            <a:picLocks noChangeAspect="1"/>
          </p:cNvPicPr>
          <p:nvPr/>
        </p:nvPicPr>
        <p:blipFill>
          <a:blip r:embed="rId3"/>
          <a:stretch>
            <a:fillRect/>
          </a:stretch>
        </p:blipFill>
        <p:spPr>
          <a:xfrm>
            <a:off x="191318" y="1532065"/>
            <a:ext cx="2872700" cy="48118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a:extLst>
              <a:ext uri="{FF2B5EF4-FFF2-40B4-BE49-F238E27FC236}">
                <a16:creationId xmlns:a16="http://schemas.microsoft.com/office/drawing/2014/main" id="{39D1D536-AEF1-31CA-75E3-30245C3ED37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مثال للعرض المتجاوب (موقع صحيفة الرياض)</a:t>
            </a:r>
          </a:p>
        </p:txBody>
      </p:sp>
      <p:sp>
        <p:nvSpPr>
          <p:cNvPr id="8" name="Rectangle 7">
            <a:extLst>
              <a:ext uri="{FF2B5EF4-FFF2-40B4-BE49-F238E27FC236}">
                <a16:creationId xmlns:a16="http://schemas.microsoft.com/office/drawing/2014/main" id="{96E8CD5D-CDF7-213E-71A2-1DBEBE59E10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09B34CE-44C9-F1A8-1D54-AFD5C127A935}"/>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pic>
        <p:nvPicPr>
          <p:cNvPr id="10" name="Graphic 21">
            <a:extLst>
              <a:ext uri="{FF2B5EF4-FFF2-40B4-BE49-F238E27FC236}">
                <a16:creationId xmlns:a16="http://schemas.microsoft.com/office/drawing/2014/main" id="{185C0E9A-2C54-C3DB-F6DD-C767DF9234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1" name="Rectangle 10">
            <a:extLst>
              <a:ext uri="{FF2B5EF4-FFF2-40B4-BE49-F238E27FC236}">
                <a16:creationId xmlns:a16="http://schemas.microsoft.com/office/drawing/2014/main" id="{E2CDC495-2CA2-3B8E-15C2-97093B0E94FE}"/>
              </a:ext>
            </a:extLst>
          </p:cNvPr>
          <p:cNvSpPr/>
          <p:nvPr/>
        </p:nvSpPr>
        <p:spPr>
          <a:xfrm>
            <a:off x="4023360" y="6006654"/>
            <a:ext cx="7627246" cy="46895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1400" b="1" dirty="0">
                <a:solidFill>
                  <a:schemeClr val="bg1"/>
                </a:solidFill>
                <a:latin typeface="Alexandria" charset="0"/>
                <a:cs typeface="Alexandria" charset="0"/>
              </a:rPr>
              <a:t>نسخة سطح المكتب</a:t>
            </a:r>
          </a:p>
        </p:txBody>
      </p:sp>
      <p:sp>
        <p:nvSpPr>
          <p:cNvPr id="12" name="Rectangle 11">
            <a:extLst>
              <a:ext uri="{FF2B5EF4-FFF2-40B4-BE49-F238E27FC236}">
                <a16:creationId xmlns:a16="http://schemas.microsoft.com/office/drawing/2014/main" id="{E71EFAA9-C022-988E-CD8E-E27930BA67D2}"/>
              </a:ext>
            </a:extLst>
          </p:cNvPr>
          <p:cNvSpPr/>
          <p:nvPr/>
        </p:nvSpPr>
        <p:spPr>
          <a:xfrm>
            <a:off x="191318" y="6389041"/>
            <a:ext cx="2872700" cy="46895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1400" b="1" dirty="0">
                <a:solidFill>
                  <a:schemeClr val="bg1"/>
                </a:solidFill>
                <a:latin typeface="Alexandria" charset="0"/>
                <a:cs typeface="Alexandria" charset="0"/>
              </a:rPr>
              <a:t>نسخة الجوال</a:t>
            </a:r>
          </a:p>
        </p:txBody>
      </p:sp>
    </p:spTree>
    <p:extLst>
      <p:ext uri="{BB962C8B-B14F-4D97-AF65-F5344CB8AC3E}">
        <p14:creationId xmlns:p14="http://schemas.microsoft.com/office/powerpoint/2010/main" val="422600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66D20-B621-024F-3237-287A253D2BD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4D0B21F-07BB-CB5F-DAFF-C1C3F5A0B524}"/>
              </a:ext>
            </a:extLst>
          </p:cNvPr>
          <p:cNvSpPr txBox="1"/>
          <p:nvPr/>
        </p:nvSpPr>
        <p:spPr>
          <a:xfrm>
            <a:off x="1527243" y="1615669"/>
            <a:ext cx="10132092" cy="395037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أولاً</a:t>
            </a:r>
            <a:r>
              <a:rPr lang="ar-SA" dirty="0">
                <a:latin typeface="Alexandria" charset="0"/>
                <a:cs typeface="Alexandria" charset="0"/>
              </a:rPr>
              <a:t>، أثبتت تجربة المنصات الإخبارية أن التصميم البصري وتجربة المستخدم لا يُمكن فصلهما عن النجاح التحريري أو التفاعلي، بل هما عنصران مكملان للمحتوى.</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يتطلب تصميم تجربة مستخدم ناجحة فهمًا عميقًا لسلوك الجمهور، ودمجًا فعالاً للتكنولوجيا والتوجهات البصرية الحديثة.</a:t>
            </a:r>
          </a:p>
          <a:p>
            <a:pPr algn="just" rtl="1">
              <a:lnSpc>
                <a:spcPct val="200000"/>
              </a:lnSpc>
            </a:pPr>
            <a:endParaRPr lang="ar-SA" sz="1000" dirty="0">
              <a:latin typeface="Alexandria" charset="0"/>
              <a:cs typeface="Alexandria" charset="0"/>
            </a:endParaRP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على المؤسسات الإعلامية الاستثمار في فرق تصميم وتجربة مستخدم متمرسة، لضمان تقديم تجربة متكاملة، تضع القارئ في قلب العملية الإعلامية.</a:t>
            </a:r>
          </a:p>
        </p:txBody>
      </p:sp>
      <p:sp>
        <p:nvSpPr>
          <p:cNvPr id="24" name="Rectangle 23">
            <a:extLst>
              <a:ext uri="{FF2B5EF4-FFF2-40B4-BE49-F238E27FC236}">
                <a16:creationId xmlns:a16="http://schemas.microsoft.com/office/drawing/2014/main" id="{7810B45F-85B8-E4A1-4EAC-B128A8CFB85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B4416C7-1B3E-8DAB-847D-BC9A852D5A97}"/>
              </a:ext>
            </a:extLst>
          </p:cNvPr>
          <p:cNvSpPr txBox="1"/>
          <p:nvPr/>
        </p:nvSpPr>
        <p:spPr>
          <a:xfrm>
            <a:off x="4023360" y="152924"/>
            <a:ext cx="8052099" cy="338554"/>
          </a:xfrm>
          <a:prstGeom prst="rect">
            <a:avLst/>
          </a:prstGeom>
          <a:noFill/>
        </p:spPr>
        <p:txBody>
          <a:bodyPr wrap="square">
            <a:spAutoFit/>
          </a:bodyPr>
          <a:lstStyle/>
          <a:p>
            <a:pPr algn="r" rtl="1"/>
            <a:r>
              <a:rPr lang="ar-SA" sz="1600" dirty="0">
                <a:latin typeface="Alexandria" charset="0"/>
                <a:cs typeface="Alexandria" charset="0"/>
              </a:rPr>
              <a:t>المحاضرة الثامنة - التصميم البصري وتجربة المستخدم</a:t>
            </a:r>
          </a:p>
        </p:txBody>
      </p:sp>
      <p:sp>
        <p:nvSpPr>
          <p:cNvPr id="16" name="Rectangle 15">
            <a:extLst>
              <a:ext uri="{FF2B5EF4-FFF2-40B4-BE49-F238E27FC236}">
                <a16:creationId xmlns:a16="http://schemas.microsoft.com/office/drawing/2014/main" id="{E3420112-C8F2-38CC-6C52-6F83C3E3869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800" b="1" dirty="0">
                <a:solidFill>
                  <a:schemeClr val="bg1"/>
                </a:solidFill>
                <a:latin typeface="Alexandria" charset="0"/>
                <a:cs typeface="Alexandria" charset="0"/>
              </a:rPr>
              <a:t>تلخيصاً لما سبق</a:t>
            </a:r>
          </a:p>
        </p:txBody>
      </p:sp>
      <p:pic>
        <p:nvPicPr>
          <p:cNvPr id="17" name="Graphic 21">
            <a:extLst>
              <a:ext uri="{FF2B5EF4-FFF2-40B4-BE49-F238E27FC236}">
                <a16:creationId xmlns:a16="http://schemas.microsoft.com/office/drawing/2014/main" id="{3EA7CD85-8D0C-F135-1497-0B5329F4E4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369812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826851" y="1438217"/>
            <a:ext cx="10832973" cy="4504375"/>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الثامنة لمقرر الإخراج والإنتاج الصحفي:</a:t>
            </a:r>
          </a:p>
          <a:p>
            <a:pPr algn="just" rtl="1">
              <a:lnSpc>
                <a:spcPct val="200000"/>
              </a:lnSpc>
            </a:pPr>
            <a:endParaRPr lang="ar-SA" sz="800" b="1" dirty="0">
              <a:solidFill>
                <a:srgbClr val="C00000"/>
              </a:solidFill>
              <a:latin typeface="Alexandria" charset="0"/>
              <a:cs typeface="Alexandria" charset="0"/>
            </a:endParaRPr>
          </a:p>
          <a:p>
            <a:pPr algn="just" rtl="1">
              <a:lnSpc>
                <a:spcPct val="200000"/>
              </a:lnSpc>
            </a:pPr>
            <a:r>
              <a:rPr lang="ar-SA" dirty="0">
                <a:latin typeface="Alexandria" charset="0"/>
                <a:cs typeface="Alexandria" charset="0"/>
              </a:rPr>
              <a:t>1. </a:t>
            </a:r>
            <a:r>
              <a:rPr lang="ar-SA" b="1" dirty="0">
                <a:solidFill>
                  <a:srgbClr val="203E5F"/>
                </a:solidFill>
                <a:latin typeface="Alexandria" charset="0"/>
                <a:cs typeface="Alexandria" charset="0"/>
              </a:rPr>
              <a:t>تناولنا</a:t>
            </a:r>
            <a:r>
              <a:rPr lang="ar-SA" dirty="0">
                <a:latin typeface="Alexandria" charset="0"/>
                <a:cs typeface="Alexandria" charset="0"/>
              </a:rPr>
              <a:t> مفهوم التصميم البصري وأهميته بوصفه عنصرًا استراتيجيًا في المنصات الإخبارية، حيث يسهم في تحسين تجربة القراءة، تنظيم المعلومات، وبناء هوية بصرية قوية للوسيلة الإعلامية. استعرضنا أيضًا مكونات التصميم مثل الألوان، الخطوط، المساحات البيضاء، والأنماط البصرية التي تضمن وضوح وسلاسة التصفح.</a:t>
            </a:r>
          </a:p>
          <a:p>
            <a:pPr algn="just" rtl="1">
              <a:lnSpc>
                <a:spcPct val="200000"/>
              </a:lnSpc>
            </a:pPr>
            <a:endParaRPr lang="ar-SA" sz="800" dirty="0">
              <a:latin typeface="Alexandria" charset="0"/>
              <a:cs typeface="Alexandria" charset="0"/>
            </a:endParaRPr>
          </a:p>
          <a:p>
            <a:pPr algn="just" rtl="1">
              <a:lnSpc>
                <a:spcPct val="200000"/>
              </a:lnSpc>
            </a:pPr>
            <a:r>
              <a:rPr lang="ar-SA" dirty="0">
                <a:latin typeface="Alexandria" charset="0"/>
                <a:cs typeface="Alexandria" charset="0"/>
              </a:rPr>
              <a:t>2. </a:t>
            </a:r>
            <a:r>
              <a:rPr lang="ar-SA" b="1" dirty="0">
                <a:solidFill>
                  <a:srgbClr val="203E5F"/>
                </a:solidFill>
                <a:latin typeface="Alexandria" charset="0"/>
                <a:cs typeface="Alexandria" charset="0"/>
              </a:rPr>
              <a:t>تعمقنا</a:t>
            </a:r>
            <a:r>
              <a:rPr lang="ar-SA" dirty="0">
                <a:latin typeface="Alexandria" charset="0"/>
                <a:cs typeface="Alexandria" charset="0"/>
              </a:rPr>
              <a:t> في مفهوم تجربة المستخدم</a:t>
            </a:r>
            <a:r>
              <a:rPr lang="en-US" dirty="0">
                <a:latin typeface="Alexandria" charset="0"/>
                <a:cs typeface="Alexandria" charset="0"/>
              </a:rPr>
              <a:t>، </a:t>
            </a:r>
            <a:r>
              <a:rPr lang="ar-SA" dirty="0">
                <a:latin typeface="Alexandria" charset="0"/>
                <a:cs typeface="Alexandria" charset="0"/>
              </a:rPr>
              <a:t>وربطناها بفاعلية التصميم، مشيرين إلى ضرورة التفاعل السلس، سرعة التصفح، وضمان التكيف مع الأجهزة المختلفة. ناقشنا أيضًا التحديات التي تواجه المصممين، مثل بطء التحميل، تعقيد الواجهات، أو التناقض البصري، مع إبراز أدوات المعالجة.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الثامنة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F2C56-00DC-3B57-301C-B5CC947AD59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C987A6C-1AC0-A53F-5B26-2174653F6DB1}"/>
              </a:ext>
            </a:extLst>
          </p:cNvPr>
          <p:cNvSpPr txBox="1"/>
          <p:nvPr/>
        </p:nvSpPr>
        <p:spPr>
          <a:xfrm>
            <a:off x="751696" y="1447943"/>
            <a:ext cx="11183672" cy="66877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أسئلة ومناقشة لحلقة النقاش؟</a:t>
            </a:r>
          </a:p>
        </p:txBody>
      </p:sp>
      <p:pic>
        <p:nvPicPr>
          <p:cNvPr id="12" name="Graphic 21">
            <a:extLst>
              <a:ext uri="{FF2B5EF4-FFF2-40B4-BE49-F238E27FC236}">
                <a16:creationId xmlns:a16="http://schemas.microsoft.com/office/drawing/2014/main" id="{7A33C404-6529-07C4-19DF-A40D15206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61B989C2-6DBE-D00D-DFCC-DF43A393D7C2}"/>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الثامنة</a:t>
            </a:r>
          </a:p>
        </p:txBody>
      </p:sp>
      <p:pic>
        <p:nvPicPr>
          <p:cNvPr id="7" name="Picture 2">
            <a:extLst>
              <a:ext uri="{FF2B5EF4-FFF2-40B4-BE49-F238E27FC236}">
                <a16:creationId xmlns:a16="http://schemas.microsoft.com/office/drawing/2014/main" id="{1780DF63-6AD3-E9B0-F5DE-5E7ECF8DF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9438E96C-C790-11E7-CB47-8B46CDC4F6B9}"/>
              </a:ext>
            </a:extLst>
          </p:cNvPr>
          <p:cNvSpPr txBox="1"/>
          <p:nvPr/>
        </p:nvSpPr>
        <p:spPr>
          <a:xfrm>
            <a:off x="145445" y="2343127"/>
            <a:ext cx="11624553" cy="3066930"/>
          </a:xfrm>
          <a:prstGeom prst="rect">
            <a:avLst/>
          </a:prstGeom>
          <a:noFill/>
        </p:spPr>
        <p:txBody>
          <a:bodyPr wrap="square">
            <a:spAutoFit/>
          </a:bodyPr>
          <a:lstStyle/>
          <a:p>
            <a:pPr marL="342900" indent="-342900" algn="r" rtl="1">
              <a:lnSpc>
                <a:spcPct val="250000"/>
              </a:lnSpc>
              <a:buFont typeface="+mj-lt"/>
              <a:buAutoNum type="arabicPeriod"/>
            </a:pPr>
            <a:r>
              <a:rPr lang="ar-SA" sz="1600" dirty="0">
                <a:latin typeface="Alexandria" charset="0"/>
                <a:cs typeface="Alexandria" charset="0"/>
              </a:rPr>
              <a:t>ما تأثير التصميم البصري على ثقة المستخدم بالمحتوى الصحفي؟ وهل يُمكن أن يقلل التصميم السيء من مصداقية الخبر؟</a:t>
            </a:r>
          </a:p>
          <a:p>
            <a:pPr marL="342900" indent="-342900" algn="r" rtl="1">
              <a:lnSpc>
                <a:spcPct val="250000"/>
              </a:lnSpc>
              <a:buFont typeface="+mj-lt"/>
              <a:buAutoNum type="arabicPeriod"/>
            </a:pPr>
            <a:r>
              <a:rPr lang="ar-SA" sz="1600" dirty="0">
                <a:latin typeface="Alexandria" charset="0"/>
                <a:cs typeface="Alexandria" charset="0"/>
              </a:rPr>
              <a:t>كيف تساهم عناصر تجربة المستخدم</a:t>
            </a:r>
            <a:r>
              <a:rPr lang="en-US" sz="1600" dirty="0">
                <a:latin typeface="Alexandria" charset="0"/>
                <a:cs typeface="Alexandria" charset="0"/>
              </a:rPr>
              <a:t> </a:t>
            </a:r>
            <a:r>
              <a:rPr lang="ar-SA" sz="1600" dirty="0">
                <a:latin typeface="Alexandria" charset="0"/>
                <a:cs typeface="Alexandria" charset="0"/>
              </a:rPr>
              <a:t>في تحسين التفاعل مع المنصات الإخبارية؟</a:t>
            </a:r>
          </a:p>
          <a:p>
            <a:pPr marL="342900" indent="-342900" algn="r" rtl="1">
              <a:lnSpc>
                <a:spcPct val="250000"/>
              </a:lnSpc>
              <a:buFont typeface="+mj-lt"/>
              <a:buAutoNum type="arabicPeriod"/>
            </a:pPr>
            <a:r>
              <a:rPr lang="ar-SA" sz="1600" dirty="0">
                <a:latin typeface="Alexandria" charset="0"/>
                <a:cs typeface="Alexandria" charset="0"/>
              </a:rPr>
              <a:t>ما رأيك في مستوى التصميم وتجربة المستخدم في منصات إخبارية عربية حالية؟ اذكر مثالًا وعلّق عليه.</a:t>
            </a:r>
          </a:p>
          <a:p>
            <a:pPr marL="342900" indent="-342900" algn="r" rtl="1">
              <a:lnSpc>
                <a:spcPct val="250000"/>
              </a:lnSpc>
              <a:buFont typeface="+mj-lt"/>
              <a:buAutoNum type="arabicPeriod"/>
            </a:pPr>
            <a:r>
              <a:rPr lang="ar-SA" sz="1600" dirty="0">
                <a:latin typeface="Alexandria" charset="0"/>
                <a:cs typeface="Alexandria" charset="0"/>
              </a:rPr>
              <a:t>برأيك، من المسؤول الأساسي عن تجربة المستخدم في المنتج الصحفي الرقمي؟ المصمم؟ أم فريق التحرير؟ أم كلاهما؟</a:t>
            </a:r>
          </a:p>
          <a:p>
            <a:pPr marL="342900" indent="-342900" algn="r" rtl="1">
              <a:lnSpc>
                <a:spcPct val="250000"/>
              </a:lnSpc>
              <a:buFont typeface="+mj-lt"/>
              <a:buAutoNum type="arabicPeriod"/>
            </a:pPr>
            <a:r>
              <a:rPr lang="ar-SA" sz="1600" dirty="0">
                <a:latin typeface="Alexandria" charset="0"/>
                <a:cs typeface="Alexandria" charset="0"/>
              </a:rPr>
              <a:t>كيف يمكن تحسين التصميم البصري ليتناسب مع الفئات المختلفة من الجمهور (مثل كبار السن، ذوي الإعاقات البصرية، إلخ)؟</a:t>
            </a:r>
          </a:p>
        </p:txBody>
      </p:sp>
    </p:spTree>
    <p:extLst>
      <p:ext uri="{BB962C8B-B14F-4D97-AF65-F5344CB8AC3E}">
        <p14:creationId xmlns:p14="http://schemas.microsoft.com/office/powerpoint/2010/main" val="325055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0743" y="2269869"/>
            <a:ext cx="11179628" cy="4344203"/>
          </a:xfrm>
          <a:prstGeom prst="rect">
            <a:avLst/>
          </a:prstGeom>
          <a:noFill/>
        </p:spPr>
        <p:txBody>
          <a:bodyPr wrap="square" rtlCol="0">
            <a:spAutoFit/>
          </a:bodyPr>
          <a:lstStyle/>
          <a:p>
            <a:pPr algn="just" rtl="1">
              <a:lnSpc>
                <a:spcPct val="150000"/>
              </a:lnSpc>
            </a:pPr>
            <a:r>
              <a:rPr lang="ar-SA" sz="1600" dirty="0">
                <a:solidFill>
                  <a:srgbClr val="C00000"/>
                </a:solidFill>
                <a:latin typeface="Alexandria" charset="0"/>
                <a:cs typeface="Alexandria" charset="0"/>
              </a:rPr>
              <a:t>أولاً</a:t>
            </a:r>
            <a:r>
              <a:rPr lang="ar-SA" sz="1600" dirty="0">
                <a:latin typeface="Alexandria" charset="0"/>
                <a:cs typeface="Alexandria" charset="0"/>
              </a:rPr>
              <a:t>، أصبحت التفاعلية عنصرًا أساسيًا في بناء علاقة متينة بين الجمهور والمؤسسات الصحفية، فالمفهوم الحديث للتفاعلية في الصحافة الرقمية لم يعد يقتصر على استقبال التعليقات أو الضغط على زر "إعجاب"، بل أصبح يشمل جميع الأشكال التي تتيح للمستخدم التفاعل مع المحتوى، مثل الإنفوجرافيك التفاعلي، الاستبيانات المصاحبة للأخبار، والقصص المبنية على اختيارات القارئ، مما يعكس تغيرًا جوهريًا في طريقة تقديم المعلومة ومشاركة الجمهور.</a:t>
            </a:r>
          </a:p>
          <a:p>
            <a:pPr algn="just" rtl="1">
              <a:lnSpc>
                <a:spcPct val="150000"/>
              </a:lnSpc>
            </a:pPr>
            <a:endParaRPr lang="ar-SA" sz="500" dirty="0">
              <a:latin typeface="Alexandria" charset="0"/>
              <a:cs typeface="Alexandria" charset="0"/>
            </a:endParaRPr>
          </a:p>
          <a:p>
            <a:pPr algn="just" rtl="1">
              <a:lnSpc>
                <a:spcPct val="150000"/>
              </a:lnSpc>
            </a:pPr>
            <a:r>
              <a:rPr lang="ar-SA" sz="1600" dirty="0">
                <a:solidFill>
                  <a:srgbClr val="C00000"/>
                </a:solidFill>
                <a:latin typeface="Alexandria" charset="0"/>
                <a:cs typeface="Alexandria" charset="0"/>
              </a:rPr>
              <a:t>ثانياً</a:t>
            </a:r>
            <a:r>
              <a:rPr lang="ar-SA" sz="1600" dirty="0">
                <a:latin typeface="Alexandria" charset="0"/>
                <a:cs typeface="Alexandria" charset="0"/>
              </a:rPr>
              <a:t>، تعتمد فعالية التفاعل على مجموعة من المعايير التي تتضمن الوضوح، السهولة، الاستجابة الفورية، والقدرة على تخصيص التجربة، وتُعد قابلية الاستخدام من المفاهيم الجوهرية التي تحدد مدى نجاح المنتج الصحفي الرقمي؛ فهي تقيس مدى سهولة تصفّح الموقع، سرعة الوصول إلى المعلومة، وتجاوب المنصة مع مختلف الأجهزة. </a:t>
            </a:r>
          </a:p>
          <a:p>
            <a:pPr algn="just" rtl="1">
              <a:lnSpc>
                <a:spcPct val="150000"/>
              </a:lnSpc>
            </a:pPr>
            <a:endParaRPr lang="ar-SA" sz="500" dirty="0">
              <a:latin typeface="Alexandria" charset="0"/>
              <a:cs typeface="Alexandria" charset="0"/>
            </a:endParaRPr>
          </a:p>
          <a:p>
            <a:pPr algn="just" rtl="1">
              <a:lnSpc>
                <a:spcPct val="150000"/>
              </a:lnSpc>
            </a:pPr>
            <a:r>
              <a:rPr lang="ar-SA" sz="1600" dirty="0">
                <a:solidFill>
                  <a:srgbClr val="C00000"/>
                </a:solidFill>
                <a:latin typeface="Alexandria" charset="0"/>
                <a:cs typeface="Alexandria" charset="0"/>
              </a:rPr>
              <a:t>ثالثاً</a:t>
            </a:r>
            <a:r>
              <a:rPr lang="ar-SA" sz="1600" dirty="0">
                <a:latin typeface="Alexandria" charset="0"/>
                <a:cs typeface="Alexandria" charset="0"/>
              </a:rPr>
              <a:t>، نستعرض في المحاضرة أبرز أدوات قياس التفاعل، مثل تحليلات البيانات، تتبع سلوك المستخدم، وتقارير الأداء اللحظي، التي تُمكّن غرف الأخبار من تعديل المحتوى بشكل ديناميكي، كما نناقش أبرز التحديات التي تواجه المؤسسات الإعلامية في بناء تفاعل فعّال ومستدام، مثل تعدد المنصات، اختلاف تفضيلات الجمهور، والقيود التقنية والبشرية. هدفنا هو فهم كيف تصبح التفاعلية أداة تحريرية واستراتيجية تؤثر بشكل مباشر على تأثير الرسالة الإعلامية وانتشارها.</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47693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a:latin typeface="Alexandria" charset="0"/>
                <a:cs typeface="Alexandria" charset="0"/>
              </a:rPr>
              <a:t>معايير التفاعلية وقابلية الاستخدام في الإخراج الصحفي</a:t>
            </a:r>
            <a:endParaRPr lang="ar-SA" sz="2000" b="1" dirty="0">
              <a:latin typeface="Alexandria" charset="0"/>
              <a:cs typeface="Alexandria" charset="0"/>
            </a:endParaRP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47693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التاسعة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4CE4141-60FF-475C-92CF-786F71E3AC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elements/1.1/"/>
    <ds:schemaRef ds:uri="http://purl.org/dc/terms/"/>
    <ds:schemaRef ds:uri="d13aca44-ef33-4cf4-9980-7f0b00e6eeb9"/>
    <ds:schemaRef ds:uri="http://schemas.microsoft.com/office/infopath/2007/PartnerControls"/>
    <ds:schemaRef ds:uri="http://schemas.microsoft.com/office/2006/metadata/properties"/>
    <ds:schemaRef ds:uri="http://purl.org/dc/dcmitype/"/>
    <ds:schemaRef ds:uri="http://schemas.microsoft.com/office/2006/documentManagement/types"/>
    <ds:schemaRef ds:uri="http://schemas.openxmlformats.org/package/2006/metadata/core-properties"/>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11249</TotalTime>
  <Words>3958</Words>
  <Application>Microsoft Office PowerPoint</Application>
  <PresentationFormat>Widescreen</PresentationFormat>
  <Paragraphs>319</Paragraphs>
  <Slides>46</Slides>
  <Notes>2</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1124</cp:revision>
  <dcterms:created xsi:type="dcterms:W3CDTF">2023-04-29T09:08:00Z</dcterms:created>
  <dcterms:modified xsi:type="dcterms:W3CDTF">2025-07-25T17:31:55Z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