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480" r:id="rId2"/>
    <p:sldId id="276" r:id="rId3"/>
    <p:sldId id="535" r:id="rId4"/>
    <p:sldId id="271" r:id="rId5"/>
    <p:sldId id="514" r:id="rId6"/>
    <p:sldId id="482" r:id="rId7"/>
    <p:sldId id="256" r:id="rId8"/>
    <p:sldId id="508" r:id="rId9"/>
    <p:sldId id="509" r:id="rId10"/>
    <p:sldId id="510" r:id="rId11"/>
    <p:sldId id="511" r:id="rId12"/>
    <p:sldId id="536" r:id="rId13"/>
    <p:sldId id="513" r:id="rId14"/>
    <p:sldId id="485" r:id="rId15"/>
    <p:sldId id="562" r:id="rId16"/>
    <p:sldId id="564" r:id="rId17"/>
    <p:sldId id="568" r:id="rId18"/>
    <p:sldId id="551" r:id="rId19"/>
    <p:sldId id="549" r:id="rId20"/>
    <p:sldId id="552" r:id="rId21"/>
    <p:sldId id="558" r:id="rId22"/>
    <p:sldId id="567" r:id="rId23"/>
    <p:sldId id="537" r:id="rId24"/>
    <p:sldId id="483" r:id="rId25"/>
    <p:sldId id="542" r:id="rId26"/>
    <p:sldId id="543" r:id="rId27"/>
    <p:sldId id="544" r:id="rId28"/>
    <p:sldId id="545" r:id="rId29"/>
    <p:sldId id="565" r:id="rId30"/>
    <p:sldId id="566" r:id="rId31"/>
    <p:sldId id="569" r:id="rId32"/>
    <p:sldId id="570" r:id="rId33"/>
    <p:sldId id="572" r:id="rId34"/>
    <p:sldId id="488" r:id="rId35"/>
    <p:sldId id="571" r:id="rId36"/>
    <p:sldId id="547" r:id="rId37"/>
    <p:sldId id="516" r:id="rId38"/>
    <p:sldId id="518" r:id="rId39"/>
    <p:sldId id="554" r:id="rId40"/>
    <p:sldId id="555" r:id="rId41"/>
    <p:sldId id="556" r:id="rId42"/>
    <p:sldId id="489" r:id="rId43"/>
    <p:sldId id="573" r:id="rId44"/>
    <p:sldId id="490" r:id="rId45"/>
    <p:sldId id="349" r:id="rId46"/>
    <p:sldId id="303"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276"/>
            <p14:sldId id="535"/>
            <p14:sldId id="271"/>
            <p14:sldId id="514"/>
            <p14:sldId id="482"/>
            <p14:sldId id="256"/>
            <p14:sldId id="508"/>
            <p14:sldId id="509"/>
            <p14:sldId id="510"/>
            <p14:sldId id="511"/>
            <p14:sldId id="536"/>
            <p14:sldId id="513"/>
            <p14:sldId id="485"/>
            <p14:sldId id="562"/>
            <p14:sldId id="564"/>
            <p14:sldId id="568"/>
            <p14:sldId id="551"/>
            <p14:sldId id="549"/>
            <p14:sldId id="552"/>
            <p14:sldId id="558"/>
            <p14:sldId id="567"/>
            <p14:sldId id="537"/>
            <p14:sldId id="483"/>
            <p14:sldId id="542"/>
            <p14:sldId id="543"/>
            <p14:sldId id="544"/>
            <p14:sldId id="545"/>
            <p14:sldId id="565"/>
            <p14:sldId id="566"/>
            <p14:sldId id="569"/>
            <p14:sldId id="570"/>
            <p14:sldId id="572"/>
            <p14:sldId id="488"/>
            <p14:sldId id="571"/>
            <p14:sldId id="547"/>
            <p14:sldId id="516"/>
            <p14:sldId id="518"/>
            <p14:sldId id="554"/>
            <p14:sldId id="555"/>
            <p14:sldId id="556"/>
            <p14:sldId id="489"/>
            <p14:sldId id="573"/>
            <p14:sldId id="490"/>
            <p14:sldId id="349"/>
            <p14:sldId id="303"/>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E5A6D"/>
    <a:srgbClr val="4472C4"/>
    <a:srgbClr val="000000"/>
    <a:srgbClr val="669BBC"/>
    <a:srgbClr val="2D3956"/>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93738" autoAdjust="0"/>
  </p:normalViewPr>
  <p:slideViewPr>
    <p:cSldViewPr snapToGrid="0">
      <p:cViewPr varScale="1">
        <p:scale>
          <a:sx n="77" d="100"/>
          <a:sy n="77" d="100"/>
        </p:scale>
        <p:origin x="90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10/3/2023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12</a:t>
            </a:fld>
            <a:endParaRPr lang="en-US"/>
          </a:p>
        </p:txBody>
      </p:sp>
    </p:spTree>
    <p:extLst>
      <p:ext uri="{BB962C8B-B14F-4D97-AF65-F5344CB8AC3E}">
        <p14:creationId xmlns:p14="http://schemas.microsoft.com/office/powerpoint/2010/main" val="470224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409218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45</a:t>
            </a:fld>
            <a:endParaRPr lang="en-US"/>
          </a:p>
        </p:txBody>
      </p:sp>
    </p:spTree>
    <p:extLst>
      <p:ext uri="{BB962C8B-B14F-4D97-AF65-F5344CB8AC3E}">
        <p14:creationId xmlns:p14="http://schemas.microsoft.com/office/powerpoint/2010/main" val="2906011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3757415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10/3/2023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10/3/2023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3.jp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19.jpeg"/></Relationships>
</file>

<file path=ppt/slides/_rels/slide2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6.jpe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8" Type="http://schemas.openxmlformats.org/officeDocument/2006/relationships/image" Target="../media/image38.jpg"/><Relationship Id="rId3" Type="http://schemas.openxmlformats.org/officeDocument/2006/relationships/image" Target="../media/image34.png"/><Relationship Id="rId7"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slides/_rels/slide4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openxmlformats.org/officeDocument/2006/relationships/image" Target="../media/image40.png"/><Relationship Id="rId5" Type="http://schemas.openxmlformats.org/officeDocument/2006/relationships/image" Target="../media/image37.svg"/><Relationship Id="rId4" Type="http://schemas.openxmlformats.org/officeDocument/2006/relationships/image" Target="../media/image3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F9385F0-2536-01DB-C486-D6A29656E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 y="-44450"/>
            <a:ext cx="12311979" cy="6858000"/>
          </a:xfrm>
          <a:prstGeom prst="rect">
            <a:avLst/>
          </a:prstGeom>
        </p:spPr>
      </p:pic>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224464" y="3585677"/>
            <a:ext cx="3593269" cy="523220"/>
          </a:xfrm>
          <a:prstGeom prst="rect">
            <a:avLst/>
          </a:prstGeom>
          <a:noFill/>
        </p:spPr>
        <p:txBody>
          <a:bodyPr wrap="square" rtlCol="0">
            <a:spAutoFit/>
          </a:bodyPr>
          <a:lstStyle/>
          <a:p>
            <a:pPr algn="ctr"/>
            <a:r>
              <a:rPr lang="ar-EG" sz="28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إعداد: د. شريهان محمد</a:t>
            </a:r>
            <a:endParaRPr lang="en-US" sz="28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31" name="TextBox 30">
            <a:extLst>
              <a:ext uri="{FF2B5EF4-FFF2-40B4-BE49-F238E27FC236}">
                <a16:creationId xmlns:a16="http://schemas.microsoft.com/office/drawing/2014/main" id="{16E4CC76-2D0D-6204-3FBC-B0856D8E8836}"/>
              </a:ext>
            </a:extLst>
          </p:cNvPr>
          <p:cNvSpPr txBox="1"/>
          <p:nvPr/>
        </p:nvSpPr>
        <p:spPr>
          <a:xfrm>
            <a:off x="566529" y="2206489"/>
            <a:ext cx="5068644" cy="922219"/>
          </a:xfrm>
          <a:prstGeom prst="rect">
            <a:avLst/>
          </a:prstGeom>
          <a:noFill/>
        </p:spPr>
        <p:txBody>
          <a:bodyPr wrap="square" rtlCol="0">
            <a:spAutoFit/>
          </a:bodyPr>
          <a:lstStyle/>
          <a:p>
            <a:r>
              <a:rPr lang="ar-EG"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rPr>
              <a:t>قوانين وأخلاقيات الإعلام</a:t>
            </a:r>
            <a:endParaRPr lang="en-US" sz="5400" b="1" dirty="0">
              <a:solidFill>
                <a:schemeClr val="bg1"/>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endParaRP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697199" y="5784022"/>
            <a:ext cx="264779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2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المحاضرة العاشرة</a:t>
            </a:r>
            <a:endParaRPr lang="en-US" sz="32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3" name="Picture 32">
            <a:extLst>
              <a:ext uri="{FF2B5EF4-FFF2-40B4-BE49-F238E27FC236}">
                <a16:creationId xmlns:a16="http://schemas.microsoft.com/office/drawing/2014/main" id="{7B1083B8-7F24-C9AF-FA88-CAB8BE99D406}"/>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328545" y="198943"/>
            <a:ext cx="2876694" cy="1357799"/>
          </a:xfrm>
          <a:prstGeom prst="rect">
            <a:avLst/>
          </a:prstGeom>
        </p:spPr>
      </p:pic>
      <p:sp>
        <p:nvSpPr>
          <p:cNvPr id="46" name="TextBox 45">
            <a:extLst>
              <a:ext uri="{FF2B5EF4-FFF2-40B4-BE49-F238E27FC236}">
                <a16:creationId xmlns:a16="http://schemas.microsoft.com/office/drawing/2014/main" id="{FA59789B-D841-DB76-25B9-1348B202C2B5}"/>
              </a:ext>
            </a:extLst>
          </p:cNvPr>
          <p:cNvSpPr txBox="1"/>
          <p:nvPr/>
        </p:nvSpPr>
        <p:spPr>
          <a:xfrm>
            <a:off x="2403765" y="5245800"/>
            <a:ext cx="1233030" cy="400110"/>
          </a:xfrm>
          <a:prstGeom prst="rect">
            <a:avLst/>
          </a:prstGeom>
          <a:noFill/>
        </p:spPr>
        <p:txBody>
          <a:bodyPr wrap="none" rtlCol="0">
            <a:spAutoFit/>
          </a:bodyPr>
          <a:lstStyle/>
          <a:p>
            <a:r>
              <a:rPr lang="en-US" sz="2000" dirty="0">
                <a:solidFill>
                  <a:schemeClr val="bg1"/>
                </a:solidFill>
                <a:latin typeface="Times New Roman" panose="02020603050405020304" pitchFamily="18" charset="0"/>
                <a:cs typeface="Times New Roman" panose="02020603050405020304" pitchFamily="18" charset="0"/>
              </a:rPr>
              <a:t>DGM 131</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5"/>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3518453" y="2698431"/>
            <a:ext cx="7517576" cy="2492990"/>
          </a:xfrm>
          <a:prstGeom prst="rect">
            <a:avLst/>
          </a:prstGeom>
          <a:noFill/>
        </p:spPr>
        <p:txBody>
          <a:bodyPr wrap="square" rtlCol="0">
            <a:spAutoFit/>
          </a:bodyPr>
          <a:lstStyle/>
          <a:p>
            <a:pPr algn="ctr" rtl="1"/>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آليات الضبط والتنظيم الذاتي في الفضاء الإعلامي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إشكالية الضبط والتنظيم الذاتي للإعلام.</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لوائح القيم ومجالس الصحافة.</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مواثيق الشرف الإعلامي.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مدونات السلوك في الفضاء الإلكتروني.</a:t>
            </a:r>
          </a:p>
        </p:txBody>
      </p:sp>
      <p:sp>
        <p:nvSpPr>
          <p:cNvPr id="7" name="TextBox 6">
            <a:extLst>
              <a:ext uri="{FF2B5EF4-FFF2-40B4-BE49-F238E27FC236}">
                <a16:creationId xmlns:a16="http://schemas.microsoft.com/office/drawing/2014/main" id="{E0E104E5-E4DF-EB25-BB78-9354438259B5}"/>
              </a:ext>
            </a:extLst>
          </p:cNvPr>
          <p:cNvSpPr txBox="1"/>
          <p:nvPr/>
        </p:nvSpPr>
        <p:spPr>
          <a:xfrm>
            <a:off x="4262923" y="394327"/>
            <a:ext cx="3902032" cy="1323439"/>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تذكره بما تم تناوله في المحاضرة الماضية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التاسعة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1026" name="Picture 2" descr="The Three Most Important Things | The Whisper of God">
            <a:extLst>
              <a:ext uri="{FF2B5EF4-FFF2-40B4-BE49-F238E27FC236}">
                <a16:creationId xmlns:a16="http://schemas.microsoft.com/office/drawing/2014/main" id="{376C9FE8-6107-7C2D-7B03-E2200ED49E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95839" y="2895670"/>
            <a:ext cx="2221396" cy="238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3747053" y="2166471"/>
            <a:ext cx="7305258" cy="3416320"/>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الإشكالية الأخلاقية للإعلام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ما المقصود بأخلاقيات الإعلام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هل توجد أخلاقيات خاصة بالنشر الصحفي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مدونات السلوك في الإعلام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أهم القضايا الأخلاقية التي فرضتها بيئة الإعلام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الخلاصة.</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المراجع المُقترحة.</a:t>
            </a:r>
          </a:p>
        </p:txBody>
      </p:sp>
      <p:sp>
        <p:nvSpPr>
          <p:cNvPr id="7" name="TextBox 6">
            <a:extLst>
              <a:ext uri="{FF2B5EF4-FFF2-40B4-BE49-F238E27FC236}">
                <a16:creationId xmlns:a16="http://schemas.microsoft.com/office/drawing/2014/main" id="{E0E104E5-E4DF-EB25-BB78-9354438259B5}"/>
              </a:ext>
            </a:extLst>
          </p:cNvPr>
          <p:cNvSpPr txBox="1"/>
          <p:nvPr/>
        </p:nvSpPr>
        <p:spPr>
          <a:xfrm>
            <a:off x="3924993" y="839129"/>
            <a:ext cx="4493451" cy="707886"/>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محتويات المحاضرة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العاشرة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1026" name="Picture 2" descr="Free Vector | Giant check list">
            <a:extLst>
              <a:ext uri="{FF2B5EF4-FFF2-40B4-BE49-F238E27FC236}">
                <a16:creationId xmlns:a16="http://schemas.microsoft.com/office/drawing/2014/main" id="{38F36758-CE2A-8BEB-2927-A9C59565D5C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827" b="9131"/>
          <a:stretch/>
        </p:blipFill>
        <p:spPr bwMode="auto">
          <a:xfrm>
            <a:off x="1444753" y="3027122"/>
            <a:ext cx="2004391" cy="1848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4579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944217" y="4913435"/>
            <a:ext cx="5154903" cy="630942"/>
          </a:xfrm>
          <a:prstGeom prst="rect">
            <a:avLst/>
          </a:prstGeom>
          <a:noFill/>
        </p:spPr>
        <p:txBody>
          <a:bodyPr wrap="square" rtlCol="0">
            <a:spAutoFit/>
          </a:bodyPr>
          <a:lstStyle/>
          <a:p>
            <a:pPr algn="ctr"/>
            <a:r>
              <a:rPr lang="ar-EG" sz="3500" b="1" dirty="0">
                <a:solidFill>
                  <a:schemeClr val="bg1"/>
                </a:solidFill>
                <a:latin typeface="Sakkal Majalla" panose="02000000000000000000" pitchFamily="2" charset="-78"/>
                <a:cs typeface="Sakkal Majalla" panose="02000000000000000000" pitchFamily="2" charset="-78"/>
              </a:rPr>
              <a:t>ما المقصود بأخلاقيات الإعلام الرقمي؟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819359" y="1150974"/>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العاشرة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22573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55249" y="2160072"/>
            <a:ext cx="5441290" cy="3046988"/>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أدى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التطور التكنولوجي الكبير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العقدين الأخيرين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تحولات كبيرة ومستمرة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عالم الصحافة والإعلام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بكل مناحيها، من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الشكل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المضمون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وسائل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الاتصال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يمثل الإعلام الجديد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وشبكات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التواصل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الاجتماعي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أكثرها تأثيرًا في هذا السياق.</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CB9ACB3-2E74-6F41-928F-012967869A0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E-marketing through social networks - اكتب">
            <a:extLst>
              <a:ext uri="{FF2B5EF4-FFF2-40B4-BE49-F238E27FC236}">
                <a16:creationId xmlns:a16="http://schemas.microsoft.com/office/drawing/2014/main" id="{FC569E21-C977-8D1D-A0B2-F6DA32D288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2198" y="2693504"/>
            <a:ext cx="2177479" cy="2087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5894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08992" y="2247236"/>
            <a:ext cx="5640073" cy="286232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عصر الإعلام الرقمي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والذي يُطلق عليه البعض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إعلام الآن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نظرًا لحالة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السيولة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التغير السريع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الذي يشهده هذا المنتج العصري، ونظرًا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للتأثيرات الاجتماعية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السياسية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الاقتصادية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يحدثها، فإن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الكثير من مفاهيم الإعلام التقليدي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قواعد الصحافة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المعروفة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قد تغيرت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endPar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CB9ACB3-2E74-6F41-928F-012967869A09}"/>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Analysis of B-2-C Social Media Communication in Germany - Research leap">
            <a:extLst>
              <a:ext uri="{FF2B5EF4-FFF2-40B4-BE49-F238E27FC236}">
                <a16:creationId xmlns:a16="http://schemas.microsoft.com/office/drawing/2014/main" id="{3E6D0FA7-4B1B-05A0-A0DD-DB77D8DE7D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4464" y="2763922"/>
            <a:ext cx="2236305" cy="174844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914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59230" y="2363616"/>
            <a:ext cx="5470264"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ومع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اتساع</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رقعة مستخدمي تكنولوجيا 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أصبح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استخدام الإعلام الرقمي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شبكات التواصل الاجتماعي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أداة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مهمة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للصحفيين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والإعلاميين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وجزءًا لا يتجزأ عن عملهم الصحفي.</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Digital Journalism well received in India | School of Journalism &amp; Mass  Communication">
            <a:extLst>
              <a:ext uri="{FF2B5EF4-FFF2-40B4-BE49-F238E27FC236}">
                <a16:creationId xmlns:a16="http://schemas.microsoft.com/office/drawing/2014/main" id="{FD492C7D-C253-6C6A-BFE7-3951662058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8333" y="2941982"/>
            <a:ext cx="2288838" cy="1685925"/>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96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80002" y="1646678"/>
            <a:ext cx="5599925" cy="4093428"/>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كان الإعلام الرقمي نعمة كبيرة لممارسة العمل الصحفي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لما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أضافه</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ميزات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كونه أصبح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منصات يومية للنشر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ومصدرًا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للحصول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الأخبار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القصص</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وفتح</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مجالاً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للتفاعل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مع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القراء</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والتعرف على آرائهم إزاء الأحداث؛ فإنه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الجانب الآخر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يشهد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الكثير من المشاكل المهنية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الناتجة عن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ممارسات بعض الصحفيين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Woman Journalist News Tv Vector Illustration Royalty Free SVG, Cliparts,  Vectors, And Stock Illustration. Image 63195701.">
            <a:extLst>
              <a:ext uri="{FF2B5EF4-FFF2-40B4-BE49-F238E27FC236}">
                <a16:creationId xmlns:a16="http://schemas.microsoft.com/office/drawing/2014/main" id="{4D533449-92BE-3476-5AE5-9E8B98EE7A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79726" y="2673625"/>
            <a:ext cx="2044148" cy="181886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010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84243" y="1921627"/>
            <a:ext cx="5814060"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ما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يفرض</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تحديًا كبيرًا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أمام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المهنة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على القائمين بالاتصال من صحفيين وإعلاميين،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ويثير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مجموعة من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الأسئلة المهمة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حول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تعامل الصحفيين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مع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شبكات التواصل الاجتماعي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خصوصًا حول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المعايير المهنية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لتوفير المعلومات وحول قضايا حساسة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كالموضوعية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والشفافية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والخصوصية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والضمير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المهني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وغيرها.</a:t>
            </a:r>
            <a:endParaRPr lang="en-US" sz="28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30,600+ Journalist Illustrations, Royalty-Free Vector Graphics &amp; Clip Art -  iStock | Press, Media, Newspaper reporter">
            <a:extLst>
              <a:ext uri="{FF2B5EF4-FFF2-40B4-BE49-F238E27FC236}">
                <a16:creationId xmlns:a16="http://schemas.microsoft.com/office/drawing/2014/main" id="{F2E633A1-5D64-03F3-3429-68D4FD774E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1852" y="2862470"/>
            <a:ext cx="2202346" cy="192604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4742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641573" y="1992719"/>
            <a:ext cx="5426765"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يعتبر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ستيفن وورد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أخلاقيات الإعـلام الجديد أو الإعلام الرقمي تعالج المشاكل الأخلاقية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الممارسات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المعايير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لوسائل الإعلام الرقمية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ويشمل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أسئلة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حول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الكيفية التي ينبغي استخدام الصحافة المهنية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خلالها لتقديم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المحتوى الإعلامي للمواطنين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بيئة «الإعلام الجديد».</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Dissemination White Transparent, Exquisite Online News Media Dissemination  Page, Exquisite, Online, Journalism PNG Image For Free Download">
            <a:extLst>
              <a:ext uri="{FF2B5EF4-FFF2-40B4-BE49-F238E27FC236}">
                <a16:creationId xmlns:a16="http://schemas.microsoft.com/office/drawing/2014/main" id="{2DF64494-7B10-7799-BF7D-D1845243A2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5732" y="2584174"/>
            <a:ext cx="2435086" cy="2209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390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84245" y="2208693"/>
            <a:ext cx="5260004" cy="286232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ويجد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وورد</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صعوبة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تحديد</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الجهة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يتوجب عليها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وضع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محددات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واضحة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لأخلاقيات الإعلام الجديد</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نظرًا ل</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اختلاط الممارسين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ما بين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صحفيين محترفين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ينتمون لمؤسسات إعلامية وبين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صحفيين هواة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(الصحفي المواطن)، وهذا التحدي يتفق عليه الكثير من المنظرين.</a:t>
            </a:r>
            <a:endPar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30,600+ Journalist Illustrations, Royalty-Free Vector Graphics &amp; Clip Art -  iStock | Press, Media, Newspaper reporter">
            <a:extLst>
              <a:ext uri="{FF2B5EF4-FFF2-40B4-BE49-F238E27FC236}">
                <a16:creationId xmlns:a16="http://schemas.microsoft.com/office/drawing/2014/main" id="{52AEF5AA-6091-9926-FA89-564FF63E59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753" y="2822713"/>
            <a:ext cx="2271920" cy="1967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5782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38138" y="1785419"/>
            <a:ext cx="5655035"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إيمان </a:t>
            </a:r>
            <a:r>
              <a:rPr lang="ar-EG" sz="3000" dirty="0" err="1">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عليوان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فتُعرف</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الأخلاقيات المهنية في الإعلام الرقمي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بأنها: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الإعلامي في تعامله مع مادته الإعلامية على الإنترنت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سواء أكانت من أجل نشرها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موقع مؤسسته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الإعلامية من موقعه المهني، أم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صفحته الخاصة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الفيسبوك أو في حسابه على تويتر أو انستغرام أو أي من مواقع التواصل الاجتماعي الأخرى من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موقعه الاجتماعي كقائد رأي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Social media Digital marketing Digital media Business, research transparent  background PNG clipart | HiClipart">
            <a:extLst>
              <a:ext uri="{FF2B5EF4-FFF2-40B4-BE49-F238E27FC236}">
                <a16:creationId xmlns:a16="http://schemas.microsoft.com/office/drawing/2014/main" id="{453D505E-23FC-D482-8B3D-EDB8B5D979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81725" y="2738997"/>
            <a:ext cx="2293927" cy="1878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1295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72555" y="1722617"/>
            <a:ext cx="5599925"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حين يعتبر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شريف اللبان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القواعد الأخلاقية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(الواجبات) للعاملين في البيئة التقليدية للإعلام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تنطبق على الممارسات المهنية الإعلامية في بيئة الإعلام الرقمي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لكنها تواجه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صعوبات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التطبيق بسبب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التطور المتسارع</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ليس على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الوسيلة الإعلامية الحديثة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فقط، بل على طبيعة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القائم بالاتصال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الجمهور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أيضًا.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66" name="Picture 2" descr="30,600+ Journalist Illustrations, Royalty-Free Vector Graphics &amp; Clip Art -  iStock | Press, Media, Newspaper reporter">
            <a:extLst>
              <a:ext uri="{FF2B5EF4-FFF2-40B4-BE49-F238E27FC236}">
                <a16:creationId xmlns:a16="http://schemas.microsoft.com/office/drawing/2014/main" id="{1D5B24BF-D28F-B095-224A-C4D41089A8E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1165" y="2693504"/>
            <a:ext cx="1947241" cy="17517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6836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2031318"/>
            <a:ext cx="8343515"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فإذا اعتبر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الصحفي المحترف</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منصات الإعلام الرقمي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منصات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للممارسة المهنية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النشر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المتابعة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التعليق</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الحصول على الأخبار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وأن الصحفي (خصوصًا الذي يتبع مؤسسة إعلامية) يعلن هويته بشكل واضح وينشر للعموم ما يكتب وما يدون،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فيمكن عندئذ</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تعريف الأخلاقيات المهنية الإعلامية المرتبطة بالإعلام الرقمي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بأنها مجموعة من القيم والضوابط التي يلتزم بها الصحفي في التعامل مع الإعلام الرقمي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وتشمل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الدقة في النشر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التحقق قبل النشر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التوازن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الحياد</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حفظ البوابة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21592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993913" y="4933157"/>
            <a:ext cx="5089812" cy="1200329"/>
          </a:xfrm>
          <a:prstGeom prst="rect">
            <a:avLst/>
          </a:prstGeom>
          <a:noFill/>
        </p:spPr>
        <p:txBody>
          <a:bodyPr wrap="square" rtlCol="0">
            <a:spAutoFit/>
          </a:bodyPr>
          <a:lstStyle/>
          <a:p>
            <a:pPr algn="ctr"/>
            <a:r>
              <a:rPr lang="ar-EG" sz="3600" b="1" dirty="0">
                <a:solidFill>
                  <a:schemeClr val="bg1"/>
                </a:solidFill>
                <a:latin typeface="Sakkal Majalla" panose="02000000000000000000" pitchFamily="2" charset="-78"/>
                <a:cs typeface="Sakkal Majalla" panose="02000000000000000000" pitchFamily="2" charset="-78"/>
              </a:rPr>
              <a:t>هل توجد أخلاقيات خاصة بالنشر الصحفي الرقمي؟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799481" y="1121157"/>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24235"/>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العاشرة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214380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224131" y="2028626"/>
            <a:ext cx="5804452" cy="3416320"/>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يذهب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كثير</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الصحفيين</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والمهتمين إلى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خصائص النشر الرقمي تستدعي إعداد مواثيق أخلاقية خاصة بها</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وهم يطالبون بذلك </a:t>
            </a:r>
            <a:r>
              <a:rPr lang="ar-EG"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وكأن الأخلاقيات ليست في الأصل مبادئ قبل أن يتم تكييفها وفق صنف كل وسيلة إعلامية</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Journalism Concept Vector Illustration Flat Style Vector Live Report  Concept Stock Vector by ©nikvector20@gmaail.com 175341488">
            <a:extLst>
              <a:ext uri="{FF2B5EF4-FFF2-40B4-BE49-F238E27FC236}">
                <a16:creationId xmlns:a16="http://schemas.microsoft.com/office/drawing/2014/main" id="{0DEFAE33-4EAE-5475-F3D9-506CCAE341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0130" y="2802838"/>
            <a:ext cx="2076554" cy="182847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44198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9" y="2247285"/>
            <a:ext cx="5560560" cy="2954655"/>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هذا التصور على الأغلب </a:t>
            </a:r>
            <a:r>
              <a:rPr lang="ar-EG" sz="36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خاطئ</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لأننا على سبيل المثال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إذا تفحصنا مبدأ البحث عن الحقيقة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لوجدناه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قناعة قارة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يجب أن تكون واحدة في كل الوسائل الإعلامية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أيًا كان صنفها أو التقنية التي تتأسس عليها. وينطبق الأمر هذا على كل المبادئ التي تقوم عليها الأخلاقيات.</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Download Reporter Journalist News Royalty-Free Stock Illustration Image -  Pixabay">
            <a:extLst>
              <a:ext uri="{FF2B5EF4-FFF2-40B4-BE49-F238E27FC236}">
                <a16:creationId xmlns:a16="http://schemas.microsoft.com/office/drawing/2014/main" id="{B83E1D14-8168-295F-BC99-C49C131B08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461" y="2862470"/>
            <a:ext cx="2156791" cy="18154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13777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52731" y="2280674"/>
            <a:ext cx="5574336"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ولذلك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يتسرع كثير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المهتمين والمهنيين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بالقول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إن للصحافة الرقمية أخلاقياتها الخاصة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وحقيقة الأمر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هناك فقط تكييف للمعايير الأخلاقية في الحالات التي تستدعيها التقنية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38" name="Picture 2" descr="Illustration of Journalist Writing News Graphic by enway · Creative Fabrica">
            <a:extLst>
              <a:ext uri="{FF2B5EF4-FFF2-40B4-BE49-F238E27FC236}">
                <a16:creationId xmlns:a16="http://schemas.microsoft.com/office/drawing/2014/main" id="{F4538B47-91CD-9AEE-648F-387578F856E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5249" y="2648185"/>
            <a:ext cx="2172528" cy="202199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4954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05470"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293792"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37024" y="2170618"/>
            <a:ext cx="8239725"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مقال نُشر في فبراير 2018</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على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موقع الاتحاد الدولي للصحافة الفرنكوفونية</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Francophone Presse la de </a:t>
            </a:r>
            <a:r>
              <a:rPr lang="en-US" sz="3200" dirty="0" err="1">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Internationale</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en-US" sz="3200" dirty="0" err="1">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Union’L</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UPF،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تحت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عنوان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أي أخلاقيات صحفية على الإنترنت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نص على أن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المعايير المذكورة في المواثيق الأخلاقية الموجودة حاليًا تظل صالحة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لا يمكن الحديث</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حتى في أحسن الأحوال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إلا عن تكييف يسير لها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حين تستدعي التقنية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ذلك. </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70485"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01655"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1" y="603767"/>
            <a:ext cx="9092262"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44039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68713" y="2164299"/>
            <a:ext cx="8249929"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وفي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بريطانيا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اكتفى</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الميثاق الجديد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العملي لسنة 2016 </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2016 ,The New Code of Practice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بالنص في مقدمته على أن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بنود الميثاق</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تنسحب</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كذلك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الصحافة الرقمية.</a:t>
            </a:r>
            <a:endPar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endParaRPr>
          </a:p>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في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ألمانيا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فلم تُجرى تغييرات خاصة على قانون الصحافة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فقط</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تمت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إضافة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الضبط الأخلاقي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لمضامين الصحافة الرقمية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سنة 2008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ضمن اختصاصات مجلس الصحافة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0671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12439" y="2035363"/>
            <a:ext cx="5541511" cy="332398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أما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ميثاق أخلاقيات الصحافة البلجيكي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لسنة 2013 فهو ينص بشكل صريح على أن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الصحفيين يحترمون أخلاقيات مهنتهم</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مهما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كان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صنف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الوسيلة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يشتغلون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بما في ذلك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الاستعمال المهني لشبكات التواصل الاجتماعي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المواقع الشخصية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المدونات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كمصادر الأخبار أو كأداة لنشرها“.</a:t>
            </a:r>
            <a:endParaRPr lang="en-US" sz="30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Modern Flat Concept Of Journalism, Press , News Reporter Stock Vector |  Royalty-Free | FreeImages">
            <a:extLst>
              <a:ext uri="{FF2B5EF4-FFF2-40B4-BE49-F238E27FC236}">
                <a16:creationId xmlns:a16="http://schemas.microsoft.com/office/drawing/2014/main" id="{E7006B80-062F-23E9-D30C-589EFEB4AE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9287" y="2763079"/>
            <a:ext cx="2090290" cy="1947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94299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2452533"/>
            <a:ext cx="5679829"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لم يُعدل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سويسرا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إعلان واجبات وحقوق الصحفي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وإنما نص مجلس الصحافة السويسري سنة 2000 على أن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المعايير الأخلاقية المُتبناة في الإعلان (الميثاق)</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تنسحب كذلك على الإنترنت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386" name="Picture 2" descr="Journalism and journalist Stock Vector by ©stockgiu 247680690">
            <a:extLst>
              <a:ext uri="{FF2B5EF4-FFF2-40B4-BE49-F238E27FC236}">
                <a16:creationId xmlns:a16="http://schemas.microsoft.com/office/drawing/2014/main" id="{5C800E3F-E478-A323-E8F0-8B8562C6D51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525"/>
          <a:stretch/>
        </p:blipFill>
        <p:spPr bwMode="auto">
          <a:xfrm>
            <a:off x="7829143" y="2641611"/>
            <a:ext cx="2209379" cy="21092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1502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64494" y="1919283"/>
            <a:ext cx="5798713" cy="3539430"/>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ويُستنتج</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من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استقراء</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هذه المعطيات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أخلاقيات الصحافة لا تفرق في بنودها العامة بين أصناف الوسائل الإعلامية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(مكتوبة، سمعية، سمعية بصرية، رقمية)،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وإنما نجد تباينات هي نتاج واقع تكنولوجي جديد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بات يفرض تكييفًا متعلقًا بالتفاصيل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(ذات الطبيعة التقنية في الغالب)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لا الأصل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0" name="Picture 2" descr="TV Journalist or News Reporter Street Interview, Flat Vector Illustration  Stock Vector - Illustration of journalist, journalism: 194006144">
            <a:extLst>
              <a:ext uri="{FF2B5EF4-FFF2-40B4-BE49-F238E27FC236}">
                <a16:creationId xmlns:a16="http://schemas.microsoft.com/office/drawing/2014/main" id="{C40A859F-2576-DA0B-B91A-2FE433F9C2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5005" y="2733261"/>
            <a:ext cx="2062198" cy="1904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2306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1132460" y="4939748"/>
            <a:ext cx="4750617" cy="646331"/>
          </a:xfrm>
          <a:prstGeom prst="rect">
            <a:avLst/>
          </a:prstGeom>
          <a:noFill/>
        </p:spPr>
        <p:txBody>
          <a:bodyPr wrap="square" rtlCol="0">
            <a:spAutoFit/>
          </a:bodyPr>
          <a:lstStyle/>
          <a:p>
            <a:pPr algn="ctr"/>
            <a:r>
              <a:rPr lang="ar-EG" sz="3600" b="1" dirty="0">
                <a:solidFill>
                  <a:schemeClr val="bg1"/>
                </a:solidFill>
                <a:latin typeface="Sakkal Majalla" panose="02000000000000000000" pitchFamily="2" charset="-78"/>
                <a:cs typeface="Sakkal Majalla" panose="02000000000000000000" pitchFamily="2" charset="-78"/>
              </a:rPr>
              <a:t>مدونات السلوك في الإعلام الرقمي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809420" y="1160913"/>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44113"/>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العاشرة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326847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39959" y="2177772"/>
            <a:ext cx="6136186"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البيئة الجديدة للإعلام </a:t>
            </a:r>
            <a:r>
              <a:rPr lang="ar-EG" sz="3200" dirty="0">
                <a:solidFill>
                  <a:schemeClr val="accent2"/>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والتغيرات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التي أحدثتها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ثورة التكنولوجيا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معظم الصحفيين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والإعلاميين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يشاركون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بشكل أو بآخر 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شبكات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الاجتماعي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الأمر الذي يتطلب وضع خط فاصل بين ما هو مهني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ما هو شخصي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لضمان المهنية المطلوبة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العمل الإعلامي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34" name="Picture 2" descr="Journalist Background Images, HD Pictures and Wallpaper For Free Download |  Pngtree">
            <a:extLst>
              <a:ext uri="{FF2B5EF4-FFF2-40B4-BE49-F238E27FC236}">
                <a16:creationId xmlns:a16="http://schemas.microsoft.com/office/drawing/2014/main" id="{6EFBE2C0-32FC-1522-F5BF-3BC17CCC5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6232" y="2771699"/>
            <a:ext cx="2051681" cy="18544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08100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14594" y="2399957"/>
            <a:ext cx="5431351" cy="2862322"/>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يطرح </a:t>
            </a:r>
            <a:r>
              <a:rPr lang="ar-EG" sz="36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إسماعيل عزام </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عبر مقال منشور في شبكة الصحفيين الدولية </a:t>
            </a:r>
            <a:r>
              <a:rPr lang="ar-EG" sz="3600" dirty="0">
                <a:solidFill>
                  <a:schemeClr val="accent2"/>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سؤالًا جوهريًا</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وهو: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هل الصحفي ملزم باحترام أخلاقيات المهنة على حسابه بمواقع التواصل الاجتماعي؟</a:t>
            </a:r>
            <a:endParaRPr lang="en-US" sz="36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458" name="Picture 2" descr="Professional Journalism Background With Space Stock Photo, Picture and  Royalty Free Image. Image 97563418.">
            <a:extLst>
              <a:ext uri="{FF2B5EF4-FFF2-40B4-BE49-F238E27FC236}">
                <a16:creationId xmlns:a16="http://schemas.microsoft.com/office/drawing/2014/main" id="{116A3DB6-4C92-050A-7298-4DF377B56F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56098" y="2615572"/>
            <a:ext cx="2521226" cy="216673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14518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2128676"/>
            <a:ext cx="8423571"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في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سياق ا</a:t>
            </a:r>
            <a:r>
              <a:rPr lang="ar-EG"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إجابة على هذا السؤال</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SA"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يجادل</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الباحثون</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في مجال أخ</a:t>
            </a:r>
            <a:r>
              <a:rPr lang="ar-EG" sz="3200" dirty="0" err="1">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لاقيات</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عل</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ام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أن مواثيق الشرف الصحفية</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و</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مدونات السلوك ا</a:t>
            </a:r>
            <a:r>
              <a:rPr lang="ar-EG"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أخ</a:t>
            </a:r>
            <a:r>
              <a:rPr lang="ar-EG"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u="sng" dirty="0" err="1">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اقية</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التي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وُضعت قبل ظهور ا</a:t>
            </a:r>
            <a:r>
              <a:rPr lang="ar-EG"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u="sng" dirty="0" err="1">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a:t>
            </a:r>
            <a:r>
              <a:rPr lang="ar-EG"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ام ال</a:t>
            </a:r>
            <a:r>
              <a:rPr lang="ar-EG"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رقمي</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و</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التي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تتناول</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مجموعة من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القيم</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SA" sz="3200" u="sng"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والمبادئ</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كالحيادية والنزاهة وال</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a:t>
            </a:r>
            <a:r>
              <a:rPr lang="ar-SA" sz="3200" dirty="0" err="1">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ستق</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اليـة والمصداقية والدقة والموضوعية وغيرها</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a:t>
            </a:r>
            <a:r>
              <a:rPr lang="ar-SA"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لمساعدتهم على التصرف بمسؤولية تجاه المهنة وتجاه المجتمع؛ </a:t>
            </a:r>
            <a:r>
              <a:rPr lang="ar-SA"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هذه المبادئ قد تكون غير كافية</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3200" dirty="0">
                <a:solidFill>
                  <a:schemeClr val="accent2"/>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وحدها</a:t>
            </a:r>
            <a:r>
              <a:rPr lang="ar-SA"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في سياق ا</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لإعلام الرقمي</a:t>
            </a:r>
            <a:r>
              <a:rPr lang="ar-EG"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a:t>
            </a:r>
            <a:endParaRPr lang="en-US" sz="32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41289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95854" y="2168684"/>
            <a:ext cx="8292972"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فهي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تحتاج</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200" dirty="0">
                <a:solidFill>
                  <a:schemeClr val="accent2"/>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تحديث</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 مواجهة التكنولوجيا السريعة التغير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فثورة وسائل 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شهدت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تحولات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أثرت بشكل أساسي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طبيعة العمل الصحفي وأخلاقياته</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فهي الآن وسيلة للنشر في أيدي المواطنين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وهي وسيلة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تفاعلية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وفورية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وتعتمد على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السرعة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وتشمل أيضًا عددًا كبيرًا من القنوات مثل: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الصحافة الإلكترونية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والمدونات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والتصوير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الصحفي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الرقمي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وصحافة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المواطن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ووسائل</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الإعلام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الاجتماعية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91911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52122" y="1715842"/>
            <a:ext cx="5541511" cy="403187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هذا كله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يتطلب</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مدونات سلوك جديدة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ترسخ المبادئ والقيم الإعلامية التقليدية وتدعم الممارسات الجديدة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وبالتالي نحن في حاجة إلى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مدونات سلوك حول أخلاقيات التعامل مع وسائل الإعلام الجديدة،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حاجة إلى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مبادئ توجيهية تنطبق على الصحفيين المحترفين بشكل أساسي</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ثم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على الهواة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ممن يطلق عليهم "المواطن الصحفي".</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5DE7F19-B6CC-EB87-C531-04BCB270F18E}"/>
              </a:ext>
            </a:extLst>
          </p:cNvPr>
          <p:cNvPicPr>
            <a:picLocks noChangeAspect="1"/>
          </p:cNvPicPr>
          <p:nvPr/>
        </p:nvPicPr>
        <p:blipFill>
          <a:blip r:embed="rId3"/>
          <a:stretch>
            <a:fillRect/>
          </a:stretch>
        </p:blipFill>
        <p:spPr>
          <a:xfrm>
            <a:off x="1902279" y="2808102"/>
            <a:ext cx="2054497" cy="1702157"/>
          </a:xfrm>
          <a:prstGeom prst="rect">
            <a:avLst/>
          </a:prstGeom>
        </p:spPr>
      </p:pic>
    </p:spTree>
    <p:extLst>
      <p:ext uri="{BB962C8B-B14F-4D97-AF65-F5344CB8AC3E}">
        <p14:creationId xmlns:p14="http://schemas.microsoft.com/office/powerpoint/2010/main" val="32137355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75127" y="2199020"/>
            <a:ext cx="8407720"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بعض المؤسسات الإعلامية في الغرب بدأت بوضع قواعدها الخاصة بهذا الشأن</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الراديو الوطني العام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والمعروف اختصارًا </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NPR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وهو مظلة لأكثر من 900 محطة راديو منتشرة في الولايات المتحدة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تأسس</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عام ١٩٧٠ في واشنطن العاصمة،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اعتبر أن شبكات التواصل الاجتماعي تمثل مصدرًا مهمًا للأخبار</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لكن ثمة تحديات جديدة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وغير مألوفة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تتعلق بالمعلومة وصدقيتها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كيفية التعاطي معها</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endParaRPr lang="en-US" sz="4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13051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14888" y="2527008"/>
            <a:ext cx="5803669" cy="2308324"/>
          </a:xfrm>
          <a:prstGeom prst="rect">
            <a:avLst/>
          </a:prstGeom>
          <a:noFill/>
        </p:spPr>
        <p:txBody>
          <a:bodyPr wrap="square" rtlCol="0">
            <a:spAutoFit/>
          </a:bodyPr>
          <a:lstStyle/>
          <a:p>
            <a:pPr algn="just" rtl="1"/>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فالمدونة في هذا الراديو تشير إلى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الصحفي في </a:t>
            </a:r>
            <a:r>
              <a:rPr lang="en-US"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NPR  </a:t>
            </a:r>
            <a:r>
              <a:rPr lang="ar-EG" sz="36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يتصرف كما في الظروف العادية للعمل الصحفي مع المصادر التي توفرها شبكات التواصل الاجتماعي</a:t>
            </a:r>
            <a:r>
              <a:rPr lang="ar-EG" sz="36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506" name="Picture 2" descr="Journalist Background Images, 110+ Free Banner Background Photos Download -  Lovepik">
            <a:extLst>
              <a:ext uri="{FF2B5EF4-FFF2-40B4-BE49-F238E27FC236}">
                <a16:creationId xmlns:a16="http://schemas.microsoft.com/office/drawing/2014/main" id="{F0EFCC4A-D7AC-E161-69DA-E101B20B92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1791" y="2822716"/>
            <a:ext cx="2196549" cy="190902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05009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94313" y="2527007"/>
            <a:ext cx="5878594" cy="2062103"/>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ولهذا فقد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وضعت</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NPR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مدونة خاصة بها ضمن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كتيب الأخلاقيات </a:t>
            </a:r>
            <a:r>
              <a:rPr lang="en-US"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(Ethics Handbook</a:t>
            </a:r>
            <a:r>
              <a:rPr lang="en-US"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فيها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جزء خاص بتعامل صحفييها مع شبكات التواصل الاجتماعي ويعتبر مدونة سلوك متكاملة</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530" name="Picture 2" descr="Breaking News Reporter Background Vector Illustration Stock Vector (Royalty  Free) 2049926618 | Shutterstock">
            <a:extLst>
              <a:ext uri="{FF2B5EF4-FFF2-40B4-BE49-F238E27FC236}">
                <a16:creationId xmlns:a16="http://schemas.microsoft.com/office/drawing/2014/main" id="{66CEF421-04C5-8497-C78B-4D8206974CA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5188" y="2683413"/>
            <a:ext cx="2074999" cy="18685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5109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14887" y="2367977"/>
            <a:ext cx="5803669" cy="2554545"/>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وتعتبر هذه المدونة نموذجًا جيدًا للدراسة والتعميم على المؤسسات الأخرى</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وتؤكد</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حاجة المؤسسات الإعلامية إلى إعادة النظر ب</a:t>
            </a:r>
            <a:r>
              <a:rPr lang="ar-EG" sz="32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ضرورة وجود أخلاقيات لإعلام اليوم</a:t>
            </a:r>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إعلام اللحظة، وليس الأمس.</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descr="Professional Journalism Background Vector Illustration. Journalist  Workplace, Mass Media And Press, Online Blogging, Newsletter. Laptop,  Camera, Smartphone, Tablet, Voice Recorder, Notebook. Royalty Free SVG,  Cliparts, Vectors, and Stock Illustration ...">
            <a:extLst>
              <a:ext uri="{FF2B5EF4-FFF2-40B4-BE49-F238E27FC236}">
                <a16:creationId xmlns:a16="http://schemas.microsoft.com/office/drawing/2014/main" id="{0CB34007-DFEB-5ED3-66DD-55EA36E1C2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1000" y="2922105"/>
            <a:ext cx="2017643" cy="1810502"/>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37168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0" y="621707"/>
            <a:ext cx="9117349"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B4F228A3-EED8-B72A-55D3-01A30D9488F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59146"/>
            <a:ext cx="2383737" cy="1125123"/>
          </a:xfrm>
          <a:prstGeom prst="rect">
            <a:avLst/>
          </a:prstGeom>
        </p:spPr>
      </p:pic>
      <p:sp>
        <p:nvSpPr>
          <p:cNvPr id="41" name="TextBox 40">
            <a:extLst>
              <a:ext uri="{FF2B5EF4-FFF2-40B4-BE49-F238E27FC236}">
                <a16:creationId xmlns:a16="http://schemas.microsoft.com/office/drawing/2014/main" id="{C7D257D7-D9C6-8F63-F8F8-E2BE53F2E2DB}"/>
              </a:ext>
            </a:extLst>
          </p:cNvPr>
          <p:cNvSpPr txBox="1"/>
          <p:nvPr/>
        </p:nvSpPr>
        <p:spPr>
          <a:xfrm>
            <a:off x="993913" y="4933157"/>
            <a:ext cx="5089812" cy="1200329"/>
          </a:xfrm>
          <a:prstGeom prst="rect">
            <a:avLst/>
          </a:prstGeom>
          <a:noFill/>
        </p:spPr>
        <p:txBody>
          <a:bodyPr wrap="square" rtlCol="0">
            <a:spAutoFit/>
          </a:bodyPr>
          <a:lstStyle/>
          <a:p>
            <a:pPr algn="ctr"/>
            <a:r>
              <a:rPr lang="ar-SA" sz="3600" b="1" dirty="0">
                <a:solidFill>
                  <a:schemeClr val="bg1"/>
                </a:solidFill>
                <a:latin typeface="Sakkal Majalla" panose="02000000000000000000" pitchFamily="2" charset="-78"/>
                <a:cs typeface="Sakkal Majalla" panose="02000000000000000000" pitchFamily="2" charset="-78"/>
              </a:rPr>
              <a:t>أهم القضايا الأخلاقية التي فرضتها بيئة الإعلام الرقمي</a:t>
            </a: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TextBox 1">
            <a:extLst>
              <a:ext uri="{FF2B5EF4-FFF2-40B4-BE49-F238E27FC236}">
                <a16:creationId xmlns:a16="http://schemas.microsoft.com/office/drawing/2014/main" id="{972EF5BC-E5F7-C824-8A8C-D7C2E8180E68}"/>
              </a:ext>
            </a:extLst>
          </p:cNvPr>
          <p:cNvSpPr txBox="1"/>
          <p:nvPr/>
        </p:nvSpPr>
        <p:spPr>
          <a:xfrm>
            <a:off x="4799481" y="1121157"/>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3" name="TextBox 2">
            <a:extLst>
              <a:ext uri="{FF2B5EF4-FFF2-40B4-BE49-F238E27FC236}">
                <a16:creationId xmlns:a16="http://schemas.microsoft.com/office/drawing/2014/main" id="{E7884229-47C7-BF32-E83C-71CA5DF5D49F}"/>
              </a:ext>
            </a:extLst>
          </p:cNvPr>
          <p:cNvSpPr txBox="1"/>
          <p:nvPr/>
        </p:nvSpPr>
        <p:spPr>
          <a:xfrm>
            <a:off x="4950475" y="1524235"/>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التاسعة</a:t>
            </a:r>
            <a:endParaRPr lang="en-US" sz="1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787698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318933" y="1791513"/>
            <a:ext cx="5803669"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يتفق</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معظم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الباحثين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مجال أخلاقيات مهنة الإعلام</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أن ثمة إشكاليات أخلاقية جديدة ظهرت في بيئة الإعلام الجديد</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ما يستوجب الوقوف عند هذه الإشكاليات، فبالإضافة إلى القضايا الأخلاقية ومدونات السلوك في الإعلام التقليدي، التي تحتاج إلى تطوير وبعضها يحتاج إلى إعـادة صياغة،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فيما يلي بعض القضايا الأخلاقية التي طرأت على استخدام الصحفيين لوسائل الإعلام الرقمية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6" name="Rectangle 5">
            <a:extLst>
              <a:ext uri="{FF2B5EF4-FFF2-40B4-BE49-F238E27FC236}">
                <a16:creationId xmlns:a16="http://schemas.microsoft.com/office/drawing/2014/main" id="{A6C1CB95-2366-2F4A-A312-261E77FFE176}"/>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The principles of ethical design (and how to use them) - 99designs">
            <a:extLst>
              <a:ext uri="{FF2B5EF4-FFF2-40B4-BE49-F238E27FC236}">
                <a16:creationId xmlns:a16="http://schemas.microsoft.com/office/drawing/2014/main" id="{77E4AECC-C2CA-2AB9-23B0-7BBC964AED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9349" y="2872409"/>
            <a:ext cx="2101369" cy="185933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8216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9" y="1782976"/>
            <a:ext cx="5650012"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1- </a:t>
            </a:r>
            <a:r>
              <a:rPr lang="ar-EG" sz="30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الصحفي والمؤسسة الصحفية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تحتاج المؤسسات الإعلامية سياسة واضحة حول استخدام شبكات التواصل للعاملين فيها</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تُحدد فيها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حدود</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المسموح</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والممنوع</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فيما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يتداول</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الصحفي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عبر صفحته الخاصة على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شبكات</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التواصل</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الاجتماعي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والتمييز بين الشخصي والمهني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إلى أي مدى يمكن للصحفي أن يتناول المواد الصحفية على صفحته الخاصة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endParaRPr lang="en-US" sz="3000" dirty="0">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650" name="Picture 2" descr="Safe and Sound - Social Media Ethics in a Changing World">
            <a:extLst>
              <a:ext uri="{FF2B5EF4-FFF2-40B4-BE49-F238E27FC236}">
                <a16:creationId xmlns:a16="http://schemas.microsoft.com/office/drawing/2014/main" id="{E597B019-B75F-35D5-DE7A-CD0F9E5CB5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39298" y="2882348"/>
            <a:ext cx="2163417" cy="18154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08335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511912" y="2140197"/>
            <a:ext cx="5615608" cy="3046988"/>
          </a:xfrm>
          <a:prstGeom prst="rect">
            <a:avLst/>
          </a:prstGeom>
          <a:noFill/>
        </p:spPr>
        <p:txBody>
          <a:bodyPr wrap="square" rtlCol="0">
            <a:spAutoFit/>
          </a:bodyPr>
          <a:lstStyle/>
          <a:p>
            <a:pPr algn="just" rtl="1"/>
            <a:r>
              <a:rPr lang="ar-EG" sz="32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بعض المؤسسات الإعلامية المعروفة تتيح للصحفيين العاملين فيها تداول الآراء السياسية باعتبارها آراء شخصية ولهم الحرية في تداولها، غير أن هذا الموضوع سيبقى محل اختلاف مع معظم المؤسسات الإعلامية المعروفة بالتزامها القواعد المهنية.</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602" name="Picture 2" descr="Ethics Vectors &amp; Illustrations for Free Download | Freepik">
            <a:extLst>
              <a:ext uri="{FF2B5EF4-FFF2-40B4-BE49-F238E27FC236}">
                <a16:creationId xmlns:a16="http://schemas.microsoft.com/office/drawing/2014/main" id="{7FBC82FC-BD92-23DA-C052-604CCDFB6B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5024" y="2812774"/>
            <a:ext cx="2111359" cy="1869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70768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24822" y="1850887"/>
            <a:ext cx="8313699"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والمعروف</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أنه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بمجرد ارتباط الصحفي بالعمل الإعلامي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فتلك مرحلة تستدعي منه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الفصل الكامل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بين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رأيه الشخصي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وبين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عمله كصحفي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بكل ما يحمله هذا من مسؤوليات. </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فالصحفي لمجرد انتسابه للمؤسسة الإعلامية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فهو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يمثل تلك المؤسسة بطريقة أو بأخرى</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ولذلك من الضروري الفصل بين ما هو شخصي كالتعبير عن الهوايات وبين الجانب المهني في حياة الصحفي الذي لا يستطيع فيه الصحفي التعبير عن آراءه الخاصة، </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لأن ذلك ببساطة يتنافى مع أبسط القواعد المهنية للصحافة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7B4E7A31-48DE-F3E1-211B-B307FC89C1E5}"/>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087400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0"/>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99593" y="1710989"/>
            <a:ext cx="8398564" cy="3970318"/>
          </a:xfrm>
          <a:prstGeom prst="rect">
            <a:avLst/>
          </a:prstGeom>
          <a:noFill/>
        </p:spPr>
        <p:txBody>
          <a:bodyPr wrap="square" rtlCol="0">
            <a:spAutoFit/>
          </a:bodyPr>
          <a:lstStyle/>
          <a:p>
            <a:pPr lvl="1"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2- </a:t>
            </a:r>
            <a:r>
              <a:rPr lang="ar-EG" sz="28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شبكات التواصل الاجتماعي والمعلومة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أضحت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شبكات التواصل الاجتماعي</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مصدرًا مهمًا</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للمعلومة الخبرية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مع انتشار هذه الشبكات وارتفاع أعداد مستخدميها إلى الملايين واعتماد الكثير من الجهات الرسمية والشخصيات والسياسيين والنشطاء على تلك الصفحات باعتبارها منصة رسمية لبث الأخبار والبيانات والتعليقات على الأحداث. </a:t>
            </a:r>
          </a:p>
          <a:p>
            <a:pPr algn="just" rtl="1"/>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يوضح </a:t>
            </a:r>
            <a:r>
              <a:rPr lang="ar-EG" sz="28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ستيوارت هيوز </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محرر الشؤون الدولية في هيئة الإذاعة البريطانية أنه "</a:t>
            </a:r>
            <a:r>
              <a:rPr lang="ar-EG" sz="28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بإمكان الصحفيين الآن استخدام مواقع التواصل الاجتماعي لاكتشاف موضوعات جديدة أو الوصول إلى مساهمين فيها أو للترويج لتلك الموضوعات أو موضوعات البث على وسائل الإعلام التقليدية</a:t>
            </a:r>
            <a:r>
              <a:rPr lang="ar-EG" sz="28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603731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32852" y="2506881"/>
            <a:ext cx="5619802" cy="2400657"/>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وتشير مدونة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أسوشيتدبرس الأسترالية </a:t>
            </a:r>
            <a:r>
              <a:rPr lang="en-US"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AAP </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إمكانية استخدام محتوى شبكات التواصل الاجتماعي في القصص الإخبارية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بشرط أن تكون تلك المواد منشورة للعموم وب</a:t>
            </a:r>
            <a:r>
              <a:rPr lang="ar-EG" sz="3000"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عد الفحص الجيد لصحة وصدقية المعلومة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6" name="Picture 2" descr="Premium Vector | Ethical dilemma concept illustration">
            <a:extLst>
              <a:ext uri="{FF2B5EF4-FFF2-40B4-BE49-F238E27FC236}">
                <a16:creationId xmlns:a16="http://schemas.microsoft.com/office/drawing/2014/main" id="{9187EBBF-4382-E732-5387-04A5DB3E0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5691" y="2683565"/>
            <a:ext cx="2083490" cy="185335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921878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714883" y="2237452"/>
            <a:ext cx="5619802" cy="286232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فمن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الميسور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الآن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الوصول</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مباشرة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إلى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مادة غنية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ومجموعة متنوعة من الأصوات من حول العالم،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إذ لم يعد المراسلون والمحررون بحاجة إلى أن يكونوا في غرفة الأخبار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يتطلعون إلى ما تبثه وكالات الأنباء أو في موقع الحدث</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حيث إن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مواقع التواصل الاجتماعي أضافت بعدًا جديدًا لجهد جمع الأخبار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674" name="Picture 2" descr="Privacy and digital ethics after the pandemic | Nature Electronics">
            <a:extLst>
              <a:ext uri="{FF2B5EF4-FFF2-40B4-BE49-F238E27FC236}">
                <a16:creationId xmlns:a16="http://schemas.microsoft.com/office/drawing/2014/main" id="{5399A777-9C16-628E-B657-5B18380D0D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18811" y="2862470"/>
            <a:ext cx="2100442" cy="1870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62539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482546" y="1783729"/>
            <a:ext cx="5619802" cy="3785652"/>
          </a:xfrm>
          <a:prstGeom prst="rect">
            <a:avLst/>
          </a:prstGeom>
          <a:noFill/>
        </p:spPr>
        <p:txBody>
          <a:bodyPr wrap="square" rtlCol="0">
            <a:spAutoFit/>
          </a:bodyPr>
          <a:lstStyle/>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3- </a:t>
            </a:r>
            <a:r>
              <a:rPr lang="ar-EG" sz="3000" b="1" dirty="0">
                <a:solidFill>
                  <a:schemeClr val="accent1"/>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حقوق النشر والتعامل العادل مع المصدر</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ليس كل ما ينشر على شبكات التواصل الاجتماعي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يصلح لأن يكون مادة إعلامية</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يُعتمد عليها في التقارير الإخبارية،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فهي بالأساس وسيلة للتواصل بين الأصدقاء والأقارب</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ولذلك </a:t>
            </a:r>
            <a:r>
              <a:rPr lang="ar-EG" sz="3000" u="sng"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يجب توخي المقصد الحقيقي من نشر هذا المحتوى سواء أكان نصوصًا أم صورًا أم غير ذلك</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E6C83BDD-E18D-EFD3-E4F8-21C97A0B8FE2}"/>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698" name="Picture 2" descr="Social media platforms to follow 'code of ethics' in all future elections:  EC, ET BrandEquity">
            <a:extLst>
              <a:ext uri="{FF2B5EF4-FFF2-40B4-BE49-F238E27FC236}">
                <a16:creationId xmlns:a16="http://schemas.microsoft.com/office/drawing/2014/main" id="{2716951C-9918-B87C-60DF-0A22D4A10D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5188" y="2852531"/>
            <a:ext cx="2392894" cy="18900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668491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4"/>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2" name="Picture 1">
            <a:extLst>
              <a:ext uri="{FF2B5EF4-FFF2-40B4-BE49-F238E27FC236}">
                <a16:creationId xmlns:a16="http://schemas.microsoft.com/office/drawing/2014/main" id="{55CD1180-4C62-EDA2-42A3-AF92F9FA68DE}"/>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4" name="TextBox 3">
            <a:extLst>
              <a:ext uri="{FF2B5EF4-FFF2-40B4-BE49-F238E27FC236}">
                <a16:creationId xmlns:a16="http://schemas.microsoft.com/office/drawing/2014/main" id="{75685CDF-490D-1012-FD78-8787322B50C6}"/>
              </a:ext>
            </a:extLst>
          </p:cNvPr>
          <p:cNvSpPr txBox="1"/>
          <p:nvPr/>
        </p:nvSpPr>
        <p:spPr>
          <a:xfrm>
            <a:off x="3697358" y="2623668"/>
            <a:ext cx="7305258" cy="2492990"/>
          </a:xfrm>
          <a:prstGeom prst="rect">
            <a:avLst/>
          </a:prstGeom>
          <a:noFill/>
        </p:spPr>
        <p:txBody>
          <a:bodyPr wrap="square" rtlCol="0">
            <a:spAutoFit/>
          </a:bodyPr>
          <a:lstStyle/>
          <a:p>
            <a:pPr algn="ctr" rtl="1"/>
            <a:r>
              <a:rPr lang="ar-EG" sz="32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a:t>
            </a:r>
            <a:r>
              <a:rPr lang="ar-EG" sz="3600" b="1"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الإشكالية الأخلاقية للإعلام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ما المقصود بأخلاقيات الإعلام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هل توجد أخلاقيات خاصة بالنشر الصحفي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مدونات السلوك في الإعلام الرقمي.</a:t>
            </a:r>
          </a:p>
          <a:p>
            <a:pPr algn="r" rtl="1"/>
            <a:r>
              <a:rPr lang="ar-EG" sz="3000" b="1" dirty="0">
                <a:solidFill>
                  <a:srgbClr val="00206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 أهم القضايا الأخلاقية التي فرضتها بيئة الإعلام الرقمي.</a:t>
            </a:r>
          </a:p>
        </p:txBody>
      </p:sp>
      <p:sp>
        <p:nvSpPr>
          <p:cNvPr id="7" name="TextBox 6">
            <a:extLst>
              <a:ext uri="{FF2B5EF4-FFF2-40B4-BE49-F238E27FC236}">
                <a16:creationId xmlns:a16="http://schemas.microsoft.com/office/drawing/2014/main" id="{E0E104E5-E4DF-EB25-BB78-9354438259B5}"/>
              </a:ext>
            </a:extLst>
          </p:cNvPr>
          <p:cNvSpPr txBox="1"/>
          <p:nvPr/>
        </p:nvSpPr>
        <p:spPr>
          <a:xfrm>
            <a:off x="3924993" y="839129"/>
            <a:ext cx="4493451" cy="707886"/>
          </a:xfrm>
          <a:prstGeom prst="rect">
            <a:avLst/>
          </a:prstGeom>
          <a:noFill/>
        </p:spPr>
        <p:txBody>
          <a:bodyPr wrap="square" rtlCol="0">
            <a:spAutoFit/>
          </a:bodyPr>
          <a:lstStyle/>
          <a:p>
            <a:pPr algn="ctr"/>
            <a:r>
              <a:rPr lang="ar-EG"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محتويات المحاضرة</a:t>
            </a:r>
            <a:endParaRPr lang="en-US" sz="4000" b="1"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044F10E-BCED-040B-6C6D-0CF70C49F746}"/>
              </a:ext>
            </a:extLst>
          </p:cNvPr>
          <p:cNvSpPr txBox="1"/>
          <p:nvPr/>
        </p:nvSpPr>
        <p:spPr>
          <a:xfrm>
            <a:off x="913285" y="1031706"/>
            <a:ext cx="1404457" cy="461665"/>
          </a:xfrm>
          <a:prstGeom prst="rect">
            <a:avLst/>
          </a:prstGeom>
          <a:noFill/>
        </p:spPr>
        <p:txBody>
          <a:bodyPr wrap="square" rtlCol="0">
            <a:spAutoFit/>
          </a:bodyPr>
          <a:lstStyle/>
          <a:p>
            <a:pPr algn="ctr"/>
            <a:r>
              <a:rPr lang="ar-EG" sz="2400" dirty="0">
                <a:solidFill>
                  <a:schemeClr val="bg1"/>
                </a:solidFill>
                <a:latin typeface="Sakkal Majalla" panose="02000000000000000000" pitchFamily="2" charset="-78"/>
                <a:cs typeface="Sakkal Majalla" panose="02000000000000000000" pitchFamily="2" charset="-78"/>
              </a:rPr>
              <a:t>المحاضرة</a:t>
            </a:r>
            <a:endParaRPr lang="en-US" sz="2400" dirty="0">
              <a:solidFill>
                <a:schemeClr val="bg1"/>
              </a:solidFill>
              <a:latin typeface="Sakkal Majalla" panose="02000000000000000000" pitchFamily="2" charset="-78"/>
              <a:cs typeface="Sakkal Majalla" panose="02000000000000000000" pitchFamily="2" charset="-78"/>
            </a:endParaRPr>
          </a:p>
        </p:txBody>
      </p:sp>
      <p:sp>
        <p:nvSpPr>
          <p:cNvPr id="12" name="TextBox 11">
            <a:extLst>
              <a:ext uri="{FF2B5EF4-FFF2-40B4-BE49-F238E27FC236}">
                <a16:creationId xmlns:a16="http://schemas.microsoft.com/office/drawing/2014/main" id="{CD2777DC-A08D-48C3-00D1-F77C0DD9BFB4}"/>
              </a:ext>
            </a:extLst>
          </p:cNvPr>
          <p:cNvSpPr txBox="1"/>
          <p:nvPr/>
        </p:nvSpPr>
        <p:spPr>
          <a:xfrm>
            <a:off x="1074220" y="1454662"/>
            <a:ext cx="1132586" cy="461665"/>
          </a:xfrm>
          <a:prstGeom prst="rect">
            <a:avLst/>
          </a:prstGeom>
          <a:noFill/>
        </p:spPr>
        <p:txBody>
          <a:bodyPr wrap="square" rtlCol="0">
            <a:spAutoFit/>
          </a:bodyPr>
          <a:lstStyle/>
          <a:p>
            <a:pPr algn="ctr"/>
            <a:r>
              <a:rPr lang="ar-EG" sz="2400" b="1" dirty="0">
                <a:solidFill>
                  <a:schemeClr val="bg1"/>
                </a:solidFill>
                <a:latin typeface="Sakkal Majalla" panose="02000000000000000000" pitchFamily="2" charset="-78"/>
                <a:cs typeface="Sakkal Majalla" panose="02000000000000000000" pitchFamily="2" charset="-78"/>
              </a:rPr>
              <a:t>العاشرة</a:t>
            </a:r>
            <a:endParaRPr lang="en-US" sz="1600" b="1" dirty="0">
              <a:solidFill>
                <a:schemeClr val="bg1"/>
              </a:solidFill>
              <a:latin typeface="Sakkal Majalla" panose="02000000000000000000" pitchFamily="2" charset="-78"/>
              <a:cs typeface="Sakkal Majalla" panose="02000000000000000000" pitchFamily="2" charset="-78"/>
            </a:endParaRPr>
          </a:p>
        </p:txBody>
      </p:sp>
      <p:pic>
        <p:nvPicPr>
          <p:cNvPr id="3" name="Picture 2" descr="Free Vector | Giant check list">
            <a:extLst>
              <a:ext uri="{FF2B5EF4-FFF2-40B4-BE49-F238E27FC236}">
                <a16:creationId xmlns:a16="http://schemas.microsoft.com/office/drawing/2014/main" id="{D2443F0A-D139-6703-6A2E-B7340F87FE4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827" b="9131"/>
          <a:stretch/>
        </p:blipFill>
        <p:spPr bwMode="auto">
          <a:xfrm>
            <a:off x="1444753" y="3027122"/>
            <a:ext cx="2004391" cy="1848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733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388235" y="1212844"/>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545191"/>
            <a:ext cx="9345750"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28269" y="2009151"/>
            <a:ext cx="8468139" cy="3416320"/>
          </a:xfrm>
          <a:prstGeom prst="rect">
            <a:avLst/>
          </a:prstGeom>
          <a:noFill/>
        </p:spPr>
        <p:txBody>
          <a:bodyPr wrap="square" rtlCol="0">
            <a:spAutoFit/>
          </a:bodyPr>
          <a:lstStyle/>
          <a:p>
            <a:pPr algn="just" rtl="1"/>
            <a:r>
              <a:rPr lang="ar-EG" sz="3600" b="1" dirty="0">
                <a:solidFill>
                  <a:srgbClr val="0070C0"/>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المراجع المُقترحة:</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1- عبد العزيز الدليمي،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 وتشريعاته في القرن الحادي والعشرين</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دار اليازوري العلمية للنشر والتوزيع، 2019.</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2- فتحي حسين عامر،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إعلام بدون أخلاق.. قواعد وأخلاقيات العمل الصحفي</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العربي للنشر والتوزيع، 2019.</a:t>
            </a:r>
          </a:p>
          <a:p>
            <a:pPr algn="just" rtl="1"/>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3- إبراهيم السيد حسنين، </a:t>
            </a:r>
            <a:r>
              <a:rPr lang="ar-EG" sz="3000" dirty="0">
                <a:solidFill>
                  <a:schemeClr val="accent4">
                    <a:lumMod val="50000"/>
                  </a:schemeClr>
                </a:solidFill>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أخلاقيات الإعلام وقوانينه</a:t>
            </a:r>
            <a:r>
              <a:rPr lang="ar-EG" sz="3000" dirty="0">
                <a:effectLst>
                  <a:outerShdw blurRad="38100" dist="38100" dir="2700000" algn="tl">
                    <a:srgbClr val="000000">
                      <a:alpha val="43137"/>
                    </a:srgbClr>
                  </a:outerShdw>
                </a:effectLst>
                <a:latin typeface="Sakkal Majalla" panose="02000000000000000000" pitchFamily="2" charset="-78"/>
                <a:ea typeface="Calibri" panose="020F0502020204030204" pitchFamily="34" charset="0"/>
                <a:cs typeface="Sakkal Majalla" panose="02000000000000000000" pitchFamily="2" charset="-78"/>
              </a:rPr>
              <a:t>، مؤسسة طيبة للنشر والتوزيع، 2015. </a:t>
            </a:r>
          </a:p>
        </p:txBody>
      </p:sp>
      <p:pic>
        <p:nvPicPr>
          <p:cNvPr id="3" name="Picture 2">
            <a:extLst>
              <a:ext uri="{FF2B5EF4-FFF2-40B4-BE49-F238E27FC236}">
                <a16:creationId xmlns:a16="http://schemas.microsoft.com/office/drawing/2014/main" id="{BF267E06-EB1E-9B34-38B9-64519A68A9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2" name="Rectangle 1">
            <a:extLst>
              <a:ext uri="{FF2B5EF4-FFF2-40B4-BE49-F238E27FC236}">
                <a16:creationId xmlns:a16="http://schemas.microsoft.com/office/drawing/2014/main" id="{4A8AD385-1EA9-D29B-0E90-E35B118F1D3D}"/>
              </a:ext>
            </a:extLst>
          </p:cNvPr>
          <p:cNvSpPr/>
          <p:nvPr/>
        </p:nvSpPr>
        <p:spPr>
          <a:xfrm flipV="1">
            <a:off x="0" y="603768"/>
            <a:ext cx="91430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297580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693406" y="5945200"/>
            <a:ext cx="2591928" cy="707886"/>
          </a:xfrm>
          <a:prstGeom prst="rect">
            <a:avLst/>
          </a:prstGeom>
          <a:noFill/>
        </p:spPr>
        <p:txBody>
          <a:bodyPr wrap="square" rtlCol="0">
            <a:spAutoFit/>
          </a:bodyPr>
          <a:lstStyle/>
          <a:p>
            <a:r>
              <a:rPr lang="en-US" sz="4000" b="1" dirty="0">
                <a:solidFill>
                  <a:schemeClr val="bg1"/>
                </a:solidFill>
                <a:effectLst>
                  <a:outerShdw blurRad="38100" dist="38100" dir="2700000" algn="tl">
                    <a:srgbClr val="000000">
                      <a:alpha val="43137"/>
                    </a:srgbClr>
                  </a:outerShdw>
                </a:effectLst>
                <a:latin typeface="Maiandra GD" panose="020E0502030308020204" pitchFamily="34"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180953" cy="769441"/>
          </a:xfrm>
          <a:prstGeom prst="rect">
            <a:avLst/>
          </a:prstGeom>
          <a:noFill/>
        </p:spPr>
        <p:txBody>
          <a:bodyPr wrap="none" rtlCol="0">
            <a:spAutoFit/>
          </a:bodyPr>
          <a:lstStyle/>
          <a:p>
            <a:r>
              <a:rPr lang="ar-EG" sz="4400" b="1"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rPr>
              <a:t>قوانين وأخلاقيات الإعلام</a:t>
            </a:r>
            <a:endParaRPr lang="en-US" sz="4400" b="1" dirty="0">
              <a:solidFill>
                <a:schemeClr val="accent2">
                  <a:lumMod val="50000"/>
                </a:schemeClr>
              </a:solidFill>
              <a:effectLst>
                <a:outerShdw blurRad="38100" dist="38100" dir="2700000" algn="tl">
                  <a:srgbClr val="000000">
                    <a:alpha val="43137"/>
                  </a:srgbClr>
                </a:outerShdw>
              </a:effectLst>
              <a:latin typeface="Times New Roman" panose="02020603050405020304" pitchFamily="18" charset="0"/>
              <a:cs typeface="Farsi Simple Bold" panose="02010400000000000000" pitchFamily="2" charset="-78"/>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36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المحاضرة العاشرة</a:t>
            </a:r>
            <a:endParaRPr lang="en-US" sz="3600" b="1" dirty="0">
              <a:solidFill>
                <a:srgbClr val="000000"/>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562920" y="4832369"/>
            <a:ext cx="1233030" cy="400110"/>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DGM 131</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6" y="5958941"/>
            <a:ext cx="3188476" cy="584775"/>
          </a:xfrm>
          <a:prstGeom prst="rect">
            <a:avLst/>
          </a:prstGeom>
          <a:noFill/>
        </p:spPr>
        <p:txBody>
          <a:bodyPr wrap="square" rtlCol="0">
            <a:spAutoFit/>
          </a:bodyPr>
          <a:lstStyle/>
          <a:p>
            <a:pPr algn="ctr"/>
            <a:r>
              <a:rPr lang="ar-EG" sz="32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rPr>
              <a:t>إعداد: د. شريهان محمد</a:t>
            </a:r>
            <a:endParaRPr lang="en-US" sz="3200" dirty="0">
              <a:solidFill>
                <a:schemeClr val="bg1"/>
              </a:solidFill>
              <a:effectLst>
                <a:outerShdw blurRad="38100" dist="38100" dir="2700000" algn="tl">
                  <a:srgbClr val="000000">
                    <a:alpha val="43137"/>
                  </a:srgbClr>
                </a:outerShdw>
              </a:effectLst>
              <a:latin typeface="Sakkal Majalla" panose="02000000000000000000" pitchFamily="2" charset="-78"/>
              <a:cs typeface="Sakkal Majalla" panose="02000000000000000000" pitchFamily="2" charset="-78"/>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10659</TotalTime>
  <Words>2201</Words>
  <Application>Microsoft Office PowerPoint</Application>
  <PresentationFormat>Widescreen</PresentationFormat>
  <Paragraphs>142</Paragraphs>
  <Slides>46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Arial</vt:lpstr>
      <vt:lpstr>Calibri</vt:lpstr>
      <vt:lpstr>Calibri Light</vt:lpstr>
      <vt:lpstr>Maiandra GD</vt:lpstr>
      <vt:lpstr>Sakkal Majalla</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shery tawfeeq</cp:lastModifiedBy>
  <cp:revision>42</cp:revision>
  <dcterms:created xsi:type="dcterms:W3CDTF">2023-04-29T09:08:23Z</dcterms:created>
  <dcterms:modified xsi:type="dcterms:W3CDTF">2023-10-03T20:12:50Z</dcterms:modified>
</cp:coreProperties>
</file>