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313" r:id="rId6"/>
    <p:sldId id="276" r:id="rId7"/>
    <p:sldId id="508" r:id="rId8"/>
    <p:sldId id="256" r:id="rId9"/>
    <p:sldId id="494" r:id="rId10"/>
    <p:sldId id="495" r:id="rId11"/>
    <p:sldId id="515" r:id="rId12"/>
    <p:sldId id="496" r:id="rId13"/>
    <p:sldId id="510" r:id="rId14"/>
    <p:sldId id="511" r:id="rId15"/>
    <p:sldId id="512" r:id="rId16"/>
    <p:sldId id="513" r:id="rId17"/>
    <p:sldId id="497" r:id="rId18"/>
    <p:sldId id="498" r:id="rId19"/>
    <p:sldId id="499" r:id="rId20"/>
    <p:sldId id="500" r:id="rId21"/>
    <p:sldId id="51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508"/>
            <p14:sldId id="256"/>
            <p14:sldId id="494"/>
            <p14:sldId id="495"/>
            <p14:sldId id="515"/>
            <p14:sldId id="496"/>
            <p14:sldId id="510"/>
            <p14:sldId id="511"/>
            <p14:sldId id="512"/>
            <p14:sldId id="513"/>
            <p14:sldId id="497"/>
            <p14:sldId id="498"/>
            <p14:sldId id="499"/>
            <p14:sldId id="500"/>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207247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465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12734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8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Segoe UI" panose="020B0502040204020203" pitchFamily="34" charset="0"/>
              <a:cs typeface="Segoe UI" panose="020B0502040204020203" pitchFamily="34"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Segoe UI Emoji" panose="020B0502040204020203" pitchFamily="34"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ea typeface="Segoe UI Emoj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sz="2000" b="1" dirty="0">
                <a:solidFill>
                  <a:schemeClr val="accent1"/>
                </a:solidFill>
                <a:latin typeface="Segoe UI" panose="020B0502040204020203" pitchFamily="34" charset="0"/>
                <a:cs typeface="Segoe UI" panose="020B0502040204020203" pitchFamily="34" charset="0"/>
              </a:rPr>
              <a:t>أستاذ القيادة </a:t>
            </a:r>
            <a:r>
              <a:rPr lang="ar-EG" sz="2000" b="1">
                <a:solidFill>
                  <a:schemeClr val="accent1"/>
                </a:solidFill>
                <a:latin typeface="Segoe UI" panose="020B0502040204020203" pitchFamily="34" charset="0"/>
                <a:cs typeface="Segoe UI" panose="020B0502040204020203" pitchFamily="34" charset="0"/>
              </a:rPr>
              <a:t>التربوية بالجامعة </a:t>
            </a:r>
            <a:endParaRPr lang="en-US" sz="2000" b="1"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4618182" y="4802552"/>
            <a:ext cx="6714836" cy="400110"/>
          </a:xfrm>
          <a:prstGeom prst="rect">
            <a:avLst/>
          </a:prstGeom>
          <a:noFill/>
        </p:spPr>
        <p:txBody>
          <a:bodyPr wrap="square" rtlCol="0">
            <a:spAutoFit/>
          </a:bodyPr>
          <a:lstStyle/>
          <a:p>
            <a:r>
              <a:rPr lang="ar-SA" sz="2000" dirty="0" smtClean="0">
                <a:latin typeface="Segoe UI" panose="020B0502040204020203" pitchFamily="34" charset="0"/>
                <a:cs typeface="Segoe UI" panose="020B0502040204020203" pitchFamily="34" charset="0"/>
              </a:rPr>
              <a:t>المحاضرة التعريفية</a:t>
            </a:r>
            <a:r>
              <a:rPr lang="ar-EG" sz="2000" dirty="0" smtClean="0">
                <a:latin typeface="Segoe UI" panose="020B0502040204020203" pitchFamily="34" charset="0"/>
                <a:cs typeface="Segoe UI" panose="020B0502040204020203" pitchFamily="34" charset="0"/>
              </a:rPr>
              <a:t> </a:t>
            </a:r>
            <a:r>
              <a:rPr lang="ar-EG" sz="2000" dirty="0">
                <a:latin typeface="Segoe UI" panose="020B0502040204020203" pitchFamily="34" charset="0"/>
                <a:cs typeface="Segoe UI" panose="020B0502040204020203" pitchFamily="34" charset="0"/>
              </a:rPr>
              <a:t>– مقرر الاخلاقيات في القيادة التربوية </a:t>
            </a:r>
            <a:endParaRPr lang="en-US" sz="2000" dirty="0">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278094"/>
          </a:xfrm>
          <a:prstGeom prst="rect">
            <a:avLst/>
          </a:prstGeom>
          <a:noFill/>
        </p:spPr>
        <p:txBody>
          <a:bodyPr wrap="square" rtlCol="0">
            <a:spAutoFit/>
          </a:bodyPr>
          <a:lstStyle/>
          <a:p>
            <a:pPr algn="just"/>
            <a:r>
              <a:rPr lang="ar-EG" sz="24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وصف المقرر:                                                                </a:t>
            </a:r>
          </a:p>
          <a:p>
            <a:pPr algn="just"/>
            <a:r>
              <a:rPr lang="ar-JO" sz="2400" dirty="0">
                <a:effectLst/>
                <a:latin typeface="Segoe UI" panose="020B0502040204020203" pitchFamily="34" charset="0"/>
                <a:ea typeface="Times New Roman" panose="02020603050405020304" pitchFamily="18" charset="0"/>
                <a:cs typeface="Segoe UI" panose="020B0502040204020203" pitchFamily="34" charset="0"/>
              </a:rPr>
              <a:t> هذه المساق إلى دراسة القيادة التربوية من منظور أخلاقي من خلال التركيز على طبيعة القيادة وارتباطها بالحس الأخلاقي، كما يهدف إلى العمل على تعميق وعي الطلبة بالمفهوم الأخلاقي للقيادة التربوية وأساليبها ومبادئها، بما يوضح أخلاقيات مهنة التعليم، ومن أهداف هذه المادة أن يتعرف الطالب فلسفات أخلاقية متنوعة للقيادة التربوية وبعض النظريات التاريخية والمعاصرة التي تفسر مدى تأثير القائد على نمو الأفراد أخلاقيا في المنظمات والتحديات الأخلاقية في العلاقة بين القائد وفريق</a:t>
            </a:r>
            <a:r>
              <a:rPr lang="ar-EG" sz="2400" dirty="0">
                <a:latin typeface="Segoe UI" panose="020B0502040204020203" pitchFamily="34" charset="0"/>
                <a:ea typeface="Times New Roman" panose="02020603050405020304" pitchFamily="18" charset="0"/>
                <a:cs typeface="Segoe UI" panose="020B0502040204020203" pitchFamily="34" charset="0"/>
              </a:rPr>
              <a:t>ه.                                                                                         </a:t>
            </a:r>
          </a:p>
          <a:p>
            <a:pPr algn="just"/>
            <a:r>
              <a:rPr lang="ar-EG" sz="3200" dirty="0">
                <a:latin typeface="Segoe UI" panose="020B0502040204020203" pitchFamily="34" charset="0"/>
                <a:ea typeface="Times New Roman" panose="02020603050405020304" pitchFamily="18" charset="0"/>
                <a:cs typeface="Segoe UI" panose="020B0502040204020203" pitchFamily="34" charset="0"/>
              </a:rPr>
              <a:t>                                   </a:t>
            </a:r>
            <a:endParaRPr lang="en-US" dirty="0">
              <a:latin typeface="Segoe UI" panose="020B0502040204020203" pitchFamily="34" charset="0"/>
              <a:cs typeface="Segoe UI" panose="020B0502040204020203" pitchFamily="34" charset="0"/>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1E8677B3-DB4F-2790-B023-4925B316DB42}"/>
              </a:ext>
            </a:extLst>
          </p:cNvPr>
          <p:cNvGraphicFramePr>
            <a:graphicFrameLocks noGrp="1"/>
          </p:cNvGraphicFramePr>
          <p:nvPr>
            <p:extLst>
              <p:ext uri="{D42A27DB-BD31-4B8C-83A1-F6EECF244321}">
                <p14:modId xmlns:p14="http://schemas.microsoft.com/office/powerpoint/2010/main" val="4094862146"/>
              </p:ext>
            </p:extLst>
          </p:nvPr>
        </p:nvGraphicFramePr>
        <p:xfrm>
          <a:off x="1145309" y="2338120"/>
          <a:ext cx="9827491" cy="3129808"/>
        </p:xfrm>
        <a:graphic>
          <a:graphicData uri="http://schemas.openxmlformats.org/drawingml/2006/table">
            <a:tbl>
              <a:tblPr>
                <a:tableStyleId>{5C22544A-7EE6-4342-B048-85BDC9FD1C3A}</a:tableStyleId>
              </a:tblPr>
              <a:tblGrid>
                <a:gridCol w="5406307">
                  <a:extLst>
                    <a:ext uri="{9D8B030D-6E8A-4147-A177-3AD203B41FA5}">
                      <a16:colId xmlns:a16="http://schemas.microsoft.com/office/drawing/2014/main" xmlns="" val="1783891691"/>
                    </a:ext>
                  </a:extLst>
                </a:gridCol>
                <a:gridCol w="4421184">
                  <a:extLst>
                    <a:ext uri="{9D8B030D-6E8A-4147-A177-3AD203B41FA5}">
                      <a16:colId xmlns:a16="http://schemas.microsoft.com/office/drawing/2014/main" xmlns="" val="590276834"/>
                    </a:ext>
                  </a:extLst>
                </a:gridCol>
              </a:tblGrid>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latin typeface="Segoe UI" panose="020B0502040204020203" pitchFamily="34" charset="0"/>
                          <a:cs typeface="Segoe UI" panose="020B0502040204020203" pitchFamily="34" charset="0"/>
                        </a:rPr>
                        <a:t>أ.د / محمد محمدي محمد مخلص</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مدرس المادة</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1894236221"/>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الأخلاقيات في القيادة التربوية  </a:t>
                      </a:r>
                      <a:endParaRPr lang="en-GB" sz="240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اسم المادة</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335638027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737</a:t>
                      </a:r>
                      <a:endParaRPr lang="en-GB" sz="240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latin typeface="Segoe UI" panose="020B0502040204020203" pitchFamily="34" charset="0"/>
                          <a:cs typeface="Segoe UI" panose="020B0502040204020203" pitchFamily="34" charset="0"/>
                        </a:rPr>
                        <a:t>رقم المادة</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45689103"/>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  3 ساعات </a:t>
                      </a:r>
                      <a:endParaRPr lang="en-GB" sz="240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الساعات المعتمدة (نظرية، عملية)</a:t>
                      </a:r>
                      <a:endParaRPr lang="en-GB" sz="240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tc>
                <a:extLst>
                  <a:ext uri="{0D108BD9-81ED-4DB2-BD59-A6C34878D82A}">
                    <a16:rowId xmlns:a16="http://schemas.microsoft.com/office/drawing/2014/main" xmlns="" val="82487212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latin typeface="Segoe UI" panose="020B0502040204020203" pitchFamily="34" charset="0"/>
                          <a:cs typeface="Segoe UI" panose="020B0502040204020203" pitchFamily="34" charset="0"/>
                        </a:rPr>
                        <a:t>ماجستير في القيادة التربوية </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اسم البرنامج</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2981810476"/>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latin typeface="Segoe UI" panose="020B0502040204020203" pitchFamily="34" charset="0"/>
                          <a:cs typeface="Segoe UI" panose="020B0502040204020203" pitchFamily="34" charset="0"/>
                        </a:rPr>
                        <a:t>جامعة ميد</a:t>
                      </a:r>
                      <a:r>
                        <a:rPr lang="ar-EG" sz="2400" dirty="0">
                          <a:effectLst/>
                          <a:latin typeface="Segoe UI" panose="020B0502040204020203" pitchFamily="34" charset="0"/>
                          <a:cs typeface="Segoe UI" panose="020B0502040204020203" pitchFamily="34" charset="0"/>
                        </a:rPr>
                        <a:t> </a:t>
                      </a:r>
                      <a:r>
                        <a:rPr lang="ar-JO" sz="2400" dirty="0">
                          <a:effectLst/>
                          <a:latin typeface="Segoe UI" panose="020B0502040204020203" pitchFamily="34" charset="0"/>
                          <a:cs typeface="Segoe UI" panose="020B0502040204020203" pitchFamily="34" charset="0"/>
                        </a:rPr>
                        <a:t>أوشن </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latin typeface="Segoe UI" panose="020B0502040204020203" pitchFamily="34" charset="0"/>
                          <a:cs typeface="Segoe UI" panose="020B0502040204020203" pitchFamily="34" charset="0"/>
                        </a:rPr>
                        <a:t>اسم الجامعة</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34168695"/>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latin typeface="Segoe UI" panose="020B0502040204020203" pitchFamily="34" charset="0"/>
                          <a:cs typeface="Segoe UI" panose="020B0502040204020203" pitchFamily="34" charset="0"/>
                        </a:rPr>
                        <a:t>كلية العلوم الإنسانية</a:t>
                      </a:r>
                      <a:endParaRPr lang="en-GB" sz="240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latin typeface="Segoe UI" panose="020B0502040204020203" pitchFamily="34" charset="0"/>
                          <a:cs typeface="Segoe UI" panose="020B0502040204020203" pitchFamily="34" charset="0"/>
                        </a:rPr>
                        <a:t>الكلية</a:t>
                      </a:r>
                      <a:endParaRPr lang="en-GB" sz="2400" b="1">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2428865580"/>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latin typeface="Segoe UI" panose="020B0502040204020203" pitchFamily="34" charset="0"/>
                          <a:cs typeface="Segoe UI" panose="020B0502040204020203" pitchFamily="34" charset="0"/>
                        </a:rPr>
                        <a:t>قسم القيادة التربوية </a:t>
                      </a:r>
                      <a:endParaRPr lang="en-GB" sz="2400" dirty="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dirty="0">
                          <a:effectLst/>
                          <a:latin typeface="Segoe UI" panose="020B0502040204020203" pitchFamily="34" charset="0"/>
                          <a:cs typeface="Segoe UI" panose="020B0502040204020203" pitchFamily="34" charset="0"/>
                        </a:rPr>
                        <a:t>القسم</a:t>
                      </a:r>
                      <a:endParaRPr lang="en-GB" sz="2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45720" marR="45720" marT="0" marB="0" anchor="ctr"/>
                </a:tc>
                <a:extLst>
                  <a:ext uri="{0D108BD9-81ED-4DB2-BD59-A6C34878D82A}">
                    <a16:rowId xmlns:a16="http://schemas.microsoft.com/office/drawing/2014/main" xmlns="" val="14162782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4550989"/>
          </a:xfrm>
          <a:prstGeom prst="rect">
            <a:avLst/>
          </a:prstGeom>
          <a:noFill/>
        </p:spPr>
        <p:txBody>
          <a:bodyPr wrap="square" rtlCol="0">
            <a:spAutoFit/>
          </a:bodyPr>
          <a:lstStyle/>
          <a:p>
            <a:pPr algn="just" rtl="1">
              <a:lnSpc>
                <a:spcPct val="115000"/>
              </a:lnSpc>
              <a:spcBef>
                <a:spcPts val="200"/>
              </a:spcBef>
              <a:spcAft>
                <a:spcPts val="200"/>
              </a:spcAft>
              <a:tabLst>
                <a:tab pos="365760" algn="l"/>
                <a:tab pos="731520" algn="l"/>
                <a:tab pos="1097280" algn="l"/>
                <a:tab pos="1463040" algn="l"/>
              </a:tabLst>
            </a:pPr>
            <a:r>
              <a:rPr lang="ar-JO"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الأهداف ونتاجات التعلم:</a:t>
            </a:r>
            <a:endParaRPr lang="en-GB"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15000"/>
              </a:lnSpc>
            </a:pPr>
            <a:r>
              <a:rPr lang="ar-SA" sz="2800" dirty="0">
                <a:effectLst/>
                <a:latin typeface="Segoe UI" panose="020B0502040204020203" pitchFamily="34" charset="0"/>
                <a:ea typeface="Times New Roman" panose="02020603050405020304" pitchFamily="18" charset="0"/>
                <a:cs typeface="Segoe UI" panose="020B0502040204020203" pitchFamily="34" charset="0"/>
              </a:rPr>
              <a:t>يتوقع من الطالب بعد الانتهاء من دراسة هذا المساق أن يكون قادراً على تحقيق الأهداف التالية: </a:t>
            </a:r>
            <a:endParaRPr lang="en-GB" sz="2800"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a:lnSpc>
                <a:spcPct val="115000"/>
              </a:lnSpc>
              <a:spcAft>
                <a:spcPts val="800"/>
              </a:spcAft>
              <a:buFont typeface="+mj-lt"/>
              <a:buAutoNum type="arabicPeriod"/>
            </a:pPr>
            <a:r>
              <a:rPr lang="ar-SA" sz="2800" dirty="0">
                <a:effectLst/>
                <a:latin typeface="Segoe UI" panose="020B0502040204020203" pitchFamily="34" charset="0"/>
                <a:ea typeface="Calibri" panose="020F0502020204030204" pitchFamily="34" charset="0"/>
                <a:cs typeface="Segoe UI" panose="020B0502040204020203" pitchFamily="34" charset="0"/>
              </a:rPr>
              <a:t>التعرف إلى مفهوم الأخلاق والقيادة.</a:t>
            </a:r>
            <a:endParaRPr lang="en-GB" sz="2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800"/>
              </a:spcAft>
              <a:buFont typeface="+mj-lt"/>
              <a:buAutoNum type="arabicPeriod"/>
            </a:pPr>
            <a:r>
              <a:rPr lang="ar-SA" sz="2800" dirty="0">
                <a:effectLst/>
                <a:latin typeface="Segoe UI" panose="020B0502040204020203" pitchFamily="34" charset="0"/>
                <a:ea typeface="Calibri" panose="020F0502020204030204" pitchFamily="34" charset="0"/>
                <a:cs typeface="Segoe UI" panose="020B0502040204020203" pitchFamily="34" charset="0"/>
              </a:rPr>
              <a:t>التعرف إلى الأساليب الأخلاقية في القيادة..</a:t>
            </a:r>
            <a:endParaRPr lang="en-GB" sz="2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800"/>
              </a:spcAft>
              <a:buFont typeface="+mj-lt"/>
              <a:buAutoNum type="arabicPeriod"/>
            </a:pPr>
            <a:r>
              <a:rPr lang="ar-SA" sz="2800" dirty="0">
                <a:effectLst/>
                <a:latin typeface="Segoe UI" panose="020B0502040204020203" pitchFamily="34" charset="0"/>
                <a:ea typeface="Calibri" panose="020F0502020204030204" pitchFamily="34" charset="0"/>
                <a:cs typeface="Segoe UI" panose="020B0502040204020203" pitchFamily="34" charset="0"/>
              </a:rPr>
              <a:t>التعرف إلى مسؤوليات القائد الأخلاقية.</a:t>
            </a:r>
            <a:endParaRPr lang="en-GB" sz="2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800"/>
              </a:spcAft>
              <a:buFont typeface="+mj-lt"/>
              <a:buAutoNum type="arabicPeriod"/>
            </a:pPr>
            <a:r>
              <a:rPr lang="ar-SA" sz="2800" dirty="0">
                <a:effectLst/>
                <a:latin typeface="Segoe UI" panose="020B0502040204020203" pitchFamily="34" charset="0"/>
                <a:ea typeface="Calibri" panose="020F0502020204030204" pitchFamily="34" charset="0"/>
                <a:cs typeface="Segoe UI" panose="020B0502040204020203" pitchFamily="34" charset="0"/>
              </a:rPr>
              <a:t>التعرف إلى متطلبات تطبيق القيادة الأخلاقية.</a:t>
            </a:r>
            <a:endParaRPr lang="en-GB" sz="2800" dirty="0">
              <a:effectLst/>
              <a:latin typeface="Segoe UI" panose="020B0502040204020203" pitchFamily="34" charset="0"/>
              <a:ea typeface="Calibri" panose="020F0502020204030204"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81441" y="1155869"/>
            <a:ext cx="4110559" cy="47768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988784"/>
          </a:xfrm>
          <a:prstGeom prst="rect">
            <a:avLst/>
          </a:prstGeom>
          <a:noFill/>
        </p:spPr>
        <p:txBody>
          <a:bodyPr wrap="square" rtlCol="0">
            <a:spAutoFit/>
          </a:bodyPr>
          <a:lstStyle/>
          <a:p>
            <a:pPr marL="408940" algn="r" rtl="1">
              <a:lnSpc>
                <a:spcPct val="115000"/>
              </a:lnSpc>
              <a:spcAft>
                <a:spcPts val="800"/>
              </a:spcAft>
            </a:pPr>
            <a:r>
              <a:rPr lang="ar-EG" sz="24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نواتج التعلم: </a:t>
            </a:r>
            <a:endParaRPr lang="en-GB" sz="24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800"/>
              </a:spcAft>
              <a:buFont typeface="+mj-lt"/>
              <a:buAutoNum type="arabicPeriod"/>
            </a:pPr>
            <a:r>
              <a:rPr lang="ar-EG" sz="2400" dirty="0">
                <a:effectLst/>
                <a:latin typeface="Segoe UI" panose="020B0502040204020203" pitchFamily="34" charset="0"/>
                <a:ea typeface="Calibri" panose="020F0502020204030204" pitchFamily="34" charset="0"/>
                <a:cs typeface="Segoe UI" panose="020B0502040204020203" pitchFamily="34" charset="0"/>
              </a:rPr>
              <a:t>فهم دور الأخلاق في مكان العمل وفي القيادة.</a:t>
            </a:r>
            <a:endParaRPr lang="en-GB" sz="24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800"/>
              </a:spcAft>
              <a:buFont typeface="+mj-lt"/>
              <a:buAutoNum type="arabicPeriod"/>
            </a:pPr>
            <a:r>
              <a:rPr lang="ar-EG" sz="2400" dirty="0">
                <a:effectLst/>
                <a:latin typeface="Segoe UI" panose="020B0502040204020203" pitchFamily="34" charset="0"/>
                <a:ea typeface="Calibri" panose="020F0502020204030204" pitchFamily="34" charset="0"/>
                <a:cs typeface="Segoe UI" panose="020B0502040204020203" pitchFamily="34" charset="0"/>
              </a:rPr>
              <a:t>تحديد بعض الأطر الأخلاقية الرئيسية المستخدمة في تطوير أخلاقيات العمل.</a:t>
            </a:r>
            <a:endParaRPr lang="en-GB" sz="24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800"/>
              </a:spcAft>
              <a:buFont typeface="+mj-lt"/>
              <a:buAutoNum type="arabicPeriod"/>
            </a:pPr>
            <a:r>
              <a:rPr lang="ar-EG" sz="2400" dirty="0">
                <a:effectLst/>
                <a:latin typeface="Segoe UI" panose="020B0502040204020203" pitchFamily="34" charset="0"/>
                <a:ea typeface="Calibri" panose="020F0502020204030204" pitchFamily="34" charset="0"/>
                <a:cs typeface="Segoe UI" panose="020B0502040204020203" pitchFamily="34" charset="0"/>
              </a:rPr>
              <a:t>تعلم استخدام المعايير الأخلاقية وقواعد الأخلاق في مكان العمل.</a:t>
            </a:r>
            <a:endParaRPr lang="en-GB" sz="24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 rtl="1">
              <a:lnSpc>
                <a:spcPct val="115000"/>
              </a:lnSpc>
              <a:spcAft>
                <a:spcPts val="800"/>
              </a:spcAft>
              <a:buFont typeface="+mj-lt"/>
              <a:buAutoNum type="arabicPeriod"/>
            </a:pPr>
            <a:r>
              <a:rPr lang="ar-EG" sz="2400" dirty="0">
                <a:effectLst/>
                <a:latin typeface="Segoe UI" panose="020B0502040204020203" pitchFamily="34" charset="0"/>
                <a:ea typeface="Calibri" panose="020F0502020204030204" pitchFamily="34" charset="0"/>
                <a:cs typeface="Segoe UI" panose="020B0502040204020203" pitchFamily="34" charset="0"/>
              </a:rPr>
              <a:t>فهم دور القيادة في تحديد اللهجة الأخلاقية للمؤسسة.</a:t>
            </a:r>
          </a:p>
          <a:p>
            <a:pPr marL="342900" lvl="0" indent="-342900" algn="just" rtl="1">
              <a:lnSpc>
                <a:spcPct val="115000"/>
              </a:lnSpc>
              <a:spcAft>
                <a:spcPts val="800"/>
              </a:spcAft>
              <a:buFont typeface="+mj-lt"/>
              <a:buAutoNum type="arabicPeriod"/>
            </a:pPr>
            <a:r>
              <a:rPr lang="ar-EG" sz="2400" dirty="0">
                <a:effectLst/>
                <a:latin typeface="Segoe UI" panose="020B0502040204020203" pitchFamily="34" charset="0"/>
                <a:ea typeface="Times New Roman" panose="02020603050405020304" pitchFamily="18" charset="0"/>
                <a:cs typeface="Segoe UI" panose="020B0502040204020203" pitchFamily="34" charset="0"/>
              </a:rPr>
              <a:t>ممارسة المبادئ الأخلاقية لسيناريوهات مكان العمل.</a:t>
            </a:r>
            <a:endParaRPr lang="en-US" sz="2400" dirty="0">
              <a:solidFill>
                <a:srgbClr val="2D3956"/>
              </a:solidFill>
              <a:latin typeface="Segoe UI" panose="020B0502040204020203"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436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xmlns="" id="{927A139F-5A44-1C0C-3EF5-9D65B0C7DF72}"/>
              </a:ext>
            </a:extLst>
          </p:cNvPr>
          <p:cNvGraphicFramePr>
            <a:graphicFrameLocks noGrp="1"/>
          </p:cNvGraphicFramePr>
          <p:nvPr>
            <p:extLst>
              <p:ext uri="{D42A27DB-BD31-4B8C-83A1-F6EECF244321}">
                <p14:modId xmlns:p14="http://schemas.microsoft.com/office/powerpoint/2010/main" val="3585243589"/>
              </p:ext>
            </p:extLst>
          </p:nvPr>
        </p:nvGraphicFramePr>
        <p:xfrm>
          <a:off x="1376218" y="1329688"/>
          <a:ext cx="9088582" cy="4450682"/>
        </p:xfrm>
        <a:graphic>
          <a:graphicData uri="http://schemas.openxmlformats.org/drawingml/2006/table">
            <a:tbl>
              <a:tblPr rtl="1" firstRow="1" firstCol="1" bandRow="1">
                <a:tableStyleId>{5C22544A-7EE6-4342-B048-85BDC9FD1C3A}</a:tableStyleId>
              </a:tblPr>
              <a:tblGrid>
                <a:gridCol w="763682">
                  <a:extLst>
                    <a:ext uri="{9D8B030D-6E8A-4147-A177-3AD203B41FA5}">
                      <a16:colId xmlns:a16="http://schemas.microsoft.com/office/drawing/2014/main" xmlns="" val="916927778"/>
                    </a:ext>
                  </a:extLst>
                </a:gridCol>
                <a:gridCol w="4918430">
                  <a:extLst>
                    <a:ext uri="{9D8B030D-6E8A-4147-A177-3AD203B41FA5}">
                      <a16:colId xmlns:a16="http://schemas.microsoft.com/office/drawing/2014/main" xmlns="" val="627102423"/>
                    </a:ext>
                  </a:extLst>
                </a:gridCol>
                <a:gridCol w="1498501">
                  <a:extLst>
                    <a:ext uri="{9D8B030D-6E8A-4147-A177-3AD203B41FA5}">
                      <a16:colId xmlns:a16="http://schemas.microsoft.com/office/drawing/2014/main" xmlns="" val="449513867"/>
                    </a:ext>
                  </a:extLst>
                </a:gridCol>
                <a:gridCol w="1907969">
                  <a:extLst>
                    <a:ext uri="{9D8B030D-6E8A-4147-A177-3AD203B41FA5}">
                      <a16:colId xmlns:a16="http://schemas.microsoft.com/office/drawing/2014/main" xmlns="" val="1076231095"/>
                    </a:ext>
                  </a:extLst>
                </a:gridCol>
              </a:tblGrid>
              <a:tr h="260150">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المحاضرة</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الموضوع</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التاريخ</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ملاحظات</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592354190"/>
                  </a:ext>
                </a:extLst>
              </a:tr>
              <a:tr h="357737">
                <a:tc>
                  <a:txBody>
                    <a:bodyPr/>
                    <a:lstStyle/>
                    <a:p>
                      <a:pPr marL="0" lvl="0" indent="0" algn="just" rtl="1">
                        <a:lnSpc>
                          <a:spcPct val="115000"/>
                        </a:lnSpc>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1</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457200" algn="just" rtl="1">
                        <a:lnSpc>
                          <a:spcPct val="115000"/>
                        </a:lnSpc>
                        <a:spcAft>
                          <a:spcPts val="800"/>
                        </a:spcAft>
                      </a:pPr>
                      <a:r>
                        <a:rPr lang="ar-JO" sz="1400">
                          <a:effectLst/>
                          <a:latin typeface="Segoe UI" panose="020B0502040204020203" pitchFamily="34" charset="0"/>
                          <a:cs typeface="Segoe UI" panose="020B0502040204020203" pitchFamily="34" charset="0"/>
                        </a:rPr>
                        <a:t>مفهوم كل من القيادة والأخلاق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4065047380"/>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2</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a:effectLst/>
                          <a:latin typeface="Segoe UI" panose="020B0502040204020203" pitchFamily="34" charset="0"/>
                          <a:cs typeface="Segoe UI" panose="020B0502040204020203" pitchFamily="34" charset="0"/>
                        </a:rPr>
                        <a:t>القيادة الأخلاقية ومبادئها</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055149635"/>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3</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a:effectLst/>
                          <a:latin typeface="Segoe UI" panose="020B0502040204020203" pitchFamily="34" charset="0"/>
                          <a:cs typeface="Segoe UI" panose="020B0502040204020203" pitchFamily="34" charset="0"/>
                        </a:rPr>
                        <a:t>أساليب القيادة الأخلاقية وعناصرها</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503555646"/>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4</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a:effectLst/>
                          <a:latin typeface="Segoe UI" panose="020B0502040204020203" pitchFamily="34" charset="0"/>
                          <a:cs typeface="Segoe UI" panose="020B0502040204020203" pitchFamily="34" charset="0"/>
                        </a:rPr>
                        <a:t>نماذج للقيادة الأخلاقية</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73471071"/>
                  </a:ext>
                </a:extLst>
              </a:tr>
              <a:tr h="375098">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5</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dirty="0">
                          <a:effectLst/>
                          <a:latin typeface="Segoe UI" panose="020B0502040204020203" pitchFamily="34" charset="0"/>
                          <a:cs typeface="Segoe UI" panose="020B0502040204020203" pitchFamily="34" charset="0"/>
                        </a:rPr>
                        <a:t>معايير القيادات المدرسية والجامعية</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712149323"/>
                  </a:ext>
                </a:extLst>
              </a:tr>
              <a:tr h="394221">
                <a:tc>
                  <a:txBody>
                    <a:bodyPr/>
                    <a:lstStyle/>
                    <a:p>
                      <a:pPr marL="0" lvl="0" indent="0" algn="just" rtl="1">
                        <a:lnSpc>
                          <a:spcPct val="115000"/>
                        </a:lnSpc>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6</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tabLst>
                          <a:tab pos="38735" algn="l"/>
                        </a:tabLst>
                      </a:pPr>
                      <a:r>
                        <a:rPr lang="ar-JO" sz="1400">
                          <a:effectLst/>
                          <a:latin typeface="Segoe UI" panose="020B0502040204020203" pitchFamily="34" charset="0"/>
                          <a:cs typeface="Segoe UI" panose="020B0502040204020203" pitchFamily="34" charset="0"/>
                        </a:rPr>
                        <a:t>المسؤوليات الأخلاقية للقائد</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JO"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JO"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226595783"/>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7</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457200" algn="r" rtl="1">
                        <a:lnSpc>
                          <a:spcPct val="115000"/>
                        </a:lnSpc>
                        <a:spcAft>
                          <a:spcPts val="800"/>
                        </a:spcAft>
                        <a:tabLst>
                          <a:tab pos="38735" algn="l"/>
                        </a:tabLst>
                      </a:pPr>
                      <a:r>
                        <a:rPr lang="ar-JO" sz="1400" dirty="0">
                          <a:effectLst/>
                          <a:latin typeface="Segoe UI" panose="020B0502040204020203" pitchFamily="34" charset="0"/>
                          <a:cs typeface="Segoe UI" panose="020B0502040204020203" pitchFamily="34" charset="0"/>
                        </a:rPr>
                        <a:t>متطلبات تطبيق القيادة الأخلاقية</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804728690"/>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8</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just" rtl="1">
                        <a:lnSpc>
                          <a:spcPct val="115000"/>
                        </a:lnSpc>
                      </a:pPr>
                      <a:r>
                        <a:rPr lang="ar-JO" sz="1400">
                          <a:effectLst/>
                          <a:latin typeface="Segoe UI" panose="020B0502040204020203" pitchFamily="34" charset="0"/>
                          <a:cs typeface="Segoe UI" panose="020B0502040204020203" pitchFamily="34" charset="0"/>
                        </a:rPr>
                        <a:t>تطبيق القيادة الأخلاقية</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149539520"/>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9</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SA" sz="1400">
                          <a:effectLst/>
                          <a:latin typeface="Segoe UI" panose="020B0502040204020203" pitchFamily="34" charset="0"/>
                          <a:cs typeface="Segoe UI" panose="020B0502040204020203" pitchFamily="34" charset="0"/>
                        </a:rPr>
                        <a:t>معوقات تطبيق القيادة الأخلاقية</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5866537"/>
                  </a:ext>
                </a:extLst>
              </a:tr>
              <a:tr h="357737">
                <a:tc>
                  <a:txBody>
                    <a:bodyPr/>
                    <a:lstStyle/>
                    <a:p>
                      <a:pPr marL="0" lvl="0" indent="0" algn="r" rtl="1">
                        <a:lnSpc>
                          <a:spcPct val="115000"/>
                        </a:lnSpc>
                        <a:spcAft>
                          <a:spcPts val="800"/>
                        </a:spcAft>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10</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a:effectLst/>
                          <a:latin typeface="Segoe UI" panose="020B0502040204020203" pitchFamily="34" charset="0"/>
                          <a:cs typeface="Segoe UI" panose="020B0502040204020203" pitchFamily="34" charset="0"/>
                        </a:rPr>
                        <a:t>القيادة الأخلاقية والتغيير</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ctr" rtl="1">
                        <a:lnSpc>
                          <a:spcPct val="115000"/>
                        </a:lnSpc>
                      </a:pPr>
                      <a:r>
                        <a:rPr lang="ar-SA" sz="14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ct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044827308"/>
                  </a:ext>
                </a:extLst>
              </a:tr>
              <a:tr h="349821">
                <a:tc>
                  <a:txBody>
                    <a:bodyPr/>
                    <a:lstStyle/>
                    <a:p>
                      <a:pPr marL="0" lvl="0" indent="0" algn="just" rtl="1">
                        <a:lnSpc>
                          <a:spcPct val="115000"/>
                        </a:lnSpc>
                        <a:buFont typeface="+mj-lt"/>
                        <a:buNone/>
                      </a:pPr>
                      <a:r>
                        <a:rPr lang="ar-EG" sz="1100" dirty="0">
                          <a:effectLst/>
                          <a:latin typeface="Segoe UI" panose="020B0502040204020203" pitchFamily="34" charset="0"/>
                          <a:ea typeface="Calibri" panose="020F0502020204030204" pitchFamily="34" charset="0"/>
                          <a:cs typeface="Segoe UI" panose="020B0502040204020203" pitchFamily="34" charset="0"/>
                        </a:rPr>
                        <a:t>11</a:t>
                      </a:r>
                      <a:endParaRPr lang="en-GB" sz="11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algn="r" rtl="1">
                        <a:lnSpc>
                          <a:spcPct val="115000"/>
                        </a:lnSpc>
                      </a:pPr>
                      <a:r>
                        <a:rPr lang="ar-JO" sz="1400" dirty="0">
                          <a:effectLst/>
                          <a:latin typeface="Segoe UI" panose="020B0502040204020203" pitchFamily="34" charset="0"/>
                          <a:cs typeface="Segoe UI" panose="020B0502040204020203" pitchFamily="34" charset="0"/>
                        </a:rPr>
                        <a:t>الامتحان النهائي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algn="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algn="r" rtl="1">
                        <a:lnSpc>
                          <a:spcPct val="115000"/>
                        </a:lnSpc>
                      </a:pPr>
                      <a:r>
                        <a:rPr lang="ar-SA" sz="1400" dirty="0">
                          <a:effectLst/>
                          <a:latin typeface="Segoe UI" panose="020B0502040204020203" pitchFamily="34" charset="0"/>
                          <a:cs typeface="Segoe UI" panose="020B0502040204020203" pitchFamily="34" charset="0"/>
                        </a:rPr>
                        <a:t> </a:t>
                      </a:r>
                      <a:endParaRPr lang="en-GB"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953557615"/>
                  </a:ext>
                </a:extLst>
              </a:tr>
            </a:tbl>
          </a:graphicData>
        </a:graphic>
      </p:graphicFrame>
    </p:spTree>
    <p:extLst>
      <p:ext uri="{BB962C8B-B14F-4D97-AF65-F5344CB8AC3E}">
        <p14:creationId xmlns:p14="http://schemas.microsoft.com/office/powerpoint/2010/main" val="4247576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4" name="TextBox 23"/>
          <p:cNvSpPr txBox="1"/>
          <p:nvPr/>
        </p:nvSpPr>
        <p:spPr>
          <a:xfrm>
            <a:off x="1675976" y="1468531"/>
            <a:ext cx="8417320" cy="3257302"/>
          </a:xfrm>
          <a:prstGeom prst="rect">
            <a:avLst/>
          </a:prstGeom>
          <a:noFill/>
        </p:spPr>
        <p:txBody>
          <a:bodyPr wrap="square" rtlCol="0">
            <a:spAutoFit/>
          </a:bodyPr>
          <a:lstStyle/>
          <a:p>
            <a:pPr marL="408940" algn="r" rtl="1">
              <a:lnSpc>
                <a:spcPct val="115000"/>
              </a:lnSpc>
              <a:spcAft>
                <a:spcPts val="800"/>
              </a:spcAft>
            </a:pPr>
            <a:r>
              <a:rPr lang="ar-EG" sz="2800" b="1"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النشاطات التدريسية: </a:t>
            </a:r>
            <a:endParaRPr lang="en-GB" sz="28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ct val="115000"/>
              </a:lnSpc>
              <a:spcBef>
                <a:spcPts val="200"/>
              </a:spcBef>
              <a:spcAft>
                <a:spcPts val="200"/>
              </a:spcAft>
              <a:tabLst>
                <a:tab pos="365760" algn="l"/>
                <a:tab pos="731520" algn="l"/>
                <a:tab pos="1097280" algn="l"/>
                <a:tab pos="1463040" algn="l"/>
              </a:tabLst>
            </a:pPr>
            <a:r>
              <a:rPr lang="ar-JO" sz="2800" dirty="0">
                <a:effectLst/>
                <a:latin typeface="Segoe UI" panose="020B0502040204020203" pitchFamily="34" charset="0"/>
                <a:ea typeface="Times New Roman" panose="02020603050405020304" pitchFamily="18" charset="0"/>
                <a:cs typeface="Segoe UI" panose="020B0502040204020203" pitchFamily="34" charset="0"/>
              </a:rPr>
              <a:t>يتم تحقيق نتاجات التعلم المستهدفة من خلال النشاطات والاستراتيجيات التدريسية التالية:</a:t>
            </a:r>
            <a:endParaRPr lang="en-GB" sz="280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egoe UI" panose="020B0502040204020203" pitchFamily="34" charset="0"/>
                <a:ea typeface="Times New Roman" panose="02020603050405020304" pitchFamily="18" charset="0"/>
                <a:cs typeface="Segoe UI" panose="020B0502040204020203" pitchFamily="34" charset="0"/>
              </a:rPr>
              <a:t>- </a:t>
            </a:r>
            <a:r>
              <a:rPr lang="ar-JO" sz="2800" dirty="0">
                <a:effectLst/>
                <a:latin typeface="Segoe UI" panose="020B0502040204020203" pitchFamily="34" charset="0"/>
                <a:ea typeface="Times New Roman" panose="02020603050405020304" pitchFamily="18" charset="0"/>
                <a:cs typeface="Segoe UI" panose="020B0502040204020203" pitchFamily="34" charset="0"/>
              </a:rPr>
              <a:t>المحاضرات. </a:t>
            </a:r>
            <a:endParaRPr lang="en-GB" sz="2800"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egoe UI" panose="020B0502040204020203" pitchFamily="34" charset="0"/>
                <a:ea typeface="Times New Roman" panose="02020603050405020304" pitchFamily="18" charset="0"/>
                <a:cs typeface="Segoe UI" panose="020B0502040204020203" pitchFamily="34" charset="0"/>
              </a:rPr>
              <a:t>- </a:t>
            </a:r>
            <a:r>
              <a:rPr lang="ar-JO" sz="2800" dirty="0">
                <a:effectLst/>
                <a:latin typeface="Segoe UI" panose="020B0502040204020203" pitchFamily="34" charset="0"/>
                <a:ea typeface="Times New Roman" panose="02020603050405020304" pitchFamily="18" charset="0"/>
                <a:cs typeface="Segoe UI" panose="020B0502040204020203" pitchFamily="34" charset="0"/>
              </a:rPr>
              <a:t>اختبارات قصيرة. </a:t>
            </a:r>
            <a:endParaRPr lang="en-GB" sz="2800" dirty="0">
              <a:effectLst/>
              <a:latin typeface="Segoe UI" panose="020B0502040204020203" pitchFamily="34" charset="0"/>
              <a:ea typeface="Times New Roman" panose="02020603050405020304" pitchFamily="18" charset="0"/>
              <a:cs typeface="Segoe UI" panose="020B0502040204020203" pitchFamily="34" charset="0"/>
            </a:endParaRPr>
          </a:p>
          <a:p>
            <a:pPr algn="r"/>
            <a:r>
              <a:rPr lang="ar-EG" sz="2800" dirty="0">
                <a:effectLst/>
                <a:latin typeface="Segoe UI" panose="020B0502040204020203" pitchFamily="34" charset="0"/>
                <a:ea typeface="Times New Roman" panose="02020603050405020304" pitchFamily="18" charset="0"/>
                <a:cs typeface="Segoe UI" panose="020B0502040204020203" pitchFamily="34" charset="0"/>
              </a:rPr>
              <a:t>- </a:t>
            </a:r>
            <a:r>
              <a:rPr lang="ar-SA" sz="2800" dirty="0">
                <a:effectLst/>
                <a:latin typeface="Segoe UI" panose="020B0502040204020203" pitchFamily="34" charset="0"/>
                <a:ea typeface="Times New Roman" panose="02020603050405020304" pitchFamily="18" charset="0"/>
                <a:cs typeface="Segoe UI" panose="020B0502040204020203" pitchFamily="34" charset="0"/>
              </a:rPr>
              <a:t>الامتحان النهائي. </a:t>
            </a:r>
            <a:endParaRPr lang="en-US" sz="28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084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709734"/>
          </a:xfrm>
          <a:prstGeom prst="rect">
            <a:avLst/>
          </a:prstGeom>
          <a:noFill/>
        </p:spPr>
        <p:txBody>
          <a:bodyPr wrap="square" rtlCol="0">
            <a:spAutoFit/>
          </a:bodyPr>
          <a:lstStyle/>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توزيع الدرجات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اختبارات قصيرة  80 درجة موزعة على المحاضرات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الاختبار النهائي 20 درجة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الاختبار عبارة عن </a:t>
            </a:r>
            <a:r>
              <a:rPr lang="ar-EG"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8</a:t>
            </a: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 اسئلة اختيار من متعدد</a:t>
            </a:r>
            <a:r>
              <a:rPr lang="ar-EG"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 أو صح وخطأ</a:t>
            </a: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 بعد كل محاضرة وفق الجدول المحدد ويوجد </a:t>
            </a:r>
            <a:r>
              <a:rPr lang="ar-EG"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من بينهم </a:t>
            </a:r>
            <a:r>
              <a:rPr lang="ar-SA" sz="2800" b="1" dirty="0">
                <a:solidFill>
                  <a:srgbClr val="C00000"/>
                </a:solidFill>
                <a:effectLst>
                  <a:outerShdw blurRad="38100" dist="38100" dir="2700000" algn="tl">
                    <a:srgbClr val="000000">
                      <a:alpha val="43137"/>
                    </a:srgbClr>
                  </a:outerShdw>
                </a:effectLst>
                <a:latin typeface="Segoe UI" panose="020B0502040204020203" pitchFamily="34" charset="0"/>
                <a:ea typeface="Calibri"/>
                <a:cs typeface="Segoe UI" panose="020B0502040204020203" pitchFamily="34" charset="0"/>
              </a:rPr>
              <a:t>سؤالين صوتي </a:t>
            </a:r>
            <a:endParaRPr lang="ar-EG" sz="2800" dirty="0">
              <a:solidFill>
                <a:schemeClr val="tx1"/>
              </a:solidFill>
              <a:latin typeface="Segoe UI" panose="020B0502040204020203" pitchFamily="34" charset="0"/>
              <a:ea typeface="Calibri"/>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0567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721118"/>
          </a:xfrm>
          <a:prstGeom prst="rect">
            <a:avLst/>
          </a:prstGeom>
          <a:noFill/>
        </p:spPr>
        <p:txBody>
          <a:bodyPr wrap="square" rtlCol="0">
            <a:spAutoFit/>
          </a:bodyPr>
          <a:lstStyle/>
          <a:p>
            <a:pPr algn="just">
              <a:lnSpc>
                <a:spcPct val="107000"/>
              </a:lnSpc>
              <a:spcAft>
                <a:spcPts val="800"/>
              </a:spcAft>
            </a:pPr>
            <a:r>
              <a:rPr lang="ar-EG" sz="2000" b="1" kern="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فكرة عن </a:t>
            </a:r>
            <a:r>
              <a:rPr lang="ar-SA" sz="2000" b="1" kern="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القيادة </a:t>
            </a:r>
            <a:r>
              <a:rPr lang="ar-EG" sz="2000" b="1" kern="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الأخلاقية </a:t>
            </a:r>
            <a:r>
              <a:rPr lang="ar-EG" sz="20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effectLst/>
                <a:latin typeface="Segoe UI" panose="020B0502040204020203" pitchFamily="34" charset="0"/>
                <a:ea typeface="Times New Roman" panose="02020603050405020304" pitchFamily="18" charset="0"/>
                <a:cs typeface="Segoe UI" panose="020B0502040204020203" pitchFamily="34" charset="0"/>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a:t>
            </a:r>
            <a:r>
              <a:rPr lang="ar-EG" sz="2000" kern="0" dirty="0">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107000"/>
              </a:lnSpc>
              <a:spcAft>
                <a:spcPts val="800"/>
              </a:spcAft>
            </a:pPr>
            <a:r>
              <a:rPr lang="ar-EG" sz="2400" kern="0" dirty="0">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107000"/>
              </a:lnSpc>
              <a:spcAft>
                <a:spcPts val="800"/>
              </a:spcAft>
            </a:pPr>
            <a:endParaRPr lang="ar-EG" sz="2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24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2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3908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589287"/>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Alexandria" pitchFamily="2" charset="-78"/>
                <a:cs typeface="Alexandria" pitchFamily="2" charset="-78"/>
              </a:rPr>
              <a:t>ما المقصود بالقيادة الأخلاقية:</a:t>
            </a:r>
          </a:p>
          <a:p>
            <a:pPr algn="r">
              <a:lnSpc>
                <a:spcPct val="107000"/>
              </a:lnSpc>
              <a:spcAft>
                <a:spcPts val="800"/>
              </a:spcAft>
            </a:pPr>
            <a:r>
              <a:rPr lang="ar-EG" sz="2400" b="0" i="0" dirty="0">
                <a:solidFill>
                  <a:srgbClr val="000000"/>
                </a:solidFill>
                <a:effectLst/>
                <a:latin typeface="Alexandria" pitchFamily="2" charset="-78"/>
                <a:cs typeface="Alexandria" pitchFamily="2" charset="-78"/>
              </a:rPr>
              <a:t>تعني القيادة الاخلاقية : التصرف(وفقا للمبادئ الأخلاقية في الحياة وفي عملية اتخاذ القرار، وبكل بساطة، انها تعني فعل الصواب).وبهذا المعنى تسعى القيادة الأخلاقية إلى بناء العلاقات الإنسانية داخل المنظمة وبشكل ينسجم مع أهدافها.</a:t>
            </a:r>
            <a:r>
              <a:rPr lang="ar-EG" sz="2400" dirty="0">
                <a:latin typeface="Alexandria" pitchFamily="2" charset="-78"/>
                <a:cs typeface="Alexandria" pitchFamily="2" charset="-78"/>
              </a:rPr>
              <a:t/>
            </a:r>
            <a:br>
              <a:rPr lang="ar-EG" sz="2400" dirty="0">
                <a:latin typeface="Alexandria" pitchFamily="2" charset="-78"/>
                <a:cs typeface="Alexandria" pitchFamily="2" charset="-78"/>
              </a:rPr>
            </a:br>
            <a:r>
              <a:rPr lang="ar-EG" sz="2400" b="0" i="0" dirty="0">
                <a:solidFill>
                  <a:srgbClr val="000000"/>
                </a:solidFill>
                <a:effectLst/>
                <a:latin typeface="Alexandria" pitchFamily="2" charset="-78"/>
                <a:cs typeface="Alexandria" pitchFamily="2" charset="-78"/>
              </a:rPr>
              <a:t>ولهذا ينظر الى القيادة الأخلاقية من انها(مجموعة من السلوكيات والممارسات والتي لها ضوابط ومبادئ محددة).حيث تحقق مستوى عالي من الثقة المتبادلة بين جميع الأطراف ذات العلاقة بالمنظمة.  </a:t>
            </a:r>
            <a:r>
              <a:rPr lang="ar-EG" sz="2400" kern="0" dirty="0">
                <a:effectLst/>
                <a:latin typeface="Alexandria" pitchFamily="2" charset="-78"/>
                <a:ea typeface="Times New Roman" panose="02020603050405020304" pitchFamily="18" charset="0"/>
                <a:cs typeface="Alexandria" pitchFamily="2"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2021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0714" y="11852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905877"/>
          </a:xfrm>
          <a:prstGeom prst="rect">
            <a:avLst/>
          </a:prstGeom>
          <a:noFill/>
        </p:spPr>
        <p:txBody>
          <a:bodyPr wrap="square" rtlCol="0">
            <a:spAutoFit/>
          </a:bodyPr>
          <a:lstStyle/>
          <a:p>
            <a:pPr algn="r">
              <a:lnSpc>
                <a:spcPct val="107000"/>
              </a:lnSpc>
              <a:spcAft>
                <a:spcPts val="800"/>
              </a:spcAft>
            </a:pPr>
            <a:r>
              <a:rPr lang="ar-EG" b="0" i="0" dirty="0">
                <a:solidFill>
                  <a:srgbClr val="000000"/>
                </a:solidFill>
                <a:effectLst/>
                <a:highlight>
                  <a:srgbClr val="FFFF00"/>
                </a:highlight>
                <a:latin typeface="Segoe UI" panose="020B0502040204020203" pitchFamily="34" charset="0"/>
                <a:cs typeface="Segoe UI" panose="020B0502040204020203" pitchFamily="34" charset="0"/>
              </a:rPr>
              <a:t>ما المقصود بالقيادة الأخلاقية:</a:t>
            </a:r>
          </a:p>
          <a:p>
            <a:pPr algn="r">
              <a:lnSpc>
                <a:spcPct val="107000"/>
              </a:lnSpc>
              <a:spcAft>
                <a:spcPts val="800"/>
              </a:spcAft>
            </a:pPr>
            <a:r>
              <a:rPr lang="ar-EG" b="0" i="0" dirty="0">
                <a:solidFill>
                  <a:srgbClr val="000000"/>
                </a:solidFill>
                <a:effectLst/>
                <a:latin typeface="Segoe UI" panose="020B0502040204020203" pitchFamily="34" charset="0"/>
                <a:cs typeface="Segoe UI" panose="020B0502040204020203" pitchFamily="34" charset="0"/>
              </a:rPr>
              <a:t>ان الفكر الاداري المعاصر يؤكد على ان جميع الانماط القيادية التي طرحت والتي تم ممارستها خلال فترة تطوره تشترك( في القدرة على “التأثير ”،إلا أن جوهر القيادة الأخلاقية يرتكز</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000000"/>
                </a:solidFill>
                <a:effectLst/>
                <a:latin typeface="Segoe UI" panose="020B0502040204020203" pitchFamily="34" charset="0"/>
                <a:cs typeface="Segoe UI" panose="020B0502040204020203" pitchFamily="34" charset="0"/>
              </a:rPr>
              <a:t>على مبدأ التأثير ”بشرف”)بمعنى أن القدرة على التأثير تحكمها قوة المبادئ والأخلاق. فمن يطبق(مبدأ التأثير بشرف يعمل بدافع أخلاقي وقيمي لمنفعة ومصلحة الآخرين وليس لمنفعته الشخصية).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000000"/>
                </a:solidFill>
                <a:effectLst/>
                <a:latin typeface="Segoe UI" panose="020B0502040204020203" pitchFamily="34" charset="0"/>
                <a:cs typeface="Segoe UI" panose="020B0502040204020203" pitchFamily="34" charset="0"/>
              </a:rPr>
              <a:t> أن ممارسة القيادة الاخلاقية (تعزز إعجاب الأفراد بقائدهم من خلال التخلق بالأخلاق المثالية التي تجعل منه قائدا جذابا يفرض احترام وتقدير المرؤوسين ويعزز ثقة الأفراد بأنفسهم ويشيع في منظمته ثقافة الاحترام والتقدير).</a:t>
            </a:r>
            <a:endParaRPr lang="ar-EG"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24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24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536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898503"/>
          </a:xfrm>
          <a:prstGeom prst="rect">
            <a:avLst/>
          </a:prstGeom>
          <a:noFill/>
        </p:spPr>
        <p:txBody>
          <a:bodyPr wrap="square" rtlCol="0">
            <a:spAutoFit/>
          </a:bodyPr>
          <a:lstStyle/>
          <a:p>
            <a:pPr algn="r">
              <a:lnSpc>
                <a:spcPct val="107000"/>
              </a:lnSpc>
              <a:spcAft>
                <a:spcPts val="800"/>
              </a:spcAft>
            </a:pPr>
            <a:r>
              <a:rPr lang="ar-EG" sz="2000" b="0" i="0" dirty="0">
                <a:solidFill>
                  <a:srgbClr val="000000"/>
                </a:solidFill>
                <a:effectLst/>
                <a:latin typeface="Segoe UI" panose="020B0502040204020203" pitchFamily="34" charset="0"/>
                <a:cs typeface="Segoe UI" panose="020B0502040204020203" pitchFamily="34" charset="0"/>
              </a:rPr>
              <a:t>وبقراءة شاملة لمفهوم القيادة الأخلاقية في العديد من المراجع نجد أنها ترتكز على الأفكار الرئيسة التالية(أن يمتلك مهارات شخصية، تمكنه من تعزيز السلوكيات الإيجابية داخل المنظمة. أن القائد كلما التزم بالسلوك الأخلاقي وطبقه داخل المنظمة كان تأثيره في المرؤوسين بشكل أكبر).</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ومن المؤسف كما يشير البعض ان (الأخلاق والقيادة لا يتناغمان معا في جميع الأحيان) فوفقا لدراسة أجراها(أحد معاهد القيادة والإدارة)</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63% من المديرين طلب منهم القيام بشيء يتعارض مع أخلاقهم الخاصة.</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43% قيل لهم أن ينتهكوا صراحة بيان القيم الخاص بمنظماتهم.</a:t>
            </a:r>
            <a:r>
              <a:rPr lang="ar-EG" sz="2000" dirty="0">
                <a:latin typeface="Segoe UI" panose="020B0502040204020203" pitchFamily="34" charset="0"/>
                <a:cs typeface="Segoe UI" panose="020B0502040204020203" pitchFamily="34" charset="0"/>
              </a:rPr>
              <a:t/>
            </a:r>
            <a:br>
              <a:rPr lang="ar-EG" sz="2000" dirty="0">
                <a:latin typeface="Segoe UI" panose="020B0502040204020203" pitchFamily="34" charset="0"/>
                <a:cs typeface="Segoe UI" panose="020B0502040204020203" pitchFamily="34" charset="0"/>
              </a:rPr>
            </a:br>
            <a:r>
              <a:rPr lang="ar-EG" sz="2000" b="0" i="0" dirty="0">
                <a:solidFill>
                  <a:srgbClr val="000000"/>
                </a:solidFill>
                <a:effectLst/>
                <a:latin typeface="Segoe UI" panose="020B0502040204020203" pitchFamily="34" charset="0"/>
                <a:cs typeface="Segoe UI" panose="020B0502040204020203" pitchFamily="34" charset="0"/>
              </a:rPr>
              <a:t>9% طلب منهم خرق القانون).</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2000"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07000"/>
              </a:lnSpc>
              <a:spcAft>
                <a:spcPts val="800"/>
              </a:spcAf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997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851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00577" y="1468531"/>
            <a:ext cx="9345750" cy="4264437"/>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Segoe UI" panose="020B0502040204020203" pitchFamily="34" charset="0"/>
                <a:cs typeface="Segoe UI" panose="020B0502040204020203" pitchFamily="34" charset="0"/>
              </a:rPr>
              <a:t>- </a:t>
            </a:r>
            <a:r>
              <a:rPr lang="ar-EG" sz="2400" b="0" i="0" dirty="0">
                <a:solidFill>
                  <a:srgbClr val="FF0000"/>
                </a:solidFill>
                <a:effectLst/>
                <a:highlight>
                  <a:srgbClr val="FFFF00"/>
                </a:highlight>
                <a:latin typeface="Segoe UI" panose="020B0502040204020203" pitchFamily="34" charset="0"/>
                <a:cs typeface="Segoe UI" panose="020B0502040204020203" pitchFamily="34" charset="0"/>
              </a:rPr>
              <a:t>إن التغيرات </a:t>
            </a:r>
            <a:r>
              <a:rPr lang="ar-EG" sz="2400" b="0" i="0" dirty="0">
                <a:solidFill>
                  <a:srgbClr val="000000"/>
                </a:solidFill>
                <a:effectLst/>
                <a:latin typeface="Segoe UI" panose="020B0502040204020203" pitchFamily="34" charset="0"/>
                <a:cs typeface="Segoe UI" panose="020B0502040204020203" pitchFamily="34" charset="0"/>
              </a:rPr>
              <a:t>التي عصفت بالعالم وما تعرض اليه من أزمات اقتصادية وسلوكية أدت الى(ابتلاء الإنسانية بها في الوقت الحاضر)مما سببت الافتقار إلى القيادة الأخلاقية في جميع قطاعات المجتمع الإنساني.</a:t>
            </a:r>
          </a:p>
          <a:p>
            <a:pPr algn="r">
              <a:lnSpc>
                <a:spcPct val="107000"/>
              </a:lnSpc>
              <a:spcAft>
                <a:spcPts val="800"/>
              </a:spcAft>
            </a:pPr>
            <a:r>
              <a:rPr lang="ar-EG" sz="2400" b="0" i="0" dirty="0">
                <a:solidFill>
                  <a:srgbClr val="000000"/>
                </a:solidFill>
                <a:effectLst/>
                <a:latin typeface="Segoe UI" panose="020B0502040204020203" pitchFamily="34" charset="0"/>
                <a:cs typeface="Segoe UI" panose="020B0502040204020203" pitchFamily="34" charset="0"/>
              </a:rPr>
              <a:t> - إن فقدان القيادة الأخلاقية يظهر بوضوح من خلال(الكشف المستمر عن التصرفات غير الأخلاقية على جميع مستويات المجتمع. فلم يبق أي مجال من مجالات السعي الإنساني)بدءا بالعائلة وانتهاء بأعلى الدرجات القيادية، لم يتأثر من ذلك. </a:t>
            </a:r>
          </a:p>
          <a:p>
            <a:pPr algn="r">
              <a:lnSpc>
                <a:spcPct val="107000"/>
              </a:lnSpc>
              <a:spcAft>
                <a:spcPts val="800"/>
              </a:spcAft>
            </a:pPr>
            <a:r>
              <a:rPr lang="ar-EG" sz="2400" b="0" i="0" dirty="0">
                <a:solidFill>
                  <a:srgbClr val="000000"/>
                </a:solidFill>
                <a:effectLst/>
                <a:latin typeface="Segoe UI" panose="020B0502040204020203" pitchFamily="34" charset="0"/>
                <a:cs typeface="Segoe UI" panose="020B0502040204020203" pitchFamily="34" charset="0"/>
              </a:rPr>
              <a:t>ولذلك ثمة طريق طويل لكيفية(مواجهة التحديات المتعلقة بالأخلاق والقيادة في العمل).</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70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0653" y="12436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29687"/>
            <a:ext cx="9345751" cy="3811236"/>
          </a:xfrm>
          <a:prstGeom prst="rect">
            <a:avLst/>
          </a:prstGeom>
          <a:noFill/>
        </p:spPr>
        <p:txBody>
          <a:bodyPr wrap="square" rtlCol="0">
            <a:spAutoFit/>
          </a:bodyPr>
          <a:lstStyle/>
          <a:p>
            <a:pPr algn="just" rtl="1">
              <a:lnSpc>
                <a:spcPct val="107000"/>
              </a:lnSpc>
              <a:spcAft>
                <a:spcPts val="750"/>
              </a:spcAft>
            </a:pPr>
            <a:r>
              <a:rPr lang="ar-SA" sz="1600" b="1" kern="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مكونات القيادة الأخلاقية:</a:t>
            </a:r>
            <a:endParaRPr lang="en-GB"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     الهدف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Purpose</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  المعرفة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Knowledge</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يجب أن يمتلك القائد الأخلاقي المعرفة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الحكم والتصرف بحكمة، وتلك المعرفة يجدها من خلال المنظمة وبيئتها.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‌ج.   السلطة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Authority</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يجب أن يمتلك القائد الأخلاقي السلطة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أن يسأل ويستفسر ويصنع قرارات ويتصرف،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أن لديه من الصلاحيات ما يمكنه من ذلك، ويدرك أن السلطة ليست حكرًا عليه بل تمنح لكل من يشارك في تحقيق أهداف المنظمة.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    الثقة </a:t>
            </a:r>
            <a:r>
              <a:rPr lang="en-GB"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Trust</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القائد الأخلاقي يجب أن يبث الثقة في جميع أنحاء المنظمة، </a:t>
            </a:r>
            <a:r>
              <a:rPr lang="ar-SA" sz="16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كى</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يستطيع المرؤوسون استخدام السلطة الممنوحة لهم بطمأنينة، وبدون الثقة والمعرفة والهف يخشى المرؤوسون من ممارسة السلطة الممنوحة لهم.</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9133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036" y="1292931"/>
            <a:ext cx="9088583" cy="4049314"/>
          </a:xfrm>
          <a:prstGeom prst="rect">
            <a:avLst/>
          </a:prstGeom>
          <a:noFill/>
        </p:spPr>
        <p:txBody>
          <a:bodyPr wrap="square" rtlCol="0">
            <a:spAutoFit/>
          </a:bodyPr>
          <a:lstStyle/>
          <a:p>
            <a:pPr algn="r">
              <a:lnSpc>
                <a:spcPct val="107000"/>
              </a:lnSpc>
              <a:spcAft>
                <a:spcPts val="800"/>
              </a:spcAft>
            </a:pPr>
            <a:r>
              <a:rPr lang="ar-EG" sz="1600" b="1" kern="100" dirty="0">
                <a:solidFill>
                  <a:srgbClr val="000000"/>
                </a:solidFill>
                <a:highlight>
                  <a:srgbClr val="FFFF00"/>
                </a:highlight>
                <a:latin typeface="Segoe UI" panose="020B0502040204020203" pitchFamily="34" charset="0"/>
                <a:ea typeface="Calibri" panose="020F0502020204030204" pitchFamily="34" charset="0"/>
                <a:cs typeface="Segoe UI" panose="020B0502040204020203" pitchFamily="34" charset="0"/>
              </a:rPr>
              <a:t>سيتم تناول موضوعات مهمة منها اخلاقيات العمل والوظيفي ومنها :</a:t>
            </a:r>
            <a:endParaRPr lang="ar-EG" sz="1600" b="1" kern="100"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مقدمة عن أخلاقيات العمل </a:t>
            </a:r>
            <a:endParaRPr lang="ar-EG"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مفهوم أخلاقيات العمل</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أهداف أخلاقيات العمل</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أهمية أخلاقيات العمل</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القواعد العامة التي تحكم السلوك الوظيفي</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أسباب انتشار الفساد الإداري والعوامل التي تؤدي إلى ظهور المخالفات الإدارية</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وسائل بناء وتعزيز وترسيخ أخلاقيات العمل</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العوامل المؤثرة في أخلاقيات العمل في المنظمات</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مصادر أخلاقيات العمل</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الصفات الأخلاقية للموظف المسلم</a:t>
            </a:r>
            <a:r>
              <a:rPr lang="en-GB" sz="1600"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en-GB" sz="1800"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6228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1852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8912234" cy="4185761"/>
          </a:xfrm>
          <a:prstGeom prst="rect">
            <a:avLst/>
          </a:prstGeom>
          <a:noFill/>
        </p:spPr>
        <p:txBody>
          <a:bodyPr wrap="square" rtlCol="0">
            <a:spAutoFit/>
          </a:bodyPr>
          <a:lstStyle/>
          <a:p>
            <a:pPr algn="r" rtl="1"/>
            <a:r>
              <a:rPr lang="ar-EG" b="1" i="0" u="none" strike="noStrike" dirty="0">
                <a:solidFill>
                  <a:srgbClr val="000000"/>
                </a:solidFill>
                <a:effectLst/>
                <a:latin typeface="Segoe UI" panose="020B0502040204020203" pitchFamily="34" charset="0"/>
                <a:cs typeface="Segoe UI" panose="020B0502040204020203" pitchFamily="34" charset="0"/>
              </a:rPr>
              <a:t>لماذا من الضروري أن دراسة القيادة الأخلاقية في التعليم؟</a:t>
            </a:r>
            <a:endParaRPr lang="ar-EG" b="1" i="0" dirty="0">
              <a:solidFill>
                <a:srgbClr val="212529"/>
              </a:solidFill>
              <a:effectLst/>
              <a:latin typeface="Segoe UI" panose="020B0502040204020203" pitchFamily="34" charset="0"/>
              <a:cs typeface="Segoe UI" panose="020B0502040204020203" pitchFamily="34" charset="0"/>
            </a:endParaRPr>
          </a:p>
          <a:p>
            <a:pPr algn="r" rtl="1"/>
            <a:r>
              <a:rPr lang="ar-EG" b="1" i="0" u="none" strike="noStrike" dirty="0">
                <a:solidFill>
                  <a:srgbClr val="000000"/>
                </a:solidFill>
                <a:effectLst/>
                <a:latin typeface="Segoe UI" panose="020B0502040204020203" pitchFamily="34" charset="0"/>
                <a:cs typeface="Segoe UI" panose="020B0502040204020203" pitchFamily="34" charset="0"/>
              </a:rPr>
              <a:t>1- للقيادة الأخلاقية الكثير من الفوائد سواءً من منظور فردي أو جماعي، فعلى صعيد المصلحة الجماعية يمكن للقائد الأخلاقي إلهام من حوله بتصرفاته وأفعاله الأخلاقية، ولاحقاً سيتصرَّف الجميع بشكل مشابه لما يتصرف به القائد.</a:t>
            </a:r>
            <a:r>
              <a:rPr lang="ar-EG" b="1" i="0" dirty="0">
                <a:solidFill>
                  <a:srgbClr val="212529"/>
                </a:solidFill>
                <a:effectLst/>
                <a:latin typeface="Segoe UI" panose="020B0502040204020203" pitchFamily="34" charset="0"/>
                <a:cs typeface="Segoe UI" panose="020B0502040204020203" pitchFamily="34" charset="0"/>
              </a:rPr>
              <a:t/>
            </a:r>
            <a:br>
              <a:rPr lang="ar-EG" b="1" i="0" dirty="0">
                <a:solidFill>
                  <a:srgbClr val="212529"/>
                </a:solidFill>
                <a:effectLst/>
                <a:latin typeface="Segoe UI" panose="020B0502040204020203" pitchFamily="34" charset="0"/>
                <a:cs typeface="Segoe UI" panose="020B0502040204020203" pitchFamily="34" charset="0"/>
              </a:rPr>
            </a:br>
            <a:r>
              <a:rPr lang="ar-EG" b="1" i="0" dirty="0">
                <a:solidFill>
                  <a:srgbClr val="212529"/>
                </a:solidFill>
                <a:effectLst/>
                <a:latin typeface="Segoe UI" panose="020B0502040204020203" pitchFamily="34" charset="0"/>
                <a:cs typeface="Segoe UI" panose="020B0502040204020203" pitchFamily="34" charset="0"/>
              </a:rPr>
              <a:t> </a:t>
            </a:r>
          </a:p>
          <a:p>
            <a:pPr algn="r" rtl="1"/>
            <a:r>
              <a:rPr lang="ar-EG" b="1" i="0" u="none" strike="noStrike" dirty="0">
                <a:solidFill>
                  <a:srgbClr val="000000"/>
                </a:solidFill>
                <a:effectLst/>
                <a:latin typeface="Segoe UI" panose="020B0502040204020203" pitchFamily="34" charset="0"/>
                <a:cs typeface="Segoe UI" panose="020B0502040204020203" pitchFamily="34" charset="0"/>
              </a:rPr>
              <a:t>2- في الواقع، إن بناء مستقبل الشركات المحلية والعالمية سيكون بيد من يمارس القيادة الأخلاقية، ويعزز أهميتها ودورها في العمل، لذا لا بأس في جعل طريقك نحو القيادة الأخلاقية أُولى التي تطمح  لتطبيقها داخل مؤسستك. </a:t>
            </a:r>
            <a:br>
              <a:rPr lang="ar-EG" b="1" i="0" u="none" strike="noStrike" dirty="0">
                <a:solidFill>
                  <a:srgbClr val="000000"/>
                </a:solidFill>
                <a:effectLst/>
                <a:latin typeface="Segoe UI" panose="020B0502040204020203" pitchFamily="34" charset="0"/>
                <a:cs typeface="Segoe UI" panose="020B0502040204020203" pitchFamily="34" charset="0"/>
              </a:rPr>
            </a:br>
            <a:endParaRPr lang="ar-EG" b="1" i="0" dirty="0">
              <a:solidFill>
                <a:srgbClr val="212529"/>
              </a:solidFill>
              <a:effectLst/>
              <a:latin typeface="Segoe UI" panose="020B0502040204020203" pitchFamily="34" charset="0"/>
              <a:cs typeface="Segoe UI" panose="020B0502040204020203" pitchFamily="34" charset="0"/>
            </a:endParaRPr>
          </a:p>
          <a:p>
            <a:pPr algn="r" rtl="1"/>
            <a:r>
              <a:rPr lang="ar-EG" b="1" i="0" u="none" strike="noStrike" dirty="0">
                <a:solidFill>
                  <a:srgbClr val="000000"/>
                </a:solidFill>
                <a:effectLst/>
                <a:latin typeface="Segoe UI" panose="020B0502040204020203" pitchFamily="34" charset="0"/>
                <a:cs typeface="Segoe UI" panose="020B0502040204020203" pitchFamily="34" charset="0"/>
              </a:rPr>
              <a:t>3- أما على المستوى الشخصي، فكونك قائداً أخلاقياً يعد أمراً ضرورياً لاكتساب المصداقية والسمعة الجيدة.</a:t>
            </a:r>
            <a:r>
              <a:rPr lang="ar-EG" sz="2400" b="1" i="0" dirty="0">
                <a:solidFill>
                  <a:srgbClr val="212529"/>
                </a:solidFill>
                <a:effectLst/>
                <a:latin typeface="Segoe UI" panose="020B0502040204020203" pitchFamily="34" charset="0"/>
                <a:cs typeface="Segoe UI" panose="020B0502040204020203" pitchFamily="34" charset="0"/>
              </a:rPr>
              <a:t/>
            </a:r>
            <a:br>
              <a:rPr lang="ar-EG" sz="2400" b="1" i="0" dirty="0">
                <a:solidFill>
                  <a:srgbClr val="212529"/>
                </a:solidFill>
                <a:effectLst/>
                <a:latin typeface="Segoe UI" panose="020B0502040204020203" pitchFamily="34" charset="0"/>
                <a:cs typeface="Segoe UI" panose="020B0502040204020203" pitchFamily="34" charset="0"/>
              </a:rPr>
            </a:br>
            <a:r>
              <a:rPr lang="ar-EG" sz="2400" b="1" i="0" dirty="0">
                <a:solidFill>
                  <a:srgbClr val="212529"/>
                </a:solidFill>
                <a:effectLst/>
                <a:latin typeface="Segoe UI" panose="020B0502040204020203" pitchFamily="34" charset="0"/>
                <a:cs typeface="Segoe UI" panose="020B0502040204020203" pitchFamily="34" charset="0"/>
              </a:rPr>
              <a:t> </a:t>
            </a:r>
          </a:p>
          <a:p>
            <a:pPr algn="just" rtl="1"/>
            <a:r>
              <a:rPr lang="ar-EG" sz="2400" b="0" i="0" dirty="0">
                <a:solidFill>
                  <a:srgbClr val="212529"/>
                </a:solidFill>
                <a:effectLst/>
                <a:latin typeface="Segoe UI" panose="020B0502040204020203" pitchFamily="34" charset="0"/>
                <a:cs typeface="Segoe UI" panose="020B0502040204020203" pitchFamily="34" charset="0"/>
              </a:rPr>
              <a:t> </a:t>
            </a: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9503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76065"/>
            <a:ext cx="9094854" cy="2616101"/>
          </a:xfrm>
          <a:prstGeom prst="rect">
            <a:avLst/>
          </a:prstGeom>
          <a:noFill/>
        </p:spPr>
        <p:txBody>
          <a:bodyPr wrap="square" rtlCol="0">
            <a:spAutoFit/>
          </a:bodyPr>
          <a:lstStyle/>
          <a:p>
            <a:pPr algn="r" rtl="1"/>
            <a:r>
              <a:rPr lang="ar-EG" b="1" i="0" u="none" strike="noStrike" dirty="0">
                <a:solidFill>
                  <a:srgbClr val="000000"/>
                </a:solidFill>
                <a:effectLst/>
                <a:latin typeface="Segoe UI" panose="020B0502040204020203" pitchFamily="34" charset="0"/>
                <a:cs typeface="Segoe UI" panose="020B0502040204020203" pitchFamily="34" charset="0"/>
              </a:rPr>
              <a:t>4- تأكد أن رحلة الشخص نحو القيادة الأخلاقية طويلة، ويمكن أن يؤدي أي تصرف غير أخلاقي إلى عزل القائد من قبل أصحاب العمل، لأن ذلك قد يلحق أضرار جسيمة بهوية وعلامة الشركة، ناهيك عن ذلك، غالباً ما تؤدي السلوكيات غير الأخلاقية إلى تدني احترام الذات وتدهورها.</a:t>
            </a:r>
            <a:r>
              <a:rPr lang="ar-EG" b="1" i="0" dirty="0">
                <a:solidFill>
                  <a:srgbClr val="212529"/>
                </a:solidFill>
                <a:effectLst/>
                <a:latin typeface="Segoe UI" panose="020B0502040204020203" pitchFamily="34" charset="0"/>
                <a:cs typeface="Segoe UI" panose="020B0502040204020203" pitchFamily="34" charset="0"/>
              </a:rPr>
              <a:t/>
            </a:r>
            <a:br>
              <a:rPr lang="ar-EG" b="1" i="0" dirty="0">
                <a:solidFill>
                  <a:srgbClr val="212529"/>
                </a:solidFill>
                <a:effectLst/>
                <a:latin typeface="Segoe UI" panose="020B0502040204020203" pitchFamily="34" charset="0"/>
                <a:cs typeface="Segoe UI" panose="020B0502040204020203" pitchFamily="34" charset="0"/>
              </a:rPr>
            </a:br>
            <a:r>
              <a:rPr lang="ar-EG" b="1" i="0" dirty="0">
                <a:solidFill>
                  <a:srgbClr val="212529"/>
                </a:solidFill>
                <a:effectLst/>
                <a:latin typeface="Segoe UI" panose="020B0502040204020203" pitchFamily="34" charset="0"/>
                <a:cs typeface="Segoe UI" panose="020B0502040204020203" pitchFamily="34" charset="0"/>
              </a:rPr>
              <a:t> </a:t>
            </a:r>
          </a:p>
          <a:p>
            <a:pPr algn="r" rtl="1"/>
            <a:r>
              <a:rPr lang="ar-EG" b="1" i="0" u="none" strike="noStrike" dirty="0">
                <a:solidFill>
                  <a:srgbClr val="000000"/>
                </a:solidFill>
                <a:effectLst/>
                <a:latin typeface="Segoe UI" panose="020B0502040204020203" pitchFamily="34" charset="0"/>
                <a:cs typeface="Segoe UI" panose="020B0502040204020203" pitchFamily="34" charset="0"/>
              </a:rPr>
              <a:t>5- من وجه آخر لا تقتصر القيادة الأخلاقية على المستوى الشخصي أو المهني فقط، بل تدخل أيضاً ضمن التعليم، إذ أنَّ التعليم لا ينطوي فقط على أمور الدراسة، أو على جلب كتاب وشرحه للطلاب، بل ينبغي على المعلمين دوماً وعند كل فرصة متاحة ممارسة وتثبيت المبادئ والقيادة الأخلاقية عند تلاميذهم، وذلك بأن تكون سلوكياتهم وأفعالهم تتوافق مع القيم والأخلاق واحترام الذات.</a:t>
            </a:r>
            <a:endParaRPr lang="ar-EG" b="1" i="0" dirty="0">
              <a:solidFill>
                <a:srgbClr val="212529"/>
              </a:solidFill>
              <a:effectLst/>
              <a:latin typeface="Segoe UI" panose="020B0502040204020203" pitchFamily="34" charset="0"/>
              <a:cs typeface="Segoe UI" panose="020B0502040204020203" pitchFamily="34" charset="0"/>
            </a:endParaRPr>
          </a:p>
          <a:p>
            <a:endParaRPr lang="en-US" sz="2000" dirty="0">
              <a:solidFill>
                <a:srgbClr val="2D3956"/>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7769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851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fontAlgn="base">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ملخص المحاضرة:                                                          </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 1- موضوعات عن المقرر</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2- وصف المقرر</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3- أهداف المقرر</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4- محتوى المقرر</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5- أنشطة المقرر</a:t>
            </a:r>
          </a:p>
          <a:p>
            <a:pPr algn="r">
              <a:lnSpc>
                <a:spcPct val="150000"/>
              </a:lnSpc>
              <a:buClr>
                <a:srgbClr val="000000"/>
              </a:buClr>
              <a:buFont typeface="Arial"/>
              <a:buNone/>
            </a:pPr>
            <a:r>
              <a:rPr lang="ar-EG" sz="2400" b="1" kern="0" dirty="0">
                <a:solidFill>
                  <a:schemeClr val="tx1">
                    <a:lumMod val="85000"/>
                    <a:lumOff val="15000"/>
                  </a:schemeClr>
                </a:solidFill>
                <a:latin typeface="Segoe UI" panose="020B0502040204020203" pitchFamily="34" charset="0"/>
                <a:cs typeface="Segoe UI" panose="020B0502040204020203" pitchFamily="34" charset="0"/>
                <a:sym typeface="Arial"/>
              </a:rPr>
              <a:t>6- مختصر عن موضوعات المقرر</a:t>
            </a:r>
            <a:endParaRPr lang="ar-SA" sz="2400" b="1" kern="0" dirty="0">
              <a:solidFill>
                <a:schemeClr val="tx1">
                  <a:lumMod val="85000"/>
                  <a:lumOff val="15000"/>
                </a:schemeClr>
              </a:solidFill>
              <a:latin typeface="Segoe UI" panose="020B0502040204020203" pitchFamily="34" charset="0"/>
              <a:cs typeface="Segoe UI" panose="020B0502040204020203" pitchFamily="34" charset="0"/>
              <a:sym typeface="Arial"/>
            </a:endParaRPr>
          </a:p>
          <a:p>
            <a:endParaRPr lang="en-US" sz="2000" dirty="0">
              <a:solidFill>
                <a:schemeClr val="tx1">
                  <a:lumMod val="85000"/>
                  <a:lumOff val="15000"/>
                </a:schemeClr>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2766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4527"/>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C7152E-5AC2-4C7F-A1A8-2702EF8EEB6F}">
  <ds:schemaRef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terms/"/>
    <ds:schemaRef ds:uri="49100919-8a76-4266-be0c-7dc583902cb4"/>
    <ds:schemaRef ds:uri="d13aca44-ef33-4cf4-9980-7f0b00e6eeb9"/>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8FB0B784-F06B-4502-A172-D38399FD1649}">
  <ds:schemaRefs>
    <ds:schemaRef ds:uri="http://schemas.microsoft.com/sharepoint/v3/contenttype/forms"/>
  </ds:schemaRefs>
</ds:datastoreItem>
</file>

<file path=customXml/itemProps3.xml><?xml version="1.0" encoding="utf-8"?>
<ds:datastoreItem xmlns:ds="http://schemas.openxmlformats.org/officeDocument/2006/customXml" ds:itemID="{9B44C5F0-FB2C-42CF-A87B-7C1F5FE63B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328</TotalTime>
  <Words>929</Words>
  <Application>Microsoft Office PowerPoint</Application>
  <PresentationFormat>Widescreen</PresentationFormat>
  <Paragraphs>163</Paragraphs>
  <Slides>19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Alexandria</vt:lpstr>
      <vt:lpstr>Arial</vt:lpstr>
      <vt:lpstr>Calibri</vt:lpstr>
      <vt:lpstr>Calibri Light</vt:lpstr>
      <vt:lpstr>Segoe UI</vt:lpstr>
      <vt:lpstr>Segoe UI Emoji</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38</cp:revision>
  <dcterms:created xsi:type="dcterms:W3CDTF">2023-04-29T09:08:00Z</dcterms:created>
  <dcterms:modified xsi:type="dcterms:W3CDTF">2026-01-29T23:29:45Z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