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496" r:id="rId6"/>
    <p:sldId id="520" r:id="rId7"/>
    <p:sldId id="605" r:id="rId8"/>
    <p:sldId id="622" r:id="rId9"/>
    <p:sldId id="645" r:id="rId10"/>
    <p:sldId id="649" r:id="rId11"/>
    <p:sldId id="583" r:id="rId12"/>
    <p:sldId id="664" r:id="rId13"/>
    <p:sldId id="646" r:id="rId14"/>
    <p:sldId id="673" r:id="rId15"/>
    <p:sldId id="665" r:id="rId16"/>
    <p:sldId id="674" r:id="rId17"/>
    <p:sldId id="675" r:id="rId18"/>
    <p:sldId id="647" r:id="rId19"/>
    <p:sldId id="666" r:id="rId20"/>
    <p:sldId id="676" r:id="rId21"/>
    <p:sldId id="677" r:id="rId22"/>
    <p:sldId id="678" r:id="rId23"/>
    <p:sldId id="541" r:id="rId24"/>
    <p:sldId id="552" r:id="rId25"/>
    <p:sldId id="679" r:id="rId26"/>
    <p:sldId id="500" r:id="rId27"/>
    <p:sldId id="680" r:id="rId28"/>
    <p:sldId id="621" r:id="rId29"/>
    <p:sldId id="681" r:id="rId30"/>
    <p:sldId id="682" r:id="rId31"/>
    <p:sldId id="683" r:id="rId32"/>
    <p:sldId id="684" r:id="rId33"/>
    <p:sldId id="685" r:id="rId34"/>
    <p:sldId id="686" r:id="rId35"/>
    <p:sldId id="687" r:id="rId36"/>
    <p:sldId id="688" r:id="rId37"/>
    <p:sldId id="689" r:id="rId38"/>
    <p:sldId id="690" r:id="rId39"/>
    <p:sldId id="691" r:id="rId40"/>
    <p:sldId id="672" r:id="rId41"/>
    <p:sldId id="540" r:id="rId42"/>
    <p:sldId id="692" r:id="rId43"/>
    <p:sldId id="485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520"/>
            <p14:sldId id="605"/>
            <p14:sldId id="622"/>
            <p14:sldId id="645"/>
            <p14:sldId id="649"/>
            <p14:sldId id="583"/>
            <p14:sldId id="664"/>
            <p14:sldId id="646"/>
            <p14:sldId id="673"/>
            <p14:sldId id="665"/>
            <p14:sldId id="674"/>
            <p14:sldId id="675"/>
            <p14:sldId id="647"/>
            <p14:sldId id="666"/>
            <p14:sldId id="676"/>
            <p14:sldId id="677"/>
            <p14:sldId id="678"/>
            <p14:sldId id="541"/>
            <p14:sldId id="552"/>
            <p14:sldId id="679"/>
            <p14:sldId id="500"/>
            <p14:sldId id="680"/>
            <p14:sldId id="621"/>
            <p14:sldId id="681"/>
            <p14:sldId id="682"/>
            <p14:sldId id="683"/>
            <p14:sldId id="684"/>
            <p14:sldId id="685"/>
            <p14:sldId id="686"/>
            <p14:sldId id="687"/>
            <p14:sldId id="688"/>
            <p14:sldId id="689"/>
            <p14:sldId id="690"/>
            <p14:sldId id="691"/>
            <p14:sldId id="672"/>
            <p14:sldId id="540"/>
            <p14:sldId id="692"/>
            <p14:sldId id="48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90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4/3/26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7358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679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B89C39B-37DC-AD48-98BB-382DD70381C9}"/>
              </a:ext>
            </a:extLst>
          </p:cNvPr>
          <p:cNvSpPr txBox="1"/>
          <p:nvPr userDrawn="1"/>
        </p:nvSpPr>
        <p:spPr>
          <a:xfrm>
            <a:off x="8611481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/>
              <a:t>midocean.edu.km</a:t>
            </a:r>
            <a:endParaRPr lang="en-US" sz="2000" b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4177739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66217" y="2067979"/>
            <a:ext cx="57152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Time Series Analysis I: Models &amp; Forecasting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9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2239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FNT633 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Machine Learning in Finance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By the end of this lecture, you will be able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Understand time series components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 Learn AR, MA, ARMA, ARIMA, SARIMA models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 Apply preprocessing techniques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 Use forecasting metrics (MAE, RMSE, MAPE)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 Analyze a synthetic stock price example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30024" y="1007195"/>
            <a:ext cx="6452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Time Series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0"/>
            <a:ext cx="997692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</a:rPr>
              <a:t>A time series is a sequence of data points (observations) collected and recorded  (measured ) over time in order.</a:t>
            </a:r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Financial Examples: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S&amp;P 500 daily returns: Measures how the stock market index changes each day.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EUR/USD exchange rate: Shows how the value of the euro changes against the dollar over time.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Bitcoin price: Tracks Bitcoin’s price movements daily or hourly.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Monthly CPI: Measures inflation by tracking changes in consumer prices every month.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Quarterly GDP: Shows the economic growth of a country every three months.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995320"/>
            <a:ext cx="5977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Components of a Time Series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71654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Trend:</a:t>
            </a:r>
            <a:r>
              <a:rPr lang="en-US" sz="2000" dirty="0">
                <a:latin typeface="Alexandria" charset="0"/>
              </a:rPr>
              <a:t> The long-term direction of the data (upward, downward, or flat).</a:t>
            </a:r>
          </a:p>
          <a:p>
            <a:r>
              <a:rPr lang="en-US" sz="2000" dirty="0">
                <a:latin typeface="Alexandria" charset="0"/>
              </a:rPr>
              <a:t>Example</a:t>
            </a:r>
          </a:p>
          <a:p>
            <a:r>
              <a:rPr lang="en-US" sz="2000" dirty="0">
                <a:latin typeface="Alexandria" charset="0"/>
              </a:rPr>
              <a:t>A company’s revenue increases gradually every year; long-term upward trend.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Seasonality: </a:t>
            </a:r>
            <a:r>
              <a:rPr lang="en-US" sz="2000" dirty="0">
                <a:latin typeface="Alexandria" charset="0"/>
              </a:rPr>
              <a:t>Patterns that repeat at regular intervals (daily, monthly, yearly).</a:t>
            </a:r>
          </a:p>
          <a:p>
            <a:r>
              <a:rPr lang="en-US" sz="2000" dirty="0">
                <a:latin typeface="Alexandria" charset="0"/>
              </a:rPr>
              <a:t>Example</a:t>
            </a:r>
          </a:p>
          <a:p>
            <a:r>
              <a:rPr lang="en-US" sz="2000" dirty="0">
                <a:latin typeface="Alexandria" charset="0"/>
              </a:rPr>
              <a:t>Ice-cream sales go up every summer and drop every winter; repeating seasonal pattern.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Cyclic: </a:t>
            </a:r>
            <a:r>
              <a:rPr lang="en-US" sz="2000" dirty="0">
                <a:latin typeface="Alexandria" charset="0"/>
              </a:rPr>
              <a:t>Longer, irregular cycles caused by economic or market conditions.</a:t>
            </a:r>
          </a:p>
          <a:p>
            <a:r>
              <a:rPr lang="en-US" sz="2000" dirty="0">
                <a:latin typeface="Alexandria" charset="0"/>
              </a:rPr>
              <a:t>Example</a:t>
            </a:r>
          </a:p>
          <a:p>
            <a:r>
              <a:rPr lang="en-US" sz="2000" dirty="0">
                <a:latin typeface="Alexandria" charset="0"/>
              </a:rPr>
              <a:t>Housing prices rise and fall over several years due to economic cycles; irregular ups/downs.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Noise:</a:t>
            </a:r>
            <a:r>
              <a:rPr lang="en-US" sz="2000" dirty="0">
                <a:latin typeface="Alexandria" charset="0"/>
              </a:rPr>
              <a:t> Random fluctuations that cannot be explained by any pattern.</a:t>
            </a:r>
          </a:p>
          <a:p>
            <a:r>
              <a:rPr lang="en-US" sz="2000" dirty="0">
                <a:latin typeface="Alexandria" charset="0"/>
              </a:rPr>
              <a:t>Example</a:t>
            </a:r>
          </a:p>
          <a:p>
            <a:r>
              <a:rPr lang="en-US" sz="2000" dirty="0">
                <a:latin typeface="Alexandria" charset="0"/>
              </a:rPr>
              <a:t>Sudden spikes in stock prices caused by unexpected news; random movements with no pattern.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61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8" y="995317"/>
            <a:ext cx="6357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Stationarity (Concept)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4780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200" dirty="0">
                <a:latin typeface="Alexandria" charset="0"/>
              </a:rPr>
              <a:t>A time series is stationary when its statistical properties do not change over time. </a:t>
            </a:r>
          </a:p>
          <a:p>
            <a:r>
              <a:rPr lang="en-US" sz="2200" dirty="0">
                <a:latin typeface="Alexandria" charset="0"/>
              </a:rPr>
              <a:t>This means: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 mean stays constant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 variance stays constant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No long-term trend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No seasonal patterns</a:t>
            </a:r>
          </a:p>
          <a:p>
            <a:r>
              <a:rPr lang="en-US" sz="2200" dirty="0">
                <a:latin typeface="Alexandria" charset="0"/>
              </a:rPr>
              <a:t>Stationary data is easier to model and is required for many forecasting methods.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Stationarity importance: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Models like AR, MA, ARMA, and ARIMA work only when the data is stationary.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When the series is stationary, the model’s patterns stay stable, which makes forecasting more accurate and reliable.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32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1042271"/>
            <a:ext cx="6357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Visual Intuition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7125" y="2010807"/>
            <a:ext cx="10541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Non-stationary:</a:t>
            </a:r>
            <a:r>
              <a:rPr lang="en-US" sz="2000" dirty="0">
                <a:latin typeface="Alexandria" charset="0"/>
              </a:rPr>
              <a:t> The line keeps going up or down over time: has a trend.</a:t>
            </a:r>
          </a:p>
          <a:p>
            <a:r>
              <a:rPr lang="en-US" sz="2000" b="1" dirty="0">
                <a:latin typeface="Alexandria" charset="0"/>
              </a:rPr>
              <a:t>Stationary:</a:t>
            </a:r>
            <a:r>
              <a:rPr lang="en-US" sz="2000" dirty="0">
                <a:latin typeface="Alexandria" charset="0"/>
              </a:rPr>
              <a:t> The line moves up and down around a flat average: no trend, stable behavior.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B504DAA-6DC9-A74A-991B-EA3A0D3E80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8396" y="2824363"/>
            <a:ext cx="3290454" cy="32904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A4A153D-4A1A-424D-A9B7-01338FA9A7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1008" y="2990896"/>
            <a:ext cx="3076699" cy="3076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18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98231" y="1042273"/>
            <a:ext cx="6357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Forecasting Foundations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3583"/>
            <a:ext cx="10541000" cy="398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300" dirty="0">
                <a:latin typeface="Alexandria" charset="0"/>
              </a:rPr>
              <a:t>Forecasting means using past/historical data to predict what will happen in the future.</a:t>
            </a:r>
            <a:br>
              <a:rPr lang="en-US" sz="2300" dirty="0">
                <a:latin typeface="Alexandria" charset="0"/>
              </a:rPr>
            </a:br>
            <a:r>
              <a:rPr lang="en-US" sz="2300" dirty="0">
                <a:latin typeface="Alexandria" charset="0"/>
              </a:rPr>
              <a:t>Example: using last year's stock prices to predict tomorrow’s price.</a:t>
            </a:r>
          </a:p>
          <a:p>
            <a:endParaRPr lang="en-US" sz="2300" b="1" dirty="0">
              <a:latin typeface="Alexandria" charset="0"/>
            </a:endParaRPr>
          </a:p>
          <a:p>
            <a:r>
              <a:rPr lang="en-US" sz="2300" b="1" dirty="0">
                <a:latin typeface="Alexandria" charset="0"/>
              </a:rPr>
              <a:t>One-Step &amp; Multi-Step Forecasting</a:t>
            </a:r>
          </a:p>
          <a:p>
            <a:r>
              <a:rPr lang="en-US" sz="2300" b="1" dirty="0">
                <a:latin typeface="Alexandria" charset="0"/>
              </a:rPr>
              <a:t>One-step ahead: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You predict only the next point (t+1).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Most accurate because it's close to the known data.</a:t>
            </a:r>
          </a:p>
          <a:p>
            <a:r>
              <a:rPr lang="en-US" sz="2300" b="1" dirty="0">
                <a:latin typeface="Alexandria" charset="0"/>
              </a:rPr>
              <a:t>Multi-step ahead: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You predict several future points (t+1, t+2, … </a:t>
            </a:r>
            <a:r>
              <a:rPr lang="en-US" sz="2300" dirty="0" err="1">
                <a:latin typeface="Alexandria" charset="0"/>
              </a:rPr>
              <a:t>t+n</a:t>
            </a:r>
            <a:r>
              <a:rPr lang="en-US" sz="2300" dirty="0">
                <a:latin typeface="Alexandria" charset="0"/>
              </a:rPr>
              <a:t>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The further you try to predict, the more uncertainty and error you get.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43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947815"/>
            <a:ext cx="628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Rolling &amp; Expanding Window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81170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Rolling window: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We use a fixed-size window of recent data (e.g., last 30 days).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As time moves forward, the window slides forward.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Always same size.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Expanding window: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We start with a small window, and it keeps growing as more data arrives.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Uses all past data up to the current point.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65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7406" y="1037548"/>
            <a:ext cx="628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Forecasting Workflow in Finance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147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8372" y="1810402"/>
            <a:ext cx="10541000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latin typeface="Alexandria" charset="0"/>
              </a:rPr>
              <a:t>Collect data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Get historical financial data (prices, returns, rates).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latin typeface="Alexandria" charset="0"/>
              </a:rPr>
              <a:t>Clean &amp; preprocess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Handle missing values, remove outliers, format correctly.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latin typeface="Alexandria" charset="0"/>
              </a:rPr>
              <a:t>Test stationarity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Check if the series is stable (ADF test, visualization).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latin typeface="Alexandria" charset="0"/>
              </a:rPr>
              <a:t>Fit model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Apply models like AR, MA, ARIMA, SARIMA.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latin typeface="Alexandria" charset="0"/>
              </a:rPr>
              <a:t>Forecast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Predict future values (one-step or multi-step).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latin typeface="Alexandria" charset="0"/>
              </a:rPr>
              <a:t>Evaluate errors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Compare predictions to actual values using metrics (MSE, RMSE, MAE).</a:t>
            </a:r>
          </a:p>
          <a:p>
            <a:pPr lvl="1"/>
            <a:endParaRPr lang="en-US" sz="22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78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54691"/>
            <a:ext cx="628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Preprocessing Time Series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4739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Handling Missing Values: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Fill gaps using previous values (forward fill),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interpolate between points,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or remove them if there are very few.</a:t>
            </a:r>
          </a:p>
          <a:p>
            <a:endParaRPr lang="en-US" sz="22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200" dirty="0">
                <a:latin typeface="Alexandria" charset="0"/>
              </a:rPr>
              <a:t>Interpolation in time series means estimating missing values by looking at surrounding data points.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200" dirty="0">
                <a:latin typeface="Alexandria" charset="0"/>
              </a:rPr>
              <a:t>Linear interpolation: Connects the points with a straight line and fills missing values along it.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200" dirty="0">
                <a:latin typeface="Alexandria" charset="0"/>
              </a:rPr>
              <a:t>Other types: Can use polynomial, spline, or more advanced methods depending on the pattern.</a:t>
            </a:r>
          </a:p>
          <a:p>
            <a:endParaRPr lang="en-US" sz="22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69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54691"/>
            <a:ext cx="628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Preprocessing Time Series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80364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Smoothing &amp; Moving Averages:</a:t>
            </a:r>
            <a:r>
              <a:rPr lang="en-US" sz="2200" dirty="0">
                <a:latin typeface="Alexandria" charset="0"/>
              </a:rPr>
              <a:t>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Reduce short-term fluctuations in the data to make trends easier to see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Use simple or exponential moving averages to reduce noise and highlight trends.</a:t>
            </a: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Differencing:</a:t>
            </a:r>
            <a:r>
              <a:rPr lang="en-US" sz="2200" dirty="0">
                <a:latin typeface="Alexandria" charset="0"/>
              </a:rPr>
              <a:t> Subtract previous value from current </a:t>
            </a:r>
            <a:r>
              <a:rPr lang="en-US" sz="2200" b="1" dirty="0">
                <a:latin typeface="Alexandria" charset="0"/>
              </a:rPr>
              <a:t>(</a:t>
            </a:r>
            <a:r>
              <a:rPr lang="el-GR" sz="2200" b="1" dirty="0">
                <a:latin typeface="Alexandria" charset="0"/>
              </a:rPr>
              <a:t>Δ</a:t>
            </a:r>
            <a:r>
              <a:rPr lang="en-US" sz="2200" b="1" dirty="0">
                <a:latin typeface="Alexandria" charset="0"/>
              </a:rPr>
              <a:t>y = y(t) – y(t–1)) </a:t>
            </a:r>
            <a:r>
              <a:rPr lang="en-US" sz="2200" dirty="0">
                <a:latin typeface="Alexandria" charset="0"/>
              </a:rPr>
              <a:t>to remove trends and stabilize the series.</a:t>
            </a: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Scaling &amp; Normalization: </a:t>
            </a:r>
            <a:r>
              <a:rPr lang="en-US" sz="2200" dirty="0">
                <a:latin typeface="Alexandria" charset="0"/>
              </a:rPr>
              <a:t>Apply z-score or min–max scaling to adjust value ranges, which some models require.</a:t>
            </a: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ADF Test: </a:t>
            </a:r>
            <a:r>
              <a:rPr lang="en-US" sz="2200" dirty="0">
                <a:latin typeface="Alexandria" charset="0"/>
              </a:rPr>
              <a:t>Checks stationarity. If p-value &lt; 0.05, the series is stationary; if &gt; 0.05, it’s non-stationary.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05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7406" y="64071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Classical Time Series Models - Autoregressive (AR) Model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06877"/>
            <a:ext cx="10541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Predicts future value using past values.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Formula: y(t) = c + </a:t>
            </a:r>
            <a:r>
              <a:rPr lang="el-GR" sz="2200" dirty="0">
                <a:latin typeface="Alexandria" charset="0"/>
              </a:rPr>
              <a:t>φ₁</a:t>
            </a:r>
            <a:r>
              <a:rPr lang="en-US" sz="2200" dirty="0">
                <a:latin typeface="Alexandria" charset="0"/>
              </a:rPr>
              <a:t>y(t–1) + ... + </a:t>
            </a:r>
            <a:r>
              <a:rPr lang="el-GR" sz="2200" dirty="0">
                <a:latin typeface="Alexandria" charset="0"/>
              </a:rPr>
              <a:t>φ</a:t>
            </a:r>
            <a:r>
              <a:rPr lang="en-US" sz="2200" dirty="0" err="1">
                <a:latin typeface="Alexandria" charset="0"/>
              </a:rPr>
              <a:t>py</a:t>
            </a:r>
            <a:r>
              <a:rPr lang="en-US" sz="2200" dirty="0">
                <a:latin typeface="Alexandria" charset="0"/>
              </a:rPr>
              <a:t>(t–p) + </a:t>
            </a:r>
            <a:r>
              <a:rPr lang="el-GR" sz="2200" dirty="0">
                <a:latin typeface="Alexandria" charset="0"/>
              </a:rPr>
              <a:t>ε(</a:t>
            </a:r>
            <a:r>
              <a:rPr lang="en-US" sz="2200" dirty="0">
                <a:latin typeface="Alexandria" charset="0"/>
              </a:rPr>
              <a:t>t)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 = number of past observations considered.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So AR compute Next value = starting point + effect of past values + tiny unpredictable changes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Example: AR(2) uses the previous two values, y(t–1) and y(t–2), to predict y(t).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Visual Understanding/Intuition: Past values (Lagged) strongly influence the next value.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6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7406" y="64071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Classical Time Series Models - Moving Average (MA) Model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11875"/>
            <a:ext cx="10541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Predicts the next value based on past errors (residuals), not the values themselves.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Formula: y(t) = </a:t>
            </a:r>
            <a:r>
              <a:rPr lang="el-GR" sz="2200" dirty="0">
                <a:latin typeface="Alexandria" charset="0"/>
              </a:rPr>
              <a:t>μ + </a:t>
            </a:r>
            <a:r>
              <a:rPr lang="el-GR" sz="2200" dirty="0" err="1">
                <a:latin typeface="Alexandria" charset="0"/>
              </a:rPr>
              <a:t>θ₁ε</a:t>
            </a:r>
            <a:r>
              <a:rPr lang="el-GR" sz="2200" dirty="0">
                <a:latin typeface="Alexandria" charset="0"/>
              </a:rPr>
              <a:t>(</a:t>
            </a:r>
            <a:r>
              <a:rPr lang="en-US" sz="2200" dirty="0">
                <a:latin typeface="Alexandria" charset="0"/>
              </a:rPr>
              <a:t>t–1) + ... + </a:t>
            </a:r>
            <a:r>
              <a:rPr lang="el-GR" sz="2200" dirty="0">
                <a:latin typeface="Alexandria" charset="0"/>
              </a:rPr>
              <a:t>θ</a:t>
            </a:r>
            <a:r>
              <a:rPr lang="en-US" sz="2200" dirty="0">
                <a:latin typeface="Alexandria" charset="0"/>
              </a:rPr>
              <a:t>q</a:t>
            </a:r>
            <a:r>
              <a:rPr lang="el-GR" sz="2200" dirty="0">
                <a:latin typeface="Alexandria" charset="0"/>
              </a:rPr>
              <a:t>ε(</a:t>
            </a:r>
            <a:r>
              <a:rPr lang="en-US" sz="2200" dirty="0">
                <a:latin typeface="Alexandria" charset="0"/>
              </a:rPr>
              <a:t>t–q)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q = number of past error terms used.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So MA prediction depends on the baseline level + the last two mistakes the model made.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Example: MA(2) uses the previous two error terms, </a:t>
            </a:r>
            <a:r>
              <a:rPr lang="el-GR" sz="2200" dirty="0">
                <a:latin typeface="Alexandria" charset="0"/>
              </a:rPr>
              <a:t>ε(</a:t>
            </a:r>
            <a:r>
              <a:rPr lang="en-US" sz="2200" dirty="0">
                <a:latin typeface="Alexandria" charset="0"/>
              </a:rPr>
              <a:t>t–1) and </a:t>
            </a:r>
            <a:r>
              <a:rPr lang="el-GR" sz="2200" dirty="0">
                <a:latin typeface="Alexandria" charset="0"/>
              </a:rPr>
              <a:t>ε(</a:t>
            </a:r>
            <a:r>
              <a:rPr lang="en-US" sz="2200" dirty="0">
                <a:latin typeface="Alexandria" charset="0"/>
              </a:rPr>
              <a:t>t–2), to predict y(t).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Visual Understanding/Intuition: Large errors today affect future predictions.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In conclusion: AR looks at past values, MA looks at past errors.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51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7406" y="64071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Classical Time Series Models – </a:t>
            </a:r>
          </a:p>
          <a:p>
            <a:r>
              <a:rPr lang="en-US" sz="3200" dirty="0">
                <a:latin typeface="Alexandria" charset="0"/>
                <a:cs typeface="Alexandria" charset="0"/>
              </a:rPr>
              <a:t>ARMA Model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4375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ARMA combines both AR and MA: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AR part: uses past values.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MA part: uses past errors.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can model more complex patterns, but it requires the data to be stationary.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ARMA(p, q) Use Cases</a:t>
            </a:r>
          </a:p>
          <a:p>
            <a:r>
              <a:rPr lang="en-US" sz="2000" dirty="0">
                <a:latin typeface="Alexandria" charset="0"/>
              </a:rPr>
              <a:t>ARMA(p, q) is commonly used for: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Financial returns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Volatility patterns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Short-term fluctuations in stationary time series</a:t>
            </a:r>
          </a:p>
          <a:p>
            <a:r>
              <a:rPr lang="en-US" sz="2000" dirty="0">
                <a:latin typeface="Alexandria" charset="0"/>
              </a:rPr>
              <a:t>It works well when the series has no clear trend but has some autocorrelation structure.</a:t>
            </a:r>
          </a:p>
          <a:p>
            <a:r>
              <a:rPr lang="en-US" sz="2000" dirty="0">
                <a:latin typeface="Alexandria" charset="0"/>
              </a:rPr>
              <a:t>Where: p = number of past values used (from the AR part) and q = number of past errors used (from the MA part)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97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7125" y="1905403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Strengths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Simple to use: The formulas and concepts are straightforward.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Easy to interpret: You can clearly see how past values (AR) or past errors (MA) affect predictions.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Good for short-term forecasting: They work well when the data has short memory and stable patterns.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Limitations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Require stationarity: AR, MA, and ARMA only work well if the data has no trend and stable variance.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Not suitable for long-term trends: They cannot capture long-term growth or downward movement.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Limited complexity: They cannot model seasonal patterns or non-linear behavior unless extended.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DF7DEFC-263E-5746-AE67-F47A8EC54F02}"/>
              </a:ext>
            </a:extLst>
          </p:cNvPr>
          <p:cNvSpPr txBox="1"/>
          <p:nvPr/>
        </p:nvSpPr>
        <p:spPr>
          <a:xfrm>
            <a:off x="2513149" y="1007192"/>
            <a:ext cx="628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Strengths &amp; Limitations</a:t>
            </a:r>
            <a:endParaRPr lang="en-US" sz="3200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24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29299"/>
            <a:ext cx="10541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ARIMA(p, d, q) combines three parts: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p: number of AR terms (past values)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d: number of differencing steps to make the data stationary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q: number of MA terms (past errors)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extends ARMA by adding differencing.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What “I” Means (Integrated)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The “I” in ARIMA stands for Integrated, which simply means: you apply differencing to remove trends and make the series stationary.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DF7DEFC-263E-5746-AE67-F47A8EC54F02}"/>
              </a:ext>
            </a:extLst>
          </p:cNvPr>
          <p:cNvSpPr txBox="1"/>
          <p:nvPr/>
        </p:nvSpPr>
        <p:spPr>
          <a:xfrm>
            <a:off x="2451737" y="69440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Advanced Time Series Models - </a:t>
            </a:r>
          </a:p>
          <a:p>
            <a:r>
              <a:rPr lang="en-US" sz="3200" dirty="0">
                <a:latin typeface="Alexandria" charset="0"/>
              </a:rPr>
              <a:t>ARIMA Model</a:t>
            </a:r>
          </a:p>
        </p:txBody>
      </p:sp>
    </p:spTree>
    <p:extLst>
      <p:ext uri="{BB962C8B-B14F-4D97-AF65-F5344CB8AC3E}">
        <p14:creationId xmlns:p14="http://schemas.microsoft.com/office/powerpoint/2010/main" val="16459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29299"/>
            <a:ext cx="10541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ARIMA Workflow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>
                <a:latin typeface="Alexandria" charset="0"/>
              </a:rPr>
              <a:t>Check stationarity of the series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>
                <a:latin typeface="Alexandria" charset="0"/>
              </a:rPr>
              <a:t>Apply differencing until it becomes stationary (this gives you d)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>
                <a:latin typeface="Alexandria" charset="0"/>
              </a:rPr>
              <a:t>Select p, d, q using tools like ACF/PACF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>
                <a:latin typeface="Alexandria" charset="0"/>
              </a:rPr>
              <a:t>Fit the model to the data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>
                <a:latin typeface="Alexandria" charset="0"/>
              </a:rPr>
              <a:t>Evaluate the forecast accuracy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DF7DEFC-263E-5746-AE67-F47A8EC54F02}"/>
              </a:ext>
            </a:extLst>
          </p:cNvPr>
          <p:cNvSpPr txBox="1"/>
          <p:nvPr/>
        </p:nvSpPr>
        <p:spPr>
          <a:xfrm>
            <a:off x="2451737" y="69440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Advanced Time Series Models - </a:t>
            </a:r>
          </a:p>
          <a:p>
            <a:r>
              <a:rPr lang="en-US" sz="3200" dirty="0">
                <a:latin typeface="Alexandria" charset="0"/>
              </a:rPr>
              <a:t>ARIMA Model</a:t>
            </a:r>
          </a:p>
        </p:txBody>
      </p:sp>
    </p:spTree>
    <p:extLst>
      <p:ext uri="{BB962C8B-B14F-4D97-AF65-F5344CB8AC3E}">
        <p14:creationId xmlns:p14="http://schemas.microsoft.com/office/powerpoint/2010/main" val="2742045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81024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SARIMA adds seasonal terms to ARIMA.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" charset="0"/>
              </a:rPr>
              <a:t>SARIMA(p, d, q)(P, D, Q)_s:  </a:t>
            </a:r>
            <a:r>
              <a:rPr lang="en-US" sz="2200" dirty="0">
                <a:latin typeface="Alexandria" charset="0"/>
              </a:rPr>
              <a:t>adds AR, MA, and differencing for both regular patterns and repeating seasonal patterns.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SARIMA(p, d, q) (P, D, Q)ₛ has two parts: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1.The first part (p, d, q)</a:t>
            </a:r>
          </a:p>
          <a:p>
            <a:r>
              <a:rPr lang="en-US" sz="2200" dirty="0">
                <a:latin typeface="Alexandria" charset="0"/>
              </a:rPr>
              <a:t>These are the normal ARIMA terms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DF7DEFC-263E-5746-AE67-F47A8EC54F02}"/>
              </a:ext>
            </a:extLst>
          </p:cNvPr>
          <p:cNvSpPr txBox="1"/>
          <p:nvPr/>
        </p:nvSpPr>
        <p:spPr>
          <a:xfrm>
            <a:off x="2451737" y="69440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Advanced Time Series Models - </a:t>
            </a:r>
          </a:p>
          <a:p>
            <a:r>
              <a:rPr lang="en-US" sz="3200" dirty="0">
                <a:latin typeface="Alexandria" charset="0"/>
              </a:rPr>
              <a:t>SARIMA (Seasonal ARIMA)</a:t>
            </a:r>
          </a:p>
        </p:txBody>
      </p:sp>
    </p:spTree>
    <p:extLst>
      <p:ext uri="{BB962C8B-B14F-4D97-AF65-F5344CB8AC3E}">
        <p14:creationId xmlns:p14="http://schemas.microsoft.com/office/powerpoint/2010/main" val="3895131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98674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SARIMA(p, d, q) (P, D, Q)ₛ has two parts:</a:t>
            </a:r>
          </a:p>
          <a:p>
            <a:r>
              <a:rPr lang="en-US" sz="2000" b="1" dirty="0">
                <a:latin typeface="Alexandria" charset="0"/>
              </a:rPr>
              <a:t>2. The seasonal part (P, D, Q)</a:t>
            </a:r>
          </a:p>
          <a:p>
            <a:r>
              <a:rPr lang="en-US" sz="2000" dirty="0">
                <a:latin typeface="Alexandria" charset="0"/>
              </a:rPr>
              <a:t>These do the same thing, but for seasonal patterns:</a:t>
            </a:r>
          </a:p>
          <a:p>
            <a:r>
              <a:rPr lang="en-US" sz="2000" b="1" dirty="0">
                <a:latin typeface="Alexandria" charset="0"/>
              </a:rPr>
              <a:t>P:</a:t>
            </a:r>
            <a:r>
              <a:rPr lang="en-US" sz="2000" dirty="0">
                <a:latin typeface="Alexandria" charset="0"/>
              </a:rPr>
              <a:t> seasonal AR: uses past values from one season ago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(e.g., last year’s same month)</a:t>
            </a:r>
          </a:p>
          <a:p>
            <a:r>
              <a:rPr lang="en-US" sz="2000" b="1" dirty="0">
                <a:latin typeface="Alexandria" charset="0"/>
              </a:rPr>
              <a:t>D:</a:t>
            </a:r>
            <a:r>
              <a:rPr lang="en-US" sz="2000" dirty="0">
                <a:latin typeface="Alexandria" charset="0"/>
              </a:rPr>
              <a:t> seasonal differencing: removes seasonal trends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(e.g., y(t) – y(t–12))</a:t>
            </a:r>
          </a:p>
          <a:p>
            <a:r>
              <a:rPr lang="en-US" sz="2000" b="1" dirty="0">
                <a:latin typeface="Alexandria" charset="0"/>
              </a:rPr>
              <a:t>Q:</a:t>
            </a:r>
            <a:r>
              <a:rPr lang="en-US" sz="2000" dirty="0">
                <a:latin typeface="Alexandria" charset="0"/>
              </a:rPr>
              <a:t> seasonal MA: uses past seasonal errors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(e.g., error from one year ago)</a:t>
            </a:r>
          </a:p>
          <a:p>
            <a:r>
              <a:rPr lang="en-US" sz="2000" b="1" dirty="0">
                <a:latin typeface="Alexandria" charset="0"/>
              </a:rPr>
              <a:t>s: </a:t>
            </a:r>
            <a:r>
              <a:rPr lang="en-US" sz="2000" dirty="0">
                <a:latin typeface="Alexandria" charset="0"/>
              </a:rPr>
              <a:t>the length of the season</a:t>
            </a:r>
          </a:p>
          <a:p>
            <a:r>
              <a:rPr lang="en-US" sz="2000" b="1" dirty="0">
                <a:latin typeface="Alexandria" charset="0"/>
              </a:rPr>
              <a:t>12:</a:t>
            </a:r>
            <a:r>
              <a:rPr lang="en-US" sz="2000" dirty="0">
                <a:latin typeface="Alexandria" charset="0"/>
              </a:rPr>
              <a:t> monthly data with yearly seasonality</a:t>
            </a:r>
          </a:p>
          <a:p>
            <a:r>
              <a:rPr lang="en-US" sz="2000" b="1" dirty="0">
                <a:latin typeface="Alexandria" charset="0"/>
              </a:rPr>
              <a:t>7:</a:t>
            </a:r>
            <a:r>
              <a:rPr lang="en-US" sz="2000" dirty="0">
                <a:latin typeface="Alexandria" charset="0"/>
              </a:rPr>
              <a:t> daily data with weekly seasonality</a:t>
            </a:r>
          </a:p>
          <a:p>
            <a:r>
              <a:rPr lang="en-US" sz="2000" b="1" dirty="0">
                <a:latin typeface="Alexandria" charset="0"/>
              </a:rPr>
              <a:t>4:</a:t>
            </a:r>
            <a:r>
              <a:rPr lang="en-US" sz="2000" dirty="0">
                <a:latin typeface="Alexandria" charset="0"/>
              </a:rPr>
              <a:t> quarterly data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DF7DEFC-263E-5746-AE67-F47A8EC54F02}"/>
              </a:ext>
            </a:extLst>
          </p:cNvPr>
          <p:cNvSpPr txBox="1"/>
          <p:nvPr/>
        </p:nvSpPr>
        <p:spPr>
          <a:xfrm>
            <a:off x="2451737" y="69440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Advanced Time Series Models - </a:t>
            </a:r>
          </a:p>
          <a:p>
            <a:r>
              <a:rPr lang="en-US" sz="3200" dirty="0">
                <a:latin typeface="Alexandria" charset="0"/>
              </a:rPr>
              <a:t>SARIMA (Seasonal ARIMA)</a:t>
            </a:r>
          </a:p>
        </p:txBody>
      </p:sp>
    </p:spTree>
    <p:extLst>
      <p:ext uri="{BB962C8B-B14F-4D97-AF65-F5344CB8AC3E}">
        <p14:creationId xmlns:p14="http://schemas.microsoft.com/office/powerpoint/2010/main" val="3199710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3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When to use ARIMA vs SARIMA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4039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259399"/>
            <a:ext cx="10541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ARIMA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Use ARIMA when the data does NOT have seasonality (non-seasonal data).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handles trends and short-term patterns, but not repeating cycles.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SARIMA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Use SARIMA when the data HAS clear seasonal patterns, like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monthly patterns (s = 12)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weekly patterns (s = 7)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quarterly patterns (s = 4)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23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924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14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Evaluation Metrics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928223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MAE – Mean Absolute Error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MAE measures the average size of the errors without considering direction.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tells you, on average, how far your predictions are from the actual values.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RMSE – Root Mean Square Error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RMSE also measures error size, but it penalizes large errors more because it squares the errors first.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Useful when big mistakes are especially bad.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MAPE – Mean Absolute Percentage Error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MAPE measures the error as a percentage.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is good for data where the scale matters, like stock prices or sales, because it shows how big the error is relative to the value.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69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924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14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Evaluation Metrics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37053"/>
            <a:ext cx="10541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Which Metric for Finance?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Stock prices: RMSE (big errors matter more)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Returns: MAE (simple, stable, no percentage issues)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Percentage-based forecasts: MAPE (shows error relative to value)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83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693180"/>
            <a:ext cx="62152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Case Study: Synthetic Daily Stock Price Dataset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20329"/>
            <a:ext cx="10541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Dataset Description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Synthetic daily stock prices for ~2 years (500 days)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Generated with a linear upward trend + added random noise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Creates realistic movement similar to real stocks: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gradual growth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small daily fluctuations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Time Series Forecasting using (ARIMA)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Predict future values of a time series by modeling trends and past patterns using ARIMA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693180"/>
            <a:ext cx="62152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Case Study: Synthetic Daily Stock Price Dataset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20329"/>
            <a:ext cx="1054100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Libraries used: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pandas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numpy</a:t>
            </a:r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matplotlib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seaborn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statsmodels</a:t>
            </a:r>
            <a:r>
              <a:rPr lang="en-US" sz="2200" dirty="0">
                <a:latin typeface="Alexandria" charset="0"/>
              </a:rPr>
              <a:t>: A Python library for statistical modeling, including time series analysis (ARIMA, SARIMA, ADF test, etc.). It allows fitting classical econometric models.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176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179268"/>
            <a:ext cx="1111530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#Create a Synthetic Daily Stock Price Dataset</a:t>
            </a: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numpy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as np</a:t>
            </a: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pandas as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pd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matplotlib.pyplot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as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plt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seaborn as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sns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np.random.seed</a:t>
            </a:r>
            <a:r>
              <a:rPr lang="en-US" sz="2000" dirty="0">
                <a:latin typeface="Alexandria" charset="0"/>
              </a:rPr>
              <a:t>(42)</a:t>
            </a:r>
          </a:p>
          <a:p>
            <a:r>
              <a:rPr lang="en-US" sz="2000" dirty="0">
                <a:latin typeface="Alexandria" charset="0"/>
              </a:rPr>
              <a:t># Generate 500 days of synthetic stock prices</a:t>
            </a:r>
          </a:p>
          <a:p>
            <a:r>
              <a:rPr lang="en-US" sz="2000" dirty="0">
                <a:latin typeface="Alexandria" charset="0"/>
              </a:rPr>
              <a:t>days = 500</a:t>
            </a:r>
          </a:p>
          <a:p>
            <a:r>
              <a:rPr lang="en-US" sz="2000" dirty="0" err="1">
                <a:latin typeface="Alexandria" charset="0"/>
              </a:rPr>
              <a:t>time_index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pd.date_range</a:t>
            </a:r>
            <a:r>
              <a:rPr lang="en-US" sz="2000" dirty="0">
                <a:latin typeface="Alexandria" charset="0"/>
              </a:rPr>
              <a:t>(start="2020-01-01", periods=days)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Create trend + noise</a:t>
            </a:r>
          </a:p>
          <a:p>
            <a:r>
              <a:rPr lang="en-US" sz="2000" dirty="0">
                <a:latin typeface="Alexandria" charset="0"/>
              </a:rPr>
              <a:t>trend = </a:t>
            </a:r>
            <a:r>
              <a:rPr lang="en-US" sz="2000" dirty="0" err="1">
                <a:latin typeface="Alexandria" charset="0"/>
              </a:rPr>
              <a:t>np.linspace</a:t>
            </a:r>
            <a:r>
              <a:rPr lang="en-US" sz="2000" dirty="0">
                <a:latin typeface="Alexandria" charset="0"/>
              </a:rPr>
              <a:t>(100, 150, days)</a:t>
            </a:r>
          </a:p>
          <a:p>
            <a:r>
              <a:rPr lang="en-US" sz="2000" dirty="0">
                <a:latin typeface="Alexandria" charset="0"/>
              </a:rPr>
              <a:t>noise = </a:t>
            </a:r>
            <a:r>
              <a:rPr lang="en-US" sz="2000" dirty="0" err="1">
                <a:latin typeface="Alexandria" charset="0"/>
              </a:rPr>
              <a:t>np.random.normal</a:t>
            </a:r>
            <a:r>
              <a:rPr lang="en-US" sz="2000" dirty="0">
                <a:latin typeface="Alexandria" charset="0"/>
              </a:rPr>
              <a:t>(0, 2, days)</a:t>
            </a:r>
          </a:p>
          <a:p>
            <a:r>
              <a:rPr lang="en-US" sz="2000" dirty="0">
                <a:latin typeface="Alexandria" charset="0"/>
              </a:rPr>
              <a:t>prices = trend + noise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pd.DataFrame</a:t>
            </a:r>
            <a:r>
              <a:rPr lang="en-US" sz="2000" dirty="0">
                <a:latin typeface="Alexandria" charset="0"/>
              </a:rPr>
              <a:t>({"Date": </a:t>
            </a:r>
            <a:r>
              <a:rPr lang="en-US" sz="2000" dirty="0" err="1">
                <a:latin typeface="Alexandria" charset="0"/>
              </a:rPr>
              <a:t>time_index</a:t>
            </a:r>
            <a:r>
              <a:rPr lang="en-US" sz="2000" dirty="0">
                <a:latin typeface="Alexandria" charset="0"/>
              </a:rPr>
              <a:t>, "Price": prices})</a:t>
            </a:r>
          </a:p>
          <a:p>
            <a:r>
              <a:rPr lang="en-US" sz="2000" dirty="0" err="1">
                <a:latin typeface="Alexandria" charset="0"/>
              </a:rPr>
              <a:t>df.set_index</a:t>
            </a:r>
            <a:r>
              <a:rPr lang="en-US" sz="2000" dirty="0">
                <a:latin typeface="Alexandria" charset="0"/>
              </a:rPr>
              <a:t>("Date", </a:t>
            </a:r>
            <a:r>
              <a:rPr lang="en-US" sz="2000" dirty="0" err="1">
                <a:latin typeface="Alexandria" charset="0"/>
              </a:rPr>
              <a:t>inplace</a:t>
            </a:r>
            <a:r>
              <a:rPr lang="en-US" sz="2000" dirty="0">
                <a:latin typeface="Alexandria" charset="0"/>
              </a:rPr>
              <a:t>=True)</a:t>
            </a:r>
          </a:p>
          <a:p>
            <a:r>
              <a:rPr lang="en-US" sz="2000" dirty="0" err="1">
                <a:latin typeface="Alexandria" charset="0"/>
              </a:rPr>
              <a:t>df.head</a:t>
            </a:r>
            <a:r>
              <a:rPr lang="en-US" sz="2000" dirty="0">
                <a:latin typeface="Alexandria" charset="0"/>
              </a:rPr>
              <a:t>()</a:t>
            </a:r>
          </a:p>
        </p:txBody>
      </p:sp>
    </p:spTree>
    <p:extLst>
      <p:ext uri="{BB962C8B-B14F-4D97-AF65-F5344CB8AC3E}">
        <p14:creationId xmlns:p14="http://schemas.microsoft.com/office/powerpoint/2010/main" val="2575873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179268"/>
            <a:ext cx="11115304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#Plot the Time Series</a:t>
            </a:r>
          </a:p>
          <a:p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plt.figure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figsize</a:t>
            </a:r>
            <a:r>
              <a:rPr lang="en-US" sz="2000" dirty="0">
                <a:latin typeface="Alexandria" charset="0"/>
              </a:rPr>
              <a:t>=(10,4))</a:t>
            </a:r>
          </a:p>
          <a:p>
            <a:r>
              <a:rPr lang="en-US" sz="2000" dirty="0" err="1">
                <a:latin typeface="Alexandria" charset="0"/>
              </a:rPr>
              <a:t>plt.plot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["Price"])</a:t>
            </a:r>
          </a:p>
          <a:p>
            <a:r>
              <a:rPr lang="en-US" sz="2000" dirty="0" err="1">
                <a:latin typeface="Alexandria" charset="0"/>
              </a:rPr>
              <a:t>plt.title</a:t>
            </a:r>
            <a:r>
              <a:rPr lang="en-US" sz="2000" dirty="0">
                <a:latin typeface="Alexandria" charset="0"/>
              </a:rPr>
              <a:t>("Synthetic Daily Stock Price")</a:t>
            </a:r>
          </a:p>
          <a:p>
            <a:r>
              <a:rPr lang="en-US" sz="2000" dirty="0" err="1">
                <a:latin typeface="Alexandria" charset="0"/>
              </a:rPr>
              <a:t>plt.xlabel</a:t>
            </a:r>
            <a:r>
              <a:rPr lang="en-US" sz="2000" dirty="0">
                <a:latin typeface="Alexandria" charset="0"/>
              </a:rPr>
              <a:t>("Date")</a:t>
            </a:r>
          </a:p>
          <a:p>
            <a:r>
              <a:rPr lang="en-US" sz="2000" dirty="0" err="1">
                <a:latin typeface="Alexandria" charset="0"/>
              </a:rPr>
              <a:t>plt.ylabel</a:t>
            </a:r>
            <a:r>
              <a:rPr lang="en-US" sz="2000" dirty="0">
                <a:latin typeface="Alexandria" charset="0"/>
              </a:rPr>
              <a:t>("Price")</a:t>
            </a:r>
          </a:p>
          <a:p>
            <a:r>
              <a:rPr lang="en-US" sz="2000" dirty="0" err="1">
                <a:latin typeface="Alexandria" charset="0"/>
              </a:rPr>
              <a:t>plt.show</a:t>
            </a:r>
            <a:r>
              <a:rPr lang="en-US" sz="2000" dirty="0">
                <a:latin typeface="Alexandria" charset="0"/>
              </a:rPr>
              <a:t>()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dirty="0">
                <a:latin typeface="Alexandria" charset="0"/>
              </a:rPr>
              <a:t>The series shows a clear upward trend </a:t>
            </a:r>
          </a:p>
          <a:p>
            <a:r>
              <a:rPr lang="en-US" sz="2000" dirty="0">
                <a:latin typeface="Alexandria" charset="0"/>
              </a:rPr>
              <a:t>overtime, so its mean is not constant. </a:t>
            </a:r>
          </a:p>
          <a:p>
            <a:r>
              <a:rPr lang="en-US" sz="2000" dirty="0">
                <a:latin typeface="Alexandria" charset="0"/>
              </a:rPr>
              <a:t>Because a stationary series must have </a:t>
            </a:r>
          </a:p>
          <a:p>
            <a:r>
              <a:rPr lang="en-US" sz="2000" dirty="0">
                <a:latin typeface="Alexandria" charset="0"/>
              </a:rPr>
              <a:t>a constant mean, this strong trend indicates</a:t>
            </a:r>
          </a:p>
          <a:p>
            <a:r>
              <a:rPr lang="en-US" sz="2000" dirty="0">
                <a:latin typeface="Alexandria" charset="0"/>
              </a:rPr>
              <a:t>that the data is non-stationary.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4800EAC-3AD9-9742-A0A7-339B2008E7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5134" y="2548928"/>
            <a:ext cx="6992752" cy="3233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2278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404899"/>
            <a:ext cx="1111530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#ADF Test (Stationarity Check)</a:t>
            </a:r>
          </a:p>
          <a:p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statsmodels.tsa.stattools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adfuller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result = </a:t>
            </a:r>
            <a:r>
              <a:rPr lang="en-US" sz="2000" dirty="0" err="1">
                <a:latin typeface="Alexandria" charset="0"/>
              </a:rPr>
              <a:t>adfuller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["Price"])</a:t>
            </a:r>
          </a:p>
          <a:p>
            <a:r>
              <a:rPr lang="en-US" sz="2000" dirty="0">
                <a:latin typeface="Alexandria" charset="0"/>
              </a:rPr>
              <a:t>print("ADF Statistic:", result[0])</a:t>
            </a:r>
          </a:p>
          <a:p>
            <a:r>
              <a:rPr lang="en-US" sz="2000" dirty="0">
                <a:latin typeface="Alexandria" charset="0"/>
              </a:rPr>
              <a:t>print("p-value:", result[1])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b="1" dirty="0">
                <a:latin typeface="Alexandria" charset="0"/>
              </a:rPr>
              <a:t>p-value = 0.903: </a:t>
            </a:r>
            <a:r>
              <a:rPr lang="en-US" sz="2000" dirty="0">
                <a:latin typeface="Alexandria" charset="0"/>
              </a:rPr>
              <a:t> much greater than 0.05.      (expected because of trend)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dirty="0">
                <a:latin typeface="Alexandria" charset="0"/>
              </a:rPr>
              <a:t>The series is non-stationary. It has a trend or changing mean, so you would need to difference it before using ARIMA.</a:t>
            </a:r>
          </a:p>
        </p:txBody>
      </p:sp>
    </p:spTree>
    <p:extLst>
      <p:ext uri="{BB962C8B-B14F-4D97-AF65-F5344CB8AC3E}">
        <p14:creationId xmlns:p14="http://schemas.microsoft.com/office/powerpoint/2010/main" val="7346339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404899"/>
            <a:ext cx="11115304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#Differencing (to Make it Stationary)</a:t>
            </a:r>
          </a:p>
          <a:p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</a:t>
            </a:r>
            <a:r>
              <a:rPr lang="en-US" sz="2000" dirty="0" err="1">
                <a:latin typeface="Alexandria" charset="0"/>
              </a:rPr>
              <a:t>Price_diff</a:t>
            </a:r>
            <a:r>
              <a:rPr lang="en-US" sz="2000" dirty="0">
                <a:latin typeface="Alexandria" charset="0"/>
              </a:rPr>
              <a:t>"] = 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["Price"].diff()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plt.figure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figsize</a:t>
            </a:r>
            <a:r>
              <a:rPr lang="en-US" sz="2000" dirty="0">
                <a:latin typeface="Alexandria" charset="0"/>
              </a:rPr>
              <a:t>=(10,4))</a:t>
            </a:r>
          </a:p>
          <a:p>
            <a:r>
              <a:rPr lang="en-US" sz="2000" dirty="0" err="1">
                <a:latin typeface="Alexandria" charset="0"/>
              </a:rPr>
              <a:t>plt.plot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</a:t>
            </a:r>
            <a:r>
              <a:rPr lang="en-US" sz="2000" dirty="0" err="1">
                <a:latin typeface="Alexandria" charset="0"/>
              </a:rPr>
              <a:t>Price_diff</a:t>
            </a:r>
            <a:r>
              <a:rPr lang="en-US" sz="2000" dirty="0">
                <a:latin typeface="Alexandria" charset="0"/>
              </a:rPr>
              <a:t>"])</a:t>
            </a:r>
          </a:p>
          <a:p>
            <a:r>
              <a:rPr lang="en-US" sz="2000" dirty="0" err="1">
                <a:latin typeface="Alexandria" charset="0"/>
              </a:rPr>
              <a:t>plt.title</a:t>
            </a:r>
            <a:r>
              <a:rPr lang="en-US" sz="2000" dirty="0">
                <a:latin typeface="Alexandria" charset="0"/>
              </a:rPr>
              <a:t>("Differenced Stock Price")</a:t>
            </a:r>
          </a:p>
          <a:p>
            <a:r>
              <a:rPr lang="en-US" sz="2000" dirty="0" err="1">
                <a:latin typeface="Alexandria" charset="0"/>
              </a:rPr>
              <a:t>plt.show</a:t>
            </a:r>
            <a:r>
              <a:rPr lang="en-US" sz="2000" dirty="0">
                <a:latin typeface="Alexandria" charset="0"/>
              </a:rPr>
              <a:t>()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>
                <a:latin typeface="Alexandria" charset="0"/>
              </a:rPr>
              <a:t>After differencing the original series, the values fluctuate around a constant mean of zero with stable variance.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This transformation makes the series visually stationary and suitable for time series modeling.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CF2FEF3-6D8A-B14B-92C3-9D23ACF501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1397" y="1817916"/>
            <a:ext cx="6465677" cy="2931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5723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404899"/>
            <a:ext cx="11115304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#Fit ARIMA Model - We use ARIMA(1,1,1)</a:t>
            </a:r>
          </a:p>
          <a:p>
            <a:r>
              <a:rPr lang="en-US" sz="2000" dirty="0">
                <a:latin typeface="Alexandria" charset="0"/>
              </a:rPr>
              <a:t>#</a:t>
            </a:r>
            <a:r>
              <a:rPr lang="en-US" sz="2000" dirty="0"/>
              <a:t>Understand and fit ARIMA on full data (teaching purposes).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statsmodels.tsa.arima.model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import ARIMA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Remove </a:t>
            </a:r>
            <a:r>
              <a:rPr lang="en-US" sz="2000" dirty="0" err="1">
                <a:latin typeface="Alexandria" charset="0"/>
              </a:rPr>
              <a:t>NaN</a:t>
            </a:r>
            <a:r>
              <a:rPr lang="en-US" sz="2000" dirty="0">
                <a:latin typeface="Alexandria" charset="0"/>
              </a:rPr>
              <a:t> after differencing</a:t>
            </a:r>
          </a:p>
          <a:p>
            <a:r>
              <a:rPr lang="en-US" sz="2000" dirty="0" err="1">
                <a:latin typeface="Alexandria" charset="0"/>
              </a:rPr>
              <a:t>ts_data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["Price"].</a:t>
            </a:r>
            <a:r>
              <a:rPr lang="en-US" sz="2000" dirty="0" err="1">
                <a:latin typeface="Alexandria" charset="0"/>
              </a:rPr>
              <a:t>dropna</a:t>
            </a:r>
            <a:r>
              <a:rPr lang="en-US" sz="2000" dirty="0">
                <a:latin typeface="Alexandria" charset="0"/>
              </a:rPr>
              <a:t>()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model = ARIMA(</a:t>
            </a:r>
            <a:r>
              <a:rPr lang="en-US" sz="2000" dirty="0" err="1">
                <a:latin typeface="Alexandria" charset="0"/>
              </a:rPr>
              <a:t>ts_data</a:t>
            </a:r>
            <a:r>
              <a:rPr lang="en-US" sz="2000" dirty="0">
                <a:latin typeface="Alexandria" charset="0"/>
              </a:rPr>
              <a:t>, order=(1,1,1))</a:t>
            </a:r>
          </a:p>
          <a:p>
            <a:r>
              <a:rPr lang="en-US" sz="2000" dirty="0" err="1">
                <a:latin typeface="Alexandria" charset="0"/>
              </a:rPr>
              <a:t>model_fit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model.fit</a:t>
            </a:r>
            <a:r>
              <a:rPr lang="en-US" sz="2000" dirty="0">
                <a:latin typeface="Alexandria" charset="0"/>
              </a:rPr>
              <a:t>()</a:t>
            </a:r>
          </a:p>
          <a:p>
            <a:r>
              <a:rPr lang="en-US" sz="2000" dirty="0">
                <a:latin typeface="Alexandria" charset="0"/>
              </a:rPr>
              <a:t>print(</a:t>
            </a:r>
            <a:r>
              <a:rPr lang="en-US" sz="2000" dirty="0" err="1">
                <a:latin typeface="Alexandria" charset="0"/>
              </a:rPr>
              <a:t>model_fit.summary</a:t>
            </a:r>
            <a:r>
              <a:rPr lang="en-US" sz="2000" dirty="0">
                <a:latin typeface="Alexandria" charset="0"/>
              </a:rPr>
              <a:t>())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b="1" dirty="0">
                <a:latin typeface="Alexandria" charset="0"/>
              </a:rPr>
              <a:t>In ARIMA(1,1,1):</a:t>
            </a:r>
          </a:p>
          <a:p>
            <a:r>
              <a:rPr lang="en-US" sz="2000" dirty="0">
                <a:latin typeface="Alexandria" charset="0"/>
              </a:rPr>
              <a:t>p = 1: Uses 1 past value (AR term)</a:t>
            </a:r>
          </a:p>
          <a:p>
            <a:r>
              <a:rPr lang="en-US" sz="2000" dirty="0">
                <a:latin typeface="Alexandria" charset="0"/>
              </a:rPr>
              <a:t>d = 1: 1 differencing step to make the series stationary</a:t>
            </a:r>
          </a:p>
          <a:p>
            <a:r>
              <a:rPr lang="en-US" sz="2000" dirty="0">
                <a:latin typeface="Alexandria" charset="0"/>
              </a:rPr>
              <a:t>q = 1: Uses 1 past error (MA term)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6057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404899"/>
            <a:ext cx="11115304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#Forecast Next 30 Days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forecast_steps</a:t>
            </a:r>
            <a:r>
              <a:rPr lang="en-US" sz="2000" dirty="0">
                <a:latin typeface="Alexandria" charset="0"/>
              </a:rPr>
              <a:t> = 30</a:t>
            </a:r>
          </a:p>
          <a:p>
            <a:r>
              <a:rPr lang="en-US" sz="2000" dirty="0">
                <a:latin typeface="Alexandria" charset="0"/>
              </a:rPr>
              <a:t>forecast = </a:t>
            </a:r>
            <a:r>
              <a:rPr lang="en-US" sz="2000" dirty="0" err="1">
                <a:latin typeface="Alexandria" charset="0"/>
              </a:rPr>
              <a:t>model_fit.forecast</a:t>
            </a:r>
            <a:r>
              <a:rPr lang="en-US" sz="2000" dirty="0">
                <a:latin typeface="Alexandria" charset="0"/>
              </a:rPr>
              <a:t>(steps=</a:t>
            </a:r>
            <a:r>
              <a:rPr lang="en-US" sz="2000" dirty="0" err="1">
                <a:latin typeface="Alexandria" charset="0"/>
              </a:rPr>
              <a:t>forecast_steps</a:t>
            </a:r>
            <a:r>
              <a:rPr lang="en-US" sz="2000" dirty="0">
                <a:latin typeface="Alexandria" charset="0"/>
              </a:rPr>
              <a:t>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plt.figure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figsize</a:t>
            </a:r>
            <a:r>
              <a:rPr lang="en-US" sz="2000" dirty="0">
                <a:latin typeface="Alexandria" charset="0"/>
              </a:rPr>
              <a:t>=(10,4))</a:t>
            </a:r>
          </a:p>
          <a:p>
            <a:r>
              <a:rPr lang="en-US" sz="2000" dirty="0" err="1">
                <a:latin typeface="Alexandria" charset="0"/>
              </a:rPr>
              <a:t>plt.plot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["Price"], label="Historical")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Generate forecast dates</a:t>
            </a:r>
          </a:p>
          <a:p>
            <a:r>
              <a:rPr lang="en-US" sz="2000" dirty="0" err="1">
                <a:latin typeface="Alexandria" charset="0"/>
              </a:rPr>
              <a:t>forecast_dates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pd.date_range</a:t>
            </a:r>
            <a:r>
              <a:rPr lang="en-US" sz="2000" dirty="0">
                <a:latin typeface="Alexandria" charset="0"/>
              </a:rPr>
              <a:t>(start=</a:t>
            </a:r>
            <a:r>
              <a:rPr lang="en-US" sz="2000" dirty="0" err="1">
                <a:latin typeface="Alexandria" charset="0"/>
              </a:rPr>
              <a:t>df.index</a:t>
            </a:r>
            <a:r>
              <a:rPr lang="en-US" sz="2000" dirty="0">
                <a:latin typeface="Alexandria" charset="0"/>
              </a:rPr>
              <a:t>[-1] + </a:t>
            </a:r>
            <a:r>
              <a:rPr lang="en-US" sz="2000" dirty="0" err="1">
                <a:latin typeface="Alexandria" charset="0"/>
              </a:rPr>
              <a:t>pd.Timedelta</a:t>
            </a:r>
            <a:r>
              <a:rPr lang="en-US" sz="2000" dirty="0">
                <a:latin typeface="Alexandria" charset="0"/>
              </a:rPr>
              <a:t>(days=1), periods=</a:t>
            </a:r>
            <a:r>
              <a:rPr lang="en-US" sz="2000" dirty="0" err="1">
                <a:latin typeface="Alexandria" charset="0"/>
              </a:rPr>
              <a:t>forecast_steps</a:t>
            </a:r>
            <a:r>
              <a:rPr lang="en-US" sz="2000" dirty="0">
                <a:latin typeface="Alexandria" charset="0"/>
              </a:rPr>
              <a:t>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plt.plot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forecast_dates</a:t>
            </a:r>
            <a:r>
              <a:rPr lang="en-US" sz="2000" dirty="0">
                <a:latin typeface="Alexandria" charset="0"/>
              </a:rPr>
              <a:t>, forecast, label="Forecast")</a:t>
            </a:r>
          </a:p>
          <a:p>
            <a:r>
              <a:rPr lang="en-US" sz="2000" dirty="0" err="1">
                <a:latin typeface="Alexandria" charset="0"/>
              </a:rPr>
              <a:t>plt.title</a:t>
            </a:r>
            <a:r>
              <a:rPr lang="en-US" sz="2000" dirty="0">
                <a:latin typeface="Alexandria" charset="0"/>
              </a:rPr>
              <a:t>("ARIMA Forecast (30 Days)")</a:t>
            </a:r>
          </a:p>
          <a:p>
            <a:r>
              <a:rPr lang="en-US" sz="2000" dirty="0" err="1">
                <a:latin typeface="Alexandria" charset="0"/>
              </a:rPr>
              <a:t>plt.xlabel</a:t>
            </a:r>
            <a:r>
              <a:rPr lang="en-US" sz="2000" dirty="0">
                <a:latin typeface="Alexandria" charset="0"/>
              </a:rPr>
              <a:t>("Date")</a:t>
            </a:r>
          </a:p>
          <a:p>
            <a:r>
              <a:rPr lang="en-US" sz="2000" dirty="0" err="1">
                <a:latin typeface="Alexandria" charset="0"/>
              </a:rPr>
              <a:t>plt.ylabel</a:t>
            </a:r>
            <a:r>
              <a:rPr lang="en-US" sz="2000" dirty="0">
                <a:latin typeface="Alexandria" charset="0"/>
              </a:rPr>
              <a:t>("Price")</a:t>
            </a:r>
          </a:p>
          <a:p>
            <a:r>
              <a:rPr lang="en-US" sz="2000" dirty="0" err="1">
                <a:latin typeface="Alexandria" charset="0"/>
              </a:rPr>
              <a:t>plt.legend</a:t>
            </a:r>
            <a:r>
              <a:rPr lang="en-US" sz="2000" dirty="0">
                <a:latin typeface="Alexandria" charset="0"/>
              </a:rPr>
              <a:t>()</a:t>
            </a:r>
          </a:p>
          <a:p>
            <a:r>
              <a:rPr lang="en-US" sz="2000" dirty="0" err="1">
                <a:latin typeface="Alexandria" charset="0"/>
              </a:rPr>
              <a:t>plt.show</a:t>
            </a:r>
            <a:r>
              <a:rPr lang="en-US" sz="2000" dirty="0">
                <a:latin typeface="Alexandria" charset="0"/>
              </a:rPr>
              <a:t>()</a:t>
            </a:r>
          </a:p>
        </p:txBody>
      </p:sp>
    </p:spTree>
    <p:extLst>
      <p:ext uri="{BB962C8B-B14F-4D97-AF65-F5344CB8AC3E}">
        <p14:creationId xmlns:p14="http://schemas.microsoft.com/office/powerpoint/2010/main" val="21694055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32510" y="654281"/>
            <a:ext cx="6887688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#Forecast Next 30 Days - Output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Historical data shows a strong upward trend (~100 → ~150).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30-day forecast is flat (~149.5), not continuing </a:t>
            </a:r>
          </a:p>
          <a:p>
            <a:r>
              <a:rPr lang="en-US" sz="2000" dirty="0">
                <a:latin typeface="Alexandria" charset="0"/>
              </a:rPr>
              <a:t>the trend.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Flat forecast occurs because ARIMA models </a:t>
            </a:r>
          </a:p>
          <a:p>
            <a:r>
              <a:rPr lang="en-US" sz="2000" dirty="0">
                <a:latin typeface="Alexandria" charset="0"/>
              </a:rPr>
              <a:t>the stationary series, removing trends.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Implication: Model captures short-term </a:t>
            </a:r>
          </a:p>
          <a:p>
            <a:r>
              <a:rPr lang="en-US" sz="2000" dirty="0">
                <a:latin typeface="Alexandria" charset="0"/>
              </a:rPr>
              <a:t>fluctuations but doesn’t extrapolate strong trends.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Visual check is helpful, but evaluation metrics are </a:t>
            </a:r>
          </a:p>
          <a:p>
            <a:r>
              <a:rPr lang="en-US" sz="2000" dirty="0">
                <a:latin typeface="Alexandria" charset="0"/>
              </a:rPr>
              <a:t>still needed to quantify accuracy.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DFBAB02-18B2-9E44-8907-9B9A5EFB87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5180" y="2615129"/>
            <a:ext cx="5735645" cy="2596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4575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404899"/>
            <a:ext cx="11115304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</a:t>
            </a:r>
            <a:r>
              <a:rPr lang="en-US" sz="2000" dirty="0"/>
              <a:t>Train/Test Split + Forecasting Accuracy</a:t>
            </a:r>
          </a:p>
          <a:p>
            <a:r>
              <a:rPr lang="en-US" sz="2000" dirty="0">
                <a:latin typeface="Alexandria" charset="0"/>
              </a:rPr>
              <a:t>#Split data: forecast on unseen data, evaluate (validation &amp; tuning)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80% training, 20% testing</a:t>
            </a:r>
          </a:p>
          <a:p>
            <a:r>
              <a:rPr lang="en-US" sz="2000" dirty="0" err="1">
                <a:latin typeface="Alexandria" charset="0"/>
              </a:rPr>
              <a:t>train_size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int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len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) * 0.8)</a:t>
            </a:r>
          </a:p>
          <a:p>
            <a:r>
              <a:rPr lang="en-US" sz="2000" dirty="0">
                <a:latin typeface="Alexandria" charset="0"/>
              </a:rPr>
              <a:t>train, test = 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["Price"][:</a:t>
            </a:r>
            <a:r>
              <a:rPr lang="en-US" sz="2000" dirty="0" err="1">
                <a:latin typeface="Alexandria" charset="0"/>
              </a:rPr>
              <a:t>train_size</a:t>
            </a:r>
            <a:r>
              <a:rPr lang="en-US" sz="2000" dirty="0">
                <a:latin typeface="Alexandria" charset="0"/>
              </a:rPr>
              <a:t>], 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["Price"][</a:t>
            </a:r>
            <a:r>
              <a:rPr lang="en-US" sz="2000" dirty="0" err="1">
                <a:latin typeface="Alexandria" charset="0"/>
              </a:rPr>
              <a:t>train_size</a:t>
            </a:r>
            <a:r>
              <a:rPr lang="en-US" sz="2000" dirty="0">
                <a:latin typeface="Alexandria" charset="0"/>
              </a:rPr>
              <a:t>:]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Fit on training only</a:t>
            </a:r>
          </a:p>
          <a:p>
            <a:r>
              <a:rPr lang="en-US" sz="2000" dirty="0">
                <a:latin typeface="Alexandria" charset="0"/>
              </a:rPr>
              <a:t>model = ARIMA(train, order=(1,1,1))</a:t>
            </a:r>
          </a:p>
          <a:p>
            <a:r>
              <a:rPr lang="en-US" sz="2000" dirty="0" err="1">
                <a:latin typeface="Alexandria" charset="0"/>
              </a:rPr>
              <a:t>model_fit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model.fit</a:t>
            </a:r>
            <a:r>
              <a:rPr lang="en-US" sz="2000" dirty="0">
                <a:latin typeface="Alexandria" charset="0"/>
              </a:rPr>
              <a:t>()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Forecast length = test set length (Purpose: Compare predicted values with actual test data to measure #accuracy using metrics like MAE, RMSE, or MAPE.)</a:t>
            </a:r>
          </a:p>
          <a:p>
            <a:r>
              <a:rPr lang="en-US" sz="2000" dirty="0">
                <a:latin typeface="Alexandria" charset="0"/>
              </a:rPr>
              <a:t>predictions = </a:t>
            </a:r>
            <a:r>
              <a:rPr lang="en-US" sz="2000" dirty="0" err="1">
                <a:latin typeface="Alexandria" charset="0"/>
              </a:rPr>
              <a:t>model_fit.forecast</a:t>
            </a:r>
            <a:r>
              <a:rPr lang="en-US" sz="2000" dirty="0">
                <a:latin typeface="Alexandria" charset="0"/>
              </a:rPr>
              <a:t>(steps=</a:t>
            </a:r>
            <a:r>
              <a:rPr lang="en-US" sz="2000" dirty="0" err="1">
                <a:latin typeface="Alexandria" charset="0"/>
              </a:rPr>
              <a:t>len</a:t>
            </a:r>
            <a:r>
              <a:rPr lang="en-US" sz="2000" dirty="0">
                <a:latin typeface="Alexandria" charset="0"/>
              </a:rPr>
              <a:t>(test))</a:t>
            </a:r>
          </a:p>
          <a:p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2950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404899"/>
            <a:ext cx="1111530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</a:t>
            </a:r>
            <a:r>
              <a:rPr lang="en-US" sz="2000" dirty="0"/>
              <a:t>Evaluation Metrics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sklearn.metrics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mean_absolute_error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,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mean_squared_error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numpy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as np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mae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mean_absolute_error</a:t>
            </a:r>
            <a:r>
              <a:rPr lang="en-US" sz="2000" dirty="0">
                <a:latin typeface="Alexandria" charset="0"/>
              </a:rPr>
              <a:t>(test, predictions)</a:t>
            </a:r>
          </a:p>
          <a:p>
            <a:r>
              <a:rPr lang="en-US" sz="2000" dirty="0" err="1">
                <a:latin typeface="Alexandria" charset="0"/>
              </a:rPr>
              <a:t>rmse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np.sqrt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mean_squared_error</a:t>
            </a:r>
            <a:r>
              <a:rPr lang="en-US" sz="2000" dirty="0">
                <a:latin typeface="Alexandria" charset="0"/>
              </a:rPr>
              <a:t>(test, predictions))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print("MAE:", </a:t>
            </a:r>
            <a:r>
              <a:rPr lang="en-US" sz="2000" dirty="0" err="1">
                <a:latin typeface="Alexandria" charset="0"/>
              </a:rPr>
              <a:t>mae</a:t>
            </a:r>
            <a:r>
              <a:rPr lang="en-US" sz="2000" dirty="0">
                <a:latin typeface="Alexandria" charset="0"/>
              </a:rPr>
              <a:t>)</a:t>
            </a:r>
          </a:p>
          <a:p>
            <a:r>
              <a:rPr lang="en-US" sz="2000" dirty="0">
                <a:latin typeface="Alexandria" charset="0"/>
              </a:rPr>
              <a:t>print("RMSE:", </a:t>
            </a:r>
            <a:r>
              <a:rPr lang="en-US" sz="2000" dirty="0" err="1">
                <a:latin typeface="Alexandria" charset="0"/>
              </a:rPr>
              <a:t>rmse</a:t>
            </a:r>
            <a:r>
              <a:rPr lang="en-US" sz="2000" dirty="0">
                <a:latin typeface="Alexandria" charset="0"/>
              </a:rPr>
              <a:t>)</a:t>
            </a:r>
          </a:p>
          <a:p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96332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404899"/>
            <a:ext cx="1111530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</a:t>
            </a:r>
            <a:r>
              <a:rPr lang="en-US" sz="2000" dirty="0"/>
              <a:t>Evaluation Metrics - Output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Forecast Accuracy</a:t>
            </a:r>
          </a:p>
          <a:p>
            <a:r>
              <a:rPr lang="en-US" sz="2000" dirty="0">
                <a:latin typeface="Alexandria" charset="0"/>
              </a:rPr>
              <a:t>MAE ≈ 4.9:   Predictions are on average ~5 units off</a:t>
            </a:r>
          </a:p>
          <a:p>
            <a:r>
              <a:rPr lang="en-US" sz="2000" dirty="0">
                <a:latin typeface="Alexandria" charset="0"/>
              </a:rPr>
              <a:t>RMSE ≈ 5.85:  Larger deviations slightly increase the error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Interpretation: Errors are small relative to stock prices (~100–150) → short-term forecasts are reasonably accurate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Key Idea:</a:t>
            </a:r>
          </a:p>
          <a:p>
            <a:r>
              <a:rPr lang="en-US" sz="2000" dirty="0">
                <a:latin typeface="Alexandria" charset="0"/>
              </a:rPr>
              <a:t>Smaller values = better predictions</a:t>
            </a:r>
          </a:p>
          <a:p>
            <a:r>
              <a:rPr lang="en-US" sz="2000" dirty="0">
                <a:latin typeface="Alexandria" charset="0"/>
              </a:rPr>
              <a:t>Compare errors to the scale of the data to see if they are acceptable</a:t>
            </a:r>
          </a:p>
          <a:p>
            <a:r>
              <a:rPr lang="en-US" sz="2000" dirty="0">
                <a:latin typeface="Alexandria" charset="0"/>
              </a:rPr>
              <a:t>Example: Stock prices ~100–150 → MAE ~5 is reasonably accurate</a:t>
            </a:r>
          </a:p>
          <a:p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19963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404899"/>
            <a:ext cx="1111530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</a:t>
            </a:r>
            <a:r>
              <a:rPr lang="en-US" sz="2000" dirty="0"/>
              <a:t>Plot Forecast vs Actual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plt.figure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figsize</a:t>
            </a:r>
            <a:r>
              <a:rPr lang="en-US" sz="2000" dirty="0">
                <a:latin typeface="Alexandria" charset="0"/>
              </a:rPr>
              <a:t>=(10,4))</a:t>
            </a:r>
          </a:p>
          <a:p>
            <a:r>
              <a:rPr lang="en-US" sz="2000" dirty="0" err="1">
                <a:latin typeface="Alexandria" charset="0"/>
              </a:rPr>
              <a:t>plt.plot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test.index</a:t>
            </a:r>
            <a:r>
              <a:rPr lang="en-US" sz="2000" dirty="0">
                <a:latin typeface="Alexandria" charset="0"/>
              </a:rPr>
              <a:t>, test, label="Actual")</a:t>
            </a:r>
          </a:p>
          <a:p>
            <a:r>
              <a:rPr lang="en-US" sz="2000" dirty="0" err="1">
                <a:latin typeface="Alexandria" charset="0"/>
              </a:rPr>
              <a:t>plt.plot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test.index</a:t>
            </a:r>
            <a:r>
              <a:rPr lang="en-US" sz="2000" dirty="0">
                <a:latin typeface="Alexandria" charset="0"/>
              </a:rPr>
              <a:t>, predictions, label="Predicted")</a:t>
            </a:r>
          </a:p>
          <a:p>
            <a:r>
              <a:rPr lang="en-US" sz="2000" dirty="0" err="1">
                <a:latin typeface="Alexandria" charset="0"/>
              </a:rPr>
              <a:t>plt.title</a:t>
            </a:r>
            <a:r>
              <a:rPr lang="en-US" sz="2000" dirty="0">
                <a:latin typeface="Alexandria" charset="0"/>
              </a:rPr>
              <a:t>("Forecast vs Actual (Test Data)")</a:t>
            </a:r>
          </a:p>
          <a:p>
            <a:r>
              <a:rPr lang="en-US" sz="2000" dirty="0" err="1">
                <a:latin typeface="Alexandria" charset="0"/>
              </a:rPr>
              <a:t>plt.xlabel</a:t>
            </a:r>
            <a:r>
              <a:rPr lang="en-US" sz="2000" dirty="0">
                <a:latin typeface="Alexandria" charset="0"/>
              </a:rPr>
              <a:t>("Date")</a:t>
            </a:r>
          </a:p>
          <a:p>
            <a:r>
              <a:rPr lang="en-US" sz="2000" dirty="0" err="1">
                <a:latin typeface="Alexandria" charset="0"/>
              </a:rPr>
              <a:t>plt.ylabel</a:t>
            </a:r>
            <a:r>
              <a:rPr lang="en-US" sz="2000" dirty="0">
                <a:latin typeface="Alexandria" charset="0"/>
              </a:rPr>
              <a:t>("Price")</a:t>
            </a:r>
          </a:p>
          <a:p>
            <a:r>
              <a:rPr lang="en-US" sz="2000" dirty="0" err="1">
                <a:latin typeface="Alexandria" charset="0"/>
              </a:rPr>
              <a:t>plt.legend</a:t>
            </a:r>
            <a:r>
              <a:rPr lang="en-US" sz="2000" dirty="0">
                <a:latin typeface="Alexandria" charset="0"/>
              </a:rPr>
              <a:t>()</a:t>
            </a:r>
          </a:p>
          <a:p>
            <a:r>
              <a:rPr lang="en-US" sz="2000" dirty="0" err="1">
                <a:latin typeface="Alexandria" charset="0"/>
              </a:rPr>
              <a:t>plt.show</a:t>
            </a:r>
            <a:r>
              <a:rPr lang="en-US" sz="2000" dirty="0">
                <a:latin typeface="Alexandria" charset="0"/>
              </a:rPr>
              <a:t>()</a:t>
            </a:r>
          </a:p>
          <a:p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19343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38645"/>
            <a:ext cx="11115304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</a:t>
            </a:r>
            <a:r>
              <a:rPr lang="en-US" sz="2000" dirty="0"/>
              <a:t>Plot Forecast vs Actual - Output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Actual Data (Blue): Feb → May 2021, prices rise ~137.5 → 152.5 with daily fluctuations.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Predicted Data (Orange): Flat line near 140, failing to capture trend or volatility.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Model Performance: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Does not capture upward trend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Ignores daily fluctuations → high errors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Forecast is inadequate for this strongly trending, </a:t>
            </a:r>
          </a:p>
          <a:p>
            <a:pPr lvl="1"/>
            <a:r>
              <a:rPr lang="en-US" sz="2000" dirty="0">
                <a:latin typeface="Alexandria" charset="0"/>
              </a:rPr>
              <a:t>volatile series</a:t>
            </a:r>
          </a:p>
          <a:p>
            <a:r>
              <a:rPr lang="en-US" sz="2000" b="1" dirty="0">
                <a:latin typeface="Alexandria" charset="0"/>
              </a:rPr>
              <a:t>In conclusion: </a:t>
            </a:r>
            <a:r>
              <a:rPr lang="en-US" sz="2000" dirty="0">
                <a:latin typeface="Alexandria" charset="0"/>
              </a:rPr>
              <a:t>Visual comparison shows the model </a:t>
            </a:r>
          </a:p>
          <a:p>
            <a:r>
              <a:rPr lang="en-US" sz="2000" dirty="0">
                <a:latin typeface="Alexandria" charset="0"/>
              </a:rPr>
              <a:t>underperforms when trends and volatility are strong.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Forecast vs Actual – Model Suitability</a:t>
            </a:r>
          </a:p>
          <a:p>
            <a:r>
              <a:rPr lang="en-US" sz="2000" b="1" dirty="0">
                <a:latin typeface="Alexandria" charset="0"/>
              </a:rPr>
              <a:t>Observation: </a:t>
            </a:r>
            <a:r>
              <a:rPr lang="en-US" sz="2000" dirty="0">
                <a:latin typeface="Alexandria" charset="0"/>
              </a:rPr>
              <a:t>ARIMA(1,1,1) produces a flat forecast:</a:t>
            </a:r>
          </a:p>
          <a:p>
            <a:r>
              <a:rPr lang="en-US" sz="2000" dirty="0">
                <a:latin typeface="Alexandria" charset="0"/>
              </a:rPr>
              <a:t> fails to capture trend and volatility.</a:t>
            </a:r>
          </a:p>
          <a:p>
            <a:r>
              <a:rPr lang="en-US" sz="2000" b="1" dirty="0">
                <a:latin typeface="Alexandria" charset="0"/>
              </a:rPr>
              <a:t>Conclusion:</a:t>
            </a:r>
            <a:r>
              <a:rPr lang="en-US" sz="2000" dirty="0">
                <a:latin typeface="Alexandria" charset="0"/>
              </a:rPr>
              <a:t> Model is not suitable for strongly trending, volatile stock prices.</a:t>
            </a:r>
          </a:p>
          <a:p>
            <a:r>
              <a:rPr lang="en-US" sz="2000" b="1" dirty="0">
                <a:latin typeface="Alexandria" charset="0"/>
              </a:rPr>
              <a:t>Recommendation:</a:t>
            </a:r>
            <a:r>
              <a:rPr lang="en-US" sz="2000" dirty="0">
                <a:latin typeface="Alexandria" charset="0"/>
              </a:rPr>
              <a:t> </a:t>
            </a:r>
          </a:p>
          <a:p>
            <a:r>
              <a:rPr lang="en-US" sz="2000" dirty="0">
                <a:latin typeface="Alexandria" charset="0"/>
              </a:rPr>
              <a:t>Use trend-aware or more advanced models for better predictions.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3F64A40-35B0-5840-9697-F417DD4E1D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8923" y="2870172"/>
            <a:ext cx="5560208" cy="2497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9762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0787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Introduced time series data and its components: trend, seasonality, cycles, noise.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Explained why forecasting is important in finance (stocks, volatility, demand, returns).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Covered stationarity, how to check it, and why models need it.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Applied transformations like log scaling and differencing to achieve stationarity.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Reviewed AR, MA, and ARIMA models and when each is useful in financial forecasting.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Evaluated forecasts using a proper train/test split and metrics (MAE, RMSE, MAPE).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Lab demo: created synthetic stock data, made it stationary, fitted ARIMA, forecasted, and compared predictions to actual values.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17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3498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López de Prado, M. Advances in Financial Machine Learning. Wiley.</a:t>
            </a:r>
            <a:endParaRPr lang="ar-SA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Klaas</a:t>
            </a:r>
            <a:r>
              <a:rPr lang="en-US" sz="2200" dirty="0">
                <a:latin typeface="Alexandria" charset="0"/>
              </a:rPr>
              <a:t>, J. Machine Learning for Finance: Principles and Practice for Financial Insiders. </a:t>
            </a:r>
            <a:r>
              <a:rPr lang="en-US" sz="2200" dirty="0" err="1">
                <a:latin typeface="Alexandria" charset="0"/>
              </a:rPr>
              <a:t>Packt</a:t>
            </a:r>
            <a:r>
              <a:rPr lang="en-US" sz="2200" dirty="0">
                <a:latin typeface="Alexandria" charset="0"/>
              </a:rPr>
              <a:t> Publishing.</a:t>
            </a:r>
            <a:endParaRPr lang="ar-SA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Coursera – Machine Learning &amp; Time Series Courses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(Used for structure, pedagogical flow, and conceptual clarity.)</a:t>
            </a:r>
            <a:endParaRPr lang="ar-SA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Hyndman, R.J. &amp; </a:t>
            </a:r>
            <a:r>
              <a:rPr lang="en-US" sz="2200" dirty="0" err="1">
                <a:latin typeface="Alexandria" charset="0"/>
              </a:rPr>
              <a:t>Athanasopoulos</a:t>
            </a:r>
            <a:r>
              <a:rPr lang="en-US" sz="2200" dirty="0">
                <a:latin typeface="Alexandria" charset="0"/>
              </a:rPr>
              <a:t>, G. Forecasting: Principles and Practice. </a:t>
            </a:r>
            <a:r>
              <a:rPr lang="en-US" sz="2200" dirty="0" err="1">
                <a:latin typeface="Alexandria" charset="0"/>
              </a:rPr>
              <a:t>OTexts</a:t>
            </a:r>
            <a:r>
              <a:rPr lang="en-US" sz="2200" dirty="0">
                <a:latin typeface="Alexandria" charset="0"/>
              </a:rPr>
              <a:t>.</a:t>
            </a:r>
            <a:endParaRPr lang="ar-SA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3498"/>
            <a:ext cx="10541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Box, G.E.P, Jenkins, G.M., &amp; </a:t>
            </a:r>
            <a:r>
              <a:rPr lang="en-US" sz="2200" dirty="0" err="1">
                <a:latin typeface="Alexandria" charset="0"/>
              </a:rPr>
              <a:t>Reinsel</a:t>
            </a:r>
            <a:r>
              <a:rPr lang="en-US" sz="2200" dirty="0">
                <a:latin typeface="Alexandria" charset="0"/>
              </a:rPr>
              <a:t>, G.C. Time Series Analysis: Forecasting and Control.</a:t>
            </a:r>
            <a:endParaRPr lang="ar-SA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Brownlee, J. Introduction to Time Series Forecasting. Machine Learning Mastery.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8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2B7F2E-3881-654C-898B-2AED290852AE}"/>
              </a:ext>
            </a:extLst>
          </p:cNvPr>
          <p:cNvSpPr txBox="1"/>
          <p:nvPr/>
        </p:nvSpPr>
        <p:spPr>
          <a:xfrm>
            <a:off x="6316394" y="2733647"/>
            <a:ext cx="27994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Thank you!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9C49034-44AD-8540-9EED-D18F19E1E0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381" y="1069145"/>
            <a:ext cx="5402185" cy="5402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5452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DE901467-2781-4DEB-9083-A16CCDBEF24D}"/>
</file>

<file path=docProps/app.xml><?xml version="1.0" encoding="utf-8"?>
<Properties xmlns="http://schemas.openxmlformats.org/officeDocument/2006/extended-properties" xmlns:vt="http://schemas.openxmlformats.org/officeDocument/2006/docPropsVTypes">
  <TotalTime>20848</TotalTime>
  <Words>3638</Words>
  <Application>Microsoft Macintosh PowerPoint</Application>
  <PresentationFormat>Widescreen</PresentationFormat>
  <Paragraphs>498</Paragraphs>
  <Slides>40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Courier New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513</cp:revision>
  <cp:lastPrinted>2025-10-28T17:19:30Z</cp:lastPrinted>
  <dcterms:created xsi:type="dcterms:W3CDTF">2023-04-29T09:08:00Z</dcterms:created>
  <dcterms:modified xsi:type="dcterms:W3CDTF">2026-04-03T14:02:45Z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