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257" r:id="rId2"/>
    <p:sldId id="321" r:id="rId3"/>
    <p:sldId id="350" r:id="rId4"/>
    <p:sldId id="279" r:id="rId5"/>
    <p:sldId id="288" r:id="rId6"/>
    <p:sldId id="455" r:id="rId7"/>
    <p:sldId id="456" r:id="rId8"/>
    <p:sldId id="457" r:id="rId9"/>
    <p:sldId id="459" r:id="rId10"/>
    <p:sldId id="460" r:id="rId11"/>
    <p:sldId id="462" r:id="rId12"/>
    <p:sldId id="463" r:id="rId13"/>
    <p:sldId id="464" r:id="rId14"/>
    <p:sldId id="465" r:id="rId15"/>
    <p:sldId id="466" r:id="rId16"/>
    <p:sldId id="467" r:id="rId17"/>
    <p:sldId id="468" r:id="rId18"/>
    <p:sldId id="469" r:id="rId19"/>
    <p:sldId id="472" r:id="rId20"/>
    <p:sldId id="473" r:id="rId21"/>
    <p:sldId id="474" r:id="rId22"/>
    <p:sldId id="475" r:id="rId23"/>
    <p:sldId id="476" r:id="rId24"/>
    <p:sldId id="477" r:id="rId25"/>
    <p:sldId id="478" r:id="rId26"/>
    <p:sldId id="479" r:id="rId27"/>
    <p:sldId id="482" r:id="rId28"/>
    <p:sldId id="496" r:id="rId29"/>
    <p:sldId id="481" r:id="rId30"/>
    <p:sldId id="483" r:id="rId31"/>
    <p:sldId id="491" r:id="rId32"/>
    <p:sldId id="484" r:id="rId33"/>
    <p:sldId id="485" r:id="rId34"/>
    <p:sldId id="492" r:id="rId35"/>
    <p:sldId id="486" r:id="rId36"/>
    <p:sldId id="487" r:id="rId37"/>
    <p:sldId id="493" r:id="rId38"/>
    <p:sldId id="488" r:id="rId39"/>
    <p:sldId id="494" r:id="rId40"/>
    <p:sldId id="489" r:id="rId41"/>
    <p:sldId id="495" r:id="rId42"/>
    <p:sldId id="499" r:id="rId43"/>
    <p:sldId id="498" r:id="rId44"/>
    <p:sldId id="490" r:id="rId45"/>
    <p:sldId id="320" r:id="rId46"/>
    <p:sldId id="276" r:id="rId47"/>
  </p:sldIdLst>
  <p:sldSz cx="12192000" cy="6858000"/>
  <p:notesSz cx="6858000" cy="9144000"/>
  <p:defaultTextStyle>
    <a:defPPr>
      <a:defRPr lang="ar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062565-A993-430F-AFC0-5A8FCC1A6E5E}" v="4" dt="2023-03-27T13:04:35.3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0" autoAdjust="0"/>
    <p:restoredTop sz="94660"/>
  </p:normalViewPr>
  <p:slideViewPr>
    <p:cSldViewPr snapToGrid="0">
      <p:cViewPr varScale="1">
        <p:scale>
          <a:sx n="82" d="100"/>
          <a:sy n="82" d="100"/>
        </p:scale>
        <p:origin x="672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C3519D33-AB57-470F-B551-D9B0D5A4B658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9E0AF4AF-C7C8-4A07-A5B6-23CE8DFDC02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21929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2BCA7-0E75-4893-BFCB-8A112A0F42FD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2412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2775142-61EA-4CAE-98C4-14A86444C5D3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61960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2BCA7-0E75-4893-BFCB-8A112A0F42FD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553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E990B-0FA2-2FF6-7846-9ABDA3E3FE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7D3145-C174-0417-4BF0-7B914B1049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9DB03F-60D4-C6E4-7CFE-BB2CE81FA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0CD675-0640-0B46-B9EF-B3950358E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48D930-2841-7393-0F2F-1D6C02619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91704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A70F8-C5FF-6CDC-9E3D-B05BF541D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7356C1-3C33-C59A-D180-1CC8D3E1FF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9B02ED-2626-2664-99F1-5F591197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A804BF-99BB-DEDD-4E45-43E88ED3B4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57705B-AAB6-A629-5E83-7620CD716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76371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B1AA41-C752-95A8-8EFE-737D5A065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91DC5A-4BBD-A4F4-2A5B-4EF71BCEB8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EF6721-0177-CB14-F33D-A6A740EE6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0DA06B-9735-E116-299C-35E62BEF5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D12F6A-84CD-3813-BB10-283C13DD4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6900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8FC43C-D0C9-B2D3-89A7-2988D1931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B3CF5B-F18E-73BD-9D2E-9578AF5A53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AE9349-3899-C5B1-91DB-D15BFC58DB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BDB7BE-F27F-1ECA-4798-1D0F853C2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5D3263-CC2D-3CAC-7E01-0E69AD38C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3DF7D5-CF39-8922-4B6B-29A683F03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99276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76CB3-64CD-BB5C-F864-1D75477B1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6FF9AC-B59B-48EF-2DEE-8B1A4744AF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260A7E-907B-6FD0-0821-74FFCA0ECE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78660E-583C-2008-3DF1-A3AF822DAF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805DFA-0007-0987-B8DF-785A2A76F1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343F9D-6487-80B8-6545-411D6FD29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5BE522-489F-50B3-68C1-D91EB0F12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C28AEA1-6FFB-DDF8-BD3F-FBB048AAA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681308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1D476-390E-941D-DE07-025BFF883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A33FE0-7B27-8EBB-D583-9BF3B0E22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6A392F-EC57-B179-BFF8-A73C6A6C0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ADF25D-DAE4-7C25-7342-4B6E544DF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71548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BB5FDF-372C-BD54-50A8-49BC5C4D6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62A828-6A81-FD91-41BE-FCE1FD171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F2878B-A1C1-AA6A-5A26-61795AD78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69533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0E3850-45D4-C5F5-DDBC-2729DCB14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D9111-4FD7-5AAC-C160-0E37F817AE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776F3F-F6F0-8977-F28E-6AFE5AE60A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3CDFEA-AE8B-38A0-2904-D0987B0F1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9764CF-BB8D-CA8E-ACD9-9D6630B07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1466A1-A68E-9F0E-FF76-886AF90A1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734138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3C28A-8753-AEDC-EA1E-5D96277FF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BA94D2A-58B6-441E-F0C5-1608BD129C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1FBFE0-6EEE-827B-6742-E41510EE9C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D9315A-5FF8-C5CE-22DA-69652734B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92CD07-96BC-A90D-9673-449275959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9F8622-1EBC-E6F0-DF02-D52CD817C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75398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980BC-8C87-6751-13B6-A71E8B454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B358EC-0ABB-4B22-768F-CED6E0893A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D7FEC7-31CE-F3A3-B329-2D4F0B812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7FB813-B459-02E1-729D-4D2077666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18741-9FD7-AD5B-945A-D3509F241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30356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13F1D41-DADA-2F33-A33A-9F7EA8EE55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CC718A-38A3-86DA-28D0-4C8176FE7D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83CDDE-0BC0-456B-ABA7-E902B6DBF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62F7B8-347A-5063-2F12-F0E5F90C3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F79C9A-82B4-EAE5-C565-9C179F2E8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59930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4F1A70B-7169-E990-18A1-F654D1247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472148-1A9B-9902-A5E8-9683B185F9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BDF874-A0BA-7172-8483-692C73F432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39A-977C-4286-8AEA-3C77D796202E}" type="datetimeFigureOut">
              <a:rPr lang="ar-SA" smtClean="0"/>
              <a:t>17/01/1445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9DD03C-D5A4-00C4-B670-3C71C2D178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EADAF1-295E-D550-F450-43B7AE633A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0474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0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5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8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0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8.png"/><Relationship Id="rId7" Type="http://schemas.openxmlformats.org/officeDocument/2006/relationships/image" Target="../media/image4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51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8.png"/><Relationship Id="rId7" Type="http://schemas.openxmlformats.org/officeDocument/2006/relationships/image" Target="../media/image5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5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5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16812" y="3523256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18493" y="715791"/>
            <a:ext cx="594528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Sherihan Mohamed</a:t>
            </a:r>
          </a:p>
          <a:p>
            <a:r>
              <a:rPr lang="en-US" sz="2800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57773" y="3570625"/>
            <a:ext cx="417242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DGM723</a:t>
            </a:r>
          </a:p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6834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2292" y="-160056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5961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CHABTER 04- LECTURE 8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3" y="5284187"/>
            <a:ext cx="8526726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771900" y="5506056"/>
            <a:ext cx="8185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Friendship, Slow/Fair Technology, and Democracy</a:t>
            </a:r>
            <a:endParaRPr 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83213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256" y="47264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65102" y="599691"/>
            <a:ext cx="25287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Remember</a:t>
            </a:r>
            <a:endParaRPr lang="en-US" sz="36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733938" y="1939721"/>
            <a:ext cx="8204789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Democracy, Freedom and Truth at a Time of Digital Disruption:</a:t>
            </a:r>
            <a:endParaRPr lang="en-GB" sz="26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  <a:p>
            <a:pPr algn="just"/>
            <a:r>
              <a:rPr lang="en-US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</a:t>
            </a:r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Freedom of information and freedom of expression: a conceptual and legal framework.</a:t>
            </a:r>
            <a:endParaRPr lang="en-US" sz="26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  <a:p>
            <a:pPr algn="just"/>
            <a:r>
              <a:rPr lang="en-US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“Information, the key to democracy”:</a:t>
            </a:r>
            <a:endParaRPr lang="en-US" sz="2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Media at the intersection of democratic culture and technological progress.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Information and the need for truth.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DC1C560-282B-FB5C-2BC4-93F29F6F4B7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22706" y="2472690"/>
            <a:ext cx="2733865" cy="222994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92809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6" y="28598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Outline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941888" y="1994709"/>
            <a:ext cx="8276253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 on Social Media: the Impact on Society: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What is Fake News?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Fake News Spread, and Social Media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Contributors of fake news.</a:t>
            </a:r>
          </a:p>
          <a:p>
            <a:pPr algn="just"/>
            <a:r>
              <a:rPr lang="en-US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Five types of misinformation: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1- Satire.    2- False context.  3- Imposter content.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4- Fabricated content.      5- Manipulated content.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Examples of Fake news from Arabic Websites</a:t>
            </a: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816562A6-F6ED-4B9E-A6A4-0B4D273A3F84}"/>
              </a:ext>
            </a:extLst>
          </p:cNvPr>
          <p:cNvSpPr txBox="1"/>
          <p:nvPr/>
        </p:nvSpPr>
        <p:spPr>
          <a:xfrm>
            <a:off x="193659" y="379280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3CD15C9-515F-4AB8-353F-4E4D61CF621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68" t="9696" r="7052" b="8436"/>
          <a:stretch/>
        </p:blipFill>
        <p:spPr>
          <a:xfrm>
            <a:off x="9414589" y="2533503"/>
            <a:ext cx="2115444" cy="21131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9395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0815" y="-16095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7756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CHABTER 04 – LECTURE 8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2" y="5284186"/>
            <a:ext cx="8579557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022986" y="5524544"/>
            <a:ext cx="766826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885005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497" y="2219397"/>
            <a:ext cx="7651108" cy="3517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the deliberate  spread of misinformation via traditional news media or via social media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sz="2000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 spreads extraordinarily fast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This is demonstrated by the fact that,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one fake news site is taken down, another will  promptly take its place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In addition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fake news can become indistinguishable from accurate reporting since it spreads so fast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sz="14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893700" y="1569068"/>
            <a:ext cx="30738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fake news?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6AC6B28-7E37-75EB-CB34-50F8E131B20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68768" y="1988936"/>
            <a:ext cx="4281196" cy="364863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296314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15452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81331" y="2079448"/>
            <a:ext cx="7147260" cy="4511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People can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download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articles from sites,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share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information,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re-share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from others and by the end of the day the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 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has gone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 far 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from its original site that it becomes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indistinguishable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from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 news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sz="1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False information can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deceive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people by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looking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like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trusted websites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or using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similar names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web addresses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 reputable news organisations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endParaRPr lang="en-US" sz="16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893700" y="1569068"/>
            <a:ext cx="30738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fake news?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17F11CD-F6B1-6BC9-8AF8-C80C506EF9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5948" y="2126103"/>
            <a:ext cx="4003341" cy="33251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005295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721" y="5881843"/>
            <a:ext cx="922443" cy="79888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04255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22515" y="1995458"/>
            <a:ext cx="8280495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Lots of things you read online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especially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your social media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feeds may appear to be true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often is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stories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hoaxes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created to deliberately misinform or deceive readers. 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Usually,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these stories are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created to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either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influence people’s views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push a political agenda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or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cause confusion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can often be a profitable business for online publishers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893700" y="1569068"/>
            <a:ext cx="30738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fake news?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6C502A0-B16A-E5A4-2D44-79B86F70BA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09309" y="2565918"/>
            <a:ext cx="2457067" cy="23297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971667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85592" y="2172747"/>
            <a:ext cx="8098977" cy="3550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Many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people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now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get news 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from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sites and networks and often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it can be difficult 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 tell whether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stories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credible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Information overload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a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general lack of understanding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about how the internet works by people has also contributed to an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increase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or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hoax stories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sz="2000" b="1" u="sng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sites can play a big part in increasing the reach of these type of fake stories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GB" sz="1600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893700" y="1569068"/>
            <a:ext cx="30738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fake news?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F34DF83-8348-B5B6-A5BD-2DA7F1B236A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986" y="2317804"/>
            <a:ext cx="2857500" cy="28980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064696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-10834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18459" y="2228733"/>
            <a:ext cx="7847051" cy="345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 is not new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however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it has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become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hot topic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since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2016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Traditionally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we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got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our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from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trusted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sources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journalists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media outlets 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are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required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follow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strict ethical codes of practice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However,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internet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has enabled a whole new way to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publish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share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consume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information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very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little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regulation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editorial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standards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893700" y="1569068"/>
            <a:ext cx="30738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fake news?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541508E-D793-BAD8-B00B-157E66FDAB1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97334" y="2724538"/>
            <a:ext cx="2417957" cy="23419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526461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78897" y="2517986"/>
            <a:ext cx="7891726" cy="2811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Using social media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as a </a:t>
            </a:r>
            <a:r>
              <a:rPr lang="en-GB" sz="2000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medium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for </a:t>
            </a:r>
            <a:r>
              <a:rPr lang="en-GB" sz="2000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updates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a double-edged sword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On one hand, 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provides for easy access, little to no cost, and the spread of information at an impressive rate.</a:t>
            </a:r>
            <a:endParaRPr lang="en-US" sz="1600" b="1" u="sng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09031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548 Fake News Social Media Illustrations &amp; Clip Art - iStock">
            <a:extLst>
              <a:ext uri="{FF2B5EF4-FFF2-40B4-BE49-F238E27FC236}">
                <a16:creationId xmlns:a16="http://schemas.microsoft.com/office/drawing/2014/main" id="{C5429D1C-2EC7-61F2-BCC1-7C9BD314CA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797" y="2799965"/>
            <a:ext cx="2612571" cy="23691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679640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89446" y="2228727"/>
            <a:ext cx="7651108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However, on the other hand,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provides the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ideal place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the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creation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spread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Fake news can become extremely influential and has the ability to spread exceedingly fast.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With the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increase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people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using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they are being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exposed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 information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stories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every day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sz="16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09031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690BD73-008E-B625-7BAB-2446747459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811" y="2687214"/>
            <a:ext cx="3172391" cy="279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019460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7828" y="2182080"/>
            <a:ext cx="7651108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Misinformation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 be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difficult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correct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may have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lasting implications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r>
              <a:rPr lang="en-GB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example,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people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can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base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their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reasoning on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what they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are exposed to either intentionally or subconsciously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</a:t>
            </a:r>
            <a:r>
              <a:rPr lang="en-GB" sz="2000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if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information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they are viewing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not accurate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then they are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establishing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their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logic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on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lies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16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09031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EC05376-568A-1F47-6BE2-7CCA6C038F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96151" y="2593909"/>
            <a:ext cx="2908022" cy="2493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132581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7828" y="2726462"/>
            <a:ext cx="7651108" cy="258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In addition, since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able to </a:t>
            </a:r>
            <a:r>
              <a:rPr lang="en-GB" sz="2000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spread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 fast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 only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does it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have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ability to harm people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but it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also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detrimental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huge corporations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even the stock </a:t>
            </a:r>
            <a:r>
              <a:rPr lang="en-GB" sz="2000" b="1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market.</a:t>
            </a:r>
            <a:endParaRPr lang="en-US" sz="16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09031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AF81EF9-BD9E-8189-5EBD-AECBF12506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93494" y="2719871"/>
            <a:ext cx="3048002" cy="2709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568670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07987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77479" y="2191401"/>
            <a:ext cx="7651108" cy="400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biggest reason why false information is able to thrive continuously is that humans fall victim to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Truth-Bias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When referring to people being naturally “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truth-biased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this means that they have “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presumption of truth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in social interactions, and “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tendency to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judge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 interpersonal message as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truthful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this assumption is possibly revised only if something in the situation evokes suspicion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</a:t>
            </a:r>
            <a:endParaRPr lang="en-US" sz="14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09031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475C92C-0CB5-6919-45B8-C40C232D19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2471" y="2732723"/>
            <a:ext cx="2901821" cy="25857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19445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22510" y="2238068"/>
            <a:ext cx="8341569" cy="3512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Basically,</a:t>
            </a:r>
            <a:r>
              <a:rPr lang="en-GB" sz="1900" b="1" u="sng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humans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very poor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lie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detectors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lack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realization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there is the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possibility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they are being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potentially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lied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Users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tend to be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unaware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there are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posts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tweets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articles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other written documents that have the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sole purpose 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shaping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beliefs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others in order to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influence 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their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decisions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sz="19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10553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07BE31D-33C0-2836-4FAE-1367CFD1E80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983" t="8745" r="6313" b="20544"/>
          <a:stretch/>
        </p:blipFill>
        <p:spPr>
          <a:xfrm>
            <a:off x="9171993" y="2671532"/>
            <a:ext cx="2497498" cy="24760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693362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28187" y="2434019"/>
            <a:ext cx="7651108" cy="3199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Information manipulation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well-understood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topic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generally not on anyone’s mind,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Especially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being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shared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by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friend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Users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tend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let their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guard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down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potentially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absorb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all the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 if it were the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truth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sz="16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09031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2AA17C2-9157-D64B-728A-FDB0BD147B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127" y="2745876"/>
            <a:ext cx="2713879" cy="26014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77773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023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424335" y="2132609"/>
            <a:ext cx="8313587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This is also even more detrimental considering how young users tend to rely on social media to inform them of politics, important events, and breaking news. 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For instance, “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62%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U.S.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adults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get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2016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while in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2012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only 49%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reported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seeing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media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which demonstrates how more and more people are becoming tech savvy and relying on social media to keep them updated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09031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C0FA87F-82FA-F838-3015-04595855B0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6123" y="2623804"/>
            <a:ext cx="2629622" cy="2709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153292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1877" y="2054454"/>
            <a:ext cx="8313587" cy="3815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While many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users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are very much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those who are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malicious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out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spread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lies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may or may NOT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 real people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sz="2000" b="1" u="sng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There are </a:t>
            </a:r>
            <a:r>
              <a:rPr lang="en-GB" sz="2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Three</a:t>
            </a:r>
            <a:r>
              <a:rPr lang="en-GB" sz="2000" b="1" u="sng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main types of fake news contributors: 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Trolls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Cyborg</a:t>
            </a:r>
            <a:r>
              <a:rPr lang="en-GB" sz="2000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users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630355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49" y="1699700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0D546B1-7847-1057-9546-00EF496F19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66727" y="2763943"/>
            <a:ext cx="2749420" cy="26742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085631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72204" y="2365680"/>
            <a:ext cx="7884367" cy="3199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400" b="1" u="sng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bots:</a:t>
            </a:r>
            <a:r>
              <a:rPr lang="en-GB" sz="2000" b="1" dirty="0">
                <a:solidFill>
                  <a:schemeClr val="accent4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Since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cost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accounts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very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low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creation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malicious accounts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discouraged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If a social media account is being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controlled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by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computer algorithm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then it is referred to as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Social Bot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GB" sz="2400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630355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49" y="1699700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8294EE3-F250-848F-FFD4-344E36956DF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0465" y="2593911"/>
            <a:ext cx="2968275" cy="264324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714144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585" y="-939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1877" y="1992662"/>
            <a:ext cx="8313587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automatically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generate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content and even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interact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users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may or may not always be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harmful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but it entirely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depends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they are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programmed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If a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designed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the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sole purpose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causing harm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such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 spreading fake news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social media, then they can be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very malicious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entities and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contribute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greatly to the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creation of fake news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GB" sz="2000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705003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53" y="1606304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238A5F-E243-6E27-AB86-DDF82F11663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38734" y="2805684"/>
            <a:ext cx="2857500" cy="244601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087522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76261" y="2229268"/>
            <a:ext cx="7977676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	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example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“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studies shows that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bots distorted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2016 US presidential election discussions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large scale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around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19 million bot accounts tweeted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support of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either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Trump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Clinton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the week leading up to the election day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,” </a:t>
            </a:r>
            <a:r>
              <a:rPr lang="en-GB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which demonstrates how influential social bots can be on social media.</a:t>
            </a:r>
            <a:endParaRPr lang="en-GB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630355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49" y="1699700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F252C47-3FA2-5BE5-3D5E-E75A3134CD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995" y="2491590"/>
            <a:ext cx="2721429" cy="26405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238230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391" y="5868965"/>
            <a:ext cx="931773" cy="7930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5192" y="1948792"/>
            <a:ext cx="8341568" cy="3798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u="sng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Trolls:</a:t>
            </a:r>
            <a:r>
              <a:rPr lang="en-GB" sz="2000" b="1" dirty="0">
                <a:solidFill>
                  <a:schemeClr val="accent4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17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However,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humans 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are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only contributors 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 the dissemination of false information;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 humans 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are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very much active 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the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domain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r>
              <a:rPr lang="en-GB" sz="17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GB" sz="17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As implied,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trolls are real humans 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who “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aim to disrupt online communities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in hopes of provoking social media users into an emotional response.</a:t>
            </a:r>
            <a:endParaRPr lang="en-GB" sz="1700" b="1" dirty="0">
              <a:solidFill>
                <a:schemeClr val="tx2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630355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49" y="1699700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F14888A-AE33-C98B-D0E2-63EF78AB3C4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22703" y="3033864"/>
            <a:ext cx="2780523" cy="19298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417011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424336" y="2281945"/>
            <a:ext cx="8313587" cy="3512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The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main goal 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trolling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to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resurface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any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negative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feelings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harvested in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users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such as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fear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even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anger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so that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users will develop strong emotions 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doubt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distrust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user has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doubt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distrust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their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mind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they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won’t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know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what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believe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may start doubting 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truth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believing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lies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instead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630355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49" y="1699700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0DC6417-1902-DFE6-9512-3B96393770D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7833" y="2576945"/>
            <a:ext cx="2453951" cy="22843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04881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1169" y="2029968"/>
            <a:ext cx="8313587" cy="3815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400" b="1" u="sng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Cyborg users: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While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contributors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 be either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 or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What happens when it’s a blend of both?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Cyborg users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a combination of “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automated activities with human input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”, The accounts are typically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registered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by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 humans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cover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but use programs to perform activities in social media.</a:t>
            </a:r>
            <a:endParaRPr lang="en-GB" sz="2400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630355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49" y="1699700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A86CD4D-9076-B184-5222-E6E3E87941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54756" y="2724350"/>
            <a:ext cx="3056385" cy="29859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378346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34906" y="2542552"/>
            <a:ext cx="8096187" cy="2935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What makes cyborg users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even 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more powerful 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that they are 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able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switch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“</a:t>
            </a:r>
            <a:r>
              <a:rPr lang="en-GB" sz="2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functionalities between human and bot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which gives them a great opportunity to spread false information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630355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49" y="1699700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4C3C121-3D89-2708-8853-DC6F99C526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9170" y="2799293"/>
            <a:ext cx="2627180" cy="23590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646686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0815" y="-16095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7756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CHABTER 04 – LECTURE 8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2" y="5284185"/>
            <a:ext cx="6714450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386883" y="5543206"/>
            <a:ext cx="5139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9787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-10832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51519" y="1607465"/>
            <a:ext cx="5542383" cy="3990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There are Five types of misinformation:</a:t>
            </a:r>
          </a:p>
          <a:p>
            <a:pPr algn="just">
              <a:lnSpc>
                <a:spcPct val="200000"/>
              </a:lnSpc>
            </a:pPr>
            <a:r>
              <a:rPr lang="en-GB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1- Satire.</a:t>
            </a:r>
          </a:p>
          <a:p>
            <a:pPr algn="just">
              <a:lnSpc>
                <a:spcPct val="200000"/>
              </a:lnSpc>
            </a:pPr>
            <a:r>
              <a:rPr lang="en-GB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2- False context.</a:t>
            </a:r>
          </a:p>
          <a:p>
            <a:pPr algn="just">
              <a:lnSpc>
                <a:spcPct val="200000"/>
              </a:lnSpc>
            </a:pPr>
            <a:r>
              <a:rPr lang="en-GB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3- Imposter content.</a:t>
            </a:r>
          </a:p>
          <a:p>
            <a:pPr algn="just">
              <a:lnSpc>
                <a:spcPct val="200000"/>
              </a:lnSpc>
            </a:pPr>
            <a:r>
              <a:rPr lang="en-GB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4- Fabricated content.</a:t>
            </a:r>
          </a:p>
          <a:p>
            <a:pPr algn="just">
              <a:lnSpc>
                <a:spcPct val="200000"/>
              </a:lnSpc>
            </a:pPr>
            <a:r>
              <a:rPr lang="en-GB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5- Manipulated content.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FBF6D50-1AB9-C05F-F88C-C676093D9B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64305" y="1804697"/>
            <a:ext cx="3529790" cy="36356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910271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3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497" y="1976795"/>
            <a:ext cx="8220270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Satire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Uses </a:t>
            </a:r>
            <a:r>
              <a:rPr lang="en-GB" b="1" u="sng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humor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exaggeration to critique or mock a person, organization or policy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Satire is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genre of the visual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literary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performing arts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usually in the form of fiction and less frequently non-fiction, in which vices, follies, abuses, and shortcomings are held up to ridicule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often w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ith the intent of shaming or exposing the perceived flaws of individuals, corporations, government, or society itself into improvement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48454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8200103" y="1569068"/>
            <a:ext cx="19836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 Satire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9481856-DC70-14A2-71CF-22B5060C11C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16011" y="2677697"/>
            <a:ext cx="2573499" cy="2509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945404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29619" y="2032781"/>
            <a:ext cx="8220270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Although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satire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usually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meant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be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humorous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its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greater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purpose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often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constructive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criticism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using wit to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draw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attention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both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particular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wider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issues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society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 feature of satire is strong irony or sarcasm —"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satire, irony is militant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",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according to literary critic Northrop Frye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 parody, burlesque, exaggeration, juxtaposition, comparison, analogy, and double entendre are all frequently used in satirical speech and writing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GB" sz="1600" b="1" dirty="0">
              <a:solidFill>
                <a:schemeClr val="tx2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8524569" y="1569068"/>
            <a:ext cx="165923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 Satire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6D2865E-18B7-71E9-76E3-68EFC9201E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8497" y="2586188"/>
            <a:ext cx="2865470" cy="27095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176458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-10832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8524569" y="1569068"/>
            <a:ext cx="165923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 Satire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A6875E7E-D00D-AC51-5DB5-7C6FC9858C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3" r="10414"/>
          <a:stretch/>
        </p:blipFill>
        <p:spPr bwMode="auto">
          <a:xfrm>
            <a:off x="615819" y="2048119"/>
            <a:ext cx="4170429" cy="3484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7012076-7B79-2B37-F45B-3B44DFE1575C}"/>
              </a:ext>
            </a:extLst>
          </p:cNvPr>
          <p:cNvSpPr txBox="1"/>
          <p:nvPr/>
        </p:nvSpPr>
        <p:spPr>
          <a:xfrm>
            <a:off x="5094510" y="2244626"/>
            <a:ext cx="6718041" cy="37414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2019 case in the US </a:t>
            </a:r>
            <a:r>
              <a:rPr lang="en-GB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involved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</a:t>
            </a:r>
            <a:r>
              <a:rPr lang="en-GB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Republican political operative 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who </a:t>
            </a:r>
            <a:r>
              <a:rPr lang="en-GB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created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</a:t>
            </a:r>
            <a:r>
              <a:rPr lang="en-GB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parody site 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designed to </a:t>
            </a:r>
            <a:r>
              <a:rPr lang="en-GB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look like </a:t>
            </a:r>
            <a:r>
              <a:rPr lang="en-GB" sz="1600" b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Joe Biden’s official website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 Democratic nominee for the 2020 presidential election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opening line on the parody site reads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“</a:t>
            </a:r>
            <a:r>
              <a:rPr lang="en-GB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Uncle Joe is back and ready to take a hands-on approach to America’s problems!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 At the bottom of the page a statement reads: “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site is political commentary and parody of Joe Biden’s Presidential campaign website. This is not Joe Biden’s actual website. It is intended for entertainment and political commentary only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.”</a:t>
            </a:r>
            <a:endParaRPr lang="ar-SA" sz="1600" b="1" dirty="0">
              <a:solidFill>
                <a:schemeClr val="tx2"/>
              </a:solidFill>
              <a:latin typeface="Microsoft GothicNeo" panose="020B0503020000020004" pitchFamily="34" charset="-127"/>
              <a:ea typeface="Microsoft GothicNeo" panose="020B0503020000020004" pitchFamily="34" charset="-127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813493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497" y="2308586"/>
            <a:ext cx="8220270" cy="33044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context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Takes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image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quote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other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piece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content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puts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it into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Context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change its meaning.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category is used to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describe content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is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genuine </a:t>
            </a:r>
            <a:r>
              <a:rPr lang="en-GB" sz="2400" b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has been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reframed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dangerous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ways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8500188" y="1569067"/>
            <a:ext cx="24881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 False context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7D1E925-4E03-53EC-9F3F-4676449AE4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25339" y="2677697"/>
            <a:ext cx="2621902" cy="23235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151609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497" y="2144753"/>
            <a:ext cx="8360230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1.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misleading use of information to frame an issue or individual.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2.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genuine content is shared with false contextual information.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3.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genuine information or imagery is manipulated to deceive.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4.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headlines, visuals, and captions do not support the content..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8332473-4417-EDDB-2CDB-7D6FC9AE68A4}"/>
              </a:ext>
            </a:extLst>
          </p:cNvPr>
          <p:cNvSpPr txBox="1"/>
          <p:nvPr/>
        </p:nvSpPr>
        <p:spPr>
          <a:xfrm>
            <a:off x="8500188" y="1569067"/>
            <a:ext cx="24881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 False context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6F32137-3346-6FA2-09C2-F5BE73023E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1324" y="2546832"/>
            <a:ext cx="2556588" cy="23106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474969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383" y="5949244"/>
            <a:ext cx="903781" cy="7136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958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45622" y="2021391"/>
            <a:ext cx="8360230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 example</a:t>
            </a:r>
            <a:r>
              <a:rPr lang="en-GB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caused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significant outrage </a:t>
            </a:r>
            <a:r>
              <a:rPr lang="en-GB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was this image of a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child inside a cage</a:t>
            </a:r>
            <a:r>
              <a:rPr lang="en-GB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circulated in the summer of 2018, It received over 20,000 retweets. A similar post on Facebook received over 10,000 shares. The picture was actually staged as part of a protest at Dallas City Hall against immigration policies — another example of a genuine image where the context got framed and warped. In this example, however, the author did not realize it was part of a protest when he shared the image. </a:t>
            </a:r>
            <a:endParaRPr lang="en-GB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8332473-4417-EDDB-2CDB-7D6FC9AE68A4}"/>
              </a:ext>
            </a:extLst>
          </p:cNvPr>
          <p:cNvSpPr txBox="1"/>
          <p:nvPr/>
        </p:nvSpPr>
        <p:spPr>
          <a:xfrm>
            <a:off x="8500188" y="1569067"/>
            <a:ext cx="24881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 False context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B800259-B009-0EE1-9EB0-B9E21F6C6D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1845" y="1730931"/>
            <a:ext cx="2727630" cy="41768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886415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496" y="1976795"/>
            <a:ext cx="8630817" cy="3815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Imposter content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Falsely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well-known name, brand or logo to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fool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people into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believing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it is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authentic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content.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genuine sources are impersonated with false, made-up sources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This is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dangerous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as it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relates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information with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 factual basis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being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presented in the style of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credible news source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or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article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make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it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look like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legitimate source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48454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8111613" y="1569068"/>
            <a:ext cx="307578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 Imposter content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DA4B5D0-C418-4E05-7C09-202EBB62FFF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0469" t="8562" r="22762" b="9184"/>
          <a:stretch/>
        </p:blipFill>
        <p:spPr>
          <a:xfrm>
            <a:off x="9479900" y="2649898"/>
            <a:ext cx="2220686" cy="2367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575832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9331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497" y="1976795"/>
            <a:ext cx="8220270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discussed earlier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our brains are always looking for heuristics to understand things like credibility when it comes to information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Heuristics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mental shortcuts 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help us make sense of the world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Seeing a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brand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 already know</a:t>
            </a:r>
            <a:r>
              <a:rPr lang="en-GB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a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very powerful heuristic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It is for this reason that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we’re seeing an increase in imposter content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—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or misleading content that uses well-known logos or the news from established figures or journalists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933B726-2D3F-9C3D-353A-BD4D936E976B}"/>
              </a:ext>
            </a:extLst>
          </p:cNvPr>
          <p:cNvSpPr txBox="1"/>
          <p:nvPr/>
        </p:nvSpPr>
        <p:spPr>
          <a:xfrm>
            <a:off x="8111613" y="1569068"/>
            <a:ext cx="307578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 Imposter content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C0B359B-D1D1-F95E-A308-170926C7E9B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2391" y="2654120"/>
            <a:ext cx="2625984" cy="27095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736808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9331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45154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38056" y="2359357"/>
            <a:ext cx="6487887" cy="307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In 2017,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sophisticated imposter version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</a:t>
            </a:r>
            <a:r>
              <a:rPr lang="en-GB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Le </a:t>
            </a:r>
            <a:r>
              <a:rPr lang="en-GB" sz="2000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Soir</a:t>
            </a:r>
            <a:r>
              <a:rPr lang="en-GB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Belgium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emerged claiming that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Macron was being funded by Saudi Arabia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 sophisticated was it that all the hyperlinks in this version took you to the real Le </a:t>
            </a:r>
            <a:r>
              <a:rPr lang="en-GB" sz="2000" b="1" u="sng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Soir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site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48425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933B726-2D3F-9C3D-353A-BD4D936E976B}"/>
              </a:ext>
            </a:extLst>
          </p:cNvPr>
          <p:cNvSpPr txBox="1"/>
          <p:nvPr/>
        </p:nvSpPr>
        <p:spPr>
          <a:xfrm>
            <a:off x="8111613" y="1569068"/>
            <a:ext cx="307578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 Imposter content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EAD678AC-1230-D806-92AF-D456B7DFE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731" y="1713140"/>
            <a:ext cx="4012163" cy="404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641838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91069" y="599748"/>
            <a:ext cx="5402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03711" y="2065283"/>
            <a:ext cx="8585169" cy="3947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Fabricated content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entirely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made up and is designed to deceive you into thinking that it’s real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the content is completely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only limit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the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imagination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the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creator’s of such content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Distinguishing between the real and fabricated content is extremely difficult to the naked eye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If you have seen any “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deepfakes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”, that can be often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categorized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as “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fabricated content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you know how deeply it impacts our trust in the messages we see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381400" y="1548192"/>
            <a:ext cx="392307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 Fabricated content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E854869-670C-4827-84B9-FA1F56A1EB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9837" y="2459626"/>
            <a:ext cx="2425959" cy="2709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35109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1801" y="2093276"/>
            <a:ext cx="7623113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example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false claim that Pope Francis had endorsed Donald Trump circulated ahead of the 2016 US presidential election, receiving a great deal of attention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headline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featured on a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site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called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WTOE5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which peddled a number of false </a:t>
            </a:r>
            <a:r>
              <a:rPr lang="en-GB" sz="2000" b="1" u="sng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rumors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the lead-up to the election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381400" y="1548192"/>
            <a:ext cx="392307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 Fabricated content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0BF2B98-6387-99CD-823D-B9AA8AB06BF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62670" y="2349108"/>
            <a:ext cx="2948474" cy="30439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1845750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497" y="1976795"/>
            <a:ext cx="8220270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genuine information or imagery is manipulated to deceive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and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usually it concerns </a:t>
            </a:r>
            <a:r>
              <a:rPr lang="en-GB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photos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b="1" dirty="0">
                <a:solidFill>
                  <a:schemeClr val="accent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videos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are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altered in such way that they seem real enough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 the overall meaning of the genuine content is different than intended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This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used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mislead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people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create a false narrative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about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something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someone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737987" y="1569068"/>
            <a:ext cx="36870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5- Manipulated content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CD06945-F998-5987-EFB8-8B5072590B0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5116" t="11179" r="18020" b="4358"/>
          <a:stretch/>
        </p:blipFill>
        <p:spPr>
          <a:xfrm>
            <a:off x="9218649" y="2751004"/>
            <a:ext cx="2361367" cy="2390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63419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22909" y="2247394"/>
            <a:ext cx="8136301" cy="3464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Here is an example from 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lead-up to the US presidential election in 2016, when two genuine images were stitched together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The location is </a:t>
            </a:r>
            <a:r>
              <a:rPr lang="en-GB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Arizona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the </a:t>
            </a:r>
            <a:r>
              <a:rPr lang="en-GB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image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the people standing in line to vote came from the 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primary vote in March 2016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The image of the 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ICE officer 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making the arrest is a stock image that, at that time, 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was the first result on Google Images when searching for “ICE arrest.”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second image was </a:t>
            </a:r>
            <a:r>
              <a:rPr lang="en-GB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cropped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layered on top of the first and </a:t>
            </a:r>
            <a:r>
              <a:rPr lang="en-GB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disseminated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widely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ahead of the election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737987" y="1569068"/>
            <a:ext cx="36870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5- Manipulated content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D3D355D-7F47-6275-286C-9BCFAFA0C0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9217" y="2034742"/>
            <a:ext cx="2951584" cy="36486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952198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7"/>
            <a:ext cx="10866226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67130" y="599748"/>
            <a:ext cx="8565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Examples of Fake news from Arabic Websites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43ED596-2643-FA98-9799-FB8A3250A0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48261" y="1686889"/>
            <a:ext cx="3506756" cy="40234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24CB244-5D8E-4667-CE67-09B9D307A3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82751" y="1708367"/>
            <a:ext cx="3506756" cy="39488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08AC8BE-8989-6AF6-1ABF-10F7FC5C400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9874" y="1686889"/>
            <a:ext cx="3506756" cy="39488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584131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7"/>
            <a:ext cx="10866226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67130" y="599748"/>
            <a:ext cx="8565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Examples of Fake news from Arabic Websites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2742733-0936-D1BC-0F0F-562ABE68C41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92082" y="1642813"/>
            <a:ext cx="3412976" cy="40588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1564913-E5B3-9E2B-AD0A-3253BEA68C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8544" y="1714885"/>
            <a:ext cx="3167270" cy="40147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CC51926-E7B8-70E9-6DA1-FAF32A42597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79082" y="1642813"/>
            <a:ext cx="3412976" cy="40868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77553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925" y="47264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Outline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816562A6-F6ED-4B9E-A6A4-0B4D273A3F84}"/>
              </a:ext>
            </a:extLst>
          </p:cNvPr>
          <p:cNvSpPr txBox="1"/>
          <p:nvPr/>
        </p:nvSpPr>
        <p:spPr>
          <a:xfrm>
            <a:off x="193659" y="379280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44C0D2E-E402-F035-E3B8-6F65AD17505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68" t="9696" r="7052" b="8436"/>
          <a:stretch/>
        </p:blipFill>
        <p:spPr>
          <a:xfrm>
            <a:off x="9237304" y="2496179"/>
            <a:ext cx="2311387" cy="21877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0136703-DFD0-A562-A2A7-153ACABA0FCA}"/>
              </a:ext>
            </a:extLst>
          </p:cNvPr>
          <p:cNvSpPr/>
          <p:nvPr/>
        </p:nvSpPr>
        <p:spPr>
          <a:xfrm>
            <a:off x="699292" y="1985380"/>
            <a:ext cx="8276253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 on Social Media: the Impact on Society: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What is Fake News?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Fake News Spread, and Social Media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Contributors of fake news.</a:t>
            </a:r>
          </a:p>
          <a:p>
            <a:pPr algn="just"/>
            <a:r>
              <a:rPr lang="en-US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Five types of misinformation: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1- Satire.    2- False context.  3- Imposter content.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4- Fabricated content.      5- Manipulated content.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Examples of Fake news from Arabic Websites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396707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6" y="75251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cs typeface="Tajawal Medium" panose="00000600000000000000" pitchFamily="2" charset="-78"/>
              </a:rPr>
              <a:t>THANKS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D1C754-1798-422A-9316-98AB8053F9CA}"/>
              </a:ext>
            </a:extLst>
          </p:cNvPr>
          <p:cNvSpPr txBox="1"/>
          <p:nvPr/>
        </p:nvSpPr>
        <p:spPr>
          <a:xfrm>
            <a:off x="266801" y="246515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C6BE387-3642-8F32-333F-20BD75EAA9E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9" t="14006" r="6925" b="13694"/>
          <a:stretch/>
        </p:blipFill>
        <p:spPr>
          <a:xfrm>
            <a:off x="923829" y="1801832"/>
            <a:ext cx="10256363" cy="36694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169231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94528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Sherihan Mohamed</a:t>
            </a:r>
          </a:p>
          <a:p>
            <a:r>
              <a:rPr lang="en-US" sz="2800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203367" y="3156255"/>
            <a:ext cx="417242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DGM723</a:t>
            </a:r>
          </a:p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</p:txBody>
      </p:sp>
    </p:spTree>
    <p:extLst>
      <p:ext uri="{BB962C8B-B14F-4D97-AF65-F5344CB8AC3E}">
        <p14:creationId xmlns:p14="http://schemas.microsoft.com/office/powerpoint/2010/main" val="2922024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1458</TotalTime>
  <Words>3084</Words>
  <Application>Microsoft Office PowerPoint</Application>
  <PresentationFormat>Widescreen</PresentationFormat>
  <Paragraphs>267</Paragraphs>
  <Slides>46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3" baseType="lpstr">
      <vt:lpstr>Microsoft GothicNeo</vt:lpstr>
      <vt:lpstr>Arial</vt:lpstr>
      <vt:lpstr>Calibri</vt:lpstr>
      <vt:lpstr>Calibri Light</vt:lpstr>
      <vt:lpstr>Maiandra GD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shery tawfeeq</dc:creator>
  <cp:lastModifiedBy>shery tawfeeq</cp:lastModifiedBy>
  <cp:revision>2</cp:revision>
  <dcterms:created xsi:type="dcterms:W3CDTF">2023-03-12T17:23:23Z</dcterms:created>
  <dcterms:modified xsi:type="dcterms:W3CDTF">2023-08-03T17:20:39Z</dcterms:modified>
</cp:coreProperties>
</file>