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303" r:id="rId2"/>
    <p:sldId id="271" r:id="rId3"/>
    <p:sldId id="313" r:id="rId4"/>
    <p:sldId id="501" r:id="rId5"/>
    <p:sldId id="502" r:id="rId6"/>
    <p:sldId id="504" r:id="rId7"/>
    <p:sldId id="559" r:id="rId8"/>
    <p:sldId id="560" r:id="rId9"/>
    <p:sldId id="561" r:id="rId10"/>
    <p:sldId id="506" r:id="rId11"/>
    <p:sldId id="510" r:id="rId12"/>
    <p:sldId id="562" r:id="rId13"/>
    <p:sldId id="509" r:id="rId14"/>
    <p:sldId id="563" r:id="rId15"/>
    <p:sldId id="508" r:id="rId16"/>
    <p:sldId id="564" r:id="rId17"/>
    <p:sldId id="565" r:id="rId18"/>
    <p:sldId id="513" r:id="rId19"/>
    <p:sldId id="529" r:id="rId20"/>
    <p:sldId id="530" r:id="rId21"/>
    <p:sldId id="531" r:id="rId22"/>
    <p:sldId id="532" r:id="rId23"/>
    <p:sldId id="533" r:id="rId24"/>
    <p:sldId id="534" r:id="rId25"/>
    <p:sldId id="535" r:id="rId26"/>
    <p:sldId id="536" r:id="rId27"/>
    <p:sldId id="537" r:id="rId28"/>
    <p:sldId id="538" r:id="rId29"/>
    <p:sldId id="539" r:id="rId30"/>
    <p:sldId id="540" r:id="rId31"/>
    <p:sldId id="541" r:id="rId32"/>
    <p:sldId id="542" r:id="rId33"/>
    <p:sldId id="543" r:id="rId34"/>
    <p:sldId id="544" r:id="rId35"/>
    <p:sldId id="545" r:id="rId36"/>
    <p:sldId id="546" r:id="rId37"/>
    <p:sldId id="547" r:id="rId38"/>
    <p:sldId id="548" r:id="rId39"/>
    <p:sldId id="549" r:id="rId40"/>
    <p:sldId id="550" r:id="rId41"/>
    <p:sldId id="551" r:id="rId42"/>
    <p:sldId id="552" r:id="rId43"/>
    <p:sldId id="558" r:id="rId44"/>
    <p:sldId id="481"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501"/>
            <p14:sldId id="502"/>
            <p14:sldId id="504"/>
            <p14:sldId id="559"/>
            <p14:sldId id="560"/>
            <p14:sldId id="561"/>
            <p14:sldId id="506"/>
            <p14:sldId id="510"/>
            <p14:sldId id="562"/>
            <p14:sldId id="509"/>
            <p14:sldId id="563"/>
            <p14:sldId id="508"/>
            <p14:sldId id="564"/>
            <p14:sldId id="565"/>
            <p14:sldId id="513"/>
            <p14:sldId id="529"/>
            <p14:sldId id="530"/>
            <p14:sldId id="531"/>
            <p14:sldId id="532"/>
            <p14:sldId id="533"/>
            <p14:sldId id="534"/>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8"/>
            <p14:sldId id="48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485" autoAdjust="0"/>
    <p:restoredTop sz="93738" autoAdjust="0"/>
  </p:normalViewPr>
  <p:slideViewPr>
    <p:cSldViewPr snapToGrid="0">
      <p:cViewPr varScale="1">
        <p:scale>
          <a:sx n="61" d="100"/>
          <a:sy n="61" d="100"/>
        </p:scale>
        <p:origin x="83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A0CB896-1C1F-4F30-8A12-F253D36C92AA}"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955980F7-4A23-47EB-90B1-8A3E28931ACF}">
      <dgm:prSet/>
      <dgm:spPr/>
      <dgm:t>
        <a:bodyPr/>
        <a:lstStyle/>
        <a:p>
          <a:r>
            <a:rPr lang="ar-SA" b="1" dirty="0"/>
            <a:t>الجمهور الذي نحتاج إلى تخصيص المحتوى [البحث المرجعي عن الجمهور]</a:t>
          </a:r>
          <a:endParaRPr lang="en-US" dirty="0"/>
        </a:p>
      </dgm:t>
    </dgm:pt>
    <dgm:pt modelId="{E6022B6C-16D9-49FC-97AF-BC895B256C9D}" type="parTrans" cxnId="{BD664D57-6213-487E-A30B-DDD1D4224D0E}">
      <dgm:prSet/>
      <dgm:spPr/>
      <dgm:t>
        <a:bodyPr/>
        <a:lstStyle/>
        <a:p>
          <a:endParaRPr lang="en-US"/>
        </a:p>
      </dgm:t>
    </dgm:pt>
    <dgm:pt modelId="{4ABFC502-CA2F-4EC0-B243-B06261A6E376}" type="sibTrans" cxnId="{BD664D57-6213-487E-A30B-DDD1D4224D0E}">
      <dgm:prSet/>
      <dgm:spPr/>
      <dgm:t>
        <a:bodyPr/>
        <a:lstStyle/>
        <a:p>
          <a:endParaRPr lang="en-US"/>
        </a:p>
      </dgm:t>
    </dgm:pt>
    <dgm:pt modelId="{A3316B51-8907-4BF7-AE48-95BEE097D973}">
      <dgm:prSet/>
      <dgm:spPr/>
      <dgm:t>
        <a:bodyPr/>
        <a:lstStyle/>
        <a:p>
          <a:r>
            <a:rPr lang="ar-SA" b="1" dirty="0"/>
            <a:t>جدول إصدار المحتوى الخاص بنا</a:t>
          </a:r>
          <a:endParaRPr lang="en-US" dirty="0"/>
        </a:p>
      </dgm:t>
    </dgm:pt>
    <dgm:pt modelId="{E33E2408-F15C-4373-ACFF-2CAEB76342B5}" type="parTrans" cxnId="{09F07D3A-5C86-4175-8417-21924F815149}">
      <dgm:prSet/>
      <dgm:spPr/>
      <dgm:t>
        <a:bodyPr/>
        <a:lstStyle/>
        <a:p>
          <a:endParaRPr lang="en-US"/>
        </a:p>
      </dgm:t>
    </dgm:pt>
    <dgm:pt modelId="{979E209C-527E-4AC1-80F1-16D289EE3BC8}" type="sibTrans" cxnId="{09F07D3A-5C86-4175-8417-21924F815149}">
      <dgm:prSet/>
      <dgm:spPr/>
      <dgm:t>
        <a:bodyPr/>
        <a:lstStyle/>
        <a:p>
          <a:endParaRPr lang="en-US"/>
        </a:p>
      </dgm:t>
    </dgm:pt>
    <dgm:pt modelId="{BB54923A-10EC-48C4-A358-97BDC4241C08}">
      <dgm:prSet/>
      <dgm:spPr/>
      <dgm:t>
        <a:bodyPr/>
        <a:lstStyle/>
        <a:p>
          <a:r>
            <a:rPr lang="ar-SA" b="1" dirty="0"/>
            <a:t>تقويم محتوى الوسائط الاجتماعية الذي يحدد خطة الترويج لدينا</a:t>
          </a:r>
          <a:endParaRPr lang="en-US" dirty="0"/>
        </a:p>
      </dgm:t>
    </dgm:pt>
    <dgm:pt modelId="{AE05A5A1-CE9C-4993-9CC2-C9387FA9B36C}" type="parTrans" cxnId="{97D395BD-C313-467F-8E01-293DDB55A7F1}">
      <dgm:prSet/>
      <dgm:spPr/>
      <dgm:t>
        <a:bodyPr/>
        <a:lstStyle/>
        <a:p>
          <a:endParaRPr lang="en-US"/>
        </a:p>
      </dgm:t>
    </dgm:pt>
    <dgm:pt modelId="{FEFA8E40-1D3D-477A-BB4F-6C2FD9D16DFE}" type="sibTrans" cxnId="{97D395BD-C313-467F-8E01-293DDB55A7F1}">
      <dgm:prSet/>
      <dgm:spPr/>
      <dgm:t>
        <a:bodyPr/>
        <a:lstStyle/>
        <a:p>
          <a:endParaRPr lang="en-US"/>
        </a:p>
      </dgm:t>
    </dgm:pt>
    <dgm:pt modelId="{4AE473BE-5DEC-407F-8643-E359D848C71E}" type="pres">
      <dgm:prSet presAssocID="{AA0CB896-1C1F-4F30-8A12-F253D36C92AA}" presName="hierChild1" presStyleCnt="0">
        <dgm:presLayoutVars>
          <dgm:chPref val="1"/>
          <dgm:dir/>
          <dgm:animOne val="branch"/>
          <dgm:animLvl val="lvl"/>
          <dgm:resizeHandles/>
        </dgm:presLayoutVars>
      </dgm:prSet>
      <dgm:spPr/>
    </dgm:pt>
    <dgm:pt modelId="{A84437DF-7EF3-4D67-B623-A7A3A9C08657}" type="pres">
      <dgm:prSet presAssocID="{955980F7-4A23-47EB-90B1-8A3E28931ACF}" presName="hierRoot1" presStyleCnt="0"/>
      <dgm:spPr/>
    </dgm:pt>
    <dgm:pt modelId="{634F4F6B-CA34-4624-864E-2AA42597BE8C}" type="pres">
      <dgm:prSet presAssocID="{955980F7-4A23-47EB-90B1-8A3E28931ACF}" presName="composite" presStyleCnt="0"/>
      <dgm:spPr/>
    </dgm:pt>
    <dgm:pt modelId="{BE20EEB8-FFCA-459D-8726-46CC36AED7D4}" type="pres">
      <dgm:prSet presAssocID="{955980F7-4A23-47EB-90B1-8A3E28931ACF}" presName="background" presStyleLbl="node0" presStyleIdx="0" presStyleCnt="3"/>
      <dgm:spPr/>
    </dgm:pt>
    <dgm:pt modelId="{CE4C3323-18D4-4641-A6AD-6963E4EDD895}" type="pres">
      <dgm:prSet presAssocID="{955980F7-4A23-47EB-90B1-8A3E28931ACF}" presName="text" presStyleLbl="fgAcc0" presStyleIdx="0" presStyleCnt="3">
        <dgm:presLayoutVars>
          <dgm:chPref val="3"/>
        </dgm:presLayoutVars>
      </dgm:prSet>
      <dgm:spPr/>
    </dgm:pt>
    <dgm:pt modelId="{E75D16E4-9910-4EF3-919B-8BEE6EC3C291}" type="pres">
      <dgm:prSet presAssocID="{955980F7-4A23-47EB-90B1-8A3E28931ACF}" presName="hierChild2" presStyleCnt="0"/>
      <dgm:spPr/>
    </dgm:pt>
    <dgm:pt modelId="{74EC7D67-24D7-4763-9929-81CC4B7B3C52}" type="pres">
      <dgm:prSet presAssocID="{A3316B51-8907-4BF7-AE48-95BEE097D973}" presName="hierRoot1" presStyleCnt="0"/>
      <dgm:spPr/>
    </dgm:pt>
    <dgm:pt modelId="{22A6AD2B-E152-478F-AB58-02DB0FE2B64A}" type="pres">
      <dgm:prSet presAssocID="{A3316B51-8907-4BF7-AE48-95BEE097D973}" presName="composite" presStyleCnt="0"/>
      <dgm:spPr/>
    </dgm:pt>
    <dgm:pt modelId="{6E8BECA7-D81B-446B-87FD-8B2C1F56F6EF}" type="pres">
      <dgm:prSet presAssocID="{A3316B51-8907-4BF7-AE48-95BEE097D973}" presName="background" presStyleLbl="node0" presStyleIdx="1" presStyleCnt="3"/>
      <dgm:spPr/>
    </dgm:pt>
    <dgm:pt modelId="{CD4C81D6-550B-403A-85B9-33B3C5317EA1}" type="pres">
      <dgm:prSet presAssocID="{A3316B51-8907-4BF7-AE48-95BEE097D973}" presName="text" presStyleLbl="fgAcc0" presStyleIdx="1" presStyleCnt="3">
        <dgm:presLayoutVars>
          <dgm:chPref val="3"/>
        </dgm:presLayoutVars>
      </dgm:prSet>
      <dgm:spPr/>
    </dgm:pt>
    <dgm:pt modelId="{8619A72B-D649-49BD-A61E-B570DAD218FB}" type="pres">
      <dgm:prSet presAssocID="{A3316B51-8907-4BF7-AE48-95BEE097D973}" presName="hierChild2" presStyleCnt="0"/>
      <dgm:spPr/>
    </dgm:pt>
    <dgm:pt modelId="{772C17BE-ADD1-4F33-9609-7765FFB9C65B}" type="pres">
      <dgm:prSet presAssocID="{BB54923A-10EC-48C4-A358-97BDC4241C08}" presName="hierRoot1" presStyleCnt="0"/>
      <dgm:spPr/>
    </dgm:pt>
    <dgm:pt modelId="{895136C9-CD91-4C66-BA59-4DAFDDB33857}" type="pres">
      <dgm:prSet presAssocID="{BB54923A-10EC-48C4-A358-97BDC4241C08}" presName="composite" presStyleCnt="0"/>
      <dgm:spPr/>
    </dgm:pt>
    <dgm:pt modelId="{CC8D46BF-C420-4368-8156-1CFFBE08EE85}" type="pres">
      <dgm:prSet presAssocID="{BB54923A-10EC-48C4-A358-97BDC4241C08}" presName="background" presStyleLbl="node0" presStyleIdx="2" presStyleCnt="3"/>
      <dgm:spPr/>
    </dgm:pt>
    <dgm:pt modelId="{8457F517-62E4-45BC-B2F5-3821A8E6B8F5}" type="pres">
      <dgm:prSet presAssocID="{BB54923A-10EC-48C4-A358-97BDC4241C08}" presName="text" presStyleLbl="fgAcc0" presStyleIdx="2" presStyleCnt="3">
        <dgm:presLayoutVars>
          <dgm:chPref val="3"/>
        </dgm:presLayoutVars>
      </dgm:prSet>
      <dgm:spPr/>
    </dgm:pt>
    <dgm:pt modelId="{D614710D-AC6D-4ACC-A681-B80989A78025}" type="pres">
      <dgm:prSet presAssocID="{BB54923A-10EC-48C4-A358-97BDC4241C08}" presName="hierChild2" presStyleCnt="0"/>
      <dgm:spPr/>
    </dgm:pt>
  </dgm:ptLst>
  <dgm:cxnLst>
    <dgm:cxn modelId="{D250A223-607C-4E64-B5C6-7031213E354A}" type="presOf" srcId="{BB54923A-10EC-48C4-A358-97BDC4241C08}" destId="{8457F517-62E4-45BC-B2F5-3821A8E6B8F5}" srcOrd="0" destOrd="0" presId="urn:microsoft.com/office/officeart/2005/8/layout/hierarchy1"/>
    <dgm:cxn modelId="{09F07D3A-5C86-4175-8417-21924F815149}" srcId="{AA0CB896-1C1F-4F30-8A12-F253D36C92AA}" destId="{A3316B51-8907-4BF7-AE48-95BEE097D973}" srcOrd="1" destOrd="0" parTransId="{E33E2408-F15C-4373-ACFF-2CAEB76342B5}" sibTransId="{979E209C-527E-4AC1-80F1-16D289EE3BC8}"/>
    <dgm:cxn modelId="{BD664D57-6213-487E-A30B-DDD1D4224D0E}" srcId="{AA0CB896-1C1F-4F30-8A12-F253D36C92AA}" destId="{955980F7-4A23-47EB-90B1-8A3E28931ACF}" srcOrd="0" destOrd="0" parTransId="{E6022B6C-16D9-49FC-97AF-BC895B256C9D}" sibTransId="{4ABFC502-CA2F-4EC0-B243-B06261A6E376}"/>
    <dgm:cxn modelId="{EA80028A-5AD2-485C-9741-78EFC10266F1}" type="presOf" srcId="{AA0CB896-1C1F-4F30-8A12-F253D36C92AA}" destId="{4AE473BE-5DEC-407F-8643-E359D848C71E}" srcOrd="0" destOrd="0" presId="urn:microsoft.com/office/officeart/2005/8/layout/hierarchy1"/>
    <dgm:cxn modelId="{05156191-FA4B-46CE-B7A4-6D7D8C989EAC}" type="presOf" srcId="{A3316B51-8907-4BF7-AE48-95BEE097D973}" destId="{CD4C81D6-550B-403A-85B9-33B3C5317EA1}" srcOrd="0" destOrd="0" presId="urn:microsoft.com/office/officeart/2005/8/layout/hierarchy1"/>
    <dgm:cxn modelId="{97D395BD-C313-467F-8E01-293DDB55A7F1}" srcId="{AA0CB896-1C1F-4F30-8A12-F253D36C92AA}" destId="{BB54923A-10EC-48C4-A358-97BDC4241C08}" srcOrd="2" destOrd="0" parTransId="{AE05A5A1-CE9C-4993-9CC2-C9387FA9B36C}" sibTransId="{FEFA8E40-1D3D-477A-BB4F-6C2FD9D16DFE}"/>
    <dgm:cxn modelId="{FFB9D3DF-9A84-4A1F-852B-FB8442934A53}" type="presOf" srcId="{955980F7-4A23-47EB-90B1-8A3E28931ACF}" destId="{CE4C3323-18D4-4641-A6AD-6963E4EDD895}" srcOrd="0" destOrd="0" presId="urn:microsoft.com/office/officeart/2005/8/layout/hierarchy1"/>
    <dgm:cxn modelId="{5ABBCF19-363E-4C25-87D7-98B8A094B66F}" type="presParOf" srcId="{4AE473BE-5DEC-407F-8643-E359D848C71E}" destId="{A84437DF-7EF3-4D67-B623-A7A3A9C08657}" srcOrd="0" destOrd="0" presId="urn:microsoft.com/office/officeart/2005/8/layout/hierarchy1"/>
    <dgm:cxn modelId="{5D66A36E-E0C1-4423-8C79-552586510833}" type="presParOf" srcId="{A84437DF-7EF3-4D67-B623-A7A3A9C08657}" destId="{634F4F6B-CA34-4624-864E-2AA42597BE8C}" srcOrd="0" destOrd="0" presId="urn:microsoft.com/office/officeart/2005/8/layout/hierarchy1"/>
    <dgm:cxn modelId="{6FF63665-778E-4707-8BD7-D0F1A9DA7E9A}" type="presParOf" srcId="{634F4F6B-CA34-4624-864E-2AA42597BE8C}" destId="{BE20EEB8-FFCA-459D-8726-46CC36AED7D4}" srcOrd="0" destOrd="0" presId="urn:microsoft.com/office/officeart/2005/8/layout/hierarchy1"/>
    <dgm:cxn modelId="{FD84071D-C4C6-4076-996C-415485851C1B}" type="presParOf" srcId="{634F4F6B-CA34-4624-864E-2AA42597BE8C}" destId="{CE4C3323-18D4-4641-A6AD-6963E4EDD895}" srcOrd="1" destOrd="0" presId="urn:microsoft.com/office/officeart/2005/8/layout/hierarchy1"/>
    <dgm:cxn modelId="{9BABC749-01EC-41C4-9270-9342CFECAAEA}" type="presParOf" srcId="{A84437DF-7EF3-4D67-B623-A7A3A9C08657}" destId="{E75D16E4-9910-4EF3-919B-8BEE6EC3C291}" srcOrd="1" destOrd="0" presId="urn:microsoft.com/office/officeart/2005/8/layout/hierarchy1"/>
    <dgm:cxn modelId="{206C5BE8-49AD-4CCF-935E-B80FEAFBD094}" type="presParOf" srcId="{4AE473BE-5DEC-407F-8643-E359D848C71E}" destId="{74EC7D67-24D7-4763-9929-81CC4B7B3C52}" srcOrd="1" destOrd="0" presId="urn:microsoft.com/office/officeart/2005/8/layout/hierarchy1"/>
    <dgm:cxn modelId="{0A75C91A-A3EA-4385-9978-5067672F6D7E}" type="presParOf" srcId="{74EC7D67-24D7-4763-9929-81CC4B7B3C52}" destId="{22A6AD2B-E152-478F-AB58-02DB0FE2B64A}" srcOrd="0" destOrd="0" presId="urn:microsoft.com/office/officeart/2005/8/layout/hierarchy1"/>
    <dgm:cxn modelId="{5ABC665B-6501-46E5-B3C8-16012F95D952}" type="presParOf" srcId="{22A6AD2B-E152-478F-AB58-02DB0FE2B64A}" destId="{6E8BECA7-D81B-446B-87FD-8B2C1F56F6EF}" srcOrd="0" destOrd="0" presId="urn:microsoft.com/office/officeart/2005/8/layout/hierarchy1"/>
    <dgm:cxn modelId="{772EECF5-33E1-400E-A411-47138EF38579}" type="presParOf" srcId="{22A6AD2B-E152-478F-AB58-02DB0FE2B64A}" destId="{CD4C81D6-550B-403A-85B9-33B3C5317EA1}" srcOrd="1" destOrd="0" presId="urn:microsoft.com/office/officeart/2005/8/layout/hierarchy1"/>
    <dgm:cxn modelId="{8DFB3711-D273-4E9E-A814-61AC794931BE}" type="presParOf" srcId="{74EC7D67-24D7-4763-9929-81CC4B7B3C52}" destId="{8619A72B-D649-49BD-A61E-B570DAD218FB}" srcOrd="1" destOrd="0" presId="urn:microsoft.com/office/officeart/2005/8/layout/hierarchy1"/>
    <dgm:cxn modelId="{F3B3B3D9-A1B2-4B9F-870C-A5004A2D8075}" type="presParOf" srcId="{4AE473BE-5DEC-407F-8643-E359D848C71E}" destId="{772C17BE-ADD1-4F33-9609-7765FFB9C65B}" srcOrd="2" destOrd="0" presId="urn:microsoft.com/office/officeart/2005/8/layout/hierarchy1"/>
    <dgm:cxn modelId="{A96ACF1A-C9F7-4B64-8333-11614E683C31}" type="presParOf" srcId="{772C17BE-ADD1-4F33-9609-7765FFB9C65B}" destId="{895136C9-CD91-4C66-BA59-4DAFDDB33857}" srcOrd="0" destOrd="0" presId="urn:microsoft.com/office/officeart/2005/8/layout/hierarchy1"/>
    <dgm:cxn modelId="{886E345B-BF1E-4C2C-9F6C-E1D5387EFCA5}" type="presParOf" srcId="{895136C9-CD91-4C66-BA59-4DAFDDB33857}" destId="{CC8D46BF-C420-4368-8156-1CFFBE08EE85}" srcOrd="0" destOrd="0" presId="urn:microsoft.com/office/officeart/2005/8/layout/hierarchy1"/>
    <dgm:cxn modelId="{55543042-DADD-4491-ABBC-8509D9FBABDF}" type="presParOf" srcId="{895136C9-CD91-4C66-BA59-4DAFDDB33857}" destId="{8457F517-62E4-45BC-B2F5-3821A8E6B8F5}" srcOrd="1" destOrd="0" presId="urn:microsoft.com/office/officeart/2005/8/layout/hierarchy1"/>
    <dgm:cxn modelId="{379E6BB0-CE26-4AAE-94BC-4EC9B8D5E7F1}" type="presParOf" srcId="{772C17BE-ADD1-4F33-9609-7765FFB9C65B}" destId="{D614710D-AC6D-4ACC-A681-B80989A78025}"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20EEB8-FFCA-459D-8726-46CC36AED7D4}">
      <dsp:nvSpPr>
        <dsp:cNvPr id="0" name=""/>
        <dsp:cNvSpPr/>
      </dsp:nvSpPr>
      <dsp:spPr>
        <a:xfrm>
          <a:off x="0" y="737274"/>
          <a:ext cx="2356003" cy="14960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E4C3323-18D4-4641-A6AD-6963E4EDD895}">
      <dsp:nvSpPr>
        <dsp:cNvPr id="0" name=""/>
        <dsp:cNvSpPr/>
      </dsp:nvSpPr>
      <dsp:spPr>
        <a:xfrm>
          <a:off x="261778" y="985963"/>
          <a:ext cx="2356003" cy="149606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ar-SA" sz="2200" b="1" kern="1200" dirty="0"/>
            <a:t>الجمهور الذي نحتاج إلى تخصيص المحتوى [البحث المرجعي عن الجمهور]</a:t>
          </a:r>
          <a:endParaRPr lang="en-US" sz="2200" kern="1200" dirty="0"/>
        </a:p>
      </dsp:txBody>
      <dsp:txXfrm>
        <a:off x="305596" y="1029781"/>
        <a:ext cx="2268367" cy="1408425"/>
      </dsp:txXfrm>
    </dsp:sp>
    <dsp:sp modelId="{6E8BECA7-D81B-446B-87FD-8B2C1F56F6EF}">
      <dsp:nvSpPr>
        <dsp:cNvPr id="0" name=""/>
        <dsp:cNvSpPr/>
      </dsp:nvSpPr>
      <dsp:spPr>
        <a:xfrm>
          <a:off x="2879559" y="737274"/>
          <a:ext cx="2356003" cy="14960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4C81D6-550B-403A-85B9-33B3C5317EA1}">
      <dsp:nvSpPr>
        <dsp:cNvPr id="0" name=""/>
        <dsp:cNvSpPr/>
      </dsp:nvSpPr>
      <dsp:spPr>
        <a:xfrm>
          <a:off x="3141337" y="985963"/>
          <a:ext cx="2356003" cy="149606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ar-SA" sz="2200" b="1" kern="1200" dirty="0"/>
            <a:t>جدول إصدار المحتوى الخاص بنا</a:t>
          </a:r>
          <a:endParaRPr lang="en-US" sz="2200" kern="1200" dirty="0"/>
        </a:p>
      </dsp:txBody>
      <dsp:txXfrm>
        <a:off x="3185155" y="1029781"/>
        <a:ext cx="2268367" cy="1408425"/>
      </dsp:txXfrm>
    </dsp:sp>
    <dsp:sp modelId="{CC8D46BF-C420-4368-8156-1CFFBE08EE85}">
      <dsp:nvSpPr>
        <dsp:cNvPr id="0" name=""/>
        <dsp:cNvSpPr/>
      </dsp:nvSpPr>
      <dsp:spPr>
        <a:xfrm>
          <a:off x="5759118" y="737274"/>
          <a:ext cx="2356003" cy="14960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57F517-62E4-45BC-B2F5-3821A8E6B8F5}">
      <dsp:nvSpPr>
        <dsp:cNvPr id="0" name=""/>
        <dsp:cNvSpPr/>
      </dsp:nvSpPr>
      <dsp:spPr>
        <a:xfrm>
          <a:off x="6020896" y="985963"/>
          <a:ext cx="2356003" cy="149606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ar-SA" sz="2200" b="1" kern="1200" dirty="0"/>
            <a:t>تقويم محتوى الوسائط الاجتماعية الذي يحدد خطة الترويج لدينا</a:t>
          </a:r>
          <a:endParaRPr lang="en-US" sz="2200" kern="1200" dirty="0"/>
        </a:p>
      </dsp:txBody>
      <dsp:txXfrm>
        <a:off x="6064714" y="1029781"/>
        <a:ext cx="2268367" cy="1408425"/>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15.xml"/><Relationship Id="rId1" Type="http://schemas.openxmlformats.org/officeDocument/2006/relationships/video" Target="https://www.youtube.com/embed/aVbMit-29Qk?feature=oembed" TargetMode="External"/><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15.xml"/><Relationship Id="rId1" Type="http://schemas.openxmlformats.org/officeDocument/2006/relationships/video" Target="https://www.youtube.com/embed/U4uhFD3PGVk?start=8&amp;feature=oembed" TargetMode="External"/><Relationship Id="rId4" Type="http://schemas.openxmlformats.org/officeDocument/2006/relationships/image" Target="../media/image10.jpeg"/></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15.xml"/><Relationship Id="rId1" Type="http://schemas.openxmlformats.org/officeDocument/2006/relationships/video" Target="https://www.youtube.com/embed/CDbAFAye4w8?feature=oembed" TargetMode="External"/><Relationship Id="rId4" Type="http://schemas.openxmlformats.org/officeDocument/2006/relationships/image" Target="../media/image11.jpeg"/></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video" Target="https://www.youtube.com/embed/7UdaJ9Z4__k?feature=oembed" TargetMode="External"/><Relationship Id="rId1" Type="http://schemas.openxmlformats.org/officeDocument/2006/relationships/video" Target="https://www.youtube.com/embed/FmREgIE3p44?feature=oembed" TargetMode="Externa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26.png"/></Relationships>
</file>

<file path=ppt/slides/_rels/slide3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29.png"/></Relationships>
</file>

<file path=ppt/slides/_rels/slide3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7.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7.png"/><Relationship Id="rId1" Type="http://schemas.openxmlformats.org/officeDocument/2006/relationships/slideLayout" Target="../slideLayouts/slideLayout15.xml"/><Relationship Id="rId5" Type="http://schemas.openxmlformats.org/officeDocument/2006/relationships/hyperlink" Target="https://www.brafton.com.au/blog/strategy/which-marketing-kpis-are-the-most-important/" TargetMode="External"/><Relationship Id="rId4" Type="http://schemas.openxmlformats.org/officeDocument/2006/relationships/image" Target="../media/image38.png"/></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8" Type="http://schemas.openxmlformats.org/officeDocument/2006/relationships/image" Target="../media/image42.jpg"/><Relationship Id="rId3" Type="http://schemas.openxmlformats.org/officeDocument/2006/relationships/image" Target="../media/image40.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4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11255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868194" y="2791066"/>
            <a:ext cx="2642070"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الإعلام الجديد</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2800" b="1" dirty="0">
                <a:solidFill>
                  <a:schemeClr val="tx1"/>
                </a:solidFill>
                <a:latin typeface="Times New Roman" panose="02020603050405020304" pitchFamily="18" charset="0"/>
                <a:cs typeface="Times New Roman" panose="02020603050405020304" pitchFamily="18" charset="0"/>
              </a:rPr>
              <a:t>8</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Hala Elalfy </a:t>
            </a:r>
            <a:r>
              <a:rPr lang="en-US" sz="2800" b="1" dirty="0" err="1">
                <a:solidFill>
                  <a:srgbClr val="00B0F0"/>
                </a:solidFill>
                <a:latin typeface="Times New Roman" panose="02020603050405020304" pitchFamily="18" charset="0"/>
                <a:cs typeface="Times New Roman" panose="02020603050405020304" pitchFamily="18" charset="0"/>
              </a:rPr>
              <a:t>Fawzy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FE48CABE-8E1B-4086-79F8-D7B537B23462}"/>
              </a:ext>
            </a:extLst>
          </p:cNvPr>
          <p:cNvSpPr txBox="1"/>
          <p:nvPr/>
        </p:nvSpPr>
        <p:spPr>
          <a:xfrm>
            <a:off x="7124145" y="4857502"/>
            <a:ext cx="2156360" cy="707886"/>
          </a:xfrm>
          <a:prstGeom prst="rect">
            <a:avLst/>
          </a:prstGeom>
          <a:noFill/>
        </p:spPr>
        <p:txBody>
          <a:bodyPr wrap="square" rtlCol="0">
            <a:spAutoFit/>
          </a:bodyPr>
          <a:lstStyle/>
          <a:p>
            <a:r>
              <a:rPr lang="en-GB" sz="2000" b="1" dirty="0" err="1">
                <a:effectLst/>
                <a:latin typeface="Arial" panose="020B0604020202020204" pitchFamily="34" charset="0"/>
                <a:ea typeface="Times New Roman" panose="02020603050405020304" pitchFamily="18" charset="0"/>
                <a:cs typeface="Times New Roman" panose="02020603050405020304" pitchFamily="18" charset="0"/>
              </a:rPr>
              <a:t>PRL</a:t>
            </a:r>
            <a:r>
              <a:rPr lang="en-GB" sz="2000" b="1" dirty="0">
                <a:effectLst/>
                <a:latin typeface="Arial" panose="020B0604020202020204" pitchFamily="34" charset="0"/>
                <a:ea typeface="Times New Roman" panose="02020603050405020304" pitchFamily="18" charset="0"/>
                <a:cs typeface="Times New Roman" panose="02020603050405020304" pitchFamily="18" charset="0"/>
              </a:rPr>
              <a:t> 61</a:t>
            </a:r>
            <a:r>
              <a:rPr lang="ar-EG" sz="2000" b="1" dirty="0">
                <a:effectLst/>
                <a:latin typeface="Arial" panose="020B0604020202020204" pitchFamily="34" charset="0"/>
                <a:ea typeface="Times New Roman" panose="02020603050405020304" pitchFamily="18" charset="0"/>
                <a:cs typeface="Times New Roman" panose="02020603050405020304" pitchFamily="18" charset="0"/>
              </a:rPr>
              <a:t>3</a:t>
            </a:r>
            <a:endParaRPr lang="ar-EG" sz="2000" b="1" dirty="0">
              <a:latin typeface="Times New Roman" panose="02020603050405020304" pitchFamily="18" charset="0"/>
              <a:cs typeface="Times New Roman" panose="02020603050405020304" pitchFamily="18" charset="0"/>
            </a:endParaRPr>
          </a:p>
          <a:p>
            <a:r>
              <a:rPr lang="ar-EG" sz="2000" b="1" dirty="0">
                <a:latin typeface="Times New Roman" panose="02020603050405020304" pitchFamily="18" charset="0"/>
                <a:cs typeface="Times New Roman" panose="02020603050405020304" pitchFamily="18" charset="0"/>
              </a:rPr>
              <a:t>ماجستير العلاقات العامة</a:t>
            </a:r>
            <a:endParaRPr lang="en-US"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1676400" y="2460677"/>
            <a:ext cx="8492358" cy="3940089"/>
          </a:xfrm>
        </p:spPr>
      </p:pic>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075373" y="1259391"/>
            <a:ext cx="10669937" cy="584775"/>
          </a:xfrm>
          <a:prstGeom prst="rect">
            <a:avLst/>
          </a:prstGeom>
          <a:noFill/>
        </p:spPr>
        <p:txBody>
          <a:bodyPr wrap="square" rtlCol="0">
            <a:spAutoFit/>
          </a:bodyPr>
          <a:lstStyle/>
          <a:p>
            <a:pPr algn="ctr"/>
            <a:r>
              <a:rPr lang="ar-SA" sz="3200" b="1" dirty="0">
                <a:solidFill>
                  <a:srgbClr val="00B0F0"/>
                </a:solidFill>
                <a:latin typeface="Times New Roman" panose="02020603050405020304" pitchFamily="18" charset="0"/>
                <a:cs typeface="Times New Roman" panose="02020603050405020304" pitchFamily="18" charset="0"/>
              </a:rPr>
              <a:t>استراتيجيات الاتصال الفعال عبر مواقع التواصل الاجتماعي</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7304252" y="1296559"/>
            <a:ext cx="4113898" cy="523220"/>
          </a:xfrm>
          <a:prstGeom prst="rect">
            <a:avLst/>
          </a:prstGeom>
          <a:noFill/>
        </p:spPr>
        <p:txBody>
          <a:bodyPr wrap="square" rtlCol="0">
            <a:spAutoFit/>
          </a:bodyPr>
          <a:lstStyle/>
          <a:p>
            <a:pPr algn="r"/>
            <a:r>
              <a:rPr lang="ar-EG" sz="2800" b="1" dirty="0">
                <a:solidFill>
                  <a:srgbClr val="00B0F0"/>
                </a:solidFill>
                <a:latin typeface="Times New Roman" panose="02020603050405020304" pitchFamily="18" charset="0"/>
                <a:cs typeface="Times New Roman" panose="02020603050405020304" pitchFamily="18" charset="0"/>
              </a:rPr>
              <a:t>محتويات الفصل</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385542"/>
          </a:xfrm>
          <a:prstGeom prst="rect">
            <a:avLst/>
          </a:prstGeom>
          <a:noFill/>
        </p:spPr>
        <p:txBody>
          <a:bodyPr wrap="square" rtlCol="0">
            <a:spAutoFit/>
          </a:bodyPr>
          <a:lstStyle/>
          <a:p>
            <a:pPr marL="342900" marR="459740" lvl="0" indent="-342900" algn="r" rtl="1">
              <a:buFont typeface="Wingdings" panose="05000000000000000000" pitchFamily="2" charset="2"/>
              <a:buChar char=""/>
            </a:pPr>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مفهوم استراتيجيات العلاقات العامة</a:t>
            </a:r>
          </a:p>
          <a:p>
            <a:pPr marL="342900" marR="459740" lvl="0" indent="-342900" algn="r" rtl="1">
              <a:buFont typeface="Wingdings" panose="05000000000000000000" pitchFamily="2" charset="2"/>
              <a:buChar char=""/>
            </a:pPr>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طرق إنشاء استراتيجية قوية للعلامة التجارية من خلال الإعلام الجديد</a:t>
            </a:r>
          </a:p>
          <a:p>
            <a:pPr marL="342900" marR="459740" lvl="0" indent="-342900" algn="r" rtl="1">
              <a:buFont typeface="Wingdings" panose="05000000000000000000" pitchFamily="2" charset="2"/>
              <a:buChar char=""/>
            </a:pPr>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استراتيجيات الاتصال الفعال التي يمكن الاعتماد عليها</a:t>
            </a:r>
          </a:p>
          <a:p>
            <a:pPr marR="459740" lvl="0" algn="r" rtl="1"/>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(استراتيجية انشر وتأمل- استراتيجية أخبر ورغب- استراتيجية تحديد ما هو مهم- استراتيجية التقييد ثم التعزيز)</a:t>
            </a:r>
          </a:p>
          <a:p>
            <a:pPr marL="342900" marR="459740" lvl="0" indent="-342900" algn="r" rtl="1">
              <a:buFont typeface="Wingdings" panose="05000000000000000000" pitchFamily="2" charset="2"/>
              <a:buChar char=""/>
            </a:pPr>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نموذج استراتيجية لمواقع التواصل الاجتماعي</a:t>
            </a:r>
          </a:p>
          <a:p>
            <a:pPr marL="342900" marR="459740" lvl="0" indent="-342900" algn="r" rtl="1">
              <a:buFont typeface="Wingdings" panose="05000000000000000000" pitchFamily="2" charset="2"/>
              <a:buChar char=""/>
            </a:pPr>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308324"/>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الخطة المستخدمة لبناء وتعزيز العلاقات بين المنظمة وجمهورها المستهدف، سواء كان ذلك العملاء أو المستثمرين أو الجمهور العام. تهدف استراتيجية العلاقات العامة إلى تحقيق أهداف محددة مثل زيادة الوعي بالعلامة التجارية، وتعزيز الثقة والمصداقية، وتحسين صورة المنظمة. </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استراتيجية الاتصال الفعال تهدف إلى تحسين جودة وفعالية التواصل داخل المنظمة أو بين المنظمة وجمهورها المستهدف. يتضمن تحقيق استراتيجية الاتصال الفعال اتخاذ إجراءات لضمان تبادل المعلومات بشكل فعال وفهمها بوضوح.</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ما هي استراتيجية العلاقات العامة؟</a:t>
            </a:r>
            <a:endParaRPr lang="en-US" sz="4000" b="1" dirty="0"/>
          </a:p>
        </p:txBody>
      </p:sp>
    </p:spTree>
    <p:extLst>
      <p:ext uri="{BB962C8B-B14F-4D97-AF65-F5344CB8AC3E}">
        <p14:creationId xmlns:p14="http://schemas.microsoft.com/office/powerpoint/2010/main" val="1142408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اتخاذ </a:t>
            </a:r>
            <a:r>
              <a:rPr lang="ar-SA" sz="2400" dirty="0">
                <a:solidFill>
                  <a:srgbClr val="2D3956"/>
                </a:solidFill>
                <a:latin typeface="Times New Roman" panose="02020603050405020304" pitchFamily="18" charset="0"/>
                <a:cs typeface="Times New Roman" panose="02020603050405020304" pitchFamily="18" charset="0"/>
              </a:rPr>
              <a:t>مجموعة من الإجراءات من أجل الحصول على الدعاية والتغطية لعلامتك التجارية على وسائل الإعلام ذات الصلة ، والمنشورات الصناعية ، </a:t>
            </a:r>
            <a:r>
              <a:rPr lang="ar-SA" sz="2400" dirty="0" err="1">
                <a:solidFill>
                  <a:srgbClr val="2D3956"/>
                </a:solidFill>
                <a:latin typeface="Times New Roman" panose="02020603050405020304" pitchFamily="18" charset="0"/>
                <a:cs typeface="Times New Roman" panose="02020603050405020304" pitchFamily="18" charset="0"/>
              </a:rPr>
              <a:t>والبودكاست</a:t>
            </a:r>
            <a:r>
              <a:rPr lang="ar-SA" sz="2400" dirty="0">
                <a:solidFill>
                  <a:srgbClr val="2D3956"/>
                </a:solidFill>
                <a:latin typeface="Times New Roman" panose="02020603050405020304" pitchFamily="18" charset="0"/>
                <a:cs typeface="Times New Roman" panose="02020603050405020304" pitchFamily="18" charset="0"/>
              </a:rPr>
              <a:t> ، بالإضافة إلى المدونات ومنشورات الوسائط الاجتماعية ، والوصول إلى أهداف العلاقات العامة قصيرة وطويلة المدى.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إنها تشبه إلى حد ما استراتيجية التسويق لأنها تدور حول نشر رسالة حول علامتك التجارية ، ولكن بدون أهداف العمل التي تنطوي بالضرورة على المبيعات.</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في معظم الحالات، تُستخدم إستراتيجية العلاقات العامة لنشر الكلمة عن عملك أو خدماتك أو منتجاتك لتحسين التعرف عليها والحفاظ على علاقات إيجابية مع جمهورك وأصحاب المصلحة.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ما هي استراتيجية العلاقات العامة؟</a:t>
            </a:r>
          </a:p>
        </p:txBody>
      </p:sp>
    </p:spTree>
    <p:extLst>
      <p:ext uri="{BB962C8B-B14F-4D97-AF65-F5344CB8AC3E}">
        <p14:creationId xmlns:p14="http://schemas.microsoft.com/office/powerpoint/2010/main" val="1176287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908762"/>
          </a:xfrm>
          <a:prstGeom prst="rect">
            <a:avLst/>
          </a:prstGeom>
          <a:noFill/>
        </p:spPr>
        <p:txBody>
          <a:bodyPr wrap="square" rtlCol="0">
            <a:spAutoFit/>
          </a:bodyPr>
          <a:lstStyle/>
          <a:p>
            <a:pPr marL="342900" indent="-342900" algn="just" rtl="1">
              <a:buFont typeface="Arial" panose="020B0604020202020204" pitchFamily="34" charset="0"/>
              <a:buChar char="•"/>
            </a:pPr>
            <a:r>
              <a:rPr lang="ar-EG" sz="2800" dirty="0">
                <a:solidFill>
                  <a:srgbClr val="2D3956"/>
                </a:solidFill>
                <a:highlight>
                  <a:srgbClr val="FFFF00"/>
                </a:highlight>
                <a:latin typeface="Times New Roman" panose="02020603050405020304" pitchFamily="18" charset="0"/>
                <a:cs typeface="Times New Roman" panose="02020603050405020304" pitchFamily="18" charset="0"/>
              </a:rPr>
              <a:t>1. </a:t>
            </a:r>
            <a:r>
              <a:rPr lang="ar-SA" sz="2800" dirty="0">
                <a:solidFill>
                  <a:srgbClr val="2D3956"/>
                </a:solidFill>
                <a:highlight>
                  <a:srgbClr val="FFFF00"/>
                </a:highlight>
                <a:latin typeface="Times New Roman" panose="02020603050405020304" pitchFamily="18" charset="0"/>
                <a:cs typeface="Times New Roman" panose="02020603050405020304" pitchFamily="18" charset="0"/>
              </a:rPr>
              <a:t>قم بأبحاثك</a:t>
            </a:r>
          </a:p>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قبل أن تبدأ في الترويج لمشروعك، من المهم أن تقوم بأبحاثك. تحتاج إلى فهم جمهورك المستهدف وما الذي يبحثون عنه. بمجرد أن تعرف من هو جمهورك المستهدف، يمكنك البدء في إنشاء محتوى يروق لهم.</a:t>
            </a:r>
            <a:endParaRPr lang="ar-EG" sz="28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lang="ar-SA" sz="28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800" dirty="0">
                <a:solidFill>
                  <a:srgbClr val="2D3956"/>
                </a:solidFill>
                <a:highlight>
                  <a:srgbClr val="FFFF00"/>
                </a:highlight>
                <a:latin typeface="Times New Roman" panose="02020603050405020304" pitchFamily="18" charset="0"/>
                <a:cs typeface="Times New Roman" panose="02020603050405020304" pitchFamily="18" charset="0"/>
              </a:rPr>
              <a:t>2. خلق هوية بصرية قوية</a:t>
            </a:r>
          </a:p>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هويتك المرئية هي كيفية تمثيل علامتك التجارية بصرياً. يتضمن شعارك ونظام الألوان والطباعة. يجب أن تكون هويتك المرئية متسقة عبر جميع المواد التسويقية الخاصة بك.</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2800" b="1" dirty="0"/>
              <a:t>طرق إنشاء استراتيجية قوية للعلامة التجارية من خلال الإعلام الجديد</a:t>
            </a:r>
            <a:endParaRPr lang="en-US" sz="2800" b="1" dirty="0"/>
          </a:p>
        </p:txBody>
      </p:sp>
    </p:spTree>
    <p:extLst>
      <p:ext uri="{BB962C8B-B14F-4D97-AF65-F5344CB8AC3E}">
        <p14:creationId xmlns:p14="http://schemas.microsoft.com/office/powerpoint/2010/main" val="991719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908762"/>
          </a:xfrm>
          <a:prstGeom prst="rect">
            <a:avLst/>
          </a:prstGeom>
          <a:noFill/>
        </p:spPr>
        <p:txBody>
          <a:bodyPr wrap="square" rtlCol="0">
            <a:spAutoFit/>
          </a:bodyPr>
          <a:lstStyle/>
          <a:p>
            <a:pPr marL="342900" indent="-342900" algn="just" rtl="1">
              <a:buFont typeface="Arial" panose="020B0604020202020204" pitchFamily="34" charset="0"/>
              <a:buChar char="•"/>
            </a:pPr>
            <a:r>
              <a:rPr lang="ar-EG" sz="2800" dirty="0">
                <a:solidFill>
                  <a:srgbClr val="2D3956"/>
                </a:solidFill>
                <a:highlight>
                  <a:srgbClr val="FFFF00"/>
                </a:highlight>
                <a:latin typeface="Times New Roman" panose="02020603050405020304" pitchFamily="18" charset="0"/>
                <a:cs typeface="Times New Roman" panose="02020603050405020304" pitchFamily="18" charset="0"/>
              </a:rPr>
              <a:t>3. إنشاء محتوى مقنع</a:t>
            </a:r>
          </a:p>
          <a:p>
            <a:pPr marL="342900" indent="-3429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المحتوى هو الملك عندما يتعلق الأمر بالتسويق. تحتاج إلى إنشاء محتوى مثير للاهتمام وغني بالمعلومات ومفيد. إذا كان بإمكانك القيام بذلك، فستكون في طريقك إلى إنشاء استراتيجية قوية للعلامة التجارية.</a:t>
            </a:r>
          </a:p>
          <a:p>
            <a:pPr marL="342900" indent="-342900" algn="just" rtl="1">
              <a:buFont typeface="Arial" panose="020B0604020202020204" pitchFamily="34" charset="0"/>
              <a:buChar char="•"/>
            </a:pPr>
            <a:r>
              <a:rPr lang="ar-EG" sz="2800" dirty="0">
                <a:solidFill>
                  <a:srgbClr val="2D3956"/>
                </a:solidFill>
                <a:highlight>
                  <a:srgbClr val="FFFF00"/>
                </a:highlight>
                <a:latin typeface="Times New Roman" panose="02020603050405020304" pitchFamily="18" charset="0"/>
                <a:cs typeface="Times New Roman" panose="02020603050405020304" pitchFamily="18" charset="0"/>
              </a:rPr>
              <a:t>4. الانخراط في وسائل الإعلام الاجتماعية</a:t>
            </a:r>
          </a:p>
          <a:p>
            <a:pPr marL="342900" indent="-3429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وسائل التواصل الاجتماعي هي أداة قوية يمكن أن تساعدك في الوصول إلى جمهور أوسع. إذا لم تكن نشطاً بالفعل على وسائل التواصل الاجتماعي، فقد حان الوقت للبدء. قم بإنشاء ملفات تعريف على جميع المنصات الرئيسية وابدأ في مشاركة المحتوى الخاص بك.</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2800" b="1" dirty="0"/>
              <a:t>طرق إنشاء استراتيجية قوية للعلامة التجارية من خلال الإعلام الجديد</a:t>
            </a:r>
            <a:endParaRPr lang="en-US" sz="2800" b="1" dirty="0"/>
          </a:p>
        </p:txBody>
      </p:sp>
    </p:spTree>
    <p:extLst>
      <p:ext uri="{BB962C8B-B14F-4D97-AF65-F5344CB8AC3E}">
        <p14:creationId xmlns:p14="http://schemas.microsoft.com/office/powerpoint/2010/main" val="595492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20531" y="1962943"/>
            <a:ext cx="10541000" cy="4401205"/>
          </a:xfrm>
          <a:prstGeom prst="rect">
            <a:avLst/>
          </a:prstGeom>
          <a:noFill/>
        </p:spPr>
        <p:txBody>
          <a:bodyPr wrap="square" rtlCol="0">
            <a:spAutoFit/>
          </a:bodyPr>
          <a:lstStyle/>
          <a:p>
            <a:pPr marL="342900" indent="-342900" algn="just" rtl="1">
              <a:buFont typeface="Arial" panose="020B0604020202020204" pitchFamily="34" charset="0"/>
              <a:buChar char="•"/>
            </a:pPr>
            <a:r>
              <a:rPr lang="ar-EG" sz="2800" dirty="0">
                <a:solidFill>
                  <a:srgbClr val="2D3956"/>
                </a:solidFill>
                <a:highlight>
                  <a:srgbClr val="FFFF00"/>
                </a:highlight>
                <a:latin typeface="Times New Roman" panose="02020603050405020304" pitchFamily="18" charset="0"/>
                <a:cs typeface="Times New Roman" panose="02020603050405020304" pitchFamily="18" charset="0"/>
              </a:rPr>
              <a:t>5. تأكد من تحسين موقع الويب الخاص بك</a:t>
            </a:r>
          </a:p>
          <a:p>
            <a:pPr marL="342900" indent="-3429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غالباً ما يكون موقع الويب الخاص بك هو نقطة الاتصال الأولى بينك وبين عملائك المحتملين. تأكد من تحسين موقع الويب الخاص بك لمحركات البحث وأنه يوفر تجربة مستخدم جيدة.</a:t>
            </a:r>
          </a:p>
          <a:p>
            <a:pPr marL="342900" indent="-342900" algn="just" rtl="1">
              <a:buFont typeface="Arial" panose="020B0604020202020204" pitchFamily="34" charset="0"/>
              <a:buChar char="•"/>
            </a:pPr>
            <a:endParaRPr lang="ar-EG" sz="2800" dirty="0">
              <a:solidFill>
                <a:srgbClr val="2D3956"/>
              </a:solidFill>
              <a:highlight>
                <a:srgbClr val="FFFF00"/>
              </a:highlight>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EG" sz="2800" dirty="0">
                <a:solidFill>
                  <a:srgbClr val="2D3956"/>
                </a:solidFill>
                <a:highlight>
                  <a:srgbClr val="FFFF00"/>
                </a:highlight>
                <a:latin typeface="Times New Roman" panose="02020603050405020304" pitchFamily="18" charset="0"/>
                <a:cs typeface="Times New Roman" panose="02020603050405020304" pitchFamily="18" charset="0"/>
              </a:rPr>
              <a:t>6. استخدم تقنيات التسويق التقليدية</a:t>
            </a:r>
          </a:p>
          <a:p>
            <a:pPr marL="342900" indent="-3429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يمكن أن تكون تقنيات التسويق التقليدية، مثل الإعلانات المطبوعة والعلاقات العامة، فعالة أيضاً في الترويج لعلامتك التجارية. يمكن أن تساعدك هذه الأساليب في الوصول إلى جمهور مختلف عن جمهورك من خلال القنوات الرقمية.</a:t>
            </a:r>
          </a:p>
          <a:p>
            <a:pPr marL="342900" indent="-342900" algn="just" rtl="1">
              <a:buFont typeface="Arial" panose="020B0604020202020204" pitchFamily="34" charset="0"/>
              <a:buChar char="•"/>
            </a:pPr>
            <a:endParaRPr lang="ar-EG" sz="2800" dirty="0">
              <a:solidFill>
                <a:srgbClr val="2D3956"/>
              </a:solidFill>
              <a:highlight>
                <a:srgbClr val="FFFF00"/>
              </a:highlight>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2800" b="1" dirty="0"/>
              <a:t>طرق إنشاء استراتيجية قوية للعلامة التجارية من خلال الإعلام الجديد</a:t>
            </a:r>
            <a:endParaRPr lang="en-US" sz="2800" b="1" dirty="0"/>
          </a:p>
        </p:txBody>
      </p:sp>
    </p:spTree>
    <p:extLst>
      <p:ext uri="{BB962C8B-B14F-4D97-AF65-F5344CB8AC3E}">
        <p14:creationId xmlns:p14="http://schemas.microsoft.com/office/powerpoint/2010/main" val="18765590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20531" y="1962943"/>
            <a:ext cx="10541000" cy="3108543"/>
          </a:xfrm>
          <a:prstGeom prst="rect">
            <a:avLst/>
          </a:prstGeom>
          <a:noFill/>
        </p:spPr>
        <p:txBody>
          <a:bodyPr wrap="square" rtlCol="0">
            <a:spAutoFit/>
          </a:bodyPr>
          <a:lstStyle/>
          <a:p>
            <a:pPr marL="342900" indent="-342900" algn="just" rtl="1">
              <a:buFont typeface="Arial" panose="020B0604020202020204" pitchFamily="34" charset="0"/>
              <a:buChar char="•"/>
            </a:pPr>
            <a:r>
              <a:rPr lang="ar-EG" sz="2800" dirty="0">
                <a:solidFill>
                  <a:srgbClr val="2D3956"/>
                </a:solidFill>
                <a:highlight>
                  <a:srgbClr val="FFFF00"/>
                </a:highlight>
                <a:latin typeface="Times New Roman" panose="02020603050405020304" pitchFamily="18" charset="0"/>
                <a:cs typeface="Times New Roman" panose="02020603050405020304" pitchFamily="18" charset="0"/>
              </a:rPr>
              <a:t>7. قياس النتائج الخاصة بك</a:t>
            </a:r>
          </a:p>
          <a:p>
            <a:pPr marL="342900" indent="-3429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من المهم قياس نتائج جهودك التسويقية حتى تتمكن من تعديل استراتيجيتك حسب الحاجة. تتبع الزيارات على موقع الويب الخاص بك، والمشاركة على وسائل التواصل الاجتماعي، وأرقام المبيعات. سيساعدك هذا في معرفة ما ينجح وما لا ينجح.</a:t>
            </a:r>
          </a:p>
          <a:p>
            <a:pPr marL="342900" indent="-342900" algn="just" rtl="1">
              <a:buFont typeface="Arial" panose="020B0604020202020204" pitchFamily="34" charset="0"/>
              <a:buChar char="•"/>
            </a:pPr>
            <a:endParaRPr lang="ar-EG" sz="2800" dirty="0">
              <a:solidFill>
                <a:srgbClr val="2D3956"/>
              </a:solidFill>
              <a:highlight>
                <a:srgbClr val="FFFF00"/>
              </a:highlight>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باتباع هذه النصائح، يمكنك إنشاء استراتيجية قوية للعلامة التجارية لشركتك الناشئة. فقط تذكر أن تتحلى بالصبر والاتساق مع جهودك، وسترى النتائج في أي وقت من الأوقات.</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2800" b="1" dirty="0"/>
              <a:t>طرق إنشاء استراتيجية قوية للعلامة التجارية من خلال الإعلام الجديد</a:t>
            </a:r>
            <a:endParaRPr lang="en-US" sz="2800" b="1" dirty="0"/>
          </a:p>
        </p:txBody>
      </p:sp>
    </p:spTree>
    <p:extLst>
      <p:ext uri="{BB962C8B-B14F-4D97-AF65-F5344CB8AC3E}">
        <p14:creationId xmlns:p14="http://schemas.microsoft.com/office/powerpoint/2010/main" val="13556867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062103"/>
          </a:xfrm>
          <a:prstGeom prst="rect">
            <a:avLst/>
          </a:prstGeom>
          <a:noFill/>
        </p:spPr>
        <p:txBody>
          <a:bodyPr wrap="square" rtlCol="0">
            <a:spAutoFit/>
          </a:bodyPr>
          <a:lstStyle/>
          <a:p>
            <a:pPr marL="342900" indent="-342900" algn="just" rtl="1">
              <a:buFont typeface="Arial" panose="020B0604020202020204" pitchFamily="34" charset="0"/>
              <a:buChar char="•"/>
            </a:pPr>
            <a:r>
              <a:rPr lang="ar-SA" sz="3200" dirty="0">
                <a:solidFill>
                  <a:srgbClr val="2D3956"/>
                </a:solidFill>
                <a:highlight>
                  <a:srgbClr val="FF00FF"/>
                </a:highlight>
                <a:latin typeface="Times New Roman" panose="02020603050405020304" pitchFamily="18" charset="0"/>
                <a:cs typeface="Times New Roman" panose="02020603050405020304" pitchFamily="18" charset="0"/>
              </a:rPr>
              <a:t>استراتيجية انشر وتأمل:</a:t>
            </a:r>
          </a:p>
          <a:p>
            <a:pPr marL="342900" indent="-342900" algn="just" rtl="1">
              <a:buFont typeface="Arial" panose="020B0604020202020204" pitchFamily="34" charset="0"/>
              <a:buChar char="•"/>
            </a:pPr>
            <a:r>
              <a:rPr lang="ar-SA" sz="3200" dirty="0">
                <a:solidFill>
                  <a:srgbClr val="2D3956"/>
                </a:solidFill>
                <a:latin typeface="Times New Roman" panose="02020603050405020304" pitchFamily="18" charset="0"/>
                <a:cs typeface="Times New Roman" panose="02020603050405020304" pitchFamily="18" charset="0"/>
              </a:rPr>
              <a:t>المفهوم: تعتمد على نشر المحتوى أو الأخبار وانتظار تفاعل الجمهور.</a:t>
            </a:r>
          </a:p>
          <a:p>
            <a:pPr marL="342900" indent="-342900" algn="just" rtl="1">
              <a:buFont typeface="Arial" panose="020B0604020202020204" pitchFamily="34" charset="0"/>
              <a:buChar char="•"/>
            </a:pPr>
            <a:r>
              <a:rPr lang="ar-SA" sz="3200" dirty="0">
                <a:solidFill>
                  <a:srgbClr val="2D3956"/>
                </a:solidFill>
                <a:latin typeface="Times New Roman" panose="02020603050405020304" pitchFamily="18" charset="0"/>
                <a:cs typeface="Times New Roman" panose="02020603050405020304" pitchFamily="18" charset="0"/>
              </a:rPr>
              <a:t>التطبيق: مثل إطلاق منتج جديد وتحليل ردود الفعل العامة.</a:t>
            </a:r>
          </a:p>
          <a:p>
            <a:pPr marL="342900" indent="-342900" algn="just" rtl="1">
              <a:buFont typeface="Arial" panose="020B0604020202020204" pitchFamily="34" charset="0"/>
              <a:buChar char="•"/>
            </a:pPr>
            <a:r>
              <a:rPr lang="ar-SA" sz="3200" dirty="0">
                <a:solidFill>
                  <a:srgbClr val="2D3956"/>
                </a:solidFill>
                <a:latin typeface="Times New Roman" panose="02020603050405020304" pitchFamily="18" charset="0"/>
                <a:cs typeface="Times New Roman" panose="02020603050405020304" pitchFamily="18" charset="0"/>
              </a:rPr>
              <a:t>الأهمية: توفير رؤى حول مدى جذب المحتوى للجمهور.</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استراتيجيات الاتصال الفعال التي يمكن الاعتماد عليها</a:t>
            </a:r>
          </a:p>
        </p:txBody>
      </p:sp>
    </p:spTree>
    <p:extLst>
      <p:ext uri="{BB962C8B-B14F-4D97-AF65-F5344CB8AC3E}">
        <p14:creationId xmlns:p14="http://schemas.microsoft.com/office/powerpoint/2010/main" val="1855663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استراتيجية انشر وتأمل</a:t>
            </a:r>
            <a:endParaRPr lang="en-US" sz="4000" b="1" dirty="0"/>
          </a:p>
        </p:txBody>
      </p:sp>
      <p:pic>
        <p:nvPicPr>
          <p:cNvPr id="4" name="Online Media 3" title="إعلان حكاية من اتصالات مع أحمد حلمي">
            <a:hlinkClick r:id="" action="ppaction://media"/>
            <a:extLst>
              <a:ext uri="{FF2B5EF4-FFF2-40B4-BE49-F238E27FC236}">
                <a16:creationId xmlns:a16="http://schemas.microsoft.com/office/drawing/2014/main" id="{15C9E3FD-96C4-7F24-DE87-3E116422B694}"/>
              </a:ext>
            </a:extLst>
          </p:cNvPr>
          <p:cNvPicPr>
            <a:picLocks noRot="1" noChangeAspect="1"/>
          </p:cNvPicPr>
          <p:nvPr>
            <a:videoFile r:link="rId1"/>
          </p:nvPr>
        </p:nvPicPr>
        <p:blipFill>
          <a:blip r:embed="rId4"/>
          <a:stretch>
            <a:fillRect/>
          </a:stretch>
        </p:blipFill>
        <p:spPr>
          <a:xfrm>
            <a:off x="3010150" y="2009736"/>
            <a:ext cx="5958063" cy="3366305"/>
          </a:xfrm>
          <a:prstGeom prst="rect">
            <a:avLst/>
          </a:prstGeom>
        </p:spPr>
      </p:pic>
    </p:spTree>
    <p:extLst>
      <p:ext uri="{BB962C8B-B14F-4D97-AF65-F5344CB8AC3E}">
        <p14:creationId xmlns:p14="http://schemas.microsoft.com/office/powerpoint/2010/main" val="32106985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062103"/>
          </a:xfrm>
          <a:prstGeom prst="rect">
            <a:avLst/>
          </a:prstGeom>
          <a:noFill/>
        </p:spPr>
        <p:txBody>
          <a:bodyPr wrap="square" rtlCol="0">
            <a:spAutoFit/>
          </a:bodyPr>
          <a:lstStyle/>
          <a:p>
            <a:pPr marL="342900" indent="-342900" algn="just" rtl="1">
              <a:buFont typeface="Arial" panose="020B0604020202020204" pitchFamily="34" charset="0"/>
              <a:buChar char="•"/>
            </a:pPr>
            <a:r>
              <a:rPr lang="ar-SA" sz="3200" dirty="0">
                <a:solidFill>
                  <a:srgbClr val="2D3956"/>
                </a:solidFill>
                <a:highlight>
                  <a:srgbClr val="FF00FF"/>
                </a:highlight>
                <a:latin typeface="Times New Roman" panose="02020603050405020304" pitchFamily="18" charset="0"/>
                <a:cs typeface="Times New Roman" panose="02020603050405020304" pitchFamily="18" charset="0"/>
              </a:rPr>
              <a:t>استراتيجية أخبر ورغب:</a:t>
            </a:r>
          </a:p>
          <a:p>
            <a:pPr marL="342900" indent="-342900" algn="just" rtl="1">
              <a:buFont typeface="Arial" panose="020B0604020202020204" pitchFamily="34" charset="0"/>
              <a:buChar char="•"/>
            </a:pPr>
            <a:r>
              <a:rPr lang="ar-SA" sz="3200" dirty="0">
                <a:solidFill>
                  <a:srgbClr val="2D3956"/>
                </a:solidFill>
                <a:latin typeface="Times New Roman" panose="02020603050405020304" pitchFamily="18" charset="0"/>
                <a:cs typeface="Times New Roman" panose="02020603050405020304" pitchFamily="18" charset="0"/>
              </a:rPr>
              <a:t>المفهوم: استخدام السرد القصصي لخلق اهتمام ورغبة لدى الجمهور.</a:t>
            </a:r>
          </a:p>
          <a:p>
            <a:pPr marL="342900" indent="-342900" algn="just" rtl="1">
              <a:buFont typeface="Arial" panose="020B0604020202020204" pitchFamily="34" charset="0"/>
              <a:buChar char="•"/>
            </a:pPr>
            <a:r>
              <a:rPr lang="ar-SA" sz="3200" dirty="0">
                <a:solidFill>
                  <a:srgbClr val="2D3956"/>
                </a:solidFill>
                <a:latin typeface="Times New Roman" panose="02020603050405020304" pitchFamily="18" charset="0"/>
                <a:cs typeface="Times New Roman" panose="02020603050405020304" pitchFamily="18" charset="0"/>
              </a:rPr>
              <a:t>التطبيق: حملات تسويقية تروي قصصًا جذابة للمستهلكين.</a:t>
            </a:r>
          </a:p>
          <a:p>
            <a:pPr marL="342900" indent="-342900" algn="just" rtl="1">
              <a:buFont typeface="Arial" panose="020B0604020202020204" pitchFamily="34" charset="0"/>
              <a:buChar char="•"/>
            </a:pPr>
            <a:r>
              <a:rPr lang="ar-SA" sz="3200" dirty="0">
                <a:solidFill>
                  <a:srgbClr val="2D3956"/>
                </a:solidFill>
                <a:latin typeface="Times New Roman" panose="02020603050405020304" pitchFamily="18" charset="0"/>
                <a:cs typeface="Times New Roman" panose="02020603050405020304" pitchFamily="18" charset="0"/>
              </a:rPr>
              <a:t>الأهمية: بناء صلة عاطفية مع الجمهور وتعزيز الولاء للعلامة التجارية.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استراتيجيات الاتصال الفعال التي يمكن الاعتماد عليها</a:t>
            </a:r>
          </a:p>
        </p:txBody>
      </p:sp>
    </p:spTree>
    <p:extLst>
      <p:ext uri="{BB962C8B-B14F-4D97-AF65-F5344CB8AC3E}">
        <p14:creationId xmlns:p14="http://schemas.microsoft.com/office/powerpoint/2010/main" val="6530278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استراتيجية أخبر ورغب</a:t>
            </a:r>
            <a:endParaRPr lang="en-US" sz="4000" b="1" dirty="0"/>
          </a:p>
        </p:txBody>
      </p:sp>
      <p:pic>
        <p:nvPicPr>
          <p:cNvPr id="4" name="Online Media 3" title="دابر املا كيدز: برينسس اميرة  (مقطع كامل)">
            <a:hlinkClick r:id="" action="ppaction://media"/>
            <a:extLst>
              <a:ext uri="{FF2B5EF4-FFF2-40B4-BE49-F238E27FC236}">
                <a16:creationId xmlns:a16="http://schemas.microsoft.com/office/drawing/2014/main" id="{1E6370AC-9ADF-787A-14A8-EC92F9B9D482}"/>
              </a:ext>
            </a:extLst>
          </p:cNvPr>
          <p:cNvPicPr>
            <a:picLocks noRot="1" noChangeAspect="1"/>
          </p:cNvPicPr>
          <p:nvPr>
            <a:videoFile r:link="rId1"/>
          </p:nvPr>
        </p:nvPicPr>
        <p:blipFill>
          <a:blip r:embed="rId4"/>
          <a:stretch>
            <a:fillRect/>
          </a:stretch>
        </p:blipFill>
        <p:spPr>
          <a:xfrm>
            <a:off x="3342290" y="2007677"/>
            <a:ext cx="5601465" cy="3164828"/>
          </a:xfrm>
          <a:prstGeom prst="rect">
            <a:avLst/>
          </a:prstGeom>
        </p:spPr>
      </p:pic>
    </p:spTree>
    <p:extLst>
      <p:ext uri="{BB962C8B-B14F-4D97-AF65-F5344CB8AC3E}">
        <p14:creationId xmlns:p14="http://schemas.microsoft.com/office/powerpoint/2010/main" val="14264956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062103"/>
          </a:xfrm>
          <a:prstGeom prst="rect">
            <a:avLst/>
          </a:prstGeom>
          <a:noFill/>
        </p:spPr>
        <p:txBody>
          <a:bodyPr wrap="square" rtlCol="0">
            <a:spAutoFit/>
          </a:bodyPr>
          <a:lstStyle/>
          <a:p>
            <a:pPr marL="342900" indent="-342900" algn="just" rtl="1">
              <a:buFont typeface="Arial" panose="020B0604020202020204" pitchFamily="34" charset="0"/>
              <a:buChar char="•"/>
            </a:pPr>
            <a:r>
              <a:rPr lang="ar-SA" sz="3200" dirty="0">
                <a:solidFill>
                  <a:srgbClr val="2D3956"/>
                </a:solidFill>
                <a:highlight>
                  <a:srgbClr val="FF00FF"/>
                </a:highlight>
                <a:latin typeface="Times New Roman" panose="02020603050405020304" pitchFamily="18" charset="0"/>
                <a:cs typeface="Times New Roman" panose="02020603050405020304" pitchFamily="18" charset="0"/>
              </a:rPr>
              <a:t>استراتيجية تحديد ما هو مهم:</a:t>
            </a:r>
          </a:p>
          <a:p>
            <a:pPr marL="342900" indent="-342900" algn="just" rtl="1">
              <a:buFont typeface="Arial" panose="020B0604020202020204" pitchFamily="34" charset="0"/>
              <a:buChar char="•"/>
            </a:pPr>
            <a:r>
              <a:rPr lang="ar-SA" sz="3200" dirty="0">
                <a:solidFill>
                  <a:srgbClr val="2D3956"/>
                </a:solidFill>
                <a:latin typeface="Times New Roman" panose="02020603050405020304" pitchFamily="18" charset="0"/>
                <a:cs typeface="Times New Roman" panose="02020603050405020304" pitchFamily="18" charset="0"/>
              </a:rPr>
              <a:t>المفهوم: التركيز على العناصر الأساسية والمهمة في الرسائل.</a:t>
            </a:r>
          </a:p>
          <a:p>
            <a:pPr marL="342900" indent="-342900" algn="just" rtl="1">
              <a:buFont typeface="Arial" panose="020B0604020202020204" pitchFamily="34" charset="0"/>
              <a:buChar char="•"/>
            </a:pPr>
            <a:r>
              <a:rPr lang="ar-SA" sz="3200" dirty="0">
                <a:solidFill>
                  <a:srgbClr val="2D3956"/>
                </a:solidFill>
                <a:latin typeface="Times New Roman" panose="02020603050405020304" pitchFamily="18" charset="0"/>
                <a:cs typeface="Times New Roman" panose="02020603050405020304" pitchFamily="18" charset="0"/>
              </a:rPr>
              <a:t>التطبيق: تسليط الضوء على الميزات الأساسية للمنتجات أو الخدمات.</a:t>
            </a:r>
          </a:p>
          <a:p>
            <a:pPr marL="342900" indent="-342900" algn="just" rtl="1">
              <a:buFont typeface="Arial" panose="020B0604020202020204" pitchFamily="34" charset="0"/>
              <a:buChar char="•"/>
            </a:pPr>
            <a:r>
              <a:rPr lang="ar-SA" sz="3200" dirty="0">
                <a:solidFill>
                  <a:srgbClr val="2D3956"/>
                </a:solidFill>
                <a:latin typeface="Times New Roman" panose="02020603050405020304" pitchFamily="18" charset="0"/>
                <a:cs typeface="Times New Roman" panose="02020603050405020304" pitchFamily="18" charset="0"/>
              </a:rPr>
              <a:t>الأهمية: تبسيط الرسائل للتأكيد على القيمة الرئيسية.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استراتيجيات الاتصال الفعال التي يمكن الاعتماد عليها</a:t>
            </a:r>
          </a:p>
        </p:txBody>
      </p:sp>
    </p:spTree>
    <p:extLst>
      <p:ext uri="{BB962C8B-B14F-4D97-AF65-F5344CB8AC3E}">
        <p14:creationId xmlns:p14="http://schemas.microsoft.com/office/powerpoint/2010/main" val="13352702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استراتيجيات الاتصال الفعال التي يمكن الاعتماد عليها</a:t>
            </a:r>
          </a:p>
        </p:txBody>
      </p:sp>
      <p:pic>
        <p:nvPicPr>
          <p:cNvPr id="4" name="Online Media 3" title="...كل قصة نجاح كان وراها فرصة...قدامك فرص ملهاش حدود">
            <a:hlinkClick r:id="" action="ppaction://media"/>
            <a:extLst>
              <a:ext uri="{FF2B5EF4-FFF2-40B4-BE49-F238E27FC236}">
                <a16:creationId xmlns:a16="http://schemas.microsoft.com/office/drawing/2014/main" id="{3A9DC639-63C6-6971-4C2A-58E1EEEF8E71}"/>
              </a:ext>
            </a:extLst>
          </p:cNvPr>
          <p:cNvPicPr>
            <a:picLocks noRot="1" noChangeAspect="1"/>
          </p:cNvPicPr>
          <p:nvPr>
            <a:videoFile r:link="rId1"/>
          </p:nvPr>
        </p:nvPicPr>
        <p:blipFill>
          <a:blip r:embed="rId4"/>
          <a:stretch>
            <a:fillRect/>
          </a:stretch>
        </p:blipFill>
        <p:spPr>
          <a:xfrm>
            <a:off x="3042744" y="1999794"/>
            <a:ext cx="6282598" cy="3549668"/>
          </a:xfrm>
          <a:prstGeom prst="rect">
            <a:avLst/>
          </a:prstGeom>
        </p:spPr>
      </p:pic>
    </p:spTree>
    <p:extLst>
      <p:ext uri="{BB962C8B-B14F-4D97-AF65-F5344CB8AC3E}">
        <p14:creationId xmlns:p14="http://schemas.microsoft.com/office/powerpoint/2010/main" val="2927710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492990"/>
          </a:xfrm>
          <a:prstGeom prst="rect">
            <a:avLst/>
          </a:prstGeom>
          <a:noFill/>
        </p:spPr>
        <p:txBody>
          <a:bodyPr wrap="square" rtlCol="0">
            <a:spAutoFit/>
          </a:bodyPr>
          <a:lstStyle/>
          <a:p>
            <a:pPr marL="342900" indent="-342900" algn="just" rtl="1">
              <a:buFont typeface="Arial" panose="020B0604020202020204" pitchFamily="34" charset="0"/>
              <a:buChar char="•"/>
            </a:pPr>
            <a:r>
              <a:rPr lang="ar-SA" sz="3200" dirty="0">
                <a:solidFill>
                  <a:srgbClr val="2D3956"/>
                </a:solidFill>
                <a:highlight>
                  <a:srgbClr val="FF00FF"/>
                </a:highlight>
                <a:latin typeface="Times New Roman" panose="02020603050405020304" pitchFamily="18" charset="0"/>
                <a:cs typeface="Times New Roman" panose="02020603050405020304" pitchFamily="18" charset="0"/>
              </a:rPr>
              <a:t>استراتيجية التقييد ثم التعزيز:</a:t>
            </a:r>
          </a:p>
          <a:p>
            <a:pPr marL="342900" indent="-342900" algn="just" rtl="1">
              <a:buFont typeface="Arial" panose="020B0604020202020204" pitchFamily="34" charset="0"/>
              <a:buChar char="•"/>
            </a:pPr>
            <a:r>
              <a:rPr lang="ar-SA" sz="3200" dirty="0">
                <a:solidFill>
                  <a:srgbClr val="2D3956"/>
                </a:solidFill>
                <a:latin typeface="Times New Roman" panose="02020603050405020304" pitchFamily="18" charset="0"/>
                <a:cs typeface="Times New Roman" panose="02020603050405020304" pitchFamily="18" charset="0"/>
              </a:rPr>
              <a:t>المفهوم: تقديم معلومات محدودة في البداية ثم توسيعها تدريجياً.</a:t>
            </a:r>
          </a:p>
          <a:p>
            <a:pPr marL="342900" indent="-342900" algn="just" rtl="1">
              <a:buFont typeface="Arial" panose="020B0604020202020204" pitchFamily="34" charset="0"/>
              <a:buChar char="•"/>
            </a:pPr>
            <a:r>
              <a:rPr lang="ar-SA" sz="3200" dirty="0">
                <a:solidFill>
                  <a:srgbClr val="2D3956"/>
                </a:solidFill>
                <a:latin typeface="Times New Roman" panose="02020603050405020304" pitchFamily="18" charset="0"/>
                <a:cs typeface="Times New Roman" panose="02020603050405020304" pitchFamily="18" charset="0"/>
              </a:rPr>
              <a:t>التطبيق: إطلاق منتج بمعلومات محدودة ثم كشف المزيد تدريجيًا.</a:t>
            </a:r>
          </a:p>
          <a:p>
            <a:pPr marL="342900" indent="-342900" algn="just" rtl="1">
              <a:buFont typeface="Arial" panose="020B0604020202020204" pitchFamily="34" charset="0"/>
              <a:buChar char="•"/>
            </a:pPr>
            <a:r>
              <a:rPr lang="ar-SA" sz="3200" dirty="0">
                <a:solidFill>
                  <a:srgbClr val="2D3956"/>
                </a:solidFill>
                <a:latin typeface="Times New Roman" panose="02020603050405020304" pitchFamily="18" charset="0"/>
                <a:cs typeface="Times New Roman" panose="02020603050405020304" pitchFamily="18" charset="0"/>
              </a:rPr>
              <a:t>الأهمية: خلق حماسة وفضول لدى الجمهور نحو المنتج أو الخدمة.</a:t>
            </a:r>
          </a:p>
          <a:p>
            <a:pPr marL="342900" indent="-342900" algn="just" rtl="1">
              <a:buFont typeface="Arial" panose="020B0604020202020204" pitchFamily="34" charset="0"/>
              <a:buChar char="•"/>
            </a:pPr>
            <a:endParaRPr lang="ar-SA" sz="28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استراتيجيات الاتصال الفعال التي يمكن الاعتماد عليها</a:t>
            </a:r>
          </a:p>
        </p:txBody>
      </p:sp>
    </p:spTree>
    <p:extLst>
      <p:ext uri="{BB962C8B-B14F-4D97-AF65-F5344CB8AC3E}">
        <p14:creationId xmlns:p14="http://schemas.microsoft.com/office/powerpoint/2010/main" val="11087713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استراتيجية التقييد ثم التعزيز</a:t>
            </a:r>
          </a:p>
        </p:txBody>
      </p:sp>
      <p:pic>
        <p:nvPicPr>
          <p:cNvPr id="4" name="Online Media 3" title="كل ماتتقل تحلو اكتر، عصير اصلان دلوقتي بس.. بتشرب عصير 😉❤️ قريباً بالاسواق">
            <a:hlinkClick r:id="" action="ppaction://media"/>
            <a:extLst>
              <a:ext uri="{FF2B5EF4-FFF2-40B4-BE49-F238E27FC236}">
                <a16:creationId xmlns:a16="http://schemas.microsoft.com/office/drawing/2014/main" id="{0D8AB315-F366-8C1B-47AC-DF84C05C2C60}"/>
              </a:ext>
            </a:extLst>
          </p:cNvPr>
          <p:cNvPicPr>
            <a:picLocks noRot="1" noChangeAspect="1"/>
          </p:cNvPicPr>
          <p:nvPr>
            <a:videoFile r:link="rId1"/>
          </p:nvPr>
        </p:nvPicPr>
        <p:blipFill>
          <a:blip r:embed="rId5"/>
          <a:stretch>
            <a:fillRect/>
          </a:stretch>
        </p:blipFill>
        <p:spPr>
          <a:xfrm>
            <a:off x="1335452" y="2523679"/>
            <a:ext cx="4688188" cy="2648826"/>
          </a:xfrm>
          <a:prstGeom prst="rect">
            <a:avLst/>
          </a:prstGeom>
        </p:spPr>
      </p:pic>
      <p:pic>
        <p:nvPicPr>
          <p:cNvPr id="7" name="Online Media 6" title="اتقل">
            <a:hlinkClick r:id="" action="ppaction://media"/>
            <a:extLst>
              <a:ext uri="{FF2B5EF4-FFF2-40B4-BE49-F238E27FC236}">
                <a16:creationId xmlns:a16="http://schemas.microsoft.com/office/drawing/2014/main" id="{52AB96B8-E9E9-9EEA-1E2E-11F644780926}"/>
              </a:ext>
            </a:extLst>
          </p:cNvPr>
          <p:cNvPicPr>
            <a:picLocks noRot="1" noChangeAspect="1"/>
          </p:cNvPicPr>
          <p:nvPr>
            <a:videoFile r:link="rId2"/>
          </p:nvPr>
        </p:nvPicPr>
        <p:blipFill>
          <a:blip r:embed="rId6"/>
          <a:stretch>
            <a:fillRect/>
          </a:stretch>
        </p:blipFill>
        <p:spPr>
          <a:xfrm>
            <a:off x="6470092" y="2523679"/>
            <a:ext cx="4688188" cy="2648826"/>
          </a:xfrm>
          <a:prstGeom prst="rect">
            <a:avLst/>
          </a:prstGeom>
        </p:spPr>
      </p:pic>
    </p:spTree>
    <p:extLst>
      <p:ext uri="{BB962C8B-B14F-4D97-AF65-F5344CB8AC3E}">
        <p14:creationId xmlns:p14="http://schemas.microsoft.com/office/powerpoint/2010/main" val="40025724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1" fill="hold" display="0">
                  <p:stCondLst>
                    <p:cond delay="indefinite"/>
                  </p:stCondLst>
                </p:cTn>
                <p:tgtEl>
                  <p:spTgt spid="4"/>
                </p:tgtEl>
              </p:cMediaNode>
            </p:video>
            <p:seq concurrent="1" nextAc="seek">
              <p:cTn id="12" restart="whenNotActive" fill="hold" evtFilter="cancelBubble" nodeType="interactiveSeq">
                <p:stCondLst>
                  <p:cond evt="onClick" delay="0">
                    <p:tgtEl>
                      <p:spTgt spid="4"/>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4"/>
                                        </p:tgtEl>
                                      </p:cBhvr>
                                    </p:cmd>
                                  </p:childTnLst>
                                </p:cTn>
                              </p:par>
                            </p:childTnLst>
                          </p:cTn>
                        </p:par>
                      </p:childTnLst>
                    </p:cTn>
                  </p:par>
                </p:childTnLst>
              </p:cTn>
              <p:nextCondLst>
                <p:cond evt="onClick" delay="0">
                  <p:tgtEl>
                    <p:spTgt spid="4"/>
                  </p:tgtEl>
                </p:cond>
              </p:nextCondLst>
            </p:seq>
            <p:video>
              <p:cMediaNode vol="80000">
                <p:cTn id="17" fill="hold" display="0">
                  <p:stCondLst>
                    <p:cond delay="indefinite"/>
                  </p:stCondLst>
                </p:cTn>
                <p:tgtEl>
                  <p:spTgt spid="7"/>
                </p:tgtEl>
              </p:cMediaNode>
            </p:video>
            <p:seq concurrent="1" nextAc="seek">
              <p:cTn id="18" restart="whenNotActive" fill="hold" evtFilter="cancelBubble" nodeType="interactiveSeq">
                <p:stCondLst>
                  <p:cond evt="onClick" delay="0">
                    <p:tgtEl>
                      <p:spTgt spid="7"/>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نموذج استراتيجية تسويقية لمواقع التواصل الاجتماعي</a:t>
            </a:r>
            <a:endParaRPr lang="en-US" sz="4000" b="1" dirty="0"/>
          </a:p>
        </p:txBody>
      </p:sp>
      <p:pic>
        <p:nvPicPr>
          <p:cNvPr id="7" name="Picture 6">
            <a:extLst>
              <a:ext uri="{FF2B5EF4-FFF2-40B4-BE49-F238E27FC236}">
                <a16:creationId xmlns:a16="http://schemas.microsoft.com/office/drawing/2014/main" id="{C92B4095-7284-6D0C-C5EE-D6F729F6CBBE}"/>
              </a:ext>
            </a:extLst>
          </p:cNvPr>
          <p:cNvPicPr>
            <a:picLocks noChangeAspect="1"/>
          </p:cNvPicPr>
          <p:nvPr/>
        </p:nvPicPr>
        <p:blipFill>
          <a:blip r:embed="rId3"/>
          <a:stretch>
            <a:fillRect/>
          </a:stretch>
        </p:blipFill>
        <p:spPr>
          <a:xfrm>
            <a:off x="2499810" y="1913034"/>
            <a:ext cx="7192379" cy="4058216"/>
          </a:xfrm>
          <a:prstGeom prst="rect">
            <a:avLst/>
          </a:prstGeom>
        </p:spPr>
      </p:pic>
    </p:spTree>
    <p:extLst>
      <p:ext uri="{BB962C8B-B14F-4D97-AF65-F5344CB8AC3E}">
        <p14:creationId xmlns:p14="http://schemas.microsoft.com/office/powerpoint/2010/main" val="31598925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نموذج استراتيجية تسويقية لمواقع التواصل الاجتماعي</a:t>
            </a:r>
            <a:endParaRPr lang="en-US" sz="4000" b="1" dirty="0"/>
          </a:p>
        </p:txBody>
      </p:sp>
      <p:pic>
        <p:nvPicPr>
          <p:cNvPr id="9" name="Picture 8">
            <a:extLst>
              <a:ext uri="{FF2B5EF4-FFF2-40B4-BE49-F238E27FC236}">
                <a16:creationId xmlns:a16="http://schemas.microsoft.com/office/drawing/2014/main" id="{E14FBFEF-0A74-F9F7-699A-9747DABB8B1C}"/>
              </a:ext>
            </a:extLst>
          </p:cNvPr>
          <p:cNvPicPr>
            <a:picLocks noChangeAspect="1"/>
          </p:cNvPicPr>
          <p:nvPr/>
        </p:nvPicPr>
        <p:blipFill>
          <a:blip r:embed="rId3"/>
          <a:stretch>
            <a:fillRect/>
          </a:stretch>
        </p:blipFill>
        <p:spPr>
          <a:xfrm>
            <a:off x="2660845" y="1928019"/>
            <a:ext cx="7145307" cy="3866158"/>
          </a:xfrm>
          <a:prstGeom prst="rect">
            <a:avLst/>
          </a:prstGeom>
        </p:spPr>
      </p:pic>
    </p:spTree>
    <p:extLst>
      <p:ext uri="{BB962C8B-B14F-4D97-AF65-F5344CB8AC3E}">
        <p14:creationId xmlns:p14="http://schemas.microsoft.com/office/powerpoint/2010/main" val="86181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نموذج استراتيجية تسويقية لمواقع التواصل الاجتماعي</a:t>
            </a:r>
            <a:endParaRPr lang="en-US" sz="4000" b="1" dirty="0"/>
          </a:p>
        </p:txBody>
      </p:sp>
      <p:pic>
        <p:nvPicPr>
          <p:cNvPr id="7" name="Picture 6">
            <a:extLst>
              <a:ext uri="{FF2B5EF4-FFF2-40B4-BE49-F238E27FC236}">
                <a16:creationId xmlns:a16="http://schemas.microsoft.com/office/drawing/2014/main" id="{9B021F95-B8CD-07D7-85AA-6534BA3CC87F}"/>
              </a:ext>
            </a:extLst>
          </p:cNvPr>
          <p:cNvPicPr>
            <a:picLocks noChangeAspect="1"/>
          </p:cNvPicPr>
          <p:nvPr/>
        </p:nvPicPr>
        <p:blipFill>
          <a:blip r:embed="rId3"/>
          <a:stretch>
            <a:fillRect/>
          </a:stretch>
        </p:blipFill>
        <p:spPr>
          <a:xfrm>
            <a:off x="2241437" y="1685495"/>
            <a:ext cx="8004467" cy="4265394"/>
          </a:xfrm>
          <a:prstGeom prst="rect">
            <a:avLst/>
          </a:prstGeom>
        </p:spPr>
      </p:pic>
    </p:spTree>
    <p:extLst>
      <p:ext uri="{BB962C8B-B14F-4D97-AF65-F5344CB8AC3E}">
        <p14:creationId xmlns:p14="http://schemas.microsoft.com/office/powerpoint/2010/main" val="34308229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نموذج استراتيجية تسويقية لمواقع التواصل الاجتماعي</a:t>
            </a:r>
            <a:endParaRPr lang="en-US" sz="4000" b="1" dirty="0"/>
          </a:p>
        </p:txBody>
      </p:sp>
      <p:pic>
        <p:nvPicPr>
          <p:cNvPr id="7" name="Picture 6">
            <a:extLst>
              <a:ext uri="{FF2B5EF4-FFF2-40B4-BE49-F238E27FC236}">
                <a16:creationId xmlns:a16="http://schemas.microsoft.com/office/drawing/2014/main" id="{898BFE46-5CAB-AE2B-BF57-8D35474D3C9C}"/>
              </a:ext>
            </a:extLst>
          </p:cNvPr>
          <p:cNvPicPr>
            <a:picLocks noChangeAspect="1"/>
          </p:cNvPicPr>
          <p:nvPr/>
        </p:nvPicPr>
        <p:blipFill>
          <a:blip r:embed="rId3"/>
          <a:stretch>
            <a:fillRect/>
          </a:stretch>
        </p:blipFill>
        <p:spPr>
          <a:xfrm>
            <a:off x="2421003" y="1875215"/>
            <a:ext cx="7639731" cy="4163284"/>
          </a:xfrm>
          <a:prstGeom prst="rect">
            <a:avLst/>
          </a:prstGeom>
        </p:spPr>
      </p:pic>
    </p:spTree>
    <p:extLst>
      <p:ext uri="{BB962C8B-B14F-4D97-AF65-F5344CB8AC3E}">
        <p14:creationId xmlns:p14="http://schemas.microsoft.com/office/powerpoint/2010/main" val="4046060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نموذج استراتيجية تسويقية لمواقع التواصل الاجتماعي</a:t>
            </a:r>
            <a:endParaRPr lang="en-US" sz="4000" b="1" dirty="0"/>
          </a:p>
        </p:txBody>
      </p:sp>
      <p:pic>
        <p:nvPicPr>
          <p:cNvPr id="7" name="Picture 6">
            <a:extLst>
              <a:ext uri="{FF2B5EF4-FFF2-40B4-BE49-F238E27FC236}">
                <a16:creationId xmlns:a16="http://schemas.microsoft.com/office/drawing/2014/main" id="{04EB29B5-74FB-23E7-418F-B4725D1D8FC4}"/>
              </a:ext>
            </a:extLst>
          </p:cNvPr>
          <p:cNvPicPr>
            <a:picLocks noChangeAspect="1"/>
          </p:cNvPicPr>
          <p:nvPr/>
        </p:nvPicPr>
        <p:blipFill>
          <a:blip r:embed="rId3"/>
          <a:stretch>
            <a:fillRect/>
          </a:stretch>
        </p:blipFill>
        <p:spPr>
          <a:xfrm>
            <a:off x="2180407" y="1763653"/>
            <a:ext cx="8162552" cy="4370412"/>
          </a:xfrm>
          <a:prstGeom prst="rect">
            <a:avLst/>
          </a:prstGeom>
        </p:spPr>
      </p:pic>
    </p:spTree>
    <p:extLst>
      <p:ext uri="{BB962C8B-B14F-4D97-AF65-F5344CB8AC3E}">
        <p14:creationId xmlns:p14="http://schemas.microsoft.com/office/powerpoint/2010/main" val="2620990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نموذج استراتيجية تسويقية لمواقع التواصل الاجتماعي</a:t>
            </a:r>
            <a:endParaRPr lang="en-US" sz="4000" b="1" dirty="0"/>
          </a:p>
        </p:txBody>
      </p:sp>
      <p:pic>
        <p:nvPicPr>
          <p:cNvPr id="7" name="Picture 6">
            <a:extLst>
              <a:ext uri="{FF2B5EF4-FFF2-40B4-BE49-F238E27FC236}">
                <a16:creationId xmlns:a16="http://schemas.microsoft.com/office/drawing/2014/main" id="{11634CC0-66A1-3AB9-C8DB-1FC27425A01D}"/>
              </a:ext>
            </a:extLst>
          </p:cNvPr>
          <p:cNvPicPr>
            <a:picLocks noChangeAspect="1"/>
          </p:cNvPicPr>
          <p:nvPr/>
        </p:nvPicPr>
        <p:blipFill>
          <a:blip r:embed="rId3"/>
          <a:stretch>
            <a:fillRect/>
          </a:stretch>
        </p:blipFill>
        <p:spPr>
          <a:xfrm>
            <a:off x="2452278" y="1612882"/>
            <a:ext cx="7866762" cy="4420371"/>
          </a:xfrm>
          <a:prstGeom prst="rect">
            <a:avLst/>
          </a:prstGeom>
        </p:spPr>
      </p:pic>
    </p:spTree>
    <p:extLst>
      <p:ext uri="{BB962C8B-B14F-4D97-AF65-F5344CB8AC3E}">
        <p14:creationId xmlns:p14="http://schemas.microsoft.com/office/powerpoint/2010/main" val="37836884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نموذج استراتيجية تسويقية لمواقع التواصل الاجتماعي</a:t>
            </a:r>
            <a:endParaRPr lang="en-US" sz="4000" b="1" dirty="0"/>
          </a:p>
        </p:txBody>
      </p:sp>
      <p:pic>
        <p:nvPicPr>
          <p:cNvPr id="7" name="Picture 6">
            <a:extLst>
              <a:ext uri="{FF2B5EF4-FFF2-40B4-BE49-F238E27FC236}">
                <a16:creationId xmlns:a16="http://schemas.microsoft.com/office/drawing/2014/main" id="{23475BB0-7882-7613-C2A4-DCFEC09C51C0}"/>
              </a:ext>
            </a:extLst>
          </p:cNvPr>
          <p:cNvPicPr>
            <a:picLocks noChangeAspect="1"/>
          </p:cNvPicPr>
          <p:nvPr/>
        </p:nvPicPr>
        <p:blipFill>
          <a:blip r:embed="rId3"/>
          <a:stretch>
            <a:fillRect/>
          </a:stretch>
        </p:blipFill>
        <p:spPr>
          <a:xfrm>
            <a:off x="2180407" y="1518396"/>
            <a:ext cx="8496675" cy="4648673"/>
          </a:xfrm>
          <a:prstGeom prst="rect">
            <a:avLst/>
          </a:prstGeom>
        </p:spPr>
      </p:pic>
    </p:spTree>
    <p:extLst>
      <p:ext uri="{BB962C8B-B14F-4D97-AF65-F5344CB8AC3E}">
        <p14:creationId xmlns:p14="http://schemas.microsoft.com/office/powerpoint/2010/main" val="1479440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نموذج استراتيجية تسويقية لمواقع التواصل الاجتماعي</a:t>
            </a:r>
            <a:endParaRPr lang="en-US" sz="4000" b="1" dirty="0"/>
          </a:p>
        </p:txBody>
      </p:sp>
      <p:pic>
        <p:nvPicPr>
          <p:cNvPr id="7" name="Picture 6">
            <a:extLst>
              <a:ext uri="{FF2B5EF4-FFF2-40B4-BE49-F238E27FC236}">
                <a16:creationId xmlns:a16="http://schemas.microsoft.com/office/drawing/2014/main" id="{373577C6-82D3-71D6-6D5A-57E660D42E11}"/>
              </a:ext>
            </a:extLst>
          </p:cNvPr>
          <p:cNvPicPr>
            <a:picLocks noChangeAspect="1"/>
          </p:cNvPicPr>
          <p:nvPr/>
        </p:nvPicPr>
        <p:blipFill>
          <a:blip r:embed="rId3"/>
          <a:stretch>
            <a:fillRect/>
          </a:stretch>
        </p:blipFill>
        <p:spPr>
          <a:xfrm>
            <a:off x="2618636" y="1820201"/>
            <a:ext cx="7282930" cy="3991810"/>
          </a:xfrm>
          <a:prstGeom prst="rect">
            <a:avLst/>
          </a:prstGeom>
        </p:spPr>
      </p:pic>
    </p:spTree>
    <p:extLst>
      <p:ext uri="{BB962C8B-B14F-4D97-AF65-F5344CB8AC3E}">
        <p14:creationId xmlns:p14="http://schemas.microsoft.com/office/powerpoint/2010/main" val="3459747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64950" y="3612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42308" y="45404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10902" y="713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نموذج استراتيجية تسويقية لمواقع التواصل الاجتماعي</a:t>
            </a:r>
            <a:endParaRPr lang="en-US" sz="4000" b="1" dirty="0"/>
          </a:p>
        </p:txBody>
      </p:sp>
      <p:pic>
        <p:nvPicPr>
          <p:cNvPr id="7" name="Picture 6">
            <a:extLst>
              <a:ext uri="{FF2B5EF4-FFF2-40B4-BE49-F238E27FC236}">
                <a16:creationId xmlns:a16="http://schemas.microsoft.com/office/drawing/2014/main" id="{926109AC-621C-D7C9-C980-63A33E1C952E}"/>
              </a:ext>
            </a:extLst>
          </p:cNvPr>
          <p:cNvPicPr>
            <a:picLocks noChangeAspect="1"/>
          </p:cNvPicPr>
          <p:nvPr/>
        </p:nvPicPr>
        <p:blipFill>
          <a:blip r:embed="rId3"/>
          <a:stretch>
            <a:fillRect/>
          </a:stretch>
        </p:blipFill>
        <p:spPr>
          <a:xfrm>
            <a:off x="2180407" y="1602670"/>
            <a:ext cx="8194228" cy="4798096"/>
          </a:xfrm>
          <a:prstGeom prst="rect">
            <a:avLst/>
          </a:prstGeom>
        </p:spPr>
      </p:pic>
    </p:spTree>
    <p:extLst>
      <p:ext uri="{BB962C8B-B14F-4D97-AF65-F5344CB8AC3E}">
        <p14:creationId xmlns:p14="http://schemas.microsoft.com/office/powerpoint/2010/main" val="24766065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نموذج استراتيجية تسويقية لمواقع التواصل الاجتماعي</a:t>
            </a:r>
            <a:endParaRPr lang="en-US" sz="4000" b="1" dirty="0"/>
          </a:p>
        </p:txBody>
      </p:sp>
      <p:pic>
        <p:nvPicPr>
          <p:cNvPr id="7" name="Picture 6">
            <a:extLst>
              <a:ext uri="{FF2B5EF4-FFF2-40B4-BE49-F238E27FC236}">
                <a16:creationId xmlns:a16="http://schemas.microsoft.com/office/drawing/2014/main" id="{BFE9BB3D-9FA1-56FE-E0B8-7183DB10C1F1}"/>
              </a:ext>
            </a:extLst>
          </p:cNvPr>
          <p:cNvPicPr>
            <a:picLocks noChangeAspect="1"/>
          </p:cNvPicPr>
          <p:nvPr/>
        </p:nvPicPr>
        <p:blipFill>
          <a:blip r:embed="rId3"/>
          <a:stretch>
            <a:fillRect/>
          </a:stretch>
        </p:blipFill>
        <p:spPr>
          <a:xfrm>
            <a:off x="2346765" y="1685495"/>
            <a:ext cx="8098710" cy="4337771"/>
          </a:xfrm>
          <a:prstGeom prst="rect">
            <a:avLst/>
          </a:prstGeom>
        </p:spPr>
      </p:pic>
    </p:spTree>
    <p:extLst>
      <p:ext uri="{BB962C8B-B14F-4D97-AF65-F5344CB8AC3E}">
        <p14:creationId xmlns:p14="http://schemas.microsoft.com/office/powerpoint/2010/main" val="5422118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64175" y="391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0265" y="58908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3290" y="69072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نموذج استراتيجية تسويقية لمواقع التواصل الاجتماعي</a:t>
            </a:r>
            <a:endParaRPr lang="en-US" sz="4000" b="1" dirty="0"/>
          </a:p>
        </p:txBody>
      </p:sp>
      <p:pic>
        <p:nvPicPr>
          <p:cNvPr id="7" name="Picture 6">
            <a:extLst>
              <a:ext uri="{FF2B5EF4-FFF2-40B4-BE49-F238E27FC236}">
                <a16:creationId xmlns:a16="http://schemas.microsoft.com/office/drawing/2014/main" id="{0D4676DC-8054-17DC-ADE4-95F3A1816C98}"/>
              </a:ext>
            </a:extLst>
          </p:cNvPr>
          <p:cNvPicPr>
            <a:picLocks noChangeAspect="1"/>
          </p:cNvPicPr>
          <p:nvPr/>
        </p:nvPicPr>
        <p:blipFill>
          <a:blip r:embed="rId3"/>
          <a:stretch>
            <a:fillRect/>
          </a:stretch>
        </p:blipFill>
        <p:spPr>
          <a:xfrm>
            <a:off x="1995087" y="1817957"/>
            <a:ext cx="8201825" cy="4309434"/>
          </a:xfrm>
          <a:prstGeom prst="rect">
            <a:avLst/>
          </a:prstGeom>
        </p:spPr>
      </p:pic>
    </p:spTree>
    <p:extLst>
      <p:ext uri="{BB962C8B-B14F-4D97-AF65-F5344CB8AC3E}">
        <p14:creationId xmlns:p14="http://schemas.microsoft.com/office/powerpoint/2010/main" val="3366875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نموذج استراتيجية تسويقية لمواقع التواصل الاجتماعي</a:t>
            </a:r>
            <a:endParaRPr lang="en-US" sz="4000" b="1" dirty="0"/>
          </a:p>
        </p:txBody>
      </p:sp>
      <p:pic>
        <p:nvPicPr>
          <p:cNvPr id="4" name="Picture 3">
            <a:extLst>
              <a:ext uri="{FF2B5EF4-FFF2-40B4-BE49-F238E27FC236}">
                <a16:creationId xmlns:a16="http://schemas.microsoft.com/office/drawing/2014/main" id="{68CFB6A7-7185-DA4E-60FF-3BA26DFC9E5D}"/>
              </a:ext>
            </a:extLst>
          </p:cNvPr>
          <p:cNvPicPr>
            <a:picLocks noChangeAspect="1"/>
          </p:cNvPicPr>
          <p:nvPr/>
        </p:nvPicPr>
        <p:blipFill>
          <a:blip r:embed="rId3"/>
          <a:stretch>
            <a:fillRect/>
          </a:stretch>
        </p:blipFill>
        <p:spPr>
          <a:xfrm>
            <a:off x="2407795" y="1811686"/>
            <a:ext cx="7110174" cy="3575440"/>
          </a:xfrm>
          <a:prstGeom prst="rect">
            <a:avLst/>
          </a:prstGeom>
        </p:spPr>
      </p:pic>
      <p:pic>
        <p:nvPicPr>
          <p:cNvPr id="7" name="Picture 6">
            <a:extLst>
              <a:ext uri="{FF2B5EF4-FFF2-40B4-BE49-F238E27FC236}">
                <a16:creationId xmlns:a16="http://schemas.microsoft.com/office/drawing/2014/main" id="{6B531FC5-BEFE-9AD7-8B4D-CF0AA55834E4}"/>
              </a:ext>
            </a:extLst>
          </p:cNvPr>
          <p:cNvPicPr>
            <a:picLocks noChangeAspect="1"/>
          </p:cNvPicPr>
          <p:nvPr/>
        </p:nvPicPr>
        <p:blipFill>
          <a:blip r:embed="rId4"/>
          <a:stretch>
            <a:fillRect/>
          </a:stretch>
        </p:blipFill>
        <p:spPr>
          <a:xfrm>
            <a:off x="4911023" y="5513316"/>
            <a:ext cx="2225233" cy="542591"/>
          </a:xfrm>
          <a:prstGeom prst="rect">
            <a:avLst/>
          </a:prstGeom>
        </p:spPr>
      </p:pic>
    </p:spTree>
    <p:extLst>
      <p:ext uri="{BB962C8B-B14F-4D97-AF65-F5344CB8AC3E}">
        <p14:creationId xmlns:p14="http://schemas.microsoft.com/office/powerpoint/2010/main" val="3926347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نموذج استراتيجية تسويقية لمواقع التواصل الاجتماعي</a:t>
            </a:r>
            <a:endParaRPr lang="en-US" sz="4000" b="1" dirty="0"/>
          </a:p>
        </p:txBody>
      </p:sp>
      <p:pic>
        <p:nvPicPr>
          <p:cNvPr id="4" name="Picture 3">
            <a:extLst>
              <a:ext uri="{FF2B5EF4-FFF2-40B4-BE49-F238E27FC236}">
                <a16:creationId xmlns:a16="http://schemas.microsoft.com/office/drawing/2014/main" id="{1ABDE43A-8250-BCF1-248F-57BA7B745C8D}"/>
              </a:ext>
            </a:extLst>
          </p:cNvPr>
          <p:cNvPicPr>
            <a:picLocks noChangeAspect="1"/>
          </p:cNvPicPr>
          <p:nvPr/>
        </p:nvPicPr>
        <p:blipFill>
          <a:blip r:embed="rId3"/>
          <a:stretch>
            <a:fillRect/>
          </a:stretch>
        </p:blipFill>
        <p:spPr>
          <a:xfrm>
            <a:off x="617280" y="2384995"/>
            <a:ext cx="10812788" cy="2114804"/>
          </a:xfrm>
          <a:prstGeom prst="rect">
            <a:avLst/>
          </a:prstGeom>
        </p:spPr>
      </p:pic>
      <p:sp>
        <p:nvSpPr>
          <p:cNvPr id="7" name="TextBox 6">
            <a:extLst>
              <a:ext uri="{FF2B5EF4-FFF2-40B4-BE49-F238E27FC236}">
                <a16:creationId xmlns:a16="http://schemas.microsoft.com/office/drawing/2014/main" id="{0B28112C-0A6A-4714-2252-A8198ABAD50F}"/>
              </a:ext>
            </a:extLst>
          </p:cNvPr>
          <p:cNvSpPr txBox="1"/>
          <p:nvPr/>
        </p:nvSpPr>
        <p:spPr>
          <a:xfrm>
            <a:off x="5087888" y="4972450"/>
            <a:ext cx="2016224" cy="400110"/>
          </a:xfrm>
          <a:prstGeom prst="rect">
            <a:avLst/>
          </a:prstGeom>
          <a:noFill/>
        </p:spPr>
        <p:txBody>
          <a:bodyPr wrap="square">
            <a:spAutoFit/>
          </a:bodyPr>
          <a:lstStyle/>
          <a:p>
            <a:pPr>
              <a:buClr>
                <a:srgbClr val="000000"/>
              </a:buClr>
              <a:buFont typeface="Arial"/>
              <a:buNone/>
            </a:pPr>
            <a:r>
              <a:rPr lang="en-US" sz="2000" b="1" kern="0" dirty="0">
                <a:solidFill>
                  <a:srgbClr val="000000"/>
                </a:solidFill>
                <a:latin typeface="Arial"/>
                <a:cs typeface="Arial"/>
                <a:sym typeface="Arial"/>
              </a:rPr>
              <a:t>Social Blade</a:t>
            </a:r>
          </a:p>
        </p:txBody>
      </p:sp>
    </p:spTree>
    <p:extLst>
      <p:ext uri="{BB962C8B-B14F-4D97-AF65-F5344CB8AC3E}">
        <p14:creationId xmlns:p14="http://schemas.microsoft.com/office/powerpoint/2010/main" val="6557244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نموذج استراتيجية تسويقية لمواقع التواصل الاجتماعي</a:t>
            </a:r>
            <a:endParaRPr lang="en-US" sz="4000" b="1" dirty="0"/>
          </a:p>
        </p:txBody>
      </p:sp>
      <p:pic>
        <p:nvPicPr>
          <p:cNvPr id="4" name="Picture 3">
            <a:extLst>
              <a:ext uri="{FF2B5EF4-FFF2-40B4-BE49-F238E27FC236}">
                <a16:creationId xmlns:a16="http://schemas.microsoft.com/office/drawing/2014/main" id="{53B2F633-D739-74CB-1FFB-55B3E334F48C}"/>
              </a:ext>
            </a:extLst>
          </p:cNvPr>
          <p:cNvPicPr>
            <a:picLocks noChangeAspect="1"/>
          </p:cNvPicPr>
          <p:nvPr/>
        </p:nvPicPr>
        <p:blipFill>
          <a:blip r:embed="rId3"/>
          <a:stretch>
            <a:fillRect/>
          </a:stretch>
        </p:blipFill>
        <p:spPr>
          <a:xfrm>
            <a:off x="2337490" y="1728068"/>
            <a:ext cx="7517019" cy="3401863"/>
          </a:xfrm>
          <a:prstGeom prst="rect">
            <a:avLst/>
          </a:prstGeom>
        </p:spPr>
      </p:pic>
      <p:pic>
        <p:nvPicPr>
          <p:cNvPr id="7" name="Picture 6">
            <a:extLst>
              <a:ext uri="{FF2B5EF4-FFF2-40B4-BE49-F238E27FC236}">
                <a16:creationId xmlns:a16="http://schemas.microsoft.com/office/drawing/2014/main" id="{F94C0219-6ED7-5410-140F-753D5E4BF269}"/>
              </a:ext>
            </a:extLst>
          </p:cNvPr>
          <p:cNvPicPr>
            <a:picLocks noChangeAspect="1"/>
          </p:cNvPicPr>
          <p:nvPr/>
        </p:nvPicPr>
        <p:blipFill>
          <a:blip r:embed="rId4"/>
          <a:stretch>
            <a:fillRect/>
          </a:stretch>
        </p:blipFill>
        <p:spPr>
          <a:xfrm>
            <a:off x="4917120" y="5280400"/>
            <a:ext cx="2213040" cy="646232"/>
          </a:xfrm>
          <a:prstGeom prst="rect">
            <a:avLst/>
          </a:prstGeom>
        </p:spPr>
      </p:pic>
    </p:spTree>
    <p:extLst>
      <p:ext uri="{BB962C8B-B14F-4D97-AF65-F5344CB8AC3E}">
        <p14:creationId xmlns:p14="http://schemas.microsoft.com/office/powerpoint/2010/main" val="846626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5376040" y="409903"/>
            <a:ext cx="3231931"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2000" b="1" dirty="0"/>
              <a:t>نموذج استراتيجية تسويقية لمواقع التواصل الاجتماعي</a:t>
            </a:r>
            <a:endParaRPr lang="en-US" sz="2000" b="1" dirty="0"/>
          </a:p>
        </p:txBody>
      </p:sp>
      <p:pic>
        <p:nvPicPr>
          <p:cNvPr id="4" name="Picture 3">
            <a:extLst>
              <a:ext uri="{FF2B5EF4-FFF2-40B4-BE49-F238E27FC236}">
                <a16:creationId xmlns:a16="http://schemas.microsoft.com/office/drawing/2014/main" id="{3CA1E789-225F-B6AF-7D0B-ED2E532AC458}"/>
              </a:ext>
            </a:extLst>
          </p:cNvPr>
          <p:cNvPicPr>
            <a:picLocks noChangeAspect="1"/>
          </p:cNvPicPr>
          <p:nvPr/>
        </p:nvPicPr>
        <p:blipFill>
          <a:blip r:embed="rId3"/>
          <a:stretch>
            <a:fillRect/>
          </a:stretch>
        </p:blipFill>
        <p:spPr>
          <a:xfrm>
            <a:off x="270547" y="0"/>
            <a:ext cx="4695591" cy="6720515"/>
          </a:xfrm>
          <a:prstGeom prst="rect">
            <a:avLst/>
          </a:prstGeom>
        </p:spPr>
      </p:pic>
      <p:sp>
        <p:nvSpPr>
          <p:cNvPr id="7" name="TextBox 6">
            <a:extLst>
              <a:ext uri="{FF2B5EF4-FFF2-40B4-BE49-F238E27FC236}">
                <a16:creationId xmlns:a16="http://schemas.microsoft.com/office/drawing/2014/main" id="{C560FD4D-C5BA-3E27-A44D-26E199C2B0FE}"/>
              </a:ext>
            </a:extLst>
          </p:cNvPr>
          <p:cNvSpPr txBox="1"/>
          <p:nvPr/>
        </p:nvSpPr>
        <p:spPr>
          <a:xfrm>
            <a:off x="7345314" y="3220521"/>
            <a:ext cx="2114550" cy="461665"/>
          </a:xfrm>
          <a:prstGeom prst="rect">
            <a:avLst/>
          </a:prstGeom>
          <a:noFill/>
        </p:spPr>
        <p:txBody>
          <a:bodyPr wrap="square">
            <a:spAutoFit/>
          </a:bodyPr>
          <a:lstStyle/>
          <a:p>
            <a:pPr>
              <a:buClr>
                <a:srgbClr val="000000"/>
              </a:buClr>
              <a:buFont typeface="Arial"/>
              <a:buNone/>
            </a:pPr>
            <a:r>
              <a:rPr lang="en-US" sz="2400" b="1" kern="0" dirty="0">
                <a:solidFill>
                  <a:srgbClr val="000000"/>
                </a:solidFill>
                <a:latin typeface="Arial"/>
                <a:cs typeface="Arial"/>
                <a:sym typeface="Arial"/>
              </a:rPr>
              <a:t>Buzz Sumo</a:t>
            </a:r>
          </a:p>
        </p:txBody>
      </p:sp>
    </p:spTree>
    <p:extLst>
      <p:ext uri="{BB962C8B-B14F-4D97-AF65-F5344CB8AC3E}">
        <p14:creationId xmlns:p14="http://schemas.microsoft.com/office/powerpoint/2010/main" val="230642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نموذج استراتيجية تسويقية لمواقع التواصل الاجتماعي</a:t>
            </a:r>
            <a:endParaRPr lang="en-US" sz="4000" b="1" dirty="0"/>
          </a:p>
        </p:txBody>
      </p:sp>
      <p:pic>
        <p:nvPicPr>
          <p:cNvPr id="4" name="Picture 3">
            <a:extLst>
              <a:ext uri="{FF2B5EF4-FFF2-40B4-BE49-F238E27FC236}">
                <a16:creationId xmlns:a16="http://schemas.microsoft.com/office/drawing/2014/main" id="{B1A9CD6A-13AE-2B25-4799-AAEF150E0C5D}"/>
              </a:ext>
            </a:extLst>
          </p:cNvPr>
          <p:cNvPicPr>
            <a:picLocks noChangeAspect="1"/>
          </p:cNvPicPr>
          <p:nvPr/>
        </p:nvPicPr>
        <p:blipFill>
          <a:blip r:embed="rId3"/>
          <a:stretch>
            <a:fillRect/>
          </a:stretch>
        </p:blipFill>
        <p:spPr>
          <a:xfrm>
            <a:off x="1644536" y="2007677"/>
            <a:ext cx="8143456" cy="3885710"/>
          </a:xfrm>
          <a:prstGeom prst="rect">
            <a:avLst/>
          </a:prstGeom>
        </p:spPr>
      </p:pic>
    </p:spTree>
    <p:extLst>
      <p:ext uri="{BB962C8B-B14F-4D97-AF65-F5344CB8AC3E}">
        <p14:creationId xmlns:p14="http://schemas.microsoft.com/office/powerpoint/2010/main" val="19772662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نموذج استراتيجية تسويقية لمواقع التواصل الاجتماعي</a:t>
            </a:r>
            <a:endParaRPr lang="en-US" sz="4000" b="1" dirty="0"/>
          </a:p>
        </p:txBody>
      </p:sp>
      <p:pic>
        <p:nvPicPr>
          <p:cNvPr id="4" name="Picture 3">
            <a:extLst>
              <a:ext uri="{FF2B5EF4-FFF2-40B4-BE49-F238E27FC236}">
                <a16:creationId xmlns:a16="http://schemas.microsoft.com/office/drawing/2014/main" id="{61381526-8CF0-32D7-A20C-37F76A1BDF05}"/>
              </a:ext>
            </a:extLst>
          </p:cNvPr>
          <p:cNvPicPr>
            <a:picLocks noChangeAspect="1"/>
          </p:cNvPicPr>
          <p:nvPr/>
        </p:nvPicPr>
        <p:blipFill>
          <a:blip r:embed="rId3"/>
          <a:stretch>
            <a:fillRect/>
          </a:stretch>
        </p:blipFill>
        <p:spPr>
          <a:xfrm>
            <a:off x="3425923" y="1840723"/>
            <a:ext cx="5812670" cy="4096223"/>
          </a:xfrm>
          <a:prstGeom prst="rect">
            <a:avLst/>
          </a:prstGeom>
        </p:spPr>
      </p:pic>
    </p:spTree>
    <p:extLst>
      <p:ext uri="{BB962C8B-B14F-4D97-AF65-F5344CB8AC3E}">
        <p14:creationId xmlns:p14="http://schemas.microsoft.com/office/powerpoint/2010/main" val="2112992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نموذج استراتيجية تسويقية لمواقع التواصل الاجتماعي</a:t>
            </a:r>
            <a:endParaRPr lang="en-US" sz="4000" b="1" dirty="0"/>
          </a:p>
        </p:txBody>
      </p:sp>
      <p:pic>
        <p:nvPicPr>
          <p:cNvPr id="7" name="Picture 6">
            <a:extLst>
              <a:ext uri="{FF2B5EF4-FFF2-40B4-BE49-F238E27FC236}">
                <a16:creationId xmlns:a16="http://schemas.microsoft.com/office/drawing/2014/main" id="{77DC02C9-D6AD-087E-074C-37CD312506CD}"/>
              </a:ext>
            </a:extLst>
          </p:cNvPr>
          <p:cNvPicPr>
            <a:picLocks noChangeAspect="1"/>
          </p:cNvPicPr>
          <p:nvPr/>
        </p:nvPicPr>
        <p:blipFill>
          <a:blip r:embed="rId3"/>
          <a:stretch>
            <a:fillRect/>
          </a:stretch>
        </p:blipFill>
        <p:spPr>
          <a:xfrm>
            <a:off x="2506741" y="2285125"/>
            <a:ext cx="6716062" cy="3629532"/>
          </a:xfrm>
          <a:prstGeom prst="rect">
            <a:avLst/>
          </a:prstGeom>
        </p:spPr>
      </p:pic>
    </p:spTree>
    <p:extLst>
      <p:ext uri="{BB962C8B-B14F-4D97-AF65-F5344CB8AC3E}">
        <p14:creationId xmlns:p14="http://schemas.microsoft.com/office/powerpoint/2010/main" val="23486787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نموذج استراتيجية تسويقية لمواقع التواصل الاجتماعي</a:t>
            </a:r>
            <a:endParaRPr lang="en-US" sz="4000" b="1" dirty="0"/>
          </a:p>
        </p:txBody>
      </p:sp>
      <p:pic>
        <p:nvPicPr>
          <p:cNvPr id="7" name="Picture 6">
            <a:extLst>
              <a:ext uri="{FF2B5EF4-FFF2-40B4-BE49-F238E27FC236}">
                <a16:creationId xmlns:a16="http://schemas.microsoft.com/office/drawing/2014/main" id="{AE022EB7-6FE6-8FE1-48CC-9BC0C510D262}"/>
              </a:ext>
            </a:extLst>
          </p:cNvPr>
          <p:cNvPicPr>
            <a:picLocks noChangeAspect="1"/>
          </p:cNvPicPr>
          <p:nvPr/>
        </p:nvPicPr>
        <p:blipFill>
          <a:blip r:embed="rId3"/>
          <a:stretch>
            <a:fillRect/>
          </a:stretch>
        </p:blipFill>
        <p:spPr>
          <a:xfrm>
            <a:off x="2943664" y="2007677"/>
            <a:ext cx="6849431" cy="3820058"/>
          </a:xfrm>
          <a:prstGeom prst="rect">
            <a:avLst/>
          </a:prstGeom>
        </p:spPr>
      </p:pic>
    </p:spTree>
    <p:extLst>
      <p:ext uri="{BB962C8B-B14F-4D97-AF65-F5344CB8AC3E}">
        <p14:creationId xmlns:p14="http://schemas.microsoft.com/office/powerpoint/2010/main" val="3305483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نموذج استراتيجية تسويقية لمواقع التواصل الاجتماعي</a:t>
            </a:r>
            <a:endParaRPr lang="en-US" sz="4000" b="1" dirty="0"/>
          </a:p>
        </p:txBody>
      </p:sp>
      <p:pic>
        <p:nvPicPr>
          <p:cNvPr id="4" name="Picture 3">
            <a:extLst>
              <a:ext uri="{FF2B5EF4-FFF2-40B4-BE49-F238E27FC236}">
                <a16:creationId xmlns:a16="http://schemas.microsoft.com/office/drawing/2014/main" id="{29B16404-7E56-8D9E-D386-371FD41612A1}"/>
              </a:ext>
            </a:extLst>
          </p:cNvPr>
          <p:cNvPicPr>
            <a:picLocks noChangeAspect="1"/>
          </p:cNvPicPr>
          <p:nvPr/>
        </p:nvPicPr>
        <p:blipFill>
          <a:blip r:embed="rId3"/>
          <a:stretch>
            <a:fillRect/>
          </a:stretch>
        </p:blipFill>
        <p:spPr>
          <a:xfrm>
            <a:off x="942307" y="2004199"/>
            <a:ext cx="5505789" cy="3767533"/>
          </a:xfrm>
          <a:prstGeom prst="rect">
            <a:avLst/>
          </a:prstGeom>
        </p:spPr>
      </p:pic>
      <p:sp>
        <p:nvSpPr>
          <p:cNvPr id="7" name="Google Shape;274;p47">
            <a:extLst>
              <a:ext uri="{FF2B5EF4-FFF2-40B4-BE49-F238E27FC236}">
                <a16:creationId xmlns:a16="http://schemas.microsoft.com/office/drawing/2014/main" id="{A9309C60-661A-C3BF-6944-021D1D3A57A7}"/>
              </a:ext>
            </a:extLst>
          </p:cNvPr>
          <p:cNvSpPr txBox="1"/>
          <p:nvPr/>
        </p:nvSpPr>
        <p:spPr>
          <a:xfrm>
            <a:off x="7907041" y="3709478"/>
            <a:ext cx="2781915" cy="1887281"/>
          </a:xfrm>
          <a:prstGeom prst="rect">
            <a:avLst/>
          </a:prstGeom>
          <a:noFill/>
          <a:ln>
            <a:noFill/>
          </a:ln>
        </p:spPr>
        <p:txBody>
          <a:bodyPr spcFirstLastPara="1" wrap="square" lIns="91425" tIns="91425" rIns="91425" bIns="91425" anchor="t" anchorCtr="0">
            <a:noAutofit/>
          </a:bodyPr>
          <a:lstStyle/>
          <a:p>
            <a:pPr marL="0" lvl="0" indent="0" algn="ctr" rtl="0">
              <a:lnSpc>
                <a:spcPct val="120000"/>
              </a:lnSpc>
              <a:spcBef>
                <a:spcPts val="0"/>
              </a:spcBef>
              <a:spcAft>
                <a:spcPts val="0"/>
              </a:spcAft>
              <a:buNone/>
            </a:pPr>
            <a:r>
              <a:rPr lang="en-US" dirty="0">
                <a:solidFill>
                  <a:srgbClr val="FF0000"/>
                </a:solidFill>
                <a:latin typeface="Open Sans"/>
                <a:ea typeface="Open Sans"/>
                <a:cs typeface="Open Sans"/>
                <a:sym typeface="Open Sans"/>
              </a:rPr>
              <a:t>https://</a:t>
            </a:r>
            <a:r>
              <a:rPr lang="en-US" dirty="0" err="1">
                <a:solidFill>
                  <a:srgbClr val="FF0000"/>
                </a:solidFill>
                <a:latin typeface="Open Sans"/>
                <a:ea typeface="Open Sans"/>
                <a:cs typeface="Open Sans"/>
                <a:sym typeface="Open Sans"/>
              </a:rPr>
              <a:t>www.contentstadium.com</a:t>
            </a:r>
            <a:r>
              <a:rPr lang="en-US" dirty="0">
                <a:solidFill>
                  <a:srgbClr val="FF0000"/>
                </a:solidFill>
                <a:latin typeface="Open Sans"/>
                <a:ea typeface="Open Sans"/>
                <a:cs typeface="Open Sans"/>
                <a:sym typeface="Open Sans"/>
              </a:rPr>
              <a:t>/blog/event-social-media-post-examples/</a:t>
            </a:r>
            <a:endParaRPr dirty="0">
              <a:solidFill>
                <a:srgbClr val="FF0000"/>
              </a:solidFill>
              <a:latin typeface="Open Sans"/>
              <a:ea typeface="Open Sans"/>
              <a:cs typeface="Open Sans"/>
              <a:sym typeface="Open Sans"/>
            </a:endParaRPr>
          </a:p>
        </p:txBody>
      </p:sp>
      <p:sp>
        <p:nvSpPr>
          <p:cNvPr id="9" name="Rectangle: Folded Corner 8">
            <a:extLst>
              <a:ext uri="{FF2B5EF4-FFF2-40B4-BE49-F238E27FC236}">
                <a16:creationId xmlns:a16="http://schemas.microsoft.com/office/drawing/2014/main" id="{3BFCCD3B-1C19-1CD7-0E3B-D429DB8A58BB}"/>
              </a:ext>
            </a:extLst>
          </p:cNvPr>
          <p:cNvSpPr/>
          <p:nvPr/>
        </p:nvSpPr>
        <p:spPr>
          <a:xfrm>
            <a:off x="7756634" y="2101396"/>
            <a:ext cx="2585545" cy="1177832"/>
          </a:xfrm>
          <a:prstGeom prst="foldedCorner">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200" dirty="0"/>
              <a:t>المنشورات</a:t>
            </a:r>
            <a:endParaRPr lang="en-US" sz="3200" dirty="0"/>
          </a:p>
        </p:txBody>
      </p:sp>
    </p:spTree>
    <p:extLst>
      <p:ext uri="{BB962C8B-B14F-4D97-AF65-F5344CB8AC3E}">
        <p14:creationId xmlns:p14="http://schemas.microsoft.com/office/powerpoint/2010/main" val="25903630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نموذج استراتيجية تسويقية لمواقع التواصل الاجتماعي</a:t>
            </a:r>
            <a:endParaRPr lang="en-US" sz="4000" b="1" dirty="0"/>
          </a:p>
        </p:txBody>
      </p:sp>
      <p:graphicFrame>
        <p:nvGraphicFramePr>
          <p:cNvPr id="4" name="Google Shape;281;p48">
            <a:extLst>
              <a:ext uri="{FF2B5EF4-FFF2-40B4-BE49-F238E27FC236}">
                <a16:creationId xmlns:a16="http://schemas.microsoft.com/office/drawing/2014/main" id="{2796387B-EF96-02C0-5073-C92ED116D5D1}"/>
              </a:ext>
            </a:extLst>
          </p:cNvPr>
          <p:cNvGraphicFramePr/>
          <p:nvPr>
            <p:extLst>
              <p:ext uri="{D42A27DB-BD31-4B8C-83A1-F6EECF244321}">
                <p14:modId xmlns:p14="http://schemas.microsoft.com/office/powerpoint/2010/main" val="3227305681"/>
              </p:ext>
            </p:extLst>
          </p:nvPr>
        </p:nvGraphicFramePr>
        <p:xfrm>
          <a:off x="1907550" y="2905218"/>
          <a:ext cx="8376900" cy="32193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Google Shape;280;p48">
            <a:extLst>
              <a:ext uri="{FF2B5EF4-FFF2-40B4-BE49-F238E27FC236}">
                <a16:creationId xmlns:a16="http://schemas.microsoft.com/office/drawing/2014/main" id="{D7206C58-3239-7FF9-8908-A08E0A0C9B46}"/>
              </a:ext>
            </a:extLst>
          </p:cNvPr>
          <p:cNvSpPr txBox="1"/>
          <p:nvPr/>
        </p:nvSpPr>
        <p:spPr>
          <a:xfrm>
            <a:off x="2164641" y="2354412"/>
            <a:ext cx="8442300" cy="742500"/>
          </a:xfrm>
          <a:prstGeom prst="rect">
            <a:avLst/>
          </a:prstGeom>
          <a:solidFill>
            <a:schemeClr val="tx1"/>
          </a:solidFill>
          <a:ln>
            <a:noFill/>
          </a:ln>
        </p:spPr>
        <p:txBody>
          <a:bodyPr spcFirstLastPara="1" wrap="square" lIns="0" tIns="91425" rIns="0" bIns="91425" anchor="t" anchorCtr="0">
            <a:noAutofit/>
          </a:bodyPr>
          <a:lstStyle/>
          <a:p>
            <a:pPr marL="0" marR="0" lvl="0" indent="0" algn="ctr" rtl="0">
              <a:lnSpc>
                <a:spcPct val="90000"/>
              </a:lnSpc>
              <a:spcBef>
                <a:spcPts val="0"/>
              </a:spcBef>
              <a:spcAft>
                <a:spcPts val="0"/>
              </a:spcAft>
              <a:buClr>
                <a:srgbClr val="000000"/>
              </a:buClr>
              <a:buFont typeface="Open Sans"/>
              <a:buNone/>
            </a:pPr>
            <a:r>
              <a:rPr lang="ar-EG" sz="2800" b="1" dirty="0">
                <a:solidFill>
                  <a:schemeClr val="bg1"/>
                </a:solidFill>
                <a:latin typeface="Open Sans"/>
                <a:ea typeface="Open Sans"/>
                <a:sym typeface="Open Sans"/>
              </a:rPr>
              <a:t>خطوات التنفيذ</a:t>
            </a:r>
            <a:endParaRPr sz="2800" dirty="0">
              <a:solidFill>
                <a:schemeClr val="bg1"/>
              </a:solidFill>
            </a:endParaRPr>
          </a:p>
        </p:txBody>
      </p:sp>
    </p:spTree>
    <p:extLst>
      <p:ext uri="{BB962C8B-B14F-4D97-AF65-F5344CB8AC3E}">
        <p14:creationId xmlns:p14="http://schemas.microsoft.com/office/powerpoint/2010/main" val="1076186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نموذج استراتيجية تسويقية لمواقع التواصل الاجتماعي</a:t>
            </a:r>
            <a:endParaRPr lang="en-US" sz="4000" b="1" dirty="0"/>
          </a:p>
        </p:txBody>
      </p:sp>
      <p:pic>
        <p:nvPicPr>
          <p:cNvPr id="9" name="Picture 8">
            <a:extLst>
              <a:ext uri="{FF2B5EF4-FFF2-40B4-BE49-F238E27FC236}">
                <a16:creationId xmlns:a16="http://schemas.microsoft.com/office/drawing/2014/main" id="{DC58D873-8305-ABC5-6754-9C6CA133AAA3}"/>
              </a:ext>
            </a:extLst>
          </p:cNvPr>
          <p:cNvPicPr>
            <a:picLocks noChangeAspect="1"/>
          </p:cNvPicPr>
          <p:nvPr/>
        </p:nvPicPr>
        <p:blipFill>
          <a:blip r:embed="rId3"/>
          <a:stretch>
            <a:fillRect/>
          </a:stretch>
        </p:blipFill>
        <p:spPr>
          <a:xfrm>
            <a:off x="2723868" y="2285125"/>
            <a:ext cx="6773220" cy="3562847"/>
          </a:xfrm>
          <a:prstGeom prst="rect">
            <a:avLst/>
          </a:prstGeom>
        </p:spPr>
      </p:pic>
    </p:spTree>
    <p:extLst>
      <p:ext uri="{BB962C8B-B14F-4D97-AF65-F5344CB8AC3E}">
        <p14:creationId xmlns:p14="http://schemas.microsoft.com/office/powerpoint/2010/main" val="3533249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6096000" y="409903"/>
            <a:ext cx="2984938"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2000" b="1" dirty="0"/>
              <a:t>نموذج استراتيجية تسويقية لمواقع التواصل الاجتماعي</a:t>
            </a:r>
            <a:endParaRPr lang="en-US" sz="2000" b="1" dirty="0"/>
          </a:p>
        </p:txBody>
      </p:sp>
      <p:pic>
        <p:nvPicPr>
          <p:cNvPr id="4" name="Picture 3">
            <a:extLst>
              <a:ext uri="{FF2B5EF4-FFF2-40B4-BE49-F238E27FC236}">
                <a16:creationId xmlns:a16="http://schemas.microsoft.com/office/drawing/2014/main" id="{E865E0F1-D97F-F968-937B-E80700E5B660}"/>
              </a:ext>
            </a:extLst>
          </p:cNvPr>
          <p:cNvPicPr>
            <a:picLocks noChangeAspect="1"/>
          </p:cNvPicPr>
          <p:nvPr/>
        </p:nvPicPr>
        <p:blipFill>
          <a:blip r:embed="rId3"/>
          <a:stretch>
            <a:fillRect/>
          </a:stretch>
        </p:blipFill>
        <p:spPr>
          <a:xfrm>
            <a:off x="122135" y="-51484"/>
            <a:ext cx="4131672" cy="6850945"/>
          </a:xfrm>
          <a:prstGeom prst="rect">
            <a:avLst/>
          </a:prstGeom>
        </p:spPr>
      </p:pic>
      <p:pic>
        <p:nvPicPr>
          <p:cNvPr id="7" name="Picture 6">
            <a:extLst>
              <a:ext uri="{FF2B5EF4-FFF2-40B4-BE49-F238E27FC236}">
                <a16:creationId xmlns:a16="http://schemas.microsoft.com/office/drawing/2014/main" id="{BE7B715A-4DEA-4BFF-87A2-C9C0A1311972}"/>
              </a:ext>
            </a:extLst>
          </p:cNvPr>
          <p:cNvPicPr>
            <a:picLocks noChangeAspect="1"/>
          </p:cNvPicPr>
          <p:nvPr/>
        </p:nvPicPr>
        <p:blipFill>
          <a:blip r:embed="rId4"/>
          <a:stretch>
            <a:fillRect/>
          </a:stretch>
        </p:blipFill>
        <p:spPr>
          <a:xfrm>
            <a:off x="5671513" y="2155119"/>
            <a:ext cx="5017443" cy="804742"/>
          </a:xfrm>
          <a:prstGeom prst="rect">
            <a:avLst/>
          </a:prstGeom>
        </p:spPr>
      </p:pic>
      <p:sp>
        <p:nvSpPr>
          <p:cNvPr id="9" name="Google Shape;294;p50">
            <a:extLst>
              <a:ext uri="{FF2B5EF4-FFF2-40B4-BE49-F238E27FC236}">
                <a16:creationId xmlns:a16="http://schemas.microsoft.com/office/drawing/2014/main" id="{28D39484-93F0-57BC-FEE3-6F5FC78EE317}"/>
              </a:ext>
            </a:extLst>
          </p:cNvPr>
          <p:cNvSpPr txBox="1"/>
          <p:nvPr/>
        </p:nvSpPr>
        <p:spPr>
          <a:xfrm>
            <a:off x="5789675" y="3709960"/>
            <a:ext cx="4104456" cy="1512168"/>
          </a:xfrm>
          <a:prstGeom prst="rect">
            <a:avLst/>
          </a:prstGeom>
          <a:solidFill>
            <a:srgbClr val="FFFFFF">
              <a:alpha val="48630"/>
            </a:srgbClr>
          </a:solidFill>
          <a:ln>
            <a:noFill/>
          </a:ln>
        </p:spPr>
        <p:txBody>
          <a:bodyPr spcFirstLastPara="1" wrap="square" lIns="91425" tIns="91425" rIns="91425" bIns="91425" anchor="t" anchorCtr="0">
            <a:noAutofit/>
          </a:bodyPr>
          <a:lstStyle/>
          <a:p>
            <a:pPr lvl="0" algn="ctr">
              <a:lnSpc>
                <a:spcPct val="120000"/>
              </a:lnSpc>
            </a:pPr>
            <a:r>
              <a:rPr lang="en-US" dirty="0">
                <a:latin typeface="Open Sans"/>
                <a:ea typeface="Open Sans"/>
                <a:cs typeface="Open Sans"/>
                <a:sym typeface="Open Sans"/>
                <a:hlinkClick r:id="rId5"/>
              </a:rPr>
              <a:t>https://</a:t>
            </a:r>
            <a:r>
              <a:rPr lang="en-US" dirty="0" err="1">
                <a:latin typeface="Open Sans"/>
                <a:ea typeface="Open Sans"/>
                <a:cs typeface="Open Sans"/>
                <a:sym typeface="Open Sans"/>
                <a:hlinkClick r:id="rId5"/>
              </a:rPr>
              <a:t>www.brafton.com.au</a:t>
            </a:r>
            <a:r>
              <a:rPr lang="en-US" dirty="0">
                <a:latin typeface="Open Sans"/>
                <a:ea typeface="Open Sans"/>
                <a:cs typeface="Open Sans"/>
                <a:sym typeface="Open Sans"/>
                <a:hlinkClick r:id="rId5"/>
              </a:rPr>
              <a:t>/blog/strategy/which-marketing-</a:t>
            </a:r>
            <a:r>
              <a:rPr lang="en-US" dirty="0" err="1">
                <a:latin typeface="Open Sans"/>
                <a:ea typeface="Open Sans"/>
                <a:cs typeface="Open Sans"/>
                <a:sym typeface="Open Sans"/>
                <a:hlinkClick r:id="rId5"/>
              </a:rPr>
              <a:t>kpis</a:t>
            </a:r>
            <a:r>
              <a:rPr lang="en-US" dirty="0">
                <a:latin typeface="Open Sans"/>
                <a:ea typeface="Open Sans"/>
                <a:cs typeface="Open Sans"/>
                <a:sym typeface="Open Sans"/>
                <a:hlinkClick r:id="rId5"/>
              </a:rPr>
              <a:t>-are-the-most-important/</a:t>
            </a:r>
            <a:r>
              <a:rPr lang="ar-EG" dirty="0">
                <a:latin typeface="Open Sans"/>
                <a:ea typeface="Open Sans"/>
                <a:cs typeface="Open Sans"/>
                <a:sym typeface="Open Sans"/>
              </a:rPr>
              <a:t> </a:t>
            </a:r>
            <a:endParaRPr dirty="0">
              <a:solidFill>
                <a:srgbClr val="000000"/>
              </a:solidFill>
              <a:latin typeface="Open Sans"/>
              <a:ea typeface="Open Sans"/>
              <a:cs typeface="Open Sans"/>
              <a:sym typeface="Open Sans"/>
            </a:endParaRPr>
          </a:p>
        </p:txBody>
      </p:sp>
    </p:spTree>
    <p:extLst>
      <p:ext uri="{BB962C8B-B14F-4D97-AF65-F5344CB8AC3E}">
        <p14:creationId xmlns:p14="http://schemas.microsoft.com/office/powerpoint/2010/main" val="4170063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28487" y="167391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617280"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02097" y="50791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32135" y="7318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نموذج استراتيجية تسويقية لمواقع التواصل الاجتماعي</a:t>
            </a:r>
            <a:endParaRPr lang="en-US" sz="4000" b="1" dirty="0"/>
          </a:p>
        </p:txBody>
      </p:sp>
      <p:graphicFrame>
        <p:nvGraphicFramePr>
          <p:cNvPr id="4" name="Google Shape;313;p53">
            <a:extLst>
              <a:ext uri="{FF2B5EF4-FFF2-40B4-BE49-F238E27FC236}">
                <a16:creationId xmlns:a16="http://schemas.microsoft.com/office/drawing/2014/main" id="{15E3EC2A-60C2-BFCD-2E99-5BBBCC68EFAE}"/>
              </a:ext>
            </a:extLst>
          </p:cNvPr>
          <p:cNvGraphicFramePr/>
          <p:nvPr>
            <p:extLst>
              <p:ext uri="{D42A27DB-BD31-4B8C-83A1-F6EECF244321}">
                <p14:modId xmlns:p14="http://schemas.microsoft.com/office/powerpoint/2010/main" val="776804240"/>
              </p:ext>
            </p:extLst>
          </p:nvPr>
        </p:nvGraphicFramePr>
        <p:xfrm>
          <a:off x="1066376" y="1774295"/>
          <a:ext cx="10059248" cy="4366399"/>
        </p:xfrm>
        <a:graphic>
          <a:graphicData uri="http://schemas.openxmlformats.org/drawingml/2006/table">
            <a:tbl>
              <a:tblPr>
                <a:noFill/>
              </a:tblPr>
              <a:tblGrid>
                <a:gridCol w="1241287">
                  <a:extLst>
                    <a:ext uri="{9D8B030D-6E8A-4147-A177-3AD203B41FA5}">
                      <a16:colId xmlns:a16="http://schemas.microsoft.com/office/drawing/2014/main" val="20000"/>
                    </a:ext>
                  </a:extLst>
                </a:gridCol>
                <a:gridCol w="1223895">
                  <a:extLst>
                    <a:ext uri="{9D8B030D-6E8A-4147-A177-3AD203B41FA5}">
                      <a16:colId xmlns:a16="http://schemas.microsoft.com/office/drawing/2014/main" val="20001"/>
                    </a:ext>
                  </a:extLst>
                </a:gridCol>
                <a:gridCol w="1659604">
                  <a:extLst>
                    <a:ext uri="{9D8B030D-6E8A-4147-A177-3AD203B41FA5}">
                      <a16:colId xmlns:a16="http://schemas.microsoft.com/office/drawing/2014/main" val="20002"/>
                    </a:ext>
                  </a:extLst>
                </a:gridCol>
                <a:gridCol w="1406777">
                  <a:extLst>
                    <a:ext uri="{9D8B030D-6E8A-4147-A177-3AD203B41FA5}">
                      <a16:colId xmlns:a16="http://schemas.microsoft.com/office/drawing/2014/main" val="20003"/>
                    </a:ext>
                  </a:extLst>
                </a:gridCol>
                <a:gridCol w="1560454">
                  <a:extLst>
                    <a:ext uri="{9D8B030D-6E8A-4147-A177-3AD203B41FA5}">
                      <a16:colId xmlns:a16="http://schemas.microsoft.com/office/drawing/2014/main" val="20004"/>
                    </a:ext>
                  </a:extLst>
                </a:gridCol>
                <a:gridCol w="1541276">
                  <a:extLst>
                    <a:ext uri="{9D8B030D-6E8A-4147-A177-3AD203B41FA5}">
                      <a16:colId xmlns:a16="http://schemas.microsoft.com/office/drawing/2014/main" val="20005"/>
                    </a:ext>
                  </a:extLst>
                </a:gridCol>
                <a:gridCol w="1425955">
                  <a:extLst>
                    <a:ext uri="{9D8B030D-6E8A-4147-A177-3AD203B41FA5}">
                      <a16:colId xmlns:a16="http://schemas.microsoft.com/office/drawing/2014/main" val="20006"/>
                    </a:ext>
                  </a:extLst>
                </a:gridCol>
              </a:tblGrid>
              <a:tr h="877361">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marL="0" lvl="0" indent="0" algn="ctr" rtl="0">
                        <a:spcBef>
                          <a:spcPts val="0"/>
                        </a:spcBef>
                        <a:spcAft>
                          <a:spcPts val="0"/>
                        </a:spcAft>
                        <a:buNone/>
                      </a:pPr>
                      <a:r>
                        <a:rPr lang="en" sz="1800" b="1" dirty="0">
                          <a:latin typeface="Open Sans"/>
                          <a:ea typeface="Open Sans"/>
                          <a:cs typeface="Open Sans"/>
                          <a:sym typeface="Open Sans"/>
                        </a:rPr>
                        <a:t>Channel</a:t>
                      </a:r>
                      <a:endParaRPr sz="1800" b="1" dirty="0">
                        <a:latin typeface="Open Sans"/>
                        <a:ea typeface="Open Sans"/>
                        <a:cs typeface="Open Sans"/>
                        <a:sym typeface="Open Sans"/>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lnTlToBr w="12700" cmpd="sng">
                      <a:noFill/>
                      <a:prstDash val="solid"/>
                    </a:lnTlToBr>
                    <a:lnBlToTr w="12700" cmpd="sng">
                      <a:noFill/>
                      <a:prstDash val="solid"/>
                    </a:lnBlToTr>
                    <a:solidFill>
                      <a:srgbClr val="5AA0F5">
                        <a:lumMod val="40000"/>
                        <a:lumOff val="60000"/>
                      </a:srgbClr>
                    </a:solidFill>
                  </a:tcPr>
                </a:tc>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marL="0" lvl="0" indent="0" algn="ctr" rtl="0">
                        <a:spcBef>
                          <a:spcPts val="0"/>
                        </a:spcBef>
                        <a:spcAft>
                          <a:spcPts val="0"/>
                        </a:spcAft>
                        <a:buNone/>
                      </a:pPr>
                      <a:r>
                        <a:rPr lang="en" sz="1800" b="1" dirty="0">
                          <a:solidFill>
                            <a:srgbClr val="FFFFFF"/>
                          </a:solidFill>
                          <a:latin typeface="Open Sans"/>
                          <a:ea typeface="Open Sans"/>
                          <a:cs typeface="Open Sans"/>
                          <a:sym typeface="Open Sans"/>
                        </a:rPr>
                        <a:t>Date Range</a:t>
                      </a:r>
                      <a:endParaRPr sz="1800" b="1" dirty="0">
                        <a:solidFill>
                          <a:srgbClr val="FFFFFF"/>
                        </a:solidFill>
                        <a:latin typeface="Open Sans"/>
                        <a:ea typeface="Open Sans"/>
                        <a:cs typeface="Open Sans"/>
                        <a:sym typeface="Open Sans"/>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lnTlToBr w="12700" cmpd="sng">
                      <a:noFill/>
                      <a:prstDash val="solid"/>
                    </a:lnTlToBr>
                    <a:lnBlToTr w="12700" cmpd="sng">
                      <a:noFill/>
                      <a:prstDash val="solid"/>
                    </a:lnBlToTr>
                    <a:solidFill>
                      <a:srgbClr val="5AA0F5">
                        <a:lumMod val="40000"/>
                        <a:lumOff val="60000"/>
                      </a:srgbClr>
                    </a:solidFill>
                  </a:tcPr>
                </a:tc>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marL="0" lvl="0" indent="0" algn="ctr" rtl="0">
                        <a:spcBef>
                          <a:spcPts val="0"/>
                        </a:spcBef>
                        <a:spcAft>
                          <a:spcPts val="0"/>
                        </a:spcAft>
                        <a:buNone/>
                      </a:pPr>
                      <a:r>
                        <a:rPr lang="en" sz="1800" b="1" dirty="0">
                          <a:solidFill>
                            <a:srgbClr val="FFFFFF"/>
                          </a:solidFill>
                          <a:latin typeface="Open Sans"/>
                          <a:ea typeface="Open Sans"/>
                          <a:cs typeface="Open Sans"/>
                          <a:sym typeface="Open Sans"/>
                        </a:rPr>
                        <a:t>Net Followers Gain/Loss</a:t>
                      </a:r>
                      <a:endParaRPr sz="1800" b="1" dirty="0">
                        <a:solidFill>
                          <a:srgbClr val="FFFFFF"/>
                        </a:solidFill>
                        <a:latin typeface="Open Sans"/>
                        <a:ea typeface="Open Sans"/>
                        <a:cs typeface="Open Sans"/>
                        <a:sym typeface="Open Sans"/>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lnTlToBr w="12700" cmpd="sng">
                      <a:noFill/>
                      <a:prstDash val="solid"/>
                    </a:lnTlToBr>
                    <a:lnBlToTr w="12700" cmpd="sng">
                      <a:noFill/>
                      <a:prstDash val="solid"/>
                    </a:lnBlToTr>
                    <a:solidFill>
                      <a:srgbClr val="5AA0F5">
                        <a:lumMod val="40000"/>
                        <a:lumOff val="60000"/>
                      </a:srgbClr>
                    </a:solidFill>
                  </a:tcPr>
                </a:tc>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marL="0" lvl="0" indent="0" algn="ctr" rtl="0">
                        <a:spcBef>
                          <a:spcPts val="0"/>
                        </a:spcBef>
                        <a:spcAft>
                          <a:spcPts val="0"/>
                        </a:spcAft>
                        <a:buNone/>
                      </a:pPr>
                      <a:r>
                        <a:rPr lang="en" sz="1800" b="1" dirty="0">
                          <a:solidFill>
                            <a:srgbClr val="FFFFFF"/>
                          </a:solidFill>
                          <a:latin typeface="Open Sans"/>
                          <a:ea typeface="Open Sans"/>
                          <a:cs typeface="Open Sans"/>
                          <a:sym typeface="Open Sans"/>
                        </a:rPr>
                        <a:t># of Posts</a:t>
                      </a:r>
                      <a:endParaRPr sz="1800" b="1" dirty="0">
                        <a:solidFill>
                          <a:srgbClr val="FFFFFF"/>
                        </a:solidFill>
                        <a:latin typeface="Open Sans"/>
                        <a:ea typeface="Open Sans"/>
                        <a:cs typeface="Open Sans"/>
                        <a:sym typeface="Open Sans"/>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lnTlToBr w="12700" cmpd="sng">
                      <a:noFill/>
                      <a:prstDash val="solid"/>
                    </a:lnTlToBr>
                    <a:lnBlToTr w="12700" cmpd="sng">
                      <a:noFill/>
                      <a:prstDash val="solid"/>
                    </a:lnBlToTr>
                    <a:solidFill>
                      <a:srgbClr val="5AA0F5">
                        <a:lumMod val="40000"/>
                        <a:lumOff val="60000"/>
                      </a:srgbClr>
                    </a:solidFill>
                  </a:tcPr>
                </a:tc>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marL="0" lvl="0" indent="0" algn="ctr" rtl="0">
                        <a:spcBef>
                          <a:spcPts val="0"/>
                        </a:spcBef>
                        <a:spcAft>
                          <a:spcPts val="0"/>
                        </a:spcAft>
                        <a:buNone/>
                      </a:pPr>
                      <a:r>
                        <a:rPr lang="en" sz="1800" b="1" dirty="0">
                          <a:solidFill>
                            <a:srgbClr val="FFFFFF"/>
                          </a:solidFill>
                          <a:latin typeface="Open Sans"/>
                          <a:ea typeface="Open Sans"/>
                          <a:cs typeface="Open Sans"/>
                          <a:sym typeface="Open Sans"/>
                        </a:rPr>
                        <a:t>Engagement Rate</a:t>
                      </a:r>
                      <a:endParaRPr sz="1800" b="1" dirty="0">
                        <a:solidFill>
                          <a:srgbClr val="FFFFFF"/>
                        </a:solidFill>
                        <a:latin typeface="Open Sans"/>
                        <a:ea typeface="Open Sans"/>
                        <a:cs typeface="Open Sans"/>
                        <a:sym typeface="Open Sans"/>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lnTlToBr w="12700" cmpd="sng">
                      <a:noFill/>
                      <a:prstDash val="solid"/>
                    </a:lnTlToBr>
                    <a:lnBlToTr w="12700" cmpd="sng">
                      <a:noFill/>
                      <a:prstDash val="solid"/>
                    </a:lnBlToTr>
                    <a:solidFill>
                      <a:srgbClr val="5AA0F5">
                        <a:lumMod val="40000"/>
                        <a:lumOff val="60000"/>
                      </a:srgbClr>
                    </a:solidFill>
                  </a:tcPr>
                </a:tc>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marL="0" lvl="0" indent="0" algn="ctr" rtl="0">
                        <a:spcBef>
                          <a:spcPts val="0"/>
                        </a:spcBef>
                        <a:spcAft>
                          <a:spcPts val="0"/>
                        </a:spcAft>
                        <a:buNone/>
                      </a:pPr>
                      <a:r>
                        <a:rPr lang="en" sz="1800" b="1" dirty="0">
                          <a:solidFill>
                            <a:srgbClr val="FFFFFF"/>
                          </a:solidFill>
                          <a:latin typeface="Open Sans"/>
                          <a:ea typeface="Open Sans"/>
                          <a:cs typeface="Open Sans"/>
                          <a:sym typeface="Open Sans"/>
                        </a:rPr>
                        <a:t>Click-throughs</a:t>
                      </a:r>
                      <a:endParaRPr sz="1800" b="1" dirty="0">
                        <a:solidFill>
                          <a:srgbClr val="FFFFFF"/>
                        </a:solidFill>
                        <a:latin typeface="Open Sans"/>
                        <a:ea typeface="Open Sans"/>
                        <a:cs typeface="Open Sans"/>
                        <a:sym typeface="Open Sans"/>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lnTlToBr w="12700" cmpd="sng">
                      <a:noFill/>
                      <a:prstDash val="solid"/>
                    </a:lnTlToBr>
                    <a:lnBlToTr w="12700" cmpd="sng">
                      <a:noFill/>
                      <a:prstDash val="solid"/>
                    </a:lnBlToTr>
                    <a:solidFill>
                      <a:srgbClr val="5AA0F5">
                        <a:lumMod val="40000"/>
                        <a:lumOff val="60000"/>
                      </a:srgbClr>
                    </a:solidFill>
                  </a:tcPr>
                </a:tc>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marL="0" lvl="0" indent="0" algn="ctr" rtl="0">
                        <a:spcBef>
                          <a:spcPts val="0"/>
                        </a:spcBef>
                        <a:spcAft>
                          <a:spcPts val="0"/>
                        </a:spcAft>
                        <a:buNone/>
                      </a:pPr>
                      <a:r>
                        <a:rPr lang="en" sz="1800" b="1" dirty="0">
                          <a:solidFill>
                            <a:srgbClr val="FFFFFF"/>
                          </a:solidFill>
                          <a:latin typeface="Open Sans"/>
                          <a:ea typeface="Open Sans"/>
                          <a:cs typeface="Open Sans"/>
                          <a:sym typeface="Open Sans"/>
                        </a:rPr>
                        <a:t>Mentions</a:t>
                      </a:r>
                      <a:endParaRPr sz="1800" b="1" dirty="0">
                        <a:solidFill>
                          <a:srgbClr val="FFFFFF"/>
                        </a:solidFill>
                        <a:latin typeface="Open Sans"/>
                        <a:ea typeface="Open Sans"/>
                        <a:cs typeface="Open Sans"/>
                        <a:sym typeface="Open Sans"/>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lnTlToBr w="12700" cmpd="sng">
                      <a:noFill/>
                      <a:prstDash val="solid"/>
                    </a:lnTlToBr>
                    <a:lnBlToTr w="12700" cmpd="sng">
                      <a:noFill/>
                      <a:prstDash val="solid"/>
                    </a:lnBlToTr>
                    <a:solidFill>
                      <a:srgbClr val="5AA0F5">
                        <a:lumMod val="40000"/>
                        <a:lumOff val="60000"/>
                      </a:srgbClr>
                    </a:solidFill>
                  </a:tcPr>
                </a:tc>
                <a:extLst>
                  <a:ext uri="{0D108BD9-81ED-4DB2-BD59-A6C34878D82A}">
                    <a16:rowId xmlns:a16="http://schemas.microsoft.com/office/drawing/2014/main" val="10000"/>
                  </a:ext>
                </a:extLst>
              </a:tr>
              <a:tr h="915476">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marL="0" lvl="0" indent="0" algn="l" rtl="0">
                        <a:spcBef>
                          <a:spcPts val="0"/>
                        </a:spcBef>
                        <a:spcAft>
                          <a:spcPts val="0"/>
                        </a:spcAft>
                        <a:buNone/>
                      </a:pPr>
                      <a:r>
                        <a:rPr lang="en" sz="1200" b="1" dirty="0">
                          <a:latin typeface="Open Sans"/>
                          <a:ea typeface="Open Sans"/>
                          <a:cs typeface="Open Sans"/>
                          <a:sym typeface="Open Sans"/>
                        </a:rPr>
                        <a:t>Instagram</a:t>
                      </a:r>
                      <a:endParaRPr sz="1200" b="1" dirty="0">
                        <a:latin typeface="Open Sans"/>
                        <a:ea typeface="Open Sans"/>
                        <a:cs typeface="Open Sans"/>
                        <a:sym typeface="Open Sans"/>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marL="0" lvl="0" indent="0" algn="l" rtl="0">
                        <a:spcBef>
                          <a:spcPts val="0"/>
                        </a:spcBef>
                        <a:spcAft>
                          <a:spcPts val="0"/>
                        </a:spcAft>
                        <a:buNone/>
                      </a:pPr>
                      <a:endParaRPr sz="1200" dirty="0">
                        <a:latin typeface="Open Sans"/>
                        <a:ea typeface="Open Sans"/>
                        <a:cs typeface="Open Sans"/>
                        <a:sym typeface="Open Sans"/>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marL="0" lvl="0" indent="0" algn="l" rtl="0">
                        <a:spcBef>
                          <a:spcPts val="0"/>
                        </a:spcBef>
                        <a:spcAft>
                          <a:spcPts val="0"/>
                        </a:spcAft>
                        <a:buNone/>
                      </a:pPr>
                      <a:endParaRPr sz="1200" dirty="0">
                        <a:latin typeface="Open Sans"/>
                        <a:ea typeface="Open Sans"/>
                        <a:cs typeface="Open Sans"/>
                        <a:sym typeface="Open Sans"/>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marL="0" lvl="0" indent="0" algn="l" rtl="0">
                        <a:spcBef>
                          <a:spcPts val="0"/>
                        </a:spcBef>
                        <a:spcAft>
                          <a:spcPts val="0"/>
                        </a:spcAft>
                        <a:buNone/>
                      </a:pPr>
                      <a:endParaRPr sz="1200" dirty="0">
                        <a:latin typeface="Open Sans"/>
                        <a:ea typeface="Open Sans"/>
                        <a:cs typeface="Open Sans"/>
                        <a:sym typeface="Open Sans"/>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marL="0" lvl="0" indent="0" algn="l" rtl="0">
                        <a:spcBef>
                          <a:spcPts val="0"/>
                        </a:spcBef>
                        <a:spcAft>
                          <a:spcPts val="0"/>
                        </a:spcAft>
                        <a:buNone/>
                      </a:pPr>
                      <a:endParaRPr sz="1200" dirty="0">
                        <a:latin typeface="Open Sans"/>
                        <a:ea typeface="Open Sans"/>
                        <a:cs typeface="Open Sans"/>
                        <a:sym typeface="Open Sans"/>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marL="0" lvl="0" indent="0" algn="l" rtl="0">
                        <a:spcBef>
                          <a:spcPts val="0"/>
                        </a:spcBef>
                        <a:spcAft>
                          <a:spcPts val="0"/>
                        </a:spcAft>
                        <a:buNone/>
                      </a:pPr>
                      <a:endParaRPr sz="1200" dirty="0">
                        <a:latin typeface="Open Sans"/>
                        <a:ea typeface="Open Sans"/>
                        <a:cs typeface="Open Sans"/>
                        <a:sym typeface="Open Sans"/>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marL="0" lvl="0" indent="0" algn="l" rtl="0">
                        <a:spcBef>
                          <a:spcPts val="0"/>
                        </a:spcBef>
                        <a:spcAft>
                          <a:spcPts val="0"/>
                        </a:spcAft>
                        <a:buNone/>
                      </a:pPr>
                      <a:endParaRPr sz="1200">
                        <a:latin typeface="Open Sans"/>
                        <a:ea typeface="Open Sans"/>
                        <a:cs typeface="Open Sans"/>
                        <a:sym typeface="Open Sans"/>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0001"/>
                  </a:ext>
                </a:extLst>
              </a:tr>
              <a:tr h="848540">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marL="0" lvl="0" indent="0" algn="l" rtl="0">
                        <a:spcBef>
                          <a:spcPts val="0"/>
                        </a:spcBef>
                        <a:spcAft>
                          <a:spcPts val="0"/>
                        </a:spcAft>
                        <a:buClr>
                          <a:srgbClr val="000000"/>
                        </a:buClr>
                        <a:buSzPts val="1100"/>
                        <a:buFont typeface="Arial"/>
                        <a:buNone/>
                      </a:pPr>
                      <a:r>
                        <a:rPr lang="en" sz="1200" b="1" dirty="0">
                          <a:latin typeface="Open Sans"/>
                          <a:ea typeface="Open Sans"/>
                          <a:cs typeface="Open Sans"/>
                          <a:sym typeface="Open Sans"/>
                        </a:rPr>
                        <a:t>Facebook</a:t>
                      </a:r>
                      <a:endParaRPr sz="1200" b="1" dirty="0">
                        <a:latin typeface="Open Sans"/>
                        <a:ea typeface="Open Sans"/>
                        <a:cs typeface="Open Sans"/>
                        <a:sym typeface="Open Sans"/>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marL="0" lvl="0" indent="0" algn="l" rtl="0">
                        <a:spcBef>
                          <a:spcPts val="0"/>
                        </a:spcBef>
                        <a:spcAft>
                          <a:spcPts val="0"/>
                        </a:spcAft>
                        <a:buClr>
                          <a:srgbClr val="000000"/>
                        </a:buClr>
                        <a:buSzPts val="1100"/>
                        <a:buFont typeface="Arial"/>
                        <a:buNone/>
                      </a:pPr>
                      <a:endParaRPr sz="1200" dirty="0">
                        <a:latin typeface="Open Sans"/>
                        <a:ea typeface="Open Sans"/>
                        <a:cs typeface="Open Sans"/>
                        <a:sym typeface="Open Sans"/>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marL="0" lvl="0" indent="0" algn="l" rtl="0">
                        <a:spcBef>
                          <a:spcPts val="0"/>
                        </a:spcBef>
                        <a:spcAft>
                          <a:spcPts val="0"/>
                        </a:spcAft>
                        <a:buNone/>
                      </a:pPr>
                      <a:endParaRPr sz="1200" dirty="0">
                        <a:latin typeface="Open Sans"/>
                        <a:ea typeface="Open Sans"/>
                        <a:cs typeface="Open Sans"/>
                        <a:sym typeface="Open Sans"/>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marL="0" lvl="0" indent="0" algn="l" rtl="0">
                        <a:spcBef>
                          <a:spcPts val="0"/>
                        </a:spcBef>
                        <a:spcAft>
                          <a:spcPts val="0"/>
                        </a:spcAft>
                        <a:buNone/>
                      </a:pPr>
                      <a:endParaRPr sz="1200" dirty="0">
                        <a:latin typeface="Open Sans"/>
                        <a:ea typeface="Open Sans"/>
                        <a:cs typeface="Open Sans"/>
                        <a:sym typeface="Open Sans"/>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marL="0" lvl="0" indent="0" algn="l" rtl="0">
                        <a:spcBef>
                          <a:spcPts val="0"/>
                        </a:spcBef>
                        <a:spcAft>
                          <a:spcPts val="0"/>
                        </a:spcAft>
                        <a:buNone/>
                      </a:pPr>
                      <a:endParaRPr sz="1200" dirty="0">
                        <a:latin typeface="Open Sans"/>
                        <a:ea typeface="Open Sans"/>
                        <a:cs typeface="Open Sans"/>
                        <a:sym typeface="Open Sans"/>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marL="0" lvl="0" indent="0" algn="l" rtl="0">
                        <a:spcBef>
                          <a:spcPts val="0"/>
                        </a:spcBef>
                        <a:spcAft>
                          <a:spcPts val="0"/>
                        </a:spcAft>
                        <a:buNone/>
                      </a:pPr>
                      <a:endParaRPr sz="1200" dirty="0">
                        <a:latin typeface="Open Sans"/>
                        <a:ea typeface="Open Sans"/>
                        <a:cs typeface="Open Sans"/>
                        <a:sym typeface="Open Sans"/>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marL="0" lvl="0" indent="0" algn="l" rtl="0">
                        <a:spcBef>
                          <a:spcPts val="0"/>
                        </a:spcBef>
                        <a:spcAft>
                          <a:spcPts val="0"/>
                        </a:spcAft>
                        <a:buNone/>
                      </a:pPr>
                      <a:endParaRPr sz="1200" dirty="0">
                        <a:latin typeface="Open Sans"/>
                        <a:ea typeface="Open Sans"/>
                        <a:cs typeface="Open Sans"/>
                        <a:sym typeface="Open Sans"/>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0002"/>
                  </a:ext>
                </a:extLst>
              </a:tr>
              <a:tr h="694319">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marL="0" lvl="0" indent="0" algn="l" rtl="0">
                        <a:spcBef>
                          <a:spcPts val="0"/>
                        </a:spcBef>
                        <a:spcAft>
                          <a:spcPts val="0"/>
                        </a:spcAft>
                        <a:buNone/>
                      </a:pPr>
                      <a:r>
                        <a:rPr lang="en" sz="1200" b="1">
                          <a:latin typeface="Open Sans"/>
                          <a:ea typeface="Open Sans"/>
                          <a:cs typeface="Open Sans"/>
                          <a:sym typeface="Open Sans"/>
                        </a:rPr>
                        <a:t>Twitter</a:t>
                      </a:r>
                      <a:endParaRPr sz="1200" b="1">
                        <a:latin typeface="Open Sans"/>
                        <a:ea typeface="Open Sans"/>
                        <a:cs typeface="Open Sans"/>
                        <a:sym typeface="Open Sans"/>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marL="0" lvl="0" indent="0" algn="l" rtl="0">
                        <a:spcBef>
                          <a:spcPts val="0"/>
                        </a:spcBef>
                        <a:spcAft>
                          <a:spcPts val="0"/>
                        </a:spcAft>
                        <a:buNone/>
                      </a:pPr>
                      <a:endParaRPr sz="1200">
                        <a:latin typeface="Open Sans"/>
                        <a:ea typeface="Open Sans"/>
                        <a:cs typeface="Open Sans"/>
                        <a:sym typeface="Open Sans"/>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marL="0" lvl="0" indent="0" algn="l" rtl="0">
                        <a:spcBef>
                          <a:spcPts val="0"/>
                        </a:spcBef>
                        <a:spcAft>
                          <a:spcPts val="0"/>
                        </a:spcAft>
                        <a:buNone/>
                      </a:pPr>
                      <a:endParaRPr sz="1200" dirty="0">
                        <a:latin typeface="Open Sans"/>
                        <a:ea typeface="Open Sans"/>
                        <a:cs typeface="Open Sans"/>
                        <a:sym typeface="Open Sans"/>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marL="0" lvl="0" indent="0" algn="l" rtl="0">
                        <a:spcBef>
                          <a:spcPts val="0"/>
                        </a:spcBef>
                        <a:spcAft>
                          <a:spcPts val="0"/>
                        </a:spcAft>
                        <a:buNone/>
                      </a:pPr>
                      <a:endParaRPr sz="1200" dirty="0">
                        <a:latin typeface="Open Sans"/>
                        <a:ea typeface="Open Sans"/>
                        <a:cs typeface="Open Sans"/>
                        <a:sym typeface="Open Sans"/>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marL="0" lvl="0" indent="0" algn="l" rtl="0">
                        <a:spcBef>
                          <a:spcPts val="0"/>
                        </a:spcBef>
                        <a:spcAft>
                          <a:spcPts val="0"/>
                        </a:spcAft>
                        <a:buNone/>
                      </a:pPr>
                      <a:endParaRPr sz="1200">
                        <a:latin typeface="Open Sans"/>
                        <a:ea typeface="Open Sans"/>
                        <a:cs typeface="Open Sans"/>
                        <a:sym typeface="Open Sans"/>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marL="0" lvl="0" indent="0" algn="l" rtl="0">
                        <a:spcBef>
                          <a:spcPts val="0"/>
                        </a:spcBef>
                        <a:spcAft>
                          <a:spcPts val="0"/>
                        </a:spcAft>
                        <a:buNone/>
                      </a:pPr>
                      <a:endParaRPr sz="1200" dirty="0">
                        <a:latin typeface="Open Sans"/>
                        <a:ea typeface="Open Sans"/>
                        <a:cs typeface="Open Sans"/>
                        <a:sym typeface="Open Sans"/>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marL="0" lvl="0" indent="0" algn="l" rtl="0">
                        <a:spcBef>
                          <a:spcPts val="0"/>
                        </a:spcBef>
                        <a:spcAft>
                          <a:spcPts val="0"/>
                        </a:spcAft>
                        <a:buNone/>
                      </a:pPr>
                      <a:endParaRPr sz="1200" dirty="0">
                        <a:latin typeface="Open Sans"/>
                        <a:ea typeface="Open Sans"/>
                        <a:cs typeface="Open Sans"/>
                        <a:sym typeface="Open Sans"/>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0003"/>
                  </a:ext>
                </a:extLst>
              </a:tr>
              <a:tr h="902254">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marL="0" lvl="0" indent="0" algn="l" rtl="0">
                        <a:spcBef>
                          <a:spcPts val="0"/>
                        </a:spcBef>
                        <a:spcAft>
                          <a:spcPts val="0"/>
                        </a:spcAft>
                        <a:buNone/>
                      </a:pPr>
                      <a:r>
                        <a:rPr lang="en" sz="1200" b="1" dirty="0">
                          <a:latin typeface="Open Sans"/>
                          <a:ea typeface="Open Sans"/>
                          <a:cs typeface="Open Sans"/>
                          <a:sym typeface="Open Sans"/>
                        </a:rPr>
                        <a:t>LinkedIn</a:t>
                      </a:r>
                      <a:endParaRPr sz="1200" b="1" dirty="0">
                        <a:latin typeface="Open Sans"/>
                        <a:ea typeface="Open Sans"/>
                        <a:cs typeface="Open Sans"/>
                        <a:sym typeface="Open Sans"/>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marL="0" lvl="0" indent="0" algn="l" rtl="0">
                        <a:spcBef>
                          <a:spcPts val="0"/>
                        </a:spcBef>
                        <a:spcAft>
                          <a:spcPts val="0"/>
                        </a:spcAft>
                        <a:buNone/>
                      </a:pPr>
                      <a:endParaRPr sz="1200" dirty="0">
                        <a:latin typeface="Open Sans"/>
                        <a:ea typeface="Open Sans"/>
                        <a:cs typeface="Open Sans"/>
                        <a:sym typeface="Open Sans"/>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marL="0" lvl="0" indent="0" algn="l" rtl="0">
                        <a:spcBef>
                          <a:spcPts val="0"/>
                        </a:spcBef>
                        <a:spcAft>
                          <a:spcPts val="0"/>
                        </a:spcAft>
                        <a:buNone/>
                      </a:pPr>
                      <a:endParaRPr sz="1200" dirty="0">
                        <a:latin typeface="Open Sans"/>
                        <a:ea typeface="Open Sans"/>
                        <a:cs typeface="Open Sans"/>
                        <a:sym typeface="Open Sans"/>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marL="0" lvl="0" indent="0" algn="l" rtl="0">
                        <a:spcBef>
                          <a:spcPts val="0"/>
                        </a:spcBef>
                        <a:spcAft>
                          <a:spcPts val="0"/>
                        </a:spcAft>
                        <a:buNone/>
                      </a:pPr>
                      <a:endParaRPr sz="1200">
                        <a:latin typeface="Open Sans"/>
                        <a:ea typeface="Open Sans"/>
                        <a:cs typeface="Open Sans"/>
                        <a:sym typeface="Open Sans"/>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marL="0" lvl="0" indent="0" algn="l" rtl="0">
                        <a:spcBef>
                          <a:spcPts val="0"/>
                        </a:spcBef>
                        <a:spcAft>
                          <a:spcPts val="0"/>
                        </a:spcAft>
                        <a:buNone/>
                      </a:pPr>
                      <a:endParaRPr sz="1200">
                        <a:latin typeface="Open Sans"/>
                        <a:ea typeface="Open Sans"/>
                        <a:cs typeface="Open Sans"/>
                        <a:sym typeface="Open Sans"/>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marL="0" lvl="0" indent="0" algn="l" rtl="0">
                        <a:spcBef>
                          <a:spcPts val="0"/>
                        </a:spcBef>
                        <a:spcAft>
                          <a:spcPts val="0"/>
                        </a:spcAft>
                        <a:buNone/>
                      </a:pPr>
                      <a:endParaRPr sz="1200">
                        <a:latin typeface="Open Sans"/>
                        <a:ea typeface="Open Sans"/>
                        <a:cs typeface="Open Sans"/>
                        <a:sym typeface="Open Sans"/>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tx1"/>
                          </a:solidFill>
                          <a:latin typeface="Century Gothic" panose="020B0502020202020204"/>
                        </a:defRPr>
                      </a:lvl1pPr>
                      <a:lvl2pPr marL="457200" algn="l" defTabSz="914400" rtl="0" eaLnBrk="1" latinLnBrk="0" hangingPunct="1">
                        <a:defRPr sz="1800" kern="1200">
                          <a:solidFill>
                            <a:schemeClr val="tx1"/>
                          </a:solidFill>
                          <a:latin typeface="Century Gothic" panose="020B0502020202020204"/>
                        </a:defRPr>
                      </a:lvl2pPr>
                      <a:lvl3pPr marL="914400" algn="l" defTabSz="914400" rtl="0" eaLnBrk="1" latinLnBrk="0" hangingPunct="1">
                        <a:defRPr sz="1800" kern="1200">
                          <a:solidFill>
                            <a:schemeClr val="tx1"/>
                          </a:solidFill>
                          <a:latin typeface="Century Gothic" panose="020B0502020202020204"/>
                        </a:defRPr>
                      </a:lvl3pPr>
                      <a:lvl4pPr marL="1371600" algn="l" defTabSz="914400" rtl="0" eaLnBrk="1" latinLnBrk="0" hangingPunct="1">
                        <a:defRPr sz="1800" kern="1200">
                          <a:solidFill>
                            <a:schemeClr val="tx1"/>
                          </a:solidFill>
                          <a:latin typeface="Century Gothic" panose="020B0502020202020204"/>
                        </a:defRPr>
                      </a:lvl4pPr>
                      <a:lvl5pPr marL="1828800" algn="l" defTabSz="914400" rtl="0" eaLnBrk="1" latinLnBrk="0" hangingPunct="1">
                        <a:defRPr sz="1800" kern="1200">
                          <a:solidFill>
                            <a:schemeClr val="tx1"/>
                          </a:solidFill>
                          <a:latin typeface="Century Gothic" panose="020B0502020202020204"/>
                        </a:defRPr>
                      </a:lvl5pPr>
                      <a:lvl6pPr marL="2286000" algn="l" defTabSz="914400" rtl="0" eaLnBrk="1" latinLnBrk="0" hangingPunct="1">
                        <a:defRPr sz="1800" kern="1200">
                          <a:solidFill>
                            <a:schemeClr val="tx1"/>
                          </a:solidFill>
                          <a:latin typeface="Century Gothic" panose="020B0502020202020204"/>
                        </a:defRPr>
                      </a:lvl6pPr>
                      <a:lvl7pPr marL="2743200" algn="l" defTabSz="914400" rtl="0" eaLnBrk="1" latinLnBrk="0" hangingPunct="1">
                        <a:defRPr sz="1800" kern="1200">
                          <a:solidFill>
                            <a:schemeClr val="tx1"/>
                          </a:solidFill>
                          <a:latin typeface="Century Gothic" panose="020B0502020202020204"/>
                        </a:defRPr>
                      </a:lvl7pPr>
                      <a:lvl8pPr marL="3200400" algn="l" defTabSz="914400" rtl="0" eaLnBrk="1" latinLnBrk="0" hangingPunct="1">
                        <a:defRPr sz="1800" kern="1200">
                          <a:solidFill>
                            <a:schemeClr val="tx1"/>
                          </a:solidFill>
                          <a:latin typeface="Century Gothic" panose="020B0502020202020204"/>
                        </a:defRPr>
                      </a:lvl8pPr>
                      <a:lvl9pPr marL="3657600" algn="l" defTabSz="914400" rtl="0" eaLnBrk="1" latinLnBrk="0" hangingPunct="1">
                        <a:defRPr sz="1800" kern="1200">
                          <a:solidFill>
                            <a:schemeClr val="tx1"/>
                          </a:solidFill>
                          <a:latin typeface="Century Gothic" panose="020B0502020202020204"/>
                        </a:defRPr>
                      </a:lvl9pPr>
                    </a:lstStyle>
                    <a:p>
                      <a:pPr marL="0" lvl="0" indent="0" algn="l" rtl="0">
                        <a:spcBef>
                          <a:spcPts val="0"/>
                        </a:spcBef>
                        <a:spcAft>
                          <a:spcPts val="0"/>
                        </a:spcAft>
                        <a:buNone/>
                      </a:pPr>
                      <a:endParaRPr sz="1200" dirty="0">
                        <a:latin typeface="Open Sans"/>
                        <a:ea typeface="Open Sans"/>
                        <a:cs typeface="Open Sans"/>
                        <a:sym typeface="Open Sans"/>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0004"/>
                  </a:ext>
                </a:extLst>
              </a:tr>
            </a:tbl>
          </a:graphicData>
        </a:graphic>
      </p:graphicFrame>
      <p:sp>
        <p:nvSpPr>
          <p:cNvPr id="7" name="Google Shape;314;p53">
            <a:extLst>
              <a:ext uri="{FF2B5EF4-FFF2-40B4-BE49-F238E27FC236}">
                <a16:creationId xmlns:a16="http://schemas.microsoft.com/office/drawing/2014/main" id="{73CE8ED2-2538-53CE-CB8C-F3943D87523D}"/>
              </a:ext>
            </a:extLst>
          </p:cNvPr>
          <p:cNvSpPr txBox="1"/>
          <p:nvPr/>
        </p:nvSpPr>
        <p:spPr>
          <a:xfrm>
            <a:off x="4540468" y="3870701"/>
            <a:ext cx="4067504" cy="630000"/>
          </a:xfrm>
          <a:prstGeom prst="rect">
            <a:avLst/>
          </a:prstGeom>
          <a:solidFill>
            <a:sysClr val="windowText" lastClr="000000"/>
          </a:solidFill>
          <a:ln>
            <a:noFill/>
          </a:ln>
        </p:spPr>
        <p:txBody>
          <a:bodyPr spcFirstLastPara="1" wrap="square" lIns="91425" tIns="91425" rIns="91425" bIns="91425" anchor="t"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prstClr val="white"/>
                </a:solidFill>
                <a:effectLst/>
                <a:uLnTx/>
                <a:uFillTx/>
                <a:latin typeface="Open Sans"/>
                <a:ea typeface="Open Sans"/>
                <a:cs typeface="Open Sans"/>
                <a:sym typeface="Open Sans"/>
              </a:rPr>
              <a:t>مستوى النجاح</a:t>
            </a:r>
            <a:endParaRPr kumimoji="0" sz="2800" b="1" i="0" u="none" strike="noStrike" kern="0" cap="none" spc="0" normalizeH="0" baseline="0" noProof="0" dirty="0">
              <a:ln>
                <a:noFill/>
              </a:ln>
              <a:solidFill>
                <a:prstClr val="white"/>
              </a:solidFill>
              <a:effectLst/>
              <a:uLnTx/>
              <a:uFillTx/>
              <a:latin typeface="Open Sans"/>
              <a:ea typeface="Open Sans"/>
              <a:cs typeface="Open Sans"/>
              <a:sym typeface="Open Sans"/>
            </a:endParaRPr>
          </a:p>
        </p:txBody>
      </p:sp>
    </p:spTree>
    <p:extLst>
      <p:ext uri="{BB962C8B-B14F-4D97-AF65-F5344CB8AC3E}">
        <p14:creationId xmlns:p14="http://schemas.microsoft.com/office/powerpoint/2010/main" val="3987891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نموذج استراتيجية تسويقية لمواقع التواصل الاجتماعي</a:t>
            </a:r>
            <a:endParaRPr lang="en-US" sz="4000" b="1" dirty="0"/>
          </a:p>
        </p:txBody>
      </p:sp>
      <p:pic>
        <p:nvPicPr>
          <p:cNvPr id="7" name="Picture 6">
            <a:extLst>
              <a:ext uri="{FF2B5EF4-FFF2-40B4-BE49-F238E27FC236}">
                <a16:creationId xmlns:a16="http://schemas.microsoft.com/office/drawing/2014/main" id="{C891E066-08A1-353A-16C2-6CBC41E38688}"/>
              </a:ext>
            </a:extLst>
          </p:cNvPr>
          <p:cNvPicPr>
            <a:picLocks noChangeAspect="1"/>
          </p:cNvPicPr>
          <p:nvPr/>
        </p:nvPicPr>
        <p:blipFill>
          <a:blip r:embed="rId3"/>
          <a:stretch>
            <a:fillRect/>
          </a:stretch>
        </p:blipFill>
        <p:spPr>
          <a:xfrm>
            <a:off x="2241437" y="2007677"/>
            <a:ext cx="7909023" cy="3954511"/>
          </a:xfrm>
          <a:prstGeom prst="rect">
            <a:avLst/>
          </a:prstGeom>
        </p:spPr>
      </p:pic>
    </p:spTree>
    <p:extLst>
      <p:ext uri="{BB962C8B-B14F-4D97-AF65-F5344CB8AC3E}">
        <p14:creationId xmlns:p14="http://schemas.microsoft.com/office/powerpoint/2010/main" val="37061095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459740" lvl="0" indent="-342900" algn="r" rtl="1">
              <a:buFont typeface="Wingdings" panose="05000000000000000000" pitchFamily="2" charset="2"/>
              <a:buChar char=""/>
            </a:pPr>
            <a:r>
              <a:rPr lang="ar-EG" sz="1800">
                <a:solidFill>
                  <a:schemeClr val="bg1"/>
                </a:solidFill>
                <a:latin typeface="Arial" panose="020B0604020202020204" pitchFamily="34" charset="0"/>
                <a:ea typeface="Calibri" panose="020F0502020204030204" pitchFamily="34" charset="0"/>
                <a:cs typeface="Simplified Arabic" panose="02020603050405020304" pitchFamily="18" charset="-78"/>
              </a:rPr>
              <a:t>مفهوم استراتيجيات العلاقات العامة</a:t>
            </a:r>
          </a:p>
          <a:p>
            <a:pPr marL="342900" marR="459740" lvl="0" indent="-342900" algn="r" rtl="1">
              <a:buFont typeface="Wingdings" panose="05000000000000000000" pitchFamily="2" charset="2"/>
              <a:buChar char=""/>
            </a:pPr>
            <a:r>
              <a:rPr lang="ar-EG" sz="1800">
                <a:solidFill>
                  <a:schemeClr val="bg1"/>
                </a:solidFill>
                <a:latin typeface="Arial" panose="020B0604020202020204" pitchFamily="34" charset="0"/>
                <a:ea typeface="Calibri" panose="020F0502020204030204" pitchFamily="34" charset="0"/>
                <a:cs typeface="Simplified Arabic" panose="02020603050405020304" pitchFamily="18" charset="-78"/>
              </a:rPr>
              <a:t>أساليب إنشاء استراتيجية قوية للعلامة التجارية</a:t>
            </a:r>
          </a:p>
          <a:p>
            <a:pPr marL="342900" marR="459740" lvl="0" indent="-342900" algn="r" rtl="1">
              <a:buFont typeface="Wingdings" panose="05000000000000000000" pitchFamily="2" charset="2"/>
              <a:buChar char=""/>
            </a:pPr>
            <a:r>
              <a:rPr lang="ar-EG" sz="1800">
                <a:solidFill>
                  <a:schemeClr val="bg1"/>
                </a:solidFill>
                <a:latin typeface="Arial" panose="020B0604020202020204" pitchFamily="34" charset="0"/>
                <a:ea typeface="Calibri" panose="020F0502020204030204" pitchFamily="34" charset="0"/>
                <a:cs typeface="Simplified Arabic" panose="02020603050405020304" pitchFamily="18" charset="-78"/>
              </a:rPr>
              <a:t>استراتيجيات الاتصال الفعال التي يمكن الاعتماد عليها</a:t>
            </a:r>
          </a:p>
          <a:p>
            <a:pPr marR="459740" lvl="0" algn="r" rtl="1"/>
            <a:r>
              <a:rPr lang="ar-EG" sz="1800">
                <a:solidFill>
                  <a:schemeClr val="bg1"/>
                </a:solidFill>
                <a:latin typeface="Arial" panose="020B0604020202020204" pitchFamily="34" charset="0"/>
                <a:ea typeface="Calibri" panose="020F0502020204030204" pitchFamily="34" charset="0"/>
                <a:cs typeface="Simplified Arabic" panose="02020603050405020304" pitchFamily="18" charset="-78"/>
              </a:rPr>
              <a:t>(استراتيجية انشر وتأمل- استراتيجية أخبر ورغب- استراتيجية تحديد ما هو مهم- استراتيجية التقييد ثم التعزيز)</a:t>
            </a:r>
          </a:p>
          <a:p>
            <a:pPr marL="342900" marR="459740" lvl="0" indent="-342900" algn="r" rtl="1">
              <a:buFont typeface="Wingdings" panose="05000000000000000000" pitchFamily="2" charset="2"/>
              <a:buChar char=""/>
            </a:pPr>
            <a:r>
              <a:rPr lang="ar-EG" sz="1800">
                <a:solidFill>
                  <a:schemeClr val="bg1"/>
                </a:solidFill>
                <a:latin typeface="Arial" panose="020B0604020202020204" pitchFamily="34" charset="0"/>
                <a:ea typeface="Calibri" panose="020F0502020204030204" pitchFamily="34" charset="0"/>
                <a:cs typeface="Simplified Arabic" panose="02020603050405020304" pitchFamily="18" charset="-78"/>
              </a:rPr>
              <a:t>نموذج استراتيجية لمواقع التواصل الاجتماعي</a:t>
            </a:r>
            <a:endParaRPr lang="ar-EG" sz="1800" dirty="0">
              <a:solidFill>
                <a:schemeClr val="bg1"/>
              </a:solidFill>
              <a:latin typeface="Arial" panose="020B0604020202020204" pitchFamily="34" charset="0"/>
              <a:ea typeface="Calibri" panose="020F0502020204030204" pitchFamily="34" charset="0"/>
              <a:cs typeface="Simplified Arabic" panose="02020603050405020304" pitchFamily="18"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الخاتمة</a:t>
            </a:r>
            <a:endParaRPr lang="en-US" sz="4000" b="1" dirty="0"/>
          </a:p>
        </p:txBody>
      </p:sp>
      <p:sp>
        <p:nvSpPr>
          <p:cNvPr id="4" name="TextBox 3">
            <a:extLst>
              <a:ext uri="{FF2B5EF4-FFF2-40B4-BE49-F238E27FC236}">
                <a16:creationId xmlns:a16="http://schemas.microsoft.com/office/drawing/2014/main" id="{38EDF10E-61DC-3824-924F-9F1F2625C249}"/>
              </a:ext>
            </a:extLst>
          </p:cNvPr>
          <p:cNvSpPr txBox="1"/>
          <p:nvPr/>
        </p:nvSpPr>
        <p:spPr>
          <a:xfrm>
            <a:off x="1153149" y="2443655"/>
            <a:ext cx="9885702" cy="2677656"/>
          </a:xfrm>
          <a:prstGeom prst="rect">
            <a:avLst/>
          </a:prstGeom>
          <a:noFill/>
        </p:spPr>
        <p:txBody>
          <a:bodyPr wrap="square" rtlCol="0">
            <a:spAutoFit/>
          </a:bodyPr>
          <a:lstStyle/>
          <a:p>
            <a:pPr marL="342900" marR="459740" lvl="0" indent="-342900" algn="r" rtl="1">
              <a:buFont typeface="Wingdings" panose="05000000000000000000" pitchFamily="2" charset="2"/>
              <a:buChar char=""/>
            </a:pPr>
            <a:r>
              <a:rPr lang="ar-EG" sz="2800" dirty="0">
                <a:latin typeface="Arial" panose="020B0604020202020204" pitchFamily="34" charset="0"/>
                <a:ea typeface="Calibri" panose="020F0502020204030204" pitchFamily="34" charset="0"/>
                <a:cs typeface="Simplified Arabic" panose="02020603050405020304" pitchFamily="18" charset="-78"/>
              </a:rPr>
              <a:t>مفهوم استراتيجيات العلاقات العامة</a:t>
            </a:r>
          </a:p>
          <a:p>
            <a:pPr marL="342900" marR="459740" lvl="0" indent="-342900" algn="r" rtl="1">
              <a:buFont typeface="Wingdings" panose="05000000000000000000" pitchFamily="2" charset="2"/>
              <a:buChar char=""/>
            </a:pPr>
            <a:r>
              <a:rPr lang="ar-EG" sz="2800" dirty="0">
                <a:latin typeface="Arial" panose="020B0604020202020204" pitchFamily="34" charset="0"/>
                <a:ea typeface="Calibri" panose="020F0502020204030204" pitchFamily="34" charset="0"/>
                <a:cs typeface="Simplified Arabic" panose="02020603050405020304" pitchFamily="18" charset="-78"/>
              </a:rPr>
              <a:t>أساليب إنشاء استراتيجية قوية للعلامة التجارية</a:t>
            </a:r>
          </a:p>
          <a:p>
            <a:pPr marL="342900" marR="459740" lvl="0" indent="-342900" algn="r" rtl="1">
              <a:buFont typeface="Wingdings" panose="05000000000000000000" pitchFamily="2" charset="2"/>
              <a:buChar char=""/>
            </a:pPr>
            <a:r>
              <a:rPr lang="ar-EG" sz="2800" dirty="0">
                <a:latin typeface="Arial" panose="020B0604020202020204" pitchFamily="34" charset="0"/>
                <a:ea typeface="Calibri" panose="020F0502020204030204" pitchFamily="34" charset="0"/>
                <a:cs typeface="Simplified Arabic" panose="02020603050405020304" pitchFamily="18" charset="-78"/>
              </a:rPr>
              <a:t>استراتيجيات الاتصال الفعال التي يمكن الاعتماد عليها</a:t>
            </a:r>
          </a:p>
          <a:p>
            <a:pPr marR="459740" lvl="0" algn="r" rtl="1"/>
            <a:r>
              <a:rPr lang="ar-EG" sz="2800" dirty="0">
                <a:latin typeface="Arial" panose="020B0604020202020204" pitchFamily="34" charset="0"/>
                <a:ea typeface="Calibri" panose="020F0502020204030204" pitchFamily="34" charset="0"/>
                <a:cs typeface="Simplified Arabic" panose="02020603050405020304" pitchFamily="18" charset="-78"/>
              </a:rPr>
              <a:t>(استراتيجية انشر وتأمل- استراتيجية أخبر ورغب- استراتيجية تحديد ما هو مهم- استراتيجية التقييد ثم التعزيز)</a:t>
            </a:r>
          </a:p>
          <a:p>
            <a:pPr marL="342900" marR="459740" lvl="0" indent="-342900" algn="r" rtl="1">
              <a:buFont typeface="Wingdings" panose="05000000000000000000" pitchFamily="2" charset="2"/>
              <a:buChar char=""/>
            </a:pPr>
            <a:r>
              <a:rPr lang="ar-EG" sz="2800" dirty="0">
                <a:latin typeface="Arial" panose="020B0604020202020204" pitchFamily="34" charset="0"/>
                <a:ea typeface="Calibri" panose="020F0502020204030204" pitchFamily="34" charset="0"/>
                <a:cs typeface="Simplified Arabic" panose="02020603050405020304" pitchFamily="18" charset="-78"/>
              </a:rPr>
              <a:t>نموذج استراتيجية لمواقع التواصل الاجتماعي</a:t>
            </a:r>
          </a:p>
        </p:txBody>
      </p:sp>
    </p:spTree>
    <p:extLst>
      <p:ext uri="{BB962C8B-B14F-4D97-AF65-F5344CB8AC3E}">
        <p14:creationId xmlns:p14="http://schemas.microsoft.com/office/powerpoint/2010/main" val="2492102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088995" y="2078951"/>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888</TotalTime>
  <Words>1470</Words>
  <Application>Microsoft Office PowerPoint</Application>
  <PresentationFormat>Widescreen</PresentationFormat>
  <Paragraphs>255</Paragraphs>
  <Slides>45</Slides>
  <Notes>3</Notes>
  <HiddenSlides>0</HiddenSlides>
  <MMClips>5</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45</vt:i4>
      </vt:variant>
    </vt:vector>
  </HeadingPairs>
  <TitlesOfParts>
    <vt:vector size="52" baseType="lpstr">
      <vt:lpstr>Arial</vt:lpstr>
      <vt:lpstr>Calibri</vt:lpstr>
      <vt:lpstr>Calibri Light</vt:lpstr>
      <vt:lpstr>Open Sans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27</cp:revision>
  <dcterms:created xsi:type="dcterms:W3CDTF">2023-04-29T09:08:23Z</dcterms:created>
  <dcterms:modified xsi:type="dcterms:W3CDTF">2023-11-23T03:33:17Z</dcterms:modified>
</cp:coreProperties>
</file>