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70"/>
  </p:notesMasterIdLst>
  <p:sldIdLst>
    <p:sldId id="480" r:id="rId5"/>
    <p:sldId id="303" r:id="rId6"/>
    <p:sldId id="313" r:id="rId7"/>
    <p:sldId id="743" r:id="rId8"/>
    <p:sldId id="276" r:id="rId9"/>
    <p:sldId id="511" r:id="rId10"/>
    <p:sldId id="705" r:id="rId11"/>
    <p:sldId id="706" r:id="rId12"/>
    <p:sldId id="708" r:id="rId13"/>
    <p:sldId id="709" r:id="rId14"/>
    <p:sldId id="710" r:id="rId15"/>
    <p:sldId id="711" r:id="rId16"/>
    <p:sldId id="712" r:id="rId17"/>
    <p:sldId id="713" r:id="rId18"/>
    <p:sldId id="714" r:id="rId19"/>
    <p:sldId id="715" r:id="rId20"/>
    <p:sldId id="716" r:id="rId21"/>
    <p:sldId id="717" r:id="rId22"/>
    <p:sldId id="718" r:id="rId23"/>
    <p:sldId id="719" r:id="rId24"/>
    <p:sldId id="720" r:id="rId25"/>
    <p:sldId id="721" r:id="rId26"/>
    <p:sldId id="722" r:id="rId27"/>
    <p:sldId id="723" r:id="rId28"/>
    <p:sldId id="724" r:id="rId29"/>
    <p:sldId id="725" r:id="rId30"/>
    <p:sldId id="726" r:id="rId31"/>
    <p:sldId id="729" r:id="rId32"/>
    <p:sldId id="730" r:id="rId33"/>
    <p:sldId id="731" r:id="rId34"/>
    <p:sldId id="732" r:id="rId35"/>
    <p:sldId id="545" r:id="rId36"/>
    <p:sldId id="600" r:id="rId37"/>
    <p:sldId id="733" r:id="rId38"/>
    <p:sldId id="734" r:id="rId39"/>
    <p:sldId id="735" r:id="rId40"/>
    <p:sldId id="736" r:id="rId41"/>
    <p:sldId id="737" r:id="rId42"/>
    <p:sldId id="738" r:id="rId43"/>
    <p:sldId id="739" r:id="rId44"/>
    <p:sldId id="740" r:id="rId45"/>
    <p:sldId id="741" r:id="rId46"/>
    <p:sldId id="744" r:id="rId47"/>
    <p:sldId id="745" r:id="rId48"/>
    <p:sldId id="652" r:id="rId49"/>
    <p:sldId id="746" r:id="rId50"/>
    <p:sldId id="747" r:id="rId51"/>
    <p:sldId id="748" r:id="rId52"/>
    <p:sldId id="749" r:id="rId53"/>
    <p:sldId id="750" r:id="rId54"/>
    <p:sldId id="751" r:id="rId55"/>
    <p:sldId id="607" r:id="rId56"/>
    <p:sldId id="752" r:id="rId57"/>
    <p:sldId id="753" r:id="rId58"/>
    <p:sldId id="754" r:id="rId59"/>
    <p:sldId id="755" r:id="rId60"/>
    <p:sldId id="756" r:id="rId61"/>
    <p:sldId id="634" r:id="rId62"/>
    <p:sldId id="759" r:id="rId63"/>
    <p:sldId id="644" r:id="rId64"/>
    <p:sldId id="645" r:id="rId65"/>
    <p:sldId id="646" r:id="rId66"/>
    <p:sldId id="647" r:id="rId67"/>
    <p:sldId id="757" r:id="rId68"/>
    <p:sldId id="758"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743"/>
            <p14:sldId id="276"/>
            <p14:sldId id="511"/>
            <p14:sldId id="705"/>
            <p14:sldId id="706"/>
            <p14:sldId id="708"/>
            <p14:sldId id="709"/>
            <p14:sldId id="710"/>
            <p14:sldId id="711"/>
            <p14:sldId id="712"/>
            <p14:sldId id="713"/>
            <p14:sldId id="714"/>
            <p14:sldId id="715"/>
            <p14:sldId id="716"/>
            <p14:sldId id="717"/>
            <p14:sldId id="718"/>
            <p14:sldId id="719"/>
            <p14:sldId id="720"/>
            <p14:sldId id="721"/>
            <p14:sldId id="722"/>
            <p14:sldId id="723"/>
            <p14:sldId id="724"/>
            <p14:sldId id="725"/>
            <p14:sldId id="726"/>
            <p14:sldId id="729"/>
            <p14:sldId id="730"/>
            <p14:sldId id="731"/>
            <p14:sldId id="732"/>
            <p14:sldId id="545"/>
            <p14:sldId id="600"/>
            <p14:sldId id="733"/>
            <p14:sldId id="734"/>
            <p14:sldId id="735"/>
            <p14:sldId id="736"/>
            <p14:sldId id="737"/>
            <p14:sldId id="738"/>
            <p14:sldId id="739"/>
            <p14:sldId id="740"/>
            <p14:sldId id="741"/>
            <p14:sldId id="744"/>
            <p14:sldId id="745"/>
            <p14:sldId id="652"/>
            <p14:sldId id="746"/>
            <p14:sldId id="747"/>
            <p14:sldId id="748"/>
            <p14:sldId id="749"/>
            <p14:sldId id="750"/>
            <p14:sldId id="751"/>
            <p14:sldId id="607"/>
            <p14:sldId id="752"/>
            <p14:sldId id="753"/>
            <p14:sldId id="754"/>
            <p14:sldId id="755"/>
            <p14:sldId id="756"/>
            <p14:sldId id="634"/>
            <p14:sldId id="759"/>
            <p14:sldId id="644"/>
            <p14:sldId id="645"/>
            <p14:sldId id="646"/>
            <p14:sldId id="647"/>
            <p14:sldId id="757"/>
            <p14:sldId id="758"/>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06" autoAdjust="0"/>
    <p:restoredTop sz="93741" autoAdjust="0"/>
  </p:normalViewPr>
  <p:slideViewPr>
    <p:cSldViewPr snapToGrid="0">
      <p:cViewPr varScale="1">
        <p:scale>
          <a:sx n="111" d="100"/>
          <a:sy n="111" d="100"/>
        </p:scale>
        <p:origin x="880" y="2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964583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922589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689130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708470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12272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44636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057009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550600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18916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120583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63012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227688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130840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696572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0865714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550716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16608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9398636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9467187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725559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48469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40859412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3393458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3700435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3471451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0218628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3871089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0578125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331080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2461399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588699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1708253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2155074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1247707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0125965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4324229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4214497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0783155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3379160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2480383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9643772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4879731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21237223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7379927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10901937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19491538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352600285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a:p>
        </p:txBody>
      </p:sp>
    </p:spTree>
    <p:extLst>
      <p:ext uri="{BB962C8B-B14F-4D97-AF65-F5344CB8AC3E}">
        <p14:creationId xmlns:p14="http://schemas.microsoft.com/office/powerpoint/2010/main" val="42576419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250490456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212481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96458351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12792490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61</a:t>
            </a:fld>
            <a:endParaRPr lang="en-US"/>
          </a:p>
        </p:txBody>
      </p:sp>
    </p:spTree>
    <p:extLst>
      <p:ext uri="{BB962C8B-B14F-4D97-AF65-F5344CB8AC3E}">
        <p14:creationId xmlns:p14="http://schemas.microsoft.com/office/powerpoint/2010/main" val="93311065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62</a:t>
            </a:fld>
            <a:endParaRPr lang="en-US"/>
          </a:p>
        </p:txBody>
      </p:sp>
    </p:spTree>
    <p:extLst>
      <p:ext uri="{BB962C8B-B14F-4D97-AF65-F5344CB8AC3E}">
        <p14:creationId xmlns:p14="http://schemas.microsoft.com/office/powerpoint/2010/main" val="352052539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a:p>
        </p:txBody>
      </p:sp>
    </p:spTree>
    <p:extLst>
      <p:ext uri="{BB962C8B-B14F-4D97-AF65-F5344CB8AC3E}">
        <p14:creationId xmlns:p14="http://schemas.microsoft.com/office/powerpoint/2010/main" val="1859658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64</a:t>
            </a:fld>
            <a:endParaRPr lang="en-US"/>
          </a:p>
        </p:txBody>
      </p:sp>
    </p:spTree>
    <p:extLst>
      <p:ext uri="{BB962C8B-B14F-4D97-AF65-F5344CB8AC3E}">
        <p14:creationId xmlns:p14="http://schemas.microsoft.com/office/powerpoint/2010/main" val="206437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14.xml"/><Relationship Id="rId4" Type="http://schemas.openxmlformats.org/officeDocument/2006/relationships/image" Target="../media/image11.jpeg"/></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7.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8.xml"/><Relationship Id="rId1" Type="http://schemas.openxmlformats.org/officeDocument/2006/relationships/slideLayout" Target="../slideLayouts/slideLayout14.xml"/><Relationship Id="rId4" Type="http://schemas.openxmlformats.org/officeDocument/2006/relationships/image" Target="../media/image12.jpeg"/></Relationships>
</file>

<file path=ppt/slides/_rels/slide6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9.xml"/><Relationship Id="rId1" Type="http://schemas.openxmlformats.org/officeDocument/2006/relationships/slideLayout" Target="../slideLayouts/slideLayout14.xml"/><Relationship Id="rId4" Type="http://schemas.openxmlformats.org/officeDocument/2006/relationships/image" Target="../media/image13.jpeg"/></Relationships>
</file>

<file path=ppt/slides/_rels/slide6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6.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sp>
        <p:nvSpPr>
          <p:cNvPr id="30" name="TextBox 29"/>
          <p:cNvSpPr txBox="1"/>
          <p:nvPr/>
        </p:nvSpPr>
        <p:spPr>
          <a:xfrm>
            <a:off x="763270" y="3794125"/>
            <a:ext cx="5216525" cy="461665"/>
          </a:xfrm>
          <a:prstGeom prst="rect">
            <a:avLst/>
          </a:prstGeom>
          <a:noFill/>
        </p:spPr>
        <p:txBody>
          <a:bodyPr wrap="square" rtlCol="0">
            <a:spAutoFit/>
          </a:bodyPr>
          <a:lstStyle/>
          <a:p>
            <a:pPr algn="ctr" rtl="1"/>
            <a:r>
              <a:rPr lang="ar-EG" sz="2400" b="1" dirty="0">
                <a:latin typeface="Alexandria" charset="0"/>
                <a:cs typeface="Alexandria" charset="0"/>
              </a:rPr>
              <a:t>د. آيـة عيـّاد</a:t>
            </a:r>
            <a:endParaRPr lang="en-US" sz="2400" b="1" dirty="0">
              <a:latin typeface="Alexandria" charset="0"/>
              <a:cs typeface="Alexandria" charset="0"/>
            </a:endParaRPr>
          </a:p>
        </p:txBody>
      </p:sp>
      <p:sp>
        <p:nvSpPr>
          <p:cNvPr id="31" name="TextBox 30"/>
          <p:cNvSpPr txBox="1"/>
          <p:nvPr/>
        </p:nvSpPr>
        <p:spPr>
          <a:xfrm>
            <a:off x="78894" y="2341724"/>
            <a:ext cx="5902578" cy="769441"/>
          </a:xfrm>
          <a:prstGeom prst="rect">
            <a:avLst/>
          </a:prstGeom>
          <a:noFill/>
        </p:spPr>
        <p:txBody>
          <a:bodyPr wrap="none" rtlCol="0">
            <a:spAutoFit/>
          </a:bodyPr>
          <a:lstStyle/>
          <a:p>
            <a:pPr algn="r" rtl="1"/>
            <a:r>
              <a:rPr lang="ar-EG" sz="4400" b="1" dirty="0">
                <a:solidFill>
                  <a:srgbClr val="00B0F0"/>
                </a:solidFill>
                <a:latin typeface="Alexandria" charset="0"/>
                <a:cs typeface="Alexandria" charset="0"/>
              </a:rPr>
              <a:t>إدارة العلاقات العامة</a:t>
            </a:r>
            <a:endParaRPr lang="en-US" sz="4400" b="1" dirty="0">
              <a:solidFill>
                <a:srgbClr val="00B0F0"/>
              </a:solidFill>
              <a:latin typeface="Alexandria" charset="0"/>
              <a:cs typeface="Alexandria" charset="0"/>
            </a:endParaRPr>
          </a:p>
        </p:txBody>
      </p:sp>
      <p:sp>
        <p:nvSpPr>
          <p:cNvPr id="34" name="Rectangle: Rounded Corners 33"/>
          <p:cNvSpPr/>
          <p:nvPr/>
        </p:nvSpPr>
        <p:spPr>
          <a:xfrm>
            <a:off x="337633" y="5929382"/>
            <a:ext cx="379257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bg1"/>
                </a:solidFill>
                <a:latin typeface="Alexandria" charset="0"/>
                <a:cs typeface="Alexandria" charset="0"/>
              </a:rPr>
              <a:t>المحاضرة السادسة</a:t>
            </a:r>
            <a:endParaRPr lang="en-US" sz="2800" b="1" dirty="0">
              <a:solidFill>
                <a:schemeClr val="bg1"/>
              </a:solidFill>
              <a:latin typeface="Alexandria" charset="0"/>
              <a:cs typeface="Alexandria" charset="0"/>
            </a:endParaRPr>
          </a:p>
        </p:txBody>
      </p:sp>
      <p:sp>
        <p:nvSpPr>
          <p:cNvPr id="46" name="TextBox 45"/>
          <p:cNvSpPr txBox="1"/>
          <p:nvPr/>
        </p:nvSpPr>
        <p:spPr>
          <a:xfrm>
            <a:off x="354240" y="5093966"/>
            <a:ext cx="3759363" cy="707886"/>
          </a:xfrm>
          <a:prstGeom prst="rect">
            <a:avLst/>
          </a:prstGeom>
          <a:noFill/>
        </p:spPr>
        <p:txBody>
          <a:bodyPr wrap="none" rtlCol="0">
            <a:spAutoFit/>
          </a:bodyPr>
          <a:lstStyle/>
          <a:p>
            <a:pPr algn="r" rtl="1"/>
            <a:r>
              <a:rPr lang="en-US" sz="2000" dirty="0">
                <a:latin typeface="Alexandria" charset="0"/>
                <a:cs typeface="Alexandria" charset="0"/>
              </a:rPr>
              <a:t>PRL</a:t>
            </a:r>
            <a:r>
              <a:rPr lang="en-GB" sz="2000" dirty="0">
                <a:latin typeface="Alexandria" charset="0"/>
                <a:cs typeface="Alexandria" charset="0"/>
              </a:rPr>
              <a:t> </a:t>
            </a:r>
            <a:r>
              <a:rPr lang="en-US" sz="2000" dirty="0">
                <a:latin typeface="Alexandria" charset="0"/>
                <a:cs typeface="Alexandria" charset="0"/>
              </a:rPr>
              <a:t>621</a:t>
            </a:r>
            <a:endParaRPr lang="ar-EG" sz="2000" dirty="0">
              <a:latin typeface="Alexandria" charset="0"/>
              <a:cs typeface="Alexandria" charset="0"/>
            </a:endParaRPr>
          </a:p>
          <a:p>
            <a:pPr algn="r" rtl="1"/>
            <a:r>
              <a:rPr lang="ar-EG" sz="2000" dirty="0">
                <a:latin typeface="Alexandria" charset="0"/>
                <a:cs typeface="Alexandria" charset="0"/>
              </a:rPr>
              <a:t>برنامج ماجستير العلاقات العامة</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978247" y="2810134"/>
            <a:ext cx="5902578" cy="769441"/>
          </a:xfrm>
          <a:prstGeom prst="rect">
            <a:avLst/>
          </a:prstGeom>
          <a:noFill/>
        </p:spPr>
        <p:txBody>
          <a:bodyPr wrap="none" rtlCol="0">
            <a:spAutoFit/>
          </a:bodyPr>
          <a:lstStyle/>
          <a:p>
            <a:pPr algn="ctr" rtl="1"/>
            <a:r>
              <a:rPr lang="ar-EG" sz="4400" b="1" dirty="0">
                <a:solidFill>
                  <a:srgbClr val="00B0F0"/>
                </a:solidFill>
                <a:latin typeface="Alexandria" charset="0"/>
                <a:cs typeface="Alexandria" charset="0"/>
              </a:rPr>
              <a:t>إدارة العلاقات العامة</a:t>
            </a:r>
          </a:p>
        </p:txBody>
      </p:sp>
      <p:sp>
        <p:nvSpPr>
          <p:cNvPr id="10" name="Rectangle: Rounded Corners 9"/>
          <p:cNvSpPr/>
          <p:nvPr/>
        </p:nvSpPr>
        <p:spPr>
          <a:xfrm>
            <a:off x="5978247" y="4147074"/>
            <a:ext cx="4737699"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tx1"/>
                </a:solidFill>
                <a:latin typeface="Alexandria" charset="0"/>
                <a:cs typeface="Alexandria" charset="0"/>
              </a:rPr>
              <a:t>المحاضرة السادسة</a:t>
            </a:r>
          </a:p>
        </p:txBody>
      </p:sp>
      <p:sp>
        <p:nvSpPr>
          <p:cNvPr id="11" name="TextBox 10"/>
          <p:cNvSpPr txBox="1"/>
          <p:nvPr/>
        </p:nvSpPr>
        <p:spPr>
          <a:xfrm>
            <a:off x="6370224" y="4802552"/>
            <a:ext cx="3759362" cy="707886"/>
          </a:xfrm>
          <a:prstGeom prst="rect">
            <a:avLst/>
          </a:prstGeom>
          <a:noFill/>
        </p:spPr>
        <p:txBody>
          <a:bodyPr wrap="none" rtlCol="0">
            <a:spAutoFit/>
          </a:bodyPr>
          <a:lstStyle/>
          <a:p>
            <a:pPr algn="r" rtl="1"/>
            <a:r>
              <a:rPr lang="en-US" sz="2000" dirty="0">
                <a:latin typeface="Alexandria" charset="0"/>
                <a:cs typeface="Alexandria" charset="0"/>
              </a:rPr>
              <a:t>PRL 621</a:t>
            </a:r>
          </a:p>
          <a:p>
            <a:pPr algn="ctr" rtl="1"/>
            <a:r>
              <a:rPr lang="ar-EG" sz="2000" dirty="0">
                <a:latin typeface="Alexandria" charset="0"/>
                <a:cs typeface="Alexandria" charset="0"/>
              </a:rPr>
              <a:t>برنامج ماجستير العلاقات العامة</a:t>
            </a:r>
          </a:p>
        </p:txBody>
      </p:sp>
      <p:sp>
        <p:nvSpPr>
          <p:cNvPr id="12" name="TextBox 11"/>
          <p:cNvSpPr txBox="1"/>
          <p:nvPr/>
        </p:nvSpPr>
        <p:spPr>
          <a:xfrm>
            <a:off x="459185" y="6187539"/>
            <a:ext cx="4886463" cy="521970"/>
          </a:xfrm>
          <a:prstGeom prst="rect">
            <a:avLst/>
          </a:prstGeom>
          <a:noFill/>
        </p:spPr>
        <p:txBody>
          <a:bodyPr wrap="square" rtlCol="0">
            <a:spAutoFit/>
          </a:bodyPr>
          <a:lstStyle/>
          <a:p>
            <a:pPr algn="r" rtl="1"/>
            <a:r>
              <a:rPr lang="ar-EG" sz="2800" b="1" dirty="0">
                <a:solidFill>
                  <a:srgbClr val="00B0F0"/>
                </a:solidFill>
                <a:latin typeface="Alexandria" charset="0"/>
                <a:cs typeface="Alexandria" charset="0"/>
              </a:rPr>
              <a:t>د. آيـة عيـّاد</a:t>
            </a:r>
          </a:p>
        </p:txBody>
      </p:sp>
      <p:sp>
        <p:nvSpPr>
          <p:cNvPr id="13" name="TextBox 12"/>
          <p:cNvSpPr txBox="1"/>
          <p:nvPr/>
        </p:nvSpPr>
        <p:spPr>
          <a:xfrm>
            <a:off x="459185" y="5830966"/>
            <a:ext cx="4886463" cy="460375"/>
          </a:xfrm>
          <a:prstGeom prst="rect">
            <a:avLst/>
          </a:prstGeom>
          <a:noFill/>
        </p:spPr>
        <p:txBody>
          <a:bodyPr wrap="square" rtlCol="0">
            <a:spAutoFit/>
          </a:bodyPr>
          <a:lstStyle/>
          <a:p>
            <a:pPr algn="r" rtl="1"/>
            <a:r>
              <a:rPr lang="ar-EG" sz="2400" dirty="0">
                <a:solidFill>
                  <a:srgbClr val="00B0F0"/>
                </a:solidFill>
                <a:latin typeface="Alexandria" charset="0"/>
                <a:cs typeface="Alexandria" charset="0"/>
              </a:rPr>
              <a:t>إعداد:</a:t>
            </a:r>
            <a:endParaRPr lang="en-US" sz="2400" dirty="0">
              <a:solidFill>
                <a:srgbClr val="00B0F0"/>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46843" y="3111330"/>
            <a:ext cx="4836682"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2788920" y="1381163"/>
            <a:ext cx="9091905" cy="472341"/>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الاتصال في حالات الأزمات وإدارة السمعة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371498" y="2388010"/>
            <a:ext cx="9509327" cy="3190040"/>
          </a:xfrm>
          <a:prstGeom prst="rect">
            <a:avLst/>
          </a:prstGeom>
          <a:noFill/>
        </p:spPr>
        <p:txBody>
          <a:bodyPr wrap="square" rtlCol="0">
            <a:spAutoFit/>
          </a:bodyPr>
          <a:lstStyle/>
          <a:p>
            <a:pPr algn="just" rtl="1">
              <a:lnSpc>
                <a:spcPct val="150000"/>
              </a:lnSpc>
              <a:spcBef>
                <a:spcPts val="600"/>
              </a:spcBef>
              <a:spcAft>
                <a:spcPts val="1200"/>
              </a:spcAft>
            </a:pPr>
            <a:r>
              <a:rPr lang="ar-EG" sz="2000" b="1" dirty="0">
                <a:latin typeface="Alexandria" charset="0"/>
                <a:cs typeface="Alexandria" charset="0"/>
              </a:rPr>
              <a:t>مرحبًا بكم في المحاضرة السادسة من مقرر "إدارة العلاقات العامة"</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استعرضنا في المحاضرة الخامسة تعريف وأهمية الإعلام الرقمي في العلاقات العامة، وتطور الإعلام الرقمي وتأثيراته في العصر الحديث، وكذلك استراتيجيات الإعلام الرقمي في العلاقات العامة، ودور الإعلام الرقمي في إدارة الأزمات، وأخيرًا قياس وتقييم الأداء بعد الأزمة. </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ونتناول في المحاضرة السادسة مبادئ الاتصال الفعّال في الأزمات، التخطيط وتنفيذ الاتصال الفعّال في الأزمات، العلاقات مع وسائل الإعلام خلال الأزمات والتعامل مع التغطية الإعلامية السلبية، وأخيرًا إدارة السمعة.   </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3" name="Picture Placeholder 4">
            <a:extLst>
              <a:ext uri="{FF2B5EF4-FFF2-40B4-BE49-F238E27FC236}">
                <a16:creationId xmlns:a16="http://schemas.microsoft.com/office/drawing/2014/main" id="{E149E8B5-F635-22B8-6B9F-1C381B1FD6A7}"/>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16791" r="16791"/>
          <a:stretch>
            <a:fillRect/>
          </a:stretch>
        </p:blipFill>
        <p:spPr>
          <a:xfrm>
            <a:off x="1" y="0"/>
            <a:ext cx="5184882" cy="5208998"/>
          </a:xfr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a:p>
        </p:txBody>
      </p:sp>
      <p:sp>
        <p:nvSpPr>
          <p:cNvPr id="23" name="Rectangle: Rounded Corners 22"/>
          <p:cNvSpPr/>
          <p:nvPr/>
        </p:nvSpPr>
        <p:spPr>
          <a:xfrm>
            <a:off x="7679764" y="134032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sp>
        <p:nvSpPr>
          <p:cNvPr id="25" name="Rectangle: Rounded Corners 24"/>
          <p:cNvSpPr/>
          <p:nvPr/>
        </p:nvSpPr>
        <p:spPr>
          <a:xfrm>
            <a:off x="1133108" y="2023720"/>
            <a:ext cx="794924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69AFD48-3090-1C21-C291-586D7730BF05}"/>
              </a:ext>
            </a:extLst>
          </p:cNvPr>
          <p:cNvSpPr txBox="1"/>
          <p:nvPr/>
        </p:nvSpPr>
        <p:spPr>
          <a:xfrm>
            <a:off x="442056" y="1402823"/>
            <a:ext cx="7237708"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الاتصال في حالات الأزمات وإدارة السمعة</a:t>
            </a:r>
          </a:p>
        </p:txBody>
      </p:sp>
      <p:sp>
        <p:nvSpPr>
          <p:cNvPr id="11" name="TextBox 10">
            <a:extLst>
              <a:ext uri="{FF2B5EF4-FFF2-40B4-BE49-F238E27FC236}">
                <a16:creationId xmlns:a16="http://schemas.microsoft.com/office/drawing/2014/main" id="{5634C1C3-39A9-3EE6-9533-2C522BFDE83F}"/>
              </a:ext>
            </a:extLst>
          </p:cNvPr>
          <p:cNvSpPr txBox="1"/>
          <p:nvPr/>
        </p:nvSpPr>
        <p:spPr>
          <a:xfrm>
            <a:off x="1074513" y="2421394"/>
            <a:ext cx="7949247"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أولًا: </a:t>
            </a:r>
            <a:r>
              <a:rPr lang="ar-EG" sz="2000" b="1" dirty="0">
                <a:latin typeface="Alexandria" charset="0"/>
                <a:cs typeface="Alexandria" charset="0"/>
              </a:rPr>
              <a:t>مبادئ الاتصال الفعّال في الأزمات </a:t>
            </a:r>
          </a:p>
        </p:txBody>
      </p:sp>
      <p:sp>
        <p:nvSpPr>
          <p:cNvPr id="12" name="TextBox 11">
            <a:extLst>
              <a:ext uri="{FF2B5EF4-FFF2-40B4-BE49-F238E27FC236}">
                <a16:creationId xmlns:a16="http://schemas.microsoft.com/office/drawing/2014/main" id="{C0C0904C-EB10-C00B-15EF-E32B0A1914B4}"/>
              </a:ext>
            </a:extLst>
          </p:cNvPr>
          <p:cNvSpPr txBox="1"/>
          <p:nvPr/>
        </p:nvSpPr>
        <p:spPr>
          <a:xfrm>
            <a:off x="1114989" y="3107363"/>
            <a:ext cx="7949247"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ثانيًا: </a:t>
            </a:r>
            <a:r>
              <a:rPr lang="ar-EG" sz="2000" b="1" dirty="0">
                <a:latin typeface="Alexandria" charset="0"/>
                <a:cs typeface="Alexandria" charset="0"/>
              </a:rPr>
              <a:t>التخطيط وتنفيذ الاتصال الفعّال في الأزمات</a:t>
            </a:r>
          </a:p>
        </p:txBody>
      </p:sp>
      <p:sp>
        <p:nvSpPr>
          <p:cNvPr id="13" name="TextBox 12">
            <a:extLst>
              <a:ext uri="{FF2B5EF4-FFF2-40B4-BE49-F238E27FC236}">
                <a16:creationId xmlns:a16="http://schemas.microsoft.com/office/drawing/2014/main" id="{FA25FE17-7784-105D-96ED-F3D4C5AD7599}"/>
              </a:ext>
            </a:extLst>
          </p:cNvPr>
          <p:cNvSpPr txBox="1"/>
          <p:nvPr/>
        </p:nvSpPr>
        <p:spPr>
          <a:xfrm>
            <a:off x="3371139" y="3905147"/>
            <a:ext cx="5711216" cy="707886"/>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ثالثًا: </a:t>
            </a:r>
            <a:r>
              <a:rPr lang="ar-EG" sz="2000" b="1" dirty="0">
                <a:latin typeface="Alexandria" charset="0"/>
                <a:cs typeface="Alexandria" charset="0"/>
              </a:rPr>
              <a:t>العلاقات مع وسائل الإعلام خلال الأزمات</a:t>
            </a:r>
          </a:p>
          <a:p>
            <a:pPr algn="r" rtl="1"/>
            <a:r>
              <a:rPr lang="ar-EG" sz="2000" b="1" dirty="0">
                <a:latin typeface="Alexandria" charset="0"/>
                <a:cs typeface="Alexandria" charset="0"/>
              </a:rPr>
              <a:t>و التعامل مع التغطية الإعلامية السلبية </a:t>
            </a:r>
          </a:p>
        </p:txBody>
      </p:sp>
      <p:sp>
        <p:nvSpPr>
          <p:cNvPr id="14" name="TextBox 13">
            <a:extLst>
              <a:ext uri="{FF2B5EF4-FFF2-40B4-BE49-F238E27FC236}">
                <a16:creationId xmlns:a16="http://schemas.microsoft.com/office/drawing/2014/main" id="{4FF846F0-E25E-FBF9-345D-9AB92D35F3D4}"/>
              </a:ext>
            </a:extLst>
          </p:cNvPr>
          <p:cNvSpPr txBox="1"/>
          <p:nvPr/>
        </p:nvSpPr>
        <p:spPr>
          <a:xfrm>
            <a:off x="1189193" y="4894812"/>
            <a:ext cx="7897691"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رابعًا: </a:t>
            </a:r>
            <a:r>
              <a:rPr lang="ar-EG" sz="2000" b="1" dirty="0">
                <a:latin typeface="Alexandria" charset="0"/>
                <a:cs typeface="Alexandria" charset="0"/>
              </a:rPr>
              <a:t>إدارة السمعة</a:t>
            </a:r>
          </a:p>
        </p:txBody>
      </p:sp>
      <p:pic>
        <p:nvPicPr>
          <p:cNvPr id="15" name="Picture Placeholder 8">
            <a:extLst>
              <a:ext uri="{FF2B5EF4-FFF2-40B4-BE49-F238E27FC236}">
                <a16:creationId xmlns:a16="http://schemas.microsoft.com/office/drawing/2014/main" id="{3416DB35-56F1-222A-96F1-7C30B21F5AAC}"/>
              </a:ext>
            </a:extLst>
          </p:cNvPr>
          <p:cNvPicPr>
            <a:picLocks noChangeAspect="1"/>
          </p:cNvPicPr>
          <p:nvPr/>
        </p:nvPicPr>
        <p:blipFill>
          <a:blip r:embed="rId3">
            <a:extLst>
              <a:ext uri="{28A0092B-C50C-407E-A947-70E740481C1C}">
                <a14:useLocalDpi xmlns:a14="http://schemas.microsoft.com/office/drawing/2010/main" val="0"/>
              </a:ext>
            </a:extLst>
          </a:blip>
          <a:srcRect l="3399" r="3399"/>
          <a:stretch>
            <a:fillRect/>
          </a:stretch>
        </p:blipFill>
        <p:spPr>
          <a:xfrm>
            <a:off x="8713103" y="545880"/>
            <a:ext cx="3564515" cy="6312120"/>
          </a:xfrm>
          <a:prstGeom prst="rect">
            <a:avLst/>
          </a:prstGeom>
        </p:spPr>
      </p:pic>
    </p:spTree>
    <p:extLst>
      <p:ext uri="{BB962C8B-B14F-4D97-AF65-F5344CB8AC3E}">
        <p14:creationId xmlns:p14="http://schemas.microsoft.com/office/powerpoint/2010/main" val="55628825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8" name="TextBox 47"/>
          <p:cNvSpPr txBox="1"/>
          <p:nvPr/>
        </p:nvSpPr>
        <p:spPr>
          <a:xfrm>
            <a:off x="942308" y="2370619"/>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أولًا: </a:t>
            </a:r>
            <a:r>
              <a:rPr lang="ar-EG" sz="2800" b="1" dirty="0">
                <a:latin typeface="Alexandria" charset="0"/>
                <a:cs typeface="Alexandria" charset="0"/>
              </a:rPr>
              <a:t>مبادئ الاتصال الفعّال في الأزمات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2" descr="52,612 Public Relations Images, Stock Photos, 3D objects ...">
            <a:extLst>
              <a:ext uri="{FF2B5EF4-FFF2-40B4-BE49-F238E27FC236}">
                <a16:creationId xmlns:a16="http://schemas.microsoft.com/office/drawing/2014/main" id="{3BDD94FE-C3B2-7276-5F82-1322000E78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94505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235686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الشفافية والمصداقية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تبرز أهمية الشفافية والمصداقية في إدارة الأزمات من خلال تمكُّن المنظمات التي تتعامل بشفافية وتتحلى بالمصداقية من استعادة ثقة الجمهور وبناء سمعتها مجددًا بعد المرور بأزمة. وفي المقابل، يؤدي نقص الشفافية والمصداقية إلى تفاقم الأزمات، وفقدان الثقة، وتعرُّض المنظمات لخسائر مالية ومعنوية كبيرة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46030838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300319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تعريف الشفافية في سياق الأزمات</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الشفافية</a:t>
            </a:r>
            <a:r>
              <a:rPr lang="ar-SA" sz="1800" kern="0" dirty="0">
                <a:effectLst/>
                <a:latin typeface="Calibri" panose="020F0502020204030204" pitchFamily="34" charset="0"/>
                <a:ea typeface="Times New Roman" panose="02020603050405020304" pitchFamily="18" charset="0"/>
                <a:cs typeface="Alexandria" pitchFamily="2" charset="-78"/>
              </a:rPr>
              <a:t>: تعني الإفصاح عن المعلومات بوضوح وصدق، بما في ذلك التفاصيل الجيدة والسيئة. في سياق الأزمات، تتطلب الشفافية أن تكون المنظمة مفتوحة حول ما يحدث، الإجراءات التي تتخذها، وما يمكن أن يتوقعه الجمهور</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مثال</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kern="0" dirty="0">
                <a:effectLst/>
                <a:latin typeface="Calibri" panose="020F0502020204030204" pitchFamily="34" charset="0"/>
                <a:ea typeface="Times New Roman" panose="02020603050405020304" pitchFamily="18" charset="0"/>
                <a:cs typeface="Alexandria" pitchFamily="2" charset="-78"/>
              </a:rPr>
              <a:t>عند وقوع حادث صناعي، يجب على الشركة أن تبلغ بسرعة عن الحادث، الخسائر المحتملة، والإجراءات التي تتخذها لتأمين الموقع ومنع حوادث مستقبلية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2528846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2587696"/>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أهمية المصداقية في بناء الثقة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المصداقية: </a:t>
            </a:r>
            <a:r>
              <a:rPr lang="ar-SA" sz="1800" kern="0" dirty="0">
                <a:effectLst/>
                <a:latin typeface="Calibri" panose="020F0502020204030204" pitchFamily="34" charset="0"/>
                <a:ea typeface="Times New Roman" panose="02020603050405020304" pitchFamily="18" charset="0"/>
                <a:cs typeface="Alexandria" pitchFamily="2" charset="-78"/>
              </a:rPr>
              <a:t>تتعلق بمدى الثقة التي يضعها الجمهور في المعلومات التي تقدمها المنظمة. تعتمد المصداقية على سجل الشركة في تقديم معلومات صحيحة ومتسقة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بناء الثقة</a:t>
            </a:r>
            <a:r>
              <a:rPr lang="ar-SA" sz="1800" kern="0" dirty="0">
                <a:effectLst/>
                <a:latin typeface="Calibri" panose="020F0502020204030204" pitchFamily="34" charset="0"/>
                <a:ea typeface="Times New Roman" panose="02020603050405020304" pitchFamily="18" charset="0"/>
                <a:cs typeface="Alexandria" pitchFamily="2" charset="-78"/>
              </a:rPr>
              <a:t>: المصداقية العالية تساعد في بناء الثقة بين المنظمة والجمهور. في الأزمات، يمكن للثقة أن تسهم في تهدئة الجمهور والحصول على دعمه في مواجهة التحديات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7876167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81963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42248" y="1398984"/>
            <a:ext cx="10816352" cy="4893647"/>
          </a:xfrm>
          <a:prstGeom prst="rect">
            <a:avLst/>
          </a:prstGeom>
          <a:noFill/>
        </p:spPr>
        <p:txBody>
          <a:bodyPr wrap="square" rtlCol="0">
            <a:spAutoFit/>
          </a:bodyPr>
          <a:lstStyle/>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واقعية للشفافية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تعاملت بشفافية مع الأزمات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SA" sz="1600" b="1" kern="0" dirty="0" err="1">
                <a:effectLst/>
                <a:latin typeface="Calibri" panose="020F0502020204030204" pitchFamily="34" charset="0"/>
                <a:ea typeface="Times New Roman" panose="02020603050405020304" pitchFamily="18" charset="0"/>
                <a:cs typeface="Alexandria" pitchFamily="2" charset="-78"/>
              </a:rPr>
              <a:t>تايلينول</a:t>
            </a:r>
            <a:r>
              <a:rPr lang="en-GB" sz="1600" b="1" kern="0" dirty="0">
                <a:effectLst/>
                <a:latin typeface="Alexandria" pitchFamily="2" charset="-78"/>
                <a:ea typeface="Times New Roman" panose="02020603050405020304" pitchFamily="18" charset="0"/>
                <a:cs typeface="Arial" panose="020B0604020202020204" pitchFamily="34" charset="0"/>
              </a:rPr>
              <a:t> (Johnson &amp; Johnson) - </a:t>
            </a:r>
            <a:r>
              <a:rPr lang="ar-SA" sz="1600" b="1" kern="0" dirty="0">
                <a:effectLst/>
                <a:latin typeface="Calibri" panose="020F0502020204030204" pitchFamily="34" charset="0"/>
                <a:ea typeface="Times New Roman" panose="02020603050405020304" pitchFamily="18" charset="0"/>
                <a:cs typeface="Alexandria" pitchFamily="2" charset="-78"/>
              </a:rPr>
              <a:t>أزمة التسمم في عام 1982</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تعرضت شركة</a:t>
            </a:r>
            <a:r>
              <a:rPr lang="en-GB" sz="1600" kern="0" dirty="0">
                <a:effectLst/>
                <a:latin typeface="Alexandria" pitchFamily="2" charset="-78"/>
                <a:ea typeface="Times New Roman" panose="02020603050405020304" pitchFamily="18" charset="0"/>
                <a:cs typeface="Times New Roman" panose="02020603050405020304" pitchFamily="18" charset="0"/>
              </a:rPr>
              <a:t> Johnson &amp; Johnson </a:t>
            </a:r>
            <a:r>
              <a:rPr lang="ar-SA" sz="1600" kern="0" dirty="0">
                <a:effectLst/>
                <a:latin typeface="Calibri" panose="020F0502020204030204" pitchFamily="34" charset="0"/>
                <a:ea typeface="Times New Roman" panose="02020603050405020304" pitchFamily="18" charset="0"/>
                <a:cs typeface="Alexandria" pitchFamily="2" charset="-78"/>
              </a:rPr>
              <a:t>لأزمة كبيرة عندما اكتُشف أن بعض عبوات مسكن الألم "</a:t>
            </a:r>
            <a:r>
              <a:rPr lang="ar-SA" sz="1600" kern="0" dirty="0" err="1">
                <a:effectLst/>
                <a:latin typeface="Calibri" panose="020F0502020204030204" pitchFamily="34" charset="0"/>
                <a:ea typeface="Times New Roman" panose="02020603050405020304" pitchFamily="18" charset="0"/>
                <a:cs typeface="Alexandria" pitchFamily="2" charset="-78"/>
              </a:rPr>
              <a:t>تايلينول</a:t>
            </a:r>
            <a:r>
              <a:rPr lang="ar-SA" sz="1600" kern="0" dirty="0">
                <a:effectLst/>
                <a:latin typeface="Calibri" panose="020F0502020204030204" pitchFamily="34" charset="0"/>
                <a:ea typeface="Times New Roman" panose="02020603050405020304" pitchFamily="18" charset="0"/>
                <a:cs typeface="Alexandria" pitchFamily="2" charset="-78"/>
              </a:rPr>
              <a:t>" تحتوي على سم السيانيد، مما أدى إلى وفاة سبعة أشخاص</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شفافية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سارعت الشركة إلى استدعاء جميع عبوات </a:t>
            </a:r>
            <a:r>
              <a:rPr lang="ar-SA" sz="1600" kern="0" dirty="0" err="1">
                <a:effectLst/>
                <a:latin typeface="Calibri" panose="020F0502020204030204" pitchFamily="34" charset="0"/>
                <a:ea typeface="Times New Roman" panose="02020603050405020304" pitchFamily="18" charset="0"/>
                <a:cs typeface="Alexandria" pitchFamily="2" charset="-78"/>
              </a:rPr>
              <a:t>تايلينول</a:t>
            </a:r>
            <a:r>
              <a:rPr lang="ar-SA" sz="1600" kern="0" dirty="0">
                <a:effectLst/>
                <a:latin typeface="Calibri" panose="020F0502020204030204" pitchFamily="34" charset="0"/>
                <a:ea typeface="Times New Roman" panose="02020603050405020304" pitchFamily="18" charset="0"/>
                <a:cs typeface="Alexandria" pitchFamily="2" charset="-78"/>
              </a:rPr>
              <a:t> من الأسواق، مما كلفها ملايين الدولارات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مصداقية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عقدت الشركة مؤتمرات صحفية متكررة، وشاركت المعلومات بشكل مفتوح مع الجمهور ووسائل الإعلام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إجراءات</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قدمت الشركة تغليفًا جديدًا أكثر أمانًا وزادت من إجراءات الأمان لمنع تكرار الحادث</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ساهمت الشفافية والمصداقية في استعادة ثقة الجمهور سريعًا، وتمكنت الشركة من إعادة بناء سمعتها وزيادة حصتها السوقية بعد الأزمة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82207427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13050"/>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603703"/>
            <a:ext cx="10816352" cy="4247317"/>
          </a:xfrm>
          <a:prstGeom prst="rect">
            <a:avLst/>
          </a:prstGeom>
          <a:noFill/>
        </p:spPr>
        <p:txBody>
          <a:bodyPr wrap="square" rtlCol="0">
            <a:spAutoFit/>
          </a:bodyPr>
          <a:lstStyle/>
          <a:p>
            <a:pPr marL="342900" lvl="0" indent="-342900" algn="just" rtl="1">
              <a:spcBef>
                <a:spcPts val="600"/>
              </a:spcBef>
              <a:spcAft>
                <a:spcPts val="12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ستاربكس - حادثة توقيف رجلين من أصل إفريقي في عام 2018</a:t>
            </a:r>
            <a:r>
              <a:rPr lang="en-GB" b="1"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الأزمة</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تم توقيف رجلين من أصل إفريقي في أحد فروع ستاربكس بفيلادلفيا لعدم طلبهما شيء أثناء انتظارهما لصديق، مما أثار اتهامات بالتمييز العنصري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b="1"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شفافية</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أصدر الرئيس التنفيذي كيفن جونسون اعتذارًا علنيًا وتحمل المسؤولية عن الحادث</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إجراءات</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أعلنت الشركة عن إغلاق جميع فروعها في الولايات المتحدة ليوم واحد لتنظيم تدريب لموظفيها حول التحيز العنصري</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مصداقية</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قدمت الشركة وعودًا بتحسين السياسات والإجراءات لضمان عدم تكرار الحادث</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النتيجة</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أسهمت استجابة ستاربكس الشفافة والمصداقية في تهدئة الغضب العام واستعادة الثقة في العلامة التجارية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8209489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51706"/>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468746"/>
            <a:ext cx="10816352" cy="4823885"/>
          </a:xfrm>
          <a:prstGeom prst="rect">
            <a:avLst/>
          </a:prstGeom>
          <a:noFill/>
        </p:spPr>
        <p:txBody>
          <a:bodyPr wrap="square" rtlCol="0">
            <a:spAutoFit/>
          </a:bodyPr>
          <a:lstStyle/>
          <a:p>
            <a:pPr algn="just" rtl="1">
              <a:lnSpc>
                <a:spcPct val="150000"/>
              </a:lnSpc>
              <a:spcBef>
                <a:spcPts val="600"/>
              </a:spcBef>
              <a:spcAft>
                <a:spcPts val="8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فشلت بسبب نقص الشفافية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8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فولكس واجن - فضيحة الانبعاثات في عام 2015</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اكتُشف أن شركة فولكس واجن قامت بتثبيت برامج في سياراتها لتزوير نتائج اختبارات الانبعاثات، مما أدى إلى فضيحة عالمية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نقص الشفافية والمصداقية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إنكار ومماطلة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حاولت الشركة في البداية إنكار المشكلة وتقليل من شأنها</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عدم الإفصاح الكامل</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لم تكن الشركة شفافة في تقديم جميع التفاصيل المتعلقة بالفضيحة والإجراءات المتخذة لحلها</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أدى نقص الشفافية والمصداقية إلى فقدان ثقة العملاء، فرض غرامات ضخمة، وتضرر كبير في سمعة العلامة التجارية على المدى الطويل</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33297026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774332"/>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430437"/>
            <a:ext cx="10816352" cy="4762329"/>
          </a:xfrm>
          <a:prstGeom prst="rect">
            <a:avLst/>
          </a:prstGeom>
          <a:noFill/>
        </p:spPr>
        <p:txBody>
          <a:bodyPr wrap="square" rtlCol="0">
            <a:spAutoFit/>
          </a:bodyPr>
          <a:lstStyle/>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فشلت بسبب نقص الشفافية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effectLst/>
                <a:latin typeface="Alexandria" pitchFamily="2" charset="-78"/>
                <a:ea typeface="Times New Roman" panose="02020603050405020304" pitchFamily="18" charset="0"/>
                <a:cs typeface="Arial" panose="020B0604020202020204" pitchFamily="34" charset="0"/>
              </a:rPr>
              <a:t>2.</a:t>
            </a:r>
            <a:r>
              <a:rPr lang="en-GB" sz="1600" b="1" kern="0" dirty="0">
                <a:effectLst/>
                <a:latin typeface="Alexandria" pitchFamily="2" charset="-78"/>
                <a:ea typeface="Times New Roman" panose="02020603050405020304" pitchFamily="18" charset="0"/>
                <a:cs typeface="Arial" panose="020B0604020202020204" pitchFamily="34" charset="0"/>
              </a:rPr>
              <a:t>BP </a:t>
            </a:r>
            <a:r>
              <a:rPr lang="ar-EG" sz="1600" b="1" kern="0" dirty="0">
                <a:effectLst/>
                <a:latin typeface="Alexandria" pitchFamily="2" charset="-78"/>
                <a:ea typeface="Times New Roman" panose="02020603050405020304" pitchFamily="18" charset="0"/>
                <a:cs typeface="Arial" panose="020B0604020202020204" pitchFamily="34" charset="0"/>
              </a:rPr>
              <a:t> </a:t>
            </a:r>
            <a:r>
              <a:rPr lang="ar-SA" sz="1600" b="1" kern="0" dirty="0">
                <a:effectLst/>
                <a:latin typeface="Alexandria" pitchFamily="2" charset="-78"/>
                <a:ea typeface="Times New Roman" panose="02020603050405020304" pitchFamily="18" charset="0"/>
                <a:cs typeface="Arial" panose="020B0604020202020204" pitchFamily="34" charset="0"/>
              </a:rPr>
              <a:t>تسرب النفط في خليج المكسيك عام 2010</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انفجار منصة</a:t>
            </a:r>
            <a:r>
              <a:rPr lang="en-GB" sz="1600" kern="0" dirty="0">
                <a:effectLst/>
                <a:latin typeface="Alexandria" pitchFamily="2" charset="-78"/>
                <a:ea typeface="Times New Roman" panose="02020603050405020304" pitchFamily="18" charset="0"/>
                <a:cs typeface="Times New Roman" panose="02020603050405020304" pitchFamily="18" charset="0"/>
              </a:rPr>
              <a:t> Deepwater Horizon </a:t>
            </a:r>
            <a:r>
              <a:rPr lang="ar-SA" sz="1600" kern="0" dirty="0">
                <a:effectLst/>
                <a:latin typeface="Calibri" panose="020F0502020204030204" pitchFamily="34" charset="0"/>
                <a:ea typeface="Times New Roman" panose="02020603050405020304" pitchFamily="18" charset="0"/>
                <a:cs typeface="Alexandria" pitchFamily="2" charset="-78"/>
              </a:rPr>
              <a:t>التابعة لشركة</a:t>
            </a:r>
            <a:r>
              <a:rPr lang="en-GB" sz="1600" kern="0" dirty="0">
                <a:effectLst/>
                <a:latin typeface="Alexandria" pitchFamily="2" charset="-78"/>
                <a:ea typeface="Times New Roman" panose="02020603050405020304" pitchFamily="18" charset="0"/>
                <a:cs typeface="Times New Roman" panose="02020603050405020304" pitchFamily="18" charset="0"/>
              </a:rPr>
              <a:t> BP </a:t>
            </a:r>
            <a:r>
              <a:rPr lang="ar-SA" sz="1600" kern="0" dirty="0">
                <a:effectLst/>
                <a:latin typeface="Calibri" panose="020F0502020204030204" pitchFamily="34" charset="0"/>
                <a:ea typeface="Times New Roman" panose="02020603050405020304" pitchFamily="18" charset="0"/>
                <a:cs typeface="Alexandria" pitchFamily="2" charset="-78"/>
              </a:rPr>
              <a:t>أدى إلى أكبر تسرب نفطي في تاريخ الولايات المتحدة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نقص الشفافية والمصداقية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غير كافية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تعرضت الشركة لانتقادات بسبب استجابتها البطيئة والغير كافية للأزمة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إخفاء المعلومات</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لم تكن الشركة شفافة في تقديم المعلومات حول حجم التسرب والتأثير البيئي الكامل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أدى نقص الشفافية إلى تفاقم الأزمة، وفقدان الثقة العامة، وتكبد الشركة خسائر مالية ضخمة ودعاوى قضائية متعددة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29878560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301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147300"/>
            <a:ext cx="10816352" cy="3234027"/>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السرعة والدقة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تحقيق التوازن بين السرعة والدقة في تقديم المعلومات</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السرعة</a:t>
            </a:r>
            <a:r>
              <a:rPr lang="ar-SA" sz="1800" kern="0" dirty="0">
                <a:effectLst/>
                <a:latin typeface="Calibri" panose="020F0502020204030204" pitchFamily="34" charset="0"/>
                <a:ea typeface="Times New Roman" panose="02020603050405020304" pitchFamily="18" charset="0"/>
                <a:cs typeface="Alexandria" pitchFamily="2" charset="-78"/>
              </a:rPr>
              <a:t>: تعني تقديم المعلومات بسرعة لمنع انتشار الشائعات. ومع ذلك، يجب أن تكون المعلومات المقدمة دقيقة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التوازن</a:t>
            </a:r>
            <a:r>
              <a:rPr lang="ar-SA" sz="1800" kern="0" dirty="0">
                <a:effectLst/>
                <a:latin typeface="Calibri" panose="020F0502020204030204" pitchFamily="34" charset="0"/>
                <a:ea typeface="Times New Roman" panose="02020603050405020304" pitchFamily="18" charset="0"/>
                <a:cs typeface="Alexandria" pitchFamily="2" charset="-78"/>
              </a:rPr>
              <a:t>: يمكن تحقيق التوازن من خلال وجود خطة اتصال مسبقة، فرق مدربة، واستخدام أدوات لمراقبة المعلومات. يجب أن تكون المعلومات الأولية دقيقة ومحدثة بانتظام مع توفر المزيد من التفاصيل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07287618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46424"/>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3" y="1396540"/>
            <a:ext cx="10816352" cy="471135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السرعة والدقة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السرعة والدقة في الاستجابة للأزمات تلعبان دورًا حاسمًا في حماية سمعة المنظمات وإدارة الأزمات بفعالية. وسائل التواصل الاجتماعي تساهم بشكل كبير في زيادة سرعة نقل المعلومات، مما يعزز الحاجة إلى استجابات فورية ودقيقة. المنظمات التي تستجيب بسرعة ودقة تكسب ثقة الجمهور وتحافظ على سمعتها، بينما تؤدي الاستجابات البطيئة أو غير الدقيقة إلى تفاقم الأزمات وتضرر السمعة.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تأثير السرعة والدقة على سمعة المنظمة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السرعة: </a:t>
            </a:r>
            <a:r>
              <a:rPr lang="ar-SA" sz="1800" kern="0" dirty="0">
                <a:effectLst/>
                <a:latin typeface="Calibri" panose="020F0502020204030204" pitchFamily="34" charset="0"/>
                <a:ea typeface="Times New Roman" panose="02020603050405020304" pitchFamily="18" charset="0"/>
                <a:cs typeface="Alexandria" pitchFamily="2" charset="-78"/>
              </a:rPr>
              <a:t>يمكن أن تؤدي السرعة في تقديم المعلومات إلى تعزيز سمعة المنظمة كجهة مسؤولة وموثوقة.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الدقة: </a:t>
            </a:r>
            <a:r>
              <a:rPr lang="ar-SA" sz="1800" kern="0" dirty="0">
                <a:effectLst/>
                <a:latin typeface="Calibri" panose="020F0502020204030204" pitchFamily="34" charset="0"/>
                <a:ea typeface="Times New Roman" panose="02020603050405020304" pitchFamily="18" charset="0"/>
                <a:cs typeface="Alexandria" pitchFamily="2" charset="-78"/>
              </a:rPr>
              <a:t>تجنب الأخطاء في المعلومات المقدمة يعزز الثقة ويمنع تدهور سمعة المنظمة.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84191405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288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747530"/>
            <a:ext cx="10816352" cy="4416594"/>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سريعة ودقيقة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شركة طيران سولا</a:t>
            </a:r>
            <a:r>
              <a:rPr lang="en-GB" sz="1600" b="1" kern="0" dirty="0">
                <a:effectLst/>
                <a:latin typeface="Alexandria" pitchFamily="2" charset="-78"/>
                <a:ea typeface="Times New Roman" panose="02020603050405020304" pitchFamily="18" charset="0"/>
                <a:cs typeface="Arial" panose="020B0604020202020204" pitchFamily="34" charset="0"/>
              </a:rPr>
              <a:t> (Sully) - </a:t>
            </a:r>
            <a:r>
              <a:rPr lang="ar-SA" sz="1600" b="1" kern="0" dirty="0">
                <a:effectLst/>
                <a:latin typeface="Calibri" panose="020F0502020204030204" pitchFamily="34" charset="0"/>
                <a:ea typeface="Times New Roman" panose="02020603050405020304" pitchFamily="18" charset="0"/>
                <a:cs typeface="Alexandria" pitchFamily="2" charset="-78"/>
              </a:rPr>
              <a:t>هبوط طائرة في نهر هدسون</a:t>
            </a:r>
            <a:r>
              <a:rPr lang="en-GB" sz="1600" b="1" kern="0" dirty="0">
                <a:effectLst/>
                <a:latin typeface="Alexandria" pitchFamily="2" charset="-78"/>
                <a:ea typeface="Times New Roman" panose="02020603050405020304" pitchFamily="18" charset="0"/>
                <a:cs typeface="Arial" panose="020B0604020202020204" pitchFamily="34" charset="0"/>
              </a:rPr>
              <a:t> (2009):</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هبوط اضطراري لطائرة تابعة لشركة</a:t>
            </a:r>
            <a:r>
              <a:rPr lang="en-GB" sz="1600" kern="0" dirty="0">
                <a:effectLst/>
                <a:latin typeface="Alexandria" pitchFamily="2" charset="-78"/>
                <a:ea typeface="Times New Roman" panose="02020603050405020304" pitchFamily="18" charset="0"/>
                <a:cs typeface="Times New Roman" panose="02020603050405020304" pitchFamily="18" charset="0"/>
              </a:rPr>
              <a:t> US Airways </a:t>
            </a:r>
            <a:r>
              <a:rPr lang="ar-SA" sz="1600" kern="0" dirty="0">
                <a:effectLst/>
                <a:latin typeface="Calibri" panose="020F0502020204030204" pitchFamily="34" charset="0"/>
                <a:ea typeface="Times New Roman" panose="02020603050405020304" pitchFamily="18" charset="0"/>
                <a:cs typeface="Alexandria" pitchFamily="2" charset="-78"/>
              </a:rPr>
              <a:t>على نهر هدسون بعد تعرضها لضربة طيور أوقفت محركاتها</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السرعة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قام القبطان "سولي" بإبلاغ الركاب بسرعة وإجراءات السلامة اللازمة، ثم هبط بالطائرة على نهر هدسون بنجاح، مما أنقذ حياة جميع الركاب والطاقم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الدقة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بعد الهبوط، تم تنسيق عمليات الإنقاذ بشكل دقيق وسريع من قبل السلطات المحلية والشركة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بفضل الاستجابة السريعة والدقيقة، تمكن القبطان والسلطات من إنقاذ جميع الركاب، مما أدى إلى تعزيز سمعة الشركة والقبطان كبطل</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00806077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288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747530"/>
            <a:ext cx="10816352" cy="4201150"/>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سريعة ودقيقة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	شركة طيران ساوث </a:t>
            </a:r>
            <a:r>
              <a:rPr lang="ar-EG" sz="1600" b="1" kern="0" dirty="0" err="1">
                <a:effectLst/>
                <a:latin typeface="Calibri" panose="020F0502020204030204" pitchFamily="34" charset="0"/>
                <a:ea typeface="Times New Roman" panose="02020603050405020304" pitchFamily="18" charset="0"/>
                <a:cs typeface="Alexandria" pitchFamily="2" charset="-78"/>
              </a:rPr>
              <a:t>ويست</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en-GB" sz="1600" b="1" kern="0" dirty="0">
                <a:effectLst/>
                <a:latin typeface="Calibri" panose="020F0502020204030204" pitchFamily="34" charset="0"/>
                <a:ea typeface="Times New Roman" panose="02020603050405020304" pitchFamily="18" charset="0"/>
                <a:cs typeface="Alexandria" pitchFamily="2" charset="-78"/>
              </a:rPr>
              <a:t>Southwest</a:t>
            </a:r>
            <a:r>
              <a:rPr lang="en-GB" sz="1600" b="1" kern="0" dirty="0">
                <a:latin typeface="Calibri" panose="020F0502020204030204" pitchFamily="34" charset="0"/>
                <a:ea typeface="Times New Roman" panose="02020603050405020304" pitchFamily="18" charset="0"/>
                <a:cs typeface="Alexandria" pitchFamily="2" charset="-78"/>
              </a:rPr>
              <a:t> Airlines </a:t>
            </a:r>
            <a:r>
              <a:rPr lang="ar-EG" sz="1600" b="1" kern="0" dirty="0">
                <a:effectLst/>
                <a:latin typeface="Calibri" panose="020F0502020204030204" pitchFamily="34" charset="0"/>
                <a:ea typeface="Times New Roman" panose="02020603050405020304" pitchFamily="18" charset="0"/>
                <a:cs typeface="Alexandria" pitchFamily="2" charset="-78"/>
              </a:rPr>
              <a:t>حادثة المحرك (2018):</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الأزمة: </a:t>
            </a:r>
            <a:r>
              <a:rPr lang="ar-EG" sz="1600" kern="0" dirty="0">
                <a:effectLst/>
                <a:latin typeface="Calibri" panose="020F0502020204030204" pitchFamily="34" charset="0"/>
                <a:ea typeface="Times New Roman" panose="02020603050405020304" pitchFamily="18" charset="0"/>
                <a:cs typeface="Alexandria" pitchFamily="2" charset="-78"/>
              </a:rPr>
              <a:t>تعرضت طائرة تابعة لشركة</a:t>
            </a:r>
            <a:r>
              <a:rPr lang="en-GB" sz="1600" kern="0" dirty="0">
                <a:effectLst/>
                <a:latin typeface="Calibri" panose="020F0502020204030204" pitchFamily="34" charset="0"/>
                <a:ea typeface="Times New Roman" panose="02020603050405020304" pitchFamily="18" charset="0"/>
                <a:cs typeface="Alexandria" pitchFamily="2" charset="-78"/>
              </a:rPr>
              <a:t>Southwest Airlines </a:t>
            </a:r>
            <a:r>
              <a:rPr lang="ar-EG" sz="1600" kern="0" dirty="0">
                <a:effectLst/>
                <a:latin typeface="Calibri" panose="020F0502020204030204" pitchFamily="34" charset="0"/>
                <a:ea typeface="Times New Roman" panose="02020603050405020304" pitchFamily="18" charset="0"/>
                <a:cs typeface="Alexandria" pitchFamily="2" charset="-78"/>
              </a:rPr>
              <a:t> لعطل في أحد محركاتها أثناء الطيران، مما أدى إلى كسر نافذة ومقتل راكبة.</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	السرعة: </a:t>
            </a:r>
            <a:r>
              <a:rPr lang="ar-EG" sz="1600" kern="0" dirty="0">
                <a:effectLst/>
                <a:latin typeface="Calibri" panose="020F0502020204030204" pitchFamily="34" charset="0"/>
                <a:ea typeface="Times New Roman" panose="02020603050405020304" pitchFamily="18" charset="0"/>
                <a:cs typeface="Alexandria" pitchFamily="2" charset="-78"/>
              </a:rPr>
              <a:t>اتخذ الطيار قرارًا سريعًا بهبوط اضطراري في أقرب مطار، وتم تقديم معلومات دقيقة للركاب طيلة الأزمة.</a:t>
            </a: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	الدقة: </a:t>
            </a:r>
            <a:r>
              <a:rPr lang="ar-EG" sz="1600" kern="0" dirty="0">
                <a:effectLst/>
                <a:latin typeface="Calibri" panose="020F0502020204030204" pitchFamily="34" charset="0"/>
                <a:ea typeface="Times New Roman" panose="02020603050405020304" pitchFamily="18" charset="0"/>
                <a:cs typeface="Alexandria" pitchFamily="2" charset="-78"/>
              </a:rPr>
              <a:t>تواصلت الشركة بشكل فوري ودقيق مع وسائل الإعلام وأسر الركاب، موضحة الحادث والإجراءات المتخذة.</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النتيجة: </a:t>
            </a:r>
            <a:r>
              <a:rPr lang="ar-EG" sz="1600" kern="0" dirty="0">
                <a:effectLst/>
                <a:latin typeface="Calibri" panose="020F0502020204030204" pitchFamily="34" charset="0"/>
                <a:ea typeface="Times New Roman" panose="02020603050405020304" pitchFamily="18" charset="0"/>
                <a:cs typeface="Alexandria" pitchFamily="2" charset="-78"/>
              </a:rPr>
              <a:t>رغم الحادث المأساوي، حظيت الشركة بتقدير واسع لاستجابتها السريعة والدقيقة، مما ساعد في الحفاظ على سمعتها.</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80920411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008909"/>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850317"/>
            <a:ext cx="10816352" cy="3954929"/>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بطيئة أو غير دقيقة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1.</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شركة تويوتا - استدعاء السيارات (2010):</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الأزمة: </a:t>
            </a:r>
            <a:r>
              <a:rPr lang="ar-SA" sz="1600" kern="0" dirty="0">
                <a:effectLst/>
                <a:latin typeface="Calibri" panose="020F0502020204030204" pitchFamily="34" charset="0"/>
                <a:ea typeface="Times New Roman" panose="02020603050405020304" pitchFamily="18" charset="0"/>
                <a:cs typeface="Alexandria" pitchFamily="2" charset="-78"/>
              </a:rPr>
              <a:t>تعرضت شركة تويوتا لأزمة كبيرة عندما بدأت سياراتها تتعرض لمشاكل في التسارع غير المقصود، مما أدى إلى حوادث ووفيات.</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البطء: </a:t>
            </a:r>
            <a:r>
              <a:rPr lang="ar-SA" sz="1600" kern="0" dirty="0">
                <a:effectLst/>
                <a:latin typeface="Calibri" panose="020F0502020204030204" pitchFamily="34" charset="0"/>
                <a:ea typeface="Times New Roman" panose="02020603050405020304" pitchFamily="18" charset="0"/>
                <a:cs typeface="Alexandria" pitchFamily="2" charset="-78"/>
              </a:rPr>
              <a:t>تأخرت الشركة في الاعتراف بالمشكلة واستدعاء السيارات المتضررة، واستمرت الأزمة لفترة طويلة دون حل.</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عدم الدقة: </a:t>
            </a:r>
            <a:r>
              <a:rPr lang="ar-SA" sz="1600" kern="0" dirty="0">
                <a:effectLst/>
                <a:latin typeface="Calibri" panose="020F0502020204030204" pitchFamily="34" charset="0"/>
                <a:ea typeface="Times New Roman" panose="02020603050405020304" pitchFamily="18" charset="0"/>
                <a:cs typeface="Alexandria" pitchFamily="2" charset="-78"/>
              </a:rPr>
              <a:t>قدمت الشركة معلومات غير دقيقة ومتضاربة حول أسباب المشكلة وكيفية التعامل معها.</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النتيجة: </a:t>
            </a:r>
            <a:r>
              <a:rPr lang="ar-SA" sz="1600" kern="0" dirty="0">
                <a:effectLst/>
                <a:latin typeface="Calibri" panose="020F0502020204030204" pitchFamily="34" charset="0"/>
                <a:ea typeface="Times New Roman" panose="02020603050405020304" pitchFamily="18" charset="0"/>
                <a:cs typeface="Alexandria" pitchFamily="2" charset="-78"/>
              </a:rPr>
              <a:t>فقدت تويوتا ثقة العملاء وتعرضت لانتقادات واسعة، مما أثر سلبًا على مبيعاتها وسمعتها لعدة سنوات.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4547697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4336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027248"/>
            <a:ext cx="10816352" cy="3708708"/>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بطيئة أو غير دقيقة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2.</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شركة </a:t>
            </a:r>
            <a:r>
              <a:rPr lang="en-GB" sz="1600" b="1" kern="0" dirty="0">
                <a:effectLst/>
                <a:latin typeface="Calibri" panose="020F0502020204030204" pitchFamily="34" charset="0"/>
                <a:ea typeface="Times New Roman" panose="02020603050405020304" pitchFamily="18" charset="0"/>
                <a:cs typeface="Alexandria" pitchFamily="2" charset="-78"/>
              </a:rPr>
              <a:t>BP - </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تسرب النفط في خليج المكسيك (2010):</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الأزمة: </a:t>
            </a:r>
            <a:r>
              <a:rPr lang="ar-SA" sz="1600" kern="0" dirty="0">
                <a:effectLst/>
                <a:latin typeface="Calibri" panose="020F0502020204030204" pitchFamily="34" charset="0"/>
                <a:ea typeface="Times New Roman" panose="02020603050405020304" pitchFamily="18" charset="0"/>
                <a:cs typeface="Alexandria" pitchFamily="2" charset="-78"/>
              </a:rPr>
              <a:t>انفجار منصة</a:t>
            </a:r>
            <a:r>
              <a:rPr lang="en-GB" sz="1600" kern="0" dirty="0">
                <a:effectLst/>
                <a:latin typeface="Calibri" panose="020F0502020204030204" pitchFamily="34" charset="0"/>
                <a:ea typeface="Times New Roman" panose="02020603050405020304" pitchFamily="18" charset="0"/>
                <a:cs typeface="Alexandria" pitchFamily="2" charset="-78"/>
              </a:rPr>
              <a:t>Deepwater Horizon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التابعة لشركة</a:t>
            </a:r>
            <a:r>
              <a:rPr lang="en-GB" sz="1600" kern="0" dirty="0">
                <a:effectLst/>
                <a:latin typeface="Calibri" panose="020F0502020204030204" pitchFamily="34" charset="0"/>
                <a:ea typeface="Times New Roman" panose="02020603050405020304" pitchFamily="18" charset="0"/>
                <a:cs typeface="Alexandria" pitchFamily="2" charset="-78"/>
              </a:rPr>
              <a:t>BP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أدى إلى تسرب نفطي ضخم في خليج المكسيك.</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البطء: </a:t>
            </a:r>
            <a:r>
              <a:rPr lang="ar-SA" sz="1600" kern="0" dirty="0">
                <a:effectLst/>
                <a:latin typeface="Calibri" panose="020F0502020204030204" pitchFamily="34" charset="0"/>
                <a:ea typeface="Times New Roman" panose="02020603050405020304" pitchFamily="18" charset="0"/>
                <a:cs typeface="Alexandria" pitchFamily="2" charset="-78"/>
              </a:rPr>
              <a:t>تأخرت الشركة في تقديم استجابة فعالة وفعالة لوقف التسرب ومعالجة آثاره البيئية.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عدم الدقة: </a:t>
            </a:r>
            <a:r>
              <a:rPr lang="ar-SA" sz="1600" kern="0" dirty="0">
                <a:effectLst/>
                <a:latin typeface="Calibri" panose="020F0502020204030204" pitchFamily="34" charset="0"/>
                <a:ea typeface="Times New Roman" panose="02020603050405020304" pitchFamily="18" charset="0"/>
                <a:cs typeface="Alexandria" pitchFamily="2" charset="-78"/>
              </a:rPr>
              <a:t>قدمت</a:t>
            </a:r>
            <a:r>
              <a:rPr lang="en-GB" sz="1600" kern="0" dirty="0">
                <a:effectLst/>
                <a:latin typeface="Calibri" panose="020F0502020204030204" pitchFamily="34" charset="0"/>
                <a:ea typeface="Times New Roman" panose="02020603050405020304" pitchFamily="18" charset="0"/>
                <a:cs typeface="Alexandria" pitchFamily="2" charset="-78"/>
              </a:rPr>
              <a:t>BP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معلومات غير دقيقة حول حجم التسرب والإجراءات المتخذة، مما زاد من عدم الثقة بها.</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النتيجة: </a:t>
            </a:r>
            <a:r>
              <a:rPr lang="ar-SA" sz="1600" kern="0" dirty="0">
                <a:effectLst/>
                <a:latin typeface="Calibri" panose="020F0502020204030204" pitchFamily="34" charset="0"/>
                <a:ea typeface="Times New Roman" panose="02020603050405020304" pitchFamily="18" charset="0"/>
                <a:cs typeface="Alexandria" pitchFamily="2" charset="-78"/>
              </a:rPr>
              <a:t>تفاقمت الأزمة بسبب البطء وعدم الدقة، مما أدى إلى خسائر مالية ضخمة وتضرر كبير في سمعة الشركة.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70482539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122522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119225"/>
            <a:ext cx="10816352" cy="3234027"/>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تأثير وسائل التواصل الاجتماعي على سرعة نقل المعلومات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السرعة في نقل المعلومات</a:t>
            </a:r>
            <a:r>
              <a:rPr lang="en-GB" b="1"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وسائل التواصل الاجتماعي</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أصبحت منصات مثل تويتر، فيسبوك، وإنستغرام مصادر رئيسية لنقل الأخبار العاجلة والمعلومات خلال الأزمات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التفاعل الفوري</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يمكن للمنظمات والجمهور التفاعل بشكل فوري مع الأحداث، مما يزيد من سرعة نقل المعلومات وانتشارها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471042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727604"/>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242406"/>
            <a:ext cx="10816352" cy="5032147"/>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تأثير وسائل التواصل الاجتماعي على سرعة نقل المعلومات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التحديات والفرص:</a:t>
            </a:r>
          </a:p>
          <a:p>
            <a:pPr marL="342900" lvl="0" indent="-342900" algn="just" rtl="1">
              <a:spcBef>
                <a:spcPts val="600"/>
              </a:spcBef>
              <a:spcAft>
                <a:spcPts val="12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EG" b="1" kern="0" dirty="0">
                <a:effectLst/>
                <a:latin typeface="Calibri" panose="020F0502020204030204" pitchFamily="34" charset="0"/>
                <a:ea typeface="Times New Roman" panose="02020603050405020304" pitchFamily="18" charset="0"/>
                <a:cs typeface="Alexandria" pitchFamily="2" charset="-78"/>
              </a:rPr>
              <a:t>التحديات:</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انتشار الشائعات: </a:t>
            </a:r>
            <a:r>
              <a:rPr lang="ar-EG" kern="0" dirty="0">
                <a:effectLst/>
                <a:latin typeface="Calibri" panose="020F0502020204030204" pitchFamily="34" charset="0"/>
                <a:ea typeface="Times New Roman" panose="02020603050405020304" pitchFamily="18" charset="0"/>
                <a:cs typeface="Alexandria" pitchFamily="2" charset="-78"/>
              </a:rPr>
              <a:t>يمكن أن تنتشر الشائعات والمعلومات غير الدقيقة بسرعة كبيرة، مما يزيد من تعقيد إدارة الأزمة.</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الضغط الزمني: </a:t>
            </a:r>
            <a:r>
              <a:rPr lang="ar-EG" kern="0" dirty="0">
                <a:effectLst/>
                <a:latin typeface="Calibri" panose="020F0502020204030204" pitchFamily="34" charset="0"/>
                <a:ea typeface="Times New Roman" panose="02020603050405020304" pitchFamily="18" charset="0"/>
                <a:cs typeface="Alexandria" pitchFamily="2" charset="-78"/>
              </a:rPr>
              <a:t>يضع وسائل التواصل الاجتماعي ضغطًا على المنظمات للاستجابة بسرعة، مما قد يؤدي أحيانًا إلى ارتكاب أخطاء.</a:t>
            </a:r>
          </a:p>
          <a:p>
            <a:pPr marL="342900" lvl="0" indent="-342900" algn="just" rtl="1">
              <a:spcBef>
                <a:spcPts val="600"/>
              </a:spcBef>
              <a:spcAft>
                <a:spcPts val="12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EG" b="1" kern="0" dirty="0">
                <a:effectLst/>
                <a:latin typeface="Calibri" panose="020F0502020204030204" pitchFamily="34" charset="0"/>
                <a:ea typeface="Times New Roman" panose="02020603050405020304" pitchFamily="18" charset="0"/>
                <a:cs typeface="Alexandria" pitchFamily="2" charset="-78"/>
              </a:rPr>
              <a:t>الفرص:</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التواصل المباشر: </a:t>
            </a:r>
            <a:r>
              <a:rPr lang="ar-EG" kern="0" dirty="0">
                <a:effectLst/>
                <a:latin typeface="Calibri" panose="020F0502020204030204" pitchFamily="34" charset="0"/>
                <a:ea typeface="Times New Roman" panose="02020603050405020304" pitchFamily="18" charset="0"/>
                <a:cs typeface="Alexandria" pitchFamily="2" charset="-78"/>
              </a:rPr>
              <a:t>توفر وسائل التواصل الاجتماعي منصة للمنظمات للتواصل المباشر مع الجمهور وتقديم المعلومات الدقيقة بسرعة.</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رصد التفاعل: </a:t>
            </a:r>
            <a:r>
              <a:rPr lang="ar-EG" kern="0" dirty="0">
                <a:effectLst/>
                <a:latin typeface="Calibri" panose="020F0502020204030204" pitchFamily="34" charset="0"/>
                <a:ea typeface="Times New Roman" panose="02020603050405020304" pitchFamily="18" charset="0"/>
                <a:cs typeface="Alexandria" pitchFamily="2" charset="-78"/>
              </a:rPr>
              <a:t>تمكن وسائل التواصل الاجتماعي المنظمات من رصد ردود الأفعال والتفاعل معها بسرعة لتحسين استراتيجيات الاستجابة.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4282981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311086"/>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319604"/>
            <a:ext cx="10816352" cy="3277179"/>
          </a:xfrm>
          <a:prstGeom prst="rect">
            <a:avLst/>
          </a:prstGeom>
          <a:noFill/>
        </p:spPr>
        <p:txBody>
          <a:bodyPr wrap="square" rtlCol="0">
            <a:spAutoFit/>
          </a:bodyPr>
          <a:lstStyle/>
          <a:p>
            <a:pPr algn="just" rtl="1">
              <a:lnSpc>
                <a:spcPct val="150000"/>
              </a:lnSpc>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التعاطف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إظهار التعاطف في رسائل الشركات خلال الأزمات يساعد على بناء الثقة وتعزيز العلاقة مع الجمهور. </a:t>
            </a:r>
            <a:endParaRPr lang="en-GB" sz="1800"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من خلال تحليل أمثلة ناجحة لحملات أظهرت تعاطفًا فعالًا، يمكن فهم أهمية استخدام النغمة العاطفية الصحيحة والرسائل الموجهة بدقة لتحقيق تأثير إيجابي. </a:t>
            </a:r>
            <a:endParaRPr lang="en-GB" sz="1800"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الأنشطة العملية المتعلقة بتحليل الرسائل وكتابة رسائل متعاطفة تساعد على تطبيق هذه المفاهيم وتطوير مهارات الاتصال الفعّال خلال الأزمات.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15930901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4643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743182"/>
            <a:ext cx="10816352" cy="4478149"/>
          </a:xfrm>
          <a:prstGeom prst="rect">
            <a:avLst/>
          </a:prstGeom>
          <a:noFill/>
        </p:spPr>
        <p:txBody>
          <a:bodyPr wrap="square" rtlCol="0">
            <a:spAutoFit/>
          </a:bodyPr>
          <a:lstStyle/>
          <a:p>
            <a:pPr algn="just" rtl="1">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التعاطف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إظهار التعاطف مع 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التعاطف: </a:t>
            </a:r>
            <a:r>
              <a:rPr lang="ar-SA" sz="1800" kern="0" dirty="0">
                <a:effectLst/>
                <a:latin typeface="Calibri" panose="020F0502020204030204" pitchFamily="34" charset="0"/>
                <a:ea typeface="Times New Roman" panose="02020603050405020304" pitchFamily="18" charset="0"/>
                <a:cs typeface="Alexandria" pitchFamily="2" charset="-78"/>
              </a:rPr>
              <a:t>يتضمن إظهار الفهم والتقدير للمشاعر والاحتياجات الخاصة بالمتضررين.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طرق الإظهار: </a:t>
            </a:r>
            <a:r>
              <a:rPr lang="ar-SA" sz="1800" kern="0" dirty="0">
                <a:effectLst/>
                <a:latin typeface="Calibri" panose="020F0502020204030204" pitchFamily="34" charset="0"/>
                <a:ea typeface="Times New Roman" panose="02020603050405020304" pitchFamily="18" charset="0"/>
                <a:cs typeface="Alexandria" pitchFamily="2" charset="-78"/>
              </a:rPr>
              <a:t>يمكن أن يكون من خلال البيانات الصحفية التي تعبر عن الأسف والتعاطف، دعم المتضررين بشكل عملي، والتواصل المباشر مع 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مثال: </a:t>
            </a:r>
            <a:r>
              <a:rPr lang="ar-SA" sz="1800" kern="0" dirty="0">
                <a:effectLst/>
                <a:latin typeface="Calibri" panose="020F0502020204030204" pitchFamily="34" charset="0"/>
                <a:ea typeface="Times New Roman" panose="02020603050405020304" pitchFamily="18" charset="0"/>
                <a:cs typeface="Alexandria" pitchFamily="2" charset="-78"/>
              </a:rPr>
              <a:t>شركات تتواصل مع عائلات ضحايا حادث صناعي، تقدم المساعدة المالية والعاطفية.</a:t>
            </a:r>
            <a:endParaRPr lang="ar-EG" sz="1800" kern="0" dirty="0">
              <a:effectLst/>
              <a:latin typeface="Calibri" panose="020F0502020204030204" pitchFamily="34" charset="0"/>
              <a:ea typeface="Times New Roman" panose="02020603050405020304" pitchFamily="18" charset="0"/>
              <a:cs typeface="Alexandria" pitchFamily="2" charset="-78"/>
            </a:endParaRP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دور التعاطف في تخفيف التوتر</a:t>
            </a:r>
          </a:p>
          <a:p>
            <a:pPr algn="just" rtl="1">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التخفيف من التوتر</a:t>
            </a:r>
            <a:r>
              <a:rPr lang="ar-SA" sz="1800" kern="0" dirty="0">
                <a:effectLst/>
                <a:latin typeface="Calibri" panose="020F0502020204030204" pitchFamily="34" charset="0"/>
                <a:ea typeface="Times New Roman" panose="02020603050405020304" pitchFamily="18" charset="0"/>
                <a:cs typeface="Alexandria" pitchFamily="2" charset="-78"/>
              </a:rPr>
              <a:t>: إظهار التعاطف يمكن أن يخفف من غضب وتوتر الجمهور والمتضررين، ويظهر أن المنظمة تهتم بمصالحهم ورفاهيتهم.</a:t>
            </a:r>
          </a:p>
          <a:p>
            <a:pPr algn="just" rtl="1">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بناء الدعم</a:t>
            </a:r>
            <a:r>
              <a:rPr lang="ar-SA" sz="1800" kern="0" dirty="0">
                <a:effectLst/>
                <a:latin typeface="Calibri" panose="020F0502020204030204" pitchFamily="34" charset="0"/>
                <a:ea typeface="Times New Roman" panose="02020603050405020304" pitchFamily="18" charset="0"/>
                <a:cs typeface="Alexandria" pitchFamily="2" charset="-78"/>
              </a:rPr>
              <a:t>: يمكن أن يؤدي التعاطف إلى بناء دعم المجتمع للمنظمة، مما يسهل التعامل مع الأزمة.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44780255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1409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275756"/>
            <a:ext cx="10567353" cy="5131661"/>
          </a:xfrm>
          <a:prstGeom prst="rect">
            <a:avLst/>
          </a:prstGeom>
          <a:noFill/>
        </p:spPr>
        <p:txBody>
          <a:bodyPr wrap="square" rtlCol="0">
            <a:spAutoFit/>
          </a:bodyPr>
          <a:lstStyle/>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تحليل كيفية استخدام التعاطف في رسائل الشركات خلال أزمات مثل الكوارث الطبيعية أو الأزمات الصحية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دراسة حالة: كارثة طبيعية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استجابة شركة كوكاكولا لكارثة تسونامي في اليابان</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إظهار التضامن والدعم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النغمة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مؤثرة ومتعاطفة، مع التركيز على الالتزام بمساعدة المتضررين</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القنوات</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بيانات صحفية، منشورات على وسائل التواصل الاجتماعي، حملات تبرعات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العاطفية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kern="0" dirty="0">
                <a:effectLst/>
                <a:latin typeface="Calibri" panose="020F0502020204030204" pitchFamily="34" charset="0"/>
                <a:ea typeface="Times New Roman" panose="02020603050405020304" pitchFamily="18" charset="0"/>
                <a:cs typeface="Alexandria" pitchFamily="2" charset="-78"/>
              </a:rPr>
              <a:t>استخدام عبارات مثل "نحن نقف معكم" و"نعمل معًا لإعادة البناء</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kern="0" dirty="0">
                <a:effectLst/>
                <a:latin typeface="Calibri" panose="020F0502020204030204" pitchFamily="34" charset="0"/>
                <a:ea typeface="Times New Roman" panose="02020603050405020304" pitchFamily="18" charset="0"/>
                <a:cs typeface="Alexandria" pitchFamily="2" charset="-78"/>
              </a:rPr>
              <a:t>مشاركة قصص واقعية عن الأشخاص المتضررين وكيفية مساعدتهم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186133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1409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275756"/>
            <a:ext cx="10567353" cy="5131661"/>
          </a:xfrm>
          <a:prstGeom prst="rect">
            <a:avLst/>
          </a:prstGeom>
          <a:noFill/>
        </p:spPr>
        <p:txBody>
          <a:bodyPr wrap="square" rtlCol="0">
            <a:spAutoFit/>
          </a:bodyPr>
          <a:lstStyle/>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تحليل كيفية استخدام التعاطف في رسائل الشركات خلال أزمات مثل الكوارث الطبيعية أو الأزمات الصحية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2.	دراسة حالة: أزمة صحية</a:t>
            </a:r>
          </a:p>
          <a:p>
            <a:pPr marL="342900" lvl="0" indent="-342900" algn="just" rtl="1">
              <a:lnSpc>
                <a:spcPct val="150000"/>
              </a:lnSpc>
              <a:spcAft>
                <a:spcPts val="8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استجابة شركة جونسون </a:t>
            </a:r>
            <a:r>
              <a:rPr lang="ar-SA" sz="1600" b="1" kern="0" dirty="0" err="1">
                <a:effectLst/>
                <a:latin typeface="Calibri" panose="020F0502020204030204" pitchFamily="34" charset="0"/>
                <a:ea typeface="Times New Roman" panose="02020603050405020304" pitchFamily="18" charset="0"/>
                <a:cs typeface="Alexandria" pitchFamily="2" charset="-78"/>
              </a:rPr>
              <a:t>آند</a:t>
            </a:r>
            <a:r>
              <a:rPr lang="ar-SA" sz="1600" b="1" kern="0" dirty="0">
                <a:effectLst/>
                <a:latin typeface="Calibri" panose="020F0502020204030204" pitchFamily="34" charset="0"/>
                <a:ea typeface="Times New Roman" panose="02020603050405020304" pitchFamily="18" charset="0"/>
                <a:cs typeface="Alexandria" pitchFamily="2" charset="-78"/>
              </a:rPr>
              <a:t> جونسون لجائحة كوفيد-19</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الرسائل الرئيسية: </a:t>
            </a:r>
            <a:r>
              <a:rPr lang="ar-SA" sz="1600" kern="0" dirty="0">
                <a:effectLst/>
                <a:latin typeface="Calibri" panose="020F0502020204030204" pitchFamily="34" charset="0"/>
                <a:ea typeface="Times New Roman" panose="02020603050405020304" pitchFamily="18" charset="0"/>
                <a:cs typeface="Alexandria" pitchFamily="2" charset="-78"/>
              </a:rPr>
              <a:t>التزام الشركة بصحة وسلامة العملاء والموظفين، وتقديم الدعم للمجتمع الطبي.</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النغمة: داعمة ومتفهمة، مع التركيز على الأمل والتعاون.</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القنوات: </a:t>
            </a:r>
            <a:r>
              <a:rPr lang="ar-SA" sz="1600" kern="0" dirty="0">
                <a:effectLst/>
                <a:latin typeface="Calibri" panose="020F0502020204030204" pitchFamily="34" charset="0"/>
                <a:ea typeface="Times New Roman" panose="02020603050405020304" pitchFamily="18" charset="0"/>
                <a:cs typeface="Alexandria" pitchFamily="2" charset="-78"/>
              </a:rPr>
              <a:t>رسائل إلكترونية، منشورات على وسائل التواصل الاجتماعي، بيانات صحفية، إعلانات تلفزيونية.</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العاطفية:</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استخدام عبارات مثل "معًا نتجاوز هذه الأزمة" و"نشكر الأبطال في الصفوف الأمامية".</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عرض صور ومقاطع فيديو للعاملين في الرعاية الصحية والعملاء أثناء تعاملهم مع الأزمة.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4239893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5" y="80986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003461" y="1432434"/>
            <a:ext cx="8595178" cy="4862870"/>
          </a:xfrm>
          <a:prstGeom prst="rect">
            <a:avLst/>
          </a:prstGeom>
          <a:noFill/>
        </p:spPr>
        <p:txBody>
          <a:bodyPr wrap="square" rtlCol="0">
            <a:spAutoFit/>
          </a:bodyPr>
          <a:lstStyle/>
          <a:p>
            <a:pPr algn="just" rtl="1">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أمثلة لحملات ناجحة أظهرت تعاطفاً فعالاً</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Aft>
                <a:spcPts val="6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"كوكاكولا" خلال تسونامي اليابان</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نحن معكم": تقديم الدعم المالي والمساعدات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نعمل معًا": التنسيق مع المنظمات المحلية والدولية لتقديم المساعدات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نتائج الحملة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بناء صورة إيجابية للشركة كداعم للمجتمعات في أوقات الأزمات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تعزيز ولاء العملاء وزيادة الثقة في العلامة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Aft>
                <a:spcPts val="6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"جونسون </a:t>
            </a:r>
            <a:r>
              <a:rPr lang="ar-SA" sz="1600" b="1" kern="0" dirty="0" err="1">
                <a:effectLst/>
                <a:latin typeface="Calibri" panose="020F0502020204030204" pitchFamily="34" charset="0"/>
                <a:ea typeface="Times New Roman" panose="02020603050405020304" pitchFamily="18" charset="0"/>
                <a:cs typeface="Alexandria" pitchFamily="2" charset="-78"/>
              </a:rPr>
              <a:t>آند</a:t>
            </a:r>
            <a:r>
              <a:rPr lang="ar-SA" sz="1600" b="1" kern="0" dirty="0">
                <a:effectLst/>
                <a:latin typeface="Calibri" panose="020F0502020204030204" pitchFamily="34" charset="0"/>
                <a:ea typeface="Times New Roman" panose="02020603050405020304" pitchFamily="18" charset="0"/>
                <a:cs typeface="Alexandria" pitchFamily="2" charset="-78"/>
              </a:rPr>
              <a:t> جونسون" خلال جائحة كوفيد-19</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نشكر الأبطال": تقدير الجهود المبذولة من العاملين في الرعاية الصحية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نحن هنا لدعمكم": تقديم منتجات طبية وأدوية مجانية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نتائج الحملة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تعزيز سمعة الشركة كقائد في مجال الرعاية الصحية والمسؤولية الاجتماعية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تحسين صورة العلامة التجارية وزيادة الثقة بين العملاء والمجتمع الطبي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14973696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3" y="11474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1" y="1999466"/>
            <a:ext cx="10567353" cy="3649525"/>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مبادئ الاتصال الفعّال في الأزمات تشمل الشفافية، المصداقية، السرعة، الدقة، التعاطف، والاتساق. من خلال الالتزام بهذه المبادئ، يمكن للمنظمات تحسين قدرتها على إدارة الأزمات والتخفيف من تأثيرها على سمعتها وعلاقاتها مع الجمهور</a:t>
            </a:r>
            <a:r>
              <a:rPr lang="en-GB" sz="1800" kern="0" dirty="0">
                <a:effectLst/>
                <a:latin typeface="Alexandria" pitchFamily="2" charset="-78"/>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والتحليل العملي للحملات الاتصالية المختلفة يساعد في فهم أهمية الاتساق في الرسائل.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الأنشطة العملية، مثل كتابة رسائل متسقة عبر قنوات اتصال مختلفة، تمكن الطلاب من تطبيق المفاهيم المكتسبة وتطوير مهاراتهم في إنشاء رسائل اتصالية متسقة وفعالة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3576010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9" y="1807106"/>
            <a:ext cx="10567353" cy="4392997"/>
          </a:xfrm>
          <a:prstGeom prst="rect">
            <a:avLst/>
          </a:prstGeom>
          <a:noFill/>
        </p:spPr>
        <p:txBody>
          <a:bodyPr wrap="square" rtlCol="0">
            <a:spAutoFit/>
          </a:bodyPr>
          <a:lstStyle/>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ناجحة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شركة أبل عند إطلاق منتج جديد</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متسقة عبر جميع القنوات (الإعلانات التلفزيونية، المنشورات على وسائل التواصل الاجتماعي، الموقع الإلكتروني)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المشتركة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استخدام نفس الشعار، الألوان، والنغمة في جميع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بناء صورة قوية ومتسقة للعلامة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75615890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761949"/>
            <a:ext cx="10567353" cy="4069832"/>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2.	دراسة حالة: حملة اتصالات غير ناجحة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أزمة شركة فولكسفاغن وانبعاثات الديزل</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غير متسقة، وكيف أدى ذلك إلى فقدان ثقة الجمهور.</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المتناقضة: </a:t>
            </a:r>
            <a:r>
              <a:rPr lang="ar-SA" sz="1600" kern="0" dirty="0">
                <a:effectLst/>
                <a:latin typeface="Calibri" panose="020F0502020204030204" pitchFamily="34" charset="0"/>
                <a:ea typeface="Times New Roman" panose="02020603050405020304" pitchFamily="18" charset="0"/>
                <a:cs typeface="Alexandria" pitchFamily="2" charset="-78"/>
              </a:rPr>
              <a:t>رسائل متضاربة من الإدارة العليا، عدم وضوح في الاعتذارات والتفسيرات.</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النتيجة: </a:t>
            </a:r>
            <a:r>
              <a:rPr lang="ar-SA" sz="1600" kern="0" dirty="0">
                <a:effectLst/>
                <a:latin typeface="Calibri" panose="020F0502020204030204" pitchFamily="34" charset="0"/>
                <a:ea typeface="Times New Roman" panose="02020603050405020304" pitchFamily="18" charset="0"/>
                <a:cs typeface="Alexandria" pitchFamily="2" charset="-78"/>
              </a:rPr>
              <a:t>تأثير سلبي كبير على سمعة الشركة.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1906154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883246"/>
            <a:ext cx="10567353" cy="4069832"/>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latin typeface="Calibri" panose="020F0502020204030204" pitchFamily="34" charset="0"/>
                <a:ea typeface="Times New Roman" panose="02020603050405020304" pitchFamily="18" charset="0"/>
                <a:cs typeface="Alexandria" pitchFamily="2" charset="-78"/>
              </a:rPr>
              <a:t>3. </a:t>
            </a: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متوسطة النجاح</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أزمة شركة نايكي مع أحد الرياضيين المشهورين</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تقييم مدى اتساق الرسائل وكيفية تحسينها.</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المتغيرة: </a:t>
            </a:r>
            <a:r>
              <a:rPr lang="ar-SA" sz="1600" kern="0" dirty="0">
                <a:effectLst/>
                <a:latin typeface="Calibri" panose="020F0502020204030204" pitchFamily="34" charset="0"/>
                <a:ea typeface="Times New Roman" panose="02020603050405020304" pitchFamily="18" charset="0"/>
                <a:cs typeface="Alexandria" pitchFamily="2" charset="-78"/>
              </a:rPr>
              <a:t>رسائل متسقة في البداية، ولكن تغيرت بمرور الوقت بناءً على ردود الفعل.</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النتيجة: </a:t>
            </a:r>
            <a:r>
              <a:rPr lang="ar-SA" sz="1600" kern="0" dirty="0">
                <a:effectLst/>
                <a:latin typeface="Calibri" panose="020F0502020204030204" pitchFamily="34" charset="0"/>
                <a:ea typeface="Times New Roman" panose="02020603050405020304" pitchFamily="18" charset="0"/>
                <a:cs typeface="Alexandria" pitchFamily="2" charset="-78"/>
              </a:rPr>
              <a:t>تحسين تدريجي في الاتساق أدى إلى استعادة جزئية للثقة.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14925235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8801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28813" y="1450998"/>
            <a:ext cx="10567353" cy="4851969"/>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تطبيق عملي: كتابة رسائل متسقة عبر قنوات اتصال مختلفة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1.</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تحديد السيناريو:</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مثال: </a:t>
            </a:r>
            <a:r>
              <a:rPr lang="ar-SA" sz="1600" kern="0" dirty="0">
                <a:effectLst/>
                <a:latin typeface="Calibri" panose="020F0502020204030204" pitchFamily="34" charset="0"/>
                <a:ea typeface="Times New Roman" panose="02020603050405020304" pitchFamily="18" charset="0"/>
                <a:cs typeface="Alexandria" pitchFamily="2" charset="-78"/>
              </a:rPr>
              <a:t>شركة طبية تواجه أزمة بسبب سحب منتج من الأسواق لوجود عيوب تصنيعية.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2.</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تقسيم الطلاب إلى مجموعات:</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كل مجموعة تعمل على كتابة رسائل متسقة عبر قنوات اتصال مختلفة.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3.</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كتابة الرسائل:</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بيان صحفي:</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العنوان: </a:t>
            </a:r>
            <a:r>
              <a:rPr lang="ar-SA" sz="1600" kern="0" dirty="0">
                <a:effectLst/>
                <a:latin typeface="Calibri" panose="020F0502020204030204" pitchFamily="34" charset="0"/>
                <a:ea typeface="Times New Roman" panose="02020603050405020304" pitchFamily="18" charset="0"/>
                <a:cs typeface="Alexandria" pitchFamily="2" charset="-78"/>
              </a:rPr>
              <a:t>"شركة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تسحب منتجًا طبيًا لضمان سلامة المرضى"</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النص: </a:t>
            </a:r>
            <a:r>
              <a:rPr lang="ar-SA" sz="1600" kern="0" dirty="0">
                <a:effectLst/>
                <a:latin typeface="Calibri" panose="020F0502020204030204" pitchFamily="34" charset="0"/>
                <a:ea typeface="Times New Roman" panose="02020603050405020304" pitchFamily="18" charset="0"/>
                <a:cs typeface="Alexandria" pitchFamily="2" charset="-78"/>
              </a:rPr>
              <a:t>"نعلن عن سحب منتجنا الطبي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من الأسواق بسبب اكتشاف عيوب تصنيعية. نحن ملتزمون بسلامة المرضى ونعمل على معالجة المشكلة بأسرع وقت ممكن. للمزيد من المعلومات، يرجى زيارة موقعنا الإلكتروني."</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32497015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4" y="8801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458012"/>
            <a:ext cx="10567353" cy="4823885"/>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تطبيق عملي: كتابة رسائل متسقة عبر قنوات اتصال مختلفة</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منشور على وسائل التواصل الاجتماعي:</a:t>
            </a:r>
          </a:p>
          <a:p>
            <a:pPr algn="just" rtl="1">
              <a:lnSpc>
                <a:spcPct val="150000"/>
              </a:lnSpc>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"السلامة أولويتنا! نعلن عن سحب منتج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لضمان أفضل معايير الجودة. للمزيد من التفاصيل، زوروا موقعنا."</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رسالة داخلية للموظفين:</a:t>
            </a:r>
          </a:p>
          <a:p>
            <a:pPr algn="just" rtl="1">
              <a:lnSpc>
                <a:spcPct val="150000"/>
              </a:lnSpc>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"عزيزي الفريق، نود إعلامكم بأننا قررنا سحب منتج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من الأسواق بسبب عيوب تصنيعية تم اكتشافها. نحن ملتزمون بسلامة المرضى ونسعى لضمان الجودة في جميع منتجاتنا. نطلب منكم دعمنا في هذه المرحلة لضمان تنفيذ هذا القرار بسرعة وفعالية."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4.</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عرض الرسائل وتقييمها:</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كل مجموعة تعرض رسائلها المكتوبة أمام الفصل.</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تقييم مدى اتساق الرسائل عبر القنوات المختلفة، وتقديم ملاحظات بناءة.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8471699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942308" y="2374473"/>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ثانيًا: </a:t>
            </a:r>
            <a:r>
              <a:rPr lang="ar-EG" sz="2800" b="1" dirty="0">
                <a:latin typeface="Alexandria" charset="0"/>
                <a:cs typeface="Alexandria" charset="0"/>
              </a:rPr>
              <a:t>التخطيط وتنفيذ الاتصال الفعّال في الأزمات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85494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18616" y="1162849"/>
            <a:ext cx="9039464" cy="54548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تحليل المخاطر</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تحديد المخاطر</a:t>
            </a:r>
            <a:r>
              <a:rPr lang="ar-SA" sz="1600" kern="0" dirty="0">
                <a:effectLst/>
                <a:latin typeface="Calibri" panose="020F0502020204030204" pitchFamily="34" charset="0"/>
                <a:ea typeface="Times New Roman" panose="02020603050405020304" pitchFamily="18" charset="0"/>
                <a:cs typeface="Alexandria" pitchFamily="2" charset="-78"/>
              </a:rPr>
              <a:t>: تحليل أنواع الأزمات المحتملة التي قد تواجه المنظمة (مثل الكوارث الطبيعية، الحوادث الصناعية، الأزمات المالية)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تقييم التأثير</a:t>
            </a:r>
            <a:r>
              <a:rPr lang="ar-SA" sz="1600" kern="0" dirty="0">
                <a:effectLst/>
                <a:latin typeface="Calibri" panose="020F0502020204030204" pitchFamily="34" charset="0"/>
                <a:ea typeface="Times New Roman" panose="02020603050405020304" pitchFamily="18" charset="0"/>
                <a:cs typeface="Alexandria" pitchFamily="2" charset="-78"/>
              </a:rPr>
              <a:t>: تقييم تأثير هذه المخاطر على المنظمة والجمهور المستهدف</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 </a:t>
            </a:r>
            <a:r>
              <a:rPr lang="ar-SA" sz="1600" b="1" kern="0" dirty="0">
                <a:effectLst/>
                <a:latin typeface="Calibri" panose="020F0502020204030204" pitchFamily="34" charset="0"/>
                <a:ea typeface="Times New Roman" panose="02020603050405020304" pitchFamily="18" charset="0"/>
                <a:cs typeface="Alexandria" pitchFamily="2" charset="-78"/>
              </a:rPr>
              <a:t>الأهداف</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أهداف الاتصال</a:t>
            </a:r>
            <a:r>
              <a:rPr lang="ar-SA" sz="1600" kern="0" dirty="0">
                <a:effectLst/>
                <a:latin typeface="Calibri" panose="020F0502020204030204" pitchFamily="34" charset="0"/>
                <a:ea typeface="Times New Roman" panose="02020603050405020304" pitchFamily="18" charset="0"/>
                <a:cs typeface="Alexandria" pitchFamily="2" charset="-78"/>
              </a:rPr>
              <a:t>: تحديد ما تسعى المنظمة لتحقيقه من خلال الاتصال أثناء الأزمة (مثل الحفاظ على السمعة، توجيه الجمهور، تقليل الضرر)</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قياس النجاح</a:t>
            </a:r>
            <a:r>
              <a:rPr lang="ar-SA" sz="1600" kern="0" dirty="0">
                <a:effectLst/>
                <a:latin typeface="Calibri" panose="020F0502020204030204" pitchFamily="34" charset="0"/>
                <a:ea typeface="Times New Roman" panose="02020603050405020304" pitchFamily="18" charset="0"/>
                <a:cs typeface="Alexandria" pitchFamily="2" charset="-78"/>
              </a:rPr>
              <a:t>: تحديد مؤشرات الأداء الرئيسية لقياس فعالية الاتصال أثناء الأزمة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1085510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18616" y="1146520"/>
            <a:ext cx="9039464" cy="54548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3.	الجمهور المستهدف:</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تحديد الجمهور: </a:t>
            </a:r>
            <a:r>
              <a:rPr lang="ar-SA" sz="1600" kern="0" dirty="0">
                <a:effectLst/>
                <a:latin typeface="Calibri" panose="020F0502020204030204" pitchFamily="34" charset="0"/>
                <a:ea typeface="Times New Roman" panose="02020603050405020304" pitchFamily="18" charset="0"/>
                <a:cs typeface="Alexandria" pitchFamily="2" charset="-78"/>
              </a:rPr>
              <a:t>تحديد الفئات المختلفة من الجمهور الذي يجب التواصل معه (مثل الموظفين، العملاء، المساهمين، وسائل الإعلام).</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تفصيل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تخصيص الرسائل لكل فئة من الجمهور بما يتناسب مع احتياجاتهم ومتطلباتهم.</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4.	الرسائل الرئيسية: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الرسائل الأساسية: </a:t>
            </a:r>
            <a:r>
              <a:rPr lang="ar-SA" sz="1600" kern="0" dirty="0">
                <a:effectLst/>
                <a:latin typeface="Calibri" panose="020F0502020204030204" pitchFamily="34" charset="0"/>
                <a:ea typeface="Times New Roman" panose="02020603050405020304" pitchFamily="18" charset="0"/>
                <a:cs typeface="Alexandria" pitchFamily="2" charset="-78"/>
              </a:rPr>
              <a:t>تحديد الرسائل الأساسية التي يجب توصيلها خلال الأزمة.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التوافق والاتساق: </a:t>
            </a:r>
            <a:r>
              <a:rPr lang="ar-SA" sz="1600" kern="0" dirty="0">
                <a:effectLst/>
                <a:latin typeface="Calibri" panose="020F0502020204030204" pitchFamily="34" charset="0"/>
                <a:ea typeface="Times New Roman" panose="02020603050405020304" pitchFamily="18" charset="0"/>
                <a:cs typeface="Alexandria" pitchFamily="2" charset="-78"/>
              </a:rPr>
              <a:t>ضمان أن تكون الرسائل متسقة عبر جميع قنوات الاتصال.</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01982469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46920" y="1300879"/>
            <a:ext cx="9039464" cy="5131661"/>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5.	القنوات:</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اختيار القنوات: </a:t>
            </a:r>
            <a:r>
              <a:rPr lang="ar-SA" sz="1600" kern="0" dirty="0">
                <a:effectLst/>
                <a:latin typeface="Calibri" panose="020F0502020204030204" pitchFamily="34" charset="0"/>
                <a:ea typeface="Times New Roman" panose="02020603050405020304" pitchFamily="18" charset="0"/>
                <a:cs typeface="Alexandria" pitchFamily="2" charset="-78"/>
              </a:rPr>
              <a:t>تحديد القنوات الأكثر فعالية للتواصل مع الجمهور المستهدف (مثل البريد الإلكتروني، البيانات الصحفية، وسائل التواصل الاجتماعي، المؤتمرات الصحفية).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تنوع القنوات: </a:t>
            </a:r>
            <a:r>
              <a:rPr lang="ar-SA" sz="1600" kern="0" dirty="0">
                <a:effectLst/>
                <a:latin typeface="Calibri" panose="020F0502020204030204" pitchFamily="34" charset="0"/>
                <a:ea typeface="Times New Roman" panose="02020603050405020304" pitchFamily="18" charset="0"/>
                <a:cs typeface="Alexandria" pitchFamily="2" charset="-78"/>
              </a:rPr>
              <a:t>استخدام مزيج من القنوات لضمان الوصول إلى أكبر عدد ممكن من الجمهور.</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6.	فرق العمل:</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تشكيل الفرق: </a:t>
            </a:r>
            <a:r>
              <a:rPr lang="ar-SA" sz="1600" kern="0" dirty="0">
                <a:effectLst/>
                <a:latin typeface="Calibri" panose="020F0502020204030204" pitchFamily="34" charset="0"/>
                <a:ea typeface="Times New Roman" panose="02020603050405020304" pitchFamily="18" charset="0"/>
                <a:cs typeface="Alexandria" pitchFamily="2" charset="-78"/>
              </a:rPr>
              <a:t>تشكيل فرق متخصصة لإدارة الاتصال أثناء الأزمة.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تحديد الأدوار: </a:t>
            </a:r>
            <a:r>
              <a:rPr lang="ar-SA" sz="1600" kern="0" dirty="0">
                <a:effectLst/>
                <a:latin typeface="Calibri" panose="020F0502020204030204" pitchFamily="34" charset="0"/>
                <a:ea typeface="Times New Roman" panose="02020603050405020304" pitchFamily="18" charset="0"/>
                <a:cs typeface="Alexandria" pitchFamily="2" charset="-78"/>
              </a:rPr>
              <a:t>تحديد الأدوار والمسؤوليات لكل فرد في الفريق لضمان التنسيق الفعّال.</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72575280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963907"/>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85243" y="1732594"/>
            <a:ext cx="11221513" cy="4388189"/>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خطوات إعداد خطة اتصال شاملة</a:t>
            </a:r>
            <a:endParaRPr lang="ar-EG" b="1" kern="0" dirty="0">
              <a:effectLst/>
              <a:latin typeface="Calibri" panose="020F0502020204030204" pitchFamily="34" charset="0"/>
              <a:ea typeface="Times New Roman" panose="02020603050405020304" pitchFamily="18" charset="0"/>
              <a:cs typeface="Alexandria" pitchFamily="2" charset="-78"/>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جمع المعلومات</a:t>
            </a:r>
            <a:r>
              <a:rPr lang="ar-SA" sz="1800" kern="0" dirty="0">
                <a:effectLst/>
                <a:latin typeface="Calibri" panose="020F0502020204030204" pitchFamily="34" charset="0"/>
                <a:ea typeface="Times New Roman" panose="02020603050405020304" pitchFamily="18" charset="0"/>
                <a:cs typeface="Alexandria" pitchFamily="2" charset="-78"/>
              </a:rPr>
              <a:t>: جمع كل المعلومات الضرورية حول المنظمة والمخاطر المحتملة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تطوير الاستراتيجيات</a:t>
            </a:r>
            <a:r>
              <a:rPr lang="ar-SA" sz="1800" kern="0" dirty="0">
                <a:effectLst/>
                <a:latin typeface="Calibri" panose="020F0502020204030204" pitchFamily="34" charset="0"/>
                <a:ea typeface="Times New Roman" panose="02020603050405020304" pitchFamily="18" charset="0"/>
                <a:cs typeface="Alexandria" pitchFamily="2" charset="-78"/>
              </a:rPr>
              <a:t>: تطوير استراتيجيات اتصال مختلفة للتعامل مع كل نوع من أنواع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إعداد القوالب</a:t>
            </a:r>
            <a:r>
              <a:rPr lang="ar-SA" sz="1800" kern="0" dirty="0">
                <a:effectLst/>
                <a:latin typeface="Calibri" panose="020F0502020204030204" pitchFamily="34" charset="0"/>
                <a:ea typeface="Times New Roman" panose="02020603050405020304" pitchFamily="18" charset="0"/>
                <a:cs typeface="Alexandria" pitchFamily="2" charset="-78"/>
              </a:rPr>
              <a:t>: إعداد قوالب للبيانات الصحفية والرسائل الاجتماعية والمواد الأخرى لاستخدامها عند الحاجة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مراجعة الخطة</a:t>
            </a:r>
            <a:r>
              <a:rPr lang="ar-SA" sz="1800" kern="0" dirty="0">
                <a:effectLst/>
                <a:latin typeface="Calibri" panose="020F0502020204030204" pitchFamily="34" charset="0"/>
                <a:ea typeface="Times New Roman" panose="02020603050405020304" pitchFamily="18" charset="0"/>
                <a:cs typeface="Alexandria" pitchFamily="2" charset="-78"/>
              </a:rPr>
              <a:t>: مراجعة الخطة بانتظام وتحديثها بناءً على التغييرات في البيئة الداخلية والخارجية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اختبار الخطة</a:t>
            </a:r>
            <a:r>
              <a:rPr lang="ar-SA" sz="1800" kern="0" dirty="0">
                <a:effectLst/>
                <a:latin typeface="Calibri" panose="020F0502020204030204" pitchFamily="34" charset="0"/>
                <a:ea typeface="Times New Roman" panose="02020603050405020304" pitchFamily="18" charset="0"/>
                <a:cs typeface="Alexandria" pitchFamily="2" charset="-78"/>
              </a:rPr>
              <a:t>: إجراء محاكاة لتطبيق الخطة في سيناريوهات أزمة افتراضية للتأكد من جاهزيتها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25636243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30955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التدريب والاستعداد</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أهمية التدريب الدوري للفريق</a:t>
            </a:r>
            <a:endParaRPr lang="ar-EG" b="1" kern="0" dirty="0">
              <a:effectLst/>
              <a:latin typeface="Calibri" panose="020F0502020204030204" pitchFamily="34" charset="0"/>
              <a:ea typeface="Times New Roman" panose="02020603050405020304" pitchFamily="18" charset="0"/>
              <a:cs typeface="Alexandria" pitchFamily="2" charset="-78"/>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زيادة الكفاءة</a:t>
            </a:r>
            <a:r>
              <a:rPr lang="ar-SA" sz="1800" kern="0" dirty="0">
                <a:effectLst/>
                <a:latin typeface="Calibri" panose="020F0502020204030204" pitchFamily="34" charset="0"/>
                <a:ea typeface="Times New Roman" panose="02020603050405020304" pitchFamily="18" charset="0"/>
                <a:cs typeface="Alexandria" pitchFamily="2" charset="-78"/>
              </a:rPr>
              <a:t>: التدريب الدوري يعزز من كفاءة الفريق في التعامل مع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تعزيز الثقة</a:t>
            </a:r>
            <a:r>
              <a:rPr lang="ar-SA" sz="1800" kern="0" dirty="0">
                <a:effectLst/>
                <a:latin typeface="Calibri" panose="020F0502020204030204" pitchFamily="34" charset="0"/>
                <a:ea typeface="Times New Roman" panose="02020603050405020304" pitchFamily="18" charset="0"/>
                <a:cs typeface="Alexandria" pitchFamily="2" charset="-78"/>
              </a:rPr>
              <a:t>: يزيد من ثقة الفريق في قدرتهم على إدارة الأزمات بفعالية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اكتشاف الثغرات</a:t>
            </a:r>
            <a:r>
              <a:rPr lang="ar-SA" sz="1800" kern="0" dirty="0">
                <a:effectLst/>
                <a:latin typeface="Calibri" panose="020F0502020204030204" pitchFamily="34" charset="0"/>
                <a:ea typeface="Times New Roman" panose="02020603050405020304" pitchFamily="18" charset="0"/>
                <a:cs typeface="Alexandria" pitchFamily="2" charset="-78"/>
              </a:rPr>
              <a:t>: يساعد التدريب في اكتشاف الثغرات في الخطة الحالية وتحسينها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28438694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790952" y="2177569"/>
            <a:ext cx="9758225" cy="30955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التدريب والاستعداد</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محاكاة الأزمات كجزء من التدريب</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	</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محاكاة واقعية: </a:t>
            </a:r>
            <a:r>
              <a:rPr lang="ar-SA" sz="1800" kern="0" dirty="0">
                <a:effectLst/>
                <a:latin typeface="Calibri" panose="020F0502020204030204" pitchFamily="34" charset="0"/>
                <a:ea typeface="Times New Roman" panose="02020603050405020304" pitchFamily="18" charset="0"/>
                <a:cs typeface="Alexandria" pitchFamily="2" charset="-78"/>
              </a:rPr>
              <a:t>إجراء محاكاة لأزمات حقيقية أو افتراضية يمكن أن تواجه المنظمة.</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	</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التقييم والتصحيح: </a:t>
            </a:r>
            <a:r>
              <a:rPr lang="ar-SA" sz="1800" kern="0" dirty="0">
                <a:effectLst/>
                <a:latin typeface="Calibri" panose="020F0502020204030204" pitchFamily="34" charset="0"/>
                <a:ea typeface="Times New Roman" panose="02020603050405020304" pitchFamily="18" charset="0"/>
                <a:cs typeface="Alexandria" pitchFamily="2" charset="-78"/>
              </a:rPr>
              <a:t>تقييم أداء الفريق أثناء المحاكاة وتقديم الملاحظات لتحسين الأداء</a:t>
            </a:r>
            <a:r>
              <a:rPr lang="ar-SA" sz="1800" b="1" kern="0" dirty="0">
                <a:effectLst/>
                <a:latin typeface="Calibri" panose="020F0502020204030204" pitchFamily="34" charset="0"/>
                <a:ea typeface="Times New Roman" panose="02020603050405020304" pitchFamily="18" charset="0"/>
                <a:cs typeface="Alexandria" pitchFamily="2" charset="-78"/>
              </a:rPr>
              <a:t>.</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	التكرار: </a:t>
            </a:r>
            <a:r>
              <a:rPr lang="ar-SA" sz="1800" kern="0" dirty="0">
                <a:effectLst/>
                <a:latin typeface="Calibri" panose="020F0502020204030204" pitchFamily="34" charset="0"/>
                <a:ea typeface="Times New Roman" panose="02020603050405020304" pitchFamily="18" charset="0"/>
                <a:cs typeface="Alexandria" pitchFamily="2" charset="-78"/>
              </a:rPr>
              <a:t>إجراء المحاكاة بانتظام للحفاظ على جاهزية الفريق.</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068547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3511026"/>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تحديد المسؤوليات</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توزيع الأدوار والمسؤوليات أثناء الأزمة</a:t>
            </a:r>
            <a:endParaRPr lang="ar-EG"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تحديد الأدوار: </a:t>
            </a:r>
            <a:r>
              <a:rPr lang="ar-SA" sz="1800" kern="0" dirty="0">
                <a:effectLst/>
                <a:latin typeface="Calibri" panose="020F0502020204030204" pitchFamily="34" charset="0"/>
                <a:ea typeface="Times New Roman" panose="02020603050405020304" pitchFamily="18" charset="0"/>
                <a:cs typeface="Alexandria" pitchFamily="2" charset="-78"/>
              </a:rPr>
              <a:t>تحديد من هو المسؤول عن ماذا أثناء الأزمة (مثل المتحدث الرسمي، مدير الاتصال، فريق الدعم التقني).</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تفويض السلطات: </a:t>
            </a:r>
            <a:r>
              <a:rPr lang="ar-SA" sz="1800" kern="0" dirty="0">
                <a:effectLst/>
                <a:latin typeface="Calibri" panose="020F0502020204030204" pitchFamily="34" charset="0"/>
                <a:ea typeface="Times New Roman" panose="02020603050405020304" pitchFamily="18" charset="0"/>
                <a:cs typeface="Alexandria" pitchFamily="2" charset="-78"/>
              </a:rPr>
              <a:t>تفويض السلطات بوضوح لضمان سرعة وفعالية الاستجابة.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تنسيق الجهود: </a:t>
            </a:r>
            <a:r>
              <a:rPr lang="ar-SA" sz="1800" kern="0" dirty="0">
                <a:effectLst/>
                <a:latin typeface="Calibri" panose="020F0502020204030204" pitchFamily="34" charset="0"/>
                <a:ea typeface="Times New Roman" panose="02020603050405020304" pitchFamily="18" charset="0"/>
                <a:cs typeface="Alexandria" pitchFamily="2" charset="-78"/>
              </a:rPr>
              <a:t>ضمان التنسيق بين الفرق المختلفة لضمان عدم وجود تضارب أو تكرار في العمل.</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78616540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2861681"/>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القيادة الفعّالة في إدارة الأزمة</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b="1" kern="0" dirty="0">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القيادة الحاسمة: </a:t>
            </a:r>
            <a:r>
              <a:rPr lang="ar-SA" sz="1800" kern="0" dirty="0">
                <a:effectLst/>
                <a:latin typeface="Calibri" panose="020F0502020204030204" pitchFamily="34" charset="0"/>
                <a:ea typeface="Times New Roman" panose="02020603050405020304" pitchFamily="18" charset="0"/>
                <a:cs typeface="Alexandria" pitchFamily="2" charset="-78"/>
              </a:rPr>
              <a:t>القيادة الفعّالة تتطلب اتخاذ قرارات حاسمة وسريعة.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التوجيه والإلهام: </a:t>
            </a:r>
            <a:r>
              <a:rPr lang="ar-SA" sz="1800" kern="0" dirty="0">
                <a:effectLst/>
                <a:latin typeface="Calibri" panose="020F0502020204030204" pitchFamily="34" charset="0"/>
                <a:ea typeface="Times New Roman" panose="02020603050405020304" pitchFamily="18" charset="0"/>
                <a:cs typeface="Alexandria" pitchFamily="2" charset="-78"/>
              </a:rPr>
              <a:t>توجيه الفريق وإلهامهم للعمل بفعالية تحت الضغط.</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التواصل الواضح: </a:t>
            </a:r>
            <a:r>
              <a:rPr lang="ar-SA" sz="1800" kern="0" dirty="0">
                <a:effectLst/>
                <a:latin typeface="Calibri" panose="020F0502020204030204" pitchFamily="34" charset="0"/>
                <a:ea typeface="Times New Roman" panose="02020603050405020304" pitchFamily="18" charset="0"/>
                <a:cs typeface="Alexandria" pitchFamily="2" charset="-78"/>
              </a:rPr>
              <a:t>التأكد من أن جميع الأعضاء يفهمون دورهم ومسؤولياتهم والتوجيهات الصادرة من القيادة.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99684226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1999128"/>
            <a:ext cx="11221513" cy="3738844"/>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تنفيذ الخطة</a:t>
            </a:r>
            <a:endParaRPr lang="en-GB"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خطوات تنفيذ الخطة أثناء الأزمة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1.</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تفعيل الخطة: </a:t>
            </a:r>
            <a:r>
              <a:rPr lang="ar-SA" sz="1800" kern="0" dirty="0">
                <a:effectLst/>
                <a:latin typeface="Calibri" panose="020F0502020204030204" pitchFamily="34" charset="0"/>
                <a:ea typeface="Times New Roman" panose="02020603050405020304" pitchFamily="18" charset="0"/>
                <a:cs typeface="Alexandria" pitchFamily="2" charset="-78"/>
              </a:rPr>
              <a:t>عند وقوع الأزمة، تفعيل خطة الاتصال بسرعة.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2.</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تحديد الأولويات: </a:t>
            </a:r>
            <a:r>
              <a:rPr lang="ar-SA" sz="1800" kern="0" dirty="0">
                <a:effectLst/>
                <a:latin typeface="Calibri" panose="020F0502020204030204" pitchFamily="34" charset="0"/>
                <a:ea typeface="Times New Roman" panose="02020603050405020304" pitchFamily="18" charset="0"/>
                <a:cs typeface="Alexandria" pitchFamily="2" charset="-78"/>
              </a:rPr>
              <a:t>تحديد الأولويات في الاستجابة بناءً على تقييم التأثير الفوري.</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3.</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توزيع الرسائل: </a:t>
            </a:r>
            <a:r>
              <a:rPr lang="ar-SA" sz="1800" kern="0" dirty="0">
                <a:effectLst/>
                <a:latin typeface="Calibri" panose="020F0502020204030204" pitchFamily="34" charset="0"/>
                <a:ea typeface="Times New Roman" panose="02020603050405020304" pitchFamily="18" charset="0"/>
                <a:cs typeface="Alexandria" pitchFamily="2" charset="-78"/>
              </a:rPr>
              <a:t>توزيع الرسائل الرئيسية عبر القنوات المحددة.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4.</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الاستجابة للإعلام: </a:t>
            </a:r>
            <a:r>
              <a:rPr lang="ar-SA" sz="1800" kern="0" dirty="0">
                <a:effectLst/>
                <a:latin typeface="Calibri" panose="020F0502020204030204" pitchFamily="34" charset="0"/>
                <a:ea typeface="Times New Roman" panose="02020603050405020304" pitchFamily="18" charset="0"/>
                <a:cs typeface="Alexandria" pitchFamily="2" charset="-78"/>
              </a:rPr>
              <a:t>الاستجابة بسرعة لاستفسارات وسائل الإعلام وتقديم معلومات دقيقة وشفافة.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75891259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00692" y="1888129"/>
            <a:ext cx="11148485" cy="415735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تنفيذ الخطة</a:t>
            </a:r>
            <a:endParaRPr lang="en-GB"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مراقبة وتقييم الأداء أثناء الأزمة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مراقبة التغطية الإعلامية</a:t>
            </a:r>
            <a:r>
              <a:rPr lang="ar-SA" sz="1800" kern="0" dirty="0">
                <a:effectLst/>
                <a:latin typeface="Calibri" panose="020F0502020204030204" pitchFamily="34" charset="0"/>
                <a:ea typeface="Times New Roman" panose="02020603050405020304" pitchFamily="18" charset="0"/>
                <a:cs typeface="Alexandria" pitchFamily="2" charset="-78"/>
              </a:rPr>
              <a:t>: استخدام أدوات رصد وسائل الإعلام لمراقبة التغطية الإعلامية والاستجابة لها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جمع الملاحظات</a:t>
            </a:r>
            <a:r>
              <a:rPr lang="ar-SA" sz="1800" kern="0" dirty="0">
                <a:effectLst/>
                <a:latin typeface="Calibri" panose="020F0502020204030204" pitchFamily="34" charset="0"/>
                <a:ea typeface="Times New Roman" panose="02020603050405020304" pitchFamily="18" charset="0"/>
                <a:cs typeface="Alexandria" pitchFamily="2" charset="-78"/>
              </a:rPr>
              <a:t>: جمع الملاحظات من الجمهور ووسائل الإعلام لتقييم استجابة الاتصال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تقييم الأداء</a:t>
            </a:r>
            <a:r>
              <a:rPr lang="ar-SA" sz="1800" kern="0" dirty="0">
                <a:effectLst/>
                <a:latin typeface="Calibri" panose="020F0502020204030204" pitchFamily="34" charset="0"/>
                <a:ea typeface="Times New Roman" panose="02020603050405020304" pitchFamily="18" charset="0"/>
                <a:cs typeface="Alexandria" pitchFamily="2" charset="-78"/>
              </a:rPr>
              <a:t>: تقييم أداء فرق الاتصال وتحديد النقاط القوية والضعيفة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التحديث والتعديل</a:t>
            </a:r>
            <a:r>
              <a:rPr lang="ar-SA" sz="1800" kern="0" dirty="0">
                <a:effectLst/>
                <a:latin typeface="Calibri" panose="020F0502020204030204" pitchFamily="34" charset="0"/>
                <a:ea typeface="Times New Roman" panose="02020603050405020304" pitchFamily="18" charset="0"/>
                <a:cs typeface="Alexandria" pitchFamily="2" charset="-78"/>
              </a:rPr>
              <a:t>: تعديل الخطة والاستراتيجيات بناءً على الدروس المستفادة لضمان تحسين الأداء في المستقبل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8147520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11175" y="1303127"/>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017142" y="2386197"/>
            <a:ext cx="10266491" cy="1987532"/>
          </a:xfrm>
          <a:prstGeom prst="rect">
            <a:avLst/>
          </a:prstGeom>
          <a:noFill/>
        </p:spPr>
        <p:txBody>
          <a:bodyPr wrap="square" rtlCol="0">
            <a:spAutoFit/>
          </a:bodyPr>
          <a:lstStyle/>
          <a:p>
            <a:pPr algn="just" rtl="1">
              <a:lnSpc>
                <a:spcPct val="150000"/>
              </a:lnSpc>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a:t>
            </a:r>
            <a:r>
              <a:rPr lang="ar-SA" sz="2000" b="1" kern="0" dirty="0">
                <a:effectLst/>
                <a:latin typeface="Calibri" panose="020F0502020204030204" pitchFamily="34" charset="0"/>
                <a:ea typeface="Times New Roman" panose="02020603050405020304" pitchFamily="18" charset="0"/>
                <a:cs typeface="Alexandria" pitchFamily="2" charset="-78"/>
              </a:rPr>
              <a:t>خلاصة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التخطيط الفعّال للاتصال في الأزمات يتطلب إعداد خطة شاملة، تدريب الفرق بشكل دوري، تحديد الأدوار بوضوح، وتنفيذ الخطة بكفاءة. من خلال اتباع هذه الخطوات، يمكن للمنظمات تحسين قدرتها على التعامل مع الأزمات بشكل فعّال وتقليل تأثيرها السلبي</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1600163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sp>
        <p:nvSpPr>
          <p:cNvPr id="48" name="TextBox 47"/>
          <p:cNvSpPr txBox="1"/>
          <p:nvPr/>
        </p:nvSpPr>
        <p:spPr>
          <a:xfrm>
            <a:off x="942308" y="2321861"/>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ثالثًا: </a:t>
            </a:r>
            <a:r>
              <a:rPr lang="ar-EG" sz="2800" b="1" dirty="0">
                <a:latin typeface="Alexandria" charset="0"/>
                <a:cs typeface="Alexandria" charset="0"/>
              </a:rPr>
              <a:t>العلاقات مع وسائل الإعلام خلال الأزمات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52881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5" y="102946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45281" y="1746390"/>
            <a:ext cx="10438352" cy="4290983"/>
          </a:xfrm>
          <a:prstGeom prst="rect">
            <a:avLst/>
          </a:prstGeom>
          <a:noFill/>
        </p:spPr>
        <p:txBody>
          <a:bodyPr wrap="square" rtlCol="0">
            <a:spAutoFit/>
          </a:bodyPr>
          <a:lstStyle/>
          <a:p>
            <a:pPr marL="342900" indent="-342900" algn="just" rtl="1">
              <a:lnSpc>
                <a:spcPct val="150000"/>
              </a:lnSpc>
              <a:spcBef>
                <a:spcPts val="600"/>
              </a:spcBef>
              <a:spcAft>
                <a:spcPts val="12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إدارة الاستفسارات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2000" b="1" kern="0" dirty="0">
                <a:effectLst/>
                <a:latin typeface="Calibri" panose="020F0502020204030204" pitchFamily="34" charset="0"/>
                <a:ea typeface="Times New Roman" panose="02020603050405020304" pitchFamily="18" charset="0"/>
                <a:cs typeface="Alexandria" pitchFamily="2" charset="-78"/>
              </a:rPr>
              <a:t>كيفية التعامل مع استفسارات وسائل الإعلام بسرعة وفعالية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2000" b="1" kern="0" dirty="0">
                <a:effectLst/>
                <a:latin typeface="Calibri" panose="020F0502020204030204" pitchFamily="34" charset="0"/>
                <a:ea typeface="Times New Roman" panose="02020603050405020304" pitchFamily="18" charset="0"/>
                <a:cs typeface="Alexandria" pitchFamily="2" charset="-78"/>
              </a:rPr>
              <a:t>تحديد متحدث رسمي</a:t>
            </a:r>
            <a:r>
              <a:rPr lang="en-GB" sz="20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2000" b="1" kern="0" dirty="0">
                <a:effectLst/>
                <a:latin typeface="Calibri" panose="020F0502020204030204" pitchFamily="34" charset="0"/>
                <a:ea typeface="Times New Roman" panose="02020603050405020304" pitchFamily="18" charset="0"/>
                <a:cs typeface="Alexandria" pitchFamily="2" charset="-78"/>
              </a:rPr>
              <a:t>مسؤولية المتحدث الرسمي</a:t>
            </a:r>
            <a:r>
              <a:rPr lang="ar-SA" sz="2000" kern="0" dirty="0">
                <a:effectLst/>
                <a:latin typeface="Calibri" panose="020F0502020204030204" pitchFamily="34" charset="0"/>
                <a:ea typeface="Times New Roman" panose="02020603050405020304" pitchFamily="18" charset="0"/>
                <a:cs typeface="Alexandria" pitchFamily="2" charset="-78"/>
              </a:rPr>
              <a:t>: تحديد شخص أو فريق يكون مسؤولاً عن التعامل مع استفسارات وسائل الإعلام لضمان الاتساق في الرسائل</a:t>
            </a:r>
            <a:r>
              <a:rPr lang="en-GB" sz="20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2000" b="1" kern="0" dirty="0">
                <a:effectLst/>
                <a:latin typeface="Calibri" panose="020F0502020204030204" pitchFamily="34" charset="0"/>
                <a:ea typeface="Times New Roman" panose="02020603050405020304" pitchFamily="18" charset="0"/>
                <a:cs typeface="Alexandria" pitchFamily="2" charset="-78"/>
              </a:rPr>
              <a:t>تدريب المتحدث الرسمي</a:t>
            </a:r>
            <a:r>
              <a:rPr lang="ar-SA" sz="2000" kern="0" dirty="0">
                <a:effectLst/>
                <a:latin typeface="Calibri" panose="020F0502020204030204" pitchFamily="34" charset="0"/>
                <a:ea typeface="Times New Roman" panose="02020603050405020304" pitchFamily="18" charset="0"/>
                <a:cs typeface="Alexandria" pitchFamily="2" charset="-78"/>
              </a:rPr>
              <a:t>: تدريب المتحدث الرسمي على كيفية الرد على استفسارات وسائل الإعلام والتعامل مع المواقف الصعبة</a:t>
            </a:r>
            <a:r>
              <a:rPr lang="en-GB" sz="20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85316921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5" y="102946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68991" y="1699682"/>
            <a:ext cx="11654017" cy="4508285"/>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إدارة الاستفسارات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كيفية التعامل مع استفسارات وسائل الإعلام بسرعة وفعالية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إعداد ردود جاهزة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تحضير قوالب الردود</a:t>
            </a:r>
            <a:r>
              <a:rPr lang="ar-SA" kern="0" dirty="0">
                <a:effectLst/>
                <a:latin typeface="Calibri" panose="020F0502020204030204" pitchFamily="34" charset="0"/>
                <a:ea typeface="Times New Roman" panose="02020603050405020304" pitchFamily="18" charset="0"/>
                <a:cs typeface="Alexandria" pitchFamily="2" charset="-78"/>
              </a:rPr>
              <a:t>: إعداد قوالب لردود جاهزة يمكن تعديلها بسرعة بناءً على طبيعة 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تحديث المعلومات</a:t>
            </a:r>
            <a:r>
              <a:rPr lang="ar-SA" kern="0" dirty="0">
                <a:effectLst/>
                <a:latin typeface="Calibri" panose="020F0502020204030204" pitchFamily="34" charset="0"/>
                <a:ea typeface="Times New Roman" panose="02020603050405020304" pitchFamily="18" charset="0"/>
                <a:cs typeface="Alexandria" pitchFamily="2" charset="-78"/>
              </a:rPr>
              <a:t>: التأكد من أن جميع المعلومات المقدمة محدثة ودقيقة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قنوات الاتصال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خط ساخن للإعلام</a:t>
            </a:r>
            <a:r>
              <a:rPr lang="ar-SA" kern="0" dirty="0">
                <a:effectLst/>
                <a:latin typeface="Calibri" panose="020F0502020204030204" pitchFamily="34" charset="0"/>
                <a:ea typeface="Times New Roman" panose="02020603050405020304" pitchFamily="18" charset="0"/>
                <a:cs typeface="Alexandria" pitchFamily="2" charset="-78"/>
              </a:rPr>
              <a:t>: إنشاء خط ساخن خاص بوسائل الإعلام لتلقي استفساراتهم والتعامل معها بشكل فوري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البريد الإلكتروني</a:t>
            </a:r>
            <a:r>
              <a:rPr lang="ar-SA" kern="0" dirty="0">
                <a:effectLst/>
                <a:latin typeface="Calibri" panose="020F0502020204030204" pitchFamily="34" charset="0"/>
                <a:ea typeface="Times New Roman" panose="02020603050405020304" pitchFamily="18" charset="0"/>
                <a:cs typeface="Alexandria" pitchFamily="2" charset="-78"/>
              </a:rPr>
              <a:t>: استخدام البريد الإلكتروني الرسمي للتواصل مع وسائل الإعلام وتقديم الردود بشكل مكتوب</a:t>
            </a:r>
            <a:r>
              <a:rPr lang="en-GB" sz="1400" kern="0" dirty="0">
                <a:effectLst/>
                <a:latin typeface="Alexandria" pitchFamily="2" charset="-78"/>
                <a:ea typeface="Times New Roman" panose="02020603050405020304" pitchFamily="18"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59194684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6" y="983794"/>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667533"/>
            <a:ext cx="10670609" cy="4388189"/>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تقديم المعلومات</a:t>
            </a:r>
            <a:endParaRPr lang="ar-EG" sz="24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Aft>
                <a:spcPts val="600"/>
              </a:spcAft>
              <a:buFont typeface="Arial" panose="020B0604020202020204" pitchFamily="34" charset="0"/>
              <a:buChar char="•"/>
            </a:pPr>
            <a:r>
              <a:rPr lang="ar-SA" b="1" kern="0" dirty="0">
                <a:effectLst/>
                <a:latin typeface="Calibri" panose="020F0502020204030204" pitchFamily="34" charset="0"/>
                <a:ea typeface="Times New Roman" panose="02020603050405020304" pitchFamily="18" charset="0"/>
                <a:cs typeface="Alexandria" pitchFamily="2" charset="-78"/>
              </a:rPr>
              <a:t>التأكد من دقة المعلومات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التحقق من المصادر</a:t>
            </a:r>
            <a:r>
              <a:rPr lang="ar-SA" kern="0" dirty="0">
                <a:effectLst/>
                <a:latin typeface="Calibri" panose="020F0502020204030204" pitchFamily="34" charset="0"/>
                <a:ea typeface="Times New Roman" panose="02020603050405020304" pitchFamily="18" charset="0"/>
                <a:cs typeface="Alexandria" pitchFamily="2" charset="-78"/>
              </a:rPr>
              <a:t>: التحقق من صحة المعلومات من مصادر موثوقة قبل تقديمها لوسائل الإعلام</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المراجعة الداخلية</a:t>
            </a:r>
            <a:r>
              <a:rPr lang="ar-SA" kern="0" dirty="0">
                <a:effectLst/>
                <a:latin typeface="Calibri" panose="020F0502020204030204" pitchFamily="34" charset="0"/>
                <a:ea typeface="Times New Roman" panose="02020603050405020304" pitchFamily="18" charset="0"/>
                <a:cs typeface="Alexandria" pitchFamily="2" charset="-78"/>
              </a:rPr>
              <a:t>: مراجعة المعلومات مع الفريق الداخلي لضمان دقتها واتساقها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التواصل المستمر</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تحديث مستمر</a:t>
            </a:r>
            <a:r>
              <a:rPr lang="ar-SA" kern="0" dirty="0">
                <a:effectLst/>
                <a:latin typeface="Calibri" panose="020F0502020204030204" pitchFamily="34" charset="0"/>
                <a:ea typeface="Times New Roman" panose="02020603050405020304" pitchFamily="18" charset="0"/>
                <a:cs typeface="Alexandria" pitchFamily="2" charset="-78"/>
              </a:rPr>
              <a:t>: تقديم تحديثات دورية لوسائل الإعلام حتى لو لم تكن هناك معلومات جديدة لتجنب انتشار الشائعات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الشفافية</a:t>
            </a:r>
            <a:r>
              <a:rPr lang="ar-SA" kern="0" dirty="0">
                <a:effectLst/>
                <a:latin typeface="Calibri" panose="020F0502020204030204" pitchFamily="34" charset="0"/>
                <a:ea typeface="Times New Roman" panose="02020603050405020304" pitchFamily="18" charset="0"/>
                <a:cs typeface="Alexandria" pitchFamily="2" charset="-78"/>
              </a:rPr>
              <a:t>: تقديم معلومات شفافة وصادقة حتى في حالة وجود أخبار سلبية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70790021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71244" y="92750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29907" y="1653492"/>
            <a:ext cx="11332185" cy="4465133"/>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إجراء المقابلات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نصائح لإجراء مقابلات ناجحة مع وسائل الإعلام</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التحضير الجيد</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جمع المعلومات</a:t>
            </a:r>
            <a:r>
              <a:rPr lang="ar-SA" kern="0" dirty="0">
                <a:effectLst/>
                <a:latin typeface="Calibri" panose="020F0502020204030204" pitchFamily="34" charset="0"/>
                <a:ea typeface="Times New Roman" panose="02020603050405020304" pitchFamily="18" charset="0"/>
                <a:cs typeface="Alexandria" pitchFamily="2" charset="-78"/>
              </a:rPr>
              <a:t>: جمع جميع المعلومات الضرورية حول الأزمة وتحضير النقاط الرئيسية التي سيتم التطرق إليها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التدرب على الأسئلة المتوقعة</a:t>
            </a:r>
            <a:r>
              <a:rPr lang="ar-SA" kern="0" dirty="0">
                <a:effectLst/>
                <a:latin typeface="Calibri" panose="020F0502020204030204" pitchFamily="34" charset="0"/>
                <a:ea typeface="Times New Roman" panose="02020603050405020304" pitchFamily="18" charset="0"/>
                <a:cs typeface="Alexandria" pitchFamily="2" charset="-78"/>
              </a:rPr>
              <a:t>: التدرب على الأسئلة المتوقعة وكيفية الرد عليها بوضوح وثقة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الهدوء والثقة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الحفاظ على الهدوء</a:t>
            </a:r>
            <a:r>
              <a:rPr lang="ar-SA" kern="0" dirty="0">
                <a:effectLst/>
                <a:latin typeface="Calibri" panose="020F0502020204030204" pitchFamily="34" charset="0"/>
                <a:ea typeface="Times New Roman" panose="02020603050405020304" pitchFamily="18" charset="0"/>
                <a:cs typeface="Alexandria" pitchFamily="2" charset="-78"/>
              </a:rPr>
              <a:t>: البقاء هادئاً ومتماسكاً أثناء المقابلة مهما كانت الأسئلة صعبة أو استفزازية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إظهار الثقة</a:t>
            </a:r>
            <a:r>
              <a:rPr lang="ar-SA" kern="0" dirty="0">
                <a:effectLst/>
                <a:latin typeface="Calibri" panose="020F0502020204030204" pitchFamily="34" charset="0"/>
                <a:ea typeface="Times New Roman" panose="02020603050405020304" pitchFamily="18" charset="0"/>
                <a:cs typeface="Alexandria" pitchFamily="2" charset="-78"/>
              </a:rPr>
              <a:t>: التحدث بثقة ووضوح مع الحفاظ على لغة جسد مفتوحة وودية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958225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45226" y="854050"/>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29907" y="1455121"/>
            <a:ext cx="11332185" cy="4896020"/>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كيفية التحضير للمقابلات والتعامل مع الأسئلة الصعبة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البحث والتحليل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البحث عن الصحفي</a:t>
            </a:r>
            <a:r>
              <a:rPr lang="ar-SA" kern="0" dirty="0">
                <a:effectLst/>
                <a:latin typeface="Calibri" panose="020F0502020204030204" pitchFamily="34" charset="0"/>
                <a:ea typeface="Times New Roman" panose="02020603050405020304" pitchFamily="18" charset="0"/>
                <a:cs typeface="Alexandria" pitchFamily="2" charset="-78"/>
              </a:rPr>
              <a:t>: معرفة خلفية الصحفي أو المراسل الذي سيجري المقابلة وتحليل أسلوبه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الأسئلة المتوقعة</a:t>
            </a:r>
            <a:r>
              <a:rPr lang="ar-SA" kern="0" dirty="0">
                <a:effectLst/>
                <a:latin typeface="Calibri" panose="020F0502020204030204" pitchFamily="34" charset="0"/>
                <a:ea typeface="Times New Roman" panose="02020603050405020304" pitchFamily="18" charset="0"/>
                <a:cs typeface="Alexandria" pitchFamily="2" charset="-78"/>
              </a:rPr>
              <a:t>: تحليل الأسئلة التي قد تطرح بناءً على طبيعة الأزمة وإعداد الردود المناسبة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الإجابة بوضوح وإيجاز</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الوضوح في الإجابات</a:t>
            </a:r>
            <a:r>
              <a:rPr lang="ar-SA" kern="0" dirty="0">
                <a:effectLst/>
                <a:latin typeface="Calibri" panose="020F0502020204030204" pitchFamily="34" charset="0"/>
                <a:ea typeface="Times New Roman" panose="02020603050405020304" pitchFamily="18" charset="0"/>
                <a:cs typeface="Alexandria" pitchFamily="2" charset="-78"/>
              </a:rPr>
              <a:t>: تقديم إجابات واضحة ومباشرة دون التطرق إلى تفاصيل غير ضرورية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الإيجاز</a:t>
            </a:r>
            <a:r>
              <a:rPr lang="ar-SA" kern="0" dirty="0">
                <a:effectLst/>
                <a:latin typeface="Calibri" panose="020F0502020204030204" pitchFamily="34" charset="0"/>
                <a:ea typeface="Times New Roman" panose="02020603050405020304" pitchFamily="18" charset="0"/>
                <a:cs typeface="Alexandria" pitchFamily="2" charset="-78"/>
              </a:rPr>
              <a:t>: الحفاظ على الإجابات مختصرة ومركزة لتجنب سوء الفهم أو التحريف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إدارة الأسئلة الصعبة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عدم التجنب</a:t>
            </a:r>
            <a:r>
              <a:rPr lang="ar-SA" kern="0" dirty="0">
                <a:effectLst/>
                <a:latin typeface="Calibri" panose="020F0502020204030204" pitchFamily="34" charset="0"/>
                <a:ea typeface="Times New Roman" panose="02020603050405020304" pitchFamily="18" charset="0"/>
                <a:cs typeface="Alexandria" pitchFamily="2" charset="-78"/>
              </a:rPr>
              <a:t>: عدم تجنب الأسئلة الصعبة أو المحرجة بل الرد عليها بصدق وشفافية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توجيه الحوار</a:t>
            </a:r>
            <a:r>
              <a:rPr lang="ar-SA" kern="0" dirty="0">
                <a:effectLst/>
                <a:latin typeface="Calibri" panose="020F0502020204030204" pitchFamily="34" charset="0"/>
                <a:ea typeface="Times New Roman" panose="02020603050405020304" pitchFamily="18" charset="0"/>
                <a:cs typeface="Alexandria" pitchFamily="2" charset="-78"/>
              </a:rPr>
              <a:t>: إعادة توجيه الحوار إلى النقاط الرئيسية والرسائل الأساسية التي تريد المنظمة توصيلها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7813792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89977" y="754089"/>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8640" y="1266446"/>
            <a:ext cx="11332185" cy="5061129"/>
          </a:xfrm>
          <a:prstGeom prst="rect">
            <a:avLst/>
          </a:prstGeom>
          <a:noFill/>
        </p:spPr>
        <p:txBody>
          <a:bodyPr wrap="square" rtlCol="0">
            <a:spAutoFit/>
          </a:bodyPr>
          <a:lstStyle/>
          <a:p>
            <a:pPr marL="342900" indent="-342900" algn="just" rtl="1">
              <a:lnSpc>
                <a:spcPct val="107000"/>
              </a:lnSpc>
              <a:spcAft>
                <a:spcPts val="8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إصدار البيانات الصحفية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كيفية كتابة بيان صحفي فعال في وقت الأزمة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الهيكل الأساسي</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العنوان الرئيسي</a:t>
            </a:r>
            <a:r>
              <a:rPr lang="ar-SA" kern="0" dirty="0">
                <a:effectLst/>
                <a:latin typeface="Calibri" panose="020F0502020204030204" pitchFamily="34" charset="0"/>
                <a:ea typeface="Times New Roman" panose="02020603050405020304" pitchFamily="18" charset="0"/>
                <a:cs typeface="Alexandria" pitchFamily="2" charset="-78"/>
              </a:rPr>
              <a:t>: عنوان واضح وجذاب يعكس جوهر البيان</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الفقرة الأولى</a:t>
            </a:r>
            <a:r>
              <a:rPr lang="ar-SA" kern="0" dirty="0">
                <a:effectLst/>
                <a:latin typeface="Calibri" panose="020F0502020204030204" pitchFamily="34" charset="0"/>
                <a:ea typeface="Times New Roman" panose="02020603050405020304" pitchFamily="18" charset="0"/>
                <a:cs typeface="Alexandria" pitchFamily="2" charset="-78"/>
              </a:rPr>
              <a:t>: توضيح النقاط الرئيسية بإيجاز (من، ماذا، متى، أين، لماذا، وكيف)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التفاصيل الداعمة</a:t>
            </a:r>
            <a:r>
              <a:rPr lang="ar-SA" kern="0" dirty="0">
                <a:effectLst/>
                <a:latin typeface="Calibri" panose="020F0502020204030204" pitchFamily="34" charset="0"/>
                <a:ea typeface="Times New Roman" panose="02020603050405020304" pitchFamily="18" charset="0"/>
                <a:cs typeface="Alexandria" pitchFamily="2" charset="-78"/>
              </a:rPr>
              <a:t>: تقديم تفاصيل إضافية تدعم النقاط الرئيسية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اللغة والأسلوب</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اللغة الواضحة</a:t>
            </a:r>
            <a:r>
              <a:rPr lang="ar-SA" kern="0" dirty="0">
                <a:effectLst/>
                <a:latin typeface="Calibri" panose="020F0502020204030204" pitchFamily="34" charset="0"/>
                <a:ea typeface="Times New Roman" panose="02020603050405020304" pitchFamily="18" charset="0"/>
                <a:cs typeface="Alexandria" pitchFamily="2" charset="-78"/>
              </a:rPr>
              <a:t>: استخدام لغة واضحة ومفهومة للجمهور المستهدف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التنسيق الجيد</a:t>
            </a:r>
            <a:r>
              <a:rPr lang="ar-SA" kern="0" dirty="0">
                <a:effectLst/>
                <a:latin typeface="Calibri" panose="020F0502020204030204" pitchFamily="34" charset="0"/>
                <a:ea typeface="Times New Roman" panose="02020603050405020304" pitchFamily="18" charset="0"/>
                <a:cs typeface="Alexandria" pitchFamily="2" charset="-78"/>
              </a:rPr>
              <a:t>: استخدام تنسيق جيد للبيان يسهل قراءته وفهمه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التوقيت والتوزيع</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التوقيت المناسب</a:t>
            </a:r>
            <a:r>
              <a:rPr lang="ar-SA" kern="0" dirty="0">
                <a:effectLst/>
                <a:latin typeface="Calibri" panose="020F0502020204030204" pitchFamily="34" charset="0"/>
                <a:ea typeface="Times New Roman" panose="02020603050405020304" pitchFamily="18" charset="0"/>
                <a:cs typeface="Alexandria" pitchFamily="2" charset="-78"/>
              </a:rPr>
              <a:t>: إصدار البيان في توقيت مناسب لضمان وصوله إلى وسائل الإعلام في الوقت المناسب</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التوزيع الفعّال</a:t>
            </a:r>
            <a:r>
              <a:rPr lang="ar-SA" kern="0" dirty="0">
                <a:effectLst/>
                <a:latin typeface="Calibri" panose="020F0502020204030204" pitchFamily="34" charset="0"/>
                <a:ea typeface="Times New Roman" panose="02020603050405020304" pitchFamily="18" charset="0"/>
                <a:cs typeface="Alexandria" pitchFamily="2" charset="-78"/>
              </a:rPr>
              <a:t>: توزيع البيان عبر قنوات الاتصال المناسبة لضمان وصوله إلى الجمهور المستهدف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41750162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87734" y="819633"/>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8640" y="1421584"/>
            <a:ext cx="11332185" cy="4896020"/>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إصدار البيانات الصحفية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أمثلة على بيانات صحفية ناجحة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دراسة حالة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شركة طيران</a:t>
            </a:r>
            <a:r>
              <a:rPr lang="ar-SA" kern="0" dirty="0">
                <a:effectLst/>
                <a:latin typeface="Calibri" panose="020F0502020204030204" pitchFamily="34" charset="0"/>
                <a:ea typeface="Times New Roman" panose="02020603050405020304" pitchFamily="18" charset="0"/>
                <a:cs typeface="Alexandria" pitchFamily="2" charset="-78"/>
              </a:rPr>
              <a:t>: بيان صحفي من شركة طيران بعد حادث طيران يوضح الإجراءات المتخذة لضمان سلامة الركاب وتقديم الدعم لأسر الضحايا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شركة تكنولوجيا</a:t>
            </a:r>
            <a:r>
              <a:rPr lang="ar-SA" kern="0" dirty="0">
                <a:effectLst/>
                <a:latin typeface="Calibri" panose="020F0502020204030204" pitchFamily="34" charset="0"/>
                <a:ea typeface="Times New Roman" panose="02020603050405020304" pitchFamily="18" charset="0"/>
                <a:cs typeface="Alexandria" pitchFamily="2" charset="-78"/>
              </a:rPr>
              <a:t>: بيان صحفي من شركة تكنولوجيا بعد اكتشاف اختراق أمني يوضح الخطوات المتخذة لحماية بيانات العملاء والإجراءات المستقبلية لمنع حدوث اختراقات مشابهة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rtl="1">
              <a:lnSpc>
                <a:spcPct val="150000"/>
              </a:lnSpc>
              <a:spcAft>
                <a:spcPts val="600"/>
              </a:spcAft>
            </a:pPr>
            <a:r>
              <a:rPr lang="ar-SA" sz="2400" b="1" kern="0" dirty="0">
                <a:effectLst/>
                <a:latin typeface="Calibri" panose="020F0502020204030204" pitchFamily="34" charset="0"/>
                <a:ea typeface="Times New Roman" panose="02020603050405020304" pitchFamily="18" charset="0"/>
                <a:cs typeface="Alexandria" pitchFamily="2" charset="-78"/>
              </a:rPr>
              <a:t>الخلاصة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kern="0" dirty="0">
                <a:effectLst/>
                <a:latin typeface="Calibri" panose="020F0502020204030204" pitchFamily="34" charset="0"/>
                <a:ea typeface="Times New Roman" panose="02020603050405020304" pitchFamily="18" charset="0"/>
                <a:cs typeface="Alexandria" pitchFamily="2" charset="-78"/>
              </a:rPr>
              <a:t>إدارة العلاقات مع وسائل الإعلام خلال الأزمات تتطلب استجابة سريعة وفعّالة للاستفسارات، تحضير جيد وإجراء مقابلات ناجحة، وإصدار بيانات صحفية واضحة ودقيقة.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9141467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740915"/>
            <a:ext cx="11510954"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69871" y="1326731"/>
            <a:ext cx="11510954" cy="5080686"/>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رصد التغطية الإعلامية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pPr>
            <a:r>
              <a:rPr lang="ar-SA" b="1" kern="0" dirty="0">
                <a:effectLst/>
                <a:latin typeface="Calibri" panose="020F0502020204030204" pitchFamily="34" charset="0"/>
                <a:ea typeface="Times New Roman" panose="02020603050405020304" pitchFamily="18" charset="0"/>
                <a:cs typeface="Alexandria" pitchFamily="2" charset="-78"/>
              </a:rPr>
              <a:t>أدوات وتقنيات رصد التغطية الإعلامية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الأخبار</a:t>
            </a:r>
            <a:r>
              <a:rPr lang="ar-SA" kern="0" dirty="0">
                <a:effectLst/>
                <a:latin typeface="Calibri" panose="020F0502020204030204" pitchFamily="34" charset="0"/>
                <a:ea typeface="Times New Roman" panose="02020603050405020304" pitchFamily="18" charset="0"/>
                <a:cs typeface="Alexandria" pitchFamily="2" charset="-78"/>
              </a:rPr>
              <a:t>: متابعة الصحف والمجلات والبرامج التلفزيونية والإذاعية للحصول على صورة شاملة عن التغطية الإعلامية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التقارير اليومية</a:t>
            </a:r>
            <a:r>
              <a:rPr lang="ar-SA" kern="0" dirty="0">
                <a:effectLst/>
                <a:latin typeface="Calibri" panose="020F0502020204030204" pitchFamily="34" charset="0"/>
                <a:ea typeface="Times New Roman" panose="02020603050405020304" pitchFamily="18" charset="0"/>
                <a:cs typeface="Alexandria" pitchFamily="2" charset="-78"/>
              </a:rPr>
              <a:t>: إعداد تقارير يومية أو دورية تلخص التغطية الإعلامية وتبرز النقاط المهمة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الأدوات الرقمية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محركات البحث</a:t>
            </a:r>
            <a:r>
              <a:rPr lang="ar-SA" kern="0" dirty="0">
                <a:effectLst/>
                <a:latin typeface="Calibri" panose="020F0502020204030204" pitchFamily="34" charset="0"/>
                <a:ea typeface="Times New Roman" panose="02020603050405020304" pitchFamily="18" charset="0"/>
                <a:cs typeface="Alexandria" pitchFamily="2" charset="-78"/>
              </a:rPr>
              <a:t>: استخدام محركات البحث مثل</a:t>
            </a:r>
            <a:r>
              <a:rPr lang="en-GB" kern="0" dirty="0">
                <a:effectLst/>
                <a:latin typeface="Alexandria" pitchFamily="2" charset="-78"/>
                <a:ea typeface="Times New Roman" panose="02020603050405020304" pitchFamily="18" charset="0"/>
                <a:cs typeface="Times New Roman" panose="02020603050405020304" pitchFamily="18" charset="0"/>
              </a:rPr>
              <a:t> Google News </a:t>
            </a:r>
            <a:r>
              <a:rPr lang="ar-SA" kern="0" dirty="0">
                <a:effectLst/>
                <a:latin typeface="Calibri" panose="020F0502020204030204" pitchFamily="34" charset="0"/>
                <a:ea typeface="Times New Roman" panose="02020603050405020304" pitchFamily="18" charset="0"/>
                <a:cs typeface="Alexandria" pitchFamily="2" charset="-78"/>
              </a:rPr>
              <a:t>للبحث عن التغطية الإعلامية المرتبطة بالأزمة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منصات الرصد الرقمي</a:t>
            </a:r>
            <a:r>
              <a:rPr lang="ar-SA" kern="0" dirty="0">
                <a:effectLst/>
                <a:latin typeface="Calibri" panose="020F0502020204030204" pitchFamily="34" charset="0"/>
                <a:ea typeface="Times New Roman" panose="02020603050405020304" pitchFamily="18" charset="0"/>
                <a:cs typeface="Alexandria" pitchFamily="2" charset="-78"/>
              </a:rPr>
              <a:t>: استخدام منصات مثل </a:t>
            </a:r>
            <a:r>
              <a:rPr lang="en-GB" kern="0" dirty="0">
                <a:effectLst/>
                <a:latin typeface="Alexandria" pitchFamily="2" charset="-78"/>
                <a:ea typeface="Times New Roman" panose="02020603050405020304" pitchFamily="18" charset="0"/>
                <a:cs typeface="Times New Roman" panose="02020603050405020304" pitchFamily="18" charset="0"/>
              </a:rPr>
              <a:t>Meltwater</a:t>
            </a:r>
            <a:r>
              <a:rPr lang="ar-SA" kern="0" dirty="0">
                <a:effectLst/>
                <a:latin typeface="Calibri" panose="020F0502020204030204" pitchFamily="34" charset="0"/>
                <a:ea typeface="Times New Roman" panose="02020603050405020304" pitchFamily="18" charset="0"/>
                <a:cs typeface="Alexandria" pitchFamily="2" charset="-78"/>
              </a:rPr>
              <a:t>، </a:t>
            </a:r>
            <a:r>
              <a:rPr lang="en-GB" kern="0" dirty="0" err="1">
                <a:effectLst/>
                <a:latin typeface="Alexandria" pitchFamily="2" charset="-78"/>
                <a:ea typeface="Times New Roman" panose="02020603050405020304" pitchFamily="18" charset="0"/>
                <a:cs typeface="Times New Roman" panose="02020603050405020304" pitchFamily="18" charset="0"/>
              </a:rPr>
              <a:t>Brandwatch</a:t>
            </a:r>
            <a:r>
              <a:rPr lang="ar-SA" kern="0" dirty="0">
                <a:effectLst/>
                <a:latin typeface="Calibri" panose="020F0502020204030204" pitchFamily="34" charset="0"/>
                <a:ea typeface="Times New Roman" panose="02020603050405020304" pitchFamily="18" charset="0"/>
                <a:cs typeface="Alexandria" pitchFamily="2" charset="-78"/>
              </a:rPr>
              <a:t>، و</a:t>
            </a:r>
            <a:r>
              <a:rPr lang="en-GB" kern="0" dirty="0">
                <a:effectLst/>
                <a:latin typeface="Alexandria" pitchFamily="2" charset="-78"/>
                <a:ea typeface="Times New Roman" panose="02020603050405020304" pitchFamily="18" charset="0"/>
                <a:cs typeface="Times New Roman" panose="02020603050405020304" pitchFamily="18" charset="0"/>
              </a:rPr>
              <a:t>Hootsuite</a:t>
            </a:r>
            <a:r>
              <a:rPr lang="ar-EG"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Alexandria" pitchFamily="2" charset="-78"/>
                <a:ea typeface="Times New Roman" panose="02020603050405020304" pitchFamily="18" charset="0"/>
                <a:cs typeface="Times New Roman" panose="02020603050405020304" pitchFamily="18" charset="0"/>
              </a:rPr>
              <a:t>لرصد التغطية الإعلامية عبر الإنترنت ووسائل التواصل الاجتماعي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الإشعارات الفورية</a:t>
            </a:r>
            <a:r>
              <a:rPr lang="ar-SA" kern="0" dirty="0">
                <a:effectLst/>
                <a:latin typeface="Calibri" panose="020F0502020204030204" pitchFamily="34" charset="0"/>
                <a:ea typeface="Times New Roman" panose="02020603050405020304" pitchFamily="18" charset="0"/>
                <a:cs typeface="Alexandria" pitchFamily="2" charset="-78"/>
              </a:rPr>
              <a:t>: إعداد إشعارات فورية على منصات الرصد للحصول على تحديثات لحظية عن التغطية الإعلامية الجديدة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6937092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694844"/>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218064"/>
            <a:ext cx="11150437" cy="5219186"/>
          </a:xfrm>
          <a:prstGeom prst="rect">
            <a:avLst/>
          </a:prstGeom>
          <a:noFill/>
        </p:spPr>
        <p:txBody>
          <a:bodyPr wrap="square" rtlCol="0">
            <a:spAutoFit/>
          </a:bodyPr>
          <a:lstStyle/>
          <a:p>
            <a:pPr algn="just" rtl="1">
              <a:lnSpc>
                <a:spcPct val="150000"/>
              </a:lnSpc>
              <a:spcBef>
                <a:spcPts val="600"/>
              </a:spcBef>
              <a:spcAft>
                <a:spcPts val="1200"/>
              </a:spcAft>
              <a:tabLst>
                <a:tab pos="1020445" algn="r"/>
              </a:tabLst>
            </a:pPr>
            <a:r>
              <a:rPr lang="ar-SA" sz="2000" b="1" kern="0" dirty="0">
                <a:effectLst/>
                <a:latin typeface="Calibri" panose="020F0502020204030204" pitchFamily="34" charset="0"/>
                <a:ea typeface="Times New Roman" panose="02020603050405020304" pitchFamily="18" charset="0"/>
                <a:cs typeface="Alexandria" pitchFamily="2" charset="-78"/>
              </a:rPr>
              <a:t>استراتيجيات الرد على التغطية السلبية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الرد المهني</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الهدوء والاحترام</a:t>
            </a:r>
            <a:r>
              <a:rPr lang="ar-SA" kern="0" dirty="0">
                <a:effectLst/>
                <a:latin typeface="Calibri" panose="020F0502020204030204" pitchFamily="34" charset="0"/>
                <a:ea typeface="Times New Roman" panose="02020603050405020304" pitchFamily="18" charset="0"/>
                <a:cs typeface="Alexandria" pitchFamily="2" charset="-78"/>
              </a:rPr>
              <a:t>: الرد على التغطية السلبية بهدوء واحترام دون الدخول في جدالات أو هجمات شخصية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التركيز على الحقائق</a:t>
            </a:r>
            <a:r>
              <a:rPr lang="ar-SA" kern="0" dirty="0">
                <a:effectLst/>
                <a:latin typeface="Calibri" panose="020F0502020204030204" pitchFamily="34" charset="0"/>
                <a:ea typeface="Times New Roman" panose="02020603050405020304" pitchFamily="18" charset="0"/>
                <a:cs typeface="Alexandria" pitchFamily="2" charset="-78"/>
              </a:rPr>
              <a:t>: التركيز على تقديم الحقائق والمعلومات الصحيحة بدلاً من العواطف أو الدفاع المبالغ فيه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استخدام البيانات والأدلة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الأدلة الداعمة</a:t>
            </a:r>
            <a:r>
              <a:rPr lang="ar-SA" kern="0" dirty="0">
                <a:effectLst/>
                <a:latin typeface="Calibri" panose="020F0502020204030204" pitchFamily="34" charset="0"/>
                <a:ea typeface="Times New Roman" panose="02020603050405020304" pitchFamily="18" charset="0"/>
                <a:cs typeface="Alexandria" pitchFamily="2" charset="-78"/>
              </a:rPr>
              <a:t>: تقديم بيانات وأدلة تدعم وجهة نظر المنظمة وتوضح الحقائق</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الرسوم البيانية</a:t>
            </a:r>
            <a:r>
              <a:rPr lang="ar-SA" kern="0" dirty="0">
                <a:effectLst/>
                <a:latin typeface="Calibri" panose="020F0502020204030204" pitchFamily="34" charset="0"/>
                <a:ea typeface="Times New Roman" panose="02020603050405020304" pitchFamily="18" charset="0"/>
                <a:cs typeface="Alexandria" pitchFamily="2" charset="-78"/>
              </a:rPr>
              <a:t>: استخدام الرسوم البيانية والمخططات لتوضيح المعلومات بشكل بصري وسهل الفهم</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54580155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844888"/>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482496"/>
            <a:ext cx="11150437" cy="5024261"/>
          </a:xfrm>
          <a:prstGeom prst="rect">
            <a:avLst/>
          </a:prstGeom>
          <a:noFill/>
        </p:spPr>
        <p:txBody>
          <a:bodyPr wrap="square" rtlCol="0">
            <a:spAutoFit/>
          </a:bodyPr>
          <a:lstStyle/>
          <a:p>
            <a:pPr marL="285750" indent="-285750" algn="just" rtl="1">
              <a:lnSpc>
                <a:spcPct val="150000"/>
              </a:lnSpc>
              <a:spcAft>
                <a:spcPts val="8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تطبيق عملي: تحليل تغطية إعلامية لأزمة حقيقية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اختيار الأزمة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مثال: تسرب نفطي كبير من شركة نفطية</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مثل أزمة</a:t>
            </a:r>
            <a:r>
              <a:rPr lang="en-GB" kern="0" dirty="0">
                <a:effectLst/>
                <a:latin typeface="Alexandria" pitchFamily="2" charset="-78"/>
                <a:ea typeface="Times New Roman" panose="02020603050405020304" pitchFamily="18" charset="0"/>
                <a:cs typeface="Times New Roman" panose="02020603050405020304" pitchFamily="18" charset="0"/>
              </a:rPr>
              <a:t> BP </a:t>
            </a:r>
            <a:r>
              <a:rPr lang="ar-SA" kern="0" dirty="0">
                <a:effectLst/>
                <a:latin typeface="Calibri" panose="020F0502020204030204" pitchFamily="34" charset="0"/>
                <a:ea typeface="Times New Roman" panose="02020603050405020304" pitchFamily="18" charset="0"/>
                <a:cs typeface="Alexandria" pitchFamily="2" charset="-78"/>
              </a:rPr>
              <a:t>في خليج المكسيك</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جمع البيانات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استخدم</a:t>
            </a:r>
            <a:r>
              <a:rPr lang="en-GB" kern="0" dirty="0">
                <a:effectLst/>
                <a:latin typeface="Alexandria" pitchFamily="2" charset="-78"/>
                <a:ea typeface="Times New Roman" panose="02020603050405020304" pitchFamily="18" charset="0"/>
                <a:cs typeface="Times New Roman" panose="02020603050405020304" pitchFamily="18" charset="0"/>
              </a:rPr>
              <a:t> Google Alerts </a:t>
            </a:r>
            <a:r>
              <a:rPr lang="ar-SA" kern="0" dirty="0">
                <a:effectLst/>
                <a:latin typeface="Calibri" panose="020F0502020204030204" pitchFamily="34" charset="0"/>
                <a:ea typeface="Times New Roman" panose="02020603050405020304" pitchFamily="18" charset="0"/>
                <a:cs typeface="Alexandria" pitchFamily="2" charset="-78"/>
              </a:rPr>
              <a:t>و</a:t>
            </a:r>
            <a:r>
              <a:rPr lang="en-GB" kern="0" dirty="0">
                <a:effectLst/>
                <a:latin typeface="Alexandria" pitchFamily="2" charset="-78"/>
                <a:ea typeface="Times New Roman" panose="02020603050405020304" pitchFamily="18" charset="0"/>
                <a:cs typeface="Times New Roman" panose="02020603050405020304" pitchFamily="18" charset="0"/>
              </a:rPr>
              <a:t> Mention</a:t>
            </a:r>
            <a:r>
              <a:rPr lang="ar-SA" kern="0" dirty="0">
                <a:effectLst/>
                <a:latin typeface="Calibri" panose="020F0502020204030204" pitchFamily="34" charset="0"/>
                <a:ea typeface="Times New Roman" panose="02020603050405020304" pitchFamily="18" charset="0"/>
                <a:cs typeface="Alexandria" pitchFamily="2" charset="-78"/>
              </a:rPr>
              <a:t>لجمع مقالات وأخبار ومنشورات على وسائل التواصل الاجتماعي المتعلقة بالأزمة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البيانات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تصنيف المقالات والأخبار بحسب طبيعتها (إيجابية، سلبية، محايدة)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تحليل التعليقات والمشاركات لتحديد النغمة العامة لردود الأفعال</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إعداد تقرير ملخص يتضمن النتائج والتوصيات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0027118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917453"/>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579946"/>
            <a:ext cx="11150437" cy="4641079"/>
          </a:xfrm>
          <a:prstGeom prst="rect">
            <a:avLst/>
          </a:prstGeom>
          <a:noFill/>
        </p:spPr>
        <p:txBody>
          <a:bodyPr wrap="square" rtlCol="0">
            <a:spAutoFit/>
          </a:bodyPr>
          <a:lstStyle/>
          <a:p>
            <a:pPr marL="342900" indent="-342900" algn="just" rtl="1">
              <a:lnSpc>
                <a:spcPct val="150000"/>
              </a:lnSpc>
              <a:spcAft>
                <a:spcPts val="8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التصحيح والرد</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استراتيجيات للرد على التغطية السلبية وتصحيح المعلومات الخاطئة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التقييم والتحليل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تحديد المعلومات الخاطئة</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تحديد المعلومات غير الدقيقة أو المضللة في التغطية الإعلامية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تأثيرها</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تقييم تأثير هذه المعلومات على سمعة المنظمة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a:t>
            </a:r>
            <a:r>
              <a:rPr lang="ar-SA" b="1" kern="0" dirty="0">
                <a:effectLst/>
                <a:latin typeface="Calibri" panose="020F0502020204030204" pitchFamily="34" charset="0"/>
                <a:ea typeface="Times New Roman" panose="02020603050405020304" pitchFamily="18" charset="0"/>
                <a:cs typeface="Alexandria" pitchFamily="2" charset="-78"/>
              </a:rPr>
              <a:t>الرد السريع والدقيق</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إصدار بيان رسمي</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تقديم رد رسمي يتضمن المعلومات الصحيحة وتوضيح الأخطاء</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استخدام وسائل التواصل الاجتماعي</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نشر الردود والتصحيحات عبر منصات التواصل الاجتماعي للوصول إلى جمهور واسع</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ar-EG"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153548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917453"/>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579946"/>
            <a:ext cx="11150437" cy="4229171"/>
          </a:xfrm>
          <a:prstGeom prst="rect">
            <a:avLst/>
          </a:prstGeom>
          <a:noFill/>
        </p:spPr>
        <p:txBody>
          <a:bodyPr wrap="square" rtlCol="0">
            <a:spAutoFit/>
          </a:bodyPr>
          <a:lstStyle/>
          <a:p>
            <a:pPr marL="342900" indent="-342900" algn="just" rtl="1">
              <a:lnSpc>
                <a:spcPct val="150000"/>
              </a:lnSpc>
              <a:spcAft>
                <a:spcPts val="8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التصحيح والرد</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استراتيجيات للرد على التغطية السلبية وتصحيح المعلومات الخاطئة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3.	التواصل المباشر مع الإعلاميين:</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الاتصال بالصحفيين: </a:t>
            </a:r>
            <a:r>
              <a:rPr lang="ar-SA" kern="0" dirty="0">
                <a:effectLst/>
                <a:latin typeface="Calibri" panose="020F0502020204030204" pitchFamily="34" charset="0"/>
                <a:ea typeface="Times New Roman" panose="02020603050405020304" pitchFamily="18" charset="0"/>
                <a:cs typeface="Alexandria" pitchFamily="2" charset="-78"/>
              </a:rPr>
              <a:t>التواصل مع الصحفيين الذين نشروا المعلومات الخاطئة وتزويدهم بالحقائق.</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تنظيم مؤتمرات صحفية: </a:t>
            </a:r>
            <a:r>
              <a:rPr lang="ar-SA" kern="0" dirty="0">
                <a:effectLst/>
                <a:latin typeface="Calibri" panose="020F0502020204030204" pitchFamily="34" charset="0"/>
                <a:ea typeface="Times New Roman" panose="02020603050405020304" pitchFamily="18" charset="0"/>
                <a:cs typeface="Alexandria" pitchFamily="2" charset="-78"/>
              </a:rPr>
              <a:t>عقد مؤتمرات صحفية لتوضيح الموقف والإجابة على أسئلة الصحفيين</a:t>
            </a:r>
            <a:r>
              <a:rPr lang="ar-SA" b="1" kern="0" dirty="0">
                <a:effectLst/>
                <a:latin typeface="Calibri" panose="020F0502020204030204" pitchFamily="34" charset="0"/>
                <a:ea typeface="Times New Roman" panose="02020603050405020304" pitchFamily="18" charset="0"/>
                <a:cs typeface="Alexandria" pitchFamily="2" charset="-78"/>
              </a:rPr>
              <a:t>.</a:t>
            </a: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4.	الاستفادة من الأدوات الرقمية:</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النشر على المدونات والمواقع: </a:t>
            </a:r>
            <a:r>
              <a:rPr lang="ar-SA" kern="0" dirty="0">
                <a:effectLst/>
                <a:latin typeface="Calibri" panose="020F0502020204030204" pitchFamily="34" charset="0"/>
                <a:ea typeface="Times New Roman" panose="02020603050405020304" pitchFamily="18" charset="0"/>
                <a:cs typeface="Alexandria" pitchFamily="2" charset="-78"/>
              </a:rPr>
              <a:t>استخدام مدونة الشركة والموقع الرسمي لنشر التفاصيل والردود.</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التعاون مع المؤثرين: </a:t>
            </a:r>
            <a:r>
              <a:rPr lang="ar-SA" kern="0" dirty="0">
                <a:effectLst/>
                <a:latin typeface="Calibri" panose="020F0502020204030204" pitchFamily="34" charset="0"/>
                <a:ea typeface="Times New Roman" panose="02020603050405020304" pitchFamily="18" charset="0"/>
                <a:cs typeface="Alexandria" pitchFamily="2" charset="-78"/>
              </a:rPr>
              <a:t>التعاون مع المؤثرين لنشر الحقائق والتصحيحات.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2424988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69870" y="709574"/>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3074" y="1439177"/>
            <a:ext cx="11164545" cy="5083956"/>
          </a:xfrm>
          <a:prstGeom prst="rect">
            <a:avLst/>
          </a:prstGeom>
          <a:noFill/>
        </p:spPr>
        <p:txBody>
          <a:bodyPr wrap="square" rtlCol="0">
            <a:spAutoFit/>
          </a:bodyPr>
          <a:lstStyle/>
          <a:p>
            <a:pPr marL="285750" indent="-285750" algn="just" rtl="1">
              <a:lnSpc>
                <a:spcPct val="107000"/>
              </a:lnSpc>
              <a:spcAft>
                <a:spcPts val="6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تطبيق عملي: صياغة ردود على تغطية إعلامية سلبية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تحديد السيناريو</a:t>
            </a:r>
            <a:r>
              <a:rPr lang="ar-EG" b="1" kern="0" dirty="0">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مثال: شركة تواجه ادعاءات بتلوث منتجاتها بمواد ضارة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a:t>
            </a:r>
            <a:r>
              <a:rPr lang="ar-SA" b="1" kern="0" dirty="0">
                <a:effectLst/>
                <a:latin typeface="Calibri" panose="020F0502020204030204" pitchFamily="34" charset="0"/>
                <a:ea typeface="Times New Roman" panose="02020603050405020304" pitchFamily="18" charset="0"/>
                <a:cs typeface="Alexandria" pitchFamily="2" charset="-78"/>
              </a:rPr>
              <a:t>صياغة الردود</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البيان الرسمي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العنوان: "تصريح من شركة</a:t>
            </a:r>
            <a:r>
              <a:rPr lang="en-GB" kern="0" dirty="0">
                <a:effectLst/>
                <a:latin typeface="Alexandria" pitchFamily="2" charset="-78"/>
                <a:ea typeface="Times New Roman" panose="02020603050405020304" pitchFamily="18" charset="0"/>
                <a:cs typeface="Arial" panose="020B0604020202020204" pitchFamily="34" charset="0"/>
              </a:rPr>
              <a:t> XYZ </a:t>
            </a:r>
            <a:r>
              <a:rPr lang="ar-SA" kern="0" dirty="0">
                <a:effectLst/>
                <a:latin typeface="Calibri" panose="020F0502020204030204" pitchFamily="34" charset="0"/>
                <a:ea typeface="Times New Roman" panose="02020603050405020304" pitchFamily="18" charset="0"/>
                <a:cs typeface="Alexandria" pitchFamily="2" charset="-78"/>
              </a:rPr>
              <a:t>حول سلامة منتجاتها</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"نود أن نوضح أن منتجاتنا تخضع لأعلى معايير الجودة والسلامة. </a:t>
            </a:r>
            <a:r>
              <a:rPr lang="ar-SA" kern="0" dirty="0" err="1">
                <a:effectLst/>
                <a:latin typeface="Calibri" panose="020F0502020204030204" pitchFamily="34" charset="0"/>
                <a:ea typeface="Times New Roman" panose="02020603050405020304" pitchFamily="18" charset="0"/>
                <a:cs typeface="Alexandria" pitchFamily="2" charset="-78"/>
              </a:rPr>
              <a:t>نأسف</a:t>
            </a:r>
            <a:r>
              <a:rPr lang="ar-SA" kern="0" dirty="0">
                <a:effectLst/>
                <a:latin typeface="Calibri" panose="020F0502020204030204" pitchFamily="34" charset="0"/>
                <a:ea typeface="Times New Roman" panose="02020603050405020304" pitchFamily="18" charset="0"/>
                <a:cs typeface="Alexandria" pitchFamily="2" charset="-78"/>
              </a:rPr>
              <a:t> لنشر معلومات غير دقيقة ونؤكد أن جميع منتجاتنا آمنة. تمت مراجعة جميع عمليات الإنتاج والتأكيد على خلوها من أي مواد ضارة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التغريدة على تويتر</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"نؤكد أن جميع منتجاتنا آمنة وتخضع لأعلى معايير الجودة. للمزيد من المعلومات، يمكنكم قراءة البيان الرسمي هنا [رابط البيان]</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الرد على تعليق سلبي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"نشكر اهتمامكم ونعمل بجد لتقديم منتجات آمنة. يمكنكم قراءة المزيد حول هذا الموضوع في بياننا الرسمي هنا [رابط البيان]</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Bef>
                <a:spcPts val="600"/>
              </a:spcBef>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3. </a:t>
            </a:r>
            <a:r>
              <a:rPr lang="ar-SA" b="1" kern="0" dirty="0">
                <a:effectLst/>
                <a:latin typeface="Calibri" panose="020F0502020204030204" pitchFamily="34" charset="0"/>
                <a:ea typeface="Times New Roman" panose="02020603050405020304" pitchFamily="18" charset="0"/>
                <a:cs typeface="Alexandria" pitchFamily="2" charset="-78"/>
              </a:rPr>
              <a:t>محاكاة الردود</a:t>
            </a:r>
            <a:r>
              <a:rPr lang="en-GB" kern="0" dirty="0">
                <a:effectLst/>
                <a:latin typeface="Alexandria" pitchFamily="2" charset="-78"/>
                <a:ea typeface="Times New Roman" panose="02020603050405020304" pitchFamily="18" charset="0"/>
                <a:cs typeface="Arial" panose="020B0604020202020204" pitchFamily="34" charset="0"/>
              </a:rPr>
              <a:t>:</a:t>
            </a:r>
            <a:r>
              <a:rPr lang="ar-EG" sz="1400" kern="100" dirty="0">
                <a:latin typeface="Calibri" panose="020F0502020204030204" pitchFamily="34" charset="0"/>
                <a:ea typeface="Calibri" panose="020F0502020204030204" pitchFamily="34"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تقسيم الطلاب إلى مجموعات ومحاكاة سيناريوهات للرد على تغطية إعلامية سلبية. يتم تقييم الردود بناءً على الشفافية والدقة والفعالية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7906318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04</a:t>
            </a:r>
            <a:endParaRPr lang="en-US" sz="4400" b="1" dirty="0">
              <a:solidFill>
                <a:schemeClr val="bg1"/>
              </a:solidFill>
              <a:latin typeface="Alexandria" charset="0"/>
              <a:cs typeface="Alexandria" charset="0"/>
            </a:endParaRPr>
          </a:p>
        </p:txBody>
      </p:sp>
      <p:sp>
        <p:nvSpPr>
          <p:cNvPr id="48" name="TextBox 47"/>
          <p:cNvSpPr txBox="1"/>
          <p:nvPr/>
        </p:nvSpPr>
        <p:spPr>
          <a:xfrm>
            <a:off x="318499" y="2648407"/>
            <a:ext cx="11404313" cy="523220"/>
          </a:xfrm>
          <a:prstGeom prst="rect">
            <a:avLst/>
          </a:prstGeom>
          <a:noFill/>
        </p:spPr>
        <p:txBody>
          <a:bodyPr wrap="square" rtlCol="0">
            <a:spAutoFit/>
          </a:bodyPr>
          <a:lstStyle/>
          <a:p>
            <a:pPr algn="ctr"/>
            <a:r>
              <a:rPr lang="ar-EG" sz="2800" b="1" dirty="0">
                <a:solidFill>
                  <a:srgbClr val="00AEEF"/>
                </a:solidFill>
                <a:latin typeface="Alexandria" charset="0"/>
                <a:cs typeface="Alexandria" charset="0"/>
              </a:rPr>
              <a:t>رابعًا: </a:t>
            </a:r>
            <a:r>
              <a:rPr lang="ar-EG" sz="2800" b="1" dirty="0">
                <a:latin typeface="Alexandria" charset="0"/>
                <a:cs typeface="Alexandria" charset="0"/>
              </a:rPr>
              <a:t>إدارة السمعة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56113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59679"/>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إدارة السمعة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03357" y="1673741"/>
            <a:ext cx="11477467" cy="2358979"/>
          </a:xfrm>
          <a:prstGeom prst="rect">
            <a:avLst/>
          </a:prstGeom>
          <a:noFill/>
        </p:spPr>
        <p:txBody>
          <a:bodyPr wrap="square" rtlCol="0">
            <a:spAutoFit/>
          </a:bodyPr>
          <a:lstStyle/>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إدارة السمعة في الأزمات </a:t>
            </a:r>
            <a:r>
              <a:rPr lang="ar-EG" sz="1600" b="1" dirty="0">
                <a:latin typeface="Alexandria" charset="0"/>
                <a:cs typeface="Alexandria" charset="0"/>
              </a:rPr>
              <a:t>هي عملية حماية وتعزيز صورة المنظمة أو الشخص أثناء وبعد وقوع أزمة</a:t>
            </a:r>
            <a:r>
              <a:rPr lang="ar-EG" sz="1600" dirty="0">
                <a:latin typeface="Alexandria" charset="0"/>
                <a:cs typeface="Alexandria" charset="0"/>
              </a:rPr>
              <a:t>. </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حماية وإعادة بناء سمعة المنظمة ومعالجة مخاوف أصحاب المصلحة تعتبران من الجوانب الأساسية في إدارة السمعة بشكل عام.</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تعد إدارة السمعة جزءًا حيويًا من العلاقات العامة؛ إذ تؤثر بشكل كبير على قدرة المنظمة على التعافي من الأزمة والحفاظ على ثقة الجمهور. </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pic>
        <p:nvPicPr>
          <p:cNvPr id="1026" name="Picture 2" descr="In Tough Times, Content is King. Here's How to Create an SEO Content ...">
            <a:extLst>
              <a:ext uri="{FF2B5EF4-FFF2-40B4-BE49-F238E27FC236}">
                <a16:creationId xmlns:a16="http://schemas.microsoft.com/office/drawing/2014/main" id="{3F9BDAC0-1803-C3F5-70EC-4D92C39F0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357" y="4032720"/>
            <a:ext cx="11477467" cy="274334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21888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097039"/>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إدارة السمعة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03358" y="1863246"/>
            <a:ext cx="11477467" cy="3557192"/>
          </a:xfrm>
          <a:prstGeom prst="rect">
            <a:avLst/>
          </a:prstGeom>
          <a:noFill/>
        </p:spPr>
        <p:txBody>
          <a:bodyPr wrap="square" rtlCol="0">
            <a:spAutoFit/>
          </a:bodyPr>
          <a:lstStyle/>
          <a:p>
            <a:pPr marL="342900" lvl="0" indent="-342900" algn="just" rtl="1">
              <a:lnSpc>
                <a:spcPct val="150000"/>
              </a:lnSpc>
              <a:spcBef>
                <a:spcPts val="1200"/>
              </a:spcBef>
              <a:spcAft>
                <a:spcPts val="2400"/>
              </a:spcAft>
              <a:buFont typeface="+mj-lt"/>
              <a:buAutoNum type="arabicPeriod"/>
            </a:pPr>
            <a:r>
              <a:rPr lang="ar-SA" sz="2000" b="1" kern="0" dirty="0">
                <a:effectLst/>
                <a:latin typeface="Calibri" panose="020F0502020204030204" pitchFamily="34" charset="0"/>
                <a:ea typeface="Times New Roman" panose="02020603050405020304" pitchFamily="18" charset="0"/>
                <a:cs typeface="Alexandria" pitchFamily="2" charset="-78"/>
              </a:rPr>
              <a:t>التخطيط والاستعداد المسبق</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1200"/>
              </a:spcBef>
              <a:spcAft>
                <a:spcPts val="24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تطوير خطة إدارة الأزمات</a:t>
            </a:r>
            <a:r>
              <a:rPr lang="en-GB" sz="1800" b="1" kern="0" dirty="0">
                <a:effectLst/>
                <a:latin typeface="Alexandria" pitchFamily="2" charset="-78"/>
                <a:ea typeface="Times New Roman" panose="02020603050405020304" pitchFamily="18" charset="0"/>
                <a:cs typeface="Arial" panose="020B0604020202020204" pitchFamily="34" charset="0"/>
              </a:rPr>
              <a:t>:</a:t>
            </a:r>
            <a:r>
              <a:rPr lang="en-GB" sz="1800" kern="0" dirty="0">
                <a:effectLst/>
                <a:latin typeface="Alexandria" pitchFamily="2" charset="-78"/>
                <a:ea typeface="Times New Roman" panose="02020603050405020304" pitchFamily="18" charset="0"/>
                <a:cs typeface="Arial" panose="020B0604020202020204" pitchFamily="34" charset="0"/>
              </a:rPr>
              <a:t> </a:t>
            </a:r>
            <a:r>
              <a:rPr lang="ar-SA" sz="1800" kern="0" dirty="0">
                <a:effectLst/>
                <a:latin typeface="Calibri" panose="020F0502020204030204" pitchFamily="34" charset="0"/>
                <a:ea typeface="Times New Roman" panose="02020603050405020304" pitchFamily="18" charset="0"/>
                <a:cs typeface="Alexandria" pitchFamily="2" charset="-78"/>
              </a:rPr>
              <a:t>يجب أن تتضمن هذه الخطة </a:t>
            </a:r>
            <a:r>
              <a:rPr lang="ar-EG" sz="1800" kern="0" dirty="0">
                <a:effectLst/>
                <a:latin typeface="Calibri" panose="020F0502020204030204" pitchFamily="34" charset="0"/>
                <a:ea typeface="Times New Roman" panose="02020603050405020304" pitchFamily="18" charset="0"/>
                <a:cs typeface="Alexandria" pitchFamily="2" charset="-78"/>
              </a:rPr>
              <a:t>ال</a:t>
            </a:r>
            <a:r>
              <a:rPr lang="ar-SA" sz="1800" kern="0" dirty="0">
                <a:effectLst/>
                <a:latin typeface="Calibri" panose="020F0502020204030204" pitchFamily="34" charset="0"/>
                <a:ea typeface="Times New Roman" panose="02020603050405020304" pitchFamily="18" charset="0"/>
                <a:cs typeface="Alexandria" pitchFamily="2" charset="-78"/>
              </a:rPr>
              <a:t>سيناريوهات </a:t>
            </a:r>
            <a:r>
              <a:rPr lang="ar-EG" sz="1800" kern="0" dirty="0">
                <a:effectLst/>
                <a:latin typeface="Calibri" panose="020F0502020204030204" pitchFamily="34" charset="0"/>
                <a:ea typeface="Times New Roman" panose="02020603050405020304" pitchFamily="18" charset="0"/>
                <a:cs typeface="Alexandria" pitchFamily="2" charset="-78"/>
              </a:rPr>
              <a:t>ال</a:t>
            </a:r>
            <a:r>
              <a:rPr lang="ar-SA" sz="1800" kern="0" dirty="0">
                <a:effectLst/>
                <a:latin typeface="Calibri" panose="020F0502020204030204" pitchFamily="34" charset="0"/>
                <a:ea typeface="Times New Roman" panose="02020603050405020304" pitchFamily="18" charset="0"/>
                <a:cs typeface="Alexandria" pitchFamily="2" charset="-78"/>
              </a:rPr>
              <a:t>محتملة، وخطوات الاستجابة، والأشخاص المسؤولين عن تنفيذها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1200"/>
              </a:spcBef>
              <a:spcAft>
                <a:spcPts val="24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التدريب والتمرين</a:t>
            </a:r>
            <a:r>
              <a:rPr lang="en-GB" sz="1800" b="1" kern="0" dirty="0">
                <a:effectLst/>
                <a:latin typeface="Alexandria" pitchFamily="2" charset="-78"/>
                <a:ea typeface="Times New Roman" panose="02020603050405020304" pitchFamily="18" charset="0"/>
                <a:cs typeface="Arial" panose="020B0604020202020204" pitchFamily="34" charset="0"/>
              </a:rPr>
              <a:t>:</a:t>
            </a:r>
            <a:r>
              <a:rPr lang="en-GB" sz="1800" kern="0" dirty="0">
                <a:effectLst/>
                <a:latin typeface="Alexandria" pitchFamily="2" charset="-78"/>
                <a:ea typeface="Times New Roman" panose="02020603050405020304" pitchFamily="18" charset="0"/>
                <a:cs typeface="Arial" panose="020B0604020202020204" pitchFamily="34" charset="0"/>
              </a:rPr>
              <a:t> </a:t>
            </a:r>
            <a:r>
              <a:rPr lang="ar-SA" sz="1800" kern="0" dirty="0">
                <a:effectLst/>
                <a:latin typeface="Calibri" panose="020F0502020204030204" pitchFamily="34" charset="0"/>
                <a:ea typeface="Times New Roman" panose="02020603050405020304" pitchFamily="18" charset="0"/>
                <a:cs typeface="Alexandria" pitchFamily="2" charset="-78"/>
              </a:rPr>
              <a:t>يجب على الموظفين والعاملين في المنظمة التدرب بانتظام على تنفيذ خطة إدارة الأزمات</a:t>
            </a:r>
            <a:r>
              <a:rPr lang="ar-SA" sz="1800" b="1" kern="0" dirty="0">
                <a:effectLst/>
                <a:latin typeface="Calibri" panose="020F0502020204030204" pitchFamily="34" charset="0"/>
                <a:ea typeface="Times New Roman" panose="02020603050405020304" pitchFamily="18" charset="0"/>
                <a:cs typeface="Alexandria" pitchFamily="2" charset="-78"/>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1200"/>
              </a:spcBef>
              <a:spcAft>
                <a:spcPts val="24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تقييم المخاطر بانتظام</a:t>
            </a:r>
            <a:r>
              <a:rPr lang="en-GB" sz="1800" b="1" kern="0" dirty="0">
                <a:effectLst/>
                <a:latin typeface="Alexandria" pitchFamily="2" charset="-78"/>
                <a:ea typeface="Times New Roman" panose="02020603050405020304" pitchFamily="18" charset="0"/>
                <a:cs typeface="Arial" panose="020B0604020202020204" pitchFamily="34" charset="0"/>
              </a:rPr>
              <a:t>:</a:t>
            </a:r>
            <a:r>
              <a:rPr lang="en-GB" sz="1800" kern="0" dirty="0">
                <a:effectLst/>
                <a:latin typeface="Alexandria" pitchFamily="2" charset="-78"/>
                <a:ea typeface="Times New Roman" panose="02020603050405020304" pitchFamily="18" charset="0"/>
                <a:cs typeface="Arial" panose="020B0604020202020204" pitchFamily="34" charset="0"/>
              </a:rPr>
              <a:t> </a:t>
            </a:r>
            <a:r>
              <a:rPr lang="ar-SA" sz="1800" kern="0" dirty="0">
                <a:effectLst/>
                <a:latin typeface="Calibri" panose="020F0502020204030204" pitchFamily="34" charset="0"/>
                <a:ea typeface="Times New Roman" panose="02020603050405020304" pitchFamily="18" charset="0"/>
                <a:cs typeface="Alexandria" pitchFamily="2" charset="-78"/>
              </a:rPr>
              <a:t>التعر</a:t>
            </a:r>
            <a:r>
              <a:rPr lang="ar-EG" sz="1800" kern="0" dirty="0">
                <a:effectLst/>
                <a:latin typeface="Calibri" panose="020F0502020204030204" pitchFamily="34" charset="0"/>
                <a:ea typeface="Times New Roman" panose="02020603050405020304" pitchFamily="18" charset="0"/>
                <a:cs typeface="Alexandria" pitchFamily="2" charset="-78"/>
              </a:rPr>
              <a:t>ُّ</a:t>
            </a:r>
            <a:r>
              <a:rPr lang="ar-SA" sz="1800" kern="0" dirty="0">
                <a:effectLst/>
                <a:latin typeface="Calibri" panose="020F0502020204030204" pitchFamily="34" charset="0"/>
                <a:ea typeface="Times New Roman" panose="02020603050405020304" pitchFamily="18" charset="0"/>
                <a:cs typeface="Alexandria" pitchFamily="2" charset="-78"/>
              </a:rPr>
              <a:t>ف على التهديدات المحتملة واتخاذ خطوات للحد منها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83008448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097039"/>
            <a:ext cx="1208814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إدارة السمعة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150823" y="2173382"/>
            <a:ext cx="8397886" cy="2677015"/>
          </a:xfrm>
          <a:prstGeom prst="rect">
            <a:avLst/>
          </a:prstGeom>
          <a:noFill/>
        </p:spPr>
        <p:txBody>
          <a:bodyPr wrap="square" rtlCol="0">
            <a:spAutoFit/>
          </a:bodyPr>
          <a:lstStyle/>
          <a:p>
            <a:pPr lvl="0" algn="just" rtl="1">
              <a:lnSpc>
                <a:spcPct val="150000"/>
              </a:lnSpc>
              <a:spcBef>
                <a:spcPts val="1200"/>
              </a:spcBef>
              <a:spcAft>
                <a:spcPts val="2400"/>
              </a:spcAft>
            </a:pPr>
            <a:r>
              <a:rPr lang="ar-SA" sz="2000" b="1" kern="0" dirty="0">
                <a:effectLst/>
                <a:latin typeface="Calibri" panose="020F0502020204030204" pitchFamily="34" charset="0"/>
                <a:ea typeface="Times New Roman" panose="02020603050405020304" pitchFamily="18" charset="0"/>
                <a:cs typeface="Alexandria" pitchFamily="2" charset="-78"/>
              </a:rPr>
              <a:t>2.</a:t>
            </a:r>
            <a:r>
              <a:rPr lang="ar-EG" sz="2000" b="1" kern="0" dirty="0">
                <a:effectLst/>
                <a:latin typeface="Calibri" panose="020F0502020204030204" pitchFamily="34" charset="0"/>
                <a:ea typeface="Times New Roman" panose="02020603050405020304" pitchFamily="18" charset="0"/>
                <a:cs typeface="Alexandria" pitchFamily="2" charset="-78"/>
              </a:rPr>
              <a:t> </a:t>
            </a:r>
            <a:r>
              <a:rPr lang="ar-SA" sz="2000" b="1" kern="0" dirty="0">
                <a:effectLst/>
                <a:latin typeface="Calibri" panose="020F0502020204030204" pitchFamily="34" charset="0"/>
                <a:ea typeface="Times New Roman" panose="02020603050405020304" pitchFamily="18" charset="0"/>
                <a:cs typeface="Alexandria" pitchFamily="2" charset="-78"/>
              </a:rPr>
              <a:t>الشفافية والنزاهة</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الالتزام بالقيم الأساسية: </a:t>
            </a:r>
            <a:r>
              <a:rPr lang="ar-SA" kern="0" dirty="0">
                <a:effectLst/>
                <a:latin typeface="Calibri" panose="020F0502020204030204" pitchFamily="34" charset="0"/>
                <a:ea typeface="Times New Roman" panose="02020603050405020304" pitchFamily="18" charset="0"/>
                <a:cs typeface="Alexandria" pitchFamily="2" charset="-78"/>
              </a:rPr>
              <a:t>بناء سمعة تقوم على النزاهة والأخلاق العالية.</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التواصل الشفاف: </a:t>
            </a:r>
            <a:r>
              <a:rPr lang="ar-SA" kern="0" dirty="0">
                <a:effectLst/>
                <a:latin typeface="Calibri" panose="020F0502020204030204" pitchFamily="34" charset="0"/>
                <a:ea typeface="Times New Roman" panose="02020603050405020304" pitchFamily="18" charset="0"/>
                <a:cs typeface="Alexandria" pitchFamily="2" charset="-78"/>
              </a:rPr>
              <a:t>التواصل بوضوح وصدق مع الجمهور يساعد في بناء الثقة</a:t>
            </a:r>
            <a:r>
              <a:rPr lang="ar-EG" kern="0" dirty="0">
                <a:effectLst/>
                <a:latin typeface="Calibri" panose="020F0502020204030204" pitchFamily="34" charset="0"/>
                <a:ea typeface="Times New Roman" panose="02020603050405020304" pitchFamily="18" charset="0"/>
                <a:cs typeface="Alexandria" pitchFamily="2" charset="-78"/>
              </a:rPr>
              <a:t>،</a:t>
            </a:r>
            <a:r>
              <a:rPr lang="ar-SA" kern="0" dirty="0">
                <a:effectLst/>
                <a:latin typeface="Calibri" panose="020F0502020204030204" pitchFamily="34" charset="0"/>
                <a:ea typeface="Times New Roman" panose="02020603050405020304" pitchFamily="18" charset="0"/>
                <a:cs typeface="Alexandria" pitchFamily="2" charset="-78"/>
              </a:rPr>
              <a:t> يجب الاعتراف بالمشكلات وتقديم الحقائق دون تأخير.</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1193077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11095"/>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إدارة السمعة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098691" y="1512550"/>
            <a:ext cx="10452717" cy="4434355"/>
          </a:xfrm>
          <a:prstGeom prst="rect">
            <a:avLst/>
          </a:prstGeom>
          <a:noFill/>
        </p:spPr>
        <p:txBody>
          <a:bodyPr wrap="square" rtlCol="0">
            <a:spAutoFit/>
          </a:bodyPr>
          <a:lstStyle/>
          <a:p>
            <a:pPr lvl="0" algn="just" rtl="1">
              <a:lnSpc>
                <a:spcPct val="150000"/>
              </a:lnSpc>
              <a:spcBef>
                <a:spcPts val="1200"/>
              </a:spcBef>
              <a:spcAft>
                <a:spcPts val="2400"/>
              </a:spcAft>
            </a:pPr>
            <a:r>
              <a:rPr lang="ar-EG" sz="2000" b="1" kern="0" dirty="0">
                <a:latin typeface="Calibri" panose="020F0502020204030204" pitchFamily="34" charset="0"/>
                <a:ea typeface="Times New Roman" panose="02020603050405020304" pitchFamily="18" charset="0"/>
                <a:cs typeface="Alexandria" pitchFamily="2" charset="-78"/>
              </a:rPr>
              <a:t>3</a:t>
            </a:r>
            <a:r>
              <a:rPr lang="ar-SA" sz="2000" b="1" kern="0" dirty="0">
                <a:effectLst/>
                <a:latin typeface="Calibri" panose="020F0502020204030204" pitchFamily="34" charset="0"/>
                <a:ea typeface="Times New Roman" panose="02020603050405020304" pitchFamily="18" charset="0"/>
                <a:cs typeface="Alexandria" pitchFamily="2" charset="-78"/>
              </a:rPr>
              <a:t>.</a:t>
            </a:r>
            <a:r>
              <a:rPr lang="ar-EG" sz="2000" b="1" kern="0" dirty="0">
                <a:latin typeface="Calibri" panose="020F0502020204030204" pitchFamily="34" charset="0"/>
                <a:ea typeface="Times New Roman" panose="02020603050405020304" pitchFamily="18" charset="0"/>
                <a:cs typeface="Alexandria" pitchFamily="2" charset="-78"/>
              </a:rPr>
              <a:t> </a:t>
            </a:r>
            <a:r>
              <a:rPr lang="ar-SA" sz="2000" b="1" kern="0" dirty="0">
                <a:effectLst/>
                <a:latin typeface="Calibri" panose="020F0502020204030204" pitchFamily="34" charset="0"/>
                <a:ea typeface="Times New Roman" panose="02020603050405020304" pitchFamily="18" charset="0"/>
                <a:cs typeface="Alexandria" pitchFamily="2" charset="-78"/>
              </a:rPr>
              <a:t>التفاعل المستمر مع الجمهور</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التواجد الفعّال على وسائل التواصل الاجتماعي: </a:t>
            </a:r>
            <a:r>
              <a:rPr lang="ar-SA" kern="0" dirty="0">
                <a:effectLst/>
                <a:latin typeface="Calibri" panose="020F0502020204030204" pitchFamily="34" charset="0"/>
                <a:ea typeface="Times New Roman" panose="02020603050405020304" pitchFamily="18" charset="0"/>
                <a:cs typeface="Alexandria" pitchFamily="2" charset="-78"/>
              </a:rPr>
              <a:t>مراقبة التفاعل والاستجابة للمخاوف والشكاوى.</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السرعة: </a:t>
            </a:r>
            <a:r>
              <a:rPr lang="ar-SA" kern="0" dirty="0">
                <a:effectLst/>
                <a:latin typeface="Calibri" panose="020F0502020204030204" pitchFamily="34" charset="0"/>
                <a:ea typeface="Times New Roman" panose="02020603050405020304" pitchFamily="18" charset="0"/>
                <a:cs typeface="Alexandria" pitchFamily="2" charset="-78"/>
              </a:rPr>
              <a:t>الاستجابة السريعة يمكن أن تقلل من انتشار الشائعات والمعلومات الخاطئة.</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استخدام قنوات متعددة: </a:t>
            </a:r>
            <a:r>
              <a:rPr lang="ar-SA" kern="0" dirty="0">
                <a:effectLst/>
                <a:latin typeface="Calibri" panose="020F0502020204030204" pitchFamily="34" charset="0"/>
                <a:ea typeface="Times New Roman" panose="02020603050405020304" pitchFamily="18" charset="0"/>
                <a:cs typeface="Alexandria" pitchFamily="2" charset="-78"/>
              </a:rPr>
              <a:t>التواصل من خلال مواقع التواصل الاجتماعي، والموقع الرسمي، والمؤتمرات الصحفية لضمان وصول الرسالة إلى جميع الفئات المستهدفة.</a:t>
            </a:r>
          </a:p>
          <a:p>
            <a:pPr lvl="0" algn="just" rtl="1">
              <a:lnSpc>
                <a:spcPct val="150000"/>
              </a:lnSpc>
              <a:spcBef>
                <a:spcPts val="1200"/>
              </a:spcBef>
              <a:spcAft>
                <a:spcPts val="2400"/>
              </a:spcAft>
            </a:pPr>
            <a:r>
              <a:rPr lang="ar-SA" b="1" kern="0" dirty="0">
                <a:effectLst/>
                <a:latin typeface="Calibri" panose="020F0502020204030204" pitchFamily="34" charset="0"/>
                <a:ea typeface="Times New Roman" panose="02020603050405020304" pitchFamily="18" charset="0"/>
                <a:cs typeface="Alexandria" pitchFamily="2" charset="-78"/>
              </a:rPr>
              <a:t>•</a:t>
            </a:r>
            <a:r>
              <a:rPr lang="ar-EG" b="1" kern="0" dirty="0">
                <a:effectLst/>
                <a:latin typeface="Calibri" panose="020F0502020204030204" pitchFamily="34" charset="0"/>
                <a:ea typeface="Times New Roman" panose="02020603050405020304" pitchFamily="18" charset="0"/>
                <a:cs typeface="Alexandria" pitchFamily="2" charset="-78"/>
              </a:rPr>
              <a:t> </a:t>
            </a:r>
            <a:r>
              <a:rPr lang="ar-SA" b="1" kern="0" dirty="0">
                <a:effectLst/>
                <a:latin typeface="Calibri" panose="020F0502020204030204" pitchFamily="34" charset="0"/>
                <a:ea typeface="Times New Roman" panose="02020603050405020304" pitchFamily="18" charset="0"/>
                <a:cs typeface="Alexandria" pitchFamily="2" charset="-78"/>
              </a:rPr>
              <a:t>إجراء استطلاعات رأي بانتظام: </a:t>
            </a:r>
            <a:r>
              <a:rPr lang="ar-SA" kern="0" dirty="0">
                <a:effectLst/>
                <a:latin typeface="Calibri" panose="020F0502020204030204" pitchFamily="34" charset="0"/>
                <a:ea typeface="Times New Roman" panose="02020603050405020304" pitchFamily="18" charset="0"/>
                <a:cs typeface="Alexandria" pitchFamily="2" charset="-78"/>
              </a:rPr>
              <a:t>فهم توقعات الجمهور ومخاوفه.</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601334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65210" y="820519"/>
            <a:ext cx="1208814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إدارة السمعة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985136" y="1448665"/>
            <a:ext cx="8165934" cy="3092513"/>
          </a:xfrm>
          <a:prstGeom prst="rect">
            <a:avLst/>
          </a:prstGeom>
          <a:noFill/>
        </p:spPr>
        <p:txBody>
          <a:bodyPr wrap="square" rtlCol="0">
            <a:spAutoFit/>
          </a:bodyPr>
          <a:lstStyle/>
          <a:p>
            <a:pPr lvl="0" algn="just" rtl="1">
              <a:lnSpc>
                <a:spcPct val="150000"/>
              </a:lnSpc>
              <a:spcBef>
                <a:spcPts val="1200"/>
              </a:spcBef>
              <a:spcAft>
                <a:spcPts val="2400"/>
              </a:spcAft>
            </a:pPr>
            <a:r>
              <a:rPr lang="ar-EG" sz="2000" b="1" kern="0" dirty="0">
                <a:latin typeface="Calibri" panose="020F0502020204030204" pitchFamily="34" charset="0"/>
                <a:ea typeface="Times New Roman" panose="02020603050405020304" pitchFamily="18" charset="0"/>
                <a:cs typeface="Alexandria" pitchFamily="2" charset="-78"/>
              </a:rPr>
              <a:t>4. التدريب والتعليم:</a:t>
            </a:r>
          </a:p>
          <a:p>
            <a:pPr lvl="0" algn="just" rtl="1">
              <a:lnSpc>
                <a:spcPct val="150000"/>
              </a:lnSpc>
              <a:spcBef>
                <a:spcPts val="1200"/>
              </a:spcBef>
              <a:spcAft>
                <a:spcPts val="2400"/>
              </a:spcAft>
            </a:pPr>
            <a:r>
              <a:rPr lang="ar-EG" b="1" kern="0" dirty="0">
                <a:latin typeface="Calibri" panose="020F0502020204030204" pitchFamily="34" charset="0"/>
                <a:ea typeface="Times New Roman" panose="02020603050405020304" pitchFamily="18" charset="0"/>
                <a:cs typeface="Alexandria" pitchFamily="2" charset="-78"/>
              </a:rPr>
              <a:t>• تدريب الموظفين على إدارة الأزمات: </a:t>
            </a:r>
            <a:r>
              <a:rPr lang="ar-EG" kern="0" dirty="0">
                <a:latin typeface="Calibri" panose="020F0502020204030204" pitchFamily="34" charset="0"/>
                <a:ea typeface="Times New Roman" panose="02020603050405020304" pitchFamily="18" charset="0"/>
                <a:cs typeface="Alexandria" pitchFamily="2" charset="-78"/>
              </a:rPr>
              <a:t>تعزيز الوعي بأهمية السمعة وكيفية الحفاظ عليها.</a:t>
            </a:r>
          </a:p>
          <a:p>
            <a:pPr lvl="0" algn="just" rtl="1">
              <a:lnSpc>
                <a:spcPct val="150000"/>
              </a:lnSpc>
              <a:spcBef>
                <a:spcPts val="1200"/>
              </a:spcBef>
              <a:spcAft>
                <a:spcPts val="2400"/>
              </a:spcAft>
            </a:pPr>
            <a:r>
              <a:rPr lang="ar-EG" b="1" kern="0" dirty="0">
                <a:latin typeface="Calibri" panose="020F0502020204030204" pitchFamily="34" charset="0"/>
                <a:ea typeface="Times New Roman" panose="02020603050405020304" pitchFamily="18" charset="0"/>
                <a:cs typeface="Alexandria" pitchFamily="2" charset="-78"/>
              </a:rPr>
              <a:t>• تعليم أفضل الممارسات: </a:t>
            </a:r>
            <a:r>
              <a:rPr lang="ar-EG" kern="0" dirty="0">
                <a:latin typeface="Calibri" panose="020F0502020204030204" pitchFamily="34" charset="0"/>
                <a:ea typeface="Times New Roman" panose="02020603050405020304" pitchFamily="18" charset="0"/>
                <a:cs typeface="Alexandria" pitchFamily="2" charset="-78"/>
              </a:rPr>
              <a:t>التأكد من أن الموظفين يعرفون كيفية التصرف في حالات الأزمات.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pic>
        <p:nvPicPr>
          <p:cNvPr id="4" name="Picture 10" descr="13,300+ Risk Management Stock Photos, Pictures &amp; Royalty-Free Images ...">
            <a:extLst>
              <a:ext uri="{FF2B5EF4-FFF2-40B4-BE49-F238E27FC236}">
                <a16:creationId xmlns:a16="http://schemas.microsoft.com/office/drawing/2014/main" id="{98B08C23-850C-A3EB-689A-BE1BCC38DC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210" y="4541178"/>
            <a:ext cx="11569650" cy="195150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4498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C43870C0-DFB4-6B7A-06A0-A80BCDE0E470}"/>
              </a:ext>
            </a:extLst>
          </p:cNvPr>
          <p:cNvSpPr txBox="1"/>
          <p:nvPr/>
        </p:nvSpPr>
        <p:spPr>
          <a:xfrm>
            <a:off x="2502567" y="899652"/>
            <a:ext cx="7280431"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الاتصال في حالات الأزمات وإدارة السمعة</a:t>
            </a:r>
          </a:p>
        </p:txBody>
      </p:sp>
      <p:sp>
        <p:nvSpPr>
          <p:cNvPr id="5" name="TextBox 4">
            <a:extLst>
              <a:ext uri="{FF2B5EF4-FFF2-40B4-BE49-F238E27FC236}">
                <a16:creationId xmlns:a16="http://schemas.microsoft.com/office/drawing/2014/main" id="{9D612130-072B-A3FB-6BEB-710F22A1B0AB}"/>
              </a:ext>
            </a:extLst>
          </p:cNvPr>
          <p:cNvSpPr txBox="1"/>
          <p:nvPr/>
        </p:nvSpPr>
        <p:spPr>
          <a:xfrm>
            <a:off x="9647074" y="2242528"/>
            <a:ext cx="2206943" cy="1015663"/>
          </a:xfrm>
          <a:prstGeom prst="rect">
            <a:avLst/>
          </a:prstGeom>
          <a:noFill/>
        </p:spPr>
        <p:txBody>
          <a:bodyPr wrap="square" rtlCol="0">
            <a:spAutoFit/>
          </a:bodyPr>
          <a:lstStyle/>
          <a:p>
            <a:pPr algn="ctr" rtl="1"/>
            <a:r>
              <a:rPr lang="ar-EG" sz="2000" b="1" dirty="0">
                <a:latin typeface="Alexandria" charset="0"/>
                <a:cs typeface="Alexandria" charset="0"/>
              </a:rPr>
              <a:t>مبادئ الاتصال الفعّال في الأزمات </a:t>
            </a:r>
          </a:p>
        </p:txBody>
      </p:sp>
      <p:sp>
        <p:nvSpPr>
          <p:cNvPr id="7" name="TextBox 6">
            <a:extLst>
              <a:ext uri="{FF2B5EF4-FFF2-40B4-BE49-F238E27FC236}">
                <a16:creationId xmlns:a16="http://schemas.microsoft.com/office/drawing/2014/main" id="{1F4C2EE7-9E72-F427-D4C3-99FCA6FAB134}"/>
              </a:ext>
            </a:extLst>
          </p:cNvPr>
          <p:cNvSpPr txBox="1"/>
          <p:nvPr/>
        </p:nvSpPr>
        <p:spPr>
          <a:xfrm>
            <a:off x="9368024" y="4209833"/>
            <a:ext cx="2543623" cy="1015663"/>
          </a:xfrm>
          <a:prstGeom prst="rect">
            <a:avLst/>
          </a:prstGeom>
          <a:noFill/>
        </p:spPr>
        <p:txBody>
          <a:bodyPr wrap="square" rtlCol="0">
            <a:spAutoFit/>
          </a:bodyPr>
          <a:lstStyle/>
          <a:p>
            <a:pPr algn="ctr" rtl="1"/>
            <a:r>
              <a:rPr lang="ar-EG" sz="2000" b="1" dirty="0">
                <a:latin typeface="Alexandria" charset="0"/>
                <a:cs typeface="Alexandria" charset="0"/>
              </a:rPr>
              <a:t>العلاقات مع وسائل الإعلام خلال الأزمات </a:t>
            </a:r>
          </a:p>
        </p:txBody>
      </p:sp>
      <p:sp>
        <p:nvSpPr>
          <p:cNvPr id="9" name="TextBox 8">
            <a:extLst>
              <a:ext uri="{FF2B5EF4-FFF2-40B4-BE49-F238E27FC236}">
                <a16:creationId xmlns:a16="http://schemas.microsoft.com/office/drawing/2014/main" id="{FB5A5CD0-6028-692E-720E-6C3DD9ECDDA0}"/>
              </a:ext>
            </a:extLst>
          </p:cNvPr>
          <p:cNvSpPr txBox="1"/>
          <p:nvPr/>
        </p:nvSpPr>
        <p:spPr>
          <a:xfrm>
            <a:off x="181008" y="2242528"/>
            <a:ext cx="2477107" cy="1015663"/>
          </a:xfrm>
          <a:prstGeom prst="rect">
            <a:avLst/>
          </a:prstGeom>
          <a:noFill/>
        </p:spPr>
        <p:txBody>
          <a:bodyPr wrap="square" rtlCol="0">
            <a:spAutoFit/>
          </a:bodyPr>
          <a:lstStyle/>
          <a:p>
            <a:pPr algn="ctr" rtl="1"/>
            <a:r>
              <a:rPr lang="ar-EG" sz="2000" b="1" dirty="0">
                <a:latin typeface="Alexandria" charset="0"/>
                <a:cs typeface="Alexandria" charset="0"/>
              </a:rPr>
              <a:t>التخطيط وتنفيذ الاتصال الفعّال في الأزمات</a:t>
            </a:r>
          </a:p>
        </p:txBody>
      </p:sp>
      <p:sp>
        <p:nvSpPr>
          <p:cNvPr id="11" name="TextBox 10">
            <a:extLst>
              <a:ext uri="{FF2B5EF4-FFF2-40B4-BE49-F238E27FC236}">
                <a16:creationId xmlns:a16="http://schemas.microsoft.com/office/drawing/2014/main" id="{91D5719E-12A7-7E7F-9AD2-3C59ED1F5A33}"/>
              </a:ext>
            </a:extLst>
          </p:cNvPr>
          <p:cNvSpPr txBox="1"/>
          <p:nvPr/>
        </p:nvSpPr>
        <p:spPr>
          <a:xfrm>
            <a:off x="181008" y="4209833"/>
            <a:ext cx="2477107" cy="400110"/>
          </a:xfrm>
          <a:prstGeom prst="rect">
            <a:avLst/>
          </a:prstGeom>
          <a:noFill/>
        </p:spPr>
        <p:txBody>
          <a:bodyPr wrap="square" rtlCol="0">
            <a:spAutoFit/>
          </a:bodyPr>
          <a:lstStyle/>
          <a:p>
            <a:pPr algn="ctr" rtl="1"/>
            <a:r>
              <a:rPr lang="ar-EG" sz="2000" b="1" dirty="0">
                <a:latin typeface="Alexandria" charset="0"/>
                <a:cs typeface="Alexandria" charset="0"/>
              </a:rPr>
              <a:t>إدارة السمعة</a:t>
            </a:r>
          </a:p>
        </p:txBody>
      </p:sp>
      <p:pic>
        <p:nvPicPr>
          <p:cNvPr id="10" name="Picture 4" descr="Compliance Group Blogs | CSA, CSV, FDA Quality Management System">
            <a:extLst>
              <a:ext uri="{FF2B5EF4-FFF2-40B4-BE49-F238E27FC236}">
                <a16:creationId xmlns:a16="http://schemas.microsoft.com/office/drawing/2014/main" id="{A4A85452-677A-AF63-A232-7B08CF4264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668"/>
          <a:stretch/>
        </p:blipFill>
        <p:spPr bwMode="auto">
          <a:xfrm>
            <a:off x="2994796" y="1693358"/>
            <a:ext cx="6373228" cy="42304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9970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aca13214-df29-4e3c-a050-857c0bf7bd8e"/>
    <ds:schemaRef ds:uri="http://purl.org/dc/dcmitype/"/>
    <ds:schemaRef ds:uri="http://schemas.microsoft.com/office/2006/documentManagement/types"/>
    <ds:schemaRef ds:uri="http://purl.org/dc/elements/1.1/"/>
    <ds:schemaRef ds:uri="http://schemas.microsoft.com/office/2006/metadata/properties"/>
    <ds:schemaRef ds:uri="688354b5-287c-4cda-825e-1d7935aea40e"/>
    <ds:schemaRef ds:uri="http://schemas.microsoft.com/office/infopath/2007/PartnerControls"/>
    <ds:schemaRef ds:uri="http://schemas.openxmlformats.org/package/2006/metadata/core-properties"/>
    <ds:schemaRef ds:uri="http://www.w3.org/XML/1998/namespace"/>
    <ds:schemaRef ds:uri="http://purl.org/dc/terms/"/>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4B6B1157-9B95-4BC9-BA61-401C03ABB6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8272</TotalTime>
  <Words>5197</Words>
  <Application>Microsoft Macintosh PowerPoint</Application>
  <PresentationFormat>Widescreen</PresentationFormat>
  <Paragraphs>521</Paragraphs>
  <Slides>65</Slides>
  <Notes>59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65</vt:i4>
      </vt:variant>
    </vt:vector>
  </HeadingPairs>
  <TitlesOfParts>
    <vt:vector size="73" baseType="lpstr">
      <vt:lpstr>Alexandria</vt:lpstr>
      <vt:lpstr>Arial</vt:lpstr>
      <vt:lpstr>Calibri</vt:lpstr>
      <vt:lpstr>Calibri Light</vt:lpstr>
      <vt:lpstr>Courier New</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 Ayad (Galala University)</cp:lastModifiedBy>
  <cp:revision>708</cp:revision>
  <dcterms:created xsi:type="dcterms:W3CDTF">2023-04-29T09:08:00Z</dcterms:created>
  <dcterms:modified xsi:type="dcterms:W3CDTF">2026-03-02T23:34:25Z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