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df" ContentType="application/pd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1.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46"/>
  </p:notesMasterIdLst>
  <p:sldIdLst>
    <p:sldId id="590" r:id="rId2"/>
    <p:sldId id="313" r:id="rId3"/>
    <p:sldId id="548" r:id="rId4"/>
    <p:sldId id="549" r:id="rId5"/>
    <p:sldId id="550" r:id="rId6"/>
    <p:sldId id="551" r:id="rId7"/>
    <p:sldId id="552"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65" r:id="rId21"/>
    <p:sldId id="566" r:id="rId22"/>
    <p:sldId id="567" r:id="rId23"/>
    <p:sldId id="568" r:id="rId24"/>
    <p:sldId id="569" r:id="rId25"/>
    <p:sldId id="570" r:id="rId26"/>
    <p:sldId id="571" r:id="rId27"/>
    <p:sldId id="572" r:id="rId28"/>
    <p:sldId id="573" r:id="rId29"/>
    <p:sldId id="574" r:id="rId30"/>
    <p:sldId id="575" r:id="rId31"/>
    <p:sldId id="576" r:id="rId32"/>
    <p:sldId id="578" r:id="rId33"/>
    <p:sldId id="579" r:id="rId34"/>
    <p:sldId id="580" r:id="rId35"/>
    <p:sldId id="581" r:id="rId36"/>
    <p:sldId id="582" r:id="rId37"/>
    <p:sldId id="583" r:id="rId38"/>
    <p:sldId id="584" r:id="rId39"/>
    <p:sldId id="585" r:id="rId40"/>
    <p:sldId id="586" r:id="rId41"/>
    <p:sldId id="588" r:id="rId42"/>
    <p:sldId id="589" r:id="rId43"/>
    <p:sldId id="514" r:id="rId44"/>
    <p:sldId id="59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313"/>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8"/>
            <p14:sldId id="579"/>
            <p14:sldId id="580"/>
            <p14:sldId id="581"/>
            <p14:sldId id="582"/>
            <p14:sldId id="583"/>
            <p14:sldId id="584"/>
            <p14:sldId id="585"/>
            <p14:sldId id="586"/>
            <p14:sldId id="588"/>
            <p14:sldId id="589"/>
            <p14:sldId id="514"/>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85" d="100"/>
          <a:sy n="85" d="100"/>
        </p:scale>
        <p:origin x="6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6F5F930-56C0-82F6-7E16-BFFD8F1FD3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02393E1-B18E-8650-94BC-D80EB7B3D53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68159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DF69994C-9E12-9303-4DDB-5414388A661F}"/>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641CE3B-493C-4AC1-3A42-CF67D93AFDE9}"/>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8440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A56CCBCB-6558-856F-0FB5-9A5C4E4D52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120E6FC-0228-BB03-58FA-DB7C646AADF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8437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1148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8980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3347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7756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2673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2756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5498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8700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94061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6322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6495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6729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4215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56836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7593196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7850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50155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16457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9613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2965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9427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7057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151760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2796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26967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813559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3317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3733134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6678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3532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4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36820" y="320676"/>
            <a:ext cx="1712077" cy="799423"/>
          </a:xfrm>
          <a:prstGeom prst="rect">
            <a:avLst/>
          </a:prstGeom>
        </p:spPr>
      </p:pic>
    </p:spTree>
    <p:extLst>
      <p:ext uri="{BB962C8B-B14F-4D97-AF65-F5344CB8AC3E}">
        <p14:creationId xmlns:p14="http://schemas.microsoft.com/office/powerpoint/2010/main" val="407501781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99" r:id="rId29"/>
    <p:sldLayoutId id="2147483700" r:id="rId30"/>
    <p:sldLayoutId id="2147483701" r:id="rId31"/>
    <p:sldLayoutId id="2147483702" r:id="rId32"/>
    <p:sldLayoutId id="2147483703" r:id="rId33"/>
    <p:sldLayoutId id="2147483660" r:id="rId34"/>
    <p:sldLayoutId id="2147483665" r:id="rId35"/>
    <p:sldLayoutId id="2147483667" r:id="rId36"/>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8.pd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7.pd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customXml" Target="../ink/ink1.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pic>
        <p:nvPicPr>
          <p:cNvPr id="3" name="Audio 3">
            <a:hlinkClick r:id="" action="ppaction://media"/>
            <a:extLst>
              <a:ext uri="{FF2B5EF4-FFF2-40B4-BE49-F238E27FC236}">
                <a16:creationId xmlns:a16="http://schemas.microsoft.com/office/drawing/2014/main" id="{314A2FBE-473F-E693-40A9-522255C54DB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91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000" b="1" dirty="0"/>
              <a:t>Requirements engineering</a:t>
            </a:r>
          </a:p>
          <a:p>
            <a:pPr marL="274320" lvl="0" indent="-274320">
              <a:lnSpc>
                <a:spcPct val="100000"/>
              </a:lnSpc>
              <a:spcBef>
                <a:spcPts val="600"/>
              </a:spcBef>
              <a:buClr>
                <a:srgbClr val="B13F9A"/>
              </a:buClr>
              <a:buSzPct val="73000"/>
              <a:buFont typeface="Wingdings 2"/>
              <a:buChar char=""/>
            </a:pPr>
            <a:r>
              <a:rPr lang="en-US" sz="2000" b="1" dirty="0"/>
              <a:t>User requirements</a:t>
            </a:r>
          </a:p>
          <a:p>
            <a:pPr marL="274320" lvl="0" indent="-274320">
              <a:lnSpc>
                <a:spcPct val="100000"/>
              </a:lnSpc>
              <a:spcBef>
                <a:spcPts val="600"/>
              </a:spcBef>
              <a:buClr>
                <a:srgbClr val="B13F9A"/>
              </a:buClr>
              <a:buSzPct val="73000"/>
              <a:buFont typeface="Wingdings 2"/>
              <a:buChar char=""/>
            </a:pPr>
            <a:r>
              <a:rPr lang="en-US" sz="2000" b="1" dirty="0"/>
              <a:t>System requirements</a:t>
            </a:r>
          </a:p>
          <a:p>
            <a:pPr marL="274320" lvl="0" indent="-274320">
              <a:lnSpc>
                <a:spcPct val="100000"/>
              </a:lnSpc>
              <a:spcBef>
                <a:spcPts val="600"/>
              </a:spcBef>
              <a:buClr>
                <a:srgbClr val="B13F9A"/>
              </a:buClr>
              <a:buSzPct val="73000"/>
              <a:buFont typeface="Wingdings 2"/>
              <a:buChar char=""/>
            </a:pPr>
            <a:r>
              <a:rPr lang="en-US" sz="2000" b="1" dirty="0"/>
              <a:t>Functional requirements</a:t>
            </a:r>
          </a:p>
          <a:p>
            <a:pPr marL="274320" lvl="0" indent="-274320">
              <a:lnSpc>
                <a:spcPct val="100000"/>
              </a:lnSpc>
              <a:spcBef>
                <a:spcPts val="600"/>
              </a:spcBef>
              <a:buClr>
                <a:srgbClr val="B13F9A"/>
              </a:buClr>
              <a:buSzPct val="73000"/>
              <a:buFont typeface="Wingdings 2"/>
              <a:buChar char=""/>
            </a:pPr>
            <a:r>
              <a:rPr lang="en-US" sz="2000" b="1" dirty="0"/>
              <a:t>Non-functional requirements</a:t>
            </a:r>
          </a:p>
          <a:p>
            <a:pPr marL="274320" lvl="0" indent="-274320">
              <a:lnSpc>
                <a:spcPct val="100000"/>
              </a:lnSpc>
              <a:spcBef>
                <a:spcPts val="600"/>
              </a:spcBef>
              <a:buClr>
                <a:srgbClr val="B13F9A"/>
              </a:buClr>
              <a:buSzPct val="73000"/>
              <a:buFont typeface="Wingdings 2"/>
              <a:buChar char=""/>
            </a:pPr>
            <a:r>
              <a:rPr lang="en-US" sz="2000" b="1" dirty="0"/>
              <a:t>Domain requirements</a:t>
            </a:r>
          </a:p>
          <a:p>
            <a:pPr marL="274320" lvl="0" indent="-274320">
              <a:lnSpc>
                <a:spcPct val="100000"/>
              </a:lnSpc>
              <a:spcBef>
                <a:spcPts val="600"/>
              </a:spcBef>
              <a:buClr>
                <a:srgbClr val="B13F9A"/>
              </a:buClr>
              <a:buSzPct val="73000"/>
              <a:buFont typeface="Wingdings 2"/>
              <a:buChar char=""/>
            </a:pPr>
            <a:r>
              <a:rPr lang="en-US" sz="2000" b="1" dirty="0"/>
              <a:t>The structure of a requirements document</a:t>
            </a:r>
          </a:p>
          <a:p>
            <a:pPr marL="274320" lvl="0" indent="-274320">
              <a:lnSpc>
                <a:spcPct val="100000"/>
              </a:lnSpc>
              <a:spcBef>
                <a:spcPts val="600"/>
              </a:spcBef>
              <a:buClr>
                <a:srgbClr val="B13F9A"/>
              </a:buClr>
              <a:buSzPct val="73000"/>
              <a:buFont typeface="Wingdings 2"/>
              <a:buChar char=""/>
            </a:pPr>
            <a:r>
              <a:rPr lang="en-US" sz="2000" b="1" dirty="0"/>
              <a:t> Requirements elicitation</a:t>
            </a:r>
          </a:p>
          <a:p>
            <a:pPr marL="274320" lvl="0" indent="-274320">
              <a:lnSpc>
                <a:spcPct val="100000"/>
              </a:lnSpc>
              <a:spcBef>
                <a:spcPts val="600"/>
              </a:spcBef>
              <a:buClr>
                <a:srgbClr val="B13F9A"/>
              </a:buClr>
              <a:buSzPct val="73000"/>
              <a:buFont typeface="Wingdings 2"/>
              <a:buChar char=""/>
            </a:pPr>
            <a:r>
              <a:rPr lang="en-US" sz="2000" b="1" dirty="0"/>
              <a:t>Requirements analysis</a:t>
            </a:r>
          </a:p>
          <a:p>
            <a:pPr marL="274320" lvl="0" indent="-274320">
              <a:lnSpc>
                <a:spcPct val="100000"/>
              </a:lnSpc>
              <a:spcBef>
                <a:spcPts val="600"/>
              </a:spcBef>
              <a:buClr>
                <a:srgbClr val="B13F9A"/>
              </a:buClr>
              <a:buSzPct val="73000"/>
              <a:buFont typeface="Wingdings 2"/>
              <a:buChar char=""/>
            </a:pPr>
            <a:r>
              <a:rPr lang="en-US" sz="2000" b="1" dirty="0"/>
              <a:t>Requirements validation</a:t>
            </a:r>
          </a:p>
          <a:p>
            <a:pPr marL="274320" lvl="0" indent="-274320">
              <a:lnSpc>
                <a:spcPct val="100000"/>
              </a:lnSpc>
              <a:spcBef>
                <a:spcPts val="600"/>
              </a:spcBef>
              <a:buClr>
                <a:srgbClr val="B13F9A"/>
              </a:buClr>
              <a:buSzPct val="73000"/>
              <a:buFont typeface="Wingdings 2"/>
              <a:buChar char=""/>
            </a:pPr>
            <a:r>
              <a:rPr lang="en-US" sz="2000" b="1"/>
              <a:t>Requirements management</a:t>
            </a: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a:p>
            <a:pPr marL="274320" lvl="0" indent="-274320">
              <a:lnSpc>
                <a:spcPct val="100000"/>
              </a:lnSpc>
              <a:spcBef>
                <a:spcPts val="600"/>
              </a:spcBef>
              <a:buClr>
                <a:srgbClr val="B13F9A"/>
              </a:buClr>
              <a:buSzPct val="73000"/>
              <a:buFont typeface="Wingdings 2"/>
              <a:buChar char=""/>
            </a:pPr>
            <a:endParaRPr lang="en-US" sz="20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engineering</a:t>
            </a:r>
          </a:p>
        </p:txBody>
      </p:sp>
      <p:sp>
        <p:nvSpPr>
          <p:cNvPr id="3" name="Content Placeholder 2"/>
          <p:cNvSpPr>
            <a:spLocks noGrp="1"/>
          </p:cNvSpPr>
          <p:nvPr>
            <p:ph idx="1"/>
          </p:nvPr>
        </p:nvSpPr>
        <p:spPr/>
        <p:txBody>
          <a:bodyPr>
            <a:normAutofit/>
          </a:bodyPr>
          <a:lstStyle/>
          <a:p>
            <a:pPr lvl="0"/>
            <a:r>
              <a:rPr lang="en-GB" sz="3600" dirty="0"/>
              <a:t>The process of establishing </a:t>
            </a:r>
            <a:r>
              <a:rPr lang="en-GB" sz="3600" dirty="0">
                <a:solidFill>
                  <a:srgbClr val="FF0000"/>
                </a:solidFill>
              </a:rPr>
              <a:t>the services </a:t>
            </a:r>
            <a:r>
              <a:rPr lang="en-GB" sz="3600" dirty="0"/>
              <a:t>that the customer requires from a system and </a:t>
            </a:r>
            <a:r>
              <a:rPr lang="en-GB" sz="3600" dirty="0">
                <a:solidFill>
                  <a:srgbClr val="FF0000"/>
                </a:solidFill>
              </a:rPr>
              <a:t>the constraints </a:t>
            </a:r>
            <a:r>
              <a:rPr lang="en-GB" sz="3600" dirty="0"/>
              <a:t>under which it operates and is developed.</a:t>
            </a:r>
            <a:endParaRPr lang="en-US" sz="3600" dirty="0"/>
          </a:p>
          <a:p>
            <a:pPr lvl="0"/>
            <a:r>
              <a:rPr lang="en-GB" sz="3600" dirty="0">
                <a:solidFill>
                  <a:srgbClr val="FF0000"/>
                </a:solidFill>
              </a:rPr>
              <a:t>The requirements </a:t>
            </a:r>
            <a:r>
              <a:rPr lang="en-GB" sz="3600" dirty="0"/>
              <a:t>themselves are the </a:t>
            </a:r>
            <a:r>
              <a:rPr lang="en-GB" sz="3600" dirty="0">
                <a:solidFill>
                  <a:srgbClr val="FF0000"/>
                </a:solidFill>
              </a:rPr>
              <a:t>descriptions</a:t>
            </a:r>
            <a:r>
              <a:rPr lang="en-GB" sz="3600" dirty="0"/>
              <a:t> of the system </a:t>
            </a:r>
            <a:r>
              <a:rPr lang="en-GB" sz="3600" dirty="0">
                <a:solidFill>
                  <a:srgbClr val="FF0000"/>
                </a:solidFill>
              </a:rPr>
              <a:t>services and constraints </a:t>
            </a:r>
            <a:r>
              <a:rPr lang="en-GB" sz="3600" dirty="0"/>
              <a:t>that are generated during the requirements engineering process.</a:t>
            </a:r>
            <a:endParaRPr lang="en-US" sz="3600" dirty="0"/>
          </a:p>
        </p:txBody>
      </p:sp>
    </p:spTree>
    <p:extLst>
      <p:ext uri="{BB962C8B-B14F-4D97-AF65-F5344CB8AC3E}">
        <p14:creationId xmlns:p14="http://schemas.microsoft.com/office/powerpoint/2010/main" val="420787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requirement?</a:t>
            </a:r>
            <a:endParaRPr lang="en-US" dirty="0"/>
          </a:p>
        </p:txBody>
      </p:sp>
      <p:sp>
        <p:nvSpPr>
          <p:cNvPr id="3" name="Content Placeholder 2"/>
          <p:cNvSpPr>
            <a:spLocks noGrp="1"/>
          </p:cNvSpPr>
          <p:nvPr>
            <p:ph idx="1"/>
          </p:nvPr>
        </p:nvSpPr>
        <p:spPr/>
        <p:txBody>
          <a:bodyPr/>
          <a:lstStyle/>
          <a:p>
            <a:r>
              <a:rPr lang="en-GB" dirty="0"/>
              <a:t>Requirements may range from a </a:t>
            </a:r>
            <a:r>
              <a:rPr lang="en-GB" b="1" dirty="0">
                <a:solidFill>
                  <a:srgbClr val="FF0000"/>
                </a:solidFill>
              </a:rPr>
              <a:t>high-level</a:t>
            </a:r>
            <a:r>
              <a:rPr lang="en-GB" b="1" dirty="0"/>
              <a:t> abstract </a:t>
            </a:r>
            <a:r>
              <a:rPr lang="en-GB" dirty="0"/>
              <a:t>statement of a service or of a system constraint </a:t>
            </a:r>
            <a:r>
              <a:rPr lang="en-GB" b="1" dirty="0">
                <a:solidFill>
                  <a:srgbClr val="FF0000"/>
                </a:solidFill>
              </a:rPr>
              <a:t>to a detailed </a:t>
            </a:r>
            <a:r>
              <a:rPr lang="en-GB" dirty="0"/>
              <a:t>mathematical functional specification.</a:t>
            </a:r>
          </a:p>
          <a:p>
            <a:pPr marL="800100" lvl="1" indent="-342900"/>
            <a:r>
              <a:rPr lang="en-US" sz="2400" dirty="0">
                <a:solidFill>
                  <a:srgbClr val="000000"/>
                </a:solidFill>
                <a:latin typeface="Arial"/>
                <a:ea typeface="Times New Roman"/>
                <a:cs typeface="Arial"/>
              </a:rPr>
              <a:t>it must define its needs in a sufficiently </a:t>
            </a:r>
            <a:r>
              <a:rPr lang="en-US" sz="2400" b="1" dirty="0">
                <a:solidFill>
                  <a:srgbClr val="000000"/>
                </a:solidFill>
                <a:latin typeface="Arial"/>
                <a:ea typeface="Times New Roman"/>
                <a:cs typeface="Arial"/>
              </a:rPr>
              <a:t>abstract</a:t>
            </a:r>
            <a:r>
              <a:rPr lang="en-US" sz="2400" dirty="0">
                <a:solidFill>
                  <a:srgbClr val="000000"/>
                </a:solidFill>
                <a:latin typeface="Arial"/>
                <a:ea typeface="Times New Roman"/>
                <a:cs typeface="Arial"/>
              </a:rPr>
              <a:t> way that a</a:t>
            </a:r>
            <a:r>
              <a:rPr lang="en-US" sz="2000" dirty="0">
                <a:solidFill>
                  <a:srgbClr val="000000"/>
                </a:solidFill>
                <a:latin typeface="Arial"/>
                <a:ea typeface="Times New Roman"/>
                <a:cs typeface="Arial"/>
              </a:rPr>
              <a:t> solution is not pre-defined. As the requirements must be written so that several contractors can bid for the contract.</a:t>
            </a:r>
          </a:p>
          <a:p>
            <a:pPr marL="800100" lvl="1" indent="-342900"/>
            <a:r>
              <a:rPr lang="en-US" sz="2000" dirty="0">
                <a:solidFill>
                  <a:srgbClr val="000000"/>
                </a:solidFill>
                <a:latin typeface="Arial"/>
                <a:ea typeface="Times New Roman"/>
                <a:cs typeface="Arial"/>
              </a:rPr>
              <a:t>Once a contract has been awarded, the contractor must write a system definition for the client </a:t>
            </a:r>
            <a:r>
              <a:rPr lang="en-US" sz="2000" b="1" dirty="0">
                <a:solidFill>
                  <a:srgbClr val="000000"/>
                </a:solidFill>
                <a:latin typeface="Arial"/>
                <a:ea typeface="Times New Roman"/>
                <a:cs typeface="Arial"/>
              </a:rPr>
              <a:t>in more detail </a:t>
            </a:r>
            <a:r>
              <a:rPr lang="en-US" sz="2000" dirty="0">
                <a:solidFill>
                  <a:srgbClr val="000000"/>
                </a:solidFill>
                <a:latin typeface="Arial"/>
                <a:ea typeface="Times New Roman"/>
                <a:cs typeface="Arial"/>
              </a:rPr>
              <a:t>so that the client understands and can validate what the software will do.</a:t>
            </a:r>
          </a:p>
          <a:p>
            <a:pPr marL="800100" lvl="1" indent="-342900"/>
            <a:r>
              <a:rPr lang="en-US" sz="2000" b="1" dirty="0">
                <a:solidFill>
                  <a:srgbClr val="000000"/>
                </a:solidFill>
                <a:latin typeface="Arial"/>
                <a:ea typeface="Times New Roman"/>
                <a:cs typeface="Arial"/>
              </a:rPr>
              <a:t>Both of these documents </a:t>
            </a:r>
            <a:r>
              <a:rPr lang="en-US" sz="2000" dirty="0">
                <a:solidFill>
                  <a:srgbClr val="000000"/>
                </a:solidFill>
                <a:latin typeface="Arial"/>
                <a:ea typeface="Times New Roman"/>
                <a:cs typeface="Arial"/>
              </a:rPr>
              <a:t>may be called the requirements document for the system.”</a:t>
            </a:r>
            <a:endParaRPr lang="en-US" sz="2000" dirty="0">
              <a:latin typeface="Arial"/>
              <a:cs typeface="Arial"/>
            </a:endParaRPr>
          </a:p>
          <a:p>
            <a:pPr marL="800100" lvl="1" indent="-342900"/>
            <a:endParaRPr lang="en-US" sz="2000" dirty="0">
              <a:solidFill>
                <a:srgbClr val="000000"/>
              </a:solidFill>
              <a:latin typeface="Arial"/>
              <a:ea typeface="Times New Roman"/>
              <a:cs typeface="Arial"/>
            </a:endParaRPr>
          </a:p>
          <a:p>
            <a:pPr marL="342900" indent="-342900"/>
            <a:endParaRPr lang="en-US" sz="2000" dirty="0">
              <a:solidFill>
                <a:srgbClr val="000000"/>
              </a:solidFill>
              <a:latin typeface="Arial"/>
              <a:ea typeface="Times New Roman"/>
              <a:cs typeface="Arial"/>
            </a:endParaRPr>
          </a:p>
          <a:p>
            <a:endParaRPr lang="en-US" dirty="0"/>
          </a:p>
          <a:p>
            <a:endParaRPr lang="en-US" dirty="0"/>
          </a:p>
        </p:txBody>
      </p:sp>
    </p:spTree>
    <p:extLst>
      <p:ext uri="{BB962C8B-B14F-4D97-AF65-F5344CB8AC3E}">
        <p14:creationId xmlns:p14="http://schemas.microsoft.com/office/powerpoint/2010/main" val="27222163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requirement</a:t>
            </a:r>
            <a:endParaRPr lang="en-US" dirty="0"/>
          </a:p>
        </p:txBody>
      </p:sp>
      <p:sp>
        <p:nvSpPr>
          <p:cNvPr id="3" name="Content Placeholder 2"/>
          <p:cNvSpPr>
            <a:spLocks noGrp="1"/>
          </p:cNvSpPr>
          <p:nvPr>
            <p:ph idx="1"/>
          </p:nvPr>
        </p:nvSpPr>
        <p:spPr/>
        <p:txBody>
          <a:bodyPr/>
          <a:lstStyle/>
          <a:p>
            <a:pPr lvl="0"/>
            <a:r>
              <a:rPr lang="en-GB" dirty="0"/>
              <a:t>Abstract </a:t>
            </a:r>
            <a:r>
              <a:rPr lang="en-GB" dirty="0">
                <a:sym typeface="Wingdings" panose="05000000000000000000" pitchFamily="2" charset="2"/>
              </a:rPr>
              <a:t> </a:t>
            </a:r>
            <a:r>
              <a:rPr lang="en-GB" dirty="0">
                <a:solidFill>
                  <a:srgbClr val="FF0000"/>
                </a:solidFill>
              </a:rPr>
              <a:t>User requirements</a:t>
            </a:r>
            <a:endParaRPr lang="en-US" dirty="0">
              <a:solidFill>
                <a:srgbClr val="FF0000"/>
              </a:solidFill>
            </a:endParaRPr>
          </a:p>
          <a:p>
            <a:pPr lvl="1"/>
            <a:r>
              <a:rPr lang="en-GB" dirty="0"/>
              <a:t>Statements in natural language plus diagrams of the services the system provides and its operational constraints. </a:t>
            </a:r>
            <a:r>
              <a:rPr lang="en-GB" b="1" dirty="0"/>
              <a:t>Written for customers</a:t>
            </a:r>
            <a:r>
              <a:rPr lang="en-GB" dirty="0"/>
              <a:t>.</a:t>
            </a:r>
            <a:endParaRPr lang="en-US" dirty="0"/>
          </a:p>
          <a:p>
            <a:pPr lvl="0"/>
            <a:r>
              <a:rPr lang="en-GB" dirty="0"/>
              <a:t>Detailed </a:t>
            </a:r>
            <a:r>
              <a:rPr lang="en-GB" dirty="0">
                <a:sym typeface="Wingdings" panose="05000000000000000000" pitchFamily="2" charset="2"/>
              </a:rPr>
              <a:t> </a:t>
            </a:r>
            <a:r>
              <a:rPr lang="en-GB" dirty="0">
                <a:solidFill>
                  <a:srgbClr val="FF0000"/>
                </a:solidFill>
              </a:rPr>
              <a:t>System requirements</a:t>
            </a:r>
            <a:endParaRPr lang="en-US" dirty="0">
              <a:solidFill>
                <a:srgbClr val="FF0000"/>
              </a:solidFill>
            </a:endParaRPr>
          </a:p>
          <a:p>
            <a:pPr lvl="1"/>
            <a:r>
              <a:rPr lang="en-GB" dirty="0"/>
              <a:t>A structured document setting out </a:t>
            </a:r>
            <a:r>
              <a:rPr lang="en-GB" b="1" dirty="0"/>
              <a:t>detailed descriptions of the system’s functions</a:t>
            </a:r>
            <a:r>
              <a:rPr lang="en-GB" dirty="0"/>
              <a:t>, </a:t>
            </a:r>
            <a:r>
              <a:rPr lang="en-GB" b="1" dirty="0"/>
              <a:t>services and operational constraints.</a:t>
            </a:r>
            <a:r>
              <a:rPr lang="en-GB" dirty="0"/>
              <a:t> Defines what should be implemented so may be part of a contract between client and contractor.</a:t>
            </a:r>
            <a:endParaRPr lang="en-US" dirty="0"/>
          </a:p>
          <a:p>
            <a:endParaRPr lang="en-US" dirty="0"/>
          </a:p>
        </p:txBody>
      </p:sp>
    </p:spTree>
    <p:extLst>
      <p:ext uri="{BB962C8B-B14F-4D97-AF65-F5344CB8AC3E}">
        <p14:creationId xmlns:p14="http://schemas.microsoft.com/office/powerpoint/2010/main" val="1026967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User and system requirements</a:t>
            </a:r>
            <a:r>
              <a:rPr lang="en-GB" dirty="0"/>
              <a:t> </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7462" y="1825624"/>
            <a:ext cx="7504386" cy="4564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835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Functional and non-functional requirements</a:t>
            </a:r>
            <a:endParaRPr lang="en-US" dirty="0"/>
          </a:p>
        </p:txBody>
      </p:sp>
      <p:sp>
        <p:nvSpPr>
          <p:cNvPr id="3" name="Content Placeholder 2"/>
          <p:cNvSpPr>
            <a:spLocks noGrp="1"/>
          </p:cNvSpPr>
          <p:nvPr>
            <p:ph idx="1"/>
          </p:nvPr>
        </p:nvSpPr>
        <p:spPr/>
        <p:txBody>
          <a:bodyPr/>
          <a:lstStyle/>
          <a:p>
            <a:pPr lvl="0"/>
            <a:r>
              <a:rPr lang="en-GB" dirty="0"/>
              <a:t>Functional requirements</a:t>
            </a:r>
            <a:endParaRPr lang="en-US" dirty="0"/>
          </a:p>
          <a:p>
            <a:pPr lvl="1"/>
            <a:r>
              <a:rPr lang="en-GB" sz="1600" dirty="0"/>
              <a:t>Statements of services the system should provide, </a:t>
            </a:r>
            <a:r>
              <a:rPr lang="en-GB" sz="1600" b="1" dirty="0"/>
              <a:t>how the system should react to particular inputs</a:t>
            </a:r>
            <a:r>
              <a:rPr lang="en-GB" sz="1600" dirty="0"/>
              <a:t> and </a:t>
            </a:r>
            <a:r>
              <a:rPr lang="en-GB" sz="1600" b="1" dirty="0"/>
              <a:t>how the system should behave in particular situations</a:t>
            </a:r>
            <a:r>
              <a:rPr lang="en-GB" sz="1600" dirty="0"/>
              <a:t>.</a:t>
            </a:r>
            <a:endParaRPr lang="en-US" sz="1600" dirty="0"/>
          </a:p>
          <a:p>
            <a:pPr lvl="1"/>
            <a:r>
              <a:rPr lang="en-GB" sz="1600" dirty="0">
                <a:solidFill>
                  <a:srgbClr val="FF0000"/>
                </a:solidFill>
              </a:rPr>
              <a:t>May state what the system should not do</a:t>
            </a:r>
            <a:r>
              <a:rPr lang="en-GB" sz="1600" dirty="0"/>
              <a:t>.</a:t>
            </a:r>
            <a:endParaRPr lang="en-US" sz="1600" dirty="0"/>
          </a:p>
          <a:p>
            <a:pPr lvl="0"/>
            <a:r>
              <a:rPr lang="en-GB" dirty="0"/>
              <a:t>Non-functional requirements</a:t>
            </a:r>
            <a:endParaRPr lang="en-US" dirty="0"/>
          </a:p>
          <a:p>
            <a:pPr lvl="1"/>
            <a:r>
              <a:rPr lang="en-GB" sz="1600" dirty="0"/>
              <a:t>Constraints on the services or functions offered by the system such as </a:t>
            </a:r>
            <a:r>
              <a:rPr lang="en-GB" sz="1600" dirty="0">
                <a:solidFill>
                  <a:srgbClr val="FF0000"/>
                </a:solidFill>
              </a:rPr>
              <a:t>timing</a:t>
            </a:r>
            <a:r>
              <a:rPr lang="en-GB" sz="1600" dirty="0"/>
              <a:t> constraints, constraints on the </a:t>
            </a:r>
            <a:r>
              <a:rPr lang="en-GB" sz="1600" dirty="0">
                <a:solidFill>
                  <a:srgbClr val="FF0000"/>
                </a:solidFill>
              </a:rPr>
              <a:t>development process</a:t>
            </a:r>
            <a:r>
              <a:rPr lang="en-GB" sz="1600" dirty="0"/>
              <a:t>, </a:t>
            </a:r>
            <a:r>
              <a:rPr lang="en-GB" sz="1600" dirty="0">
                <a:solidFill>
                  <a:srgbClr val="FF0000"/>
                </a:solidFill>
              </a:rPr>
              <a:t>standards</a:t>
            </a:r>
            <a:r>
              <a:rPr lang="en-GB" sz="1600" dirty="0"/>
              <a:t>, etc.</a:t>
            </a:r>
            <a:endParaRPr lang="en-US" sz="1600" dirty="0"/>
          </a:p>
          <a:p>
            <a:pPr lvl="1"/>
            <a:r>
              <a:rPr lang="en-GB" sz="1600" dirty="0"/>
              <a:t>Often </a:t>
            </a:r>
            <a:r>
              <a:rPr lang="en-GB" sz="1600" b="1" dirty="0"/>
              <a:t>apply to the system as a whole </a:t>
            </a:r>
            <a:r>
              <a:rPr lang="en-GB" sz="1600" dirty="0"/>
              <a:t>rather than individual features or services.</a:t>
            </a:r>
            <a:endParaRPr lang="en-US" sz="1600" dirty="0"/>
          </a:p>
          <a:p>
            <a:pPr lvl="0"/>
            <a:r>
              <a:rPr lang="en-GB" dirty="0"/>
              <a:t>Domain requirements</a:t>
            </a:r>
            <a:endParaRPr lang="en-US" dirty="0"/>
          </a:p>
          <a:p>
            <a:pPr lvl="1"/>
            <a:r>
              <a:rPr lang="en-GB" sz="1600" b="1" dirty="0"/>
              <a:t>Constraints on the system from the domain </a:t>
            </a:r>
            <a:r>
              <a:rPr lang="en-GB" sz="1600" dirty="0"/>
              <a:t>of operation</a:t>
            </a:r>
            <a:endParaRPr lang="en-US" sz="1600" dirty="0"/>
          </a:p>
          <a:p>
            <a:endParaRPr lang="en-US" dirty="0"/>
          </a:p>
        </p:txBody>
      </p:sp>
    </p:spTree>
    <p:extLst>
      <p:ext uri="{BB962C8B-B14F-4D97-AF65-F5344CB8AC3E}">
        <p14:creationId xmlns:p14="http://schemas.microsoft.com/office/powerpoint/2010/main" val="26730543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Functional requirements</a:t>
            </a:r>
            <a:endParaRPr lang="en-US" dirty="0"/>
          </a:p>
        </p:txBody>
      </p:sp>
      <p:sp>
        <p:nvSpPr>
          <p:cNvPr id="3" name="Content Placeholder 2"/>
          <p:cNvSpPr>
            <a:spLocks noGrp="1"/>
          </p:cNvSpPr>
          <p:nvPr>
            <p:ph idx="1"/>
          </p:nvPr>
        </p:nvSpPr>
        <p:spPr/>
        <p:txBody>
          <a:bodyPr/>
          <a:lstStyle/>
          <a:p>
            <a:pPr lvl="0"/>
            <a:r>
              <a:rPr lang="en-GB" dirty="0"/>
              <a:t>Describe functionality or system services.</a:t>
            </a:r>
            <a:endParaRPr lang="en-US" dirty="0"/>
          </a:p>
          <a:p>
            <a:pPr lvl="0"/>
            <a:r>
              <a:rPr lang="en-GB" dirty="0"/>
              <a:t>Depend on the </a:t>
            </a:r>
            <a:r>
              <a:rPr lang="en-GB" dirty="0">
                <a:solidFill>
                  <a:srgbClr val="FF0000"/>
                </a:solidFill>
              </a:rPr>
              <a:t>type of software</a:t>
            </a:r>
            <a:r>
              <a:rPr lang="en-GB" dirty="0"/>
              <a:t>, </a:t>
            </a:r>
            <a:r>
              <a:rPr lang="en-GB" dirty="0">
                <a:solidFill>
                  <a:srgbClr val="FF0000"/>
                </a:solidFill>
              </a:rPr>
              <a:t>expected users </a:t>
            </a:r>
            <a:r>
              <a:rPr lang="en-GB" dirty="0"/>
              <a:t>and the </a:t>
            </a:r>
            <a:r>
              <a:rPr lang="en-GB" dirty="0">
                <a:solidFill>
                  <a:srgbClr val="FF0000"/>
                </a:solidFill>
              </a:rPr>
              <a:t>type of system </a:t>
            </a:r>
            <a:r>
              <a:rPr lang="en-GB" dirty="0"/>
              <a:t>where the software is used.</a:t>
            </a:r>
            <a:endParaRPr lang="en-US" dirty="0"/>
          </a:p>
          <a:p>
            <a:pPr lvl="0"/>
            <a:r>
              <a:rPr lang="en-GB" b="1" dirty="0"/>
              <a:t>Functional user requirements </a:t>
            </a:r>
            <a:r>
              <a:rPr lang="en-GB" dirty="0"/>
              <a:t>may be high-level statements of what the system should do.</a:t>
            </a:r>
            <a:endParaRPr lang="en-US" dirty="0"/>
          </a:p>
          <a:p>
            <a:pPr lvl="0"/>
            <a:r>
              <a:rPr lang="en-GB" b="1" dirty="0"/>
              <a:t>Functional system requirements </a:t>
            </a:r>
            <a:r>
              <a:rPr lang="en-GB" dirty="0"/>
              <a:t>should describe the system services in detail.</a:t>
            </a:r>
            <a:endParaRPr lang="en-US" dirty="0"/>
          </a:p>
          <a:p>
            <a:endParaRPr lang="en-US" dirty="0"/>
          </a:p>
        </p:txBody>
      </p:sp>
    </p:spTree>
    <p:extLst>
      <p:ext uri="{BB962C8B-B14F-4D97-AF65-F5344CB8AC3E}">
        <p14:creationId xmlns:p14="http://schemas.microsoft.com/office/powerpoint/2010/main" val="3024634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Example:</a:t>
            </a:r>
            <a:br>
              <a:rPr lang="en-US" sz="2800" dirty="0"/>
            </a:br>
            <a:r>
              <a:rPr lang="en-US" sz="2800" dirty="0"/>
              <a:t>Functional requirements for the MHC-PMS</a:t>
            </a:r>
          </a:p>
        </p:txBody>
      </p:sp>
      <p:sp>
        <p:nvSpPr>
          <p:cNvPr id="3" name="Content Placeholder 2"/>
          <p:cNvSpPr>
            <a:spLocks noGrp="1"/>
          </p:cNvSpPr>
          <p:nvPr>
            <p:ph idx="1"/>
          </p:nvPr>
        </p:nvSpPr>
        <p:spPr/>
        <p:txBody>
          <a:bodyPr/>
          <a:lstStyle/>
          <a:p>
            <a:r>
              <a:rPr lang="en-US" dirty="0"/>
              <a:t>A user shall be able to </a:t>
            </a:r>
            <a:r>
              <a:rPr lang="en-US" b="1" dirty="0"/>
              <a:t>search the appointments lists </a:t>
            </a:r>
            <a:r>
              <a:rPr lang="en-US" dirty="0"/>
              <a:t>for all clinics.</a:t>
            </a:r>
            <a:endParaRPr lang="en-GB" dirty="0"/>
          </a:p>
          <a:p>
            <a:r>
              <a:rPr lang="en-US" dirty="0"/>
              <a:t>The system shall generate each day, for each clinic, a list of patients who are </a:t>
            </a:r>
            <a:r>
              <a:rPr lang="en-US" b="1" dirty="0"/>
              <a:t>expected to attend appointments </a:t>
            </a:r>
            <a:r>
              <a:rPr lang="en-US" dirty="0"/>
              <a:t>that day. </a:t>
            </a:r>
            <a:endParaRPr lang="en-GB" dirty="0"/>
          </a:p>
          <a:p>
            <a:r>
              <a:rPr lang="en-US" dirty="0"/>
              <a:t>Each staff member using the system shall be </a:t>
            </a:r>
            <a:r>
              <a:rPr lang="en-US" b="1" dirty="0"/>
              <a:t>uniquely identified by his or her 8-digit employee number</a:t>
            </a:r>
            <a:r>
              <a:rPr lang="en-US" dirty="0"/>
              <a:t>.</a:t>
            </a:r>
            <a:r>
              <a:rPr lang="en-GB" dirty="0"/>
              <a:t> </a:t>
            </a:r>
            <a:endParaRPr lang="en-US" dirty="0"/>
          </a:p>
          <a:p>
            <a:endParaRPr lang="en-US" dirty="0"/>
          </a:p>
        </p:txBody>
      </p:sp>
    </p:spTree>
    <p:extLst>
      <p:ext uri="{BB962C8B-B14F-4D97-AF65-F5344CB8AC3E}">
        <p14:creationId xmlns:p14="http://schemas.microsoft.com/office/powerpoint/2010/main" val="3791698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completeness and consistency</a:t>
            </a:r>
            <a:endParaRPr lang="en-US" dirty="0"/>
          </a:p>
        </p:txBody>
      </p:sp>
      <p:sp>
        <p:nvSpPr>
          <p:cNvPr id="3" name="Content Placeholder 2"/>
          <p:cNvSpPr>
            <a:spLocks noGrp="1"/>
          </p:cNvSpPr>
          <p:nvPr>
            <p:ph idx="1"/>
          </p:nvPr>
        </p:nvSpPr>
        <p:spPr/>
        <p:txBody>
          <a:bodyPr/>
          <a:lstStyle/>
          <a:p>
            <a:pPr lvl="0"/>
            <a:r>
              <a:rPr lang="en-GB" dirty="0"/>
              <a:t>Complete</a:t>
            </a:r>
            <a:endParaRPr lang="en-US" dirty="0"/>
          </a:p>
          <a:p>
            <a:pPr lvl="1"/>
            <a:r>
              <a:rPr lang="en-GB" dirty="0"/>
              <a:t>They should include descriptions of all facilities required.</a:t>
            </a:r>
            <a:endParaRPr lang="en-US" dirty="0"/>
          </a:p>
          <a:p>
            <a:pPr lvl="0"/>
            <a:r>
              <a:rPr lang="en-GB" dirty="0"/>
              <a:t>Consistent</a:t>
            </a:r>
            <a:endParaRPr lang="en-US" dirty="0"/>
          </a:p>
          <a:p>
            <a:pPr lvl="1"/>
            <a:r>
              <a:rPr lang="en-GB" dirty="0"/>
              <a:t>There should be no conflicts or contradictions in the descriptions of the system facilities.</a:t>
            </a:r>
            <a:endParaRPr lang="en-US" dirty="0"/>
          </a:p>
          <a:p>
            <a:pPr lvl="0"/>
            <a:r>
              <a:rPr lang="en-GB" dirty="0">
                <a:solidFill>
                  <a:srgbClr val="FF0000"/>
                </a:solidFill>
              </a:rPr>
              <a:t>In practice, it is impossible to produce a complete and consistent requirements document</a:t>
            </a:r>
            <a:r>
              <a:rPr lang="en-GB" dirty="0"/>
              <a:t>.</a:t>
            </a:r>
            <a:endParaRPr lang="en-US" dirty="0"/>
          </a:p>
          <a:p>
            <a:endParaRPr lang="en-US" dirty="0"/>
          </a:p>
        </p:txBody>
      </p:sp>
    </p:spTree>
    <p:extLst>
      <p:ext uri="{BB962C8B-B14F-4D97-AF65-F5344CB8AC3E}">
        <p14:creationId xmlns:p14="http://schemas.microsoft.com/office/powerpoint/2010/main" val="2592757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Non-functional requirements</a:t>
            </a:r>
            <a:endParaRPr lang="en-US" dirty="0"/>
          </a:p>
        </p:txBody>
      </p:sp>
      <p:sp>
        <p:nvSpPr>
          <p:cNvPr id="3" name="Content Placeholder 2"/>
          <p:cNvSpPr>
            <a:spLocks noGrp="1"/>
          </p:cNvSpPr>
          <p:nvPr>
            <p:ph idx="1"/>
          </p:nvPr>
        </p:nvSpPr>
        <p:spPr/>
        <p:txBody>
          <a:bodyPr/>
          <a:lstStyle/>
          <a:p>
            <a:pPr lvl="0"/>
            <a:r>
              <a:rPr lang="en-GB" dirty="0"/>
              <a:t>These define </a:t>
            </a:r>
            <a:r>
              <a:rPr lang="en-GB" b="1" dirty="0"/>
              <a:t>system properties and constraints </a:t>
            </a:r>
            <a:r>
              <a:rPr lang="en-GB" dirty="0"/>
              <a:t>e.g. reliability, response time and storage requirements. Constraints are I/O device capability, system representations, etc.</a:t>
            </a:r>
            <a:endParaRPr lang="en-US" dirty="0"/>
          </a:p>
          <a:p>
            <a:pPr lvl="0"/>
            <a:r>
              <a:rPr lang="en-GB" dirty="0"/>
              <a:t>Process requirements may also be specified mandating a </a:t>
            </a:r>
            <a:r>
              <a:rPr lang="en-GB" dirty="0">
                <a:solidFill>
                  <a:srgbClr val="FF0000"/>
                </a:solidFill>
              </a:rPr>
              <a:t>particular IDE, programming language or development method.</a:t>
            </a:r>
            <a:endParaRPr lang="en-US" dirty="0">
              <a:solidFill>
                <a:srgbClr val="FF0000"/>
              </a:solidFill>
            </a:endParaRPr>
          </a:p>
          <a:p>
            <a:pPr lvl="0"/>
            <a:r>
              <a:rPr lang="en-GB" dirty="0"/>
              <a:t>Non-functional requirements may be </a:t>
            </a:r>
            <a:r>
              <a:rPr lang="en-GB" b="1" dirty="0"/>
              <a:t>more critical than functional requirements</a:t>
            </a:r>
            <a:r>
              <a:rPr lang="en-GB" dirty="0"/>
              <a:t>. If these are not met, the system may be useless.</a:t>
            </a:r>
            <a:endParaRPr lang="en-US" dirty="0"/>
          </a:p>
          <a:p>
            <a:endParaRPr lang="en-US" dirty="0"/>
          </a:p>
        </p:txBody>
      </p:sp>
    </p:spTree>
    <p:extLst>
      <p:ext uri="{BB962C8B-B14F-4D97-AF65-F5344CB8AC3E}">
        <p14:creationId xmlns:p14="http://schemas.microsoft.com/office/powerpoint/2010/main" val="4099989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nonfunctional requirement</a:t>
            </a:r>
            <a:r>
              <a:rPr lang="en-GB" dirty="0"/>
              <a:t> </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6550" y="1646238"/>
            <a:ext cx="816218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8793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nonfunctional requirements in the MHC-PMS</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963022996"/>
              </p:ext>
            </p:extLst>
          </p:nvPr>
        </p:nvGraphicFramePr>
        <p:xfrm>
          <a:off x="968631" y="1905000"/>
          <a:ext cx="8038735" cy="4495800"/>
        </p:xfrm>
        <a:graphic>
          <a:graphicData uri="http://schemas.openxmlformats.org/drawingml/2006/table">
            <a:tbl>
              <a:tblPr firstRow="1" bandRow="1">
                <a:tableStyleId>{69CF1AB2-1976-4502-BF36-3FF5EA218861}</a:tableStyleId>
              </a:tblPr>
              <a:tblGrid>
                <a:gridCol w="8038735">
                  <a:extLst>
                    <a:ext uri="{9D8B030D-6E8A-4147-A177-3AD203B41FA5}">
                      <a16:colId xmlns:a16="http://schemas.microsoft.com/office/drawing/2014/main" val="20000"/>
                    </a:ext>
                  </a:extLst>
                </a:gridCol>
              </a:tblGrid>
              <a:tr h="4495800">
                <a:tc>
                  <a:txBody>
                    <a:bodyPr/>
                    <a:lstStyle/>
                    <a:p>
                      <a:r>
                        <a:rPr lang="en-GB" sz="2000" b="1" kern="1200" dirty="0"/>
                        <a:t>Product requirement</a:t>
                      </a:r>
                    </a:p>
                    <a:p>
                      <a:r>
                        <a:rPr lang="en-GB" sz="2000" b="0" kern="1200" dirty="0"/>
                        <a:t>The MHC-PMS shall be available to all clinics during normal working hours (Mon–Fri, 0830–17.30). </a:t>
                      </a:r>
                      <a:r>
                        <a:rPr lang="en-GB" sz="2000" b="0" kern="1200" dirty="0">
                          <a:solidFill>
                            <a:srgbClr val="FF0000"/>
                          </a:solidFill>
                        </a:rPr>
                        <a:t>Downtime within normal working hours </a:t>
                      </a:r>
                      <a:r>
                        <a:rPr lang="en-GB" sz="2000" b="1" kern="1200" dirty="0">
                          <a:solidFill>
                            <a:srgbClr val="FF0000"/>
                          </a:solidFill>
                        </a:rPr>
                        <a:t>shall not exceed five seconds in any one day</a:t>
                      </a:r>
                      <a:r>
                        <a:rPr lang="en-GB" sz="2000" b="0" kern="1200" dirty="0"/>
                        <a:t>.</a:t>
                      </a:r>
                    </a:p>
                    <a:p>
                      <a:endParaRPr lang="en-GB" sz="2000" b="0" kern="1200" dirty="0"/>
                    </a:p>
                    <a:p>
                      <a:r>
                        <a:rPr lang="en-GB" sz="2000" b="1" kern="1200" dirty="0"/>
                        <a:t>Organizational requirement</a:t>
                      </a:r>
                      <a:br>
                        <a:rPr lang="en-GB" sz="2000" b="0" kern="1200" dirty="0"/>
                      </a:br>
                      <a:r>
                        <a:rPr lang="en-GB" sz="2000" b="0" kern="1200" dirty="0"/>
                        <a:t>Users of the MHC-PMS system shall authenticate themselves using their health authority </a:t>
                      </a:r>
                      <a:r>
                        <a:rPr lang="en-GB" sz="2000" b="1" kern="1200" dirty="0"/>
                        <a:t>identity card</a:t>
                      </a:r>
                      <a:r>
                        <a:rPr lang="en-GB" sz="2000" b="0" kern="1200" dirty="0"/>
                        <a:t>.</a:t>
                      </a:r>
                    </a:p>
                    <a:p>
                      <a:endParaRPr lang="en-GB" sz="2000" b="0" kern="1200" dirty="0"/>
                    </a:p>
                    <a:p>
                      <a:r>
                        <a:rPr lang="en-GB" sz="2000" b="1" kern="1200" dirty="0"/>
                        <a:t>External requirement</a:t>
                      </a:r>
                      <a:br>
                        <a:rPr lang="en-GB" sz="2000" b="0" kern="1200" dirty="0"/>
                      </a:br>
                      <a:r>
                        <a:rPr lang="en-GB" sz="2000" b="0" kern="1200" dirty="0"/>
                        <a:t>The system shall implement patient </a:t>
                      </a:r>
                      <a:r>
                        <a:rPr lang="en-GB" sz="2000" b="1" kern="1200" dirty="0"/>
                        <a:t>privacy provisions </a:t>
                      </a:r>
                      <a:r>
                        <a:rPr lang="en-GB" sz="2000" b="0" kern="1200" dirty="0"/>
                        <a:t>as set out in HStan-03-2006-priv. </a:t>
                      </a:r>
                    </a:p>
                    <a:p>
                      <a:endParaRPr lang="en-US" sz="2000" b="0" dirty="0"/>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779755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Goals and requirements</a:t>
            </a:r>
            <a:endParaRPr lang="en-US" dirty="0"/>
          </a:p>
        </p:txBody>
      </p:sp>
      <p:sp>
        <p:nvSpPr>
          <p:cNvPr id="3" name="Content Placeholder 2"/>
          <p:cNvSpPr>
            <a:spLocks noGrp="1"/>
          </p:cNvSpPr>
          <p:nvPr>
            <p:ph idx="1"/>
          </p:nvPr>
        </p:nvSpPr>
        <p:spPr/>
        <p:txBody>
          <a:bodyPr/>
          <a:lstStyle/>
          <a:p>
            <a:pPr lvl="0"/>
            <a:r>
              <a:rPr lang="en-GB" dirty="0"/>
              <a:t>Non-functional requirements may be </a:t>
            </a:r>
            <a:r>
              <a:rPr lang="en-GB" b="1" dirty="0"/>
              <a:t>very difficult to state </a:t>
            </a:r>
            <a:r>
              <a:rPr lang="en-GB" dirty="0"/>
              <a:t>precisely and </a:t>
            </a:r>
            <a:r>
              <a:rPr lang="en-GB" dirty="0">
                <a:solidFill>
                  <a:srgbClr val="FF0000"/>
                </a:solidFill>
              </a:rPr>
              <a:t>imprecise requirements may be difficult to verify</a:t>
            </a:r>
            <a:r>
              <a:rPr lang="en-GB" dirty="0"/>
              <a:t>. </a:t>
            </a:r>
            <a:endParaRPr lang="en-US" dirty="0"/>
          </a:p>
          <a:p>
            <a:pPr lvl="0"/>
            <a:r>
              <a:rPr lang="en-GB" dirty="0"/>
              <a:t>Goal</a:t>
            </a:r>
            <a:endParaRPr lang="en-US" dirty="0"/>
          </a:p>
          <a:p>
            <a:pPr lvl="1"/>
            <a:r>
              <a:rPr lang="en-GB" dirty="0"/>
              <a:t>A general intention of the user such as ease of use.</a:t>
            </a:r>
            <a:endParaRPr lang="en-US" dirty="0"/>
          </a:p>
          <a:p>
            <a:pPr lvl="0"/>
            <a:r>
              <a:rPr lang="en-GB" dirty="0"/>
              <a:t>Verifiable non-functional requirement</a:t>
            </a:r>
            <a:endParaRPr lang="en-US" dirty="0"/>
          </a:p>
          <a:p>
            <a:pPr lvl="1"/>
            <a:r>
              <a:rPr lang="en-GB" b="1" dirty="0">
                <a:solidFill>
                  <a:srgbClr val="FF0000"/>
                </a:solidFill>
              </a:rPr>
              <a:t>A statement using some measure </a:t>
            </a:r>
            <a:r>
              <a:rPr lang="en-GB" dirty="0">
                <a:solidFill>
                  <a:srgbClr val="FF0000"/>
                </a:solidFill>
              </a:rPr>
              <a:t>that can be objectively tested.</a:t>
            </a:r>
            <a:endParaRPr lang="en-US" dirty="0">
              <a:solidFill>
                <a:srgbClr val="FF0000"/>
              </a:solidFill>
            </a:endParaRPr>
          </a:p>
          <a:p>
            <a:pPr lvl="0"/>
            <a:r>
              <a:rPr lang="en-GB" dirty="0"/>
              <a:t>Goals are helpful to developers as they </a:t>
            </a:r>
            <a:r>
              <a:rPr lang="en-GB" b="1" dirty="0">
                <a:solidFill>
                  <a:srgbClr val="FF0000"/>
                </a:solidFill>
              </a:rPr>
              <a:t>convey the intentions </a:t>
            </a:r>
            <a:r>
              <a:rPr lang="en-GB" dirty="0"/>
              <a:t>of the system users.</a:t>
            </a:r>
            <a:endParaRPr lang="en-US" dirty="0"/>
          </a:p>
          <a:p>
            <a:endParaRPr lang="en-US" dirty="0"/>
          </a:p>
        </p:txBody>
      </p:sp>
    </p:spTree>
    <p:extLst>
      <p:ext uri="{BB962C8B-B14F-4D97-AF65-F5344CB8AC3E}">
        <p14:creationId xmlns:p14="http://schemas.microsoft.com/office/powerpoint/2010/main" val="2829440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br>
              <a:rPr lang="en-US" dirty="0"/>
            </a:br>
            <a:r>
              <a:rPr lang="en-US" dirty="0"/>
              <a:t>Usability requirements</a:t>
            </a:r>
          </a:p>
        </p:txBody>
      </p:sp>
      <p:sp>
        <p:nvSpPr>
          <p:cNvPr id="3" name="Content Placeholder 2"/>
          <p:cNvSpPr>
            <a:spLocks noGrp="1"/>
          </p:cNvSpPr>
          <p:nvPr>
            <p:ph idx="1"/>
          </p:nvPr>
        </p:nvSpPr>
        <p:spPr/>
        <p:txBody>
          <a:bodyPr/>
          <a:lstStyle/>
          <a:p>
            <a:pPr lvl="0"/>
            <a:r>
              <a:rPr lang="en-US" dirty="0"/>
              <a:t>The system should be easy to use by medical staff and should be organized in such a way that user </a:t>
            </a:r>
            <a:r>
              <a:rPr lang="en-US" b="1" dirty="0"/>
              <a:t>errors are minimized</a:t>
            </a:r>
            <a:r>
              <a:rPr lang="en-US" dirty="0"/>
              <a:t>. (Goal)</a:t>
            </a:r>
          </a:p>
          <a:p>
            <a:pPr lvl="0"/>
            <a:endParaRPr lang="en-US" dirty="0"/>
          </a:p>
          <a:p>
            <a:pPr lvl="0"/>
            <a:r>
              <a:rPr lang="en-US" dirty="0"/>
              <a:t>Medical staff shall be able to use all the system functions after four hours of training. After this training, the average number of errors made by experienced users shall not exceed two per hour of system use. (</a:t>
            </a:r>
            <a:r>
              <a:rPr lang="en-US" b="1" dirty="0"/>
              <a:t>Testable non-functional requirement</a:t>
            </a:r>
            <a:r>
              <a:rPr lang="en-US" dirty="0"/>
              <a:t>)</a:t>
            </a:r>
          </a:p>
          <a:p>
            <a:endParaRPr lang="en-US" dirty="0"/>
          </a:p>
        </p:txBody>
      </p:sp>
    </p:spTree>
    <p:extLst>
      <p:ext uri="{BB962C8B-B14F-4D97-AF65-F5344CB8AC3E}">
        <p14:creationId xmlns:p14="http://schemas.microsoft.com/office/powerpoint/2010/main" val="2675965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Metrics for specifying </a:t>
            </a:r>
            <a:br>
              <a:rPr lang="en-US" dirty="0"/>
            </a:br>
            <a:r>
              <a:rPr lang="en-US" dirty="0"/>
              <a:t>nonfunctional requirements</a:t>
            </a:r>
          </a:p>
        </p:txBody>
      </p:sp>
      <p:graphicFrame>
        <p:nvGraphicFramePr>
          <p:cNvPr id="5" name="Table 4"/>
          <p:cNvGraphicFramePr>
            <a:graphicFrameLocks noGrp="1"/>
          </p:cNvGraphicFramePr>
          <p:nvPr>
            <p:extLst>
              <p:ext uri="{D42A27DB-BD31-4B8C-83A1-F6EECF244321}">
                <p14:modId xmlns:p14="http://schemas.microsoft.com/office/powerpoint/2010/main" val="2805651513"/>
              </p:ext>
            </p:extLst>
          </p:nvPr>
        </p:nvGraphicFramePr>
        <p:xfrm>
          <a:off x="990600" y="1646238"/>
          <a:ext cx="8163910" cy="4876800"/>
        </p:xfrm>
        <a:graphic>
          <a:graphicData uri="http://schemas.openxmlformats.org/drawingml/2006/table">
            <a:tbl>
              <a:tblPr/>
              <a:tblGrid>
                <a:gridCol w="3163515">
                  <a:extLst>
                    <a:ext uri="{9D8B030D-6E8A-4147-A177-3AD203B41FA5}">
                      <a16:colId xmlns:a16="http://schemas.microsoft.com/office/drawing/2014/main" val="20000"/>
                    </a:ext>
                  </a:extLst>
                </a:gridCol>
                <a:gridCol w="5000395">
                  <a:extLst>
                    <a:ext uri="{9D8B030D-6E8A-4147-A177-3AD203B41FA5}">
                      <a16:colId xmlns:a16="http://schemas.microsoft.com/office/drawing/2014/main" val="20001"/>
                    </a:ext>
                  </a:extLst>
                </a:gridCol>
              </a:tblGrid>
              <a:tr h="411776">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a:ea typeface="Times New Roman" charset="0"/>
                          <a:cs typeface="Arial"/>
                        </a:rPr>
                        <a:t>Property</a:t>
                      </a:r>
                    </a:p>
                  </a:txBody>
                  <a:tcPr marL="73025" marR="73025"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a:ln>
                            <a:noFill/>
                          </a:ln>
                          <a:solidFill>
                            <a:srgbClr val="000000"/>
                          </a:solidFill>
                          <a:effectLst/>
                          <a:latin typeface="Arial"/>
                          <a:ea typeface="Times New Roman" charset="0"/>
                          <a:cs typeface="Arial"/>
                        </a:rPr>
                        <a:t>Measure</a:t>
                      </a:r>
                    </a:p>
                  </a:txBody>
                  <a:tcPr marL="73025" marR="73025"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7941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Speed</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Processed transactions/second</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User/event response time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Screen refresh time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Size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Mbytes</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ROM chips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Ease of use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Training time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help frames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02943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Reliability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Mean time to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Probability of unavailability</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Rate of failure occurrence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Availability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794139">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Robustness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Time to restart after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Percentage of events causing failure</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Probability of data corruption on failure</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r h="558838">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a:ln>
                            <a:noFill/>
                          </a:ln>
                          <a:solidFill>
                            <a:srgbClr val="000000"/>
                          </a:solidFill>
                          <a:effectLst/>
                          <a:latin typeface="Arial"/>
                          <a:ea typeface="Times New Roman" charset="0"/>
                          <a:cs typeface="Arial"/>
                        </a:rPr>
                        <a:t>Portability</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Percentage of target dependent statements</a:t>
                      </a:r>
                    </a:p>
                    <a:p>
                      <a:pPr marL="0" marR="0" lvl="0" indent="0" algn="just" defTabSz="4572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rgbClr val="000000"/>
                          </a:solidFill>
                          <a:effectLst/>
                          <a:latin typeface="Arial"/>
                          <a:ea typeface="Times New Roman" charset="0"/>
                          <a:cs typeface="Arial"/>
                        </a:rPr>
                        <a:t>Number of target systems</a:t>
                      </a:r>
                    </a:p>
                  </a:txBody>
                  <a:tcPr marL="73025" marR="73025"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424780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Domain requirements</a:t>
            </a:r>
            <a:endParaRPr lang="en-US" dirty="0"/>
          </a:p>
        </p:txBody>
      </p:sp>
      <p:sp>
        <p:nvSpPr>
          <p:cNvPr id="3" name="Content Placeholder 2"/>
          <p:cNvSpPr>
            <a:spLocks noGrp="1"/>
          </p:cNvSpPr>
          <p:nvPr>
            <p:ph idx="1"/>
          </p:nvPr>
        </p:nvSpPr>
        <p:spPr/>
        <p:txBody>
          <a:bodyPr/>
          <a:lstStyle/>
          <a:p>
            <a:pPr lvl="0">
              <a:lnSpc>
                <a:spcPct val="100000"/>
              </a:lnSpc>
            </a:pPr>
            <a:r>
              <a:rPr lang="en-GB" dirty="0"/>
              <a:t>The system’s operational domain </a:t>
            </a:r>
            <a:r>
              <a:rPr lang="en-GB" dirty="0">
                <a:solidFill>
                  <a:srgbClr val="FF0000"/>
                </a:solidFill>
              </a:rPr>
              <a:t>imposes requirements on the system</a:t>
            </a:r>
            <a:r>
              <a:rPr lang="en-GB" dirty="0"/>
              <a:t>.</a:t>
            </a:r>
            <a:endParaRPr lang="en-US" dirty="0"/>
          </a:p>
          <a:p>
            <a:pPr lvl="1">
              <a:lnSpc>
                <a:spcPct val="100000"/>
              </a:lnSpc>
            </a:pPr>
            <a:r>
              <a:rPr lang="en-GB" dirty="0"/>
              <a:t>For example, a </a:t>
            </a:r>
            <a:r>
              <a:rPr lang="en-GB" b="1" dirty="0"/>
              <a:t>train control system</a:t>
            </a:r>
            <a:r>
              <a:rPr lang="en-GB" dirty="0"/>
              <a:t> has to take into account the braking characteristics in </a:t>
            </a:r>
            <a:r>
              <a:rPr lang="en-GB" b="1" dirty="0"/>
              <a:t>different weather conditions</a:t>
            </a:r>
            <a:r>
              <a:rPr lang="en-GB" dirty="0"/>
              <a:t>.</a:t>
            </a:r>
            <a:endParaRPr lang="en-US" dirty="0"/>
          </a:p>
          <a:p>
            <a:pPr lvl="0">
              <a:lnSpc>
                <a:spcPct val="100000"/>
              </a:lnSpc>
            </a:pPr>
            <a:r>
              <a:rPr lang="en-GB" dirty="0"/>
              <a:t>Domain requirements </a:t>
            </a:r>
            <a:r>
              <a:rPr lang="en-GB" dirty="0">
                <a:solidFill>
                  <a:srgbClr val="FF0000"/>
                </a:solidFill>
              </a:rPr>
              <a:t>may impose new functional requirements</a:t>
            </a:r>
            <a:r>
              <a:rPr lang="en-GB" dirty="0"/>
              <a:t>, constraints on existing requirements or define specific computations.</a:t>
            </a:r>
            <a:endParaRPr lang="en-US" dirty="0"/>
          </a:p>
          <a:p>
            <a:pPr lvl="0">
              <a:lnSpc>
                <a:spcPct val="100000"/>
              </a:lnSpc>
            </a:pPr>
            <a:r>
              <a:rPr lang="en-GB" dirty="0"/>
              <a:t>If domain requirements are not satisfied, the system may be unworkable.</a:t>
            </a:r>
            <a:endParaRPr lang="en-US" dirty="0"/>
          </a:p>
          <a:p>
            <a:endParaRPr lang="en-US" dirty="0"/>
          </a:p>
        </p:txBody>
      </p:sp>
    </p:spTree>
    <p:extLst>
      <p:ext uri="{BB962C8B-B14F-4D97-AF65-F5344CB8AC3E}">
        <p14:creationId xmlns:p14="http://schemas.microsoft.com/office/powerpoint/2010/main" val="3595286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a:t>
            </a:r>
            <a:r>
              <a:rPr lang="en-GB" dirty="0"/>
              <a:t>Train protection system</a:t>
            </a:r>
            <a:endParaRPr lang="en-US" dirty="0"/>
          </a:p>
        </p:txBody>
      </p:sp>
      <p:sp>
        <p:nvSpPr>
          <p:cNvPr id="3" name="Content Placeholder 2"/>
          <p:cNvSpPr>
            <a:spLocks noGrp="1"/>
          </p:cNvSpPr>
          <p:nvPr>
            <p:ph idx="1"/>
          </p:nvPr>
        </p:nvSpPr>
        <p:spPr/>
        <p:txBody>
          <a:bodyPr/>
          <a:lstStyle/>
          <a:p>
            <a:pPr lvl="0"/>
            <a:r>
              <a:rPr lang="en-GB" dirty="0"/>
              <a:t>This is a domain requirement for a train protection system:</a:t>
            </a:r>
            <a:endParaRPr lang="en-US" dirty="0"/>
          </a:p>
          <a:p>
            <a:pPr lvl="0"/>
            <a:r>
              <a:rPr lang="en-GB" dirty="0"/>
              <a:t>The deceleration of the train shall be computed as:</a:t>
            </a:r>
            <a:endParaRPr lang="en-US" dirty="0"/>
          </a:p>
          <a:p>
            <a:pPr lvl="1"/>
            <a:r>
              <a:rPr lang="en-GB" dirty="0" err="1"/>
              <a:t>Dtrain</a:t>
            </a:r>
            <a:r>
              <a:rPr lang="en-GB" dirty="0"/>
              <a:t> = </a:t>
            </a:r>
            <a:r>
              <a:rPr lang="en-GB" dirty="0" err="1"/>
              <a:t>Dcontrol</a:t>
            </a:r>
            <a:r>
              <a:rPr lang="en-GB" dirty="0"/>
              <a:t> + </a:t>
            </a:r>
            <a:r>
              <a:rPr lang="en-GB" dirty="0" err="1"/>
              <a:t>Dgradient</a:t>
            </a:r>
            <a:r>
              <a:rPr lang="en-GB" dirty="0"/>
              <a:t> </a:t>
            </a:r>
            <a:endParaRPr lang="en-US" dirty="0"/>
          </a:p>
          <a:p>
            <a:pPr lvl="1"/>
            <a:r>
              <a:rPr lang="en-GB" dirty="0"/>
              <a:t>where </a:t>
            </a:r>
            <a:r>
              <a:rPr lang="en-GB" dirty="0" err="1"/>
              <a:t>Dgradient</a:t>
            </a:r>
            <a:r>
              <a:rPr lang="en-GB" dirty="0"/>
              <a:t> is 9.81ms2 * compensated gradient/alpha and where the values of 9.81ms2 /alpha are known for different types of train.</a:t>
            </a:r>
            <a:endParaRPr lang="en-US" dirty="0"/>
          </a:p>
          <a:p>
            <a:pPr lvl="0"/>
            <a:r>
              <a:rPr lang="en-GB" dirty="0">
                <a:solidFill>
                  <a:srgbClr val="FF0000"/>
                </a:solidFill>
              </a:rPr>
              <a:t>It is difficult for a non-specialist to understand the implications of this and how it interacts with other requirements</a:t>
            </a:r>
            <a:r>
              <a:rPr lang="en-GB" dirty="0"/>
              <a:t>.</a:t>
            </a:r>
            <a:endParaRPr lang="en-US" dirty="0"/>
          </a:p>
          <a:p>
            <a:endParaRPr lang="en-US" dirty="0"/>
          </a:p>
        </p:txBody>
      </p:sp>
    </p:spTree>
    <p:extLst>
      <p:ext uri="{BB962C8B-B14F-4D97-AF65-F5344CB8AC3E}">
        <p14:creationId xmlns:p14="http://schemas.microsoft.com/office/powerpoint/2010/main" val="4179076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Domain requirements problems</a:t>
            </a:r>
            <a:endParaRPr lang="en-US" dirty="0"/>
          </a:p>
        </p:txBody>
      </p:sp>
      <p:sp>
        <p:nvSpPr>
          <p:cNvPr id="3" name="Content Placeholder 2"/>
          <p:cNvSpPr>
            <a:spLocks noGrp="1"/>
          </p:cNvSpPr>
          <p:nvPr>
            <p:ph idx="1"/>
          </p:nvPr>
        </p:nvSpPr>
        <p:spPr/>
        <p:txBody>
          <a:bodyPr/>
          <a:lstStyle/>
          <a:p>
            <a:r>
              <a:rPr lang="en-GB" dirty="0" err="1"/>
              <a:t>Understandability</a:t>
            </a:r>
            <a:endParaRPr lang="en-GB" dirty="0"/>
          </a:p>
          <a:p>
            <a:pPr lvl="1"/>
            <a:r>
              <a:rPr lang="en-GB" dirty="0"/>
              <a:t>Requirements are expressed </a:t>
            </a:r>
            <a:r>
              <a:rPr lang="en-GB" dirty="0">
                <a:solidFill>
                  <a:srgbClr val="FF0000"/>
                </a:solidFill>
              </a:rPr>
              <a:t>in the language of the application domain; </a:t>
            </a:r>
            <a:r>
              <a:rPr lang="en-GB" dirty="0"/>
              <a:t>This is </a:t>
            </a:r>
            <a:r>
              <a:rPr lang="en-GB" b="1" dirty="0">
                <a:solidFill>
                  <a:srgbClr val="FF0000"/>
                </a:solidFill>
              </a:rPr>
              <a:t>often not understood by software engineers</a:t>
            </a:r>
            <a:r>
              <a:rPr lang="en-GB" dirty="0">
                <a:solidFill>
                  <a:srgbClr val="FF0000"/>
                </a:solidFill>
              </a:rPr>
              <a:t> </a:t>
            </a:r>
            <a:r>
              <a:rPr lang="en-GB" dirty="0"/>
              <a:t>developing the system.</a:t>
            </a:r>
          </a:p>
          <a:p>
            <a:pPr lvl="1"/>
            <a:endParaRPr lang="en-GB" dirty="0"/>
          </a:p>
          <a:p>
            <a:r>
              <a:rPr lang="en-GB" dirty="0"/>
              <a:t>Implicitness</a:t>
            </a:r>
          </a:p>
          <a:p>
            <a:pPr lvl="1"/>
            <a:r>
              <a:rPr lang="en-GB" dirty="0"/>
              <a:t>Domain specialists understand the area so well that </a:t>
            </a:r>
            <a:r>
              <a:rPr lang="en-GB" b="1" dirty="0">
                <a:solidFill>
                  <a:srgbClr val="FF0000"/>
                </a:solidFill>
              </a:rPr>
              <a:t>they do not think of making the domain requirements explicit.</a:t>
            </a:r>
          </a:p>
          <a:p>
            <a:endParaRPr lang="en-US" dirty="0"/>
          </a:p>
        </p:txBody>
      </p:sp>
    </p:spTree>
    <p:extLst>
      <p:ext uri="{BB962C8B-B14F-4D97-AF65-F5344CB8AC3E}">
        <p14:creationId xmlns:p14="http://schemas.microsoft.com/office/powerpoint/2010/main" val="1597512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software requirements document</a:t>
            </a:r>
            <a:endParaRPr lang="en-US" dirty="0"/>
          </a:p>
        </p:txBody>
      </p:sp>
      <p:sp>
        <p:nvSpPr>
          <p:cNvPr id="3" name="Content Placeholder 2"/>
          <p:cNvSpPr>
            <a:spLocks noGrp="1"/>
          </p:cNvSpPr>
          <p:nvPr>
            <p:ph idx="1"/>
          </p:nvPr>
        </p:nvSpPr>
        <p:spPr/>
        <p:txBody>
          <a:bodyPr/>
          <a:lstStyle/>
          <a:p>
            <a:pPr lvl="0"/>
            <a:r>
              <a:rPr lang="en-GB" dirty="0"/>
              <a:t>The software requirements document is </a:t>
            </a:r>
            <a:r>
              <a:rPr lang="en-GB" b="1" dirty="0"/>
              <a:t>the official statement</a:t>
            </a:r>
            <a:r>
              <a:rPr lang="en-GB" dirty="0"/>
              <a:t> of what is required of the system developers.</a:t>
            </a:r>
            <a:endParaRPr lang="en-US" dirty="0"/>
          </a:p>
          <a:p>
            <a:pPr lvl="0"/>
            <a:r>
              <a:rPr lang="en-GB" dirty="0"/>
              <a:t>Should include both a definition of </a:t>
            </a:r>
            <a:r>
              <a:rPr lang="en-GB" b="1" dirty="0"/>
              <a:t>user requirements</a:t>
            </a:r>
            <a:r>
              <a:rPr lang="en-GB" dirty="0"/>
              <a:t> and a specification of the </a:t>
            </a:r>
            <a:r>
              <a:rPr lang="en-GB" b="1" dirty="0"/>
              <a:t>system requirements</a:t>
            </a:r>
            <a:r>
              <a:rPr lang="en-GB" dirty="0"/>
              <a:t>.</a:t>
            </a:r>
            <a:endParaRPr lang="en-US" dirty="0"/>
          </a:p>
          <a:p>
            <a:pPr lvl="0"/>
            <a:r>
              <a:rPr lang="en-GB" b="1" dirty="0"/>
              <a:t>It is NOT a design document</a:t>
            </a:r>
            <a:r>
              <a:rPr lang="en-GB" dirty="0"/>
              <a:t>. As far as possible, it should set of </a:t>
            </a:r>
            <a:r>
              <a:rPr lang="en-GB" b="1" dirty="0"/>
              <a:t>WHAT</a:t>
            </a:r>
            <a:r>
              <a:rPr lang="en-GB" dirty="0"/>
              <a:t> the system should do rather than </a:t>
            </a:r>
            <a:r>
              <a:rPr lang="en-GB" b="1" dirty="0"/>
              <a:t>HOW</a:t>
            </a:r>
            <a:r>
              <a:rPr lang="en-GB" dirty="0"/>
              <a:t> it should do it.</a:t>
            </a:r>
            <a:endParaRPr lang="en-US" dirty="0"/>
          </a:p>
          <a:p>
            <a:endParaRPr lang="en-US" dirty="0"/>
          </a:p>
        </p:txBody>
      </p:sp>
    </p:spTree>
    <p:extLst>
      <p:ext uri="{BB962C8B-B14F-4D97-AF65-F5344CB8AC3E}">
        <p14:creationId xmlns:p14="http://schemas.microsoft.com/office/powerpoint/2010/main" val="16581923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Users of a requirements document</a:t>
            </a:r>
            <a:r>
              <a:rPr lang="en-GB" dirty="0"/>
              <a:t> </a:t>
            </a:r>
            <a:endParaRPr lang="en-US" dirty="0"/>
          </a:p>
        </p:txBody>
      </p:sp>
      <p:pic>
        <p:nvPicPr>
          <p:cNvPr id="4" name="Picture 3" descr="4.6 ReqDocUsers.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2725302" y="1646238"/>
            <a:ext cx="4884683" cy="4870174"/>
          </a:xfrm>
          <a:prstGeom prst="rect">
            <a:avLst/>
          </a:prstGeom>
        </p:spPr>
      </p:pic>
    </p:spTree>
    <p:extLst>
      <p:ext uri="{BB962C8B-B14F-4D97-AF65-F5344CB8AC3E}">
        <p14:creationId xmlns:p14="http://schemas.microsoft.com/office/powerpoint/2010/main" val="24814297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structure of a requirements document</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001973030"/>
              </p:ext>
            </p:extLst>
          </p:nvPr>
        </p:nvGraphicFramePr>
        <p:xfrm>
          <a:off x="838200" y="1828800"/>
          <a:ext cx="9149255" cy="4480560"/>
        </p:xfrm>
        <a:graphic>
          <a:graphicData uri="http://schemas.openxmlformats.org/drawingml/2006/table">
            <a:tbl>
              <a:tblPr/>
              <a:tblGrid>
                <a:gridCol w="2199340">
                  <a:extLst>
                    <a:ext uri="{9D8B030D-6E8A-4147-A177-3AD203B41FA5}">
                      <a16:colId xmlns:a16="http://schemas.microsoft.com/office/drawing/2014/main" val="20000"/>
                    </a:ext>
                  </a:extLst>
                </a:gridCol>
                <a:gridCol w="6949915">
                  <a:extLst>
                    <a:ext uri="{9D8B030D-6E8A-4147-A177-3AD203B41FA5}">
                      <a16:colId xmlns:a16="http://schemas.microsoft.com/office/drawing/2014/main" val="20001"/>
                    </a:ext>
                  </a:extLst>
                </a:gridCol>
              </a:tblGrid>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charset="0"/>
                          <a:ea typeface="Times New Roman" charset="0"/>
                          <a:cs typeface="Times New Roman" charset="0"/>
                        </a:rPr>
                        <a:t>Chapter</a:t>
                      </a:r>
                      <a:endParaRPr kumimoji="0" lang="en-GB" sz="1400" b="1"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Description</a:t>
                      </a:r>
                      <a:endParaRPr kumimoji="0" lang="en-GB" sz="1400" b="1"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9144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Preface</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define the expected readership of the document and describe its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version history</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including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a rationale for the creation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of a new version and a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summary of the changes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made in each version. </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Introduction</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describe the need for the system</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It should briefly describe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system’s functions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and explain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how it will work with other systems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It should also describe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how the system fits into the overall business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or strategic objectives of the organization commissioning the software.</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Glossary</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should define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technical terms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used in the document. You should not make assumptions about the experience or expertise of the reader.</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User requirements definition</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Here, you describe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services provided for the user</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nonfunctional</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system requirements </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should also be described in this section. This description may use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natural language</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diagrams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or other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notations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that are understandable to customers.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Product and process standards that must be followed should be specified</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714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charset="0"/>
                          <a:ea typeface="Times New Roman" charset="0"/>
                          <a:cs typeface="Times New Roman" charset="0"/>
                        </a:rPr>
                        <a:t>System architecture</a:t>
                      </a:r>
                      <a:endParaRPr kumimoji="0" lang="en-GB" sz="1400" b="0" i="0" u="none" strike="noStrike" cap="none" normalizeH="0" baseline="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charset="0"/>
                          <a:ea typeface="Times New Roman" charset="0"/>
                          <a:cs typeface="Times New Roman" charset="0"/>
                        </a:rPr>
                        <a:t>This chapter should present a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high-level overview</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of the anticipated system architecture, showing the </a:t>
                      </a:r>
                      <a:r>
                        <a:rPr kumimoji="0" lang="en-US" sz="1400" b="1" i="0" u="none" strike="noStrike" cap="none" normalizeH="0" baseline="0" dirty="0">
                          <a:ln>
                            <a:noFill/>
                          </a:ln>
                          <a:solidFill>
                            <a:srgbClr val="000000"/>
                          </a:solidFill>
                          <a:effectLst/>
                          <a:latin typeface="Arial" charset="0"/>
                          <a:ea typeface="Times New Roman" charset="0"/>
                          <a:cs typeface="Times New Roman" charset="0"/>
                        </a:rPr>
                        <a:t>distribution of functions across system modules</a:t>
                      </a:r>
                      <a:r>
                        <a:rPr kumimoji="0" lang="en-US" sz="1400" b="0" i="0" u="none" strike="noStrike" cap="none" normalizeH="0" baseline="0" dirty="0">
                          <a:ln>
                            <a:noFill/>
                          </a:ln>
                          <a:solidFill>
                            <a:srgbClr val="000000"/>
                          </a:solidFill>
                          <a:effectLst/>
                          <a:latin typeface="Arial" charset="0"/>
                          <a:ea typeface="Times New Roman" charset="0"/>
                          <a:cs typeface="Times New Roman" charset="0"/>
                        </a:rPr>
                        <a:t>. Architectural components that are reused should be highlighted.</a:t>
                      </a:r>
                      <a:endParaRPr kumimoji="0" lang="en-GB" sz="1400" b="0" i="0" u="none" strike="noStrike" cap="none" normalizeH="0" baseline="0" dirty="0">
                        <a:ln>
                          <a:noFill/>
                        </a:ln>
                        <a:solidFill>
                          <a:srgbClr val="000000"/>
                        </a:solidFill>
                        <a:effectLst/>
                        <a:latin typeface="Arial" charset="0"/>
                        <a:ea typeface="Times New Roman" charset="0"/>
                        <a:cs typeface="Times New Roman" charset="0"/>
                      </a:endParaRPr>
                    </a:p>
                  </a:txBody>
                  <a:tcPr marL="54610" marR="54610" marT="0" marB="9144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02267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structure of a requirements document</a:t>
            </a:r>
            <a:r>
              <a:rPr lang="en-GB" dirty="0"/>
              <a:t> (Cont.)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91706014"/>
              </p:ext>
            </p:extLst>
          </p:nvPr>
        </p:nvGraphicFramePr>
        <p:xfrm>
          <a:off x="947739" y="1646238"/>
          <a:ext cx="9047597" cy="4680813"/>
        </p:xfrm>
        <a:graphic>
          <a:graphicData uri="http://schemas.openxmlformats.org/drawingml/2006/table">
            <a:tbl>
              <a:tblPr firstRow="1" bandRow="1">
                <a:tableStyleId>{5C22544A-7EE6-4342-B048-85BDC9FD1C3A}</a:tableStyleId>
              </a:tblPr>
              <a:tblGrid>
                <a:gridCol w="1843029">
                  <a:extLst>
                    <a:ext uri="{9D8B030D-6E8A-4147-A177-3AD203B41FA5}">
                      <a16:colId xmlns:a16="http://schemas.microsoft.com/office/drawing/2014/main" val="20000"/>
                    </a:ext>
                  </a:extLst>
                </a:gridCol>
                <a:gridCol w="7204568">
                  <a:extLst>
                    <a:ext uri="{9D8B030D-6E8A-4147-A177-3AD203B41FA5}">
                      <a16:colId xmlns:a16="http://schemas.microsoft.com/office/drawing/2014/main" val="20001"/>
                    </a:ext>
                  </a:extLst>
                </a:gridCol>
              </a:tblGrid>
              <a:tr h="319976">
                <a:tc>
                  <a:txBody>
                    <a:bodyPr/>
                    <a:lstStyle/>
                    <a:p>
                      <a:r>
                        <a:rPr lang="en-US" sz="1400" dirty="0">
                          <a:solidFill>
                            <a:schemeClr val="tx1"/>
                          </a:solidFill>
                          <a:latin typeface="Arial"/>
                          <a:cs typeface="Arial"/>
                        </a:rPr>
                        <a:t>Chapter</a:t>
                      </a:r>
                    </a:p>
                  </a:txBody>
                  <a:tcPr/>
                </a:tc>
                <a:tc>
                  <a:txBody>
                    <a:bodyPr/>
                    <a:lstStyle/>
                    <a:p>
                      <a:r>
                        <a:rPr lang="en-US" sz="1400" dirty="0">
                          <a:solidFill>
                            <a:schemeClr val="tx1"/>
                          </a:solidFill>
                          <a:latin typeface="Arial"/>
                          <a:cs typeface="Arial"/>
                        </a:rPr>
                        <a:t>Description</a:t>
                      </a:r>
                    </a:p>
                  </a:txBody>
                  <a:tcPr/>
                </a:tc>
                <a:extLst>
                  <a:ext uri="{0D108BD9-81ED-4DB2-BD59-A6C34878D82A}">
                    <a16:rowId xmlns:a16="http://schemas.microsoft.com/office/drawing/2014/main" val="10000"/>
                  </a:ext>
                </a:extLst>
              </a:tr>
              <a:tr h="698907">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System requirements specification</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should describe the functional and nonfunctional requirements </a:t>
                      </a:r>
                      <a:r>
                        <a:rPr kumimoji="0" lang="en-US" sz="1400" b="1" i="0" u="none" strike="noStrike" cap="none" normalizeH="0" baseline="0" dirty="0">
                          <a:ln>
                            <a:noFill/>
                          </a:ln>
                          <a:solidFill>
                            <a:srgbClr val="000000"/>
                          </a:solidFill>
                          <a:effectLst/>
                          <a:latin typeface="Arial"/>
                          <a:ea typeface="Times New Roman" charset="0"/>
                          <a:cs typeface="Arial"/>
                        </a:rPr>
                        <a:t>in more detail. </a:t>
                      </a:r>
                      <a:r>
                        <a:rPr kumimoji="0" lang="en-US" sz="1400" b="0" i="0" u="none" strike="noStrike" cap="none" normalizeH="0" baseline="0" dirty="0">
                          <a:ln>
                            <a:noFill/>
                          </a:ln>
                          <a:solidFill>
                            <a:srgbClr val="000000"/>
                          </a:solidFill>
                          <a:effectLst/>
                          <a:latin typeface="Arial"/>
                          <a:ea typeface="Times New Roman" charset="0"/>
                          <a:cs typeface="Arial"/>
                        </a:rPr>
                        <a:t>If necessary, further detail may also be added to the nonfunctional requirements. </a:t>
                      </a:r>
                      <a:r>
                        <a:rPr kumimoji="0" lang="en-US" sz="1400" b="1" i="0" u="none" strike="noStrike" cap="none" normalizeH="0" baseline="0" dirty="0">
                          <a:ln>
                            <a:noFill/>
                          </a:ln>
                          <a:solidFill>
                            <a:srgbClr val="000000"/>
                          </a:solidFill>
                          <a:effectLst/>
                          <a:latin typeface="Arial"/>
                          <a:ea typeface="Times New Roman" charset="0"/>
                          <a:cs typeface="Arial"/>
                        </a:rPr>
                        <a:t>Interfaces</a:t>
                      </a:r>
                      <a:r>
                        <a:rPr kumimoji="0" lang="en-US" sz="1400" b="0" i="0" u="none" strike="noStrike" cap="none" normalizeH="0" baseline="0" dirty="0">
                          <a:ln>
                            <a:noFill/>
                          </a:ln>
                          <a:solidFill>
                            <a:srgbClr val="000000"/>
                          </a:solidFill>
                          <a:effectLst/>
                          <a:latin typeface="Arial"/>
                          <a:ea typeface="Times New Roman" charset="0"/>
                          <a:cs typeface="Arial"/>
                        </a:rPr>
                        <a:t> to other systems may be defined.</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1"/>
                  </a:ext>
                </a:extLst>
              </a:tr>
              <a:tr h="815281">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System models</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might include </a:t>
                      </a:r>
                      <a:r>
                        <a:rPr kumimoji="0" lang="en-US" sz="1400" b="1" i="0" u="none" strike="noStrike" cap="none" normalizeH="0" baseline="0" dirty="0">
                          <a:ln>
                            <a:noFill/>
                          </a:ln>
                          <a:solidFill>
                            <a:srgbClr val="000000"/>
                          </a:solidFill>
                          <a:effectLst/>
                          <a:latin typeface="Arial"/>
                          <a:ea typeface="Times New Roman" charset="0"/>
                          <a:cs typeface="Arial"/>
                        </a:rPr>
                        <a:t>graphical system models </a:t>
                      </a:r>
                      <a:r>
                        <a:rPr kumimoji="0" lang="en-US" sz="1400" b="0" i="0" u="none" strike="noStrike" cap="none" normalizeH="0" baseline="0" dirty="0">
                          <a:ln>
                            <a:noFill/>
                          </a:ln>
                          <a:solidFill>
                            <a:srgbClr val="000000"/>
                          </a:solidFill>
                          <a:effectLst/>
                          <a:latin typeface="Arial"/>
                          <a:ea typeface="Times New Roman" charset="0"/>
                          <a:cs typeface="Arial"/>
                        </a:rPr>
                        <a:t>showing the relationships between the system components and the system and its environment. Examples of possible models are </a:t>
                      </a:r>
                      <a:r>
                        <a:rPr kumimoji="0" lang="en-US" sz="1400" b="1" i="0" u="none" strike="noStrike" cap="none" normalizeH="0" baseline="0" dirty="0">
                          <a:ln>
                            <a:noFill/>
                          </a:ln>
                          <a:solidFill>
                            <a:srgbClr val="000000"/>
                          </a:solidFill>
                          <a:effectLst/>
                          <a:latin typeface="Arial"/>
                          <a:ea typeface="Times New Roman" charset="0"/>
                          <a:cs typeface="Arial"/>
                        </a:rPr>
                        <a:t>object models</a:t>
                      </a:r>
                      <a:r>
                        <a:rPr kumimoji="0" lang="en-US" sz="1400" b="0" i="0" u="none" strike="noStrike" cap="none" normalizeH="0" baseline="0" dirty="0">
                          <a:ln>
                            <a:noFill/>
                          </a:ln>
                          <a:solidFill>
                            <a:srgbClr val="000000"/>
                          </a:solidFill>
                          <a:effectLst/>
                          <a:latin typeface="Arial"/>
                          <a:ea typeface="Times New Roman" charset="0"/>
                          <a:cs typeface="Arial"/>
                        </a:rPr>
                        <a:t>, </a:t>
                      </a:r>
                      <a:r>
                        <a:rPr kumimoji="0" lang="en-US" sz="1400" b="1" i="0" u="none" strike="noStrike" cap="none" normalizeH="0" baseline="0" dirty="0">
                          <a:ln>
                            <a:noFill/>
                          </a:ln>
                          <a:solidFill>
                            <a:srgbClr val="000000"/>
                          </a:solidFill>
                          <a:effectLst/>
                          <a:latin typeface="Arial"/>
                          <a:ea typeface="Times New Roman" charset="0"/>
                          <a:cs typeface="Arial"/>
                        </a:rPr>
                        <a:t>data-flow models</a:t>
                      </a:r>
                      <a:r>
                        <a:rPr kumimoji="0" lang="en-US" sz="1400" b="0" i="0" u="none" strike="noStrike" cap="none" normalizeH="0" baseline="0" dirty="0">
                          <a:ln>
                            <a:noFill/>
                          </a:ln>
                          <a:solidFill>
                            <a:srgbClr val="000000"/>
                          </a:solidFill>
                          <a:effectLst/>
                          <a:latin typeface="Arial"/>
                          <a:ea typeface="Times New Roman" charset="0"/>
                          <a:cs typeface="Arial"/>
                        </a:rPr>
                        <a:t>, or </a:t>
                      </a:r>
                      <a:r>
                        <a:rPr kumimoji="0" lang="en-US" sz="1400" b="1" i="0" u="none" strike="noStrike" cap="none" normalizeH="0" baseline="0" dirty="0">
                          <a:ln>
                            <a:noFill/>
                          </a:ln>
                          <a:solidFill>
                            <a:srgbClr val="000000"/>
                          </a:solidFill>
                          <a:effectLst/>
                          <a:latin typeface="Arial"/>
                          <a:ea typeface="Times New Roman" charset="0"/>
                          <a:cs typeface="Arial"/>
                        </a:rPr>
                        <a:t>semantic data models</a:t>
                      </a:r>
                      <a:r>
                        <a:rPr kumimoji="0" lang="en-US" sz="1400" b="0" i="0" u="none" strike="noStrike" cap="none" normalizeH="0" baseline="0" dirty="0">
                          <a:ln>
                            <a:noFill/>
                          </a:ln>
                          <a:solidFill>
                            <a:srgbClr val="000000"/>
                          </a:solidFill>
                          <a:effectLst/>
                          <a:latin typeface="Arial"/>
                          <a:ea typeface="Times New Roman" charset="0"/>
                          <a:cs typeface="Arial"/>
                        </a:rPr>
                        <a:t>. </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2"/>
                  </a:ext>
                </a:extLst>
              </a:tr>
              <a:tr h="999377">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System evolution</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This should describe the </a:t>
                      </a:r>
                      <a:r>
                        <a:rPr kumimoji="0" lang="en-US" sz="1400" b="1" i="0" u="none" strike="noStrike" cap="none" normalizeH="0" baseline="0" dirty="0">
                          <a:ln>
                            <a:noFill/>
                          </a:ln>
                          <a:solidFill>
                            <a:srgbClr val="000000"/>
                          </a:solidFill>
                          <a:effectLst/>
                          <a:latin typeface="Arial"/>
                          <a:ea typeface="Times New Roman" charset="0"/>
                          <a:cs typeface="Arial"/>
                        </a:rPr>
                        <a:t>fundamental assumptions </a:t>
                      </a:r>
                      <a:r>
                        <a:rPr kumimoji="0" lang="en-US" sz="1400" b="0" i="0" u="none" strike="noStrike" cap="none" normalizeH="0" baseline="0" dirty="0">
                          <a:ln>
                            <a:noFill/>
                          </a:ln>
                          <a:solidFill>
                            <a:srgbClr val="000000"/>
                          </a:solidFill>
                          <a:effectLst/>
                          <a:latin typeface="Arial"/>
                          <a:ea typeface="Times New Roman" charset="0"/>
                          <a:cs typeface="Arial"/>
                        </a:rPr>
                        <a:t>on which the system is based, and any </a:t>
                      </a:r>
                      <a:r>
                        <a:rPr kumimoji="0" lang="en-US" sz="1400" b="1" i="0" u="none" strike="noStrike" cap="none" normalizeH="0" baseline="0" dirty="0">
                          <a:ln>
                            <a:noFill/>
                          </a:ln>
                          <a:solidFill>
                            <a:srgbClr val="000000"/>
                          </a:solidFill>
                          <a:effectLst/>
                          <a:latin typeface="Arial"/>
                          <a:ea typeface="Times New Roman" charset="0"/>
                          <a:cs typeface="Arial"/>
                        </a:rPr>
                        <a:t>anticipated changes due to hardware evolution</a:t>
                      </a:r>
                      <a:r>
                        <a:rPr kumimoji="0" lang="en-US" sz="1400" b="0" i="0" u="none" strike="noStrike" cap="none" normalizeH="0" baseline="0" dirty="0">
                          <a:ln>
                            <a:noFill/>
                          </a:ln>
                          <a:solidFill>
                            <a:srgbClr val="000000"/>
                          </a:solidFill>
                          <a:effectLst/>
                          <a:latin typeface="Arial"/>
                          <a:ea typeface="Times New Roman" charset="0"/>
                          <a:cs typeface="Arial"/>
                        </a:rPr>
                        <a:t>, </a:t>
                      </a:r>
                      <a:r>
                        <a:rPr kumimoji="0" lang="en-US" sz="1400" b="1" i="0" u="none" strike="noStrike" cap="none" normalizeH="0" baseline="0" dirty="0">
                          <a:ln>
                            <a:noFill/>
                          </a:ln>
                          <a:solidFill>
                            <a:srgbClr val="000000"/>
                          </a:solidFill>
                          <a:effectLst/>
                          <a:latin typeface="Arial"/>
                          <a:ea typeface="Times New Roman" charset="0"/>
                          <a:cs typeface="Arial"/>
                        </a:rPr>
                        <a:t>changing user needs</a:t>
                      </a:r>
                      <a:r>
                        <a:rPr kumimoji="0" lang="en-US" sz="1400" b="0" i="0" u="none" strike="noStrike" cap="none" normalizeH="0" baseline="0" dirty="0">
                          <a:ln>
                            <a:noFill/>
                          </a:ln>
                          <a:solidFill>
                            <a:srgbClr val="000000"/>
                          </a:solidFill>
                          <a:effectLst/>
                          <a:latin typeface="Arial"/>
                          <a:ea typeface="Times New Roman" charset="0"/>
                          <a:cs typeface="Arial"/>
                        </a:rPr>
                        <a:t>, and so on. This section is useful for system designers as it may help them </a:t>
                      </a:r>
                      <a:r>
                        <a:rPr kumimoji="0" lang="en-US" sz="1400" b="1" i="0" u="none" strike="noStrike" cap="none" normalizeH="0" baseline="0" dirty="0">
                          <a:ln>
                            <a:noFill/>
                          </a:ln>
                          <a:solidFill>
                            <a:srgbClr val="000000"/>
                          </a:solidFill>
                          <a:effectLst/>
                          <a:latin typeface="Arial"/>
                          <a:ea typeface="Times New Roman" charset="0"/>
                          <a:cs typeface="Arial"/>
                        </a:rPr>
                        <a:t>avoid design decisions that would constrain likely future changes </a:t>
                      </a:r>
                      <a:r>
                        <a:rPr kumimoji="0" lang="en-US" sz="1400" b="0" i="0" u="none" strike="noStrike" cap="none" normalizeH="0" baseline="0" dirty="0">
                          <a:ln>
                            <a:noFill/>
                          </a:ln>
                          <a:solidFill>
                            <a:srgbClr val="000000"/>
                          </a:solidFill>
                          <a:effectLst/>
                          <a:latin typeface="Arial"/>
                          <a:ea typeface="Times New Roman" charset="0"/>
                          <a:cs typeface="Arial"/>
                        </a:rPr>
                        <a:t>to the system.</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3"/>
                  </a:ext>
                </a:extLst>
              </a:tr>
              <a:tr h="118347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Appendices</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000000"/>
                          </a:solidFill>
                          <a:effectLst/>
                          <a:latin typeface="Arial"/>
                          <a:ea typeface="Times New Roman" charset="0"/>
                          <a:cs typeface="Arial"/>
                        </a:rPr>
                        <a:t>These should provide </a:t>
                      </a:r>
                      <a:r>
                        <a:rPr kumimoji="0" lang="en-US" sz="1400" b="1" i="0" u="none" strike="noStrike" cap="none" normalizeH="0" baseline="0" dirty="0">
                          <a:ln>
                            <a:noFill/>
                          </a:ln>
                          <a:solidFill>
                            <a:srgbClr val="000000"/>
                          </a:solidFill>
                          <a:effectLst/>
                          <a:latin typeface="Arial"/>
                          <a:ea typeface="Times New Roman" charset="0"/>
                          <a:cs typeface="Arial"/>
                        </a:rPr>
                        <a:t>detailed</a:t>
                      </a:r>
                      <a:r>
                        <a:rPr kumimoji="0" lang="en-US" sz="1400" b="0" i="0" u="none" strike="noStrike" cap="none" normalizeH="0" baseline="0" dirty="0">
                          <a:ln>
                            <a:noFill/>
                          </a:ln>
                          <a:solidFill>
                            <a:srgbClr val="000000"/>
                          </a:solidFill>
                          <a:effectLst/>
                          <a:latin typeface="Arial"/>
                          <a:ea typeface="Times New Roman" charset="0"/>
                          <a:cs typeface="Arial"/>
                        </a:rPr>
                        <a:t>, specific information that is related to the application being developed; for example, </a:t>
                      </a:r>
                      <a:r>
                        <a:rPr kumimoji="0" lang="en-US" sz="1400" b="1" i="0" u="none" strike="noStrike" cap="none" normalizeH="0" baseline="0" dirty="0">
                          <a:ln>
                            <a:noFill/>
                          </a:ln>
                          <a:solidFill>
                            <a:srgbClr val="000000"/>
                          </a:solidFill>
                          <a:effectLst/>
                          <a:latin typeface="Arial"/>
                          <a:ea typeface="Times New Roman" charset="0"/>
                          <a:cs typeface="Arial"/>
                        </a:rPr>
                        <a:t>hardware and database descriptions</a:t>
                      </a:r>
                      <a:r>
                        <a:rPr kumimoji="0" lang="en-US" sz="1400" b="0" i="0" u="none" strike="noStrike" cap="none" normalizeH="0" baseline="0" dirty="0">
                          <a:ln>
                            <a:noFill/>
                          </a:ln>
                          <a:solidFill>
                            <a:srgbClr val="000000"/>
                          </a:solidFill>
                          <a:effectLst/>
                          <a:latin typeface="Arial"/>
                          <a:ea typeface="Times New Roman" charset="0"/>
                          <a:cs typeface="Arial"/>
                        </a:rPr>
                        <a:t>. Hardware requirements define the </a:t>
                      </a:r>
                      <a:r>
                        <a:rPr kumimoji="0" lang="en-US" sz="1400" b="1" i="0" u="none" strike="noStrike" cap="none" normalizeH="0" baseline="0" dirty="0">
                          <a:ln>
                            <a:noFill/>
                          </a:ln>
                          <a:solidFill>
                            <a:srgbClr val="000000"/>
                          </a:solidFill>
                          <a:effectLst/>
                          <a:latin typeface="Arial"/>
                          <a:ea typeface="Times New Roman" charset="0"/>
                          <a:cs typeface="Arial"/>
                        </a:rPr>
                        <a:t>minimal and optimal configurations </a:t>
                      </a:r>
                      <a:r>
                        <a:rPr kumimoji="0" lang="en-US" sz="1400" b="0" i="0" u="none" strike="noStrike" cap="none" normalizeH="0" baseline="0" dirty="0">
                          <a:ln>
                            <a:noFill/>
                          </a:ln>
                          <a:solidFill>
                            <a:srgbClr val="000000"/>
                          </a:solidFill>
                          <a:effectLst/>
                          <a:latin typeface="Arial"/>
                          <a:ea typeface="Times New Roman" charset="0"/>
                          <a:cs typeface="Arial"/>
                        </a:rPr>
                        <a:t>for the system. Database requirements define the logical organization of the data used by the system and the relationships between data. </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4"/>
                  </a:ext>
                </a:extLst>
              </a:tr>
              <a:tr h="631186">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rgbClr val="000000"/>
                          </a:solidFill>
                          <a:effectLst/>
                          <a:latin typeface="Arial"/>
                          <a:ea typeface="Times New Roman" charset="0"/>
                          <a:cs typeface="Arial"/>
                        </a:rPr>
                        <a:t>Index</a:t>
                      </a:r>
                      <a:endParaRPr kumimoji="0" lang="en-GB" sz="1400" b="0" i="0" u="none" strike="noStrike" cap="none" normalizeH="0" baseline="0">
                        <a:ln>
                          <a:noFill/>
                        </a:ln>
                        <a:solidFill>
                          <a:srgbClr val="000000"/>
                        </a:solidFill>
                        <a:effectLst/>
                        <a:latin typeface="Arial"/>
                        <a:ea typeface="Times New Roman" charset="0"/>
                        <a:cs typeface="Arial"/>
                      </a:endParaRPr>
                    </a:p>
                  </a:txBody>
                  <a:tcPr marL="54610" marR="54610" marT="0" marB="91440" horzOverflow="overflow"/>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Arial"/>
                          <a:ea typeface="Times New Roman" charset="0"/>
                          <a:cs typeface="Arial"/>
                        </a:rPr>
                        <a:t>Several indexes </a:t>
                      </a:r>
                      <a:r>
                        <a:rPr kumimoji="0" lang="en-US" sz="1400" b="0" i="0" u="none" strike="noStrike" cap="none" normalizeH="0" baseline="0" dirty="0">
                          <a:ln>
                            <a:noFill/>
                          </a:ln>
                          <a:solidFill>
                            <a:srgbClr val="000000"/>
                          </a:solidFill>
                          <a:effectLst/>
                          <a:latin typeface="Arial"/>
                          <a:ea typeface="Times New Roman" charset="0"/>
                          <a:cs typeface="Arial"/>
                        </a:rPr>
                        <a:t>to the document may be included. As well as a normal alphabetic index, there may be an </a:t>
                      </a:r>
                      <a:r>
                        <a:rPr kumimoji="0" lang="en-US" sz="1400" b="1" i="0" u="none" strike="noStrike" cap="none" normalizeH="0" baseline="0" dirty="0">
                          <a:ln>
                            <a:noFill/>
                          </a:ln>
                          <a:solidFill>
                            <a:srgbClr val="000000"/>
                          </a:solidFill>
                          <a:effectLst/>
                          <a:latin typeface="Arial"/>
                          <a:ea typeface="Times New Roman" charset="0"/>
                          <a:cs typeface="Arial"/>
                        </a:rPr>
                        <a:t>index of diagrams</a:t>
                      </a:r>
                      <a:r>
                        <a:rPr kumimoji="0" lang="en-US" sz="1400" b="0" i="0" u="none" strike="noStrike" cap="none" normalizeH="0" baseline="0" dirty="0">
                          <a:ln>
                            <a:noFill/>
                          </a:ln>
                          <a:solidFill>
                            <a:srgbClr val="000000"/>
                          </a:solidFill>
                          <a:effectLst/>
                          <a:latin typeface="Arial"/>
                          <a:ea typeface="Times New Roman" charset="0"/>
                          <a:cs typeface="Arial"/>
                        </a:rPr>
                        <a:t>, an </a:t>
                      </a:r>
                      <a:r>
                        <a:rPr kumimoji="0" lang="en-US" sz="1400" b="1" i="0" u="none" strike="noStrike" cap="none" normalizeH="0" baseline="0" dirty="0">
                          <a:ln>
                            <a:noFill/>
                          </a:ln>
                          <a:solidFill>
                            <a:srgbClr val="000000"/>
                          </a:solidFill>
                          <a:effectLst/>
                          <a:latin typeface="Arial"/>
                          <a:ea typeface="Times New Roman" charset="0"/>
                          <a:cs typeface="Arial"/>
                        </a:rPr>
                        <a:t>index of functions</a:t>
                      </a:r>
                      <a:r>
                        <a:rPr kumimoji="0" lang="en-US" sz="1400" b="0" i="0" u="none" strike="noStrike" cap="none" normalizeH="0" baseline="0" dirty="0">
                          <a:ln>
                            <a:noFill/>
                          </a:ln>
                          <a:solidFill>
                            <a:srgbClr val="000000"/>
                          </a:solidFill>
                          <a:effectLst/>
                          <a:latin typeface="Arial"/>
                          <a:ea typeface="Times New Roman" charset="0"/>
                          <a:cs typeface="Arial"/>
                        </a:rPr>
                        <a:t>, and so on.</a:t>
                      </a:r>
                      <a:endParaRPr kumimoji="0" lang="en-GB" sz="1400" b="0" i="0" u="none" strike="noStrike" cap="none" normalizeH="0" baseline="0" dirty="0">
                        <a:ln>
                          <a:noFill/>
                        </a:ln>
                        <a:solidFill>
                          <a:srgbClr val="000000"/>
                        </a:solidFill>
                        <a:effectLst/>
                        <a:latin typeface="Arial"/>
                        <a:ea typeface="Times New Roman" charset="0"/>
                        <a:cs typeface="Arial"/>
                      </a:endParaRPr>
                    </a:p>
                  </a:txBody>
                  <a:tcPr marL="54610" marR="54610" marT="0" marB="91440" horzOverflow="overflow"/>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490670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Natural language specification</a:t>
            </a:r>
          </a:p>
        </p:txBody>
      </p:sp>
      <p:sp>
        <p:nvSpPr>
          <p:cNvPr id="3" name="Content Placeholder 2"/>
          <p:cNvSpPr>
            <a:spLocks noGrp="1"/>
          </p:cNvSpPr>
          <p:nvPr>
            <p:ph idx="1"/>
          </p:nvPr>
        </p:nvSpPr>
        <p:spPr/>
        <p:txBody>
          <a:bodyPr>
            <a:normAutofit/>
          </a:bodyPr>
          <a:lstStyle/>
          <a:p>
            <a:pPr lvl="0"/>
            <a:r>
              <a:rPr lang="en-US" sz="3200" dirty="0"/>
              <a:t>Requirements are written as natural language sentences supplemented by diagrams and tables.</a:t>
            </a:r>
          </a:p>
          <a:p>
            <a:pPr lvl="0"/>
            <a:r>
              <a:rPr lang="en-US" sz="3200" dirty="0"/>
              <a:t>Used for writing requirements because it is expressive, intuitive and universal. This means that the requirements  can be understood by users and customers.</a:t>
            </a:r>
          </a:p>
          <a:p>
            <a:endParaRPr lang="en-US" sz="3200" dirty="0"/>
          </a:p>
        </p:txBody>
      </p:sp>
    </p:spTree>
    <p:extLst>
      <p:ext uri="{BB962C8B-B14F-4D97-AF65-F5344CB8AC3E}">
        <p14:creationId xmlns:p14="http://schemas.microsoft.com/office/powerpoint/2010/main" val="4041828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Problems with natural language</a:t>
            </a:r>
            <a:endParaRPr lang="en-US" dirty="0"/>
          </a:p>
        </p:txBody>
      </p:sp>
      <p:sp>
        <p:nvSpPr>
          <p:cNvPr id="3" name="Content Placeholder 2"/>
          <p:cNvSpPr>
            <a:spLocks noGrp="1"/>
          </p:cNvSpPr>
          <p:nvPr>
            <p:ph idx="1"/>
          </p:nvPr>
        </p:nvSpPr>
        <p:spPr/>
        <p:txBody>
          <a:bodyPr/>
          <a:lstStyle/>
          <a:p>
            <a:pPr lvl="0"/>
            <a:r>
              <a:rPr lang="en-GB" dirty="0"/>
              <a:t>Lack of clarity </a:t>
            </a:r>
            <a:endParaRPr lang="en-US" dirty="0"/>
          </a:p>
          <a:p>
            <a:pPr lvl="1"/>
            <a:r>
              <a:rPr lang="en-GB" dirty="0">
                <a:solidFill>
                  <a:srgbClr val="FF0000"/>
                </a:solidFill>
              </a:rPr>
              <a:t>Precision</a:t>
            </a:r>
            <a:r>
              <a:rPr lang="en-GB" dirty="0"/>
              <a:t> is difficult without making the document </a:t>
            </a:r>
            <a:r>
              <a:rPr lang="en-GB" dirty="0">
                <a:solidFill>
                  <a:srgbClr val="FF0000"/>
                </a:solidFill>
              </a:rPr>
              <a:t>difficult</a:t>
            </a:r>
            <a:r>
              <a:rPr lang="en-GB" dirty="0"/>
              <a:t> to read.</a:t>
            </a:r>
            <a:endParaRPr lang="en-US" dirty="0"/>
          </a:p>
          <a:p>
            <a:pPr lvl="0"/>
            <a:r>
              <a:rPr lang="en-GB" dirty="0"/>
              <a:t>Requirements confusion</a:t>
            </a:r>
            <a:endParaRPr lang="en-US" dirty="0"/>
          </a:p>
          <a:p>
            <a:pPr lvl="1"/>
            <a:r>
              <a:rPr lang="en-GB" dirty="0"/>
              <a:t>Functional and non-functional requirements tend to be </a:t>
            </a:r>
            <a:r>
              <a:rPr lang="en-GB" dirty="0">
                <a:solidFill>
                  <a:srgbClr val="FF0000"/>
                </a:solidFill>
              </a:rPr>
              <a:t>mixed-up</a:t>
            </a:r>
            <a:r>
              <a:rPr lang="en-GB" dirty="0"/>
              <a:t>.</a:t>
            </a:r>
            <a:endParaRPr lang="en-US" dirty="0"/>
          </a:p>
          <a:p>
            <a:pPr lvl="0"/>
            <a:r>
              <a:rPr lang="en-GB" dirty="0"/>
              <a:t>Requirements amalgamation</a:t>
            </a:r>
            <a:endParaRPr lang="en-US" dirty="0"/>
          </a:p>
          <a:p>
            <a:pPr lvl="1"/>
            <a:r>
              <a:rPr lang="en-GB" dirty="0">
                <a:solidFill>
                  <a:srgbClr val="FF0000"/>
                </a:solidFill>
              </a:rPr>
              <a:t>Several</a:t>
            </a:r>
            <a:r>
              <a:rPr lang="en-GB" dirty="0"/>
              <a:t> different </a:t>
            </a:r>
            <a:r>
              <a:rPr lang="en-GB" dirty="0">
                <a:solidFill>
                  <a:srgbClr val="FF0000"/>
                </a:solidFill>
              </a:rPr>
              <a:t>requirements</a:t>
            </a:r>
            <a:r>
              <a:rPr lang="en-GB" dirty="0"/>
              <a:t> may be expressed </a:t>
            </a:r>
            <a:r>
              <a:rPr lang="en-GB" dirty="0">
                <a:solidFill>
                  <a:srgbClr val="FF0000"/>
                </a:solidFill>
              </a:rPr>
              <a:t>together</a:t>
            </a:r>
            <a:r>
              <a:rPr lang="en-GB" dirty="0"/>
              <a:t>.</a:t>
            </a:r>
            <a:endParaRPr lang="en-US" dirty="0"/>
          </a:p>
          <a:p>
            <a:endParaRPr lang="en-US" dirty="0"/>
          </a:p>
        </p:txBody>
      </p:sp>
    </p:spTree>
    <p:extLst>
      <p:ext uri="{BB962C8B-B14F-4D97-AF65-F5344CB8AC3E}">
        <p14:creationId xmlns:p14="http://schemas.microsoft.com/office/powerpoint/2010/main" val="5573842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requirements for the </a:t>
            </a:r>
            <a:br>
              <a:rPr lang="en-US" dirty="0"/>
            </a:br>
            <a:r>
              <a:rPr lang="en-US" dirty="0"/>
              <a:t>insulin pump software system</a:t>
            </a:r>
            <a:r>
              <a:rPr lang="en-GB" dirty="0"/>
              <a:t> </a:t>
            </a:r>
            <a:endParaRPr lang="en-US" dirty="0"/>
          </a:p>
        </p:txBody>
      </p:sp>
      <p:sp>
        <p:nvSpPr>
          <p:cNvPr id="3" name="Content Placeholder 2"/>
          <p:cNvSpPr>
            <a:spLocks noGrp="1"/>
          </p:cNvSpPr>
          <p:nvPr>
            <p:ph idx="1"/>
          </p:nvPr>
        </p:nvSpPr>
        <p:spPr/>
        <p:txBody>
          <a:bodyPr>
            <a:normAutofit/>
          </a:bodyPr>
          <a:lstStyle/>
          <a:p>
            <a:r>
              <a:rPr lang="en-GB" dirty="0"/>
              <a:t>3.2 The system </a:t>
            </a:r>
            <a:r>
              <a:rPr lang="en-GB" b="1" dirty="0"/>
              <a:t>shall measure the blood sugar </a:t>
            </a:r>
            <a:r>
              <a:rPr lang="en-GB" dirty="0"/>
              <a:t>and deliver insulin, if required, every 10 minutes.</a:t>
            </a:r>
            <a:r>
              <a:rPr lang="en-GB" i="1" dirty="0"/>
              <a:t> (Changes in blood sugar are relatively slow so </a:t>
            </a:r>
            <a:r>
              <a:rPr lang="en-GB" b="1" i="1" dirty="0"/>
              <a:t>more frequent </a:t>
            </a:r>
            <a:r>
              <a:rPr lang="en-GB" i="1" dirty="0"/>
              <a:t>measurement is unnecessary; </a:t>
            </a:r>
            <a:r>
              <a:rPr lang="en-GB" b="1" i="1" dirty="0"/>
              <a:t>less frequent </a:t>
            </a:r>
            <a:r>
              <a:rPr lang="en-GB" i="1" dirty="0"/>
              <a:t>measurement could lead to unnecessarily high sugar levels.)</a:t>
            </a:r>
          </a:p>
          <a:p>
            <a:endParaRPr lang="en-GB" dirty="0"/>
          </a:p>
          <a:p>
            <a:r>
              <a:rPr lang="en-GB" dirty="0"/>
              <a:t>3.6 The system </a:t>
            </a:r>
            <a:r>
              <a:rPr lang="en-GB" b="1" dirty="0"/>
              <a:t>shall run a self-test routine every minute </a:t>
            </a:r>
            <a:r>
              <a:rPr lang="en-GB" dirty="0"/>
              <a:t>with the conditions to be tested and the associated actions defined in Table 1.</a:t>
            </a:r>
            <a:r>
              <a:rPr lang="en-GB" i="1" dirty="0"/>
              <a:t> (A self-test routine can </a:t>
            </a:r>
            <a:r>
              <a:rPr lang="en-GB" b="1" i="1" dirty="0"/>
              <a:t>discover hardware and software problems</a:t>
            </a:r>
            <a:r>
              <a:rPr lang="en-GB" i="1" dirty="0"/>
              <a:t> and alert the user to the fact the normal operation may be impossible.)</a:t>
            </a:r>
          </a:p>
          <a:p>
            <a:endParaRPr lang="en-US" dirty="0"/>
          </a:p>
          <a:p>
            <a:endParaRPr lang="en-US" dirty="0"/>
          </a:p>
        </p:txBody>
      </p:sp>
    </p:spTree>
    <p:extLst>
      <p:ext uri="{BB962C8B-B14F-4D97-AF65-F5344CB8AC3E}">
        <p14:creationId xmlns:p14="http://schemas.microsoft.com/office/powerpoint/2010/main" val="31314326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Structured specifications</a:t>
            </a:r>
          </a:p>
        </p:txBody>
      </p:sp>
      <p:sp>
        <p:nvSpPr>
          <p:cNvPr id="3" name="Content Placeholder 2"/>
          <p:cNvSpPr>
            <a:spLocks noGrp="1"/>
          </p:cNvSpPr>
          <p:nvPr>
            <p:ph idx="1"/>
          </p:nvPr>
        </p:nvSpPr>
        <p:spPr/>
        <p:txBody>
          <a:bodyPr/>
          <a:lstStyle/>
          <a:p>
            <a:pPr lvl="0"/>
            <a:r>
              <a:rPr lang="en-US" dirty="0"/>
              <a:t>An approach to writing requirements where the freedom of the requirements writer is limited, and requirements are written in a </a:t>
            </a:r>
            <a:r>
              <a:rPr lang="en-US" b="1" dirty="0"/>
              <a:t>standard way</a:t>
            </a:r>
            <a:r>
              <a:rPr lang="en-US" dirty="0"/>
              <a:t>.</a:t>
            </a:r>
          </a:p>
          <a:p>
            <a:pPr lvl="0"/>
            <a:r>
              <a:rPr lang="en-US" dirty="0"/>
              <a:t>This works well for some types of requirements e.g. requirements for </a:t>
            </a:r>
            <a:r>
              <a:rPr lang="en-US" b="1" dirty="0"/>
              <a:t>embedded control system </a:t>
            </a:r>
            <a:r>
              <a:rPr lang="en-US" dirty="0"/>
              <a:t>but is sometimes </a:t>
            </a:r>
            <a:r>
              <a:rPr lang="en-US" b="1" dirty="0"/>
              <a:t>too rigid for writing business system </a:t>
            </a:r>
            <a:r>
              <a:rPr lang="en-US" dirty="0"/>
              <a:t>requirements.</a:t>
            </a:r>
          </a:p>
          <a:p>
            <a:endParaRPr lang="en-US" dirty="0"/>
          </a:p>
        </p:txBody>
      </p:sp>
    </p:spTree>
    <p:extLst>
      <p:ext uri="{BB962C8B-B14F-4D97-AF65-F5344CB8AC3E}">
        <p14:creationId xmlns:p14="http://schemas.microsoft.com/office/powerpoint/2010/main" val="3261302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Form-based specifications</a:t>
            </a:r>
            <a:endParaRPr lang="en-US" dirty="0"/>
          </a:p>
        </p:txBody>
      </p:sp>
      <p:sp>
        <p:nvSpPr>
          <p:cNvPr id="3" name="Content Placeholder 2"/>
          <p:cNvSpPr>
            <a:spLocks noGrp="1"/>
          </p:cNvSpPr>
          <p:nvPr>
            <p:ph idx="1"/>
          </p:nvPr>
        </p:nvSpPr>
        <p:spPr/>
        <p:txBody>
          <a:bodyPr/>
          <a:lstStyle/>
          <a:p>
            <a:pPr lvl="0"/>
            <a:r>
              <a:rPr lang="en-GB" dirty="0"/>
              <a:t>Definition of the </a:t>
            </a:r>
            <a:r>
              <a:rPr lang="en-GB" b="1" dirty="0"/>
              <a:t>function</a:t>
            </a:r>
            <a:r>
              <a:rPr lang="en-GB" dirty="0"/>
              <a:t> or entity.</a:t>
            </a:r>
            <a:endParaRPr lang="en-US" dirty="0"/>
          </a:p>
          <a:p>
            <a:pPr lvl="0"/>
            <a:r>
              <a:rPr lang="en-GB" dirty="0"/>
              <a:t>Description of </a:t>
            </a:r>
            <a:r>
              <a:rPr lang="en-GB" b="1" dirty="0"/>
              <a:t>inputs</a:t>
            </a:r>
            <a:r>
              <a:rPr lang="en-GB" dirty="0"/>
              <a:t> and where they come from.</a:t>
            </a:r>
            <a:endParaRPr lang="en-US" dirty="0"/>
          </a:p>
          <a:p>
            <a:pPr lvl="0"/>
            <a:r>
              <a:rPr lang="en-GB" dirty="0"/>
              <a:t>Description of </a:t>
            </a:r>
            <a:r>
              <a:rPr lang="en-GB" b="1" dirty="0"/>
              <a:t>outputs</a:t>
            </a:r>
            <a:r>
              <a:rPr lang="en-GB" dirty="0"/>
              <a:t> and where they go to.</a:t>
            </a:r>
            <a:endParaRPr lang="en-US" dirty="0"/>
          </a:p>
          <a:p>
            <a:pPr lvl="0"/>
            <a:r>
              <a:rPr lang="en-GB" dirty="0"/>
              <a:t>Information about the </a:t>
            </a:r>
            <a:r>
              <a:rPr lang="en-GB" b="1" dirty="0"/>
              <a:t>information needed for the computation </a:t>
            </a:r>
            <a:r>
              <a:rPr lang="en-GB" dirty="0"/>
              <a:t>and other entities used.</a:t>
            </a:r>
            <a:endParaRPr lang="en-US" dirty="0"/>
          </a:p>
          <a:p>
            <a:pPr lvl="0"/>
            <a:r>
              <a:rPr lang="en-GB" dirty="0"/>
              <a:t>Description of the </a:t>
            </a:r>
            <a:r>
              <a:rPr lang="en-GB" b="1" dirty="0"/>
              <a:t>action to be taken</a:t>
            </a:r>
            <a:r>
              <a:rPr lang="en-GB" dirty="0"/>
              <a:t>.</a:t>
            </a:r>
            <a:endParaRPr lang="en-US" dirty="0"/>
          </a:p>
          <a:p>
            <a:pPr lvl="0"/>
            <a:r>
              <a:rPr lang="en-GB" b="1" dirty="0"/>
              <a:t>Pre and post conditions </a:t>
            </a:r>
            <a:r>
              <a:rPr lang="en-GB" dirty="0"/>
              <a:t>(if appropriate).</a:t>
            </a:r>
            <a:endParaRPr lang="en-US" dirty="0"/>
          </a:p>
          <a:p>
            <a:pPr lvl="0"/>
            <a:r>
              <a:rPr lang="en-GB" dirty="0"/>
              <a:t>The </a:t>
            </a:r>
            <a:r>
              <a:rPr lang="en-GB" b="1" dirty="0"/>
              <a:t>side effects </a:t>
            </a:r>
            <a:r>
              <a:rPr lang="en-GB" dirty="0"/>
              <a:t>(if any) of the function.</a:t>
            </a:r>
            <a:endParaRPr lang="en-US" dirty="0"/>
          </a:p>
          <a:p>
            <a:endParaRPr lang="en-US" dirty="0"/>
          </a:p>
        </p:txBody>
      </p:sp>
    </p:spTree>
    <p:extLst>
      <p:ext uri="{BB962C8B-B14F-4D97-AF65-F5344CB8AC3E}">
        <p14:creationId xmlns:p14="http://schemas.microsoft.com/office/powerpoint/2010/main" val="14995143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specification</a:t>
            </a:r>
          </a:p>
        </p:txBody>
      </p:sp>
      <p:sp>
        <p:nvSpPr>
          <p:cNvPr id="3" name="Content Placeholder 2"/>
          <p:cNvSpPr>
            <a:spLocks noGrp="1"/>
          </p:cNvSpPr>
          <p:nvPr>
            <p:ph idx="1"/>
          </p:nvPr>
        </p:nvSpPr>
        <p:spPr/>
        <p:txBody>
          <a:bodyPr/>
          <a:lstStyle/>
          <a:p>
            <a:pPr lvl="0"/>
            <a:r>
              <a:rPr lang="en-US" dirty="0"/>
              <a:t>Used to </a:t>
            </a:r>
            <a:r>
              <a:rPr lang="en-US" b="1" dirty="0"/>
              <a:t>supplement natural language</a:t>
            </a:r>
            <a:r>
              <a:rPr lang="en-US" dirty="0"/>
              <a:t>.</a:t>
            </a:r>
          </a:p>
          <a:p>
            <a:pPr lvl="0"/>
            <a:r>
              <a:rPr lang="en-US" dirty="0"/>
              <a:t>Particularly useful when you have to define a </a:t>
            </a:r>
            <a:r>
              <a:rPr lang="en-US" b="1" dirty="0"/>
              <a:t>number of possible alternative courses of action</a:t>
            </a:r>
            <a:r>
              <a:rPr lang="en-US" dirty="0"/>
              <a:t>.</a:t>
            </a:r>
          </a:p>
          <a:p>
            <a:pPr lvl="0"/>
            <a:r>
              <a:rPr lang="en-US" dirty="0"/>
              <a:t>For example, the insulin pump systems bases its computations on the rate of change of blood sugar level and the tabular specification explains how to calculate the insulin requirement </a:t>
            </a:r>
            <a:r>
              <a:rPr lang="en-US" b="1" dirty="0"/>
              <a:t>for different scenarios</a:t>
            </a:r>
            <a:r>
              <a:rPr lang="en-US" dirty="0"/>
              <a:t>.</a:t>
            </a:r>
          </a:p>
          <a:p>
            <a:endParaRPr lang="en-US" dirty="0"/>
          </a:p>
        </p:txBody>
      </p:sp>
    </p:spTree>
    <p:extLst>
      <p:ext uri="{BB962C8B-B14F-4D97-AF65-F5344CB8AC3E}">
        <p14:creationId xmlns:p14="http://schemas.microsoft.com/office/powerpoint/2010/main" val="18244420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Tabular specification of computation for an insulin pump</a:t>
            </a:r>
            <a:r>
              <a:rPr lang="en-GB" dirty="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018698445"/>
              </p:ext>
            </p:extLst>
          </p:nvPr>
        </p:nvGraphicFramePr>
        <p:xfrm>
          <a:off x="1052843" y="1944613"/>
          <a:ext cx="8229601" cy="3711014"/>
        </p:xfrm>
        <a:graphic>
          <a:graphicData uri="http://schemas.openxmlformats.org/drawingml/2006/table">
            <a:tbl>
              <a:tblPr firstRow="1" bandRow="1"/>
              <a:tblGrid>
                <a:gridCol w="4813295">
                  <a:extLst>
                    <a:ext uri="{9D8B030D-6E8A-4147-A177-3AD203B41FA5}">
                      <a16:colId xmlns:a16="http://schemas.microsoft.com/office/drawing/2014/main" val="20000"/>
                    </a:ext>
                  </a:extLst>
                </a:gridCol>
                <a:gridCol w="3416306">
                  <a:extLst>
                    <a:ext uri="{9D8B030D-6E8A-4147-A177-3AD203B41FA5}">
                      <a16:colId xmlns:a16="http://schemas.microsoft.com/office/drawing/2014/main" val="20001"/>
                    </a:ext>
                  </a:extLst>
                </a:gridCol>
              </a:tblGrid>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1" i="0" u="none" strike="noStrike" cap="none" normalizeH="0" baseline="0" dirty="0">
                          <a:ln>
                            <a:noFill/>
                          </a:ln>
                          <a:solidFill>
                            <a:srgbClr val="000000"/>
                          </a:solidFill>
                          <a:effectLst/>
                          <a:latin typeface="Arial"/>
                          <a:ea typeface="Times New Roman" charset="0"/>
                          <a:cs typeface="Arial"/>
                        </a:rPr>
                        <a:t>Condition</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1" i="0" u="none" strike="noStrike" cap="none" normalizeH="0" baseline="0" dirty="0">
                          <a:ln>
                            <a:noFill/>
                          </a:ln>
                          <a:solidFill>
                            <a:srgbClr val="000000"/>
                          </a:solidFill>
                          <a:effectLst/>
                          <a:latin typeface="Arial"/>
                          <a:ea typeface="Times New Roman" charset="0"/>
                          <a:cs typeface="Arial"/>
                        </a:rPr>
                        <a:t>Action</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falling (r2 &lt; r1) (falling)</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err="1">
                          <a:ln>
                            <a:noFill/>
                          </a:ln>
                          <a:solidFill>
                            <a:srgbClr val="000000"/>
                          </a:solidFill>
                          <a:effectLst/>
                          <a:latin typeface="Arial"/>
                          <a:ea typeface="Times New Roman" charset="0"/>
                          <a:cs typeface="Arial"/>
                        </a:rPr>
                        <a:t>CompDose</a:t>
                      </a:r>
                      <a:r>
                        <a:rPr kumimoji="0" lang="en-GB" sz="1900" b="0" i="0" u="none" strike="noStrike" cap="none" normalizeH="0" baseline="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448261">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stable (r2 = r1) (stable)</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err="1">
                          <a:ln>
                            <a:noFill/>
                          </a:ln>
                          <a:solidFill>
                            <a:srgbClr val="000000"/>
                          </a:solidFill>
                          <a:effectLst/>
                          <a:latin typeface="Arial"/>
                          <a:ea typeface="Times New Roman" charset="0"/>
                          <a:cs typeface="Arial"/>
                        </a:rPr>
                        <a:t>CompDose</a:t>
                      </a:r>
                      <a:r>
                        <a:rPr kumimoji="0" lang="en-GB" sz="1900" b="0" i="0" u="none" strike="noStrike" cap="none" normalizeH="0" baseline="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103614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level increasing and </a:t>
                      </a:r>
                      <a:r>
                        <a:rPr kumimoji="0" lang="en-GB" sz="1900" b="1" i="0" u="none" strike="noStrike" cap="none" normalizeH="0" baseline="0" dirty="0">
                          <a:ln>
                            <a:noFill/>
                          </a:ln>
                          <a:solidFill>
                            <a:srgbClr val="000000"/>
                          </a:solidFill>
                          <a:effectLst/>
                          <a:latin typeface="Arial"/>
                          <a:ea typeface="Times New Roman" charset="0"/>
                          <a:cs typeface="Arial"/>
                        </a:rPr>
                        <a:t>rate of increase decreasing </a:t>
                      </a:r>
                      <a:br>
                        <a:rPr kumimoji="0" lang="en-GB" sz="1900" b="0"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((r2 – r1) &lt; (r1 – r0)) </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133008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Sugar </a:t>
                      </a:r>
                      <a:r>
                        <a:rPr kumimoji="0" lang="en-GB" sz="1900" b="1" i="0" u="none" strike="noStrike" cap="none" normalizeH="0" baseline="0" dirty="0">
                          <a:ln>
                            <a:noFill/>
                          </a:ln>
                          <a:solidFill>
                            <a:srgbClr val="000000"/>
                          </a:solidFill>
                          <a:effectLst/>
                          <a:latin typeface="Arial"/>
                          <a:ea typeface="Times New Roman" charset="0"/>
                          <a:cs typeface="Arial"/>
                        </a:rPr>
                        <a:t>level increasing and rate of increase stable or increasing </a:t>
                      </a:r>
                      <a:br>
                        <a:rPr kumimoji="0" lang="en-GB" sz="1900" b="1"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((r2 – r1) ≥ (r1 – r0))</a:t>
                      </a: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a:t>
                      </a:r>
                      <a:br>
                        <a:rPr kumimoji="0" lang="en-GB" sz="1900" b="0" i="0" u="none" strike="noStrike" cap="none" normalizeH="0" baseline="0" dirty="0">
                          <a:ln>
                            <a:noFill/>
                          </a:ln>
                          <a:solidFill>
                            <a:srgbClr val="000000"/>
                          </a:solidFill>
                          <a:effectLst/>
                          <a:latin typeface="Arial"/>
                          <a:ea typeface="Times New Roman" charset="0"/>
                          <a:cs typeface="Arial"/>
                        </a:rPr>
                      </a:br>
                      <a:r>
                        <a:rPr kumimoji="0" lang="en-GB" sz="1900" b="0" i="0" u="none" strike="noStrike" cap="none" normalizeH="0" baseline="0" dirty="0">
                          <a:ln>
                            <a:noFill/>
                          </a:ln>
                          <a:solidFill>
                            <a:srgbClr val="000000"/>
                          </a:solidFill>
                          <a:effectLst/>
                          <a:latin typeface="Arial"/>
                          <a:ea typeface="Times New Roman" charset="0"/>
                          <a:cs typeface="Arial"/>
                        </a:rPr>
                        <a:t>      round ((r2 – r1)/4)</a:t>
                      </a:r>
                    </a:p>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a:ln>
                            <a:noFill/>
                          </a:ln>
                          <a:solidFill>
                            <a:srgbClr val="000000"/>
                          </a:solidFill>
                          <a:effectLst/>
                          <a:latin typeface="Arial"/>
                          <a:ea typeface="Times New Roman" charset="0"/>
                          <a:cs typeface="Arial"/>
                        </a:rPr>
                        <a:t>If rounded result = 0 then </a:t>
                      </a:r>
                    </a:p>
                    <a:p>
                      <a:pPr marL="0" marR="0" lvl="0" indent="0" algn="l" defTabSz="457200" rtl="0" eaLnBrk="1" fontAlgn="base" latinLnBrk="0" hangingPunct="1">
                        <a:lnSpc>
                          <a:spcPct val="100000"/>
                        </a:lnSpc>
                        <a:spcBef>
                          <a:spcPct val="0"/>
                        </a:spcBef>
                        <a:spcAft>
                          <a:spcPct val="0"/>
                        </a:spcAft>
                        <a:buClrTx/>
                        <a:buSzTx/>
                        <a:buFontTx/>
                        <a:buNone/>
                        <a:tabLst/>
                      </a:pPr>
                      <a:r>
                        <a:rPr kumimoji="0" lang="en-GB" sz="1900" b="0" i="0" u="none" strike="noStrike" cap="none" normalizeH="0" baseline="0" dirty="0" err="1">
                          <a:ln>
                            <a:noFill/>
                          </a:ln>
                          <a:solidFill>
                            <a:srgbClr val="000000"/>
                          </a:solidFill>
                          <a:effectLst/>
                          <a:latin typeface="Arial"/>
                          <a:ea typeface="Times New Roman" charset="0"/>
                          <a:cs typeface="Arial"/>
                        </a:rPr>
                        <a:t>CompDose</a:t>
                      </a:r>
                      <a:r>
                        <a:rPr kumimoji="0" lang="en-GB" sz="1900" b="0" i="0" u="none" strike="noStrike" cap="none" normalizeH="0" baseline="0" dirty="0">
                          <a:ln>
                            <a:noFill/>
                          </a:ln>
                          <a:solidFill>
                            <a:srgbClr val="000000"/>
                          </a:solidFill>
                          <a:effectLst/>
                          <a:latin typeface="Arial"/>
                          <a:ea typeface="Times New Roman" charset="0"/>
                          <a:cs typeface="Arial"/>
                        </a:rPr>
                        <a:t> = </a:t>
                      </a:r>
                      <a:r>
                        <a:rPr kumimoji="0" lang="en-GB" sz="1900" b="0" i="0" u="none" strike="noStrike" cap="none" normalizeH="0" baseline="0" dirty="0" err="1">
                          <a:ln>
                            <a:noFill/>
                          </a:ln>
                          <a:solidFill>
                            <a:srgbClr val="000000"/>
                          </a:solidFill>
                          <a:effectLst/>
                          <a:latin typeface="Arial"/>
                          <a:ea typeface="Times New Roman" charset="0"/>
                          <a:cs typeface="Arial"/>
                        </a:rPr>
                        <a:t>MinimumDose</a:t>
                      </a:r>
                      <a:endParaRPr kumimoji="0" lang="en-GB" sz="1900" b="0" i="0" u="none" strike="noStrike" cap="none" normalizeH="0" baseline="0" dirty="0">
                        <a:ln>
                          <a:noFill/>
                        </a:ln>
                        <a:solidFill>
                          <a:srgbClr val="000000"/>
                        </a:solidFill>
                        <a:effectLst/>
                        <a:latin typeface="Arial"/>
                        <a:ea typeface="Times New Roman" charset="0"/>
                        <a:cs typeface="Arial"/>
                      </a:endParaRPr>
                    </a:p>
                  </a:txBody>
                  <a:tcPr marL="88029" marR="88029" marT="0" marB="110228"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0724083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engineering processes</a:t>
            </a:r>
            <a:endParaRPr lang="en-US" dirty="0"/>
          </a:p>
        </p:txBody>
      </p:sp>
      <p:sp>
        <p:nvSpPr>
          <p:cNvPr id="3" name="Content Placeholder 2"/>
          <p:cNvSpPr>
            <a:spLocks noGrp="1"/>
          </p:cNvSpPr>
          <p:nvPr>
            <p:ph idx="1"/>
          </p:nvPr>
        </p:nvSpPr>
        <p:spPr/>
        <p:txBody>
          <a:bodyPr/>
          <a:lstStyle/>
          <a:p>
            <a:pPr lvl="0"/>
            <a:r>
              <a:rPr lang="en-GB" dirty="0"/>
              <a:t>There are a number of </a:t>
            </a:r>
            <a:r>
              <a:rPr lang="en-GB" b="1" dirty="0"/>
              <a:t>generic activities </a:t>
            </a:r>
            <a:r>
              <a:rPr lang="en-GB" dirty="0"/>
              <a:t>in requirements engineering</a:t>
            </a:r>
          </a:p>
          <a:p>
            <a:pPr lvl="1"/>
            <a:r>
              <a:rPr lang="en-GB" sz="2000" dirty="0"/>
              <a:t>Requirements </a:t>
            </a:r>
            <a:r>
              <a:rPr lang="en-GB" sz="2000" b="1" dirty="0"/>
              <a:t>elicitation</a:t>
            </a:r>
            <a:r>
              <a:rPr lang="en-GB" sz="2000" dirty="0"/>
              <a:t>;</a:t>
            </a:r>
            <a:endParaRPr lang="en-US" sz="2000" dirty="0"/>
          </a:p>
          <a:p>
            <a:pPr lvl="1"/>
            <a:r>
              <a:rPr lang="en-GB" sz="2000" dirty="0"/>
              <a:t>Requirements </a:t>
            </a:r>
            <a:r>
              <a:rPr lang="en-GB" sz="2000" b="1" dirty="0"/>
              <a:t>analysis</a:t>
            </a:r>
            <a:r>
              <a:rPr lang="en-GB" sz="2000" dirty="0"/>
              <a:t>;</a:t>
            </a:r>
            <a:endParaRPr lang="en-US" sz="2000" dirty="0"/>
          </a:p>
          <a:p>
            <a:pPr lvl="1"/>
            <a:r>
              <a:rPr lang="en-GB" sz="2000" dirty="0"/>
              <a:t>Requirements </a:t>
            </a:r>
            <a:r>
              <a:rPr lang="en-GB" sz="2000" b="1" dirty="0"/>
              <a:t>validation</a:t>
            </a:r>
            <a:r>
              <a:rPr lang="en-GB" sz="2000" dirty="0"/>
              <a:t>;</a:t>
            </a:r>
            <a:endParaRPr lang="en-US" sz="2000" dirty="0"/>
          </a:p>
          <a:p>
            <a:pPr lvl="1"/>
            <a:r>
              <a:rPr lang="en-GB" sz="2000" dirty="0"/>
              <a:t>Requirements </a:t>
            </a:r>
            <a:r>
              <a:rPr lang="en-GB" sz="2000" b="1" dirty="0"/>
              <a:t>management</a:t>
            </a:r>
            <a:r>
              <a:rPr lang="en-GB" sz="2000" dirty="0"/>
              <a:t>.</a:t>
            </a:r>
            <a:endParaRPr lang="en-US" sz="2000" dirty="0"/>
          </a:p>
          <a:p>
            <a:pPr lvl="0"/>
            <a:r>
              <a:rPr lang="en-GB" dirty="0"/>
              <a:t>In practice, RE is an </a:t>
            </a:r>
            <a:r>
              <a:rPr lang="en-GB" b="1" dirty="0"/>
              <a:t>iterative</a:t>
            </a:r>
            <a:r>
              <a:rPr lang="en-GB" dirty="0"/>
              <a:t> activity in which these processes are </a:t>
            </a:r>
            <a:r>
              <a:rPr lang="en-GB" b="1" dirty="0"/>
              <a:t>interleaved</a:t>
            </a:r>
            <a:r>
              <a:rPr lang="en-GB" dirty="0"/>
              <a:t>.</a:t>
            </a:r>
            <a:endParaRPr lang="en-US" dirty="0"/>
          </a:p>
          <a:p>
            <a:endParaRPr lang="en-US" dirty="0"/>
          </a:p>
        </p:txBody>
      </p:sp>
    </p:spTree>
    <p:extLst>
      <p:ext uri="{BB962C8B-B14F-4D97-AF65-F5344CB8AC3E}">
        <p14:creationId xmlns:p14="http://schemas.microsoft.com/office/powerpoint/2010/main" val="13491782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elicitation and analysis</a:t>
            </a:r>
          </a:p>
        </p:txBody>
      </p:sp>
      <p:sp>
        <p:nvSpPr>
          <p:cNvPr id="3" name="Content Placeholder 2"/>
          <p:cNvSpPr>
            <a:spLocks noGrp="1"/>
          </p:cNvSpPr>
          <p:nvPr>
            <p:ph idx="1"/>
          </p:nvPr>
        </p:nvSpPr>
        <p:spPr/>
        <p:txBody>
          <a:bodyPr/>
          <a:lstStyle/>
          <a:p>
            <a:r>
              <a:rPr lang="en-US" dirty="0"/>
              <a:t>Software engineers work with a range of system stakeholders to find out about the application domain, the services that the system should provide, the required system performance, hardware constraints, other systems, etc.</a:t>
            </a:r>
          </a:p>
          <a:p>
            <a:r>
              <a:rPr lang="en-US" dirty="0"/>
              <a:t>Stages include:</a:t>
            </a:r>
          </a:p>
          <a:p>
            <a:pPr lvl="1"/>
            <a:r>
              <a:rPr lang="en-US" dirty="0"/>
              <a:t>Requirements </a:t>
            </a:r>
            <a:r>
              <a:rPr lang="en-US" b="1" dirty="0"/>
              <a:t>discovery</a:t>
            </a:r>
            <a:r>
              <a:rPr lang="en-US" dirty="0"/>
              <a:t>,</a:t>
            </a:r>
          </a:p>
          <a:p>
            <a:pPr lvl="1"/>
            <a:r>
              <a:rPr lang="en-US" dirty="0"/>
              <a:t>Requirements </a:t>
            </a:r>
            <a:r>
              <a:rPr lang="en-US" b="1" dirty="0"/>
              <a:t>classification and organization</a:t>
            </a:r>
            <a:r>
              <a:rPr lang="en-US" dirty="0"/>
              <a:t>,</a:t>
            </a:r>
          </a:p>
          <a:p>
            <a:pPr lvl="1"/>
            <a:r>
              <a:rPr lang="en-US" dirty="0"/>
              <a:t>Requirements </a:t>
            </a:r>
            <a:r>
              <a:rPr lang="en-US" b="1" dirty="0"/>
              <a:t>prioritization and negotiation</a:t>
            </a:r>
            <a:r>
              <a:rPr lang="en-US" dirty="0"/>
              <a:t>,</a:t>
            </a:r>
          </a:p>
          <a:p>
            <a:pPr lvl="1"/>
            <a:r>
              <a:rPr lang="en-US" dirty="0"/>
              <a:t>Requirements </a:t>
            </a:r>
            <a:r>
              <a:rPr lang="en-US" b="1" dirty="0"/>
              <a:t>specification</a:t>
            </a:r>
            <a:r>
              <a:rPr lang="en-US" dirty="0"/>
              <a:t>.</a:t>
            </a:r>
          </a:p>
          <a:p>
            <a:endParaRPr lang="en-US" dirty="0"/>
          </a:p>
          <a:p>
            <a:endParaRPr lang="en-US" dirty="0"/>
          </a:p>
        </p:txBody>
      </p:sp>
    </p:spTree>
    <p:extLst>
      <p:ext uri="{BB962C8B-B14F-4D97-AF65-F5344CB8AC3E}">
        <p14:creationId xmlns:p14="http://schemas.microsoft.com/office/powerpoint/2010/main" val="3918139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Process activities</a:t>
            </a:r>
            <a:endParaRPr lang="en-US" dirty="0"/>
          </a:p>
        </p:txBody>
      </p:sp>
      <p:sp>
        <p:nvSpPr>
          <p:cNvPr id="3" name="Content Placeholder 2"/>
          <p:cNvSpPr>
            <a:spLocks noGrp="1"/>
          </p:cNvSpPr>
          <p:nvPr>
            <p:ph idx="1"/>
          </p:nvPr>
        </p:nvSpPr>
        <p:spPr/>
        <p:txBody>
          <a:bodyPr>
            <a:normAutofit/>
          </a:bodyPr>
          <a:lstStyle/>
          <a:p>
            <a:pPr lvl="0"/>
            <a:r>
              <a:rPr lang="en-GB" b="1" dirty="0"/>
              <a:t>Requirements discovery</a:t>
            </a:r>
            <a:endParaRPr lang="en-US" b="1" dirty="0"/>
          </a:p>
          <a:p>
            <a:pPr lvl="1"/>
            <a:r>
              <a:rPr lang="en-GB" dirty="0"/>
              <a:t>Interacting with </a:t>
            </a:r>
            <a:r>
              <a:rPr lang="en-GB" b="1" dirty="0"/>
              <a:t>stakeholders</a:t>
            </a:r>
            <a:r>
              <a:rPr lang="en-GB" dirty="0"/>
              <a:t> to discover their requirements. </a:t>
            </a:r>
            <a:r>
              <a:rPr lang="en-GB" b="1" dirty="0"/>
              <a:t>Domain</a:t>
            </a:r>
            <a:r>
              <a:rPr lang="en-GB" dirty="0"/>
              <a:t> requirements are also discovered at this stage.</a:t>
            </a:r>
            <a:endParaRPr lang="en-US" dirty="0"/>
          </a:p>
          <a:p>
            <a:pPr lvl="0"/>
            <a:r>
              <a:rPr lang="en-GB" b="1" dirty="0"/>
              <a:t>Requirements classification and organisation</a:t>
            </a:r>
            <a:endParaRPr lang="en-US" b="1" dirty="0"/>
          </a:p>
          <a:p>
            <a:pPr lvl="1"/>
            <a:r>
              <a:rPr lang="en-GB" dirty="0"/>
              <a:t>Groups related requirements and organises them into coherent </a:t>
            </a:r>
            <a:r>
              <a:rPr lang="en-GB" b="1" dirty="0"/>
              <a:t>clusters</a:t>
            </a:r>
            <a:r>
              <a:rPr lang="en-GB" dirty="0"/>
              <a:t>.</a:t>
            </a:r>
            <a:endParaRPr lang="en-US" dirty="0"/>
          </a:p>
          <a:p>
            <a:pPr lvl="0"/>
            <a:r>
              <a:rPr lang="en-GB" b="1" dirty="0"/>
              <a:t>Prioritisation and negotiation</a:t>
            </a:r>
            <a:endParaRPr lang="en-US" b="1" dirty="0"/>
          </a:p>
          <a:p>
            <a:pPr lvl="1"/>
            <a:r>
              <a:rPr lang="en-GB" dirty="0"/>
              <a:t>Prioritising requirements and </a:t>
            </a:r>
            <a:r>
              <a:rPr lang="en-GB" b="1" dirty="0"/>
              <a:t>resolving requirements conflicts.</a:t>
            </a:r>
            <a:endParaRPr lang="en-US" b="1" dirty="0"/>
          </a:p>
          <a:p>
            <a:pPr lvl="0"/>
            <a:r>
              <a:rPr lang="en-GB" b="1" dirty="0"/>
              <a:t>Requirements specification</a:t>
            </a:r>
            <a:endParaRPr lang="en-US" b="1" dirty="0"/>
          </a:p>
          <a:p>
            <a:pPr lvl="1"/>
            <a:r>
              <a:rPr lang="en-GB" dirty="0"/>
              <a:t>Requirements are </a:t>
            </a:r>
            <a:r>
              <a:rPr lang="en-GB" b="1" dirty="0"/>
              <a:t>documented</a:t>
            </a:r>
            <a:r>
              <a:rPr lang="en-GB" dirty="0"/>
              <a:t> and input into the next round of the spiral.</a:t>
            </a:r>
            <a:endParaRPr lang="en-US" dirty="0"/>
          </a:p>
          <a:p>
            <a:endParaRPr lang="en-US" dirty="0"/>
          </a:p>
        </p:txBody>
      </p:sp>
    </p:spTree>
    <p:extLst>
      <p:ext uri="{BB962C8B-B14F-4D97-AF65-F5344CB8AC3E}">
        <p14:creationId xmlns:p14="http://schemas.microsoft.com/office/powerpoint/2010/main" val="22352172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discovery</a:t>
            </a:r>
          </a:p>
        </p:txBody>
      </p:sp>
      <p:sp>
        <p:nvSpPr>
          <p:cNvPr id="3" name="Content Placeholder 2"/>
          <p:cNvSpPr>
            <a:spLocks noGrp="1"/>
          </p:cNvSpPr>
          <p:nvPr>
            <p:ph idx="1"/>
          </p:nvPr>
        </p:nvSpPr>
        <p:spPr/>
        <p:txBody>
          <a:bodyPr/>
          <a:lstStyle/>
          <a:p>
            <a:pPr lvl="0">
              <a:lnSpc>
                <a:spcPct val="100000"/>
              </a:lnSpc>
            </a:pPr>
            <a:r>
              <a:rPr lang="en-US" dirty="0"/>
              <a:t>The process of gathering information about the required and existing systems.</a:t>
            </a:r>
          </a:p>
          <a:p>
            <a:pPr lvl="0">
              <a:lnSpc>
                <a:spcPct val="100000"/>
              </a:lnSpc>
            </a:pPr>
            <a:r>
              <a:rPr lang="en-US" dirty="0"/>
              <a:t>Interaction is with system stakeholders from managers to external regulators.</a:t>
            </a:r>
          </a:p>
          <a:p>
            <a:endParaRPr lang="en-US" dirty="0"/>
          </a:p>
        </p:txBody>
      </p:sp>
    </p:spTree>
    <p:extLst>
      <p:ext uri="{BB962C8B-B14F-4D97-AF65-F5344CB8AC3E}">
        <p14:creationId xmlns:p14="http://schemas.microsoft.com/office/powerpoint/2010/main" val="3578757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Interviewing</a:t>
            </a:r>
          </a:p>
        </p:txBody>
      </p:sp>
      <p:sp>
        <p:nvSpPr>
          <p:cNvPr id="3" name="Content Placeholder 2"/>
          <p:cNvSpPr>
            <a:spLocks noGrp="1"/>
          </p:cNvSpPr>
          <p:nvPr>
            <p:ph idx="1"/>
          </p:nvPr>
        </p:nvSpPr>
        <p:spPr/>
        <p:txBody>
          <a:bodyPr/>
          <a:lstStyle/>
          <a:p>
            <a:pPr lvl="0"/>
            <a:r>
              <a:rPr lang="en-US" b="1" dirty="0"/>
              <a:t>Formal</a:t>
            </a:r>
            <a:r>
              <a:rPr lang="en-US" dirty="0"/>
              <a:t> or </a:t>
            </a:r>
            <a:r>
              <a:rPr lang="en-US" b="1" dirty="0"/>
              <a:t>informal</a:t>
            </a:r>
            <a:r>
              <a:rPr lang="en-US" dirty="0"/>
              <a:t> interviews with stakeholders are part of most RE processes.</a:t>
            </a:r>
          </a:p>
          <a:p>
            <a:pPr lvl="0"/>
            <a:r>
              <a:rPr lang="en-US" dirty="0"/>
              <a:t>Types of interview</a:t>
            </a:r>
          </a:p>
          <a:p>
            <a:pPr lvl="1"/>
            <a:r>
              <a:rPr lang="en-US" sz="1800" b="1" dirty="0"/>
              <a:t>Closed interviews </a:t>
            </a:r>
            <a:r>
              <a:rPr lang="en-US" sz="1800" dirty="0"/>
              <a:t>based on pre-determined list of questions</a:t>
            </a:r>
          </a:p>
          <a:p>
            <a:pPr lvl="1"/>
            <a:r>
              <a:rPr lang="en-US" sz="1800" b="1" dirty="0"/>
              <a:t>Open interviews </a:t>
            </a:r>
            <a:r>
              <a:rPr lang="en-US" sz="1800" dirty="0"/>
              <a:t>where various issues are explored with stakeholders.</a:t>
            </a:r>
          </a:p>
          <a:p>
            <a:endParaRPr lang="en-US" dirty="0"/>
          </a:p>
        </p:txBody>
      </p:sp>
    </p:spTree>
    <p:extLst>
      <p:ext uri="{BB962C8B-B14F-4D97-AF65-F5344CB8AC3E}">
        <p14:creationId xmlns:p14="http://schemas.microsoft.com/office/powerpoint/2010/main" val="754494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Scenarios</a:t>
            </a:r>
          </a:p>
        </p:txBody>
      </p:sp>
      <p:sp>
        <p:nvSpPr>
          <p:cNvPr id="3" name="Content Placeholder 2"/>
          <p:cNvSpPr>
            <a:spLocks noGrp="1"/>
          </p:cNvSpPr>
          <p:nvPr>
            <p:ph idx="1"/>
          </p:nvPr>
        </p:nvSpPr>
        <p:spPr/>
        <p:txBody>
          <a:bodyPr/>
          <a:lstStyle/>
          <a:p>
            <a:pPr lvl="0">
              <a:defRPr b="1"/>
            </a:pPr>
            <a:r>
              <a:rPr lang="en-US" dirty="0"/>
              <a:t>Scenarios are real-life examples of how a system can be used.</a:t>
            </a:r>
          </a:p>
          <a:p>
            <a:pPr lvl="0">
              <a:defRPr b="1"/>
            </a:pPr>
            <a:r>
              <a:rPr lang="en-US" dirty="0"/>
              <a:t>They should include</a:t>
            </a:r>
          </a:p>
          <a:p>
            <a:pPr lvl="1"/>
            <a:r>
              <a:rPr lang="en-US" dirty="0"/>
              <a:t>A description of the </a:t>
            </a:r>
            <a:r>
              <a:rPr lang="en-US" b="1" dirty="0"/>
              <a:t>starting situation</a:t>
            </a:r>
            <a:r>
              <a:rPr lang="en-US" dirty="0"/>
              <a:t>;</a:t>
            </a:r>
          </a:p>
          <a:p>
            <a:pPr lvl="1"/>
            <a:r>
              <a:rPr lang="en-US" dirty="0"/>
              <a:t>A description of the </a:t>
            </a:r>
            <a:r>
              <a:rPr lang="en-US" b="1" dirty="0"/>
              <a:t>normal flow of events</a:t>
            </a:r>
            <a:r>
              <a:rPr lang="en-US" dirty="0"/>
              <a:t>;</a:t>
            </a:r>
          </a:p>
          <a:p>
            <a:pPr lvl="1"/>
            <a:r>
              <a:rPr lang="en-US" dirty="0"/>
              <a:t>A description of </a:t>
            </a:r>
            <a:r>
              <a:rPr lang="en-US" b="1" dirty="0"/>
              <a:t>what can go wrong</a:t>
            </a:r>
            <a:r>
              <a:rPr lang="en-US" dirty="0"/>
              <a:t>;</a:t>
            </a:r>
          </a:p>
          <a:p>
            <a:pPr lvl="1"/>
            <a:r>
              <a:rPr lang="en-US" dirty="0"/>
              <a:t>Information about </a:t>
            </a:r>
            <a:r>
              <a:rPr lang="en-US" b="1" dirty="0"/>
              <a:t>other concurrent activities</a:t>
            </a:r>
            <a:r>
              <a:rPr lang="en-US" dirty="0"/>
              <a:t>;</a:t>
            </a:r>
          </a:p>
          <a:p>
            <a:pPr lvl="1"/>
            <a:r>
              <a:rPr lang="en-US" dirty="0"/>
              <a:t>A description of the </a:t>
            </a:r>
            <a:r>
              <a:rPr lang="en-US" b="1" dirty="0"/>
              <a:t>state when the scenario finishes</a:t>
            </a:r>
            <a:r>
              <a:rPr lang="en-US" dirty="0"/>
              <a:t>.</a:t>
            </a:r>
          </a:p>
          <a:p>
            <a:endParaRPr lang="en-US" dirty="0"/>
          </a:p>
        </p:txBody>
      </p:sp>
    </p:spTree>
    <p:extLst>
      <p:ext uri="{BB962C8B-B14F-4D97-AF65-F5344CB8AC3E}">
        <p14:creationId xmlns:p14="http://schemas.microsoft.com/office/powerpoint/2010/main" val="41392198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cases</a:t>
            </a:r>
            <a:endParaRPr lang="en-US" dirty="0"/>
          </a:p>
        </p:txBody>
      </p:sp>
      <p:sp>
        <p:nvSpPr>
          <p:cNvPr id="3" name="Content Placeholder 2"/>
          <p:cNvSpPr>
            <a:spLocks noGrp="1"/>
          </p:cNvSpPr>
          <p:nvPr>
            <p:ph idx="1"/>
          </p:nvPr>
        </p:nvSpPr>
        <p:spPr/>
        <p:txBody>
          <a:bodyPr/>
          <a:lstStyle/>
          <a:p>
            <a:pPr lvl="0"/>
            <a:r>
              <a:rPr lang="en-GB" dirty="0"/>
              <a:t>Use-cases are a </a:t>
            </a:r>
            <a:r>
              <a:rPr lang="en-GB" b="1" dirty="0"/>
              <a:t>scenario-based</a:t>
            </a:r>
            <a:r>
              <a:rPr lang="en-GB" dirty="0"/>
              <a:t> technique in the UML which identify the actors in an interaction, and which </a:t>
            </a:r>
            <a:r>
              <a:rPr lang="en-GB" b="1" dirty="0"/>
              <a:t>describe the interaction </a:t>
            </a:r>
            <a:r>
              <a:rPr lang="en-GB" dirty="0"/>
              <a:t>itself.</a:t>
            </a:r>
            <a:endParaRPr lang="en-US" dirty="0"/>
          </a:p>
          <a:p>
            <a:pPr lvl="0"/>
            <a:r>
              <a:rPr lang="en-GB" dirty="0"/>
              <a:t>A set of use cases should describe all possible interactions with the system.</a:t>
            </a:r>
            <a:endParaRPr lang="en-US" dirty="0"/>
          </a:p>
          <a:p>
            <a:pPr lvl="0"/>
            <a:r>
              <a:rPr lang="en-GB" dirty="0"/>
              <a:t>High-level </a:t>
            </a:r>
            <a:r>
              <a:rPr lang="en-GB" b="1" dirty="0"/>
              <a:t>graphical model </a:t>
            </a:r>
            <a:r>
              <a:rPr lang="en-GB" dirty="0"/>
              <a:t>supplemented by more detailed tabular description (see Chapter 5).</a:t>
            </a:r>
            <a:endParaRPr lang="en-US" dirty="0"/>
          </a:p>
          <a:p>
            <a:pPr lvl="0"/>
            <a:r>
              <a:rPr lang="en-GB" b="1" dirty="0"/>
              <a:t>Sequence diagrams </a:t>
            </a:r>
            <a:r>
              <a:rPr lang="en-GB" dirty="0"/>
              <a:t>may be used to add detail to use-cases by showing the sequence of event processing in the system.</a:t>
            </a:r>
            <a:endParaRPr lang="en-US" dirty="0"/>
          </a:p>
          <a:p>
            <a:endParaRPr lang="en-US" dirty="0"/>
          </a:p>
        </p:txBody>
      </p:sp>
    </p:spTree>
    <p:extLst>
      <p:ext uri="{BB962C8B-B14F-4D97-AF65-F5344CB8AC3E}">
        <p14:creationId xmlns:p14="http://schemas.microsoft.com/office/powerpoint/2010/main" val="1752584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 cases for the MHC-PMS</a:t>
            </a:r>
            <a:r>
              <a:rPr lang="en-GB" dirty="0"/>
              <a:t> </a:t>
            </a:r>
            <a:endParaRPr lang="en-US" dirty="0"/>
          </a:p>
        </p:txBody>
      </p:sp>
      <p:pic>
        <p:nvPicPr>
          <p:cNvPr id="5" name="Content Placeholder 4" descr="4.15 UseCase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tretch>
                <a:fillRect/>
              </a:stretch>
            </p:blipFill>
          </mc:Choice>
          <mc:Fallback>
            <p:blipFill>
              <a:blip r:embed="rId5"/>
              <a:stretch>
                <a:fillRect/>
              </a:stretch>
            </p:blipFill>
          </mc:Fallback>
        </mc:AlternateContent>
        <p:spPr>
          <a:xfrm>
            <a:off x="1786274" y="2049518"/>
            <a:ext cx="6380264" cy="3782312"/>
          </a:xfrm>
          <a:prstGeom prst="rect">
            <a:avLst/>
          </a:prstGeom>
        </p:spPr>
      </p:pic>
    </p:spTree>
    <p:extLst>
      <p:ext uri="{BB962C8B-B14F-4D97-AF65-F5344CB8AC3E}">
        <p14:creationId xmlns:p14="http://schemas.microsoft.com/office/powerpoint/2010/main" val="42713749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Ethnography</a:t>
            </a:r>
            <a:endParaRPr lang="en-US" dirty="0"/>
          </a:p>
        </p:txBody>
      </p:sp>
      <p:sp>
        <p:nvSpPr>
          <p:cNvPr id="3" name="Content Placeholder 2"/>
          <p:cNvSpPr>
            <a:spLocks noGrp="1"/>
          </p:cNvSpPr>
          <p:nvPr>
            <p:ph idx="1"/>
          </p:nvPr>
        </p:nvSpPr>
        <p:spPr/>
        <p:txBody>
          <a:bodyPr/>
          <a:lstStyle/>
          <a:p>
            <a:pPr lvl="0"/>
            <a:r>
              <a:rPr lang="en-GB" dirty="0"/>
              <a:t>A social scientist spends a considerable time observing and analysing how people actually work.</a:t>
            </a:r>
            <a:endParaRPr lang="en-US" dirty="0"/>
          </a:p>
          <a:p>
            <a:pPr lvl="0"/>
            <a:r>
              <a:rPr lang="en-GB" dirty="0"/>
              <a:t>People do not have to explain or articulate their work.</a:t>
            </a:r>
            <a:endParaRPr lang="en-US" dirty="0"/>
          </a:p>
          <a:p>
            <a:pPr lvl="0"/>
            <a:r>
              <a:rPr lang="en-GB" dirty="0"/>
              <a:t>Social and organisational factors of importance may be observed.</a:t>
            </a:r>
            <a:endParaRPr lang="en-US" dirty="0"/>
          </a:p>
          <a:p>
            <a:pPr lvl="0"/>
            <a:r>
              <a:rPr lang="en-GB" dirty="0"/>
              <a:t>Ethnographic studies have shown that </a:t>
            </a:r>
            <a:r>
              <a:rPr lang="en-GB" b="1" dirty="0"/>
              <a:t>work is usually richer and more complex than suggested by simple system models</a:t>
            </a:r>
            <a:r>
              <a:rPr lang="en-GB" dirty="0"/>
              <a:t>.</a:t>
            </a:r>
            <a:endParaRPr lang="en-US" dirty="0"/>
          </a:p>
          <a:p>
            <a:endParaRPr lang="en-US" dirty="0"/>
          </a:p>
        </p:txBody>
      </p:sp>
    </p:spTree>
    <p:extLst>
      <p:ext uri="{BB962C8B-B14F-4D97-AF65-F5344CB8AC3E}">
        <p14:creationId xmlns:p14="http://schemas.microsoft.com/office/powerpoint/2010/main" val="35869228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validation</a:t>
            </a:r>
            <a:endParaRPr lang="en-US" dirty="0"/>
          </a:p>
        </p:txBody>
      </p:sp>
      <p:sp>
        <p:nvSpPr>
          <p:cNvPr id="3" name="Content Placeholder 2"/>
          <p:cNvSpPr>
            <a:spLocks noGrp="1"/>
          </p:cNvSpPr>
          <p:nvPr>
            <p:ph idx="1"/>
          </p:nvPr>
        </p:nvSpPr>
        <p:spPr/>
        <p:txBody>
          <a:bodyPr/>
          <a:lstStyle/>
          <a:p>
            <a:pPr lvl="0"/>
            <a:r>
              <a:rPr lang="en-GB" dirty="0"/>
              <a:t>Concerned with demonstrating that the requirements define the system that the customer </a:t>
            </a:r>
            <a:r>
              <a:rPr lang="en-GB" b="1" dirty="0"/>
              <a:t>really wants</a:t>
            </a:r>
            <a:r>
              <a:rPr lang="en-GB" dirty="0"/>
              <a:t>.</a:t>
            </a:r>
            <a:endParaRPr lang="en-US" dirty="0"/>
          </a:p>
          <a:p>
            <a:pPr lvl="0"/>
            <a:r>
              <a:rPr lang="en-GB" b="1" dirty="0"/>
              <a:t>Requirements error costs are high</a:t>
            </a:r>
            <a:r>
              <a:rPr lang="en-GB" dirty="0"/>
              <a:t> so validation is very important</a:t>
            </a:r>
            <a:endParaRPr lang="en-US" dirty="0"/>
          </a:p>
          <a:p>
            <a:pPr lvl="1"/>
            <a:r>
              <a:rPr lang="en-GB" dirty="0"/>
              <a:t>Fixing a requirements error after delivery may cost up to 100 times the cost of fixing an implementation error.</a:t>
            </a:r>
            <a:endParaRPr lang="en-US" dirty="0"/>
          </a:p>
          <a:p>
            <a:endParaRPr lang="en-US" dirty="0"/>
          </a:p>
        </p:txBody>
      </p:sp>
    </p:spTree>
    <p:extLst>
      <p:ext uri="{BB962C8B-B14F-4D97-AF65-F5344CB8AC3E}">
        <p14:creationId xmlns:p14="http://schemas.microsoft.com/office/powerpoint/2010/main" val="36323240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validation techniques</a:t>
            </a:r>
            <a:endParaRPr lang="en-US" dirty="0"/>
          </a:p>
        </p:txBody>
      </p:sp>
      <p:sp>
        <p:nvSpPr>
          <p:cNvPr id="3" name="Content Placeholder 2"/>
          <p:cNvSpPr>
            <a:spLocks noGrp="1"/>
          </p:cNvSpPr>
          <p:nvPr>
            <p:ph idx="1"/>
          </p:nvPr>
        </p:nvSpPr>
        <p:spPr/>
        <p:txBody>
          <a:bodyPr/>
          <a:lstStyle/>
          <a:p>
            <a:pPr lvl="0"/>
            <a:r>
              <a:rPr lang="en-GB" dirty="0"/>
              <a:t>Requirements reviews</a:t>
            </a:r>
            <a:endParaRPr lang="en-US" dirty="0"/>
          </a:p>
          <a:p>
            <a:pPr lvl="1"/>
            <a:r>
              <a:rPr lang="en-GB" dirty="0"/>
              <a:t>Systematic </a:t>
            </a:r>
            <a:r>
              <a:rPr lang="en-GB" b="1" dirty="0"/>
              <a:t>manual analysis </a:t>
            </a:r>
            <a:r>
              <a:rPr lang="en-GB" dirty="0"/>
              <a:t>of the requirements.</a:t>
            </a:r>
            <a:endParaRPr lang="en-US" dirty="0"/>
          </a:p>
          <a:p>
            <a:pPr lvl="0"/>
            <a:r>
              <a:rPr lang="en-GB" dirty="0"/>
              <a:t>Prototyping</a:t>
            </a:r>
            <a:endParaRPr lang="en-US" dirty="0"/>
          </a:p>
          <a:p>
            <a:pPr lvl="1"/>
            <a:r>
              <a:rPr lang="en-GB" dirty="0"/>
              <a:t>Using an executable model of the system to check requirements. Covered in Chapter 2.</a:t>
            </a:r>
            <a:endParaRPr lang="en-US" dirty="0"/>
          </a:p>
          <a:p>
            <a:pPr lvl="0"/>
            <a:r>
              <a:rPr lang="en-GB" dirty="0"/>
              <a:t>Test-case generation</a:t>
            </a:r>
            <a:endParaRPr lang="en-US" dirty="0"/>
          </a:p>
          <a:p>
            <a:pPr lvl="1"/>
            <a:r>
              <a:rPr lang="en-GB" dirty="0"/>
              <a:t>Developing tests for requirements to </a:t>
            </a:r>
            <a:r>
              <a:rPr lang="en-GB" b="1" dirty="0"/>
              <a:t>check testability</a:t>
            </a:r>
            <a:r>
              <a:rPr lang="en-GB" dirty="0"/>
              <a:t>.</a:t>
            </a:r>
            <a:endParaRPr lang="en-US" dirty="0"/>
          </a:p>
          <a:p>
            <a:endParaRPr lang="en-US" dirty="0"/>
          </a:p>
        </p:txBody>
      </p:sp>
    </p:spTree>
    <p:extLst>
      <p:ext uri="{BB962C8B-B14F-4D97-AF65-F5344CB8AC3E}">
        <p14:creationId xmlns:p14="http://schemas.microsoft.com/office/powerpoint/2010/main" val="34495450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Requirements management</a:t>
            </a:r>
            <a:endParaRPr lang="en-US" dirty="0"/>
          </a:p>
        </p:txBody>
      </p:sp>
      <p:sp>
        <p:nvSpPr>
          <p:cNvPr id="3" name="Content Placeholder 2"/>
          <p:cNvSpPr>
            <a:spLocks noGrp="1"/>
          </p:cNvSpPr>
          <p:nvPr>
            <p:ph idx="1"/>
          </p:nvPr>
        </p:nvSpPr>
        <p:spPr/>
        <p:txBody>
          <a:bodyPr>
            <a:normAutofit/>
          </a:bodyPr>
          <a:lstStyle/>
          <a:p>
            <a:pPr lvl="0"/>
            <a:r>
              <a:rPr lang="en-GB" dirty="0"/>
              <a:t>Requirements management is the process of </a:t>
            </a:r>
            <a:r>
              <a:rPr lang="en-GB" b="1" dirty="0"/>
              <a:t>managing changing requirements </a:t>
            </a:r>
            <a:r>
              <a:rPr lang="en-GB" dirty="0"/>
              <a:t>during the requirements engineering process and system development.</a:t>
            </a:r>
            <a:endParaRPr lang="en-US" dirty="0"/>
          </a:p>
          <a:p>
            <a:pPr lvl="0"/>
            <a:r>
              <a:rPr lang="en-GB" b="1" dirty="0"/>
              <a:t>New requirements </a:t>
            </a:r>
            <a:r>
              <a:rPr lang="en-GB" dirty="0"/>
              <a:t>emerge </a:t>
            </a:r>
            <a:r>
              <a:rPr lang="en-GB" b="1" dirty="0"/>
              <a:t>as a system is being developed </a:t>
            </a:r>
            <a:r>
              <a:rPr lang="en-GB" dirty="0"/>
              <a:t>and after it has gone into use.</a:t>
            </a:r>
            <a:endParaRPr lang="en-US" dirty="0"/>
          </a:p>
          <a:p>
            <a:pPr lvl="0"/>
            <a:r>
              <a:rPr lang="en-US" dirty="0"/>
              <a:t>You need to keep track of individual requirements and </a:t>
            </a:r>
            <a:r>
              <a:rPr lang="en-US" b="1" dirty="0"/>
              <a:t>maintain links between dependent requirements </a:t>
            </a:r>
            <a:r>
              <a:rPr lang="en-US" dirty="0"/>
              <a:t>so that you can </a:t>
            </a:r>
            <a:r>
              <a:rPr lang="en-US" b="1" dirty="0"/>
              <a:t>assess the impact </a:t>
            </a:r>
            <a:r>
              <a:rPr lang="en-US" dirty="0"/>
              <a:t>of requirements changes. You need to establish a </a:t>
            </a:r>
            <a:r>
              <a:rPr lang="en-US" b="1" dirty="0"/>
              <a:t>formal process for making change proposals </a:t>
            </a:r>
            <a:r>
              <a:rPr lang="en-US" dirty="0"/>
              <a:t>and linking these to system requirements.</a:t>
            </a:r>
            <a:r>
              <a:rPr lang="en-GB" dirty="0"/>
              <a:t> </a:t>
            </a:r>
            <a:endParaRPr lang="en-US" dirty="0"/>
          </a:p>
          <a:p>
            <a:endParaRPr lang="en-US" dirty="0"/>
          </a:p>
        </p:txBody>
      </p:sp>
    </p:spTree>
    <p:extLst>
      <p:ext uri="{BB962C8B-B14F-4D97-AF65-F5344CB8AC3E}">
        <p14:creationId xmlns:p14="http://schemas.microsoft.com/office/powerpoint/2010/main" val="1699613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Understand the concepts of user and system requirements and why these requirements should be written in different ways;</a:t>
            </a:r>
          </a:p>
          <a:p>
            <a:r>
              <a:rPr lang="en-US" sz="2000" dirty="0"/>
              <a:t> Understand the differences between functional and nonfunctional software requirements;</a:t>
            </a:r>
          </a:p>
          <a:p>
            <a:r>
              <a:rPr lang="en-US" sz="2000" dirty="0"/>
              <a:t> Understand how requirements may be organized in a software requirements document;</a:t>
            </a:r>
          </a:p>
          <a:p>
            <a:r>
              <a:rPr lang="en-US" sz="2000" dirty="0"/>
              <a:t> Understand the principal requirements engineering activities of elicitation, analysis and validation, and the relationships between these activities;</a:t>
            </a:r>
          </a:p>
          <a:p>
            <a:r>
              <a:rPr lang="en-US" sz="2000" dirty="0"/>
              <a:t> Understand why requirements management is necessary and how it supports other requirements engineering activities.</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Audio 1">
            <a:hlinkClick r:id="" action="ppaction://media"/>
            <a:extLst>
              <a:ext uri="{FF2B5EF4-FFF2-40B4-BE49-F238E27FC236}">
                <a16:creationId xmlns:a16="http://schemas.microsoft.com/office/drawing/2014/main" id="{CA9FB2BD-2597-50B2-C4A0-DA07A5ABBDE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2E17F33-1705-4F7B-912B-B980C19FA9F0}"/>
</file>

<file path=customXml/itemProps2.xml><?xml version="1.0" encoding="utf-8"?>
<ds:datastoreItem xmlns:ds="http://schemas.openxmlformats.org/officeDocument/2006/customXml" ds:itemID="{B47DBE49-62C6-433C-96ED-D7FB1BA02485}"/>
</file>

<file path=customXml/itemProps3.xml><?xml version="1.0" encoding="utf-8"?>
<ds:datastoreItem xmlns:ds="http://schemas.openxmlformats.org/officeDocument/2006/customXml" ds:itemID="{8E79A238-2E28-4D97-AC86-4E13095B3792}"/>
</file>

<file path=docProps/app.xml><?xml version="1.0" encoding="utf-8"?>
<Properties xmlns="http://schemas.openxmlformats.org/officeDocument/2006/extended-properties" xmlns:vt="http://schemas.openxmlformats.org/officeDocument/2006/docPropsVTypes">
  <TotalTime>3632</TotalTime>
  <Words>2736</Words>
  <Application>Microsoft Office PowerPoint</Application>
  <PresentationFormat>Widescreen</PresentationFormat>
  <Paragraphs>285</Paragraphs>
  <Slides>44</Slides>
  <Notes>3</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Times New Roman</vt:lpstr>
      <vt:lpstr>Trebuchet MS</vt:lpstr>
      <vt:lpstr>Wingdings</vt:lpstr>
      <vt:lpstr>Wingdings 2</vt:lpstr>
      <vt:lpstr>New-template-updated</vt:lpstr>
      <vt:lpstr>PowerPoint Presentation</vt:lpstr>
      <vt:lpstr>PowerPoint Presentation</vt:lpstr>
      <vt:lpstr>Requirements engineering</vt:lpstr>
      <vt:lpstr>What is a requirement?</vt:lpstr>
      <vt:lpstr>Types of requirement</vt:lpstr>
      <vt:lpstr>Example: User and system requirements </vt:lpstr>
      <vt:lpstr>Functional and non-functional requirements</vt:lpstr>
      <vt:lpstr>Functional requirements</vt:lpstr>
      <vt:lpstr>Example: Functional requirements for the MHC-PMS</vt:lpstr>
      <vt:lpstr>Requirements completeness and consistency</vt:lpstr>
      <vt:lpstr>Non-functional requirements</vt:lpstr>
      <vt:lpstr>Types of nonfunctional requirement </vt:lpstr>
      <vt:lpstr>Examples of nonfunctional requirements in the MHC-PMS </vt:lpstr>
      <vt:lpstr>Goals and requirements</vt:lpstr>
      <vt:lpstr>Example: Usability requirements</vt:lpstr>
      <vt:lpstr>Metrics for specifying  nonfunctional requirements</vt:lpstr>
      <vt:lpstr>Domain requirements</vt:lpstr>
      <vt:lpstr>Example: Train protection system</vt:lpstr>
      <vt:lpstr>Domain requirements problems</vt:lpstr>
      <vt:lpstr>The software requirements document</vt:lpstr>
      <vt:lpstr>Users of a requirements document </vt:lpstr>
      <vt:lpstr>The structure of a requirements document </vt:lpstr>
      <vt:lpstr>The structure of a requirements document (Cont.)</vt:lpstr>
      <vt:lpstr>Natural language specification</vt:lpstr>
      <vt:lpstr>Problems with natural language</vt:lpstr>
      <vt:lpstr>Example requirements for the  insulin pump software system </vt:lpstr>
      <vt:lpstr>Structured specifications</vt:lpstr>
      <vt:lpstr>Form-based specifications</vt:lpstr>
      <vt:lpstr>Tabular specification</vt:lpstr>
      <vt:lpstr>Tabular specification of computation for an insulin pump </vt:lpstr>
      <vt:lpstr>Requirements engineering processes</vt:lpstr>
      <vt:lpstr>Requirements elicitation and analysis</vt:lpstr>
      <vt:lpstr>Process activities</vt:lpstr>
      <vt:lpstr>Requirements discovery</vt:lpstr>
      <vt:lpstr>Interviewing</vt:lpstr>
      <vt:lpstr>Scenarios</vt:lpstr>
      <vt:lpstr>Use cases</vt:lpstr>
      <vt:lpstr>Use cases for the MHC-PMS </vt:lpstr>
      <vt:lpstr>Ethnography</vt:lpstr>
      <vt:lpstr>Requirements validation</vt:lpstr>
      <vt:lpstr>Requirements validation techniques</vt:lpstr>
      <vt:lpstr>Requirements management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234</cp:revision>
  <dcterms:created xsi:type="dcterms:W3CDTF">2023-04-29T09:08:23Z</dcterms:created>
  <dcterms:modified xsi:type="dcterms:W3CDTF">2025-07-16T21:38:28Z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