
<file path=[Content_Types].xml><?xml version="1.0" encoding="utf-8"?>
<Types xmlns="http://schemas.openxmlformats.org/package/2006/content-types">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1.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42"/>
  </p:notesMasterIdLst>
  <p:handoutMasterIdLst>
    <p:handoutMasterId r:id="rId43"/>
  </p:handoutMasterIdLst>
  <p:sldIdLst>
    <p:sldId id="256" r:id="rId2"/>
    <p:sldId id="257" r:id="rId3"/>
    <p:sldId id="258" r:id="rId4"/>
    <p:sldId id="259" r:id="rId5"/>
    <p:sldId id="262" r:id="rId6"/>
    <p:sldId id="268" r:id="rId7"/>
    <p:sldId id="269" r:id="rId8"/>
    <p:sldId id="303" r:id="rId9"/>
    <p:sldId id="302" r:id="rId10"/>
    <p:sldId id="271" r:id="rId11"/>
    <p:sldId id="304" r:id="rId12"/>
    <p:sldId id="272" r:id="rId13"/>
    <p:sldId id="273" r:id="rId14"/>
    <p:sldId id="274" r:id="rId15"/>
    <p:sldId id="275" r:id="rId16"/>
    <p:sldId id="276" r:id="rId17"/>
    <p:sldId id="306" r:id="rId18"/>
    <p:sldId id="277" r:id="rId19"/>
    <p:sldId id="280" r:id="rId20"/>
    <p:sldId id="281" r:id="rId21"/>
    <p:sldId id="307"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 id="296" r:id="rId36"/>
    <p:sldId id="297" r:id="rId37"/>
    <p:sldId id="298" r:id="rId38"/>
    <p:sldId id="299" r:id="rId39"/>
    <p:sldId id="300" r:id="rId40"/>
    <p:sldId id="301" r:id="rId4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E8F7FE"/>
    <a:srgbClr val="5F6A70"/>
    <a:srgbClr val="A4B0B7"/>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2" autoAdjust="0"/>
    <p:restoredTop sz="91294" autoAdjust="0"/>
  </p:normalViewPr>
  <p:slideViewPr>
    <p:cSldViewPr snapToGrid="0" snapToObjects="1">
      <p:cViewPr varScale="1">
        <p:scale>
          <a:sx n="82" d="100"/>
          <a:sy n="82" d="100"/>
        </p:scale>
        <p:origin x="691" y="7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pPr>
              <a:defRPr sz="1200" b="0" i="0" u="none" strike="noStrike">
                <a:solidFill>
                  <a:srgbClr val="16191B"/>
                </a:solidFill>
                <a:latin typeface="Calibri"/>
              </a:defRPr>
            </a:pPr>
            <a:r>
              <a:rPr lang="en-US" sz="1600" b="0" i="0" u="none" strike="noStrike" dirty="0">
                <a:solidFill>
                  <a:srgbClr val="16191B"/>
                </a:solidFill>
                <a:latin typeface="Calibri"/>
              </a:rPr>
              <a:t>Overall test accuracy on 2,490 held-out images</a:t>
            </a:r>
          </a:p>
        </c:rich>
      </c:tx>
      <c:overlay val="0"/>
    </c:title>
    <c:autoTitleDeleted val="0"/>
    <c:plotArea>
      <c:layout/>
      <c:barChart>
        <c:barDir val="col"/>
        <c:grouping val="clustered"/>
        <c:varyColors val="0"/>
        <c:ser>
          <c:idx val="0"/>
          <c:order val="0"/>
          <c:spPr>
            <a:solidFill>
              <a:srgbClr val="9FDCF6"/>
            </a:solidFill>
            <a:effectLst/>
          </c:spPr>
          <c:invertIfNegative val="0"/>
          <c:dPt>
            <c:idx val="0"/>
            <c:invertIfNegative val="0"/>
            <c:bubble3D val="0"/>
            <c:extLst>
              <c:ext xmlns:c16="http://schemas.microsoft.com/office/drawing/2014/chart" uri="{C3380CC4-5D6E-409C-BE32-E72D297353CC}">
                <c16:uniqueId val="{00000001-A6A3-446A-948C-2DB17727F82C}"/>
              </c:ext>
            </c:extLst>
          </c:dPt>
          <c:dPt>
            <c:idx val="1"/>
            <c:invertIfNegative val="0"/>
            <c:bubble3D val="0"/>
            <c:spPr>
              <a:solidFill>
                <a:srgbClr val="4FC4F2"/>
              </a:solidFill>
              <a:effectLst/>
            </c:spPr>
            <c:extLst>
              <c:ext xmlns:c16="http://schemas.microsoft.com/office/drawing/2014/chart" uri="{C3380CC4-5D6E-409C-BE32-E72D297353CC}">
                <c16:uniqueId val="{00000003-A6A3-446A-948C-2DB17727F82C}"/>
              </c:ext>
            </c:extLst>
          </c:dPt>
          <c:dPt>
            <c:idx val="2"/>
            <c:invertIfNegative val="0"/>
            <c:bubble3D val="0"/>
            <c:spPr>
              <a:solidFill>
                <a:srgbClr val="00AEEF"/>
              </a:solidFill>
              <a:effectLst/>
            </c:spPr>
            <c:extLst>
              <c:ext xmlns:c16="http://schemas.microsoft.com/office/drawing/2014/chart" uri="{C3380CC4-5D6E-409C-BE32-E72D297353CC}">
                <c16:uniqueId val="{00000005-A6A3-446A-948C-2DB17727F82C}"/>
              </c:ext>
            </c:extLst>
          </c:dPt>
          <c:dLbls>
            <c:numFmt formatCode="0.00" sourceLinked="0"/>
            <c:spPr>
              <a:noFill/>
              <a:ln>
                <a:noFill/>
              </a:ln>
              <a:effectLst/>
            </c:spPr>
            <c:txPr>
              <a:bodyPr/>
              <a:lstStyle/>
              <a:p>
                <a:pPr>
                  <a:defRPr sz="1100" b="1" i="0" u="none" strike="noStrike">
                    <a:solidFill>
                      <a:srgbClr val="16191B"/>
                    </a:solidFill>
                    <a:latin typeface="Aria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val>
            <c:numRef>
              <c:f>Sheet1!$B$2:$B$4</c:f>
              <c:numCache>
                <c:formatCode>General</c:formatCode>
                <c:ptCount val="3"/>
                <c:pt idx="0">
                  <c:v>98.35</c:v>
                </c:pt>
                <c:pt idx="1">
                  <c:v>98.84</c:v>
                </c:pt>
                <c:pt idx="2">
                  <c:v>99.88</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Test accuracy (%)</c:v>
                      </c:pt>
                    </c:strCache>
                  </c:strRef>
                </c15:tx>
              </c15:filteredSeriesTitle>
            </c:ext>
            <c:ext xmlns:c15="http://schemas.microsoft.com/office/drawing/2012/chart" uri="{02D57815-91ED-43cb-92C2-25804820EDAC}">
              <c15:filteredCategoryTitle>
                <c15:cat>
                  <c:strRef>
                    <c:extLst>
                      <c:ext uri="{02D57815-91ED-43cb-92C2-25804820EDAC}">
                        <c15:formulaRef>
                          <c15:sqref>Sheet1!$A$2:$A$4</c15:sqref>
                        </c15:formulaRef>
                      </c:ext>
                    </c:extLst>
                    <c:strCache>
                      <c:ptCount val="3"/>
                      <c:pt idx="0">
                        <c:v>EfficientNet-B4 + CBAM</c:v>
                      </c:pt>
                      <c:pt idx="1">
                        <c:v>MobileNetV3 + CBAM</c:v>
                      </c:pt>
                      <c:pt idx="2">
                        <c:v>ResNet-50 + CBAM</c:v>
                      </c:pt>
                    </c:strCache>
                  </c:strRef>
                </c15:cat>
              </c15:filteredCategoryTitle>
            </c:ext>
            <c:ext xmlns:c16="http://schemas.microsoft.com/office/drawing/2014/chart" uri="{C3380CC4-5D6E-409C-BE32-E72D297353CC}">
              <c16:uniqueId val="{00000006-A6A3-446A-948C-2DB17727F82C}"/>
            </c:ext>
          </c:extLst>
        </c:ser>
        <c:dLbls>
          <c:showLegendKey val="0"/>
          <c:showVal val="1"/>
          <c:showCatName val="0"/>
          <c:showSerName val="0"/>
          <c:showPercent val="0"/>
          <c:showBubbleSize val="0"/>
        </c:dLbls>
        <c:gapWidth val="90"/>
        <c:axId val="2094734554"/>
        <c:axId val="2094734552"/>
      </c:barChart>
      <c:catAx>
        <c:axId val="2094734554"/>
        <c:scaling>
          <c:orientation val="minMax"/>
        </c:scaling>
        <c:delete val="0"/>
        <c:axPos val="b"/>
        <c:numFmt formatCode="General" sourceLinked="1"/>
        <c:majorTickMark val="out"/>
        <c:minorTickMark val="none"/>
        <c:tickLblPos val="low"/>
        <c:spPr>
          <a:ln w="12700" cap="flat">
            <a:solidFill>
              <a:srgbClr val="888888"/>
            </a:solidFill>
            <a:prstDash val="solid"/>
            <a:round/>
          </a:ln>
        </c:spPr>
        <c:txPr>
          <a:bodyPr/>
          <a:lstStyle/>
          <a:p>
            <a:pPr>
              <a:defRPr sz="1000" b="0" i="0" u="none" strike="noStrike">
                <a:solidFill>
                  <a:srgbClr val="5F6A70"/>
                </a:solidFill>
                <a:latin typeface="Arial"/>
              </a:defRPr>
            </a:pPr>
            <a:endParaRPr lang="en-US"/>
          </a:p>
        </c:txPr>
        <c:crossAx val="2094734552"/>
        <c:crosses val="autoZero"/>
        <c:auto val="1"/>
        <c:lblAlgn val="ctr"/>
        <c:lblOffset val="100"/>
        <c:noMultiLvlLbl val="1"/>
      </c:catAx>
      <c:valAx>
        <c:axId val="2094734552"/>
        <c:scaling>
          <c:orientation val="minMax"/>
          <c:max val="100.4"/>
          <c:min val="97.5"/>
        </c:scaling>
        <c:delete val="0"/>
        <c:axPos val="l"/>
        <c:majorGridlines>
          <c:spPr>
            <a:ln w="12700" cap="flat">
              <a:solidFill>
                <a:srgbClr val="E4F1F7"/>
              </a:solidFill>
              <a:prstDash val="solid"/>
              <a:round/>
            </a:ln>
          </c:spPr>
        </c:majorGridlines>
        <c:numFmt formatCode="General" sourceLinked="0"/>
        <c:majorTickMark val="out"/>
        <c:minorTickMark val="none"/>
        <c:tickLblPos val="nextTo"/>
        <c:spPr>
          <a:ln w="12700" cap="flat">
            <a:solidFill>
              <a:srgbClr val="888888"/>
            </a:solidFill>
            <a:prstDash val="solid"/>
            <a:round/>
          </a:ln>
        </c:spPr>
        <c:txPr>
          <a:bodyPr/>
          <a:lstStyle/>
          <a:p>
            <a:pPr>
              <a:defRPr sz="1000" b="0" i="0" u="none" strike="noStrike">
                <a:solidFill>
                  <a:srgbClr val="5F6A70"/>
                </a:solidFill>
                <a:latin typeface="Arial"/>
              </a:defRPr>
            </a:pPr>
            <a:endParaRPr lang="en-US"/>
          </a:p>
        </c:txPr>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611188"/>
          </a:xfrm>
          <a:prstGeom prst="rect">
            <a:avLst/>
          </a:prstGeom>
        </p:spPr>
        <p:txBody>
          <a:bodyPr vert="horz" lIns="91440" tIns="45720" rIns="91440" bIns="45720" rtlCol="0"/>
          <a:lstStyle>
            <a:lvl1pPr algn="r">
              <a:defRPr sz="1200"/>
            </a:lvl1pPr>
          </a:lstStyle>
          <a:p>
            <a:fld id="{321AD324-E3B1-4285-8046-1F53471F8C50}" type="datetime1">
              <a:rPr lang="en-US" smtClean="0"/>
              <a:t>8/4/2026</a:t>
            </a:fld>
            <a:endParaRPr lang="en-US"/>
          </a:p>
        </p:txBody>
      </p:sp>
      <p:sp>
        <p:nvSpPr>
          <p:cNvPr id="4" name="Footer Placeholder 3"/>
          <p:cNvSpPr>
            <a:spLocks noGrp="1"/>
          </p:cNvSpPr>
          <p:nvPr>
            <p:ph type="ftr" sz="quarter" idx="2"/>
          </p:nvPr>
        </p:nvSpPr>
        <p:spPr>
          <a:xfrm>
            <a:off x="0" y="11580813"/>
            <a:ext cx="2971800" cy="6111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11580813"/>
            <a:ext cx="2971800" cy="611187"/>
          </a:xfrm>
          <a:prstGeom prst="rect">
            <a:avLst/>
          </a:prstGeom>
        </p:spPr>
        <p:txBody>
          <a:bodyPr vert="horz" lIns="91440" tIns="45720" rIns="91440" bIns="45720" rtlCol="0" anchor="b"/>
          <a:lstStyle>
            <a:lvl1pPr algn="r">
              <a:defRPr sz="1200"/>
            </a:lvl1pPr>
          </a:lstStyle>
          <a:p>
            <a:fld id="{C1AF9B30-2C97-48F4-81B3-A6D095895656}" type="slidenum">
              <a:rPr lang="en-US" smtClean="0"/>
              <a:t>‹#›</a:t>
            </a:fld>
            <a:endParaRPr lang="en-US"/>
          </a:p>
        </p:txBody>
      </p:sp>
    </p:spTree>
    <p:extLst>
      <p:ext uri="{BB962C8B-B14F-4D97-AF65-F5344CB8AC3E}">
        <p14:creationId xmlns:p14="http://schemas.microsoft.com/office/powerpoint/2010/main" val="2141791828"/>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7757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944450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5176600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EFAULT">
    <p:bg>
      <p:bgRef idx="1001">
        <a:schemeClr val="bg1"/>
      </p:bgRef>
    </p:bg>
    <p:spTree>
      <p:nvGrpSpPr>
        <p:cNvPr id="1" name=""/>
        <p:cNvGrpSpPr/>
        <p:nvPr/>
      </p:nvGrpSpPr>
      <p:grpSpPr>
        <a:xfrm>
          <a:off x="0" y="0"/>
          <a:ext cx="0" cy="0"/>
          <a:chOff x="0" y="0"/>
          <a:chExt cx="0" cy="0"/>
        </a:xfrm>
      </p:grpSpPr>
    </p:spTree>
  </p:cSld>
  <p:clrMapOvr>
    <a:masterClrMapping/>
  </p:clrMapOvr>
  <p:hf hdr="0" ftr="0"/>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1.png"/></Relationships>
</file>

<file path=ppt/slides/_rels/slide3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25.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6191B"/>
        </a:solidFill>
        <a:effectLst/>
      </p:bgPr>
    </p:bg>
    <p:spTree>
      <p:nvGrpSpPr>
        <p:cNvPr id="1" name=""/>
        <p:cNvGrpSpPr/>
        <p:nvPr/>
      </p:nvGrpSpPr>
      <p:grpSpPr>
        <a:xfrm>
          <a:off x="0" y="0"/>
          <a:ext cx="0" cy="0"/>
          <a:chOff x="0" y="0"/>
          <a:chExt cx="0" cy="0"/>
        </a:xfrm>
      </p:grpSpPr>
      <p:pic>
        <p:nvPicPr>
          <p:cNvPr id="4" name="Image 0" descr="/home/claude/work/img/logo_white.png"/>
          <p:cNvPicPr>
            <a:picLocks noChangeAspect="1"/>
          </p:cNvPicPr>
          <p:nvPr/>
        </p:nvPicPr>
        <p:blipFill>
          <a:blip r:embed="rId3"/>
          <a:stretch>
            <a:fillRect/>
          </a:stretch>
        </p:blipFill>
        <p:spPr>
          <a:xfrm>
            <a:off x="9895566" y="43968"/>
            <a:ext cx="2020824" cy="1755648"/>
          </a:xfrm>
          <a:prstGeom prst="rect">
            <a:avLst/>
          </a:prstGeom>
        </p:spPr>
      </p:pic>
      <p:sp>
        <p:nvSpPr>
          <p:cNvPr id="5" name="Text 2"/>
          <p:cNvSpPr/>
          <p:nvPr/>
        </p:nvSpPr>
        <p:spPr>
          <a:xfrm>
            <a:off x="390378" y="705838"/>
            <a:ext cx="10515600" cy="638867"/>
          </a:xfrm>
          <a:prstGeom prst="rect">
            <a:avLst/>
          </a:prstGeom>
          <a:noFill/>
          <a:ln/>
        </p:spPr>
        <p:txBody>
          <a:bodyPr wrap="square" lIns="0" tIns="0" rIns="0" bIns="0" rtlCol="0" anchor="ctr"/>
          <a:lstStyle/>
          <a:p>
            <a:pPr marL="0" indent="0">
              <a:buNone/>
            </a:pPr>
            <a:r>
              <a:rPr lang="en-US" sz="2400" b="1" kern="0" spc="140" dirty="0">
                <a:solidFill>
                  <a:srgbClr val="00AEEF"/>
                </a:solidFill>
                <a:ea typeface="Calibri" pitchFamily="34" charset="-122"/>
                <a:cs typeface="Arial" panose="020B0604020202020204" pitchFamily="34" charset="0"/>
              </a:rPr>
              <a:t>THESIS DEFENSE</a:t>
            </a:r>
            <a:endParaRPr lang="en-US" sz="2400" dirty="0">
              <a:cs typeface="Arial" panose="020B0604020202020204" pitchFamily="34" charset="0"/>
            </a:endParaRPr>
          </a:p>
        </p:txBody>
      </p:sp>
      <p:sp>
        <p:nvSpPr>
          <p:cNvPr id="6" name="Text 3"/>
          <p:cNvSpPr/>
          <p:nvPr/>
        </p:nvSpPr>
        <p:spPr>
          <a:xfrm>
            <a:off x="566928" y="1889304"/>
            <a:ext cx="10607040" cy="1463040"/>
          </a:xfrm>
          <a:prstGeom prst="rect">
            <a:avLst/>
          </a:prstGeom>
          <a:noFill/>
          <a:ln/>
        </p:spPr>
        <p:txBody>
          <a:bodyPr wrap="square" lIns="0" tIns="0" rIns="0" bIns="0" rtlCol="0" anchor="ctr"/>
          <a:lstStyle/>
          <a:p>
            <a:pPr marL="0" indent="0" algn="ctr">
              <a:lnSpc>
                <a:spcPts val="4200"/>
              </a:lnSpc>
              <a:buNone/>
            </a:pPr>
            <a:r>
              <a:rPr lang="en-US" sz="3600" b="1" dirty="0">
                <a:solidFill>
                  <a:srgbClr val="FFFFFF"/>
                </a:solidFill>
                <a:ea typeface="Arial" pitchFamily="34" charset="-122"/>
                <a:cs typeface="Arial" panose="020B0604020202020204" pitchFamily="34" charset="0"/>
              </a:rPr>
              <a:t>Deep Learning for Detection and</a:t>
            </a:r>
            <a:r>
              <a:rPr lang="en-US" sz="3600" dirty="0">
                <a:cs typeface="Arial" panose="020B0604020202020204" pitchFamily="34" charset="0"/>
              </a:rPr>
              <a:t> </a:t>
            </a:r>
            <a:r>
              <a:rPr lang="en-US" sz="3600" b="1" dirty="0">
                <a:solidFill>
                  <a:srgbClr val="FFFFFF"/>
                </a:solidFill>
                <a:ea typeface="Arial" pitchFamily="34" charset="-122"/>
                <a:cs typeface="Arial" panose="020B0604020202020204" pitchFamily="34" charset="0"/>
              </a:rPr>
              <a:t>Classification of Kidney Tumors and Cancer</a:t>
            </a:r>
            <a:endParaRPr lang="en-US" sz="3600" dirty="0">
              <a:cs typeface="Arial" panose="020B0604020202020204" pitchFamily="34" charset="0"/>
            </a:endParaRPr>
          </a:p>
        </p:txBody>
      </p:sp>
      <p:sp>
        <p:nvSpPr>
          <p:cNvPr id="8" name="Shape 5"/>
          <p:cNvSpPr/>
          <p:nvPr/>
        </p:nvSpPr>
        <p:spPr>
          <a:xfrm>
            <a:off x="566928" y="4098665"/>
            <a:ext cx="4937760" cy="1890655"/>
          </a:xfrm>
          <a:prstGeom prst="roundRect">
            <a:avLst>
              <a:gd name="adj" fmla="val 3750"/>
            </a:avLst>
          </a:prstGeom>
          <a:solidFill>
            <a:srgbClr val="22282C"/>
          </a:solidFill>
          <a:ln w="12700">
            <a:solidFill>
              <a:srgbClr val="22282C"/>
            </a:solidFill>
            <a:prstDash val="solid"/>
          </a:ln>
        </p:spPr>
        <p:txBody>
          <a:bodyPr/>
          <a:lstStyle/>
          <a:p>
            <a:endParaRPr lang="en-US"/>
          </a:p>
        </p:txBody>
      </p:sp>
      <p:sp>
        <p:nvSpPr>
          <p:cNvPr id="9" name="Text 6"/>
          <p:cNvSpPr/>
          <p:nvPr/>
        </p:nvSpPr>
        <p:spPr>
          <a:xfrm>
            <a:off x="822960" y="4261489"/>
            <a:ext cx="4434840" cy="1618103"/>
          </a:xfrm>
          <a:prstGeom prst="rect">
            <a:avLst/>
          </a:prstGeom>
          <a:noFill/>
          <a:ln/>
        </p:spPr>
        <p:txBody>
          <a:bodyPr wrap="square" lIns="0" tIns="0" rIns="0" bIns="0" rtlCol="0" anchor="t"/>
          <a:lstStyle/>
          <a:p>
            <a:pPr marL="0" indent="0">
              <a:lnSpc>
                <a:spcPts val="1750"/>
              </a:lnSpc>
              <a:buNone/>
            </a:pPr>
            <a:r>
              <a:rPr lang="en-US" b="1" kern="0" spc="120" dirty="0">
                <a:solidFill>
                  <a:srgbClr val="00AEEF"/>
                </a:solidFill>
                <a:ea typeface="Calibri" pitchFamily="34" charset="-122"/>
                <a:cs typeface="Arial" panose="020B0604020202020204" pitchFamily="34" charset="0"/>
              </a:rPr>
              <a:t>PRESENTED BY</a:t>
            </a:r>
          </a:p>
          <a:p>
            <a:pPr marL="0" indent="0">
              <a:lnSpc>
                <a:spcPts val="1750"/>
              </a:lnSpc>
              <a:buNone/>
            </a:pPr>
            <a:r>
              <a:rPr lang="en-US" sz="2000" b="1" dirty="0">
                <a:solidFill>
                  <a:srgbClr val="FFFFFF"/>
                </a:solidFill>
                <a:ea typeface="Calibri" pitchFamily="34" charset="-122"/>
                <a:cs typeface="Arial" panose="020B0604020202020204" pitchFamily="34" charset="0"/>
              </a:rPr>
              <a:t>Faisal Almokayed </a:t>
            </a:r>
          </a:p>
          <a:p>
            <a:pPr marL="0" indent="0">
              <a:lnSpc>
                <a:spcPts val="1750"/>
              </a:lnSpc>
              <a:buNone/>
            </a:pPr>
            <a:r>
              <a:rPr lang="en-US" dirty="0">
                <a:solidFill>
                  <a:srgbClr val="8CC9E4"/>
                </a:solidFill>
                <a:ea typeface="Calibri" pitchFamily="34" charset="-122"/>
                <a:cs typeface="Arial" panose="020B0604020202020204" pitchFamily="34" charset="0"/>
              </a:rPr>
              <a:t>ID No. 253001589</a:t>
            </a:r>
          </a:p>
          <a:p>
            <a:pPr marL="0" indent="0">
              <a:lnSpc>
                <a:spcPts val="1750"/>
              </a:lnSpc>
              <a:buNone/>
            </a:pPr>
            <a:r>
              <a:rPr lang="en-US" sz="2000" b="1" dirty="0" err="1">
                <a:solidFill>
                  <a:srgbClr val="FFFFFF"/>
                </a:solidFill>
                <a:ea typeface="Calibri" pitchFamily="34" charset="-122"/>
                <a:cs typeface="Arial" panose="020B0604020202020204" pitchFamily="34" charset="0"/>
              </a:rPr>
              <a:t>Meshaal</a:t>
            </a:r>
            <a:r>
              <a:rPr lang="en-US" sz="2000" b="1" dirty="0">
                <a:solidFill>
                  <a:srgbClr val="FFFFFF"/>
                </a:solidFill>
                <a:ea typeface="Calibri" pitchFamily="34" charset="-122"/>
                <a:cs typeface="Arial" panose="020B0604020202020204" pitchFamily="34" charset="0"/>
              </a:rPr>
              <a:t> </a:t>
            </a:r>
            <a:r>
              <a:rPr lang="en-US" sz="2000" b="1" dirty="0" err="1">
                <a:solidFill>
                  <a:srgbClr val="FFFFFF"/>
                </a:solidFill>
                <a:ea typeface="Calibri" pitchFamily="34" charset="-122"/>
                <a:cs typeface="Arial" panose="020B0604020202020204" pitchFamily="34" charset="0"/>
              </a:rPr>
              <a:t>Almutairi</a:t>
            </a:r>
            <a:r>
              <a:rPr lang="en-US" sz="2000" b="1" dirty="0">
                <a:solidFill>
                  <a:srgbClr val="FFFFFF"/>
                </a:solidFill>
                <a:ea typeface="Calibri" pitchFamily="34" charset="-122"/>
                <a:cs typeface="Arial" panose="020B0604020202020204" pitchFamily="34" charset="0"/>
              </a:rPr>
              <a:t> </a:t>
            </a:r>
          </a:p>
          <a:p>
            <a:pPr marL="0" indent="0">
              <a:lnSpc>
                <a:spcPts val="1750"/>
              </a:lnSpc>
              <a:buNone/>
            </a:pPr>
            <a:r>
              <a:rPr lang="en-US" dirty="0">
                <a:solidFill>
                  <a:srgbClr val="8CC9E4"/>
                </a:solidFill>
                <a:ea typeface="Calibri" pitchFamily="34" charset="-122"/>
                <a:cs typeface="Arial" panose="020B0604020202020204" pitchFamily="34" charset="0"/>
              </a:rPr>
              <a:t>ID No. 252000278</a:t>
            </a:r>
            <a:endParaRPr lang="en-US" dirty="0">
              <a:cs typeface="Arial" panose="020B0604020202020204" pitchFamily="34" charset="0"/>
            </a:endParaRPr>
          </a:p>
        </p:txBody>
      </p:sp>
      <p:sp>
        <p:nvSpPr>
          <p:cNvPr id="10" name="Shape 7"/>
          <p:cNvSpPr/>
          <p:nvPr/>
        </p:nvSpPr>
        <p:spPr>
          <a:xfrm>
            <a:off x="5806440" y="4098665"/>
            <a:ext cx="4937760" cy="1890656"/>
          </a:xfrm>
          <a:prstGeom prst="roundRect">
            <a:avLst>
              <a:gd name="adj" fmla="val 3750"/>
            </a:avLst>
          </a:prstGeom>
          <a:solidFill>
            <a:srgbClr val="22282C"/>
          </a:solidFill>
          <a:ln w="12700">
            <a:solidFill>
              <a:srgbClr val="22282C"/>
            </a:solidFill>
            <a:prstDash val="solid"/>
          </a:ln>
        </p:spPr>
        <p:txBody>
          <a:bodyPr/>
          <a:lstStyle/>
          <a:p>
            <a:endParaRPr lang="en-US"/>
          </a:p>
        </p:txBody>
      </p:sp>
      <p:sp>
        <p:nvSpPr>
          <p:cNvPr id="11" name="Text 8"/>
          <p:cNvSpPr/>
          <p:nvPr/>
        </p:nvSpPr>
        <p:spPr>
          <a:xfrm>
            <a:off x="6062472" y="4184725"/>
            <a:ext cx="4434840" cy="1694867"/>
          </a:xfrm>
          <a:prstGeom prst="rect">
            <a:avLst/>
          </a:prstGeom>
          <a:noFill/>
          <a:ln/>
        </p:spPr>
        <p:txBody>
          <a:bodyPr wrap="square" lIns="0" tIns="0" rIns="0" bIns="0" rtlCol="0" anchor="t"/>
          <a:lstStyle/>
          <a:p>
            <a:pPr marL="0" indent="0">
              <a:lnSpc>
                <a:spcPts val="1750"/>
              </a:lnSpc>
              <a:buNone/>
            </a:pPr>
            <a:r>
              <a:rPr lang="en-US" b="1" kern="0" spc="120" dirty="0">
                <a:solidFill>
                  <a:srgbClr val="00AEEF"/>
                </a:solidFill>
                <a:ea typeface="Calibri" pitchFamily="34" charset="-122"/>
                <a:cs typeface="Calibri" pitchFamily="34" charset="-120"/>
              </a:rPr>
              <a:t>SUPERVISOR</a:t>
            </a:r>
            <a:endParaRPr lang="en-US" sz="1600" dirty="0"/>
          </a:p>
          <a:p>
            <a:pPr marL="0" indent="0">
              <a:lnSpc>
                <a:spcPts val="1750"/>
              </a:lnSpc>
              <a:buNone/>
            </a:pPr>
            <a:r>
              <a:rPr lang="en-US" sz="2000" b="1" dirty="0">
                <a:solidFill>
                  <a:srgbClr val="FFFFFF"/>
                </a:solidFill>
                <a:ea typeface="Calibri" pitchFamily="34" charset="-122"/>
                <a:cs typeface="Calibri" pitchFamily="34" charset="-120"/>
              </a:rPr>
              <a:t>Dr. Mohamed Eassa</a:t>
            </a:r>
            <a:endParaRPr lang="en-US" sz="2000" dirty="0"/>
          </a:p>
          <a:p>
            <a:pPr marL="0" indent="0">
              <a:lnSpc>
                <a:spcPts val="1750"/>
              </a:lnSpc>
              <a:buNone/>
            </a:pPr>
            <a:r>
              <a:rPr lang="en-US" dirty="0">
                <a:solidFill>
                  <a:srgbClr val="8CC9E4"/>
                </a:solidFill>
                <a:ea typeface="Calibri" pitchFamily="34" charset="-122"/>
                <a:cs typeface="Calibri" pitchFamily="34" charset="-120"/>
              </a:rPr>
              <a:t>College of Informatics</a:t>
            </a:r>
            <a:endParaRPr lang="en-US" dirty="0"/>
          </a:p>
          <a:p>
            <a:pPr marL="0" indent="0">
              <a:lnSpc>
                <a:spcPts val="1750"/>
              </a:lnSpc>
              <a:buNone/>
            </a:pPr>
            <a:r>
              <a:rPr lang="en-US" b="1" dirty="0">
                <a:solidFill>
                  <a:srgbClr val="FFFFFF"/>
                </a:solidFill>
                <a:ea typeface="Calibri" pitchFamily="34" charset="-122"/>
                <a:cs typeface="Calibri" pitchFamily="34" charset="-120"/>
              </a:rPr>
              <a:t>Midocean University</a:t>
            </a:r>
            <a:endParaRPr lang="en-US" dirty="0"/>
          </a:p>
          <a:p>
            <a:pPr>
              <a:lnSpc>
                <a:spcPts val="1750"/>
              </a:lnSpc>
            </a:pPr>
            <a:r>
              <a:rPr lang="en-US" dirty="0">
                <a:solidFill>
                  <a:srgbClr val="8CC9E4"/>
                </a:solidFill>
                <a:ea typeface="Calibri" pitchFamily="34" charset="-122"/>
                <a:cs typeface="Calibri" pitchFamily="34" charset="-120"/>
              </a:rPr>
              <a:t>Comoros, 2026</a:t>
            </a:r>
            <a:endParaRPr lang="en-US" dirty="0"/>
          </a:p>
        </p:txBody>
      </p:sp>
      <p:sp>
        <p:nvSpPr>
          <p:cNvPr id="12"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chemeClr val="bg1"/>
                </a:solidFill>
                <a:ea typeface="Calibri" pitchFamily="34" charset="-122"/>
                <a:cs typeface="Arial" panose="020B0604020202020204" pitchFamily="34" charset="0"/>
              </a:rPr>
              <a:t>1</a:t>
            </a:r>
            <a:endParaRPr lang="en-US" sz="1000" dirty="0">
              <a:solidFill>
                <a:schemeClr val="bg1"/>
              </a:solidFill>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200" b="1" kern="0" spc="160" dirty="0">
                <a:ea typeface="Calibri" pitchFamily="34" charset="-122"/>
                <a:cs typeface="Arial" panose="020B0604020202020204" pitchFamily="34" charset="0"/>
              </a:rPr>
              <a:t>Agenda</a:t>
            </a:r>
            <a:endParaRPr lang="en-US" sz="2800" dirty="0">
              <a:cs typeface="Arial" panose="020B0604020202020204" pitchFamily="34" charset="0"/>
            </a:endParaRPr>
          </a:p>
        </p:txBody>
      </p:sp>
      <p:sp>
        <p:nvSpPr>
          <p:cNvPr id="4" name="Shape 2"/>
          <p:cNvSpPr/>
          <p:nvPr/>
        </p:nvSpPr>
        <p:spPr>
          <a:xfrm>
            <a:off x="2087995" y="1481328"/>
            <a:ext cx="7635240" cy="841248"/>
          </a:xfrm>
          <a:prstGeom prst="roundRect">
            <a:avLst>
              <a:gd name="adj" fmla="val 6522"/>
            </a:avLst>
          </a:prstGeom>
          <a:solidFill>
            <a:srgbClr val="E8F7FE"/>
          </a:solidFill>
          <a:ln w="12700">
            <a:solidFill>
              <a:srgbClr val="E8F7FE"/>
            </a:solidFill>
            <a:prstDash val="solid"/>
          </a:ln>
        </p:spPr>
        <p:txBody>
          <a:bodyPr/>
          <a:lstStyle/>
          <a:p>
            <a:endParaRPr lang="en-US"/>
          </a:p>
        </p:txBody>
      </p:sp>
      <p:sp>
        <p:nvSpPr>
          <p:cNvPr id="5" name="Shape 3"/>
          <p:cNvSpPr/>
          <p:nvPr/>
        </p:nvSpPr>
        <p:spPr>
          <a:xfrm>
            <a:off x="2307451" y="1664208"/>
            <a:ext cx="475488" cy="475488"/>
          </a:xfrm>
          <a:prstGeom prst="ellipse">
            <a:avLst/>
          </a:prstGeom>
          <a:solidFill>
            <a:srgbClr val="00AEEF"/>
          </a:solidFill>
          <a:ln w="12700">
            <a:solidFill>
              <a:srgbClr val="00AEEF"/>
            </a:solidFill>
            <a:prstDash val="solid"/>
          </a:ln>
        </p:spPr>
        <p:txBody>
          <a:bodyPr/>
          <a:lstStyle/>
          <a:p>
            <a:endParaRPr lang="en-US"/>
          </a:p>
        </p:txBody>
      </p:sp>
      <p:sp>
        <p:nvSpPr>
          <p:cNvPr id="6" name="Text 4"/>
          <p:cNvSpPr/>
          <p:nvPr/>
        </p:nvSpPr>
        <p:spPr>
          <a:xfrm>
            <a:off x="2307451" y="166420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01</a:t>
            </a:r>
            <a:endParaRPr lang="en-US" sz="1400" dirty="0">
              <a:cs typeface="Arial" panose="020B0604020202020204" pitchFamily="34" charset="0"/>
            </a:endParaRPr>
          </a:p>
        </p:txBody>
      </p:sp>
      <p:sp>
        <p:nvSpPr>
          <p:cNvPr id="7" name="Text 5"/>
          <p:cNvSpPr/>
          <p:nvPr/>
        </p:nvSpPr>
        <p:spPr>
          <a:xfrm>
            <a:off x="2956675" y="1751076"/>
            <a:ext cx="6583680" cy="292608"/>
          </a:xfrm>
          <a:prstGeom prst="rect">
            <a:avLst/>
          </a:prstGeom>
          <a:noFill/>
          <a:ln/>
        </p:spPr>
        <p:txBody>
          <a:bodyPr wrap="square" lIns="0" tIns="0" rIns="0" bIns="0" rtlCol="0" anchor="ctr"/>
          <a:lstStyle/>
          <a:p>
            <a:pPr marL="0" indent="0">
              <a:buNone/>
            </a:pPr>
            <a:r>
              <a:rPr lang="en-US" sz="2400" b="1" dirty="0">
                <a:solidFill>
                  <a:srgbClr val="16191B"/>
                </a:solidFill>
                <a:ea typeface="Arial" pitchFamily="34" charset="-122"/>
                <a:cs typeface="Arial" panose="020B0604020202020204" pitchFamily="34" charset="0"/>
              </a:rPr>
              <a:t>Introduction</a:t>
            </a:r>
            <a:endParaRPr lang="en-US" sz="2400" dirty="0">
              <a:cs typeface="Arial" panose="020B0604020202020204" pitchFamily="34" charset="0"/>
            </a:endParaRPr>
          </a:p>
        </p:txBody>
      </p:sp>
      <p:sp>
        <p:nvSpPr>
          <p:cNvPr id="9" name="Shape 7"/>
          <p:cNvSpPr/>
          <p:nvPr/>
        </p:nvSpPr>
        <p:spPr>
          <a:xfrm>
            <a:off x="2087995" y="2441448"/>
            <a:ext cx="7635240" cy="841248"/>
          </a:xfrm>
          <a:prstGeom prst="roundRect">
            <a:avLst>
              <a:gd name="adj" fmla="val 6522"/>
            </a:avLst>
          </a:prstGeom>
          <a:solidFill>
            <a:srgbClr val="E8F7FE"/>
          </a:solidFill>
          <a:ln w="12700">
            <a:solidFill>
              <a:srgbClr val="E8F7FE"/>
            </a:solidFill>
            <a:prstDash val="solid"/>
          </a:ln>
        </p:spPr>
        <p:txBody>
          <a:bodyPr/>
          <a:lstStyle/>
          <a:p>
            <a:endParaRPr lang="en-US"/>
          </a:p>
        </p:txBody>
      </p:sp>
      <p:sp>
        <p:nvSpPr>
          <p:cNvPr id="10" name="Shape 8"/>
          <p:cNvSpPr/>
          <p:nvPr/>
        </p:nvSpPr>
        <p:spPr>
          <a:xfrm>
            <a:off x="2307451" y="2624328"/>
            <a:ext cx="475488" cy="475488"/>
          </a:xfrm>
          <a:prstGeom prst="ellipse">
            <a:avLst/>
          </a:prstGeom>
          <a:solidFill>
            <a:srgbClr val="00AEEF"/>
          </a:solidFill>
          <a:ln w="12700">
            <a:solidFill>
              <a:srgbClr val="00AEEF"/>
            </a:solidFill>
            <a:prstDash val="solid"/>
          </a:ln>
        </p:spPr>
        <p:txBody>
          <a:bodyPr/>
          <a:lstStyle/>
          <a:p>
            <a:endParaRPr lang="en-US"/>
          </a:p>
        </p:txBody>
      </p:sp>
      <p:sp>
        <p:nvSpPr>
          <p:cNvPr id="11" name="Text 9"/>
          <p:cNvSpPr/>
          <p:nvPr/>
        </p:nvSpPr>
        <p:spPr>
          <a:xfrm>
            <a:off x="2307451" y="262432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02</a:t>
            </a:r>
          </a:p>
        </p:txBody>
      </p:sp>
      <p:sp>
        <p:nvSpPr>
          <p:cNvPr id="12" name="Text 10"/>
          <p:cNvSpPr/>
          <p:nvPr/>
        </p:nvSpPr>
        <p:spPr>
          <a:xfrm>
            <a:off x="2956675" y="2715768"/>
            <a:ext cx="6583680" cy="292608"/>
          </a:xfrm>
          <a:prstGeom prst="rect">
            <a:avLst/>
          </a:prstGeom>
          <a:noFill/>
          <a:ln/>
        </p:spPr>
        <p:txBody>
          <a:bodyPr wrap="square" lIns="0" tIns="0" rIns="0" bIns="0" rtlCol="0" anchor="ctr"/>
          <a:lstStyle/>
          <a:p>
            <a:r>
              <a:rPr lang="en-US" sz="2400" b="1" dirty="0">
                <a:solidFill>
                  <a:srgbClr val="16191B"/>
                </a:solidFill>
                <a:ea typeface="Arial" pitchFamily="34" charset="-122"/>
                <a:cs typeface="Arial" panose="020B0604020202020204" pitchFamily="34" charset="0"/>
              </a:rPr>
              <a:t>Problem Statement and Research Gap</a:t>
            </a:r>
            <a:endParaRPr lang="en-US" sz="2400" dirty="0">
              <a:cs typeface="Arial" panose="020B0604020202020204" pitchFamily="34" charset="0"/>
            </a:endParaRPr>
          </a:p>
        </p:txBody>
      </p:sp>
      <p:sp>
        <p:nvSpPr>
          <p:cNvPr id="14" name="Shape 12"/>
          <p:cNvSpPr/>
          <p:nvPr/>
        </p:nvSpPr>
        <p:spPr>
          <a:xfrm>
            <a:off x="2087995" y="3401568"/>
            <a:ext cx="7635240" cy="841248"/>
          </a:xfrm>
          <a:prstGeom prst="roundRect">
            <a:avLst>
              <a:gd name="adj" fmla="val 6522"/>
            </a:avLst>
          </a:prstGeom>
          <a:solidFill>
            <a:srgbClr val="E8F7FE"/>
          </a:solidFill>
          <a:ln w="12700">
            <a:solidFill>
              <a:srgbClr val="E8F7FE"/>
            </a:solidFill>
            <a:prstDash val="solid"/>
          </a:ln>
        </p:spPr>
        <p:txBody>
          <a:bodyPr/>
          <a:lstStyle/>
          <a:p>
            <a:endParaRPr lang="en-US"/>
          </a:p>
        </p:txBody>
      </p:sp>
      <p:sp>
        <p:nvSpPr>
          <p:cNvPr id="15" name="Shape 13"/>
          <p:cNvSpPr/>
          <p:nvPr/>
        </p:nvSpPr>
        <p:spPr>
          <a:xfrm>
            <a:off x="2307451" y="3584448"/>
            <a:ext cx="475488" cy="475488"/>
          </a:xfrm>
          <a:prstGeom prst="ellipse">
            <a:avLst/>
          </a:prstGeom>
          <a:solidFill>
            <a:srgbClr val="00AEEF"/>
          </a:solidFill>
          <a:ln w="12700">
            <a:solidFill>
              <a:srgbClr val="00AEEF"/>
            </a:solidFill>
            <a:prstDash val="solid"/>
          </a:ln>
        </p:spPr>
        <p:txBody>
          <a:bodyPr/>
          <a:lstStyle/>
          <a:p>
            <a:endParaRPr lang="en-US"/>
          </a:p>
        </p:txBody>
      </p:sp>
      <p:sp>
        <p:nvSpPr>
          <p:cNvPr id="16" name="Text 14"/>
          <p:cNvSpPr/>
          <p:nvPr/>
        </p:nvSpPr>
        <p:spPr>
          <a:xfrm>
            <a:off x="2307451" y="358444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03</a:t>
            </a:r>
          </a:p>
        </p:txBody>
      </p:sp>
      <p:sp>
        <p:nvSpPr>
          <p:cNvPr id="17" name="Text 15"/>
          <p:cNvSpPr/>
          <p:nvPr/>
        </p:nvSpPr>
        <p:spPr>
          <a:xfrm>
            <a:off x="2956675" y="3675888"/>
            <a:ext cx="6583680" cy="292608"/>
          </a:xfrm>
          <a:prstGeom prst="rect">
            <a:avLst/>
          </a:prstGeom>
          <a:noFill/>
          <a:ln/>
        </p:spPr>
        <p:txBody>
          <a:bodyPr wrap="square" lIns="0" tIns="0" rIns="0" bIns="0" rtlCol="0" anchor="ctr"/>
          <a:lstStyle/>
          <a:p>
            <a:pPr marL="0" indent="0">
              <a:buNone/>
            </a:pPr>
            <a:r>
              <a:rPr lang="en-US" sz="2400" b="1" dirty="0">
                <a:solidFill>
                  <a:srgbClr val="16191B"/>
                </a:solidFill>
                <a:ea typeface="Arial" pitchFamily="34" charset="-122"/>
                <a:cs typeface="Arial" panose="020B0604020202020204" pitchFamily="34" charset="0"/>
              </a:rPr>
              <a:t>Methodology</a:t>
            </a:r>
            <a:endParaRPr lang="en-US" sz="2400" dirty="0">
              <a:cs typeface="Arial" panose="020B0604020202020204" pitchFamily="34" charset="0"/>
            </a:endParaRPr>
          </a:p>
        </p:txBody>
      </p:sp>
      <p:sp>
        <p:nvSpPr>
          <p:cNvPr id="19" name="Shape 17"/>
          <p:cNvSpPr/>
          <p:nvPr/>
        </p:nvSpPr>
        <p:spPr>
          <a:xfrm>
            <a:off x="2087995" y="4361688"/>
            <a:ext cx="7635240" cy="841248"/>
          </a:xfrm>
          <a:prstGeom prst="roundRect">
            <a:avLst>
              <a:gd name="adj" fmla="val 6522"/>
            </a:avLst>
          </a:prstGeom>
          <a:solidFill>
            <a:srgbClr val="E8F7FE"/>
          </a:solidFill>
          <a:ln w="12700">
            <a:solidFill>
              <a:srgbClr val="E8F7FE"/>
            </a:solidFill>
            <a:prstDash val="solid"/>
          </a:ln>
        </p:spPr>
        <p:txBody>
          <a:bodyPr/>
          <a:lstStyle/>
          <a:p>
            <a:endParaRPr lang="en-US"/>
          </a:p>
        </p:txBody>
      </p:sp>
      <p:sp>
        <p:nvSpPr>
          <p:cNvPr id="20" name="Shape 18"/>
          <p:cNvSpPr/>
          <p:nvPr/>
        </p:nvSpPr>
        <p:spPr>
          <a:xfrm>
            <a:off x="2307451" y="4544568"/>
            <a:ext cx="475488" cy="475488"/>
          </a:xfrm>
          <a:prstGeom prst="ellipse">
            <a:avLst/>
          </a:prstGeom>
          <a:solidFill>
            <a:srgbClr val="00AEEF"/>
          </a:solidFill>
          <a:ln w="12700">
            <a:solidFill>
              <a:srgbClr val="00AEEF"/>
            </a:solidFill>
            <a:prstDash val="solid"/>
          </a:ln>
        </p:spPr>
        <p:txBody>
          <a:bodyPr/>
          <a:lstStyle/>
          <a:p>
            <a:endParaRPr lang="en-US"/>
          </a:p>
        </p:txBody>
      </p:sp>
      <p:sp>
        <p:nvSpPr>
          <p:cNvPr id="21" name="Text 19"/>
          <p:cNvSpPr/>
          <p:nvPr/>
        </p:nvSpPr>
        <p:spPr>
          <a:xfrm>
            <a:off x="2307451" y="454456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04</a:t>
            </a:r>
          </a:p>
        </p:txBody>
      </p:sp>
      <p:sp>
        <p:nvSpPr>
          <p:cNvPr id="22" name="Text 20"/>
          <p:cNvSpPr/>
          <p:nvPr/>
        </p:nvSpPr>
        <p:spPr>
          <a:xfrm>
            <a:off x="2956675" y="4636008"/>
            <a:ext cx="6583680" cy="292608"/>
          </a:xfrm>
          <a:prstGeom prst="rect">
            <a:avLst/>
          </a:prstGeom>
          <a:noFill/>
          <a:ln/>
        </p:spPr>
        <p:txBody>
          <a:bodyPr wrap="square" lIns="0" tIns="0" rIns="0" bIns="0" rtlCol="0" anchor="ctr"/>
          <a:lstStyle/>
          <a:p>
            <a:pPr marL="0" indent="0">
              <a:buNone/>
            </a:pPr>
            <a:r>
              <a:rPr lang="en-US" sz="2400" b="1" dirty="0">
                <a:solidFill>
                  <a:srgbClr val="16191B"/>
                </a:solidFill>
                <a:ea typeface="Arial" pitchFamily="34" charset="-122"/>
                <a:cs typeface="Arial" panose="020B0604020202020204" pitchFamily="34" charset="0"/>
              </a:rPr>
              <a:t>Results and Discussion</a:t>
            </a:r>
            <a:endParaRPr lang="en-US" sz="2400" dirty="0">
              <a:cs typeface="Arial" panose="020B0604020202020204" pitchFamily="34" charset="0"/>
            </a:endParaRPr>
          </a:p>
        </p:txBody>
      </p:sp>
      <p:sp>
        <p:nvSpPr>
          <p:cNvPr id="24" name="Shape 22"/>
          <p:cNvSpPr/>
          <p:nvPr/>
        </p:nvSpPr>
        <p:spPr>
          <a:xfrm>
            <a:off x="2087995" y="5321808"/>
            <a:ext cx="7635240" cy="841248"/>
          </a:xfrm>
          <a:prstGeom prst="roundRect">
            <a:avLst>
              <a:gd name="adj" fmla="val 6522"/>
            </a:avLst>
          </a:prstGeom>
          <a:solidFill>
            <a:srgbClr val="E8F7FE"/>
          </a:solidFill>
          <a:ln w="12700">
            <a:solidFill>
              <a:srgbClr val="E8F7FE"/>
            </a:solidFill>
            <a:prstDash val="solid"/>
          </a:ln>
        </p:spPr>
        <p:txBody>
          <a:bodyPr/>
          <a:lstStyle/>
          <a:p>
            <a:endParaRPr lang="en-US"/>
          </a:p>
        </p:txBody>
      </p:sp>
      <p:sp>
        <p:nvSpPr>
          <p:cNvPr id="25" name="Shape 23"/>
          <p:cNvSpPr/>
          <p:nvPr/>
        </p:nvSpPr>
        <p:spPr>
          <a:xfrm>
            <a:off x="2307451" y="5504688"/>
            <a:ext cx="475488" cy="475488"/>
          </a:xfrm>
          <a:prstGeom prst="ellipse">
            <a:avLst/>
          </a:prstGeom>
          <a:solidFill>
            <a:srgbClr val="00AEEF"/>
          </a:solidFill>
          <a:ln w="12700">
            <a:solidFill>
              <a:srgbClr val="00AEEF"/>
            </a:solidFill>
            <a:prstDash val="solid"/>
          </a:ln>
        </p:spPr>
        <p:txBody>
          <a:bodyPr/>
          <a:lstStyle/>
          <a:p>
            <a:endParaRPr lang="en-US"/>
          </a:p>
        </p:txBody>
      </p:sp>
      <p:sp>
        <p:nvSpPr>
          <p:cNvPr id="26" name="Text 24"/>
          <p:cNvSpPr/>
          <p:nvPr/>
        </p:nvSpPr>
        <p:spPr>
          <a:xfrm>
            <a:off x="2307451" y="5504688"/>
            <a:ext cx="475488" cy="475488"/>
          </a:xfrm>
          <a:prstGeom prst="rect">
            <a:avLst/>
          </a:prstGeom>
          <a:noFill/>
          <a:ln/>
        </p:spPr>
        <p:txBody>
          <a:bodyPr wrap="square" lIns="0" tIns="0" rIns="0" bIns="0" rtlCol="0" anchor="ctr"/>
          <a:lstStyle/>
          <a:p>
            <a:pPr marL="0" indent="0" algn="ctr">
              <a:buNone/>
            </a:pPr>
            <a:r>
              <a:rPr lang="en-US" sz="2400" b="1" dirty="0">
                <a:solidFill>
                  <a:srgbClr val="16191B"/>
                </a:solidFill>
                <a:ea typeface="Arial" pitchFamily="34" charset="-122"/>
                <a:cs typeface="Arial" panose="020B0604020202020204" pitchFamily="34" charset="0"/>
              </a:rPr>
              <a:t>05</a:t>
            </a:r>
          </a:p>
        </p:txBody>
      </p:sp>
      <p:sp>
        <p:nvSpPr>
          <p:cNvPr id="27" name="Text 25"/>
          <p:cNvSpPr/>
          <p:nvPr/>
        </p:nvSpPr>
        <p:spPr>
          <a:xfrm>
            <a:off x="2956675" y="5596128"/>
            <a:ext cx="6583680" cy="292608"/>
          </a:xfrm>
          <a:prstGeom prst="rect">
            <a:avLst/>
          </a:prstGeom>
          <a:noFill/>
          <a:ln/>
        </p:spPr>
        <p:txBody>
          <a:bodyPr wrap="square" lIns="0" tIns="0" rIns="0" bIns="0" rtlCol="0" anchor="ctr"/>
          <a:lstStyle/>
          <a:p>
            <a:pPr marL="0" indent="0">
              <a:buNone/>
            </a:pPr>
            <a:r>
              <a:rPr lang="en-US" sz="2400" b="1" dirty="0">
                <a:solidFill>
                  <a:srgbClr val="16191B"/>
                </a:solidFill>
                <a:ea typeface="Arial" pitchFamily="34" charset="-122"/>
                <a:cs typeface="Arial" panose="020B0604020202020204" pitchFamily="34" charset="0"/>
              </a:rPr>
              <a:t>Conclusion and Future Work</a:t>
            </a:r>
            <a:endParaRPr lang="en-US" sz="2400" dirty="0">
              <a:cs typeface="Arial" panose="020B0604020202020204" pitchFamily="34" charset="0"/>
            </a:endParaRPr>
          </a:p>
        </p:txBody>
      </p:sp>
      <p:pic>
        <p:nvPicPr>
          <p:cNvPr id="36" name="Picture 35"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28"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ea typeface="Calibri" pitchFamily="34" charset="-122"/>
                <a:cs typeface="Arial" panose="020B0604020202020204" pitchFamily="34" charset="0"/>
              </a:rPr>
              <a:t>2</a:t>
            </a:r>
            <a:endParaRPr lang="en-US" sz="1000" dirty="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16191B"/>
        </a:solidFill>
        <a:effectLst/>
      </p:bgPr>
    </p:bg>
    <p:spTree>
      <p:nvGrpSpPr>
        <p:cNvPr id="1" name=""/>
        <p:cNvGrpSpPr/>
        <p:nvPr/>
      </p:nvGrpSpPr>
      <p:grpSpPr>
        <a:xfrm>
          <a:off x="0" y="0"/>
          <a:ext cx="0" cy="0"/>
          <a:chOff x="0" y="0"/>
          <a:chExt cx="0" cy="0"/>
        </a:xfrm>
      </p:grpSpPr>
      <p:sp>
        <p:nvSpPr>
          <p:cNvPr id="3" name="Text 1"/>
          <p:cNvSpPr/>
          <p:nvPr/>
        </p:nvSpPr>
        <p:spPr>
          <a:xfrm>
            <a:off x="1955257" y="2189181"/>
            <a:ext cx="772398" cy="938605"/>
          </a:xfrm>
          <a:prstGeom prst="rect">
            <a:avLst/>
          </a:prstGeom>
          <a:noFill/>
          <a:ln/>
        </p:spPr>
        <p:txBody>
          <a:bodyPr wrap="square" lIns="0" tIns="0" rIns="0" bIns="0" rtlCol="0" anchor="ctr"/>
          <a:lstStyle/>
          <a:p>
            <a:pPr marL="0" indent="0">
              <a:buNone/>
            </a:pPr>
            <a:r>
              <a:rPr lang="en-US" sz="3600" b="1" dirty="0">
                <a:solidFill>
                  <a:srgbClr val="00AEEF"/>
                </a:solidFill>
                <a:ea typeface="Arial" pitchFamily="34" charset="-122"/>
                <a:cs typeface="Arial" pitchFamily="34" charset="-120"/>
              </a:rPr>
              <a:t>01</a:t>
            </a:r>
            <a:endParaRPr lang="en-US" sz="2800" dirty="0"/>
          </a:p>
        </p:txBody>
      </p:sp>
      <p:sp>
        <p:nvSpPr>
          <p:cNvPr id="4" name="Text 2"/>
          <p:cNvSpPr/>
          <p:nvPr/>
        </p:nvSpPr>
        <p:spPr>
          <a:xfrm>
            <a:off x="2727655" y="2286000"/>
            <a:ext cx="8503920" cy="822960"/>
          </a:xfrm>
          <a:prstGeom prst="rect">
            <a:avLst/>
          </a:prstGeom>
          <a:noFill/>
          <a:ln/>
        </p:spPr>
        <p:txBody>
          <a:bodyPr wrap="square" lIns="0" tIns="0" rIns="0" bIns="0" rtlCol="0" anchor="ctr"/>
          <a:lstStyle/>
          <a:p>
            <a:pPr marL="0" indent="0">
              <a:buNone/>
            </a:pPr>
            <a:r>
              <a:rPr lang="en-US" sz="3600" b="1" dirty="0">
                <a:solidFill>
                  <a:srgbClr val="FFFFFF"/>
                </a:solidFill>
                <a:ea typeface="Arial" pitchFamily="34" charset="-122"/>
                <a:cs typeface="Arial" pitchFamily="34" charset="-120"/>
              </a:rPr>
              <a:t>Introduction</a:t>
            </a:r>
            <a:endParaRPr lang="en-US" sz="3600" dirty="0"/>
          </a:p>
        </p:txBody>
      </p:sp>
      <p:sp>
        <p:nvSpPr>
          <p:cNvPr id="7"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ea typeface="Calibri" pitchFamily="34" charset="-122"/>
                <a:cs typeface="Calibri" pitchFamily="34" charset="-120"/>
              </a:rPr>
              <a:t>3</a:t>
            </a:r>
            <a:endParaRPr lang="en-US" sz="1000" dirty="0"/>
          </a:p>
        </p:txBody>
      </p:sp>
      <p:pic>
        <p:nvPicPr>
          <p:cNvPr id="8"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pic>
        <p:nvPicPr>
          <p:cNvPr id="40" name="Picture 39"/>
          <p:cNvPicPr>
            <a:picLocks noChangeAspect="1"/>
          </p:cNvPicPr>
          <p:nvPr/>
        </p:nvPicPr>
        <p:blipFill>
          <a:blip r:embed="rId3"/>
          <a:stretch>
            <a:fillRect/>
          </a:stretch>
        </p:blipFill>
        <p:spPr>
          <a:xfrm>
            <a:off x="6558184" y="3461628"/>
            <a:ext cx="1280160" cy="1124557"/>
          </a:xfrm>
          <a:prstGeom prst="rect">
            <a:avLst/>
          </a:prstGeom>
        </p:spPr>
      </p:pic>
      <p:sp>
        <p:nvSpPr>
          <p:cNvPr id="3" name="Text 1"/>
          <p:cNvSpPr/>
          <p:nvPr/>
        </p:nvSpPr>
        <p:spPr>
          <a:xfrm>
            <a:off x="595077" y="442032"/>
            <a:ext cx="7544338" cy="734455"/>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Introduction</a:t>
            </a:r>
          </a:p>
          <a:p>
            <a:pPr marL="0" indent="0">
              <a:buNone/>
            </a:pPr>
            <a:r>
              <a:rPr lang="en-US" sz="2800" b="1" dirty="0">
                <a:cs typeface="Arial" panose="020B0604020202020204" pitchFamily="34" charset="0"/>
              </a:rPr>
              <a:t>Kidney Tumors Global concerns</a:t>
            </a:r>
          </a:p>
        </p:txBody>
      </p:sp>
      <p:sp>
        <p:nvSpPr>
          <p:cNvPr id="4" name="Shape 2"/>
          <p:cNvSpPr/>
          <p:nvPr/>
        </p:nvSpPr>
        <p:spPr>
          <a:xfrm>
            <a:off x="566928" y="1444752"/>
            <a:ext cx="2670048" cy="1645920"/>
          </a:xfrm>
          <a:prstGeom prst="roundRect">
            <a:avLst>
              <a:gd name="adj" fmla="val 3333"/>
            </a:avLst>
          </a:prstGeom>
          <a:solidFill>
            <a:srgbClr val="16191B"/>
          </a:solidFill>
          <a:ln w="12700">
            <a:solidFill>
              <a:srgbClr val="16191B"/>
            </a:solidFill>
            <a:prstDash val="solid"/>
          </a:ln>
        </p:spPr>
        <p:txBody>
          <a:bodyPr/>
          <a:lstStyle/>
          <a:p>
            <a:endParaRPr lang="en-US"/>
          </a:p>
        </p:txBody>
      </p:sp>
      <p:sp>
        <p:nvSpPr>
          <p:cNvPr id="5" name="Text 3"/>
          <p:cNvSpPr/>
          <p:nvPr/>
        </p:nvSpPr>
        <p:spPr>
          <a:xfrm>
            <a:off x="768096" y="1591056"/>
            <a:ext cx="2331720" cy="566928"/>
          </a:xfrm>
          <a:prstGeom prst="rect">
            <a:avLst/>
          </a:prstGeom>
          <a:noFill/>
          <a:ln/>
        </p:spPr>
        <p:txBody>
          <a:bodyPr wrap="square" lIns="0" tIns="0" rIns="0" bIns="0" rtlCol="0" anchor="ctr"/>
          <a:lstStyle/>
          <a:p>
            <a:pPr marL="0" indent="0">
              <a:buNone/>
            </a:pPr>
            <a:r>
              <a:rPr lang="en-US" sz="2900" b="1" dirty="0">
                <a:solidFill>
                  <a:srgbClr val="00AEEF"/>
                </a:solidFill>
                <a:ea typeface="Arial" pitchFamily="34" charset="-122"/>
                <a:cs typeface="Arial" pitchFamily="34" charset="-120"/>
              </a:rPr>
              <a:t>434,840</a:t>
            </a:r>
            <a:endParaRPr lang="en-US" sz="2900" dirty="0"/>
          </a:p>
        </p:txBody>
      </p:sp>
      <p:sp>
        <p:nvSpPr>
          <p:cNvPr id="6" name="Text 4"/>
          <p:cNvSpPr/>
          <p:nvPr/>
        </p:nvSpPr>
        <p:spPr>
          <a:xfrm>
            <a:off x="768096" y="2212848"/>
            <a:ext cx="2331720" cy="685800"/>
          </a:xfrm>
          <a:prstGeom prst="rect">
            <a:avLst/>
          </a:prstGeom>
          <a:noFill/>
          <a:ln/>
        </p:spPr>
        <p:txBody>
          <a:bodyPr wrap="square" lIns="0" tIns="0" rIns="0" bIns="0" rtlCol="0" anchor="ctr"/>
          <a:lstStyle/>
          <a:p>
            <a:pPr marL="0" indent="0">
              <a:lnSpc>
                <a:spcPts val="1500"/>
              </a:lnSpc>
              <a:buNone/>
            </a:pPr>
            <a:r>
              <a:rPr lang="en-US" dirty="0">
                <a:solidFill>
                  <a:srgbClr val="8CC9E4"/>
                </a:solidFill>
                <a:ea typeface="Calibri" pitchFamily="34" charset="-122"/>
                <a:cs typeface="Arial" panose="020B0604020202020204" pitchFamily="34" charset="0"/>
              </a:rPr>
              <a:t>New kidney cancer cases worldwide in 2022</a:t>
            </a:r>
            <a:endParaRPr lang="en-US" dirty="0">
              <a:cs typeface="Arial" panose="020B0604020202020204" pitchFamily="34" charset="0"/>
            </a:endParaRPr>
          </a:p>
        </p:txBody>
      </p:sp>
      <p:sp>
        <p:nvSpPr>
          <p:cNvPr id="7" name="Shape 5"/>
          <p:cNvSpPr/>
          <p:nvPr/>
        </p:nvSpPr>
        <p:spPr>
          <a:xfrm>
            <a:off x="3355848" y="1444752"/>
            <a:ext cx="2670048" cy="1645920"/>
          </a:xfrm>
          <a:prstGeom prst="roundRect">
            <a:avLst>
              <a:gd name="adj" fmla="val 3333"/>
            </a:avLst>
          </a:prstGeom>
          <a:solidFill>
            <a:srgbClr val="E8F7FE"/>
          </a:solidFill>
          <a:ln w="12700">
            <a:solidFill>
              <a:srgbClr val="E8F7FE"/>
            </a:solidFill>
            <a:prstDash val="solid"/>
          </a:ln>
        </p:spPr>
        <p:txBody>
          <a:bodyPr/>
          <a:lstStyle/>
          <a:p>
            <a:endParaRPr lang="en-US"/>
          </a:p>
        </p:txBody>
      </p:sp>
      <p:sp>
        <p:nvSpPr>
          <p:cNvPr id="8" name="Text 6"/>
          <p:cNvSpPr/>
          <p:nvPr/>
        </p:nvSpPr>
        <p:spPr>
          <a:xfrm>
            <a:off x="355701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155,953</a:t>
            </a:r>
            <a:endParaRPr lang="en-US" sz="2900" dirty="0"/>
          </a:p>
        </p:txBody>
      </p:sp>
      <p:sp>
        <p:nvSpPr>
          <p:cNvPr id="9" name="Text 7"/>
          <p:cNvSpPr/>
          <p:nvPr/>
        </p:nvSpPr>
        <p:spPr>
          <a:xfrm>
            <a:off x="3557016" y="2212848"/>
            <a:ext cx="2331720" cy="685800"/>
          </a:xfrm>
          <a:prstGeom prst="rect">
            <a:avLst/>
          </a:prstGeom>
          <a:noFill/>
          <a:ln/>
        </p:spPr>
        <p:txBody>
          <a:bodyPr wrap="square" lIns="0" tIns="0" rIns="0" bIns="0" rtlCol="0" anchor="ctr"/>
          <a:lstStyle/>
          <a:p>
            <a:pPr marL="0" indent="0">
              <a:lnSpc>
                <a:spcPts val="1500"/>
              </a:lnSpc>
              <a:buNone/>
            </a:pPr>
            <a:r>
              <a:rPr lang="en-US" dirty="0">
                <a:solidFill>
                  <a:srgbClr val="5F6A70"/>
                </a:solidFill>
                <a:ea typeface="Calibri" pitchFamily="34" charset="-122"/>
                <a:cs typeface="Arial" panose="020B0604020202020204" pitchFamily="34" charset="0"/>
              </a:rPr>
              <a:t>deaths attributed to kidney cancer in 2022</a:t>
            </a:r>
            <a:endParaRPr lang="en-US" dirty="0">
              <a:cs typeface="Arial" panose="020B0604020202020204" pitchFamily="34" charset="0"/>
            </a:endParaRPr>
          </a:p>
        </p:txBody>
      </p:sp>
      <p:sp>
        <p:nvSpPr>
          <p:cNvPr id="10" name="Shape 8"/>
          <p:cNvSpPr/>
          <p:nvPr/>
        </p:nvSpPr>
        <p:spPr>
          <a:xfrm>
            <a:off x="6144768" y="1444752"/>
            <a:ext cx="2670048" cy="1645920"/>
          </a:xfrm>
          <a:prstGeom prst="roundRect">
            <a:avLst>
              <a:gd name="adj" fmla="val 3333"/>
            </a:avLst>
          </a:prstGeom>
          <a:solidFill>
            <a:srgbClr val="E8F7FE"/>
          </a:solidFill>
          <a:ln w="12700">
            <a:solidFill>
              <a:srgbClr val="E8F7FE"/>
            </a:solidFill>
            <a:prstDash val="solid"/>
          </a:ln>
        </p:spPr>
        <p:txBody>
          <a:bodyPr/>
          <a:lstStyle/>
          <a:p>
            <a:endParaRPr lang="en-US"/>
          </a:p>
        </p:txBody>
      </p:sp>
      <p:sp>
        <p:nvSpPr>
          <p:cNvPr id="11" name="Text 9"/>
          <p:cNvSpPr/>
          <p:nvPr/>
        </p:nvSpPr>
        <p:spPr>
          <a:xfrm>
            <a:off x="634593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 90%</a:t>
            </a:r>
            <a:endParaRPr lang="en-US" sz="2900" dirty="0"/>
          </a:p>
        </p:txBody>
      </p:sp>
      <p:sp>
        <p:nvSpPr>
          <p:cNvPr id="12" name="Text 10"/>
          <p:cNvSpPr/>
          <p:nvPr/>
        </p:nvSpPr>
        <p:spPr>
          <a:xfrm>
            <a:off x="6345936" y="2212848"/>
            <a:ext cx="2331720" cy="685800"/>
          </a:xfrm>
          <a:prstGeom prst="rect">
            <a:avLst/>
          </a:prstGeom>
          <a:noFill/>
          <a:ln/>
        </p:spPr>
        <p:txBody>
          <a:bodyPr wrap="square" lIns="0" tIns="0" rIns="0" bIns="0" rtlCol="0" anchor="ctr"/>
          <a:lstStyle/>
          <a:p>
            <a:pPr>
              <a:lnSpc>
                <a:spcPts val="1500"/>
              </a:lnSpc>
            </a:pPr>
            <a:r>
              <a:rPr lang="en-US" dirty="0">
                <a:solidFill>
                  <a:srgbClr val="5F6A70"/>
                </a:solidFill>
                <a:ea typeface="Calibri" pitchFamily="34" charset="-122"/>
                <a:cs typeface="Arial" panose="020B0604020202020204" pitchFamily="34" charset="0"/>
              </a:rPr>
              <a:t>of kidney malignancies are renal cell carcinoma</a:t>
            </a:r>
            <a:endParaRPr lang="en-US" dirty="0">
              <a:cs typeface="Arial" panose="020B0604020202020204" pitchFamily="34" charset="0"/>
            </a:endParaRPr>
          </a:p>
        </p:txBody>
      </p:sp>
      <p:sp>
        <p:nvSpPr>
          <p:cNvPr id="13" name="Shape 11"/>
          <p:cNvSpPr/>
          <p:nvPr/>
        </p:nvSpPr>
        <p:spPr>
          <a:xfrm>
            <a:off x="8933688" y="1444752"/>
            <a:ext cx="2670048" cy="1645920"/>
          </a:xfrm>
          <a:prstGeom prst="roundRect">
            <a:avLst>
              <a:gd name="adj" fmla="val 3333"/>
            </a:avLst>
          </a:prstGeom>
          <a:solidFill>
            <a:srgbClr val="E8F7FE"/>
          </a:solidFill>
          <a:ln w="12700">
            <a:solidFill>
              <a:srgbClr val="E8F7FE"/>
            </a:solidFill>
            <a:prstDash val="solid"/>
          </a:ln>
        </p:spPr>
        <p:txBody>
          <a:bodyPr/>
          <a:lstStyle/>
          <a:p>
            <a:endParaRPr lang="en-US"/>
          </a:p>
        </p:txBody>
      </p:sp>
      <p:sp>
        <p:nvSpPr>
          <p:cNvPr id="14" name="Text 12"/>
          <p:cNvSpPr/>
          <p:nvPr/>
        </p:nvSpPr>
        <p:spPr>
          <a:xfrm>
            <a:off x="9134856" y="1591056"/>
            <a:ext cx="2331720" cy="566928"/>
          </a:xfrm>
          <a:prstGeom prst="rect">
            <a:avLst/>
          </a:prstGeom>
          <a:noFill/>
          <a:ln/>
        </p:spPr>
        <p:txBody>
          <a:bodyPr wrap="square" lIns="0" tIns="0" rIns="0" bIns="0" rtlCol="0" anchor="ctr"/>
          <a:lstStyle/>
          <a:p>
            <a:pPr marL="0" indent="0">
              <a:buNone/>
            </a:pPr>
            <a:r>
              <a:rPr lang="en-US" sz="2900" b="1" dirty="0">
                <a:solidFill>
                  <a:srgbClr val="0077A8"/>
                </a:solidFill>
                <a:ea typeface="Arial" pitchFamily="34" charset="-122"/>
                <a:cs typeface="Arial" pitchFamily="34" charset="-120"/>
              </a:rPr>
              <a:t>14th</a:t>
            </a:r>
            <a:endParaRPr lang="en-US" sz="2900" dirty="0"/>
          </a:p>
        </p:txBody>
      </p:sp>
      <p:sp>
        <p:nvSpPr>
          <p:cNvPr id="15" name="Text 13"/>
          <p:cNvSpPr/>
          <p:nvPr/>
        </p:nvSpPr>
        <p:spPr>
          <a:xfrm>
            <a:off x="9134856" y="2212848"/>
            <a:ext cx="2331720" cy="685800"/>
          </a:xfrm>
          <a:prstGeom prst="rect">
            <a:avLst/>
          </a:prstGeom>
          <a:noFill/>
          <a:ln/>
        </p:spPr>
        <p:txBody>
          <a:bodyPr wrap="square" lIns="0" tIns="0" rIns="0" bIns="0" rtlCol="0" anchor="ctr"/>
          <a:lstStyle/>
          <a:p>
            <a:pPr>
              <a:lnSpc>
                <a:spcPts val="1500"/>
              </a:lnSpc>
            </a:pPr>
            <a:r>
              <a:rPr lang="en-US" dirty="0">
                <a:solidFill>
                  <a:srgbClr val="5F6A70"/>
                </a:solidFill>
                <a:ea typeface="Calibri" pitchFamily="34" charset="-122"/>
                <a:cs typeface="Arial" panose="020B0604020202020204" pitchFamily="34" charset="0"/>
              </a:rPr>
              <a:t>most frequent cancer globally (10th in men)</a:t>
            </a:r>
          </a:p>
        </p:txBody>
      </p:sp>
      <p:sp>
        <p:nvSpPr>
          <p:cNvPr id="23" name="Text 20"/>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ea typeface="Calibri" pitchFamily="34" charset="-122"/>
                <a:cs typeface="Calibri" pitchFamily="34" charset="-120"/>
              </a:rPr>
              <a:t>4</a:t>
            </a:r>
            <a:endParaRPr lang="en-US" sz="1000" dirty="0"/>
          </a:p>
        </p:txBody>
      </p:sp>
      <p:pic>
        <p:nvPicPr>
          <p:cNvPr id="24" name="Picture 23"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35" name="Shape 8"/>
          <p:cNvSpPr/>
          <p:nvPr/>
        </p:nvSpPr>
        <p:spPr>
          <a:xfrm>
            <a:off x="539496" y="3383280"/>
            <a:ext cx="5349240" cy="1909482"/>
          </a:xfrm>
          <a:prstGeom prst="roundRect">
            <a:avLst>
              <a:gd name="adj" fmla="val 2308"/>
            </a:avLst>
          </a:prstGeom>
          <a:solidFill>
            <a:srgbClr val="E8F7FE"/>
          </a:solidFill>
          <a:ln w="12700">
            <a:solidFill>
              <a:srgbClr val="E8F7FE"/>
            </a:solidFill>
            <a:prstDash val="solid"/>
          </a:ln>
        </p:spPr>
        <p:txBody>
          <a:bodyPr/>
          <a:lstStyle/>
          <a:p>
            <a:endParaRPr lang="en-US"/>
          </a:p>
        </p:txBody>
      </p:sp>
      <p:sp>
        <p:nvSpPr>
          <p:cNvPr id="36" name="Text 9"/>
          <p:cNvSpPr/>
          <p:nvPr/>
        </p:nvSpPr>
        <p:spPr>
          <a:xfrm>
            <a:off x="813816" y="3566160"/>
            <a:ext cx="4846320" cy="320040"/>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anose="020B0604020202020204" pitchFamily="34" charset="0"/>
              </a:rPr>
              <a:t>Predicted burden by 2050</a:t>
            </a:r>
            <a:endParaRPr lang="en-US" sz="2000" dirty="0">
              <a:cs typeface="Arial" panose="020B0604020202020204" pitchFamily="34" charset="0"/>
            </a:endParaRPr>
          </a:p>
        </p:txBody>
      </p:sp>
      <p:sp>
        <p:nvSpPr>
          <p:cNvPr id="37" name="Text 10"/>
          <p:cNvSpPr/>
          <p:nvPr/>
        </p:nvSpPr>
        <p:spPr>
          <a:xfrm>
            <a:off x="813816" y="4023360"/>
            <a:ext cx="4846320" cy="1097280"/>
          </a:xfrm>
          <a:prstGeom prst="rect">
            <a:avLst/>
          </a:prstGeom>
          <a:noFill/>
          <a:ln/>
        </p:spPr>
        <p:txBody>
          <a:bodyPr wrap="square" lIns="0" tIns="0" rIns="0" bIns="0" rtlCol="0" anchor="t"/>
          <a:lstStyle/>
          <a:p>
            <a:pPr marL="0" indent="0">
              <a:lnSpc>
                <a:spcPts val="3600"/>
              </a:lnSpc>
              <a:buNone/>
            </a:pPr>
            <a:r>
              <a:rPr lang="en-US" sz="2800" b="1" dirty="0">
                <a:solidFill>
                  <a:srgbClr val="0077A8"/>
                </a:solidFill>
                <a:ea typeface="Calibri" pitchFamily="34" charset="-122"/>
                <a:cs typeface="Calibri" pitchFamily="34" charset="-120"/>
              </a:rPr>
              <a:t>+72%</a:t>
            </a:r>
            <a:r>
              <a:rPr lang="en-US" sz="1300" dirty="0">
                <a:solidFill>
                  <a:srgbClr val="5F6A70"/>
                </a:solidFill>
                <a:ea typeface="Calibri" pitchFamily="34" charset="-122"/>
                <a:cs typeface="Calibri" pitchFamily="34" charset="-120"/>
              </a:rPr>
              <a:t>   </a:t>
            </a:r>
            <a:r>
              <a:rPr lang="en-US" dirty="0">
                <a:solidFill>
                  <a:srgbClr val="5F6A70"/>
                </a:solidFill>
                <a:ea typeface="Calibri" pitchFamily="34" charset="-122"/>
                <a:cs typeface="Arial" panose="020B0604020202020204" pitchFamily="34" charset="0"/>
              </a:rPr>
              <a:t>in new cases</a:t>
            </a:r>
          </a:p>
          <a:p>
            <a:pPr marL="0" indent="0">
              <a:lnSpc>
                <a:spcPts val="3600"/>
              </a:lnSpc>
              <a:buNone/>
            </a:pPr>
            <a:r>
              <a:rPr lang="en-US" sz="2800" b="1" dirty="0">
                <a:solidFill>
                  <a:srgbClr val="0077A8"/>
                </a:solidFill>
                <a:ea typeface="Calibri" pitchFamily="34" charset="-122"/>
                <a:cs typeface="Calibri" pitchFamily="34" charset="-120"/>
              </a:rPr>
              <a:t>+96%</a:t>
            </a:r>
            <a:r>
              <a:rPr lang="en-US" sz="1300" dirty="0">
                <a:solidFill>
                  <a:srgbClr val="5F6A70"/>
                </a:solidFill>
                <a:ea typeface="Calibri" pitchFamily="34" charset="-122"/>
                <a:cs typeface="Calibri" pitchFamily="34" charset="-120"/>
              </a:rPr>
              <a:t>   </a:t>
            </a:r>
            <a:r>
              <a:rPr lang="en-US" dirty="0">
                <a:solidFill>
                  <a:srgbClr val="5F6A70"/>
                </a:solidFill>
                <a:ea typeface="Calibri" pitchFamily="34" charset="-122"/>
                <a:cs typeface="Arial" panose="020B0604020202020204" pitchFamily="34" charset="0"/>
              </a:rPr>
              <a:t>in deaths</a:t>
            </a:r>
          </a:p>
        </p:txBody>
      </p:sp>
      <p:sp>
        <p:nvSpPr>
          <p:cNvPr id="16" name="Rectangle 15"/>
          <p:cNvSpPr/>
          <p:nvPr/>
        </p:nvSpPr>
        <p:spPr>
          <a:xfrm>
            <a:off x="566928" y="5499306"/>
            <a:ext cx="11503152" cy="707886"/>
          </a:xfrm>
          <a:prstGeom prst="rect">
            <a:avLst/>
          </a:prstGeom>
        </p:spPr>
        <p:txBody>
          <a:bodyPr wrap="square">
            <a:spAutoFit/>
          </a:bodyPr>
          <a:lstStyle/>
          <a:p>
            <a:r>
              <a:rPr lang="en-US" sz="2000" i="1" dirty="0"/>
              <a:t>Diagnostic capacity is not expected to grow at the same rate. Early detection improves survival, which is the core case for automated detection and classification.</a:t>
            </a:r>
          </a:p>
        </p:txBody>
      </p:sp>
      <p:sp>
        <p:nvSpPr>
          <p:cNvPr id="41" name="Rectangle 1"/>
          <p:cNvSpPr>
            <a:spLocks noChangeArrowheads="1"/>
          </p:cNvSpPr>
          <p:nvPr/>
        </p:nvSpPr>
        <p:spPr bwMode="auto">
          <a:xfrm>
            <a:off x="0" y="-184666"/>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42" name="Rectangle 2"/>
          <p:cNvSpPr>
            <a:spLocks noChangeArrowheads="1"/>
          </p:cNvSpPr>
          <p:nvPr/>
        </p:nvSpPr>
        <p:spPr bwMode="auto">
          <a:xfrm>
            <a:off x="152400" y="-32266"/>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
        <p:nvSpPr>
          <p:cNvPr id="43" name="Rectangle 3"/>
          <p:cNvSpPr>
            <a:spLocks noChangeArrowheads="1"/>
          </p:cNvSpPr>
          <p:nvPr/>
        </p:nvSpPr>
        <p:spPr bwMode="auto">
          <a:xfrm>
            <a:off x="304800" y="120134"/>
            <a:ext cx="12192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pic>
        <p:nvPicPr>
          <p:cNvPr id="44" name="Picture 4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56087" y="3565217"/>
            <a:ext cx="1371600" cy="916286"/>
          </a:xfrm>
          <a:prstGeom prst="rect">
            <a:avLst/>
          </a:prstGeom>
        </p:spPr>
      </p:pic>
      <p:pic>
        <p:nvPicPr>
          <p:cNvPr id="46" name="Picture 45"/>
          <p:cNvPicPr>
            <a:picLocks noChangeAspect="1"/>
          </p:cNvPicPr>
          <p:nvPr/>
        </p:nvPicPr>
        <p:blipFill>
          <a:blip r:embed="rId6"/>
          <a:stretch>
            <a:fillRect/>
          </a:stretch>
        </p:blipFill>
        <p:spPr>
          <a:xfrm>
            <a:off x="9628632" y="3379597"/>
            <a:ext cx="1280160" cy="133272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3"/>
            <a:ext cx="10789920" cy="622161"/>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Problem</a:t>
            </a:r>
            <a:r>
              <a:rPr lang="en-US" sz="3600" b="1" kern="0" spc="160" dirty="0">
                <a:solidFill>
                  <a:srgbClr val="0077A8"/>
                </a:solidFill>
                <a:ea typeface="Calibri" pitchFamily="34" charset="-122"/>
                <a:cs typeface="Calibri" pitchFamily="34" charset="-120"/>
              </a:rPr>
              <a:t> </a:t>
            </a:r>
            <a:r>
              <a:rPr lang="en-US" sz="3600" b="1" dirty="0">
                <a:cs typeface="Arial" panose="020B0604020202020204" pitchFamily="34" charset="0"/>
              </a:rPr>
              <a:t>Statement</a:t>
            </a:r>
          </a:p>
        </p:txBody>
      </p:sp>
      <p:sp>
        <p:nvSpPr>
          <p:cNvPr id="4" name="Shape 2"/>
          <p:cNvSpPr/>
          <p:nvPr/>
        </p:nvSpPr>
        <p:spPr>
          <a:xfrm>
            <a:off x="566928" y="1444752"/>
            <a:ext cx="3584448" cy="4756048"/>
          </a:xfrm>
          <a:prstGeom prst="roundRect">
            <a:avLst>
              <a:gd name="adj" fmla="val 2542"/>
            </a:avLst>
          </a:prstGeom>
          <a:solidFill>
            <a:srgbClr val="E8F7FE"/>
          </a:solidFill>
          <a:ln w="12700">
            <a:solidFill>
              <a:srgbClr val="E8F7FE"/>
            </a:solidFill>
            <a:prstDash val="solid"/>
          </a:ln>
        </p:spPr>
        <p:txBody>
          <a:bodyPr/>
          <a:lstStyle/>
          <a:p>
            <a:endParaRPr lang="en-US"/>
          </a:p>
        </p:txBody>
      </p:sp>
      <p:sp>
        <p:nvSpPr>
          <p:cNvPr id="5" name="Shape 3"/>
          <p:cNvSpPr/>
          <p:nvPr/>
        </p:nvSpPr>
        <p:spPr>
          <a:xfrm>
            <a:off x="804672" y="1664208"/>
            <a:ext cx="384048" cy="384048"/>
          </a:xfrm>
          <a:prstGeom prst="ellipse">
            <a:avLst/>
          </a:prstGeom>
          <a:solidFill>
            <a:srgbClr val="00AEEF"/>
          </a:solidFill>
          <a:ln w="12700">
            <a:solidFill>
              <a:srgbClr val="00AEEF"/>
            </a:solidFill>
            <a:prstDash val="solid"/>
          </a:ln>
        </p:spPr>
        <p:txBody>
          <a:bodyPr/>
          <a:lstStyle/>
          <a:p>
            <a:endParaRPr lang="en-US"/>
          </a:p>
        </p:txBody>
      </p:sp>
      <p:sp>
        <p:nvSpPr>
          <p:cNvPr id="6" name="Text 4"/>
          <p:cNvSpPr/>
          <p:nvPr/>
        </p:nvSpPr>
        <p:spPr>
          <a:xfrm>
            <a:off x="804672"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1</a:t>
            </a:r>
            <a:endParaRPr lang="en-US" dirty="0"/>
          </a:p>
        </p:txBody>
      </p:sp>
      <p:sp>
        <p:nvSpPr>
          <p:cNvPr id="7" name="Text 5"/>
          <p:cNvSpPr/>
          <p:nvPr/>
        </p:nvSpPr>
        <p:spPr>
          <a:xfrm>
            <a:off x="1298448" y="1682496"/>
            <a:ext cx="2651760"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Diagnostic Challenges</a:t>
            </a:r>
            <a:endParaRPr lang="en-US" sz="2000" dirty="0"/>
          </a:p>
        </p:txBody>
      </p:sp>
      <p:sp>
        <p:nvSpPr>
          <p:cNvPr id="9" name="Shape 7"/>
          <p:cNvSpPr/>
          <p:nvPr/>
        </p:nvSpPr>
        <p:spPr>
          <a:xfrm>
            <a:off x="4334256" y="1444752"/>
            <a:ext cx="3584448" cy="4756048"/>
          </a:xfrm>
          <a:prstGeom prst="roundRect">
            <a:avLst>
              <a:gd name="adj" fmla="val 2542"/>
            </a:avLst>
          </a:prstGeom>
          <a:solidFill>
            <a:srgbClr val="E8F7FE"/>
          </a:solidFill>
          <a:ln w="12700">
            <a:solidFill>
              <a:srgbClr val="E8F7FE"/>
            </a:solidFill>
            <a:prstDash val="solid"/>
          </a:ln>
        </p:spPr>
        <p:txBody>
          <a:bodyPr/>
          <a:lstStyle/>
          <a:p>
            <a:endParaRPr lang="en-US"/>
          </a:p>
        </p:txBody>
      </p:sp>
      <p:sp>
        <p:nvSpPr>
          <p:cNvPr id="10" name="Shape 8"/>
          <p:cNvSpPr/>
          <p:nvPr/>
        </p:nvSpPr>
        <p:spPr>
          <a:xfrm>
            <a:off x="4572000" y="1664208"/>
            <a:ext cx="384048" cy="384048"/>
          </a:xfrm>
          <a:prstGeom prst="ellipse">
            <a:avLst/>
          </a:prstGeom>
          <a:solidFill>
            <a:srgbClr val="00AEEF"/>
          </a:solidFill>
          <a:ln w="12700">
            <a:solidFill>
              <a:srgbClr val="00AEEF"/>
            </a:solidFill>
            <a:prstDash val="solid"/>
          </a:ln>
        </p:spPr>
        <p:txBody>
          <a:bodyPr/>
          <a:lstStyle/>
          <a:p>
            <a:endParaRPr lang="en-US"/>
          </a:p>
        </p:txBody>
      </p:sp>
      <p:sp>
        <p:nvSpPr>
          <p:cNvPr id="11" name="Text 9"/>
          <p:cNvSpPr/>
          <p:nvPr/>
        </p:nvSpPr>
        <p:spPr>
          <a:xfrm>
            <a:off x="4572000"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2</a:t>
            </a:r>
            <a:endParaRPr lang="en-US" sz="1100" dirty="0"/>
          </a:p>
        </p:txBody>
      </p:sp>
      <p:sp>
        <p:nvSpPr>
          <p:cNvPr id="12" name="Text 10"/>
          <p:cNvSpPr/>
          <p:nvPr/>
        </p:nvSpPr>
        <p:spPr>
          <a:xfrm>
            <a:off x="5065776" y="1682496"/>
            <a:ext cx="2651760"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Clinical Burden</a:t>
            </a:r>
            <a:endParaRPr lang="en-US" sz="2000" dirty="0"/>
          </a:p>
        </p:txBody>
      </p:sp>
      <p:sp>
        <p:nvSpPr>
          <p:cNvPr id="14" name="Shape 12"/>
          <p:cNvSpPr/>
          <p:nvPr/>
        </p:nvSpPr>
        <p:spPr>
          <a:xfrm>
            <a:off x="8101584" y="1444751"/>
            <a:ext cx="3584448" cy="4756048"/>
          </a:xfrm>
          <a:prstGeom prst="roundRect">
            <a:avLst>
              <a:gd name="adj" fmla="val 2542"/>
            </a:avLst>
          </a:prstGeom>
          <a:solidFill>
            <a:srgbClr val="E8F7FE"/>
          </a:solidFill>
          <a:ln w="12700">
            <a:solidFill>
              <a:srgbClr val="E8F7FE"/>
            </a:solidFill>
            <a:prstDash val="solid"/>
          </a:ln>
        </p:spPr>
        <p:txBody>
          <a:bodyPr/>
          <a:lstStyle/>
          <a:p>
            <a:endParaRPr lang="en-US"/>
          </a:p>
        </p:txBody>
      </p:sp>
      <p:sp>
        <p:nvSpPr>
          <p:cNvPr id="15" name="Shape 13"/>
          <p:cNvSpPr/>
          <p:nvPr/>
        </p:nvSpPr>
        <p:spPr>
          <a:xfrm>
            <a:off x="8339328" y="1664208"/>
            <a:ext cx="384048" cy="384048"/>
          </a:xfrm>
          <a:prstGeom prst="ellipse">
            <a:avLst/>
          </a:prstGeom>
          <a:solidFill>
            <a:srgbClr val="00AEEF"/>
          </a:solidFill>
          <a:ln w="12700">
            <a:solidFill>
              <a:srgbClr val="00AEEF"/>
            </a:solidFill>
            <a:prstDash val="solid"/>
          </a:ln>
        </p:spPr>
        <p:txBody>
          <a:bodyPr/>
          <a:lstStyle/>
          <a:p>
            <a:endParaRPr lang="en-US"/>
          </a:p>
        </p:txBody>
      </p:sp>
      <p:sp>
        <p:nvSpPr>
          <p:cNvPr id="16" name="Text 14"/>
          <p:cNvSpPr/>
          <p:nvPr/>
        </p:nvSpPr>
        <p:spPr>
          <a:xfrm>
            <a:off x="8339328" y="1664208"/>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3</a:t>
            </a:r>
            <a:endParaRPr lang="en-US" sz="1100" dirty="0"/>
          </a:p>
        </p:txBody>
      </p:sp>
      <p:sp>
        <p:nvSpPr>
          <p:cNvPr id="17" name="Text 15"/>
          <p:cNvSpPr/>
          <p:nvPr/>
        </p:nvSpPr>
        <p:spPr>
          <a:xfrm>
            <a:off x="8833103" y="1682496"/>
            <a:ext cx="2901391" cy="365760"/>
          </a:xfrm>
          <a:prstGeom prst="rect">
            <a:avLst/>
          </a:prstGeom>
          <a:noFill/>
          <a:ln/>
        </p:spPr>
        <p:txBody>
          <a:bodyPr wrap="square" lIns="0" tIns="0" rIns="0" bIns="0" rtlCol="0" anchor="ctr"/>
          <a:lstStyle/>
          <a:p>
            <a:r>
              <a:rPr lang="en-US" sz="2000" b="1" dirty="0">
                <a:solidFill>
                  <a:srgbClr val="16191B"/>
                </a:solidFill>
                <a:ea typeface="Arial" pitchFamily="34" charset="-122"/>
                <a:cs typeface="Arial" pitchFamily="34" charset="-120"/>
              </a:rPr>
              <a:t>Accurate Subtype Classification</a:t>
            </a:r>
            <a:endParaRPr lang="en-US" sz="2000" dirty="0"/>
          </a:p>
        </p:txBody>
      </p:sp>
      <p:sp>
        <p:nvSpPr>
          <p:cNvPr id="35" name="Text 32"/>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ea typeface="Calibri" pitchFamily="34" charset="-122"/>
                <a:cs typeface="Calibri" pitchFamily="34" charset="-120"/>
              </a:rPr>
              <a:t>5</a:t>
            </a:r>
            <a:endParaRPr lang="en-US" sz="1000" dirty="0"/>
          </a:p>
        </p:txBody>
      </p:sp>
      <p:sp>
        <p:nvSpPr>
          <p:cNvPr id="38" name="TextBox 37"/>
          <p:cNvSpPr txBox="1"/>
          <p:nvPr/>
        </p:nvSpPr>
        <p:spPr>
          <a:xfrm>
            <a:off x="559304" y="2085442"/>
            <a:ext cx="3584448" cy="381632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Diagnosis and classification remain difficult.</a:t>
            </a:r>
          </a:p>
          <a:p>
            <a:pPr marL="285750" indent="-285750">
              <a:buFont typeface="Arial" panose="020B0604020202020204" pitchFamily="34" charset="0"/>
              <a:buChar char="•"/>
            </a:pPr>
            <a:r>
              <a:rPr lang="en-US" dirty="0">
                <a:latin typeface="+mj-lt"/>
              </a:rPr>
              <a:t>Manual interpretation of CT images is subject to errors.</a:t>
            </a:r>
          </a:p>
          <a:p>
            <a:pPr marL="285750" indent="-285750">
              <a:buFont typeface="Arial" panose="020B0604020202020204" pitchFamily="34" charset="0"/>
              <a:buChar char="•"/>
            </a:pPr>
            <a:r>
              <a:rPr lang="en-US" dirty="0">
                <a:latin typeface="+mj-lt"/>
              </a:rPr>
              <a:t>Tumor subtypes often appear visually similar with blurry boundaries and overlapping characteristics.</a:t>
            </a:r>
          </a:p>
          <a:p>
            <a:pPr marL="285750" indent="-285750">
              <a:buFont typeface="Arial" panose="020B0604020202020204" pitchFamily="34" charset="0"/>
              <a:buChar char="•"/>
            </a:pPr>
            <a:r>
              <a:rPr lang="en-US" dirty="0">
                <a:latin typeface="+mj-lt"/>
              </a:rPr>
              <a:t>Small renal masses (SRMs) are especially hard to differentiate between cystic, benign, and malignant lesions.</a:t>
            </a:r>
          </a:p>
        </p:txBody>
      </p:sp>
      <p:sp>
        <p:nvSpPr>
          <p:cNvPr id="39" name="TextBox 38"/>
          <p:cNvSpPr txBox="1"/>
          <p:nvPr/>
        </p:nvSpPr>
        <p:spPr>
          <a:xfrm>
            <a:off x="8101585" y="2096200"/>
            <a:ext cx="3584448" cy="381632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Correct identification for tumor subtype is essential for treatment.</a:t>
            </a:r>
          </a:p>
          <a:p>
            <a:pPr marL="285750" indent="-285750">
              <a:buFont typeface="Arial" panose="020B0604020202020204" pitchFamily="34" charset="0"/>
              <a:buChar char="•"/>
            </a:pPr>
            <a:r>
              <a:rPr lang="en-US" dirty="0">
                <a:latin typeface="+mj-lt"/>
              </a:rPr>
              <a:t>Aggressive subtypes require immediate intervention, while others need just monitoring.</a:t>
            </a:r>
          </a:p>
          <a:p>
            <a:pPr marL="285750" indent="-285750">
              <a:buFont typeface="Arial" panose="020B0604020202020204" pitchFamily="34" charset="0"/>
              <a:buChar char="•"/>
            </a:pPr>
            <a:r>
              <a:rPr lang="en-US" dirty="0">
                <a:latin typeface="+mj-lt"/>
              </a:rPr>
              <a:t>Manual diagnostic workflows frequently depend on invasive confirmation methods, adding complexity and potential risk to the process.</a:t>
            </a:r>
          </a:p>
          <a:p>
            <a:endParaRPr lang="en-US" dirty="0">
              <a:latin typeface="+mj-lt"/>
            </a:endParaRPr>
          </a:p>
        </p:txBody>
      </p:sp>
      <p:sp>
        <p:nvSpPr>
          <p:cNvPr id="40" name="TextBox 39"/>
          <p:cNvSpPr txBox="1"/>
          <p:nvPr/>
        </p:nvSpPr>
        <p:spPr>
          <a:xfrm>
            <a:off x="4326632" y="2096200"/>
            <a:ext cx="3592072" cy="2308324"/>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mj-lt"/>
              </a:rPr>
              <a:t>Raises radiologists' workload and fatigue-related mistakes.</a:t>
            </a:r>
          </a:p>
          <a:p>
            <a:pPr marL="285750" indent="-285750">
              <a:buFont typeface="Arial" panose="020B0604020202020204" pitchFamily="34" charset="0"/>
              <a:buChar char="•"/>
            </a:pPr>
            <a:r>
              <a:rPr lang="en-US" dirty="0">
                <a:latin typeface="+mj-lt"/>
              </a:rPr>
              <a:t>Multi-phase CT interpretation introduces inter-observer variability.</a:t>
            </a:r>
          </a:p>
          <a:p>
            <a:pPr marL="285750" indent="-285750">
              <a:buFont typeface="Arial" panose="020B0604020202020204" pitchFamily="34" charset="0"/>
              <a:buChar char="•"/>
            </a:pPr>
            <a:r>
              <a:rPr lang="en-US" dirty="0">
                <a:latin typeface="+mj-lt"/>
              </a:rPr>
              <a:t>Limited access to skilled radiologists in low-resource regions delays diagnosis.</a:t>
            </a:r>
          </a:p>
        </p:txBody>
      </p:sp>
      <p:pic>
        <p:nvPicPr>
          <p:cNvPr id="19" name="Picture 18"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9352927" cy="466344"/>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Related Work</a:t>
            </a:r>
          </a:p>
        </p:txBody>
      </p:sp>
      <p:sp>
        <p:nvSpPr>
          <p:cNvPr id="3" name="Text 1"/>
          <p:cNvSpPr/>
          <p:nvPr/>
        </p:nvSpPr>
        <p:spPr>
          <a:xfrm>
            <a:off x="566928" y="807900"/>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mj-lt"/>
                <a:ea typeface="Arial" pitchFamily="34" charset="-122"/>
                <a:cs typeface="Arial" pitchFamily="34" charset="-120"/>
              </a:rPr>
              <a:t>Fifteen Recent Studies on Kidney CT Classification (1 of 2)</a:t>
            </a:r>
            <a:endParaRPr lang="en-US" sz="2600" dirty="0">
              <a:latin typeface="+mj-lt"/>
            </a:endParaRPr>
          </a:p>
        </p:txBody>
      </p:sp>
      <p:sp>
        <p:nvSpPr>
          <p:cNvPr id="7" name="Text 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6</a:t>
            </a:r>
            <a:endParaRPr lang="en-US" sz="1000" dirty="0"/>
          </a:p>
        </p:txBody>
      </p:sp>
      <p:pic>
        <p:nvPicPr>
          <p:cNvPr id="8" name="Picture 7"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graphicFrame>
        <p:nvGraphicFramePr>
          <p:cNvPr id="4" name="Table 3"/>
          <p:cNvGraphicFramePr>
            <a:graphicFrameLocks noGrp="1"/>
          </p:cNvGraphicFramePr>
          <p:nvPr>
            <p:extLst>
              <p:ext uri="{D42A27DB-BD31-4B8C-83A1-F6EECF244321}">
                <p14:modId xmlns:p14="http://schemas.microsoft.com/office/powerpoint/2010/main" val="3504912726"/>
              </p:ext>
            </p:extLst>
          </p:nvPr>
        </p:nvGraphicFramePr>
        <p:xfrm>
          <a:off x="566928" y="1344168"/>
          <a:ext cx="10668003" cy="5232498"/>
        </p:xfrm>
        <a:graphic>
          <a:graphicData uri="http://schemas.openxmlformats.org/drawingml/2006/table">
            <a:tbl>
              <a:tblPr firstRow="1" firstCol="1" bandRow="1">
                <a:tableStyleId>{3B4B98B0-60AC-42C2-AFA5-B58CD77FA1E5}</a:tableStyleId>
              </a:tblPr>
              <a:tblGrid>
                <a:gridCol w="1437718">
                  <a:extLst>
                    <a:ext uri="{9D8B030D-6E8A-4147-A177-3AD203B41FA5}">
                      <a16:colId xmlns:a16="http://schemas.microsoft.com/office/drawing/2014/main" val="317323694"/>
                    </a:ext>
                  </a:extLst>
                </a:gridCol>
                <a:gridCol w="2198077">
                  <a:extLst>
                    <a:ext uri="{9D8B030D-6E8A-4147-A177-3AD203B41FA5}">
                      <a16:colId xmlns:a16="http://schemas.microsoft.com/office/drawing/2014/main" val="2885923653"/>
                    </a:ext>
                  </a:extLst>
                </a:gridCol>
                <a:gridCol w="1459523">
                  <a:extLst>
                    <a:ext uri="{9D8B030D-6E8A-4147-A177-3AD203B41FA5}">
                      <a16:colId xmlns:a16="http://schemas.microsoft.com/office/drawing/2014/main" val="2273100903"/>
                    </a:ext>
                  </a:extLst>
                </a:gridCol>
                <a:gridCol w="2558562">
                  <a:extLst>
                    <a:ext uri="{9D8B030D-6E8A-4147-A177-3AD203B41FA5}">
                      <a16:colId xmlns:a16="http://schemas.microsoft.com/office/drawing/2014/main" val="4165491942"/>
                    </a:ext>
                  </a:extLst>
                </a:gridCol>
                <a:gridCol w="3014123">
                  <a:extLst>
                    <a:ext uri="{9D8B030D-6E8A-4147-A177-3AD203B41FA5}">
                      <a16:colId xmlns:a16="http://schemas.microsoft.com/office/drawing/2014/main" val="3003418914"/>
                    </a:ext>
                  </a:extLst>
                </a:gridCol>
              </a:tblGrid>
              <a:tr h="237440">
                <a:tc>
                  <a:txBody>
                    <a:bodyPr/>
                    <a:lstStyle/>
                    <a:p>
                      <a:pPr marL="0" marR="0">
                        <a:lnSpc>
                          <a:spcPct val="115000"/>
                        </a:lnSpc>
                        <a:spcBef>
                          <a:spcPts val="0"/>
                        </a:spcBef>
                        <a:spcAft>
                          <a:spcPts val="0"/>
                        </a:spcAft>
                      </a:pPr>
                      <a:r>
                        <a:rPr lang="en-US" sz="1500" dirty="0">
                          <a:effectLst/>
                        </a:rPr>
                        <a:t>Author</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Technique Used</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Accuracy</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Key Notes</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Limitations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2183234556"/>
                  </a:ext>
                </a:extLst>
              </a:tr>
              <a:tr h="949761">
                <a:tc>
                  <a:txBody>
                    <a:bodyPr/>
                    <a:lstStyle/>
                    <a:p>
                      <a:pPr marL="0" marR="0">
                        <a:lnSpc>
                          <a:spcPct val="115000"/>
                        </a:lnSpc>
                        <a:spcBef>
                          <a:spcPts val="0"/>
                        </a:spcBef>
                        <a:spcAft>
                          <a:spcPts val="0"/>
                        </a:spcAft>
                      </a:pPr>
                      <a:r>
                        <a:rPr lang="en-US" sz="1500" dirty="0">
                          <a:effectLst/>
                        </a:rPr>
                        <a:t>Islam et al. (2022)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VGG-16, ResNet-50, </a:t>
                      </a:r>
                      <a:r>
                        <a:rPr lang="en-US" sz="1500" dirty="0" err="1">
                          <a:effectLst/>
                        </a:rPr>
                        <a:t>Swin</a:t>
                      </a:r>
                      <a:r>
                        <a:rPr lang="en-US" sz="1500" dirty="0">
                          <a:effectLst/>
                        </a:rPr>
                        <a:t> Transformer</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96% ResNet50; 99.30% (</a:t>
                      </a:r>
                      <a:r>
                        <a:rPr lang="en-US" sz="1500" dirty="0" err="1">
                          <a:effectLst/>
                        </a:rPr>
                        <a:t>Swin</a:t>
                      </a:r>
                      <a:r>
                        <a:rPr lang="en-US" sz="1500" dirty="0">
                          <a:effectLst/>
                        </a:rPr>
                        <a: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Compared multiple backbones on the same task</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Lower accuracy for plain ResNet-50;</a:t>
                      </a:r>
                    </a:p>
                    <a:p>
                      <a:pPr marL="0" marR="0">
                        <a:lnSpc>
                          <a:spcPct val="115000"/>
                        </a:lnSpc>
                        <a:spcBef>
                          <a:spcPts val="0"/>
                        </a:spcBef>
                        <a:spcAft>
                          <a:spcPts val="0"/>
                        </a:spcAft>
                      </a:pPr>
                      <a:r>
                        <a:rPr lang="en-US" sz="1500" dirty="0">
                          <a:effectLst/>
                        </a:rPr>
                        <a:t>no attention mechanism used</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150790656"/>
                  </a:ext>
                </a:extLst>
              </a:tr>
              <a:tr h="949761">
                <a:tc>
                  <a:txBody>
                    <a:bodyPr/>
                    <a:lstStyle/>
                    <a:p>
                      <a:pPr marL="0" marR="0">
                        <a:lnSpc>
                          <a:spcPct val="115000"/>
                        </a:lnSpc>
                        <a:spcBef>
                          <a:spcPts val="0"/>
                        </a:spcBef>
                        <a:spcAft>
                          <a:spcPts val="0"/>
                        </a:spcAft>
                      </a:pPr>
                      <a:r>
                        <a:rPr lang="en-US" sz="1500" dirty="0">
                          <a:effectLst/>
                        </a:rPr>
                        <a:t>Bhandari et al. (2023)</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Lightweight custom CNN + LIME + SHAP </a:t>
                      </a:r>
                      <a:r>
                        <a:rPr lang="en-US" sz="1500" dirty="0" err="1">
                          <a:effectLst/>
                        </a:rPr>
                        <a:t>explainability</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99.52%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Lightweight design with built-in explainability (LIME/SHAP)</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Custom CNN with limited depth; single dataset evaluation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2699343677"/>
                  </a:ext>
                </a:extLst>
              </a:tr>
              <a:tr h="1187201">
                <a:tc>
                  <a:txBody>
                    <a:bodyPr/>
                    <a:lstStyle/>
                    <a:p>
                      <a:pPr marL="0" marR="0">
                        <a:lnSpc>
                          <a:spcPct val="115000"/>
                        </a:lnSpc>
                        <a:spcBef>
                          <a:spcPts val="0"/>
                        </a:spcBef>
                        <a:spcAft>
                          <a:spcPts val="0"/>
                        </a:spcAft>
                      </a:pPr>
                      <a:r>
                        <a:rPr lang="en-US" sz="1500" dirty="0" err="1">
                          <a:effectLst/>
                        </a:rPr>
                        <a:t>Bingol</a:t>
                      </a:r>
                      <a:r>
                        <a:rPr lang="en-US" sz="1500" dirty="0">
                          <a:effectLst/>
                        </a:rPr>
                        <a:t> et al. (2023)</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29-layer CNN + Relief feature selection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99.37%</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Used feature selection to reduce redundant CNN features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Relies on hand</a:t>
                      </a:r>
                      <a:r>
                        <a:rPr lang="en-US" sz="1500" baseline="0" dirty="0">
                          <a:effectLst/>
                        </a:rPr>
                        <a:t> </a:t>
                      </a:r>
                      <a:r>
                        <a:rPr lang="en-US" sz="1500" dirty="0">
                          <a:effectLst/>
                        </a:rPr>
                        <a:t>crafted feature selection; no attention-based refinement</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541435733"/>
                  </a:ext>
                </a:extLst>
              </a:tr>
              <a:tr h="949761">
                <a:tc>
                  <a:txBody>
                    <a:bodyPr/>
                    <a:lstStyle/>
                    <a:p>
                      <a:pPr marL="0" marR="0">
                        <a:lnSpc>
                          <a:spcPct val="115000"/>
                        </a:lnSpc>
                        <a:spcBef>
                          <a:spcPts val="0"/>
                        </a:spcBef>
                        <a:spcAft>
                          <a:spcPts val="0"/>
                        </a:spcAft>
                      </a:pPr>
                      <a:r>
                        <a:rPr lang="en-US" sz="1500" dirty="0">
                          <a:effectLst/>
                        </a:rPr>
                        <a:t>Qian. (2025)</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DenseNet121 (standard, no augmentation)</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93.51%</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Baseline DenseNet121 without augmentation or class balancing</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Lower accuracy; susceptible to class imbalance, no augmentation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662279191"/>
                  </a:ext>
                </a:extLst>
              </a:tr>
              <a:tr h="949761">
                <a:tc>
                  <a:txBody>
                    <a:bodyPr/>
                    <a:lstStyle/>
                    <a:p>
                      <a:pPr marL="0" marR="0">
                        <a:lnSpc>
                          <a:spcPct val="115000"/>
                        </a:lnSpc>
                        <a:spcBef>
                          <a:spcPts val="0"/>
                        </a:spcBef>
                        <a:spcAft>
                          <a:spcPts val="0"/>
                        </a:spcAft>
                      </a:pPr>
                      <a:r>
                        <a:rPr lang="en-US" sz="1500" dirty="0" err="1">
                          <a:effectLst/>
                        </a:rPr>
                        <a:t>Almuayqil</a:t>
                      </a:r>
                      <a:r>
                        <a:rPr lang="en-US" sz="1500" dirty="0">
                          <a:effectLst/>
                        </a:rPr>
                        <a:t> et al. (2024)</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err="1">
                          <a:effectLst/>
                        </a:rPr>
                        <a:t>KidneyNet</a:t>
                      </a:r>
                      <a:r>
                        <a:rPr lang="en-US" sz="1500" dirty="0">
                          <a:effectLst/>
                        </a:rPr>
                        <a:t> (8-layer custom CNN)</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99.88% / 99.92%</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a:effectLst/>
                        </a:rPr>
                        <a:t>Lightweight custom CNN tailored to the same Kaggle dataset</a:t>
                      </a:r>
                      <a:endParaRPr lang="en-US" sz="150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tc>
                  <a:txBody>
                    <a:bodyPr/>
                    <a:lstStyle/>
                    <a:p>
                      <a:pPr marL="0" marR="0">
                        <a:lnSpc>
                          <a:spcPct val="115000"/>
                        </a:lnSpc>
                        <a:spcBef>
                          <a:spcPts val="0"/>
                        </a:spcBef>
                        <a:spcAft>
                          <a:spcPts val="0"/>
                        </a:spcAft>
                      </a:pPr>
                      <a:r>
                        <a:rPr lang="en-US" sz="1500" dirty="0">
                          <a:effectLst/>
                        </a:rPr>
                        <a:t>Shallow 8-layer architecture; limited capacity for complex cases</a:t>
                      </a:r>
                      <a:endParaRPr lang="en-US" sz="1500" dirty="0">
                        <a:solidFill>
                          <a:srgbClr val="000000"/>
                        </a:solidFill>
                        <a:effectLst/>
                        <a:latin typeface="Times New Roman" panose="02020603050405020304" pitchFamily="18" charset="0"/>
                        <a:ea typeface="MS Mincho"/>
                        <a:cs typeface="Arial" panose="020B0604020202020204" pitchFamily="34" charset="0"/>
                      </a:endParaRPr>
                    </a:p>
                  </a:txBody>
                  <a:tcPr marL="68580" marR="68580" marT="0" marB="0"/>
                </a:tc>
                <a:extLst>
                  <a:ext uri="{0D108BD9-81ED-4DB2-BD59-A6C34878D82A}">
                    <a16:rowId xmlns:a16="http://schemas.microsoft.com/office/drawing/2014/main" val="1738295183"/>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14">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3600" b="1" dirty="0">
                <a:cs typeface="Arial" panose="020B0604020202020204" pitchFamily="34" charset="0"/>
              </a:rPr>
              <a:t>Related Work</a:t>
            </a:r>
            <a:endParaRPr lang="en-US" sz="1100" dirty="0"/>
          </a:p>
        </p:txBody>
      </p:sp>
      <p:sp>
        <p:nvSpPr>
          <p:cNvPr id="3" name="Text 1"/>
          <p:cNvSpPr/>
          <p:nvPr/>
        </p:nvSpPr>
        <p:spPr>
          <a:xfrm>
            <a:off x="566928" y="789279"/>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mj-lt"/>
                <a:ea typeface="Arial" pitchFamily="34" charset="-122"/>
                <a:cs typeface="Arial" pitchFamily="34" charset="-120"/>
              </a:rPr>
              <a:t>Fifteen Recent Studies on Kidney CT Classification (2 of 2)</a:t>
            </a:r>
          </a:p>
        </p:txBody>
      </p:sp>
      <p:sp>
        <p:nvSpPr>
          <p:cNvPr id="7" name="Text 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7</a:t>
            </a:r>
            <a:endParaRPr lang="en-US" sz="1000" dirty="0"/>
          </a:p>
        </p:txBody>
      </p:sp>
      <p:pic>
        <p:nvPicPr>
          <p:cNvPr id="8" name="Picture 7"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graphicFrame>
        <p:nvGraphicFramePr>
          <p:cNvPr id="4" name="Table 3"/>
          <p:cNvGraphicFramePr>
            <a:graphicFrameLocks noGrp="1"/>
          </p:cNvGraphicFramePr>
          <p:nvPr>
            <p:extLst>
              <p:ext uri="{D42A27DB-BD31-4B8C-83A1-F6EECF244321}">
                <p14:modId xmlns:p14="http://schemas.microsoft.com/office/powerpoint/2010/main" val="2789529674"/>
              </p:ext>
            </p:extLst>
          </p:nvPr>
        </p:nvGraphicFramePr>
        <p:xfrm>
          <a:off x="566928" y="1372578"/>
          <a:ext cx="10664647" cy="5085346"/>
        </p:xfrm>
        <a:graphic>
          <a:graphicData uri="http://schemas.openxmlformats.org/drawingml/2006/table">
            <a:tbl>
              <a:tblPr firstRow="1" firstCol="1" bandRow="1">
                <a:tableStyleId>{3B4B98B0-60AC-42C2-AFA5-B58CD77FA1E5}</a:tableStyleId>
              </a:tblPr>
              <a:tblGrid>
                <a:gridCol w="1420675">
                  <a:extLst>
                    <a:ext uri="{9D8B030D-6E8A-4147-A177-3AD203B41FA5}">
                      <a16:colId xmlns:a16="http://schemas.microsoft.com/office/drawing/2014/main" val="2805230019"/>
                    </a:ext>
                  </a:extLst>
                </a:gridCol>
                <a:gridCol w="2063183">
                  <a:extLst>
                    <a:ext uri="{9D8B030D-6E8A-4147-A177-3AD203B41FA5}">
                      <a16:colId xmlns:a16="http://schemas.microsoft.com/office/drawing/2014/main" val="2181690315"/>
                    </a:ext>
                  </a:extLst>
                </a:gridCol>
                <a:gridCol w="1461641">
                  <a:extLst>
                    <a:ext uri="{9D8B030D-6E8A-4147-A177-3AD203B41FA5}">
                      <a16:colId xmlns:a16="http://schemas.microsoft.com/office/drawing/2014/main" val="3703038113"/>
                    </a:ext>
                  </a:extLst>
                </a:gridCol>
                <a:gridCol w="2536917">
                  <a:extLst>
                    <a:ext uri="{9D8B030D-6E8A-4147-A177-3AD203B41FA5}">
                      <a16:colId xmlns:a16="http://schemas.microsoft.com/office/drawing/2014/main" val="2521822516"/>
                    </a:ext>
                  </a:extLst>
                </a:gridCol>
                <a:gridCol w="3182231">
                  <a:extLst>
                    <a:ext uri="{9D8B030D-6E8A-4147-A177-3AD203B41FA5}">
                      <a16:colId xmlns:a16="http://schemas.microsoft.com/office/drawing/2014/main" val="2886490213"/>
                    </a:ext>
                  </a:extLst>
                </a:gridCol>
              </a:tblGrid>
              <a:tr h="262791">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Author</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Technique Used</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Accuracy</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Key Notes</a:t>
                      </a:r>
                    </a:p>
                  </a:txBody>
                  <a:tcPr marL="68580" marR="68580" marT="0" marB="0"/>
                </a:tc>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Limitations</a:t>
                      </a:r>
                    </a:p>
                  </a:txBody>
                  <a:tcPr marL="68580" marR="68580" marT="0" marB="0"/>
                </a:tc>
                <a:extLst>
                  <a:ext uri="{0D108BD9-81ED-4DB2-BD59-A6C34878D82A}">
                    <a16:rowId xmlns:a16="http://schemas.microsoft.com/office/drawing/2014/main" val="3748550192"/>
                  </a:ext>
                </a:extLst>
              </a:tr>
              <a:tr h="1004395">
                <a:tc>
                  <a:txBody>
                    <a:bodyPr/>
                    <a:lstStyle/>
                    <a:p>
                      <a:pPr marL="0" marR="0">
                        <a:lnSpc>
                          <a:spcPct val="115000"/>
                        </a:lnSpc>
                        <a:spcBef>
                          <a:spcPts val="0"/>
                        </a:spcBef>
                        <a:spcAft>
                          <a:spcPts val="0"/>
                        </a:spcAft>
                      </a:pPr>
                      <a:r>
                        <a:rPr lang="en-US" sz="1500" b="1" kern="1200" dirty="0" err="1">
                          <a:solidFill>
                            <a:schemeClr val="tx1"/>
                          </a:solidFill>
                          <a:effectLst/>
                          <a:latin typeface="+mn-lt"/>
                          <a:ea typeface="+mn-ea"/>
                          <a:cs typeface="+mn-cs"/>
                        </a:rPr>
                        <a:t>Pimpalkar</a:t>
                      </a:r>
                      <a:r>
                        <a:rPr lang="en-US" sz="1500" b="1" kern="1200" dirty="0">
                          <a:solidFill>
                            <a:schemeClr val="tx1"/>
                          </a:solidFill>
                          <a:effectLst/>
                          <a:latin typeface="+mn-lt"/>
                          <a:ea typeface="+mn-ea"/>
                          <a:cs typeface="+mn-cs"/>
                        </a:rPr>
                        <a:t> et al. (2025)</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VGG16, ResNet50, InceptionV3 with</a:t>
                      </a:r>
                      <a:r>
                        <a:rPr lang="en-US" sz="1500" kern="1200" baseline="0" dirty="0">
                          <a:solidFill>
                            <a:schemeClr val="tx1"/>
                          </a:solidFill>
                          <a:effectLst/>
                          <a:latin typeface="+mn-lt"/>
                          <a:ea typeface="+mn-ea"/>
                          <a:cs typeface="+mn-cs"/>
                        </a:rPr>
                        <a:t> </a:t>
                      </a:r>
                      <a:r>
                        <a:rPr lang="en-US" sz="1500" kern="1200" dirty="0" err="1">
                          <a:solidFill>
                            <a:schemeClr val="tx1"/>
                          </a:solidFill>
                          <a:effectLst/>
                          <a:latin typeface="+mn-lt"/>
                          <a:ea typeface="+mn-ea"/>
                          <a:cs typeface="+mn-cs"/>
                        </a:rPr>
                        <a:t>hyperparameter</a:t>
                      </a:r>
                      <a:r>
                        <a:rPr lang="en-US" sz="1500" kern="1200" dirty="0">
                          <a:solidFill>
                            <a:schemeClr val="tx1"/>
                          </a:solidFill>
                          <a:effectLst/>
                          <a:latin typeface="+mn-lt"/>
                          <a:ea typeface="+mn-ea"/>
                          <a:cs typeface="+mn-cs"/>
                        </a:rPr>
                        <a:t> optimization</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99.96%</a:t>
                      </a: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Hyperparameter</a:t>
                      </a:r>
                      <a:r>
                        <a:rPr lang="en-US" sz="1500" kern="1200" baseline="0" dirty="0">
                          <a:solidFill>
                            <a:schemeClr val="tx1"/>
                          </a:solidFill>
                          <a:effectLst/>
                          <a:latin typeface="+mn-lt"/>
                          <a:ea typeface="+mn-ea"/>
                          <a:cs typeface="+mn-cs"/>
                        </a:rPr>
                        <a:t> </a:t>
                      </a:r>
                      <a:r>
                        <a:rPr lang="en-US" sz="1500" kern="1200" dirty="0">
                          <a:solidFill>
                            <a:schemeClr val="tx1"/>
                          </a:solidFill>
                          <a:effectLst/>
                          <a:latin typeface="+mn-lt"/>
                          <a:ea typeface="+mn-ea"/>
                          <a:cs typeface="+mn-cs"/>
                        </a:rPr>
                        <a:t>optimized ensemble of three </a:t>
                      </a:r>
                      <a:r>
                        <a:rPr lang="en-US" sz="1500" kern="1200" dirty="0" err="1">
                          <a:solidFill>
                            <a:schemeClr val="tx1"/>
                          </a:solidFill>
                          <a:effectLst/>
                          <a:latin typeface="+mn-lt"/>
                          <a:ea typeface="+mn-ea"/>
                          <a:cs typeface="+mn-cs"/>
                        </a:rPr>
                        <a:t>pretrained</a:t>
                      </a:r>
                      <a:r>
                        <a:rPr lang="en-US" sz="1500" kern="1200" dirty="0">
                          <a:solidFill>
                            <a:schemeClr val="tx1"/>
                          </a:solidFill>
                          <a:effectLst/>
                          <a:latin typeface="+mn-lt"/>
                          <a:ea typeface="+mn-ea"/>
                          <a:cs typeface="+mn-cs"/>
                        </a:rPr>
                        <a:t> CNNs</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Higher computational cost from multi-model optimization</a:t>
                      </a:r>
                    </a:p>
                  </a:txBody>
                  <a:tcPr marL="68580" marR="68580" marT="0" marB="0"/>
                </a:tc>
                <a:extLst>
                  <a:ext uri="{0D108BD9-81ED-4DB2-BD59-A6C34878D82A}">
                    <a16:rowId xmlns:a16="http://schemas.microsoft.com/office/drawing/2014/main" val="2183519019"/>
                  </a:ext>
                </a:extLst>
              </a:tr>
              <a:tr h="669596">
                <a:tc>
                  <a:txBody>
                    <a:bodyPr/>
                    <a:lstStyle/>
                    <a:p>
                      <a:pPr marL="0" marR="0">
                        <a:lnSpc>
                          <a:spcPct val="115000"/>
                        </a:lnSpc>
                        <a:spcBef>
                          <a:spcPts val="0"/>
                        </a:spcBef>
                        <a:spcAft>
                          <a:spcPts val="0"/>
                        </a:spcAft>
                      </a:pPr>
                      <a:r>
                        <a:rPr lang="en-US" sz="1500" b="1" kern="1200" dirty="0" err="1">
                          <a:solidFill>
                            <a:schemeClr val="tx1"/>
                          </a:solidFill>
                          <a:effectLst/>
                          <a:latin typeface="+mn-lt"/>
                          <a:ea typeface="+mn-ea"/>
                          <a:cs typeface="+mn-cs"/>
                        </a:rPr>
                        <a:t>Obaid</a:t>
                      </a:r>
                      <a:r>
                        <a:rPr lang="en-US" sz="1500" b="1" kern="1200" dirty="0">
                          <a:solidFill>
                            <a:schemeClr val="tx1"/>
                          </a:solidFill>
                          <a:effectLst/>
                          <a:latin typeface="+mn-lt"/>
                          <a:ea typeface="+mn-ea"/>
                          <a:cs typeface="+mn-cs"/>
                        </a:rPr>
                        <a:t> et al. (2025)</a:t>
                      </a:r>
                    </a:p>
                  </a:txBody>
                  <a:tcPr marL="68580" marR="68580" marT="0" marB="0"/>
                </a:tc>
                <a:tc>
                  <a:txBody>
                    <a:bodyPr/>
                    <a:lstStyle/>
                    <a:p>
                      <a:pPr marL="0" marR="0">
                        <a:lnSpc>
                          <a:spcPct val="115000"/>
                        </a:lnSpc>
                        <a:spcBef>
                          <a:spcPts val="0"/>
                        </a:spcBef>
                        <a:spcAft>
                          <a:spcPts val="0"/>
                        </a:spcAft>
                      </a:pPr>
                      <a:r>
                        <a:rPr lang="fr-FR" sz="1500" kern="1200" dirty="0">
                          <a:solidFill>
                            <a:schemeClr val="tx1"/>
                          </a:solidFill>
                          <a:effectLst/>
                          <a:latin typeface="+mn-lt"/>
                          <a:ea typeface="+mn-ea"/>
                          <a:cs typeface="+mn-cs"/>
                        </a:rPr>
                        <a:t>DarkNet53 + multi-model ensemble fusion</a:t>
                      </a:r>
                      <a:endParaRPr lang="en-US" sz="1500" kern="1200" dirty="0">
                        <a:solidFill>
                          <a:schemeClr val="tx1"/>
                        </a:solidFill>
                        <a:effectLst/>
                        <a:latin typeface="+mn-lt"/>
                        <a:ea typeface="+mn-ea"/>
                        <a:cs typeface="+mn-cs"/>
                      </a:endParaRP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99.69%</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DarkNet53 backbone fused with an ensemble of models</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Ensemble approach increases inference complexity and resource needs</a:t>
                      </a:r>
                    </a:p>
                  </a:txBody>
                  <a:tcPr marL="68580" marR="68580" marT="0" marB="0"/>
                </a:tc>
                <a:extLst>
                  <a:ext uri="{0D108BD9-81ED-4DB2-BD59-A6C34878D82A}">
                    <a16:rowId xmlns:a16="http://schemas.microsoft.com/office/drawing/2014/main" val="3505540454"/>
                  </a:ext>
                </a:extLst>
              </a:tr>
              <a:tr h="1004395">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El-Hag et al. (2025)</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EfficientNet-B2 + specular</a:t>
                      </a:r>
                      <a:r>
                        <a:rPr lang="en-US" sz="1500" kern="1200" baseline="0" dirty="0">
                          <a:solidFill>
                            <a:schemeClr val="tx1"/>
                          </a:solidFill>
                          <a:effectLst/>
                          <a:latin typeface="+mn-lt"/>
                          <a:ea typeface="+mn-ea"/>
                          <a:cs typeface="+mn-cs"/>
                        </a:rPr>
                        <a:t> </a:t>
                      </a:r>
                      <a:r>
                        <a:rPr lang="en-US" sz="1500" kern="1200" dirty="0">
                          <a:solidFill>
                            <a:schemeClr val="tx1"/>
                          </a:solidFill>
                          <a:effectLst/>
                          <a:latin typeface="+mn-lt"/>
                          <a:ea typeface="+mn-ea"/>
                          <a:cs typeface="+mn-cs"/>
                        </a:rPr>
                        <a:t>free preprocessing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98.27%</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Added specular-free preprocessing stage before EfficientNet-B2</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Lower accuracy than CBAM</a:t>
                      </a:r>
                      <a:r>
                        <a:rPr lang="en-US" sz="1500" kern="1200" baseline="0" dirty="0">
                          <a:solidFill>
                            <a:schemeClr val="tx1"/>
                          </a:solidFill>
                          <a:effectLst/>
                          <a:latin typeface="+mn-lt"/>
                          <a:ea typeface="+mn-ea"/>
                          <a:cs typeface="+mn-cs"/>
                        </a:rPr>
                        <a:t> </a:t>
                      </a:r>
                      <a:r>
                        <a:rPr lang="en-US" sz="1500" kern="1200" dirty="0">
                          <a:solidFill>
                            <a:schemeClr val="tx1"/>
                          </a:solidFill>
                          <a:effectLst/>
                          <a:latin typeface="+mn-lt"/>
                          <a:ea typeface="+mn-ea"/>
                          <a:cs typeface="+mn-cs"/>
                        </a:rPr>
                        <a:t>based models; preprocessing adds overhead</a:t>
                      </a:r>
                    </a:p>
                  </a:txBody>
                  <a:tcPr marL="68580" marR="68580" marT="0" marB="0"/>
                </a:tc>
                <a:extLst>
                  <a:ext uri="{0D108BD9-81ED-4DB2-BD59-A6C34878D82A}">
                    <a16:rowId xmlns:a16="http://schemas.microsoft.com/office/drawing/2014/main" val="1208832437"/>
                  </a:ext>
                </a:extLst>
              </a:tr>
              <a:tr h="1004395">
                <a:tc>
                  <a:txBody>
                    <a:bodyPr/>
                    <a:lstStyle/>
                    <a:p>
                      <a:pPr marL="0" marR="0">
                        <a:lnSpc>
                          <a:spcPct val="115000"/>
                        </a:lnSpc>
                        <a:spcBef>
                          <a:spcPts val="0"/>
                        </a:spcBef>
                        <a:spcAft>
                          <a:spcPts val="0"/>
                        </a:spcAft>
                      </a:pPr>
                      <a:r>
                        <a:rPr lang="en-US" sz="1500" b="1" kern="1200" dirty="0" err="1">
                          <a:solidFill>
                            <a:schemeClr val="tx1"/>
                          </a:solidFill>
                          <a:effectLst/>
                          <a:latin typeface="+mn-lt"/>
                          <a:ea typeface="+mn-ea"/>
                          <a:cs typeface="+mn-cs"/>
                        </a:rPr>
                        <a:t>Maçin</a:t>
                      </a:r>
                      <a:r>
                        <a:rPr lang="en-US" sz="1500" b="1" kern="1200" dirty="0">
                          <a:solidFill>
                            <a:schemeClr val="tx1"/>
                          </a:solidFill>
                          <a:effectLst/>
                          <a:latin typeface="+mn-lt"/>
                          <a:ea typeface="+mn-ea"/>
                          <a:cs typeface="+mn-cs"/>
                        </a:rPr>
                        <a:t> et al. (2025)</a:t>
                      </a: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KidneyNeXt</a:t>
                      </a:r>
                      <a:r>
                        <a:rPr lang="en-US" sz="1500" kern="1200" dirty="0">
                          <a:solidFill>
                            <a:schemeClr val="tx1"/>
                          </a:solidFill>
                          <a:effectLst/>
                          <a:latin typeface="+mn-lt"/>
                          <a:ea typeface="+mn-ea"/>
                          <a:cs typeface="+mn-cs"/>
                        </a:rPr>
                        <a:t> (</a:t>
                      </a:r>
                      <a:r>
                        <a:rPr lang="en-US" sz="1500" kern="1200" dirty="0" err="1">
                          <a:solidFill>
                            <a:schemeClr val="tx1"/>
                          </a:solidFill>
                          <a:effectLst/>
                          <a:latin typeface="+mn-lt"/>
                          <a:ea typeface="+mn-ea"/>
                          <a:cs typeface="+mn-cs"/>
                        </a:rPr>
                        <a:t>depthwise</a:t>
                      </a:r>
                      <a:r>
                        <a:rPr lang="en-US" sz="1500" kern="1200" dirty="0">
                          <a:solidFill>
                            <a:schemeClr val="tx1"/>
                          </a:solidFill>
                          <a:effectLst/>
                          <a:latin typeface="+mn-lt"/>
                          <a:ea typeface="+mn-ea"/>
                          <a:cs typeface="+mn-cs"/>
                        </a:rPr>
                        <a:t> separable CNN,</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99.96%</a:t>
                      </a:r>
                    </a:p>
                  </a:txBody>
                  <a:tcPr marL="68580" marR="68580" marT="0" marB="0"/>
                </a:tc>
                <a:tc>
                  <a:txBody>
                    <a:bodyPr/>
                    <a:lstStyle/>
                    <a:p>
                      <a:pPr marL="0" marR="0">
                        <a:lnSpc>
                          <a:spcPct val="115000"/>
                        </a:lnSpc>
                        <a:spcBef>
                          <a:spcPts val="0"/>
                        </a:spcBef>
                        <a:spcAft>
                          <a:spcPts val="0"/>
                        </a:spcAft>
                      </a:pPr>
                      <a:r>
                        <a:rPr lang="en-US" sz="1500" kern="1200" dirty="0" err="1">
                          <a:solidFill>
                            <a:schemeClr val="tx1"/>
                          </a:solidFill>
                          <a:effectLst/>
                          <a:latin typeface="+mn-lt"/>
                          <a:ea typeface="+mn-ea"/>
                          <a:cs typeface="+mn-cs"/>
                        </a:rPr>
                        <a:t>Depthwise</a:t>
                      </a:r>
                      <a:r>
                        <a:rPr lang="en-US" sz="1500" kern="1200" dirty="0">
                          <a:solidFill>
                            <a:schemeClr val="tx1"/>
                          </a:solidFill>
                          <a:effectLst/>
                          <a:latin typeface="+mn-lt"/>
                          <a:ea typeface="+mn-ea"/>
                          <a:cs typeface="+mn-cs"/>
                        </a:rPr>
                        <a:t> separable convolutions for a lightweight footprint</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Trade</a:t>
                      </a:r>
                      <a:r>
                        <a:rPr lang="en-US" sz="1500" kern="1200" baseline="0" dirty="0">
                          <a:solidFill>
                            <a:schemeClr val="tx1"/>
                          </a:solidFill>
                          <a:effectLst/>
                          <a:latin typeface="+mn-lt"/>
                          <a:ea typeface="+mn-ea"/>
                          <a:cs typeface="+mn-cs"/>
                        </a:rPr>
                        <a:t> </a:t>
                      </a:r>
                      <a:r>
                        <a:rPr lang="en-US" sz="1500" kern="1200" dirty="0">
                          <a:solidFill>
                            <a:schemeClr val="tx1"/>
                          </a:solidFill>
                          <a:effectLst/>
                          <a:latin typeface="+mn-lt"/>
                          <a:ea typeface="+mn-ea"/>
                          <a:cs typeface="+mn-cs"/>
                        </a:rPr>
                        <a:t>off between efficiency and fine-grained discriminative power</a:t>
                      </a:r>
                    </a:p>
                  </a:txBody>
                  <a:tcPr marL="68580" marR="68580" marT="0" marB="0"/>
                </a:tc>
                <a:extLst>
                  <a:ext uri="{0D108BD9-81ED-4DB2-BD59-A6C34878D82A}">
                    <a16:rowId xmlns:a16="http://schemas.microsoft.com/office/drawing/2014/main" val="3973912147"/>
                  </a:ext>
                </a:extLst>
              </a:tr>
              <a:tr h="1004395">
                <a:tc>
                  <a:txBody>
                    <a:bodyPr/>
                    <a:lstStyle/>
                    <a:p>
                      <a:pPr marL="0" marR="0">
                        <a:lnSpc>
                          <a:spcPct val="115000"/>
                        </a:lnSpc>
                        <a:spcBef>
                          <a:spcPts val="0"/>
                        </a:spcBef>
                        <a:spcAft>
                          <a:spcPts val="0"/>
                        </a:spcAft>
                      </a:pPr>
                      <a:r>
                        <a:rPr lang="en-US" sz="1500" b="1" kern="1200" dirty="0">
                          <a:solidFill>
                            <a:schemeClr val="tx1"/>
                          </a:solidFill>
                          <a:effectLst/>
                          <a:latin typeface="+mn-lt"/>
                          <a:ea typeface="+mn-ea"/>
                          <a:cs typeface="+mn-cs"/>
                        </a:rPr>
                        <a:t>Khan et al. (2025)</a:t>
                      </a:r>
                    </a:p>
                  </a:txBody>
                  <a:tcPr marL="68580" marR="68580"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US" sz="1500" kern="1200" dirty="0" err="1">
                          <a:solidFill>
                            <a:schemeClr val="tx1"/>
                          </a:solidFill>
                          <a:effectLst/>
                          <a:latin typeface="+mn-lt"/>
                          <a:ea typeface="+mn-ea"/>
                          <a:cs typeface="+mn-cs"/>
                        </a:rPr>
                        <a:t>ConvNeXt</a:t>
                      </a:r>
                      <a:r>
                        <a:rPr lang="en-US" sz="1500" kern="1200" dirty="0">
                          <a:solidFill>
                            <a:schemeClr val="tx1"/>
                          </a:solidFill>
                          <a:effectLst/>
                          <a:latin typeface="+mn-lt"/>
                          <a:ea typeface="+mn-ea"/>
                          <a:cs typeface="+mn-cs"/>
                        </a:rPr>
                        <a:t> + EfficientNetV2B0 + selective data trimming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99.73%</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Combined </a:t>
                      </a:r>
                      <a:r>
                        <a:rPr lang="en-US" sz="1500" kern="1200" dirty="0" err="1">
                          <a:solidFill>
                            <a:schemeClr val="tx1"/>
                          </a:solidFill>
                          <a:effectLst/>
                          <a:latin typeface="+mn-lt"/>
                          <a:ea typeface="+mn-ea"/>
                          <a:cs typeface="+mn-cs"/>
                        </a:rPr>
                        <a:t>ConvNeXt</a:t>
                      </a:r>
                      <a:r>
                        <a:rPr lang="en-US" sz="1500" kern="1200" dirty="0">
                          <a:solidFill>
                            <a:schemeClr val="tx1"/>
                          </a:solidFill>
                          <a:effectLst/>
                          <a:latin typeface="+mn-lt"/>
                          <a:ea typeface="+mn-ea"/>
                          <a:cs typeface="+mn-cs"/>
                        </a:rPr>
                        <a:t> and EfficientNetV2B0 with selective data trimming</a:t>
                      </a:r>
                    </a:p>
                  </a:txBody>
                  <a:tcPr marL="68580" marR="68580" marT="0" marB="0"/>
                </a:tc>
                <a:tc>
                  <a:txBody>
                    <a:bodyPr/>
                    <a:lstStyle/>
                    <a:p>
                      <a:pPr marL="0" marR="0">
                        <a:lnSpc>
                          <a:spcPct val="115000"/>
                        </a:lnSpc>
                        <a:spcBef>
                          <a:spcPts val="0"/>
                        </a:spcBef>
                        <a:spcAft>
                          <a:spcPts val="0"/>
                        </a:spcAft>
                      </a:pPr>
                      <a:r>
                        <a:rPr lang="en-US" sz="1500" kern="1200" dirty="0">
                          <a:solidFill>
                            <a:schemeClr val="tx1"/>
                          </a:solidFill>
                          <a:effectLst/>
                          <a:latin typeface="+mn-lt"/>
                          <a:ea typeface="+mn-ea"/>
                          <a:cs typeface="+mn-cs"/>
                        </a:rPr>
                        <a:t>Data trimming may discard informative borderline samples</a:t>
                      </a:r>
                    </a:p>
                  </a:txBody>
                  <a:tcPr marL="68580" marR="68580" marT="0" marB="0"/>
                </a:tc>
                <a:extLst>
                  <a:ext uri="{0D108BD9-81ED-4DB2-BD59-A6C34878D82A}">
                    <a16:rowId xmlns:a16="http://schemas.microsoft.com/office/drawing/2014/main" val="321506781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cs typeface="Arial" pitchFamily="34" charset="-120"/>
              </a:rPr>
              <a:t>Research Gap</a:t>
            </a:r>
            <a:endParaRPr lang="en-US" sz="2600" dirty="0"/>
          </a:p>
        </p:txBody>
      </p:sp>
      <p:sp>
        <p:nvSpPr>
          <p:cNvPr id="4" name="Shape 2"/>
          <p:cNvSpPr/>
          <p:nvPr/>
        </p:nvSpPr>
        <p:spPr>
          <a:xfrm>
            <a:off x="566927" y="1790932"/>
            <a:ext cx="10322745" cy="786384"/>
          </a:xfrm>
          <a:prstGeom prst="roundRect">
            <a:avLst>
              <a:gd name="adj" fmla="val 6977"/>
            </a:avLst>
          </a:prstGeom>
          <a:solidFill>
            <a:srgbClr val="FFF3D6"/>
          </a:solidFill>
          <a:ln w="12700">
            <a:solidFill>
              <a:srgbClr val="FFF3D6"/>
            </a:solidFill>
            <a:prstDash val="solid"/>
          </a:ln>
        </p:spPr>
        <p:txBody>
          <a:bodyPr/>
          <a:lstStyle/>
          <a:p>
            <a:endParaRPr lang="en-US"/>
          </a:p>
        </p:txBody>
      </p:sp>
      <p:sp>
        <p:nvSpPr>
          <p:cNvPr id="5" name="Shape 3"/>
          <p:cNvSpPr/>
          <p:nvPr/>
        </p:nvSpPr>
        <p:spPr>
          <a:xfrm>
            <a:off x="804672" y="1973812"/>
            <a:ext cx="420624" cy="420624"/>
          </a:xfrm>
          <a:prstGeom prst="ellipse">
            <a:avLst/>
          </a:prstGeom>
          <a:solidFill>
            <a:srgbClr val="FFB000"/>
          </a:solidFill>
          <a:ln w="12700">
            <a:solidFill>
              <a:srgbClr val="FFB000"/>
            </a:solidFill>
            <a:prstDash val="solid"/>
          </a:ln>
        </p:spPr>
        <p:txBody>
          <a:bodyPr/>
          <a:lstStyle/>
          <a:p>
            <a:endParaRPr lang="en-US"/>
          </a:p>
        </p:txBody>
      </p:sp>
      <p:sp>
        <p:nvSpPr>
          <p:cNvPr id="6" name="Text 4"/>
          <p:cNvSpPr/>
          <p:nvPr/>
        </p:nvSpPr>
        <p:spPr>
          <a:xfrm>
            <a:off x="804672" y="1973812"/>
            <a:ext cx="420624" cy="420624"/>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1</a:t>
            </a:r>
            <a:endParaRPr lang="en-US" sz="1100" dirty="0"/>
          </a:p>
        </p:txBody>
      </p:sp>
      <p:sp>
        <p:nvSpPr>
          <p:cNvPr id="9" name="Shape 7"/>
          <p:cNvSpPr/>
          <p:nvPr/>
        </p:nvSpPr>
        <p:spPr>
          <a:xfrm>
            <a:off x="566928" y="2659612"/>
            <a:ext cx="10322744" cy="786384"/>
          </a:xfrm>
          <a:prstGeom prst="roundRect">
            <a:avLst>
              <a:gd name="adj" fmla="val 6977"/>
            </a:avLst>
          </a:prstGeom>
          <a:solidFill>
            <a:srgbClr val="FFF3D6"/>
          </a:solidFill>
          <a:ln w="12700">
            <a:solidFill>
              <a:srgbClr val="FFF3D6"/>
            </a:solidFill>
            <a:prstDash val="solid"/>
          </a:ln>
        </p:spPr>
        <p:txBody>
          <a:bodyPr/>
          <a:lstStyle/>
          <a:p>
            <a:endParaRPr lang="en-US"/>
          </a:p>
        </p:txBody>
      </p:sp>
      <p:sp>
        <p:nvSpPr>
          <p:cNvPr id="10" name="Shape 8"/>
          <p:cNvSpPr/>
          <p:nvPr/>
        </p:nvSpPr>
        <p:spPr>
          <a:xfrm>
            <a:off x="804672" y="2842492"/>
            <a:ext cx="420624" cy="420624"/>
          </a:xfrm>
          <a:prstGeom prst="ellipse">
            <a:avLst/>
          </a:prstGeom>
          <a:solidFill>
            <a:srgbClr val="FFB000"/>
          </a:solidFill>
          <a:ln w="12700">
            <a:solidFill>
              <a:srgbClr val="FFB000"/>
            </a:solidFill>
            <a:prstDash val="solid"/>
          </a:ln>
        </p:spPr>
        <p:txBody>
          <a:bodyPr/>
          <a:lstStyle/>
          <a:p>
            <a:endParaRPr lang="en-US"/>
          </a:p>
        </p:txBody>
      </p:sp>
      <p:sp>
        <p:nvSpPr>
          <p:cNvPr id="11" name="Text 9"/>
          <p:cNvSpPr/>
          <p:nvPr/>
        </p:nvSpPr>
        <p:spPr>
          <a:xfrm>
            <a:off x="804672" y="2842492"/>
            <a:ext cx="420624" cy="420624"/>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14" name="Shape 12"/>
          <p:cNvSpPr/>
          <p:nvPr/>
        </p:nvSpPr>
        <p:spPr>
          <a:xfrm>
            <a:off x="566928" y="3528292"/>
            <a:ext cx="10322744" cy="786384"/>
          </a:xfrm>
          <a:prstGeom prst="roundRect">
            <a:avLst>
              <a:gd name="adj" fmla="val 6977"/>
            </a:avLst>
          </a:prstGeom>
          <a:solidFill>
            <a:srgbClr val="FFF3D6"/>
          </a:solidFill>
          <a:ln w="12700">
            <a:solidFill>
              <a:srgbClr val="FFF3D6"/>
            </a:solidFill>
            <a:prstDash val="solid"/>
          </a:ln>
        </p:spPr>
        <p:txBody>
          <a:bodyPr/>
          <a:lstStyle/>
          <a:p>
            <a:endParaRPr lang="en-US"/>
          </a:p>
        </p:txBody>
      </p:sp>
      <p:sp>
        <p:nvSpPr>
          <p:cNvPr id="15" name="Shape 13"/>
          <p:cNvSpPr/>
          <p:nvPr/>
        </p:nvSpPr>
        <p:spPr>
          <a:xfrm>
            <a:off x="804672" y="3711172"/>
            <a:ext cx="420624" cy="420624"/>
          </a:xfrm>
          <a:prstGeom prst="ellipse">
            <a:avLst/>
          </a:prstGeom>
          <a:solidFill>
            <a:srgbClr val="FFB000"/>
          </a:solidFill>
          <a:ln w="12700">
            <a:solidFill>
              <a:srgbClr val="FFB000"/>
            </a:solidFill>
            <a:prstDash val="solid"/>
          </a:ln>
        </p:spPr>
        <p:txBody>
          <a:bodyPr/>
          <a:lstStyle/>
          <a:p>
            <a:endParaRPr lang="en-US"/>
          </a:p>
        </p:txBody>
      </p:sp>
      <p:sp>
        <p:nvSpPr>
          <p:cNvPr id="16" name="Text 14"/>
          <p:cNvSpPr/>
          <p:nvPr/>
        </p:nvSpPr>
        <p:spPr>
          <a:xfrm>
            <a:off x="804672" y="3711172"/>
            <a:ext cx="420624" cy="420624"/>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19" name="Shape 17"/>
          <p:cNvSpPr/>
          <p:nvPr/>
        </p:nvSpPr>
        <p:spPr>
          <a:xfrm>
            <a:off x="566927" y="4396972"/>
            <a:ext cx="10322745" cy="786384"/>
          </a:xfrm>
          <a:prstGeom prst="roundRect">
            <a:avLst>
              <a:gd name="adj" fmla="val 6977"/>
            </a:avLst>
          </a:prstGeom>
          <a:solidFill>
            <a:srgbClr val="FFF3D6"/>
          </a:solidFill>
          <a:ln w="12700">
            <a:solidFill>
              <a:srgbClr val="FFF3D6"/>
            </a:solidFill>
            <a:prstDash val="solid"/>
          </a:ln>
        </p:spPr>
        <p:txBody>
          <a:bodyPr/>
          <a:lstStyle/>
          <a:p>
            <a:endParaRPr lang="en-US"/>
          </a:p>
        </p:txBody>
      </p:sp>
      <p:sp>
        <p:nvSpPr>
          <p:cNvPr id="20" name="Shape 18"/>
          <p:cNvSpPr/>
          <p:nvPr/>
        </p:nvSpPr>
        <p:spPr>
          <a:xfrm>
            <a:off x="804672" y="4579852"/>
            <a:ext cx="420624" cy="420624"/>
          </a:xfrm>
          <a:prstGeom prst="ellipse">
            <a:avLst/>
          </a:prstGeom>
          <a:solidFill>
            <a:srgbClr val="FFB000"/>
          </a:solidFill>
          <a:ln w="12700">
            <a:solidFill>
              <a:srgbClr val="FFB000"/>
            </a:solidFill>
            <a:prstDash val="solid"/>
          </a:ln>
        </p:spPr>
        <p:txBody>
          <a:bodyPr/>
          <a:lstStyle/>
          <a:p>
            <a:endParaRPr lang="en-US"/>
          </a:p>
        </p:txBody>
      </p:sp>
      <p:sp>
        <p:nvSpPr>
          <p:cNvPr id="21" name="Text 19"/>
          <p:cNvSpPr/>
          <p:nvPr/>
        </p:nvSpPr>
        <p:spPr>
          <a:xfrm>
            <a:off x="804672" y="4579852"/>
            <a:ext cx="420624" cy="420624"/>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33" name="Text 30"/>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8</a:t>
            </a:r>
            <a:endParaRPr lang="en-US" sz="1000" dirty="0"/>
          </a:p>
        </p:txBody>
      </p:sp>
      <p:pic>
        <p:nvPicPr>
          <p:cNvPr id="34" name="Picture 33"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32" name="TextBox 31"/>
          <p:cNvSpPr txBox="1"/>
          <p:nvPr/>
        </p:nvSpPr>
        <p:spPr>
          <a:xfrm>
            <a:off x="1311563" y="2001131"/>
            <a:ext cx="6855018" cy="338554"/>
          </a:xfrm>
          <a:prstGeom prst="rect">
            <a:avLst/>
          </a:prstGeom>
          <a:noFill/>
        </p:spPr>
        <p:txBody>
          <a:bodyPr wrap="none" rtlCol="0">
            <a:spAutoFit/>
          </a:bodyPr>
          <a:lstStyle/>
          <a:p>
            <a:r>
              <a:rPr lang="en-US" sz="1600" dirty="0">
                <a:latin typeface="Calibri" panose="020F0502020204030204" pitchFamily="34" charset="0"/>
                <a:ea typeface="Calibri" panose="020F0502020204030204" pitchFamily="34" charset="0"/>
                <a:cs typeface="Calibri" panose="020F0502020204030204" pitchFamily="34" charset="0"/>
              </a:rPr>
              <a:t>Focused mainly on binary</a:t>
            </a:r>
            <a:r>
              <a:rPr lang="en-US" sz="1600" b="1" dirty="0">
                <a:latin typeface="Calibri" panose="020F0502020204030204" pitchFamily="34" charset="0"/>
                <a:ea typeface="Calibri" panose="020F0502020204030204" pitchFamily="34" charset="0"/>
                <a:cs typeface="Calibri" panose="020F0502020204030204" pitchFamily="34" charset="0"/>
              </a:rPr>
              <a:t> </a:t>
            </a:r>
            <a:r>
              <a:rPr lang="en-US" sz="1600" dirty="0">
                <a:latin typeface="Calibri" panose="020F0502020204030204" pitchFamily="34" charset="0"/>
                <a:ea typeface="Calibri" panose="020F0502020204030204" pitchFamily="34" charset="0"/>
                <a:cs typeface="Calibri" panose="020F0502020204030204" pitchFamily="34" charset="0"/>
              </a:rPr>
              <a:t>classification, not multi-class kidney CT classification.</a:t>
            </a:r>
          </a:p>
        </p:txBody>
      </p:sp>
      <p:sp>
        <p:nvSpPr>
          <p:cNvPr id="35" name="TextBox 34"/>
          <p:cNvSpPr txBox="1"/>
          <p:nvPr/>
        </p:nvSpPr>
        <p:spPr>
          <a:xfrm>
            <a:off x="1311563" y="2868138"/>
            <a:ext cx="6270563" cy="369332"/>
          </a:xfrm>
          <a:prstGeom prst="rect">
            <a:avLst/>
          </a:prstGeom>
          <a:noFill/>
        </p:spPr>
        <p:txBody>
          <a:bodyPr wrap="none" rtlCol="0">
            <a:spAutoFit/>
          </a:bodyPr>
          <a:lstStyle/>
          <a:p>
            <a:r>
              <a:rPr lang="en-US" sz="1600" dirty="0">
                <a:latin typeface="Calibri" panose="020F0502020204030204" pitchFamily="34" charset="0"/>
                <a:ea typeface="Calibri" panose="020F0502020204030204" pitchFamily="34" charset="0"/>
                <a:cs typeface="Calibri" panose="020F0502020204030204" pitchFamily="34" charset="0"/>
              </a:rPr>
              <a:t>Models</a:t>
            </a:r>
            <a:r>
              <a:rPr lang="en-US" dirty="0"/>
              <a:t> </a:t>
            </a:r>
            <a:r>
              <a:rPr lang="en-US" sz="1600" dirty="0">
                <a:latin typeface="Calibri" panose="020F0502020204030204" pitchFamily="34" charset="0"/>
                <a:ea typeface="Calibri" panose="020F0502020204030204" pitchFamily="34" charset="0"/>
                <a:cs typeface="Calibri" panose="020F0502020204030204" pitchFamily="34" charset="0"/>
              </a:rPr>
              <a:t>lack multi-phase CT integration and fail across imaging variations.</a:t>
            </a:r>
          </a:p>
        </p:txBody>
      </p:sp>
      <p:sp>
        <p:nvSpPr>
          <p:cNvPr id="36" name="TextBox 35"/>
          <p:cNvSpPr txBox="1"/>
          <p:nvPr/>
        </p:nvSpPr>
        <p:spPr>
          <a:xfrm>
            <a:off x="1311563" y="3744730"/>
            <a:ext cx="7020127" cy="338554"/>
          </a:xfrm>
          <a:prstGeom prst="rect">
            <a:avLst/>
          </a:prstGeom>
          <a:noFill/>
        </p:spPr>
        <p:txBody>
          <a:bodyPr wrap="none" rtlCol="0">
            <a:spAutoFit/>
          </a:bodyPr>
          <a:lstStyle/>
          <a:p>
            <a:r>
              <a:rPr lang="en-US" sz="1600" dirty="0">
                <a:latin typeface="Calibri" panose="020F0502020204030204" pitchFamily="34" charset="0"/>
                <a:ea typeface="Calibri" panose="020F0502020204030204" pitchFamily="34" charset="0"/>
                <a:cs typeface="Calibri" panose="020F0502020204030204" pitchFamily="34" charset="0"/>
              </a:rPr>
              <a:t>Most approaches provide limited </a:t>
            </a:r>
            <a:r>
              <a:rPr lang="en-US" sz="1600" dirty="0" err="1">
                <a:latin typeface="Calibri" panose="020F0502020204030204" pitchFamily="34" charset="0"/>
                <a:ea typeface="Calibri" panose="020F0502020204030204" pitchFamily="34" charset="0"/>
                <a:cs typeface="Calibri" panose="020F0502020204030204" pitchFamily="34" charset="0"/>
              </a:rPr>
              <a:t>explainability</a:t>
            </a:r>
            <a:r>
              <a:rPr lang="en-US" sz="1600" dirty="0">
                <a:latin typeface="Calibri" panose="020F0502020204030204" pitchFamily="34" charset="0"/>
                <a:ea typeface="Calibri" panose="020F0502020204030204" pitchFamily="34" charset="0"/>
                <a:cs typeface="Calibri" panose="020F0502020204030204" pitchFamily="34" charset="0"/>
              </a:rPr>
              <a:t> which may </a:t>
            </a:r>
            <a:r>
              <a:rPr lang="en-US" sz="1600" dirty="0"/>
              <a:t>reduce clinical trust</a:t>
            </a:r>
            <a:r>
              <a:rPr lang="en-US" sz="1600" dirty="0">
                <a:latin typeface="Calibri" panose="020F0502020204030204" pitchFamily="34" charset="0"/>
                <a:ea typeface="Calibri" panose="020F0502020204030204" pitchFamily="34" charset="0"/>
                <a:cs typeface="Calibri" panose="020F0502020204030204" pitchFamily="34" charset="0"/>
              </a:rPr>
              <a:t>.</a:t>
            </a:r>
          </a:p>
        </p:txBody>
      </p:sp>
      <p:sp>
        <p:nvSpPr>
          <p:cNvPr id="37" name="TextBox 36"/>
          <p:cNvSpPr txBox="1"/>
          <p:nvPr/>
        </p:nvSpPr>
        <p:spPr>
          <a:xfrm>
            <a:off x="1252433" y="4603435"/>
            <a:ext cx="9027343" cy="338554"/>
          </a:xfrm>
          <a:prstGeom prst="rect">
            <a:avLst/>
          </a:prstGeom>
          <a:noFill/>
        </p:spPr>
        <p:txBody>
          <a:bodyPr wrap="none" rtlCol="0">
            <a:spAutoFit/>
          </a:bodyPr>
          <a:lstStyle/>
          <a:p>
            <a:r>
              <a:rPr lang="en-US" sz="1600" dirty="0">
                <a:latin typeface="Calibri" panose="020F0502020204030204" pitchFamily="34" charset="0"/>
                <a:ea typeface="Calibri" panose="020F0502020204030204" pitchFamily="34" charset="0"/>
                <a:cs typeface="Calibri" panose="020F0502020204030204" pitchFamily="34" charset="0"/>
              </a:rPr>
              <a:t>No prior work combines </a:t>
            </a:r>
            <a:r>
              <a:rPr lang="en-US" sz="1600" b="1" dirty="0">
                <a:latin typeface="Calibri" panose="020F0502020204030204" pitchFamily="34" charset="0"/>
                <a:ea typeface="Calibri" panose="020F0502020204030204" pitchFamily="34" charset="0"/>
                <a:cs typeface="Calibri" panose="020F0502020204030204" pitchFamily="34" charset="0"/>
              </a:rPr>
              <a:t>CBAM</a:t>
            </a:r>
            <a:r>
              <a:rPr lang="en-US" sz="1600" dirty="0">
                <a:latin typeface="Calibri" panose="020F0502020204030204" pitchFamily="34" charset="0"/>
                <a:ea typeface="Calibri" panose="020F0502020204030204" pitchFamily="34" charset="0"/>
                <a:cs typeface="Calibri" panose="020F0502020204030204" pitchFamily="34" charset="0"/>
              </a:rPr>
              <a:t> attention, </a:t>
            </a:r>
            <a:r>
              <a:rPr lang="en-US" sz="1600" b="1" dirty="0">
                <a:latin typeface="Calibri" panose="020F0502020204030204" pitchFamily="34" charset="0"/>
                <a:ea typeface="Calibri" panose="020F0502020204030204" pitchFamily="34" charset="0"/>
                <a:cs typeface="Calibri" panose="020F0502020204030204" pitchFamily="34" charset="0"/>
              </a:rPr>
              <a:t>focal loss, </a:t>
            </a:r>
            <a:r>
              <a:rPr lang="en-US" sz="1600" dirty="0">
                <a:latin typeface="Calibri" panose="020F0502020204030204" pitchFamily="34" charset="0"/>
                <a:ea typeface="Calibri" panose="020F0502020204030204" pitchFamily="34" charset="0"/>
                <a:cs typeface="Calibri" panose="020F0502020204030204" pitchFamily="34" charset="0"/>
              </a:rPr>
              <a:t>and</a:t>
            </a:r>
            <a:r>
              <a:rPr lang="en-US" sz="1600" b="1" dirty="0">
                <a:latin typeface="Calibri" panose="020F0502020204030204" pitchFamily="34" charset="0"/>
                <a:ea typeface="Calibri" panose="020F0502020204030204" pitchFamily="34" charset="0"/>
                <a:cs typeface="Calibri" panose="020F0502020204030204" pitchFamily="34" charset="0"/>
              </a:rPr>
              <a:t> Grad-CAM </a:t>
            </a:r>
            <a:r>
              <a:rPr lang="en-US" sz="1600" dirty="0">
                <a:latin typeface="Calibri" panose="020F0502020204030204" pitchFamily="34" charset="0"/>
                <a:ea typeface="Calibri" panose="020F0502020204030204" pitchFamily="34" charset="0"/>
                <a:cs typeface="Calibri" panose="020F0502020204030204" pitchFamily="34" charset="0"/>
              </a:rPr>
              <a:t>for multi-class kidney CT classification.</a:t>
            </a:r>
          </a:p>
        </p:txBody>
      </p:sp>
    </p:spTree>
    <p:extLst>
      <p:ext uri="{BB962C8B-B14F-4D97-AF65-F5344CB8AC3E}">
        <p14:creationId xmlns:p14="http://schemas.microsoft.com/office/powerpoint/2010/main" val="26372211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566928" y="455725"/>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Project Objectives</a:t>
            </a:r>
            <a:endParaRPr lang="en-US" sz="3600" dirty="0"/>
          </a:p>
        </p:txBody>
      </p:sp>
      <p:sp>
        <p:nvSpPr>
          <p:cNvPr id="4" name="Text 2"/>
          <p:cNvSpPr/>
          <p:nvPr/>
        </p:nvSpPr>
        <p:spPr>
          <a:xfrm>
            <a:off x="566928" y="1371600"/>
            <a:ext cx="11064240" cy="502920"/>
          </a:xfrm>
          <a:prstGeom prst="rect">
            <a:avLst/>
          </a:prstGeom>
          <a:noFill/>
          <a:ln/>
        </p:spPr>
        <p:txBody>
          <a:bodyPr wrap="square" lIns="0" tIns="0" rIns="0" bIns="0" rtlCol="0" anchor="ctr"/>
          <a:lstStyle/>
          <a:p>
            <a:pPr marL="0" indent="0">
              <a:buNone/>
            </a:pPr>
            <a:r>
              <a:rPr lang="en-US" i="1" dirty="0">
                <a:latin typeface="Calibri" panose="020F0502020204030204" pitchFamily="34" charset="0"/>
                <a:ea typeface="Calibri" panose="020F0502020204030204" pitchFamily="34" charset="0"/>
                <a:cs typeface="Calibri" panose="020F0502020204030204" pitchFamily="34" charset="0"/>
              </a:rPr>
              <a:t>Overall aim: to develop and evaluate a deep learning system that automatically detects and classifies kidney abnormalities on CT images, improving diagnostic efficiency, accuracy and support for early intervention.</a:t>
            </a: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5" name="Shape 3"/>
          <p:cNvSpPr/>
          <p:nvPr/>
        </p:nvSpPr>
        <p:spPr>
          <a:xfrm>
            <a:off x="566928" y="2066544"/>
            <a:ext cx="11064240" cy="749808"/>
          </a:xfrm>
          <a:prstGeom prst="roundRect">
            <a:avLst>
              <a:gd name="adj" fmla="val 7317"/>
            </a:avLst>
          </a:prstGeom>
          <a:solidFill>
            <a:srgbClr val="FFFFFF"/>
          </a:solidFill>
          <a:ln w="12700">
            <a:solidFill>
              <a:srgbClr val="DCE9EF"/>
            </a:solidFill>
            <a:prstDash val="solid"/>
          </a:ln>
        </p:spPr>
        <p:txBody>
          <a:bodyPr/>
          <a:lstStyle/>
          <a:p>
            <a:endParaRPr lang="en-US"/>
          </a:p>
        </p:txBody>
      </p:sp>
      <p:sp>
        <p:nvSpPr>
          <p:cNvPr id="6" name="Shape 4"/>
          <p:cNvSpPr/>
          <p:nvPr/>
        </p:nvSpPr>
        <p:spPr>
          <a:xfrm>
            <a:off x="804672" y="2194560"/>
            <a:ext cx="420624" cy="420624"/>
          </a:xfrm>
          <a:prstGeom prst="ellipse">
            <a:avLst/>
          </a:prstGeom>
          <a:solidFill>
            <a:srgbClr val="00AEEF"/>
          </a:solidFill>
          <a:ln w="12700">
            <a:solidFill>
              <a:srgbClr val="00AEEF"/>
            </a:solidFill>
            <a:prstDash val="solid"/>
          </a:ln>
        </p:spPr>
        <p:txBody>
          <a:bodyPr/>
          <a:lstStyle/>
          <a:p>
            <a:endParaRPr lang="en-US"/>
          </a:p>
        </p:txBody>
      </p:sp>
      <p:sp>
        <p:nvSpPr>
          <p:cNvPr id="7" name="Text 5"/>
          <p:cNvSpPr/>
          <p:nvPr/>
        </p:nvSpPr>
        <p:spPr>
          <a:xfrm>
            <a:off x="804672" y="21945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01</a:t>
            </a:r>
            <a:endParaRPr lang="en-US" sz="1600" dirty="0"/>
          </a:p>
        </p:txBody>
      </p:sp>
      <p:sp>
        <p:nvSpPr>
          <p:cNvPr id="9" name="Shape 7"/>
          <p:cNvSpPr/>
          <p:nvPr/>
        </p:nvSpPr>
        <p:spPr>
          <a:xfrm>
            <a:off x="566928" y="2880360"/>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10" name="Shape 8"/>
          <p:cNvSpPr/>
          <p:nvPr/>
        </p:nvSpPr>
        <p:spPr>
          <a:xfrm>
            <a:off x="804672" y="3044952"/>
            <a:ext cx="420624" cy="420624"/>
          </a:xfrm>
          <a:prstGeom prst="ellipse">
            <a:avLst/>
          </a:prstGeom>
          <a:solidFill>
            <a:srgbClr val="00AEEF"/>
          </a:solidFill>
          <a:ln w="12700">
            <a:solidFill>
              <a:srgbClr val="00AEEF"/>
            </a:solidFill>
            <a:prstDash val="solid"/>
          </a:ln>
        </p:spPr>
        <p:txBody>
          <a:bodyPr/>
          <a:lstStyle/>
          <a:p>
            <a:endParaRPr lang="en-US"/>
          </a:p>
        </p:txBody>
      </p:sp>
      <p:sp>
        <p:nvSpPr>
          <p:cNvPr id="11" name="Text 9"/>
          <p:cNvSpPr/>
          <p:nvPr/>
        </p:nvSpPr>
        <p:spPr>
          <a:xfrm>
            <a:off x="804672" y="304495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02</a:t>
            </a:r>
          </a:p>
        </p:txBody>
      </p:sp>
      <p:sp>
        <p:nvSpPr>
          <p:cNvPr id="12" name="Text 10"/>
          <p:cNvSpPr/>
          <p:nvPr/>
        </p:nvSpPr>
        <p:spPr>
          <a:xfrm>
            <a:off x="1408176" y="2149212"/>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Develop an attention-based deep learning framework that extracts richer features from Kidney CT images and localizes abnormal regions.</a:t>
            </a:r>
            <a:endParaRPr lang="en-US" sz="1600" dirty="0"/>
          </a:p>
        </p:txBody>
      </p:sp>
      <p:sp>
        <p:nvSpPr>
          <p:cNvPr id="13" name="Shape 11"/>
          <p:cNvSpPr/>
          <p:nvPr/>
        </p:nvSpPr>
        <p:spPr>
          <a:xfrm>
            <a:off x="566928" y="3730752"/>
            <a:ext cx="11064240" cy="749808"/>
          </a:xfrm>
          <a:prstGeom prst="roundRect">
            <a:avLst>
              <a:gd name="adj" fmla="val 7317"/>
            </a:avLst>
          </a:prstGeom>
          <a:solidFill>
            <a:srgbClr val="FFFFFF"/>
          </a:solidFill>
          <a:ln w="12700">
            <a:solidFill>
              <a:srgbClr val="DCE9EF"/>
            </a:solidFill>
            <a:prstDash val="solid"/>
          </a:ln>
        </p:spPr>
        <p:txBody>
          <a:bodyPr/>
          <a:lstStyle/>
          <a:p>
            <a:endParaRPr lang="en-US"/>
          </a:p>
        </p:txBody>
      </p:sp>
      <p:sp>
        <p:nvSpPr>
          <p:cNvPr id="14" name="Shape 12"/>
          <p:cNvSpPr/>
          <p:nvPr/>
        </p:nvSpPr>
        <p:spPr>
          <a:xfrm>
            <a:off x="804672" y="3895344"/>
            <a:ext cx="420624" cy="420624"/>
          </a:xfrm>
          <a:prstGeom prst="ellipse">
            <a:avLst/>
          </a:prstGeom>
          <a:solidFill>
            <a:srgbClr val="00AEEF"/>
          </a:solidFill>
          <a:ln w="12700">
            <a:solidFill>
              <a:srgbClr val="00AEEF"/>
            </a:solidFill>
            <a:prstDash val="solid"/>
          </a:ln>
        </p:spPr>
        <p:txBody>
          <a:bodyPr/>
          <a:lstStyle/>
          <a:p>
            <a:endParaRPr lang="en-US"/>
          </a:p>
        </p:txBody>
      </p:sp>
      <p:sp>
        <p:nvSpPr>
          <p:cNvPr id="15" name="Text 13"/>
          <p:cNvSpPr/>
          <p:nvPr/>
        </p:nvSpPr>
        <p:spPr>
          <a:xfrm>
            <a:off x="804672" y="389534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03</a:t>
            </a:r>
          </a:p>
        </p:txBody>
      </p:sp>
      <p:sp>
        <p:nvSpPr>
          <p:cNvPr id="16" name="Text 14"/>
          <p:cNvSpPr/>
          <p:nvPr/>
        </p:nvSpPr>
        <p:spPr>
          <a:xfrm>
            <a:off x="1408176" y="3008376"/>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Deliver multi-class classification capability that separates normal tissue from cyst, stone and tumor, underlining subtype clinical significance.</a:t>
            </a:r>
            <a:endParaRPr lang="en-US" sz="1600" dirty="0"/>
          </a:p>
        </p:txBody>
      </p:sp>
      <p:sp>
        <p:nvSpPr>
          <p:cNvPr id="17" name="Shape 15"/>
          <p:cNvSpPr/>
          <p:nvPr/>
        </p:nvSpPr>
        <p:spPr>
          <a:xfrm>
            <a:off x="566928" y="4581144"/>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18" name="Shape 16"/>
          <p:cNvSpPr/>
          <p:nvPr/>
        </p:nvSpPr>
        <p:spPr>
          <a:xfrm>
            <a:off x="804672" y="4745736"/>
            <a:ext cx="420624" cy="420624"/>
          </a:xfrm>
          <a:prstGeom prst="ellipse">
            <a:avLst/>
          </a:prstGeom>
          <a:solidFill>
            <a:srgbClr val="00AEEF"/>
          </a:solidFill>
          <a:ln w="12700">
            <a:solidFill>
              <a:srgbClr val="00AEEF"/>
            </a:solidFill>
            <a:prstDash val="solid"/>
          </a:ln>
        </p:spPr>
        <p:txBody>
          <a:bodyPr/>
          <a:lstStyle/>
          <a:p>
            <a:endParaRPr lang="en-US"/>
          </a:p>
        </p:txBody>
      </p:sp>
      <p:sp>
        <p:nvSpPr>
          <p:cNvPr id="19" name="Text 17"/>
          <p:cNvSpPr/>
          <p:nvPr/>
        </p:nvSpPr>
        <p:spPr>
          <a:xfrm>
            <a:off x="804672" y="4745736"/>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04</a:t>
            </a:r>
          </a:p>
        </p:txBody>
      </p:sp>
      <p:sp>
        <p:nvSpPr>
          <p:cNvPr id="20" name="Text 18"/>
          <p:cNvSpPr/>
          <p:nvPr/>
        </p:nvSpPr>
        <p:spPr>
          <a:xfrm>
            <a:off x="1444752" y="3876596"/>
            <a:ext cx="9966960" cy="502920"/>
          </a:xfrm>
          <a:prstGeom prst="rect">
            <a:avLst/>
          </a:prstGeom>
          <a:noFill/>
          <a:ln/>
        </p:spPr>
        <p:txBody>
          <a:bodyPr wrap="square" lIns="0" tIns="0" rIns="0" bIns="0" rtlCol="0" anchor="ctr"/>
          <a:lstStyle/>
          <a:p>
            <a:pPr marL="0" indent="0">
              <a:lnSpc>
                <a:spcPts val="1600"/>
              </a:lnSpc>
              <a:buNone/>
            </a:pPr>
            <a:r>
              <a:rPr lang="en-US" sz="1600" dirty="0">
                <a:solidFill>
                  <a:srgbClr val="16191B"/>
                </a:solidFill>
                <a:ea typeface="Calibri" pitchFamily="34" charset="-122"/>
                <a:cs typeface="Calibri" pitchFamily="34" charset="-120"/>
              </a:rPr>
              <a:t>Assess the framework against different evaluation metrics like accuracy, sensitivity, specificity, F1-score and area under the ROC curve.</a:t>
            </a:r>
            <a:endParaRPr lang="en-US" sz="1600" dirty="0"/>
          </a:p>
        </p:txBody>
      </p:sp>
      <p:sp>
        <p:nvSpPr>
          <p:cNvPr id="21" name="Shape 19"/>
          <p:cNvSpPr/>
          <p:nvPr/>
        </p:nvSpPr>
        <p:spPr>
          <a:xfrm>
            <a:off x="566928" y="5431536"/>
            <a:ext cx="11064240" cy="749808"/>
          </a:xfrm>
          <a:prstGeom prst="roundRect">
            <a:avLst>
              <a:gd name="adj" fmla="val 7317"/>
            </a:avLst>
          </a:prstGeom>
          <a:solidFill>
            <a:srgbClr val="FFFFFF"/>
          </a:solidFill>
          <a:ln w="12700">
            <a:solidFill>
              <a:srgbClr val="DCE9EF"/>
            </a:solidFill>
            <a:prstDash val="solid"/>
          </a:ln>
        </p:spPr>
        <p:txBody>
          <a:bodyPr/>
          <a:lstStyle/>
          <a:p>
            <a:endParaRPr lang="en-US"/>
          </a:p>
        </p:txBody>
      </p:sp>
      <p:sp>
        <p:nvSpPr>
          <p:cNvPr id="22" name="Shape 20"/>
          <p:cNvSpPr/>
          <p:nvPr/>
        </p:nvSpPr>
        <p:spPr>
          <a:xfrm>
            <a:off x="804672" y="5596128"/>
            <a:ext cx="420624" cy="420624"/>
          </a:xfrm>
          <a:prstGeom prst="ellipse">
            <a:avLst/>
          </a:prstGeom>
          <a:solidFill>
            <a:srgbClr val="00AEEF"/>
          </a:solidFill>
          <a:ln w="12700">
            <a:solidFill>
              <a:srgbClr val="00AEEF"/>
            </a:solidFill>
            <a:prstDash val="solid"/>
          </a:ln>
        </p:spPr>
        <p:txBody>
          <a:bodyPr/>
          <a:lstStyle/>
          <a:p>
            <a:endParaRPr lang="en-US"/>
          </a:p>
        </p:txBody>
      </p:sp>
      <p:sp>
        <p:nvSpPr>
          <p:cNvPr id="23" name="Text 21"/>
          <p:cNvSpPr/>
          <p:nvPr/>
        </p:nvSpPr>
        <p:spPr>
          <a:xfrm>
            <a:off x="804672" y="5596128"/>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05</a:t>
            </a:r>
          </a:p>
        </p:txBody>
      </p:sp>
      <p:sp>
        <p:nvSpPr>
          <p:cNvPr id="26" name="Text 2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9</a:t>
            </a:r>
            <a:endParaRPr lang="en-US" sz="1000" dirty="0"/>
          </a:p>
        </p:txBody>
      </p:sp>
      <p:sp>
        <p:nvSpPr>
          <p:cNvPr id="27" name="Text 18"/>
          <p:cNvSpPr/>
          <p:nvPr/>
        </p:nvSpPr>
        <p:spPr>
          <a:xfrm>
            <a:off x="1408176" y="4709160"/>
            <a:ext cx="9966960" cy="502920"/>
          </a:xfrm>
          <a:prstGeom prst="rect">
            <a:avLst/>
          </a:prstGeom>
          <a:noFill/>
          <a:ln/>
        </p:spPr>
        <p:txBody>
          <a:bodyPr wrap="square" lIns="0" tIns="0" rIns="0" bIns="0" rtlCol="0" anchor="ctr"/>
          <a:lstStyle/>
          <a:p>
            <a:pPr>
              <a:lnSpc>
                <a:spcPts val="1600"/>
              </a:lnSpc>
            </a:pPr>
            <a:r>
              <a:rPr lang="en-US" sz="1600" dirty="0" err="1"/>
              <a:t>Explainability</a:t>
            </a:r>
            <a:r>
              <a:rPr lang="en-US" sz="1600" dirty="0"/>
              <a:t> through Grad-CAM visualizations, which supports radiologist trust andadoption. </a:t>
            </a:r>
          </a:p>
        </p:txBody>
      </p:sp>
      <p:sp>
        <p:nvSpPr>
          <p:cNvPr id="28" name="Text 22"/>
          <p:cNvSpPr/>
          <p:nvPr/>
        </p:nvSpPr>
        <p:spPr>
          <a:xfrm>
            <a:off x="1408176" y="5554980"/>
            <a:ext cx="9966960" cy="502920"/>
          </a:xfrm>
          <a:prstGeom prst="rect">
            <a:avLst/>
          </a:prstGeom>
          <a:noFill/>
          <a:ln/>
        </p:spPr>
        <p:txBody>
          <a:bodyPr wrap="square" lIns="0" tIns="0" rIns="0" bIns="0" rtlCol="0" anchor="ctr"/>
          <a:lstStyle/>
          <a:p>
            <a:pPr>
              <a:lnSpc>
                <a:spcPts val="1600"/>
              </a:lnSpc>
            </a:pPr>
            <a:r>
              <a:rPr lang="en-US" sz="1600" dirty="0">
                <a:solidFill>
                  <a:srgbClr val="16191B"/>
                </a:solidFill>
                <a:ea typeface="Calibri" pitchFamily="34" charset="-122"/>
                <a:cs typeface="Calibri" pitchFamily="34" charset="-120"/>
              </a:rPr>
              <a:t>Offering a practical AI tool that can reduce radiologist workload and support kidney cancer management domain.</a:t>
            </a:r>
            <a:endParaRPr lang="en-US" sz="1600" dirty="0"/>
          </a:p>
        </p:txBody>
      </p:sp>
      <p:pic>
        <p:nvPicPr>
          <p:cNvPr id="29" name="Picture 28"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extLst>
      <p:ext uri="{BB962C8B-B14F-4D97-AF65-F5344CB8AC3E}">
        <p14:creationId xmlns:p14="http://schemas.microsoft.com/office/powerpoint/2010/main" val="1785016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6">
    <p:bg>
      <p:bgPr>
        <a:solidFill>
          <a:srgbClr val="16191B"/>
        </a:solidFill>
        <a:effectLst/>
      </p:bgPr>
    </p:bg>
    <p:spTree>
      <p:nvGrpSpPr>
        <p:cNvPr id="1" name=""/>
        <p:cNvGrpSpPr/>
        <p:nvPr/>
      </p:nvGrpSpPr>
      <p:grpSpPr>
        <a:xfrm>
          <a:off x="0" y="0"/>
          <a:ext cx="0" cy="0"/>
          <a:chOff x="0" y="0"/>
          <a:chExt cx="0" cy="0"/>
        </a:xfrm>
      </p:grpSpPr>
      <p:sp>
        <p:nvSpPr>
          <p:cNvPr id="3" name="Text 1"/>
          <p:cNvSpPr/>
          <p:nvPr/>
        </p:nvSpPr>
        <p:spPr>
          <a:xfrm>
            <a:off x="658368" y="1783080"/>
            <a:ext cx="2926080" cy="1737360"/>
          </a:xfrm>
          <a:prstGeom prst="rect">
            <a:avLst/>
          </a:prstGeom>
          <a:noFill/>
          <a:ln/>
        </p:spPr>
        <p:txBody>
          <a:bodyPr wrap="square" lIns="0" tIns="0" rIns="0" bIns="0" rtlCol="0" anchor="ctr"/>
          <a:lstStyle/>
          <a:p>
            <a:pPr marL="0" indent="0">
              <a:buNone/>
            </a:pPr>
            <a:r>
              <a:rPr lang="en-US" sz="10800" b="1" dirty="0">
                <a:solidFill>
                  <a:srgbClr val="00AEEF"/>
                </a:solidFill>
                <a:latin typeface="Calibri" panose="020F0502020204030204" pitchFamily="34" charset="0"/>
                <a:ea typeface="Arial" pitchFamily="34" charset="-122"/>
                <a:cs typeface="Arial" pitchFamily="34" charset="-120"/>
              </a:rPr>
              <a:t>03</a:t>
            </a:r>
            <a:endParaRPr lang="en-US" sz="10800" dirty="0"/>
          </a:p>
        </p:txBody>
      </p:sp>
      <p:sp>
        <p:nvSpPr>
          <p:cNvPr id="4" name="Text 2"/>
          <p:cNvSpPr/>
          <p:nvPr/>
        </p:nvSpPr>
        <p:spPr>
          <a:xfrm>
            <a:off x="3310128" y="2286000"/>
            <a:ext cx="8503920" cy="822960"/>
          </a:xfrm>
          <a:prstGeom prst="rect">
            <a:avLst/>
          </a:prstGeom>
          <a:noFill/>
          <a:ln/>
        </p:spPr>
        <p:txBody>
          <a:bodyPr wrap="square" lIns="0" tIns="0" rIns="0" bIns="0" rtlCol="0" anchor="ctr"/>
          <a:lstStyle/>
          <a:p>
            <a:pPr marL="0" indent="0">
              <a:buNone/>
            </a:pPr>
            <a:r>
              <a:rPr lang="en-US" sz="3600" b="1" dirty="0">
                <a:solidFill>
                  <a:srgbClr val="FFFFFF"/>
                </a:solidFill>
                <a:latin typeface="Calibri" panose="020F0502020204030204" pitchFamily="34" charset="0"/>
                <a:ea typeface="Arial" pitchFamily="34" charset="-122"/>
                <a:cs typeface="Arial" pitchFamily="34" charset="-120"/>
              </a:rPr>
              <a:t>Methodology</a:t>
            </a:r>
            <a:endParaRPr lang="en-US" sz="3600" dirty="0"/>
          </a:p>
        </p:txBody>
      </p:sp>
      <p:sp>
        <p:nvSpPr>
          <p:cNvPr id="7"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latin typeface="Calibri" pitchFamily="34" charset="0"/>
                <a:ea typeface="Calibri" pitchFamily="34" charset="-122"/>
                <a:cs typeface="Calibri" pitchFamily="34" charset="-120"/>
              </a:rPr>
              <a:t>10</a:t>
            </a:r>
            <a:endParaRPr lang="en-US" sz="1000" dirty="0"/>
          </a:p>
        </p:txBody>
      </p:sp>
      <p:pic>
        <p:nvPicPr>
          <p:cNvPr id="8"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Midocean University\Logo and templates 2-2025\logo-midocean.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5" name="TextBox 4"/>
          <p:cNvSpPr txBox="1"/>
          <p:nvPr/>
        </p:nvSpPr>
        <p:spPr>
          <a:xfrm>
            <a:off x="397164" y="428762"/>
            <a:ext cx="9095503" cy="523220"/>
          </a:xfrm>
          <a:prstGeom prst="rect">
            <a:avLst/>
          </a:prstGeom>
          <a:noFill/>
        </p:spPr>
        <p:txBody>
          <a:bodyPr wrap="none" rtlCol="0">
            <a:spAutoFit/>
          </a:bodyPr>
          <a:lstStyle/>
          <a:p>
            <a:r>
              <a:rPr lang="en-US" sz="2800" b="1" dirty="0">
                <a:solidFill>
                  <a:srgbClr val="16191B"/>
                </a:solidFill>
                <a:ea typeface="Arial" pitchFamily="34" charset="-122"/>
                <a:cs typeface="Arial" pitchFamily="34" charset="-120"/>
              </a:rPr>
              <a:t>The Proposed Kidney CT Classification Framework Overview</a:t>
            </a:r>
          </a:p>
        </p:txBody>
      </p:sp>
      <p:sp>
        <p:nvSpPr>
          <p:cNvPr id="7" name="Shape 3"/>
          <p:cNvSpPr/>
          <p:nvPr/>
        </p:nvSpPr>
        <p:spPr>
          <a:xfrm>
            <a:off x="566928" y="1258916"/>
            <a:ext cx="11064240" cy="749808"/>
          </a:xfrm>
          <a:prstGeom prst="roundRect">
            <a:avLst>
              <a:gd name="adj" fmla="val 7317"/>
            </a:avLst>
          </a:prstGeom>
          <a:solidFill>
            <a:srgbClr val="FFFFFF"/>
          </a:solidFill>
          <a:ln w="12700">
            <a:solidFill>
              <a:srgbClr val="DCE9EF"/>
            </a:solidFill>
            <a:prstDash val="solid"/>
          </a:ln>
        </p:spPr>
        <p:txBody>
          <a:bodyPr/>
          <a:lstStyle/>
          <a:p>
            <a:endParaRPr lang="en-US"/>
          </a:p>
        </p:txBody>
      </p:sp>
      <p:sp>
        <p:nvSpPr>
          <p:cNvPr id="8" name="Shape 4"/>
          <p:cNvSpPr/>
          <p:nvPr/>
        </p:nvSpPr>
        <p:spPr>
          <a:xfrm>
            <a:off x="804672" y="1386932"/>
            <a:ext cx="420624" cy="420624"/>
          </a:xfrm>
          <a:prstGeom prst="ellipse">
            <a:avLst/>
          </a:prstGeom>
          <a:solidFill>
            <a:srgbClr val="00AEEF"/>
          </a:solidFill>
          <a:ln w="12700">
            <a:solidFill>
              <a:srgbClr val="00AEEF"/>
            </a:solidFill>
            <a:prstDash val="solid"/>
          </a:ln>
        </p:spPr>
        <p:txBody>
          <a:bodyPr/>
          <a:lstStyle/>
          <a:p>
            <a:endParaRPr lang="en-US"/>
          </a:p>
        </p:txBody>
      </p:sp>
      <p:sp>
        <p:nvSpPr>
          <p:cNvPr id="9" name="Text 5"/>
          <p:cNvSpPr/>
          <p:nvPr/>
        </p:nvSpPr>
        <p:spPr>
          <a:xfrm>
            <a:off x="804672" y="138693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01</a:t>
            </a:r>
            <a:endParaRPr lang="en-US" sz="1600" dirty="0"/>
          </a:p>
        </p:txBody>
      </p:sp>
      <p:sp>
        <p:nvSpPr>
          <p:cNvPr id="10" name="Shape 7"/>
          <p:cNvSpPr/>
          <p:nvPr/>
        </p:nvSpPr>
        <p:spPr>
          <a:xfrm>
            <a:off x="566928" y="2154568"/>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11" name="Shape 8"/>
          <p:cNvSpPr/>
          <p:nvPr/>
        </p:nvSpPr>
        <p:spPr>
          <a:xfrm>
            <a:off x="804672" y="2319160"/>
            <a:ext cx="420624" cy="420624"/>
          </a:xfrm>
          <a:prstGeom prst="ellipse">
            <a:avLst/>
          </a:prstGeom>
          <a:solidFill>
            <a:srgbClr val="00AEEF"/>
          </a:solidFill>
          <a:ln w="12700">
            <a:solidFill>
              <a:srgbClr val="00AEEF"/>
            </a:solidFill>
            <a:prstDash val="solid"/>
          </a:ln>
        </p:spPr>
        <p:txBody>
          <a:bodyPr/>
          <a:lstStyle/>
          <a:p>
            <a:endParaRPr lang="en-US"/>
          </a:p>
        </p:txBody>
      </p:sp>
      <p:sp>
        <p:nvSpPr>
          <p:cNvPr id="12" name="Text 9"/>
          <p:cNvSpPr/>
          <p:nvPr/>
        </p:nvSpPr>
        <p:spPr>
          <a:xfrm>
            <a:off x="804672" y="23191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02</a:t>
            </a:r>
          </a:p>
        </p:txBody>
      </p:sp>
      <p:sp>
        <p:nvSpPr>
          <p:cNvPr id="13" name="Text 10"/>
          <p:cNvSpPr/>
          <p:nvPr/>
        </p:nvSpPr>
        <p:spPr>
          <a:xfrm>
            <a:off x="1408176" y="1341584"/>
            <a:ext cx="9966960" cy="502920"/>
          </a:xfrm>
          <a:prstGeom prst="rect">
            <a:avLst/>
          </a:prstGeom>
          <a:noFill/>
          <a:ln/>
        </p:spPr>
        <p:txBody>
          <a:bodyPr wrap="square" lIns="0" tIns="0" rIns="0" bIns="0" rtlCol="0" anchor="ctr"/>
          <a:lstStyle/>
          <a:p>
            <a:r>
              <a:rPr lang="en-US" sz="1600" b="1" dirty="0"/>
              <a:t>Input Acquisition: </a:t>
            </a:r>
            <a:r>
              <a:rPr lang="en-US" sz="1600" dirty="0"/>
              <a:t>CT kidney images (Normal, Cyst, Tumor, Stone) in JPEG from </a:t>
            </a:r>
            <a:r>
              <a:rPr lang="en-US" sz="1600" dirty="0" err="1"/>
              <a:t>Kaggle</a:t>
            </a:r>
            <a:r>
              <a:rPr lang="en-US" sz="1600" dirty="0"/>
              <a:t> dataset.</a:t>
            </a:r>
          </a:p>
        </p:txBody>
      </p:sp>
      <p:sp>
        <p:nvSpPr>
          <p:cNvPr id="14" name="Shape 11"/>
          <p:cNvSpPr/>
          <p:nvPr/>
        </p:nvSpPr>
        <p:spPr>
          <a:xfrm>
            <a:off x="566928" y="3068968"/>
            <a:ext cx="11064240" cy="749808"/>
          </a:xfrm>
          <a:prstGeom prst="roundRect">
            <a:avLst>
              <a:gd name="adj" fmla="val 7317"/>
            </a:avLst>
          </a:prstGeom>
          <a:solidFill>
            <a:srgbClr val="FFFFFF"/>
          </a:solidFill>
          <a:ln w="12700">
            <a:solidFill>
              <a:srgbClr val="DCE9EF"/>
            </a:solidFill>
            <a:prstDash val="solid"/>
          </a:ln>
        </p:spPr>
        <p:txBody>
          <a:bodyPr/>
          <a:lstStyle/>
          <a:p>
            <a:endParaRPr lang="en-US"/>
          </a:p>
        </p:txBody>
      </p:sp>
      <p:sp>
        <p:nvSpPr>
          <p:cNvPr id="15" name="Shape 12"/>
          <p:cNvSpPr/>
          <p:nvPr/>
        </p:nvSpPr>
        <p:spPr>
          <a:xfrm>
            <a:off x="804672" y="3233560"/>
            <a:ext cx="420624" cy="420624"/>
          </a:xfrm>
          <a:prstGeom prst="ellipse">
            <a:avLst/>
          </a:prstGeom>
          <a:solidFill>
            <a:srgbClr val="00AEEF"/>
          </a:solidFill>
          <a:ln w="12700">
            <a:solidFill>
              <a:srgbClr val="00AEEF"/>
            </a:solidFill>
            <a:prstDash val="solid"/>
          </a:ln>
        </p:spPr>
        <p:txBody>
          <a:bodyPr/>
          <a:lstStyle/>
          <a:p>
            <a:endParaRPr lang="en-US"/>
          </a:p>
        </p:txBody>
      </p:sp>
      <p:sp>
        <p:nvSpPr>
          <p:cNvPr id="16" name="Text 13"/>
          <p:cNvSpPr/>
          <p:nvPr/>
        </p:nvSpPr>
        <p:spPr>
          <a:xfrm>
            <a:off x="804672" y="323356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03</a:t>
            </a:r>
          </a:p>
        </p:txBody>
      </p:sp>
      <p:sp>
        <p:nvSpPr>
          <p:cNvPr id="17" name="Text 14"/>
          <p:cNvSpPr/>
          <p:nvPr/>
        </p:nvSpPr>
        <p:spPr>
          <a:xfrm>
            <a:off x="1408176" y="2282584"/>
            <a:ext cx="9966960"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Preprocessing Pipeline: </a:t>
            </a:r>
            <a:r>
              <a:rPr lang="en-US" sz="1600" dirty="0">
                <a:solidFill>
                  <a:srgbClr val="16191B"/>
                </a:solidFill>
                <a:ea typeface="Calibri" pitchFamily="34" charset="-122"/>
                <a:cs typeface="Calibri" pitchFamily="34" charset="-120"/>
              </a:rPr>
              <a:t>RGB conversion, CLAHE, Resizing, Normalization.</a:t>
            </a:r>
            <a:endParaRPr lang="en-US" sz="1600" dirty="0"/>
          </a:p>
        </p:txBody>
      </p:sp>
      <p:sp>
        <p:nvSpPr>
          <p:cNvPr id="18" name="Shape 15"/>
          <p:cNvSpPr/>
          <p:nvPr/>
        </p:nvSpPr>
        <p:spPr>
          <a:xfrm>
            <a:off x="566928" y="3910539"/>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19" name="Shape 16"/>
          <p:cNvSpPr/>
          <p:nvPr/>
        </p:nvSpPr>
        <p:spPr>
          <a:xfrm>
            <a:off x="804672" y="4075131"/>
            <a:ext cx="420624" cy="420624"/>
          </a:xfrm>
          <a:prstGeom prst="ellipse">
            <a:avLst/>
          </a:prstGeom>
          <a:solidFill>
            <a:srgbClr val="00AEEF"/>
          </a:solidFill>
          <a:ln w="12700">
            <a:solidFill>
              <a:srgbClr val="00AEEF"/>
            </a:solidFill>
            <a:prstDash val="solid"/>
          </a:ln>
        </p:spPr>
        <p:txBody>
          <a:bodyPr/>
          <a:lstStyle/>
          <a:p>
            <a:endParaRPr lang="en-US"/>
          </a:p>
        </p:txBody>
      </p:sp>
      <p:sp>
        <p:nvSpPr>
          <p:cNvPr id="20" name="Text 17"/>
          <p:cNvSpPr/>
          <p:nvPr/>
        </p:nvSpPr>
        <p:spPr>
          <a:xfrm>
            <a:off x="804672" y="4075131"/>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04</a:t>
            </a:r>
          </a:p>
        </p:txBody>
      </p:sp>
      <p:sp>
        <p:nvSpPr>
          <p:cNvPr id="21" name="Text 18"/>
          <p:cNvSpPr/>
          <p:nvPr/>
        </p:nvSpPr>
        <p:spPr>
          <a:xfrm>
            <a:off x="1444752" y="3214812"/>
            <a:ext cx="9966960"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Stratified Data and Data Augmentation: </a:t>
            </a:r>
            <a:r>
              <a:rPr lang="en-US" sz="1600" dirty="0">
                <a:solidFill>
                  <a:srgbClr val="16191B"/>
                </a:solidFill>
                <a:ea typeface="Calibri" pitchFamily="34" charset="-122"/>
                <a:cs typeface="Calibri" pitchFamily="34" charset="-120"/>
              </a:rPr>
              <a:t>Flip, Rotation, Random brightness, Resized crop, and Cutout.   </a:t>
            </a:r>
          </a:p>
        </p:txBody>
      </p:sp>
      <p:sp>
        <p:nvSpPr>
          <p:cNvPr id="22" name="Shape 19"/>
          <p:cNvSpPr/>
          <p:nvPr/>
        </p:nvSpPr>
        <p:spPr>
          <a:xfrm>
            <a:off x="566928" y="4824939"/>
            <a:ext cx="11064240" cy="749808"/>
          </a:xfrm>
          <a:prstGeom prst="roundRect">
            <a:avLst>
              <a:gd name="adj" fmla="val 7317"/>
            </a:avLst>
          </a:prstGeom>
          <a:solidFill>
            <a:srgbClr val="FFFFFF"/>
          </a:solidFill>
          <a:ln w="12700">
            <a:solidFill>
              <a:srgbClr val="DCE9EF"/>
            </a:solidFill>
            <a:prstDash val="solid"/>
          </a:ln>
        </p:spPr>
        <p:txBody>
          <a:bodyPr/>
          <a:lstStyle/>
          <a:p>
            <a:endParaRPr lang="en-US"/>
          </a:p>
        </p:txBody>
      </p:sp>
      <p:sp>
        <p:nvSpPr>
          <p:cNvPr id="23" name="Shape 20"/>
          <p:cNvSpPr/>
          <p:nvPr/>
        </p:nvSpPr>
        <p:spPr>
          <a:xfrm>
            <a:off x="804672" y="4989531"/>
            <a:ext cx="420624" cy="420624"/>
          </a:xfrm>
          <a:prstGeom prst="ellipse">
            <a:avLst/>
          </a:prstGeom>
          <a:solidFill>
            <a:srgbClr val="00AEEF"/>
          </a:solidFill>
          <a:ln w="12700">
            <a:solidFill>
              <a:srgbClr val="00AEEF"/>
            </a:solidFill>
            <a:prstDash val="solid"/>
          </a:ln>
        </p:spPr>
        <p:txBody>
          <a:bodyPr/>
          <a:lstStyle/>
          <a:p>
            <a:endParaRPr lang="en-US"/>
          </a:p>
        </p:txBody>
      </p:sp>
      <p:sp>
        <p:nvSpPr>
          <p:cNvPr id="24" name="Text 21"/>
          <p:cNvSpPr/>
          <p:nvPr/>
        </p:nvSpPr>
        <p:spPr>
          <a:xfrm>
            <a:off x="804672" y="4989531"/>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05</a:t>
            </a:r>
          </a:p>
        </p:txBody>
      </p:sp>
      <p:sp>
        <p:nvSpPr>
          <p:cNvPr id="25" name="Text 18"/>
          <p:cNvSpPr/>
          <p:nvPr/>
        </p:nvSpPr>
        <p:spPr>
          <a:xfrm>
            <a:off x="1408176" y="4038555"/>
            <a:ext cx="10128042" cy="502920"/>
          </a:xfrm>
          <a:prstGeom prst="rect">
            <a:avLst/>
          </a:prstGeom>
          <a:noFill/>
          <a:ln/>
        </p:spPr>
        <p:txBody>
          <a:bodyPr wrap="square" lIns="0" tIns="0" rIns="0" bIns="0" rtlCol="0" anchor="ctr"/>
          <a:lstStyle/>
          <a:p>
            <a:pPr>
              <a:lnSpc>
                <a:spcPts val="1600"/>
              </a:lnSpc>
            </a:pPr>
            <a:r>
              <a:rPr lang="en-US" sz="1600" b="1" dirty="0"/>
              <a:t>Feature Extraction: </a:t>
            </a:r>
            <a:r>
              <a:rPr lang="en-US" sz="1600" dirty="0"/>
              <a:t>Each model extracts features from CT images separately (ResNet50, EfficientNetB4 and MobileNetV3).</a:t>
            </a:r>
            <a:endParaRPr lang="en-US" sz="1600" b="1" dirty="0"/>
          </a:p>
        </p:txBody>
      </p:sp>
      <p:sp>
        <p:nvSpPr>
          <p:cNvPr id="26" name="Text 22"/>
          <p:cNvSpPr/>
          <p:nvPr/>
        </p:nvSpPr>
        <p:spPr>
          <a:xfrm>
            <a:off x="1408176" y="4948383"/>
            <a:ext cx="10460736"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Attention Module:</a:t>
            </a:r>
            <a:r>
              <a:rPr lang="en-US" sz="1600" dirty="0">
                <a:solidFill>
                  <a:srgbClr val="16191B"/>
                </a:solidFill>
                <a:ea typeface="Calibri" pitchFamily="34" charset="-122"/>
                <a:cs typeface="Calibri" pitchFamily="34" charset="-120"/>
              </a:rPr>
              <a:t> CBAM</a:t>
            </a:r>
            <a:r>
              <a:rPr lang="en-US" sz="1600" b="1" dirty="0">
                <a:solidFill>
                  <a:srgbClr val="16191B"/>
                </a:solidFill>
                <a:ea typeface="Calibri" pitchFamily="34" charset="-122"/>
                <a:cs typeface="Calibri" pitchFamily="34" charset="-120"/>
              </a:rPr>
              <a:t> </a:t>
            </a:r>
            <a:r>
              <a:rPr lang="en-US" sz="1600" dirty="0">
                <a:solidFill>
                  <a:srgbClr val="16191B"/>
                </a:solidFill>
                <a:ea typeface="Calibri" pitchFamily="34" charset="-122"/>
                <a:cs typeface="Calibri" pitchFamily="34" charset="-120"/>
              </a:rPr>
              <a:t>channel and spatial attention to keep focus on relevant kidney regions.</a:t>
            </a:r>
            <a:endParaRPr lang="en-US" sz="1600" dirty="0"/>
          </a:p>
        </p:txBody>
      </p:sp>
      <p:sp>
        <p:nvSpPr>
          <p:cNvPr id="27" name="Shape 19"/>
          <p:cNvSpPr/>
          <p:nvPr/>
        </p:nvSpPr>
        <p:spPr>
          <a:xfrm>
            <a:off x="534602" y="5688532"/>
            <a:ext cx="11064240" cy="749808"/>
          </a:xfrm>
          <a:prstGeom prst="roundRect">
            <a:avLst>
              <a:gd name="adj" fmla="val 7317"/>
            </a:avLst>
          </a:prstGeom>
          <a:solidFill>
            <a:srgbClr val="E8F7FE"/>
          </a:solidFill>
          <a:ln w="12700">
            <a:solidFill>
              <a:srgbClr val="DCE9EF"/>
            </a:solidFill>
            <a:prstDash val="solid"/>
          </a:ln>
        </p:spPr>
        <p:txBody>
          <a:bodyPr/>
          <a:lstStyle/>
          <a:p>
            <a:endParaRPr lang="en-US"/>
          </a:p>
        </p:txBody>
      </p:sp>
      <p:sp>
        <p:nvSpPr>
          <p:cNvPr id="28" name="Shape 20"/>
          <p:cNvSpPr/>
          <p:nvPr/>
        </p:nvSpPr>
        <p:spPr>
          <a:xfrm>
            <a:off x="772346" y="5853124"/>
            <a:ext cx="420624" cy="420624"/>
          </a:xfrm>
          <a:prstGeom prst="ellipse">
            <a:avLst/>
          </a:prstGeom>
          <a:solidFill>
            <a:srgbClr val="00AEEF"/>
          </a:solidFill>
          <a:ln w="12700">
            <a:solidFill>
              <a:srgbClr val="00AEEF"/>
            </a:solidFill>
            <a:prstDash val="solid"/>
          </a:ln>
        </p:spPr>
        <p:txBody>
          <a:bodyPr/>
          <a:lstStyle/>
          <a:p>
            <a:endParaRPr lang="en-US"/>
          </a:p>
        </p:txBody>
      </p:sp>
      <p:sp>
        <p:nvSpPr>
          <p:cNvPr id="29" name="Text 21"/>
          <p:cNvSpPr/>
          <p:nvPr/>
        </p:nvSpPr>
        <p:spPr>
          <a:xfrm>
            <a:off x="772346" y="585312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06</a:t>
            </a:r>
          </a:p>
        </p:txBody>
      </p:sp>
      <p:sp>
        <p:nvSpPr>
          <p:cNvPr id="30" name="Text 22"/>
          <p:cNvSpPr/>
          <p:nvPr/>
        </p:nvSpPr>
        <p:spPr>
          <a:xfrm>
            <a:off x="1348142" y="5811976"/>
            <a:ext cx="10460736" cy="502920"/>
          </a:xfrm>
          <a:prstGeom prst="rect">
            <a:avLst/>
          </a:prstGeom>
          <a:noFill/>
          <a:ln/>
        </p:spPr>
        <p:txBody>
          <a:bodyPr wrap="square" lIns="0" tIns="0" rIns="0" bIns="0" rtlCol="0" anchor="ctr"/>
          <a:lstStyle/>
          <a:p>
            <a:pPr>
              <a:lnSpc>
                <a:spcPts val="1600"/>
              </a:lnSpc>
            </a:pPr>
            <a:r>
              <a:rPr lang="en-US" sz="1600" b="1" dirty="0">
                <a:solidFill>
                  <a:srgbClr val="16191B"/>
                </a:solidFill>
                <a:ea typeface="Calibri" pitchFamily="34" charset="-122"/>
                <a:cs typeface="Calibri" pitchFamily="34" charset="-120"/>
              </a:rPr>
              <a:t>Classification Head and Output:</a:t>
            </a:r>
            <a:r>
              <a:rPr lang="en-US" sz="1600" dirty="0">
                <a:solidFill>
                  <a:srgbClr val="16191B"/>
                </a:solidFill>
                <a:ea typeface="Calibri" pitchFamily="34" charset="-122"/>
                <a:cs typeface="Calibri" pitchFamily="34" charset="-120"/>
              </a:rPr>
              <a:t> Linear, </a:t>
            </a:r>
            <a:r>
              <a:rPr lang="en-US" sz="1600" dirty="0" err="1">
                <a:solidFill>
                  <a:srgbClr val="16191B"/>
                </a:solidFill>
                <a:ea typeface="Calibri" pitchFamily="34" charset="-122"/>
                <a:cs typeface="Calibri" pitchFamily="34" charset="-120"/>
              </a:rPr>
              <a:t>ReLU</a:t>
            </a:r>
            <a:r>
              <a:rPr lang="en-US" sz="1600" dirty="0">
                <a:solidFill>
                  <a:srgbClr val="16191B"/>
                </a:solidFill>
                <a:ea typeface="Calibri" pitchFamily="34" charset="-122"/>
                <a:cs typeface="Calibri" pitchFamily="34" charset="-120"/>
              </a:rPr>
              <a:t>, Fully connected layer, classification (4 classes: </a:t>
            </a:r>
            <a:r>
              <a:rPr lang="en-US" sz="1600" dirty="0"/>
              <a:t>Normal, Cyst, Tumor, or Stone</a:t>
            </a:r>
            <a:r>
              <a:rPr lang="en-US" sz="1600" dirty="0">
                <a:solidFill>
                  <a:srgbClr val="16191B"/>
                </a:solidFill>
                <a:ea typeface="Calibri" pitchFamily="34" charset="-122"/>
                <a:cs typeface="Calibri" pitchFamily="34" charset="-120"/>
              </a:rPr>
              <a:t>).</a:t>
            </a:r>
            <a:endParaRPr lang="en-US" sz="1600" dirty="0"/>
          </a:p>
        </p:txBody>
      </p:sp>
      <p:sp>
        <p:nvSpPr>
          <p:cNvPr id="31" name="Text 30"/>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11</a:t>
            </a:r>
            <a:endParaRPr lang="en-US" sz="1000" dirty="0"/>
          </a:p>
        </p:txBody>
      </p:sp>
    </p:spTree>
    <p:extLst>
      <p:ext uri="{BB962C8B-B14F-4D97-AF65-F5344CB8AC3E}">
        <p14:creationId xmlns:p14="http://schemas.microsoft.com/office/powerpoint/2010/main" val="3318368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6" name="Image 0" descr="/home/claude/work/img/image7.png"/>
          <p:cNvPicPr>
            <a:picLocks noChangeAspect="1"/>
          </p:cNvPicPr>
          <p:nvPr/>
        </p:nvPicPr>
        <p:blipFill rotWithShape="1">
          <a:blip r:embed="rId3"/>
          <a:stretch/>
        </p:blipFill>
        <p:spPr>
          <a:xfrm>
            <a:off x="534384" y="720436"/>
            <a:ext cx="10664646" cy="5727865"/>
          </a:xfrm>
          <a:prstGeom prst="rect">
            <a:avLst/>
          </a:prstGeom>
        </p:spPr>
      </p:pic>
      <p:sp>
        <p:nvSpPr>
          <p:cNvPr id="3" name="Text 1"/>
          <p:cNvSpPr/>
          <p:nvPr/>
        </p:nvSpPr>
        <p:spPr>
          <a:xfrm>
            <a:off x="534384" y="416052"/>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The Proposed Kidney CT Classification Framework</a:t>
            </a:r>
            <a:endParaRPr lang="en-US" sz="3200" dirty="0"/>
          </a:p>
        </p:txBody>
      </p:sp>
      <p:sp>
        <p:nvSpPr>
          <p:cNvPr id="5" name="Text 2"/>
          <p:cNvSpPr/>
          <p:nvPr/>
        </p:nvSpPr>
        <p:spPr>
          <a:xfrm>
            <a:off x="1866207" y="6409944"/>
            <a:ext cx="800100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Proposed kidney CT image classification framework</a:t>
            </a:r>
            <a:endParaRPr lang="en-US" sz="950" dirty="0"/>
          </a:p>
        </p:txBody>
      </p:sp>
      <p:sp>
        <p:nvSpPr>
          <p:cNvPr id="23" name="Text 1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17</a:t>
            </a:r>
            <a:endParaRPr lang="en-US" sz="1000" dirty="0"/>
          </a:p>
        </p:txBody>
      </p:sp>
      <p:pic>
        <p:nvPicPr>
          <p:cNvPr id="24" name="Picture 23"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457200"/>
            <a:ext cx="10789920" cy="466344"/>
          </a:xfrm>
          <a:prstGeom prst="rect">
            <a:avLst/>
          </a:prstGeom>
          <a:noFill/>
          <a:ln/>
        </p:spPr>
        <p:txBody>
          <a:bodyPr wrap="square" lIns="0" tIns="0" rIns="0" bIns="0" rtlCol="0" anchor="ctr"/>
          <a:lstStyle/>
          <a:p>
            <a:pPr marL="0" indent="0">
              <a:buNone/>
            </a:pPr>
            <a:r>
              <a:rPr lang="en-US" sz="3600" b="1" kern="0" spc="160" dirty="0">
                <a:ea typeface="Calibri" pitchFamily="34" charset="-122"/>
                <a:cs typeface="Calibri" pitchFamily="34" charset="-120"/>
              </a:rPr>
              <a:t>Dataset</a:t>
            </a:r>
            <a:endParaRPr lang="en-US" sz="3600" dirty="0"/>
          </a:p>
        </p:txBody>
      </p:sp>
      <p:sp>
        <p:nvSpPr>
          <p:cNvPr id="3" name="Text 1"/>
          <p:cNvSpPr/>
          <p:nvPr/>
        </p:nvSpPr>
        <p:spPr>
          <a:xfrm>
            <a:off x="566928" y="1002516"/>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Kaggle CT KIDNEY DATASET - 12,446 Images</a:t>
            </a:r>
            <a:endParaRPr lang="en-US" sz="2600" dirty="0"/>
          </a:p>
        </p:txBody>
      </p:sp>
      <p:sp>
        <p:nvSpPr>
          <p:cNvPr id="11" name="Text 6"/>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12</a:t>
            </a:r>
            <a:endParaRPr lang="en-US" sz="1000" dirty="0"/>
          </a:p>
        </p:txBody>
      </p:sp>
      <p:pic>
        <p:nvPicPr>
          <p:cNvPr id="12" name="Picture 11"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graphicFrame>
        <p:nvGraphicFramePr>
          <p:cNvPr id="10" name="Table 9"/>
          <p:cNvGraphicFramePr>
            <a:graphicFrameLocks noGrp="1"/>
          </p:cNvGraphicFramePr>
          <p:nvPr>
            <p:extLst>
              <p:ext uri="{D42A27DB-BD31-4B8C-83A1-F6EECF244321}">
                <p14:modId xmlns:p14="http://schemas.microsoft.com/office/powerpoint/2010/main" val="1517020545"/>
              </p:ext>
            </p:extLst>
          </p:nvPr>
        </p:nvGraphicFramePr>
        <p:xfrm>
          <a:off x="566926" y="1697460"/>
          <a:ext cx="9925582" cy="2299583"/>
        </p:xfrm>
        <a:graphic>
          <a:graphicData uri="http://schemas.openxmlformats.org/drawingml/2006/table">
            <a:tbl>
              <a:tblPr firstRow="1" firstCol="1" bandRow="1">
                <a:tableStyleId>{3B4B98B0-60AC-42C2-AFA5-B58CD77FA1E5}</a:tableStyleId>
              </a:tblPr>
              <a:tblGrid>
                <a:gridCol w="1273778">
                  <a:extLst>
                    <a:ext uri="{9D8B030D-6E8A-4147-A177-3AD203B41FA5}">
                      <a16:colId xmlns:a16="http://schemas.microsoft.com/office/drawing/2014/main" val="261901458"/>
                    </a:ext>
                  </a:extLst>
                </a:gridCol>
                <a:gridCol w="1884457">
                  <a:extLst>
                    <a:ext uri="{9D8B030D-6E8A-4147-A177-3AD203B41FA5}">
                      <a16:colId xmlns:a16="http://schemas.microsoft.com/office/drawing/2014/main" val="1973693144"/>
                    </a:ext>
                  </a:extLst>
                </a:gridCol>
                <a:gridCol w="1105982">
                  <a:extLst>
                    <a:ext uri="{9D8B030D-6E8A-4147-A177-3AD203B41FA5}">
                      <a16:colId xmlns:a16="http://schemas.microsoft.com/office/drawing/2014/main" val="832615728"/>
                    </a:ext>
                  </a:extLst>
                </a:gridCol>
                <a:gridCol w="5661365">
                  <a:extLst>
                    <a:ext uri="{9D8B030D-6E8A-4147-A177-3AD203B41FA5}">
                      <a16:colId xmlns:a16="http://schemas.microsoft.com/office/drawing/2014/main" val="147697320"/>
                    </a:ext>
                  </a:extLst>
                </a:gridCol>
              </a:tblGrid>
              <a:tr h="309668">
                <a:tc>
                  <a:txBody>
                    <a:bodyPr/>
                    <a:lstStyle/>
                    <a:p>
                      <a:pPr marL="0" marR="0">
                        <a:lnSpc>
                          <a:spcPct val="115000"/>
                        </a:lnSpc>
                        <a:spcBef>
                          <a:spcPts val="0"/>
                        </a:spcBef>
                        <a:spcAft>
                          <a:spcPts val="0"/>
                        </a:spcAft>
                      </a:pPr>
                      <a:r>
                        <a:rPr lang="en-US" sz="1600" dirty="0">
                          <a:effectLst/>
                        </a:rPr>
                        <a:t>Class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Number of Images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 Dataset</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Description</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4015270388"/>
                  </a:ext>
                </a:extLst>
              </a:tr>
              <a:tr h="309668">
                <a:tc>
                  <a:txBody>
                    <a:bodyPr/>
                    <a:lstStyle/>
                    <a:p>
                      <a:pPr marL="0" marR="0">
                        <a:lnSpc>
                          <a:spcPct val="115000"/>
                        </a:lnSpc>
                        <a:spcBef>
                          <a:spcPts val="0"/>
                        </a:spcBef>
                        <a:spcAft>
                          <a:spcPts val="0"/>
                        </a:spcAft>
                      </a:pPr>
                      <a:r>
                        <a:rPr lang="en-US" sz="1600" dirty="0">
                          <a:effectLst/>
                        </a:rPr>
                        <a:t>Normal</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5,077</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1000"/>
                        </a:spcAft>
                      </a:pPr>
                      <a:r>
                        <a:rPr lang="en-US" sz="1600">
                          <a:effectLst/>
                        </a:rPr>
                        <a:t>40.8%</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1000"/>
                        </a:spcAft>
                      </a:pPr>
                      <a:r>
                        <a:rPr lang="en-US" sz="1600" dirty="0">
                          <a:effectLst/>
                        </a:rPr>
                        <a:t>Healthy kidney; no lesions or calcifications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971134853"/>
                  </a:ext>
                </a:extLst>
              </a:tr>
              <a:tr h="309668">
                <a:tc>
                  <a:txBody>
                    <a:bodyPr/>
                    <a:lstStyle/>
                    <a:p>
                      <a:pPr marL="0" marR="0">
                        <a:lnSpc>
                          <a:spcPct val="115000"/>
                        </a:lnSpc>
                        <a:spcBef>
                          <a:spcPts val="0"/>
                        </a:spcBef>
                        <a:spcAft>
                          <a:spcPts val="0"/>
                        </a:spcAft>
                      </a:pPr>
                      <a:r>
                        <a:rPr lang="en-US" sz="1600" dirty="0">
                          <a:effectLst/>
                        </a:rPr>
                        <a:t>Cyst</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3,709</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29.8%</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Fluid-filled renal cysts of varying size</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3078614112"/>
                  </a:ext>
                </a:extLst>
              </a:tr>
              <a:tr h="478403">
                <a:tc>
                  <a:txBody>
                    <a:bodyPr/>
                    <a:lstStyle/>
                    <a:p>
                      <a:pPr marL="0" marR="0">
                        <a:lnSpc>
                          <a:spcPct val="115000"/>
                        </a:lnSpc>
                        <a:spcBef>
                          <a:spcPts val="0"/>
                        </a:spcBef>
                        <a:spcAft>
                          <a:spcPts val="0"/>
                        </a:spcAft>
                      </a:pPr>
                      <a:r>
                        <a:rPr lang="en-US" sz="1600">
                          <a:effectLst/>
                        </a:rPr>
                        <a:t>Tumor</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2,283</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18.3%</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Solid renal masses including Renal Cell Carcinoma (RCC) subtypes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4089886068"/>
                  </a:ext>
                </a:extLst>
              </a:tr>
              <a:tr h="309668">
                <a:tc>
                  <a:txBody>
                    <a:bodyPr/>
                    <a:lstStyle/>
                    <a:p>
                      <a:pPr marL="0" marR="0">
                        <a:lnSpc>
                          <a:spcPct val="115000"/>
                        </a:lnSpc>
                        <a:spcBef>
                          <a:spcPts val="0"/>
                        </a:spcBef>
                        <a:spcAft>
                          <a:spcPts val="0"/>
                        </a:spcAft>
                      </a:pPr>
                      <a:r>
                        <a:rPr lang="en-US" sz="1600">
                          <a:effectLst/>
                        </a:rPr>
                        <a:t>Stone</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1,377</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11.1%</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Calcified </a:t>
                      </a:r>
                      <a:r>
                        <a:rPr lang="en-US" sz="1600" dirty="0" err="1">
                          <a:effectLst/>
                        </a:rPr>
                        <a:t>hyperattenuating</a:t>
                      </a:r>
                      <a:r>
                        <a:rPr lang="en-US" sz="1600" dirty="0">
                          <a:effectLst/>
                        </a:rPr>
                        <a:t> lesions; smallest class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3684592146"/>
                  </a:ext>
                </a:extLst>
              </a:tr>
              <a:tr h="309668">
                <a:tc>
                  <a:txBody>
                    <a:bodyPr/>
                    <a:lstStyle/>
                    <a:p>
                      <a:pPr marL="0" marR="0">
                        <a:lnSpc>
                          <a:spcPct val="115000"/>
                        </a:lnSpc>
                        <a:spcBef>
                          <a:spcPts val="0"/>
                        </a:spcBef>
                        <a:spcAft>
                          <a:spcPts val="0"/>
                        </a:spcAft>
                      </a:pPr>
                      <a:r>
                        <a:rPr lang="en-US" sz="1600">
                          <a:effectLst/>
                        </a:rPr>
                        <a:t>Total</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a:effectLst/>
                        </a:rPr>
                        <a:t>12,446</a:t>
                      </a:r>
                      <a:endParaRPr lang="en-US" sz="240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100%</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tc>
                  <a:txBody>
                    <a:bodyPr/>
                    <a:lstStyle/>
                    <a:p>
                      <a:pPr marL="0" marR="0">
                        <a:lnSpc>
                          <a:spcPct val="115000"/>
                        </a:lnSpc>
                        <a:spcBef>
                          <a:spcPts val="0"/>
                        </a:spcBef>
                        <a:spcAft>
                          <a:spcPts val="0"/>
                        </a:spcAft>
                      </a:pPr>
                      <a:r>
                        <a:rPr lang="en-US" sz="1600" dirty="0">
                          <a:effectLst/>
                        </a:rPr>
                        <a:t>Mixed axial and coronal CT acquisitions</a:t>
                      </a:r>
                      <a:endParaRPr lang="en-US" sz="2400" dirty="0">
                        <a:solidFill>
                          <a:srgbClr val="000000"/>
                        </a:solidFill>
                        <a:effectLst/>
                        <a:latin typeface="Times New Roman" panose="02020603050405020304" pitchFamily="18" charset="0"/>
                        <a:ea typeface="MS Mincho"/>
                        <a:cs typeface="Arial" panose="020B0604020202020204" pitchFamily="34" charset="0"/>
                      </a:endParaRPr>
                    </a:p>
                  </a:txBody>
                  <a:tcPr marL="63500" marR="63500" marT="50800" marB="50800"/>
                </a:tc>
                <a:extLst>
                  <a:ext uri="{0D108BD9-81ED-4DB2-BD59-A6C34878D82A}">
                    <a16:rowId xmlns:a16="http://schemas.microsoft.com/office/drawing/2014/main" val="649264948"/>
                  </a:ext>
                </a:extLst>
              </a:tr>
            </a:tbl>
          </a:graphicData>
        </a:graphic>
      </p:graphicFrame>
      <p:pic>
        <p:nvPicPr>
          <p:cNvPr id="24" name="Picture 23"/>
          <p:cNvPicPr>
            <a:picLocks noChangeAspect="1"/>
          </p:cNvPicPr>
          <p:nvPr/>
        </p:nvPicPr>
        <p:blipFill>
          <a:blip r:embed="rId4"/>
          <a:stretch>
            <a:fillRect/>
          </a:stretch>
        </p:blipFill>
        <p:spPr>
          <a:xfrm>
            <a:off x="304801" y="4160661"/>
            <a:ext cx="10658764" cy="228631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9">
    <p:bg>
      <p:bgPr>
        <a:solidFill>
          <a:srgbClr val="FFFFFF"/>
        </a:solidFill>
        <a:effectLst/>
      </p:bgPr>
    </p:bg>
    <p:spTree>
      <p:nvGrpSpPr>
        <p:cNvPr id="1" name=""/>
        <p:cNvGrpSpPr/>
        <p:nvPr/>
      </p:nvGrpSpPr>
      <p:grpSpPr>
        <a:xfrm>
          <a:off x="0" y="0"/>
          <a:ext cx="0" cy="0"/>
          <a:chOff x="0" y="0"/>
          <a:chExt cx="0" cy="0"/>
        </a:xfrm>
      </p:grpSpPr>
      <p:sp>
        <p:nvSpPr>
          <p:cNvPr id="19" name="Shape 6"/>
          <p:cNvSpPr/>
          <p:nvPr/>
        </p:nvSpPr>
        <p:spPr>
          <a:xfrm>
            <a:off x="4877424" y="934302"/>
            <a:ext cx="6603768" cy="1361429"/>
          </a:xfrm>
          <a:prstGeom prst="roundRect">
            <a:avLst>
              <a:gd name="adj" fmla="val 2143"/>
            </a:avLst>
          </a:prstGeom>
          <a:solidFill>
            <a:srgbClr val="E8F7FE"/>
          </a:solidFill>
          <a:ln w="12700">
            <a:solidFill>
              <a:srgbClr val="E8F7FE"/>
            </a:solidFill>
            <a:prstDash val="solid"/>
          </a:ln>
        </p:spPr>
        <p:txBody>
          <a:bodyPr/>
          <a:lstStyle/>
          <a:p>
            <a:endParaRPr lang="en-US"/>
          </a:p>
        </p:txBody>
      </p:sp>
      <p:sp>
        <p:nvSpPr>
          <p:cNvPr id="3" name="Text 1"/>
          <p:cNvSpPr/>
          <p:nvPr/>
        </p:nvSpPr>
        <p:spPr>
          <a:xfrm>
            <a:off x="566928" y="335651"/>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ea typeface="Arial" pitchFamily="34" charset="-122"/>
                <a:cs typeface="Arial" pitchFamily="34" charset="-120"/>
              </a:rPr>
              <a:t>Class Distribution and Imbalance Problem</a:t>
            </a:r>
            <a:endParaRPr lang="en-US" sz="2600" dirty="0"/>
          </a:p>
        </p:txBody>
      </p:sp>
      <p:pic>
        <p:nvPicPr>
          <p:cNvPr id="4" name="Image 0" descr="/home/claude/work/img/image8.png"/>
          <p:cNvPicPr>
            <a:picLocks noChangeAspect="1"/>
          </p:cNvPicPr>
          <p:nvPr/>
        </p:nvPicPr>
        <p:blipFill rotWithShape="1">
          <a:blip r:embed="rId3"/>
          <a:srcRect t="8102"/>
          <a:stretch/>
        </p:blipFill>
        <p:spPr>
          <a:xfrm>
            <a:off x="4879267" y="3598297"/>
            <a:ext cx="6903720" cy="2369681"/>
          </a:xfrm>
          <a:prstGeom prst="rect">
            <a:avLst/>
          </a:prstGeom>
        </p:spPr>
      </p:pic>
      <p:sp>
        <p:nvSpPr>
          <p:cNvPr id="5" name="Text 2"/>
          <p:cNvSpPr/>
          <p:nvPr/>
        </p:nvSpPr>
        <p:spPr>
          <a:xfrm>
            <a:off x="4727448" y="6006862"/>
            <a:ext cx="6903720" cy="256032"/>
          </a:xfrm>
          <a:prstGeom prst="rect">
            <a:avLst/>
          </a:prstGeom>
          <a:noFill/>
          <a:ln/>
        </p:spPr>
        <p:txBody>
          <a:bodyPr wrap="square" lIns="0" tIns="0" rIns="0" bIns="0" rtlCol="0" anchor="ctr"/>
          <a:lstStyle/>
          <a:p>
            <a:pPr marL="0" indent="0" algn="ctr">
              <a:buNone/>
            </a:pPr>
            <a:r>
              <a:rPr lang="en-US" sz="1200" i="1" dirty="0">
                <a:latin typeface="Calibri" pitchFamily="34" charset="0"/>
                <a:ea typeface="Calibri" pitchFamily="34" charset="-122"/>
                <a:cs typeface="Calibri" pitchFamily="34" charset="-120"/>
              </a:rPr>
              <a:t>Per-class distribution of the CT KIDNEY DATASET</a:t>
            </a:r>
            <a:endParaRPr lang="en-US" sz="1200" dirty="0"/>
          </a:p>
        </p:txBody>
      </p:sp>
      <p:sp>
        <p:nvSpPr>
          <p:cNvPr id="6" name="Shape 3"/>
          <p:cNvSpPr/>
          <p:nvPr/>
        </p:nvSpPr>
        <p:spPr>
          <a:xfrm>
            <a:off x="139652" y="884938"/>
            <a:ext cx="4410412" cy="1417320"/>
          </a:xfrm>
          <a:prstGeom prst="roundRect">
            <a:avLst>
              <a:gd name="adj" fmla="val 3871"/>
            </a:avLst>
          </a:prstGeom>
          <a:solidFill>
            <a:srgbClr val="16191B"/>
          </a:solidFill>
          <a:ln w="12700">
            <a:solidFill>
              <a:srgbClr val="16191B"/>
            </a:solidFill>
            <a:prstDash val="solid"/>
          </a:ln>
        </p:spPr>
        <p:txBody>
          <a:bodyPr/>
          <a:lstStyle/>
          <a:p>
            <a:endParaRPr lang="en-US"/>
          </a:p>
        </p:txBody>
      </p:sp>
      <p:sp>
        <p:nvSpPr>
          <p:cNvPr id="7" name="Text 4"/>
          <p:cNvSpPr/>
          <p:nvPr/>
        </p:nvSpPr>
        <p:spPr>
          <a:xfrm>
            <a:off x="790308" y="1007486"/>
            <a:ext cx="1707667" cy="640080"/>
          </a:xfrm>
          <a:prstGeom prst="rect">
            <a:avLst/>
          </a:prstGeom>
          <a:noFill/>
          <a:ln/>
        </p:spPr>
        <p:txBody>
          <a:bodyPr wrap="square" lIns="0" tIns="0" rIns="0" bIns="0" rtlCol="0" anchor="ctr"/>
          <a:lstStyle/>
          <a:p>
            <a:pPr marL="0" indent="0">
              <a:buNone/>
            </a:pPr>
            <a:r>
              <a:rPr lang="en-US" sz="3600" b="1" dirty="0">
                <a:solidFill>
                  <a:srgbClr val="00B0F0"/>
                </a:solidFill>
                <a:latin typeface="Calibri" panose="020F0502020204030204" pitchFamily="34" charset="0"/>
                <a:ea typeface="Arial" pitchFamily="34" charset="-122"/>
                <a:cs typeface="Arial" pitchFamily="34" charset="-120"/>
              </a:rPr>
              <a:t>3.7 : 1</a:t>
            </a:r>
            <a:endParaRPr lang="en-US" sz="3600" dirty="0">
              <a:solidFill>
                <a:srgbClr val="00B0F0"/>
              </a:solidFill>
            </a:endParaRPr>
          </a:p>
        </p:txBody>
      </p:sp>
      <p:sp>
        <p:nvSpPr>
          <p:cNvPr id="9" name="Shape 6"/>
          <p:cNvSpPr/>
          <p:nvPr/>
        </p:nvSpPr>
        <p:spPr>
          <a:xfrm>
            <a:off x="139652" y="3381775"/>
            <a:ext cx="4524712" cy="2861392"/>
          </a:xfrm>
          <a:prstGeom prst="roundRect">
            <a:avLst>
              <a:gd name="adj" fmla="val 2143"/>
            </a:avLst>
          </a:prstGeom>
          <a:solidFill>
            <a:srgbClr val="E8F7FE"/>
          </a:solidFill>
          <a:ln w="12700">
            <a:solidFill>
              <a:srgbClr val="E8F7FE"/>
            </a:solidFill>
            <a:prstDash val="solid"/>
          </a:ln>
        </p:spPr>
        <p:txBody>
          <a:bodyPr/>
          <a:lstStyle/>
          <a:p>
            <a:endParaRPr lang="en-US"/>
          </a:p>
        </p:txBody>
      </p:sp>
      <p:sp>
        <p:nvSpPr>
          <p:cNvPr id="10" name="Text 7"/>
          <p:cNvSpPr/>
          <p:nvPr/>
        </p:nvSpPr>
        <p:spPr>
          <a:xfrm>
            <a:off x="377396" y="3490877"/>
            <a:ext cx="3429000" cy="274320"/>
          </a:xfrm>
          <a:prstGeom prst="rect">
            <a:avLst/>
          </a:prstGeom>
          <a:noFill/>
          <a:ln/>
        </p:spPr>
        <p:txBody>
          <a:bodyPr wrap="square" lIns="0" tIns="0" rIns="0" bIns="0" rtlCol="0" anchor="ctr"/>
          <a:lstStyle/>
          <a:p>
            <a:pPr marL="0" indent="0">
              <a:buNone/>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13</a:t>
            </a:r>
            <a:endParaRPr lang="en-US" sz="1000" dirty="0"/>
          </a:p>
        </p:txBody>
      </p:sp>
      <p:pic>
        <p:nvPicPr>
          <p:cNvPr id="16" name="Picture 15"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14" name="Rectangle 13"/>
          <p:cNvSpPr/>
          <p:nvPr/>
        </p:nvSpPr>
        <p:spPr>
          <a:xfrm>
            <a:off x="254855" y="3380845"/>
            <a:ext cx="4501871" cy="2585323"/>
          </a:xfrm>
          <a:prstGeom prst="rect">
            <a:avLst/>
          </a:prstGeom>
        </p:spPr>
        <p:txBody>
          <a:bodyPr wrap="square">
            <a:spAutoFit/>
          </a:bodyPr>
          <a:lstStyle/>
          <a:p>
            <a:r>
              <a:rPr lang="en-US" b="1" dirty="0">
                <a:solidFill>
                  <a:srgbClr val="16191B"/>
                </a:solidFill>
                <a:latin typeface="Calibri" panose="020F0502020204030204" pitchFamily="34" charset="0"/>
                <a:ea typeface="Calibri" panose="020F0502020204030204" pitchFamily="34" charset="0"/>
                <a:cs typeface="Calibri" panose="020F0502020204030204" pitchFamily="34" charset="0"/>
              </a:rPr>
              <a:t>Why this matters</a:t>
            </a:r>
            <a:endParaRPr lang="en-US" dirty="0">
              <a:latin typeface="+mj-lt"/>
            </a:endParaRPr>
          </a:p>
          <a:p>
            <a:pPr marL="285750" indent="-285750">
              <a:buFont typeface="Arial" panose="020B0604020202020204" pitchFamily="34" charset="0"/>
              <a:buChar char="•"/>
            </a:pPr>
            <a:r>
              <a:rPr lang="en-US" dirty="0">
                <a:latin typeface="+mj-lt"/>
              </a:rPr>
              <a:t>Training minimizes total loss by favoring the majority Normal class.</a:t>
            </a:r>
          </a:p>
          <a:p>
            <a:pPr marL="285750" indent="-285750">
              <a:buFont typeface="Arial" panose="020B0604020202020204" pitchFamily="34" charset="0"/>
              <a:buChar char="•"/>
            </a:pPr>
            <a:r>
              <a:rPr lang="en-US" dirty="0">
                <a:latin typeface="+mj-lt"/>
              </a:rPr>
              <a:t>The Stone class is most at risk.</a:t>
            </a:r>
          </a:p>
          <a:p>
            <a:pPr marL="285750" indent="-285750">
              <a:buFont typeface="Arial" panose="020B0604020202020204" pitchFamily="34" charset="0"/>
              <a:buChar char="•"/>
            </a:pPr>
            <a:r>
              <a:rPr lang="en-US" dirty="0">
                <a:latin typeface="+mj-lt"/>
              </a:rPr>
              <a:t>This imbalance mirrors real radiology practice, so it is considered rather than removed</a:t>
            </a:r>
          </a:p>
          <a:p>
            <a:pPr marL="285750" indent="-285750">
              <a:buFont typeface="Arial" panose="020B0604020202020204" pitchFamily="34" charset="0"/>
              <a:buChar char="•"/>
            </a:pPr>
            <a:r>
              <a:rPr lang="en-US" dirty="0">
                <a:latin typeface="+mj-lt"/>
              </a:rPr>
              <a:t>Addressed with class weights (inverse frequency), and focal loss (γ = 2.0).</a:t>
            </a:r>
          </a:p>
        </p:txBody>
      </p:sp>
      <p:sp>
        <p:nvSpPr>
          <p:cNvPr id="17" name="Rectangle 16"/>
          <p:cNvSpPr/>
          <p:nvPr/>
        </p:nvSpPr>
        <p:spPr>
          <a:xfrm>
            <a:off x="204816" y="1615016"/>
            <a:ext cx="4345248" cy="523220"/>
          </a:xfrm>
          <a:prstGeom prst="rect">
            <a:avLst/>
          </a:prstGeom>
        </p:spPr>
        <p:txBody>
          <a:bodyPr wrap="square">
            <a:spAutoFit/>
          </a:bodyPr>
          <a:lstStyle/>
          <a:p>
            <a:r>
              <a:rPr lang="en-US" sz="1400" dirty="0">
                <a:solidFill>
                  <a:srgbClr val="00B0F0"/>
                </a:solidFill>
              </a:rPr>
              <a:t>Ratio between the largest class (Normal, 5,077) and the smallest (Stone, 1,377)</a:t>
            </a:r>
          </a:p>
        </p:txBody>
      </p:sp>
      <p:sp>
        <p:nvSpPr>
          <p:cNvPr id="18" name="Rectangle 17"/>
          <p:cNvSpPr/>
          <p:nvPr/>
        </p:nvSpPr>
        <p:spPr>
          <a:xfrm>
            <a:off x="5010118" y="1007486"/>
            <a:ext cx="6338380" cy="1200329"/>
          </a:xfrm>
          <a:prstGeom prst="rect">
            <a:avLst/>
          </a:prstGeom>
        </p:spPr>
        <p:txBody>
          <a:bodyPr wrap="square">
            <a:spAutoFit/>
          </a:bodyPr>
          <a:lstStyle/>
          <a:p>
            <a:r>
              <a:rPr lang="en-US" dirty="0"/>
              <a:t>Stratified splitting preserves this distribution across the training, validation and test subsets, so reported test performance reflects a realistically imbalanced population rather than an artificially balanced one.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20">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3600" b="1" dirty="0"/>
              <a:t>Preprocessing</a:t>
            </a:r>
          </a:p>
        </p:txBody>
      </p:sp>
      <p:sp>
        <p:nvSpPr>
          <p:cNvPr id="3" name="Text 1"/>
          <p:cNvSpPr/>
          <p:nvPr/>
        </p:nvSpPr>
        <p:spPr>
          <a:xfrm>
            <a:off x="566928" y="777240"/>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ea typeface="Arial" pitchFamily="34" charset="-122"/>
                <a:cs typeface="Arial" pitchFamily="34" charset="-120"/>
              </a:rPr>
              <a:t>Four Stages Preprocessing Pipeline</a:t>
            </a:r>
            <a:endParaRPr lang="en-US" sz="2600" dirty="0"/>
          </a:p>
        </p:txBody>
      </p:sp>
      <p:sp>
        <p:nvSpPr>
          <p:cNvPr id="4" name="Shape 2"/>
          <p:cNvSpPr/>
          <p:nvPr/>
        </p:nvSpPr>
        <p:spPr>
          <a:xfrm>
            <a:off x="566928" y="1444752"/>
            <a:ext cx="2670048" cy="2121408"/>
          </a:xfrm>
          <a:prstGeom prst="roundRect">
            <a:avLst>
              <a:gd name="adj" fmla="val 2586"/>
            </a:avLst>
          </a:prstGeom>
          <a:solidFill>
            <a:srgbClr val="E8F7FE"/>
          </a:solidFill>
          <a:ln w="12700">
            <a:solidFill>
              <a:srgbClr val="E8F7FE"/>
            </a:solidFill>
            <a:prstDash val="solid"/>
          </a:ln>
        </p:spPr>
        <p:txBody>
          <a:bodyPr/>
          <a:lstStyle/>
          <a:p>
            <a:endParaRPr lang="en-US"/>
          </a:p>
        </p:txBody>
      </p:sp>
      <p:sp>
        <p:nvSpPr>
          <p:cNvPr id="5" name="Shape 3"/>
          <p:cNvSpPr/>
          <p:nvPr/>
        </p:nvSpPr>
        <p:spPr>
          <a:xfrm>
            <a:off x="795528" y="1645920"/>
            <a:ext cx="457200" cy="457200"/>
          </a:xfrm>
          <a:prstGeom prst="ellipse">
            <a:avLst/>
          </a:prstGeom>
          <a:solidFill>
            <a:srgbClr val="00AEEF"/>
          </a:solidFill>
          <a:ln w="12700">
            <a:solidFill>
              <a:srgbClr val="00AEEF"/>
            </a:solidFill>
            <a:prstDash val="solid"/>
          </a:ln>
        </p:spPr>
        <p:txBody>
          <a:bodyPr/>
          <a:lstStyle/>
          <a:p>
            <a:endParaRPr lang="en-US"/>
          </a:p>
        </p:txBody>
      </p:sp>
      <p:sp>
        <p:nvSpPr>
          <p:cNvPr id="6" name="Text 4"/>
          <p:cNvSpPr/>
          <p:nvPr/>
        </p:nvSpPr>
        <p:spPr>
          <a:xfrm>
            <a:off x="79552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01</a:t>
            </a:r>
          </a:p>
        </p:txBody>
      </p:sp>
      <p:sp>
        <p:nvSpPr>
          <p:cNvPr id="7" name="Text 5"/>
          <p:cNvSpPr/>
          <p:nvPr/>
        </p:nvSpPr>
        <p:spPr>
          <a:xfrm>
            <a:off x="79552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Grayscale to RGB</a:t>
            </a:r>
            <a:endParaRPr lang="en-US" dirty="0"/>
          </a:p>
        </p:txBody>
      </p:sp>
      <p:sp>
        <p:nvSpPr>
          <p:cNvPr id="8" name="Text 6"/>
          <p:cNvSpPr/>
          <p:nvPr/>
        </p:nvSpPr>
        <p:spPr>
          <a:xfrm>
            <a:off x="795528" y="2505088"/>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Single channel CT values are duplicated across three channels so ImageNet pre-trained backbones can be reused.</a:t>
            </a:r>
          </a:p>
        </p:txBody>
      </p:sp>
      <p:sp>
        <p:nvSpPr>
          <p:cNvPr id="9" name="Shape 7"/>
          <p:cNvSpPr/>
          <p:nvPr/>
        </p:nvSpPr>
        <p:spPr>
          <a:xfrm>
            <a:off x="3355848" y="1444752"/>
            <a:ext cx="2670048" cy="2121408"/>
          </a:xfrm>
          <a:prstGeom prst="roundRect">
            <a:avLst>
              <a:gd name="adj" fmla="val 2586"/>
            </a:avLst>
          </a:prstGeom>
          <a:solidFill>
            <a:srgbClr val="E8F7FE"/>
          </a:solidFill>
          <a:ln w="12700">
            <a:solidFill>
              <a:srgbClr val="E8F7FE"/>
            </a:solidFill>
            <a:prstDash val="solid"/>
          </a:ln>
        </p:spPr>
        <p:txBody>
          <a:bodyPr/>
          <a:lstStyle/>
          <a:p>
            <a:endParaRPr lang="en-US"/>
          </a:p>
        </p:txBody>
      </p:sp>
      <p:sp>
        <p:nvSpPr>
          <p:cNvPr id="10" name="Shape 8"/>
          <p:cNvSpPr/>
          <p:nvPr/>
        </p:nvSpPr>
        <p:spPr>
          <a:xfrm>
            <a:off x="3584448" y="1645920"/>
            <a:ext cx="457200" cy="457200"/>
          </a:xfrm>
          <a:prstGeom prst="ellipse">
            <a:avLst/>
          </a:prstGeom>
          <a:solidFill>
            <a:srgbClr val="00AEEF"/>
          </a:solidFill>
          <a:ln w="12700">
            <a:solidFill>
              <a:srgbClr val="00AEEF"/>
            </a:solidFill>
            <a:prstDash val="solid"/>
          </a:ln>
        </p:spPr>
        <p:txBody>
          <a:bodyPr/>
          <a:lstStyle/>
          <a:p>
            <a:endParaRPr lang="en-US"/>
          </a:p>
        </p:txBody>
      </p:sp>
      <p:sp>
        <p:nvSpPr>
          <p:cNvPr id="11" name="Text 9"/>
          <p:cNvSpPr/>
          <p:nvPr/>
        </p:nvSpPr>
        <p:spPr>
          <a:xfrm>
            <a:off x="358444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02</a:t>
            </a:r>
          </a:p>
        </p:txBody>
      </p:sp>
      <p:sp>
        <p:nvSpPr>
          <p:cNvPr id="12" name="Text 10"/>
          <p:cNvSpPr/>
          <p:nvPr/>
        </p:nvSpPr>
        <p:spPr>
          <a:xfrm>
            <a:off x="358444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CLAHE enhancement</a:t>
            </a:r>
            <a:endParaRPr lang="en-US" dirty="0"/>
          </a:p>
        </p:txBody>
      </p:sp>
      <p:sp>
        <p:nvSpPr>
          <p:cNvPr id="13" name="Text 11"/>
          <p:cNvSpPr/>
          <p:nvPr/>
        </p:nvSpPr>
        <p:spPr>
          <a:xfrm>
            <a:off x="3584448" y="2507120"/>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Contrast Limited Adaptive Histogram Equalization, clip limit 2.0 and 8×8 tile grid, improves visibility of small lesions and stones.</a:t>
            </a:r>
          </a:p>
        </p:txBody>
      </p:sp>
      <p:sp>
        <p:nvSpPr>
          <p:cNvPr id="14" name="Shape 12"/>
          <p:cNvSpPr/>
          <p:nvPr/>
        </p:nvSpPr>
        <p:spPr>
          <a:xfrm>
            <a:off x="6144768" y="1444752"/>
            <a:ext cx="2670048" cy="2121408"/>
          </a:xfrm>
          <a:prstGeom prst="roundRect">
            <a:avLst>
              <a:gd name="adj" fmla="val 2586"/>
            </a:avLst>
          </a:prstGeom>
          <a:solidFill>
            <a:srgbClr val="E8F7FE"/>
          </a:solidFill>
          <a:ln w="12700">
            <a:solidFill>
              <a:srgbClr val="E8F7FE"/>
            </a:solidFill>
            <a:prstDash val="solid"/>
          </a:ln>
        </p:spPr>
        <p:txBody>
          <a:bodyPr/>
          <a:lstStyle/>
          <a:p>
            <a:endParaRPr lang="en-US"/>
          </a:p>
        </p:txBody>
      </p:sp>
      <p:sp>
        <p:nvSpPr>
          <p:cNvPr id="15" name="Shape 13"/>
          <p:cNvSpPr/>
          <p:nvPr/>
        </p:nvSpPr>
        <p:spPr>
          <a:xfrm>
            <a:off x="6373368" y="1645920"/>
            <a:ext cx="457200" cy="457200"/>
          </a:xfrm>
          <a:prstGeom prst="ellipse">
            <a:avLst/>
          </a:prstGeom>
          <a:solidFill>
            <a:srgbClr val="00AEEF"/>
          </a:solidFill>
          <a:ln w="12700">
            <a:solidFill>
              <a:srgbClr val="00AEEF"/>
            </a:solidFill>
            <a:prstDash val="solid"/>
          </a:ln>
        </p:spPr>
        <p:txBody>
          <a:bodyPr/>
          <a:lstStyle/>
          <a:p>
            <a:endParaRPr lang="en-US"/>
          </a:p>
        </p:txBody>
      </p:sp>
      <p:sp>
        <p:nvSpPr>
          <p:cNvPr id="16" name="Text 14"/>
          <p:cNvSpPr/>
          <p:nvPr/>
        </p:nvSpPr>
        <p:spPr>
          <a:xfrm>
            <a:off x="637336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03</a:t>
            </a:r>
            <a:endParaRPr lang="en-US" sz="1100" dirty="0"/>
          </a:p>
        </p:txBody>
      </p:sp>
      <p:sp>
        <p:nvSpPr>
          <p:cNvPr id="17" name="Text 15"/>
          <p:cNvSpPr/>
          <p:nvPr/>
        </p:nvSpPr>
        <p:spPr>
          <a:xfrm>
            <a:off x="6373368" y="2121408"/>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Resizing</a:t>
            </a:r>
          </a:p>
        </p:txBody>
      </p:sp>
      <p:sp>
        <p:nvSpPr>
          <p:cNvPr id="18" name="Text 16"/>
          <p:cNvSpPr/>
          <p:nvPr/>
        </p:nvSpPr>
        <p:spPr>
          <a:xfrm>
            <a:off x="6373368" y="2505088"/>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Bilinear resizing to 380×380 for EfficientNet-B4 and 224×224 for ResNet-50 and MobileNetV3.</a:t>
            </a:r>
          </a:p>
        </p:txBody>
      </p:sp>
      <p:sp>
        <p:nvSpPr>
          <p:cNvPr id="19" name="Shape 17"/>
          <p:cNvSpPr/>
          <p:nvPr/>
        </p:nvSpPr>
        <p:spPr>
          <a:xfrm>
            <a:off x="8933688" y="1444752"/>
            <a:ext cx="2670048" cy="2121408"/>
          </a:xfrm>
          <a:prstGeom prst="roundRect">
            <a:avLst>
              <a:gd name="adj" fmla="val 2586"/>
            </a:avLst>
          </a:prstGeom>
          <a:solidFill>
            <a:srgbClr val="E8F7FE"/>
          </a:solidFill>
          <a:ln w="12700">
            <a:solidFill>
              <a:srgbClr val="E8F7FE"/>
            </a:solidFill>
            <a:prstDash val="solid"/>
          </a:ln>
        </p:spPr>
        <p:txBody>
          <a:bodyPr/>
          <a:lstStyle/>
          <a:p>
            <a:endParaRPr lang="en-US"/>
          </a:p>
        </p:txBody>
      </p:sp>
      <p:sp>
        <p:nvSpPr>
          <p:cNvPr id="20" name="Shape 18"/>
          <p:cNvSpPr/>
          <p:nvPr/>
        </p:nvSpPr>
        <p:spPr>
          <a:xfrm>
            <a:off x="9162288" y="1645920"/>
            <a:ext cx="457200" cy="457200"/>
          </a:xfrm>
          <a:prstGeom prst="ellipse">
            <a:avLst/>
          </a:prstGeom>
          <a:solidFill>
            <a:srgbClr val="00AEEF"/>
          </a:solidFill>
          <a:ln w="12700">
            <a:solidFill>
              <a:srgbClr val="00AEEF"/>
            </a:solidFill>
            <a:prstDash val="solid"/>
          </a:ln>
        </p:spPr>
        <p:txBody>
          <a:bodyPr/>
          <a:lstStyle/>
          <a:p>
            <a:endParaRPr lang="en-US"/>
          </a:p>
        </p:txBody>
      </p:sp>
      <p:sp>
        <p:nvSpPr>
          <p:cNvPr id="21" name="Text 19"/>
          <p:cNvSpPr/>
          <p:nvPr/>
        </p:nvSpPr>
        <p:spPr>
          <a:xfrm>
            <a:off x="9162288" y="1645920"/>
            <a:ext cx="457200" cy="457200"/>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04</a:t>
            </a:r>
          </a:p>
        </p:txBody>
      </p:sp>
      <p:sp>
        <p:nvSpPr>
          <p:cNvPr id="22" name="Text 20"/>
          <p:cNvSpPr/>
          <p:nvPr/>
        </p:nvSpPr>
        <p:spPr>
          <a:xfrm>
            <a:off x="9162288" y="2134616"/>
            <a:ext cx="2286000" cy="310896"/>
          </a:xfrm>
          <a:prstGeom prst="rect">
            <a:avLst/>
          </a:prstGeom>
          <a:noFill/>
          <a:ln/>
        </p:spPr>
        <p:txBody>
          <a:bodyPr wrap="square" lIns="0" tIns="0" rIns="0" bIns="0" rtlCol="0" anchor="ctr"/>
          <a:lstStyle/>
          <a:p>
            <a:pPr marL="0" indent="0">
              <a:buNone/>
            </a:pPr>
            <a:r>
              <a:rPr lang="en-US" b="1" dirty="0">
                <a:ea typeface="Arial" pitchFamily="34" charset="-122"/>
                <a:cs typeface="Arial" pitchFamily="34" charset="-120"/>
              </a:rPr>
              <a:t>Normalization</a:t>
            </a:r>
          </a:p>
        </p:txBody>
      </p:sp>
      <p:sp>
        <p:nvSpPr>
          <p:cNvPr id="23" name="Text 21"/>
          <p:cNvSpPr/>
          <p:nvPr/>
        </p:nvSpPr>
        <p:spPr>
          <a:xfrm>
            <a:off x="9162288" y="2509153"/>
            <a:ext cx="2286000" cy="914400"/>
          </a:xfrm>
          <a:prstGeom prst="rect">
            <a:avLst/>
          </a:prstGeom>
          <a:noFill/>
          <a:ln/>
        </p:spPr>
        <p:txBody>
          <a:bodyPr wrap="square" lIns="0" tIns="0" rIns="0" bIns="0" rtlCol="0" anchor="ctr"/>
          <a:lstStyle/>
          <a:p>
            <a:pPr marL="0" indent="0">
              <a:lnSpc>
                <a:spcPts val="1400"/>
              </a:lnSpc>
              <a:buNone/>
            </a:pPr>
            <a:r>
              <a:rPr lang="en-US" sz="1600" dirty="0">
                <a:latin typeface="+mj-lt"/>
              </a:rPr>
              <a:t>Pixel intensities are normalised with ImageNet mean and standard deviation values.</a:t>
            </a:r>
          </a:p>
        </p:txBody>
      </p:sp>
      <p:pic>
        <p:nvPicPr>
          <p:cNvPr id="24" name="Image 0" descr="/home/claude/work/img/image13.png"/>
          <p:cNvPicPr>
            <a:picLocks noChangeAspect="1"/>
          </p:cNvPicPr>
          <p:nvPr/>
        </p:nvPicPr>
        <p:blipFill>
          <a:blip r:embed="rId3"/>
          <a:stretch>
            <a:fillRect/>
          </a:stretch>
        </p:blipFill>
        <p:spPr>
          <a:xfrm>
            <a:off x="2167128" y="4005072"/>
            <a:ext cx="7863840" cy="2093976"/>
          </a:xfrm>
          <a:prstGeom prst="rect">
            <a:avLst/>
          </a:prstGeom>
          <a:noFill/>
          <a:ln w="12700">
            <a:solidFill>
              <a:schemeClr val="tx1"/>
            </a:solidFill>
          </a:ln>
        </p:spPr>
      </p:pic>
      <p:sp>
        <p:nvSpPr>
          <p:cNvPr id="25" name="Text 22"/>
          <p:cNvSpPr/>
          <p:nvPr/>
        </p:nvSpPr>
        <p:spPr>
          <a:xfrm>
            <a:off x="1901952" y="5918292"/>
            <a:ext cx="7863840" cy="256032"/>
          </a:xfrm>
          <a:prstGeom prst="rect">
            <a:avLst/>
          </a:prstGeom>
          <a:noFill/>
          <a:ln/>
        </p:spPr>
        <p:txBody>
          <a:bodyPr wrap="square" lIns="0" tIns="0" rIns="0" bIns="0" rtlCol="0" anchor="ctr"/>
          <a:lstStyle/>
          <a:p>
            <a:pPr marL="0" indent="0" algn="ctr">
              <a:buNone/>
            </a:pPr>
            <a:r>
              <a:rPr lang="en-US" sz="950" i="1" dirty="0">
                <a:latin typeface="Calibri" pitchFamily="34" charset="0"/>
                <a:ea typeface="Calibri" pitchFamily="34" charset="-122"/>
                <a:cs typeface="Calibri" pitchFamily="34" charset="-120"/>
              </a:rPr>
              <a:t>Sample images before and after CLAHE</a:t>
            </a:r>
            <a:endParaRPr lang="en-US" sz="950" dirty="0"/>
          </a:p>
        </p:txBody>
      </p:sp>
      <p:sp>
        <p:nvSpPr>
          <p:cNvPr id="30" name="Text 26"/>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14</a:t>
            </a:r>
            <a:endParaRPr lang="en-US" sz="1000" dirty="0"/>
          </a:p>
        </p:txBody>
      </p:sp>
      <p:pic>
        <p:nvPicPr>
          <p:cNvPr id="31" name="Picture 30"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3" name="Text 1"/>
          <p:cNvSpPr/>
          <p:nvPr/>
        </p:nvSpPr>
        <p:spPr>
          <a:xfrm>
            <a:off x="566928" y="455723"/>
            <a:ext cx="11064240" cy="548640"/>
          </a:xfrm>
          <a:prstGeom prst="rect">
            <a:avLst/>
          </a:prstGeom>
          <a:noFill/>
          <a:ln/>
        </p:spPr>
        <p:txBody>
          <a:bodyPr wrap="square" lIns="0" tIns="0" rIns="0" bIns="0" rtlCol="0" anchor="ctr"/>
          <a:lstStyle/>
          <a:p>
            <a:pPr marL="0" indent="0">
              <a:buNone/>
            </a:pPr>
            <a:r>
              <a:rPr lang="en-US" sz="3600" b="1" dirty="0">
                <a:solidFill>
                  <a:srgbClr val="16191B"/>
                </a:solidFill>
                <a:ea typeface="Arial" pitchFamily="34" charset="-122"/>
                <a:cs typeface="Arial" pitchFamily="34" charset="-120"/>
              </a:rPr>
              <a:t>Data Split Protocol</a:t>
            </a:r>
            <a:endParaRPr lang="en-US" sz="3600" dirty="0"/>
          </a:p>
        </p:txBody>
      </p:sp>
      <p:sp>
        <p:nvSpPr>
          <p:cNvPr id="8" name="Text 5"/>
          <p:cNvSpPr/>
          <p:nvPr/>
        </p:nvSpPr>
        <p:spPr>
          <a:xfrm>
            <a:off x="785090" y="1248016"/>
            <a:ext cx="5212080" cy="496023"/>
          </a:xfrm>
          <a:prstGeom prst="rect">
            <a:avLst/>
          </a:prstGeom>
          <a:noFill/>
          <a:ln/>
        </p:spPr>
        <p:txBody>
          <a:bodyPr wrap="square" lIns="0" tIns="0" rIns="0" bIns="0" rtlCol="0" anchor="ctr"/>
          <a:lstStyle/>
          <a:p>
            <a:pPr marL="0" indent="0">
              <a:buNone/>
            </a:pPr>
            <a:r>
              <a:rPr lang="en-US" sz="2800" b="1" dirty="0">
                <a:solidFill>
                  <a:srgbClr val="16191B"/>
                </a:solidFill>
                <a:ea typeface="Arial" pitchFamily="34" charset="-122"/>
                <a:cs typeface="Arial" pitchFamily="34" charset="-120"/>
              </a:rPr>
              <a:t>Stratified 70 / 10 / 20 split</a:t>
            </a:r>
            <a:endParaRPr lang="en-US" sz="2800" dirty="0"/>
          </a:p>
        </p:txBody>
      </p:sp>
      <p:sp>
        <p:nvSpPr>
          <p:cNvPr id="9" name="Shape 6"/>
          <p:cNvSpPr/>
          <p:nvPr/>
        </p:nvSpPr>
        <p:spPr>
          <a:xfrm>
            <a:off x="2892551" y="2850990"/>
            <a:ext cx="1673352" cy="1051560"/>
          </a:xfrm>
          <a:prstGeom prst="roundRect">
            <a:avLst>
              <a:gd name="adj" fmla="val 5217"/>
            </a:avLst>
          </a:prstGeom>
          <a:solidFill>
            <a:srgbClr val="16191B"/>
          </a:solidFill>
          <a:ln w="12700">
            <a:solidFill>
              <a:srgbClr val="16191B"/>
            </a:solidFill>
            <a:prstDash val="solid"/>
          </a:ln>
        </p:spPr>
        <p:txBody>
          <a:bodyPr/>
          <a:lstStyle/>
          <a:p>
            <a:endParaRPr lang="en-US"/>
          </a:p>
        </p:txBody>
      </p:sp>
      <p:sp>
        <p:nvSpPr>
          <p:cNvPr id="10" name="Text 7"/>
          <p:cNvSpPr/>
          <p:nvPr/>
        </p:nvSpPr>
        <p:spPr>
          <a:xfrm>
            <a:off x="2983991" y="2979006"/>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8,712</a:t>
            </a:r>
            <a:endParaRPr lang="en-US" sz="2100" dirty="0"/>
          </a:p>
        </p:txBody>
      </p:sp>
      <p:sp>
        <p:nvSpPr>
          <p:cNvPr id="11" name="Text 8"/>
          <p:cNvSpPr/>
          <p:nvPr/>
        </p:nvSpPr>
        <p:spPr>
          <a:xfrm>
            <a:off x="2983991" y="3417918"/>
            <a:ext cx="1490472" cy="365760"/>
          </a:xfrm>
          <a:prstGeom prst="rect">
            <a:avLst/>
          </a:prstGeom>
          <a:noFill/>
          <a:ln/>
        </p:spPr>
        <p:txBody>
          <a:bodyPr wrap="square" lIns="0" tIns="0" rIns="0" bIns="0" rtlCol="0" anchor="ctr"/>
          <a:lstStyle/>
          <a:p>
            <a:pPr marL="0" indent="0" algn="ctr">
              <a:buNone/>
            </a:pPr>
            <a:r>
              <a:rPr lang="en-US" dirty="0">
                <a:solidFill>
                  <a:srgbClr val="8CC9E4"/>
                </a:solidFill>
                <a:latin typeface="Calibri" pitchFamily="34" charset="0"/>
                <a:ea typeface="Calibri" pitchFamily="34" charset="-122"/>
                <a:cs typeface="Calibri" pitchFamily="34" charset="-120"/>
              </a:rPr>
              <a:t>Training set</a:t>
            </a:r>
            <a:endParaRPr lang="en-US" dirty="0"/>
          </a:p>
        </p:txBody>
      </p:sp>
      <p:sp>
        <p:nvSpPr>
          <p:cNvPr id="12" name="Shape 9"/>
          <p:cNvSpPr/>
          <p:nvPr/>
        </p:nvSpPr>
        <p:spPr>
          <a:xfrm>
            <a:off x="4666487" y="2850990"/>
            <a:ext cx="1673352" cy="1051560"/>
          </a:xfrm>
          <a:prstGeom prst="roundRect">
            <a:avLst>
              <a:gd name="adj" fmla="val 5217"/>
            </a:avLst>
          </a:prstGeom>
          <a:solidFill>
            <a:srgbClr val="16191B"/>
          </a:solidFill>
          <a:ln w="12700">
            <a:solidFill>
              <a:srgbClr val="16191B"/>
            </a:solidFill>
            <a:prstDash val="solid"/>
          </a:ln>
        </p:spPr>
        <p:txBody>
          <a:bodyPr/>
          <a:lstStyle/>
          <a:p>
            <a:endParaRPr lang="en-US"/>
          </a:p>
        </p:txBody>
      </p:sp>
      <p:sp>
        <p:nvSpPr>
          <p:cNvPr id="13" name="Text 10"/>
          <p:cNvSpPr/>
          <p:nvPr/>
        </p:nvSpPr>
        <p:spPr>
          <a:xfrm>
            <a:off x="4757927" y="2979006"/>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1,244</a:t>
            </a:r>
            <a:endParaRPr lang="en-US" sz="2100" dirty="0"/>
          </a:p>
        </p:txBody>
      </p:sp>
      <p:sp>
        <p:nvSpPr>
          <p:cNvPr id="14" name="Text 11"/>
          <p:cNvSpPr/>
          <p:nvPr/>
        </p:nvSpPr>
        <p:spPr>
          <a:xfrm>
            <a:off x="4757927" y="3417918"/>
            <a:ext cx="1490472" cy="365760"/>
          </a:xfrm>
          <a:prstGeom prst="rect">
            <a:avLst/>
          </a:prstGeom>
          <a:noFill/>
          <a:ln/>
        </p:spPr>
        <p:txBody>
          <a:bodyPr wrap="square" lIns="0" tIns="0" rIns="0" bIns="0" rtlCol="0" anchor="ctr"/>
          <a:lstStyle/>
          <a:p>
            <a:pPr marL="0" indent="0" algn="ctr">
              <a:buNone/>
            </a:pPr>
            <a:r>
              <a:rPr lang="en-US" dirty="0">
                <a:solidFill>
                  <a:srgbClr val="8CC9E4"/>
                </a:solidFill>
                <a:latin typeface="Calibri" pitchFamily="34" charset="0"/>
                <a:ea typeface="Calibri" pitchFamily="34" charset="-122"/>
                <a:cs typeface="Calibri" pitchFamily="34" charset="-120"/>
              </a:rPr>
              <a:t>Validation set</a:t>
            </a:r>
          </a:p>
        </p:txBody>
      </p:sp>
      <p:sp>
        <p:nvSpPr>
          <p:cNvPr id="15" name="Shape 12"/>
          <p:cNvSpPr/>
          <p:nvPr/>
        </p:nvSpPr>
        <p:spPr>
          <a:xfrm>
            <a:off x="6440423" y="2850990"/>
            <a:ext cx="1673352" cy="1051560"/>
          </a:xfrm>
          <a:prstGeom prst="roundRect">
            <a:avLst>
              <a:gd name="adj" fmla="val 5217"/>
            </a:avLst>
          </a:prstGeom>
          <a:solidFill>
            <a:srgbClr val="16191B"/>
          </a:solidFill>
          <a:ln w="12700">
            <a:solidFill>
              <a:srgbClr val="16191B"/>
            </a:solidFill>
            <a:prstDash val="solid"/>
          </a:ln>
        </p:spPr>
        <p:txBody>
          <a:bodyPr/>
          <a:lstStyle/>
          <a:p>
            <a:endParaRPr lang="en-US"/>
          </a:p>
        </p:txBody>
      </p:sp>
      <p:sp>
        <p:nvSpPr>
          <p:cNvPr id="16" name="Text 13"/>
          <p:cNvSpPr/>
          <p:nvPr/>
        </p:nvSpPr>
        <p:spPr>
          <a:xfrm>
            <a:off x="6531863" y="2979006"/>
            <a:ext cx="1490472" cy="457200"/>
          </a:xfrm>
          <a:prstGeom prst="rect">
            <a:avLst/>
          </a:prstGeom>
          <a:noFill/>
          <a:ln/>
        </p:spPr>
        <p:txBody>
          <a:bodyPr wrap="square" lIns="0" tIns="0" rIns="0" bIns="0" rtlCol="0" anchor="ctr"/>
          <a:lstStyle/>
          <a:p>
            <a:pPr marL="0" indent="0" algn="ctr">
              <a:buNone/>
            </a:pPr>
            <a:r>
              <a:rPr lang="en-US" sz="2400" b="1" dirty="0">
                <a:solidFill>
                  <a:srgbClr val="00AEEF"/>
                </a:solidFill>
                <a:ea typeface="Arial" pitchFamily="34" charset="-122"/>
                <a:cs typeface="Arial" pitchFamily="34" charset="-120"/>
              </a:rPr>
              <a:t>2,490</a:t>
            </a:r>
            <a:endParaRPr lang="en-US" sz="2400" dirty="0"/>
          </a:p>
        </p:txBody>
      </p:sp>
      <p:sp>
        <p:nvSpPr>
          <p:cNvPr id="17" name="Text 14"/>
          <p:cNvSpPr/>
          <p:nvPr/>
        </p:nvSpPr>
        <p:spPr>
          <a:xfrm>
            <a:off x="6531863" y="3417918"/>
            <a:ext cx="1490472" cy="365760"/>
          </a:xfrm>
          <a:prstGeom prst="rect">
            <a:avLst/>
          </a:prstGeom>
          <a:noFill/>
          <a:ln/>
        </p:spPr>
        <p:txBody>
          <a:bodyPr wrap="square" lIns="0" tIns="0" rIns="0" bIns="0" rtlCol="0" anchor="ctr"/>
          <a:lstStyle/>
          <a:p>
            <a:pPr algn="ctr"/>
            <a:r>
              <a:rPr lang="en-US" dirty="0">
                <a:solidFill>
                  <a:srgbClr val="8CC9E4"/>
                </a:solidFill>
                <a:latin typeface="Calibri" pitchFamily="34" charset="0"/>
                <a:ea typeface="Calibri" pitchFamily="34" charset="-122"/>
                <a:cs typeface="Calibri" pitchFamily="34" charset="-120"/>
              </a:rPr>
              <a:t>Test set</a:t>
            </a:r>
          </a:p>
        </p:txBody>
      </p:sp>
      <p:sp>
        <p:nvSpPr>
          <p:cNvPr id="5" name="Text 17"/>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15</a:t>
            </a:r>
            <a:endParaRPr lang="en-US" sz="1000" dirty="0"/>
          </a:p>
        </p:txBody>
      </p:sp>
      <p:pic>
        <p:nvPicPr>
          <p:cNvPr id="23" name="Picture 22"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graphicFrame>
        <p:nvGraphicFramePr>
          <p:cNvPr id="18" name="Table 17"/>
          <p:cNvGraphicFramePr>
            <a:graphicFrameLocks noGrp="1"/>
          </p:cNvGraphicFramePr>
          <p:nvPr>
            <p:extLst>
              <p:ext uri="{D42A27DB-BD31-4B8C-83A1-F6EECF244321}">
                <p14:modId xmlns:p14="http://schemas.microsoft.com/office/powerpoint/2010/main" val="2443814714"/>
              </p:ext>
            </p:extLst>
          </p:nvPr>
        </p:nvGraphicFramePr>
        <p:xfrm>
          <a:off x="2892551" y="4297680"/>
          <a:ext cx="5212080" cy="1536192"/>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1169923094"/>
                    </a:ext>
                  </a:extLst>
                </a:gridCol>
                <a:gridCol w="960120">
                  <a:extLst>
                    <a:ext uri="{9D8B030D-6E8A-4147-A177-3AD203B41FA5}">
                      <a16:colId xmlns:a16="http://schemas.microsoft.com/office/drawing/2014/main" val="501256663"/>
                    </a:ext>
                  </a:extLst>
                </a:gridCol>
                <a:gridCol w="1051560">
                  <a:extLst>
                    <a:ext uri="{9D8B030D-6E8A-4147-A177-3AD203B41FA5}">
                      <a16:colId xmlns:a16="http://schemas.microsoft.com/office/drawing/2014/main" val="3411907899"/>
                    </a:ext>
                  </a:extLst>
                </a:gridCol>
                <a:gridCol w="868680">
                  <a:extLst>
                    <a:ext uri="{9D8B030D-6E8A-4147-A177-3AD203B41FA5}">
                      <a16:colId xmlns:a16="http://schemas.microsoft.com/office/drawing/2014/main" val="95025044"/>
                    </a:ext>
                  </a:extLst>
                </a:gridCol>
                <a:gridCol w="960120">
                  <a:extLst>
                    <a:ext uri="{9D8B030D-6E8A-4147-A177-3AD203B41FA5}">
                      <a16:colId xmlns:a16="http://schemas.microsoft.com/office/drawing/2014/main" val="556254354"/>
                    </a:ext>
                  </a:extLst>
                </a:gridCol>
              </a:tblGrid>
              <a:tr h="384048">
                <a:tc>
                  <a:txBody>
                    <a:bodyPr/>
                    <a:lstStyle/>
                    <a:p>
                      <a:pPr marL="0" indent="0" algn="l">
                        <a:buNone/>
                      </a:pPr>
                      <a:r>
                        <a:rPr lang="en-US" sz="1600" dirty="0"/>
                        <a:t>Subset</a:t>
                      </a:r>
                      <a:endParaRPr lang="en-US" sz="1600" dirty="0">
                        <a:latin typeface="+mn-lt"/>
                        <a:ea typeface="Calibri" charset="0"/>
                        <a:cs typeface="Calibri" charset="0"/>
                      </a:endParaRPr>
                    </a:p>
                  </a:txBody>
                  <a:tcPr anchor="ctr"/>
                </a:tc>
                <a:tc>
                  <a:txBody>
                    <a:bodyPr/>
                    <a:lstStyle/>
                    <a:p>
                      <a:pPr marL="0" indent="0" algn="l">
                        <a:buNone/>
                      </a:pPr>
                      <a:r>
                        <a:rPr lang="en-US" sz="1600" dirty="0"/>
                        <a:t>Cyst</a:t>
                      </a:r>
                      <a:endParaRPr lang="en-US" sz="1600" dirty="0">
                        <a:latin typeface="+mn-lt"/>
                        <a:ea typeface="Calibri" charset="0"/>
                        <a:cs typeface="Calibri" charset="0"/>
                      </a:endParaRPr>
                    </a:p>
                  </a:txBody>
                  <a:tcPr anchor="ctr"/>
                </a:tc>
                <a:tc>
                  <a:txBody>
                    <a:bodyPr/>
                    <a:lstStyle/>
                    <a:p>
                      <a:pPr marL="0" indent="0" algn="l">
                        <a:buNone/>
                      </a:pPr>
                      <a:r>
                        <a:rPr lang="en-US" sz="1600" dirty="0"/>
                        <a:t>Normal</a:t>
                      </a:r>
                      <a:endParaRPr lang="en-US" sz="1600" dirty="0">
                        <a:latin typeface="+mn-lt"/>
                        <a:ea typeface="Calibri" charset="0"/>
                        <a:cs typeface="Calibri" charset="0"/>
                      </a:endParaRPr>
                    </a:p>
                  </a:txBody>
                  <a:tcPr anchor="ctr"/>
                </a:tc>
                <a:tc>
                  <a:txBody>
                    <a:bodyPr/>
                    <a:lstStyle/>
                    <a:p>
                      <a:pPr marL="0" indent="0" algn="l">
                        <a:buNone/>
                      </a:pPr>
                      <a:r>
                        <a:rPr lang="en-US" sz="1600" dirty="0"/>
                        <a:t>Stone</a:t>
                      </a:r>
                      <a:endParaRPr lang="en-US" sz="1600" dirty="0">
                        <a:latin typeface="+mn-lt"/>
                        <a:ea typeface="Calibri" charset="0"/>
                        <a:cs typeface="Calibri" charset="0"/>
                      </a:endParaRPr>
                    </a:p>
                  </a:txBody>
                  <a:tcPr anchor="ctr"/>
                </a:tc>
                <a:tc>
                  <a:txBody>
                    <a:bodyPr/>
                    <a:lstStyle/>
                    <a:p>
                      <a:pPr marL="0" indent="0" algn="l">
                        <a:buNone/>
                      </a:pPr>
                      <a:r>
                        <a:rPr lang="en-US" sz="1600" dirty="0"/>
                        <a:t>Tumor</a:t>
                      </a:r>
                      <a:endParaRPr lang="en-US" sz="1600" dirty="0">
                        <a:latin typeface="+mn-lt"/>
                        <a:ea typeface="Calibri" charset="0"/>
                        <a:cs typeface="Calibri" charset="0"/>
                      </a:endParaRPr>
                    </a:p>
                  </a:txBody>
                  <a:tcPr anchor="ctr"/>
                </a:tc>
                <a:extLst>
                  <a:ext uri="{0D108BD9-81ED-4DB2-BD59-A6C34878D82A}">
                    <a16:rowId xmlns:a16="http://schemas.microsoft.com/office/drawing/2014/main" val="4016516585"/>
                  </a:ext>
                </a:extLst>
              </a:tr>
              <a:tr h="384048">
                <a:tc>
                  <a:txBody>
                    <a:bodyPr/>
                    <a:lstStyle/>
                    <a:p>
                      <a:pPr marL="0" indent="0" algn="l">
                        <a:buNone/>
                      </a:pPr>
                      <a:r>
                        <a:rPr lang="en-US" sz="1600" dirty="0"/>
                        <a:t>Training</a:t>
                      </a:r>
                      <a:endParaRPr lang="en-US" sz="1600" dirty="0">
                        <a:latin typeface="+mn-lt"/>
                        <a:ea typeface="Calibri" charset="0"/>
                        <a:cs typeface="Calibri" charset="0"/>
                      </a:endParaRPr>
                    </a:p>
                  </a:txBody>
                  <a:tcPr anchor="ctr"/>
                </a:tc>
                <a:tc>
                  <a:txBody>
                    <a:bodyPr/>
                    <a:lstStyle/>
                    <a:p>
                      <a:pPr marL="0" indent="0" algn="ctr">
                        <a:buNone/>
                      </a:pPr>
                      <a:r>
                        <a:rPr lang="en-US" sz="1600" dirty="0"/>
                        <a:t>2,596</a:t>
                      </a:r>
                      <a:endParaRPr lang="en-US" sz="1600" dirty="0">
                        <a:latin typeface="+mn-lt"/>
                        <a:ea typeface="Calibri" charset="0"/>
                        <a:cs typeface="Calibri" charset="0"/>
                      </a:endParaRPr>
                    </a:p>
                  </a:txBody>
                  <a:tcPr anchor="ctr"/>
                </a:tc>
                <a:tc>
                  <a:txBody>
                    <a:bodyPr/>
                    <a:lstStyle/>
                    <a:p>
                      <a:pPr marL="0" indent="0" algn="ctr">
                        <a:buNone/>
                      </a:pPr>
                      <a:r>
                        <a:rPr lang="en-US" sz="1600" dirty="0"/>
                        <a:t>3,554</a:t>
                      </a:r>
                      <a:endParaRPr lang="en-US" sz="1600" dirty="0">
                        <a:latin typeface="+mn-lt"/>
                        <a:ea typeface="Calibri" charset="0"/>
                        <a:cs typeface="Calibri" charset="0"/>
                      </a:endParaRPr>
                    </a:p>
                  </a:txBody>
                  <a:tcPr anchor="ctr"/>
                </a:tc>
                <a:tc>
                  <a:txBody>
                    <a:bodyPr/>
                    <a:lstStyle/>
                    <a:p>
                      <a:pPr marL="0" indent="0" algn="ctr">
                        <a:buNone/>
                      </a:pPr>
                      <a:r>
                        <a:rPr lang="en-US" sz="1600" dirty="0"/>
                        <a:t>964</a:t>
                      </a:r>
                      <a:endParaRPr lang="en-US" sz="1600" dirty="0">
                        <a:latin typeface="+mn-lt"/>
                        <a:ea typeface="Calibri" charset="0"/>
                        <a:cs typeface="Calibri" charset="0"/>
                      </a:endParaRPr>
                    </a:p>
                  </a:txBody>
                  <a:tcPr anchor="ctr"/>
                </a:tc>
                <a:tc>
                  <a:txBody>
                    <a:bodyPr/>
                    <a:lstStyle/>
                    <a:p>
                      <a:pPr marL="0" indent="0" algn="ctr">
                        <a:buNone/>
                      </a:pPr>
                      <a:r>
                        <a:rPr lang="en-US" sz="1600" dirty="0"/>
                        <a:t>1,598</a:t>
                      </a:r>
                      <a:endParaRPr lang="en-US" sz="1600" dirty="0">
                        <a:latin typeface="+mn-lt"/>
                        <a:ea typeface="Calibri" charset="0"/>
                        <a:cs typeface="Calibri" charset="0"/>
                      </a:endParaRPr>
                    </a:p>
                  </a:txBody>
                  <a:tcPr anchor="ctr"/>
                </a:tc>
                <a:extLst>
                  <a:ext uri="{0D108BD9-81ED-4DB2-BD59-A6C34878D82A}">
                    <a16:rowId xmlns:a16="http://schemas.microsoft.com/office/drawing/2014/main" val="640372389"/>
                  </a:ext>
                </a:extLst>
              </a:tr>
              <a:tr h="384048">
                <a:tc>
                  <a:txBody>
                    <a:bodyPr/>
                    <a:lstStyle/>
                    <a:p>
                      <a:pPr marL="0" indent="0" algn="l">
                        <a:buNone/>
                      </a:pPr>
                      <a:r>
                        <a:rPr lang="en-US" sz="1600" dirty="0"/>
                        <a:t>Validation</a:t>
                      </a:r>
                      <a:endParaRPr lang="en-US" sz="1600" dirty="0">
                        <a:latin typeface="+mn-lt"/>
                        <a:ea typeface="Calibri" charset="0"/>
                        <a:cs typeface="Calibri" charset="0"/>
                      </a:endParaRPr>
                    </a:p>
                  </a:txBody>
                  <a:tcPr anchor="ctr"/>
                </a:tc>
                <a:tc>
                  <a:txBody>
                    <a:bodyPr/>
                    <a:lstStyle/>
                    <a:p>
                      <a:pPr marL="0" indent="0" algn="ctr">
                        <a:buNone/>
                      </a:pPr>
                      <a:r>
                        <a:rPr lang="en-US" sz="1600" dirty="0"/>
                        <a:t>371</a:t>
                      </a:r>
                      <a:endParaRPr lang="en-US" sz="1600" dirty="0">
                        <a:latin typeface="+mn-lt"/>
                        <a:ea typeface="Calibri" charset="0"/>
                        <a:cs typeface="Calibri" charset="0"/>
                      </a:endParaRPr>
                    </a:p>
                  </a:txBody>
                  <a:tcPr anchor="ctr"/>
                </a:tc>
                <a:tc>
                  <a:txBody>
                    <a:bodyPr/>
                    <a:lstStyle/>
                    <a:p>
                      <a:pPr marL="0" indent="0" algn="ctr">
                        <a:buNone/>
                      </a:pPr>
                      <a:r>
                        <a:rPr lang="en-US" sz="1600" dirty="0"/>
                        <a:t>507</a:t>
                      </a:r>
                      <a:endParaRPr lang="en-US" sz="1600" dirty="0">
                        <a:latin typeface="+mn-lt"/>
                        <a:ea typeface="Calibri" charset="0"/>
                        <a:cs typeface="Calibri" charset="0"/>
                      </a:endParaRPr>
                    </a:p>
                  </a:txBody>
                  <a:tcPr anchor="ctr"/>
                </a:tc>
                <a:tc>
                  <a:txBody>
                    <a:bodyPr/>
                    <a:lstStyle/>
                    <a:p>
                      <a:pPr marL="0" indent="0" algn="ctr">
                        <a:buNone/>
                      </a:pPr>
                      <a:r>
                        <a:rPr lang="en-US" sz="1600" dirty="0"/>
                        <a:t>138</a:t>
                      </a:r>
                      <a:endParaRPr lang="en-US" sz="1600" dirty="0">
                        <a:latin typeface="+mn-lt"/>
                        <a:ea typeface="Calibri" charset="0"/>
                        <a:cs typeface="Calibri" charset="0"/>
                      </a:endParaRPr>
                    </a:p>
                  </a:txBody>
                  <a:tcPr anchor="ctr"/>
                </a:tc>
                <a:tc>
                  <a:txBody>
                    <a:bodyPr/>
                    <a:lstStyle/>
                    <a:p>
                      <a:pPr marL="0" indent="0" algn="ctr">
                        <a:buNone/>
                      </a:pPr>
                      <a:r>
                        <a:rPr lang="en-US" sz="1600" dirty="0"/>
                        <a:t>228</a:t>
                      </a:r>
                      <a:endParaRPr lang="en-US" sz="1600" dirty="0">
                        <a:latin typeface="+mn-lt"/>
                        <a:ea typeface="Calibri" charset="0"/>
                        <a:cs typeface="Calibri" charset="0"/>
                      </a:endParaRPr>
                    </a:p>
                  </a:txBody>
                  <a:tcPr anchor="ctr"/>
                </a:tc>
                <a:extLst>
                  <a:ext uri="{0D108BD9-81ED-4DB2-BD59-A6C34878D82A}">
                    <a16:rowId xmlns:a16="http://schemas.microsoft.com/office/drawing/2014/main" val="872301434"/>
                  </a:ext>
                </a:extLst>
              </a:tr>
              <a:tr h="384048">
                <a:tc>
                  <a:txBody>
                    <a:bodyPr/>
                    <a:lstStyle/>
                    <a:p>
                      <a:pPr marL="0" indent="0" algn="l">
                        <a:buNone/>
                      </a:pPr>
                      <a:r>
                        <a:rPr lang="en-US" sz="1600" dirty="0"/>
                        <a:t>Test</a:t>
                      </a:r>
                      <a:endParaRPr lang="en-US" sz="1600" dirty="0">
                        <a:latin typeface="+mn-lt"/>
                        <a:ea typeface="Calibri" charset="0"/>
                        <a:cs typeface="Calibri" charset="0"/>
                      </a:endParaRPr>
                    </a:p>
                  </a:txBody>
                  <a:tcPr anchor="ctr"/>
                </a:tc>
                <a:tc>
                  <a:txBody>
                    <a:bodyPr/>
                    <a:lstStyle/>
                    <a:p>
                      <a:pPr marL="0" indent="0" algn="ctr">
                        <a:buNone/>
                      </a:pPr>
                      <a:r>
                        <a:rPr lang="en-US" sz="1600" dirty="0"/>
                        <a:t>742</a:t>
                      </a:r>
                      <a:endParaRPr lang="en-US" sz="1600" dirty="0">
                        <a:latin typeface="+mn-lt"/>
                        <a:ea typeface="Calibri" charset="0"/>
                        <a:cs typeface="Calibri" charset="0"/>
                      </a:endParaRPr>
                    </a:p>
                  </a:txBody>
                  <a:tcPr anchor="ctr"/>
                </a:tc>
                <a:tc>
                  <a:txBody>
                    <a:bodyPr/>
                    <a:lstStyle/>
                    <a:p>
                      <a:pPr marL="0" indent="0" algn="ctr">
                        <a:buNone/>
                      </a:pPr>
                      <a:r>
                        <a:rPr lang="en-US" sz="1600" dirty="0"/>
                        <a:t>1,016</a:t>
                      </a:r>
                      <a:endParaRPr lang="en-US" sz="1600" dirty="0">
                        <a:latin typeface="+mn-lt"/>
                        <a:ea typeface="Calibri" charset="0"/>
                        <a:cs typeface="Calibri" charset="0"/>
                      </a:endParaRPr>
                    </a:p>
                  </a:txBody>
                  <a:tcPr anchor="ctr"/>
                </a:tc>
                <a:tc>
                  <a:txBody>
                    <a:bodyPr/>
                    <a:lstStyle/>
                    <a:p>
                      <a:pPr marL="0" indent="0" algn="ctr">
                        <a:buNone/>
                      </a:pPr>
                      <a:r>
                        <a:rPr lang="en-US" sz="1600" dirty="0"/>
                        <a:t>275</a:t>
                      </a:r>
                      <a:endParaRPr lang="en-US" sz="1600" dirty="0">
                        <a:latin typeface="+mn-lt"/>
                        <a:ea typeface="Calibri" charset="0"/>
                        <a:cs typeface="Calibri" charset="0"/>
                      </a:endParaRPr>
                    </a:p>
                  </a:txBody>
                  <a:tcPr anchor="ctr"/>
                </a:tc>
                <a:tc>
                  <a:txBody>
                    <a:bodyPr/>
                    <a:lstStyle/>
                    <a:p>
                      <a:pPr marL="0" indent="0" algn="ctr">
                        <a:buNone/>
                      </a:pPr>
                      <a:r>
                        <a:rPr lang="en-US" sz="1600" dirty="0"/>
                        <a:t>457</a:t>
                      </a:r>
                      <a:endParaRPr lang="en-US" sz="1600" dirty="0">
                        <a:latin typeface="+mn-lt"/>
                        <a:ea typeface="Calibri" charset="0"/>
                        <a:cs typeface="Calibri" charset="0"/>
                      </a:endParaRPr>
                    </a:p>
                  </a:txBody>
                  <a:tcPr anchor="ctr"/>
                </a:tc>
                <a:extLst>
                  <a:ext uri="{0D108BD9-81ED-4DB2-BD59-A6C34878D82A}">
                    <a16:rowId xmlns:a16="http://schemas.microsoft.com/office/drawing/2014/main" val="902664231"/>
                  </a:ext>
                </a:extLst>
              </a:tr>
            </a:tbl>
          </a:graphicData>
        </a:graphic>
      </p:graphicFrame>
      <p:sp>
        <p:nvSpPr>
          <p:cNvPr id="21" name="Rectangle 20"/>
          <p:cNvSpPr/>
          <p:nvPr/>
        </p:nvSpPr>
        <p:spPr>
          <a:xfrm>
            <a:off x="704733" y="1763315"/>
            <a:ext cx="10584874" cy="707886"/>
          </a:xfrm>
          <a:prstGeom prst="rect">
            <a:avLst/>
          </a:prstGeom>
        </p:spPr>
        <p:txBody>
          <a:bodyPr wrap="square">
            <a:spAutoFit/>
          </a:bodyPr>
          <a:lstStyle/>
          <a:p>
            <a:r>
              <a:rPr lang="en-US" sz="2000" dirty="0">
                <a:latin typeface="+mj-lt"/>
              </a:rPr>
              <a:t>Stratification preserves the original class proportions in every subset, so no class is over or under represented in evaluation.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2"/>
          <p:cNvSpPr/>
          <p:nvPr/>
        </p:nvSpPr>
        <p:spPr>
          <a:xfrm>
            <a:off x="566928" y="1371600"/>
            <a:ext cx="5486400" cy="292608"/>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Augmentation applied to the training set only</a:t>
            </a:r>
            <a:endParaRPr lang="en-US" sz="2000" dirty="0"/>
          </a:p>
        </p:txBody>
      </p:sp>
      <p:graphicFrame>
        <p:nvGraphicFramePr>
          <p:cNvPr id="3" name="Table 0"/>
          <p:cNvGraphicFramePr>
            <a:graphicFrameLocks noGrp="1"/>
          </p:cNvGraphicFramePr>
          <p:nvPr>
            <p:extLst>
              <p:ext uri="{D42A27DB-BD31-4B8C-83A1-F6EECF244321}">
                <p14:modId xmlns:p14="http://schemas.microsoft.com/office/powerpoint/2010/main" val="3019215320"/>
              </p:ext>
            </p:extLst>
          </p:nvPr>
        </p:nvGraphicFramePr>
        <p:xfrm>
          <a:off x="991800" y="2106917"/>
          <a:ext cx="9288273" cy="2743200"/>
        </p:xfrm>
        <a:graphic>
          <a:graphicData uri="http://schemas.openxmlformats.org/drawingml/2006/table">
            <a:tbl>
              <a:tblPr firstRow="1" firstCol="1" bandRow="1">
                <a:tableStyleId>{3B4B98B0-60AC-42C2-AFA5-B58CD77FA1E5}</a:tableStyleId>
              </a:tblPr>
              <a:tblGrid>
                <a:gridCol w="5959975">
                  <a:extLst>
                    <a:ext uri="{9D8B030D-6E8A-4147-A177-3AD203B41FA5}">
                      <a16:colId xmlns:a16="http://schemas.microsoft.com/office/drawing/2014/main" val="20000"/>
                    </a:ext>
                  </a:extLst>
                </a:gridCol>
                <a:gridCol w="3328298">
                  <a:extLst>
                    <a:ext uri="{9D8B030D-6E8A-4147-A177-3AD203B41FA5}">
                      <a16:colId xmlns:a16="http://schemas.microsoft.com/office/drawing/2014/main" val="20001"/>
                    </a:ext>
                  </a:extLst>
                </a:gridCol>
              </a:tblGrid>
              <a:tr h="384048">
                <a:tc>
                  <a:txBody>
                    <a:bodyPr/>
                    <a:lstStyle/>
                    <a:p>
                      <a:pPr marL="0" indent="0" algn="l">
                        <a:buNone/>
                      </a:pPr>
                      <a:r>
                        <a:rPr lang="en-US" sz="2400" dirty="0"/>
                        <a:t>Augmentation technique</a:t>
                      </a:r>
                      <a:endParaRPr lang="en-US" sz="2400" dirty="0">
                        <a:latin typeface="Calibri" charset="0"/>
                        <a:ea typeface="Calibri" charset="0"/>
                        <a:cs typeface="Calibri" charset="0"/>
                      </a:endParaRPr>
                    </a:p>
                  </a:txBody>
                  <a:tcPr anchor="ctr"/>
                </a:tc>
                <a:tc>
                  <a:txBody>
                    <a:bodyPr/>
                    <a:lstStyle/>
                    <a:p>
                      <a:pPr marL="0" indent="0" algn="l">
                        <a:buNone/>
                      </a:pPr>
                      <a:r>
                        <a:rPr lang="en-US" sz="2400" dirty="0"/>
                        <a:t>Parameters</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2400" dirty="0"/>
                        <a:t>Random horizontal flip</a:t>
                      </a:r>
                      <a:endParaRPr lang="en-US" sz="2400" dirty="0">
                        <a:latin typeface="Calibri" charset="0"/>
                        <a:ea typeface="Calibri" charset="0"/>
                        <a:cs typeface="Calibri" charset="0"/>
                      </a:endParaRPr>
                    </a:p>
                  </a:txBody>
                  <a:tcPr anchor="ctr"/>
                </a:tc>
                <a:tc>
                  <a:txBody>
                    <a:bodyPr/>
                    <a:lstStyle/>
                    <a:p>
                      <a:pPr marL="0" indent="0" algn="l">
                        <a:buNone/>
                      </a:pPr>
                      <a:r>
                        <a:rPr lang="en-US" sz="2400" dirty="0"/>
                        <a:t>p = 0.5</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2400" dirty="0"/>
                        <a:t>Random rotation</a:t>
                      </a:r>
                      <a:endParaRPr lang="en-US" sz="2400" dirty="0">
                        <a:latin typeface="Calibri" charset="0"/>
                        <a:ea typeface="Calibri" charset="0"/>
                        <a:cs typeface="Calibri" charset="0"/>
                      </a:endParaRPr>
                    </a:p>
                  </a:txBody>
                  <a:tcPr anchor="ctr"/>
                </a:tc>
                <a:tc>
                  <a:txBody>
                    <a:bodyPr/>
                    <a:lstStyle/>
                    <a:p>
                      <a:pPr marL="0" indent="0" algn="l">
                        <a:buNone/>
                      </a:pPr>
                      <a:r>
                        <a:rPr lang="en-US" sz="2400" dirty="0"/>
                        <a:t>±15°</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2400" dirty="0"/>
                        <a:t>Random brightness / contrast jitter</a:t>
                      </a:r>
                      <a:endParaRPr lang="en-US" sz="2400" dirty="0">
                        <a:latin typeface="Calibri" charset="0"/>
                        <a:ea typeface="Calibri" charset="0"/>
                        <a:cs typeface="Calibri" charset="0"/>
                      </a:endParaRPr>
                    </a:p>
                  </a:txBody>
                  <a:tcPr anchor="ctr"/>
                </a:tc>
                <a:tc>
                  <a:txBody>
                    <a:bodyPr/>
                    <a:lstStyle/>
                    <a:p>
                      <a:pPr marL="0" indent="0" algn="l">
                        <a:buNone/>
                      </a:pPr>
                      <a:r>
                        <a:rPr lang="en-US" sz="2400" dirty="0"/>
                        <a:t>factor 0.2</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2400" dirty="0"/>
                        <a:t>Random resized crop</a:t>
                      </a:r>
                      <a:endParaRPr lang="en-US" sz="2400" dirty="0">
                        <a:latin typeface="Calibri" charset="0"/>
                        <a:ea typeface="Calibri" charset="0"/>
                        <a:cs typeface="Calibri" charset="0"/>
                      </a:endParaRPr>
                    </a:p>
                  </a:txBody>
                  <a:tcPr anchor="ctr"/>
                </a:tc>
                <a:tc>
                  <a:txBody>
                    <a:bodyPr/>
                    <a:lstStyle/>
                    <a:p>
                      <a:pPr marL="0" indent="0" algn="l">
                        <a:buNone/>
                      </a:pPr>
                      <a:r>
                        <a:rPr lang="en-US" sz="2400" dirty="0"/>
                        <a:t>scale 0.85 – 1.0</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2400" dirty="0"/>
                        <a:t>Random erasing (Cutout)</a:t>
                      </a:r>
                      <a:endParaRPr lang="en-US" sz="2400" dirty="0">
                        <a:latin typeface="Calibri" charset="0"/>
                        <a:ea typeface="Calibri" charset="0"/>
                        <a:cs typeface="Calibri" charset="0"/>
                      </a:endParaRPr>
                    </a:p>
                  </a:txBody>
                  <a:tcPr anchor="ctr"/>
                </a:tc>
                <a:tc>
                  <a:txBody>
                    <a:bodyPr/>
                    <a:lstStyle/>
                    <a:p>
                      <a:pPr marL="0" indent="0" algn="l">
                        <a:buNone/>
                      </a:pPr>
                      <a:r>
                        <a:rPr lang="en-US" sz="2400" dirty="0"/>
                        <a:t>p = 0.1, scale 0.02 – 0.1</a:t>
                      </a:r>
                      <a:endParaRPr lang="en-US" sz="24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bl>
          </a:graphicData>
        </a:graphic>
      </p:graphicFrame>
      <p:sp>
        <p:nvSpPr>
          <p:cNvPr id="5" name="Rectangle 4"/>
          <p:cNvSpPr/>
          <p:nvPr/>
        </p:nvSpPr>
        <p:spPr>
          <a:xfrm>
            <a:off x="240396" y="344116"/>
            <a:ext cx="3513911" cy="584775"/>
          </a:xfrm>
          <a:prstGeom prst="rect">
            <a:avLst/>
          </a:prstGeom>
        </p:spPr>
        <p:txBody>
          <a:bodyPr wrap="none">
            <a:spAutoFit/>
          </a:bodyPr>
          <a:lstStyle/>
          <a:p>
            <a:r>
              <a:rPr lang="en-US" sz="3200" b="1" dirty="0">
                <a:solidFill>
                  <a:srgbClr val="16191B"/>
                </a:solidFill>
                <a:ea typeface="Arial" pitchFamily="34" charset="-122"/>
                <a:cs typeface="Arial" pitchFamily="34" charset="-120"/>
              </a:rPr>
              <a:t>Data Augmentation</a:t>
            </a:r>
            <a:endParaRPr lang="en-US" sz="3200" dirty="0"/>
          </a:p>
        </p:txBody>
      </p:sp>
      <p:pic>
        <p:nvPicPr>
          <p:cNvPr id="6" name="Picture 5" descr="D:\Midocean University\Logo and templates 2-2025\logo-midocean.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
        <p:nvSpPr>
          <p:cNvPr id="7" name="Text 17"/>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16</a:t>
            </a:r>
            <a:endParaRPr lang="en-US" sz="1000" dirty="0"/>
          </a:p>
        </p:txBody>
      </p:sp>
    </p:spTree>
    <p:extLst>
      <p:ext uri="{BB962C8B-B14F-4D97-AF65-F5344CB8AC3E}">
        <p14:creationId xmlns:p14="http://schemas.microsoft.com/office/powerpoint/2010/main" val="17786917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2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Three Backbones Under an Identical Pipeline</a:t>
            </a:r>
            <a:endParaRPr lang="en-US" sz="3200" dirty="0"/>
          </a:p>
        </p:txBody>
      </p:sp>
      <p:sp>
        <p:nvSpPr>
          <p:cNvPr id="4" name="Shape 2"/>
          <p:cNvSpPr/>
          <p:nvPr/>
        </p:nvSpPr>
        <p:spPr>
          <a:xfrm>
            <a:off x="566928" y="1417320"/>
            <a:ext cx="3584448" cy="4343400"/>
          </a:xfrm>
          <a:prstGeom prst="roundRect">
            <a:avLst>
              <a:gd name="adj" fmla="val 1531"/>
            </a:avLst>
          </a:prstGeom>
          <a:solidFill>
            <a:srgbClr val="16191B"/>
          </a:solidFill>
          <a:ln w="12700">
            <a:solidFill>
              <a:srgbClr val="16191B"/>
            </a:solidFill>
            <a:prstDash val="solid"/>
          </a:ln>
        </p:spPr>
        <p:txBody>
          <a:bodyPr/>
          <a:lstStyle/>
          <a:p>
            <a:endParaRPr lang="en-US"/>
          </a:p>
        </p:txBody>
      </p:sp>
      <p:sp>
        <p:nvSpPr>
          <p:cNvPr id="5" name="Text 3"/>
          <p:cNvSpPr/>
          <p:nvPr/>
        </p:nvSpPr>
        <p:spPr>
          <a:xfrm>
            <a:off x="822960" y="1600200"/>
            <a:ext cx="3063240" cy="256032"/>
          </a:xfrm>
          <a:prstGeom prst="rect">
            <a:avLst/>
          </a:prstGeom>
          <a:noFill/>
          <a:ln/>
        </p:spPr>
        <p:txBody>
          <a:bodyPr wrap="square" lIns="0" tIns="0" rIns="0" bIns="0" rtlCol="0" anchor="ctr"/>
          <a:lstStyle/>
          <a:p>
            <a:pPr marL="0" indent="0">
              <a:buNone/>
            </a:pPr>
            <a:r>
              <a:rPr lang="en-US" b="1" kern="0" spc="120" dirty="0">
                <a:solidFill>
                  <a:srgbClr val="FFB000"/>
                </a:solidFill>
                <a:ea typeface="Calibri" pitchFamily="34" charset="-122"/>
                <a:cs typeface="Calibri" pitchFamily="34" charset="-120"/>
              </a:rPr>
              <a:t>PROPOSED</a:t>
            </a:r>
            <a:endParaRPr lang="en-US" dirty="0"/>
          </a:p>
        </p:txBody>
      </p:sp>
      <p:sp>
        <p:nvSpPr>
          <p:cNvPr id="6" name="Text 4"/>
          <p:cNvSpPr/>
          <p:nvPr/>
        </p:nvSpPr>
        <p:spPr>
          <a:xfrm>
            <a:off x="822960" y="1874520"/>
            <a:ext cx="3108960" cy="1088136"/>
          </a:xfrm>
          <a:prstGeom prst="rect">
            <a:avLst/>
          </a:prstGeom>
          <a:noFill/>
          <a:ln/>
        </p:spPr>
        <p:txBody>
          <a:bodyPr wrap="square" lIns="0" tIns="0" rIns="0" bIns="0" rtlCol="0" anchor="ctr"/>
          <a:lstStyle/>
          <a:p>
            <a:pPr marL="0" indent="0">
              <a:buNone/>
            </a:pPr>
            <a:r>
              <a:rPr lang="en-US" sz="2000" b="1" dirty="0">
                <a:solidFill>
                  <a:srgbClr val="FFFFFF"/>
                </a:solidFill>
                <a:ea typeface="Arial" pitchFamily="34" charset="-122"/>
                <a:cs typeface="Arial" pitchFamily="34" charset="-120"/>
              </a:rPr>
              <a:t>ResNet-50 + CBAM</a:t>
            </a:r>
          </a:p>
          <a:p>
            <a:pPr>
              <a:lnSpc>
                <a:spcPts val="1700"/>
              </a:lnSpc>
            </a:pPr>
            <a:r>
              <a:rPr lang="en-US" sz="1600" dirty="0">
                <a:solidFill>
                  <a:srgbClr val="8CC9E4"/>
                </a:solidFill>
                <a:ea typeface="Calibri" pitchFamily="34" charset="-122"/>
                <a:cs typeface="Calibri" pitchFamily="34" charset="-120"/>
              </a:rPr>
              <a:t>Input</a:t>
            </a:r>
            <a:r>
              <a:rPr lang="en-US" sz="1400" dirty="0">
                <a:solidFill>
                  <a:srgbClr val="8CC9E4"/>
                </a:solidFill>
                <a:ea typeface="Calibri" pitchFamily="34" charset="-122"/>
                <a:cs typeface="Calibri" pitchFamily="34" charset="-120"/>
              </a:rPr>
              <a:t>     </a:t>
            </a:r>
            <a:r>
              <a:rPr lang="en-US" sz="1600" b="1" dirty="0">
                <a:solidFill>
                  <a:srgbClr val="FFFFFF"/>
                </a:solidFill>
                <a:ea typeface="Calibri" pitchFamily="34" charset="-122"/>
                <a:cs typeface="Calibri" pitchFamily="34" charset="-120"/>
              </a:rPr>
              <a:t>224 × 224</a:t>
            </a:r>
            <a:endParaRPr lang="en-US" sz="1600" dirty="0"/>
          </a:p>
          <a:p>
            <a:pPr>
              <a:lnSpc>
                <a:spcPts val="1700"/>
              </a:lnSpc>
            </a:pPr>
            <a:r>
              <a:rPr lang="en-US" sz="1600" dirty="0" err="1">
                <a:solidFill>
                  <a:srgbClr val="8CC9E4"/>
                </a:solidFill>
                <a:ea typeface="Calibri" pitchFamily="34" charset="-122"/>
                <a:cs typeface="Calibri" pitchFamily="34" charset="-120"/>
              </a:rPr>
              <a:t>Params</a:t>
            </a:r>
            <a:r>
              <a:rPr lang="en-US" sz="1600" dirty="0">
                <a:solidFill>
                  <a:srgbClr val="8CC9E4"/>
                </a:solidFill>
                <a:ea typeface="Calibri" pitchFamily="34" charset="-122"/>
                <a:cs typeface="Calibri" pitchFamily="34" charset="-120"/>
              </a:rPr>
              <a:t>  </a:t>
            </a:r>
            <a:r>
              <a:rPr lang="en-US" sz="1600" b="1" dirty="0">
                <a:solidFill>
                  <a:srgbClr val="FFFFFF"/>
                </a:solidFill>
                <a:ea typeface="Calibri" pitchFamily="34" charset="-122"/>
                <a:cs typeface="Calibri" pitchFamily="34" charset="-120"/>
              </a:rPr>
              <a:t>~ 25.6 M</a:t>
            </a:r>
            <a:endParaRPr lang="en-US" sz="1600" dirty="0"/>
          </a:p>
        </p:txBody>
      </p:sp>
      <p:sp>
        <p:nvSpPr>
          <p:cNvPr id="8" name="Text 6"/>
          <p:cNvSpPr/>
          <p:nvPr/>
        </p:nvSpPr>
        <p:spPr>
          <a:xfrm>
            <a:off x="822960" y="3127248"/>
            <a:ext cx="3108960" cy="2100534"/>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50 layers bottleneck residual network</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Skip connections solve vanishing gradients</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Stages up to 3 frozen; stage 4 + head fine-tuned</a:t>
            </a:r>
          </a:p>
          <a:p>
            <a:pPr marL="342900" indent="-342900">
              <a:lnSpc>
                <a:spcPts val="1472"/>
              </a:lnSpc>
              <a:spcAft>
                <a:spcPts val="800"/>
              </a:spcAft>
              <a:buSzPct val="100000"/>
              <a:buChar char="•"/>
            </a:pPr>
            <a:r>
              <a:rPr lang="en-US" sz="1600" dirty="0">
                <a:solidFill>
                  <a:srgbClr val="8CC9E4"/>
                </a:solidFill>
                <a:latin typeface="Calibri" pitchFamily="34" charset="0"/>
                <a:ea typeface="Calibri" pitchFamily="34" charset="-122"/>
                <a:cs typeface="Calibri" pitchFamily="34" charset="-120"/>
              </a:rPr>
              <a:t>Best accuracy and training stability</a:t>
            </a:r>
            <a:endParaRPr lang="en-US" sz="1600" dirty="0"/>
          </a:p>
        </p:txBody>
      </p:sp>
      <p:sp>
        <p:nvSpPr>
          <p:cNvPr id="9" name="Shape 7"/>
          <p:cNvSpPr/>
          <p:nvPr/>
        </p:nvSpPr>
        <p:spPr>
          <a:xfrm>
            <a:off x="4334256" y="1417320"/>
            <a:ext cx="3584448" cy="4343400"/>
          </a:xfrm>
          <a:prstGeom prst="roundRect">
            <a:avLst>
              <a:gd name="adj" fmla="val 1531"/>
            </a:avLst>
          </a:prstGeom>
          <a:solidFill>
            <a:srgbClr val="E8F7FE"/>
          </a:solidFill>
          <a:ln w="12700">
            <a:solidFill>
              <a:srgbClr val="E8F7FE"/>
            </a:solidFill>
            <a:prstDash val="solid"/>
          </a:ln>
        </p:spPr>
        <p:txBody>
          <a:bodyPr/>
          <a:lstStyle/>
          <a:p>
            <a:endParaRPr lang="en-US"/>
          </a:p>
        </p:txBody>
      </p:sp>
      <p:sp>
        <p:nvSpPr>
          <p:cNvPr id="10" name="Text 8"/>
          <p:cNvSpPr/>
          <p:nvPr/>
        </p:nvSpPr>
        <p:spPr>
          <a:xfrm>
            <a:off x="4590288" y="1600200"/>
            <a:ext cx="3063240" cy="256032"/>
          </a:xfrm>
          <a:prstGeom prst="rect">
            <a:avLst/>
          </a:prstGeom>
          <a:noFill/>
          <a:ln/>
        </p:spPr>
        <p:txBody>
          <a:bodyPr wrap="square" lIns="0" tIns="0" rIns="0" bIns="0" rtlCol="0" anchor="ctr"/>
          <a:lstStyle/>
          <a:p>
            <a:pPr marL="0" indent="0">
              <a:buNone/>
            </a:pPr>
            <a:r>
              <a:rPr lang="en-US" b="1" kern="0" spc="120" dirty="0">
                <a:solidFill>
                  <a:srgbClr val="0077A8"/>
                </a:solidFill>
                <a:latin typeface="Calibri" pitchFamily="34" charset="0"/>
                <a:ea typeface="Calibri" pitchFamily="34" charset="-122"/>
                <a:cs typeface="Calibri" pitchFamily="34" charset="-120"/>
              </a:rPr>
              <a:t>COMPARATIVE</a:t>
            </a:r>
            <a:endParaRPr lang="en-US" dirty="0"/>
          </a:p>
        </p:txBody>
      </p:sp>
      <p:sp>
        <p:nvSpPr>
          <p:cNvPr id="11" name="Text 9"/>
          <p:cNvSpPr/>
          <p:nvPr/>
        </p:nvSpPr>
        <p:spPr>
          <a:xfrm>
            <a:off x="4590288" y="1874520"/>
            <a:ext cx="3108960" cy="1321262"/>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EfficientNet-B4 + CBAM</a:t>
            </a:r>
          </a:p>
          <a:p>
            <a:pPr marL="0" indent="0">
              <a:buNone/>
            </a:pPr>
            <a:endParaRPr lang="en-US" sz="1600" b="1" dirty="0">
              <a:solidFill>
                <a:srgbClr val="16191B"/>
              </a:solidFill>
              <a:latin typeface="Calibri" panose="020F0502020204030204" pitchFamily="34" charset="0"/>
              <a:cs typeface="Arial" pitchFamily="34" charset="-120"/>
            </a:endParaRPr>
          </a:p>
          <a:p>
            <a:pPr>
              <a:lnSpc>
                <a:spcPts val="1700"/>
              </a:lnSpc>
            </a:pPr>
            <a:r>
              <a:rPr lang="en-US" sz="1600" dirty="0">
                <a:solidFill>
                  <a:srgbClr val="5F6A70"/>
                </a:solidFill>
                <a:latin typeface="+mj-lt"/>
                <a:ea typeface="Calibri" pitchFamily="34" charset="-122"/>
                <a:cs typeface="Calibri" pitchFamily="34" charset="-120"/>
              </a:rPr>
              <a:t>Input  </a:t>
            </a:r>
            <a:r>
              <a:rPr lang="en-US" sz="1600" b="1" dirty="0">
                <a:solidFill>
                  <a:srgbClr val="16191B"/>
                </a:solidFill>
                <a:latin typeface="+mj-lt"/>
                <a:ea typeface="Calibri" pitchFamily="34" charset="-122"/>
                <a:cs typeface="Calibri" pitchFamily="34" charset="-120"/>
              </a:rPr>
              <a:t>380 × 380</a:t>
            </a:r>
            <a:endParaRPr lang="en-US" sz="1600" dirty="0">
              <a:latin typeface="+mj-lt"/>
            </a:endParaRPr>
          </a:p>
          <a:p>
            <a:pPr>
              <a:lnSpc>
                <a:spcPts val="1700"/>
              </a:lnSpc>
            </a:pPr>
            <a:r>
              <a:rPr lang="en-US" sz="1600" dirty="0" err="1">
                <a:solidFill>
                  <a:srgbClr val="5F6A70"/>
                </a:solidFill>
                <a:latin typeface="+mj-lt"/>
                <a:ea typeface="Calibri" pitchFamily="34" charset="-122"/>
                <a:cs typeface="Calibri" pitchFamily="34" charset="-120"/>
              </a:rPr>
              <a:t>Params</a:t>
            </a:r>
            <a:r>
              <a:rPr lang="en-US" sz="1600" dirty="0">
                <a:solidFill>
                  <a:srgbClr val="5F6A70"/>
                </a:solidFill>
                <a:latin typeface="+mj-lt"/>
                <a:ea typeface="Calibri" pitchFamily="34" charset="-122"/>
                <a:cs typeface="Calibri" pitchFamily="34" charset="-120"/>
              </a:rPr>
              <a:t>  </a:t>
            </a:r>
            <a:r>
              <a:rPr lang="en-US" sz="1600" b="1" dirty="0">
                <a:solidFill>
                  <a:srgbClr val="16191B"/>
                </a:solidFill>
                <a:latin typeface="+mj-lt"/>
                <a:ea typeface="Calibri" pitchFamily="34" charset="-122"/>
                <a:cs typeface="Calibri" pitchFamily="34" charset="-120"/>
              </a:rPr>
              <a:t>~19 M</a:t>
            </a:r>
            <a:endParaRPr lang="en-US" sz="1600" dirty="0">
              <a:latin typeface="+mj-lt"/>
            </a:endParaRPr>
          </a:p>
          <a:p>
            <a:pPr marL="0" indent="0">
              <a:buNone/>
            </a:pPr>
            <a:endParaRPr lang="en-US" sz="1600" dirty="0"/>
          </a:p>
        </p:txBody>
      </p:sp>
      <p:sp>
        <p:nvSpPr>
          <p:cNvPr id="13" name="Text 11"/>
          <p:cNvSpPr/>
          <p:nvPr/>
        </p:nvSpPr>
        <p:spPr>
          <a:xfrm>
            <a:off x="4590288" y="3127248"/>
            <a:ext cx="3108960" cy="1463040"/>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a:latin typeface="+mj-lt"/>
                <a:ea typeface="Calibri" pitchFamily="34" charset="-122"/>
                <a:cs typeface="Calibri" pitchFamily="34" charset="-120"/>
              </a:rPr>
              <a:t>Compound scaling of depth, width, resolution</a:t>
            </a:r>
            <a:endParaRPr lang="en-US" sz="1600" dirty="0">
              <a:latin typeface="+mj-lt"/>
            </a:endParaRPr>
          </a:p>
          <a:p>
            <a:pPr marL="342900" indent="-342900">
              <a:lnSpc>
                <a:spcPts val="1472"/>
              </a:lnSpc>
              <a:spcAft>
                <a:spcPts val="800"/>
              </a:spcAft>
              <a:buSzPct val="100000"/>
              <a:buChar char="•"/>
            </a:pPr>
            <a:r>
              <a:rPr lang="en-US" sz="1600" dirty="0" err="1">
                <a:latin typeface="+mj-lt"/>
                <a:ea typeface="Calibri" pitchFamily="34" charset="-122"/>
                <a:cs typeface="Calibri" pitchFamily="34" charset="-120"/>
              </a:rPr>
              <a:t>MBConv</a:t>
            </a:r>
            <a:r>
              <a:rPr lang="en-US" sz="1600" dirty="0">
                <a:latin typeface="+mj-lt"/>
                <a:ea typeface="Calibri" pitchFamily="34" charset="-122"/>
                <a:cs typeface="Calibri" pitchFamily="34" charset="-120"/>
              </a:rPr>
              <a:t> stages 0 to 6 frozen; 7 and 8 fine-tuned</a:t>
            </a:r>
            <a:endParaRPr lang="en-US" sz="1600" dirty="0">
              <a:latin typeface="+mj-lt"/>
            </a:endParaRP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Highest input resolution of the three</a:t>
            </a:r>
            <a:endParaRPr lang="en-US" sz="1600" dirty="0">
              <a:latin typeface="+mj-lt"/>
            </a:endParaRPr>
          </a:p>
        </p:txBody>
      </p:sp>
      <p:sp>
        <p:nvSpPr>
          <p:cNvPr id="14" name="Shape 12"/>
          <p:cNvSpPr/>
          <p:nvPr/>
        </p:nvSpPr>
        <p:spPr>
          <a:xfrm>
            <a:off x="8101584" y="1417320"/>
            <a:ext cx="3584448" cy="4343400"/>
          </a:xfrm>
          <a:prstGeom prst="roundRect">
            <a:avLst>
              <a:gd name="adj" fmla="val 1531"/>
            </a:avLst>
          </a:prstGeom>
          <a:solidFill>
            <a:srgbClr val="E8F7FE"/>
          </a:solidFill>
          <a:ln w="12700">
            <a:solidFill>
              <a:srgbClr val="E8F7FE"/>
            </a:solidFill>
            <a:prstDash val="solid"/>
          </a:ln>
        </p:spPr>
        <p:txBody>
          <a:bodyPr/>
          <a:lstStyle/>
          <a:p>
            <a:endParaRPr lang="en-US"/>
          </a:p>
        </p:txBody>
      </p:sp>
      <p:sp>
        <p:nvSpPr>
          <p:cNvPr id="15" name="Text 13"/>
          <p:cNvSpPr/>
          <p:nvPr/>
        </p:nvSpPr>
        <p:spPr>
          <a:xfrm>
            <a:off x="8357616" y="1600200"/>
            <a:ext cx="3063240" cy="256032"/>
          </a:xfrm>
          <a:prstGeom prst="rect">
            <a:avLst/>
          </a:prstGeom>
          <a:noFill/>
          <a:ln/>
        </p:spPr>
        <p:txBody>
          <a:bodyPr wrap="square" lIns="0" tIns="0" rIns="0" bIns="0" rtlCol="0" anchor="ctr"/>
          <a:lstStyle/>
          <a:p>
            <a:pPr marL="0" indent="0">
              <a:buNone/>
            </a:pPr>
            <a:r>
              <a:rPr lang="en-US" b="1" kern="0" spc="120" dirty="0">
                <a:solidFill>
                  <a:srgbClr val="0077A8"/>
                </a:solidFill>
                <a:latin typeface="Calibri" pitchFamily="34" charset="0"/>
                <a:ea typeface="Calibri" pitchFamily="34" charset="-122"/>
                <a:cs typeface="Calibri" pitchFamily="34" charset="-120"/>
              </a:rPr>
              <a:t>LIGHTWEIGHT</a:t>
            </a:r>
            <a:endParaRPr lang="en-US" dirty="0"/>
          </a:p>
        </p:txBody>
      </p:sp>
      <p:sp>
        <p:nvSpPr>
          <p:cNvPr id="16" name="Text 14"/>
          <p:cNvSpPr/>
          <p:nvPr/>
        </p:nvSpPr>
        <p:spPr>
          <a:xfrm>
            <a:off x="8357616" y="1874520"/>
            <a:ext cx="3108960" cy="1252728"/>
          </a:xfrm>
          <a:prstGeom prst="rect">
            <a:avLst/>
          </a:prstGeom>
          <a:noFill/>
          <a:ln/>
        </p:spPr>
        <p:txBody>
          <a:bodyPr wrap="square" lIns="0" tIns="0" rIns="0" bIns="0" rtlCol="0" anchor="ctr"/>
          <a:lstStyle/>
          <a:p>
            <a:pPr marL="0" indent="0">
              <a:buNone/>
            </a:pPr>
            <a:r>
              <a:rPr lang="en-US" sz="2000" b="1" dirty="0">
                <a:solidFill>
                  <a:srgbClr val="16191B"/>
                </a:solidFill>
                <a:ea typeface="Arial" pitchFamily="34" charset="-122"/>
                <a:cs typeface="Arial" pitchFamily="34" charset="-120"/>
              </a:rPr>
              <a:t>MobileNetV3 + CBAM</a:t>
            </a:r>
          </a:p>
          <a:p>
            <a:pPr marL="0" indent="0">
              <a:buNone/>
            </a:pPr>
            <a:endParaRPr lang="en-US" sz="1600" b="1" dirty="0">
              <a:solidFill>
                <a:srgbClr val="16191B"/>
              </a:solidFill>
              <a:cs typeface="Arial" pitchFamily="34" charset="-120"/>
            </a:endParaRPr>
          </a:p>
          <a:p>
            <a:pPr>
              <a:lnSpc>
                <a:spcPts val="1700"/>
              </a:lnSpc>
            </a:pPr>
            <a:r>
              <a:rPr lang="en-US" sz="1600" dirty="0">
                <a:solidFill>
                  <a:srgbClr val="5F6A70"/>
                </a:solidFill>
                <a:ea typeface="Calibri" pitchFamily="34" charset="-122"/>
                <a:cs typeface="Calibri" pitchFamily="34" charset="-120"/>
              </a:rPr>
              <a:t>Input  </a:t>
            </a:r>
            <a:r>
              <a:rPr lang="en-US" sz="1600" b="1" dirty="0">
                <a:solidFill>
                  <a:srgbClr val="16191B"/>
                </a:solidFill>
                <a:ea typeface="Calibri" pitchFamily="34" charset="-122"/>
                <a:cs typeface="Calibri" pitchFamily="34" charset="-120"/>
              </a:rPr>
              <a:t>224 × 224</a:t>
            </a:r>
            <a:endParaRPr lang="en-US" sz="1600" dirty="0"/>
          </a:p>
          <a:p>
            <a:pPr>
              <a:lnSpc>
                <a:spcPts val="1700"/>
              </a:lnSpc>
            </a:pPr>
            <a:r>
              <a:rPr lang="en-US" sz="1600" dirty="0" err="1">
                <a:solidFill>
                  <a:srgbClr val="5F6A70"/>
                </a:solidFill>
                <a:ea typeface="Calibri" pitchFamily="34" charset="-122"/>
                <a:cs typeface="Calibri" pitchFamily="34" charset="-120"/>
              </a:rPr>
              <a:t>Params</a:t>
            </a:r>
            <a:r>
              <a:rPr lang="en-US" sz="1600" dirty="0">
                <a:solidFill>
                  <a:srgbClr val="5F6A70"/>
                </a:solidFill>
                <a:ea typeface="Calibri" pitchFamily="34" charset="-122"/>
                <a:cs typeface="Calibri" pitchFamily="34" charset="-120"/>
              </a:rPr>
              <a:t>  </a:t>
            </a:r>
            <a:r>
              <a:rPr lang="en-US" sz="1600" b="1" dirty="0">
                <a:solidFill>
                  <a:srgbClr val="16191B"/>
                </a:solidFill>
                <a:ea typeface="Calibri" pitchFamily="34" charset="-122"/>
                <a:cs typeface="Calibri" pitchFamily="34" charset="-120"/>
              </a:rPr>
              <a:t>~5.4 M</a:t>
            </a:r>
            <a:endParaRPr lang="en-US" sz="1600" dirty="0"/>
          </a:p>
        </p:txBody>
      </p:sp>
      <p:sp>
        <p:nvSpPr>
          <p:cNvPr id="18" name="Text 16"/>
          <p:cNvSpPr/>
          <p:nvPr/>
        </p:nvSpPr>
        <p:spPr>
          <a:xfrm>
            <a:off x="8357616" y="3127247"/>
            <a:ext cx="3108960" cy="2026643"/>
          </a:xfrm>
          <a:prstGeom prst="rect">
            <a:avLst/>
          </a:prstGeom>
          <a:noFill/>
          <a:ln/>
        </p:spPr>
        <p:txBody>
          <a:bodyPr wrap="square" lIns="0" tIns="0" rIns="0" bIns="0" rtlCol="0" anchor="t"/>
          <a:lstStyle/>
          <a:p>
            <a:pPr marL="342900" indent="-342900">
              <a:lnSpc>
                <a:spcPts val="1472"/>
              </a:lnSpc>
              <a:spcAft>
                <a:spcPts val="800"/>
              </a:spcAft>
              <a:buSzPct val="100000"/>
              <a:buChar char="•"/>
            </a:pPr>
            <a:r>
              <a:rPr lang="en-US" sz="1600" dirty="0" err="1">
                <a:latin typeface="+mj-lt"/>
                <a:ea typeface="Calibri" pitchFamily="34" charset="-122"/>
                <a:cs typeface="Calibri" pitchFamily="34" charset="-120"/>
              </a:rPr>
              <a:t>Depthwise</a:t>
            </a:r>
            <a:r>
              <a:rPr lang="en-US" sz="1600" dirty="0">
                <a:latin typeface="+mj-lt"/>
                <a:ea typeface="Calibri" pitchFamily="34" charset="-122"/>
                <a:cs typeface="Calibri" pitchFamily="34" charset="-120"/>
              </a:rPr>
              <a:t> separable convolutions</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Hard swish activations, squeeze and excitation</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Fastest inference, smallest footprint</a:t>
            </a:r>
          </a:p>
          <a:p>
            <a:pPr marL="342900" indent="-342900">
              <a:lnSpc>
                <a:spcPts val="1472"/>
              </a:lnSpc>
              <a:spcAft>
                <a:spcPts val="800"/>
              </a:spcAft>
              <a:buSzPct val="100000"/>
              <a:buChar char="•"/>
            </a:pPr>
            <a:r>
              <a:rPr lang="en-US" sz="1600" dirty="0">
                <a:latin typeface="+mj-lt"/>
                <a:ea typeface="Calibri" pitchFamily="34" charset="-122"/>
                <a:cs typeface="Calibri" pitchFamily="34" charset="-120"/>
              </a:rPr>
              <a:t>Weakest on the minority Stone class</a:t>
            </a:r>
            <a:endParaRPr lang="en-US" sz="1600" dirty="0">
              <a:latin typeface="+mj-lt"/>
            </a:endParaRPr>
          </a:p>
        </p:txBody>
      </p:sp>
      <p:sp>
        <p:nvSpPr>
          <p:cNvPr id="19" name="Text 17"/>
          <p:cNvSpPr/>
          <p:nvPr/>
        </p:nvSpPr>
        <p:spPr>
          <a:xfrm>
            <a:off x="566928" y="5925312"/>
            <a:ext cx="10424160" cy="365760"/>
          </a:xfrm>
          <a:prstGeom prst="rect">
            <a:avLst/>
          </a:prstGeom>
          <a:noFill/>
          <a:ln/>
        </p:spPr>
        <p:txBody>
          <a:bodyPr wrap="square" lIns="0" tIns="0" rIns="0" bIns="0" rtlCol="0" anchor="ctr"/>
          <a:lstStyle/>
          <a:p>
            <a:pPr marL="0" indent="0">
              <a:buNone/>
            </a:pPr>
            <a:r>
              <a:rPr lang="en-US" sz="1600" i="1" dirty="0">
                <a:latin typeface="Calibri" pitchFamily="34" charset="0"/>
                <a:ea typeface="Calibri" pitchFamily="34" charset="-122"/>
                <a:cs typeface="Calibri" pitchFamily="34" charset="-120"/>
              </a:rPr>
              <a:t>All three share the same preprocessing, augmentation, CBAM placement and classification head, so differences in performance are attributable to the backbone alone.</a:t>
            </a:r>
            <a:endParaRPr lang="en-US" sz="1600" dirty="0"/>
          </a:p>
        </p:txBody>
      </p:sp>
      <p:sp>
        <p:nvSpPr>
          <p:cNvPr id="21" name="Text 1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18</a:t>
            </a:r>
            <a:endParaRPr lang="en-US" sz="1000" dirty="0"/>
          </a:p>
        </p:txBody>
      </p:sp>
      <p:pic>
        <p:nvPicPr>
          <p:cNvPr id="22" name="Picture 21"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3" name="Text 1"/>
          <p:cNvSpPr/>
          <p:nvPr/>
        </p:nvSpPr>
        <p:spPr>
          <a:xfrm>
            <a:off x="566928" y="437252"/>
            <a:ext cx="8974236"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CBAM Attention Module</a:t>
            </a:r>
            <a:endParaRPr lang="en-US" sz="3200" dirty="0"/>
          </a:p>
        </p:txBody>
      </p:sp>
      <p:pic>
        <p:nvPicPr>
          <p:cNvPr id="4" name="Image 0" descr="/home/claude/work/img/image11.png"/>
          <p:cNvPicPr>
            <a:picLocks noChangeAspect="1"/>
          </p:cNvPicPr>
          <p:nvPr/>
        </p:nvPicPr>
        <p:blipFill>
          <a:blip r:embed="rId3"/>
          <a:stretch>
            <a:fillRect/>
          </a:stretch>
        </p:blipFill>
        <p:spPr>
          <a:xfrm>
            <a:off x="475485" y="3273878"/>
            <a:ext cx="6980661" cy="2779776"/>
          </a:xfrm>
          <a:prstGeom prst="rect">
            <a:avLst/>
          </a:prstGeom>
        </p:spPr>
      </p:pic>
      <p:sp>
        <p:nvSpPr>
          <p:cNvPr id="5" name="Text 2"/>
          <p:cNvSpPr/>
          <p:nvPr/>
        </p:nvSpPr>
        <p:spPr>
          <a:xfrm>
            <a:off x="628257" y="6062472"/>
            <a:ext cx="694944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CBAM attention module</a:t>
            </a:r>
            <a:endParaRPr lang="en-US" sz="1000" dirty="0"/>
          </a:p>
        </p:txBody>
      </p:sp>
      <p:sp>
        <p:nvSpPr>
          <p:cNvPr id="6" name="Shape 3"/>
          <p:cNvSpPr/>
          <p:nvPr/>
        </p:nvSpPr>
        <p:spPr>
          <a:xfrm>
            <a:off x="566927" y="1298774"/>
            <a:ext cx="3383280" cy="1847088"/>
          </a:xfrm>
          <a:prstGeom prst="roundRect">
            <a:avLst>
              <a:gd name="adj" fmla="val 3636"/>
            </a:avLst>
          </a:prstGeom>
          <a:solidFill>
            <a:srgbClr val="E8F7FE"/>
          </a:solidFill>
          <a:ln w="12700">
            <a:solidFill>
              <a:srgbClr val="E8F7FE"/>
            </a:solidFill>
            <a:prstDash val="solid"/>
          </a:ln>
        </p:spPr>
        <p:txBody>
          <a:bodyPr/>
          <a:lstStyle/>
          <a:p>
            <a:endParaRPr lang="en-US"/>
          </a:p>
        </p:txBody>
      </p:sp>
      <p:sp>
        <p:nvSpPr>
          <p:cNvPr id="7" name="Text 4"/>
          <p:cNvSpPr/>
          <p:nvPr/>
        </p:nvSpPr>
        <p:spPr>
          <a:xfrm>
            <a:off x="683489" y="1482713"/>
            <a:ext cx="3266717" cy="1469187"/>
          </a:xfrm>
          <a:prstGeom prst="rect">
            <a:avLst/>
          </a:prstGeom>
          <a:noFill/>
          <a:ln/>
        </p:spPr>
        <p:txBody>
          <a:bodyPr wrap="square" lIns="0" tIns="0" rIns="0" bIns="0" rtlCol="0" anchor="ctr"/>
          <a:lstStyle/>
          <a:p>
            <a:r>
              <a:rPr lang="en-US" sz="1600" b="1" dirty="0"/>
              <a:t>Channel Attention (What to Look At)</a:t>
            </a:r>
          </a:p>
          <a:p>
            <a:pPr marL="285750" indent="-285750">
              <a:buFont typeface="Arial" panose="020B0604020202020204" pitchFamily="34" charset="0"/>
              <a:buChar char="•"/>
            </a:pPr>
            <a:r>
              <a:rPr lang="en-US" sz="1600" dirty="0">
                <a:latin typeface="+mj-lt"/>
              </a:rPr>
              <a:t>Learns which feature channels are important.</a:t>
            </a:r>
          </a:p>
          <a:p>
            <a:pPr marL="285750" indent="-285750">
              <a:buFont typeface="Arial" panose="020B0604020202020204" pitchFamily="34" charset="0"/>
              <a:buChar char="•"/>
            </a:pPr>
            <a:r>
              <a:rPr lang="en-US" sz="1600" dirty="0">
                <a:latin typeface="+mj-lt"/>
              </a:rPr>
              <a:t>Highlights meaningful patterns (edges, textures, intensities).</a:t>
            </a:r>
          </a:p>
          <a:p>
            <a:pPr marL="285750" indent="-285750">
              <a:buFont typeface="Arial" panose="020B0604020202020204" pitchFamily="34" charset="0"/>
              <a:buChar char="•"/>
            </a:pPr>
            <a:r>
              <a:rPr lang="en-US" sz="1600" dirty="0">
                <a:latin typeface="+mj-lt"/>
              </a:rPr>
              <a:t>Suppresses irrelevant channels.</a:t>
            </a:r>
          </a:p>
          <a:p>
            <a:pPr marL="285750" indent="-285750">
              <a:buFont typeface="Arial" panose="020B0604020202020204" pitchFamily="34" charset="0"/>
              <a:buChar char="•"/>
            </a:pPr>
            <a:r>
              <a:rPr lang="en-US" sz="1600" dirty="0">
                <a:latin typeface="+mj-lt"/>
              </a:rPr>
              <a:t>Produces a channel attention map.</a:t>
            </a:r>
          </a:p>
        </p:txBody>
      </p:sp>
      <p:sp>
        <p:nvSpPr>
          <p:cNvPr id="9" name="Shape 6"/>
          <p:cNvSpPr/>
          <p:nvPr/>
        </p:nvSpPr>
        <p:spPr>
          <a:xfrm>
            <a:off x="4072867" y="1311358"/>
            <a:ext cx="3383280" cy="1834504"/>
          </a:xfrm>
          <a:prstGeom prst="roundRect">
            <a:avLst>
              <a:gd name="adj" fmla="val 3636"/>
            </a:avLst>
          </a:prstGeom>
          <a:solidFill>
            <a:srgbClr val="E8F7FE"/>
          </a:solidFill>
          <a:ln w="12700">
            <a:solidFill>
              <a:srgbClr val="E8F7FE"/>
            </a:solidFill>
            <a:prstDash val="solid"/>
          </a:ln>
        </p:spPr>
        <p:txBody>
          <a:bodyPr/>
          <a:lstStyle/>
          <a:p>
            <a:endParaRPr lang="en-US"/>
          </a:p>
        </p:txBody>
      </p:sp>
      <p:sp>
        <p:nvSpPr>
          <p:cNvPr id="10" name="Text 7"/>
          <p:cNvSpPr/>
          <p:nvPr/>
        </p:nvSpPr>
        <p:spPr>
          <a:xfrm>
            <a:off x="4193307" y="1389612"/>
            <a:ext cx="3025096" cy="1649153"/>
          </a:xfrm>
          <a:prstGeom prst="rect">
            <a:avLst/>
          </a:prstGeom>
          <a:noFill/>
          <a:ln/>
        </p:spPr>
        <p:txBody>
          <a:bodyPr wrap="square" lIns="0" tIns="0" rIns="0" bIns="0" rtlCol="0" anchor="ctr"/>
          <a:lstStyle/>
          <a:p>
            <a:r>
              <a:rPr lang="en-US" sz="1600" b="1" dirty="0"/>
              <a:t>Spatial Attention (Where to Look)</a:t>
            </a:r>
          </a:p>
          <a:p>
            <a:pPr marL="285750" indent="-285750">
              <a:buFont typeface="Arial" panose="020B0604020202020204" pitchFamily="34" charset="0"/>
              <a:buChar char="•"/>
            </a:pPr>
            <a:r>
              <a:rPr lang="en-US" sz="1600" dirty="0">
                <a:latin typeface="+mj-lt"/>
              </a:rPr>
              <a:t>Learns where the important regions are in the image.</a:t>
            </a:r>
          </a:p>
          <a:p>
            <a:pPr marL="285750" indent="-285750">
              <a:buFont typeface="Arial" panose="020B0604020202020204" pitchFamily="34" charset="0"/>
              <a:buChar char="•"/>
            </a:pPr>
            <a:r>
              <a:rPr lang="en-US" sz="1600" dirty="0">
                <a:latin typeface="+mj-lt"/>
              </a:rPr>
              <a:t>Focuses on tumor boundaries, cyst walls, stone </a:t>
            </a:r>
            <a:r>
              <a:rPr lang="en-US" sz="1600" dirty="0" err="1">
                <a:latin typeface="+mj-lt"/>
              </a:rPr>
              <a:t>hyperattenuation</a:t>
            </a:r>
            <a:r>
              <a:rPr lang="en-US" sz="1600" dirty="0">
                <a:latin typeface="+mj-lt"/>
              </a:rPr>
              <a:t>.</a:t>
            </a:r>
          </a:p>
          <a:p>
            <a:pPr marL="285750" indent="-285750">
              <a:buFont typeface="Arial" panose="020B0604020202020204" pitchFamily="34" charset="0"/>
              <a:buChar char="•"/>
            </a:pPr>
            <a:r>
              <a:rPr lang="en-US" sz="1600" dirty="0">
                <a:latin typeface="+mj-lt"/>
              </a:rPr>
              <a:t>Produces a spatial attention map.</a:t>
            </a:r>
          </a:p>
        </p:txBody>
      </p:sp>
      <p:sp>
        <p:nvSpPr>
          <p:cNvPr id="12" name="Shape 9"/>
          <p:cNvSpPr/>
          <p:nvPr/>
        </p:nvSpPr>
        <p:spPr>
          <a:xfrm>
            <a:off x="7699248" y="1311358"/>
            <a:ext cx="3931920" cy="3736572"/>
          </a:xfrm>
          <a:prstGeom prst="roundRect">
            <a:avLst>
              <a:gd name="adj" fmla="val 1395"/>
            </a:avLst>
          </a:prstGeom>
          <a:solidFill>
            <a:srgbClr val="16191B"/>
          </a:solidFill>
          <a:ln w="12700">
            <a:solidFill>
              <a:srgbClr val="16191B"/>
            </a:solidFill>
            <a:prstDash val="solid"/>
          </a:ln>
        </p:spPr>
        <p:txBody>
          <a:bodyPr/>
          <a:lstStyle/>
          <a:p>
            <a:endParaRPr lang="en-US"/>
          </a:p>
        </p:txBody>
      </p:sp>
      <p:sp>
        <p:nvSpPr>
          <p:cNvPr id="13" name="Text 10"/>
          <p:cNvSpPr/>
          <p:nvPr/>
        </p:nvSpPr>
        <p:spPr>
          <a:xfrm>
            <a:off x="7857190" y="1391921"/>
            <a:ext cx="3616036" cy="3295073"/>
          </a:xfrm>
          <a:prstGeom prst="rect">
            <a:avLst/>
          </a:prstGeom>
          <a:noFill/>
          <a:ln/>
        </p:spPr>
        <p:txBody>
          <a:bodyPr wrap="square" lIns="0" tIns="0" rIns="0" bIns="0" rtlCol="0" anchor="ctr"/>
          <a:lstStyle/>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CBAM adds </a:t>
            </a:r>
            <a:r>
              <a:rPr lang="en-US" sz="1600" b="1" dirty="0">
                <a:solidFill>
                  <a:srgbClr val="FFFFFF"/>
                </a:solidFill>
                <a:ea typeface="Arial" pitchFamily="34" charset="-122"/>
                <a:cs typeface="Arial" pitchFamily="34" charset="-120"/>
              </a:rPr>
              <a:t>Channel Attention </a:t>
            </a:r>
            <a:r>
              <a:rPr lang="en-US" sz="1600" dirty="0">
                <a:solidFill>
                  <a:srgbClr val="FFFFFF"/>
                </a:solidFill>
                <a:ea typeface="Arial" pitchFamily="34" charset="-122"/>
                <a:cs typeface="Arial" pitchFamily="34" charset="-120"/>
              </a:rPr>
              <a:t>and Spatial Attention to the backbone.</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Helps the model focus on clinically relevant kidney regions.</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Suppresses background noise and irrelevant structures.</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Enhances feature localization for tumors, cyst walls, and stones.</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Improves multi-class classification accuracy and reduces false positives.</a:t>
            </a:r>
          </a:p>
          <a:p>
            <a:pPr marL="285750" indent="-285750">
              <a:buFont typeface="Arial" panose="020B0604020202020204" pitchFamily="34" charset="0"/>
              <a:buChar char="•"/>
            </a:pPr>
            <a:r>
              <a:rPr lang="en-US" sz="1600" dirty="0">
                <a:solidFill>
                  <a:srgbClr val="FFFFFF"/>
                </a:solidFill>
                <a:ea typeface="Arial" pitchFamily="34" charset="-122"/>
                <a:cs typeface="Arial" pitchFamily="34" charset="-120"/>
              </a:rPr>
              <a:t>CBAM adds under 2% extra parameters and stays end to end trainable.</a:t>
            </a:r>
          </a:p>
        </p:txBody>
      </p:sp>
      <p:sp>
        <p:nvSpPr>
          <p:cNvPr id="29" name="Text 25"/>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19</a:t>
            </a:r>
            <a:endParaRPr lang="en-US" sz="1000" dirty="0"/>
          </a:p>
        </p:txBody>
      </p:sp>
      <p:pic>
        <p:nvPicPr>
          <p:cNvPr id="30" name="Picture 29"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dirty="0"/>
              <a:t>Training Strategy</a:t>
            </a:r>
            <a:endParaRPr lang="en-US" sz="3200" b="1" dirty="0"/>
          </a:p>
        </p:txBody>
      </p:sp>
      <p:sp>
        <p:nvSpPr>
          <p:cNvPr id="4" name="Shape 2"/>
          <p:cNvSpPr/>
          <p:nvPr/>
        </p:nvSpPr>
        <p:spPr>
          <a:xfrm>
            <a:off x="566928" y="1417320"/>
            <a:ext cx="5486400" cy="1737360"/>
          </a:xfrm>
          <a:prstGeom prst="roundRect">
            <a:avLst>
              <a:gd name="adj" fmla="val 3158"/>
            </a:avLst>
          </a:prstGeom>
          <a:solidFill>
            <a:srgbClr val="16191B"/>
          </a:solidFill>
          <a:ln w="12700">
            <a:solidFill>
              <a:srgbClr val="16191B"/>
            </a:solidFill>
            <a:prstDash val="solid"/>
          </a:ln>
        </p:spPr>
        <p:txBody>
          <a:bodyPr/>
          <a:lstStyle/>
          <a:p>
            <a:endParaRPr lang="en-US"/>
          </a:p>
        </p:txBody>
      </p:sp>
      <p:sp>
        <p:nvSpPr>
          <p:cNvPr id="5" name="Text 3"/>
          <p:cNvSpPr/>
          <p:nvPr/>
        </p:nvSpPr>
        <p:spPr>
          <a:xfrm>
            <a:off x="822960" y="1572768"/>
            <a:ext cx="4937760" cy="274320"/>
          </a:xfrm>
          <a:prstGeom prst="rect">
            <a:avLst/>
          </a:prstGeom>
          <a:noFill/>
          <a:ln/>
        </p:spPr>
        <p:txBody>
          <a:bodyPr wrap="square" lIns="0" tIns="0" rIns="0" bIns="0" rtlCol="0" anchor="ctr"/>
          <a:lstStyle/>
          <a:p>
            <a:pPr marL="0" indent="0">
              <a:buNone/>
            </a:pPr>
            <a:r>
              <a:rPr lang="en-US" sz="1200" b="1" kern="0" spc="120" dirty="0">
                <a:solidFill>
                  <a:srgbClr val="FFB000"/>
                </a:solidFill>
                <a:latin typeface="Calibri" pitchFamily="34" charset="0"/>
                <a:ea typeface="Calibri" pitchFamily="34" charset="-122"/>
                <a:cs typeface="Calibri" pitchFamily="34" charset="-120"/>
              </a:rPr>
              <a:t>PHASE 1:   5 to 10 EPOCHS</a:t>
            </a:r>
            <a:endParaRPr lang="en-US" sz="1200" dirty="0"/>
          </a:p>
        </p:txBody>
      </p:sp>
      <p:sp>
        <p:nvSpPr>
          <p:cNvPr id="6" name="Text 4"/>
          <p:cNvSpPr/>
          <p:nvPr/>
        </p:nvSpPr>
        <p:spPr>
          <a:xfrm>
            <a:off x="822960" y="1847088"/>
            <a:ext cx="4937760" cy="128016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Frozen backbone warm-up</a:t>
            </a:r>
          </a:p>
          <a:p>
            <a:pPr marL="0" indent="0">
              <a:buNone/>
            </a:pPr>
            <a:endParaRPr lang="en-US" sz="1600" b="1" dirty="0">
              <a:solidFill>
                <a:srgbClr val="FFFFFF"/>
              </a:solidFill>
              <a:ea typeface="Arial" pitchFamily="34" charset="-122"/>
              <a:cs typeface="Arial" pitchFamily="34" charset="-120"/>
            </a:endParaRPr>
          </a:p>
          <a:p>
            <a:r>
              <a:rPr lang="en-US" sz="1400" dirty="0">
                <a:solidFill>
                  <a:srgbClr val="8CC9E4"/>
                </a:solidFill>
                <a:latin typeface="+mj-lt"/>
                <a:ea typeface="Calibri" pitchFamily="34" charset="-122"/>
                <a:cs typeface="Calibri" pitchFamily="34" charset="-120"/>
              </a:rPr>
              <a:t>The backbone is frozen while only the CBAM block and the custom classifier head train, letting the new layers adapt without disturbing the </a:t>
            </a:r>
            <a:r>
              <a:rPr lang="en-US" sz="1400" dirty="0" err="1">
                <a:solidFill>
                  <a:srgbClr val="8CC9E4"/>
                </a:solidFill>
                <a:latin typeface="+mj-lt"/>
                <a:ea typeface="Calibri" pitchFamily="34" charset="-122"/>
                <a:cs typeface="Calibri" pitchFamily="34" charset="-120"/>
              </a:rPr>
              <a:t>pretrained</a:t>
            </a:r>
            <a:r>
              <a:rPr lang="en-US" sz="1400" dirty="0">
                <a:solidFill>
                  <a:srgbClr val="8CC9E4"/>
                </a:solidFill>
                <a:latin typeface="+mj-lt"/>
                <a:ea typeface="Calibri" pitchFamily="34" charset="-122"/>
                <a:cs typeface="Calibri" pitchFamily="34" charset="-120"/>
              </a:rPr>
              <a:t> ImageNet filters.</a:t>
            </a:r>
            <a:endParaRPr lang="en-US" sz="1400" b="1" dirty="0">
              <a:solidFill>
                <a:srgbClr val="FFFFFF"/>
              </a:solidFill>
              <a:latin typeface="+mj-lt"/>
              <a:cs typeface="Arial" pitchFamily="34" charset="-120"/>
            </a:endParaRPr>
          </a:p>
        </p:txBody>
      </p:sp>
      <p:sp>
        <p:nvSpPr>
          <p:cNvPr id="8" name="Shape 6"/>
          <p:cNvSpPr/>
          <p:nvPr/>
        </p:nvSpPr>
        <p:spPr>
          <a:xfrm>
            <a:off x="566928" y="3291840"/>
            <a:ext cx="5486400" cy="1737360"/>
          </a:xfrm>
          <a:prstGeom prst="roundRect">
            <a:avLst>
              <a:gd name="adj" fmla="val 3158"/>
            </a:avLst>
          </a:prstGeom>
          <a:solidFill>
            <a:srgbClr val="004E70"/>
          </a:solidFill>
          <a:ln w="12700">
            <a:solidFill>
              <a:srgbClr val="004E70"/>
            </a:solidFill>
            <a:prstDash val="solid"/>
          </a:ln>
        </p:spPr>
        <p:txBody>
          <a:bodyPr/>
          <a:lstStyle/>
          <a:p>
            <a:endParaRPr lang="en-US"/>
          </a:p>
        </p:txBody>
      </p:sp>
      <p:sp>
        <p:nvSpPr>
          <p:cNvPr id="9" name="Text 7"/>
          <p:cNvSpPr/>
          <p:nvPr/>
        </p:nvSpPr>
        <p:spPr>
          <a:xfrm>
            <a:off x="822960" y="3447288"/>
            <a:ext cx="4937760" cy="274320"/>
          </a:xfrm>
          <a:prstGeom prst="rect">
            <a:avLst/>
          </a:prstGeom>
          <a:noFill/>
          <a:ln/>
        </p:spPr>
        <p:txBody>
          <a:bodyPr wrap="square" lIns="0" tIns="0" rIns="0" bIns="0" rtlCol="0" anchor="ctr"/>
          <a:lstStyle/>
          <a:p>
            <a:pPr marL="0" indent="0">
              <a:buNone/>
            </a:pPr>
            <a:r>
              <a:rPr lang="en-US" sz="1200" b="1" kern="0" spc="120" dirty="0">
                <a:solidFill>
                  <a:srgbClr val="FFB000"/>
                </a:solidFill>
                <a:latin typeface="Calibri" pitchFamily="34" charset="0"/>
                <a:ea typeface="Calibri" pitchFamily="34" charset="-122"/>
                <a:cs typeface="Calibri" pitchFamily="34" charset="-120"/>
              </a:rPr>
              <a:t>PHASE 2:   UP TO 40 EPOCHS</a:t>
            </a:r>
          </a:p>
        </p:txBody>
      </p:sp>
      <p:sp>
        <p:nvSpPr>
          <p:cNvPr id="10" name="Text 8"/>
          <p:cNvSpPr/>
          <p:nvPr/>
        </p:nvSpPr>
        <p:spPr>
          <a:xfrm>
            <a:off x="822960" y="3721608"/>
            <a:ext cx="4937760" cy="121061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Joint fine tuning</a:t>
            </a:r>
          </a:p>
          <a:p>
            <a:pPr marL="0" indent="0">
              <a:buNone/>
            </a:pPr>
            <a:endParaRPr lang="en-US" sz="1600" b="1" dirty="0">
              <a:solidFill>
                <a:srgbClr val="FFFFFF"/>
              </a:solidFill>
              <a:ea typeface="Arial" pitchFamily="34" charset="-122"/>
              <a:cs typeface="Arial" pitchFamily="34" charset="-120"/>
            </a:endParaRPr>
          </a:p>
          <a:p>
            <a:r>
              <a:rPr lang="en-US" sz="1600" dirty="0">
                <a:solidFill>
                  <a:srgbClr val="CDEFFF"/>
                </a:solidFill>
                <a:latin typeface="+mj-lt"/>
                <a:ea typeface="Calibri" pitchFamily="34" charset="-122"/>
                <a:cs typeface="Calibri" pitchFamily="34" charset="-120"/>
              </a:rPr>
              <a:t>Last 2 top layers / blocks unfrozen alongside CBAM and the head, trained jointly at a lower learning rate after a 5 epoch linear warm up.</a:t>
            </a:r>
            <a:endParaRPr lang="en-US" sz="1600" dirty="0">
              <a:latin typeface="+mj-lt"/>
            </a:endParaRPr>
          </a:p>
        </p:txBody>
      </p:sp>
      <p:sp>
        <p:nvSpPr>
          <p:cNvPr id="12" name="Shape 10"/>
          <p:cNvSpPr/>
          <p:nvPr/>
        </p:nvSpPr>
        <p:spPr>
          <a:xfrm>
            <a:off x="566928" y="5166360"/>
            <a:ext cx="5486400" cy="914400"/>
          </a:xfrm>
          <a:prstGeom prst="roundRect">
            <a:avLst>
              <a:gd name="adj" fmla="val 6000"/>
            </a:avLst>
          </a:prstGeom>
          <a:solidFill>
            <a:srgbClr val="E8F7FE"/>
          </a:solidFill>
          <a:ln w="12700">
            <a:solidFill>
              <a:srgbClr val="E8F7FE"/>
            </a:solidFill>
            <a:prstDash val="solid"/>
          </a:ln>
        </p:spPr>
        <p:txBody>
          <a:bodyPr/>
          <a:lstStyle/>
          <a:p>
            <a:endParaRPr lang="en-US"/>
          </a:p>
        </p:txBody>
      </p:sp>
      <p:sp>
        <p:nvSpPr>
          <p:cNvPr id="13" name="Text 11"/>
          <p:cNvSpPr/>
          <p:nvPr/>
        </p:nvSpPr>
        <p:spPr>
          <a:xfrm>
            <a:off x="822960" y="5303520"/>
            <a:ext cx="5029200" cy="685800"/>
          </a:xfrm>
          <a:prstGeom prst="rect">
            <a:avLst/>
          </a:prstGeom>
          <a:noFill/>
          <a:ln/>
        </p:spPr>
        <p:txBody>
          <a:bodyPr wrap="square" lIns="0" tIns="0" rIns="0" bIns="0" rtlCol="0" anchor="ctr"/>
          <a:lstStyle/>
          <a:p>
            <a:pPr marL="0" indent="0">
              <a:lnSpc>
                <a:spcPts val="1500"/>
              </a:lnSpc>
              <a:buNone/>
            </a:pPr>
            <a:r>
              <a:rPr lang="en-US" sz="1600" dirty="0">
                <a:latin typeface="+mj-lt"/>
                <a:ea typeface="Calibri" pitchFamily="34" charset="-122"/>
                <a:cs typeface="Calibri" pitchFamily="34" charset="-120"/>
              </a:rPr>
              <a:t>Early stopping monitors validation loss with a patience of 8 epochs; the checkpoint with the lowest validation loss is the one evaluated on the test set.</a:t>
            </a:r>
            <a:endParaRPr lang="en-US" sz="1600" dirty="0">
              <a:latin typeface="+mj-lt"/>
            </a:endParaRPr>
          </a:p>
        </p:txBody>
      </p:sp>
      <p:graphicFrame>
        <p:nvGraphicFramePr>
          <p:cNvPr id="27" name="Table 0"/>
          <p:cNvGraphicFramePr>
            <a:graphicFrameLocks noGrp="1"/>
          </p:cNvGraphicFramePr>
          <p:nvPr>
            <p:extLst>
              <p:ext uri="{D42A27DB-BD31-4B8C-83A1-F6EECF244321}">
                <p14:modId xmlns:p14="http://schemas.microsoft.com/office/powerpoint/2010/main" val="1811080877"/>
              </p:ext>
            </p:extLst>
          </p:nvPr>
        </p:nvGraphicFramePr>
        <p:xfrm>
          <a:off x="6400800" y="1021080"/>
          <a:ext cx="5212080" cy="4803648"/>
        </p:xfrm>
        <a:graphic>
          <a:graphicData uri="http://schemas.openxmlformats.org/drawingml/2006/table">
            <a:tbl>
              <a:tblPr firstRow="1" firstCol="1" bandRow="1">
                <a:tableStyleId>{3B4B98B0-60AC-42C2-AFA5-B58CD77FA1E5}</a:tableStyleId>
              </a:tblPr>
              <a:tblGrid>
                <a:gridCol w="3352800">
                  <a:extLst>
                    <a:ext uri="{9D8B030D-6E8A-4147-A177-3AD203B41FA5}">
                      <a16:colId xmlns:a16="http://schemas.microsoft.com/office/drawing/2014/main" val="20000"/>
                    </a:ext>
                  </a:extLst>
                </a:gridCol>
                <a:gridCol w="1859280">
                  <a:extLst>
                    <a:ext uri="{9D8B030D-6E8A-4147-A177-3AD203B41FA5}">
                      <a16:colId xmlns:a16="http://schemas.microsoft.com/office/drawing/2014/main" val="20001"/>
                    </a:ext>
                  </a:extLst>
                </a:gridCol>
              </a:tblGrid>
              <a:tr h="384048">
                <a:tc>
                  <a:txBody>
                    <a:bodyPr/>
                    <a:lstStyle/>
                    <a:p>
                      <a:pPr marL="0" indent="0" algn="l">
                        <a:buNone/>
                      </a:pPr>
                      <a:r>
                        <a:rPr lang="en-US" sz="1600" dirty="0"/>
                        <a:t>Hyperparameter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Value</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Input size — EfficientNet-B4</a:t>
                      </a:r>
                      <a:endParaRPr lang="en-US" sz="1600" dirty="0">
                        <a:latin typeface="Calibri" charset="0"/>
                        <a:ea typeface="Calibri" charset="0"/>
                        <a:cs typeface="Calibri" charset="0"/>
                      </a:endParaRPr>
                    </a:p>
                  </a:txBody>
                  <a:tcPr anchor="ctr"/>
                </a:tc>
                <a:tc>
                  <a:txBody>
                    <a:bodyPr/>
                    <a:lstStyle/>
                    <a:p>
                      <a:pPr marL="0" indent="0" algn="l">
                        <a:buNone/>
                      </a:pPr>
                      <a:r>
                        <a:rPr lang="en-US" sz="1600" dirty="0"/>
                        <a:t>380 × 380 px</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Input size ResNet-50 / MobileNetV3</a:t>
                      </a:r>
                      <a:endParaRPr lang="en-US" sz="1600" dirty="0">
                        <a:latin typeface="Calibri" charset="0"/>
                        <a:ea typeface="Calibri" charset="0"/>
                        <a:cs typeface="Calibri" charset="0"/>
                      </a:endParaRPr>
                    </a:p>
                  </a:txBody>
                  <a:tcPr anchor="ctr"/>
                </a:tc>
                <a:tc>
                  <a:txBody>
                    <a:bodyPr/>
                    <a:lstStyle/>
                    <a:p>
                      <a:pPr marL="0" indent="0" algn="l">
                        <a:buNone/>
                      </a:pPr>
                      <a:r>
                        <a:rPr lang="en-US" sz="1600" dirty="0"/>
                        <a:t>224 × 224 px</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Batch size</a:t>
                      </a:r>
                      <a:endParaRPr lang="en-US" sz="1600" dirty="0">
                        <a:latin typeface="Calibri" charset="0"/>
                        <a:ea typeface="Calibri" charset="0"/>
                        <a:cs typeface="Calibri" charset="0"/>
                      </a:endParaRPr>
                    </a:p>
                  </a:txBody>
                  <a:tcPr anchor="ctr"/>
                </a:tc>
                <a:tc>
                  <a:txBody>
                    <a:bodyPr/>
                    <a:lstStyle/>
                    <a:p>
                      <a:pPr marL="0" indent="0" algn="l">
                        <a:buNone/>
                      </a:pPr>
                      <a:r>
                        <a:rPr lang="en-US" sz="1600" dirty="0"/>
                        <a:t>32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Initial learning rate</a:t>
                      </a:r>
                      <a:endParaRPr lang="en-US" sz="1600" dirty="0">
                        <a:latin typeface="Calibri" charset="0"/>
                        <a:ea typeface="Calibri" charset="0"/>
                        <a:cs typeface="Calibri" charset="0"/>
                      </a:endParaRPr>
                    </a:p>
                  </a:txBody>
                  <a:tcPr anchor="ctr"/>
                </a:tc>
                <a:tc>
                  <a:txBody>
                    <a:bodyPr/>
                    <a:lstStyle/>
                    <a:p>
                      <a:pPr marL="0" indent="0" algn="l">
                        <a:buNone/>
                      </a:pPr>
                      <a:r>
                        <a:rPr lang="en-US" sz="1600" dirty="0"/>
                        <a:t>1 × 10⁻⁴</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Optimizer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AdamW</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Weight decay (L2)</a:t>
                      </a:r>
                      <a:endParaRPr lang="en-US" sz="1600" dirty="0">
                        <a:latin typeface="Calibri" charset="0"/>
                        <a:ea typeface="Calibri" charset="0"/>
                        <a:cs typeface="Calibri" charset="0"/>
                      </a:endParaRPr>
                    </a:p>
                  </a:txBody>
                  <a:tcPr anchor="ctr"/>
                </a:tc>
                <a:tc>
                  <a:txBody>
                    <a:bodyPr/>
                    <a:lstStyle/>
                    <a:p>
                      <a:pPr marL="0" indent="0" algn="l">
                        <a:buNone/>
                      </a:pPr>
                      <a:r>
                        <a:rPr lang="en-US" sz="1600" dirty="0"/>
                        <a:t>1 × 10⁻⁵</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LR scheduler</a:t>
                      </a:r>
                      <a:endParaRPr lang="en-US" sz="1600" dirty="0">
                        <a:latin typeface="Calibri" charset="0"/>
                        <a:ea typeface="Calibri" charset="0"/>
                        <a:cs typeface="Calibri" charset="0"/>
                      </a:endParaRPr>
                    </a:p>
                  </a:txBody>
                  <a:tcPr anchor="ctr"/>
                </a:tc>
                <a:tc>
                  <a:txBody>
                    <a:bodyPr/>
                    <a:lstStyle/>
                    <a:p>
                      <a:pPr marL="0" indent="0" algn="l">
                        <a:buNone/>
                      </a:pPr>
                      <a:r>
                        <a:rPr lang="en-US" sz="1600" dirty="0"/>
                        <a:t>Cosine annealing w/ warm restarts</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r h="384048">
                <a:tc>
                  <a:txBody>
                    <a:bodyPr/>
                    <a:lstStyle/>
                    <a:p>
                      <a:pPr marL="0" indent="0" algn="l">
                        <a:buNone/>
                      </a:pPr>
                      <a:r>
                        <a:rPr lang="en-US" sz="1600" dirty="0"/>
                        <a:t>Dropout (head layers 1 / 2)</a:t>
                      </a:r>
                      <a:endParaRPr lang="en-US" sz="1600" dirty="0">
                        <a:latin typeface="Calibri" charset="0"/>
                        <a:ea typeface="Calibri" charset="0"/>
                        <a:cs typeface="Calibri" charset="0"/>
                      </a:endParaRPr>
                    </a:p>
                  </a:txBody>
                  <a:tcPr anchor="ctr"/>
                </a:tc>
                <a:tc>
                  <a:txBody>
                    <a:bodyPr/>
                    <a:lstStyle/>
                    <a:p>
                      <a:pPr marL="0" indent="0" algn="l">
                        <a:buNone/>
                      </a:pPr>
                      <a:r>
                        <a:rPr lang="en-US" sz="1600" dirty="0"/>
                        <a:t>0.50 / 0.30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8"/>
                  </a:ext>
                </a:extLst>
              </a:tr>
              <a:tr h="384048">
                <a:tc>
                  <a:txBody>
                    <a:bodyPr/>
                    <a:lstStyle/>
                    <a:p>
                      <a:pPr marL="0" indent="0" algn="l">
                        <a:buNone/>
                      </a:pPr>
                      <a:r>
                        <a:rPr lang="en-US" sz="1600" dirty="0"/>
                        <a:t>FC hidden dimension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512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9"/>
                  </a:ext>
                </a:extLst>
              </a:tr>
              <a:tr h="384048">
                <a:tc>
                  <a:txBody>
                    <a:bodyPr/>
                    <a:lstStyle/>
                    <a:p>
                      <a:pPr marL="0" indent="0" algn="l">
                        <a:buNone/>
                      </a:pPr>
                      <a:r>
                        <a:rPr lang="en-US" sz="1600" dirty="0"/>
                        <a:t>Focal loss gamma (γ)</a:t>
                      </a:r>
                      <a:endParaRPr lang="en-US" sz="1600" dirty="0">
                        <a:latin typeface="Calibri" charset="0"/>
                        <a:ea typeface="Calibri" charset="0"/>
                        <a:cs typeface="Calibri" charset="0"/>
                      </a:endParaRPr>
                    </a:p>
                  </a:txBody>
                  <a:tcPr anchor="ctr"/>
                </a:tc>
                <a:tc>
                  <a:txBody>
                    <a:bodyPr/>
                    <a:lstStyle/>
                    <a:p>
                      <a:pPr marL="0" indent="0" algn="l">
                        <a:buNone/>
                      </a:pPr>
                      <a:r>
                        <a:rPr lang="en-US" sz="1600" dirty="0"/>
                        <a:t>2.0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10"/>
                  </a:ext>
                </a:extLst>
              </a:tr>
              <a:tr h="384048">
                <a:tc>
                  <a:txBody>
                    <a:bodyPr/>
                    <a:lstStyle/>
                    <a:p>
                      <a:pPr marL="0" indent="0" algn="l">
                        <a:buNone/>
                      </a:pPr>
                      <a:r>
                        <a:rPr lang="en-US" sz="1600" dirty="0"/>
                        <a:t>Class weight strategy</a:t>
                      </a:r>
                      <a:endParaRPr lang="en-US" sz="1600" dirty="0">
                        <a:latin typeface="Calibri" charset="0"/>
                        <a:ea typeface="Calibri" charset="0"/>
                        <a:cs typeface="Calibri" charset="0"/>
                      </a:endParaRPr>
                    </a:p>
                  </a:txBody>
                  <a:tcPr anchor="ctr"/>
                </a:tc>
                <a:tc>
                  <a:txBody>
                    <a:bodyPr/>
                    <a:lstStyle/>
                    <a:p>
                      <a:pPr marL="0" indent="0" algn="l">
                        <a:buNone/>
                      </a:pPr>
                      <a:r>
                        <a:rPr lang="en-US" sz="1600" dirty="0"/>
                        <a:t>Inverse frequency</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11"/>
                  </a:ext>
                </a:extLst>
              </a:tr>
            </a:tbl>
          </a:graphicData>
        </a:graphic>
      </p:graphicFrame>
      <p:sp>
        <p:nvSpPr>
          <p:cNvPr id="15" name="Text 12"/>
          <p:cNvSpPr/>
          <p:nvPr/>
        </p:nvSpPr>
        <p:spPr>
          <a:xfrm>
            <a:off x="6270955" y="6017860"/>
            <a:ext cx="5212080" cy="256032"/>
          </a:xfrm>
          <a:prstGeom prst="rect">
            <a:avLst/>
          </a:prstGeom>
          <a:noFill/>
          <a:ln/>
        </p:spPr>
        <p:txBody>
          <a:bodyPr wrap="square" lIns="0" tIns="0" rIns="0" bIns="0" rtlCol="0" anchor="ctr"/>
          <a:lstStyle/>
          <a:p>
            <a:pPr marL="0" indent="0" algn="ctr">
              <a:buNone/>
            </a:pPr>
            <a:r>
              <a:rPr lang="en-US" sz="1200" i="1" dirty="0">
                <a:latin typeface="Calibri" pitchFamily="34" charset="0"/>
                <a:ea typeface="Calibri" pitchFamily="34" charset="-122"/>
                <a:cs typeface="Calibri" pitchFamily="34" charset="-120"/>
              </a:rPr>
              <a:t>Training hyperparameters</a:t>
            </a:r>
            <a:endParaRPr lang="en-US" sz="1200" dirty="0"/>
          </a:p>
        </p:txBody>
      </p:sp>
      <p:sp>
        <p:nvSpPr>
          <p:cNvPr id="17" name="Text 1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20</a:t>
            </a:r>
            <a:endParaRPr lang="en-US" sz="1000" dirty="0"/>
          </a:p>
        </p:txBody>
      </p:sp>
      <p:pic>
        <p:nvPicPr>
          <p:cNvPr id="18" name="Picture 17"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 1"/>
          <p:cNvSpPr/>
          <p:nvPr/>
        </p:nvSpPr>
        <p:spPr>
          <a:xfrm>
            <a:off x="566928" y="446487"/>
            <a:ext cx="11064240" cy="548640"/>
          </a:xfrm>
          <a:prstGeom prst="rect">
            <a:avLst/>
          </a:prstGeom>
          <a:noFill/>
          <a:ln/>
        </p:spPr>
        <p:txBody>
          <a:bodyPr wrap="square" lIns="0" tIns="0" rIns="0" bIns="0" rtlCol="0" anchor="ctr"/>
          <a:lstStyle/>
          <a:p>
            <a:pPr marL="0" indent="0">
              <a:buNone/>
            </a:pPr>
            <a:r>
              <a:rPr lang="en-US" sz="3600" b="1" dirty="0">
                <a:solidFill>
                  <a:srgbClr val="16191B"/>
                </a:solidFill>
                <a:latin typeface="Calibri" pitchFamily="34" charset="0"/>
                <a:ea typeface="Calibri" pitchFamily="34" charset="-122"/>
                <a:cs typeface="Calibri" pitchFamily="34" charset="-120"/>
              </a:rPr>
              <a:t>Experimental Environment</a:t>
            </a:r>
            <a:endParaRPr lang="en-US" sz="3600" dirty="0"/>
          </a:p>
        </p:txBody>
      </p:sp>
      <p:sp>
        <p:nvSpPr>
          <p:cNvPr id="3" name="Shape 1"/>
          <p:cNvSpPr/>
          <p:nvPr/>
        </p:nvSpPr>
        <p:spPr>
          <a:xfrm>
            <a:off x="566928" y="1417320"/>
            <a:ext cx="11064240" cy="749808"/>
          </a:xfrm>
          <a:prstGeom prst="roundRect">
            <a:avLst>
              <a:gd name="adj" fmla="val 7317"/>
            </a:avLst>
          </a:prstGeom>
          <a:solidFill>
            <a:srgbClr val="FFFFFF"/>
          </a:solidFill>
          <a:ln w="12700">
            <a:solidFill>
              <a:srgbClr val="DCE9EF"/>
            </a:solidFill>
            <a:prstDash val="solid"/>
          </a:ln>
        </p:spPr>
        <p:txBody>
          <a:bodyPr/>
          <a:lstStyle/>
          <a:p>
            <a:endParaRPr lang="en-US"/>
          </a:p>
        </p:txBody>
      </p:sp>
      <p:sp>
        <p:nvSpPr>
          <p:cNvPr id="4" name="Shape 2"/>
          <p:cNvSpPr/>
          <p:nvPr/>
        </p:nvSpPr>
        <p:spPr>
          <a:xfrm>
            <a:off x="804672" y="1582104"/>
            <a:ext cx="420624" cy="420624"/>
          </a:xfrm>
          <a:prstGeom prst="ellipse">
            <a:avLst/>
          </a:prstGeom>
          <a:solidFill>
            <a:srgbClr val="00AEEF"/>
          </a:solidFill>
          <a:ln w="12700">
            <a:solidFill>
              <a:srgbClr val="00AEEF"/>
            </a:solidFill>
            <a:prstDash val="solid"/>
          </a:ln>
        </p:spPr>
        <p:txBody>
          <a:bodyPr/>
          <a:lstStyle/>
          <a:p>
            <a:endParaRPr lang="en-US"/>
          </a:p>
        </p:txBody>
      </p:sp>
      <p:sp>
        <p:nvSpPr>
          <p:cNvPr id="5" name="Text 3"/>
          <p:cNvSpPr/>
          <p:nvPr/>
        </p:nvSpPr>
        <p:spPr>
          <a:xfrm>
            <a:off x="804672" y="1582104"/>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01</a:t>
            </a:r>
            <a:endParaRPr lang="en-US" sz="1600" dirty="0"/>
          </a:p>
        </p:txBody>
      </p:sp>
      <p:sp>
        <p:nvSpPr>
          <p:cNvPr id="6" name="Text 4"/>
          <p:cNvSpPr/>
          <p:nvPr/>
        </p:nvSpPr>
        <p:spPr>
          <a:xfrm>
            <a:off x="1408176" y="1460208"/>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Programming environment: </a:t>
            </a:r>
            <a:r>
              <a:rPr lang="en-US" sz="1500" dirty="0">
                <a:solidFill>
                  <a:srgbClr val="16191B"/>
                </a:solidFill>
                <a:latin typeface="Calibri" pitchFamily="34" charset="0"/>
                <a:ea typeface="Calibri" pitchFamily="34" charset="-122"/>
                <a:cs typeface="Calibri" pitchFamily="34" charset="-120"/>
              </a:rPr>
              <a:t>Python 3.10, PyTorch 2.1.0, Torchvision 0.16.0, OpenCV 4.8.0 for CLAHE preprocessing, scikit-learn 1.3.0 for evaluation metrics, and Grad-CAM visualizations via pytorch-grad-cam 1.4.8.</a:t>
            </a:r>
          </a:p>
        </p:txBody>
      </p:sp>
      <p:sp>
        <p:nvSpPr>
          <p:cNvPr id="7" name="Shape 5"/>
          <p:cNvSpPr/>
          <p:nvPr/>
        </p:nvSpPr>
        <p:spPr>
          <a:xfrm>
            <a:off x="566928" y="2304288"/>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8" name="Shape 6"/>
          <p:cNvSpPr/>
          <p:nvPr/>
        </p:nvSpPr>
        <p:spPr>
          <a:xfrm>
            <a:off x="804672" y="2469072"/>
            <a:ext cx="420624" cy="420624"/>
          </a:xfrm>
          <a:prstGeom prst="ellipse">
            <a:avLst/>
          </a:prstGeom>
          <a:solidFill>
            <a:srgbClr val="00AEEF"/>
          </a:solidFill>
          <a:ln w="12700">
            <a:solidFill>
              <a:srgbClr val="00AEEF"/>
            </a:solidFill>
            <a:prstDash val="solid"/>
          </a:ln>
        </p:spPr>
        <p:txBody>
          <a:bodyPr/>
          <a:lstStyle/>
          <a:p>
            <a:endParaRPr lang="en-US"/>
          </a:p>
        </p:txBody>
      </p:sp>
      <p:sp>
        <p:nvSpPr>
          <p:cNvPr id="9" name="Text 7"/>
          <p:cNvSpPr/>
          <p:nvPr/>
        </p:nvSpPr>
        <p:spPr>
          <a:xfrm>
            <a:off x="804672" y="2469072"/>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02</a:t>
            </a:r>
            <a:endParaRPr lang="en-US" sz="1600" dirty="0"/>
          </a:p>
        </p:txBody>
      </p:sp>
      <p:sp>
        <p:nvSpPr>
          <p:cNvPr id="10" name="Text 8"/>
          <p:cNvSpPr/>
          <p:nvPr/>
        </p:nvSpPr>
        <p:spPr>
          <a:xfrm>
            <a:off x="1408176" y="2347176"/>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Hardware configuration: </a:t>
            </a:r>
            <a:r>
              <a:rPr lang="en-US" sz="1500" dirty="0">
                <a:solidFill>
                  <a:srgbClr val="16191B"/>
                </a:solidFill>
                <a:latin typeface="Calibri" pitchFamily="34" charset="0"/>
                <a:ea typeface="Calibri" pitchFamily="34" charset="-122"/>
                <a:cs typeface="Calibri" pitchFamily="34" charset="-120"/>
              </a:rPr>
              <a:t>NVIDIA A100 80 GB GPU, CUDA 12.1 with cuDNN 8.9, running in a Kaggle Notebook environment with 30 GB RAM.</a:t>
            </a:r>
          </a:p>
        </p:txBody>
      </p:sp>
      <p:sp>
        <p:nvSpPr>
          <p:cNvPr id="11" name="Shape 9"/>
          <p:cNvSpPr/>
          <p:nvPr/>
        </p:nvSpPr>
        <p:spPr>
          <a:xfrm>
            <a:off x="566928" y="3191256"/>
            <a:ext cx="11064240" cy="749808"/>
          </a:xfrm>
          <a:prstGeom prst="roundRect">
            <a:avLst>
              <a:gd name="adj" fmla="val 7317"/>
            </a:avLst>
          </a:prstGeom>
          <a:solidFill>
            <a:srgbClr val="FFFFFF"/>
          </a:solidFill>
          <a:ln w="12700">
            <a:solidFill>
              <a:srgbClr val="DCE9EF"/>
            </a:solidFill>
            <a:prstDash val="solid"/>
          </a:ln>
        </p:spPr>
        <p:txBody>
          <a:bodyPr/>
          <a:lstStyle/>
          <a:p>
            <a:endParaRPr lang="en-US"/>
          </a:p>
        </p:txBody>
      </p:sp>
      <p:sp>
        <p:nvSpPr>
          <p:cNvPr id="12" name="Shape 10"/>
          <p:cNvSpPr/>
          <p:nvPr/>
        </p:nvSpPr>
        <p:spPr>
          <a:xfrm>
            <a:off x="804672" y="3356040"/>
            <a:ext cx="420624" cy="420624"/>
          </a:xfrm>
          <a:prstGeom prst="ellipse">
            <a:avLst/>
          </a:prstGeom>
          <a:solidFill>
            <a:srgbClr val="00AEEF"/>
          </a:solidFill>
          <a:ln w="12700">
            <a:solidFill>
              <a:srgbClr val="00AEEF"/>
            </a:solidFill>
            <a:prstDash val="solid"/>
          </a:ln>
        </p:spPr>
        <p:txBody>
          <a:bodyPr/>
          <a:lstStyle/>
          <a:p>
            <a:endParaRPr lang="en-US"/>
          </a:p>
        </p:txBody>
      </p:sp>
      <p:sp>
        <p:nvSpPr>
          <p:cNvPr id="13" name="Text 11"/>
          <p:cNvSpPr/>
          <p:nvPr/>
        </p:nvSpPr>
        <p:spPr>
          <a:xfrm>
            <a:off x="804672" y="3356040"/>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03</a:t>
            </a:r>
            <a:endParaRPr lang="en-US" sz="1600" dirty="0"/>
          </a:p>
        </p:txBody>
      </p:sp>
      <p:sp>
        <p:nvSpPr>
          <p:cNvPr id="14" name="Text 12"/>
          <p:cNvSpPr/>
          <p:nvPr/>
        </p:nvSpPr>
        <p:spPr>
          <a:xfrm>
            <a:off x="1408176" y="3234144"/>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Training runtime: </a:t>
            </a:r>
            <a:r>
              <a:rPr lang="en-US" sz="1500" dirty="0">
                <a:solidFill>
                  <a:srgbClr val="16191B"/>
                </a:solidFill>
                <a:latin typeface="Calibri" pitchFamily="34" charset="0"/>
                <a:ea typeface="Calibri" pitchFamily="34" charset="-122"/>
                <a:cs typeface="Calibri" pitchFamily="34" charset="-120"/>
              </a:rPr>
              <a:t>batch size 32, 50 total epochs, approximately 1 hour 30 minutes of wall-clock training time.</a:t>
            </a:r>
          </a:p>
        </p:txBody>
      </p:sp>
      <p:sp>
        <p:nvSpPr>
          <p:cNvPr id="15" name="Shape 13"/>
          <p:cNvSpPr/>
          <p:nvPr/>
        </p:nvSpPr>
        <p:spPr>
          <a:xfrm>
            <a:off x="566928" y="4078224"/>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16" name="Shape 14"/>
          <p:cNvSpPr/>
          <p:nvPr/>
        </p:nvSpPr>
        <p:spPr>
          <a:xfrm>
            <a:off x="804672" y="4243008"/>
            <a:ext cx="420624" cy="420624"/>
          </a:xfrm>
          <a:prstGeom prst="ellipse">
            <a:avLst/>
          </a:prstGeom>
          <a:solidFill>
            <a:srgbClr val="00AEEF"/>
          </a:solidFill>
          <a:ln w="12700">
            <a:solidFill>
              <a:srgbClr val="00AEEF"/>
            </a:solidFill>
            <a:prstDash val="solid"/>
          </a:ln>
        </p:spPr>
        <p:txBody>
          <a:bodyPr/>
          <a:lstStyle/>
          <a:p>
            <a:endParaRPr lang="en-US"/>
          </a:p>
        </p:txBody>
      </p:sp>
      <p:sp>
        <p:nvSpPr>
          <p:cNvPr id="17" name="Text 15"/>
          <p:cNvSpPr/>
          <p:nvPr/>
        </p:nvSpPr>
        <p:spPr>
          <a:xfrm>
            <a:off x="804672" y="4243008"/>
            <a:ext cx="420624" cy="420624"/>
          </a:xfrm>
          <a:prstGeom prst="rect">
            <a:avLst/>
          </a:prstGeom>
          <a:noFill/>
          <a:ln/>
        </p:spPr>
        <p:txBody>
          <a:bodyPr wrap="square" lIns="0" tIns="0" rIns="0" bIns="0" rtlCol="0" anchor="ctr"/>
          <a:lstStyle/>
          <a:p>
            <a:pPr marL="0" indent="0" algn="ctr">
              <a:buNone/>
            </a:pPr>
            <a:r>
              <a:rPr lang="en-US" sz="1600" b="1" dirty="0">
                <a:solidFill>
                  <a:srgbClr val="16191B"/>
                </a:solidFill>
                <a:latin typeface="Calibri" pitchFamily="34" charset="0"/>
                <a:ea typeface="Calibri" pitchFamily="34" charset="-122"/>
                <a:cs typeface="Calibri" pitchFamily="34" charset="-120"/>
              </a:rPr>
              <a:t>04</a:t>
            </a:r>
            <a:endParaRPr lang="en-US" sz="1600" dirty="0"/>
          </a:p>
        </p:txBody>
      </p:sp>
      <p:sp>
        <p:nvSpPr>
          <p:cNvPr id="18" name="Text 16"/>
          <p:cNvSpPr/>
          <p:nvPr/>
        </p:nvSpPr>
        <p:spPr>
          <a:xfrm>
            <a:off x="1408176" y="4121112"/>
            <a:ext cx="9966960" cy="663552"/>
          </a:xfrm>
          <a:prstGeom prst="rect">
            <a:avLst/>
          </a:prstGeom>
          <a:noFill/>
          <a:ln/>
        </p:spPr>
        <p:txBody>
          <a:bodyPr wrap="square" lIns="0" tIns="0" rIns="0" bIns="0" rtlCol="0" anchor="ctr"/>
          <a:lstStyle/>
          <a:p>
            <a:pPr marL="0" indent="0">
              <a:lnSpc>
                <a:spcPts val="1400"/>
              </a:lnSpc>
              <a:buNone/>
            </a:pPr>
            <a:r>
              <a:rPr lang="en-US" sz="1500" b="1" dirty="0">
                <a:solidFill>
                  <a:srgbClr val="16191B"/>
                </a:solidFill>
                <a:latin typeface="Calibri" pitchFamily="34" charset="0"/>
                <a:ea typeface="Calibri" pitchFamily="34" charset="-122"/>
                <a:cs typeface="Calibri" pitchFamily="34" charset="-120"/>
              </a:rPr>
              <a:t>Reproducibility: </a:t>
            </a:r>
            <a:r>
              <a:rPr lang="en-US" sz="1500" dirty="0">
                <a:solidFill>
                  <a:srgbClr val="16191B"/>
                </a:solidFill>
                <a:latin typeface="Calibri" pitchFamily="34" charset="0"/>
                <a:ea typeface="Calibri" pitchFamily="34" charset="-122"/>
                <a:cs typeface="Calibri" pitchFamily="34" charset="-120"/>
              </a:rPr>
              <a:t>fixed random seeds (seed = 42) applied to Python, NumPy, and PyTorch; all checkpoints, logs, and Grad-CAM outputs are stored for full reproducibility.</a:t>
            </a:r>
          </a:p>
        </p:txBody>
      </p:sp>
      <p:sp>
        <p:nvSpPr>
          <p:cNvPr id="19" name="Text 17"/>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21</a:t>
            </a:r>
            <a:endParaRPr lang="en-US" sz="1000" dirty="0"/>
          </a:p>
        </p:txBody>
      </p:sp>
      <p:pic>
        <p:nvPicPr>
          <p:cNvPr id="20" name="Picture 18" descr="D:\Midocean University\Logo and templates 2-2025\logo-midocean.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8">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94360" y="429768"/>
            <a:ext cx="9200271" cy="548640"/>
          </a:xfrm>
          <a:prstGeom prst="rect">
            <a:avLst/>
          </a:prstGeom>
          <a:noFill/>
          <a:ln/>
        </p:spPr>
        <p:txBody>
          <a:bodyPr wrap="square" lIns="0" tIns="0" rIns="0" bIns="0" rtlCol="0" anchor="ctr"/>
          <a:lstStyle/>
          <a:p>
            <a:r>
              <a:rPr lang="en-US" sz="3600" b="1" dirty="0"/>
              <a:t>Evaluation Metrics</a:t>
            </a:r>
          </a:p>
        </p:txBody>
      </p:sp>
      <p:sp>
        <p:nvSpPr>
          <p:cNvPr id="4" name="Text 2"/>
          <p:cNvSpPr/>
          <p:nvPr/>
        </p:nvSpPr>
        <p:spPr>
          <a:xfrm>
            <a:off x="566928" y="1216152"/>
            <a:ext cx="11064240" cy="475488"/>
          </a:xfrm>
          <a:prstGeom prst="rect">
            <a:avLst/>
          </a:prstGeom>
          <a:noFill/>
          <a:ln/>
        </p:spPr>
        <p:txBody>
          <a:bodyPr wrap="square" lIns="0" tIns="0" rIns="0" bIns="0" rtlCol="0" anchor="ctr"/>
          <a:lstStyle/>
          <a:p>
            <a:pPr marL="0" indent="0">
              <a:buNone/>
            </a:pPr>
            <a:r>
              <a:rPr lang="en-US" sz="2000" i="1" dirty="0">
                <a:ea typeface="Calibri" pitchFamily="34" charset="-122"/>
                <a:cs typeface="Calibri" pitchFamily="34" charset="-120"/>
              </a:rPr>
              <a:t>All results are reported on the held-out test set of 2,490 images, never seen during training or validation.</a:t>
            </a:r>
            <a:endParaRPr lang="en-US" sz="2000" dirty="0"/>
          </a:p>
        </p:txBody>
      </p:sp>
      <p:sp>
        <p:nvSpPr>
          <p:cNvPr id="6" name="Shape 4"/>
          <p:cNvSpPr/>
          <p:nvPr/>
        </p:nvSpPr>
        <p:spPr>
          <a:xfrm>
            <a:off x="804672" y="2112264"/>
            <a:ext cx="384048" cy="384048"/>
          </a:xfrm>
          <a:prstGeom prst="ellipse">
            <a:avLst/>
          </a:prstGeom>
          <a:solidFill>
            <a:srgbClr val="00AEEF"/>
          </a:solidFill>
          <a:ln w="12700">
            <a:solidFill>
              <a:srgbClr val="00AEEF"/>
            </a:solidFill>
            <a:prstDash val="solid"/>
          </a:ln>
        </p:spPr>
        <p:txBody>
          <a:bodyPr/>
          <a:lstStyle/>
          <a:p>
            <a:endParaRPr lang="en-US"/>
          </a:p>
        </p:txBody>
      </p:sp>
      <p:sp>
        <p:nvSpPr>
          <p:cNvPr id="7" name="Text 5"/>
          <p:cNvSpPr/>
          <p:nvPr/>
        </p:nvSpPr>
        <p:spPr>
          <a:xfrm>
            <a:off x="804672" y="2112264"/>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1</a:t>
            </a:r>
          </a:p>
        </p:txBody>
      </p:sp>
      <p:sp>
        <p:nvSpPr>
          <p:cNvPr id="8" name="Text 6"/>
          <p:cNvSpPr/>
          <p:nvPr/>
        </p:nvSpPr>
        <p:spPr>
          <a:xfrm>
            <a:off x="1298448" y="2130552"/>
            <a:ext cx="9258716"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Overall accuracy: </a:t>
            </a:r>
            <a:r>
              <a:rPr lang="en-US" sz="1600" dirty="0"/>
              <a:t>Measures the overall proportion of correctly classified CT images across all four classes.</a:t>
            </a:r>
            <a:endParaRPr lang="en-US" sz="1250" dirty="0"/>
          </a:p>
        </p:txBody>
      </p:sp>
      <p:sp>
        <p:nvSpPr>
          <p:cNvPr id="11" name="Shape 9"/>
          <p:cNvSpPr/>
          <p:nvPr/>
        </p:nvSpPr>
        <p:spPr>
          <a:xfrm>
            <a:off x="804672" y="2588028"/>
            <a:ext cx="384048" cy="384048"/>
          </a:xfrm>
          <a:prstGeom prst="ellipse">
            <a:avLst/>
          </a:prstGeom>
          <a:solidFill>
            <a:srgbClr val="00AEEF"/>
          </a:solidFill>
          <a:ln w="12700">
            <a:solidFill>
              <a:srgbClr val="00AEEF"/>
            </a:solidFill>
            <a:prstDash val="solid"/>
          </a:ln>
        </p:spPr>
        <p:txBody>
          <a:bodyPr/>
          <a:lstStyle/>
          <a:p>
            <a:endParaRPr lang="en-US"/>
          </a:p>
        </p:txBody>
      </p:sp>
      <p:sp>
        <p:nvSpPr>
          <p:cNvPr id="12" name="Text 10"/>
          <p:cNvSpPr/>
          <p:nvPr/>
        </p:nvSpPr>
        <p:spPr>
          <a:xfrm>
            <a:off x="804672" y="2587752"/>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2</a:t>
            </a:r>
          </a:p>
        </p:txBody>
      </p:sp>
      <p:sp>
        <p:nvSpPr>
          <p:cNvPr id="13" name="Text 11"/>
          <p:cNvSpPr/>
          <p:nvPr/>
        </p:nvSpPr>
        <p:spPr>
          <a:xfrm>
            <a:off x="1298448" y="2606040"/>
            <a:ext cx="10542570"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Precision: </a:t>
            </a:r>
            <a:r>
              <a:rPr lang="en-US" sz="1600" dirty="0"/>
              <a:t>Measures</a:t>
            </a:r>
            <a:r>
              <a:rPr lang="en-US" sz="1600" b="1" dirty="0">
                <a:solidFill>
                  <a:srgbClr val="16191B"/>
                </a:solidFill>
                <a:latin typeface="+mj-lt"/>
                <a:ea typeface="Arial" pitchFamily="34" charset="-122"/>
                <a:cs typeface="Arial" pitchFamily="34" charset="-120"/>
              </a:rPr>
              <a:t> </a:t>
            </a:r>
            <a:r>
              <a:rPr lang="en-US" sz="1600" dirty="0"/>
              <a:t>how many of the predicted positive cases are actually correct</a:t>
            </a:r>
          </a:p>
        </p:txBody>
      </p:sp>
      <p:sp>
        <p:nvSpPr>
          <p:cNvPr id="16" name="Shape 14"/>
          <p:cNvSpPr/>
          <p:nvPr/>
        </p:nvSpPr>
        <p:spPr>
          <a:xfrm>
            <a:off x="804672" y="3105635"/>
            <a:ext cx="384048" cy="384048"/>
          </a:xfrm>
          <a:prstGeom prst="ellipse">
            <a:avLst/>
          </a:prstGeom>
          <a:solidFill>
            <a:srgbClr val="00AEEF"/>
          </a:solidFill>
          <a:ln w="12700">
            <a:solidFill>
              <a:srgbClr val="00AEEF"/>
            </a:solidFill>
            <a:prstDash val="solid"/>
          </a:ln>
        </p:spPr>
        <p:txBody>
          <a:bodyPr/>
          <a:lstStyle/>
          <a:p>
            <a:endParaRPr lang="en-US"/>
          </a:p>
        </p:txBody>
      </p:sp>
      <p:sp>
        <p:nvSpPr>
          <p:cNvPr id="17" name="Text 15"/>
          <p:cNvSpPr/>
          <p:nvPr/>
        </p:nvSpPr>
        <p:spPr>
          <a:xfrm>
            <a:off x="804672" y="3109420"/>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3</a:t>
            </a:r>
          </a:p>
        </p:txBody>
      </p:sp>
      <p:sp>
        <p:nvSpPr>
          <p:cNvPr id="18" name="Text 16"/>
          <p:cNvSpPr/>
          <p:nvPr/>
        </p:nvSpPr>
        <p:spPr>
          <a:xfrm>
            <a:off x="1298448" y="3123923"/>
            <a:ext cx="9471152"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Recall / sensitivity: </a:t>
            </a:r>
            <a:r>
              <a:rPr lang="en-US" sz="1600" dirty="0"/>
              <a:t>Measures how well the model correctly detecting Tumor, Cyst, or Stone.</a:t>
            </a:r>
            <a:endParaRPr lang="en-US" sz="1600" b="1" dirty="0">
              <a:solidFill>
                <a:srgbClr val="16191B"/>
              </a:solidFill>
              <a:ea typeface="Arial" pitchFamily="34" charset="-122"/>
              <a:cs typeface="Arial" pitchFamily="34" charset="-120"/>
            </a:endParaRPr>
          </a:p>
        </p:txBody>
      </p:sp>
      <p:sp>
        <p:nvSpPr>
          <p:cNvPr id="21" name="Shape 19"/>
          <p:cNvSpPr/>
          <p:nvPr/>
        </p:nvSpPr>
        <p:spPr>
          <a:xfrm>
            <a:off x="804672" y="3602736"/>
            <a:ext cx="384048" cy="384048"/>
          </a:xfrm>
          <a:prstGeom prst="ellipse">
            <a:avLst/>
          </a:prstGeom>
          <a:solidFill>
            <a:srgbClr val="00AEEF"/>
          </a:solidFill>
          <a:ln w="12700">
            <a:solidFill>
              <a:srgbClr val="00AEEF"/>
            </a:solidFill>
            <a:prstDash val="solid"/>
          </a:ln>
        </p:spPr>
        <p:txBody>
          <a:bodyPr/>
          <a:lstStyle/>
          <a:p>
            <a:endParaRPr lang="en-US"/>
          </a:p>
        </p:txBody>
      </p:sp>
      <p:sp>
        <p:nvSpPr>
          <p:cNvPr id="22" name="Text 20"/>
          <p:cNvSpPr/>
          <p:nvPr/>
        </p:nvSpPr>
        <p:spPr>
          <a:xfrm>
            <a:off x="804672" y="3602736"/>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4</a:t>
            </a:r>
          </a:p>
        </p:txBody>
      </p:sp>
      <p:sp>
        <p:nvSpPr>
          <p:cNvPr id="23" name="Text 21"/>
          <p:cNvSpPr/>
          <p:nvPr/>
        </p:nvSpPr>
        <p:spPr>
          <a:xfrm>
            <a:off x="1298447" y="3621024"/>
            <a:ext cx="8852317"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Macro F1-score: </a:t>
            </a:r>
            <a:r>
              <a:rPr lang="en-US" sz="1600" dirty="0"/>
              <a:t>Computes F1 score independently for each class, then averages them.</a:t>
            </a:r>
          </a:p>
        </p:txBody>
      </p:sp>
      <p:sp>
        <p:nvSpPr>
          <p:cNvPr id="26" name="Shape 24"/>
          <p:cNvSpPr/>
          <p:nvPr/>
        </p:nvSpPr>
        <p:spPr>
          <a:xfrm>
            <a:off x="804672" y="4103716"/>
            <a:ext cx="384048" cy="384048"/>
          </a:xfrm>
          <a:prstGeom prst="ellipse">
            <a:avLst/>
          </a:prstGeom>
          <a:solidFill>
            <a:srgbClr val="00AEEF"/>
          </a:solidFill>
          <a:ln w="12700">
            <a:solidFill>
              <a:srgbClr val="00AEEF"/>
            </a:solidFill>
            <a:prstDash val="solid"/>
          </a:ln>
        </p:spPr>
        <p:txBody>
          <a:bodyPr/>
          <a:lstStyle/>
          <a:p>
            <a:endParaRPr lang="en-US"/>
          </a:p>
        </p:txBody>
      </p:sp>
      <p:sp>
        <p:nvSpPr>
          <p:cNvPr id="27" name="Text 25"/>
          <p:cNvSpPr/>
          <p:nvPr/>
        </p:nvSpPr>
        <p:spPr>
          <a:xfrm>
            <a:off x="804672" y="4078224"/>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5</a:t>
            </a:r>
          </a:p>
        </p:txBody>
      </p:sp>
      <p:sp>
        <p:nvSpPr>
          <p:cNvPr id="28" name="Text 26"/>
          <p:cNvSpPr/>
          <p:nvPr/>
        </p:nvSpPr>
        <p:spPr>
          <a:xfrm>
            <a:off x="1298447" y="4122004"/>
            <a:ext cx="9258717"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Weighted F1-score: </a:t>
            </a:r>
            <a:r>
              <a:rPr lang="en-US" sz="1600" dirty="0"/>
              <a:t>Computes F1 score for each class but weights them by the number of samples.</a:t>
            </a:r>
          </a:p>
        </p:txBody>
      </p:sp>
      <p:sp>
        <p:nvSpPr>
          <p:cNvPr id="31" name="Shape 29"/>
          <p:cNvSpPr/>
          <p:nvPr/>
        </p:nvSpPr>
        <p:spPr>
          <a:xfrm>
            <a:off x="804672" y="4620583"/>
            <a:ext cx="384048" cy="384048"/>
          </a:xfrm>
          <a:prstGeom prst="ellipse">
            <a:avLst/>
          </a:prstGeom>
          <a:solidFill>
            <a:srgbClr val="00AEEF"/>
          </a:solidFill>
          <a:ln w="12700">
            <a:solidFill>
              <a:srgbClr val="00AEEF"/>
            </a:solidFill>
            <a:prstDash val="solid"/>
          </a:ln>
        </p:spPr>
        <p:txBody>
          <a:bodyPr/>
          <a:lstStyle/>
          <a:p>
            <a:endParaRPr lang="en-US"/>
          </a:p>
        </p:txBody>
      </p:sp>
      <p:sp>
        <p:nvSpPr>
          <p:cNvPr id="32" name="Text 30"/>
          <p:cNvSpPr/>
          <p:nvPr/>
        </p:nvSpPr>
        <p:spPr>
          <a:xfrm>
            <a:off x="804672" y="4620583"/>
            <a:ext cx="384048" cy="384048"/>
          </a:xfrm>
          <a:prstGeom prst="rect">
            <a:avLst/>
          </a:prstGeom>
          <a:noFill/>
          <a:ln/>
        </p:spPr>
        <p:txBody>
          <a:bodyPr wrap="square" lIns="0" tIns="0" rIns="0" bIns="0" rtlCol="0" anchor="ctr"/>
          <a:lstStyle/>
          <a:p>
            <a:pPr marL="0" indent="0" algn="ctr">
              <a:buNone/>
            </a:pPr>
            <a:r>
              <a:rPr lang="en-US" b="1" dirty="0">
                <a:solidFill>
                  <a:srgbClr val="16191B"/>
                </a:solidFill>
                <a:ea typeface="Arial" pitchFamily="34" charset="-122"/>
                <a:cs typeface="Arial" pitchFamily="34" charset="-120"/>
              </a:rPr>
              <a:t>6</a:t>
            </a:r>
          </a:p>
        </p:txBody>
      </p:sp>
      <p:sp>
        <p:nvSpPr>
          <p:cNvPr id="33" name="Text 31"/>
          <p:cNvSpPr/>
          <p:nvPr/>
        </p:nvSpPr>
        <p:spPr>
          <a:xfrm>
            <a:off x="1298447" y="4638871"/>
            <a:ext cx="10607225" cy="365760"/>
          </a:xfrm>
          <a:prstGeom prst="rect">
            <a:avLst/>
          </a:prstGeom>
          <a:noFill/>
          <a:ln/>
        </p:spPr>
        <p:txBody>
          <a:bodyPr wrap="square" lIns="0" tIns="0" rIns="0" bIns="0" rtlCol="0" anchor="ctr"/>
          <a:lstStyle/>
          <a:p>
            <a:r>
              <a:rPr lang="en-US" b="1" dirty="0">
                <a:solidFill>
                  <a:srgbClr val="16191B"/>
                </a:solidFill>
                <a:ea typeface="Arial" pitchFamily="34" charset="-122"/>
                <a:cs typeface="Arial" pitchFamily="34" charset="-120"/>
              </a:rPr>
              <a:t>AUC-ROC (one-vs-rest): </a:t>
            </a:r>
            <a:r>
              <a:rPr lang="en-US" dirty="0"/>
              <a:t>Evaluates the model's ability to distinguish between classes across different thresholds.</a:t>
            </a:r>
          </a:p>
        </p:txBody>
      </p:sp>
      <p:sp>
        <p:nvSpPr>
          <p:cNvPr id="36" name="Text 33"/>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22</a:t>
            </a:r>
            <a:endParaRPr lang="en-US" sz="1000" dirty="0"/>
          </a:p>
        </p:txBody>
      </p:sp>
      <p:pic>
        <p:nvPicPr>
          <p:cNvPr id="37" name="Picture 36"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9">
    <p:bg>
      <p:bgPr>
        <a:solidFill>
          <a:srgbClr val="16191B"/>
        </a:solidFill>
        <a:effectLst/>
      </p:bgPr>
    </p:bg>
    <p:spTree>
      <p:nvGrpSpPr>
        <p:cNvPr id="1" name=""/>
        <p:cNvGrpSpPr/>
        <p:nvPr/>
      </p:nvGrpSpPr>
      <p:grpSpPr>
        <a:xfrm>
          <a:off x="0" y="0"/>
          <a:ext cx="0" cy="0"/>
          <a:chOff x="0" y="0"/>
          <a:chExt cx="0" cy="0"/>
        </a:xfrm>
      </p:grpSpPr>
      <p:sp>
        <p:nvSpPr>
          <p:cNvPr id="3" name="Text 1"/>
          <p:cNvSpPr/>
          <p:nvPr/>
        </p:nvSpPr>
        <p:spPr>
          <a:xfrm>
            <a:off x="658368" y="1783080"/>
            <a:ext cx="2926080" cy="1737360"/>
          </a:xfrm>
          <a:prstGeom prst="rect">
            <a:avLst/>
          </a:prstGeom>
          <a:noFill/>
          <a:ln/>
        </p:spPr>
        <p:txBody>
          <a:bodyPr wrap="square" lIns="0" tIns="0" rIns="0" bIns="0" rtlCol="0" anchor="ctr"/>
          <a:lstStyle/>
          <a:p>
            <a:pPr marL="0" indent="0">
              <a:buNone/>
            </a:pPr>
            <a:r>
              <a:rPr lang="en-US" sz="10800" b="1" dirty="0">
                <a:solidFill>
                  <a:srgbClr val="00AEEF"/>
                </a:solidFill>
                <a:latin typeface="Calibri" panose="020F0502020204030204" pitchFamily="34" charset="0"/>
                <a:ea typeface="Arial" pitchFamily="34" charset="-122"/>
                <a:cs typeface="Arial" pitchFamily="34" charset="-120"/>
              </a:rPr>
              <a:t>04</a:t>
            </a:r>
            <a:endParaRPr lang="en-US" sz="10800" dirty="0"/>
          </a:p>
        </p:txBody>
      </p:sp>
      <p:sp>
        <p:nvSpPr>
          <p:cNvPr id="4" name="Text 2"/>
          <p:cNvSpPr/>
          <p:nvPr/>
        </p:nvSpPr>
        <p:spPr>
          <a:xfrm>
            <a:off x="3310128" y="2286000"/>
            <a:ext cx="8503920" cy="822960"/>
          </a:xfrm>
          <a:prstGeom prst="rect">
            <a:avLst/>
          </a:prstGeom>
          <a:noFill/>
          <a:ln/>
        </p:spPr>
        <p:txBody>
          <a:bodyPr wrap="square" lIns="0" tIns="0" rIns="0" bIns="0" rtlCol="0" anchor="ctr"/>
          <a:lstStyle/>
          <a:p>
            <a:pPr marL="0" indent="0">
              <a:buNone/>
            </a:pPr>
            <a:r>
              <a:rPr lang="en-US" sz="3600" b="1" dirty="0">
                <a:solidFill>
                  <a:srgbClr val="FFFFFF"/>
                </a:solidFill>
                <a:latin typeface="Calibri" panose="020F0502020204030204" pitchFamily="34" charset="0"/>
                <a:ea typeface="Arial" pitchFamily="34" charset="-122"/>
                <a:cs typeface="Arial" pitchFamily="34" charset="-120"/>
              </a:rPr>
              <a:t>Results and Discussion</a:t>
            </a:r>
            <a:endParaRPr lang="en-US" sz="3600" dirty="0"/>
          </a:p>
        </p:txBody>
      </p:sp>
      <p:sp>
        <p:nvSpPr>
          <p:cNvPr id="7"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latin typeface="Calibri" pitchFamily="34" charset="0"/>
                <a:ea typeface="Calibri" pitchFamily="34" charset="-122"/>
                <a:cs typeface="Calibri" pitchFamily="34" charset="-120"/>
              </a:rPr>
              <a:t>23</a:t>
            </a:r>
            <a:endParaRPr lang="en-US" sz="1000" dirty="0"/>
          </a:p>
        </p:txBody>
      </p:sp>
      <p:pic>
        <p:nvPicPr>
          <p:cNvPr id="8"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30">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6487"/>
            <a:ext cx="5944708"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Preprocessing Results</a:t>
            </a:r>
            <a:endParaRPr lang="en-US" sz="2600" dirty="0"/>
          </a:p>
        </p:txBody>
      </p:sp>
      <p:pic>
        <p:nvPicPr>
          <p:cNvPr id="4" name="Image 0" descr="/home/claude/work/img/image12.png"/>
          <p:cNvPicPr>
            <a:picLocks noChangeAspect="1"/>
          </p:cNvPicPr>
          <p:nvPr/>
        </p:nvPicPr>
        <p:blipFill>
          <a:blip r:embed="rId3"/>
          <a:stretch>
            <a:fillRect/>
          </a:stretch>
        </p:blipFill>
        <p:spPr>
          <a:xfrm>
            <a:off x="566928" y="1417320"/>
            <a:ext cx="4736592" cy="4480560"/>
          </a:xfrm>
          <a:prstGeom prst="rect">
            <a:avLst/>
          </a:prstGeom>
        </p:spPr>
      </p:pic>
      <p:sp>
        <p:nvSpPr>
          <p:cNvPr id="5" name="Text 2"/>
          <p:cNvSpPr/>
          <p:nvPr/>
        </p:nvSpPr>
        <p:spPr>
          <a:xfrm>
            <a:off x="566928" y="5943600"/>
            <a:ext cx="443484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Sample images before and after preprocessing</a:t>
            </a:r>
            <a:endParaRPr lang="en-US" sz="1000" dirty="0"/>
          </a:p>
        </p:txBody>
      </p:sp>
      <p:sp>
        <p:nvSpPr>
          <p:cNvPr id="6" name="Shape 3"/>
          <p:cNvSpPr/>
          <p:nvPr/>
        </p:nvSpPr>
        <p:spPr>
          <a:xfrm>
            <a:off x="5577840" y="1417320"/>
            <a:ext cx="6035040" cy="2194560"/>
          </a:xfrm>
          <a:prstGeom prst="roundRect">
            <a:avLst>
              <a:gd name="adj" fmla="val 2500"/>
            </a:avLst>
          </a:prstGeom>
          <a:solidFill>
            <a:srgbClr val="16191B"/>
          </a:solidFill>
          <a:ln w="12700">
            <a:solidFill>
              <a:srgbClr val="16191B"/>
            </a:solidFill>
            <a:prstDash val="solid"/>
          </a:ln>
        </p:spPr>
        <p:txBody>
          <a:bodyPr/>
          <a:lstStyle/>
          <a:p>
            <a:endParaRPr lang="en-US"/>
          </a:p>
        </p:txBody>
      </p:sp>
      <p:sp>
        <p:nvSpPr>
          <p:cNvPr id="7" name="Text 4"/>
          <p:cNvSpPr/>
          <p:nvPr/>
        </p:nvSpPr>
        <p:spPr>
          <a:xfrm>
            <a:off x="5852160" y="1627632"/>
            <a:ext cx="54864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What preprocessing achieves</a:t>
            </a:r>
            <a:endParaRPr lang="en-US" dirty="0"/>
          </a:p>
        </p:txBody>
      </p:sp>
      <p:sp>
        <p:nvSpPr>
          <p:cNvPr id="8" name="Text 5"/>
          <p:cNvSpPr/>
          <p:nvPr/>
        </p:nvSpPr>
        <p:spPr>
          <a:xfrm>
            <a:off x="5817800" y="1968223"/>
            <a:ext cx="5630487" cy="1463040"/>
          </a:xfrm>
          <a:prstGeom prst="rect">
            <a:avLst/>
          </a:prstGeom>
          <a:noFill/>
          <a:ln/>
        </p:spPr>
        <p:txBody>
          <a:bodyPr wrap="square" lIns="0" tIns="0" rIns="0" bIns="0" rtlCol="0" anchor="t"/>
          <a:lstStyle/>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Heterogeneous source resolutions are standardized to a single input size</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Local contrast enhancement makes low-density lesions and small stones visible</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Intensity statistics are aligned with the ImageNet distribution the backbones expect</a:t>
            </a:r>
          </a:p>
          <a:p>
            <a:pPr marL="342900" indent="-342900">
              <a:lnSpc>
                <a:spcPts val="1536"/>
              </a:lnSpc>
              <a:spcAft>
                <a:spcPts val="800"/>
              </a:spcAft>
              <a:buSzPct val="100000"/>
              <a:buChar char="•"/>
            </a:pPr>
            <a:r>
              <a:rPr lang="en-US" sz="1400" dirty="0">
                <a:solidFill>
                  <a:srgbClr val="8CC9E4"/>
                </a:solidFill>
                <a:latin typeface="+mj-lt"/>
                <a:ea typeface="Calibri" pitchFamily="34" charset="-122"/>
                <a:cs typeface="Calibri" pitchFamily="34" charset="-120"/>
              </a:rPr>
              <a:t>Clean, consistent inputs reduce the burden on the network to learn away acquisition noise</a:t>
            </a:r>
            <a:endParaRPr lang="en-US" sz="1400" dirty="0">
              <a:latin typeface="+mj-lt"/>
            </a:endParaRPr>
          </a:p>
        </p:txBody>
      </p:sp>
      <p:sp>
        <p:nvSpPr>
          <p:cNvPr id="9" name="Shape 6"/>
          <p:cNvSpPr/>
          <p:nvPr/>
        </p:nvSpPr>
        <p:spPr>
          <a:xfrm>
            <a:off x="5577840" y="3794760"/>
            <a:ext cx="2926080" cy="1024128"/>
          </a:xfrm>
          <a:prstGeom prst="roundRect">
            <a:avLst>
              <a:gd name="adj" fmla="val 5357"/>
            </a:avLst>
          </a:prstGeom>
          <a:solidFill>
            <a:srgbClr val="E8F7FE"/>
          </a:solidFill>
          <a:ln w="12700">
            <a:solidFill>
              <a:srgbClr val="E8F7FE"/>
            </a:solidFill>
            <a:prstDash val="solid"/>
          </a:ln>
        </p:spPr>
        <p:txBody>
          <a:bodyPr/>
          <a:lstStyle/>
          <a:p>
            <a:endParaRPr lang="en-US"/>
          </a:p>
        </p:txBody>
      </p:sp>
      <p:sp>
        <p:nvSpPr>
          <p:cNvPr id="10" name="Text 7"/>
          <p:cNvSpPr/>
          <p:nvPr/>
        </p:nvSpPr>
        <p:spPr>
          <a:xfrm>
            <a:off x="5779008" y="3941064"/>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12,446</a:t>
            </a:r>
            <a:endParaRPr lang="en-US" sz="2000" dirty="0"/>
          </a:p>
        </p:txBody>
      </p:sp>
      <p:sp>
        <p:nvSpPr>
          <p:cNvPr id="11" name="Text 8"/>
          <p:cNvSpPr/>
          <p:nvPr/>
        </p:nvSpPr>
        <p:spPr>
          <a:xfrm>
            <a:off x="5779008" y="4389120"/>
            <a:ext cx="2560320" cy="292608"/>
          </a:xfrm>
          <a:prstGeom prst="rect">
            <a:avLst/>
          </a:prstGeom>
          <a:noFill/>
          <a:ln/>
        </p:spPr>
        <p:txBody>
          <a:bodyPr wrap="square" lIns="0" tIns="0" rIns="0" bIns="0" rtlCol="0" anchor="ctr"/>
          <a:lstStyle/>
          <a:p>
            <a:pPr marL="0" indent="0">
              <a:buNone/>
            </a:pPr>
            <a:r>
              <a:rPr lang="en-US" sz="1400" dirty="0">
                <a:latin typeface="Calibri" pitchFamily="34" charset="0"/>
                <a:ea typeface="Calibri" pitchFamily="34" charset="-122"/>
                <a:cs typeface="Calibri" pitchFamily="34" charset="-120"/>
              </a:rPr>
              <a:t>images processed</a:t>
            </a:r>
            <a:endParaRPr lang="en-US" sz="1400" dirty="0"/>
          </a:p>
        </p:txBody>
      </p:sp>
      <p:sp>
        <p:nvSpPr>
          <p:cNvPr id="12" name="Shape 9"/>
          <p:cNvSpPr/>
          <p:nvPr/>
        </p:nvSpPr>
        <p:spPr>
          <a:xfrm>
            <a:off x="8686800" y="3794760"/>
            <a:ext cx="2926080" cy="1024128"/>
          </a:xfrm>
          <a:prstGeom prst="roundRect">
            <a:avLst>
              <a:gd name="adj" fmla="val 5357"/>
            </a:avLst>
          </a:prstGeom>
          <a:solidFill>
            <a:srgbClr val="E8F7FE"/>
          </a:solidFill>
          <a:ln w="12700">
            <a:solidFill>
              <a:srgbClr val="E8F7FE"/>
            </a:solidFill>
            <a:prstDash val="solid"/>
          </a:ln>
        </p:spPr>
        <p:txBody>
          <a:bodyPr/>
          <a:lstStyle/>
          <a:p>
            <a:endParaRPr lang="en-US"/>
          </a:p>
        </p:txBody>
      </p:sp>
      <p:sp>
        <p:nvSpPr>
          <p:cNvPr id="13" name="Text 10"/>
          <p:cNvSpPr/>
          <p:nvPr/>
        </p:nvSpPr>
        <p:spPr>
          <a:xfrm>
            <a:off x="8887968" y="3941064"/>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380² / 224²</a:t>
            </a:r>
            <a:endParaRPr lang="en-US" sz="2000" dirty="0"/>
          </a:p>
        </p:txBody>
      </p:sp>
      <p:sp>
        <p:nvSpPr>
          <p:cNvPr id="14" name="Text 11"/>
          <p:cNvSpPr/>
          <p:nvPr/>
        </p:nvSpPr>
        <p:spPr>
          <a:xfrm>
            <a:off x="8887968" y="4389120"/>
            <a:ext cx="2560320" cy="292608"/>
          </a:xfrm>
          <a:prstGeom prst="rect">
            <a:avLst/>
          </a:prstGeom>
          <a:noFill/>
          <a:ln/>
        </p:spPr>
        <p:txBody>
          <a:bodyPr wrap="square" lIns="0" tIns="0" rIns="0" bIns="0" rtlCol="0" anchor="ctr"/>
          <a:lstStyle/>
          <a:p>
            <a:pPr marL="0" indent="0">
              <a:buNone/>
            </a:pPr>
            <a:r>
              <a:rPr lang="en-US" sz="1400" dirty="0">
                <a:latin typeface="Calibri" pitchFamily="34" charset="0"/>
                <a:ea typeface="Calibri" pitchFamily="34" charset="-122"/>
                <a:cs typeface="Calibri" pitchFamily="34" charset="-120"/>
              </a:rPr>
              <a:t>standardised input sizes</a:t>
            </a:r>
            <a:endParaRPr lang="en-US" sz="1400" dirty="0"/>
          </a:p>
        </p:txBody>
      </p:sp>
      <p:sp>
        <p:nvSpPr>
          <p:cNvPr id="15" name="Shape 12"/>
          <p:cNvSpPr/>
          <p:nvPr/>
        </p:nvSpPr>
        <p:spPr>
          <a:xfrm>
            <a:off x="5577840" y="4956048"/>
            <a:ext cx="2926080" cy="1024128"/>
          </a:xfrm>
          <a:prstGeom prst="roundRect">
            <a:avLst>
              <a:gd name="adj" fmla="val 5357"/>
            </a:avLst>
          </a:prstGeom>
          <a:solidFill>
            <a:srgbClr val="E8F7FE"/>
          </a:solidFill>
          <a:ln w="12700">
            <a:solidFill>
              <a:srgbClr val="E8F7FE"/>
            </a:solidFill>
            <a:prstDash val="solid"/>
          </a:ln>
        </p:spPr>
        <p:txBody>
          <a:bodyPr/>
          <a:lstStyle/>
          <a:p>
            <a:endParaRPr lang="en-US"/>
          </a:p>
        </p:txBody>
      </p:sp>
      <p:sp>
        <p:nvSpPr>
          <p:cNvPr id="16" name="Text 13"/>
          <p:cNvSpPr/>
          <p:nvPr/>
        </p:nvSpPr>
        <p:spPr>
          <a:xfrm>
            <a:off x="5779008" y="5102352"/>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2.0</a:t>
            </a:r>
            <a:endParaRPr lang="en-US" sz="2000" dirty="0"/>
          </a:p>
        </p:txBody>
      </p:sp>
      <p:sp>
        <p:nvSpPr>
          <p:cNvPr id="17" name="Text 14"/>
          <p:cNvSpPr/>
          <p:nvPr/>
        </p:nvSpPr>
        <p:spPr>
          <a:xfrm>
            <a:off x="5779008" y="5550408"/>
            <a:ext cx="2560320" cy="292608"/>
          </a:xfrm>
          <a:prstGeom prst="rect">
            <a:avLst/>
          </a:prstGeom>
          <a:noFill/>
          <a:ln/>
        </p:spPr>
        <p:txBody>
          <a:bodyPr wrap="square" lIns="0" tIns="0" rIns="0" bIns="0" rtlCol="0" anchor="ctr"/>
          <a:lstStyle/>
          <a:p>
            <a:pPr marL="0" indent="0">
              <a:buNone/>
            </a:pPr>
            <a:r>
              <a:rPr lang="en-US" sz="1100" dirty="0">
                <a:solidFill>
                  <a:srgbClr val="5F6A70"/>
                </a:solidFill>
                <a:latin typeface="Calibri" pitchFamily="34" charset="0"/>
                <a:ea typeface="Calibri" pitchFamily="34" charset="-122"/>
                <a:cs typeface="Calibri" pitchFamily="34" charset="-120"/>
              </a:rPr>
              <a:t>CLAHE clip limit</a:t>
            </a:r>
            <a:endParaRPr lang="en-US" sz="1100" dirty="0"/>
          </a:p>
        </p:txBody>
      </p:sp>
      <p:sp>
        <p:nvSpPr>
          <p:cNvPr id="18" name="Shape 15"/>
          <p:cNvSpPr/>
          <p:nvPr/>
        </p:nvSpPr>
        <p:spPr>
          <a:xfrm>
            <a:off x="8686800" y="4956048"/>
            <a:ext cx="2926080" cy="1024128"/>
          </a:xfrm>
          <a:prstGeom prst="roundRect">
            <a:avLst>
              <a:gd name="adj" fmla="val 5357"/>
            </a:avLst>
          </a:prstGeom>
          <a:solidFill>
            <a:srgbClr val="E8F7FE"/>
          </a:solidFill>
          <a:ln w="12700">
            <a:solidFill>
              <a:srgbClr val="E8F7FE"/>
            </a:solidFill>
            <a:prstDash val="solid"/>
          </a:ln>
        </p:spPr>
        <p:txBody>
          <a:bodyPr/>
          <a:lstStyle/>
          <a:p>
            <a:endParaRPr lang="en-US"/>
          </a:p>
        </p:txBody>
      </p:sp>
      <p:sp>
        <p:nvSpPr>
          <p:cNvPr id="19" name="Text 16"/>
          <p:cNvSpPr/>
          <p:nvPr/>
        </p:nvSpPr>
        <p:spPr>
          <a:xfrm>
            <a:off x="8887968" y="5102352"/>
            <a:ext cx="2560320" cy="411480"/>
          </a:xfrm>
          <a:prstGeom prst="rect">
            <a:avLst/>
          </a:prstGeom>
          <a:noFill/>
          <a:ln/>
        </p:spPr>
        <p:txBody>
          <a:bodyPr wrap="square" lIns="0" tIns="0" rIns="0" bIns="0" rtlCol="0" anchor="ctr"/>
          <a:lstStyle/>
          <a:p>
            <a:pPr marL="0" indent="0">
              <a:buNone/>
            </a:pPr>
            <a:r>
              <a:rPr lang="en-US" sz="2000" b="1" dirty="0">
                <a:solidFill>
                  <a:srgbClr val="0077A8"/>
                </a:solidFill>
                <a:latin typeface="Calibri" panose="020F0502020204030204" pitchFamily="34" charset="0"/>
                <a:ea typeface="Arial" pitchFamily="34" charset="-122"/>
                <a:cs typeface="Arial" pitchFamily="34" charset="-120"/>
              </a:rPr>
              <a:t>8 × 8</a:t>
            </a:r>
            <a:endParaRPr lang="en-US" sz="2000" dirty="0"/>
          </a:p>
        </p:txBody>
      </p:sp>
      <p:sp>
        <p:nvSpPr>
          <p:cNvPr id="20" name="Text 17"/>
          <p:cNvSpPr/>
          <p:nvPr/>
        </p:nvSpPr>
        <p:spPr>
          <a:xfrm>
            <a:off x="8887968" y="5550408"/>
            <a:ext cx="2560320" cy="292608"/>
          </a:xfrm>
          <a:prstGeom prst="rect">
            <a:avLst/>
          </a:prstGeom>
          <a:noFill/>
          <a:ln/>
        </p:spPr>
        <p:txBody>
          <a:bodyPr wrap="square" lIns="0" tIns="0" rIns="0" bIns="0" rtlCol="0" anchor="ctr"/>
          <a:lstStyle/>
          <a:p>
            <a:pPr marL="0" indent="0">
              <a:buNone/>
            </a:pPr>
            <a:r>
              <a:rPr lang="en-US" sz="1100" dirty="0">
                <a:solidFill>
                  <a:srgbClr val="5F6A70"/>
                </a:solidFill>
                <a:latin typeface="Calibri" pitchFamily="34" charset="0"/>
                <a:ea typeface="Calibri" pitchFamily="34" charset="-122"/>
                <a:cs typeface="Calibri" pitchFamily="34" charset="-120"/>
              </a:rPr>
              <a:t>CLAHE tile grid</a:t>
            </a:r>
            <a:endParaRPr lang="en-US" sz="1100" dirty="0"/>
          </a:p>
        </p:txBody>
      </p:sp>
      <p:sp>
        <p:nvSpPr>
          <p:cNvPr id="22" name="Text 1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24</a:t>
            </a:r>
            <a:endParaRPr lang="en-US" sz="1000" dirty="0"/>
          </a:p>
        </p:txBody>
      </p:sp>
      <p:pic>
        <p:nvPicPr>
          <p:cNvPr id="23" name="Picture 22"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31">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6486"/>
            <a:ext cx="11064240" cy="861106"/>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ResNet-50 with CBAM Results</a:t>
            </a:r>
          </a:p>
          <a:p>
            <a:pPr marL="0" indent="0">
              <a:buNone/>
            </a:pPr>
            <a:r>
              <a:rPr lang="en-US" sz="2800" b="1" dirty="0">
                <a:solidFill>
                  <a:srgbClr val="16191B"/>
                </a:solidFill>
                <a:ea typeface="Arial" pitchFamily="34" charset="-122"/>
                <a:cs typeface="Arial" pitchFamily="34" charset="-120"/>
              </a:rPr>
              <a:t> Per-Class Classification Metrics</a:t>
            </a:r>
            <a:endParaRPr lang="en-US" sz="2800" dirty="0"/>
          </a:p>
        </p:txBody>
      </p:sp>
      <p:graphicFrame>
        <p:nvGraphicFramePr>
          <p:cNvPr id="32" name="Table 0"/>
          <p:cNvGraphicFramePr>
            <a:graphicFrameLocks noGrp="1"/>
          </p:cNvGraphicFramePr>
          <p:nvPr>
            <p:extLst>
              <p:ext uri="{D42A27DB-BD31-4B8C-83A1-F6EECF244321}">
                <p14:modId xmlns:p14="http://schemas.microsoft.com/office/powerpoint/2010/main" val="1036489170"/>
              </p:ext>
            </p:extLst>
          </p:nvPr>
        </p:nvGraphicFramePr>
        <p:xfrm>
          <a:off x="566928" y="1417320"/>
          <a:ext cx="6766560" cy="3072384"/>
        </p:xfrm>
        <a:graphic>
          <a:graphicData uri="http://schemas.openxmlformats.org/drawingml/2006/table">
            <a:tbl>
              <a:tblPr firstRow="1" firstCol="1" bandRow="1">
                <a:tableStyleId>{3B4B98B0-60AC-42C2-AFA5-B58CD77FA1E5}</a:tableStyleId>
              </a:tblPr>
              <a:tblGrid>
                <a:gridCol w="1572768">
                  <a:extLst>
                    <a:ext uri="{9D8B030D-6E8A-4147-A177-3AD203B41FA5}">
                      <a16:colId xmlns:a16="http://schemas.microsoft.com/office/drawing/2014/main" val="20000"/>
                    </a:ext>
                  </a:extLst>
                </a:gridCol>
                <a:gridCol w="1298448">
                  <a:extLst>
                    <a:ext uri="{9D8B030D-6E8A-4147-A177-3AD203B41FA5}">
                      <a16:colId xmlns:a16="http://schemas.microsoft.com/office/drawing/2014/main" val="20001"/>
                    </a:ext>
                  </a:extLst>
                </a:gridCol>
                <a:gridCol w="1298448">
                  <a:extLst>
                    <a:ext uri="{9D8B030D-6E8A-4147-A177-3AD203B41FA5}">
                      <a16:colId xmlns:a16="http://schemas.microsoft.com/office/drawing/2014/main" val="20002"/>
                    </a:ext>
                  </a:extLst>
                </a:gridCol>
                <a:gridCol w="1298448">
                  <a:extLst>
                    <a:ext uri="{9D8B030D-6E8A-4147-A177-3AD203B41FA5}">
                      <a16:colId xmlns:a16="http://schemas.microsoft.com/office/drawing/2014/main" val="20003"/>
                    </a:ext>
                  </a:extLst>
                </a:gridCol>
                <a:gridCol w="1298448">
                  <a:extLst>
                    <a:ext uri="{9D8B030D-6E8A-4147-A177-3AD203B41FA5}">
                      <a16:colId xmlns:a16="http://schemas.microsoft.com/office/drawing/2014/main" val="20004"/>
                    </a:ext>
                  </a:extLst>
                </a:gridCol>
              </a:tblGrid>
              <a:tr h="384048">
                <a:tc>
                  <a:txBody>
                    <a:bodyPr/>
                    <a:lstStyle/>
                    <a:p>
                      <a:pPr marL="0" indent="0" algn="l">
                        <a:buNone/>
                      </a:pPr>
                      <a:r>
                        <a:rPr lang="en-US" sz="1800" dirty="0"/>
                        <a:t>Class</a:t>
                      </a:r>
                      <a:endParaRPr lang="en-US" sz="1800" dirty="0">
                        <a:latin typeface="+mn-lt"/>
                        <a:ea typeface="Calibri" charset="0"/>
                        <a:cs typeface="Calibri" charset="0"/>
                      </a:endParaRPr>
                    </a:p>
                  </a:txBody>
                  <a:tcPr anchor="ctr"/>
                </a:tc>
                <a:tc>
                  <a:txBody>
                    <a:bodyPr/>
                    <a:lstStyle/>
                    <a:p>
                      <a:pPr marL="0" indent="0" algn="l">
                        <a:buNone/>
                      </a:pPr>
                      <a:r>
                        <a:rPr lang="en-US" sz="1800" dirty="0"/>
                        <a:t>Precision</a:t>
                      </a:r>
                      <a:endParaRPr lang="en-US" sz="1800" dirty="0">
                        <a:latin typeface="+mn-lt"/>
                        <a:ea typeface="Calibri" charset="0"/>
                        <a:cs typeface="Calibri" charset="0"/>
                      </a:endParaRPr>
                    </a:p>
                  </a:txBody>
                  <a:tcPr anchor="ctr"/>
                </a:tc>
                <a:tc>
                  <a:txBody>
                    <a:bodyPr/>
                    <a:lstStyle/>
                    <a:p>
                      <a:pPr marL="0" indent="0" algn="l">
                        <a:buNone/>
                      </a:pPr>
                      <a:r>
                        <a:rPr lang="en-US" sz="1800" dirty="0"/>
                        <a:t>Recall</a:t>
                      </a:r>
                      <a:endParaRPr lang="en-US" sz="1800" dirty="0">
                        <a:latin typeface="+mn-lt"/>
                        <a:ea typeface="Calibri" charset="0"/>
                        <a:cs typeface="Calibri" charset="0"/>
                      </a:endParaRPr>
                    </a:p>
                  </a:txBody>
                  <a:tcPr anchor="ctr"/>
                </a:tc>
                <a:tc>
                  <a:txBody>
                    <a:bodyPr/>
                    <a:lstStyle/>
                    <a:p>
                      <a:pPr marL="0" indent="0" algn="l">
                        <a:buNone/>
                      </a:pPr>
                      <a:r>
                        <a:rPr lang="en-US" sz="1800" dirty="0"/>
                        <a:t>F1-score</a:t>
                      </a:r>
                      <a:endParaRPr lang="en-US" sz="1800" dirty="0">
                        <a:latin typeface="+mn-lt"/>
                        <a:ea typeface="Calibri" charset="0"/>
                        <a:cs typeface="Calibri" charset="0"/>
                      </a:endParaRPr>
                    </a:p>
                  </a:txBody>
                  <a:tcPr anchor="ctr"/>
                </a:tc>
                <a:tc>
                  <a:txBody>
                    <a:bodyPr/>
                    <a:lstStyle/>
                    <a:p>
                      <a:pPr marL="0" indent="0" algn="l">
                        <a:buNone/>
                      </a:pPr>
                      <a:r>
                        <a:rPr lang="en-US" sz="1800" dirty="0"/>
                        <a:t>Support</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800" dirty="0"/>
                        <a:t>Cyst</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0.9973</a:t>
                      </a:r>
                      <a:endParaRPr lang="en-US" sz="1800" dirty="0">
                        <a:latin typeface="+mn-lt"/>
                        <a:ea typeface="Calibri" charset="0"/>
                        <a:cs typeface="Calibri" charset="0"/>
                      </a:endParaRPr>
                    </a:p>
                  </a:txBody>
                  <a:tcPr anchor="ctr"/>
                </a:tc>
                <a:tc>
                  <a:txBody>
                    <a:bodyPr/>
                    <a:lstStyle/>
                    <a:p>
                      <a:pPr marL="0" indent="0" algn="ctr">
                        <a:buNone/>
                      </a:pPr>
                      <a:r>
                        <a:rPr lang="en-US" sz="1800" dirty="0"/>
                        <a:t>0.9987</a:t>
                      </a:r>
                      <a:endParaRPr lang="en-US" sz="1800" dirty="0">
                        <a:latin typeface="+mn-lt"/>
                        <a:ea typeface="Calibri" charset="0"/>
                        <a:cs typeface="Calibri" charset="0"/>
                      </a:endParaRPr>
                    </a:p>
                  </a:txBody>
                  <a:tcPr anchor="ctr"/>
                </a:tc>
                <a:tc>
                  <a:txBody>
                    <a:bodyPr/>
                    <a:lstStyle/>
                    <a:p>
                      <a:pPr marL="0" indent="0" algn="ctr">
                        <a:buNone/>
                      </a:pPr>
                      <a:r>
                        <a:rPr lang="en-US" sz="1800" dirty="0"/>
                        <a:t>742</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800" dirty="0"/>
                        <a:t>Normal</a:t>
                      </a:r>
                      <a:endParaRPr lang="en-US" sz="1800" dirty="0">
                        <a:latin typeface="+mn-lt"/>
                        <a:ea typeface="Calibri" charset="0"/>
                        <a:cs typeface="Calibri" charset="0"/>
                      </a:endParaRPr>
                    </a:p>
                  </a:txBody>
                  <a:tcPr anchor="ctr"/>
                </a:tc>
                <a:tc>
                  <a:txBody>
                    <a:bodyPr/>
                    <a:lstStyle/>
                    <a:p>
                      <a:pPr marL="0" indent="0" algn="ctr">
                        <a:buNone/>
                      </a:pPr>
                      <a:r>
                        <a:rPr lang="en-US" sz="1800" dirty="0"/>
                        <a:t>0.9971</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0.9985</a:t>
                      </a:r>
                      <a:endParaRPr lang="en-US" sz="1800" dirty="0">
                        <a:latin typeface="+mn-lt"/>
                        <a:ea typeface="Calibri" charset="0"/>
                        <a:cs typeface="Calibri" charset="0"/>
                      </a:endParaRPr>
                    </a:p>
                  </a:txBody>
                  <a:tcPr anchor="ctr"/>
                </a:tc>
                <a:tc>
                  <a:txBody>
                    <a:bodyPr/>
                    <a:lstStyle/>
                    <a:p>
                      <a:pPr marL="0" indent="0" algn="ctr">
                        <a:buNone/>
                      </a:pPr>
                      <a:r>
                        <a:rPr lang="en-US" sz="1800" dirty="0"/>
                        <a:t>1,016</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800" dirty="0"/>
                        <a:t>Stone</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0.9964</a:t>
                      </a:r>
                      <a:endParaRPr lang="en-US" sz="1800" dirty="0">
                        <a:latin typeface="+mn-lt"/>
                        <a:ea typeface="Calibri" charset="0"/>
                        <a:cs typeface="Calibri" charset="0"/>
                      </a:endParaRPr>
                    </a:p>
                  </a:txBody>
                  <a:tcPr anchor="ctr"/>
                </a:tc>
                <a:tc>
                  <a:txBody>
                    <a:bodyPr/>
                    <a:lstStyle/>
                    <a:p>
                      <a:pPr marL="0" indent="0" algn="ctr">
                        <a:buNone/>
                      </a:pPr>
                      <a:r>
                        <a:rPr lang="en-US" sz="1800" dirty="0"/>
                        <a:t>0.9982</a:t>
                      </a:r>
                      <a:endParaRPr lang="en-US" sz="1800" dirty="0">
                        <a:latin typeface="+mn-lt"/>
                        <a:ea typeface="Calibri" charset="0"/>
                        <a:cs typeface="Calibri" charset="0"/>
                      </a:endParaRPr>
                    </a:p>
                  </a:txBody>
                  <a:tcPr anchor="ctr"/>
                </a:tc>
                <a:tc>
                  <a:txBody>
                    <a:bodyPr/>
                    <a:lstStyle/>
                    <a:p>
                      <a:pPr marL="0" indent="0" algn="ctr">
                        <a:buNone/>
                      </a:pPr>
                      <a:r>
                        <a:rPr lang="en-US" sz="1800" dirty="0"/>
                        <a:t>275</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800" dirty="0"/>
                        <a:t>Tumor</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1.0000</a:t>
                      </a:r>
                      <a:endParaRPr lang="en-US" sz="1800" dirty="0">
                        <a:latin typeface="+mn-lt"/>
                        <a:ea typeface="Calibri" charset="0"/>
                        <a:cs typeface="Calibri" charset="0"/>
                      </a:endParaRPr>
                    </a:p>
                  </a:txBody>
                  <a:tcPr anchor="ctr"/>
                </a:tc>
                <a:tc>
                  <a:txBody>
                    <a:bodyPr/>
                    <a:lstStyle/>
                    <a:p>
                      <a:pPr marL="0" indent="0" algn="ctr">
                        <a:buNone/>
                      </a:pPr>
                      <a:r>
                        <a:rPr lang="en-US" sz="1800" dirty="0"/>
                        <a:t>457</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800" dirty="0"/>
                        <a:t>Accuracy</a:t>
                      </a:r>
                      <a:endParaRPr lang="en-US" sz="1800" dirty="0">
                        <a:latin typeface="+mn-lt"/>
                        <a:ea typeface="Calibri" charset="0"/>
                        <a:cs typeface="Calibri" charset="0"/>
                      </a:endParaRPr>
                    </a:p>
                  </a:txBody>
                  <a:tcPr anchor="ctr"/>
                </a:tc>
                <a:tc>
                  <a:txBody>
                    <a:bodyPr/>
                    <a:lstStyle/>
                    <a:p>
                      <a:pPr marL="0" indent="0" algn="ctr">
                        <a:buNone/>
                      </a:pPr>
                      <a:r>
                        <a:rPr lang="en-US" sz="1800" dirty="0"/>
                        <a:t>-</a:t>
                      </a:r>
                      <a:endParaRPr lang="en-US" sz="1800" dirty="0">
                        <a:latin typeface="+mn-lt"/>
                        <a:ea typeface="Calibri" charset="0"/>
                        <a:cs typeface="Calibri" charset="0"/>
                      </a:endParaRPr>
                    </a:p>
                  </a:txBody>
                  <a:tcPr anchor="ctr"/>
                </a:tc>
                <a:tc>
                  <a:txBody>
                    <a:bodyPr/>
                    <a:lstStyle/>
                    <a:p>
                      <a:pPr marL="0" indent="0" algn="ctr">
                        <a:buNone/>
                      </a:pPr>
                      <a:r>
                        <a:rPr lang="en-US" sz="1800" dirty="0"/>
                        <a:t>-</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800" dirty="0"/>
                        <a:t>Macro avg</a:t>
                      </a:r>
                      <a:endParaRPr lang="en-US" sz="1800" dirty="0">
                        <a:latin typeface="+mn-lt"/>
                        <a:ea typeface="Calibri" charset="0"/>
                        <a:cs typeface="Calibri" charset="0"/>
                      </a:endParaRPr>
                    </a:p>
                  </a:txBody>
                  <a:tcPr anchor="ctr"/>
                </a:tc>
                <a:tc>
                  <a:txBody>
                    <a:bodyPr/>
                    <a:lstStyle/>
                    <a:p>
                      <a:pPr marL="0" indent="0" algn="ctr">
                        <a:buNone/>
                      </a:pPr>
                      <a:r>
                        <a:rPr lang="en-US" sz="1800" dirty="0"/>
                        <a:t>0.9993</a:t>
                      </a:r>
                      <a:endParaRPr lang="en-US" sz="1800" dirty="0">
                        <a:latin typeface="+mn-lt"/>
                        <a:ea typeface="Calibri" charset="0"/>
                        <a:cs typeface="Calibri" charset="0"/>
                      </a:endParaRPr>
                    </a:p>
                  </a:txBody>
                  <a:tcPr anchor="ctr"/>
                </a:tc>
                <a:tc>
                  <a:txBody>
                    <a:bodyPr/>
                    <a:lstStyle/>
                    <a:p>
                      <a:pPr marL="0" indent="0" algn="ctr">
                        <a:buNone/>
                      </a:pPr>
                      <a:r>
                        <a:rPr lang="en-US" sz="1800" dirty="0"/>
                        <a:t>0.9984</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800" dirty="0"/>
                        <a:t>Weighted avg</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0.9988</a:t>
                      </a:r>
                      <a:endParaRPr lang="en-US" sz="1800" dirty="0">
                        <a:latin typeface="+mn-lt"/>
                        <a:ea typeface="Calibri" charset="0"/>
                        <a:cs typeface="Calibri" charset="0"/>
                      </a:endParaRPr>
                    </a:p>
                  </a:txBody>
                  <a:tcPr anchor="ctr"/>
                </a:tc>
                <a:tc>
                  <a:txBody>
                    <a:bodyPr/>
                    <a:lstStyle/>
                    <a:p>
                      <a:pPr marL="0" indent="0" algn="ctr">
                        <a:buNone/>
                      </a:pPr>
                      <a:r>
                        <a:rPr lang="en-US" sz="1800" dirty="0"/>
                        <a:t>2,490</a:t>
                      </a:r>
                      <a:endParaRPr lang="en-US" sz="1800" dirty="0">
                        <a:latin typeface="+mn-lt"/>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pic>
        <p:nvPicPr>
          <p:cNvPr id="6" name="Image 0" descr="/home/claude/work/img/image14.png"/>
          <p:cNvPicPr>
            <a:picLocks noChangeAspect="1"/>
          </p:cNvPicPr>
          <p:nvPr/>
        </p:nvPicPr>
        <p:blipFill>
          <a:blip r:embed="rId3"/>
          <a:stretch>
            <a:fillRect/>
          </a:stretch>
        </p:blipFill>
        <p:spPr>
          <a:xfrm>
            <a:off x="566928" y="4599432"/>
            <a:ext cx="6766560" cy="1545336"/>
          </a:xfrm>
          <a:prstGeom prst="rect">
            <a:avLst/>
          </a:prstGeom>
        </p:spPr>
      </p:pic>
      <p:sp>
        <p:nvSpPr>
          <p:cNvPr id="7" name="Shape 3"/>
          <p:cNvSpPr/>
          <p:nvPr/>
        </p:nvSpPr>
        <p:spPr>
          <a:xfrm>
            <a:off x="7543800" y="1417320"/>
            <a:ext cx="4069080" cy="1051560"/>
          </a:xfrm>
          <a:prstGeom prst="roundRect">
            <a:avLst>
              <a:gd name="adj" fmla="val 5217"/>
            </a:avLst>
          </a:prstGeom>
          <a:solidFill>
            <a:srgbClr val="16191B"/>
          </a:solidFill>
          <a:ln w="12700">
            <a:solidFill>
              <a:srgbClr val="16191B"/>
            </a:solidFill>
            <a:prstDash val="solid"/>
          </a:ln>
        </p:spPr>
        <p:txBody>
          <a:bodyPr/>
          <a:lstStyle/>
          <a:p>
            <a:endParaRPr lang="en-US"/>
          </a:p>
        </p:txBody>
      </p:sp>
      <p:sp>
        <p:nvSpPr>
          <p:cNvPr id="8" name="Text 4"/>
          <p:cNvSpPr/>
          <p:nvPr/>
        </p:nvSpPr>
        <p:spPr>
          <a:xfrm>
            <a:off x="7772400" y="1536192"/>
            <a:ext cx="3611880" cy="457200"/>
          </a:xfrm>
          <a:prstGeom prst="rect">
            <a:avLst/>
          </a:prstGeom>
          <a:noFill/>
          <a:ln/>
        </p:spPr>
        <p:txBody>
          <a:bodyPr wrap="square" lIns="0" tIns="0" rIns="0" bIns="0" rtlCol="0" anchor="ctr"/>
          <a:lstStyle/>
          <a:p>
            <a:pPr marL="0" indent="0">
              <a:buNone/>
            </a:pPr>
            <a:r>
              <a:rPr lang="en-US" sz="2500" b="1" dirty="0">
                <a:solidFill>
                  <a:srgbClr val="00AEEF"/>
                </a:solidFill>
                <a:ea typeface="Arial" pitchFamily="34" charset="-122"/>
                <a:cs typeface="Arial" pitchFamily="34" charset="-120"/>
              </a:rPr>
              <a:t>99.88%</a:t>
            </a:r>
            <a:endParaRPr lang="en-US" sz="2500" dirty="0"/>
          </a:p>
        </p:txBody>
      </p:sp>
      <p:sp>
        <p:nvSpPr>
          <p:cNvPr id="9" name="Text 5"/>
          <p:cNvSpPr/>
          <p:nvPr/>
        </p:nvSpPr>
        <p:spPr>
          <a:xfrm>
            <a:off x="7772400" y="2020824"/>
            <a:ext cx="3611880" cy="292608"/>
          </a:xfrm>
          <a:prstGeom prst="rect">
            <a:avLst/>
          </a:prstGeom>
          <a:noFill/>
          <a:ln/>
        </p:spPr>
        <p:txBody>
          <a:bodyPr wrap="square" lIns="0" tIns="0" rIns="0" bIns="0" rtlCol="0" anchor="ctr"/>
          <a:lstStyle/>
          <a:p>
            <a:pPr marL="0" indent="0">
              <a:buNone/>
            </a:pPr>
            <a:r>
              <a:rPr lang="en-US" sz="1600" dirty="0">
                <a:solidFill>
                  <a:srgbClr val="8CC9E4"/>
                </a:solidFill>
                <a:latin typeface="Calibri" panose="020F0502020204030204" pitchFamily="34" charset="0"/>
                <a:ea typeface="Calibri" panose="020F0502020204030204" pitchFamily="34" charset="0"/>
                <a:cs typeface="Calibri" panose="020F0502020204030204" pitchFamily="34" charset="0"/>
              </a:rPr>
              <a:t>Overall test accuracy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10" name="Shape 6"/>
          <p:cNvSpPr/>
          <p:nvPr/>
        </p:nvSpPr>
        <p:spPr>
          <a:xfrm>
            <a:off x="7543800" y="2560320"/>
            <a:ext cx="4069080" cy="1051560"/>
          </a:xfrm>
          <a:prstGeom prst="roundRect">
            <a:avLst>
              <a:gd name="adj" fmla="val 5217"/>
            </a:avLst>
          </a:prstGeom>
          <a:solidFill>
            <a:srgbClr val="E8F7FE"/>
          </a:solidFill>
          <a:ln w="12700">
            <a:solidFill>
              <a:srgbClr val="E8F7FE"/>
            </a:solidFill>
            <a:prstDash val="solid"/>
          </a:ln>
        </p:spPr>
        <p:txBody>
          <a:bodyPr/>
          <a:lstStyle/>
          <a:p>
            <a:endParaRPr lang="en-US"/>
          </a:p>
        </p:txBody>
      </p:sp>
      <p:sp>
        <p:nvSpPr>
          <p:cNvPr id="11" name="Text 7"/>
          <p:cNvSpPr/>
          <p:nvPr/>
        </p:nvSpPr>
        <p:spPr>
          <a:xfrm>
            <a:off x="7772400" y="2679192"/>
            <a:ext cx="3611880" cy="457200"/>
          </a:xfrm>
          <a:prstGeom prst="rect">
            <a:avLst/>
          </a:prstGeom>
          <a:noFill/>
          <a:ln/>
        </p:spPr>
        <p:txBody>
          <a:bodyPr wrap="square" lIns="0" tIns="0" rIns="0" bIns="0" rtlCol="0" anchor="ctr"/>
          <a:lstStyle/>
          <a:p>
            <a:pPr marL="0" indent="0">
              <a:buNone/>
            </a:pPr>
            <a:r>
              <a:rPr lang="en-US" sz="2500" b="1" dirty="0">
                <a:solidFill>
                  <a:srgbClr val="0077A8"/>
                </a:solidFill>
                <a:ea typeface="Arial" pitchFamily="34" charset="-122"/>
                <a:cs typeface="Arial" pitchFamily="34" charset="-120"/>
              </a:rPr>
              <a:t>0.9988</a:t>
            </a:r>
            <a:endParaRPr lang="en-US" sz="2500" dirty="0"/>
          </a:p>
        </p:txBody>
      </p:sp>
      <p:sp>
        <p:nvSpPr>
          <p:cNvPr id="12" name="Text 8"/>
          <p:cNvSpPr/>
          <p:nvPr/>
        </p:nvSpPr>
        <p:spPr>
          <a:xfrm>
            <a:off x="7772400" y="3163824"/>
            <a:ext cx="3611880" cy="292608"/>
          </a:xfrm>
          <a:prstGeom prst="rect">
            <a:avLst/>
          </a:prstGeom>
          <a:noFill/>
          <a:ln/>
        </p:spPr>
        <p:txBody>
          <a:bodyPr wrap="square" lIns="0" tIns="0" rIns="0" bIns="0" rtlCol="0" anchor="ctr"/>
          <a:lstStyle/>
          <a:p>
            <a:pPr marL="0" indent="0">
              <a:buNone/>
            </a:pPr>
            <a:r>
              <a:rPr lang="en-US" sz="1600" dirty="0">
                <a:ea typeface="Calibri" pitchFamily="34" charset="-122"/>
                <a:cs typeface="Calibri" pitchFamily="34" charset="-120"/>
              </a:rPr>
              <a:t>Macro F1-score</a:t>
            </a:r>
            <a:endParaRPr lang="en-US" sz="1600" dirty="0"/>
          </a:p>
        </p:txBody>
      </p:sp>
      <p:sp>
        <p:nvSpPr>
          <p:cNvPr id="13" name="Shape 9"/>
          <p:cNvSpPr/>
          <p:nvPr/>
        </p:nvSpPr>
        <p:spPr>
          <a:xfrm>
            <a:off x="7543800" y="3703320"/>
            <a:ext cx="4069080" cy="1051560"/>
          </a:xfrm>
          <a:prstGeom prst="roundRect">
            <a:avLst>
              <a:gd name="adj" fmla="val 5217"/>
            </a:avLst>
          </a:prstGeom>
          <a:solidFill>
            <a:srgbClr val="E8F7FE"/>
          </a:solidFill>
          <a:ln w="12700">
            <a:solidFill>
              <a:srgbClr val="E8F7FE"/>
            </a:solidFill>
            <a:prstDash val="solid"/>
          </a:ln>
        </p:spPr>
        <p:txBody>
          <a:bodyPr/>
          <a:lstStyle/>
          <a:p>
            <a:endParaRPr lang="en-US"/>
          </a:p>
        </p:txBody>
      </p:sp>
      <p:sp>
        <p:nvSpPr>
          <p:cNvPr id="14" name="Text 10"/>
          <p:cNvSpPr/>
          <p:nvPr/>
        </p:nvSpPr>
        <p:spPr>
          <a:xfrm>
            <a:off x="7772400" y="3822192"/>
            <a:ext cx="3611880" cy="457200"/>
          </a:xfrm>
          <a:prstGeom prst="rect">
            <a:avLst/>
          </a:prstGeom>
          <a:noFill/>
          <a:ln/>
        </p:spPr>
        <p:txBody>
          <a:bodyPr wrap="square" lIns="0" tIns="0" rIns="0" bIns="0" rtlCol="0" anchor="ctr"/>
          <a:lstStyle/>
          <a:p>
            <a:pPr marL="0" indent="0">
              <a:buNone/>
            </a:pPr>
            <a:r>
              <a:rPr lang="en-US" sz="2500" b="1" dirty="0">
                <a:solidFill>
                  <a:srgbClr val="0077A8"/>
                </a:solidFill>
                <a:latin typeface="Calibri" panose="020F0502020204030204" pitchFamily="34" charset="0"/>
                <a:ea typeface="Calibri" panose="020F0502020204030204" pitchFamily="34" charset="0"/>
                <a:cs typeface="Calibri" panose="020F0502020204030204" pitchFamily="34" charset="0"/>
              </a:rPr>
              <a:t>1.0000</a:t>
            </a:r>
            <a:endParaRPr lang="en-US" sz="2500" dirty="0">
              <a:latin typeface="Calibri" panose="020F0502020204030204" pitchFamily="34" charset="0"/>
              <a:ea typeface="Calibri" panose="020F0502020204030204" pitchFamily="34" charset="0"/>
              <a:cs typeface="Calibri" panose="020F0502020204030204" pitchFamily="34" charset="0"/>
            </a:endParaRPr>
          </a:p>
        </p:txBody>
      </p:sp>
      <p:sp>
        <p:nvSpPr>
          <p:cNvPr id="15" name="Text 11"/>
          <p:cNvSpPr/>
          <p:nvPr/>
        </p:nvSpPr>
        <p:spPr>
          <a:xfrm>
            <a:off x="7772400" y="4306824"/>
            <a:ext cx="3611880" cy="292608"/>
          </a:xfrm>
          <a:prstGeom prst="rect">
            <a:avLst/>
          </a:prstGeom>
          <a:noFill/>
          <a:ln/>
        </p:spPr>
        <p:txBody>
          <a:bodyPr wrap="square" lIns="0" tIns="0" rIns="0" bIns="0" rtlCol="0" anchor="ctr"/>
          <a:lstStyle/>
          <a:p>
            <a:pPr marL="0" indent="0">
              <a:buNone/>
            </a:pPr>
            <a:r>
              <a:rPr lang="en-US" sz="1600" dirty="0">
                <a:latin typeface="Calibri" pitchFamily="34" charset="0"/>
                <a:ea typeface="Calibri" pitchFamily="34" charset="-122"/>
                <a:cs typeface="Calibri" pitchFamily="34" charset="-120"/>
              </a:rPr>
              <a:t>Macro AUC-ROC</a:t>
            </a:r>
            <a:endParaRPr lang="en-US" sz="1600" dirty="0"/>
          </a:p>
        </p:txBody>
      </p:sp>
      <p:sp>
        <p:nvSpPr>
          <p:cNvPr id="16" name="Shape 12"/>
          <p:cNvSpPr/>
          <p:nvPr/>
        </p:nvSpPr>
        <p:spPr>
          <a:xfrm>
            <a:off x="7543800" y="4846320"/>
            <a:ext cx="4069080" cy="1051560"/>
          </a:xfrm>
          <a:prstGeom prst="roundRect">
            <a:avLst>
              <a:gd name="adj" fmla="val 5217"/>
            </a:avLst>
          </a:prstGeom>
          <a:solidFill>
            <a:srgbClr val="E8F7FE"/>
          </a:solidFill>
          <a:ln w="12700">
            <a:solidFill>
              <a:srgbClr val="E8F7FE"/>
            </a:solidFill>
            <a:prstDash val="solid"/>
          </a:ln>
        </p:spPr>
        <p:txBody>
          <a:bodyPr/>
          <a:lstStyle/>
          <a:p>
            <a:endParaRPr lang="en-US"/>
          </a:p>
        </p:txBody>
      </p:sp>
      <p:sp>
        <p:nvSpPr>
          <p:cNvPr id="19" name="Text 15"/>
          <p:cNvSpPr/>
          <p:nvPr/>
        </p:nvSpPr>
        <p:spPr>
          <a:xfrm>
            <a:off x="7726679" y="5024627"/>
            <a:ext cx="3791065" cy="692681"/>
          </a:xfrm>
          <a:prstGeom prst="rect">
            <a:avLst/>
          </a:prstGeom>
          <a:noFill/>
          <a:ln/>
        </p:spPr>
        <p:txBody>
          <a:bodyPr wrap="square" lIns="0" tIns="0" rIns="0" bIns="0" rtlCol="0" anchor="ctr"/>
          <a:lstStyle/>
          <a:p>
            <a:pPr marL="0" indent="0">
              <a:lnSpc>
                <a:spcPts val="1350"/>
              </a:lnSpc>
              <a:buNone/>
            </a:pPr>
            <a:r>
              <a:rPr lang="en-US" sz="1600" b="1" dirty="0">
                <a:solidFill>
                  <a:srgbClr val="004E70"/>
                </a:solidFill>
                <a:latin typeface="Calibri" panose="020F0502020204030204" pitchFamily="34" charset="0"/>
                <a:ea typeface="Calibri" panose="020F0502020204030204" pitchFamily="34" charset="0"/>
                <a:cs typeface="Calibri" panose="020F0502020204030204" pitchFamily="34" charset="0"/>
              </a:rPr>
              <a:t>Tumor class: perfect precision, recall and F1. </a:t>
            </a:r>
            <a:r>
              <a:rPr lang="en-US" sz="1600" dirty="0">
                <a:solidFill>
                  <a:srgbClr val="5F6A70"/>
                </a:solidFill>
                <a:latin typeface="Calibri" panose="020F0502020204030204" pitchFamily="34" charset="0"/>
                <a:ea typeface="Calibri" panose="020F0502020204030204" pitchFamily="34" charset="0"/>
                <a:cs typeface="Calibri" panose="020F0502020204030204" pitchFamily="34" charset="0"/>
              </a:rPr>
              <a:t>No tumour case was missed and none falsely flagged, the most clinically consequential outcome.</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21" name="Text 16"/>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25</a:t>
            </a:r>
            <a:endParaRPr lang="en-US" sz="1000" dirty="0"/>
          </a:p>
        </p:txBody>
      </p:sp>
      <p:pic>
        <p:nvPicPr>
          <p:cNvPr id="22" name="Picture 21"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3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ResNet-50 with CBAM Results</a:t>
            </a:r>
          </a:p>
          <a:p>
            <a:pPr marL="0" indent="0">
              <a:buNone/>
            </a:pPr>
            <a:r>
              <a:rPr lang="en-US" sz="2600" b="1" dirty="0">
                <a:solidFill>
                  <a:srgbClr val="16191B"/>
                </a:solidFill>
                <a:ea typeface="Arial" pitchFamily="34" charset="-122"/>
                <a:cs typeface="Arial" pitchFamily="34" charset="-120"/>
              </a:rPr>
              <a:t>Confusion Matrix</a:t>
            </a:r>
            <a:endParaRPr lang="en-US" sz="2600" dirty="0"/>
          </a:p>
        </p:txBody>
      </p:sp>
      <p:pic>
        <p:nvPicPr>
          <p:cNvPr id="4" name="Image 0" descr="/home/claude/work/img/image15.png"/>
          <p:cNvPicPr>
            <a:picLocks noChangeAspect="1"/>
          </p:cNvPicPr>
          <p:nvPr/>
        </p:nvPicPr>
        <p:blipFill>
          <a:blip r:embed="rId3"/>
          <a:stretch>
            <a:fillRect/>
          </a:stretch>
        </p:blipFill>
        <p:spPr>
          <a:xfrm>
            <a:off x="566928" y="1463040"/>
            <a:ext cx="7360920" cy="2935224"/>
          </a:xfrm>
          <a:prstGeom prst="rect">
            <a:avLst/>
          </a:prstGeom>
        </p:spPr>
      </p:pic>
      <p:sp>
        <p:nvSpPr>
          <p:cNvPr id="5" name="Text 2"/>
          <p:cNvSpPr/>
          <p:nvPr/>
        </p:nvSpPr>
        <p:spPr>
          <a:xfrm>
            <a:off x="566928" y="4462272"/>
            <a:ext cx="736092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Confusion matrix (absolute counts and row-normalised)</a:t>
            </a:r>
            <a:endParaRPr lang="en-US" sz="950" dirty="0"/>
          </a:p>
        </p:txBody>
      </p:sp>
      <p:sp>
        <p:nvSpPr>
          <p:cNvPr id="6" name="Shape 3"/>
          <p:cNvSpPr/>
          <p:nvPr/>
        </p:nvSpPr>
        <p:spPr>
          <a:xfrm>
            <a:off x="566928" y="4828032"/>
            <a:ext cx="2670048" cy="1234440"/>
          </a:xfrm>
          <a:prstGeom prst="roundRect">
            <a:avLst>
              <a:gd name="adj" fmla="val 4444"/>
            </a:avLst>
          </a:prstGeom>
          <a:solidFill>
            <a:srgbClr val="E8F7FE"/>
          </a:solidFill>
          <a:ln w="12700">
            <a:solidFill>
              <a:srgbClr val="E8F7FE"/>
            </a:solidFill>
            <a:prstDash val="solid"/>
          </a:ln>
        </p:spPr>
        <p:txBody>
          <a:bodyPr/>
          <a:lstStyle/>
          <a:p>
            <a:endParaRPr lang="en-US"/>
          </a:p>
        </p:txBody>
      </p:sp>
      <p:sp>
        <p:nvSpPr>
          <p:cNvPr id="7" name="Text 4"/>
          <p:cNvSpPr/>
          <p:nvPr/>
        </p:nvSpPr>
        <p:spPr>
          <a:xfrm>
            <a:off x="76809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Normal</a:t>
            </a:r>
            <a:endParaRPr lang="en-US" sz="1150" dirty="0"/>
          </a:p>
        </p:txBody>
      </p:sp>
      <p:sp>
        <p:nvSpPr>
          <p:cNvPr id="8" name="Text 5"/>
          <p:cNvSpPr/>
          <p:nvPr/>
        </p:nvSpPr>
        <p:spPr>
          <a:xfrm>
            <a:off x="76809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1,016 / 1,016</a:t>
            </a:r>
            <a:endParaRPr lang="en-US" sz="1600" dirty="0"/>
          </a:p>
        </p:txBody>
      </p:sp>
      <p:sp>
        <p:nvSpPr>
          <p:cNvPr id="9" name="Text 6"/>
          <p:cNvSpPr/>
          <p:nvPr/>
        </p:nvSpPr>
        <p:spPr>
          <a:xfrm>
            <a:off x="768096" y="5559552"/>
            <a:ext cx="233172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No misclassification at all</a:t>
            </a:r>
            <a:endParaRPr lang="en-US" sz="1600" dirty="0"/>
          </a:p>
        </p:txBody>
      </p:sp>
      <p:sp>
        <p:nvSpPr>
          <p:cNvPr id="10" name="Shape 7"/>
          <p:cNvSpPr/>
          <p:nvPr/>
        </p:nvSpPr>
        <p:spPr>
          <a:xfrm>
            <a:off x="3355848" y="4828032"/>
            <a:ext cx="2670048" cy="1234440"/>
          </a:xfrm>
          <a:prstGeom prst="roundRect">
            <a:avLst>
              <a:gd name="adj" fmla="val 4444"/>
            </a:avLst>
          </a:prstGeom>
          <a:solidFill>
            <a:srgbClr val="E8F7FE"/>
          </a:solidFill>
          <a:ln w="12700">
            <a:solidFill>
              <a:srgbClr val="E8F7FE"/>
            </a:solidFill>
            <a:prstDash val="solid"/>
          </a:ln>
        </p:spPr>
        <p:txBody>
          <a:bodyPr/>
          <a:lstStyle/>
          <a:p>
            <a:endParaRPr lang="en-US"/>
          </a:p>
        </p:txBody>
      </p:sp>
      <p:sp>
        <p:nvSpPr>
          <p:cNvPr id="11" name="Text 8"/>
          <p:cNvSpPr/>
          <p:nvPr/>
        </p:nvSpPr>
        <p:spPr>
          <a:xfrm>
            <a:off x="355701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Tumor</a:t>
            </a:r>
          </a:p>
        </p:txBody>
      </p:sp>
      <p:sp>
        <p:nvSpPr>
          <p:cNvPr id="12" name="Text 9"/>
          <p:cNvSpPr/>
          <p:nvPr/>
        </p:nvSpPr>
        <p:spPr>
          <a:xfrm>
            <a:off x="355701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457 / 457</a:t>
            </a:r>
          </a:p>
        </p:txBody>
      </p:sp>
      <p:sp>
        <p:nvSpPr>
          <p:cNvPr id="13" name="Text 10"/>
          <p:cNvSpPr/>
          <p:nvPr/>
        </p:nvSpPr>
        <p:spPr>
          <a:xfrm>
            <a:off x="3502804" y="5559552"/>
            <a:ext cx="261167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Perfect discrimination of malignant cases</a:t>
            </a:r>
          </a:p>
        </p:txBody>
      </p:sp>
      <p:sp>
        <p:nvSpPr>
          <p:cNvPr id="14" name="Shape 11"/>
          <p:cNvSpPr/>
          <p:nvPr/>
        </p:nvSpPr>
        <p:spPr>
          <a:xfrm>
            <a:off x="6144768" y="4828032"/>
            <a:ext cx="2670048" cy="1234440"/>
          </a:xfrm>
          <a:prstGeom prst="roundRect">
            <a:avLst>
              <a:gd name="adj" fmla="val 4444"/>
            </a:avLst>
          </a:prstGeom>
          <a:solidFill>
            <a:srgbClr val="E8F7FE"/>
          </a:solidFill>
          <a:ln w="12700">
            <a:solidFill>
              <a:srgbClr val="E8F7FE"/>
            </a:solidFill>
            <a:prstDash val="solid"/>
          </a:ln>
        </p:spPr>
        <p:txBody>
          <a:bodyPr/>
          <a:lstStyle/>
          <a:p>
            <a:endParaRPr lang="en-US"/>
          </a:p>
        </p:txBody>
      </p:sp>
      <p:sp>
        <p:nvSpPr>
          <p:cNvPr id="15" name="Text 12"/>
          <p:cNvSpPr/>
          <p:nvPr/>
        </p:nvSpPr>
        <p:spPr>
          <a:xfrm>
            <a:off x="634593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Cyst</a:t>
            </a:r>
          </a:p>
        </p:txBody>
      </p:sp>
      <p:sp>
        <p:nvSpPr>
          <p:cNvPr id="16" name="Text 13"/>
          <p:cNvSpPr/>
          <p:nvPr/>
        </p:nvSpPr>
        <p:spPr>
          <a:xfrm>
            <a:off x="634593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740 / 742</a:t>
            </a:r>
          </a:p>
        </p:txBody>
      </p:sp>
      <p:sp>
        <p:nvSpPr>
          <p:cNvPr id="17" name="Text 14"/>
          <p:cNvSpPr/>
          <p:nvPr/>
        </p:nvSpPr>
        <p:spPr>
          <a:xfrm>
            <a:off x="6290520" y="5559552"/>
            <a:ext cx="2468880"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2 cases confused with Normal</a:t>
            </a:r>
          </a:p>
        </p:txBody>
      </p:sp>
      <p:sp>
        <p:nvSpPr>
          <p:cNvPr id="18" name="Shape 15"/>
          <p:cNvSpPr/>
          <p:nvPr/>
        </p:nvSpPr>
        <p:spPr>
          <a:xfrm>
            <a:off x="8933688" y="4828032"/>
            <a:ext cx="2670048" cy="1234440"/>
          </a:xfrm>
          <a:prstGeom prst="roundRect">
            <a:avLst>
              <a:gd name="adj" fmla="val 4444"/>
            </a:avLst>
          </a:prstGeom>
          <a:solidFill>
            <a:srgbClr val="E8F7FE"/>
          </a:solidFill>
          <a:ln w="12700">
            <a:solidFill>
              <a:srgbClr val="E8F7FE"/>
            </a:solidFill>
            <a:prstDash val="solid"/>
          </a:ln>
        </p:spPr>
        <p:txBody>
          <a:bodyPr/>
          <a:lstStyle/>
          <a:p>
            <a:endParaRPr lang="en-US"/>
          </a:p>
        </p:txBody>
      </p:sp>
      <p:sp>
        <p:nvSpPr>
          <p:cNvPr id="19" name="Text 16"/>
          <p:cNvSpPr/>
          <p:nvPr/>
        </p:nvSpPr>
        <p:spPr>
          <a:xfrm>
            <a:off x="9134856" y="4937760"/>
            <a:ext cx="2286000" cy="256032"/>
          </a:xfrm>
          <a:prstGeom prst="rect">
            <a:avLst/>
          </a:prstGeom>
          <a:noFill/>
          <a:ln/>
        </p:spPr>
        <p:txBody>
          <a:bodyPr wrap="square" lIns="0" tIns="0" rIns="0" bIns="0" rtlCol="0" anchor="ctr"/>
          <a:lstStyle/>
          <a:p>
            <a:pPr marL="0" indent="0">
              <a:buNone/>
            </a:pPr>
            <a:r>
              <a:rPr lang="en-US" sz="2000" b="1" dirty="0">
                <a:solidFill>
                  <a:srgbClr val="004E70"/>
                </a:solidFill>
                <a:ea typeface="Arial" pitchFamily="34" charset="-122"/>
                <a:cs typeface="Arial" pitchFamily="34" charset="-120"/>
              </a:rPr>
              <a:t>Stone</a:t>
            </a:r>
          </a:p>
        </p:txBody>
      </p:sp>
      <p:sp>
        <p:nvSpPr>
          <p:cNvPr id="20" name="Text 17"/>
          <p:cNvSpPr/>
          <p:nvPr/>
        </p:nvSpPr>
        <p:spPr>
          <a:xfrm>
            <a:off x="9134856" y="5193792"/>
            <a:ext cx="2286000" cy="347472"/>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274 / 275</a:t>
            </a:r>
          </a:p>
        </p:txBody>
      </p:sp>
      <p:sp>
        <p:nvSpPr>
          <p:cNvPr id="21" name="Text 18"/>
          <p:cNvSpPr/>
          <p:nvPr/>
        </p:nvSpPr>
        <p:spPr>
          <a:xfrm>
            <a:off x="9042496" y="5559552"/>
            <a:ext cx="2587752" cy="438912"/>
          </a:xfrm>
          <a:prstGeom prst="rect">
            <a:avLst/>
          </a:prstGeom>
          <a:noFill/>
          <a:ln/>
        </p:spPr>
        <p:txBody>
          <a:bodyPr wrap="square" lIns="0" tIns="0" rIns="0" bIns="0" rtlCol="0" anchor="ctr"/>
          <a:lstStyle/>
          <a:p>
            <a:pPr marL="0" indent="0">
              <a:lnSpc>
                <a:spcPts val="1250"/>
              </a:lnSpc>
              <a:buNone/>
            </a:pPr>
            <a:r>
              <a:rPr lang="en-US" sz="1600" dirty="0">
                <a:solidFill>
                  <a:srgbClr val="5F6A70"/>
                </a:solidFill>
                <a:latin typeface="Calibri" pitchFamily="34" charset="0"/>
                <a:ea typeface="Calibri" pitchFamily="34" charset="-122"/>
                <a:cs typeface="Calibri" pitchFamily="34" charset="-120"/>
              </a:rPr>
              <a:t>1 case confused with Normal</a:t>
            </a:r>
          </a:p>
        </p:txBody>
      </p:sp>
      <p:sp>
        <p:nvSpPr>
          <p:cNvPr id="22" name="Shape 19"/>
          <p:cNvSpPr/>
          <p:nvPr/>
        </p:nvSpPr>
        <p:spPr>
          <a:xfrm>
            <a:off x="8183880" y="1463040"/>
            <a:ext cx="3429000" cy="2935224"/>
          </a:xfrm>
          <a:prstGeom prst="roundRect">
            <a:avLst>
              <a:gd name="adj" fmla="val 1869"/>
            </a:avLst>
          </a:prstGeom>
          <a:solidFill>
            <a:srgbClr val="16191B"/>
          </a:solidFill>
          <a:ln w="12700">
            <a:solidFill>
              <a:srgbClr val="16191B"/>
            </a:solidFill>
            <a:prstDash val="solid"/>
          </a:ln>
        </p:spPr>
        <p:txBody>
          <a:bodyPr/>
          <a:lstStyle/>
          <a:p>
            <a:endParaRPr lang="en-US"/>
          </a:p>
        </p:txBody>
      </p:sp>
      <p:sp>
        <p:nvSpPr>
          <p:cNvPr id="23" name="Text 20"/>
          <p:cNvSpPr/>
          <p:nvPr/>
        </p:nvSpPr>
        <p:spPr>
          <a:xfrm>
            <a:off x="8430768" y="1645920"/>
            <a:ext cx="29718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Reading the matrix</a:t>
            </a:r>
            <a:endParaRPr lang="en-US" dirty="0"/>
          </a:p>
        </p:txBody>
      </p:sp>
      <p:sp>
        <p:nvSpPr>
          <p:cNvPr id="24" name="Text 21"/>
          <p:cNvSpPr/>
          <p:nvPr/>
        </p:nvSpPr>
        <p:spPr>
          <a:xfrm>
            <a:off x="8430768" y="2084831"/>
            <a:ext cx="2971800" cy="1997641"/>
          </a:xfrm>
          <a:prstGeom prst="rect">
            <a:avLst/>
          </a:prstGeom>
          <a:noFill/>
          <a:ln/>
        </p:spPr>
        <p:txBody>
          <a:bodyPr wrap="square" lIns="0" tIns="0" rIns="0" bIns="0" rtlCol="0" anchor="t"/>
          <a:lstStyle/>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Near perfect diagonal dominance across all four classes</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Only three errors in 2,490 test images</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All three errors fall towards Normal a conservative failure direction</a:t>
            </a:r>
            <a:endParaRPr lang="en-US" sz="1400" dirty="0">
              <a:latin typeface="+mj-lt"/>
            </a:endParaRPr>
          </a:p>
          <a:p>
            <a:pPr marL="342900" indent="-342900">
              <a:lnSpc>
                <a:spcPts val="1472"/>
              </a:lnSpc>
              <a:spcAft>
                <a:spcPts val="900"/>
              </a:spcAft>
              <a:buSzPct val="100000"/>
              <a:buChar char="•"/>
            </a:pPr>
            <a:r>
              <a:rPr lang="en-US" sz="1400" dirty="0">
                <a:solidFill>
                  <a:srgbClr val="8CC9E4"/>
                </a:solidFill>
                <a:latin typeface="+mj-lt"/>
                <a:ea typeface="Calibri" pitchFamily="34" charset="-122"/>
                <a:cs typeface="Calibri" pitchFamily="34" charset="-120"/>
              </a:rPr>
              <a:t>Zero false negatives for Tumor, the clinically critical requirement</a:t>
            </a:r>
            <a:endParaRPr lang="en-US" sz="1400" dirty="0">
              <a:latin typeface="+mj-lt"/>
            </a:endParaRPr>
          </a:p>
        </p:txBody>
      </p:sp>
      <p:sp>
        <p:nvSpPr>
          <p:cNvPr id="26" name="Text 22"/>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26</a:t>
            </a:r>
            <a:endParaRPr lang="en-US" sz="1000" dirty="0"/>
          </a:p>
        </p:txBody>
      </p:sp>
      <p:pic>
        <p:nvPicPr>
          <p:cNvPr id="27" name="Picture 26"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33">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32509"/>
            <a:ext cx="11064240" cy="819635"/>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ResNet-50 with CBAM Results</a:t>
            </a:r>
          </a:p>
          <a:p>
            <a:pPr marL="0" indent="0">
              <a:buNone/>
            </a:pPr>
            <a:r>
              <a:rPr lang="en-US" sz="2600" b="1" dirty="0">
                <a:solidFill>
                  <a:srgbClr val="16191B"/>
                </a:solidFill>
                <a:ea typeface="Arial" pitchFamily="34" charset="-122"/>
                <a:cs typeface="Arial" pitchFamily="34" charset="-120"/>
              </a:rPr>
              <a:t>Training Convergence and ROC Analysis</a:t>
            </a:r>
            <a:endParaRPr lang="en-US" sz="2600" dirty="0"/>
          </a:p>
        </p:txBody>
      </p:sp>
      <p:pic>
        <p:nvPicPr>
          <p:cNvPr id="4" name="Image 0" descr="/home/claude/work/img/image16.png"/>
          <p:cNvPicPr>
            <a:picLocks noChangeAspect="1"/>
          </p:cNvPicPr>
          <p:nvPr/>
        </p:nvPicPr>
        <p:blipFill rotWithShape="1">
          <a:blip r:embed="rId3"/>
          <a:srcRect t="5893"/>
          <a:stretch/>
        </p:blipFill>
        <p:spPr>
          <a:xfrm>
            <a:off x="566928" y="1394695"/>
            <a:ext cx="11064240" cy="2288956"/>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Training history: focal loss, accuracy and learning-rate schedule</a:t>
            </a:r>
            <a:endParaRPr lang="en-US" sz="1000" dirty="0"/>
          </a:p>
        </p:txBody>
      </p:sp>
      <p:pic>
        <p:nvPicPr>
          <p:cNvPr id="6" name="Image 1" descr="/home/claude/work/img/image17.png"/>
          <p:cNvPicPr>
            <a:picLocks noChangeAspect="1"/>
          </p:cNvPicPr>
          <p:nvPr/>
        </p:nvPicPr>
        <p:blipFill>
          <a:blip r:embed="rId4"/>
          <a:stretch>
            <a:fillRect/>
          </a:stretch>
        </p:blipFill>
        <p:spPr>
          <a:xfrm>
            <a:off x="566928" y="4206240"/>
            <a:ext cx="2468880" cy="1911096"/>
          </a:xfrm>
          <a:prstGeom prst="rect">
            <a:avLst/>
          </a:prstGeom>
        </p:spPr>
      </p:pic>
      <p:sp>
        <p:nvSpPr>
          <p:cNvPr id="7" name="Shape 3"/>
          <p:cNvSpPr/>
          <p:nvPr/>
        </p:nvSpPr>
        <p:spPr>
          <a:xfrm>
            <a:off x="4100944" y="4206240"/>
            <a:ext cx="3259975" cy="1911096"/>
          </a:xfrm>
          <a:prstGeom prst="roundRect">
            <a:avLst>
              <a:gd name="adj" fmla="val 2871"/>
            </a:avLst>
          </a:prstGeom>
          <a:solidFill>
            <a:srgbClr val="E8F7FE"/>
          </a:solidFill>
          <a:ln w="12700">
            <a:solidFill>
              <a:srgbClr val="E8F7FE"/>
            </a:solidFill>
            <a:prstDash val="solid"/>
          </a:ln>
        </p:spPr>
        <p:txBody>
          <a:bodyPr/>
          <a:lstStyle/>
          <a:p>
            <a:endParaRPr lang="en-US"/>
          </a:p>
        </p:txBody>
      </p:sp>
      <p:sp>
        <p:nvSpPr>
          <p:cNvPr id="9" name="Text 5"/>
          <p:cNvSpPr/>
          <p:nvPr/>
        </p:nvSpPr>
        <p:spPr>
          <a:xfrm>
            <a:off x="4276435" y="4243184"/>
            <a:ext cx="3084483" cy="1828800"/>
          </a:xfrm>
          <a:prstGeom prst="rect">
            <a:avLst/>
          </a:prstGeom>
          <a:noFill/>
          <a:ln/>
        </p:spPr>
        <p:txBody>
          <a:bodyPr wrap="square" lIns="0" tIns="0" rIns="0" bIns="0" rtlCol="0" anchor="t"/>
          <a:lstStyle/>
          <a:p>
            <a:pPr>
              <a:lnSpc>
                <a:spcPts val="1408"/>
              </a:lnSpc>
              <a:spcAft>
                <a:spcPts val="500"/>
              </a:spcAft>
              <a:buSzPct val="100000"/>
            </a:pPr>
            <a:r>
              <a:rPr lang="en-US" sz="1600" b="1" dirty="0">
                <a:solidFill>
                  <a:srgbClr val="16191B"/>
                </a:solidFill>
                <a:latin typeface="Calibri" panose="020F0502020204030204" pitchFamily="34" charset="0"/>
                <a:ea typeface="Calibri" panose="020F0502020204030204" pitchFamily="34" charset="0"/>
                <a:cs typeface="Calibri" panose="020F0502020204030204" pitchFamily="34" charset="0"/>
              </a:rPr>
              <a:t>Convergence behavior</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Focal loss falls steadily on both training and validation curves.</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Minimal train validation divergence: no overfitting signature.</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Warm-up followed by cosine decay visible in the LR schedule.</a:t>
            </a:r>
            <a:endParaRPr lang="en-US" sz="1100" dirty="0">
              <a:latin typeface="+mj-lt"/>
            </a:endParaRPr>
          </a:p>
          <a:p>
            <a:pPr marL="171450" indent="-171450">
              <a:lnSpc>
                <a:spcPts val="1408"/>
              </a:lnSpc>
              <a:spcAft>
                <a:spcPts val="500"/>
              </a:spcAft>
              <a:buSzPct val="100000"/>
              <a:buFont typeface="Arial" panose="020B0604020202020204" pitchFamily="34" charset="0"/>
              <a:buChar char="•"/>
            </a:pPr>
            <a:r>
              <a:rPr lang="en-US" sz="1100" dirty="0">
                <a:solidFill>
                  <a:srgbClr val="5F6A70"/>
                </a:solidFill>
                <a:latin typeface="+mj-lt"/>
                <a:ea typeface="Calibri" pitchFamily="34" charset="-122"/>
                <a:cs typeface="Calibri" pitchFamily="34" charset="-120"/>
              </a:rPr>
              <a:t>Best validation loss of 0.0006 at the selected checkpoint.</a:t>
            </a:r>
            <a:endParaRPr lang="en-US" sz="1100" dirty="0">
              <a:latin typeface="+mj-lt"/>
            </a:endParaRPr>
          </a:p>
        </p:txBody>
      </p:sp>
      <p:sp>
        <p:nvSpPr>
          <p:cNvPr id="10" name="Shape 6"/>
          <p:cNvSpPr/>
          <p:nvPr/>
        </p:nvSpPr>
        <p:spPr>
          <a:xfrm>
            <a:off x="7589520" y="4206240"/>
            <a:ext cx="4023360" cy="1911096"/>
          </a:xfrm>
          <a:prstGeom prst="roundRect">
            <a:avLst>
              <a:gd name="adj" fmla="val 2871"/>
            </a:avLst>
          </a:prstGeom>
          <a:solidFill>
            <a:srgbClr val="16191B"/>
          </a:solidFill>
          <a:ln w="12700">
            <a:solidFill>
              <a:srgbClr val="16191B"/>
            </a:solidFill>
            <a:prstDash val="solid"/>
          </a:ln>
        </p:spPr>
        <p:txBody>
          <a:bodyPr/>
          <a:lstStyle/>
          <a:p>
            <a:endParaRPr lang="en-US"/>
          </a:p>
        </p:txBody>
      </p:sp>
      <p:sp>
        <p:nvSpPr>
          <p:cNvPr id="11" name="Text 7"/>
          <p:cNvSpPr/>
          <p:nvPr/>
        </p:nvSpPr>
        <p:spPr>
          <a:xfrm>
            <a:off x="7818120" y="4334256"/>
            <a:ext cx="356616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Per-class ROC (one-vs-rest)</a:t>
            </a:r>
            <a:endParaRPr lang="en-US" sz="1600" dirty="0"/>
          </a:p>
        </p:txBody>
      </p:sp>
      <p:sp>
        <p:nvSpPr>
          <p:cNvPr id="12" name="Text 8"/>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latin typeface="Calibri" panose="020F0502020204030204" pitchFamily="34" charset="0"/>
                <a:ea typeface="Calibri" panose="020F0502020204030204" pitchFamily="34" charset="0"/>
                <a:cs typeface="Calibri" panose="020F0502020204030204" pitchFamily="34" charset="0"/>
              </a:rPr>
              <a:t>AUC = 1.0000</a:t>
            </a:r>
            <a:endParaRPr lang="en-US" sz="23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9"/>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All four curves hug the top-left corner. Cyst and Stone normally the hardest pair to separate radiographically, are also perfectly separable in the learned feature space, direct evidence that CBAM refinement is doing useful work.</a:t>
            </a:r>
            <a:endParaRPr lang="en-US" sz="1400" dirty="0"/>
          </a:p>
        </p:txBody>
      </p:sp>
      <p:sp>
        <p:nvSpPr>
          <p:cNvPr id="14" name="Text 10"/>
          <p:cNvSpPr/>
          <p:nvPr/>
        </p:nvSpPr>
        <p:spPr>
          <a:xfrm>
            <a:off x="566928" y="6144768"/>
            <a:ext cx="246888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Per-class ROC curves</a:t>
            </a:r>
            <a:endParaRPr lang="en-US" sz="950" dirty="0"/>
          </a:p>
        </p:txBody>
      </p:sp>
      <p:sp>
        <p:nvSpPr>
          <p:cNvPr id="16"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27</a:t>
            </a:r>
            <a:endParaRPr lang="en-US" sz="1000" dirty="0"/>
          </a:p>
        </p:txBody>
      </p:sp>
      <p:pic>
        <p:nvPicPr>
          <p:cNvPr id="17" name="Picture 16"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3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87927"/>
            <a:ext cx="11064240" cy="764217"/>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EfficientNet-B4 with CBAM</a:t>
            </a:r>
            <a:r>
              <a:rPr lang="en-US" sz="2600" b="1" dirty="0">
                <a:solidFill>
                  <a:srgbClr val="16191B"/>
                </a:solidFill>
                <a:ea typeface="Arial" pitchFamily="34" charset="-122"/>
                <a:cs typeface="Arial" pitchFamily="34" charset="-120"/>
              </a:rPr>
              <a:t> </a:t>
            </a:r>
          </a:p>
          <a:p>
            <a:pPr marL="0" indent="0">
              <a:buNone/>
            </a:pPr>
            <a:r>
              <a:rPr lang="en-US" sz="2800" b="1" dirty="0">
                <a:solidFill>
                  <a:srgbClr val="16191B"/>
                </a:solidFill>
                <a:ea typeface="Arial" pitchFamily="34" charset="-122"/>
                <a:cs typeface="Arial" pitchFamily="34" charset="-120"/>
              </a:rPr>
              <a:t>Per-Class Metrics</a:t>
            </a:r>
            <a:endParaRPr lang="en-US" sz="2800" dirty="0"/>
          </a:p>
        </p:txBody>
      </p:sp>
      <p:graphicFrame>
        <p:nvGraphicFramePr>
          <p:cNvPr id="35" name="Table 0"/>
          <p:cNvGraphicFramePr>
            <a:graphicFrameLocks noGrp="1"/>
          </p:cNvGraphicFramePr>
          <p:nvPr>
            <p:extLst>
              <p:ext uri="{D42A27DB-BD31-4B8C-83A1-F6EECF244321}">
                <p14:modId xmlns:p14="http://schemas.microsoft.com/office/powerpoint/2010/main" val="2103725974"/>
              </p:ext>
            </p:extLst>
          </p:nvPr>
        </p:nvGraphicFramePr>
        <p:xfrm>
          <a:off x="566928" y="1417320"/>
          <a:ext cx="5943600" cy="3072384"/>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tblGrid>
              <a:tr h="384048">
                <a:tc>
                  <a:txBody>
                    <a:bodyPr/>
                    <a:lstStyle/>
                    <a:p>
                      <a:pPr marL="0" indent="0" algn="l">
                        <a:buNone/>
                      </a:pPr>
                      <a:r>
                        <a:rPr lang="en-US" sz="1600" dirty="0"/>
                        <a:t>Class</a:t>
                      </a:r>
                      <a:endParaRPr lang="en-US" sz="1600" dirty="0">
                        <a:latin typeface="Calibri" charset="0"/>
                        <a:ea typeface="Calibri" charset="0"/>
                        <a:cs typeface="Calibri" charset="0"/>
                      </a:endParaRPr>
                    </a:p>
                  </a:txBody>
                  <a:tcPr anchor="ctr"/>
                </a:tc>
                <a:tc>
                  <a:txBody>
                    <a:bodyPr/>
                    <a:lstStyle/>
                    <a:p>
                      <a:pPr marL="0" indent="0" algn="l">
                        <a:buNone/>
                      </a:pPr>
                      <a:r>
                        <a:rPr lang="en-US" sz="1600" dirty="0"/>
                        <a:t>Precision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Recall</a:t>
                      </a:r>
                      <a:endParaRPr lang="en-US" sz="1600" dirty="0">
                        <a:latin typeface="Calibri" charset="0"/>
                        <a:ea typeface="Calibri" charset="0"/>
                        <a:cs typeface="Calibri" charset="0"/>
                      </a:endParaRPr>
                    </a:p>
                  </a:txBody>
                  <a:tcPr anchor="ctr"/>
                </a:tc>
                <a:tc>
                  <a:txBody>
                    <a:bodyPr/>
                    <a:lstStyle/>
                    <a:p>
                      <a:pPr marL="0" indent="0" algn="l">
                        <a:buNone/>
                      </a:pPr>
                      <a:r>
                        <a:rPr lang="en-US" sz="1600" dirty="0"/>
                        <a:t>F1-score</a:t>
                      </a:r>
                      <a:endParaRPr lang="en-US" sz="1600" dirty="0">
                        <a:latin typeface="Calibri" charset="0"/>
                        <a:ea typeface="Calibri" charset="0"/>
                        <a:cs typeface="Calibri" charset="0"/>
                      </a:endParaRPr>
                    </a:p>
                  </a:txBody>
                  <a:tcPr anchor="ctr"/>
                </a:tc>
                <a:tc>
                  <a:txBody>
                    <a:bodyPr/>
                    <a:lstStyle/>
                    <a:p>
                      <a:pPr marL="0" indent="0" algn="l">
                        <a:buNone/>
                      </a:pPr>
                      <a:r>
                        <a:rPr lang="en-US" sz="1600" dirty="0"/>
                        <a:t>Support</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Cyst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0.9959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0.9811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742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Normal</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0.9980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1,016</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Stone</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0.9223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0.9927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0.9562</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275</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Tumor</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0.9723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0.9849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457</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Accuracy</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Macro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0.9721</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0.9792</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Weighted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0.9843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sp>
        <p:nvSpPr>
          <p:cNvPr id="6" name="Shape 3"/>
          <p:cNvSpPr/>
          <p:nvPr/>
        </p:nvSpPr>
        <p:spPr>
          <a:xfrm>
            <a:off x="566928" y="5074920"/>
            <a:ext cx="5943600" cy="1005840"/>
          </a:xfrm>
          <a:prstGeom prst="roundRect">
            <a:avLst>
              <a:gd name="adj" fmla="val 5455"/>
            </a:avLst>
          </a:prstGeom>
          <a:solidFill>
            <a:srgbClr val="FFF3D6"/>
          </a:solidFill>
          <a:ln w="12700">
            <a:solidFill>
              <a:srgbClr val="FFF3D6"/>
            </a:solidFill>
            <a:prstDash val="solid"/>
          </a:ln>
        </p:spPr>
        <p:txBody>
          <a:bodyPr/>
          <a:lstStyle/>
          <a:p>
            <a:endParaRPr lang="en-US"/>
          </a:p>
        </p:txBody>
      </p:sp>
      <p:sp>
        <p:nvSpPr>
          <p:cNvPr id="7" name="Text 4"/>
          <p:cNvSpPr/>
          <p:nvPr/>
        </p:nvSpPr>
        <p:spPr>
          <a:xfrm>
            <a:off x="795528" y="5212080"/>
            <a:ext cx="5486400" cy="777240"/>
          </a:xfrm>
          <a:prstGeom prst="rect">
            <a:avLst/>
          </a:prstGeom>
          <a:noFill/>
          <a:ln/>
        </p:spPr>
        <p:txBody>
          <a:bodyPr wrap="square" lIns="0" tIns="0" rIns="0" bIns="0" rtlCol="0" anchor="ctr"/>
          <a:lstStyle/>
          <a:p>
            <a:pPr marL="0" indent="0">
              <a:lnSpc>
                <a:spcPts val="1400"/>
              </a:lnSpc>
              <a:buNone/>
            </a:pPr>
            <a:r>
              <a:rPr lang="en-US" sz="1600" dirty="0">
                <a:solidFill>
                  <a:srgbClr val="7A6120"/>
                </a:solidFill>
                <a:latin typeface="Calibri" panose="020F0502020204030204" pitchFamily="34" charset="0"/>
                <a:ea typeface="Calibri" panose="020F0502020204030204" pitchFamily="34" charset="0"/>
                <a:cs typeface="Calibri" panose="020F0502020204030204" pitchFamily="34" charset="0"/>
              </a:rPr>
              <a:t>Stone precision drops to 0.9223, the weakest cell in the table. Despite the highest input resolution (380 × 380), EfficientNet-B4 over predicts the Stone class, generating false positives that ResNet-50 avoids entirely.</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pic>
        <p:nvPicPr>
          <p:cNvPr id="8" name="Image 0" descr="/home/claude/work/img/image18.png"/>
          <p:cNvPicPr>
            <a:picLocks noChangeAspect="1"/>
          </p:cNvPicPr>
          <p:nvPr/>
        </p:nvPicPr>
        <p:blipFill rotWithShape="1">
          <a:blip r:embed="rId3"/>
          <a:srcRect t="5650"/>
          <a:stretch/>
        </p:blipFill>
        <p:spPr>
          <a:xfrm>
            <a:off x="6766560" y="1440872"/>
            <a:ext cx="4846320" cy="2225871"/>
          </a:xfrm>
          <a:prstGeom prst="rect">
            <a:avLst/>
          </a:prstGeom>
        </p:spPr>
      </p:pic>
      <p:sp>
        <p:nvSpPr>
          <p:cNvPr id="9" name="Text 5"/>
          <p:cNvSpPr/>
          <p:nvPr/>
        </p:nvSpPr>
        <p:spPr>
          <a:xfrm>
            <a:off x="6766560" y="3712464"/>
            <a:ext cx="484632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Confusion matrix, EfficientNet-B4 and CBAM</a:t>
            </a:r>
            <a:endParaRPr lang="en-US" sz="950" dirty="0"/>
          </a:p>
        </p:txBody>
      </p:sp>
      <p:sp>
        <p:nvSpPr>
          <p:cNvPr id="10" name="Shape 6"/>
          <p:cNvSpPr/>
          <p:nvPr/>
        </p:nvSpPr>
        <p:spPr>
          <a:xfrm>
            <a:off x="6766560" y="4069080"/>
            <a:ext cx="4846320" cy="2139696"/>
          </a:xfrm>
          <a:prstGeom prst="roundRect">
            <a:avLst>
              <a:gd name="adj" fmla="val 2727"/>
            </a:avLst>
          </a:prstGeom>
          <a:solidFill>
            <a:srgbClr val="16191B"/>
          </a:solidFill>
          <a:ln w="12700">
            <a:solidFill>
              <a:srgbClr val="16191B"/>
            </a:solidFill>
            <a:prstDash val="solid"/>
          </a:ln>
        </p:spPr>
        <p:txBody>
          <a:bodyPr/>
          <a:lstStyle/>
          <a:p>
            <a:endParaRPr lang="en-US"/>
          </a:p>
        </p:txBody>
      </p:sp>
      <p:sp>
        <p:nvSpPr>
          <p:cNvPr id="11" name="Text 7"/>
          <p:cNvSpPr/>
          <p:nvPr/>
        </p:nvSpPr>
        <p:spPr>
          <a:xfrm>
            <a:off x="7022592" y="4224528"/>
            <a:ext cx="4297680" cy="274320"/>
          </a:xfrm>
          <a:prstGeom prst="rect">
            <a:avLst/>
          </a:prstGeom>
          <a:noFill/>
          <a:ln/>
        </p:spPr>
        <p:txBody>
          <a:bodyPr wrap="square" lIns="0" tIns="0" rIns="0" bIns="0" rtlCol="0" anchor="ctr"/>
          <a:lstStyle/>
          <a:p>
            <a:pPr marL="0" indent="0">
              <a:buNone/>
            </a:pPr>
            <a:r>
              <a:rPr lang="en-US" b="1" dirty="0">
                <a:solidFill>
                  <a:srgbClr val="FFFFFF"/>
                </a:solidFill>
                <a:latin typeface="Calibri" panose="020F0502020204030204" pitchFamily="34" charset="0"/>
                <a:ea typeface="Calibri" panose="020F0502020204030204" pitchFamily="34" charset="0"/>
                <a:cs typeface="Calibri" panose="020F0502020204030204" pitchFamily="34" charset="0"/>
              </a:rPr>
              <a:t>Summary</a:t>
            </a:r>
            <a:endParaRPr lang="en-US" dirty="0">
              <a:latin typeface="Calibri" panose="020F0502020204030204" pitchFamily="34" charset="0"/>
              <a:ea typeface="Calibri" panose="020F0502020204030204" pitchFamily="34" charset="0"/>
              <a:cs typeface="Calibri" panose="020F0502020204030204" pitchFamily="34" charset="0"/>
            </a:endParaRPr>
          </a:p>
        </p:txBody>
      </p:sp>
      <p:sp>
        <p:nvSpPr>
          <p:cNvPr id="12" name="Text 8"/>
          <p:cNvSpPr/>
          <p:nvPr/>
        </p:nvSpPr>
        <p:spPr>
          <a:xfrm>
            <a:off x="7022592" y="4526280"/>
            <a:ext cx="4297680" cy="1554480"/>
          </a:xfrm>
          <a:prstGeom prst="rect">
            <a:avLst/>
          </a:prstGeom>
          <a:noFill/>
          <a:ln/>
        </p:spPr>
        <p:txBody>
          <a:bodyPr wrap="square" lIns="0" tIns="0" rIns="0" bIns="0" rtlCol="0" anchor="t"/>
          <a:lstStyle/>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Overall accuracy 98.35%, macro F1 0.9792</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Macro AUC-ROC 0.9997, excellent separability despite lower accuracy</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Misclassification concentrated in the Normal class drifting toward Cyst, Stone and Tumor</a:t>
            </a:r>
            <a:endParaRPr lang="en-US" sz="1600" dirty="0"/>
          </a:p>
          <a:p>
            <a:pPr marL="285750" indent="-285750">
              <a:lnSpc>
                <a:spcPts val="1472"/>
              </a:lnSpc>
              <a:spcAft>
                <a:spcPts val="700"/>
              </a:spcAft>
              <a:buSzPct val="100000"/>
              <a:buFont typeface="Arial" panose="020B0604020202020204" pitchFamily="34" charset="0"/>
              <a:buChar char="•"/>
            </a:pPr>
            <a:r>
              <a:rPr lang="en-US" sz="1600" dirty="0">
                <a:solidFill>
                  <a:srgbClr val="8CC9E4"/>
                </a:solidFill>
                <a:ea typeface="Calibri" pitchFamily="34" charset="-122"/>
                <a:cs typeface="Calibri" pitchFamily="34" charset="-120"/>
              </a:rPr>
              <a:t>Highest computational cost per image of the three models</a:t>
            </a:r>
            <a:endParaRPr lang="en-US" sz="1600" dirty="0"/>
          </a:p>
        </p:txBody>
      </p:sp>
      <p:sp>
        <p:nvSpPr>
          <p:cNvPr id="14" name="Text 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28</a:t>
            </a:r>
            <a:endParaRPr lang="en-US" sz="1000" dirty="0"/>
          </a:p>
        </p:txBody>
      </p:sp>
      <p:pic>
        <p:nvPicPr>
          <p:cNvPr id="15" name="Picture 14"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3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443345"/>
            <a:ext cx="11064240" cy="708799"/>
          </a:xfrm>
          <a:prstGeom prst="rect">
            <a:avLst/>
          </a:prstGeom>
          <a:noFill/>
          <a:ln/>
        </p:spPr>
        <p:txBody>
          <a:bodyPr wrap="square" lIns="0" tIns="0" rIns="0" bIns="0" rtlCol="0" anchor="ctr"/>
          <a:lstStyle/>
          <a:p>
            <a:r>
              <a:rPr lang="en-US" sz="3200" b="1" dirty="0">
                <a:solidFill>
                  <a:srgbClr val="16191B"/>
                </a:solidFill>
                <a:ea typeface="Arial" pitchFamily="34" charset="-122"/>
                <a:cs typeface="Arial" pitchFamily="34" charset="-120"/>
              </a:rPr>
              <a:t>EfficientNet-B4 with CBAM </a:t>
            </a:r>
          </a:p>
          <a:p>
            <a:pPr marL="0" indent="0">
              <a:buNone/>
            </a:pPr>
            <a:r>
              <a:rPr lang="en-US" sz="2600" b="1" dirty="0">
                <a:solidFill>
                  <a:srgbClr val="16191B"/>
                </a:solidFill>
                <a:ea typeface="Arial" pitchFamily="34" charset="-122"/>
                <a:cs typeface="Arial" pitchFamily="34" charset="-120"/>
              </a:rPr>
              <a:t>Convergence and ROC</a:t>
            </a:r>
            <a:endParaRPr lang="en-US" sz="2600" dirty="0"/>
          </a:p>
        </p:txBody>
      </p:sp>
      <p:pic>
        <p:nvPicPr>
          <p:cNvPr id="4" name="Image 0" descr="/home/claude/work/img/image19.png"/>
          <p:cNvPicPr>
            <a:picLocks noChangeAspect="1"/>
          </p:cNvPicPr>
          <p:nvPr/>
        </p:nvPicPr>
        <p:blipFill rotWithShape="1">
          <a:blip r:embed="rId3"/>
          <a:srcRect t="5514"/>
          <a:stretch/>
        </p:blipFill>
        <p:spPr>
          <a:xfrm>
            <a:off x="566928" y="1524000"/>
            <a:ext cx="11064240" cy="2298192"/>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Training history for the EfficientNet-B4 + CBAM model</a:t>
            </a:r>
            <a:endParaRPr lang="en-US" sz="1000" dirty="0"/>
          </a:p>
        </p:txBody>
      </p:sp>
      <p:pic>
        <p:nvPicPr>
          <p:cNvPr id="6" name="Image 1" descr="/home/claude/work/img/image20.png"/>
          <p:cNvPicPr>
            <a:picLocks noChangeAspect="1"/>
          </p:cNvPicPr>
          <p:nvPr/>
        </p:nvPicPr>
        <p:blipFill>
          <a:blip r:embed="rId4"/>
          <a:stretch>
            <a:fillRect/>
          </a:stretch>
        </p:blipFill>
        <p:spPr>
          <a:xfrm>
            <a:off x="566928" y="4206240"/>
            <a:ext cx="2468880" cy="1911096"/>
          </a:xfrm>
          <a:prstGeom prst="rect">
            <a:avLst/>
          </a:prstGeom>
        </p:spPr>
      </p:pic>
      <p:sp>
        <p:nvSpPr>
          <p:cNvPr id="7" name="Text 3"/>
          <p:cNvSpPr/>
          <p:nvPr/>
        </p:nvSpPr>
        <p:spPr>
          <a:xfrm>
            <a:off x="566928" y="6144768"/>
            <a:ext cx="2468880" cy="256032"/>
          </a:xfrm>
          <a:prstGeom prst="rect">
            <a:avLst/>
          </a:prstGeom>
          <a:noFill/>
          <a:ln/>
        </p:spPr>
        <p:txBody>
          <a:bodyPr wrap="square" lIns="0" tIns="0" rIns="0" bIns="0" rtlCol="0" anchor="ctr"/>
          <a:lstStyle/>
          <a:p>
            <a:pPr marL="0" indent="0" algn="ctr">
              <a:buNone/>
            </a:pPr>
            <a:r>
              <a:rPr lang="en-US" sz="1000" b="1" i="1" dirty="0">
                <a:latin typeface="Calibri" pitchFamily="34" charset="0"/>
                <a:ea typeface="Calibri" pitchFamily="34" charset="-122"/>
                <a:cs typeface="Calibri" pitchFamily="34" charset="-120"/>
              </a:rPr>
              <a:t>Per-class ROC curves</a:t>
            </a:r>
            <a:endParaRPr lang="en-US" sz="1000" b="1" dirty="0"/>
          </a:p>
        </p:txBody>
      </p:sp>
      <p:sp>
        <p:nvSpPr>
          <p:cNvPr id="8" name="Shape 4"/>
          <p:cNvSpPr/>
          <p:nvPr/>
        </p:nvSpPr>
        <p:spPr>
          <a:xfrm>
            <a:off x="3246120" y="4206240"/>
            <a:ext cx="4114800" cy="1911096"/>
          </a:xfrm>
          <a:prstGeom prst="roundRect">
            <a:avLst>
              <a:gd name="adj" fmla="val 2871"/>
            </a:avLst>
          </a:prstGeom>
          <a:solidFill>
            <a:srgbClr val="E8F7FE"/>
          </a:solidFill>
          <a:ln w="12700">
            <a:solidFill>
              <a:srgbClr val="E8F7FE"/>
            </a:solidFill>
            <a:prstDash val="solid"/>
          </a:ln>
        </p:spPr>
        <p:txBody>
          <a:bodyPr/>
          <a:lstStyle/>
          <a:p>
            <a:endParaRPr lang="en-US"/>
          </a:p>
        </p:txBody>
      </p:sp>
      <p:sp>
        <p:nvSpPr>
          <p:cNvPr id="9" name="Text 5"/>
          <p:cNvSpPr/>
          <p:nvPr/>
        </p:nvSpPr>
        <p:spPr>
          <a:xfrm>
            <a:off x="3474720" y="4334256"/>
            <a:ext cx="3657600" cy="274320"/>
          </a:xfrm>
          <a:prstGeom prst="rect">
            <a:avLst/>
          </a:prstGeom>
          <a:noFill/>
          <a:ln/>
        </p:spPr>
        <p:txBody>
          <a:bodyPr wrap="square" lIns="0" tIns="0" rIns="0" bIns="0" rtlCol="0" anchor="ctr"/>
          <a:lstStyle/>
          <a:p>
            <a:pPr marL="0" indent="0">
              <a:buNone/>
            </a:pPr>
            <a:r>
              <a:rPr lang="en-US" sz="1400" b="1" dirty="0">
                <a:solidFill>
                  <a:srgbClr val="16191B"/>
                </a:solidFill>
                <a:ea typeface="Arial" pitchFamily="34" charset="-122"/>
                <a:cs typeface="Arial" pitchFamily="34" charset="-120"/>
              </a:rPr>
              <a:t>Convergence behaviour</a:t>
            </a:r>
            <a:endParaRPr lang="en-US" sz="1400" dirty="0"/>
          </a:p>
        </p:txBody>
      </p:sp>
      <p:sp>
        <p:nvSpPr>
          <p:cNvPr id="10" name="Text 6"/>
          <p:cNvSpPr/>
          <p:nvPr/>
        </p:nvSpPr>
        <p:spPr>
          <a:xfrm>
            <a:off x="3474720" y="4645152"/>
            <a:ext cx="3657600" cy="1463040"/>
          </a:xfrm>
          <a:prstGeom prst="rect">
            <a:avLst/>
          </a:prstGeom>
          <a:noFill/>
          <a:ln/>
        </p:spPr>
        <p:txBody>
          <a:bodyPr wrap="square" lIns="0" tIns="0" rIns="0" bIns="0" rtlCol="0" anchor="t"/>
          <a:lstStyle/>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Focal loss decreases on both training and validation sets</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Accuracy rises with minimal divergence between the two curves</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Efficient learning without an overfitting signature</a:t>
            </a:r>
            <a:endParaRPr lang="en-US" sz="1400" dirty="0">
              <a:latin typeface="+mj-lt"/>
            </a:endParaRPr>
          </a:p>
          <a:p>
            <a:pPr>
              <a:lnSpc>
                <a:spcPts val="1408"/>
              </a:lnSpc>
              <a:spcAft>
                <a:spcPts val="500"/>
              </a:spcAft>
              <a:buSzPct val="100000"/>
            </a:pPr>
            <a:r>
              <a:rPr lang="en-US" sz="1400" dirty="0">
                <a:solidFill>
                  <a:srgbClr val="5F6A70"/>
                </a:solidFill>
                <a:latin typeface="+mj-lt"/>
                <a:ea typeface="Calibri" pitchFamily="34" charset="-122"/>
                <a:cs typeface="Calibri" pitchFamily="34" charset="-120"/>
              </a:rPr>
              <a:t>Best validation loss of 0.0318, the highest of the three models</a:t>
            </a:r>
            <a:endParaRPr lang="en-US" sz="1400" dirty="0">
              <a:latin typeface="+mj-lt"/>
            </a:endParaRPr>
          </a:p>
        </p:txBody>
      </p:sp>
      <p:sp>
        <p:nvSpPr>
          <p:cNvPr id="11" name="Shape 7"/>
          <p:cNvSpPr/>
          <p:nvPr/>
        </p:nvSpPr>
        <p:spPr>
          <a:xfrm>
            <a:off x="7589520" y="4206240"/>
            <a:ext cx="4023360" cy="1911096"/>
          </a:xfrm>
          <a:prstGeom prst="roundRect">
            <a:avLst>
              <a:gd name="adj" fmla="val 2871"/>
            </a:avLst>
          </a:prstGeom>
          <a:solidFill>
            <a:srgbClr val="16191B"/>
          </a:solidFill>
          <a:ln w="12700">
            <a:solidFill>
              <a:srgbClr val="16191B"/>
            </a:solidFill>
            <a:prstDash val="solid"/>
          </a:ln>
        </p:spPr>
        <p:txBody>
          <a:bodyPr/>
          <a:lstStyle/>
          <a:p>
            <a:endParaRPr lang="en-US"/>
          </a:p>
        </p:txBody>
      </p:sp>
      <p:sp>
        <p:nvSpPr>
          <p:cNvPr id="12" name="Text 8"/>
          <p:cNvSpPr/>
          <p:nvPr/>
        </p:nvSpPr>
        <p:spPr>
          <a:xfrm>
            <a:off x="7818120" y="4334256"/>
            <a:ext cx="3566160" cy="274320"/>
          </a:xfrm>
          <a:prstGeom prst="rect">
            <a:avLst/>
          </a:prstGeom>
          <a:noFill/>
          <a:ln/>
        </p:spPr>
        <p:txBody>
          <a:bodyPr wrap="square" lIns="0" tIns="0" rIns="0" bIns="0" rtlCol="0" anchor="ctr"/>
          <a:lstStyle/>
          <a:p>
            <a:pPr marL="0" indent="0">
              <a:buNone/>
            </a:pPr>
            <a:r>
              <a:rPr lang="en-US" sz="1400" b="1" dirty="0">
                <a:solidFill>
                  <a:srgbClr val="FFFFFF"/>
                </a:solidFill>
                <a:ea typeface="Arial" pitchFamily="34" charset="-122"/>
                <a:cs typeface="Arial" pitchFamily="34" charset="-120"/>
              </a:rPr>
              <a:t>Per-class ROC (one-vs-rest)</a:t>
            </a:r>
            <a:endParaRPr lang="en-US" sz="1400" dirty="0"/>
          </a:p>
        </p:txBody>
      </p:sp>
      <p:sp>
        <p:nvSpPr>
          <p:cNvPr id="13" name="Text 9"/>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latin typeface="Calibri" panose="020F0502020204030204" pitchFamily="34" charset="0"/>
                <a:ea typeface="Calibri" panose="020F0502020204030204" pitchFamily="34" charset="0"/>
                <a:cs typeface="Calibri" panose="020F0502020204030204" pitchFamily="34" charset="0"/>
              </a:rPr>
              <a:t>AUC &gt; 0.9993</a:t>
            </a:r>
            <a:endParaRPr lang="en-US" sz="2300" dirty="0">
              <a:latin typeface="Calibri" panose="020F0502020204030204" pitchFamily="34" charset="0"/>
              <a:ea typeface="Calibri" panose="020F0502020204030204" pitchFamily="34" charset="0"/>
              <a:cs typeface="Calibri" panose="020F0502020204030204" pitchFamily="34" charset="0"/>
            </a:endParaRPr>
          </a:p>
        </p:txBody>
      </p:sp>
      <p:sp>
        <p:nvSpPr>
          <p:cNvPr id="14" name="Text 10"/>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Near-perfect AUC for all four classes, with a macro AUC of 0.9997. Separability in the feature space is excellent even though the decision thresholds produce more misclassification than ResNet-50.</a:t>
            </a:r>
            <a:endParaRPr lang="en-US" sz="1400" dirty="0"/>
          </a:p>
        </p:txBody>
      </p:sp>
      <p:sp>
        <p:nvSpPr>
          <p:cNvPr id="16"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29</a:t>
            </a:r>
            <a:endParaRPr lang="en-US" sz="1000" dirty="0"/>
          </a:p>
        </p:txBody>
      </p:sp>
      <p:pic>
        <p:nvPicPr>
          <p:cNvPr id="17" name="Picture 16"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6">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23273"/>
            <a:ext cx="11064240" cy="828871"/>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MobileNetV3 with CBAM</a:t>
            </a:r>
          </a:p>
          <a:p>
            <a:pPr marL="0" indent="0">
              <a:buNone/>
            </a:pPr>
            <a:r>
              <a:rPr lang="en-US" sz="2600" b="1" dirty="0">
                <a:solidFill>
                  <a:srgbClr val="16191B"/>
                </a:solidFill>
                <a:ea typeface="Arial" pitchFamily="34" charset="-122"/>
                <a:cs typeface="Arial" pitchFamily="34" charset="-120"/>
              </a:rPr>
              <a:t>Per-Class Metrics</a:t>
            </a:r>
            <a:endParaRPr lang="en-US" sz="2600" dirty="0"/>
          </a:p>
        </p:txBody>
      </p:sp>
      <p:graphicFrame>
        <p:nvGraphicFramePr>
          <p:cNvPr id="37" name="Table 0"/>
          <p:cNvGraphicFramePr>
            <a:graphicFrameLocks noGrp="1"/>
          </p:cNvGraphicFramePr>
          <p:nvPr>
            <p:extLst>
              <p:ext uri="{D42A27DB-BD31-4B8C-83A1-F6EECF244321}">
                <p14:modId xmlns:p14="http://schemas.microsoft.com/office/powerpoint/2010/main" val="866137801"/>
              </p:ext>
            </p:extLst>
          </p:nvPr>
        </p:nvGraphicFramePr>
        <p:xfrm>
          <a:off x="566928" y="1417320"/>
          <a:ext cx="5943600" cy="3072384"/>
        </p:xfrm>
        <a:graphic>
          <a:graphicData uri="http://schemas.openxmlformats.org/drawingml/2006/table">
            <a:tbl>
              <a:tblPr firstRow="1" firstCol="1" bandRow="1">
                <a:tableStyleId>{3B4B98B0-60AC-42C2-AFA5-B58CD77FA1E5}</a:tableStyleId>
              </a:tblPr>
              <a:tblGrid>
                <a:gridCol w="13716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tblGrid>
              <a:tr h="384048">
                <a:tc>
                  <a:txBody>
                    <a:bodyPr/>
                    <a:lstStyle/>
                    <a:p>
                      <a:pPr marL="0" indent="0" algn="l">
                        <a:buNone/>
                      </a:pPr>
                      <a:r>
                        <a:rPr lang="en-US" sz="1600" dirty="0"/>
                        <a:t>Class</a:t>
                      </a:r>
                      <a:endParaRPr lang="en-US" sz="1600" dirty="0">
                        <a:latin typeface="Calibri" charset="0"/>
                        <a:ea typeface="Calibri" charset="0"/>
                        <a:cs typeface="Calibri" charset="0"/>
                      </a:endParaRPr>
                    </a:p>
                  </a:txBody>
                  <a:tcPr anchor="ctr"/>
                </a:tc>
                <a:tc>
                  <a:txBody>
                    <a:bodyPr/>
                    <a:lstStyle/>
                    <a:p>
                      <a:pPr marL="0" indent="0" algn="l">
                        <a:buNone/>
                      </a:pPr>
                      <a:r>
                        <a:rPr lang="en-US" sz="1600" dirty="0"/>
                        <a:t>Precision</a:t>
                      </a:r>
                      <a:endParaRPr lang="en-US" sz="1600" dirty="0">
                        <a:latin typeface="Calibri" charset="0"/>
                        <a:ea typeface="Calibri" charset="0"/>
                        <a:cs typeface="Calibri" charset="0"/>
                      </a:endParaRPr>
                    </a:p>
                  </a:txBody>
                  <a:tcPr anchor="ctr"/>
                </a:tc>
                <a:tc>
                  <a:txBody>
                    <a:bodyPr/>
                    <a:lstStyle/>
                    <a:p>
                      <a:pPr marL="0" indent="0" algn="l">
                        <a:buNone/>
                      </a:pPr>
                      <a:r>
                        <a:rPr lang="en-US" sz="1600" dirty="0"/>
                        <a:t>Recall</a:t>
                      </a:r>
                      <a:endParaRPr lang="en-US" sz="1600" dirty="0">
                        <a:latin typeface="Calibri" charset="0"/>
                        <a:ea typeface="Calibri" charset="0"/>
                        <a:cs typeface="Calibri" charset="0"/>
                      </a:endParaRPr>
                    </a:p>
                  </a:txBody>
                  <a:tcPr anchor="ctr"/>
                </a:tc>
                <a:tc>
                  <a:txBody>
                    <a:bodyPr/>
                    <a:lstStyle/>
                    <a:p>
                      <a:pPr marL="0" indent="0" algn="l">
                        <a:buNone/>
                      </a:pPr>
                      <a:r>
                        <a:rPr lang="en-US" sz="1600" dirty="0"/>
                        <a:t>F1-score</a:t>
                      </a:r>
                      <a:endParaRPr lang="en-US" sz="1600" dirty="0">
                        <a:latin typeface="Calibri" charset="0"/>
                        <a:ea typeface="Calibri" charset="0"/>
                        <a:cs typeface="Calibri" charset="0"/>
                      </a:endParaRPr>
                    </a:p>
                  </a:txBody>
                  <a:tcPr anchor="ctr"/>
                </a:tc>
                <a:tc>
                  <a:txBody>
                    <a:bodyPr/>
                    <a:lstStyle/>
                    <a:p>
                      <a:pPr marL="0" indent="0" algn="l">
                        <a:buNone/>
                      </a:pPr>
                      <a:r>
                        <a:rPr lang="en-US" sz="1600" dirty="0"/>
                        <a:t>Support</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384048">
                <a:tc>
                  <a:txBody>
                    <a:bodyPr/>
                    <a:lstStyle/>
                    <a:p>
                      <a:pPr marL="0" indent="0" algn="l">
                        <a:buNone/>
                      </a:pPr>
                      <a:r>
                        <a:rPr lang="en-US" sz="1600" dirty="0"/>
                        <a:t>Cyst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0.9865</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0.9919</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742</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384048">
                <a:tc>
                  <a:txBody>
                    <a:bodyPr/>
                    <a:lstStyle/>
                    <a:p>
                      <a:pPr marL="0" indent="0" algn="l">
                        <a:buNone/>
                      </a:pPr>
                      <a:r>
                        <a:rPr lang="en-US" sz="1600" dirty="0"/>
                        <a:t>Normal</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1.0000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0.9833</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0.9916</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1,016</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384048">
                <a:tc>
                  <a:txBody>
                    <a:bodyPr/>
                    <a:lstStyle/>
                    <a:p>
                      <a:pPr marL="0" indent="0" algn="l">
                        <a:buNone/>
                      </a:pPr>
                      <a:r>
                        <a:rPr lang="en-US" sz="1600" dirty="0"/>
                        <a:t>Stone</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0.9786</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0.9874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275</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r h="384048">
                <a:tc>
                  <a:txBody>
                    <a:bodyPr/>
                    <a:lstStyle/>
                    <a:p>
                      <a:pPr marL="0" indent="0" algn="l">
                        <a:buNone/>
                      </a:pPr>
                      <a:r>
                        <a:rPr lang="en-US" sz="1600" dirty="0"/>
                        <a:t>Tumor</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0.9560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0.9978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0.9764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457</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4"/>
                  </a:ext>
                </a:extLst>
              </a:tr>
              <a:tr h="384048">
                <a:tc>
                  <a:txBody>
                    <a:bodyPr/>
                    <a:lstStyle/>
                    <a:p>
                      <a:pPr marL="0" indent="0" algn="l">
                        <a:buNone/>
                      </a:pPr>
                      <a:r>
                        <a:rPr lang="en-US" sz="1600" dirty="0"/>
                        <a:t>Accuracy</a:t>
                      </a:r>
                      <a:endParaRPr lang="en-US" sz="1600" dirty="0">
                        <a:latin typeface="Calibri" charset="0"/>
                        <a:ea typeface="Calibri" charset="0"/>
                        <a:cs typeface="Calibri" charset="0"/>
                      </a:endParaRPr>
                    </a:p>
                  </a:txBody>
                  <a:tcPr anchor="ctr"/>
                </a:tc>
                <a:tc>
                  <a:txBody>
                    <a:bodyPr/>
                    <a:lstStyle/>
                    <a:p>
                      <a:pPr marL="0" indent="0" algn="ctr">
                        <a:buNone/>
                      </a:pPr>
                      <a:r>
                        <a:rPr lang="en-US" sz="1600" dirty="0">
                          <a:latin typeface="+mn-lt"/>
                          <a:ea typeface="+mn-ea"/>
                          <a:cs typeface="+mn-cs"/>
                        </a:rPr>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latin typeface="+mn-lt"/>
                          <a:ea typeface="+mn-ea"/>
                          <a:cs typeface="+mn-cs"/>
                        </a:rPr>
                        <a:t>-</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5"/>
                  </a:ext>
                </a:extLst>
              </a:tr>
              <a:tr h="384048">
                <a:tc>
                  <a:txBody>
                    <a:bodyPr/>
                    <a:lstStyle/>
                    <a:p>
                      <a:pPr marL="0" indent="0" algn="l">
                        <a:buNone/>
                      </a:pPr>
                      <a:r>
                        <a:rPr lang="en-US" sz="1600" dirty="0"/>
                        <a:t>Macro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0.9830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0.9910</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0.9868</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6"/>
                  </a:ext>
                </a:extLst>
              </a:tr>
              <a:tr h="384048">
                <a:tc>
                  <a:txBody>
                    <a:bodyPr/>
                    <a:lstStyle/>
                    <a:p>
                      <a:pPr marL="0" indent="0" algn="l">
                        <a:buNone/>
                      </a:pPr>
                      <a:r>
                        <a:rPr lang="en-US" sz="1600" dirty="0"/>
                        <a:t>Weighted avg</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0.9887</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0.9884</a:t>
                      </a:r>
                      <a:endParaRPr lang="en-US" sz="1600" dirty="0">
                        <a:latin typeface="Calibri" charset="0"/>
                        <a:ea typeface="Calibri" charset="0"/>
                        <a:cs typeface="Calibri" charset="0"/>
                      </a:endParaRPr>
                    </a:p>
                  </a:txBody>
                  <a:tcPr anchor="ctr"/>
                </a:tc>
                <a:tc>
                  <a:txBody>
                    <a:bodyPr/>
                    <a:lstStyle/>
                    <a:p>
                      <a:pPr marL="0" indent="0" algn="ctr">
                        <a:buNone/>
                      </a:pPr>
                      <a:r>
                        <a:rPr lang="en-US" sz="1600" dirty="0"/>
                        <a:t>2,490</a:t>
                      </a:r>
                      <a:endParaRPr lang="en-US" sz="1600" dirty="0">
                        <a:latin typeface="Calibri" charset="0"/>
                        <a:ea typeface="Calibri" charset="0"/>
                        <a:cs typeface="Calibri" charset="0"/>
                      </a:endParaRPr>
                    </a:p>
                  </a:txBody>
                  <a:tcPr anchor="ctr"/>
                </a:tc>
                <a:extLst>
                  <a:ext uri="{0D108BD9-81ED-4DB2-BD59-A6C34878D82A}">
                    <a16:rowId xmlns:a16="http://schemas.microsoft.com/office/drawing/2014/main" val="10007"/>
                  </a:ext>
                </a:extLst>
              </a:tr>
            </a:tbl>
          </a:graphicData>
        </a:graphic>
      </p:graphicFrame>
      <p:sp>
        <p:nvSpPr>
          <p:cNvPr id="5" name="Text 2"/>
          <p:cNvSpPr/>
          <p:nvPr/>
        </p:nvSpPr>
        <p:spPr>
          <a:xfrm>
            <a:off x="530352" y="4526280"/>
            <a:ext cx="594360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Per-class metrics for MobileNetV3 + CBAM</a:t>
            </a:r>
            <a:endParaRPr lang="en-US" sz="1000" dirty="0"/>
          </a:p>
        </p:txBody>
      </p:sp>
      <p:sp>
        <p:nvSpPr>
          <p:cNvPr id="6" name="Shape 3"/>
          <p:cNvSpPr/>
          <p:nvPr/>
        </p:nvSpPr>
        <p:spPr>
          <a:xfrm>
            <a:off x="566928" y="5074920"/>
            <a:ext cx="5943600" cy="1005840"/>
          </a:xfrm>
          <a:prstGeom prst="roundRect">
            <a:avLst>
              <a:gd name="adj" fmla="val 5455"/>
            </a:avLst>
          </a:prstGeom>
          <a:solidFill>
            <a:srgbClr val="FFF3D6"/>
          </a:solidFill>
          <a:ln w="12700">
            <a:solidFill>
              <a:srgbClr val="FFF3D6"/>
            </a:solidFill>
            <a:prstDash val="solid"/>
          </a:ln>
        </p:spPr>
        <p:txBody>
          <a:bodyPr/>
          <a:lstStyle/>
          <a:p>
            <a:endParaRPr lang="en-US"/>
          </a:p>
        </p:txBody>
      </p:sp>
      <p:sp>
        <p:nvSpPr>
          <p:cNvPr id="7" name="Text 4"/>
          <p:cNvSpPr/>
          <p:nvPr/>
        </p:nvSpPr>
        <p:spPr>
          <a:xfrm>
            <a:off x="795528" y="5212080"/>
            <a:ext cx="5486400" cy="777240"/>
          </a:xfrm>
          <a:prstGeom prst="rect">
            <a:avLst/>
          </a:prstGeom>
          <a:noFill/>
          <a:ln/>
        </p:spPr>
        <p:txBody>
          <a:bodyPr wrap="square" lIns="0" tIns="0" rIns="0" bIns="0" rtlCol="0" anchor="ctr"/>
          <a:lstStyle/>
          <a:p>
            <a:pPr marL="0" indent="0">
              <a:lnSpc>
                <a:spcPts val="1400"/>
              </a:lnSpc>
              <a:buNone/>
            </a:pPr>
            <a:r>
              <a:rPr lang="en-US" dirty="0">
                <a:solidFill>
                  <a:srgbClr val="7A6120"/>
                </a:solidFill>
                <a:latin typeface="Calibri" panose="020F0502020204030204" pitchFamily="34" charset="0"/>
                <a:ea typeface="Calibri" panose="020F0502020204030204" pitchFamily="34" charset="0"/>
                <a:cs typeface="Calibri" panose="020F0502020204030204" pitchFamily="34" charset="0"/>
              </a:rPr>
              <a:t>Tumor precision falls to 0.9560, a lightweight backbone flags non tumor tissue as tumour more often. Recall stays high at 0.9978, so the trade off is extra false alarms rather than missed cancers.</a:t>
            </a:r>
            <a:endParaRPr lang="en-US" dirty="0">
              <a:latin typeface="Calibri" panose="020F0502020204030204" pitchFamily="34" charset="0"/>
              <a:ea typeface="Calibri" panose="020F0502020204030204" pitchFamily="34" charset="0"/>
              <a:cs typeface="Calibri" panose="020F0502020204030204" pitchFamily="34" charset="0"/>
            </a:endParaRPr>
          </a:p>
        </p:txBody>
      </p:sp>
      <p:pic>
        <p:nvPicPr>
          <p:cNvPr id="8" name="Image 0" descr="/home/claude/work/img/image21.png"/>
          <p:cNvPicPr>
            <a:picLocks noChangeAspect="1"/>
          </p:cNvPicPr>
          <p:nvPr/>
        </p:nvPicPr>
        <p:blipFill rotWithShape="1">
          <a:blip r:embed="rId3"/>
          <a:srcRect t="6654"/>
          <a:stretch/>
        </p:blipFill>
        <p:spPr>
          <a:xfrm>
            <a:off x="6766560" y="1344168"/>
            <a:ext cx="4846320" cy="2322575"/>
          </a:xfrm>
          <a:prstGeom prst="rect">
            <a:avLst/>
          </a:prstGeom>
        </p:spPr>
      </p:pic>
      <p:sp>
        <p:nvSpPr>
          <p:cNvPr id="9" name="Text 5"/>
          <p:cNvSpPr/>
          <p:nvPr/>
        </p:nvSpPr>
        <p:spPr>
          <a:xfrm>
            <a:off x="6766560" y="3712464"/>
            <a:ext cx="484632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Confusion matrix, MobileNetV3 + CBAM</a:t>
            </a:r>
            <a:endParaRPr lang="en-US" sz="950" dirty="0"/>
          </a:p>
        </p:txBody>
      </p:sp>
      <p:sp>
        <p:nvSpPr>
          <p:cNvPr id="10" name="Shape 6"/>
          <p:cNvSpPr/>
          <p:nvPr/>
        </p:nvSpPr>
        <p:spPr>
          <a:xfrm>
            <a:off x="6766560" y="4069080"/>
            <a:ext cx="4846320" cy="2139696"/>
          </a:xfrm>
          <a:prstGeom prst="roundRect">
            <a:avLst>
              <a:gd name="adj" fmla="val 2727"/>
            </a:avLst>
          </a:prstGeom>
          <a:solidFill>
            <a:srgbClr val="16191B"/>
          </a:solidFill>
          <a:ln w="12700">
            <a:solidFill>
              <a:srgbClr val="16191B"/>
            </a:solidFill>
            <a:prstDash val="solid"/>
          </a:ln>
        </p:spPr>
        <p:txBody>
          <a:bodyPr/>
          <a:lstStyle/>
          <a:p>
            <a:endParaRPr lang="en-US"/>
          </a:p>
        </p:txBody>
      </p:sp>
      <p:sp>
        <p:nvSpPr>
          <p:cNvPr id="11" name="Text 7"/>
          <p:cNvSpPr/>
          <p:nvPr/>
        </p:nvSpPr>
        <p:spPr>
          <a:xfrm>
            <a:off x="7022592" y="4224528"/>
            <a:ext cx="429768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Summary</a:t>
            </a:r>
            <a:endParaRPr lang="en-US" sz="1250" dirty="0"/>
          </a:p>
        </p:txBody>
      </p:sp>
      <p:sp>
        <p:nvSpPr>
          <p:cNvPr id="12" name="Text 8"/>
          <p:cNvSpPr/>
          <p:nvPr/>
        </p:nvSpPr>
        <p:spPr>
          <a:xfrm>
            <a:off x="7022592" y="4526280"/>
            <a:ext cx="4297680" cy="1463040"/>
          </a:xfrm>
          <a:prstGeom prst="rect">
            <a:avLst/>
          </a:prstGeom>
          <a:noFill/>
          <a:ln/>
        </p:spPr>
        <p:txBody>
          <a:bodyPr wrap="square" lIns="0" tIns="0" rIns="0" bIns="0" rtlCol="0" anchor="t"/>
          <a:lstStyle/>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Overall accuracy 98.84%, macro F1 0.9868</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Macro AUC-ROC 0.9998 with only ~5.4 M parameters</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Correct counts: Cyst 732, Normal 999, Stone 274, Tumor 456</a:t>
            </a:r>
            <a:endParaRPr lang="en-US" sz="1600" dirty="0">
              <a:latin typeface="+mj-lt"/>
            </a:endParaRPr>
          </a:p>
          <a:p>
            <a:pPr marL="342900" indent="-342900">
              <a:lnSpc>
                <a:spcPts val="1472"/>
              </a:lnSpc>
              <a:spcAft>
                <a:spcPts val="700"/>
              </a:spcAft>
              <a:buSzPct val="100000"/>
              <a:buChar char="•"/>
            </a:pPr>
            <a:r>
              <a:rPr lang="en-US" sz="1600" dirty="0">
                <a:solidFill>
                  <a:srgbClr val="8CC9E4"/>
                </a:solidFill>
                <a:latin typeface="+mj-lt"/>
                <a:ea typeface="Calibri" pitchFamily="34" charset="-122"/>
                <a:cs typeface="Calibri" pitchFamily="34" charset="-120"/>
              </a:rPr>
              <a:t>The strongest candidate for edge or resource-constrained deployment</a:t>
            </a:r>
            <a:endParaRPr lang="en-US" sz="1600" dirty="0">
              <a:latin typeface="+mj-lt"/>
            </a:endParaRPr>
          </a:p>
        </p:txBody>
      </p:sp>
      <p:sp>
        <p:nvSpPr>
          <p:cNvPr id="14" name="Text 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30</a:t>
            </a:r>
            <a:endParaRPr lang="en-US" sz="1000" dirty="0"/>
          </a:p>
        </p:txBody>
      </p:sp>
      <p:pic>
        <p:nvPicPr>
          <p:cNvPr id="15" name="Picture 14"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7">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r>
              <a:rPr lang="en-US" sz="3600" b="1" dirty="0">
                <a:solidFill>
                  <a:srgbClr val="16191B"/>
                </a:solidFill>
                <a:ea typeface="Arial" pitchFamily="34" charset="-122"/>
                <a:cs typeface="Arial" pitchFamily="34" charset="-120"/>
              </a:rPr>
              <a:t>MobileNetV3 with CBAM</a:t>
            </a:r>
          </a:p>
          <a:p>
            <a:pPr marL="0" indent="0">
              <a:buNone/>
            </a:pPr>
            <a:r>
              <a:rPr lang="en-US" sz="2600" b="1" dirty="0">
                <a:solidFill>
                  <a:srgbClr val="16191B"/>
                </a:solidFill>
                <a:ea typeface="Arial" pitchFamily="34" charset="-122"/>
                <a:cs typeface="Arial" pitchFamily="34" charset="-120"/>
              </a:rPr>
              <a:t>Convergence and ROC</a:t>
            </a:r>
            <a:endParaRPr lang="en-US" sz="2600" dirty="0"/>
          </a:p>
        </p:txBody>
      </p:sp>
      <p:pic>
        <p:nvPicPr>
          <p:cNvPr id="4" name="Image 0" descr="/home/claude/work/img/image22.png"/>
          <p:cNvPicPr>
            <a:picLocks noChangeAspect="1"/>
          </p:cNvPicPr>
          <p:nvPr/>
        </p:nvPicPr>
        <p:blipFill rotWithShape="1">
          <a:blip r:embed="rId3"/>
          <a:srcRect t="5893"/>
          <a:stretch/>
        </p:blipFill>
        <p:spPr>
          <a:xfrm>
            <a:off x="566928" y="1533236"/>
            <a:ext cx="11064240" cy="2288956"/>
          </a:xfrm>
          <a:prstGeom prst="rect">
            <a:avLst/>
          </a:prstGeom>
        </p:spPr>
      </p:pic>
      <p:sp>
        <p:nvSpPr>
          <p:cNvPr id="5" name="Text 2"/>
          <p:cNvSpPr/>
          <p:nvPr/>
        </p:nvSpPr>
        <p:spPr>
          <a:xfrm>
            <a:off x="566928" y="3877056"/>
            <a:ext cx="11064240" cy="256032"/>
          </a:xfrm>
          <a:prstGeom prst="rect">
            <a:avLst/>
          </a:prstGeom>
          <a:noFill/>
          <a:ln/>
        </p:spPr>
        <p:txBody>
          <a:bodyPr wrap="square" lIns="0" tIns="0" rIns="0" bIns="0" rtlCol="0" anchor="ctr"/>
          <a:lstStyle/>
          <a:p>
            <a:pPr marL="0" indent="0" algn="ctr">
              <a:buNone/>
            </a:pPr>
            <a:r>
              <a:rPr lang="en-US" sz="950" i="1" dirty="0">
                <a:solidFill>
                  <a:srgbClr val="5F6A70"/>
                </a:solidFill>
                <a:ea typeface="Calibri" pitchFamily="34" charset="-122"/>
                <a:cs typeface="Calibri" pitchFamily="34" charset="-120"/>
              </a:rPr>
              <a:t>Training history for the MobileNetV3 + CBAM model</a:t>
            </a:r>
            <a:endParaRPr lang="en-US" sz="950" dirty="0"/>
          </a:p>
        </p:txBody>
      </p:sp>
      <p:pic>
        <p:nvPicPr>
          <p:cNvPr id="6" name="Image 1" descr="/home/claude/work/img/image23.png"/>
          <p:cNvPicPr>
            <a:picLocks noChangeAspect="1"/>
          </p:cNvPicPr>
          <p:nvPr/>
        </p:nvPicPr>
        <p:blipFill rotWithShape="1">
          <a:blip r:embed="rId4"/>
          <a:srcRect t="4468"/>
          <a:stretch/>
        </p:blipFill>
        <p:spPr>
          <a:xfrm>
            <a:off x="548640" y="4267108"/>
            <a:ext cx="2557577" cy="2115127"/>
          </a:xfrm>
          <a:prstGeom prst="rect">
            <a:avLst/>
          </a:prstGeom>
        </p:spPr>
      </p:pic>
      <p:sp>
        <p:nvSpPr>
          <p:cNvPr id="7" name="Text 3"/>
          <p:cNvSpPr/>
          <p:nvPr/>
        </p:nvSpPr>
        <p:spPr>
          <a:xfrm>
            <a:off x="548640" y="6281928"/>
            <a:ext cx="2468880" cy="256032"/>
          </a:xfrm>
          <a:prstGeom prst="rect">
            <a:avLst/>
          </a:prstGeom>
          <a:noFill/>
          <a:ln/>
        </p:spPr>
        <p:txBody>
          <a:bodyPr wrap="square" lIns="0" tIns="0" rIns="0" bIns="0" rtlCol="0" anchor="ctr"/>
          <a:lstStyle/>
          <a:p>
            <a:pPr marL="0" indent="0" algn="ctr">
              <a:buNone/>
            </a:pPr>
            <a:r>
              <a:rPr lang="en-US" sz="950" i="1" dirty="0">
                <a:solidFill>
                  <a:srgbClr val="5F6A70"/>
                </a:solidFill>
                <a:ea typeface="Calibri" pitchFamily="34" charset="-122"/>
                <a:cs typeface="Calibri" pitchFamily="34" charset="-120"/>
              </a:rPr>
              <a:t>Per-class ROC curves</a:t>
            </a:r>
            <a:endParaRPr lang="en-US" sz="950" dirty="0"/>
          </a:p>
        </p:txBody>
      </p:sp>
      <p:sp>
        <p:nvSpPr>
          <p:cNvPr id="8" name="Shape 4"/>
          <p:cNvSpPr/>
          <p:nvPr/>
        </p:nvSpPr>
        <p:spPr>
          <a:xfrm>
            <a:off x="3246120" y="4206240"/>
            <a:ext cx="4114800" cy="2194560"/>
          </a:xfrm>
          <a:prstGeom prst="roundRect">
            <a:avLst>
              <a:gd name="adj" fmla="val 2871"/>
            </a:avLst>
          </a:prstGeom>
          <a:solidFill>
            <a:srgbClr val="E8F7FE"/>
          </a:solidFill>
          <a:ln w="12700">
            <a:solidFill>
              <a:srgbClr val="E8F7FE"/>
            </a:solidFill>
            <a:prstDash val="solid"/>
          </a:ln>
        </p:spPr>
        <p:txBody>
          <a:bodyPr/>
          <a:lstStyle/>
          <a:p>
            <a:endParaRPr lang="en-US"/>
          </a:p>
        </p:txBody>
      </p:sp>
      <p:sp>
        <p:nvSpPr>
          <p:cNvPr id="9" name="Text 5"/>
          <p:cNvSpPr/>
          <p:nvPr/>
        </p:nvSpPr>
        <p:spPr>
          <a:xfrm>
            <a:off x="3474720" y="4334256"/>
            <a:ext cx="3657600" cy="274320"/>
          </a:xfrm>
          <a:prstGeom prst="rect">
            <a:avLst/>
          </a:prstGeom>
          <a:noFill/>
          <a:ln/>
        </p:spPr>
        <p:txBody>
          <a:bodyPr wrap="square" lIns="0" tIns="0" rIns="0" bIns="0" rtlCol="0" anchor="ctr"/>
          <a:lstStyle/>
          <a:p>
            <a:pPr marL="0" indent="0">
              <a:buNone/>
            </a:pPr>
            <a:r>
              <a:rPr lang="en-US" b="1" dirty="0">
                <a:solidFill>
                  <a:srgbClr val="16191B"/>
                </a:solidFill>
                <a:ea typeface="Arial" pitchFamily="34" charset="-122"/>
                <a:cs typeface="Arial" pitchFamily="34" charset="-120"/>
              </a:rPr>
              <a:t>Convergence behaviour</a:t>
            </a:r>
            <a:endParaRPr lang="en-US" dirty="0"/>
          </a:p>
        </p:txBody>
      </p:sp>
      <p:sp>
        <p:nvSpPr>
          <p:cNvPr id="10" name="Text 6"/>
          <p:cNvSpPr/>
          <p:nvPr/>
        </p:nvSpPr>
        <p:spPr>
          <a:xfrm>
            <a:off x="3389745" y="4645152"/>
            <a:ext cx="3742575" cy="1463040"/>
          </a:xfrm>
          <a:prstGeom prst="rect">
            <a:avLst/>
          </a:prstGeom>
          <a:noFill/>
          <a:ln/>
        </p:spPr>
        <p:txBody>
          <a:bodyPr wrap="square" lIns="0" tIns="0" rIns="0" bIns="0" rtlCol="0" anchor="t"/>
          <a:lstStyle/>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Stable convergence on both training and validation curves</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No overfitting despite the far smaller parameter budget</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Best validation loss of 0.0075 between ResNet-50 and EfficientNet-B4</a:t>
            </a:r>
            <a:endParaRPr lang="en-US" sz="1400" dirty="0"/>
          </a:p>
          <a:p>
            <a:pPr marL="285750" indent="-285750">
              <a:lnSpc>
                <a:spcPts val="1408"/>
              </a:lnSpc>
              <a:spcAft>
                <a:spcPts val="500"/>
              </a:spcAft>
              <a:buSzPct val="100000"/>
              <a:buFont typeface="Arial" panose="020B0604020202020204" pitchFamily="34" charset="0"/>
              <a:buChar char="•"/>
            </a:pPr>
            <a:r>
              <a:rPr lang="en-US" sz="1400" dirty="0">
                <a:solidFill>
                  <a:srgbClr val="5F6A70"/>
                </a:solidFill>
                <a:ea typeface="Calibri" pitchFamily="34" charset="-122"/>
                <a:cs typeface="Calibri" pitchFamily="34" charset="-120"/>
              </a:rPr>
              <a:t>Fastest wall clock training and inference of the three models</a:t>
            </a:r>
            <a:endParaRPr lang="en-US" sz="1400" dirty="0"/>
          </a:p>
        </p:txBody>
      </p:sp>
      <p:sp>
        <p:nvSpPr>
          <p:cNvPr id="11" name="Shape 7"/>
          <p:cNvSpPr/>
          <p:nvPr/>
        </p:nvSpPr>
        <p:spPr>
          <a:xfrm>
            <a:off x="7589520" y="4206240"/>
            <a:ext cx="4023360" cy="2194560"/>
          </a:xfrm>
          <a:prstGeom prst="roundRect">
            <a:avLst>
              <a:gd name="adj" fmla="val 2871"/>
            </a:avLst>
          </a:prstGeom>
          <a:solidFill>
            <a:srgbClr val="16191B"/>
          </a:solidFill>
          <a:ln w="12700">
            <a:solidFill>
              <a:srgbClr val="16191B"/>
            </a:solidFill>
            <a:prstDash val="solid"/>
          </a:ln>
        </p:spPr>
        <p:txBody>
          <a:bodyPr/>
          <a:lstStyle/>
          <a:p>
            <a:endParaRPr lang="en-US"/>
          </a:p>
        </p:txBody>
      </p:sp>
      <p:sp>
        <p:nvSpPr>
          <p:cNvPr id="12" name="Text 8"/>
          <p:cNvSpPr/>
          <p:nvPr/>
        </p:nvSpPr>
        <p:spPr>
          <a:xfrm>
            <a:off x="7818120" y="4334256"/>
            <a:ext cx="3566160" cy="27432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Per-class ROC (one-vs-rest)</a:t>
            </a:r>
            <a:endParaRPr lang="en-US" sz="1600" dirty="0"/>
          </a:p>
        </p:txBody>
      </p:sp>
      <p:sp>
        <p:nvSpPr>
          <p:cNvPr id="13" name="Text 9"/>
          <p:cNvSpPr/>
          <p:nvPr/>
        </p:nvSpPr>
        <p:spPr>
          <a:xfrm>
            <a:off x="7818120" y="4626864"/>
            <a:ext cx="3566160" cy="411480"/>
          </a:xfrm>
          <a:prstGeom prst="rect">
            <a:avLst/>
          </a:prstGeom>
          <a:noFill/>
          <a:ln/>
        </p:spPr>
        <p:txBody>
          <a:bodyPr wrap="square" lIns="0" tIns="0" rIns="0" bIns="0" rtlCol="0" anchor="ctr"/>
          <a:lstStyle/>
          <a:p>
            <a:pPr marL="0" indent="0">
              <a:buNone/>
            </a:pPr>
            <a:r>
              <a:rPr lang="en-US" sz="2300" b="1" dirty="0">
                <a:solidFill>
                  <a:srgbClr val="00AEEF"/>
                </a:solidFill>
                <a:ea typeface="Arial" pitchFamily="34" charset="-122"/>
                <a:cs typeface="Arial" pitchFamily="34" charset="-120"/>
              </a:rPr>
              <a:t>AUC &gt; 0.9994</a:t>
            </a:r>
            <a:endParaRPr lang="en-US" sz="2300" dirty="0"/>
          </a:p>
        </p:txBody>
      </p:sp>
      <p:sp>
        <p:nvSpPr>
          <p:cNvPr id="14" name="Text 10"/>
          <p:cNvSpPr/>
          <p:nvPr/>
        </p:nvSpPr>
        <p:spPr>
          <a:xfrm>
            <a:off x="7818120" y="5074920"/>
            <a:ext cx="3566160" cy="960120"/>
          </a:xfrm>
          <a:prstGeom prst="rect">
            <a:avLst/>
          </a:prstGeom>
          <a:noFill/>
          <a:ln/>
        </p:spPr>
        <p:txBody>
          <a:bodyPr wrap="square" lIns="0" tIns="0" rIns="0" bIns="0" rtlCol="0" anchor="ctr"/>
          <a:lstStyle/>
          <a:p>
            <a:pPr marL="0" indent="0">
              <a:lnSpc>
                <a:spcPts val="1350"/>
              </a:lnSpc>
              <a:buNone/>
            </a:pPr>
            <a:r>
              <a:rPr lang="en-US" sz="1400" dirty="0">
                <a:solidFill>
                  <a:srgbClr val="8CC9E4"/>
                </a:solidFill>
                <a:ea typeface="Calibri" pitchFamily="34" charset="-122"/>
                <a:cs typeface="Calibri" pitchFamily="34" charset="-120"/>
              </a:rPr>
              <a:t>A macro AUC of 0.9998 from a 5.4 M-parameter network is the strongest argument in this thesis for edge deployment: near-identical separability at roughly one-fifth the model size.</a:t>
            </a:r>
            <a:endParaRPr lang="en-US" sz="1400" dirty="0"/>
          </a:p>
        </p:txBody>
      </p:sp>
      <p:sp>
        <p:nvSpPr>
          <p:cNvPr id="16" name="Text 11"/>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ea typeface="Calibri" pitchFamily="34" charset="-122"/>
                <a:cs typeface="Calibri" pitchFamily="34" charset="-120"/>
              </a:rPr>
              <a:t>31</a:t>
            </a:r>
            <a:endParaRPr lang="en-US" sz="1000" dirty="0"/>
          </a:p>
        </p:txBody>
      </p:sp>
      <p:pic>
        <p:nvPicPr>
          <p:cNvPr id="17" name="Picture 16"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8">
    <p:bg>
      <p:bgPr>
        <a:solidFill>
          <a:srgbClr val="FFFFFF"/>
        </a:solidFill>
        <a:effectLst/>
      </p:bgPr>
    </p:bg>
    <p:spTree>
      <p:nvGrpSpPr>
        <p:cNvPr id="1" name=""/>
        <p:cNvGrpSpPr/>
        <p:nvPr/>
      </p:nvGrpSpPr>
      <p:grpSpPr>
        <a:xfrm>
          <a:off x="0" y="0"/>
          <a:ext cx="0" cy="0"/>
          <a:chOff x="0" y="0"/>
          <a:chExt cx="0" cy="0"/>
        </a:xfrm>
      </p:grpSpPr>
      <p:sp>
        <p:nvSpPr>
          <p:cNvPr id="2" name="Text 0"/>
          <p:cNvSpPr/>
          <p:nvPr/>
        </p:nvSpPr>
        <p:spPr>
          <a:xfrm>
            <a:off x="566928" y="329184"/>
            <a:ext cx="10789920" cy="256032"/>
          </a:xfrm>
          <a:prstGeom prst="rect">
            <a:avLst/>
          </a:prstGeom>
          <a:noFill/>
          <a:ln/>
        </p:spPr>
        <p:txBody>
          <a:bodyPr wrap="square" lIns="0" tIns="0" rIns="0" bIns="0" rtlCol="0" anchor="ctr"/>
          <a:lstStyle/>
          <a:p>
            <a:pPr marL="0" indent="0">
              <a:buNone/>
            </a:pPr>
            <a:r>
              <a:rPr lang="en-US" sz="1100" b="1" kern="0" spc="160" dirty="0">
                <a:solidFill>
                  <a:srgbClr val="0077A8"/>
                </a:solidFill>
                <a:latin typeface="Calibri" pitchFamily="34" charset="0"/>
                <a:ea typeface="Calibri" pitchFamily="34" charset="-122"/>
                <a:cs typeface="Calibri" pitchFamily="34" charset="-120"/>
              </a:rPr>
              <a:t>4.3 COMPARISON BETWEEN MODELS</a:t>
            </a:r>
            <a:endParaRPr lang="en-US" sz="1100" dirty="0"/>
          </a:p>
        </p:txBody>
      </p:sp>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ea typeface="Arial" pitchFamily="34" charset="-122"/>
                <a:cs typeface="Arial" pitchFamily="34" charset="-120"/>
              </a:rPr>
              <a:t>Which Backbone Wins, and Why</a:t>
            </a:r>
            <a:endParaRPr lang="en-US" sz="2600" dirty="0"/>
          </a:p>
        </p:txBody>
      </p:sp>
      <p:graphicFrame>
        <p:nvGraphicFramePr>
          <p:cNvPr id="4" name="Chart 0"/>
          <p:cNvGraphicFramePr/>
          <p:nvPr>
            <p:extLst>
              <p:ext uri="{D42A27DB-BD31-4B8C-83A1-F6EECF244321}">
                <p14:modId xmlns:p14="http://schemas.microsoft.com/office/powerpoint/2010/main" val="3655782135"/>
              </p:ext>
            </p:extLst>
          </p:nvPr>
        </p:nvGraphicFramePr>
        <p:xfrm>
          <a:off x="566928" y="1417320"/>
          <a:ext cx="5852160" cy="233172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9" name="Table 0"/>
          <p:cNvGraphicFramePr>
            <a:graphicFrameLocks noGrp="1"/>
          </p:cNvGraphicFramePr>
          <p:nvPr>
            <p:extLst>
              <p:ext uri="{D42A27DB-BD31-4B8C-83A1-F6EECF244321}">
                <p14:modId xmlns:p14="http://schemas.microsoft.com/office/powerpoint/2010/main" val="2311522887"/>
              </p:ext>
            </p:extLst>
          </p:nvPr>
        </p:nvGraphicFramePr>
        <p:xfrm>
          <a:off x="566928" y="4023360"/>
          <a:ext cx="5852160" cy="1725168"/>
        </p:xfrm>
        <a:graphic>
          <a:graphicData uri="http://schemas.openxmlformats.org/drawingml/2006/table">
            <a:tbl>
              <a:tblPr firstRow="1" firstCol="1" bandRow="1">
                <a:tableStyleId>{3B4B98B0-60AC-42C2-AFA5-B58CD77FA1E5}</a:tableStyleId>
              </a:tblPr>
              <a:tblGrid>
                <a:gridCol w="2011680">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1005840">
                  <a:extLst>
                    <a:ext uri="{9D8B030D-6E8A-4147-A177-3AD203B41FA5}">
                      <a16:colId xmlns:a16="http://schemas.microsoft.com/office/drawing/2014/main" val="20003"/>
                    </a:ext>
                  </a:extLst>
                </a:gridCol>
                <a:gridCol w="914400">
                  <a:extLst>
                    <a:ext uri="{9D8B030D-6E8A-4147-A177-3AD203B41FA5}">
                      <a16:colId xmlns:a16="http://schemas.microsoft.com/office/drawing/2014/main" val="20004"/>
                    </a:ext>
                  </a:extLst>
                </a:gridCol>
              </a:tblGrid>
              <a:tr h="402336">
                <a:tc>
                  <a:txBody>
                    <a:bodyPr/>
                    <a:lstStyle/>
                    <a:p>
                      <a:pPr marL="0" indent="0" algn="l">
                        <a:buNone/>
                      </a:pPr>
                      <a:r>
                        <a:rPr lang="en-US" sz="1400" dirty="0"/>
                        <a:t>Model</a:t>
                      </a:r>
                      <a:endParaRPr lang="en-US" sz="1400" dirty="0">
                        <a:latin typeface="Calibri" charset="0"/>
                        <a:ea typeface="Calibri" charset="0"/>
                        <a:cs typeface="Calibri" charset="0"/>
                      </a:endParaRPr>
                    </a:p>
                  </a:txBody>
                  <a:tcPr anchor="ctr"/>
                </a:tc>
                <a:tc>
                  <a:txBody>
                    <a:bodyPr/>
                    <a:lstStyle/>
                    <a:p>
                      <a:pPr marL="0" indent="0" algn="l">
                        <a:buNone/>
                      </a:pPr>
                      <a:r>
                        <a:rPr lang="en-US" sz="1400" dirty="0"/>
                        <a:t>Accuracy</a:t>
                      </a:r>
                      <a:endParaRPr lang="en-US" sz="1400" dirty="0">
                        <a:latin typeface="Calibri" charset="0"/>
                        <a:ea typeface="Calibri" charset="0"/>
                        <a:cs typeface="Calibri" charset="0"/>
                      </a:endParaRPr>
                    </a:p>
                  </a:txBody>
                  <a:tcPr anchor="ctr"/>
                </a:tc>
                <a:tc>
                  <a:txBody>
                    <a:bodyPr/>
                    <a:lstStyle/>
                    <a:p>
                      <a:pPr marL="0" indent="0" algn="l">
                        <a:buNone/>
                      </a:pPr>
                      <a:r>
                        <a:rPr lang="en-US" sz="1400" dirty="0"/>
                        <a:t>Macro F1</a:t>
                      </a:r>
                      <a:endParaRPr lang="en-US" sz="1400" dirty="0">
                        <a:latin typeface="Calibri" charset="0"/>
                        <a:ea typeface="Calibri" charset="0"/>
                        <a:cs typeface="Calibri" charset="0"/>
                      </a:endParaRPr>
                    </a:p>
                  </a:txBody>
                  <a:tcPr anchor="ctr"/>
                </a:tc>
                <a:tc>
                  <a:txBody>
                    <a:bodyPr/>
                    <a:lstStyle/>
                    <a:p>
                      <a:pPr marL="0" indent="0" algn="l">
                        <a:buNone/>
                      </a:pPr>
                      <a:r>
                        <a:rPr lang="en-US" sz="1400" dirty="0"/>
                        <a:t>Best val loss</a:t>
                      </a:r>
                      <a:endParaRPr lang="en-US" sz="1400" dirty="0">
                        <a:latin typeface="Calibri" charset="0"/>
                        <a:ea typeface="Calibri" charset="0"/>
                        <a:cs typeface="Calibri" charset="0"/>
                      </a:endParaRPr>
                    </a:p>
                  </a:txBody>
                  <a:tcPr anchor="ctr"/>
                </a:tc>
                <a:tc>
                  <a:txBody>
                    <a:bodyPr/>
                    <a:lstStyle/>
                    <a:p>
                      <a:pPr marL="0" indent="0" algn="l">
                        <a:buNone/>
                      </a:pPr>
                      <a:r>
                        <a:rPr lang="en-US" sz="1400" dirty="0"/>
                        <a:t>Macro AUC</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0"/>
                  </a:ext>
                </a:extLst>
              </a:tr>
              <a:tr h="402336">
                <a:tc>
                  <a:txBody>
                    <a:bodyPr/>
                    <a:lstStyle/>
                    <a:p>
                      <a:pPr marL="0" indent="0" algn="l">
                        <a:buNone/>
                      </a:pPr>
                      <a:r>
                        <a:rPr lang="en-US" sz="1400" dirty="0"/>
                        <a:t>EfficientNet-B4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98.35%</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0.9794</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0.0318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0.9997</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1"/>
                  </a:ext>
                </a:extLst>
              </a:tr>
              <a:tr h="402336">
                <a:tc>
                  <a:txBody>
                    <a:bodyPr/>
                    <a:lstStyle/>
                    <a:p>
                      <a:pPr marL="0" indent="0" algn="l">
                        <a:buNone/>
                      </a:pPr>
                      <a:r>
                        <a:rPr lang="en-US" sz="1400" dirty="0"/>
                        <a:t>MobileNetV3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98.84%</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0.9868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0.0075</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0.9998</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2"/>
                  </a:ext>
                </a:extLst>
              </a:tr>
              <a:tr h="402336">
                <a:tc>
                  <a:txBody>
                    <a:bodyPr/>
                    <a:lstStyle/>
                    <a:p>
                      <a:pPr marL="0" indent="0" algn="l">
                        <a:buNone/>
                      </a:pPr>
                      <a:r>
                        <a:rPr lang="en-US" sz="1400" dirty="0"/>
                        <a:t>ResNet-50 + CBAM</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99.88%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0.9988</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0.0006</a:t>
                      </a:r>
                      <a:endParaRPr lang="en-US" sz="1400" dirty="0">
                        <a:latin typeface="Calibri" charset="0"/>
                        <a:ea typeface="Calibri" charset="0"/>
                        <a:cs typeface="Calibri" charset="0"/>
                      </a:endParaRPr>
                    </a:p>
                  </a:txBody>
                  <a:tcPr anchor="ctr"/>
                </a:tc>
                <a:tc>
                  <a:txBody>
                    <a:bodyPr/>
                    <a:lstStyle/>
                    <a:p>
                      <a:pPr marL="0" indent="0" algn="ctr">
                        <a:buNone/>
                      </a:pPr>
                      <a:r>
                        <a:rPr lang="en-US" sz="1400" dirty="0"/>
                        <a:t>1.0000</a:t>
                      </a:r>
                      <a:endParaRPr lang="en-US" sz="1400" dirty="0">
                        <a:latin typeface="Calibri" charset="0"/>
                        <a:ea typeface="Calibri" charset="0"/>
                        <a:cs typeface="Calibri" charset="0"/>
                      </a:endParaRPr>
                    </a:p>
                  </a:txBody>
                  <a:tcPr anchor="ctr"/>
                </a:tc>
                <a:extLst>
                  <a:ext uri="{0D108BD9-81ED-4DB2-BD59-A6C34878D82A}">
                    <a16:rowId xmlns:a16="http://schemas.microsoft.com/office/drawing/2014/main" val="10003"/>
                  </a:ext>
                </a:extLst>
              </a:tr>
            </a:tbl>
          </a:graphicData>
        </a:graphic>
      </p:graphicFrame>
      <p:sp>
        <p:nvSpPr>
          <p:cNvPr id="6" name="Text 2"/>
          <p:cNvSpPr/>
          <p:nvPr/>
        </p:nvSpPr>
        <p:spPr>
          <a:xfrm>
            <a:off x="566928" y="5779008"/>
            <a:ext cx="585216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Comparison of deep learning models for kidney CT classification</a:t>
            </a:r>
            <a:endParaRPr lang="en-US" sz="1000" dirty="0"/>
          </a:p>
        </p:txBody>
      </p:sp>
      <p:sp>
        <p:nvSpPr>
          <p:cNvPr id="7" name="Shape 3"/>
          <p:cNvSpPr/>
          <p:nvPr/>
        </p:nvSpPr>
        <p:spPr>
          <a:xfrm>
            <a:off x="6720840" y="1417320"/>
            <a:ext cx="4892040" cy="4791456"/>
          </a:xfrm>
          <a:prstGeom prst="roundRect">
            <a:avLst>
              <a:gd name="adj" fmla="val 1188"/>
            </a:avLst>
          </a:prstGeom>
          <a:solidFill>
            <a:srgbClr val="16191B"/>
          </a:solidFill>
          <a:ln w="12700">
            <a:solidFill>
              <a:srgbClr val="16191B"/>
            </a:solidFill>
            <a:prstDash val="solid"/>
          </a:ln>
        </p:spPr>
        <p:txBody>
          <a:bodyPr/>
          <a:lstStyle/>
          <a:p>
            <a:endParaRPr lang="en-US"/>
          </a:p>
        </p:txBody>
      </p:sp>
      <p:sp>
        <p:nvSpPr>
          <p:cNvPr id="8" name="Text 4"/>
          <p:cNvSpPr/>
          <p:nvPr/>
        </p:nvSpPr>
        <p:spPr>
          <a:xfrm>
            <a:off x="6995160" y="1627632"/>
            <a:ext cx="4343400" cy="320040"/>
          </a:xfrm>
          <a:prstGeom prst="rect">
            <a:avLst/>
          </a:prstGeom>
          <a:noFill/>
          <a:ln/>
        </p:spPr>
        <p:txBody>
          <a:bodyPr wrap="square" lIns="0" tIns="0" rIns="0" bIns="0" rtlCol="0" anchor="ctr"/>
          <a:lstStyle/>
          <a:p>
            <a:pPr marL="0" indent="0">
              <a:buNone/>
            </a:pPr>
            <a:r>
              <a:rPr lang="en-US" b="1" dirty="0">
                <a:solidFill>
                  <a:srgbClr val="FFFFFF"/>
                </a:solidFill>
                <a:ea typeface="Arial" pitchFamily="34" charset="-122"/>
                <a:cs typeface="Arial" pitchFamily="34" charset="-120"/>
              </a:rPr>
              <a:t>Interpretation</a:t>
            </a:r>
            <a:endParaRPr lang="en-US" sz="1450" dirty="0"/>
          </a:p>
        </p:txBody>
      </p:sp>
      <p:sp>
        <p:nvSpPr>
          <p:cNvPr id="9" name="Text 5"/>
          <p:cNvSpPr/>
          <p:nvPr/>
        </p:nvSpPr>
        <p:spPr>
          <a:xfrm>
            <a:off x="6995160" y="2103120"/>
            <a:ext cx="4343400" cy="1828800"/>
          </a:xfrm>
          <a:prstGeom prst="rect">
            <a:avLst/>
          </a:prstGeom>
          <a:noFill/>
          <a:ln/>
        </p:spPr>
        <p:txBody>
          <a:bodyPr wrap="square" lIns="0" tIns="0" rIns="0" bIns="0" rtlCol="0" anchor="t"/>
          <a:lstStyle/>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ResNet-50 wins on every metric despite the lowest input resolution (224 × 224) representational power, not pixel count, drives performance here</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Best validation loss differs by two orders of magnitude (0.0006 vs 0.0318), indicating a far better-conditioned optimum</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EfficientNet-B4 (~19 M params) gains nothing from its 380 × 380 input on this task</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MobileNetV3 (~5.4 M params) is the efficiency winner but its shallow features limit fine cyst versus tumor discrimination</a:t>
            </a:r>
            <a:endParaRPr lang="en-US" sz="1400" dirty="0">
              <a:latin typeface="+mj-lt"/>
            </a:endParaRPr>
          </a:p>
          <a:p>
            <a:pPr marL="342900" indent="-342900">
              <a:lnSpc>
                <a:spcPts val="1536"/>
              </a:lnSpc>
              <a:spcAft>
                <a:spcPts val="1100"/>
              </a:spcAft>
              <a:buSzPct val="100000"/>
              <a:buChar char="•"/>
            </a:pPr>
            <a:r>
              <a:rPr lang="en-US" sz="1400" dirty="0">
                <a:solidFill>
                  <a:srgbClr val="8CC9E4"/>
                </a:solidFill>
                <a:latin typeface="+mj-lt"/>
                <a:ea typeface="Calibri" pitchFamily="34" charset="-122"/>
                <a:cs typeface="Calibri" pitchFamily="34" charset="-120"/>
              </a:rPr>
              <a:t>CBAM compatibility is strong for ResNet-50 and EfficientNet-B4, moderate for MobileNetV3's lightweight structure</a:t>
            </a:r>
            <a:endParaRPr lang="en-US" sz="1400" dirty="0">
              <a:latin typeface="+mj-lt"/>
            </a:endParaRPr>
          </a:p>
        </p:txBody>
      </p:sp>
      <p:sp>
        <p:nvSpPr>
          <p:cNvPr id="10" name="Shape 6"/>
          <p:cNvSpPr/>
          <p:nvPr/>
        </p:nvSpPr>
        <p:spPr>
          <a:xfrm>
            <a:off x="7013448" y="5463540"/>
            <a:ext cx="4343400" cy="548640"/>
          </a:xfrm>
          <a:prstGeom prst="roundRect">
            <a:avLst>
              <a:gd name="adj" fmla="val 10000"/>
            </a:avLst>
          </a:prstGeom>
          <a:solidFill>
            <a:srgbClr val="00AEEF"/>
          </a:solidFill>
          <a:ln w="12700">
            <a:solidFill>
              <a:srgbClr val="00AEEF"/>
            </a:solidFill>
            <a:prstDash val="solid"/>
          </a:ln>
        </p:spPr>
        <p:txBody>
          <a:bodyPr/>
          <a:lstStyle/>
          <a:p>
            <a:endParaRPr lang="en-US"/>
          </a:p>
        </p:txBody>
      </p:sp>
      <p:sp>
        <p:nvSpPr>
          <p:cNvPr id="11" name="Text 7"/>
          <p:cNvSpPr/>
          <p:nvPr/>
        </p:nvSpPr>
        <p:spPr>
          <a:xfrm>
            <a:off x="7196328" y="5463540"/>
            <a:ext cx="4023360" cy="548640"/>
          </a:xfrm>
          <a:prstGeom prst="rect">
            <a:avLst/>
          </a:prstGeom>
          <a:noFill/>
          <a:ln/>
        </p:spPr>
        <p:txBody>
          <a:bodyPr wrap="square" lIns="0" tIns="0" rIns="0" bIns="0" rtlCol="0" anchor="ctr"/>
          <a:lstStyle/>
          <a:p>
            <a:pPr marL="0" indent="0">
              <a:lnSpc>
                <a:spcPts val="1400"/>
              </a:lnSpc>
              <a:buNone/>
            </a:pPr>
            <a:r>
              <a:rPr lang="en-US" sz="1600" b="1" dirty="0">
                <a:solidFill>
                  <a:srgbClr val="16191B"/>
                </a:solidFill>
                <a:latin typeface="Calibri" panose="020F0502020204030204" pitchFamily="34" charset="0"/>
                <a:ea typeface="Calibri" panose="020F0502020204030204" pitchFamily="34" charset="0"/>
                <a:cs typeface="Calibri" panose="020F0502020204030204" pitchFamily="34" charset="0"/>
              </a:rPr>
              <a:t>Selected: ResNet-50 and CBAM; best accuracy / stability / clinical reliability trade-off</a:t>
            </a: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
        <p:nvSpPr>
          <p:cNvPr id="13"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32</a:t>
            </a:r>
            <a:endParaRPr lang="en-US" sz="1000" dirty="0"/>
          </a:p>
        </p:txBody>
      </p:sp>
      <p:pic>
        <p:nvPicPr>
          <p:cNvPr id="14" name="Picture 13" descr="D:\Midocean University\Logo and templates 2-2025\logo-midocean.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39">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2800" b="1" dirty="0">
                <a:solidFill>
                  <a:srgbClr val="16191B"/>
                </a:solidFill>
                <a:ea typeface="Arial" pitchFamily="34" charset="-122"/>
                <a:cs typeface="Arial" pitchFamily="34" charset="-120"/>
              </a:rPr>
              <a:t>Proposed Framework Against Related Work</a:t>
            </a:r>
            <a:endParaRPr lang="en-US" sz="2800" dirty="0"/>
          </a:p>
        </p:txBody>
      </p:sp>
      <p:graphicFrame>
        <p:nvGraphicFramePr>
          <p:cNvPr id="40" name="Table 0"/>
          <p:cNvGraphicFramePr>
            <a:graphicFrameLocks noGrp="1"/>
          </p:cNvGraphicFramePr>
          <p:nvPr>
            <p:extLst>
              <p:ext uri="{D42A27DB-BD31-4B8C-83A1-F6EECF244321}">
                <p14:modId xmlns:p14="http://schemas.microsoft.com/office/powerpoint/2010/main" val="348703959"/>
              </p:ext>
            </p:extLst>
          </p:nvPr>
        </p:nvGraphicFramePr>
        <p:xfrm>
          <a:off x="886691" y="1427249"/>
          <a:ext cx="9809017" cy="4279392"/>
        </p:xfrm>
        <a:graphic>
          <a:graphicData uri="http://schemas.openxmlformats.org/drawingml/2006/table">
            <a:tbl>
              <a:tblPr/>
              <a:tblGrid>
                <a:gridCol w="2571876">
                  <a:extLst>
                    <a:ext uri="{9D8B030D-6E8A-4147-A177-3AD203B41FA5}">
                      <a16:colId xmlns:a16="http://schemas.microsoft.com/office/drawing/2014/main" val="20000"/>
                    </a:ext>
                  </a:extLst>
                </a:gridCol>
                <a:gridCol w="5203564">
                  <a:extLst>
                    <a:ext uri="{9D8B030D-6E8A-4147-A177-3AD203B41FA5}">
                      <a16:colId xmlns:a16="http://schemas.microsoft.com/office/drawing/2014/main" val="20001"/>
                    </a:ext>
                  </a:extLst>
                </a:gridCol>
                <a:gridCol w="2033577">
                  <a:extLst>
                    <a:ext uri="{9D8B030D-6E8A-4147-A177-3AD203B41FA5}">
                      <a16:colId xmlns:a16="http://schemas.microsoft.com/office/drawing/2014/main" val="20002"/>
                    </a:ext>
                  </a:extLst>
                </a:gridCol>
              </a:tblGrid>
              <a:tr h="356616">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Author</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Technique used</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tc>
                  <a:txBody>
                    <a:bodyPr/>
                    <a:lstStyle/>
                    <a:p>
                      <a:pPr marL="0" indent="0" algn="l">
                        <a:buNone/>
                      </a:pPr>
                      <a:r>
                        <a:rPr lang="en-US" sz="1600" b="1" dirty="0">
                          <a:solidFill>
                            <a:srgbClr val="FFFFFF"/>
                          </a:solidFill>
                          <a:latin typeface="Calibri" pitchFamily="34" charset="0"/>
                          <a:ea typeface="Calibri" pitchFamily="34" charset="-122"/>
                          <a:cs typeface="Calibri" pitchFamily="34" charset="-120"/>
                        </a:rPr>
                        <a:t>Accuracy</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4E70"/>
                    </a:solidFill>
                  </a:tcPr>
                </a:tc>
                <a:extLst>
                  <a:ext uri="{0D108BD9-81ED-4DB2-BD59-A6C34878D82A}">
                    <a16:rowId xmlns:a16="http://schemas.microsoft.com/office/drawing/2014/main" val="10000"/>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Qian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DenseNet121 (no augmentation)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93.51%</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Islam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VGG-16 / ResNet-50 / Swin Transformer</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96.00% – 99.30%</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2"/>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El-Hag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EfficientNet-B2 + specular-free preprocessing</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98.27%</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Bingol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29-layer CNN + Relief feature selection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99.37%</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4"/>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Bhandari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Lightweight CNN + LIME + SHAP</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99.52%</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Obaid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DarkNet53 + ensemble fusion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99.69%</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6"/>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Khan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ConvNeXt + EfficientNetV2B0 (6.2 M params)</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99.73%</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Almuayqil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KidneyNet (8-layer custom CNN)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99.88%</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08"/>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Maçin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KidneyNeXt (depthwise separable CNN)</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99.96%</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FFFFF"/>
                    </a:solidFill>
                  </a:tcPr>
                </a:tc>
                <a:extLst>
                  <a:ext uri="{0D108BD9-81ED-4DB2-BD59-A6C34878D82A}">
                    <a16:rowId xmlns:a16="http://schemas.microsoft.com/office/drawing/2014/main" val="10009"/>
                  </a:ext>
                </a:extLst>
              </a:tr>
              <a:tr h="356616">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Pimpalkar et al.</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l">
                        <a:buNone/>
                      </a:pPr>
                      <a:r>
                        <a:rPr lang="en-US" sz="1600" dirty="0">
                          <a:solidFill>
                            <a:srgbClr val="16191B"/>
                          </a:solidFill>
                          <a:latin typeface="Calibri" pitchFamily="34" charset="0"/>
                          <a:ea typeface="Calibri" pitchFamily="34" charset="-122"/>
                          <a:cs typeface="Calibri" pitchFamily="34" charset="-120"/>
                        </a:rPr>
                        <a:t>VGG16 / ResNet50 / InceptionV3 + HPO</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tc>
                  <a:txBody>
                    <a:bodyPr/>
                    <a:lstStyle/>
                    <a:p>
                      <a:pPr marL="0" indent="0" algn="ctr">
                        <a:buNone/>
                      </a:pPr>
                      <a:r>
                        <a:rPr lang="en-US" sz="1600" b="1" dirty="0">
                          <a:solidFill>
                            <a:srgbClr val="004E70"/>
                          </a:solidFill>
                          <a:latin typeface="Calibri" pitchFamily="34" charset="0"/>
                          <a:ea typeface="Calibri" pitchFamily="34" charset="-122"/>
                          <a:cs typeface="Calibri" pitchFamily="34" charset="-120"/>
                        </a:rPr>
                        <a:t>99.96%</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F4FBFE"/>
                    </a:solidFill>
                  </a:tcPr>
                </a:tc>
                <a:extLst>
                  <a:ext uri="{0D108BD9-81ED-4DB2-BD59-A6C34878D82A}">
                    <a16:rowId xmlns:a16="http://schemas.microsoft.com/office/drawing/2014/main" val="10010"/>
                  </a:ext>
                </a:extLst>
              </a:tr>
              <a:tr h="356616">
                <a:tc>
                  <a:txBody>
                    <a:bodyPr/>
                    <a:lstStyle/>
                    <a:p>
                      <a:pPr marL="0" indent="0" algn="l">
                        <a:buNone/>
                      </a:pPr>
                      <a:r>
                        <a:rPr lang="en-US" sz="1600" b="1" dirty="0">
                          <a:solidFill>
                            <a:srgbClr val="16191B"/>
                          </a:solidFill>
                          <a:latin typeface="Calibri" pitchFamily="34" charset="0"/>
                          <a:ea typeface="Calibri" pitchFamily="34" charset="-122"/>
                          <a:cs typeface="Calibri" pitchFamily="34" charset="-120"/>
                        </a:rPr>
                        <a:t>Proposed methodology</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tc>
                  <a:txBody>
                    <a:bodyPr/>
                    <a:lstStyle/>
                    <a:p>
                      <a:pPr marL="0" indent="0" algn="l">
                        <a:buNone/>
                      </a:pPr>
                      <a:r>
                        <a:rPr lang="en-US" sz="1600" b="1" dirty="0">
                          <a:solidFill>
                            <a:srgbClr val="16191B"/>
                          </a:solidFill>
                          <a:latin typeface="Calibri" pitchFamily="34" charset="0"/>
                          <a:ea typeface="Calibri" pitchFamily="34" charset="-122"/>
                          <a:cs typeface="Calibri" pitchFamily="34" charset="-120"/>
                        </a:rPr>
                        <a:t>ResNet-50 + CBAM, class-weighted focal loss, Grad-CAM</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tc>
                  <a:txBody>
                    <a:bodyPr/>
                    <a:lstStyle/>
                    <a:p>
                      <a:pPr marL="0" indent="0" algn="ctr">
                        <a:buNone/>
                      </a:pPr>
                      <a:r>
                        <a:rPr lang="en-US" sz="1600" b="1" dirty="0">
                          <a:solidFill>
                            <a:srgbClr val="16191B"/>
                          </a:solidFill>
                          <a:latin typeface="Calibri" pitchFamily="34" charset="0"/>
                          <a:ea typeface="Calibri" pitchFamily="34" charset="-122"/>
                          <a:cs typeface="Calibri" pitchFamily="34" charset="-120"/>
                        </a:rPr>
                        <a:t>99.88%</a:t>
                      </a:r>
                      <a:endParaRPr lang="en-US" sz="1600" dirty="0">
                        <a:latin typeface="Calibri" charset="0"/>
                        <a:ea typeface="Calibri" charset="0"/>
                        <a:cs typeface="Calibri" charset="0"/>
                      </a:endParaRPr>
                    </a:p>
                  </a:txBody>
                  <a:tcPr anchor="ctr">
                    <a:lnL w="6350" cap="flat" cmpd="sng" algn="ctr">
                      <a:solidFill>
                        <a:srgbClr val="DCE9EF"/>
                      </a:solidFill>
                      <a:prstDash val="solid"/>
                      <a:round/>
                      <a:headEnd type="none" w="med" len="med"/>
                      <a:tailEnd type="none" w="med" len="med"/>
                    </a:lnL>
                    <a:lnR w="6350" cap="flat" cmpd="sng" algn="ctr">
                      <a:solidFill>
                        <a:srgbClr val="DCE9EF"/>
                      </a:solidFill>
                      <a:prstDash val="solid"/>
                      <a:round/>
                      <a:headEnd type="none" w="med" len="med"/>
                      <a:tailEnd type="none" w="med" len="med"/>
                    </a:lnR>
                    <a:lnT w="6350" cap="flat" cmpd="sng" algn="ctr">
                      <a:solidFill>
                        <a:srgbClr val="DCE9EF"/>
                      </a:solidFill>
                      <a:prstDash val="solid"/>
                      <a:round/>
                      <a:headEnd type="none" w="med" len="med"/>
                      <a:tailEnd type="none" w="med" len="med"/>
                    </a:lnT>
                    <a:lnB w="6350" cap="flat" cmpd="sng" algn="ctr">
                      <a:solidFill>
                        <a:srgbClr val="DCE9EF"/>
                      </a:solidFill>
                      <a:prstDash val="solid"/>
                      <a:round/>
                      <a:headEnd type="none" w="med" len="med"/>
                      <a:tailEnd type="none" w="med" len="med"/>
                    </a:lnB>
                    <a:solidFill>
                      <a:srgbClr val="00AEEF"/>
                    </a:solidFill>
                  </a:tcPr>
                </a:tc>
                <a:extLst>
                  <a:ext uri="{0D108BD9-81ED-4DB2-BD59-A6C34878D82A}">
                    <a16:rowId xmlns:a16="http://schemas.microsoft.com/office/drawing/2014/main" val="10011"/>
                  </a:ext>
                </a:extLst>
              </a:tr>
            </a:tbl>
          </a:graphicData>
        </a:graphic>
      </p:graphicFrame>
      <p:sp>
        <p:nvSpPr>
          <p:cNvPr id="5" name="Text 2"/>
          <p:cNvSpPr/>
          <p:nvPr/>
        </p:nvSpPr>
        <p:spPr>
          <a:xfrm>
            <a:off x="1786128" y="5998464"/>
            <a:ext cx="7498080" cy="256032"/>
          </a:xfrm>
          <a:prstGeom prst="rect">
            <a:avLst/>
          </a:prstGeom>
          <a:noFill/>
          <a:ln/>
        </p:spPr>
        <p:txBody>
          <a:bodyPr wrap="square" lIns="0" tIns="0" rIns="0" bIns="0" rtlCol="0" anchor="ctr"/>
          <a:lstStyle/>
          <a:p>
            <a:pPr marL="0" indent="0" algn="ctr">
              <a:buNone/>
            </a:pPr>
            <a:r>
              <a:rPr lang="en-US" sz="1000" i="1" dirty="0">
                <a:latin typeface="Calibri" pitchFamily="34" charset="0"/>
                <a:ea typeface="Calibri" pitchFamily="34" charset="-122"/>
                <a:cs typeface="Calibri" pitchFamily="34" charset="-120"/>
              </a:rPr>
              <a:t>Comparative analysis with related classification work</a:t>
            </a:r>
            <a:endParaRPr lang="en-US" sz="1000" dirty="0"/>
          </a:p>
        </p:txBody>
      </p:sp>
      <p:sp>
        <p:nvSpPr>
          <p:cNvPr id="10" name="Text 6"/>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33</a:t>
            </a:r>
            <a:endParaRPr lang="en-US" sz="1000" dirty="0"/>
          </a:p>
        </p:txBody>
      </p:sp>
      <p:pic>
        <p:nvPicPr>
          <p:cNvPr id="11" name="Picture 10"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40">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603504"/>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Grad-CAM</a:t>
            </a:r>
          </a:p>
          <a:p>
            <a:pPr marL="0" indent="0">
              <a:buNone/>
            </a:pPr>
            <a:r>
              <a:rPr lang="en-US" sz="2800" b="1" dirty="0">
                <a:solidFill>
                  <a:srgbClr val="16191B"/>
                </a:solidFill>
                <a:ea typeface="Arial" pitchFamily="34" charset="-122"/>
                <a:cs typeface="Arial" pitchFamily="34" charset="-120"/>
              </a:rPr>
              <a:t>What the Model Actually Looks At</a:t>
            </a:r>
            <a:endParaRPr lang="en-US" sz="2800" dirty="0"/>
          </a:p>
        </p:txBody>
      </p:sp>
      <p:pic>
        <p:nvPicPr>
          <p:cNvPr id="4" name="Image 0" descr="/home/claude/work/img/image24.png"/>
          <p:cNvPicPr>
            <a:picLocks noChangeAspect="1"/>
          </p:cNvPicPr>
          <p:nvPr/>
        </p:nvPicPr>
        <p:blipFill>
          <a:blip r:embed="rId3"/>
          <a:stretch>
            <a:fillRect/>
          </a:stretch>
        </p:blipFill>
        <p:spPr>
          <a:xfrm>
            <a:off x="566928" y="1463040"/>
            <a:ext cx="3566160" cy="3502152"/>
          </a:xfrm>
          <a:prstGeom prst="rect">
            <a:avLst/>
          </a:prstGeom>
        </p:spPr>
      </p:pic>
      <p:pic>
        <p:nvPicPr>
          <p:cNvPr id="5" name="Image 1" descr="/home/claude/work/img/image25.png"/>
          <p:cNvPicPr>
            <a:picLocks noChangeAspect="1"/>
          </p:cNvPicPr>
          <p:nvPr/>
        </p:nvPicPr>
        <p:blipFill>
          <a:blip r:embed="rId4"/>
          <a:stretch>
            <a:fillRect/>
          </a:stretch>
        </p:blipFill>
        <p:spPr>
          <a:xfrm>
            <a:off x="4279392" y="1463040"/>
            <a:ext cx="3566160" cy="3502152"/>
          </a:xfrm>
          <a:prstGeom prst="rect">
            <a:avLst/>
          </a:prstGeom>
        </p:spPr>
      </p:pic>
      <p:sp>
        <p:nvSpPr>
          <p:cNvPr id="6" name="Text 2"/>
          <p:cNvSpPr/>
          <p:nvPr/>
        </p:nvSpPr>
        <p:spPr>
          <a:xfrm>
            <a:off x="566928" y="5029200"/>
            <a:ext cx="722376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Grad-CAM activation maps: Cyst and Normal classes</a:t>
            </a:r>
            <a:endParaRPr lang="en-US" sz="950" dirty="0"/>
          </a:p>
        </p:txBody>
      </p:sp>
      <p:sp>
        <p:nvSpPr>
          <p:cNvPr id="7" name="Shape 3"/>
          <p:cNvSpPr/>
          <p:nvPr/>
        </p:nvSpPr>
        <p:spPr>
          <a:xfrm>
            <a:off x="8028432" y="1463040"/>
            <a:ext cx="3602736" cy="3502152"/>
          </a:xfrm>
          <a:prstGeom prst="roundRect">
            <a:avLst>
              <a:gd name="adj" fmla="val 1567"/>
            </a:avLst>
          </a:prstGeom>
          <a:solidFill>
            <a:srgbClr val="16191B"/>
          </a:solidFill>
          <a:ln w="12700">
            <a:solidFill>
              <a:srgbClr val="16191B"/>
            </a:solidFill>
            <a:prstDash val="solid"/>
          </a:ln>
        </p:spPr>
        <p:txBody>
          <a:bodyPr/>
          <a:lstStyle/>
          <a:p>
            <a:endParaRPr lang="en-US"/>
          </a:p>
        </p:txBody>
      </p:sp>
      <p:sp>
        <p:nvSpPr>
          <p:cNvPr id="8" name="Text 4"/>
          <p:cNvSpPr/>
          <p:nvPr/>
        </p:nvSpPr>
        <p:spPr>
          <a:xfrm>
            <a:off x="8275320" y="1645920"/>
            <a:ext cx="3108960" cy="32004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Reading the heat maps</a:t>
            </a:r>
            <a:endParaRPr lang="en-US" sz="1600" dirty="0"/>
          </a:p>
        </p:txBody>
      </p:sp>
      <p:sp>
        <p:nvSpPr>
          <p:cNvPr id="9" name="Text 5"/>
          <p:cNvSpPr/>
          <p:nvPr/>
        </p:nvSpPr>
        <p:spPr>
          <a:xfrm>
            <a:off x="8183417" y="2103119"/>
            <a:ext cx="3380509" cy="2745971"/>
          </a:xfrm>
          <a:prstGeom prst="rect">
            <a:avLst/>
          </a:prstGeom>
          <a:noFill/>
          <a:ln/>
        </p:spPr>
        <p:txBody>
          <a:bodyPr wrap="square" lIns="0" tIns="0" rIns="0" bIns="0" rtlCol="0" anchor="t"/>
          <a:lstStyle/>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Red and yellow regions drove the prediction; blue regions were effectively ignored</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High activation consistently clusters on renal lesion borders</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Background tissue and image artefacts receive little weight</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Every displayed sample is labelled "Correct" in the overlay</a:t>
            </a:r>
            <a:endParaRPr lang="en-US" sz="1400" dirty="0">
              <a:latin typeface="+mj-lt"/>
            </a:endParaRPr>
          </a:p>
          <a:p>
            <a:pPr marL="342900" indent="-342900">
              <a:lnSpc>
                <a:spcPts val="1408"/>
              </a:lnSpc>
              <a:spcAft>
                <a:spcPts val="900"/>
              </a:spcAft>
              <a:buSzPct val="100000"/>
              <a:buChar char="•"/>
            </a:pPr>
            <a:r>
              <a:rPr lang="en-US" sz="1400" dirty="0">
                <a:solidFill>
                  <a:srgbClr val="8CC9E4"/>
                </a:solidFill>
                <a:latin typeface="+mj-lt"/>
                <a:ea typeface="Calibri" pitchFamily="34" charset="-122"/>
                <a:cs typeface="Calibri" pitchFamily="34" charset="-120"/>
              </a:rPr>
              <a:t>Confirms CBAM is steering the network toward the radiological region of interest</a:t>
            </a:r>
            <a:endParaRPr lang="en-US" sz="1400" dirty="0">
              <a:latin typeface="+mj-lt"/>
            </a:endParaRPr>
          </a:p>
        </p:txBody>
      </p:sp>
      <p:sp>
        <p:nvSpPr>
          <p:cNvPr id="10" name="Shape 6"/>
          <p:cNvSpPr/>
          <p:nvPr/>
        </p:nvSpPr>
        <p:spPr>
          <a:xfrm>
            <a:off x="566928" y="5349240"/>
            <a:ext cx="11064240" cy="731520"/>
          </a:xfrm>
          <a:prstGeom prst="roundRect">
            <a:avLst>
              <a:gd name="adj" fmla="val 7500"/>
            </a:avLst>
          </a:prstGeom>
          <a:solidFill>
            <a:srgbClr val="C9EBFA"/>
          </a:solidFill>
          <a:ln w="12700">
            <a:solidFill>
              <a:srgbClr val="C9EBFA"/>
            </a:solidFill>
            <a:prstDash val="solid"/>
          </a:ln>
        </p:spPr>
        <p:txBody>
          <a:bodyPr/>
          <a:lstStyle/>
          <a:p>
            <a:endParaRPr lang="en-US"/>
          </a:p>
        </p:txBody>
      </p:sp>
      <p:sp>
        <p:nvSpPr>
          <p:cNvPr id="11" name="Text 7"/>
          <p:cNvSpPr/>
          <p:nvPr/>
        </p:nvSpPr>
        <p:spPr>
          <a:xfrm>
            <a:off x="822960" y="5468112"/>
            <a:ext cx="10515600" cy="548640"/>
          </a:xfrm>
          <a:prstGeom prst="rect">
            <a:avLst/>
          </a:prstGeom>
          <a:noFill/>
          <a:ln/>
        </p:spPr>
        <p:txBody>
          <a:bodyPr wrap="square" lIns="0" tIns="0" rIns="0" bIns="0" rtlCol="0" anchor="ctr"/>
          <a:lstStyle/>
          <a:p>
            <a:pPr marL="0" indent="0">
              <a:lnSpc>
                <a:spcPts val="1500"/>
              </a:lnSpc>
              <a:buNone/>
            </a:pPr>
            <a:r>
              <a:rPr lang="en-US" sz="1600" dirty="0">
                <a:solidFill>
                  <a:srgbClr val="004E70"/>
                </a:solidFill>
                <a:latin typeface="Calibri" pitchFamily="34" charset="0"/>
                <a:ea typeface="Calibri" pitchFamily="34" charset="-122"/>
                <a:cs typeface="Calibri" pitchFamily="34" charset="-120"/>
              </a:rPr>
              <a:t>Why this matters to the committee: Grad-CAM converts a high accuracy number into clinical evidence. It demonstrates the model is learning pathological features rather than dataset shortcuts, the precondition for any decision-support tool a radiologist would trust.</a:t>
            </a:r>
            <a:endParaRPr lang="en-US" sz="1600" dirty="0"/>
          </a:p>
        </p:txBody>
      </p:sp>
      <p:sp>
        <p:nvSpPr>
          <p:cNvPr id="13"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34</a:t>
            </a:r>
            <a:endParaRPr lang="en-US" sz="1000" dirty="0"/>
          </a:p>
        </p:txBody>
      </p:sp>
      <p:pic>
        <p:nvPicPr>
          <p:cNvPr id="14" name="Picture 13"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41">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26414"/>
            <a:ext cx="11064240" cy="548640"/>
          </a:xfrm>
          <a:prstGeom prst="rect">
            <a:avLst/>
          </a:prstGeom>
          <a:noFill/>
          <a:ln/>
        </p:spPr>
        <p:txBody>
          <a:bodyPr wrap="square" lIns="0" tIns="0" rIns="0" bIns="0" rtlCol="0" anchor="ctr"/>
          <a:lstStyle/>
          <a:p>
            <a:pPr marL="0" indent="0">
              <a:buNone/>
            </a:pPr>
            <a:r>
              <a:rPr lang="en-US" sz="2600" b="1" dirty="0">
                <a:solidFill>
                  <a:srgbClr val="16191B"/>
                </a:solidFill>
                <a:ea typeface="Arial" pitchFamily="34" charset="-122"/>
                <a:cs typeface="Arial" pitchFamily="34" charset="-120"/>
              </a:rPr>
              <a:t>Grad-CAM </a:t>
            </a:r>
          </a:p>
          <a:p>
            <a:pPr marL="0" indent="0">
              <a:buNone/>
            </a:pPr>
            <a:r>
              <a:rPr lang="en-US" sz="2600" b="1" dirty="0">
                <a:solidFill>
                  <a:srgbClr val="16191B"/>
                </a:solidFill>
                <a:ea typeface="Arial" pitchFamily="34" charset="-122"/>
                <a:cs typeface="Arial" pitchFamily="34" charset="-120"/>
              </a:rPr>
              <a:t>Across the Pathological Classes</a:t>
            </a:r>
            <a:endParaRPr lang="en-US" sz="2600" dirty="0"/>
          </a:p>
        </p:txBody>
      </p:sp>
      <p:pic>
        <p:nvPicPr>
          <p:cNvPr id="4" name="Image 0" descr="/home/claude/work/img/image26.png"/>
          <p:cNvPicPr>
            <a:picLocks noChangeAspect="1"/>
          </p:cNvPicPr>
          <p:nvPr/>
        </p:nvPicPr>
        <p:blipFill>
          <a:blip r:embed="rId3"/>
          <a:stretch>
            <a:fillRect/>
          </a:stretch>
        </p:blipFill>
        <p:spPr>
          <a:xfrm>
            <a:off x="566928" y="1463040"/>
            <a:ext cx="3566160" cy="3502152"/>
          </a:xfrm>
          <a:prstGeom prst="rect">
            <a:avLst/>
          </a:prstGeom>
        </p:spPr>
      </p:pic>
      <p:pic>
        <p:nvPicPr>
          <p:cNvPr id="5" name="Image 1" descr="/home/claude/work/img/image27.png"/>
          <p:cNvPicPr>
            <a:picLocks noChangeAspect="1"/>
          </p:cNvPicPr>
          <p:nvPr/>
        </p:nvPicPr>
        <p:blipFill>
          <a:blip r:embed="rId4"/>
          <a:stretch>
            <a:fillRect/>
          </a:stretch>
        </p:blipFill>
        <p:spPr>
          <a:xfrm>
            <a:off x="4279392" y="1463040"/>
            <a:ext cx="3566160" cy="3502152"/>
          </a:xfrm>
          <a:prstGeom prst="rect">
            <a:avLst/>
          </a:prstGeom>
        </p:spPr>
      </p:pic>
      <p:sp>
        <p:nvSpPr>
          <p:cNvPr id="6" name="Text 2"/>
          <p:cNvSpPr/>
          <p:nvPr/>
        </p:nvSpPr>
        <p:spPr>
          <a:xfrm>
            <a:off x="566928" y="5029200"/>
            <a:ext cx="7223760" cy="256032"/>
          </a:xfrm>
          <a:prstGeom prst="rect">
            <a:avLst/>
          </a:prstGeom>
          <a:noFill/>
          <a:ln/>
        </p:spPr>
        <p:txBody>
          <a:bodyPr wrap="square" lIns="0" tIns="0" rIns="0" bIns="0" rtlCol="0" anchor="ctr"/>
          <a:lstStyle/>
          <a:p>
            <a:pPr marL="0" indent="0" algn="ctr">
              <a:buNone/>
            </a:pPr>
            <a:r>
              <a:rPr lang="en-US" sz="950" i="1" dirty="0">
                <a:solidFill>
                  <a:srgbClr val="5F6A70"/>
                </a:solidFill>
                <a:latin typeface="Calibri" pitchFamily="34" charset="0"/>
                <a:ea typeface="Calibri" pitchFamily="34" charset="-122"/>
                <a:cs typeface="Calibri" pitchFamily="34" charset="-120"/>
              </a:rPr>
              <a:t>Grad-CAM activation maps: Stone and Tumor classes</a:t>
            </a:r>
            <a:endParaRPr lang="en-US" sz="950" dirty="0"/>
          </a:p>
        </p:txBody>
      </p:sp>
      <p:sp>
        <p:nvSpPr>
          <p:cNvPr id="7" name="Shape 3"/>
          <p:cNvSpPr/>
          <p:nvPr/>
        </p:nvSpPr>
        <p:spPr>
          <a:xfrm>
            <a:off x="8028432" y="1463040"/>
            <a:ext cx="3602736" cy="3502152"/>
          </a:xfrm>
          <a:prstGeom prst="roundRect">
            <a:avLst>
              <a:gd name="adj" fmla="val 1567"/>
            </a:avLst>
          </a:prstGeom>
          <a:solidFill>
            <a:srgbClr val="16191B"/>
          </a:solidFill>
          <a:ln w="12700">
            <a:solidFill>
              <a:srgbClr val="16191B"/>
            </a:solidFill>
            <a:prstDash val="solid"/>
          </a:ln>
        </p:spPr>
        <p:txBody>
          <a:bodyPr/>
          <a:lstStyle/>
          <a:p>
            <a:endParaRPr lang="en-US"/>
          </a:p>
        </p:txBody>
      </p:sp>
      <p:sp>
        <p:nvSpPr>
          <p:cNvPr id="8" name="Text 4"/>
          <p:cNvSpPr/>
          <p:nvPr/>
        </p:nvSpPr>
        <p:spPr>
          <a:xfrm>
            <a:off x="8275320" y="1645920"/>
            <a:ext cx="3108960" cy="320040"/>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The two classes that matter most</a:t>
            </a:r>
            <a:endParaRPr lang="en-US" sz="1600" dirty="0"/>
          </a:p>
        </p:txBody>
      </p:sp>
      <p:sp>
        <p:nvSpPr>
          <p:cNvPr id="9" name="Text 5"/>
          <p:cNvSpPr/>
          <p:nvPr/>
        </p:nvSpPr>
        <p:spPr>
          <a:xfrm>
            <a:off x="8275320" y="2103119"/>
            <a:ext cx="3108960" cy="2607425"/>
          </a:xfrm>
          <a:prstGeom prst="rect">
            <a:avLst/>
          </a:prstGeom>
          <a:noFill/>
          <a:ln/>
        </p:spPr>
        <p:txBody>
          <a:bodyPr wrap="square" lIns="0" tIns="0" rIns="0" bIns="0" rtlCol="0" anchor="t"/>
          <a:lstStyle/>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Stone: activation concentrates tightly on the hyperattenuating calcification, not on surrounding bone</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Tumor: activation spreads over the solid mass and its margin, matching how a radiologist assesses a lesion</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These are the minority and the clinically critical class respectively</a:t>
            </a:r>
            <a:endParaRPr lang="en-US" sz="1400" dirty="0">
              <a:latin typeface="+mj-lt"/>
            </a:endParaRPr>
          </a:p>
          <a:p>
            <a:pPr marL="342900" indent="-342900">
              <a:lnSpc>
                <a:spcPts val="1408"/>
              </a:lnSpc>
              <a:spcAft>
                <a:spcPts val="1000"/>
              </a:spcAft>
              <a:buSzPct val="100000"/>
              <a:buChar char="•"/>
            </a:pPr>
            <a:r>
              <a:rPr lang="en-US" sz="1400" dirty="0">
                <a:solidFill>
                  <a:srgbClr val="8CC9E4"/>
                </a:solidFill>
                <a:latin typeface="+mj-lt"/>
                <a:ea typeface="Calibri" pitchFamily="34" charset="-122"/>
                <a:cs typeface="Calibri" pitchFamily="34" charset="-120"/>
              </a:rPr>
              <a:t>Consistent, lesion-centred attention across both supports the claim that high accuracy is not a dataset artefact</a:t>
            </a:r>
            <a:endParaRPr lang="en-US" sz="1400" dirty="0">
              <a:latin typeface="+mj-lt"/>
            </a:endParaRPr>
          </a:p>
        </p:txBody>
      </p:sp>
      <p:sp>
        <p:nvSpPr>
          <p:cNvPr id="10" name="Shape 6"/>
          <p:cNvSpPr/>
          <p:nvPr/>
        </p:nvSpPr>
        <p:spPr>
          <a:xfrm>
            <a:off x="566928" y="5349240"/>
            <a:ext cx="11064240" cy="731520"/>
          </a:xfrm>
          <a:prstGeom prst="roundRect">
            <a:avLst>
              <a:gd name="adj" fmla="val 7500"/>
            </a:avLst>
          </a:prstGeom>
          <a:solidFill>
            <a:srgbClr val="16191B"/>
          </a:solidFill>
          <a:ln w="12700">
            <a:solidFill>
              <a:srgbClr val="16191B"/>
            </a:solidFill>
            <a:prstDash val="solid"/>
          </a:ln>
        </p:spPr>
        <p:txBody>
          <a:bodyPr/>
          <a:lstStyle/>
          <a:p>
            <a:endParaRPr lang="en-US"/>
          </a:p>
        </p:txBody>
      </p:sp>
      <p:sp>
        <p:nvSpPr>
          <p:cNvPr id="11" name="Text 7"/>
          <p:cNvSpPr/>
          <p:nvPr/>
        </p:nvSpPr>
        <p:spPr>
          <a:xfrm>
            <a:off x="822960" y="5468112"/>
            <a:ext cx="10515600" cy="548640"/>
          </a:xfrm>
          <a:prstGeom prst="rect">
            <a:avLst/>
          </a:prstGeom>
          <a:noFill/>
          <a:ln/>
        </p:spPr>
        <p:txBody>
          <a:bodyPr wrap="square" lIns="0" tIns="0" rIns="0" bIns="0" rtlCol="0" anchor="ctr"/>
          <a:lstStyle/>
          <a:p>
            <a:pPr marL="0" indent="0">
              <a:lnSpc>
                <a:spcPts val="1500"/>
              </a:lnSpc>
              <a:buNone/>
            </a:pPr>
            <a:r>
              <a:rPr lang="en-US" sz="1600" dirty="0">
                <a:solidFill>
                  <a:srgbClr val="8CC9E4"/>
                </a:solidFill>
                <a:latin typeface="Calibri" pitchFamily="34" charset="0"/>
                <a:ea typeface="Calibri" pitchFamily="34" charset="-122"/>
                <a:cs typeface="Calibri" pitchFamily="34" charset="-120"/>
              </a:rPr>
              <a:t>Grad-CAM was generated for all four classes on correctly classified samples. Activation aligned with radiological structures in every case, which the thesis presents as evidence of transparency, interpretability and clinical trustworthiness for a real decision-support deployment.</a:t>
            </a:r>
            <a:endParaRPr lang="en-US" sz="1600" dirty="0"/>
          </a:p>
        </p:txBody>
      </p:sp>
      <p:sp>
        <p:nvSpPr>
          <p:cNvPr id="13"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35</a:t>
            </a:r>
            <a:endParaRPr lang="en-US" sz="1000" dirty="0"/>
          </a:p>
        </p:txBody>
      </p:sp>
      <p:pic>
        <p:nvPicPr>
          <p:cNvPr id="14" name="Picture 13" descr="D:\Midocean University\Logo and templates 2-2025\logo-midocean.pn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42">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621792" y="396148"/>
            <a:ext cx="11064240" cy="548640"/>
          </a:xfrm>
          <a:prstGeom prst="rect">
            <a:avLst/>
          </a:prstGeom>
          <a:noFill/>
          <a:ln/>
        </p:spPr>
        <p:txBody>
          <a:bodyPr wrap="square" lIns="0" tIns="0" rIns="0" bIns="0" rtlCol="0" anchor="ctr"/>
          <a:lstStyle/>
          <a:p>
            <a:r>
              <a:rPr lang="en-US" sz="3200" b="1" kern="0" spc="160" dirty="0">
                <a:ea typeface="Calibri" pitchFamily="34" charset="-122"/>
                <a:cs typeface="Calibri" pitchFamily="34" charset="-120"/>
              </a:rPr>
              <a:t>Discussion</a:t>
            </a:r>
            <a:endParaRPr lang="en-US" sz="2800" dirty="0"/>
          </a:p>
        </p:txBody>
      </p:sp>
      <p:sp>
        <p:nvSpPr>
          <p:cNvPr id="4" name="Shape 2"/>
          <p:cNvSpPr/>
          <p:nvPr/>
        </p:nvSpPr>
        <p:spPr>
          <a:xfrm>
            <a:off x="566928" y="1444752"/>
            <a:ext cx="3584448" cy="2176272"/>
          </a:xfrm>
          <a:prstGeom prst="roundRect">
            <a:avLst>
              <a:gd name="adj" fmla="val 2521"/>
            </a:avLst>
          </a:prstGeom>
          <a:solidFill>
            <a:srgbClr val="E8F7FE"/>
          </a:solidFill>
          <a:ln w="12700">
            <a:solidFill>
              <a:srgbClr val="E8F7FE"/>
            </a:solidFill>
            <a:prstDash val="solid"/>
          </a:ln>
        </p:spPr>
        <p:txBody>
          <a:bodyPr/>
          <a:lstStyle/>
          <a:p>
            <a:endParaRPr lang="en-US"/>
          </a:p>
        </p:txBody>
      </p:sp>
      <p:sp>
        <p:nvSpPr>
          <p:cNvPr id="5" name="Shape 3"/>
          <p:cNvSpPr/>
          <p:nvPr/>
        </p:nvSpPr>
        <p:spPr>
          <a:xfrm>
            <a:off x="804672" y="1664208"/>
            <a:ext cx="384048" cy="384048"/>
          </a:xfrm>
          <a:prstGeom prst="ellipse">
            <a:avLst/>
          </a:prstGeom>
          <a:solidFill>
            <a:srgbClr val="00AEEF"/>
          </a:solidFill>
          <a:ln w="12700">
            <a:solidFill>
              <a:srgbClr val="00AEEF"/>
            </a:solidFill>
            <a:prstDash val="solid"/>
          </a:ln>
        </p:spPr>
        <p:txBody>
          <a:bodyPr/>
          <a:lstStyle/>
          <a:p>
            <a:endParaRPr lang="en-US"/>
          </a:p>
        </p:txBody>
      </p:sp>
      <p:sp>
        <p:nvSpPr>
          <p:cNvPr id="6" name="Text 4"/>
          <p:cNvSpPr/>
          <p:nvPr/>
        </p:nvSpPr>
        <p:spPr>
          <a:xfrm>
            <a:off x="804672"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1</a:t>
            </a:r>
            <a:endParaRPr lang="en-US" sz="1600" dirty="0"/>
          </a:p>
        </p:txBody>
      </p:sp>
      <p:sp>
        <p:nvSpPr>
          <p:cNvPr id="7" name="Text 5"/>
          <p:cNvSpPr/>
          <p:nvPr/>
        </p:nvSpPr>
        <p:spPr>
          <a:xfrm>
            <a:off x="1298448"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Attention drives the gain</a:t>
            </a:r>
            <a:endParaRPr lang="en-US" sz="1600" dirty="0"/>
          </a:p>
        </p:txBody>
      </p:sp>
      <p:sp>
        <p:nvSpPr>
          <p:cNvPr id="8" name="Text 6"/>
          <p:cNvSpPr/>
          <p:nvPr/>
        </p:nvSpPr>
        <p:spPr>
          <a:xfrm>
            <a:off x="822960"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CBAM refines features toward diagnostically relevant regions, which is precisely what separates visually similar classes such as cyst versus tumour where intensity differences are small.</a:t>
            </a:r>
            <a:endParaRPr lang="en-US" sz="1400" dirty="0"/>
          </a:p>
        </p:txBody>
      </p:sp>
      <p:sp>
        <p:nvSpPr>
          <p:cNvPr id="9" name="Shape 7"/>
          <p:cNvSpPr/>
          <p:nvPr/>
        </p:nvSpPr>
        <p:spPr>
          <a:xfrm>
            <a:off x="4334256" y="1444752"/>
            <a:ext cx="3584448" cy="2176272"/>
          </a:xfrm>
          <a:prstGeom prst="roundRect">
            <a:avLst>
              <a:gd name="adj" fmla="val 2521"/>
            </a:avLst>
          </a:prstGeom>
          <a:solidFill>
            <a:srgbClr val="E8F7FE"/>
          </a:solidFill>
          <a:ln w="12700">
            <a:solidFill>
              <a:srgbClr val="E8F7FE"/>
            </a:solidFill>
            <a:prstDash val="solid"/>
          </a:ln>
        </p:spPr>
        <p:txBody>
          <a:bodyPr/>
          <a:lstStyle/>
          <a:p>
            <a:endParaRPr lang="en-US"/>
          </a:p>
        </p:txBody>
      </p:sp>
      <p:sp>
        <p:nvSpPr>
          <p:cNvPr id="10" name="Shape 8"/>
          <p:cNvSpPr/>
          <p:nvPr/>
        </p:nvSpPr>
        <p:spPr>
          <a:xfrm>
            <a:off x="4572000" y="1664208"/>
            <a:ext cx="384048" cy="384048"/>
          </a:xfrm>
          <a:prstGeom prst="ellipse">
            <a:avLst/>
          </a:prstGeom>
          <a:solidFill>
            <a:srgbClr val="00AEEF"/>
          </a:solidFill>
          <a:ln w="12700">
            <a:solidFill>
              <a:srgbClr val="00AEEF"/>
            </a:solidFill>
            <a:prstDash val="solid"/>
          </a:ln>
        </p:spPr>
        <p:txBody>
          <a:bodyPr/>
          <a:lstStyle/>
          <a:p>
            <a:endParaRPr lang="en-US"/>
          </a:p>
        </p:txBody>
      </p:sp>
      <p:sp>
        <p:nvSpPr>
          <p:cNvPr id="11" name="Text 9"/>
          <p:cNvSpPr/>
          <p:nvPr/>
        </p:nvSpPr>
        <p:spPr>
          <a:xfrm>
            <a:off x="4572000"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2</a:t>
            </a:r>
          </a:p>
        </p:txBody>
      </p:sp>
      <p:sp>
        <p:nvSpPr>
          <p:cNvPr id="12" name="Text 10"/>
          <p:cNvSpPr/>
          <p:nvPr/>
        </p:nvSpPr>
        <p:spPr>
          <a:xfrm>
            <a:off x="5065776"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Near-perfect separability</a:t>
            </a:r>
          </a:p>
        </p:txBody>
      </p:sp>
      <p:sp>
        <p:nvSpPr>
          <p:cNvPr id="13" name="Text 11"/>
          <p:cNvSpPr/>
          <p:nvPr/>
        </p:nvSpPr>
        <p:spPr>
          <a:xfrm>
            <a:off x="4590288"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A macro AUC of 1.0000 across all four one-vs-rest curves indicates the learned feature space separates classes cleanly, not merely that a threshold happened to be well placed.</a:t>
            </a:r>
          </a:p>
        </p:txBody>
      </p:sp>
      <p:sp>
        <p:nvSpPr>
          <p:cNvPr id="14" name="Shape 12"/>
          <p:cNvSpPr/>
          <p:nvPr/>
        </p:nvSpPr>
        <p:spPr>
          <a:xfrm>
            <a:off x="8101584" y="1444752"/>
            <a:ext cx="3584448" cy="2176272"/>
          </a:xfrm>
          <a:prstGeom prst="roundRect">
            <a:avLst>
              <a:gd name="adj" fmla="val 2521"/>
            </a:avLst>
          </a:prstGeom>
          <a:solidFill>
            <a:srgbClr val="E8F7FE"/>
          </a:solidFill>
          <a:ln w="12700">
            <a:solidFill>
              <a:srgbClr val="E8F7FE"/>
            </a:solidFill>
            <a:prstDash val="solid"/>
          </a:ln>
        </p:spPr>
        <p:txBody>
          <a:bodyPr/>
          <a:lstStyle/>
          <a:p>
            <a:endParaRPr lang="en-US"/>
          </a:p>
        </p:txBody>
      </p:sp>
      <p:sp>
        <p:nvSpPr>
          <p:cNvPr id="15" name="Shape 13"/>
          <p:cNvSpPr/>
          <p:nvPr/>
        </p:nvSpPr>
        <p:spPr>
          <a:xfrm>
            <a:off x="8339328" y="1664208"/>
            <a:ext cx="384048" cy="384048"/>
          </a:xfrm>
          <a:prstGeom prst="ellipse">
            <a:avLst/>
          </a:prstGeom>
          <a:solidFill>
            <a:srgbClr val="00AEEF"/>
          </a:solidFill>
          <a:ln w="12700">
            <a:solidFill>
              <a:srgbClr val="00AEEF"/>
            </a:solidFill>
            <a:prstDash val="solid"/>
          </a:ln>
        </p:spPr>
        <p:txBody>
          <a:bodyPr/>
          <a:lstStyle/>
          <a:p>
            <a:endParaRPr lang="en-US"/>
          </a:p>
        </p:txBody>
      </p:sp>
      <p:sp>
        <p:nvSpPr>
          <p:cNvPr id="16" name="Text 14"/>
          <p:cNvSpPr/>
          <p:nvPr/>
        </p:nvSpPr>
        <p:spPr>
          <a:xfrm>
            <a:off x="8339328" y="1664208"/>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3</a:t>
            </a:r>
          </a:p>
        </p:txBody>
      </p:sp>
      <p:sp>
        <p:nvSpPr>
          <p:cNvPr id="17" name="Text 15"/>
          <p:cNvSpPr/>
          <p:nvPr/>
        </p:nvSpPr>
        <p:spPr>
          <a:xfrm>
            <a:off x="8833104" y="1682496"/>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Imbalance handled, not hidden</a:t>
            </a:r>
          </a:p>
        </p:txBody>
      </p:sp>
      <p:sp>
        <p:nvSpPr>
          <p:cNvPr id="18" name="Text 16"/>
          <p:cNvSpPr/>
          <p:nvPr/>
        </p:nvSpPr>
        <p:spPr>
          <a:xfrm>
            <a:off x="8357616" y="2194560"/>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Macro F1 (0.9988) equals weighted F1 (0.9988), so the score is not being propped up by the majority Normal class.</a:t>
            </a:r>
          </a:p>
        </p:txBody>
      </p:sp>
      <p:sp>
        <p:nvSpPr>
          <p:cNvPr id="19" name="Shape 17"/>
          <p:cNvSpPr/>
          <p:nvPr/>
        </p:nvSpPr>
        <p:spPr>
          <a:xfrm>
            <a:off x="566928" y="3803904"/>
            <a:ext cx="3584448" cy="2176272"/>
          </a:xfrm>
          <a:prstGeom prst="roundRect">
            <a:avLst>
              <a:gd name="adj" fmla="val 2521"/>
            </a:avLst>
          </a:prstGeom>
          <a:solidFill>
            <a:srgbClr val="E8F7FE"/>
          </a:solidFill>
          <a:ln w="12700">
            <a:solidFill>
              <a:srgbClr val="E8F7FE"/>
            </a:solidFill>
            <a:prstDash val="solid"/>
          </a:ln>
        </p:spPr>
        <p:txBody>
          <a:bodyPr/>
          <a:lstStyle/>
          <a:p>
            <a:endParaRPr lang="en-US"/>
          </a:p>
        </p:txBody>
      </p:sp>
      <p:sp>
        <p:nvSpPr>
          <p:cNvPr id="20" name="Shape 18"/>
          <p:cNvSpPr/>
          <p:nvPr/>
        </p:nvSpPr>
        <p:spPr>
          <a:xfrm>
            <a:off x="804672" y="4023360"/>
            <a:ext cx="384048" cy="384048"/>
          </a:xfrm>
          <a:prstGeom prst="ellipse">
            <a:avLst/>
          </a:prstGeom>
          <a:solidFill>
            <a:srgbClr val="00AEEF"/>
          </a:solidFill>
          <a:ln w="12700">
            <a:solidFill>
              <a:srgbClr val="00AEEF"/>
            </a:solidFill>
            <a:prstDash val="solid"/>
          </a:ln>
        </p:spPr>
        <p:txBody>
          <a:bodyPr/>
          <a:lstStyle/>
          <a:p>
            <a:endParaRPr lang="en-US"/>
          </a:p>
        </p:txBody>
      </p:sp>
      <p:sp>
        <p:nvSpPr>
          <p:cNvPr id="21" name="Text 19"/>
          <p:cNvSpPr/>
          <p:nvPr/>
        </p:nvSpPr>
        <p:spPr>
          <a:xfrm>
            <a:off x="804672"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4</a:t>
            </a:r>
          </a:p>
        </p:txBody>
      </p:sp>
      <p:sp>
        <p:nvSpPr>
          <p:cNvPr id="22" name="Text 20"/>
          <p:cNvSpPr/>
          <p:nvPr/>
        </p:nvSpPr>
        <p:spPr>
          <a:xfrm>
            <a:off x="1298448"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Simplicity beats complexity</a:t>
            </a:r>
          </a:p>
        </p:txBody>
      </p:sp>
      <p:sp>
        <p:nvSpPr>
          <p:cNvPr id="23" name="Text 21"/>
          <p:cNvSpPr/>
          <p:nvPr/>
        </p:nvSpPr>
        <p:spPr>
          <a:xfrm>
            <a:off x="822960" y="4553712"/>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Comparable or better performance than ensembles, transformer stacks and hybrid CNNs, using a single standard backbone plus a lightweight attention block.</a:t>
            </a:r>
          </a:p>
        </p:txBody>
      </p:sp>
      <p:sp>
        <p:nvSpPr>
          <p:cNvPr id="24" name="Shape 22"/>
          <p:cNvSpPr/>
          <p:nvPr/>
        </p:nvSpPr>
        <p:spPr>
          <a:xfrm>
            <a:off x="4334256" y="3803904"/>
            <a:ext cx="3584448" cy="2176272"/>
          </a:xfrm>
          <a:prstGeom prst="roundRect">
            <a:avLst>
              <a:gd name="adj" fmla="val 2521"/>
            </a:avLst>
          </a:prstGeom>
          <a:solidFill>
            <a:srgbClr val="E8F7FE"/>
          </a:solidFill>
          <a:ln w="12700">
            <a:solidFill>
              <a:srgbClr val="E8F7FE"/>
            </a:solidFill>
            <a:prstDash val="solid"/>
          </a:ln>
        </p:spPr>
        <p:txBody>
          <a:bodyPr/>
          <a:lstStyle/>
          <a:p>
            <a:endParaRPr lang="en-US"/>
          </a:p>
        </p:txBody>
      </p:sp>
      <p:sp>
        <p:nvSpPr>
          <p:cNvPr id="25" name="Shape 23"/>
          <p:cNvSpPr/>
          <p:nvPr/>
        </p:nvSpPr>
        <p:spPr>
          <a:xfrm>
            <a:off x="4572000" y="4023360"/>
            <a:ext cx="384048" cy="384048"/>
          </a:xfrm>
          <a:prstGeom prst="ellipse">
            <a:avLst/>
          </a:prstGeom>
          <a:solidFill>
            <a:srgbClr val="00AEEF"/>
          </a:solidFill>
          <a:ln w="12700">
            <a:solidFill>
              <a:srgbClr val="00AEEF"/>
            </a:solidFill>
            <a:prstDash val="solid"/>
          </a:ln>
        </p:spPr>
        <p:txBody>
          <a:bodyPr/>
          <a:lstStyle/>
          <a:p>
            <a:endParaRPr lang="en-US"/>
          </a:p>
        </p:txBody>
      </p:sp>
      <p:sp>
        <p:nvSpPr>
          <p:cNvPr id="26" name="Text 24"/>
          <p:cNvSpPr/>
          <p:nvPr/>
        </p:nvSpPr>
        <p:spPr>
          <a:xfrm>
            <a:off x="4572000"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5</a:t>
            </a:r>
          </a:p>
        </p:txBody>
      </p:sp>
      <p:sp>
        <p:nvSpPr>
          <p:cNvPr id="27" name="Text 25"/>
          <p:cNvSpPr/>
          <p:nvPr/>
        </p:nvSpPr>
        <p:spPr>
          <a:xfrm>
            <a:off x="5065776"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Interpretability is built in</a:t>
            </a:r>
          </a:p>
        </p:txBody>
      </p:sp>
      <p:sp>
        <p:nvSpPr>
          <p:cNvPr id="28" name="Text 26"/>
          <p:cNvSpPr/>
          <p:nvPr/>
        </p:nvSpPr>
        <p:spPr>
          <a:xfrm>
            <a:off x="4590288" y="4553712"/>
            <a:ext cx="3108960" cy="1298448"/>
          </a:xfrm>
          <a:prstGeom prst="rect">
            <a:avLst/>
          </a:prstGeom>
          <a:noFill/>
          <a:ln/>
        </p:spPr>
        <p:txBody>
          <a:bodyPr wrap="square" lIns="0" tIns="0" rIns="0" bIns="0" rtlCol="0" anchor="ctr"/>
          <a:lstStyle/>
          <a:p>
            <a:pPr marL="0" indent="0">
              <a:lnSpc>
                <a:spcPts val="1400"/>
              </a:lnSpc>
              <a:buNone/>
            </a:pPr>
            <a:r>
              <a:rPr lang="en-US" sz="1400" dirty="0">
                <a:ea typeface="Calibri" pitchFamily="34" charset="-122"/>
                <a:cs typeface="Calibri" pitchFamily="34" charset="-120"/>
              </a:rPr>
              <a:t>Grad-CAM is native to the architecture rather than a bolt-on, so explanations cost no additional inference pipeline.</a:t>
            </a:r>
          </a:p>
        </p:txBody>
      </p:sp>
      <p:sp>
        <p:nvSpPr>
          <p:cNvPr id="29" name="Shape 27"/>
          <p:cNvSpPr/>
          <p:nvPr/>
        </p:nvSpPr>
        <p:spPr>
          <a:xfrm>
            <a:off x="8101584" y="3803904"/>
            <a:ext cx="3584448" cy="2176272"/>
          </a:xfrm>
          <a:prstGeom prst="roundRect">
            <a:avLst>
              <a:gd name="adj" fmla="val 2521"/>
            </a:avLst>
          </a:prstGeom>
          <a:solidFill>
            <a:srgbClr val="FFF3D6"/>
          </a:solidFill>
          <a:ln w="12700">
            <a:solidFill>
              <a:srgbClr val="FFF3D6"/>
            </a:solidFill>
            <a:prstDash val="solid"/>
          </a:ln>
        </p:spPr>
        <p:txBody>
          <a:bodyPr/>
          <a:lstStyle/>
          <a:p>
            <a:endParaRPr lang="en-US"/>
          </a:p>
        </p:txBody>
      </p:sp>
      <p:sp>
        <p:nvSpPr>
          <p:cNvPr id="30" name="Shape 28"/>
          <p:cNvSpPr/>
          <p:nvPr/>
        </p:nvSpPr>
        <p:spPr>
          <a:xfrm>
            <a:off x="8339328" y="4023360"/>
            <a:ext cx="384048" cy="384048"/>
          </a:xfrm>
          <a:prstGeom prst="ellipse">
            <a:avLst/>
          </a:prstGeom>
          <a:solidFill>
            <a:srgbClr val="FFB000"/>
          </a:solidFill>
          <a:ln w="12700">
            <a:solidFill>
              <a:srgbClr val="FFB000"/>
            </a:solidFill>
            <a:prstDash val="solid"/>
          </a:ln>
        </p:spPr>
        <p:txBody>
          <a:bodyPr/>
          <a:lstStyle/>
          <a:p>
            <a:endParaRPr lang="en-US"/>
          </a:p>
        </p:txBody>
      </p:sp>
      <p:sp>
        <p:nvSpPr>
          <p:cNvPr id="31" name="Text 29"/>
          <p:cNvSpPr/>
          <p:nvPr/>
        </p:nvSpPr>
        <p:spPr>
          <a:xfrm>
            <a:off x="8339328" y="4023360"/>
            <a:ext cx="384048" cy="384048"/>
          </a:xfrm>
          <a:prstGeom prst="rect">
            <a:avLst/>
          </a:prstGeom>
          <a:noFill/>
          <a:ln/>
        </p:spPr>
        <p:txBody>
          <a:bodyPr wrap="square" lIns="0" tIns="0" rIns="0" bIns="0" rtlCol="0" anchor="ctr"/>
          <a:lstStyle/>
          <a:p>
            <a:pPr marL="0" indent="0" algn="ctr">
              <a:buNone/>
            </a:pPr>
            <a:r>
              <a:rPr lang="en-US" sz="1600" b="1" dirty="0">
                <a:solidFill>
                  <a:srgbClr val="16191B"/>
                </a:solidFill>
                <a:ea typeface="Arial" pitchFamily="34" charset="-122"/>
                <a:cs typeface="Arial" pitchFamily="34" charset="-120"/>
              </a:rPr>
              <a:t>!</a:t>
            </a:r>
          </a:p>
        </p:txBody>
      </p:sp>
      <p:sp>
        <p:nvSpPr>
          <p:cNvPr id="32" name="Text 30"/>
          <p:cNvSpPr/>
          <p:nvPr/>
        </p:nvSpPr>
        <p:spPr>
          <a:xfrm>
            <a:off x="8833104" y="4041648"/>
            <a:ext cx="2651760" cy="365760"/>
          </a:xfrm>
          <a:prstGeom prst="rect">
            <a:avLst/>
          </a:prstGeom>
          <a:noFill/>
          <a:ln/>
        </p:spPr>
        <p:txBody>
          <a:bodyPr wrap="square" lIns="0" tIns="0" rIns="0" bIns="0" rtlCol="0" anchor="ctr"/>
          <a:lstStyle/>
          <a:p>
            <a:pPr marL="0" indent="0">
              <a:buNone/>
            </a:pPr>
            <a:r>
              <a:rPr lang="en-US" sz="1600" b="1" dirty="0">
                <a:solidFill>
                  <a:srgbClr val="16191B"/>
                </a:solidFill>
                <a:ea typeface="Arial" pitchFamily="34" charset="-122"/>
                <a:cs typeface="Arial" pitchFamily="34" charset="-120"/>
              </a:rPr>
              <a:t>The main caveat</a:t>
            </a:r>
          </a:p>
        </p:txBody>
      </p:sp>
      <p:sp>
        <p:nvSpPr>
          <p:cNvPr id="33" name="Text 31"/>
          <p:cNvSpPr/>
          <p:nvPr/>
        </p:nvSpPr>
        <p:spPr>
          <a:xfrm>
            <a:off x="8357616" y="4553712"/>
            <a:ext cx="3108960" cy="1298448"/>
          </a:xfrm>
          <a:prstGeom prst="rect">
            <a:avLst/>
          </a:prstGeom>
          <a:noFill/>
          <a:ln/>
        </p:spPr>
        <p:txBody>
          <a:bodyPr wrap="square" lIns="0" tIns="0" rIns="0" bIns="0" rtlCol="0" anchor="ctr"/>
          <a:lstStyle/>
          <a:p>
            <a:pPr marL="0" indent="0">
              <a:lnSpc>
                <a:spcPts val="1400"/>
              </a:lnSpc>
              <a:buNone/>
            </a:pPr>
            <a:r>
              <a:rPr lang="en-US" sz="1400" dirty="0">
                <a:solidFill>
                  <a:srgbClr val="7A6120"/>
                </a:solidFill>
                <a:ea typeface="Calibri" pitchFamily="34" charset="-122"/>
                <a:cs typeface="Calibri" pitchFamily="34" charset="-120"/>
              </a:rPr>
              <a:t>All results come from one public dataset. Scanner variation, acquisition protocols and patient demographics in real clinical practice remain untested.</a:t>
            </a:r>
            <a:endParaRPr lang="en-US" sz="1400" dirty="0"/>
          </a:p>
        </p:txBody>
      </p:sp>
      <p:sp>
        <p:nvSpPr>
          <p:cNvPr id="35" name="Text 32"/>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ea typeface="Calibri" pitchFamily="34" charset="-122"/>
                <a:cs typeface="Calibri" pitchFamily="34" charset="-120"/>
              </a:rPr>
              <a:t>36</a:t>
            </a:r>
            <a:endParaRPr lang="en-US" sz="1000" dirty="0"/>
          </a:p>
        </p:txBody>
      </p:sp>
      <p:pic>
        <p:nvPicPr>
          <p:cNvPr id="36" name="Picture 35"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43">
    <p:bg>
      <p:bgPr>
        <a:solidFill>
          <a:srgbClr val="16191B"/>
        </a:solidFill>
        <a:effectLst/>
      </p:bgPr>
    </p:bg>
    <p:spTree>
      <p:nvGrpSpPr>
        <p:cNvPr id="1" name=""/>
        <p:cNvGrpSpPr/>
        <p:nvPr/>
      </p:nvGrpSpPr>
      <p:grpSpPr>
        <a:xfrm>
          <a:off x="0" y="0"/>
          <a:ext cx="0" cy="0"/>
          <a:chOff x="0" y="0"/>
          <a:chExt cx="0" cy="0"/>
        </a:xfrm>
      </p:grpSpPr>
      <p:sp>
        <p:nvSpPr>
          <p:cNvPr id="3" name="Text 1"/>
          <p:cNvSpPr/>
          <p:nvPr/>
        </p:nvSpPr>
        <p:spPr>
          <a:xfrm>
            <a:off x="658368" y="1783080"/>
            <a:ext cx="2926080" cy="1737360"/>
          </a:xfrm>
          <a:prstGeom prst="rect">
            <a:avLst/>
          </a:prstGeom>
          <a:noFill/>
          <a:ln/>
        </p:spPr>
        <p:txBody>
          <a:bodyPr wrap="square" lIns="0" tIns="0" rIns="0" bIns="0" rtlCol="0" anchor="ctr"/>
          <a:lstStyle/>
          <a:p>
            <a:pPr marL="0" indent="0">
              <a:buNone/>
            </a:pPr>
            <a:r>
              <a:rPr lang="en-US" sz="10800" b="1" dirty="0">
                <a:solidFill>
                  <a:srgbClr val="00AEEF"/>
                </a:solidFill>
                <a:latin typeface="Calibri" panose="020F0502020204030204" pitchFamily="34" charset="0"/>
                <a:ea typeface="Arial" pitchFamily="34" charset="-122"/>
                <a:cs typeface="Arial" pitchFamily="34" charset="-120"/>
              </a:rPr>
              <a:t>05</a:t>
            </a:r>
            <a:endParaRPr lang="en-US" sz="10800" dirty="0"/>
          </a:p>
        </p:txBody>
      </p:sp>
      <p:sp>
        <p:nvSpPr>
          <p:cNvPr id="4" name="Text 2"/>
          <p:cNvSpPr/>
          <p:nvPr/>
        </p:nvSpPr>
        <p:spPr>
          <a:xfrm>
            <a:off x="3310128" y="2286000"/>
            <a:ext cx="8503920" cy="822960"/>
          </a:xfrm>
          <a:prstGeom prst="rect">
            <a:avLst/>
          </a:prstGeom>
          <a:noFill/>
          <a:ln/>
        </p:spPr>
        <p:txBody>
          <a:bodyPr wrap="square" lIns="0" tIns="0" rIns="0" bIns="0" rtlCol="0" anchor="ctr"/>
          <a:lstStyle/>
          <a:p>
            <a:pPr marL="0" indent="0">
              <a:buNone/>
            </a:pPr>
            <a:r>
              <a:rPr lang="en-US" sz="3600" b="1" dirty="0">
                <a:solidFill>
                  <a:srgbClr val="FFFFFF"/>
                </a:solidFill>
                <a:latin typeface="Calibri" panose="020F0502020204030204" pitchFamily="34" charset="0"/>
                <a:ea typeface="Arial" pitchFamily="34" charset="-122"/>
                <a:cs typeface="Arial" pitchFamily="34" charset="-120"/>
              </a:rPr>
              <a:t>Conclusion and Future Work</a:t>
            </a:r>
            <a:endParaRPr lang="en-US" sz="3600" dirty="0"/>
          </a:p>
        </p:txBody>
      </p:sp>
      <p:sp>
        <p:nvSpPr>
          <p:cNvPr id="7" name="Text 4"/>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latin typeface="Calibri" pitchFamily="34" charset="0"/>
                <a:ea typeface="Calibri" pitchFamily="34" charset="-122"/>
                <a:cs typeface="Calibri" pitchFamily="34" charset="-120"/>
              </a:rPr>
              <a:t>37</a:t>
            </a:r>
            <a:endParaRPr lang="en-US" sz="1000" dirty="0"/>
          </a:p>
        </p:txBody>
      </p:sp>
      <p:pic>
        <p:nvPicPr>
          <p:cNvPr id="8"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 44">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381829"/>
            <a:ext cx="11064240" cy="548640"/>
          </a:xfrm>
          <a:prstGeom prst="rect">
            <a:avLst/>
          </a:prstGeom>
          <a:noFill/>
          <a:ln/>
        </p:spPr>
        <p:txBody>
          <a:bodyPr wrap="square" lIns="0" tIns="0" rIns="0" bIns="0" rtlCol="0" anchor="ctr"/>
          <a:lstStyle/>
          <a:p>
            <a:pPr marL="0" indent="0">
              <a:buNone/>
            </a:pPr>
            <a:r>
              <a:rPr lang="en-US" sz="2600" b="1" dirty="0">
                <a:solidFill>
                  <a:srgbClr val="16191B"/>
                </a:solidFill>
                <a:latin typeface="Calibri" panose="020F0502020204030204" pitchFamily="34" charset="0"/>
                <a:ea typeface="Arial" pitchFamily="34" charset="-122"/>
                <a:cs typeface="Arial" pitchFamily="34" charset="-120"/>
              </a:rPr>
              <a:t>Conclusion</a:t>
            </a:r>
            <a:endParaRPr lang="en-US" sz="2600" dirty="0"/>
          </a:p>
        </p:txBody>
      </p:sp>
      <p:sp>
        <p:nvSpPr>
          <p:cNvPr id="4" name="Text 2"/>
          <p:cNvSpPr/>
          <p:nvPr/>
        </p:nvSpPr>
        <p:spPr>
          <a:xfrm>
            <a:off x="566928" y="1371600"/>
            <a:ext cx="11064240" cy="365760"/>
          </a:xfrm>
          <a:prstGeom prst="rect">
            <a:avLst/>
          </a:prstGeom>
          <a:noFill/>
          <a:ln/>
        </p:spPr>
        <p:txBody>
          <a:bodyPr wrap="square" lIns="0" tIns="0" rIns="0" bIns="0" rtlCol="0" anchor="ctr"/>
          <a:lstStyle/>
          <a:p>
            <a:pPr marL="0" indent="0">
              <a:buNone/>
            </a:pPr>
            <a:r>
              <a:rPr lang="en-US" sz="1400" i="1" dirty="0">
                <a:solidFill>
                  <a:srgbClr val="0077A8"/>
                </a:solidFill>
                <a:latin typeface="Calibri" pitchFamily="34" charset="0"/>
                <a:ea typeface="Calibri" pitchFamily="34" charset="-122"/>
                <a:cs typeface="Calibri" pitchFamily="34" charset="-120"/>
              </a:rPr>
              <a:t>This thesis developed and validated an automatic deep learning system for detecting and classifying kidney abnormalities on CT images across four clinically relevant classes.</a:t>
            </a:r>
            <a:endParaRPr lang="en-US" sz="1400" dirty="0"/>
          </a:p>
        </p:txBody>
      </p:sp>
      <p:sp>
        <p:nvSpPr>
          <p:cNvPr id="5" name="Shape 3"/>
          <p:cNvSpPr/>
          <p:nvPr/>
        </p:nvSpPr>
        <p:spPr>
          <a:xfrm>
            <a:off x="566928" y="1901952"/>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6" name="Shape 4"/>
          <p:cNvSpPr/>
          <p:nvPr/>
        </p:nvSpPr>
        <p:spPr>
          <a:xfrm>
            <a:off x="841248" y="2075688"/>
            <a:ext cx="402336" cy="402336"/>
          </a:xfrm>
          <a:prstGeom prst="ellipse">
            <a:avLst/>
          </a:prstGeom>
          <a:solidFill>
            <a:srgbClr val="00AEEF"/>
          </a:solidFill>
          <a:ln w="12700">
            <a:solidFill>
              <a:srgbClr val="00AEEF"/>
            </a:solidFill>
            <a:prstDash val="solid"/>
          </a:ln>
        </p:spPr>
        <p:txBody>
          <a:bodyPr/>
          <a:lstStyle/>
          <a:p>
            <a:endParaRPr lang="en-US"/>
          </a:p>
        </p:txBody>
      </p:sp>
      <p:sp>
        <p:nvSpPr>
          <p:cNvPr id="7" name="Text 5"/>
          <p:cNvSpPr/>
          <p:nvPr/>
        </p:nvSpPr>
        <p:spPr>
          <a:xfrm>
            <a:off x="841248" y="2075688"/>
            <a:ext cx="402336" cy="402336"/>
          </a:xfrm>
          <a:prstGeom prst="rect">
            <a:avLst/>
          </a:prstGeom>
          <a:noFill/>
          <a:ln/>
        </p:spPr>
        <p:txBody>
          <a:bodyPr wrap="square" lIns="0" tIns="0" rIns="0" bIns="0" rtlCol="0" anchor="ctr"/>
          <a:lstStyle/>
          <a:p>
            <a:pPr marL="0" indent="0" algn="ctr">
              <a:buNone/>
            </a:pPr>
            <a:r>
              <a:rPr lang="en-US" sz="1400" b="1" dirty="0">
                <a:solidFill>
                  <a:srgbClr val="16191B"/>
                </a:solidFill>
                <a:ea typeface="Arial" pitchFamily="34" charset="-122"/>
                <a:cs typeface="Arial" pitchFamily="34" charset="-120"/>
              </a:rPr>
              <a:t>1</a:t>
            </a:r>
            <a:endParaRPr lang="en-US" sz="1100" dirty="0"/>
          </a:p>
        </p:txBody>
      </p:sp>
      <p:sp>
        <p:nvSpPr>
          <p:cNvPr id="8" name="Text 6"/>
          <p:cNvSpPr/>
          <p:nvPr/>
        </p:nvSpPr>
        <p:spPr>
          <a:xfrm>
            <a:off x="1435608" y="196596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A complete, reproducible pipeline</a:t>
            </a:r>
            <a:endParaRPr lang="en-US" sz="1600" dirty="0"/>
          </a:p>
        </p:txBody>
      </p:sp>
      <p:sp>
        <p:nvSpPr>
          <p:cNvPr id="9" name="Text 7"/>
          <p:cNvSpPr/>
          <p:nvPr/>
        </p:nvSpPr>
        <p:spPr>
          <a:xfrm>
            <a:off x="1435608" y="225856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CLAHE-based enhancement, normalisation, resizing, stratified augmentation and a stratified 70/10/20 split delivered clean, consistent inputs to every model.</a:t>
            </a:r>
            <a:endParaRPr lang="en-US" sz="1400" dirty="0">
              <a:latin typeface="+mj-lt"/>
            </a:endParaRPr>
          </a:p>
        </p:txBody>
      </p:sp>
      <p:sp>
        <p:nvSpPr>
          <p:cNvPr id="10" name="Shape 8"/>
          <p:cNvSpPr/>
          <p:nvPr/>
        </p:nvSpPr>
        <p:spPr>
          <a:xfrm>
            <a:off x="566928" y="2724912"/>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11" name="Shape 9"/>
          <p:cNvSpPr/>
          <p:nvPr/>
        </p:nvSpPr>
        <p:spPr>
          <a:xfrm>
            <a:off x="841248" y="2898648"/>
            <a:ext cx="402336" cy="402336"/>
          </a:xfrm>
          <a:prstGeom prst="ellipse">
            <a:avLst/>
          </a:prstGeom>
          <a:solidFill>
            <a:srgbClr val="00AEEF"/>
          </a:solidFill>
          <a:ln w="12700">
            <a:solidFill>
              <a:srgbClr val="00AEEF"/>
            </a:solidFill>
            <a:prstDash val="solid"/>
          </a:ln>
        </p:spPr>
        <p:txBody>
          <a:bodyPr/>
          <a:lstStyle/>
          <a:p>
            <a:endParaRPr lang="en-US"/>
          </a:p>
        </p:txBody>
      </p:sp>
      <p:sp>
        <p:nvSpPr>
          <p:cNvPr id="12" name="Text 10"/>
          <p:cNvSpPr/>
          <p:nvPr/>
        </p:nvSpPr>
        <p:spPr>
          <a:xfrm>
            <a:off x="841248" y="289864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13" name="Text 11"/>
          <p:cNvSpPr/>
          <p:nvPr/>
        </p:nvSpPr>
        <p:spPr>
          <a:xfrm>
            <a:off x="1435608" y="278892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A controlled three-model comparison</a:t>
            </a:r>
          </a:p>
        </p:txBody>
      </p:sp>
      <p:sp>
        <p:nvSpPr>
          <p:cNvPr id="14" name="Text 12"/>
          <p:cNvSpPr/>
          <p:nvPr/>
        </p:nvSpPr>
        <p:spPr>
          <a:xfrm>
            <a:off x="1435608" y="308152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ResNet-50, EfficientNet-B4 and MobileNetV3 were trained under identical conditions, making performance differences attributable to architecture alone.</a:t>
            </a:r>
          </a:p>
        </p:txBody>
      </p:sp>
      <p:sp>
        <p:nvSpPr>
          <p:cNvPr id="15" name="Shape 13"/>
          <p:cNvSpPr/>
          <p:nvPr/>
        </p:nvSpPr>
        <p:spPr>
          <a:xfrm>
            <a:off x="566928" y="3547872"/>
            <a:ext cx="11064240" cy="749808"/>
          </a:xfrm>
          <a:prstGeom prst="roundRect">
            <a:avLst>
              <a:gd name="adj" fmla="val 7317"/>
            </a:avLst>
          </a:prstGeom>
          <a:solidFill>
            <a:srgbClr val="16191B"/>
          </a:solidFill>
          <a:ln w="12700">
            <a:solidFill>
              <a:srgbClr val="16191B"/>
            </a:solidFill>
            <a:prstDash val="solid"/>
          </a:ln>
        </p:spPr>
        <p:txBody>
          <a:bodyPr/>
          <a:lstStyle/>
          <a:p>
            <a:endParaRPr lang="en-US"/>
          </a:p>
        </p:txBody>
      </p:sp>
      <p:sp>
        <p:nvSpPr>
          <p:cNvPr id="16" name="Shape 14"/>
          <p:cNvSpPr/>
          <p:nvPr/>
        </p:nvSpPr>
        <p:spPr>
          <a:xfrm>
            <a:off x="841248" y="3721608"/>
            <a:ext cx="402336" cy="402336"/>
          </a:xfrm>
          <a:prstGeom prst="ellipse">
            <a:avLst/>
          </a:prstGeom>
          <a:solidFill>
            <a:srgbClr val="FFB000"/>
          </a:solidFill>
          <a:ln w="12700">
            <a:solidFill>
              <a:srgbClr val="FFB000"/>
            </a:solidFill>
            <a:prstDash val="solid"/>
          </a:ln>
        </p:spPr>
        <p:txBody>
          <a:bodyPr/>
          <a:lstStyle/>
          <a:p>
            <a:endParaRPr lang="en-US"/>
          </a:p>
        </p:txBody>
      </p:sp>
      <p:sp>
        <p:nvSpPr>
          <p:cNvPr id="17" name="Text 15"/>
          <p:cNvSpPr/>
          <p:nvPr/>
        </p:nvSpPr>
        <p:spPr>
          <a:xfrm>
            <a:off x="841248" y="372160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18" name="Text 16"/>
          <p:cNvSpPr/>
          <p:nvPr/>
        </p:nvSpPr>
        <p:spPr>
          <a:xfrm>
            <a:off x="1435607" y="3611880"/>
            <a:ext cx="3866065" cy="310896"/>
          </a:xfrm>
          <a:prstGeom prst="rect">
            <a:avLst/>
          </a:prstGeom>
          <a:noFill/>
          <a:ln/>
        </p:spPr>
        <p:txBody>
          <a:bodyPr wrap="square" lIns="0" tIns="0" rIns="0" bIns="0" rtlCol="0" anchor="ctr"/>
          <a:lstStyle/>
          <a:p>
            <a:pPr marL="0" indent="0">
              <a:buNone/>
            </a:pPr>
            <a:r>
              <a:rPr lang="en-US" sz="1600" b="1" dirty="0">
                <a:solidFill>
                  <a:srgbClr val="FFFFFF"/>
                </a:solidFill>
                <a:ea typeface="Arial" pitchFamily="34" charset="-122"/>
                <a:cs typeface="Arial" pitchFamily="34" charset="-120"/>
              </a:rPr>
              <a:t>Top performance from ResNet-50 + CBAM</a:t>
            </a:r>
            <a:endParaRPr lang="en-US" sz="1600" dirty="0"/>
          </a:p>
        </p:txBody>
      </p:sp>
      <p:sp>
        <p:nvSpPr>
          <p:cNvPr id="19" name="Text 17"/>
          <p:cNvSpPr/>
          <p:nvPr/>
        </p:nvSpPr>
        <p:spPr>
          <a:xfrm>
            <a:off x="1435608" y="390448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8CC9E4"/>
                </a:solidFill>
                <a:latin typeface="Calibri" pitchFamily="34" charset="0"/>
                <a:ea typeface="Calibri" pitchFamily="34" charset="-122"/>
                <a:cs typeface="Calibri" pitchFamily="34" charset="-120"/>
              </a:rPr>
              <a:t>99.88% accuracy, macro F1 0.9988, Cohen's Kappa 0.9983 and macro AUC-ROC 1.0000, with zero false negatives on the Tumor class.</a:t>
            </a:r>
            <a:endParaRPr lang="en-US" sz="1400" dirty="0"/>
          </a:p>
        </p:txBody>
      </p:sp>
      <p:sp>
        <p:nvSpPr>
          <p:cNvPr id="20" name="Shape 18"/>
          <p:cNvSpPr/>
          <p:nvPr/>
        </p:nvSpPr>
        <p:spPr>
          <a:xfrm>
            <a:off x="566928" y="4370832"/>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21" name="Shape 19"/>
          <p:cNvSpPr/>
          <p:nvPr/>
        </p:nvSpPr>
        <p:spPr>
          <a:xfrm>
            <a:off x="841248" y="4544568"/>
            <a:ext cx="402336" cy="402336"/>
          </a:xfrm>
          <a:prstGeom prst="ellipse">
            <a:avLst/>
          </a:prstGeom>
          <a:solidFill>
            <a:srgbClr val="00AEEF"/>
          </a:solidFill>
          <a:ln w="12700">
            <a:solidFill>
              <a:srgbClr val="00AEEF"/>
            </a:solidFill>
            <a:prstDash val="solid"/>
          </a:ln>
        </p:spPr>
        <p:txBody>
          <a:bodyPr/>
          <a:lstStyle/>
          <a:p>
            <a:endParaRPr lang="en-US"/>
          </a:p>
        </p:txBody>
      </p:sp>
      <p:sp>
        <p:nvSpPr>
          <p:cNvPr id="22" name="Text 20"/>
          <p:cNvSpPr/>
          <p:nvPr/>
        </p:nvSpPr>
        <p:spPr>
          <a:xfrm>
            <a:off x="841248" y="454456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23" name="Text 21"/>
          <p:cNvSpPr/>
          <p:nvPr/>
        </p:nvSpPr>
        <p:spPr>
          <a:xfrm>
            <a:off x="1435608" y="443484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Demonstrated interpretability</a:t>
            </a:r>
          </a:p>
        </p:txBody>
      </p:sp>
      <p:sp>
        <p:nvSpPr>
          <p:cNvPr id="24" name="Text 22"/>
          <p:cNvSpPr/>
          <p:nvPr/>
        </p:nvSpPr>
        <p:spPr>
          <a:xfrm>
            <a:off x="1435608" y="472744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Grad-CAM confirmed that predictions rest on renal lesions rather than background artefacts, supporting clinical trustworthiness.</a:t>
            </a:r>
          </a:p>
        </p:txBody>
      </p:sp>
      <p:sp>
        <p:nvSpPr>
          <p:cNvPr id="25" name="Shape 23"/>
          <p:cNvSpPr/>
          <p:nvPr/>
        </p:nvSpPr>
        <p:spPr>
          <a:xfrm>
            <a:off x="566928" y="5193792"/>
            <a:ext cx="11064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26" name="Shape 24"/>
          <p:cNvSpPr/>
          <p:nvPr/>
        </p:nvSpPr>
        <p:spPr>
          <a:xfrm>
            <a:off x="841248" y="5367528"/>
            <a:ext cx="402336" cy="402336"/>
          </a:xfrm>
          <a:prstGeom prst="ellipse">
            <a:avLst/>
          </a:prstGeom>
          <a:solidFill>
            <a:srgbClr val="00AEEF"/>
          </a:solidFill>
          <a:ln w="12700">
            <a:solidFill>
              <a:srgbClr val="00AEEF"/>
            </a:solidFill>
            <a:prstDash val="solid"/>
          </a:ln>
        </p:spPr>
        <p:txBody>
          <a:bodyPr/>
          <a:lstStyle/>
          <a:p>
            <a:endParaRPr lang="en-US"/>
          </a:p>
        </p:txBody>
      </p:sp>
      <p:sp>
        <p:nvSpPr>
          <p:cNvPr id="27" name="Text 25"/>
          <p:cNvSpPr/>
          <p:nvPr/>
        </p:nvSpPr>
        <p:spPr>
          <a:xfrm>
            <a:off x="841248" y="5367528"/>
            <a:ext cx="402336" cy="402336"/>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5</a:t>
            </a:r>
            <a:endParaRPr lang="en-US" sz="1100" dirty="0"/>
          </a:p>
        </p:txBody>
      </p:sp>
      <p:sp>
        <p:nvSpPr>
          <p:cNvPr id="28" name="Text 26"/>
          <p:cNvSpPr/>
          <p:nvPr/>
        </p:nvSpPr>
        <p:spPr>
          <a:xfrm>
            <a:off x="1435608" y="5257800"/>
            <a:ext cx="3520440" cy="310896"/>
          </a:xfrm>
          <a:prstGeom prst="rect">
            <a:avLst/>
          </a:prstGeom>
          <a:noFill/>
          <a:ln/>
        </p:spPr>
        <p:txBody>
          <a:bodyPr wrap="square" lIns="0" tIns="0" rIns="0" bIns="0" rtlCol="0" anchor="ctr"/>
          <a:lstStyle/>
          <a:p>
            <a:pPr marL="0" indent="0">
              <a:buNone/>
            </a:pPr>
            <a:r>
              <a:rPr lang="en-US" sz="1600" b="1" dirty="0">
                <a:solidFill>
                  <a:srgbClr val="004E70"/>
                </a:solidFill>
                <a:ea typeface="Arial" pitchFamily="34" charset="-122"/>
                <a:cs typeface="Arial" pitchFamily="34" charset="-120"/>
              </a:rPr>
              <a:t>Competitive with the state of the art</a:t>
            </a:r>
          </a:p>
        </p:txBody>
      </p:sp>
      <p:sp>
        <p:nvSpPr>
          <p:cNvPr id="29" name="Text 27"/>
          <p:cNvSpPr/>
          <p:nvPr/>
        </p:nvSpPr>
        <p:spPr>
          <a:xfrm>
            <a:off x="1435608" y="5550408"/>
            <a:ext cx="9921240" cy="329184"/>
          </a:xfrm>
          <a:prstGeom prst="rect">
            <a:avLst/>
          </a:prstGeom>
          <a:noFill/>
          <a:ln/>
        </p:spPr>
        <p:txBody>
          <a:bodyPr wrap="square" lIns="0" tIns="0" rIns="0" bIns="0" rtlCol="0" anchor="ctr"/>
          <a:lstStyle/>
          <a:p>
            <a:pPr marL="0" indent="0">
              <a:lnSpc>
                <a:spcPts val="1350"/>
              </a:lnSpc>
              <a:buNone/>
            </a:pPr>
            <a:r>
              <a:rPr lang="en-US" sz="1400" dirty="0">
                <a:solidFill>
                  <a:srgbClr val="5F6A70"/>
                </a:solidFill>
                <a:latin typeface="+mj-lt"/>
                <a:ea typeface="Calibri" pitchFamily="34" charset="-122"/>
                <a:cs typeface="Calibri" pitchFamily="34" charset="-120"/>
              </a:rPr>
              <a:t>Performance matches or exceeds recent published work on the same benchmark while keeping the architecture simple and efficient.</a:t>
            </a:r>
          </a:p>
        </p:txBody>
      </p:sp>
      <p:sp>
        <p:nvSpPr>
          <p:cNvPr id="30" name="Text 28"/>
          <p:cNvSpPr/>
          <p:nvPr/>
        </p:nvSpPr>
        <p:spPr>
          <a:xfrm>
            <a:off x="566928" y="5989320"/>
            <a:ext cx="10332720" cy="411480"/>
          </a:xfrm>
          <a:prstGeom prst="rect">
            <a:avLst/>
          </a:prstGeom>
          <a:noFill/>
          <a:ln/>
        </p:spPr>
        <p:txBody>
          <a:bodyPr wrap="square" lIns="0" tIns="0" rIns="0" bIns="0" rtlCol="0" anchor="ctr"/>
          <a:lstStyle/>
          <a:p>
            <a:pPr marL="0" indent="0">
              <a:lnSpc>
                <a:spcPts val="1400"/>
              </a:lnSpc>
              <a:buNone/>
            </a:pPr>
            <a:r>
              <a:rPr lang="en-US" sz="1400" b="1" dirty="0">
                <a:solidFill>
                  <a:srgbClr val="0077A8"/>
                </a:solidFill>
                <a:latin typeface="Calibri" pitchFamily="34" charset="0"/>
                <a:ea typeface="Calibri" pitchFamily="34" charset="-122"/>
                <a:cs typeface="Calibri" pitchFamily="34" charset="-120"/>
              </a:rPr>
              <a:t>Overall, combining residual learning with attention yields a kidney CT classification system that is simultaneously accurate, stable and explainable, well suited to assisting radiologists and reducing unnecessary clinical interventions.</a:t>
            </a:r>
            <a:endParaRPr lang="en-US" sz="1400" dirty="0"/>
          </a:p>
        </p:txBody>
      </p:sp>
      <p:sp>
        <p:nvSpPr>
          <p:cNvPr id="32" name="Text 2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38</a:t>
            </a:r>
            <a:endParaRPr lang="en-US" sz="1000" dirty="0"/>
          </a:p>
        </p:txBody>
      </p:sp>
      <p:pic>
        <p:nvPicPr>
          <p:cNvPr id="33" name="Picture 32"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45">
    <p:bg>
      <p:bgPr>
        <a:solidFill>
          <a:srgbClr val="FFFFFF"/>
        </a:solidFill>
        <a:effectLst/>
      </p:bgPr>
    </p:bg>
    <p:spTree>
      <p:nvGrpSpPr>
        <p:cNvPr id="1" name=""/>
        <p:cNvGrpSpPr/>
        <p:nvPr/>
      </p:nvGrpSpPr>
      <p:grpSpPr>
        <a:xfrm>
          <a:off x="0" y="0"/>
          <a:ext cx="0" cy="0"/>
          <a:chOff x="0" y="0"/>
          <a:chExt cx="0" cy="0"/>
        </a:xfrm>
      </p:grpSpPr>
      <p:sp>
        <p:nvSpPr>
          <p:cNvPr id="3" name="Text 1"/>
          <p:cNvSpPr/>
          <p:nvPr/>
        </p:nvSpPr>
        <p:spPr>
          <a:xfrm>
            <a:off x="566928" y="557784"/>
            <a:ext cx="11064240" cy="548640"/>
          </a:xfrm>
          <a:prstGeom prst="rect">
            <a:avLst/>
          </a:prstGeom>
          <a:noFill/>
          <a:ln/>
        </p:spPr>
        <p:txBody>
          <a:bodyPr wrap="square" lIns="0" tIns="0" rIns="0" bIns="0" rtlCol="0" anchor="ctr"/>
          <a:lstStyle/>
          <a:p>
            <a:pPr marL="0" indent="0">
              <a:buNone/>
            </a:pPr>
            <a:r>
              <a:rPr lang="en-US" sz="3200" b="1" dirty="0">
                <a:solidFill>
                  <a:srgbClr val="16191B"/>
                </a:solidFill>
                <a:ea typeface="Arial" pitchFamily="34" charset="-122"/>
                <a:cs typeface="Arial" pitchFamily="34" charset="-120"/>
              </a:rPr>
              <a:t>Limitations and Future Work</a:t>
            </a:r>
            <a:endParaRPr lang="en-US" sz="3200" dirty="0"/>
          </a:p>
        </p:txBody>
      </p:sp>
      <p:sp>
        <p:nvSpPr>
          <p:cNvPr id="4" name="Text 2"/>
          <p:cNvSpPr/>
          <p:nvPr/>
        </p:nvSpPr>
        <p:spPr>
          <a:xfrm>
            <a:off x="566928" y="1389888"/>
            <a:ext cx="5394960" cy="256032"/>
          </a:xfrm>
          <a:prstGeom prst="rect">
            <a:avLst/>
          </a:prstGeom>
          <a:noFill/>
          <a:ln/>
        </p:spPr>
        <p:txBody>
          <a:bodyPr wrap="square" lIns="0" tIns="0" rIns="0" bIns="0" rtlCol="0" anchor="ctr"/>
          <a:lstStyle/>
          <a:p>
            <a:pPr marL="0" indent="0">
              <a:buNone/>
            </a:pPr>
            <a:r>
              <a:rPr lang="en-US" sz="1600" b="1" kern="0" spc="130" dirty="0">
                <a:solidFill>
                  <a:srgbClr val="B07800"/>
                </a:solidFill>
                <a:latin typeface="Calibri" pitchFamily="34" charset="0"/>
                <a:ea typeface="Calibri" pitchFamily="34" charset="-122"/>
                <a:cs typeface="Calibri" pitchFamily="34" charset="-120"/>
              </a:rPr>
              <a:t>ACKNOWLEDGED LIMITATIONS</a:t>
            </a:r>
            <a:endParaRPr lang="en-US" sz="1600" dirty="0"/>
          </a:p>
        </p:txBody>
      </p:sp>
      <p:sp>
        <p:nvSpPr>
          <p:cNvPr id="5" name="Shape 3"/>
          <p:cNvSpPr/>
          <p:nvPr/>
        </p:nvSpPr>
        <p:spPr>
          <a:xfrm>
            <a:off x="566928" y="1719072"/>
            <a:ext cx="5394960" cy="749808"/>
          </a:xfrm>
          <a:prstGeom prst="roundRect">
            <a:avLst>
              <a:gd name="adj" fmla="val 7317"/>
            </a:avLst>
          </a:prstGeom>
          <a:solidFill>
            <a:srgbClr val="FFF3D6"/>
          </a:solidFill>
          <a:ln w="12700">
            <a:solidFill>
              <a:srgbClr val="FFF3D6"/>
            </a:solidFill>
            <a:prstDash val="solid"/>
          </a:ln>
        </p:spPr>
        <p:txBody>
          <a:bodyPr/>
          <a:lstStyle/>
          <a:p>
            <a:endParaRPr lang="en-US"/>
          </a:p>
        </p:txBody>
      </p:sp>
      <p:sp>
        <p:nvSpPr>
          <p:cNvPr id="6" name="Text 4"/>
          <p:cNvSpPr/>
          <p:nvPr/>
        </p:nvSpPr>
        <p:spPr>
          <a:xfrm>
            <a:off x="822960" y="1792224"/>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Single public dataset, no multi-centre or multi-scanner validation</a:t>
            </a:r>
            <a:endParaRPr lang="en-US" sz="1400" dirty="0"/>
          </a:p>
        </p:txBody>
      </p:sp>
      <p:sp>
        <p:nvSpPr>
          <p:cNvPr id="7" name="Shape 5"/>
          <p:cNvSpPr/>
          <p:nvPr/>
        </p:nvSpPr>
        <p:spPr>
          <a:xfrm>
            <a:off x="566928" y="2560320"/>
            <a:ext cx="5394960" cy="749808"/>
          </a:xfrm>
          <a:prstGeom prst="roundRect">
            <a:avLst>
              <a:gd name="adj" fmla="val 7317"/>
            </a:avLst>
          </a:prstGeom>
          <a:solidFill>
            <a:srgbClr val="FFF3D6"/>
          </a:solidFill>
          <a:ln w="12700">
            <a:solidFill>
              <a:srgbClr val="FFF3D6"/>
            </a:solidFill>
            <a:prstDash val="solid"/>
          </a:ln>
        </p:spPr>
        <p:txBody>
          <a:bodyPr/>
          <a:lstStyle/>
          <a:p>
            <a:endParaRPr lang="en-US"/>
          </a:p>
        </p:txBody>
      </p:sp>
      <p:sp>
        <p:nvSpPr>
          <p:cNvPr id="8" name="Text 6"/>
          <p:cNvSpPr/>
          <p:nvPr/>
        </p:nvSpPr>
        <p:spPr>
          <a:xfrm>
            <a:off x="822960" y="2633472"/>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Cropped, pre-isolated kidney images rather than whole-abdomen clinical slices</a:t>
            </a:r>
          </a:p>
        </p:txBody>
      </p:sp>
      <p:sp>
        <p:nvSpPr>
          <p:cNvPr id="9" name="Shape 7"/>
          <p:cNvSpPr/>
          <p:nvPr/>
        </p:nvSpPr>
        <p:spPr>
          <a:xfrm>
            <a:off x="566928" y="3401568"/>
            <a:ext cx="5394960" cy="749808"/>
          </a:xfrm>
          <a:prstGeom prst="roundRect">
            <a:avLst>
              <a:gd name="adj" fmla="val 7317"/>
            </a:avLst>
          </a:prstGeom>
          <a:solidFill>
            <a:srgbClr val="FFF3D6"/>
          </a:solidFill>
          <a:ln w="12700">
            <a:solidFill>
              <a:srgbClr val="FFF3D6"/>
            </a:solidFill>
            <a:prstDash val="solid"/>
          </a:ln>
        </p:spPr>
        <p:txBody>
          <a:bodyPr/>
          <a:lstStyle/>
          <a:p>
            <a:endParaRPr lang="en-US"/>
          </a:p>
        </p:txBody>
      </p:sp>
      <p:sp>
        <p:nvSpPr>
          <p:cNvPr id="10" name="Text 8"/>
          <p:cNvSpPr/>
          <p:nvPr/>
        </p:nvSpPr>
        <p:spPr>
          <a:xfrm>
            <a:off x="822960" y="3474720"/>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Four-class labels only; RCC subtypes (clear cell, papillary, chromophobe) are not separated</a:t>
            </a:r>
          </a:p>
        </p:txBody>
      </p:sp>
      <p:sp>
        <p:nvSpPr>
          <p:cNvPr id="11" name="Shape 9"/>
          <p:cNvSpPr/>
          <p:nvPr/>
        </p:nvSpPr>
        <p:spPr>
          <a:xfrm>
            <a:off x="566928" y="4242816"/>
            <a:ext cx="5394960" cy="749808"/>
          </a:xfrm>
          <a:prstGeom prst="roundRect">
            <a:avLst>
              <a:gd name="adj" fmla="val 7317"/>
            </a:avLst>
          </a:prstGeom>
          <a:solidFill>
            <a:srgbClr val="FFF3D6"/>
          </a:solidFill>
          <a:ln w="12700">
            <a:solidFill>
              <a:srgbClr val="FFF3D6"/>
            </a:solidFill>
            <a:prstDash val="solid"/>
          </a:ln>
        </p:spPr>
        <p:txBody>
          <a:bodyPr/>
          <a:lstStyle/>
          <a:p>
            <a:endParaRPr lang="en-US"/>
          </a:p>
        </p:txBody>
      </p:sp>
      <p:sp>
        <p:nvSpPr>
          <p:cNvPr id="12" name="Text 10"/>
          <p:cNvSpPr/>
          <p:nvPr/>
        </p:nvSpPr>
        <p:spPr>
          <a:xfrm>
            <a:off x="822960" y="4315968"/>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Classification without lesion localisation or burden quantification</a:t>
            </a:r>
          </a:p>
        </p:txBody>
      </p:sp>
      <p:sp>
        <p:nvSpPr>
          <p:cNvPr id="13" name="Shape 11"/>
          <p:cNvSpPr/>
          <p:nvPr/>
        </p:nvSpPr>
        <p:spPr>
          <a:xfrm>
            <a:off x="566928" y="5084064"/>
            <a:ext cx="5394960" cy="749808"/>
          </a:xfrm>
          <a:prstGeom prst="roundRect">
            <a:avLst>
              <a:gd name="adj" fmla="val 7317"/>
            </a:avLst>
          </a:prstGeom>
          <a:solidFill>
            <a:srgbClr val="FFF3D6"/>
          </a:solidFill>
          <a:ln w="12700">
            <a:solidFill>
              <a:srgbClr val="FFF3D6"/>
            </a:solidFill>
            <a:prstDash val="solid"/>
          </a:ln>
        </p:spPr>
        <p:txBody>
          <a:bodyPr/>
          <a:lstStyle/>
          <a:p>
            <a:endParaRPr lang="en-US"/>
          </a:p>
        </p:txBody>
      </p:sp>
      <p:sp>
        <p:nvSpPr>
          <p:cNvPr id="14" name="Text 12"/>
          <p:cNvSpPr/>
          <p:nvPr/>
        </p:nvSpPr>
        <p:spPr>
          <a:xfrm>
            <a:off x="822960" y="5157216"/>
            <a:ext cx="4892040" cy="603504"/>
          </a:xfrm>
          <a:prstGeom prst="rect">
            <a:avLst/>
          </a:prstGeom>
          <a:noFill/>
          <a:ln/>
        </p:spPr>
        <p:txBody>
          <a:bodyPr wrap="square" lIns="0" tIns="0" rIns="0" bIns="0" rtlCol="0" anchor="ctr"/>
          <a:lstStyle/>
          <a:p>
            <a:pPr marL="0" indent="0">
              <a:lnSpc>
                <a:spcPts val="1450"/>
              </a:lnSpc>
              <a:buNone/>
            </a:pPr>
            <a:r>
              <a:rPr lang="en-US" sz="1400" dirty="0">
                <a:solidFill>
                  <a:srgbClr val="7A6120"/>
                </a:solidFill>
                <a:latin typeface="Calibri" pitchFamily="34" charset="0"/>
                <a:ea typeface="Calibri" pitchFamily="34" charset="-122"/>
                <a:cs typeface="Calibri" pitchFamily="34" charset="-120"/>
              </a:rPr>
              <a:t>No prospective evaluation against radiologist reads or inference-latency testing</a:t>
            </a:r>
          </a:p>
        </p:txBody>
      </p:sp>
      <p:sp>
        <p:nvSpPr>
          <p:cNvPr id="15" name="Text 13"/>
          <p:cNvSpPr/>
          <p:nvPr/>
        </p:nvSpPr>
        <p:spPr>
          <a:xfrm>
            <a:off x="6263640" y="1389888"/>
            <a:ext cx="5349240" cy="256032"/>
          </a:xfrm>
          <a:prstGeom prst="rect">
            <a:avLst/>
          </a:prstGeom>
          <a:noFill/>
          <a:ln/>
        </p:spPr>
        <p:txBody>
          <a:bodyPr wrap="square" lIns="0" tIns="0" rIns="0" bIns="0" rtlCol="0" anchor="ctr"/>
          <a:lstStyle/>
          <a:p>
            <a:pPr marL="0" indent="0">
              <a:buNone/>
            </a:pPr>
            <a:r>
              <a:rPr lang="en-US" sz="1600" b="1" kern="0" spc="130" dirty="0">
                <a:solidFill>
                  <a:srgbClr val="0077A8"/>
                </a:solidFill>
                <a:latin typeface="Calibri" pitchFamily="34" charset="0"/>
                <a:ea typeface="Calibri" pitchFamily="34" charset="-122"/>
                <a:cs typeface="Calibri" pitchFamily="34" charset="-120"/>
              </a:rPr>
              <a:t>FUTURE WORK</a:t>
            </a:r>
            <a:endParaRPr lang="en-US" sz="1600" dirty="0"/>
          </a:p>
        </p:txBody>
      </p:sp>
      <p:sp>
        <p:nvSpPr>
          <p:cNvPr id="16" name="Shape 14"/>
          <p:cNvSpPr/>
          <p:nvPr/>
        </p:nvSpPr>
        <p:spPr>
          <a:xfrm>
            <a:off x="6263640" y="1719072"/>
            <a:ext cx="5349240" cy="749808"/>
          </a:xfrm>
          <a:prstGeom prst="roundRect">
            <a:avLst>
              <a:gd name="adj" fmla="val 7317"/>
            </a:avLst>
          </a:prstGeom>
          <a:solidFill>
            <a:srgbClr val="16191B"/>
          </a:solidFill>
          <a:ln w="12700">
            <a:solidFill>
              <a:srgbClr val="16191B"/>
            </a:solidFill>
            <a:prstDash val="solid"/>
          </a:ln>
        </p:spPr>
        <p:txBody>
          <a:bodyPr/>
          <a:lstStyle/>
          <a:p>
            <a:endParaRPr lang="en-US"/>
          </a:p>
        </p:txBody>
      </p:sp>
      <p:sp>
        <p:nvSpPr>
          <p:cNvPr id="17" name="Shape 15"/>
          <p:cNvSpPr/>
          <p:nvPr/>
        </p:nvSpPr>
        <p:spPr>
          <a:xfrm>
            <a:off x="6483096" y="1901952"/>
            <a:ext cx="384048" cy="384048"/>
          </a:xfrm>
          <a:prstGeom prst="ellipse">
            <a:avLst/>
          </a:prstGeom>
          <a:solidFill>
            <a:srgbClr val="FFB000"/>
          </a:solidFill>
          <a:ln w="12700">
            <a:solidFill>
              <a:srgbClr val="FFB000"/>
            </a:solidFill>
            <a:prstDash val="solid"/>
          </a:ln>
        </p:spPr>
        <p:txBody>
          <a:bodyPr/>
          <a:lstStyle/>
          <a:p>
            <a:endParaRPr lang="en-US"/>
          </a:p>
        </p:txBody>
      </p:sp>
      <p:sp>
        <p:nvSpPr>
          <p:cNvPr id="18" name="Text 16"/>
          <p:cNvSpPr/>
          <p:nvPr/>
        </p:nvSpPr>
        <p:spPr>
          <a:xfrm>
            <a:off x="6483096" y="1901952"/>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1</a:t>
            </a:r>
            <a:endParaRPr lang="en-US" sz="1100" dirty="0"/>
          </a:p>
        </p:txBody>
      </p:sp>
      <p:sp>
        <p:nvSpPr>
          <p:cNvPr id="19" name="Text 17"/>
          <p:cNvSpPr/>
          <p:nvPr/>
        </p:nvSpPr>
        <p:spPr>
          <a:xfrm>
            <a:off x="6967728" y="1801368"/>
            <a:ext cx="4480560" cy="274320"/>
          </a:xfrm>
          <a:prstGeom prst="rect">
            <a:avLst/>
          </a:prstGeom>
          <a:noFill/>
          <a:ln/>
        </p:spPr>
        <p:txBody>
          <a:bodyPr wrap="square" lIns="0" tIns="0" rIns="0" bIns="0" rtlCol="0" anchor="ctr"/>
          <a:lstStyle/>
          <a:p>
            <a:pPr marL="0" indent="0">
              <a:buNone/>
            </a:pPr>
            <a:r>
              <a:rPr lang="en-US" sz="1400" b="1" dirty="0">
                <a:solidFill>
                  <a:srgbClr val="FFFFFF"/>
                </a:solidFill>
                <a:ea typeface="Arial" pitchFamily="34" charset="-122"/>
                <a:cs typeface="Arial" pitchFamily="34" charset="-120"/>
              </a:rPr>
              <a:t>Multi-centre validation</a:t>
            </a:r>
            <a:endParaRPr lang="en-US" sz="1400" dirty="0"/>
          </a:p>
        </p:txBody>
      </p:sp>
      <p:sp>
        <p:nvSpPr>
          <p:cNvPr id="20" name="Text 18"/>
          <p:cNvSpPr/>
          <p:nvPr/>
        </p:nvSpPr>
        <p:spPr>
          <a:xfrm>
            <a:off x="6967728" y="2075688"/>
            <a:ext cx="4480560" cy="329184"/>
          </a:xfrm>
          <a:prstGeom prst="rect">
            <a:avLst/>
          </a:prstGeom>
          <a:noFill/>
          <a:ln/>
        </p:spPr>
        <p:txBody>
          <a:bodyPr wrap="square" lIns="0" tIns="0" rIns="0" bIns="0" rtlCol="0" anchor="ctr"/>
          <a:lstStyle/>
          <a:p>
            <a:pPr marL="0" indent="0">
              <a:lnSpc>
                <a:spcPts val="1300"/>
              </a:lnSpc>
              <a:buNone/>
            </a:pPr>
            <a:r>
              <a:rPr lang="en-US" sz="1400" dirty="0">
                <a:solidFill>
                  <a:srgbClr val="8CC9E4"/>
                </a:solidFill>
                <a:latin typeface="Calibri" pitchFamily="34" charset="0"/>
                <a:ea typeface="Calibri" pitchFamily="34" charset="-122"/>
                <a:cs typeface="Calibri" pitchFamily="34" charset="-120"/>
              </a:rPr>
              <a:t>Validate on clinical data from multiple institutions to establish real generalisation.</a:t>
            </a:r>
            <a:endParaRPr lang="en-US" sz="1400" dirty="0"/>
          </a:p>
        </p:txBody>
      </p:sp>
      <p:sp>
        <p:nvSpPr>
          <p:cNvPr id="21" name="Shape 19"/>
          <p:cNvSpPr/>
          <p:nvPr/>
        </p:nvSpPr>
        <p:spPr>
          <a:xfrm>
            <a:off x="6263640" y="2560320"/>
            <a:ext cx="5349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22" name="Shape 20"/>
          <p:cNvSpPr/>
          <p:nvPr/>
        </p:nvSpPr>
        <p:spPr>
          <a:xfrm>
            <a:off x="6483096" y="2743200"/>
            <a:ext cx="384048" cy="384048"/>
          </a:xfrm>
          <a:prstGeom prst="ellipse">
            <a:avLst/>
          </a:prstGeom>
          <a:solidFill>
            <a:srgbClr val="00AEEF"/>
          </a:solidFill>
          <a:ln w="12700">
            <a:solidFill>
              <a:srgbClr val="00AEEF"/>
            </a:solidFill>
            <a:prstDash val="solid"/>
          </a:ln>
        </p:spPr>
        <p:txBody>
          <a:bodyPr/>
          <a:lstStyle/>
          <a:p>
            <a:endParaRPr lang="en-US"/>
          </a:p>
        </p:txBody>
      </p:sp>
      <p:sp>
        <p:nvSpPr>
          <p:cNvPr id="23" name="Text 21"/>
          <p:cNvSpPr/>
          <p:nvPr/>
        </p:nvSpPr>
        <p:spPr>
          <a:xfrm>
            <a:off x="6483096" y="2743200"/>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2</a:t>
            </a:r>
            <a:endParaRPr lang="en-US" sz="1100" dirty="0"/>
          </a:p>
        </p:txBody>
      </p:sp>
      <p:sp>
        <p:nvSpPr>
          <p:cNvPr id="24" name="Text 22"/>
          <p:cNvSpPr/>
          <p:nvPr/>
        </p:nvSpPr>
        <p:spPr>
          <a:xfrm>
            <a:off x="6967728" y="2642616"/>
            <a:ext cx="4480560" cy="274320"/>
          </a:xfrm>
          <a:prstGeom prst="rect">
            <a:avLst/>
          </a:prstGeom>
          <a:noFill/>
          <a:ln/>
        </p:spPr>
        <p:txBody>
          <a:bodyPr wrap="square" lIns="0" tIns="0" rIns="0" bIns="0" rtlCol="0" anchor="ctr"/>
          <a:lstStyle/>
          <a:p>
            <a:pPr marL="0" indent="0">
              <a:buNone/>
            </a:pPr>
            <a:r>
              <a:rPr lang="en-US" sz="1400" b="1" dirty="0">
                <a:solidFill>
                  <a:srgbClr val="004E70"/>
                </a:solidFill>
                <a:ea typeface="Arial" pitchFamily="34" charset="-122"/>
                <a:cs typeface="Arial" pitchFamily="34" charset="-120"/>
              </a:rPr>
              <a:t>Multi-phase CT</a:t>
            </a:r>
            <a:endParaRPr lang="en-US" sz="1400" dirty="0"/>
          </a:p>
        </p:txBody>
      </p:sp>
      <p:sp>
        <p:nvSpPr>
          <p:cNvPr id="25" name="Text 23"/>
          <p:cNvSpPr/>
          <p:nvPr/>
        </p:nvSpPr>
        <p:spPr>
          <a:xfrm>
            <a:off x="6967728" y="2916936"/>
            <a:ext cx="4480560" cy="329184"/>
          </a:xfrm>
          <a:prstGeom prst="rect">
            <a:avLst/>
          </a:prstGeom>
          <a:noFill/>
          <a:ln/>
        </p:spPr>
        <p:txBody>
          <a:bodyPr wrap="square" lIns="0" tIns="0" rIns="0" bIns="0" rtlCol="0" anchor="ctr"/>
          <a:lstStyle/>
          <a:p>
            <a:pPr marL="0" indent="0">
              <a:lnSpc>
                <a:spcPts val="1300"/>
              </a:lnSpc>
              <a:buNone/>
            </a:pPr>
            <a:r>
              <a:rPr lang="en-US" sz="1200" dirty="0">
                <a:solidFill>
                  <a:srgbClr val="5F6A70"/>
                </a:solidFill>
                <a:latin typeface="Calibri" pitchFamily="34" charset="0"/>
                <a:ea typeface="Calibri" pitchFamily="34" charset="-122"/>
                <a:cs typeface="Calibri" pitchFamily="34" charset="-120"/>
              </a:rPr>
              <a:t>Extend the system to arterial, venous and delayed phases for richer enhancement information.</a:t>
            </a:r>
            <a:endParaRPr lang="en-US" sz="1200" dirty="0"/>
          </a:p>
        </p:txBody>
      </p:sp>
      <p:sp>
        <p:nvSpPr>
          <p:cNvPr id="26" name="Shape 24"/>
          <p:cNvSpPr/>
          <p:nvPr/>
        </p:nvSpPr>
        <p:spPr>
          <a:xfrm>
            <a:off x="6263640" y="3401568"/>
            <a:ext cx="5349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27" name="Shape 25"/>
          <p:cNvSpPr/>
          <p:nvPr/>
        </p:nvSpPr>
        <p:spPr>
          <a:xfrm>
            <a:off x="6483096" y="3584448"/>
            <a:ext cx="384048" cy="384048"/>
          </a:xfrm>
          <a:prstGeom prst="ellipse">
            <a:avLst/>
          </a:prstGeom>
          <a:solidFill>
            <a:srgbClr val="00AEEF"/>
          </a:solidFill>
          <a:ln w="12700">
            <a:solidFill>
              <a:srgbClr val="00AEEF"/>
            </a:solidFill>
            <a:prstDash val="solid"/>
          </a:ln>
        </p:spPr>
        <p:txBody>
          <a:bodyPr/>
          <a:lstStyle/>
          <a:p>
            <a:endParaRPr lang="en-US"/>
          </a:p>
        </p:txBody>
      </p:sp>
      <p:sp>
        <p:nvSpPr>
          <p:cNvPr id="28" name="Text 26"/>
          <p:cNvSpPr/>
          <p:nvPr/>
        </p:nvSpPr>
        <p:spPr>
          <a:xfrm>
            <a:off x="6483096" y="3584448"/>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3</a:t>
            </a:r>
            <a:endParaRPr lang="en-US" sz="1100" dirty="0"/>
          </a:p>
        </p:txBody>
      </p:sp>
      <p:sp>
        <p:nvSpPr>
          <p:cNvPr id="29" name="Text 27"/>
          <p:cNvSpPr/>
          <p:nvPr/>
        </p:nvSpPr>
        <p:spPr>
          <a:xfrm>
            <a:off x="6967728" y="3483864"/>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Segmentation integration</a:t>
            </a:r>
          </a:p>
        </p:txBody>
      </p:sp>
      <p:sp>
        <p:nvSpPr>
          <p:cNvPr id="30" name="Text 28"/>
          <p:cNvSpPr/>
          <p:nvPr/>
        </p:nvSpPr>
        <p:spPr>
          <a:xfrm>
            <a:off x="6967728" y="3758184"/>
            <a:ext cx="4480560" cy="329184"/>
          </a:xfrm>
          <a:prstGeom prst="rect">
            <a:avLst/>
          </a:prstGeom>
          <a:noFill/>
          <a:ln/>
        </p:spPr>
        <p:txBody>
          <a:bodyPr wrap="square" lIns="0" tIns="0" rIns="0" bIns="0" rtlCol="0" anchor="ctr"/>
          <a:lstStyle/>
          <a:p>
            <a:pPr marL="0" indent="0">
              <a:lnSpc>
                <a:spcPts val="1300"/>
              </a:lnSpc>
              <a:buNone/>
            </a:pPr>
            <a:r>
              <a:rPr lang="en-US" sz="1200" dirty="0">
                <a:solidFill>
                  <a:srgbClr val="5F6A70"/>
                </a:solidFill>
                <a:latin typeface="Calibri" pitchFamily="34" charset="0"/>
                <a:ea typeface="Calibri" pitchFamily="34" charset="-122"/>
                <a:cs typeface="Calibri" pitchFamily="34" charset="-120"/>
              </a:rPr>
              <a:t>Add a U-Net-style branch to localise and delineate lesions, not only classify them.</a:t>
            </a:r>
          </a:p>
        </p:txBody>
      </p:sp>
      <p:sp>
        <p:nvSpPr>
          <p:cNvPr id="31" name="Shape 29"/>
          <p:cNvSpPr/>
          <p:nvPr/>
        </p:nvSpPr>
        <p:spPr>
          <a:xfrm>
            <a:off x="6263640" y="4242816"/>
            <a:ext cx="5349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32" name="Shape 30"/>
          <p:cNvSpPr/>
          <p:nvPr/>
        </p:nvSpPr>
        <p:spPr>
          <a:xfrm>
            <a:off x="6483096" y="4425696"/>
            <a:ext cx="384048" cy="384048"/>
          </a:xfrm>
          <a:prstGeom prst="ellipse">
            <a:avLst/>
          </a:prstGeom>
          <a:solidFill>
            <a:srgbClr val="00AEEF"/>
          </a:solidFill>
          <a:ln w="12700">
            <a:solidFill>
              <a:srgbClr val="00AEEF"/>
            </a:solidFill>
            <a:prstDash val="solid"/>
          </a:ln>
        </p:spPr>
        <p:txBody>
          <a:bodyPr/>
          <a:lstStyle/>
          <a:p>
            <a:endParaRPr lang="en-US"/>
          </a:p>
        </p:txBody>
      </p:sp>
      <p:sp>
        <p:nvSpPr>
          <p:cNvPr id="33" name="Text 31"/>
          <p:cNvSpPr/>
          <p:nvPr/>
        </p:nvSpPr>
        <p:spPr>
          <a:xfrm>
            <a:off x="6483096" y="4425696"/>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4</a:t>
            </a:r>
            <a:endParaRPr lang="en-US" sz="1100" dirty="0"/>
          </a:p>
        </p:txBody>
      </p:sp>
      <p:sp>
        <p:nvSpPr>
          <p:cNvPr id="34" name="Text 32"/>
          <p:cNvSpPr/>
          <p:nvPr/>
        </p:nvSpPr>
        <p:spPr>
          <a:xfrm>
            <a:off x="6967728" y="4325112"/>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Clinical decision support</a:t>
            </a:r>
          </a:p>
        </p:txBody>
      </p:sp>
      <p:sp>
        <p:nvSpPr>
          <p:cNvPr id="35" name="Text 33"/>
          <p:cNvSpPr/>
          <p:nvPr/>
        </p:nvSpPr>
        <p:spPr>
          <a:xfrm>
            <a:off x="6967728" y="4599432"/>
            <a:ext cx="4480560" cy="329184"/>
          </a:xfrm>
          <a:prstGeom prst="rect">
            <a:avLst/>
          </a:prstGeom>
          <a:noFill/>
          <a:ln/>
        </p:spPr>
        <p:txBody>
          <a:bodyPr wrap="square" lIns="0" tIns="0" rIns="0" bIns="0" rtlCol="0" anchor="ctr"/>
          <a:lstStyle/>
          <a:p>
            <a:pPr marL="0" indent="0">
              <a:lnSpc>
                <a:spcPts val="1300"/>
              </a:lnSpc>
              <a:buNone/>
            </a:pPr>
            <a:r>
              <a:rPr lang="en-US" sz="1200" dirty="0">
                <a:solidFill>
                  <a:srgbClr val="5F6A70"/>
                </a:solidFill>
                <a:latin typeface="Calibri" pitchFamily="34" charset="0"/>
                <a:ea typeface="Calibri" pitchFamily="34" charset="-122"/>
                <a:cs typeface="Calibri" pitchFamily="34" charset="-120"/>
              </a:rPr>
              <a:t>Deploy inside a real CDSS and evaluate impact on radiologist workflow and reporting time.</a:t>
            </a:r>
          </a:p>
        </p:txBody>
      </p:sp>
      <p:sp>
        <p:nvSpPr>
          <p:cNvPr id="36" name="Shape 34"/>
          <p:cNvSpPr/>
          <p:nvPr/>
        </p:nvSpPr>
        <p:spPr>
          <a:xfrm>
            <a:off x="6263640" y="5084064"/>
            <a:ext cx="5349240" cy="749808"/>
          </a:xfrm>
          <a:prstGeom prst="roundRect">
            <a:avLst>
              <a:gd name="adj" fmla="val 7317"/>
            </a:avLst>
          </a:prstGeom>
          <a:solidFill>
            <a:srgbClr val="E8F7FE"/>
          </a:solidFill>
          <a:ln w="12700">
            <a:solidFill>
              <a:srgbClr val="E8F7FE"/>
            </a:solidFill>
            <a:prstDash val="solid"/>
          </a:ln>
        </p:spPr>
        <p:txBody>
          <a:bodyPr/>
          <a:lstStyle/>
          <a:p>
            <a:endParaRPr lang="en-US"/>
          </a:p>
        </p:txBody>
      </p:sp>
      <p:sp>
        <p:nvSpPr>
          <p:cNvPr id="37" name="Shape 35"/>
          <p:cNvSpPr/>
          <p:nvPr/>
        </p:nvSpPr>
        <p:spPr>
          <a:xfrm>
            <a:off x="6483096" y="5266944"/>
            <a:ext cx="384048" cy="384048"/>
          </a:xfrm>
          <a:prstGeom prst="ellipse">
            <a:avLst/>
          </a:prstGeom>
          <a:solidFill>
            <a:srgbClr val="00AEEF"/>
          </a:solidFill>
          <a:ln w="12700">
            <a:solidFill>
              <a:srgbClr val="00AEEF"/>
            </a:solidFill>
            <a:prstDash val="solid"/>
          </a:ln>
        </p:spPr>
        <p:txBody>
          <a:bodyPr/>
          <a:lstStyle/>
          <a:p>
            <a:endParaRPr lang="en-US"/>
          </a:p>
        </p:txBody>
      </p:sp>
      <p:sp>
        <p:nvSpPr>
          <p:cNvPr id="38" name="Text 36"/>
          <p:cNvSpPr/>
          <p:nvPr/>
        </p:nvSpPr>
        <p:spPr>
          <a:xfrm>
            <a:off x="6483096" y="5266944"/>
            <a:ext cx="384048" cy="384048"/>
          </a:xfrm>
          <a:prstGeom prst="rect">
            <a:avLst/>
          </a:prstGeom>
          <a:noFill/>
          <a:ln/>
        </p:spPr>
        <p:txBody>
          <a:bodyPr wrap="square" lIns="0" tIns="0" rIns="0" bIns="0" rtlCol="0" anchor="ctr"/>
          <a:lstStyle/>
          <a:p>
            <a:pPr marL="0" indent="0" algn="ctr">
              <a:buNone/>
            </a:pPr>
            <a:r>
              <a:rPr lang="en-US" sz="1100" b="1" dirty="0">
                <a:solidFill>
                  <a:srgbClr val="16191B"/>
                </a:solidFill>
                <a:latin typeface="Calibri" panose="020F0502020204030204" pitchFamily="34" charset="0"/>
                <a:ea typeface="Arial" pitchFamily="34" charset="-122"/>
                <a:cs typeface="Arial" pitchFamily="34" charset="-120"/>
              </a:rPr>
              <a:t>5</a:t>
            </a:r>
            <a:endParaRPr lang="en-US" sz="1100" dirty="0"/>
          </a:p>
        </p:txBody>
      </p:sp>
      <p:sp>
        <p:nvSpPr>
          <p:cNvPr id="39" name="Text 37"/>
          <p:cNvSpPr/>
          <p:nvPr/>
        </p:nvSpPr>
        <p:spPr>
          <a:xfrm>
            <a:off x="6967728" y="5166360"/>
            <a:ext cx="4480560" cy="274320"/>
          </a:xfrm>
          <a:prstGeom prst="rect">
            <a:avLst/>
          </a:prstGeom>
          <a:noFill/>
          <a:ln/>
        </p:spPr>
        <p:txBody>
          <a:bodyPr wrap="square" lIns="0" tIns="0" rIns="0" bIns="0" rtlCol="0" anchor="ctr"/>
          <a:lstStyle/>
          <a:p>
            <a:r>
              <a:rPr lang="en-US" sz="1400" b="1" dirty="0">
                <a:solidFill>
                  <a:srgbClr val="004E70"/>
                </a:solidFill>
                <a:ea typeface="Arial" pitchFamily="34" charset="-122"/>
                <a:cs typeface="Arial" pitchFamily="34" charset="-120"/>
              </a:rPr>
              <a:t>Hybrid transformer designs</a:t>
            </a:r>
          </a:p>
        </p:txBody>
      </p:sp>
      <p:sp>
        <p:nvSpPr>
          <p:cNvPr id="40" name="Text 38"/>
          <p:cNvSpPr/>
          <p:nvPr/>
        </p:nvSpPr>
        <p:spPr>
          <a:xfrm>
            <a:off x="6967728" y="5440680"/>
            <a:ext cx="4480560" cy="329184"/>
          </a:xfrm>
          <a:prstGeom prst="rect">
            <a:avLst/>
          </a:prstGeom>
          <a:noFill/>
          <a:ln/>
        </p:spPr>
        <p:txBody>
          <a:bodyPr wrap="square" lIns="0" tIns="0" rIns="0" bIns="0" rtlCol="0" anchor="ctr"/>
          <a:lstStyle/>
          <a:p>
            <a:pPr marL="0" indent="0">
              <a:lnSpc>
                <a:spcPts val="1300"/>
              </a:lnSpc>
              <a:buNone/>
            </a:pPr>
            <a:r>
              <a:rPr lang="en-US" sz="1200" dirty="0">
                <a:solidFill>
                  <a:srgbClr val="5F6A70"/>
                </a:solidFill>
                <a:latin typeface="Calibri" pitchFamily="34" charset="0"/>
                <a:ea typeface="Calibri" pitchFamily="34" charset="-122"/>
                <a:cs typeface="Calibri" pitchFamily="34" charset="-120"/>
              </a:rPr>
              <a:t>Investigate CNN transformer hybrids for further gains in fine-grained discrimination.</a:t>
            </a:r>
          </a:p>
        </p:txBody>
      </p:sp>
      <p:sp>
        <p:nvSpPr>
          <p:cNvPr id="42" name="Text 39"/>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A6B2B8"/>
                </a:solidFill>
                <a:latin typeface="Calibri" pitchFamily="34" charset="0"/>
                <a:ea typeface="Calibri" pitchFamily="34" charset="-122"/>
                <a:cs typeface="Calibri" pitchFamily="34" charset="-120"/>
              </a:rPr>
              <a:t>39</a:t>
            </a:r>
            <a:endParaRPr lang="en-US" sz="1000" dirty="0"/>
          </a:p>
        </p:txBody>
      </p:sp>
      <p:pic>
        <p:nvPicPr>
          <p:cNvPr id="43" name="Picture 42" descr="D:\Midocean University\Logo and templates 2-2025\logo-midocean.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94631" y="36576"/>
            <a:ext cx="1836537" cy="1307592"/>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 46">
    <p:bg>
      <p:bgPr>
        <a:solidFill>
          <a:srgbClr val="16191B"/>
        </a:solidFill>
        <a:effectLst/>
      </p:bgPr>
    </p:bg>
    <p:spTree>
      <p:nvGrpSpPr>
        <p:cNvPr id="1" name=""/>
        <p:cNvGrpSpPr/>
        <p:nvPr/>
      </p:nvGrpSpPr>
      <p:grpSpPr>
        <a:xfrm>
          <a:off x="0" y="0"/>
          <a:ext cx="0" cy="0"/>
          <a:chOff x="0" y="0"/>
          <a:chExt cx="0" cy="0"/>
        </a:xfrm>
      </p:grpSpPr>
      <p:sp>
        <p:nvSpPr>
          <p:cNvPr id="5" name="Text 2"/>
          <p:cNvSpPr/>
          <p:nvPr/>
        </p:nvSpPr>
        <p:spPr>
          <a:xfrm>
            <a:off x="566928" y="2194560"/>
            <a:ext cx="8229600" cy="1005840"/>
          </a:xfrm>
          <a:prstGeom prst="rect">
            <a:avLst/>
          </a:prstGeom>
          <a:noFill/>
          <a:ln/>
        </p:spPr>
        <p:txBody>
          <a:bodyPr wrap="square" lIns="0" tIns="0" rIns="0" bIns="0" rtlCol="0" anchor="ctr"/>
          <a:lstStyle/>
          <a:p>
            <a:pPr marL="0" indent="0">
              <a:buNone/>
            </a:pPr>
            <a:r>
              <a:rPr lang="en-US" sz="5000" b="1" dirty="0">
                <a:solidFill>
                  <a:srgbClr val="FFFFFF"/>
                </a:solidFill>
                <a:latin typeface="Calibri" panose="020F0502020204030204" pitchFamily="34" charset="0"/>
                <a:ea typeface="Arial" pitchFamily="34" charset="-122"/>
                <a:cs typeface="Arial" pitchFamily="34" charset="-120"/>
              </a:rPr>
              <a:t>Thank You</a:t>
            </a:r>
            <a:endParaRPr lang="en-US" sz="5000" dirty="0"/>
          </a:p>
        </p:txBody>
      </p:sp>
      <p:sp>
        <p:nvSpPr>
          <p:cNvPr id="6" name="Text 3"/>
          <p:cNvSpPr/>
          <p:nvPr/>
        </p:nvSpPr>
        <p:spPr>
          <a:xfrm>
            <a:off x="566928" y="3246120"/>
            <a:ext cx="8229600" cy="457200"/>
          </a:xfrm>
          <a:prstGeom prst="rect">
            <a:avLst/>
          </a:prstGeom>
          <a:noFill/>
          <a:ln/>
        </p:spPr>
        <p:txBody>
          <a:bodyPr wrap="square" lIns="0" tIns="0" rIns="0" bIns="0" rtlCol="0" anchor="ctr"/>
          <a:lstStyle/>
          <a:p>
            <a:pPr marL="0" indent="0">
              <a:buNone/>
            </a:pPr>
            <a:r>
              <a:rPr lang="en-US" sz="1800" dirty="0">
                <a:solidFill>
                  <a:srgbClr val="00AEEF"/>
                </a:solidFill>
                <a:latin typeface="Calibri" pitchFamily="34" charset="0"/>
                <a:ea typeface="Calibri" pitchFamily="34" charset="-122"/>
                <a:cs typeface="Calibri" pitchFamily="34" charset="-120"/>
              </a:rPr>
              <a:t>Questions and discussion</a:t>
            </a:r>
            <a:endParaRPr lang="en-US" sz="1800" dirty="0"/>
          </a:p>
        </p:txBody>
      </p:sp>
      <p:sp>
        <p:nvSpPr>
          <p:cNvPr id="7" name="Shape 4"/>
          <p:cNvSpPr/>
          <p:nvPr/>
        </p:nvSpPr>
        <p:spPr>
          <a:xfrm>
            <a:off x="566928" y="4023360"/>
            <a:ext cx="10058400" cy="1417320"/>
          </a:xfrm>
          <a:prstGeom prst="roundRect">
            <a:avLst>
              <a:gd name="adj" fmla="val 3871"/>
            </a:avLst>
          </a:prstGeom>
          <a:solidFill>
            <a:srgbClr val="22282C"/>
          </a:solidFill>
          <a:ln w="12700">
            <a:solidFill>
              <a:srgbClr val="22282C"/>
            </a:solidFill>
            <a:prstDash val="solid"/>
          </a:ln>
        </p:spPr>
        <p:txBody>
          <a:bodyPr/>
          <a:lstStyle/>
          <a:p>
            <a:endParaRPr lang="en-US"/>
          </a:p>
        </p:txBody>
      </p:sp>
      <p:sp>
        <p:nvSpPr>
          <p:cNvPr id="8" name="Text 5"/>
          <p:cNvSpPr/>
          <p:nvPr/>
        </p:nvSpPr>
        <p:spPr>
          <a:xfrm>
            <a:off x="886968" y="4279392"/>
            <a:ext cx="4480560" cy="914400"/>
          </a:xfrm>
          <a:prstGeom prst="rect">
            <a:avLst/>
          </a:prstGeom>
          <a:noFill/>
          <a:ln/>
        </p:spPr>
        <p:txBody>
          <a:bodyPr wrap="square" lIns="0" tIns="0" rIns="0" bIns="0" rtlCol="0" anchor="t"/>
          <a:lstStyle/>
          <a:p>
            <a:pPr marL="0" indent="0">
              <a:lnSpc>
                <a:spcPts val="2000"/>
              </a:lnSpc>
              <a:buNone/>
            </a:pPr>
            <a:r>
              <a:rPr lang="en-US" sz="1400" b="1" dirty="0">
                <a:solidFill>
                  <a:srgbClr val="FFFFFF"/>
                </a:solidFill>
                <a:latin typeface="Calibri" pitchFamily="34" charset="0"/>
                <a:ea typeface="Calibri" pitchFamily="34" charset="-122"/>
                <a:cs typeface="Calibri" pitchFamily="34" charset="-120"/>
              </a:rPr>
              <a:t>Faisal Almokayed</a:t>
            </a:r>
            <a:endParaRPr lang="en-US" sz="1400" dirty="0"/>
          </a:p>
          <a:p>
            <a:pPr marL="0" indent="0">
              <a:lnSpc>
                <a:spcPts val="2000"/>
              </a:lnSpc>
              <a:buNone/>
            </a:pPr>
            <a:r>
              <a:rPr lang="en-US" sz="1150" dirty="0">
                <a:solidFill>
                  <a:srgbClr val="8CC9E4"/>
                </a:solidFill>
                <a:latin typeface="Calibri" pitchFamily="34" charset="0"/>
                <a:ea typeface="Calibri" pitchFamily="34" charset="-122"/>
                <a:cs typeface="Calibri" pitchFamily="34" charset="-120"/>
              </a:rPr>
              <a:t>253001589@st.midocean.edu.km</a:t>
            </a:r>
            <a:endParaRPr lang="en-US" sz="1400" dirty="0"/>
          </a:p>
        </p:txBody>
      </p:sp>
      <p:sp>
        <p:nvSpPr>
          <p:cNvPr id="9" name="Text 6"/>
          <p:cNvSpPr/>
          <p:nvPr/>
        </p:nvSpPr>
        <p:spPr>
          <a:xfrm>
            <a:off x="5577840" y="4279392"/>
            <a:ext cx="4754880" cy="914400"/>
          </a:xfrm>
          <a:prstGeom prst="rect">
            <a:avLst/>
          </a:prstGeom>
          <a:noFill/>
          <a:ln/>
        </p:spPr>
        <p:txBody>
          <a:bodyPr wrap="square" lIns="0" tIns="0" rIns="0" bIns="0" rtlCol="0" anchor="t"/>
          <a:lstStyle/>
          <a:p>
            <a:pPr marL="0" indent="0">
              <a:lnSpc>
                <a:spcPts val="2000"/>
              </a:lnSpc>
              <a:buNone/>
            </a:pPr>
            <a:r>
              <a:rPr lang="en-US" sz="1400" b="1" dirty="0">
                <a:solidFill>
                  <a:srgbClr val="FFFFFF"/>
                </a:solidFill>
                <a:latin typeface="Calibri" pitchFamily="34" charset="0"/>
                <a:ea typeface="Calibri" pitchFamily="34" charset="-122"/>
                <a:cs typeface="Calibri" pitchFamily="34" charset="-120"/>
              </a:rPr>
              <a:t>Meshaal Almutairi</a:t>
            </a:r>
            <a:endParaRPr lang="en-US" sz="1400" dirty="0"/>
          </a:p>
          <a:p>
            <a:pPr marL="0" indent="0">
              <a:lnSpc>
                <a:spcPts val="2000"/>
              </a:lnSpc>
              <a:buNone/>
            </a:pPr>
            <a:r>
              <a:rPr lang="en-US" sz="1150" dirty="0">
                <a:solidFill>
                  <a:srgbClr val="8CC9E4"/>
                </a:solidFill>
                <a:latin typeface="Calibri" pitchFamily="34" charset="0"/>
                <a:ea typeface="Calibri" pitchFamily="34" charset="-122"/>
                <a:cs typeface="Calibri" pitchFamily="34" charset="-120"/>
              </a:rPr>
              <a:t>252000278@st.midocean.edu.km</a:t>
            </a:r>
            <a:endParaRPr lang="en-US" sz="1400" dirty="0"/>
          </a:p>
        </p:txBody>
      </p:sp>
      <p:sp>
        <p:nvSpPr>
          <p:cNvPr id="10" name="Text 7"/>
          <p:cNvSpPr/>
          <p:nvPr/>
        </p:nvSpPr>
        <p:spPr>
          <a:xfrm>
            <a:off x="566928" y="5760720"/>
            <a:ext cx="10424160" cy="365760"/>
          </a:xfrm>
          <a:prstGeom prst="rect">
            <a:avLst/>
          </a:prstGeom>
          <a:noFill/>
          <a:ln/>
        </p:spPr>
        <p:txBody>
          <a:bodyPr wrap="square" lIns="0" tIns="0" rIns="0" bIns="0" rtlCol="0" anchor="ctr"/>
          <a:lstStyle/>
          <a:p>
            <a:pPr marL="0" indent="0">
              <a:buNone/>
            </a:pPr>
            <a:r>
              <a:rPr lang="en-US" sz="1050" dirty="0">
                <a:solidFill>
                  <a:srgbClr val="5A6B73"/>
                </a:solidFill>
                <a:latin typeface="Calibri" pitchFamily="34" charset="0"/>
                <a:ea typeface="Calibri" pitchFamily="34" charset="-122"/>
                <a:cs typeface="Calibri" pitchFamily="34" charset="-120"/>
              </a:rPr>
              <a:t>Deep Learning for Detection and Classification of Kidney Tumors and Cancer  ·  College of Informatics, Midocean University  ·  Supervisor: Dr. Mohamed Eassa</a:t>
            </a:r>
            <a:endParaRPr lang="en-US" sz="1050" dirty="0"/>
          </a:p>
        </p:txBody>
      </p:sp>
      <p:sp>
        <p:nvSpPr>
          <p:cNvPr id="12" name="Text 8"/>
          <p:cNvSpPr/>
          <p:nvPr/>
        </p:nvSpPr>
        <p:spPr>
          <a:xfrm>
            <a:off x="11231575" y="6400800"/>
            <a:ext cx="502920" cy="274320"/>
          </a:xfrm>
          <a:prstGeom prst="rect">
            <a:avLst/>
          </a:prstGeom>
          <a:noFill/>
          <a:ln/>
        </p:spPr>
        <p:txBody>
          <a:bodyPr wrap="square" rtlCol="0" anchor="ctr"/>
          <a:lstStyle/>
          <a:p>
            <a:pPr marL="0" indent="0" algn="r">
              <a:buNone/>
            </a:pPr>
            <a:r>
              <a:rPr lang="en-US" sz="1000" dirty="0">
                <a:solidFill>
                  <a:srgbClr val="5A6B73"/>
                </a:solidFill>
                <a:latin typeface="Calibri" pitchFamily="34" charset="0"/>
                <a:ea typeface="Calibri" pitchFamily="34" charset="-122"/>
                <a:cs typeface="Calibri" pitchFamily="34" charset="-120"/>
              </a:rPr>
              <a:t>40</a:t>
            </a:r>
            <a:endParaRPr lang="en-US" sz="1000" dirty="0"/>
          </a:p>
        </p:txBody>
      </p:sp>
      <p:pic>
        <p:nvPicPr>
          <p:cNvPr id="14" name="Image 0" descr="/home/claude/work/img/logo_white.png"/>
          <p:cNvPicPr>
            <a:picLocks noChangeAspect="1"/>
          </p:cNvPicPr>
          <p:nvPr/>
        </p:nvPicPr>
        <p:blipFill>
          <a:blip r:embed="rId3"/>
          <a:stretch>
            <a:fillRect/>
          </a:stretch>
        </p:blipFill>
        <p:spPr>
          <a:xfrm>
            <a:off x="9895566" y="73152"/>
            <a:ext cx="2020824" cy="175564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1688</TotalTime>
  <Words>4064</Words>
  <Application>Microsoft Office PowerPoint</Application>
  <PresentationFormat>Widescreen</PresentationFormat>
  <Paragraphs>810</Paragraphs>
  <Slides>40</Slides>
  <Notes>37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Deep Learning for Detection and Classification of Kidney Tumors and Cancer</dc:title>
  <dc:subject>PptxGenJS Presentation</dc:subject>
  <dc:creator>Faisal Almokayed &amp; Meshaal Almutairi</dc:creator>
  <cp:lastModifiedBy>Mohamed Eassa</cp:lastModifiedBy>
  <cp:revision>149</cp:revision>
  <dcterms:created xsi:type="dcterms:W3CDTF">2026-08-01T06:37:24Z</dcterms:created>
  <dcterms:modified xsi:type="dcterms:W3CDTF">2026-08-04T18:36:39Z</dcterms:modified>
</cp:coreProperties>
</file>