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2"/>
  </p:notesMasterIdLst>
  <p:sldIdLst>
    <p:sldId id="480" r:id="rId3"/>
    <p:sldId id="303" r:id="rId4"/>
    <p:sldId id="313" r:id="rId5"/>
    <p:sldId id="691" r:id="rId6"/>
    <p:sldId id="692" r:id="rId7"/>
    <p:sldId id="732" r:id="rId8"/>
    <p:sldId id="734" r:id="rId9"/>
    <p:sldId id="736" r:id="rId10"/>
    <p:sldId id="737" r:id="rId11"/>
    <p:sldId id="693" r:id="rId12"/>
    <p:sldId id="694" r:id="rId13"/>
    <p:sldId id="739" r:id="rId14"/>
    <p:sldId id="742" r:id="rId15"/>
    <p:sldId id="695" r:id="rId16"/>
    <p:sldId id="696" r:id="rId17"/>
    <p:sldId id="697" r:id="rId18"/>
    <p:sldId id="698" r:id="rId19"/>
    <p:sldId id="699" r:id="rId20"/>
    <p:sldId id="700" r:id="rId21"/>
    <p:sldId id="701" r:id="rId22"/>
    <p:sldId id="702" r:id="rId23"/>
    <p:sldId id="703" r:id="rId24"/>
    <p:sldId id="704" r:id="rId25"/>
    <p:sldId id="705" r:id="rId26"/>
    <p:sldId id="706" r:id="rId27"/>
    <p:sldId id="709" r:id="rId28"/>
    <p:sldId id="710" r:id="rId29"/>
    <p:sldId id="711" r:id="rId30"/>
    <p:sldId id="712" r:id="rId31"/>
    <p:sldId id="713" r:id="rId32"/>
    <p:sldId id="714" r:id="rId33"/>
    <p:sldId id="715" r:id="rId34"/>
    <p:sldId id="716" r:id="rId35"/>
    <p:sldId id="717" r:id="rId36"/>
    <p:sldId id="718" r:id="rId37"/>
    <p:sldId id="719" r:id="rId38"/>
    <p:sldId id="720" r:id="rId39"/>
    <p:sldId id="721" r:id="rId40"/>
    <p:sldId id="722" r:id="rId41"/>
    <p:sldId id="723" r:id="rId42"/>
    <p:sldId id="724" r:id="rId43"/>
    <p:sldId id="726" r:id="rId44"/>
    <p:sldId id="727" r:id="rId45"/>
    <p:sldId id="728" r:id="rId46"/>
    <p:sldId id="729" r:id="rId47"/>
    <p:sldId id="730" r:id="rId48"/>
    <p:sldId id="566" r:id="rId49"/>
    <p:sldId id="499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691"/>
            <p14:sldId id="692"/>
            <p14:sldId id="732"/>
            <p14:sldId id="734"/>
            <p14:sldId id="736"/>
            <p14:sldId id="737"/>
            <p14:sldId id="693"/>
            <p14:sldId id="694"/>
            <p14:sldId id="739"/>
            <p14:sldId id="742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6"/>
            <p14:sldId id="727"/>
            <p14:sldId id="728"/>
            <p14:sldId id="729"/>
            <p14:sldId id="730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0493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5" r:id="rId13"/>
    <p:sldLayoutId id="2147483667" r:id="rId14"/>
    <p:sldLayoutId id="2147483686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9.emf"/><Relationship Id="rId4" Type="http://schemas.openxmlformats.org/officeDocument/2006/relationships/oleObject" Target="../embeddings/oleObject2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1895771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3859" y="-298191"/>
            <a:ext cx="7860329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85822" y="3429000"/>
            <a:ext cx="8234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Times New Roman" panose="02020603050405020304" pitchFamily="18" charset="0"/>
              </a:rPr>
              <a:t>Sourcing decisions in a supply chain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4145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11663" y="4239620"/>
            <a:ext cx="5573486" cy="2814318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17128" y="1975948"/>
            <a:ext cx="9080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126EBE-4742-15B7-8418-EA00C6EDD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92217" y="188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8260" y="123155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The Role of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86080" y="1591164"/>
            <a:ext cx="10429921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Purchasing,</a:t>
            </a:r>
            <a:r>
              <a:rPr lang="en-US" altLang="en-US" dirty="0"/>
              <a:t> is the process by which companies acquire raw materials, components, products, services, or other resources from suppliers to execute their operations.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Sourcing</a:t>
            </a:r>
            <a:r>
              <a:rPr lang="en-US" altLang="en-US" dirty="0"/>
              <a:t> is the entire set of business processes required to purchase goods and services. </a:t>
            </a:r>
          </a:p>
          <a:p>
            <a:pPr algn="just"/>
            <a:r>
              <a:rPr lang="en-US" altLang="en-US" dirty="0"/>
              <a:t>For any supply chain function, the most significant decision is whether to outsource the function or perform it in-house.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</a:t>
            </a:r>
            <a:r>
              <a:rPr lang="en-US" altLang="en-US" dirty="0"/>
              <a:t> results in the supply chain function being performed by a third party.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 decisions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dirty="0"/>
              <a:t>are important and tend to vary across firms and industries.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11F3A6-C2EF-9FD2-1191-303CFA10F8C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97A9822-F987-AC45-7179-B1BBD04C3A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316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45441" y="1689100"/>
            <a:ext cx="10422644" cy="41148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Outsourcing questions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Will the third party increase the supply chain surplus relative to performing the activity in-house?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How much of the increase in surplus does the firm get to keep?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To what extent do risks grow upon outsourcing?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750FE39-78CB-2D37-9887-486BD9A09D2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FB2B2A-F0CD-B189-C0F4-23E441C115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57827"/>
      </p:ext>
    </p:extLst>
  </p:cSld>
  <p:clrMapOvr>
    <a:masterClrMapping/>
  </p:clrMapOvr>
  <p:transition spd="slow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96240" y="1689100"/>
            <a:ext cx="10515599" cy="4114800"/>
          </a:xfrm>
        </p:spPr>
        <p:txBody>
          <a:bodyPr>
            <a:norm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Recall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dirty="0"/>
              <a:t>that the supply chain surplus is the difference between the value of a product for the customer and the total cost of all supply chain activities involved in bringing the product to the customer.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</a:t>
            </a:r>
            <a:r>
              <a:rPr lang="en-US" altLang="en-US" dirty="0"/>
              <a:t> makes sense if it increases the supply chain surplus (assuming we get to keep some of the increase) without significantly increasing risks.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A sourcing decision </a:t>
            </a:r>
            <a:r>
              <a:rPr lang="en-US" altLang="en-US" dirty="0"/>
              <a:t>should aim to increase the net value created by the supply chain.</a:t>
            </a:r>
            <a:endParaRPr lang="en-US" alt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241763-4BF0-CE5B-DEAD-D611D239DC6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AE9B760-6180-EFE9-A181-60DA04EDBE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038"/>
      </p:ext>
    </p:extLst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55601" y="1570365"/>
            <a:ext cx="1043022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For example</a:t>
            </a:r>
            <a:r>
              <a:rPr lang="en-US" altLang="en-US" dirty="0"/>
              <a:t>, P&amp;G has historically outsourced retailing of its products to others. </a:t>
            </a:r>
          </a:p>
          <a:p>
            <a:pPr algn="just"/>
            <a:r>
              <a:rPr lang="en-US" altLang="en-US" dirty="0"/>
              <a:t>The third parties increase the supply chain surplus by aggregating many products that customers need (not just P&amp;G products) in a single retail store. </a:t>
            </a:r>
          </a:p>
          <a:p>
            <a:pPr algn="just"/>
            <a:r>
              <a:rPr lang="en-US" altLang="en-US" dirty="0"/>
              <a:t>This aggregation allows them to spread facility costs, selling costs, personnel costs, and transportation costs across many consumer goods manufacturers.</a:t>
            </a:r>
          </a:p>
          <a:p>
            <a:pPr algn="just"/>
            <a:r>
              <a:rPr lang="en-US" altLang="en-US" dirty="0"/>
              <a:t>This aggregation also allows the retailer to increase customer value by allowing them to purchase many products they need in a single visit to the store.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AC17F2D-A97F-15A3-746B-576E5D69B29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684C2A0-499F-EBC6-426E-215CBAF85A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18301"/>
      </p:ext>
    </p:extLst>
  </p:cSld>
  <p:clrMapOvr>
    <a:masterClrMapping/>
  </p:clrMapOvr>
  <p:transition spd="slow">
    <p:strip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52484" y="1566330"/>
            <a:ext cx="1074063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Clearly</a:t>
            </a:r>
            <a:r>
              <a:rPr lang="en-US" altLang="en-US" dirty="0">
                <a:solidFill>
                  <a:srgbClr val="00B0F0"/>
                </a:solidFill>
              </a:rPr>
              <a:t>,</a:t>
            </a:r>
            <a:r>
              <a:rPr lang="en-US" altLang="en-US" dirty="0"/>
              <a:t> outsourcing retailing to a third party increases the value created by the supply chain to a greater extent than if P&amp;G managed its own retailing.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Good sourcing </a:t>
            </a:r>
            <a:r>
              <a:rPr lang="en-US" altLang="en-US" dirty="0"/>
              <a:t>decisions grow value by assigning each activity within the supply chain to the party that can add the most value.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Effective sourcing </a:t>
            </a:r>
            <a:r>
              <a:rPr lang="en-US" altLang="en-US" dirty="0"/>
              <a:t>processes within a firm can improve profits for the firm, as well as total supply chain surplus, in a variety of ways. </a:t>
            </a:r>
          </a:p>
          <a:p>
            <a:pPr algn="just"/>
            <a:r>
              <a:rPr lang="en-US" altLang="en-US" dirty="0"/>
              <a:t>The drivers of improved profits must be identified when making sourcing decisions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C27E6D0-D3F8-81E5-F519-4EF9968C6CE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7982D3B-F7E2-8725-0504-03F3D7D881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79911"/>
      </p:ext>
    </p:extLst>
  </p:cSld>
  <p:clrMapOvr>
    <a:masterClrMapping/>
  </p:clrMapOvr>
  <p:transition spd="slow">
    <p:strip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74427" y="248508"/>
            <a:ext cx="10515600" cy="96542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The Role of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pic>
        <p:nvPicPr>
          <p:cNvPr id="23556" name="Picture 5" descr="FG_15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1" y="2210937"/>
            <a:ext cx="9812436" cy="371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0144D15-02DC-9384-5D97-D14D2029000E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9EC57EE-0A5D-B82F-8416-1DB108FFE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55795"/>
      </p:ext>
    </p:extLst>
  </p:cSld>
  <p:clrMapOvr>
    <a:masterClrMapping/>
  </p:clrMapOvr>
  <p:transition spd="slow">
    <p:strip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96305" y="-16970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Supplier Scoring and Assessment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98644" y="1830387"/>
            <a:ext cx="10220960" cy="4525963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Supplier performance should be compared on the basis of the supplier</a:t>
            </a:r>
            <a:r>
              <a:rPr lang="ja-JP" altLang="en-US" dirty="0"/>
              <a:t>’</a:t>
            </a:r>
            <a:r>
              <a:rPr lang="en-US" altLang="en-US" dirty="0"/>
              <a:t>s impact on total cost.</a:t>
            </a:r>
          </a:p>
          <a:p>
            <a:pPr marL="0" indent="0" algn="just" eaLnBrk="1" hangingPunct="1">
              <a:buNone/>
            </a:pPr>
            <a:endParaRPr lang="en-US" altLang="en-US" dirty="0"/>
          </a:p>
          <a:p>
            <a:pPr algn="just" eaLnBrk="1" hangingPunct="1"/>
            <a:r>
              <a:rPr lang="en-US" altLang="en-US" dirty="0"/>
              <a:t>There are several other factors besides purchase price that influence total cost.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3E33B01-C566-6ED0-95A9-DD297F0D724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C007827-7436-ACAA-F91F-D24B77A84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30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88075" y="214550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254000" y="1794916"/>
            <a:ext cx="11236960" cy="4351338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Identify one or more appropriate suppliers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Contract should account for all factors that affect supply chain performance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Should be designed to increase supply chain profits in a way that benefits both the supplier and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5E89A07-488B-A8C5-F725-9315990DC031}"/>
              </a:ext>
            </a:extLst>
          </p:cNvPr>
          <p:cNvSpPr/>
          <p:nvPr/>
        </p:nvSpPr>
        <p:spPr>
          <a:xfrm>
            <a:off x="11582400" y="1155862"/>
            <a:ext cx="19693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EBDCC19-7A3A-3810-FE9F-ACCECE8803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17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157"/>
          <p:cNvSpPr>
            <a:spLocks noChangeArrowheads="1"/>
          </p:cNvSpPr>
          <p:nvPr/>
        </p:nvSpPr>
        <p:spPr bwMode="auto">
          <a:xfrm>
            <a:off x="3095944" y="95794"/>
            <a:ext cx="4572000" cy="91836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    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performance –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factors to evaluate</a:t>
            </a:r>
          </a:p>
        </p:txBody>
      </p:sp>
      <p:sp>
        <p:nvSpPr>
          <p:cNvPr id="15365" name="Rectangle 108"/>
          <p:cNvSpPr>
            <a:spLocks noChangeArrowheads="1"/>
          </p:cNvSpPr>
          <p:nvPr/>
        </p:nvSpPr>
        <p:spPr bwMode="auto">
          <a:xfrm>
            <a:off x="1524001" y="169859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67" name="Text Box 285"/>
          <p:cNvSpPr txBox="1">
            <a:spLocks noChangeArrowheads="1"/>
          </p:cNvSpPr>
          <p:nvPr/>
        </p:nvSpPr>
        <p:spPr bwMode="auto">
          <a:xfrm>
            <a:off x="2679701" y="1577976"/>
            <a:ext cx="974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Quality</a:t>
            </a:r>
          </a:p>
        </p:txBody>
      </p:sp>
      <p:sp>
        <p:nvSpPr>
          <p:cNvPr id="15368" name="Text Box 286"/>
          <p:cNvSpPr txBox="1">
            <a:spLocks noChangeArrowheads="1"/>
          </p:cNvSpPr>
          <p:nvPr/>
        </p:nvSpPr>
        <p:spPr bwMode="auto">
          <a:xfrm>
            <a:off x="3024188" y="2032000"/>
            <a:ext cx="2709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Dealing with problems</a:t>
            </a:r>
          </a:p>
        </p:txBody>
      </p:sp>
      <p:sp>
        <p:nvSpPr>
          <p:cNvPr id="15369" name="Text Box 287"/>
          <p:cNvSpPr txBox="1">
            <a:spLocks noChangeArrowheads="1"/>
          </p:cNvSpPr>
          <p:nvPr/>
        </p:nvSpPr>
        <p:spPr bwMode="auto">
          <a:xfrm>
            <a:off x="3313114" y="2486026"/>
            <a:ext cx="3006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Continuous improvement</a:t>
            </a:r>
          </a:p>
        </p:txBody>
      </p:sp>
      <p:sp>
        <p:nvSpPr>
          <p:cNvPr id="15370" name="Text Box 288"/>
          <p:cNvSpPr txBox="1">
            <a:spLocks noChangeArrowheads="1"/>
          </p:cNvSpPr>
          <p:nvPr/>
        </p:nvSpPr>
        <p:spPr bwMode="auto">
          <a:xfrm>
            <a:off x="3600451" y="2938463"/>
            <a:ext cx="2365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spares</a:t>
            </a:r>
          </a:p>
        </p:txBody>
      </p:sp>
      <p:sp>
        <p:nvSpPr>
          <p:cNvPr id="15371" name="Text Box 289"/>
          <p:cNvSpPr txBox="1">
            <a:spLocks noChangeArrowheads="1"/>
          </p:cNvSpPr>
          <p:nvPr/>
        </p:nvSpPr>
        <p:spPr bwMode="auto">
          <a:xfrm>
            <a:off x="3946526" y="3392489"/>
            <a:ext cx="20494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Responsiveness</a:t>
            </a:r>
          </a:p>
        </p:txBody>
      </p:sp>
      <p:sp>
        <p:nvSpPr>
          <p:cNvPr id="15372" name="Text Box 290"/>
          <p:cNvSpPr txBox="1">
            <a:spLocks noChangeArrowheads="1"/>
          </p:cNvSpPr>
          <p:nvPr/>
        </p:nvSpPr>
        <p:spPr bwMode="auto">
          <a:xfrm>
            <a:off x="4248150" y="3846513"/>
            <a:ext cx="340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Cost and price management</a:t>
            </a:r>
          </a:p>
        </p:txBody>
      </p:sp>
      <p:sp>
        <p:nvSpPr>
          <p:cNvPr id="15373" name="Line 291"/>
          <p:cNvSpPr>
            <a:spLocks noChangeShapeType="1"/>
          </p:cNvSpPr>
          <p:nvPr/>
        </p:nvSpPr>
        <p:spPr bwMode="auto">
          <a:xfrm>
            <a:off x="2208214" y="1341438"/>
            <a:ext cx="3095625" cy="46085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5374" name="Oval 292"/>
          <p:cNvSpPr>
            <a:spLocks noChangeArrowheads="1"/>
          </p:cNvSpPr>
          <p:nvPr/>
        </p:nvSpPr>
        <p:spPr bwMode="auto">
          <a:xfrm>
            <a:off x="2149476" y="12604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5" name="Oval 293"/>
          <p:cNvSpPr>
            <a:spLocks noChangeArrowheads="1"/>
          </p:cNvSpPr>
          <p:nvPr/>
        </p:nvSpPr>
        <p:spPr bwMode="auto">
          <a:xfrm>
            <a:off x="2466976" y="17287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6" name="Oval 294"/>
          <p:cNvSpPr>
            <a:spLocks noChangeArrowheads="1"/>
          </p:cNvSpPr>
          <p:nvPr/>
        </p:nvSpPr>
        <p:spPr bwMode="auto">
          <a:xfrm>
            <a:off x="3081339" y="26289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7" name="Oval 295"/>
          <p:cNvSpPr>
            <a:spLocks noChangeArrowheads="1"/>
          </p:cNvSpPr>
          <p:nvPr/>
        </p:nvSpPr>
        <p:spPr bwMode="auto">
          <a:xfrm>
            <a:off x="3355976" y="30892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8" name="Oval 296"/>
          <p:cNvSpPr>
            <a:spLocks noChangeArrowheads="1"/>
          </p:cNvSpPr>
          <p:nvPr/>
        </p:nvSpPr>
        <p:spPr bwMode="auto">
          <a:xfrm>
            <a:off x="3673476" y="351472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9" name="Oval 297"/>
          <p:cNvSpPr>
            <a:spLocks noChangeArrowheads="1"/>
          </p:cNvSpPr>
          <p:nvPr/>
        </p:nvSpPr>
        <p:spPr bwMode="auto">
          <a:xfrm>
            <a:off x="3975101" y="39766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0" name="Oval 298"/>
          <p:cNvSpPr>
            <a:spLocks noChangeArrowheads="1"/>
          </p:cNvSpPr>
          <p:nvPr/>
        </p:nvSpPr>
        <p:spPr bwMode="auto">
          <a:xfrm>
            <a:off x="4578351" y="48783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1" name="Text Box 299"/>
          <p:cNvSpPr txBox="1">
            <a:spLocks noChangeArrowheads="1"/>
          </p:cNvSpPr>
          <p:nvPr/>
        </p:nvSpPr>
        <p:spPr bwMode="auto">
          <a:xfrm>
            <a:off x="4537075" y="4298951"/>
            <a:ext cx="19494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Communication</a:t>
            </a:r>
          </a:p>
        </p:txBody>
      </p:sp>
      <p:sp>
        <p:nvSpPr>
          <p:cNvPr id="15382" name="Oval 300"/>
          <p:cNvSpPr>
            <a:spLocks noChangeArrowheads="1"/>
          </p:cNvSpPr>
          <p:nvPr/>
        </p:nvSpPr>
        <p:spPr bwMode="auto">
          <a:xfrm>
            <a:off x="4884739" y="533876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3" name="Text Box 301"/>
          <p:cNvSpPr txBox="1">
            <a:spLocks noChangeArrowheads="1"/>
          </p:cNvSpPr>
          <p:nvPr/>
        </p:nvSpPr>
        <p:spPr bwMode="auto">
          <a:xfrm>
            <a:off x="2349500" y="1125539"/>
            <a:ext cx="8318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On-time delivery</a:t>
            </a:r>
          </a:p>
        </p:txBody>
      </p:sp>
      <p:sp>
        <p:nvSpPr>
          <p:cNvPr id="15384" name="Text Box 302"/>
          <p:cNvSpPr txBox="1">
            <a:spLocks noChangeArrowheads="1"/>
          </p:cNvSpPr>
          <p:nvPr/>
        </p:nvSpPr>
        <p:spPr bwMode="auto">
          <a:xfrm>
            <a:off x="4872038" y="4752975"/>
            <a:ext cx="1535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I.T. systems</a:t>
            </a:r>
          </a:p>
        </p:txBody>
      </p:sp>
      <p:sp>
        <p:nvSpPr>
          <p:cNvPr id="15385" name="Text Box 303"/>
          <p:cNvSpPr txBox="1">
            <a:spLocks noChangeArrowheads="1"/>
          </p:cNvSpPr>
          <p:nvPr/>
        </p:nvSpPr>
        <p:spPr bwMode="auto">
          <a:xfrm>
            <a:off x="5159376" y="5207000"/>
            <a:ext cx="2879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clarification</a:t>
            </a:r>
          </a:p>
        </p:txBody>
      </p:sp>
      <p:sp>
        <p:nvSpPr>
          <p:cNvPr id="15386" name="Text Box 304"/>
          <p:cNvSpPr txBox="1">
            <a:spLocks noChangeArrowheads="1"/>
          </p:cNvSpPr>
          <p:nvPr/>
        </p:nvSpPr>
        <p:spPr bwMode="auto">
          <a:xfrm>
            <a:off x="5473701" y="5661025"/>
            <a:ext cx="3857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Management of contract change</a:t>
            </a:r>
          </a:p>
        </p:txBody>
      </p:sp>
      <p:sp>
        <p:nvSpPr>
          <p:cNvPr id="15387" name="Oval 305"/>
          <p:cNvSpPr>
            <a:spLocks noChangeArrowheads="1"/>
          </p:cNvSpPr>
          <p:nvPr/>
        </p:nvSpPr>
        <p:spPr bwMode="auto">
          <a:xfrm>
            <a:off x="2768601" y="21859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8" name="Oval 306"/>
          <p:cNvSpPr>
            <a:spLocks noChangeArrowheads="1"/>
          </p:cNvSpPr>
          <p:nvPr/>
        </p:nvSpPr>
        <p:spPr bwMode="auto">
          <a:xfrm>
            <a:off x="4305301" y="44323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9" name="Oval 307"/>
          <p:cNvSpPr>
            <a:spLocks noChangeArrowheads="1"/>
          </p:cNvSpPr>
          <p:nvPr/>
        </p:nvSpPr>
        <p:spPr bwMode="auto">
          <a:xfrm>
            <a:off x="5226051" y="581501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2825776-8371-6B21-1E9B-A98EA61393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B6797ED-E8AB-E2C7-8B5E-1AF84FC47F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23711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149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2" name="Rectangle 152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3" name="Rectangle 155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4" name="Rectangle 158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5" name="Rectangle 161"/>
          <p:cNvSpPr>
            <a:spLocks noChangeArrowheads="1"/>
          </p:cNvSpPr>
          <p:nvPr/>
        </p:nvSpPr>
        <p:spPr bwMode="auto">
          <a:xfrm>
            <a:off x="3127706" y="2150328"/>
            <a:ext cx="1865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indent="15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1588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/>
            </a:endParaRPr>
          </a:p>
        </p:txBody>
      </p:sp>
      <p:sp>
        <p:nvSpPr>
          <p:cNvPr id="14346" name="TextBox 24"/>
          <p:cNvSpPr txBox="1">
            <a:spLocks noChangeArrowheads="1"/>
          </p:cNvSpPr>
          <p:nvPr/>
        </p:nvSpPr>
        <p:spPr bwMode="auto">
          <a:xfrm>
            <a:off x="2356466" y="245659"/>
            <a:ext cx="64087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evaluation factors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56466" y="1225689"/>
            <a:ext cx="700158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Quality and process control</a:t>
            </a:r>
          </a:p>
          <a:p>
            <a:pPr marL="1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Continuous improvement</a:t>
            </a:r>
          </a:p>
          <a:p>
            <a:pPr marL="3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Facility environment</a:t>
            </a:r>
          </a:p>
          <a:p>
            <a:pPr marL="5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Customer relationship</a:t>
            </a:r>
          </a:p>
          <a:p>
            <a:pPr marL="7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Delivery</a:t>
            </a:r>
          </a:p>
          <a:p>
            <a:pPr marL="90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Inventory and warehousing</a:t>
            </a:r>
          </a:p>
          <a:p>
            <a:pPr marL="10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Ordering</a:t>
            </a:r>
          </a:p>
          <a:p>
            <a:pPr marL="12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Financial conditions</a:t>
            </a:r>
          </a:p>
          <a:p>
            <a:pPr marL="14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Certifications</a:t>
            </a:r>
          </a:p>
          <a:p>
            <a:pPr marL="16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Price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Times New Roman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5DBEA73-78A0-0B8F-ED50-E56127C20C4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9A3849B-EC5A-43B0-DA4B-2944E5A896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638142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824552" y="233180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Design Collaboration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47040" y="1671133"/>
            <a:ext cx="10515599" cy="452596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About 80% of the cost of a product is determined during design</a:t>
            </a:r>
          </a:p>
          <a:p>
            <a:pPr algn="just" eaLnBrk="1" hangingPunct="1"/>
            <a:r>
              <a:rPr lang="en-US" altLang="en-US" dirty="0"/>
              <a:t>Suppliers should be actively involved at this stage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ESI has been defined as:</a:t>
            </a:r>
          </a:p>
          <a:p>
            <a:pPr marL="0" indent="0" algn="just">
              <a:buNone/>
            </a:pPr>
            <a:r>
              <a:rPr lang="en-US" altLang="en-US" dirty="0"/>
              <a:t>A practice that brings together one or more selected suppliers with a buyer’s product design team early in the product development process.  </a:t>
            </a:r>
          </a:p>
          <a:p>
            <a:pPr marL="0" indent="0" algn="just">
              <a:buNone/>
            </a:pPr>
            <a:r>
              <a:rPr lang="en-US" altLang="en-US" dirty="0"/>
              <a:t>The objective is to utilise the supplier’s expertise and experience in developing a product specification that is designed for effective and efficient product roll-out.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B69174E-4AE9-6181-BBE3-15FB9BF39CF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E0471D7-7701-43B5-C152-2C412CAB9B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64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386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Procurement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180431" y="1953538"/>
            <a:ext cx="11175999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 supplier sends product in response to orders placed by the buyer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Orders placed and delivered on schedule at the lowest possible overall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1D4F07D-0E8D-1C8B-22E1-4638E8A5A5EE}"/>
              </a:ext>
            </a:extLst>
          </p:cNvPr>
          <p:cNvSpPr/>
          <p:nvPr/>
        </p:nvSpPr>
        <p:spPr>
          <a:xfrm>
            <a:off x="11353800" y="1155862"/>
            <a:ext cx="21979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FE7B6AB-A4F4-1BE9-9A35-5BF1F7E3E4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56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Sourcing Planning and Analysis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85297" y="2012949"/>
            <a:ext cx="1043432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Analyze spending across various suppliers and component categories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Identify opportunities for decreasing the total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E2116C-10F2-CC54-E7F7-029C3A4A322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0123740-2635-A6CD-B2FC-596AAD9A32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7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4"/>
          <p:cNvSpPr>
            <a:spLocks noGrp="1"/>
          </p:cNvSpPr>
          <p:nvPr>
            <p:ph type="title"/>
          </p:nvPr>
        </p:nvSpPr>
        <p:spPr>
          <a:xfrm>
            <a:off x="783609" y="198708"/>
            <a:ext cx="10515600" cy="7403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Cost of Goods Sold</a:t>
            </a:r>
          </a:p>
        </p:txBody>
      </p:sp>
      <p:sp>
        <p:nvSpPr>
          <p:cNvPr id="29699" name="Content Placeholder 5"/>
          <p:cNvSpPr>
            <a:spLocks noGrp="1"/>
          </p:cNvSpPr>
          <p:nvPr>
            <p:ph idx="1"/>
          </p:nvPr>
        </p:nvSpPr>
        <p:spPr>
          <a:xfrm>
            <a:off x="406401" y="1727201"/>
            <a:ext cx="1068923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Cost of goods sold (COGS) represents well over 50 percent of sales for most major manufacturers.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Purchased parts a much higher fraction than in the past.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Companies have reduced vertical integration and outsourced.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84945" y="62531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C533A9D-8EFD-10E2-828A-9FE2BE056AF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624CAC9-6756-A6D5-957A-D45FF79528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18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810904" y="173799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Benefits of Effective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Sourcing Decisions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62847"/>
            <a:ext cx="10773998" cy="4693503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Better economies of scale through aggregated more efficient procurement transactions</a:t>
            </a:r>
          </a:p>
          <a:p>
            <a:pPr algn="just" eaLnBrk="1" hangingPunct="1"/>
            <a:r>
              <a:rPr lang="en-US" altLang="en-US" dirty="0"/>
              <a:t>Design collaboration can result in products that are easier to manufacture and distribute </a:t>
            </a:r>
          </a:p>
          <a:p>
            <a:pPr algn="just" eaLnBrk="1" hangingPunct="1"/>
            <a:r>
              <a:rPr lang="en-US" altLang="en-US" dirty="0"/>
              <a:t>Good procurement processes can facilitate coordination with suppliers</a:t>
            </a:r>
          </a:p>
          <a:p>
            <a:pPr algn="just" eaLnBrk="1" hangingPunct="1"/>
            <a:r>
              <a:rPr lang="en-US" altLang="en-US" dirty="0"/>
              <a:t>Appropriate supplier contracts can allow for the sharing of risk</a:t>
            </a:r>
          </a:p>
          <a:p>
            <a:pPr algn="just" eaLnBrk="1" hangingPunct="1"/>
            <a:r>
              <a:rPr lang="en-US" altLang="en-US" dirty="0"/>
              <a:t>Firms can achieve a lower purchase price by increasing competition through the use of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A7210FA-1145-7372-7E99-45FAE0FDD03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BC1225E-224B-C1E4-9683-B8AF457A36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084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31209" y="137477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In-House or Outsource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87680" y="1514286"/>
            <a:ext cx="10328321" cy="49784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Increase supply chain surplus through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Capacity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Inventory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transportation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storage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Warehousing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Procurement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Information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Receivables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Relationship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Lower costs and higher quality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0AA9F6C-6C65-BF71-0575-FF69528C0E79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BBB1145-5DAF-116D-0A16-D750113636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85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56640"/>
            <a:ext cx="10515600" cy="9944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by a Third Party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83358" y="1600200"/>
            <a:ext cx="10337041" cy="49022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Scale</a:t>
            </a:r>
          </a:p>
          <a:p>
            <a:pPr lvl="1" algn="just" eaLnBrk="1" hangingPunct="1"/>
            <a:r>
              <a:rPr lang="en-US" altLang="en-US" sz="2800" dirty="0"/>
              <a:t>Large scale it is unlikely that a third party can achieve further scale economies and increase the surplus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Uncertainty</a:t>
            </a:r>
          </a:p>
          <a:p>
            <a:pPr lvl="1" algn="just" eaLnBrk="1" hangingPunct="1"/>
            <a:r>
              <a:rPr lang="en-US" altLang="en-US" sz="2800" dirty="0"/>
              <a:t>If requirements are highly variable over time, third party can increase the surplus through aggregation 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Specificity of assets</a:t>
            </a:r>
          </a:p>
          <a:p>
            <a:pPr lvl="1" algn="just" eaLnBrk="1" hangingPunct="1"/>
            <a:r>
              <a:rPr lang="en-US" altLang="en-US" sz="2800" dirty="0"/>
              <a:t>If assets required are specific to a firm, a third party is unlikely to increase the surplus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BAFA081-FF85-515B-A922-718EE26D32F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08CB21-76FD-FDAD-D78E-C0EEC1FD23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404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301" y="-45437"/>
            <a:ext cx="10515600" cy="1201299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by a Third Party</a:t>
            </a:r>
            <a:endParaRPr lang="en-US" sz="2800" dirty="0">
              <a:solidFill>
                <a:srgbClr val="00B0F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564408"/>
              </p:ext>
            </p:extLst>
          </p:nvPr>
        </p:nvGraphicFramePr>
        <p:xfrm>
          <a:off x="524301" y="1674640"/>
          <a:ext cx="10271078" cy="4475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81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7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Specificity of Assets Involved in Function</a:t>
                      </a:r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r>
                        <a:rPr lang="en-US" sz="1800" b="1" dirty="0"/>
                        <a:t>Firm scale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No growth in surplus unless cost of capital is lower for third party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r>
                        <a:rPr lang="en-US" sz="1800" b="1" dirty="0"/>
                        <a:t>Demand uncertainty for firm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4145" y="64314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44AB17-1CF4-7AC1-F431-10BF718C581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5F655D4-7548-77DB-6F2A-EFA8D47B4B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4555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731029" y="240447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Risks of Using a Third Party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401472" y="1668892"/>
            <a:ext cx="11617807" cy="4351338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The process is broken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Underestimation of the cost of coordination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Reduced customer/supplier contact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internal capability and growth in third-party power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Leakage of sensitive data and information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Ineffective contracts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supply chain visibility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Negative reputational impact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1562" y="61982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7C9E53-4A51-F5C9-950F-19E9044AF75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9918767-C6BE-E793-E910-AA8CD2F05F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145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663" y="118123"/>
            <a:ext cx="10515600" cy="87682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Third- and Fourth-Party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Logistics Providers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335280" y="1777142"/>
            <a:ext cx="11155680" cy="43307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Third-party logistics (3PL) </a:t>
            </a:r>
            <a:r>
              <a:rPr lang="en-US" altLang="en-US" dirty="0"/>
              <a:t>providers performs one or more of the logistics activities relating to the flow of product, information, and funds that could be performed by the firm itself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A 4PL (fourth-party logistics) </a:t>
            </a:r>
            <a:r>
              <a:rPr lang="en-US" altLang="en-US" dirty="0"/>
              <a:t>designs, builds and runs the entire supply chain process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86DE092-FD87-485B-ADAB-68E4EDCA80B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05F9F-9DAF-6580-6395-6A3DAFFD7D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274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121" y="-82350"/>
            <a:ext cx="10515600" cy="119713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Third- and Fourth-Party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Logistics Providers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129436"/>
              </p:ext>
            </p:extLst>
          </p:nvPr>
        </p:nvGraphicFramePr>
        <p:xfrm>
          <a:off x="415121" y="1242223"/>
          <a:ext cx="10515600" cy="50504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5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3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866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Service Category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Basic Service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Some Specific Value-Added Services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</a:t>
                      </a:r>
                      <a:endParaRPr lang="en-US" sz="1400" b="1" dirty="0"/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Inbound, outbound by ship, truck, rail, air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Tendering, track/trace, mode conversion, dispatch, freight pay, contract management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Storage, facilities management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Cross-dock, in-transit merge, pool distribution across firms, pick/pack, kitting, inventory control, labeling, order fulfillment, home delivery of catalog orders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376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Information technology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Provide and maintain advanced information/computer systems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 management systems, warehousing management, network modeling and site selection, freight bill payment, automated broker interfaces, end-to-end matching, forecasting, EDI, worldwide track and trace, global visibility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Reverse logistics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Handle reverse flows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Recycling, used-asset disposition, customer returns, returnable container management, repair/refurbish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3PL services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Brokering, freight forwarding, purchase-order management, order taking, loss and damage claims, freight bill audits, consulting, time-definite delivery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International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Customs brokering, port services, export crating, consolidation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Special skills/handling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Hazardous materials, temperature controlled, package/parcel delivery, food-grade facilities/equipment, bulk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C1E3823-CA25-8F6B-D0B9-4AFAB9DDA95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A27C7F6-0B25-AC40-C802-03292D15EA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76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81409"/>
            <a:ext cx="10515600" cy="86317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Using Total Cost to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Score and Assess Suppliers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975029"/>
              </p:ext>
            </p:extLst>
          </p:nvPr>
        </p:nvGraphicFramePr>
        <p:xfrm>
          <a:off x="548640" y="1333696"/>
          <a:ext cx="10403840" cy="50025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83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16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3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349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Performance Category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Category Components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Quantifiable?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3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price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Labor, material, overhead, local taxes, and compliance costs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terms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Net payment terms, delivery frequency, minimum lot size, quantity discounts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Delivery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All transportation costs from source to destination, packaging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532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inventory, including raw material, in process and finished goods, in-transit inventory, finished goods inventory in supply chain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cost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and material handling costs to support additional inventory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Quality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inspection, rework, product returns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 impact of quality problems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No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Exchange rate trends, taxes, duties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Support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Management overhead and administrative support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Difficult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2456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capabilities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Replenishment lead time, on-time performance, flexibility, information coordination capability, design coordination capability, supplier viability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some extent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4071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2632513-DEA8-DDF3-01A0-C21C220B5B0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D1C4EF7-14DA-670E-6D52-826177D221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6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731029" y="34480"/>
            <a:ext cx="10515600" cy="80984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6560" y="1676400"/>
            <a:ext cx="10774603" cy="41148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Supplier selection can be performed through competitive bids, reverse auctions, and direct negotiations</a:t>
            </a:r>
          </a:p>
          <a:p>
            <a:pPr algn="just" eaLnBrk="1" hangingPunct="1"/>
            <a:r>
              <a:rPr lang="en-US" altLang="en-US" dirty="0"/>
              <a:t>Supplier evaluation is based on total cost of using a supplier</a:t>
            </a:r>
          </a:p>
          <a:p>
            <a:pPr algn="just" eaLnBrk="1" hangingPunct="1"/>
            <a:r>
              <a:rPr lang="en-US" altLang="en-US" dirty="0"/>
              <a:t>Auctions: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Sealed-bid first-price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English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Dutch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Second-price (Vickery)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52865" y="61974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3C5018-EA3F-1E73-E94C-1FD531BCFA6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668A5DB-8C5D-CCEB-3DE7-070FE94BFE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3049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803363" y="177422"/>
            <a:ext cx="10515600" cy="76763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5120" y="1481026"/>
            <a:ext cx="10596880" cy="46990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Factors influence the performance of an auction</a:t>
            </a:r>
          </a:p>
          <a:p>
            <a:pPr lvl="1" algn="just" eaLnBrk="1" hangingPunct="1"/>
            <a:r>
              <a:rPr lang="en-US" altLang="en-US" sz="2800" dirty="0"/>
              <a:t>Is the supplier’s cost structure private (not affected by factors that are common to other bidders)?</a:t>
            </a:r>
          </a:p>
          <a:p>
            <a:pPr lvl="1" algn="just" eaLnBrk="1" hangingPunct="1"/>
            <a:r>
              <a:rPr lang="en-US" altLang="en-US" sz="2800" dirty="0"/>
              <a:t>Are suppliers symmetric or asymmetric; that is, ex ante, are they expected to have similar cost structures?</a:t>
            </a:r>
          </a:p>
          <a:p>
            <a:pPr lvl="1" algn="just" eaLnBrk="1" hangingPunct="1"/>
            <a:r>
              <a:rPr lang="en-US" altLang="en-US" sz="2800" dirty="0"/>
              <a:t>Do suppliers have all the information they need to estimate their cost structure?</a:t>
            </a:r>
          </a:p>
          <a:p>
            <a:pPr lvl="1" algn="just" eaLnBrk="1" hangingPunct="1"/>
            <a:r>
              <a:rPr lang="en-US" altLang="en-US" sz="2800" dirty="0"/>
              <a:t>Does the buyer specify a maximum price it is willing to pay for the supply chain?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63A25AC-5C3B-06A1-1D52-C8509DB2EEC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A1020A-8996-9F39-8535-5B35C9F096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12525"/>
      </p:ext>
    </p:extLst>
  </p:cSld>
  <p:clrMapOvr>
    <a:masterClrMapping/>
  </p:clrMapOvr>
  <p:transition spd="slow">
    <p:strip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735652" y="192031"/>
            <a:ext cx="10515600" cy="9114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2800" b="1" dirty="0">
                <a:solidFill>
                  <a:srgbClr val="00B0F0"/>
                </a:solidFill>
              </a:rPr>
            </a:br>
            <a:r>
              <a:rPr lang="en-US" altLang="en-US" sz="28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9280" y="1774588"/>
            <a:ext cx="10210800" cy="35560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Collusion among bidders</a:t>
            </a:r>
          </a:p>
          <a:p>
            <a:pPr algn="just" eaLnBrk="1" hangingPunct="1"/>
            <a:r>
              <a:rPr lang="en-US" altLang="en-US" dirty="0"/>
              <a:t>Second-price auctions are particularly vulnerable</a:t>
            </a:r>
          </a:p>
          <a:p>
            <a:pPr algn="just" eaLnBrk="1" hangingPunct="1"/>
            <a:r>
              <a:rPr lang="en-US" altLang="en-US" dirty="0"/>
              <a:t>Can be avoided with any first-price auction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EC5A064-A62C-7CAC-95F2-F5684FD0CFEF}"/>
              </a:ext>
            </a:extLst>
          </p:cNvPr>
          <p:cNvSpPr/>
          <p:nvPr/>
        </p:nvSpPr>
        <p:spPr>
          <a:xfrm>
            <a:off x="11251252" y="1103475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71E258-32EA-4E14-50E9-878675D885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73641"/>
      </p:ext>
    </p:extLst>
  </p:cSld>
  <p:clrMapOvr>
    <a:masterClrMapping/>
  </p:clrMapOvr>
  <p:transition spd="slow">
    <p:strip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803363" y="166437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Basic Principles of Negotiation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0" y="1604331"/>
            <a:ext cx="10937240" cy="4864100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difference between the values of the buyer and seller is the </a:t>
            </a:r>
            <a:r>
              <a:rPr lang="en-US" b="1" i="1" dirty="0">
                <a:solidFill>
                  <a:srgbClr val="00B0F0"/>
                </a:solidFill>
              </a:rPr>
              <a:t>bargaining surplus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i="1" dirty="0"/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goal of each negotiating party is to capture as much of the bargaining surplus as possible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dirty="0"/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Have a clear idea of your own value and as good an estimate of the third party’s value as possible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Look for a fair outcome based on equally or equitably dividing the bargaining surplus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A win-win outcome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3F988D7-58B4-7D9A-374A-D32A73FDB597}"/>
              </a:ext>
            </a:extLst>
          </p:cNvPr>
          <p:cNvSpPr/>
          <p:nvPr/>
        </p:nvSpPr>
        <p:spPr>
          <a:xfrm>
            <a:off x="11551429" y="102378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0404C1-64BC-8F85-EDAF-BB1EEC2F8C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060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98438"/>
            <a:ext cx="8229600" cy="90703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Contracts, Risk Sharing, and </a:t>
            </a:r>
            <a:br>
              <a:rPr lang="en-US" altLang="en-US" sz="2800" b="1" dirty="0">
                <a:solidFill>
                  <a:srgbClr val="00B0F0"/>
                </a:solidFill>
              </a:rPr>
            </a:br>
            <a:r>
              <a:rPr lang="en-US" altLang="en-US" sz="2800" b="1" dirty="0">
                <a:solidFill>
                  <a:srgbClr val="00B0F0"/>
                </a:solidFill>
              </a:rPr>
              <a:t>Supply Chain Performance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4480" y="1875330"/>
            <a:ext cx="11596345" cy="4114800"/>
          </a:xfrm>
        </p:spPr>
        <p:txBody>
          <a:bodyPr/>
          <a:lstStyle/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affect the firm’s profits and total supply chain profits?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Will the incentives in the contract introduce any information distortion?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influence supplier performance along key performance measures?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372A27C-EF6A-02D0-8482-4EA208DE4B44}"/>
              </a:ext>
            </a:extLst>
          </p:cNvPr>
          <p:cNvSpPr/>
          <p:nvPr/>
        </p:nvSpPr>
        <p:spPr>
          <a:xfrm>
            <a:off x="11755120" y="1155862"/>
            <a:ext cx="15240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B5BDE8D-679B-BAA1-A0F4-5004CF67BD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698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510654" y="86672"/>
            <a:ext cx="10515600" cy="101986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for Product Availability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and Supply Chain Profits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76400"/>
            <a:ext cx="11042625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Independent actions taken by two parties in a supply chain often result in profits that are lower than those that could be achieved if the supply chain were to coordinate its actions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Three contracts that increase overall profits by making the supplier share some of the buyer’s demand uncertainty are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Buyback or returns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Revenue-sharing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Quantity flexibility contracts</a:t>
            </a:r>
            <a:endParaRPr lang="en-US" altLang="en-US" sz="2800" b="1" dirty="0">
              <a:solidFill>
                <a:srgbClr val="00B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93505" y="61882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9CDAF8-2E9E-4005-FAD0-ADD566003D5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75C3BFE-C9C4-B765-771B-D8B95607A6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543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32559"/>
            <a:ext cx="8610600" cy="89336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Buyback Contracts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7040" y="1447800"/>
            <a:ext cx="9839960" cy="326390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Allows a retailer to return unsold inventory up to a specified amount at an agreed upon price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specifies a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a buyback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can salvage $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dirty="0"/>
              <a:t> for any units that the retailer returns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has a cost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i="1" dirty="0"/>
              <a:t> </a:t>
            </a:r>
            <a:r>
              <a:rPr lang="en-US" altLang="en-US" dirty="0"/>
              <a:t>per unit produced and the retail price is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386840" y="5233581"/>
            <a:ext cx="7670800" cy="850900"/>
            <a:chOff x="812800" y="4819650"/>
            <a:chExt cx="7670800" cy="850900"/>
          </a:xfrm>
        </p:grpSpPr>
        <p:graphicFrame>
          <p:nvGraphicFramePr>
            <p:cNvPr id="3074" name="Object 118"/>
            <p:cNvGraphicFramePr>
              <a:graphicFrameLocks noChangeAspect="1"/>
            </p:cNvGraphicFramePr>
            <p:nvPr/>
          </p:nvGraphicFramePr>
          <p:xfrm>
            <a:off x="812800" y="4819650"/>
            <a:ext cx="69596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6948360" imgH="429480" progId="Equation.3">
                    <p:embed/>
                  </p:oleObj>
                </mc:Choice>
                <mc:Fallback>
                  <p:oleObj name="Equation" r:id="rId2" imgW="6948360" imgH="429480" progId="Equation.3">
                    <p:embed/>
                    <p:pic>
                      <p:nvPicPr>
                        <p:cNvPr id="3074" name="Object 1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2800" y="4819650"/>
                          <a:ext cx="69596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5" name="Object 119"/>
            <p:cNvGraphicFramePr>
              <a:graphicFrameLocks noChangeAspect="1"/>
            </p:cNvGraphicFramePr>
            <p:nvPr/>
          </p:nvGraphicFramePr>
          <p:xfrm>
            <a:off x="4216400" y="5327650"/>
            <a:ext cx="4267200" cy="342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4251240" imgH="329040" progId="Equation.3">
                    <p:embed/>
                  </p:oleObj>
                </mc:Choice>
                <mc:Fallback>
                  <p:oleObj name="Equation" r:id="rId4" imgW="4251240" imgH="329040" progId="Equation.3">
                    <p:embed/>
                    <p:pic>
                      <p:nvPicPr>
                        <p:cNvPr id="3075" name="Object 1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6400" y="5327650"/>
                          <a:ext cx="4267200" cy="342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4EF37BB-C321-DDB4-F655-2DF312C249D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02F1D57-3081-930B-2CB0-CA82F6777D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95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71167"/>
            <a:ext cx="8610600" cy="8797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Buyback Contracts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5280" y="1550876"/>
            <a:ext cx="11267440" cy="4559300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Holding-cost subsidies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pay retailers a certain amount for every unit held in inventory over a given period</a:t>
            </a:r>
          </a:p>
          <a:p>
            <a:pPr lvl="1" algn="just" eaLnBrk="1" hangingPunct="1"/>
            <a:r>
              <a:rPr lang="en-US" altLang="en-US" sz="2800" dirty="0"/>
              <a:t>Encourage retailers to order more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Price support 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share the risk of product becoming obsolete</a:t>
            </a:r>
          </a:p>
          <a:p>
            <a:pPr lvl="1" algn="just" eaLnBrk="1" hangingPunct="1"/>
            <a:r>
              <a:rPr lang="en-US" altLang="en-US" sz="2800" dirty="0"/>
              <a:t>Guarantee that in the event they drop prices they will lower prices for all current inventories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8500" y="618515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B1A859B-17EA-0ECF-39BD-9AE293C3EE26}"/>
              </a:ext>
            </a:extLst>
          </p:cNvPr>
          <p:cNvSpPr/>
          <p:nvPr/>
        </p:nvSpPr>
        <p:spPr>
          <a:xfrm>
            <a:off x="11602720" y="1155862"/>
            <a:ext cx="17475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6E690A1-F4BA-3F08-3315-B97B79A380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34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15463" y="134407"/>
            <a:ext cx="8534400" cy="93146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Revenue-Sharing Contracts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239" y="1506428"/>
            <a:ext cx="11084561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Manufacturer charges the retailer a low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shares a fraction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i="1" dirty="0"/>
              <a:t> </a:t>
            </a:r>
            <a:r>
              <a:rPr lang="en-US" altLang="en-US" dirty="0"/>
              <a:t>of the retailer’s revenue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lvl="1" eaLnBrk="1" hangingPunct="1"/>
            <a:r>
              <a:rPr lang="en-US" altLang="en-US" sz="2800" dirty="0"/>
              <a:t>Allows both the manufacturer and retailer to increase their profits</a:t>
            </a:r>
          </a:p>
          <a:p>
            <a:pPr lvl="1" eaLnBrk="1" hangingPunct="1"/>
            <a:r>
              <a:rPr lang="en-US" altLang="en-US" sz="2800" dirty="0"/>
              <a:t>Results in lower retailer effort</a:t>
            </a:r>
          </a:p>
          <a:p>
            <a:pPr lvl="1" eaLnBrk="1" hangingPunct="1"/>
            <a:r>
              <a:rPr lang="en-US" altLang="en-US" sz="2800" dirty="0"/>
              <a:t>Requires an information infrastructure </a:t>
            </a:r>
          </a:p>
          <a:p>
            <a:pPr lvl="1" eaLnBrk="1" hangingPunct="1"/>
            <a:r>
              <a:rPr lang="en-US" altLang="en-US" sz="2800" dirty="0"/>
              <a:t>Information distortion results in excess inventory in the supply chain and a greater mismatch of supply and demand</a:t>
            </a:r>
            <a:endParaRPr lang="en-US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4465" y="621834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9FEF8E5-0597-935A-57A8-2977D7AF7184}"/>
              </a:ext>
            </a:extLst>
          </p:cNvPr>
          <p:cNvSpPr/>
          <p:nvPr/>
        </p:nvSpPr>
        <p:spPr>
          <a:xfrm>
            <a:off x="11480800" y="1155862"/>
            <a:ext cx="18288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907B971-AD05-A992-D55E-0AB80F42FB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6499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06645" y="50962"/>
            <a:ext cx="87630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Quantity Flexibility Contracts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3625" y="1777721"/>
            <a:ext cx="11369039" cy="4114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Allows the buyer to modify the order (within limits) after observing demand</a:t>
            </a:r>
          </a:p>
          <a:p>
            <a:pPr algn="just" eaLnBrk="1" hangingPunct="1"/>
            <a:r>
              <a:rPr lang="en-US" altLang="en-US" dirty="0"/>
              <a:t>Better matching of supply and demand</a:t>
            </a:r>
          </a:p>
          <a:p>
            <a:pPr algn="just" eaLnBrk="1" hangingPunct="1"/>
            <a:r>
              <a:rPr lang="en-US" altLang="en-US" dirty="0"/>
              <a:t>Increased overall supply chain profits if the supplier has flexible capacity</a:t>
            </a:r>
          </a:p>
          <a:p>
            <a:pPr algn="just" eaLnBrk="1" hangingPunct="1"/>
            <a:r>
              <a:rPr lang="en-US" altLang="en-US" dirty="0"/>
              <a:t>Lower levels of information distortion than either buyback contracts or revenue sharing contracts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04BD473-B5AF-9C34-2701-7BF90ADC9A03}"/>
              </a:ext>
            </a:extLst>
          </p:cNvPr>
          <p:cNvSpPr/>
          <p:nvPr/>
        </p:nvSpPr>
        <p:spPr>
          <a:xfrm>
            <a:off x="11672664" y="1155862"/>
            <a:ext cx="1565816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3E43913-EA66-D138-341E-CC8F5250C4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15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49827" y="12920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to Coordinate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Supply Chain Costs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360" y="1644430"/>
            <a:ext cx="11369040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Differences in costs at the buyer and supplier can lead to decisions that increase total supply chain costs</a:t>
            </a:r>
          </a:p>
          <a:p>
            <a:pPr algn="just" eaLnBrk="1" hangingPunct="1"/>
            <a:r>
              <a:rPr lang="en-US" altLang="en-US" dirty="0"/>
              <a:t>A quantity discount contract may encourage the buyer to purchase a larger quantity which would result in lower total supply chain costs</a:t>
            </a:r>
          </a:p>
          <a:p>
            <a:pPr algn="just" eaLnBrk="1" hangingPunct="1"/>
            <a:r>
              <a:rPr lang="en-US" altLang="en-US" dirty="0"/>
              <a:t>Quantity discounts lead to information distortion because of order batching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23300" y="6193094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8139622-7E41-0A02-031F-17EE7F39C03D}"/>
              </a:ext>
            </a:extLst>
          </p:cNvPr>
          <p:cNvSpPr/>
          <p:nvPr/>
        </p:nvSpPr>
        <p:spPr>
          <a:xfrm>
            <a:off x="11714480" y="1155862"/>
            <a:ext cx="150368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10A79B8-950B-AAA3-BD4F-052EC69AEA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4284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983333" y="-45085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rgbClr val="00B0F0"/>
                </a:solidFill>
              </a:rPr>
              <a:t>Contracts to Increase Agent Effort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742157"/>
            <a:ext cx="11210265" cy="4750529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In many supply chains, agents act on behalf of a principal and the agents’ efforts affect the reward for the principal</a:t>
            </a:r>
          </a:p>
          <a:p>
            <a:pPr algn="just" eaLnBrk="1" hangingPunct="1"/>
            <a:r>
              <a:rPr lang="en-US" altLang="en-US" dirty="0"/>
              <a:t>A two-part tariff offers the right incentives for the dealer to exert the appropriate amount of effort</a:t>
            </a:r>
          </a:p>
          <a:p>
            <a:pPr algn="just" eaLnBrk="1" hangingPunct="1"/>
            <a:r>
              <a:rPr lang="en-US" altLang="en-US" dirty="0"/>
              <a:t>Threshold contracts increase information distortion</a:t>
            </a:r>
          </a:p>
          <a:p>
            <a:pPr algn="just" eaLnBrk="1" hangingPunct="1"/>
            <a:r>
              <a:rPr lang="en-US" altLang="en-US" dirty="0"/>
              <a:t>Offer threshold incentives over a rolling horizon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1EC58D-20D9-11DD-F11F-4C1136EFF3D3}"/>
              </a:ext>
            </a:extLst>
          </p:cNvPr>
          <p:cNvSpPr/>
          <p:nvPr/>
        </p:nvSpPr>
        <p:spPr>
          <a:xfrm>
            <a:off x="11547545" y="1155862"/>
            <a:ext cx="1711255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1E18ECD-7188-9BEB-DAE7-B80F56FC02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9305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717420" y="83347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to Induce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Performance Improvement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3679" y="1844486"/>
            <a:ext cx="11399521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 buyer may want performance improvement from a supplier who otherwise would have little incentive to do so</a:t>
            </a:r>
          </a:p>
          <a:p>
            <a:pPr algn="just" eaLnBrk="1" hangingPunct="1"/>
            <a:r>
              <a:rPr lang="en-US" altLang="en-US" dirty="0"/>
              <a:t>A shared-savings contract provides the supplier with a fraction of the savings that result from performance improvement</a:t>
            </a:r>
          </a:p>
          <a:p>
            <a:pPr algn="just" eaLnBrk="1" hangingPunct="1"/>
            <a:r>
              <a:rPr lang="en-US" altLang="en-US" dirty="0"/>
              <a:t>Effective in aligning supplier and buyer incentives when the supplier is required to improve performance and most of the benefits of improvement accrue to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1459C9-31BD-E510-A938-CF6902F7E365}"/>
              </a:ext>
            </a:extLst>
          </p:cNvPr>
          <p:cNvSpPr/>
          <p:nvPr/>
        </p:nvSpPr>
        <p:spPr>
          <a:xfrm>
            <a:off x="11633200" y="1155862"/>
            <a:ext cx="153698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AF5138A-ED76-9F0B-B421-B3CBF35166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496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9962" y="248508"/>
            <a:ext cx="10515600" cy="6311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Design Collaboration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6737" y="1815941"/>
            <a:ext cx="10929892" cy="4876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50-70% of spending at a manufacturer comes from procurement</a:t>
            </a:r>
          </a:p>
          <a:p>
            <a:pPr algn="just" eaLnBrk="1" hangingPunct="1"/>
            <a:r>
              <a:rPr lang="en-US" altLang="en-US" dirty="0"/>
              <a:t>80% of the cost of a purchased part is fixed in the design phase</a:t>
            </a:r>
          </a:p>
          <a:p>
            <a:pPr algn="just" eaLnBrk="1" hangingPunct="1"/>
            <a:r>
              <a:rPr lang="en-US" altLang="en-US" dirty="0"/>
              <a:t>Design collaboration with suppliers can result in reduced cost, improved quality, and decreased time to market</a:t>
            </a:r>
          </a:p>
          <a:p>
            <a:pPr algn="just" eaLnBrk="1" hangingPunct="1"/>
            <a:r>
              <a:rPr lang="en-US" altLang="en-US" dirty="0"/>
              <a:t>Design for logistics, design for manufacturability</a:t>
            </a:r>
          </a:p>
          <a:p>
            <a:pPr algn="just" eaLnBrk="1" hangingPunct="1"/>
            <a:r>
              <a:rPr lang="en-US" altLang="en-US" i="1" dirty="0"/>
              <a:t>Modular</a:t>
            </a:r>
            <a:r>
              <a:rPr lang="en-US" altLang="en-US" dirty="0"/>
              <a:t>, </a:t>
            </a:r>
            <a:r>
              <a:rPr lang="en-US" altLang="en-US" i="1" dirty="0"/>
              <a:t>adjustable</a:t>
            </a:r>
            <a:r>
              <a:rPr lang="en-US" altLang="en-US" dirty="0"/>
              <a:t>, </a:t>
            </a:r>
            <a:r>
              <a:rPr lang="en-US" altLang="en-US" i="1" dirty="0"/>
              <a:t>dimensional customization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9262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9B45785-22B7-9F17-D4F5-AF901C561257}"/>
              </a:ext>
            </a:extLst>
          </p:cNvPr>
          <p:cNvSpPr/>
          <p:nvPr/>
        </p:nvSpPr>
        <p:spPr>
          <a:xfrm>
            <a:off x="11292840" y="860615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7B73B45-7578-1729-B6D2-BB83980283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543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47131" y="138490"/>
            <a:ext cx="10515600" cy="72669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The Procurement Process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508125"/>
            <a:ext cx="11291545" cy="5349875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process in which the supplier sends product in response to orders placed by the buyer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Main categories of purchased goods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00B0F0"/>
                </a:solidFill>
              </a:rPr>
              <a:t>Direct materials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00B0F0"/>
                </a:solidFill>
              </a:rPr>
              <a:t>Indirect materials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Procurement process for direct materials should be designed to ensure that components are available in the right place, in the right quantity, and at the right time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Focus for indirect materials should be on reducing transaction cost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696F338-B5FE-B314-C14B-ED04CA7F6033}"/>
              </a:ext>
            </a:extLst>
          </p:cNvPr>
          <p:cNvSpPr/>
          <p:nvPr/>
        </p:nvSpPr>
        <p:spPr>
          <a:xfrm>
            <a:off x="11653520" y="1155862"/>
            <a:ext cx="16459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F98F2D9-C90E-A87B-ED4C-734EC0E0FD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3431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1" y="156743"/>
            <a:ext cx="10515600" cy="876821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Differences Between Direct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and Indirect Materials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878787"/>
              </p:ext>
            </p:extLst>
          </p:nvPr>
        </p:nvGraphicFramePr>
        <p:xfrm>
          <a:off x="528320" y="1485040"/>
          <a:ext cx="10403841" cy="48075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67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851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Use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Production</a:t>
                      </a:r>
                      <a:endParaRPr lang="en-US" sz="1800" dirty="0"/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Maintenance, repair, and support operations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9214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Accounting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goods sold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Selling, general, and administrative expenses (SG&amp;A)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on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Any delay will delay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Less direct impact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Processing cost relative to value of transaction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851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Number of transactions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9445963-1F64-F662-703E-660CAFDFB0F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09FB2C-2E4A-7167-1BB4-6A3D15F4BC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7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734477" y="136525"/>
            <a:ext cx="10515600" cy="115187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Tailored Sourcing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734" y="1901014"/>
            <a:ext cx="11972266" cy="480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Options with regard to whom and where to source from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Produce in-house or outsource to a third party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Will the source be cost efficient or responsive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Onshoring, near-shoring, and offshoring</a:t>
            </a:r>
          </a:p>
          <a:p>
            <a:pPr eaLnBrk="1" hangingPunct="1"/>
            <a:r>
              <a:rPr lang="en-US" altLang="en-US" dirty="0"/>
              <a:t>Tailor supplier portfolio based on a variety of product and market characteristics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7921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99CA7C-3E26-53FF-E8ED-E4CE630E9EA8}"/>
              </a:ext>
            </a:extLst>
          </p:cNvPr>
          <p:cNvSpPr/>
          <p:nvPr/>
        </p:nvSpPr>
        <p:spPr>
          <a:xfrm>
            <a:off x="11972266" y="1155862"/>
            <a:ext cx="1174774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114CB7-6D53-B4A1-A150-DC89F06367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037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922220" y="-3335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031400"/>
              </p:ext>
            </p:extLst>
          </p:nvPr>
        </p:nvGraphicFramePr>
        <p:xfrm>
          <a:off x="457201" y="1692322"/>
          <a:ext cx="10433715" cy="43536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7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060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Responsive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Low-Cost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life cycle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Early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Mature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volume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value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product obsolescence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Desired quality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to medium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Engineering/design support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AE6D7EA-E85F-6C05-38F4-8CDBB85961D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F16EBE-A7A2-D8E9-8853-A30130DD7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1692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447"/>
            <a:ext cx="10515600" cy="726696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38504"/>
              </p:ext>
            </p:extLst>
          </p:nvPr>
        </p:nvGraphicFramePr>
        <p:xfrm>
          <a:off x="538480" y="1692319"/>
          <a:ext cx="10424160" cy="45715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7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8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2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6156"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Onshore 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Near-shore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Offshore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innovation/product variety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 content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Volume or weight-to-value ratio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of supply chain disruption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Engineering/management support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CAF19A-5709-00ED-3624-CD5BABF697E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55798A-669E-63E4-EDD1-8D39AA3E37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8843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1036501" y="256612"/>
            <a:ext cx="10515600" cy="61751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Risk Management in Sourcing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838200" y="1892300"/>
            <a:ext cx="9707880" cy="3573780"/>
          </a:xfrm>
        </p:spPr>
        <p:txBody>
          <a:bodyPr/>
          <a:lstStyle/>
          <a:p>
            <a:pPr eaLnBrk="1" hangingPunct="1"/>
            <a:r>
              <a:rPr lang="en-US" altLang="en-US" dirty="0"/>
              <a:t>Inability to meet demand on time</a:t>
            </a:r>
          </a:p>
          <a:p>
            <a:pPr eaLnBrk="1" hangingPunct="1"/>
            <a:r>
              <a:rPr lang="en-US" altLang="en-US" dirty="0"/>
              <a:t>An increase in procurement costs</a:t>
            </a:r>
          </a:p>
          <a:p>
            <a:pPr eaLnBrk="1" hangingPunct="1"/>
            <a:r>
              <a:rPr lang="en-US" altLang="en-US" dirty="0"/>
              <a:t>Loss of intellectual property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127561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FD44507-544C-E06F-4FFD-EDD79AB9AC3B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BC1844E-E990-33FB-91E6-BFBF3E5799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7411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824552" y="226894"/>
            <a:ext cx="10515600" cy="781287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Making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Decisions in Practice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400" y="1866900"/>
            <a:ext cx="10593696" cy="4114800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Use multifunction teams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Ensure appropriate coordination across regions and business units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Always evaluate the total cost of ownership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Build long-term relationships with key suppliers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872E471-EEB8-CE46-C810-EA147AB6D7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5CBF2A7-A048-AFB7-0194-338D5219A8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838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741070" y="145141"/>
            <a:ext cx="3362960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124281" flipV="1">
            <a:off x="-2313008" y="4791660"/>
            <a:ext cx="5573486" cy="2476677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52828" y="849472"/>
            <a:ext cx="59129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483360" y="1860649"/>
            <a:ext cx="1039746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42753"/>
            <a:ext cx="4128422" cy="52062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534160"/>
            <a:ext cx="11464265" cy="45895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15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682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38557" y="295379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9707A7E-4164-40EA-A55B-138279A4938A}"/>
</file>

<file path=customXml/itemProps2.xml><?xml version="1.0" encoding="utf-8"?>
<ds:datastoreItem xmlns:ds="http://schemas.openxmlformats.org/officeDocument/2006/customXml" ds:itemID="{8938FC3A-A709-46C8-8B31-BDA32DAB5EF9}"/>
</file>

<file path=customXml/itemProps3.xml><?xml version="1.0" encoding="utf-8"?>
<ds:datastoreItem xmlns:ds="http://schemas.openxmlformats.org/officeDocument/2006/customXml" ds:itemID="{F5C18A6C-9B60-4FC7-B73C-000E191E8BA1}"/>
</file>

<file path=docProps/app.xml><?xml version="1.0" encoding="utf-8"?>
<Properties xmlns="http://schemas.openxmlformats.org/officeDocument/2006/extended-properties" xmlns:vt="http://schemas.openxmlformats.org/officeDocument/2006/docPropsVTypes">
  <TotalTime>8540</TotalTime>
  <Words>3138</Words>
  <Application>Microsoft Office PowerPoint</Application>
  <PresentationFormat>Widescreen</PresentationFormat>
  <Paragraphs>499</Paragraphs>
  <Slides>49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0" baseType="lpstr">
      <vt:lpstr>DotumChe</vt:lpstr>
      <vt:lpstr>Arial</vt:lpstr>
      <vt:lpstr>Arial Black</vt:lpstr>
      <vt:lpstr>Calibri</vt:lpstr>
      <vt:lpstr>Calibri Light</vt:lpstr>
      <vt:lpstr>Courier New</vt:lpstr>
      <vt:lpstr>Times New Roman</vt:lpstr>
      <vt:lpstr>Wingdings</vt:lpstr>
      <vt:lpstr>Office Theme</vt:lpstr>
      <vt:lpstr>1_Office Theme</vt:lpstr>
      <vt:lpstr>Equation</vt:lpstr>
      <vt:lpstr>PowerPoint Presentation</vt:lpstr>
      <vt:lpstr>PowerPoint Presentation</vt:lpstr>
      <vt:lpstr>PowerPoint Presentation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Supplier Scoring and Assessment</vt:lpstr>
      <vt:lpstr>Supplier Selection</vt:lpstr>
      <vt:lpstr>PowerPoint Presentation</vt:lpstr>
      <vt:lpstr>PowerPoint Presentation</vt:lpstr>
      <vt:lpstr>Design Collaboration</vt:lpstr>
      <vt:lpstr>Procurement</vt:lpstr>
      <vt:lpstr>Sourcing Planning and Analysis</vt:lpstr>
      <vt:lpstr>Cost of Goods Sold</vt:lpstr>
      <vt:lpstr>Benefits of Effective Sourcing Decisions</vt:lpstr>
      <vt:lpstr>In-House or Outsource</vt:lpstr>
      <vt:lpstr>Factors Influencing Growth of Surplus  by a Third Party</vt:lpstr>
      <vt:lpstr>Factors Influencing Growth of Surplus  by a Third Party</vt:lpstr>
      <vt:lpstr>Risks of Using a Third Party</vt:lpstr>
      <vt:lpstr>Third- and Fourth-Party  Logistics Providers</vt:lpstr>
      <vt:lpstr>Third- and Fourth-Party  Logistics Providers</vt:lpstr>
      <vt:lpstr>Using Total Cost to  Score and Assess Suppliers</vt:lpstr>
      <vt:lpstr>Supplier Selection –  Auctions and Negotiations</vt:lpstr>
      <vt:lpstr>Supplier Selection –  Auctions and Negotiations</vt:lpstr>
      <vt:lpstr>Supplier Selection –  Auctions and Negotiations</vt:lpstr>
      <vt:lpstr>Basic Principles of Negotiation</vt:lpstr>
      <vt:lpstr>Contracts, Risk Sharing, and  Supply Chain Performance</vt:lpstr>
      <vt:lpstr>Contracts for Product Availability  and Supply Chain Profits</vt:lpstr>
      <vt:lpstr>Buyback Contracts</vt:lpstr>
      <vt:lpstr>Buyback Contracts</vt:lpstr>
      <vt:lpstr>Revenue-Sharing Contracts</vt:lpstr>
      <vt:lpstr>Quantity Flexibility Contracts</vt:lpstr>
      <vt:lpstr>Contracts to Coordinate Supply Chain Costs</vt:lpstr>
      <vt:lpstr>Contracts to Increase Agent Effort</vt:lpstr>
      <vt:lpstr>Contracts to Induce Performance Improvement</vt:lpstr>
      <vt:lpstr>Design Collaboration</vt:lpstr>
      <vt:lpstr>The Procurement Process</vt:lpstr>
      <vt:lpstr>Differences Between Direct  and Indirect Materials</vt:lpstr>
      <vt:lpstr>Designing a Sourcing Portfolio:  Tailored Sourcing</vt:lpstr>
      <vt:lpstr>Designing a Sourcing Portfolio:  Tailored Sourcing</vt:lpstr>
      <vt:lpstr>Designing a Sourcing Portfolio:  Tailored Sourcing</vt:lpstr>
      <vt:lpstr>Risk Management in Sourcing</vt:lpstr>
      <vt:lpstr>Making Sourcing Decisions in Practice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</dc:creator>
  <cp:lastModifiedBy>Dr. Tarek Mohamed</cp:lastModifiedBy>
  <cp:revision>209</cp:revision>
  <dcterms:created xsi:type="dcterms:W3CDTF">2023-04-29T09:08:23Z</dcterms:created>
  <dcterms:modified xsi:type="dcterms:W3CDTF">2026-03-21T23:41:36Z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