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4"/>
  </p:notesMasterIdLst>
  <p:sldIdLst>
    <p:sldId id="586" r:id="rId3"/>
    <p:sldId id="619" r:id="rId4"/>
    <p:sldId id="728" r:id="rId5"/>
    <p:sldId id="729" r:id="rId6"/>
    <p:sldId id="730" r:id="rId7"/>
    <p:sldId id="731" r:id="rId8"/>
    <p:sldId id="732" r:id="rId9"/>
    <p:sldId id="733" r:id="rId10"/>
    <p:sldId id="734" r:id="rId11"/>
    <p:sldId id="735" r:id="rId12"/>
    <p:sldId id="736" r:id="rId13"/>
    <p:sldId id="737" r:id="rId14"/>
    <p:sldId id="738" r:id="rId15"/>
    <p:sldId id="739" r:id="rId16"/>
    <p:sldId id="740" r:id="rId17"/>
    <p:sldId id="741" r:id="rId18"/>
    <p:sldId id="742" r:id="rId19"/>
    <p:sldId id="743" r:id="rId20"/>
    <p:sldId id="744" r:id="rId21"/>
    <p:sldId id="745" r:id="rId22"/>
    <p:sldId id="746" r:id="rId23"/>
    <p:sldId id="747" r:id="rId24"/>
    <p:sldId id="748" r:id="rId25"/>
    <p:sldId id="749" r:id="rId26"/>
    <p:sldId id="750" r:id="rId27"/>
    <p:sldId id="751" r:id="rId28"/>
    <p:sldId id="752" r:id="rId29"/>
    <p:sldId id="753" r:id="rId30"/>
    <p:sldId id="754" r:id="rId31"/>
    <p:sldId id="755" r:id="rId32"/>
    <p:sldId id="756" r:id="rId33"/>
    <p:sldId id="757" r:id="rId34"/>
    <p:sldId id="758" r:id="rId35"/>
    <p:sldId id="759" r:id="rId36"/>
    <p:sldId id="760" r:id="rId37"/>
    <p:sldId id="761" r:id="rId38"/>
    <p:sldId id="762" r:id="rId39"/>
    <p:sldId id="763" r:id="rId40"/>
    <p:sldId id="764" r:id="rId41"/>
    <p:sldId id="727" r:id="rId42"/>
    <p:sldId id="5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6"/>
            <p14:sldId id="619"/>
            <p14:sldId id="728"/>
            <p14:sldId id="729"/>
            <p14:sldId id="730"/>
            <p14:sldId id="731"/>
            <p14:sldId id="732"/>
            <p14:sldId id="733"/>
            <p14:sldId id="734"/>
            <p14:sldId id="735"/>
            <p14:sldId id="736"/>
            <p14:sldId id="737"/>
            <p14:sldId id="738"/>
            <p14:sldId id="739"/>
            <p14:sldId id="740"/>
            <p14:sldId id="741"/>
            <p14:sldId id="742"/>
            <p14:sldId id="743"/>
            <p14:sldId id="744"/>
            <p14:sldId id="745"/>
            <p14:sldId id="746"/>
            <p14:sldId id="747"/>
            <p14:sldId id="748"/>
            <p14:sldId id="749"/>
            <p14:sldId id="750"/>
            <p14:sldId id="751"/>
            <p14:sldId id="752"/>
            <p14:sldId id="753"/>
            <p14:sldId id="754"/>
            <p14:sldId id="755"/>
            <p14:sldId id="756"/>
            <p14:sldId id="757"/>
            <p14:sldId id="758"/>
            <p14:sldId id="759"/>
            <p14:sldId id="760"/>
            <p14:sldId id="761"/>
            <p14:sldId id="762"/>
            <p14:sldId id="763"/>
            <p14:sldId id="764"/>
            <p14:sldId id="727"/>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95626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716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47009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7671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62506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44178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23522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54415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20079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45784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98126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0736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04362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7994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4751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80728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9670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9157829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7.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hyperlink" Target="https://generalknowledgemcqs.com/the-major-government-policies-that-can-be-used-to-pursue-its-macroeconomic-goals-are/" TargetMode="External"/><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hyperlink" Target="https://generalknowledgemcqs.com/monetary-policy-of-a-country-is-managed-by/"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8.xml"/><Relationship Id="rId5" Type="http://schemas.openxmlformats.org/officeDocument/2006/relationships/image" Target="../media/image5.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6370224" y="4802552"/>
            <a:ext cx="3055003" cy="707886"/>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Times New Roman" panose="02020603050405020304" pitchFamily="18" charset="0"/>
                <a:cs typeface="Times New Roman" panose="02020603050405020304" pitchFamily="18" charset="0"/>
              </a:rPr>
              <a:t>Monetary, and Fiscal Policy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and Fiscal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والمالية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sp>
        <p:nvSpPr>
          <p:cNvPr id="9" name="Content Placeholder 2">
            <a:extLst>
              <a:ext uri="{FF2B5EF4-FFF2-40B4-BE49-F238E27FC236}">
                <a16:creationId xmlns:a16="http://schemas.microsoft.com/office/drawing/2014/main" id="{05421A44-BEFA-74A6-8008-F9CEDE6284E7}"/>
              </a:ext>
            </a:extLst>
          </p:cNvPr>
          <p:cNvSpPr>
            <a:spLocks noGrp="1"/>
          </p:cNvSpPr>
          <p:nvPr/>
        </p:nvSpPr>
        <p:spPr bwMode="auto">
          <a:xfrm>
            <a:off x="706229" y="2308558"/>
            <a:ext cx="5453270" cy="37559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buFontTx/>
              <a:buNone/>
            </a:pPr>
            <a:r>
              <a:rPr lang="en-US" altLang="en-US" sz="2000" dirty="0">
                <a:solidFill>
                  <a:srgbClr val="0070C0"/>
                </a:solidFill>
                <a:latin typeface="Alexandria"/>
              </a:rPr>
              <a:t>After studying this chapter, you will be able to</a:t>
            </a:r>
          </a:p>
          <a:p>
            <a:pPr marL="347663" lvl="1" indent="-233363" eaLnBrk="1" hangingPunct="1">
              <a:buFont typeface="Wingdings" panose="05000000000000000000" pitchFamily="2" charset="2"/>
              <a:buChar char="§"/>
            </a:pPr>
            <a:r>
              <a:rPr lang="en-US" altLang="en-US" sz="2000" dirty="0">
                <a:latin typeface="Alexandria"/>
              </a:rPr>
              <a:t>Describe the structure of the Federal Reserve System (the Fed), and the tools used by the Fed to conduct monetary policy</a:t>
            </a:r>
          </a:p>
          <a:p>
            <a:pPr marL="347663" lvl="1" indent="-233363" eaLnBrk="1" hangingPunct="1"/>
            <a:r>
              <a:rPr lang="en-US" altLang="en-US" sz="2000" dirty="0">
                <a:latin typeface="Alexandria"/>
              </a:rPr>
              <a:t>Explain what an open market operation is, how it works, and how it changes the quantity of money</a:t>
            </a:r>
          </a:p>
          <a:p>
            <a:pPr marL="347663" lvl="1" indent="-233363" eaLnBrk="1" hangingPunct="1"/>
            <a:r>
              <a:rPr lang="en-US" altLang="en-US" sz="2000" dirty="0">
                <a:latin typeface="Alexandria"/>
              </a:rPr>
              <a:t>Explain how the Fed influences interest rates</a:t>
            </a:r>
          </a:p>
          <a:p>
            <a:pPr marL="347663" lvl="1" indent="-233363" eaLnBrk="1" hangingPunct="1"/>
            <a:r>
              <a:rPr lang="en-US" altLang="en-US" sz="2000" dirty="0">
                <a:latin typeface="Alexandria"/>
              </a:rPr>
              <a:t>Explain how the Fed’s actions influence spending plans, real GDP, and the price level</a:t>
            </a:r>
          </a:p>
          <a:p>
            <a:pPr marL="347663" lvl="1" indent="-233363" eaLnBrk="1" hangingPunct="1"/>
            <a:endParaRPr lang="en-US" altLang="en-US" sz="2000" dirty="0">
              <a:latin typeface="Alexandria"/>
            </a:endParaRPr>
          </a:p>
          <a:p>
            <a:pPr marL="285750" indent="-285750" eaLnBrk="1" hangingPunct="1">
              <a:buClr>
                <a:srgbClr val="6C45BB"/>
              </a:buClr>
              <a:buSzPct val="120000"/>
              <a:buFont typeface="Arial" charset="0"/>
              <a:buChar char="•"/>
            </a:pPr>
            <a:endParaRPr lang="en-US" sz="2000" dirty="0">
              <a:latin typeface="Alexandria"/>
              <a:cs typeface="ＭＳ Ｐゴシック" charset="-128"/>
            </a:endParaRPr>
          </a:p>
        </p:txBody>
      </p:sp>
      <p:sp>
        <p:nvSpPr>
          <p:cNvPr id="2" name="Content Placeholder 2">
            <a:extLst>
              <a:ext uri="{FF2B5EF4-FFF2-40B4-BE49-F238E27FC236}">
                <a16:creationId xmlns:a16="http://schemas.microsoft.com/office/drawing/2014/main" id="{28F53A02-4C43-923D-C7E6-FC5147360103}"/>
              </a:ext>
            </a:extLst>
          </p:cNvPr>
          <p:cNvSpPr>
            <a:spLocks noGrp="1"/>
          </p:cNvSpPr>
          <p:nvPr/>
        </p:nvSpPr>
        <p:spPr bwMode="auto">
          <a:xfrm>
            <a:off x="6420517" y="2090827"/>
            <a:ext cx="4829175" cy="37559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7663" lvl="1" indent="-233363" algn="just" eaLnBrk="1" hangingPunct="1"/>
            <a:endParaRPr lang="en-US" altLang="en-US" sz="2000" dirty="0">
              <a:latin typeface="Alexandria"/>
            </a:endParaRPr>
          </a:p>
          <a:p>
            <a:pPr marL="114300" lvl="1" indent="0" algn="just" rtl="1" eaLnBrk="1" hangingPunct="1">
              <a:buNone/>
            </a:pPr>
            <a:r>
              <a:rPr lang="ar-EG" altLang="en-US" sz="2000" b="1" dirty="0">
                <a:latin typeface="Alexandria"/>
              </a:rPr>
              <a:t>بعد دراسة هذا الفصل، سوف تكون قادرًا على</a:t>
            </a:r>
          </a:p>
          <a:p>
            <a:pPr marL="457200" lvl="1" indent="-342900" algn="just" rtl="1" eaLnBrk="1" hangingPunct="1"/>
            <a:r>
              <a:rPr lang="ar-EG" altLang="en-US" sz="2000" dirty="0">
                <a:latin typeface="Alexandria"/>
              </a:rPr>
              <a:t>وصف هيكل نظام الاحتياطي الفيدرالي (الفيدرالي)، والأدوات التي يستخدمها البنك الفيدرالي لإدارة السياسة النقدية</a:t>
            </a:r>
          </a:p>
          <a:p>
            <a:pPr marL="457200" lvl="1" indent="-342900" algn="just" rtl="1" eaLnBrk="1" hangingPunct="1"/>
            <a:r>
              <a:rPr lang="ar-EG" altLang="en-US" sz="2000" dirty="0">
                <a:latin typeface="Alexandria"/>
              </a:rPr>
              <a:t>شرح ماهية عملية السوق المفتوحة، وكيف تعمل، وكيف تغير كمية النقود</a:t>
            </a:r>
          </a:p>
          <a:p>
            <a:pPr marL="457200" lvl="1" indent="-342900" algn="just" rtl="1" eaLnBrk="1" hangingPunct="1"/>
            <a:r>
              <a:rPr lang="ar-EG" altLang="en-US" sz="2000" dirty="0">
                <a:latin typeface="Alexandria"/>
              </a:rPr>
              <a:t>شرح كيفية تأثير البنك الفيدرالي على أسعار الفائدة</a:t>
            </a:r>
          </a:p>
          <a:p>
            <a:pPr marL="457200" lvl="1" indent="-342900" algn="just" rtl="1" eaLnBrk="1" hangingPunct="1"/>
            <a:r>
              <a:rPr lang="ar-EG" altLang="en-US" sz="2000" dirty="0">
                <a:latin typeface="Alexandria"/>
              </a:rPr>
              <a:t>شرح كيفية تأثير تصرفات البنك الفيدرالي على خطط الإنفاق، والناتج المحلي الإجمالي الحقيقي، ومستوى الأسعار</a:t>
            </a:r>
            <a:endParaRPr lang="en-US" altLang="en-US" sz="2000" dirty="0">
              <a:latin typeface="Alexandria"/>
            </a:endParaRPr>
          </a:p>
          <a:p>
            <a:pPr marL="285750" indent="-285750" algn="just" eaLnBrk="1" hangingPunct="1">
              <a:buClr>
                <a:srgbClr val="6C45BB"/>
              </a:buClr>
              <a:buSzPct val="120000"/>
              <a:buFont typeface="Arial" charset="0"/>
              <a:buChar char="•"/>
            </a:pPr>
            <a:endParaRPr lang="en-US" sz="2000" dirty="0">
              <a:latin typeface="Alexandria"/>
              <a:cs typeface="ＭＳ Ｐゴシック" charset="-128"/>
            </a:endParaRPr>
          </a:p>
        </p:txBody>
      </p:sp>
    </p:spTree>
    <p:extLst>
      <p:ext uri="{BB962C8B-B14F-4D97-AF65-F5344CB8AC3E}">
        <p14:creationId xmlns:p14="http://schemas.microsoft.com/office/powerpoint/2010/main" val="3594378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E180D4A7-C9FB-4DFB-919C-405C955672EB}">
      <p14:showEvtLst xmlns:p14="http://schemas.microsoft.com/office/powerpoint/2010/main">
        <p14:playEvt time="0" objId="2"/>
        <p14:pauseEvt time="0"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Learning objectives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sp>
        <p:nvSpPr>
          <p:cNvPr id="2" name="Content Placeholder 2">
            <a:extLst>
              <a:ext uri="{FF2B5EF4-FFF2-40B4-BE49-F238E27FC236}">
                <a16:creationId xmlns:a16="http://schemas.microsoft.com/office/drawing/2014/main" id="{02AA1314-8ECC-CB7B-7269-D9C58FA3FC25}"/>
              </a:ext>
            </a:extLst>
          </p:cNvPr>
          <p:cNvSpPr>
            <a:spLocks noGrp="1"/>
          </p:cNvSpPr>
          <p:nvPr/>
        </p:nvSpPr>
        <p:spPr bwMode="auto">
          <a:xfrm>
            <a:off x="942309" y="2448902"/>
            <a:ext cx="4897695" cy="37559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buFontTx/>
              <a:buNone/>
            </a:pPr>
            <a:r>
              <a:rPr lang="en-US" altLang="en-US" sz="2000" dirty="0">
                <a:solidFill>
                  <a:srgbClr val="0070C0"/>
                </a:solidFill>
                <a:latin typeface="Alexandria"/>
              </a:rPr>
              <a:t>After studying this chapter, you will be able to</a:t>
            </a:r>
          </a:p>
          <a:p>
            <a:pPr lvl="1">
              <a:defRPr/>
            </a:pPr>
            <a:r>
              <a:rPr lang="en-US" sz="2000" dirty="0">
                <a:latin typeface="Alexandria"/>
              </a:rPr>
              <a:t>Understand what fiscal policy is and how it impacts the economy</a:t>
            </a:r>
          </a:p>
          <a:p>
            <a:pPr lvl="1">
              <a:defRPr/>
            </a:pPr>
            <a:r>
              <a:rPr lang="en-US" sz="2000" dirty="0">
                <a:latin typeface="Alexandria"/>
              </a:rPr>
              <a:t>Apply fiscal policy to economic booms and busts to solve those issues effectively</a:t>
            </a:r>
            <a:endParaRPr lang="ar-EG" sz="2000" dirty="0">
              <a:latin typeface="Alexandria"/>
            </a:endParaRPr>
          </a:p>
          <a:p>
            <a:pPr lvl="1">
              <a:defRPr/>
            </a:pPr>
            <a:endParaRPr lang="ar-EG" sz="2000" dirty="0">
              <a:latin typeface="Alexandria"/>
            </a:endParaRPr>
          </a:p>
          <a:p>
            <a:pPr marL="285750" indent="-285750" eaLnBrk="1" hangingPunct="1">
              <a:buClr>
                <a:srgbClr val="6C45BB"/>
              </a:buClr>
              <a:buSzPct val="120000"/>
              <a:buFont typeface="Arial" charset="0"/>
              <a:buChar char="•"/>
            </a:pPr>
            <a:endParaRPr lang="en-US" sz="2000" dirty="0">
              <a:latin typeface="Alexandria"/>
              <a:cs typeface="ＭＳ Ｐゴシック" charset="-128"/>
            </a:endParaRPr>
          </a:p>
        </p:txBody>
      </p:sp>
      <p:sp>
        <p:nvSpPr>
          <p:cNvPr id="10" name="Content Placeholder 2">
            <a:extLst>
              <a:ext uri="{FF2B5EF4-FFF2-40B4-BE49-F238E27FC236}">
                <a16:creationId xmlns:a16="http://schemas.microsoft.com/office/drawing/2014/main" id="{E81A7B1F-D2E5-4738-16B8-24877319574A}"/>
              </a:ext>
            </a:extLst>
          </p:cNvPr>
          <p:cNvSpPr>
            <a:spLocks noGrp="1"/>
          </p:cNvSpPr>
          <p:nvPr/>
        </p:nvSpPr>
        <p:spPr bwMode="auto">
          <a:xfrm>
            <a:off x="6351997" y="2284060"/>
            <a:ext cx="4897695" cy="37559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defRPr/>
            </a:pPr>
            <a:endParaRPr lang="ar-EG" sz="2000" dirty="0">
              <a:latin typeface="Alexandria"/>
            </a:endParaRPr>
          </a:p>
          <a:p>
            <a:pPr marL="457200" lvl="1" indent="0" algn="r" rtl="1">
              <a:buNone/>
              <a:defRPr/>
            </a:pPr>
            <a:r>
              <a:rPr lang="ar-EG" sz="2000" b="1" dirty="0">
                <a:latin typeface="Alexandria"/>
              </a:rPr>
              <a:t>بعد دراسة هذا الفصل، سوف تكون قادرًا على</a:t>
            </a:r>
          </a:p>
          <a:p>
            <a:pPr lvl="1" algn="r" rtl="1">
              <a:defRPr/>
            </a:pPr>
            <a:r>
              <a:rPr lang="ar-EG" sz="2000" dirty="0">
                <a:latin typeface="Alexandria"/>
              </a:rPr>
              <a:t>فهم ماهية السياسة المالية وكيف تؤثر على الاقتصاد</a:t>
            </a:r>
          </a:p>
          <a:p>
            <a:pPr lvl="1" algn="r" rtl="1">
              <a:defRPr/>
            </a:pPr>
            <a:r>
              <a:rPr lang="ar-EG" sz="2000" dirty="0">
                <a:latin typeface="Alexandria"/>
              </a:rPr>
              <a:t>تطبيق السياسة المالية على فترات الازدهار والكساد الاقتصادي لحل هذه القضايا بشكل فعال</a:t>
            </a:r>
            <a:endParaRPr lang="en-US" sz="2000" dirty="0">
              <a:latin typeface="Alexandria"/>
            </a:endParaRPr>
          </a:p>
          <a:p>
            <a:pPr marL="285750" indent="-285750" eaLnBrk="1" hangingPunct="1">
              <a:buClr>
                <a:srgbClr val="6C45BB"/>
              </a:buClr>
              <a:buSzPct val="120000"/>
              <a:buFont typeface="Arial" charset="0"/>
              <a:buChar char="•"/>
            </a:pPr>
            <a:endParaRPr lang="en-US" sz="2000" dirty="0">
              <a:latin typeface="Alexandria"/>
              <a:cs typeface="ＭＳ Ｐゴシック" charset="-128"/>
            </a:endParaRPr>
          </a:p>
        </p:txBody>
      </p:sp>
    </p:spTree>
    <p:extLst>
      <p:ext uri="{BB962C8B-B14F-4D97-AF65-F5344CB8AC3E}">
        <p14:creationId xmlns:p14="http://schemas.microsoft.com/office/powerpoint/2010/main" val="1248832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and Fiscal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والمالية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pic>
        <p:nvPicPr>
          <p:cNvPr id="9" name="Picture 8">
            <a:extLst>
              <a:ext uri="{FF2B5EF4-FFF2-40B4-BE49-F238E27FC236}">
                <a16:creationId xmlns:a16="http://schemas.microsoft.com/office/drawing/2014/main" id="{41E306E1-2423-16F2-C260-F9EE20601EF3}"/>
              </a:ext>
            </a:extLst>
          </p:cNvPr>
          <p:cNvPicPr>
            <a:picLocks noChangeAspect="1"/>
          </p:cNvPicPr>
          <p:nvPr/>
        </p:nvPicPr>
        <p:blipFill rotWithShape="1">
          <a:blip r:embed="rId3"/>
          <a:srcRect l="52728" t="27667" r="4090" b="35952"/>
          <a:stretch/>
        </p:blipFill>
        <p:spPr>
          <a:xfrm>
            <a:off x="2346765" y="2177831"/>
            <a:ext cx="7680790" cy="3638271"/>
          </a:xfrm>
          <a:prstGeom prst="rect">
            <a:avLst/>
          </a:prstGeom>
        </p:spPr>
      </p:pic>
    </p:spTree>
    <p:extLst>
      <p:ext uri="{BB962C8B-B14F-4D97-AF65-F5344CB8AC3E}">
        <p14:creationId xmlns:p14="http://schemas.microsoft.com/office/powerpoint/2010/main" val="1692855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and Fiscal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والمالية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grpSp>
        <p:nvGrpSpPr>
          <p:cNvPr id="2" name="Group 1">
            <a:extLst>
              <a:ext uri="{FF2B5EF4-FFF2-40B4-BE49-F238E27FC236}">
                <a16:creationId xmlns:a16="http://schemas.microsoft.com/office/drawing/2014/main" id="{7611A78F-3A38-F3A9-8512-A9089D279078}"/>
              </a:ext>
            </a:extLst>
          </p:cNvPr>
          <p:cNvGrpSpPr/>
          <p:nvPr/>
        </p:nvGrpSpPr>
        <p:grpSpPr>
          <a:xfrm>
            <a:off x="2916460" y="2395678"/>
            <a:ext cx="6359080" cy="3179540"/>
            <a:chOff x="617207" y="0"/>
            <a:chExt cx="6359080" cy="3179540"/>
          </a:xfrm>
          <a:solidFill>
            <a:schemeClr val="bg1"/>
          </a:solidFill>
          <a:scene3d>
            <a:camera prst="orthographicFront"/>
            <a:lightRig rig="chilly" dir="t"/>
          </a:scene3d>
        </p:grpSpPr>
        <p:sp>
          <p:nvSpPr>
            <p:cNvPr id="10" name="Rectangle: Rounded Corners 9">
              <a:extLst>
                <a:ext uri="{FF2B5EF4-FFF2-40B4-BE49-F238E27FC236}">
                  <a16:creationId xmlns:a16="http://schemas.microsoft.com/office/drawing/2014/main" id="{C26081A1-412E-83A1-9362-63735EF49DCF}"/>
                </a:ext>
              </a:extLst>
            </p:cNvPr>
            <p:cNvSpPr/>
            <p:nvPr/>
          </p:nvSpPr>
          <p:spPr>
            <a:xfrm>
              <a:off x="617207" y="0"/>
              <a:ext cx="6359080" cy="3179540"/>
            </a:xfrm>
            <a:prstGeom prst="roundRect">
              <a:avLst>
                <a:gd name="adj" fmla="val 10000"/>
              </a:avLst>
            </a:prstGeom>
            <a:grpFill/>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C6206F49-194F-7328-3DF7-4B292F876238}"/>
                </a:ext>
              </a:extLst>
            </p:cNvPr>
            <p:cNvSpPr txBox="1"/>
            <p:nvPr/>
          </p:nvSpPr>
          <p:spPr>
            <a:xfrm>
              <a:off x="710333" y="93126"/>
              <a:ext cx="6172828" cy="2993288"/>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2060"/>
                  </a:solidFill>
                  <a:latin typeface="Alexandria"/>
                </a:rPr>
                <a:t>1) Monetary Policy</a:t>
              </a:r>
              <a:r>
                <a:rPr lang="ar-EG" sz="2400" b="1" kern="1200" dirty="0">
                  <a:solidFill>
                    <a:srgbClr val="002060"/>
                  </a:solidFill>
                  <a:latin typeface="Alexandria"/>
                </a:rPr>
                <a:t>السياسة النقدية </a:t>
              </a:r>
              <a:endParaRPr lang="en-US" sz="2400" b="1" kern="1200" dirty="0">
                <a:solidFill>
                  <a:srgbClr val="002060"/>
                </a:solidFill>
                <a:latin typeface="Alexandria"/>
              </a:endParaRPr>
            </a:p>
          </p:txBody>
        </p:sp>
      </p:grpSp>
    </p:spTree>
    <p:extLst>
      <p:ext uri="{BB962C8B-B14F-4D97-AF65-F5344CB8AC3E}">
        <p14:creationId xmlns:p14="http://schemas.microsoft.com/office/powerpoint/2010/main" val="3218414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50201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pic>
        <p:nvPicPr>
          <p:cNvPr id="9" name="Picture 8">
            <a:extLst>
              <a:ext uri="{FF2B5EF4-FFF2-40B4-BE49-F238E27FC236}">
                <a16:creationId xmlns:a16="http://schemas.microsoft.com/office/drawing/2014/main" id="{5B106FA3-5561-C8D6-4117-279A3ED4F92D}"/>
              </a:ext>
            </a:extLst>
          </p:cNvPr>
          <p:cNvPicPr>
            <a:picLocks noChangeAspect="1"/>
          </p:cNvPicPr>
          <p:nvPr/>
        </p:nvPicPr>
        <p:blipFill rotWithShape="1">
          <a:blip r:embed="rId3"/>
          <a:srcRect l="29038" t="27060" r="12968" b="25847"/>
          <a:stretch/>
        </p:blipFill>
        <p:spPr>
          <a:xfrm>
            <a:off x="979377" y="2441584"/>
            <a:ext cx="8936184" cy="4137028"/>
          </a:xfrm>
          <a:prstGeom prst="rect">
            <a:avLst/>
          </a:prstGeom>
        </p:spPr>
      </p:pic>
      <p:sp>
        <p:nvSpPr>
          <p:cNvPr id="12" name="TextBox 11">
            <a:extLst>
              <a:ext uri="{FF2B5EF4-FFF2-40B4-BE49-F238E27FC236}">
                <a16:creationId xmlns:a16="http://schemas.microsoft.com/office/drawing/2014/main" id="{4B170121-EB62-1F89-878C-F52FC10DC9B2}"/>
              </a:ext>
            </a:extLst>
          </p:cNvPr>
          <p:cNvSpPr txBox="1"/>
          <p:nvPr/>
        </p:nvSpPr>
        <p:spPr>
          <a:xfrm>
            <a:off x="3777435" y="1903342"/>
            <a:ext cx="6221894" cy="1631216"/>
          </a:xfrm>
          <a:prstGeom prst="rect">
            <a:avLst/>
          </a:prstGeom>
          <a:noFill/>
        </p:spPr>
        <p:txBody>
          <a:bodyPr wrap="square">
            <a:spAutoFit/>
          </a:bodyPr>
          <a:lstStyle/>
          <a:p>
            <a:pPr algn="r" rtl="1"/>
            <a:r>
              <a:rPr lang="ar-EG" sz="2000" b="1" dirty="0">
                <a:solidFill>
                  <a:srgbClr val="0070C0"/>
                </a:solidFill>
                <a:latin typeface="Alexandria"/>
              </a:rPr>
              <a:t>الهدف الأهم للسياسة النقدية لمجلس الاحتياطي الفيدرالي هو تحقيق استقرار مستوى الأسعار</a:t>
            </a:r>
          </a:p>
          <a:p>
            <a:pPr algn="l"/>
            <a:r>
              <a:rPr lang="en-US" sz="2000" b="1" dirty="0">
                <a:solidFill>
                  <a:srgbClr val="0070C0"/>
                </a:solidFill>
                <a:effectLst/>
                <a:latin typeface="Alexandria"/>
                <a:ea typeface="Calibri" panose="020F0502020204030204" pitchFamily="34" charset="0"/>
              </a:rPr>
              <a:t>The most important Federal Reserve monetary policy goal is achieving price level stability</a:t>
            </a:r>
            <a:endParaRPr lang="ar-EG" sz="2000" b="1" dirty="0">
              <a:solidFill>
                <a:srgbClr val="0070C0"/>
              </a:solidFill>
              <a:effectLst/>
              <a:latin typeface="Alexandria"/>
              <a:ea typeface="Calibri" panose="020F0502020204030204" pitchFamily="34" charset="0"/>
            </a:endParaRPr>
          </a:p>
          <a:p>
            <a:pPr algn="r" rtl="1"/>
            <a:endParaRPr lang="en-US" sz="2000" b="1" dirty="0">
              <a:solidFill>
                <a:srgbClr val="0070C0"/>
              </a:solidFill>
              <a:latin typeface="Alexandria"/>
            </a:endParaRPr>
          </a:p>
        </p:txBody>
      </p:sp>
    </p:spTree>
    <p:extLst>
      <p:ext uri="{BB962C8B-B14F-4D97-AF65-F5344CB8AC3E}">
        <p14:creationId xmlns:p14="http://schemas.microsoft.com/office/powerpoint/2010/main" val="1082576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pic>
        <p:nvPicPr>
          <p:cNvPr id="2" name="Picture 1">
            <a:extLst>
              <a:ext uri="{FF2B5EF4-FFF2-40B4-BE49-F238E27FC236}">
                <a16:creationId xmlns:a16="http://schemas.microsoft.com/office/drawing/2014/main" id="{5EF6AF26-F138-BFDB-22F1-8CF7E2A3B4C3}"/>
              </a:ext>
            </a:extLst>
          </p:cNvPr>
          <p:cNvPicPr>
            <a:picLocks noChangeAspect="1"/>
          </p:cNvPicPr>
          <p:nvPr/>
        </p:nvPicPr>
        <p:blipFill>
          <a:blip r:embed="rId3"/>
          <a:stretch>
            <a:fillRect/>
          </a:stretch>
        </p:blipFill>
        <p:spPr>
          <a:xfrm>
            <a:off x="3875147" y="1764753"/>
            <a:ext cx="4374376" cy="722705"/>
          </a:xfrm>
          <a:prstGeom prst="rect">
            <a:avLst/>
          </a:prstGeom>
        </p:spPr>
      </p:pic>
      <p:sp>
        <p:nvSpPr>
          <p:cNvPr id="10" name="TextBox 9">
            <a:extLst>
              <a:ext uri="{FF2B5EF4-FFF2-40B4-BE49-F238E27FC236}">
                <a16:creationId xmlns:a16="http://schemas.microsoft.com/office/drawing/2014/main" id="{2D19FD70-5DB6-1B81-473F-B640429B852F}"/>
              </a:ext>
            </a:extLst>
          </p:cNvPr>
          <p:cNvSpPr txBox="1"/>
          <p:nvPr/>
        </p:nvSpPr>
        <p:spPr>
          <a:xfrm>
            <a:off x="6130895" y="2395678"/>
            <a:ext cx="4991868" cy="1323439"/>
          </a:xfrm>
          <a:prstGeom prst="rect">
            <a:avLst/>
          </a:prstGeom>
          <a:solidFill>
            <a:schemeClr val="bg1"/>
          </a:solidFill>
        </p:spPr>
        <p:txBody>
          <a:bodyPr wrap="square">
            <a:spAutoFit/>
          </a:bodyPr>
          <a:lstStyle/>
          <a:p>
            <a:pPr algn="r" rtl="1" eaLnBrk="1" fontAlgn="auto" hangingPunct="1">
              <a:spcBef>
                <a:spcPts val="0"/>
              </a:spcBef>
              <a:spcAft>
                <a:spcPts val="0"/>
              </a:spcAft>
              <a:defRPr/>
            </a:pPr>
            <a:r>
              <a:rPr lang="ar-EG" sz="2000" dirty="0">
                <a:solidFill>
                  <a:prstClr val="black"/>
                </a:solidFill>
                <a:latin typeface="Alexandria"/>
              </a:rPr>
              <a:t>البنك المركزي/ البنك الفيدرالي هو السلطة العامة التي تنظم المؤسسات المصرفية في الدولة وتتحكم في كمية النقود. كما إنه سلطة مستقلة في معظم دول العالم</a:t>
            </a:r>
          </a:p>
          <a:p>
            <a:pPr algn="r" rtl="1" eaLnBrk="1" fontAlgn="auto" hangingPunct="1">
              <a:spcBef>
                <a:spcPts val="0"/>
              </a:spcBef>
              <a:spcAft>
                <a:spcPts val="0"/>
              </a:spcAft>
              <a:defRPr/>
            </a:pPr>
            <a:endParaRPr lang="ar-EG" sz="2000" dirty="0">
              <a:solidFill>
                <a:prstClr val="black"/>
              </a:solidFill>
              <a:latin typeface="Alexandria"/>
            </a:endParaRPr>
          </a:p>
        </p:txBody>
      </p:sp>
      <p:pic>
        <p:nvPicPr>
          <p:cNvPr id="11" name="Picture 10" descr="Image result for central bank">
            <a:extLst>
              <a:ext uri="{FF2B5EF4-FFF2-40B4-BE49-F238E27FC236}">
                <a16:creationId xmlns:a16="http://schemas.microsoft.com/office/drawing/2014/main" id="{6FE329E7-1E8F-14A2-DDEF-B077088340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76894" y="4266589"/>
            <a:ext cx="1554526" cy="1444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Image result for central bank">
            <a:extLst>
              <a:ext uri="{FF2B5EF4-FFF2-40B4-BE49-F238E27FC236}">
                <a16:creationId xmlns:a16="http://schemas.microsoft.com/office/drawing/2014/main" id="{C827FA2E-5E7E-A5C1-2D8B-47FCC1AA46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723" r="1622"/>
          <a:stretch>
            <a:fillRect/>
          </a:stretch>
        </p:blipFill>
        <p:spPr bwMode="auto">
          <a:xfrm>
            <a:off x="3795743" y="2549196"/>
            <a:ext cx="2716668" cy="1821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Image result for central bank">
            <a:extLst>
              <a:ext uri="{FF2B5EF4-FFF2-40B4-BE49-F238E27FC236}">
                <a16:creationId xmlns:a16="http://schemas.microsoft.com/office/drawing/2014/main" id="{2D54745E-EFB3-588D-A98C-B0E9BC422D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59441" y="4356614"/>
            <a:ext cx="3905184" cy="1487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descr="Image result for fed">
            <a:extLst>
              <a:ext uri="{FF2B5EF4-FFF2-40B4-BE49-F238E27FC236}">
                <a16:creationId xmlns:a16="http://schemas.microsoft.com/office/drawing/2014/main" id="{3A696708-3961-1231-3128-412CB78C2B9F}"/>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3945976" y="4776880"/>
            <a:ext cx="1123070" cy="1123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052365B9-D170-171B-F236-EB2D66345AC0}"/>
              </a:ext>
            </a:extLst>
          </p:cNvPr>
          <p:cNvSpPr txBox="1"/>
          <p:nvPr/>
        </p:nvSpPr>
        <p:spPr>
          <a:xfrm>
            <a:off x="861797" y="2190809"/>
            <a:ext cx="2829592" cy="3477875"/>
          </a:xfrm>
          <a:prstGeom prst="rect">
            <a:avLst/>
          </a:prstGeom>
          <a:solidFill>
            <a:schemeClr val="bg1"/>
          </a:solidFill>
        </p:spPr>
        <p:txBody>
          <a:bodyPr wrap="square">
            <a:spAutoFit/>
          </a:bodyPr>
          <a:lstStyle/>
          <a:p>
            <a:pPr algn="r" rtl="1" eaLnBrk="1" fontAlgn="auto" hangingPunct="1">
              <a:spcBef>
                <a:spcPts val="0"/>
              </a:spcBef>
              <a:spcAft>
                <a:spcPts val="0"/>
              </a:spcAft>
              <a:defRPr/>
            </a:pPr>
            <a:endParaRPr lang="ar-EG" sz="2000" dirty="0">
              <a:solidFill>
                <a:prstClr val="black"/>
              </a:solidFill>
              <a:latin typeface="Alexandria"/>
            </a:endParaRPr>
          </a:p>
          <a:p>
            <a:pPr eaLnBrk="1" fontAlgn="auto" hangingPunct="1">
              <a:spcBef>
                <a:spcPts val="0"/>
              </a:spcBef>
              <a:spcAft>
                <a:spcPts val="0"/>
              </a:spcAft>
              <a:defRPr/>
            </a:pPr>
            <a:r>
              <a:rPr lang="en-US" altLang="en-US" sz="2000" dirty="0">
                <a:solidFill>
                  <a:prstClr val="black"/>
                </a:solidFill>
                <a:latin typeface="Alexandria"/>
              </a:rPr>
              <a:t>A </a:t>
            </a:r>
            <a:r>
              <a:rPr lang="en-US" altLang="en-US" sz="2000" b="1" dirty="0">
                <a:solidFill>
                  <a:srgbClr val="0070C0"/>
                </a:solidFill>
                <a:latin typeface="Alexandria"/>
              </a:rPr>
              <a:t>CENTRAL BANK/ Federal Bank</a:t>
            </a:r>
            <a:r>
              <a:rPr lang="en-US" altLang="en-US" sz="2000" dirty="0">
                <a:solidFill>
                  <a:srgbClr val="0070C0"/>
                </a:solidFill>
                <a:latin typeface="Alexandria"/>
              </a:rPr>
              <a:t> </a:t>
            </a:r>
            <a:r>
              <a:rPr lang="en-US" altLang="en-US" sz="2000" dirty="0">
                <a:solidFill>
                  <a:prstClr val="black"/>
                </a:solidFill>
                <a:latin typeface="Alexandria"/>
              </a:rPr>
              <a:t>is the public authority that regulates a nation’s depository institutions and controls the quantity of money.</a:t>
            </a:r>
          </a:p>
          <a:p>
            <a:pPr eaLnBrk="1" fontAlgn="auto" hangingPunct="1">
              <a:spcBef>
                <a:spcPts val="0"/>
              </a:spcBef>
              <a:spcAft>
                <a:spcPts val="0"/>
              </a:spcAft>
              <a:defRPr/>
            </a:pPr>
            <a:r>
              <a:rPr lang="en-US" sz="2000" dirty="0">
                <a:solidFill>
                  <a:prstClr val="black"/>
                </a:solidFill>
                <a:latin typeface="Alexandria"/>
              </a:rPr>
              <a:t>It is an independent authority in most of countries of the world</a:t>
            </a:r>
            <a:endParaRPr lang="ar-EG" sz="2000" dirty="0">
              <a:solidFill>
                <a:prstClr val="black"/>
              </a:solidFill>
              <a:latin typeface="Alexandria"/>
            </a:endParaRPr>
          </a:p>
        </p:txBody>
      </p:sp>
    </p:spTree>
    <p:extLst>
      <p:ext uri="{BB962C8B-B14F-4D97-AF65-F5344CB8AC3E}">
        <p14:creationId xmlns:p14="http://schemas.microsoft.com/office/powerpoint/2010/main" val="408882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sp>
        <p:nvSpPr>
          <p:cNvPr id="2" name="Content Placeholder 2">
            <a:extLst>
              <a:ext uri="{FF2B5EF4-FFF2-40B4-BE49-F238E27FC236}">
                <a16:creationId xmlns:a16="http://schemas.microsoft.com/office/drawing/2014/main" id="{954BB7D4-633D-4671-D11F-3EDD6331E1B6}"/>
              </a:ext>
            </a:extLst>
          </p:cNvPr>
          <p:cNvSpPr txBox="1">
            <a:spLocks/>
          </p:cNvSpPr>
          <p:nvPr/>
        </p:nvSpPr>
        <p:spPr>
          <a:xfrm>
            <a:off x="942309" y="2141974"/>
            <a:ext cx="4615530"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None/>
            </a:pPr>
            <a:r>
              <a:rPr lang="en-US" sz="2000" b="1" u="sng" dirty="0">
                <a:solidFill>
                  <a:srgbClr val="0070C0"/>
                </a:solidFill>
                <a:latin typeface="Alexandria"/>
                <a:ea typeface="Times New Roman" panose="02020603050405020304" pitchFamily="18" charset="0"/>
                <a:cs typeface="Palatino Linotype" panose="02040502050505030304" pitchFamily="18" charset="0"/>
              </a:rPr>
              <a:t>Monetary policy affect money in circulation, and interest rate through 3 tools:</a:t>
            </a:r>
            <a:endParaRPr lang="ar-EG" sz="2000" b="1" u="sng" dirty="0">
              <a:solidFill>
                <a:srgbClr val="0070C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b="1" u="sng" dirty="0">
              <a:solidFill>
                <a:srgbClr val="FF0000"/>
              </a:solidFill>
              <a:latin typeface="Alexandria"/>
              <a:ea typeface="Times New Roman" panose="02020603050405020304" pitchFamily="18" charset="0"/>
              <a:cs typeface="Palatino Linotype" panose="02040502050505030304" pitchFamily="18" charset="0"/>
            </a:endParaRPr>
          </a:p>
          <a:p>
            <a:pPr marL="342900" marR="0" lvl="0" indent="-342900" algn="just" rtl="0">
              <a:spcBef>
                <a:spcPts val="0"/>
              </a:spcBef>
              <a:spcAft>
                <a:spcPts val="0"/>
              </a:spcAft>
              <a:buFont typeface="+mj-lt"/>
              <a:buAutoNum type="arabicParenR"/>
            </a:pPr>
            <a:r>
              <a:rPr lang="en-GB" sz="2000" dirty="0">
                <a:solidFill>
                  <a:srgbClr val="000000"/>
                </a:solidFill>
                <a:effectLst/>
                <a:latin typeface="Alexandria"/>
                <a:ea typeface="Times New Roman" panose="02020603050405020304" pitchFamily="18" charset="0"/>
                <a:cs typeface="Palatino Linotype" panose="02040502050505030304" pitchFamily="18" charset="0"/>
              </a:rPr>
              <a:t>Discount Rate</a:t>
            </a:r>
            <a:r>
              <a:rPr lang="ar-EG"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lgn="just" rtl="0">
              <a:spcBef>
                <a:spcPts val="0"/>
              </a:spcBef>
              <a:spcAft>
                <a:spcPts val="0"/>
              </a:spcAft>
              <a:buFont typeface="+mj-lt"/>
              <a:buAutoNum type="arabicParenR"/>
            </a:pPr>
            <a:r>
              <a:rPr lang="en-GB" sz="2000" dirty="0">
                <a:solidFill>
                  <a:srgbClr val="000000"/>
                </a:solidFill>
                <a:effectLst/>
                <a:latin typeface="Alexandria"/>
                <a:ea typeface="Times New Roman" panose="02020603050405020304" pitchFamily="18" charset="0"/>
                <a:cs typeface="Palatino Linotype" panose="02040502050505030304" pitchFamily="18" charset="0"/>
              </a:rPr>
              <a:t>Deposit Reserve</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lgn="just">
              <a:spcBef>
                <a:spcPts val="0"/>
              </a:spcBef>
              <a:spcAft>
                <a:spcPts val="0"/>
              </a:spcAft>
              <a:buFont typeface="+mj-lt"/>
              <a:buAutoNum type="arabicParenR"/>
            </a:pPr>
            <a:r>
              <a:rPr lang="en-GB" sz="2000" dirty="0">
                <a:solidFill>
                  <a:srgbClr val="000000"/>
                </a:solidFill>
                <a:effectLst/>
                <a:latin typeface="Alexandria"/>
                <a:ea typeface="Times New Roman" panose="02020603050405020304" pitchFamily="18" charset="0"/>
                <a:cs typeface="Palatino Linotype" panose="02040502050505030304" pitchFamily="18" charset="0"/>
              </a:rPr>
              <a:t>Open Market Operation</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b="1" u="sng" dirty="0">
              <a:solidFill>
                <a:srgbClr val="FF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Content Placeholder 2">
            <a:extLst>
              <a:ext uri="{FF2B5EF4-FFF2-40B4-BE49-F238E27FC236}">
                <a16:creationId xmlns:a16="http://schemas.microsoft.com/office/drawing/2014/main" id="{954BB7D4-633D-4671-D11F-3EDD6331E1B6}"/>
              </a:ext>
            </a:extLst>
          </p:cNvPr>
          <p:cNvSpPr txBox="1">
            <a:spLocks/>
          </p:cNvSpPr>
          <p:nvPr/>
        </p:nvSpPr>
        <p:spPr>
          <a:xfrm>
            <a:off x="6638087" y="2114437"/>
            <a:ext cx="4193333"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spcBef>
                <a:spcPts val="0"/>
              </a:spcBef>
              <a:buNone/>
            </a:pPr>
            <a:r>
              <a:rPr lang="ar-EG" sz="2000" b="1" u="sng" dirty="0">
                <a:solidFill>
                  <a:srgbClr val="0070C0"/>
                </a:solidFill>
                <a:latin typeface="Alexandria"/>
                <a:ea typeface="Times New Roman" panose="02020603050405020304" pitchFamily="18" charset="0"/>
                <a:cs typeface="Palatino Linotype" panose="02040502050505030304" pitchFamily="18" charset="0"/>
              </a:rPr>
              <a:t>تؤثر السياسة النقدية على النقود المتداولة وسعر الفائدة من خلال ثلاث أدوات:</a:t>
            </a:r>
            <a:endParaRPr lang="en-US" sz="2000" b="1" u="sng" dirty="0">
              <a:solidFill>
                <a:srgbClr val="0070C0"/>
              </a:solidFill>
              <a:latin typeface="Alexandria"/>
              <a:ea typeface="Times New Roman" panose="02020603050405020304" pitchFamily="18" charset="0"/>
              <a:cs typeface="Palatino Linotype" panose="02040502050505030304" pitchFamily="18" charset="0"/>
            </a:endParaRPr>
          </a:p>
          <a:p>
            <a:pPr marL="0" indent="0" algn="r" rtl="1">
              <a:spcBef>
                <a:spcPts val="0"/>
              </a:spcBef>
              <a:buNone/>
            </a:pPr>
            <a:endParaRPr lang="en-US" sz="2000" b="1" u="sng" dirty="0">
              <a:solidFill>
                <a:srgbClr val="FF0000"/>
              </a:solidFill>
              <a:latin typeface="Alexandria"/>
              <a:ea typeface="Times New Roman" panose="02020603050405020304" pitchFamily="18" charset="0"/>
              <a:cs typeface="Palatino Linotype" panose="02040502050505030304" pitchFamily="18" charset="0"/>
            </a:endParaRPr>
          </a:p>
          <a:p>
            <a:pPr marL="342900" marR="0" lvl="0" indent="-342900" algn="just" rtl="1">
              <a:spcBef>
                <a:spcPts val="0"/>
              </a:spcBef>
              <a:spcAft>
                <a:spcPts val="0"/>
              </a:spcAft>
              <a:buFont typeface="+mj-lt"/>
              <a:buAutoNum type="arabicParenR"/>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سعر الخصم </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lgn="just" rtl="1">
              <a:spcBef>
                <a:spcPts val="0"/>
              </a:spcBef>
              <a:spcAft>
                <a:spcPts val="0"/>
              </a:spcAft>
              <a:buFont typeface="+mj-lt"/>
              <a:buAutoNum type="arabicParenR"/>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نسبة الاحتياطي المطلوب </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lgn="just" rtl="1">
              <a:spcBef>
                <a:spcPts val="0"/>
              </a:spcBef>
              <a:spcAft>
                <a:spcPts val="0"/>
              </a:spcAft>
              <a:buFont typeface="+mj-lt"/>
              <a:buAutoNum type="arabicParenR"/>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عمليات السوق المفتوحة </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lgn="r" rtl="1">
              <a:spcBef>
                <a:spcPts val="0"/>
              </a:spcBef>
              <a:buNone/>
            </a:pPr>
            <a:endParaRPr lang="en-US" sz="2000" b="1" u="sng" dirty="0">
              <a:solidFill>
                <a:srgbClr val="FF0000"/>
              </a:solidFill>
              <a:latin typeface="Alexandria"/>
              <a:ea typeface="Times New Roman" panose="02020603050405020304" pitchFamily="18" charset="0"/>
              <a:cs typeface="Palatino Linotype" panose="02040502050505030304" pitchFamily="18" charset="0"/>
            </a:endParaRPr>
          </a:p>
          <a:p>
            <a:pPr marL="0" indent="0" algn="r" rtl="1">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lgn="r" rtl="1">
              <a:spcBef>
                <a:spcPts val="0"/>
              </a:spcBef>
              <a:buNone/>
            </a:pPr>
            <a:endParaRPr lang="en-US" sz="2000" dirty="0">
              <a:effectLst/>
              <a:latin typeface="Alexandria"/>
              <a:ea typeface="Times New Roman" panose="02020603050405020304" pitchFamily="18" charset="0"/>
            </a:endParaRPr>
          </a:p>
          <a:p>
            <a:pPr marL="0" indent="0" algn="r" rtl="1">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422735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sp>
        <p:nvSpPr>
          <p:cNvPr id="9" name="Content Placeholder 2">
            <a:extLst>
              <a:ext uri="{FF2B5EF4-FFF2-40B4-BE49-F238E27FC236}">
                <a16:creationId xmlns:a16="http://schemas.microsoft.com/office/drawing/2014/main" id="{263C3FB1-1B2D-E61B-CF6B-B9AB7CF1783F}"/>
              </a:ext>
            </a:extLst>
          </p:cNvPr>
          <p:cNvSpPr txBox="1">
            <a:spLocks/>
          </p:cNvSpPr>
          <p:nvPr/>
        </p:nvSpPr>
        <p:spPr>
          <a:xfrm>
            <a:off x="969128" y="4536367"/>
            <a:ext cx="10109025"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spcBef>
                <a:spcPts val="0"/>
              </a:spcBef>
              <a:buFont typeface="+mj-lt"/>
              <a:buAutoNum type="arabicParenR"/>
            </a:pPr>
            <a:r>
              <a:rPr lang="ar-EG" sz="2000" b="1" u="sng" dirty="0">
                <a:solidFill>
                  <a:srgbClr val="0070C0"/>
                </a:solidFill>
                <a:latin typeface="Alexandria"/>
              </a:rPr>
              <a:t>سعر الخصم: </a:t>
            </a:r>
          </a:p>
          <a:p>
            <a:pPr algn="just" rtl="1">
              <a:spcBef>
                <a:spcPts val="0"/>
              </a:spcBef>
            </a:pPr>
            <a:r>
              <a:rPr lang="ar-EG" sz="2000" dirty="0">
                <a:effectLst/>
                <a:latin typeface="Alexandria"/>
                <a:ea typeface="Times New Roman" panose="02020603050405020304" pitchFamily="18" charset="0"/>
                <a:cs typeface="Palatino Linotype" panose="02040502050505030304" pitchFamily="18" charset="0"/>
              </a:rPr>
              <a:t>سعر الخصم هو سعر الفائدة الذي يكون بنك الاحتياطي الفيدرالي على استعداد لإقراض البنوك التجارية عنده. حيث عن تخفيض سعر الخصم يؤدي ذلك الي زيادة رغبة البنوك في الاقتراض من بنك الاحتياطي الفيدرالي  وهذا يدفع البنوك الي زيادة الاقتراض مما يؤدي الي توسع المعروض النقدي والعكس صحيح.</a:t>
            </a:r>
          </a:p>
          <a:p>
            <a:pPr marL="342900" indent="-342900" algn="just">
              <a:spcBef>
                <a:spcPts val="0"/>
              </a:spcBef>
              <a:buFont typeface="+mj-lt"/>
              <a:buAutoNum type="arabicParenR"/>
            </a:pPr>
            <a:r>
              <a:rPr lang="en-GB" sz="2000" b="1" u="sng" dirty="0">
                <a:solidFill>
                  <a:srgbClr val="0070C0"/>
                </a:solidFill>
                <a:effectLst/>
                <a:latin typeface="Alexandria"/>
                <a:ea typeface="Times New Roman" panose="02020603050405020304" pitchFamily="18" charset="0"/>
                <a:cs typeface="Palatino Linotype" panose="02040502050505030304" pitchFamily="18" charset="0"/>
              </a:rPr>
              <a:t>Discount Rate </a:t>
            </a:r>
            <a:r>
              <a:rPr lang="en-US" sz="2000" b="1" dirty="0">
                <a:solidFill>
                  <a:srgbClr val="0070C0"/>
                </a:solidFill>
                <a:effectLst/>
                <a:highlight>
                  <a:srgbClr val="FFFF00"/>
                </a:highlight>
                <a:latin typeface="Alexandria"/>
                <a:ea typeface="Times New Roman" panose="02020603050405020304" pitchFamily="18" charset="0"/>
                <a:cs typeface="Palatino Linotype" panose="02040502050505030304" pitchFamily="18" charset="0"/>
              </a:rPr>
              <a:t>(-Ve)</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algn="just">
              <a:spcBef>
                <a:spcPts val="0"/>
              </a:spcBef>
            </a:pPr>
            <a:r>
              <a:rPr lang="en-GB" sz="2000" b="1" u="sng" dirty="0">
                <a:effectLst/>
                <a:latin typeface="Alexandria"/>
                <a:ea typeface="Times New Roman" panose="02020603050405020304" pitchFamily="18" charset="0"/>
                <a:cs typeface="Palatino Linotype" panose="02040502050505030304" pitchFamily="18" charset="0"/>
              </a:rPr>
              <a:t>The discount rate</a:t>
            </a:r>
            <a:r>
              <a:rPr lang="en-GB" sz="2000" dirty="0">
                <a:effectLst/>
                <a:latin typeface="Alexandria"/>
                <a:ea typeface="Times New Roman" panose="02020603050405020304" pitchFamily="18" charset="0"/>
                <a:cs typeface="Palatino Linotype" panose="02040502050505030304" pitchFamily="18" charset="0"/>
              </a:rPr>
              <a:t> is the interest rate at which the Fed stands ready to lend reserves to depository institutions</a:t>
            </a:r>
            <a:endParaRPr lang="ar-EG" sz="2000" dirty="0">
              <a:effectLst/>
              <a:latin typeface="Alexandria"/>
              <a:ea typeface="Times New Roman" panose="02020603050405020304" pitchFamily="18" charset="0"/>
              <a:cs typeface="Palatino Linotype" panose="02040502050505030304" pitchFamily="18" charset="0"/>
            </a:endParaRPr>
          </a:p>
          <a:p>
            <a:pPr algn="just" rtl="1">
              <a:spcBef>
                <a:spcPts val="0"/>
              </a:spcBef>
            </a:pPr>
            <a:endParaRPr lang="en-GB" sz="2000" dirty="0">
              <a:effectLst/>
              <a:latin typeface="Alexandria"/>
              <a:ea typeface="Times New Roman" panose="02020603050405020304" pitchFamily="18" charset="0"/>
              <a:cs typeface="Palatino Linotype" panose="02040502050505030304" pitchFamily="18" charset="0"/>
            </a:endParaRPr>
          </a:p>
          <a:p>
            <a:pPr marL="0" indent="0" algn="just">
              <a:spcBef>
                <a:spcPts val="0"/>
              </a:spcBef>
              <a:buNone/>
            </a:pPr>
            <a:endParaRPr lang="en-GB" sz="2000" b="1" u="sng" dirty="0">
              <a:solidFill>
                <a:srgbClr val="0070C0"/>
              </a:solidFill>
              <a:latin typeface="Alexandria"/>
              <a:ea typeface="Times New Roman" panose="02020603050405020304" pitchFamily="18" charset="0"/>
              <a:cs typeface="Palatino Linotype" panose="02040502050505030304" pitchFamily="18" charset="0"/>
            </a:endParaRPr>
          </a:p>
          <a:p>
            <a:pPr marL="0" indent="0" algn="just">
              <a:spcBef>
                <a:spcPts val="0"/>
              </a:spcBef>
              <a:buNone/>
            </a:pPr>
            <a:endParaRPr lang="en-US" sz="2000" b="1" u="sng" dirty="0">
              <a:solidFill>
                <a:srgbClr val="0070C0"/>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b="1" u="sng" dirty="0">
              <a:solidFill>
                <a:srgbClr val="0070C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b="1" i="1" u="sng" dirty="0">
              <a:solidFill>
                <a:srgbClr val="0070C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solidFill>
                <a:srgbClr val="0070C0"/>
              </a:solidFill>
              <a:effectLst/>
              <a:latin typeface="Alexandria"/>
              <a:ea typeface="Times New Roman" panose="02020603050405020304" pitchFamily="18" charset="0"/>
            </a:endParaRPr>
          </a:p>
          <a:p>
            <a:pPr marL="0" indent="0">
              <a:spcBef>
                <a:spcPts val="0"/>
              </a:spcBef>
              <a:buNone/>
            </a:pP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71F1BE6B-7613-2472-3696-5546A9D29BCF}"/>
              </a:ext>
            </a:extLst>
          </p:cNvPr>
          <p:cNvSpPr txBox="1"/>
          <p:nvPr/>
        </p:nvSpPr>
        <p:spPr>
          <a:xfrm>
            <a:off x="2791909" y="1785536"/>
            <a:ext cx="4837044" cy="400110"/>
          </a:xfrm>
          <a:prstGeom prst="rect">
            <a:avLst/>
          </a:prstGeom>
          <a:noFill/>
        </p:spPr>
        <p:txBody>
          <a:bodyPr wrap="square">
            <a:spAutoFit/>
          </a:bodyPr>
          <a:lstStyle/>
          <a:p>
            <a:pPr algn="ctr"/>
            <a:r>
              <a:rPr lang="en-GB" sz="2000" b="1" u="sng" dirty="0">
                <a:solidFill>
                  <a:srgbClr val="0070C0"/>
                </a:solidFill>
                <a:effectLst/>
                <a:latin typeface="Alexandria"/>
                <a:ea typeface="Times New Roman" panose="02020603050405020304" pitchFamily="18" charset="0"/>
              </a:rPr>
              <a:t>Tools monetary policy</a:t>
            </a:r>
            <a:r>
              <a:rPr lang="ar-EG" sz="2000" b="1" u="sng" dirty="0" err="1">
                <a:solidFill>
                  <a:srgbClr val="0070C0"/>
                </a:solidFill>
                <a:effectLst/>
                <a:latin typeface="Alexandria"/>
                <a:ea typeface="Times New Roman" panose="02020603050405020304" pitchFamily="18" charset="0"/>
              </a:rPr>
              <a:t>ادوات</a:t>
            </a:r>
            <a:r>
              <a:rPr lang="ar-EG" sz="2000" b="1" u="sng" dirty="0">
                <a:solidFill>
                  <a:srgbClr val="0070C0"/>
                </a:solidFill>
                <a:effectLst/>
                <a:latin typeface="Alexandria"/>
                <a:ea typeface="Times New Roman" panose="02020603050405020304" pitchFamily="18" charset="0"/>
              </a:rPr>
              <a:t> السياسة النقدية </a:t>
            </a:r>
            <a:endParaRPr lang="en-US" sz="2000" u="sng" dirty="0">
              <a:solidFill>
                <a:srgbClr val="0070C0"/>
              </a:solidFill>
              <a:latin typeface="Alexandria"/>
            </a:endParaRPr>
          </a:p>
        </p:txBody>
      </p:sp>
      <p:pic>
        <p:nvPicPr>
          <p:cNvPr id="11" name="Picture 10">
            <a:extLst>
              <a:ext uri="{FF2B5EF4-FFF2-40B4-BE49-F238E27FC236}">
                <a16:creationId xmlns:a16="http://schemas.microsoft.com/office/drawing/2014/main" id="{38CF9D4F-0B55-9A3E-6E05-1BA334FE7E93}"/>
              </a:ext>
            </a:extLst>
          </p:cNvPr>
          <p:cNvPicPr>
            <a:picLocks noChangeAspect="1"/>
          </p:cNvPicPr>
          <p:nvPr/>
        </p:nvPicPr>
        <p:blipFill rotWithShape="1">
          <a:blip r:embed="rId3"/>
          <a:srcRect l="2970" t="40500" r="59571" b="28684"/>
          <a:stretch/>
        </p:blipFill>
        <p:spPr bwMode="auto">
          <a:xfrm>
            <a:off x="1531789" y="2343452"/>
            <a:ext cx="8147061" cy="204824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07694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sp>
        <p:nvSpPr>
          <p:cNvPr id="2" name="Content Placeholder 2">
            <a:extLst>
              <a:ext uri="{FF2B5EF4-FFF2-40B4-BE49-F238E27FC236}">
                <a16:creationId xmlns:a16="http://schemas.microsoft.com/office/drawing/2014/main" id="{0A5498DA-281C-EF54-E426-C746E42FC282}"/>
              </a:ext>
            </a:extLst>
          </p:cNvPr>
          <p:cNvSpPr txBox="1">
            <a:spLocks/>
          </p:cNvSpPr>
          <p:nvPr/>
        </p:nvSpPr>
        <p:spPr>
          <a:xfrm>
            <a:off x="923971" y="2255015"/>
            <a:ext cx="4717208"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spcBef>
                <a:spcPts val="0"/>
              </a:spcBef>
              <a:buFont typeface="+mj-lt"/>
              <a:buAutoNum type="arabicParenR" startAt="2"/>
            </a:pPr>
            <a:r>
              <a:rPr lang="en-GB" sz="2000" b="1" u="sng" dirty="0">
                <a:solidFill>
                  <a:srgbClr val="0070C0"/>
                </a:solidFill>
                <a:effectLst/>
                <a:latin typeface="Alexandria"/>
                <a:ea typeface="Times New Roman" panose="02020603050405020304" pitchFamily="18" charset="0"/>
                <a:cs typeface="Palatino Linotype" panose="02040502050505030304" pitchFamily="18" charset="0"/>
              </a:rPr>
              <a:t>Deposit Reserve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(-Ve).</a:t>
            </a:r>
            <a:r>
              <a:rPr lang="ar-EG" sz="2000" b="1" dirty="0">
                <a:solidFill>
                  <a:srgbClr val="000000"/>
                </a:solidFill>
                <a:effectLst/>
                <a:latin typeface="Alexandria"/>
                <a:ea typeface="Times New Roman" panose="02020603050405020304" pitchFamily="18" charset="0"/>
                <a:cs typeface="Palatino Linotype" panose="02040502050505030304" pitchFamily="18" charset="0"/>
              </a:rPr>
              <a:t> </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742950" marR="0" lvl="1" indent="-285750" rtl="0">
              <a:spcBef>
                <a:spcPts val="0"/>
              </a:spcBef>
              <a:spcAft>
                <a:spcPts val="0"/>
              </a:spcAft>
              <a:buFont typeface="Symbol" panose="05050102010706020507" pitchFamily="18" charset="2"/>
              <a:buChar char=""/>
              <a:tabLst>
                <a:tab pos="1590675" algn="l"/>
              </a:tabLst>
            </a:pPr>
            <a:r>
              <a:rPr lang="en-US" sz="2000" b="1" dirty="0">
                <a:effectLst/>
                <a:latin typeface="Alexandria"/>
                <a:ea typeface="Times New Roman" panose="02020603050405020304" pitchFamily="18" charset="0"/>
                <a:cs typeface="Times New Roman" panose="02020603050405020304" pitchFamily="18" charset="0"/>
              </a:rPr>
              <a:t>Required reserve ratio </a:t>
            </a:r>
            <a:r>
              <a:rPr lang="en-US" sz="2000" dirty="0">
                <a:effectLst/>
                <a:latin typeface="Alexandria"/>
                <a:ea typeface="Times New Roman" panose="02020603050405020304" pitchFamily="18" charset="0"/>
                <a:cs typeface="Times New Roman" panose="02020603050405020304" pitchFamily="18" charset="0"/>
              </a:rPr>
              <a:t>are the total amount of reserves that banks are required to keep.</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Symbol" panose="05050102010706020507" pitchFamily="18" charset="2"/>
              <a:buChar char=""/>
              <a:tabLst>
                <a:tab pos="1590675" algn="l"/>
              </a:tabLst>
            </a:pPr>
            <a:r>
              <a:rPr lang="en-US" sz="2000" b="1" u="sng" dirty="0">
                <a:effectLst/>
                <a:latin typeface="Alexandria"/>
                <a:ea typeface="Times New Roman" panose="02020603050405020304" pitchFamily="18" charset="0"/>
                <a:cs typeface="Times New Roman" panose="02020603050405020304" pitchFamily="18" charset="0"/>
              </a:rPr>
              <a:t>The Central banks</a:t>
            </a:r>
            <a:r>
              <a:rPr lang="en-US" sz="2000" dirty="0">
                <a:effectLst/>
                <a:latin typeface="Alexandria"/>
                <a:ea typeface="Times New Roman" panose="02020603050405020304" pitchFamily="18" charset="0"/>
                <a:cs typeface="Times New Roman" panose="02020603050405020304" pitchFamily="18" charset="0"/>
              </a:rPr>
              <a:t> set the required reserve ratios, which are the minimum percentages of deposits that depository institutions must hold as reserves</a:t>
            </a:r>
          </a:p>
          <a:p>
            <a:pPr marL="742950" marR="0" lvl="1" indent="-285750">
              <a:spcBef>
                <a:spcPts val="0"/>
              </a:spcBef>
              <a:spcAft>
                <a:spcPts val="0"/>
              </a:spcAft>
              <a:buFont typeface="Symbol" panose="05050102010706020507" pitchFamily="18" charset="2"/>
              <a:buChar char=""/>
              <a:tabLst>
                <a:tab pos="1590675" algn="l"/>
              </a:tabLst>
            </a:pPr>
            <a:r>
              <a:rPr lang="en-US" sz="2000" dirty="0">
                <a:latin typeface="Alexandria"/>
                <a:ea typeface="Times New Roman" panose="02020603050405020304" pitchFamily="18" charset="0"/>
                <a:cs typeface="Times New Roman" panose="02020603050405020304" pitchFamily="18" charset="0"/>
              </a:rPr>
              <a:t>The higher RRR, the lower available loans for people, causing decrease in money supply, and increase in interest rate.</a:t>
            </a:r>
            <a:endParaRPr lang="en-US" sz="2000" dirty="0">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635BC796-5B90-B0DD-54D8-570072425DF3}"/>
              </a:ext>
            </a:extLst>
          </p:cNvPr>
          <p:cNvSpPr txBox="1"/>
          <p:nvPr/>
        </p:nvSpPr>
        <p:spPr>
          <a:xfrm>
            <a:off x="3043785" y="1701333"/>
            <a:ext cx="4837044" cy="400110"/>
          </a:xfrm>
          <a:prstGeom prst="rect">
            <a:avLst/>
          </a:prstGeom>
          <a:noFill/>
        </p:spPr>
        <p:txBody>
          <a:bodyPr wrap="square">
            <a:spAutoFit/>
          </a:bodyPr>
          <a:lstStyle/>
          <a:p>
            <a:pPr algn="ctr"/>
            <a:r>
              <a:rPr lang="en-GB" sz="2000" b="1" u="sng" dirty="0">
                <a:solidFill>
                  <a:srgbClr val="0070C0"/>
                </a:solidFill>
                <a:effectLst/>
                <a:latin typeface="Alexandria"/>
                <a:ea typeface="Times New Roman" panose="02020603050405020304" pitchFamily="18" charset="0"/>
              </a:rPr>
              <a:t>Tools monetary policy</a:t>
            </a:r>
            <a:r>
              <a:rPr lang="ar-EG" sz="2000" b="1" u="sng" dirty="0" err="1">
                <a:solidFill>
                  <a:srgbClr val="0070C0"/>
                </a:solidFill>
                <a:effectLst/>
                <a:latin typeface="Alexandria"/>
                <a:ea typeface="Times New Roman" panose="02020603050405020304" pitchFamily="18" charset="0"/>
              </a:rPr>
              <a:t>ادوات</a:t>
            </a:r>
            <a:r>
              <a:rPr lang="ar-EG" sz="2000" b="1" u="sng" dirty="0">
                <a:solidFill>
                  <a:srgbClr val="0070C0"/>
                </a:solidFill>
                <a:effectLst/>
                <a:latin typeface="Alexandria"/>
                <a:ea typeface="Times New Roman" panose="02020603050405020304" pitchFamily="18" charset="0"/>
              </a:rPr>
              <a:t> السياسة النقدية </a:t>
            </a:r>
            <a:endParaRPr lang="en-US" sz="2000" u="sng" dirty="0">
              <a:solidFill>
                <a:srgbClr val="0070C0"/>
              </a:solidFill>
              <a:latin typeface="Alexandria"/>
            </a:endParaRPr>
          </a:p>
        </p:txBody>
      </p:sp>
      <p:sp>
        <p:nvSpPr>
          <p:cNvPr id="10" name="Content Placeholder 2">
            <a:extLst>
              <a:ext uri="{FF2B5EF4-FFF2-40B4-BE49-F238E27FC236}">
                <a16:creationId xmlns:a16="http://schemas.microsoft.com/office/drawing/2014/main" id="{1EAC5074-BD03-C09E-03C5-972B82479F4F}"/>
              </a:ext>
            </a:extLst>
          </p:cNvPr>
          <p:cNvSpPr txBox="1">
            <a:spLocks/>
          </p:cNvSpPr>
          <p:nvPr/>
        </p:nvSpPr>
        <p:spPr>
          <a:xfrm>
            <a:off x="6550823" y="2322411"/>
            <a:ext cx="4074271"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rtl="1">
              <a:spcBef>
                <a:spcPts val="0"/>
              </a:spcBef>
              <a:buFont typeface="+mj-lt"/>
              <a:buAutoNum type="arabicParenR" startAt="2"/>
            </a:pPr>
            <a:r>
              <a:rPr lang="ar-EG" sz="2000" b="1" dirty="0">
                <a:solidFill>
                  <a:srgbClr val="000000"/>
                </a:solidFill>
                <a:effectLst/>
                <a:latin typeface="Alexandria"/>
                <a:ea typeface="Times New Roman" panose="02020603050405020304" pitchFamily="18" charset="0"/>
                <a:cs typeface="Palatino Linotype" panose="02040502050505030304" pitchFamily="18" charset="0"/>
              </a:rPr>
              <a:t>نسبة الاحتياطي المطلوب </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algn="just" rtl="1">
              <a:spcBef>
                <a:spcPts val="0"/>
              </a:spcBef>
            </a:pPr>
            <a:r>
              <a:rPr lang="ar-EG" sz="2000" dirty="0">
                <a:latin typeface="Alexandria"/>
              </a:rPr>
              <a:t>نسبة الاحتياطي الإلزامي المطلوب هي إجمالي الاحتياطيات التي يتعين على البنوك التجارية الاحتفاظ بها.</a:t>
            </a:r>
          </a:p>
          <a:p>
            <a:pPr algn="just" rtl="1">
              <a:spcBef>
                <a:spcPts val="0"/>
              </a:spcBef>
            </a:pPr>
            <a:r>
              <a:rPr lang="ar-EG" sz="2000" dirty="0">
                <a:latin typeface="Alexandria"/>
              </a:rPr>
              <a:t>تحدد البنوك المركزية نسب الاحتياطي الإلزامي، وهي النسب المئوية الدنيا للودائع التي يجب على المؤسسات </a:t>
            </a:r>
            <a:r>
              <a:rPr lang="ar-EG" sz="2000" dirty="0" err="1">
                <a:latin typeface="Alexandria"/>
              </a:rPr>
              <a:t>الإيداعية</a:t>
            </a:r>
            <a:r>
              <a:rPr lang="ar-EG" sz="2000" dirty="0">
                <a:latin typeface="Alexandria"/>
              </a:rPr>
              <a:t>/ البنوك التجارية الاحتفاظ بها كاحتياطيات</a:t>
            </a:r>
          </a:p>
          <a:p>
            <a:pPr algn="just" rtl="1">
              <a:spcBef>
                <a:spcPts val="0"/>
              </a:spcBef>
            </a:pPr>
            <a:r>
              <a:rPr lang="ar-EG" sz="2000" dirty="0">
                <a:latin typeface="Alexandria"/>
              </a:rPr>
              <a:t>كلما ارتفعت نسبة الاحتياطي الإلزامي، انخفضت القروض المتاحة </a:t>
            </a:r>
            <a:r>
              <a:rPr lang="ar-EG" sz="2000" dirty="0" err="1">
                <a:latin typeface="Alexandria"/>
              </a:rPr>
              <a:t>للافراد</a:t>
            </a:r>
            <a:r>
              <a:rPr lang="ar-EG" sz="2000" dirty="0">
                <a:latin typeface="Alexandria"/>
              </a:rPr>
              <a:t>، مما يتسبب في انخفاض المعروض النقدي وزيادة سعر الفائدة.</a:t>
            </a:r>
            <a:endParaRPr lang="en-US" sz="2000" dirty="0">
              <a:latin typeface="Alexandria"/>
            </a:endParaRPr>
          </a:p>
          <a:p>
            <a:pPr marL="0" indent="0" algn="r" rtl="1">
              <a:spcBef>
                <a:spcPts val="0"/>
              </a:spcBef>
              <a:buNone/>
            </a:pPr>
            <a:endParaRPr lang="en-US" sz="2000" b="1" u="sng" dirty="0">
              <a:solidFill>
                <a:srgbClr val="FF0000"/>
              </a:solidFill>
              <a:latin typeface="Alexandria"/>
              <a:ea typeface="Times New Roman" panose="02020603050405020304" pitchFamily="18" charset="0"/>
              <a:cs typeface="Palatino Linotype" panose="02040502050505030304" pitchFamily="18" charset="0"/>
            </a:endParaRPr>
          </a:p>
          <a:p>
            <a:pPr marL="0" indent="0" algn="r" rtl="1">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lgn="r" rtl="1">
              <a:spcBef>
                <a:spcPts val="0"/>
              </a:spcBef>
              <a:buNone/>
            </a:pPr>
            <a:endParaRPr lang="en-US" sz="2000" dirty="0">
              <a:effectLst/>
              <a:latin typeface="Alexandria"/>
              <a:ea typeface="Times New Roman" panose="02020603050405020304" pitchFamily="18" charset="0"/>
            </a:endParaRPr>
          </a:p>
          <a:p>
            <a:pPr marL="0" indent="0" algn="r" rtl="1">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089920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sp>
        <p:nvSpPr>
          <p:cNvPr id="9" name="Content Placeholder 2">
            <a:extLst>
              <a:ext uri="{FF2B5EF4-FFF2-40B4-BE49-F238E27FC236}">
                <a16:creationId xmlns:a16="http://schemas.microsoft.com/office/drawing/2014/main" id="{CD660C82-E9D0-F30A-6D17-AFA93DB12E6F}"/>
              </a:ext>
            </a:extLst>
          </p:cNvPr>
          <p:cNvSpPr txBox="1">
            <a:spLocks/>
          </p:cNvSpPr>
          <p:nvPr/>
        </p:nvSpPr>
        <p:spPr>
          <a:xfrm>
            <a:off x="942309" y="2443976"/>
            <a:ext cx="4601242"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spcBef>
                <a:spcPts val="0"/>
              </a:spcBef>
              <a:buFont typeface="+mj-lt"/>
              <a:buAutoNum type="arabicParenR" startAt="3"/>
            </a:pPr>
            <a:r>
              <a:rPr lang="en-GB" sz="2000" b="1" u="sng" dirty="0">
                <a:solidFill>
                  <a:srgbClr val="0070C0"/>
                </a:solidFill>
                <a:effectLst/>
                <a:latin typeface="Alexandria"/>
                <a:ea typeface="Times New Roman" panose="02020603050405020304" pitchFamily="18" charset="0"/>
                <a:cs typeface="Palatino Linotype" panose="02040502050505030304" pitchFamily="18" charset="0"/>
              </a:rPr>
              <a:t>Open Market Operation</a:t>
            </a:r>
          </a:p>
          <a:p>
            <a:pPr algn="just">
              <a:lnSpc>
                <a:spcPct val="150000"/>
              </a:lnSpc>
              <a:spcBef>
                <a:spcPts val="0"/>
              </a:spcBef>
            </a:pPr>
            <a:r>
              <a:rPr lang="en-US" sz="2000" dirty="0">
                <a:solidFill>
                  <a:srgbClr val="202124"/>
                </a:solidFill>
                <a:effectLst/>
                <a:latin typeface="Alexandria"/>
                <a:ea typeface="Times New Roman" panose="02020603050405020304" pitchFamily="18" charset="0"/>
                <a:cs typeface="Palatino Linotype" panose="02040502050505030304" pitchFamily="18" charset="0"/>
              </a:rPr>
              <a:t>Open market operations are used mainly </a:t>
            </a:r>
            <a:r>
              <a:rPr lang="en-US" sz="2000" b="1" dirty="0">
                <a:solidFill>
                  <a:srgbClr val="202124"/>
                </a:solidFill>
                <a:effectLst/>
                <a:latin typeface="Alexandria"/>
                <a:ea typeface="Times New Roman" panose="02020603050405020304" pitchFamily="18" charset="0"/>
                <a:cs typeface="Palatino Linotype" panose="02040502050505030304" pitchFamily="18" charset="0"/>
              </a:rPr>
              <a:t>to regulate the money supply</a:t>
            </a:r>
            <a:r>
              <a:rPr lang="en-US" sz="2000" dirty="0">
                <a:solidFill>
                  <a:srgbClr val="202124"/>
                </a:solidFill>
                <a:effectLst/>
                <a:latin typeface="Alexandria"/>
                <a:ea typeface="Times New Roman" panose="02020603050405020304" pitchFamily="18" charset="0"/>
                <a:cs typeface="Palatino Linotype" panose="02040502050505030304" pitchFamily="18" charset="0"/>
              </a:rPr>
              <a:t> in an economy </a:t>
            </a:r>
            <a:r>
              <a:rPr lang="en-US" sz="2000" b="1" dirty="0">
                <a:solidFill>
                  <a:srgbClr val="202124"/>
                </a:solidFill>
                <a:effectLst/>
                <a:latin typeface="Alexandria"/>
                <a:ea typeface="Times New Roman" panose="02020603050405020304" pitchFamily="18" charset="0"/>
                <a:cs typeface="Palatino Linotype" panose="02040502050505030304" pitchFamily="18" charset="0"/>
              </a:rPr>
              <a:t>by selling and buying government securities/ bonds by the central bank of a nation</a:t>
            </a:r>
            <a:endParaRPr lang="ar-EG" sz="2000" b="1" dirty="0">
              <a:solidFill>
                <a:srgbClr val="202124"/>
              </a:solidFill>
              <a:effectLst/>
              <a:latin typeface="Alexandria"/>
              <a:ea typeface="Times New Roman" panose="02020603050405020304" pitchFamily="18" charset="0"/>
              <a:cs typeface="Palatino Linotype" panose="02040502050505030304" pitchFamily="18" charset="0"/>
            </a:endParaRPr>
          </a:p>
          <a:p>
            <a:pPr marL="0" indent="0" algn="just">
              <a:lnSpc>
                <a:spcPct val="150000"/>
              </a:lnSpc>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lgn="just" rtl="1">
              <a:spcBef>
                <a:spcPts val="0"/>
              </a:spcBef>
              <a:buNone/>
            </a:pPr>
            <a:endParaRPr lang="en-US" sz="2000" dirty="0">
              <a:latin typeface="Alexandria"/>
            </a:endParaRPr>
          </a:p>
          <a:p>
            <a:pPr marL="0" indent="0">
              <a:spcBef>
                <a:spcPts val="0"/>
              </a:spcBef>
              <a:buNone/>
            </a:pPr>
            <a:endParaRPr lang="en-US" sz="2000" b="1" u="sng" dirty="0">
              <a:solidFill>
                <a:srgbClr val="FF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F3187351-FE16-C744-2B63-00E4ADAD1E82}"/>
              </a:ext>
            </a:extLst>
          </p:cNvPr>
          <p:cNvSpPr txBox="1"/>
          <p:nvPr/>
        </p:nvSpPr>
        <p:spPr>
          <a:xfrm>
            <a:off x="2845426" y="1833991"/>
            <a:ext cx="4837044" cy="400110"/>
          </a:xfrm>
          <a:prstGeom prst="rect">
            <a:avLst/>
          </a:prstGeom>
          <a:noFill/>
        </p:spPr>
        <p:txBody>
          <a:bodyPr wrap="square">
            <a:spAutoFit/>
          </a:bodyPr>
          <a:lstStyle/>
          <a:p>
            <a:pPr algn="ctr"/>
            <a:r>
              <a:rPr lang="en-GB" sz="2000" b="1" u="sng" dirty="0">
                <a:solidFill>
                  <a:srgbClr val="0070C0"/>
                </a:solidFill>
                <a:effectLst/>
                <a:latin typeface="Alexandria"/>
                <a:ea typeface="Times New Roman" panose="02020603050405020304" pitchFamily="18" charset="0"/>
              </a:rPr>
              <a:t>Tools monetary policy</a:t>
            </a:r>
            <a:r>
              <a:rPr lang="ar-EG" sz="2000" b="1" u="sng" dirty="0" err="1">
                <a:solidFill>
                  <a:srgbClr val="0070C0"/>
                </a:solidFill>
                <a:effectLst/>
                <a:latin typeface="Alexandria"/>
                <a:ea typeface="Times New Roman" panose="02020603050405020304" pitchFamily="18" charset="0"/>
              </a:rPr>
              <a:t>ادوات</a:t>
            </a:r>
            <a:r>
              <a:rPr lang="ar-EG" sz="2000" b="1" u="sng" dirty="0">
                <a:solidFill>
                  <a:srgbClr val="0070C0"/>
                </a:solidFill>
                <a:effectLst/>
                <a:latin typeface="Alexandria"/>
                <a:ea typeface="Times New Roman" panose="02020603050405020304" pitchFamily="18" charset="0"/>
              </a:rPr>
              <a:t> السياسة النقدية </a:t>
            </a:r>
            <a:endParaRPr lang="en-US" sz="2000" u="sng" dirty="0">
              <a:solidFill>
                <a:srgbClr val="0070C0"/>
              </a:solidFill>
              <a:latin typeface="Alexandria"/>
            </a:endParaRPr>
          </a:p>
        </p:txBody>
      </p:sp>
      <p:sp>
        <p:nvSpPr>
          <p:cNvPr id="11" name="Content Placeholder 2">
            <a:extLst>
              <a:ext uri="{FF2B5EF4-FFF2-40B4-BE49-F238E27FC236}">
                <a16:creationId xmlns:a16="http://schemas.microsoft.com/office/drawing/2014/main" id="{94DFA86C-44ED-733D-BD62-5D49D195939C}"/>
              </a:ext>
            </a:extLst>
          </p:cNvPr>
          <p:cNvSpPr txBox="1">
            <a:spLocks/>
          </p:cNvSpPr>
          <p:nvPr/>
        </p:nvSpPr>
        <p:spPr>
          <a:xfrm>
            <a:off x="6216650" y="2382597"/>
            <a:ext cx="4601242" cy="35125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rtl="1">
              <a:spcBef>
                <a:spcPts val="0"/>
              </a:spcBef>
              <a:buFont typeface="+mj-lt"/>
              <a:buAutoNum type="arabicParenR" startAt="3"/>
            </a:pPr>
            <a:r>
              <a:rPr lang="ar-EG" sz="2000" b="1" u="sng" dirty="0">
                <a:solidFill>
                  <a:srgbClr val="0070C0"/>
                </a:solidFill>
                <a:effectLst/>
                <a:latin typeface="Alexandria"/>
                <a:ea typeface="Times New Roman" panose="02020603050405020304" pitchFamily="18" charset="0"/>
                <a:cs typeface="Palatino Linotype" panose="02040502050505030304" pitchFamily="18" charset="0"/>
              </a:rPr>
              <a:t>عمليات السوق المفتوحة </a:t>
            </a:r>
            <a:endParaRPr lang="en-GB" sz="2000" b="1" u="sng" dirty="0">
              <a:solidFill>
                <a:srgbClr val="0070C0"/>
              </a:solidFill>
              <a:effectLst/>
              <a:latin typeface="Alexandria"/>
              <a:ea typeface="Times New Roman" panose="02020603050405020304" pitchFamily="18" charset="0"/>
              <a:cs typeface="Palatino Linotype" panose="02040502050505030304" pitchFamily="18" charset="0"/>
            </a:endParaRPr>
          </a:p>
          <a:p>
            <a:pPr marL="0" indent="0" algn="just" rtl="1">
              <a:lnSpc>
                <a:spcPct val="150000"/>
              </a:lnSpc>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algn="just" rtl="1">
              <a:spcBef>
                <a:spcPts val="0"/>
              </a:spcBef>
            </a:pPr>
            <a:r>
              <a:rPr lang="ar-EG" sz="2000" dirty="0">
                <a:latin typeface="Alexandria"/>
              </a:rPr>
              <a:t>تُستخدم عمليات السوق المفتوحة بشكل أساسي لتنظيم المعروض النقدي في الاقتصاد عن طريق بيع وشراء الأوراق المالية/السندات الحكومية من قبل البنك المركزي للدولة</a:t>
            </a:r>
            <a:endParaRPr lang="en-GB" sz="2000" dirty="0">
              <a:latin typeface="Alexandria"/>
            </a:endParaRPr>
          </a:p>
          <a:p>
            <a:pPr algn="just" rtl="1">
              <a:spcBef>
                <a:spcPts val="0"/>
              </a:spcBef>
            </a:pPr>
            <a:endParaRPr lang="en-US" sz="2000" dirty="0">
              <a:latin typeface="Alexandria"/>
            </a:endParaRPr>
          </a:p>
          <a:p>
            <a:pPr marL="0" indent="0" algn="r" rtl="1">
              <a:spcBef>
                <a:spcPts val="0"/>
              </a:spcBef>
              <a:buNone/>
            </a:pPr>
            <a:endParaRPr lang="en-US" sz="2000" b="1" u="sng" dirty="0">
              <a:solidFill>
                <a:srgbClr val="FF0000"/>
              </a:solidFill>
              <a:latin typeface="Alexandria"/>
              <a:ea typeface="Times New Roman" panose="02020603050405020304" pitchFamily="18" charset="0"/>
              <a:cs typeface="Palatino Linotype" panose="02040502050505030304" pitchFamily="18" charset="0"/>
            </a:endParaRPr>
          </a:p>
          <a:p>
            <a:pPr marL="0" indent="0" algn="r" rtl="1">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lgn="r" rtl="1">
              <a:spcBef>
                <a:spcPts val="0"/>
              </a:spcBef>
              <a:buNone/>
            </a:pPr>
            <a:endParaRPr lang="en-US" sz="2000" dirty="0">
              <a:effectLst/>
              <a:latin typeface="Alexandria"/>
              <a:ea typeface="Times New Roman" panose="02020603050405020304" pitchFamily="18" charset="0"/>
            </a:endParaRPr>
          </a:p>
          <a:p>
            <a:pPr marL="0" indent="0" algn="r" rtl="1">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642079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sp>
        <p:nvSpPr>
          <p:cNvPr id="10" name="TextBox 9">
            <a:extLst>
              <a:ext uri="{FF2B5EF4-FFF2-40B4-BE49-F238E27FC236}">
                <a16:creationId xmlns:a16="http://schemas.microsoft.com/office/drawing/2014/main" id="{F3187351-FE16-C744-2B63-00E4ADAD1E82}"/>
              </a:ext>
            </a:extLst>
          </p:cNvPr>
          <p:cNvSpPr txBox="1"/>
          <p:nvPr/>
        </p:nvSpPr>
        <p:spPr>
          <a:xfrm>
            <a:off x="2845426" y="1833991"/>
            <a:ext cx="4837044" cy="400110"/>
          </a:xfrm>
          <a:prstGeom prst="rect">
            <a:avLst/>
          </a:prstGeom>
          <a:noFill/>
        </p:spPr>
        <p:txBody>
          <a:bodyPr wrap="square">
            <a:spAutoFit/>
          </a:bodyPr>
          <a:lstStyle/>
          <a:p>
            <a:pPr algn="ctr"/>
            <a:r>
              <a:rPr lang="en-GB" sz="2000" b="1" u="sng" dirty="0">
                <a:solidFill>
                  <a:srgbClr val="0070C0"/>
                </a:solidFill>
                <a:effectLst/>
                <a:latin typeface="Alexandria"/>
                <a:ea typeface="Times New Roman" panose="02020603050405020304" pitchFamily="18" charset="0"/>
              </a:rPr>
              <a:t>Tools monetary policy</a:t>
            </a:r>
            <a:r>
              <a:rPr lang="ar-EG" sz="2000" b="1" u="sng" dirty="0" err="1">
                <a:solidFill>
                  <a:srgbClr val="0070C0"/>
                </a:solidFill>
                <a:effectLst/>
                <a:latin typeface="Alexandria"/>
                <a:ea typeface="Times New Roman" panose="02020603050405020304" pitchFamily="18" charset="0"/>
              </a:rPr>
              <a:t>ادوات</a:t>
            </a:r>
            <a:r>
              <a:rPr lang="ar-EG" sz="2000" b="1" u="sng" dirty="0">
                <a:solidFill>
                  <a:srgbClr val="0070C0"/>
                </a:solidFill>
                <a:effectLst/>
                <a:latin typeface="Alexandria"/>
                <a:ea typeface="Times New Roman" panose="02020603050405020304" pitchFamily="18" charset="0"/>
              </a:rPr>
              <a:t> السياسة النقدية </a:t>
            </a:r>
            <a:endParaRPr lang="en-US" sz="2000" u="sng" dirty="0">
              <a:solidFill>
                <a:srgbClr val="0070C0"/>
              </a:solidFill>
              <a:latin typeface="Alexandria"/>
            </a:endParaRPr>
          </a:p>
        </p:txBody>
      </p:sp>
      <p:sp>
        <p:nvSpPr>
          <p:cNvPr id="2" name="Content Placeholder 2">
            <a:extLst>
              <a:ext uri="{FF2B5EF4-FFF2-40B4-BE49-F238E27FC236}">
                <a16:creationId xmlns:a16="http://schemas.microsoft.com/office/drawing/2014/main" id="{6BDB8BF3-E2B8-127B-8C8C-188A4C45AF49}"/>
              </a:ext>
            </a:extLst>
          </p:cNvPr>
          <p:cNvSpPr txBox="1">
            <a:spLocks/>
          </p:cNvSpPr>
          <p:nvPr/>
        </p:nvSpPr>
        <p:spPr>
          <a:xfrm>
            <a:off x="846062" y="2923682"/>
            <a:ext cx="3986880" cy="23393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None/>
            </a:pPr>
            <a:r>
              <a:rPr lang="en-US" sz="2000" dirty="0">
                <a:solidFill>
                  <a:srgbClr val="202124"/>
                </a:solidFill>
                <a:effectLst/>
                <a:latin typeface="Alexandria"/>
                <a:ea typeface="Times New Roman" panose="02020603050405020304" pitchFamily="18" charset="0"/>
              </a:rPr>
              <a:t>To control </a:t>
            </a:r>
            <a:r>
              <a:rPr lang="en-US" sz="2000" b="1" u="sng" dirty="0">
                <a:solidFill>
                  <a:srgbClr val="0070C0"/>
                </a:solidFill>
                <a:effectLst/>
                <a:latin typeface="Alexandria"/>
                <a:ea typeface="Times New Roman" panose="02020603050405020304" pitchFamily="18" charset="0"/>
              </a:rPr>
              <a:t>Recession</a:t>
            </a:r>
            <a:r>
              <a:rPr lang="en-US" sz="2000" dirty="0">
                <a:solidFill>
                  <a:srgbClr val="0070C0"/>
                </a:solidFill>
                <a:effectLst/>
                <a:latin typeface="Alexandria"/>
                <a:ea typeface="Times New Roman" panose="02020603050405020304" pitchFamily="18" charset="0"/>
              </a:rPr>
              <a:t> </a:t>
            </a:r>
          </a:p>
          <a:p>
            <a:pPr marL="0" indent="0" algn="just">
              <a:spcBef>
                <a:spcPts val="0"/>
              </a:spcBef>
              <a:buNone/>
            </a:pPr>
            <a:r>
              <a:rPr lang="en-US" sz="2000" dirty="0">
                <a:solidFill>
                  <a:srgbClr val="202124"/>
                </a:solidFill>
                <a:effectLst/>
                <a:latin typeface="Alexandria"/>
                <a:ea typeface="Times New Roman" panose="02020603050405020304" pitchFamily="18" charset="0"/>
              </a:rPr>
              <a:t>→ </a:t>
            </a:r>
            <a:r>
              <a:rPr lang="en-US" sz="2000" b="1" u="sng" dirty="0">
                <a:solidFill>
                  <a:srgbClr val="0070C0"/>
                </a:solidFill>
                <a:effectLst/>
                <a:latin typeface="Alexandria"/>
                <a:ea typeface="Times New Roman" panose="02020603050405020304" pitchFamily="18" charset="0"/>
              </a:rPr>
              <a:t>increase the money supply</a:t>
            </a:r>
          </a:p>
          <a:p>
            <a:pPr marL="0" indent="0" algn="just">
              <a:spcBef>
                <a:spcPts val="0"/>
              </a:spcBef>
              <a:buNone/>
            </a:pPr>
            <a:r>
              <a:rPr lang="en-US" sz="2000" dirty="0">
                <a:solidFill>
                  <a:srgbClr val="202124"/>
                </a:solidFill>
                <a:effectLst/>
                <a:latin typeface="Alexandria"/>
                <a:ea typeface="Times New Roman" panose="02020603050405020304" pitchFamily="18" charset="0"/>
              </a:rPr>
              <a:t>→ the equilibrium </a:t>
            </a:r>
            <a:r>
              <a:rPr lang="en-US" sz="2000" dirty="0">
                <a:solidFill>
                  <a:srgbClr val="0070C0"/>
                </a:solidFill>
                <a:effectLst/>
                <a:latin typeface="Alexandria"/>
                <a:ea typeface="Times New Roman" panose="02020603050405020304" pitchFamily="18" charset="0"/>
              </a:rPr>
              <a:t>interest rate decreases</a:t>
            </a:r>
          </a:p>
          <a:p>
            <a:pPr marL="0" indent="0" algn="just">
              <a:spcBef>
                <a:spcPts val="0"/>
              </a:spcBef>
              <a:buNone/>
            </a:pPr>
            <a:r>
              <a:rPr lang="en-US" sz="2000" dirty="0">
                <a:solidFill>
                  <a:srgbClr val="202124"/>
                </a:solidFill>
                <a:effectLst/>
                <a:latin typeface="Alexandria"/>
                <a:ea typeface="Times New Roman" panose="02020603050405020304" pitchFamily="18" charset="0"/>
              </a:rPr>
              <a:t>→ people prefer to hold money </a:t>
            </a:r>
            <a:r>
              <a:rPr lang="en-US" sz="2000" dirty="0">
                <a:solidFill>
                  <a:srgbClr val="0070C0"/>
                </a:solidFill>
                <a:effectLst/>
                <a:latin typeface="Alexandria"/>
                <a:ea typeface="Times New Roman" panose="02020603050405020304" pitchFamily="18" charset="0"/>
              </a:rPr>
              <a:t>(sell bonds) </a:t>
            </a:r>
          </a:p>
          <a:p>
            <a:pPr marL="0" indent="0" algn="just">
              <a:spcBef>
                <a:spcPts val="0"/>
              </a:spcBef>
              <a:buNone/>
            </a:pPr>
            <a:r>
              <a:rPr lang="en-US" sz="2000" dirty="0">
                <a:solidFill>
                  <a:srgbClr val="202124"/>
                </a:solidFill>
                <a:effectLst/>
                <a:latin typeface="Alexandria"/>
                <a:ea typeface="Times New Roman" panose="02020603050405020304" pitchFamily="18" charset="0"/>
              </a:rPr>
              <a:t>→ the central bank </a:t>
            </a:r>
            <a:r>
              <a:rPr lang="en-US" sz="2000" b="1" dirty="0">
                <a:solidFill>
                  <a:srgbClr val="0070C0"/>
                </a:solidFill>
                <a:effectLst/>
                <a:latin typeface="Alexandria"/>
                <a:ea typeface="Times New Roman" panose="02020603050405020304" pitchFamily="18" charset="0"/>
              </a:rPr>
              <a:t>buys</a:t>
            </a:r>
            <a:r>
              <a:rPr lang="en-US" sz="2000" dirty="0">
                <a:solidFill>
                  <a:srgbClr val="202124"/>
                </a:solidFill>
                <a:effectLst/>
                <a:latin typeface="Alexandria"/>
                <a:ea typeface="Times New Roman" panose="02020603050405020304" pitchFamily="18" charset="0"/>
              </a:rPr>
              <a:t> back bonds from commercial banks.</a:t>
            </a:r>
            <a:endParaRPr lang="ar-EG" sz="2000" dirty="0">
              <a:solidFill>
                <a:srgbClr val="202124"/>
              </a:solidFill>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12" name="Picture 11">
            <a:extLst>
              <a:ext uri="{FF2B5EF4-FFF2-40B4-BE49-F238E27FC236}">
                <a16:creationId xmlns:a16="http://schemas.microsoft.com/office/drawing/2014/main" id="{961E56CB-D2D1-7E6A-2D34-837E1D4FAB0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29188" y="2312484"/>
            <a:ext cx="2971799" cy="3452464"/>
          </a:xfrm>
          <a:prstGeom prst="rect">
            <a:avLst/>
          </a:prstGeom>
          <a:noFill/>
          <a:ln>
            <a:noFill/>
          </a:ln>
          <a:effectLst/>
        </p:spPr>
      </p:pic>
      <p:sp>
        <p:nvSpPr>
          <p:cNvPr id="13" name="TextBox 12">
            <a:extLst>
              <a:ext uri="{FF2B5EF4-FFF2-40B4-BE49-F238E27FC236}">
                <a16:creationId xmlns:a16="http://schemas.microsoft.com/office/drawing/2014/main" id="{3C157B10-E457-5881-9466-687FC0EF21CB}"/>
              </a:ext>
            </a:extLst>
          </p:cNvPr>
          <p:cNvSpPr txBox="1"/>
          <p:nvPr/>
        </p:nvSpPr>
        <p:spPr>
          <a:xfrm>
            <a:off x="762000" y="2312484"/>
            <a:ext cx="3835774" cy="400110"/>
          </a:xfrm>
          <a:prstGeom prst="rect">
            <a:avLst/>
          </a:prstGeom>
          <a:noFill/>
        </p:spPr>
        <p:txBody>
          <a:bodyPr wrap="square">
            <a:spAutoFit/>
          </a:bodyPr>
          <a:lstStyle/>
          <a:p>
            <a:pPr marL="457200" indent="-457200" algn="just">
              <a:spcBef>
                <a:spcPts val="0"/>
              </a:spcBef>
              <a:buFont typeface="+mj-lt"/>
              <a:buAutoNum type="arabicParenR" startAt="3"/>
            </a:pPr>
            <a:r>
              <a:rPr lang="en-GB" sz="2000" b="1" u="sng" dirty="0">
                <a:solidFill>
                  <a:srgbClr val="0070C0"/>
                </a:solidFill>
                <a:effectLst/>
                <a:latin typeface="Alexandria"/>
                <a:ea typeface="Times New Roman" panose="02020603050405020304" pitchFamily="18" charset="0"/>
                <a:cs typeface="Palatino Linotype" panose="02040502050505030304" pitchFamily="18" charset="0"/>
              </a:rPr>
              <a:t>Open Market Operation</a:t>
            </a:r>
          </a:p>
        </p:txBody>
      </p:sp>
      <p:sp>
        <p:nvSpPr>
          <p:cNvPr id="11" name="Content Placeholder 2">
            <a:extLst>
              <a:ext uri="{FF2B5EF4-FFF2-40B4-BE49-F238E27FC236}">
                <a16:creationId xmlns:a16="http://schemas.microsoft.com/office/drawing/2014/main" id="{F3FA0E5F-14F7-923E-C190-DDF50A139E57}"/>
              </a:ext>
            </a:extLst>
          </p:cNvPr>
          <p:cNvSpPr txBox="1">
            <a:spLocks/>
          </p:cNvSpPr>
          <p:nvPr/>
        </p:nvSpPr>
        <p:spPr>
          <a:xfrm>
            <a:off x="7762472" y="3190108"/>
            <a:ext cx="3515792" cy="23393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spcBef>
                <a:spcPts val="0"/>
              </a:spcBef>
            </a:pPr>
            <a:r>
              <a:rPr lang="ar-EG" sz="2000" b="1" dirty="0">
                <a:latin typeface="Alexandria"/>
              </a:rPr>
              <a:t>للسيطرة على الركود</a:t>
            </a:r>
          </a:p>
          <a:p>
            <a:pPr algn="just" rtl="1">
              <a:spcBef>
                <a:spcPts val="0"/>
              </a:spcBef>
            </a:pPr>
            <a:r>
              <a:rPr lang="ar-EG" sz="2000" dirty="0">
                <a:latin typeface="Alexandria"/>
              </a:rPr>
              <a:t>→ زيادة المعروض النقدي </a:t>
            </a:r>
          </a:p>
          <a:p>
            <a:pPr algn="just" rtl="1">
              <a:spcBef>
                <a:spcPts val="0"/>
              </a:spcBef>
            </a:pPr>
            <a:r>
              <a:rPr lang="ar-EG" sz="2000" dirty="0">
                <a:latin typeface="Alexandria"/>
              </a:rPr>
              <a:t>→ انخفاض سعر الفائدة المتوازن</a:t>
            </a:r>
          </a:p>
          <a:p>
            <a:pPr algn="just" rtl="1">
              <a:spcBef>
                <a:spcPts val="0"/>
              </a:spcBef>
            </a:pPr>
            <a:r>
              <a:rPr lang="ar-EG" sz="2000" dirty="0">
                <a:latin typeface="Alexandria"/>
              </a:rPr>
              <a:t>→ يفضل الناس الاحتفاظ بالنقود (بيع السندات)</a:t>
            </a:r>
          </a:p>
          <a:p>
            <a:pPr algn="just" rtl="1">
              <a:spcBef>
                <a:spcPts val="0"/>
              </a:spcBef>
            </a:pPr>
            <a:r>
              <a:rPr lang="ar-EG" sz="2000" dirty="0">
                <a:latin typeface="Alexandria"/>
              </a:rPr>
              <a:t>→ يقوم البنك المركزي بشراء السندات من البنوك التجارية.</a:t>
            </a:r>
            <a:endParaRPr lang="en-GB" sz="2000" dirty="0">
              <a:latin typeface="Alexandria"/>
            </a:endParaRPr>
          </a:p>
          <a:p>
            <a:pPr algn="just" rtl="1">
              <a:spcBef>
                <a:spcPts val="0"/>
              </a:spcBef>
            </a:pPr>
            <a:endParaRPr lang="en-US" sz="2000" dirty="0">
              <a:latin typeface="Alexandria"/>
            </a:endParaRPr>
          </a:p>
          <a:p>
            <a:pPr marL="0" indent="0">
              <a:spcBef>
                <a:spcPts val="0"/>
              </a:spcBef>
              <a:buNone/>
            </a:pPr>
            <a:endParaRPr lang="en-US" sz="2000" b="1" u="sng" dirty="0">
              <a:solidFill>
                <a:srgbClr val="FF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4" name="TextBox 13">
            <a:extLst>
              <a:ext uri="{FF2B5EF4-FFF2-40B4-BE49-F238E27FC236}">
                <a16:creationId xmlns:a16="http://schemas.microsoft.com/office/drawing/2014/main" id="{32FCC7AA-13D7-286E-A9E7-28EF1ECD763F}"/>
              </a:ext>
            </a:extLst>
          </p:cNvPr>
          <p:cNvSpPr txBox="1"/>
          <p:nvPr/>
        </p:nvSpPr>
        <p:spPr>
          <a:xfrm>
            <a:off x="7404195" y="2245498"/>
            <a:ext cx="3835774" cy="400110"/>
          </a:xfrm>
          <a:prstGeom prst="rect">
            <a:avLst/>
          </a:prstGeom>
          <a:noFill/>
        </p:spPr>
        <p:txBody>
          <a:bodyPr wrap="square">
            <a:spAutoFit/>
          </a:bodyPr>
          <a:lstStyle/>
          <a:p>
            <a:pPr marL="457200" indent="-457200" algn="just" rtl="1">
              <a:spcBef>
                <a:spcPts val="0"/>
              </a:spcBef>
              <a:buFont typeface="+mj-lt"/>
              <a:buAutoNum type="arabicParenR" startAt="3"/>
            </a:pPr>
            <a:r>
              <a:rPr lang="ar-EG" sz="2000" b="1" u="sng" dirty="0">
                <a:solidFill>
                  <a:srgbClr val="0070C0"/>
                </a:solidFill>
                <a:effectLst/>
                <a:latin typeface="Alexandria"/>
                <a:ea typeface="Times New Roman" panose="02020603050405020304" pitchFamily="18" charset="0"/>
                <a:cs typeface="Palatino Linotype" panose="02040502050505030304" pitchFamily="18" charset="0"/>
              </a:rPr>
              <a:t>عمليات السوق المفتوحة </a:t>
            </a:r>
            <a:endParaRPr lang="en-GB" sz="2000" b="1" u="sng" dirty="0">
              <a:solidFill>
                <a:srgbClr val="0070C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936084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sp>
        <p:nvSpPr>
          <p:cNvPr id="10" name="TextBox 9">
            <a:extLst>
              <a:ext uri="{FF2B5EF4-FFF2-40B4-BE49-F238E27FC236}">
                <a16:creationId xmlns:a16="http://schemas.microsoft.com/office/drawing/2014/main" id="{F3187351-FE16-C744-2B63-00E4ADAD1E82}"/>
              </a:ext>
            </a:extLst>
          </p:cNvPr>
          <p:cNvSpPr txBox="1"/>
          <p:nvPr/>
        </p:nvSpPr>
        <p:spPr>
          <a:xfrm>
            <a:off x="2845426" y="1833991"/>
            <a:ext cx="4837044" cy="400110"/>
          </a:xfrm>
          <a:prstGeom prst="rect">
            <a:avLst/>
          </a:prstGeom>
          <a:noFill/>
        </p:spPr>
        <p:txBody>
          <a:bodyPr wrap="square">
            <a:spAutoFit/>
          </a:bodyPr>
          <a:lstStyle/>
          <a:p>
            <a:pPr algn="ctr"/>
            <a:r>
              <a:rPr lang="en-GB" sz="2000" b="1" u="sng" dirty="0">
                <a:solidFill>
                  <a:srgbClr val="0070C0"/>
                </a:solidFill>
                <a:effectLst/>
                <a:latin typeface="Alexandria"/>
                <a:ea typeface="Times New Roman" panose="02020603050405020304" pitchFamily="18" charset="0"/>
              </a:rPr>
              <a:t>Tools monetary policy</a:t>
            </a:r>
            <a:endParaRPr lang="en-US" sz="2000" u="sng" dirty="0">
              <a:solidFill>
                <a:srgbClr val="0070C0"/>
              </a:solidFill>
              <a:latin typeface="Alexandria"/>
            </a:endParaRPr>
          </a:p>
        </p:txBody>
      </p:sp>
      <p:sp>
        <p:nvSpPr>
          <p:cNvPr id="9" name="Content Placeholder 2">
            <a:extLst>
              <a:ext uri="{FF2B5EF4-FFF2-40B4-BE49-F238E27FC236}">
                <a16:creationId xmlns:a16="http://schemas.microsoft.com/office/drawing/2014/main" id="{AE6A1DAB-6BD5-1EEE-58F1-DA6E05E44F38}"/>
              </a:ext>
            </a:extLst>
          </p:cNvPr>
          <p:cNvSpPr txBox="1">
            <a:spLocks/>
          </p:cNvSpPr>
          <p:nvPr/>
        </p:nvSpPr>
        <p:spPr>
          <a:xfrm>
            <a:off x="778937" y="2790977"/>
            <a:ext cx="3257551" cy="23393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None/>
            </a:pPr>
            <a:r>
              <a:rPr lang="en-US" sz="2000" dirty="0">
                <a:solidFill>
                  <a:srgbClr val="202124"/>
                </a:solidFill>
                <a:effectLst/>
                <a:latin typeface="Alexandria"/>
                <a:ea typeface="Times New Roman" panose="02020603050405020304" pitchFamily="18" charset="0"/>
                <a:cs typeface="Palatino Linotype" panose="02040502050505030304" pitchFamily="18" charset="0"/>
              </a:rPr>
              <a:t>To control </a:t>
            </a: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Expansion/ Inflation</a:t>
            </a:r>
            <a:r>
              <a:rPr lang="en-US" sz="2000" dirty="0">
                <a:solidFill>
                  <a:srgbClr val="0070C0"/>
                </a:solidFill>
                <a:effectLst/>
                <a:latin typeface="Alexandria"/>
                <a:ea typeface="Times New Roman" panose="02020603050405020304" pitchFamily="18" charset="0"/>
                <a:cs typeface="Palatino Linotype" panose="02040502050505030304" pitchFamily="18" charset="0"/>
              </a:rPr>
              <a:t> </a:t>
            </a:r>
          </a:p>
          <a:p>
            <a:pPr marL="0" indent="0" algn="just">
              <a:spcBef>
                <a:spcPts val="0"/>
              </a:spcBef>
              <a:buNone/>
            </a:pPr>
            <a:r>
              <a:rPr lang="en-US" sz="2000" dirty="0">
                <a:solidFill>
                  <a:srgbClr val="202124"/>
                </a:solidFill>
                <a:effectLst/>
                <a:latin typeface="Alexandria"/>
                <a:ea typeface="Times New Roman" panose="02020603050405020304" pitchFamily="18" charset="0"/>
                <a:cs typeface="Palatino Linotype" panose="02040502050505030304" pitchFamily="18" charset="0"/>
              </a:rPr>
              <a:t>→ </a:t>
            </a: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decrease the money supply</a:t>
            </a:r>
          </a:p>
          <a:p>
            <a:pPr marL="0" indent="0" algn="just">
              <a:spcBef>
                <a:spcPts val="0"/>
              </a:spcBef>
              <a:buNone/>
            </a:pPr>
            <a:r>
              <a:rPr lang="en-US" sz="2000" dirty="0">
                <a:solidFill>
                  <a:srgbClr val="202124"/>
                </a:solidFill>
                <a:effectLst/>
                <a:latin typeface="Alexandria"/>
                <a:ea typeface="Times New Roman" panose="02020603050405020304" pitchFamily="18" charset="0"/>
                <a:cs typeface="Palatino Linotype" panose="02040502050505030304" pitchFamily="18" charset="0"/>
              </a:rPr>
              <a:t>→ the equilibrium </a:t>
            </a:r>
            <a:r>
              <a:rPr lang="en-US" sz="2000" dirty="0">
                <a:solidFill>
                  <a:srgbClr val="0070C0"/>
                </a:solidFill>
                <a:effectLst/>
                <a:latin typeface="Alexandria"/>
                <a:ea typeface="Times New Roman" panose="02020603050405020304" pitchFamily="18" charset="0"/>
                <a:cs typeface="Palatino Linotype" panose="02040502050505030304" pitchFamily="18" charset="0"/>
              </a:rPr>
              <a:t>interest rate increases</a:t>
            </a:r>
          </a:p>
          <a:p>
            <a:pPr marL="0" indent="0" algn="just">
              <a:spcBef>
                <a:spcPts val="0"/>
              </a:spcBef>
              <a:buNone/>
            </a:pPr>
            <a:r>
              <a:rPr lang="en-US" sz="2000" dirty="0">
                <a:solidFill>
                  <a:srgbClr val="202124"/>
                </a:solidFill>
                <a:effectLst/>
                <a:latin typeface="Alexandria"/>
                <a:ea typeface="Times New Roman" panose="02020603050405020304" pitchFamily="18" charset="0"/>
                <a:cs typeface="Palatino Linotype" panose="02040502050505030304" pitchFamily="18" charset="0"/>
              </a:rPr>
              <a:t>→ people prefer to hold bonds </a:t>
            </a:r>
            <a:r>
              <a:rPr lang="en-US" sz="2000" dirty="0">
                <a:solidFill>
                  <a:srgbClr val="0070C0"/>
                </a:solidFill>
                <a:effectLst/>
                <a:latin typeface="Alexandria"/>
                <a:ea typeface="Times New Roman" panose="02020603050405020304" pitchFamily="18" charset="0"/>
                <a:cs typeface="Palatino Linotype" panose="02040502050505030304" pitchFamily="18" charset="0"/>
              </a:rPr>
              <a:t>(buy bonds)</a:t>
            </a:r>
          </a:p>
          <a:p>
            <a:pPr marL="0" indent="0" algn="just">
              <a:spcBef>
                <a:spcPts val="0"/>
              </a:spcBef>
              <a:buNone/>
            </a:pPr>
            <a:r>
              <a:rPr lang="en-US" sz="2000" dirty="0">
                <a:solidFill>
                  <a:srgbClr val="202124"/>
                </a:solidFill>
                <a:effectLst/>
                <a:latin typeface="Alexandria"/>
                <a:ea typeface="Times New Roman" panose="02020603050405020304" pitchFamily="18" charset="0"/>
                <a:cs typeface="Palatino Linotype" panose="02040502050505030304" pitchFamily="18" charset="0"/>
              </a:rPr>
              <a:t>→the central bank </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sells</a:t>
            </a:r>
            <a:r>
              <a:rPr lang="en-US" sz="2000" b="1" dirty="0">
                <a:solidFill>
                  <a:srgbClr val="202124"/>
                </a:solidFill>
                <a:effectLst/>
                <a:latin typeface="Alexandria"/>
                <a:ea typeface="Times New Roman" panose="02020603050405020304" pitchFamily="18" charset="0"/>
                <a:cs typeface="Palatino Linotype" panose="02040502050505030304" pitchFamily="18" charset="0"/>
              </a:rPr>
              <a:t> </a:t>
            </a:r>
            <a:r>
              <a:rPr lang="en-US" sz="2000" dirty="0">
                <a:solidFill>
                  <a:srgbClr val="202124"/>
                </a:solidFill>
                <a:effectLst/>
                <a:latin typeface="Alexandria"/>
                <a:ea typeface="Times New Roman" panose="02020603050405020304" pitchFamily="18" charset="0"/>
                <a:cs typeface="Palatino Linotype" panose="02040502050505030304" pitchFamily="18" charset="0"/>
              </a:rPr>
              <a:t>bonds to commercial banks</a:t>
            </a:r>
            <a:endParaRPr lang="ar-EG" sz="2000" dirty="0">
              <a:solidFill>
                <a:srgbClr val="202124"/>
              </a:solidFill>
              <a:effectLst/>
              <a:latin typeface="Alexandria"/>
              <a:ea typeface="Times New Roman" panose="02020603050405020304" pitchFamily="18" charset="0"/>
              <a:cs typeface="Palatino Linotype" panose="02040502050505030304" pitchFamily="18" charset="0"/>
            </a:endParaRPr>
          </a:p>
          <a:p>
            <a:pPr marL="0" indent="0" algn="just">
              <a:spcBef>
                <a:spcPts val="0"/>
              </a:spcBef>
              <a:buNone/>
            </a:pPr>
            <a:endParaRPr lang="ar-EG" sz="2000" dirty="0">
              <a:solidFill>
                <a:srgbClr val="202124"/>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14" name="Picture 13">
            <a:extLst>
              <a:ext uri="{FF2B5EF4-FFF2-40B4-BE49-F238E27FC236}">
                <a16:creationId xmlns:a16="http://schemas.microsoft.com/office/drawing/2014/main" id="{F6CDE72D-0917-F0ED-1CEB-FAE523795540}"/>
              </a:ext>
            </a:extLst>
          </p:cNvPr>
          <p:cNvPicPr>
            <a:picLocks noChangeAspect="1"/>
          </p:cNvPicPr>
          <p:nvPr/>
        </p:nvPicPr>
        <p:blipFill rotWithShape="1">
          <a:blip r:embed="rId3"/>
          <a:srcRect l="53630" t="38153" r="17987" b="14596"/>
          <a:stretch/>
        </p:blipFill>
        <p:spPr bwMode="auto">
          <a:xfrm>
            <a:off x="4198144" y="2395316"/>
            <a:ext cx="3257550" cy="3378973"/>
          </a:xfrm>
          <a:prstGeom prst="rect">
            <a:avLst/>
          </a:prstGeom>
          <a:ln>
            <a:noFill/>
          </a:ln>
          <a:extLst>
            <a:ext uri="{53640926-AAD7-44D8-BBD7-CCE9431645EC}">
              <a14:shadowObscured xmlns:a14="http://schemas.microsoft.com/office/drawing/2010/main"/>
            </a:ext>
          </a:extLst>
        </p:spPr>
      </p:pic>
      <p:sp>
        <p:nvSpPr>
          <p:cNvPr id="11" name="Content Placeholder 2">
            <a:extLst>
              <a:ext uri="{FF2B5EF4-FFF2-40B4-BE49-F238E27FC236}">
                <a16:creationId xmlns:a16="http://schemas.microsoft.com/office/drawing/2014/main" id="{CA29B6EB-1D94-A2EC-F741-2C648593654C}"/>
              </a:ext>
            </a:extLst>
          </p:cNvPr>
          <p:cNvSpPr txBox="1">
            <a:spLocks/>
          </p:cNvSpPr>
          <p:nvPr/>
        </p:nvSpPr>
        <p:spPr>
          <a:xfrm>
            <a:off x="7634287" y="2395316"/>
            <a:ext cx="3615405" cy="23393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None/>
            </a:pPr>
            <a:endParaRPr lang="ar-EG" sz="2000" dirty="0">
              <a:solidFill>
                <a:srgbClr val="202124"/>
              </a:solidFill>
              <a:effectLst/>
              <a:latin typeface="Alexandria"/>
              <a:ea typeface="Times New Roman" panose="02020603050405020304" pitchFamily="18" charset="0"/>
              <a:cs typeface="Palatino Linotype" panose="02040502050505030304" pitchFamily="18" charset="0"/>
            </a:endParaRPr>
          </a:p>
          <a:p>
            <a:pPr algn="just" rtl="1">
              <a:spcBef>
                <a:spcPts val="0"/>
              </a:spcBef>
            </a:pPr>
            <a:r>
              <a:rPr lang="ar-EG" sz="2000" b="1" dirty="0">
                <a:latin typeface="Alexandria"/>
              </a:rPr>
              <a:t>للسيطرة على التوسع/ التضخم</a:t>
            </a:r>
          </a:p>
          <a:p>
            <a:pPr algn="just" rtl="1">
              <a:spcBef>
                <a:spcPts val="0"/>
              </a:spcBef>
            </a:pPr>
            <a:r>
              <a:rPr lang="ar-EG" sz="2000" dirty="0">
                <a:latin typeface="Alexandria"/>
              </a:rPr>
              <a:t>→ تقليل المعروض النقدي</a:t>
            </a:r>
          </a:p>
          <a:p>
            <a:pPr algn="just" rtl="1">
              <a:spcBef>
                <a:spcPts val="0"/>
              </a:spcBef>
            </a:pPr>
            <a:r>
              <a:rPr lang="ar-EG" sz="2000" dirty="0">
                <a:latin typeface="Alexandria"/>
              </a:rPr>
              <a:t>→ ارتفاع أسعار الفائدة المتوازنة</a:t>
            </a:r>
          </a:p>
          <a:p>
            <a:pPr algn="just" rtl="1">
              <a:spcBef>
                <a:spcPts val="0"/>
              </a:spcBef>
            </a:pPr>
            <a:r>
              <a:rPr lang="ar-EG" sz="2000" dirty="0">
                <a:latin typeface="Alexandria"/>
              </a:rPr>
              <a:t>→ يفضل الناس الاحتفاظ بالسندات (شراء السندات)</a:t>
            </a:r>
          </a:p>
          <a:p>
            <a:pPr algn="just" rtl="1">
              <a:spcBef>
                <a:spcPts val="0"/>
              </a:spcBef>
            </a:pPr>
            <a:r>
              <a:rPr lang="ar-EG" sz="2000" dirty="0">
                <a:latin typeface="Alexandria"/>
              </a:rPr>
              <a:t>→ يبيع البنك المركزي السندات للبنوك التجارية.</a:t>
            </a:r>
            <a:endParaRPr lang="en-GB" sz="2000" dirty="0">
              <a:latin typeface="Alexandria"/>
            </a:endParaRPr>
          </a:p>
          <a:p>
            <a:pPr marL="0" indent="0" algn="just">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lgn="just">
              <a:spcBef>
                <a:spcPts val="0"/>
              </a:spcBef>
              <a:buNone/>
            </a:pPr>
            <a:endParaRPr lang="en-US" sz="2000" b="1" u="sng" dirty="0">
              <a:solidFill>
                <a:srgbClr val="0070C0"/>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b="1" u="sng" dirty="0">
              <a:solidFill>
                <a:srgbClr val="FF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2" name="TextBox 11">
            <a:extLst>
              <a:ext uri="{FF2B5EF4-FFF2-40B4-BE49-F238E27FC236}">
                <a16:creationId xmlns:a16="http://schemas.microsoft.com/office/drawing/2014/main" id="{89E5EAA5-7045-3D2F-F7FA-714F79D70118}"/>
              </a:ext>
            </a:extLst>
          </p:cNvPr>
          <p:cNvSpPr txBox="1"/>
          <p:nvPr/>
        </p:nvSpPr>
        <p:spPr>
          <a:xfrm>
            <a:off x="762000" y="2312484"/>
            <a:ext cx="3835774" cy="400110"/>
          </a:xfrm>
          <a:prstGeom prst="rect">
            <a:avLst/>
          </a:prstGeom>
          <a:noFill/>
        </p:spPr>
        <p:txBody>
          <a:bodyPr wrap="square">
            <a:spAutoFit/>
          </a:bodyPr>
          <a:lstStyle/>
          <a:p>
            <a:pPr marL="457200" indent="-457200" algn="just">
              <a:spcBef>
                <a:spcPts val="0"/>
              </a:spcBef>
              <a:buFont typeface="+mj-lt"/>
              <a:buAutoNum type="arabicParenR" startAt="3"/>
            </a:pPr>
            <a:r>
              <a:rPr lang="en-GB" sz="2000" b="1" u="sng" dirty="0">
                <a:solidFill>
                  <a:srgbClr val="0070C0"/>
                </a:solidFill>
                <a:effectLst/>
                <a:latin typeface="Alexandria"/>
                <a:ea typeface="Times New Roman" panose="02020603050405020304" pitchFamily="18" charset="0"/>
                <a:cs typeface="Palatino Linotype" panose="02040502050505030304" pitchFamily="18" charset="0"/>
              </a:rPr>
              <a:t>Open Market Operation</a:t>
            </a:r>
          </a:p>
        </p:txBody>
      </p:sp>
      <p:sp>
        <p:nvSpPr>
          <p:cNvPr id="15" name="TextBox 14">
            <a:extLst>
              <a:ext uri="{FF2B5EF4-FFF2-40B4-BE49-F238E27FC236}">
                <a16:creationId xmlns:a16="http://schemas.microsoft.com/office/drawing/2014/main" id="{8A2CC699-F226-C51D-1465-315E35DA95D7}"/>
              </a:ext>
            </a:extLst>
          </p:cNvPr>
          <p:cNvSpPr txBox="1"/>
          <p:nvPr/>
        </p:nvSpPr>
        <p:spPr>
          <a:xfrm>
            <a:off x="7404195" y="2245498"/>
            <a:ext cx="3835774" cy="400110"/>
          </a:xfrm>
          <a:prstGeom prst="rect">
            <a:avLst/>
          </a:prstGeom>
          <a:noFill/>
        </p:spPr>
        <p:txBody>
          <a:bodyPr wrap="square">
            <a:spAutoFit/>
          </a:bodyPr>
          <a:lstStyle/>
          <a:p>
            <a:pPr marL="457200" indent="-457200" algn="just" rtl="1">
              <a:spcBef>
                <a:spcPts val="0"/>
              </a:spcBef>
              <a:buFont typeface="+mj-lt"/>
              <a:buAutoNum type="arabicParenR" startAt="3"/>
            </a:pPr>
            <a:r>
              <a:rPr lang="ar-EG" sz="2000" b="1" u="sng" dirty="0">
                <a:solidFill>
                  <a:srgbClr val="0070C0"/>
                </a:solidFill>
                <a:effectLst/>
                <a:latin typeface="Alexandria"/>
                <a:ea typeface="Times New Roman" panose="02020603050405020304" pitchFamily="18" charset="0"/>
                <a:cs typeface="Palatino Linotype" panose="02040502050505030304" pitchFamily="18" charset="0"/>
              </a:rPr>
              <a:t>عمليات السوق المفتوحة </a:t>
            </a:r>
            <a:endParaRPr lang="en-GB" sz="2000" b="1" u="sng" dirty="0">
              <a:solidFill>
                <a:srgbClr val="0070C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730586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pic>
        <p:nvPicPr>
          <p:cNvPr id="2" name="Picture 1">
            <a:extLst>
              <a:ext uri="{FF2B5EF4-FFF2-40B4-BE49-F238E27FC236}">
                <a16:creationId xmlns:a16="http://schemas.microsoft.com/office/drawing/2014/main" id="{479C4789-7557-3109-87EB-2BA1DCA5C086}"/>
              </a:ext>
            </a:extLst>
          </p:cNvPr>
          <p:cNvPicPr>
            <a:picLocks noChangeAspect="1"/>
          </p:cNvPicPr>
          <p:nvPr/>
        </p:nvPicPr>
        <p:blipFill rotWithShape="1">
          <a:blip r:embed="rId3"/>
          <a:srcRect l="55568" t="32112" r="7728" b="27059"/>
          <a:stretch/>
        </p:blipFill>
        <p:spPr>
          <a:xfrm>
            <a:off x="2508318" y="1903342"/>
            <a:ext cx="7982368" cy="3887855"/>
          </a:xfrm>
          <a:prstGeom prst="rect">
            <a:avLst/>
          </a:prstGeom>
        </p:spPr>
      </p:pic>
    </p:spTree>
    <p:extLst>
      <p:ext uri="{BB962C8B-B14F-4D97-AF65-F5344CB8AC3E}">
        <p14:creationId xmlns:p14="http://schemas.microsoft.com/office/powerpoint/2010/main" val="600716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05070"/>
            <a:ext cx="10812720" cy="5231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3719" y="3763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7181" y="34832"/>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40618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926988" y="62113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87805" y="891463"/>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graphicFrame>
        <p:nvGraphicFramePr>
          <p:cNvPr id="9" name="Table 8">
            <a:extLst>
              <a:ext uri="{FF2B5EF4-FFF2-40B4-BE49-F238E27FC236}">
                <a16:creationId xmlns:a16="http://schemas.microsoft.com/office/drawing/2014/main" id="{F0F33418-0363-3B59-7E8F-4AEBC8EF96DC}"/>
              </a:ext>
            </a:extLst>
          </p:cNvPr>
          <p:cNvGraphicFramePr>
            <a:graphicFrameLocks noGrp="1"/>
          </p:cNvGraphicFramePr>
          <p:nvPr>
            <p:extLst>
              <p:ext uri="{D42A27DB-BD31-4B8C-83A1-F6EECF244321}">
                <p14:modId xmlns:p14="http://schemas.microsoft.com/office/powerpoint/2010/main" val="3217755647"/>
              </p:ext>
            </p:extLst>
          </p:nvPr>
        </p:nvGraphicFramePr>
        <p:xfrm>
          <a:off x="2017997" y="1134851"/>
          <a:ext cx="5450557" cy="4956243"/>
        </p:xfrm>
        <a:graphic>
          <a:graphicData uri="http://schemas.openxmlformats.org/drawingml/2006/table">
            <a:tbl>
              <a:tblPr firstRow="1" firstCol="1" bandRow="1"/>
              <a:tblGrid>
                <a:gridCol w="5450557">
                  <a:extLst>
                    <a:ext uri="{9D8B030D-6E8A-4147-A177-3AD203B41FA5}">
                      <a16:colId xmlns:a16="http://schemas.microsoft.com/office/drawing/2014/main" val="1342595152"/>
                    </a:ext>
                  </a:extLst>
                </a:gridCol>
              </a:tblGrid>
              <a:tr h="295843">
                <a:tc>
                  <a:txBody>
                    <a:bodyPr/>
                    <a:lstStyle/>
                    <a:p>
                      <a:pPr marL="0" marR="0" algn="ctr" fontAlgn="t">
                        <a:spcBef>
                          <a:spcPts val="1200"/>
                        </a:spcBef>
                        <a:spcAft>
                          <a:spcPts val="1200"/>
                        </a:spcAft>
                      </a:pPr>
                      <a:r>
                        <a:rPr lang="en-GB" sz="2000" b="1" i="0" u="none" strike="noStrike" dirty="0">
                          <a:solidFill>
                            <a:srgbClr val="0070C0"/>
                          </a:solidFill>
                          <a:effectLst/>
                          <a:latin typeface="+mj-lt"/>
                          <a:ea typeface="Times New Roman" panose="02020603050405020304" pitchFamily="18" charset="0"/>
                          <a:cs typeface="Palatino Linotype" panose="02040502050505030304" pitchFamily="18" charset="0"/>
                        </a:rPr>
                        <a:t>1) Expansionary MP</a:t>
                      </a:r>
                      <a:endParaRPr lang="en-GB" sz="2000" b="0" i="0" u="none" strike="noStrike" dirty="0">
                        <a:effectLst/>
                        <a:latin typeface="+mj-lt"/>
                      </a:endParaRPr>
                    </a:p>
                  </a:txBody>
                  <a:tcPr marL="72650" marR="72650" marT="100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0135077"/>
                  </a:ext>
                </a:extLst>
              </a:tr>
              <a:tr h="295843">
                <a:tc>
                  <a:txBody>
                    <a:bodyPr/>
                    <a:lstStyle/>
                    <a:p>
                      <a:pPr marL="0" marR="0" algn="ctr" fontAlgn="t">
                        <a:spcBef>
                          <a:spcPts val="1200"/>
                        </a:spcBef>
                        <a:spcAft>
                          <a:spcPts val="1200"/>
                        </a:spcAft>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rPr>
                        <a:t>At the time of </a:t>
                      </a:r>
                      <a:r>
                        <a:rPr lang="en-GB" sz="2000" b="1" i="0" u="none" strike="noStrike" dirty="0">
                          <a:solidFill>
                            <a:srgbClr val="002060"/>
                          </a:solidFill>
                          <a:effectLst/>
                          <a:latin typeface="+mj-lt"/>
                          <a:ea typeface="Times New Roman" panose="02020603050405020304" pitchFamily="18" charset="0"/>
                          <a:cs typeface="Palatino Linotype" panose="02040502050505030304" pitchFamily="18" charset="0"/>
                        </a:rPr>
                        <a:t>recession, and Unemployment</a:t>
                      </a:r>
                      <a:r>
                        <a:rPr lang="en-GB" sz="2000" b="0" i="0" u="none" strike="noStrike" dirty="0">
                          <a:solidFill>
                            <a:srgbClr val="002060"/>
                          </a:solidFill>
                          <a:effectLst/>
                          <a:latin typeface="+mj-lt"/>
                          <a:ea typeface="Times New Roman" panose="02020603050405020304" pitchFamily="18" charset="0"/>
                          <a:cs typeface="Palatino Linotype" panose="02040502050505030304" pitchFamily="18" charset="0"/>
                        </a:rPr>
                        <a:t> </a:t>
                      </a:r>
                      <a:endParaRPr lang="en-GB" sz="2000" b="0" i="0" u="none" strike="noStrike" dirty="0">
                        <a:solidFill>
                          <a:srgbClr val="002060"/>
                        </a:solidFill>
                        <a:effectLst/>
                        <a:latin typeface="+mj-lt"/>
                      </a:endParaRPr>
                    </a:p>
                  </a:txBody>
                  <a:tcPr marL="72650" marR="72650" marT="100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3473188"/>
                  </a:ext>
                </a:extLst>
              </a:tr>
              <a:tr h="4326463">
                <a:tc>
                  <a:txBody>
                    <a:bodyPr/>
                    <a:lstStyle/>
                    <a:p>
                      <a:pPr marL="457200" marR="0" indent="-457200" algn="ctr" defTabSz="914400" rtl="0" eaLnBrk="1" fontAlgn="t" latinLnBrk="0" hangingPunct="1">
                        <a:spcBef>
                          <a:spcPts val="0"/>
                        </a:spcBef>
                        <a:spcAft>
                          <a:spcPts val="0"/>
                        </a:spcAft>
                        <a:buClrTx/>
                        <a:buSzPts val="1400"/>
                        <a:buFont typeface="+mj-lt"/>
                        <a:buAutoNum type="arabicPeriod"/>
                      </a:pPr>
                      <a:r>
                        <a:rPr lang="en-GB" sz="2000" b="0" i="0" u="none" strike="noStrike" kern="1200" dirty="0">
                          <a:solidFill>
                            <a:srgbClr val="000000"/>
                          </a:solidFill>
                          <a:effectLst/>
                          <a:latin typeface="+mj-lt"/>
                          <a:ea typeface="Times New Roman" panose="02020603050405020304" pitchFamily="18" charset="0"/>
                          <a:cs typeface="Palatino Linotype" panose="02040502050505030304" pitchFamily="18" charset="0"/>
                        </a:rPr>
                        <a:t>CB buys bonds through open market operations</a:t>
                      </a:r>
                      <a:endParaRPr lang="en-GB" sz="2000" b="0" i="0" u="none" strike="noStrike" kern="1200" dirty="0">
                        <a:solidFill>
                          <a:srgbClr val="000000"/>
                        </a:solidFill>
                        <a:effectLst/>
                        <a:latin typeface="+mj-lt"/>
                      </a:endParaRPr>
                    </a:p>
                    <a:p>
                      <a:pPr marL="457200" marR="0" indent="-457200" algn="ctr" fontAlgn="t">
                        <a:spcBef>
                          <a:spcPts val="0"/>
                        </a:spcBef>
                        <a:spcAft>
                          <a:spcPts val="0"/>
                        </a:spcAft>
                        <a:buFont typeface="+mj-lt"/>
                        <a:buAutoNum type="arabicPeriod"/>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rPr>
                        <a:t>CB reduces discount rate</a:t>
                      </a:r>
                      <a:endParaRPr lang="en-GB" sz="2000" b="0" i="0" u="none" strike="noStrike" dirty="0">
                        <a:effectLst/>
                        <a:latin typeface="+mj-lt"/>
                      </a:endParaRPr>
                    </a:p>
                    <a:p>
                      <a:pPr marL="457200" marR="0" indent="-457200" algn="ctr" fontAlgn="t">
                        <a:spcBef>
                          <a:spcPts val="0"/>
                        </a:spcBef>
                        <a:spcAft>
                          <a:spcPts val="0"/>
                        </a:spcAft>
                        <a:buFont typeface="+mj-lt"/>
                        <a:buAutoNum type="arabicPeriod"/>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rPr>
                        <a:t>CB reduces RRR</a:t>
                      </a:r>
                      <a:endParaRPr lang="en-GB" sz="2000" b="0" i="0" u="none" strike="noStrike" dirty="0">
                        <a:effectLst/>
                        <a:latin typeface="+mj-lt"/>
                      </a:endParaRPr>
                    </a:p>
                    <a:p>
                      <a:pPr marL="329184" marR="0" algn="ctr" fontAlgn="t">
                        <a:spcBef>
                          <a:spcPts val="0"/>
                        </a:spcBef>
                        <a:spcAft>
                          <a:spcPts val="0"/>
                        </a:spcAft>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mj-lt"/>
                      </a:endParaRPr>
                    </a:p>
                    <a:p>
                      <a:pPr marL="329184" marR="0" algn="ctr" fontAlgn="t">
                        <a:spcBef>
                          <a:spcPts val="0"/>
                        </a:spcBef>
                        <a:spcAft>
                          <a:spcPts val="0"/>
                        </a:spcAft>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rPr>
                        <a:t>MS↑</a:t>
                      </a:r>
                      <a:endParaRPr lang="en-GB" sz="2000" b="0" i="0" u="none" strike="noStrike" dirty="0">
                        <a:effectLst/>
                        <a:latin typeface="+mj-lt"/>
                      </a:endParaRPr>
                    </a:p>
                    <a:p>
                      <a:pPr marL="329184" marR="0" algn="ctr" fontAlgn="t">
                        <a:spcBef>
                          <a:spcPts val="0"/>
                        </a:spcBef>
                        <a:spcAft>
                          <a:spcPts val="0"/>
                        </a:spcAft>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mj-lt"/>
                      </a:endParaRPr>
                    </a:p>
                    <a:p>
                      <a:pPr marL="329184" marR="0" algn="ctr" fontAlgn="t">
                        <a:spcBef>
                          <a:spcPts val="0"/>
                        </a:spcBef>
                        <a:spcAft>
                          <a:spcPts val="0"/>
                        </a:spcAft>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rPr>
                        <a:t>r</a:t>
                      </a: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mj-lt"/>
                      </a:endParaRPr>
                    </a:p>
                    <a:p>
                      <a:pPr marL="329184" marR="0" algn="ctr" fontAlgn="t">
                        <a:spcBef>
                          <a:spcPts val="0"/>
                        </a:spcBef>
                        <a:spcAft>
                          <a:spcPts val="0"/>
                        </a:spcAft>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mj-lt"/>
                      </a:endParaRPr>
                    </a:p>
                    <a:p>
                      <a:pPr marL="329184" marR="0" algn="ctr" fontAlgn="t">
                        <a:spcBef>
                          <a:spcPts val="0"/>
                        </a:spcBef>
                        <a:spcAft>
                          <a:spcPts val="0"/>
                        </a:spcAft>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rPr>
                        <a:t>I↑</a:t>
                      </a:r>
                      <a:endParaRPr lang="en-GB" sz="2000" b="0" i="0" u="none" strike="noStrike" dirty="0">
                        <a:effectLst/>
                        <a:latin typeface="+mj-lt"/>
                      </a:endParaRPr>
                    </a:p>
                    <a:p>
                      <a:pPr marL="329184" marR="0" algn="ctr" fontAlgn="t">
                        <a:spcBef>
                          <a:spcPts val="0"/>
                        </a:spcBef>
                        <a:spcAft>
                          <a:spcPts val="0"/>
                        </a:spcAft>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mj-lt"/>
                      </a:endParaRPr>
                    </a:p>
                    <a:p>
                      <a:pPr marL="329184" marR="0" algn="ctr" fontAlgn="t">
                        <a:spcBef>
                          <a:spcPts val="0"/>
                        </a:spcBef>
                        <a:spcAft>
                          <a:spcPts val="0"/>
                        </a:spcAft>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rPr>
                        <a:t>AD↑</a:t>
                      </a:r>
                      <a:endParaRPr lang="en-GB" sz="2000" b="0" i="0" u="none" strike="noStrike" dirty="0">
                        <a:effectLst/>
                        <a:latin typeface="+mj-lt"/>
                      </a:endParaRPr>
                    </a:p>
                    <a:p>
                      <a:pPr marL="329184" marR="0" algn="ctr" fontAlgn="t">
                        <a:spcBef>
                          <a:spcPts val="0"/>
                        </a:spcBef>
                        <a:spcAft>
                          <a:spcPts val="0"/>
                        </a:spcAft>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mj-lt"/>
                      </a:endParaRPr>
                    </a:p>
                    <a:p>
                      <a:pPr marL="329184" marR="0" algn="ctr" fontAlgn="t">
                        <a:spcBef>
                          <a:spcPts val="0"/>
                        </a:spcBef>
                        <a:spcAft>
                          <a:spcPts val="0"/>
                        </a:spcAft>
                      </a:pPr>
                      <a:r>
                        <a:rPr lang="en-GB" sz="2000" b="0" i="0" u="none" strike="noStrike" dirty="0">
                          <a:solidFill>
                            <a:srgbClr val="000000"/>
                          </a:solidFill>
                          <a:effectLst/>
                          <a:latin typeface="+mj-lt"/>
                          <a:ea typeface="Times New Roman" panose="02020603050405020304" pitchFamily="18" charset="0"/>
                          <a:cs typeface="Palatino Linotype" panose="02040502050505030304" pitchFamily="18" charset="0"/>
                        </a:rPr>
                        <a:t>Output (GDP), and Prices (inflation)↑ </a:t>
                      </a:r>
                      <a:endParaRPr lang="en-GB" sz="2000" b="0" i="0" u="none" strike="noStrike" dirty="0">
                        <a:effectLst/>
                        <a:latin typeface="+mj-lt"/>
                      </a:endParaRPr>
                    </a:p>
                  </a:txBody>
                  <a:tcPr marL="72650" marR="72650" marT="100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90930493"/>
                  </a:ext>
                </a:extLst>
              </a:tr>
            </a:tbl>
          </a:graphicData>
        </a:graphic>
      </p:graphicFrame>
      <p:pic>
        <p:nvPicPr>
          <p:cNvPr id="12" name="Picture 11">
            <a:extLst>
              <a:ext uri="{FF2B5EF4-FFF2-40B4-BE49-F238E27FC236}">
                <a16:creationId xmlns:a16="http://schemas.microsoft.com/office/drawing/2014/main" id="{C5CEA075-883A-0533-E33F-933B23EE8C01}"/>
              </a:ext>
            </a:extLst>
          </p:cNvPr>
          <p:cNvPicPr>
            <a:picLocks noChangeAspect="1"/>
          </p:cNvPicPr>
          <p:nvPr/>
        </p:nvPicPr>
        <p:blipFill rotWithShape="1">
          <a:blip r:embed="rId3"/>
          <a:srcRect l="50000" t="40648" r="23125" b="21073"/>
          <a:stretch/>
        </p:blipFill>
        <p:spPr>
          <a:xfrm>
            <a:off x="7626325" y="1307806"/>
            <a:ext cx="3751956" cy="4392907"/>
          </a:xfrm>
          <a:prstGeom prst="rect">
            <a:avLst/>
          </a:prstGeom>
        </p:spPr>
      </p:pic>
    </p:spTree>
    <p:extLst>
      <p:ext uri="{BB962C8B-B14F-4D97-AF65-F5344CB8AC3E}">
        <p14:creationId xmlns:p14="http://schemas.microsoft.com/office/powerpoint/2010/main" val="3767344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05070"/>
            <a:ext cx="10812720" cy="5231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3719" y="3763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8797" y="98844"/>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40618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926988" y="62113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87805" y="891463"/>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graphicFrame>
        <p:nvGraphicFramePr>
          <p:cNvPr id="2" name="Table 1">
            <a:extLst>
              <a:ext uri="{FF2B5EF4-FFF2-40B4-BE49-F238E27FC236}">
                <a16:creationId xmlns:a16="http://schemas.microsoft.com/office/drawing/2014/main" id="{B05E3C7F-008A-94CF-89A8-D6F86236DCAD}"/>
              </a:ext>
            </a:extLst>
          </p:cNvPr>
          <p:cNvGraphicFramePr>
            <a:graphicFrameLocks noGrp="1"/>
          </p:cNvGraphicFramePr>
          <p:nvPr>
            <p:extLst>
              <p:ext uri="{D42A27DB-BD31-4B8C-83A1-F6EECF244321}">
                <p14:modId xmlns:p14="http://schemas.microsoft.com/office/powerpoint/2010/main" val="1981924599"/>
              </p:ext>
            </p:extLst>
          </p:nvPr>
        </p:nvGraphicFramePr>
        <p:xfrm>
          <a:off x="3833671" y="1109417"/>
          <a:ext cx="5570045" cy="547870"/>
        </p:xfrm>
        <a:graphic>
          <a:graphicData uri="http://schemas.openxmlformats.org/drawingml/2006/table">
            <a:tbl>
              <a:tblPr firstRow="1" firstCol="1" bandRow="1"/>
              <a:tblGrid>
                <a:gridCol w="5570045">
                  <a:extLst>
                    <a:ext uri="{9D8B030D-6E8A-4147-A177-3AD203B41FA5}">
                      <a16:colId xmlns:a16="http://schemas.microsoft.com/office/drawing/2014/main" val="1342595152"/>
                    </a:ext>
                  </a:extLst>
                </a:gridCol>
              </a:tblGrid>
              <a:tr h="547870">
                <a:tc>
                  <a:txBody>
                    <a:bodyPr/>
                    <a:lstStyle/>
                    <a:p>
                      <a:pPr marL="0" marR="0" algn="ctr" fontAlgn="t">
                        <a:spcBef>
                          <a:spcPts val="1200"/>
                        </a:spcBef>
                        <a:spcAft>
                          <a:spcPts val="1200"/>
                        </a:spcAft>
                      </a:pPr>
                      <a:r>
                        <a:rPr lang="en-GB" sz="2400" b="1" i="0" u="none" strike="noStrike" dirty="0">
                          <a:solidFill>
                            <a:srgbClr val="0070C0"/>
                          </a:solidFill>
                          <a:effectLst/>
                          <a:latin typeface="+mj-lt"/>
                          <a:ea typeface="Times New Roman" panose="02020603050405020304" pitchFamily="18" charset="0"/>
                          <a:cs typeface="Palatino Linotype" panose="02040502050505030304" pitchFamily="18" charset="0"/>
                        </a:rPr>
                        <a:t>1) Expansionary MP</a:t>
                      </a:r>
                      <a:r>
                        <a:rPr lang="ar-EG" sz="2400" b="1" i="0" u="none" strike="noStrike" dirty="0">
                          <a:solidFill>
                            <a:srgbClr val="0070C0"/>
                          </a:solidFill>
                          <a:effectLst/>
                          <a:latin typeface="+mj-lt"/>
                          <a:ea typeface="Times New Roman" panose="02020603050405020304" pitchFamily="18" charset="0"/>
                          <a:cs typeface="Palatino Linotype" panose="02040502050505030304" pitchFamily="18" charset="0"/>
                        </a:rPr>
                        <a:t>السياسة النقدية التوسعية </a:t>
                      </a:r>
                      <a:endParaRPr lang="en-GB" sz="2400" b="0" i="0" u="none" strike="noStrike" dirty="0">
                        <a:solidFill>
                          <a:srgbClr val="0070C0"/>
                        </a:solidFill>
                        <a:effectLst/>
                        <a:latin typeface="+mj-lt"/>
                      </a:endParaRPr>
                    </a:p>
                  </a:txBody>
                  <a:tcPr marL="72650" marR="72650" marT="100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0135077"/>
                  </a:ext>
                </a:extLst>
              </a:tr>
            </a:tbl>
          </a:graphicData>
        </a:graphic>
      </p:graphicFrame>
      <p:pic>
        <p:nvPicPr>
          <p:cNvPr id="10" name="Picture 9">
            <a:extLst>
              <a:ext uri="{FF2B5EF4-FFF2-40B4-BE49-F238E27FC236}">
                <a16:creationId xmlns:a16="http://schemas.microsoft.com/office/drawing/2014/main" id="{6EC08AEA-B7A1-1841-77A2-208EEA64C64F}"/>
              </a:ext>
            </a:extLst>
          </p:cNvPr>
          <p:cNvPicPr>
            <a:picLocks noChangeAspect="1"/>
          </p:cNvPicPr>
          <p:nvPr/>
        </p:nvPicPr>
        <p:blipFill rotWithShape="1">
          <a:blip r:embed="rId3">
            <a:extLst>
              <a:ext uri="{28A0092B-C50C-407E-A947-70E740481C1C}">
                <a14:useLocalDpi xmlns:a14="http://schemas.microsoft.com/office/drawing/2010/main" val="0"/>
              </a:ext>
            </a:extLst>
          </a:blip>
          <a:srcRect t="301" r="47480" b="2315"/>
          <a:stretch/>
        </p:blipFill>
        <p:spPr bwMode="auto">
          <a:xfrm>
            <a:off x="2811531" y="1796992"/>
            <a:ext cx="6935650" cy="4055938"/>
          </a:xfrm>
          <a:prstGeom prst="rect">
            <a:avLst/>
          </a:prstGeom>
          <a:noFill/>
          <a:ln>
            <a:noFill/>
          </a:ln>
        </p:spPr>
      </p:pic>
    </p:spTree>
    <p:extLst>
      <p:ext uri="{BB962C8B-B14F-4D97-AF65-F5344CB8AC3E}">
        <p14:creationId xmlns:p14="http://schemas.microsoft.com/office/powerpoint/2010/main" val="3610761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05070"/>
            <a:ext cx="10812720" cy="5231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3719" y="3763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7181" y="34832"/>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40618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926988" y="62113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87805" y="891463"/>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graphicFrame>
        <p:nvGraphicFramePr>
          <p:cNvPr id="2" name="Table 1">
            <a:extLst>
              <a:ext uri="{FF2B5EF4-FFF2-40B4-BE49-F238E27FC236}">
                <a16:creationId xmlns:a16="http://schemas.microsoft.com/office/drawing/2014/main" id="{38B59592-4D6E-B222-617F-55F73BC2E7DD}"/>
              </a:ext>
            </a:extLst>
          </p:cNvPr>
          <p:cNvGraphicFramePr>
            <a:graphicFrameLocks noGrp="1"/>
          </p:cNvGraphicFramePr>
          <p:nvPr>
            <p:extLst>
              <p:ext uri="{D42A27DB-BD31-4B8C-83A1-F6EECF244321}">
                <p14:modId xmlns:p14="http://schemas.microsoft.com/office/powerpoint/2010/main" val="876104324"/>
              </p:ext>
            </p:extLst>
          </p:nvPr>
        </p:nvGraphicFramePr>
        <p:xfrm>
          <a:off x="1786559" y="1235951"/>
          <a:ext cx="5193983" cy="4907070"/>
        </p:xfrm>
        <a:graphic>
          <a:graphicData uri="http://schemas.openxmlformats.org/drawingml/2006/table">
            <a:tbl>
              <a:tblPr firstRow="1" firstCol="1" bandRow="1"/>
              <a:tblGrid>
                <a:gridCol w="5193983">
                  <a:extLst>
                    <a:ext uri="{9D8B030D-6E8A-4147-A177-3AD203B41FA5}">
                      <a16:colId xmlns:a16="http://schemas.microsoft.com/office/drawing/2014/main" val="1342595152"/>
                    </a:ext>
                  </a:extLst>
                </a:gridCol>
              </a:tblGrid>
              <a:tr h="235544">
                <a:tc>
                  <a:txBody>
                    <a:bodyPr/>
                    <a:lstStyle/>
                    <a:p>
                      <a:pPr marL="0" marR="0" algn="ctr" fontAlgn="t">
                        <a:spcBef>
                          <a:spcPts val="1200"/>
                        </a:spcBef>
                        <a:spcAft>
                          <a:spcPts val="1200"/>
                        </a:spcAft>
                      </a:pPr>
                      <a:r>
                        <a:rPr lang="en-GB" sz="2000" b="1" i="0" u="none" strike="noStrike" dirty="0">
                          <a:solidFill>
                            <a:srgbClr val="0070C0"/>
                          </a:solidFill>
                          <a:effectLst/>
                          <a:latin typeface="Alexandria"/>
                          <a:ea typeface="Times New Roman" panose="02020603050405020304" pitchFamily="18" charset="0"/>
                          <a:cs typeface="Palatino Linotype" panose="02040502050505030304" pitchFamily="18" charset="0"/>
                        </a:rPr>
                        <a:t>2) Contractionary  MP</a:t>
                      </a:r>
                      <a:endParaRPr lang="en-GB" sz="2000" b="0" i="0" u="none" strike="noStrike" dirty="0">
                        <a:effectLst/>
                        <a:latin typeface="Alexandria"/>
                      </a:endParaRPr>
                    </a:p>
                  </a:txBody>
                  <a:tcPr marL="72650" marR="72650" marT="100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0135077"/>
                  </a:ext>
                </a:extLst>
              </a:tr>
              <a:tr h="281298">
                <a:tc>
                  <a:txBody>
                    <a:bodyPr/>
                    <a:lstStyle/>
                    <a:p>
                      <a:pPr marL="0" marR="0" algn="ctr" fontAlgn="t">
                        <a:spcBef>
                          <a:spcPts val="1200"/>
                        </a:spcBef>
                        <a:spcAft>
                          <a:spcPts val="1200"/>
                        </a:spcAft>
                      </a:pPr>
                      <a:r>
                        <a:rPr lang="en-US" sz="2000" b="0" i="0" u="none" strike="noStrike" dirty="0">
                          <a:solidFill>
                            <a:srgbClr val="000000"/>
                          </a:solidFill>
                          <a:effectLst/>
                          <a:latin typeface="Alexandria"/>
                          <a:ea typeface="Times New Roman" panose="02020603050405020304" pitchFamily="18" charset="0"/>
                          <a:cs typeface="Palatino Linotype" panose="02040502050505030304" pitchFamily="18" charset="0"/>
                        </a:rPr>
                        <a:t>At the time of </a:t>
                      </a:r>
                      <a:r>
                        <a:rPr lang="en-US" sz="2000" b="1" i="0" u="none" strike="noStrike" dirty="0">
                          <a:solidFill>
                            <a:srgbClr val="002060"/>
                          </a:solidFill>
                          <a:effectLst/>
                          <a:latin typeface="Alexandria"/>
                          <a:ea typeface="Times New Roman" panose="02020603050405020304" pitchFamily="18" charset="0"/>
                          <a:cs typeface="Palatino Linotype" panose="02040502050505030304" pitchFamily="18" charset="0"/>
                        </a:rPr>
                        <a:t>expansion, and inflation</a:t>
                      </a:r>
                      <a:endParaRPr lang="en-GB" sz="2000" b="1" i="0" u="none" strike="noStrike" dirty="0">
                        <a:solidFill>
                          <a:srgbClr val="002060"/>
                        </a:solidFill>
                        <a:effectLst/>
                        <a:latin typeface="Alexandria"/>
                      </a:endParaRPr>
                    </a:p>
                  </a:txBody>
                  <a:tcPr marL="72650" marR="72650" marT="100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3473188"/>
                  </a:ext>
                </a:extLst>
              </a:tr>
              <a:tr h="4113749">
                <a:tc>
                  <a:txBody>
                    <a:bodyPr/>
                    <a:lstStyle/>
                    <a:p>
                      <a:pPr marL="457200" marR="0" indent="-457200" algn="ctr" rtl="0" fontAlgn="t">
                        <a:spcBef>
                          <a:spcPts val="0"/>
                        </a:spcBef>
                        <a:spcAft>
                          <a:spcPts val="0"/>
                        </a:spcAft>
                        <a:buClrTx/>
                        <a:buSzPts val="1400"/>
                        <a:buFont typeface="+mj-lt"/>
                        <a:buAutoNum type="arabicPeriod"/>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rPr>
                        <a:t>CB sells  bonds through open market operations</a:t>
                      </a:r>
                      <a:endParaRPr lang="en-GB" sz="2000" b="0" i="0" u="none" strike="noStrike" dirty="0">
                        <a:effectLst/>
                        <a:latin typeface="Alexandria"/>
                      </a:endParaRPr>
                    </a:p>
                    <a:p>
                      <a:pPr marL="457200" marR="0" indent="-457200" algn="ctr" fontAlgn="t">
                        <a:spcBef>
                          <a:spcPts val="0"/>
                        </a:spcBef>
                        <a:spcAft>
                          <a:spcPts val="0"/>
                        </a:spcAft>
                        <a:buFont typeface="+mj-lt"/>
                        <a:buAutoNum type="arabicPeriod"/>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rPr>
                        <a:t>CB increases  discount rate</a:t>
                      </a:r>
                      <a:endParaRPr lang="en-GB" sz="2000" b="0" i="0" u="none" strike="noStrike" dirty="0">
                        <a:effectLst/>
                        <a:latin typeface="Alexandria"/>
                      </a:endParaRPr>
                    </a:p>
                    <a:p>
                      <a:pPr marL="457200" marR="0" indent="-457200" algn="ctr" fontAlgn="t">
                        <a:spcBef>
                          <a:spcPts val="0"/>
                        </a:spcBef>
                        <a:spcAft>
                          <a:spcPts val="0"/>
                        </a:spcAft>
                        <a:buFont typeface="+mj-lt"/>
                        <a:buAutoNum type="arabicPeriod"/>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rPr>
                        <a:t>CB increases  RRR</a:t>
                      </a:r>
                      <a:endParaRPr lang="en-GB" sz="2000" b="0" i="0" u="none" strike="noStrike" dirty="0">
                        <a:effectLst/>
                        <a:latin typeface="Alexandria"/>
                      </a:endParaRPr>
                    </a:p>
                    <a:p>
                      <a:pPr marL="329184" marR="0" algn="ctr" fontAlgn="t">
                        <a:spcBef>
                          <a:spcPts val="0"/>
                        </a:spcBef>
                        <a:spcAft>
                          <a:spcPts val="0"/>
                        </a:spcAft>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Alexandria"/>
                      </a:endParaRPr>
                    </a:p>
                    <a:p>
                      <a:pPr marL="329184" marR="0" lvl="0" indent="0" algn="ctr" defTabSz="914400" rtl="0" eaLnBrk="1" fontAlgn="t" latinLnBrk="0" hangingPunct="1">
                        <a:lnSpc>
                          <a:spcPct val="100000"/>
                        </a:lnSpc>
                        <a:spcBef>
                          <a:spcPts val="0"/>
                        </a:spcBef>
                        <a:spcAft>
                          <a:spcPts val="0"/>
                        </a:spcAft>
                        <a:buClrTx/>
                        <a:buSzTx/>
                        <a:buFontTx/>
                        <a:buNone/>
                        <a:tabLst/>
                        <a:defRPr/>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rPr>
                        <a:t>MS</a:t>
                      </a: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Alexandria"/>
                      </a:endParaRPr>
                    </a:p>
                    <a:p>
                      <a:pPr marL="329184" marR="0" algn="ctr" fontAlgn="t">
                        <a:spcBef>
                          <a:spcPts val="0"/>
                        </a:spcBef>
                        <a:spcAft>
                          <a:spcPts val="0"/>
                        </a:spcAft>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Alexandria"/>
                      </a:endParaRPr>
                    </a:p>
                    <a:p>
                      <a:pPr marL="329184" marR="0" algn="ctr" fontAlgn="t">
                        <a:spcBef>
                          <a:spcPts val="0"/>
                        </a:spcBef>
                        <a:spcAft>
                          <a:spcPts val="0"/>
                        </a:spcAft>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rPr>
                        <a:t>r↑</a:t>
                      </a:r>
                      <a:endParaRPr lang="en-GB" sz="2000" b="0" i="0" u="none" strike="noStrike" dirty="0">
                        <a:effectLst/>
                        <a:latin typeface="Alexandria"/>
                      </a:endParaRPr>
                    </a:p>
                    <a:p>
                      <a:pPr marL="329184" marR="0" algn="ctr" fontAlgn="t">
                        <a:spcBef>
                          <a:spcPts val="0"/>
                        </a:spcBef>
                        <a:spcAft>
                          <a:spcPts val="0"/>
                        </a:spcAft>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Alexandria"/>
                      </a:endParaRPr>
                    </a:p>
                    <a:p>
                      <a:pPr marL="329184" marR="0" lvl="0" indent="0" algn="ctr" defTabSz="914400" rtl="0" eaLnBrk="1" fontAlgn="t" latinLnBrk="0" hangingPunct="1">
                        <a:lnSpc>
                          <a:spcPct val="100000"/>
                        </a:lnSpc>
                        <a:spcBef>
                          <a:spcPts val="0"/>
                        </a:spcBef>
                        <a:spcAft>
                          <a:spcPts val="0"/>
                        </a:spcAft>
                        <a:buClrTx/>
                        <a:buSzTx/>
                        <a:buFontTx/>
                        <a:buNone/>
                        <a:tabLst/>
                        <a:defRPr/>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rPr>
                        <a:t>I</a:t>
                      </a: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Alexandria"/>
                      </a:endParaRPr>
                    </a:p>
                    <a:p>
                      <a:pPr marL="329184" marR="0" algn="ctr" fontAlgn="t">
                        <a:spcBef>
                          <a:spcPts val="0"/>
                        </a:spcBef>
                        <a:spcAft>
                          <a:spcPts val="0"/>
                        </a:spcAft>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Alexandria"/>
                      </a:endParaRPr>
                    </a:p>
                    <a:p>
                      <a:pPr marL="329184" marR="0" lvl="0" indent="0" algn="ctr" defTabSz="914400" rtl="0" eaLnBrk="1" fontAlgn="t" latinLnBrk="0" hangingPunct="1">
                        <a:lnSpc>
                          <a:spcPct val="100000"/>
                        </a:lnSpc>
                        <a:spcBef>
                          <a:spcPts val="0"/>
                        </a:spcBef>
                        <a:spcAft>
                          <a:spcPts val="0"/>
                        </a:spcAft>
                        <a:buClrTx/>
                        <a:buSzTx/>
                        <a:buFontTx/>
                        <a:buNone/>
                        <a:tabLst/>
                        <a:defRPr/>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rPr>
                        <a:t>AD</a:t>
                      </a: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Alexandria"/>
                      </a:endParaRPr>
                    </a:p>
                    <a:p>
                      <a:pPr marL="329184" marR="0" algn="ctr" fontAlgn="t">
                        <a:spcBef>
                          <a:spcPts val="0"/>
                        </a:spcBef>
                        <a:spcAft>
                          <a:spcPts val="0"/>
                        </a:spcAft>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Alexandria"/>
                      </a:endParaRPr>
                    </a:p>
                    <a:p>
                      <a:pPr marL="329184" marR="0" lvl="0" indent="0" algn="ctr" defTabSz="914400" rtl="0" eaLnBrk="1" fontAlgn="t" latinLnBrk="0" hangingPunct="1">
                        <a:lnSpc>
                          <a:spcPct val="100000"/>
                        </a:lnSpc>
                        <a:spcBef>
                          <a:spcPts val="0"/>
                        </a:spcBef>
                        <a:spcAft>
                          <a:spcPts val="0"/>
                        </a:spcAft>
                        <a:buClrTx/>
                        <a:buSzTx/>
                        <a:buFontTx/>
                        <a:buNone/>
                        <a:tabLst/>
                        <a:defRPr/>
                      </a:pP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rPr>
                        <a:t>Output (GDP), and Prices (inflation)</a:t>
                      </a:r>
                      <a:r>
                        <a:rPr lang="en-GB" sz="2000" b="0" i="0" u="none" strike="noStrike" dirty="0">
                          <a:solidFill>
                            <a:srgbClr val="000000"/>
                          </a:solidFill>
                          <a:effectLst/>
                          <a:latin typeface="Alexandria"/>
                          <a:ea typeface="Times New Roman" panose="02020603050405020304" pitchFamily="18" charset="0"/>
                          <a:cs typeface="Palatino Linotype" panose="02040502050505030304" pitchFamily="18" charset="0"/>
                          <a:sym typeface="Symbol" panose="05050102010706020507" pitchFamily="18" charset="2"/>
                        </a:rPr>
                        <a:t></a:t>
                      </a:r>
                      <a:endParaRPr lang="en-GB" sz="2000" b="0" i="0" u="none" strike="noStrike" dirty="0">
                        <a:effectLst/>
                        <a:latin typeface="Alexandria"/>
                      </a:endParaRPr>
                    </a:p>
                  </a:txBody>
                  <a:tcPr marL="72650" marR="72650" marT="100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90930493"/>
                  </a:ext>
                </a:extLst>
              </a:tr>
            </a:tbl>
          </a:graphicData>
        </a:graphic>
      </p:graphicFrame>
      <p:pic>
        <p:nvPicPr>
          <p:cNvPr id="13" name="Picture 12">
            <a:extLst>
              <a:ext uri="{FF2B5EF4-FFF2-40B4-BE49-F238E27FC236}">
                <a16:creationId xmlns:a16="http://schemas.microsoft.com/office/drawing/2014/main" id="{7E22CFA0-D9E9-8C60-4287-96ADC48870BF}"/>
              </a:ext>
            </a:extLst>
          </p:cNvPr>
          <p:cNvPicPr>
            <a:picLocks noChangeAspect="1"/>
          </p:cNvPicPr>
          <p:nvPr/>
        </p:nvPicPr>
        <p:blipFill rotWithShape="1">
          <a:blip r:embed="rId3"/>
          <a:srcRect l="24492" t="41083" r="51250" b="21943"/>
          <a:stretch/>
        </p:blipFill>
        <p:spPr>
          <a:xfrm>
            <a:off x="7114570" y="1711999"/>
            <a:ext cx="4181401" cy="3434001"/>
          </a:xfrm>
          <a:prstGeom prst="rect">
            <a:avLst/>
          </a:prstGeom>
        </p:spPr>
      </p:pic>
    </p:spTree>
    <p:extLst>
      <p:ext uri="{BB962C8B-B14F-4D97-AF65-F5344CB8AC3E}">
        <p14:creationId xmlns:p14="http://schemas.microsoft.com/office/powerpoint/2010/main" val="3914639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05070"/>
            <a:ext cx="10812720" cy="5231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3719" y="3763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8797" y="98844"/>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40618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926988" y="62113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87805" y="891463"/>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graphicFrame>
        <p:nvGraphicFramePr>
          <p:cNvPr id="2" name="Table 1">
            <a:extLst>
              <a:ext uri="{FF2B5EF4-FFF2-40B4-BE49-F238E27FC236}">
                <a16:creationId xmlns:a16="http://schemas.microsoft.com/office/drawing/2014/main" id="{B05E3C7F-008A-94CF-89A8-D6F86236DCAD}"/>
              </a:ext>
            </a:extLst>
          </p:cNvPr>
          <p:cNvGraphicFramePr>
            <a:graphicFrameLocks noGrp="1"/>
          </p:cNvGraphicFramePr>
          <p:nvPr>
            <p:extLst>
              <p:ext uri="{D42A27DB-BD31-4B8C-83A1-F6EECF244321}">
                <p14:modId xmlns:p14="http://schemas.microsoft.com/office/powerpoint/2010/main" val="3985847307"/>
              </p:ext>
            </p:extLst>
          </p:nvPr>
        </p:nvGraphicFramePr>
        <p:xfrm>
          <a:off x="3710277" y="1109417"/>
          <a:ext cx="5554348" cy="741610"/>
        </p:xfrm>
        <a:graphic>
          <a:graphicData uri="http://schemas.openxmlformats.org/drawingml/2006/table">
            <a:tbl>
              <a:tblPr firstRow="1" firstCol="1" bandRow="1"/>
              <a:tblGrid>
                <a:gridCol w="5554348">
                  <a:extLst>
                    <a:ext uri="{9D8B030D-6E8A-4147-A177-3AD203B41FA5}">
                      <a16:colId xmlns:a16="http://schemas.microsoft.com/office/drawing/2014/main" val="1342595152"/>
                    </a:ext>
                  </a:extLst>
                </a:gridCol>
              </a:tblGrid>
              <a:tr h="547870">
                <a:tc>
                  <a:txBody>
                    <a:bodyPr/>
                    <a:lstStyle/>
                    <a:p>
                      <a:pPr marL="0" marR="0" algn="ctr" fontAlgn="t">
                        <a:spcBef>
                          <a:spcPts val="1200"/>
                        </a:spcBef>
                        <a:spcAft>
                          <a:spcPts val="1200"/>
                        </a:spcAft>
                      </a:pPr>
                      <a:r>
                        <a:rPr lang="en-GB" sz="2400" b="1" i="0" u="none" strike="noStrike" dirty="0">
                          <a:solidFill>
                            <a:srgbClr val="0070C0"/>
                          </a:solidFill>
                          <a:effectLst/>
                          <a:latin typeface="+mj-lt"/>
                          <a:ea typeface="Times New Roman" panose="02020603050405020304" pitchFamily="18" charset="0"/>
                          <a:cs typeface="Palatino Linotype" panose="02040502050505030304" pitchFamily="18" charset="0"/>
                        </a:rPr>
                        <a:t>2) Contractionary MP</a:t>
                      </a:r>
                      <a:r>
                        <a:rPr lang="ar-EG" sz="2400" b="1" i="0" u="none" strike="noStrike" dirty="0">
                          <a:solidFill>
                            <a:srgbClr val="0070C0"/>
                          </a:solidFill>
                          <a:effectLst/>
                          <a:latin typeface="+mj-lt"/>
                          <a:ea typeface="Times New Roman" panose="02020603050405020304" pitchFamily="18" charset="0"/>
                          <a:cs typeface="Palatino Linotype" panose="02040502050505030304" pitchFamily="18" charset="0"/>
                        </a:rPr>
                        <a:t>السياسة النقدية الانكماشية </a:t>
                      </a:r>
                      <a:endParaRPr lang="en-GB" sz="2400" b="1" i="0" u="none" strike="noStrike" dirty="0">
                        <a:solidFill>
                          <a:srgbClr val="0070C0"/>
                        </a:solidFill>
                        <a:effectLst/>
                        <a:latin typeface="+mj-lt"/>
                        <a:ea typeface="Times New Roman" panose="02020603050405020304" pitchFamily="18" charset="0"/>
                        <a:cs typeface="Palatino Linotype" panose="02040502050505030304" pitchFamily="18" charset="0"/>
                      </a:endParaRPr>
                    </a:p>
                  </a:txBody>
                  <a:tcPr marL="72650" marR="72650" marT="100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0135077"/>
                  </a:ext>
                </a:extLst>
              </a:tr>
            </a:tbl>
          </a:graphicData>
        </a:graphic>
      </p:graphicFrame>
      <p:pic>
        <p:nvPicPr>
          <p:cNvPr id="11" name="Picture 10">
            <a:extLst>
              <a:ext uri="{FF2B5EF4-FFF2-40B4-BE49-F238E27FC236}">
                <a16:creationId xmlns:a16="http://schemas.microsoft.com/office/drawing/2014/main" id="{D1C27068-C93D-F341-DEC6-5A641E1609B6}"/>
              </a:ext>
            </a:extLst>
          </p:cNvPr>
          <p:cNvPicPr>
            <a:picLocks noChangeAspect="1"/>
          </p:cNvPicPr>
          <p:nvPr/>
        </p:nvPicPr>
        <p:blipFill rotWithShape="1">
          <a:blip r:embed="rId3">
            <a:extLst>
              <a:ext uri="{28A0092B-C50C-407E-A947-70E740481C1C}">
                <a14:useLocalDpi xmlns:a14="http://schemas.microsoft.com/office/drawing/2010/main" val="0"/>
              </a:ext>
            </a:extLst>
          </a:blip>
          <a:srcRect l="47480" t="198" b="2316"/>
          <a:stretch/>
        </p:blipFill>
        <p:spPr bwMode="auto">
          <a:xfrm>
            <a:off x="2628900" y="1838177"/>
            <a:ext cx="7343775" cy="4014753"/>
          </a:xfrm>
          <a:prstGeom prst="rect">
            <a:avLst/>
          </a:prstGeom>
          <a:noFill/>
          <a:ln>
            <a:noFill/>
          </a:ln>
        </p:spPr>
      </p:pic>
    </p:spTree>
    <p:extLst>
      <p:ext uri="{BB962C8B-B14F-4D97-AF65-F5344CB8AC3E}">
        <p14:creationId xmlns:p14="http://schemas.microsoft.com/office/powerpoint/2010/main" val="2846866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4"/>
            <a:ext cx="1126354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EAE83E9B-FE1A-E28F-377E-00B89FF1D09F}"/>
              </a:ext>
            </a:extLst>
          </p:cNvPr>
          <p:cNvSpPr txBox="1">
            <a:spLocks/>
          </p:cNvSpPr>
          <p:nvPr/>
        </p:nvSpPr>
        <p:spPr>
          <a:xfrm>
            <a:off x="1002555" y="2181031"/>
            <a:ext cx="5093445" cy="36535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US" sz="1600" b="1" dirty="0">
                <a:solidFill>
                  <a:srgbClr val="0070C0"/>
                </a:solidFill>
                <a:latin typeface="Times New Roman" panose="02020603050405020304" pitchFamily="18" charset="0"/>
                <a:cs typeface="Times New Roman" panose="02020603050405020304" pitchFamily="18" charset="0"/>
              </a:rPr>
              <a:t>What is meant by monetary policy?</a:t>
            </a:r>
          </a:p>
          <a:p>
            <a:pPr marL="342900" lvl="0" indent="-342900">
              <a:lnSpc>
                <a:spcPct val="100000"/>
              </a:lnSpc>
              <a:spcBef>
                <a:spcPts val="0"/>
              </a:spcBef>
              <a:buFont typeface="+mj-lt"/>
              <a:buAutoNum type="alphaUcPeriod"/>
            </a:pPr>
            <a:r>
              <a:rPr lang="en-US" sz="1600" dirty="0">
                <a:latin typeface="Times New Roman" panose="02020603050405020304" pitchFamily="18" charset="0"/>
                <a:cs typeface="Times New Roman" panose="02020603050405020304" pitchFamily="18" charset="0"/>
              </a:rPr>
              <a:t>The process by which the Parliament controls the money supply</a:t>
            </a:r>
          </a:p>
          <a:p>
            <a:pPr marL="342900" lvl="0" indent="-342900">
              <a:lnSpc>
                <a:spcPct val="100000"/>
              </a:lnSpc>
              <a:spcBef>
                <a:spcPts val="0"/>
              </a:spcBef>
              <a:buFont typeface="+mj-lt"/>
              <a:buAutoNum type="alphaUcPeriod"/>
            </a:pPr>
            <a:r>
              <a:rPr lang="en-US" sz="1600" b="1" u="sng" dirty="0">
                <a:latin typeface="Times New Roman" panose="02020603050405020304" pitchFamily="18" charset="0"/>
                <a:cs typeface="Times New Roman" panose="02020603050405020304" pitchFamily="18" charset="0"/>
              </a:rPr>
              <a:t>The process by which the central bank or monetary authority of a country controls the supply of money</a:t>
            </a:r>
          </a:p>
          <a:p>
            <a:pPr marL="342900" lvl="0" indent="-342900">
              <a:lnSpc>
                <a:spcPct val="100000"/>
              </a:lnSpc>
              <a:spcBef>
                <a:spcPts val="0"/>
              </a:spcBef>
              <a:buFont typeface="+mj-lt"/>
              <a:buAutoNum type="alphaUcPeriod"/>
            </a:pPr>
            <a:r>
              <a:rPr lang="en-US" sz="1600" dirty="0">
                <a:latin typeface="Times New Roman" panose="02020603050405020304" pitchFamily="18" charset="0"/>
                <a:cs typeface="Times New Roman" panose="02020603050405020304" pitchFamily="18" charset="0"/>
              </a:rPr>
              <a:t>The process by which International Market controls the money supply</a:t>
            </a:r>
          </a:p>
          <a:p>
            <a:pPr marL="342900" lvl="0" indent="-342900">
              <a:lnSpc>
                <a:spcPct val="100000"/>
              </a:lnSpc>
              <a:spcBef>
                <a:spcPts val="0"/>
              </a:spcBef>
              <a:buFont typeface="+mj-lt"/>
              <a:buAutoNum type="alphaUcPeriod"/>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None of the above </a:t>
            </a:r>
          </a:p>
          <a:p>
            <a:pPr marL="342900" lvl="0" indent="-342900">
              <a:lnSpc>
                <a:spcPct val="100000"/>
              </a:lnSpc>
              <a:spcBef>
                <a:spcPts val="0"/>
              </a:spcBef>
              <a:buFont typeface="+mj-lt"/>
              <a:buAutoNum type="alphaUcPeriod"/>
            </a:pPr>
            <a:endParaRPr lang="en-US" sz="16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l">
              <a:lnSpc>
                <a:spcPct val="100000"/>
              </a:lnSpc>
              <a:spcBef>
                <a:spcPts val="0"/>
              </a:spcBef>
              <a:spcAft>
                <a:spcPts val="0"/>
              </a:spcAft>
              <a:buNone/>
            </a:pPr>
            <a:r>
              <a:rPr lang="en-US" sz="1600" b="1"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If interest rate decreases in an economy, it will </a:t>
            </a:r>
            <a:endParaRPr lang="en-US" sz="16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indent="-342900" algn="l">
              <a:lnSpc>
                <a:spcPct val="100000"/>
              </a:lnSpc>
              <a:spcBef>
                <a:spcPts val="0"/>
              </a:spcBef>
              <a:spcAft>
                <a:spcPts val="1200"/>
              </a:spcAft>
              <a:buFont typeface="+mj-lt"/>
              <a:buAutoNum type="alphaUcPeriod"/>
            </a:pPr>
            <a:r>
              <a:rPr lang="en-US" sz="1600" dirty="0">
                <a:latin typeface="Times New Roman" panose="02020603050405020304" pitchFamily="18" charset="0"/>
                <a:cs typeface="Times New Roman" panose="02020603050405020304" pitchFamily="18" charset="0"/>
              </a:rPr>
              <a:t>Decrease the investment expenditure in the economy</a:t>
            </a:r>
          </a:p>
          <a:p>
            <a:pPr marL="342900" marR="0" indent="-342900" algn="l">
              <a:lnSpc>
                <a:spcPct val="100000"/>
              </a:lnSpc>
              <a:spcBef>
                <a:spcPts val="0"/>
              </a:spcBef>
              <a:spcAft>
                <a:spcPts val="1200"/>
              </a:spcAft>
              <a:buFont typeface="+mj-lt"/>
              <a:buAutoNum type="alphaUcPeriod"/>
            </a:pPr>
            <a:r>
              <a:rPr lang="en-US" sz="1600" dirty="0">
                <a:latin typeface="Times New Roman" panose="02020603050405020304" pitchFamily="18" charset="0"/>
                <a:cs typeface="Times New Roman" panose="02020603050405020304" pitchFamily="18" charset="0"/>
              </a:rPr>
              <a:t>Increase the loan repayment by the government</a:t>
            </a:r>
          </a:p>
          <a:p>
            <a:pPr marL="342900" marR="0" indent="-342900" algn="l">
              <a:lnSpc>
                <a:spcPct val="100000"/>
              </a:lnSpc>
              <a:spcBef>
                <a:spcPts val="0"/>
              </a:spcBef>
              <a:spcAft>
                <a:spcPts val="1200"/>
              </a:spcAft>
              <a:buFont typeface="+mj-lt"/>
              <a:buAutoNum type="alphaUcPeriod"/>
            </a:pPr>
            <a:r>
              <a:rPr lang="en-US" sz="1600" b="1" u="sng" dirty="0">
                <a:latin typeface="Times New Roman" panose="02020603050405020304" pitchFamily="18" charset="0"/>
                <a:cs typeface="Times New Roman" panose="02020603050405020304" pitchFamily="18" charset="0"/>
              </a:rPr>
              <a:t>Increase the consumption expenditure in the economy</a:t>
            </a:r>
          </a:p>
          <a:p>
            <a:pPr marL="342900" marR="0" indent="-342900" algn="l">
              <a:lnSpc>
                <a:spcPct val="100000"/>
              </a:lnSpc>
              <a:spcBef>
                <a:spcPts val="0"/>
              </a:spcBef>
              <a:spcAft>
                <a:spcPts val="1200"/>
              </a:spcAft>
              <a:buFont typeface="+mj-lt"/>
              <a:buAutoNum type="alphaUcPeriod"/>
            </a:pPr>
            <a:r>
              <a:rPr lang="en-US" sz="1600" dirty="0">
                <a:latin typeface="Times New Roman" panose="02020603050405020304" pitchFamily="18" charset="0"/>
                <a:cs typeface="Times New Roman" panose="02020603050405020304" pitchFamily="18" charset="0"/>
              </a:rPr>
              <a:t>Increase the total savings in the economy</a:t>
            </a:r>
          </a:p>
          <a:p>
            <a:pPr marL="342900" lvl="0" indent="-342900">
              <a:lnSpc>
                <a:spcPct val="100000"/>
              </a:lnSpc>
              <a:spcBef>
                <a:spcPts val="0"/>
              </a:spcBef>
              <a:buFont typeface="+mj-lt"/>
              <a:buAutoNum type="alphaUcPeriod"/>
            </a:pP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nSpc>
                <a:spcPct val="100000"/>
              </a:lnSpc>
              <a:spcBef>
                <a:spcPts val="0"/>
              </a:spcBef>
              <a:spcAft>
                <a:spcPts val="0"/>
              </a:spcAft>
              <a:buNone/>
            </a:pP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nSpc>
                <a:spcPct val="100000"/>
              </a:lnSpc>
              <a:spcBef>
                <a:spcPts val="0"/>
              </a:spcBef>
              <a:spcAft>
                <a:spcPts val="0"/>
              </a:spcAft>
              <a:buNone/>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nSpc>
                <a:spcPct val="100000"/>
              </a:lnSpc>
              <a:spcBef>
                <a:spcPts val="0"/>
              </a:spcBef>
              <a:buNone/>
            </a:pPr>
            <a:endParaRPr lang="en-US" sz="1600" b="1" i="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00000"/>
              </a:lnSpc>
              <a:spcBef>
                <a:spcPts val="0"/>
              </a:spcBef>
              <a:buNone/>
            </a:pP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00000"/>
              </a:lnSpc>
              <a:spcBef>
                <a:spcPts val="0"/>
              </a:spcBef>
              <a:buNone/>
            </a:pPr>
            <a:endParaRPr lang="en-US"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7E05DF7-5B33-D970-CBF5-477A72B8B11E}"/>
              </a:ext>
            </a:extLst>
          </p:cNvPr>
          <p:cNvSpPr txBox="1"/>
          <p:nvPr/>
        </p:nvSpPr>
        <p:spPr>
          <a:xfrm>
            <a:off x="6516176" y="2142403"/>
            <a:ext cx="5093445" cy="3693319"/>
          </a:xfrm>
          <a:prstGeom prst="rect">
            <a:avLst/>
          </a:prstGeom>
          <a:noFill/>
        </p:spPr>
        <p:txBody>
          <a:bodyPr wrap="square">
            <a:spAutoFit/>
          </a:bodyPr>
          <a:lstStyle/>
          <a:p>
            <a:pPr algn="r" rtl="1"/>
            <a:r>
              <a:rPr lang="en-US" b="1" dirty="0" err="1">
                <a:solidFill>
                  <a:srgbClr val="0070C0"/>
                </a:solidFill>
              </a:rPr>
              <a:t>ما</a:t>
            </a:r>
            <a:r>
              <a:rPr lang="en-US" b="1" dirty="0">
                <a:solidFill>
                  <a:srgbClr val="0070C0"/>
                </a:solidFill>
              </a:rPr>
              <a:t> </a:t>
            </a:r>
            <a:r>
              <a:rPr lang="en-US" b="1" dirty="0" err="1">
                <a:solidFill>
                  <a:srgbClr val="0070C0"/>
                </a:solidFill>
              </a:rPr>
              <a:t>المقصود</a:t>
            </a:r>
            <a:r>
              <a:rPr lang="en-US" b="1" dirty="0">
                <a:solidFill>
                  <a:srgbClr val="0070C0"/>
                </a:solidFill>
              </a:rPr>
              <a:t> </a:t>
            </a:r>
            <a:r>
              <a:rPr lang="en-US" b="1" dirty="0" err="1">
                <a:solidFill>
                  <a:srgbClr val="0070C0"/>
                </a:solidFill>
              </a:rPr>
              <a:t>بالسياسة</a:t>
            </a:r>
            <a:r>
              <a:rPr lang="en-US" b="1" dirty="0">
                <a:solidFill>
                  <a:srgbClr val="0070C0"/>
                </a:solidFill>
              </a:rPr>
              <a:t> </a:t>
            </a:r>
            <a:r>
              <a:rPr lang="en-US" b="1" dirty="0" err="1">
                <a:solidFill>
                  <a:srgbClr val="0070C0"/>
                </a:solidFill>
              </a:rPr>
              <a:t>النقدية</a:t>
            </a:r>
            <a:r>
              <a:rPr lang="en-US" b="1" dirty="0">
                <a:solidFill>
                  <a:srgbClr val="0070C0"/>
                </a:solidFill>
              </a:rPr>
              <a:t>؟</a:t>
            </a:r>
          </a:p>
          <a:p>
            <a:pPr marL="285750" indent="-285750" algn="r" rtl="1">
              <a:buFont typeface="Arial" panose="020B0604020202020204" pitchFamily="34" charset="0"/>
              <a:buChar char="•"/>
            </a:pPr>
            <a:r>
              <a:rPr lang="en-US" dirty="0" err="1"/>
              <a:t>العملية</a:t>
            </a:r>
            <a:r>
              <a:rPr lang="en-US" dirty="0"/>
              <a:t> </a:t>
            </a:r>
            <a:r>
              <a:rPr lang="en-US" dirty="0" err="1"/>
              <a:t>التي</a:t>
            </a:r>
            <a:r>
              <a:rPr lang="en-US" dirty="0"/>
              <a:t> </a:t>
            </a:r>
            <a:r>
              <a:rPr lang="en-US" dirty="0" err="1"/>
              <a:t>يتحكم</a:t>
            </a:r>
            <a:r>
              <a:rPr lang="en-US" dirty="0"/>
              <a:t> </a:t>
            </a:r>
            <a:r>
              <a:rPr lang="en-US" dirty="0" err="1"/>
              <a:t>بها</a:t>
            </a:r>
            <a:r>
              <a:rPr lang="en-US" dirty="0"/>
              <a:t> </a:t>
            </a:r>
            <a:r>
              <a:rPr lang="en-US" dirty="0" err="1"/>
              <a:t>البرلمان</a:t>
            </a:r>
            <a:r>
              <a:rPr lang="en-US" dirty="0"/>
              <a:t> </a:t>
            </a:r>
            <a:r>
              <a:rPr lang="en-US" dirty="0" err="1"/>
              <a:t>في</a:t>
            </a:r>
            <a:r>
              <a:rPr lang="en-US" dirty="0"/>
              <a:t> </a:t>
            </a:r>
            <a:r>
              <a:rPr lang="en-US" dirty="0" err="1"/>
              <a:t>المعروض</a:t>
            </a:r>
            <a:r>
              <a:rPr lang="en-US" dirty="0"/>
              <a:t> </a:t>
            </a:r>
            <a:r>
              <a:rPr lang="en-US" dirty="0" err="1"/>
              <a:t>النقدي</a:t>
            </a:r>
            <a:endParaRPr lang="en-US" dirty="0"/>
          </a:p>
          <a:p>
            <a:pPr marL="285750" indent="-285750" algn="r" rtl="1">
              <a:buFont typeface="Arial" panose="020B0604020202020204" pitchFamily="34" charset="0"/>
              <a:buChar char="•"/>
            </a:pPr>
            <a:r>
              <a:rPr lang="en-US" b="1" u="sng" dirty="0" err="1"/>
              <a:t>العملية</a:t>
            </a:r>
            <a:r>
              <a:rPr lang="en-US" b="1" u="sng" dirty="0"/>
              <a:t> </a:t>
            </a:r>
            <a:r>
              <a:rPr lang="en-US" b="1" u="sng" dirty="0" err="1"/>
              <a:t>التي</a:t>
            </a:r>
            <a:r>
              <a:rPr lang="en-US" b="1" u="sng" dirty="0"/>
              <a:t> </a:t>
            </a:r>
            <a:r>
              <a:rPr lang="en-US" b="1" u="sng" dirty="0" err="1"/>
              <a:t>يتحكم</a:t>
            </a:r>
            <a:r>
              <a:rPr lang="en-US" b="1" u="sng" dirty="0"/>
              <a:t> </a:t>
            </a:r>
            <a:r>
              <a:rPr lang="en-US" b="1" u="sng" dirty="0" err="1"/>
              <a:t>بها</a:t>
            </a:r>
            <a:r>
              <a:rPr lang="en-US" b="1" u="sng" dirty="0"/>
              <a:t> </a:t>
            </a:r>
            <a:r>
              <a:rPr lang="en-US" b="1" u="sng" dirty="0" err="1"/>
              <a:t>البنك</a:t>
            </a:r>
            <a:r>
              <a:rPr lang="en-US" b="1" u="sng" dirty="0"/>
              <a:t> </a:t>
            </a:r>
            <a:r>
              <a:rPr lang="en-US" b="1" u="sng" dirty="0" err="1"/>
              <a:t>المركزي</a:t>
            </a:r>
            <a:r>
              <a:rPr lang="en-US" b="1" u="sng" dirty="0"/>
              <a:t> </a:t>
            </a:r>
            <a:r>
              <a:rPr lang="en-US" b="1" u="sng" dirty="0" err="1"/>
              <a:t>أو</a:t>
            </a:r>
            <a:r>
              <a:rPr lang="en-US" b="1" u="sng" dirty="0"/>
              <a:t> </a:t>
            </a:r>
            <a:r>
              <a:rPr lang="en-US" b="1" u="sng" dirty="0" err="1"/>
              <a:t>السلطة</a:t>
            </a:r>
            <a:r>
              <a:rPr lang="en-US" b="1" u="sng" dirty="0"/>
              <a:t> </a:t>
            </a:r>
            <a:r>
              <a:rPr lang="en-US" b="1" u="sng" dirty="0" err="1"/>
              <a:t>النقدية</a:t>
            </a:r>
            <a:r>
              <a:rPr lang="en-US" b="1" u="sng" dirty="0"/>
              <a:t> </a:t>
            </a:r>
            <a:r>
              <a:rPr lang="en-US" b="1" u="sng" dirty="0" err="1"/>
              <a:t>في</a:t>
            </a:r>
            <a:r>
              <a:rPr lang="en-US" b="1" u="sng" dirty="0"/>
              <a:t> </a:t>
            </a:r>
            <a:r>
              <a:rPr lang="en-US" b="1" u="sng" dirty="0" err="1"/>
              <a:t>بلد</a:t>
            </a:r>
            <a:r>
              <a:rPr lang="en-US" b="1" u="sng" dirty="0"/>
              <a:t> </a:t>
            </a:r>
            <a:r>
              <a:rPr lang="en-US" b="1" u="sng" dirty="0" err="1"/>
              <a:t>ما</a:t>
            </a:r>
            <a:r>
              <a:rPr lang="en-US" b="1" u="sng" dirty="0"/>
              <a:t> </a:t>
            </a:r>
            <a:r>
              <a:rPr lang="en-US" b="1" u="sng" dirty="0" err="1"/>
              <a:t>في</a:t>
            </a:r>
            <a:r>
              <a:rPr lang="en-US" b="1" u="sng" dirty="0"/>
              <a:t> </a:t>
            </a:r>
            <a:r>
              <a:rPr lang="en-US" b="1" u="sng" dirty="0" err="1"/>
              <a:t>المعروض</a:t>
            </a:r>
            <a:r>
              <a:rPr lang="en-US" b="1" u="sng" dirty="0"/>
              <a:t> </a:t>
            </a:r>
            <a:r>
              <a:rPr lang="en-US" b="1" u="sng" dirty="0" err="1"/>
              <a:t>النقدي</a:t>
            </a:r>
            <a:endParaRPr lang="en-US" b="1" u="sng" dirty="0"/>
          </a:p>
          <a:p>
            <a:pPr marL="285750" indent="-285750" algn="r" rtl="1">
              <a:buFont typeface="Arial" panose="020B0604020202020204" pitchFamily="34" charset="0"/>
              <a:buChar char="•"/>
            </a:pPr>
            <a:r>
              <a:rPr lang="en-US" dirty="0" err="1"/>
              <a:t>العملية</a:t>
            </a:r>
            <a:r>
              <a:rPr lang="en-US" dirty="0"/>
              <a:t> </a:t>
            </a:r>
            <a:r>
              <a:rPr lang="en-US" dirty="0" err="1"/>
              <a:t>التي</a:t>
            </a:r>
            <a:r>
              <a:rPr lang="en-US" dirty="0"/>
              <a:t> </a:t>
            </a:r>
            <a:r>
              <a:rPr lang="en-US" dirty="0" err="1"/>
              <a:t>يتحكم</a:t>
            </a:r>
            <a:r>
              <a:rPr lang="en-US" dirty="0"/>
              <a:t> </a:t>
            </a:r>
            <a:r>
              <a:rPr lang="en-US" dirty="0" err="1"/>
              <a:t>بها</a:t>
            </a:r>
            <a:r>
              <a:rPr lang="en-US" dirty="0"/>
              <a:t> </a:t>
            </a:r>
            <a:r>
              <a:rPr lang="en-US" dirty="0" err="1"/>
              <a:t>السوق</a:t>
            </a:r>
            <a:r>
              <a:rPr lang="en-US" dirty="0"/>
              <a:t> </a:t>
            </a:r>
            <a:r>
              <a:rPr lang="en-US" dirty="0" err="1"/>
              <a:t>الدولي</a:t>
            </a:r>
            <a:r>
              <a:rPr lang="en-US" dirty="0"/>
              <a:t> </a:t>
            </a:r>
            <a:r>
              <a:rPr lang="en-US" dirty="0" err="1"/>
              <a:t>في</a:t>
            </a:r>
            <a:r>
              <a:rPr lang="en-US" dirty="0"/>
              <a:t> </a:t>
            </a:r>
            <a:r>
              <a:rPr lang="en-US" dirty="0" err="1"/>
              <a:t>المعروض</a:t>
            </a:r>
            <a:r>
              <a:rPr lang="en-US" dirty="0"/>
              <a:t> </a:t>
            </a:r>
            <a:r>
              <a:rPr lang="en-US" dirty="0" err="1"/>
              <a:t>النقدي</a:t>
            </a:r>
            <a:endParaRPr lang="en-US" dirty="0"/>
          </a:p>
          <a:p>
            <a:pPr marL="285750" indent="-285750" algn="r" rtl="1">
              <a:buFont typeface="Arial" panose="020B0604020202020204" pitchFamily="34" charset="0"/>
              <a:buChar char="•"/>
            </a:pPr>
            <a:r>
              <a:rPr lang="en-US" dirty="0" err="1"/>
              <a:t>لا</a:t>
            </a:r>
            <a:r>
              <a:rPr lang="en-US" dirty="0"/>
              <a:t> </a:t>
            </a:r>
            <a:r>
              <a:rPr lang="en-US" dirty="0" err="1"/>
              <a:t>شيء</a:t>
            </a:r>
            <a:r>
              <a:rPr lang="en-US" dirty="0"/>
              <a:t> </a:t>
            </a:r>
            <a:r>
              <a:rPr lang="en-US" dirty="0" err="1"/>
              <a:t>مما</a:t>
            </a:r>
            <a:r>
              <a:rPr lang="en-US" dirty="0"/>
              <a:t> </a:t>
            </a:r>
            <a:r>
              <a:rPr lang="en-US" dirty="0" err="1"/>
              <a:t>سبق</a:t>
            </a:r>
            <a:endParaRPr lang="en-US" dirty="0"/>
          </a:p>
          <a:p>
            <a:pPr algn="r" rtl="1"/>
            <a:endParaRPr lang="en-US" dirty="0"/>
          </a:p>
          <a:p>
            <a:pPr algn="r" rtl="1"/>
            <a:r>
              <a:rPr lang="en-US" b="1" dirty="0" err="1">
                <a:solidFill>
                  <a:srgbClr val="0070C0"/>
                </a:solidFill>
              </a:rPr>
              <a:t>إذا</a:t>
            </a:r>
            <a:r>
              <a:rPr lang="en-US" b="1" dirty="0">
                <a:solidFill>
                  <a:srgbClr val="0070C0"/>
                </a:solidFill>
              </a:rPr>
              <a:t> </a:t>
            </a:r>
            <a:r>
              <a:rPr lang="en-US" b="1" dirty="0" err="1">
                <a:solidFill>
                  <a:srgbClr val="0070C0"/>
                </a:solidFill>
              </a:rPr>
              <a:t>انخفض</a:t>
            </a:r>
            <a:r>
              <a:rPr lang="en-US" b="1" dirty="0">
                <a:solidFill>
                  <a:srgbClr val="0070C0"/>
                </a:solidFill>
              </a:rPr>
              <a:t> </a:t>
            </a:r>
            <a:r>
              <a:rPr lang="en-US" b="1" dirty="0" err="1">
                <a:solidFill>
                  <a:srgbClr val="0070C0"/>
                </a:solidFill>
              </a:rPr>
              <a:t>سعر</a:t>
            </a:r>
            <a:r>
              <a:rPr lang="en-US" b="1" dirty="0">
                <a:solidFill>
                  <a:srgbClr val="0070C0"/>
                </a:solidFill>
              </a:rPr>
              <a:t> </a:t>
            </a:r>
            <a:r>
              <a:rPr lang="en-US" b="1" dirty="0" err="1">
                <a:solidFill>
                  <a:srgbClr val="0070C0"/>
                </a:solidFill>
              </a:rPr>
              <a:t>الفائدة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الاقتصاد</a:t>
            </a:r>
            <a:r>
              <a:rPr lang="en-US" b="1" dirty="0">
                <a:solidFill>
                  <a:srgbClr val="0070C0"/>
                </a:solidFill>
              </a:rPr>
              <a:t>، </a:t>
            </a:r>
            <a:r>
              <a:rPr lang="en-US" b="1" dirty="0" err="1">
                <a:solidFill>
                  <a:srgbClr val="0070C0"/>
                </a:solidFill>
              </a:rPr>
              <a:t>فسوف</a:t>
            </a:r>
            <a:r>
              <a:rPr lang="en-US" b="1" dirty="0">
                <a:solidFill>
                  <a:srgbClr val="0070C0"/>
                </a:solidFill>
              </a:rPr>
              <a:t> </a:t>
            </a:r>
            <a:r>
              <a:rPr lang="en-US" b="1" dirty="0" err="1">
                <a:solidFill>
                  <a:srgbClr val="0070C0"/>
                </a:solidFill>
              </a:rPr>
              <a:t>يؤدي</a:t>
            </a:r>
            <a:r>
              <a:rPr lang="en-US" b="1" dirty="0">
                <a:solidFill>
                  <a:srgbClr val="0070C0"/>
                </a:solidFill>
              </a:rPr>
              <a:t> </a:t>
            </a:r>
            <a:r>
              <a:rPr lang="en-US" b="1" dirty="0" err="1">
                <a:solidFill>
                  <a:srgbClr val="0070C0"/>
                </a:solidFill>
              </a:rPr>
              <a:t>ذلك</a:t>
            </a:r>
            <a:r>
              <a:rPr lang="en-US" b="1" dirty="0">
                <a:solidFill>
                  <a:srgbClr val="0070C0"/>
                </a:solidFill>
              </a:rPr>
              <a:t> </a:t>
            </a:r>
            <a:r>
              <a:rPr lang="en-US" b="1" dirty="0" err="1">
                <a:solidFill>
                  <a:srgbClr val="0070C0"/>
                </a:solidFill>
              </a:rPr>
              <a:t>إلى</a:t>
            </a:r>
            <a:endParaRPr lang="en-US" b="1" dirty="0">
              <a:solidFill>
                <a:srgbClr val="0070C0"/>
              </a:solidFill>
            </a:endParaRPr>
          </a:p>
          <a:p>
            <a:pPr algn="r" rtl="1"/>
            <a:endParaRPr lang="en-US" dirty="0"/>
          </a:p>
          <a:p>
            <a:pPr marL="285750" indent="-285750" algn="r" rtl="1">
              <a:buFont typeface="Arial" panose="020B0604020202020204" pitchFamily="34" charset="0"/>
              <a:buChar char="•"/>
            </a:pPr>
            <a:r>
              <a:rPr lang="en-US" dirty="0" err="1"/>
              <a:t>انخفاض</a:t>
            </a:r>
            <a:r>
              <a:rPr lang="en-US" dirty="0"/>
              <a:t> </a:t>
            </a:r>
            <a:r>
              <a:rPr lang="en-US" dirty="0" err="1"/>
              <a:t>الإنفاق</a:t>
            </a:r>
            <a:r>
              <a:rPr lang="en-US" dirty="0"/>
              <a:t> </a:t>
            </a:r>
            <a:r>
              <a:rPr lang="en-US" dirty="0" err="1"/>
              <a:t>الاستثماري</a:t>
            </a:r>
            <a:r>
              <a:rPr lang="en-US" dirty="0"/>
              <a:t> </a:t>
            </a:r>
            <a:r>
              <a:rPr lang="en-US" dirty="0" err="1"/>
              <a:t>في</a:t>
            </a:r>
            <a:r>
              <a:rPr lang="en-US" dirty="0"/>
              <a:t> </a:t>
            </a:r>
            <a:r>
              <a:rPr lang="en-US" dirty="0" err="1"/>
              <a:t>الاقتصاد</a:t>
            </a:r>
            <a:endParaRPr lang="en-US" dirty="0"/>
          </a:p>
          <a:p>
            <a:pPr marL="285750" indent="-285750" algn="r" rtl="1">
              <a:buFont typeface="Arial" panose="020B0604020202020204" pitchFamily="34" charset="0"/>
              <a:buChar char="•"/>
            </a:pPr>
            <a:r>
              <a:rPr lang="en-US" dirty="0" err="1"/>
              <a:t>زيادة</a:t>
            </a:r>
            <a:r>
              <a:rPr lang="en-US" dirty="0"/>
              <a:t> </a:t>
            </a:r>
            <a:r>
              <a:rPr lang="en-US" dirty="0" err="1"/>
              <a:t>سداد</a:t>
            </a:r>
            <a:r>
              <a:rPr lang="en-US" dirty="0"/>
              <a:t> </a:t>
            </a:r>
            <a:r>
              <a:rPr lang="en-US" dirty="0" err="1"/>
              <a:t>القروض</a:t>
            </a:r>
            <a:r>
              <a:rPr lang="en-US" dirty="0"/>
              <a:t> </a:t>
            </a:r>
            <a:r>
              <a:rPr lang="en-US" dirty="0" err="1"/>
              <a:t>من</a:t>
            </a:r>
            <a:r>
              <a:rPr lang="en-US" dirty="0"/>
              <a:t> </a:t>
            </a:r>
            <a:r>
              <a:rPr lang="en-US" dirty="0" err="1"/>
              <a:t>قبل</a:t>
            </a:r>
            <a:r>
              <a:rPr lang="en-US" dirty="0"/>
              <a:t> </a:t>
            </a:r>
            <a:r>
              <a:rPr lang="en-US" dirty="0" err="1"/>
              <a:t>الحكومة</a:t>
            </a:r>
            <a:endParaRPr lang="en-US" dirty="0"/>
          </a:p>
          <a:p>
            <a:pPr marL="285750" indent="-285750" algn="r" rtl="1">
              <a:buFont typeface="Arial" panose="020B0604020202020204" pitchFamily="34" charset="0"/>
              <a:buChar char="•"/>
            </a:pPr>
            <a:r>
              <a:rPr lang="en-US" b="1" u="sng" dirty="0" err="1"/>
              <a:t>زيادة</a:t>
            </a:r>
            <a:r>
              <a:rPr lang="en-US" b="1" u="sng" dirty="0"/>
              <a:t> </a:t>
            </a:r>
            <a:r>
              <a:rPr lang="en-US" b="1" u="sng" dirty="0" err="1"/>
              <a:t>الإنفاق</a:t>
            </a:r>
            <a:r>
              <a:rPr lang="en-US" b="1" u="sng" dirty="0"/>
              <a:t> </a:t>
            </a:r>
            <a:r>
              <a:rPr lang="en-US" b="1" u="sng" dirty="0" err="1"/>
              <a:t>الاستهلاكي</a:t>
            </a:r>
            <a:r>
              <a:rPr lang="en-US" b="1" u="sng" dirty="0"/>
              <a:t> </a:t>
            </a:r>
            <a:r>
              <a:rPr lang="en-US" b="1" u="sng" dirty="0" err="1"/>
              <a:t>في</a:t>
            </a:r>
            <a:r>
              <a:rPr lang="en-US" b="1" u="sng" dirty="0"/>
              <a:t> </a:t>
            </a:r>
            <a:r>
              <a:rPr lang="en-US" b="1" u="sng" dirty="0" err="1"/>
              <a:t>الاقتصاد</a:t>
            </a:r>
            <a:endParaRPr lang="en-US" b="1" u="sng" dirty="0"/>
          </a:p>
          <a:p>
            <a:pPr marL="285750" indent="-285750" algn="r" rtl="1">
              <a:buFont typeface="Arial" panose="020B0604020202020204" pitchFamily="34" charset="0"/>
              <a:buChar char="•"/>
            </a:pPr>
            <a:r>
              <a:rPr lang="en-US" dirty="0" err="1"/>
              <a:t>زيادة</a:t>
            </a:r>
            <a:r>
              <a:rPr lang="en-US" dirty="0"/>
              <a:t> </a:t>
            </a:r>
            <a:r>
              <a:rPr lang="en-US" dirty="0" err="1"/>
              <a:t>إجمالي</a:t>
            </a:r>
            <a:r>
              <a:rPr lang="en-US" dirty="0"/>
              <a:t> </a:t>
            </a:r>
            <a:r>
              <a:rPr lang="en-US" dirty="0" err="1"/>
              <a:t>المدخرات</a:t>
            </a:r>
            <a:r>
              <a:rPr lang="en-US" dirty="0"/>
              <a:t> </a:t>
            </a:r>
            <a:r>
              <a:rPr lang="en-US" dirty="0" err="1"/>
              <a:t>في</a:t>
            </a:r>
            <a:r>
              <a:rPr lang="en-US" dirty="0"/>
              <a:t> </a:t>
            </a:r>
            <a:r>
              <a:rPr lang="en-US" dirty="0" err="1"/>
              <a:t>الاقتصاد</a:t>
            </a:r>
            <a:endParaRPr lang="en-US" dirty="0"/>
          </a:p>
        </p:txBody>
      </p:sp>
    </p:spTree>
    <p:extLst>
      <p:ext uri="{BB962C8B-B14F-4D97-AF65-F5344CB8AC3E}">
        <p14:creationId xmlns:p14="http://schemas.microsoft.com/office/powerpoint/2010/main" val="2469033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2401" y="1685494"/>
            <a:ext cx="11728424"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8C476694-46B5-D474-931E-7CC33F0373AB}"/>
              </a:ext>
            </a:extLst>
          </p:cNvPr>
          <p:cNvSpPr txBox="1">
            <a:spLocks/>
          </p:cNvSpPr>
          <p:nvPr/>
        </p:nvSpPr>
        <p:spPr>
          <a:xfrm>
            <a:off x="492124" y="2110950"/>
            <a:ext cx="5136308" cy="36535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Times New Roman" panose="02020603050405020304" pitchFamily="18" charset="0"/>
              </a:rPr>
              <a:t>If the economy experiences an expansionary gap and the Fed sells US government securities in the open </a:t>
            </a:r>
            <a:r>
              <a:rPr lang="en-US" sz="1800" b="1" dirty="0">
                <a:solidFill>
                  <a:srgbClr val="0070C0"/>
                </a:solidFill>
                <a:latin typeface="Alexandria"/>
                <a:cs typeface="Times New Roman" panose="02020603050405020304" pitchFamily="18" charset="0"/>
              </a:rPr>
              <a:t>market</a:t>
            </a:r>
            <a:r>
              <a:rPr lang="en-US" sz="1800" b="1" dirty="0">
                <a:solidFill>
                  <a:srgbClr val="0070C0"/>
                </a:solidFill>
                <a:effectLst/>
                <a:latin typeface="Alexandria"/>
                <a:ea typeface="Times New Roman" panose="02020603050405020304" pitchFamily="18" charset="0"/>
                <a:cs typeface="Times New Roman" panose="02020603050405020304" pitchFamily="18" charset="0"/>
              </a:rPr>
              <a:t>, then _____.</a:t>
            </a:r>
            <a:endParaRPr lang="en-US" sz="1800" dirty="0">
              <a:solidFill>
                <a:srgbClr val="0070C0"/>
              </a:solidFill>
              <a:effectLst/>
              <a:latin typeface="Alexandria"/>
              <a:ea typeface="Times New Roman" panose="02020603050405020304" pitchFamily="18" charset="0"/>
            </a:endParaRPr>
          </a:p>
          <a:p>
            <a:pPr marL="342900" lvl="0" indent="-342900">
              <a:spcBef>
                <a:spcPts val="0"/>
              </a:spcBef>
              <a:buFont typeface="+mj-lt"/>
              <a:buAutoNum type="alphaUcPeriod"/>
            </a:pPr>
            <a:r>
              <a:rPr lang="en-US" sz="1800" dirty="0">
                <a:latin typeface="Alexandria"/>
                <a:cs typeface="Times New Roman" panose="02020603050405020304" pitchFamily="18" charset="0"/>
              </a:rPr>
              <a:t>money supply increases, investment increases, aggregate demand increases</a:t>
            </a:r>
          </a:p>
          <a:p>
            <a:pPr marL="342900" lvl="0" indent="-342900">
              <a:spcBef>
                <a:spcPts val="0"/>
              </a:spcBef>
              <a:buFont typeface="+mj-lt"/>
              <a:buAutoNum type="alphaUcPeriod"/>
            </a:pPr>
            <a:r>
              <a:rPr lang="en-US" sz="1800" dirty="0">
                <a:latin typeface="Alexandria"/>
                <a:cs typeface="Times New Roman" panose="02020603050405020304" pitchFamily="18" charset="0"/>
              </a:rPr>
              <a:t>money supply increases, the interest rate increases, and the aggregate demand increases</a:t>
            </a:r>
          </a:p>
          <a:p>
            <a:pPr marL="342900" lvl="0" indent="-342900">
              <a:spcBef>
                <a:spcPts val="0"/>
              </a:spcBef>
              <a:buFont typeface="+mj-lt"/>
              <a:buAutoNum type="alphaUcPeriod"/>
            </a:pPr>
            <a:r>
              <a:rPr lang="en-US" sz="1800" dirty="0">
                <a:latin typeface="Alexandria"/>
                <a:cs typeface="Times New Roman" panose="02020603050405020304" pitchFamily="18" charset="0"/>
              </a:rPr>
              <a:t>money supply decreases, the interest rate decreases, and the aggregate demand falls</a:t>
            </a:r>
          </a:p>
          <a:p>
            <a:pPr marL="342900" lvl="0" indent="-342900">
              <a:spcBef>
                <a:spcPts val="0"/>
              </a:spcBef>
              <a:buFont typeface="+mj-lt"/>
              <a:buAutoNum type="alphaUcPeriod"/>
            </a:pPr>
            <a:r>
              <a:rPr lang="en-US" sz="1800" b="1" u="sng" dirty="0">
                <a:latin typeface="Alexandria"/>
                <a:cs typeface="Times New Roman" panose="02020603050405020304" pitchFamily="18" charset="0"/>
              </a:rPr>
              <a:t>money supply decreases, the investment decreases, and the aggregate demand decreases</a:t>
            </a:r>
          </a:p>
          <a:p>
            <a:pPr marL="0" lvl="0" indent="0">
              <a:spcBef>
                <a:spcPts val="0"/>
              </a:spcBef>
              <a:buNone/>
            </a:pPr>
            <a:endParaRPr lang="en-US" sz="1800" b="1" u="sng" dirty="0">
              <a:latin typeface="Alexandria"/>
              <a:cs typeface="Times New Roman" panose="02020603050405020304" pitchFamily="18" charset="0"/>
            </a:endParaRPr>
          </a:p>
          <a:p>
            <a:pPr marL="0" lvl="0" indent="0">
              <a:spcBef>
                <a:spcPts val="0"/>
              </a:spcBef>
              <a:buNone/>
            </a:pPr>
            <a:r>
              <a:rPr lang="en-US" sz="1800" b="1" dirty="0">
                <a:solidFill>
                  <a:srgbClr val="0070C0"/>
                </a:solidFill>
                <a:latin typeface="Alexandria"/>
                <a:cs typeface="Times New Roman" panose="02020603050405020304" pitchFamily="18" charset="0"/>
              </a:rPr>
              <a:t>Which of the following is not a monetary policy instrument?</a:t>
            </a:r>
          </a:p>
          <a:p>
            <a:pPr marL="342900" indent="-342900">
              <a:spcBef>
                <a:spcPts val="0"/>
              </a:spcBef>
              <a:buFont typeface="+mj-lt"/>
              <a:buAutoNum type="alphaUcPeriod"/>
            </a:pPr>
            <a:r>
              <a:rPr lang="en-US" sz="1800" dirty="0">
                <a:latin typeface="Alexandria"/>
                <a:cs typeface="Times New Roman" panose="02020603050405020304" pitchFamily="18" charset="0"/>
              </a:rPr>
              <a:t>Reserve requirement ratio.</a:t>
            </a:r>
          </a:p>
          <a:p>
            <a:pPr marL="342900" indent="-342900">
              <a:spcBef>
                <a:spcPts val="0"/>
              </a:spcBef>
              <a:buFont typeface="+mj-lt"/>
              <a:buAutoNum type="alphaUcPeriod"/>
            </a:pPr>
            <a:r>
              <a:rPr lang="en-US" sz="1800" dirty="0">
                <a:latin typeface="Alexandria"/>
                <a:cs typeface="Times New Roman" panose="02020603050405020304" pitchFamily="18" charset="0"/>
              </a:rPr>
              <a:t>Interest on reserve. (Discount rate)</a:t>
            </a:r>
          </a:p>
          <a:p>
            <a:pPr marL="342900" indent="-342900">
              <a:spcBef>
                <a:spcPts val="0"/>
              </a:spcBef>
              <a:buFont typeface="+mj-lt"/>
              <a:buAutoNum type="alphaUcPeriod"/>
            </a:pPr>
            <a:r>
              <a:rPr lang="en-US" sz="1800" b="1" u="sng" dirty="0">
                <a:latin typeface="Alexandria"/>
                <a:cs typeface="Times New Roman" panose="02020603050405020304" pitchFamily="18" charset="0"/>
              </a:rPr>
              <a:t>Capital gains tax rate.</a:t>
            </a:r>
          </a:p>
          <a:p>
            <a:pPr marL="342900" indent="-342900">
              <a:spcBef>
                <a:spcPts val="0"/>
              </a:spcBef>
              <a:buFont typeface="+mj-lt"/>
              <a:buAutoNum type="alphaUcPeriod"/>
            </a:pPr>
            <a:r>
              <a:rPr lang="en-US" sz="1800" dirty="0">
                <a:latin typeface="Alexandria"/>
                <a:cs typeface="Times New Roman" panose="02020603050405020304" pitchFamily="18" charset="0"/>
              </a:rPr>
              <a:t>Open market operations.</a:t>
            </a:r>
          </a:p>
          <a:p>
            <a:pPr marL="0" marR="0" indent="0">
              <a:spcBef>
                <a:spcPts val="0"/>
              </a:spcBef>
              <a:spcAft>
                <a:spcPts val="0"/>
              </a:spcAft>
              <a:buNone/>
            </a:pP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dirty="0">
                <a:effectLst/>
                <a:latin typeface="Alexandria"/>
                <a:ea typeface="Times New Roman" panose="02020603050405020304" pitchFamily="18" charset="0"/>
              </a:rPr>
              <a:t> </a:t>
            </a:r>
          </a:p>
          <a:p>
            <a:pPr marL="0" indent="0">
              <a:spcBef>
                <a:spcPts val="0"/>
              </a:spcBef>
              <a:buNone/>
            </a:pPr>
            <a:endParaRPr lang="en-US" sz="18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1800" dirty="0">
              <a:effectLst/>
              <a:latin typeface="Alexandria"/>
              <a:ea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93C468A2-0482-A199-9278-9D4372D655BC}"/>
              </a:ext>
            </a:extLst>
          </p:cNvPr>
          <p:cNvSpPr txBox="1"/>
          <p:nvPr/>
        </p:nvSpPr>
        <p:spPr>
          <a:xfrm>
            <a:off x="5606258" y="2229545"/>
            <a:ext cx="6093618" cy="3416320"/>
          </a:xfrm>
          <a:prstGeom prst="rect">
            <a:avLst/>
          </a:prstGeom>
          <a:noFill/>
        </p:spPr>
        <p:txBody>
          <a:bodyPr wrap="square">
            <a:spAutoFit/>
          </a:bodyPr>
          <a:lstStyle/>
          <a:p>
            <a:pPr algn="r" rtl="1"/>
            <a:r>
              <a:rPr lang="en-US" b="1" dirty="0" err="1">
                <a:solidFill>
                  <a:srgbClr val="0070C0"/>
                </a:solidFill>
              </a:rPr>
              <a:t>إذا</a:t>
            </a:r>
            <a:r>
              <a:rPr lang="en-US" b="1" dirty="0">
                <a:solidFill>
                  <a:srgbClr val="0070C0"/>
                </a:solidFill>
              </a:rPr>
              <a:t> </a:t>
            </a:r>
            <a:r>
              <a:rPr lang="en-US" b="1" dirty="0" err="1">
                <a:solidFill>
                  <a:srgbClr val="0070C0"/>
                </a:solidFill>
              </a:rPr>
              <a:t>شهد</a:t>
            </a:r>
            <a:r>
              <a:rPr lang="en-US" b="1" dirty="0">
                <a:solidFill>
                  <a:srgbClr val="0070C0"/>
                </a:solidFill>
              </a:rPr>
              <a:t> </a:t>
            </a:r>
            <a:r>
              <a:rPr lang="en-US" b="1" dirty="0" err="1">
                <a:solidFill>
                  <a:srgbClr val="0070C0"/>
                </a:solidFill>
              </a:rPr>
              <a:t>الاقتصاد</a:t>
            </a:r>
            <a:r>
              <a:rPr lang="en-US" b="1" dirty="0">
                <a:solidFill>
                  <a:srgbClr val="0070C0"/>
                </a:solidFill>
              </a:rPr>
              <a:t> </a:t>
            </a:r>
            <a:r>
              <a:rPr lang="en-US" b="1" dirty="0" err="1">
                <a:solidFill>
                  <a:srgbClr val="0070C0"/>
                </a:solidFill>
              </a:rPr>
              <a:t>فجوة</a:t>
            </a:r>
            <a:r>
              <a:rPr lang="en-US" b="1" dirty="0">
                <a:solidFill>
                  <a:srgbClr val="0070C0"/>
                </a:solidFill>
              </a:rPr>
              <a:t> </a:t>
            </a:r>
            <a:r>
              <a:rPr lang="en-US" b="1" dirty="0" err="1">
                <a:solidFill>
                  <a:srgbClr val="0070C0"/>
                </a:solidFill>
              </a:rPr>
              <a:t>توسعية</a:t>
            </a:r>
            <a:r>
              <a:rPr lang="en-US" b="1" dirty="0">
                <a:solidFill>
                  <a:srgbClr val="0070C0"/>
                </a:solidFill>
              </a:rPr>
              <a:t> </a:t>
            </a:r>
            <a:r>
              <a:rPr lang="en-US" b="1" dirty="0" err="1">
                <a:solidFill>
                  <a:srgbClr val="0070C0"/>
                </a:solidFill>
              </a:rPr>
              <a:t>وقام</a:t>
            </a:r>
            <a:r>
              <a:rPr lang="en-US" b="1" dirty="0">
                <a:solidFill>
                  <a:srgbClr val="0070C0"/>
                </a:solidFill>
              </a:rPr>
              <a:t> </a:t>
            </a:r>
            <a:r>
              <a:rPr lang="en-US" b="1" dirty="0" err="1">
                <a:solidFill>
                  <a:srgbClr val="0070C0"/>
                </a:solidFill>
              </a:rPr>
              <a:t>بنك</a:t>
            </a:r>
            <a:r>
              <a:rPr lang="en-US" b="1" dirty="0">
                <a:solidFill>
                  <a:srgbClr val="0070C0"/>
                </a:solidFill>
              </a:rPr>
              <a:t> </a:t>
            </a:r>
            <a:r>
              <a:rPr lang="en-US" b="1" dirty="0" err="1">
                <a:solidFill>
                  <a:srgbClr val="0070C0"/>
                </a:solidFill>
              </a:rPr>
              <a:t>الاحتياطي</a:t>
            </a:r>
            <a:r>
              <a:rPr lang="en-US" b="1" dirty="0">
                <a:solidFill>
                  <a:srgbClr val="0070C0"/>
                </a:solidFill>
              </a:rPr>
              <a:t> </a:t>
            </a:r>
            <a:r>
              <a:rPr lang="en-US" b="1" dirty="0" err="1">
                <a:solidFill>
                  <a:srgbClr val="0070C0"/>
                </a:solidFill>
              </a:rPr>
              <a:t>الفيدرالي</a:t>
            </a:r>
            <a:r>
              <a:rPr lang="en-US" b="1" dirty="0">
                <a:solidFill>
                  <a:srgbClr val="0070C0"/>
                </a:solidFill>
              </a:rPr>
              <a:t> </a:t>
            </a:r>
            <a:r>
              <a:rPr lang="en-US" b="1" dirty="0" err="1">
                <a:solidFill>
                  <a:srgbClr val="0070C0"/>
                </a:solidFill>
              </a:rPr>
              <a:t>ببيع</a:t>
            </a:r>
            <a:r>
              <a:rPr lang="en-US" b="1" dirty="0">
                <a:solidFill>
                  <a:srgbClr val="0070C0"/>
                </a:solidFill>
              </a:rPr>
              <a:t> </a:t>
            </a:r>
            <a:r>
              <a:rPr lang="en-US" b="1" dirty="0" err="1">
                <a:solidFill>
                  <a:srgbClr val="0070C0"/>
                </a:solidFill>
              </a:rPr>
              <a:t>الأوراق</a:t>
            </a:r>
            <a:r>
              <a:rPr lang="en-US" b="1" dirty="0">
                <a:solidFill>
                  <a:srgbClr val="0070C0"/>
                </a:solidFill>
              </a:rPr>
              <a:t> </a:t>
            </a:r>
            <a:r>
              <a:rPr lang="en-US" b="1" dirty="0" err="1">
                <a:solidFill>
                  <a:srgbClr val="0070C0"/>
                </a:solidFill>
              </a:rPr>
              <a:t>المالية</a:t>
            </a:r>
            <a:r>
              <a:rPr lang="en-US" b="1" dirty="0">
                <a:solidFill>
                  <a:srgbClr val="0070C0"/>
                </a:solidFill>
              </a:rPr>
              <a:t> </a:t>
            </a:r>
            <a:r>
              <a:rPr lang="en-US" b="1" dirty="0" err="1">
                <a:solidFill>
                  <a:srgbClr val="0070C0"/>
                </a:solidFill>
              </a:rPr>
              <a:t>الحكومية</a:t>
            </a:r>
            <a:r>
              <a:rPr lang="en-US" b="1" dirty="0">
                <a:solidFill>
                  <a:srgbClr val="0070C0"/>
                </a:solidFill>
              </a:rPr>
              <a:t> </a:t>
            </a:r>
            <a:r>
              <a:rPr lang="en-US" b="1" dirty="0" err="1">
                <a:solidFill>
                  <a:srgbClr val="0070C0"/>
                </a:solidFill>
              </a:rPr>
              <a:t>الأمريكية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السوق</a:t>
            </a:r>
            <a:r>
              <a:rPr lang="en-US" b="1" dirty="0">
                <a:solidFill>
                  <a:srgbClr val="0070C0"/>
                </a:solidFill>
              </a:rPr>
              <a:t> </a:t>
            </a:r>
            <a:r>
              <a:rPr lang="en-US" b="1" dirty="0" err="1">
                <a:solidFill>
                  <a:srgbClr val="0070C0"/>
                </a:solidFill>
              </a:rPr>
              <a:t>المفتوحة</a:t>
            </a:r>
            <a:r>
              <a:rPr lang="en-US" b="1" dirty="0">
                <a:solidFill>
                  <a:srgbClr val="0070C0"/>
                </a:solidFill>
              </a:rPr>
              <a:t>، </a:t>
            </a:r>
            <a:r>
              <a:rPr lang="en-US" b="1" dirty="0" err="1">
                <a:solidFill>
                  <a:srgbClr val="0070C0"/>
                </a:solidFill>
              </a:rPr>
              <a:t>فإن</a:t>
            </a:r>
            <a:r>
              <a:rPr lang="en-US" b="1" dirty="0">
                <a:solidFill>
                  <a:srgbClr val="0070C0"/>
                </a:solidFill>
              </a:rPr>
              <a:t> _____.</a:t>
            </a:r>
          </a:p>
          <a:p>
            <a:pPr marL="285750" indent="-285750" algn="r" rtl="1">
              <a:buFont typeface="Arial" panose="020B0604020202020204" pitchFamily="34" charset="0"/>
              <a:buChar char="•"/>
            </a:pPr>
            <a:r>
              <a:rPr lang="en-US" dirty="0" err="1"/>
              <a:t>يزيد</a:t>
            </a:r>
            <a:r>
              <a:rPr lang="en-US" dirty="0"/>
              <a:t> </a:t>
            </a:r>
            <a:r>
              <a:rPr lang="en-US" dirty="0" err="1"/>
              <a:t>المعروض</a:t>
            </a:r>
            <a:r>
              <a:rPr lang="en-US" dirty="0"/>
              <a:t> </a:t>
            </a:r>
            <a:r>
              <a:rPr lang="en-US" dirty="0" err="1"/>
              <a:t>النقدي</a:t>
            </a:r>
            <a:r>
              <a:rPr lang="en-US" dirty="0"/>
              <a:t>، </a:t>
            </a:r>
            <a:r>
              <a:rPr lang="en-US" dirty="0" err="1"/>
              <a:t>ويزداد</a:t>
            </a:r>
            <a:r>
              <a:rPr lang="en-US" dirty="0"/>
              <a:t> </a:t>
            </a:r>
            <a:r>
              <a:rPr lang="en-US" dirty="0" err="1"/>
              <a:t>الاستثمار</a:t>
            </a:r>
            <a:r>
              <a:rPr lang="en-US" dirty="0"/>
              <a:t>، </a:t>
            </a:r>
            <a:r>
              <a:rPr lang="en-US" dirty="0" err="1"/>
              <a:t>ويزداد</a:t>
            </a:r>
            <a:r>
              <a:rPr lang="en-US" dirty="0"/>
              <a:t> </a:t>
            </a:r>
            <a:r>
              <a:rPr lang="en-US" dirty="0" err="1"/>
              <a:t>الطلب</a:t>
            </a:r>
            <a:r>
              <a:rPr lang="en-US" dirty="0"/>
              <a:t> </a:t>
            </a:r>
            <a:r>
              <a:rPr lang="en-US" dirty="0" err="1"/>
              <a:t>الكلي</a:t>
            </a:r>
            <a:endParaRPr lang="en-US" dirty="0"/>
          </a:p>
          <a:p>
            <a:pPr marL="285750" indent="-285750" algn="r" rtl="1">
              <a:buFont typeface="Arial" panose="020B0604020202020204" pitchFamily="34" charset="0"/>
              <a:buChar char="•"/>
            </a:pPr>
            <a:r>
              <a:rPr lang="en-US" dirty="0" err="1"/>
              <a:t>يزداد</a:t>
            </a:r>
            <a:r>
              <a:rPr lang="en-US" dirty="0"/>
              <a:t> </a:t>
            </a:r>
            <a:r>
              <a:rPr lang="en-US" dirty="0" err="1"/>
              <a:t>المعروض</a:t>
            </a:r>
            <a:r>
              <a:rPr lang="en-US" dirty="0"/>
              <a:t> </a:t>
            </a:r>
            <a:r>
              <a:rPr lang="en-US" dirty="0" err="1"/>
              <a:t>النقدي</a:t>
            </a:r>
            <a:r>
              <a:rPr lang="en-US" dirty="0"/>
              <a:t>، </a:t>
            </a:r>
            <a:r>
              <a:rPr lang="en-US" dirty="0" err="1"/>
              <a:t>ويزداد</a:t>
            </a:r>
            <a:r>
              <a:rPr lang="en-US" dirty="0"/>
              <a:t> </a:t>
            </a:r>
            <a:r>
              <a:rPr lang="en-US" dirty="0" err="1"/>
              <a:t>سعر</a:t>
            </a:r>
            <a:r>
              <a:rPr lang="en-US" dirty="0"/>
              <a:t> </a:t>
            </a:r>
            <a:r>
              <a:rPr lang="en-US" dirty="0" err="1"/>
              <a:t>الفائدة</a:t>
            </a:r>
            <a:r>
              <a:rPr lang="en-US" dirty="0"/>
              <a:t>، </a:t>
            </a:r>
            <a:r>
              <a:rPr lang="en-US" dirty="0" err="1"/>
              <a:t>ويزداد</a:t>
            </a:r>
            <a:r>
              <a:rPr lang="en-US" dirty="0"/>
              <a:t> </a:t>
            </a:r>
            <a:r>
              <a:rPr lang="en-US" dirty="0" err="1"/>
              <a:t>الطلب</a:t>
            </a:r>
            <a:r>
              <a:rPr lang="en-US" dirty="0"/>
              <a:t> </a:t>
            </a:r>
            <a:r>
              <a:rPr lang="en-US" dirty="0" err="1"/>
              <a:t>الكلي</a:t>
            </a:r>
            <a:endParaRPr lang="en-US" dirty="0"/>
          </a:p>
          <a:p>
            <a:pPr marL="285750" indent="-285750" algn="r" rtl="1">
              <a:buFont typeface="Arial" panose="020B0604020202020204" pitchFamily="34" charset="0"/>
              <a:buChar char="•"/>
            </a:pPr>
            <a:r>
              <a:rPr lang="en-US" dirty="0" err="1"/>
              <a:t>ينخفض</a:t>
            </a:r>
            <a:r>
              <a:rPr lang="en-US" dirty="0"/>
              <a:t> ​​</a:t>
            </a:r>
            <a:r>
              <a:rPr lang="en-US" dirty="0" err="1"/>
              <a:t>المعروض</a:t>
            </a:r>
            <a:r>
              <a:rPr lang="en-US" dirty="0"/>
              <a:t> </a:t>
            </a:r>
            <a:r>
              <a:rPr lang="en-US" dirty="0" err="1"/>
              <a:t>النقدي</a:t>
            </a:r>
            <a:r>
              <a:rPr lang="en-US" dirty="0"/>
              <a:t>، </a:t>
            </a:r>
            <a:r>
              <a:rPr lang="en-US" dirty="0" err="1"/>
              <a:t>وينخفض</a:t>
            </a:r>
            <a:r>
              <a:rPr lang="en-US" dirty="0"/>
              <a:t> ​​</a:t>
            </a:r>
            <a:r>
              <a:rPr lang="en-US" dirty="0" err="1"/>
              <a:t>سعر</a:t>
            </a:r>
            <a:r>
              <a:rPr lang="en-US" dirty="0"/>
              <a:t> </a:t>
            </a:r>
            <a:r>
              <a:rPr lang="en-US" dirty="0" err="1"/>
              <a:t>الفائدة</a:t>
            </a:r>
            <a:r>
              <a:rPr lang="en-US" dirty="0"/>
              <a:t>، </a:t>
            </a:r>
            <a:r>
              <a:rPr lang="en-US" dirty="0" err="1"/>
              <a:t>وينخفض</a:t>
            </a:r>
            <a:r>
              <a:rPr lang="en-US" dirty="0"/>
              <a:t> ​​</a:t>
            </a:r>
            <a:r>
              <a:rPr lang="en-US" dirty="0" err="1"/>
              <a:t>الطلب</a:t>
            </a:r>
            <a:r>
              <a:rPr lang="en-US" dirty="0"/>
              <a:t> </a:t>
            </a:r>
            <a:r>
              <a:rPr lang="en-US" dirty="0" err="1"/>
              <a:t>الكلي</a:t>
            </a:r>
            <a:endParaRPr lang="en-US" dirty="0"/>
          </a:p>
          <a:p>
            <a:pPr marL="285750" indent="-285750" algn="r" rtl="1">
              <a:buFont typeface="Arial" panose="020B0604020202020204" pitchFamily="34" charset="0"/>
              <a:buChar char="•"/>
            </a:pPr>
            <a:r>
              <a:rPr lang="en-US" b="1" u="sng" dirty="0" err="1"/>
              <a:t>ينخفض</a:t>
            </a:r>
            <a:r>
              <a:rPr lang="en-US" b="1" u="sng" dirty="0"/>
              <a:t> ​​</a:t>
            </a:r>
            <a:r>
              <a:rPr lang="en-US" b="1" u="sng" dirty="0" err="1"/>
              <a:t>المعروض</a:t>
            </a:r>
            <a:r>
              <a:rPr lang="en-US" b="1" u="sng" dirty="0"/>
              <a:t> </a:t>
            </a:r>
            <a:r>
              <a:rPr lang="en-US" b="1" u="sng" dirty="0" err="1"/>
              <a:t>النقدي</a:t>
            </a:r>
            <a:r>
              <a:rPr lang="en-US" b="1" u="sng" dirty="0"/>
              <a:t>، </a:t>
            </a:r>
            <a:r>
              <a:rPr lang="en-US" b="1" u="sng" dirty="0" err="1"/>
              <a:t>وينخفض</a:t>
            </a:r>
            <a:r>
              <a:rPr lang="en-US" b="1" u="sng" dirty="0"/>
              <a:t> ​​</a:t>
            </a:r>
            <a:r>
              <a:rPr lang="en-US" b="1" u="sng" dirty="0" err="1"/>
              <a:t>الاستثمار</a:t>
            </a:r>
            <a:r>
              <a:rPr lang="en-US" b="1" u="sng" dirty="0"/>
              <a:t>، </a:t>
            </a:r>
            <a:r>
              <a:rPr lang="en-US" b="1" u="sng" dirty="0" err="1"/>
              <a:t>وينخفض</a:t>
            </a:r>
            <a:r>
              <a:rPr lang="en-US" b="1" u="sng" dirty="0"/>
              <a:t> ​​</a:t>
            </a:r>
            <a:r>
              <a:rPr lang="en-US" b="1" u="sng" dirty="0" err="1"/>
              <a:t>الطلب</a:t>
            </a:r>
            <a:r>
              <a:rPr lang="en-US" b="1" u="sng" dirty="0"/>
              <a:t> </a:t>
            </a:r>
            <a:r>
              <a:rPr lang="en-US" b="1" u="sng" dirty="0" err="1"/>
              <a:t>الكلي</a:t>
            </a:r>
            <a:endParaRPr lang="en-US" b="1" u="sng" dirty="0"/>
          </a:p>
          <a:p>
            <a:pPr algn="r" rtl="1"/>
            <a:endParaRPr lang="en-US" dirty="0"/>
          </a:p>
          <a:p>
            <a:pPr algn="r" rtl="1"/>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ليس</a:t>
            </a:r>
            <a:r>
              <a:rPr lang="en-US" b="1" dirty="0">
                <a:solidFill>
                  <a:srgbClr val="0070C0"/>
                </a:solidFill>
              </a:rPr>
              <a:t> </a:t>
            </a:r>
            <a:r>
              <a:rPr lang="en-US" b="1" dirty="0" err="1">
                <a:solidFill>
                  <a:srgbClr val="0070C0"/>
                </a:solidFill>
              </a:rPr>
              <a:t>أداة</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أدوات</a:t>
            </a:r>
            <a:r>
              <a:rPr lang="en-US" b="1" dirty="0">
                <a:solidFill>
                  <a:srgbClr val="0070C0"/>
                </a:solidFill>
              </a:rPr>
              <a:t> </a:t>
            </a:r>
            <a:r>
              <a:rPr lang="en-US" b="1" dirty="0" err="1">
                <a:solidFill>
                  <a:srgbClr val="0070C0"/>
                </a:solidFill>
              </a:rPr>
              <a:t>السياسة</a:t>
            </a:r>
            <a:r>
              <a:rPr lang="en-US" b="1" dirty="0">
                <a:solidFill>
                  <a:srgbClr val="0070C0"/>
                </a:solidFill>
              </a:rPr>
              <a:t> </a:t>
            </a:r>
            <a:r>
              <a:rPr lang="en-US" b="1" dirty="0" err="1">
                <a:solidFill>
                  <a:srgbClr val="0070C0"/>
                </a:solidFill>
              </a:rPr>
              <a:t>النقدية</a:t>
            </a:r>
            <a:r>
              <a:rPr lang="en-US" b="1" dirty="0">
                <a:solidFill>
                  <a:srgbClr val="0070C0"/>
                </a:solidFill>
              </a:rPr>
              <a:t>؟</a:t>
            </a:r>
          </a:p>
          <a:p>
            <a:pPr marL="285750" indent="-285750" algn="r" rtl="1">
              <a:buFont typeface="Arial" panose="020B0604020202020204" pitchFamily="34" charset="0"/>
              <a:buChar char="•"/>
            </a:pPr>
            <a:r>
              <a:rPr lang="en-US" dirty="0" err="1"/>
              <a:t>نسبة</a:t>
            </a:r>
            <a:r>
              <a:rPr lang="en-US" dirty="0"/>
              <a:t> </a:t>
            </a:r>
            <a:r>
              <a:rPr lang="en-US" dirty="0" err="1"/>
              <a:t>الاحتياطي</a:t>
            </a:r>
            <a:r>
              <a:rPr lang="en-US" dirty="0"/>
              <a:t> </a:t>
            </a:r>
            <a:r>
              <a:rPr lang="en-US" dirty="0" err="1"/>
              <a:t>الإلزامي</a:t>
            </a:r>
            <a:r>
              <a:rPr lang="en-US" dirty="0"/>
              <a:t>.</a:t>
            </a:r>
          </a:p>
          <a:p>
            <a:pPr marL="285750" indent="-285750" algn="r" rtl="1">
              <a:buFont typeface="Arial" panose="020B0604020202020204" pitchFamily="34" charset="0"/>
              <a:buChar char="•"/>
            </a:pPr>
            <a:r>
              <a:rPr lang="en-US" dirty="0" err="1"/>
              <a:t>الفائدة</a:t>
            </a:r>
            <a:r>
              <a:rPr lang="en-US" dirty="0"/>
              <a:t> </a:t>
            </a:r>
            <a:r>
              <a:rPr lang="en-US" dirty="0" err="1"/>
              <a:t>على</a:t>
            </a:r>
            <a:r>
              <a:rPr lang="en-US" dirty="0"/>
              <a:t> </a:t>
            </a:r>
            <a:r>
              <a:rPr lang="en-US" dirty="0" err="1"/>
              <a:t>الاحتياطي</a:t>
            </a:r>
            <a:r>
              <a:rPr lang="en-US" dirty="0"/>
              <a:t>. (</a:t>
            </a:r>
            <a:r>
              <a:rPr lang="ar-EG" dirty="0"/>
              <a:t>سعر </a:t>
            </a:r>
            <a:r>
              <a:rPr lang="ar-EG" dirty="0" err="1"/>
              <a:t>او</a:t>
            </a:r>
            <a:r>
              <a:rPr lang="ar-EG" dirty="0"/>
              <a:t> معدل</a:t>
            </a:r>
            <a:r>
              <a:rPr lang="en-US" dirty="0"/>
              <a:t> </a:t>
            </a:r>
            <a:r>
              <a:rPr lang="en-US" dirty="0" err="1"/>
              <a:t>الخصم</a:t>
            </a:r>
            <a:r>
              <a:rPr lang="en-US" dirty="0"/>
              <a:t>)</a:t>
            </a:r>
          </a:p>
          <a:p>
            <a:pPr marL="285750" indent="-285750" algn="r" rtl="1">
              <a:buFont typeface="Arial" panose="020B0604020202020204" pitchFamily="34" charset="0"/>
              <a:buChar char="•"/>
            </a:pPr>
            <a:r>
              <a:rPr lang="en-US" b="1" u="sng" dirty="0" err="1"/>
              <a:t>معدل</a:t>
            </a:r>
            <a:r>
              <a:rPr lang="en-US" b="1" u="sng" dirty="0"/>
              <a:t> </a:t>
            </a:r>
            <a:r>
              <a:rPr lang="en-US" b="1" u="sng" dirty="0" err="1"/>
              <a:t>ضريبة</a:t>
            </a:r>
            <a:r>
              <a:rPr lang="en-US" b="1" u="sng" dirty="0"/>
              <a:t> </a:t>
            </a:r>
            <a:r>
              <a:rPr lang="en-US" b="1" u="sng" dirty="0" err="1"/>
              <a:t>مكاسب</a:t>
            </a:r>
            <a:r>
              <a:rPr lang="en-US" b="1" u="sng" dirty="0"/>
              <a:t> </a:t>
            </a:r>
            <a:r>
              <a:rPr lang="en-US" b="1" u="sng" dirty="0" err="1"/>
              <a:t>رأس</a:t>
            </a:r>
            <a:r>
              <a:rPr lang="en-US" b="1" u="sng" dirty="0"/>
              <a:t> </a:t>
            </a:r>
            <a:r>
              <a:rPr lang="en-US" b="1" u="sng" dirty="0" err="1"/>
              <a:t>المال</a:t>
            </a:r>
            <a:r>
              <a:rPr lang="en-US" b="1" u="sng" dirty="0"/>
              <a:t>.</a:t>
            </a:r>
          </a:p>
          <a:p>
            <a:pPr marL="285750" indent="-285750" algn="r" rtl="1">
              <a:buFont typeface="Arial" panose="020B0604020202020204" pitchFamily="34" charset="0"/>
              <a:buChar char="•"/>
            </a:pPr>
            <a:r>
              <a:rPr lang="en-US" dirty="0" err="1"/>
              <a:t>عمليات</a:t>
            </a:r>
            <a:r>
              <a:rPr lang="en-US" dirty="0"/>
              <a:t> </a:t>
            </a:r>
            <a:r>
              <a:rPr lang="en-US" dirty="0" err="1"/>
              <a:t>السوق</a:t>
            </a:r>
            <a:r>
              <a:rPr lang="en-US" dirty="0"/>
              <a:t> </a:t>
            </a:r>
            <a:r>
              <a:rPr lang="en-US" dirty="0" err="1"/>
              <a:t>المفتوحة</a:t>
            </a:r>
            <a:r>
              <a:rPr lang="en-US" dirty="0"/>
              <a:t>.</a:t>
            </a:r>
          </a:p>
        </p:txBody>
      </p:sp>
    </p:spTree>
    <p:extLst>
      <p:ext uri="{BB962C8B-B14F-4D97-AF65-F5344CB8AC3E}">
        <p14:creationId xmlns:p14="http://schemas.microsoft.com/office/powerpoint/2010/main" val="759394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2401" y="1685495"/>
            <a:ext cx="1183159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A6BCC554-006B-B532-0391-1591BDC17608}"/>
              </a:ext>
            </a:extLst>
          </p:cNvPr>
          <p:cNvSpPr txBox="1">
            <a:spLocks/>
          </p:cNvSpPr>
          <p:nvPr/>
        </p:nvSpPr>
        <p:spPr>
          <a:xfrm>
            <a:off x="457200" y="2101396"/>
            <a:ext cx="5364908" cy="36535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Which of the following is not one of the Fed’s monetary policy tools?</a:t>
            </a:r>
          </a:p>
          <a:p>
            <a:pPr marL="0" marR="0" indent="0">
              <a:spcBef>
                <a:spcPts val="0"/>
              </a:spcBef>
              <a:spcAft>
                <a:spcPts val="0"/>
              </a:spcAft>
              <a:buNone/>
            </a:pPr>
            <a:r>
              <a:rPr lang="en-US" sz="1800" dirty="0">
                <a:effectLst/>
                <a:latin typeface="Alexandria"/>
                <a:ea typeface="Times New Roman" panose="02020603050405020304" pitchFamily="18" charset="0"/>
              </a:rPr>
              <a:t>A. Buying bonds on the open market </a:t>
            </a:r>
          </a:p>
          <a:p>
            <a:pPr marL="0" marR="0" indent="0">
              <a:spcBef>
                <a:spcPts val="0"/>
              </a:spcBef>
              <a:spcAft>
                <a:spcPts val="0"/>
              </a:spcAft>
              <a:buNone/>
            </a:pPr>
            <a:r>
              <a:rPr lang="en-US" sz="1800" dirty="0">
                <a:effectLst/>
                <a:latin typeface="Alexandria"/>
                <a:ea typeface="Times New Roman" panose="02020603050405020304" pitchFamily="18" charset="0"/>
              </a:rPr>
              <a:t>B. Selling bonds on the open market </a:t>
            </a:r>
          </a:p>
          <a:p>
            <a:pPr marL="0" marR="0" indent="0">
              <a:spcBef>
                <a:spcPts val="0"/>
              </a:spcBef>
              <a:spcAft>
                <a:spcPts val="0"/>
              </a:spcAft>
              <a:buNone/>
            </a:pPr>
            <a:r>
              <a:rPr lang="en-US" sz="1800" b="1" u="sng" dirty="0">
                <a:effectLst/>
                <a:latin typeface="Alexandria"/>
                <a:ea typeface="Times New Roman" panose="02020603050405020304" pitchFamily="18" charset="0"/>
              </a:rPr>
              <a:t>C. Raising or lowering taxes </a:t>
            </a:r>
          </a:p>
          <a:p>
            <a:pPr marL="0" marR="0" indent="0">
              <a:spcBef>
                <a:spcPts val="0"/>
              </a:spcBef>
              <a:spcAft>
                <a:spcPts val="0"/>
              </a:spcAft>
              <a:buNone/>
            </a:pPr>
            <a:r>
              <a:rPr lang="en-US" sz="1800" dirty="0">
                <a:effectLst/>
                <a:latin typeface="Alexandria"/>
                <a:ea typeface="Times New Roman" panose="02020603050405020304" pitchFamily="18" charset="0"/>
              </a:rPr>
              <a:t>D. Raising or lowering the reserve requirement ratio </a:t>
            </a:r>
          </a:p>
          <a:p>
            <a:pPr marL="0" marR="0" indent="0">
              <a:spcBef>
                <a:spcPts val="0"/>
              </a:spcBef>
              <a:spcAft>
                <a:spcPts val="0"/>
              </a:spcAft>
              <a:buNone/>
            </a:pPr>
            <a:endParaRPr lang="en-US" sz="1800" dirty="0">
              <a:effectLst/>
              <a:latin typeface="Alexandria"/>
              <a:ea typeface="Times New Roman" panose="02020603050405020304" pitchFamily="18" charset="0"/>
            </a:endParaRPr>
          </a:p>
          <a:p>
            <a:pPr marL="0" lvl="0" indent="0">
              <a:spcBef>
                <a:spcPts val="0"/>
              </a:spcBef>
              <a:buNone/>
            </a:pPr>
            <a:r>
              <a:rPr lang="en-US" sz="1800" b="1" dirty="0">
                <a:solidFill>
                  <a:srgbClr val="0070C0"/>
                </a:solidFill>
                <a:effectLst/>
                <a:latin typeface="Alexandria"/>
                <a:ea typeface="Times New Roman" panose="02020603050405020304" pitchFamily="18" charset="0"/>
              </a:rPr>
              <a:t> </a:t>
            </a:r>
            <a:r>
              <a:rPr lang="en-US" sz="1800" b="1" dirty="0">
                <a:solidFill>
                  <a:srgbClr val="0070C0"/>
                </a:solidFill>
                <a:latin typeface="Alexandria"/>
              </a:rPr>
              <a:t>An open market purchase by the Fed </a:t>
            </a:r>
          </a:p>
          <a:p>
            <a:pPr marL="342900" lvl="0" indent="-342900">
              <a:spcBef>
                <a:spcPts val="0"/>
              </a:spcBef>
              <a:buFont typeface="+mj-lt"/>
              <a:buAutoNum type="alphaUcPeriod"/>
            </a:pPr>
            <a:r>
              <a:rPr lang="en-US" sz="1800" dirty="0">
                <a:latin typeface="Alexandria"/>
              </a:rPr>
              <a:t>increases bank reserves, loans, and deposits, and thus increases the money supply. </a:t>
            </a:r>
          </a:p>
          <a:p>
            <a:pPr marL="342900" lvl="0" indent="-342900">
              <a:spcBef>
                <a:spcPts val="0"/>
              </a:spcBef>
              <a:buFont typeface="+mj-lt"/>
              <a:buAutoNum type="alphaUcPeriod"/>
            </a:pPr>
            <a:r>
              <a:rPr lang="en-US" sz="1800" dirty="0">
                <a:latin typeface="Alexandria"/>
              </a:rPr>
              <a:t>decreases bank reserves, loans, and deposits, and thus decreases the money supply. </a:t>
            </a:r>
          </a:p>
          <a:p>
            <a:pPr marL="342900" lvl="0" indent="-342900">
              <a:spcBef>
                <a:spcPts val="0"/>
              </a:spcBef>
              <a:buFont typeface="+mj-lt"/>
              <a:buAutoNum type="alphaUcPeriod"/>
            </a:pPr>
            <a:r>
              <a:rPr lang="en-US" sz="1800" dirty="0">
                <a:latin typeface="Alexandria"/>
              </a:rPr>
              <a:t>increases bank reserves, loans, and deposits, and thus decreases the money supply. </a:t>
            </a:r>
          </a:p>
          <a:p>
            <a:pPr marL="342900" lvl="0" indent="-342900">
              <a:spcBef>
                <a:spcPts val="0"/>
              </a:spcBef>
              <a:buFont typeface="+mj-lt"/>
              <a:buAutoNum type="alphaUcPeriod"/>
            </a:pPr>
            <a:r>
              <a:rPr lang="en-US" sz="1800" b="1" u="sng" dirty="0">
                <a:latin typeface="Alexandria"/>
              </a:rPr>
              <a:t>decreases bank reserves, loans, and deposits, and thus increases the money supply. </a:t>
            </a:r>
          </a:p>
          <a:p>
            <a:pPr marL="0" marR="0" indent="0">
              <a:spcBef>
                <a:spcPts val="0"/>
              </a:spcBef>
              <a:spcAft>
                <a:spcPts val="0"/>
              </a:spcAft>
              <a:buNone/>
            </a:pPr>
            <a:endParaRPr lang="en-US" sz="1800" dirty="0">
              <a:effectLst/>
              <a:latin typeface="Alexandria"/>
              <a:ea typeface="Times New Roman" panose="02020603050405020304" pitchFamily="18" charset="0"/>
            </a:endParaRPr>
          </a:p>
          <a:p>
            <a:pPr marL="0" indent="0">
              <a:spcBef>
                <a:spcPts val="0"/>
              </a:spcBef>
              <a:buNone/>
            </a:pPr>
            <a:endParaRPr lang="en-US" sz="18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1800" dirty="0">
              <a:effectLst/>
              <a:latin typeface="Alexandria"/>
              <a:ea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2CCC4197-5D3B-62DC-BCD7-20370B69BB1C}"/>
              </a:ext>
            </a:extLst>
          </p:cNvPr>
          <p:cNvSpPr txBox="1"/>
          <p:nvPr/>
        </p:nvSpPr>
        <p:spPr>
          <a:xfrm>
            <a:off x="6063058" y="1926960"/>
            <a:ext cx="5671742" cy="4524315"/>
          </a:xfrm>
          <a:prstGeom prst="rect">
            <a:avLst/>
          </a:prstGeom>
          <a:noFill/>
        </p:spPr>
        <p:txBody>
          <a:bodyPr wrap="square">
            <a:spAutoFit/>
          </a:bodyPr>
          <a:lstStyle/>
          <a:p>
            <a:pPr algn="just" rtl="1"/>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ليس</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أدوات</a:t>
            </a:r>
            <a:r>
              <a:rPr lang="en-US" b="1" dirty="0">
                <a:solidFill>
                  <a:srgbClr val="0070C0"/>
                </a:solidFill>
              </a:rPr>
              <a:t> </a:t>
            </a:r>
            <a:r>
              <a:rPr lang="en-US" b="1" dirty="0" err="1">
                <a:solidFill>
                  <a:srgbClr val="0070C0"/>
                </a:solidFill>
              </a:rPr>
              <a:t>السياسة</a:t>
            </a:r>
            <a:r>
              <a:rPr lang="en-US" b="1" dirty="0">
                <a:solidFill>
                  <a:srgbClr val="0070C0"/>
                </a:solidFill>
              </a:rPr>
              <a:t> </a:t>
            </a:r>
            <a:r>
              <a:rPr lang="en-US" b="1" dirty="0" err="1">
                <a:solidFill>
                  <a:srgbClr val="0070C0"/>
                </a:solidFill>
              </a:rPr>
              <a:t>النقدية</a:t>
            </a:r>
            <a:r>
              <a:rPr lang="en-US" b="1" dirty="0">
                <a:solidFill>
                  <a:srgbClr val="0070C0"/>
                </a:solidFill>
              </a:rPr>
              <a:t> </a:t>
            </a:r>
            <a:r>
              <a:rPr lang="en-US" b="1" dirty="0" err="1">
                <a:solidFill>
                  <a:srgbClr val="0070C0"/>
                </a:solidFill>
              </a:rPr>
              <a:t>التي</a:t>
            </a:r>
            <a:r>
              <a:rPr lang="en-US" b="1" dirty="0">
                <a:solidFill>
                  <a:srgbClr val="0070C0"/>
                </a:solidFill>
              </a:rPr>
              <a:t> </a:t>
            </a:r>
            <a:r>
              <a:rPr lang="en-US" b="1" dirty="0" err="1">
                <a:solidFill>
                  <a:srgbClr val="0070C0"/>
                </a:solidFill>
              </a:rPr>
              <a:t>يستخدمها</a:t>
            </a:r>
            <a:r>
              <a:rPr lang="en-US" b="1" dirty="0">
                <a:solidFill>
                  <a:srgbClr val="0070C0"/>
                </a:solidFill>
              </a:rPr>
              <a:t> </a:t>
            </a:r>
            <a:r>
              <a:rPr lang="en-US" b="1" dirty="0" err="1">
                <a:solidFill>
                  <a:srgbClr val="0070C0"/>
                </a:solidFill>
              </a:rPr>
              <a:t>بنك</a:t>
            </a:r>
            <a:r>
              <a:rPr lang="en-US" b="1" dirty="0">
                <a:solidFill>
                  <a:srgbClr val="0070C0"/>
                </a:solidFill>
              </a:rPr>
              <a:t> </a:t>
            </a:r>
            <a:r>
              <a:rPr lang="en-US" b="1" dirty="0" err="1">
                <a:solidFill>
                  <a:srgbClr val="0070C0"/>
                </a:solidFill>
              </a:rPr>
              <a:t>الاحتياطي</a:t>
            </a:r>
            <a:r>
              <a:rPr lang="en-US" b="1" dirty="0">
                <a:solidFill>
                  <a:srgbClr val="0070C0"/>
                </a:solidFill>
              </a:rPr>
              <a:t> </a:t>
            </a:r>
            <a:r>
              <a:rPr lang="en-US" b="1" dirty="0" err="1">
                <a:solidFill>
                  <a:srgbClr val="0070C0"/>
                </a:solidFill>
              </a:rPr>
              <a:t>الفيدرالي</a:t>
            </a:r>
            <a:r>
              <a:rPr lang="en-US" b="1" dirty="0">
                <a:solidFill>
                  <a:srgbClr val="0070C0"/>
                </a:solidFill>
              </a:rPr>
              <a:t>؟</a:t>
            </a:r>
          </a:p>
          <a:p>
            <a:pPr algn="just" rtl="1"/>
            <a:r>
              <a:rPr lang="en-US" dirty="0"/>
              <a:t>أ. </a:t>
            </a:r>
            <a:r>
              <a:rPr lang="en-US" dirty="0" err="1"/>
              <a:t>شراء</a:t>
            </a:r>
            <a:r>
              <a:rPr lang="en-US" dirty="0"/>
              <a:t> </a:t>
            </a:r>
            <a:r>
              <a:rPr lang="en-US" dirty="0" err="1"/>
              <a:t>السندات</a:t>
            </a:r>
            <a:r>
              <a:rPr lang="en-US" dirty="0"/>
              <a:t> </a:t>
            </a:r>
            <a:r>
              <a:rPr lang="en-US" dirty="0" err="1"/>
              <a:t>في</a:t>
            </a:r>
            <a:r>
              <a:rPr lang="en-US" dirty="0"/>
              <a:t> </a:t>
            </a:r>
            <a:r>
              <a:rPr lang="en-US" dirty="0" err="1"/>
              <a:t>السوق</a:t>
            </a:r>
            <a:r>
              <a:rPr lang="en-US" dirty="0"/>
              <a:t> </a:t>
            </a:r>
            <a:r>
              <a:rPr lang="en-US" dirty="0" err="1"/>
              <a:t>المفتوحة</a:t>
            </a:r>
            <a:endParaRPr lang="en-US" dirty="0"/>
          </a:p>
          <a:p>
            <a:pPr algn="just" rtl="1"/>
            <a:r>
              <a:rPr lang="en-US" dirty="0"/>
              <a:t>ب. </a:t>
            </a:r>
            <a:r>
              <a:rPr lang="en-US" dirty="0" err="1"/>
              <a:t>بيع</a:t>
            </a:r>
            <a:r>
              <a:rPr lang="en-US" dirty="0"/>
              <a:t> </a:t>
            </a:r>
            <a:r>
              <a:rPr lang="en-US" dirty="0" err="1"/>
              <a:t>السندات</a:t>
            </a:r>
            <a:r>
              <a:rPr lang="en-US" dirty="0"/>
              <a:t> </a:t>
            </a:r>
            <a:r>
              <a:rPr lang="en-US" dirty="0" err="1"/>
              <a:t>في</a:t>
            </a:r>
            <a:r>
              <a:rPr lang="en-US" dirty="0"/>
              <a:t> </a:t>
            </a:r>
            <a:r>
              <a:rPr lang="en-US" dirty="0" err="1"/>
              <a:t>السوق</a:t>
            </a:r>
            <a:r>
              <a:rPr lang="en-US" dirty="0"/>
              <a:t> </a:t>
            </a:r>
            <a:r>
              <a:rPr lang="en-US" dirty="0" err="1"/>
              <a:t>المفتوحة</a:t>
            </a:r>
            <a:endParaRPr lang="en-US" dirty="0"/>
          </a:p>
          <a:p>
            <a:pPr algn="just" rtl="1"/>
            <a:r>
              <a:rPr lang="en-US" b="1" u="sng" dirty="0"/>
              <a:t>ج. </a:t>
            </a:r>
            <a:r>
              <a:rPr lang="en-US" b="1" u="sng" dirty="0" err="1"/>
              <a:t>رفع</a:t>
            </a:r>
            <a:r>
              <a:rPr lang="en-US" b="1" u="sng" dirty="0"/>
              <a:t> </a:t>
            </a:r>
            <a:r>
              <a:rPr lang="en-US" b="1" u="sng" dirty="0" err="1"/>
              <a:t>أو</a:t>
            </a:r>
            <a:r>
              <a:rPr lang="en-US" b="1" u="sng" dirty="0"/>
              <a:t> </a:t>
            </a:r>
            <a:r>
              <a:rPr lang="en-US" b="1" u="sng" dirty="0" err="1"/>
              <a:t>خفض</a:t>
            </a:r>
            <a:r>
              <a:rPr lang="en-US" b="1" u="sng" dirty="0"/>
              <a:t> </a:t>
            </a:r>
            <a:r>
              <a:rPr lang="en-US" b="1" u="sng" dirty="0" err="1"/>
              <a:t>الضرائب</a:t>
            </a:r>
            <a:endParaRPr lang="en-US" b="1" u="sng" dirty="0"/>
          </a:p>
          <a:p>
            <a:pPr algn="just" rtl="1"/>
            <a:r>
              <a:rPr lang="en-US" dirty="0"/>
              <a:t>د. </a:t>
            </a:r>
            <a:r>
              <a:rPr lang="en-US" dirty="0" err="1"/>
              <a:t>رفع</a:t>
            </a:r>
            <a:r>
              <a:rPr lang="en-US" dirty="0"/>
              <a:t> </a:t>
            </a:r>
            <a:r>
              <a:rPr lang="en-US" dirty="0" err="1"/>
              <a:t>أو</a:t>
            </a:r>
            <a:r>
              <a:rPr lang="en-US" dirty="0"/>
              <a:t> </a:t>
            </a:r>
            <a:r>
              <a:rPr lang="en-US" dirty="0" err="1"/>
              <a:t>خفض</a:t>
            </a:r>
            <a:r>
              <a:rPr lang="en-US" dirty="0"/>
              <a:t> </a:t>
            </a:r>
            <a:r>
              <a:rPr lang="en-US" dirty="0" err="1"/>
              <a:t>نسبة</a:t>
            </a:r>
            <a:r>
              <a:rPr lang="en-US" dirty="0"/>
              <a:t> </a:t>
            </a:r>
            <a:r>
              <a:rPr lang="en-US" dirty="0" err="1"/>
              <a:t>الاحتياطي</a:t>
            </a:r>
            <a:r>
              <a:rPr lang="en-US" dirty="0"/>
              <a:t> </a:t>
            </a:r>
            <a:r>
              <a:rPr lang="en-US" dirty="0" err="1"/>
              <a:t>الإلزامي</a:t>
            </a:r>
            <a:endParaRPr lang="en-US" dirty="0"/>
          </a:p>
          <a:p>
            <a:pPr algn="just" rtl="1"/>
            <a:endParaRPr lang="en-US" dirty="0"/>
          </a:p>
          <a:p>
            <a:pPr algn="just" rtl="1"/>
            <a:r>
              <a:rPr lang="en-US" b="1" dirty="0" err="1">
                <a:solidFill>
                  <a:srgbClr val="0070C0"/>
                </a:solidFill>
              </a:rPr>
              <a:t>يؤدي</a:t>
            </a:r>
            <a:r>
              <a:rPr lang="en-US" b="1" dirty="0">
                <a:solidFill>
                  <a:srgbClr val="0070C0"/>
                </a:solidFill>
              </a:rPr>
              <a:t> </a:t>
            </a:r>
            <a:r>
              <a:rPr lang="en-US" b="1" dirty="0" err="1">
                <a:solidFill>
                  <a:srgbClr val="0070C0"/>
                </a:solidFill>
              </a:rPr>
              <a:t>الشراء</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السوق</a:t>
            </a:r>
            <a:r>
              <a:rPr lang="en-US" b="1" dirty="0">
                <a:solidFill>
                  <a:srgbClr val="0070C0"/>
                </a:solidFill>
              </a:rPr>
              <a:t> </a:t>
            </a:r>
            <a:r>
              <a:rPr lang="en-US" b="1" dirty="0" err="1">
                <a:solidFill>
                  <a:srgbClr val="0070C0"/>
                </a:solidFill>
              </a:rPr>
              <a:t>المفتوحة</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جانب</a:t>
            </a:r>
            <a:r>
              <a:rPr lang="en-US" b="1" dirty="0">
                <a:solidFill>
                  <a:srgbClr val="0070C0"/>
                </a:solidFill>
              </a:rPr>
              <a:t> </a:t>
            </a:r>
            <a:r>
              <a:rPr lang="en-US" b="1" dirty="0" err="1">
                <a:solidFill>
                  <a:srgbClr val="0070C0"/>
                </a:solidFill>
              </a:rPr>
              <a:t>بنك</a:t>
            </a:r>
            <a:r>
              <a:rPr lang="en-US" b="1" dirty="0">
                <a:solidFill>
                  <a:srgbClr val="0070C0"/>
                </a:solidFill>
              </a:rPr>
              <a:t> </a:t>
            </a:r>
            <a:r>
              <a:rPr lang="en-US" b="1" dirty="0" err="1">
                <a:solidFill>
                  <a:srgbClr val="0070C0"/>
                </a:solidFill>
              </a:rPr>
              <a:t>الاحتياطي</a:t>
            </a:r>
            <a:r>
              <a:rPr lang="en-US" b="1" dirty="0">
                <a:solidFill>
                  <a:srgbClr val="0070C0"/>
                </a:solidFill>
              </a:rPr>
              <a:t> </a:t>
            </a:r>
            <a:r>
              <a:rPr lang="en-US" b="1" dirty="0" err="1">
                <a:solidFill>
                  <a:srgbClr val="0070C0"/>
                </a:solidFill>
              </a:rPr>
              <a:t>الفيدرالي</a:t>
            </a:r>
            <a:r>
              <a:rPr lang="en-US" b="1" dirty="0">
                <a:solidFill>
                  <a:srgbClr val="0070C0"/>
                </a:solidFill>
              </a:rPr>
              <a:t> </a:t>
            </a:r>
            <a:r>
              <a:rPr lang="en-US" b="1" dirty="0" err="1">
                <a:solidFill>
                  <a:srgbClr val="0070C0"/>
                </a:solidFill>
              </a:rPr>
              <a:t>إلى</a:t>
            </a:r>
            <a:endParaRPr lang="en-US" b="1" dirty="0">
              <a:solidFill>
                <a:srgbClr val="0070C0"/>
              </a:solidFill>
            </a:endParaRPr>
          </a:p>
          <a:p>
            <a:pPr marL="285750" indent="-285750" algn="just" rtl="1">
              <a:buFont typeface="Arial" panose="020B0604020202020204" pitchFamily="34" charset="0"/>
              <a:buChar char="•"/>
            </a:pPr>
            <a:r>
              <a:rPr lang="en-US" dirty="0" err="1"/>
              <a:t>زيادة</a:t>
            </a:r>
            <a:r>
              <a:rPr lang="en-US" dirty="0"/>
              <a:t> </a:t>
            </a:r>
            <a:r>
              <a:rPr lang="en-US" dirty="0" err="1"/>
              <a:t>احتياطيات</a:t>
            </a:r>
            <a:r>
              <a:rPr lang="en-US" dirty="0"/>
              <a:t> </a:t>
            </a:r>
            <a:r>
              <a:rPr lang="en-US" dirty="0" err="1"/>
              <a:t>البنوك</a:t>
            </a:r>
            <a:r>
              <a:rPr lang="en-US" dirty="0"/>
              <a:t> </a:t>
            </a:r>
            <a:r>
              <a:rPr lang="en-US" dirty="0" err="1"/>
              <a:t>والقروض</a:t>
            </a:r>
            <a:r>
              <a:rPr lang="en-US" dirty="0"/>
              <a:t> </a:t>
            </a:r>
            <a:r>
              <a:rPr lang="en-US" dirty="0" err="1"/>
              <a:t>والودائع</a:t>
            </a:r>
            <a:r>
              <a:rPr lang="en-US" dirty="0"/>
              <a:t>، </a:t>
            </a:r>
            <a:r>
              <a:rPr lang="en-US" dirty="0" err="1"/>
              <a:t>وبالتالي</a:t>
            </a:r>
            <a:r>
              <a:rPr lang="en-US" dirty="0"/>
              <a:t> </a:t>
            </a:r>
            <a:r>
              <a:rPr lang="en-US" dirty="0" err="1"/>
              <a:t>زيادة</a:t>
            </a:r>
            <a:r>
              <a:rPr lang="en-US" dirty="0"/>
              <a:t> </a:t>
            </a:r>
            <a:r>
              <a:rPr lang="en-US" dirty="0" err="1"/>
              <a:t>المعروض</a:t>
            </a:r>
            <a:r>
              <a:rPr lang="en-US" dirty="0"/>
              <a:t> </a:t>
            </a:r>
            <a:r>
              <a:rPr lang="en-US" dirty="0" err="1"/>
              <a:t>النقدي</a:t>
            </a:r>
            <a:r>
              <a:rPr lang="en-US" dirty="0"/>
              <a:t>.</a:t>
            </a:r>
          </a:p>
          <a:p>
            <a:pPr marL="285750" indent="-285750" algn="just" rtl="1">
              <a:buFont typeface="Arial" panose="020B0604020202020204" pitchFamily="34" charset="0"/>
              <a:buChar char="•"/>
            </a:pPr>
            <a:r>
              <a:rPr lang="en-US" dirty="0" err="1"/>
              <a:t>يقلل</a:t>
            </a:r>
            <a:r>
              <a:rPr lang="en-US" dirty="0"/>
              <a:t> </a:t>
            </a:r>
            <a:r>
              <a:rPr lang="en-US" dirty="0" err="1"/>
              <a:t>احتياطيات</a:t>
            </a:r>
            <a:r>
              <a:rPr lang="en-US" dirty="0"/>
              <a:t> </a:t>
            </a:r>
            <a:r>
              <a:rPr lang="en-US" dirty="0" err="1"/>
              <a:t>البنوك</a:t>
            </a:r>
            <a:r>
              <a:rPr lang="en-US" dirty="0"/>
              <a:t> </a:t>
            </a:r>
            <a:r>
              <a:rPr lang="en-US" dirty="0" err="1"/>
              <a:t>والقروض</a:t>
            </a:r>
            <a:r>
              <a:rPr lang="en-US" dirty="0"/>
              <a:t> </a:t>
            </a:r>
            <a:r>
              <a:rPr lang="en-US" dirty="0" err="1"/>
              <a:t>والودائع</a:t>
            </a:r>
            <a:r>
              <a:rPr lang="en-US" dirty="0"/>
              <a:t>، </a:t>
            </a:r>
            <a:r>
              <a:rPr lang="en-US" dirty="0" err="1"/>
              <a:t>وبالتالي</a:t>
            </a:r>
            <a:r>
              <a:rPr lang="en-US" dirty="0"/>
              <a:t> </a:t>
            </a:r>
            <a:r>
              <a:rPr lang="en-US" dirty="0" err="1"/>
              <a:t>يقلل</a:t>
            </a:r>
            <a:r>
              <a:rPr lang="en-US" dirty="0"/>
              <a:t> </a:t>
            </a:r>
            <a:r>
              <a:rPr lang="en-US" dirty="0" err="1"/>
              <a:t>المعروض</a:t>
            </a:r>
            <a:r>
              <a:rPr lang="en-US" dirty="0"/>
              <a:t> </a:t>
            </a:r>
            <a:r>
              <a:rPr lang="en-US" dirty="0" err="1"/>
              <a:t>النقدي</a:t>
            </a:r>
            <a:r>
              <a:rPr lang="en-US" dirty="0"/>
              <a:t>.</a:t>
            </a:r>
          </a:p>
          <a:p>
            <a:pPr marL="285750" indent="-285750" algn="just" rtl="1">
              <a:buFont typeface="Arial" panose="020B0604020202020204" pitchFamily="34" charset="0"/>
              <a:buChar char="•"/>
            </a:pPr>
            <a:r>
              <a:rPr lang="en-US" dirty="0" err="1"/>
              <a:t>يزيد</a:t>
            </a:r>
            <a:r>
              <a:rPr lang="en-US" dirty="0"/>
              <a:t> </a:t>
            </a:r>
            <a:r>
              <a:rPr lang="en-US" dirty="0" err="1"/>
              <a:t>احتياطيات</a:t>
            </a:r>
            <a:r>
              <a:rPr lang="en-US" dirty="0"/>
              <a:t> </a:t>
            </a:r>
            <a:r>
              <a:rPr lang="en-US" dirty="0" err="1"/>
              <a:t>البنوك</a:t>
            </a:r>
            <a:r>
              <a:rPr lang="en-US" dirty="0"/>
              <a:t> </a:t>
            </a:r>
            <a:r>
              <a:rPr lang="en-US" dirty="0" err="1"/>
              <a:t>والقروض</a:t>
            </a:r>
            <a:r>
              <a:rPr lang="en-US" dirty="0"/>
              <a:t> </a:t>
            </a:r>
            <a:r>
              <a:rPr lang="en-US" dirty="0" err="1"/>
              <a:t>والودائع</a:t>
            </a:r>
            <a:r>
              <a:rPr lang="en-US" dirty="0"/>
              <a:t>، </a:t>
            </a:r>
            <a:r>
              <a:rPr lang="en-US" dirty="0" err="1"/>
              <a:t>وبالتالي</a:t>
            </a:r>
            <a:r>
              <a:rPr lang="en-US" dirty="0"/>
              <a:t> </a:t>
            </a:r>
            <a:r>
              <a:rPr lang="en-US" dirty="0" err="1"/>
              <a:t>يقلل</a:t>
            </a:r>
            <a:r>
              <a:rPr lang="en-US" dirty="0"/>
              <a:t> </a:t>
            </a:r>
            <a:r>
              <a:rPr lang="en-US" dirty="0" err="1"/>
              <a:t>المعروض</a:t>
            </a:r>
            <a:r>
              <a:rPr lang="en-US" dirty="0"/>
              <a:t> </a:t>
            </a:r>
            <a:r>
              <a:rPr lang="en-US" dirty="0" err="1"/>
              <a:t>النقدي</a:t>
            </a:r>
            <a:r>
              <a:rPr lang="en-US" dirty="0"/>
              <a:t>.</a:t>
            </a:r>
          </a:p>
          <a:p>
            <a:pPr marL="285750" indent="-285750" algn="just" rtl="1">
              <a:buFont typeface="Arial" panose="020B0604020202020204" pitchFamily="34" charset="0"/>
              <a:buChar char="•"/>
            </a:pPr>
            <a:r>
              <a:rPr lang="en-US" b="1" u="sng" dirty="0" err="1"/>
              <a:t>يقلل</a:t>
            </a:r>
            <a:r>
              <a:rPr lang="en-US" b="1" u="sng" dirty="0"/>
              <a:t> </a:t>
            </a:r>
            <a:r>
              <a:rPr lang="en-US" b="1" u="sng" dirty="0" err="1"/>
              <a:t>احتياطيات</a:t>
            </a:r>
            <a:r>
              <a:rPr lang="en-US" b="1" u="sng" dirty="0"/>
              <a:t> </a:t>
            </a:r>
            <a:r>
              <a:rPr lang="en-US" b="1" u="sng" dirty="0" err="1"/>
              <a:t>البنوك</a:t>
            </a:r>
            <a:r>
              <a:rPr lang="en-US" b="1" u="sng" dirty="0"/>
              <a:t> </a:t>
            </a:r>
            <a:r>
              <a:rPr lang="en-US" b="1" u="sng" dirty="0" err="1"/>
              <a:t>والقروض</a:t>
            </a:r>
            <a:r>
              <a:rPr lang="en-US" b="1" u="sng" dirty="0"/>
              <a:t> </a:t>
            </a:r>
            <a:r>
              <a:rPr lang="en-US" b="1" u="sng" dirty="0" err="1"/>
              <a:t>والودائع</a:t>
            </a:r>
            <a:r>
              <a:rPr lang="en-US" b="1" u="sng" dirty="0"/>
              <a:t>، </a:t>
            </a:r>
            <a:r>
              <a:rPr lang="en-US" b="1" u="sng" dirty="0" err="1"/>
              <a:t>وبالتالي</a:t>
            </a:r>
            <a:r>
              <a:rPr lang="en-US" b="1" u="sng" dirty="0"/>
              <a:t> </a:t>
            </a:r>
            <a:r>
              <a:rPr lang="en-US" b="1" u="sng" dirty="0" err="1"/>
              <a:t>يزيد</a:t>
            </a:r>
            <a:r>
              <a:rPr lang="en-US" b="1" u="sng" dirty="0"/>
              <a:t> </a:t>
            </a:r>
            <a:r>
              <a:rPr lang="en-US" b="1" u="sng" dirty="0" err="1"/>
              <a:t>المعروض</a:t>
            </a:r>
            <a:r>
              <a:rPr lang="en-US" b="1" u="sng" dirty="0"/>
              <a:t> </a:t>
            </a:r>
            <a:r>
              <a:rPr lang="en-US" b="1" u="sng" dirty="0" err="1"/>
              <a:t>النقدي</a:t>
            </a:r>
            <a:r>
              <a:rPr lang="en-US" b="1" u="sng" dirty="0"/>
              <a:t>.</a:t>
            </a:r>
          </a:p>
        </p:txBody>
      </p:sp>
    </p:spTree>
    <p:extLst>
      <p:ext uri="{BB962C8B-B14F-4D97-AF65-F5344CB8AC3E}">
        <p14:creationId xmlns:p14="http://schemas.microsoft.com/office/powerpoint/2010/main" val="1132132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E3C65554-FE43-3149-1844-753D1F5B45FF}"/>
              </a:ext>
            </a:extLst>
          </p:cNvPr>
          <p:cNvSpPr txBox="1">
            <a:spLocks/>
          </p:cNvSpPr>
          <p:nvPr/>
        </p:nvSpPr>
        <p:spPr>
          <a:xfrm>
            <a:off x="942308" y="2103002"/>
            <a:ext cx="5373816" cy="36535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00000"/>
              </a:lnSpc>
              <a:spcBef>
                <a:spcPts val="0"/>
              </a:spcBef>
              <a:buNone/>
            </a:pPr>
            <a:r>
              <a:rPr lang="en-US" sz="1800" b="1" dirty="0">
                <a:solidFill>
                  <a:srgbClr val="0070C0"/>
                </a:solidFill>
                <a:effectLst/>
                <a:latin typeface="Alexandria"/>
                <a:ea typeface="Times New Roman" panose="02020603050405020304" pitchFamily="18" charset="0"/>
              </a:rPr>
              <a:t> </a:t>
            </a:r>
            <a:r>
              <a:rPr lang="en-US" sz="1800" b="1" dirty="0">
                <a:solidFill>
                  <a:srgbClr val="0070C0"/>
                </a:solidFill>
                <a:latin typeface="Alexandria"/>
              </a:rPr>
              <a:t>Suppose the Fed wanted to engage in an expansionary monetary policy. Which of the following should it do? </a:t>
            </a:r>
          </a:p>
          <a:p>
            <a:pPr marL="342900" lvl="0" indent="-342900">
              <a:lnSpc>
                <a:spcPct val="100000"/>
              </a:lnSpc>
              <a:spcBef>
                <a:spcPts val="0"/>
              </a:spcBef>
              <a:buFont typeface="+mj-lt"/>
              <a:buAutoNum type="alphaUcPeriod"/>
            </a:pPr>
            <a:r>
              <a:rPr lang="en-US" sz="1800" dirty="0">
                <a:latin typeface="Alexandria"/>
              </a:rPr>
              <a:t>Sell bonds on the open market. </a:t>
            </a:r>
          </a:p>
          <a:p>
            <a:pPr marL="342900" lvl="0" indent="-342900">
              <a:lnSpc>
                <a:spcPct val="100000"/>
              </a:lnSpc>
              <a:spcBef>
                <a:spcPts val="0"/>
              </a:spcBef>
              <a:buFont typeface="+mj-lt"/>
              <a:buAutoNum type="alphaUcPeriod"/>
            </a:pPr>
            <a:r>
              <a:rPr lang="en-US" sz="1800" dirty="0">
                <a:latin typeface="Alexandria"/>
              </a:rPr>
              <a:t> Increase the reserve requirement ratio. </a:t>
            </a:r>
          </a:p>
          <a:p>
            <a:pPr marL="342900" lvl="0" indent="-342900">
              <a:lnSpc>
                <a:spcPct val="100000"/>
              </a:lnSpc>
              <a:spcBef>
                <a:spcPts val="0"/>
              </a:spcBef>
              <a:buFont typeface="+mj-lt"/>
              <a:buAutoNum type="alphaUcPeriod"/>
            </a:pPr>
            <a:r>
              <a:rPr lang="en-US" sz="1800" dirty="0">
                <a:latin typeface="Alexandria"/>
              </a:rPr>
              <a:t>Increase the discount rate. </a:t>
            </a:r>
          </a:p>
          <a:p>
            <a:pPr marL="342900" lvl="0" indent="-342900">
              <a:lnSpc>
                <a:spcPct val="100000"/>
              </a:lnSpc>
              <a:spcBef>
                <a:spcPts val="0"/>
              </a:spcBef>
              <a:buFont typeface="+mj-lt"/>
              <a:buAutoNum type="alphaUcPeriod"/>
            </a:pPr>
            <a:r>
              <a:rPr lang="en-US" sz="1800" b="1" u="sng" dirty="0">
                <a:latin typeface="Alexandria"/>
              </a:rPr>
              <a:t>Buy bonds on the open market. </a:t>
            </a:r>
          </a:p>
          <a:p>
            <a:pPr marL="0" marR="0" lvl="0" indent="0" algn="just" rtl="0">
              <a:lnSpc>
                <a:spcPct val="100000"/>
              </a:lnSpc>
              <a:spcBef>
                <a:spcPts val="0"/>
              </a:spcBef>
              <a:spcAft>
                <a:spcPts val="1200"/>
              </a:spcAft>
              <a:buNone/>
            </a:pPr>
            <a:endParaRPr lang="en-US" sz="1800" b="1" u="sng" dirty="0">
              <a:latin typeface="Alexandria"/>
            </a:endParaRPr>
          </a:p>
          <a:p>
            <a:pPr marL="0" marR="0" lvl="0" indent="0" algn="just" rtl="0">
              <a:lnSpc>
                <a:spcPct val="100000"/>
              </a:lnSpc>
              <a:spcBef>
                <a:spcPts val="0"/>
              </a:spcBef>
              <a:spcAft>
                <a:spcPts val="1200"/>
              </a:spcAft>
              <a:buNone/>
            </a:pPr>
            <a:r>
              <a:rPr lang="en-US" sz="1800" b="1" dirty="0">
                <a:solidFill>
                  <a:srgbClr val="0070C0"/>
                </a:solidFill>
                <a:effectLst/>
                <a:latin typeface="Alexandria"/>
                <a:ea typeface="Times New Roman" panose="02020603050405020304" pitchFamily="18" charset="0"/>
                <a:cs typeface="Times New Roman" panose="02020603050405020304" pitchFamily="18" charset="0"/>
              </a:rPr>
              <a:t>Expansionary Monetary policy is a monetary policy designed to decrease activity in the economy.</a:t>
            </a:r>
            <a:endParaRPr lang="en-US" sz="1800" b="1" dirty="0">
              <a:solidFill>
                <a:srgbClr val="0070C0"/>
              </a:solidFill>
              <a:effectLst/>
              <a:latin typeface="Alexandria"/>
              <a:ea typeface="Times New Roman" panose="02020603050405020304" pitchFamily="18" charset="0"/>
            </a:endParaRPr>
          </a:p>
          <a:p>
            <a:pPr marL="342900" marR="0" lvl="0" indent="-342900" algn="just">
              <a:lnSpc>
                <a:spcPct val="100000"/>
              </a:lnSpc>
              <a:spcBef>
                <a:spcPts val="0"/>
              </a:spcBef>
              <a:spcAft>
                <a:spcPts val="1200"/>
              </a:spcAft>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True</a:t>
            </a:r>
            <a:endParaRPr lang="en-US" sz="1800" dirty="0">
              <a:effectLst/>
              <a:latin typeface="Alexandria"/>
              <a:ea typeface="Times New Roman" panose="02020603050405020304" pitchFamily="18" charset="0"/>
            </a:endParaRPr>
          </a:p>
          <a:p>
            <a:pPr marL="342900" marR="0" lvl="0" indent="-342900" algn="just">
              <a:lnSpc>
                <a:spcPct val="100000"/>
              </a:lnSpc>
              <a:spcBef>
                <a:spcPts val="0"/>
              </a:spcBef>
              <a:spcAft>
                <a:spcPts val="1200"/>
              </a:spcAft>
              <a:buFont typeface="+mj-lt"/>
              <a:buAutoNum type="alphaUcPeriod"/>
            </a:pPr>
            <a:r>
              <a:rPr lang="en-US" sz="1800" b="1" u="sng" dirty="0">
                <a:effectLst/>
                <a:latin typeface="Alexandria"/>
                <a:ea typeface="Times New Roman" panose="02020603050405020304" pitchFamily="18" charset="0"/>
                <a:cs typeface="Times New Roman" panose="02020603050405020304" pitchFamily="18" charset="0"/>
              </a:rPr>
              <a:t>False</a:t>
            </a:r>
            <a:endParaRPr lang="en-US" sz="1800" b="1" u="sng" dirty="0">
              <a:effectLst/>
              <a:latin typeface="Alexandria"/>
              <a:ea typeface="Times New Roman" panose="02020603050405020304" pitchFamily="18" charset="0"/>
            </a:endParaRPr>
          </a:p>
          <a:p>
            <a:pPr marL="0" marR="0">
              <a:lnSpc>
                <a:spcPct val="100000"/>
              </a:lnSpc>
              <a:spcBef>
                <a:spcPts val="0"/>
              </a:spcBef>
              <a:spcAft>
                <a:spcPts val="1200"/>
              </a:spcAft>
            </a:pPr>
            <a:r>
              <a:rPr lang="en-US" sz="1800" b="1" dirty="0">
                <a:effectLst/>
                <a:latin typeface="Alexandria"/>
                <a:ea typeface="Times New Roman" panose="02020603050405020304" pitchFamily="18" charset="0"/>
                <a:cs typeface="Times New Roman" panose="02020603050405020304" pitchFamily="18" charset="0"/>
              </a:rPr>
              <a:t>False, Contractionary MP</a:t>
            </a:r>
          </a:p>
          <a:p>
            <a:pPr marL="342900" lvl="0" indent="-342900">
              <a:lnSpc>
                <a:spcPct val="100000"/>
              </a:lnSpc>
              <a:spcBef>
                <a:spcPts val="0"/>
              </a:spcBef>
              <a:buFont typeface="+mj-lt"/>
              <a:buAutoNum type="alphaUcPeriod"/>
            </a:pPr>
            <a:endParaRPr lang="en-US" sz="1800" b="1" u="sng" dirty="0">
              <a:latin typeface="Alexandria"/>
            </a:endParaRPr>
          </a:p>
          <a:p>
            <a:pPr marL="0" lvl="0" indent="0">
              <a:lnSpc>
                <a:spcPct val="100000"/>
              </a:lnSpc>
              <a:spcBef>
                <a:spcPts val="0"/>
              </a:spcBef>
              <a:buNone/>
            </a:pPr>
            <a:endParaRPr lang="en-US" sz="1800" dirty="0">
              <a:effectLst/>
              <a:latin typeface="Alexandria"/>
              <a:ea typeface="Times New Roman" panose="02020603050405020304" pitchFamily="18" charset="0"/>
            </a:endParaRPr>
          </a:p>
          <a:p>
            <a:pPr marL="0" indent="0">
              <a:lnSpc>
                <a:spcPct val="100000"/>
              </a:lnSpc>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C3C01DA2-B80D-6913-8695-94986E24A8AA}"/>
              </a:ext>
            </a:extLst>
          </p:cNvPr>
          <p:cNvSpPr txBox="1"/>
          <p:nvPr/>
        </p:nvSpPr>
        <p:spPr>
          <a:xfrm>
            <a:off x="6396573" y="2103002"/>
            <a:ext cx="4933568" cy="3416320"/>
          </a:xfrm>
          <a:prstGeom prst="rect">
            <a:avLst/>
          </a:prstGeom>
          <a:noFill/>
        </p:spPr>
        <p:txBody>
          <a:bodyPr wrap="square">
            <a:spAutoFit/>
          </a:bodyPr>
          <a:lstStyle/>
          <a:p>
            <a:pPr algn="just" rtl="1"/>
            <a:r>
              <a:rPr lang="en-US" b="1" dirty="0" err="1">
                <a:solidFill>
                  <a:srgbClr val="0070C0"/>
                </a:solidFill>
              </a:rPr>
              <a:t>لنفترض</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بنك</a:t>
            </a:r>
            <a:r>
              <a:rPr lang="en-US" b="1" dirty="0">
                <a:solidFill>
                  <a:srgbClr val="0070C0"/>
                </a:solidFill>
              </a:rPr>
              <a:t> </a:t>
            </a:r>
            <a:r>
              <a:rPr lang="en-US" b="1" dirty="0" err="1">
                <a:solidFill>
                  <a:srgbClr val="0070C0"/>
                </a:solidFill>
              </a:rPr>
              <a:t>الاحتياطي</a:t>
            </a:r>
            <a:r>
              <a:rPr lang="en-US" b="1" dirty="0">
                <a:solidFill>
                  <a:srgbClr val="0070C0"/>
                </a:solidFill>
              </a:rPr>
              <a:t> </a:t>
            </a:r>
            <a:r>
              <a:rPr lang="en-US" b="1" dirty="0" err="1">
                <a:solidFill>
                  <a:srgbClr val="0070C0"/>
                </a:solidFill>
              </a:rPr>
              <a:t>الفيدرالي</a:t>
            </a:r>
            <a:r>
              <a:rPr lang="en-US" b="1" dirty="0">
                <a:solidFill>
                  <a:srgbClr val="0070C0"/>
                </a:solidFill>
              </a:rPr>
              <a:t> </a:t>
            </a:r>
            <a:r>
              <a:rPr lang="en-US" b="1" dirty="0" err="1">
                <a:solidFill>
                  <a:srgbClr val="0070C0"/>
                </a:solidFill>
              </a:rPr>
              <a:t>أراد</a:t>
            </a:r>
            <a:r>
              <a:rPr lang="en-US" b="1" dirty="0">
                <a:solidFill>
                  <a:srgbClr val="0070C0"/>
                </a:solidFill>
              </a:rPr>
              <a:t> </a:t>
            </a:r>
            <a:r>
              <a:rPr lang="en-US" b="1" dirty="0" err="1">
                <a:solidFill>
                  <a:srgbClr val="0070C0"/>
                </a:solidFill>
              </a:rPr>
              <a:t>الانخراط</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سياسة</a:t>
            </a:r>
            <a:r>
              <a:rPr lang="en-US" b="1" dirty="0">
                <a:solidFill>
                  <a:srgbClr val="0070C0"/>
                </a:solidFill>
              </a:rPr>
              <a:t> </a:t>
            </a:r>
            <a:r>
              <a:rPr lang="en-US" b="1" dirty="0" err="1">
                <a:solidFill>
                  <a:srgbClr val="0070C0"/>
                </a:solidFill>
              </a:rPr>
              <a:t>نقدية</a:t>
            </a:r>
            <a:r>
              <a:rPr lang="en-US" b="1" dirty="0">
                <a:solidFill>
                  <a:srgbClr val="0070C0"/>
                </a:solidFill>
              </a:rPr>
              <a:t> </a:t>
            </a:r>
            <a:r>
              <a:rPr lang="en-US" b="1" dirty="0" err="1">
                <a:solidFill>
                  <a:srgbClr val="0070C0"/>
                </a:solidFill>
              </a:rPr>
              <a:t>توسعية</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ينبغي</a:t>
            </a:r>
            <a:r>
              <a:rPr lang="en-US" b="1" dirty="0">
                <a:solidFill>
                  <a:srgbClr val="0070C0"/>
                </a:solidFill>
              </a:rPr>
              <a:t> </a:t>
            </a:r>
            <a:r>
              <a:rPr lang="en-US" b="1" dirty="0" err="1">
                <a:solidFill>
                  <a:srgbClr val="0070C0"/>
                </a:solidFill>
              </a:rPr>
              <a:t>له</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يفعله</a:t>
            </a:r>
            <a:r>
              <a:rPr lang="en-US" b="1" dirty="0">
                <a:solidFill>
                  <a:srgbClr val="0070C0"/>
                </a:solidFill>
              </a:rPr>
              <a:t>؟</a:t>
            </a:r>
          </a:p>
          <a:p>
            <a:pPr marL="285750" indent="-285750" algn="just" rtl="1">
              <a:buFont typeface="Arial" panose="020B0604020202020204" pitchFamily="34" charset="0"/>
              <a:buChar char="•"/>
            </a:pPr>
            <a:r>
              <a:rPr lang="en-US" dirty="0" err="1"/>
              <a:t>بيع</a:t>
            </a:r>
            <a:r>
              <a:rPr lang="en-US" dirty="0"/>
              <a:t> </a:t>
            </a:r>
            <a:r>
              <a:rPr lang="en-US" dirty="0" err="1"/>
              <a:t>السندات</a:t>
            </a:r>
            <a:r>
              <a:rPr lang="en-US" dirty="0"/>
              <a:t> </a:t>
            </a:r>
            <a:r>
              <a:rPr lang="en-US" dirty="0" err="1"/>
              <a:t>في</a:t>
            </a:r>
            <a:r>
              <a:rPr lang="en-US" dirty="0"/>
              <a:t> </a:t>
            </a:r>
            <a:r>
              <a:rPr lang="en-US" dirty="0" err="1"/>
              <a:t>السوق</a:t>
            </a:r>
            <a:r>
              <a:rPr lang="en-US" dirty="0"/>
              <a:t> </a:t>
            </a:r>
            <a:r>
              <a:rPr lang="en-US" dirty="0" err="1"/>
              <a:t>المفتوحة</a:t>
            </a:r>
            <a:r>
              <a:rPr lang="en-US" dirty="0"/>
              <a:t>.</a:t>
            </a:r>
          </a:p>
          <a:p>
            <a:pPr marL="285750" indent="-285750" algn="just" rtl="1">
              <a:buFont typeface="Arial" panose="020B0604020202020204" pitchFamily="34" charset="0"/>
              <a:buChar char="•"/>
            </a:pPr>
            <a:r>
              <a:rPr lang="en-US" dirty="0" err="1"/>
              <a:t>زيادة</a:t>
            </a:r>
            <a:r>
              <a:rPr lang="en-US" dirty="0"/>
              <a:t> </a:t>
            </a:r>
            <a:r>
              <a:rPr lang="en-US" dirty="0" err="1"/>
              <a:t>نسبة</a:t>
            </a:r>
            <a:r>
              <a:rPr lang="en-US" dirty="0"/>
              <a:t> </a:t>
            </a:r>
            <a:r>
              <a:rPr lang="en-US" dirty="0" err="1"/>
              <a:t>الاحتياطي</a:t>
            </a:r>
            <a:r>
              <a:rPr lang="en-US" dirty="0"/>
              <a:t> </a:t>
            </a:r>
            <a:r>
              <a:rPr lang="en-US" dirty="0" err="1"/>
              <a:t>الإلزامي</a:t>
            </a:r>
            <a:r>
              <a:rPr lang="en-US" dirty="0"/>
              <a:t>.</a:t>
            </a:r>
          </a:p>
          <a:p>
            <a:pPr marL="285750" indent="-285750" algn="just" rtl="1">
              <a:buFont typeface="Arial" panose="020B0604020202020204" pitchFamily="34" charset="0"/>
              <a:buChar char="•"/>
            </a:pPr>
            <a:r>
              <a:rPr lang="en-US" dirty="0" err="1"/>
              <a:t>زيادة</a:t>
            </a:r>
            <a:r>
              <a:rPr lang="en-US" dirty="0"/>
              <a:t> </a:t>
            </a:r>
            <a:r>
              <a:rPr lang="en-US" dirty="0" err="1"/>
              <a:t>سعر</a:t>
            </a:r>
            <a:r>
              <a:rPr lang="en-US" dirty="0"/>
              <a:t> </a:t>
            </a:r>
            <a:r>
              <a:rPr lang="en-US" dirty="0" err="1"/>
              <a:t>الخصم</a:t>
            </a:r>
            <a:r>
              <a:rPr lang="en-US" dirty="0"/>
              <a:t>.</a:t>
            </a:r>
          </a:p>
          <a:p>
            <a:pPr marL="285750" indent="-285750" algn="just" rtl="1">
              <a:buFont typeface="Arial" panose="020B0604020202020204" pitchFamily="34" charset="0"/>
              <a:buChar char="•"/>
            </a:pPr>
            <a:r>
              <a:rPr lang="en-US" b="1" u="sng" dirty="0" err="1"/>
              <a:t>شراء</a:t>
            </a:r>
            <a:r>
              <a:rPr lang="en-US" b="1" u="sng" dirty="0"/>
              <a:t> </a:t>
            </a:r>
            <a:r>
              <a:rPr lang="en-US" b="1" u="sng" dirty="0" err="1"/>
              <a:t>السندات</a:t>
            </a:r>
            <a:r>
              <a:rPr lang="en-US" b="1" u="sng" dirty="0"/>
              <a:t> </a:t>
            </a:r>
            <a:r>
              <a:rPr lang="en-US" b="1" u="sng" dirty="0" err="1"/>
              <a:t>في</a:t>
            </a:r>
            <a:r>
              <a:rPr lang="en-US" b="1" u="sng" dirty="0"/>
              <a:t> </a:t>
            </a:r>
            <a:r>
              <a:rPr lang="en-US" b="1" u="sng" dirty="0" err="1"/>
              <a:t>السوق</a:t>
            </a:r>
            <a:r>
              <a:rPr lang="en-US" b="1" u="sng" dirty="0"/>
              <a:t> </a:t>
            </a:r>
            <a:r>
              <a:rPr lang="en-US" b="1" u="sng" dirty="0" err="1"/>
              <a:t>المفتوحة</a:t>
            </a:r>
            <a:r>
              <a:rPr lang="en-US" dirty="0"/>
              <a:t>.</a:t>
            </a:r>
          </a:p>
          <a:p>
            <a:pPr algn="just" rtl="1"/>
            <a:endParaRPr lang="en-US" dirty="0"/>
          </a:p>
          <a:p>
            <a:pPr algn="just" rtl="1"/>
            <a:r>
              <a:rPr lang="en-US" b="1" dirty="0" err="1">
                <a:solidFill>
                  <a:srgbClr val="0070C0"/>
                </a:solidFill>
              </a:rPr>
              <a:t>السياسة</a:t>
            </a:r>
            <a:r>
              <a:rPr lang="en-US" b="1" dirty="0">
                <a:solidFill>
                  <a:srgbClr val="0070C0"/>
                </a:solidFill>
              </a:rPr>
              <a:t> </a:t>
            </a:r>
            <a:r>
              <a:rPr lang="en-US" b="1" dirty="0" err="1">
                <a:solidFill>
                  <a:srgbClr val="0070C0"/>
                </a:solidFill>
              </a:rPr>
              <a:t>النقدية</a:t>
            </a:r>
            <a:r>
              <a:rPr lang="en-US" b="1" dirty="0">
                <a:solidFill>
                  <a:srgbClr val="0070C0"/>
                </a:solidFill>
              </a:rPr>
              <a:t> </a:t>
            </a:r>
            <a:r>
              <a:rPr lang="en-US" b="1" dirty="0" err="1">
                <a:solidFill>
                  <a:srgbClr val="0070C0"/>
                </a:solidFill>
              </a:rPr>
              <a:t>التوسعية</a:t>
            </a:r>
            <a:r>
              <a:rPr lang="en-US" b="1" dirty="0">
                <a:solidFill>
                  <a:srgbClr val="0070C0"/>
                </a:solidFill>
              </a:rPr>
              <a:t> </a:t>
            </a:r>
            <a:r>
              <a:rPr lang="en-US" b="1" dirty="0" err="1">
                <a:solidFill>
                  <a:srgbClr val="0070C0"/>
                </a:solidFill>
              </a:rPr>
              <a:t>هي</a:t>
            </a:r>
            <a:r>
              <a:rPr lang="en-US" b="1" dirty="0">
                <a:solidFill>
                  <a:srgbClr val="0070C0"/>
                </a:solidFill>
              </a:rPr>
              <a:t> </a:t>
            </a:r>
            <a:r>
              <a:rPr lang="en-US" b="1" dirty="0" err="1">
                <a:solidFill>
                  <a:srgbClr val="0070C0"/>
                </a:solidFill>
              </a:rPr>
              <a:t>سياسة</a:t>
            </a:r>
            <a:r>
              <a:rPr lang="en-US" b="1" dirty="0">
                <a:solidFill>
                  <a:srgbClr val="0070C0"/>
                </a:solidFill>
              </a:rPr>
              <a:t> </a:t>
            </a:r>
            <a:r>
              <a:rPr lang="en-US" b="1" dirty="0" err="1">
                <a:solidFill>
                  <a:srgbClr val="0070C0"/>
                </a:solidFill>
              </a:rPr>
              <a:t>نقدية</a:t>
            </a:r>
            <a:r>
              <a:rPr lang="en-US" b="1" dirty="0">
                <a:solidFill>
                  <a:srgbClr val="0070C0"/>
                </a:solidFill>
              </a:rPr>
              <a:t> </a:t>
            </a:r>
            <a:r>
              <a:rPr lang="en-US" b="1" dirty="0" err="1">
                <a:solidFill>
                  <a:srgbClr val="0070C0"/>
                </a:solidFill>
              </a:rPr>
              <a:t>مصممة</a:t>
            </a:r>
            <a:r>
              <a:rPr lang="en-US" b="1" dirty="0">
                <a:solidFill>
                  <a:srgbClr val="0070C0"/>
                </a:solidFill>
              </a:rPr>
              <a:t> </a:t>
            </a:r>
            <a:r>
              <a:rPr lang="en-US" b="1" dirty="0" err="1">
                <a:solidFill>
                  <a:srgbClr val="0070C0"/>
                </a:solidFill>
              </a:rPr>
              <a:t>لتقليل</a:t>
            </a:r>
            <a:r>
              <a:rPr lang="en-US" b="1" dirty="0">
                <a:solidFill>
                  <a:srgbClr val="0070C0"/>
                </a:solidFill>
              </a:rPr>
              <a:t> </a:t>
            </a:r>
            <a:r>
              <a:rPr lang="en-US" b="1" dirty="0" err="1">
                <a:solidFill>
                  <a:srgbClr val="0070C0"/>
                </a:solidFill>
              </a:rPr>
              <a:t>النشاط</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الاقتصاد</a:t>
            </a:r>
            <a:r>
              <a:rPr lang="en-US" b="1" dirty="0">
                <a:solidFill>
                  <a:srgbClr val="0070C0"/>
                </a:solidFill>
              </a:rPr>
              <a:t>.</a:t>
            </a:r>
          </a:p>
          <a:p>
            <a:pPr algn="just" rtl="1"/>
            <a:r>
              <a:rPr lang="en-US" dirty="0" err="1"/>
              <a:t>صحيح</a:t>
            </a:r>
            <a:endParaRPr lang="en-US" dirty="0"/>
          </a:p>
          <a:p>
            <a:pPr algn="just" rtl="1"/>
            <a:r>
              <a:rPr lang="en-US" b="1" u="sng" dirty="0" err="1"/>
              <a:t>خطأ</a:t>
            </a:r>
            <a:endParaRPr lang="en-US" b="1" u="sng" dirty="0"/>
          </a:p>
          <a:p>
            <a:pPr algn="just" rtl="1"/>
            <a:r>
              <a:rPr lang="ar-EG" dirty="0"/>
              <a:t>الإجابة الصحيحة هي السياسة النقدية الانكماشية</a:t>
            </a:r>
            <a:endParaRPr lang="en-US" dirty="0"/>
          </a:p>
        </p:txBody>
      </p:sp>
    </p:spTree>
    <p:extLst>
      <p:ext uri="{BB962C8B-B14F-4D97-AF65-F5344CB8AC3E}">
        <p14:creationId xmlns:p14="http://schemas.microsoft.com/office/powerpoint/2010/main" val="1366147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Monetary, and Fiscal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النقدية والمالية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grpSp>
        <p:nvGrpSpPr>
          <p:cNvPr id="2" name="Group 1">
            <a:extLst>
              <a:ext uri="{FF2B5EF4-FFF2-40B4-BE49-F238E27FC236}">
                <a16:creationId xmlns:a16="http://schemas.microsoft.com/office/drawing/2014/main" id="{7611A78F-3A38-F3A9-8512-A9089D279078}"/>
              </a:ext>
            </a:extLst>
          </p:cNvPr>
          <p:cNvGrpSpPr/>
          <p:nvPr/>
        </p:nvGrpSpPr>
        <p:grpSpPr>
          <a:xfrm>
            <a:off x="2916460" y="2395678"/>
            <a:ext cx="6359080" cy="3179540"/>
            <a:chOff x="617207" y="0"/>
            <a:chExt cx="6359080" cy="3179540"/>
          </a:xfrm>
          <a:solidFill>
            <a:schemeClr val="bg1"/>
          </a:solidFill>
          <a:scene3d>
            <a:camera prst="orthographicFront"/>
            <a:lightRig rig="chilly" dir="t"/>
          </a:scene3d>
        </p:grpSpPr>
        <p:sp>
          <p:nvSpPr>
            <p:cNvPr id="10" name="Rectangle: Rounded Corners 9">
              <a:extLst>
                <a:ext uri="{FF2B5EF4-FFF2-40B4-BE49-F238E27FC236}">
                  <a16:creationId xmlns:a16="http://schemas.microsoft.com/office/drawing/2014/main" id="{C26081A1-412E-83A1-9362-63735EF49DCF}"/>
                </a:ext>
              </a:extLst>
            </p:cNvPr>
            <p:cNvSpPr/>
            <p:nvPr/>
          </p:nvSpPr>
          <p:spPr>
            <a:xfrm>
              <a:off x="617207" y="0"/>
              <a:ext cx="6359080" cy="3179540"/>
            </a:xfrm>
            <a:prstGeom prst="roundRect">
              <a:avLst>
                <a:gd name="adj" fmla="val 10000"/>
              </a:avLst>
            </a:prstGeom>
            <a:grpFill/>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C6206F49-194F-7328-3DF7-4B292F876238}"/>
                </a:ext>
              </a:extLst>
            </p:cNvPr>
            <p:cNvSpPr txBox="1"/>
            <p:nvPr/>
          </p:nvSpPr>
          <p:spPr>
            <a:xfrm>
              <a:off x="710333" y="93126"/>
              <a:ext cx="6172828" cy="2993288"/>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2060"/>
                  </a:solidFill>
                  <a:latin typeface="Alexandria"/>
                </a:rPr>
                <a:t>2) Fiscal Policy</a:t>
              </a:r>
              <a:r>
                <a:rPr lang="ar-EG" sz="2400" b="1" kern="1200" dirty="0">
                  <a:solidFill>
                    <a:srgbClr val="002060"/>
                  </a:solidFill>
                  <a:latin typeface="Alexandria"/>
                </a:rPr>
                <a:t>السياسة المالية </a:t>
              </a:r>
              <a:endParaRPr lang="en-US" sz="2400" b="1" kern="1200" dirty="0">
                <a:solidFill>
                  <a:srgbClr val="002060"/>
                </a:solidFill>
                <a:latin typeface="Alexandria"/>
              </a:endParaRPr>
            </a:p>
          </p:txBody>
        </p:sp>
      </p:grpSp>
    </p:spTree>
    <p:extLst>
      <p:ext uri="{BB962C8B-B14F-4D97-AF65-F5344CB8AC3E}">
        <p14:creationId xmlns:p14="http://schemas.microsoft.com/office/powerpoint/2010/main" val="80111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Fiscal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المالية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sp>
        <p:nvSpPr>
          <p:cNvPr id="9" name="Content Placeholder 2">
            <a:extLst>
              <a:ext uri="{FF2B5EF4-FFF2-40B4-BE49-F238E27FC236}">
                <a16:creationId xmlns:a16="http://schemas.microsoft.com/office/drawing/2014/main" id="{63C3FE69-920E-CDFC-D358-B473DD0252F3}"/>
              </a:ext>
            </a:extLst>
          </p:cNvPr>
          <p:cNvSpPr txBox="1">
            <a:spLocks/>
          </p:cNvSpPr>
          <p:nvPr/>
        </p:nvSpPr>
        <p:spPr>
          <a:xfrm>
            <a:off x="890329" y="2287369"/>
            <a:ext cx="4831917" cy="40611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pP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Fiscal Policy </a:t>
            </a:r>
            <a:r>
              <a:rPr lang="en-US" sz="2000" dirty="0">
                <a:effectLst/>
                <a:latin typeface="Alexandria"/>
                <a:ea typeface="Times New Roman" panose="02020603050405020304" pitchFamily="18" charset="0"/>
              </a:rPr>
              <a:t>is determined by </a:t>
            </a:r>
            <a:r>
              <a:rPr lang="en-US" sz="2000" b="1" dirty="0">
                <a:solidFill>
                  <a:srgbClr val="0070C0"/>
                </a:solidFill>
                <a:effectLst/>
                <a:latin typeface="Alexandria"/>
                <a:ea typeface="Times New Roman" panose="02020603050405020304" pitchFamily="18" charset="0"/>
              </a:rPr>
              <a:t>government/ congress/ president (Fiscal Authorities) </a:t>
            </a:r>
            <a:r>
              <a:rPr lang="en-US" sz="2000" dirty="0">
                <a:effectLst/>
                <a:latin typeface="Alexandria"/>
                <a:ea typeface="Times New Roman" panose="02020603050405020304" pitchFamily="18" charset="0"/>
              </a:rPr>
              <a:t>using </a:t>
            </a:r>
            <a:r>
              <a:rPr lang="en-US" sz="2000" b="1" dirty="0">
                <a:solidFill>
                  <a:srgbClr val="0070C0"/>
                </a:solidFill>
                <a:effectLst/>
                <a:latin typeface="Alexandria"/>
                <a:ea typeface="Times New Roman" panose="02020603050405020304" pitchFamily="18" charset="0"/>
              </a:rPr>
              <a:t>Taxes and the government expenditure </a:t>
            </a:r>
            <a:r>
              <a:rPr lang="en-US" sz="2000" dirty="0">
                <a:effectLst/>
                <a:latin typeface="Alexandria"/>
                <a:ea typeface="Times New Roman" panose="02020603050405020304" pitchFamily="18" charset="0"/>
              </a:rPr>
              <a:t>to influence economic conditions</a:t>
            </a:r>
            <a:endParaRPr lang="ar-EG" sz="2000" dirty="0">
              <a:effectLst/>
              <a:latin typeface="Alexandria"/>
              <a:ea typeface="Times New Roman" panose="02020603050405020304" pitchFamily="18" charset="0"/>
            </a:endParaRPr>
          </a:p>
          <a:p>
            <a:pPr marL="0" indent="0" algn="just">
              <a:spcBef>
                <a:spcPts val="0"/>
              </a:spcBef>
              <a:buNone/>
            </a:pPr>
            <a:endParaRPr lang="en-GB" sz="2000" b="1" u="sng" dirty="0">
              <a:solidFill>
                <a:srgbClr val="000000"/>
              </a:solidFill>
              <a:latin typeface="Alexandria"/>
              <a:ea typeface="Times New Roman" panose="02020603050405020304" pitchFamily="18" charset="0"/>
              <a:cs typeface="Palatino Linotype" panose="02040502050505030304" pitchFamily="18" charset="0"/>
            </a:endParaRPr>
          </a:p>
          <a:p>
            <a:pPr marL="342900" marR="0" lvl="0" indent="-342900" rtl="0">
              <a:spcBef>
                <a:spcPts val="0"/>
              </a:spcBef>
              <a:spcAft>
                <a:spcPts val="0"/>
              </a:spcAft>
              <a:buFont typeface="Symbol" panose="05050102010706020507" pitchFamily="18" charset="2"/>
              <a:buChar char=""/>
            </a:pPr>
            <a:r>
              <a:rPr lang="en-US" sz="2000" b="1" dirty="0">
                <a:effectLst/>
                <a:latin typeface="Alexandria"/>
                <a:ea typeface="Times New Roman" panose="02020603050405020304" pitchFamily="18" charset="0"/>
              </a:rPr>
              <a:t>Goals:</a:t>
            </a:r>
            <a:endParaRPr lang="en-US" sz="2000" dirty="0">
              <a:effectLst/>
              <a:latin typeface="Alexandria"/>
              <a:ea typeface="Times New Roman" panose="02020603050405020304" pitchFamily="18" charset="0"/>
            </a:endParaRPr>
          </a:p>
          <a:p>
            <a:pPr marL="800100" lvl="1" indent="-342900">
              <a:buFont typeface="Symbol" panose="05050102010706020507" pitchFamily="18" charset="2"/>
              <a:buChar char=""/>
            </a:pPr>
            <a:r>
              <a:rPr lang="en-US" sz="2000" dirty="0">
                <a:effectLst/>
                <a:latin typeface="Alexandria"/>
                <a:ea typeface="Times New Roman" panose="02020603050405020304" pitchFamily="18" charset="0"/>
              </a:rPr>
              <a:t>Boosting employment level to achieve Full Employment</a:t>
            </a:r>
          </a:p>
          <a:p>
            <a:pPr marL="800100" lvl="1" indent="-342900">
              <a:buFont typeface="Symbol" panose="05050102010706020507" pitchFamily="18" charset="2"/>
              <a:buChar char=""/>
            </a:pPr>
            <a:r>
              <a:rPr lang="en-US" sz="2000" dirty="0">
                <a:effectLst/>
                <a:latin typeface="Alexandria"/>
                <a:ea typeface="Times New Roman" panose="02020603050405020304" pitchFamily="18" charset="0"/>
              </a:rPr>
              <a:t>Inflation in Check</a:t>
            </a:r>
          </a:p>
          <a:p>
            <a:pPr marL="800100" lvl="1" indent="-342900">
              <a:buFont typeface="Symbol" panose="05050102010706020507" pitchFamily="18" charset="2"/>
              <a:buChar char=""/>
            </a:pPr>
            <a:r>
              <a:rPr lang="en-US" sz="2000" dirty="0">
                <a:effectLst/>
                <a:latin typeface="Alexandria"/>
                <a:ea typeface="Times New Roman" panose="02020603050405020304" pitchFamily="18" charset="0"/>
              </a:rPr>
              <a:t>Maintain Sustainable Growth</a:t>
            </a:r>
            <a:endParaRPr lang="ar-EG"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Content Placeholder 2">
            <a:extLst>
              <a:ext uri="{FF2B5EF4-FFF2-40B4-BE49-F238E27FC236}">
                <a16:creationId xmlns:a16="http://schemas.microsoft.com/office/drawing/2014/main" id="{B519472E-E18C-F494-F4C2-CE6BDE3EA1AE}"/>
              </a:ext>
            </a:extLst>
          </p:cNvPr>
          <p:cNvSpPr txBox="1">
            <a:spLocks/>
          </p:cNvSpPr>
          <p:nvPr/>
        </p:nvSpPr>
        <p:spPr>
          <a:xfrm>
            <a:off x="6439308" y="2231509"/>
            <a:ext cx="4831917" cy="40611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00100" lvl="1" indent="-342900" algn="r" rtl="1">
              <a:buFont typeface="Symbol" panose="05050102010706020507" pitchFamily="18" charset="2"/>
              <a:buChar char=""/>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يتم تحديد السياسة المالية من قبل الحكومة / الكونجرس / الرئيس (السلطات المالية) باستخدام الضرائب والإنفاق الحكومي للتأثير على الظروف الاقتصادية</a:t>
            </a:r>
          </a:p>
          <a:p>
            <a:pPr marL="800100" lvl="1" indent="-342900" algn="r" rtl="1">
              <a:buFont typeface="Symbol" panose="05050102010706020507" pitchFamily="18" charset="2"/>
              <a:buChar char=""/>
            </a:pPr>
            <a:r>
              <a:rPr lang="ar-EG" sz="2000" b="1" dirty="0">
                <a:effectLst/>
                <a:latin typeface="Alexandria"/>
                <a:ea typeface="Times New Roman" panose="02020603050405020304" pitchFamily="18" charset="0"/>
              </a:rPr>
              <a:t>أهدافها</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1257300" lvl="2" indent="-342900" algn="r" rtl="1">
              <a:buFont typeface="Symbol" panose="05050102010706020507" pitchFamily="18" charset="2"/>
              <a:buChar char=""/>
            </a:pPr>
            <a:r>
              <a:rPr lang="ar-EG" dirty="0">
                <a:effectLst/>
                <a:latin typeface="Alexandria"/>
                <a:ea typeface="Times New Roman" panose="02020603050405020304" pitchFamily="18" charset="0"/>
              </a:rPr>
              <a:t>تعزيز مستوى التشغيل لتحقيق التشغيل الكامل</a:t>
            </a:r>
          </a:p>
          <a:p>
            <a:pPr marL="1257300" lvl="2" indent="-342900" algn="r" rtl="1">
              <a:buFont typeface="Symbol" panose="05050102010706020507" pitchFamily="18" charset="2"/>
              <a:buChar char=""/>
            </a:pPr>
            <a:r>
              <a:rPr lang="ar-EG" dirty="0">
                <a:effectLst/>
                <a:latin typeface="Alexandria"/>
                <a:ea typeface="Times New Roman" panose="02020603050405020304" pitchFamily="18" charset="0"/>
              </a:rPr>
              <a:t>جعل التضخم تحت السيطرة</a:t>
            </a:r>
          </a:p>
          <a:p>
            <a:pPr marL="1257300" lvl="2" indent="-342900" algn="r" rtl="1">
              <a:buFont typeface="Symbol" panose="05050102010706020507" pitchFamily="18" charset="2"/>
              <a:buChar char=""/>
            </a:pPr>
            <a:r>
              <a:rPr lang="ar-EG" dirty="0">
                <a:effectLst/>
                <a:latin typeface="Alexandria"/>
                <a:ea typeface="Times New Roman" panose="02020603050405020304" pitchFamily="18" charset="0"/>
              </a:rPr>
              <a:t>الحفاظ على النمو المستدام</a:t>
            </a:r>
            <a:endParaRPr lang="en-US" dirty="0">
              <a:effectLst/>
              <a:latin typeface="Alexandria"/>
              <a:ea typeface="Times New Roman" panose="02020603050405020304" pitchFamily="18" charset="0"/>
            </a:endParaRPr>
          </a:p>
          <a:p>
            <a:pPr marL="0" indent="0" algn="just">
              <a:spcBef>
                <a:spcPts val="0"/>
              </a:spcBef>
              <a:buNone/>
            </a:pPr>
            <a:endParaRPr lang="en-GB" sz="2000" b="1" u="sng" dirty="0">
              <a:solidFill>
                <a:srgbClr val="000000"/>
              </a:solidFill>
              <a:latin typeface="Alexandria"/>
              <a:ea typeface="Times New Roman" panose="02020603050405020304" pitchFamily="18" charset="0"/>
              <a:cs typeface="Palatino Linotype" panose="02040502050505030304" pitchFamily="18" charset="0"/>
            </a:endParaRPr>
          </a:p>
          <a:p>
            <a:pPr marL="0" indent="0" algn="just">
              <a:spcBef>
                <a:spcPts val="0"/>
              </a:spcBef>
              <a:buNone/>
            </a:pPr>
            <a:endParaRPr lang="en-US" sz="2000" b="1" u="sng" dirty="0">
              <a:solidFill>
                <a:srgbClr val="0070C0"/>
              </a:solidFill>
              <a:effectLst/>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b="1" u="sng" dirty="0">
              <a:solidFill>
                <a:srgbClr val="FF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3509725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422320" cy="50201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Fiscal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المالية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sp>
        <p:nvSpPr>
          <p:cNvPr id="2" name="TextBox 1">
            <a:extLst>
              <a:ext uri="{FF2B5EF4-FFF2-40B4-BE49-F238E27FC236}">
                <a16:creationId xmlns:a16="http://schemas.microsoft.com/office/drawing/2014/main" id="{48FD8AFA-FE11-808D-3E7A-4339C5ABCD0D}"/>
              </a:ext>
            </a:extLst>
          </p:cNvPr>
          <p:cNvSpPr txBox="1"/>
          <p:nvPr/>
        </p:nvSpPr>
        <p:spPr>
          <a:xfrm>
            <a:off x="3300997" y="3854569"/>
            <a:ext cx="6221894" cy="461665"/>
          </a:xfrm>
          <a:prstGeom prst="rect">
            <a:avLst/>
          </a:prstGeom>
          <a:noFill/>
        </p:spPr>
        <p:txBody>
          <a:bodyPr wrap="square">
            <a:spAutoFit/>
          </a:bodyPr>
          <a:lstStyle/>
          <a:p>
            <a:pPr marR="0" lvl="0" algn="ctr">
              <a:spcBef>
                <a:spcPts val="0"/>
              </a:spcBef>
              <a:spcAft>
                <a:spcPts val="0"/>
              </a:spcAft>
              <a:buClr>
                <a:srgbClr val="000000"/>
              </a:buClr>
              <a:buSzPts val="1100"/>
            </a:pPr>
            <a:r>
              <a:rPr lang="en-US" sz="2400" b="1" u="sng" dirty="0">
                <a:solidFill>
                  <a:srgbClr val="0070C0"/>
                </a:solidFill>
                <a:effectLst/>
                <a:latin typeface="Alexandria"/>
                <a:ea typeface="Andalus"/>
                <a:cs typeface="Noto Sans Symbols"/>
              </a:rPr>
              <a:t>Government Budget </a:t>
            </a:r>
            <a:r>
              <a:rPr lang="en-US" sz="2400" b="1" u="sng" dirty="0">
                <a:solidFill>
                  <a:srgbClr val="0070C0"/>
                </a:solidFill>
                <a:effectLst/>
                <a:latin typeface="Alexandria"/>
                <a:ea typeface="Noto Sans Symbols"/>
                <a:cs typeface="Noto Sans Symbols"/>
              </a:rPr>
              <a:t>≡</a:t>
            </a:r>
            <a:r>
              <a:rPr lang="en-US" sz="2400" b="1" u="sng" dirty="0">
                <a:solidFill>
                  <a:srgbClr val="0070C0"/>
                </a:solidFill>
                <a:effectLst/>
                <a:latin typeface="Alexandria"/>
                <a:ea typeface="Andalus"/>
                <a:cs typeface="Noto Sans Symbols"/>
              </a:rPr>
              <a:t> G </a:t>
            </a:r>
            <a:r>
              <a:rPr lang="en-US" sz="2400" b="1" u="sng" dirty="0">
                <a:solidFill>
                  <a:srgbClr val="0070C0"/>
                </a:solidFill>
                <a:effectLst/>
                <a:latin typeface="Alexandria"/>
                <a:ea typeface="Noto Sans Symbols"/>
                <a:cs typeface="Noto Sans Symbols"/>
              </a:rPr>
              <a:t>–</a:t>
            </a:r>
            <a:r>
              <a:rPr lang="en-US" sz="2400" b="1" u="sng" dirty="0">
                <a:solidFill>
                  <a:srgbClr val="0070C0"/>
                </a:solidFill>
                <a:effectLst/>
                <a:latin typeface="Alexandria"/>
                <a:ea typeface="Andalus"/>
                <a:cs typeface="Noto Sans Symbols"/>
              </a:rPr>
              <a:t> T</a:t>
            </a:r>
            <a:endParaRPr lang="en-US" sz="2400" dirty="0">
              <a:solidFill>
                <a:srgbClr val="0070C0"/>
              </a:solidFill>
              <a:effectLst/>
              <a:latin typeface="Alexandria"/>
              <a:ea typeface="Noto Sans Symbols"/>
              <a:cs typeface="Noto Sans Symbols"/>
            </a:endParaRPr>
          </a:p>
        </p:txBody>
      </p:sp>
      <p:pic>
        <p:nvPicPr>
          <p:cNvPr id="10" name="Picture 9">
            <a:extLst>
              <a:ext uri="{FF2B5EF4-FFF2-40B4-BE49-F238E27FC236}">
                <a16:creationId xmlns:a16="http://schemas.microsoft.com/office/drawing/2014/main" id="{FA2C4A91-4EBB-05D1-C4F0-9E857E00D7AA}"/>
              </a:ext>
            </a:extLst>
          </p:cNvPr>
          <p:cNvPicPr>
            <a:picLocks noChangeAspect="1"/>
          </p:cNvPicPr>
          <p:nvPr/>
        </p:nvPicPr>
        <p:blipFill rotWithShape="1">
          <a:blip r:embed="rId3"/>
          <a:srcRect l="38697" t="56622" r="13695" b="14959"/>
          <a:stretch/>
        </p:blipFill>
        <p:spPr>
          <a:xfrm>
            <a:off x="1216394" y="4265416"/>
            <a:ext cx="10102103" cy="2317507"/>
          </a:xfrm>
          <a:prstGeom prst="rect">
            <a:avLst/>
          </a:prstGeom>
        </p:spPr>
      </p:pic>
      <p:pic>
        <p:nvPicPr>
          <p:cNvPr id="12" name="Picture 11">
            <a:extLst>
              <a:ext uri="{FF2B5EF4-FFF2-40B4-BE49-F238E27FC236}">
                <a16:creationId xmlns:a16="http://schemas.microsoft.com/office/drawing/2014/main" id="{CDC8B580-AA02-3F9B-862D-B7FBF7A62714}"/>
              </a:ext>
            </a:extLst>
          </p:cNvPr>
          <p:cNvPicPr>
            <a:picLocks noChangeAspect="1"/>
          </p:cNvPicPr>
          <p:nvPr/>
        </p:nvPicPr>
        <p:blipFill rotWithShape="1">
          <a:blip r:embed="rId4"/>
          <a:srcRect l="24140" t="41517" r="24827" b="32748"/>
          <a:stretch/>
        </p:blipFill>
        <p:spPr>
          <a:xfrm>
            <a:off x="2022781" y="1888645"/>
            <a:ext cx="9321053" cy="1988344"/>
          </a:xfrm>
          <a:prstGeom prst="rect">
            <a:avLst/>
          </a:prstGeom>
        </p:spPr>
      </p:pic>
    </p:spTree>
    <p:extLst>
      <p:ext uri="{BB962C8B-B14F-4D97-AF65-F5344CB8AC3E}">
        <p14:creationId xmlns:p14="http://schemas.microsoft.com/office/powerpoint/2010/main" val="180585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Fiscal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المالية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sp>
        <p:nvSpPr>
          <p:cNvPr id="2" name="TextBox 1">
            <a:extLst>
              <a:ext uri="{FF2B5EF4-FFF2-40B4-BE49-F238E27FC236}">
                <a16:creationId xmlns:a16="http://schemas.microsoft.com/office/drawing/2014/main" id="{48FD8AFA-FE11-808D-3E7A-4339C5ABCD0D}"/>
              </a:ext>
            </a:extLst>
          </p:cNvPr>
          <p:cNvSpPr txBox="1"/>
          <p:nvPr/>
        </p:nvSpPr>
        <p:spPr>
          <a:xfrm>
            <a:off x="3412500" y="1833991"/>
            <a:ext cx="6221894" cy="461665"/>
          </a:xfrm>
          <a:prstGeom prst="rect">
            <a:avLst/>
          </a:prstGeom>
          <a:noFill/>
        </p:spPr>
        <p:txBody>
          <a:bodyPr wrap="square">
            <a:spAutoFit/>
          </a:bodyPr>
          <a:lstStyle/>
          <a:p>
            <a:pPr marR="0" lvl="0" algn="ctr">
              <a:spcBef>
                <a:spcPts val="0"/>
              </a:spcBef>
              <a:spcAft>
                <a:spcPts val="0"/>
              </a:spcAft>
              <a:buClr>
                <a:srgbClr val="000000"/>
              </a:buClr>
              <a:buSzPts val="1100"/>
            </a:pPr>
            <a:r>
              <a:rPr lang="en-US" sz="2400" b="1" u="sng" dirty="0">
                <a:solidFill>
                  <a:srgbClr val="0070C0"/>
                </a:solidFill>
                <a:effectLst/>
                <a:latin typeface="Alexandria"/>
                <a:ea typeface="Andalus"/>
                <a:cs typeface="Noto Sans Symbols"/>
              </a:rPr>
              <a:t>Types of Fiscal policy</a:t>
            </a:r>
            <a:r>
              <a:rPr lang="ar-EG" sz="2400" b="1" u="sng" dirty="0" err="1">
                <a:solidFill>
                  <a:srgbClr val="0070C0"/>
                </a:solidFill>
                <a:effectLst/>
                <a:latin typeface="Alexandria"/>
                <a:ea typeface="Andalus"/>
                <a:cs typeface="Noto Sans Symbols"/>
              </a:rPr>
              <a:t>انواع</a:t>
            </a:r>
            <a:r>
              <a:rPr lang="ar-EG" sz="2400" b="1" u="sng" dirty="0">
                <a:solidFill>
                  <a:srgbClr val="0070C0"/>
                </a:solidFill>
                <a:effectLst/>
                <a:latin typeface="Alexandria"/>
                <a:ea typeface="Andalus"/>
                <a:cs typeface="Noto Sans Symbols"/>
              </a:rPr>
              <a:t> السياسة المالية </a:t>
            </a:r>
            <a:endParaRPr lang="en-US" sz="2400" b="1" u="sng" dirty="0">
              <a:solidFill>
                <a:srgbClr val="0070C0"/>
              </a:solidFill>
              <a:effectLst/>
              <a:latin typeface="Alexandria"/>
              <a:ea typeface="Andalus"/>
              <a:cs typeface="Noto Sans Symbols"/>
            </a:endParaRPr>
          </a:p>
        </p:txBody>
      </p:sp>
      <p:pic>
        <p:nvPicPr>
          <p:cNvPr id="9" name="Picture 8" descr="Graphical user interface&#10;&#10;Description automatically generated with medium confidence">
            <a:extLst>
              <a:ext uri="{FF2B5EF4-FFF2-40B4-BE49-F238E27FC236}">
                <a16:creationId xmlns:a16="http://schemas.microsoft.com/office/drawing/2014/main" id="{9249F12A-6400-52E5-9AD1-8A0CE53F3BDE}"/>
              </a:ext>
            </a:extLst>
          </p:cNvPr>
          <p:cNvPicPr>
            <a:picLocks noChangeAspect="1"/>
          </p:cNvPicPr>
          <p:nvPr/>
        </p:nvPicPr>
        <p:blipFill rotWithShape="1">
          <a:blip r:embed="rId3">
            <a:extLst>
              <a:ext uri="{28A0092B-C50C-407E-A947-70E740481C1C}">
                <a14:useLocalDpi xmlns:a14="http://schemas.microsoft.com/office/drawing/2010/main" val="0"/>
              </a:ext>
            </a:extLst>
          </a:blip>
          <a:srcRect l="9368" t="27626"/>
          <a:stretch/>
        </p:blipFill>
        <p:spPr>
          <a:xfrm>
            <a:off x="1387518" y="2295656"/>
            <a:ext cx="9416964" cy="3622610"/>
          </a:xfrm>
          <a:prstGeom prst="rect">
            <a:avLst/>
          </a:prstGeom>
        </p:spPr>
      </p:pic>
      <p:sp>
        <p:nvSpPr>
          <p:cNvPr id="11" name="Oval 10">
            <a:extLst>
              <a:ext uri="{FF2B5EF4-FFF2-40B4-BE49-F238E27FC236}">
                <a16:creationId xmlns:a16="http://schemas.microsoft.com/office/drawing/2014/main" id="{03253504-1B18-95D8-3755-B134A3BC4689}"/>
              </a:ext>
            </a:extLst>
          </p:cNvPr>
          <p:cNvSpPr/>
          <p:nvPr/>
        </p:nvSpPr>
        <p:spPr>
          <a:xfrm>
            <a:off x="8558213" y="5414963"/>
            <a:ext cx="2246269" cy="608507"/>
          </a:xfrm>
          <a:prstGeom prst="ellipse">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614917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44454"/>
            <a:ext cx="11569649" cy="55721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18292" y="408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7181" y="141377"/>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47587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Fiscal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المالية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31561" y="653223"/>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92378" y="923552"/>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graphicFrame>
        <p:nvGraphicFramePr>
          <p:cNvPr id="9" name="Table 8">
            <a:extLst>
              <a:ext uri="{FF2B5EF4-FFF2-40B4-BE49-F238E27FC236}">
                <a16:creationId xmlns:a16="http://schemas.microsoft.com/office/drawing/2014/main" id="{87BE4396-1AC9-529D-3F9F-2EB7AF387726}"/>
              </a:ext>
            </a:extLst>
          </p:cNvPr>
          <p:cNvGraphicFramePr>
            <a:graphicFrameLocks noGrp="1"/>
          </p:cNvGraphicFramePr>
          <p:nvPr>
            <p:extLst>
              <p:ext uri="{D42A27DB-BD31-4B8C-83A1-F6EECF244321}">
                <p14:modId xmlns:p14="http://schemas.microsoft.com/office/powerpoint/2010/main" val="2701290501"/>
              </p:ext>
            </p:extLst>
          </p:nvPr>
        </p:nvGraphicFramePr>
        <p:xfrm>
          <a:off x="520271" y="1725522"/>
          <a:ext cx="6886979" cy="4541432"/>
        </p:xfrm>
        <a:graphic>
          <a:graphicData uri="http://schemas.openxmlformats.org/drawingml/2006/table">
            <a:tbl>
              <a:tblPr firstRow="1" firstCol="1" bandRow="1">
                <a:tableStyleId>{5940675A-B579-460E-94D1-54222C63F5DA}</a:tableStyleId>
              </a:tblPr>
              <a:tblGrid>
                <a:gridCol w="1189034">
                  <a:extLst>
                    <a:ext uri="{9D8B030D-6E8A-4147-A177-3AD203B41FA5}">
                      <a16:colId xmlns:a16="http://schemas.microsoft.com/office/drawing/2014/main" val="1022057400"/>
                    </a:ext>
                  </a:extLst>
                </a:gridCol>
                <a:gridCol w="5697945">
                  <a:extLst>
                    <a:ext uri="{9D8B030D-6E8A-4147-A177-3AD203B41FA5}">
                      <a16:colId xmlns:a16="http://schemas.microsoft.com/office/drawing/2014/main" val="394985859"/>
                    </a:ext>
                  </a:extLst>
                </a:gridCol>
              </a:tblGrid>
              <a:tr h="442698">
                <a:tc>
                  <a:txBody>
                    <a:bodyPr/>
                    <a:lstStyle/>
                    <a:p>
                      <a:pPr marL="0" marR="0">
                        <a:lnSpc>
                          <a:spcPct val="115000"/>
                        </a:lnSpc>
                        <a:spcBef>
                          <a:spcPts val="0"/>
                        </a:spcBef>
                        <a:spcAft>
                          <a:spcPts val="1000"/>
                        </a:spcAft>
                      </a:pPr>
                      <a:r>
                        <a:rPr lang="en-US" sz="2000" b="1" dirty="0">
                          <a:solidFill>
                            <a:srgbClr val="0070C0"/>
                          </a:solidFill>
                          <a:effectLst/>
                        </a:rPr>
                        <a:t> </a:t>
                      </a:r>
                      <a:endParaRPr lang="en-US" sz="2000" b="1"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R="0" algn="ctr">
                        <a:spcBef>
                          <a:spcPts val="0"/>
                        </a:spcBef>
                        <a:spcAft>
                          <a:spcPts val="0"/>
                        </a:spcAft>
                      </a:pPr>
                      <a:r>
                        <a:rPr lang="en-US" sz="2000" b="1" dirty="0">
                          <a:solidFill>
                            <a:srgbClr val="0070C0"/>
                          </a:solidFill>
                          <a:effectLst/>
                        </a:rPr>
                        <a:t>Expansionary fiscal policy</a:t>
                      </a:r>
                      <a:endParaRPr lang="en-US" sz="2000" b="1"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817416646"/>
                  </a:ext>
                </a:extLst>
              </a:tr>
              <a:tr h="824852">
                <a:tc>
                  <a:txBody>
                    <a:bodyPr/>
                    <a:lstStyle/>
                    <a:p>
                      <a:pPr marL="0" marR="0" algn="ctr">
                        <a:lnSpc>
                          <a:spcPct val="115000"/>
                        </a:lnSpc>
                        <a:spcBef>
                          <a:spcPts val="0"/>
                        </a:spcBef>
                        <a:spcAft>
                          <a:spcPts val="1000"/>
                        </a:spcAft>
                      </a:pPr>
                      <a:r>
                        <a:rPr lang="en-US" sz="2000" b="1" dirty="0">
                          <a:solidFill>
                            <a:srgbClr val="0070C0"/>
                          </a:solidFill>
                          <a:effectLst/>
                        </a:rPr>
                        <a:t>When</a:t>
                      </a:r>
                      <a:endParaRPr lang="en-US" sz="2000" b="1"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marL="0" marR="0">
                        <a:lnSpc>
                          <a:spcPct val="115000"/>
                        </a:lnSpc>
                        <a:spcBef>
                          <a:spcPts val="0"/>
                        </a:spcBef>
                        <a:spcAft>
                          <a:spcPts val="1000"/>
                        </a:spcAft>
                      </a:pPr>
                      <a:r>
                        <a:rPr lang="en-US" sz="2000" dirty="0">
                          <a:effectLst/>
                        </a:rPr>
                        <a:t>Stimulate the economy during </a:t>
                      </a:r>
                      <a:r>
                        <a:rPr lang="en-US" sz="2000" u="sng" dirty="0">
                          <a:effectLst/>
                        </a:rPr>
                        <a:t>the recession (during Budget surplus)</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617047983"/>
                  </a:ext>
                </a:extLst>
              </a:tr>
              <a:tr h="397734">
                <a:tc>
                  <a:txBody>
                    <a:bodyPr/>
                    <a:lstStyle/>
                    <a:p>
                      <a:pPr marL="0" marR="0" algn="ctr">
                        <a:lnSpc>
                          <a:spcPct val="115000"/>
                        </a:lnSpc>
                        <a:spcBef>
                          <a:spcPts val="0"/>
                        </a:spcBef>
                        <a:spcAft>
                          <a:spcPts val="1000"/>
                        </a:spcAft>
                      </a:pPr>
                      <a:r>
                        <a:rPr lang="en-US" sz="2000" b="1">
                          <a:solidFill>
                            <a:srgbClr val="0070C0"/>
                          </a:solidFill>
                          <a:effectLst/>
                        </a:rPr>
                        <a:t>Action</a:t>
                      </a:r>
                      <a:endParaRPr lang="en-US" sz="2000" b="1">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spcBef>
                          <a:spcPts val="0"/>
                        </a:spcBef>
                        <a:spcAft>
                          <a:spcPts val="1000"/>
                        </a:spcAft>
                      </a:pPr>
                      <a:r>
                        <a:rPr lang="en-US" sz="2000">
                          <a:effectLst/>
                        </a:rPr>
                        <a:t>T</a:t>
                      </a:r>
                      <a:r>
                        <a:rPr lang="en-US" sz="2000">
                          <a:effectLst/>
                          <a:sym typeface="Symbol" panose="05050102010706020507" pitchFamily="18" charset="2"/>
                        </a:rPr>
                        <a:t></a:t>
                      </a:r>
                      <a:r>
                        <a:rPr lang="en-US" sz="2000">
                          <a:effectLst/>
                        </a:rPr>
                        <a:t> or G↑</a:t>
                      </a:r>
                      <a:endParaRPr lang="en-US" sz="200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200331403"/>
                  </a:ext>
                </a:extLst>
              </a:tr>
              <a:tr h="1507932">
                <a:tc>
                  <a:txBody>
                    <a:bodyPr/>
                    <a:lstStyle/>
                    <a:p>
                      <a:pPr marL="0" marR="0" algn="ctr">
                        <a:lnSpc>
                          <a:spcPct val="115000"/>
                        </a:lnSpc>
                        <a:spcBef>
                          <a:spcPts val="0"/>
                        </a:spcBef>
                        <a:spcAft>
                          <a:spcPts val="1000"/>
                        </a:spcAft>
                      </a:pPr>
                      <a:r>
                        <a:rPr lang="en-US" sz="2000" b="1" dirty="0">
                          <a:solidFill>
                            <a:srgbClr val="0070C0"/>
                          </a:solidFill>
                          <a:effectLst/>
                        </a:rPr>
                        <a:t>results</a:t>
                      </a:r>
                      <a:endParaRPr lang="en-US" sz="2000" b="1"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marL="0" marR="0">
                        <a:lnSpc>
                          <a:spcPct val="115000"/>
                        </a:lnSpc>
                        <a:spcBef>
                          <a:spcPts val="0"/>
                        </a:spcBef>
                        <a:spcAft>
                          <a:spcPts val="1000"/>
                        </a:spcAft>
                      </a:pPr>
                      <a:r>
                        <a:rPr lang="en-US" sz="2000" dirty="0">
                          <a:effectLst/>
                        </a:rPr>
                        <a:t>T</a:t>
                      </a:r>
                      <a:r>
                        <a:rPr lang="en-US" sz="2000" dirty="0">
                          <a:effectLst/>
                          <a:sym typeface="Symbol" panose="05050102010706020507" pitchFamily="18" charset="2"/>
                        </a:rPr>
                        <a:t></a:t>
                      </a:r>
                      <a:r>
                        <a:rPr lang="en-US" sz="2000" dirty="0">
                          <a:effectLst/>
                        </a:rPr>
                        <a:t>: consumer spending↑</a:t>
                      </a:r>
                    </a:p>
                    <a:p>
                      <a:pPr marL="0" marR="0">
                        <a:lnSpc>
                          <a:spcPct val="115000"/>
                        </a:lnSpc>
                        <a:spcBef>
                          <a:spcPts val="0"/>
                        </a:spcBef>
                        <a:spcAft>
                          <a:spcPts val="1000"/>
                        </a:spcAft>
                      </a:pPr>
                      <a:r>
                        <a:rPr lang="en-US" sz="2000" dirty="0">
                          <a:effectLst/>
                        </a:rPr>
                        <a:t>G↑: Business investment ↑</a:t>
                      </a:r>
                    </a:p>
                    <a:p>
                      <a:pPr marL="0" marR="0">
                        <a:lnSpc>
                          <a:spcPct val="115000"/>
                        </a:lnSpc>
                        <a:spcBef>
                          <a:spcPts val="0"/>
                        </a:spcBef>
                        <a:spcAft>
                          <a:spcPts val="1000"/>
                        </a:spcAft>
                      </a:pPr>
                      <a:r>
                        <a:rPr lang="en-US" sz="2000" dirty="0">
                          <a:effectLst/>
                        </a:rPr>
                        <a:t>AD curve </a:t>
                      </a:r>
                      <a:r>
                        <a:rPr lang="en-US" sz="2000" u="sng" dirty="0">
                          <a:effectLst/>
                        </a:rPr>
                        <a:t>increases and shift to the right</a:t>
                      </a:r>
                      <a:r>
                        <a:rPr lang="en-US" sz="2000" dirty="0">
                          <a:effectLst/>
                        </a:rPr>
                        <a:t> </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714005364"/>
                  </a:ext>
                </a:extLst>
              </a:tr>
              <a:tr h="1368216">
                <a:tc>
                  <a:txBody>
                    <a:bodyPr/>
                    <a:lstStyle/>
                    <a:p>
                      <a:pPr marL="0" marR="0" algn="ctr">
                        <a:lnSpc>
                          <a:spcPct val="115000"/>
                        </a:lnSpc>
                        <a:spcBef>
                          <a:spcPts val="0"/>
                        </a:spcBef>
                        <a:spcAft>
                          <a:spcPts val="1000"/>
                        </a:spcAft>
                      </a:pPr>
                      <a:r>
                        <a:rPr lang="en-US" sz="2000" b="1" dirty="0">
                          <a:solidFill>
                            <a:srgbClr val="0070C0"/>
                          </a:solidFill>
                          <a:effectLst/>
                        </a:rPr>
                        <a:t>effect</a:t>
                      </a:r>
                      <a:endParaRPr lang="en-US" sz="2000" b="1"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marL="0" marR="0">
                        <a:spcBef>
                          <a:spcPts val="0"/>
                        </a:spcBef>
                        <a:spcAft>
                          <a:spcPts val="1000"/>
                        </a:spcAft>
                      </a:pPr>
                      <a:r>
                        <a:rPr lang="en-US" sz="2000" dirty="0">
                          <a:effectLst/>
                        </a:rPr>
                        <a:t>Real GDP ↑</a:t>
                      </a:r>
                    </a:p>
                    <a:p>
                      <a:pPr marL="0" marR="0">
                        <a:spcBef>
                          <a:spcPts val="0"/>
                        </a:spcBef>
                        <a:spcAft>
                          <a:spcPts val="1000"/>
                        </a:spcAft>
                      </a:pPr>
                      <a:r>
                        <a:rPr lang="en-US" sz="2000" dirty="0">
                          <a:effectLst/>
                        </a:rPr>
                        <a:t>Price level ↑</a:t>
                      </a:r>
                    </a:p>
                    <a:p>
                      <a:pPr marL="0" marR="0">
                        <a:spcBef>
                          <a:spcPts val="0"/>
                        </a:spcBef>
                        <a:spcAft>
                          <a:spcPts val="1000"/>
                        </a:spcAft>
                      </a:pPr>
                      <a:r>
                        <a:rPr lang="en-US" sz="2000" dirty="0">
                          <a:effectLst/>
                        </a:rPr>
                        <a:t>Employment ↑</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898302577"/>
                  </a:ext>
                </a:extLst>
              </a:tr>
            </a:tbl>
          </a:graphicData>
        </a:graphic>
      </p:graphicFrame>
      <p:pic>
        <p:nvPicPr>
          <p:cNvPr id="11" name="Picture 10">
            <a:extLst>
              <a:ext uri="{FF2B5EF4-FFF2-40B4-BE49-F238E27FC236}">
                <a16:creationId xmlns:a16="http://schemas.microsoft.com/office/drawing/2014/main" id="{467D69A1-B901-A4FE-9B6B-C029B12B811C}"/>
              </a:ext>
            </a:extLst>
          </p:cNvPr>
          <p:cNvPicPr>
            <a:picLocks noChangeAspect="1"/>
          </p:cNvPicPr>
          <p:nvPr/>
        </p:nvPicPr>
        <p:blipFill rotWithShape="1">
          <a:blip r:embed="rId3"/>
          <a:srcRect l="49102" t="50000" r="23125" b="25640"/>
          <a:stretch/>
        </p:blipFill>
        <p:spPr>
          <a:xfrm>
            <a:off x="7616346" y="2020483"/>
            <a:ext cx="3946173" cy="3002857"/>
          </a:xfrm>
          <a:prstGeom prst="rect">
            <a:avLst/>
          </a:prstGeom>
        </p:spPr>
      </p:pic>
    </p:spTree>
    <p:extLst>
      <p:ext uri="{BB962C8B-B14F-4D97-AF65-F5344CB8AC3E}">
        <p14:creationId xmlns:p14="http://schemas.microsoft.com/office/powerpoint/2010/main" val="3864536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05070"/>
            <a:ext cx="10812720" cy="5231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3719" y="3763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8797" y="98844"/>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40618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Fiscal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المالية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926988" y="62113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87805" y="891463"/>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graphicFrame>
        <p:nvGraphicFramePr>
          <p:cNvPr id="2" name="Table 1">
            <a:extLst>
              <a:ext uri="{FF2B5EF4-FFF2-40B4-BE49-F238E27FC236}">
                <a16:creationId xmlns:a16="http://schemas.microsoft.com/office/drawing/2014/main" id="{B05E3C7F-008A-94CF-89A8-D6F86236DCAD}"/>
              </a:ext>
            </a:extLst>
          </p:cNvPr>
          <p:cNvGraphicFramePr>
            <a:graphicFrameLocks noGrp="1"/>
          </p:cNvGraphicFramePr>
          <p:nvPr>
            <p:extLst>
              <p:ext uri="{D42A27DB-BD31-4B8C-83A1-F6EECF244321}">
                <p14:modId xmlns:p14="http://schemas.microsoft.com/office/powerpoint/2010/main" val="612189905"/>
              </p:ext>
            </p:extLst>
          </p:nvPr>
        </p:nvGraphicFramePr>
        <p:xfrm>
          <a:off x="4008752" y="1108645"/>
          <a:ext cx="5343403" cy="741610"/>
        </p:xfrm>
        <a:graphic>
          <a:graphicData uri="http://schemas.openxmlformats.org/drawingml/2006/table">
            <a:tbl>
              <a:tblPr firstRow="1" firstCol="1" bandRow="1"/>
              <a:tblGrid>
                <a:gridCol w="5343403">
                  <a:extLst>
                    <a:ext uri="{9D8B030D-6E8A-4147-A177-3AD203B41FA5}">
                      <a16:colId xmlns:a16="http://schemas.microsoft.com/office/drawing/2014/main" val="1342595152"/>
                    </a:ext>
                  </a:extLst>
                </a:gridCol>
              </a:tblGrid>
              <a:tr h="547870">
                <a:tc>
                  <a:txBody>
                    <a:bodyPr/>
                    <a:lstStyle/>
                    <a:p>
                      <a:pPr marL="0" marR="0" algn="ctr" fontAlgn="t">
                        <a:spcBef>
                          <a:spcPts val="1200"/>
                        </a:spcBef>
                        <a:spcAft>
                          <a:spcPts val="1200"/>
                        </a:spcAft>
                      </a:pPr>
                      <a:r>
                        <a:rPr lang="en-GB" sz="2400" b="1" i="0" u="none" strike="noStrike" dirty="0">
                          <a:solidFill>
                            <a:srgbClr val="0070C0"/>
                          </a:solidFill>
                          <a:effectLst/>
                          <a:latin typeface="+mj-lt"/>
                          <a:ea typeface="Times New Roman" panose="02020603050405020304" pitchFamily="18" charset="0"/>
                          <a:cs typeface="Palatino Linotype" panose="02040502050505030304" pitchFamily="18" charset="0"/>
                        </a:rPr>
                        <a:t>1) Expansionary FP</a:t>
                      </a:r>
                      <a:r>
                        <a:rPr lang="ar-EG" sz="2400" b="1" i="0" u="none" strike="noStrike" dirty="0">
                          <a:solidFill>
                            <a:srgbClr val="0070C0"/>
                          </a:solidFill>
                          <a:effectLst/>
                          <a:latin typeface="+mj-lt"/>
                          <a:ea typeface="Times New Roman" panose="02020603050405020304" pitchFamily="18" charset="0"/>
                          <a:cs typeface="Palatino Linotype" panose="02040502050505030304" pitchFamily="18" charset="0"/>
                        </a:rPr>
                        <a:t>السياسة المالية التوسعية </a:t>
                      </a:r>
                      <a:endParaRPr lang="en-GB" sz="2400" b="0" i="0" u="none" strike="noStrike" dirty="0">
                        <a:solidFill>
                          <a:srgbClr val="0070C0"/>
                        </a:solidFill>
                        <a:effectLst/>
                        <a:latin typeface="+mj-lt"/>
                      </a:endParaRPr>
                    </a:p>
                  </a:txBody>
                  <a:tcPr marL="72650" marR="72650" marT="100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0135077"/>
                  </a:ext>
                </a:extLst>
              </a:tr>
            </a:tbl>
          </a:graphicData>
        </a:graphic>
      </p:graphicFrame>
      <p:pic>
        <p:nvPicPr>
          <p:cNvPr id="9" name="Picture 8">
            <a:extLst>
              <a:ext uri="{FF2B5EF4-FFF2-40B4-BE49-F238E27FC236}">
                <a16:creationId xmlns:a16="http://schemas.microsoft.com/office/drawing/2014/main" id="{367A2B15-ED51-169B-30F7-66061C1A299F}"/>
              </a:ext>
            </a:extLst>
          </p:cNvPr>
          <p:cNvPicPr>
            <a:picLocks noChangeAspect="1"/>
          </p:cNvPicPr>
          <p:nvPr/>
        </p:nvPicPr>
        <p:blipFill rotWithShape="1">
          <a:blip r:embed="rId3"/>
          <a:srcRect l="22931" t="27754" r="47867" b="14627"/>
          <a:stretch/>
        </p:blipFill>
        <p:spPr bwMode="auto">
          <a:xfrm>
            <a:off x="3127705" y="1760090"/>
            <a:ext cx="6386512" cy="429889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8246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44454"/>
            <a:ext cx="11569649" cy="55721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18292" y="408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7181" y="141377"/>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47587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Fiscal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المالية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31561" y="653223"/>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92378" y="923552"/>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graphicFrame>
        <p:nvGraphicFramePr>
          <p:cNvPr id="2" name="Table 1">
            <a:extLst>
              <a:ext uri="{FF2B5EF4-FFF2-40B4-BE49-F238E27FC236}">
                <a16:creationId xmlns:a16="http://schemas.microsoft.com/office/drawing/2014/main" id="{33387740-CF24-58F4-1D25-E95CE861B9E5}"/>
              </a:ext>
            </a:extLst>
          </p:cNvPr>
          <p:cNvGraphicFramePr>
            <a:graphicFrameLocks noGrp="1"/>
          </p:cNvGraphicFramePr>
          <p:nvPr>
            <p:extLst>
              <p:ext uri="{D42A27DB-BD31-4B8C-83A1-F6EECF244321}">
                <p14:modId xmlns:p14="http://schemas.microsoft.com/office/powerpoint/2010/main" val="852083307"/>
              </p:ext>
            </p:extLst>
          </p:nvPr>
        </p:nvGraphicFramePr>
        <p:xfrm>
          <a:off x="558868" y="1625027"/>
          <a:ext cx="6819807" cy="4867659"/>
        </p:xfrm>
        <a:graphic>
          <a:graphicData uri="http://schemas.openxmlformats.org/drawingml/2006/table">
            <a:tbl>
              <a:tblPr firstRow="1" firstCol="1" bandRow="1">
                <a:tableStyleId>{5940675A-B579-460E-94D1-54222C63F5DA}</a:tableStyleId>
              </a:tblPr>
              <a:tblGrid>
                <a:gridCol w="1177437">
                  <a:extLst>
                    <a:ext uri="{9D8B030D-6E8A-4147-A177-3AD203B41FA5}">
                      <a16:colId xmlns:a16="http://schemas.microsoft.com/office/drawing/2014/main" val="1022057400"/>
                    </a:ext>
                  </a:extLst>
                </a:gridCol>
                <a:gridCol w="5642370">
                  <a:extLst>
                    <a:ext uri="{9D8B030D-6E8A-4147-A177-3AD203B41FA5}">
                      <a16:colId xmlns:a16="http://schemas.microsoft.com/office/drawing/2014/main" val="394985859"/>
                    </a:ext>
                  </a:extLst>
                </a:gridCol>
              </a:tblGrid>
              <a:tr h="523375">
                <a:tc>
                  <a:txBody>
                    <a:bodyPr/>
                    <a:lstStyle/>
                    <a:p>
                      <a:pPr marL="0" marR="0">
                        <a:lnSpc>
                          <a:spcPct val="115000"/>
                        </a:lnSpc>
                        <a:spcBef>
                          <a:spcPts val="0"/>
                        </a:spcBef>
                        <a:spcAft>
                          <a:spcPts val="1000"/>
                        </a:spcAft>
                      </a:pPr>
                      <a:r>
                        <a:rPr lang="en-US" sz="2000" b="1" dirty="0">
                          <a:solidFill>
                            <a:srgbClr val="0070C0"/>
                          </a:solidFill>
                          <a:effectLst/>
                          <a:latin typeface="Alexandria"/>
                        </a:rPr>
                        <a:t> </a:t>
                      </a:r>
                      <a:endParaRPr lang="en-US" sz="2000" b="1"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R="0" algn="ctr">
                        <a:spcBef>
                          <a:spcPts val="0"/>
                        </a:spcBef>
                        <a:spcAft>
                          <a:spcPts val="0"/>
                        </a:spcAft>
                      </a:pPr>
                      <a:r>
                        <a:rPr lang="en-US" sz="2000" b="1" dirty="0">
                          <a:solidFill>
                            <a:srgbClr val="0070C0"/>
                          </a:solidFill>
                          <a:effectLst/>
                          <a:latin typeface="Alexandria"/>
                        </a:rPr>
                        <a:t>Contractionary  fiscal policy</a:t>
                      </a:r>
                      <a:endParaRPr lang="en-US" sz="2000" b="1"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nchor="ctr"/>
                </a:tc>
                <a:extLst>
                  <a:ext uri="{0D108BD9-81ED-4DB2-BD59-A6C34878D82A}">
                    <a16:rowId xmlns:a16="http://schemas.microsoft.com/office/drawing/2014/main" val="3817416646"/>
                  </a:ext>
                </a:extLst>
              </a:tr>
              <a:tr h="874268">
                <a:tc>
                  <a:txBody>
                    <a:bodyPr/>
                    <a:lstStyle/>
                    <a:p>
                      <a:pPr marL="0" marR="0" algn="ctr">
                        <a:lnSpc>
                          <a:spcPct val="115000"/>
                        </a:lnSpc>
                        <a:spcBef>
                          <a:spcPts val="0"/>
                        </a:spcBef>
                        <a:spcAft>
                          <a:spcPts val="1000"/>
                        </a:spcAft>
                      </a:pPr>
                      <a:r>
                        <a:rPr lang="en-US" sz="2000" b="1" dirty="0">
                          <a:solidFill>
                            <a:srgbClr val="0070C0"/>
                          </a:solidFill>
                          <a:effectLst/>
                          <a:latin typeface="Alexandria"/>
                        </a:rPr>
                        <a:t>When</a:t>
                      </a:r>
                      <a:endParaRPr lang="en-US" sz="2000" b="1"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marL="0" marR="0">
                        <a:lnSpc>
                          <a:spcPct val="115000"/>
                        </a:lnSpc>
                        <a:spcBef>
                          <a:spcPts val="0"/>
                        </a:spcBef>
                        <a:spcAft>
                          <a:spcPts val="1000"/>
                        </a:spcAft>
                      </a:pPr>
                      <a:r>
                        <a:rPr lang="en-US" sz="2000" dirty="0">
                          <a:effectLst/>
                          <a:latin typeface="Alexandria"/>
                        </a:rPr>
                        <a:t>Stimulate the economy during </a:t>
                      </a:r>
                      <a:r>
                        <a:rPr lang="en-US" sz="2000" u="sng" dirty="0">
                          <a:effectLst/>
                          <a:latin typeface="Alexandria"/>
                        </a:rPr>
                        <a:t>inflation (during Budget Deficit)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617047983"/>
                  </a:ext>
                </a:extLst>
              </a:tr>
              <a:tr h="421562">
                <a:tc>
                  <a:txBody>
                    <a:bodyPr/>
                    <a:lstStyle/>
                    <a:p>
                      <a:pPr marL="0" marR="0" algn="ctr">
                        <a:lnSpc>
                          <a:spcPct val="115000"/>
                        </a:lnSpc>
                        <a:spcBef>
                          <a:spcPts val="0"/>
                        </a:spcBef>
                        <a:spcAft>
                          <a:spcPts val="1000"/>
                        </a:spcAft>
                      </a:pPr>
                      <a:r>
                        <a:rPr lang="en-US" sz="2000" b="1">
                          <a:solidFill>
                            <a:srgbClr val="0070C0"/>
                          </a:solidFill>
                          <a:effectLst/>
                          <a:latin typeface="Alexandria"/>
                        </a:rPr>
                        <a:t>Action</a:t>
                      </a:r>
                      <a:endParaRPr lang="en-US" sz="2000" b="1">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marL="0" marR="0" algn="ctr">
                        <a:lnSpc>
                          <a:spcPct val="115000"/>
                        </a:lnSpc>
                        <a:spcBef>
                          <a:spcPts val="0"/>
                        </a:spcBef>
                        <a:spcAft>
                          <a:spcPts val="1000"/>
                        </a:spcAft>
                      </a:pPr>
                      <a:r>
                        <a:rPr lang="en-US" sz="2000" dirty="0">
                          <a:effectLst/>
                          <a:latin typeface="Alexandria"/>
                        </a:rPr>
                        <a:t>T↑ or G</a:t>
                      </a:r>
                      <a:r>
                        <a:rPr lang="en-US" sz="2000" dirty="0">
                          <a:effectLst/>
                          <a:latin typeface="Alexandria"/>
                          <a:sym typeface="Symbol" panose="05050102010706020507" pitchFamily="18" charset="2"/>
                        </a:rPr>
                        <a: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200331403"/>
                  </a:ext>
                </a:extLst>
              </a:tr>
              <a:tr h="1598270">
                <a:tc>
                  <a:txBody>
                    <a:bodyPr/>
                    <a:lstStyle/>
                    <a:p>
                      <a:pPr marL="0" marR="0" algn="ctr">
                        <a:lnSpc>
                          <a:spcPct val="115000"/>
                        </a:lnSpc>
                        <a:spcBef>
                          <a:spcPts val="0"/>
                        </a:spcBef>
                        <a:spcAft>
                          <a:spcPts val="1000"/>
                        </a:spcAft>
                      </a:pPr>
                      <a:r>
                        <a:rPr lang="en-US" sz="2000" b="1" dirty="0">
                          <a:solidFill>
                            <a:srgbClr val="0070C0"/>
                          </a:solidFill>
                          <a:effectLst/>
                          <a:latin typeface="Alexandria"/>
                        </a:rPr>
                        <a:t>results</a:t>
                      </a:r>
                      <a:endParaRPr lang="en-US" sz="2000" b="1"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marL="0" marR="0">
                        <a:lnSpc>
                          <a:spcPct val="115000"/>
                        </a:lnSpc>
                        <a:spcBef>
                          <a:spcPts val="0"/>
                        </a:spcBef>
                        <a:spcAft>
                          <a:spcPts val="1000"/>
                        </a:spcAft>
                      </a:pPr>
                      <a:r>
                        <a:rPr lang="en-US" sz="2000" dirty="0">
                          <a:effectLst/>
                          <a:latin typeface="Alexandria"/>
                        </a:rPr>
                        <a:t>T↑: consumer spending</a:t>
                      </a:r>
                      <a:r>
                        <a:rPr lang="en-US" sz="2000" dirty="0">
                          <a:effectLst/>
                          <a:latin typeface="Alexandria"/>
                          <a:sym typeface="Symbol" panose="05050102010706020507" pitchFamily="18" charset="2"/>
                        </a:rPr>
                        <a:t></a:t>
                      </a:r>
                      <a:endParaRPr lang="en-US" sz="2000" dirty="0">
                        <a:effectLst/>
                        <a:latin typeface="Alexandria"/>
                      </a:endParaRPr>
                    </a:p>
                    <a:p>
                      <a:pPr marL="0" marR="0">
                        <a:lnSpc>
                          <a:spcPct val="115000"/>
                        </a:lnSpc>
                        <a:spcBef>
                          <a:spcPts val="0"/>
                        </a:spcBef>
                        <a:spcAft>
                          <a:spcPts val="1000"/>
                        </a:spcAft>
                      </a:pPr>
                      <a:r>
                        <a:rPr lang="en-US" sz="2000" dirty="0">
                          <a:effectLst/>
                          <a:latin typeface="Alexandria"/>
                        </a:rPr>
                        <a:t>G</a:t>
                      </a:r>
                      <a:r>
                        <a:rPr lang="en-US" sz="2000" dirty="0">
                          <a:effectLst/>
                          <a:latin typeface="Alexandria"/>
                          <a:sym typeface="Symbol" panose="05050102010706020507" pitchFamily="18" charset="2"/>
                        </a:rPr>
                        <a:t></a:t>
                      </a:r>
                      <a:r>
                        <a:rPr lang="en-US" sz="2000" dirty="0">
                          <a:effectLst/>
                          <a:latin typeface="Alexandria"/>
                        </a:rPr>
                        <a:t>: Business investment </a:t>
                      </a:r>
                      <a:r>
                        <a:rPr lang="en-US" sz="2000" dirty="0">
                          <a:effectLst/>
                          <a:latin typeface="Alexandria"/>
                          <a:sym typeface="Symbol" panose="05050102010706020507" pitchFamily="18" charset="2"/>
                        </a:rPr>
                        <a:t></a:t>
                      </a:r>
                    </a:p>
                    <a:p>
                      <a:pPr marL="0" marR="0">
                        <a:lnSpc>
                          <a:spcPct val="115000"/>
                        </a:lnSpc>
                        <a:spcBef>
                          <a:spcPts val="0"/>
                        </a:spcBef>
                        <a:spcAft>
                          <a:spcPts val="1000"/>
                        </a:spcAft>
                      </a:pPr>
                      <a:r>
                        <a:rPr lang="en-US" sz="2000" dirty="0">
                          <a:effectLst/>
                          <a:latin typeface="Alexandria"/>
                        </a:rPr>
                        <a:t>AD curve </a:t>
                      </a:r>
                      <a:r>
                        <a:rPr lang="en-US" sz="2000" u="sng" dirty="0">
                          <a:effectLst/>
                          <a:latin typeface="Alexandria"/>
                        </a:rPr>
                        <a:t>decreases and shift to the left</a:t>
                      </a:r>
                      <a:r>
                        <a:rPr lang="en-US" sz="2000" dirty="0">
                          <a:effectLst/>
                          <a:latin typeface="Alexandria"/>
                        </a:rPr>
                        <a:t> </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714005364"/>
                  </a:ext>
                </a:extLst>
              </a:tr>
              <a:tr h="1450184">
                <a:tc>
                  <a:txBody>
                    <a:bodyPr/>
                    <a:lstStyle/>
                    <a:p>
                      <a:pPr marL="0" marR="0" algn="ctr">
                        <a:lnSpc>
                          <a:spcPct val="115000"/>
                        </a:lnSpc>
                        <a:spcBef>
                          <a:spcPts val="0"/>
                        </a:spcBef>
                        <a:spcAft>
                          <a:spcPts val="1000"/>
                        </a:spcAft>
                      </a:pPr>
                      <a:r>
                        <a:rPr lang="en-US" sz="2000" b="1" dirty="0">
                          <a:solidFill>
                            <a:srgbClr val="0070C0"/>
                          </a:solidFill>
                          <a:effectLst/>
                          <a:latin typeface="Alexandria"/>
                        </a:rPr>
                        <a:t>effect</a:t>
                      </a:r>
                      <a:endParaRPr lang="en-US" sz="2000" b="1"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nchor="ctr"/>
                </a:tc>
                <a:tc>
                  <a:txBody>
                    <a:bodyPr/>
                    <a:lstStyle/>
                    <a:p>
                      <a:pPr marL="0" marR="0">
                        <a:spcBef>
                          <a:spcPts val="0"/>
                        </a:spcBef>
                        <a:spcAft>
                          <a:spcPts val="1000"/>
                        </a:spcAft>
                      </a:pPr>
                      <a:r>
                        <a:rPr lang="en-US" sz="2000" dirty="0">
                          <a:effectLst/>
                          <a:latin typeface="Alexandria"/>
                        </a:rPr>
                        <a:t>Real GDP </a:t>
                      </a:r>
                      <a:r>
                        <a:rPr lang="en-US" sz="2000" dirty="0">
                          <a:effectLst/>
                          <a:latin typeface="Alexandria"/>
                          <a:sym typeface="Symbol" panose="05050102010706020507" pitchFamily="18" charset="2"/>
                        </a:rPr>
                        <a:t></a:t>
                      </a:r>
                    </a:p>
                    <a:p>
                      <a:pPr marL="0" marR="0">
                        <a:spcBef>
                          <a:spcPts val="0"/>
                        </a:spcBef>
                        <a:spcAft>
                          <a:spcPts val="1000"/>
                        </a:spcAft>
                      </a:pPr>
                      <a:r>
                        <a:rPr lang="en-US" sz="2000" dirty="0">
                          <a:effectLst/>
                          <a:latin typeface="Alexandria"/>
                        </a:rPr>
                        <a:t>Price level </a:t>
                      </a:r>
                      <a:r>
                        <a:rPr lang="en-US" sz="2000" dirty="0">
                          <a:effectLst/>
                          <a:latin typeface="Alexandria"/>
                          <a:sym typeface="Symbol" panose="05050102010706020507" pitchFamily="18" charset="2"/>
                        </a:rPr>
                        <a:t></a:t>
                      </a:r>
                      <a:endParaRPr lang="en-US" sz="2000" dirty="0">
                        <a:effectLst/>
                        <a:latin typeface="Alexandria"/>
                      </a:endParaRPr>
                    </a:p>
                    <a:p>
                      <a:pPr marL="0" marR="0">
                        <a:spcBef>
                          <a:spcPts val="0"/>
                        </a:spcBef>
                        <a:spcAft>
                          <a:spcPts val="1000"/>
                        </a:spcAft>
                      </a:pPr>
                      <a:r>
                        <a:rPr lang="en-US" sz="2000" dirty="0">
                          <a:effectLst/>
                          <a:latin typeface="Alexandria"/>
                        </a:rPr>
                        <a:t>Employment </a:t>
                      </a:r>
                      <a:r>
                        <a:rPr lang="en-US" sz="2000" dirty="0">
                          <a:effectLst/>
                          <a:latin typeface="Alexandria"/>
                          <a:sym typeface="Symbol" panose="05050102010706020507" pitchFamily="18" charset="2"/>
                        </a:rPr>
                        <a: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898302577"/>
                  </a:ext>
                </a:extLst>
              </a:tr>
            </a:tbl>
          </a:graphicData>
        </a:graphic>
      </p:graphicFrame>
      <p:pic>
        <p:nvPicPr>
          <p:cNvPr id="11" name="Picture 10">
            <a:extLst>
              <a:ext uri="{FF2B5EF4-FFF2-40B4-BE49-F238E27FC236}">
                <a16:creationId xmlns:a16="http://schemas.microsoft.com/office/drawing/2014/main" id="{F28F145B-A582-954E-F43D-6D79F764521D}"/>
              </a:ext>
            </a:extLst>
          </p:cNvPr>
          <p:cNvPicPr>
            <a:picLocks noChangeAspect="1"/>
          </p:cNvPicPr>
          <p:nvPr/>
        </p:nvPicPr>
        <p:blipFill rotWithShape="1">
          <a:blip r:embed="rId3"/>
          <a:srcRect l="23789" t="50000" r="52070" b="26075"/>
          <a:stretch/>
        </p:blipFill>
        <p:spPr>
          <a:xfrm>
            <a:off x="7626368" y="2094121"/>
            <a:ext cx="4081396" cy="3055606"/>
          </a:xfrm>
          <a:prstGeom prst="rect">
            <a:avLst/>
          </a:prstGeom>
        </p:spPr>
      </p:pic>
    </p:spTree>
    <p:extLst>
      <p:ext uri="{BB962C8B-B14F-4D97-AF65-F5344CB8AC3E}">
        <p14:creationId xmlns:p14="http://schemas.microsoft.com/office/powerpoint/2010/main" val="1608886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05070"/>
            <a:ext cx="10812720" cy="5231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3719" y="3763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8797" y="98844"/>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40618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Fiscal Policy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السياسة المالية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926988" y="62113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87805" y="891463"/>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graphicFrame>
        <p:nvGraphicFramePr>
          <p:cNvPr id="2" name="Table 1">
            <a:extLst>
              <a:ext uri="{FF2B5EF4-FFF2-40B4-BE49-F238E27FC236}">
                <a16:creationId xmlns:a16="http://schemas.microsoft.com/office/drawing/2014/main" id="{B05E3C7F-008A-94CF-89A8-D6F86236DCAD}"/>
              </a:ext>
            </a:extLst>
          </p:cNvPr>
          <p:cNvGraphicFramePr>
            <a:graphicFrameLocks noGrp="1"/>
          </p:cNvGraphicFramePr>
          <p:nvPr>
            <p:extLst>
              <p:ext uri="{D42A27DB-BD31-4B8C-83A1-F6EECF244321}">
                <p14:modId xmlns:p14="http://schemas.microsoft.com/office/powerpoint/2010/main" val="4130989005"/>
              </p:ext>
            </p:extLst>
          </p:nvPr>
        </p:nvGraphicFramePr>
        <p:xfrm>
          <a:off x="4008752" y="1108645"/>
          <a:ext cx="5738429" cy="741610"/>
        </p:xfrm>
        <a:graphic>
          <a:graphicData uri="http://schemas.openxmlformats.org/drawingml/2006/table">
            <a:tbl>
              <a:tblPr firstRow="1" firstCol="1" bandRow="1"/>
              <a:tblGrid>
                <a:gridCol w="5738429">
                  <a:extLst>
                    <a:ext uri="{9D8B030D-6E8A-4147-A177-3AD203B41FA5}">
                      <a16:colId xmlns:a16="http://schemas.microsoft.com/office/drawing/2014/main" val="1342595152"/>
                    </a:ext>
                  </a:extLst>
                </a:gridCol>
              </a:tblGrid>
              <a:tr h="547870">
                <a:tc>
                  <a:txBody>
                    <a:bodyPr/>
                    <a:lstStyle/>
                    <a:p>
                      <a:pPr marL="0" marR="0" algn="ctr" fontAlgn="t">
                        <a:spcBef>
                          <a:spcPts val="1200"/>
                        </a:spcBef>
                        <a:spcAft>
                          <a:spcPts val="1200"/>
                        </a:spcAft>
                      </a:pPr>
                      <a:r>
                        <a:rPr lang="en-GB" sz="2400" b="1" i="0" u="none" strike="noStrike" dirty="0">
                          <a:solidFill>
                            <a:srgbClr val="0070C0"/>
                          </a:solidFill>
                          <a:effectLst/>
                          <a:latin typeface="+mj-lt"/>
                          <a:ea typeface="Times New Roman" panose="02020603050405020304" pitchFamily="18" charset="0"/>
                          <a:cs typeface="Palatino Linotype" panose="02040502050505030304" pitchFamily="18" charset="0"/>
                        </a:rPr>
                        <a:t>2) Contractionary FP</a:t>
                      </a:r>
                      <a:r>
                        <a:rPr lang="ar-EG" sz="2400" b="1" i="0" u="none" strike="noStrike" dirty="0">
                          <a:solidFill>
                            <a:srgbClr val="0070C0"/>
                          </a:solidFill>
                          <a:effectLst/>
                          <a:latin typeface="+mj-lt"/>
                          <a:ea typeface="Times New Roman" panose="02020603050405020304" pitchFamily="18" charset="0"/>
                          <a:cs typeface="Palatino Linotype" panose="02040502050505030304" pitchFamily="18" charset="0"/>
                        </a:rPr>
                        <a:t>السياسة المالية الانكماشية </a:t>
                      </a:r>
                      <a:endParaRPr lang="en-GB" sz="2400" b="0" i="0" u="none" strike="noStrike" dirty="0">
                        <a:solidFill>
                          <a:srgbClr val="0070C0"/>
                        </a:solidFill>
                        <a:effectLst/>
                        <a:latin typeface="+mj-lt"/>
                      </a:endParaRPr>
                    </a:p>
                  </a:txBody>
                  <a:tcPr marL="72650" marR="72650" marT="1009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0135077"/>
                  </a:ext>
                </a:extLst>
              </a:tr>
            </a:tbl>
          </a:graphicData>
        </a:graphic>
      </p:graphicFrame>
      <p:pic>
        <p:nvPicPr>
          <p:cNvPr id="11" name="Picture 10">
            <a:extLst>
              <a:ext uri="{FF2B5EF4-FFF2-40B4-BE49-F238E27FC236}">
                <a16:creationId xmlns:a16="http://schemas.microsoft.com/office/drawing/2014/main" id="{A7CB9021-1790-1170-2D3E-A92F01475AED}"/>
              </a:ext>
            </a:extLst>
          </p:cNvPr>
          <p:cNvPicPr>
            <a:picLocks noChangeAspect="1"/>
          </p:cNvPicPr>
          <p:nvPr/>
        </p:nvPicPr>
        <p:blipFill rotWithShape="1">
          <a:blip r:embed="rId3"/>
          <a:srcRect l="22341" t="28384" r="46921" b="14002"/>
          <a:stretch/>
        </p:blipFill>
        <p:spPr bwMode="auto">
          <a:xfrm>
            <a:off x="2931737" y="1723782"/>
            <a:ext cx="6778447" cy="426151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36271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6CD1C078-3514-1B8E-C337-0B433A62E241}"/>
              </a:ext>
            </a:extLst>
          </p:cNvPr>
          <p:cNvSpPr txBox="1">
            <a:spLocks/>
          </p:cNvSpPr>
          <p:nvPr/>
        </p:nvSpPr>
        <p:spPr>
          <a:xfrm>
            <a:off x="975832" y="2223738"/>
            <a:ext cx="5206912" cy="36535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1800" b="1" dirty="0">
                <a:solidFill>
                  <a:srgbClr val="0070C0"/>
                </a:solidFill>
                <a:effectLst/>
                <a:latin typeface="Alexandria"/>
                <a:ea typeface="Times New Roman" panose="02020603050405020304" pitchFamily="18" charset="0"/>
                <a:cs typeface="Times New Roman" panose="02020603050405020304" pitchFamily="18" charset="0"/>
              </a:rPr>
              <a:t>------ is known as the policies that fiscal authorities adopt </a:t>
            </a:r>
            <a:endParaRPr lang="en-US" sz="1800" dirty="0">
              <a:solidFill>
                <a:srgbClr val="0070C0"/>
              </a:solidFill>
              <a:effectLst/>
              <a:latin typeface="Alexandria"/>
              <a:ea typeface="Times New Roman" panose="02020603050405020304" pitchFamily="18" charset="0"/>
            </a:endParaRPr>
          </a:p>
          <a:p>
            <a:pPr marL="342900" indent="-342900">
              <a:spcBef>
                <a:spcPts val="0"/>
              </a:spcBef>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Public policy</a:t>
            </a:r>
            <a:endParaRPr lang="en-US" sz="1800" dirty="0">
              <a:effectLst/>
              <a:latin typeface="Alexandria"/>
              <a:ea typeface="Times New Roman" panose="02020603050405020304" pitchFamily="18" charset="0"/>
            </a:endParaRPr>
          </a:p>
          <a:p>
            <a:pPr marL="342900" indent="-342900">
              <a:spcBef>
                <a:spcPts val="0"/>
              </a:spcBef>
              <a:buFont typeface="+mj-lt"/>
              <a:buAutoNum type="alphaUcPeriod"/>
            </a:pPr>
            <a:r>
              <a:rPr lang="en-US" sz="1800" b="1" u="sng" dirty="0">
                <a:effectLst/>
                <a:latin typeface="Alexandria"/>
                <a:ea typeface="Times New Roman" panose="02020603050405020304" pitchFamily="18" charset="0"/>
                <a:cs typeface="Times New Roman" panose="02020603050405020304" pitchFamily="18" charset="0"/>
              </a:rPr>
              <a:t>Fiscal policy</a:t>
            </a:r>
            <a:endParaRPr lang="en-US" sz="1800" dirty="0">
              <a:effectLst/>
              <a:latin typeface="Alexandria"/>
              <a:ea typeface="Times New Roman" panose="02020603050405020304" pitchFamily="18" charset="0"/>
            </a:endParaRPr>
          </a:p>
          <a:p>
            <a:pPr marL="342900" indent="-342900">
              <a:spcBef>
                <a:spcPts val="0"/>
              </a:spcBef>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Government policies</a:t>
            </a:r>
            <a:endParaRPr lang="en-US" sz="1800" dirty="0">
              <a:effectLst/>
              <a:latin typeface="Alexandria"/>
              <a:ea typeface="Times New Roman" panose="02020603050405020304" pitchFamily="18" charset="0"/>
            </a:endParaRPr>
          </a:p>
          <a:p>
            <a:pPr marL="342900" indent="-342900">
              <a:spcBef>
                <a:spcPts val="0"/>
              </a:spcBef>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None of the above</a:t>
            </a:r>
            <a:endParaRPr lang="en-US" sz="1800" dirty="0">
              <a:effectLst/>
              <a:latin typeface="Alexandria"/>
              <a:ea typeface="Times New Roman" panose="02020603050405020304" pitchFamily="18" charset="0"/>
            </a:endParaRPr>
          </a:p>
          <a:p>
            <a:pPr marL="0" marR="0" indent="0">
              <a:spcBef>
                <a:spcPts val="1200"/>
              </a:spcBef>
              <a:spcAft>
                <a:spcPts val="0"/>
              </a:spcAft>
              <a:buNone/>
            </a:pPr>
            <a:r>
              <a:rPr lang="en-US" sz="1800" b="1" dirty="0">
                <a:solidFill>
                  <a:srgbClr val="0070C0"/>
                </a:solidFill>
                <a:effectLst/>
                <a:latin typeface="Alexandria"/>
                <a:ea typeface="Times New Roman" panose="02020603050405020304" pitchFamily="18" charset="0"/>
                <a:cs typeface="Times New Roman" panose="02020603050405020304" pitchFamily="18" charset="0"/>
              </a:rPr>
              <a:t>Fiscal policy is defined as the policy under which</a:t>
            </a:r>
            <a:endParaRPr lang="en-US" sz="1800" dirty="0">
              <a:solidFill>
                <a:srgbClr val="0070C0"/>
              </a:solidFill>
              <a:effectLst/>
              <a:latin typeface="Alexandria"/>
              <a:ea typeface="Times New Roman" panose="02020603050405020304" pitchFamily="18" charset="0"/>
            </a:endParaRPr>
          </a:p>
          <a:p>
            <a:pPr marL="342900" indent="-342900">
              <a:spcBef>
                <a:spcPts val="0"/>
              </a:spcBef>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The government uses instruments of taxation</a:t>
            </a:r>
            <a:endParaRPr lang="en-US" sz="1800" dirty="0">
              <a:effectLst/>
              <a:latin typeface="Alexandria"/>
              <a:ea typeface="Times New Roman" panose="02020603050405020304" pitchFamily="18" charset="0"/>
            </a:endParaRPr>
          </a:p>
          <a:p>
            <a:pPr marL="342900" indent="-342900">
              <a:spcBef>
                <a:spcPts val="0"/>
              </a:spcBef>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The government uses instruments of Government spending</a:t>
            </a:r>
            <a:endParaRPr lang="en-US" sz="1800" dirty="0">
              <a:effectLst/>
              <a:latin typeface="Alexandria"/>
              <a:ea typeface="Times New Roman" panose="02020603050405020304" pitchFamily="18" charset="0"/>
            </a:endParaRPr>
          </a:p>
          <a:p>
            <a:pPr marL="342900" indent="-342900">
              <a:spcBef>
                <a:spcPts val="0"/>
              </a:spcBef>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Government has a predetermined purpose of economic policy</a:t>
            </a:r>
            <a:endParaRPr lang="en-US" sz="1800" dirty="0">
              <a:effectLst/>
              <a:latin typeface="Alexandria"/>
              <a:ea typeface="Times New Roman" panose="02020603050405020304" pitchFamily="18" charset="0"/>
            </a:endParaRPr>
          </a:p>
          <a:p>
            <a:pPr marL="342900" indent="-342900">
              <a:spcBef>
                <a:spcPts val="0"/>
              </a:spcBef>
              <a:buFont typeface="+mj-lt"/>
              <a:buAutoNum type="alphaUcPeriod"/>
            </a:pPr>
            <a:r>
              <a:rPr lang="en-US" sz="1800" b="1" u="sng" dirty="0">
                <a:effectLst/>
                <a:latin typeface="Alexandria"/>
                <a:ea typeface="Times New Roman" panose="02020603050405020304" pitchFamily="18" charset="0"/>
                <a:cs typeface="Times New Roman" panose="02020603050405020304" pitchFamily="18" charset="0"/>
              </a:rPr>
              <a:t>All of the above</a:t>
            </a:r>
            <a:endParaRPr lang="en-US" sz="1800" dirty="0">
              <a:effectLst/>
              <a:latin typeface="Alexandria"/>
              <a:ea typeface="Times New Roman" panose="02020603050405020304" pitchFamily="18" charset="0"/>
            </a:endParaRPr>
          </a:p>
          <a:p>
            <a:pPr marL="0" indent="0">
              <a:spcBef>
                <a:spcPts val="0"/>
              </a:spcBef>
              <a:buNone/>
            </a:pPr>
            <a:endParaRPr lang="en-US" sz="18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1800" dirty="0">
              <a:effectLst/>
              <a:latin typeface="Alexandria"/>
              <a:ea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36B181E1-1D72-9A52-883E-8BCF5A728EBD}"/>
              </a:ext>
            </a:extLst>
          </p:cNvPr>
          <p:cNvSpPr txBox="1"/>
          <p:nvPr/>
        </p:nvSpPr>
        <p:spPr>
          <a:xfrm>
            <a:off x="6445469" y="2177831"/>
            <a:ext cx="4721806" cy="3139321"/>
          </a:xfrm>
          <a:prstGeom prst="rect">
            <a:avLst/>
          </a:prstGeom>
          <a:noFill/>
        </p:spPr>
        <p:txBody>
          <a:bodyPr wrap="square">
            <a:spAutoFit/>
          </a:bodyPr>
          <a:lstStyle/>
          <a:p>
            <a:pPr algn="just" rtl="1"/>
            <a:r>
              <a:rPr lang="en-US" b="1" dirty="0">
                <a:solidFill>
                  <a:srgbClr val="0070C0"/>
                </a:solidFill>
              </a:rPr>
              <a:t>------ </a:t>
            </a:r>
            <a:r>
              <a:rPr lang="en-US" b="1" dirty="0" err="1">
                <a:solidFill>
                  <a:srgbClr val="0070C0"/>
                </a:solidFill>
              </a:rPr>
              <a:t>تُعرف</a:t>
            </a:r>
            <a:r>
              <a:rPr lang="en-US" b="1" dirty="0">
                <a:solidFill>
                  <a:srgbClr val="0070C0"/>
                </a:solidFill>
              </a:rPr>
              <a:t> </a:t>
            </a:r>
            <a:r>
              <a:rPr lang="en-US" b="1" dirty="0" err="1">
                <a:solidFill>
                  <a:srgbClr val="0070C0"/>
                </a:solidFill>
              </a:rPr>
              <a:t>بأنها</a:t>
            </a:r>
            <a:r>
              <a:rPr lang="en-US" b="1" dirty="0">
                <a:solidFill>
                  <a:srgbClr val="0070C0"/>
                </a:solidFill>
              </a:rPr>
              <a:t> </a:t>
            </a:r>
            <a:r>
              <a:rPr lang="en-US" b="1" dirty="0" err="1">
                <a:solidFill>
                  <a:srgbClr val="0070C0"/>
                </a:solidFill>
              </a:rPr>
              <a:t>السياسات</a:t>
            </a:r>
            <a:r>
              <a:rPr lang="en-US" b="1" dirty="0">
                <a:solidFill>
                  <a:srgbClr val="0070C0"/>
                </a:solidFill>
              </a:rPr>
              <a:t> </a:t>
            </a:r>
            <a:r>
              <a:rPr lang="en-US" b="1" dirty="0" err="1">
                <a:solidFill>
                  <a:srgbClr val="0070C0"/>
                </a:solidFill>
              </a:rPr>
              <a:t>التي</a:t>
            </a:r>
            <a:r>
              <a:rPr lang="en-US" b="1" dirty="0">
                <a:solidFill>
                  <a:srgbClr val="0070C0"/>
                </a:solidFill>
              </a:rPr>
              <a:t> </a:t>
            </a:r>
            <a:r>
              <a:rPr lang="en-US" b="1" dirty="0" err="1">
                <a:solidFill>
                  <a:srgbClr val="0070C0"/>
                </a:solidFill>
              </a:rPr>
              <a:t>تتبناها</a:t>
            </a:r>
            <a:r>
              <a:rPr lang="en-US" b="1" dirty="0">
                <a:solidFill>
                  <a:srgbClr val="0070C0"/>
                </a:solidFill>
              </a:rPr>
              <a:t> </a:t>
            </a:r>
            <a:r>
              <a:rPr lang="en-US" b="1" dirty="0" err="1">
                <a:solidFill>
                  <a:srgbClr val="0070C0"/>
                </a:solidFill>
              </a:rPr>
              <a:t>السلطات</a:t>
            </a:r>
            <a:r>
              <a:rPr lang="en-US" b="1" dirty="0">
                <a:solidFill>
                  <a:srgbClr val="0070C0"/>
                </a:solidFill>
              </a:rPr>
              <a:t> </a:t>
            </a:r>
            <a:r>
              <a:rPr lang="en-US" b="1" dirty="0" err="1">
                <a:solidFill>
                  <a:srgbClr val="0070C0"/>
                </a:solidFill>
              </a:rPr>
              <a:t>المالية</a:t>
            </a:r>
            <a:endParaRPr lang="en-US" b="1" dirty="0">
              <a:solidFill>
                <a:srgbClr val="0070C0"/>
              </a:solidFill>
            </a:endParaRPr>
          </a:p>
          <a:p>
            <a:pPr marL="285750" indent="-285750" algn="just" rtl="1">
              <a:buFont typeface="Arial" panose="020B0604020202020204" pitchFamily="34" charset="0"/>
              <a:buChar char="•"/>
            </a:pPr>
            <a:r>
              <a:rPr lang="en-US" dirty="0" err="1"/>
              <a:t>السياسة</a:t>
            </a:r>
            <a:r>
              <a:rPr lang="en-US" dirty="0"/>
              <a:t> </a:t>
            </a:r>
            <a:r>
              <a:rPr lang="en-US" dirty="0" err="1"/>
              <a:t>العامة</a:t>
            </a:r>
            <a:endParaRPr lang="en-US" dirty="0"/>
          </a:p>
          <a:p>
            <a:pPr marL="285750" indent="-285750" algn="just" rtl="1">
              <a:buFont typeface="Arial" panose="020B0604020202020204" pitchFamily="34" charset="0"/>
              <a:buChar char="•"/>
            </a:pPr>
            <a:r>
              <a:rPr lang="en-US" b="1" u="sng" dirty="0" err="1"/>
              <a:t>السياسة</a:t>
            </a:r>
            <a:r>
              <a:rPr lang="en-US" b="1" u="sng" dirty="0"/>
              <a:t> </a:t>
            </a:r>
            <a:r>
              <a:rPr lang="en-US" b="1" u="sng" dirty="0" err="1"/>
              <a:t>المالية</a:t>
            </a:r>
            <a:endParaRPr lang="en-US" b="1" u="sng" dirty="0"/>
          </a:p>
          <a:p>
            <a:pPr marL="285750" indent="-285750" algn="just" rtl="1">
              <a:buFont typeface="Arial" panose="020B0604020202020204" pitchFamily="34" charset="0"/>
              <a:buChar char="•"/>
            </a:pPr>
            <a:r>
              <a:rPr lang="en-US" dirty="0" err="1"/>
              <a:t>السياسات</a:t>
            </a:r>
            <a:r>
              <a:rPr lang="en-US" dirty="0"/>
              <a:t> </a:t>
            </a:r>
            <a:r>
              <a:rPr lang="en-US" dirty="0" err="1"/>
              <a:t>الحكومية</a:t>
            </a:r>
            <a:endParaRPr lang="en-US" dirty="0"/>
          </a:p>
          <a:p>
            <a:pPr marL="285750" indent="-285750" algn="just" rtl="1">
              <a:buFont typeface="Arial" panose="020B0604020202020204" pitchFamily="34" charset="0"/>
              <a:buChar char="•"/>
            </a:pPr>
            <a:r>
              <a:rPr lang="en-US" dirty="0" err="1"/>
              <a:t>لا</a:t>
            </a:r>
            <a:r>
              <a:rPr lang="en-US" dirty="0"/>
              <a:t> </a:t>
            </a:r>
            <a:r>
              <a:rPr lang="en-US" dirty="0" err="1"/>
              <a:t>شيء</a:t>
            </a:r>
            <a:r>
              <a:rPr lang="en-US" dirty="0"/>
              <a:t> </a:t>
            </a:r>
            <a:r>
              <a:rPr lang="en-US" dirty="0" err="1"/>
              <a:t>مما</a:t>
            </a:r>
            <a:r>
              <a:rPr lang="en-US" dirty="0"/>
              <a:t> </a:t>
            </a:r>
            <a:r>
              <a:rPr lang="en-US" dirty="0" err="1"/>
              <a:t>سبق</a:t>
            </a:r>
            <a:endParaRPr lang="ar-EG" dirty="0"/>
          </a:p>
          <a:p>
            <a:pPr marL="285750" indent="-285750" algn="just" rtl="1">
              <a:buFont typeface="Arial" panose="020B0604020202020204" pitchFamily="34" charset="0"/>
              <a:buChar char="•"/>
            </a:pPr>
            <a:endParaRPr lang="en-US" dirty="0"/>
          </a:p>
          <a:p>
            <a:pPr algn="just" rtl="1"/>
            <a:r>
              <a:rPr lang="en-US" b="1" dirty="0" err="1">
                <a:solidFill>
                  <a:srgbClr val="0070C0"/>
                </a:solidFill>
              </a:rPr>
              <a:t>تُعرَّف</a:t>
            </a:r>
            <a:r>
              <a:rPr lang="en-US" b="1" dirty="0">
                <a:solidFill>
                  <a:srgbClr val="0070C0"/>
                </a:solidFill>
              </a:rPr>
              <a:t> </a:t>
            </a:r>
            <a:r>
              <a:rPr lang="en-US" b="1" dirty="0" err="1">
                <a:solidFill>
                  <a:srgbClr val="0070C0"/>
                </a:solidFill>
              </a:rPr>
              <a:t>السياسة</a:t>
            </a:r>
            <a:r>
              <a:rPr lang="en-US" b="1" dirty="0">
                <a:solidFill>
                  <a:srgbClr val="0070C0"/>
                </a:solidFill>
              </a:rPr>
              <a:t> </a:t>
            </a:r>
            <a:r>
              <a:rPr lang="en-US" b="1" dirty="0" err="1">
                <a:solidFill>
                  <a:srgbClr val="0070C0"/>
                </a:solidFill>
              </a:rPr>
              <a:t>المالية</a:t>
            </a:r>
            <a:r>
              <a:rPr lang="en-US" b="1" dirty="0">
                <a:solidFill>
                  <a:srgbClr val="0070C0"/>
                </a:solidFill>
              </a:rPr>
              <a:t> </a:t>
            </a:r>
            <a:r>
              <a:rPr lang="en-US" b="1" dirty="0" err="1">
                <a:solidFill>
                  <a:srgbClr val="0070C0"/>
                </a:solidFill>
              </a:rPr>
              <a:t>بأنها</a:t>
            </a:r>
            <a:r>
              <a:rPr lang="en-US" b="1" dirty="0">
                <a:solidFill>
                  <a:srgbClr val="0070C0"/>
                </a:solidFill>
              </a:rPr>
              <a:t> </a:t>
            </a:r>
            <a:r>
              <a:rPr lang="en-US" b="1" dirty="0" err="1">
                <a:solidFill>
                  <a:srgbClr val="0070C0"/>
                </a:solidFill>
              </a:rPr>
              <a:t>السياسة</a:t>
            </a:r>
            <a:r>
              <a:rPr lang="en-US" b="1" dirty="0">
                <a:solidFill>
                  <a:srgbClr val="0070C0"/>
                </a:solidFill>
              </a:rPr>
              <a:t> </a:t>
            </a:r>
            <a:r>
              <a:rPr lang="en-US" b="1" dirty="0" err="1">
                <a:solidFill>
                  <a:srgbClr val="0070C0"/>
                </a:solidFill>
              </a:rPr>
              <a:t>التي</a:t>
            </a:r>
            <a:r>
              <a:rPr lang="en-US" b="1" dirty="0">
                <a:solidFill>
                  <a:srgbClr val="0070C0"/>
                </a:solidFill>
              </a:rPr>
              <a:t> </a:t>
            </a:r>
            <a:r>
              <a:rPr lang="en-US" b="1" dirty="0" err="1">
                <a:solidFill>
                  <a:srgbClr val="0070C0"/>
                </a:solidFill>
              </a:rPr>
              <a:t>بموجبها</a:t>
            </a:r>
            <a:endParaRPr lang="en-US" b="1" dirty="0">
              <a:solidFill>
                <a:srgbClr val="0070C0"/>
              </a:solidFill>
            </a:endParaRPr>
          </a:p>
          <a:p>
            <a:pPr marL="285750" indent="-285750" algn="just" rtl="1">
              <a:buFont typeface="Arial" panose="020B0604020202020204" pitchFamily="34" charset="0"/>
              <a:buChar char="•"/>
            </a:pPr>
            <a:r>
              <a:rPr lang="en-US" dirty="0" err="1"/>
              <a:t>تستخدم</a:t>
            </a:r>
            <a:r>
              <a:rPr lang="en-US" dirty="0"/>
              <a:t> </a:t>
            </a:r>
            <a:r>
              <a:rPr lang="en-US" dirty="0" err="1"/>
              <a:t>الحكومة</a:t>
            </a:r>
            <a:r>
              <a:rPr lang="en-US" dirty="0"/>
              <a:t> </a:t>
            </a:r>
            <a:r>
              <a:rPr lang="en-US" dirty="0" err="1"/>
              <a:t>أدوات</a:t>
            </a:r>
            <a:r>
              <a:rPr lang="en-US" dirty="0"/>
              <a:t> </a:t>
            </a:r>
            <a:r>
              <a:rPr lang="en-US" dirty="0" err="1"/>
              <a:t>الضرائب</a:t>
            </a:r>
            <a:endParaRPr lang="en-US" dirty="0"/>
          </a:p>
          <a:p>
            <a:pPr marL="285750" indent="-285750" algn="just" rtl="1">
              <a:buFont typeface="Arial" panose="020B0604020202020204" pitchFamily="34" charset="0"/>
              <a:buChar char="•"/>
            </a:pPr>
            <a:r>
              <a:rPr lang="en-US" dirty="0" err="1"/>
              <a:t>تستخدم</a:t>
            </a:r>
            <a:r>
              <a:rPr lang="en-US" dirty="0"/>
              <a:t> </a:t>
            </a:r>
            <a:r>
              <a:rPr lang="en-US" dirty="0" err="1"/>
              <a:t>الحكومة</a:t>
            </a:r>
            <a:r>
              <a:rPr lang="en-US" dirty="0"/>
              <a:t> </a:t>
            </a:r>
            <a:r>
              <a:rPr lang="en-US" dirty="0" err="1"/>
              <a:t>أدوات</a:t>
            </a:r>
            <a:r>
              <a:rPr lang="en-US" dirty="0"/>
              <a:t> </a:t>
            </a:r>
            <a:r>
              <a:rPr lang="en-US" dirty="0" err="1"/>
              <a:t>الإنفاق</a:t>
            </a:r>
            <a:r>
              <a:rPr lang="en-US" dirty="0"/>
              <a:t> </a:t>
            </a:r>
            <a:r>
              <a:rPr lang="en-US" dirty="0" err="1"/>
              <a:t>الحكومي</a:t>
            </a:r>
            <a:endParaRPr lang="en-US" dirty="0"/>
          </a:p>
          <a:p>
            <a:pPr marL="285750" indent="-285750" algn="just" rtl="1">
              <a:buFont typeface="Arial" panose="020B0604020202020204" pitchFamily="34" charset="0"/>
              <a:buChar char="•"/>
            </a:pPr>
            <a:r>
              <a:rPr lang="en-US" dirty="0" err="1"/>
              <a:t>للحكومة</a:t>
            </a:r>
            <a:r>
              <a:rPr lang="en-US" dirty="0"/>
              <a:t> </a:t>
            </a:r>
            <a:r>
              <a:rPr lang="en-US" dirty="0" err="1"/>
              <a:t>غرض</a:t>
            </a:r>
            <a:r>
              <a:rPr lang="en-US" dirty="0"/>
              <a:t> </a:t>
            </a:r>
            <a:r>
              <a:rPr lang="en-US" dirty="0" err="1"/>
              <a:t>محدد</a:t>
            </a:r>
            <a:r>
              <a:rPr lang="en-US" dirty="0"/>
              <a:t> </a:t>
            </a:r>
            <a:r>
              <a:rPr lang="en-US" dirty="0" err="1"/>
              <a:t>مسبقًا</a:t>
            </a:r>
            <a:r>
              <a:rPr lang="en-US" dirty="0"/>
              <a:t> </a:t>
            </a:r>
            <a:r>
              <a:rPr lang="en-US" dirty="0" err="1"/>
              <a:t>من</a:t>
            </a:r>
            <a:r>
              <a:rPr lang="en-US" dirty="0"/>
              <a:t> </a:t>
            </a:r>
            <a:r>
              <a:rPr lang="en-US" dirty="0" err="1"/>
              <a:t>السياسة</a:t>
            </a:r>
            <a:r>
              <a:rPr lang="en-US" dirty="0"/>
              <a:t> </a:t>
            </a:r>
            <a:r>
              <a:rPr lang="en-US" dirty="0" err="1"/>
              <a:t>الاقتصادية</a:t>
            </a:r>
            <a:endParaRPr lang="en-US" dirty="0"/>
          </a:p>
          <a:p>
            <a:pPr marL="285750" indent="-285750" algn="just" rtl="1">
              <a:buFont typeface="Arial" panose="020B0604020202020204" pitchFamily="34" charset="0"/>
              <a:buChar char="•"/>
            </a:pPr>
            <a:r>
              <a:rPr lang="en-US" b="1" u="sng" dirty="0" err="1"/>
              <a:t>كل</a:t>
            </a:r>
            <a:r>
              <a:rPr lang="en-US" b="1" u="sng" dirty="0"/>
              <a:t> </a:t>
            </a:r>
            <a:r>
              <a:rPr lang="en-US" b="1" u="sng" dirty="0" err="1"/>
              <a:t>ما</a:t>
            </a:r>
            <a:r>
              <a:rPr lang="en-US" b="1" u="sng" dirty="0"/>
              <a:t> </a:t>
            </a:r>
            <a:r>
              <a:rPr lang="en-US" b="1" u="sng" dirty="0" err="1"/>
              <a:t>سبق</a:t>
            </a:r>
            <a:endParaRPr lang="en-US" b="1" u="sng" dirty="0"/>
          </a:p>
        </p:txBody>
      </p:sp>
    </p:spTree>
    <p:extLst>
      <p:ext uri="{BB962C8B-B14F-4D97-AF65-F5344CB8AC3E}">
        <p14:creationId xmlns:p14="http://schemas.microsoft.com/office/powerpoint/2010/main" val="1671449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371367E5-6531-CBB1-F783-4A64350FEF7B}"/>
              </a:ext>
            </a:extLst>
          </p:cNvPr>
          <p:cNvSpPr txBox="1">
            <a:spLocks/>
          </p:cNvSpPr>
          <p:nvPr/>
        </p:nvSpPr>
        <p:spPr>
          <a:xfrm>
            <a:off x="993086" y="2112177"/>
            <a:ext cx="5030554" cy="36535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Which of the following are the tools of fiscal policy?</a:t>
            </a:r>
            <a:endParaRPr lang="en-US" sz="2000" dirty="0">
              <a:solidFill>
                <a:srgbClr val="0070C0"/>
              </a:solidFill>
              <a:effectLst/>
              <a:latin typeface="Alexandria"/>
              <a:ea typeface="Times New Roman" panose="02020603050405020304" pitchFamily="18" charset="0"/>
            </a:endParaRPr>
          </a:p>
          <a:p>
            <a:pPr marL="342900" indent="-342900">
              <a:spcBef>
                <a:spcPts val="0"/>
              </a:spcBef>
              <a:buFont typeface="+mj-lt"/>
              <a:buAutoNum type="alphaUcPeriod"/>
            </a:pPr>
            <a:r>
              <a:rPr lang="en-US" sz="2000" b="1" u="sng" dirty="0">
                <a:effectLst/>
                <a:latin typeface="Alexandria"/>
                <a:ea typeface="Times New Roman" panose="02020603050405020304" pitchFamily="18" charset="0"/>
                <a:cs typeface="Times New Roman" panose="02020603050405020304" pitchFamily="18" charset="0"/>
              </a:rPr>
              <a:t>Taxation </a:t>
            </a:r>
            <a:endParaRPr lang="en-US" sz="2000" dirty="0">
              <a:effectLst/>
              <a:latin typeface="Alexandria"/>
              <a:ea typeface="Times New Roman" panose="02020603050405020304" pitchFamily="18" charset="0"/>
            </a:endParaRPr>
          </a:p>
          <a:p>
            <a:pPr marL="342900" indent="-342900">
              <a:spcBef>
                <a:spcPts val="0"/>
              </a:spcBef>
              <a:buFont typeface="+mj-lt"/>
              <a:buAutoNum type="alphaUcPeriod"/>
            </a:pPr>
            <a:r>
              <a:rPr lang="en-US" sz="2000" dirty="0">
                <a:effectLst/>
                <a:latin typeface="Alexandria"/>
                <a:ea typeface="Times New Roman" panose="02020603050405020304" pitchFamily="18" charset="0"/>
                <a:cs typeface="Times New Roman" panose="02020603050405020304" pitchFamily="18" charset="0"/>
              </a:rPr>
              <a:t>Government research</a:t>
            </a:r>
            <a:endParaRPr lang="en-US" sz="2000" dirty="0">
              <a:effectLst/>
              <a:latin typeface="Alexandria"/>
              <a:ea typeface="Times New Roman" panose="02020603050405020304" pitchFamily="18" charset="0"/>
            </a:endParaRPr>
          </a:p>
          <a:p>
            <a:pPr marL="342900" indent="-342900">
              <a:spcBef>
                <a:spcPts val="0"/>
              </a:spcBef>
              <a:buFont typeface="+mj-lt"/>
              <a:buAutoNum type="alphaUcPeriod"/>
            </a:pPr>
            <a:r>
              <a:rPr lang="en-US" sz="2000" dirty="0">
                <a:effectLst/>
                <a:latin typeface="Alexandria"/>
                <a:ea typeface="Times New Roman" panose="02020603050405020304" pitchFamily="18" charset="0"/>
                <a:cs typeface="Times New Roman" panose="02020603050405020304" pitchFamily="18" charset="0"/>
              </a:rPr>
              <a:t>Government borrowing</a:t>
            </a:r>
            <a:endParaRPr lang="en-US" sz="2000" dirty="0">
              <a:effectLst/>
              <a:latin typeface="Alexandria"/>
              <a:ea typeface="Times New Roman" panose="02020603050405020304" pitchFamily="18" charset="0"/>
            </a:endParaRPr>
          </a:p>
          <a:p>
            <a:pPr marL="342900" indent="-342900">
              <a:spcBef>
                <a:spcPts val="0"/>
              </a:spcBef>
              <a:buFont typeface="+mj-lt"/>
              <a:buAutoNum type="alphaUcPeriod"/>
            </a:pPr>
            <a:r>
              <a:rPr lang="en-US" sz="2000" dirty="0">
                <a:effectLst/>
                <a:latin typeface="Alexandria"/>
                <a:ea typeface="Times New Roman" panose="02020603050405020304" pitchFamily="18" charset="0"/>
                <a:cs typeface="Times New Roman" panose="02020603050405020304" pitchFamily="18" charset="0"/>
              </a:rPr>
              <a:t>None of the above</a:t>
            </a:r>
            <a:endParaRPr lang="en-US" sz="2000" dirty="0">
              <a:effectLst/>
              <a:latin typeface="Alexandria"/>
              <a:ea typeface="Times New Roman" panose="02020603050405020304" pitchFamily="18" charset="0"/>
            </a:endParaRPr>
          </a:p>
          <a:p>
            <a:pPr marR="0" indent="0">
              <a:spcBef>
                <a:spcPts val="0"/>
              </a:spcBef>
              <a:spcAft>
                <a:spcPts val="0"/>
              </a:spcAft>
              <a:buNone/>
            </a:pPr>
            <a:r>
              <a:rPr lang="en-US" sz="2000" dirty="0">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a:p>
            <a:pPr marL="0" marR="0" indent="0">
              <a:spcBef>
                <a:spcPts val="1200"/>
              </a:spcBef>
              <a:spcAft>
                <a:spcPts val="0"/>
              </a:spcAft>
              <a:buNone/>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Which of the following objectives are achieved by fiscal policy?</a:t>
            </a:r>
            <a:endParaRPr lang="en-US" sz="2000" dirty="0">
              <a:solidFill>
                <a:srgbClr val="0070C0"/>
              </a:solidFill>
              <a:effectLst/>
              <a:latin typeface="Alexandria"/>
              <a:ea typeface="Times New Roman" panose="02020603050405020304" pitchFamily="18" charset="0"/>
            </a:endParaRPr>
          </a:p>
          <a:p>
            <a:pPr marL="342900" indent="-342900">
              <a:spcBef>
                <a:spcPts val="0"/>
              </a:spcBef>
              <a:buFont typeface="+mj-lt"/>
              <a:buAutoNum type="alphaUcPeriod"/>
            </a:pPr>
            <a:r>
              <a:rPr lang="en-US" sz="2000" dirty="0">
                <a:effectLst/>
                <a:latin typeface="Alexandria"/>
                <a:ea typeface="Times New Roman" panose="02020603050405020304" pitchFamily="18" charset="0"/>
                <a:cs typeface="Times New Roman" panose="02020603050405020304" pitchFamily="18" charset="0"/>
              </a:rPr>
              <a:t>Economic stability</a:t>
            </a:r>
            <a:endParaRPr lang="en-US" sz="2000" dirty="0">
              <a:effectLst/>
              <a:latin typeface="Alexandria"/>
              <a:ea typeface="Times New Roman" panose="02020603050405020304" pitchFamily="18" charset="0"/>
            </a:endParaRPr>
          </a:p>
          <a:p>
            <a:pPr marL="342900" indent="-342900">
              <a:spcBef>
                <a:spcPts val="0"/>
              </a:spcBef>
              <a:buFont typeface="+mj-lt"/>
              <a:buAutoNum type="alphaUcPeriod"/>
            </a:pPr>
            <a:r>
              <a:rPr lang="en-US" sz="2000" dirty="0">
                <a:effectLst/>
                <a:latin typeface="Alexandria"/>
                <a:ea typeface="Times New Roman" panose="02020603050405020304" pitchFamily="18" charset="0"/>
                <a:cs typeface="Times New Roman" panose="02020603050405020304" pitchFamily="18" charset="0"/>
              </a:rPr>
              <a:t>Achieving high level of employment</a:t>
            </a:r>
            <a:endParaRPr lang="en-US" sz="2000" dirty="0">
              <a:effectLst/>
              <a:latin typeface="Alexandria"/>
              <a:ea typeface="Times New Roman" panose="02020603050405020304" pitchFamily="18" charset="0"/>
            </a:endParaRPr>
          </a:p>
          <a:p>
            <a:pPr marL="342900" indent="-342900">
              <a:spcBef>
                <a:spcPts val="0"/>
              </a:spcBef>
              <a:buFont typeface="+mj-lt"/>
              <a:buAutoNum type="alphaUcPeriod"/>
            </a:pPr>
            <a:r>
              <a:rPr lang="en-US" sz="2000" dirty="0">
                <a:effectLst/>
                <a:latin typeface="Alexandria"/>
                <a:ea typeface="Times New Roman" panose="02020603050405020304" pitchFamily="18" charset="0"/>
                <a:cs typeface="Times New Roman" panose="02020603050405020304" pitchFamily="18" charset="0"/>
              </a:rPr>
              <a:t>Accelerating economic growth</a:t>
            </a:r>
            <a:endParaRPr lang="en-US" sz="2000" dirty="0">
              <a:effectLst/>
              <a:latin typeface="Alexandria"/>
              <a:ea typeface="Times New Roman" panose="02020603050405020304" pitchFamily="18" charset="0"/>
            </a:endParaRPr>
          </a:p>
          <a:p>
            <a:pPr marL="342900" indent="-342900">
              <a:spcBef>
                <a:spcPts val="0"/>
              </a:spcBef>
              <a:buFont typeface="+mj-lt"/>
              <a:buAutoNum type="alphaUcPeriod"/>
            </a:pPr>
            <a:r>
              <a:rPr lang="en-US" sz="2000" b="1" u="sng" dirty="0">
                <a:effectLst/>
                <a:latin typeface="Alexandria"/>
                <a:ea typeface="Times New Roman" panose="02020603050405020304" pitchFamily="18" charset="0"/>
                <a:cs typeface="Times New Roman" panose="02020603050405020304" pitchFamily="18" charset="0"/>
              </a:rPr>
              <a:t>All of the above</a:t>
            </a:r>
            <a:endParaRPr lang="en-US" sz="2000" dirty="0">
              <a:effectLst/>
              <a:latin typeface="Alexandria"/>
              <a:ea typeface="Times New Roman" panose="02020603050405020304" pitchFamily="18" charset="0"/>
            </a:endParaRPr>
          </a:p>
          <a:p>
            <a:pPr marL="0" marR="0" indent="0">
              <a:spcBef>
                <a:spcPts val="0"/>
              </a:spcBef>
              <a:spcAft>
                <a:spcPts val="0"/>
              </a:spcAft>
              <a:buNone/>
            </a:pPr>
            <a:endParaRPr lang="en-US" sz="2000" dirty="0">
              <a:effectLst/>
              <a:latin typeface="Alexandria"/>
              <a:ea typeface="Times New Roman" panose="02020603050405020304" pitchFamily="18" charset="0"/>
            </a:endParaRPr>
          </a:p>
          <a:p>
            <a:pPr marL="0" indent="0">
              <a:spcBef>
                <a:spcPts val="0"/>
              </a:spcBef>
              <a:buNone/>
            </a:pPr>
            <a:endParaRPr lang="en-US" sz="2000" b="1" i="1" u="sng" dirty="0">
              <a:solidFill>
                <a:srgbClr val="000000"/>
              </a:solidFill>
              <a:latin typeface="Alexandria"/>
              <a:ea typeface="Times New Roman" panose="02020603050405020304" pitchFamily="18" charset="0"/>
              <a:cs typeface="Palatino Linotype" panose="02040502050505030304" pitchFamily="18" charset="0"/>
            </a:endParaRPr>
          </a:p>
          <a:p>
            <a:pPr marL="0" indent="0">
              <a:spcBef>
                <a:spcPts val="0"/>
              </a:spcBef>
              <a:buNone/>
            </a:pPr>
            <a:endParaRPr lang="en-US" sz="2000" dirty="0">
              <a:effectLst/>
              <a:latin typeface="Alexandria"/>
              <a:ea typeface="Times New Roman" panose="02020603050405020304" pitchFamily="18" charset="0"/>
            </a:endParaRP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B94C2DC3-20E5-F109-6CB6-7B0A527AFE82}"/>
              </a:ext>
            </a:extLst>
          </p:cNvPr>
          <p:cNvSpPr txBox="1"/>
          <p:nvPr/>
        </p:nvSpPr>
        <p:spPr>
          <a:xfrm>
            <a:off x="6773861" y="2223738"/>
            <a:ext cx="4255768" cy="3416320"/>
          </a:xfrm>
          <a:prstGeom prst="rect">
            <a:avLst/>
          </a:prstGeom>
          <a:noFill/>
        </p:spPr>
        <p:txBody>
          <a:bodyPr wrap="square">
            <a:spAutoFit/>
          </a:bodyPr>
          <a:lstStyle/>
          <a:p>
            <a:pPr algn="just" rtl="1"/>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أدوات</a:t>
            </a:r>
            <a:r>
              <a:rPr lang="en-US" b="1" dirty="0">
                <a:solidFill>
                  <a:srgbClr val="0070C0"/>
                </a:solidFill>
              </a:rPr>
              <a:t> </a:t>
            </a:r>
            <a:r>
              <a:rPr lang="en-US" b="1" dirty="0" err="1">
                <a:solidFill>
                  <a:srgbClr val="0070C0"/>
                </a:solidFill>
              </a:rPr>
              <a:t>السياسة</a:t>
            </a:r>
            <a:r>
              <a:rPr lang="en-US" b="1" dirty="0">
                <a:solidFill>
                  <a:srgbClr val="0070C0"/>
                </a:solidFill>
              </a:rPr>
              <a:t> </a:t>
            </a:r>
            <a:r>
              <a:rPr lang="en-US" b="1" dirty="0" err="1">
                <a:solidFill>
                  <a:srgbClr val="0070C0"/>
                </a:solidFill>
              </a:rPr>
              <a:t>المالية</a:t>
            </a:r>
            <a:r>
              <a:rPr lang="en-US" b="1" dirty="0">
                <a:solidFill>
                  <a:srgbClr val="0070C0"/>
                </a:solidFill>
              </a:rPr>
              <a:t>؟</a:t>
            </a:r>
          </a:p>
          <a:p>
            <a:pPr marL="285750" indent="-285750" algn="just" rtl="1">
              <a:buFont typeface="Arial" panose="020B0604020202020204" pitchFamily="34" charset="0"/>
              <a:buChar char="•"/>
            </a:pPr>
            <a:r>
              <a:rPr lang="en-US" b="1" u="sng" dirty="0" err="1"/>
              <a:t>الضرائب</a:t>
            </a:r>
            <a:endParaRPr lang="en-US" b="1" u="sng" dirty="0"/>
          </a:p>
          <a:p>
            <a:pPr marL="285750" indent="-285750" algn="just" rtl="1">
              <a:buFont typeface="Arial" panose="020B0604020202020204" pitchFamily="34" charset="0"/>
              <a:buChar char="•"/>
            </a:pPr>
            <a:r>
              <a:rPr lang="en-US" dirty="0" err="1"/>
              <a:t>البحوث</a:t>
            </a:r>
            <a:r>
              <a:rPr lang="en-US" dirty="0"/>
              <a:t> </a:t>
            </a:r>
            <a:r>
              <a:rPr lang="en-US" dirty="0" err="1"/>
              <a:t>الحكومية</a:t>
            </a:r>
            <a:endParaRPr lang="en-US" dirty="0"/>
          </a:p>
          <a:p>
            <a:pPr marL="285750" indent="-285750" algn="just" rtl="1">
              <a:buFont typeface="Arial" panose="020B0604020202020204" pitchFamily="34" charset="0"/>
              <a:buChar char="•"/>
            </a:pPr>
            <a:r>
              <a:rPr lang="en-US" dirty="0" err="1"/>
              <a:t>الاقتراض</a:t>
            </a:r>
            <a:r>
              <a:rPr lang="en-US" dirty="0"/>
              <a:t> </a:t>
            </a:r>
            <a:r>
              <a:rPr lang="en-US" dirty="0" err="1"/>
              <a:t>الحكومي</a:t>
            </a:r>
            <a:endParaRPr lang="en-US" dirty="0"/>
          </a:p>
          <a:p>
            <a:pPr marL="285750" indent="-285750" algn="just" rtl="1">
              <a:buFont typeface="Arial" panose="020B0604020202020204" pitchFamily="34" charset="0"/>
              <a:buChar char="•"/>
            </a:pPr>
            <a:r>
              <a:rPr lang="en-US" dirty="0" err="1"/>
              <a:t>لا</a:t>
            </a:r>
            <a:r>
              <a:rPr lang="en-US" dirty="0"/>
              <a:t> </a:t>
            </a:r>
            <a:r>
              <a:rPr lang="en-US" dirty="0" err="1"/>
              <a:t>شيء</a:t>
            </a:r>
            <a:r>
              <a:rPr lang="en-US" dirty="0"/>
              <a:t> </a:t>
            </a:r>
            <a:r>
              <a:rPr lang="en-US" dirty="0" err="1"/>
              <a:t>مما</a:t>
            </a:r>
            <a:r>
              <a:rPr lang="en-US" dirty="0"/>
              <a:t> </a:t>
            </a:r>
            <a:r>
              <a:rPr lang="en-US" dirty="0" err="1"/>
              <a:t>سبق</a:t>
            </a:r>
            <a:endParaRPr lang="ar-EG" dirty="0"/>
          </a:p>
          <a:p>
            <a:pPr algn="just" rtl="1"/>
            <a:endParaRPr lang="en-US" dirty="0"/>
          </a:p>
          <a:p>
            <a:pPr algn="just" rtl="1"/>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الأهداف</a:t>
            </a:r>
            <a:r>
              <a:rPr lang="en-US" b="1" dirty="0">
                <a:solidFill>
                  <a:srgbClr val="0070C0"/>
                </a:solidFill>
              </a:rPr>
              <a:t> </a:t>
            </a:r>
            <a:r>
              <a:rPr lang="en-US" b="1" dirty="0" err="1">
                <a:solidFill>
                  <a:srgbClr val="0070C0"/>
                </a:solidFill>
              </a:rPr>
              <a:t>التي</a:t>
            </a:r>
            <a:r>
              <a:rPr lang="en-US" b="1" dirty="0">
                <a:solidFill>
                  <a:srgbClr val="0070C0"/>
                </a:solidFill>
              </a:rPr>
              <a:t> </a:t>
            </a:r>
            <a:r>
              <a:rPr lang="en-US" b="1" dirty="0" err="1">
                <a:solidFill>
                  <a:srgbClr val="0070C0"/>
                </a:solidFill>
              </a:rPr>
              <a:t>تحققها</a:t>
            </a:r>
            <a:r>
              <a:rPr lang="en-US" b="1" dirty="0">
                <a:solidFill>
                  <a:srgbClr val="0070C0"/>
                </a:solidFill>
              </a:rPr>
              <a:t> </a:t>
            </a:r>
            <a:r>
              <a:rPr lang="en-US" b="1" dirty="0" err="1">
                <a:solidFill>
                  <a:srgbClr val="0070C0"/>
                </a:solidFill>
              </a:rPr>
              <a:t>السياسة</a:t>
            </a:r>
            <a:r>
              <a:rPr lang="en-US" b="1" dirty="0">
                <a:solidFill>
                  <a:srgbClr val="0070C0"/>
                </a:solidFill>
              </a:rPr>
              <a:t> </a:t>
            </a:r>
            <a:r>
              <a:rPr lang="en-US" b="1" dirty="0" err="1">
                <a:solidFill>
                  <a:srgbClr val="0070C0"/>
                </a:solidFill>
              </a:rPr>
              <a:t>المالية</a:t>
            </a:r>
            <a:r>
              <a:rPr lang="en-US" b="1" dirty="0">
                <a:solidFill>
                  <a:srgbClr val="0070C0"/>
                </a:solidFill>
              </a:rPr>
              <a:t>؟</a:t>
            </a:r>
          </a:p>
          <a:p>
            <a:pPr marL="285750" indent="-285750" algn="just" rtl="1">
              <a:buFont typeface="Arial" panose="020B0604020202020204" pitchFamily="34" charset="0"/>
              <a:buChar char="•"/>
            </a:pPr>
            <a:r>
              <a:rPr lang="en-US" dirty="0" err="1"/>
              <a:t>الاستقرار</a:t>
            </a:r>
            <a:r>
              <a:rPr lang="en-US" dirty="0"/>
              <a:t> </a:t>
            </a:r>
            <a:r>
              <a:rPr lang="en-US" dirty="0" err="1"/>
              <a:t>الاقتصادي</a:t>
            </a:r>
            <a:endParaRPr lang="en-US" dirty="0"/>
          </a:p>
          <a:p>
            <a:pPr marL="285750" indent="-285750" algn="just" rtl="1">
              <a:buFont typeface="Arial" panose="020B0604020202020204" pitchFamily="34" charset="0"/>
              <a:buChar char="•"/>
            </a:pPr>
            <a:r>
              <a:rPr lang="en-US" dirty="0" err="1"/>
              <a:t>تحقيق</a:t>
            </a:r>
            <a:r>
              <a:rPr lang="en-US" dirty="0"/>
              <a:t> </a:t>
            </a:r>
            <a:r>
              <a:rPr lang="en-US" dirty="0" err="1"/>
              <a:t>مستوى</a:t>
            </a:r>
            <a:r>
              <a:rPr lang="en-US" dirty="0"/>
              <a:t> </a:t>
            </a:r>
            <a:r>
              <a:rPr lang="en-US" dirty="0" err="1"/>
              <a:t>عال</a:t>
            </a:r>
            <a:r>
              <a:rPr lang="en-US" dirty="0"/>
              <a:t> </a:t>
            </a:r>
            <a:r>
              <a:rPr lang="en-US" dirty="0" err="1"/>
              <a:t>من</a:t>
            </a:r>
            <a:r>
              <a:rPr lang="en-US" dirty="0"/>
              <a:t> </a:t>
            </a:r>
            <a:r>
              <a:rPr lang="en-US" dirty="0" err="1"/>
              <a:t>التشغيل</a:t>
            </a:r>
            <a:endParaRPr lang="en-US" dirty="0"/>
          </a:p>
          <a:p>
            <a:pPr marL="285750" indent="-285750" algn="just" rtl="1">
              <a:buFont typeface="Arial" panose="020B0604020202020204" pitchFamily="34" charset="0"/>
              <a:buChar char="•"/>
            </a:pPr>
            <a:r>
              <a:rPr lang="en-US" dirty="0" err="1"/>
              <a:t>تسريع</a:t>
            </a:r>
            <a:r>
              <a:rPr lang="en-US" dirty="0"/>
              <a:t> </a:t>
            </a:r>
            <a:r>
              <a:rPr lang="en-US" dirty="0" err="1"/>
              <a:t>النمو</a:t>
            </a:r>
            <a:r>
              <a:rPr lang="en-US" dirty="0"/>
              <a:t> </a:t>
            </a:r>
            <a:r>
              <a:rPr lang="en-US" dirty="0" err="1"/>
              <a:t>الاقتصادي</a:t>
            </a:r>
            <a:endParaRPr lang="en-US" dirty="0"/>
          </a:p>
          <a:p>
            <a:pPr marL="285750" indent="-285750" algn="just" rtl="1">
              <a:buFont typeface="Arial" panose="020B0604020202020204" pitchFamily="34" charset="0"/>
              <a:buChar char="•"/>
            </a:pPr>
            <a:r>
              <a:rPr lang="en-US" b="1" u="sng" dirty="0" err="1"/>
              <a:t>كل</a:t>
            </a:r>
            <a:r>
              <a:rPr lang="en-US" b="1" u="sng" dirty="0"/>
              <a:t> </a:t>
            </a:r>
            <a:r>
              <a:rPr lang="en-US" b="1" u="sng" dirty="0" err="1"/>
              <a:t>ما</a:t>
            </a:r>
            <a:r>
              <a:rPr lang="en-US" b="1" u="sng" dirty="0"/>
              <a:t> </a:t>
            </a:r>
            <a:r>
              <a:rPr lang="en-US" b="1" u="sng" dirty="0" err="1"/>
              <a:t>سبق</a:t>
            </a:r>
            <a:endParaRPr lang="en-US" b="1" u="sng" dirty="0"/>
          </a:p>
        </p:txBody>
      </p:sp>
    </p:spTree>
    <p:extLst>
      <p:ext uri="{BB962C8B-B14F-4D97-AF65-F5344CB8AC3E}">
        <p14:creationId xmlns:p14="http://schemas.microsoft.com/office/powerpoint/2010/main" val="1947773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979239"/>
            <a:ext cx="11728425"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C5C84FD3-D6BF-60F4-795A-98A6D5A864E8}"/>
              </a:ext>
            </a:extLst>
          </p:cNvPr>
          <p:cNvSpPr txBox="1">
            <a:spLocks/>
          </p:cNvSpPr>
          <p:nvPr/>
        </p:nvSpPr>
        <p:spPr>
          <a:xfrm>
            <a:off x="685177" y="1485683"/>
            <a:ext cx="5748960" cy="4560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1800" b="1" dirty="0">
                <a:solidFill>
                  <a:srgbClr val="0070C0"/>
                </a:solidFill>
                <a:effectLst/>
                <a:latin typeface="Alexandria"/>
                <a:ea typeface="Times New Roman" panose="02020603050405020304" pitchFamily="18" charset="0"/>
                <a:cs typeface="Times New Roman" panose="02020603050405020304" pitchFamily="18" charset="0"/>
              </a:rPr>
              <a:t>Budget is an instrument of</a:t>
            </a:r>
            <a:endParaRPr lang="en-US" sz="1800" dirty="0">
              <a:solidFill>
                <a:srgbClr val="0070C0"/>
              </a:solidFill>
              <a:effectLst/>
              <a:latin typeface="Alexandria"/>
              <a:ea typeface="Times New Roman" panose="02020603050405020304" pitchFamily="18" charset="0"/>
            </a:endParaRPr>
          </a:p>
          <a:p>
            <a:pPr marL="342900" indent="-342900">
              <a:spcBef>
                <a:spcPts val="0"/>
              </a:spcBef>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Monetary policy of the government</a:t>
            </a:r>
            <a:endParaRPr lang="en-US" sz="1800" dirty="0">
              <a:effectLst/>
              <a:latin typeface="Alexandria"/>
              <a:ea typeface="Times New Roman" panose="02020603050405020304" pitchFamily="18" charset="0"/>
            </a:endParaRPr>
          </a:p>
          <a:p>
            <a:pPr marL="342900" indent="-342900">
              <a:spcBef>
                <a:spcPts val="0"/>
              </a:spcBef>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Commercial policy of the government</a:t>
            </a:r>
            <a:endParaRPr lang="en-US" sz="1800" dirty="0">
              <a:effectLst/>
              <a:latin typeface="Alexandria"/>
              <a:ea typeface="Times New Roman" panose="02020603050405020304" pitchFamily="18" charset="0"/>
            </a:endParaRPr>
          </a:p>
          <a:p>
            <a:pPr marL="342900" indent="-342900">
              <a:spcBef>
                <a:spcPts val="0"/>
              </a:spcBef>
              <a:buFont typeface="+mj-lt"/>
              <a:buAutoNum type="alphaUcPeriod"/>
            </a:pPr>
            <a:r>
              <a:rPr lang="en-US" sz="1800" b="1" u="sng" dirty="0">
                <a:effectLst/>
                <a:latin typeface="Alexandria"/>
                <a:ea typeface="Times New Roman" panose="02020603050405020304" pitchFamily="18" charset="0"/>
                <a:cs typeface="Times New Roman" panose="02020603050405020304" pitchFamily="18" charset="0"/>
              </a:rPr>
              <a:t>Fiscal policy of the government</a:t>
            </a:r>
            <a:endParaRPr lang="en-US" sz="1800" dirty="0">
              <a:effectLst/>
              <a:latin typeface="Alexandria"/>
              <a:ea typeface="Times New Roman" panose="02020603050405020304" pitchFamily="18" charset="0"/>
            </a:endParaRPr>
          </a:p>
          <a:p>
            <a:pPr marL="342900" indent="-342900">
              <a:spcBef>
                <a:spcPts val="0"/>
              </a:spcBef>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Money-saving policy of the government</a:t>
            </a:r>
            <a:endParaRPr lang="en-US" sz="1800" dirty="0">
              <a:effectLst/>
              <a:latin typeface="Alexandria"/>
              <a:ea typeface="Times New Roman" panose="02020603050405020304" pitchFamily="18" charset="0"/>
            </a:endParaRPr>
          </a:p>
          <a:p>
            <a:pPr marR="0" indent="0">
              <a:spcBef>
                <a:spcPts val="0"/>
              </a:spcBef>
              <a:spcAft>
                <a:spcPts val="0"/>
              </a:spcAft>
              <a:buNone/>
            </a:pPr>
            <a:r>
              <a:rPr lang="en-US" sz="1800" dirty="0">
                <a:effectLst/>
                <a:latin typeface="Alexandria"/>
                <a:ea typeface="Times New Roman" panose="02020603050405020304" pitchFamily="18" charset="0"/>
                <a:cs typeface="Times New Roman" panose="02020603050405020304" pitchFamily="18" charset="0"/>
              </a:rPr>
              <a:t> </a:t>
            </a:r>
            <a:endParaRPr lang="en-US" sz="1800" dirty="0">
              <a:latin typeface="Alexandria"/>
              <a:ea typeface="Times New Roman" panose="02020603050405020304" pitchFamily="18" charset="0"/>
            </a:endParaRPr>
          </a:p>
          <a:p>
            <a:pPr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Times New Roman" panose="02020603050405020304" pitchFamily="18" charset="0"/>
              </a:rPr>
              <a:t>Fiscal policy creates a surplus, when the total--------</a:t>
            </a:r>
            <a:endParaRPr lang="en-US" sz="1800" dirty="0">
              <a:solidFill>
                <a:srgbClr val="0070C0"/>
              </a:solidFill>
              <a:effectLst/>
              <a:latin typeface="Alexandria"/>
              <a:ea typeface="Times New Roman" panose="02020603050405020304" pitchFamily="18" charset="0"/>
            </a:endParaRPr>
          </a:p>
          <a:p>
            <a:pPr marL="342900" indent="-342900">
              <a:spcBef>
                <a:spcPts val="0"/>
              </a:spcBef>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Expenditure and total receipts same</a:t>
            </a:r>
            <a:endParaRPr lang="en-US" sz="1800" dirty="0">
              <a:effectLst/>
              <a:latin typeface="Alexandria"/>
              <a:ea typeface="Times New Roman" panose="02020603050405020304" pitchFamily="18" charset="0"/>
            </a:endParaRPr>
          </a:p>
          <a:p>
            <a:pPr marL="342900" indent="-342900">
              <a:spcBef>
                <a:spcPts val="0"/>
              </a:spcBef>
              <a:buFont typeface="+mj-lt"/>
              <a:buAutoNum type="alphaUcPeriod"/>
            </a:pPr>
            <a:r>
              <a:rPr lang="en-US" sz="1800" b="1" u="sng" dirty="0">
                <a:effectLst/>
                <a:latin typeface="Alexandria"/>
                <a:ea typeface="Times New Roman" panose="02020603050405020304" pitchFamily="18" charset="0"/>
                <a:cs typeface="Times New Roman" panose="02020603050405020304" pitchFamily="18" charset="0"/>
              </a:rPr>
              <a:t>Receipts more than Expenditure</a:t>
            </a:r>
            <a:endParaRPr lang="en-US" sz="1800" dirty="0">
              <a:effectLst/>
              <a:latin typeface="Alexandria"/>
              <a:ea typeface="Times New Roman" panose="02020603050405020304" pitchFamily="18" charset="0"/>
            </a:endParaRPr>
          </a:p>
          <a:p>
            <a:pPr marL="342900" indent="-342900">
              <a:spcBef>
                <a:spcPts val="0"/>
              </a:spcBef>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Expenditure over Receipts</a:t>
            </a:r>
            <a:endParaRPr lang="en-US" sz="1800" dirty="0">
              <a:effectLst/>
              <a:latin typeface="Alexandria"/>
              <a:ea typeface="Times New Roman" panose="02020603050405020304" pitchFamily="18" charset="0"/>
            </a:endParaRPr>
          </a:p>
          <a:p>
            <a:pPr marL="342900" indent="-342900">
              <a:spcBef>
                <a:spcPts val="0"/>
              </a:spcBef>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Receipts and total Expenditure very low</a:t>
            </a:r>
            <a:endParaRPr lang="en-US" sz="1800" dirty="0">
              <a:latin typeface="Alexandria"/>
              <a:ea typeface="Times New Roman" panose="02020603050405020304" pitchFamily="18" charset="0"/>
            </a:endParaRPr>
          </a:p>
          <a:p>
            <a:pPr marL="0" indent="0">
              <a:spcBef>
                <a:spcPts val="0"/>
              </a:spcBef>
              <a:buNone/>
            </a:pPr>
            <a:endParaRPr lang="en-US" sz="1800" b="1" dirty="0">
              <a:solidFill>
                <a:srgbClr val="FF0000"/>
              </a:solidFill>
              <a:effectLst/>
              <a:latin typeface="Alexandria"/>
              <a:ea typeface="Times New Roman" panose="02020603050405020304" pitchFamily="18" charset="0"/>
              <a:cs typeface="Times New Roman" panose="02020603050405020304" pitchFamily="18" charset="0"/>
            </a:endParaRPr>
          </a:p>
          <a:p>
            <a:pPr marL="0" indent="0">
              <a:spcBef>
                <a:spcPts val="0"/>
              </a:spcBef>
              <a:buNone/>
            </a:pPr>
            <a:r>
              <a:rPr lang="en-US" sz="1800" b="1" dirty="0">
                <a:solidFill>
                  <a:srgbClr val="0070C0"/>
                </a:solidFill>
                <a:effectLst/>
                <a:latin typeface="Alexandria"/>
                <a:ea typeface="Times New Roman" panose="02020603050405020304" pitchFamily="18" charset="0"/>
                <a:cs typeface="Times New Roman" panose="02020603050405020304" pitchFamily="18" charset="0"/>
              </a:rPr>
              <a:t>When the governments total revenue is less than the planned expenditure, it is called----</a:t>
            </a:r>
            <a:endParaRPr lang="en-US" sz="18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Revenue deficit</a:t>
            </a:r>
            <a:endParaRPr lang="en-US" sz="18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Budget shortfall</a:t>
            </a:r>
            <a:endParaRPr lang="en-US" sz="18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1800" b="1" u="sng" dirty="0">
                <a:effectLst/>
                <a:latin typeface="Alexandria"/>
                <a:ea typeface="Times New Roman" panose="02020603050405020304" pitchFamily="18" charset="0"/>
                <a:cs typeface="Times New Roman" panose="02020603050405020304" pitchFamily="18" charset="0"/>
              </a:rPr>
              <a:t>Fiscal deficit</a:t>
            </a:r>
            <a:endParaRPr lang="en-US" sz="18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1800" dirty="0">
                <a:effectLst/>
                <a:latin typeface="Alexandria"/>
                <a:ea typeface="Times New Roman" panose="02020603050405020304" pitchFamily="18" charset="0"/>
                <a:cs typeface="Times New Roman" panose="02020603050405020304" pitchFamily="18" charset="0"/>
              </a:rPr>
              <a:t>Deficit financing</a:t>
            </a:r>
            <a:endParaRPr lang="en-US" sz="1800" dirty="0">
              <a:effectLst/>
              <a:latin typeface="Alexandria"/>
              <a:ea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E9A2B4FE-69FE-11ED-A733-AFE50228871A}"/>
              </a:ext>
            </a:extLst>
          </p:cNvPr>
          <p:cNvSpPr txBox="1"/>
          <p:nvPr/>
        </p:nvSpPr>
        <p:spPr>
          <a:xfrm>
            <a:off x="6060135" y="1246056"/>
            <a:ext cx="5369865" cy="5078313"/>
          </a:xfrm>
          <a:prstGeom prst="rect">
            <a:avLst/>
          </a:prstGeom>
          <a:noFill/>
        </p:spPr>
        <p:txBody>
          <a:bodyPr wrap="square">
            <a:spAutoFit/>
          </a:bodyPr>
          <a:lstStyle/>
          <a:p>
            <a:pPr algn="just" rtl="1"/>
            <a:r>
              <a:rPr lang="ar-EG" b="1" dirty="0">
                <a:solidFill>
                  <a:srgbClr val="0070C0"/>
                </a:solidFill>
              </a:rPr>
              <a:t>الموازنة</a:t>
            </a:r>
            <a:r>
              <a:rPr lang="en-US" b="1" dirty="0">
                <a:solidFill>
                  <a:srgbClr val="0070C0"/>
                </a:solidFill>
              </a:rPr>
              <a:t> </a:t>
            </a:r>
            <a:r>
              <a:rPr lang="en-US" b="1" dirty="0" err="1">
                <a:solidFill>
                  <a:srgbClr val="0070C0"/>
                </a:solidFill>
              </a:rPr>
              <a:t>هي</a:t>
            </a:r>
            <a:r>
              <a:rPr lang="en-US" b="1" dirty="0">
                <a:solidFill>
                  <a:srgbClr val="0070C0"/>
                </a:solidFill>
              </a:rPr>
              <a:t> </a:t>
            </a:r>
            <a:r>
              <a:rPr lang="en-US" b="1" dirty="0" err="1">
                <a:solidFill>
                  <a:srgbClr val="0070C0"/>
                </a:solidFill>
              </a:rPr>
              <a:t>أداة</a:t>
            </a:r>
            <a:endParaRPr lang="en-US" b="1" dirty="0">
              <a:solidFill>
                <a:srgbClr val="0070C0"/>
              </a:solidFill>
            </a:endParaRPr>
          </a:p>
          <a:p>
            <a:pPr marL="285750" indent="-285750" algn="just" rtl="1">
              <a:buFont typeface="Arial" panose="020B0604020202020204" pitchFamily="34" charset="0"/>
              <a:buChar char="•"/>
            </a:pPr>
            <a:r>
              <a:rPr lang="en-US" dirty="0" err="1"/>
              <a:t>السياسة</a:t>
            </a:r>
            <a:r>
              <a:rPr lang="en-US" dirty="0"/>
              <a:t> </a:t>
            </a:r>
            <a:r>
              <a:rPr lang="en-US" dirty="0" err="1"/>
              <a:t>النقدية</a:t>
            </a:r>
            <a:r>
              <a:rPr lang="en-US" dirty="0"/>
              <a:t> </a:t>
            </a:r>
            <a:r>
              <a:rPr lang="en-US" dirty="0" err="1"/>
              <a:t>للحكومة</a:t>
            </a:r>
            <a:endParaRPr lang="en-US" dirty="0"/>
          </a:p>
          <a:p>
            <a:pPr marL="285750" indent="-285750" algn="just" rtl="1">
              <a:buFont typeface="Arial" panose="020B0604020202020204" pitchFamily="34" charset="0"/>
              <a:buChar char="•"/>
            </a:pPr>
            <a:r>
              <a:rPr lang="en-US" dirty="0" err="1"/>
              <a:t>السياسة</a:t>
            </a:r>
            <a:r>
              <a:rPr lang="en-US" dirty="0"/>
              <a:t> </a:t>
            </a:r>
            <a:r>
              <a:rPr lang="en-US" dirty="0" err="1"/>
              <a:t>التجارية</a:t>
            </a:r>
            <a:r>
              <a:rPr lang="en-US" dirty="0"/>
              <a:t> </a:t>
            </a:r>
            <a:r>
              <a:rPr lang="en-US" dirty="0" err="1"/>
              <a:t>للحكومة</a:t>
            </a:r>
            <a:endParaRPr lang="en-US" dirty="0"/>
          </a:p>
          <a:p>
            <a:pPr marL="285750" indent="-285750" algn="just" rtl="1">
              <a:buFont typeface="Arial" panose="020B0604020202020204" pitchFamily="34" charset="0"/>
              <a:buChar char="•"/>
            </a:pPr>
            <a:r>
              <a:rPr lang="en-US" b="1" u="sng" dirty="0" err="1"/>
              <a:t>السياسة</a:t>
            </a:r>
            <a:r>
              <a:rPr lang="en-US" b="1" u="sng" dirty="0"/>
              <a:t> </a:t>
            </a:r>
            <a:r>
              <a:rPr lang="en-US" b="1" u="sng" dirty="0" err="1"/>
              <a:t>المالية</a:t>
            </a:r>
            <a:r>
              <a:rPr lang="en-US" b="1" u="sng" dirty="0"/>
              <a:t> </a:t>
            </a:r>
            <a:r>
              <a:rPr lang="en-US" b="1" u="sng" dirty="0" err="1"/>
              <a:t>للحكومة</a:t>
            </a:r>
            <a:endParaRPr lang="en-US" b="1" u="sng" dirty="0"/>
          </a:p>
          <a:p>
            <a:pPr marL="285750" indent="-285750" algn="just" rtl="1">
              <a:buFont typeface="Arial" panose="020B0604020202020204" pitchFamily="34" charset="0"/>
              <a:buChar char="•"/>
            </a:pPr>
            <a:r>
              <a:rPr lang="en-US" dirty="0" err="1"/>
              <a:t>سياسة</a:t>
            </a:r>
            <a:r>
              <a:rPr lang="en-US" dirty="0"/>
              <a:t> </a:t>
            </a:r>
            <a:r>
              <a:rPr lang="en-US" dirty="0" err="1"/>
              <a:t>توفير</a:t>
            </a:r>
            <a:r>
              <a:rPr lang="en-US" dirty="0"/>
              <a:t> </a:t>
            </a:r>
            <a:r>
              <a:rPr lang="en-US" dirty="0" err="1"/>
              <a:t>المال</a:t>
            </a:r>
            <a:r>
              <a:rPr lang="en-US" dirty="0"/>
              <a:t> </a:t>
            </a:r>
            <a:r>
              <a:rPr lang="en-US" dirty="0" err="1"/>
              <a:t>للحكومة</a:t>
            </a:r>
            <a:endParaRPr lang="en-US" dirty="0"/>
          </a:p>
          <a:p>
            <a:pPr algn="just" rtl="1"/>
            <a:endParaRPr lang="en-US" dirty="0"/>
          </a:p>
          <a:p>
            <a:pPr algn="just" rtl="1"/>
            <a:r>
              <a:rPr lang="en-US" b="1" dirty="0" err="1">
                <a:solidFill>
                  <a:srgbClr val="0070C0"/>
                </a:solidFill>
              </a:rPr>
              <a:t>تخلق</a:t>
            </a:r>
            <a:r>
              <a:rPr lang="en-US" b="1" dirty="0">
                <a:solidFill>
                  <a:srgbClr val="0070C0"/>
                </a:solidFill>
              </a:rPr>
              <a:t> </a:t>
            </a:r>
            <a:r>
              <a:rPr lang="en-US" b="1" dirty="0" err="1">
                <a:solidFill>
                  <a:srgbClr val="0070C0"/>
                </a:solidFill>
              </a:rPr>
              <a:t>السياسة</a:t>
            </a:r>
            <a:r>
              <a:rPr lang="en-US" b="1" dirty="0">
                <a:solidFill>
                  <a:srgbClr val="0070C0"/>
                </a:solidFill>
              </a:rPr>
              <a:t> </a:t>
            </a:r>
            <a:r>
              <a:rPr lang="en-US" b="1" dirty="0" err="1">
                <a:solidFill>
                  <a:srgbClr val="0070C0"/>
                </a:solidFill>
              </a:rPr>
              <a:t>المالية</a:t>
            </a:r>
            <a:r>
              <a:rPr lang="en-US" b="1" dirty="0">
                <a:solidFill>
                  <a:srgbClr val="0070C0"/>
                </a:solidFill>
              </a:rPr>
              <a:t> </a:t>
            </a:r>
            <a:r>
              <a:rPr lang="en-US" b="1" dirty="0" err="1">
                <a:solidFill>
                  <a:srgbClr val="0070C0"/>
                </a:solidFill>
              </a:rPr>
              <a:t>فائضًا</a:t>
            </a:r>
            <a:r>
              <a:rPr lang="en-US" b="1" dirty="0">
                <a:solidFill>
                  <a:srgbClr val="0070C0"/>
                </a:solidFill>
              </a:rPr>
              <a:t>، </a:t>
            </a:r>
            <a:r>
              <a:rPr lang="en-US" b="1" dirty="0" err="1">
                <a:solidFill>
                  <a:srgbClr val="0070C0"/>
                </a:solidFill>
              </a:rPr>
              <a:t>عندما</a:t>
            </a:r>
            <a:r>
              <a:rPr lang="en-US" b="1" dirty="0">
                <a:solidFill>
                  <a:srgbClr val="0070C0"/>
                </a:solidFill>
              </a:rPr>
              <a:t> </a:t>
            </a:r>
            <a:r>
              <a:rPr lang="en-US" b="1" dirty="0" err="1">
                <a:solidFill>
                  <a:srgbClr val="0070C0"/>
                </a:solidFill>
              </a:rPr>
              <a:t>يكون</a:t>
            </a:r>
            <a:r>
              <a:rPr lang="en-US" b="1" dirty="0">
                <a:solidFill>
                  <a:srgbClr val="0070C0"/>
                </a:solidFill>
              </a:rPr>
              <a:t> </a:t>
            </a:r>
            <a:r>
              <a:rPr lang="en-US" b="1" dirty="0" err="1">
                <a:solidFill>
                  <a:srgbClr val="0070C0"/>
                </a:solidFill>
              </a:rPr>
              <a:t>إجمالي</a:t>
            </a:r>
            <a:r>
              <a:rPr lang="en-US" b="1" dirty="0">
                <a:solidFill>
                  <a:srgbClr val="0070C0"/>
                </a:solidFill>
              </a:rPr>
              <a:t> -------</a:t>
            </a:r>
          </a:p>
          <a:p>
            <a:pPr marL="285750" indent="-285750" algn="just" rtl="1">
              <a:buFont typeface="Arial" panose="020B0604020202020204" pitchFamily="34" charset="0"/>
              <a:buChar char="•"/>
            </a:pPr>
            <a:r>
              <a:rPr lang="en-US" dirty="0" err="1"/>
              <a:t>النفقات</a:t>
            </a:r>
            <a:r>
              <a:rPr lang="en-US" dirty="0"/>
              <a:t> </a:t>
            </a:r>
            <a:r>
              <a:rPr lang="en-US" dirty="0" err="1"/>
              <a:t>وإجمالي</a:t>
            </a:r>
            <a:r>
              <a:rPr lang="en-US" dirty="0"/>
              <a:t> </a:t>
            </a:r>
            <a:r>
              <a:rPr lang="en-US" dirty="0" err="1"/>
              <a:t>الإيرادات</a:t>
            </a:r>
            <a:r>
              <a:rPr lang="en-US" dirty="0"/>
              <a:t> </a:t>
            </a:r>
            <a:r>
              <a:rPr lang="en-US" dirty="0" err="1"/>
              <a:t>متساويين</a:t>
            </a:r>
            <a:endParaRPr lang="en-US" dirty="0"/>
          </a:p>
          <a:p>
            <a:pPr marL="285750" indent="-285750" algn="just" rtl="1">
              <a:buFont typeface="Arial" panose="020B0604020202020204" pitchFamily="34" charset="0"/>
              <a:buChar char="•"/>
            </a:pPr>
            <a:r>
              <a:rPr lang="en-US" b="1" u="sng" dirty="0" err="1"/>
              <a:t>الإيرادات</a:t>
            </a:r>
            <a:r>
              <a:rPr lang="en-US" b="1" u="sng" dirty="0"/>
              <a:t> </a:t>
            </a:r>
            <a:r>
              <a:rPr lang="en-US" b="1" u="sng" dirty="0" err="1"/>
              <a:t>أكثر</a:t>
            </a:r>
            <a:r>
              <a:rPr lang="en-US" b="1" u="sng" dirty="0"/>
              <a:t> </a:t>
            </a:r>
            <a:r>
              <a:rPr lang="en-US" b="1" u="sng" dirty="0" err="1"/>
              <a:t>من</a:t>
            </a:r>
            <a:r>
              <a:rPr lang="en-US" b="1" u="sng" dirty="0"/>
              <a:t> </a:t>
            </a:r>
            <a:r>
              <a:rPr lang="en-US" b="1" u="sng" dirty="0" err="1"/>
              <a:t>النفقات</a:t>
            </a:r>
            <a:endParaRPr lang="en-US" b="1" u="sng" dirty="0"/>
          </a:p>
          <a:p>
            <a:pPr marL="285750" indent="-285750" algn="just" rtl="1">
              <a:buFont typeface="Arial" panose="020B0604020202020204" pitchFamily="34" charset="0"/>
              <a:buChar char="•"/>
            </a:pPr>
            <a:r>
              <a:rPr lang="en-US" dirty="0" err="1"/>
              <a:t>النفقات</a:t>
            </a:r>
            <a:r>
              <a:rPr lang="en-US" dirty="0"/>
              <a:t> </a:t>
            </a:r>
            <a:r>
              <a:rPr lang="ar-EG" dirty="0"/>
              <a:t>أ</a:t>
            </a:r>
            <a:r>
              <a:rPr lang="en-US" dirty="0" err="1"/>
              <a:t>على</a:t>
            </a:r>
            <a:r>
              <a:rPr lang="en-US" dirty="0"/>
              <a:t> </a:t>
            </a:r>
            <a:r>
              <a:rPr lang="ar-EG" dirty="0"/>
              <a:t>من </a:t>
            </a:r>
            <a:r>
              <a:rPr lang="en-US" dirty="0" err="1"/>
              <a:t>الإيرادات</a:t>
            </a:r>
            <a:endParaRPr lang="en-US" dirty="0"/>
          </a:p>
          <a:p>
            <a:pPr marL="285750" indent="-285750" algn="just" rtl="1">
              <a:buFont typeface="Arial" panose="020B0604020202020204" pitchFamily="34" charset="0"/>
              <a:buChar char="•"/>
            </a:pPr>
            <a:r>
              <a:rPr lang="en-US" dirty="0" err="1"/>
              <a:t>الإيرادات</a:t>
            </a:r>
            <a:r>
              <a:rPr lang="en-US" dirty="0"/>
              <a:t> </a:t>
            </a:r>
            <a:r>
              <a:rPr lang="en-US" dirty="0" err="1"/>
              <a:t>والنفقات</a:t>
            </a:r>
            <a:r>
              <a:rPr lang="en-US" dirty="0"/>
              <a:t> </a:t>
            </a:r>
            <a:r>
              <a:rPr lang="en-US" dirty="0" err="1"/>
              <a:t>الإجمالية</a:t>
            </a:r>
            <a:r>
              <a:rPr lang="en-US" dirty="0"/>
              <a:t> </a:t>
            </a:r>
            <a:r>
              <a:rPr lang="en-US" dirty="0" err="1"/>
              <a:t>منخفضة</a:t>
            </a:r>
            <a:r>
              <a:rPr lang="en-US" dirty="0"/>
              <a:t> </a:t>
            </a:r>
            <a:r>
              <a:rPr lang="en-US" dirty="0" err="1"/>
              <a:t>جدًا</a:t>
            </a:r>
            <a:endParaRPr lang="en-US" dirty="0"/>
          </a:p>
          <a:p>
            <a:pPr algn="just" rtl="1"/>
            <a:endParaRPr lang="en-US" dirty="0"/>
          </a:p>
          <a:p>
            <a:pPr algn="just" rtl="1"/>
            <a:r>
              <a:rPr lang="en-US" b="1" dirty="0" err="1">
                <a:solidFill>
                  <a:srgbClr val="0070C0"/>
                </a:solidFill>
              </a:rPr>
              <a:t>عندما</a:t>
            </a:r>
            <a:r>
              <a:rPr lang="en-US" b="1" dirty="0">
                <a:solidFill>
                  <a:srgbClr val="0070C0"/>
                </a:solidFill>
              </a:rPr>
              <a:t> </a:t>
            </a:r>
            <a:r>
              <a:rPr lang="en-US" b="1" dirty="0" err="1">
                <a:solidFill>
                  <a:srgbClr val="0070C0"/>
                </a:solidFill>
              </a:rPr>
              <a:t>يكون</a:t>
            </a:r>
            <a:r>
              <a:rPr lang="en-US" b="1" dirty="0">
                <a:solidFill>
                  <a:srgbClr val="0070C0"/>
                </a:solidFill>
              </a:rPr>
              <a:t> </a:t>
            </a:r>
            <a:r>
              <a:rPr lang="en-US" b="1" dirty="0" err="1">
                <a:solidFill>
                  <a:srgbClr val="0070C0"/>
                </a:solidFill>
              </a:rPr>
              <a:t>إجمالي</a:t>
            </a:r>
            <a:r>
              <a:rPr lang="en-US" b="1" dirty="0">
                <a:solidFill>
                  <a:srgbClr val="0070C0"/>
                </a:solidFill>
              </a:rPr>
              <a:t> </a:t>
            </a:r>
            <a:r>
              <a:rPr lang="en-US" b="1" dirty="0" err="1">
                <a:solidFill>
                  <a:srgbClr val="0070C0"/>
                </a:solidFill>
              </a:rPr>
              <a:t>إيرادات</a:t>
            </a:r>
            <a:r>
              <a:rPr lang="en-US" b="1" dirty="0">
                <a:solidFill>
                  <a:srgbClr val="0070C0"/>
                </a:solidFill>
              </a:rPr>
              <a:t> </a:t>
            </a:r>
            <a:r>
              <a:rPr lang="en-US" b="1" dirty="0" err="1">
                <a:solidFill>
                  <a:srgbClr val="0070C0"/>
                </a:solidFill>
              </a:rPr>
              <a:t>الحكومة</a:t>
            </a:r>
            <a:r>
              <a:rPr lang="en-US" b="1" dirty="0">
                <a:solidFill>
                  <a:srgbClr val="0070C0"/>
                </a:solidFill>
              </a:rPr>
              <a:t> </a:t>
            </a:r>
            <a:r>
              <a:rPr lang="en-US" b="1" dirty="0" err="1">
                <a:solidFill>
                  <a:srgbClr val="0070C0"/>
                </a:solidFill>
              </a:rPr>
              <a:t>أقل</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النفقات</a:t>
            </a:r>
            <a:r>
              <a:rPr lang="en-US" b="1" dirty="0">
                <a:solidFill>
                  <a:srgbClr val="0070C0"/>
                </a:solidFill>
              </a:rPr>
              <a:t> </a:t>
            </a:r>
            <a:r>
              <a:rPr lang="en-US" b="1" dirty="0" err="1">
                <a:solidFill>
                  <a:srgbClr val="0070C0"/>
                </a:solidFill>
              </a:rPr>
              <a:t>المخطط</a:t>
            </a:r>
            <a:r>
              <a:rPr lang="en-US" b="1" dirty="0">
                <a:solidFill>
                  <a:srgbClr val="0070C0"/>
                </a:solidFill>
              </a:rPr>
              <a:t> </a:t>
            </a:r>
            <a:r>
              <a:rPr lang="en-US" b="1" dirty="0" err="1">
                <a:solidFill>
                  <a:srgbClr val="0070C0"/>
                </a:solidFill>
              </a:rPr>
              <a:t>لها</a:t>
            </a:r>
            <a:r>
              <a:rPr lang="en-US" b="1" dirty="0">
                <a:solidFill>
                  <a:srgbClr val="0070C0"/>
                </a:solidFill>
              </a:rPr>
              <a:t>، </a:t>
            </a:r>
            <a:r>
              <a:rPr lang="en-US" b="1" dirty="0" err="1">
                <a:solidFill>
                  <a:srgbClr val="0070C0"/>
                </a:solidFill>
              </a:rPr>
              <a:t>يُطلق</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ذلك</a:t>
            </a:r>
            <a:r>
              <a:rPr lang="en-US" b="1" dirty="0">
                <a:solidFill>
                  <a:srgbClr val="0070C0"/>
                </a:solidFill>
              </a:rPr>
              <a:t> ----</a:t>
            </a:r>
          </a:p>
          <a:p>
            <a:pPr marL="285750" indent="-285750" algn="just" rtl="1">
              <a:buFont typeface="Arial" panose="020B0604020202020204" pitchFamily="34" charset="0"/>
              <a:buChar char="•"/>
            </a:pPr>
            <a:r>
              <a:rPr lang="en-US" dirty="0" err="1"/>
              <a:t>عجز</a:t>
            </a:r>
            <a:r>
              <a:rPr lang="en-US" dirty="0"/>
              <a:t> </a:t>
            </a:r>
            <a:r>
              <a:rPr lang="en-US" dirty="0" err="1"/>
              <a:t>الإيرادات</a:t>
            </a:r>
            <a:endParaRPr lang="en-US" dirty="0"/>
          </a:p>
          <a:p>
            <a:pPr marL="285750" indent="-285750" algn="just" rtl="1">
              <a:buFont typeface="Arial" panose="020B0604020202020204" pitchFamily="34" charset="0"/>
              <a:buChar char="•"/>
            </a:pPr>
            <a:r>
              <a:rPr lang="ar-EG" dirty="0"/>
              <a:t>نقص</a:t>
            </a:r>
            <a:r>
              <a:rPr lang="en-US" dirty="0"/>
              <a:t> </a:t>
            </a:r>
            <a:r>
              <a:rPr lang="ar-EG" dirty="0"/>
              <a:t>الموازنة</a:t>
            </a:r>
            <a:endParaRPr lang="en-US" dirty="0"/>
          </a:p>
          <a:p>
            <a:pPr marL="285750" indent="-285750" algn="just" rtl="1">
              <a:buFont typeface="Arial" panose="020B0604020202020204" pitchFamily="34" charset="0"/>
              <a:buChar char="•"/>
            </a:pPr>
            <a:r>
              <a:rPr lang="en-US" b="1" u="sng" dirty="0" err="1"/>
              <a:t>عجز</a:t>
            </a:r>
            <a:r>
              <a:rPr lang="en-US" b="1" u="sng" dirty="0"/>
              <a:t> </a:t>
            </a:r>
            <a:r>
              <a:rPr lang="en-US" b="1" u="sng" dirty="0" err="1"/>
              <a:t>مالي</a:t>
            </a:r>
            <a:r>
              <a:rPr lang="ar-EG" b="1" u="sng" dirty="0"/>
              <a:t> بالموازنة</a:t>
            </a:r>
            <a:endParaRPr lang="en-US" b="1" u="sng" dirty="0"/>
          </a:p>
          <a:p>
            <a:pPr marL="285750" indent="-285750" algn="just" rtl="1">
              <a:buFont typeface="Arial" panose="020B0604020202020204" pitchFamily="34" charset="0"/>
              <a:buChar char="•"/>
            </a:pPr>
            <a:r>
              <a:rPr lang="en-US" dirty="0" err="1"/>
              <a:t>تمويل</a:t>
            </a:r>
            <a:r>
              <a:rPr lang="en-US" dirty="0"/>
              <a:t> </a:t>
            </a:r>
            <a:r>
              <a:rPr lang="en-US" dirty="0" err="1"/>
              <a:t>العجز</a:t>
            </a:r>
            <a:endParaRPr lang="en-US" dirty="0"/>
          </a:p>
        </p:txBody>
      </p:sp>
    </p:spTree>
    <p:extLst>
      <p:ext uri="{BB962C8B-B14F-4D97-AF65-F5344CB8AC3E}">
        <p14:creationId xmlns:p14="http://schemas.microsoft.com/office/powerpoint/2010/main" val="4198825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979239"/>
            <a:ext cx="11728425"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smtClean="0">
                <a:solidFill>
                  <a:prstClr val="black"/>
                </a:solidFill>
                <a:latin typeface="Alexandria"/>
                <a:cs typeface="Times New Roman" panose="02020603050405020304" pitchFamily="18" charset="0"/>
              </a:rPr>
              <a:t>True of False Qs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801921320"/>
              </p:ext>
            </p:extLst>
          </p:nvPr>
        </p:nvGraphicFramePr>
        <p:xfrm>
          <a:off x="882401" y="1816558"/>
          <a:ext cx="10585972" cy="4444718"/>
        </p:xfrm>
        <a:graphic>
          <a:graphicData uri="http://schemas.openxmlformats.org/drawingml/2006/table">
            <a:tbl>
              <a:tblPr rtl="1" firstRow="1" firstCol="1" bandRow="1">
                <a:tableStyleId>{5FD0F851-EC5A-4D38-B0AD-8093EC10F338}</a:tableStyleId>
              </a:tblPr>
              <a:tblGrid>
                <a:gridCol w="5249243">
                  <a:extLst>
                    <a:ext uri="{9D8B030D-6E8A-4147-A177-3AD203B41FA5}">
                      <a16:colId xmlns:a16="http://schemas.microsoft.com/office/drawing/2014/main" val="437317148"/>
                    </a:ext>
                  </a:extLst>
                </a:gridCol>
                <a:gridCol w="5336729">
                  <a:extLst>
                    <a:ext uri="{9D8B030D-6E8A-4147-A177-3AD203B41FA5}">
                      <a16:colId xmlns:a16="http://schemas.microsoft.com/office/drawing/2014/main" val="2470742162"/>
                    </a:ext>
                  </a:extLst>
                </a:gridCol>
              </a:tblGrid>
              <a:tr h="1155558">
                <a:tc>
                  <a:txBody>
                    <a:bodyPr/>
                    <a:lstStyle/>
                    <a:p>
                      <a:pPr marL="228600" marR="0" algn="r" rtl="1">
                        <a:spcBef>
                          <a:spcPts val="0"/>
                        </a:spcBef>
                        <a:spcAft>
                          <a:spcPts val="1200"/>
                        </a:spcAft>
                      </a:pPr>
                      <a:r>
                        <a:rPr lang="ar-SA" sz="2000" b="1" u="none">
                          <a:solidFill>
                            <a:schemeClr val="tx1"/>
                          </a:solidFill>
                          <a:effectLst/>
                        </a:rPr>
                        <a:t>السياسات الحكومية الرئيسية التي يمكن استخدامها لتحقيق أهدافها الاقتصادية الكلية هي السياسة المالية وسياسة الدين</a:t>
                      </a:r>
                      <a:r>
                        <a:rPr lang="en-US" sz="2000" b="1" u="none">
                          <a:solidFill>
                            <a:schemeClr val="tx1"/>
                          </a:solidFill>
                          <a:effectLst/>
                        </a:rPr>
                        <a:t>.</a:t>
                      </a:r>
                      <a:endParaRPr lang="en-US" sz="2000" b="1" u="none">
                        <a:solidFill>
                          <a:schemeClr val="tx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u="none" kern="1200" dirty="0">
                          <a:solidFill>
                            <a:schemeClr val="tx1"/>
                          </a:solidFill>
                          <a:effectLst/>
                          <a:latin typeface="+mn-lt"/>
                          <a:ea typeface="+mn-ea"/>
                          <a:cs typeface="+mn-cs"/>
                          <a:hlinkClick r:id="rId3"/>
                        </a:rPr>
                        <a:t>The major government policies that can be used to pursue its macroeconomic goals are</a:t>
                      </a:r>
                      <a:r>
                        <a:rPr lang="en-US" sz="2000" b="1" u="none" kern="1200" dirty="0">
                          <a:solidFill>
                            <a:schemeClr val="tx1"/>
                          </a:solidFill>
                          <a:effectLst/>
                          <a:latin typeface="+mn-lt"/>
                          <a:ea typeface="+mn-ea"/>
                          <a:cs typeface="+mn-cs"/>
                        </a:rPr>
                        <a:t> </a:t>
                      </a:r>
                      <a:r>
                        <a:rPr lang="en-US" sz="2000" b="1" u="none" dirty="0">
                          <a:solidFill>
                            <a:schemeClr val="tx1"/>
                          </a:solidFill>
                          <a:effectLst/>
                          <a:highlight>
                            <a:srgbClr val="FFFF00"/>
                          </a:highlight>
                        </a:rPr>
                        <a:t>fiscal policy and debt policy</a:t>
                      </a:r>
                      <a:r>
                        <a:rPr lang="en-US" sz="2000" b="1" u="none" dirty="0">
                          <a:solidFill>
                            <a:schemeClr val="tx1"/>
                          </a:solidFill>
                          <a:effectLst/>
                        </a:rPr>
                        <a:t>. </a:t>
                      </a:r>
                      <a:r>
                        <a:rPr lang="en-US" sz="2000" b="1" u="none" dirty="0">
                          <a:solidFill>
                            <a:schemeClr val="accent1"/>
                          </a:solidFill>
                          <a:effectLst/>
                        </a:rPr>
                        <a:t>False</a:t>
                      </a:r>
                      <a:endParaRPr lang="en-US" sz="2000" b="1" u="none"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38892953"/>
                  </a:ext>
                </a:extLst>
              </a:tr>
              <a:tr h="1540745">
                <a:tc>
                  <a:txBody>
                    <a:bodyPr/>
                    <a:lstStyle/>
                    <a:p>
                      <a:pPr marL="228600" marR="0" algn="r" rtl="1">
                        <a:spcBef>
                          <a:spcPts val="0"/>
                        </a:spcBef>
                        <a:spcAft>
                          <a:spcPts val="1200"/>
                        </a:spcAft>
                      </a:pPr>
                      <a:r>
                        <a:rPr lang="ar-SA" sz="2000" b="1" u="none">
                          <a:solidFill>
                            <a:schemeClr val="tx1"/>
                          </a:solidFill>
                          <a:effectLst/>
                        </a:rPr>
                        <a:t>عملية شراء السوق المفتوحة من قبل الاحتياطي الفيدرالي تقلل من احتياطيات البنوك، والقروض، والودائع، وبالتالي تقلل من عرض النقود</a:t>
                      </a:r>
                      <a:r>
                        <a:rPr lang="en-US" sz="2000" b="1" u="none">
                          <a:solidFill>
                            <a:schemeClr val="tx1"/>
                          </a:solidFill>
                          <a:effectLst/>
                        </a:rPr>
                        <a:t>.</a:t>
                      </a:r>
                      <a:endParaRPr lang="en-US" sz="2000" b="1" u="none">
                        <a:solidFill>
                          <a:schemeClr val="tx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u="none" dirty="0">
                          <a:solidFill>
                            <a:schemeClr val="tx1"/>
                          </a:solidFill>
                          <a:effectLst/>
                        </a:rPr>
                        <a:t>An open market </a:t>
                      </a:r>
                      <a:r>
                        <a:rPr lang="en-US" sz="2000" b="1" u="none" dirty="0">
                          <a:solidFill>
                            <a:schemeClr val="tx1"/>
                          </a:solidFill>
                          <a:effectLst/>
                          <a:highlight>
                            <a:srgbClr val="FFFF00"/>
                          </a:highlight>
                        </a:rPr>
                        <a:t>purchase</a:t>
                      </a:r>
                      <a:r>
                        <a:rPr lang="en-US" sz="2000" b="1" u="none" dirty="0">
                          <a:solidFill>
                            <a:schemeClr val="tx1"/>
                          </a:solidFill>
                          <a:effectLst/>
                        </a:rPr>
                        <a:t> by the Fed decreases bank reserves, loans, and deposits, and thus </a:t>
                      </a:r>
                      <a:r>
                        <a:rPr lang="en-US" sz="2000" b="1" u="none" dirty="0">
                          <a:solidFill>
                            <a:schemeClr val="tx1"/>
                          </a:solidFill>
                          <a:effectLst/>
                          <a:highlight>
                            <a:srgbClr val="FFFF00"/>
                          </a:highlight>
                        </a:rPr>
                        <a:t>decreases the money supply</a:t>
                      </a:r>
                      <a:r>
                        <a:rPr lang="en-US" sz="2000" b="1" u="none" dirty="0">
                          <a:solidFill>
                            <a:schemeClr val="tx1"/>
                          </a:solidFill>
                          <a:effectLst/>
                        </a:rPr>
                        <a:t>. </a:t>
                      </a:r>
                      <a:r>
                        <a:rPr lang="en-US" sz="2000" b="1" u="none" dirty="0">
                          <a:solidFill>
                            <a:schemeClr val="accent1"/>
                          </a:solidFill>
                          <a:effectLst/>
                        </a:rPr>
                        <a:t>False</a:t>
                      </a:r>
                      <a:endParaRPr lang="en-US" sz="2000" b="1" u="none"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4034246738"/>
                  </a:ext>
                </a:extLst>
              </a:tr>
              <a:tr h="770373">
                <a:tc>
                  <a:txBody>
                    <a:bodyPr/>
                    <a:lstStyle/>
                    <a:p>
                      <a:pPr marL="228600" marR="0" algn="r" rtl="1">
                        <a:spcBef>
                          <a:spcPts val="0"/>
                        </a:spcBef>
                        <a:spcAft>
                          <a:spcPts val="0"/>
                        </a:spcAft>
                      </a:pPr>
                      <a:r>
                        <a:rPr lang="ar-SA" sz="2000" b="1" u="none">
                          <a:solidFill>
                            <a:schemeClr val="tx1"/>
                          </a:solidFill>
                          <a:effectLst/>
                        </a:rPr>
                        <a:t>السياسة النقدية تنطوي على استخدام أسعار الفائدة للتأثير على مستوى الناتج المحلي الإجمالي</a:t>
                      </a:r>
                      <a:r>
                        <a:rPr lang="en-US" sz="2000" b="1" u="none">
                          <a:solidFill>
                            <a:schemeClr val="tx1"/>
                          </a:solidFill>
                          <a:effectLst/>
                        </a:rPr>
                        <a:t>.</a:t>
                      </a:r>
                      <a:endParaRPr lang="en-US" sz="2000" b="1" u="none">
                        <a:solidFill>
                          <a:schemeClr val="tx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0"/>
                        </a:spcAft>
                      </a:pPr>
                      <a:r>
                        <a:rPr lang="en-US" sz="2000" b="1" u="none" dirty="0">
                          <a:solidFill>
                            <a:schemeClr val="tx1"/>
                          </a:solidFill>
                          <a:effectLst/>
                          <a:highlight>
                            <a:srgbClr val="FFFF00"/>
                          </a:highlight>
                        </a:rPr>
                        <a:t>Monetary policy</a:t>
                      </a:r>
                      <a:r>
                        <a:rPr lang="en-US" sz="2000" b="1" u="none" dirty="0">
                          <a:solidFill>
                            <a:schemeClr val="tx1"/>
                          </a:solidFill>
                          <a:effectLst/>
                        </a:rPr>
                        <a:t> involves the use of </a:t>
                      </a:r>
                      <a:r>
                        <a:rPr lang="en-US" sz="2000" b="1" u="none" dirty="0">
                          <a:solidFill>
                            <a:schemeClr val="tx1"/>
                          </a:solidFill>
                          <a:effectLst/>
                          <a:highlight>
                            <a:srgbClr val="FFFF00"/>
                          </a:highlight>
                        </a:rPr>
                        <a:t>interest rates</a:t>
                      </a:r>
                      <a:r>
                        <a:rPr lang="en-US" sz="2000" b="1" u="none" dirty="0">
                          <a:solidFill>
                            <a:schemeClr val="tx1"/>
                          </a:solidFill>
                          <a:effectLst/>
                        </a:rPr>
                        <a:t> to influence the level of GDP. True </a:t>
                      </a:r>
                      <a:endParaRPr lang="en-US" sz="2000" b="1" u="none" dirty="0">
                        <a:solidFill>
                          <a:schemeClr val="tx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149665582"/>
                  </a:ext>
                </a:extLst>
              </a:tr>
              <a:tr h="770373">
                <a:tc>
                  <a:txBody>
                    <a:bodyPr/>
                    <a:lstStyle/>
                    <a:p>
                      <a:pPr marL="228600" marR="0" algn="r" rtl="1">
                        <a:spcBef>
                          <a:spcPts val="0"/>
                        </a:spcBef>
                        <a:spcAft>
                          <a:spcPts val="1200"/>
                        </a:spcAft>
                      </a:pPr>
                      <a:r>
                        <a:rPr lang="ar-SA" sz="2000" b="1" u="none">
                          <a:solidFill>
                            <a:schemeClr val="tx1"/>
                          </a:solidFill>
                          <a:effectLst/>
                        </a:rPr>
                        <a:t>السياسة النقدية لدولة ما تديرها البنوك التجارية</a:t>
                      </a:r>
                      <a:r>
                        <a:rPr lang="en-US" sz="2000" b="1" u="none">
                          <a:solidFill>
                            <a:schemeClr val="tx1"/>
                          </a:solidFill>
                          <a:effectLst/>
                        </a:rPr>
                        <a:t>.</a:t>
                      </a:r>
                      <a:endParaRPr lang="en-US" sz="2000" b="1" u="none">
                        <a:solidFill>
                          <a:schemeClr val="tx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u="none" strike="noStrike" dirty="0">
                          <a:solidFill>
                            <a:schemeClr val="tx1"/>
                          </a:solidFill>
                          <a:effectLst/>
                          <a:highlight>
                            <a:srgbClr val="FFFF00"/>
                          </a:highlight>
                          <a:hlinkClick r:id="rId4"/>
                        </a:rPr>
                        <a:t>Monetary polic</a:t>
                      </a:r>
                      <a:r>
                        <a:rPr lang="en-US" sz="2000" b="1" u="none" strike="noStrike" dirty="0">
                          <a:solidFill>
                            <a:schemeClr val="tx1"/>
                          </a:solidFill>
                          <a:effectLst/>
                          <a:hlinkClick r:id="rId4"/>
                        </a:rPr>
                        <a:t>y of a country is managed by</a:t>
                      </a:r>
                      <a:r>
                        <a:rPr lang="en-US" sz="2000" b="1" u="none" dirty="0">
                          <a:solidFill>
                            <a:schemeClr val="tx1"/>
                          </a:solidFill>
                          <a:effectLst/>
                        </a:rPr>
                        <a:t> </a:t>
                      </a:r>
                      <a:r>
                        <a:rPr lang="en-US" sz="2000" b="1" u="none" dirty="0">
                          <a:solidFill>
                            <a:schemeClr val="tx1"/>
                          </a:solidFill>
                          <a:effectLst/>
                          <a:highlight>
                            <a:srgbClr val="FFFF00"/>
                          </a:highlight>
                        </a:rPr>
                        <a:t>commercial banks</a:t>
                      </a:r>
                      <a:r>
                        <a:rPr lang="en-US" sz="2000" b="1" u="none" dirty="0">
                          <a:solidFill>
                            <a:schemeClr val="tx1"/>
                          </a:solidFill>
                          <a:effectLst/>
                        </a:rPr>
                        <a:t>. </a:t>
                      </a:r>
                      <a:r>
                        <a:rPr lang="en-US" sz="2000" b="1" u="none" dirty="0">
                          <a:solidFill>
                            <a:schemeClr val="accent1"/>
                          </a:solidFill>
                          <a:effectLst/>
                        </a:rPr>
                        <a:t>False</a:t>
                      </a:r>
                      <a:endParaRPr lang="en-US" sz="2000" b="1" u="none"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460363843"/>
                  </a:ext>
                </a:extLst>
              </a:tr>
            </a:tbl>
          </a:graphicData>
        </a:graphic>
      </p:graphicFrame>
    </p:spTree>
    <p:extLst>
      <p:ext uri="{BB962C8B-B14F-4D97-AF65-F5344CB8AC3E}">
        <p14:creationId xmlns:p14="http://schemas.microsoft.com/office/powerpoint/2010/main" val="1865949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979239"/>
            <a:ext cx="11728425"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smtClean="0">
                <a:solidFill>
                  <a:prstClr val="black"/>
                </a:solidFill>
                <a:latin typeface="Alexandria"/>
                <a:cs typeface="Times New Roman" panose="02020603050405020304" pitchFamily="18" charset="0"/>
              </a:rPr>
              <a:t>True of False Qs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617120290"/>
              </p:ext>
            </p:extLst>
          </p:nvPr>
        </p:nvGraphicFramePr>
        <p:xfrm>
          <a:off x="498764" y="1474385"/>
          <a:ext cx="10654144" cy="4823410"/>
        </p:xfrm>
        <a:graphic>
          <a:graphicData uri="http://schemas.openxmlformats.org/drawingml/2006/table">
            <a:tbl>
              <a:tblPr rtl="1" firstRow="1" firstCol="1" bandRow="1">
                <a:tableStyleId>{5FD0F851-EC5A-4D38-B0AD-8093EC10F338}</a:tableStyleId>
              </a:tblPr>
              <a:tblGrid>
                <a:gridCol w="5283047">
                  <a:extLst>
                    <a:ext uri="{9D8B030D-6E8A-4147-A177-3AD203B41FA5}">
                      <a16:colId xmlns:a16="http://schemas.microsoft.com/office/drawing/2014/main" val="3680880518"/>
                    </a:ext>
                  </a:extLst>
                </a:gridCol>
                <a:gridCol w="5371097">
                  <a:extLst>
                    <a:ext uri="{9D8B030D-6E8A-4147-A177-3AD203B41FA5}">
                      <a16:colId xmlns:a16="http://schemas.microsoft.com/office/drawing/2014/main" val="108426207"/>
                    </a:ext>
                  </a:extLst>
                </a:gridCol>
              </a:tblGrid>
              <a:tr h="800936">
                <a:tc>
                  <a:txBody>
                    <a:bodyPr/>
                    <a:lstStyle/>
                    <a:p>
                      <a:pPr marL="228600" marR="0" algn="r" rtl="1">
                        <a:spcBef>
                          <a:spcPts val="0"/>
                        </a:spcBef>
                        <a:spcAft>
                          <a:spcPts val="1200"/>
                        </a:spcAft>
                      </a:pPr>
                      <a:r>
                        <a:rPr lang="ar-SA" sz="2000" b="1">
                          <a:effectLst/>
                        </a:rPr>
                        <a:t>معدل ضريبة المكاسب الرأسمالية هو أداة سياسة نقدية</a:t>
                      </a:r>
                      <a:r>
                        <a:rPr lang="en-US" sz="2000" b="1">
                          <a:effectLst/>
                        </a:rPr>
                        <a:t>.</a:t>
                      </a:r>
                      <a:endParaRPr lang="en-US" sz="20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Capital gains </a:t>
                      </a:r>
                      <a:r>
                        <a:rPr lang="en-US" sz="2000" b="1" dirty="0">
                          <a:effectLst/>
                          <a:highlight>
                            <a:srgbClr val="FFFF00"/>
                          </a:highlight>
                        </a:rPr>
                        <a:t>tax</a:t>
                      </a:r>
                      <a:r>
                        <a:rPr lang="en-US" sz="2000" b="1" dirty="0">
                          <a:effectLst/>
                        </a:rPr>
                        <a:t> rate</a:t>
                      </a:r>
                      <a:r>
                        <a:rPr lang="en-US" sz="2000" b="1" kern="1200" dirty="0">
                          <a:effectLst/>
                        </a:rPr>
                        <a:t> </a:t>
                      </a:r>
                      <a:r>
                        <a:rPr lang="en-US" sz="2000" b="1" dirty="0">
                          <a:effectLst/>
                        </a:rPr>
                        <a:t>is a </a:t>
                      </a:r>
                      <a:r>
                        <a:rPr lang="en-US" sz="2000" b="1" dirty="0">
                          <a:effectLst/>
                          <a:highlight>
                            <a:srgbClr val="FFFF00"/>
                          </a:highlight>
                        </a:rPr>
                        <a:t>monetary</a:t>
                      </a:r>
                      <a:r>
                        <a:rPr lang="en-US" sz="2000" b="1" dirty="0">
                          <a:effectLst/>
                        </a:rPr>
                        <a:t> policy instrument. </a:t>
                      </a:r>
                      <a:r>
                        <a:rPr lang="en-US" sz="2000" b="1" dirty="0">
                          <a:solidFill>
                            <a:schemeClr val="accent1"/>
                          </a:solidFill>
                          <a:effectLst/>
                        </a:rPr>
                        <a:t>False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421891722"/>
                  </a:ext>
                </a:extLst>
              </a:tr>
              <a:tr h="1201403">
                <a:tc>
                  <a:txBody>
                    <a:bodyPr/>
                    <a:lstStyle/>
                    <a:p>
                      <a:pPr marL="228600" marR="0" algn="r" rtl="1">
                        <a:spcBef>
                          <a:spcPts val="0"/>
                        </a:spcBef>
                        <a:spcAft>
                          <a:spcPts val="1200"/>
                        </a:spcAft>
                      </a:pPr>
                      <a:r>
                        <a:rPr lang="ar-SA" sz="2000" b="1">
                          <a:effectLst/>
                        </a:rPr>
                        <a:t>السياسة النقدية التوسعية هي سياسة نقدية مصممة لزيادة النشاط في الاقتصاد</a:t>
                      </a:r>
                      <a:r>
                        <a:rPr lang="en-US" sz="2000" b="1">
                          <a:effectLst/>
                        </a:rPr>
                        <a:t>.</a:t>
                      </a:r>
                      <a:endParaRPr lang="en-US" sz="20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highlight>
                            <a:srgbClr val="FFFF00"/>
                          </a:highlight>
                        </a:rPr>
                        <a:t>Expansionary Monetary policy</a:t>
                      </a:r>
                      <a:r>
                        <a:rPr lang="en-US" sz="2000" b="1" dirty="0">
                          <a:effectLst/>
                        </a:rPr>
                        <a:t> is a monetary policy designed to </a:t>
                      </a:r>
                      <a:r>
                        <a:rPr lang="en-US" sz="2000" b="1" dirty="0">
                          <a:effectLst/>
                          <a:highlight>
                            <a:srgbClr val="FFFF00"/>
                          </a:highlight>
                        </a:rPr>
                        <a:t>increase activity</a:t>
                      </a:r>
                      <a:r>
                        <a:rPr lang="en-US" sz="2000" b="1" dirty="0">
                          <a:effectLst/>
                        </a:rPr>
                        <a:t> in the economy. </a:t>
                      </a:r>
                      <a:r>
                        <a:rPr lang="en-US" sz="2000" b="1" dirty="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436462587"/>
                  </a:ext>
                </a:extLst>
              </a:tr>
              <a:tr h="1601871">
                <a:tc>
                  <a:txBody>
                    <a:bodyPr/>
                    <a:lstStyle/>
                    <a:p>
                      <a:pPr marL="228600" marR="0" algn="r" rtl="1">
                        <a:spcBef>
                          <a:spcPts val="0"/>
                        </a:spcBef>
                        <a:spcAft>
                          <a:spcPts val="1200"/>
                        </a:spcAft>
                      </a:pPr>
                      <a:r>
                        <a:rPr lang="ar-SA" sz="2000" b="1">
                          <a:effectLst/>
                        </a:rPr>
                        <a:t>إذا كان الناتج المحلي الإجمالي يرتفع ومعدل البطالة ينخفض، فإن الإجراءات التي ستتخذها السياسة النقدية لمحاولة إصلاح هذا الوضع الاقتصادي هي زيادة معدل الخصم</a:t>
                      </a:r>
                      <a:r>
                        <a:rPr lang="en-US" sz="2000" b="1">
                          <a:effectLst/>
                        </a:rPr>
                        <a:t>.</a:t>
                      </a:r>
                      <a:endParaRPr lang="en-US" sz="20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If </a:t>
                      </a:r>
                      <a:r>
                        <a:rPr lang="en-US" sz="2000" b="1" dirty="0">
                          <a:effectLst/>
                          <a:highlight>
                            <a:srgbClr val="FFFF00"/>
                          </a:highlight>
                        </a:rPr>
                        <a:t>GDP is raising and the unemployment rate is decreasing</a:t>
                      </a:r>
                      <a:r>
                        <a:rPr lang="en-US" sz="2000" b="1" dirty="0">
                          <a:effectLst/>
                        </a:rPr>
                        <a:t>, the actions would Monetary Policy take to try to fix this economic situation is </a:t>
                      </a:r>
                      <a:r>
                        <a:rPr lang="en-US" sz="2000" b="1" dirty="0">
                          <a:effectLst/>
                          <a:highlight>
                            <a:srgbClr val="FFFF00"/>
                          </a:highlight>
                        </a:rPr>
                        <a:t>increasing the Discount rate</a:t>
                      </a:r>
                      <a:r>
                        <a:rPr lang="en-US" sz="2000" b="1" dirty="0">
                          <a:effectLst/>
                        </a:rPr>
                        <a:t>. </a:t>
                      </a:r>
                      <a:r>
                        <a:rPr lang="en-US" sz="2000" b="1" dirty="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542485076"/>
                  </a:ext>
                </a:extLst>
              </a:tr>
              <a:tr h="1201403">
                <a:tc>
                  <a:txBody>
                    <a:bodyPr/>
                    <a:lstStyle/>
                    <a:p>
                      <a:pPr marL="228600" marR="0" algn="r" rtl="1">
                        <a:spcBef>
                          <a:spcPts val="0"/>
                        </a:spcBef>
                        <a:spcAft>
                          <a:spcPts val="1200"/>
                        </a:spcAft>
                      </a:pPr>
                      <a:r>
                        <a:rPr lang="ar-SA" sz="2000" b="1">
                          <a:effectLst/>
                        </a:rPr>
                        <a:t>إذا كان الاقتصاد في فترة تضخمية، فالإجراء الأكثر احتمالا أن تتخذه السياسة المالية هو تخفيض الضرائب</a:t>
                      </a:r>
                      <a:r>
                        <a:rPr lang="en-US" sz="2000" b="1">
                          <a:effectLst/>
                        </a:rPr>
                        <a:t>.</a:t>
                      </a:r>
                      <a:endParaRPr lang="en-US" sz="20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If the economy is in an </a:t>
                      </a:r>
                      <a:r>
                        <a:rPr lang="en-US" sz="2000" b="1" dirty="0">
                          <a:effectLst/>
                          <a:highlight>
                            <a:srgbClr val="FFFF00"/>
                          </a:highlight>
                        </a:rPr>
                        <a:t>inflationary period</a:t>
                      </a:r>
                      <a:r>
                        <a:rPr lang="en-US" sz="2000" b="1" dirty="0">
                          <a:effectLst/>
                        </a:rPr>
                        <a:t>, the most likely action would Fiscal Policy take is </a:t>
                      </a:r>
                      <a:r>
                        <a:rPr lang="en-US" sz="2000" b="1" dirty="0">
                          <a:effectLst/>
                          <a:highlight>
                            <a:srgbClr val="FFFF00"/>
                          </a:highlight>
                        </a:rPr>
                        <a:t>decreasing taxes</a:t>
                      </a:r>
                      <a:r>
                        <a:rPr lang="en-US" sz="2000" b="1" dirty="0">
                          <a:effectLst/>
                        </a:rPr>
                        <a:t>. </a:t>
                      </a:r>
                      <a:r>
                        <a:rPr lang="en-US" sz="2000" b="1" dirty="0">
                          <a:solidFill>
                            <a:schemeClr val="accent1"/>
                          </a:solidFill>
                          <a:effectLst/>
                        </a:rPr>
                        <a:t>False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258049652"/>
                  </a:ext>
                </a:extLst>
              </a:tr>
            </a:tbl>
          </a:graphicData>
        </a:graphic>
      </p:graphicFrame>
    </p:spTree>
    <p:extLst>
      <p:ext uri="{BB962C8B-B14F-4D97-AF65-F5344CB8AC3E}">
        <p14:creationId xmlns:p14="http://schemas.microsoft.com/office/powerpoint/2010/main" val="3373410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979239"/>
            <a:ext cx="11728425"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smtClean="0">
                <a:solidFill>
                  <a:prstClr val="black"/>
                </a:solidFill>
                <a:latin typeface="Alexandria"/>
                <a:cs typeface="Times New Roman" panose="02020603050405020304" pitchFamily="18" charset="0"/>
              </a:rPr>
              <a:t>True of False Qs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426354339"/>
              </p:ext>
            </p:extLst>
          </p:nvPr>
        </p:nvGraphicFramePr>
        <p:xfrm>
          <a:off x="899446" y="1612403"/>
          <a:ext cx="10252006" cy="4846696"/>
        </p:xfrm>
        <a:graphic>
          <a:graphicData uri="http://schemas.openxmlformats.org/drawingml/2006/table">
            <a:tbl>
              <a:tblPr rtl="1" firstRow="1" firstCol="1" bandRow="1">
                <a:tableStyleId>{5FD0F851-EC5A-4D38-B0AD-8093EC10F338}</a:tableStyleId>
              </a:tblPr>
              <a:tblGrid>
                <a:gridCol w="5083639">
                  <a:extLst>
                    <a:ext uri="{9D8B030D-6E8A-4147-A177-3AD203B41FA5}">
                      <a16:colId xmlns:a16="http://schemas.microsoft.com/office/drawing/2014/main" val="1122506148"/>
                    </a:ext>
                  </a:extLst>
                </a:gridCol>
                <a:gridCol w="5168367">
                  <a:extLst>
                    <a:ext uri="{9D8B030D-6E8A-4147-A177-3AD203B41FA5}">
                      <a16:colId xmlns:a16="http://schemas.microsoft.com/office/drawing/2014/main" val="3529218362"/>
                    </a:ext>
                  </a:extLst>
                </a:gridCol>
              </a:tblGrid>
              <a:tr h="1937926">
                <a:tc>
                  <a:txBody>
                    <a:bodyPr/>
                    <a:lstStyle/>
                    <a:p>
                      <a:pPr marL="228600" marR="0" algn="r" rtl="1">
                        <a:spcBef>
                          <a:spcPts val="0"/>
                        </a:spcBef>
                        <a:spcAft>
                          <a:spcPts val="1200"/>
                        </a:spcAft>
                      </a:pPr>
                      <a:r>
                        <a:rPr lang="ar-SA" sz="2000" b="1">
                          <a:effectLst/>
                        </a:rPr>
                        <a:t>إذا كان الناتج المحلي الإجمالي في انخفاض ومعدل البطالة في ارتفاع، فإن الإجراءات التي ستتخذها السياسة المالية لمحاولة إصلاح هذا الوضع الاقتصادي هي تخفيض الإنفاق الحكومي</a:t>
                      </a:r>
                      <a:r>
                        <a:rPr lang="en-US" sz="2000" b="1">
                          <a:effectLst/>
                        </a:rPr>
                        <a:t>.</a:t>
                      </a:r>
                      <a:endParaRPr lang="en-US" sz="20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If </a:t>
                      </a:r>
                      <a:r>
                        <a:rPr lang="en-US" sz="2000" b="1" dirty="0">
                          <a:effectLst/>
                          <a:highlight>
                            <a:srgbClr val="FFFF00"/>
                          </a:highlight>
                        </a:rPr>
                        <a:t>GDP is decreasing and the unemployment rate is increasing</a:t>
                      </a:r>
                      <a:r>
                        <a:rPr lang="en-US" sz="2000" b="1" dirty="0">
                          <a:effectLst/>
                        </a:rPr>
                        <a:t>, The actions would Fiscal Policy take to try to fix this economic situation is </a:t>
                      </a:r>
                      <a:r>
                        <a:rPr lang="en-US" sz="2000" b="1" dirty="0">
                          <a:effectLst/>
                          <a:highlight>
                            <a:srgbClr val="FFFF00"/>
                          </a:highlight>
                        </a:rPr>
                        <a:t>decreasing government spending.</a:t>
                      </a:r>
                      <a:r>
                        <a:rPr lang="en-US" sz="2000" b="1" dirty="0">
                          <a:effectLst/>
                        </a:rPr>
                        <a:t> </a:t>
                      </a:r>
                      <a:r>
                        <a:rPr lang="en-US" sz="2000" b="1" dirty="0">
                          <a:solidFill>
                            <a:schemeClr val="accent1"/>
                          </a:solidFill>
                          <a:effectLst/>
                        </a:rPr>
                        <a:t>False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285173131"/>
                  </a:ext>
                </a:extLst>
              </a:tr>
              <a:tr h="1162756">
                <a:tc>
                  <a:txBody>
                    <a:bodyPr/>
                    <a:lstStyle/>
                    <a:p>
                      <a:pPr marL="228600" marR="0" algn="r" rtl="1">
                        <a:spcBef>
                          <a:spcPts val="0"/>
                        </a:spcBef>
                        <a:spcAft>
                          <a:spcPts val="1200"/>
                        </a:spcAft>
                      </a:pPr>
                      <a:r>
                        <a:rPr lang="ar-SA" sz="2000" b="1">
                          <a:effectLst/>
                        </a:rPr>
                        <a:t>إذا كانت السياسة المالية تحاول تعزيز الاستقرار والنمو الاقتصادي من خلال زيادة الضرائب، فهذه هي سياسة مالية توسعية</a:t>
                      </a:r>
                      <a:r>
                        <a:rPr lang="en-US" sz="2000" b="1">
                          <a:effectLst/>
                        </a:rPr>
                        <a:t>.</a:t>
                      </a:r>
                      <a:endParaRPr lang="en-US" sz="20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If Fiscal Policy is trying to promote stability and economic growth through </a:t>
                      </a:r>
                      <a:r>
                        <a:rPr lang="en-US" sz="2000" b="1" dirty="0">
                          <a:effectLst/>
                          <a:highlight>
                            <a:srgbClr val="FFFF00"/>
                          </a:highlight>
                        </a:rPr>
                        <a:t>tax rises</a:t>
                      </a:r>
                      <a:r>
                        <a:rPr lang="en-US" sz="2000" b="1" dirty="0">
                          <a:effectLst/>
                        </a:rPr>
                        <a:t>, this is an </a:t>
                      </a:r>
                      <a:r>
                        <a:rPr lang="en-US" sz="2000" b="1" dirty="0">
                          <a:effectLst/>
                          <a:highlight>
                            <a:srgbClr val="FFFF00"/>
                          </a:highlight>
                        </a:rPr>
                        <a:t>Expansionary Fiscal Policy</a:t>
                      </a:r>
                      <a:r>
                        <a:rPr lang="en-US" sz="2000" b="1" dirty="0">
                          <a:effectLst/>
                        </a:rPr>
                        <a:t>. </a:t>
                      </a:r>
                      <a:r>
                        <a:rPr lang="en-US" sz="2000" b="1" dirty="0">
                          <a:solidFill>
                            <a:schemeClr val="accent1"/>
                          </a:solidFill>
                          <a:effectLst/>
                        </a:rPr>
                        <a:t>False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806906471"/>
                  </a:ext>
                </a:extLst>
              </a:tr>
              <a:tr h="775170">
                <a:tc>
                  <a:txBody>
                    <a:bodyPr/>
                    <a:lstStyle/>
                    <a:p>
                      <a:pPr marL="228600" marR="0" algn="r" rtl="1">
                        <a:spcBef>
                          <a:spcPts val="0"/>
                        </a:spcBef>
                        <a:spcAft>
                          <a:spcPts val="1200"/>
                        </a:spcAft>
                      </a:pPr>
                      <a:r>
                        <a:rPr lang="ar-SA" sz="2000" b="1">
                          <a:effectLst/>
                        </a:rPr>
                        <a:t>السياسة المالية تُعرف على أنها السياسات التي تتبناها السلطات المالية</a:t>
                      </a:r>
                      <a:r>
                        <a:rPr lang="en-US" sz="2000" b="1">
                          <a:effectLst/>
                        </a:rPr>
                        <a:t>.</a:t>
                      </a:r>
                      <a:endParaRPr lang="en-US" sz="20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highlight>
                            <a:srgbClr val="FFFF00"/>
                          </a:highlight>
                        </a:rPr>
                        <a:t>Fiscal policy</a:t>
                      </a:r>
                      <a:r>
                        <a:rPr lang="en-US" sz="2000" b="1" dirty="0">
                          <a:effectLst/>
                        </a:rPr>
                        <a:t> is known as the policies that </a:t>
                      </a:r>
                      <a:r>
                        <a:rPr lang="en-US" sz="2000" b="1" dirty="0">
                          <a:effectLst/>
                          <a:highlight>
                            <a:srgbClr val="FFFF00"/>
                          </a:highlight>
                        </a:rPr>
                        <a:t>fiscal authorities</a:t>
                      </a:r>
                      <a:r>
                        <a:rPr lang="en-US" sz="2000" b="1" dirty="0">
                          <a:effectLst/>
                        </a:rPr>
                        <a:t> adopt. </a:t>
                      </a:r>
                      <a:r>
                        <a:rPr lang="en-US" sz="2000" b="1" dirty="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738808714"/>
                  </a:ext>
                </a:extLst>
              </a:tr>
              <a:tr h="775170">
                <a:tc>
                  <a:txBody>
                    <a:bodyPr/>
                    <a:lstStyle/>
                    <a:p>
                      <a:pPr marL="228600" marR="0" algn="r" rtl="1">
                        <a:spcBef>
                          <a:spcPts val="0"/>
                        </a:spcBef>
                        <a:spcAft>
                          <a:spcPts val="1200"/>
                        </a:spcAft>
                      </a:pPr>
                      <a:r>
                        <a:rPr lang="ar-SA" sz="2000" b="1">
                          <a:effectLst/>
                        </a:rPr>
                        <a:t>إذا أراد الحكومة زيادة الناتج المحلي الإجمالي الحقيقي، فستقوم بخفض معدل الضريبة</a:t>
                      </a:r>
                      <a:r>
                        <a:rPr lang="en-US" sz="2000" b="1">
                          <a:effectLst/>
                        </a:rPr>
                        <a:t>.</a:t>
                      </a:r>
                      <a:endParaRPr lang="en-US" sz="20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If the government </a:t>
                      </a:r>
                      <a:r>
                        <a:rPr lang="en-US" sz="2000" b="1" dirty="0">
                          <a:effectLst/>
                          <a:highlight>
                            <a:srgbClr val="FFFF00"/>
                          </a:highlight>
                        </a:rPr>
                        <a:t>wants</a:t>
                      </a:r>
                      <a:r>
                        <a:rPr lang="en-US" sz="2000" b="1" dirty="0">
                          <a:effectLst/>
                        </a:rPr>
                        <a:t> to </a:t>
                      </a:r>
                      <a:r>
                        <a:rPr lang="en-US" sz="2000" b="1" dirty="0">
                          <a:effectLst/>
                          <a:highlight>
                            <a:srgbClr val="FFFF00"/>
                          </a:highlight>
                        </a:rPr>
                        <a:t>increase Real GDP</a:t>
                      </a:r>
                      <a:r>
                        <a:rPr lang="en-US" sz="2000" b="1" dirty="0">
                          <a:effectLst/>
                        </a:rPr>
                        <a:t>, so it will </a:t>
                      </a:r>
                      <a:r>
                        <a:rPr lang="en-US" sz="2000" b="1" dirty="0">
                          <a:effectLst/>
                          <a:highlight>
                            <a:srgbClr val="FFFF00"/>
                          </a:highlight>
                        </a:rPr>
                        <a:t>decrease tax rate</a:t>
                      </a:r>
                      <a:r>
                        <a:rPr lang="en-US" sz="2000" b="1" dirty="0">
                          <a:effectLst/>
                        </a:rPr>
                        <a:t>. </a:t>
                      </a:r>
                      <a:r>
                        <a:rPr lang="en-US" sz="2000" b="1" dirty="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617135752"/>
                  </a:ext>
                </a:extLst>
              </a:tr>
            </a:tbl>
          </a:graphicData>
        </a:graphic>
      </p:graphicFrame>
    </p:spTree>
    <p:extLst>
      <p:ext uri="{BB962C8B-B14F-4D97-AF65-F5344CB8AC3E}">
        <p14:creationId xmlns:p14="http://schemas.microsoft.com/office/powerpoint/2010/main" val="2356772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979239"/>
            <a:ext cx="11728425"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التطبيقات الواقعية للسياسات النقدية والمالية في إدارة الاقتصاد الكلي</a:t>
            </a:r>
            <a:endParaRPr kumimoji="0" lang="en-US" sz="2400" b="1" i="0" u="none" strike="noStrike" kern="1200" cap="none" spc="0" normalizeH="0" baseline="0" noProof="0" dirty="0">
              <a:ln>
                <a:noFill/>
              </a:ln>
              <a:solidFill>
                <a:schemeClr val="accent1"/>
              </a:solidFill>
              <a:effectLst/>
              <a:uLnTx/>
              <a:uFillTx/>
              <a:latin typeface="Alexandria"/>
              <a:cs typeface="Times New Roman" panose="02020603050405020304" pitchFamily="18" charset="0"/>
            </a:endParaRPr>
          </a:p>
        </p:txBody>
      </p:sp>
      <p:sp>
        <p:nvSpPr>
          <p:cNvPr id="9" name="Content Placeholder 2">
            <a:extLst>
              <a:ext uri="{FF2B5EF4-FFF2-40B4-BE49-F238E27FC236}">
                <a16:creationId xmlns:a16="http://schemas.microsoft.com/office/drawing/2014/main" id="{C5C84FD3-D6BF-60F4-795A-98A6D5A864E8}"/>
              </a:ext>
            </a:extLst>
          </p:cNvPr>
          <p:cNvSpPr txBox="1">
            <a:spLocks/>
          </p:cNvSpPr>
          <p:nvPr/>
        </p:nvSpPr>
        <p:spPr>
          <a:xfrm>
            <a:off x="311175" y="1495961"/>
            <a:ext cx="5949228" cy="4560882"/>
          </a:xfrm>
          <a:prstGeom prst="rect">
            <a:avLst/>
          </a:prstGeom>
          <a:solidFill>
            <a:schemeClr val="bg1"/>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dirty="0"/>
              <a:t>To conclude this lecture, it is essential to highlight how monetary and fiscal policies are practically implemented by governments and central banks to stabilize and stimulate the economy in real-world scenarios.</a:t>
            </a:r>
          </a:p>
          <a:p>
            <a:r>
              <a:rPr lang="en-US" sz="1600" b="1" dirty="0">
                <a:solidFill>
                  <a:schemeClr val="accent1"/>
                </a:solidFill>
              </a:rPr>
              <a:t>1. Monetary Policy in Practice:</a:t>
            </a:r>
          </a:p>
          <a:p>
            <a:r>
              <a:rPr lang="en-US" sz="1600" dirty="0"/>
              <a:t>Central banks such as the Central Bank of Egypt or the U.S. Federal Reserve use monetary tools to manage inflation, control money supply, and influence economic growth.</a:t>
            </a:r>
          </a:p>
          <a:p>
            <a:pPr lvl="0"/>
            <a:r>
              <a:rPr lang="en-US" sz="1600" dirty="0"/>
              <a:t>During recessions, expansionary monetary policy is applied by lowering interest rates and increasing money supply to stimulate borrowing, spending, and investment.</a:t>
            </a:r>
          </a:p>
          <a:p>
            <a:pPr lvl="0"/>
            <a:r>
              <a:rPr lang="en-US" sz="1600" dirty="0"/>
              <a:t>Conversely, in periods of high inflation, contractionary monetary policy is enacted by raising interest rates to reduce consumer demand and cool down the economy.</a:t>
            </a:r>
          </a:p>
          <a:p>
            <a:r>
              <a:rPr lang="en-US" sz="1600" dirty="0"/>
              <a:t>🔹 </a:t>
            </a:r>
            <a:r>
              <a:rPr lang="en-US" sz="1600" b="1" dirty="0"/>
              <a:t>Practical Example:</a:t>
            </a:r>
            <a:r>
              <a:rPr lang="en-US" sz="1600" dirty="0"/>
              <a:t> In 2020, during the COVID-19 crisis, many central banks reduced interest rates and launched quantitative easing programs to inject liquidity into the markets.</a:t>
            </a:r>
          </a:p>
        </p:txBody>
      </p:sp>
      <p:sp>
        <p:nvSpPr>
          <p:cNvPr id="10" name="TextBox 9">
            <a:extLst>
              <a:ext uri="{FF2B5EF4-FFF2-40B4-BE49-F238E27FC236}">
                <a16:creationId xmlns:a16="http://schemas.microsoft.com/office/drawing/2014/main" id="{E9A2B4FE-69FE-11ED-A733-AFE50228871A}"/>
              </a:ext>
            </a:extLst>
          </p:cNvPr>
          <p:cNvSpPr txBox="1"/>
          <p:nvPr/>
        </p:nvSpPr>
        <p:spPr>
          <a:xfrm>
            <a:off x="6677891" y="1440904"/>
            <a:ext cx="5202934" cy="4801314"/>
          </a:xfrm>
          <a:prstGeom prst="rect">
            <a:avLst/>
          </a:prstGeom>
          <a:noFill/>
        </p:spPr>
        <p:txBody>
          <a:bodyPr wrap="square">
            <a:spAutoFit/>
          </a:bodyPr>
          <a:lstStyle/>
          <a:p>
            <a:pPr algn="just" rtl="1"/>
            <a:r>
              <a:rPr lang="ar-SA" b="1" dirty="0"/>
              <a:t>مع نهاية هذه المحاضرة، من المهم أن نلقي نظرة على كيفية استخدام أدوات السياسات النقدية والمالية في الواقع العملي، خاصة عند حدوث أزمات اقتصادية، أو بهدف تحقيق الاستقرار والنمو الاقتصادي</a:t>
            </a:r>
            <a:r>
              <a:rPr lang="en-US" b="1" dirty="0"/>
              <a:t>.</a:t>
            </a:r>
          </a:p>
          <a:p>
            <a:pPr algn="just" rtl="1"/>
            <a:r>
              <a:rPr lang="en-US" b="1" dirty="0">
                <a:solidFill>
                  <a:schemeClr val="accent1"/>
                </a:solidFill>
              </a:rPr>
              <a:t>1. </a:t>
            </a:r>
            <a:r>
              <a:rPr lang="ar-SA" b="1" dirty="0">
                <a:solidFill>
                  <a:schemeClr val="accent1"/>
                </a:solidFill>
              </a:rPr>
              <a:t>السياسة النقدية في الواقع العملي</a:t>
            </a:r>
            <a:r>
              <a:rPr lang="en-US" b="1" dirty="0">
                <a:solidFill>
                  <a:schemeClr val="accent1"/>
                </a:solidFill>
              </a:rPr>
              <a:t>:</a:t>
            </a:r>
          </a:p>
          <a:p>
            <a:pPr algn="just" rtl="1"/>
            <a:r>
              <a:rPr lang="ar-SA" dirty="0"/>
              <a:t>البنوك المركزية حول العالم، مثل البنك المركزي المصري أو الاحتياطي الفيدرالي الأمريكي، تستخدم أدوات السياسة النقدية لإدارة التضخم، تحفيز النمو، أو كبح النشاط الاقتصادي الزائد</a:t>
            </a:r>
            <a:r>
              <a:rPr lang="en-US" dirty="0"/>
              <a:t>.</a:t>
            </a:r>
          </a:p>
          <a:p>
            <a:pPr lvl="0" algn="just" rtl="1"/>
            <a:r>
              <a:rPr lang="ar-SA" dirty="0"/>
              <a:t>في أوقات الركود، يقوم البنك المركزي بتطبيق سياسة نقدية توسعية، من خلال خفض أسعار الفائدة وزيادة المعروض النقدي لتشجيع الاقتراض والإنفاق</a:t>
            </a:r>
            <a:r>
              <a:rPr lang="en-US" dirty="0"/>
              <a:t>.</a:t>
            </a:r>
          </a:p>
          <a:p>
            <a:pPr lvl="0" algn="just" rtl="1"/>
            <a:r>
              <a:rPr lang="ar-SA" dirty="0"/>
              <a:t>على النقيض، عند ارتفاع التضخم بشكل مفرط، يتم اعتماد سياسة نقدية انكماشية، برفع أسعار الفائدة لتقليل الاقتراض والحد من التضخم</a:t>
            </a:r>
            <a:r>
              <a:rPr lang="en-US" dirty="0"/>
              <a:t>.</a:t>
            </a:r>
          </a:p>
          <a:p>
            <a:pPr algn="just" rtl="1"/>
            <a:r>
              <a:rPr lang="en-US" dirty="0"/>
              <a:t>🔹 </a:t>
            </a:r>
            <a:r>
              <a:rPr lang="ar-SA" b="1" dirty="0"/>
              <a:t>مثال عملي</a:t>
            </a:r>
            <a:r>
              <a:rPr lang="en-US" b="1" dirty="0"/>
              <a:t>:</a:t>
            </a:r>
            <a:r>
              <a:rPr lang="en-US" dirty="0"/>
              <a:t> </a:t>
            </a:r>
            <a:r>
              <a:rPr lang="ar-SA" dirty="0"/>
              <a:t>في عام 2020، خلال أزمة كوفيد-19، خفّضت أغلب البنوك المركزية أسعار الفائدة وطبّقت برامج التيسير الكمي لضخ السيولة في الأسواق ودعم النشاط الاقتصادي</a:t>
            </a:r>
            <a:endParaRPr lang="en-US" dirty="0"/>
          </a:p>
        </p:txBody>
      </p:sp>
    </p:spTree>
    <p:extLst>
      <p:ext uri="{BB962C8B-B14F-4D97-AF65-F5344CB8AC3E}">
        <p14:creationId xmlns:p14="http://schemas.microsoft.com/office/powerpoint/2010/main" val="4224093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979239"/>
            <a:ext cx="11728425"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التطبيقات الواقعية للسياسات النقدية والمالية في إدارة الاقتصاد الكلي</a:t>
            </a:r>
            <a:endParaRPr kumimoji="0" lang="en-US" sz="2400" b="1" i="0" u="none" strike="noStrike" kern="1200" cap="none" spc="0" normalizeH="0" baseline="0" noProof="0" dirty="0">
              <a:ln>
                <a:noFill/>
              </a:ln>
              <a:solidFill>
                <a:schemeClr val="accent1"/>
              </a:solidFill>
              <a:effectLst/>
              <a:uLnTx/>
              <a:uFillTx/>
              <a:latin typeface="Alexandria"/>
              <a:cs typeface="Times New Roman" panose="02020603050405020304" pitchFamily="18" charset="0"/>
            </a:endParaRPr>
          </a:p>
        </p:txBody>
      </p:sp>
      <p:sp>
        <p:nvSpPr>
          <p:cNvPr id="9" name="Content Placeholder 2">
            <a:extLst>
              <a:ext uri="{FF2B5EF4-FFF2-40B4-BE49-F238E27FC236}">
                <a16:creationId xmlns:a16="http://schemas.microsoft.com/office/drawing/2014/main" id="{C5C84FD3-D6BF-60F4-795A-98A6D5A864E8}"/>
              </a:ext>
            </a:extLst>
          </p:cNvPr>
          <p:cNvSpPr txBox="1">
            <a:spLocks/>
          </p:cNvSpPr>
          <p:nvPr/>
        </p:nvSpPr>
        <p:spPr>
          <a:xfrm>
            <a:off x="422011" y="1842460"/>
            <a:ext cx="5949228" cy="4128849"/>
          </a:xfrm>
          <a:prstGeom prst="rect">
            <a:avLst/>
          </a:prstGeom>
          <a:solidFill>
            <a:schemeClr val="bg1"/>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solidFill>
                  <a:schemeClr val="accent1"/>
                </a:solidFill>
              </a:rPr>
              <a:t>2. Fiscal Policy in Practice:</a:t>
            </a:r>
          </a:p>
          <a:p>
            <a:r>
              <a:rPr lang="en-US" sz="1800" dirty="0"/>
              <a:t>Governments intervene directly in the economy through public spending and taxation decisions.</a:t>
            </a:r>
          </a:p>
          <a:p>
            <a:pPr lvl="0"/>
            <a:r>
              <a:rPr lang="en-US" sz="1800" dirty="0"/>
              <a:t>To counter economic downturns, expansionary fiscal policy may involve increased spending on infrastructure, health, or education, as well as tax cuts to boost aggregate demand.</a:t>
            </a:r>
          </a:p>
          <a:p>
            <a:pPr lvl="0"/>
            <a:r>
              <a:rPr lang="en-US" sz="1800" dirty="0"/>
              <a:t>Alternatively, contractionary fiscal policy may be used to reduce budget deficits or control inflation by cutting public expenditure or raising taxes.</a:t>
            </a:r>
          </a:p>
          <a:p>
            <a:r>
              <a:rPr lang="en-US" sz="1800" dirty="0"/>
              <a:t>🔹 </a:t>
            </a:r>
            <a:r>
              <a:rPr lang="en-US" sz="1800" b="1" dirty="0"/>
              <a:t>Practical Example:</a:t>
            </a:r>
            <a:r>
              <a:rPr lang="en-US" sz="1800" dirty="0"/>
              <a:t> In Egypt, the government used public spending and social protection programs as expansionary fiscal measures to mitigate the social impact of economic reforms</a:t>
            </a:r>
          </a:p>
        </p:txBody>
      </p:sp>
      <p:sp>
        <p:nvSpPr>
          <p:cNvPr id="10" name="TextBox 9">
            <a:extLst>
              <a:ext uri="{FF2B5EF4-FFF2-40B4-BE49-F238E27FC236}">
                <a16:creationId xmlns:a16="http://schemas.microsoft.com/office/drawing/2014/main" id="{E9A2B4FE-69FE-11ED-A733-AFE50228871A}"/>
              </a:ext>
            </a:extLst>
          </p:cNvPr>
          <p:cNvSpPr txBox="1"/>
          <p:nvPr/>
        </p:nvSpPr>
        <p:spPr>
          <a:xfrm>
            <a:off x="6603952" y="1807957"/>
            <a:ext cx="5202934" cy="3785652"/>
          </a:xfrm>
          <a:prstGeom prst="rect">
            <a:avLst/>
          </a:prstGeom>
          <a:noFill/>
        </p:spPr>
        <p:txBody>
          <a:bodyPr wrap="square">
            <a:spAutoFit/>
          </a:bodyPr>
          <a:lstStyle/>
          <a:p>
            <a:pPr algn="just" rtl="1"/>
            <a:r>
              <a:rPr lang="en-US" sz="2000" b="1" dirty="0">
                <a:solidFill>
                  <a:schemeClr val="accent1"/>
                </a:solidFill>
              </a:rPr>
              <a:t>2. </a:t>
            </a:r>
            <a:r>
              <a:rPr lang="ar-SA" sz="2000" b="1" dirty="0">
                <a:solidFill>
                  <a:schemeClr val="accent1"/>
                </a:solidFill>
              </a:rPr>
              <a:t>السياسة المالية في الواقع العملي</a:t>
            </a:r>
            <a:r>
              <a:rPr lang="en-US" sz="2000" b="1" dirty="0">
                <a:solidFill>
                  <a:schemeClr val="accent1"/>
                </a:solidFill>
              </a:rPr>
              <a:t>:</a:t>
            </a:r>
          </a:p>
          <a:p>
            <a:pPr algn="just" rtl="1"/>
            <a:r>
              <a:rPr lang="ar-SA" sz="2000" dirty="0"/>
              <a:t>تلعب الحكومات دورًا مباشرًا في التأثير على الاقتصاد من خلال قرارات الإنفاق العام والضرائب</a:t>
            </a:r>
            <a:r>
              <a:rPr lang="en-US" sz="2000" dirty="0"/>
              <a:t>.</a:t>
            </a:r>
          </a:p>
          <a:p>
            <a:pPr lvl="0" algn="just" rtl="1"/>
            <a:r>
              <a:rPr lang="ar-SA" sz="2000" dirty="0"/>
              <a:t>في حال حدوث انكماش اقتصادي، تعتمد الحكومات سياسة مالية توسعية، بزيادة الإنفاق على البنية التحتية أو الصحة والتعليم، وخفض الضرائب لتحفيز الطلب الكلي</a:t>
            </a:r>
            <a:r>
              <a:rPr lang="en-US" sz="2000" dirty="0"/>
              <a:t>.</a:t>
            </a:r>
          </a:p>
          <a:p>
            <a:pPr lvl="0" algn="just" rtl="1"/>
            <a:r>
              <a:rPr lang="ar-SA" sz="2000" dirty="0"/>
              <a:t>في المقابل، لضبط عجز الموازنة أو تقليل التضخم، قد تعتمد الدولة سياسة مالية انكماشية، من خلال تقليص الإنفاق العام أو زيادة الضرائب</a:t>
            </a:r>
            <a:r>
              <a:rPr lang="en-US" sz="2000" dirty="0"/>
              <a:t>.</a:t>
            </a:r>
          </a:p>
          <a:p>
            <a:pPr algn="just" rtl="1"/>
            <a:r>
              <a:rPr lang="en-US" sz="2000" dirty="0"/>
              <a:t>🔹 </a:t>
            </a:r>
            <a:r>
              <a:rPr lang="ar-SA" sz="2000" b="1" dirty="0"/>
              <a:t>مثال عملي</a:t>
            </a:r>
            <a:r>
              <a:rPr lang="en-US" sz="2000" b="1" dirty="0"/>
              <a:t>:</a:t>
            </a:r>
            <a:r>
              <a:rPr lang="en-US" sz="2000" dirty="0"/>
              <a:t> </a:t>
            </a:r>
            <a:r>
              <a:rPr lang="ar-SA" sz="2000" dirty="0"/>
              <a:t>في مصر، استخدمت الحكومة الإنفاق العام وبرامج الحماية الاجتماعية كأداة مالية توسعية لتقليل أثر الإصلاحات الاقتصادية على محدودي الدخل</a:t>
            </a:r>
            <a:r>
              <a:rPr lang="en-US" sz="2000" dirty="0"/>
              <a:t>.</a:t>
            </a:r>
          </a:p>
        </p:txBody>
      </p:sp>
    </p:spTree>
    <p:extLst>
      <p:ext uri="{BB962C8B-B14F-4D97-AF65-F5344CB8AC3E}">
        <p14:creationId xmlns:p14="http://schemas.microsoft.com/office/powerpoint/2010/main" val="3691480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979239"/>
            <a:ext cx="11728425"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التطبيقات الواقعية للسياسات النقدية والمالية في إدارة الاقتصاد الكلي</a:t>
            </a:r>
            <a:endParaRPr kumimoji="0" lang="en-US" sz="2400" b="1" i="0" u="none" strike="noStrike" kern="1200" cap="none" spc="0" normalizeH="0" baseline="0" noProof="0" dirty="0">
              <a:ln>
                <a:noFill/>
              </a:ln>
              <a:solidFill>
                <a:schemeClr val="accent1"/>
              </a:solidFill>
              <a:effectLst/>
              <a:uLnTx/>
              <a:uFillTx/>
              <a:latin typeface="Alexandria"/>
              <a:cs typeface="Times New Roman" panose="02020603050405020304" pitchFamily="18" charset="0"/>
            </a:endParaRPr>
          </a:p>
        </p:txBody>
      </p:sp>
      <p:sp>
        <p:nvSpPr>
          <p:cNvPr id="9" name="Content Placeholder 2">
            <a:extLst>
              <a:ext uri="{FF2B5EF4-FFF2-40B4-BE49-F238E27FC236}">
                <a16:creationId xmlns:a16="http://schemas.microsoft.com/office/drawing/2014/main" id="{C5C84FD3-D6BF-60F4-795A-98A6D5A864E8}"/>
              </a:ext>
            </a:extLst>
          </p:cNvPr>
          <p:cNvSpPr txBox="1">
            <a:spLocks/>
          </p:cNvSpPr>
          <p:nvPr/>
        </p:nvSpPr>
        <p:spPr>
          <a:xfrm>
            <a:off x="460365" y="2189668"/>
            <a:ext cx="5949228" cy="2951213"/>
          </a:xfrm>
          <a:prstGeom prst="rect">
            <a:avLst/>
          </a:prstGeom>
          <a:solidFill>
            <a:schemeClr val="bg1"/>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dirty="0"/>
              <a:t>"Monetary and fiscal policies are not just academic concepts — they are powerful tools that shape economies and touch the lives of people every day. Whether it’s controlling inflation, managing unemployment, or boosting growth, the thoughtful application of these tools is essential for achieving economic stability and prosperity."</a:t>
            </a:r>
          </a:p>
        </p:txBody>
      </p:sp>
      <p:sp>
        <p:nvSpPr>
          <p:cNvPr id="10" name="TextBox 9">
            <a:extLst>
              <a:ext uri="{FF2B5EF4-FFF2-40B4-BE49-F238E27FC236}">
                <a16:creationId xmlns:a16="http://schemas.microsoft.com/office/drawing/2014/main" id="{E9A2B4FE-69FE-11ED-A733-AFE50228871A}"/>
              </a:ext>
            </a:extLst>
          </p:cNvPr>
          <p:cNvSpPr txBox="1"/>
          <p:nvPr/>
        </p:nvSpPr>
        <p:spPr>
          <a:xfrm>
            <a:off x="6558783" y="2234575"/>
            <a:ext cx="5202934" cy="2677656"/>
          </a:xfrm>
          <a:prstGeom prst="rect">
            <a:avLst/>
          </a:prstGeom>
          <a:noFill/>
        </p:spPr>
        <p:txBody>
          <a:bodyPr wrap="square">
            <a:spAutoFit/>
          </a:bodyPr>
          <a:lstStyle/>
          <a:p>
            <a:pPr algn="just" rtl="1"/>
            <a:r>
              <a:rPr lang="en-US" sz="2400" dirty="0"/>
              <a:t>"</a:t>
            </a:r>
            <a:r>
              <a:rPr lang="ar-SA" sz="2400" dirty="0"/>
              <a:t>السياسات النقدية والمالية ليست مجرد أدوات نظرية تُدرّس في كتب الاقتصاد، بل هي وسائل حيوية ومباشرة تتحكم في نبض الاقتصاد، وتؤثر في حياة الناس اليومية، من خلال مستويات الأسعار، فرص العمل، والاستثمار. ولفهم الاقتصاد الحقيقي، لا بد من فهم كيف تُستخدم هذه الأدوات بشكل متكامل ومتوازن</a:t>
            </a:r>
            <a:r>
              <a:rPr lang="en-US" sz="2400" dirty="0"/>
              <a:t>."</a:t>
            </a:r>
          </a:p>
        </p:txBody>
      </p:sp>
    </p:spTree>
    <p:extLst>
      <p:ext uri="{BB962C8B-B14F-4D97-AF65-F5344CB8AC3E}">
        <p14:creationId xmlns:p14="http://schemas.microsoft.com/office/powerpoint/2010/main" val="1926250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718" y="17646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08</a:t>
            </a:r>
          </a:p>
        </p:txBody>
      </p:sp>
      <p:sp>
        <p:nvSpPr>
          <p:cNvPr id="2" name="Content Placeholder 2">
            <a:extLst>
              <a:ext uri="{FF2B5EF4-FFF2-40B4-BE49-F238E27FC236}">
                <a16:creationId xmlns:a16="http://schemas.microsoft.com/office/drawing/2014/main" id="{7298BFF0-C4E5-9A69-CAF1-6BF36BDDBEEB}"/>
              </a:ext>
            </a:extLst>
          </p:cNvPr>
          <p:cNvSpPr txBox="1">
            <a:spLocks/>
          </p:cNvSpPr>
          <p:nvPr/>
        </p:nvSpPr>
        <p:spPr>
          <a:xfrm>
            <a:off x="886492" y="2384538"/>
            <a:ext cx="5000625"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lnSpc>
                <a:spcPct val="100000"/>
              </a:lnSpc>
              <a:buClrTx/>
              <a:buSzPct val="120000"/>
              <a:buFont typeface="Arial" charset="0"/>
              <a:buChar char="•"/>
            </a:pPr>
            <a:r>
              <a:rPr lang="en-US" sz="2000" b="1" dirty="0">
                <a:latin typeface="Alexandria"/>
                <a:cs typeface="ＭＳ Ｐゴシック" charset="-128"/>
              </a:rPr>
              <a:t>Monetary policy (definition, tools, expansionary, and contractionary monetary policy)</a:t>
            </a:r>
            <a:endParaRPr lang="ar-EG" sz="2000" b="1" dirty="0">
              <a:latin typeface="Alexandria"/>
              <a:cs typeface="ＭＳ Ｐゴシック" charset="-128"/>
            </a:endParaRPr>
          </a:p>
          <a:p>
            <a:pPr marL="0" indent="0" eaLnBrk="1" hangingPunct="1">
              <a:lnSpc>
                <a:spcPct val="100000"/>
              </a:lnSpc>
              <a:buClrTx/>
              <a:buSzPct val="120000"/>
              <a:buNone/>
            </a:pPr>
            <a:endParaRPr lang="en-US" sz="2000" b="1" dirty="0">
              <a:latin typeface="Alexandria"/>
              <a:cs typeface="ＭＳ Ｐゴシック" charset="-128"/>
            </a:endParaRPr>
          </a:p>
          <a:p>
            <a:pPr eaLnBrk="1" hangingPunct="1">
              <a:buClrTx/>
              <a:buSzPct val="120000"/>
              <a:buFont typeface="Arial" charset="0"/>
              <a:buChar char="•"/>
            </a:pPr>
            <a:r>
              <a:rPr lang="en-US" sz="2000" b="1" dirty="0">
                <a:latin typeface="Alexandria"/>
                <a:cs typeface="ＭＳ Ｐゴシック" charset="-128"/>
              </a:rPr>
              <a:t>Fiscal policy (definition, tools, expansionary, and contractionary fiscal policy)</a:t>
            </a:r>
          </a:p>
          <a:p>
            <a:pPr marL="457200" lvl="1" indent="0">
              <a:buNone/>
            </a:pPr>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10" name="Content Placeholder 2">
            <a:extLst>
              <a:ext uri="{FF2B5EF4-FFF2-40B4-BE49-F238E27FC236}">
                <a16:creationId xmlns:a16="http://schemas.microsoft.com/office/drawing/2014/main" id="{3104BB75-D0D4-1875-0AB4-F7CE54FEA708}"/>
              </a:ext>
            </a:extLst>
          </p:cNvPr>
          <p:cNvSpPr txBox="1">
            <a:spLocks/>
          </p:cNvSpPr>
          <p:nvPr/>
        </p:nvSpPr>
        <p:spPr>
          <a:xfrm>
            <a:off x="6249069" y="2416970"/>
            <a:ext cx="5252369" cy="3740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just" rtl="1">
              <a:lnSpc>
                <a:spcPct val="100000"/>
              </a:lnSpc>
              <a:buSzPct val="120000"/>
            </a:pPr>
            <a:r>
              <a:rPr lang="ar-EG" sz="2000" dirty="0"/>
              <a:t>السياسة النقدية (التعريف، الأدوات، السياسة النقدية التوسعية والانكماشية)</a:t>
            </a:r>
          </a:p>
          <a:p>
            <a:pPr marL="285750" indent="-285750" algn="just" rtl="1">
              <a:lnSpc>
                <a:spcPct val="100000"/>
              </a:lnSpc>
              <a:buSzPct val="120000"/>
            </a:pPr>
            <a:endParaRPr lang="en-US" sz="2000" dirty="0"/>
          </a:p>
          <a:p>
            <a:pPr marL="285750" indent="-285750" algn="just" rtl="1">
              <a:lnSpc>
                <a:spcPct val="100000"/>
              </a:lnSpc>
              <a:buSzPct val="120000"/>
            </a:pPr>
            <a:r>
              <a:rPr lang="ar-EG" sz="2000" dirty="0"/>
              <a:t>السياسة المالية (التعريف، الأدوات، السياسة المالية التوسعية والانكماشية)</a:t>
            </a:r>
            <a:endParaRPr lang="en-US" sz="2000" dirty="0"/>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674099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964</TotalTime>
  <Words>3249</Words>
  <Application>Microsoft Office PowerPoint</Application>
  <PresentationFormat>Widescreen</PresentationFormat>
  <Paragraphs>566</Paragraphs>
  <Slides>41</Slides>
  <Notes>1</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41</vt:i4>
      </vt:variant>
    </vt:vector>
  </HeadingPairs>
  <TitlesOfParts>
    <vt:vector size="55" baseType="lpstr">
      <vt:lpstr>MS PGothic</vt:lpstr>
      <vt:lpstr>Alexandria</vt:lpstr>
      <vt:lpstr>Andalus</vt:lpstr>
      <vt:lpstr>Arial</vt:lpstr>
      <vt:lpstr>Calibri</vt:lpstr>
      <vt:lpstr>Calibri Light</vt:lpstr>
      <vt:lpstr>Noto Sans Symbols</vt:lpstr>
      <vt:lpstr>Palatino Linotype</vt:lpstr>
      <vt:lpstr>Roboto Light</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71</cp:revision>
  <dcterms:created xsi:type="dcterms:W3CDTF">2023-04-29T09:08:23Z</dcterms:created>
  <dcterms:modified xsi:type="dcterms:W3CDTF">2025-04-23T11:19:59Z</dcterms:modified>
</cp:coreProperties>
</file>