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707" r:id="rId3"/>
    <p:sldId id="708"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7"/>
            <p14:sldId id="708"/>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77239" y="2424869"/>
            <a:ext cx="1004409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005795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0884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9365" y="1791429"/>
            <a:ext cx="8691620"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2800" dirty="0">
                <a:solidFill>
                  <a:prstClr val="black"/>
                </a:solidFill>
                <a:latin typeface="Times New Roman"/>
                <a:ea typeface="Times New Roman"/>
                <a:cs typeface="Times New Roman"/>
                <a:sym typeface="Times New Roman"/>
              </a:rPr>
              <a:t>p</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a:t>
            </a:r>
            <a:r>
              <a:rPr lang="en-US" sz="2800" dirty="0">
                <a:solidFill>
                  <a:prstClr val="black"/>
                </a:solidFill>
                <a:latin typeface="Times New Roman"/>
                <a:ea typeface="Times New Roman"/>
                <a:cs typeface="Times New Roman"/>
                <a:sym typeface="Times New Roman"/>
              </a:rPr>
              <a:t>j</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ect</a:t>
            </a: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000" b="1" dirty="0">
                <a:solidFill>
                  <a:srgbClr val="00B0F0"/>
                </a:solidFill>
              </a:rPr>
              <a:t>TENDER MANAGEMENT</a:t>
            </a:r>
          </a:p>
        </p:txBody>
      </p:sp>
      <p:sp>
        <p:nvSpPr>
          <p:cNvPr id="13315" name="Rectangle 3"/>
          <p:cNvSpPr>
            <a:spLocks noGrp="1" noChangeArrowheads="1"/>
          </p:cNvSpPr>
          <p:nvPr>
            <p:ph idx="1"/>
          </p:nvPr>
        </p:nvSpPr>
        <p:spPr>
          <a:xfrm>
            <a:off x="181799" y="1523687"/>
            <a:ext cx="11172001" cy="4844955"/>
          </a:xfrm>
        </p:spPr>
        <p:txBody>
          <a:bodyPr rtlCol="0">
            <a:normAutofit/>
          </a:bodyPr>
          <a:lstStyle/>
          <a:p>
            <a:pPr algn="just"/>
            <a:r>
              <a:rPr lang="en-US" sz="4400" b="1" dirty="0">
                <a:solidFill>
                  <a:srgbClr val="00B0F0"/>
                </a:solidFill>
                <a:latin typeface="+mj-lt"/>
              </a:rPr>
              <a:t>M</a:t>
            </a:r>
            <a:r>
              <a:rPr lang="en-US" b="1" dirty="0">
                <a:solidFill>
                  <a:srgbClr val="00B0F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476801" y="1050878"/>
            <a:ext cx="176167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B0F0"/>
                </a:solidFill>
              </a:rPr>
              <a:t>TENDER MANAGEMENT</a:t>
            </a:r>
          </a:p>
        </p:txBody>
      </p:sp>
      <p:sp>
        <p:nvSpPr>
          <p:cNvPr id="11267" name="Rectangle 3"/>
          <p:cNvSpPr>
            <a:spLocks noGrp="1" noChangeArrowheads="1"/>
          </p:cNvSpPr>
          <p:nvPr>
            <p:ph idx="1"/>
          </p:nvPr>
        </p:nvSpPr>
        <p:spPr>
          <a:xfrm>
            <a:off x="311176" y="1516902"/>
            <a:ext cx="11149304" cy="4800600"/>
          </a:xfrm>
        </p:spPr>
        <p:txBody>
          <a:bodyPr>
            <a:normAutofit/>
          </a:bodyPr>
          <a:lstStyle/>
          <a:p>
            <a:pPr algn="just">
              <a:spcBef>
                <a:spcPct val="50000"/>
              </a:spcBef>
            </a:pPr>
            <a:r>
              <a:rPr lang="en-US" altLang="en-US" b="1" dirty="0">
                <a:solidFill>
                  <a:srgbClr val="00B0F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59256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B0F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B0F0"/>
                </a:solidFill>
              </a:rPr>
              <a:t>Understand Statutory and Corporate Compliance</a:t>
            </a:r>
          </a:p>
        </p:txBody>
      </p:sp>
      <p:sp>
        <p:nvSpPr>
          <p:cNvPr id="18435" name="Rectangle 3"/>
          <p:cNvSpPr>
            <a:spLocks noGrp="1" noChangeArrowheads="1"/>
          </p:cNvSpPr>
          <p:nvPr>
            <p:ph idx="1"/>
          </p:nvPr>
        </p:nvSpPr>
        <p:spPr>
          <a:xfrm>
            <a:off x="282738" y="1297537"/>
            <a:ext cx="11157422" cy="4572000"/>
          </a:xfrm>
        </p:spPr>
        <p:txBody>
          <a:bodyPr rtlCol="0">
            <a:noAutofit/>
          </a:bodyPr>
          <a:lstStyle/>
          <a:p>
            <a:pPr algn="just"/>
            <a:r>
              <a:rPr lang="en-US" sz="2600" dirty="0"/>
              <a:t>It is essential that the tendering process reflects the statutory regulations and complies with corporate standards for the following reasons:</a:t>
            </a:r>
          </a:p>
          <a:p>
            <a:pPr algn="just"/>
            <a:r>
              <a:rPr lang="en-US" sz="2600" b="1" dirty="0">
                <a:solidFill>
                  <a:srgbClr val="00B0F0"/>
                </a:solidFill>
              </a:rPr>
              <a:t>Failure</a:t>
            </a:r>
            <a:r>
              <a:rPr lang="en-US" sz="26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00B0F0"/>
                </a:solidFill>
              </a:rPr>
              <a:t>Similarly</a:t>
            </a:r>
            <a:r>
              <a:rPr lang="en-US" sz="2600" dirty="0"/>
              <a:t>, failure to understand corporate standards for delegation of authority and contract approval, or the existence, may result in considerable delay prejudicial to the project.</a:t>
            </a:r>
          </a:p>
          <a:p>
            <a:pPr algn="just"/>
            <a:r>
              <a:rPr lang="en-US" sz="2600" b="1" dirty="0">
                <a:solidFill>
                  <a:srgbClr val="00B0F0"/>
                </a:solidFill>
              </a:rPr>
              <a:t>Many</a:t>
            </a:r>
            <a:r>
              <a:rPr lang="en-US" sz="2600" dirty="0">
                <a:solidFill>
                  <a:srgbClr val="00B0F0"/>
                </a:solidFill>
              </a:rPr>
              <a:t> </a:t>
            </a:r>
            <a:r>
              <a:rPr lang="en-US" sz="2600" dirty="0"/>
              <a:t>companies have framework contracts in place for certain materials, equipment, and categories of service. Framework contracts may save time and money for the project.</a:t>
            </a:r>
          </a:p>
          <a:p>
            <a:pPr algn="just"/>
            <a:r>
              <a:rPr lang="en-US" sz="26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657944" y="644555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B0F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550159" y="54888"/>
            <a:ext cx="8458200" cy="1015665"/>
          </a:xfrm>
        </p:spPr>
        <p:txBody>
          <a:bodyPr>
            <a:normAutofit/>
          </a:bodyPr>
          <a:lstStyle/>
          <a:p>
            <a:pPr algn="ctr"/>
            <a:r>
              <a:rPr lang="en-US" altLang="en-US" sz="3200" b="1" dirty="0">
                <a:solidFill>
                  <a:srgbClr val="00B0F0"/>
                </a:solidFill>
              </a:rPr>
              <a:t>Understand Project Drivers and Priorities</a:t>
            </a:r>
            <a:endParaRPr lang="en-US" altLang="en-US" sz="3200" dirty="0">
              <a:solidFill>
                <a:srgbClr val="00B0F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B0F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B0F0"/>
                </a:solidFill>
              </a:rPr>
              <a:t>Project Contracting Strategy</a:t>
            </a:r>
          </a:p>
        </p:txBody>
      </p:sp>
      <p:sp>
        <p:nvSpPr>
          <p:cNvPr id="19459" name="Rectangle 3"/>
          <p:cNvSpPr>
            <a:spLocks noGrp="1" noChangeArrowheads="1"/>
          </p:cNvSpPr>
          <p:nvPr>
            <p:ph type="body" idx="1"/>
          </p:nvPr>
        </p:nvSpPr>
        <p:spPr>
          <a:xfrm>
            <a:off x="311175" y="1684968"/>
            <a:ext cx="11230585" cy="5071281"/>
          </a:xfrm>
        </p:spPr>
        <p:txBody>
          <a:bodyPr>
            <a:normAutofit/>
          </a:bodyPr>
          <a:lstStyle/>
          <a:p>
            <a:pPr algn="just">
              <a:buFont typeface="Wingdings" panose="05000000000000000000" pitchFamily="2" charset="2"/>
              <a:buChar char="§"/>
            </a:pPr>
            <a:r>
              <a:rPr lang="en-US" altLang="en-US" sz="3000" dirty="0"/>
              <a:t>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B0F0"/>
                </a:solidFill>
              </a:rPr>
              <a:t>Project Contracting Strategy</a:t>
            </a:r>
            <a:endParaRPr lang="en-US" sz="3200" b="1" dirty="0">
              <a:solidFill>
                <a:srgbClr val="00B0F0"/>
              </a:solidFill>
            </a:endParaRPr>
          </a:p>
        </p:txBody>
      </p:sp>
      <p:sp>
        <p:nvSpPr>
          <p:cNvPr id="16387" name="Rectangle 3"/>
          <p:cNvSpPr>
            <a:spLocks noGrp="1" noChangeArrowheads="1"/>
          </p:cNvSpPr>
          <p:nvPr>
            <p:ph idx="1"/>
          </p:nvPr>
        </p:nvSpPr>
        <p:spPr>
          <a:xfrm>
            <a:off x="304800" y="1604802"/>
            <a:ext cx="11155680" cy="4267200"/>
          </a:xfrm>
        </p:spPr>
        <p:txBody>
          <a:bodyPr>
            <a:noAutofit/>
          </a:bodyPr>
          <a:lstStyle/>
          <a:p>
            <a:pPr algn="just">
              <a:spcBef>
                <a:spcPct val="100000"/>
              </a:spcBef>
              <a:buFont typeface="Wingdings" panose="05000000000000000000" pitchFamily="2" charset="2"/>
              <a:buChar char="Ø"/>
            </a:pPr>
            <a:r>
              <a:rPr lang="en-US" altLang="en-US" b="1" dirty="0">
                <a:solidFill>
                  <a:srgbClr val="00B0F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B0F0"/>
                </a:solidFill>
              </a:rPr>
              <a:t>Project Contracting Strategy</a:t>
            </a:r>
          </a:p>
        </p:txBody>
      </p:sp>
      <p:sp>
        <p:nvSpPr>
          <p:cNvPr id="28675" name="Rectangle 3"/>
          <p:cNvSpPr>
            <a:spLocks noGrp="1" noChangeArrowheads="1"/>
          </p:cNvSpPr>
          <p:nvPr>
            <p:ph idx="1"/>
          </p:nvPr>
        </p:nvSpPr>
        <p:spPr>
          <a:xfrm>
            <a:off x="311176" y="1447800"/>
            <a:ext cx="11342344" cy="5410200"/>
          </a:xfrm>
        </p:spPr>
        <p:txBody>
          <a:bodyPr>
            <a:normAutofit/>
          </a:bodyPr>
          <a:lstStyle/>
          <a:p>
            <a:pPr algn="just">
              <a:buFont typeface="Wingdings" panose="05000000000000000000" pitchFamily="2" charset="2"/>
              <a:buChar char="Ø"/>
            </a:pPr>
            <a:r>
              <a:rPr lang="en-US" altLang="en-US" b="1" dirty="0">
                <a:solidFill>
                  <a:srgbClr val="00B0F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734800" y="1050878"/>
            <a:ext cx="1422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74320" y="1427172"/>
            <a:ext cx="11216640" cy="4351338"/>
          </a:xfrm>
        </p:spPr>
        <p:txBody>
          <a:bodyPr rtlCol="0">
            <a:noAutofit/>
          </a:bodyPr>
          <a:lstStyle/>
          <a:p>
            <a:pPr algn="just">
              <a:spcBef>
                <a:spcPct val="100000"/>
              </a:spcBef>
              <a:defRPr/>
            </a:pPr>
            <a:r>
              <a:rPr lang="en-US" b="1" dirty="0">
                <a:solidFill>
                  <a:srgbClr val="00B0F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64160" y="1832292"/>
            <a:ext cx="11089640"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B0F0"/>
                </a:solidFill>
              </a:rPr>
              <a:t>Appropriate Apportionment of Risk</a:t>
            </a:r>
            <a:endParaRPr lang="en-US" sz="3200" dirty="0">
              <a:solidFill>
                <a:srgbClr val="00B0F0"/>
              </a:solidFill>
            </a:endParaRPr>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B0F0"/>
                </a:solidFill>
              </a:rPr>
              <a:t>Who has the financial resources to bear the consequences of the risk.</a:t>
            </a:r>
          </a:p>
          <a:p>
            <a:pPr algn="just"/>
            <a:r>
              <a:rPr lang="en-US" sz="2600" b="1" dirty="0">
                <a:solidFill>
                  <a:srgbClr val="00B0F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Appropriate Apportionment of Risk</a:t>
            </a:r>
          </a:p>
        </p:txBody>
      </p:sp>
      <p:sp>
        <p:nvSpPr>
          <p:cNvPr id="35843" name="Rectangle 3"/>
          <p:cNvSpPr>
            <a:spLocks noGrp="1" noChangeArrowheads="1"/>
          </p:cNvSpPr>
          <p:nvPr>
            <p:ph idx="1"/>
          </p:nvPr>
        </p:nvSpPr>
        <p:spPr>
          <a:xfrm>
            <a:off x="406400" y="1523687"/>
            <a:ext cx="10596880"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B0F0"/>
                </a:solidFill>
              </a:rPr>
              <a:t>Contract Scope Statements Based on Work Breakdown Structure</a:t>
            </a:r>
            <a:endParaRPr lang="en-US" altLang="en-US" sz="3200" dirty="0">
              <a:solidFill>
                <a:srgbClr val="00B0F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B0F0"/>
                </a:solidFill>
              </a:rPr>
              <a:t>Project Contracting Plan</a:t>
            </a:r>
            <a:endParaRPr lang="en-US" altLang="en-US" sz="3200" dirty="0">
              <a:solidFill>
                <a:srgbClr val="00B0F0"/>
              </a:solidFill>
            </a:endParaRPr>
          </a:p>
        </p:txBody>
      </p:sp>
      <p:sp>
        <p:nvSpPr>
          <p:cNvPr id="22531" name="Rectangle 3"/>
          <p:cNvSpPr>
            <a:spLocks noGrp="1" noChangeArrowheads="1"/>
          </p:cNvSpPr>
          <p:nvPr>
            <p:ph type="body" idx="1"/>
          </p:nvPr>
        </p:nvSpPr>
        <p:spPr>
          <a:xfrm>
            <a:off x="180430" y="1541986"/>
            <a:ext cx="11320689"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B0F0"/>
                </a:solidFill>
              </a:rPr>
              <a:t>Procuring Project Packages</a:t>
            </a:r>
          </a:p>
        </p:txBody>
      </p:sp>
      <p:sp>
        <p:nvSpPr>
          <p:cNvPr id="38915" name="Rectangle 3"/>
          <p:cNvSpPr>
            <a:spLocks noGrp="1" noChangeArrowheads="1"/>
          </p:cNvSpPr>
          <p:nvPr>
            <p:ph idx="1"/>
          </p:nvPr>
        </p:nvSpPr>
        <p:spPr>
          <a:xfrm>
            <a:off x="311175" y="1905000"/>
            <a:ext cx="10895304"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B0F0"/>
                </a:solidFill>
              </a:rPr>
              <a:t>Forming the Team and Defining Roles</a:t>
            </a:r>
          </a:p>
        </p:txBody>
      </p:sp>
      <p:sp>
        <p:nvSpPr>
          <p:cNvPr id="40963" name="Rectangle 3"/>
          <p:cNvSpPr>
            <a:spLocks noGrp="1" noChangeArrowheads="1"/>
          </p:cNvSpPr>
          <p:nvPr>
            <p:ph idx="1"/>
          </p:nvPr>
        </p:nvSpPr>
        <p:spPr>
          <a:xfrm>
            <a:off x="180431" y="1444100"/>
            <a:ext cx="11341009"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B0F0"/>
                </a:solidFill>
              </a:rPr>
              <a:t>Forming the Team and Defining Roles</a:t>
            </a:r>
          </a:p>
        </p:txBody>
      </p:sp>
      <p:sp>
        <p:nvSpPr>
          <p:cNvPr id="36867" name="Rectangle 3"/>
          <p:cNvSpPr>
            <a:spLocks noGrp="1" noChangeArrowheads="1"/>
          </p:cNvSpPr>
          <p:nvPr>
            <p:ph idx="1"/>
          </p:nvPr>
        </p:nvSpPr>
        <p:spPr>
          <a:xfrm>
            <a:off x="311175" y="1565275"/>
            <a:ext cx="11271225" cy="4791075"/>
          </a:xfrm>
        </p:spPr>
        <p:txBody>
          <a:bodyPr>
            <a:normAutofit/>
          </a:bodyPr>
          <a:lstStyle/>
          <a:p>
            <a:pPr marL="457200" indent="-457200" algn="just">
              <a:spcBef>
                <a:spcPct val="100000"/>
              </a:spcBef>
            </a:pPr>
            <a:r>
              <a:rPr lang="en-US" altLang="en-US" b="1" dirty="0">
                <a:solidFill>
                  <a:srgbClr val="00B0F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7891" name="Rectangle 3"/>
          <p:cNvSpPr>
            <a:spLocks noGrp="1" noChangeArrowheads="1"/>
          </p:cNvSpPr>
          <p:nvPr>
            <p:ph idx="1"/>
          </p:nvPr>
        </p:nvSpPr>
        <p:spPr>
          <a:xfrm>
            <a:off x="274320" y="1575909"/>
            <a:ext cx="11079480" cy="4572000"/>
          </a:xfrm>
        </p:spPr>
        <p:txBody>
          <a:bodyPr>
            <a:normAutofit/>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00B0F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8915" name="Content Placeholder 2"/>
          <p:cNvSpPr>
            <a:spLocks noGrp="1"/>
          </p:cNvSpPr>
          <p:nvPr>
            <p:ph idx="1"/>
          </p:nvPr>
        </p:nvSpPr>
        <p:spPr>
          <a:xfrm>
            <a:off x="274320" y="1119117"/>
            <a:ext cx="11079480" cy="4572000"/>
          </a:xfrm>
        </p:spPr>
        <p:txBody>
          <a:bodyPr>
            <a:noAutofit/>
          </a:bodyPr>
          <a:lstStyle/>
          <a:p>
            <a:pPr algn="just"/>
            <a:r>
              <a:rPr lang="en-US" altLang="en-US" sz="2400" b="1" dirty="0">
                <a:solidFill>
                  <a:srgbClr val="00B0F0"/>
                </a:solidFill>
              </a:rPr>
              <a:t>Project sponsor</a:t>
            </a:r>
            <a:r>
              <a:rPr lang="en-US" altLang="en-US" sz="2400" dirty="0"/>
              <a:t>. The ultimate decision maker. Takes P&amp;L responsibility for the contract in question.</a:t>
            </a:r>
          </a:p>
          <a:p>
            <a:pPr algn="just"/>
            <a:r>
              <a:rPr lang="en-US" altLang="en-US" sz="2400" b="1" dirty="0">
                <a:solidFill>
                  <a:srgbClr val="00B0F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B0F0"/>
                </a:solidFill>
              </a:rPr>
              <a:t>Procurement</a:t>
            </a:r>
            <a:r>
              <a:rPr lang="en-US" altLang="en-US" sz="2400" dirty="0"/>
              <a:t>. Provides detailed knowledge of supplier markets and trends in the industry.</a:t>
            </a:r>
          </a:p>
          <a:p>
            <a:pPr algn="just"/>
            <a:r>
              <a:rPr lang="en-US" altLang="en-US" sz="2400" b="1" dirty="0">
                <a:solidFill>
                  <a:srgbClr val="00B0F0"/>
                </a:solidFill>
              </a:rPr>
              <a:t>Technical</a:t>
            </a:r>
            <a:r>
              <a:rPr lang="en-US" altLang="en-US" sz="2400" b="1" dirty="0">
                <a:solidFill>
                  <a:srgbClr val="C00000"/>
                </a:solidFill>
              </a:rPr>
              <a:t>.</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B0F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B0F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447689" y="1050878"/>
            <a:ext cx="1894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B0F0"/>
                </a:solidFill>
              </a:rPr>
              <a:t>Tender Documentation</a:t>
            </a:r>
          </a:p>
        </p:txBody>
      </p:sp>
      <p:sp>
        <p:nvSpPr>
          <p:cNvPr id="25603" name="Rectangle 3"/>
          <p:cNvSpPr>
            <a:spLocks noGrp="1" noChangeArrowheads="1"/>
          </p:cNvSpPr>
          <p:nvPr>
            <p:ph idx="1"/>
          </p:nvPr>
        </p:nvSpPr>
        <p:spPr>
          <a:xfrm>
            <a:off x="294640" y="1445578"/>
            <a:ext cx="11059159"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B0F0"/>
                </a:solidFill>
              </a:rPr>
              <a:t>Clarity and Completeness of Tender Documentation is Critical.</a:t>
            </a:r>
            <a:r>
              <a:rPr lang="en-US" altLang="en-US" b="1" dirty="0">
                <a:solidFill>
                  <a:srgbClr val="00B0F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B0F0"/>
                </a:solidFill>
              </a:rPr>
              <a:t>Tender Documentation</a:t>
            </a:r>
          </a:p>
        </p:txBody>
      </p:sp>
      <p:sp>
        <p:nvSpPr>
          <p:cNvPr id="39939" name="Rectangle 3"/>
          <p:cNvSpPr>
            <a:spLocks noGrp="1" noChangeArrowheads="1"/>
          </p:cNvSpPr>
          <p:nvPr>
            <p:ph idx="1"/>
          </p:nvPr>
        </p:nvSpPr>
        <p:spPr>
          <a:xfrm>
            <a:off x="311175" y="1720631"/>
            <a:ext cx="11042625" cy="4572000"/>
          </a:xfrm>
        </p:spPr>
        <p:txBody>
          <a:bodyPr>
            <a:noAutofit/>
          </a:bodyPr>
          <a:lstStyle/>
          <a:p>
            <a:pPr algn="just">
              <a:spcBef>
                <a:spcPct val="50000"/>
              </a:spcBef>
              <a:buFont typeface="Wingdings" panose="05000000000000000000" pitchFamily="2" charset="2"/>
              <a:buChar char="Ø"/>
            </a:pPr>
            <a:r>
              <a:rPr lang="en-US" altLang="en-US" b="1" dirty="0">
                <a:solidFill>
                  <a:srgbClr val="00B0F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r>
              <a:rPr lang="en-US" altLang="en-US" b="1" dirty="0">
                <a:solidFill>
                  <a:srgbClr val="00B0F0"/>
                </a:solidFill>
              </a:rPr>
              <a:t>Most</a:t>
            </a:r>
            <a:r>
              <a:rPr lang="en-US" altLang="en-US" b="1" dirty="0">
                <a:solidFill>
                  <a:srgbClr val="0070C0"/>
                </a:solidFill>
              </a:rPr>
              <a:t> </a:t>
            </a:r>
            <a:r>
              <a:rPr lang="en-US" altLang="en-US" b="1" dirty="0">
                <a:solidFill>
                  <a:srgbClr val="00B0F0"/>
                </a:solidFill>
              </a:rPr>
              <a:t>companies</a:t>
            </a:r>
            <a:r>
              <a:rPr lang="en-US" altLang="en-US" b="1" dirty="0">
                <a:solidFill>
                  <a:srgbClr val="0070C0"/>
                </a:solidFill>
              </a:rPr>
              <a:t>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501556"/>
            <a:ext cx="11271225" cy="4791075"/>
          </a:xfrm>
        </p:spPr>
        <p:txBody>
          <a:bodyPr>
            <a:noAutofit/>
          </a:bodyPr>
          <a:lstStyle/>
          <a:p>
            <a:pPr algn="just">
              <a:buFont typeface="Wingdings" panose="05000000000000000000" pitchFamily="2" charset="2"/>
              <a:buChar char="Ø"/>
            </a:pPr>
            <a:r>
              <a:rPr lang="en-US" altLang="en-US" sz="2700" b="1" dirty="0">
                <a:solidFill>
                  <a:srgbClr val="00B0F0"/>
                </a:solidFill>
              </a:rPr>
              <a:t>Invitation to tender.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B0F0"/>
                </a:solidFill>
              </a:rPr>
              <a:t>Instructions to tenderers.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66368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641228"/>
            <a:ext cx="11156483" cy="4791075"/>
          </a:xfrm>
        </p:spPr>
        <p:txBody>
          <a:bodyPr>
            <a:noAutofit/>
          </a:bodyPr>
          <a:lstStyle/>
          <a:p>
            <a:pPr algn="just">
              <a:buFont typeface="Wingdings" panose="05000000000000000000" pitchFamily="2" charset="2"/>
              <a:buChar char="Ø"/>
            </a:pPr>
            <a:r>
              <a:rPr lang="en-US" altLang="en-US" b="1" dirty="0">
                <a:solidFill>
                  <a:srgbClr val="00B0F0"/>
                </a:solidFill>
              </a:rPr>
              <a:t>Form of Agreement. </a:t>
            </a: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467658" y="1050878"/>
            <a:ext cx="18741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B0F0"/>
                </a:solidFill>
              </a:rPr>
              <a:t>Tender Documentation</a:t>
            </a:r>
          </a:p>
        </p:txBody>
      </p:sp>
      <p:sp>
        <p:nvSpPr>
          <p:cNvPr id="30723" name="Rectangle 3"/>
          <p:cNvSpPr>
            <a:spLocks noGrp="1" noChangeArrowheads="1"/>
          </p:cNvSpPr>
          <p:nvPr>
            <p:ph type="body" idx="1"/>
          </p:nvPr>
        </p:nvSpPr>
        <p:spPr>
          <a:xfrm>
            <a:off x="311175" y="1533415"/>
            <a:ext cx="11159465"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B0F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B0F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633200" y="1050878"/>
            <a:ext cx="1708610" cy="52736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5440" y="2005111"/>
            <a:ext cx="11277600"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29762"/>
            <a:ext cx="11169624" cy="4832092"/>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Remuneration</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496"/>
            <a:ext cx="11042625" cy="5262979"/>
          </a:xfrm>
          <a:prstGeom prst="rect">
            <a:avLst/>
          </a:prstGeom>
          <a:noFill/>
        </p:spPr>
        <p:txBody>
          <a:bodyPr wrap="square">
            <a:spAutoFit/>
          </a:bodyPr>
          <a:lstStyle/>
          <a:p>
            <a:pPr algn="just"/>
            <a:r>
              <a:rPr lang="en-US" sz="2800" b="1" dirty="0">
                <a:solidFill>
                  <a:srgbClr val="00B0F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B0F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B0F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490960" y="1050878"/>
            <a:ext cx="1850850" cy="52130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Document Quality Assurance and Version Control Essential.</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592560" y="1050878"/>
            <a:ext cx="17492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2" y="1460539"/>
            <a:ext cx="11173368"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52144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458496"/>
            <a:ext cx="1112520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Example</a:t>
            </a:r>
            <a:r>
              <a:rPr lang="en-US" sz="2800" dirty="0">
                <a:solidFill>
                  <a:srgbClr val="00B0F0"/>
                </a:solidFill>
                <a:ea typeface="Times New Roman"/>
                <a:sym typeface="Times New Roman"/>
              </a:rPr>
              <a:t>:</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59256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724640" y="1050878"/>
            <a:ext cx="1617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40322"/>
            <a:ext cx="1112898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25120" y="1275933"/>
            <a:ext cx="11028680"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a:t>
            </a:r>
          </a:p>
          <a:p>
            <a:pPr lvl="0" algn="just"/>
            <a:endParaRPr lang="en-US" sz="2800" b="1" dirty="0">
              <a:solidFill>
                <a:srgbClr val="00B0F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315817"/>
            <a:ext cx="11186159"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551920" y="1050878"/>
            <a:ext cx="1645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20" y="1491768"/>
            <a:ext cx="11084560" cy="3970318"/>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solidFill>
                <a:srgbClr val="00B0F0"/>
              </a:solidFill>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5824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92399"/>
            <a:ext cx="11042624"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B0F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521440" y="1050878"/>
            <a:ext cx="1717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6240" y="1460539"/>
            <a:ext cx="1095756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450320" y="1050878"/>
            <a:ext cx="1891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37429"/>
            <a:ext cx="1104262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6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6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501120" y="1050878"/>
            <a:ext cx="1840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01026" y="1133356"/>
            <a:ext cx="10979774" cy="5324535"/>
          </a:xfrm>
          <a:prstGeom prst="rect">
            <a:avLst/>
          </a:prstGeom>
          <a:noFill/>
        </p:spPr>
        <p:txBody>
          <a:bodyPr wrap="square">
            <a:spAutoFit/>
          </a:bodyPr>
          <a:lstStyle/>
          <a:p>
            <a:pPr lvl="0" algn="just"/>
            <a:r>
              <a:rPr lang="en-US" sz="2800" b="1" dirty="0">
                <a:solidFill>
                  <a:srgbClr val="00B0F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79643" y="247447"/>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612880" y="1050878"/>
            <a:ext cx="17289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0993120" y="1340322"/>
            <a:ext cx="24897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87760" cy="480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
        <p:nvSpPr>
          <p:cNvPr id="4" name="TextBox 3">
            <a:extLst>
              <a:ext uri="{FF2B5EF4-FFF2-40B4-BE49-F238E27FC236}">
                <a16:creationId xmlns:a16="http://schemas.microsoft.com/office/drawing/2014/main" id="{F2F50674-8ADC-1CD8-074F-B221D289CB46}"/>
              </a:ext>
            </a:extLst>
          </p:cNvPr>
          <p:cNvSpPr txBox="1"/>
          <p:nvPr/>
        </p:nvSpPr>
        <p:spPr>
          <a:xfrm>
            <a:off x="3171583" y="44237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6E357A-7302-4C27-B34A-48EE4FA411D7}"/>
</file>

<file path=customXml/itemProps2.xml><?xml version="1.0" encoding="utf-8"?>
<ds:datastoreItem xmlns:ds="http://schemas.openxmlformats.org/officeDocument/2006/customXml" ds:itemID="{937AD1C1-DDF6-48CA-A4AF-04F6A1C59D18}"/>
</file>

<file path=customXml/itemProps3.xml><?xml version="1.0" encoding="utf-8"?>
<ds:datastoreItem xmlns:ds="http://schemas.openxmlformats.org/officeDocument/2006/customXml" ds:itemID="{CC20000D-2B2F-477E-BE4B-D18F7792BED0}"/>
</file>

<file path=docProps/app.xml><?xml version="1.0" encoding="utf-8"?>
<Properties xmlns="http://schemas.openxmlformats.org/officeDocument/2006/extended-properties" xmlns:vt="http://schemas.openxmlformats.org/officeDocument/2006/docPropsVTypes">
  <TotalTime>7447</TotalTime>
  <Words>4280</Words>
  <Application>Microsoft Office PowerPoint</Application>
  <PresentationFormat>Widescreen</PresentationFormat>
  <Paragraphs>338</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199</cp:revision>
  <dcterms:created xsi:type="dcterms:W3CDTF">2023-04-29T09:08:23Z</dcterms:created>
  <dcterms:modified xsi:type="dcterms:W3CDTF">2025-07-26T00:56:01Z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