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41"/>
  </p:notesMasterIdLst>
  <p:sldIdLst>
    <p:sldId id="573" r:id="rId2"/>
    <p:sldId id="303"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02" r:id="rId17"/>
    <p:sldId id="560" r:id="rId18"/>
    <p:sldId id="553" r:id="rId19"/>
    <p:sldId id="554" r:id="rId20"/>
    <p:sldId id="525" r:id="rId21"/>
    <p:sldId id="501" r:id="rId22"/>
    <p:sldId id="568" r:id="rId23"/>
    <p:sldId id="511" r:id="rId24"/>
    <p:sldId id="528" r:id="rId25"/>
    <p:sldId id="548" r:id="rId26"/>
    <p:sldId id="529" r:id="rId27"/>
    <p:sldId id="569" r:id="rId28"/>
    <p:sldId id="549" r:id="rId29"/>
    <p:sldId id="550" r:id="rId30"/>
    <p:sldId id="531" r:id="rId31"/>
    <p:sldId id="530" r:id="rId32"/>
    <p:sldId id="271" r:id="rId33"/>
    <p:sldId id="561" r:id="rId34"/>
    <p:sldId id="571" r:id="rId35"/>
    <p:sldId id="540" r:id="rId36"/>
    <p:sldId id="574" r:id="rId37"/>
    <p:sldId id="514" r:id="rId38"/>
    <p:sldId id="496" r:id="rId39"/>
    <p:sldId id="56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3"/>
            <p14:sldId id="303"/>
            <p14:sldId id="565"/>
            <p14:sldId id="484"/>
            <p14:sldId id="572"/>
            <p14:sldId id="498"/>
            <p14:sldId id="559"/>
            <p14:sldId id="557"/>
            <p14:sldId id="542"/>
            <p14:sldId id="566"/>
            <p14:sldId id="541"/>
            <p14:sldId id="556"/>
            <p14:sldId id="527"/>
            <p14:sldId id="521"/>
            <p14:sldId id="524"/>
            <p14:sldId id="502"/>
            <p14:sldId id="560"/>
            <p14:sldId id="553"/>
            <p14:sldId id="554"/>
            <p14:sldId id="525"/>
            <p14:sldId id="501"/>
            <p14:sldId id="568"/>
            <p14:sldId id="511"/>
            <p14:sldId id="528"/>
            <p14:sldId id="548"/>
            <p14:sldId id="529"/>
            <p14:sldId id="569"/>
            <p14:sldId id="549"/>
            <p14:sldId id="550"/>
            <p14:sldId id="531"/>
            <p14:sldId id="530"/>
            <p14:sldId id="271"/>
            <p14:sldId id="561"/>
            <p14:sldId id="571"/>
            <p14:sldId id="540"/>
            <p14:sldId id="574"/>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3678" autoAdjust="0"/>
  </p:normalViewPr>
  <p:slideViewPr>
    <p:cSldViewPr snapToGrid="0">
      <p:cViewPr varScale="1">
        <p:scale>
          <a:sx n="70" d="100"/>
          <a:sy n="70"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مكونات السياسات التعليمية</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Segoe UI" panose="020B0502040204020203" pitchFamily="34" charset="0"/>
              <a:cs typeface="Segoe UI" panose="020B0502040204020203" pitchFamily="34" charset="0"/>
            </a:rPr>
            <a:t>مصادر صنع السياسات التعليمية</a:t>
          </a:r>
          <a:endParaRPr lang="en-US" sz="20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000" dirty="0">
              <a:latin typeface="Segoe UI" panose="020B0502040204020203" pitchFamily="34" charset="0"/>
              <a:cs typeface="Segoe UI" panose="020B0502040204020203" pitchFamily="34" charset="0"/>
            </a:rPr>
            <a:t>مؤسسات صنع السياسات التعليمية الرسمية </a:t>
          </a:r>
          <a:endParaRPr lang="en-US" sz="20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2000" dirty="0">
              <a:latin typeface="Segoe UI" panose="020B0502040204020203" pitchFamily="34" charset="0"/>
              <a:cs typeface="Segoe UI" panose="020B0502040204020203" pitchFamily="34" charset="0"/>
            </a:rPr>
            <a:t>مؤسسات صنع السياسات التعليمية غير الرسمية </a:t>
          </a:r>
          <a:endParaRPr lang="en-US" sz="20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مفهوم صنع السياسات التعليمية</a:t>
          </a:r>
          <a:endParaRPr lang="en-US" sz="1800" dirty="0">
            <a:latin typeface="Segoe UI" panose="020B0502040204020203" pitchFamily="34" charset="0"/>
            <a:cs typeface="Segoe UI" panose="020B0502040204020203" pitchFamily="34" charset="0"/>
          </a:endParaRPr>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محاور ومعايير صنع السياسات التعليمية</a:t>
          </a:r>
          <a:endParaRPr lang="en-US" sz="1800" dirty="0">
            <a:latin typeface="Segoe UI" panose="020B0502040204020203" pitchFamily="34" charset="0"/>
            <a:cs typeface="Segoe UI" panose="020B0502040204020203" pitchFamily="34" charset="0"/>
          </a:endParaRPr>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آلية وأساليب صنع السياسات التعليمية</a:t>
          </a:r>
          <a:endParaRPr lang="en-US" sz="1800" dirty="0">
            <a:latin typeface="Segoe UI" panose="020B0502040204020203" pitchFamily="34" charset="0"/>
            <a:cs typeface="Segoe UI" panose="020B0502040204020203" pitchFamily="34" charset="0"/>
          </a:endParaRPr>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شروط الإعداد الجيد للسياسات التعليمية</a:t>
          </a:r>
          <a:endParaRPr lang="en-US" sz="1800" dirty="0">
            <a:latin typeface="Segoe UI" panose="020B0502040204020203" pitchFamily="34" charset="0"/>
            <a:cs typeface="Segoe UI" panose="020B0502040204020203" pitchFamily="34" charset="0"/>
          </a:endParaRPr>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t>
        <a:bodyPr/>
        <a:lstStyle/>
        <a:p>
          <a:endParaRPr lang="en-US"/>
        </a:p>
      </dgm:t>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t>
        <a:bodyPr/>
        <a:lstStyle/>
        <a:p>
          <a:endParaRPr lang="en-US"/>
        </a:p>
      </dgm:t>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t>
        <a:bodyPr/>
        <a:lstStyle/>
        <a:p>
          <a:endParaRPr lang="en-US"/>
        </a:p>
      </dgm:t>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t>
        <a:bodyPr/>
        <a:lstStyle/>
        <a:p>
          <a:endParaRPr lang="en-US"/>
        </a:p>
      </dgm:t>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t>
        <a:bodyPr/>
        <a:lstStyle/>
        <a:p>
          <a:endParaRPr lang="en-US"/>
        </a:p>
      </dgm:t>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t>
        <a:bodyPr/>
        <a:lstStyle/>
        <a:p>
          <a:endParaRPr lang="en-US"/>
        </a:p>
      </dgm:t>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t>
        <a:bodyPr/>
        <a:lstStyle/>
        <a:p>
          <a:endParaRPr lang="en-US"/>
        </a:p>
      </dgm:t>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t>
        <a:bodyPr/>
        <a:lstStyle/>
        <a:p>
          <a:endParaRPr lang="en-US"/>
        </a:p>
      </dgm:t>
    </dgm:pt>
  </dgm:ptLst>
  <dgm:cxnLst>
    <dgm:cxn modelId="{8ED31D5F-7A75-4E67-AFE7-0F9C50FB85F4}" type="presOf" srcId="{440900E9-AD37-4881-9025-FC03276E2FEC}" destId="{CB8F390E-2BC1-4FDB-9AFA-FADBBC071866}"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69F9AF72-1698-4CA3-B98A-8A2DC9CB5D94}" srcId="{46C780A0-5CE9-4157-A28E-A2A2EE3845FB}" destId="{440900E9-AD37-4881-9025-FC03276E2FEC}" srcOrd="0" destOrd="0" parTransId="{AC83248F-2CB0-49EA-B0FE-E4F981130DDF}" sibTransId="{735D1EC8-79FA-4F10-ABBA-5F106E242E84}"/>
    <dgm:cxn modelId="{A45BAEE6-B25D-4F68-8F72-3A38400D9CFF}" type="presOf" srcId="{35951E03-0991-47D3-B76F-4FE3AE303190}" destId="{218F360C-D13C-4DAF-A6CD-C8A33F597F0D}" srcOrd="0" destOrd="0" presId="urn:microsoft.com/office/officeart/2005/8/layout/StepDownProcess"/>
    <dgm:cxn modelId="{B1212DB7-BE13-4D9B-B545-8EC6FDB94F59}" srcId="{878E827B-EE5F-41A2-9494-1DB21BF5BCBB}" destId="{AF277A2B-6AC9-4BDA-8435-A83C6F096874}" srcOrd="3" destOrd="0" parTransId="{71368AE2-7C73-4EE2-A219-185B8594ED54}" sibTransId="{9484B91A-FDF0-4FFF-86C0-2D9701AA8A9F}"/>
    <dgm:cxn modelId="{6904727A-EB89-4776-8337-97B218C6CAD7}" type="presOf" srcId="{46C780A0-5CE9-4157-A28E-A2A2EE3845FB}" destId="{FDC6FBCA-6D58-48B9-B4CC-540064809743}"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181783A7-8BF0-4768-B19F-249FFCECCA3F}" srcId="{2132A25E-C5A5-4C0C-B83B-2CCAAD201E0A}" destId="{FA7529E5-EF7A-473A-9C15-0359BDF635DC}" srcOrd="0" destOrd="0" parTransId="{EC29A760-F97A-4F2D-A251-A8009AE1253B}" sibTransId="{1E387D33-4190-49C7-8E86-E0D5E94879E0}"/>
    <dgm:cxn modelId="{2479E7C9-06DD-4CE6-BD27-97230229ADD4}" type="presOf" srcId="{878E827B-EE5F-41A2-9494-1DB21BF5BCBB}" destId="{3666290E-A280-4435-A7A9-69379A6F3FAC}"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C2B0D994-44AB-4F0C-B86F-F6833F640C7C}" type="presOf" srcId="{FA7529E5-EF7A-473A-9C15-0359BDF635DC}" destId="{303E93EF-7DB7-45FF-ADED-CCEC1EBA0E89}" srcOrd="0" destOrd="0" presId="urn:microsoft.com/office/officeart/2005/8/layout/StepDownProcess"/>
    <dgm:cxn modelId="{5B0B1B78-4EEE-4B4E-BAB4-DF10C11A4D2F}" type="presOf" srcId="{AF277A2B-6AC9-4BDA-8435-A83C6F096874}" destId="{02C19E7B-BE5D-4AA8-8278-86AA5E8CC6E3}" srcOrd="0" destOrd="0" presId="urn:microsoft.com/office/officeart/2005/8/layout/StepDownProcess"/>
    <dgm:cxn modelId="{35434D5D-2F90-4CCB-BE2C-D6EAC368E0A3}" srcId="{E8865E67-DFCE-4B1B-BA7F-32E2683EEB5C}" destId="{35951E03-0991-47D3-B76F-4FE3AE303190}" srcOrd="0" destOrd="0" parTransId="{286366F6-A43E-4385-82C2-E1DEB99EC1CB}" sibTransId="{5FF1984F-2A2F-4EFF-A2C2-FD048BE96B24}"/>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مفهوم صنع السياسات التعليمية</a:t>
          </a:r>
          <a:endParaRPr lang="en-US" sz="1800" dirty="0">
            <a:latin typeface="Segoe UI" panose="020B0502040204020203" pitchFamily="34" charset="0"/>
            <a:cs typeface="Segoe UI" panose="020B0502040204020203" pitchFamily="34" charset="0"/>
          </a:endParaRPr>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محاور ومعايير صنع السياسات التعليمية</a:t>
          </a:r>
          <a:endParaRPr lang="en-US" sz="1800" dirty="0">
            <a:latin typeface="Segoe UI" panose="020B0502040204020203" pitchFamily="34" charset="0"/>
            <a:cs typeface="Segoe UI" panose="020B0502040204020203" pitchFamily="34" charset="0"/>
          </a:endParaRPr>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آلية وأساليب صنع السياسات التعليمية</a:t>
          </a:r>
          <a:endParaRPr lang="en-US" sz="1800" dirty="0">
            <a:latin typeface="Segoe UI" panose="020B0502040204020203" pitchFamily="34" charset="0"/>
            <a:cs typeface="Segoe UI" panose="020B0502040204020203" pitchFamily="34" charset="0"/>
          </a:endParaRPr>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custT="1"/>
      <dgm:spPr>
        <a:solidFill>
          <a:schemeClr val="accent1">
            <a:lumMod val="60000"/>
            <a:lumOff val="40000"/>
          </a:schemeClr>
        </a:solidFill>
      </dgm:spPr>
      <dgm:t>
        <a:bodyPr/>
        <a:lstStyle/>
        <a:p>
          <a:r>
            <a:rPr lang="ar-JO" sz="1800" dirty="0">
              <a:latin typeface="Segoe UI" panose="020B0502040204020203" pitchFamily="34" charset="0"/>
              <a:cs typeface="Segoe UI" panose="020B0502040204020203" pitchFamily="34" charset="0"/>
            </a:rPr>
            <a:t>شروط الإعداد الجيد للسياسات التعليمية</a:t>
          </a:r>
          <a:endParaRPr lang="en-US" sz="1800" dirty="0">
            <a:latin typeface="Segoe UI" panose="020B0502040204020203" pitchFamily="34" charset="0"/>
            <a:cs typeface="Segoe UI" panose="020B0502040204020203" pitchFamily="34" charset="0"/>
          </a:endParaRPr>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t>
        <a:bodyPr/>
        <a:lstStyle/>
        <a:p>
          <a:endParaRPr lang="en-US"/>
        </a:p>
      </dgm:t>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t>
        <a:bodyPr/>
        <a:lstStyle/>
        <a:p>
          <a:endParaRPr lang="en-US"/>
        </a:p>
      </dgm:t>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t>
        <a:bodyPr/>
        <a:lstStyle/>
        <a:p>
          <a:endParaRPr lang="en-US"/>
        </a:p>
      </dgm:t>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t>
        <a:bodyPr/>
        <a:lstStyle/>
        <a:p>
          <a:endParaRPr lang="en-US"/>
        </a:p>
      </dgm:t>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t>
        <a:bodyPr/>
        <a:lstStyle/>
        <a:p>
          <a:endParaRPr lang="en-US"/>
        </a:p>
      </dgm:t>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t>
        <a:bodyPr/>
        <a:lstStyle/>
        <a:p>
          <a:endParaRPr lang="en-US"/>
        </a:p>
      </dgm:t>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t>
        <a:bodyPr/>
        <a:lstStyle/>
        <a:p>
          <a:endParaRPr lang="en-US"/>
        </a:p>
      </dgm:t>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t>
        <a:bodyPr/>
        <a:lstStyle/>
        <a:p>
          <a:endParaRPr lang="en-US"/>
        </a:p>
      </dgm:t>
    </dgm:pt>
  </dgm:ptLst>
  <dgm:cxnLst>
    <dgm:cxn modelId="{8ED31D5F-7A75-4E67-AFE7-0F9C50FB85F4}" type="presOf" srcId="{440900E9-AD37-4881-9025-FC03276E2FEC}" destId="{CB8F390E-2BC1-4FDB-9AFA-FADBBC071866}"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69F9AF72-1698-4CA3-B98A-8A2DC9CB5D94}" srcId="{46C780A0-5CE9-4157-A28E-A2A2EE3845FB}" destId="{440900E9-AD37-4881-9025-FC03276E2FEC}" srcOrd="0" destOrd="0" parTransId="{AC83248F-2CB0-49EA-B0FE-E4F981130DDF}" sibTransId="{735D1EC8-79FA-4F10-ABBA-5F106E242E84}"/>
    <dgm:cxn modelId="{A45BAEE6-B25D-4F68-8F72-3A38400D9CFF}" type="presOf" srcId="{35951E03-0991-47D3-B76F-4FE3AE303190}" destId="{218F360C-D13C-4DAF-A6CD-C8A33F597F0D}" srcOrd="0" destOrd="0" presId="urn:microsoft.com/office/officeart/2005/8/layout/StepDownProcess"/>
    <dgm:cxn modelId="{B1212DB7-BE13-4D9B-B545-8EC6FDB94F59}" srcId="{878E827B-EE5F-41A2-9494-1DB21BF5BCBB}" destId="{AF277A2B-6AC9-4BDA-8435-A83C6F096874}" srcOrd="3" destOrd="0" parTransId="{71368AE2-7C73-4EE2-A219-185B8594ED54}" sibTransId="{9484B91A-FDF0-4FFF-86C0-2D9701AA8A9F}"/>
    <dgm:cxn modelId="{6904727A-EB89-4776-8337-97B218C6CAD7}" type="presOf" srcId="{46C780A0-5CE9-4157-A28E-A2A2EE3845FB}" destId="{FDC6FBCA-6D58-48B9-B4CC-540064809743}"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181783A7-8BF0-4768-B19F-249FFCECCA3F}" srcId="{2132A25E-C5A5-4C0C-B83B-2CCAAD201E0A}" destId="{FA7529E5-EF7A-473A-9C15-0359BDF635DC}" srcOrd="0" destOrd="0" parTransId="{EC29A760-F97A-4F2D-A251-A8009AE1253B}" sibTransId="{1E387D33-4190-49C7-8E86-E0D5E94879E0}"/>
    <dgm:cxn modelId="{2479E7C9-06DD-4CE6-BD27-97230229ADD4}" type="presOf" srcId="{878E827B-EE5F-41A2-9494-1DB21BF5BCBB}" destId="{3666290E-A280-4435-A7A9-69379A6F3FAC}"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C2B0D994-44AB-4F0C-B86F-F6833F640C7C}" type="presOf" srcId="{FA7529E5-EF7A-473A-9C15-0359BDF635DC}" destId="{303E93EF-7DB7-45FF-ADED-CCEC1EBA0E89}" srcOrd="0" destOrd="0" presId="urn:microsoft.com/office/officeart/2005/8/layout/StepDownProcess"/>
    <dgm:cxn modelId="{5B0B1B78-4EEE-4B4E-BAB4-DF10C11A4D2F}" type="presOf" srcId="{AF277A2B-6AC9-4BDA-8435-A83C6F096874}" destId="{02C19E7B-BE5D-4AA8-8278-86AA5E8CC6E3}" srcOrd="0" destOrd="0" presId="urn:microsoft.com/office/officeart/2005/8/layout/StepDownProcess"/>
    <dgm:cxn modelId="{35434D5D-2F90-4CCB-BE2C-D6EAC368E0A3}" srcId="{E8865E67-DFCE-4B1B-BA7F-32E2683EEB5C}" destId="{35951E03-0991-47D3-B76F-4FE3AE303190}" srcOrd="0" destOrd="0" parTransId="{286366F6-A43E-4385-82C2-E1DEB99EC1CB}" sibTransId="{5FF1984F-2A2F-4EFF-A2C2-FD048BE96B24}"/>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مكونات السياسات التعليمية</a:t>
          </a:r>
          <a:endParaRPr lang="en-US" sz="2000" kern="1200" dirty="0">
            <a:latin typeface="Segoe UI" panose="020B0502040204020203" pitchFamily="34" charset="0"/>
            <a:cs typeface="Segoe UI" panose="020B0502040204020203" pitchFamily="34" charset="0"/>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مصادر صنع السياسات التعليمية</a:t>
          </a:r>
          <a:endParaRPr lang="en-US" sz="2000" kern="1200" dirty="0">
            <a:latin typeface="Segoe UI" panose="020B0502040204020203" pitchFamily="34" charset="0"/>
            <a:cs typeface="Segoe UI" panose="020B0502040204020203" pitchFamily="34" charset="0"/>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مؤسسات صنع السياسات التعليمية الرسمية </a:t>
          </a:r>
          <a:endParaRPr lang="en-US" sz="2000" kern="1200" dirty="0">
            <a:latin typeface="Segoe UI" panose="020B0502040204020203" pitchFamily="34" charset="0"/>
            <a:cs typeface="Segoe UI" panose="020B0502040204020203" pitchFamily="34" charset="0"/>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مؤسسات صنع السياسات التعليمية غير الرسمية </a:t>
          </a:r>
          <a:endParaRPr lang="en-US" sz="2000" kern="1200" dirty="0">
            <a:latin typeface="Segoe UI" panose="020B0502040204020203" pitchFamily="34" charset="0"/>
            <a:cs typeface="Segoe UI" panose="020B0502040204020203" pitchFamily="34" charset="0"/>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695626"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826300" y="19832"/>
          <a:ext cx="2497448"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مفهوم صنع السياسات التعليمية</a:t>
          </a:r>
          <a:endParaRPr lang="en-US" sz="1800" kern="1200" dirty="0">
            <a:latin typeface="Segoe UI" panose="020B0502040204020203" pitchFamily="34" charset="0"/>
            <a:cs typeface="Segoe UI" panose="020B0502040204020203" pitchFamily="34" charset="0"/>
          </a:endParaRPr>
        </a:p>
      </dsp:txBody>
      <dsp:txXfrm>
        <a:off x="864145" y="57677"/>
        <a:ext cx="2421758" cy="699421"/>
      </dsp:txXfrm>
    </dsp:sp>
    <dsp:sp modelId="{218F360C-D13C-4DAF-A6CD-C8A33F597F0D}">
      <dsp:nvSpPr>
        <dsp:cNvPr id="0" name=""/>
        <dsp:cNvSpPr/>
      </dsp:nvSpPr>
      <dsp:spPr>
        <a:xfrm>
          <a:off x="2628702"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628702" y="93757"/>
        <a:ext cx="805383" cy="626479"/>
      </dsp:txXfrm>
    </dsp:sp>
    <dsp:sp modelId="{4A12DEF0-5721-47E8-8A08-83BF234EF9B0}">
      <dsp:nvSpPr>
        <dsp:cNvPr id="0" name=""/>
        <dsp:cNvSpPr/>
      </dsp:nvSpPr>
      <dsp:spPr>
        <a:xfrm rot="5400000">
          <a:off x="3081762"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2078037" y="890539"/>
          <a:ext cx="2766247"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محاور ومعايير صنع السياسات التعليمية</a:t>
          </a:r>
          <a:endParaRPr lang="en-US" sz="1800" kern="1200" dirty="0">
            <a:latin typeface="Segoe UI" panose="020B0502040204020203" pitchFamily="34" charset="0"/>
            <a:cs typeface="Segoe UI" panose="020B0502040204020203" pitchFamily="34" charset="0"/>
          </a:endParaRPr>
        </a:p>
      </dsp:txBody>
      <dsp:txXfrm>
        <a:off x="2115882" y="928384"/>
        <a:ext cx="2690557" cy="699421"/>
      </dsp:txXfrm>
    </dsp:sp>
    <dsp:sp modelId="{CB8F390E-2BC1-4FDB-9AFA-FADBBC071866}">
      <dsp:nvSpPr>
        <dsp:cNvPr id="0" name=""/>
        <dsp:cNvSpPr/>
      </dsp:nvSpPr>
      <dsp:spPr>
        <a:xfrm>
          <a:off x="4014838"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014838" y="964463"/>
        <a:ext cx="805383" cy="626479"/>
      </dsp:txXfrm>
    </dsp:sp>
    <dsp:sp modelId="{6B41BF97-4CF8-440A-94F1-21AC07608081}">
      <dsp:nvSpPr>
        <dsp:cNvPr id="0" name=""/>
        <dsp:cNvSpPr/>
      </dsp:nvSpPr>
      <dsp:spPr>
        <a:xfrm rot="5400000">
          <a:off x="4224026"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3329774" y="1761245"/>
          <a:ext cx="2547301"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آلية وأساليب صنع السياسات التعليمية</a:t>
          </a:r>
          <a:endParaRPr lang="en-US" sz="1800" kern="1200" dirty="0">
            <a:latin typeface="Segoe UI" panose="020B0502040204020203" pitchFamily="34" charset="0"/>
            <a:cs typeface="Segoe UI" panose="020B0502040204020203" pitchFamily="34" charset="0"/>
          </a:endParaRPr>
        </a:p>
      </dsp:txBody>
      <dsp:txXfrm>
        <a:off x="3367619" y="1799090"/>
        <a:ext cx="2471611" cy="699421"/>
      </dsp:txXfrm>
    </dsp:sp>
    <dsp:sp modelId="{303E93EF-7DB7-45FF-ADED-CCEC1EBA0E89}">
      <dsp:nvSpPr>
        <dsp:cNvPr id="0" name=""/>
        <dsp:cNvSpPr/>
      </dsp:nvSpPr>
      <dsp:spPr>
        <a:xfrm>
          <a:off x="5157102"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5157102" y="1835170"/>
        <a:ext cx="805383" cy="626479"/>
      </dsp:txXfrm>
    </dsp:sp>
    <dsp:sp modelId="{02C19E7B-BE5D-4AA8-8278-86AA5E8CC6E3}">
      <dsp:nvSpPr>
        <dsp:cNvPr id="0" name=""/>
        <dsp:cNvSpPr/>
      </dsp:nvSpPr>
      <dsp:spPr>
        <a:xfrm>
          <a:off x="4581511" y="2631952"/>
          <a:ext cx="3451855"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شروط الإعداد الجيد للسياسات التعليمية</a:t>
          </a:r>
          <a:endParaRPr lang="en-US" sz="1800" kern="1200" dirty="0">
            <a:latin typeface="Segoe UI" panose="020B0502040204020203" pitchFamily="34" charset="0"/>
            <a:cs typeface="Segoe UI" panose="020B0502040204020203" pitchFamily="34" charset="0"/>
          </a:endParaRPr>
        </a:p>
      </dsp:txBody>
      <dsp:txXfrm>
        <a:off x="4619356" y="2669797"/>
        <a:ext cx="3376165" cy="6994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695626"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826300" y="19832"/>
          <a:ext cx="2497448"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مفهوم صنع السياسات التعليمية</a:t>
          </a:r>
          <a:endParaRPr lang="en-US" sz="1800" kern="1200" dirty="0">
            <a:latin typeface="Segoe UI" panose="020B0502040204020203" pitchFamily="34" charset="0"/>
            <a:cs typeface="Segoe UI" panose="020B0502040204020203" pitchFamily="34" charset="0"/>
          </a:endParaRPr>
        </a:p>
      </dsp:txBody>
      <dsp:txXfrm>
        <a:off x="864145" y="57677"/>
        <a:ext cx="2421758" cy="699421"/>
      </dsp:txXfrm>
    </dsp:sp>
    <dsp:sp modelId="{218F360C-D13C-4DAF-A6CD-C8A33F597F0D}">
      <dsp:nvSpPr>
        <dsp:cNvPr id="0" name=""/>
        <dsp:cNvSpPr/>
      </dsp:nvSpPr>
      <dsp:spPr>
        <a:xfrm>
          <a:off x="2628702"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628702" y="93757"/>
        <a:ext cx="805383" cy="626479"/>
      </dsp:txXfrm>
    </dsp:sp>
    <dsp:sp modelId="{4A12DEF0-5721-47E8-8A08-83BF234EF9B0}">
      <dsp:nvSpPr>
        <dsp:cNvPr id="0" name=""/>
        <dsp:cNvSpPr/>
      </dsp:nvSpPr>
      <dsp:spPr>
        <a:xfrm rot="5400000">
          <a:off x="3081762"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2078037" y="890539"/>
          <a:ext cx="2766247"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محاور ومعايير صنع السياسات التعليمية</a:t>
          </a:r>
          <a:endParaRPr lang="en-US" sz="1800" kern="1200" dirty="0">
            <a:latin typeface="Segoe UI" panose="020B0502040204020203" pitchFamily="34" charset="0"/>
            <a:cs typeface="Segoe UI" panose="020B0502040204020203" pitchFamily="34" charset="0"/>
          </a:endParaRPr>
        </a:p>
      </dsp:txBody>
      <dsp:txXfrm>
        <a:off x="2115882" y="928384"/>
        <a:ext cx="2690557" cy="699421"/>
      </dsp:txXfrm>
    </dsp:sp>
    <dsp:sp modelId="{CB8F390E-2BC1-4FDB-9AFA-FADBBC071866}">
      <dsp:nvSpPr>
        <dsp:cNvPr id="0" name=""/>
        <dsp:cNvSpPr/>
      </dsp:nvSpPr>
      <dsp:spPr>
        <a:xfrm>
          <a:off x="4014838"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014838" y="964463"/>
        <a:ext cx="805383" cy="626479"/>
      </dsp:txXfrm>
    </dsp:sp>
    <dsp:sp modelId="{6B41BF97-4CF8-440A-94F1-21AC07608081}">
      <dsp:nvSpPr>
        <dsp:cNvPr id="0" name=""/>
        <dsp:cNvSpPr/>
      </dsp:nvSpPr>
      <dsp:spPr>
        <a:xfrm rot="5400000">
          <a:off x="4224026"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3329774" y="1761245"/>
          <a:ext cx="2547301"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آلية وأساليب صنع السياسات التعليمية</a:t>
          </a:r>
          <a:endParaRPr lang="en-US" sz="1800" kern="1200" dirty="0">
            <a:latin typeface="Segoe UI" panose="020B0502040204020203" pitchFamily="34" charset="0"/>
            <a:cs typeface="Segoe UI" panose="020B0502040204020203" pitchFamily="34" charset="0"/>
          </a:endParaRPr>
        </a:p>
      </dsp:txBody>
      <dsp:txXfrm>
        <a:off x="3367619" y="1799090"/>
        <a:ext cx="2471611" cy="699421"/>
      </dsp:txXfrm>
    </dsp:sp>
    <dsp:sp modelId="{303E93EF-7DB7-45FF-ADED-CCEC1EBA0E89}">
      <dsp:nvSpPr>
        <dsp:cNvPr id="0" name=""/>
        <dsp:cNvSpPr/>
      </dsp:nvSpPr>
      <dsp:spPr>
        <a:xfrm>
          <a:off x="5157102"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5157102" y="1835170"/>
        <a:ext cx="805383" cy="626479"/>
      </dsp:txXfrm>
    </dsp:sp>
    <dsp:sp modelId="{02C19E7B-BE5D-4AA8-8278-86AA5E8CC6E3}">
      <dsp:nvSpPr>
        <dsp:cNvPr id="0" name=""/>
        <dsp:cNvSpPr/>
      </dsp:nvSpPr>
      <dsp:spPr>
        <a:xfrm>
          <a:off x="4581511" y="2631952"/>
          <a:ext cx="3451855"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شروط الإعداد الجيد للسياسات التعليمية</a:t>
          </a:r>
          <a:endParaRPr lang="en-US" sz="1800" kern="1200" dirty="0">
            <a:latin typeface="Segoe UI" panose="020B0502040204020203" pitchFamily="34" charset="0"/>
            <a:cs typeface="Segoe UI" panose="020B0502040204020203" pitchFamily="34" charset="0"/>
          </a:endParaRPr>
        </a:p>
      </dsp:txBody>
      <dsp:txXfrm>
        <a:off x="4619356" y="2669797"/>
        <a:ext cx="3376165" cy="699421"/>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5554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1671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9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384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920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6837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26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079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8881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4172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531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2637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710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33447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715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9929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09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5786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933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3226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574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131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933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53160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406275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916726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3098576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275600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77219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7657175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653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7276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635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6538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29720333"/>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687" r:id="rId19"/>
    <p:sldLayoutId id="2147483688" r:id="rId20"/>
    <p:sldLayoutId id="2147483689"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99" r:id="rId30"/>
    <p:sldLayoutId id="2147483700" r:id="rId31"/>
    <p:sldLayoutId id="2147483701" r:id="rId32"/>
    <p:sldLayoutId id="2147483662" r:id="rId33"/>
    <p:sldLayoutId id="2147483664" r:id="rId3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12805"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ea typeface="+mn-ea"/>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المحاضرة  السابعة</a:t>
            </a: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314596" y="5109479"/>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Black"/>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صنع السياسات التعليمية والتخطيط التربوي</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Dr.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Eman</a:t>
            </a: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ALmasri</a:t>
            </a:r>
            <a:endPar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46472" y="5189220"/>
            <a:ext cx="1521570"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ELD721 </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endPar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xmlns=""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المحاضرة السابعة</a:t>
            </a:r>
            <a:endParaRPr kumimoji="0" 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2248976" y="1288094"/>
            <a:ext cx="8128000" cy="4586641"/>
          </a:xfrm>
          <a:prstGeom prst="round1Rect">
            <a:avLst>
              <a:gd name="adj" fmla="val 32222"/>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xmlns="" id="{25760A6C-566F-B7E3-1EEE-CB29F0CF0113}"/>
              </a:ext>
            </a:extLst>
          </p:cNvPr>
          <p:cNvSpPr txBox="1"/>
          <p:nvPr/>
        </p:nvSpPr>
        <p:spPr>
          <a:xfrm>
            <a:off x="4322918" y="1385983"/>
            <a:ext cx="3546164" cy="400110"/>
          </a:xfrm>
          <a:prstGeom prst="rect">
            <a:avLst/>
          </a:prstGeom>
          <a:noFill/>
        </p:spPr>
        <p:txBody>
          <a:bodyPr wrap="none" rtlCol="0">
            <a:spAutoFit/>
          </a:bodyPr>
          <a:lstStyle/>
          <a:p>
            <a:r>
              <a:rPr lang="ar-JO" sz="2000" b="1" dirty="0">
                <a:solidFill>
                  <a:srgbClr val="00B0F0"/>
                </a:solidFill>
                <a:latin typeface="Alexandria Black" pitchFamily="2" charset="-78"/>
                <a:cs typeface="Alexandria Black" pitchFamily="2" charset="-78"/>
              </a:rPr>
              <a:t>نتاجات المحاضرة السابقة</a:t>
            </a:r>
            <a:endParaRPr lang="ar-JO" altLang="en-US" sz="2000" b="1" dirty="0">
              <a:solidFill>
                <a:srgbClr val="00B0F0"/>
              </a:solidFill>
              <a:latin typeface="Alexandria Black" pitchFamily="2" charset="-78"/>
              <a:cs typeface="Alexandria Black" pitchFamily="2" charset="-78"/>
            </a:endParaRPr>
          </a:p>
        </p:txBody>
      </p:sp>
      <p:graphicFrame>
        <p:nvGraphicFramePr>
          <p:cNvPr id="5" name="Diagram 4">
            <a:extLst>
              <a:ext uri="{FF2B5EF4-FFF2-40B4-BE49-F238E27FC236}">
                <a16:creationId xmlns:a16="http://schemas.microsoft.com/office/drawing/2014/main" xmlns="" id="{CA105EE7-C0ED-FC6F-9B58-095ED54354E0}"/>
              </a:ext>
            </a:extLst>
          </p:cNvPr>
          <p:cNvGraphicFramePr/>
          <p:nvPr>
            <p:extLst>
              <p:ext uri="{D42A27DB-BD31-4B8C-83A1-F6EECF244321}">
                <p14:modId xmlns:p14="http://schemas.microsoft.com/office/powerpoint/2010/main" val="1474389273"/>
              </p:ext>
            </p:extLst>
          </p:nvPr>
        </p:nvGraphicFramePr>
        <p:xfrm>
          <a:off x="2032000" y="1883982"/>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21">
            <a:extLst>
              <a:ext uri="{FF2B5EF4-FFF2-40B4-BE49-F238E27FC236}">
                <a16:creationId xmlns:a16="http://schemas.microsoft.com/office/drawing/2014/main" xmlns="" id="{5598210D-771E-DE58-52F7-14A0DA21E67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134034">
        <p14:prism isInverted="1"/>
      </p:transition>
    </mc:Choice>
    <mc:Fallback xmlns="">
      <p:transition spd="slow" advTm="134034">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58B865E-6576-8B1F-6A60-BCBF197A97E7}"/>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910840" y="1438497"/>
            <a:ext cx="6370320" cy="400110"/>
          </a:xfrm>
          <a:prstGeom prst="rect">
            <a:avLst/>
          </a:prstGeom>
          <a:noFill/>
          <a:ln>
            <a:solidFill>
              <a:srgbClr val="00B0F0"/>
            </a:solidFill>
          </a:ln>
        </p:spPr>
        <p:txBody>
          <a:bodyPr wrap="square" rtlCol="0">
            <a:spAutoFit/>
          </a:bodyPr>
          <a:lstStyle/>
          <a:p>
            <a:pPr algn="ctr"/>
            <a:r>
              <a:rPr lang="ar-JO" sz="2000" dirty="0">
                <a:latin typeface="Segoe UI" panose="020B0502040204020203" pitchFamily="34" charset="0"/>
                <a:cs typeface="Segoe UI" panose="020B0502040204020203" pitchFamily="34" charset="0"/>
              </a:rPr>
              <a:t>محتوى المادة الدراسية والجدول الزّمني</a:t>
            </a:r>
            <a:endParaRPr lang="en-US" sz="2000"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3061904354"/>
              </p:ext>
            </p:extLst>
          </p:nvPr>
        </p:nvGraphicFramePr>
        <p:xfrm>
          <a:off x="1096168" y="1838817"/>
          <a:ext cx="8892792" cy="4078944"/>
        </p:xfrm>
        <a:graphic>
          <a:graphicData uri="http://schemas.openxmlformats.org/drawingml/2006/table">
            <a:tbl>
              <a:tblPr rtl="1" firstRow="1" firstCol="1" bandRow="1">
                <a:tableStyleId>{5C22544A-7EE6-4342-B048-85BDC9FD1C3A}</a:tableStyleId>
              </a:tblPr>
              <a:tblGrid>
                <a:gridCol w="857697">
                  <a:extLst>
                    <a:ext uri="{9D8B030D-6E8A-4147-A177-3AD203B41FA5}">
                      <a16:colId xmlns:a16="http://schemas.microsoft.com/office/drawing/2014/main" xmlns="" val="1807025547"/>
                    </a:ext>
                  </a:extLst>
                </a:gridCol>
                <a:gridCol w="5592561">
                  <a:extLst>
                    <a:ext uri="{9D8B030D-6E8A-4147-A177-3AD203B41FA5}">
                      <a16:colId xmlns:a16="http://schemas.microsoft.com/office/drawing/2014/main" xmlns="" val="1615406851"/>
                    </a:ext>
                  </a:extLst>
                </a:gridCol>
                <a:gridCol w="1128620">
                  <a:extLst>
                    <a:ext uri="{9D8B030D-6E8A-4147-A177-3AD203B41FA5}">
                      <a16:colId xmlns:a16="http://schemas.microsoft.com/office/drawing/2014/main" xmlns="" val="3921856315"/>
                    </a:ext>
                  </a:extLst>
                </a:gridCol>
                <a:gridCol w="1313914">
                  <a:extLst>
                    <a:ext uri="{9D8B030D-6E8A-4147-A177-3AD203B41FA5}">
                      <a16:colId xmlns:a16="http://schemas.microsoft.com/office/drawing/2014/main" xmlns="" val="123633427"/>
                    </a:ext>
                  </a:extLst>
                </a:gridCol>
              </a:tblGrid>
              <a:tr h="282339">
                <a:tc>
                  <a:txBody>
                    <a:bodyPr/>
                    <a:lstStyle/>
                    <a:p>
                      <a:pPr marL="0" marR="0" algn="ctr" rtl="1">
                        <a:lnSpc>
                          <a:spcPct val="115000"/>
                        </a:lnSpc>
                        <a:spcBef>
                          <a:spcPts val="0"/>
                        </a:spcBef>
                        <a:spcAft>
                          <a:spcPts val="0"/>
                        </a:spcAft>
                      </a:pPr>
                      <a:r>
                        <a:rPr lang="ar-SA" sz="1600" dirty="0">
                          <a:effectLst/>
                          <a:latin typeface="Segoe UI" panose="020B0502040204020203" pitchFamily="34" charset="0"/>
                          <a:cs typeface="Segoe UI" panose="020B0502040204020203" pitchFamily="34" charset="0"/>
                        </a:rPr>
                        <a:t>المحاضرة</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600" dirty="0">
                          <a:effectLst/>
                          <a:latin typeface="Segoe UI" panose="020B0502040204020203" pitchFamily="34" charset="0"/>
                          <a:cs typeface="Segoe UI" panose="020B0502040204020203" pitchFamily="34" charset="0"/>
                        </a:rPr>
                        <a:t>الموضوع</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التاريخ</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600" dirty="0">
                          <a:effectLst/>
                          <a:latin typeface="Segoe UI" panose="020B0502040204020203" pitchFamily="34" charset="0"/>
                          <a:cs typeface="Segoe UI" panose="020B0502040204020203" pitchFamily="34" charset="0"/>
                        </a:rPr>
                        <a:t>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مفهوم السياسات التعليمية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2 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خصائص السياسات التعليمية وأنواعها</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590955">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3 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التطورات التاريخية والحديثة والمنهجية للسياسات التعليمية</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a:t>
                      </a:r>
                      <a:r>
                        <a:rPr lang="ar-EG" sz="14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4 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نظريات السياسات التعليمية</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Segoe UI" panose="020B0502040204020203" pitchFamily="34" charset="0"/>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xmlns="" val="3686205660"/>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5 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المداخل الاقتصادية لصنع السياسات التعليمية</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600" dirty="0">
                          <a:effectLst/>
                          <a:latin typeface="Segoe UI" panose="020B0502040204020203" pitchFamily="34" charset="0"/>
                          <a:cs typeface="Segoe UI" panose="020B0502040204020203" pitchFamily="34" charset="0"/>
                        </a:rPr>
                        <a:t>6 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600" dirty="0">
                          <a:effectLst/>
                          <a:latin typeface="Segoe UI" panose="020B0502040204020203" pitchFamily="34" charset="0"/>
                          <a:cs typeface="Segoe UI" panose="020B0502040204020203" pitchFamily="34" charset="0"/>
                        </a:rPr>
                        <a:t>مؤسسات صنع السياسات التعليمية</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Segoe UI" panose="020B0502040204020203" pitchFamily="34" charset="0"/>
                        </a:rPr>
                        <a:t>√</a:t>
                      </a:r>
                      <a:r>
                        <a:rPr lang="ar-JO"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600" dirty="0">
                          <a:effectLst/>
                          <a:latin typeface="Segoe UI" panose="020B0502040204020203" pitchFamily="34" charset="0"/>
                          <a:cs typeface="Segoe UI" panose="020B0502040204020203" pitchFamily="34" charset="0"/>
                        </a:rPr>
                        <a:t>7 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600" dirty="0">
                          <a:effectLst/>
                          <a:latin typeface="Segoe UI" panose="020B0502040204020203" pitchFamily="34" charset="0"/>
                          <a:cs typeface="Segoe UI" panose="020B0502040204020203" pitchFamily="34" charset="0"/>
                        </a:rPr>
                        <a:t>صنع السياسات التعليمية والتخطيط التربوي</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288729">
                <a:tc>
                  <a:txBody>
                    <a:bodyPr/>
                    <a:lstStyle/>
                    <a:p>
                      <a:pPr marL="0" marR="0" lvl="0" indent="0" algn="just"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8 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تحليل السياسات التعليمية ودور البحث التربوي</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9</a:t>
                      </a:r>
                      <a:r>
                        <a:rPr lang="ar-SA" sz="1600" dirty="0">
                          <a:effectLst/>
                          <a:latin typeface="Segoe UI" panose="020B0502040204020203" pitchFamily="34" charset="0"/>
                          <a:cs typeface="Segoe UI" panose="020B0502040204020203" pitchFamily="34" charset="0"/>
                        </a:rPr>
                        <a:t>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600" dirty="0">
                          <a:effectLst/>
                          <a:latin typeface="Segoe UI" panose="020B0502040204020203" pitchFamily="34" charset="0"/>
                          <a:cs typeface="Segoe UI" panose="020B0502040204020203" pitchFamily="34" charset="0"/>
                        </a:rPr>
                        <a:t>خصخصة التعليم</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Segoe UI" panose="020B0502040204020203" pitchFamily="34" charset="0"/>
                          <a:cs typeface="Segoe UI" panose="020B0502040204020203" pitchFamily="34" charset="0"/>
                        </a:rPr>
                        <a:t>10 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282339">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 </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600" dirty="0">
                          <a:effectLst/>
                          <a:latin typeface="Segoe UI" panose="020B0502040204020203" pitchFamily="34" charset="0"/>
                          <a:cs typeface="Segoe UI" panose="020B0502040204020203" pitchFamily="34" charset="0"/>
                        </a:rPr>
                        <a:t>الامتحان النهائي </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7F332BD9-296D-13D2-46A6-2D90ACF69C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6394" y="97190"/>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88633">
        <p14:prism isInverted="1"/>
      </p:transition>
    </mc:Choice>
    <mc:Fallback xmlns="">
      <p:transition spd="slow" advTm="18863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AB4BA05-C30B-90D4-FB91-7FCDABB717A5}"/>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006109" y="1385306"/>
            <a:ext cx="6370320" cy="400110"/>
          </a:xfrm>
          <a:prstGeom prst="rect">
            <a:avLst/>
          </a:prstGeom>
          <a:noFill/>
        </p:spPr>
        <p:txBody>
          <a:bodyPr wrap="square" rtlCol="0">
            <a:spAutoFit/>
          </a:bodyPr>
          <a:lstStyle/>
          <a:p>
            <a:pPr algn="ctr"/>
            <a:r>
              <a:rPr lang="ar-JO" sz="2000" b="1" dirty="0">
                <a:latin typeface="Segoe UI" panose="020B0502040204020203" pitchFamily="34" charset="0"/>
                <a:cs typeface="Segoe UI" panose="020B0502040204020203" pitchFamily="34" charset="0"/>
              </a:rPr>
              <a:t>نتاجات المحاضرة السابعة</a:t>
            </a:r>
            <a:endParaRPr lang="en-US" sz="2000" b="1" dirty="0">
              <a:latin typeface="Segoe UI" panose="020B0502040204020203" pitchFamily="34" charset="0"/>
              <a:cs typeface="Segoe UI" panose="020B0502040204020203" pitchFamily="34" charset="0"/>
            </a:endParaRPr>
          </a:p>
        </p:txBody>
      </p:sp>
      <p:graphicFrame>
        <p:nvGraphicFramePr>
          <p:cNvPr id="3" name="Diagram 2">
            <a:extLst>
              <a:ext uri="{FF2B5EF4-FFF2-40B4-BE49-F238E27FC236}">
                <a16:creationId xmlns:a16="http://schemas.microsoft.com/office/drawing/2014/main" xmlns="" id="{424170D3-ED7E-1E26-2E66-C5B8A211FB35}"/>
              </a:ext>
            </a:extLst>
          </p:cNvPr>
          <p:cNvGraphicFramePr/>
          <p:nvPr>
            <p:extLst>
              <p:ext uri="{D42A27DB-BD31-4B8C-83A1-F6EECF244321}">
                <p14:modId xmlns:p14="http://schemas.microsoft.com/office/powerpoint/2010/main" val="2946167590"/>
              </p:ext>
            </p:extLst>
          </p:nvPr>
        </p:nvGraphicFramePr>
        <p:xfrm>
          <a:off x="1966365" y="2138388"/>
          <a:ext cx="8859667" cy="3426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a:extLst>
              <a:ext uri="{FF2B5EF4-FFF2-40B4-BE49-F238E27FC236}">
                <a16:creationId xmlns:a16="http://schemas.microsoft.com/office/drawing/2014/main" xmlns="" id="{DF19149E-1124-A726-4B30-A88C146D6B0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4135">
        <p14:prism isInverted="1"/>
      </p:transition>
    </mc:Choice>
    <mc:Fallback xmlns="">
      <p:transition spd="slow" advTm="7413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E2608D75-4901-BD3D-9F0B-D59167D8D74E}"/>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25760A6C-566F-B7E3-1EEE-CB29F0CF0113}"/>
              </a:ext>
            </a:extLst>
          </p:cNvPr>
          <p:cNvSpPr txBox="1"/>
          <p:nvPr/>
        </p:nvSpPr>
        <p:spPr>
          <a:xfrm>
            <a:off x="5464254" y="1307417"/>
            <a:ext cx="870751" cy="400110"/>
          </a:xfrm>
          <a:prstGeom prst="rect">
            <a:avLst/>
          </a:prstGeom>
          <a:noFill/>
        </p:spPr>
        <p:txBody>
          <a:bodyPr wrap="none" rtlCol="0">
            <a:spAutoFit/>
          </a:bodyPr>
          <a:lstStyle/>
          <a:p>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1127450" y="1830637"/>
            <a:ext cx="10224033" cy="3831818"/>
          </a:xfrm>
          <a:prstGeom prst="rect">
            <a:avLst/>
          </a:prstGeom>
          <a:noFill/>
        </p:spPr>
        <p:txBody>
          <a:bodyPr wrap="square" rtlCol="0">
            <a:spAutoFit/>
          </a:bodyPr>
          <a:lstStyle/>
          <a:p>
            <a:pPr algn="just" rtl="1">
              <a:lnSpc>
                <a:spcPct val="150000"/>
              </a:lnSpc>
            </a:pPr>
            <a:r>
              <a:rPr lang="ar-JO" sz="2000" dirty="0">
                <a:latin typeface="Simplified Arabic" panose="02020603050405020304" pitchFamily="18" charset="-78"/>
                <a:cs typeface="Simplified Arabic" panose="02020603050405020304" pitchFamily="18" charset="-78"/>
              </a:rPr>
              <a:t>   </a:t>
            </a:r>
            <a:r>
              <a:rPr lang="ar-JO" dirty="0">
                <a:latin typeface="Segoe UI" panose="020B0502040204020203" pitchFamily="34" charset="0"/>
                <a:cs typeface="Segoe UI" panose="020B0502040204020203" pitchFamily="34" charset="0"/>
              </a:rPr>
              <a:t>تُعد عملية </a:t>
            </a:r>
            <a:r>
              <a:rPr lang="ar-YE" dirty="0">
                <a:latin typeface="Segoe UI" panose="020B0502040204020203" pitchFamily="34" charset="0"/>
                <a:cs typeface="Segoe UI" panose="020B0502040204020203" pitchFamily="34" charset="0"/>
              </a:rPr>
              <a:t>صنع السياسات التعليمية</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من العمليات</a:t>
            </a:r>
            <a:r>
              <a:rPr lang="ar-JO" dirty="0">
                <a:latin typeface="Segoe UI" panose="020B0502040204020203" pitchFamily="34" charset="0"/>
                <a:cs typeface="Segoe UI" panose="020B0502040204020203" pitchFamily="34" charset="0"/>
              </a:rPr>
              <a:t> الشائكة </a:t>
            </a:r>
            <a:r>
              <a:rPr lang="ar-YE" dirty="0">
                <a:latin typeface="Segoe UI" panose="020B0502040204020203" pitchFamily="34" charset="0"/>
                <a:cs typeface="Segoe UI" panose="020B0502040204020203" pitchFamily="34" charset="0"/>
              </a:rPr>
              <a:t>لتعدد وتنوع موضوعاتها ولأهمية أهدافها، إذ </a:t>
            </a:r>
            <a:r>
              <a:rPr lang="ar-JO" dirty="0">
                <a:latin typeface="Segoe UI" panose="020B0502040204020203" pitchFamily="34" charset="0"/>
                <a:cs typeface="Segoe UI" panose="020B0502040204020203" pitchFamily="34" charset="0"/>
              </a:rPr>
              <a:t>يُعتمد على</a:t>
            </a:r>
            <a:r>
              <a:rPr lang="ar-YE" dirty="0">
                <a:latin typeface="Segoe UI" panose="020B0502040204020203" pitchFamily="34" charset="0"/>
                <a:cs typeface="Segoe UI" panose="020B0502040204020203" pitchFamily="34" charset="0"/>
              </a:rPr>
              <a:t> النظام التعليمي </a:t>
            </a:r>
            <a:r>
              <a:rPr lang="ar-JO" dirty="0">
                <a:latin typeface="Segoe UI" panose="020B0502040204020203" pitchFamily="34" charset="0"/>
                <a:cs typeface="Segoe UI" panose="020B0502040204020203" pitchFamily="34" charset="0"/>
              </a:rPr>
              <a:t>في إعداد رأس المال البشري ويعني ذلك أنه المسؤول عن نهضة الأمة أو تخلفها</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وتؤثر العديد من العوامل </a:t>
            </a:r>
            <a:r>
              <a:rPr lang="ar-YE" dirty="0">
                <a:latin typeface="Segoe UI" panose="020B0502040204020203" pitchFamily="34" charset="0"/>
                <a:cs typeface="Segoe UI" panose="020B0502040204020203" pitchFamily="34" charset="0"/>
              </a:rPr>
              <a:t>في صنع السياسات التعليمية.</a:t>
            </a:r>
            <a:r>
              <a:rPr lang="ar-JO" dirty="0">
                <a:latin typeface="Segoe UI" panose="020B0502040204020203" pitchFamily="34" charset="0"/>
                <a:cs typeface="Segoe UI" panose="020B0502040204020203" pitchFamily="34" charset="0"/>
              </a:rPr>
              <a:t> وقد </a:t>
            </a:r>
            <a:r>
              <a:rPr lang="ar-YE" dirty="0">
                <a:latin typeface="Segoe UI" panose="020B0502040204020203" pitchFamily="34" charset="0"/>
                <a:cs typeface="Segoe UI" panose="020B0502040204020203" pitchFamily="34" charset="0"/>
              </a:rPr>
              <a:t>كانت هذه العملية تتخذ شكل قرارات وزارية تتصف بالفردية والاستقلالية، وهذا كان حسب</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المدرسة </a:t>
            </a:r>
            <a:r>
              <a:rPr lang="ar-JO" dirty="0">
                <a:latin typeface="Segoe UI" panose="020B0502040204020203" pitchFamily="34" charset="0"/>
                <a:cs typeface="Segoe UI" panose="020B0502040204020203" pitchFamily="34" charset="0"/>
              </a:rPr>
              <a:t>التقليدية</a:t>
            </a:r>
            <a:r>
              <a:rPr lang="ar-YE" dirty="0">
                <a:latin typeface="Segoe UI" panose="020B0502040204020203" pitchFamily="34" charset="0"/>
                <a:cs typeface="Segoe UI" panose="020B0502040204020203" pitchFamily="34" charset="0"/>
              </a:rPr>
              <a:t> القديمة التي يؤمن </a:t>
            </a:r>
            <a:r>
              <a:rPr lang="ar-JO" dirty="0">
                <a:latin typeface="Segoe UI" panose="020B0502040204020203" pitchFamily="34" charset="0"/>
                <a:cs typeface="Segoe UI" panose="020B0502040204020203" pitchFamily="34" charset="0"/>
              </a:rPr>
              <a:t>أصحابها </a:t>
            </a:r>
            <a:r>
              <a:rPr lang="ar-YE" dirty="0">
                <a:latin typeface="Segoe UI" panose="020B0502040204020203" pitchFamily="34" charset="0"/>
                <a:cs typeface="Segoe UI" panose="020B0502040204020203" pitchFamily="34" charset="0"/>
              </a:rPr>
              <a:t>باستخدام القوانين والأنظمة بشكل حرفي ووجود بديل واحد، والابتعاد عن</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التغيير والتجديد، أما حديثا فقد أصبح صنع السياسة التعليمية، ينبثق</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من خلال عملية </a:t>
            </a:r>
            <a:r>
              <a:rPr lang="ar-JO" dirty="0">
                <a:latin typeface="Segoe UI" panose="020B0502040204020203" pitchFamily="34" charset="0"/>
                <a:cs typeface="Segoe UI" panose="020B0502040204020203" pitchFamily="34" charset="0"/>
              </a:rPr>
              <a:t>تشاركية</a:t>
            </a:r>
            <a:r>
              <a:rPr lang="ar-YE" dirty="0">
                <a:latin typeface="Segoe UI" panose="020B0502040204020203" pitchFamily="34" charset="0"/>
                <a:cs typeface="Segoe UI" panose="020B0502040204020203" pitchFamily="34" charset="0"/>
              </a:rPr>
              <a:t> مكثفة بين مؤسسات </a:t>
            </a:r>
            <a:r>
              <a:rPr lang="ar-JO" dirty="0">
                <a:latin typeface="Segoe UI" panose="020B0502040204020203" pitchFamily="34" charset="0"/>
                <a:cs typeface="Segoe UI" panose="020B0502040204020203" pitchFamily="34" charset="0"/>
              </a:rPr>
              <a:t>عدة</a:t>
            </a:r>
            <a:r>
              <a:rPr lang="ar-YE" dirty="0">
                <a:latin typeface="Segoe UI" panose="020B0502040204020203" pitchFamily="34" charset="0"/>
                <a:cs typeface="Segoe UI" panose="020B0502040204020203" pitchFamily="34" charset="0"/>
              </a:rPr>
              <a:t>، وهذا ما تنادي به الإدارة الحديثة والتي تؤمن بوجود أكثر</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من بديل للحل، وتأخذ </a:t>
            </a:r>
            <a:r>
              <a:rPr lang="ar-JO" dirty="0">
                <a:latin typeface="Segoe UI" panose="020B0502040204020203" pitchFamily="34" charset="0"/>
                <a:cs typeface="Segoe UI" panose="020B0502040204020203" pitchFamily="34" charset="0"/>
              </a:rPr>
              <a:t>بعين الاعتبار متطلبات</a:t>
            </a:r>
            <a:r>
              <a:rPr lang="ar-YE" dirty="0">
                <a:latin typeface="Segoe UI" panose="020B0502040204020203" pitchFamily="34" charset="0"/>
                <a:cs typeface="Segoe UI" panose="020B0502040204020203" pitchFamily="34" charset="0"/>
              </a:rPr>
              <a:t> كل الجهات المساهمة في صنع السياسة التعليمية، وتتبع مراحل منهجية </a:t>
            </a:r>
            <a:r>
              <a:rPr lang="ar-JO" dirty="0">
                <a:latin typeface="Segoe UI" panose="020B0502040204020203" pitchFamily="34" charset="0"/>
                <a:cs typeface="Segoe UI" panose="020B0502040204020203" pitchFamily="34" charset="0"/>
              </a:rPr>
              <a:t>في</a:t>
            </a:r>
            <a:r>
              <a:rPr lang="ar-YE" dirty="0">
                <a:latin typeface="Segoe UI" panose="020B0502040204020203" pitchFamily="34" charset="0"/>
                <a:cs typeface="Segoe UI" panose="020B0502040204020203" pitchFamily="34" charset="0"/>
              </a:rPr>
              <a:t> ذلك</a:t>
            </a:r>
            <a:r>
              <a:rPr lang="ar-JO" i="0" dirty="0">
                <a:solidFill>
                  <a:srgbClr val="333333"/>
                </a:solidFill>
                <a:effectLst/>
                <a:latin typeface="Segoe UI" panose="020B0502040204020203" pitchFamily="34" charset="0"/>
                <a:cs typeface="Segoe UI" panose="020B0502040204020203" pitchFamily="34" charset="0"/>
              </a:rPr>
              <a:t>.</a:t>
            </a:r>
            <a:r>
              <a:rPr lang="ar-JO" dirty="0">
                <a:solidFill>
                  <a:srgbClr val="333333"/>
                </a:solidFill>
                <a:latin typeface="Segoe UI" panose="020B0502040204020203" pitchFamily="34" charset="0"/>
                <a:cs typeface="Segoe UI" panose="020B0502040204020203" pitchFamily="34" charset="0"/>
              </a:rPr>
              <a:t>   </a:t>
            </a:r>
          </a:p>
          <a:p>
            <a:pPr algn="r" rtl="1"/>
            <a:r>
              <a:rPr lang="ar-JO" sz="2400" b="1" dirty="0">
                <a:solidFill>
                  <a:srgbClr val="0070C0"/>
                </a:solidFill>
                <a:effectLst/>
                <a:ea typeface="Calibri" panose="020F0502020204030204" pitchFamily="34" charset="0"/>
                <a:cs typeface="Simplified Arabic" panose="02020603050405020304" pitchFamily="18" charset="-78"/>
              </a:rPr>
              <a:t>                           </a:t>
            </a:r>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فماذا نقصد بعملية صنع السياسات التعليمية</a:t>
            </a:r>
            <a:r>
              <a:rPr lang="ar-JO" sz="2400" b="1" dirty="0">
                <a:solidFill>
                  <a:srgbClr val="0070C0"/>
                </a:solidFill>
                <a:latin typeface="Segoe UI" panose="020B0502040204020203" pitchFamily="34" charset="0"/>
                <a:ea typeface="Calibri" panose="020F0502020204030204" pitchFamily="34" charset="0"/>
                <a:cs typeface="Segoe UI" panose="020B0502040204020203" pitchFamily="34" charset="0"/>
              </a:rPr>
              <a:t> </a:t>
            </a:r>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a:t>
            </a:r>
            <a:endParaRPr lang="en-US" sz="2400" b="1" dirty="0">
              <a:solidFill>
                <a:srgbClr val="0070C0"/>
              </a:solidFill>
              <a:latin typeface="Segoe UI" panose="020B0502040204020203"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A9A939DE-B948-A8DA-CF09-8409332DE5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75788">
        <p14:prism isInverted="1"/>
      </p:transition>
    </mc:Choice>
    <mc:Fallback xmlns="">
      <p:transition spd="slow" advTm="17578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3CFB505-0ABA-0386-26EA-31A9153C550C}"/>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603538" y="1570465"/>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صنع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841612" y="2379520"/>
            <a:ext cx="10372348" cy="3046988"/>
          </a:xfrm>
          <a:prstGeom prst="rect">
            <a:avLst/>
          </a:prstGeom>
          <a:noFill/>
        </p:spPr>
        <p:txBody>
          <a:bodyPr wrap="square" rtlCol="0">
            <a:spAutoFit/>
          </a:bodyPr>
          <a:lstStyle/>
          <a:p>
            <a:pPr algn="just" rtl="1">
              <a:lnSpc>
                <a:spcPct val="150000"/>
              </a:lnSpc>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JO" sz="2000" dirty="0">
                <a:latin typeface="Segoe UI" panose="020B0502040204020203" pitchFamily="34" charset="0"/>
                <a:cs typeface="Segoe UI" panose="020B0502040204020203" pitchFamily="34" charset="0"/>
              </a:rPr>
              <a:t>مما لاشك فيه أن </a:t>
            </a:r>
            <a:r>
              <a:rPr lang="ar-YE" sz="2000" b="0" i="0" u="none" strike="noStrike" baseline="0" dirty="0">
                <a:latin typeface="Segoe UI" panose="020B0502040204020203" pitchFamily="34" charset="0"/>
                <a:cs typeface="Segoe UI" panose="020B0502040204020203" pitchFamily="34" charset="0"/>
              </a:rPr>
              <a:t>السياسة التعليمية لا </a:t>
            </a:r>
            <a:r>
              <a:rPr lang="ar-JO" sz="2000" b="0" i="0" u="none" strike="noStrike" baseline="0" dirty="0">
                <a:latin typeface="Segoe UI" panose="020B0502040204020203" pitchFamily="34" charset="0"/>
                <a:cs typeface="Segoe UI" panose="020B0502040204020203" pitchFamily="34" charset="0"/>
              </a:rPr>
              <a:t>يتم إيجادها وصناعتها وتطويرها</a:t>
            </a:r>
            <a:r>
              <a:rPr lang="ar-YE" sz="2000" b="0" i="0" u="none" strike="noStrike" baseline="0" dirty="0">
                <a:latin typeface="Segoe UI" panose="020B0502040204020203" pitchFamily="34" charset="0"/>
                <a:cs typeface="Segoe UI" panose="020B0502040204020203" pitchFamily="34" charset="0"/>
              </a:rPr>
              <a:t> </a:t>
            </a:r>
            <a:r>
              <a:rPr lang="ar-JO" sz="2000" b="0" i="0" u="none" strike="noStrike" baseline="0" dirty="0">
                <a:latin typeface="Segoe UI" panose="020B0502040204020203" pitchFamily="34" charset="0"/>
                <a:cs typeface="Segoe UI" panose="020B0502040204020203" pitchFamily="34" charset="0"/>
              </a:rPr>
              <a:t>حسب الأهواء والرغبات دون ضابط لها</a:t>
            </a:r>
            <a:r>
              <a:rPr lang="ar-YE" sz="2000" b="0" i="0" u="none" strike="noStrike" baseline="0" dirty="0">
                <a:latin typeface="Segoe UI" panose="020B0502040204020203" pitchFamily="34" charset="0"/>
                <a:cs typeface="Segoe UI" panose="020B0502040204020203" pitchFamily="34" charset="0"/>
              </a:rPr>
              <a:t>، و</a:t>
            </a:r>
            <a:r>
              <a:rPr lang="ar-JO" sz="2000" b="0" i="0" u="none" strike="noStrike" baseline="0" dirty="0">
                <a:latin typeface="Segoe UI" panose="020B0502040204020203" pitchFamily="34" charset="0"/>
                <a:cs typeface="Segoe UI" panose="020B0502040204020203" pitchFamily="34" charset="0"/>
              </a:rPr>
              <a:t>إ</a:t>
            </a:r>
            <a:r>
              <a:rPr lang="ar-YE" sz="2000" b="0" i="0" u="none" strike="noStrike" baseline="0" dirty="0">
                <a:latin typeface="Segoe UI" panose="020B0502040204020203" pitchFamily="34" charset="0"/>
                <a:cs typeface="Segoe UI" panose="020B0502040204020203" pitchFamily="34" charset="0"/>
              </a:rPr>
              <a:t>نما تصاغ</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مبادئها وتوجهاتها في إطار حركة تفاعلية بين التعليم والمجتمع،</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والثقافة العالمية والمحلية؛ إذ لا يمكن أن تترك مس</a:t>
            </a:r>
            <a:r>
              <a:rPr lang="ar-JO" sz="2000" b="0" i="0" u="none" strike="noStrike" baseline="0" dirty="0">
                <a:latin typeface="Segoe UI" panose="020B0502040204020203" pitchFamily="34" charset="0"/>
                <a:cs typeface="Segoe UI" panose="020B0502040204020203" pitchFamily="34" charset="0"/>
              </a:rPr>
              <a:t>ؤ</a:t>
            </a:r>
            <a:r>
              <a:rPr lang="ar-YE" sz="2000" b="0" i="0" u="none" strike="noStrike" baseline="0" dirty="0">
                <a:latin typeface="Segoe UI" panose="020B0502040204020203" pitchFamily="34" charset="0"/>
                <a:cs typeface="Segoe UI" panose="020B0502040204020203" pitchFamily="34" charset="0"/>
              </a:rPr>
              <a:t>ولية تطوير</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الموارد البشرية و</a:t>
            </a:r>
            <a:r>
              <a:rPr lang="ar-JO" sz="2000" b="0" i="0" u="none" strike="noStrike" baseline="0" dirty="0">
                <a:latin typeface="Segoe UI" panose="020B0502040204020203" pitchFamily="34" charset="0"/>
                <a:cs typeface="Segoe UI" panose="020B0502040204020203" pitchFamily="34" charset="0"/>
              </a:rPr>
              <a:t>إ</a:t>
            </a:r>
            <a:r>
              <a:rPr lang="ar-YE" sz="2000" b="0" i="0" u="none" strike="noStrike" baseline="0" dirty="0">
                <a:latin typeface="Segoe UI" panose="020B0502040204020203" pitchFamily="34" charset="0"/>
                <a:cs typeface="Segoe UI" panose="020B0502040204020203" pitchFamily="34" charset="0"/>
              </a:rPr>
              <a:t>عداد الأجيال </a:t>
            </a:r>
            <a:r>
              <a:rPr lang="ar-JO" sz="2000" b="0" i="0" u="none" strike="noStrike" baseline="0" dirty="0">
                <a:latin typeface="Segoe UI" panose="020B0502040204020203" pitchFamily="34" charset="0"/>
                <a:cs typeface="Segoe UI" panose="020B0502040204020203" pitchFamily="34" charset="0"/>
              </a:rPr>
              <a:t>التي ستقود نهضة الدولة </a:t>
            </a:r>
            <a:r>
              <a:rPr lang="ar-YE" sz="2000" b="0" i="0" u="none" strike="noStrike" baseline="0" dirty="0">
                <a:latin typeface="Segoe UI" panose="020B0502040204020203" pitchFamily="34" charset="0"/>
                <a:cs typeface="Segoe UI" panose="020B0502040204020203" pitchFamily="34" charset="0"/>
              </a:rPr>
              <a:t>للصدفة،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لذلك تتم عملية صنع سياسة التعليم من خلال تفاعلات عميقة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ومتنوعة بين القوى الرسمية الصانعة للسياسة والمؤثرة فيها</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والقوى غير الرسمية من المستفيدين والمهتمين بالسياسة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التعليمية والتي تؤثر فيها وتتأثر بها من خلال أطر وتفاعلات</a:t>
            </a:r>
            <a:r>
              <a:rPr lang="ar-JO" sz="2000" b="0" i="0" u="none" strike="noStrike" baseline="0" dirty="0">
                <a:latin typeface="Segoe UI" panose="020B0502040204020203" pitchFamily="34" charset="0"/>
                <a:cs typeface="Segoe UI" panose="020B0502040204020203" pitchFamily="34" charset="0"/>
              </a:rPr>
              <a:t> مختلفة.</a:t>
            </a:r>
            <a:endParaRPr lang="en-US" sz="3600" b="1" kern="0" dirty="0">
              <a:solidFill>
                <a:srgbClr val="333333"/>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3899893D-7FCC-3E58-92E7-652912134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368" y="1469897"/>
            <a:ext cx="2895600" cy="883339"/>
          </a:xfrm>
          <a:prstGeom prst="rect">
            <a:avLst/>
          </a:prstGeom>
        </p:spPr>
      </p:pic>
      <p:pic>
        <p:nvPicPr>
          <p:cNvPr id="12" name="Graphic 21">
            <a:extLst>
              <a:ext uri="{FF2B5EF4-FFF2-40B4-BE49-F238E27FC236}">
                <a16:creationId xmlns:a16="http://schemas.microsoft.com/office/drawing/2014/main" xmlns="" id="{7BA5F519-BD29-F0A4-023C-93D32B0557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18318">
        <p14:prism isInverted="1"/>
      </p:transition>
    </mc:Choice>
    <mc:Fallback xmlns="">
      <p:transition spd="slow" advTm="11831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C8117AA-906A-367D-9225-F06C36A5830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11438" y="1685039"/>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مفهوم صنع السياسات التعليمية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245078" y="2385202"/>
            <a:ext cx="10054904" cy="3231654"/>
          </a:xfrm>
          <a:prstGeom prst="rect">
            <a:avLst/>
          </a:prstGeom>
          <a:noFill/>
        </p:spPr>
        <p:txBody>
          <a:bodyPr wrap="square" rtlCol="0">
            <a:spAutoFit/>
          </a:bodyPr>
          <a:lstStyle/>
          <a:p>
            <a:pPr algn="r" rtl="1"/>
            <a:r>
              <a:rPr lang="ar-YE" sz="2400" dirty="0">
                <a:latin typeface="Simplified Arabic" panose="02020603050405020304" pitchFamily="18" charset="-78"/>
                <a:cs typeface="Simplified Arabic" panose="02020603050405020304" pitchFamily="18" charset="-78"/>
              </a:rPr>
              <a:t> </a:t>
            </a:r>
            <a:r>
              <a:rPr lang="ar-JO" sz="2400" b="1" dirty="0">
                <a:latin typeface="Segoe UI" panose="020B0502040204020203" pitchFamily="34" charset="0"/>
                <a:cs typeface="Segoe UI" panose="020B0502040204020203" pitchFamily="34" charset="0"/>
              </a:rPr>
              <a:t>مفهوم صنع السياسات التعليمية</a:t>
            </a:r>
            <a:endParaRPr lang="ar-YE" sz="2000" b="1" dirty="0">
              <a:latin typeface="Segoe UI" panose="020B0502040204020203" pitchFamily="34" charset="0"/>
              <a:cs typeface="Segoe UI" panose="020B0502040204020203" pitchFamily="34" charset="0"/>
            </a:endParaRPr>
          </a:p>
          <a:p>
            <a:pPr algn="r">
              <a:lnSpc>
                <a:spcPct val="150000"/>
              </a:lnSpc>
            </a:pPr>
            <a:r>
              <a:rPr lang="ar-JO" sz="2000" dirty="0">
                <a:latin typeface="Segoe UI" panose="020B0502040204020203" pitchFamily="34" charset="0"/>
                <a:cs typeface="Segoe UI" panose="020B0502040204020203" pitchFamily="34" charset="0"/>
              </a:rPr>
              <a:t>هي عملية </a:t>
            </a:r>
            <a:r>
              <a:rPr lang="ar-YE" sz="2000" dirty="0">
                <a:latin typeface="Segoe UI" panose="020B0502040204020203" pitchFamily="34" charset="0"/>
                <a:cs typeface="Segoe UI" panose="020B0502040204020203" pitchFamily="34" charset="0"/>
              </a:rPr>
              <a:t>تصميم أو بناء </a:t>
            </a:r>
            <a:r>
              <a:rPr lang="ar-JO" sz="2000" dirty="0">
                <a:latin typeface="Segoe UI" panose="020B0502040204020203" pitchFamily="34" charset="0"/>
                <a:cs typeface="Segoe UI" panose="020B0502040204020203" pitchFamily="34" charset="0"/>
              </a:rPr>
              <a:t>السياسات التعليمية إذ تمر</a:t>
            </a:r>
            <a:r>
              <a:rPr lang="ar-YE" sz="2000" dirty="0">
                <a:latin typeface="Segoe UI" panose="020B0502040204020203" pitchFamily="34" charset="0"/>
                <a:cs typeface="Segoe UI" panose="020B0502040204020203" pitchFamily="34" charset="0"/>
              </a:rPr>
              <a:t> بعدة </a:t>
            </a:r>
            <a:r>
              <a:rPr lang="ar-JO" sz="2000" dirty="0">
                <a:latin typeface="Segoe UI" panose="020B0502040204020203" pitchFamily="34" charset="0"/>
                <a:cs typeface="Segoe UI" panose="020B0502040204020203" pitchFamily="34" charset="0"/>
              </a:rPr>
              <a:t>مراحل </a:t>
            </a:r>
            <a:r>
              <a:rPr lang="ar-YE" sz="2000" dirty="0">
                <a:latin typeface="Segoe UI" panose="020B0502040204020203" pitchFamily="34" charset="0"/>
                <a:cs typeface="Segoe UI" panose="020B0502040204020203" pitchFamily="34" charset="0"/>
              </a:rPr>
              <a:t>تبدأ بتحديد</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الأهداف وتنتهي ب</a:t>
            </a:r>
            <a:r>
              <a:rPr lang="ar-JO" sz="2000" dirty="0">
                <a:latin typeface="Segoe UI" panose="020B0502040204020203" pitchFamily="34" charset="0"/>
                <a:cs typeface="Segoe UI" panose="020B0502040204020203" pitchFamily="34" charset="0"/>
              </a:rPr>
              <a:t>البنود و</a:t>
            </a:r>
            <a:r>
              <a:rPr lang="ar-YE" sz="2000" dirty="0">
                <a:latin typeface="Segoe UI" panose="020B0502040204020203" pitchFamily="34" charset="0"/>
                <a:cs typeface="Segoe UI" panose="020B0502040204020203" pitchFamily="34" charset="0"/>
              </a:rPr>
              <a:t>اللوائح والقوانين</a:t>
            </a:r>
            <a:r>
              <a:rPr lang="ar-JO" sz="2000" dirty="0">
                <a:latin typeface="Segoe UI" panose="020B0502040204020203" pitchFamily="34" charset="0"/>
                <a:cs typeface="Segoe UI" panose="020B0502040204020203" pitchFamily="34" charset="0"/>
              </a:rPr>
              <a:t>.</a:t>
            </a:r>
          </a:p>
          <a:p>
            <a:pPr algn="r">
              <a:lnSpc>
                <a:spcPct val="150000"/>
              </a:lnSpc>
            </a:pPr>
            <a:r>
              <a:rPr lang="ar-YE" sz="2000" dirty="0">
                <a:latin typeface="Segoe UI" panose="020B0502040204020203" pitchFamily="34" charset="0"/>
                <a:cs typeface="Segoe UI" panose="020B0502040204020203" pitchFamily="34" charset="0"/>
              </a:rPr>
              <a:t>بمعنى آخر هي عملي</a:t>
            </a:r>
            <a:r>
              <a:rPr lang="ar-JO" sz="2000" dirty="0">
                <a:latin typeface="Segoe UI" panose="020B0502040204020203" pitchFamily="34" charset="0"/>
                <a:cs typeface="Segoe UI" panose="020B0502040204020203" pitchFamily="34" charset="0"/>
              </a:rPr>
              <a:t>ة </a:t>
            </a:r>
            <a:r>
              <a:rPr lang="ar-YE" sz="2000" dirty="0">
                <a:latin typeface="Segoe UI" panose="020B0502040204020203" pitchFamily="34" charset="0"/>
                <a:cs typeface="Segoe UI" panose="020B0502040204020203" pitchFamily="34" charset="0"/>
              </a:rPr>
              <a:t>تتضمن عدة خطوات تبدأ بتحديد المشكلة وتنتهي بوضع</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التشريعات والقوانين المنظمة للعمل </a:t>
            </a:r>
            <a:r>
              <a:rPr lang="ar-JO" sz="2000" dirty="0">
                <a:latin typeface="Segoe UI" panose="020B0502040204020203" pitchFamily="34" charset="0"/>
                <a:cs typeface="Segoe UI" panose="020B0502040204020203" pitchFamily="34" charset="0"/>
              </a:rPr>
              <a:t>مرورًا</a:t>
            </a:r>
            <a:r>
              <a:rPr lang="ar-YE" sz="2000" dirty="0">
                <a:latin typeface="Segoe UI" panose="020B0502040204020203" pitchFamily="34" charset="0"/>
                <a:cs typeface="Segoe UI" panose="020B0502040204020203" pitchFamily="34" charset="0"/>
              </a:rPr>
              <a:t> بعمليات نقاش وبحث</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وجمع المعلومات وتشارك فيها جهات رسمية وغي</a:t>
            </a:r>
            <a:r>
              <a:rPr lang="ar-JO" sz="2000" dirty="0">
                <a:latin typeface="Segoe UI" panose="020B0502040204020203" pitchFamily="34" charset="0"/>
                <a:cs typeface="Segoe UI" panose="020B0502040204020203" pitchFamily="34" charset="0"/>
              </a:rPr>
              <a:t>ر رسمية.</a:t>
            </a:r>
          </a:p>
          <a:p>
            <a:pPr algn="r" rtl="1">
              <a:lnSpc>
                <a:spcPct val="150000"/>
              </a:lnSpc>
            </a:pPr>
            <a:r>
              <a:rPr lang="ar-JO" sz="2000" dirty="0">
                <a:latin typeface="Segoe UI" panose="020B0502040204020203" pitchFamily="34" charset="0"/>
                <a:cs typeface="Segoe UI" panose="020B0502040204020203" pitchFamily="34" charset="0"/>
              </a:rPr>
              <a:t>             مدخلات                     عمليات                          مخرجات</a:t>
            </a:r>
            <a:endParaRPr lang="ar-YE" sz="2000" dirty="0">
              <a:latin typeface="Segoe UI" panose="020B0502040204020203" pitchFamily="34" charset="0"/>
              <a:cs typeface="Segoe UI" panose="020B0502040204020203" pitchFamily="34" charset="0"/>
            </a:endParaRPr>
          </a:p>
        </p:txBody>
      </p:sp>
      <p:cxnSp>
        <p:nvCxnSpPr>
          <p:cNvPr id="4" name="Straight Arrow Connector 3">
            <a:extLst>
              <a:ext uri="{FF2B5EF4-FFF2-40B4-BE49-F238E27FC236}">
                <a16:creationId xmlns:a16="http://schemas.microsoft.com/office/drawing/2014/main" xmlns="" id="{1DD86630-11A2-8457-36A0-93C80097A45D}"/>
              </a:ext>
            </a:extLst>
          </p:cNvPr>
          <p:cNvCxnSpPr/>
          <p:nvPr/>
        </p:nvCxnSpPr>
        <p:spPr>
          <a:xfrm flipH="1">
            <a:off x="8242304" y="5370251"/>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xmlns="" id="{CB381BC1-131A-B95D-FE28-5E4CFE62D4D7}"/>
              </a:ext>
            </a:extLst>
          </p:cNvPr>
          <p:cNvCxnSpPr/>
          <p:nvPr/>
        </p:nvCxnSpPr>
        <p:spPr>
          <a:xfrm flipH="1">
            <a:off x="5578839" y="5488182"/>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3" name="Graphic 21">
            <a:extLst>
              <a:ext uri="{FF2B5EF4-FFF2-40B4-BE49-F238E27FC236}">
                <a16:creationId xmlns:a16="http://schemas.microsoft.com/office/drawing/2014/main" xmlns="" id="{1D9C5A03-7907-4EBE-0796-FC9A8E731D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3155" y="193203"/>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96943">
        <p14:prism isInverted="1"/>
      </p:transition>
    </mc:Choice>
    <mc:Fallback xmlns="">
      <p:transition spd="slow" advTm="9694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D38E89D-0BA2-351F-6810-34A6F73806B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59300" y="1612758"/>
            <a:ext cx="10426460" cy="300082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r>
              <a:rPr lang="ar-JO" dirty="0">
                <a:latin typeface="Segoe UI" panose="020B0502040204020203" pitchFamily="34" charset="0"/>
                <a:cs typeface="Segoe UI" panose="020B0502040204020203" pitchFamily="34" charset="0"/>
              </a:rPr>
              <a:t>وكذلك هي</a:t>
            </a:r>
            <a:r>
              <a:rPr lang="ar-YE" dirty="0">
                <a:latin typeface="Segoe UI" panose="020B0502040204020203" pitchFamily="34" charset="0"/>
                <a:cs typeface="Segoe UI" panose="020B0502040204020203" pitchFamily="34" charset="0"/>
              </a:rPr>
              <a:t> عملية </a:t>
            </a:r>
            <a:r>
              <a:rPr lang="ar-JO" dirty="0">
                <a:latin typeface="Segoe UI" panose="020B0502040204020203" pitchFamily="34" charset="0"/>
                <a:cs typeface="Segoe UI" panose="020B0502040204020203" pitchFamily="34" charset="0"/>
              </a:rPr>
              <a:t>معقدة </a:t>
            </a:r>
            <a:r>
              <a:rPr lang="ar-YE" dirty="0">
                <a:latin typeface="Segoe UI" panose="020B0502040204020203" pitchFamily="34" charset="0"/>
                <a:cs typeface="Segoe UI" panose="020B0502040204020203" pitchFamily="34" charset="0"/>
              </a:rPr>
              <a:t>تسعى لتحديد </a:t>
            </a:r>
            <a:r>
              <a:rPr lang="ar-JO" dirty="0">
                <a:latin typeface="Segoe UI" panose="020B0502040204020203" pitchFamily="34" charset="0"/>
                <a:cs typeface="Segoe UI" panose="020B0502040204020203" pitchFamily="34" charset="0"/>
              </a:rPr>
              <a:t>الإطار العام لعملية التعليم</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و</a:t>
            </a:r>
            <a:r>
              <a:rPr lang="ar-YE" dirty="0">
                <a:latin typeface="Segoe UI" panose="020B0502040204020203" pitchFamily="34" charset="0"/>
                <a:cs typeface="Segoe UI" panose="020B0502040204020203" pitchFamily="34" charset="0"/>
              </a:rPr>
              <a:t>تتسم بتوجهها نحو المستقبل، وسعيها إلى تحقيق</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الصالح العام في مجال التعليم</a:t>
            </a:r>
            <a:r>
              <a:rPr lang="ar-JO" dirty="0">
                <a:latin typeface="Segoe UI" panose="020B0502040204020203" pitchFamily="34" charset="0"/>
                <a:cs typeface="Segoe UI" panose="020B0502040204020203" pitchFamily="34" charset="0"/>
              </a:rPr>
              <a:t> وتحسين جودته</a:t>
            </a:r>
            <a:r>
              <a:rPr lang="ar-YE" dirty="0">
                <a:latin typeface="Segoe UI" panose="020B0502040204020203" pitchFamily="34" charset="0"/>
                <a:cs typeface="Segoe UI" panose="020B0502040204020203" pitchFamily="34" charset="0"/>
              </a:rPr>
              <a:t>، بأفضل الوسائل الممكنة</a:t>
            </a:r>
            <a:r>
              <a:rPr lang="ar-JO" dirty="0">
                <a:latin typeface="Segoe UI" panose="020B0502040204020203" pitchFamily="34" charset="0"/>
                <a:cs typeface="Segoe UI" panose="020B0502040204020203" pitchFamily="34" charset="0"/>
              </a:rPr>
              <a:t>.</a:t>
            </a:r>
            <a:endParaRPr lang="ar-YE" dirty="0">
              <a:latin typeface="Segoe UI" panose="020B0502040204020203" pitchFamily="34" charset="0"/>
              <a:cs typeface="Segoe UI" panose="020B0502040204020203" pitchFamily="34" charset="0"/>
            </a:endParaRPr>
          </a:p>
          <a:p>
            <a:pPr marL="342900" indent="-342900" algn="just" rtl="1">
              <a:lnSpc>
                <a:spcPct val="150000"/>
              </a:lnSpc>
              <a:buFont typeface="Wingdings" panose="05000000000000000000" pitchFamily="2" charset="2"/>
              <a:buChar char="ü"/>
            </a:pPr>
            <a:r>
              <a:rPr lang="ar-JO" dirty="0">
                <a:latin typeface="Segoe UI" panose="020B0502040204020203" pitchFamily="34" charset="0"/>
                <a:cs typeface="Segoe UI" panose="020B0502040204020203" pitchFamily="34" charset="0"/>
              </a:rPr>
              <a:t>و </a:t>
            </a:r>
            <a:r>
              <a:rPr lang="ar-YE" dirty="0">
                <a:latin typeface="Segoe UI" panose="020B0502040204020203" pitchFamily="34" charset="0"/>
                <a:cs typeface="Segoe UI" panose="020B0502040204020203" pitchFamily="34" charset="0"/>
              </a:rPr>
              <a:t>تعد </a:t>
            </a:r>
            <a:r>
              <a:rPr lang="ar-JO" dirty="0">
                <a:latin typeface="Segoe UI" panose="020B0502040204020203" pitchFamily="34" charset="0"/>
                <a:cs typeface="Segoe UI" panose="020B0502040204020203" pitchFamily="34" charset="0"/>
              </a:rPr>
              <a:t>أيضًا </a:t>
            </a:r>
            <a:r>
              <a:rPr lang="ar-YE" dirty="0">
                <a:latin typeface="Segoe UI" panose="020B0502040204020203" pitchFamily="34" charset="0"/>
                <a:cs typeface="Segoe UI" panose="020B0502040204020203" pitchFamily="34" charset="0"/>
              </a:rPr>
              <a:t>نشاطا يعكس التوجه نحو سياسات أفضل ونحو إعادة صياغة </a:t>
            </a:r>
            <a:r>
              <a:rPr lang="ar-JO" dirty="0">
                <a:latin typeface="Segoe UI" panose="020B0502040204020203" pitchFamily="34" charset="0"/>
                <a:cs typeface="Segoe UI" panose="020B0502040204020203" pitchFamily="34" charset="0"/>
              </a:rPr>
              <a:t>تضمن </a:t>
            </a:r>
            <a:r>
              <a:rPr lang="ar-YE" dirty="0">
                <a:latin typeface="Segoe UI" panose="020B0502040204020203" pitchFamily="34" charset="0"/>
                <a:cs typeface="Segoe UI" panose="020B0502040204020203" pitchFamily="34" charset="0"/>
              </a:rPr>
              <a:t>إيجاد حلول للمشكلات التعليمية</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لذا تتسم هذه العملية بالتعقد والتنوع في مكوناتها، ومن هنا يأتي مفهوم العملية الذي يؤكد على تفاعل مكونات</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صنع السياسة </a:t>
            </a:r>
            <a:r>
              <a:rPr lang="ar-JO" dirty="0">
                <a:latin typeface="Segoe UI" panose="020B0502040204020203" pitchFamily="34" charset="0"/>
                <a:cs typeface="Segoe UI" panose="020B0502040204020203" pitchFamily="34" charset="0"/>
              </a:rPr>
              <a:t>مراعيًا أهداف صانعي السياسة التعليمية الرسمية وغير الرسمية</a:t>
            </a:r>
            <a:endParaRPr lang="ar-YE" dirty="0">
              <a:latin typeface="Segoe UI" panose="020B0502040204020203" pitchFamily="34" charset="0"/>
              <a:cs typeface="Segoe UI" panose="020B0502040204020203" pitchFamily="34" charset="0"/>
            </a:endParaRPr>
          </a:p>
          <a:p>
            <a:pPr marL="342900" indent="-342900" algn="just" rtl="1">
              <a:lnSpc>
                <a:spcPct val="150000"/>
              </a:lnSpc>
              <a:buFont typeface="Wingdings" panose="05000000000000000000" pitchFamily="2" charset="2"/>
              <a:buChar char="ü"/>
            </a:pPr>
            <a:r>
              <a:rPr lang="ar-YE" dirty="0">
                <a:latin typeface="Segoe UI" panose="020B0502040204020203" pitchFamily="34" charset="0"/>
                <a:cs typeface="Segoe UI" panose="020B0502040204020203" pitchFamily="34" charset="0"/>
              </a:rPr>
              <a:t>هي عملية تحويل المدخلات السياسية </a:t>
            </a:r>
            <a:r>
              <a:rPr lang="ar-JO" dirty="0">
                <a:latin typeface="Segoe UI" panose="020B0502040204020203" pitchFamily="34" charset="0"/>
                <a:cs typeface="Segoe UI" panose="020B0502040204020203" pitchFamily="34" charset="0"/>
              </a:rPr>
              <a:t>والاقتصادية والاجتماعية والثقافية</a:t>
            </a:r>
            <a:r>
              <a:rPr lang="ar-YE" dirty="0">
                <a:latin typeface="Segoe UI" panose="020B0502040204020203" pitchFamily="34" charset="0"/>
                <a:cs typeface="Segoe UI" panose="020B0502040204020203" pitchFamily="34" charset="0"/>
              </a:rPr>
              <a:t>، إلى نتائج </a:t>
            </a:r>
            <a:r>
              <a:rPr lang="ar-JO" dirty="0">
                <a:latin typeface="Segoe UI" panose="020B0502040204020203" pitchFamily="34" charset="0"/>
                <a:cs typeface="Segoe UI" panose="020B0502040204020203" pitchFamily="34" charset="0"/>
              </a:rPr>
              <a:t>على شكل لوائح وتعليمات ومبادئ تنظم عملية التعليم وتنهض بها نحو تطور الدولة بكافة مجالاتها.</a:t>
            </a:r>
            <a:endParaRPr lang="ar-YE"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377C18D2-5C5B-5076-9708-FE7288B79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1789">
        <p14:prism isInverted="1"/>
      </p:transition>
    </mc:Choice>
    <mc:Fallback xmlns="">
      <p:transition spd="slow" advTm="171789">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13910E16-8C0F-A342-D789-564172EF645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431785" y="1423707"/>
            <a:ext cx="9681490" cy="3139321"/>
          </a:xfrm>
          <a:prstGeom prst="rect">
            <a:avLst/>
          </a:prstGeom>
          <a:noFill/>
        </p:spPr>
        <p:txBody>
          <a:bodyPr wrap="square" rtlCol="0">
            <a:spAutoFit/>
          </a:bodyPr>
          <a:lstStyle/>
          <a:p>
            <a:pPr algn="r" rtl="1"/>
            <a:endParaRPr lang="ar-JO" dirty="0">
              <a:latin typeface="Segoe UI" panose="020B0502040204020203" pitchFamily="34" charset="0"/>
              <a:cs typeface="Segoe UI" panose="020B0502040204020203" pitchFamily="34" charset="0"/>
            </a:endParaRPr>
          </a:p>
          <a:p>
            <a:pPr algn="just" rtl="1">
              <a:lnSpc>
                <a:spcPct val="150000"/>
              </a:lnSpc>
            </a:pPr>
            <a:r>
              <a:rPr lang="ar-JO" sz="2000" b="1" u="sng" dirty="0">
                <a:latin typeface="Segoe UI" panose="020B0502040204020203" pitchFamily="34" charset="0"/>
                <a:cs typeface="Segoe UI" panose="020B0502040204020203" pitchFamily="34" charset="0"/>
              </a:rPr>
              <a:t>الخلاصة</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هي </a:t>
            </a:r>
            <a:r>
              <a:rPr lang="ar-JO" sz="2000" dirty="0">
                <a:latin typeface="Segoe UI" panose="020B0502040204020203" pitchFamily="34" charset="0"/>
                <a:cs typeface="Segoe UI" panose="020B0502040204020203" pitchFamily="34" charset="0"/>
              </a:rPr>
              <a:t>عملية ممنهجة تشترك فيها عدة موسسات </a:t>
            </a:r>
            <a:r>
              <a:rPr lang="ar-YE" sz="2000" dirty="0">
                <a:latin typeface="Segoe UI" panose="020B0502040204020203" pitchFamily="34" charset="0"/>
                <a:cs typeface="Segoe UI" panose="020B0502040204020203" pitchFamily="34" charset="0"/>
              </a:rPr>
              <a:t>كالأجهزة التشريعية والأحزاب وجماعات المصالح بالإضافة إلى الأجهزة </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الإدارية والفنية </a:t>
            </a:r>
            <a:r>
              <a:rPr lang="ar-JO" sz="2000" dirty="0">
                <a:latin typeface="Segoe UI" panose="020B0502040204020203" pitchFamily="34" charset="0"/>
                <a:cs typeface="Segoe UI" panose="020B0502040204020203" pitchFamily="34" charset="0"/>
              </a:rPr>
              <a:t>و</a:t>
            </a:r>
            <a:r>
              <a:rPr lang="ar-YE" sz="2000" dirty="0">
                <a:latin typeface="Segoe UI" panose="020B0502040204020203" pitchFamily="34" charset="0"/>
                <a:cs typeface="Segoe UI" panose="020B0502040204020203" pitchFamily="34" charset="0"/>
              </a:rPr>
              <a:t>التي تقوم بالمشاركة في صياغة هذه السياسات وتنفيذها ومتابعتها، </a:t>
            </a:r>
            <a:r>
              <a:rPr lang="ar-JO" sz="2000" dirty="0">
                <a:latin typeface="Segoe UI" panose="020B0502040204020203" pitchFamily="34" charset="0"/>
                <a:cs typeface="Segoe UI" panose="020B0502040204020203" pitchFamily="34" charset="0"/>
              </a:rPr>
              <a:t>حسب </a:t>
            </a:r>
            <a:r>
              <a:rPr lang="ar-YE" sz="2000" dirty="0">
                <a:latin typeface="Segoe UI" panose="020B0502040204020203" pitchFamily="34" charset="0"/>
                <a:cs typeface="Segoe UI" panose="020B0502040204020203" pitchFamily="34" charset="0"/>
              </a:rPr>
              <a:t>وزن</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ونفوذ القوى الصانعة لهذه السياسة</a:t>
            </a:r>
            <a:r>
              <a:rPr lang="ar-JO" sz="2000" dirty="0">
                <a:latin typeface="Segoe UI" panose="020B0502040204020203" pitchFamily="34" charset="0"/>
                <a:cs typeface="Segoe UI" panose="020B0502040204020203" pitchFamily="34" charset="0"/>
              </a:rPr>
              <a:t>.</a:t>
            </a:r>
            <a:endParaRPr lang="ar-YE" sz="2000" dirty="0">
              <a:latin typeface="Segoe UI" panose="020B0502040204020203" pitchFamily="34" charset="0"/>
              <a:cs typeface="Segoe UI" panose="020B0502040204020203" pitchFamily="34" charset="0"/>
            </a:endParaRPr>
          </a:p>
          <a:p>
            <a:pPr algn="just" rtl="1">
              <a:lnSpc>
                <a:spcPct val="150000"/>
              </a:lnSpc>
            </a:pPr>
            <a:r>
              <a:rPr lang="ar-JO" sz="2000" dirty="0">
                <a:latin typeface="Segoe UI" panose="020B0502040204020203" pitchFamily="34" charset="0"/>
                <a:cs typeface="Segoe UI" panose="020B0502040204020203" pitchFamily="34" charset="0"/>
              </a:rPr>
              <a:t>وهي عملية </a:t>
            </a:r>
            <a:r>
              <a:rPr lang="ar-YE" sz="2000" dirty="0">
                <a:latin typeface="Segoe UI" panose="020B0502040204020203" pitchFamily="34" charset="0"/>
                <a:cs typeface="Segoe UI" panose="020B0502040204020203" pitchFamily="34" charset="0"/>
              </a:rPr>
              <a:t>ترتبط بشكل مباشر بالنظام السياسي، وتندرج تحت النشاط التخطيطي في مجال التعليم، </a:t>
            </a:r>
            <a:r>
              <a:rPr lang="ar-JO" sz="2000" dirty="0">
                <a:latin typeface="Segoe UI" panose="020B0502040204020203" pitchFamily="34" charset="0"/>
                <a:cs typeface="Segoe UI" panose="020B0502040204020203" pitchFamily="34" charset="0"/>
              </a:rPr>
              <a:t>وتتكون من مجموعة من ال</a:t>
            </a:r>
            <a:r>
              <a:rPr lang="ar-YE" sz="2000" dirty="0">
                <a:latin typeface="Segoe UI" panose="020B0502040204020203" pitchFamily="34" charset="0"/>
                <a:cs typeface="Segoe UI" panose="020B0502040204020203" pitchFamily="34" charset="0"/>
              </a:rPr>
              <a:t>خطوات تبدأ </a:t>
            </a:r>
            <a:r>
              <a:rPr lang="ar-JO" sz="2000" dirty="0">
                <a:latin typeface="Segoe UI" panose="020B0502040204020203" pitchFamily="34" charset="0"/>
                <a:cs typeface="Segoe UI" panose="020B0502040204020203" pitchFamily="34" charset="0"/>
              </a:rPr>
              <a:t>بتحديد</a:t>
            </a:r>
            <a:r>
              <a:rPr lang="ar-YE" sz="2000" dirty="0">
                <a:latin typeface="Segoe UI" panose="020B0502040204020203" pitchFamily="34" charset="0"/>
                <a:cs typeface="Segoe UI" panose="020B0502040204020203" pitchFamily="34" charset="0"/>
              </a:rPr>
              <a:t> المشكلة، وتنتهي باتخاذ القرار وتنفيذه</a:t>
            </a:r>
            <a:r>
              <a:rPr lang="ar-JO" sz="2000" dirty="0">
                <a:latin typeface="Segoe UI" panose="020B0502040204020203" pitchFamily="34" charset="0"/>
                <a:cs typeface="Segoe UI" panose="020B0502040204020203" pitchFamily="34" charset="0"/>
              </a:rPr>
              <a:t> ومن ثم تقييم أثره على الطلبة والمؤسسات الاقتصادية وتحقيق التنمية الشاملة للدولة.</a:t>
            </a:r>
            <a:endParaRPr lang="ar-YE" sz="20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7065ACEB-1EFD-0162-621F-9640E3820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21669">
        <p14:prism isInverted="1"/>
      </p:transition>
    </mc:Choice>
    <mc:Fallback xmlns="">
      <p:transition spd="slow" advTm="12166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E9EE300-7185-8A97-4C9F-63EE1DD1E51A}"/>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67141" y="1736145"/>
            <a:ext cx="10087452" cy="4093428"/>
          </a:xfrm>
          <a:prstGeom prst="rect">
            <a:avLst/>
          </a:prstGeom>
          <a:noFill/>
        </p:spPr>
        <p:txBody>
          <a:bodyPr wrap="square" rtlCol="0">
            <a:spAutoFit/>
          </a:bodyPr>
          <a:lstStyle/>
          <a:p>
            <a:pPr algn="ctr" rtl="1"/>
            <a:r>
              <a:rPr lang="ar-JO" sz="2000" dirty="0">
                <a:solidFill>
                  <a:srgbClr val="00B0F0"/>
                </a:solidFill>
                <a:latin typeface="Segoe UI" panose="020B0502040204020203" pitchFamily="34" charset="0"/>
                <a:cs typeface="Segoe UI" panose="020B0502040204020203" pitchFamily="34" charset="0"/>
              </a:rPr>
              <a:t>محاور صنع السياسات التعليمية</a:t>
            </a:r>
            <a:endParaRPr lang="ar-JO" sz="2400" dirty="0">
              <a:solidFill>
                <a:srgbClr val="00B0F0"/>
              </a:solidFill>
              <a:latin typeface="Segoe UI" panose="020B0502040204020203" pitchFamily="34" charset="0"/>
              <a:cs typeface="Segoe UI" panose="020B0502040204020203" pitchFamily="34" charset="0"/>
            </a:endParaRPr>
          </a:p>
          <a:p>
            <a:pPr algn="r" rtl="1">
              <a:lnSpc>
                <a:spcPct val="150000"/>
              </a:lnSpc>
            </a:pPr>
            <a:r>
              <a:rPr lang="ar-YE" sz="2000" dirty="0">
                <a:latin typeface="Segoe UI" panose="020B0502040204020203" pitchFamily="34" charset="0"/>
                <a:cs typeface="Segoe UI" panose="020B0502040204020203" pitchFamily="34" charset="0"/>
              </a:rPr>
              <a:t>تركز صناعة السياسة التعليمية</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على </a:t>
            </a:r>
            <a:r>
              <a:rPr lang="ar-JO" sz="2000" dirty="0">
                <a:latin typeface="Segoe UI" panose="020B0502040204020203" pitchFamily="34" charset="0"/>
                <a:cs typeface="Segoe UI" panose="020B0502040204020203" pitchFamily="34" charset="0"/>
              </a:rPr>
              <a:t>عدة </a:t>
            </a:r>
            <a:r>
              <a:rPr lang="ar-YE" sz="2000" dirty="0">
                <a:latin typeface="Segoe UI" panose="020B0502040204020203" pitchFamily="34" charset="0"/>
                <a:cs typeface="Segoe UI" panose="020B0502040204020203" pitchFamily="34" charset="0"/>
              </a:rPr>
              <a:t>محاور</a:t>
            </a:r>
            <a:r>
              <a:rPr lang="ar-JO" sz="2000" dirty="0">
                <a:latin typeface="Segoe UI" panose="020B0502040204020203" pitchFamily="34" charset="0"/>
                <a:cs typeface="Segoe UI" panose="020B0502040204020203" pitchFamily="34" charset="0"/>
              </a:rPr>
              <a:t> منها </a:t>
            </a:r>
            <a:r>
              <a:rPr lang="ar-YE" sz="2000" dirty="0">
                <a:latin typeface="Segoe UI" panose="020B0502040204020203" pitchFamily="34" charset="0"/>
                <a:cs typeface="Segoe UI" panose="020B0502040204020203" pitchFamily="34" charset="0"/>
              </a:rPr>
              <a:t>:</a:t>
            </a:r>
          </a:p>
          <a:p>
            <a:pPr algn="r" rtl="1">
              <a:lnSpc>
                <a:spcPct val="150000"/>
              </a:lnSpc>
            </a:pPr>
            <a:r>
              <a:rPr lang="ar-YE" sz="2000" dirty="0">
                <a:latin typeface="Segoe UI" panose="020B0502040204020203" pitchFamily="34" charset="0"/>
                <a:cs typeface="Segoe UI" panose="020B0502040204020203" pitchFamily="34" charset="0"/>
              </a:rPr>
              <a:t>1. الإشراف على التعليم</a:t>
            </a:r>
            <a:r>
              <a:rPr lang="ar-JO" sz="2000" dirty="0">
                <a:latin typeface="Segoe UI" panose="020B0502040204020203" pitchFamily="34" charset="0"/>
                <a:cs typeface="Segoe UI" panose="020B0502040204020203" pitchFamily="34" charset="0"/>
              </a:rPr>
              <a:t> العام والعالي.</a:t>
            </a:r>
            <a:endParaRPr lang="ar-YE" sz="2000" dirty="0">
              <a:latin typeface="Segoe UI" panose="020B0502040204020203" pitchFamily="34" charset="0"/>
              <a:cs typeface="Segoe UI" panose="020B0502040204020203" pitchFamily="34" charset="0"/>
            </a:endParaRPr>
          </a:p>
          <a:p>
            <a:pPr algn="r" rtl="1">
              <a:lnSpc>
                <a:spcPct val="150000"/>
              </a:lnSpc>
            </a:pPr>
            <a:r>
              <a:rPr lang="ar-YE" sz="2000" dirty="0">
                <a:latin typeface="Segoe UI" panose="020B0502040204020203" pitchFamily="34" charset="0"/>
                <a:cs typeface="Segoe UI" panose="020B0502040204020203" pitchFamily="34" charset="0"/>
              </a:rPr>
              <a:t>2. </a:t>
            </a:r>
            <a:r>
              <a:rPr lang="ar-JO" sz="2000" dirty="0">
                <a:latin typeface="Segoe UI" panose="020B0502040204020203" pitchFamily="34" charset="0"/>
                <a:cs typeface="Segoe UI" panose="020B0502040204020203" pitchFamily="34" charset="0"/>
              </a:rPr>
              <a:t>وضع القواعد التي تنظم عمل الموظفين في التعليم وتنميتهم وتدريبهم.</a:t>
            </a:r>
            <a:endParaRPr lang="ar-YE" sz="2000" dirty="0">
              <a:latin typeface="Segoe UI" panose="020B0502040204020203" pitchFamily="34" charset="0"/>
              <a:cs typeface="Segoe UI" panose="020B0502040204020203" pitchFamily="34" charset="0"/>
            </a:endParaRPr>
          </a:p>
          <a:p>
            <a:pPr algn="r" rtl="1">
              <a:lnSpc>
                <a:spcPct val="150000"/>
              </a:lnSpc>
            </a:pPr>
            <a:r>
              <a:rPr lang="ar-YE" sz="2000" dirty="0">
                <a:latin typeface="Segoe UI" panose="020B0502040204020203" pitchFamily="34" charset="0"/>
                <a:cs typeface="Segoe UI" panose="020B0502040204020203" pitchFamily="34" charset="0"/>
              </a:rPr>
              <a:t>3. تحديد محتوى التعليم </a:t>
            </a:r>
            <a:r>
              <a:rPr lang="ar-JO" sz="2000" dirty="0">
                <a:latin typeface="Segoe UI" panose="020B0502040204020203" pitchFamily="34" charset="0"/>
                <a:cs typeface="Segoe UI" panose="020B0502040204020203" pitchFamily="34" charset="0"/>
              </a:rPr>
              <a:t>ومناهجه</a:t>
            </a:r>
            <a:r>
              <a:rPr lang="ar-YE" sz="2000" dirty="0">
                <a:latin typeface="Segoe UI" panose="020B0502040204020203" pitchFamily="34" charset="0"/>
                <a:cs typeface="Segoe UI" panose="020B0502040204020203" pitchFamily="34" charset="0"/>
              </a:rPr>
              <a:t> وتخصصاته وفروعه.</a:t>
            </a:r>
          </a:p>
          <a:p>
            <a:pPr algn="r" rtl="1">
              <a:lnSpc>
                <a:spcPct val="150000"/>
              </a:lnSpc>
            </a:pPr>
            <a:r>
              <a:rPr lang="ar-YE" sz="2000" dirty="0">
                <a:latin typeface="Segoe UI" panose="020B0502040204020203" pitchFamily="34" charset="0"/>
                <a:cs typeface="Segoe UI" panose="020B0502040204020203" pitchFamily="34" charset="0"/>
              </a:rPr>
              <a:t>4. كيفية </a:t>
            </a:r>
            <a:r>
              <a:rPr lang="ar-JO" sz="2000" dirty="0">
                <a:latin typeface="Segoe UI" panose="020B0502040204020203" pitchFamily="34" charset="0"/>
                <a:cs typeface="Segoe UI" panose="020B0502040204020203" pitchFamily="34" charset="0"/>
              </a:rPr>
              <a:t>بناء شخصية</a:t>
            </a:r>
            <a:r>
              <a:rPr lang="ar-YE" sz="2000" dirty="0">
                <a:latin typeface="Segoe UI" panose="020B0502040204020203" pitchFamily="34" charset="0"/>
                <a:cs typeface="Segoe UI" panose="020B0502040204020203" pitchFamily="34" charset="0"/>
              </a:rPr>
              <a:t> الطالب والخدمات </a:t>
            </a:r>
            <a:r>
              <a:rPr lang="ar-JO" sz="2000" dirty="0">
                <a:latin typeface="Segoe UI" panose="020B0502040204020203" pitchFamily="34" charset="0"/>
                <a:cs typeface="Segoe UI" panose="020B0502040204020203" pitchFamily="34" charset="0"/>
              </a:rPr>
              <a:t>التعليمية </a:t>
            </a:r>
            <a:r>
              <a:rPr lang="ar-YE" sz="2000" dirty="0">
                <a:latin typeface="Segoe UI" panose="020B0502040204020203" pitchFamily="34" charset="0"/>
                <a:cs typeface="Segoe UI" panose="020B0502040204020203" pitchFamily="34" charset="0"/>
              </a:rPr>
              <a:t>المقدمة له.</a:t>
            </a:r>
          </a:p>
          <a:p>
            <a:pPr algn="r" rtl="1">
              <a:lnSpc>
                <a:spcPct val="150000"/>
              </a:lnSpc>
            </a:pPr>
            <a:r>
              <a:rPr lang="ar-YE" sz="2000" dirty="0">
                <a:latin typeface="Segoe UI" panose="020B0502040204020203" pitchFamily="34" charset="0"/>
                <a:cs typeface="Segoe UI" panose="020B0502040204020203" pitchFamily="34" charset="0"/>
              </a:rPr>
              <a:t>5. ربط </a:t>
            </a:r>
            <a:r>
              <a:rPr lang="ar-JO" sz="2000" dirty="0">
                <a:latin typeface="Segoe UI" panose="020B0502040204020203" pitchFamily="34" charset="0"/>
                <a:cs typeface="Segoe UI" panose="020B0502040204020203" pitchFamily="34" charset="0"/>
              </a:rPr>
              <a:t>التعليم</a:t>
            </a:r>
            <a:r>
              <a:rPr lang="ar-YE" sz="2000" dirty="0">
                <a:latin typeface="Segoe UI" panose="020B0502040204020203" pitchFamily="34" charset="0"/>
                <a:cs typeface="Segoe UI" panose="020B0502040204020203" pitchFamily="34" charset="0"/>
              </a:rPr>
              <a:t> بسوق العمل والمؤسسات الاجتماعية والإنتاجية</a:t>
            </a:r>
            <a:r>
              <a:rPr lang="ar-JO" sz="2000" dirty="0">
                <a:latin typeface="Segoe UI" panose="020B0502040204020203" pitchFamily="34" charset="0"/>
                <a:cs typeface="Segoe UI" panose="020B0502040204020203" pitchFamily="34" charset="0"/>
              </a:rPr>
              <a:t> والتأكد من تحقيق التعليم للأهداف المرجوة</a:t>
            </a:r>
            <a:r>
              <a:rPr lang="ar-YE" sz="2000" dirty="0">
                <a:latin typeface="Segoe UI" panose="020B0502040204020203" pitchFamily="34" charset="0"/>
                <a:cs typeface="Segoe UI" panose="020B0502040204020203" pitchFamily="34" charset="0"/>
              </a:rPr>
              <a:t>.</a:t>
            </a:r>
          </a:p>
          <a:p>
            <a:pPr algn="r" rtl="1">
              <a:lnSpc>
                <a:spcPct val="150000"/>
              </a:lnSpc>
            </a:pPr>
            <a:r>
              <a:rPr lang="ar-YE" sz="2000" dirty="0">
                <a:latin typeface="Segoe UI" panose="020B0502040204020203" pitchFamily="34" charset="0"/>
                <a:cs typeface="Segoe UI" panose="020B0502040204020203" pitchFamily="34" charset="0"/>
              </a:rPr>
              <a:t>6. تطوير وإصلاح التعليم.</a:t>
            </a:r>
          </a:p>
        </p:txBody>
      </p:sp>
      <p:pic>
        <p:nvPicPr>
          <p:cNvPr id="4" name="Picture 3">
            <a:extLst>
              <a:ext uri="{FF2B5EF4-FFF2-40B4-BE49-F238E27FC236}">
                <a16:creationId xmlns:a16="http://schemas.microsoft.com/office/drawing/2014/main" xmlns="" id="{E369A9B3-D726-8EC2-9860-B770F7F3D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5078" y="1409713"/>
            <a:ext cx="2466975" cy="1847850"/>
          </a:xfrm>
          <a:prstGeom prst="rect">
            <a:avLst/>
          </a:prstGeom>
        </p:spPr>
      </p:pic>
      <p:pic>
        <p:nvPicPr>
          <p:cNvPr id="10" name="Graphic 21">
            <a:extLst>
              <a:ext uri="{FF2B5EF4-FFF2-40B4-BE49-F238E27FC236}">
                <a16:creationId xmlns:a16="http://schemas.microsoft.com/office/drawing/2014/main" xmlns="" id="{83D48CD7-18EE-2C60-6085-E455F797A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25630">
        <p14:prism isInverted="1"/>
      </p:transition>
    </mc:Choice>
    <mc:Fallback xmlns="">
      <p:transition spd="slow" advTm="22563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1031774-DD99-C2A3-9155-53E844D715A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203764" y="1533522"/>
            <a:ext cx="10333091" cy="3571234"/>
          </a:xfrm>
          <a:prstGeom prst="rect">
            <a:avLst/>
          </a:prstGeom>
          <a:noFill/>
        </p:spPr>
        <p:txBody>
          <a:bodyPr wrap="square" rtlCol="0">
            <a:spAutoFit/>
          </a:bodyPr>
          <a:lstStyle/>
          <a:p>
            <a:pPr marL="0" marR="0" algn="ctr" rtl="1">
              <a:lnSpc>
                <a:spcPct val="107000"/>
              </a:lnSpc>
              <a:spcBef>
                <a:spcPts val="0"/>
              </a:spcBef>
              <a:spcAft>
                <a:spcPts val="800"/>
              </a:spcAft>
            </a:pPr>
            <a:r>
              <a:rPr lang="ar-SA" sz="2000" b="1" dirty="0">
                <a:solidFill>
                  <a:srgbClr val="00B0F0"/>
                </a:solidFill>
                <a:latin typeface="Segoe UI" panose="020B0502040204020203" pitchFamily="34" charset="0"/>
                <a:cs typeface="Segoe UI" panose="020B0502040204020203" pitchFamily="34" charset="0"/>
              </a:rPr>
              <a:t>معايير صنع السياسات </a:t>
            </a:r>
            <a:r>
              <a:rPr lang="ar-JO" sz="2000" b="1" dirty="0">
                <a:solidFill>
                  <a:srgbClr val="00B0F0"/>
                </a:solidFill>
                <a:latin typeface="Segoe UI" panose="020B0502040204020203" pitchFamily="34" charset="0"/>
                <a:cs typeface="Segoe UI" panose="020B0502040204020203" pitchFamily="34" charset="0"/>
              </a:rPr>
              <a:t>التعليمية</a:t>
            </a:r>
            <a:endParaRPr lang="en-US" sz="2000" b="1" dirty="0">
              <a:solidFill>
                <a:srgbClr val="00B0F0"/>
              </a:solidFill>
              <a:latin typeface="Segoe UI" panose="020B0502040204020203" pitchFamily="34" charset="0"/>
              <a:cs typeface="Segoe UI" panose="020B0502040204020203" pitchFamily="34" charset="0"/>
            </a:endParaRPr>
          </a:p>
          <a:p>
            <a:pPr algn="just" rtl="1">
              <a:lnSpc>
                <a:spcPct val="150000"/>
              </a:lnSpc>
            </a:pPr>
            <a:r>
              <a:rPr lang="ar-SA" dirty="0">
                <a:effectLst/>
                <a:latin typeface="Segoe UI" panose="020B0502040204020203" pitchFamily="34" charset="0"/>
                <a:ea typeface="Calibri" panose="020F0502020204030204" pitchFamily="34" charset="0"/>
                <a:cs typeface="Segoe UI" panose="020B0502040204020203" pitchFamily="34" charset="0"/>
              </a:rPr>
              <a:t>تخضع عملية صنع السياسة ال</a:t>
            </a:r>
            <a:r>
              <a:rPr lang="ar-JO" dirty="0">
                <a:latin typeface="Segoe UI" panose="020B0502040204020203" pitchFamily="34" charset="0"/>
                <a:ea typeface="Calibri" panose="020F0502020204030204" pitchFamily="34" charset="0"/>
                <a:cs typeface="Segoe UI" panose="020B0502040204020203" pitchFamily="34" charset="0"/>
              </a:rPr>
              <a:t>تع</a:t>
            </a:r>
            <a:r>
              <a:rPr lang="ar-JO" dirty="0">
                <a:effectLst/>
                <a:latin typeface="Segoe UI" panose="020B0502040204020203" pitchFamily="34" charset="0"/>
                <a:ea typeface="Calibri" panose="020F0502020204030204" pitchFamily="34" charset="0"/>
                <a:cs typeface="Segoe UI" panose="020B0502040204020203" pitchFamily="34" charset="0"/>
              </a:rPr>
              <a:t>ليمية</a:t>
            </a:r>
            <a:r>
              <a:rPr lang="ar-SA" dirty="0">
                <a:effectLst/>
                <a:latin typeface="Segoe UI" panose="020B0502040204020203" pitchFamily="34" charset="0"/>
                <a:ea typeface="Calibri" panose="020F0502020204030204" pitchFamily="34" charset="0"/>
                <a:cs typeface="Segoe UI" panose="020B0502040204020203" pitchFamily="34" charset="0"/>
              </a:rPr>
              <a:t> لعدد من المعايير، وتحرص الدول على وضعها موضع التنفيذ في أثناء عملية صنعها للسياسة التربوية، ومن هذه المعايير: </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457200" indent="-457200" algn="just" rtl="1">
              <a:lnSpc>
                <a:spcPct val="150000"/>
              </a:lnSpc>
              <a:buAutoNum type="arabicPeriod"/>
            </a:pPr>
            <a:r>
              <a:rPr lang="ar-SA" dirty="0">
                <a:effectLst/>
                <a:latin typeface="Segoe UI" panose="020B0502040204020203" pitchFamily="34" charset="0"/>
                <a:ea typeface="Calibri" panose="020F0502020204030204" pitchFamily="34" charset="0"/>
                <a:cs typeface="Segoe UI" panose="020B0502040204020203" pitchFamily="34" charset="0"/>
              </a:rPr>
              <a:t>ضرورة وضع السياسة ال</a:t>
            </a:r>
            <a:r>
              <a:rPr lang="ar-JO" dirty="0">
                <a:latin typeface="Segoe UI" panose="020B0502040204020203" pitchFamily="34" charset="0"/>
                <a:ea typeface="Calibri" panose="020F0502020204030204" pitchFamily="34" charset="0"/>
                <a:cs typeface="Segoe UI" panose="020B0502040204020203" pitchFamily="34" charset="0"/>
              </a:rPr>
              <a:t>تعليمية</a:t>
            </a:r>
            <a:r>
              <a:rPr lang="ar-SA" dirty="0">
                <a:effectLst/>
                <a:latin typeface="Segoe UI" panose="020B0502040204020203" pitchFamily="34" charset="0"/>
                <a:ea typeface="Calibri" panose="020F0502020204030204" pitchFamily="34" charset="0"/>
                <a:cs typeface="Segoe UI" panose="020B0502040204020203" pitchFamily="34" charset="0"/>
              </a:rPr>
              <a:t> في إطار أيديولوجية الدولة وفلسفتها، تقرير السياسة التربوية وبرامجها على نحو يتوافق وأهداف الدولة، مما جعل السياسة التربوية متوافقة مع ظروف المجتمع وإمكانياته</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 </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457200" indent="-457200" algn="just" rtl="1">
              <a:lnSpc>
                <a:spcPct val="150000"/>
              </a:lnSpc>
              <a:buAutoNum type="arabicPeriod"/>
            </a:pPr>
            <a:r>
              <a:rPr lang="ar-SA" dirty="0">
                <a:effectLst/>
                <a:latin typeface="Segoe UI" panose="020B0502040204020203" pitchFamily="34" charset="0"/>
                <a:ea typeface="Calibri" panose="020F0502020204030204" pitchFamily="34" charset="0"/>
                <a:cs typeface="Segoe UI" panose="020B0502040204020203" pitchFamily="34" charset="0"/>
              </a:rPr>
              <a:t>أن تلبي السياسة ال</a:t>
            </a:r>
            <a:r>
              <a:rPr lang="ar-JO" dirty="0">
                <a:effectLst/>
                <a:latin typeface="Segoe UI" panose="020B0502040204020203" pitchFamily="34" charset="0"/>
                <a:ea typeface="Calibri" panose="020F0502020204030204" pitchFamily="34" charset="0"/>
                <a:cs typeface="Segoe UI" panose="020B0502040204020203" pitchFamily="34" charset="0"/>
              </a:rPr>
              <a:t>تعليمية</a:t>
            </a:r>
            <a:r>
              <a:rPr lang="ar-SA" dirty="0">
                <a:effectLst/>
                <a:latin typeface="Segoe UI" panose="020B0502040204020203" pitchFamily="34" charset="0"/>
                <a:ea typeface="Calibri" panose="020F0502020204030204" pitchFamily="34" charset="0"/>
                <a:cs typeface="Segoe UI" panose="020B0502040204020203" pitchFamily="34" charset="0"/>
              </a:rPr>
              <a:t> المقررة حاجات الأفراد وطموحاتهم</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 </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457200" indent="-457200" algn="just" rtl="1">
              <a:lnSpc>
                <a:spcPct val="150000"/>
              </a:lnSpc>
              <a:buAutoNum type="arabicPeriod"/>
            </a:pPr>
            <a:r>
              <a:rPr lang="ar-SA" dirty="0">
                <a:effectLst/>
                <a:latin typeface="Segoe UI" panose="020B0502040204020203" pitchFamily="34" charset="0"/>
                <a:ea typeface="Calibri" panose="020F0502020204030204" pitchFamily="34" charset="0"/>
                <a:cs typeface="Segoe UI" panose="020B0502040204020203" pitchFamily="34" charset="0"/>
              </a:rPr>
              <a:t>كذلك توافر المشاركة المجتمعية في صنع السياسة التربوية</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 </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457200" indent="-457200" algn="just" rtl="1">
              <a:lnSpc>
                <a:spcPct val="150000"/>
              </a:lnSpc>
              <a:buAutoNum type="arabicPeriod"/>
            </a:pPr>
            <a:r>
              <a:rPr lang="ar-SA" dirty="0">
                <a:effectLst/>
                <a:latin typeface="Segoe UI" panose="020B0502040204020203" pitchFamily="34" charset="0"/>
                <a:ea typeface="Calibri" panose="020F0502020204030204" pitchFamily="34" charset="0"/>
                <a:cs typeface="Segoe UI" panose="020B0502040204020203" pitchFamily="34" charset="0"/>
              </a:rPr>
              <a:t>يجب أن تكون السياسة الت</a:t>
            </a:r>
            <a:r>
              <a:rPr lang="ar-JO" dirty="0">
                <a:effectLst/>
                <a:latin typeface="Segoe UI" panose="020B0502040204020203" pitchFamily="34" charset="0"/>
                <a:ea typeface="Calibri" panose="020F0502020204030204" pitchFamily="34" charset="0"/>
                <a:cs typeface="Segoe UI" panose="020B0502040204020203" pitchFamily="34" charset="0"/>
              </a:rPr>
              <a:t>عليمية</a:t>
            </a:r>
            <a:r>
              <a:rPr lang="ar-SA" dirty="0">
                <a:effectLst/>
                <a:latin typeface="Segoe UI" panose="020B0502040204020203" pitchFamily="34" charset="0"/>
                <a:ea typeface="Calibri" panose="020F0502020204030204" pitchFamily="34" charset="0"/>
                <a:cs typeface="Segoe UI" panose="020B0502040204020203" pitchFamily="34" charset="0"/>
              </a:rPr>
              <a:t> قابلة للترجمة إلى خطوات إجرائية من خلال الاستراتيجيات والخطط </a:t>
            </a:r>
            <a:r>
              <a:rPr lang="ar-JO" sz="2400" dirty="0">
                <a:effectLst/>
                <a:latin typeface="Segoe UI" panose="020B0502040204020203" pitchFamily="34" charset="0"/>
                <a:ea typeface="Calibri" panose="020F0502020204030204" pitchFamily="34" charset="0"/>
                <a:cs typeface="Segoe UI" panose="020B0502040204020203" pitchFamily="34" charset="0"/>
              </a:rPr>
              <a:t>.</a:t>
            </a:r>
            <a:endParaRPr lang="ar-YE" sz="3600" b="1" kern="0" dirty="0">
              <a:solidFill>
                <a:srgbClr val="333333"/>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C695C342-88A4-5780-A22C-1A378D6D0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7760" y="3986633"/>
            <a:ext cx="2857500" cy="976713"/>
          </a:xfrm>
          <a:prstGeom prst="rect">
            <a:avLst/>
          </a:prstGeom>
        </p:spPr>
      </p:pic>
      <p:pic>
        <p:nvPicPr>
          <p:cNvPr id="4" name="Graphic 21">
            <a:extLst>
              <a:ext uri="{FF2B5EF4-FFF2-40B4-BE49-F238E27FC236}">
                <a16:creationId xmlns:a16="http://schemas.microsoft.com/office/drawing/2014/main" xmlns="" id="{C7688F1B-3A56-5B95-439A-DACCC9EEE6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9155">
        <p14:prism isInverted="1"/>
      </p:transition>
    </mc:Choice>
    <mc:Fallback xmlns="">
      <p:transition spd="slow" advTm="16915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5EC34FB-0C68-BD9E-18AD-9171C2BC10C0}"/>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xmlns="" id="{C0D60A9B-459B-8284-662E-FE39E6A7D5BB}"/>
              </a:ext>
            </a:extLst>
          </p:cNvPr>
          <p:cNvSpPr txBox="1"/>
          <p:nvPr/>
        </p:nvSpPr>
        <p:spPr>
          <a:xfrm>
            <a:off x="863765" y="1333502"/>
            <a:ext cx="10657436" cy="3451329"/>
          </a:xfrm>
          <a:prstGeom prst="rect">
            <a:avLst/>
          </a:prstGeom>
          <a:noFill/>
        </p:spPr>
        <p:txBody>
          <a:bodyPr wrap="square" rtlCol="0">
            <a:spAutoFit/>
          </a:bodyPr>
          <a:lstStyle/>
          <a:p>
            <a:pPr algn="ctr">
              <a:lnSpc>
                <a:spcPct val="15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مراحل وخطوات صنع السياسات التعليمية</a:t>
            </a:r>
            <a:endParaRPr lang="ar-JO" sz="28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إن علمية صنع السياسات التربوية ليست عملية بسيطة، بل تعتمد على المنهج العلمي في حل المشكلات، بمعنى أنها ليست عملية عشوائية أو عفوية، حيث أن مراحل صياغة السياسات التربوية متعددة، إلا أنها متتالية، ومتكاملة، ومتفاعلة، فيما بينها في اتجاه تحقيق الأهداف، ولكنها تخضع لتأثير مختلف الجماعات الرسمية وغير الرسمية، كما يتوقف نجاحها على مدى المؤازرة والتأييد الجماعي، كما تختص كل مرحلة منها بوظيفة محددة، وذلك لضمان سير النظام التربوي سيراً مطرداً نحو الأفضل </a:t>
            </a:r>
            <a:r>
              <a:rPr lang="ar-JO" sz="2000" dirty="0">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150000"/>
              </a:lnSpc>
            </a:pPr>
            <a:r>
              <a:rPr lang="ar-JO" sz="2000" u="sng" dirty="0">
                <a:latin typeface="Segoe UI" panose="020B0502040204020203" pitchFamily="34" charset="0"/>
                <a:cs typeface="Segoe UI" panose="020B0502040204020203" pitchFamily="34" charset="0"/>
              </a:rPr>
              <a:t>إن </a:t>
            </a:r>
            <a:r>
              <a:rPr lang="ar-SA" sz="2000" u="sng" dirty="0">
                <a:latin typeface="Segoe UI" panose="020B0502040204020203" pitchFamily="34" charset="0"/>
                <a:cs typeface="Segoe UI" panose="020B0502040204020203" pitchFamily="34" charset="0"/>
              </a:rPr>
              <a:t>عملية بناء السياسات التربوية تمر في </a:t>
            </a:r>
            <a:r>
              <a:rPr lang="ar-JO" sz="2000" u="sng" dirty="0">
                <a:latin typeface="Segoe UI" panose="020B0502040204020203" pitchFamily="34" charset="0"/>
                <a:cs typeface="Segoe UI" panose="020B0502040204020203" pitchFamily="34" charset="0"/>
              </a:rPr>
              <a:t>عدة</a:t>
            </a:r>
            <a:r>
              <a:rPr lang="ar-SA" sz="2000" u="sng" dirty="0">
                <a:latin typeface="Segoe UI" panose="020B0502040204020203" pitchFamily="34" charset="0"/>
                <a:cs typeface="Segoe UI" panose="020B0502040204020203" pitchFamily="34" charset="0"/>
              </a:rPr>
              <a:t> </a:t>
            </a:r>
            <a:r>
              <a:rPr lang="ar-SA" sz="2000" b="1" u="sng" dirty="0">
                <a:latin typeface="Segoe UI" panose="020B0502040204020203" pitchFamily="34" charset="0"/>
                <a:cs typeface="Segoe UI" panose="020B0502040204020203" pitchFamily="34" charset="0"/>
              </a:rPr>
              <a:t>مراحل </a:t>
            </a:r>
            <a:r>
              <a:rPr lang="ar-SA" sz="2000" dirty="0">
                <a:latin typeface="Segoe UI" panose="020B0502040204020203" pitchFamily="34" charset="0"/>
                <a:cs typeface="Segoe UI" panose="020B0502040204020203" pitchFamily="34" charset="0"/>
              </a:rPr>
              <a:t>متكاملة</a:t>
            </a:r>
            <a:r>
              <a:rPr lang="ar-SA" sz="2000" b="1" u="sng" dirty="0">
                <a:latin typeface="Segoe UI" panose="020B0502040204020203" pitchFamily="34" charset="0"/>
                <a:cs typeface="Segoe UI" panose="020B0502040204020203" pitchFamily="34" charset="0"/>
              </a:rPr>
              <a:t> </a:t>
            </a:r>
            <a:r>
              <a:rPr lang="ar-SA" sz="2000" u="sng" dirty="0">
                <a:latin typeface="Segoe UI" panose="020B0502040204020203" pitchFamily="34" charset="0"/>
                <a:cs typeface="Segoe UI" panose="020B0502040204020203" pitchFamily="34" charset="0"/>
              </a:rPr>
              <a:t>ومتميزة وهي </a:t>
            </a:r>
            <a:r>
              <a:rPr lang="ar-JO" sz="2000" u="sng" dirty="0">
                <a:latin typeface="Segoe UI" panose="020B0502040204020203" pitchFamily="34" charset="0"/>
                <a:cs typeface="Segoe UI" panose="020B0502040204020203" pitchFamily="34" charset="0"/>
              </a:rPr>
              <a:t>كالآتي</a:t>
            </a:r>
            <a:r>
              <a:rPr lang="en-US" sz="2000" u="sng" dirty="0">
                <a:latin typeface="Segoe UI" panose="020B0502040204020203" pitchFamily="34" charset="0"/>
                <a:cs typeface="Segoe UI" panose="020B0502040204020203" pitchFamily="34" charset="0"/>
              </a:rPr>
              <a:t>:</a:t>
            </a:r>
          </a:p>
        </p:txBody>
      </p:sp>
      <p:pic>
        <p:nvPicPr>
          <p:cNvPr id="4" name="Graphic 21">
            <a:extLst>
              <a:ext uri="{FF2B5EF4-FFF2-40B4-BE49-F238E27FC236}">
                <a16:creationId xmlns:a16="http://schemas.microsoft.com/office/drawing/2014/main" xmlns="" id="{7EAB3A07-2234-4632-AE99-CEE6FBC902DE}"/>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05368">
        <p14:prism isInverted="1"/>
      </p:transition>
    </mc:Choice>
    <mc:Fallback xmlns="">
      <p:transition spd="slow" advTm="10536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7CEE6DD-DAFE-3823-BF5A-A83AD7C034C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075373" y="1546590"/>
            <a:ext cx="10279277" cy="3497496"/>
          </a:xfrm>
          <a:prstGeom prst="rect">
            <a:avLst/>
          </a:prstGeom>
          <a:noFill/>
        </p:spPr>
        <p:txBody>
          <a:bodyPr wrap="square" rtlCol="0">
            <a:spAutoFit/>
          </a:bodyPr>
          <a:lstStyle/>
          <a:p>
            <a:pPr marL="0" marR="0" algn="just" rtl="1">
              <a:lnSpc>
                <a:spcPct val="150000"/>
              </a:lnSpc>
              <a:spcBef>
                <a:spcPts val="0"/>
              </a:spcBef>
              <a:spcAft>
                <a:spcPts val="0"/>
              </a:spcAft>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المرحلة الأولى : تحديد المشكلة.</a:t>
            </a:r>
            <a:endParaRPr lang="ar-JO"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endParaRPr lang="en-US" sz="1000"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ويطلق عليها مرحلة المبادرة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وتبدأ من الشعور بعدم الرضا عن السياسة الحالية أو الوضع </a:t>
            </a:r>
            <a:r>
              <a:rPr lang="ar-JO" sz="2000" b="0" i="0" u="none" strike="noStrike" baseline="0" dirty="0">
                <a:latin typeface="Segoe UI" panose="020B0502040204020203" pitchFamily="34" charset="0"/>
                <a:cs typeface="Segoe UI" panose="020B0502040204020203" pitchFamily="34" charset="0"/>
              </a:rPr>
              <a:t>الحالي وإجماع أغلبية صانعي السياسات التعليمية</a:t>
            </a:r>
            <a:r>
              <a:rPr lang="ar-YE" sz="2000" b="0" i="0" u="none" strike="noStrike" baseline="0" dirty="0">
                <a:latin typeface="Segoe UI" panose="020B0502040204020203" pitchFamily="34" charset="0"/>
                <a:cs typeface="Segoe UI" panose="020B0502040204020203" pitchFamily="34" charset="0"/>
              </a:rPr>
              <a:t> حول هذا الشعور</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وعلم الحكومة بالمشكلة إما عن طريق أحد صانعي السياسة في</a:t>
            </a:r>
            <a:r>
              <a:rPr lang="ar-JO" sz="2000" b="0" i="0" u="none" strike="noStrike" baseline="0" dirty="0">
                <a:latin typeface="Segoe UI" panose="020B0502040204020203" pitchFamily="34" charset="0"/>
                <a:cs typeface="Segoe UI" panose="020B0502040204020203" pitchFamily="34" charset="0"/>
              </a:rPr>
              <a:t> مجلس الأمة (</a:t>
            </a:r>
            <a:r>
              <a:rPr lang="ar-YE" sz="2000" b="0" i="0" u="none" strike="noStrike" baseline="0" dirty="0">
                <a:latin typeface="Segoe UI" panose="020B0502040204020203" pitchFamily="34" charset="0"/>
                <a:cs typeface="Segoe UI" panose="020B0502040204020203" pitchFamily="34" charset="0"/>
              </a:rPr>
              <a:t>البرلمان</a:t>
            </a:r>
            <a:r>
              <a:rPr lang="ar-JO" sz="2000" b="0" i="0" u="none" strike="noStrike" baseline="0" dirty="0">
                <a:latin typeface="Segoe UI" panose="020B0502040204020203" pitchFamily="34" charset="0"/>
                <a:cs typeface="Segoe UI" panose="020B0502040204020203" pitchFamily="34" charset="0"/>
              </a:rPr>
              <a:t>)</a:t>
            </a:r>
            <a:r>
              <a:rPr lang="ar-YE" sz="2000" b="0" i="0" u="none" strike="noStrike" baseline="0" dirty="0">
                <a:latin typeface="Segoe UI" panose="020B0502040204020203" pitchFamily="34" charset="0"/>
                <a:cs typeface="Segoe UI" panose="020B0502040204020203" pitchFamily="34" charset="0"/>
              </a:rPr>
              <a:t> </a:t>
            </a:r>
            <a:r>
              <a:rPr lang="ar-JO" sz="2000" b="0" i="0" u="none" strike="noStrike" baseline="0" dirty="0">
                <a:latin typeface="Segoe UI" panose="020B0502040204020203" pitchFamily="34" charset="0"/>
                <a:cs typeface="Segoe UI" panose="020B0502040204020203" pitchFamily="34" charset="0"/>
              </a:rPr>
              <a:t>أو مجلس الشورى </a:t>
            </a:r>
            <a:r>
              <a:rPr lang="ar-YE" sz="2000" b="0" i="0" u="none" strike="noStrike" baseline="0" dirty="0">
                <a:latin typeface="Segoe UI" panose="020B0502040204020203" pitchFamily="34" charset="0"/>
                <a:cs typeface="Segoe UI" panose="020B0502040204020203" pitchFamily="34" charset="0"/>
              </a:rPr>
              <a:t>أو الجهاز التنفيذي أو الإدار</a:t>
            </a:r>
            <a:r>
              <a:rPr lang="ar-JO" sz="2000" b="0" i="0" u="none" strike="noStrike" baseline="0" dirty="0">
                <a:latin typeface="Segoe UI" panose="020B0502040204020203" pitchFamily="34" charset="0"/>
                <a:cs typeface="Segoe UI" panose="020B0502040204020203" pitchFamily="34" charset="0"/>
              </a:rPr>
              <a:t>ا</a:t>
            </a:r>
            <a:r>
              <a:rPr lang="ar-YE" sz="2000" b="0" i="0" u="none" strike="noStrike" baseline="0" dirty="0">
                <a:latin typeface="Segoe UI" panose="020B0502040204020203" pitchFamily="34" charset="0"/>
                <a:cs typeface="Segoe UI" panose="020B0502040204020203" pitchFamily="34" charset="0"/>
              </a:rPr>
              <a:t>ت الحكومية ثم تبدأ الجهة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المس</a:t>
            </a:r>
            <a:r>
              <a:rPr lang="ar-JO" sz="2000" b="0" i="0" u="none" strike="noStrike" baseline="0" dirty="0">
                <a:latin typeface="Segoe UI" panose="020B0502040204020203" pitchFamily="34" charset="0"/>
                <a:cs typeface="Segoe UI" panose="020B0502040204020203" pitchFamily="34" charset="0"/>
              </a:rPr>
              <a:t>ؤ</a:t>
            </a:r>
            <a:r>
              <a:rPr lang="ar-YE" sz="2000" b="0" i="0" u="none" strike="noStrike" baseline="0" dirty="0">
                <a:latin typeface="Segoe UI" panose="020B0502040204020203" pitchFamily="34" charset="0"/>
                <a:cs typeface="Segoe UI" panose="020B0502040204020203" pitchFamily="34" charset="0"/>
              </a:rPr>
              <a:t>ولة الرسمية في </a:t>
            </a:r>
            <a:r>
              <a:rPr lang="ar-JO" sz="2000" b="0" i="0" u="none" strike="noStrike" baseline="0" dirty="0">
                <a:latin typeface="Segoe UI" panose="020B0502040204020203" pitchFamily="34" charset="0"/>
                <a:cs typeface="Segoe UI" panose="020B0502040204020203" pitchFamily="34" charset="0"/>
              </a:rPr>
              <a:t>دراسة </a:t>
            </a:r>
            <a:r>
              <a:rPr lang="ar-YE" sz="2000" b="0" i="0" u="none" strike="noStrike" baseline="0" dirty="0">
                <a:latin typeface="Segoe UI" panose="020B0502040204020203" pitchFamily="34" charset="0"/>
                <a:cs typeface="Segoe UI" panose="020B0502040204020203" pitchFamily="34" charset="0"/>
              </a:rPr>
              <a:t>الموقف والأسباب التي أدت إليه</a:t>
            </a:r>
            <a:r>
              <a:rPr lang="ar-YE" sz="1600" b="0" i="0" u="none" strike="noStrike" baseline="0" dirty="0">
                <a:latin typeface="Segoe UI" panose="020B0502040204020203" pitchFamily="34" charset="0"/>
                <a:cs typeface="Segoe UI" panose="020B0502040204020203" pitchFamily="34" charset="0"/>
              </a:rPr>
              <a:t>.</a:t>
            </a:r>
            <a:endParaRPr lang="ar-JO" sz="1600" b="0" i="0" u="none" strike="noStrike" baseline="0" dirty="0">
              <a:latin typeface="Segoe UI" panose="020B0502040204020203" pitchFamily="34" charset="0"/>
              <a:cs typeface="Segoe UI" panose="020B0502040204020203" pitchFamily="34" charset="0"/>
            </a:endParaRPr>
          </a:p>
          <a:p>
            <a:pPr algn="r" rtl="1">
              <a:lnSpc>
                <a:spcPct val="150000"/>
              </a:lnSpc>
            </a:pPr>
            <a:r>
              <a:rPr lang="ar-JO" sz="2000" dirty="0">
                <a:latin typeface="Segoe UI" panose="020B0502040204020203" pitchFamily="34" charset="0"/>
                <a:cs typeface="Segoe UI" panose="020B0502040204020203" pitchFamily="34" charset="0"/>
              </a:rPr>
              <a:t>مثال: </a:t>
            </a:r>
            <a:r>
              <a:rPr lang="ar-SA" sz="2000" dirty="0">
                <a:latin typeface="Segoe UI" panose="020B0502040204020203" pitchFamily="34" charset="0"/>
                <a:cs typeface="Segoe UI" panose="020B0502040204020203" pitchFamily="34" charset="0"/>
              </a:rPr>
              <a:t>كعدم رضا بعض الفئات في المجتمع نتيجة لتقييد نشاطاتهم بسبب وجود سياسة محبطة أو عدم وجودها</a:t>
            </a:r>
            <a:endParaRPr lang="en-US" sz="2000" dirty="0">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ACE0AD10-8CB0-5189-B0CD-AB8FA05ACB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1453682"/>
            <a:ext cx="2143125" cy="891736"/>
          </a:xfrm>
          <a:prstGeom prst="rect">
            <a:avLst/>
          </a:prstGeom>
        </p:spPr>
      </p:pic>
      <p:pic>
        <p:nvPicPr>
          <p:cNvPr id="12" name="Graphic 21">
            <a:extLst>
              <a:ext uri="{FF2B5EF4-FFF2-40B4-BE49-F238E27FC236}">
                <a16:creationId xmlns:a16="http://schemas.microsoft.com/office/drawing/2014/main" xmlns="" id="{FE2CE144-1E4C-AFC3-E307-274A116485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2293">
        <p14:prism isInverted="1"/>
      </p:transition>
    </mc:Choice>
    <mc:Fallback xmlns="">
      <p:transition spd="slow" advTm="15229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EB5F3B8-C00E-7BE8-D77B-C7964479DC7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103828" y="1808275"/>
            <a:ext cx="10327522" cy="3970318"/>
          </a:xfrm>
          <a:prstGeom prst="rect">
            <a:avLst/>
          </a:prstGeom>
          <a:noFill/>
        </p:spPr>
        <p:txBody>
          <a:bodyPr wrap="square" rtlCol="0">
            <a:spAutoFit/>
          </a:bodyPr>
          <a:lstStyle/>
          <a:p>
            <a:pPr algn="r" rtl="1"/>
            <a:r>
              <a:rPr lang="ar-JO" sz="2000" b="1" kern="0" dirty="0">
                <a:solidFill>
                  <a:srgbClr val="00B0F0"/>
                </a:solidFill>
                <a:latin typeface="Segoe UI" panose="020B0502040204020203" pitchFamily="34" charset="0"/>
                <a:cs typeface="Segoe UI" panose="020B0502040204020203" pitchFamily="34" charset="0"/>
              </a:rPr>
              <a:t>        </a:t>
            </a:r>
            <a:r>
              <a:rPr lang="ar-YE" sz="2000" b="1" kern="0" dirty="0">
                <a:solidFill>
                  <a:srgbClr val="00B0F0"/>
                </a:solidFill>
                <a:latin typeface="Segoe UI" panose="020B0502040204020203" pitchFamily="34" charset="0"/>
                <a:cs typeface="Segoe UI" panose="020B0502040204020203" pitchFamily="34" charset="0"/>
              </a:rPr>
              <a:t>المرحلة الثانية: مرحلة جمع الحقائق وبلورة </a:t>
            </a:r>
            <a:r>
              <a:rPr lang="ar-JO" sz="2000" b="1" kern="0" dirty="0">
                <a:solidFill>
                  <a:srgbClr val="00B0F0"/>
                </a:solidFill>
                <a:latin typeface="Segoe UI" panose="020B0502040204020203" pitchFamily="34" charset="0"/>
                <a:cs typeface="Segoe UI" panose="020B0502040204020203" pitchFamily="34" charset="0"/>
              </a:rPr>
              <a:t>الآراء.</a:t>
            </a:r>
          </a:p>
          <a:p>
            <a:pPr algn="r" rtl="1"/>
            <a:endParaRPr lang="ar-YE" sz="1800" b="0" i="0" u="none" strike="noStrike" baseline="0" dirty="0">
              <a:latin typeface="Segoe UI" panose="020B0502040204020203" pitchFamily="34" charset="0"/>
              <a:cs typeface="Segoe UI" panose="020B0502040204020203" pitchFamily="34" charset="0"/>
            </a:endParaRPr>
          </a:p>
          <a:p>
            <a:pPr algn="r" rtl="1">
              <a:lnSpc>
                <a:spcPct val="150000"/>
              </a:lnSpc>
            </a:pPr>
            <a:r>
              <a:rPr lang="ar-JO" sz="2400" dirty="0">
                <a:latin typeface="Segoe UI" panose="020B0502040204020203" pitchFamily="34" charset="0"/>
                <a:cs typeface="Segoe UI" panose="020B0502040204020203" pitchFamily="34" charset="0"/>
              </a:rPr>
              <a:t>     </a:t>
            </a:r>
            <a:r>
              <a:rPr lang="ar-SA" sz="2000" dirty="0">
                <a:latin typeface="Segoe UI" panose="020B0502040204020203" pitchFamily="34" charset="0"/>
                <a:cs typeface="Segoe UI" panose="020B0502040204020203" pitchFamily="34" charset="0"/>
              </a:rPr>
              <a:t>عندما تكون حالة عدم الرضا ملحوظة بشكل كبير يتم </a:t>
            </a:r>
            <a:r>
              <a:rPr lang="ar-JO" sz="2000" dirty="0">
                <a:latin typeface="Segoe UI" panose="020B0502040204020203" pitchFamily="34" charset="0"/>
                <a:cs typeface="Segoe UI" panose="020B0502040204020203" pitchFamily="34" charset="0"/>
              </a:rPr>
              <a:t>تقريب </a:t>
            </a:r>
            <a:r>
              <a:rPr lang="ar-SA" sz="2000" dirty="0">
                <a:latin typeface="Segoe UI" panose="020B0502040204020203" pitchFamily="34" charset="0"/>
                <a:cs typeface="Segoe UI" panose="020B0502040204020203" pitchFamily="34" charset="0"/>
              </a:rPr>
              <a:t>وجهات النظر </a:t>
            </a:r>
            <a:r>
              <a:rPr lang="ar-JO" sz="2000" dirty="0">
                <a:latin typeface="Segoe UI" panose="020B0502040204020203" pitchFamily="34" charset="0"/>
                <a:cs typeface="Segoe UI" panose="020B0502040204020203" pitchFamily="34" charset="0"/>
              </a:rPr>
              <a:t>والمناقشة والحوار </a:t>
            </a:r>
            <a:r>
              <a:rPr lang="ar-SA" sz="2000" dirty="0">
                <a:latin typeface="Segoe UI" panose="020B0502040204020203" pitchFamily="34" charset="0"/>
                <a:cs typeface="Segoe UI" panose="020B0502040204020203" pitchFamily="34" charset="0"/>
              </a:rPr>
              <a:t>وشرح وتفسير الشكاوى.</a:t>
            </a:r>
            <a:r>
              <a:rPr lang="ar-JO" sz="2000" dirty="0">
                <a:latin typeface="Segoe UI" panose="020B0502040204020203" pitchFamily="34" charset="0"/>
                <a:cs typeface="Segoe UI" panose="020B0502040204020203" pitchFamily="34" charset="0"/>
              </a:rPr>
              <a:t> إذ يتم </a:t>
            </a:r>
            <a:r>
              <a:rPr lang="ar-SA" sz="2000" dirty="0">
                <a:latin typeface="Segoe UI" panose="020B0502040204020203" pitchFamily="34" charset="0"/>
                <a:cs typeface="Segoe UI" panose="020B0502040204020203" pitchFamily="34" charset="0"/>
              </a:rPr>
              <a:t>إعادة صياغة وجهات النظر </a:t>
            </a:r>
            <a:r>
              <a:rPr lang="ar-YE" sz="2000" dirty="0">
                <a:latin typeface="Segoe UI" panose="020B0502040204020203" pitchFamily="34" charset="0"/>
                <a:cs typeface="Segoe UI" panose="020B0502040204020203" pitchFamily="34" charset="0"/>
              </a:rPr>
              <a:t>حيث يتم التشاور مع </a:t>
            </a:r>
            <a:r>
              <a:rPr lang="ar-JO" sz="2000" dirty="0">
                <a:latin typeface="Segoe UI" panose="020B0502040204020203" pitchFamily="34" charset="0"/>
                <a:cs typeface="Segoe UI" panose="020B0502040204020203" pitchFamily="34" charset="0"/>
              </a:rPr>
              <a:t>الأطراف </a:t>
            </a:r>
            <a:r>
              <a:rPr lang="ar-YE" sz="2000" dirty="0">
                <a:latin typeface="Segoe UI" panose="020B0502040204020203" pitchFamily="34" charset="0"/>
                <a:cs typeface="Segoe UI" panose="020B0502040204020203" pitchFamily="34" charset="0"/>
              </a:rPr>
              <a:t>المعنية وهي</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مرحلة يتم فيها جمع </a:t>
            </a:r>
            <a:r>
              <a:rPr lang="ar-JO" sz="2000" dirty="0">
                <a:latin typeface="Segoe UI" panose="020B0502040204020203" pitchFamily="34" charset="0"/>
                <a:cs typeface="Segoe UI" panose="020B0502040204020203" pitchFamily="34" charset="0"/>
              </a:rPr>
              <a:t>الآراء </a:t>
            </a:r>
            <a:r>
              <a:rPr lang="ar-YE" sz="2000" dirty="0">
                <a:latin typeface="Segoe UI" panose="020B0502040204020203" pitchFamily="34" charset="0"/>
                <a:cs typeface="Segoe UI" panose="020B0502040204020203" pitchFamily="34" charset="0"/>
              </a:rPr>
              <a:t>حول نقاط محددة وربما توضع هنا</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بعض </a:t>
            </a:r>
            <a:r>
              <a:rPr lang="ar-JO" sz="2000" dirty="0">
                <a:latin typeface="Segoe UI" panose="020B0502040204020203" pitchFamily="34" charset="0"/>
                <a:cs typeface="Segoe UI" panose="020B0502040204020203" pitchFamily="34" charset="0"/>
              </a:rPr>
              <a:t>التصورات الأولية </a:t>
            </a:r>
            <a:r>
              <a:rPr lang="ar-YE" sz="2000" dirty="0">
                <a:latin typeface="Segoe UI" panose="020B0502040204020203" pitchFamily="34" charset="0"/>
                <a:cs typeface="Segoe UI" panose="020B0502040204020203" pitchFamily="34" charset="0"/>
              </a:rPr>
              <a:t>للحلول البديلة.</a:t>
            </a:r>
            <a:r>
              <a:rPr lang="ar-JO" sz="2000" dirty="0">
                <a:latin typeface="Segoe UI" panose="020B0502040204020203" pitchFamily="34" charset="0"/>
                <a:cs typeface="Segoe UI" panose="020B0502040204020203" pitchFamily="34" charset="0"/>
              </a:rPr>
              <a:t> </a:t>
            </a:r>
            <a:endParaRPr lang="ar-JO" sz="2400" dirty="0">
              <a:latin typeface="Segoe UI" panose="020B0502040204020203" pitchFamily="34" charset="0"/>
              <a:cs typeface="Segoe UI" panose="020B0502040204020203" pitchFamily="34" charset="0"/>
            </a:endParaRPr>
          </a:p>
          <a:p>
            <a:pPr algn="r" rtl="1"/>
            <a:endParaRPr lang="ar-JO" sz="2400" dirty="0">
              <a:latin typeface="Segoe UI" panose="020B0502040204020203" pitchFamily="34" charset="0"/>
              <a:cs typeface="Segoe UI" panose="020B0502040204020203" pitchFamily="34" charset="0"/>
            </a:endParaRPr>
          </a:p>
          <a:p>
            <a:pPr algn="r" rtl="1"/>
            <a:r>
              <a:rPr lang="en-US" sz="32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r>
            <a:br>
              <a:rPr lang="en-US" sz="32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br>
            <a:endParaRPr lang="en-US" sz="3200" b="1" i="0" u="none" strike="noStrike" baseline="0" dirty="0">
              <a:solidFill>
                <a:srgbClr val="00B0F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8DE2CBA0-54D1-4AB3-40A3-504EA770DD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2716" y="4019550"/>
            <a:ext cx="2705100" cy="1244995"/>
          </a:xfrm>
          <a:prstGeom prst="rect">
            <a:avLst/>
          </a:prstGeom>
        </p:spPr>
      </p:pic>
      <p:pic>
        <p:nvPicPr>
          <p:cNvPr id="3" name="Graphic 21">
            <a:extLst>
              <a:ext uri="{FF2B5EF4-FFF2-40B4-BE49-F238E27FC236}">
                <a16:creationId xmlns:a16="http://schemas.microsoft.com/office/drawing/2014/main" xmlns="" id="{6BE41968-52AF-CDBF-4CE0-5D7AA39B23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1148" y="86646"/>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00081">
        <p14:prism isInverted="1"/>
      </p:transition>
    </mc:Choice>
    <mc:Fallback xmlns="">
      <p:transition spd="slow" advTm="10008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BE10E5C-8D04-F9FD-EFF4-3D68B6982FF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2B44F1AA-1BD0-FF73-6B2F-F6E44C6107F8}"/>
              </a:ext>
            </a:extLst>
          </p:cNvPr>
          <p:cNvSpPr txBox="1"/>
          <p:nvPr/>
        </p:nvSpPr>
        <p:spPr>
          <a:xfrm>
            <a:off x="971648" y="1705227"/>
            <a:ext cx="9925523" cy="3508653"/>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00B0F0"/>
                </a:solidFill>
                <a:latin typeface="Segoe UI" panose="020B0502040204020203" pitchFamily="34" charset="0"/>
                <a:cs typeface="Segoe UI" panose="020B0502040204020203" pitchFamily="34" charset="0"/>
              </a:rPr>
              <a:t>      </a:t>
            </a:r>
            <a:r>
              <a:rPr lang="ar-JO" sz="2000" b="1" kern="0" dirty="0">
                <a:solidFill>
                  <a:srgbClr val="00B0F0"/>
                </a:solidFill>
                <a:latin typeface="Segoe UI" panose="020B0502040204020203" pitchFamily="34" charset="0"/>
                <a:cs typeface="Segoe UI" panose="020B0502040204020203" pitchFamily="34" charset="0"/>
              </a:rPr>
              <a:t>المرحلة الثالثة: ظهور البدائل</a:t>
            </a:r>
            <a:endParaRPr lang="en-US" sz="2000" b="1" kern="0" dirty="0">
              <a:solidFill>
                <a:srgbClr val="00B0F0"/>
              </a:solidFill>
              <a:latin typeface="Segoe UI" panose="020B0502040204020203" pitchFamily="34" charset="0"/>
              <a:cs typeface="Segoe UI" panose="020B0502040204020203" pitchFamily="34" charset="0"/>
            </a:endParaRPr>
          </a:p>
          <a:p>
            <a:pPr algn="r" rtl="1">
              <a:lnSpc>
                <a:spcPct val="150000"/>
              </a:lnSpc>
            </a:pPr>
            <a:r>
              <a:rPr lang="ar-JO" sz="24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وهى مرحلة </a:t>
            </a:r>
            <a:r>
              <a:rPr lang="ar-JO" sz="2000" b="0" i="0" u="none" strike="noStrike" baseline="0" dirty="0">
                <a:latin typeface="Segoe UI" panose="020B0502040204020203" pitchFamily="34" charset="0"/>
                <a:cs typeface="Segoe UI" panose="020B0502040204020203" pitchFamily="34" charset="0"/>
              </a:rPr>
              <a:t>الحوار والمناقشة وتتم عملية </a:t>
            </a:r>
            <a:r>
              <a:rPr lang="ar-SA" sz="2000" dirty="0">
                <a:effectLst/>
                <a:latin typeface="Segoe UI" panose="020B0502040204020203" pitchFamily="34" charset="0"/>
                <a:ea typeface="Calibri" panose="020F0502020204030204" pitchFamily="34" charset="0"/>
                <a:cs typeface="Segoe UI" panose="020B0502040204020203" pitchFamily="34" charset="0"/>
              </a:rPr>
              <a:t>صياغة الأفكار</a:t>
            </a:r>
            <a:r>
              <a:rPr lang="ar-JO" sz="2000" dirty="0">
                <a:effectLst/>
                <a:latin typeface="Segoe UI" panose="020B0502040204020203" pitchFamily="34" charset="0"/>
                <a:ea typeface="Calibri" panose="020F0502020204030204" pitchFamily="34" charset="0"/>
                <a:cs typeface="Segoe UI" panose="020B0502040204020203" pitchFamily="34" charset="0"/>
              </a:rPr>
              <a:t> على شكل بدائل للسياسة موضوع الدراسة </a:t>
            </a:r>
            <a:r>
              <a:rPr lang="ar-SA" sz="2000" dirty="0">
                <a:effectLst/>
                <a:latin typeface="Segoe UI" panose="020B0502040204020203" pitchFamily="34" charset="0"/>
                <a:ea typeface="Calibri" panose="020F0502020204030204" pitchFamily="34" charset="0"/>
                <a:cs typeface="Segoe UI" panose="020B0502040204020203" pitchFamily="34" charset="0"/>
              </a:rPr>
              <a:t>: من خلال ترجمة المآخذ السلبية للمجموعة صاحبة الشكوى إلى </a:t>
            </a:r>
            <a:r>
              <a:rPr lang="ar-YE" sz="2000" b="0" i="0" u="none" strike="noStrike" baseline="0" dirty="0">
                <a:latin typeface="Segoe UI" panose="020B0502040204020203" pitchFamily="34" charset="0"/>
                <a:cs typeface="Segoe UI" panose="020B0502040204020203" pitchFamily="34" charset="0"/>
              </a:rPr>
              <a:t>ظهور البدائل وفي هذه المرحلة</a:t>
            </a:r>
            <a:r>
              <a:rPr lang="ar-JO" sz="200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يبدأ وضع الحلول المختلفة للمشكلة، وهو ما </a:t>
            </a:r>
            <a:r>
              <a:rPr lang="ar-JO" sz="2000" b="0" i="0" u="none" strike="noStrike" baseline="0" dirty="0">
                <a:latin typeface="Segoe UI" panose="020B0502040204020203" pitchFamily="34" charset="0"/>
                <a:cs typeface="Segoe UI" panose="020B0502040204020203" pitchFamily="34" charset="0"/>
              </a:rPr>
              <a:t>تقوم</a:t>
            </a:r>
            <a:r>
              <a:rPr lang="ar-YE" sz="2000" b="0" i="0" u="none" strike="noStrike" baseline="0" dirty="0">
                <a:latin typeface="Segoe UI" panose="020B0502040204020203" pitchFamily="34" charset="0"/>
                <a:cs typeface="Segoe UI" panose="020B0502040204020203" pitchFamily="34" charset="0"/>
              </a:rPr>
              <a:t> به </a:t>
            </a:r>
            <a:r>
              <a:rPr lang="ar-JO" sz="2000" b="0" i="0" u="none" strike="noStrike" baseline="0" dirty="0">
                <a:latin typeface="Segoe UI" panose="020B0502040204020203" pitchFamily="34" charset="0"/>
                <a:cs typeface="Segoe UI" panose="020B0502040204020203" pitchFamily="34" charset="0"/>
              </a:rPr>
              <a:t>الأطراف </a:t>
            </a:r>
            <a:r>
              <a:rPr lang="ar-YE" sz="2000" b="0" i="0" u="none" strike="noStrike" baseline="0" dirty="0">
                <a:latin typeface="Segoe UI" panose="020B0502040204020203" pitchFamily="34" charset="0"/>
                <a:cs typeface="Segoe UI" panose="020B0502040204020203" pitchFamily="34" charset="0"/>
              </a:rPr>
              <a:t>صاحبة المصلحة، والمؤسسات العامة، والإداريون الذين تقع</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المشكلة في نطاق اختصاصهم.</a:t>
            </a:r>
            <a:endParaRPr lang="ar-JO" sz="2000" b="0" i="0" u="none" strike="noStrike" baseline="0" dirty="0">
              <a:latin typeface="Segoe UI" panose="020B0502040204020203" pitchFamily="34" charset="0"/>
              <a:cs typeface="Segoe UI" panose="020B0502040204020203" pitchFamily="34" charset="0"/>
            </a:endParaRPr>
          </a:p>
          <a:p>
            <a:pPr algn="r" rtl="1">
              <a:lnSpc>
                <a:spcPct val="150000"/>
              </a:lnSpc>
            </a:pPr>
            <a:r>
              <a:rPr lang="ar-SA" sz="2000" dirty="0">
                <a:latin typeface="Segoe UI" panose="020B0502040204020203" pitchFamily="34" charset="0"/>
                <a:cs typeface="Segoe UI" panose="020B0502040204020203" pitchFamily="34" charset="0"/>
              </a:rPr>
              <a:t>ويتم توسيع مدى المشاركة لتعزيز إمكانية نجاح البدائل المقنعة، وهنا يتم حماية المشاركين من الانتقاد بمنحهم الفرصة لتعديل البدائل قبل وصولها إلى المشرع</a:t>
            </a:r>
            <a:r>
              <a:rPr lang="ar-JO" sz="2000" dirty="0">
                <a:latin typeface="Segoe UI" panose="020B0502040204020203" pitchFamily="34" charset="0"/>
                <a:cs typeface="Segoe UI" panose="020B0502040204020203" pitchFamily="34" charset="0"/>
              </a:rPr>
              <a:t>.</a:t>
            </a:r>
            <a:endParaRPr lang="ar-YE" sz="2400" kern="0" dirty="0">
              <a:solidFill>
                <a:srgbClr val="000000"/>
              </a:solidFill>
              <a:latin typeface="Segoe UI" panose="020B0502040204020203" pitchFamily="34" charset="0"/>
              <a:cs typeface="Segoe UI" panose="020B0502040204020203" pitchFamily="34" charset="0"/>
            </a:endParaRPr>
          </a:p>
        </p:txBody>
      </p:sp>
      <p:pic>
        <p:nvPicPr>
          <p:cNvPr id="2" name="Picture 1">
            <a:extLst>
              <a:ext uri="{FF2B5EF4-FFF2-40B4-BE49-F238E27FC236}">
                <a16:creationId xmlns:a16="http://schemas.microsoft.com/office/drawing/2014/main" xmlns="" id="{5D38761D-92D6-06CE-85F1-A440E5D0F9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994" y="1439260"/>
            <a:ext cx="2473347" cy="960935"/>
          </a:xfrm>
          <a:prstGeom prst="rect">
            <a:avLst/>
          </a:prstGeom>
        </p:spPr>
      </p:pic>
      <p:pic>
        <p:nvPicPr>
          <p:cNvPr id="10" name="Graphic 21">
            <a:extLst>
              <a:ext uri="{FF2B5EF4-FFF2-40B4-BE49-F238E27FC236}">
                <a16:creationId xmlns:a16="http://schemas.microsoft.com/office/drawing/2014/main" xmlns="" id="{B16EF24B-2728-EB8B-E11C-6378E4851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59082">
        <p14:prism isInverted="1"/>
      </p:transition>
    </mc:Choice>
    <mc:Fallback xmlns="">
      <p:transition spd="slow" advTm="15908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5224C05-8CCA-DCA4-0D6D-325B6C56786A}"/>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2B44F1AA-1BD0-FF73-6B2F-F6E44C6107F8}"/>
              </a:ext>
            </a:extLst>
          </p:cNvPr>
          <p:cNvSpPr txBox="1"/>
          <p:nvPr/>
        </p:nvSpPr>
        <p:spPr>
          <a:xfrm>
            <a:off x="1317355" y="1622073"/>
            <a:ext cx="9894527" cy="3046988"/>
          </a:xfrm>
          <a:prstGeom prst="rect">
            <a:avLst/>
          </a:prstGeom>
          <a:noFill/>
        </p:spPr>
        <p:txBody>
          <a:bodyPr wrap="square" rtlCol="0">
            <a:spAutoFit/>
          </a:bodyPr>
          <a:lstStyle/>
          <a:p>
            <a:pPr algn="just" rtl="1">
              <a:lnSpc>
                <a:spcPct val="150000"/>
              </a:lnSpc>
            </a:pPr>
            <a:r>
              <a:rPr lang="ar-JO" sz="2400" b="1" kern="0" dirty="0">
                <a:solidFill>
                  <a:srgbClr val="00B0F0"/>
                </a:solidFill>
                <a:latin typeface="Segoe UI" panose="020B0502040204020203" pitchFamily="34" charset="0"/>
                <a:cs typeface="Segoe UI" panose="020B0502040204020203" pitchFamily="34" charset="0"/>
              </a:rPr>
              <a:t>       </a:t>
            </a:r>
            <a:r>
              <a:rPr lang="ar-YE" sz="2000" b="1" kern="0" dirty="0">
                <a:solidFill>
                  <a:srgbClr val="00B0F0"/>
                </a:solidFill>
                <a:latin typeface="Segoe UI" panose="020B0502040204020203" pitchFamily="34" charset="0"/>
                <a:cs typeface="Segoe UI" panose="020B0502040204020203" pitchFamily="34" charset="0"/>
              </a:rPr>
              <a:t>المرحلة </a:t>
            </a:r>
            <a:r>
              <a:rPr lang="ar-JO" sz="2000" b="1" kern="0" dirty="0">
                <a:solidFill>
                  <a:srgbClr val="00B0F0"/>
                </a:solidFill>
                <a:latin typeface="Segoe UI" panose="020B0502040204020203" pitchFamily="34" charset="0"/>
                <a:cs typeface="Segoe UI" panose="020B0502040204020203" pitchFamily="34" charset="0"/>
              </a:rPr>
              <a:t>الرابعة</a:t>
            </a:r>
            <a:r>
              <a:rPr lang="ar-YE" sz="2000" b="1" kern="0" dirty="0">
                <a:solidFill>
                  <a:srgbClr val="00B0F0"/>
                </a:solidFill>
                <a:latin typeface="Segoe UI" panose="020B0502040204020203" pitchFamily="34" charset="0"/>
                <a:cs typeface="Segoe UI" panose="020B0502040204020203" pitchFamily="34" charset="0"/>
              </a:rPr>
              <a:t>: مرحلة المناقشة</a:t>
            </a:r>
            <a:r>
              <a:rPr lang="ar-JO" sz="2000" b="1" kern="0" dirty="0">
                <a:solidFill>
                  <a:srgbClr val="00B0F0"/>
                </a:solidFill>
                <a:latin typeface="Segoe UI" panose="020B0502040204020203" pitchFamily="34" charset="0"/>
                <a:cs typeface="Segoe UI" panose="020B0502040204020203" pitchFamily="34" charset="0"/>
              </a:rPr>
              <a:t> وتحليل البدائل</a:t>
            </a:r>
            <a:endParaRPr lang="ar-YE" sz="2000" b="1" kern="0" dirty="0">
              <a:solidFill>
                <a:srgbClr val="00B0F0"/>
              </a:solidFill>
              <a:latin typeface="Segoe UI" panose="020B0502040204020203" pitchFamily="34" charset="0"/>
              <a:cs typeface="Segoe UI" panose="020B0502040204020203" pitchFamily="34" charset="0"/>
            </a:endParaRPr>
          </a:p>
          <a:p>
            <a:pPr algn="r" rtl="1">
              <a:lnSpc>
                <a:spcPct val="150000"/>
              </a:lnSpc>
            </a:pPr>
            <a:r>
              <a:rPr lang="ar-YE" sz="2000" b="0" i="0" u="none" strike="noStrike" baseline="0" dirty="0">
                <a:latin typeface="Segoe UI" panose="020B0502040204020203" pitchFamily="34" charset="0"/>
                <a:cs typeface="Segoe UI" panose="020B0502040204020203" pitchFamily="34" charset="0"/>
              </a:rPr>
              <a:t>وفيها تخضع بدائل السياسة المقترحة لنقاش داخل</a:t>
            </a:r>
            <a:r>
              <a:rPr lang="ar-JO" sz="200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الحكومة </a:t>
            </a:r>
            <a:r>
              <a:rPr lang="ar-JO" sz="2000" b="0" i="0" u="none" strike="noStrike" baseline="0" dirty="0">
                <a:latin typeface="Segoe UI" panose="020B0502040204020203" pitchFamily="34" charset="0"/>
                <a:cs typeface="Segoe UI" panose="020B0502040204020203" pitchFamily="34" charset="0"/>
              </a:rPr>
              <a:t>وتحليلها من حيث السلبيات والإيجابيات وتوافقها مع السياسة العامة للدولة وأثرها على التعليم واقتصاديات التعليم </a:t>
            </a:r>
            <a:r>
              <a:rPr lang="ar-YE" sz="2000" b="0" i="0" u="none" strike="noStrike" baseline="0" dirty="0">
                <a:latin typeface="Segoe UI" panose="020B0502040204020203" pitchFamily="34" charset="0"/>
                <a:cs typeface="Segoe UI" panose="020B0502040204020203" pitchFamily="34" charset="0"/>
              </a:rPr>
              <a:t>وتشمل أيضا </a:t>
            </a:r>
            <a:r>
              <a:rPr lang="ar-JO" sz="2000" b="0" i="0" u="none" strike="noStrike" baseline="0" dirty="0">
                <a:latin typeface="Segoe UI" panose="020B0502040204020203" pitchFamily="34" charset="0"/>
                <a:cs typeface="Segoe UI" panose="020B0502040204020203" pitchFamily="34" charset="0"/>
              </a:rPr>
              <a:t>الأطراف </a:t>
            </a:r>
            <a:r>
              <a:rPr lang="ar-YE" sz="2000" b="0" i="0" u="none" strike="noStrike" baseline="0" dirty="0">
                <a:latin typeface="Segoe UI" panose="020B0502040204020203" pitchFamily="34" charset="0"/>
                <a:cs typeface="Segoe UI" panose="020B0502040204020203" pitchFamily="34" charset="0"/>
              </a:rPr>
              <a:t>المعنية والمهتمة </a:t>
            </a:r>
            <a:r>
              <a:rPr lang="ar-JO" sz="2000" b="0" i="0" u="none" strike="noStrike" baseline="0" dirty="0">
                <a:latin typeface="Segoe UI" panose="020B0502040204020203" pitchFamily="34" charset="0"/>
                <a:cs typeface="Segoe UI" panose="020B0502040204020203" pitchFamily="34" charset="0"/>
              </a:rPr>
              <a:t>مثل الأحزاب</a:t>
            </a:r>
            <a:r>
              <a:rPr lang="ar-JO" sz="200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وجماعات المصالح والإعلام، ومحاولة الوصول إلى اتفاق عام</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داخل الحكومة وخارجها.</a:t>
            </a:r>
            <a:r>
              <a:rPr lang="ar-YE" sz="2400" kern="0" dirty="0">
                <a:solidFill>
                  <a:srgbClr val="000000"/>
                </a:solidFill>
                <a:latin typeface="Segoe UI" panose="020B0502040204020203" pitchFamily="34" charset="0"/>
                <a:cs typeface="Segoe UI" panose="020B0502040204020203" pitchFamily="34" charset="0"/>
              </a:rPr>
              <a:t/>
            </a:r>
            <a:br>
              <a:rPr lang="ar-YE" sz="2400" kern="0" dirty="0">
                <a:solidFill>
                  <a:srgbClr val="000000"/>
                </a:solidFill>
                <a:latin typeface="Segoe UI" panose="020B0502040204020203" pitchFamily="34" charset="0"/>
                <a:cs typeface="Segoe UI" panose="020B0502040204020203" pitchFamily="34" charset="0"/>
              </a:rPr>
            </a:br>
            <a:endParaRPr lang="ar-YE" sz="2400" kern="0" dirty="0">
              <a:solidFill>
                <a:srgbClr val="00000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1B1DDAE9-BB99-BBAB-80FE-2A1FBC41CB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7355" y="4103558"/>
            <a:ext cx="3832877" cy="1378513"/>
          </a:xfrm>
          <a:prstGeom prst="rect">
            <a:avLst/>
          </a:prstGeom>
        </p:spPr>
      </p:pic>
      <p:pic>
        <p:nvPicPr>
          <p:cNvPr id="4" name="Graphic 21">
            <a:extLst>
              <a:ext uri="{FF2B5EF4-FFF2-40B4-BE49-F238E27FC236}">
                <a16:creationId xmlns:a16="http://schemas.microsoft.com/office/drawing/2014/main" xmlns="" id="{47F4CD44-38B2-187C-3BA2-0A141AAA78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84252">
        <p14:prism isInverted="1"/>
      </p:transition>
    </mc:Choice>
    <mc:Fallback xmlns="">
      <p:transition spd="slow" advTm="184252">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ADE78A6-68DF-8264-B5A0-2F9F77EC760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xmlns="" id="{895D895A-C544-381F-36FD-E6E4DA144EED}"/>
              </a:ext>
            </a:extLst>
          </p:cNvPr>
          <p:cNvSpPr txBox="1"/>
          <p:nvPr/>
        </p:nvSpPr>
        <p:spPr>
          <a:xfrm>
            <a:off x="1100380" y="1469874"/>
            <a:ext cx="10309148" cy="3831818"/>
          </a:xfrm>
          <a:prstGeom prst="rect">
            <a:avLst/>
          </a:prstGeom>
          <a:noFill/>
        </p:spPr>
        <p:txBody>
          <a:bodyPr wrap="square" rtlCol="0">
            <a:spAutoFit/>
          </a:bodyPr>
          <a:lstStyle/>
          <a:p>
            <a:pPr algn="just" rtl="1">
              <a:lnSpc>
                <a:spcPct val="150000"/>
              </a:lnSpc>
            </a:pPr>
            <a:r>
              <a:rPr lang="ar-YE" b="1" kern="0" dirty="0">
                <a:solidFill>
                  <a:srgbClr val="00B0F0"/>
                </a:solidFill>
                <a:latin typeface="Segoe UI" panose="020B0502040204020203" pitchFamily="34" charset="0"/>
                <a:cs typeface="Segoe UI" panose="020B0502040204020203" pitchFamily="34" charset="0"/>
              </a:rPr>
              <a:t>المرحلة الخامسة: مرحلة التشريع</a:t>
            </a:r>
            <a:endParaRPr lang="ar-JO" b="1" kern="0" dirty="0">
              <a:solidFill>
                <a:srgbClr val="00B0F0"/>
              </a:solidFill>
              <a:latin typeface="Segoe UI" panose="020B0502040204020203" pitchFamily="34" charset="0"/>
              <a:cs typeface="Segoe UI" panose="020B0502040204020203" pitchFamily="34" charset="0"/>
            </a:endParaRPr>
          </a:p>
          <a:p>
            <a:pPr algn="just" rtl="1">
              <a:lnSpc>
                <a:spcPct val="150000"/>
              </a:lnSpc>
            </a:pPr>
            <a:endParaRPr lang="ar-YE" sz="2400" b="1" kern="0" dirty="0">
              <a:solidFill>
                <a:srgbClr val="00B0F0"/>
              </a:solidFill>
              <a:latin typeface="Calibri" panose="020F0502020204030204" pitchFamily="34" charset="0"/>
              <a:cs typeface="Calibri" panose="020F0502020204030204" pitchFamily="34" charset="0"/>
            </a:endParaRPr>
          </a:p>
          <a:p>
            <a:pPr algn="just" rtl="1">
              <a:lnSpc>
                <a:spcPct val="150000"/>
              </a:lnSpc>
            </a:pPr>
            <a:r>
              <a:rPr lang="ar-JO" sz="1800" b="0" i="0" u="none" strike="noStrike" baseline="0" dirty="0">
                <a:latin typeface="Simplified Arabic" panose="02020603050405020304" pitchFamily="18" charset="-78"/>
                <a:cs typeface="Simplified Arabic" panose="02020603050405020304" pitchFamily="18" charset="-78"/>
              </a:rPr>
              <a:t> </a:t>
            </a:r>
            <a:r>
              <a:rPr lang="ar-YE" sz="2000" b="0" i="0" u="none" strike="noStrike" baseline="0" dirty="0">
                <a:latin typeface="Segoe UI" panose="020B0502040204020203" pitchFamily="34" charset="0"/>
                <a:cs typeface="Segoe UI" panose="020B0502040204020203" pitchFamily="34" charset="0"/>
              </a:rPr>
              <a:t>حيث يتم اختيار أحد الحلول المفروضة، </a:t>
            </a:r>
            <a:r>
              <a:rPr lang="ar-JO" sz="2000" b="0" i="0" u="none" strike="noStrike" baseline="0" dirty="0">
                <a:latin typeface="Segoe UI" panose="020B0502040204020203" pitchFamily="34" charset="0"/>
                <a:cs typeface="Segoe UI" panose="020B0502040204020203" pitchFamily="34" charset="0"/>
              </a:rPr>
              <a:t>والقرار</a:t>
            </a:r>
            <a:r>
              <a:rPr lang="ar-JO" sz="200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هنا لمجموعة من صانعي السياسة ذوي النفوذ، ثم تعرض</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السياسة المختارة على الهيئات التشريعية </a:t>
            </a:r>
            <a:r>
              <a:rPr lang="ar-JO" sz="2000" b="0" i="0" u="none" strike="noStrike" baseline="0" dirty="0">
                <a:latin typeface="Segoe UI" panose="020B0502040204020203" pitchFamily="34" charset="0"/>
                <a:cs typeface="Segoe UI" panose="020B0502040204020203" pitchFamily="34" charset="0"/>
              </a:rPr>
              <a:t>لإقرارها </a:t>
            </a:r>
            <a:r>
              <a:rPr lang="ar-YE" sz="2000" b="0" i="0" u="none" strike="noStrike" baseline="0" dirty="0">
                <a:latin typeface="Segoe UI" panose="020B0502040204020203" pitchFamily="34" charset="0"/>
                <a:cs typeface="Segoe UI" panose="020B0502040204020203" pitchFamily="34" charset="0"/>
              </a:rPr>
              <a:t>لتأخذ قوة</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القانون و</a:t>
            </a:r>
            <a:r>
              <a:rPr lang="ar-JO" sz="2000" b="0" i="0" u="none" strike="noStrike" baseline="0" dirty="0">
                <a:latin typeface="Segoe UI" panose="020B0502040204020203" pitchFamily="34" charset="0"/>
                <a:cs typeface="Segoe UI" panose="020B0502040204020203" pitchFamily="34" charset="0"/>
              </a:rPr>
              <a:t>يتم تعميمها على الجهة المختصة للبدأ بتنفيذها للتأكد من فاعليتها .</a:t>
            </a:r>
          </a:p>
          <a:p>
            <a:pPr algn="just" rtl="1">
              <a:lnSpc>
                <a:spcPct val="150000"/>
              </a:lnSpc>
            </a:pPr>
            <a:r>
              <a:rPr lang="ar-JO" sz="2000" dirty="0">
                <a:latin typeface="Segoe UI" panose="020B0502040204020203" pitchFamily="34" charset="0"/>
                <a:cs typeface="Segoe UI" panose="020B0502040204020203" pitchFamily="34" charset="0"/>
              </a:rPr>
              <a:t>أما </a:t>
            </a:r>
            <a:r>
              <a:rPr lang="ar-YE" sz="2000" b="0" i="0" u="none" strike="noStrike" baseline="0" dirty="0">
                <a:latin typeface="Segoe UI" panose="020B0502040204020203" pitchFamily="34" charset="0"/>
                <a:cs typeface="Segoe UI" panose="020B0502040204020203" pitchFamily="34" charset="0"/>
              </a:rPr>
              <a:t>في حالة الفشل في </a:t>
            </a:r>
            <a:r>
              <a:rPr lang="ar-JO" sz="2000" b="0" i="0" u="none" strike="noStrike" baseline="0" dirty="0">
                <a:latin typeface="Segoe UI" panose="020B0502040204020203" pitchFamily="34" charset="0"/>
                <a:cs typeface="Segoe UI" panose="020B0502040204020203" pitchFamily="34" charset="0"/>
              </a:rPr>
              <a:t>إقرار </a:t>
            </a:r>
            <a:r>
              <a:rPr lang="ar-YE" sz="2000" b="0" i="0" u="none" strike="noStrike" baseline="0" dirty="0">
                <a:latin typeface="Segoe UI" panose="020B0502040204020203" pitchFamily="34" charset="0"/>
                <a:cs typeface="Segoe UI" panose="020B0502040204020203" pitchFamily="34" charset="0"/>
              </a:rPr>
              <a:t>هذه السياسة يعود الأمر إلى</a:t>
            </a:r>
            <a:r>
              <a:rPr lang="ar-JO" sz="2000" b="0" i="0" u="none" strike="noStrike" baseline="0" dirty="0">
                <a:latin typeface="Segoe UI" panose="020B0502040204020203" pitchFamily="34" charset="0"/>
                <a:cs typeface="Segoe UI" panose="020B0502040204020203" pitchFamily="34" charset="0"/>
              </a:rPr>
              <a:t> </a:t>
            </a:r>
            <a:r>
              <a:rPr lang="ar-YE" sz="2000" b="0" i="0" u="none" strike="noStrike" baseline="0" dirty="0">
                <a:latin typeface="Segoe UI" panose="020B0502040204020203" pitchFamily="34" charset="0"/>
                <a:cs typeface="Segoe UI" panose="020B0502040204020203" pitchFamily="34" charset="0"/>
              </a:rPr>
              <a:t>المرحلة الثالثة لإعادة النظر</a:t>
            </a:r>
            <a:r>
              <a:rPr lang="ar-JO" sz="2000" b="0" i="0" u="none" strike="noStrike" baseline="0" dirty="0">
                <a:latin typeface="Segoe UI" panose="020B0502040204020203" pitchFamily="34" charset="0"/>
                <a:cs typeface="Segoe UI" panose="020B0502040204020203" pitchFamily="34" charset="0"/>
              </a:rPr>
              <a:t> فيها من جديد فيتم اجتماع القوى المختلفة وإعادة التحليل والمناقشة وصياغة السياسة وتعديلها أو الخروج بسياسة جديدة تتوافق عليها جميع الأطراف </a:t>
            </a:r>
            <a:r>
              <a:rPr lang="ar-YE" b="0" i="0" u="none" strike="noStrike" baseline="0" dirty="0">
                <a:latin typeface="Segoe UI" panose="020B0502040204020203" pitchFamily="34" charset="0"/>
                <a:cs typeface="Segoe UI" panose="020B0502040204020203" pitchFamily="34" charset="0"/>
              </a:rPr>
              <a:t>.</a:t>
            </a:r>
            <a:endParaRPr lang="en-US" sz="4000"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23530754-0B8C-B2F4-72DB-3FD303F9BC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8921" y="1433015"/>
            <a:ext cx="2628900" cy="1009581"/>
          </a:xfrm>
          <a:prstGeom prst="rect">
            <a:avLst/>
          </a:prstGeom>
        </p:spPr>
      </p:pic>
      <p:pic>
        <p:nvPicPr>
          <p:cNvPr id="4" name="Graphic 21">
            <a:extLst>
              <a:ext uri="{FF2B5EF4-FFF2-40B4-BE49-F238E27FC236}">
                <a16:creationId xmlns:a16="http://schemas.microsoft.com/office/drawing/2014/main" xmlns="" id="{3B765840-97A3-86E3-7EF6-E500180D8D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49506">
        <p14:prism isInverted="1"/>
      </p:transition>
    </mc:Choice>
    <mc:Fallback xmlns="">
      <p:transition spd="slow" advTm="149506">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1F61D9FB-1F36-8753-9740-15BCB235C655}"/>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6278BDE9-38C4-8979-CE01-06C214593AAA}"/>
              </a:ext>
            </a:extLst>
          </p:cNvPr>
          <p:cNvSpPr txBox="1"/>
          <p:nvPr/>
        </p:nvSpPr>
        <p:spPr>
          <a:xfrm>
            <a:off x="1276027" y="1730604"/>
            <a:ext cx="9984167" cy="3785652"/>
          </a:xfrm>
          <a:prstGeom prst="rect">
            <a:avLst/>
          </a:prstGeom>
          <a:noFill/>
        </p:spPr>
        <p:txBody>
          <a:bodyPr wrap="square" rtlCol="0">
            <a:spAutoFit/>
          </a:bodyPr>
          <a:lstStyle/>
          <a:p>
            <a:pPr algn="r" rtl="1">
              <a:lnSpc>
                <a:spcPct val="150000"/>
              </a:lnSpc>
            </a:pPr>
            <a:r>
              <a:rPr lang="ar-YE" sz="2000" b="1" kern="0" dirty="0">
                <a:solidFill>
                  <a:srgbClr val="00B0F0"/>
                </a:solidFill>
                <a:latin typeface="Segoe UI" panose="020B0502040204020203" pitchFamily="34" charset="0"/>
                <a:cs typeface="Segoe UI" panose="020B0502040204020203" pitchFamily="34" charset="0"/>
              </a:rPr>
              <a:t>المرحلة السادسة: تنفيذ السياسة</a:t>
            </a:r>
            <a:r>
              <a:rPr lang="ar-JO" sz="2000" b="1" kern="0" dirty="0">
                <a:solidFill>
                  <a:srgbClr val="00B0F0"/>
                </a:solidFill>
                <a:latin typeface="Segoe UI" panose="020B0502040204020203" pitchFamily="34" charset="0"/>
                <a:cs typeface="Segoe UI" panose="020B0502040204020203" pitchFamily="34" charset="0"/>
              </a:rPr>
              <a:t> التعليمية</a:t>
            </a:r>
            <a:endParaRPr lang="ar-YE" sz="2000" b="1" kern="0" dirty="0">
              <a:solidFill>
                <a:srgbClr val="00B0F0"/>
              </a:solidFill>
              <a:latin typeface="Segoe UI" panose="020B0502040204020203" pitchFamily="34" charset="0"/>
              <a:cs typeface="Segoe UI" panose="020B0502040204020203" pitchFamily="34" charset="0"/>
            </a:endParaRPr>
          </a:p>
          <a:p>
            <a:pPr marL="0" marR="0" indent="457200" algn="just" rtl="1">
              <a:lnSpc>
                <a:spcPct val="150000"/>
              </a:lnSpc>
              <a:spcBef>
                <a:spcPts val="0"/>
              </a:spcBef>
              <a:spcAft>
                <a:spcPts val="800"/>
              </a:spcAft>
            </a:pPr>
            <a:r>
              <a:rPr lang="ar-SA" sz="2000" dirty="0">
                <a:latin typeface="Segoe UI" panose="020B0502040204020203" pitchFamily="34" charset="0"/>
                <a:cs typeface="Segoe UI" panose="020B0502040204020203" pitchFamily="34" charset="0"/>
              </a:rPr>
              <a:t>تختص هذه المرحلة بالعمل الفني والإجرائي المرتبط ارتباطاً وثيقاً بالمؤسسة التعليمية ومتابعتها، وذلك عن طريق تحويل الخطط والبرامج إلى نشاط فعلي يتم تنفيذه وتطبيقه في الواقع؛ ومعنى ذلك أن السياسة التربوية لابد وأن تنتهي بوضع خطة للتنفيذ، والتي تعني مجموعة الإجراءات المتتابعة المحددة بزمان ومكان معينين، والتي تتخذ لتحقيق هدف معين ومحدد مسبقاً، مع تحديد الكلفة، ومصادر التمويل. ومن خلال هذه الخطوة يتم معرفة المدى الذي يسير فيه التنفيذ نحو الاتجاه الذي يحقق ما وضع سل</a:t>
            </a:r>
            <a:r>
              <a:rPr lang="ar-JO" sz="2000" dirty="0">
                <a:latin typeface="Segoe UI" panose="020B0502040204020203" pitchFamily="34" charset="0"/>
                <a:cs typeface="Segoe UI" panose="020B0502040204020203" pitchFamily="34" charset="0"/>
              </a:rPr>
              <a:t>فًا</a:t>
            </a:r>
            <a:r>
              <a:rPr lang="ar-SA" sz="2000" dirty="0">
                <a:latin typeface="Segoe UI" panose="020B0502040204020203" pitchFamily="34" charset="0"/>
                <a:cs typeface="Segoe UI" panose="020B0502040204020203" pitchFamily="34" charset="0"/>
              </a:rPr>
              <a:t> من أهداف، ومن ثم يمكن معرفة أوجه القصور والقوة في هذه السياسة</a:t>
            </a:r>
            <a:r>
              <a:rPr lang="ar-SA" sz="1800" dirty="0">
                <a:effectLst/>
                <a:latin typeface="Segoe UI" panose="020B0502040204020203" pitchFamily="34" charset="0"/>
                <a:ea typeface="Calibri" panose="020F0502020204030204" pitchFamily="34" charset="0"/>
                <a:cs typeface="Segoe UI" panose="020B0502040204020203" pitchFamily="34" charset="0"/>
              </a:rPr>
              <a:t>. </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0E7D70D5-4E1D-1495-BD72-9FBDC69192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2727" y="1257885"/>
            <a:ext cx="2514600" cy="1005351"/>
          </a:xfrm>
          <a:prstGeom prst="rect">
            <a:avLst/>
          </a:prstGeom>
        </p:spPr>
      </p:pic>
      <p:pic>
        <p:nvPicPr>
          <p:cNvPr id="3" name="Graphic 21">
            <a:extLst>
              <a:ext uri="{FF2B5EF4-FFF2-40B4-BE49-F238E27FC236}">
                <a16:creationId xmlns:a16="http://schemas.microsoft.com/office/drawing/2014/main" xmlns="" id="{4B6F8845-9F1B-B30A-0392-285E0BD710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90763">
        <p14:prism isInverted="1"/>
      </p:transition>
    </mc:Choice>
    <mc:Fallback xmlns="">
      <p:transition spd="slow" advTm="19076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95FF2F6-8159-E9C2-D368-E60A11944947}"/>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961671" y="1620262"/>
            <a:ext cx="10298392" cy="3970318"/>
          </a:xfrm>
          <a:prstGeom prst="rect">
            <a:avLst/>
          </a:prstGeom>
          <a:noFill/>
        </p:spPr>
        <p:txBody>
          <a:bodyPr wrap="square" rtlCol="0">
            <a:spAutoFit/>
          </a:bodyPr>
          <a:lstStyle/>
          <a:p>
            <a:pPr algn="just" rtl="1">
              <a:lnSpc>
                <a:spcPct val="150000"/>
              </a:lnSpc>
            </a:pPr>
            <a:r>
              <a:rPr lang="ar-JO" sz="2400" kern="0" dirty="0">
                <a:effectLst/>
                <a:latin typeface="Segoe UI" panose="020B0502040204020203" pitchFamily="34" charset="0"/>
                <a:ea typeface="Calibri" panose="020F0502020204030204" pitchFamily="34" charset="0"/>
                <a:cs typeface="Segoe UI" panose="020B0502040204020203" pitchFamily="34" charset="0"/>
              </a:rPr>
              <a:t>   </a:t>
            </a:r>
            <a:r>
              <a:rPr lang="ar-YE" sz="2000" b="1" kern="100" dirty="0">
                <a:solidFill>
                  <a:srgbClr val="00B0F0"/>
                </a:solidFill>
                <a:latin typeface="Segoe UI" panose="020B0502040204020203" pitchFamily="34" charset="0"/>
                <a:cs typeface="Segoe UI" panose="020B0502040204020203" pitchFamily="34" charset="0"/>
              </a:rPr>
              <a:t>• المرحلة السابعة: التغذية العكسية</a:t>
            </a:r>
            <a:r>
              <a:rPr lang="ar-JO" sz="2000" b="1" kern="100" dirty="0">
                <a:solidFill>
                  <a:srgbClr val="00B0F0"/>
                </a:solidFill>
                <a:latin typeface="Segoe UI" panose="020B0502040204020203" pitchFamily="34" charset="0"/>
                <a:cs typeface="Segoe UI" panose="020B0502040204020203" pitchFamily="34" charset="0"/>
              </a:rPr>
              <a:t>( الراجعة)</a:t>
            </a:r>
          </a:p>
          <a:p>
            <a:pPr algn="just" rtl="1">
              <a:lnSpc>
                <a:spcPct val="150000"/>
              </a:lnSpc>
            </a:pPr>
            <a:r>
              <a:rPr lang="ar-YE" sz="2400" dirty="0">
                <a:latin typeface="Segoe UI" panose="020B0502040204020203" pitchFamily="34" charset="0"/>
                <a:cs typeface="Segoe UI" panose="020B0502040204020203" pitchFamily="34" charset="0"/>
              </a:rPr>
              <a:t> </a:t>
            </a:r>
            <a:r>
              <a:rPr lang="ar-JO" sz="24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وهي أخر </a:t>
            </a:r>
            <a:r>
              <a:rPr lang="ar-JO" sz="2000" dirty="0">
                <a:latin typeface="Segoe UI" panose="020B0502040204020203" pitchFamily="34" charset="0"/>
                <a:cs typeface="Segoe UI" panose="020B0502040204020203" pitchFamily="34" charset="0"/>
              </a:rPr>
              <a:t>مرحلة</a:t>
            </a:r>
            <a:r>
              <a:rPr lang="ar-YE" sz="2000" dirty="0">
                <a:latin typeface="Segoe UI" panose="020B0502040204020203" pitchFamily="34" charset="0"/>
                <a:cs typeface="Segoe UI" panose="020B0502040204020203" pitchFamily="34" charset="0"/>
              </a:rPr>
              <a:t> في عملية</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صنع السياسة وعن طريقها يحدد صناع السياسة أوجه القوة</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والضعف وما يترتب عليها من آثار متوقعة وغير متوقعة</a:t>
            </a:r>
            <a:r>
              <a:rPr lang="ar-JO" sz="2000" dirty="0">
                <a:latin typeface="Segoe UI" panose="020B0502040204020203" pitchFamily="34" charset="0"/>
                <a:cs typeface="Segoe UI" panose="020B0502040204020203" pitchFamily="34" charset="0"/>
              </a:rPr>
              <a:t> وكذلك اعتمادها على شكلها الحالي أم التطوير والحذف أو الإضافة</a:t>
            </a:r>
            <a:r>
              <a:rPr lang="ar-YE" sz="2000" dirty="0">
                <a:latin typeface="Segoe UI" panose="020B0502040204020203" pitchFamily="34" charset="0"/>
                <a:cs typeface="Segoe UI" panose="020B0502040204020203" pitchFamily="34" charset="0"/>
              </a:rPr>
              <a:t>.</a:t>
            </a:r>
            <a:r>
              <a:rPr lang="ar-JO" sz="2000" dirty="0">
                <a:latin typeface="Segoe UI" panose="020B0502040204020203" pitchFamily="34" charset="0"/>
                <a:cs typeface="Segoe UI" panose="020B0502040204020203" pitchFamily="34" charset="0"/>
              </a:rPr>
              <a:t> </a:t>
            </a:r>
          </a:p>
          <a:p>
            <a:pPr algn="just" rtl="1">
              <a:lnSpc>
                <a:spcPct val="150000"/>
              </a:lnSpc>
            </a:pPr>
            <a:r>
              <a:rPr lang="ar-YE" sz="2000" dirty="0">
                <a:latin typeface="Segoe UI" panose="020B0502040204020203" pitchFamily="34" charset="0"/>
                <a:cs typeface="Segoe UI" panose="020B0502040204020203" pitchFamily="34" charset="0"/>
              </a:rPr>
              <a:t>وتأسيسا على ما سبق </a:t>
            </a:r>
            <a:r>
              <a:rPr lang="ar-JO" sz="2000" dirty="0">
                <a:latin typeface="Segoe UI" panose="020B0502040204020203" pitchFamily="34" charset="0"/>
                <a:cs typeface="Segoe UI" panose="020B0502040204020203" pitchFamily="34" charset="0"/>
              </a:rPr>
              <a:t>يتضح </a:t>
            </a:r>
            <a:r>
              <a:rPr lang="ar-YE" sz="2000" dirty="0">
                <a:latin typeface="Segoe UI" panose="020B0502040204020203" pitchFamily="34" charset="0"/>
                <a:cs typeface="Segoe UI" panose="020B0502040204020203" pitchFamily="34" charset="0"/>
              </a:rPr>
              <a:t>أن صناعة السياسة</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التعليمية عملية علمية حيث أنها</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تمر بخطوات تتسق مع خطوات المنهج العلمي في البحث</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والتفكير لاسيما وأنها في النهاية عملية تؤدي إلى صنع </a:t>
            </a:r>
            <a:r>
              <a:rPr lang="ar-JO" sz="2000" dirty="0">
                <a:latin typeface="Segoe UI" panose="020B0502040204020203" pitchFamily="34" charset="0"/>
                <a:cs typeface="Segoe UI" panose="020B0502040204020203" pitchFamily="34" charset="0"/>
              </a:rPr>
              <a:t>قرارات </a:t>
            </a:r>
            <a:r>
              <a:rPr lang="ar-YE" sz="2000" dirty="0">
                <a:latin typeface="Segoe UI" panose="020B0502040204020203" pitchFamily="34" charset="0"/>
                <a:cs typeface="Segoe UI" panose="020B0502040204020203" pitchFamily="34" charset="0"/>
              </a:rPr>
              <a:t>إصلاحية أو تطويرية تتعلق ببعض أو</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كل عناصر النظام</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التعليمي، كما أنها عملية جماعية</a:t>
            </a:r>
            <a:r>
              <a:rPr lang="ar-JO" sz="2000" dirty="0">
                <a:latin typeface="Segoe UI" panose="020B0502040204020203" pitchFamily="34" charset="0"/>
                <a:cs typeface="Segoe UI" panose="020B0502040204020203" pitchFamily="34" charset="0"/>
              </a:rPr>
              <a:t> تشترك فيها القوى الرسمية وغير الرسمية في الدولة.</a:t>
            </a:r>
            <a:endParaRPr lang="en-US" sz="2000" dirty="0">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8CE61F63-E72D-51F0-DABE-F79E8EB720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546" y="1430459"/>
            <a:ext cx="2388260" cy="936892"/>
          </a:xfrm>
          <a:prstGeom prst="rect">
            <a:avLst/>
          </a:prstGeom>
        </p:spPr>
      </p:pic>
      <p:pic>
        <p:nvPicPr>
          <p:cNvPr id="12" name="Graphic 21">
            <a:extLst>
              <a:ext uri="{FF2B5EF4-FFF2-40B4-BE49-F238E27FC236}">
                <a16:creationId xmlns:a16="http://schemas.microsoft.com/office/drawing/2014/main" xmlns="" id="{17143DF4-5257-066F-DA28-26FCE18A2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11507">
        <p14:prism isInverted="1"/>
      </p:transition>
    </mc:Choice>
    <mc:Fallback xmlns="">
      <p:transition spd="slow" advTm="211507">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A0C6C50-70AF-87F3-1FEF-8F24BCA80CD3}"/>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E663E696-5E6E-86A0-1BCC-CF18A434FEBA}"/>
              </a:ext>
            </a:extLst>
          </p:cNvPr>
          <p:cNvSpPr txBox="1"/>
          <p:nvPr/>
        </p:nvSpPr>
        <p:spPr>
          <a:xfrm>
            <a:off x="960896" y="1370598"/>
            <a:ext cx="9794928" cy="4339650"/>
          </a:xfrm>
          <a:prstGeom prst="rect">
            <a:avLst/>
          </a:prstGeom>
          <a:noFill/>
        </p:spPr>
        <p:txBody>
          <a:bodyPr wrap="square" rtlCol="0">
            <a:spAutoFit/>
          </a:bodyPr>
          <a:lstStyle/>
          <a:p>
            <a:pPr algn="ctr" rtl="1">
              <a:lnSpc>
                <a:spcPct val="150000"/>
              </a:lnSpc>
            </a:pPr>
            <a:r>
              <a:rPr lang="ar-JO" sz="2000" b="1" kern="0" dirty="0">
                <a:solidFill>
                  <a:srgbClr val="00B0F0"/>
                </a:solidFill>
                <a:latin typeface="Segoe UI" panose="020B0502040204020203" pitchFamily="34" charset="0"/>
                <a:cs typeface="Segoe UI" panose="020B0502040204020203" pitchFamily="34" charset="0"/>
              </a:rPr>
              <a:t>آلية صنع السياسات التعليمية</a:t>
            </a:r>
          </a:p>
          <a:p>
            <a:pPr algn="r" rtl="1">
              <a:lnSpc>
                <a:spcPct val="150000"/>
              </a:lnSpc>
            </a:pPr>
            <a:r>
              <a:rPr lang="ar-JO" sz="2400" dirty="0">
                <a:latin typeface="Segoe UI" panose="020B0502040204020203" pitchFamily="34" charset="0"/>
                <a:cs typeface="Segoe UI" panose="020B0502040204020203" pitchFamily="34" charset="0"/>
              </a:rPr>
              <a:t> </a:t>
            </a:r>
            <a:r>
              <a:rPr lang="ar-SA" sz="2000" dirty="0">
                <a:latin typeface="Segoe UI" panose="020B0502040204020203" pitchFamily="34" charset="0"/>
                <a:cs typeface="Segoe UI" panose="020B0502040204020203" pitchFamily="34" charset="0"/>
              </a:rPr>
              <a:t>تتم صناعة السياسات التربوية في ضوء العديد من الآليات المختلفة، </a:t>
            </a:r>
            <a:r>
              <a:rPr lang="ar-JO" sz="2000" dirty="0">
                <a:latin typeface="Segoe UI" panose="020B0502040204020203" pitchFamily="34" charset="0"/>
                <a:cs typeface="Segoe UI" panose="020B0502040204020203" pitchFamily="34" charset="0"/>
              </a:rPr>
              <a:t>ومن </a:t>
            </a:r>
            <a:r>
              <a:rPr lang="ar-SA" sz="2000" dirty="0">
                <a:latin typeface="Segoe UI" panose="020B0502040204020203" pitchFamily="34" charset="0"/>
                <a:cs typeface="Segoe UI" panose="020B0502040204020203" pitchFamily="34" charset="0"/>
              </a:rPr>
              <a:t>أهم الآليات التي تستعملها الدول العربية في صنع سياساتها التربوية والتي تمثل جزء</a:t>
            </a:r>
            <a:r>
              <a:rPr lang="ar-JO" sz="2000" dirty="0">
                <a:latin typeface="Segoe UI" panose="020B0502040204020203" pitchFamily="34" charset="0"/>
                <a:cs typeface="Segoe UI" panose="020B0502040204020203" pitchFamily="34" charset="0"/>
              </a:rPr>
              <a:t>ًا</a:t>
            </a:r>
            <a:r>
              <a:rPr lang="ar-SA" sz="2000" dirty="0">
                <a:latin typeface="Segoe UI" panose="020B0502040204020203" pitchFamily="34" charset="0"/>
                <a:cs typeface="Segoe UI" panose="020B0502040204020203" pitchFamily="34" charset="0"/>
              </a:rPr>
              <a:t> من عملية صنع السياسة العامة في تلك الدول، وهي : </a:t>
            </a:r>
            <a:endParaRPr lang="ar-JO" sz="2000" dirty="0">
              <a:latin typeface="Segoe UI" panose="020B0502040204020203" pitchFamily="34" charset="0"/>
              <a:cs typeface="Segoe UI" panose="020B0502040204020203" pitchFamily="34" charset="0"/>
            </a:endParaRPr>
          </a:p>
          <a:p>
            <a:pPr marL="342900" indent="-342900" algn="r" rtl="1">
              <a:lnSpc>
                <a:spcPct val="150000"/>
              </a:lnSpc>
              <a:buAutoNum type="arabicPeriod"/>
            </a:pPr>
            <a:r>
              <a:rPr lang="ar-SA" sz="2000" b="1" u="sng" dirty="0">
                <a:effectLst/>
                <a:latin typeface="Segoe UI" panose="020B0502040204020203" pitchFamily="34" charset="0"/>
                <a:ea typeface="Calibri" panose="020F0502020204030204" pitchFamily="34" charset="0"/>
                <a:cs typeface="Segoe UI" panose="020B0502040204020203" pitchFamily="34" charset="0"/>
              </a:rPr>
              <a:t>آلية الاستفتاء</a:t>
            </a:r>
            <a:r>
              <a:rPr lang="ar-SA" sz="1600" b="1" dirty="0">
                <a:effectLst/>
                <a:latin typeface="Segoe UI" panose="020B0502040204020203" pitchFamily="34" charset="0"/>
                <a:ea typeface="Calibri" panose="020F0502020204030204" pitchFamily="34" charset="0"/>
                <a:cs typeface="Segoe UI" panose="020B0502040204020203" pitchFamily="34" charset="0"/>
              </a:rPr>
              <a:t>: </a:t>
            </a:r>
            <a:endParaRPr lang="ar-JO" sz="1600" b="1"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SA" sz="2000" dirty="0">
                <a:latin typeface="Segoe UI" panose="020B0502040204020203" pitchFamily="34" charset="0"/>
                <a:cs typeface="Segoe UI" panose="020B0502040204020203" pitchFamily="34" charset="0"/>
              </a:rPr>
              <a:t>وتمثل هذه الآلية أولى الخطوات التي تقوم بها أي حكومة عند الشروع في أي إصلاح تعليمي، حيث توجه الحكومة استفتاء حول جوانب الإصلاح التربوي المطلوب، ويتم توجيهه إلى التربوي</a:t>
            </a:r>
            <a:r>
              <a:rPr lang="ar-JO" sz="2000" dirty="0">
                <a:latin typeface="Segoe UI" panose="020B0502040204020203" pitchFamily="34" charset="0"/>
                <a:cs typeface="Segoe UI" panose="020B0502040204020203" pitchFamily="34" charset="0"/>
              </a:rPr>
              <a:t>ي</a:t>
            </a:r>
            <a:r>
              <a:rPr lang="ar-SA" sz="2000" dirty="0">
                <a:latin typeface="Segoe UI" panose="020B0502040204020203" pitchFamily="34" charset="0"/>
                <a:cs typeface="Segoe UI" panose="020B0502040204020203" pitchFamily="34" charset="0"/>
              </a:rPr>
              <a:t>ن لأخذ رأيهم في الإصلاح المطلوب، وتكون التقارير والإجابات عن هذا الاستفتاء بداية الإصلاح التربوي عند صنع أي سياسة</a:t>
            </a:r>
            <a:r>
              <a:rPr lang="en-US" sz="2000" dirty="0">
                <a:latin typeface="Segoe UI" panose="020B0502040204020203" pitchFamily="34" charset="0"/>
                <a:cs typeface="Segoe UI" panose="020B0502040204020203" pitchFamily="34" charset="0"/>
              </a:rPr>
              <a:t>.</a:t>
            </a:r>
          </a:p>
        </p:txBody>
      </p:sp>
      <p:pic>
        <p:nvPicPr>
          <p:cNvPr id="4" name="Graphic 21">
            <a:extLst>
              <a:ext uri="{FF2B5EF4-FFF2-40B4-BE49-F238E27FC236}">
                <a16:creationId xmlns:a16="http://schemas.microsoft.com/office/drawing/2014/main" xmlns="" id="{097386F3-D682-D914-0E8A-C6494D59C1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7027">
        <p14:prism isInverted="1"/>
      </p:transition>
    </mc:Choice>
    <mc:Fallback xmlns="">
      <p:transition spd="slow" advTm="13702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80748D2-2B21-BC30-523C-A4D536974C6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F5A4C019-A807-89D1-EB1D-F884956BA4B6}"/>
              </a:ext>
            </a:extLst>
          </p:cNvPr>
          <p:cNvSpPr txBox="1"/>
          <p:nvPr/>
        </p:nvSpPr>
        <p:spPr>
          <a:xfrm>
            <a:off x="1127760" y="1903563"/>
            <a:ext cx="9881420" cy="2790508"/>
          </a:xfrm>
          <a:prstGeom prst="rect">
            <a:avLst/>
          </a:prstGeom>
          <a:noFill/>
        </p:spPr>
        <p:txBody>
          <a:bodyPr wrap="square" rtlCol="0">
            <a:spAutoFit/>
          </a:bodyPr>
          <a:lstStyle/>
          <a:p>
            <a:pPr marL="0" marR="0" algn="just" rtl="1">
              <a:lnSpc>
                <a:spcPct val="150000"/>
              </a:lnSpc>
              <a:spcBef>
                <a:spcPts val="0"/>
              </a:spcBef>
              <a:spcAft>
                <a:spcPts val="800"/>
              </a:spcAft>
            </a:pPr>
            <a:r>
              <a:rPr lang="ar-JO" b="1" u="sng" dirty="0">
                <a:effectLst/>
                <a:latin typeface="Segoe UI" panose="020B0502040204020203" pitchFamily="34" charset="0"/>
                <a:ea typeface="Calibri" panose="020F0502020204030204" pitchFamily="34" charset="0"/>
                <a:cs typeface="Segoe UI" panose="020B0502040204020203" pitchFamily="34" charset="0"/>
              </a:rPr>
              <a:t>2. </a:t>
            </a:r>
            <a:r>
              <a:rPr lang="ar-SA" b="1" u="sng" dirty="0">
                <a:effectLst/>
                <a:latin typeface="Segoe UI" panose="020B0502040204020203" pitchFamily="34" charset="0"/>
                <a:ea typeface="Calibri" panose="020F0502020204030204" pitchFamily="34" charset="0"/>
                <a:cs typeface="Segoe UI" panose="020B0502040204020203" pitchFamily="34" charset="0"/>
              </a:rPr>
              <a:t>آلية الندوات والمؤتمرات التربوية</a:t>
            </a:r>
            <a:r>
              <a:rPr lang="ar-SA" b="1"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وتعد مجال</a:t>
            </a:r>
            <a:r>
              <a:rPr lang="ar-JO" dirty="0">
                <a:effectLst/>
                <a:latin typeface="Segoe UI" panose="020B0502040204020203" pitchFamily="34" charset="0"/>
                <a:ea typeface="Calibri" panose="020F0502020204030204" pitchFamily="34" charset="0"/>
                <a:cs typeface="Segoe UI" panose="020B0502040204020203" pitchFamily="34" charset="0"/>
              </a:rPr>
              <a:t>ًا</a:t>
            </a:r>
            <a:r>
              <a:rPr lang="ar-SA" dirty="0">
                <a:effectLst/>
                <a:latin typeface="Segoe UI" panose="020B0502040204020203" pitchFamily="34" charset="0"/>
                <a:ea typeface="Calibri" panose="020F0502020204030204" pitchFamily="34" charset="0"/>
                <a:cs typeface="Segoe UI" panose="020B0502040204020203" pitchFamily="34" charset="0"/>
              </a:rPr>
              <a:t> خصب</a:t>
            </a:r>
            <a:r>
              <a:rPr lang="ar-JO" dirty="0">
                <a:effectLst/>
                <a:latin typeface="Segoe UI" panose="020B0502040204020203" pitchFamily="34" charset="0"/>
                <a:ea typeface="Calibri" panose="020F0502020204030204" pitchFamily="34" charset="0"/>
                <a:cs typeface="Segoe UI" panose="020B0502040204020203" pitchFamily="34" charset="0"/>
              </a:rPr>
              <a:t>ًا</a:t>
            </a:r>
            <a:r>
              <a:rPr lang="ar-SA" dirty="0">
                <a:effectLst/>
                <a:latin typeface="Segoe UI" panose="020B0502040204020203" pitchFamily="34" charset="0"/>
                <a:ea typeface="Calibri" panose="020F0502020204030204" pitchFamily="34" charset="0"/>
                <a:cs typeface="Segoe UI" panose="020B0502040204020203" pitchFamily="34" charset="0"/>
              </a:rPr>
              <a:t> لمناقشة قضايا ومشكلات التعليم</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0" marR="0" algn="just" rtl="1">
              <a:lnSpc>
                <a:spcPct val="150000"/>
              </a:lnSpc>
              <a:spcBef>
                <a:spcPts val="0"/>
              </a:spcBef>
              <a:spcAft>
                <a:spcPts val="800"/>
              </a:spcAft>
            </a:pPr>
            <a:r>
              <a:rPr lang="ar-JO" b="1" u="sng" dirty="0">
                <a:latin typeface="Segoe UI" panose="020B0502040204020203" pitchFamily="34" charset="0"/>
                <a:cs typeface="Segoe UI" panose="020B0502040204020203" pitchFamily="34" charset="0"/>
              </a:rPr>
              <a:t>3. </a:t>
            </a:r>
            <a:r>
              <a:rPr lang="ar-SA" b="1" u="sng" dirty="0">
                <a:latin typeface="Segoe UI" panose="020B0502040204020203" pitchFamily="34" charset="0"/>
                <a:cs typeface="Segoe UI" panose="020B0502040204020203" pitchFamily="34" charset="0"/>
              </a:rPr>
              <a:t>آلية إعلان الوثيقة</a:t>
            </a:r>
            <a:r>
              <a:rPr lang="ar-SA" b="1"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تقوم معظم الدول بإعلان وثيقة تتضمن ملامح سياستها التعليمية والتغير المنشود، وغالب</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ا ما يسبق صدور هذه الوثائق عدة خطوات تطبيقية، مثل عقد الندوات المؤتمرات المتخصصة وورش العمل التي تناقش فيها مجموعة من المشكلات.</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50000"/>
              </a:lnSpc>
            </a:pPr>
            <a:r>
              <a:rPr lang="ar-JO" b="1" u="sng" dirty="0">
                <a:latin typeface="Segoe UI" panose="020B0502040204020203" pitchFamily="34" charset="0"/>
                <a:cs typeface="Segoe UI" panose="020B0502040204020203" pitchFamily="34" charset="0"/>
              </a:rPr>
              <a:t>4. </a:t>
            </a:r>
            <a:r>
              <a:rPr lang="ar-SA" b="1" u="sng" dirty="0">
                <a:latin typeface="Segoe UI" panose="020B0502040204020203" pitchFamily="34" charset="0"/>
                <a:cs typeface="Segoe UI" panose="020B0502040204020203" pitchFamily="34" charset="0"/>
              </a:rPr>
              <a:t>التأثير على الرأي العام </a:t>
            </a:r>
            <a:r>
              <a:rPr lang="ar-JO" b="1" u="sng" dirty="0">
                <a:latin typeface="Segoe UI" panose="020B0502040204020203"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تلعب أجهزة الإعلام، والصحافة التربوية،المجلات، والدوريات المتخصصة في مجال التعليم دوراً في صنع السياسة التعليمية بما تعرضه من أفكار وآراء تتعامل مع هذه السياسة</a:t>
            </a:r>
            <a:endParaRPr lang="en-US"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6ED1F0EA-EEB8-C30E-250A-BEEC6A693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76391">
        <p14:prism isInverted="1"/>
      </p:transition>
    </mc:Choice>
    <mc:Fallback xmlns="">
      <p:transition spd="slow" advTm="176391">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D30FF27-8532-6BDF-F57D-67720831317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1EE01C9F-D15D-AFF6-71F8-123F8164663E}"/>
              </a:ext>
            </a:extLst>
          </p:cNvPr>
          <p:cNvSpPr txBox="1"/>
          <p:nvPr/>
        </p:nvSpPr>
        <p:spPr>
          <a:xfrm>
            <a:off x="919235" y="1617711"/>
            <a:ext cx="10383264" cy="3565079"/>
          </a:xfrm>
          <a:prstGeom prst="rect">
            <a:avLst/>
          </a:prstGeom>
          <a:noFill/>
        </p:spPr>
        <p:txBody>
          <a:bodyPr wrap="square" rtlCol="0">
            <a:spAutoFit/>
          </a:bodyPr>
          <a:lstStyle/>
          <a:p>
            <a:pPr marL="0" marR="0" algn="r" rtl="1">
              <a:lnSpc>
                <a:spcPct val="150000"/>
              </a:lnSpc>
              <a:spcBef>
                <a:spcPts val="0"/>
              </a:spcBef>
              <a:spcAft>
                <a:spcPts val="0"/>
              </a:spcAft>
            </a:pPr>
            <a:r>
              <a:rPr lang="ar-JO" sz="2000" b="1" u="sng" dirty="0">
                <a:latin typeface="Calibri" panose="020F0502020204030204" pitchFamily="34" charset="0"/>
                <a:cs typeface="Simplified Arabic" panose="02020603050405020304" pitchFamily="18" charset="-78"/>
              </a:rPr>
              <a:t>5</a:t>
            </a:r>
            <a:r>
              <a:rPr lang="ar-JO" b="1" u="sng" dirty="0">
                <a:latin typeface="Segoe UI" panose="020B0502040204020203" pitchFamily="34" charset="0"/>
                <a:cs typeface="Segoe UI" panose="020B0502040204020203" pitchFamily="34" charset="0"/>
              </a:rPr>
              <a:t>. </a:t>
            </a:r>
            <a:r>
              <a:rPr lang="ar-SA" b="1" u="sng" dirty="0">
                <a:latin typeface="Segoe UI" panose="020B0502040204020203" pitchFamily="34" charset="0"/>
                <a:cs typeface="Segoe UI" panose="020B0502040204020203" pitchFamily="34" charset="0"/>
              </a:rPr>
              <a:t>ورش العمل</a:t>
            </a:r>
            <a:r>
              <a:rPr lang="ar-SA" dirty="0">
                <a:latin typeface="Segoe UI" panose="020B0502040204020203" pitchFamily="34" charset="0"/>
                <a:cs typeface="Segoe UI" panose="020B0502040204020203" pitchFamily="34" charset="0"/>
              </a:rPr>
              <a:t>:</a:t>
            </a:r>
            <a:endParaRPr lang="ar-JO" dirty="0">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r>
              <a:rPr lang="ar-SA" dirty="0">
                <a:latin typeface="Segoe UI" panose="020B0502040204020203" pitchFamily="34" charset="0"/>
                <a:cs typeface="Segoe UI" panose="020B0502040204020203" pitchFamily="34" charset="0"/>
              </a:rPr>
              <a:t> بعد القيام بالدراسات والبحوث كخطوة أولى في سبيل إعداد سياسة تعليمية يلي هذه الخطوة تكوين ورش عمل تحضيرية تظل منعقدة لعدة أيام، وبعد الانتهاء من ورش العمل يتم التوصل إلى تقرير</a:t>
            </a:r>
            <a:r>
              <a:rPr lang="en-US" dirty="0">
                <a:latin typeface="Segoe UI" panose="020B0502040204020203" pitchFamily="34" charset="0"/>
                <a:cs typeface="Segoe UI" panose="020B0502040204020203" pitchFamily="34" charset="0"/>
              </a:rPr>
              <a:t>.</a:t>
            </a:r>
            <a:endParaRPr lang="ar-JO" dirty="0">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endParaRPr lang="en-US" sz="1600" dirty="0">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JO" b="1" u="sng" dirty="0">
                <a:latin typeface="Segoe UI" panose="020B0502040204020203" pitchFamily="34" charset="0"/>
                <a:cs typeface="Segoe UI" panose="020B0502040204020203" pitchFamily="34" charset="0"/>
              </a:rPr>
              <a:t>6. </a:t>
            </a:r>
            <a:r>
              <a:rPr lang="ar-SA" b="1" u="sng" dirty="0">
                <a:latin typeface="Segoe UI" panose="020B0502040204020203" pitchFamily="34" charset="0"/>
                <a:cs typeface="Segoe UI" panose="020B0502040204020203" pitchFamily="34" charset="0"/>
              </a:rPr>
              <a:t>آلية الشبكات المساندة لصناعة السياسات:</a:t>
            </a:r>
            <a:endParaRPr lang="ar-JO" b="1" u="sng" dirty="0">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SA" dirty="0">
                <a:latin typeface="Segoe UI" panose="020B0502040204020203" pitchFamily="34" charset="0"/>
                <a:cs typeface="Segoe UI" panose="020B0502040204020203" pitchFamily="34" charset="0"/>
              </a:rPr>
              <a:t> تلعب آلية الشبكات المساندة دوراً بارزاً في علمية صنع السياسة، والتنسيق بين الأجهزة المختلفة، ومراقبة تنفيذها، وكسب التأييد الشعبي لهذه السياسات، من خلال دور كل من جهاز الخدمة المدنية، والشبكات المهنية التي تلعب دوراً في تعزيز تعلم الطلاب، وكذلك من خلال مجالس الآباء، والمجالس المحلية</a:t>
            </a:r>
            <a:r>
              <a:rPr lang="en-US" sz="2000" dirty="0">
                <a:latin typeface="Calibri" panose="020F0502020204030204" pitchFamily="34" charset="0"/>
                <a:cs typeface="Simplified Arabic" panose="02020603050405020304" pitchFamily="18" charset="-78"/>
              </a:rPr>
              <a:t>.</a:t>
            </a:r>
            <a:endParaRPr lang="en-US" sz="3200" dirty="0"/>
          </a:p>
        </p:txBody>
      </p:sp>
      <p:pic>
        <p:nvPicPr>
          <p:cNvPr id="4" name="Graphic 21">
            <a:extLst>
              <a:ext uri="{FF2B5EF4-FFF2-40B4-BE49-F238E27FC236}">
                <a16:creationId xmlns:a16="http://schemas.microsoft.com/office/drawing/2014/main" xmlns="" id="{2A7C1F3F-DDD7-5233-6D16-2257E7ED9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4442">
        <p14:prism isInverted="1"/>
      </p:transition>
    </mc:Choice>
    <mc:Fallback xmlns="">
      <p:transition spd="slow" advTm="204442">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F4E277F-839E-8B31-74E2-53B880899060}"/>
              </a:ext>
            </a:extLst>
          </p:cNvPr>
          <p:cNvSpPr/>
          <p:nvPr/>
        </p:nvSpPr>
        <p:spPr>
          <a:xfrm>
            <a:off x="700302" y="13308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B3005F66-4963-5249-AF44-6666A630DE03}"/>
              </a:ext>
            </a:extLst>
          </p:cNvPr>
          <p:cNvSpPr txBox="1"/>
          <p:nvPr/>
        </p:nvSpPr>
        <p:spPr>
          <a:xfrm>
            <a:off x="855064" y="1556085"/>
            <a:ext cx="10481872" cy="4037003"/>
          </a:xfrm>
          <a:prstGeom prst="rect">
            <a:avLst/>
          </a:prstGeom>
          <a:noFill/>
        </p:spPr>
        <p:txBody>
          <a:bodyPr wrap="square" rtlCol="0">
            <a:spAutoFit/>
          </a:bodyPr>
          <a:lstStyle/>
          <a:p>
            <a:pPr marL="0" marR="0" algn="just" rtl="1">
              <a:lnSpc>
                <a:spcPct val="150000"/>
              </a:lnSpc>
              <a:spcBef>
                <a:spcPts val="0"/>
              </a:spcBef>
              <a:spcAft>
                <a:spcPts val="800"/>
              </a:spcAft>
            </a:pPr>
            <a:r>
              <a:rPr lang="ar-JO" b="1" u="sng" dirty="0">
                <a:effectLst/>
                <a:latin typeface="Segoe UI" panose="020B0502040204020203" pitchFamily="34" charset="0"/>
                <a:ea typeface="Calibri" panose="020F0502020204030204" pitchFamily="34" charset="0"/>
                <a:cs typeface="Segoe UI" panose="020B0502040204020203" pitchFamily="34" charset="0"/>
              </a:rPr>
              <a:t>7.</a:t>
            </a:r>
            <a:r>
              <a:rPr lang="ar-SA" b="1" u="sng" dirty="0">
                <a:effectLst/>
                <a:latin typeface="Segoe UI" panose="020B0502040204020203" pitchFamily="34" charset="0"/>
                <a:ea typeface="Calibri" panose="020F0502020204030204" pitchFamily="34" charset="0"/>
                <a:cs typeface="Segoe UI" panose="020B0502040204020203" pitchFamily="34" charset="0"/>
              </a:rPr>
              <a:t>آلية المجالس الاستشارية</a:t>
            </a:r>
            <a:r>
              <a:rPr lang="ar-SA" b="1"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يتم بمقتضاها إشراك القطاع الخاص مع الحكومة في صنع السياسات العامة، وتقوم الوزارات بتشكيل هذه المجالس، وتضم مُ</a:t>
            </a:r>
            <a:r>
              <a:rPr lang="ar-JO" dirty="0">
                <a:effectLst/>
                <a:latin typeface="Segoe UI" panose="020B0502040204020203" pitchFamily="34" charset="0"/>
                <a:ea typeface="Calibri" panose="020F0502020204030204" pitchFamily="34" charset="0"/>
                <a:cs typeface="Segoe UI" panose="020B0502040204020203" pitchFamily="34" charset="0"/>
              </a:rPr>
              <a:t>م</a:t>
            </a:r>
            <a:r>
              <a:rPr lang="ar-SA" dirty="0">
                <a:effectLst/>
                <a:latin typeface="Segoe UI" panose="020B0502040204020203" pitchFamily="34" charset="0"/>
                <a:ea typeface="Calibri" panose="020F0502020204030204" pitchFamily="34" charset="0"/>
                <a:cs typeface="Segoe UI" panose="020B0502040204020203" pitchFamily="34" charset="0"/>
              </a:rPr>
              <a:t>ثلين من الحكومة، ومن نقابات العمال،</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والمؤسسات الأكاديمية، والجامعات، والمراكز البحثية، والمؤسسات الصحفية، وتناقش هذه المجالس السياسات التنموية التي تقع في اختصاصها</a:t>
            </a:r>
            <a:r>
              <a:rPr lang="ar-JO" dirty="0">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pPr>
            <a:r>
              <a:rPr lang="ar-JO" b="1" u="sng" dirty="0">
                <a:latin typeface="Segoe UI" panose="020B0502040204020203" pitchFamily="34" charset="0"/>
                <a:cs typeface="Segoe UI" panose="020B0502040204020203" pitchFamily="34" charset="0"/>
              </a:rPr>
              <a:t>8.</a:t>
            </a:r>
            <a:r>
              <a:rPr lang="ar-SA" b="1" u="sng" dirty="0">
                <a:latin typeface="Segoe UI" panose="020B0502040204020203" pitchFamily="34" charset="0"/>
                <a:cs typeface="Segoe UI" panose="020B0502040204020203" pitchFamily="34" charset="0"/>
              </a:rPr>
              <a:t>الاستعانة ببيوت الخبرة ومكاتب الاستشارات: </a:t>
            </a:r>
            <a:r>
              <a:rPr lang="ar-SA" dirty="0">
                <a:effectLst/>
                <a:latin typeface="Segoe UI" panose="020B0502040204020203" pitchFamily="34" charset="0"/>
                <a:ea typeface="Calibri" panose="020F0502020204030204" pitchFamily="34" charset="0"/>
                <a:cs typeface="Segoe UI" panose="020B0502040204020203" pitchFamily="34" charset="0"/>
              </a:rPr>
              <a:t>وهي من الآليات المستخدمة في كثير من الدول النامية، وذلك للاستفادة من خبرات الدول المتقدمة</a:t>
            </a:r>
            <a:r>
              <a:rPr lang="ar-JO" dirty="0">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b="1" u="sng" dirty="0">
                <a:effectLst/>
                <a:latin typeface="Segoe UI" panose="020B0502040204020203" pitchFamily="34" charset="0"/>
                <a:ea typeface="Calibri" panose="020F0502020204030204" pitchFamily="34" charset="0"/>
                <a:cs typeface="Segoe UI" panose="020B0502040204020203" pitchFamily="34" charset="0"/>
              </a:rPr>
              <a:t>9. </a:t>
            </a:r>
            <a:r>
              <a:rPr lang="ar-SA" b="1" u="sng" dirty="0">
                <a:effectLst/>
                <a:latin typeface="Segoe UI" panose="020B0502040204020203" pitchFamily="34" charset="0"/>
                <a:ea typeface="Calibri" panose="020F0502020204030204" pitchFamily="34" charset="0"/>
                <a:cs typeface="Segoe UI" panose="020B0502040204020203" pitchFamily="34" charset="0"/>
              </a:rPr>
              <a:t>آلية التكنولوجيا: </a:t>
            </a:r>
            <a:r>
              <a:rPr lang="ar-SA" dirty="0">
                <a:effectLst/>
                <a:latin typeface="Segoe UI" panose="020B0502040204020203" pitchFamily="34" charset="0"/>
                <a:ea typeface="Calibri" panose="020F0502020204030204" pitchFamily="34" charset="0"/>
                <a:cs typeface="Segoe UI" panose="020B0502040204020203" pitchFamily="34" charset="0"/>
              </a:rPr>
              <a:t>يمثل الأساس المعلوماتي بعد</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ا هام</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ا في صناعة السياسات، وإذا غاب هذا البعد انفصلت السياسة عن الحاضر والمستقبل معاً، واقتصر تأثيرها على ردود الأفعال، وعلى تسيير المشكلات والالتفاف حولها أكثر من اقتحامها والتخلص منها </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A4CDEBDB-6E92-0AC4-BE45-E01394EB4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230528">
        <p14:prism isInverted="1"/>
      </p:transition>
    </mc:Choice>
    <mc:Fallback xmlns="">
      <p:transition spd="slow" advTm="230528">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E248B085-8B48-EC23-BCC1-E464A5871BB6}"/>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1EE01C9F-D15D-AFF6-71F8-123F8164663E}"/>
              </a:ext>
            </a:extLst>
          </p:cNvPr>
          <p:cNvSpPr txBox="1"/>
          <p:nvPr/>
        </p:nvSpPr>
        <p:spPr>
          <a:xfrm>
            <a:off x="1298722" y="1670303"/>
            <a:ext cx="9915749" cy="3313471"/>
          </a:xfrm>
          <a:prstGeom prst="rect">
            <a:avLst/>
          </a:prstGeom>
          <a:noFill/>
        </p:spPr>
        <p:txBody>
          <a:bodyPr wrap="square" rtlCol="0">
            <a:spAutoFit/>
          </a:bodyPr>
          <a:lstStyle/>
          <a:p>
            <a:pPr marL="0" marR="0" algn="ctr" rtl="1">
              <a:lnSpc>
                <a:spcPct val="107000"/>
              </a:lnSpc>
              <a:spcBef>
                <a:spcPts val="0"/>
              </a:spcBef>
              <a:spcAft>
                <a:spcPts val="800"/>
              </a:spcAft>
            </a:pPr>
            <a:r>
              <a:rPr lang="ar-SA"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أساليب صنع السياسات </a:t>
            </a: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التعليمية</a:t>
            </a:r>
            <a:endParaRPr lang="en-US"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indent="457200" algn="just" rtl="1">
              <a:lnSpc>
                <a:spcPct val="150000"/>
              </a:lnSpc>
              <a:spcBef>
                <a:spcPts val="0"/>
              </a:spcBef>
              <a:spcAft>
                <a:spcPts val="800"/>
              </a:spcAft>
            </a:pPr>
            <a:r>
              <a:rPr lang="ar-SA" dirty="0">
                <a:effectLst/>
                <a:latin typeface="Segoe UI" panose="020B0502040204020203" pitchFamily="34" charset="0"/>
                <a:ea typeface="Calibri" panose="020F0502020204030204" pitchFamily="34" charset="0"/>
                <a:cs typeface="Segoe UI" panose="020B0502040204020203" pitchFamily="34" charset="0"/>
              </a:rPr>
              <a:t>تتنوع الأساليب المتبعة في صنع السياسات </a:t>
            </a:r>
            <a:r>
              <a:rPr lang="ar-JO" dirty="0">
                <a:effectLst/>
                <a:latin typeface="Segoe UI" panose="020B0502040204020203" pitchFamily="34" charset="0"/>
                <a:ea typeface="Calibri" panose="020F0502020204030204" pitchFamily="34" charset="0"/>
                <a:cs typeface="Segoe UI" panose="020B0502040204020203" pitchFamily="34" charset="0"/>
              </a:rPr>
              <a:t>التعليمية أو التربوية</a:t>
            </a:r>
            <a:r>
              <a:rPr lang="ar-SA" dirty="0">
                <a:effectLst/>
                <a:latin typeface="Segoe UI" panose="020B0502040204020203" pitchFamily="34" charset="0"/>
                <a:ea typeface="Calibri" panose="020F0502020204030204" pitchFamily="34" charset="0"/>
                <a:cs typeface="Segoe UI" panose="020B0502040204020203" pitchFamily="34" charset="0"/>
              </a:rPr>
              <a:t> بتنوع النظم السياسية، والأنماط الإدارية، وبتنوع العوامل التي تتحكم في صنع السياسات </a:t>
            </a:r>
            <a:r>
              <a:rPr lang="ar-JO" dirty="0">
                <a:effectLst/>
                <a:latin typeface="Segoe UI" panose="020B0502040204020203" pitchFamily="34" charset="0"/>
                <a:ea typeface="Calibri" panose="020F0502020204030204" pitchFamily="34" charset="0"/>
                <a:cs typeface="Segoe UI" panose="020B0502040204020203" pitchFamily="34" charset="0"/>
              </a:rPr>
              <a:t>التعليمية</a:t>
            </a:r>
            <a:r>
              <a:rPr lang="ar-SA" dirty="0">
                <a:effectLst/>
                <a:latin typeface="Segoe UI" panose="020B0502040204020203" pitchFamily="34" charset="0"/>
                <a:ea typeface="Calibri" panose="020F0502020204030204" pitchFamily="34" charset="0"/>
                <a:cs typeface="Segoe UI" panose="020B0502040204020203" pitchFamily="34" charset="0"/>
              </a:rPr>
              <a:t>، فمنها العوامل السياسية، الاجتماعية، والدينية، والاقتصادية، وعوامل مرتبطة بصناع السياسة، كخلفياتهم الأكاديمية، وخبراتهم الميدانية، وقيمهم، واتجاهاتهم، وأنماط سلوكهم، </a:t>
            </a:r>
            <a:r>
              <a:rPr lang="ar-SA" b="1" u="sng" dirty="0">
                <a:effectLst/>
                <a:latin typeface="Segoe UI" panose="020B0502040204020203" pitchFamily="34" charset="0"/>
                <a:ea typeface="Calibri" panose="020F0502020204030204" pitchFamily="34" charset="0"/>
                <a:cs typeface="Segoe UI" panose="020B0502040204020203" pitchFamily="34" charset="0"/>
              </a:rPr>
              <a:t>ومن تلك الأساليب</a:t>
            </a:r>
            <a:r>
              <a:rPr lang="ar-SA" dirty="0">
                <a:effectLst/>
                <a:latin typeface="Segoe UI" panose="020B0502040204020203" pitchFamily="34" charset="0"/>
                <a:ea typeface="Calibri" panose="020F0502020204030204" pitchFamily="34" charset="0"/>
                <a:cs typeface="Segoe UI" panose="020B0502040204020203" pitchFamily="34" charset="0"/>
              </a:rPr>
              <a:t>:</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07000"/>
              </a:lnSpc>
              <a:spcBef>
                <a:spcPts val="0"/>
              </a:spcBef>
              <a:spcAft>
                <a:spcPts val="800"/>
              </a:spcAft>
            </a:pPr>
            <a:r>
              <a:rPr lang="ar-JO" sz="2000" b="1" u="sng" dirty="0">
                <a:solidFill>
                  <a:srgbClr val="00B0F0"/>
                </a:solidFill>
                <a:latin typeface="Segoe UI" panose="020B0502040204020203" pitchFamily="34" charset="0"/>
                <a:cs typeface="Segoe UI" panose="020B0502040204020203" pitchFamily="34" charset="0"/>
              </a:rPr>
              <a:t>أولًا: </a:t>
            </a:r>
            <a:r>
              <a:rPr lang="ar-SA" sz="2000" b="1" u="sng" dirty="0">
                <a:solidFill>
                  <a:srgbClr val="00B0F0"/>
                </a:solidFill>
                <a:latin typeface="Segoe UI" panose="020B0502040204020203" pitchFamily="34" charset="0"/>
                <a:cs typeface="Segoe UI" panose="020B0502040204020203" pitchFamily="34" charset="0"/>
              </a:rPr>
              <a:t>تكوين الائتلاف: </a:t>
            </a:r>
            <a:endParaRPr lang="ar-JO" sz="2000" b="1" u="sng" dirty="0">
              <a:solidFill>
                <a:srgbClr val="00B0F0"/>
              </a:solidFill>
              <a:latin typeface="Segoe UI" panose="020B0502040204020203" pitchFamily="34" charset="0"/>
              <a:cs typeface="Segoe UI" panose="020B0502040204020203" pitchFamily="34" charset="0"/>
            </a:endParaRPr>
          </a:p>
          <a:p>
            <a:pPr algn="just" rtl="1">
              <a:lnSpc>
                <a:spcPct val="107000"/>
              </a:lnSpc>
              <a:spcAft>
                <a:spcPts val="800"/>
              </a:spcAft>
            </a:pPr>
            <a:r>
              <a:rPr lang="ar-SA" dirty="0">
                <a:latin typeface="Segoe UI" panose="020B0502040204020203" pitchFamily="34" charset="0"/>
                <a:cs typeface="Segoe UI" panose="020B0502040204020203" pitchFamily="34" charset="0"/>
              </a:rPr>
              <a:t>تستخدم بعض الجماعات أسلوب الائتلاف أو التحالف لتحقيق أهدافها في عملية صنع السياسة، ويتم ذلك من خلال الاشتراك في عدد من المنظمات والاتفاق على هدف</a:t>
            </a:r>
            <a:r>
              <a:rPr lang="ar-JO"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ما، وحشد كل القوى لإنجازه</a:t>
            </a:r>
            <a:r>
              <a:rPr lang="ar-JO" dirty="0">
                <a:latin typeface="Segoe UI" panose="020B0502040204020203"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368B1FE3-A2F9-B2AC-DE7C-8F854BA25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7656" y="270921"/>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51603">
        <p14:prism isInverted="1"/>
      </p:transition>
    </mc:Choice>
    <mc:Fallback xmlns="">
      <p:transition spd="slow" advTm="15160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BDD047D3-A2D1-9C17-6DFA-E199B365E022}"/>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4050083" y="1329093"/>
            <a:ext cx="7466730" cy="3501984"/>
          </a:xfrm>
          <a:prstGeom prst="rect">
            <a:avLst/>
          </a:prstGeom>
          <a:noFill/>
        </p:spPr>
        <p:txBody>
          <a:bodyPr wrap="square" rtlCol="0">
            <a:spAutoFit/>
          </a:bodyPr>
          <a:lstStyle/>
          <a:p>
            <a:pPr marL="0" marR="0" algn="just" rtl="1">
              <a:lnSpc>
                <a:spcPct val="107000"/>
              </a:lnSpc>
              <a:spcBef>
                <a:spcPts val="0"/>
              </a:spcBef>
              <a:spcAft>
                <a:spcPts val="800"/>
              </a:spcAft>
            </a:pPr>
            <a:r>
              <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      ثانيًا: </a:t>
            </a:r>
            <a:r>
              <a:rPr lang="ar-SA"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الطريقة العلمية: </a:t>
            </a:r>
            <a:endPar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pPr>
            <a:r>
              <a:rPr lang="ar-JO" sz="2100"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تعد علمية صنع السياسة عملية علمية موضوعية لأنها تتبع في إجراءاتها منهج التفكير العلمي، وتتكون من عدة خطوات مترابطة، فهي عملية تطبق على مراحل تبدأ غالباً بمرحلة وضع الأهداف، ثم اختيار الطرق العلمية المختلفة لتنفيذها، ثم مرحلة التنفيذ، وتوفير الوسائل، والتمويل، والأجهزة المختلفة التي تساعد على ضمان نجاح عملية التنفيذ؛ فهي بذلك عملية تشمل عدة خطوات تبدأ بمعرفة المشكلة، وجمع الحقائق، والتشاور مع الأطراف المعنية، وصوغ السياسة البديلة، والنقاش العام، واتخاذ القرار وتنفيذه، والتغذية الراجعة.</a:t>
            </a:r>
            <a:endParaRPr lang="ar-JO" sz="2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31035DA7-BD25-9408-2240-044FFD044E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2854" y="1858298"/>
            <a:ext cx="2476194" cy="3804380"/>
          </a:xfrm>
          <a:prstGeom prst="rect">
            <a:avLst/>
          </a:prstGeom>
        </p:spPr>
      </p:pic>
      <p:pic>
        <p:nvPicPr>
          <p:cNvPr id="3" name="Graphic 21">
            <a:extLst>
              <a:ext uri="{FF2B5EF4-FFF2-40B4-BE49-F238E27FC236}">
                <a16:creationId xmlns:a16="http://schemas.microsoft.com/office/drawing/2014/main" xmlns="" id="{E0063955-7B41-2A41-7C44-FCAC3E225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19936">
        <p14:prism isInverted="1"/>
      </p:transition>
    </mc:Choice>
    <mc:Fallback xmlns="">
      <p:transition spd="slow" advTm="119936">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3D28C5B-6012-B6D9-5365-41B700E0A97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1EE01C9F-D15D-AFF6-71F8-123F8164663E}"/>
              </a:ext>
            </a:extLst>
          </p:cNvPr>
          <p:cNvSpPr txBox="1"/>
          <p:nvPr/>
        </p:nvSpPr>
        <p:spPr>
          <a:xfrm>
            <a:off x="841400" y="1696987"/>
            <a:ext cx="10538933" cy="3981603"/>
          </a:xfrm>
          <a:prstGeom prst="rect">
            <a:avLst/>
          </a:prstGeom>
          <a:noFill/>
        </p:spPr>
        <p:txBody>
          <a:bodyPr wrap="square" rtlCol="0">
            <a:spAutoFit/>
          </a:bodyPr>
          <a:lstStyle/>
          <a:p>
            <a:pPr marL="0" marR="0" algn="r" rtl="1">
              <a:lnSpc>
                <a:spcPct val="107000"/>
              </a:lnSpc>
              <a:spcBef>
                <a:spcPts val="0"/>
              </a:spcBef>
              <a:spcAft>
                <a:spcPts val="800"/>
              </a:spcAft>
            </a:pPr>
            <a:r>
              <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ثالثًا: </a:t>
            </a:r>
            <a:r>
              <a:rPr lang="ar-SA"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التفاوض:</a:t>
            </a:r>
            <a:endPar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50000"/>
              </a:lnSpc>
              <a:spcBef>
                <a:spcPts val="0"/>
              </a:spcBef>
              <a:spcAft>
                <a:spcPts val="800"/>
              </a:spcAft>
            </a:pPr>
            <a:r>
              <a:rPr lang="ar-SA" sz="2400"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يستمد التفاوض أهميته أحياناً من كونه الطريق الوحيد الممكن استخدامه في معالجة القضايا الخلافية، والوصول إلى حلول للمشكلات، وكل فرد مشارك في العملية التفاوضية لديه درجة معينة من السلطة والنفوذ، لكنه في الوقت نفسه ليست لديه السلطة والنفوذ لإملاء إرادته على الطرف الآخر، وقد اكتسب التفاوض عناية خاصة متزايدة كآلية قوية فعالة في تصميم السياسات التعليمية وتنفيذها.</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r" rtl="1"/>
            <a:r>
              <a:rPr lang="ar-JO" sz="2000" b="1" u="sng" dirty="0">
                <a:solidFill>
                  <a:srgbClr val="00B0F0"/>
                </a:solidFill>
                <a:latin typeface="Segoe UI" panose="020B0502040204020203" pitchFamily="34" charset="0"/>
                <a:cs typeface="Segoe UI" panose="020B0502040204020203" pitchFamily="34" charset="0"/>
              </a:rPr>
              <a:t>رابعًا: </a:t>
            </a:r>
            <a:r>
              <a:rPr lang="ar-SA" sz="2000" b="1" u="sng" dirty="0">
                <a:solidFill>
                  <a:srgbClr val="00B0F0"/>
                </a:solidFill>
                <a:latin typeface="Segoe UI" panose="020B0502040204020203" pitchFamily="34" charset="0"/>
                <a:cs typeface="Segoe UI" panose="020B0502040204020203" pitchFamily="34" charset="0"/>
              </a:rPr>
              <a:t>المساومة: </a:t>
            </a:r>
            <a:endParaRPr lang="ar-JO" sz="2000" b="1" u="sng" dirty="0">
              <a:solidFill>
                <a:srgbClr val="00B0F0"/>
              </a:solidFill>
              <a:latin typeface="Segoe UI" panose="020B0502040204020203" pitchFamily="34" charset="0"/>
              <a:cs typeface="Segoe UI" panose="020B0502040204020203" pitchFamily="34" charset="0"/>
            </a:endParaRPr>
          </a:p>
          <a:p>
            <a:pPr algn="r" rtl="1">
              <a:lnSpc>
                <a:spcPct val="150000"/>
              </a:lnSpc>
            </a:pPr>
            <a:r>
              <a:rPr lang="ar-SA" dirty="0">
                <a:effectLst/>
                <a:latin typeface="Segoe UI" panose="020B0502040204020203" pitchFamily="34" charset="0"/>
                <a:ea typeface="Calibri" panose="020F0502020204030204" pitchFamily="34" charset="0"/>
                <a:cs typeface="Segoe UI" panose="020B0502040204020203" pitchFamily="34" charset="0"/>
              </a:rPr>
              <a:t>ويتضمن أسلوب المساومة مفاوضات وحلولاً وسطى لتحقيق التعاون بين القادة والإداريين من أجل تحقق المصلحة العامة، ويتم اتباع المساومة كسياسة دولية في كل المجتمعات لتحقيق الصالح العام، وتعد المساومة أسلوباً هاماً لتحديد أفضل الاختيارات المطروحة للحصول على الموافقة</a:t>
            </a:r>
            <a:endParaRPr lang="en-US" sz="2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AEF075DE-AA05-90AD-4A5F-617CF3F912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68426">
        <p14:prism isInverted="1"/>
      </p:transition>
    </mc:Choice>
    <mc:Fallback xmlns="">
      <p:transition spd="slow" advTm="168426">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24C879A-0A5C-E270-6575-DBB7DC092D54}"/>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2B44F1AA-1BD0-FF73-6B2F-F6E44C6107F8}"/>
              </a:ext>
            </a:extLst>
          </p:cNvPr>
          <p:cNvSpPr txBox="1"/>
          <p:nvPr/>
        </p:nvSpPr>
        <p:spPr>
          <a:xfrm>
            <a:off x="990335" y="1759058"/>
            <a:ext cx="10404393" cy="3710375"/>
          </a:xfrm>
          <a:prstGeom prst="rect">
            <a:avLst/>
          </a:prstGeom>
          <a:noFill/>
        </p:spPr>
        <p:txBody>
          <a:bodyPr wrap="square" rtlCol="0">
            <a:spAutoFit/>
          </a:bodyPr>
          <a:lstStyle/>
          <a:p>
            <a:pPr marL="0" marR="0" algn="just" rtl="1">
              <a:lnSpc>
                <a:spcPct val="107000"/>
              </a:lnSpc>
              <a:spcBef>
                <a:spcPts val="0"/>
              </a:spcBef>
              <a:spcAft>
                <a:spcPts val="800"/>
              </a:spcAft>
            </a:pPr>
            <a:r>
              <a:rPr lang="ar-JO" b="1" u="sng" dirty="0">
                <a:solidFill>
                  <a:srgbClr val="00B0F0"/>
                </a:solidFill>
                <a:latin typeface="Segoe UI" panose="020B0502040204020203" pitchFamily="34" charset="0"/>
                <a:cs typeface="Segoe UI" panose="020B0502040204020203" pitchFamily="34" charset="0"/>
              </a:rPr>
              <a:t>خامسًا: </a:t>
            </a:r>
            <a:r>
              <a:rPr lang="ar-SA" b="1" u="sng" dirty="0">
                <a:solidFill>
                  <a:srgbClr val="00B0F0"/>
                </a:solidFill>
                <a:latin typeface="Segoe UI" panose="020B0502040204020203" pitchFamily="34" charset="0"/>
                <a:cs typeface="Segoe UI" panose="020B0502040204020203" pitchFamily="34" charset="0"/>
              </a:rPr>
              <a:t>التنافس</a:t>
            </a:r>
            <a:endParaRPr lang="ar-JO" b="1" u="sng" dirty="0">
              <a:solidFill>
                <a:srgbClr val="00B0F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SA" sz="1600" dirty="0">
                <a:latin typeface="Segoe UI" panose="020B0502040204020203" pitchFamily="34" charset="0"/>
                <a:cs typeface="Segoe UI" panose="020B0502040204020203" pitchFamily="34" charset="0"/>
              </a:rPr>
              <a:t>وفيه يسعى طرفان أو أكثر إلى تحقيق نفس الهدف، يعتمد المنافس على تحقيق مرماه دون أن يقدم أدنى فائدة للخصم، وقد يلجأ المتنافسان إلى المساومة حفاظاً على وجودهما، كما في حالة تكوين الائتلاف الحكومي</a:t>
            </a:r>
            <a:r>
              <a:rPr lang="en-US" sz="2400" dirty="0">
                <a:latin typeface="Segoe UI" panose="020B0502040204020203" pitchFamily="34" charset="0"/>
                <a:cs typeface="Segoe UI" panose="020B0502040204020203" pitchFamily="34" charset="0"/>
              </a:rPr>
              <a:t>.</a:t>
            </a:r>
          </a:p>
          <a:p>
            <a:pPr algn="just" rtl="1">
              <a:lnSpc>
                <a:spcPct val="107000"/>
              </a:lnSpc>
              <a:spcAft>
                <a:spcPts val="800"/>
              </a:spcAft>
            </a:pPr>
            <a:r>
              <a:rPr lang="ar-JO" b="1" u="sng" dirty="0">
                <a:solidFill>
                  <a:srgbClr val="00B0F0"/>
                </a:solidFill>
                <a:latin typeface="Segoe UI" panose="020B0502040204020203" pitchFamily="34" charset="0"/>
                <a:cs typeface="Segoe UI" panose="020B0502040204020203" pitchFamily="34" charset="0"/>
              </a:rPr>
              <a:t>سادسًا:</a:t>
            </a:r>
            <a:r>
              <a:rPr lang="en-US" b="1" u="sng" dirty="0">
                <a:solidFill>
                  <a:srgbClr val="00B0F0"/>
                </a:solidFill>
                <a:latin typeface="Segoe UI" panose="020B0502040204020203" pitchFamily="34" charset="0"/>
                <a:cs typeface="Segoe UI" panose="020B0502040204020203" pitchFamily="34" charset="0"/>
              </a:rPr>
              <a:t> </a:t>
            </a:r>
            <a:r>
              <a:rPr lang="ar-SA" b="1" u="sng" dirty="0">
                <a:solidFill>
                  <a:srgbClr val="00B0F0"/>
                </a:solidFill>
                <a:latin typeface="Segoe UI" panose="020B0502040204020203" pitchFamily="34" charset="0"/>
                <a:cs typeface="Segoe UI" panose="020B0502040204020203" pitchFamily="34" charset="0"/>
              </a:rPr>
              <a:t>الصراع</a:t>
            </a:r>
            <a:r>
              <a:rPr lang="ar-SA" sz="1400" dirty="0">
                <a:effectLst/>
                <a:latin typeface="Segoe UI" panose="020B0502040204020203" pitchFamily="34" charset="0"/>
                <a:ea typeface="Calibri" panose="020F0502020204030204" pitchFamily="34" charset="0"/>
                <a:cs typeface="Segoe UI" panose="020B0502040204020203" pitchFamily="34" charset="0"/>
              </a:rPr>
              <a:t> </a:t>
            </a:r>
            <a:endParaRPr lang="ar-JO" sz="14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50000"/>
              </a:lnSpc>
              <a:spcAft>
                <a:spcPts val="800"/>
              </a:spcAft>
            </a:pPr>
            <a:r>
              <a:rPr lang="ar-SA" sz="1600" dirty="0">
                <a:latin typeface="Segoe UI" panose="020B0502040204020203" pitchFamily="34" charset="0"/>
                <a:cs typeface="Segoe UI" panose="020B0502040204020203" pitchFamily="34" charset="0"/>
              </a:rPr>
              <a:t>ويحدث الصراع عندما تتعارض أهداف الفاعلين بصورة مباشرة، وحينما يؤدي نجاح أحد الطرفين إلى التسبب في خسائر مباشرة للطرف الآخر</a:t>
            </a:r>
            <a:r>
              <a:rPr lang="en-US" sz="1600" dirty="0">
                <a:latin typeface="Segoe UI" panose="020B0502040204020203" pitchFamily="34" charset="0"/>
                <a:cs typeface="Segoe UI" panose="020B0502040204020203" pitchFamily="34" charset="0"/>
              </a:rPr>
              <a:t>.</a:t>
            </a:r>
          </a:p>
          <a:p>
            <a:pPr algn="just" rtl="1">
              <a:lnSpc>
                <a:spcPct val="107000"/>
              </a:lnSpc>
              <a:spcAft>
                <a:spcPts val="800"/>
              </a:spcAft>
            </a:pPr>
            <a:r>
              <a:rPr lang="ar-JO" b="1" u="sng" dirty="0">
                <a:solidFill>
                  <a:srgbClr val="00B0F0"/>
                </a:solidFill>
                <a:latin typeface="Segoe UI" panose="020B0502040204020203" pitchFamily="34" charset="0"/>
                <a:cs typeface="Segoe UI" panose="020B0502040204020203" pitchFamily="34" charset="0"/>
              </a:rPr>
              <a:t>سابعًا:</a:t>
            </a:r>
            <a:r>
              <a:rPr lang="en-US" b="1" u="sng" dirty="0">
                <a:solidFill>
                  <a:srgbClr val="00B0F0"/>
                </a:solidFill>
                <a:latin typeface="Segoe UI" panose="020B0502040204020203" pitchFamily="34" charset="0"/>
                <a:cs typeface="Segoe UI" panose="020B0502040204020203" pitchFamily="34" charset="0"/>
              </a:rPr>
              <a:t> </a:t>
            </a:r>
            <a:r>
              <a:rPr lang="ar-SA" b="1" u="sng" dirty="0">
                <a:solidFill>
                  <a:srgbClr val="00B0F0"/>
                </a:solidFill>
                <a:latin typeface="Segoe UI" panose="020B0502040204020203" pitchFamily="34" charset="0"/>
                <a:cs typeface="Segoe UI" panose="020B0502040204020203" pitchFamily="34" charset="0"/>
              </a:rPr>
              <a:t>التعاون: </a:t>
            </a:r>
            <a:endParaRPr lang="ar-JO" b="1" u="sng" dirty="0">
              <a:solidFill>
                <a:srgbClr val="00B0F0"/>
              </a:solidFill>
              <a:latin typeface="Segoe UI" panose="020B0502040204020203" pitchFamily="34" charset="0"/>
              <a:cs typeface="Segoe UI" panose="020B0502040204020203" pitchFamily="34" charset="0"/>
            </a:endParaRPr>
          </a:p>
          <a:p>
            <a:pPr algn="just" rtl="1">
              <a:lnSpc>
                <a:spcPct val="150000"/>
              </a:lnSpc>
              <a:spcAft>
                <a:spcPts val="800"/>
              </a:spcAft>
            </a:pPr>
            <a:r>
              <a:rPr lang="ar-SA" sz="1600" dirty="0">
                <a:latin typeface="Segoe UI" panose="020B0502040204020203" pitchFamily="34" charset="0"/>
                <a:cs typeface="Segoe UI" panose="020B0502040204020203" pitchFamily="34" charset="0"/>
              </a:rPr>
              <a:t>يتم التعاون عندما يستحيل فوز طرف دون الطرف الآخر، حينئذ يتم تعاون كل القوى، ويحدث ذلك في مواقف نادرة </a:t>
            </a:r>
            <a:r>
              <a:rPr lang="ar-JO" sz="2400" dirty="0">
                <a:latin typeface="Segoe UI" panose="020B0502040204020203" pitchFamily="34" charset="0"/>
                <a:cs typeface="Segoe UI" panose="020B0502040204020203" pitchFamily="34" charset="0"/>
              </a:rPr>
              <a:t>.</a:t>
            </a:r>
            <a:endParaRPr lang="ar-YE" sz="24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D567906-3E24-F13D-007A-667226A4FB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10802">
        <p14:prism isInverted="1"/>
      </p:transition>
    </mc:Choice>
    <mc:Fallback xmlns="">
      <p:transition spd="slow" advTm="110802">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2C77BE2-7B95-A804-2D8B-528F17C5DA6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127760" y="1419037"/>
            <a:ext cx="9931780" cy="3677930"/>
          </a:xfrm>
          <a:prstGeom prst="rect">
            <a:avLst/>
          </a:prstGeom>
          <a:noFill/>
        </p:spPr>
        <p:txBody>
          <a:bodyPr wrap="square" rtlCol="0">
            <a:spAutoFit/>
          </a:bodyPr>
          <a:lstStyle/>
          <a:p>
            <a:pPr algn="ctr" rtl="1">
              <a:lnSpc>
                <a:spcPct val="150000"/>
              </a:lnSpc>
            </a:pPr>
            <a:r>
              <a:rPr lang="ar-YE" b="1" i="0" u="none" strike="noStrike" baseline="0" dirty="0">
                <a:solidFill>
                  <a:srgbClr val="00B0F0"/>
                </a:solidFill>
                <a:latin typeface="Segoe UI" panose="020B0502040204020203" pitchFamily="34" charset="0"/>
                <a:cs typeface="Segoe UI" panose="020B0502040204020203" pitchFamily="34" charset="0"/>
              </a:rPr>
              <a:t>شروط </a:t>
            </a:r>
            <a:r>
              <a:rPr lang="ar-JO" b="1" i="0" u="none" strike="noStrike" baseline="0" dirty="0">
                <a:solidFill>
                  <a:srgbClr val="00B0F0"/>
                </a:solidFill>
                <a:latin typeface="Segoe UI" panose="020B0502040204020203" pitchFamily="34" charset="0"/>
                <a:cs typeface="Segoe UI" panose="020B0502040204020203" pitchFamily="34" charset="0"/>
              </a:rPr>
              <a:t>ا</a:t>
            </a:r>
            <a:r>
              <a:rPr lang="ar-YE" b="1" i="0" u="none" strike="noStrike" baseline="0" dirty="0">
                <a:solidFill>
                  <a:srgbClr val="00B0F0"/>
                </a:solidFill>
                <a:latin typeface="Segoe UI" panose="020B0502040204020203" pitchFamily="34" charset="0"/>
                <a:cs typeface="Segoe UI" panose="020B0502040204020203" pitchFamily="34" charset="0"/>
              </a:rPr>
              <a:t>لإعداد الجيد للسياسة التعليمية:</a:t>
            </a:r>
            <a:endParaRPr lang="ar-JO" b="1" i="0" u="none" strike="noStrike" baseline="0" dirty="0">
              <a:solidFill>
                <a:srgbClr val="00B0F0"/>
              </a:solidFill>
              <a:latin typeface="Segoe UI" panose="020B0502040204020203" pitchFamily="34" charset="0"/>
              <a:cs typeface="Segoe UI" panose="020B0502040204020203" pitchFamily="34" charset="0"/>
            </a:endParaRPr>
          </a:p>
          <a:p>
            <a:pPr algn="ctr" rtl="1">
              <a:lnSpc>
                <a:spcPct val="150000"/>
              </a:lnSpc>
            </a:pPr>
            <a:endParaRPr lang="ar-JO" b="1" i="0" u="none" strike="noStrike" baseline="0" dirty="0">
              <a:solidFill>
                <a:srgbClr val="00B0F0"/>
              </a:solidFill>
              <a:latin typeface="Segoe UI" panose="020B0502040204020203" pitchFamily="34" charset="0"/>
              <a:cs typeface="Segoe UI" panose="020B0502040204020203" pitchFamily="34" charset="0"/>
            </a:endParaRPr>
          </a:p>
          <a:p>
            <a:pPr algn="r" rtl="1"/>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sz="2400" b="1"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1. </a:t>
            </a:r>
            <a:r>
              <a:rPr lang="ar-YE" b="1" i="0" u="sng" strike="noStrike" baseline="0" dirty="0">
                <a:latin typeface="Segoe UI" panose="020B0502040204020203" pitchFamily="34" charset="0"/>
                <a:cs typeface="Segoe UI" panose="020B0502040204020203" pitchFamily="34" charset="0"/>
              </a:rPr>
              <a:t>توافر الرغبة السياسية</a:t>
            </a:r>
            <a:endParaRPr lang="ar-JO" b="1" i="0" u="sng" strike="noStrike" baseline="0" dirty="0">
              <a:latin typeface="Segoe UI" panose="020B0502040204020203" pitchFamily="34" charset="0"/>
              <a:cs typeface="Segoe UI" panose="020B0502040204020203" pitchFamily="34" charset="0"/>
            </a:endParaRPr>
          </a:p>
          <a:p>
            <a:pPr algn="just" rtl="1">
              <a:lnSpc>
                <a:spcPct val="150000"/>
              </a:lnSpc>
            </a:pPr>
            <a:r>
              <a:rPr lang="ar-YE" sz="1800" b="1" i="0" u="none" strike="noStrike" baseline="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التي يترتب عليها وضع المشكلة موضوع السياسة على جدول أعمال الحكومة، إذ أن تقديم سياسة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تعليمية جديدة أو تعديل في السياسة القائمة تبدأ أولا من رغبة الإدارة العليا ممثلة في الوزارة المعنية وهي وزارة التعليم</a:t>
            </a:r>
          </a:p>
          <a:p>
            <a:pPr algn="just" rtl="1">
              <a:lnSpc>
                <a:spcPct val="150000"/>
              </a:lnSpc>
            </a:pPr>
            <a:r>
              <a:rPr lang="ar-YE" sz="1600" dirty="0">
                <a:latin typeface="Segoe UI" panose="020B0502040204020203" pitchFamily="34" charset="0"/>
                <a:cs typeface="Segoe UI" panose="020B0502040204020203" pitchFamily="34" charset="0"/>
              </a:rPr>
              <a:t>العالي.</a:t>
            </a:r>
          </a:p>
          <a:p>
            <a:pPr algn="r" rtl="1"/>
            <a:r>
              <a:rPr lang="ar-YE" b="1" u="sng" kern="0" dirty="0">
                <a:solidFill>
                  <a:srgbClr val="000000"/>
                </a:solidFill>
                <a:latin typeface="Segoe UI" panose="020B0502040204020203" pitchFamily="34" charset="0"/>
                <a:cs typeface="Segoe UI" panose="020B0502040204020203" pitchFamily="34" charset="0"/>
              </a:rPr>
              <a:t>2</a:t>
            </a:r>
            <a:r>
              <a:rPr lang="ar-YE" b="1" u="sng" dirty="0">
                <a:latin typeface="Segoe UI" panose="020B0502040204020203" pitchFamily="34" charset="0"/>
                <a:cs typeface="Segoe UI" panose="020B0502040204020203" pitchFamily="34" charset="0"/>
              </a:rPr>
              <a:t>. الدينامية الاجتماعية:</a:t>
            </a:r>
            <a:endParaRPr lang="ar-JO" b="1" u="sng" dirty="0">
              <a:latin typeface="Segoe UI" panose="020B0502040204020203" pitchFamily="34" charset="0"/>
              <a:cs typeface="Segoe UI" panose="020B0502040204020203" pitchFamily="34" charset="0"/>
            </a:endParaRPr>
          </a:p>
          <a:p>
            <a:pPr algn="r" rtl="1"/>
            <a:r>
              <a:rPr lang="ar-YE" sz="24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إذ لا بد أن تعكس السياسة التعليمية تلك التفاعلات المركبة في النسيج الاجتماعي، سواء كان هذا</a:t>
            </a:r>
            <a:r>
              <a:rPr lang="ar-JO" sz="1600" dirty="0">
                <a:latin typeface="Segoe UI" panose="020B0502040204020203" pitchFamily="34" charset="0"/>
                <a:cs typeface="Segoe UI" panose="020B0502040204020203" pitchFamily="34" charset="0"/>
              </a:rPr>
              <a:t> ا</a:t>
            </a:r>
            <a:r>
              <a:rPr lang="ar-YE" sz="1600" dirty="0">
                <a:latin typeface="Segoe UI" panose="020B0502040204020203" pitchFamily="34" charset="0"/>
                <a:cs typeface="Segoe UI" panose="020B0502040204020203" pitchFamily="34" charset="0"/>
              </a:rPr>
              <a:t>لنسيج سياسيا أو اقتصاديا أو ثقافيا أو قيميا، بمعنى يجب أن تعكس العلاقة الدينامية بين المجتمع والتعليم</a:t>
            </a:r>
            <a:r>
              <a:rPr lang="ar-JO" sz="1600" dirty="0">
                <a:latin typeface="Segoe UI" panose="020B0502040204020203" pitchFamily="34" charset="0"/>
                <a:cs typeface="Segoe UI" panose="020B0502040204020203" pitchFamily="34" charset="0"/>
              </a:rPr>
              <a:t>.</a:t>
            </a:r>
            <a:r>
              <a:rPr lang="ar-YE" sz="2200" dirty="0">
                <a:latin typeface="Segoe UI" panose="020B0502040204020203" pitchFamily="34" charset="0"/>
                <a:cs typeface="Segoe UI" panose="020B0502040204020203" pitchFamily="34" charset="0"/>
              </a:rPr>
              <a:t/>
            </a:r>
            <a:br>
              <a:rPr lang="ar-YE" sz="2200" dirty="0">
                <a:latin typeface="Segoe UI" panose="020B0502040204020203" pitchFamily="34" charset="0"/>
                <a:cs typeface="Segoe UI" panose="020B0502040204020203" pitchFamily="34" charset="0"/>
              </a:rPr>
            </a:br>
            <a:r>
              <a:rPr lang="ar-JO" sz="2200" dirty="0">
                <a:latin typeface="Segoe UI" panose="020B0502040204020203" pitchFamily="34" charset="0"/>
                <a:cs typeface="Segoe UI" panose="020B0502040204020203" pitchFamily="34" charset="0"/>
              </a:rPr>
              <a:t> </a:t>
            </a:r>
            <a:endParaRPr lang="ar-YE" sz="2200"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D47D42F3-3254-DBB1-5BEC-660C717B48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1267">
        <p14:prism isInverted="1"/>
      </p:transition>
    </mc:Choice>
    <mc:Fallback xmlns="">
      <p:transition spd="slow" advTm="141267">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E9025D7-B681-3521-3CE2-323181FA3DF0}"/>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808929" y="1496452"/>
            <a:ext cx="10603875" cy="4335802"/>
          </a:xfrm>
          <a:prstGeom prst="rect">
            <a:avLst/>
          </a:prstGeom>
          <a:noFill/>
        </p:spPr>
        <p:txBody>
          <a:bodyPr wrap="square" rtlCol="0">
            <a:spAutoFit/>
          </a:bodyPr>
          <a:lstStyle/>
          <a:p>
            <a:pPr algn="r" rtl="1"/>
            <a:r>
              <a:rPr lang="ar-JO" sz="2000" b="1" u="sng" kern="0" dirty="0">
                <a:solidFill>
                  <a:srgbClr val="000000"/>
                </a:solidFill>
                <a:latin typeface="Segoe UI" panose="020B0502040204020203" pitchFamily="34" charset="0"/>
                <a:cs typeface="Segoe UI" panose="020B0502040204020203" pitchFamily="34" charset="0"/>
              </a:rPr>
              <a:t> </a:t>
            </a:r>
            <a:r>
              <a:rPr lang="ar-YE" b="1" i="0" u="sng" strike="noStrike" baseline="0" dirty="0">
                <a:latin typeface="Segoe UI" panose="020B0502040204020203" pitchFamily="34" charset="0"/>
                <a:cs typeface="Segoe UI" panose="020B0502040204020203" pitchFamily="34" charset="0"/>
              </a:rPr>
              <a:t>3. الأساس المعلوماتي:</a:t>
            </a:r>
            <a:r>
              <a:rPr lang="ar-YE" sz="2400" b="1" i="0" u="sng" strike="noStrike" baseline="0" dirty="0">
                <a:latin typeface="Segoe UI" panose="020B0502040204020203" pitchFamily="34" charset="0"/>
                <a:cs typeface="Segoe UI" panose="020B0502040204020203" pitchFamily="34" charset="0"/>
              </a:rPr>
              <a:t> </a:t>
            </a:r>
            <a:endParaRPr lang="ar-JO" sz="2400" b="1" i="0" u="sng" strike="noStrike" baseline="0" dirty="0">
              <a:latin typeface="Segoe UI" panose="020B0502040204020203" pitchFamily="34" charset="0"/>
              <a:cs typeface="Segoe UI" panose="020B0502040204020203" pitchFamily="34" charset="0"/>
            </a:endParaRPr>
          </a:p>
          <a:p>
            <a:pPr algn="r" rtl="1"/>
            <a:endParaRPr lang="ar-JO" sz="1200" b="1" i="0" u="sng" strike="noStrike" baseline="0"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حيث ينبغي أن توضع على أساس معلوماتي عميق ومتعدد الأبعاد، فهي لا توضع من فراغ إذ تستند</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إلى شبكة من المعلومات الدقيقة والواقعية والمتوقعة، حول كل ما يحيط بالسياسة التعليمية من بيانات خاصة بالسكان</a:t>
            </a:r>
          </a:p>
          <a:p>
            <a:pPr algn="r" rtl="1">
              <a:lnSpc>
                <a:spcPct val="150000"/>
              </a:lnSpc>
            </a:pPr>
            <a:r>
              <a:rPr lang="ar-YE" sz="1600" dirty="0">
                <a:latin typeface="Segoe UI" panose="020B0502040204020203" pitchFamily="34" charset="0"/>
                <a:cs typeface="Segoe UI" panose="020B0502040204020203" pitchFamily="34" charset="0"/>
              </a:rPr>
              <a:t>والاقتصاد وطبيعة المجتمع وغيرها. </a:t>
            </a:r>
            <a:endParaRPr lang="ar-JO" sz="1600" dirty="0">
              <a:latin typeface="Segoe UI" panose="020B0502040204020203" pitchFamily="34" charset="0"/>
              <a:cs typeface="Segoe UI" panose="020B0502040204020203" pitchFamily="34" charset="0"/>
            </a:endParaRPr>
          </a:p>
          <a:p>
            <a:pPr algn="r" rtl="1">
              <a:lnSpc>
                <a:spcPct val="150000"/>
              </a:lnSpc>
            </a:pPr>
            <a:endParaRPr lang="ar-YE" sz="1050" dirty="0">
              <a:latin typeface="Segoe UI" panose="020B0502040204020203" pitchFamily="34" charset="0"/>
              <a:cs typeface="Segoe UI" panose="020B0502040204020203" pitchFamily="34" charset="0"/>
            </a:endParaRPr>
          </a:p>
          <a:p>
            <a:pPr algn="r" rtl="1"/>
            <a:r>
              <a:rPr lang="ar-JO" b="1" u="sng" dirty="0">
                <a:latin typeface="Segoe UI" panose="020B0502040204020203" pitchFamily="34" charset="0"/>
                <a:cs typeface="Segoe UI" panose="020B0502040204020203" pitchFamily="34" charset="0"/>
              </a:rPr>
              <a:t>4</a:t>
            </a:r>
            <a:r>
              <a:rPr lang="ar-YE" b="1" u="sng" dirty="0">
                <a:latin typeface="Segoe UI" panose="020B0502040204020203" pitchFamily="34" charset="0"/>
                <a:cs typeface="Segoe UI" panose="020B0502040204020203" pitchFamily="34" charset="0"/>
              </a:rPr>
              <a:t>. الجهد التعاوني: </a:t>
            </a:r>
            <a:endParaRPr lang="ar-JO" b="1" u="sng" dirty="0">
              <a:latin typeface="Segoe UI" panose="020B0502040204020203" pitchFamily="34" charset="0"/>
              <a:cs typeface="Segoe UI" panose="020B0502040204020203" pitchFamily="34" charset="0"/>
            </a:endParaRPr>
          </a:p>
          <a:p>
            <a:pPr algn="r" rtl="1"/>
            <a:endParaRPr lang="ar-JO" b="1" u="sng" dirty="0">
              <a:latin typeface="Segoe UI" panose="020B0502040204020203" pitchFamily="34" charset="0"/>
              <a:cs typeface="Segoe UI" panose="020B0502040204020203" pitchFamily="34" charset="0"/>
            </a:endParaRPr>
          </a:p>
          <a:p>
            <a:pPr algn="r" rtl="1"/>
            <a:r>
              <a:rPr lang="ar-YE" sz="1600" dirty="0">
                <a:latin typeface="Segoe UI" panose="020B0502040204020203" pitchFamily="34" charset="0"/>
                <a:cs typeface="Segoe UI" panose="020B0502040204020203" pitchFamily="34" charset="0"/>
              </a:rPr>
              <a:t>حيث يحتاج وضعها إلى تعاون وتضافر جهود كافة المؤسسات من خارج المجال التعليمي، كمؤسسات</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a:t>
            </a:r>
            <a:r>
              <a:rPr lang="ar-JO" sz="1600" dirty="0">
                <a:latin typeface="Segoe UI" panose="020B0502040204020203" pitchFamily="34" charset="0"/>
                <a:cs typeface="Segoe UI" panose="020B0502040204020203" pitchFamily="34" charset="0"/>
              </a:rPr>
              <a:t>إ</a:t>
            </a:r>
            <a:r>
              <a:rPr lang="ar-YE" sz="1600" dirty="0">
                <a:latin typeface="Segoe UI" panose="020B0502040204020203" pitchFamily="34" charset="0"/>
                <a:cs typeface="Segoe UI" panose="020B0502040204020203" pitchFamily="34" charset="0"/>
              </a:rPr>
              <a:t>نتاج والخدمات والمنظمات الإقليمية والدولية.</a:t>
            </a:r>
            <a:endParaRPr lang="ar-JO" sz="1600" dirty="0">
              <a:latin typeface="Segoe UI" panose="020B0502040204020203" pitchFamily="34" charset="0"/>
              <a:cs typeface="Segoe UI" panose="020B0502040204020203" pitchFamily="34" charset="0"/>
            </a:endParaRPr>
          </a:p>
          <a:p>
            <a:pPr algn="r" rtl="1"/>
            <a:endParaRPr lang="ar-YE" sz="1600" dirty="0">
              <a:latin typeface="Segoe UI" panose="020B0502040204020203" pitchFamily="34" charset="0"/>
              <a:cs typeface="Segoe UI" panose="020B0502040204020203" pitchFamily="34" charset="0"/>
            </a:endParaRPr>
          </a:p>
          <a:p>
            <a:pPr algn="r" rtl="1"/>
            <a:r>
              <a:rPr lang="ar-JO" u="sng" dirty="0">
                <a:latin typeface="Segoe UI" panose="020B0502040204020203" pitchFamily="34" charset="0"/>
                <a:cs typeface="Segoe UI" panose="020B0502040204020203" pitchFamily="34" charset="0"/>
              </a:rPr>
              <a:t>5</a:t>
            </a:r>
            <a:r>
              <a:rPr lang="ar-YE" u="sng" dirty="0">
                <a:latin typeface="Segoe UI" panose="020B0502040204020203" pitchFamily="34" charset="0"/>
                <a:cs typeface="Segoe UI" panose="020B0502040204020203" pitchFamily="34" charset="0"/>
              </a:rPr>
              <a:t>. المرونة: </a:t>
            </a:r>
            <a:endParaRPr lang="ar-JO" u="sng" dirty="0">
              <a:latin typeface="Segoe UI" panose="020B0502040204020203" pitchFamily="34" charset="0"/>
              <a:cs typeface="Segoe UI" panose="020B0502040204020203" pitchFamily="34" charset="0"/>
            </a:endParaRPr>
          </a:p>
          <a:p>
            <a:pPr algn="r" rtl="1"/>
            <a:endParaRPr lang="ar-JO" u="sng" dirty="0">
              <a:latin typeface="Segoe UI" panose="020B0502040204020203" pitchFamily="34" charset="0"/>
              <a:cs typeface="Segoe UI" panose="020B0502040204020203" pitchFamily="34" charset="0"/>
            </a:endParaRPr>
          </a:p>
          <a:p>
            <a:pPr algn="r" rtl="1"/>
            <a:r>
              <a:rPr lang="ar-YE" sz="1600" dirty="0">
                <a:latin typeface="Segoe UI" panose="020B0502040204020203" pitchFamily="34" charset="0"/>
                <a:cs typeface="Segoe UI" panose="020B0502040204020203" pitchFamily="34" charset="0"/>
              </a:rPr>
              <a:t>حيث ينبغي أن تراعي الإمكانيات المادية للمجتمع والمصادر البشرية اللازمة لوضع السياسة التعليمية موضع</a:t>
            </a:r>
          </a:p>
          <a:p>
            <a:pPr algn="r" rtl="1"/>
            <a:r>
              <a:rPr lang="ar-YE" sz="1600" dirty="0">
                <a:latin typeface="Segoe UI" panose="020B0502040204020203" pitchFamily="34" charset="0"/>
                <a:cs typeface="Segoe UI" panose="020B0502040204020203" pitchFamily="34" charset="0"/>
              </a:rPr>
              <a:t>التنفيذ، وكذا الإطار المرجعي والقيمي للأفراد، والأخذ بأسلوب البدائل حتى لا تكون السياسة جامدة.</a:t>
            </a:r>
          </a:p>
        </p:txBody>
      </p:sp>
      <p:pic>
        <p:nvPicPr>
          <p:cNvPr id="3" name="Graphic 21">
            <a:extLst>
              <a:ext uri="{FF2B5EF4-FFF2-40B4-BE49-F238E27FC236}">
                <a16:creationId xmlns:a16="http://schemas.microsoft.com/office/drawing/2014/main" xmlns="" id="{E66CF2EF-11F8-321E-6789-9F8FA18FB9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08911">
        <p14:prism isInverted="1"/>
      </p:transition>
    </mc:Choice>
    <mc:Fallback xmlns="">
      <p:transition spd="slow" advTm="108911">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A2387767-2B3E-7D8C-A27D-EB7B39DC27E4}"/>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83492" y="1863879"/>
            <a:ext cx="9615871" cy="3323987"/>
          </a:xfrm>
          <a:prstGeom prst="rect">
            <a:avLst/>
          </a:prstGeom>
          <a:noFill/>
        </p:spPr>
        <p:txBody>
          <a:bodyPr wrap="square" rtlCol="0">
            <a:spAutoFit/>
          </a:bodyPr>
          <a:lstStyle/>
          <a:p>
            <a:pPr algn="just" rtl="1">
              <a:lnSpc>
                <a:spcPct val="150000"/>
              </a:lnSpc>
            </a:pPr>
            <a:r>
              <a:rPr lang="ar-JO" b="1" u="sng" dirty="0">
                <a:latin typeface="Segoe UI" panose="020B0502040204020203" pitchFamily="34" charset="0"/>
                <a:cs typeface="Segoe UI" panose="020B0502040204020203" pitchFamily="34" charset="0"/>
              </a:rPr>
              <a:t>6. ا</a:t>
            </a:r>
            <a:r>
              <a:rPr lang="ar-YE" b="1" u="sng" dirty="0">
                <a:latin typeface="Segoe UI" panose="020B0502040204020203" pitchFamily="34" charset="0"/>
                <a:cs typeface="Segoe UI" panose="020B0502040204020203" pitchFamily="34" charset="0"/>
              </a:rPr>
              <a:t>لبناء المؤسسي: </a:t>
            </a:r>
            <a:endParaRPr lang="ar-JO" b="1" u="sng" dirty="0">
              <a:latin typeface="Segoe UI" panose="020B0502040204020203" pitchFamily="34" charset="0"/>
              <a:cs typeface="Segoe UI" panose="020B0502040204020203" pitchFamily="34" charset="0"/>
            </a:endParaRPr>
          </a:p>
          <a:p>
            <a:pPr algn="just" rtl="1">
              <a:lnSpc>
                <a:spcPct val="150000"/>
              </a:lnSpc>
            </a:pPr>
            <a:r>
              <a:rPr lang="ar-YE" sz="1600" dirty="0">
                <a:latin typeface="Segoe UI" panose="020B0502040204020203" pitchFamily="34" charset="0"/>
                <a:cs typeface="Segoe UI" panose="020B0502040204020203" pitchFamily="34" charset="0"/>
              </a:rPr>
              <a:t>حيث ينبغي ربط الأهداف التعليمية الكبرى والسياسات التعليمية بعملية التخطيط التعليمي.</a:t>
            </a:r>
          </a:p>
          <a:p>
            <a:pPr algn="just" rtl="1">
              <a:lnSpc>
                <a:spcPct val="150000"/>
              </a:lnSpc>
            </a:pPr>
            <a:r>
              <a:rPr lang="ar-YE" b="1" u="sng" dirty="0">
                <a:latin typeface="Segoe UI" panose="020B0502040204020203" pitchFamily="34" charset="0"/>
                <a:cs typeface="Segoe UI" panose="020B0502040204020203" pitchFamily="34" charset="0"/>
              </a:rPr>
              <a:t> </a:t>
            </a:r>
            <a:r>
              <a:rPr lang="ar-JO" b="1" u="sng" dirty="0">
                <a:latin typeface="Segoe UI" panose="020B0502040204020203" pitchFamily="34" charset="0"/>
                <a:cs typeface="Segoe UI" panose="020B0502040204020203" pitchFamily="34" charset="0"/>
              </a:rPr>
              <a:t>7. </a:t>
            </a:r>
            <a:r>
              <a:rPr lang="ar-YE" b="1" u="sng" dirty="0">
                <a:latin typeface="Segoe UI" panose="020B0502040204020203" pitchFamily="34" charset="0"/>
                <a:cs typeface="Segoe UI" panose="020B0502040204020203" pitchFamily="34" charset="0"/>
              </a:rPr>
              <a:t>شمولية المحتوى: </a:t>
            </a:r>
            <a:endParaRPr lang="ar-JO" b="1" u="sng" dirty="0">
              <a:latin typeface="Segoe UI" panose="020B0502040204020203" pitchFamily="34" charset="0"/>
              <a:cs typeface="Segoe UI" panose="020B0502040204020203" pitchFamily="34" charset="0"/>
            </a:endParaRPr>
          </a:p>
          <a:p>
            <a:pPr algn="just" rtl="1">
              <a:lnSpc>
                <a:spcPct val="150000"/>
              </a:lnSpc>
            </a:pPr>
            <a:r>
              <a:rPr lang="ar-YE" sz="1600" dirty="0">
                <a:latin typeface="Segoe UI" panose="020B0502040204020203" pitchFamily="34" charset="0"/>
                <a:cs typeface="Segoe UI" panose="020B0502040204020203" pitchFamily="34" charset="0"/>
              </a:rPr>
              <a:t>حيث يلزم اتخاذ مواقف واضحة من القضايا الهامة في مجال التعليم، ومنها ديمقراطية التعليم</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وجودة التعليم ومجانيته، وقضايا المرأة، والإصلاح التعليمي وغيرها من القضايا</a:t>
            </a:r>
            <a:r>
              <a:rPr lang="ar-YE" sz="2400" dirty="0">
                <a:latin typeface="Segoe UI" panose="020B0502040204020203" pitchFamily="34" charset="0"/>
                <a:cs typeface="Segoe UI" panose="020B0502040204020203" pitchFamily="34" charset="0"/>
              </a:rPr>
              <a:t>.</a:t>
            </a:r>
          </a:p>
          <a:p>
            <a:pPr algn="r" rtl="1">
              <a:lnSpc>
                <a:spcPct val="150000"/>
              </a:lnSpc>
            </a:pPr>
            <a:r>
              <a:rPr lang="ar-JO" b="1" u="sng" dirty="0">
                <a:latin typeface="Segoe UI" panose="020B0502040204020203" pitchFamily="34" charset="0"/>
                <a:cs typeface="Segoe UI" panose="020B0502040204020203" pitchFamily="34" charset="0"/>
              </a:rPr>
              <a:t>8</a:t>
            </a:r>
            <a:r>
              <a:rPr lang="ar-YE" b="1" u="sng" dirty="0">
                <a:latin typeface="Segoe UI" panose="020B0502040204020203" pitchFamily="34" charset="0"/>
                <a:cs typeface="Segoe UI" panose="020B0502040204020203" pitchFamily="34" charset="0"/>
              </a:rPr>
              <a:t>. الأساس العلاجي للمشكلات</a:t>
            </a:r>
            <a:r>
              <a:rPr lang="ar-YE" sz="2400" dirty="0">
                <a:latin typeface="Segoe UI" panose="020B0502040204020203" pitchFamily="34" charset="0"/>
                <a:cs typeface="Segoe UI" panose="020B0502040204020203" pitchFamily="34" charset="0"/>
              </a:rPr>
              <a:t>:</a:t>
            </a:r>
            <a:endParaRPr lang="ar-JO" sz="2400" dirty="0">
              <a:latin typeface="Segoe UI" panose="020B0502040204020203" pitchFamily="34" charset="0"/>
              <a:cs typeface="Segoe UI" panose="020B0502040204020203" pitchFamily="34" charset="0"/>
            </a:endParaRPr>
          </a:p>
          <a:p>
            <a:pPr algn="r" rtl="1">
              <a:lnSpc>
                <a:spcPct val="150000"/>
              </a:lnSpc>
            </a:pPr>
            <a:r>
              <a:rPr lang="ar-YE" sz="24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بحيث تتضمن السياسة موقفا توصيفيا لعلاج بعض المشكلات الأساسية التي تعترض</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حركة التعليم وتحد من كفاءته.</a:t>
            </a:r>
            <a:endParaRPr lang="ar-YE" sz="24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54214A69-C0CC-62EC-272A-99FA6D334E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97631">
        <p14:prism isInverted="1"/>
      </p:transition>
    </mc:Choice>
    <mc:Fallback xmlns="">
      <p:transition spd="slow" advTm="97631">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82D5A6A3-D94A-DE02-B12D-EE78018A801E}"/>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35704" y="1482313"/>
            <a:ext cx="10350325" cy="3924151"/>
          </a:xfrm>
          <a:prstGeom prst="rect">
            <a:avLst/>
          </a:prstGeom>
          <a:noFill/>
        </p:spPr>
        <p:txBody>
          <a:bodyPr wrap="square" rtlCol="0">
            <a:spAutoFit/>
          </a:bodyPr>
          <a:lstStyle/>
          <a:p>
            <a:pPr algn="r" rtl="1">
              <a:lnSpc>
                <a:spcPct val="150000"/>
              </a:lnSpc>
            </a:pPr>
            <a:r>
              <a:rPr lang="ar-JO" sz="2400" b="1" u="sng" dirty="0">
                <a:latin typeface="Segoe UI" panose="020B0502040204020203" pitchFamily="34" charset="0"/>
                <a:cs typeface="Segoe UI" panose="020B0502040204020203" pitchFamily="34" charset="0"/>
              </a:rPr>
              <a:t>  </a:t>
            </a:r>
            <a:r>
              <a:rPr lang="ar-JO" b="1" u="sng" dirty="0">
                <a:latin typeface="Segoe UI" panose="020B0502040204020203" pitchFamily="34" charset="0"/>
                <a:cs typeface="Segoe UI" panose="020B0502040204020203" pitchFamily="34" charset="0"/>
              </a:rPr>
              <a:t> 9. </a:t>
            </a:r>
            <a:r>
              <a:rPr lang="ar-YE" b="1" u="sng" dirty="0">
                <a:latin typeface="Segoe UI" panose="020B0502040204020203" pitchFamily="34" charset="0"/>
                <a:cs typeface="Segoe UI" panose="020B0502040204020203" pitchFamily="34" charset="0"/>
              </a:rPr>
              <a:t>الاستمرارية: </a:t>
            </a:r>
            <a:endParaRPr lang="ar-JO" sz="2400" b="1" u="sng"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إذ يجب أن لا تلغي السياسات التعليمية السياسات التي قبلها، بقدر ما تضيف إليها أو تعدلها، وبذلك لا بد</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من تواصل الجهود التي تحقق الأهداف التي تم وضعها</a:t>
            </a:r>
            <a:r>
              <a:rPr lang="ar-YE" sz="2400" dirty="0">
                <a:latin typeface="Segoe UI" panose="020B0502040204020203" pitchFamily="34" charset="0"/>
                <a:cs typeface="Segoe UI" panose="020B0502040204020203" pitchFamily="34" charset="0"/>
              </a:rPr>
              <a:t>.</a:t>
            </a:r>
          </a:p>
          <a:p>
            <a:pPr algn="r" rtl="1">
              <a:lnSpc>
                <a:spcPct val="150000"/>
              </a:lnSpc>
            </a:pPr>
            <a:r>
              <a:rPr lang="ar-JO" b="1" u="sng" dirty="0">
                <a:latin typeface="Segoe UI" panose="020B0502040204020203" pitchFamily="34" charset="0"/>
                <a:cs typeface="Segoe UI" panose="020B0502040204020203" pitchFamily="34" charset="0"/>
              </a:rPr>
              <a:t>10.</a:t>
            </a:r>
            <a:r>
              <a:rPr lang="ar-YE" b="1" u="sng" dirty="0">
                <a:latin typeface="Segoe UI" panose="020B0502040204020203" pitchFamily="34" charset="0"/>
                <a:cs typeface="Segoe UI" panose="020B0502040204020203" pitchFamily="34" charset="0"/>
              </a:rPr>
              <a:t>توفير المناخ المناسب لوضع السياسة التعليمية موضع التنفيذ: </a:t>
            </a:r>
            <a:endParaRPr lang="ar-JO" b="1" u="sng"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من خلال القيادة التعليمية الواعية القادرة على اتخاذ</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القرار السليم والحاسم ومتابعة تنفيذه.</a:t>
            </a:r>
          </a:p>
          <a:p>
            <a:pPr algn="r" rtl="1">
              <a:lnSpc>
                <a:spcPct val="150000"/>
              </a:lnSpc>
            </a:pPr>
            <a:r>
              <a:rPr lang="ar-JO" b="1" u="sng" dirty="0">
                <a:latin typeface="Segoe UI" panose="020B0502040204020203" pitchFamily="34" charset="0"/>
                <a:cs typeface="Segoe UI" panose="020B0502040204020203" pitchFamily="34" charset="0"/>
              </a:rPr>
              <a:t>11. </a:t>
            </a:r>
            <a:r>
              <a:rPr lang="ar-YE" b="1" u="sng" dirty="0">
                <a:latin typeface="Segoe UI" panose="020B0502040204020203" pitchFamily="34" charset="0"/>
                <a:cs typeface="Segoe UI" panose="020B0502040204020203" pitchFamily="34" charset="0"/>
              </a:rPr>
              <a:t>المعيار الاستحداثي: </a:t>
            </a:r>
            <a:endParaRPr lang="ar-JO" b="1" u="sng"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حيث ينبغي أن تشجع السياسة التعليمية التجديد والتطوير التعليمي في كافة عناصر العملية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التعليمية.</a:t>
            </a:r>
          </a:p>
          <a:p>
            <a:pPr algn="r" rtl="1">
              <a:lnSpc>
                <a:spcPct val="150000"/>
              </a:lnSpc>
            </a:pPr>
            <a:r>
              <a:rPr lang="ar-JO" b="1" u="sng" dirty="0">
                <a:latin typeface="Segoe UI" panose="020B0502040204020203" pitchFamily="34" charset="0"/>
                <a:cs typeface="Segoe UI" panose="020B0502040204020203" pitchFamily="34" charset="0"/>
              </a:rPr>
              <a:t>12. </a:t>
            </a:r>
            <a:r>
              <a:rPr lang="ar-YE" b="1" u="sng" dirty="0">
                <a:latin typeface="Segoe UI" panose="020B0502040204020203" pitchFamily="34" charset="0"/>
                <a:cs typeface="Segoe UI" panose="020B0502040204020203" pitchFamily="34" charset="0"/>
              </a:rPr>
              <a:t>المشاركة الفعالة: </a:t>
            </a:r>
            <a:endParaRPr lang="ar-JO" b="1" u="sng"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إذ يجب فتح مجال المشاركة لذوي الخبرة والتجربة وأصحاب الرأي في صياغة وصنع السياسة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التعليمية</a:t>
            </a:r>
            <a:r>
              <a:rPr lang="ar-JO" sz="1600" dirty="0">
                <a:latin typeface="Segoe UI" panose="020B0502040204020203" pitchFamily="34" charset="0"/>
                <a:cs typeface="Segoe UI" panose="020B0502040204020203" pitchFamily="34" charset="0"/>
              </a:rPr>
              <a:t>.</a:t>
            </a:r>
            <a:endParaRPr lang="en-US" sz="1600"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9768F55A-70AC-5B31-2D27-2263D0FAB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1130">
        <p14:prism isInverted="1"/>
      </p:transition>
    </mc:Choice>
    <mc:Fallback xmlns="">
      <p:transition spd="slow" advTm="12113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F1C7B519-ADA4-7358-10D5-430D2BC1214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83514" y="1601496"/>
            <a:ext cx="10054706" cy="3508653"/>
          </a:xfrm>
          <a:prstGeom prst="rect">
            <a:avLst/>
          </a:prstGeom>
          <a:noFill/>
        </p:spPr>
        <p:txBody>
          <a:bodyPr wrap="square" rtlCol="0">
            <a:spAutoFit/>
          </a:bodyPr>
          <a:lstStyle/>
          <a:p>
            <a:pPr algn="r" rtl="1">
              <a:lnSpc>
                <a:spcPct val="150000"/>
              </a:lnSpc>
            </a:pPr>
            <a:endParaRPr lang="ar-JO" sz="2400" b="1" u="sng" dirty="0">
              <a:latin typeface="Segoe UI" panose="020B0502040204020203" pitchFamily="34" charset="0"/>
              <a:cs typeface="Segoe UI" panose="020B0502040204020203" pitchFamily="34" charset="0"/>
            </a:endParaRPr>
          </a:p>
          <a:p>
            <a:pPr algn="r" rtl="1">
              <a:lnSpc>
                <a:spcPct val="150000"/>
              </a:lnSpc>
            </a:pPr>
            <a:r>
              <a:rPr lang="ar-JO" b="1" u="sng" dirty="0">
                <a:latin typeface="Segoe UI" panose="020B0502040204020203" pitchFamily="34" charset="0"/>
                <a:cs typeface="Segoe UI" panose="020B0502040204020203" pitchFamily="34" charset="0"/>
              </a:rPr>
              <a:t>13. </a:t>
            </a:r>
            <a:r>
              <a:rPr lang="ar-YE" b="1" u="sng" dirty="0">
                <a:latin typeface="Segoe UI" panose="020B0502040204020203" pitchFamily="34" charset="0"/>
                <a:cs typeface="Segoe UI" panose="020B0502040204020203" pitchFamily="34" charset="0"/>
              </a:rPr>
              <a:t>التنبؤ بالمستقبل:</a:t>
            </a:r>
            <a:endParaRPr lang="ar-JO" b="1" u="sng" dirty="0">
              <a:latin typeface="Segoe UI" panose="020B0502040204020203" pitchFamily="34" charset="0"/>
              <a:cs typeface="Segoe UI" panose="020B0502040204020203" pitchFamily="34" charset="0"/>
            </a:endParaRPr>
          </a:p>
          <a:p>
            <a:pPr algn="r" rtl="1">
              <a:lnSpc>
                <a:spcPct val="150000"/>
              </a:lnSpc>
            </a:pPr>
            <a:r>
              <a:rPr lang="ar-YE" sz="24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إذ يجب ضمن هذه العملية أن يتم توجيه جهود صانعي السياسة التعليمية لتحقيق الأهداف المستقبلية،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من خلال التنبؤ باحتياجات المجتمع التعليمي في المستقبل.</a:t>
            </a:r>
            <a:endParaRPr lang="ar-JO" sz="1600" dirty="0">
              <a:latin typeface="Segoe UI" panose="020B0502040204020203" pitchFamily="34" charset="0"/>
              <a:cs typeface="Segoe UI" panose="020B0502040204020203" pitchFamily="34" charset="0"/>
            </a:endParaRPr>
          </a:p>
          <a:p>
            <a:pPr algn="r" rtl="1">
              <a:lnSpc>
                <a:spcPct val="150000"/>
              </a:lnSpc>
            </a:pPr>
            <a:endParaRPr lang="ar-YE" sz="1600" dirty="0">
              <a:latin typeface="Segoe UI" panose="020B0502040204020203" pitchFamily="34" charset="0"/>
              <a:cs typeface="Segoe UI" panose="020B0502040204020203" pitchFamily="34" charset="0"/>
            </a:endParaRPr>
          </a:p>
          <a:p>
            <a:pPr algn="r" rtl="1">
              <a:lnSpc>
                <a:spcPct val="150000"/>
              </a:lnSpc>
            </a:pPr>
            <a:r>
              <a:rPr lang="ar-JO" b="1" u="sng" dirty="0">
                <a:latin typeface="Segoe UI" panose="020B0502040204020203" pitchFamily="34" charset="0"/>
                <a:cs typeface="Segoe UI" panose="020B0502040204020203" pitchFamily="34" charset="0"/>
              </a:rPr>
              <a:t>14</a:t>
            </a:r>
            <a:r>
              <a:rPr lang="ar-YE" b="1" u="sng" dirty="0">
                <a:latin typeface="Segoe UI" panose="020B0502040204020203" pitchFamily="34" charset="0"/>
                <a:cs typeface="Segoe UI" panose="020B0502040204020203" pitchFamily="34" charset="0"/>
              </a:rPr>
              <a:t>. التأييد والمساندة: </a:t>
            </a:r>
            <a:endParaRPr lang="ar-JO" b="1" u="sng" dirty="0">
              <a:latin typeface="Segoe UI" panose="020B0502040204020203" pitchFamily="34" charset="0"/>
              <a:cs typeface="Segoe UI" panose="020B0502040204020203" pitchFamily="34" charset="0"/>
            </a:endParaRPr>
          </a:p>
          <a:p>
            <a:pPr algn="r" rtl="1">
              <a:lnSpc>
                <a:spcPct val="150000"/>
              </a:lnSpc>
            </a:pPr>
            <a:r>
              <a:rPr lang="ar-YE" sz="1600" dirty="0">
                <a:latin typeface="Segoe UI" panose="020B0502040204020203" pitchFamily="34" charset="0"/>
                <a:cs typeface="Segoe UI" panose="020B0502040204020203" pitchFamily="34" charset="0"/>
              </a:rPr>
              <a:t>إذ يزيد من فاعلية هذه العملية تأييد ومساندة المؤسسات الصانعة للسياسة للعاملين في المجال</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الإداري مما يترتب عليه تحقيق الأداء الجيد للسياسة، ويساعد على تحسين أساليب العمل وقواعد اختيار العاملين فيه.</a:t>
            </a:r>
            <a:endParaRPr lang="en-US" sz="16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07ED5303-11A1-33A3-D536-21851535C0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2666">
        <p14:prism isInverted="1"/>
      </p:transition>
    </mc:Choice>
    <mc:Fallback xmlns="">
      <p:transition spd="slow" advTm="72666">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9AA19300-234C-5607-E5C7-81A5310192A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24448" y="1587219"/>
            <a:ext cx="10421395" cy="3970318"/>
          </a:xfrm>
          <a:prstGeom prst="rect">
            <a:avLst/>
          </a:prstGeom>
          <a:noFill/>
        </p:spPr>
        <p:txBody>
          <a:bodyPr wrap="square" rtlCol="0">
            <a:spAutoFit/>
          </a:bodyPr>
          <a:lstStyle/>
          <a:p>
            <a:pPr algn="just" rtl="1">
              <a:lnSpc>
                <a:spcPct val="150000"/>
              </a:lnSpc>
            </a:pPr>
            <a:r>
              <a:rPr lang="ar-JO" b="1" u="sng" dirty="0">
                <a:latin typeface="Segoe UI" panose="020B0502040204020203" pitchFamily="34" charset="0"/>
                <a:cs typeface="Segoe UI" panose="020B0502040204020203" pitchFamily="34" charset="0"/>
              </a:rPr>
              <a:t>  15. </a:t>
            </a:r>
            <a:r>
              <a:rPr lang="ar-YE" b="1" u="sng" dirty="0">
                <a:latin typeface="Segoe UI" panose="020B0502040204020203" pitchFamily="34" charset="0"/>
                <a:cs typeface="Segoe UI" panose="020B0502040204020203" pitchFamily="34" charset="0"/>
              </a:rPr>
              <a:t>دقة المعلومات:</a:t>
            </a:r>
            <a:endParaRPr lang="ar-JO" b="1" u="sng" dirty="0">
              <a:latin typeface="Segoe UI" panose="020B0502040204020203" pitchFamily="34" charset="0"/>
              <a:cs typeface="Segoe UI" panose="020B0502040204020203" pitchFamily="34" charset="0"/>
            </a:endParaRPr>
          </a:p>
          <a:p>
            <a:pPr algn="just" rtl="1">
              <a:lnSpc>
                <a:spcPct val="150000"/>
              </a:lnSpc>
            </a:pPr>
            <a:r>
              <a:rPr lang="ar-YE" sz="1600" dirty="0">
                <a:latin typeface="Segoe UI" panose="020B0502040204020203" pitchFamily="34" charset="0"/>
                <a:cs typeface="Segoe UI" panose="020B0502040204020203" pitchFamily="34" charset="0"/>
              </a:rPr>
              <a:t> إذ لا يمكن صنع السياسة التعليمية دون الاعتماد على معلومات دقيقة عن النظام </a:t>
            </a:r>
            <a:r>
              <a:rPr lang="ar-JO" sz="1600" dirty="0">
                <a:latin typeface="Segoe UI" panose="020B0502040204020203" pitchFamily="34" charset="0"/>
                <a:cs typeface="Segoe UI" panose="020B0502040204020203" pitchFamily="34" charset="0"/>
              </a:rPr>
              <a:t>التعليمي</a:t>
            </a:r>
            <a:r>
              <a:rPr lang="ar-YE" sz="1600" dirty="0">
                <a:latin typeface="Segoe UI" panose="020B0502040204020203" pitchFamily="34" charset="0"/>
                <a:cs typeface="Segoe UI" panose="020B0502040204020203" pitchFamily="34" charset="0"/>
              </a:rPr>
              <a:t> ككل</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وبالتفصيل، ويجب أن تكون هذه المعلوامت دقيقة وشاملة ومتكاملة ومتاحة.</a:t>
            </a:r>
            <a:endParaRPr lang="ar-JO" sz="1600" dirty="0">
              <a:latin typeface="Segoe UI" panose="020B0502040204020203" pitchFamily="34" charset="0"/>
              <a:cs typeface="Segoe UI" panose="020B0502040204020203" pitchFamily="34" charset="0"/>
            </a:endParaRPr>
          </a:p>
          <a:p>
            <a:pPr algn="just" rtl="1">
              <a:lnSpc>
                <a:spcPct val="150000"/>
              </a:lnSpc>
            </a:pPr>
            <a:endParaRPr lang="ar-YE" sz="1600" dirty="0">
              <a:latin typeface="Segoe UI" panose="020B0502040204020203" pitchFamily="34" charset="0"/>
              <a:cs typeface="Segoe UI" panose="020B0502040204020203" pitchFamily="34" charset="0"/>
            </a:endParaRPr>
          </a:p>
          <a:p>
            <a:pPr algn="just" rtl="1">
              <a:lnSpc>
                <a:spcPct val="150000"/>
              </a:lnSpc>
            </a:pPr>
            <a:r>
              <a:rPr lang="ar-JO" sz="2200" b="1" u="sng" dirty="0">
                <a:latin typeface="Segoe UI" panose="020B0502040204020203" pitchFamily="34" charset="0"/>
                <a:cs typeface="Segoe UI" panose="020B0502040204020203" pitchFamily="34" charset="0"/>
              </a:rPr>
              <a:t> </a:t>
            </a:r>
            <a:r>
              <a:rPr lang="ar-JO" b="1" u="sng" dirty="0">
                <a:latin typeface="Segoe UI" panose="020B0502040204020203" pitchFamily="34" charset="0"/>
                <a:cs typeface="Segoe UI" panose="020B0502040204020203" pitchFamily="34" charset="0"/>
              </a:rPr>
              <a:t>16. </a:t>
            </a:r>
            <a:r>
              <a:rPr lang="ar-YE" b="1" u="sng" dirty="0">
                <a:latin typeface="Segoe UI" panose="020B0502040204020203" pitchFamily="34" charset="0"/>
                <a:cs typeface="Segoe UI" panose="020B0502040204020203" pitchFamily="34" charset="0"/>
              </a:rPr>
              <a:t>استخدام نتائج البحوث العلمية الخاصة بالتعليم : </a:t>
            </a:r>
            <a:endParaRPr lang="ar-JO" b="1" u="sng" dirty="0">
              <a:latin typeface="Segoe UI" panose="020B0502040204020203" pitchFamily="34" charset="0"/>
              <a:cs typeface="Segoe UI" panose="020B0502040204020203" pitchFamily="34" charset="0"/>
            </a:endParaRPr>
          </a:p>
          <a:p>
            <a:pPr algn="just" rtl="1">
              <a:lnSpc>
                <a:spcPct val="150000"/>
              </a:lnSpc>
            </a:pPr>
            <a:r>
              <a:rPr lang="ar-YE" sz="1600" dirty="0">
                <a:latin typeface="Segoe UI" panose="020B0502040204020203" pitchFamily="34" charset="0"/>
                <a:cs typeface="Segoe UI" panose="020B0502040204020203" pitchFamily="34" charset="0"/>
              </a:rPr>
              <a:t>بحيث تعتمد هذه العملية على نتائج البحوث التي تعتبر أداة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رئيسية لإنتاج المعلومات وحل المشكلات التعليمية ورصد التطورات المرتبطة بالسياسة التعليمية وتفسيرها، وهي تشكل مصدرا مهما للسياسة التعليمية.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إن الإعداد السليم للسياسة التعليمية يستوجب أن تتكامل فيها كل هذه الشروط، وإلا كانت غير مفيدة</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ومجرد تبديد للوقت والجهد والإمكانيات، وباعتبارها أهم السياسات الاجتماعية، فهذا يُحتم وجود منظومة تقييمية </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(مؤشرا</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تكمية وكيفية )، على أساسها يتم قياس مدى التزام صناع السياسة التعليمية بهذه الشروط والمعايير</a:t>
            </a:r>
            <a:r>
              <a:rPr lang="ar-YE" sz="1600" b="1" i="0" u="none" strike="noStrike" baseline="0" dirty="0">
                <a:latin typeface="Segoe UI" panose="020B0502040204020203" pitchFamily="34" charset="0"/>
                <a:cs typeface="Segoe UI" panose="020B0502040204020203" pitchFamily="34" charset="0"/>
              </a:rPr>
              <a:t>.</a:t>
            </a:r>
            <a:r>
              <a:rPr lang="ar-JO" sz="1600" b="1" i="0" u="none" strike="noStrike" baseline="0" dirty="0">
                <a:latin typeface="Segoe UI" panose="020B0502040204020203" pitchFamily="34" charset="0"/>
                <a:cs typeface="Segoe UI" panose="020B0502040204020203" pitchFamily="34" charset="0"/>
              </a:rPr>
              <a:t>  </a:t>
            </a:r>
            <a:endParaRPr lang="en-US" sz="1600"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C3A4CF9-2052-CCC8-421E-E6EAC8677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36146">
        <p14:prism isInverted="1"/>
      </p:transition>
    </mc:Choice>
    <mc:Fallback xmlns="">
      <p:transition spd="slow" advTm="136146">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AAD1D9B-D890-E1C1-ABFD-604AA92C87A2}"/>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1085222" y="1570776"/>
            <a:ext cx="10121845" cy="3570208"/>
          </a:xfrm>
          <a:prstGeom prst="rect">
            <a:avLst/>
          </a:prstGeom>
          <a:noFill/>
        </p:spPr>
        <p:txBody>
          <a:bodyPr wrap="square" rtlCol="0">
            <a:spAutoFit/>
          </a:bodyPr>
          <a:lstStyle/>
          <a:p>
            <a:pPr algn="ctr"/>
            <a:r>
              <a:rPr lang="ar-JO" sz="2800" kern="0" dirty="0">
                <a:solidFill>
                  <a:srgbClr val="00B0F0"/>
                </a:solidFill>
                <a:effectLst/>
                <a:latin typeface="Alexandria Black" pitchFamily="2" charset="-78"/>
                <a:ea typeface="Times New Roman" panose="02020603050405020304" pitchFamily="18" charset="0"/>
                <a:cs typeface="Alexandria Black" pitchFamily="2" charset="-78"/>
              </a:rPr>
              <a:t>خاتمة</a:t>
            </a:r>
            <a:endParaRPr lang="ar-JO" sz="1400" kern="0" dirty="0">
              <a:solidFill>
                <a:srgbClr val="000000"/>
              </a:solidFill>
              <a:effectLst/>
              <a:latin typeface="Alexandria Black" pitchFamily="2" charset="-78"/>
              <a:ea typeface="Times New Roman" panose="02020603050405020304" pitchFamily="18" charset="0"/>
              <a:cs typeface="Alexandria Black" pitchFamily="2" charset="-78"/>
            </a:endParaRPr>
          </a:p>
          <a:p>
            <a:pPr algn="just" rtl="1">
              <a:lnSpc>
                <a:spcPct val="150000"/>
              </a:lnSpc>
            </a:pPr>
            <a:r>
              <a:rPr lang="ar-JO" sz="3200" b="0" i="0" u="none" strike="noStrike" baseline="0" dirty="0">
                <a:latin typeface="Traditional Arabic" panose="02020603050405020304" pitchFamily="18" charset="-78"/>
                <a:cs typeface="Traditional Arabic" panose="02020603050405020304" pitchFamily="18" charset="-78"/>
              </a:rPr>
              <a:t>    </a:t>
            </a:r>
            <a:r>
              <a:rPr lang="ar-YE" sz="2000" dirty="0">
                <a:latin typeface="Segoe UI" panose="020B0502040204020203" pitchFamily="34" charset="0"/>
                <a:cs typeface="Segoe UI" panose="020B0502040204020203" pitchFamily="34" charset="0"/>
              </a:rPr>
              <a:t>وتؤكد الاتجاهات التربوية المعاصرة على ضرورة مواكبة السياسات التربوية والتعليمية لمتطلبات</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واحتياجات العصر، فضلاً عن متطلبات المستقبل المتوقع حدوثها، حتى يكون الطالب قاد</a:t>
            </a:r>
            <a:r>
              <a:rPr lang="ar-JO" sz="2000" dirty="0">
                <a:latin typeface="Segoe UI" panose="020B0502040204020203" pitchFamily="34" charset="0"/>
                <a:cs typeface="Segoe UI" panose="020B0502040204020203" pitchFamily="34" charset="0"/>
              </a:rPr>
              <a:t>رًا</a:t>
            </a:r>
            <a:r>
              <a:rPr lang="ar-YE" sz="2000" dirty="0">
                <a:latin typeface="Segoe UI" panose="020B0502040204020203" pitchFamily="34" charset="0"/>
                <a:cs typeface="Segoe UI" panose="020B0502040204020203" pitchFamily="34" charset="0"/>
              </a:rPr>
              <a:t> على التعامل</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مع القضايا المعاصرة خاصة </a:t>
            </a:r>
            <a:r>
              <a:rPr lang="ar-JO" sz="2000" dirty="0">
                <a:latin typeface="Segoe UI" panose="020B0502040204020203" pitchFamily="34" charset="0"/>
                <a:cs typeface="Segoe UI" panose="020B0502040204020203" pitchFamily="34" charset="0"/>
              </a:rPr>
              <a:t>القضايا السياسية والاجتماعية والاقتصادية والثقافية والتكنولوجية، لذلك لابد من تضافر جميع الجهود لصناعة وتطوير السياسات التعليمية، </a:t>
            </a:r>
            <a:r>
              <a:rPr lang="ar-YE" sz="2000" dirty="0">
                <a:latin typeface="Segoe UI" panose="020B0502040204020203" pitchFamily="34" charset="0"/>
                <a:cs typeface="Segoe UI" panose="020B0502040204020203" pitchFamily="34" charset="0"/>
              </a:rPr>
              <a:t>وكيفية اختيارها وجمعها وتحليلها وتفسيرها من ثم توظيفها</a:t>
            </a:r>
            <a:r>
              <a:rPr lang="ar-JO" sz="2000" dirty="0">
                <a:latin typeface="Segoe UI" panose="020B0502040204020203" pitchFamily="34" charset="0"/>
                <a:cs typeface="Segoe UI" panose="020B0502040204020203" pitchFamily="34" charset="0"/>
              </a:rPr>
              <a:t> </a:t>
            </a:r>
            <a:r>
              <a:rPr lang="ar-YE" sz="2000" dirty="0">
                <a:latin typeface="Segoe UI" panose="020B0502040204020203" pitchFamily="34" charset="0"/>
                <a:cs typeface="Segoe UI" panose="020B0502040204020203" pitchFamily="34" charset="0"/>
              </a:rPr>
              <a:t>التوظيف السليم في العملية التعليمية</a:t>
            </a:r>
            <a:r>
              <a:rPr lang="ar-JO" sz="2000" dirty="0">
                <a:latin typeface="Segoe UI" panose="020B0502040204020203" pitchFamily="34" charset="0"/>
                <a:cs typeface="Segoe UI" panose="020B0502040204020203" pitchFamily="34" charset="0"/>
              </a:rPr>
              <a:t> وما يتبع ذلك من متابعة وتقييم لهذه السياسات للتأكد من فاعليتها وأثرها في التنمية</a:t>
            </a:r>
            <a:r>
              <a:rPr lang="ar-YE" b="0" i="0" u="none" strike="noStrike" baseline="0" dirty="0">
                <a:latin typeface="Segoe UI" panose="020B0502040204020203" pitchFamily="34" charset="0"/>
                <a:cs typeface="Segoe UI" panose="020B0502040204020203" pitchFamily="34" charset="0"/>
              </a:rPr>
              <a:t>.</a:t>
            </a:r>
            <a:endParaRPr lang="ar-YE" sz="2400"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B1D0D428-F45F-2D1B-E7FB-63F0E04933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66523">
        <p14:prism isInverted="1"/>
      </p:transition>
    </mc:Choice>
    <mc:Fallback xmlns="">
      <p:transition spd="slow" advTm="66523">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4766F8A3-F069-B6D4-1CE6-E0BC5AA69AA8}"/>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006109" y="1385306"/>
            <a:ext cx="63703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نتاجات المحاضرة السابعة</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graphicFrame>
        <p:nvGraphicFramePr>
          <p:cNvPr id="3" name="Diagram 2">
            <a:extLst>
              <a:ext uri="{FF2B5EF4-FFF2-40B4-BE49-F238E27FC236}">
                <a16:creationId xmlns:a16="http://schemas.microsoft.com/office/drawing/2014/main" xmlns="" id="{424170D3-ED7E-1E26-2E66-C5B8A211FB35}"/>
              </a:ext>
            </a:extLst>
          </p:cNvPr>
          <p:cNvGraphicFramePr/>
          <p:nvPr/>
        </p:nvGraphicFramePr>
        <p:xfrm>
          <a:off x="1966365" y="2138388"/>
          <a:ext cx="8859667" cy="3426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a:extLst>
              <a:ext uri="{FF2B5EF4-FFF2-40B4-BE49-F238E27FC236}">
                <a16:creationId xmlns:a16="http://schemas.microsoft.com/office/drawing/2014/main" xmlns="" id="{DF19149E-1124-A726-4B30-A88C146D6B0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687995855"/>
      </p:ext>
    </p:extLst>
  </p:cSld>
  <p:clrMapOvr>
    <a:masterClrMapping/>
  </p:clrMapOvr>
  <mc:AlternateContent xmlns:mc="http://schemas.openxmlformats.org/markup-compatibility/2006" xmlns:p14="http://schemas.microsoft.com/office/powerpoint/2010/main">
    <mc:Choice Requires="p14">
      <p:transition spd="slow" p14:dur="1600" advTm="74135">
        <p14:prism isInverted="1"/>
      </p:transition>
    </mc:Choice>
    <mc:Fallback xmlns="">
      <p:transition spd="slow" advTm="74135">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19A200E-43FD-C0EF-831F-00EE015007B6}"/>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834452" y="1667896"/>
            <a:ext cx="10523095" cy="3767698"/>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الغفير، فتون. (2015). </a:t>
            </a:r>
            <a:r>
              <a:rPr lang="ar-SA" sz="1600" b="1" dirty="0">
                <a:effectLst/>
                <a:latin typeface="Segoe UI" panose="020B0502040204020203" pitchFamily="34" charset="0"/>
                <a:ea typeface="Calibri" panose="020F0502020204030204" pitchFamily="34" charset="0"/>
                <a:cs typeface="Segoe UI" panose="020B0502040204020203" pitchFamily="34" charset="0"/>
              </a:rPr>
              <a:t>أنموذج مقترح للمدرسة المجتمعية وسياساتها التربوية في مرحلة التعليم الأساسي في سورية في ضوء خبرات بعض الدول المتقدمة</a:t>
            </a:r>
            <a:r>
              <a:rPr lang="ar-SA" sz="1600" dirty="0">
                <a:effectLst/>
                <a:latin typeface="Segoe UI" panose="020B0502040204020203" pitchFamily="34" charset="0"/>
                <a:ea typeface="Calibri" panose="020F0502020204030204" pitchFamily="34" charset="0"/>
                <a:cs typeface="Segoe UI" panose="020B0502040204020203" pitchFamily="34" charset="0"/>
              </a:rPr>
              <a:t>. أطروحة دكتوراة غير منشورة. جامعة دمشق، دمشق.</a:t>
            </a:r>
            <a:endParaRPr lang="ar-JO" sz="1600" dirty="0">
              <a:effectLst/>
              <a:latin typeface="Segoe UI" panose="020B0502040204020203" pitchFamily="34" charset="0"/>
              <a:ea typeface="Calibri" panose="020F0502020204030204" pitchFamily="34" charset="0"/>
              <a:cs typeface="Segoe UI" panose="020B0502040204020203" pitchFamily="34" charset="0"/>
            </a:endParaRPr>
          </a:p>
          <a:p>
            <a:pPr marL="233680" marR="0" indent="-270510" algn="just" rtl="1">
              <a:lnSpc>
                <a:spcPct val="150000"/>
              </a:lnSpc>
              <a:spcBef>
                <a:spcPts val="0"/>
              </a:spcBef>
              <a:spcAft>
                <a:spcPts val="800"/>
              </a:spcAft>
            </a:pPr>
            <a:r>
              <a:rPr lang="ar-YE" sz="1600" i="0" u="none" strike="noStrike" baseline="0" dirty="0">
                <a:latin typeface="Segoe UI" panose="020B0502040204020203" pitchFamily="34" charset="0"/>
                <a:cs typeface="Segoe UI" panose="020B0502040204020203" pitchFamily="34" charset="0"/>
              </a:rPr>
              <a:t>المهدي</a:t>
            </a:r>
            <a:r>
              <a:rPr lang="ar-JO" sz="1600" i="0" u="none" strike="noStrike" baseline="0" dirty="0">
                <a:latin typeface="Segoe UI" panose="020B0502040204020203" pitchFamily="34" charset="0"/>
                <a:cs typeface="Segoe UI" panose="020B0502040204020203" pitchFamily="34" charset="0"/>
              </a:rPr>
              <a:t>، ياسر، و الفهدي، راشد،</a:t>
            </a:r>
            <a:r>
              <a:rPr lang="ar-YE" sz="1600" i="0" u="none" strike="noStrike" baseline="0" dirty="0">
                <a:latin typeface="Segoe UI" panose="020B0502040204020203" pitchFamily="34" charset="0"/>
                <a:cs typeface="Segoe UI" panose="020B0502040204020203" pitchFamily="34" charset="0"/>
              </a:rPr>
              <a:t> </a:t>
            </a:r>
            <a:r>
              <a:rPr lang="ar-JO" sz="1600" i="0" u="none" strike="noStrike" baseline="0" dirty="0">
                <a:latin typeface="Segoe UI" panose="020B0502040204020203" pitchFamily="34" charset="0"/>
                <a:cs typeface="Segoe UI" panose="020B0502040204020203" pitchFamily="34" charset="0"/>
              </a:rPr>
              <a:t>ولاشين، </a:t>
            </a:r>
            <a:r>
              <a:rPr lang="ar-YE" sz="1600" i="0" u="none" strike="noStrike" baseline="0" dirty="0">
                <a:latin typeface="Segoe UI" panose="020B0502040204020203" pitchFamily="34" charset="0"/>
                <a:cs typeface="Segoe UI" panose="020B0502040204020203" pitchFamily="34" charset="0"/>
              </a:rPr>
              <a:t>محمد</a:t>
            </a:r>
            <a:r>
              <a:rPr lang="ar-JO" sz="1600" i="0" u="none" strike="noStrike" baseline="0" dirty="0">
                <a:latin typeface="Segoe UI" panose="020B0502040204020203" pitchFamily="34" charset="0"/>
                <a:cs typeface="Segoe UI" panose="020B0502040204020203" pitchFamily="34" charset="0"/>
              </a:rPr>
              <a:t>،و </a:t>
            </a:r>
            <a:r>
              <a:rPr lang="ar-YE" sz="1600" i="0" u="none" strike="noStrike" baseline="0" dirty="0">
                <a:latin typeface="Segoe UI" panose="020B0502040204020203" pitchFamily="34" charset="0"/>
                <a:cs typeface="Segoe UI" panose="020B0502040204020203" pitchFamily="34" charset="0"/>
              </a:rPr>
              <a:t>الشنفري</a:t>
            </a:r>
            <a:r>
              <a:rPr lang="ar-JO" sz="1600" i="0" u="none" strike="noStrike" baseline="0" dirty="0">
                <a:latin typeface="Segoe UI" panose="020B0502040204020203" pitchFamily="34" charset="0"/>
                <a:cs typeface="Segoe UI" panose="020B0502040204020203" pitchFamily="34" charset="0"/>
              </a:rPr>
              <a:t> عبدالله (2014). </a:t>
            </a:r>
            <a:r>
              <a:rPr lang="ar-SA" sz="1600" b="1" dirty="0">
                <a:effectLst/>
                <a:latin typeface="Segoe UI" panose="020B0502040204020203" pitchFamily="34" charset="0"/>
                <a:ea typeface="Calibri" panose="020F0502020204030204" pitchFamily="34" charset="0"/>
                <a:cs typeface="Segoe UI" panose="020B0502040204020203" pitchFamily="34" charset="0"/>
              </a:rPr>
              <a:t>آليات مقترحة لتفعيل دور البحث التربوي في صنع السياسة التعليمية بسلطنة عمان من وجهة نظر الباحثين والممارسين</a:t>
            </a:r>
            <a:r>
              <a:rPr lang="ar-JO" sz="1600" b="1" dirty="0">
                <a:effectLst/>
                <a:latin typeface="Segoe UI" panose="020B0502040204020203" pitchFamily="34" charset="0"/>
                <a:ea typeface="Calibri" panose="020F0502020204030204" pitchFamily="34" charset="0"/>
                <a:cs typeface="Segoe UI" panose="020B0502040204020203" pitchFamily="34" charset="0"/>
              </a:rPr>
              <a:t>،</a:t>
            </a:r>
            <a:r>
              <a:rPr lang="ar-JO" sz="1600" b="1" dirty="0">
                <a:latin typeface="Segoe UI" panose="020B0502040204020203" pitchFamily="34" charset="0"/>
                <a:ea typeface="Calibri" panose="020F0502020204030204" pitchFamily="34" charset="0"/>
                <a:cs typeface="Segoe UI" panose="020B0502040204020203" pitchFamily="34" charset="0"/>
              </a:rPr>
              <a:t> </a:t>
            </a:r>
            <a:r>
              <a:rPr lang="ar-JO" sz="1600" dirty="0">
                <a:latin typeface="Segoe UI" panose="020B0502040204020203" pitchFamily="34" charset="0"/>
                <a:ea typeface="Calibri" panose="020F0502020204030204" pitchFamily="34" charset="0"/>
                <a:cs typeface="Segoe UI" panose="020B0502040204020203" pitchFamily="34" charset="0"/>
              </a:rPr>
              <a:t>المجلة الدولية التربوية المتخصصة، 3 ( 11).</a:t>
            </a:r>
          </a:p>
          <a:p>
            <a:pPr algn="r" rtl="1">
              <a:lnSpc>
                <a:spcPct val="150000"/>
              </a:lnSpc>
            </a:pPr>
            <a:r>
              <a:rPr lang="ar-JO" sz="1600" dirty="0">
                <a:effectLst/>
                <a:latin typeface="Segoe UI" panose="020B0502040204020203" pitchFamily="34" charset="0"/>
                <a:ea typeface="Calibri" panose="020F0502020204030204" pitchFamily="34" charset="0"/>
                <a:cs typeface="Segoe UI" panose="020B0502040204020203" pitchFamily="34" charset="0"/>
              </a:rPr>
              <a:t>الإمام، سالمة (2017). </a:t>
            </a:r>
            <a:r>
              <a:rPr lang="ar-YE" sz="1600" b="1" dirty="0">
                <a:latin typeface="Segoe UI" panose="020B0502040204020203" pitchFamily="34" charset="0"/>
                <a:cs typeface="Segoe UI" panose="020B0502040204020203" pitchFamily="34" charset="0"/>
              </a:rPr>
              <a:t>صنع السياسة التعليمية الجامعية</a:t>
            </a:r>
            <a:r>
              <a:rPr lang="ar-JO" sz="1600" b="1" dirty="0">
                <a:latin typeface="Segoe UI" panose="020B0502040204020203" pitchFamily="34" charset="0"/>
                <a:cs typeface="Segoe UI" panose="020B0502040204020203" pitchFamily="34" charset="0"/>
              </a:rPr>
              <a:t> </a:t>
            </a:r>
            <a:r>
              <a:rPr lang="ar-YE" sz="1600" b="1" dirty="0">
                <a:latin typeface="Segoe UI" panose="020B0502040204020203" pitchFamily="34" charset="0"/>
                <a:cs typeface="Segoe UI" panose="020B0502040204020203" pitchFamily="34" charset="0"/>
              </a:rPr>
              <a:t>- دراسة مقارنة بين الجزائر ومص</a:t>
            </a:r>
            <a:r>
              <a:rPr lang="ar-JO" sz="1600" b="1" dirty="0">
                <a:latin typeface="Segoe UI" panose="020B0502040204020203" pitchFamily="34" charset="0"/>
                <a:cs typeface="Segoe UI" panose="020B0502040204020203" pitchFamily="34" charset="0"/>
              </a:rPr>
              <a:t>ر 1990-2010. </a:t>
            </a:r>
            <a:r>
              <a:rPr lang="ar-JO" sz="1600" dirty="0">
                <a:latin typeface="Segoe UI" panose="020B0502040204020203" pitchFamily="34" charset="0"/>
                <a:cs typeface="Segoe UI" panose="020B0502040204020203" pitchFamily="34" charset="0"/>
              </a:rPr>
              <a:t>أطروحة دكتوراة. جامعة الجزائر.</a:t>
            </a:r>
          </a:p>
          <a:p>
            <a:pPr algn="r" rtl="1">
              <a:lnSpc>
                <a:spcPct val="150000"/>
              </a:lnSpc>
            </a:pPr>
            <a:r>
              <a:rPr lang="ar-SA" sz="1600" dirty="0">
                <a:effectLst/>
                <a:latin typeface="Segoe UI" panose="020B0502040204020203" pitchFamily="34" charset="0"/>
                <a:ea typeface="Calibri" panose="020F0502020204030204" pitchFamily="34" charset="0"/>
                <a:cs typeface="Segoe UI" panose="020B0502040204020203" pitchFamily="34" charset="0"/>
              </a:rPr>
              <a:t>عياصرة، معن محمود. (2011). </a:t>
            </a:r>
            <a:r>
              <a:rPr lang="ar-SA" sz="1600" b="1" dirty="0">
                <a:effectLst/>
                <a:latin typeface="Segoe UI" panose="020B0502040204020203" pitchFamily="34" charset="0"/>
                <a:ea typeface="Calibri" panose="020F0502020204030204" pitchFamily="34" charset="0"/>
                <a:cs typeface="Segoe UI" panose="020B0502040204020203" pitchFamily="34" charset="0"/>
              </a:rPr>
              <a:t>نظم وسياسات التعليم نماذج عربية وأجنبية</a:t>
            </a:r>
            <a:r>
              <a:rPr lang="ar-SA" sz="1600" dirty="0">
                <a:effectLst/>
                <a:latin typeface="Segoe UI" panose="020B0502040204020203" pitchFamily="34" charset="0"/>
                <a:ea typeface="Calibri" panose="020F0502020204030204" pitchFamily="34" charset="0"/>
                <a:cs typeface="Segoe UI" panose="020B0502040204020203" pitchFamily="34" charset="0"/>
              </a:rPr>
              <a:t>. عمّان: دار وائل للنشر</a:t>
            </a:r>
            <a:endParaRPr lang="en-US" sz="1600" dirty="0">
              <a:latin typeface="Segoe UI" panose="020B0502040204020203" pitchFamily="34" charset="0"/>
              <a:cs typeface="Segoe UI" panose="020B0502040204020203" pitchFamily="34" charset="0"/>
            </a:endParaRPr>
          </a:p>
          <a:p>
            <a:pPr marL="342900" indent="-342900" algn="just" rtl="1">
              <a:lnSpc>
                <a:spcPts val="2250"/>
              </a:lnSpc>
              <a:tabLst>
                <a:tab pos="457200" algn="l"/>
              </a:tabLst>
            </a:pPr>
            <a:r>
              <a:rPr lang="ar-SA" sz="1400" dirty="0">
                <a:latin typeface="Segoe UI" panose="020B0502040204020203" pitchFamily="34" charset="0"/>
                <a:cs typeface="Segoe UI" panose="020B0502040204020203" pitchFamily="34" charset="0"/>
              </a:rPr>
              <a:t>السهلي، محمد بن علي بن محمد. </a:t>
            </a:r>
            <a:r>
              <a:rPr lang="ar-SA" sz="1400" b="1" dirty="0">
                <a:latin typeface="Segoe UI" panose="020B0502040204020203" pitchFamily="34" charset="0"/>
                <a:cs typeface="Segoe UI" panose="020B0502040204020203" pitchFamily="34" charset="0"/>
              </a:rPr>
              <a:t>(2019). تطوير السياسات التربوية في الجامعات السعودية في ضوء متطلبات القدرة التنافسية "استراتيجية مقترحة</a:t>
            </a:r>
            <a:r>
              <a:rPr lang="en-US" sz="1400" b="1" dirty="0">
                <a:latin typeface="Segoe UI" panose="020B0502040204020203" pitchFamily="34" charset="0"/>
                <a:cs typeface="Segoe UI" panose="020B0502040204020203" pitchFamily="34" charset="0"/>
              </a:rPr>
              <a:t>"</a:t>
            </a:r>
            <a:r>
              <a:rPr lang="ar-SA" sz="1400" b="1" dirty="0">
                <a:latin typeface="Segoe UI" panose="020B0502040204020203" pitchFamily="34" charset="0"/>
                <a:cs typeface="Segoe UI" panose="020B0502040204020203" pitchFamily="34" charset="0"/>
              </a:rPr>
              <a:t>(رسالة دكتوراه غير منشورة). </a:t>
            </a:r>
            <a:r>
              <a:rPr lang="ar-SA" sz="1400" dirty="0">
                <a:latin typeface="Segoe UI" panose="020B0502040204020203" pitchFamily="34" charset="0"/>
                <a:cs typeface="Segoe UI" panose="020B0502040204020203" pitchFamily="34" charset="0"/>
              </a:rPr>
              <a:t>جامعة الملك سعود</a:t>
            </a:r>
            <a:r>
              <a:rPr lang="ar-SA"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JO"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pic>
        <p:nvPicPr>
          <p:cNvPr id="10" name="Graphic 21">
            <a:extLst>
              <a:ext uri="{FF2B5EF4-FFF2-40B4-BE49-F238E27FC236}">
                <a16:creationId xmlns:a16="http://schemas.microsoft.com/office/drawing/2014/main" xmlns="" id="{79265ED8-7331-B2C3-E069-87AA5F1F81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6480" y="150352"/>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71654">
        <p14:prism isInverted="1"/>
      </p:transition>
    </mc:Choice>
    <mc:Fallback xmlns="">
      <p:transition spd="slow" advTm="71654">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37AD27B-BE2B-E95D-ABFD-672284BD429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5720630" y="1340768"/>
            <a:ext cx="5312123" cy="464717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Alexandria SemiBold" pitchFamily="2" charset="-78"/>
                <a:ea typeface="Times New Roman" panose="02020603050405020304" pitchFamily="18" charset="0"/>
                <a:cs typeface="Alexandria SemiBold" pitchFamily="2" charset="-78"/>
              </a:rPr>
              <a:t>المراجع</a:t>
            </a:r>
          </a:p>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lang="ar-JO" b="1" dirty="0">
                <a:solidFill>
                  <a:schemeClr val="tx1"/>
                </a:solidFill>
                <a:effectLst/>
                <a:latin typeface="Alexandria Light" pitchFamily="2" charset="-78"/>
                <a:ea typeface="Simplified Arabic" panose="02020603050405020304" pitchFamily="18" charset="-78"/>
                <a:cs typeface="Alexandria Light" pitchFamily="2" charset="-78"/>
              </a:rPr>
              <a:t>سياسات التعليم</a:t>
            </a:r>
            <a:r>
              <a:rPr lang="ar-JO" dirty="0">
                <a:solidFill>
                  <a:schemeClr val="tx1"/>
                </a:solidFill>
                <a:effectLst/>
                <a:latin typeface="Alexandria Light" pitchFamily="2" charset="-78"/>
                <a:ea typeface="Simplified Arabic" panose="02020603050405020304" pitchFamily="18" charset="-78"/>
                <a:cs typeface="Alexandria Light" pitchFamily="2" charset="-78"/>
              </a:rPr>
              <a:t>، مكتبة الرشد: الرياض.</a:t>
            </a:r>
          </a:p>
          <a:p>
            <a:pPr algn="r">
              <a:lnSpc>
                <a:spcPct val="115000"/>
              </a:lnSpc>
            </a:pPr>
            <a:endParaRPr lang="ar-JO" dirty="0">
              <a:solidFill>
                <a:srgbClr val="000000"/>
              </a:solidFill>
              <a:ea typeface="Times New Roman" panose="02020603050405020304" pitchFamily="18" charset="0"/>
              <a:cs typeface="Simplified Arabic" panose="02020603050405020304" pitchFamily="18" charset="-78"/>
            </a:endParaRPr>
          </a:p>
          <a:p>
            <a:pPr algn="r">
              <a:lnSpc>
                <a:spcPct val="115000"/>
              </a:lnSpc>
            </a:pPr>
            <a:r>
              <a:rPr lang="ar-SA"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الحسين, أحمد (2002). </a:t>
            </a:r>
            <a:r>
              <a:rPr lang="ar-SA" sz="1600"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مدخل إلى تحليل السياسات العامة</a:t>
            </a:r>
            <a:r>
              <a:rPr lang="ar-SA"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المركز العلمي للدراسات السياسية.</a:t>
            </a:r>
            <a:endParaRPr lang="en-US" sz="1600" dirty="0">
              <a:latin typeface="Segoe UI" panose="020B0502040204020203" pitchFamily="34" charset="0"/>
              <a:cs typeface="Segoe UI" panose="020B0502040204020203" pitchFamily="34" charset="0"/>
            </a:endParaRPr>
          </a:p>
          <a:p>
            <a:pPr marL="0" marR="0" algn="r">
              <a:lnSpc>
                <a:spcPct val="115000"/>
              </a:lnSpc>
              <a:spcBef>
                <a:spcPts val="0"/>
              </a:spcBef>
              <a:spcAft>
                <a:spcPts val="0"/>
              </a:spcAft>
            </a:pPr>
            <a:endParaRPr lang="ar-JO"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15000"/>
              </a:lnSpc>
              <a:spcBef>
                <a:spcPts val="0"/>
              </a:spcBef>
              <a:spcAft>
                <a:spcPts val="0"/>
              </a:spcAft>
            </a:pPr>
            <a:endParaRPr lang="ar-JO" sz="160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15000"/>
              </a:lnSpc>
              <a:spcBef>
                <a:spcPts val="0"/>
              </a:spcBef>
              <a:spcAft>
                <a:spcPts val="0"/>
              </a:spcAft>
            </a:pPr>
            <a:r>
              <a:rPr lang="en-GB" sz="160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Tagler</a:t>
            </a:r>
            <a:r>
              <a:rPr lang="en-GB"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Sandra (1997) Educational Policy and Politics of Change, New fetter lane, England.</a:t>
            </a:r>
            <a:endParaRPr lang="ar-JO"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Segoe UI" panose="020B0502040204020203"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730601" y="1362583"/>
            <a:ext cx="5120539" cy="460354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xmlns="" id="{D7528FDE-F5F1-90F6-4A4A-103B8E63A7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xmlns="" id="{3DF04249-FA8B-E0AA-3E85-9824F79824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64178"/>
            <a:ext cx="2591822" cy="1210204"/>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2429">
        <p14:prism isInverted="1"/>
      </p:transition>
    </mc:Choice>
    <mc:Fallback xmlns="">
      <p:transition spd="slow" advTm="22429">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336554" y="7112"/>
            <a:ext cx="11518892" cy="6843776"/>
          </a:xfrm>
          <a:prstGeom prst="rect">
            <a:avLst/>
          </a:prstGeom>
        </p:spPr>
      </p:pic>
      <p:sp>
        <p:nvSpPr>
          <p:cNvPr id="2" name="Right Triangle 1"/>
          <p:cNvSpPr/>
          <p:nvPr/>
        </p:nvSpPr>
        <p:spPr>
          <a:xfrm flipH="1">
            <a:off x="6512644" y="3153102"/>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xmlns=""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6339</TotalTime>
  <Words>3104</Words>
  <Application>Microsoft Office PowerPoint</Application>
  <PresentationFormat>Widescreen</PresentationFormat>
  <Paragraphs>243</Paragraphs>
  <Slides>39</Slides>
  <Notes>5</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39</vt:i4>
      </vt:variant>
    </vt:vector>
  </HeadingPairs>
  <TitlesOfParts>
    <vt:vector size="55" baseType="lpstr">
      <vt:lpstr>Alexandria Black</vt:lpstr>
      <vt:lpstr>Alexandria ExtraBold</vt:lpstr>
      <vt:lpstr>Alexandria Light</vt:lpstr>
      <vt:lpstr>Alexandria Medium</vt:lpstr>
      <vt:lpstr>Alexandria SemiBold</vt:lpstr>
      <vt:lpstr>Arial</vt:lpstr>
      <vt:lpstr>Calibri</vt:lpstr>
      <vt:lpstr>Calibri Light</vt:lpstr>
      <vt:lpstr>Dubai</vt:lpstr>
      <vt:lpstr>Segoe UI</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901</cp:revision>
  <dcterms:created xsi:type="dcterms:W3CDTF">2023-04-29T09:08:23Z</dcterms:created>
  <dcterms:modified xsi:type="dcterms:W3CDTF">2026-03-14T12:07:29Z</dcterms:modified>
</cp:coreProperties>
</file>