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480" r:id="rId2"/>
    <p:sldId id="303" r:id="rId3"/>
    <p:sldId id="313" r:id="rId4"/>
    <p:sldId id="497" r:id="rId5"/>
    <p:sldId id="498" r:id="rId6"/>
    <p:sldId id="539" r:id="rId7"/>
    <p:sldId id="540" r:id="rId8"/>
    <p:sldId id="541" r:id="rId9"/>
    <p:sldId id="542" r:id="rId10"/>
    <p:sldId id="543" r:id="rId11"/>
    <p:sldId id="544" r:id="rId12"/>
    <p:sldId id="545" r:id="rId13"/>
    <p:sldId id="546" r:id="rId14"/>
    <p:sldId id="547" r:id="rId15"/>
    <p:sldId id="548" r:id="rId16"/>
    <p:sldId id="549" r:id="rId17"/>
    <p:sldId id="550" r:id="rId18"/>
    <p:sldId id="551" r:id="rId19"/>
    <p:sldId id="552" r:id="rId20"/>
    <p:sldId id="553" r:id="rId21"/>
    <p:sldId id="554" r:id="rId22"/>
    <p:sldId id="555" r:id="rId23"/>
    <p:sldId id="556" r:id="rId24"/>
    <p:sldId id="557" r:id="rId25"/>
    <p:sldId id="558" r:id="rId26"/>
    <p:sldId id="559" r:id="rId27"/>
    <p:sldId id="560" r:id="rId28"/>
    <p:sldId id="561" r:id="rId29"/>
    <p:sldId id="562" r:id="rId30"/>
    <p:sldId id="563" r:id="rId31"/>
    <p:sldId id="564" r:id="rId32"/>
    <p:sldId id="565" r:id="rId33"/>
    <p:sldId id="566" r:id="rId34"/>
    <p:sldId id="567" r:id="rId35"/>
    <p:sldId id="568" r:id="rId36"/>
    <p:sldId id="569" r:id="rId37"/>
    <p:sldId id="570" r:id="rId38"/>
    <p:sldId id="571" r:id="rId39"/>
    <p:sldId id="572" r:id="rId40"/>
    <p:sldId id="573" r:id="rId41"/>
    <p:sldId id="574" r:id="rId42"/>
    <p:sldId id="576" r:id="rId43"/>
    <p:sldId id="577" r:id="rId44"/>
    <p:sldId id="578" r:id="rId45"/>
    <p:sldId id="579" r:id="rId46"/>
    <p:sldId id="575" r:id="rId47"/>
    <p:sldId id="34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497"/>
            <p14:sldId id="498"/>
            <p14:sldId id="539"/>
            <p14:sldId id="540"/>
            <p14:sldId id="541"/>
            <p14:sldId id="542"/>
            <p14:sldId id="543"/>
            <p14:sldId id="544"/>
            <p14:sldId id="545"/>
            <p14:sldId id="546"/>
            <p14:sldId id="547"/>
            <p14:sldId id="548"/>
            <p14:sldId id="549"/>
            <p14:sldId id="550"/>
            <p14:sldId id="551"/>
            <p14:sldId id="552"/>
            <p14:sldId id="553"/>
            <p14:sldId id="554"/>
            <p14:sldId id="555"/>
            <p14:sldId id="556"/>
            <p14:sldId id="557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576"/>
            <p14:sldId id="577"/>
            <p14:sldId id="578"/>
            <p14:sldId id="579"/>
            <p14:sldId id="57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C748"/>
    <a:srgbClr val="000000"/>
    <a:srgbClr val="669BBC"/>
    <a:srgbClr val="2D3956"/>
    <a:srgbClr val="8E5A6D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5" d="100"/>
          <a:sy n="85" d="100"/>
        </p:scale>
        <p:origin x="7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29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image" Target="../media/image3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US" sz="2400" dirty="0" err="1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</a:t>
            </a:r>
            <a:r>
              <a:rPr lang="en-US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Hasan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76305" y="2290848"/>
            <a:ext cx="597939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2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4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82224" y="5843657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NO </a:t>
            </a:r>
            <a:r>
              <a:rPr lang="en-US" sz="2800" b="1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2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</a:p>
          <a:p>
            <a:r>
              <a:rPr lang="en-US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5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095998" y="2751843"/>
            <a:ext cx="597939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2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4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NO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2741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 201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Probability and Statistics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err="1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Alfaisal</a:t>
            </a:r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Hasan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Chapter 1: Introduction To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AC748"/>
                </a:solidFill>
              </a:rPr>
              <a:t>Chapter 2: Descriptive Statistics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3: Probability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4: Discrete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5: Normal Probability Distributions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6: Confidence Intervals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7: Hypothesis Testing with One Sample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8: Hypothesis Testing with Two Samples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9: Correlation And Regression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Chapter 10: Chi-Square Tests and The </a:t>
            </a:r>
            <a:r>
              <a:rPr lang="en-US" i="1" dirty="0">
                <a:solidFill>
                  <a:schemeClr val="bg1"/>
                </a:solidFill>
              </a:rPr>
              <a:t>F</a:t>
            </a:r>
            <a:r>
              <a:rPr lang="en-US" dirty="0">
                <a:solidFill>
                  <a:schemeClr val="bg1"/>
                </a:solidFill>
              </a:rPr>
              <a:t>-Distribution</a:t>
            </a: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Descriptive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6697" y="1752794"/>
            <a:ext cx="9666288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1-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Distributions and Their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Graphs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2-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Graphs and Displays</a:t>
            </a:r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3-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Measures of Central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Tendency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4-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Measures of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5-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Measures of Position</a:t>
            </a:r>
          </a:p>
        </p:txBody>
      </p:sp>
    </p:spTree>
    <p:extLst>
      <p:ext uri="{BB962C8B-B14F-4D97-AF65-F5344CB8AC3E}">
        <p14:creationId xmlns:p14="http://schemas.microsoft.com/office/powerpoint/2010/main" val="1631029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27201" y="1019069"/>
            <a:ext cx="71007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Distributions and their Graphs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87472" y="2726031"/>
            <a:ext cx="966628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1- Frequency Distributions 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2- Graphs of Frequency Distributions </a:t>
            </a:r>
          </a:p>
        </p:txBody>
      </p:sp>
    </p:spTree>
    <p:extLst>
      <p:ext uri="{BB962C8B-B14F-4D97-AF65-F5344CB8AC3E}">
        <p14:creationId xmlns:p14="http://schemas.microsoft.com/office/powerpoint/2010/main" val="107445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04623" y="1019069"/>
            <a:ext cx="7123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Distributions and their Graphs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62877" y="2224114"/>
            <a:ext cx="9666288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distribution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table that shows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classes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intervals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 entries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a count of the number of entries in each class. The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a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is the number of data entries in the class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2400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Draw the frequency table, determine the three items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1- number of classes </a:t>
            </a: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2- Range </a:t>
            </a: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 Class Width</a:t>
            </a:r>
          </a:p>
        </p:txBody>
      </p:sp>
    </p:spTree>
    <p:extLst>
      <p:ext uri="{BB962C8B-B14F-4D97-AF65-F5344CB8AC3E}">
        <p14:creationId xmlns:p14="http://schemas.microsoft.com/office/powerpoint/2010/main" val="248280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Example 1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06431" y="1735276"/>
            <a:ext cx="8590635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sample data set lists the prices (in dollars) of 30 portable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global positioning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(GPS) navigators. Construct a frequency distribution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that has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seven classes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b="1" dirty="0" smtClean="0"/>
              <a:t>Construct </a:t>
            </a:r>
            <a:r>
              <a:rPr lang="en-US" b="1" dirty="0"/>
              <a:t>a Frequency Distribution from a Data Set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5704006"/>
              </p:ext>
            </p:extLst>
          </p:nvPr>
        </p:nvGraphicFramePr>
        <p:xfrm>
          <a:off x="1829981" y="3150505"/>
          <a:ext cx="8128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">
                  <a:extLst>
                    <a:ext uri="{9D8B030D-6E8A-4147-A177-3AD203B41FA5}">
                      <a16:colId xmlns:a16="http://schemas.microsoft.com/office/drawing/2014/main" val="3450635098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977075787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69612748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31479083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157347465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339684333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820390120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834346577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565496196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438794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90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325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3778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275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59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160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2220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220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95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180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0035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4499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of Example 1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874165" y="1938478"/>
                <a:ext cx="8590635" cy="384092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Number of classes = 7</a:t>
                </a:r>
              </a:p>
              <a:p>
                <a:endParaRPr lang="en-US" dirty="0"/>
              </a:p>
              <a:p>
                <a:r>
                  <a:rPr lang="en-US" dirty="0" smtClean="0"/>
                  <a:t>Range = Max – Min = </a:t>
                </a:r>
                <a:r>
                  <a:rPr lang="en-US" dirty="0"/>
                  <a:t>450 - 59 = </a:t>
                </a:r>
                <a:r>
                  <a:rPr lang="en-US" dirty="0" smtClean="0"/>
                  <a:t>391</a:t>
                </a:r>
              </a:p>
              <a:p>
                <a:endParaRPr lang="en-US" dirty="0"/>
              </a:p>
              <a:p>
                <a:r>
                  <a:rPr lang="en-US" dirty="0" smtClean="0"/>
                  <a:t>Class Width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𝑅𝑎𝑛𝑔𝑒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𝑐𝑙𝑎𝑠𝑠𝑒𝑠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391</m:t>
                        </m:r>
                        <m:r>
                          <a:rPr lang="en-US" i="1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7</m:t>
                        </m:r>
                      </m:den>
                    </m:f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US"/>
                      <m:t>55.86</m:t>
                    </m:r>
                  </m:oMath>
                </a14:m>
                <a:r>
                  <a:rPr lang="en-US" dirty="0" smtClean="0"/>
                  <a:t> </a:t>
                </a:r>
                <a14:m>
                  <m:oMath xmlns:m="http://schemas.openxmlformats.org/officeDocument/2006/math">
                    <m:r>
                      <a:rPr lang="en-US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≅</m:t>
                    </m:r>
                    <m:r>
                      <a:rPr lang="en-US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56</m:t>
                    </m:r>
                  </m:oMath>
                </a14:m>
                <a:endParaRPr lang="en-US" dirty="0"/>
              </a:p>
              <a:p>
                <a:endParaRPr lang="en-US" dirty="0" smtClean="0"/>
              </a:p>
              <a:p>
                <a:endParaRPr lang="en-US" dirty="0"/>
              </a:p>
              <a:p>
                <a:endParaRPr lang="en-US" dirty="0" smtClean="0"/>
              </a:p>
              <a:p>
                <a:endParaRPr lang="en-US" dirty="0"/>
              </a:p>
              <a:p>
                <a:endParaRPr lang="en-US" dirty="0" smtClean="0"/>
              </a:p>
              <a:p>
                <a:endParaRPr lang="en-US" dirty="0"/>
              </a:p>
              <a:p>
                <a:endParaRPr lang="en-US" dirty="0" smtClean="0"/>
              </a:p>
              <a:p>
                <a:endParaRPr lang="en-US" dirty="0" smtClean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4165" y="1938478"/>
                <a:ext cx="8590635" cy="3840923"/>
              </a:xfrm>
              <a:prstGeom prst="rect">
                <a:avLst/>
              </a:prstGeom>
              <a:blipFill>
                <a:blip r:embed="rId3"/>
                <a:stretch>
                  <a:fillRect l="-567" t="-95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0311897"/>
              </p:ext>
            </p:extLst>
          </p:nvPr>
        </p:nvGraphicFramePr>
        <p:xfrm>
          <a:off x="1940818" y="3783817"/>
          <a:ext cx="81280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">
                  <a:extLst>
                    <a:ext uri="{9D8B030D-6E8A-4147-A177-3AD203B41FA5}">
                      <a16:colId xmlns:a16="http://schemas.microsoft.com/office/drawing/2014/main" val="3450635098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977075787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69612748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31479083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157347465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339684333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820390120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834346577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565496196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438794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90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325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3778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275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59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160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130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2220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220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95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180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0035856"/>
                  </a:ext>
                </a:extLst>
              </a:tr>
            </a:tbl>
          </a:graphicData>
        </a:graphic>
      </p:graphicFrame>
      <p:sp>
        <p:nvSpPr>
          <p:cNvPr id="7" name="Oval 6"/>
          <p:cNvSpPr/>
          <p:nvPr/>
        </p:nvSpPr>
        <p:spPr>
          <a:xfrm>
            <a:off x="7573818" y="4147132"/>
            <a:ext cx="775855" cy="370065"/>
          </a:xfrm>
          <a:prstGeom prst="ellipse">
            <a:avLst/>
          </a:prstGeom>
          <a:solidFill>
            <a:schemeClr val="bg1"/>
          </a:solidFill>
          <a:ln w="984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450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5077230" y="4141590"/>
            <a:ext cx="775855" cy="370065"/>
          </a:xfrm>
          <a:prstGeom prst="ellipse">
            <a:avLst/>
          </a:prstGeom>
          <a:solidFill>
            <a:schemeClr val="bg1"/>
          </a:solidFill>
          <a:ln w="984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59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249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275645" y="1019069"/>
            <a:ext cx="75522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Distributions and their Graphs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4938" t="34891" r="6822" b="23954"/>
          <a:stretch/>
        </p:blipFill>
        <p:spPr>
          <a:xfrm>
            <a:off x="1098481" y="2472265"/>
            <a:ext cx="9750141" cy="3307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85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Cumulative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Distributions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/>
              <p:cNvSpPr/>
              <p:nvPr/>
            </p:nvSpPr>
            <p:spPr>
              <a:xfrm>
                <a:off x="741679" y="2296359"/>
                <a:ext cx="11257281" cy="298896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pPr algn="just"/>
                <a:endParaRPr lang="en-US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1- The </a:t>
                </a:r>
                <a:r>
                  <a:rPr lang="en-US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midpoint </a:t>
                </a: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of a class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𝐿𝑜𝑤𝑒𝑟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𝑐𝑙𝑎𝑠𝑠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𝑙𝑖𝑚𝑖𝑡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𝑈𝑝𝑝𝑒𝑟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𝑐𝑙𝑎𝑠𝑠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𝐿𝑖𝑚𝑖𝑡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en-US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endParaRPr lang="en-US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2- The </a:t>
                </a:r>
                <a:r>
                  <a:rPr lang="en-US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relative frequency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of a </a:t>
                </a: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class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𝐶𝑙𝑎𝑠𝑠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𝐹𝑟𝑒𝑞𝑢𝑒𝑛𝑐𝑦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𝑆𝑎𝑚𝑝𝑙𝑒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𝑆𝑖𝑧𝑒</m:t>
                        </m:r>
                      </m:den>
                    </m:f>
                    <m:r>
                      <a:rPr 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den>
                    </m:f>
                  </m:oMath>
                </a14:m>
                <a:endParaRPr lang="en-US" sz="24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endPara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3- The </a:t>
                </a:r>
                <a:r>
                  <a:rPr lang="en-US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cumulative frequency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of a class is the sum of the frequencies of that </a:t>
                </a: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class and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all previous classes. The cumulative frequency of the last class is equal </a:t>
                </a: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to the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sample size </a:t>
                </a:r>
                <a:r>
                  <a:rPr lang="en-US" sz="2400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679" y="2296359"/>
                <a:ext cx="11257281" cy="2988960"/>
              </a:xfrm>
              <a:prstGeom prst="rect">
                <a:avLst/>
              </a:prstGeom>
              <a:blipFill>
                <a:blip r:embed="rId3"/>
                <a:stretch>
                  <a:fillRect l="-867" r="-867" b="-38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008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Example 2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1036320" y="1859340"/>
            <a:ext cx="10251440" cy="313932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sample data set lists the prices (in dollars) of 30 portable global positioning system (GPS) navigators. Construct a frequency distribution that has seven classes.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r>
              <a:rPr lang="en-US" b="1" dirty="0" smtClean="0"/>
              <a:t>Find the mid point, Relative frequency and a Cumulative Frequency </a:t>
            </a:r>
            <a:r>
              <a:rPr lang="en-US" b="1" dirty="0"/>
              <a:t>Distribution from a Data </a:t>
            </a:r>
            <a:r>
              <a:rPr lang="en-US" b="1" dirty="0" smtClean="0"/>
              <a:t>Set above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4374" y="2810202"/>
            <a:ext cx="8163252" cy="1237595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40876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880972" y="434923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2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43512200"/>
                  </p:ext>
                </p:extLst>
              </p:nvPr>
            </p:nvGraphicFramePr>
            <p:xfrm>
              <a:off x="365759" y="1389030"/>
              <a:ext cx="11137619" cy="475056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37563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1683439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842387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  <a:gridCol w="2422378">
                      <a:extLst>
                        <a:ext uri="{9D8B030D-6E8A-4147-A177-3AD203B41FA5}">
                          <a16:colId xmlns:a16="http://schemas.microsoft.com/office/drawing/2014/main" val="3610353647"/>
                        </a:ext>
                      </a:extLst>
                    </a:gridCol>
                    <a:gridCol w="2551852">
                      <a:extLst>
                        <a:ext uri="{9D8B030D-6E8A-4147-A177-3AD203B41FA5}">
                          <a16:colId xmlns:a16="http://schemas.microsoft.com/office/drawing/2014/main" val="1602307909"/>
                        </a:ext>
                      </a:extLst>
                    </a:gridCol>
                  </a:tblGrid>
                  <a:tr h="65465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f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Midpoint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Cumulative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62578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en-US" sz="21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59</m:t>
                                    </m:r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114</m:t>
                                    </m:r>
                                  </m:num>
                                  <m:den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86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en-US" sz="21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30</m:t>
                                    </m:r>
                                  </m:den>
                                </m:f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17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62391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en-US" sz="21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115</m:t>
                                    </m:r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170</m:t>
                                    </m:r>
                                  </m:num>
                                  <m:den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142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en-US" sz="21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en-US" sz="2100" b="0" i="0" smtClean="0">
                                        <a:latin typeface="Cambria Math" panose="02040503050406030204" pitchFamily="18" charset="0"/>
                                      </a:rPr>
                                      <m:t>30</m:t>
                                    </m:r>
                                  </m:den>
                                </m:f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27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5+8=13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3682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5+8+6=19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3682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254.5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5+8+6+5=24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3682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310.5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5+8+6+5+2=26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3682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366.5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5+8+6+5+2+1=27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56521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422.5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5+8+6+5+2+1+3=30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3682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Total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43512200"/>
                  </p:ext>
                </p:extLst>
              </p:nvPr>
            </p:nvGraphicFramePr>
            <p:xfrm>
              <a:off x="365759" y="1389030"/>
              <a:ext cx="11137619" cy="475056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37563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1683439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842387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  <a:gridCol w="2422378">
                      <a:extLst>
                        <a:ext uri="{9D8B030D-6E8A-4147-A177-3AD203B41FA5}">
                          <a16:colId xmlns:a16="http://schemas.microsoft.com/office/drawing/2014/main" val="3610353647"/>
                        </a:ext>
                      </a:extLst>
                    </a:gridCol>
                    <a:gridCol w="2551852">
                      <a:extLst>
                        <a:ext uri="{9D8B030D-6E8A-4147-A177-3AD203B41FA5}">
                          <a16:colId xmlns:a16="http://schemas.microsoft.com/office/drawing/2014/main" val="1602307909"/>
                        </a:ext>
                      </a:extLst>
                    </a:gridCol>
                  </a:tblGrid>
                  <a:tr h="7315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f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Midpoint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Cumulative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69926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6916" t="-108696" r="-175803" b="-49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54523" t="-108696" r="-106281" b="-49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69716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6916" t="-208696" r="-175803" b="-39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54523" t="-208696" r="-106281" b="-39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5+8=13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5+8+6=19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254.5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5+8+6+5=24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310.5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5+8+6+5+2=26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366.5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5+8+6+5+2+1=27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56521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422.5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5+8+6+5+2+1+3=30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Total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816200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Graphs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Frequency Distributions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49987" y="2198120"/>
            <a:ext cx="9666288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1-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Histogram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2-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Polygon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3-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Relative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Histogram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4-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Ogive</a:t>
            </a:r>
          </a:p>
        </p:txBody>
      </p:sp>
    </p:spTree>
    <p:extLst>
      <p:ext uri="{BB962C8B-B14F-4D97-AF65-F5344CB8AC3E}">
        <p14:creationId xmlns:p14="http://schemas.microsoft.com/office/powerpoint/2010/main" val="179384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Histogram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74165" y="1735276"/>
            <a:ext cx="9666288" cy="30469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histogram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bar graph that represents the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distribution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 data set. A histogram has the following properties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horizontal scale is quantitative and measures the data values.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vertical scale measures the frequencies of the classes.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Consecutive bars must touch.</a:t>
            </a:r>
          </a:p>
        </p:txBody>
      </p:sp>
    </p:spTree>
    <p:extLst>
      <p:ext uri="{BB962C8B-B14F-4D97-AF65-F5344CB8AC3E}">
        <p14:creationId xmlns:p14="http://schemas.microsoft.com/office/powerpoint/2010/main" val="378593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Example 3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1848865" y="1650393"/>
            <a:ext cx="904431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Draw 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Histogram based on the data in the below table: 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73736940"/>
                  </p:ext>
                </p:extLst>
              </p:nvPr>
            </p:nvGraphicFramePr>
            <p:xfrm>
              <a:off x="2640039" y="2206058"/>
              <a:ext cx="5320187" cy="40386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13531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1453130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453526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</a:tblGrid>
                  <a:tr h="54654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</a:t>
                          </a:r>
                          <a:r>
                            <a:rPr lang="en-US" sz="2100" i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</a:t>
                          </a:r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Midpoint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4267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86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142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30742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30742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254.5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30742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310.5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30742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366.5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30742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422.5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307429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Total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73736940"/>
                  </p:ext>
                </p:extLst>
              </p:nvPr>
            </p:nvGraphicFramePr>
            <p:xfrm>
              <a:off x="2640039" y="2206058"/>
              <a:ext cx="5320187" cy="40386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413531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1453130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453526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</a:tblGrid>
                  <a:tr h="7315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</a:t>
                          </a:r>
                          <a:r>
                            <a:rPr lang="en-US" sz="2100" i="1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</a:t>
                          </a:r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Midpoint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4267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6873" t="-178571" r="-993" b="-70428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6873" t="-286765" r="-993" b="-625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254.5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310.5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366.5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422.5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Total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182435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Histogram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6948" t="34573" r="9258" b="20355"/>
          <a:stretch/>
        </p:blipFill>
        <p:spPr>
          <a:xfrm>
            <a:off x="2119849" y="2325511"/>
            <a:ext cx="7712773" cy="3635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64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Polygon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19063" y="2458490"/>
            <a:ext cx="7965162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polygon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line graph that emphasizes </a:t>
            </a: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continuous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</a:t>
            </a: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frequencies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3200" dirty="0">
              <a:solidFill>
                <a:srgbClr val="0A1F6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60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4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5914" t="31832" r="7520" b="17596"/>
          <a:stretch/>
        </p:blipFill>
        <p:spPr>
          <a:xfrm>
            <a:off x="2257063" y="2172975"/>
            <a:ext cx="8218027" cy="4132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92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of Example 4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2730" t="32620" r="8409" b="20995"/>
          <a:stretch/>
        </p:blipFill>
        <p:spPr>
          <a:xfrm>
            <a:off x="1794077" y="1973176"/>
            <a:ext cx="9363919" cy="415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67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Relative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Histogram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58507" y="2204822"/>
            <a:ext cx="8329202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relative frequency histogram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the same shape and the same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horizontal scale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corresponding frequency histogram. The difference is that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vertical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scale measures the 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relative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frequencies, not frequencies.</a:t>
            </a:r>
          </a:p>
        </p:txBody>
      </p:sp>
    </p:spTree>
    <p:extLst>
      <p:ext uri="{BB962C8B-B14F-4D97-AF65-F5344CB8AC3E}">
        <p14:creationId xmlns:p14="http://schemas.microsoft.com/office/powerpoint/2010/main" val="299673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027727" y="581780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5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1611795" y="1503636"/>
            <a:ext cx="904431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Draw the relative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Histogram based on the data in this table: 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570308831"/>
                  </p:ext>
                </p:extLst>
              </p:nvPr>
            </p:nvGraphicFramePr>
            <p:xfrm>
              <a:off x="1832393" y="2060580"/>
              <a:ext cx="8976715" cy="432960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12130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2508272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223634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  <a:gridCol w="2532679">
                      <a:extLst>
                        <a:ext uri="{9D8B030D-6E8A-4147-A177-3AD203B41FA5}">
                          <a16:colId xmlns:a16="http://schemas.microsoft.com/office/drawing/2014/main" val="3610353647"/>
                        </a:ext>
                      </a:extLst>
                    </a:gridCol>
                  </a:tblGrid>
                  <a:tr h="581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f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Midpoint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5556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86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17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55398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142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5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US" sz="2100" b="0" i="0" smtClean="0">
                                    <a:latin typeface="Cambria Math" panose="02040503050406030204" pitchFamily="18" charset="0"/>
                                  </a:rPr>
                                  <m:t>27</m:t>
                                </m:r>
                              </m:oMath>
                            </m:oMathPara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32697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32697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254.5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32697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310.5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32697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366.5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581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422.5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32697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Total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570308831"/>
                  </p:ext>
                </p:extLst>
              </p:nvPr>
            </p:nvGraphicFramePr>
            <p:xfrm>
              <a:off x="1832393" y="2060580"/>
              <a:ext cx="8976715" cy="432960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712130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2508272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223634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  <a:gridCol w="2532679">
                      <a:extLst>
                        <a:ext uri="{9D8B030D-6E8A-4147-A177-3AD203B41FA5}">
                          <a16:colId xmlns:a16="http://schemas.microsoft.com/office/drawing/2014/main" val="3610353647"/>
                        </a:ext>
                      </a:extLst>
                    </a:gridCol>
                  </a:tblGrid>
                  <a:tr h="581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f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Midpoint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Relative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55565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90137" t="-109783" r="-115068" b="-59021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54567" t="-109783" r="-962" b="-59021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55398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90137" t="-212088" r="-115068" b="-496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54567" t="-212088" r="-962" b="-49670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254.5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310.5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366.5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0.03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581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422.5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0.1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Total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22795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5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5362" t="33687" r="17353" b="26065"/>
          <a:stretch/>
        </p:blipFill>
        <p:spPr>
          <a:xfrm>
            <a:off x="2131140" y="1973176"/>
            <a:ext cx="7659460" cy="3667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269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926127" y="735790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Steps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constructing an Ogive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1384949" y="1598494"/>
            <a:ext cx="9987815" cy="452431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Construct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cumulative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distribution.</a:t>
            </a:r>
          </a:p>
          <a:p>
            <a:pPr marL="457200" indent="-457200" algn="just">
              <a:buAutoNum type="arabicPeriod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Specify the horizontal and vertical scales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horizontal scale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consists of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upper class boundaries, and the vertical scale measures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cumulative frequencies.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Plot points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thon the graph. 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Connect the points in order from left to right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graph should start at the lower boundary of the first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class (cumulative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frequency is zero) and should end at the upper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boundary of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last class (cumulative frequency is equal to the sample size).</a:t>
            </a:r>
          </a:p>
        </p:txBody>
      </p:sp>
    </p:spTree>
    <p:extLst>
      <p:ext uri="{BB962C8B-B14F-4D97-AF65-F5344CB8AC3E}">
        <p14:creationId xmlns:p14="http://schemas.microsoft.com/office/powerpoint/2010/main" val="341430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6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33650444"/>
                  </p:ext>
                </p:extLst>
              </p:nvPr>
            </p:nvGraphicFramePr>
            <p:xfrm>
              <a:off x="2133600" y="2296159"/>
              <a:ext cx="8728280" cy="423776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0014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1685957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846639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  <a:gridCol w="2555670">
                      <a:extLst>
                        <a:ext uri="{9D8B030D-6E8A-4147-A177-3AD203B41FA5}">
                          <a16:colId xmlns:a16="http://schemas.microsoft.com/office/drawing/2014/main" val="1602307909"/>
                        </a:ext>
                      </a:extLst>
                    </a:gridCol>
                  </a:tblGrid>
                  <a:tr h="754447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f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400" dirty="0" smtClean="0"/>
                            <a:t>Upper class boundaries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Cumulative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46803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b="0" dirty="0" smtClean="0"/>
                            <a:t>59 - 0.5 =</a:t>
                          </a:r>
                          <a:r>
                            <a:rPr lang="en-US" sz="2100" b="0" baseline="0" dirty="0" smtClean="0"/>
                            <a:t> </a:t>
                          </a:r>
                          <a14:m>
                            <m:oMath xmlns:m="http://schemas.openxmlformats.org/officeDocument/2006/math">
                              <m:r>
                                <a:rPr lang="en-US" sz="2100" b="0" i="0" baseline="0" smtClean="0">
                                  <a:latin typeface="Cambria Math" panose="02040503050406030204" pitchFamily="18" charset="0"/>
                                </a:rPr>
                                <m:t>58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oMath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dirty="0" smtClean="0"/>
                            <a:t>Zero </a:t>
                          </a:r>
                          <a:endParaRPr lang="en-US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46663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b="0" dirty="0" smtClean="0"/>
                            <a:t>      </a:t>
                          </a:r>
                          <a14:m>
                            <m:oMath xmlns:m="http://schemas.openxmlformats.org/officeDocument/2006/math"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115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− 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144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2100" b="0" i="0" smtClean="0">
                                  <a:latin typeface="Cambria Math" panose="02040503050406030204" pitchFamily="18" charset="0"/>
                                </a:rPr>
                                <m:t>5</m:t>
                              </m:r>
                            </m:oMath>
                          </a14:m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37722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 – 0.5 = 170.5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37722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</a:t>
                          </a:r>
                          <a:r>
                            <a:rPr lang="en-US" sz="2100" i="0" baseline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– 0.5 = 226.5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37722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 – 0.5 = 282.5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37722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 – 0.5 = 338.5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42273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 – 0.5 = 394.5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37722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dirty="0" smtClean="0"/>
                            <a:t>       450 -</a:t>
                          </a:r>
                          <a:r>
                            <a:rPr lang="en-US" baseline="0" dirty="0" smtClean="0"/>
                            <a:t> 506</a:t>
                          </a:r>
                          <a:endParaRPr lang="en-US" dirty="0"/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dirty="0"/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450 – 0.5 = 449.5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33650444"/>
                  </p:ext>
                </p:extLst>
              </p:nvPr>
            </p:nvGraphicFramePr>
            <p:xfrm>
              <a:off x="2133600" y="2296159"/>
              <a:ext cx="8728280" cy="4237764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40014">
                      <a:extLst>
                        <a:ext uri="{9D8B030D-6E8A-4147-A177-3AD203B41FA5}">
                          <a16:colId xmlns:a16="http://schemas.microsoft.com/office/drawing/2014/main" val="2864635230"/>
                        </a:ext>
                      </a:extLst>
                    </a:gridCol>
                    <a:gridCol w="1685957">
                      <a:extLst>
                        <a:ext uri="{9D8B030D-6E8A-4147-A177-3AD203B41FA5}">
                          <a16:colId xmlns:a16="http://schemas.microsoft.com/office/drawing/2014/main" val="3044567693"/>
                        </a:ext>
                      </a:extLst>
                    </a:gridCol>
                    <a:gridCol w="2846639">
                      <a:extLst>
                        <a:ext uri="{9D8B030D-6E8A-4147-A177-3AD203B41FA5}">
                          <a16:colId xmlns:a16="http://schemas.microsoft.com/office/drawing/2014/main" val="2818537031"/>
                        </a:ext>
                      </a:extLst>
                    </a:gridCol>
                    <a:gridCol w="2555670">
                      <a:extLst>
                        <a:ext uri="{9D8B030D-6E8A-4147-A177-3AD203B41FA5}">
                          <a16:colId xmlns:a16="http://schemas.microsoft.com/office/drawing/2014/main" val="1602307909"/>
                        </a:ext>
                      </a:extLst>
                    </a:gridCol>
                  </a:tblGrid>
                  <a:tr h="8229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Class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Frequency  f 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400" dirty="0" smtClean="0"/>
                            <a:t>Upper class boundaries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Cumulative frequency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85115498"/>
                      </a:ext>
                    </a:extLst>
                  </a:tr>
                  <a:tr h="46803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59-114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7345" t="-184416" r="-90578" b="-65454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dirty="0" smtClean="0"/>
                            <a:t>Zero </a:t>
                          </a:r>
                          <a:endParaRPr lang="en-US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54142835"/>
                      </a:ext>
                    </a:extLst>
                  </a:tr>
                  <a:tr h="46663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115-170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7345" t="-284416" r="-90578" b="-55454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07627880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171-226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171 – 0.5 = 170.5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26932998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227-282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227</a:t>
                          </a:r>
                          <a:r>
                            <a:rPr lang="en-US" sz="2100" i="0" baseline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 – 0.5 = 226.5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19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0701358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283-338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283 – 0.5 = 282.5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49485804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339-394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1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339 – 0.5 = 338.5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26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844211415"/>
                      </a:ext>
                    </a:extLst>
                  </a:tr>
                  <a:tr h="42273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395-450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i="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395 – 0.5 = 394.5</a:t>
                          </a:r>
                          <a:endParaRPr lang="en-US" sz="2100" i="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27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9889703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dirty="0" smtClean="0"/>
                            <a:t>       450 -</a:t>
                          </a:r>
                          <a:r>
                            <a:rPr lang="en-US" baseline="0" dirty="0" smtClean="0"/>
                            <a:t> 506</a:t>
                          </a:r>
                          <a:endParaRPr lang="en-US" dirty="0"/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US" dirty="0"/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450 – 0.5 = 449.5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sz="2100" dirty="0" smtClean="0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a:t>30</a:t>
                          </a:r>
                          <a:endParaRPr lang="en-US" sz="2100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>
                        <a:solidFill>
                          <a:schemeClr val="accent1">
                            <a:lumMod val="40000"/>
                            <a:lumOff val="6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07476417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6" name="Rectangle 5"/>
          <p:cNvSpPr/>
          <p:nvPr/>
        </p:nvSpPr>
        <p:spPr>
          <a:xfrm>
            <a:off x="1860154" y="1610317"/>
            <a:ext cx="8109063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Draw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Ogive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the data in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below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table:  </a:t>
            </a:r>
          </a:p>
        </p:txBody>
      </p:sp>
    </p:spTree>
    <p:extLst>
      <p:ext uri="{BB962C8B-B14F-4D97-AF65-F5344CB8AC3E}">
        <p14:creationId xmlns:p14="http://schemas.microsoft.com/office/powerpoint/2010/main" val="12207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of Example 6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9973" t="34405" r="24419" b="15221"/>
          <a:stretch/>
        </p:blipFill>
        <p:spPr>
          <a:xfrm>
            <a:off x="2754488" y="1973176"/>
            <a:ext cx="6310490" cy="3920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927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422401" y="1019069"/>
            <a:ext cx="74055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Distributions and their Graphs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14365" y="2153690"/>
            <a:ext cx="9666288" cy="390106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1- Frequency Distributions and Their Graphs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2- More Graphs and Displays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 Measures of Central Tendency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4- Measures of Variation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5- Measures of Position</a:t>
            </a:r>
          </a:p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5818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Measures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Central Tendency 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87119" y="1846924"/>
            <a:ext cx="9593533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 have three measures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Central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Tendency: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1- Mean 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2- Median 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3- Mode 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07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Important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Notes 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087119" y="1846924"/>
                <a:ext cx="9593533" cy="426026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Mean is not preferred to use as a central measure for the data contained an outlier. </a:t>
                </a:r>
              </a:p>
              <a:p>
                <a:endPara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An </a:t>
                </a:r>
                <a:r>
                  <a:rPr lang="en-US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outlier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is a data entry that is far removed from the other entries in </a:t>
                </a: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data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set</a:t>
                </a: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Sample Mean 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32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US" sz="3200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US" sz="3200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nary>
                      </m:num>
                      <m:den>
                        <m:r>
                          <a:rPr lang="en-US" sz="3200" b="1" i="1">
                            <a:latin typeface="Cambria Math" panose="02040503050406030204" pitchFamily="18" charset="0"/>
                          </a:rPr>
                          <m:t>𝒏</m:t>
                        </m:r>
                      </m:den>
                    </m:f>
                    <m:r>
                      <a:rPr lang="en-US" sz="3200" b="1" i="0" smtClean="0">
                        <a:latin typeface="Cambria Math" panose="02040503050406030204" pitchFamily="18" charset="0"/>
                      </a:rPr>
                      <m:t>   </m:t>
                    </m:r>
                  </m:oMath>
                </a14:m>
                <a:endParaRPr lang="en-US" sz="32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Population  </a:t>
                </a:r>
                <a:r>
                  <a:rPr lang="en-US" sz="24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Mean = </a:t>
                </a:r>
                <a14:m>
                  <m:oMath xmlns:m="http://schemas.openxmlformats.org/officeDocument/2006/math">
                    <m:r>
                      <a:rPr lang="en-US" sz="32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𝛍</m:t>
                    </m:r>
                    <m:r>
                      <a:rPr lang="en-US" sz="32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3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US" sz="3200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US" sz="3200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nary>
                      </m:num>
                      <m:den>
                        <m:r>
                          <a:rPr lang="en-US" sz="3200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den>
                    </m:f>
                    <m:r>
                      <a:rPr lang="en-US" sz="3200" b="1">
                        <a:latin typeface="Cambria Math" panose="02040503050406030204" pitchFamily="18" charset="0"/>
                      </a:rPr>
                      <m:t>   </m:t>
                    </m:r>
                  </m:oMath>
                </a14:m>
                <a:endPara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7119" y="1846924"/>
                <a:ext cx="9593533" cy="4260269"/>
              </a:xfrm>
              <a:prstGeom prst="rect">
                <a:avLst/>
              </a:prstGeom>
              <a:blipFill>
                <a:blip r:embed="rId3"/>
                <a:stretch>
                  <a:fillRect l="-826" r="-15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3722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Example 7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87119" y="1846924"/>
            <a:ext cx="10220961" cy="33239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b="1" dirty="0"/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Given the following Macroeconomics exam grades for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sample of 6 students:</a:t>
            </a: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81                    75                   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66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16                     90                    90 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central tendency measures and state the best central measure for this data.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557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7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087119" y="1846924"/>
                <a:ext cx="10220961" cy="313348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en-US" dirty="0" smtClean="0"/>
              </a:p>
              <a:p>
                <a:r>
                  <a:rPr lang="en-US" sz="2400" b="1" dirty="0" smtClean="0"/>
                  <a:t>1- Mean: </a:t>
                </a:r>
              </a:p>
              <a:p>
                <a:endParaRPr lang="en-US" sz="2400" b="1" dirty="0" smtClean="0"/>
              </a:p>
              <a:p>
                <a:r>
                  <a:rPr lang="en-US" sz="2400" b="1" dirty="0" smtClean="0"/>
                  <a:t>Sample Mean 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US" sz="2400" b="1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US" sz="24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nary>
                      </m:num>
                      <m:den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</m:den>
                    </m:f>
                    <m:r>
                      <a:rPr lang="en-US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𝟖𝟏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𝟕𝟓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𝟔𝟔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𝟏𝟔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num>
                      <m:den>
                        <m:r>
                          <a:rPr lang="en-US" sz="2400" b="1" i="1" smtClean="0">
                            <a:latin typeface="Cambria Math" panose="02040503050406030204" pitchFamily="18" charset="0"/>
                          </a:rPr>
                          <m:t>𝟔</m:t>
                        </m:r>
                      </m:den>
                    </m:f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𝟔𝟗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𝟔𝟕</m:t>
                    </m:r>
                  </m:oMath>
                </a14:m>
                <a:endParaRPr lang="en-US" sz="2400" b="1" dirty="0" smtClean="0"/>
              </a:p>
              <a:p>
                <a:endPara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400" dirty="0"/>
                  <a:t>The mean mark is equal to </a:t>
                </a:r>
                <a:r>
                  <a:rPr lang="en-US" sz="2400" dirty="0" smtClean="0"/>
                  <a:t>69.67  </a:t>
                </a:r>
                <a:r>
                  <a:rPr lang="en-US" sz="2400" dirty="0"/>
                  <a:t>which represents the value at the Centre of the data where the majority of observations are around. </a:t>
                </a:r>
                <a:endPara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7119" y="1846924"/>
                <a:ext cx="10220961" cy="3133487"/>
              </a:xfrm>
              <a:prstGeom prst="rect">
                <a:avLst/>
              </a:prstGeom>
              <a:blipFill>
                <a:blip r:embed="rId3"/>
                <a:stretch>
                  <a:fillRect l="-894" r="-131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565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7</a:t>
            </a:r>
          </a:p>
          <a:p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2062480" y="1768178"/>
                <a:ext cx="9226410" cy="4220899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endParaRPr lang="en-US" dirty="0" smtClean="0"/>
              </a:p>
              <a:p>
                <a:r>
                  <a:rPr lang="en-US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2- Median: </a:t>
                </a:r>
              </a:p>
              <a:p>
                <a:endPara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put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data in order: (smallest Largest) </a:t>
                </a:r>
              </a:p>
              <a:p>
                <a:endPara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ctr"/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16, 66, 75, 81, </a:t>
                </a:r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90, 90</a:t>
                </a:r>
              </a:p>
              <a:p>
                <a:endPara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US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The value of the median is the value between 75 and 81. So, </a:t>
                </a:r>
                <a:endParaRPr lang="en-US" sz="24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sz="24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sz="24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value </a:t>
                </a:r>
                <a:r>
                  <a:rPr lang="en-US" sz="2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of median: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b="0" i="1" dirty="0" smtClean="0">
                            <a:latin typeface="Cambria Math" panose="02040503050406030204" pitchFamily="18" charset="0"/>
                          </a:rPr>
                          <m:t>75</m:t>
                        </m:r>
                        <m:r>
                          <a:rPr lang="en-US" sz="2400" b="0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US" sz="2400" b="0" i="1" dirty="0" smtClean="0">
                            <a:latin typeface="Cambria Math" panose="02040503050406030204" pitchFamily="18" charset="0"/>
                          </a:rPr>
                          <m:t>81</m:t>
                        </m:r>
                      </m:num>
                      <m:den>
                        <m:r>
                          <a:rPr lang="en-US" sz="2400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US" sz="2400" b="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2400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i="1" dirty="0" smtClean="0">
                        <a:latin typeface="Cambria Math" panose="02040503050406030204" pitchFamily="18" charset="0"/>
                      </a:rPr>
                      <m:t>78</m:t>
                    </m:r>
                    <m:r>
                      <a:rPr lang="en-US" sz="24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2480" y="1768178"/>
                <a:ext cx="9226410" cy="4220899"/>
              </a:xfrm>
              <a:prstGeom prst="rect">
                <a:avLst/>
              </a:prstGeom>
              <a:blipFill>
                <a:blip r:embed="rId3"/>
                <a:stretch>
                  <a:fillRect l="-991" b="-57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/>
          <p:cNvSpPr/>
          <p:nvPr/>
        </p:nvSpPr>
        <p:spPr>
          <a:xfrm>
            <a:off x="6223565" y="3452806"/>
            <a:ext cx="904240" cy="528320"/>
          </a:xfrm>
          <a:prstGeom prst="rect">
            <a:avLst/>
          </a:prstGeom>
          <a:noFill/>
          <a:ln w="857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838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7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75455" y="2146081"/>
            <a:ext cx="9361877" cy="221599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3- Mode:</a:t>
            </a:r>
          </a:p>
          <a:p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repeated number in the data. So, </a:t>
            </a: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Mode = 90</a:t>
            </a:r>
          </a:p>
        </p:txBody>
      </p:sp>
      <p:sp>
        <p:nvSpPr>
          <p:cNvPr id="7" name="Rectangle 6"/>
          <p:cNvSpPr/>
          <p:nvPr/>
        </p:nvSpPr>
        <p:spPr>
          <a:xfrm>
            <a:off x="1475455" y="4353415"/>
            <a:ext cx="9361877" cy="10772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US" sz="1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Since there is an outlier which is (16). Therefore, the </a:t>
            </a: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central 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 is the </a:t>
            </a: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median NOT the mean.  </a:t>
            </a:r>
            <a:endParaRPr lang="en-US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4608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Measures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Variation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14365" y="2153690"/>
            <a:ext cx="9666288" cy="29546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have three measures of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Variations: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1-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Range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2-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Variance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Standard deviation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836224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772356" y="794060"/>
            <a:ext cx="64346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Important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Notes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1259840" y="1559754"/>
                <a:ext cx="9695133" cy="435606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Population  Variance </a:t>
                </a: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800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𝝈</m:t>
                        </m:r>
                      </m:e>
                      <m:sup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US" sz="2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8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US" sz="2800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US" sz="2800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2800" b="1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US" sz="2800" b="1" i="1" smtClean="0"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  <m:r>
                                  <a:rPr lang="en-US" sz="2800" b="1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US" sz="2800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𝝁</m:t>
                                </m:r>
                                <m:r>
                                  <a:rPr lang="en-US" sz="2800" b="1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US" sz="2800" b="1" i="1" smtClean="0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US" sz="2800" b="1" i="1">
                            <a:latin typeface="Cambria Math" panose="02040503050406030204" pitchFamily="18" charset="0"/>
                          </a:rPr>
                          <m:t>𝑵</m:t>
                        </m:r>
                      </m:den>
                    </m:f>
                    <m:r>
                      <a:rPr lang="en-US" sz="2800" b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sz="2800" b="1" dirty="0" smtClean="0">
                  <a:latin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US" sz="28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Sample </a:t>
                </a: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Variance </a:t>
                </a: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800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US" sz="28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𝑺</m:t>
                        </m:r>
                      </m:e>
                      <m:sup>
                        <m:r>
                          <a:rPr lang="en-US" sz="2800" b="1" i="1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8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US" sz="2800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US" sz="2800" b="1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2800" b="1" i="1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US" sz="2800" b="1" i="1"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  <m:r>
                                  <a:rPr lang="en-US" sz="2800" b="1" i="1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acc>
                                  <m:accPr>
                                    <m:chr m:val="̅"/>
                                    <m:ctrlPr>
                                      <a:rPr lang="en-US" sz="2800" b="1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US" sz="2800" b="1" i="1" smtClean="0">
                                        <a:latin typeface="Cambria Math" panose="02040503050406030204" pitchFamily="18" charset="0"/>
                                      </a:rPr>
                                      <m:t>𝑿</m:t>
                                    </m:r>
                                  </m:e>
                                </m:acc>
                                <m:r>
                                  <a:rPr lang="en-US" sz="2800" b="1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US" sz="2800" b="1" i="1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US" sz="2800" b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sz="2800" b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Population  </a:t>
                </a: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Standard deviation = </a:t>
                </a:r>
                <a14:m>
                  <m:oMath xmlns:m="http://schemas.openxmlformats.org/officeDocument/2006/math">
                    <m:r>
                      <a:rPr lang="en-US" sz="2800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𝝈</m:t>
                    </m:r>
                  </m:oMath>
                </a14:m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b="1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US" sz="2800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US" sz="2800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nary>
                              <m:naryPr>
                                <m:chr m:val="∑"/>
                                <m:subHide m:val="on"/>
                                <m:supHide m:val="on"/>
                                <m:ctrlPr>
                                  <a:rPr lang="en-US" sz="2800" b="1" i="1">
                                    <a:latin typeface="Cambria Math" panose="02040503050406030204" pitchFamily="18" charset="0"/>
                                  </a:rPr>
                                </m:ctrlPr>
                              </m:naryPr>
                              <m:sub/>
                              <m:sup/>
                              <m:e>
                                <m:sSup>
                                  <m:sSupPr>
                                    <m:ctrlP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𝑿</m:t>
                                    </m:r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𝝁</m:t>
                                    </m:r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𝟐</m:t>
                                    </m:r>
                                  </m:sup>
                                </m:sSup>
                              </m:e>
                            </m:nary>
                          </m:num>
                          <m:den>
                            <m:r>
                              <a:rPr lang="en-US" sz="2800" b="1" i="1">
                                <a:latin typeface="Cambria Math" panose="02040503050406030204" pitchFamily="18" charset="0"/>
                              </a:rPr>
                              <m:t>𝑵</m:t>
                            </m:r>
                          </m:den>
                        </m:f>
                        <m:r>
                          <a:rPr lang="en-US" sz="2800" b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US" sz="2800" b="1" dirty="0">
                            <a:latin typeface="Times New Roman" panose="02020603050405020304" pitchFamily="18" charset="0"/>
                          </a:rPr>
                          <m:t> </m:t>
                        </m:r>
                      </m:e>
                    </m:rad>
                  </m:oMath>
                </a14:m>
                <a:endParaRPr lang="en-US" sz="28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Sample Standard deviation</a:t>
                </a:r>
                <a:r>
                  <a:rPr lang="en-US" sz="28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= S </a:t>
                </a:r>
                <a14:m>
                  <m:oMath xmlns:m="http://schemas.openxmlformats.org/officeDocument/2006/math">
                    <m:r>
                      <a:rPr lang="en-US" sz="2800" b="1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US" sz="2800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US" sz="2800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nary>
                              <m:naryPr>
                                <m:chr m:val="∑"/>
                                <m:subHide m:val="on"/>
                                <m:supHide m:val="on"/>
                                <m:ctrlPr>
                                  <a:rPr lang="en-US" sz="2800" b="1" i="1">
                                    <a:latin typeface="Cambria Math" panose="02040503050406030204" pitchFamily="18" charset="0"/>
                                  </a:rPr>
                                </m:ctrlPr>
                              </m:naryPr>
                              <m:sub/>
                              <m:sup/>
                              <m:e>
                                <m:sSup>
                                  <m:sSupPr>
                                    <m:ctrlP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(</m:t>
                                    </m:r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𝑿</m:t>
                                    </m:r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US" sz="28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US" sz="2800" b="1" i="1">
                                            <a:latin typeface="Cambria Math" panose="02040503050406030204" pitchFamily="18" charset="0"/>
                                          </a:rPr>
                                          <m:t>𝑿</m:t>
                                        </m:r>
                                      </m:e>
                                    </m:acc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)</m:t>
                                    </m:r>
                                  </m:e>
                                  <m:sup>
                                    <m:r>
                                      <a:rPr lang="en-US" sz="2800" b="1" i="1">
                                        <a:latin typeface="Cambria Math" panose="02040503050406030204" pitchFamily="18" charset="0"/>
                                      </a:rPr>
                                      <m:t>𝟐</m:t>
                                    </m:r>
                                  </m:sup>
                                </m:sSup>
                              </m:e>
                            </m:nary>
                          </m:num>
                          <m:den>
                            <m:r>
                              <a:rPr lang="en-US" sz="2800" b="1" i="1">
                                <a:latin typeface="Cambria Math" panose="02040503050406030204" pitchFamily="18" charset="0"/>
                              </a:rPr>
                              <m:t>𝒏</m:t>
                            </m:r>
                            <m:r>
                              <a:rPr lang="en-US" sz="2800" b="1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US" sz="2800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den>
                        </m:f>
                        <m:r>
                          <a:rPr lang="en-US" sz="2800" b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US" sz="2800" b="1" dirty="0">
                            <a:latin typeface="Times New Roman" panose="02020603050405020304" pitchFamily="18" charset="0"/>
                            <a:cs typeface="Times New Roman" panose="02020603050405020304" pitchFamily="18" charset="0"/>
                          </a:rPr>
                          <m:t> </m:t>
                        </m:r>
                      </m:e>
                    </m:rad>
                  </m:oMath>
                </a14:m>
                <a:endParaRPr lang="en-US" sz="32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en-US" dirty="0">
                  <a:solidFill>
                    <a:srgbClr val="0A1F61"/>
                  </a:solidFill>
                  <a:latin typeface="Tajawal ExtraBold" panose="00000800000000000000" pitchFamily="2" charset="-78"/>
                  <a:cs typeface="Tajawal ExtraBold" panose="00000800000000000000" pitchFamily="2" charset="-78"/>
                </a:endParaRPr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840" y="1559754"/>
                <a:ext cx="9695133" cy="4356064"/>
              </a:xfrm>
              <a:prstGeom prst="rect">
                <a:avLst/>
              </a:prstGeom>
              <a:blipFill>
                <a:blip r:embed="rId3"/>
                <a:stretch>
                  <a:fillRect l="-113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754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8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751841" y="2101598"/>
            <a:ext cx="10141938" cy="224676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US" sz="20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 Given the following Macroeconomics exam grades </a:t>
            </a: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for a sample of 6  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students. </a:t>
            </a:r>
          </a:p>
          <a:p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81                75                    66                       84                                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96 </a:t>
            </a:r>
            <a:endParaRPr lang="en-US" sz="2400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US" sz="24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Calculate 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the </a:t>
            </a: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dispersion measures 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for the above </a:t>
            </a: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data </a:t>
            </a:r>
          </a:p>
        </p:txBody>
      </p:sp>
    </p:spTree>
    <p:extLst>
      <p:ext uri="{BB962C8B-B14F-4D97-AF65-F5344CB8AC3E}">
        <p14:creationId xmlns:p14="http://schemas.microsoft.com/office/powerpoint/2010/main" val="229577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8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1478" t="35247" r="12072" b="19116"/>
          <a:stretch/>
        </p:blipFill>
        <p:spPr>
          <a:xfrm>
            <a:off x="1762678" y="2099732"/>
            <a:ext cx="8340878" cy="379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64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8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7191" t="30090" r="10660" b="21807"/>
          <a:stretch/>
        </p:blipFill>
        <p:spPr>
          <a:xfrm>
            <a:off x="1764595" y="1919111"/>
            <a:ext cx="8530873" cy="3714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56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375819" y="741780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Measures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Position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2089627" y="1591727"/>
            <a:ext cx="5957080" cy="3323987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Q1 is the first Quartile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Q2 is the Second Quartile ( Median 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Q3 </a:t>
            </a:r>
            <a:r>
              <a:rPr lang="fr-FR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</a:t>
            </a: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third Quartile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Interquartile </a:t>
            </a:r>
            <a:r>
              <a:rPr lang="fr-FR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range </a:t>
            </a: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IQR </a:t>
            </a:r>
            <a:r>
              <a:rPr lang="fr-FR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 Q3 - </a:t>
            </a: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Q1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fr-FR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Box Plot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3200" y="4965152"/>
            <a:ext cx="5305425" cy="112395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985930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 9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1948462" y="1749859"/>
            <a:ext cx="9623725" cy="3693319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number of nuclear power plants in the top 15 nuclear power-producing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countries in the world are listed.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first, second, and third quartiles of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data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IQR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Draw the Box plot 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8462" y="3018932"/>
            <a:ext cx="9144911" cy="62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174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489999" y="951234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Solution of Example 9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1628" t="34064" r="16164" b="18747"/>
          <a:stretch/>
        </p:blipFill>
        <p:spPr>
          <a:xfrm>
            <a:off x="2022380" y="2129741"/>
            <a:ext cx="7752502" cy="394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23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87119" y="1846924"/>
            <a:ext cx="10220961" cy="258532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b="1" dirty="0"/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Given the following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data</a:t>
            </a:r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25                    30                    24                     22       10             12 </a:t>
            </a:r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 Mean – Median – Mode - Range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724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87119" y="1846924"/>
            <a:ext cx="663448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b="1" dirty="0"/>
              <a:t> </a:t>
            </a:r>
            <a:r>
              <a:rPr lang="en-US" b="1" dirty="0"/>
              <a:t>The value of Q1 for the values [</a:t>
            </a:r>
            <a:r>
              <a:rPr lang="en-US" b="1" dirty="0" smtClean="0"/>
              <a:t>12,10,33,49,18,90,100</a:t>
            </a:r>
            <a:r>
              <a:rPr lang="en-US" b="1" dirty="0"/>
              <a:t>]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11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87119" y="1846924"/>
            <a:ext cx="663448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b="1" dirty="0"/>
              <a:t> </a:t>
            </a:r>
            <a:r>
              <a:rPr lang="en-US" b="1" dirty="0"/>
              <a:t>The value of </a:t>
            </a:r>
            <a:r>
              <a:rPr lang="en-US" b="1" dirty="0" smtClean="0"/>
              <a:t>Q3 </a:t>
            </a:r>
            <a:r>
              <a:rPr lang="en-US" b="1" dirty="0"/>
              <a:t>for the values [</a:t>
            </a:r>
            <a:r>
              <a:rPr lang="en-US" b="1" dirty="0" smtClean="0"/>
              <a:t>12,10,33,49,18,90,100</a:t>
            </a:r>
            <a:r>
              <a:rPr lang="en-US" b="1" dirty="0"/>
              <a:t>]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92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87119" y="1846924"/>
            <a:ext cx="663448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b="1" dirty="0"/>
              <a:t> </a:t>
            </a:r>
            <a:r>
              <a:rPr lang="en-US" b="1" dirty="0"/>
              <a:t>The value of </a:t>
            </a:r>
            <a:r>
              <a:rPr lang="en-US" b="1" dirty="0" smtClean="0"/>
              <a:t>Q2 </a:t>
            </a:r>
            <a:r>
              <a:rPr lang="en-US" b="1" dirty="0"/>
              <a:t>for the values [</a:t>
            </a:r>
            <a:r>
              <a:rPr lang="en-US" b="1" dirty="0" smtClean="0"/>
              <a:t>12,10,33,49,18,90,100</a:t>
            </a:r>
            <a:r>
              <a:rPr lang="en-US" b="1" dirty="0"/>
              <a:t>]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4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 Solved Examples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87119" y="1846924"/>
            <a:ext cx="663448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b="1" dirty="0"/>
              <a:t> </a:t>
            </a:r>
            <a:r>
              <a:rPr lang="en-US" b="1" dirty="0"/>
              <a:t>The value </a:t>
            </a:r>
            <a:r>
              <a:rPr lang="en-US" b="1"/>
              <a:t>of </a:t>
            </a:r>
            <a:r>
              <a:rPr lang="en-US" b="1" smtClean="0"/>
              <a:t>IQR </a:t>
            </a:r>
            <a:r>
              <a:rPr lang="en-US" b="1" dirty="0"/>
              <a:t>for the values [</a:t>
            </a:r>
            <a:r>
              <a:rPr lang="en-US" b="1" dirty="0" smtClean="0"/>
              <a:t>12,10,33,49,18,90,100</a:t>
            </a:r>
            <a:r>
              <a:rPr lang="en-US" b="1" dirty="0"/>
              <a:t>] 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959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49" y="1019069"/>
            <a:ext cx="6314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5" name="Rectangle 4"/>
          <p:cNvSpPr/>
          <p:nvPr/>
        </p:nvSpPr>
        <p:spPr>
          <a:xfrm>
            <a:off x="651740" y="2463182"/>
            <a:ext cx="3131127" cy="97819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Distributions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0484" y="4399814"/>
            <a:ext cx="3940608" cy="1595327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>Graphs and Displays:</a:t>
            </a:r>
          </a:p>
          <a:p>
            <a:pPr algn="just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Histogram</a:t>
            </a:r>
            <a:endParaRPr lang="en-US" sz="2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</a:t>
            </a: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Polygon</a:t>
            </a:r>
            <a:endParaRPr lang="en-US" sz="2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Relative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Frequency Histogram </a:t>
            </a:r>
            <a:endParaRPr lang="en-US" sz="2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</a:t>
            </a:r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Ogive</a:t>
            </a:r>
            <a:endParaRPr lang="en-US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82836" y="1972710"/>
            <a:ext cx="3587405" cy="209736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Measures of Central </a:t>
            </a: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Tendency: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Mean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Median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Mode </a:t>
            </a:r>
            <a:endParaRPr lang="en-US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810203" y="4378804"/>
            <a:ext cx="3460038" cy="1616337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Measures of </a:t>
            </a: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Variation: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Range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Variance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Standard deviation  </a:t>
            </a:r>
          </a:p>
          <a:p>
            <a:endParaRPr lang="en-US" sz="2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777301" y="1974571"/>
            <a:ext cx="2788313" cy="221384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Measures of </a:t>
            </a: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Position: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First Quartile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Second Quartile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Third Quartile 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IQR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5- Box Plot </a:t>
            </a:r>
            <a:endParaRPr lang="en-US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76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8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795</TotalTime>
  <Words>1433</Words>
  <Application>Microsoft Office PowerPoint</Application>
  <PresentationFormat>Widescreen</PresentationFormat>
  <Paragraphs>520</Paragraphs>
  <Slides>47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Arial</vt:lpstr>
      <vt:lpstr>Calibri</vt:lpstr>
      <vt:lpstr>Calibri Light</vt:lpstr>
      <vt:lpstr>Cambria Math</vt:lpstr>
      <vt:lpstr>Tajawal ExtraBold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Dr.Al Faisal</cp:lastModifiedBy>
  <cp:revision>61</cp:revision>
  <dcterms:created xsi:type="dcterms:W3CDTF">2023-04-29T09:08:23Z</dcterms:created>
  <dcterms:modified xsi:type="dcterms:W3CDTF">2023-10-04T06:33:40Z</dcterms:modified>
</cp:coreProperties>
</file>