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16"/>
  </p:notesMasterIdLst>
  <p:sldIdLst>
    <p:sldId id="480" r:id="rId2"/>
    <p:sldId id="256" r:id="rId3"/>
    <p:sldId id="257" r:id="rId4"/>
    <p:sldId id="258" r:id="rId5"/>
    <p:sldId id="259" r:id="rId6"/>
    <p:sldId id="4602" r:id="rId7"/>
    <p:sldId id="4369" r:id="rId8"/>
    <p:sldId id="4603" r:id="rId9"/>
    <p:sldId id="4605" r:id="rId10"/>
    <p:sldId id="4606" r:id="rId11"/>
    <p:sldId id="4607" r:id="rId12"/>
    <p:sldId id="4608" r:id="rId13"/>
    <p:sldId id="4609" r:id="rId14"/>
    <p:sldId id="4604" r:id="rId15"/>
  </p:sldIdLst>
  <p:sldSz cx="18288000" cy="10287000"/>
  <p:notesSz cx="6858000" cy="9144000"/>
  <p:embeddedFontLst>
    <p:embeddedFont>
      <p:font typeface="Alexandria" pitchFamily="2" charset="-78"/>
      <p:regular r:id="rId17"/>
    </p:embeddedFont>
    <p:embeddedFont>
      <p:font typeface="Alexandria Bold" pitchFamily="2" charset="-78"/>
      <p:regular r:id="rId18"/>
      <p:bold r:id="rId19"/>
    </p:embeddedFont>
    <p:embeddedFont>
      <p:font typeface="Poppins" pitchFamily="2" charset="77"/>
      <p:regular r:id="rId20"/>
      <p:bold r:id="rId21"/>
      <p:italic r:id="rId22"/>
      <p:boldItalic r:id="rId23"/>
    </p:embeddedFont>
    <p:embeddedFont>
      <p:font typeface="Poppins SemiBold" panose="00000700000000000000" pitchFamily="2" charset="77"/>
      <p:regular r:id="rId24"/>
      <p:bold r:id="rId25"/>
      <p:italic r:id="rId26"/>
      <p:boldItalic r:id="rId27"/>
    </p:embeddedFont>
    <p:embeddedFont>
      <p:font typeface="Roboto Light" panose="02000000000000000000" pitchFamily="2" charset="0"/>
      <p:regular r:id="rId28"/>
      <p: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B7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29D709-5894-E14F-86E9-9CDA1FE0186D}" v="1" dt="2026-08-03T23:06:00.947"/>
  </p1510:revLst>
</p1510:revInfo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22" autoAdjust="0"/>
    <p:restoredTop sz="94091" autoAdjust="0"/>
  </p:normalViewPr>
  <p:slideViewPr>
    <p:cSldViewPr>
      <p:cViewPr varScale="1">
        <p:scale>
          <a:sx n="73" d="100"/>
          <a:sy n="73" d="100"/>
        </p:scale>
        <p:origin x="512" y="9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21" Type="http://schemas.openxmlformats.org/officeDocument/2006/relationships/font" Target="fonts/font5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37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35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33B752-0E6E-1642-821F-781068BB08AB}" type="doc">
      <dgm:prSet loTypeId="urn:microsoft.com/office/officeart/2005/8/layout/hProcess11" loCatId="" qsTypeId="urn:microsoft.com/office/officeart/2005/8/quickstyle/simple1" qsCatId="simple" csTypeId="urn:microsoft.com/office/officeart/2005/8/colors/accent1_2" csCatId="accent1" phldr="1"/>
      <dgm:spPr/>
    </dgm:pt>
    <dgm:pt modelId="{DD091FD0-ECCF-0A41-AEF1-B9373D476800}">
      <dgm:prSet phldrT="[Text]" custT="1"/>
      <dgm:spPr/>
      <dgm:t>
        <a:bodyPr/>
        <a:lstStyle/>
        <a:p>
          <a:r>
            <a:rPr lang="en-US" sz="2800" dirty="0"/>
            <a:t>Connect Data</a:t>
          </a:r>
        </a:p>
      </dgm:t>
    </dgm:pt>
    <dgm:pt modelId="{B3CFF934-BE4A-A24F-9D9E-9555D2E9FA1E}" type="parTrans" cxnId="{CC4DFF50-A115-2C42-A43B-339F539CA11B}">
      <dgm:prSet/>
      <dgm:spPr/>
      <dgm:t>
        <a:bodyPr/>
        <a:lstStyle/>
        <a:p>
          <a:endParaRPr lang="en-US" sz="4000"/>
        </a:p>
      </dgm:t>
    </dgm:pt>
    <dgm:pt modelId="{0F6B02A6-E89C-9B45-ACF9-F5646C34E580}" type="sibTrans" cxnId="{CC4DFF50-A115-2C42-A43B-339F539CA11B}">
      <dgm:prSet/>
      <dgm:spPr/>
      <dgm:t>
        <a:bodyPr/>
        <a:lstStyle/>
        <a:p>
          <a:endParaRPr lang="en-US" sz="4000"/>
        </a:p>
      </dgm:t>
    </dgm:pt>
    <dgm:pt modelId="{29DE7446-F244-964F-AEF9-E52853E08B76}">
      <dgm:prSet phldrT="[Text]" custT="1"/>
      <dgm:spPr/>
      <dgm:t>
        <a:bodyPr/>
        <a:lstStyle/>
        <a:p>
          <a:r>
            <a:rPr lang="en-US" sz="2800" dirty="0"/>
            <a:t>Model Data</a:t>
          </a:r>
        </a:p>
      </dgm:t>
    </dgm:pt>
    <dgm:pt modelId="{34E4558F-D17C-424F-A412-2CED33B5F5D2}" type="parTrans" cxnId="{7F51542A-C011-6244-990C-E97BA0CB9F2F}">
      <dgm:prSet/>
      <dgm:spPr/>
      <dgm:t>
        <a:bodyPr/>
        <a:lstStyle/>
        <a:p>
          <a:endParaRPr lang="en-US" sz="4000"/>
        </a:p>
      </dgm:t>
    </dgm:pt>
    <dgm:pt modelId="{DA112110-1B07-2C4E-BA1B-6604DDADB84E}" type="sibTrans" cxnId="{7F51542A-C011-6244-990C-E97BA0CB9F2F}">
      <dgm:prSet/>
      <dgm:spPr/>
      <dgm:t>
        <a:bodyPr/>
        <a:lstStyle/>
        <a:p>
          <a:endParaRPr lang="en-US" sz="4000"/>
        </a:p>
      </dgm:t>
    </dgm:pt>
    <dgm:pt modelId="{35BCB91D-493C-C844-B542-0DA551A40AC6}">
      <dgm:prSet phldrT="[Text]" custT="1"/>
      <dgm:spPr/>
      <dgm:t>
        <a:bodyPr/>
        <a:lstStyle/>
        <a:p>
          <a:r>
            <a:rPr lang="en-US" sz="2800" dirty="0"/>
            <a:t>Create Visualizations</a:t>
          </a:r>
        </a:p>
      </dgm:t>
    </dgm:pt>
    <dgm:pt modelId="{6B9DE8FF-590A-2E4E-8486-43B81E9CBECD}" type="parTrans" cxnId="{CEACCB0D-3A70-0C42-A228-48CAAF42355A}">
      <dgm:prSet/>
      <dgm:spPr/>
      <dgm:t>
        <a:bodyPr/>
        <a:lstStyle/>
        <a:p>
          <a:endParaRPr lang="en-US" sz="4000"/>
        </a:p>
      </dgm:t>
    </dgm:pt>
    <dgm:pt modelId="{17B61092-5544-3C4C-86C3-FC339A81F24E}" type="sibTrans" cxnId="{CEACCB0D-3A70-0C42-A228-48CAAF42355A}">
      <dgm:prSet/>
      <dgm:spPr/>
      <dgm:t>
        <a:bodyPr/>
        <a:lstStyle/>
        <a:p>
          <a:endParaRPr lang="en-US" sz="4000"/>
        </a:p>
      </dgm:t>
    </dgm:pt>
    <dgm:pt modelId="{9A40A588-46EA-BC4D-B568-398673C63F5D}">
      <dgm:prSet phldrT="[Text]" custT="1"/>
      <dgm:spPr/>
      <dgm:t>
        <a:bodyPr/>
        <a:lstStyle/>
        <a:p>
          <a:r>
            <a:rPr lang="en-US" sz="2800" dirty="0"/>
            <a:t>Transform Data</a:t>
          </a:r>
        </a:p>
      </dgm:t>
    </dgm:pt>
    <dgm:pt modelId="{157FB7C3-443E-0940-A2B7-B7AE7C6BFBE2}" type="parTrans" cxnId="{19551785-1DBA-C048-9678-51763352A561}">
      <dgm:prSet/>
      <dgm:spPr/>
      <dgm:t>
        <a:bodyPr/>
        <a:lstStyle/>
        <a:p>
          <a:endParaRPr lang="en-US" sz="4000"/>
        </a:p>
      </dgm:t>
    </dgm:pt>
    <dgm:pt modelId="{B4D22B74-F3D9-4C42-8372-A1FED27E8C04}" type="sibTrans" cxnId="{19551785-1DBA-C048-9678-51763352A561}">
      <dgm:prSet/>
      <dgm:spPr/>
      <dgm:t>
        <a:bodyPr/>
        <a:lstStyle/>
        <a:p>
          <a:endParaRPr lang="en-US" sz="4000"/>
        </a:p>
      </dgm:t>
    </dgm:pt>
    <dgm:pt modelId="{28F5F05B-27F7-7E47-8D6D-866DC0510BD7}">
      <dgm:prSet phldrT="[Text]" custT="1"/>
      <dgm:spPr/>
      <dgm:t>
        <a:bodyPr/>
        <a:lstStyle/>
        <a:p>
          <a:r>
            <a:rPr lang="en-US" sz="2800" dirty="0"/>
            <a:t>Build Reports/ Dashboards</a:t>
          </a:r>
        </a:p>
      </dgm:t>
    </dgm:pt>
    <dgm:pt modelId="{33C9C568-6A03-294B-8F25-28658B9493E8}" type="parTrans" cxnId="{A9C8EEC3-D96C-9842-A444-497F1DF96B45}">
      <dgm:prSet/>
      <dgm:spPr/>
      <dgm:t>
        <a:bodyPr/>
        <a:lstStyle/>
        <a:p>
          <a:endParaRPr lang="en-US" sz="4000"/>
        </a:p>
      </dgm:t>
    </dgm:pt>
    <dgm:pt modelId="{12553D40-2768-A44F-B71A-0B980431A0EE}" type="sibTrans" cxnId="{A9C8EEC3-D96C-9842-A444-497F1DF96B45}">
      <dgm:prSet/>
      <dgm:spPr/>
      <dgm:t>
        <a:bodyPr/>
        <a:lstStyle/>
        <a:p>
          <a:endParaRPr lang="en-US" sz="4000"/>
        </a:p>
      </dgm:t>
    </dgm:pt>
    <dgm:pt modelId="{F4316595-94F8-BC4E-BB68-A989CDE5E7AB}">
      <dgm:prSet phldrT="[Text]" custT="1"/>
      <dgm:spPr/>
      <dgm:t>
        <a:bodyPr/>
        <a:lstStyle/>
        <a:p>
          <a:r>
            <a:rPr lang="en-US" sz="2800" dirty="0"/>
            <a:t>Publish/ Share</a:t>
          </a:r>
        </a:p>
      </dgm:t>
    </dgm:pt>
    <dgm:pt modelId="{113B598A-29DF-454E-B4F2-1EDE180C24E7}" type="parTrans" cxnId="{CD2BFE64-B08F-184D-92F6-5CC157B75393}">
      <dgm:prSet/>
      <dgm:spPr/>
      <dgm:t>
        <a:bodyPr/>
        <a:lstStyle/>
        <a:p>
          <a:endParaRPr lang="en-US" sz="4000"/>
        </a:p>
      </dgm:t>
    </dgm:pt>
    <dgm:pt modelId="{9400EB64-9E31-FA4F-A1EE-1C22A3B62B32}" type="sibTrans" cxnId="{CD2BFE64-B08F-184D-92F6-5CC157B75393}">
      <dgm:prSet/>
      <dgm:spPr/>
      <dgm:t>
        <a:bodyPr/>
        <a:lstStyle/>
        <a:p>
          <a:endParaRPr lang="en-US" sz="4000"/>
        </a:p>
      </dgm:t>
    </dgm:pt>
    <dgm:pt modelId="{F1158BC9-79AA-B245-AE9B-25A1FA584254}">
      <dgm:prSet phldrT="[Text]" custT="1"/>
      <dgm:spPr/>
      <dgm:t>
        <a:bodyPr/>
        <a:lstStyle/>
        <a:p>
          <a:r>
            <a:rPr lang="en-US" sz="2800" dirty="0"/>
            <a:t>Make Decision</a:t>
          </a:r>
        </a:p>
      </dgm:t>
    </dgm:pt>
    <dgm:pt modelId="{2E6EC4FB-1213-6749-8655-3A2DA238003E}" type="parTrans" cxnId="{7F5E8CB0-9849-7D41-A6B6-4AECE9AA234F}">
      <dgm:prSet/>
      <dgm:spPr/>
      <dgm:t>
        <a:bodyPr/>
        <a:lstStyle/>
        <a:p>
          <a:endParaRPr lang="en-US" sz="4000"/>
        </a:p>
      </dgm:t>
    </dgm:pt>
    <dgm:pt modelId="{E573D1DE-2667-5C4D-BCAE-5310DFB68696}" type="sibTrans" cxnId="{7F5E8CB0-9849-7D41-A6B6-4AECE9AA234F}">
      <dgm:prSet/>
      <dgm:spPr/>
      <dgm:t>
        <a:bodyPr/>
        <a:lstStyle/>
        <a:p>
          <a:endParaRPr lang="en-US" sz="4000"/>
        </a:p>
      </dgm:t>
    </dgm:pt>
    <dgm:pt modelId="{CF1D173C-C468-ED43-85FE-6599087B212B}" type="pres">
      <dgm:prSet presAssocID="{2C33B752-0E6E-1642-821F-781068BB08AB}" presName="Name0" presStyleCnt="0">
        <dgm:presLayoutVars>
          <dgm:dir/>
          <dgm:resizeHandles val="exact"/>
        </dgm:presLayoutVars>
      </dgm:prSet>
      <dgm:spPr/>
    </dgm:pt>
    <dgm:pt modelId="{C8025CCF-CA4C-634D-A948-B4C716D3FFB5}" type="pres">
      <dgm:prSet presAssocID="{2C33B752-0E6E-1642-821F-781068BB08AB}" presName="arrow" presStyleLbl="bgShp" presStyleIdx="0" presStyleCnt="1"/>
      <dgm:spPr/>
    </dgm:pt>
    <dgm:pt modelId="{1F460B43-435F-A748-A43F-AD530AABCB75}" type="pres">
      <dgm:prSet presAssocID="{2C33B752-0E6E-1642-821F-781068BB08AB}" presName="points" presStyleCnt="0"/>
      <dgm:spPr/>
    </dgm:pt>
    <dgm:pt modelId="{799FA79F-A41C-AC46-81C7-79502735D632}" type="pres">
      <dgm:prSet presAssocID="{DD091FD0-ECCF-0A41-AEF1-B9373D476800}" presName="compositeA" presStyleCnt="0"/>
      <dgm:spPr/>
    </dgm:pt>
    <dgm:pt modelId="{9342D05A-43EF-1648-9B70-3B6889972A61}" type="pres">
      <dgm:prSet presAssocID="{DD091FD0-ECCF-0A41-AEF1-B9373D476800}" presName="textA" presStyleLbl="revTx" presStyleIdx="0" presStyleCnt="7">
        <dgm:presLayoutVars>
          <dgm:bulletEnabled val="1"/>
        </dgm:presLayoutVars>
      </dgm:prSet>
      <dgm:spPr/>
    </dgm:pt>
    <dgm:pt modelId="{DADC73AA-2EF0-7545-B12D-9411E0C79541}" type="pres">
      <dgm:prSet presAssocID="{DD091FD0-ECCF-0A41-AEF1-B9373D476800}" presName="circleA" presStyleLbl="node1" presStyleIdx="0" presStyleCnt="7"/>
      <dgm:spPr/>
    </dgm:pt>
    <dgm:pt modelId="{2200C8C2-9C0A-DF42-A714-D00E4F8F35DA}" type="pres">
      <dgm:prSet presAssocID="{DD091FD0-ECCF-0A41-AEF1-B9373D476800}" presName="spaceA" presStyleCnt="0"/>
      <dgm:spPr/>
    </dgm:pt>
    <dgm:pt modelId="{91518FE7-3748-B541-81F5-F5429D0B75F2}" type="pres">
      <dgm:prSet presAssocID="{0F6B02A6-E89C-9B45-ACF9-F5646C34E580}" presName="space" presStyleCnt="0"/>
      <dgm:spPr/>
    </dgm:pt>
    <dgm:pt modelId="{885ECA60-BC22-3B4D-991B-CB77A0E0A3D3}" type="pres">
      <dgm:prSet presAssocID="{9A40A588-46EA-BC4D-B568-398673C63F5D}" presName="compositeB" presStyleCnt="0"/>
      <dgm:spPr/>
    </dgm:pt>
    <dgm:pt modelId="{11C7992F-23E8-BF4D-A815-740BC675EFAF}" type="pres">
      <dgm:prSet presAssocID="{9A40A588-46EA-BC4D-B568-398673C63F5D}" presName="textB" presStyleLbl="revTx" presStyleIdx="1" presStyleCnt="7" custScaleX="103373">
        <dgm:presLayoutVars>
          <dgm:bulletEnabled val="1"/>
        </dgm:presLayoutVars>
      </dgm:prSet>
      <dgm:spPr/>
    </dgm:pt>
    <dgm:pt modelId="{E27FC20B-5773-854E-AA44-6E0702A29E4B}" type="pres">
      <dgm:prSet presAssocID="{9A40A588-46EA-BC4D-B568-398673C63F5D}" presName="circleB" presStyleLbl="node1" presStyleIdx="1" presStyleCnt="7"/>
      <dgm:spPr/>
    </dgm:pt>
    <dgm:pt modelId="{C29199C3-42CA-F84A-815B-E47D74FDF097}" type="pres">
      <dgm:prSet presAssocID="{9A40A588-46EA-BC4D-B568-398673C63F5D}" presName="spaceB" presStyleCnt="0"/>
      <dgm:spPr/>
    </dgm:pt>
    <dgm:pt modelId="{C8B9D906-E985-894F-895F-E0E44E5246DF}" type="pres">
      <dgm:prSet presAssocID="{B4D22B74-F3D9-4C42-8372-A1FED27E8C04}" presName="space" presStyleCnt="0"/>
      <dgm:spPr/>
    </dgm:pt>
    <dgm:pt modelId="{E384561F-96C9-694F-A845-1C17FA496659}" type="pres">
      <dgm:prSet presAssocID="{29DE7446-F244-964F-AEF9-E52853E08B76}" presName="compositeA" presStyleCnt="0"/>
      <dgm:spPr/>
    </dgm:pt>
    <dgm:pt modelId="{D092F3CB-CE1C-A74F-AA36-B7BA90369AF2}" type="pres">
      <dgm:prSet presAssocID="{29DE7446-F244-964F-AEF9-E52853E08B76}" presName="textA" presStyleLbl="revTx" presStyleIdx="2" presStyleCnt="7">
        <dgm:presLayoutVars>
          <dgm:bulletEnabled val="1"/>
        </dgm:presLayoutVars>
      </dgm:prSet>
      <dgm:spPr/>
    </dgm:pt>
    <dgm:pt modelId="{A2182512-CD80-664A-AF5E-6089D4BC4AD2}" type="pres">
      <dgm:prSet presAssocID="{29DE7446-F244-964F-AEF9-E52853E08B76}" presName="circleA" presStyleLbl="node1" presStyleIdx="2" presStyleCnt="7"/>
      <dgm:spPr/>
    </dgm:pt>
    <dgm:pt modelId="{D28B796C-6E8C-3646-BED3-473F0DC53C46}" type="pres">
      <dgm:prSet presAssocID="{29DE7446-F244-964F-AEF9-E52853E08B76}" presName="spaceA" presStyleCnt="0"/>
      <dgm:spPr/>
    </dgm:pt>
    <dgm:pt modelId="{159B738D-2398-E442-B5A4-1784DABB4FEB}" type="pres">
      <dgm:prSet presAssocID="{DA112110-1B07-2C4E-BA1B-6604DDADB84E}" presName="space" presStyleCnt="0"/>
      <dgm:spPr/>
    </dgm:pt>
    <dgm:pt modelId="{1BED01B0-A031-8244-A91C-6FAE1591A566}" type="pres">
      <dgm:prSet presAssocID="{35BCB91D-493C-C844-B542-0DA551A40AC6}" presName="compositeB" presStyleCnt="0"/>
      <dgm:spPr/>
    </dgm:pt>
    <dgm:pt modelId="{92BA7B90-8CCA-F94D-9EAC-C56E9AF2B101}" type="pres">
      <dgm:prSet presAssocID="{35BCB91D-493C-C844-B542-0DA551A40AC6}" presName="textB" presStyleLbl="revTx" presStyleIdx="3" presStyleCnt="7" custScaleX="133644">
        <dgm:presLayoutVars>
          <dgm:bulletEnabled val="1"/>
        </dgm:presLayoutVars>
      </dgm:prSet>
      <dgm:spPr/>
    </dgm:pt>
    <dgm:pt modelId="{3FE0A918-45B6-FC40-922C-283F74A36957}" type="pres">
      <dgm:prSet presAssocID="{35BCB91D-493C-C844-B542-0DA551A40AC6}" presName="circleB" presStyleLbl="node1" presStyleIdx="3" presStyleCnt="7"/>
      <dgm:spPr/>
    </dgm:pt>
    <dgm:pt modelId="{2B0B50C1-8D5E-0B46-9213-FEA78A521A6C}" type="pres">
      <dgm:prSet presAssocID="{35BCB91D-493C-C844-B542-0DA551A40AC6}" presName="spaceB" presStyleCnt="0"/>
      <dgm:spPr/>
    </dgm:pt>
    <dgm:pt modelId="{7789B323-9672-F649-B743-0C5EBDDE2A84}" type="pres">
      <dgm:prSet presAssocID="{17B61092-5544-3C4C-86C3-FC339A81F24E}" presName="space" presStyleCnt="0"/>
      <dgm:spPr/>
    </dgm:pt>
    <dgm:pt modelId="{9150146E-E74F-2044-AC0F-3ED3F583D24D}" type="pres">
      <dgm:prSet presAssocID="{28F5F05B-27F7-7E47-8D6D-866DC0510BD7}" presName="compositeA" presStyleCnt="0"/>
      <dgm:spPr/>
    </dgm:pt>
    <dgm:pt modelId="{25DFA08A-B099-E744-AC6E-1E556192CC32}" type="pres">
      <dgm:prSet presAssocID="{28F5F05B-27F7-7E47-8D6D-866DC0510BD7}" presName="textA" presStyleLbl="revTx" presStyleIdx="4" presStyleCnt="7" custScaleX="116841">
        <dgm:presLayoutVars>
          <dgm:bulletEnabled val="1"/>
        </dgm:presLayoutVars>
      </dgm:prSet>
      <dgm:spPr/>
    </dgm:pt>
    <dgm:pt modelId="{36AF1E28-725B-F84B-A36E-1D1D65FEE82C}" type="pres">
      <dgm:prSet presAssocID="{28F5F05B-27F7-7E47-8D6D-866DC0510BD7}" presName="circleA" presStyleLbl="node1" presStyleIdx="4" presStyleCnt="7"/>
      <dgm:spPr/>
    </dgm:pt>
    <dgm:pt modelId="{AACD8CC4-E8C6-AC40-B66E-83F62BAFE633}" type="pres">
      <dgm:prSet presAssocID="{28F5F05B-27F7-7E47-8D6D-866DC0510BD7}" presName="spaceA" presStyleCnt="0"/>
      <dgm:spPr/>
    </dgm:pt>
    <dgm:pt modelId="{4442FEA7-551C-DF48-B59C-EF1BEAA949C6}" type="pres">
      <dgm:prSet presAssocID="{12553D40-2768-A44F-B71A-0B980431A0EE}" presName="space" presStyleCnt="0"/>
      <dgm:spPr/>
    </dgm:pt>
    <dgm:pt modelId="{762D8D3E-8AB1-9F4C-9E8D-4FCFF1A6F1E2}" type="pres">
      <dgm:prSet presAssocID="{F4316595-94F8-BC4E-BB68-A989CDE5E7AB}" presName="compositeB" presStyleCnt="0"/>
      <dgm:spPr/>
    </dgm:pt>
    <dgm:pt modelId="{F0CAF6FE-2C28-AC48-9ABC-C5B1892D6744}" type="pres">
      <dgm:prSet presAssocID="{F4316595-94F8-BC4E-BB68-A989CDE5E7AB}" presName="textB" presStyleLbl="revTx" presStyleIdx="5" presStyleCnt="7">
        <dgm:presLayoutVars>
          <dgm:bulletEnabled val="1"/>
        </dgm:presLayoutVars>
      </dgm:prSet>
      <dgm:spPr/>
    </dgm:pt>
    <dgm:pt modelId="{8E002AE7-50EC-4345-A582-D309EF44B6AF}" type="pres">
      <dgm:prSet presAssocID="{F4316595-94F8-BC4E-BB68-A989CDE5E7AB}" presName="circleB" presStyleLbl="node1" presStyleIdx="5" presStyleCnt="7"/>
      <dgm:spPr/>
    </dgm:pt>
    <dgm:pt modelId="{4C451D12-7DD5-404B-A41F-4A3127C73B44}" type="pres">
      <dgm:prSet presAssocID="{F4316595-94F8-BC4E-BB68-A989CDE5E7AB}" presName="spaceB" presStyleCnt="0"/>
      <dgm:spPr/>
    </dgm:pt>
    <dgm:pt modelId="{B17D4BAE-8119-C94B-B121-A4B9D5676E66}" type="pres">
      <dgm:prSet presAssocID="{9400EB64-9E31-FA4F-A1EE-1C22A3B62B32}" presName="space" presStyleCnt="0"/>
      <dgm:spPr/>
    </dgm:pt>
    <dgm:pt modelId="{7B1E7099-DF4A-1140-84DA-D48978663B3D}" type="pres">
      <dgm:prSet presAssocID="{F1158BC9-79AA-B245-AE9B-25A1FA584254}" presName="compositeA" presStyleCnt="0"/>
      <dgm:spPr/>
    </dgm:pt>
    <dgm:pt modelId="{32DA7467-EA13-CE43-9309-1666173FEE96}" type="pres">
      <dgm:prSet presAssocID="{F1158BC9-79AA-B245-AE9B-25A1FA584254}" presName="textA" presStyleLbl="revTx" presStyleIdx="6" presStyleCnt="7">
        <dgm:presLayoutVars>
          <dgm:bulletEnabled val="1"/>
        </dgm:presLayoutVars>
      </dgm:prSet>
      <dgm:spPr/>
    </dgm:pt>
    <dgm:pt modelId="{04613EEC-45FE-2241-A0C7-972FA8ECF4F9}" type="pres">
      <dgm:prSet presAssocID="{F1158BC9-79AA-B245-AE9B-25A1FA584254}" presName="circleA" presStyleLbl="node1" presStyleIdx="6" presStyleCnt="7"/>
      <dgm:spPr/>
    </dgm:pt>
    <dgm:pt modelId="{975541DC-9DBB-A642-8F7D-1784E896EDA9}" type="pres">
      <dgm:prSet presAssocID="{F1158BC9-79AA-B245-AE9B-25A1FA584254}" presName="spaceA" presStyleCnt="0"/>
      <dgm:spPr/>
    </dgm:pt>
  </dgm:ptLst>
  <dgm:cxnLst>
    <dgm:cxn modelId="{CEACCB0D-3A70-0C42-A228-48CAAF42355A}" srcId="{2C33B752-0E6E-1642-821F-781068BB08AB}" destId="{35BCB91D-493C-C844-B542-0DA551A40AC6}" srcOrd="3" destOrd="0" parTransId="{6B9DE8FF-590A-2E4E-8486-43B81E9CBECD}" sibTransId="{17B61092-5544-3C4C-86C3-FC339A81F24E}"/>
    <dgm:cxn modelId="{BDDB9923-F59B-E548-B5EF-2A414E4F1D0F}" type="presOf" srcId="{28F5F05B-27F7-7E47-8D6D-866DC0510BD7}" destId="{25DFA08A-B099-E744-AC6E-1E556192CC32}" srcOrd="0" destOrd="0" presId="urn:microsoft.com/office/officeart/2005/8/layout/hProcess11"/>
    <dgm:cxn modelId="{7F51542A-C011-6244-990C-E97BA0CB9F2F}" srcId="{2C33B752-0E6E-1642-821F-781068BB08AB}" destId="{29DE7446-F244-964F-AEF9-E52853E08B76}" srcOrd="2" destOrd="0" parTransId="{34E4558F-D17C-424F-A412-2CED33B5F5D2}" sibTransId="{DA112110-1B07-2C4E-BA1B-6604DDADB84E}"/>
    <dgm:cxn modelId="{CC4DFF50-A115-2C42-A43B-339F539CA11B}" srcId="{2C33B752-0E6E-1642-821F-781068BB08AB}" destId="{DD091FD0-ECCF-0A41-AEF1-B9373D476800}" srcOrd="0" destOrd="0" parTransId="{B3CFF934-BE4A-A24F-9D9E-9555D2E9FA1E}" sibTransId="{0F6B02A6-E89C-9B45-ACF9-F5646C34E580}"/>
    <dgm:cxn modelId="{0B289C5D-D1A1-944E-BAAE-0F57E381FDF7}" type="presOf" srcId="{9A40A588-46EA-BC4D-B568-398673C63F5D}" destId="{11C7992F-23E8-BF4D-A815-740BC675EFAF}" srcOrd="0" destOrd="0" presId="urn:microsoft.com/office/officeart/2005/8/layout/hProcess11"/>
    <dgm:cxn modelId="{CD2BFE64-B08F-184D-92F6-5CC157B75393}" srcId="{2C33B752-0E6E-1642-821F-781068BB08AB}" destId="{F4316595-94F8-BC4E-BB68-A989CDE5E7AB}" srcOrd="5" destOrd="0" parTransId="{113B598A-29DF-454E-B4F2-1EDE180C24E7}" sibTransId="{9400EB64-9E31-FA4F-A1EE-1C22A3B62B32}"/>
    <dgm:cxn modelId="{92608A69-7234-7E44-8244-AE81A0174626}" type="presOf" srcId="{F4316595-94F8-BC4E-BB68-A989CDE5E7AB}" destId="{F0CAF6FE-2C28-AC48-9ABC-C5B1892D6744}" srcOrd="0" destOrd="0" presId="urn:microsoft.com/office/officeart/2005/8/layout/hProcess11"/>
    <dgm:cxn modelId="{15BA2972-C31C-324C-87B1-830E9DCF74DC}" type="presOf" srcId="{F1158BC9-79AA-B245-AE9B-25A1FA584254}" destId="{32DA7467-EA13-CE43-9309-1666173FEE96}" srcOrd="0" destOrd="0" presId="urn:microsoft.com/office/officeart/2005/8/layout/hProcess11"/>
    <dgm:cxn modelId="{FDDC0179-A105-5D48-B67F-7C131852A82E}" type="presOf" srcId="{29DE7446-F244-964F-AEF9-E52853E08B76}" destId="{D092F3CB-CE1C-A74F-AA36-B7BA90369AF2}" srcOrd="0" destOrd="0" presId="urn:microsoft.com/office/officeart/2005/8/layout/hProcess11"/>
    <dgm:cxn modelId="{19551785-1DBA-C048-9678-51763352A561}" srcId="{2C33B752-0E6E-1642-821F-781068BB08AB}" destId="{9A40A588-46EA-BC4D-B568-398673C63F5D}" srcOrd="1" destOrd="0" parTransId="{157FB7C3-443E-0940-A2B7-B7AE7C6BFBE2}" sibTransId="{B4D22B74-F3D9-4C42-8372-A1FED27E8C04}"/>
    <dgm:cxn modelId="{78D830A7-32C6-5948-AE19-ACD56FEBCED6}" type="presOf" srcId="{35BCB91D-493C-C844-B542-0DA551A40AC6}" destId="{92BA7B90-8CCA-F94D-9EAC-C56E9AF2B101}" srcOrd="0" destOrd="0" presId="urn:microsoft.com/office/officeart/2005/8/layout/hProcess11"/>
    <dgm:cxn modelId="{7F5E8CB0-9849-7D41-A6B6-4AECE9AA234F}" srcId="{2C33B752-0E6E-1642-821F-781068BB08AB}" destId="{F1158BC9-79AA-B245-AE9B-25A1FA584254}" srcOrd="6" destOrd="0" parTransId="{2E6EC4FB-1213-6749-8655-3A2DA238003E}" sibTransId="{E573D1DE-2667-5C4D-BCAE-5310DFB68696}"/>
    <dgm:cxn modelId="{0B14F1B0-4D46-F947-A7C6-324F0148E32F}" type="presOf" srcId="{2C33B752-0E6E-1642-821F-781068BB08AB}" destId="{CF1D173C-C468-ED43-85FE-6599087B212B}" srcOrd="0" destOrd="0" presId="urn:microsoft.com/office/officeart/2005/8/layout/hProcess11"/>
    <dgm:cxn modelId="{A9C8EEC3-D96C-9842-A444-497F1DF96B45}" srcId="{2C33B752-0E6E-1642-821F-781068BB08AB}" destId="{28F5F05B-27F7-7E47-8D6D-866DC0510BD7}" srcOrd="4" destOrd="0" parTransId="{33C9C568-6A03-294B-8F25-28658B9493E8}" sibTransId="{12553D40-2768-A44F-B71A-0B980431A0EE}"/>
    <dgm:cxn modelId="{0F8271DC-C537-2545-BD0F-85EF9B2DE0A8}" type="presOf" srcId="{DD091FD0-ECCF-0A41-AEF1-B9373D476800}" destId="{9342D05A-43EF-1648-9B70-3B6889972A61}" srcOrd="0" destOrd="0" presId="urn:microsoft.com/office/officeart/2005/8/layout/hProcess11"/>
    <dgm:cxn modelId="{7F375E31-F1AD-2946-B093-2E1B0AC64A8E}" type="presParOf" srcId="{CF1D173C-C468-ED43-85FE-6599087B212B}" destId="{C8025CCF-CA4C-634D-A948-B4C716D3FFB5}" srcOrd="0" destOrd="0" presId="urn:microsoft.com/office/officeart/2005/8/layout/hProcess11"/>
    <dgm:cxn modelId="{4FCEAA07-3A87-F141-A07B-2E15C5D3783B}" type="presParOf" srcId="{CF1D173C-C468-ED43-85FE-6599087B212B}" destId="{1F460B43-435F-A748-A43F-AD530AABCB75}" srcOrd="1" destOrd="0" presId="urn:microsoft.com/office/officeart/2005/8/layout/hProcess11"/>
    <dgm:cxn modelId="{48D41D71-EA44-4148-B5A1-BDCDEEBA57B7}" type="presParOf" srcId="{1F460B43-435F-A748-A43F-AD530AABCB75}" destId="{799FA79F-A41C-AC46-81C7-79502735D632}" srcOrd="0" destOrd="0" presId="urn:microsoft.com/office/officeart/2005/8/layout/hProcess11"/>
    <dgm:cxn modelId="{003D13B4-A320-3047-9BF5-9AA63C262687}" type="presParOf" srcId="{799FA79F-A41C-AC46-81C7-79502735D632}" destId="{9342D05A-43EF-1648-9B70-3B6889972A61}" srcOrd="0" destOrd="0" presId="urn:microsoft.com/office/officeart/2005/8/layout/hProcess11"/>
    <dgm:cxn modelId="{13048F2C-A142-F74B-BFF3-F58078CB8F78}" type="presParOf" srcId="{799FA79F-A41C-AC46-81C7-79502735D632}" destId="{DADC73AA-2EF0-7545-B12D-9411E0C79541}" srcOrd="1" destOrd="0" presId="urn:microsoft.com/office/officeart/2005/8/layout/hProcess11"/>
    <dgm:cxn modelId="{B7AED43A-99E1-614D-9A9D-8C9F63B8BDE5}" type="presParOf" srcId="{799FA79F-A41C-AC46-81C7-79502735D632}" destId="{2200C8C2-9C0A-DF42-A714-D00E4F8F35DA}" srcOrd="2" destOrd="0" presId="urn:microsoft.com/office/officeart/2005/8/layout/hProcess11"/>
    <dgm:cxn modelId="{58CA8E77-E63C-4D43-B143-922CEF0F8FD0}" type="presParOf" srcId="{1F460B43-435F-A748-A43F-AD530AABCB75}" destId="{91518FE7-3748-B541-81F5-F5429D0B75F2}" srcOrd="1" destOrd="0" presId="urn:microsoft.com/office/officeart/2005/8/layout/hProcess11"/>
    <dgm:cxn modelId="{E368A014-9CF5-BF4F-BE48-383B3C2B50AC}" type="presParOf" srcId="{1F460B43-435F-A748-A43F-AD530AABCB75}" destId="{885ECA60-BC22-3B4D-991B-CB77A0E0A3D3}" srcOrd="2" destOrd="0" presId="urn:microsoft.com/office/officeart/2005/8/layout/hProcess11"/>
    <dgm:cxn modelId="{1C9A80EE-4D31-D14C-87BC-D2C29620773B}" type="presParOf" srcId="{885ECA60-BC22-3B4D-991B-CB77A0E0A3D3}" destId="{11C7992F-23E8-BF4D-A815-740BC675EFAF}" srcOrd="0" destOrd="0" presId="urn:microsoft.com/office/officeart/2005/8/layout/hProcess11"/>
    <dgm:cxn modelId="{3EB1D4E5-0469-DD40-97FD-206BDFBC0ADB}" type="presParOf" srcId="{885ECA60-BC22-3B4D-991B-CB77A0E0A3D3}" destId="{E27FC20B-5773-854E-AA44-6E0702A29E4B}" srcOrd="1" destOrd="0" presId="urn:microsoft.com/office/officeart/2005/8/layout/hProcess11"/>
    <dgm:cxn modelId="{842A374F-457F-6947-9145-3191D187C06E}" type="presParOf" srcId="{885ECA60-BC22-3B4D-991B-CB77A0E0A3D3}" destId="{C29199C3-42CA-F84A-815B-E47D74FDF097}" srcOrd="2" destOrd="0" presId="urn:microsoft.com/office/officeart/2005/8/layout/hProcess11"/>
    <dgm:cxn modelId="{4ADCAD2B-F738-3844-AA31-90AEF56DDC13}" type="presParOf" srcId="{1F460B43-435F-A748-A43F-AD530AABCB75}" destId="{C8B9D906-E985-894F-895F-E0E44E5246DF}" srcOrd="3" destOrd="0" presId="urn:microsoft.com/office/officeart/2005/8/layout/hProcess11"/>
    <dgm:cxn modelId="{5237B2F6-70F2-3E4B-BA47-BEAD660B85C6}" type="presParOf" srcId="{1F460B43-435F-A748-A43F-AD530AABCB75}" destId="{E384561F-96C9-694F-A845-1C17FA496659}" srcOrd="4" destOrd="0" presId="urn:microsoft.com/office/officeart/2005/8/layout/hProcess11"/>
    <dgm:cxn modelId="{20C12F5A-1B9C-9C4E-A1DE-9543F2855A2E}" type="presParOf" srcId="{E384561F-96C9-694F-A845-1C17FA496659}" destId="{D092F3CB-CE1C-A74F-AA36-B7BA90369AF2}" srcOrd="0" destOrd="0" presId="urn:microsoft.com/office/officeart/2005/8/layout/hProcess11"/>
    <dgm:cxn modelId="{7C699699-DE8D-4945-9681-C3CB347041D1}" type="presParOf" srcId="{E384561F-96C9-694F-A845-1C17FA496659}" destId="{A2182512-CD80-664A-AF5E-6089D4BC4AD2}" srcOrd="1" destOrd="0" presId="urn:microsoft.com/office/officeart/2005/8/layout/hProcess11"/>
    <dgm:cxn modelId="{932FF047-842D-5E48-91E1-2CEBD2F70370}" type="presParOf" srcId="{E384561F-96C9-694F-A845-1C17FA496659}" destId="{D28B796C-6E8C-3646-BED3-473F0DC53C46}" srcOrd="2" destOrd="0" presId="urn:microsoft.com/office/officeart/2005/8/layout/hProcess11"/>
    <dgm:cxn modelId="{59F3C3D3-5473-B246-B19D-DBD54586CE6B}" type="presParOf" srcId="{1F460B43-435F-A748-A43F-AD530AABCB75}" destId="{159B738D-2398-E442-B5A4-1784DABB4FEB}" srcOrd="5" destOrd="0" presId="urn:microsoft.com/office/officeart/2005/8/layout/hProcess11"/>
    <dgm:cxn modelId="{55619D31-4272-A945-8BCD-224440DF15FF}" type="presParOf" srcId="{1F460B43-435F-A748-A43F-AD530AABCB75}" destId="{1BED01B0-A031-8244-A91C-6FAE1591A566}" srcOrd="6" destOrd="0" presId="urn:microsoft.com/office/officeart/2005/8/layout/hProcess11"/>
    <dgm:cxn modelId="{672ED58B-1367-524D-A12B-5E875849C422}" type="presParOf" srcId="{1BED01B0-A031-8244-A91C-6FAE1591A566}" destId="{92BA7B90-8CCA-F94D-9EAC-C56E9AF2B101}" srcOrd="0" destOrd="0" presId="urn:microsoft.com/office/officeart/2005/8/layout/hProcess11"/>
    <dgm:cxn modelId="{AF0D9775-613E-5242-9975-9BDE7E814289}" type="presParOf" srcId="{1BED01B0-A031-8244-A91C-6FAE1591A566}" destId="{3FE0A918-45B6-FC40-922C-283F74A36957}" srcOrd="1" destOrd="0" presId="urn:microsoft.com/office/officeart/2005/8/layout/hProcess11"/>
    <dgm:cxn modelId="{DB0F3DA0-58DE-C741-A3B9-06E65A8D5EAD}" type="presParOf" srcId="{1BED01B0-A031-8244-A91C-6FAE1591A566}" destId="{2B0B50C1-8D5E-0B46-9213-FEA78A521A6C}" srcOrd="2" destOrd="0" presId="urn:microsoft.com/office/officeart/2005/8/layout/hProcess11"/>
    <dgm:cxn modelId="{1A2A33B0-C2F1-6B49-858A-D4273D11674B}" type="presParOf" srcId="{1F460B43-435F-A748-A43F-AD530AABCB75}" destId="{7789B323-9672-F649-B743-0C5EBDDE2A84}" srcOrd="7" destOrd="0" presId="urn:microsoft.com/office/officeart/2005/8/layout/hProcess11"/>
    <dgm:cxn modelId="{462000D3-6C06-C14B-B3EC-1B46A4E73D32}" type="presParOf" srcId="{1F460B43-435F-A748-A43F-AD530AABCB75}" destId="{9150146E-E74F-2044-AC0F-3ED3F583D24D}" srcOrd="8" destOrd="0" presId="urn:microsoft.com/office/officeart/2005/8/layout/hProcess11"/>
    <dgm:cxn modelId="{AE0B057B-9777-C348-8054-C9730C87F44D}" type="presParOf" srcId="{9150146E-E74F-2044-AC0F-3ED3F583D24D}" destId="{25DFA08A-B099-E744-AC6E-1E556192CC32}" srcOrd="0" destOrd="0" presId="urn:microsoft.com/office/officeart/2005/8/layout/hProcess11"/>
    <dgm:cxn modelId="{80D99E5D-544F-E840-93E8-0BB0CA958D13}" type="presParOf" srcId="{9150146E-E74F-2044-AC0F-3ED3F583D24D}" destId="{36AF1E28-725B-F84B-A36E-1D1D65FEE82C}" srcOrd="1" destOrd="0" presId="urn:microsoft.com/office/officeart/2005/8/layout/hProcess11"/>
    <dgm:cxn modelId="{16140714-5A98-E24B-B3AF-CE72DFEC83E5}" type="presParOf" srcId="{9150146E-E74F-2044-AC0F-3ED3F583D24D}" destId="{AACD8CC4-E8C6-AC40-B66E-83F62BAFE633}" srcOrd="2" destOrd="0" presId="urn:microsoft.com/office/officeart/2005/8/layout/hProcess11"/>
    <dgm:cxn modelId="{9BF3E1B4-DE1C-D245-A69F-4A907DB367FD}" type="presParOf" srcId="{1F460B43-435F-A748-A43F-AD530AABCB75}" destId="{4442FEA7-551C-DF48-B59C-EF1BEAA949C6}" srcOrd="9" destOrd="0" presId="urn:microsoft.com/office/officeart/2005/8/layout/hProcess11"/>
    <dgm:cxn modelId="{26AAFE8E-F650-0645-B1A5-C6989F682C76}" type="presParOf" srcId="{1F460B43-435F-A748-A43F-AD530AABCB75}" destId="{762D8D3E-8AB1-9F4C-9E8D-4FCFF1A6F1E2}" srcOrd="10" destOrd="0" presId="urn:microsoft.com/office/officeart/2005/8/layout/hProcess11"/>
    <dgm:cxn modelId="{67BDF30D-97E7-0D43-80A8-3B02E99FF931}" type="presParOf" srcId="{762D8D3E-8AB1-9F4C-9E8D-4FCFF1A6F1E2}" destId="{F0CAF6FE-2C28-AC48-9ABC-C5B1892D6744}" srcOrd="0" destOrd="0" presId="urn:microsoft.com/office/officeart/2005/8/layout/hProcess11"/>
    <dgm:cxn modelId="{CF967270-9180-F547-9021-3520CA35A075}" type="presParOf" srcId="{762D8D3E-8AB1-9F4C-9E8D-4FCFF1A6F1E2}" destId="{8E002AE7-50EC-4345-A582-D309EF44B6AF}" srcOrd="1" destOrd="0" presId="urn:microsoft.com/office/officeart/2005/8/layout/hProcess11"/>
    <dgm:cxn modelId="{1365774F-3D23-6745-BD16-EF6AF92A6B78}" type="presParOf" srcId="{762D8D3E-8AB1-9F4C-9E8D-4FCFF1A6F1E2}" destId="{4C451D12-7DD5-404B-A41F-4A3127C73B44}" srcOrd="2" destOrd="0" presId="urn:microsoft.com/office/officeart/2005/8/layout/hProcess11"/>
    <dgm:cxn modelId="{AA93D656-436F-8A4E-8265-4B821C356B6A}" type="presParOf" srcId="{1F460B43-435F-A748-A43F-AD530AABCB75}" destId="{B17D4BAE-8119-C94B-B121-A4B9D5676E66}" srcOrd="11" destOrd="0" presId="urn:microsoft.com/office/officeart/2005/8/layout/hProcess11"/>
    <dgm:cxn modelId="{AF05FBC6-B12A-A645-8F49-8E2B7614F5A1}" type="presParOf" srcId="{1F460B43-435F-A748-A43F-AD530AABCB75}" destId="{7B1E7099-DF4A-1140-84DA-D48978663B3D}" srcOrd="12" destOrd="0" presId="urn:microsoft.com/office/officeart/2005/8/layout/hProcess11"/>
    <dgm:cxn modelId="{AC6EDFF7-A047-E747-9768-B1D25C61CD89}" type="presParOf" srcId="{7B1E7099-DF4A-1140-84DA-D48978663B3D}" destId="{32DA7467-EA13-CE43-9309-1666173FEE96}" srcOrd="0" destOrd="0" presId="urn:microsoft.com/office/officeart/2005/8/layout/hProcess11"/>
    <dgm:cxn modelId="{BB532A5A-137B-CA49-9621-6A4C9B4B6489}" type="presParOf" srcId="{7B1E7099-DF4A-1140-84DA-D48978663B3D}" destId="{04613EEC-45FE-2241-A0C7-972FA8ECF4F9}" srcOrd="1" destOrd="0" presId="urn:microsoft.com/office/officeart/2005/8/layout/hProcess11"/>
    <dgm:cxn modelId="{C73DC76F-1CB5-EC42-B3C1-BDEC9ABDB890}" type="presParOf" srcId="{7B1E7099-DF4A-1140-84DA-D48978663B3D}" destId="{975541DC-9DBB-A642-8F7D-1784E896EDA9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025CCF-CA4C-634D-A948-B4C716D3FFB5}">
      <dsp:nvSpPr>
        <dsp:cNvPr id="0" name=""/>
        <dsp:cNvSpPr/>
      </dsp:nvSpPr>
      <dsp:spPr>
        <a:xfrm>
          <a:off x="0" y="2027590"/>
          <a:ext cx="15788678" cy="270345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42D05A-43EF-1648-9B70-3B6889972A61}">
      <dsp:nvSpPr>
        <dsp:cNvPr id="0" name=""/>
        <dsp:cNvSpPr/>
      </dsp:nvSpPr>
      <dsp:spPr>
        <a:xfrm>
          <a:off x="7391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Connect Data</a:t>
          </a:r>
        </a:p>
      </dsp:txBody>
      <dsp:txXfrm>
        <a:off x="7391" y="0"/>
        <a:ext cx="1810918" cy="2703454"/>
      </dsp:txXfrm>
    </dsp:sp>
    <dsp:sp modelId="{DADC73AA-2EF0-7545-B12D-9411E0C79541}">
      <dsp:nvSpPr>
        <dsp:cNvPr id="0" name=""/>
        <dsp:cNvSpPr/>
      </dsp:nvSpPr>
      <dsp:spPr>
        <a:xfrm>
          <a:off x="574918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7992F-23E8-BF4D-A815-740BC675EFAF}">
      <dsp:nvSpPr>
        <dsp:cNvPr id="0" name=""/>
        <dsp:cNvSpPr/>
      </dsp:nvSpPr>
      <dsp:spPr>
        <a:xfrm>
          <a:off x="1908855" y="4055181"/>
          <a:ext cx="1872000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Transform Data</a:t>
          </a:r>
        </a:p>
      </dsp:txBody>
      <dsp:txXfrm>
        <a:off x="1908855" y="4055181"/>
        <a:ext cx="1872000" cy="2703454"/>
      </dsp:txXfrm>
    </dsp:sp>
    <dsp:sp modelId="{E27FC20B-5773-854E-AA44-6E0702A29E4B}">
      <dsp:nvSpPr>
        <dsp:cNvPr id="0" name=""/>
        <dsp:cNvSpPr/>
      </dsp:nvSpPr>
      <dsp:spPr>
        <a:xfrm>
          <a:off x="2506924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92F3CB-CE1C-A74F-AA36-B7BA90369AF2}">
      <dsp:nvSpPr>
        <dsp:cNvPr id="0" name=""/>
        <dsp:cNvSpPr/>
      </dsp:nvSpPr>
      <dsp:spPr>
        <a:xfrm>
          <a:off x="3871402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Model Data</a:t>
          </a:r>
        </a:p>
      </dsp:txBody>
      <dsp:txXfrm>
        <a:off x="3871402" y="0"/>
        <a:ext cx="1810918" cy="2703454"/>
      </dsp:txXfrm>
    </dsp:sp>
    <dsp:sp modelId="{A2182512-CD80-664A-AF5E-6089D4BC4AD2}">
      <dsp:nvSpPr>
        <dsp:cNvPr id="0" name=""/>
        <dsp:cNvSpPr/>
      </dsp:nvSpPr>
      <dsp:spPr>
        <a:xfrm>
          <a:off x="4438929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A7B90-8CCA-F94D-9EAC-C56E9AF2B101}">
      <dsp:nvSpPr>
        <dsp:cNvPr id="0" name=""/>
        <dsp:cNvSpPr/>
      </dsp:nvSpPr>
      <dsp:spPr>
        <a:xfrm>
          <a:off x="5772866" y="4055181"/>
          <a:ext cx="2420183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Create Visualizations</a:t>
          </a:r>
        </a:p>
      </dsp:txBody>
      <dsp:txXfrm>
        <a:off x="5772866" y="4055181"/>
        <a:ext cx="2420183" cy="2703454"/>
      </dsp:txXfrm>
    </dsp:sp>
    <dsp:sp modelId="{3FE0A918-45B6-FC40-922C-283F74A36957}">
      <dsp:nvSpPr>
        <dsp:cNvPr id="0" name=""/>
        <dsp:cNvSpPr/>
      </dsp:nvSpPr>
      <dsp:spPr>
        <a:xfrm>
          <a:off x="6645026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DFA08A-B099-E744-AC6E-1E556192CC32}">
      <dsp:nvSpPr>
        <dsp:cNvPr id="0" name=""/>
        <dsp:cNvSpPr/>
      </dsp:nvSpPr>
      <dsp:spPr>
        <a:xfrm>
          <a:off x="8283595" y="0"/>
          <a:ext cx="2115894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Build Reports/ Dashboards</a:t>
          </a:r>
        </a:p>
      </dsp:txBody>
      <dsp:txXfrm>
        <a:off x="8283595" y="0"/>
        <a:ext cx="2115894" cy="2703454"/>
      </dsp:txXfrm>
    </dsp:sp>
    <dsp:sp modelId="{36AF1E28-725B-F84B-A36E-1D1D65FEE82C}">
      <dsp:nvSpPr>
        <dsp:cNvPr id="0" name=""/>
        <dsp:cNvSpPr/>
      </dsp:nvSpPr>
      <dsp:spPr>
        <a:xfrm>
          <a:off x="9003611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CAF6FE-2C28-AC48-9ABC-C5B1892D6744}">
      <dsp:nvSpPr>
        <dsp:cNvPr id="0" name=""/>
        <dsp:cNvSpPr/>
      </dsp:nvSpPr>
      <dsp:spPr>
        <a:xfrm>
          <a:off x="10490036" y="4055181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Publish/ Share</a:t>
          </a:r>
        </a:p>
      </dsp:txBody>
      <dsp:txXfrm>
        <a:off x="10490036" y="4055181"/>
        <a:ext cx="1810918" cy="2703454"/>
      </dsp:txXfrm>
    </dsp:sp>
    <dsp:sp modelId="{8E002AE7-50EC-4345-A582-D309EF44B6AF}">
      <dsp:nvSpPr>
        <dsp:cNvPr id="0" name=""/>
        <dsp:cNvSpPr/>
      </dsp:nvSpPr>
      <dsp:spPr>
        <a:xfrm>
          <a:off x="11057563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DA7467-EA13-CE43-9309-1666173FEE96}">
      <dsp:nvSpPr>
        <dsp:cNvPr id="0" name=""/>
        <dsp:cNvSpPr/>
      </dsp:nvSpPr>
      <dsp:spPr>
        <a:xfrm>
          <a:off x="12391500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Make Decision</a:t>
          </a:r>
        </a:p>
      </dsp:txBody>
      <dsp:txXfrm>
        <a:off x="12391500" y="0"/>
        <a:ext cx="1810918" cy="2703454"/>
      </dsp:txXfrm>
    </dsp:sp>
    <dsp:sp modelId="{04613EEC-45FE-2241-A0C7-972FA8ECF4F9}">
      <dsp:nvSpPr>
        <dsp:cNvPr id="0" name=""/>
        <dsp:cNvSpPr/>
      </dsp:nvSpPr>
      <dsp:spPr>
        <a:xfrm>
          <a:off x="12959027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timeline" pri="103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04.08.2026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B2F8B-9610-934F-F3CD-B9D88D52B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5E9C53-4E2D-2839-1718-6337F62269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61CC3D-0A92-BA8E-C740-8B09E035CC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68855-4031-2A32-FB58-30A24E5162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46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8288000" cy="10287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9545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91640" y="1685925"/>
            <a:ext cx="14904720" cy="691515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686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178974" y="-5"/>
            <a:ext cx="13109027" cy="10287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4255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8" r:id="rId14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3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5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4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18" Type="http://schemas.openxmlformats.org/officeDocument/2006/relationships/image" Target="../media/image62.png"/><Relationship Id="rId3" Type="http://schemas.openxmlformats.org/officeDocument/2006/relationships/image" Target="../media/image9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image" Target="../media/image61.png"/><Relationship Id="rId2" Type="http://schemas.openxmlformats.org/officeDocument/2006/relationships/image" Target="../media/image3.png"/><Relationship Id="rId16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5" Type="http://schemas.openxmlformats.org/officeDocument/2006/relationships/image" Target="../media/image59.png"/><Relationship Id="rId10" Type="http://schemas.openxmlformats.org/officeDocument/2006/relationships/image" Target="../media/image54.png"/><Relationship Id="rId19" Type="http://schemas.openxmlformats.org/officeDocument/2006/relationships/image" Target="../media/image63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openxmlformats.org/officeDocument/2006/relationships/image" Target="../media/image70.jpeg"/><Relationship Id="rId4" Type="http://schemas.openxmlformats.org/officeDocument/2006/relationships/image" Target="../media/image65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sv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9081644" y="-1081087"/>
            <a:ext cx="11673536" cy="113680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30" name="TextBox 29"/>
          <p:cNvSpPr txBox="1"/>
          <p:nvPr/>
        </p:nvSpPr>
        <p:spPr>
          <a:xfrm>
            <a:off x="493904" y="5715033"/>
            <a:ext cx="83198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20527" y="2857500"/>
            <a:ext cx="8222127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Capstone Project </a:t>
            </a:r>
          </a:p>
          <a:p>
            <a:r>
              <a:rPr lang="en-US" sz="6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(End to End Case for a real dataset)</a:t>
            </a: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810398" y="8765486"/>
            <a:ext cx="7329693" cy="793751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93904" y="7656361"/>
            <a:ext cx="76354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Course: From Data to Decisions using Power BI</a:t>
            </a:r>
          </a:p>
        </p:txBody>
      </p:sp>
      <p:sp>
        <p:nvSpPr>
          <p:cNvPr id="14" name="Oval 13"/>
          <p:cNvSpPr/>
          <p:nvPr/>
        </p:nvSpPr>
        <p:spPr>
          <a:xfrm>
            <a:off x="9300515" y="-481013"/>
            <a:ext cx="11115675" cy="11115675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91926" y="404480"/>
            <a:ext cx="4431983" cy="20694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">
            <a:extLst>
              <a:ext uri="{FF2B5EF4-FFF2-40B4-BE49-F238E27FC236}">
                <a16:creationId xmlns:a16="http://schemas.microsoft.com/office/drawing/2014/main" id="{CE8D2277-A911-3E24-2CE1-695A3EAD8BCB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3491731"/>
            <a:ext cx="7800975" cy="23002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5807" y="838122"/>
            <a:ext cx="7800975" cy="83099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5400" b="1" dirty="0">
                <a:solidFill>
                  <a:srgbClr val="0284C7"/>
                </a:solidFill>
                <a:latin typeface="Inter"/>
              </a:rPr>
              <a:t>Power BI Capstone Project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4375" y="2080394"/>
            <a:ext cx="8191023" cy="121058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656"/>
              </a:lnSpc>
            </a:pPr>
            <a:r>
              <a:rPr sz="4050" b="1">
                <a:solidFill>
                  <a:srgbClr val="0F172A"/>
                </a:solidFill>
                <a:latin typeface="Poppins"/>
              </a:rPr>
              <a:t>E-Commerce Order Delivery Performance Dashboard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85900" y="3543300"/>
            <a:ext cx="7035879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800" b="1" dirty="0">
                <a:solidFill>
                  <a:srgbClr val="0F172A"/>
                </a:solidFill>
                <a:latin typeface="Poppins"/>
              </a:rPr>
              <a:t>Business Scenario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5851" y="4023061"/>
            <a:ext cx="7100888" cy="154317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363"/>
              </a:lnSpc>
            </a:pPr>
            <a:r>
              <a:rPr sz="2400" dirty="0">
                <a:solidFill>
                  <a:srgbClr val="475569"/>
                </a:solidFill>
                <a:latin typeface="Inter"/>
              </a:rPr>
              <a:t>As a Business Intelligence Analyst for a large e-commerce marketplace (</a:t>
            </a:r>
            <a:r>
              <a:rPr sz="2400" dirty="0" err="1">
                <a:solidFill>
                  <a:srgbClr val="475569"/>
                </a:solidFill>
                <a:latin typeface="Inter"/>
              </a:rPr>
              <a:t>Olist</a:t>
            </a:r>
            <a:r>
              <a:rPr sz="2400" dirty="0">
                <a:solidFill>
                  <a:srgbClr val="475569"/>
                </a:solidFill>
                <a:latin typeface="Inter"/>
              </a:rPr>
              <a:t>), operations management requires an interactive dashboard to monitor order fulfillment, delivery performance, and customer satisfaction to resolve operational bottlenecks.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4426" y="6040920"/>
            <a:ext cx="7770971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Poppins"/>
              </a:rPr>
              <a:t>Learning Objectives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850" y="3644442"/>
            <a:ext cx="285750" cy="22860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75" y="6142062"/>
            <a:ext cx="285750" cy="228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71575" y="6872048"/>
            <a:ext cx="7343775" cy="738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 dirty="0">
                <a:solidFill>
                  <a:srgbClr val="475569"/>
                </a:solidFill>
                <a:latin typeface="Inter"/>
              </a:rPr>
              <a:t>Import &amp; Model:</a:t>
            </a:r>
            <a:r>
              <a:rPr sz="2400" dirty="0">
                <a:solidFill>
                  <a:srgbClr val="475569"/>
                </a:solidFill>
                <a:latin typeface="Inter"/>
              </a:rPr>
              <a:t> Connect and model multiple e-commerce datasets.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71575" y="7835746"/>
            <a:ext cx="7343775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Relationships:</a:t>
            </a:r>
            <a:r>
              <a:rPr sz="2400">
                <a:solidFill>
                  <a:srgbClr val="475569"/>
                </a:solidFill>
                <a:latin typeface="Inter"/>
              </a:rPr>
              <a:t> Establish star schema data relationships.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71575" y="8430112"/>
            <a:ext cx="7343775" cy="738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DAX Metrics:</a:t>
            </a:r>
            <a:r>
              <a:rPr sz="2400">
                <a:solidFill>
                  <a:srgbClr val="475569"/>
                </a:solidFill>
                <a:latin typeface="Inter"/>
              </a:rPr>
              <a:t> Develop core delivery and review score measures.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71575" y="9393809"/>
            <a:ext cx="7343775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Interactive UI:</a:t>
            </a:r>
            <a:r>
              <a:rPr sz="2400">
                <a:solidFill>
                  <a:srgbClr val="475569"/>
                </a:solidFill>
                <a:latin typeface="Inter"/>
              </a:rPr>
              <a:t> Build &amp; publish report in Power BI Service.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5" y="6931781"/>
            <a:ext cx="257175" cy="271463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5" y="7764363"/>
            <a:ext cx="257175" cy="271463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5" y="8596945"/>
            <a:ext cx="257175" cy="271463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5" y="9429528"/>
            <a:ext cx="257175" cy="2714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C172205-39E7-8EF7-75FA-12A3E30ABD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263" y="3503588"/>
            <a:ext cx="8888909" cy="5925939"/>
          </a:xfrm>
          <a:prstGeom prst="rect">
            <a:avLst/>
          </a:prstGeom>
        </p:spPr>
      </p:pic>
      <p:grpSp>
        <p:nvGrpSpPr>
          <p:cNvPr id="24" name="Group 17">
            <a:extLst>
              <a:ext uri="{FF2B5EF4-FFF2-40B4-BE49-F238E27FC236}">
                <a16:creationId xmlns:a16="http://schemas.microsoft.com/office/drawing/2014/main" id="{AA96A8E9-48F1-A129-C94A-1EE286CB0472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27469E68-79B3-6E01-6506-4AAB6C970F8C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453E5C7-A555-AA0D-C94F-DD3A38075992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</a:t>
            </a:fld>
            <a:endParaRPr lang="en-E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">
            <a:extLst>
              <a:ext uri="{FF2B5EF4-FFF2-40B4-BE49-F238E27FC236}">
                <a16:creationId xmlns:a16="http://schemas.microsoft.com/office/drawing/2014/main" id="{E6F50D42-82A4-E78D-B10A-E300759DD756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3183732"/>
            <a:ext cx="7355160" cy="35450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4375" y="712958"/>
            <a:ext cx="17573625" cy="58862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3825" b="1">
                <a:solidFill>
                  <a:srgbClr val="0F172A"/>
                </a:solidFill>
                <a:latin typeface="Poppins"/>
              </a:rPr>
              <a:t>Dataset Overview</a:t>
            </a:r>
          </a:p>
        </p:txBody>
      </p:sp>
      <p:sp>
        <p:nvSpPr>
          <p:cNvPr id="6" name="Rectangle 5"/>
          <p:cNvSpPr/>
          <p:nvPr/>
        </p:nvSpPr>
        <p:spPr>
          <a:xfrm>
            <a:off x="714375" y="1528763"/>
            <a:ext cx="16859250" cy="28575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780" y="1568728"/>
            <a:ext cx="3686175" cy="4000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955361" y="3099616"/>
            <a:ext cx="9049178" cy="55399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3600">
                <a:solidFill>
                  <a:srgbClr val="0F172A"/>
                </a:solidFill>
                <a:latin typeface="Poppins SemiBold"/>
              </a:rPr>
              <a:t>Dataset Files Used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111204"/>
              </p:ext>
            </p:extLst>
          </p:nvPr>
        </p:nvGraphicFramePr>
        <p:xfrm>
          <a:off x="8583886" y="3740944"/>
          <a:ext cx="8961164" cy="4890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7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36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1531">
                <a:tc>
                  <a:txBody>
                    <a:bodyPr/>
                    <a:lstStyle/>
                    <a:p>
                      <a:pPr algn="l"/>
                      <a:r>
                        <a:rPr sz="3200" b="0" i="0" u="none">
                          <a:solidFill>
                            <a:srgbClr val="FFFFFF"/>
                          </a:solidFill>
                          <a:latin typeface="Poppins SemiBold"/>
                        </a:rPr>
                        <a:t>File Name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>
                          <a:solidFill>
                            <a:srgbClr val="FFFFFF"/>
                          </a:solidFill>
                          <a:latin typeface="Poppins SemiBold"/>
                        </a:rPr>
                        <a:t>Contents &amp; Key Fields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1531">
                <a:tc>
                  <a:txBody>
                    <a:bodyPr/>
                    <a:lstStyle/>
                    <a:p>
                      <a:pPr algn="l"/>
                      <a:r>
                        <a:rPr sz="2800" b="0" i="0" u="none">
                          <a:solidFill>
                            <a:srgbClr val="475569"/>
                          </a:solidFill>
                          <a:latin typeface="Inter"/>
                        </a:rPr>
                        <a:t>Orders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800" b="0" i="0" u="none">
                          <a:solidFill>
                            <a:srgbClr val="475569"/>
                          </a:solidFill>
                          <a:latin typeface="Inter"/>
                        </a:rPr>
                        <a:t>Order lifecycle details: order_id, purchase timestamp, estimated &amp; actual delivery dates, and order status.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531">
                <a:tc>
                  <a:txBody>
                    <a:bodyPr/>
                    <a:lstStyle/>
                    <a:p>
                      <a:pPr algn="l"/>
                      <a:r>
                        <a:rPr sz="2800" b="0" i="0" u="none">
                          <a:solidFill>
                            <a:srgbClr val="475569"/>
                          </a:solidFill>
                          <a:latin typeface="Inter"/>
                        </a:rPr>
                        <a:t>Customers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800" b="0" i="0" u="none">
                          <a:solidFill>
                            <a:srgbClr val="475569"/>
                          </a:solidFill>
                          <a:latin typeface="Inter"/>
                        </a:rPr>
                        <a:t>Customer geographic metadata: customer_id, city, state, and regional postal attributes.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1534">
                <a:tc>
                  <a:txBody>
                    <a:bodyPr/>
                    <a:lstStyle/>
                    <a:p>
                      <a:pPr algn="l"/>
                      <a:r>
                        <a:rPr sz="2800" b="0" i="0" u="none">
                          <a:solidFill>
                            <a:srgbClr val="475569"/>
                          </a:solidFill>
                          <a:latin typeface="Inter"/>
                        </a:rPr>
                        <a:t>Reviews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8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Customer feedback data: </a:t>
                      </a:r>
                      <a:r>
                        <a:rPr sz="2800" b="0" i="0" u="none" dirty="0" err="1">
                          <a:solidFill>
                            <a:srgbClr val="475569"/>
                          </a:solidFill>
                          <a:latin typeface="Inter"/>
                        </a:rPr>
                        <a:t>review_id</a:t>
                      </a:r>
                      <a:r>
                        <a:rPr sz="28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, </a:t>
                      </a:r>
                      <a:r>
                        <a:rPr sz="2800" b="0" i="0" u="none" dirty="0" err="1">
                          <a:solidFill>
                            <a:srgbClr val="475569"/>
                          </a:solidFill>
                          <a:latin typeface="Inter"/>
                        </a:rPr>
                        <a:t>order_id</a:t>
                      </a:r>
                      <a:r>
                        <a:rPr sz="28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, review score (1–5), and survey dates.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457326" y="3413941"/>
            <a:ext cx="6612779" cy="55399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3600" b="1" dirty="0">
                <a:solidFill>
                  <a:srgbClr val="F8FAFC"/>
                </a:solidFill>
                <a:latin typeface="Poppins"/>
              </a:rPr>
              <a:t>About the Dataset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28700" y="4026695"/>
            <a:ext cx="6726510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>
                <a:solidFill>
                  <a:srgbClr val="CBD5E1"/>
                </a:solidFill>
                <a:latin typeface="Inter"/>
              </a:rPr>
              <a:t>Public dataset provided by </a:t>
            </a:r>
            <a:r>
              <a:rPr sz="2400" b="1">
                <a:solidFill>
                  <a:srgbClr val="CBD5E1"/>
                </a:solidFill>
                <a:latin typeface="Inter"/>
              </a:rPr>
              <a:t>Olist</a:t>
            </a:r>
            <a:r>
              <a:rPr sz="2400">
                <a:solidFill>
                  <a:srgbClr val="CBD5E1"/>
                </a:solidFill>
                <a:latin typeface="Inter"/>
              </a:rPr>
              <a:t> on Kaggle, containing real anonymized transactions from one of Brazil's largest online marketplaces.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700" y="5330904"/>
            <a:ext cx="6726510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dirty="0">
                <a:solidFill>
                  <a:srgbClr val="CBD5E1"/>
                </a:solidFill>
                <a:latin typeface="Inter"/>
              </a:rPr>
              <a:t>Tracks order lifecycles from purchase to delivery, customer geographic locations, and post-delivery review ratings.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3885" y="3248025"/>
            <a:ext cx="257175" cy="257175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700" y="3562350"/>
            <a:ext cx="285750" cy="25717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8598173" y="5905500"/>
            <a:ext cx="2867546" cy="14288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sp>
        <p:nvSpPr>
          <p:cNvPr id="18" name="Rectangle 17"/>
          <p:cNvSpPr/>
          <p:nvPr/>
        </p:nvSpPr>
        <p:spPr>
          <a:xfrm>
            <a:off x="11465718" y="5905500"/>
            <a:ext cx="6093618" cy="14288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sp>
        <p:nvSpPr>
          <p:cNvPr id="19" name="Rectangle 18"/>
          <p:cNvSpPr/>
          <p:nvPr/>
        </p:nvSpPr>
        <p:spPr>
          <a:xfrm>
            <a:off x="8598173" y="7277100"/>
            <a:ext cx="2867546" cy="14288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sp>
        <p:nvSpPr>
          <p:cNvPr id="20" name="Rectangle 19"/>
          <p:cNvSpPr/>
          <p:nvPr/>
        </p:nvSpPr>
        <p:spPr>
          <a:xfrm>
            <a:off x="11465718" y="7277100"/>
            <a:ext cx="6093618" cy="14288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grpSp>
        <p:nvGrpSpPr>
          <p:cNvPr id="29" name="Group 17">
            <a:extLst>
              <a:ext uri="{FF2B5EF4-FFF2-40B4-BE49-F238E27FC236}">
                <a16:creationId xmlns:a16="http://schemas.microsoft.com/office/drawing/2014/main" id="{F7ACE3E0-BCFE-D061-EE8E-205441BFA64C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30" name="Freeform 18">
              <a:extLst>
                <a:ext uri="{FF2B5EF4-FFF2-40B4-BE49-F238E27FC236}">
                  <a16:creationId xmlns:a16="http://schemas.microsoft.com/office/drawing/2014/main" id="{43D2D08F-DAA8-DDBD-150D-AABC54993D70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5DC0F9B0-E1FB-6D9E-1AA3-CC814A75AC89}"/>
              </a:ext>
            </a:extLst>
          </p:cNvPr>
          <p:cNvSpPr txBox="1"/>
          <p:nvPr/>
        </p:nvSpPr>
        <p:spPr>
          <a:xfrm>
            <a:off x="714375" y="2019300"/>
            <a:ext cx="14830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EG" sz="3600" dirty="0"/>
              <a:t>Kaggle.com </a:t>
            </a:r>
            <a:r>
              <a:rPr lang="en-EG" sz="3600" dirty="0">
                <a:sym typeface="Wingdings" pitchFamily="2" charset="2"/>
              </a:rPr>
              <a:t> Login  Datasets  Brazilian E-Commerce (Olist)</a:t>
            </a:r>
            <a:endParaRPr lang="en-EG" sz="36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40A1FED-379F-7AA9-000C-B27835ACF431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</a:t>
            </a:fld>
            <a:endParaRPr lang="en-E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2">
            <a:extLst>
              <a:ext uri="{FF2B5EF4-FFF2-40B4-BE49-F238E27FC236}">
                <a16:creationId xmlns:a16="http://schemas.microsoft.com/office/drawing/2014/main" id="{4DA5A387-3800-A7CE-F7AA-7186226D91A9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8353425"/>
            <a:ext cx="16859250" cy="10572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117056"/>
            <a:ext cx="5467200" cy="2495582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0176" y="3117056"/>
            <a:ext cx="5467424" cy="2495582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6200" y="3117056"/>
            <a:ext cx="5467200" cy="2495582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75" y="5753100"/>
            <a:ext cx="5467200" cy="2495582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0176" y="5753100"/>
            <a:ext cx="5467424" cy="2495582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06200" y="5753100"/>
            <a:ext cx="5467200" cy="249558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4375" y="712958"/>
            <a:ext cx="17573625" cy="58862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3825" b="1">
                <a:solidFill>
                  <a:srgbClr val="0F172A"/>
                </a:solidFill>
                <a:latin typeface="Poppins"/>
              </a:rPr>
              <a:t>Business Questions We Will Answer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14375" y="1528763"/>
            <a:ext cx="16859250" cy="28575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23306" y="792956"/>
            <a:ext cx="2550318" cy="4000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4375" y="1900238"/>
            <a:ext cx="16859250" cy="6558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531"/>
              </a:lnSpc>
            </a:pPr>
            <a:r>
              <a:rPr sz="2800" dirty="0">
                <a:solidFill>
                  <a:srgbClr val="475569"/>
                </a:solidFill>
                <a:latin typeface="Inter"/>
              </a:rPr>
              <a:t>The Power BI dashboard will solve six primary operational questions required by logistics and customer service leaders: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7275" y="8420100"/>
            <a:ext cx="16230600" cy="861774"/>
          </a:xfrm>
          <a:prstGeom prst="rect">
            <a:avLst/>
          </a:prstGeom>
          <a:noFill/>
        </p:spPr>
        <p:txBody>
          <a:bodyPr wrap="square" lIns="314325" tIns="0" rIns="0" bIns="0" anchor="t">
            <a:spAutoFit/>
          </a:bodyPr>
          <a:lstStyle/>
          <a:p>
            <a:r>
              <a:rPr sz="2800" b="1" dirty="0">
                <a:solidFill>
                  <a:srgbClr val="9A3412"/>
                </a:solidFill>
                <a:latin typeface="Inter"/>
              </a:rPr>
              <a:t>Strategic Business Value:</a:t>
            </a:r>
            <a:r>
              <a:rPr sz="2800" dirty="0">
                <a:solidFill>
                  <a:srgbClr val="9A3412"/>
                </a:solidFill>
                <a:latin typeface="Inter Medium"/>
              </a:rPr>
              <a:t> Enables operations managers to pinpoint fulfillment bottlenecks, optimize partner logistics, safeguard customer ratings, and drive data-backed improvements.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2988" y="3931444"/>
            <a:ext cx="5050475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Poppins"/>
              </a:rPr>
              <a:t>1. On-Time Delivery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2988" y="4881848"/>
            <a:ext cx="4809975" cy="5974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277"/>
              </a:lnSpc>
            </a:pPr>
            <a:r>
              <a:rPr sz="2400">
                <a:solidFill>
                  <a:srgbClr val="64748B"/>
                </a:solidFill>
                <a:latin typeface="Inter"/>
              </a:rPr>
              <a:t>Are orders being delivered on time compared to estimated dates?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38788" y="3931444"/>
            <a:ext cx="5050709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Poppins"/>
              </a:rPr>
              <a:t>2. Order Volume Trends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38788" y="4881848"/>
            <a:ext cx="4810199" cy="5974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277"/>
              </a:lnSpc>
            </a:pPr>
            <a:r>
              <a:rPr sz="2400">
                <a:solidFill>
                  <a:srgbClr val="64748B"/>
                </a:solidFill>
                <a:latin typeface="Inter"/>
              </a:rPr>
              <a:t>How has total order volume evolved across different time periods?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434813" y="3931444"/>
            <a:ext cx="5050475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Poppins"/>
              </a:rPr>
              <a:t>3. Order Status Breakdown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2434813" y="4881848"/>
            <a:ext cx="4809975" cy="5974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277"/>
              </a:lnSpc>
            </a:pPr>
            <a:r>
              <a:rPr sz="2400">
                <a:solidFill>
                  <a:srgbClr val="64748B"/>
                </a:solidFill>
                <a:latin typeface="Inter"/>
              </a:rPr>
              <a:t>Which order statuses occur most frequently (delivered, canceled, etc.)?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42988" y="6567488"/>
            <a:ext cx="5050475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Poppins"/>
              </a:rPr>
              <a:t>4. Regional Delays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42988" y="7517892"/>
            <a:ext cx="4809975" cy="5974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277"/>
              </a:lnSpc>
            </a:pPr>
            <a:r>
              <a:rPr sz="2400" dirty="0">
                <a:solidFill>
                  <a:srgbClr val="64748B"/>
                </a:solidFill>
                <a:latin typeface="Inter"/>
              </a:rPr>
              <a:t>Which states have the highest percentage of delayed deliveries?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38788" y="6567488"/>
            <a:ext cx="5050709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Poppins"/>
              </a:rPr>
              <a:t>5. Customer Satisfaction Impact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38788" y="7517892"/>
            <a:ext cx="4810199" cy="5974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277"/>
              </a:lnSpc>
            </a:pPr>
            <a:r>
              <a:rPr sz="2400" dirty="0">
                <a:solidFill>
                  <a:srgbClr val="64748B"/>
                </a:solidFill>
                <a:latin typeface="Inter"/>
              </a:rPr>
              <a:t>Does delivery speed directly influence customer review scores?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2434813" y="6567488"/>
            <a:ext cx="5050475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Poppins"/>
              </a:rPr>
              <a:t>6. Operational Priorities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434813" y="7517892"/>
            <a:ext cx="4809975" cy="5974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277"/>
              </a:lnSpc>
            </a:pPr>
            <a:r>
              <a:rPr sz="2400">
                <a:solidFill>
                  <a:srgbClr val="64748B"/>
                </a:solidFill>
                <a:latin typeface="Inter"/>
              </a:rPr>
              <a:t>Which specific regions require immediate operational intervention?</a:t>
            </a:r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7275" y="8639175"/>
            <a:ext cx="200025" cy="200025"/>
          </a:xfrm>
          <a:prstGeom prst="rect">
            <a:avLst/>
          </a:prstGeom>
        </p:spPr>
      </p:pic>
      <p:pic>
        <p:nvPicPr>
          <p:cNvPr id="28" name="Picture 27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2988" y="3502818"/>
            <a:ext cx="285750" cy="285750"/>
          </a:xfrm>
          <a:prstGeom prst="rect">
            <a:avLst/>
          </a:prstGeom>
        </p:spPr>
      </p:pic>
      <p:pic>
        <p:nvPicPr>
          <p:cNvPr id="29" name="Picture 28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38788" y="3502818"/>
            <a:ext cx="285750" cy="285750"/>
          </a:xfrm>
          <a:prstGeom prst="rect">
            <a:avLst/>
          </a:prstGeom>
        </p:spPr>
      </p:pic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434813" y="3502818"/>
            <a:ext cx="328613" cy="285750"/>
          </a:xfrm>
          <a:prstGeom prst="rect">
            <a:avLst/>
          </a:prstGeom>
        </p:spPr>
      </p:pic>
      <p:pic>
        <p:nvPicPr>
          <p:cNvPr id="31" name="Picture 30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42988" y="6138862"/>
            <a:ext cx="185738" cy="285750"/>
          </a:xfrm>
          <a:prstGeom prst="rect">
            <a:avLst/>
          </a:prstGeom>
        </p:spPr>
      </p:pic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738788" y="6138862"/>
            <a:ext cx="328613" cy="285750"/>
          </a:xfrm>
          <a:prstGeom prst="rect">
            <a:avLst/>
          </a:prstGeom>
        </p:spPr>
      </p:pic>
      <p:pic>
        <p:nvPicPr>
          <p:cNvPr id="33" name="Picture 32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434813" y="6138862"/>
            <a:ext cx="285750" cy="285750"/>
          </a:xfrm>
          <a:prstGeom prst="rect">
            <a:avLst/>
          </a:prstGeom>
        </p:spPr>
      </p:pic>
      <p:grpSp>
        <p:nvGrpSpPr>
          <p:cNvPr id="35" name="Group 17">
            <a:extLst>
              <a:ext uri="{FF2B5EF4-FFF2-40B4-BE49-F238E27FC236}">
                <a16:creationId xmlns:a16="http://schemas.microsoft.com/office/drawing/2014/main" id="{DC28A085-495B-3EA1-367B-94B543D1D1DF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36" name="Freeform 18">
              <a:extLst>
                <a:ext uri="{FF2B5EF4-FFF2-40B4-BE49-F238E27FC236}">
                  <a16:creationId xmlns:a16="http://schemas.microsoft.com/office/drawing/2014/main" id="{2B5E931F-651C-FA77-F71B-AD0C4DD08058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2DB5472E-F81A-FA45-6DCF-CB3A1F9E186F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4</a:t>
            </a:fld>
            <a:endParaRPr lang="en-EG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2">
            <a:extLst>
              <a:ext uri="{FF2B5EF4-FFF2-40B4-BE49-F238E27FC236}">
                <a16:creationId xmlns:a16="http://schemas.microsoft.com/office/drawing/2014/main" id="{BE335BA2-416D-7048-5175-664CC46B3BE5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68026" y="2314575"/>
            <a:ext cx="5505599" cy="2681361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8026" y="5797452"/>
            <a:ext cx="5505599" cy="17082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4375" y="712958"/>
            <a:ext cx="17573625" cy="58862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3825" b="1">
                <a:solidFill>
                  <a:srgbClr val="0F172A"/>
                </a:solidFill>
                <a:latin typeface="Poppins"/>
              </a:rPr>
              <a:t>Executive Dashboard Components</a:t>
            </a:r>
          </a:p>
        </p:txBody>
      </p:sp>
      <p:sp>
        <p:nvSpPr>
          <p:cNvPr id="6" name="Rectangle 5"/>
          <p:cNvSpPr/>
          <p:nvPr/>
        </p:nvSpPr>
        <p:spPr>
          <a:xfrm>
            <a:off x="714375" y="1943100"/>
            <a:ext cx="16859250" cy="28575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59075" y="792956"/>
            <a:ext cx="2114550" cy="400050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888025"/>
              </p:ext>
            </p:extLst>
          </p:nvPr>
        </p:nvGraphicFramePr>
        <p:xfrm>
          <a:off x="714375" y="2314575"/>
          <a:ext cx="10982175" cy="5649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42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678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3724">
                <a:tc>
                  <a:txBody>
                    <a:bodyPr/>
                    <a:lstStyle/>
                    <a:p>
                      <a:pPr algn="l"/>
                      <a:r>
                        <a:rPr sz="2400" b="0" i="0" u="none">
                          <a:solidFill>
                            <a:srgbClr val="FFFFFF"/>
                          </a:solidFill>
                          <a:latin typeface="Poppins SemiBold"/>
                        </a:rPr>
                        <a:t>Dashboard Component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0" i="0" u="none">
                          <a:solidFill>
                            <a:srgbClr val="FFFFFF"/>
                          </a:solidFill>
                          <a:latin typeface="Poppins SemiBold"/>
                        </a:rPr>
                        <a:t>Analytical Purpose &amp; Actionable Insight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3724">
                <a:tc>
                  <a:txBody>
                    <a:bodyPr/>
                    <a:lstStyle/>
                    <a:p>
                      <a:pPr algn="l"/>
                      <a:r>
                        <a:rPr sz="2000" b="1" i="0" u="none">
                          <a:solidFill>
                            <a:srgbClr val="475569"/>
                          </a:solidFill>
                          <a:latin typeface="Inter"/>
                        </a:rPr>
                        <a:t>Date &amp; Location Slicers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>
                          <a:solidFill>
                            <a:srgbClr val="475569"/>
                          </a:solidFill>
                          <a:latin typeface="Inter"/>
                        </a:rPr>
                        <a:t>Filter orders by reporting period, state, city, and order status.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3724">
                <a:tc>
                  <a:txBody>
                    <a:bodyPr/>
                    <a:lstStyle/>
                    <a:p>
                      <a:pPr algn="l"/>
                      <a:r>
                        <a:rPr sz="2000" b="1" i="0" u="none">
                          <a:solidFill>
                            <a:srgbClr val="475569"/>
                          </a:solidFill>
                          <a:latin typeface="Inter"/>
                        </a:rPr>
                        <a:t>KPI Cards Header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>
                          <a:solidFill>
                            <a:srgbClr val="475569"/>
                          </a:solidFill>
                          <a:latin typeface="Inter"/>
                        </a:rPr>
                        <a:t>Total Orders, On-Time %, Avg Review Score, Avg Delivery Time, Delays.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724">
                <a:tc>
                  <a:txBody>
                    <a:bodyPr/>
                    <a:lstStyle/>
                    <a:p>
                      <a:pPr algn="l"/>
                      <a:r>
                        <a:rPr sz="2000" b="1" i="0" u="none">
                          <a:solidFill>
                            <a:srgbClr val="475569"/>
                          </a:solidFill>
                          <a:latin typeface="Inter"/>
                        </a:rPr>
                        <a:t>Order Trend Line Chart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>
                          <a:solidFill>
                            <a:srgbClr val="475569"/>
                          </a:solidFill>
                          <a:latin typeface="Inter"/>
                        </a:rPr>
                        <a:t>Monitor monthly fulfillment volume trajectories and peak delivery seasons.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3724">
                <a:tc>
                  <a:txBody>
                    <a:bodyPr/>
                    <a:lstStyle/>
                    <a:p>
                      <a:pPr algn="l"/>
                      <a:r>
                        <a:rPr sz="2000" b="1" i="0" u="none">
                          <a:solidFill>
                            <a:srgbClr val="475569"/>
                          </a:solidFill>
                          <a:latin typeface="Inter"/>
                        </a:rPr>
                        <a:t>Order Status Bar Chart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>
                          <a:solidFill>
                            <a:srgbClr val="475569"/>
                          </a:solidFill>
                          <a:latin typeface="Inter"/>
                        </a:rPr>
                        <a:t>Compare delivered, shipped, canceled, and in-transit order volumes.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3724">
                <a:tc>
                  <a:txBody>
                    <a:bodyPr/>
                    <a:lstStyle/>
                    <a:p>
                      <a:pPr algn="l"/>
                      <a:r>
                        <a:rPr sz="2000" b="1" i="0" u="none">
                          <a:solidFill>
                            <a:srgbClr val="475569"/>
                          </a:solidFill>
                          <a:latin typeface="Inter"/>
                        </a:rPr>
                        <a:t>State Performance Map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Geographically map delay hot-spots.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3724">
                <a:tc>
                  <a:txBody>
                    <a:bodyPr/>
                    <a:lstStyle/>
                    <a:p>
                      <a:pPr algn="l"/>
                      <a:r>
                        <a:rPr sz="2000" b="1" i="0" u="none">
                          <a:solidFill>
                            <a:srgbClr val="475569"/>
                          </a:solidFill>
                          <a:latin typeface="Inter"/>
                        </a:rPr>
                        <a:t>Delivery Performance Chart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Benchmark on-time vs. delayed orders across </a:t>
                      </a:r>
                      <a:r>
                        <a:rPr lang="en-US" sz="20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review scores</a:t>
                      </a:r>
                      <a:r>
                        <a:rPr sz="20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93724">
                <a:tc>
                  <a:txBody>
                    <a:bodyPr/>
                    <a:lstStyle/>
                    <a:p>
                      <a:pPr algn="l"/>
                      <a:r>
                        <a:rPr sz="2000" b="1" i="0" u="none">
                          <a:solidFill>
                            <a:srgbClr val="475569"/>
                          </a:solidFill>
                          <a:latin typeface="Inter"/>
                        </a:rPr>
                        <a:t>Review Score Distribution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>
                          <a:solidFill>
                            <a:srgbClr val="475569"/>
                          </a:solidFill>
                          <a:latin typeface="Inter"/>
                        </a:rPr>
                        <a:t>Analyze score breakdowns (1 to 5 stars) against delivery speed.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3733">
                <a:tc>
                  <a:txBody>
                    <a:bodyPr/>
                    <a:lstStyle/>
                    <a:p>
                      <a:pPr algn="l"/>
                      <a:r>
                        <a:rPr sz="2000" b="1" i="0" u="none" dirty="0">
                          <a:solidFill>
                            <a:srgbClr val="475569"/>
                          </a:solidFill>
                          <a:latin typeface="Inter"/>
                        </a:rPr>
                        <a:t>Detailed Orders Table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Granular drill-down interface to audit specific delayed orders.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27931" y="2657475"/>
            <a:ext cx="585788" cy="51435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2200420" y="3343275"/>
            <a:ext cx="5240811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3200" b="1">
                <a:solidFill>
                  <a:srgbClr val="FFFFFF"/>
                </a:solidFill>
                <a:latin typeface="Poppins"/>
              </a:rPr>
              <a:t>Expected Outcome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2325201" y="3843337"/>
            <a:ext cx="4991249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000">
                <a:solidFill>
                  <a:srgbClr val="CBD5E1"/>
                </a:solidFill>
                <a:latin typeface="Inter"/>
              </a:rPr>
              <a:t>An interactive executive dashboard connecting logistics metrics with customer review scores for holistic decision-making.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339488" y="6068914"/>
            <a:ext cx="5210807" cy="307777"/>
          </a:xfrm>
          <a:prstGeom prst="rect">
            <a:avLst/>
          </a:prstGeom>
          <a:noFill/>
        </p:spPr>
        <p:txBody>
          <a:bodyPr wrap="square" lIns="28575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0369A1"/>
                </a:solidFill>
                <a:latin typeface="Poppins"/>
              </a:rPr>
              <a:t>Interactive Drilldown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339488" y="6454677"/>
            <a:ext cx="4962674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000">
                <a:solidFill>
                  <a:srgbClr val="0284C7"/>
                </a:solidFill>
                <a:latin typeface="Inter"/>
              </a:rPr>
              <a:t>Slicers and cross-highlighting enable immediate root-cause analysis from national performance down to individual delayed packages.</a:t>
            </a:r>
          </a:p>
        </p:txBody>
      </p:sp>
      <p:pic>
        <p:nvPicPr>
          <p:cNvPr id="28" name="Picture 27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39488" y="6111777"/>
            <a:ext cx="200025" cy="200025"/>
          </a:xfrm>
          <a:prstGeom prst="rect">
            <a:avLst/>
          </a:prstGeom>
        </p:spPr>
      </p:pic>
      <p:grpSp>
        <p:nvGrpSpPr>
          <p:cNvPr id="30" name="Group 17">
            <a:extLst>
              <a:ext uri="{FF2B5EF4-FFF2-40B4-BE49-F238E27FC236}">
                <a16:creationId xmlns:a16="http://schemas.microsoft.com/office/drawing/2014/main" id="{7F623C73-AD77-E85B-640D-2B5CE88FB190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id="{35AC6C12-339F-C2AF-B93E-D9EFB79909CD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4F00D064-B351-FEC4-F99F-13F6D69A434A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5</a:t>
            </a:fld>
            <a:endParaRPr lang="en-E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2">
            <a:extLst>
              <a:ext uri="{FF2B5EF4-FFF2-40B4-BE49-F238E27FC236}">
                <a16:creationId xmlns:a16="http://schemas.microsoft.com/office/drawing/2014/main" id="{AFC4394D-9920-F95C-D3BE-FF15698590DF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2457451"/>
            <a:ext cx="8172450" cy="5157788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7414" y="2814638"/>
            <a:ext cx="5966370" cy="614363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7414" y="4700588"/>
            <a:ext cx="5966370" cy="671513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7414" y="6643688"/>
            <a:ext cx="5966370" cy="614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4375" y="712958"/>
            <a:ext cx="17573625" cy="58862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3825" b="1">
                <a:solidFill>
                  <a:srgbClr val="0F172A"/>
                </a:solidFill>
                <a:latin typeface="Poppins"/>
              </a:rPr>
              <a:t>Data Model &amp; DAX Measures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375" y="1528763"/>
            <a:ext cx="16859250" cy="28575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5063" y="1485902"/>
            <a:ext cx="3443288" cy="4000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14425" y="1937308"/>
            <a:ext cx="8161020" cy="31162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025">
                <a:solidFill>
                  <a:srgbClr val="0F172A"/>
                </a:solidFill>
                <a:latin typeface="Poppins SemiBold"/>
              </a:rPr>
              <a:t>Star Schema Model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15501" y="1937308"/>
            <a:ext cx="8251031" cy="31162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025">
                <a:solidFill>
                  <a:srgbClr val="0F172A"/>
                </a:solidFill>
                <a:latin typeface="Poppins SemiBold"/>
              </a:rPr>
              <a:t>Core DAX Measures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797772"/>
              </p:ext>
            </p:extLst>
          </p:nvPr>
        </p:nvGraphicFramePr>
        <p:xfrm>
          <a:off x="9401176" y="2457450"/>
          <a:ext cx="8143874" cy="4207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727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1095">
                <a:tc>
                  <a:txBody>
                    <a:bodyPr/>
                    <a:lstStyle/>
                    <a:p>
                      <a:pPr algn="l"/>
                      <a:r>
                        <a:rPr sz="2000" b="0" i="0" u="none" dirty="0">
                          <a:solidFill>
                            <a:srgbClr val="FFFFFF"/>
                          </a:solidFill>
                          <a:latin typeface="Poppins SemiBold"/>
                        </a:rPr>
                        <a:t>DAX Measure Name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000" b="0" i="0" u="none">
                          <a:solidFill>
                            <a:srgbClr val="FFFFFF"/>
                          </a:solidFill>
                          <a:latin typeface="Poppins SemiBold"/>
                        </a:rPr>
                        <a:t>Description / Logic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1095"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[Total Orders]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Distinct count of order IDs.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1095"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[Avg Review Score]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Average score rating across reviews.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1095"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[Avg Delivery Time]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Days from purchase to actual delivery date.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1095"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[Delayed Orders]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Orders where actual date &gt; estimated date.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1095"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[On-Time Delivery %]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Percentage of orders delivered on/before estimate.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1098">
                <a:tc>
                  <a:txBody>
                    <a:bodyPr/>
                    <a:lstStyle/>
                    <a:p>
                      <a:pPr algn="l"/>
                      <a:r>
                        <a:rPr sz="1800" b="0" i="0" u="none">
                          <a:solidFill>
                            <a:srgbClr val="475569"/>
                          </a:solidFill>
                          <a:latin typeface="Inter"/>
                        </a:rPr>
                        <a:t>[Avg Orders / Month]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800" b="0" i="0" u="none" dirty="0">
                          <a:solidFill>
                            <a:srgbClr val="475569"/>
                          </a:solidFill>
                          <a:latin typeface="Inter"/>
                        </a:rPr>
                        <a:t>Monthly average volume calculation (Optional).</a:t>
                      </a:r>
                    </a:p>
                  </a:txBody>
                  <a:tcPr marL="95250" marR="9525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375" y="1964531"/>
            <a:ext cx="285750" cy="25717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1004" y="3952230"/>
            <a:ext cx="1378967" cy="22512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63" b="1">
                <a:solidFill>
                  <a:srgbClr val="F97316"/>
                </a:solidFill>
                <a:latin typeface="Inter"/>
              </a:rPr>
              <a:t>1 : Many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71739" y="5895330"/>
            <a:ext cx="1057497" cy="22512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63" b="1">
                <a:solidFill>
                  <a:srgbClr val="F97316"/>
                </a:solidFill>
                <a:latin typeface="Inter"/>
              </a:rPr>
              <a:t>1 : Many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01175" y="1964531"/>
            <a:ext cx="200025" cy="257175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00463" y="3014663"/>
            <a:ext cx="271463" cy="214313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41576" y="3586642"/>
            <a:ext cx="775319" cy="1033759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07594" y="4929188"/>
            <a:ext cx="185738" cy="214313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86012" y="5357547"/>
            <a:ext cx="1002243" cy="1336324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36194" y="6843713"/>
            <a:ext cx="242888" cy="214313"/>
          </a:xfrm>
          <a:prstGeom prst="rect">
            <a:avLst/>
          </a:prstGeom>
        </p:spPr>
      </p:pic>
      <p:grpSp>
        <p:nvGrpSpPr>
          <p:cNvPr id="41" name="Group 17">
            <a:extLst>
              <a:ext uri="{FF2B5EF4-FFF2-40B4-BE49-F238E27FC236}">
                <a16:creationId xmlns:a16="http://schemas.microsoft.com/office/drawing/2014/main" id="{4D54672A-A5A4-B97C-6466-D70FD382435C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42" name="Freeform 18">
              <a:extLst>
                <a:ext uri="{FF2B5EF4-FFF2-40B4-BE49-F238E27FC236}">
                  <a16:creationId xmlns:a16="http://schemas.microsoft.com/office/drawing/2014/main" id="{600B0DB7-2AA6-4D2B-348F-0243D5C62F2E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AC8682E3-E8A3-6BDA-8AAC-0F9527841F0E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6</a:t>
            </a:fld>
            <a:endParaRPr lang="en-E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8229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/>
          <p:cNvGrpSpPr/>
          <p:nvPr/>
        </p:nvGrpSpPr>
        <p:grpSpPr>
          <a:xfrm>
            <a:off x="897341" y="2499665"/>
            <a:ext cx="16276234" cy="7240369"/>
            <a:chOff x="0" y="0"/>
            <a:chExt cx="21701646" cy="881702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733800" y="1104900"/>
            <a:ext cx="8407032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Power BI Workflow</a:t>
            </a:r>
          </a:p>
          <a:p>
            <a:pPr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(The Analytics Journey)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58820" y="1509684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849383" y="1883883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10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graphicFrame>
        <p:nvGraphicFramePr>
          <p:cNvPr id="42" name="Diagram 41">
            <a:extLst>
              <a:ext uri="{FF2B5EF4-FFF2-40B4-BE49-F238E27FC236}">
                <a16:creationId xmlns:a16="http://schemas.microsoft.com/office/drawing/2014/main" id="{E889261B-138F-FE21-6D77-23C91BC363C8}"/>
              </a:ext>
            </a:extLst>
          </p:cNvPr>
          <p:cNvGraphicFramePr/>
          <p:nvPr/>
        </p:nvGraphicFramePr>
        <p:xfrm>
          <a:off x="1114436" y="2499664"/>
          <a:ext cx="15788678" cy="6758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CDE07F71-E4E1-A8B0-44A0-AA649B83C5A8}"/>
              </a:ext>
            </a:extLst>
          </p:cNvPr>
          <p:cNvSpPr txBox="1"/>
          <p:nvPr/>
        </p:nvSpPr>
        <p:spPr>
          <a:xfrm>
            <a:off x="1139228" y="8192750"/>
            <a:ext cx="1600577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475569"/>
                </a:solidFill>
                <a:latin typeface="Inter"/>
              </a:rPr>
              <a:t>In this hands-on session, we will construct the complete Power BI delivery dashboard through five sequential phases: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2C8C13-DA1E-66B2-8F3E-FE9FE9ABD16B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7</a:t>
            </a:fld>
            <a:endParaRPr lang="en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AE07F9-48BC-2FF6-CAD4-795F00EBB6FD}"/>
              </a:ext>
            </a:extLst>
          </p:cNvPr>
          <p:cNvSpPr txBox="1"/>
          <p:nvPr/>
        </p:nvSpPr>
        <p:spPr>
          <a:xfrm>
            <a:off x="2988125" y="7668470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Reliable tables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625455-3CD8-0A7D-F53A-99D0A058D727}"/>
              </a:ext>
            </a:extLst>
          </p:cNvPr>
          <p:cNvSpPr txBox="1"/>
          <p:nvPr/>
        </p:nvSpPr>
        <p:spPr>
          <a:xfrm>
            <a:off x="978622" y="3430025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Tables loaded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CAF0708-E5FF-0E3E-5063-4E9B00ECC891}"/>
              </a:ext>
            </a:extLst>
          </p:cNvPr>
          <p:cNvSpPr txBox="1"/>
          <p:nvPr/>
        </p:nvSpPr>
        <p:spPr>
          <a:xfrm>
            <a:off x="4099684" y="3430025"/>
            <a:ext cx="4015616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Connected relationships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C85EF66-8941-E98A-5510-ABDA22AE7BE2}"/>
              </a:ext>
            </a:extLst>
          </p:cNvPr>
          <p:cNvSpPr txBox="1"/>
          <p:nvPr/>
        </p:nvSpPr>
        <p:spPr>
          <a:xfrm>
            <a:off x="8574065" y="3438723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Professional Layout</a:t>
            </a:r>
            <a:endParaRPr lang="en-US" sz="2400" u="none" strike="noStrike" dirty="0">
              <a:solidFill>
                <a:srgbClr val="FF0000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681B5E-6D68-AFAD-30E4-B26963E3444C}"/>
              </a:ext>
            </a:extLst>
          </p:cNvPr>
          <p:cNvSpPr txBox="1"/>
          <p:nvPr/>
        </p:nvSpPr>
        <p:spPr>
          <a:xfrm>
            <a:off x="10229340" y="7668470"/>
            <a:ext cx="4558937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Decision-ready report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A992896-B699-D5A3-8E2A-04B9CE9B3E05}"/>
              </a:ext>
            </a:extLst>
          </p:cNvPr>
          <p:cNvSpPr txBox="1"/>
          <p:nvPr/>
        </p:nvSpPr>
        <p:spPr>
          <a:xfrm>
            <a:off x="6368174" y="7677168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Charts and KPIs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3C819-CCFD-696F-ED57-CAB9A9682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E770920-24A4-E083-B507-635ED646C2AA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ACE7CEC-AFF2-9E22-6334-C2C59F457B77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E092BDF-942D-3F68-6449-06C53D033CC0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73CF17A-C6DC-D364-4554-F045B8E91AC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EA2ACAB-B7F2-60B7-E593-ABE2F404EB75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104160-E871-3FF5-5D8F-28E8BF058603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8BE6533-3FBB-C2F0-B2A8-DB8FDD485B96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8A3090C-A0FA-277C-CFE3-42C2AAA8AE9A}"/>
              </a:ext>
            </a:extLst>
          </p:cNvPr>
          <p:cNvSpPr txBox="1"/>
          <p:nvPr/>
        </p:nvSpPr>
        <p:spPr>
          <a:xfrm>
            <a:off x="9452009" y="1410624"/>
            <a:ext cx="66160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Live Demo on Power BI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C8C2BE1-8479-4106-2B41-1906B6D06F32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7DF05E3-D460-6100-4602-75BFF085ED74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06C21CA-5367-BF95-CC4A-74AFA47FEAE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1520B5C-07E8-E33D-6816-B7B9D333651F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8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48066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C9889-B570-182D-101F-A209FA0047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2">
            <a:extLst>
              <a:ext uri="{FF2B5EF4-FFF2-40B4-BE49-F238E27FC236}">
                <a16:creationId xmlns:a16="http://schemas.microsoft.com/office/drawing/2014/main" id="{8C94EF49-C29B-156C-DBA7-ABD9631491A1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2556736-390A-0E59-662F-36F32899E738}"/>
              </a:ext>
            </a:extLst>
          </p:cNvPr>
          <p:cNvSpPr txBox="1"/>
          <p:nvPr/>
        </p:nvSpPr>
        <p:spPr>
          <a:xfrm>
            <a:off x="714375" y="712958"/>
            <a:ext cx="17573625" cy="58862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lang="en-US" sz="3825" b="1" dirty="0">
                <a:solidFill>
                  <a:srgbClr val="0F172A"/>
                </a:solidFill>
                <a:latin typeface="Poppins"/>
              </a:rPr>
              <a:t>Live Demo Result</a:t>
            </a:r>
            <a:endParaRPr sz="3825" b="1" dirty="0">
              <a:solidFill>
                <a:srgbClr val="0F172A"/>
              </a:solidFill>
              <a:latin typeface="Poppin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F50B17-4509-7E01-FA18-C20F32AA1CDA}"/>
              </a:ext>
            </a:extLst>
          </p:cNvPr>
          <p:cNvSpPr/>
          <p:nvPr/>
        </p:nvSpPr>
        <p:spPr>
          <a:xfrm>
            <a:off x="714375" y="1528763"/>
            <a:ext cx="16859250" cy="28575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D9CAA57-B1FE-F290-04ED-41C26EAAD66B}"/>
              </a:ext>
            </a:extLst>
          </p:cNvPr>
          <p:cNvSpPr txBox="1"/>
          <p:nvPr/>
        </p:nvSpPr>
        <p:spPr>
          <a:xfrm>
            <a:off x="731308" y="1696918"/>
            <a:ext cx="16859250" cy="362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531"/>
              </a:lnSpc>
            </a:pPr>
            <a:r>
              <a:rPr lang="en-US" sz="3600" dirty="0">
                <a:solidFill>
                  <a:srgbClr val="475569"/>
                </a:solidFill>
                <a:latin typeface="Inter"/>
              </a:rPr>
              <a:t>We answered all business questions through this one-page report.</a:t>
            </a:r>
            <a:endParaRPr sz="3600" dirty="0">
              <a:solidFill>
                <a:srgbClr val="475569"/>
              </a:solidFill>
              <a:latin typeface="Inter"/>
            </a:endParaRPr>
          </a:p>
        </p:txBody>
      </p:sp>
      <p:grpSp>
        <p:nvGrpSpPr>
          <p:cNvPr id="31" name="Group 17">
            <a:extLst>
              <a:ext uri="{FF2B5EF4-FFF2-40B4-BE49-F238E27FC236}">
                <a16:creationId xmlns:a16="http://schemas.microsoft.com/office/drawing/2014/main" id="{61BF655A-D733-782E-A1E7-1252FC66A16D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32" name="Freeform 18">
              <a:extLst>
                <a:ext uri="{FF2B5EF4-FFF2-40B4-BE49-F238E27FC236}">
                  <a16:creationId xmlns:a16="http://schemas.microsoft.com/office/drawing/2014/main" id="{66BBFB23-9829-16D3-099E-28E3645D5BA0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pic>
        <p:nvPicPr>
          <p:cNvPr id="34" name="Picture 33">
            <a:extLst>
              <a:ext uri="{FF2B5EF4-FFF2-40B4-BE49-F238E27FC236}">
                <a16:creationId xmlns:a16="http://schemas.microsoft.com/office/drawing/2014/main" id="{1EB41378-7F5F-B9AC-CA9D-D745A53B91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9" t="12447" r="28798" b="18951"/>
          <a:stretch>
            <a:fillRect/>
          </a:stretch>
        </p:blipFill>
        <p:spPr>
          <a:xfrm>
            <a:off x="697442" y="2853404"/>
            <a:ext cx="11770736" cy="668338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E355ADB8-AC09-ED41-6277-53E3076288F2}"/>
              </a:ext>
            </a:extLst>
          </p:cNvPr>
          <p:cNvSpPr txBox="1"/>
          <p:nvPr/>
        </p:nvSpPr>
        <p:spPr>
          <a:xfrm>
            <a:off x="12780325" y="3321844"/>
            <a:ext cx="5050475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 dirty="0">
                <a:solidFill>
                  <a:srgbClr val="0F172A"/>
                </a:solidFill>
                <a:latin typeface="Poppins"/>
              </a:rPr>
              <a:t>1. On-Time Delivery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4FEC7FE-8EA9-B7BF-DD6A-EFF3704427DA}"/>
              </a:ext>
            </a:extLst>
          </p:cNvPr>
          <p:cNvSpPr txBox="1"/>
          <p:nvPr/>
        </p:nvSpPr>
        <p:spPr>
          <a:xfrm>
            <a:off x="12780091" y="4264536"/>
            <a:ext cx="5050709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 dirty="0">
                <a:solidFill>
                  <a:srgbClr val="0F172A"/>
                </a:solidFill>
                <a:latin typeface="Poppins"/>
              </a:rPr>
              <a:t>2. Order Volume Trends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53A7190-8498-7CC6-C4D3-788F2E5133F9}"/>
              </a:ext>
            </a:extLst>
          </p:cNvPr>
          <p:cNvSpPr txBox="1"/>
          <p:nvPr/>
        </p:nvSpPr>
        <p:spPr>
          <a:xfrm>
            <a:off x="12780091" y="5207228"/>
            <a:ext cx="5050475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 dirty="0">
                <a:solidFill>
                  <a:srgbClr val="0F172A"/>
                </a:solidFill>
                <a:latin typeface="Poppins"/>
              </a:rPr>
              <a:t>3. Order Status Breakdown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5C64D1D-F689-62EF-B264-5461DEC9596A}"/>
              </a:ext>
            </a:extLst>
          </p:cNvPr>
          <p:cNvSpPr txBox="1"/>
          <p:nvPr/>
        </p:nvSpPr>
        <p:spPr>
          <a:xfrm>
            <a:off x="12780325" y="6149920"/>
            <a:ext cx="5050475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Poppins"/>
              </a:rPr>
              <a:t>4. Regional Delays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71BA78D-A6D8-27F3-5DFE-262072DFC9C4}"/>
              </a:ext>
            </a:extLst>
          </p:cNvPr>
          <p:cNvSpPr txBox="1"/>
          <p:nvPr/>
        </p:nvSpPr>
        <p:spPr>
          <a:xfrm>
            <a:off x="12779857" y="7092612"/>
            <a:ext cx="5050709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 dirty="0">
                <a:solidFill>
                  <a:srgbClr val="0F172A"/>
                </a:solidFill>
                <a:latin typeface="Poppins"/>
              </a:rPr>
              <a:t>5. Customer Satisfaction Impact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B0629F7-A10B-F144-4E81-5B5B82B5F64D}"/>
              </a:ext>
            </a:extLst>
          </p:cNvPr>
          <p:cNvSpPr txBox="1"/>
          <p:nvPr/>
        </p:nvSpPr>
        <p:spPr>
          <a:xfrm>
            <a:off x="12780091" y="8466193"/>
            <a:ext cx="5050475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 dirty="0">
                <a:solidFill>
                  <a:srgbClr val="0F172A"/>
                </a:solidFill>
                <a:latin typeface="Poppins"/>
              </a:rPr>
              <a:t>6. Operational Priorities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449C6BE-E77D-821A-1260-340BDD49592D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9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208654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16B2A-F956-81F0-86BC-54C490D3B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2">
            <a:extLst>
              <a:ext uri="{FF2B5EF4-FFF2-40B4-BE49-F238E27FC236}">
                <a16:creationId xmlns:a16="http://schemas.microsoft.com/office/drawing/2014/main" id="{684767AC-5808-E04C-F0A9-E0285834E125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37C1A29-9786-0221-9DDD-4D4C0CC5C2CF}"/>
              </a:ext>
            </a:extLst>
          </p:cNvPr>
          <p:cNvSpPr txBox="1"/>
          <p:nvPr/>
        </p:nvSpPr>
        <p:spPr>
          <a:xfrm>
            <a:off x="714375" y="699493"/>
            <a:ext cx="17573625" cy="61555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en-US" sz="4000" dirty="0">
                <a:solidFill>
                  <a:srgbClr val="475569"/>
                </a:solidFill>
                <a:latin typeface="Inter"/>
              </a:rPr>
              <a:t>Suggested Improvements:</a:t>
            </a:r>
            <a:endParaRPr sz="3825" b="1" dirty="0">
              <a:solidFill>
                <a:srgbClr val="0F172A"/>
              </a:solidFill>
              <a:latin typeface="Poppin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D60934D-E731-2FED-053B-7F58F39606FE}"/>
              </a:ext>
            </a:extLst>
          </p:cNvPr>
          <p:cNvSpPr/>
          <p:nvPr/>
        </p:nvSpPr>
        <p:spPr>
          <a:xfrm>
            <a:off x="714375" y="1528763"/>
            <a:ext cx="16859250" cy="28575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grpSp>
        <p:nvGrpSpPr>
          <p:cNvPr id="31" name="Group 17">
            <a:extLst>
              <a:ext uri="{FF2B5EF4-FFF2-40B4-BE49-F238E27FC236}">
                <a16:creationId xmlns:a16="http://schemas.microsoft.com/office/drawing/2014/main" id="{BF806F60-DBCD-2D71-7F1E-D15FA3CD52BD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32" name="Freeform 18">
              <a:extLst>
                <a:ext uri="{FF2B5EF4-FFF2-40B4-BE49-F238E27FC236}">
                  <a16:creationId xmlns:a16="http://schemas.microsoft.com/office/drawing/2014/main" id="{28E470FD-342B-18DA-B409-BD003924A763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FF22EB64-1525-EFA0-DC01-81D9F1C7B3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055" y="1528763"/>
            <a:ext cx="12581889" cy="83879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793033-93E0-B7EA-C8A0-4A8FA6EA5CBF}"/>
              </a:ext>
            </a:extLst>
          </p:cNvPr>
          <p:cNvSpPr txBox="1"/>
          <p:nvPr/>
        </p:nvSpPr>
        <p:spPr>
          <a:xfrm>
            <a:off x="17373600" y="9867900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10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52821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reeform 2">
            <a:extLst>
              <a:ext uri="{FF2B5EF4-FFF2-40B4-BE49-F238E27FC236}">
                <a16:creationId xmlns:a16="http://schemas.microsoft.com/office/drawing/2014/main" id="{0A8D6C40-0200-A70C-9B28-D890A0E1BA37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42" name="Group 17">
            <a:extLst>
              <a:ext uri="{FF2B5EF4-FFF2-40B4-BE49-F238E27FC236}">
                <a16:creationId xmlns:a16="http://schemas.microsoft.com/office/drawing/2014/main" id="{1950FCA4-6A80-9D6F-E20F-736416AFFC82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43" name="Freeform 18">
              <a:extLst>
                <a:ext uri="{FF2B5EF4-FFF2-40B4-BE49-F238E27FC236}">
                  <a16:creationId xmlns:a16="http://schemas.microsoft.com/office/drawing/2014/main" id="{DF99310F-6E1F-68AA-D342-505561712001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2478881"/>
            <a:ext cx="8229600" cy="542845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4025" y="2478881"/>
            <a:ext cx="8229600" cy="542845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4925" y="7067550"/>
            <a:ext cx="7515225" cy="51435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34575" y="7067550"/>
            <a:ext cx="7515225" cy="5143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4375" y="712958"/>
            <a:ext cx="17573625" cy="58862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3825" b="1" dirty="0">
                <a:solidFill>
                  <a:srgbClr val="0F172A"/>
                </a:solidFill>
                <a:latin typeface="Poppins"/>
              </a:rPr>
              <a:t>Microsoft Official Certification Pathways</a:t>
            </a:r>
          </a:p>
        </p:txBody>
      </p:sp>
      <p:sp>
        <p:nvSpPr>
          <p:cNvPr id="8" name="Rectangle 7"/>
          <p:cNvSpPr/>
          <p:nvPr/>
        </p:nvSpPr>
        <p:spPr>
          <a:xfrm>
            <a:off x="714375" y="1528763"/>
            <a:ext cx="16859250" cy="28575"/>
          </a:xfrm>
          <a:prstGeom prst="rect">
            <a:avLst/>
          </a:prstGeom>
          <a:solidFill>
            <a:srgbClr val="F1F5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459" y="1384077"/>
            <a:ext cx="2786063" cy="4000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4375" y="1900238"/>
            <a:ext cx="16859250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>
                <a:solidFill>
                  <a:srgbClr val="475569"/>
                </a:solidFill>
                <a:latin typeface="Inter"/>
              </a:rPr>
              <a:t>Validate your business intelligence expertise and distinguish your resume with industry-recognized Microsoft credentials: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7275" y="8587026"/>
            <a:ext cx="428625" cy="3429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85925" y="8472726"/>
            <a:ext cx="1560195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>
                <a:solidFill>
                  <a:srgbClr val="0F172A"/>
                </a:solidFill>
                <a:latin typeface="Inter"/>
              </a:rPr>
              <a:t>How to Prepare:</a:t>
            </a:r>
            <a:r>
              <a:rPr sz="2800">
                <a:solidFill>
                  <a:srgbClr val="334155"/>
                </a:solidFill>
                <a:latin typeface="Inter"/>
              </a:rPr>
              <a:t> </a:t>
            </a:r>
            <a:r>
              <a:rPr sz="2800">
                <a:solidFill>
                  <a:srgbClr val="475569"/>
                </a:solidFill>
                <a:latin typeface="Inter"/>
              </a:rPr>
              <a:t> Complete Microsoft Learn free learning paths, practice PL-300 assessment exams online, and apply your skills on real capstone projects like the ones built in this course.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1563" y="3764756"/>
            <a:ext cx="7515225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000" dirty="0">
                <a:solidFill>
                  <a:srgbClr val="64748B"/>
                </a:solidFill>
                <a:latin typeface="Inter"/>
              </a:rPr>
              <a:t>Designed for analysts who transform raw operational data into actionable dashboards and scalable models.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1588" y="7239001"/>
            <a:ext cx="228600" cy="18573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01213" y="3764756"/>
            <a:ext cx="7515225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000">
                <a:solidFill>
                  <a:srgbClr val="64748B"/>
                </a:solidFill>
                <a:latin typeface="Inter"/>
              </a:rPr>
              <a:t>Tailored for analytics engineers building enterprise-scale data architecture integrating Fabric and Power BI.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01238" y="7239001"/>
            <a:ext cx="185738" cy="185738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1563" y="2878931"/>
            <a:ext cx="685800" cy="685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471613" y="4504580"/>
            <a:ext cx="7115175" cy="738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 dirty="0">
                <a:solidFill>
                  <a:srgbClr val="475569"/>
                </a:solidFill>
                <a:latin typeface="Inter"/>
              </a:rPr>
              <a:t>Data Preparation:</a:t>
            </a:r>
            <a:r>
              <a:rPr sz="2400" dirty="0">
                <a:solidFill>
                  <a:srgbClr val="475569"/>
                </a:solidFill>
                <a:latin typeface="Inter"/>
              </a:rPr>
              <a:t> Clean and transform data via Power Query.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1613" y="5377953"/>
            <a:ext cx="7115175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Data Modeling:</a:t>
            </a:r>
            <a:r>
              <a:rPr sz="2400">
                <a:solidFill>
                  <a:srgbClr val="475569"/>
                </a:solidFill>
                <a:latin typeface="Inter"/>
              </a:rPr>
              <a:t> Build Star Schemas and DAX measures.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71613" y="5881994"/>
            <a:ext cx="7115175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Visualization:</a:t>
            </a:r>
            <a:r>
              <a:rPr sz="2400">
                <a:solidFill>
                  <a:srgbClr val="475569"/>
                </a:solidFill>
                <a:latin typeface="Inter"/>
              </a:rPr>
              <a:t> Design interactive executive dashboards.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1613" y="6386036"/>
            <a:ext cx="7115175" cy="738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 dirty="0">
                <a:solidFill>
                  <a:srgbClr val="475569"/>
                </a:solidFill>
                <a:latin typeface="Inter"/>
              </a:rPr>
              <a:t>Security &amp; Sharing:</a:t>
            </a:r>
            <a:r>
              <a:rPr sz="2400" dirty="0">
                <a:solidFill>
                  <a:srgbClr val="475569"/>
                </a:solidFill>
                <a:latin typeface="Inter"/>
              </a:rPr>
              <a:t> Manage RLS and Power BI Service assets.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701213" y="2878931"/>
            <a:ext cx="685800" cy="6858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0101263" y="4504580"/>
            <a:ext cx="7115175" cy="738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Enterprise Architecture:</a:t>
            </a:r>
            <a:r>
              <a:rPr sz="2400">
                <a:solidFill>
                  <a:srgbClr val="475569"/>
                </a:solidFill>
                <a:latin typeface="Inter"/>
              </a:rPr>
              <a:t> Design Lakehouses &amp; Warehouses.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101263" y="5254842"/>
            <a:ext cx="7115175" cy="738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Data Engineering:</a:t>
            </a:r>
            <a:r>
              <a:rPr sz="2400">
                <a:solidFill>
                  <a:srgbClr val="475569"/>
                </a:solidFill>
                <a:latin typeface="Inter"/>
              </a:rPr>
              <a:t> Dataflows, Pipelines &amp; T-SQL/Notebooks.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101263" y="6005104"/>
            <a:ext cx="7115175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Model Optimization:</a:t>
            </a:r>
            <a:r>
              <a:rPr sz="2400">
                <a:solidFill>
                  <a:srgbClr val="475569"/>
                </a:solidFill>
                <a:latin typeface="Inter"/>
              </a:rPr>
              <a:t> Optimize large semantic models.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101263" y="6526768"/>
            <a:ext cx="7115175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 dirty="0">
                <a:solidFill>
                  <a:srgbClr val="475569"/>
                </a:solidFill>
                <a:latin typeface="Inter"/>
              </a:rPr>
              <a:t>Governance:</a:t>
            </a:r>
            <a:r>
              <a:rPr sz="2400" dirty="0">
                <a:solidFill>
                  <a:srgbClr val="475569"/>
                </a:solidFill>
                <a:latin typeface="Inter"/>
              </a:rPr>
              <a:t> Manage </a:t>
            </a:r>
            <a:r>
              <a:rPr sz="2400" dirty="0" err="1">
                <a:solidFill>
                  <a:srgbClr val="475569"/>
                </a:solidFill>
                <a:latin typeface="Inter"/>
              </a:rPr>
              <a:t>OneLake</a:t>
            </a:r>
            <a:r>
              <a:rPr sz="2400" dirty="0">
                <a:solidFill>
                  <a:srgbClr val="475569"/>
                </a:solidFill>
                <a:latin typeface="Inter"/>
              </a:rPr>
              <a:t> data governance.</a:t>
            </a:r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8200" y="3064668"/>
            <a:ext cx="314325" cy="314325"/>
          </a:xfrm>
          <a:prstGeom prst="rect">
            <a:avLst/>
          </a:prstGeom>
        </p:spPr>
      </p:pic>
      <p:pic>
        <p:nvPicPr>
          <p:cNvPr id="28" name="Picture 27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28813" y="2633662"/>
            <a:ext cx="1493043" cy="300038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371600" y="3078557"/>
            <a:ext cx="6751673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1" dirty="0">
                <a:solidFill>
                  <a:srgbClr val="0F172A"/>
                </a:solidFill>
                <a:latin typeface="Poppins"/>
              </a:rPr>
              <a:t>Power BI Data Analyst Associate</a:t>
            </a:r>
          </a:p>
        </p:txBody>
      </p:sp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467850" y="3064668"/>
            <a:ext cx="314325" cy="314325"/>
          </a:xfrm>
          <a:prstGeom prst="rect">
            <a:avLst/>
          </a:prstGeom>
        </p:spPr>
      </p:pic>
      <p:pic>
        <p:nvPicPr>
          <p:cNvPr id="31" name="Picture 30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58463" y="2633662"/>
            <a:ext cx="1535906" cy="30003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0001250" y="3050857"/>
            <a:ext cx="7515224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1" dirty="0">
                <a:solidFill>
                  <a:srgbClr val="0F172A"/>
                </a:solidFill>
                <a:latin typeface="Poppins"/>
              </a:rPr>
              <a:t>Fabric Analytics Engineer Associate</a:t>
            </a:r>
          </a:p>
        </p:txBody>
      </p:sp>
      <p:pic>
        <p:nvPicPr>
          <p:cNvPr id="33" name="Picture 32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71563" y="4709844"/>
            <a:ext cx="200025" cy="228600"/>
          </a:xfrm>
          <a:prstGeom prst="rect">
            <a:avLst/>
          </a:prstGeom>
        </p:spPr>
      </p:pic>
      <p:pic>
        <p:nvPicPr>
          <p:cNvPr id="34" name="Picture 33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71563" y="5336996"/>
            <a:ext cx="200025" cy="228600"/>
          </a:xfrm>
          <a:prstGeom prst="rect">
            <a:avLst/>
          </a:prstGeom>
        </p:spPr>
      </p:pic>
      <p:pic>
        <p:nvPicPr>
          <p:cNvPr id="35" name="Picture 34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71563" y="5964148"/>
            <a:ext cx="200025" cy="228600"/>
          </a:xfrm>
          <a:prstGeom prst="rect">
            <a:avLst/>
          </a:prstGeom>
        </p:spPr>
      </p:pic>
      <p:pic>
        <p:nvPicPr>
          <p:cNvPr id="36" name="Picture 35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71563" y="6591300"/>
            <a:ext cx="200025" cy="228600"/>
          </a:xfrm>
          <a:prstGeom prst="rect">
            <a:avLst/>
          </a:prstGeom>
        </p:spPr>
      </p:pic>
      <p:pic>
        <p:nvPicPr>
          <p:cNvPr id="37" name="Picture 36" descr="imag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701213" y="4709844"/>
            <a:ext cx="200025" cy="228600"/>
          </a:xfrm>
          <a:prstGeom prst="rect">
            <a:avLst/>
          </a:prstGeom>
        </p:spPr>
      </p:pic>
      <p:pic>
        <p:nvPicPr>
          <p:cNvPr id="38" name="Picture 37" descr="imag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701213" y="5336996"/>
            <a:ext cx="200025" cy="228600"/>
          </a:xfrm>
          <a:prstGeom prst="rect">
            <a:avLst/>
          </a:prstGeom>
        </p:spPr>
      </p:pic>
      <p:pic>
        <p:nvPicPr>
          <p:cNvPr id="39" name="Picture 38" descr="imag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701213" y="6057900"/>
            <a:ext cx="200025" cy="228600"/>
          </a:xfrm>
          <a:prstGeom prst="rect">
            <a:avLst/>
          </a:prstGeom>
        </p:spPr>
      </p:pic>
      <p:pic>
        <p:nvPicPr>
          <p:cNvPr id="40" name="Picture 39" descr="imag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701213" y="6591300"/>
            <a:ext cx="200025" cy="2286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9807013-2994-894E-911A-D5720DC59049}"/>
              </a:ext>
            </a:extLst>
          </p:cNvPr>
          <p:cNvSpPr txBox="1"/>
          <p:nvPr/>
        </p:nvSpPr>
        <p:spPr>
          <a:xfrm>
            <a:off x="17373600" y="9867900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11</a:t>
            </a:fld>
            <a:endParaRPr lang="en-EG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2">
            <a:extLst>
              <a:ext uri="{FF2B5EF4-FFF2-40B4-BE49-F238E27FC236}">
                <a16:creationId xmlns:a16="http://schemas.microsoft.com/office/drawing/2014/main" id="{E338418D-12ED-B830-0325-A1B1847898AE}"/>
              </a:ext>
            </a:extLst>
          </p:cNvPr>
          <p:cNvSpPr/>
          <p:nvPr/>
        </p:nvSpPr>
        <p:spPr>
          <a:xfrm>
            <a:off x="0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sz="2800"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8231210"/>
            <a:ext cx="7800975" cy="117949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1675" y="1342250"/>
            <a:ext cx="7800975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000" b="1" dirty="0">
                <a:solidFill>
                  <a:srgbClr val="F97316"/>
                </a:solidFill>
                <a:latin typeface="Inter"/>
              </a:rPr>
              <a:t>Keep Building Momentum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4375" y="2299618"/>
            <a:ext cx="8191023" cy="11794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590"/>
              </a:lnSpc>
            </a:pPr>
            <a:r>
              <a:rPr sz="3825" b="1">
                <a:solidFill>
                  <a:srgbClr val="0F172A"/>
                </a:solidFill>
                <a:latin typeface="Poppins"/>
              </a:rPr>
              <a:t>4 Steps to Master Power BI &amp; Grow Your Career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4425" y="3693988"/>
            <a:ext cx="7400925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 dirty="0">
                <a:solidFill>
                  <a:srgbClr val="475569"/>
                </a:solidFill>
                <a:latin typeface="Inter"/>
              </a:rPr>
              <a:t>1. Build a Standout Portfolio:</a:t>
            </a:r>
            <a:r>
              <a:rPr sz="2400" dirty="0">
                <a:solidFill>
                  <a:srgbClr val="475569"/>
                </a:solidFill>
                <a:latin typeface="Inter"/>
              </a:rPr>
              <a:t> Publish 3-4 diverse dashboards (e.g., E-commerce, Finance, Healthcare) on Power BI Service &amp; GitHub.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4425" y="4862959"/>
            <a:ext cx="7400925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2. Master Advanced DAX:</a:t>
            </a:r>
            <a:r>
              <a:rPr sz="2400">
                <a:solidFill>
                  <a:srgbClr val="475569"/>
                </a:solidFill>
                <a:latin typeface="Inter"/>
              </a:rPr>
              <a:t> Go beyond basics to master Time-Intelligence, `CALCULATE` context transition, and performance tuning.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4425" y="6031930"/>
            <a:ext cx="7400925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>
                <a:solidFill>
                  <a:srgbClr val="475569"/>
                </a:solidFill>
                <a:latin typeface="Inter"/>
              </a:rPr>
              <a:t>3. Engage with the Community:</a:t>
            </a:r>
            <a:r>
              <a:rPr sz="2400">
                <a:solidFill>
                  <a:srgbClr val="475569"/>
                </a:solidFill>
                <a:latin typeface="Inter"/>
              </a:rPr>
              <a:t> Join the Microsoft Power BI &amp; Fabric Community, attend local User Groups, and share insights.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4425" y="7200900"/>
            <a:ext cx="7400925" cy="738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1" dirty="0">
                <a:solidFill>
                  <a:srgbClr val="475569"/>
                </a:solidFill>
                <a:latin typeface="Inter"/>
              </a:rPr>
              <a:t>4. Get PL-300 Certified:</a:t>
            </a:r>
            <a:r>
              <a:rPr sz="2400" dirty="0">
                <a:solidFill>
                  <a:srgbClr val="475569"/>
                </a:solidFill>
                <a:latin typeface="Inter"/>
              </a:rPr>
              <a:t> Set a target exam date, complete Microsoft practice tests, and earn your official badge.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28725" y="8343900"/>
            <a:ext cx="7229475" cy="1107996"/>
          </a:xfrm>
          <a:prstGeom prst="rect">
            <a:avLst/>
          </a:prstGeom>
          <a:noFill/>
        </p:spPr>
        <p:txBody>
          <a:bodyPr wrap="square" lIns="257175" tIns="0" rIns="0" bIns="0" anchor="t">
            <a:spAutoFit/>
          </a:bodyPr>
          <a:lstStyle/>
          <a:p>
            <a:r>
              <a:rPr sz="2400" b="1" dirty="0">
                <a:solidFill>
                  <a:srgbClr val="9A3412"/>
                </a:solidFill>
                <a:latin typeface="Inter"/>
              </a:rPr>
              <a:t>Pro Tip:</a:t>
            </a:r>
            <a:r>
              <a:rPr sz="2400" dirty="0">
                <a:solidFill>
                  <a:srgbClr val="9A3412"/>
                </a:solidFill>
                <a:latin typeface="Inter Medium"/>
              </a:rPr>
              <a:t> Practice data storytelling! The best analysts don't just display numbers—they answer business questions and drive actions.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700" y="8488386"/>
            <a:ext cx="171450" cy="192881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75" y="3729707"/>
            <a:ext cx="285750" cy="271463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5" y="4897884"/>
            <a:ext cx="257175" cy="271463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75" y="6066061"/>
            <a:ext cx="328613" cy="271463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375" y="7234237"/>
            <a:ext cx="200025" cy="271463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92F2020-DFD7-BB67-F0F4-2353872B4088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C5E8EFBB-8381-97D7-2FBE-28C258149BFD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F4B22F50-70C9-005A-9013-D0E3618BB46C}"/>
              </a:ext>
            </a:extLst>
          </p:cNvPr>
          <p:cNvPicPr>
            <a:picLocks noChangeAspect="1"/>
          </p:cNvPicPr>
          <p:nvPr/>
        </p:nvPicPr>
        <p:blipFill>
          <a:blip r:embed="rId10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650" y="22364"/>
            <a:ext cx="9785350" cy="1026566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E4AA14F-3A8B-D308-1104-884769C8E9D5}"/>
              </a:ext>
            </a:extLst>
          </p:cNvPr>
          <p:cNvSpPr txBox="1"/>
          <p:nvPr/>
        </p:nvSpPr>
        <p:spPr>
          <a:xfrm>
            <a:off x="17373600" y="9867900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12</a:t>
            </a:fld>
            <a:endParaRPr lang="en-EG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2">
            <a:extLst>
              <a:ext uri="{FF2B5EF4-FFF2-40B4-BE49-F238E27FC236}">
                <a16:creationId xmlns:a16="http://schemas.microsoft.com/office/drawing/2014/main" id="{B121CB76-50EF-A435-DA1C-3D04785C77ED}"/>
              </a:ext>
            </a:extLst>
          </p:cNvPr>
          <p:cNvSpPr/>
          <p:nvPr/>
        </p:nvSpPr>
        <p:spPr>
          <a:xfrm>
            <a:off x="0" y="1073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25" y="1968178"/>
            <a:ext cx="12858750" cy="7137722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6302871"/>
            <a:ext cx="11430000" cy="127426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3793" y="7920036"/>
            <a:ext cx="3300413" cy="55721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43250" y="3625527"/>
            <a:ext cx="12001500" cy="72712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4725" b="1">
                <a:solidFill>
                  <a:srgbClr val="FFFFFF"/>
                </a:solidFill>
                <a:latin typeface="Poppins"/>
              </a:rPr>
              <a:t>Congratulations &amp; Thank You!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29000" y="4725665"/>
            <a:ext cx="11430000" cy="123110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sz="2800" dirty="0">
                <a:solidFill>
                  <a:srgbClr val="CBD5E1"/>
                </a:solidFill>
                <a:latin typeface="Inter"/>
              </a:rPr>
              <a:t>You have successfully completed the Power BI course! You now possess the practical tools to connect data, construct robust data models, formulate DAX calculations, and craft high-impact interactive dashboards.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43950" y="2596827"/>
            <a:ext cx="800100" cy="8001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786188" y="6574334"/>
            <a:ext cx="10715625" cy="7320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880"/>
              </a:lnSpc>
            </a:pPr>
            <a:r>
              <a:rPr sz="2400">
                <a:solidFill>
                  <a:srgbClr val="38BDF8"/>
                </a:solidFill>
                <a:latin typeface="Inter SemiBold"/>
              </a:rPr>
              <a:t>"Data isn't just numbers—it's the foundation of smarter decision-making. Keep analyzing, keep building, and never stop learning!"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67625" y="8095058"/>
            <a:ext cx="257175" cy="207168"/>
          </a:xfrm>
          <a:prstGeom prst="rect">
            <a:avLst/>
          </a:prstGeom>
        </p:spPr>
      </p:pic>
      <p:grpSp>
        <p:nvGrpSpPr>
          <p:cNvPr id="19" name="Group 17">
            <a:extLst>
              <a:ext uri="{FF2B5EF4-FFF2-40B4-BE49-F238E27FC236}">
                <a16:creationId xmlns:a16="http://schemas.microsoft.com/office/drawing/2014/main" id="{220B019E-B733-C312-C854-4D6ABFEBB66E}"/>
              </a:ext>
            </a:extLst>
          </p:cNvPr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AD4AEAA9-7482-22B6-21F9-127D6C0966D7}"/>
                </a:ext>
              </a:extLst>
            </p:cNvPr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3986DE31-214A-1452-39BE-B2D3E450B3B6}"/>
              </a:ext>
            </a:extLst>
          </p:cNvPr>
          <p:cNvSpPr txBox="1"/>
          <p:nvPr/>
        </p:nvSpPr>
        <p:spPr>
          <a:xfrm>
            <a:off x="17373600" y="9867900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13</a:t>
            </a:fld>
            <a:endParaRPr lang="en-EG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6A645-24E2-64FD-B81A-531123682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A8E03B7-7B6C-8468-E7BD-1648BBE73000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"/>
            <a:ext cx="18288000" cy="10265664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CD81F76-BE1E-46AA-AED1-786E721574E6}"/>
              </a:ext>
            </a:extLst>
          </p:cNvPr>
          <p:cNvSpPr/>
          <p:nvPr/>
        </p:nvSpPr>
        <p:spPr>
          <a:xfrm flipH="1">
            <a:off x="9768968" y="4729654"/>
            <a:ext cx="8519033" cy="555734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FF0C87-5FA1-D690-0B7E-C787C00B9597}"/>
              </a:ext>
            </a:extLst>
          </p:cNvPr>
          <p:cNvSpPr txBox="1"/>
          <p:nvPr/>
        </p:nvSpPr>
        <p:spPr>
          <a:xfrm>
            <a:off x="873010" y="8560613"/>
            <a:ext cx="678684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3D1CE0-B5F1-BCF0-6BEE-03E5279D81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364270" y="9253110"/>
            <a:ext cx="3418899" cy="576078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4646712F-8EBA-34B0-0579-99004835A39F}"/>
              </a:ext>
            </a:extLst>
          </p:cNvPr>
          <p:cNvSpPr/>
          <p:nvPr/>
        </p:nvSpPr>
        <p:spPr>
          <a:xfrm rot="16200000" flipV="1">
            <a:off x="-3088416" y="6602121"/>
            <a:ext cx="5702238" cy="164618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F577723-3C41-8DF8-725E-932FE1FBA16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138715" y="304800"/>
            <a:ext cx="3870009" cy="18070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D7E79A-B12D-77E9-EE57-F6200AE99DFC}"/>
              </a:ext>
            </a:extLst>
          </p:cNvPr>
          <p:cNvSpPr txBox="1"/>
          <p:nvPr/>
        </p:nvSpPr>
        <p:spPr>
          <a:xfrm>
            <a:off x="3776472" y="5063990"/>
            <a:ext cx="96743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90199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B92EC2-9FD5-47E4-84FB-79EAA73C5F2D}"/>
</file>

<file path=customXml/itemProps2.xml><?xml version="1.0" encoding="utf-8"?>
<ds:datastoreItem xmlns:ds="http://schemas.openxmlformats.org/officeDocument/2006/customXml" ds:itemID="{18ACFEF6-AC6A-4225-BABF-033C865CD4DA}"/>
</file>

<file path=customXml/itemProps3.xml><?xml version="1.0" encoding="utf-8"?>
<ds:datastoreItem xmlns:ds="http://schemas.openxmlformats.org/officeDocument/2006/customXml" ds:itemID="{60902EFA-FB98-4092-8987-D14E0FBC4ED9}"/>
</file>

<file path=docProps/app.xml><?xml version="1.0" encoding="utf-8"?>
<Properties xmlns="http://schemas.openxmlformats.org/officeDocument/2006/extended-properties" xmlns:vt="http://schemas.openxmlformats.org/officeDocument/2006/docPropsVTypes">
  <TotalTime>24766</TotalTime>
  <Words>1133</Words>
  <Application>Microsoft Macintosh PowerPoint</Application>
  <PresentationFormat>Custom</PresentationFormat>
  <Paragraphs>160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Alexandria Bold</vt:lpstr>
      <vt:lpstr>Inter</vt:lpstr>
      <vt:lpstr>Arial</vt:lpstr>
      <vt:lpstr>Poppins</vt:lpstr>
      <vt:lpstr>Inter SemiBold</vt:lpstr>
      <vt:lpstr>Roboto Light</vt:lpstr>
      <vt:lpstr>Poppins SemiBold</vt:lpstr>
      <vt:lpstr>Calibri</vt:lpstr>
      <vt:lpstr>Wingdings</vt:lpstr>
      <vt:lpstr>Inter Medium</vt:lpstr>
      <vt:lpstr>Times New Roman</vt:lpstr>
      <vt:lpstr>Alexandria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PowerBI Lecture 1</dc:title>
  <cp:lastModifiedBy>Ahmed Hassan</cp:lastModifiedBy>
  <cp:revision>12</cp:revision>
  <dcterms:created xsi:type="dcterms:W3CDTF">2006-08-16T00:00:00Z</dcterms:created>
  <dcterms:modified xsi:type="dcterms:W3CDTF">2026-08-03T23:06:09Z</dcterms:modified>
  <dc:identifier>DAHLCHaYTg4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