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7" r:id="rId2"/>
    <p:sldId id="462" r:id="rId3"/>
    <p:sldId id="538" r:id="rId4"/>
    <p:sldId id="348" r:id="rId5"/>
    <p:sldId id="564" r:id="rId6"/>
    <p:sldId id="574" r:id="rId7"/>
    <p:sldId id="567" r:id="rId8"/>
    <p:sldId id="569" r:id="rId9"/>
    <p:sldId id="570" r:id="rId10"/>
    <p:sldId id="571" r:id="rId11"/>
    <p:sldId id="572" r:id="rId12"/>
    <p:sldId id="568" r:id="rId13"/>
    <p:sldId id="573" r:id="rId14"/>
    <p:sldId id="480" r:id="rId15"/>
    <p:sldId id="478" r:id="rId16"/>
    <p:sldId id="484" r:id="rId17"/>
    <p:sldId id="485" r:id="rId18"/>
    <p:sldId id="486" r:id="rId19"/>
    <p:sldId id="487" r:id="rId20"/>
    <p:sldId id="488" r:id="rId21"/>
    <p:sldId id="489" r:id="rId22"/>
    <p:sldId id="496" r:id="rId23"/>
    <p:sldId id="497" r:id="rId24"/>
    <p:sldId id="498" r:id="rId25"/>
    <p:sldId id="500" r:id="rId26"/>
    <p:sldId id="501" r:id="rId27"/>
    <p:sldId id="499" r:id="rId28"/>
    <p:sldId id="503" r:id="rId29"/>
    <p:sldId id="504" r:id="rId30"/>
    <p:sldId id="505" r:id="rId31"/>
    <p:sldId id="507" r:id="rId32"/>
    <p:sldId id="539" r:id="rId33"/>
    <p:sldId id="509" r:id="rId34"/>
    <p:sldId id="510" r:id="rId35"/>
    <p:sldId id="511" r:id="rId36"/>
    <p:sldId id="512" r:id="rId37"/>
    <p:sldId id="575" r:id="rId38"/>
    <p:sldId id="513" r:id="rId39"/>
    <p:sldId id="514" r:id="rId40"/>
    <p:sldId id="516" r:id="rId41"/>
    <p:sldId id="515" r:id="rId42"/>
    <p:sldId id="517" r:id="rId43"/>
    <p:sldId id="518" r:id="rId44"/>
    <p:sldId id="543" r:id="rId45"/>
    <p:sldId id="508" r:id="rId46"/>
    <p:sldId id="542" r:id="rId47"/>
    <p:sldId id="537" r:id="rId48"/>
    <p:sldId id="298" r:id="rId49"/>
    <p:sldId id="305" r:id="rId50"/>
    <p:sldId id="522" r:id="rId51"/>
    <p:sldId id="523" r:id="rId52"/>
    <p:sldId id="524" r:id="rId53"/>
    <p:sldId id="520" r:id="rId54"/>
    <p:sldId id="521" r:id="rId55"/>
    <p:sldId id="527" r:id="rId56"/>
    <p:sldId id="528" r:id="rId57"/>
    <p:sldId id="529" r:id="rId58"/>
    <p:sldId id="531" r:id="rId59"/>
    <p:sldId id="532" r:id="rId60"/>
    <p:sldId id="533" r:id="rId61"/>
    <p:sldId id="534" r:id="rId62"/>
    <p:sldId id="535" r:id="rId63"/>
    <p:sldId id="536" r:id="rId64"/>
    <p:sldId id="297" r:id="rId65"/>
    <p:sldId id="260" r:id="rId66"/>
    <p:sldId id="304"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BF53C0-ABB9-4A14-8108-D8FD9ADE99B2}" v="1" dt="2024-10-31T16:44:32.2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70BF53C0-ABB9-4A14-8108-D8FD9ADE99B2}"/>
    <pc:docChg chg="custSel modSld">
      <pc:chgData name="kiki tokki" userId="6b4e99cb2147362f" providerId="LiveId" clId="{70BF53C0-ABB9-4A14-8108-D8FD9ADE99B2}" dt="2024-10-31T16:47:56.339" v="44" actId="478"/>
      <pc:docMkLst>
        <pc:docMk/>
      </pc:docMkLst>
      <pc:sldChg chg="modSp mod">
        <pc:chgData name="kiki tokki" userId="6b4e99cb2147362f" providerId="LiveId" clId="{70BF53C0-ABB9-4A14-8108-D8FD9ADE99B2}" dt="2024-10-31T16:13:38.809" v="2" actId="207"/>
        <pc:sldMkLst>
          <pc:docMk/>
          <pc:sldMk cId="2498644552" sldId="485"/>
        </pc:sldMkLst>
        <pc:spChg chg="mod">
          <ac:chgData name="kiki tokki" userId="6b4e99cb2147362f" providerId="LiveId" clId="{70BF53C0-ABB9-4A14-8108-D8FD9ADE99B2}" dt="2024-10-31T16:13:38.809" v="2" actId="207"/>
          <ac:spMkLst>
            <pc:docMk/>
            <pc:sldMk cId="2498644552" sldId="485"/>
            <ac:spMk id="9" creationId="{00000000-0000-0000-0000-000000000000}"/>
          </ac:spMkLst>
        </pc:spChg>
      </pc:sldChg>
      <pc:sldChg chg="modSp mod">
        <pc:chgData name="kiki tokki" userId="6b4e99cb2147362f" providerId="LiveId" clId="{70BF53C0-ABB9-4A14-8108-D8FD9ADE99B2}" dt="2024-10-31T16:16:43.863" v="8" actId="782"/>
        <pc:sldMkLst>
          <pc:docMk/>
          <pc:sldMk cId="2879514359" sldId="487"/>
        </pc:sldMkLst>
        <pc:spChg chg="mod">
          <ac:chgData name="kiki tokki" userId="6b4e99cb2147362f" providerId="LiveId" clId="{70BF53C0-ABB9-4A14-8108-D8FD9ADE99B2}" dt="2024-10-31T16:16:43.863" v="8" actId="782"/>
          <ac:spMkLst>
            <pc:docMk/>
            <pc:sldMk cId="2879514359" sldId="487"/>
            <ac:spMk id="9" creationId="{00000000-0000-0000-0000-000000000000}"/>
          </ac:spMkLst>
        </pc:spChg>
      </pc:sldChg>
      <pc:sldChg chg="modSp mod">
        <pc:chgData name="kiki tokki" userId="6b4e99cb2147362f" providerId="LiveId" clId="{70BF53C0-ABB9-4A14-8108-D8FD9ADE99B2}" dt="2024-10-31T16:26:46.983" v="12" actId="207"/>
        <pc:sldMkLst>
          <pc:docMk/>
          <pc:sldMk cId="2145887831" sldId="498"/>
        </pc:sldMkLst>
        <pc:spChg chg="mod">
          <ac:chgData name="kiki tokki" userId="6b4e99cb2147362f" providerId="LiveId" clId="{70BF53C0-ABB9-4A14-8108-D8FD9ADE99B2}" dt="2024-10-31T16:26:46.983" v="12" actId="207"/>
          <ac:spMkLst>
            <pc:docMk/>
            <pc:sldMk cId="2145887831" sldId="498"/>
            <ac:spMk id="9" creationId="{00000000-0000-0000-0000-000000000000}"/>
          </ac:spMkLst>
        </pc:spChg>
      </pc:sldChg>
      <pc:sldChg chg="modSp mod">
        <pc:chgData name="kiki tokki" userId="6b4e99cb2147362f" providerId="LiveId" clId="{70BF53C0-ABB9-4A14-8108-D8FD9ADE99B2}" dt="2024-10-31T16:43:05.980" v="14" actId="207"/>
        <pc:sldMkLst>
          <pc:docMk/>
          <pc:sldMk cId="1948846902" sldId="514"/>
        </pc:sldMkLst>
        <pc:spChg chg="mod">
          <ac:chgData name="kiki tokki" userId="6b4e99cb2147362f" providerId="LiveId" clId="{70BF53C0-ABB9-4A14-8108-D8FD9ADE99B2}" dt="2024-10-31T16:43:05.980" v="14" actId="207"/>
          <ac:spMkLst>
            <pc:docMk/>
            <pc:sldMk cId="1948846902" sldId="514"/>
            <ac:spMk id="9" creationId="{00000000-0000-0000-0000-000000000000}"/>
          </ac:spMkLst>
        </pc:spChg>
      </pc:sldChg>
      <pc:sldChg chg="addSp modSp mod">
        <pc:chgData name="kiki tokki" userId="6b4e99cb2147362f" providerId="LiveId" clId="{70BF53C0-ABB9-4A14-8108-D8FD9ADE99B2}" dt="2024-10-31T16:45:44.850" v="42" actId="1035"/>
        <pc:sldMkLst>
          <pc:docMk/>
          <pc:sldMk cId="1542847689" sldId="515"/>
        </pc:sldMkLst>
        <pc:spChg chg="mod">
          <ac:chgData name="kiki tokki" userId="6b4e99cb2147362f" providerId="LiveId" clId="{70BF53C0-ABB9-4A14-8108-D8FD9ADE99B2}" dt="2024-10-31T16:44:32.214" v="18"/>
          <ac:spMkLst>
            <pc:docMk/>
            <pc:sldMk cId="1542847689" sldId="515"/>
            <ac:spMk id="9" creationId="{00000000-0000-0000-0000-000000000000}"/>
          </ac:spMkLst>
        </pc:spChg>
        <pc:spChg chg="add mod">
          <ac:chgData name="kiki tokki" userId="6b4e99cb2147362f" providerId="LiveId" clId="{70BF53C0-ABB9-4A14-8108-D8FD9ADE99B2}" dt="2024-10-31T16:45:44.850" v="42" actId="1035"/>
          <ac:spMkLst>
            <pc:docMk/>
            <pc:sldMk cId="1542847689" sldId="515"/>
            <ac:spMk id="11" creationId="{F9EAE8FE-E034-E2B8-7323-CF773A9120F1}"/>
          </ac:spMkLst>
        </pc:spChg>
        <pc:picChg chg="mod">
          <ac:chgData name="kiki tokki" userId="6b4e99cb2147362f" providerId="LiveId" clId="{70BF53C0-ABB9-4A14-8108-D8FD9ADE99B2}" dt="2024-10-31T16:45:37.854" v="36" actId="1036"/>
          <ac:picMkLst>
            <pc:docMk/>
            <pc:sldMk cId="1542847689" sldId="515"/>
            <ac:picMk id="3" creationId="{00000000-0000-0000-0000-000000000000}"/>
          </ac:picMkLst>
        </pc:picChg>
      </pc:sldChg>
      <pc:sldChg chg="modSp mod">
        <pc:chgData name="kiki tokki" userId="6b4e99cb2147362f" providerId="LiveId" clId="{70BF53C0-ABB9-4A14-8108-D8FD9ADE99B2}" dt="2024-10-31T16:44:12.476" v="16"/>
        <pc:sldMkLst>
          <pc:docMk/>
          <pc:sldMk cId="1856267577" sldId="516"/>
        </pc:sldMkLst>
        <pc:spChg chg="mod">
          <ac:chgData name="kiki tokki" userId="6b4e99cb2147362f" providerId="LiveId" clId="{70BF53C0-ABB9-4A14-8108-D8FD9ADE99B2}" dt="2024-10-31T16:44:12.476" v="16"/>
          <ac:spMkLst>
            <pc:docMk/>
            <pc:sldMk cId="1856267577" sldId="516"/>
            <ac:spMk id="9" creationId="{00000000-0000-0000-0000-000000000000}"/>
          </ac:spMkLst>
        </pc:spChg>
      </pc:sldChg>
      <pc:sldChg chg="delSp modSp mod">
        <pc:chgData name="kiki tokki" userId="6b4e99cb2147362f" providerId="LiveId" clId="{70BF53C0-ABB9-4A14-8108-D8FD9ADE99B2}" dt="2024-10-31T16:47:56.339" v="44" actId="478"/>
        <pc:sldMkLst>
          <pc:docMk/>
          <pc:sldMk cId="445915697" sldId="517"/>
        </pc:sldMkLst>
        <pc:spChg chg="mod">
          <ac:chgData name="kiki tokki" userId="6b4e99cb2147362f" providerId="LiveId" clId="{70BF53C0-ABB9-4A14-8108-D8FD9ADE99B2}" dt="2024-10-31T16:47:47.520" v="43"/>
          <ac:spMkLst>
            <pc:docMk/>
            <pc:sldMk cId="445915697" sldId="517"/>
            <ac:spMk id="9" creationId="{00000000-0000-0000-0000-000000000000}"/>
          </ac:spMkLst>
        </pc:spChg>
        <pc:picChg chg="del">
          <ac:chgData name="kiki tokki" userId="6b4e99cb2147362f" providerId="LiveId" clId="{70BF53C0-ABB9-4A14-8108-D8FD9ADE99B2}" dt="2024-10-31T16:47:56.339" v="44" actId="478"/>
          <ac:picMkLst>
            <pc:docMk/>
            <pc:sldMk cId="445915697" sldId="517"/>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dirty="0"/>
          </a:p>
        </p:txBody>
      </p:sp>
    </p:spTree>
    <p:extLst>
      <p:ext uri="{BB962C8B-B14F-4D97-AF65-F5344CB8AC3E}">
        <p14:creationId xmlns:p14="http://schemas.microsoft.com/office/powerpoint/2010/main" val="3419168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dirty="0"/>
          </a:p>
        </p:txBody>
      </p:sp>
    </p:spTree>
    <p:extLst>
      <p:ext uri="{BB962C8B-B14F-4D97-AF65-F5344CB8AC3E}">
        <p14:creationId xmlns:p14="http://schemas.microsoft.com/office/powerpoint/2010/main" val="3152147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2.emf"/></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gif"/><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3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1.emf"/></Relationships>
</file>

<file path=ppt/slides/_rels/slide4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2.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2.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81976"/>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أوتوقراطي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إداري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r>
              <a:rPr lang="ar-EG" sz="2400" dirty="0"/>
              <a:t>ديمقراطي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r>
              <a:rPr lang="ar-EG" sz="2400" dirty="0"/>
              <a:t>التعاوني </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39994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400" b="1" i="1" dirty="0">
                <a:solidFill>
                  <a:srgbClr val="7030A0"/>
                </a:solidFill>
                <a:cs typeface="Tajawal ExtraBold" panose="00000800000000000000" pitchFamily="2" charset="-78"/>
              </a:rPr>
              <a:t>Leadership styles refer to the behavioral approach </a:t>
            </a:r>
            <a:r>
              <a:rPr lang="en-US" sz="2000" b="1" dirty="0">
                <a:solidFill>
                  <a:srgbClr val="24A9E1"/>
                </a:solidFill>
                <a:cs typeface="Tajawal ExtraBold" panose="00000800000000000000" pitchFamily="2" charset="-78"/>
              </a:rPr>
              <a:t>employed by leaders </a:t>
            </a:r>
            <a:r>
              <a:rPr lang="en-US" sz="2000" b="1" u="sng" dirty="0">
                <a:solidFill>
                  <a:srgbClr val="002060"/>
                </a:solidFill>
                <a:cs typeface="Tajawal ExtraBold" panose="00000800000000000000" pitchFamily="2" charset="-78"/>
              </a:rPr>
              <a:t>to influence, motivate, and direct </a:t>
            </a:r>
            <a:r>
              <a:rPr lang="en-US" sz="2000" b="1" dirty="0">
                <a:solidFill>
                  <a:srgbClr val="24A9E1"/>
                </a:solidFill>
                <a:cs typeface="Tajawal ExtraBold" panose="00000800000000000000" pitchFamily="2" charset="-78"/>
              </a:rPr>
              <a:t>their followers. A leadership style </a:t>
            </a:r>
            <a:r>
              <a:rPr lang="en-US" sz="2000" b="1" u="sng" dirty="0">
                <a:solidFill>
                  <a:srgbClr val="002060"/>
                </a:solidFill>
                <a:cs typeface="Tajawal ExtraBold" panose="00000800000000000000" pitchFamily="2" charset="-78"/>
              </a:rPr>
              <a:t>determines how leaders implement plans and strategies to accomplish given objectives </a:t>
            </a:r>
            <a:r>
              <a:rPr lang="en-US" sz="2000" b="1" dirty="0">
                <a:solidFill>
                  <a:srgbClr val="24A9E1"/>
                </a:solidFill>
                <a:cs typeface="Tajawal ExtraBold" panose="00000800000000000000" pitchFamily="2" charset="-78"/>
              </a:rPr>
              <a:t>while accounting for </a:t>
            </a:r>
            <a:r>
              <a:rPr lang="en-US" sz="2000" b="1" dirty="0">
                <a:solidFill>
                  <a:srgbClr val="C00000"/>
                </a:solidFill>
                <a:cs typeface="Tajawal ExtraBold" panose="00000800000000000000" pitchFamily="2" charset="-78"/>
              </a:rPr>
              <a:t>*stakeholder</a:t>
            </a:r>
            <a:r>
              <a:rPr lang="en-US" sz="2000" b="1" dirty="0">
                <a:solidFill>
                  <a:srgbClr val="24A9E1"/>
                </a:solidFill>
                <a:cs typeface="Tajawal ExtraBold" panose="00000800000000000000" pitchFamily="2" charset="-78"/>
              </a:rPr>
              <a:t> expectations and the wellbeing and soundness of their team.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r>
              <a:rPr lang="en-US" b="1" dirty="0">
                <a:solidFill>
                  <a:srgbClr val="C00000"/>
                </a:solidFill>
                <a:cs typeface="Tajawal ExtraBold" panose="00000800000000000000" pitchFamily="2" charset="-78"/>
              </a:rPr>
              <a:t>* investors, employees, customers, and suppliers.</a:t>
            </a: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pic>
        <p:nvPicPr>
          <p:cNvPr id="4" name="Picture 3" descr="A blue and yellow logo&#10;&#10;Description automatically generated">
            <a:extLst>
              <a:ext uri="{FF2B5EF4-FFF2-40B4-BE49-F238E27FC236}">
                <a16:creationId xmlns:a16="http://schemas.microsoft.com/office/drawing/2014/main" id="{EAF136D1-787E-DB7D-493C-7A2DA13C3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5471" y="1593190"/>
            <a:ext cx="4379315" cy="4379315"/>
          </a:xfrm>
          <a:prstGeom prst="rect">
            <a:avLst/>
          </a:prstGeom>
        </p:spPr>
      </p:pic>
      <p:pic>
        <p:nvPicPr>
          <p:cNvPr id="9" name="Picture 8" descr="A cartoon character holding a pickaxe&#10;&#10;Description automatically generated">
            <a:extLst>
              <a:ext uri="{FF2B5EF4-FFF2-40B4-BE49-F238E27FC236}">
                <a16:creationId xmlns:a16="http://schemas.microsoft.com/office/drawing/2014/main" id="{F04F3C5B-6D3D-3903-1EE9-CC5C326F59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334" y="2652494"/>
            <a:ext cx="4572000" cy="304800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82090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81766" y="1850590"/>
            <a:ext cx="10390909" cy="2961516"/>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t>
            </a:r>
          </a:p>
        </p:txBody>
      </p:sp>
    </p:spTree>
    <p:extLst>
      <p:ext uri="{BB962C8B-B14F-4D97-AF65-F5344CB8AC3E}">
        <p14:creationId xmlns:p14="http://schemas.microsoft.com/office/powerpoint/2010/main" val="2266372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great is my need to be in control?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a:t>
            </a:r>
            <a:r>
              <a:rPr lang="en-US" sz="2300" dirty="0">
                <a:solidFill>
                  <a:srgbClr val="0A1F61"/>
                </a:solidFill>
                <a:latin typeface="Tajawal ExtraBold" panose="00000800000000000000" pitchFamily="2" charset="-78"/>
                <a:cs typeface="Tajawal ExtraBold" panose="00000800000000000000" pitchFamily="2" charset="-78"/>
              </a:rPr>
              <a:t> you're in a car, are you uncomfortable if you're not driving, assuming the driver is competent?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Would</a:t>
            </a:r>
            <a:r>
              <a:rPr lang="en-US" sz="2300" dirty="0">
                <a:solidFill>
                  <a:srgbClr val="0A1F61"/>
                </a:solidFill>
                <a:latin typeface="Tajawal ExtraBold" panose="00000800000000000000" pitchFamily="2" charset="-78"/>
                <a:cs typeface="Tajawal ExtraBold" panose="00000800000000000000" pitchFamily="2" charset="-78"/>
              </a:rPr>
              <a:t> you let someone else order for you in a restaurant?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If you were </a:t>
            </a:r>
            <a:r>
              <a:rPr lang="en-US" sz="2300" dirty="0">
                <a:solidFill>
                  <a:srgbClr val="0A1F61"/>
                </a:solidFill>
                <a:latin typeface="Tajawal ExtraBold" panose="00000800000000000000" pitchFamily="2" charset="-78"/>
                <a:cs typeface="Tajawal ExtraBold" panose="00000800000000000000" pitchFamily="2" charset="-78"/>
              </a:rPr>
              <a:t>teaching a class, would it be a lecture?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there a right way </a:t>
            </a:r>
            <a:r>
              <a:rPr lang="en-US" sz="2300" dirty="0">
                <a:solidFill>
                  <a:srgbClr val="0A1F61"/>
                </a:solidFill>
                <a:latin typeface="Tajawal ExtraBold" panose="00000800000000000000" pitchFamily="2" charset="-78"/>
                <a:cs typeface="Tajawal ExtraBold" panose="00000800000000000000" pitchFamily="2" charset="-78"/>
              </a:rPr>
              <a:t>to do most everything?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your answers to these questions are yes, no, yes, and yes, you probably have a pretty high need to be in control of things.</a:t>
            </a:r>
          </a:p>
        </p:txBody>
      </p:sp>
      <p:sp>
        <p:nvSpPr>
          <p:cNvPr id="10" name="Rectangle 9">
            <a:extLst>
              <a:ext uri="{FF2B5EF4-FFF2-40B4-BE49-F238E27FC236}">
                <a16:creationId xmlns:a16="http://schemas.microsoft.com/office/drawing/2014/main" id="{3158B613-3DDD-869B-40FE-3839FE33E503}"/>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50221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willing am I to trust others to do their jobs?</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uncomfortable delegating work</a:t>
            </a:r>
            <a:r>
              <a:rPr lang="en-US" sz="2300" dirty="0">
                <a:solidFill>
                  <a:srgbClr val="0A1F61"/>
                </a:solidFill>
                <a:latin typeface="Tajawal ExtraBold" panose="00000800000000000000" pitchFamily="2" charset="-78"/>
                <a:cs typeface="Tajawal ExtraBold" panose="00000800000000000000" pitchFamily="2" charset="-78"/>
              </a:rPr>
              <a:t>, so that you just try to do it yourself?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tell people exactly how to do things</a:t>
            </a:r>
            <a:r>
              <a:rPr lang="en-US" sz="2300" dirty="0">
                <a:solidFill>
                  <a:srgbClr val="0A1F61"/>
                </a:solidFill>
                <a:latin typeface="Tajawal ExtraBold" panose="00000800000000000000" pitchFamily="2" charset="-78"/>
                <a:cs typeface="Tajawal ExtraBold" panose="00000800000000000000" pitchFamily="2" charset="-78"/>
              </a:rPr>
              <a:t>, even when they have experience doing them?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think</a:t>
            </a:r>
            <a:r>
              <a:rPr lang="en-US" sz="2300" dirty="0">
                <a:solidFill>
                  <a:srgbClr val="0A1F61"/>
                </a:solidFill>
                <a:latin typeface="Tajawal ExtraBold" panose="00000800000000000000" pitchFamily="2" charset="-78"/>
                <a:cs typeface="Tajawal ExtraBold" panose="00000800000000000000" pitchFamily="2" charset="-78"/>
              </a:rPr>
              <a:t> supervisors should spend a lot of their time checking the work of those they supervise?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"Yes" answers to these questions could mean that you don't have much confidence in others.</a:t>
            </a:r>
          </a:p>
        </p:txBody>
      </p:sp>
      <p:sp>
        <p:nvSpPr>
          <p:cNvPr id="10" name="Rectangle 9">
            <a:extLst>
              <a:ext uri="{FF2B5EF4-FFF2-40B4-BE49-F238E27FC236}">
                <a16:creationId xmlns:a16="http://schemas.microsoft.com/office/drawing/2014/main" id="{D4C406AB-6B9B-9919-C89C-9BAD2B24938C}"/>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383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3448829"/>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patient am I?  </a:t>
            </a:r>
            <a:r>
              <a:rPr lang="en-US" sz="2300" b="1" dirty="0">
                <a:solidFill>
                  <a:srgbClr val="0A1F61"/>
                </a:solidFill>
                <a:latin typeface="Tajawal ExtraBold" panose="00000800000000000000" pitchFamily="2" charset="-78"/>
                <a:cs typeface="Tajawal ExtraBold" panose="00000800000000000000" pitchFamily="2" charset="-78"/>
              </a:rPr>
              <a:t>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someone is having trouble doing something, </a:t>
            </a: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just do it for him?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interrupt with your comments before others are finished speaking?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want the discussion to end because you want to start doing something?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all these are the case, patience may not be your greatest virtue.</a:t>
            </a:r>
          </a:p>
        </p:txBody>
      </p:sp>
      <p:sp>
        <p:nvSpPr>
          <p:cNvPr id="10" name="Rectangle 9">
            <a:extLst>
              <a:ext uri="{FF2B5EF4-FFF2-40B4-BE49-F238E27FC236}">
                <a16:creationId xmlns:a16="http://schemas.microsoft.com/office/drawing/2014/main" id="{40BA1077-0F48-8099-08BF-CAEA83045550}"/>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2685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organized am I?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Can you </a:t>
            </a:r>
            <a:r>
              <a:rPr lang="en-US" sz="2300" dirty="0">
                <a:solidFill>
                  <a:srgbClr val="0A1F61"/>
                </a:solidFill>
                <a:latin typeface="Tajawal ExtraBold" panose="00000800000000000000" pitchFamily="2" charset="-78"/>
                <a:cs typeface="Tajawal ExtraBold" panose="00000800000000000000" pitchFamily="2" charset="-78"/>
              </a:rPr>
              <a:t>almost always find whatever you need without having to search for it?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desk clean?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your</a:t>
            </a:r>
            <a:r>
              <a:rPr lang="en-US" sz="2300" dirty="0">
                <a:solidFill>
                  <a:srgbClr val="0A1F61"/>
                </a:solidFill>
                <a:latin typeface="Tajawal ExtraBold" panose="00000800000000000000" pitchFamily="2" charset="-78"/>
                <a:cs typeface="Tajawal ExtraBold" panose="00000800000000000000" pitchFamily="2" charset="-78"/>
              </a:rPr>
              <a:t> files alphabetized and orderly? Are your books alphabetized?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have a place for nearly everything?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appointment book readable by anyone but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always on time, and hardly ever miss appointments?</a:t>
            </a:r>
          </a:p>
        </p:txBody>
      </p:sp>
      <p:sp>
        <p:nvSpPr>
          <p:cNvPr id="10" name="Rectangle 9">
            <a:extLst>
              <a:ext uri="{FF2B5EF4-FFF2-40B4-BE49-F238E27FC236}">
                <a16:creationId xmlns:a16="http://schemas.microsoft.com/office/drawing/2014/main" id="{00F26E0A-5E80-B41F-E993-2C0B64C4540A}"/>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154791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good are my people skills?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comfortable with other people?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seem to be comfortable with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 you're </a:t>
            </a:r>
            <a:r>
              <a:rPr lang="en-US" sz="2300" dirty="0">
                <a:solidFill>
                  <a:srgbClr val="0A1F61"/>
                </a:solidFill>
                <a:latin typeface="Tajawal ExtraBold" panose="00000800000000000000" pitchFamily="2" charset="-78"/>
                <a:cs typeface="Tajawal ExtraBold" panose="00000800000000000000" pitchFamily="2" charset="-78"/>
              </a:rPr>
              <a:t>with others, do you spend most of your time talking? Listening? About even?</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seek you out for help or advice?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consider yourself a good judge of people, and has that been borne out by your experience?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try to consider others' needs and feelings in any decision?</a:t>
            </a:r>
          </a:p>
        </p:txBody>
      </p:sp>
      <p:sp>
        <p:nvSpPr>
          <p:cNvPr id="10" name="Rectangle 9">
            <a:extLst>
              <a:ext uri="{FF2B5EF4-FFF2-40B4-BE49-F238E27FC236}">
                <a16:creationId xmlns:a16="http://schemas.microsoft.com/office/drawing/2014/main" id="{6F7E48AC-0372-63E1-C862-9B5AC48FAF2B}"/>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0411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2254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These few questions are obviously just a beginning, but they should help you think about some important leadership issues.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 have a high need for control, for instance, it doesn't mean you can't be a collaborative leader, but it does mean that you'll have to learn some new behavior, and perhaps a whole new way of looking at things.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you're not well-organized, it doesn't mean you can't be a good manager, but you'll have to find strategies to keep you on top of everything. </a:t>
            </a:r>
            <a:endParaRPr lang="en-US" sz="2300" dirty="0">
              <a:solidFill>
                <a:srgbClr val="0A1F61"/>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A7745561-0F9B-C804-4F48-5D709874D955}"/>
              </a:ext>
            </a:extLst>
          </p:cNvPr>
          <p:cNvSpPr/>
          <p:nvPr/>
        </p:nvSpPr>
        <p:spPr>
          <a:xfrm>
            <a:off x="391886" y="2424123"/>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9341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Leadership styles </a:t>
            </a:r>
            <a:r>
              <a:rPr lang="en-US" sz="2400" b="1" dirty="0">
                <a:solidFill>
                  <a:srgbClr val="0A1F61"/>
                </a:solidFill>
                <a:latin typeface="Tajawal ExtraBold" panose="00000800000000000000" pitchFamily="2" charset="-78"/>
                <a:cs typeface="Tajawal ExtraBold" panose="00000800000000000000" pitchFamily="2" charset="-78"/>
              </a:rPr>
              <a:t>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a:t>
            </a:r>
            <a:r>
              <a:rPr lang="ar-EG" sz="2400" b="1" i="1" dirty="0">
                <a:solidFill>
                  <a:srgbClr val="C00000"/>
                </a:solidFill>
                <a:latin typeface="Tajawal ExtraBold" panose="00000800000000000000" pitchFamily="2" charset="-78"/>
                <a:cs typeface="Tajawal ExtraBold" panose="00000800000000000000" pitchFamily="2" charset="-78"/>
              </a:rPr>
              <a:t>يحث/ يقنع </a:t>
            </a:r>
            <a:r>
              <a:rPr lang="en-US" sz="2400" b="1" i="1" dirty="0">
                <a:solidFill>
                  <a:srgbClr val="C00000"/>
                </a:solidFill>
                <a:latin typeface="Tajawal ExtraBold" panose="00000800000000000000" pitchFamily="2" charset="-78"/>
                <a:cs typeface="Tajawal ExtraBold" panose="00000800000000000000" pitchFamily="2" charset="-78"/>
              </a:rPr>
              <a:t>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a:t>
            </a:r>
            <a:r>
              <a:rPr lang="en-US" sz="2400" b="1" dirty="0">
                <a:solidFill>
                  <a:srgbClr val="C00000"/>
                </a:solidFill>
                <a:latin typeface="Tajawal ExtraBold" panose="00000800000000000000" pitchFamily="2" charset="-78"/>
                <a:cs typeface="Tajawal ExtraBold" panose="00000800000000000000" pitchFamily="2" charset="-78"/>
              </a:rPr>
              <a:t>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how they view themselves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their position</a:t>
            </a:r>
            <a:r>
              <a:rPr lang="en-US" sz="2400" b="1" dirty="0">
                <a:solidFill>
                  <a:srgbClr val="0A1F61"/>
                </a:solidFill>
                <a:latin typeface="Tajawal ExtraBold" panose="00000800000000000000" pitchFamily="2" charset="-78"/>
                <a:cs typeface="Tajawal ExtraBold" panose="00000800000000000000" pitchFamily="2" charset="-78"/>
              </a:rPr>
              <a:t>,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a:t>
            </a:r>
            <a:r>
              <a:rPr lang="en-US" sz="2400" b="1" dirty="0">
                <a:solidFill>
                  <a:srgbClr val="C00000"/>
                </a:solidFill>
                <a:latin typeface="Tajawal ExtraBold" panose="00000800000000000000" pitchFamily="2" charset="-78"/>
                <a:cs typeface="Tajawal ExtraBold" panose="00000800000000000000" pitchFamily="2" charset="-78"/>
              </a:rPr>
              <a:t>task</a:t>
            </a:r>
            <a:r>
              <a:rPr lang="en-US" sz="2400" b="1" dirty="0">
                <a:solidFill>
                  <a:srgbClr val="0A1F61"/>
                </a:solidFill>
                <a:latin typeface="Tajawal ExtraBold" panose="00000800000000000000" pitchFamily="2" charset="-78"/>
                <a:cs typeface="Tajawal ExtraBold" panose="00000800000000000000" pitchFamily="2" charset="-78"/>
              </a:rPr>
              <a:t>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a:t>
            </a:r>
            <a:r>
              <a:rPr lang="en-US" sz="2300" b="1" dirty="0">
                <a:solidFill>
                  <a:srgbClr val="C00000"/>
                </a:solidFill>
                <a:latin typeface="Tajawal ExtraBold" panose="00000800000000000000" pitchFamily="2" charset="-78"/>
                <a:cs typeface="Tajawal ExtraBold" panose="00000800000000000000" pitchFamily="2" charset="-78"/>
              </a:rPr>
              <a:t>individual leaders</a:t>
            </a:r>
            <a:r>
              <a:rPr lang="en-US" sz="2300" b="1" dirty="0">
                <a:solidFill>
                  <a:srgbClr val="0A1F61"/>
                </a:solidFill>
                <a:latin typeface="Tajawal ExtraBold" panose="00000800000000000000" pitchFamily="2" charset="-78"/>
                <a:cs typeface="Tajawal ExtraBold" panose="00000800000000000000" pitchFamily="2" charset="-78"/>
              </a:rPr>
              <a:t>, but leadership can be invested in </a:t>
            </a:r>
            <a:r>
              <a:rPr lang="en-US" sz="2300" b="1" dirty="0">
                <a:solidFill>
                  <a:srgbClr val="C00000"/>
                </a:solidFill>
                <a:latin typeface="Tajawal ExtraBold" panose="00000800000000000000" pitchFamily="2" charset="-78"/>
                <a:cs typeface="Tajawal ExtraBold" panose="00000800000000000000" pitchFamily="2" charset="-78"/>
              </a:rPr>
              <a:t>a team, or in several teams</a:t>
            </a:r>
            <a:r>
              <a:rPr lang="en-US" sz="2300" b="1" dirty="0">
                <a:solidFill>
                  <a:srgbClr val="0A1F61"/>
                </a:solidFill>
                <a:latin typeface="Tajawal ExtraBold" panose="00000800000000000000" pitchFamily="2" charset="-78"/>
                <a:cs typeface="Tajawal ExtraBold" panose="00000800000000000000" pitchFamily="2" charset="-78"/>
              </a:rPr>
              <a:t>,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a:t>
            </a:r>
            <a:r>
              <a:rPr lang="en-US" sz="23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a:t>
            </a:r>
            <a:r>
              <a:rPr lang="ar-EG" sz="2300" b="1" dirty="0">
                <a:solidFill>
                  <a:srgbClr val="0A1F61"/>
                </a:solidFill>
                <a:latin typeface="Tajawal ExtraBold" panose="00000800000000000000" pitchFamily="2" charset="-78"/>
                <a:cs typeface="Tajawal ExtraBold" panose="00000800000000000000" pitchFamily="2" charset="-78"/>
              </a:rPr>
              <a:t> متشكك وغيور من السلطة</a:t>
            </a:r>
            <a:r>
              <a:rPr lang="en-US" sz="2300" b="1" dirty="0">
                <a:solidFill>
                  <a:srgbClr val="0A1F61"/>
                </a:solidFill>
                <a:latin typeface="Tajawal ExtraBold" panose="00000800000000000000" pitchFamily="2" charset="-78"/>
                <a:cs typeface="Tajawal ExtraBold" panose="00000800000000000000" pitchFamily="2" charset="-78"/>
              </a:rPr>
              <a:t>,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a:t>
            </a:r>
            <a:r>
              <a:rPr lang="en-US" sz="2300" b="1" dirty="0">
                <a:solidFill>
                  <a:srgbClr val="FF0000"/>
                </a:solidFill>
                <a:latin typeface="Tajawal ExtraBold" panose="00000800000000000000" pitchFamily="2" charset="-78"/>
                <a:cs typeface="Tajawal ExtraBold" panose="00000800000000000000" pitchFamily="2" charset="-78"/>
              </a:rPr>
              <a:t>collaborative and open</a:t>
            </a:r>
            <a:r>
              <a:rPr lang="en-US" sz="2300" b="1" dirty="0">
                <a:solidFill>
                  <a:srgbClr val="0A1F61"/>
                </a:solidFill>
                <a:latin typeface="Tajawal ExtraBold" panose="00000800000000000000" pitchFamily="2" charset="-78"/>
                <a:cs typeface="Tajawal ExtraBold" panose="00000800000000000000" pitchFamily="2" charset="-78"/>
              </a:rPr>
              <a:t>,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a:t>
            </a:r>
            <a:r>
              <a:rPr lang="en-US" sz="2400" b="1" dirty="0">
                <a:solidFill>
                  <a:srgbClr val="C00000"/>
                </a:solidFill>
                <a:latin typeface="Tajawal ExtraBold" panose="00000800000000000000" pitchFamily="2" charset="-78"/>
                <a:cs typeface="Tajawal ExtraBold" panose="00000800000000000000" pitchFamily="2" charset="-78"/>
              </a:rPr>
              <a:t>the style </a:t>
            </a:r>
            <a:r>
              <a:rPr lang="en-US" sz="2400" b="1" dirty="0">
                <a:solidFill>
                  <a:srgbClr val="0A1F61"/>
                </a:solidFill>
                <a:latin typeface="Tajawal ExtraBold" panose="00000800000000000000" pitchFamily="2" charset="-78"/>
                <a:cs typeface="Tajawal ExtraBold" panose="00000800000000000000" pitchFamily="2" charset="-78"/>
              </a:rPr>
              <a:t>of its leader defines an organization. If the organization is to be faithful</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مخلص</a:t>
            </a:r>
            <a:r>
              <a:rPr lang="en-US" sz="2400" b="1" dirty="0">
                <a:solidFill>
                  <a:srgbClr val="0A1F61"/>
                </a:solidFill>
                <a:latin typeface="Tajawal ExtraBold" panose="00000800000000000000" pitchFamily="2" charset="-78"/>
                <a:cs typeface="Tajawal ExtraBold" panose="00000800000000000000" pitchFamily="2" charset="-78"/>
              </a:rPr>
              <a:t> to its </a:t>
            </a:r>
            <a:r>
              <a:rPr lang="en-US" sz="2400" b="1" dirty="0">
                <a:solidFill>
                  <a:srgbClr val="C00000"/>
                </a:solidFill>
                <a:latin typeface="Tajawal ExtraBold" panose="00000800000000000000" pitchFamily="2" charset="-78"/>
                <a:cs typeface="Tajawal ExtraBold" panose="00000800000000000000" pitchFamily="2" charset="-78"/>
              </a:rPr>
              <a:t>philosophy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mission</a:t>
            </a:r>
            <a:r>
              <a:rPr lang="en-US" sz="2400" b="1" dirty="0">
                <a:solidFill>
                  <a:srgbClr val="0A1F61"/>
                </a:solidFill>
                <a:latin typeface="Tajawal ExtraBold" panose="00000800000000000000" pitchFamily="2" charset="-78"/>
                <a:cs typeface="Tajawal ExtraBold" panose="00000800000000000000" pitchFamily="2" charset="-78"/>
              </a:rPr>
              <a:t>, its leader's style </a:t>
            </a:r>
            <a:r>
              <a:rPr lang="en-US" sz="2400" b="1" dirty="0">
                <a:solidFill>
                  <a:srgbClr val="C00000"/>
                </a:solidFill>
                <a:latin typeface="Tajawal ExtraBold" panose="00000800000000000000" pitchFamily="2" charset="-78"/>
                <a:cs typeface="Tajawal ExtraBold" panose="00000800000000000000" pitchFamily="2" charset="-78"/>
              </a:rPr>
              <a:t>must be consistent with them</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An autocratic leader in a democratic organization can create chaos. </a:t>
            </a:r>
            <a:r>
              <a:rPr lang="en-US" sz="2400" b="1" dirty="0">
                <a:solidFill>
                  <a:srgbClr val="0A1F61"/>
                </a:solidFill>
                <a:latin typeface="Tajawal ExtraBold" panose="00000800000000000000" pitchFamily="2" charset="-78"/>
                <a:cs typeface="Tajawal ExtraBold" panose="00000800000000000000" pitchFamily="2" charset="-78"/>
              </a:rPr>
              <a:t>A leader concerned only with the bottom line </a:t>
            </a:r>
            <a:r>
              <a:rPr lang="ar-EG" sz="2400" b="1" dirty="0">
                <a:solidFill>
                  <a:srgbClr val="0A1F61"/>
                </a:solidFill>
                <a:latin typeface="Tajawal ExtraBold" panose="00000800000000000000" pitchFamily="2" charset="-78"/>
                <a:cs typeface="Tajawal ExtraBold" panose="00000800000000000000" pitchFamily="2" charset="-78"/>
              </a:rPr>
              <a:t> النتيجة النهائية</a:t>
            </a:r>
            <a:r>
              <a:rPr lang="en-US" sz="2400" b="1" dirty="0">
                <a:solidFill>
                  <a:srgbClr val="0A1F61"/>
                </a:solidFill>
                <a:latin typeface="Tajawal ExtraBold" panose="00000800000000000000" pitchFamily="2" charset="-78"/>
                <a:cs typeface="Tajawal ExtraBold" panose="00000800000000000000" pitchFamily="2" charset="-78"/>
              </a:rPr>
              <a:t> in an organization built on the importance of </a:t>
            </a:r>
            <a:r>
              <a:rPr lang="en-US" sz="2400" b="1" dirty="0">
                <a:solidFill>
                  <a:srgbClr val="FF0000"/>
                </a:solidFill>
                <a:latin typeface="Tajawal ExtraBold" panose="00000800000000000000" pitchFamily="2" charset="-78"/>
                <a:cs typeface="Tajawal ExtraBold" panose="00000800000000000000" pitchFamily="2" charset="-78"/>
              </a:rPr>
              <a:t>human values</a:t>
            </a:r>
            <a:r>
              <a:rPr lang="en-US" sz="2400" b="1" dirty="0">
                <a:solidFill>
                  <a:srgbClr val="0A1F61"/>
                </a:solidFill>
                <a:latin typeface="Tajawal ExtraBold" panose="00000800000000000000" pitchFamily="2" charset="-78"/>
                <a:cs typeface="Tajawal ExtraBold" panose="00000800000000000000" pitchFamily="2" charset="-78"/>
              </a:rPr>
              <a:t> may undermine</a:t>
            </a:r>
            <a:r>
              <a:rPr lang="ar-EG" sz="2400" b="1" dirty="0">
                <a:solidFill>
                  <a:srgbClr val="0A1F61"/>
                </a:solidFill>
                <a:latin typeface="Tajawal ExtraBold" panose="00000800000000000000" pitchFamily="2" charset="-78"/>
                <a:cs typeface="Tajawal ExtraBold" panose="00000800000000000000" pitchFamily="2" charset="-78"/>
              </a:rPr>
              <a:t>يقلل من </a:t>
            </a:r>
            <a:r>
              <a:rPr lang="en-US" sz="2400" b="1" dirty="0">
                <a:solidFill>
                  <a:srgbClr val="0A1F61"/>
                </a:solidFill>
                <a:latin typeface="Tajawal ExtraBold" panose="00000800000000000000" pitchFamily="2" charset="-78"/>
                <a:cs typeface="Tajawal ExtraBold" panose="00000800000000000000" pitchFamily="2" charset="-78"/>
              </a:rPr>
              <a:t> the purpose of its work. For that reason, </a:t>
            </a:r>
            <a:r>
              <a:rPr lang="en-US" sz="2400" b="1" dirty="0">
                <a:solidFill>
                  <a:srgbClr val="C00000"/>
                </a:solidFill>
                <a:latin typeface="Tajawal ExtraBold" panose="00000800000000000000" pitchFamily="2" charset="-78"/>
                <a:cs typeface="Tajawal ExtraBold" panose="00000800000000000000" pitchFamily="2" charset="-78"/>
              </a:rPr>
              <a:t>being conscious of both your own style as a leader and those of others you hire as leaders can be crucial in keeping your organization on the right track</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ar-EG" sz="2400" b="1" dirty="0">
                <a:solidFill>
                  <a:srgbClr val="C00000"/>
                </a:solidFill>
                <a:latin typeface="Tajawal ExtraBold" panose="00000800000000000000" pitchFamily="2" charset="-78"/>
                <a:cs typeface="Tajawal ExtraBold" panose="00000800000000000000" pitchFamily="2" charset="-78"/>
              </a:rPr>
              <a:t>ممارسة السلطة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974725" lvl="1" algn="just" rtl="1">
              <a:lnSpc>
                <a:spcPts val="3500"/>
              </a:lnSpc>
            </a:pPr>
            <a:r>
              <a:rPr lang="ar-EG" sz="2400" b="0" i="0" dirty="0">
                <a:solidFill>
                  <a:srgbClr val="3C4043"/>
                </a:solidFill>
                <a:effectLst/>
                <a:latin typeface="Roboto" panose="02000000000000000000" pitchFamily="2" charset="0"/>
              </a:rPr>
              <a:t>إن فرض السلطة على الآخرين هو غاية في حد ذاته، ويرمز إلى موقف المرء كزعيم.</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ar-EG" sz="2400" b="1" dirty="0">
                <a:solidFill>
                  <a:srgbClr val="C00000"/>
                </a:solidFill>
                <a:latin typeface="Tajawal ExtraBold" panose="00000800000000000000" pitchFamily="2" charset="-78"/>
                <a:cs typeface="Tajawal ExtraBold" panose="00000800000000000000" pitchFamily="2" charset="-78"/>
              </a:rPr>
              <a:t> اكتساب وممارسة الامتيازات ذات المكانة العالية</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a:t>
            </a:r>
            <a:r>
              <a:rPr lang="ar-EG" sz="2400" b="1" dirty="0">
                <a:solidFill>
                  <a:srgbClr val="C00000"/>
                </a:solidFill>
                <a:latin typeface="Tajawal ExtraBold" panose="00000800000000000000" pitchFamily="2" charset="-78"/>
                <a:cs typeface="Tajawal ExtraBold" panose="00000800000000000000" pitchFamily="2" charset="-78"/>
              </a:rPr>
              <a:t> كونه الرئيس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a:t>
            </a:r>
            <a:r>
              <a:rPr lang="ar-EG" sz="2400" b="1" dirty="0">
                <a:solidFill>
                  <a:srgbClr val="C00000"/>
                </a:solidFill>
                <a:latin typeface="Tajawal ExtraBold" panose="00000800000000000000" pitchFamily="2" charset="-78"/>
                <a:cs typeface="Tajawal ExtraBold" panose="00000800000000000000" pitchFamily="2" charset="-78"/>
              </a:rPr>
              <a:t> توفير القيادة الأخلاقية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his/her own high standards, creates expectations and pulls others up to his/her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a:t>
            </a:r>
            <a:r>
              <a:rPr lang="en-US" sz="2400" b="1" dirty="0">
                <a:solidFill>
                  <a:srgbClr val="C00000"/>
                </a:solidFill>
                <a:latin typeface="Tajawal ExtraBold" panose="00000800000000000000" pitchFamily="2" charset="-78"/>
                <a:cs typeface="Tajawal ExtraBold" panose="00000800000000000000" pitchFamily="2" charset="-78"/>
              </a:rPr>
              <a:t>four styles </a:t>
            </a:r>
            <a:r>
              <a:rPr lang="en-US" sz="2400" b="1" dirty="0">
                <a:solidFill>
                  <a:srgbClr val="0A1F61"/>
                </a:solidFill>
                <a:latin typeface="Tajawal ExtraBold" panose="00000800000000000000" pitchFamily="2" charset="-78"/>
                <a:cs typeface="Tajawal ExtraBold" panose="00000800000000000000" pitchFamily="2" charset="-78"/>
              </a:rPr>
              <a:t>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leaders combine some of the characteristics of two or more of these styles </a:t>
            </a:r>
            <a:r>
              <a:rPr lang="en-US" sz="2400" b="1" dirty="0">
                <a:solidFill>
                  <a:srgbClr val="0A1F61"/>
                </a:solidFill>
                <a:latin typeface="Tajawal ExtraBold" panose="00000800000000000000" pitchFamily="2" charset="-78"/>
                <a:cs typeface="Tajawal ExtraBold" panose="00000800000000000000" pitchFamily="2" charset="-78"/>
              </a:rPr>
              <a:t>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a:t>
            </a:r>
            <a:r>
              <a:rPr lang="en-US" sz="2400" b="1" dirty="0">
                <a:solidFill>
                  <a:srgbClr val="00B0F0"/>
                </a:solidFill>
                <a:latin typeface="Tajawal ExtraBold" panose="00000800000000000000" pitchFamily="2" charset="-78"/>
                <a:cs typeface="Tajawal ExtraBold" panose="00000800000000000000" pitchFamily="2" charset="-78"/>
              </a:rPr>
              <a:t>have all the power</a:t>
            </a:r>
            <a:r>
              <a:rPr lang="en-US" sz="2400" b="1" dirty="0">
                <a:solidFill>
                  <a:srgbClr val="0A1F61"/>
                </a:solidFill>
                <a:latin typeface="Tajawal ExtraBold" panose="00000800000000000000" pitchFamily="2" charset="-78"/>
                <a:cs typeface="Tajawal ExtraBold" panose="00000800000000000000" pitchFamily="2" charset="-78"/>
              </a:rPr>
              <a:t>, make </a:t>
            </a:r>
            <a:r>
              <a:rPr lang="en-US" sz="2400" b="1" dirty="0">
                <a:solidFill>
                  <a:srgbClr val="00B0F0"/>
                </a:solidFill>
                <a:latin typeface="Tajawal ExtraBold" panose="00000800000000000000" pitchFamily="2" charset="-78"/>
                <a:cs typeface="Tajawal ExtraBold" panose="00000800000000000000" pitchFamily="2" charset="-78"/>
              </a:rPr>
              <a:t>all the decisions</a:t>
            </a:r>
            <a:r>
              <a:rPr lang="en-US" sz="2400" b="1" dirty="0">
                <a:solidFill>
                  <a:srgbClr val="0A1F61"/>
                </a:solidFill>
                <a:latin typeface="Tajawal ExtraBold" panose="00000800000000000000" pitchFamily="2" charset="-78"/>
                <a:cs typeface="Tajawal ExtraBold" panose="00000800000000000000" pitchFamily="2" charset="-78"/>
              </a:rPr>
              <a:t>, and don't often tell anyone else about what they're doing. If you work for an autocratic leader, your job is usually </a:t>
            </a:r>
            <a:r>
              <a:rPr lang="en-US" sz="2400" b="1" dirty="0">
                <a:solidFill>
                  <a:srgbClr val="00B0F0"/>
                </a:solidFill>
                <a:latin typeface="Tajawal ExtraBold" panose="00000800000000000000" pitchFamily="2" charset="-78"/>
                <a:cs typeface="Tajawal ExtraBold" panose="00000800000000000000" pitchFamily="2" charset="-78"/>
              </a:rPr>
              <a:t>to do what you're told</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a:t>
            </a:r>
            <a:r>
              <a:rPr lang="en-US" sz="2400" b="1" dirty="0">
                <a:solidFill>
                  <a:srgbClr val="00B0F0"/>
                </a:solidFill>
                <a:latin typeface="Tajawal ExtraBold" panose="00000800000000000000" pitchFamily="2" charset="-78"/>
                <a:cs typeface="Tajawal ExtraBold" panose="00000800000000000000" pitchFamily="2" charset="-78"/>
              </a:rPr>
              <a:t>he's not concerned </a:t>
            </a:r>
            <a:r>
              <a:rPr lang="en-US" sz="2400" b="1"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00B0F0"/>
                </a:solidFill>
                <a:latin typeface="Tajawal ExtraBold" panose="00000800000000000000" pitchFamily="2" charset="-78"/>
                <a:cs typeface="Tajawal ExtraBold" panose="00000800000000000000" pitchFamily="2" charset="-78"/>
              </a:rPr>
              <a:t>whether anyone else agrees with what he's doing or not</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a:t>
            </a:r>
            <a:r>
              <a:rPr lang="en-US" sz="2400" b="1" dirty="0">
                <a:solidFill>
                  <a:srgbClr val="C00000"/>
                </a:solidFill>
                <a:latin typeface="Tajawal ExtraBold" panose="00000800000000000000" pitchFamily="2" charset="-78"/>
                <a:cs typeface="Tajawal ExtraBold" panose="00000800000000000000" pitchFamily="2" charset="-78"/>
              </a:rPr>
              <a:t>quick decision-making</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eliminates arguments </a:t>
            </a:r>
            <a:r>
              <a:rPr lang="en-US" sz="2400" b="1" dirty="0">
                <a:solidFill>
                  <a:srgbClr val="0A1F61"/>
                </a:solidFill>
                <a:latin typeface="Tajawal ExtraBold" panose="00000800000000000000" pitchFamily="2" charset="-78"/>
                <a:cs typeface="Tajawal ExtraBold" panose="00000800000000000000" pitchFamily="2" charset="-78"/>
              </a:rPr>
              <a:t>over how and why things get done. At the same time, however, it may reduce the likelihood of getting a range of different ideas from different people, and can treat people badly, or as if they don't matter. If, as is often true, the leader is concerned </a:t>
            </a:r>
            <a:r>
              <a:rPr lang="en-US" sz="2400" b="1" dirty="0">
                <a:solidFill>
                  <a:srgbClr val="FF0000"/>
                </a:solidFill>
                <a:latin typeface="Tajawal ExtraBold" panose="00000800000000000000" pitchFamily="2" charset="-78"/>
                <a:cs typeface="Tajawal ExtraBold" panose="00000800000000000000" pitchFamily="2" charset="-78"/>
              </a:rPr>
              <a:t>with his own power </a:t>
            </a:r>
            <a:r>
              <a:rPr lang="en-US" sz="2400" b="1" dirty="0">
                <a:solidFill>
                  <a:srgbClr val="0A1F61"/>
                </a:solidFill>
                <a:latin typeface="Tajawal ExtraBold" panose="00000800000000000000" pitchFamily="2" charset="-78"/>
                <a:cs typeface="Tajawal ExtraBold" panose="00000800000000000000" pitchFamily="2" charset="-78"/>
              </a:rPr>
              <a:t>and status, he'll be looking over his shoulder, and moving to squelch</a:t>
            </a:r>
            <a:r>
              <a:rPr lang="ar-EG" sz="2400" b="1" dirty="0">
                <a:solidFill>
                  <a:srgbClr val="0A1F61"/>
                </a:solidFill>
                <a:latin typeface="Tajawal ExtraBold" panose="00000800000000000000" pitchFamily="2" charset="-78"/>
                <a:cs typeface="Tajawal ExtraBold" panose="00000800000000000000" pitchFamily="2" charset="-78"/>
              </a:rPr>
              <a:t> سحق</a:t>
            </a:r>
            <a:r>
              <a:rPr lang="en-US" sz="2400" b="1" dirty="0">
                <a:solidFill>
                  <a:srgbClr val="0A1F61"/>
                </a:solidFill>
                <a:latin typeface="Tajawal ExtraBold" panose="00000800000000000000" pitchFamily="2" charset="-78"/>
                <a:cs typeface="Tajawal ExtraBold" panose="00000800000000000000" pitchFamily="2" charset="-78"/>
              </a:rPr>
              <a:t> any opposition to him or his ideas and decisions. </a:t>
            </a:r>
            <a:r>
              <a:rPr lang="en-US" sz="2400" b="1" dirty="0">
                <a:solidFill>
                  <a:srgbClr val="FF0000"/>
                </a:solidFill>
                <a:latin typeface="Tajawal ExtraBold" panose="00000800000000000000" pitchFamily="2" charset="-78"/>
                <a:cs typeface="Tajawal ExtraBold" panose="00000800000000000000" pitchFamily="2" charset="-78"/>
              </a:rPr>
              <a:t>Innovation</a:t>
            </a:r>
            <a:r>
              <a:rPr lang="en-US" sz="2400" b="1" dirty="0">
                <a:solidFill>
                  <a:srgbClr val="0A1F61"/>
                </a:solidFill>
                <a:latin typeface="Tajawal ExtraBold" panose="00000800000000000000" pitchFamily="2" charset="-78"/>
                <a:cs typeface="Tajawal ExtraBold" panose="00000800000000000000" pitchFamily="2" charset="-78"/>
              </a:rPr>
              <a:t> or the use of others' ideas is </a:t>
            </a:r>
            <a:r>
              <a:rPr lang="en-US" sz="2400" b="1" dirty="0">
                <a:solidFill>
                  <a:srgbClr val="FF0000"/>
                </a:solidFill>
                <a:latin typeface="Tajawal ExtraBold" panose="00000800000000000000" pitchFamily="2" charset="-78"/>
                <a:cs typeface="Tajawal ExtraBold" panose="00000800000000000000" pitchFamily="2" charset="-78"/>
              </a:rPr>
              <a:t>only permissible if it's part of the leader's plan</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a:t>
            </a:r>
            <a:r>
              <a:rPr lang="ar-EG" sz="2400" b="1" dirty="0">
                <a:solidFill>
                  <a:srgbClr val="0A1F61"/>
                </a:solidFill>
                <a:latin typeface="Tajawal ExtraBold" panose="00000800000000000000" pitchFamily="2" charset="-78"/>
                <a:cs typeface="Tajawal ExtraBold" panose="00000800000000000000" pitchFamily="2" charset="-78"/>
              </a:rPr>
              <a:t>عدم الثقة</a:t>
            </a:r>
            <a:r>
              <a:rPr lang="en-US" sz="2400" b="1" dirty="0">
                <a:solidFill>
                  <a:srgbClr val="0A1F61"/>
                </a:solidFill>
                <a:latin typeface="Tajawal ExtraBold" panose="00000800000000000000" pitchFamily="2" charset="-78"/>
                <a:cs typeface="Tajawal ExtraBold" panose="00000800000000000000" pitchFamily="2" charset="-78"/>
              </a:rPr>
              <a:t> in their wake. Others in the organization tend to copy their protection of their position, and their distrust of others' ideas and motives. Often, </a:t>
            </a:r>
            <a:r>
              <a:rPr lang="en-US" sz="2400" b="1" dirty="0">
                <a:solidFill>
                  <a:srgbClr val="C00000"/>
                </a:solidFill>
                <a:latin typeface="Tajawal ExtraBold" panose="00000800000000000000" pitchFamily="2" charset="-78"/>
                <a:cs typeface="Tajawal ExtraBold" panose="00000800000000000000" pitchFamily="2" charset="-78"/>
              </a:rPr>
              <a:t>autocratically -led organizations are not particularly supportive of personal relationships</a:t>
            </a:r>
            <a:r>
              <a:rPr lang="en-US" sz="2400" b="1" dirty="0">
                <a:solidFill>
                  <a:srgbClr val="0A1F61"/>
                </a:solidFill>
                <a:latin typeface="Tajawal ExtraBold" panose="00000800000000000000" pitchFamily="2" charset="-78"/>
                <a:cs typeface="Tajawal ExtraBold" panose="00000800000000000000" pitchFamily="2" charset="-78"/>
              </a:rPr>
              <a:t>, but much more keyed to chain-of-command</a:t>
            </a:r>
            <a:r>
              <a:rPr lang="ar-EG" sz="2400" b="1" dirty="0">
                <a:solidFill>
                  <a:srgbClr val="0A1F61"/>
                </a:solidFill>
                <a:latin typeface="Tajawal ExtraBold" panose="00000800000000000000" pitchFamily="2" charset="-78"/>
                <a:cs typeface="Tajawal ExtraBold" panose="00000800000000000000" pitchFamily="2" charset="-78"/>
              </a:rPr>
              <a:t> أكثر ارتباطًا بالتسلسل القيادي</a:t>
            </a:r>
            <a:r>
              <a:rPr lang="en-US" sz="2400" b="1" dirty="0">
                <a:solidFill>
                  <a:srgbClr val="0A1F61"/>
                </a:solidFill>
                <a:latin typeface="Tajawal ExtraBold" panose="00000800000000000000" pitchFamily="2" charset="-78"/>
                <a:cs typeface="Tajawal ExtraBold" panose="00000800000000000000" pitchFamily="2" charset="-78"/>
              </a:rPr>
              <a:t>. Everyone has her own sphere, and protects it at all costs. </a:t>
            </a:r>
            <a:r>
              <a:rPr lang="en-US" sz="2400" b="1" dirty="0">
                <a:solidFill>
                  <a:srgbClr val="C00000"/>
                </a:solidFill>
                <a:latin typeface="Tajawal ExtraBold" panose="00000800000000000000" pitchFamily="2" charset="-78"/>
                <a:cs typeface="Tajawal ExtraBold" panose="00000800000000000000" pitchFamily="2" charset="-78"/>
              </a:rPr>
              <a:t>Communication tends to go in only one direction</a:t>
            </a:r>
            <a:r>
              <a:rPr lang="en-US" sz="2400" b="1" dirty="0">
                <a:solidFill>
                  <a:srgbClr val="0A1F61"/>
                </a:solidFill>
                <a:latin typeface="Tajawal ExtraBold" panose="00000800000000000000" pitchFamily="2" charset="-78"/>
                <a:cs typeface="Tajawal ExtraBold" panose="00000800000000000000" pitchFamily="2" charset="-78"/>
              </a:rPr>
              <a:t>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t>
            </a:r>
            <a:r>
              <a:rPr lang="en-US" sz="2400" b="1" dirty="0">
                <a:solidFill>
                  <a:srgbClr val="C00000"/>
                </a:solidFill>
                <a:latin typeface="Tajawal ExtraBold" panose="00000800000000000000" pitchFamily="2" charset="-78"/>
                <a:cs typeface="Tajawal ExtraBold" panose="00000800000000000000" pitchFamily="2" charset="-78"/>
              </a:rPr>
              <a:t>autocratic leadership provides a stable and secure work environment and decisive </a:t>
            </a:r>
            <a:r>
              <a:rPr lang="ar-EG" sz="2400" b="1" dirty="0">
                <a:solidFill>
                  <a:srgbClr val="C00000"/>
                </a:solidFill>
                <a:latin typeface="Tajawal ExtraBold" panose="00000800000000000000" pitchFamily="2" charset="-78"/>
                <a:cs typeface="Tajawal ExtraBold" panose="00000800000000000000" pitchFamily="2" charset="-78"/>
              </a:rPr>
              <a:t>حاسم</a:t>
            </a:r>
            <a:r>
              <a:rPr lang="en-US" sz="2400" b="1" dirty="0">
                <a:solidFill>
                  <a:srgbClr val="C00000"/>
                </a:solidFill>
                <a:latin typeface="Tajawal ExtraBold" panose="00000800000000000000" pitchFamily="2" charset="-78"/>
                <a:cs typeface="Tajawal ExtraBold" panose="00000800000000000000" pitchFamily="2" charset="-78"/>
              </a:rPr>
              <a:t>, effective leadership.</a:t>
            </a:r>
            <a:r>
              <a:rPr lang="en-US" sz="2400" b="1" dirty="0">
                <a:solidFill>
                  <a:srgbClr val="0A1F61"/>
                </a:solidFill>
                <a:latin typeface="Tajawal ExtraBold" panose="00000800000000000000" pitchFamily="2" charset="-78"/>
                <a:cs typeface="Tajawal ExtraBold" panose="00000800000000000000" pitchFamily="2" charset="-78"/>
              </a:rPr>
              <a:t> All too often, however, it can sacrifice initiative</a:t>
            </a:r>
            <a:r>
              <a:rPr lang="ar-EG" sz="2400" b="1" dirty="0">
                <a:solidFill>
                  <a:srgbClr val="0A1F61"/>
                </a:solidFill>
                <a:latin typeface="Tajawal ExtraBold" panose="00000800000000000000" pitchFamily="2" charset="-78"/>
                <a:cs typeface="Tajawal ExtraBold" panose="00000800000000000000" pitchFamily="2" charset="-78"/>
              </a:rPr>
              <a:t> يمكن التضحية بالمبادرة</a:t>
            </a:r>
            <a:r>
              <a:rPr lang="en-US" sz="2400" b="1" dirty="0">
                <a:solidFill>
                  <a:srgbClr val="0A1F61"/>
                </a:solidFill>
                <a:latin typeface="Tajawal ExtraBold" panose="00000800000000000000" pitchFamily="2" charset="-78"/>
                <a:cs typeface="Tajawal ExtraBold" panose="00000800000000000000" pitchFamily="2" charset="-78"/>
              </a:rPr>
              <a:t>,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a:t>
            </a:r>
            <a:r>
              <a:rPr lang="ar-EG" sz="2400" b="1" dirty="0">
                <a:solidFill>
                  <a:srgbClr val="0A1F61"/>
                </a:solidFill>
                <a:latin typeface="Tajawal ExtraBold" panose="00000800000000000000" pitchFamily="2" charset="-78"/>
                <a:cs typeface="Tajawal ExtraBold" panose="00000800000000000000" pitchFamily="2" charset="-78"/>
              </a:rPr>
              <a:t> محترم</a:t>
            </a:r>
            <a:r>
              <a:rPr lang="en-US" sz="2400" b="1" dirty="0">
                <a:solidFill>
                  <a:srgbClr val="0A1F61"/>
                </a:solidFill>
                <a:latin typeface="Tajawal ExtraBold" panose="00000800000000000000" pitchFamily="2" charset="-78"/>
                <a:cs typeface="Tajawal ExtraBold" panose="00000800000000000000" pitchFamily="2" charset="-78"/>
              </a:rPr>
              <a:t>,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a:t>
            </a:r>
            <a:r>
              <a:rPr lang="en-US" sz="2400" b="1" dirty="0">
                <a:solidFill>
                  <a:srgbClr val="C00000"/>
                </a:solidFill>
                <a:latin typeface="Tajawal ExtraBold" panose="00000800000000000000" pitchFamily="2" charset="-78"/>
                <a:cs typeface="Tajawal ExtraBold" panose="00000800000000000000" pitchFamily="2" charset="-78"/>
              </a:rPr>
              <a:t>The leader may pay attention to relationships with and among staff members</a:t>
            </a:r>
            <a:r>
              <a:rPr lang="en-US" sz="2400" b="1" dirty="0">
                <a:solidFill>
                  <a:srgbClr val="0A1F61"/>
                </a:solidFill>
                <a:latin typeface="Tajawal ExtraBold" panose="00000800000000000000" pitchFamily="2" charset="-78"/>
                <a:cs typeface="Tajawal ExtraBold" panose="00000800000000000000" pitchFamily="2" charset="-78"/>
              </a:rPr>
              <a:t>, but only in the service of keeping </a:t>
            </a:r>
            <a:r>
              <a:rPr lang="en-US" sz="2400" b="1" dirty="0">
                <a:solidFill>
                  <a:srgbClr val="C00000"/>
                </a:solidFill>
                <a:latin typeface="Tajawal ExtraBold" panose="00000800000000000000" pitchFamily="2" charset="-78"/>
                <a:cs typeface="Tajawal ExtraBold" panose="00000800000000000000" pitchFamily="2" charset="-78"/>
              </a:rPr>
              <a:t>things running smoothly</a:t>
            </a:r>
            <a:r>
              <a:rPr lang="en-US" sz="2400" b="1" dirty="0">
                <a:solidFill>
                  <a:srgbClr val="0A1F61"/>
                </a:solidFill>
                <a:latin typeface="Tajawal ExtraBold" panose="00000800000000000000" pitchFamily="2" charset="-78"/>
                <a:cs typeface="Tajawal ExtraBold" panose="00000800000000000000" pitchFamily="2" charset="-78"/>
              </a:rPr>
              <a:t>. Depending upon the nature and stability of the organization, </a:t>
            </a:r>
            <a:r>
              <a:rPr lang="en-US" sz="2400" b="1" dirty="0">
                <a:solidFill>
                  <a:srgbClr val="C00000"/>
                </a:solidFill>
                <a:latin typeface="Tajawal ExtraBold" panose="00000800000000000000" pitchFamily="2" charset="-78"/>
                <a:cs typeface="Tajawal ExtraBold" panose="00000800000000000000" pitchFamily="2" charset="-78"/>
              </a:rPr>
              <a:t>the main focus </a:t>
            </a:r>
            <a:r>
              <a:rPr lang="en-US" sz="2400" b="1" dirty="0">
                <a:solidFill>
                  <a:srgbClr val="0A1F61"/>
                </a:solidFill>
                <a:latin typeface="Tajawal ExtraBold" panose="00000800000000000000" pitchFamily="2" charset="-78"/>
                <a:cs typeface="Tajawal ExtraBold" panose="00000800000000000000" pitchFamily="2" charset="-78"/>
              </a:rPr>
              <a:t>may be on </a:t>
            </a:r>
            <a:r>
              <a:rPr lang="en-US" sz="2400" b="1" dirty="0">
                <a:solidFill>
                  <a:srgbClr val="C00000"/>
                </a:solidFill>
                <a:latin typeface="Tajawal ExtraBold" panose="00000800000000000000" pitchFamily="2" charset="-78"/>
                <a:cs typeface="Tajawal ExtraBold" panose="00000800000000000000" pitchFamily="2" charset="-78"/>
              </a:rPr>
              <a:t>funding, on strengthening the organization's systems and infrastructure </a:t>
            </a:r>
            <a:r>
              <a:rPr lang="en-US" sz="2400" b="1" dirty="0">
                <a:solidFill>
                  <a:srgbClr val="0A1F61"/>
                </a:solidFill>
                <a:latin typeface="Tajawal ExtraBold" panose="00000800000000000000" pitchFamily="2" charset="-78"/>
                <a:cs typeface="Tajawal ExtraBold" panose="00000800000000000000" pitchFamily="2" charset="-78"/>
              </a:rPr>
              <a:t>(policies, positions, equipment, etc.), or </a:t>
            </a:r>
            <a:r>
              <a:rPr lang="en-US" sz="2400" b="1" dirty="0">
                <a:solidFill>
                  <a:srgbClr val="C00000"/>
                </a:solidFill>
                <a:latin typeface="Tajawal ExtraBold" panose="00000800000000000000" pitchFamily="2" charset="-78"/>
                <a:cs typeface="Tajawal ExtraBold" panose="00000800000000000000" pitchFamily="2" charset="-78"/>
              </a:rPr>
              <a:t>on making sure day-to-day operations go well </a:t>
            </a:r>
            <a:r>
              <a:rPr lang="en-US" sz="2400" b="1" dirty="0">
                <a:solidFill>
                  <a:srgbClr val="0A1F61"/>
                </a:solidFill>
                <a:latin typeface="Tajawal ExtraBold" panose="00000800000000000000" pitchFamily="2" charset="-78"/>
                <a:cs typeface="Tajawal ExtraBold" panose="00000800000000000000" pitchFamily="2" charset="-78"/>
              </a:rPr>
              <a:t>(including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t>
            </a:r>
            <a:r>
              <a:rPr lang="en-US" sz="2400" b="1" dirty="0">
                <a:solidFill>
                  <a:srgbClr val="C00000"/>
                </a:solidFill>
                <a:latin typeface="Tajawal ExtraBold" panose="00000800000000000000" pitchFamily="2" charset="-78"/>
                <a:cs typeface="Tajawal ExtraBold" panose="00000800000000000000" pitchFamily="2" charset="-78"/>
              </a:rPr>
              <a:t>a managerial leader will generally be on top of what's happening in the organization</a:t>
            </a:r>
            <a:r>
              <a:rPr lang="en-US" sz="2400" b="1" dirty="0">
                <a:solidFill>
                  <a:srgbClr val="0A1F61"/>
                </a:solidFill>
                <a:latin typeface="Tajawal ExtraBold" panose="00000800000000000000" pitchFamily="2" charset="-78"/>
                <a:cs typeface="Tajawal ExtraBold" panose="00000800000000000000" pitchFamily="2" charset="-78"/>
              </a:rPr>
              <a:t>. Depending on the size of the organization and leader’s management level, he/she'll have </a:t>
            </a:r>
            <a:r>
              <a:rPr lang="en-US" sz="2400" b="1" dirty="0">
                <a:solidFill>
                  <a:srgbClr val="C00000"/>
                </a:solidFill>
                <a:latin typeface="Tajawal ExtraBold" panose="00000800000000000000" pitchFamily="2" charset="-78"/>
                <a:cs typeface="Tajawal ExtraBold" panose="00000800000000000000" pitchFamily="2" charset="-78"/>
              </a:rPr>
              <a:t>control of the budget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know the policies and procedures </a:t>
            </a:r>
            <a:r>
              <a:rPr lang="en-US" sz="2400" b="1" dirty="0">
                <a:solidFill>
                  <a:srgbClr val="0A1F61"/>
                </a:solidFill>
                <a:latin typeface="Tajawal ExtraBold" panose="00000800000000000000" pitchFamily="2" charset="-78"/>
                <a:cs typeface="Tajawal ExtraBold" panose="00000800000000000000" pitchFamily="2" charset="-78"/>
              </a:rPr>
              <a:t>manual inside out, be </a:t>
            </a:r>
            <a:r>
              <a:rPr lang="en-US" sz="2400" b="1" dirty="0">
                <a:solidFill>
                  <a:srgbClr val="C00000"/>
                </a:solidFill>
                <a:latin typeface="Tajawal ExtraBold" panose="00000800000000000000" pitchFamily="2" charset="-78"/>
                <a:cs typeface="Tajawal ExtraBold" panose="00000800000000000000" pitchFamily="2" charset="-78"/>
              </a:rPr>
              <a:t>aware of who's doing his job efficiently </a:t>
            </a:r>
            <a:r>
              <a:rPr lang="en-US" sz="2400" b="1" dirty="0">
                <a:solidFill>
                  <a:srgbClr val="0A1F61"/>
                </a:solidFill>
                <a:latin typeface="Tajawal ExtraBold" panose="00000800000000000000" pitchFamily="2" charset="-78"/>
                <a:cs typeface="Tajawal ExtraBold" panose="00000800000000000000" pitchFamily="2" charset="-78"/>
              </a:rPr>
              <a:t>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t>
            </a:r>
            <a:r>
              <a:rPr lang="en-US" sz="2400" b="1" dirty="0">
                <a:solidFill>
                  <a:srgbClr val="C00000"/>
                </a:solidFill>
                <a:latin typeface="Tajawal ExtraBold" panose="00000800000000000000" pitchFamily="2" charset="-78"/>
                <a:cs typeface="Tajawal ExtraBold" panose="00000800000000000000" pitchFamily="2" charset="-78"/>
              </a:rPr>
              <a:t>a well-managed organization</a:t>
            </a:r>
            <a:r>
              <a:rPr lang="en-US" sz="2400" b="1" dirty="0">
                <a:solidFill>
                  <a:srgbClr val="0A1F61"/>
                </a:solidFill>
                <a:latin typeface="Tajawal ExtraBold" panose="00000800000000000000" pitchFamily="2" charset="-78"/>
                <a:cs typeface="Tajawal ExtraBold" panose="00000800000000000000" pitchFamily="2" charset="-78"/>
              </a:rPr>
              <a:t>, regardless of its leadership style, is a reasonably </a:t>
            </a:r>
            <a:r>
              <a:rPr lang="en-US" sz="2400" b="1" dirty="0">
                <a:solidFill>
                  <a:srgbClr val="C00000"/>
                </a:solidFill>
                <a:latin typeface="Tajawal ExtraBold" panose="00000800000000000000" pitchFamily="2" charset="-78"/>
                <a:cs typeface="Tajawal ExtraBold" panose="00000800000000000000" pitchFamily="2" charset="-78"/>
              </a:rPr>
              <a:t>pleasant place to work</a:t>
            </a:r>
            <a:r>
              <a:rPr lang="en-US" sz="2400" b="1" dirty="0">
                <a:solidFill>
                  <a:srgbClr val="0A1F61"/>
                </a:solidFill>
                <a:latin typeface="Tajawal ExtraBold" panose="00000800000000000000" pitchFamily="2" charset="-78"/>
                <a:cs typeface="Tajawal ExtraBold" panose="00000800000000000000" pitchFamily="2" charset="-78"/>
              </a:rPr>
              <a:t>. Staff members don 't have to worry about ambiguity, or about whether they'll get paid. As long as oversight is relatively civil - no screaming at people, no setting staff members against one another - things go along on an even keel</a:t>
            </a:r>
            <a:r>
              <a:rPr lang="ar-EG" sz="2400" b="1" dirty="0">
                <a:solidFill>
                  <a:srgbClr val="0A1F61"/>
                </a:solidFill>
                <a:latin typeface="Tajawal ExtraBold" panose="00000800000000000000" pitchFamily="2" charset="-78"/>
                <a:cs typeface="Tajawal ExtraBold" panose="00000800000000000000" pitchFamily="2" charset="-78"/>
              </a:rPr>
              <a:t> الأمور تسير بشكل متساوٍ</a:t>
            </a:r>
            <a:r>
              <a:rPr lang="en-US" sz="2400" b="1" dirty="0">
                <a:solidFill>
                  <a:srgbClr val="0A1F61"/>
                </a:solidFill>
                <a:latin typeface="Tajawal ExtraBold" panose="00000800000000000000" pitchFamily="2" charset="-78"/>
                <a:cs typeface="Tajawal ExtraBold" panose="00000800000000000000" pitchFamily="2" charset="-78"/>
              </a:rPr>
              <a:t>. </a:t>
            </a:r>
            <a:endParaRPr lang="ar-EG"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managers even try </a:t>
            </a:r>
            <a:r>
              <a:rPr lang="en-US" sz="2400" b="1" dirty="0">
                <a:solidFill>
                  <a:srgbClr val="C00000"/>
                </a:solidFill>
                <a:latin typeface="Tajawal ExtraBold" panose="00000800000000000000" pitchFamily="2" charset="-78"/>
                <a:cs typeface="Tajawal ExtraBold" panose="00000800000000000000" pitchFamily="2" charset="-78"/>
              </a:rPr>
              <a:t>to foster friendly relationships </a:t>
            </a:r>
            <a:r>
              <a:rPr lang="en-US" sz="2400" b="1" dirty="0">
                <a:solidFill>
                  <a:srgbClr val="0A1F61"/>
                </a:solidFill>
                <a:latin typeface="Tajawal ExtraBold" panose="00000800000000000000" pitchFamily="2" charset="-78"/>
                <a:cs typeface="Tajawal ExtraBold" panose="00000800000000000000" pitchFamily="2" charset="-78"/>
              </a:rPr>
              <a:t>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a:t>
            </a:r>
            <a:r>
              <a:rPr lang="en-US" sz="2400" b="1" dirty="0">
                <a:solidFill>
                  <a:srgbClr val="C00000"/>
                </a:solidFill>
                <a:latin typeface="Tajawal ExtraBold" panose="00000800000000000000" pitchFamily="2" charset="-78"/>
                <a:cs typeface="Tajawal ExtraBold" panose="00000800000000000000" pitchFamily="2" charset="-78"/>
              </a:rPr>
              <a:t>, good management without a clear vision creates an organization with no sense of purpose</a:t>
            </a:r>
            <a:r>
              <a:rPr lang="en-US" sz="2400" b="1" dirty="0">
                <a:solidFill>
                  <a:srgbClr val="0A1F61"/>
                </a:solidFill>
                <a:latin typeface="Tajawal ExtraBold" panose="00000800000000000000" pitchFamily="2" charset="-78"/>
                <a:cs typeface="Tajawal ExtraBold" panose="00000800000000000000" pitchFamily="2" charset="-78"/>
              </a:rPr>
              <a:t>.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64" y="556572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a:t>
            </a:r>
            <a:r>
              <a:rPr lang="en-US" sz="2400" b="1" dirty="0">
                <a:solidFill>
                  <a:srgbClr val="C00000"/>
                </a:solidFill>
                <a:latin typeface="Tajawal ExtraBold" panose="00000800000000000000" pitchFamily="2" charset="-78"/>
                <a:cs typeface="Tajawal ExtraBold" panose="00000800000000000000" pitchFamily="2" charset="-78"/>
              </a:rPr>
              <a:t>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
        <p:nvSpPr>
          <p:cNvPr id="12" name="TextBox 11">
            <a:extLst>
              <a:ext uri="{FF2B5EF4-FFF2-40B4-BE49-F238E27FC236}">
                <a16:creationId xmlns:a16="http://schemas.microsoft.com/office/drawing/2014/main" id="{32F4B06A-8AE6-E514-2884-4868767A04D9}"/>
              </a:ext>
            </a:extLst>
          </p:cNvPr>
          <p:cNvSpPr txBox="1"/>
          <p:nvPr/>
        </p:nvSpPr>
        <p:spPr>
          <a:xfrm>
            <a:off x="5382516" y="5811548"/>
            <a:ext cx="6211228" cy="1015663"/>
          </a:xfrm>
          <a:prstGeom prst="rect">
            <a:avLst/>
          </a:prstGeom>
          <a:noFill/>
        </p:spPr>
        <p:txBody>
          <a:bodyPr wrap="square">
            <a:spAutoFit/>
          </a:bodyPr>
          <a:lstStyle/>
          <a:p>
            <a:pPr algn="just" rtl="1"/>
            <a:r>
              <a:rPr lang="ar-EG" sz="2000" b="1" dirty="0"/>
              <a:t>إذا رأى القائد أن الإدارة هي الهدف الأساسي، فهو </a:t>
            </a:r>
            <a:r>
              <a:rPr lang="ar-EG" sz="2000" b="1" dirty="0">
                <a:solidFill>
                  <a:srgbClr val="C00000"/>
                </a:solidFill>
              </a:rPr>
              <a:t>قائد إداري</a:t>
            </a:r>
            <a:r>
              <a:rPr lang="ar-EG" sz="2000" b="1" dirty="0"/>
              <a:t>، وسيكون له وجهة نظر مختلفة تمامًا عن القيادة عما إذا كان الأسلوب ديمقراطيًا بشكل أساسي، على سبيل المثال.</a:t>
            </a:r>
            <a:endParaRPr lang="en-US" sz="2000" b="1" dirty="0"/>
          </a:p>
        </p:txBody>
      </p:sp>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a:t>
            </a:r>
            <a:r>
              <a:rPr lang="ar-EG" sz="2400" b="1" dirty="0">
                <a:solidFill>
                  <a:srgbClr val="0A1F61"/>
                </a:solidFill>
                <a:latin typeface="Tajawal ExtraBold" panose="00000800000000000000" pitchFamily="2" charset="-78"/>
                <a:cs typeface="Tajawal ExtraBold" panose="00000800000000000000" pitchFamily="2" charset="-78"/>
              </a:rPr>
              <a:t> يعني أن المسؤولية تتوقف معه</a:t>
            </a:r>
            <a:r>
              <a:rPr lang="en-US" sz="2400" b="1" dirty="0">
                <a:solidFill>
                  <a:srgbClr val="0A1F61"/>
                </a:solidFill>
                <a:latin typeface="Tajawal ExtraBold" panose="00000800000000000000" pitchFamily="2" charset="-78"/>
                <a:cs typeface="Tajawal ExtraBold" panose="00000800000000000000" pitchFamily="2" charset="-78"/>
              </a:rPr>
              <a:t>.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a:t>
            </a:r>
            <a:r>
              <a:rPr lang="en-US" sz="2400" b="1" dirty="0">
                <a:solidFill>
                  <a:srgbClr val="0A1F61"/>
                </a:solidFill>
                <a:latin typeface="Tajawal ExtraBold" panose="00000800000000000000" pitchFamily="2" charset="-78"/>
                <a:cs typeface="Tajawal ExtraBold" panose="00000800000000000000" pitchFamily="2" charset="-78"/>
              </a:rPr>
              <a:t>.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Steve Jobs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39533" y="2934665"/>
            <a:ext cx="3807284" cy="2508894"/>
          </a:xfrm>
          <a:prstGeom prst="rect">
            <a:avLst/>
          </a:prstGeom>
        </p:spPr>
      </p:pic>
      <p:sp>
        <p:nvSpPr>
          <p:cNvPr id="4" name="Rectangle: Rounded Corners 3">
            <a:extLst>
              <a:ext uri="{FF2B5EF4-FFF2-40B4-BE49-F238E27FC236}">
                <a16:creationId xmlns:a16="http://schemas.microsoft.com/office/drawing/2014/main" id="{2089E8FE-1161-E504-AD07-E042345FF7AF}"/>
              </a:ext>
            </a:extLst>
          </p:cNvPr>
          <p:cNvSpPr/>
          <p:nvPr/>
        </p:nvSpPr>
        <p:spPr>
          <a:xfrm>
            <a:off x="1873660" y="3322996"/>
            <a:ext cx="3807284"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C00000"/>
                </a:solidFill>
                <a:latin typeface="Tajawal ExtraBold" panose="00000800000000000000" pitchFamily="2" charset="-78"/>
                <a:cs typeface="Tajawal ExtraBold" panose="00000800000000000000" pitchFamily="2" charset="-78"/>
              </a:rPr>
              <a:t>2 Videos</a:t>
            </a:r>
            <a:endParaRPr lang="en-US" sz="48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375922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collaborative leader tries to involve everyone in the organization in leadership</a:t>
            </a:r>
            <a:r>
              <a:rPr lang="en-US" sz="2400" b="1" dirty="0">
                <a:solidFill>
                  <a:srgbClr val="0A1F61"/>
                </a:solidFill>
                <a:latin typeface="Tajawal ExtraBold" panose="00000800000000000000" pitchFamily="2" charset="-78"/>
                <a:cs typeface="Tajawal ExtraBold" panose="00000800000000000000" pitchFamily="2" charset="-78"/>
              </a:rPr>
              <a:t>. The leader is truly first among equals, in that he/she may </a:t>
            </a:r>
            <a:r>
              <a:rPr lang="en-US" sz="2400" b="1" dirty="0">
                <a:solidFill>
                  <a:srgbClr val="C00000"/>
                </a:solidFill>
                <a:latin typeface="Tajawal ExtraBold" panose="00000800000000000000" pitchFamily="2" charset="-78"/>
                <a:cs typeface="Tajawal ExtraBold" panose="00000800000000000000" pitchFamily="2" charset="-78"/>
              </a:rPr>
              <a:t>initiate discussion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pinpoint problems or issues that need to be addressed</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keep track of the organization as a whole</a:t>
            </a:r>
            <a:r>
              <a:rPr lang="en-US" sz="2400" b="1" dirty="0">
                <a:solidFill>
                  <a:srgbClr val="0A1F61"/>
                </a:solidFill>
                <a:latin typeface="Tajawal ExtraBold" panose="00000800000000000000" pitchFamily="2" charset="-78"/>
                <a:cs typeface="Tajawal ExtraBold" panose="00000800000000000000" pitchFamily="2" charset="-78"/>
              </a:rPr>
              <a:t>, rather than of one particular job. But </a:t>
            </a:r>
            <a:r>
              <a:rPr lang="en-US" sz="2400" b="1" dirty="0">
                <a:solidFill>
                  <a:srgbClr val="C00000"/>
                </a:solidFill>
                <a:latin typeface="Tajawal ExtraBold" panose="00000800000000000000" pitchFamily="2" charset="-78"/>
                <a:cs typeface="Tajawal ExtraBold" panose="00000800000000000000" pitchFamily="2" charset="-78"/>
              </a:rPr>
              <a:t>decisions are made through a collaborative process of discussion</a:t>
            </a:r>
            <a:r>
              <a:rPr lang="en-US" sz="2400" b="1" dirty="0">
                <a:solidFill>
                  <a:srgbClr val="0A1F61"/>
                </a:solidFill>
                <a:latin typeface="Tajawal ExtraBold" panose="00000800000000000000" pitchFamily="2" charset="-78"/>
                <a:cs typeface="Tajawal ExtraBold" panose="00000800000000000000" pitchFamily="2" charset="-78"/>
              </a:rPr>
              <a:t>, and some form of </a:t>
            </a:r>
            <a:r>
              <a:rPr lang="en-US" sz="2400" b="1" dirty="0">
                <a:solidFill>
                  <a:srgbClr val="C00000"/>
                </a:solidFill>
                <a:latin typeface="Tajawal ExtraBold" panose="00000800000000000000" pitchFamily="2" charset="-78"/>
                <a:cs typeface="Tajawal ExtraBold" panose="00000800000000000000" pitchFamily="2" charset="-78"/>
              </a:rPr>
              <a:t>either 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a:t>
            </a:r>
            <a:r>
              <a:rPr lang="en-US" sz="2400" b="1" dirty="0">
                <a:solidFill>
                  <a:srgbClr val="C00000"/>
                </a:solidFill>
                <a:latin typeface="Tajawal ExtraBold" panose="00000800000000000000" pitchFamily="2" charset="-78"/>
                <a:cs typeface="Tajawal ExtraBold" panose="00000800000000000000" pitchFamily="2" charset="-78"/>
              </a:rPr>
              <a:t>to empower the group </a:t>
            </a:r>
            <a:r>
              <a:rPr lang="en-US" sz="2400" b="1" dirty="0">
                <a:solidFill>
                  <a:srgbClr val="0A1F61"/>
                </a:solidFill>
                <a:latin typeface="Tajawal ExtraBold" panose="00000800000000000000" pitchFamily="2" charset="-78"/>
                <a:cs typeface="Tajawal ExtraBold" panose="00000800000000000000" pitchFamily="2" charset="-78"/>
              </a:rPr>
              <a:t>-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a:t>
            </a:r>
            <a:r>
              <a:rPr lang="en-US" sz="2400" b="1" dirty="0">
                <a:solidFill>
                  <a:srgbClr val="FF0000"/>
                </a:solidFill>
                <a:latin typeface="Tajawal ExtraBold" panose="00000800000000000000" pitchFamily="2" charset="-78"/>
                <a:cs typeface="Tajawal ExtraBold" panose="00000800000000000000" pitchFamily="2" charset="-78"/>
              </a:rPr>
              <a:t>relevant information</a:t>
            </a:r>
            <a:r>
              <a:rPr lang="en-US" sz="2400" b="1" dirty="0">
                <a:solidFill>
                  <a:srgbClr val="0A1F61"/>
                </a:solidFill>
                <a:latin typeface="Tajawal ExtraBold" panose="00000800000000000000" pitchFamily="2" charset="-78"/>
                <a:cs typeface="Tajawal ExtraBold" panose="00000800000000000000" pitchFamily="2" charset="-78"/>
              </a:rPr>
              <a:t>, they'll </a:t>
            </a:r>
            <a:r>
              <a:rPr lang="en-US" sz="2400" b="1" dirty="0">
                <a:solidFill>
                  <a:srgbClr val="FF0000"/>
                </a:solidFill>
                <a:latin typeface="Tajawal ExtraBold" panose="00000800000000000000" pitchFamily="2" charset="-78"/>
                <a:cs typeface="Tajawal ExtraBold" panose="00000800000000000000" pitchFamily="2" charset="-78"/>
              </a:rPr>
              <a:t>make good decisions</a:t>
            </a:r>
            <a:r>
              <a:rPr lang="en-US" sz="2400" b="1" dirty="0">
                <a:solidFill>
                  <a:srgbClr val="0A1F61"/>
                </a:solidFill>
                <a:latin typeface="Tajawal ExtraBold" panose="00000800000000000000" pitchFamily="2" charset="-78"/>
                <a:cs typeface="Tajawal ExtraBold" panose="00000800000000000000" pitchFamily="2" charset="-78"/>
              </a:rPr>
              <a:t>...and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a:t>
            </a:r>
            <a:r>
              <a:rPr lang="en-US" sz="2400" b="1" dirty="0">
                <a:solidFill>
                  <a:srgbClr val="FF0000"/>
                </a:solidFill>
                <a:latin typeface="Tajawal ExtraBold" panose="00000800000000000000" pitchFamily="2" charset="-78"/>
                <a:cs typeface="Tajawal ExtraBold" panose="00000800000000000000" pitchFamily="2" charset="-78"/>
              </a:rPr>
              <a:t>members of the organization buy into its vision and decisions</a:t>
            </a:r>
            <a:r>
              <a:rPr lang="en-US" sz="2400" b="1" dirty="0">
                <a:solidFill>
                  <a:srgbClr val="0A1F61"/>
                </a:solidFill>
                <a:latin typeface="Tajawal ExtraBold" panose="00000800000000000000" pitchFamily="2" charset="-78"/>
                <a:cs typeface="Tajawal ExtraBold" panose="00000800000000000000" pitchFamily="2" charset="-78"/>
              </a:rPr>
              <a:t>, since they are directly involved in creating them. </a:t>
            </a:r>
            <a:r>
              <a:rPr lang="ar-EG" sz="2400" b="0" i="0" dirty="0">
                <a:solidFill>
                  <a:srgbClr val="3C4043"/>
                </a:solidFill>
                <a:effectLst/>
                <a:latin typeface="Roboto" panose="02000000000000000000" pitchFamily="2" charset="0"/>
              </a:rPr>
              <a:t>إن القيادة التعاونية تقترب قدر الإمكان من ضمان تبني أعضاء المنظمة لرؤيتها وقراراتها، لأنهم يشاركون بشكل مباشر في صياغتها.</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8071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a:t>
            </a:r>
            <a:r>
              <a:rPr lang="en-US" sz="2400"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collaborative leader</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
        <p:nvSpPr>
          <p:cNvPr id="11" name="TextBox 10">
            <a:extLst>
              <a:ext uri="{FF2B5EF4-FFF2-40B4-BE49-F238E27FC236}">
                <a16:creationId xmlns:a16="http://schemas.microsoft.com/office/drawing/2014/main" id="{F9EAE8FE-E034-E2B8-7323-CF773A9120F1}"/>
              </a:ext>
            </a:extLst>
          </p:cNvPr>
          <p:cNvSpPr txBox="1"/>
          <p:nvPr/>
        </p:nvSpPr>
        <p:spPr>
          <a:xfrm>
            <a:off x="3268980" y="6141734"/>
            <a:ext cx="8578215" cy="369332"/>
          </a:xfrm>
          <a:prstGeom prst="rect">
            <a:avLst/>
          </a:prstGeom>
          <a:noFill/>
        </p:spPr>
        <p:txBody>
          <a:bodyPr wrap="square">
            <a:spAutoFit/>
          </a:bodyPr>
          <a:lstStyle/>
          <a:p>
            <a:pPr algn="r" rtl="1"/>
            <a:r>
              <a:rPr lang="en-US" b="1" dirty="0" err="1"/>
              <a:t>بناء</a:t>
            </a:r>
            <a:r>
              <a:rPr lang="en-US" b="1" dirty="0"/>
              <a:t> </a:t>
            </a:r>
            <a:r>
              <a:rPr lang="en-US" b="1" dirty="0" err="1"/>
              <a:t>مشاركة</a:t>
            </a:r>
            <a:r>
              <a:rPr lang="en-US" b="1" dirty="0"/>
              <a:t> </a:t>
            </a:r>
            <a:r>
              <a:rPr lang="en-US" b="1" dirty="0" err="1"/>
              <a:t>واسعة</a:t>
            </a:r>
            <a:r>
              <a:rPr lang="en-US" b="1" dirty="0"/>
              <a:t> </a:t>
            </a:r>
            <a:r>
              <a:rPr lang="en-US" b="1" dirty="0" err="1"/>
              <a:t>النطاق</a:t>
            </a:r>
            <a:r>
              <a:rPr lang="en-US" b="1" dirty="0"/>
              <a:t>: </a:t>
            </a:r>
            <a:r>
              <a:rPr lang="en-US" b="1" dirty="0" err="1"/>
              <a:t>يدعو</a:t>
            </a:r>
            <a:r>
              <a:rPr lang="en-US" b="1" dirty="0"/>
              <a:t> </a:t>
            </a:r>
            <a:r>
              <a:rPr lang="en-US" b="1" dirty="0" err="1"/>
              <a:t>القائد</a:t>
            </a:r>
            <a:r>
              <a:rPr lang="en-US" b="1" dirty="0"/>
              <a:t> </a:t>
            </a:r>
            <a:r>
              <a:rPr lang="en-US" b="1" dirty="0" err="1"/>
              <a:t>التعاوني</a:t>
            </a:r>
            <a:r>
              <a:rPr lang="en-US" b="1" dirty="0"/>
              <a:t> </a:t>
            </a:r>
            <a:r>
              <a:rPr lang="en-US" b="1" dirty="0" err="1"/>
              <a:t>جميع</a:t>
            </a:r>
            <a:r>
              <a:rPr lang="en-US" b="1" dirty="0"/>
              <a:t> </a:t>
            </a:r>
            <a:r>
              <a:rPr lang="en-US" b="1" dirty="0" err="1"/>
              <a:t>المعنيين</a:t>
            </a:r>
            <a:r>
              <a:rPr lang="en-US" b="1" dirty="0"/>
              <a:t> </a:t>
            </a:r>
            <a:r>
              <a:rPr lang="en-US" b="1" dirty="0" err="1"/>
              <a:t>إلى</a:t>
            </a:r>
            <a:r>
              <a:rPr lang="en-US" b="1" dirty="0"/>
              <a:t> </a:t>
            </a:r>
            <a:r>
              <a:rPr lang="en-US" b="1" dirty="0" err="1"/>
              <a:t>المشاركة</a:t>
            </a:r>
            <a:r>
              <a:rPr lang="en-US" b="1" dirty="0"/>
              <a:t> </a:t>
            </a:r>
            <a:r>
              <a:rPr lang="en-US" b="1" dirty="0" err="1"/>
              <a:t>في</a:t>
            </a:r>
            <a:r>
              <a:rPr lang="en-US" b="1" dirty="0"/>
              <a:t> </a:t>
            </a:r>
            <a:r>
              <a:rPr lang="en-US" b="1" dirty="0" err="1"/>
              <a:t>عملية</a:t>
            </a:r>
            <a:r>
              <a:rPr lang="en-US" b="1" dirty="0"/>
              <a:t> </a:t>
            </a:r>
            <a:r>
              <a:rPr lang="en-US" b="1" dirty="0" err="1"/>
              <a:t>شاملة</a:t>
            </a:r>
            <a:r>
              <a:rPr lang="en-US" b="1" dirty="0"/>
              <a:t>.</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5400966"/>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r>
              <a:rPr lang="ar-EG" sz="2400" b="0" i="0" dirty="0">
                <a:solidFill>
                  <a:srgbClr val="3C4043"/>
                </a:solidFill>
                <a:effectLst/>
                <a:latin typeface="Roboto" panose="02000000000000000000" pitchFamily="2" charset="0"/>
              </a:rPr>
              <a:t> يساعد القائد التعاوني المجموعة على تحديد الأهداف المؤقتة حتى تتمكن من رؤية التقدم، ومن خلال المثال وغيره من الطرق، يساعد في الحفاظ على الشغف والالتزام بالاستمرار عندما لا تكون هناك نهاية في الأفق.</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A diagram with arrows pointing to the top&#10;&#10;Description automatically generated">
            <a:extLst>
              <a:ext uri="{FF2B5EF4-FFF2-40B4-BE49-F238E27FC236}">
                <a16:creationId xmlns:a16="http://schemas.microsoft.com/office/drawing/2014/main" id="{E66DC30C-5BAD-BAC6-EA7C-5FD7C6C0AE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9750" y="1481137"/>
            <a:ext cx="10093982" cy="4587154"/>
          </a:xfrm>
          <a:prstGeom prst="rect">
            <a:avLst/>
          </a:prstGeom>
        </p:spPr>
      </p:pic>
      <p:sp>
        <p:nvSpPr>
          <p:cNvPr id="12" name="Rectangle 11">
            <a:extLst>
              <a:ext uri="{FF2B5EF4-FFF2-40B4-BE49-F238E27FC236}">
                <a16:creationId xmlns:a16="http://schemas.microsoft.com/office/drawing/2014/main" id="{7C1CB047-338F-3373-E12E-13CCC4267941}"/>
              </a:ext>
            </a:extLst>
          </p:cNvPr>
          <p:cNvSpPr/>
          <p:nvPr/>
        </p:nvSpPr>
        <p:spPr>
          <a:xfrm>
            <a:off x="651740" y="1947553"/>
            <a:ext cx="1640198" cy="87877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chemeClr val="tx1"/>
                </a:solidFill>
              </a:rPr>
              <a:t>Live</a:t>
            </a:r>
          </a:p>
        </p:txBody>
      </p:sp>
      <p:sp>
        <p:nvSpPr>
          <p:cNvPr id="13" name="TextBox 12">
            <a:extLst>
              <a:ext uri="{FF2B5EF4-FFF2-40B4-BE49-F238E27FC236}">
                <a16:creationId xmlns:a16="http://schemas.microsoft.com/office/drawing/2014/main" id="{A10E723D-F790-C588-FD2D-1F705BAAD686}"/>
              </a:ext>
            </a:extLst>
          </p:cNvPr>
          <p:cNvSpPr txBox="1"/>
          <p:nvPr/>
        </p:nvSpPr>
        <p:spPr>
          <a:xfrm>
            <a:off x="6096000" y="5883625"/>
            <a:ext cx="1930337"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ar-EG" i="1" dirty="0">
                <a:ln w="0"/>
                <a:solidFill>
                  <a:schemeClr val="tx1"/>
                </a:solidFill>
                <a:effectLst>
                  <a:outerShdw blurRad="38100" dist="19050" dir="2700000" algn="tl" rotWithShape="0">
                    <a:schemeClr val="dk1">
                      <a:alpha val="40000"/>
                    </a:schemeClr>
                  </a:outerShdw>
                </a:effectLst>
              </a:rPr>
              <a:t>نموذج </a:t>
            </a:r>
            <a:r>
              <a:rPr lang="ar-EG" i="1" dirty="0" err="1">
                <a:ln w="0"/>
                <a:solidFill>
                  <a:schemeClr val="tx1"/>
                </a:solidFill>
                <a:effectLst>
                  <a:outerShdw blurRad="38100" dist="19050" dir="2700000" algn="tl" rotWithShape="0">
                    <a:schemeClr val="dk1">
                      <a:alpha val="40000"/>
                    </a:schemeClr>
                  </a:outerShdw>
                </a:effectLst>
              </a:rPr>
              <a:t>تانينباوم</a:t>
            </a:r>
            <a:r>
              <a:rPr lang="ar-EG" i="1" dirty="0">
                <a:ln w="0"/>
                <a:solidFill>
                  <a:schemeClr val="tx1"/>
                </a:solidFill>
                <a:effectLst>
                  <a:outerShdw blurRad="38100" dist="19050" dir="2700000" algn="tl" rotWithShape="0">
                    <a:schemeClr val="dk1">
                      <a:alpha val="40000"/>
                    </a:schemeClr>
                  </a:outerShdw>
                </a:effectLst>
              </a:rPr>
              <a:t> </a:t>
            </a:r>
            <a:r>
              <a:rPr lang="ar-EG" i="1" dirty="0" err="1">
                <a:ln w="0"/>
                <a:solidFill>
                  <a:schemeClr val="tx1"/>
                </a:solidFill>
                <a:effectLst>
                  <a:outerShdw blurRad="38100" dist="19050" dir="2700000" algn="tl" rotWithShape="0">
                    <a:schemeClr val="dk1">
                      <a:alpha val="40000"/>
                    </a:schemeClr>
                  </a:outerShdw>
                </a:effectLst>
              </a:rPr>
              <a:t>وشميت</a:t>
            </a:r>
            <a:r>
              <a:rPr lang="ar-EG" i="1" dirty="0">
                <a:ln w="0"/>
                <a:solidFill>
                  <a:schemeClr val="tx1"/>
                </a:solidFill>
                <a:effectLst>
                  <a:outerShdw blurRad="38100" dist="19050" dir="2700000" algn="tl" rotWithShape="0">
                    <a:schemeClr val="dk1">
                      <a:alpha val="40000"/>
                    </a:schemeClr>
                  </a:outerShdw>
                </a:effectLst>
              </a:rPr>
              <a:t> </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8433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0" name="TextBox 9">
            <a:extLst>
              <a:ext uri="{FF2B5EF4-FFF2-40B4-BE49-F238E27FC236}">
                <a16:creationId xmlns:a16="http://schemas.microsoft.com/office/drawing/2014/main" id="{F1E4A7E8-0792-2788-838C-F19F87ACE417}"/>
              </a:ext>
            </a:extLst>
          </p:cNvPr>
          <p:cNvSpPr txBox="1"/>
          <p:nvPr/>
        </p:nvSpPr>
        <p:spPr>
          <a:xfrm>
            <a:off x="11185084" y="2020156"/>
            <a:ext cx="757052" cy="369332"/>
          </a:xfrm>
          <a:prstGeom prst="rect">
            <a:avLst/>
          </a:prstGeom>
          <a:noFill/>
        </p:spPr>
        <p:txBody>
          <a:bodyPr wrap="square">
            <a:spAutoFit/>
          </a:bodyPr>
          <a:lstStyle/>
          <a:p>
            <a:r>
              <a:rPr lang="ar-EG" dirty="0"/>
              <a:t>تنازل</a:t>
            </a:r>
            <a:endParaRPr lang="en-US" dirty="0"/>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a:t>
            </a:r>
            <a:r>
              <a:rPr lang="en-US" sz="2400" b="1" dirty="0">
                <a:solidFill>
                  <a:srgbClr val="FF0000"/>
                </a:solidFill>
                <a:latin typeface="Tajawal ExtraBold" panose="00000800000000000000" pitchFamily="2" charset="-78"/>
                <a:cs typeface="Tajawal ExtraBold" panose="00000800000000000000" pitchFamily="2" charset="-78"/>
              </a:rPr>
              <a:t>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a:t>
            </a:r>
            <a:r>
              <a:rPr lang="en-US" sz="2400" b="1" dirty="0">
                <a:solidFill>
                  <a:srgbClr val="FF0000"/>
                </a:solidFill>
                <a:latin typeface="Tajawal ExtraBold" panose="00000800000000000000" pitchFamily="2" charset="-78"/>
                <a:cs typeface="Tajawal ExtraBold" panose="00000800000000000000" pitchFamily="2" charset="-78"/>
              </a:rPr>
              <a:t>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 an emergency, </a:t>
            </a:r>
            <a:r>
              <a:rPr lang="en-US" sz="2400" b="1" dirty="0">
                <a:solidFill>
                  <a:srgbClr val="0A1F61"/>
                </a:solidFill>
                <a:latin typeface="Tajawal ExtraBold" panose="00000800000000000000" pitchFamily="2" charset="-78"/>
                <a:cs typeface="Tajawal ExtraBold" panose="00000800000000000000" pitchFamily="2" charset="-78"/>
              </a:rPr>
              <a:t>no one would suggest sitting down and making a group decision about what to do. </a:t>
            </a:r>
            <a:r>
              <a:rPr lang="en-US" sz="2400" b="1" dirty="0">
                <a:solidFill>
                  <a:srgbClr val="FF0000"/>
                </a:solidFill>
                <a:latin typeface="Tajawal ExtraBold" panose="00000800000000000000" pitchFamily="2" charset="-78"/>
                <a:cs typeface="Tajawal ExtraBold" panose="00000800000000000000" pitchFamily="2" charset="-78"/>
              </a:rPr>
              <a:t>There has to be decisive action, and one person has to take it </a:t>
            </a:r>
            <a:r>
              <a:rPr lang="en-US" sz="2400" b="1" dirty="0">
                <a:solidFill>
                  <a:srgbClr val="0A1F61"/>
                </a:solidFill>
                <a:latin typeface="Tajawal ExtraBold" panose="00000800000000000000" pitchFamily="2" charset="-78"/>
                <a:cs typeface="Tajawal ExtraBold" panose="00000800000000000000" pitchFamily="2" charset="-78"/>
              </a:rPr>
              <a:t>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C00000"/>
                </a:solidFill>
                <a:latin typeface="Tajawal ExtraBold" panose="00000800000000000000" pitchFamily="2" charset="-78"/>
                <a:cs typeface="Tajawal ExtraBold" panose="00000800000000000000" pitchFamily="2" charset="-78"/>
              </a:rPr>
              <a:t>Leadership style must be 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your style needs to be 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a:t>
            </a:r>
            <a:r>
              <a:rPr lang="en-US" sz="2200" b="1" dirty="0">
                <a:solidFill>
                  <a:srgbClr val="C00000"/>
                </a:solidFill>
                <a:latin typeface="Tajawal ExtraBold" panose="00000800000000000000" pitchFamily="2" charset="-78"/>
                <a:cs typeface="Tajawal ExtraBold" panose="00000800000000000000" pitchFamily="2" charset="-78"/>
              </a:rPr>
              <a:t>your natural tendencies and talents a</a:t>
            </a:r>
            <a:r>
              <a:rPr lang="en-US" sz="2200" b="1" dirty="0">
                <a:solidFill>
                  <a:srgbClr val="0A1F61"/>
                </a:solidFill>
                <a:latin typeface="Tajawal ExtraBold" panose="00000800000000000000" pitchFamily="2" charset="-78"/>
                <a:cs typeface="Tajawal ExtraBold" panose="00000800000000000000" pitchFamily="2" charset="-78"/>
              </a:rPr>
              <a:t>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a:t>
            </a:r>
            <a:r>
              <a:rPr lang="en-US" sz="2200" b="1" dirty="0">
                <a:solidFill>
                  <a:srgbClr val="C00000"/>
                </a:solidFill>
                <a:latin typeface="Tajawal ExtraBold" panose="00000800000000000000" pitchFamily="2" charset="-78"/>
                <a:cs typeface="Tajawal ExtraBold" panose="00000800000000000000" pitchFamily="2" charset="-78"/>
              </a:rPr>
              <a:t>your beliefs</a:t>
            </a:r>
            <a:r>
              <a:rPr lang="en-US" sz="2200" b="1" dirty="0">
                <a:solidFill>
                  <a:srgbClr val="0A1F61"/>
                </a:solidFill>
                <a:latin typeface="Tajawal ExtraBold" panose="00000800000000000000" pitchFamily="2" charset="-78"/>
                <a:cs typeface="Tajawal ExtraBold" panose="00000800000000000000" pitchFamily="2" charset="-78"/>
              </a:rPr>
              <a:t>.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a:t>
            </a:r>
            <a:r>
              <a:rPr lang="en-US" sz="2400" b="1" dirty="0">
                <a:solidFill>
                  <a:srgbClr val="C0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but don't have the practical </a:t>
            </a:r>
            <a:r>
              <a:rPr lang="en-US" sz="2400" b="1" dirty="0">
                <a:solidFill>
                  <a:srgbClr val="C00000"/>
                </a:solidFill>
                <a:latin typeface="Tajawal ExtraBold" panose="00000800000000000000" pitchFamily="2" charset="-78"/>
                <a:cs typeface="Tajawal ExtraBold" panose="00000800000000000000" pitchFamily="2" charset="-78"/>
              </a:rPr>
              <a:t>skills</a:t>
            </a:r>
            <a:r>
              <a:rPr lang="en-US" sz="2400" b="1" dirty="0">
                <a:solidFill>
                  <a:srgbClr val="0A1F61"/>
                </a:solidFill>
                <a:latin typeface="Tajawal ExtraBold" panose="00000800000000000000" pitchFamily="2" charset="-78"/>
                <a:cs typeface="Tajawal ExtraBold" panose="00000800000000000000" pitchFamily="2" charset="-78"/>
              </a:rPr>
              <a:t>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t>
            </a:r>
            <a:r>
              <a:rPr lang="en-US" sz="2400" b="1" dirty="0">
                <a:solidFill>
                  <a:srgbClr val="C00000"/>
                </a:solidFill>
                <a:latin typeface="Tajawal ExtraBold" panose="00000800000000000000" pitchFamily="2" charset="-78"/>
                <a:cs typeface="Tajawal ExtraBold" panose="00000800000000000000" pitchFamily="2" charset="-78"/>
              </a:rPr>
              <a:t>adapt most styles to most situations</a:t>
            </a:r>
            <a:r>
              <a:rPr lang="en-US" sz="2400" b="1" dirty="0">
                <a:solidFill>
                  <a:srgbClr val="0A1F61"/>
                </a:solidFill>
                <a:latin typeface="Tajawal ExtraBold" panose="00000800000000000000" pitchFamily="2" charset="-78"/>
                <a:cs typeface="Tajawal ExtraBold" panose="00000800000000000000" pitchFamily="2" charset="-78"/>
              </a:rPr>
              <a:t>, but don't neglect the </a:t>
            </a:r>
            <a:r>
              <a:rPr lang="en-US" sz="2400" b="1" dirty="0">
                <a:solidFill>
                  <a:srgbClr val="C00000"/>
                </a:solidFill>
                <a:latin typeface="Tajawal ExtraBold" panose="00000800000000000000" pitchFamily="2" charset="-78"/>
                <a:cs typeface="Tajawal ExtraBold" panose="00000800000000000000" pitchFamily="2" charset="-78"/>
              </a:rPr>
              <a:t>real needs </a:t>
            </a:r>
            <a:r>
              <a:rPr lang="en-US" sz="2400" b="1" dirty="0">
                <a:solidFill>
                  <a:srgbClr val="0A1F61"/>
                </a:solidFill>
                <a:latin typeface="Tajawal ExtraBold" panose="00000800000000000000" pitchFamily="2" charset="-78"/>
                <a:cs typeface="Tajawal ExtraBold" panose="00000800000000000000" pitchFamily="2" charset="-78"/>
              </a:rPr>
              <a:t>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Think about how leaders you've worked for or with exercised leadership. </a:t>
            </a:r>
            <a:r>
              <a:rPr lang="en-US" sz="2400" b="1" dirty="0">
                <a:solidFill>
                  <a:srgbClr val="0A1F61"/>
                </a:solidFill>
                <a:latin typeface="Tajawal ExtraBold" panose="00000800000000000000" pitchFamily="2" charset="-78"/>
                <a:cs typeface="Tajawal ExtraBold" panose="00000800000000000000" pitchFamily="2" charset="-78"/>
              </a:rPr>
              <a:t>What were their styles, and were they effective? How did they </a:t>
            </a:r>
            <a:r>
              <a:rPr lang="en-US" sz="2400" b="1" dirty="0">
                <a:solidFill>
                  <a:srgbClr val="C00000"/>
                </a:solidFill>
                <a:latin typeface="Tajawal ExtraBold" panose="00000800000000000000" pitchFamily="2" charset="-78"/>
                <a:cs typeface="Tajawal ExtraBold" panose="00000800000000000000" pitchFamily="2" charset="-78"/>
              </a:rPr>
              <a:t>handle different kinds of situations</a:t>
            </a:r>
            <a:r>
              <a:rPr lang="en-US" sz="2400" b="1" dirty="0">
                <a:solidFill>
                  <a:srgbClr val="0A1F61"/>
                </a:solidFill>
                <a:latin typeface="Tajawal ExtraBold" panose="00000800000000000000" pitchFamily="2" charset="-78"/>
                <a:cs typeface="Tajawal ExtraBold" panose="00000800000000000000" pitchFamily="2" charset="-78"/>
              </a:rPr>
              <a:t>?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Find a mentor. </a:t>
            </a:r>
            <a:r>
              <a:rPr lang="en-US" sz="2400" b="1" dirty="0">
                <a:solidFill>
                  <a:srgbClr val="0A1F61"/>
                </a:solidFill>
                <a:latin typeface="Tajawal ExtraBold" panose="00000800000000000000" pitchFamily="2" charset="-78"/>
                <a:cs typeface="Tajawal ExtraBold" panose="00000800000000000000" pitchFamily="2" charset="-78"/>
              </a:rPr>
              <a:t>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7399</TotalTime>
  <Words>5788</Words>
  <Application>Microsoft Office PowerPoint</Application>
  <PresentationFormat>Widescreen</PresentationFormat>
  <Paragraphs>357</Paragraphs>
  <Slides>66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66</vt:i4>
      </vt:variant>
    </vt:vector>
  </HeadingPairs>
  <TitlesOfParts>
    <vt:vector size="74" baseType="lpstr">
      <vt:lpstr>Arial</vt:lpstr>
      <vt:lpstr>Calibri</vt:lpstr>
      <vt:lpstr>Calibri Light</vt:lpstr>
      <vt:lpstr>Roboto</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182</cp:revision>
  <dcterms:created xsi:type="dcterms:W3CDTF">2021-08-03T13:03:26Z</dcterms:created>
  <dcterms:modified xsi:type="dcterms:W3CDTF">2024-10-31T16:47:56Z</dcterms:modified>
</cp:coreProperties>
</file>