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31"/>
  </p:notesMasterIdLst>
  <p:sldIdLst>
    <p:sldId id="480" r:id="rId5"/>
    <p:sldId id="303" r:id="rId6"/>
    <p:sldId id="256" r:id="rId7"/>
    <p:sldId id="541" r:id="rId8"/>
    <p:sldId id="271" r:id="rId9"/>
    <p:sldId id="546" r:id="rId10"/>
    <p:sldId id="313" r:id="rId11"/>
    <p:sldId id="276" r:id="rId12"/>
    <p:sldId id="530" r:id="rId13"/>
    <p:sldId id="531" r:id="rId14"/>
    <p:sldId id="532" r:id="rId15"/>
    <p:sldId id="539" r:id="rId16"/>
    <p:sldId id="306" r:id="rId17"/>
    <p:sldId id="547" r:id="rId18"/>
    <p:sldId id="544" r:id="rId19"/>
    <p:sldId id="548" r:id="rId20"/>
    <p:sldId id="542" r:id="rId21"/>
    <p:sldId id="545" r:id="rId22"/>
    <p:sldId id="543" r:id="rId23"/>
    <p:sldId id="549" r:id="rId24"/>
    <p:sldId id="550" r:id="rId25"/>
    <p:sldId id="552" r:id="rId26"/>
    <p:sldId id="553" r:id="rId27"/>
    <p:sldId id="551" r:id="rId28"/>
    <p:sldId id="529" r:id="rId29"/>
    <p:sldId id="349" r:id="rId30"/>
  </p:sldIdLst>
  <p:sldSz cx="12192000" cy="6858000"/>
  <p:notesSz cx="6858000" cy="9144000"/>
  <p:embeddedFontLst>
    <p:embeddedFont>
      <p:font typeface="Alexandria" panose="020B0604020202020204" charset="-78"/>
      <p:regular r:id="rId32"/>
      <p:bold r:id="rId33"/>
    </p:embeddedFont>
    <p:embeddedFont>
      <p:font typeface="Alexandria Light" panose="020B0604020202020204" charset="-78"/>
      <p:regular r:id="rId34"/>
    </p:embeddedFont>
    <p:embeddedFont>
      <p:font typeface="Roboto Light" panose="02000000000000000000" pitchFamily="2" charset="0"/>
      <p:regular r:id="rId35"/>
      <p: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56"/>
            <p14:sldId id="541"/>
            <p14:sldId id="271"/>
            <p14:sldId id="546"/>
            <p14:sldId id="313"/>
            <p14:sldId id="276"/>
            <p14:sldId id="530"/>
            <p14:sldId id="531"/>
            <p14:sldId id="532"/>
            <p14:sldId id="539"/>
            <p14:sldId id="306"/>
            <p14:sldId id="547"/>
            <p14:sldId id="544"/>
            <p14:sldId id="548"/>
            <p14:sldId id="542"/>
            <p14:sldId id="545"/>
            <p14:sldId id="543"/>
            <p14:sldId id="549"/>
            <p14:sldId id="550"/>
            <p14:sldId id="552"/>
            <p14:sldId id="553"/>
            <p14:sldId id="551"/>
            <p14:sldId id="529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F6600"/>
    <a:srgbClr val="F58221"/>
    <a:srgbClr val="259F6C"/>
    <a:srgbClr val="49021F"/>
    <a:srgbClr val="FF3467"/>
    <a:srgbClr val="00AEEF"/>
    <a:srgbClr val="AC4140"/>
    <a:srgbClr val="1C212E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595" autoAdjust="0"/>
  </p:normalViewPr>
  <p:slideViewPr>
    <p:cSldViewPr snapToGrid="0">
      <p:cViewPr>
        <p:scale>
          <a:sx n="70" d="100"/>
          <a:sy n="70" d="100"/>
        </p:scale>
        <p:origin x="1066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2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4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FDDC2-16E3-DDC0-1E45-C66427DC5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AE7F0C-B34C-0E21-189A-C1D196F5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E7EF68-BF87-8791-2A51-2D4938985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7B0BC-B660-6880-7320-A4B979AC5D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784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0FC08-1177-E521-2AB4-BE8FB0396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8CFD01-6822-C620-3B39-51F072987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3A0FCE-B4F5-DF28-9B0F-5DE9A523A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0EA181-7831-8E78-901E-657986ACD5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328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BD17B-3E37-CE34-F427-DB2252D60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A21AB4-F048-091B-CBAC-B3EE79781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9D7F92-73F5-51CF-E457-5AE4255D64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A0B9E-01FB-20DE-09C1-7612728BDC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02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21308" y="4183563"/>
            <a:ext cx="2680542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000" dirty="0">
                <a:latin typeface="Alexandria" charset="0"/>
                <a:cs typeface="Alexandria" charset="0"/>
              </a:rPr>
              <a:t>د. أحمد مجدي شفيق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15342" y="1937089"/>
            <a:ext cx="4681090" cy="2009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4400" b="1" dirty="0">
                <a:solidFill>
                  <a:srgbClr val="00B0F0"/>
                </a:solidFill>
                <a:latin typeface="Alexandria" panose="020F0502020204030204" pitchFamily="2" charset="-78"/>
                <a:cs typeface="Alexandria" panose="020F0502020204030204" pitchFamily="2" charset="-78"/>
              </a:rPr>
              <a:t>مقرر الإخراج </a:t>
            </a:r>
          </a:p>
          <a:p>
            <a:pPr algn="ctr" rtl="1">
              <a:lnSpc>
                <a:spcPct val="150000"/>
              </a:lnSpc>
            </a:pPr>
            <a:r>
              <a:rPr lang="ar-SA" sz="4400" b="1" dirty="0">
                <a:solidFill>
                  <a:srgbClr val="00B0F0"/>
                </a:solidFill>
                <a:latin typeface="Alexandria" panose="020F0502020204030204" pitchFamily="2" charset="-78"/>
                <a:cs typeface="Alexandria" panose="020F0502020204030204" pitchFamily="2" charset="-78"/>
              </a:rPr>
              <a:t>والإنتاج الصحفي</a:t>
            </a:r>
            <a:endParaRPr lang="en-US" sz="4400" b="1" dirty="0">
              <a:solidFill>
                <a:srgbClr val="00B0F0"/>
              </a:solidFill>
              <a:latin typeface="Alexandria" panose="020F0502020204030204" pitchFamily="2" charset="-78"/>
              <a:cs typeface="Alexandria" panose="020F0502020204030204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التعريفية</a:t>
            </a:r>
            <a:endParaRPr lang="en-US" sz="20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80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en-US" sz="2000" dirty="0">
                <a:latin typeface="Alexandria" charset="0"/>
                <a:cs typeface="Alexandria" charset="0"/>
              </a:rPr>
              <a:t>DGM323</a:t>
            </a:r>
          </a:p>
          <a:p>
            <a:pPr algn="r" rtl="1"/>
            <a:r>
              <a:rPr lang="ar-SA" sz="2000" dirty="0">
                <a:latin typeface="Alexandria" charset="0"/>
                <a:cs typeface="Alexandria" charset="0"/>
              </a:rPr>
              <a:t>كلية الإعلام والتسويق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03860" y="6399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65615" y="3057413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800" b="1" dirty="0">
                <a:solidFill>
                  <a:srgbClr val="203E5F"/>
                </a:solidFill>
                <a:latin typeface="Alexandria" panose="020F0502020204030204" pitchFamily="2" charset="-78"/>
                <a:cs typeface="Alexandria" panose="020F0502020204030204" pitchFamily="2" charset="-78"/>
              </a:rPr>
              <a:t>المحاضرة التعريفية</a:t>
            </a:r>
            <a:endParaRPr lang="en-US" sz="4800" b="1" dirty="0">
              <a:solidFill>
                <a:srgbClr val="203E5F"/>
              </a:solidFill>
              <a:latin typeface="Alexandria" panose="020F0502020204030204" pitchFamily="2" charset="-78"/>
              <a:cs typeface="Alexandria" panose="020F0502020204030204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7085841" y="4342200"/>
            <a:ext cx="3475349" cy="610800"/>
          </a:xfrm>
          <a:prstGeom prst="roundRect">
            <a:avLst/>
          </a:prstGeom>
          <a:solidFill>
            <a:srgbClr val="203E5F"/>
          </a:solidFill>
          <a:ln>
            <a:solidFill>
              <a:srgbClr val="203E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الأسبوع الأول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181062" y="1373935"/>
            <a:ext cx="8912234" cy="399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      الملف التعريفي</a:t>
            </a:r>
          </a:p>
          <a:p>
            <a:pPr algn="r" rtl="1">
              <a:lnSpc>
                <a:spcPct val="150000"/>
              </a:lnSpc>
            </a:pPr>
            <a:endParaRPr lang="ar-SA" sz="7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إعداد وتقديم المقرر: </a:t>
            </a:r>
            <a:r>
              <a:rPr lang="ar-SA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د. أحمد مجدي شفيق أحمد </a:t>
            </a:r>
            <a:endParaRPr lang="en-US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endParaRPr lang="ar-SA" sz="7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دكتوراة الفلسفة في علوم الإتصال، تخصص الوسائط المتعددة.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التخصص العام الإعلام الرقمي والوسائط المتعددة.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  التخصص الدقيق التفاعلية وقابلية الاستخدام في المنصات الرقمية.</a:t>
            </a:r>
          </a:p>
          <a:p>
            <a:pPr algn="r" rtl="1">
              <a:lnSpc>
                <a:spcPct val="150000"/>
              </a:lnSpc>
            </a:pPr>
            <a:endParaRPr lang="ar-SA" sz="7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عضو هيئة التدريس بكلية الإعلام والتسويق – جامعة ميدأوشن.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مدرب في مجالات الإعلام الرقمي، و تصميم مواقع الويب، وحوسبة المناهج.</a:t>
            </a:r>
          </a:p>
          <a:p>
            <a:pPr algn="r" rtl="1">
              <a:lnSpc>
                <a:spcPct val="150000"/>
              </a:lnSpc>
            </a:pPr>
            <a:r>
              <a:rPr lang="ar-SA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حاصل على شهادات دولية في مجالات الحاسب الآلي والتقنية والتكنولوجيا الرقمية.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" name="Google Shape;8643;p58">
            <a:extLst>
              <a:ext uri="{FF2B5EF4-FFF2-40B4-BE49-F238E27FC236}">
                <a16:creationId xmlns:a16="http://schemas.microsoft.com/office/drawing/2014/main" id="{C6F8655D-C4D3-644D-5BBA-193B23E1BAED}"/>
              </a:ext>
            </a:extLst>
          </p:cNvPr>
          <p:cNvGrpSpPr/>
          <p:nvPr/>
        </p:nvGrpSpPr>
        <p:grpSpPr>
          <a:xfrm>
            <a:off x="9539830" y="1418722"/>
            <a:ext cx="439912" cy="438757"/>
            <a:chOff x="4629125" y="3235150"/>
            <a:chExt cx="295375" cy="294600"/>
          </a:xfrm>
        </p:grpSpPr>
        <p:sp>
          <p:nvSpPr>
            <p:cNvPr id="3" name="Google Shape;8644;p58">
              <a:extLst>
                <a:ext uri="{FF2B5EF4-FFF2-40B4-BE49-F238E27FC236}">
                  <a16:creationId xmlns:a16="http://schemas.microsoft.com/office/drawing/2014/main" id="{ED102225-3795-67D8-FA8A-F47393254543}"/>
                </a:ext>
              </a:extLst>
            </p:cNvPr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4" name="Google Shape;8645;p58">
              <a:extLst>
                <a:ext uri="{FF2B5EF4-FFF2-40B4-BE49-F238E27FC236}">
                  <a16:creationId xmlns:a16="http://schemas.microsoft.com/office/drawing/2014/main" id="{56E58674-365C-6EA2-4C9A-F4423C4B5304}"/>
                </a:ext>
              </a:extLst>
            </p:cNvPr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" name="Google Shape;8646;p58">
              <a:extLst>
                <a:ext uri="{FF2B5EF4-FFF2-40B4-BE49-F238E27FC236}">
                  <a16:creationId xmlns:a16="http://schemas.microsoft.com/office/drawing/2014/main" id="{78806AE0-B249-10C1-9DAB-48A98B6081F9}"/>
                </a:ext>
              </a:extLst>
            </p:cNvPr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" name="Google Shape;8647;p58">
              <a:extLst>
                <a:ext uri="{FF2B5EF4-FFF2-40B4-BE49-F238E27FC236}">
                  <a16:creationId xmlns:a16="http://schemas.microsoft.com/office/drawing/2014/main" id="{12E7E842-01E3-FA31-6156-039F7163DA4B}"/>
                </a:ext>
              </a:extLst>
            </p:cNvPr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648;p58">
              <a:extLst>
                <a:ext uri="{FF2B5EF4-FFF2-40B4-BE49-F238E27FC236}">
                  <a16:creationId xmlns:a16="http://schemas.microsoft.com/office/drawing/2014/main" id="{445F37F6-1C8B-4BC6-C9DD-D0F44FEB01DF}"/>
                </a:ext>
              </a:extLst>
            </p:cNvPr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3BDBB8E-5083-38D1-C16A-4F3CB29793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8"/>
          <a:stretch/>
        </p:blipFill>
        <p:spPr>
          <a:xfrm>
            <a:off x="1395688" y="1471556"/>
            <a:ext cx="1633140" cy="18876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31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EA290-5F5D-849D-0239-FBBFDE39F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30FD27D-5586-B112-0802-2B95CF8F7D85}"/>
              </a:ext>
            </a:extLst>
          </p:cNvPr>
          <p:cNvSpPr txBox="1"/>
          <p:nvPr/>
        </p:nvSpPr>
        <p:spPr>
          <a:xfrm>
            <a:off x="177347" y="1603586"/>
            <a:ext cx="11834222" cy="4504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في هذه المحاضرة التمهيدية لمقرر الإخراج والإنتاج الصحفي: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 1)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نتحدث عن </a:t>
            </a:r>
            <a:r>
              <a:rPr lang="ar-SA" dirty="0">
                <a:latin typeface="Alexandria" charset="0"/>
                <a:cs typeface="Alexandria" charset="0"/>
              </a:rPr>
              <a:t>وصف المقرر، والأهداف الرئيسية للمقرر، ونتناول مخرجات المقرر المتوقعة في نهاية الفصل الدراسي.</a:t>
            </a:r>
            <a:endParaRPr lang="en-US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2)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نتعرف</a:t>
            </a:r>
            <a:r>
              <a:rPr lang="ar-SA" dirty="0">
                <a:latin typeface="Alexandria" charset="0"/>
                <a:cs typeface="Alexandria" charset="0"/>
              </a:rPr>
              <a:t>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على</a:t>
            </a:r>
            <a:r>
              <a:rPr lang="ar-SA" dirty="0">
                <a:latin typeface="Alexandria" charset="0"/>
                <a:cs typeface="Alexandria" charset="0"/>
              </a:rPr>
              <a:t> موضوعات المقرر التي سيتم مناقشتها بالتفصيل خلال فترة الدراسة في الفصل الحالي.</a:t>
            </a: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3)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نقدم</a:t>
            </a:r>
            <a:r>
              <a:rPr lang="ar-SA" dirty="0">
                <a:latin typeface="Alexandria" charset="0"/>
                <a:cs typeface="Alexandria" charset="0"/>
              </a:rPr>
              <a:t> الكتب والمراجع التي يمكن للطلاب الاعتماد عليها في اكتساب مزيد من المعلومات حول موضوعات المقرر.</a:t>
            </a:r>
            <a:endParaRPr lang="en-US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4)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نشرح</a:t>
            </a:r>
            <a:r>
              <a:rPr lang="ar-SA" dirty="0">
                <a:latin typeface="Alexandria" charset="0"/>
                <a:cs typeface="Alexandria" charset="0"/>
              </a:rPr>
              <a:t> طريقة التدريس والأنشطة التدريسية والتقييم المتبعة خلال الفصل الدراسي حتى الامتحان النهائي.</a:t>
            </a:r>
            <a:endParaRPr lang="en-US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5)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نتناول</a:t>
            </a:r>
            <a:r>
              <a:rPr lang="ar-SA" dirty="0">
                <a:latin typeface="Alexandria" charset="0"/>
                <a:cs typeface="Alexandria" charset="0"/>
              </a:rPr>
              <a:t> مدخل عام </a:t>
            </a:r>
            <a:r>
              <a:rPr lang="ar-SA" b="1" dirty="0">
                <a:latin typeface="Alexandria" charset="0"/>
                <a:cs typeface="Alexandria" charset="0"/>
              </a:rPr>
              <a:t>للإخراج الصحفي </a:t>
            </a:r>
            <a:r>
              <a:rPr lang="ar-SA" dirty="0">
                <a:latin typeface="Alexandria" charset="0"/>
                <a:cs typeface="Alexandria" charset="0"/>
              </a:rPr>
              <a:t>وتطوره، وأهم المميزات التي تميز </a:t>
            </a:r>
            <a:r>
              <a:rPr lang="ar-SA" b="1" dirty="0">
                <a:latin typeface="Alexandria" charset="0"/>
                <a:cs typeface="Alexandria" charset="0"/>
              </a:rPr>
              <a:t>الإخراج الصحفي الرقمي </a:t>
            </a:r>
            <a:r>
              <a:rPr lang="ar-SA" dirty="0">
                <a:latin typeface="Alexandria" charset="0"/>
                <a:cs typeface="Alexandria" charset="0"/>
              </a:rPr>
              <a:t>للصحف الإلكترونية عن </a:t>
            </a:r>
            <a:r>
              <a:rPr lang="ar-SA" b="1" dirty="0">
                <a:latin typeface="Alexandria" charset="0"/>
                <a:cs typeface="Alexandria" charset="0"/>
              </a:rPr>
              <a:t>الإخراج الصحفي التقليدي </a:t>
            </a:r>
            <a:r>
              <a:rPr lang="ar-SA" dirty="0">
                <a:latin typeface="Alexandria" charset="0"/>
                <a:cs typeface="Alexandria" charset="0"/>
              </a:rPr>
              <a:t>للصحف والمجلات المطبوعة أو ما يعرف بالنشر المكتبي أو التقليدي.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83B42D-F4EF-A70A-0FEF-B82126B5E7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78403" y="259841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87ED94-13C2-4F8E-96E1-60AD1DA1D008}"/>
              </a:ext>
            </a:extLst>
          </p:cNvPr>
          <p:cNvSpPr/>
          <p:nvPr/>
        </p:nvSpPr>
        <p:spPr>
          <a:xfrm>
            <a:off x="2583545" y="259841"/>
            <a:ext cx="8126172" cy="1076343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محتوى المحاضرة التعريفية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D489B7-A70B-4F3A-8435-5E31F14D2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9706" y="259841"/>
            <a:ext cx="1093891" cy="1076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6562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5069559" y="3719986"/>
            <a:ext cx="6591023" cy="2464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يركز مقرر "</a:t>
            </a: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الإخراج والإنتاج الصحفي</a:t>
            </a:r>
            <a:r>
              <a:rPr lang="ar-SA" sz="2000" dirty="0">
                <a:latin typeface="Alexandria" charset="0"/>
                <a:cs typeface="Alexandria" charset="0"/>
              </a:rPr>
              <a:t>" على تنمية مهارات الطلاب في تصميم وإنتاج المحتوى الصحفي الرقمي باحترافية، مع التركيز على الجوانب البصرية والفنية الضرورية للنشر عبر المنصات الإلكترونية.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CAA825A-A104-39E0-4F40-61B66B2DBD42}"/>
              </a:ext>
            </a:extLst>
          </p:cNvPr>
          <p:cNvGrpSpPr/>
          <p:nvPr/>
        </p:nvGrpSpPr>
        <p:grpSpPr>
          <a:xfrm>
            <a:off x="10716895" y="967527"/>
            <a:ext cx="1116793" cy="962568"/>
            <a:chOff x="4951095" y="1231994"/>
            <a:chExt cx="1116793" cy="962568"/>
          </a:xfrm>
        </p:grpSpPr>
        <p:sp>
          <p:nvSpPr>
            <p:cNvPr id="11" name="Rectangle 10"/>
            <p:cNvSpPr/>
            <p:nvPr/>
          </p:nvSpPr>
          <p:spPr>
            <a:xfrm>
              <a:off x="4951095" y="1231994"/>
              <a:ext cx="1116793" cy="96256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solidFill>
                  <a:srgbClr val="00B0F0"/>
                </a:solidFill>
                <a:ea typeface="Roboto Light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035288" y="1343187"/>
              <a:ext cx="942618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E566D4B-19EE-D513-9687-C8F35E4F60BA}"/>
              </a:ext>
            </a:extLst>
          </p:cNvPr>
          <p:cNvSpPr/>
          <p:nvPr/>
        </p:nvSpPr>
        <p:spPr>
          <a:xfrm>
            <a:off x="531418" y="1393674"/>
            <a:ext cx="4128422" cy="5079224"/>
          </a:xfrm>
          <a:prstGeom prst="roundRect">
            <a:avLst>
              <a:gd name="adj" fmla="val 6140"/>
            </a:avLst>
          </a:prstGeom>
          <a:gradFill flip="none" rotWithShape="1">
            <a:gsLst>
              <a:gs pos="0">
                <a:srgbClr val="203E5F">
                  <a:shade val="30000"/>
                  <a:satMod val="115000"/>
                </a:srgbClr>
              </a:gs>
              <a:gs pos="50000">
                <a:srgbClr val="203E5F">
                  <a:shade val="67500"/>
                  <a:satMod val="115000"/>
                </a:srgbClr>
              </a:gs>
              <a:gs pos="100000">
                <a:srgbClr val="203E5F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800F0662-1304-693B-6E9A-A36088C89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73" y="1410500"/>
            <a:ext cx="3804111" cy="253653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0475CE-B0FF-3DC3-3C70-EE3ED93DE2E0}"/>
              </a:ext>
            </a:extLst>
          </p:cNvPr>
          <p:cNvSpPr txBox="1"/>
          <p:nvPr/>
        </p:nvSpPr>
        <p:spPr>
          <a:xfrm>
            <a:off x="6419802" y="3066805"/>
            <a:ext cx="4291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الإخراج والإنتاج الصحفي</a:t>
            </a:r>
            <a:endParaRPr lang="en-US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8629F47-07B4-43E9-B9E4-7E1CC5AEDC8B}"/>
              </a:ext>
            </a:extLst>
          </p:cNvPr>
          <p:cNvSpPr txBox="1"/>
          <p:nvPr/>
        </p:nvSpPr>
        <p:spPr>
          <a:xfrm>
            <a:off x="1286968" y="3892885"/>
            <a:ext cx="2430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كلية الإعلام والتسويق</a:t>
            </a:r>
            <a:endParaRPr lang="en-US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B00DC78-084C-490A-AB3E-7C17B38EE603}"/>
              </a:ext>
            </a:extLst>
          </p:cNvPr>
          <p:cNvSpPr txBox="1"/>
          <p:nvPr/>
        </p:nvSpPr>
        <p:spPr>
          <a:xfrm>
            <a:off x="805082" y="4422988"/>
            <a:ext cx="3361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برنامج بكالريوس الإعلام الرقمي</a:t>
            </a:r>
            <a:endParaRPr lang="en-US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5CCB12-CB92-4417-8CF0-2D82B8587ED6}"/>
              </a:ext>
            </a:extLst>
          </p:cNvPr>
          <p:cNvSpPr txBox="1"/>
          <p:nvPr/>
        </p:nvSpPr>
        <p:spPr>
          <a:xfrm>
            <a:off x="1051632" y="4937315"/>
            <a:ext cx="2957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السنة الثالثة – الفصل الثاني</a:t>
            </a:r>
            <a:endParaRPr lang="en-US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13657C-5A71-45E0-98D8-2AA7199DAEFB}"/>
              </a:ext>
            </a:extLst>
          </p:cNvPr>
          <p:cNvSpPr txBox="1"/>
          <p:nvPr/>
        </p:nvSpPr>
        <p:spPr>
          <a:xfrm>
            <a:off x="1458887" y="5440756"/>
            <a:ext cx="2286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كود المقرر </a:t>
            </a:r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DGM323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AE908B-E057-43F2-B0C3-3B9816F24650}"/>
              </a:ext>
            </a:extLst>
          </p:cNvPr>
          <p:cNvSpPr txBox="1"/>
          <p:nvPr/>
        </p:nvSpPr>
        <p:spPr>
          <a:xfrm>
            <a:off x="6603553" y="991611"/>
            <a:ext cx="4023360" cy="91440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/>
              <a:t>تعريف بالمقرر</a:t>
            </a: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43FED53-B854-4234-B5F8-ADCBE1809470}"/>
              </a:ext>
            </a:extLst>
          </p:cNvPr>
          <p:cNvSpPr txBox="1"/>
          <p:nvPr/>
        </p:nvSpPr>
        <p:spPr>
          <a:xfrm>
            <a:off x="9622971" y="2417158"/>
            <a:ext cx="2037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عنوان المقرر :</a:t>
            </a:r>
            <a:endParaRPr lang="en-US" sz="2000" b="1" dirty="0">
              <a:solidFill>
                <a:srgbClr val="C00000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  <p:bldP spid="17" grpId="0"/>
      <p:bldP spid="18" grpId="0"/>
      <p:bldP spid="19" grpId="0"/>
      <p:bldP spid="20" grpId="0"/>
      <p:bldP spid="21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5067143" y="2285688"/>
            <a:ext cx="6687053" cy="3733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يشمل المقرر دراسة مبادئ </a:t>
            </a: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الإخراج الرقمي</a:t>
            </a:r>
            <a:r>
              <a:rPr lang="ar-SA" sz="2000" dirty="0">
                <a:latin typeface="Alexandria" charset="0"/>
                <a:cs typeface="Alexandria" charset="0"/>
              </a:rPr>
              <a:t>، إدارة غرف الأخبار الإلكترونية، التعامل مع النصوص والصور والفيديوهات بطريقة متكاملة، واستخدام البرمجيات المتخصصة في الإخراج الصحفي. </a:t>
            </a:r>
          </a:p>
          <a:p>
            <a:pPr algn="just" rtl="1">
              <a:lnSpc>
                <a:spcPct val="150000"/>
              </a:lnSpc>
            </a:pPr>
            <a:endParaRPr lang="ar-SA" sz="14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كما يتناول آليات </a:t>
            </a: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تعزيز التفاعلية وتجربة المستخدم </a:t>
            </a:r>
            <a:r>
              <a:rPr lang="ar-SA" sz="2000" dirty="0">
                <a:latin typeface="Alexandria" charset="0"/>
                <a:cs typeface="Alexandria" charset="0"/>
              </a:rPr>
              <a:t>عبر التصميم البصري الجاذب، بالإضافة إلى تطبيق المعايير المهنية والأخلاقية في الإنتاج والنشر الرقمي.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603553" y="991611"/>
            <a:ext cx="4023360" cy="91440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/>
              <a:t>تعريف بالمقرر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CAA825A-A104-39E0-4F40-61B66B2DBD42}"/>
              </a:ext>
            </a:extLst>
          </p:cNvPr>
          <p:cNvGrpSpPr/>
          <p:nvPr/>
        </p:nvGrpSpPr>
        <p:grpSpPr>
          <a:xfrm>
            <a:off x="10716895" y="967527"/>
            <a:ext cx="1116793" cy="962568"/>
            <a:chOff x="4951095" y="1231994"/>
            <a:chExt cx="1116793" cy="962568"/>
          </a:xfrm>
        </p:grpSpPr>
        <p:sp>
          <p:nvSpPr>
            <p:cNvPr id="11" name="Rectangle 10"/>
            <p:cNvSpPr/>
            <p:nvPr/>
          </p:nvSpPr>
          <p:spPr>
            <a:xfrm>
              <a:off x="4951095" y="1231994"/>
              <a:ext cx="1116793" cy="96256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solidFill>
                  <a:srgbClr val="00B0F0"/>
                </a:solidFill>
                <a:ea typeface="Roboto Light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035288" y="1343187"/>
              <a:ext cx="942618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E566D4B-19EE-D513-9687-C8F35E4F60BA}"/>
              </a:ext>
            </a:extLst>
          </p:cNvPr>
          <p:cNvSpPr/>
          <p:nvPr/>
        </p:nvSpPr>
        <p:spPr>
          <a:xfrm>
            <a:off x="531418" y="1393674"/>
            <a:ext cx="4128422" cy="5079224"/>
          </a:xfrm>
          <a:prstGeom prst="roundRect">
            <a:avLst>
              <a:gd name="adj" fmla="val 6140"/>
            </a:avLst>
          </a:prstGeom>
          <a:gradFill flip="none" rotWithShape="1">
            <a:gsLst>
              <a:gs pos="0">
                <a:srgbClr val="203E5F">
                  <a:shade val="30000"/>
                  <a:satMod val="115000"/>
                </a:srgbClr>
              </a:gs>
              <a:gs pos="50000">
                <a:srgbClr val="203E5F">
                  <a:shade val="67500"/>
                  <a:satMod val="115000"/>
                </a:srgbClr>
              </a:gs>
              <a:gs pos="100000">
                <a:srgbClr val="203E5F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800F0662-1304-693B-6E9A-A36088C89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73" y="1410500"/>
            <a:ext cx="3804111" cy="25365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4C1125-B7B0-FD9F-3E4F-4E566D21880B}"/>
              </a:ext>
            </a:extLst>
          </p:cNvPr>
          <p:cNvSpPr txBox="1"/>
          <p:nvPr/>
        </p:nvSpPr>
        <p:spPr>
          <a:xfrm>
            <a:off x="1286968" y="3892885"/>
            <a:ext cx="2430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كلية الإعلام والتسويق</a:t>
            </a:r>
            <a:endParaRPr lang="en-US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ECAFFD-2D46-FE4E-06A5-B6AF9C30870C}"/>
              </a:ext>
            </a:extLst>
          </p:cNvPr>
          <p:cNvSpPr txBox="1"/>
          <p:nvPr/>
        </p:nvSpPr>
        <p:spPr>
          <a:xfrm>
            <a:off x="805082" y="4422988"/>
            <a:ext cx="3361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برنامج بكالريوس الإعلام الرقمي</a:t>
            </a:r>
            <a:endParaRPr lang="en-US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91790F-7756-6BA6-F399-01E22D52B84E}"/>
              </a:ext>
            </a:extLst>
          </p:cNvPr>
          <p:cNvSpPr txBox="1"/>
          <p:nvPr/>
        </p:nvSpPr>
        <p:spPr>
          <a:xfrm>
            <a:off x="1051632" y="4937315"/>
            <a:ext cx="2957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السنة الثالثة – الفصل الثاني</a:t>
            </a:r>
            <a:endParaRPr lang="en-US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DF704C-54E7-9D22-0A84-21CC5D4EDD32}"/>
              </a:ext>
            </a:extLst>
          </p:cNvPr>
          <p:cNvSpPr txBox="1"/>
          <p:nvPr/>
        </p:nvSpPr>
        <p:spPr>
          <a:xfrm>
            <a:off x="1458887" y="5440756"/>
            <a:ext cx="2286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كود المقرر </a:t>
            </a:r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DGM323</a:t>
            </a:r>
          </a:p>
        </p:txBody>
      </p:sp>
    </p:spTree>
    <p:extLst>
      <p:ext uri="{BB962C8B-B14F-4D97-AF65-F5344CB8AC3E}">
        <p14:creationId xmlns:p14="http://schemas.microsoft.com/office/powerpoint/2010/main" val="293268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" grpId="0" animBg="1"/>
      <p:bldP spid="8" grpId="0"/>
      <p:bldP spid="9" grpId="0"/>
      <p:bldP spid="12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15900" y="1129508"/>
            <a:ext cx="4551934" cy="100584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/>
              <a:t> أهداف ومخرجات المقرر 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904565" y="2238355"/>
            <a:ext cx="8935383" cy="4156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بنهاية المقرر، سيكون الطلاب قادرين على: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1. فهم المبادئ النظرية للإخراج والإنتاج الصحفي في البيئة الرقمية.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2. استخدام البرمجيات المتخصصة في التصميم والإخراج الصحفي الإلكتروني.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3. إنتاج صفحات وتصاميم صحفية إلكترونية ورقمية متكاملة.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4. تطبيق معايير الإخراج الصحفي لتعزيز التفاعلية وتجربة المستخدم.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5. الالتزام بالمعايير والقواعد المهنية في الإنتاج والنشر الرقمي.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6. تحليل اتجاهات الإخراج الصحفي الحديثة واستشراف مستقبل تطوره.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281D5E4-B0A1-2B6D-6A00-BC53842D6BB0}"/>
              </a:ext>
            </a:extLst>
          </p:cNvPr>
          <p:cNvGrpSpPr/>
          <p:nvPr/>
        </p:nvGrpSpPr>
        <p:grpSpPr>
          <a:xfrm>
            <a:off x="10649348" y="1118335"/>
            <a:ext cx="1190600" cy="988453"/>
            <a:chOff x="3386537" y="1335074"/>
            <a:chExt cx="1190600" cy="988453"/>
          </a:xfrm>
        </p:grpSpPr>
        <p:sp>
          <p:nvSpPr>
            <p:cNvPr id="32" name="Rectangle 31"/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560720"/>
            <a:ext cx="10980681" cy="52383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41644" y="264101"/>
            <a:ext cx="3902032" cy="109728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/>
              <a:t>موضوعات المقرر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F963F77-F45D-6D91-3114-626B4573E427}"/>
              </a:ext>
            </a:extLst>
          </p:cNvPr>
          <p:cNvGrpSpPr/>
          <p:nvPr/>
        </p:nvGrpSpPr>
        <p:grpSpPr>
          <a:xfrm>
            <a:off x="10454211" y="239886"/>
            <a:ext cx="1404457" cy="1166000"/>
            <a:chOff x="10454211" y="435831"/>
            <a:chExt cx="1404457" cy="1166000"/>
          </a:xfrm>
        </p:grpSpPr>
        <p:sp>
          <p:nvSpPr>
            <p:cNvPr id="5" name="Rectangle 4"/>
            <p:cNvSpPr/>
            <p:nvPr/>
          </p:nvSpPr>
          <p:spPr>
            <a:xfrm>
              <a:off x="10454211" y="435831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675282" y="606096"/>
              <a:ext cx="966228" cy="7683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ar-SA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03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3610903" y="1560720"/>
            <a:ext cx="7793700" cy="5118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1. مفهوم الإخراج الصحفي ووظائفه وأهدافه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2. مواقع الويب والصحافة الإلكترونية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3. الفروقات بين الصحافة التقليدية والصحافة الرقمية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4. بيئات النشر الرقمية وأنظمة إدارة المحتوى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algn="r" rtl="1">
              <a:lnSpc>
                <a:spcPct val="150000"/>
              </a:lnSpc>
            </a:pPr>
            <a:r>
              <a:rPr lang="en-US" sz="2000" dirty="0">
                <a:latin typeface="Alexandria" charset="0"/>
                <a:cs typeface="Alexandria" charset="0"/>
              </a:rPr>
              <a:t>5</a:t>
            </a:r>
            <a:r>
              <a:rPr lang="ar-SA" sz="2000" dirty="0">
                <a:latin typeface="Alexandria" charset="0"/>
                <a:cs typeface="Alexandria" charset="0"/>
              </a:rPr>
              <a:t>. إدارة المحتوى الرقمي في غرف الأخبار الإلكترونية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6. استخدام الوسائط المتعددة في الصحافة الرقمية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7. تقنيات الإخراج المتجاوب  للصحافة عبر الهواتف والأجهزة الذكية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8. التصميم البصري وتجربة المستخدم في المنصات الإخبارية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9. معايير التفاعلية وقابلية الاستخدام في الإخراج الصحفي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10. أدوات الصحفي الرقمي من الإنتاج إلى النشر</a:t>
            </a:r>
          </a:p>
          <a:p>
            <a:pPr algn="r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11. مستقبل الصحافة الرقمية في ظل التطور التكنولوجي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617280" y="22828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C8EF19-ECE9-48CD-AB47-A7DCA6144F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2865" y="1931466"/>
            <a:ext cx="1873538" cy="1320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664C8F-F6A5-4909-A48B-35FCAE2DAE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5275" y="3272793"/>
            <a:ext cx="1201814" cy="11221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BC0D4B-6366-432E-B4B9-3E82392FC2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682" y="3251794"/>
            <a:ext cx="1438352" cy="1132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تصميم المواقع الإلكترونية - شركة أوامر الشبكة لتقنية المعلومات">
            <a:extLst>
              <a:ext uri="{FF2B5EF4-FFF2-40B4-BE49-F238E27FC236}">
                <a16:creationId xmlns:a16="http://schemas.microsoft.com/office/drawing/2014/main" id="{A6ACEC7F-9C99-4679-8325-858451204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50" y="4765697"/>
            <a:ext cx="2985711" cy="17331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6BD4D-D7FD-3A72-8F1B-EF41F1A65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3A9ED46-F22D-50B8-4A14-7018BBF579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910B1FD-B8BD-D148-FC9D-2DA1CA31CAD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D8AACA9-1189-FAC3-FDE1-97EDC8FA51B6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364EBE-C2E9-6250-BAFC-2797932EF36A}"/>
              </a:ext>
            </a:extLst>
          </p:cNvPr>
          <p:cNvSpPr txBox="1"/>
          <p:nvPr/>
        </p:nvSpPr>
        <p:spPr>
          <a:xfrm>
            <a:off x="6015900" y="1155361"/>
            <a:ext cx="4551934" cy="91440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/>
              <a:t>طريقة التدريس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988163C-AE2D-44DC-62F0-4E1CEDF3470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205CF4-E563-533A-0840-460828B25AD9}"/>
              </a:ext>
            </a:extLst>
          </p:cNvPr>
          <p:cNvSpPr txBox="1"/>
          <p:nvPr/>
        </p:nvSpPr>
        <p:spPr>
          <a:xfrm>
            <a:off x="2917371" y="2238355"/>
            <a:ext cx="8922577" cy="4610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يتكون المقرر من </a:t>
            </a:r>
            <a:r>
              <a:rPr lang="ar-SA" sz="2000" b="1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(10) محاضرات </a:t>
            </a:r>
            <a:r>
              <a:rPr lang="ar-SA" sz="20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يتم تدريسها خلال </a:t>
            </a:r>
            <a:r>
              <a:rPr lang="ar-SA" sz="2000" b="1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(10) أسابيع </a:t>
            </a:r>
            <a:r>
              <a:rPr lang="ar-SA" sz="20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دراسية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المحاضرات تشمل موضوعات المقرر والجوانب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النظرية والتطبيقية </a:t>
            </a:r>
            <a:r>
              <a:rPr lang="ar-SA" sz="2000" dirty="0">
                <a:latin typeface="Alexandria" charset="0"/>
                <a:cs typeface="Alexandria" charset="0"/>
              </a:rPr>
              <a:t>معاً.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تنشر المحاضرات المسجلة على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منصة الجامعة</a:t>
            </a:r>
            <a:r>
              <a:rPr lang="ar-SA" sz="2000" dirty="0"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نشر المحاضرات بشكل أسبوعي (يوم السبت من كل أسبوع).</a:t>
            </a:r>
          </a:p>
          <a:p>
            <a:pPr algn="just" rtl="1">
              <a:lnSpc>
                <a:spcPct val="150000"/>
              </a:lnSpc>
            </a:pPr>
            <a:r>
              <a:rPr lang="ar-SA" sz="1100" dirty="0">
                <a:latin typeface="Alexandria" charset="0"/>
                <a:cs typeface="Alexandria" charset="0"/>
              </a:rPr>
              <a:t>     </a:t>
            </a:r>
            <a:r>
              <a:rPr lang="ar-SA" sz="600" dirty="0">
                <a:latin typeface="Alexandria" charset="0"/>
                <a:cs typeface="Alexandria" charset="0"/>
              </a:rPr>
              <a:t>    </a:t>
            </a:r>
            <a:r>
              <a:rPr lang="ar-SA" sz="1000" dirty="0">
                <a:latin typeface="Alexandria" charset="0"/>
                <a:cs typeface="Alexandria" charset="0"/>
              </a:rPr>
              <a:t> 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الأنشطة التدريسية (حلقات النقاش الأسبوعية)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عقد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حلقة نقاش أسبوعية </a:t>
            </a:r>
            <a:r>
              <a:rPr lang="ar-SA" sz="2000" dirty="0">
                <a:latin typeface="Alexandria" charset="0"/>
                <a:cs typeface="Alexandria" charset="0"/>
              </a:rPr>
              <a:t>بحسب الجدول المعلن من إدارة الكلية.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تكون حلقة النقاش فرصة للطلاب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لطرح الأسئلة والاستفسارات </a:t>
            </a:r>
            <a:r>
              <a:rPr lang="ar-SA" sz="2000" dirty="0">
                <a:latin typeface="Alexandria" charset="0"/>
                <a:cs typeface="Alexandria" charset="0"/>
              </a:rPr>
              <a:t>حول المقرر.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حلقة النقاش يحضرها عضو هيئة التدريس ومدير المقرر والطلاب.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- الفترة الزمنية لحلقة النقاش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ساعة واحدة فقط </a:t>
            </a:r>
            <a:r>
              <a:rPr lang="ar-SA" sz="2000" dirty="0">
                <a:latin typeface="Alexandria" charset="0"/>
                <a:cs typeface="Alexandria" charset="0"/>
              </a:rPr>
              <a:t>كل أسبوع.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A9CBDB1-D433-AF16-6FB1-1A8F03CDA2B8}"/>
              </a:ext>
            </a:extLst>
          </p:cNvPr>
          <p:cNvGrpSpPr/>
          <p:nvPr/>
        </p:nvGrpSpPr>
        <p:grpSpPr>
          <a:xfrm>
            <a:off x="10649348" y="1118335"/>
            <a:ext cx="1190600" cy="988453"/>
            <a:chOff x="3386537" y="1335074"/>
            <a:chExt cx="1190600" cy="98845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517239B-B7B4-D67D-F83C-1E99B79B1261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B1D7303-DE58-6301-C25F-9E3F5DBB7C3A}"/>
                </a:ext>
              </a:extLst>
            </p:cNvPr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04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F68EEE13-E30E-3E1E-6D44-975E24AABC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268C4-B290-85AE-DD6C-914E877DB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1BF9D9E-222A-D3E3-C5A2-D6F5EBA1AF0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18D9AB2-873C-DA67-549A-B3080660360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8AD28701-44C2-9CD2-815C-B980A92C241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C07B5DF-ACFB-B06B-3E97-3BD2AC66E7D2}"/>
              </a:ext>
            </a:extLst>
          </p:cNvPr>
          <p:cNvSpPr txBox="1">
            <a:spLocks/>
          </p:cNvSpPr>
          <p:nvPr/>
        </p:nvSpPr>
        <p:spPr>
          <a:xfrm>
            <a:off x="5734872" y="1164054"/>
            <a:ext cx="4869034" cy="91440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طريقة التقييم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BF37444-EBD8-21BE-4EB1-D518966E4FA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2847E3F-E7BC-196C-764D-5590D58B66BA}"/>
              </a:ext>
            </a:extLst>
          </p:cNvPr>
          <p:cNvSpPr txBox="1"/>
          <p:nvPr/>
        </p:nvSpPr>
        <p:spPr>
          <a:xfrm>
            <a:off x="3276600" y="2238355"/>
            <a:ext cx="8563348" cy="4495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طريقة التقييم المتبعة هي الاختبارات الأسبوعية والاختبار النهائي.</a:t>
            </a:r>
          </a:p>
          <a:p>
            <a:pPr algn="just" rtl="1">
              <a:lnSpc>
                <a:spcPct val="200000"/>
              </a:lnSpc>
            </a:pPr>
            <a:r>
              <a:rPr lang="ar-SA" sz="2000" b="1" dirty="0">
                <a:latin typeface="Alexandria" charset="0"/>
                <a:cs typeface="Alexandria" charset="0"/>
              </a:rPr>
              <a:t>أولاً: الاختبارات الأسبوعية: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    - كل اختبار يتكون من </a:t>
            </a:r>
            <a:r>
              <a:rPr lang="ar-SA" sz="2000" b="1" dirty="0">
                <a:latin typeface="Alexandria" charset="0"/>
                <a:cs typeface="Alexandria" charset="0"/>
              </a:rPr>
              <a:t>(8) أسئلة </a:t>
            </a:r>
            <a:r>
              <a:rPr lang="ar-SA" sz="2000" dirty="0">
                <a:latin typeface="Alexandria" charset="0"/>
                <a:cs typeface="Alexandria" charset="0"/>
              </a:rPr>
              <a:t>لكل سؤال </a:t>
            </a:r>
            <a:r>
              <a:rPr lang="ar-SA" sz="2000" b="1" dirty="0">
                <a:latin typeface="Alexandria" charset="0"/>
                <a:cs typeface="Alexandria" charset="0"/>
              </a:rPr>
              <a:t>درجة واحدة </a:t>
            </a:r>
            <a:r>
              <a:rPr lang="ar-SA" sz="2000" dirty="0">
                <a:latin typeface="Alexandria" charset="0"/>
                <a:cs typeface="Alexandria" charset="0"/>
              </a:rPr>
              <a:t>في التقييم.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    - مجموع درجات الاختبارات الأسبوعية النهائي يساوي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(80 درجة)</a:t>
            </a: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sz="2000" b="1" dirty="0">
                <a:latin typeface="Alexandria" charset="0"/>
                <a:cs typeface="Alexandria" charset="0"/>
              </a:rPr>
              <a:t>ثانياً: الاختبار النهائي: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    - يتكون من </a:t>
            </a:r>
            <a:r>
              <a:rPr lang="ar-SA" sz="2000" b="1" dirty="0">
                <a:latin typeface="Alexandria" charset="0"/>
                <a:cs typeface="Alexandria" charset="0"/>
              </a:rPr>
              <a:t>(20) سؤال </a:t>
            </a:r>
            <a:r>
              <a:rPr lang="ar-SA" sz="2000" dirty="0">
                <a:latin typeface="Alexandria" charset="0"/>
                <a:cs typeface="Alexandria" charset="0"/>
              </a:rPr>
              <a:t>لكل سؤال </a:t>
            </a:r>
            <a:r>
              <a:rPr lang="ar-SA" sz="2000" b="1" dirty="0">
                <a:latin typeface="Alexandria" charset="0"/>
                <a:cs typeface="Alexandria" charset="0"/>
              </a:rPr>
              <a:t>درجة واحدة </a:t>
            </a:r>
            <a:r>
              <a:rPr lang="ar-SA" sz="2000" dirty="0">
                <a:latin typeface="Alexandria" charset="0"/>
                <a:cs typeface="Alexandria" charset="0"/>
              </a:rPr>
              <a:t>في التقييم.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     - مجموع درجات الاختبارت الأسبوعية + الاختبار النهائي تساوي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(100) درجة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181FCBA-9F3B-813F-1003-5FF98BA56C9E}"/>
              </a:ext>
            </a:extLst>
          </p:cNvPr>
          <p:cNvGrpSpPr/>
          <p:nvPr/>
        </p:nvGrpSpPr>
        <p:grpSpPr>
          <a:xfrm>
            <a:off x="10649348" y="1118334"/>
            <a:ext cx="1190600" cy="1005840"/>
            <a:chOff x="3386537" y="1335074"/>
            <a:chExt cx="1190600" cy="98845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43EEC9F-7BF5-5AB9-165C-70D4B98847DC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B7D8815-11FC-EA9B-4D75-2D379284E1B2}"/>
                </a:ext>
              </a:extLst>
            </p:cNvPr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6D77FE64-48BD-EDCB-F8E8-978D0C2CB0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774D1-0EBD-C4BD-A2F3-20E893337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9A6154-2063-314C-4CB4-E9DC6866C2F8}"/>
              </a:ext>
            </a:extLst>
          </p:cNvPr>
          <p:cNvSpPr/>
          <p:nvPr/>
        </p:nvSpPr>
        <p:spPr>
          <a:xfrm>
            <a:off x="415636" y="1514254"/>
            <a:ext cx="11360728" cy="51303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D469E9-E1BA-5507-A7B8-CF5CF7970D5B}"/>
              </a:ext>
            </a:extLst>
          </p:cNvPr>
          <p:cNvSpPr txBox="1"/>
          <p:nvPr/>
        </p:nvSpPr>
        <p:spPr>
          <a:xfrm>
            <a:off x="6379345" y="782548"/>
            <a:ext cx="4113898" cy="91440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/>
              <a:t>مراجع المقرر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CE060DD-8D23-E9B0-E6CB-6487D647CA90}"/>
              </a:ext>
            </a:extLst>
          </p:cNvPr>
          <p:cNvSpPr/>
          <p:nvPr/>
        </p:nvSpPr>
        <p:spPr>
          <a:xfrm>
            <a:off x="10585764" y="78254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A184B0-A0E0-7612-B3EE-0F06B2B16CB7}"/>
              </a:ext>
            </a:extLst>
          </p:cNvPr>
          <p:cNvSpPr/>
          <p:nvPr/>
        </p:nvSpPr>
        <p:spPr>
          <a:xfrm>
            <a:off x="643760" y="2811559"/>
            <a:ext cx="10861870" cy="3888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20000"/>
              </a:lnSpc>
            </a:pPr>
            <a:r>
              <a:rPr lang="ar-SA" dirty="0">
                <a:latin typeface="Alexandria" charset="0"/>
                <a:cs typeface="Alexandria" charset="0"/>
              </a:rPr>
              <a:t>1.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فن الإخراج الصحفي بين النظرية والتطبيق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dirty="0">
                <a:solidFill>
                  <a:schemeClr val="tx2"/>
                </a:solidFill>
                <a:latin typeface="Alexandria" charset="0"/>
                <a:cs typeface="Alexandria" charset="0"/>
              </a:rPr>
              <a:t>فتحي اسماعيل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العربي للنشر والتوزيع، القاهرة، ط1، 2019م.</a:t>
            </a:r>
          </a:p>
          <a:p>
            <a:pPr marL="342900" indent="-342900" algn="just" rtl="1">
              <a:lnSpc>
                <a:spcPct val="120000"/>
              </a:lnSpc>
              <a:buAutoNum type="arabicPeriod"/>
            </a:pPr>
            <a:endParaRPr lang="ar-SA" sz="1000" dirty="0">
              <a:solidFill>
                <a:srgbClr val="1C212E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2.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برمجة وتصميم المواقع الالكترونية المتقدمة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dirty="0">
                <a:solidFill>
                  <a:schemeClr val="tx2"/>
                </a:solidFill>
                <a:latin typeface="Alexandria" charset="0"/>
                <a:cs typeface="Alexandria" charset="0"/>
              </a:rPr>
              <a:t>احمد عادل المجالي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دار ومكتبة الحامد للنشر والتوزيع، عمان، ط1، 2016م.</a:t>
            </a:r>
          </a:p>
          <a:p>
            <a:pPr algn="just" rtl="1">
              <a:lnSpc>
                <a:spcPct val="120000"/>
              </a:lnSpc>
            </a:pPr>
            <a:endParaRPr lang="ar-SA" sz="1000" dirty="0">
              <a:solidFill>
                <a:srgbClr val="1C212E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3.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اتجاهات حديثة في الإخراج الصحفي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dirty="0">
                <a:solidFill>
                  <a:schemeClr val="tx2"/>
                </a:solidFill>
                <a:latin typeface="Alexandria" charset="0"/>
                <a:cs typeface="Alexandria" charset="0"/>
              </a:rPr>
              <a:t>اسماعيل ابراهيم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دار الفجر للنشر والتوزيع، القاهرة، ط1، 2015م.</a:t>
            </a:r>
          </a:p>
          <a:p>
            <a:pPr algn="just" rtl="1">
              <a:lnSpc>
                <a:spcPct val="120000"/>
              </a:lnSpc>
            </a:pPr>
            <a:endParaRPr lang="ar-SA" sz="1000" dirty="0">
              <a:solidFill>
                <a:srgbClr val="1C212E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4.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الصحافة الإلكترونية الرقمية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dirty="0">
                <a:solidFill>
                  <a:schemeClr val="tx2"/>
                </a:solidFill>
                <a:latin typeface="Alexandria" charset="0"/>
                <a:cs typeface="Alexandria" charset="0"/>
              </a:rPr>
              <a:t>ماهر الشمايلة، محمود اللحام، مصطفى كافي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دار الاعصار العلمي للنشر والتوزيع، عمان ، ط1، 2015م.</a:t>
            </a:r>
          </a:p>
          <a:p>
            <a:pPr algn="just" rtl="1">
              <a:lnSpc>
                <a:spcPct val="120000"/>
              </a:lnSpc>
            </a:pPr>
            <a:endParaRPr lang="ar-SA" sz="1000" dirty="0">
              <a:solidFill>
                <a:srgbClr val="1C212E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endParaRPr lang="ar-SA" sz="500" dirty="0">
              <a:solidFill>
                <a:srgbClr val="1C212E"/>
              </a:solidFill>
              <a:latin typeface="Alexandria" charset="0"/>
              <a:cs typeface="Alexandria" charset="0"/>
            </a:endParaRPr>
          </a:p>
          <a:p>
            <a:pPr algn="just" rtl="1">
              <a:lnSpc>
                <a:spcPct val="120000"/>
              </a:lnSpc>
            </a:pP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5.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فن الإخراج الصحفي لمواقع الجرائد الإلكترونية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dirty="0">
                <a:solidFill>
                  <a:schemeClr val="tx2"/>
                </a:solidFill>
                <a:latin typeface="Alexandria" charset="0"/>
                <a:cs typeface="Alexandria" charset="0"/>
              </a:rPr>
              <a:t>بيرق حسين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دار غيداء للنشر والتوزيع، عمان، ط1، 2015م.</a:t>
            </a:r>
          </a:p>
          <a:p>
            <a:pPr algn="just" rtl="1">
              <a:lnSpc>
                <a:spcPct val="120000"/>
              </a:lnSpc>
            </a:pPr>
            <a:r>
              <a:rPr lang="ar-SA" sz="1000" dirty="0">
                <a:solidFill>
                  <a:srgbClr val="1C212E"/>
                </a:solidFill>
                <a:latin typeface="Alexandria" charset="0"/>
                <a:cs typeface="Alexandria" charset="0"/>
              </a:rPr>
              <a:t>.</a:t>
            </a:r>
          </a:p>
          <a:p>
            <a:pPr algn="just" rtl="1">
              <a:lnSpc>
                <a:spcPct val="120000"/>
              </a:lnSpc>
            </a:pP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6. </a:t>
            </a:r>
            <a:r>
              <a:rPr lang="ar-SA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فن الإخراج الصحفي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</a:t>
            </a:r>
            <a:r>
              <a:rPr lang="ar-SA" dirty="0">
                <a:solidFill>
                  <a:schemeClr val="tx2"/>
                </a:solidFill>
                <a:latin typeface="Alexandria" charset="0"/>
                <a:cs typeface="Alexandria" charset="0"/>
              </a:rPr>
              <a:t>سمير احمد خليل</a:t>
            </a:r>
            <a:r>
              <a:rPr lang="ar-SA" dirty="0">
                <a:solidFill>
                  <a:srgbClr val="1C212E"/>
                </a:solidFill>
                <a:latin typeface="Alexandria" charset="0"/>
                <a:cs typeface="Alexandria" charset="0"/>
              </a:rPr>
              <a:t>، دار أسامة للنشر والتوزيع، عمان، ط1، 2015م.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58D801-7633-36E7-8559-95F5D825B6A8}"/>
              </a:ext>
            </a:extLst>
          </p:cNvPr>
          <p:cNvSpPr/>
          <p:nvPr/>
        </p:nvSpPr>
        <p:spPr>
          <a:xfrm>
            <a:off x="845065" y="1962485"/>
            <a:ext cx="10131472" cy="695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20000"/>
              </a:lnSpc>
            </a:pPr>
            <a:r>
              <a:rPr lang="ar-SA" sz="1700" dirty="0">
                <a:latin typeface="Alexandria" charset="0"/>
                <a:cs typeface="Alexandria" charset="0"/>
              </a:rPr>
              <a:t>قائمة بمجموعة من المراجع التي يمكن للطالب الرجوع إليها </a:t>
            </a:r>
            <a:r>
              <a:rPr lang="ar-SA" sz="1700" dirty="0">
                <a:solidFill>
                  <a:srgbClr val="AC4140"/>
                </a:solidFill>
                <a:latin typeface="Alexandria" charset="0"/>
                <a:cs typeface="Alexandria" charset="0"/>
              </a:rPr>
              <a:t>لمزيد من المعلومات حول موضوعات المقرر</a:t>
            </a:r>
            <a:r>
              <a:rPr lang="ar-SA" sz="1700" dirty="0">
                <a:latin typeface="Alexandria" charset="0"/>
                <a:cs typeface="Alexandria" charset="0"/>
              </a:rPr>
              <a:t>، ولمزيد من الاطلاع والالمام بتفاصيل أكثر، وهذه المراجع هي: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34A4F-53BD-FD3D-A805-93107EAA1E7C}"/>
              </a:ext>
            </a:extLst>
          </p:cNvPr>
          <p:cNvSpPr txBox="1"/>
          <p:nvPr/>
        </p:nvSpPr>
        <p:spPr>
          <a:xfrm>
            <a:off x="10770807" y="949002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7AFA6EA-016E-4C95-3409-98FA28A49A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oogle Shape;6301;p53">
            <a:extLst>
              <a:ext uri="{FF2B5EF4-FFF2-40B4-BE49-F238E27FC236}">
                <a16:creationId xmlns:a16="http://schemas.microsoft.com/office/drawing/2014/main" id="{A81EBA2E-0274-DF9F-000E-6148D117D43D}"/>
              </a:ext>
            </a:extLst>
          </p:cNvPr>
          <p:cNvGrpSpPr/>
          <p:nvPr/>
        </p:nvGrpSpPr>
        <p:grpSpPr>
          <a:xfrm>
            <a:off x="11084516" y="2100079"/>
            <a:ext cx="370764" cy="445375"/>
            <a:chOff x="-35814600" y="3202075"/>
            <a:chExt cx="242625" cy="291450"/>
          </a:xfrm>
        </p:grpSpPr>
        <p:sp>
          <p:nvSpPr>
            <p:cNvPr id="4" name="Google Shape;6302;p53">
              <a:extLst>
                <a:ext uri="{FF2B5EF4-FFF2-40B4-BE49-F238E27FC236}">
                  <a16:creationId xmlns:a16="http://schemas.microsoft.com/office/drawing/2014/main" id="{5FE46035-5545-37C9-383C-5FCD61AC3E3F}"/>
                </a:ext>
              </a:extLst>
            </p:cNvPr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9" name="Google Shape;6303;p53">
              <a:extLst>
                <a:ext uri="{FF2B5EF4-FFF2-40B4-BE49-F238E27FC236}">
                  <a16:creationId xmlns:a16="http://schemas.microsoft.com/office/drawing/2014/main" id="{3370103E-C371-E836-B629-08B253C0979A}"/>
                </a:ext>
              </a:extLst>
            </p:cNvPr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6304;p53">
              <a:extLst>
                <a:ext uri="{FF2B5EF4-FFF2-40B4-BE49-F238E27FC236}">
                  <a16:creationId xmlns:a16="http://schemas.microsoft.com/office/drawing/2014/main" id="{9C31E4B3-5B89-3ACB-58A7-57912946ACA4}"/>
                </a:ext>
              </a:extLst>
            </p:cNvPr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1" name="Google Shape;6305;p53">
              <a:extLst>
                <a:ext uri="{FF2B5EF4-FFF2-40B4-BE49-F238E27FC236}">
                  <a16:creationId xmlns:a16="http://schemas.microsoft.com/office/drawing/2014/main" id="{A3CA5EEA-05C9-200B-8403-6E637B3E5CB7}"/>
                </a:ext>
              </a:extLst>
            </p:cNvPr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2" name="Google Shape;6306;p53">
              <a:extLst>
                <a:ext uri="{FF2B5EF4-FFF2-40B4-BE49-F238E27FC236}">
                  <a16:creationId xmlns:a16="http://schemas.microsoft.com/office/drawing/2014/main" id="{46B8CD0D-9857-8C9B-FD29-6FD26ACD19B8}"/>
                </a:ext>
              </a:extLst>
            </p:cNvPr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3" name="Google Shape;6307;p53">
              <a:extLst>
                <a:ext uri="{FF2B5EF4-FFF2-40B4-BE49-F238E27FC236}">
                  <a16:creationId xmlns:a16="http://schemas.microsoft.com/office/drawing/2014/main" id="{A255F812-3A42-19E6-16CB-36768C4F7FF2}"/>
                </a:ext>
              </a:extLst>
            </p:cNvPr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6308;p53">
              <a:extLst>
                <a:ext uri="{FF2B5EF4-FFF2-40B4-BE49-F238E27FC236}">
                  <a16:creationId xmlns:a16="http://schemas.microsoft.com/office/drawing/2014/main" id="{11697F1F-E4F1-B455-25C6-A9D5876A36A1}"/>
                </a:ext>
              </a:extLst>
            </p:cNvPr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1193C08-67E0-1B04-0C89-88245A7D2011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7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6" grpId="0" build="p"/>
      <p:bldP spid="7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A9597-7BCC-6882-F953-FB67FF41B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21">
            <a:extLst>
              <a:ext uri="{FF2B5EF4-FFF2-40B4-BE49-F238E27FC236}">
                <a16:creationId xmlns:a16="http://schemas.microsoft.com/office/drawing/2014/main" id="{B6CBEBF7-B615-2D5F-F9CF-7B3CBB6689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829714" y="154385"/>
            <a:ext cx="2930426" cy="13683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F07718-084E-69E5-811D-1B1E49C23A75}"/>
              </a:ext>
            </a:extLst>
          </p:cNvPr>
          <p:cNvSpPr txBox="1"/>
          <p:nvPr/>
        </p:nvSpPr>
        <p:spPr>
          <a:xfrm>
            <a:off x="6787366" y="2235560"/>
            <a:ext cx="4842101" cy="1660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مدخل</a:t>
            </a:r>
            <a:r>
              <a:rPr lang="ar-SA" sz="36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للإخراج </a:t>
            </a:r>
          </a:p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والإنتاج </a:t>
            </a:r>
            <a:r>
              <a:rPr lang="ar-SA" sz="36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الصحفي</a:t>
            </a:r>
            <a:endParaRPr lang="en-US" sz="3600" b="1" dirty="0">
              <a:solidFill>
                <a:srgbClr val="C0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8CF27C-DDC0-4CC9-AC89-ABEA895030FD}"/>
              </a:ext>
            </a:extLst>
          </p:cNvPr>
          <p:cNvSpPr/>
          <p:nvPr/>
        </p:nvSpPr>
        <p:spPr>
          <a:xfrm>
            <a:off x="6096000" y="4114896"/>
            <a:ext cx="5664140" cy="6149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 rtl="1"/>
            <a:r>
              <a:rPr lang="ar-SA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تعريفات الإخراج والإنتاج الصحفي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3497E-93A0-4A4C-9058-08276A309FEB}"/>
              </a:ext>
            </a:extLst>
          </p:cNvPr>
          <p:cNvSpPr/>
          <p:nvPr/>
        </p:nvSpPr>
        <p:spPr>
          <a:xfrm>
            <a:off x="4093028" y="4787308"/>
            <a:ext cx="5664140" cy="6149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 rtl="1"/>
            <a:r>
              <a:rPr lang="ar-SA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تطور الإخراج والإنتاج الصحفي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B3556F5-1A61-42F6-8EFF-BE1032C566F2}"/>
              </a:ext>
            </a:extLst>
          </p:cNvPr>
          <p:cNvSpPr/>
          <p:nvPr/>
        </p:nvSpPr>
        <p:spPr>
          <a:xfrm>
            <a:off x="2405731" y="5442316"/>
            <a:ext cx="5664140" cy="6149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SA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مميزات الإخراج والإنتاج الرقمي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6636D6-F060-4D81-A3F9-81AE998436BC}"/>
              </a:ext>
            </a:extLst>
          </p:cNvPr>
          <p:cNvSpPr/>
          <p:nvPr/>
        </p:nvSpPr>
        <p:spPr>
          <a:xfrm>
            <a:off x="642246" y="6094142"/>
            <a:ext cx="5664140" cy="6149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SA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كيف غيّر الإخراج الرقمي مفهوم الصحافة؟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Picture Placeholder 4">
            <a:extLst>
              <a:ext uri="{FF2B5EF4-FFF2-40B4-BE49-F238E27FC236}">
                <a16:creationId xmlns:a16="http://schemas.microsoft.com/office/drawing/2014/main" id="{9FE097E9-4C0C-4B5E-BFCB-4F6A10FFEB5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0"/>
            <a:ext cx="8659664" cy="5300798"/>
          </a:xfrm>
        </p:spPr>
      </p:pic>
    </p:spTree>
    <p:extLst>
      <p:ext uri="{BB962C8B-B14F-4D97-AF65-F5344CB8AC3E}">
        <p14:creationId xmlns:p14="http://schemas.microsoft.com/office/powerpoint/2010/main" val="153949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180431" y="2358947"/>
            <a:ext cx="8985339" cy="4126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أولاً، </a:t>
            </a:r>
            <a:r>
              <a:rPr lang="ar-SA" sz="2000" b="1" dirty="0">
                <a:latin typeface="Alexandria" charset="0"/>
                <a:cs typeface="Alexandria" charset="0"/>
              </a:rPr>
              <a:t>الإخراج الصحفي </a:t>
            </a:r>
            <a:r>
              <a:rPr lang="ar-SA" sz="2000" dirty="0">
                <a:latin typeface="Alexandria" charset="0"/>
                <a:cs typeface="Alexandria" charset="0"/>
              </a:rPr>
              <a:t>هو فن وتقنية تنسيق المادة الصحفية (نصوص، عناوين، صور، رسوم) في الصفحات بطريقة تجذب القارئ، وتُبرز الأهمية، وتُسهِّل القراءة. </a:t>
            </a:r>
          </a:p>
          <a:p>
            <a:pPr algn="just" rtl="1">
              <a:lnSpc>
                <a:spcPct val="200000"/>
              </a:lnSpc>
            </a:pPr>
            <a:endParaRPr lang="ar-SA" sz="7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ثانياً، </a:t>
            </a:r>
            <a:r>
              <a:rPr lang="ar-SA" sz="2000" b="1" dirty="0">
                <a:latin typeface="Alexandria" charset="0"/>
                <a:cs typeface="Alexandria" charset="0"/>
              </a:rPr>
              <a:t>الإخراج الصحفي </a:t>
            </a:r>
            <a:r>
              <a:rPr lang="ar-SA" sz="2000" dirty="0">
                <a:latin typeface="Alexandria" charset="0"/>
                <a:cs typeface="Alexandria" charset="0"/>
              </a:rPr>
              <a:t>هو العنصر البصري للمادة الصحفية، ويشمل ترتيب العناصر مثل النصوص، العناوين، الصور، الرسوم، والجداول في الصفحة.</a:t>
            </a:r>
          </a:p>
          <a:p>
            <a:pPr algn="just" rtl="1">
              <a:lnSpc>
                <a:spcPct val="200000"/>
              </a:lnSpc>
            </a:pPr>
            <a:endParaRPr lang="ar-SA" sz="7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ثالثاً، </a:t>
            </a:r>
            <a:r>
              <a:rPr lang="ar-SA" sz="2000" b="1" dirty="0">
                <a:latin typeface="Alexandria" charset="0"/>
                <a:cs typeface="Alexandria" charset="0"/>
              </a:rPr>
              <a:t>الإخراج الجيد </a:t>
            </a:r>
            <a:r>
              <a:rPr lang="ar-SA" sz="2000" dirty="0">
                <a:latin typeface="Alexandria" charset="0"/>
                <a:cs typeface="Alexandria" charset="0"/>
              </a:rPr>
              <a:t>لا يُجمّل فقط، بل يساعد في توصيل المعنى، ويُوجّه عين القارئ وفقًا لأهمية المحتوى.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14F10E-6558-4AB3-912D-911876447340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4755CF-9D94-460F-B3E7-8131BD26D86D}"/>
              </a:ext>
            </a:extLst>
          </p:cNvPr>
          <p:cNvSpPr/>
          <p:nvPr/>
        </p:nvSpPr>
        <p:spPr>
          <a:xfrm>
            <a:off x="191317" y="1558666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الإخراج الصحفي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F97EF3-0E07-4B26-8DE8-8CA5F6D0D0B3}"/>
              </a:ext>
            </a:extLst>
          </p:cNvPr>
          <p:cNvSpPr/>
          <p:nvPr/>
        </p:nvSpPr>
        <p:spPr>
          <a:xfrm>
            <a:off x="9250457" y="1558667"/>
            <a:ext cx="2825002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تعريف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20C1907-7986-48B8-98CC-D2312C30A2A8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تعريفات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39C420C8-2E83-475F-9FB1-BEE171008E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pic>
        <p:nvPicPr>
          <p:cNvPr id="10242" name="Picture 2" descr="شركات تصميم مواقع الكترونية - قائمة بأفضل 5 شركات - شبكة مقالك">
            <a:extLst>
              <a:ext uri="{FF2B5EF4-FFF2-40B4-BE49-F238E27FC236}">
                <a16:creationId xmlns:a16="http://schemas.microsoft.com/office/drawing/2014/main" id="{5BD84F9C-DD51-484F-ADF3-494B8D44E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830" y="4535056"/>
            <a:ext cx="2805629" cy="191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كيف تدير موقع إلكتروني: 5 نصائح من مُجرب لإنجاح المواقع ...">
            <a:extLst>
              <a:ext uri="{FF2B5EF4-FFF2-40B4-BE49-F238E27FC236}">
                <a16:creationId xmlns:a16="http://schemas.microsoft.com/office/drawing/2014/main" id="{0ED84EDF-D468-4DCE-97D0-4A5E0123C3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 r="9573"/>
          <a:stretch/>
        </p:blipFill>
        <p:spPr bwMode="auto">
          <a:xfrm>
            <a:off x="9269830" y="2381659"/>
            <a:ext cx="2805629" cy="204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7422944" y="2752519"/>
            <a:ext cx="4038922" cy="3695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في الصفحة الأولى من الصحيفة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ar-SA" sz="2000" dirty="0">
                <a:latin typeface="Alexandria" charset="0"/>
                <a:cs typeface="Alexandria" charset="0"/>
              </a:rPr>
              <a:t>الورقية المطبوعة، توضع العناوين الرئيسية في الأعلى بخط كبير، مع صورة بارزة تحتها، لأن هذه المساحة تُعتبر "الأكثر مشاهدة".</a:t>
            </a:r>
          </a:p>
          <a:p>
            <a:pPr algn="just" rtl="1">
              <a:lnSpc>
                <a:spcPct val="200000"/>
              </a:lnSpc>
            </a:pPr>
            <a:endParaRPr lang="ar-SA" sz="2000" dirty="0">
              <a:latin typeface="Alexandria" charset="0"/>
              <a:cs typeface="Alexandria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73CB0A-B02B-461B-A9CD-95366263F6D5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A82EBC9-368A-4401-A235-C37C77C5F5CD}"/>
              </a:ext>
            </a:extLst>
          </p:cNvPr>
          <p:cNvSpPr/>
          <p:nvPr/>
        </p:nvSpPr>
        <p:spPr>
          <a:xfrm>
            <a:off x="191317" y="1569552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الإخراج الصحفي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E2CB2-5015-4690-8924-D147CA371207}"/>
              </a:ext>
            </a:extLst>
          </p:cNvPr>
          <p:cNvSpPr/>
          <p:nvPr/>
        </p:nvSpPr>
        <p:spPr>
          <a:xfrm>
            <a:off x="9274629" y="1569553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نموذج / مثال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7FFA854-1761-45EF-95C6-17C3A1DD2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73" y="2204510"/>
            <a:ext cx="6616312" cy="48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A5D08449-389D-4311-8760-75BBA8CD15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E47D15B-33DE-4940-9B29-5E800C2FBD58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تعريفات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75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7" grpId="0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4876801" y="2670612"/>
            <a:ext cx="6617648" cy="4310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أولاً، </a:t>
            </a:r>
            <a:r>
              <a:rPr lang="ar-SA" sz="2000" dirty="0">
                <a:latin typeface="Alexandria" charset="0"/>
                <a:cs typeface="Alexandria" charset="0"/>
              </a:rPr>
              <a:t>يشير</a:t>
            </a:r>
            <a:r>
              <a:rPr lang="ar-SA" sz="2000" b="1" dirty="0">
                <a:latin typeface="Alexandria" charset="0"/>
                <a:cs typeface="Alexandria" charset="0"/>
              </a:rPr>
              <a:t> الإنتاج الصحفي </a:t>
            </a:r>
            <a:r>
              <a:rPr lang="ar-SA" sz="2000" dirty="0">
                <a:latin typeface="Alexandria" charset="0"/>
                <a:cs typeface="Alexandria" charset="0"/>
              </a:rPr>
              <a:t>إلى العمليات التقنية واللوجستية التي تسبق نشر الصحيفة أو المجلة في أشكالها التقليدية أو الحديثة.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هذه </a:t>
            </a:r>
            <a:r>
              <a:rPr lang="ar-SA" sz="2000" b="1" dirty="0">
                <a:latin typeface="Alexandria" charset="0"/>
                <a:cs typeface="Alexandria" charset="0"/>
              </a:rPr>
              <a:t>العمليات</a:t>
            </a:r>
            <a:r>
              <a:rPr lang="ar-SA" sz="2000" dirty="0">
                <a:latin typeface="Alexandria" charset="0"/>
                <a:cs typeface="Alexandria" charset="0"/>
              </a:rPr>
              <a:t> بدءًا من تجهيز المواد، مرورًا بالطباعة (في الحالة التقليدية) أو إدارة المحتوى وتصميمه في النشر الرقمي (في الحالة الحديثة).</a:t>
            </a:r>
          </a:p>
          <a:p>
            <a:pPr algn="just" rtl="1">
              <a:lnSpc>
                <a:spcPct val="200000"/>
              </a:lnSpc>
            </a:pPr>
            <a:endParaRPr lang="ar-SA" sz="2000" dirty="0">
              <a:latin typeface="Alexandria" charset="0"/>
              <a:cs typeface="Alexandria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08E47-313C-4FA0-BB35-A83F7FD6CF20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CE17FB-2303-46E2-AAD0-258A34382E6E}"/>
              </a:ext>
            </a:extLst>
          </p:cNvPr>
          <p:cNvSpPr/>
          <p:nvPr/>
        </p:nvSpPr>
        <p:spPr>
          <a:xfrm>
            <a:off x="191317" y="1580438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الإنتاج الصحفي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EF1E66B-6B7F-4F46-B734-84ACEB23A566}"/>
              </a:ext>
            </a:extLst>
          </p:cNvPr>
          <p:cNvSpPr/>
          <p:nvPr/>
        </p:nvSpPr>
        <p:spPr>
          <a:xfrm>
            <a:off x="9274629" y="1580439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تعريف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884CB21-50B1-4C4D-B1D7-8CF6D3DC4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86" y="2594745"/>
            <a:ext cx="3984172" cy="3984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A282D74E-C3C5-4888-875C-BF1867F9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FA0DFBA-E88F-47F6-B1AC-8872DE579F48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تعريفات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02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animBg="1"/>
      <p:bldP spid="13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5747657" y="2469502"/>
            <a:ext cx="5878781" cy="3695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ثانياً، </a:t>
            </a:r>
            <a:r>
              <a:rPr lang="ar-SA" sz="2000" b="1" dirty="0">
                <a:latin typeface="Alexandria" charset="0"/>
                <a:cs typeface="Alexandria" charset="0"/>
              </a:rPr>
              <a:t>الإنتاج الصحفي</a:t>
            </a:r>
            <a:r>
              <a:rPr lang="ar-SA" sz="2000" dirty="0">
                <a:latin typeface="Alexandria" charset="0"/>
                <a:cs typeface="Alexandria" charset="0"/>
              </a:rPr>
              <a:t> هو الجانب الفني والإداري لإصدار المطبوعات أو النشر الرقمي، ويشمل: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تنسيق المحتوى ومراجعته.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تجهيز الملفات للطباعة أو النشر الإلكتروني.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التعامل مع الجداول الزمنية للإصدار.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مراجعة الجوانب الفنية (الدقة، التنسيق، الجودة).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4142CE-5795-48FA-A261-EEB9D5F53ED7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682575-5E7C-4471-89AE-D1E9C935AA2F}"/>
              </a:ext>
            </a:extLst>
          </p:cNvPr>
          <p:cNvSpPr/>
          <p:nvPr/>
        </p:nvSpPr>
        <p:spPr>
          <a:xfrm>
            <a:off x="191317" y="1569552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الإنتاج الصحفي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487D44-B74E-4672-9C24-F943219354CD}"/>
              </a:ext>
            </a:extLst>
          </p:cNvPr>
          <p:cNvSpPr/>
          <p:nvPr/>
        </p:nvSpPr>
        <p:spPr>
          <a:xfrm>
            <a:off x="9274629" y="1569553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تعريف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E1CB70E-1965-47C2-A9A9-73712FB22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9"/>
          <a:stretch/>
        </p:blipFill>
        <p:spPr bwMode="auto">
          <a:xfrm>
            <a:off x="191317" y="2903235"/>
            <a:ext cx="5214256" cy="3040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29499E01-3619-4442-81F6-F53E28E4AF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DE0DDA-49FF-4089-8EA3-C5A65CF53A62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تعريفات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03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animBg="1"/>
      <p:bldP spid="13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505937" y="2466050"/>
            <a:ext cx="11403034" cy="4126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في هذه المرحلة كان الاعتماد على </a:t>
            </a:r>
            <a:r>
              <a:rPr lang="ar-SA" sz="2000" b="1" dirty="0">
                <a:latin typeface="Alexandria" charset="0"/>
                <a:cs typeface="Alexandria" charset="0"/>
              </a:rPr>
              <a:t>النشر المكتبي </a:t>
            </a:r>
            <a:r>
              <a:rPr lang="en-US" sz="2000" b="1" dirty="0">
                <a:latin typeface="Alexandria" charset="0"/>
                <a:cs typeface="Alexandria" charset="0"/>
              </a:rPr>
              <a:t>Desktop Publishing</a:t>
            </a:r>
            <a:r>
              <a:rPr lang="ar-SA" sz="2000" dirty="0">
                <a:latin typeface="Alexandria" charset="0"/>
                <a:cs typeface="Alexandria" charset="0"/>
              </a:rPr>
              <a:t>، حيث أن الإخراج والإنتاج التقليدي (الورقي)، كان يتم </a:t>
            </a:r>
            <a:r>
              <a:rPr lang="ar-SA" sz="2000" b="1" dirty="0">
                <a:latin typeface="Alexandria" charset="0"/>
                <a:cs typeface="Alexandria" charset="0"/>
              </a:rPr>
              <a:t>يدويًا في بدايات الصحافة </a:t>
            </a:r>
            <a:r>
              <a:rPr lang="ar-SA" sz="2000" dirty="0">
                <a:latin typeface="Alexandria" charset="0"/>
                <a:cs typeface="Alexandria" charset="0"/>
              </a:rPr>
              <a:t>باستخدام المونتاج اليدوي، وتنسيق الصفحات يدويًا للطباعة الورقية، مع التركيز على </a:t>
            </a:r>
            <a:r>
              <a:rPr lang="ar-SA" sz="2000" b="1" dirty="0">
                <a:latin typeface="Alexandria" charset="0"/>
                <a:cs typeface="Alexandria" charset="0"/>
              </a:rPr>
              <a:t>اقتصاد المساحة</a:t>
            </a:r>
            <a:r>
              <a:rPr lang="ar-SA" sz="2000" dirty="0">
                <a:latin typeface="Alexandria" charset="0"/>
                <a:cs typeface="Alexandria" charset="0"/>
              </a:rPr>
              <a:t>، </a:t>
            </a:r>
            <a:r>
              <a:rPr lang="ar-SA" sz="2000" b="1" dirty="0">
                <a:latin typeface="Alexandria" charset="0"/>
                <a:cs typeface="Alexandria" charset="0"/>
              </a:rPr>
              <a:t>ودقة الطباعة</a:t>
            </a:r>
            <a:r>
              <a:rPr lang="ar-SA" sz="2000" dirty="0">
                <a:latin typeface="Alexandria" charset="0"/>
                <a:cs typeface="Alexandria" charset="0"/>
              </a:rPr>
              <a:t>، </a:t>
            </a:r>
            <a:r>
              <a:rPr lang="ar-SA" sz="2000" b="1" dirty="0">
                <a:latin typeface="Alexandria" charset="0"/>
                <a:cs typeface="Alexandria" charset="0"/>
              </a:rPr>
              <a:t>وجودة الورق</a:t>
            </a:r>
            <a:r>
              <a:rPr lang="ar-SA" sz="2000" dirty="0">
                <a:latin typeface="Alexandria" charset="0"/>
                <a:cs typeface="Alexandria" charset="0"/>
              </a:rPr>
              <a:t>.</a:t>
            </a:r>
            <a:br>
              <a:rPr lang="ar-SA" sz="2000" dirty="0">
                <a:latin typeface="Alexandria" charset="0"/>
                <a:cs typeface="Alexandria" charset="0"/>
              </a:rPr>
            </a:br>
            <a:endParaRPr lang="ar-SA" sz="1000" dirty="0">
              <a:latin typeface="Alexandria" charset="0"/>
              <a:cs typeface="Alexandria" charset="0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يعتمد على </a:t>
            </a:r>
            <a:r>
              <a:rPr lang="ar-SA" sz="2000" b="1" dirty="0">
                <a:latin typeface="Alexandria" charset="0"/>
                <a:cs typeface="Alexandria" charset="0"/>
              </a:rPr>
              <a:t>شبكة تصميم ثابتة</a:t>
            </a:r>
            <a:r>
              <a:rPr lang="ar-SA" sz="2000" dirty="0">
                <a:latin typeface="Alexandria" charset="0"/>
                <a:cs typeface="Alexandria" charset="0"/>
              </a:rPr>
              <a:t>، ذات قياسات محددة لصفحات الطباعة، </a:t>
            </a:r>
            <a:r>
              <a:rPr lang="ar-SA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مثال</a:t>
            </a:r>
            <a:r>
              <a:rPr lang="ar-SA" sz="2000" dirty="0">
                <a:latin typeface="Alexandria" charset="0"/>
                <a:cs typeface="Alexandria" charset="0"/>
              </a:rPr>
              <a:t> </a:t>
            </a:r>
            <a:r>
              <a:rPr lang="ar-SA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لذلك</a:t>
            </a:r>
            <a:r>
              <a:rPr lang="ar-SA" sz="2000" dirty="0">
                <a:latin typeface="Alexandria" charset="0"/>
                <a:cs typeface="Alexandria" charset="0"/>
              </a:rPr>
              <a:t>، في مجلة مطبوعة، يتم تصميم كل صفحة على مقاس </a:t>
            </a:r>
            <a:r>
              <a:rPr lang="en-US" sz="2000" dirty="0">
                <a:latin typeface="Alexandria" charset="0"/>
                <a:cs typeface="Alexandria" charset="0"/>
              </a:rPr>
              <a:t>A4</a:t>
            </a:r>
            <a:r>
              <a:rPr lang="ar-SA" sz="2000" dirty="0">
                <a:latin typeface="Alexandria" charset="0"/>
                <a:cs typeface="Alexandria" charset="0"/>
              </a:rPr>
              <a:t> بدقة عالية للطباعة، ولا يمكن تغيير المحتوى بعد النشر.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B57F51-252E-4446-B299-9D3817BBC575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936191-10CE-4A11-A7C2-42F3B07E1451}"/>
              </a:ext>
            </a:extLst>
          </p:cNvPr>
          <p:cNvSpPr/>
          <p:nvPr/>
        </p:nvSpPr>
        <p:spPr>
          <a:xfrm>
            <a:off x="191317" y="1580438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الإخراج والإنتاج التقليدي (الورقي - المطبوعة)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CC0072-8032-4E7B-BEF4-2B23016809D4}"/>
              </a:ext>
            </a:extLst>
          </p:cNvPr>
          <p:cNvSpPr/>
          <p:nvPr/>
        </p:nvSpPr>
        <p:spPr>
          <a:xfrm>
            <a:off x="9274629" y="1580439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أولاً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B18D25C-E9E4-4D1E-9442-9F80B2F93E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2AB368D-5DAA-4C48-B664-3782CA5D200F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تطور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26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animBg="1"/>
      <p:bldP spid="13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6385364" y="2342460"/>
            <a:ext cx="5426132" cy="3695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3) تطور لاحقًا إلى استخدام </a:t>
            </a:r>
            <a:r>
              <a:rPr lang="ar-SA" sz="2000" b="1" dirty="0">
                <a:latin typeface="Alexandria" charset="0"/>
                <a:cs typeface="Alexandria" charset="0"/>
              </a:rPr>
              <a:t>برامج النشر المكتبي </a:t>
            </a:r>
            <a:r>
              <a:rPr lang="ar-SA" sz="2000" dirty="0">
                <a:latin typeface="Alexandria" charset="0"/>
                <a:cs typeface="Alexandria" charset="0"/>
              </a:rPr>
              <a:t>مثل </a:t>
            </a:r>
            <a:r>
              <a:rPr lang="en-US" sz="2000" dirty="0">
                <a:latin typeface="Alexandria" charset="0"/>
                <a:cs typeface="Alexandria" charset="0"/>
              </a:rPr>
              <a:t>Adobe InDesign</a:t>
            </a:r>
            <a:r>
              <a:rPr lang="ar-SA" sz="2000" dirty="0">
                <a:latin typeface="Alexandria" charset="0"/>
                <a:cs typeface="Alexandria" charset="0"/>
              </a:rPr>
              <a:t> لتصميم صفحات الصحف الورقية ومنها تطورت إلى استخدام نفس البرنامج في عمل ملفات تفاعلية بها روابط تشعبية يتم نشرها في صيغة </a:t>
            </a:r>
            <a:r>
              <a:rPr lang="en-US" sz="2000" dirty="0">
                <a:latin typeface="Alexandria" charset="0"/>
                <a:cs typeface="Alexandria" charset="0"/>
              </a:rPr>
              <a:t>PDF</a:t>
            </a:r>
            <a:r>
              <a:rPr lang="ar-SA" sz="2000" dirty="0">
                <a:latin typeface="Alexandria" charset="0"/>
                <a:cs typeface="Alexandria" charset="0"/>
              </a:rPr>
              <a:t> في تطور جديد للنشر المكتبي.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DCAE91-AF2C-44F4-9204-41C611DA1CBC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558DE5-04EF-443F-81C2-D83A19615A1F}"/>
              </a:ext>
            </a:extLst>
          </p:cNvPr>
          <p:cNvSpPr/>
          <p:nvPr/>
        </p:nvSpPr>
        <p:spPr>
          <a:xfrm>
            <a:off x="191317" y="1536894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الإخراج والإنتاج التقليدي (الورقي - المطبوعة)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AB012F-1BA7-4E38-80BF-0339B06AA276}"/>
              </a:ext>
            </a:extLst>
          </p:cNvPr>
          <p:cNvSpPr/>
          <p:nvPr/>
        </p:nvSpPr>
        <p:spPr>
          <a:xfrm>
            <a:off x="9274629" y="1536895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تابع</a:t>
            </a:r>
          </a:p>
        </p:txBody>
      </p:sp>
      <p:pic>
        <p:nvPicPr>
          <p:cNvPr id="5124" name="Picture 4" descr="Introduction to Adobe InDesign | Obby">
            <a:extLst>
              <a:ext uri="{FF2B5EF4-FFF2-40B4-BE49-F238E27FC236}">
                <a16:creationId xmlns:a16="http://schemas.microsoft.com/office/drawing/2014/main" id="{7EAD3271-9ECA-4FF1-B140-9CDE713BE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27" y="2438335"/>
            <a:ext cx="5426132" cy="36174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BEB7BD9-3D00-4493-84D0-BC624E6E14FE}"/>
              </a:ext>
            </a:extLst>
          </p:cNvPr>
          <p:cNvSpPr/>
          <p:nvPr/>
        </p:nvSpPr>
        <p:spPr>
          <a:xfrm>
            <a:off x="-174171" y="6302051"/>
            <a:ext cx="12507685" cy="5559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Adobe InDesign - Wikipedia">
            <a:extLst>
              <a:ext uri="{FF2B5EF4-FFF2-40B4-BE49-F238E27FC236}">
                <a16:creationId xmlns:a16="http://schemas.microsoft.com/office/drawing/2014/main" id="{41FCBA3A-A0AA-4A03-AFD4-833C6713D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709" y="6342005"/>
            <a:ext cx="498962" cy="48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3806DD-0B83-4DA2-8A41-9318636A2C40}"/>
              </a:ext>
            </a:extLst>
          </p:cNvPr>
          <p:cNvSpPr txBox="1"/>
          <p:nvPr/>
        </p:nvSpPr>
        <p:spPr>
          <a:xfrm>
            <a:off x="1741720" y="6399759"/>
            <a:ext cx="3418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49021F"/>
                </a:solidFill>
                <a:latin typeface="Alexandria Light" pitchFamily="2" charset="-78"/>
                <a:cs typeface="Alexandria Light" pitchFamily="2" charset="-78"/>
              </a:rPr>
              <a:t>https://adobe.com/indesign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B65D21-FBAE-4291-BA17-35A872E8C46C}"/>
              </a:ext>
            </a:extLst>
          </p:cNvPr>
          <p:cNvSpPr txBox="1"/>
          <p:nvPr/>
        </p:nvSpPr>
        <p:spPr>
          <a:xfrm>
            <a:off x="5344885" y="6399759"/>
            <a:ext cx="6193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dirty="0">
                <a:solidFill>
                  <a:srgbClr val="49021F"/>
                </a:solidFill>
                <a:latin typeface="Alexandria Light" pitchFamily="2" charset="-78"/>
                <a:cs typeface="Alexandria Light" pitchFamily="2" charset="-78"/>
              </a:rPr>
              <a:t>رابط البرنامج من الموقع الرسمي للشركة لمزيد من المعلومات</a:t>
            </a:r>
            <a:endParaRPr lang="en-US" dirty="0">
              <a:solidFill>
                <a:srgbClr val="49021F"/>
              </a:solidFill>
              <a:latin typeface="Alexandria Light" pitchFamily="2" charset="-78"/>
              <a:cs typeface="Alexandria Light" pitchFamily="2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3048EA-E2AF-48EF-B890-7070D381B30F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تطور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56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1" grpId="0" animBg="1"/>
      <p:bldP spid="12" grpId="0" animBg="1"/>
      <p:bldP spid="5" grpId="0" animBg="1"/>
      <p:bldP spid="2" grpId="0"/>
      <p:bldP spid="3" grpId="0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697398" y="2318959"/>
            <a:ext cx="10797204" cy="4310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شهدت هذه المرحلة </a:t>
            </a:r>
            <a:r>
              <a:rPr lang="ar-SA" sz="2000" b="1" dirty="0">
                <a:latin typeface="Alexandria" charset="0"/>
                <a:cs typeface="Alexandria" charset="0"/>
              </a:rPr>
              <a:t>التحول إلى النشر عبر الإنترنت </a:t>
            </a:r>
            <a:r>
              <a:rPr lang="ar-SA" sz="2000" dirty="0">
                <a:latin typeface="Alexandria" charset="0"/>
                <a:cs typeface="Alexandria" charset="0"/>
              </a:rPr>
              <a:t>والمواقع الإلكترونية والتطبيقات، حيث يجب أن يستجيب التصميم لأنواع شاشات متعددة </a:t>
            </a:r>
            <a:r>
              <a:rPr lang="en-US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Responsive Design</a:t>
            </a:r>
            <a:r>
              <a:rPr lang="ar-SA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 </a:t>
            </a:r>
            <a:r>
              <a:rPr lang="ar-SA" sz="2000" dirty="0">
                <a:latin typeface="Alexandria" charset="0"/>
                <a:cs typeface="Alexandria" charset="0"/>
              </a:rPr>
              <a:t>بحسب اختلاف أجهزة التصفح لدى الجمهور المستهدف.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يعتمد على </a:t>
            </a:r>
            <a:r>
              <a:rPr lang="ar-SA" sz="2000" b="1" dirty="0">
                <a:latin typeface="Alexandria" charset="0"/>
                <a:cs typeface="Alexandria" charset="0"/>
              </a:rPr>
              <a:t>نظم إدارة المحتوى </a:t>
            </a:r>
            <a:r>
              <a:rPr lang="en-US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Content Management Systems</a:t>
            </a:r>
            <a:r>
              <a:rPr lang="ar-SA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 </a:t>
            </a:r>
            <a:r>
              <a:rPr lang="ar-SA" sz="2000" dirty="0">
                <a:latin typeface="Alexandria" charset="0"/>
                <a:cs typeface="Alexandria" charset="0"/>
              </a:rPr>
              <a:t>وتعرف اختصاراً بـ </a:t>
            </a:r>
            <a:r>
              <a:rPr lang="en-US" sz="2000" dirty="0">
                <a:latin typeface="Alexandria" charset="0"/>
                <a:cs typeface="Alexandria" charset="0"/>
              </a:rPr>
              <a:t>CMS،</a:t>
            </a:r>
            <a:r>
              <a:rPr lang="ar-SA" sz="2000" dirty="0">
                <a:latin typeface="Alexandria" charset="0"/>
                <a:cs typeface="Alexandria" charset="0"/>
              </a:rPr>
              <a:t> والتي تسهل النشر الفوري دون الحاجة إلى خبرات برمجية متقدمة.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يسمح </a:t>
            </a:r>
            <a:r>
              <a:rPr lang="ar-SA" sz="2000" b="1" dirty="0">
                <a:latin typeface="Alexandria" charset="0"/>
                <a:cs typeface="Alexandria" charset="0"/>
              </a:rPr>
              <a:t>بتحديث المحتوى وتعديله لحظيًا </a:t>
            </a:r>
            <a:r>
              <a:rPr lang="ar-SA" sz="2000" dirty="0">
                <a:latin typeface="Alexandria" charset="0"/>
                <a:cs typeface="Alexandria" charset="0"/>
              </a:rPr>
              <a:t>دون الحاجة لإعادة طباعة أو إصدار، وهي من أهم </a:t>
            </a:r>
            <a:r>
              <a:rPr lang="ar-SA" sz="20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المميزات</a:t>
            </a:r>
            <a:r>
              <a:rPr lang="ar-SA" sz="2000" dirty="0">
                <a:latin typeface="Alexandria" charset="0"/>
                <a:cs typeface="Alexandria" charset="0"/>
              </a:rPr>
              <a:t> التي تميز هذا النوع الحديث من الصحافة.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519C0D-836B-4851-B7CF-DE1253559A7F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35B546-E28D-4CD3-BC73-1716ABA2C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86743B-763E-4C26-AF07-C61D7C933BDA}"/>
              </a:ext>
            </a:extLst>
          </p:cNvPr>
          <p:cNvSpPr/>
          <p:nvPr/>
        </p:nvSpPr>
        <p:spPr>
          <a:xfrm>
            <a:off x="191317" y="1569552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المرحلة الرقمية (الحديثة) - </a:t>
            </a:r>
            <a:r>
              <a:rPr lang="ar-SA" sz="2000" dirty="0">
                <a:latin typeface="Alexandria" charset="0"/>
                <a:cs typeface="Alexandria" charset="0"/>
              </a:rPr>
              <a:t>الإخراج والإنتاج الرقمي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71687-FE04-4DF1-AD80-30989A2736CF}"/>
              </a:ext>
            </a:extLst>
          </p:cNvPr>
          <p:cNvSpPr/>
          <p:nvPr/>
        </p:nvSpPr>
        <p:spPr>
          <a:xfrm>
            <a:off x="9274629" y="1569553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ثانياً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2565DBF-89D1-4E4D-AD01-120650C3CA7F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تطور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9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697398" y="2449591"/>
            <a:ext cx="10797204" cy="3695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4) كذلك فإن هذه المرحلة شهدت </a:t>
            </a:r>
            <a:r>
              <a:rPr lang="ar-SA" sz="2000" b="1" dirty="0">
                <a:latin typeface="Alexandria" charset="0"/>
                <a:cs typeface="Alexandria" charset="0"/>
              </a:rPr>
              <a:t>دمج عناصر الوسائط المتعددة </a:t>
            </a:r>
            <a:r>
              <a:rPr lang="ar-SA" sz="2000" dirty="0">
                <a:latin typeface="Alexandria" charset="0"/>
                <a:cs typeface="Alexandria" charset="0"/>
              </a:rPr>
              <a:t>(النص، الفيديو، الصوت، الرسوم التفاعلية)، وتقديمها في </a:t>
            </a: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قوالب تحريرية جديدة </a:t>
            </a:r>
            <a:r>
              <a:rPr lang="ar-SA" sz="2000" dirty="0">
                <a:latin typeface="Alexandria" charset="0"/>
                <a:cs typeface="Alexandria" charset="0"/>
              </a:rPr>
              <a:t>أحدثت الفرق الجوهري في تناول الموضوعات الإخبارية والصحفية المتنوعة.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5) ولا ننسى أننا في </a:t>
            </a: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العصر الحالي </a:t>
            </a:r>
            <a:r>
              <a:rPr lang="ar-SA" sz="2000" dirty="0">
                <a:latin typeface="Alexandria" charset="0"/>
                <a:cs typeface="Alexandria" charset="0"/>
              </a:rPr>
              <a:t>يمكننا الاستفادة من </a:t>
            </a:r>
            <a:r>
              <a:rPr lang="ar-SA" sz="2000" b="1" dirty="0">
                <a:latin typeface="Alexandria" charset="0"/>
                <a:cs typeface="Alexandria" charset="0"/>
              </a:rPr>
              <a:t>إمكانيات الذكاء الاصطناعي </a:t>
            </a:r>
            <a:r>
              <a:rPr lang="ar-SA" sz="2000" dirty="0">
                <a:latin typeface="Alexandria" charset="0"/>
                <a:cs typeface="Alexandria" charset="0"/>
              </a:rPr>
              <a:t>والتحليلات الفورية التي تتيحها أدوات ومنصات إدارة المحتوى لتوجيه الإخراج الصحفي نحو التطور بشكل أكبر وفقاً لمتطلبات العصر الحديث.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519C0D-836B-4851-B7CF-DE1253559A7F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35B546-E28D-4CD3-BC73-1716ABA2C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86743B-763E-4C26-AF07-C61D7C933BDA}"/>
              </a:ext>
            </a:extLst>
          </p:cNvPr>
          <p:cNvSpPr/>
          <p:nvPr/>
        </p:nvSpPr>
        <p:spPr>
          <a:xfrm>
            <a:off x="191317" y="1580438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المرحلة الرقمية (الحديثة) - </a:t>
            </a:r>
            <a:r>
              <a:rPr lang="ar-SA" sz="2000" dirty="0">
                <a:latin typeface="Alexandria" charset="0"/>
                <a:cs typeface="Alexandria" charset="0"/>
              </a:rPr>
              <a:t>الإخراج والإنتاج الرقمي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71687-FE04-4DF1-AD80-30989A2736CF}"/>
              </a:ext>
            </a:extLst>
          </p:cNvPr>
          <p:cNvSpPr/>
          <p:nvPr/>
        </p:nvSpPr>
        <p:spPr>
          <a:xfrm>
            <a:off x="9274629" y="1580439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تابع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D121EB-E350-4CAD-BF20-591E6C9C0588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تطور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38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animBg="1"/>
      <p:bldP spid="13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7859485" y="2569337"/>
            <a:ext cx="3842657" cy="3695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نموذج لصحيفة إلكترونية (رقمية) عربية – لقطة شاشة للصفحة الرئيسية للموقع الرسمي للصحيفة توضح توزيع عناصر الوسائط المتعددة والأقسام التي تحتويها الصحيفة.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519C0D-836B-4851-B7CF-DE1253559A7F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35B546-E28D-4CD3-BC73-1716ABA2C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86743B-763E-4C26-AF07-C61D7C933BDA}"/>
              </a:ext>
            </a:extLst>
          </p:cNvPr>
          <p:cNvSpPr/>
          <p:nvPr/>
        </p:nvSpPr>
        <p:spPr>
          <a:xfrm>
            <a:off x="191317" y="1580438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المرحلة الرقمية (الحديثة) - </a:t>
            </a:r>
            <a:r>
              <a:rPr lang="ar-SA" sz="2000" dirty="0">
                <a:latin typeface="Alexandria" charset="0"/>
                <a:cs typeface="Alexandria" charset="0"/>
              </a:rPr>
              <a:t>الإخراج والإنتاج الرقمي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71687-FE04-4DF1-AD80-30989A2736CF}"/>
              </a:ext>
            </a:extLst>
          </p:cNvPr>
          <p:cNvSpPr/>
          <p:nvPr/>
        </p:nvSpPr>
        <p:spPr>
          <a:xfrm>
            <a:off x="9274629" y="1580439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مثال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9DD90-F632-4CFD-938D-AE42ED516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96" y="2479527"/>
            <a:ext cx="6828577" cy="39737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BD127DF-59DA-4E5D-898D-BAE1AC3BCDE1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تطور الإخراج والإنتاج الصحفي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30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697398" y="2329845"/>
            <a:ext cx="10797204" cy="4310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أقل تكلفة على المدى الطويل مقارنة بالطباعة الورقية.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إمكانية التفاعل مع المحتوى (تعليقات، مشاركة، إعجاب).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السرعة في النشر والتعديل للمحتوى.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الدمج السلس للوسائط المتعددة.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تخصيص المحتوى حسب المستخدم.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تحليلات آنية لقياس الأداء والتفاعل.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arenR"/>
            </a:pPr>
            <a:r>
              <a:rPr lang="ar-SA" sz="2000" dirty="0">
                <a:latin typeface="Alexandria" charset="0"/>
                <a:cs typeface="Alexandria" charset="0"/>
              </a:rPr>
              <a:t>الوصول إلى جمهور أوسع دون حدود جغرافية.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519C0D-836B-4851-B7CF-DE1253559A7F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35B546-E28D-4CD3-BC73-1716ABA2C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86743B-763E-4C26-AF07-C61D7C933BDA}"/>
              </a:ext>
            </a:extLst>
          </p:cNvPr>
          <p:cNvSpPr/>
          <p:nvPr/>
        </p:nvSpPr>
        <p:spPr>
          <a:xfrm>
            <a:off x="191317" y="1580438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مميزات الإخراج الرقمي مقارنة بالتقليدي</a:t>
            </a:r>
            <a:endParaRPr lang="ar-SA" sz="2000" dirty="0">
              <a:latin typeface="Alexandria" charset="0"/>
              <a:cs typeface="Alexandria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71687-FE04-4DF1-AD80-30989A2736CF}"/>
              </a:ext>
            </a:extLst>
          </p:cNvPr>
          <p:cNvSpPr/>
          <p:nvPr/>
        </p:nvSpPr>
        <p:spPr>
          <a:xfrm>
            <a:off x="9274629" y="1580439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ar-SA" sz="2000" b="1" dirty="0">
              <a:latin typeface="Alexandria" charset="0"/>
              <a:cs typeface="Alexandria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D121EB-E350-4CAD-BF20-591E6C9C0588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مميزات الإخراج والإنتاج الرقمي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B0D4B4EA-53AE-471F-81FC-160097E31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0" y="3429000"/>
            <a:ext cx="5551606" cy="326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28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animBg="1"/>
      <p:bldP spid="13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5203367" y="2329845"/>
            <a:ext cx="6455228" cy="4310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أولاً، </a:t>
            </a:r>
            <a:r>
              <a:rPr lang="ar-SA" sz="2000" dirty="0">
                <a:latin typeface="Alexandria" charset="0"/>
                <a:cs typeface="Alexandria" charset="0"/>
              </a:rPr>
              <a:t>لم يعد الإخراج مجرد "زخرفة"، بل أصبح عنصرًا استراتيجيًا في جذب القارئ وتوجيهه.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ثانيا، </a:t>
            </a:r>
            <a:r>
              <a:rPr lang="ar-SA" sz="2000" dirty="0">
                <a:latin typeface="Alexandria" charset="0"/>
                <a:cs typeface="Alexandria" charset="0"/>
              </a:rPr>
              <a:t>أصبح الإنتاج الصحفي الرقمي جزءًا من عملية التحرير، لا مجرد مرحلة نهائية.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ثالثاً،</a:t>
            </a:r>
            <a:r>
              <a:rPr lang="ar-SA" sz="2000" dirty="0">
                <a:latin typeface="Alexandria" charset="0"/>
                <a:cs typeface="Alexandria" charset="0"/>
              </a:rPr>
              <a:t> أدى إلى ظهور وظائف جديدة مثل: "مصمم تجربة المستخدم"، "محرر المحتوى التفاعلي"، "محلل البيانات الصحفية".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519C0D-836B-4851-B7CF-DE1253559A7F}"/>
              </a:ext>
            </a:extLst>
          </p:cNvPr>
          <p:cNvSpPr txBox="1"/>
          <p:nvPr/>
        </p:nvSpPr>
        <p:spPr>
          <a:xfrm>
            <a:off x="5979459" y="15292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1600" dirty="0">
                <a:latin typeface="Alexandria" charset="0"/>
                <a:cs typeface="Alexandria" charset="0"/>
              </a:rPr>
              <a:t>المحاضرة التعريفية - </a:t>
            </a:r>
            <a:r>
              <a:rPr lang="en-US" sz="1600" dirty="0" err="1">
                <a:latin typeface="Alexandria" charset="0"/>
                <a:cs typeface="Alexandria" charset="0"/>
              </a:rPr>
              <a:t>مدخل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إلى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الإخراج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والإنتاج</a:t>
            </a:r>
            <a:r>
              <a:rPr lang="en-US" sz="1600" dirty="0">
                <a:latin typeface="Alexandria" charset="0"/>
                <a:cs typeface="Alexandria" charset="0"/>
              </a:rPr>
              <a:t> </a:t>
            </a:r>
            <a:r>
              <a:rPr lang="en-US" sz="1600" dirty="0" err="1">
                <a:latin typeface="Alexandria" charset="0"/>
                <a:cs typeface="Alexandria" charset="0"/>
              </a:rPr>
              <a:t>الصحف</a:t>
            </a:r>
            <a:r>
              <a:rPr lang="ar-SA" sz="1600" dirty="0">
                <a:latin typeface="Alexandria" charset="0"/>
                <a:cs typeface="Alexandria" charset="0"/>
              </a:rPr>
              <a:t>ي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35B546-E28D-4CD3-BC73-1716ABA2C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31541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86743B-763E-4C26-AF07-C61D7C933BDA}"/>
              </a:ext>
            </a:extLst>
          </p:cNvPr>
          <p:cNvSpPr/>
          <p:nvPr/>
        </p:nvSpPr>
        <p:spPr>
          <a:xfrm>
            <a:off x="191317" y="1580438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معلومات مهمة</a:t>
            </a:r>
            <a:endParaRPr lang="ar-SA" sz="2000" dirty="0">
              <a:latin typeface="Alexandria" charset="0"/>
              <a:cs typeface="Alexandria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71687-FE04-4DF1-AD80-30989A2736CF}"/>
              </a:ext>
            </a:extLst>
          </p:cNvPr>
          <p:cNvSpPr/>
          <p:nvPr/>
        </p:nvSpPr>
        <p:spPr>
          <a:xfrm>
            <a:off x="9274629" y="1580439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خاتمة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D121EB-E350-4CAD-BF20-591E6C9C0588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كيف غيّر الإخراج الرقمي مفهوم الصحافة؟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6386" name="Picture 2" descr="تصميم موقع اخباري ووردبريس: جاهزة للقبول فى جوجل نيوز 2025">
            <a:extLst>
              <a:ext uri="{FF2B5EF4-FFF2-40B4-BE49-F238E27FC236}">
                <a16:creationId xmlns:a16="http://schemas.microsoft.com/office/drawing/2014/main" id="{6878DC60-FB06-429E-8D5C-137EBCB83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60" y="2544799"/>
            <a:ext cx="4565596" cy="38807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917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EA290-5F5D-849D-0239-FBBFDE39F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30FD27D-5586-B112-0802-2B95CF8F7D85}"/>
              </a:ext>
            </a:extLst>
          </p:cNvPr>
          <p:cNvSpPr txBox="1"/>
          <p:nvPr/>
        </p:nvSpPr>
        <p:spPr>
          <a:xfrm>
            <a:off x="177347" y="1603586"/>
            <a:ext cx="11834222" cy="4504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في هذه المحاضرة التمهيدية لمقرر الإخراج والإنتاج الصحفي: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 1)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تحدثنا عن </a:t>
            </a:r>
            <a:r>
              <a:rPr lang="ar-SA" dirty="0">
                <a:latin typeface="Alexandria" charset="0"/>
                <a:cs typeface="Alexandria" charset="0"/>
              </a:rPr>
              <a:t>وصف المقرر، والأهداف الرئيسية للمقرر، وتناولنا مخرجات المقرر المتوقعة في نهاية الفصل الدراسي.</a:t>
            </a:r>
            <a:endParaRPr lang="en-US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2)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 تعرفنا</a:t>
            </a:r>
            <a:r>
              <a:rPr lang="ar-SA" dirty="0">
                <a:latin typeface="Alexandria" charset="0"/>
                <a:cs typeface="Alexandria" charset="0"/>
              </a:rPr>
              <a:t>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على</a:t>
            </a:r>
            <a:r>
              <a:rPr lang="ar-SA" dirty="0">
                <a:latin typeface="Alexandria" charset="0"/>
                <a:cs typeface="Alexandria" charset="0"/>
              </a:rPr>
              <a:t> موضوعات المقرر التي سيتم مناقشتها بالتفصيل خلال فترة الدراسة في الفصل الحالي.</a:t>
            </a: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3)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قدمنا</a:t>
            </a:r>
            <a:r>
              <a:rPr lang="ar-SA" dirty="0">
                <a:latin typeface="Alexandria" charset="0"/>
                <a:cs typeface="Alexandria" charset="0"/>
              </a:rPr>
              <a:t> الكتب والمراجع التي يمكن للطلاب الاعتماد عليها في اكتساب مزيد من المعلومات حول موضوعات المقرر.</a:t>
            </a:r>
            <a:endParaRPr lang="en-US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4)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شرحنا</a:t>
            </a:r>
            <a:r>
              <a:rPr lang="ar-SA" dirty="0">
                <a:latin typeface="Alexandria" charset="0"/>
                <a:cs typeface="Alexandria" charset="0"/>
              </a:rPr>
              <a:t> طريقة التدريس والأنشطة التدريسية والتقييم المتبعة خلال الفصل الدراسي حتى الامتحان النهائي.</a:t>
            </a:r>
            <a:endParaRPr lang="en-US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200000"/>
              </a:lnSpc>
            </a:pPr>
            <a:r>
              <a:rPr lang="ar-SA" dirty="0">
                <a:latin typeface="Alexandria" charset="0"/>
                <a:cs typeface="Alexandria" charset="0"/>
              </a:rPr>
              <a:t>5) </a:t>
            </a:r>
            <a:r>
              <a:rPr lang="ar-SA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تناولنا</a:t>
            </a:r>
            <a:r>
              <a:rPr lang="ar-SA" dirty="0">
                <a:latin typeface="Alexandria" charset="0"/>
                <a:cs typeface="Alexandria" charset="0"/>
              </a:rPr>
              <a:t> مدخل عام </a:t>
            </a:r>
            <a:r>
              <a:rPr lang="ar-SA" b="1" dirty="0">
                <a:latin typeface="Alexandria" charset="0"/>
                <a:cs typeface="Alexandria" charset="0"/>
              </a:rPr>
              <a:t>للإخراج الصحفي </a:t>
            </a:r>
            <a:r>
              <a:rPr lang="ar-SA" dirty="0">
                <a:latin typeface="Alexandria" charset="0"/>
                <a:cs typeface="Alexandria" charset="0"/>
              </a:rPr>
              <a:t>وتطوره، وأهم المميزات التي تميز </a:t>
            </a:r>
            <a:r>
              <a:rPr lang="ar-SA" b="1" dirty="0">
                <a:latin typeface="Alexandria" charset="0"/>
                <a:cs typeface="Alexandria" charset="0"/>
              </a:rPr>
              <a:t>الإخراج الصحفي الرقمي </a:t>
            </a:r>
            <a:r>
              <a:rPr lang="ar-SA" dirty="0">
                <a:latin typeface="Alexandria" charset="0"/>
                <a:cs typeface="Alexandria" charset="0"/>
              </a:rPr>
              <a:t>للصحف الإلكترونية عن </a:t>
            </a:r>
            <a:r>
              <a:rPr lang="ar-SA" b="1" dirty="0">
                <a:latin typeface="Alexandria" charset="0"/>
                <a:cs typeface="Alexandria" charset="0"/>
              </a:rPr>
              <a:t>الإخراج الصحفي التقليدي </a:t>
            </a:r>
            <a:r>
              <a:rPr lang="ar-SA" dirty="0">
                <a:latin typeface="Alexandria" charset="0"/>
                <a:cs typeface="Alexandria" charset="0"/>
              </a:rPr>
              <a:t>للصحف والمجلات المطبوعة أو ما يعرف بالنشر المكتبي أو التقليدي.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83B42D-F4EF-A70A-0FEF-B82126B5E7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44307" y="253871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87ED94-13C2-4F8E-96E1-60AD1DA1D008}"/>
              </a:ext>
            </a:extLst>
          </p:cNvPr>
          <p:cNvSpPr/>
          <p:nvPr/>
        </p:nvSpPr>
        <p:spPr>
          <a:xfrm>
            <a:off x="2841171" y="259841"/>
            <a:ext cx="7868545" cy="1076343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ملخص المحاضرة التعريفية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82CD001-AA28-4375-BC86-E54E4AEBA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439" y="253871"/>
            <a:ext cx="1133929" cy="1076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7332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9D339-E6AC-AA8A-DF87-B9C82F29F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FD9970F1-AF41-661C-E9AF-A10A5232A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1317" y="25984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85C4CB-442B-B6EB-EF4E-B97156993112}"/>
              </a:ext>
            </a:extLst>
          </p:cNvPr>
          <p:cNvSpPr txBox="1"/>
          <p:nvPr/>
        </p:nvSpPr>
        <p:spPr>
          <a:xfrm>
            <a:off x="500743" y="2583747"/>
            <a:ext cx="11179628" cy="4472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أولاً، </a:t>
            </a:r>
            <a:r>
              <a:rPr lang="ar-SA" sz="2000" dirty="0">
                <a:latin typeface="Alexandria" charset="0"/>
                <a:cs typeface="Alexandria" charset="0"/>
              </a:rPr>
              <a:t>في عالم الصحافة، لا يقتصر دور الصحفي على كتابة الأخبار أو تحرير التقارير فقط، بل هناك عنصر حيوي آخر يُعد الواجهة البصرية للمحتوى الصحفي، وهو "الإخراج الصحفي".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ثانياً، </a:t>
            </a:r>
            <a:r>
              <a:rPr lang="ar-SA" sz="2000" dirty="0">
                <a:latin typeface="Alexandria" charset="0"/>
                <a:cs typeface="Alexandria" charset="0"/>
              </a:rPr>
              <a:t>من خلال الإخراج، يتم تحويل المادة الخام (نصوص وصور) إلى عمل متكامل بصريًا، يجذب القارئ، ويسهّل عليه استيعاب المعلومات.</a:t>
            </a:r>
          </a:p>
          <a:p>
            <a:pPr algn="just" rtl="1">
              <a:lnSpc>
                <a:spcPct val="150000"/>
              </a:lnSpc>
            </a:pP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ثالثاً، </a:t>
            </a:r>
            <a:r>
              <a:rPr lang="ar-SA" sz="2000" dirty="0">
                <a:latin typeface="Alexandria" charset="0"/>
                <a:cs typeface="Alexandria" charset="0"/>
              </a:rPr>
              <a:t>إن فهم مبادئ الإخراج الصحفي يُمكّن الصحفي والمصمم من التواصل الفعال مع الجمهور، ويمنح المواد الإعلامية هوية وشخصية مميزة.</a:t>
            </a:r>
          </a:p>
          <a:p>
            <a:pPr algn="just" rtl="1">
              <a:lnSpc>
                <a:spcPct val="150000"/>
              </a:lnSpc>
            </a:pPr>
            <a:endParaRPr lang="ar-SA" sz="1000" dirty="0">
              <a:latin typeface="Alexandria" charset="0"/>
              <a:cs typeface="Alexandria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sz="2000" dirty="0">
                <a:latin typeface="Alexandria" charset="0"/>
                <a:cs typeface="Alexandria" charset="0"/>
              </a:rPr>
              <a:t>لذلك </a:t>
            </a:r>
            <a:r>
              <a:rPr lang="ar-SA" sz="20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سنتعرف في المحاضرة القادمة </a:t>
            </a:r>
            <a:r>
              <a:rPr lang="ar-SA" sz="2000" dirty="0">
                <a:latin typeface="Alexandria" charset="0"/>
                <a:cs typeface="Alexandria" charset="0"/>
              </a:rPr>
              <a:t>على (ماذا نعني بالإخراج الصحفي؟ متحدثين عن أهمية الإخراج في العمل الصحفي، ووظائف الإخراج الصحفي وأهدافه، وعناصر الإخراج الصحفي الأساسية).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endParaRPr lang="ar-SA" sz="2000" dirty="0">
              <a:latin typeface="Alexandria" charset="0"/>
              <a:cs typeface="Alexandria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1ACE7-D0BB-4065-9DD8-D9DB5BBE5878}"/>
              </a:ext>
            </a:extLst>
          </p:cNvPr>
          <p:cNvSpPr/>
          <p:nvPr/>
        </p:nvSpPr>
        <p:spPr>
          <a:xfrm>
            <a:off x="2496459" y="259841"/>
            <a:ext cx="8213258" cy="1076343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3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تقديم للمحاضرة التالية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12A0C5-B36B-41EB-92F7-8D6C12F8EF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9706" y="259841"/>
            <a:ext cx="1093891" cy="1076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0FA452F-DF09-4557-97C7-2F2CC8AAEAB5}"/>
              </a:ext>
            </a:extLst>
          </p:cNvPr>
          <p:cNvSpPr/>
          <p:nvPr/>
        </p:nvSpPr>
        <p:spPr>
          <a:xfrm>
            <a:off x="191317" y="1667526"/>
            <a:ext cx="8974453" cy="724052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مفهوم الإخراج الصحفي ووظائفه وأهدافه</a:t>
            </a:r>
            <a:endParaRPr lang="ar-SA" sz="2000" dirty="0">
              <a:latin typeface="Alexandria" charset="0"/>
              <a:cs typeface="Alexandria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F1A506-788B-42C0-B845-C4F64162E815}"/>
              </a:ext>
            </a:extLst>
          </p:cNvPr>
          <p:cNvSpPr/>
          <p:nvPr/>
        </p:nvSpPr>
        <p:spPr>
          <a:xfrm>
            <a:off x="9274629" y="1667527"/>
            <a:ext cx="2800830" cy="72405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000" b="1" dirty="0">
                <a:latin typeface="Alexandria" charset="0"/>
                <a:cs typeface="Alexandria" charset="0"/>
              </a:rPr>
              <a:t>المحاضرة الأولى</a:t>
            </a:r>
          </a:p>
        </p:txBody>
      </p:sp>
    </p:spTree>
    <p:extLst>
      <p:ext uri="{BB962C8B-B14F-4D97-AF65-F5344CB8AC3E}">
        <p14:creationId xmlns:p14="http://schemas.microsoft.com/office/powerpoint/2010/main" val="46993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شكراً لحضوركم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aca13214-df29-4e3c-a050-857c0bf7bd8e"/>
    <ds:schemaRef ds:uri="688354b5-287c-4cda-825e-1d7935aea40e"/>
    <ds:schemaRef ds:uri="http://purl.org/dc/dcmitype/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CE4141-60FF-475C-92CF-786F71E3AC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1368</TotalTime>
  <Words>1991</Words>
  <Application>Microsoft Office PowerPoint</Application>
  <PresentationFormat>Widescreen</PresentationFormat>
  <Paragraphs>216</Paragraphs>
  <Slides>26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SHAFIG</cp:lastModifiedBy>
  <cp:revision>204</cp:revision>
  <dcterms:created xsi:type="dcterms:W3CDTF">2023-04-29T09:08:00Z</dcterms:created>
  <dcterms:modified xsi:type="dcterms:W3CDTF">2025-05-26T10:18:33Z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