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19" r:id="rId6"/>
    <p:sldId id="553" r:id="rId7"/>
    <p:sldId id="521" r:id="rId8"/>
    <p:sldId id="522" r:id="rId9"/>
    <p:sldId id="523" r:id="rId10"/>
    <p:sldId id="524" r:id="rId11"/>
    <p:sldId id="525" r:id="rId12"/>
    <p:sldId id="526" r:id="rId13"/>
    <p:sldId id="527" r:id="rId14"/>
    <p:sldId id="528" r:id="rId15"/>
    <p:sldId id="529" r:id="rId16"/>
    <p:sldId id="530" r:id="rId17"/>
    <p:sldId id="531" r:id="rId18"/>
    <p:sldId id="532" r:id="rId19"/>
    <p:sldId id="533" r:id="rId20"/>
    <p:sldId id="554" r:id="rId21"/>
    <p:sldId id="535" r:id="rId22"/>
    <p:sldId id="536" r:id="rId23"/>
    <p:sldId id="537" r:id="rId24"/>
    <p:sldId id="555" r:id="rId25"/>
    <p:sldId id="539" r:id="rId26"/>
    <p:sldId id="540" r:id="rId27"/>
    <p:sldId id="541" r:id="rId28"/>
    <p:sldId id="552" r:id="rId29"/>
    <p:sldId id="449" r:id="rId30"/>
    <p:sldId id="543" r:id="rId31"/>
    <p:sldId id="544" r:id="rId32"/>
    <p:sldId id="545" r:id="rId33"/>
    <p:sldId id="546" r:id="rId34"/>
    <p:sldId id="509" r:id="rId35"/>
    <p:sldId id="510" r:id="rId36"/>
    <p:sldId id="511" r:id="rId37"/>
    <p:sldId id="512" r:id="rId38"/>
    <p:sldId id="513" r:id="rId39"/>
    <p:sldId id="514" r:id="rId40"/>
    <p:sldId id="515" r:id="rId41"/>
    <p:sldId id="547" r:id="rId42"/>
    <p:sldId id="548" r:id="rId43"/>
    <p:sldId id="549" r:id="rId44"/>
    <p:sldId id="550" r:id="rId45"/>
    <p:sldId id="55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9"/>
            <p14:sldId id="553"/>
            <p14:sldId id="521"/>
            <p14:sldId id="522"/>
            <p14:sldId id="523"/>
            <p14:sldId id="524"/>
            <p14:sldId id="525"/>
            <p14:sldId id="526"/>
            <p14:sldId id="527"/>
            <p14:sldId id="528"/>
            <p14:sldId id="529"/>
            <p14:sldId id="530"/>
            <p14:sldId id="531"/>
            <p14:sldId id="532"/>
            <p14:sldId id="533"/>
            <p14:sldId id="554"/>
            <p14:sldId id="535"/>
            <p14:sldId id="536"/>
            <p14:sldId id="537"/>
            <p14:sldId id="555"/>
            <p14:sldId id="539"/>
            <p14:sldId id="540"/>
            <p14:sldId id="541"/>
            <p14:sldId id="552"/>
            <p14:sldId id="449"/>
            <p14:sldId id="543"/>
            <p14:sldId id="544"/>
            <p14:sldId id="545"/>
            <p14:sldId id="546"/>
            <p14:sldId id="509"/>
            <p14:sldId id="510"/>
            <p14:sldId id="511"/>
            <p14:sldId id="512"/>
            <p14:sldId id="513"/>
            <p14:sldId id="514"/>
            <p14:sldId id="515"/>
            <p14:sldId id="547"/>
            <p14:sldId id="548"/>
            <p14:sldId id="549"/>
            <p14:sldId id="550"/>
            <p14:sldId id="5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43"/>
  </p:normalViewPr>
  <p:slideViewPr>
    <p:cSldViewPr snapToGrid="0">
      <p:cViewPr>
        <p:scale>
          <a:sx n="85" d="100"/>
          <a:sy n="85" d="100"/>
        </p:scale>
        <p:origin x="1496" y="8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1/27/25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287124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63010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42685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26128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002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1/27/25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tif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5.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6.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8" Type="http://schemas.openxmlformats.org/officeDocument/2006/relationships/image" Target="../media/image7.emf"/><Relationship Id="rId3" Type="http://schemas.microsoft.com/office/2007/relationships/media" Target="../media/media17.m4a"/><Relationship Id="rId7" Type="http://schemas.openxmlformats.org/officeDocument/2006/relationships/image" Target="../media/image6.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5.emf"/><Relationship Id="rId5" Type="http://schemas.openxmlformats.org/officeDocument/2006/relationships/slideLayout" Target="../slideLayouts/slideLayout7.xml"/><Relationship Id="rId10" Type="http://schemas.openxmlformats.org/officeDocument/2006/relationships/image" Target="../media/image8.png"/><Relationship Id="rId4" Type="http://schemas.openxmlformats.org/officeDocument/2006/relationships/audio" Target="../media/media17.m4a"/><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7.jpe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7.jpe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7.jpe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8.jpe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6.xml.rels><?xml version="1.0" encoding="UTF-8" standalone="yes"?>
<Relationships xmlns="http://schemas.openxmlformats.org/package/2006/relationships"><Relationship Id="rId8" Type="http://schemas.openxmlformats.org/officeDocument/2006/relationships/image" Target="../media/image7.emf"/><Relationship Id="rId3" Type="http://schemas.microsoft.com/office/2007/relationships/media" Target="../media/media38.m4a"/><Relationship Id="rId7" Type="http://schemas.openxmlformats.org/officeDocument/2006/relationships/image" Target="../media/image6.emf"/><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5.emf"/><Relationship Id="rId5" Type="http://schemas.openxmlformats.org/officeDocument/2006/relationships/slideLayout" Target="../slideLayouts/slideLayout7.xml"/><Relationship Id="rId10" Type="http://schemas.openxmlformats.org/officeDocument/2006/relationships/image" Target="../media/image8.png"/><Relationship Id="rId4" Type="http://schemas.openxmlformats.org/officeDocument/2006/relationships/audio" Target="../media/media38.m4a"/><Relationship Id="rId9" Type="http://schemas.openxmlformats.org/officeDocument/2006/relationships/image" Target="../media/image4.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hyperlink" Target="https://www.arabou.edu.sa/" TargetMode="External"/><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4.m4a"/><Relationship Id="rId1" Type="http://schemas.microsoft.com/office/2007/relationships/media" Target="../media/media4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828478"/>
            <a:ext cx="6417194" cy="1096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Medium" pitchFamily="2" charset="-78"/>
                <a:cs typeface="Alexandria Medium" pitchFamily="2" charset="-78"/>
              </a:rPr>
              <a:t>DGM 113</a:t>
            </a:r>
          </a:p>
          <a:p>
            <a:pPr algn="ctr"/>
            <a:r>
              <a:rPr lang="en-US" sz="2400" dirty="0">
                <a:solidFill>
                  <a:schemeClr val="bg1"/>
                </a:solidFill>
                <a:latin typeface="Alexandria Medium" pitchFamily="2" charset="-78"/>
                <a:cs typeface="Alexandria Medium" pitchFamily="2" charset="-78"/>
              </a:rPr>
              <a:t>Lecture 8: </a:t>
            </a:r>
            <a:r>
              <a:rPr lang="ar-SA" sz="2400" dirty="0">
                <a:solidFill>
                  <a:schemeClr val="bg1"/>
                </a:solidFill>
                <a:latin typeface="Alexandria Medium" pitchFamily="2" charset="-78"/>
                <a:cs typeface="Alexandria Medium" pitchFamily="2" charset="-78"/>
              </a:rPr>
              <a:t>الشبكات والإنترنت</a:t>
            </a:r>
            <a:endParaRPr lang="en-US" sz="2400" dirty="0">
              <a:solidFill>
                <a:schemeClr val="bg1"/>
              </a:solidFill>
              <a:latin typeface="Alexandria Medium" pitchFamily="2" charset="-78"/>
              <a:cs typeface="Alexandria Medium" pitchFamily="2" charset="-78"/>
            </a:endParaRP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Audio Recording Jan 27, 2025 at 10:41:01 AM">
            <a:hlinkClick r:id="" action="ppaction://media"/>
            <a:extLst>
              <a:ext uri="{FF2B5EF4-FFF2-40B4-BE49-F238E27FC236}">
                <a16:creationId xmlns:a16="http://schemas.microsoft.com/office/drawing/2014/main" id="{81655AD4-3D49-5263-BEF1-284393B592A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17194" y="591085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90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82099" y="543490"/>
            <a:ext cx="169905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14010" y="2153690"/>
            <a:ext cx="11563980" cy="2942857"/>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شبكات الحاسبات</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بروتوكولات نقل البيانات</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فوائد الشبكات السلكية واللاسلكية</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شبكة الإنترنت</a:t>
            </a:r>
          </a:p>
        </p:txBody>
      </p:sp>
      <p:pic>
        <p:nvPicPr>
          <p:cNvPr id="10" name="Audio Recording Mar 24, 2023 at 4:16:28 PM" descr="Audio Recording Mar 24, 2023 at 4:16:28 PM">
            <a:hlinkClick r:id="" action="ppaction://media"/>
            <a:extLst>
              <a:ext uri="{FF2B5EF4-FFF2-40B4-BE49-F238E27FC236}">
                <a16:creationId xmlns:a16="http://schemas.microsoft.com/office/drawing/2014/main" id="{333A06C5-844D-E34B-AD02-7811AA98DCA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31435"/>
            <a:ext cx="812800" cy="812800"/>
          </a:xfrm>
          <a:prstGeom prst="rect">
            <a:avLst/>
          </a:prstGeom>
        </p:spPr>
      </p:pic>
      <p:pic>
        <p:nvPicPr>
          <p:cNvPr id="11" name="Picture 10">
            <a:extLst>
              <a:ext uri="{FF2B5EF4-FFF2-40B4-BE49-F238E27FC236}">
                <a16:creationId xmlns:a16="http://schemas.microsoft.com/office/drawing/2014/main" id="{B55CE7E7-DC76-4D0B-8589-696D4D38DD5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37023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2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7691398" y="4508444"/>
            <a:ext cx="3365025"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شبكات الحاسبات</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24, 2023 at 4:17:00 PM" descr="Audio Recording Mar 24, 2023 at 4:17:00 PM">
            <a:hlinkClick r:id="" action="ppaction://media"/>
            <a:extLst>
              <a:ext uri="{FF2B5EF4-FFF2-40B4-BE49-F238E27FC236}">
                <a16:creationId xmlns:a16="http://schemas.microsoft.com/office/drawing/2014/main" id="{A8BD876D-CE91-C604-C8C3-75B1D7DBAA1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76242"/>
            <a:ext cx="812800" cy="812800"/>
          </a:xfrm>
          <a:prstGeom prst="rect">
            <a:avLst/>
          </a:prstGeom>
        </p:spPr>
      </p:pic>
    </p:spTree>
    <p:extLst>
      <p:ext uri="{BB962C8B-B14F-4D97-AF65-F5344CB8AC3E}">
        <p14:creationId xmlns:p14="http://schemas.microsoft.com/office/powerpoint/2010/main" val="361392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29761" y="588321"/>
            <a:ext cx="38876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 ما هي شبكات الحاسبات ؟</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58514" y="2370416"/>
            <a:ext cx="7080880" cy="1890710"/>
          </a:xfrm>
          <a:prstGeom prst="rect">
            <a:avLst/>
          </a:prstGeom>
          <a:noFill/>
        </p:spPr>
        <p:txBody>
          <a:bodyPr wrap="square" rtlCol="0">
            <a:spAutoFit/>
          </a:bodyPr>
          <a:lstStyle/>
          <a:p>
            <a:pPr algn="just" rtl="1">
              <a:lnSpc>
                <a:spcPct val="150000"/>
              </a:lnSpc>
            </a:pPr>
            <a:r>
              <a:rPr lang="ar-SA" sz="2000" kern="0" dirty="0">
                <a:latin typeface="Al-Jazeera-Arabic-Regular" pitchFamily="2" charset="-78"/>
                <a:cs typeface="Al-Jazeera-Arabic-Regular" pitchFamily="2" charset="-78"/>
              </a:rPr>
              <a:t>عبارة عن مجموعة من الحاسبات والأجهزة الأخرى المتصلة مع بعضها البعض حيث يكون لها القدرة على مشاركة عدد كبير من المستخدمين للبيانات</a:t>
            </a:r>
            <a:r>
              <a:rPr lang="en-US" sz="2000" kern="0" dirty="0">
                <a:latin typeface="Al-Jazeera-Arabic-Regular" pitchFamily="2" charset="-78"/>
                <a:cs typeface="Al-Jazeera-Arabic-Regular" pitchFamily="2" charset="-78"/>
              </a:rPr>
              <a:t>Data </a:t>
            </a:r>
            <a:r>
              <a:rPr lang="ar-SA" sz="2000" kern="0" dirty="0">
                <a:latin typeface="Al-Jazeera-Arabic-Regular" pitchFamily="2" charset="-78"/>
                <a:cs typeface="Al-Jazeera-Arabic-Regular" pitchFamily="2" charset="-78"/>
              </a:rPr>
              <a:t>  والبرمجيات </a:t>
            </a:r>
            <a:r>
              <a:rPr lang="en-US" sz="2000" kern="0" dirty="0">
                <a:latin typeface="Al-Jazeera-Arabic-Regular" pitchFamily="2" charset="-78"/>
                <a:cs typeface="Al-Jazeera-Arabic-Regular" pitchFamily="2" charset="-78"/>
              </a:rPr>
              <a:t> Software</a:t>
            </a:r>
            <a:r>
              <a:rPr lang="ar-SA" sz="2000" kern="0" dirty="0">
                <a:latin typeface="Al-Jazeera-Arabic-Regular" pitchFamily="2" charset="-78"/>
                <a:cs typeface="Al-Jazeera-Arabic-Regular" pitchFamily="2" charset="-78"/>
              </a:rPr>
              <a:t>والأجهزة </a:t>
            </a:r>
            <a:r>
              <a:rPr lang="en-US" sz="2000" kern="0" dirty="0">
                <a:latin typeface="Al-Jazeera-Arabic-Regular" pitchFamily="2" charset="-78"/>
                <a:cs typeface="Al-Jazeera-Arabic-Regular" pitchFamily="2" charset="-78"/>
              </a:rPr>
              <a:t> Hardware</a:t>
            </a:r>
            <a:r>
              <a:rPr lang="ar-SA" sz="2000" kern="0" dirty="0">
                <a:latin typeface="Al-Jazeera-Arabic-Regular" pitchFamily="2" charset="-78"/>
                <a:cs typeface="Al-Jazeera-Arabic-Regular" pitchFamily="2" charset="-78"/>
              </a:rPr>
              <a:t>كما تعتبر الشبكة وسيلة اتصال الكتروني بين الأفراد.</a:t>
            </a:r>
            <a:endParaRPr lang="ar-EG" sz="2000" b="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6EDE8C1E-4CC4-AF45-913B-4C4DD98427D7}"/>
              </a:ext>
            </a:extLst>
          </p:cNvPr>
          <p:cNvPicPr>
            <a:picLocks noChangeAspect="1"/>
          </p:cNvPicPr>
          <p:nvPr/>
        </p:nvPicPr>
        <p:blipFill>
          <a:blip r:embed="rId7"/>
          <a:stretch>
            <a:fillRect/>
          </a:stretch>
        </p:blipFill>
        <p:spPr>
          <a:xfrm>
            <a:off x="233533" y="2391779"/>
            <a:ext cx="4414510" cy="2522577"/>
          </a:xfrm>
          <a:prstGeom prst="rect">
            <a:avLst/>
          </a:prstGeom>
        </p:spPr>
      </p:pic>
      <p:pic>
        <p:nvPicPr>
          <p:cNvPr id="10" name="Audio Recording Mar 24, 2023 at 4:20:55 PM" descr="Audio Recording Mar 24, 2023 at 4:20:55 PM">
            <a:hlinkClick r:id="" action="ppaction://media"/>
            <a:extLst>
              <a:ext uri="{FF2B5EF4-FFF2-40B4-BE49-F238E27FC236}">
                <a16:creationId xmlns:a16="http://schemas.microsoft.com/office/drawing/2014/main" id="{C91704F0-5C1D-4B43-9642-C5017EC68C4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pic>
        <p:nvPicPr>
          <p:cNvPr id="12" name="Picture 11">
            <a:extLst>
              <a:ext uri="{FF2B5EF4-FFF2-40B4-BE49-F238E27FC236}">
                <a16:creationId xmlns:a16="http://schemas.microsoft.com/office/drawing/2014/main" id="{8856E3F8-A3D1-2756-63D5-89B2E0A3F3E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09119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5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05717" y="588321"/>
            <a:ext cx="3911648"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ما فائدة شبكات الحاسبات؟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819919" y="1512875"/>
            <a:ext cx="7080880" cy="4093428"/>
          </a:xfrm>
          <a:prstGeom prst="rect">
            <a:avLst/>
          </a:prstGeom>
          <a:noFill/>
        </p:spPr>
        <p:txBody>
          <a:bodyPr wrap="square" rtlCol="0">
            <a:spAutoFit/>
          </a:bodyPr>
          <a:lstStyle/>
          <a:p>
            <a:pPr marL="342900" indent="-342900" algn="just" rtl="1">
              <a:buFont typeface="Arial" panose="020B0604020202020204" pitchFamily="34" charset="0"/>
              <a:buChar char="•"/>
            </a:pPr>
            <a:r>
              <a:rPr lang="ar-SA" sz="2000" b="1" kern="0" dirty="0">
                <a:latin typeface="Al-Jazeera-Arabic-Regular" pitchFamily="2" charset="-78"/>
                <a:cs typeface="Al-Jazeera-Arabic-Regular" pitchFamily="2" charset="-78"/>
              </a:rPr>
              <a:t>المشاركة في استخدام الأجهزة </a:t>
            </a:r>
            <a:r>
              <a:rPr lang="en-US" sz="2000" b="1" kern="0" dirty="0">
                <a:latin typeface="Al-Jazeera-Arabic-Regular" pitchFamily="2" charset="-78"/>
                <a:cs typeface="Al-Jazeera-Arabic-Regular" pitchFamily="2" charset="-78"/>
              </a:rPr>
              <a:t>Hardware</a:t>
            </a:r>
            <a:r>
              <a:rPr lang="ar-SA" sz="2000" kern="0" dirty="0">
                <a:latin typeface="Al-Jazeera-Arabic-Regular" pitchFamily="2" charset="-78"/>
                <a:cs typeface="Al-Jazeera-Arabic-Regular" pitchFamily="2" charset="-78"/>
              </a:rPr>
              <a:t> </a:t>
            </a:r>
            <a:r>
              <a:rPr lang="en-US" sz="2000" kern="0" dirty="0">
                <a:latin typeface="Al-Jazeera-Arabic-Regular" pitchFamily="2" charset="-78"/>
                <a:cs typeface="Al-Jazeera-Arabic-Regular" pitchFamily="2" charset="-78"/>
              </a:rPr>
              <a:t>: </a:t>
            </a:r>
            <a:r>
              <a:rPr lang="ar-SA" sz="2000" kern="0" dirty="0">
                <a:latin typeface="Al-Jazeera-Arabic-Regular" pitchFamily="2" charset="-78"/>
                <a:cs typeface="Al-Jazeera-Arabic-Regular" pitchFamily="2" charset="-78"/>
              </a:rPr>
              <a:t> ونعني استفادة أي مستخدم للشبكة من إمكانيات الحاسوب الرئيسي بدلا من اقتناء حاسوب مستقل، كذلك الاستفادة من جميع الأجهزة الملحقة بالشبكة مثل الطابعات.</a:t>
            </a:r>
          </a:p>
          <a:p>
            <a:pPr marL="342900" indent="-342900" algn="just" rtl="1">
              <a:buFont typeface="Arial" panose="020B0604020202020204" pitchFamily="34" charset="0"/>
              <a:buChar char="•"/>
            </a:pPr>
            <a:endParaRPr lang="ar-SA" sz="2000" kern="0" dirty="0">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SA" sz="2000" b="1" kern="0" dirty="0">
                <a:latin typeface="Al-Jazeera-Arabic-Regular" pitchFamily="2" charset="-78"/>
                <a:cs typeface="Al-Jazeera-Arabic-Regular" pitchFamily="2" charset="-78"/>
              </a:rPr>
              <a:t>المشاركة في البرمجيات </a:t>
            </a:r>
            <a:r>
              <a:rPr lang="en-US" sz="2000" b="1" kern="0" dirty="0">
                <a:latin typeface="Al-Jazeera-Arabic-Regular" pitchFamily="2" charset="-78"/>
                <a:cs typeface="Al-Jazeera-Arabic-Regular" pitchFamily="2" charset="-78"/>
              </a:rPr>
              <a:t>Software</a:t>
            </a:r>
            <a:r>
              <a:rPr lang="ar-SA" sz="2000" kern="0" dirty="0">
                <a:latin typeface="Al-Jazeera-Arabic-Regular" pitchFamily="2" charset="-78"/>
                <a:cs typeface="Al-Jazeera-Arabic-Regular" pitchFamily="2" charset="-78"/>
              </a:rPr>
              <a:t> </a:t>
            </a:r>
            <a:r>
              <a:rPr lang="en-US" sz="2000" kern="0" dirty="0">
                <a:latin typeface="Al-Jazeera-Arabic-Regular" pitchFamily="2" charset="-78"/>
                <a:cs typeface="Al-Jazeera-Arabic-Regular" pitchFamily="2" charset="-78"/>
              </a:rPr>
              <a:t>: </a:t>
            </a:r>
            <a:r>
              <a:rPr lang="ar-SA" sz="2000" kern="0" dirty="0">
                <a:latin typeface="Al-Jazeera-Arabic-Regular" pitchFamily="2" charset="-78"/>
                <a:cs typeface="Al-Jazeera-Arabic-Regular" pitchFamily="2" charset="-78"/>
              </a:rPr>
              <a:t> ونعني استفادة أي مستخدم للشبكة من البرمجيات المخزنة في الحاسوب الرئيسي او اي حاسوب آخر متصل بالشبكة مثل مشاركة الملفات واستخدام البريد الإلكتروني.</a:t>
            </a:r>
          </a:p>
          <a:p>
            <a:pPr marL="342900" indent="-342900" algn="just" rtl="1">
              <a:buFont typeface="Arial" panose="020B0604020202020204" pitchFamily="34" charset="0"/>
              <a:buChar char="•"/>
            </a:pPr>
            <a:endParaRPr lang="ar-SA" sz="2000" kern="0" dirty="0">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SA" sz="2000" b="1" kern="0" dirty="0">
                <a:latin typeface="Al-Jazeera-Arabic-Regular" pitchFamily="2" charset="-78"/>
                <a:cs typeface="Al-Jazeera-Arabic-Regular" pitchFamily="2" charset="-78"/>
              </a:rPr>
              <a:t>المشاركة في البيانات </a:t>
            </a:r>
            <a:r>
              <a:rPr lang="en-US" sz="2000" b="1" kern="0" dirty="0">
                <a:latin typeface="Al-Jazeera-Arabic-Regular" pitchFamily="2" charset="-78"/>
                <a:cs typeface="Al-Jazeera-Arabic-Regular" pitchFamily="2" charset="-78"/>
              </a:rPr>
              <a:t>Data</a:t>
            </a:r>
            <a:r>
              <a:rPr lang="ar-SA" sz="2000" b="1" kern="0" dirty="0">
                <a:latin typeface="Al-Jazeera-Arabic-Regular" pitchFamily="2" charset="-78"/>
                <a:cs typeface="Al-Jazeera-Arabic-Regular" pitchFamily="2" charset="-78"/>
              </a:rPr>
              <a:t> </a:t>
            </a:r>
            <a:r>
              <a:rPr lang="en-US" sz="2000" b="1" kern="0" dirty="0">
                <a:latin typeface="Al-Jazeera-Arabic-Regular" pitchFamily="2" charset="-78"/>
                <a:cs typeface="Al-Jazeera-Arabic-Regular" pitchFamily="2" charset="-78"/>
              </a:rPr>
              <a:t>: </a:t>
            </a:r>
            <a:r>
              <a:rPr lang="ar-SA" sz="2000" kern="0" dirty="0">
                <a:latin typeface="Al-Jazeera-Arabic-Regular" pitchFamily="2" charset="-78"/>
                <a:cs typeface="Al-Jazeera-Arabic-Regular" pitchFamily="2" charset="-78"/>
              </a:rPr>
              <a:t>ونعني استخدام قاعدة بيانات واحدة تحتوي على جميع المعلومات يستخدمها جميع المتصلين بالشبكة كما هو متبع في البنوك وعند حجز تذاكر السفر.</a:t>
            </a:r>
          </a:p>
        </p:txBody>
      </p:sp>
      <p:pic>
        <p:nvPicPr>
          <p:cNvPr id="12" name="Picture 6">
            <a:extLst>
              <a:ext uri="{FF2B5EF4-FFF2-40B4-BE49-F238E27FC236}">
                <a16:creationId xmlns:a16="http://schemas.microsoft.com/office/drawing/2014/main" id="{6A44207F-55B7-E74B-BAF0-1A2A473EE0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6080" y="2083875"/>
            <a:ext cx="3669416" cy="2929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Audio Recording Mar 24, 2023 at 4:26:47 PM" descr="Audio Recording Mar 24, 2023 at 4:26:47 PM">
            <a:hlinkClick r:id="" action="ppaction://media"/>
            <a:extLst>
              <a:ext uri="{FF2B5EF4-FFF2-40B4-BE49-F238E27FC236}">
                <a16:creationId xmlns:a16="http://schemas.microsoft.com/office/drawing/2014/main" id="{D52B5C8B-18D8-2A47-8756-5E803994F3F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85903"/>
            <a:ext cx="812800" cy="812800"/>
          </a:xfrm>
          <a:prstGeom prst="rect">
            <a:avLst/>
          </a:prstGeom>
        </p:spPr>
      </p:pic>
      <p:pic>
        <p:nvPicPr>
          <p:cNvPr id="11" name="Picture 10">
            <a:extLst>
              <a:ext uri="{FF2B5EF4-FFF2-40B4-BE49-F238E27FC236}">
                <a16:creationId xmlns:a16="http://schemas.microsoft.com/office/drawing/2014/main" id="{05E82C3E-77A0-BF9E-A3BE-93A1822B60B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43093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30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25329" y="588321"/>
            <a:ext cx="3692036"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مكونات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750962" y="1343496"/>
            <a:ext cx="7080880" cy="4605748"/>
          </a:xfrm>
          <a:prstGeom prst="rect">
            <a:avLst/>
          </a:prstGeom>
          <a:noFill/>
        </p:spPr>
        <p:txBody>
          <a:bodyPr wrap="square" rtlCol="0">
            <a:spAutoFit/>
          </a:bodyPr>
          <a:lstStyle/>
          <a:p>
            <a:pPr algn="just" rtl="1">
              <a:defRPr/>
            </a:pPr>
            <a:r>
              <a:rPr lang="ar-SA" sz="2200" dirty="0">
                <a:latin typeface="Al-Jazeera-Arabic-Regular" pitchFamily="2" charset="-78"/>
                <a:cs typeface="Al-Jazeera-Arabic-Regular" pitchFamily="2" charset="-78"/>
              </a:rPr>
              <a:t>تتكون شبكة الحاسبات من عدة أجزاء لكل جزء وظيفته الخاصة في النظام الشبكي وهذه الأجزاء هي:</a:t>
            </a:r>
            <a:endParaRPr lang="en-US" sz="2200" dirty="0">
              <a:latin typeface="Al-Jazeera-Arabic-Regular" pitchFamily="2" charset="-78"/>
              <a:cs typeface="Al-Jazeera-Arabic-Regular" pitchFamily="2" charset="-78"/>
            </a:endParaRPr>
          </a:p>
          <a:p>
            <a:pPr algn="just" rtl="1">
              <a:defRPr/>
            </a:pPr>
            <a:r>
              <a:rPr lang="ar-SA" sz="1300" dirty="0">
                <a:latin typeface="Al-Jazeera-Arabic-Regular" pitchFamily="2" charset="-78"/>
                <a:cs typeface="Al-Jazeera-Arabic-Regular" pitchFamily="2" charset="-78"/>
              </a:rPr>
              <a:t> </a:t>
            </a:r>
            <a:endParaRPr lang="en-US" sz="1300" dirty="0">
              <a:latin typeface="Al-Jazeera-Arabic-Regular" pitchFamily="2" charset="-78"/>
              <a:cs typeface="Al-Jazeera-Arabic-Regular" pitchFamily="2" charset="-78"/>
            </a:endParaRP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الحاسب الرئيسي – الخادم </a:t>
            </a:r>
            <a:r>
              <a:rPr lang="en-US" sz="2000" dirty="0">
                <a:latin typeface="Al-Jazeera-Arabic-Regular" pitchFamily="2" charset="-78"/>
                <a:cs typeface="Al-Jazeera-Arabic-Regular" pitchFamily="2" charset="-78"/>
              </a:rPr>
              <a:t>Server</a:t>
            </a: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محطات العمل </a:t>
            </a:r>
            <a:r>
              <a:rPr lang="en-US" sz="2000" dirty="0">
                <a:latin typeface="Al-Jazeera-Arabic-Regular" pitchFamily="2" charset="-78"/>
                <a:cs typeface="Al-Jazeera-Arabic-Regular" pitchFamily="2" charset="-78"/>
              </a:rPr>
              <a:t>Work Stations </a:t>
            </a: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خطوط الاتصال  </a:t>
            </a:r>
            <a:r>
              <a:rPr lang="en-US" sz="2000" dirty="0">
                <a:latin typeface="Al-Jazeera-Arabic-Regular" pitchFamily="2" charset="-78"/>
                <a:cs typeface="Al-Jazeera-Arabic-Regular" pitchFamily="2" charset="-78"/>
              </a:rPr>
              <a:t>Communication Lines</a:t>
            </a: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بطاقة الشبكة  </a:t>
            </a:r>
            <a:r>
              <a:rPr lang="en-US" sz="2000" dirty="0">
                <a:latin typeface="Al-Jazeera-Arabic-Regular" pitchFamily="2" charset="-78"/>
                <a:cs typeface="Al-Jazeera-Arabic-Regular" pitchFamily="2" charset="-78"/>
              </a:rPr>
              <a:t>Network Interface Card</a:t>
            </a: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المودم  </a:t>
            </a:r>
            <a:r>
              <a:rPr lang="en-US" sz="2000" dirty="0">
                <a:latin typeface="Al-Jazeera-Arabic-Regular" pitchFamily="2" charset="-78"/>
                <a:cs typeface="Al-Jazeera-Arabic-Regular" pitchFamily="2" charset="-78"/>
              </a:rPr>
              <a:t>Modem</a:t>
            </a: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الأجهزة الملحقة</a:t>
            </a:r>
            <a:endParaRPr lang="en-US" sz="2000" dirty="0">
              <a:latin typeface="Al-Jazeera-Arabic-Regular" pitchFamily="2" charset="-78"/>
              <a:cs typeface="Al-Jazeera-Arabic-Regular" pitchFamily="2" charset="-78"/>
            </a:endParaRP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محولات الشبكة  </a:t>
            </a:r>
            <a:r>
              <a:rPr lang="en-US" sz="2000" dirty="0">
                <a:latin typeface="Al-Jazeera-Arabic-Regular" pitchFamily="2" charset="-78"/>
                <a:cs typeface="Al-Jazeera-Arabic-Regular" pitchFamily="2" charset="-78"/>
              </a:rPr>
              <a:t>Communication Switches</a:t>
            </a:r>
          </a:p>
          <a:p>
            <a:pPr marL="977900" indent="-292100" algn="just" rtl="1">
              <a:lnSpc>
                <a:spcPct val="150000"/>
              </a:lnSpc>
              <a:buClr>
                <a:schemeClr val="accent2"/>
              </a:buClr>
              <a:buSzPct val="85000"/>
              <a:buFont typeface="+mj-lt"/>
              <a:buAutoNum type="arabicPeriod"/>
              <a:defRPr/>
            </a:pPr>
            <a:r>
              <a:rPr lang="ar-SA" sz="2000" dirty="0">
                <a:latin typeface="Al-Jazeera-Arabic-Regular" pitchFamily="2" charset="-78"/>
                <a:cs typeface="Al-Jazeera-Arabic-Regular" pitchFamily="2" charset="-78"/>
              </a:rPr>
              <a:t>برامج الشبكة</a:t>
            </a:r>
            <a:endParaRPr lang="en-US" sz="2000" dirty="0">
              <a:latin typeface="Al-Jazeera-Arabic-Regular" pitchFamily="2" charset="-78"/>
              <a:cs typeface="Al-Jazeera-Arabic-Regular" pitchFamily="2" charset="-78"/>
            </a:endParaRPr>
          </a:p>
        </p:txBody>
      </p:sp>
      <p:pic>
        <p:nvPicPr>
          <p:cNvPr id="10" name="Audio Recording Mar 24, 2023 at 4:33:54 PM" descr="Audio Recording Mar 24, 2023 at 4:33:54 PM">
            <a:hlinkClick r:id="" action="ppaction://media"/>
            <a:extLst>
              <a:ext uri="{FF2B5EF4-FFF2-40B4-BE49-F238E27FC236}">
                <a16:creationId xmlns:a16="http://schemas.microsoft.com/office/drawing/2014/main" id="{232E0FB8-11A9-9447-ACB3-531055FFEFC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566DBA53-1878-A031-DECB-AF001E455BC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504757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47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25329" y="588321"/>
            <a:ext cx="3692036"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مكونات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2125066"/>
            <a:ext cx="10817429" cy="2800767"/>
          </a:xfrm>
          <a:prstGeom prst="rect">
            <a:avLst/>
          </a:prstGeom>
          <a:noFill/>
        </p:spPr>
        <p:txBody>
          <a:bodyPr wrap="square" rtlCol="0">
            <a:spAutoFit/>
          </a:bodyPr>
          <a:lstStyle/>
          <a:p>
            <a:pPr algn="just" rtl="1">
              <a:defRPr/>
            </a:pPr>
            <a:r>
              <a:rPr lang="ar-SA" sz="2200" b="1" dirty="0">
                <a:latin typeface="Al-Jazeera-Arabic-Regular" pitchFamily="2" charset="-78"/>
                <a:cs typeface="Al-Jazeera-Arabic-Regular" pitchFamily="2" charset="-78"/>
              </a:rPr>
              <a:t>1. الحاسب الرئيسي – الخادم </a:t>
            </a:r>
            <a:r>
              <a:rPr lang="en-US" sz="2200" b="1" dirty="0">
                <a:latin typeface="Al-Jazeera-Arabic-Regular" pitchFamily="2" charset="-78"/>
                <a:cs typeface="Al-Jazeera-Arabic-Regular" pitchFamily="2" charset="-78"/>
              </a:rPr>
              <a:t>Server</a:t>
            </a:r>
          </a:p>
          <a:p>
            <a:pPr algn="just" rtl="1">
              <a:defRPr/>
            </a:pPr>
            <a:r>
              <a:rPr lang="en-US" sz="2200" dirty="0">
                <a:latin typeface="Al-Jazeera-Arabic-Regular" pitchFamily="2" charset="-78"/>
                <a:cs typeface="Al-Jazeera-Arabic-Regular" pitchFamily="2" charset="-78"/>
              </a:rPr>
              <a:t> </a:t>
            </a:r>
          </a:p>
          <a:p>
            <a:pPr algn="just" rtl="1">
              <a:defRPr/>
            </a:pPr>
            <a:r>
              <a:rPr lang="ar-SA" sz="2200" dirty="0">
                <a:latin typeface="Al-Jazeera-Arabic-Regular" pitchFamily="2" charset="-78"/>
                <a:cs typeface="Al-Jazeera-Arabic-Regular" pitchFamily="2" charset="-78"/>
              </a:rPr>
              <a:t>هو الجهاز الرئيسي لتشغيل الشبكة ويسمى جهاز الخدمة الرئيسي أو الخادم </a:t>
            </a:r>
            <a:r>
              <a:rPr lang="en-US" sz="2200" dirty="0">
                <a:latin typeface="Al-Jazeera-Arabic-Regular" pitchFamily="2" charset="-78"/>
                <a:cs typeface="Al-Jazeera-Arabic-Regular" pitchFamily="2" charset="-78"/>
              </a:rPr>
              <a:t> Server</a:t>
            </a:r>
            <a:r>
              <a:rPr lang="ar-SA" sz="2200" dirty="0">
                <a:latin typeface="Al-Jazeera-Arabic-Regular" pitchFamily="2" charset="-78"/>
                <a:cs typeface="Al-Jazeera-Arabic-Regular" pitchFamily="2" charset="-78"/>
              </a:rPr>
              <a:t>وهو عبارة عن حاسب يتميز بالسرعة العالية والطاقة التخزينية الكبيرة لكي يستوعب البيانات والبرمجيات التي سوف يتداولها المشاركون في الشبكة.</a:t>
            </a:r>
          </a:p>
          <a:p>
            <a:pPr algn="just" rtl="1">
              <a:defRPr/>
            </a:pPr>
            <a:r>
              <a:rPr lang="ar-SA" sz="2200" dirty="0">
                <a:latin typeface="Al-Jazeera-Arabic-Regular" pitchFamily="2" charset="-78"/>
                <a:cs typeface="Al-Jazeera-Arabic-Regular" pitchFamily="2" charset="-78"/>
              </a:rPr>
              <a:t> </a:t>
            </a:r>
          </a:p>
          <a:p>
            <a:pPr algn="just" rtl="1">
              <a:defRPr/>
            </a:pPr>
            <a:r>
              <a:rPr lang="ar-SA" sz="2200" dirty="0">
                <a:latin typeface="Al-Jazeera-Arabic-Regular" pitchFamily="2" charset="-78"/>
                <a:cs typeface="Al-Jazeera-Arabic-Regular" pitchFamily="2" charset="-78"/>
              </a:rPr>
              <a:t>يقوم هذا الجهاز بالتحكم في جميع أجزاء الشبكة وذلك باستخدام برمجيات خاصة بتشغيل نظام الشبكة </a:t>
            </a:r>
            <a:r>
              <a:rPr lang="en-US" sz="2200" dirty="0">
                <a:latin typeface="Al-Jazeera-Arabic-Regular" pitchFamily="2" charset="-78"/>
                <a:cs typeface="Al-Jazeera-Arabic-Regular" pitchFamily="2" charset="-78"/>
              </a:rPr>
              <a:t> Network Operating System، </a:t>
            </a:r>
            <a:r>
              <a:rPr lang="ar-SA" sz="2200" dirty="0">
                <a:latin typeface="Al-Jazeera-Arabic-Regular" pitchFamily="2" charset="-78"/>
                <a:cs typeface="Al-Jazeera-Arabic-Regular" pitchFamily="2" charset="-78"/>
              </a:rPr>
              <a:t>مثل: </a:t>
            </a:r>
            <a:r>
              <a:rPr lang="en-US" sz="2200" dirty="0">
                <a:latin typeface="Al-Jazeera-Arabic-Regular" pitchFamily="2" charset="-78"/>
                <a:cs typeface="Al-Jazeera-Arabic-Regular" pitchFamily="2" charset="-78"/>
              </a:rPr>
              <a:t>Windows Server – Linux .</a:t>
            </a:r>
          </a:p>
        </p:txBody>
      </p:sp>
      <p:pic>
        <p:nvPicPr>
          <p:cNvPr id="10" name="Audio Recording Mar 24, 2023 at 4:36:17 PM" descr="Audio Recording Mar 24, 2023 at 4:36:17 PM">
            <a:hlinkClick r:id="" action="ppaction://media"/>
            <a:extLst>
              <a:ext uri="{FF2B5EF4-FFF2-40B4-BE49-F238E27FC236}">
                <a16:creationId xmlns:a16="http://schemas.microsoft.com/office/drawing/2014/main" id="{11260662-F0F3-5248-B09D-3E45025F132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B5AA3105-DE7C-FD5B-4E2D-A57680E7AEB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13914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70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25329" y="588321"/>
            <a:ext cx="3692036"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مكونات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2356071"/>
            <a:ext cx="10817429" cy="2404248"/>
          </a:xfrm>
          <a:prstGeom prst="rect">
            <a:avLst/>
          </a:prstGeom>
          <a:noFill/>
        </p:spPr>
        <p:txBody>
          <a:bodyPr wrap="square" rtlCol="0">
            <a:spAutoFit/>
          </a:bodyPr>
          <a:lstStyle/>
          <a:p>
            <a:pPr algn="just" rtl="1">
              <a:defRPr/>
            </a:pPr>
            <a:r>
              <a:rPr lang="ar-SA" sz="2800" b="1" dirty="0">
                <a:latin typeface="Al-Jazeera-Arabic-Regular" pitchFamily="2" charset="-78"/>
                <a:cs typeface="Al-Jazeera-Arabic-Regular" pitchFamily="2" charset="-78"/>
              </a:rPr>
              <a:t>2. محطات العمل  </a:t>
            </a:r>
            <a:r>
              <a:rPr lang="en-US" sz="2800" b="1" dirty="0">
                <a:latin typeface="Al-Jazeera-Arabic-Regular" pitchFamily="2" charset="-78"/>
                <a:cs typeface="Al-Jazeera-Arabic-Regular" pitchFamily="2" charset="-78"/>
              </a:rPr>
              <a:t>Work Stations</a:t>
            </a:r>
          </a:p>
          <a:p>
            <a:pPr algn="just" rtl="1">
              <a:defRPr/>
            </a:pPr>
            <a:r>
              <a:rPr lang="ar-SA" sz="1800" dirty="0">
                <a:latin typeface="Al-Jazeera-Arabic-Regular" pitchFamily="2" charset="-78"/>
                <a:cs typeface="Al-Jazeera-Arabic-Regular" pitchFamily="2" charset="-78"/>
              </a:rPr>
              <a:t> </a:t>
            </a:r>
            <a:endParaRPr lang="en-US" sz="1800" dirty="0">
              <a:latin typeface="Al-Jazeera-Arabic-Regular" pitchFamily="2" charset="-78"/>
              <a:cs typeface="Al-Jazeera-Arabic-Regular" pitchFamily="2" charset="-78"/>
            </a:endParaRPr>
          </a:p>
          <a:p>
            <a:pPr algn="just" rtl="1">
              <a:lnSpc>
                <a:spcPct val="150000"/>
              </a:lnSpc>
              <a:spcAft>
                <a:spcPts val="500"/>
              </a:spcAft>
              <a:defRPr/>
            </a:pPr>
            <a:r>
              <a:rPr lang="ar-SA" sz="2400" dirty="0">
                <a:latin typeface="Al-Jazeera-Arabic-Regular" pitchFamily="2" charset="-78"/>
                <a:cs typeface="Al-Jazeera-Arabic-Regular" pitchFamily="2" charset="-78"/>
              </a:rPr>
              <a:t>وتسمى ايضا </a:t>
            </a:r>
            <a:r>
              <a:rPr lang="en-US" sz="2400" dirty="0">
                <a:latin typeface="Al-Jazeera-Arabic-Regular" pitchFamily="2" charset="-78"/>
                <a:cs typeface="Al-Jazeera-Arabic-Regular" pitchFamily="2" charset="-78"/>
              </a:rPr>
              <a:t>Clients</a:t>
            </a:r>
            <a:r>
              <a:rPr lang="ar-SA" sz="2400" dirty="0">
                <a:latin typeface="Al-Jazeera-Arabic-Regular" pitchFamily="2" charset="-78"/>
                <a:cs typeface="Al-Jazeera-Arabic-Regular" pitchFamily="2" charset="-78"/>
              </a:rPr>
              <a:t> وهي الحاسبات الشخصية بكافة أنواعها (مكتبية – محمولة – مساعدات رقمية - ...) أو الوحدات الطرفية </a:t>
            </a:r>
            <a:r>
              <a:rPr lang="en-US" sz="2400" dirty="0">
                <a:latin typeface="Al-Jazeera-Arabic-Regular" pitchFamily="2" charset="-78"/>
                <a:cs typeface="Al-Jazeera-Arabic-Regular" pitchFamily="2" charset="-78"/>
              </a:rPr>
              <a:t>Terminals</a:t>
            </a:r>
            <a:r>
              <a:rPr lang="ar-SA" sz="2400" dirty="0">
                <a:latin typeface="Al-Jazeera-Arabic-Regular" pitchFamily="2" charset="-78"/>
                <a:cs typeface="Al-Jazeera-Arabic-Regular" pitchFamily="2" charset="-78"/>
              </a:rPr>
              <a:t> والمتصلة بالجهاز الرئيسي ليستفيد مستخدموها من البيانات والبرمجيات المخزنة على جهاز الخدمة الرئيسي.</a:t>
            </a:r>
            <a:endParaRPr lang="en-US" sz="2400" dirty="0">
              <a:latin typeface="Al-Jazeera-Arabic-Regular" pitchFamily="2" charset="-78"/>
              <a:cs typeface="Al-Jazeera-Arabic-Regular" pitchFamily="2" charset="-78"/>
            </a:endParaRPr>
          </a:p>
        </p:txBody>
      </p:sp>
      <p:pic>
        <p:nvPicPr>
          <p:cNvPr id="10" name="Audio Recording Mar 24, 2023 at 4:37:52 PM" descr="Audio Recording Mar 24, 2023 at 4:37:52 PM">
            <a:hlinkClick r:id="" action="ppaction://media"/>
            <a:extLst>
              <a:ext uri="{FF2B5EF4-FFF2-40B4-BE49-F238E27FC236}">
                <a16:creationId xmlns:a16="http://schemas.microsoft.com/office/drawing/2014/main" id="{7F56A66D-E233-D84E-8B51-A432F9C4368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3695"/>
            <a:ext cx="812800" cy="812800"/>
          </a:xfrm>
          <a:prstGeom prst="rect">
            <a:avLst/>
          </a:prstGeom>
        </p:spPr>
      </p:pic>
      <p:pic>
        <p:nvPicPr>
          <p:cNvPr id="11" name="Picture 10">
            <a:extLst>
              <a:ext uri="{FF2B5EF4-FFF2-40B4-BE49-F238E27FC236}">
                <a16:creationId xmlns:a16="http://schemas.microsoft.com/office/drawing/2014/main" id="{1F62661E-5153-414B-DFBC-64B44342744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227410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4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25329" y="588321"/>
            <a:ext cx="3692036"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مكونات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97619" y="2036095"/>
            <a:ext cx="6383164" cy="3046988"/>
          </a:xfrm>
          <a:prstGeom prst="rect">
            <a:avLst/>
          </a:prstGeom>
          <a:noFill/>
        </p:spPr>
        <p:txBody>
          <a:bodyPr wrap="square" rtlCol="0">
            <a:spAutoFit/>
          </a:bodyPr>
          <a:lstStyle/>
          <a:p>
            <a:pPr algn="just" rtl="1">
              <a:defRPr/>
            </a:pPr>
            <a:r>
              <a:rPr lang="ar-SA" sz="2400" b="1" dirty="0">
                <a:latin typeface="Al-Jazeera-Arabic-Regular" pitchFamily="2" charset="-78"/>
                <a:cs typeface="Al-Jazeera-Arabic-Regular" pitchFamily="2" charset="-78"/>
              </a:rPr>
              <a:t>3. خطوط الاتصال  </a:t>
            </a:r>
            <a:r>
              <a:rPr lang="en-US" sz="2400" b="1" dirty="0">
                <a:latin typeface="Al-Jazeera-Arabic-Regular" pitchFamily="2" charset="-78"/>
                <a:cs typeface="Al-Jazeera-Arabic-Regular" pitchFamily="2" charset="-78"/>
              </a:rPr>
              <a:t>Communication Lines</a:t>
            </a:r>
          </a:p>
          <a:p>
            <a:pPr algn="just" rtl="1">
              <a:defRPr/>
            </a:pPr>
            <a:r>
              <a:rPr lang="ar-SA" sz="2000" dirty="0">
                <a:latin typeface="Al-Jazeera-Arabic-Regular" pitchFamily="2" charset="-78"/>
                <a:cs typeface="Al-Jazeera-Arabic-Regular" pitchFamily="2" charset="-78"/>
              </a:rPr>
              <a:t>هي الوسائل التي سيتم بواسطتها تبادل البيانات بين الحاسب الرئيسي والحاسبات الفرعية وتشمل الكابلات بأنواعها المختلفة كما تشمل الخطوط اللاسلكية </a:t>
            </a:r>
            <a:r>
              <a:rPr lang="en-US" sz="2000" dirty="0">
                <a:latin typeface="Al-Jazeera-Arabic-Regular" pitchFamily="2" charset="-78"/>
                <a:cs typeface="Al-Jazeera-Arabic-Regular" pitchFamily="2" charset="-78"/>
              </a:rPr>
              <a:t>Wireless</a:t>
            </a:r>
            <a:r>
              <a:rPr lang="ar-SA" sz="2000" dirty="0">
                <a:latin typeface="Al-Jazeera-Arabic-Regular" pitchFamily="2" charset="-78"/>
                <a:cs typeface="Al-Jazeera-Arabic-Regular" pitchFamily="2" charset="-78"/>
              </a:rPr>
              <a:t>.</a:t>
            </a:r>
            <a:endParaRPr lang="en-US" sz="2000" b="1" dirty="0">
              <a:latin typeface="Al-Jazeera-Arabic-Regular" pitchFamily="2" charset="-78"/>
              <a:cs typeface="Al-Jazeera-Arabic-Regular" pitchFamily="2" charset="-78"/>
            </a:endParaRPr>
          </a:p>
          <a:p>
            <a:pPr algn="just" rtl="1">
              <a:defRPr/>
            </a:pPr>
            <a:endParaRPr lang="en-US" sz="2400" b="1" dirty="0">
              <a:latin typeface="Al-Jazeera-Arabic-Regular" pitchFamily="2" charset="-78"/>
              <a:cs typeface="Al-Jazeera-Arabic-Regular" pitchFamily="2" charset="-78"/>
            </a:endParaRPr>
          </a:p>
          <a:p>
            <a:pPr algn="just" rtl="1">
              <a:defRPr/>
            </a:pPr>
            <a:r>
              <a:rPr lang="ar-SA" sz="2400" b="1" dirty="0">
                <a:latin typeface="Al-Jazeera-Arabic-Regular" pitchFamily="2" charset="-78"/>
                <a:cs typeface="Al-Jazeera-Arabic-Regular" pitchFamily="2" charset="-78"/>
              </a:rPr>
              <a:t>٤.</a:t>
            </a:r>
            <a:r>
              <a:rPr lang="en-US" sz="2400" b="1" dirty="0">
                <a:latin typeface="Al-Jazeera-Arabic-Regular" pitchFamily="2" charset="-78"/>
                <a:cs typeface="Al-Jazeera-Arabic-Regular" pitchFamily="2" charset="-78"/>
              </a:rPr>
              <a:t> </a:t>
            </a:r>
            <a:r>
              <a:rPr lang="ar-SA" sz="2400" b="1" dirty="0">
                <a:latin typeface="Al-Jazeera-Arabic-Regular" pitchFamily="2" charset="-78"/>
                <a:cs typeface="Al-Jazeera-Arabic-Regular" pitchFamily="2" charset="-78"/>
              </a:rPr>
              <a:t>بطاقات الشبكة  </a:t>
            </a:r>
            <a:r>
              <a:rPr lang="en-US" sz="2400" b="1" dirty="0">
                <a:latin typeface="Al-Jazeera-Arabic-Regular" pitchFamily="2" charset="-78"/>
                <a:cs typeface="Al-Jazeera-Arabic-Regular" pitchFamily="2" charset="-78"/>
              </a:rPr>
              <a:t>Network Interface Card</a:t>
            </a:r>
          </a:p>
          <a:p>
            <a:pPr algn="just" rtl="1">
              <a:defRPr/>
            </a:pPr>
            <a:r>
              <a:rPr lang="ar-SA" sz="2000" dirty="0">
                <a:latin typeface="Al-Jazeera-Arabic-Regular" pitchFamily="2" charset="-78"/>
                <a:cs typeface="Al-Jazeera-Arabic-Regular" pitchFamily="2" charset="-78"/>
              </a:rPr>
              <a:t>هي بطاقة تثبت بالحاسب لتهيئته للاتصال بالشبكة، وتوجد البطاقة اما داخلية </a:t>
            </a:r>
            <a:r>
              <a:rPr lang="en-US" sz="2000" dirty="0">
                <a:latin typeface="Al-Jazeera-Arabic-Regular" pitchFamily="2" charset="-78"/>
                <a:cs typeface="Al-Jazeera-Arabic-Regular" pitchFamily="2" charset="-78"/>
              </a:rPr>
              <a:t>Internal </a:t>
            </a:r>
            <a:r>
              <a:rPr lang="ar-SA" sz="2000" dirty="0">
                <a:latin typeface="Al-Jazeera-Arabic-Regular" pitchFamily="2" charset="-78"/>
                <a:cs typeface="Al-Jazeera-Arabic-Regular" pitchFamily="2" charset="-78"/>
              </a:rPr>
              <a:t>تثبت على اللوحة الأم</a:t>
            </a:r>
            <a:r>
              <a:rPr lang="en-US" sz="2000" dirty="0">
                <a:latin typeface="Al-Jazeera-Arabic-Regular" pitchFamily="2" charset="-78"/>
                <a:cs typeface="Al-Jazeera-Arabic-Regular" pitchFamily="2" charset="-78"/>
              </a:rPr>
              <a:t>Mother Board  </a:t>
            </a:r>
            <a:r>
              <a:rPr lang="ar-SA" sz="2000" dirty="0">
                <a:latin typeface="Al-Jazeera-Arabic-Regular" pitchFamily="2" charset="-78"/>
                <a:cs typeface="Al-Jazeera-Arabic-Regular" pitchFamily="2" charset="-78"/>
              </a:rPr>
              <a:t> داخل الحاسب أو خارجية </a:t>
            </a:r>
            <a:r>
              <a:rPr lang="en-US" sz="2000" dirty="0">
                <a:latin typeface="Al-Jazeera-Arabic-Regular" pitchFamily="2" charset="-78"/>
                <a:cs typeface="Al-Jazeera-Arabic-Regular" pitchFamily="2" charset="-78"/>
              </a:rPr>
              <a:t>External.</a:t>
            </a:r>
          </a:p>
        </p:txBody>
      </p:sp>
      <p:pic>
        <p:nvPicPr>
          <p:cNvPr id="12" name="Picture 11">
            <a:extLst>
              <a:ext uri="{FF2B5EF4-FFF2-40B4-BE49-F238E27FC236}">
                <a16:creationId xmlns:a16="http://schemas.microsoft.com/office/drawing/2014/main" id="{A2E9CE7C-250F-E445-8BAE-744742D1F9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9939" y="2101598"/>
            <a:ext cx="5028355" cy="2857500"/>
          </a:xfrm>
          <a:prstGeom prst="rect">
            <a:avLst/>
          </a:prstGeom>
        </p:spPr>
      </p:pic>
      <p:pic>
        <p:nvPicPr>
          <p:cNvPr id="10" name="Audio Recording Mar 24, 2023 at 4:40:21 PM" descr="Audio Recording Mar 24, 2023 at 4:40:21 PM">
            <a:hlinkClick r:id="" action="ppaction://media"/>
            <a:extLst>
              <a:ext uri="{FF2B5EF4-FFF2-40B4-BE49-F238E27FC236}">
                <a16:creationId xmlns:a16="http://schemas.microsoft.com/office/drawing/2014/main" id="{5B550993-6294-E843-BB6A-C378F2902C9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17987"/>
            <a:ext cx="812800" cy="812800"/>
          </a:xfrm>
          <a:prstGeom prst="rect">
            <a:avLst/>
          </a:prstGeom>
        </p:spPr>
      </p:pic>
      <p:pic>
        <p:nvPicPr>
          <p:cNvPr id="11" name="Picture 10">
            <a:extLst>
              <a:ext uri="{FF2B5EF4-FFF2-40B4-BE49-F238E27FC236}">
                <a16:creationId xmlns:a16="http://schemas.microsoft.com/office/drawing/2014/main" id="{C2CAE679-3B8C-CA88-C921-339281DBC93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39949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3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25329" y="588321"/>
            <a:ext cx="3692036"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مكونات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1684004"/>
            <a:ext cx="10709220" cy="2718693"/>
          </a:xfrm>
          <a:prstGeom prst="rect">
            <a:avLst/>
          </a:prstGeom>
          <a:noFill/>
        </p:spPr>
        <p:txBody>
          <a:bodyPr wrap="square" rtlCol="0">
            <a:spAutoFit/>
          </a:bodyPr>
          <a:lstStyle/>
          <a:p>
            <a:pPr algn="r" rtl="1">
              <a:defRPr/>
            </a:pPr>
            <a:r>
              <a:rPr lang="ar-SA" sz="2400" b="1" dirty="0">
                <a:latin typeface="Al-Jazeera-Arabic-Regular" pitchFamily="2" charset="-78"/>
                <a:cs typeface="Al-Jazeera-Arabic-Regular" pitchFamily="2" charset="-78"/>
              </a:rPr>
              <a:t>5. المودم </a:t>
            </a:r>
            <a:r>
              <a:rPr lang="en-US" sz="2400" b="1" dirty="0">
                <a:latin typeface="Al-Jazeera-Arabic-Regular" pitchFamily="2" charset="-78"/>
                <a:cs typeface="Al-Jazeera-Arabic-Regular" pitchFamily="2" charset="-78"/>
              </a:rPr>
              <a:t>Modem </a:t>
            </a:r>
          </a:p>
          <a:p>
            <a:pPr algn="r" rtl="1">
              <a:defRPr/>
            </a:pPr>
            <a:r>
              <a:rPr lang="ar-SA" sz="2000" dirty="0">
                <a:latin typeface="Al-Jazeera-Arabic-Regular" pitchFamily="2" charset="-78"/>
                <a:cs typeface="Al-Jazeera-Arabic-Regular" pitchFamily="2" charset="-78"/>
              </a:rPr>
              <a:t> </a:t>
            </a:r>
            <a:endParaRPr lang="en-US" sz="2000" dirty="0">
              <a:latin typeface="Al-Jazeera-Arabic-Regular" pitchFamily="2" charset="-78"/>
              <a:cs typeface="Al-Jazeera-Arabic-Regular" pitchFamily="2" charset="-78"/>
            </a:endParaRPr>
          </a:p>
          <a:p>
            <a:pPr marL="520700" indent="-342900" algn="justLow" rtl="1">
              <a:spcAft>
                <a:spcPts val="400"/>
              </a:spcAft>
              <a:buClr>
                <a:schemeClr val="accent2"/>
              </a:buClr>
              <a:buSzPct val="85000"/>
              <a:buFont typeface="Arial" panose="020B0604020202020204" pitchFamily="34" charset="0"/>
              <a:buChar char="•"/>
              <a:defRPr/>
            </a:pPr>
            <a:r>
              <a:rPr lang="ar-SA" sz="2000" dirty="0">
                <a:latin typeface="Al-Jazeera-Arabic-Regular" pitchFamily="2" charset="-78"/>
                <a:cs typeface="Al-Jazeera-Arabic-Regular" pitchFamily="2" charset="-78"/>
              </a:rPr>
              <a:t>عبارة عن لوحة أو شريحة الكترونية تضاف الى الحاسب وتستخدم لتهيئة الحاسب للاتصال بالإنترنت من خلال خط الهاتف.</a:t>
            </a:r>
            <a:endParaRPr lang="en-US" sz="2000" dirty="0">
              <a:latin typeface="Al-Jazeera-Arabic-Regular" pitchFamily="2" charset="-78"/>
              <a:cs typeface="Al-Jazeera-Arabic-Regular" pitchFamily="2" charset="-78"/>
            </a:endParaRPr>
          </a:p>
          <a:p>
            <a:pPr marL="177800" algn="justLow" rtl="1">
              <a:spcAft>
                <a:spcPts val="400"/>
              </a:spcAft>
              <a:buClr>
                <a:schemeClr val="accent2"/>
              </a:buClr>
              <a:buSzPct val="85000"/>
              <a:defRPr/>
            </a:pPr>
            <a:endParaRPr lang="en-US" sz="2000" dirty="0">
              <a:latin typeface="Al-Jazeera-Arabic-Regular" pitchFamily="2" charset="-78"/>
              <a:cs typeface="Al-Jazeera-Arabic-Regular" pitchFamily="2" charset="-78"/>
            </a:endParaRPr>
          </a:p>
          <a:p>
            <a:pPr marL="520700" indent="-342900" algn="justLow" rtl="1">
              <a:spcAft>
                <a:spcPts val="400"/>
              </a:spcAft>
              <a:buClr>
                <a:schemeClr val="accent2"/>
              </a:buClr>
              <a:buSzPct val="85000"/>
              <a:buFont typeface="Arial" panose="020B0604020202020204" pitchFamily="34" charset="0"/>
              <a:buChar char="•"/>
              <a:defRPr/>
            </a:pPr>
            <a:r>
              <a:rPr lang="ar-SA" sz="2000" dirty="0">
                <a:latin typeface="Al-Jazeera-Arabic-Regular" pitchFamily="2" charset="-78"/>
                <a:cs typeface="Al-Jazeera-Arabic-Regular" pitchFamily="2" charset="-78"/>
              </a:rPr>
              <a:t>يقوم المودم بتحويل الإشارات الرقمية </a:t>
            </a:r>
            <a:r>
              <a:rPr lang="en-US" sz="2000" dirty="0">
                <a:latin typeface="Al-Jazeera-Arabic-Regular" pitchFamily="2" charset="-78"/>
                <a:cs typeface="Al-Jazeera-Arabic-Regular" pitchFamily="2" charset="-78"/>
              </a:rPr>
              <a:t>Digital Signals</a:t>
            </a:r>
            <a:r>
              <a:rPr lang="ar-SA" sz="2000" dirty="0">
                <a:latin typeface="Al-Jazeera-Arabic-Regular" pitchFamily="2" charset="-78"/>
                <a:cs typeface="Al-Jazeera-Arabic-Regular" pitchFamily="2" charset="-78"/>
              </a:rPr>
              <a:t> التي يستخدمها الحاسب </a:t>
            </a:r>
            <a:r>
              <a:rPr lang="en-US" sz="2000" dirty="0">
                <a:latin typeface="Al-Jazeera-Arabic-Regular" pitchFamily="2" charset="-78"/>
                <a:cs typeface="Al-Jazeera-Arabic-Regular" pitchFamily="2" charset="-78"/>
              </a:rPr>
              <a:t>Modulate</a:t>
            </a:r>
            <a:r>
              <a:rPr lang="ar-SA" sz="2000" dirty="0">
                <a:latin typeface="Al-Jazeera-Arabic-Regular" pitchFamily="2" charset="-78"/>
                <a:cs typeface="Al-Jazeera-Arabic-Regular" pitchFamily="2" charset="-78"/>
              </a:rPr>
              <a:t> إلى إشارات كهربائية التي يستخدمها الهاتف ويقوم بالعملية العكسية ايضا؛ فكلمة مودم </a:t>
            </a:r>
            <a:r>
              <a:rPr lang="en-US" sz="2000" dirty="0">
                <a:latin typeface="Al-Jazeera-Arabic-Regular" pitchFamily="2" charset="-78"/>
                <a:cs typeface="Al-Jazeera-Arabic-Regular" pitchFamily="2" charset="-78"/>
              </a:rPr>
              <a:t>Modem</a:t>
            </a:r>
            <a:r>
              <a:rPr lang="ar-SA" sz="2000" dirty="0">
                <a:latin typeface="Al-Jazeera-Arabic-Regular" pitchFamily="2" charset="-78"/>
                <a:cs typeface="Al-Jazeera-Arabic-Regular" pitchFamily="2" charset="-78"/>
              </a:rPr>
              <a:t> </a:t>
            </a:r>
            <a:r>
              <a:rPr lang="ar-SA" sz="2000" b="1" dirty="0">
                <a:latin typeface="Al-Jazeera-Arabic-Regular" pitchFamily="2" charset="-78"/>
                <a:cs typeface="Al-Jazeera-Arabic-Regular" pitchFamily="2" charset="-78"/>
              </a:rPr>
              <a:t>اختصار لكلمتي </a:t>
            </a:r>
            <a:r>
              <a:rPr lang="en-US" sz="2000" dirty="0">
                <a:latin typeface="Al-Jazeera-Arabic-Regular" pitchFamily="2" charset="-78"/>
                <a:cs typeface="Al-Jazeera-Arabic-Regular" pitchFamily="2" charset="-78"/>
              </a:rPr>
              <a:t>Modulate - Demodulate</a:t>
            </a:r>
            <a:r>
              <a:rPr lang="ar-SA" sz="2000" dirty="0">
                <a:latin typeface="Al-Jazeera-Arabic-Regular" pitchFamily="2" charset="-78"/>
                <a:cs typeface="Al-Jazeera-Arabic-Regular" pitchFamily="2" charset="-78"/>
              </a:rPr>
              <a:t> .</a:t>
            </a:r>
          </a:p>
        </p:txBody>
      </p:sp>
      <p:pic>
        <p:nvPicPr>
          <p:cNvPr id="11" name="Picture 6">
            <a:extLst>
              <a:ext uri="{FF2B5EF4-FFF2-40B4-BE49-F238E27FC236}">
                <a16:creationId xmlns:a16="http://schemas.microsoft.com/office/drawing/2014/main" id="{1DCDFB06-057F-A947-871E-9C6C92A7BF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64337" y="4402697"/>
            <a:ext cx="7843800" cy="1299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Audio Recording Mar 24, 2023 at 4:42:16 PM" descr="Audio Recording Mar 24, 2023 at 4:42:16 PM">
            <a:hlinkClick r:id="" action="ppaction://media"/>
            <a:extLst>
              <a:ext uri="{FF2B5EF4-FFF2-40B4-BE49-F238E27FC236}">
                <a16:creationId xmlns:a16="http://schemas.microsoft.com/office/drawing/2014/main" id="{E868FC41-27EA-DC43-AC9A-94A30E5F326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34029"/>
            <a:ext cx="812800" cy="812800"/>
          </a:xfrm>
          <a:prstGeom prst="rect">
            <a:avLst/>
          </a:prstGeom>
        </p:spPr>
      </p:pic>
      <p:pic>
        <p:nvPicPr>
          <p:cNvPr id="12" name="Picture 11">
            <a:extLst>
              <a:ext uri="{FF2B5EF4-FFF2-40B4-BE49-F238E27FC236}">
                <a16:creationId xmlns:a16="http://schemas.microsoft.com/office/drawing/2014/main" id="{5B38937E-92D2-778E-68DA-3CEB6701ECC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464912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374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25329" y="588321"/>
            <a:ext cx="3692036"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مكونات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788009" y="1269949"/>
            <a:ext cx="7073345" cy="4708981"/>
          </a:xfrm>
          <a:prstGeom prst="rect">
            <a:avLst/>
          </a:prstGeom>
          <a:noFill/>
        </p:spPr>
        <p:txBody>
          <a:bodyPr wrap="square" rtlCol="0">
            <a:spAutoFit/>
          </a:bodyPr>
          <a:lstStyle/>
          <a:p>
            <a:pPr algn="r" rtl="1">
              <a:defRPr/>
            </a:pPr>
            <a:r>
              <a:rPr lang="ar-SA" sz="2000" b="1" dirty="0">
                <a:latin typeface="Al-Jazeera-Arabic-Regular" pitchFamily="2" charset="-78"/>
                <a:cs typeface="Al-Jazeera-Arabic-Regular" pitchFamily="2" charset="-78"/>
              </a:rPr>
              <a:t>6. الأجهزة الملحقة</a:t>
            </a:r>
            <a:endParaRPr lang="en-US" dirty="0">
              <a:latin typeface="Al-Jazeera-Arabic-Regular" pitchFamily="2" charset="-78"/>
              <a:cs typeface="Al-Jazeera-Arabic-Regular" pitchFamily="2" charset="-78"/>
            </a:endParaRPr>
          </a:p>
          <a:p>
            <a:pPr algn="just" rtl="1">
              <a:defRPr/>
            </a:pPr>
            <a:r>
              <a:rPr lang="ar-SA" sz="2000" dirty="0">
                <a:latin typeface="Al-Jazeera-Arabic-Regular" pitchFamily="2" charset="-78"/>
                <a:cs typeface="Al-Jazeera-Arabic-Regular" pitchFamily="2" charset="-78"/>
              </a:rPr>
              <a:t>يمكن استخدام بعض الأجهزة وشبكها بالشبكة مثل الطابعات وأجهزة الفاكس وغيرها ويستطيع أي مشترك في الشبكة استخدام هذه الأجهزة.</a:t>
            </a:r>
          </a:p>
          <a:p>
            <a:pPr algn="just" rtl="1">
              <a:defRPr/>
            </a:pPr>
            <a:endParaRPr lang="ar-SA" sz="2000" dirty="0">
              <a:latin typeface="Al-Jazeera-Arabic-Regular" pitchFamily="2" charset="-78"/>
              <a:cs typeface="Al-Jazeera-Arabic-Regular" pitchFamily="2" charset="-78"/>
            </a:endParaRPr>
          </a:p>
          <a:p>
            <a:pPr algn="just" rtl="1">
              <a:defRPr/>
            </a:pPr>
            <a:r>
              <a:rPr lang="ar-EG" sz="2000" b="1" dirty="0">
                <a:latin typeface="Al-Jazeera-Arabic-Regular" pitchFamily="2" charset="-78"/>
                <a:cs typeface="Al-Jazeera-Arabic-Regular" pitchFamily="2" charset="-78"/>
              </a:rPr>
              <a:t>7. محولات الشبكة </a:t>
            </a:r>
            <a:r>
              <a:rPr lang="en-US" sz="2000" b="1" dirty="0">
                <a:latin typeface="Al-Jazeera-Arabic-Regular" pitchFamily="2" charset="-78"/>
                <a:cs typeface="Al-Jazeera-Arabic-Regular" pitchFamily="2" charset="-78"/>
              </a:rPr>
              <a:t>Communication Switches </a:t>
            </a:r>
            <a:endParaRPr lang="en-US" sz="2000" dirty="0">
              <a:latin typeface="Al-Jazeera-Arabic-Regular" pitchFamily="2" charset="-78"/>
              <a:cs typeface="Al-Jazeera-Arabic-Regular" pitchFamily="2" charset="-78"/>
            </a:endParaRPr>
          </a:p>
          <a:p>
            <a:pPr algn="just" rtl="1">
              <a:defRPr/>
            </a:pPr>
            <a:r>
              <a:rPr lang="ar-EG" sz="2000" dirty="0">
                <a:latin typeface="Al-Jazeera-Arabic-Regular" pitchFamily="2" charset="-78"/>
                <a:cs typeface="Al-Jazeera-Arabic-Regular" pitchFamily="2" charset="-78"/>
              </a:rPr>
              <a:t>هي عبارة عن اجهزة تستخدم لربط حاسبات الشبكة ببعضها وفيما بين الشبكات ولتوجيه البيانات بين حاسبات الشبكة، ومن هذه الأجهزة: الجسر </a:t>
            </a:r>
            <a:r>
              <a:rPr lang="en-US" sz="2000" dirty="0">
                <a:latin typeface="Al-Jazeera-Arabic-Regular" pitchFamily="2" charset="-78"/>
                <a:cs typeface="Al-Jazeera-Arabic-Regular" pitchFamily="2" charset="-78"/>
              </a:rPr>
              <a:t>Bridge</a:t>
            </a:r>
            <a:r>
              <a:rPr lang="ar-SA" sz="2000" dirty="0">
                <a:latin typeface="Al-Jazeera-Arabic-Regular" pitchFamily="2" charset="-78"/>
                <a:cs typeface="Al-Jazeera-Arabic-Regular" pitchFamily="2" charset="-78"/>
              </a:rPr>
              <a:t>- </a:t>
            </a:r>
            <a:r>
              <a:rPr lang="ar-EG" sz="2000" dirty="0">
                <a:latin typeface="Al-Jazeera-Arabic-Regular" pitchFamily="2" charset="-78"/>
                <a:cs typeface="Al-Jazeera-Arabic-Regular" pitchFamily="2" charset="-78"/>
              </a:rPr>
              <a:t>البوابة   </a:t>
            </a:r>
            <a:r>
              <a:rPr lang="en-US" sz="2000" dirty="0">
                <a:latin typeface="Al-Jazeera-Arabic-Regular" pitchFamily="2" charset="-78"/>
                <a:cs typeface="Al-Jazeera-Arabic-Regular" pitchFamily="2" charset="-78"/>
              </a:rPr>
              <a:t>Gateway </a:t>
            </a:r>
            <a:r>
              <a:rPr lang="ar-SA" sz="2000" dirty="0">
                <a:latin typeface="Al-Jazeera-Arabic-Regular" pitchFamily="2" charset="-78"/>
                <a:cs typeface="Al-Jazeera-Arabic-Regular" pitchFamily="2" charset="-78"/>
              </a:rPr>
              <a:t> - </a:t>
            </a:r>
            <a:r>
              <a:rPr lang="ar-EG" sz="2000" dirty="0">
                <a:latin typeface="Al-Jazeera-Arabic-Regular" pitchFamily="2" charset="-78"/>
                <a:cs typeface="Al-Jazeera-Arabic-Regular" pitchFamily="2" charset="-78"/>
              </a:rPr>
              <a:t>الموزع</a:t>
            </a:r>
            <a:r>
              <a:rPr lang="en-US" sz="2000" dirty="0">
                <a:latin typeface="Al-Jazeera-Arabic-Regular" pitchFamily="2" charset="-78"/>
                <a:cs typeface="Al-Jazeera-Arabic-Regular" pitchFamily="2" charset="-78"/>
              </a:rPr>
              <a:t>Hub </a:t>
            </a:r>
            <a:r>
              <a:rPr lang="ar-SA" sz="2000" dirty="0">
                <a:latin typeface="Al-Jazeera-Arabic-Regular" pitchFamily="2" charset="-78"/>
                <a:cs typeface="Al-Jazeera-Arabic-Regular" pitchFamily="2" charset="-78"/>
              </a:rPr>
              <a:t> - </a:t>
            </a:r>
            <a:r>
              <a:rPr lang="ar-EG" sz="2000" dirty="0">
                <a:latin typeface="Al-Jazeera-Arabic-Regular" pitchFamily="2" charset="-78"/>
                <a:cs typeface="Al-Jazeera-Arabic-Regular" pitchFamily="2" charset="-78"/>
              </a:rPr>
              <a:t>الموجه </a:t>
            </a:r>
            <a:r>
              <a:rPr lang="en-US" sz="2000" dirty="0">
                <a:latin typeface="Al-Jazeera-Arabic-Regular" pitchFamily="2" charset="-78"/>
                <a:cs typeface="Al-Jazeera-Arabic-Regular" pitchFamily="2" charset="-78"/>
              </a:rPr>
              <a:t>Router</a:t>
            </a:r>
          </a:p>
          <a:p>
            <a:pPr algn="just" rtl="1">
              <a:defRPr/>
            </a:pPr>
            <a:endParaRPr lang="ar-SA" sz="2000" dirty="0">
              <a:latin typeface="Al-Jazeera-Arabic-Regular" pitchFamily="2" charset="-78"/>
              <a:cs typeface="Al-Jazeera-Arabic-Regular" pitchFamily="2" charset="-78"/>
            </a:endParaRPr>
          </a:p>
          <a:p>
            <a:pPr algn="just" rtl="1">
              <a:defRPr/>
            </a:pPr>
            <a:r>
              <a:rPr lang="ar-EG" sz="2000" b="1" dirty="0">
                <a:latin typeface="Al-Jazeera-Arabic-Regular" pitchFamily="2" charset="-78"/>
                <a:cs typeface="Al-Jazeera-Arabic-Regular" pitchFamily="2" charset="-78"/>
              </a:rPr>
              <a:t>8. برامج الشبكة </a:t>
            </a:r>
            <a:endParaRPr lang="ar-EG" sz="2000" dirty="0">
              <a:latin typeface="Al-Jazeera-Arabic-Regular" pitchFamily="2" charset="-78"/>
              <a:cs typeface="Al-Jazeera-Arabic-Regular" pitchFamily="2" charset="-78"/>
            </a:endParaRPr>
          </a:p>
          <a:p>
            <a:pPr algn="just" rtl="1">
              <a:defRPr/>
            </a:pPr>
            <a:r>
              <a:rPr lang="ar-EG" sz="2000" dirty="0">
                <a:latin typeface="Al-Jazeera-Arabic-Regular" pitchFamily="2" charset="-78"/>
                <a:cs typeface="Al-Jazeera-Arabic-Regular" pitchFamily="2" charset="-78"/>
              </a:rPr>
              <a:t>هي برامج الاتصالات التي ستتحكم في تشغيل  نظام الشبكة  ويتم تخزين هذه البرامج في الحاسب الرئيسي </a:t>
            </a:r>
            <a:r>
              <a:rPr lang="en-US" sz="2000" dirty="0">
                <a:latin typeface="Al-Jazeera-Arabic-Regular" pitchFamily="2" charset="-78"/>
                <a:cs typeface="Al-Jazeera-Arabic-Regular" pitchFamily="2" charset="-78"/>
              </a:rPr>
              <a:t>Server</a:t>
            </a:r>
            <a:r>
              <a:rPr lang="ar-SA" sz="2000" dirty="0">
                <a:latin typeface="Al-Jazeera-Arabic-Regular" pitchFamily="2" charset="-78"/>
                <a:cs typeface="Al-Jazeera-Arabic-Regular" pitchFamily="2" charset="-78"/>
              </a:rPr>
              <a:t> </a:t>
            </a:r>
            <a:r>
              <a:rPr lang="ar-EG" sz="2000" dirty="0">
                <a:latin typeface="Al-Jazeera-Arabic-Regular" pitchFamily="2" charset="-78"/>
                <a:cs typeface="Al-Jazeera-Arabic-Regular" pitchFamily="2" charset="-78"/>
              </a:rPr>
              <a:t>ومن امثلتها </a:t>
            </a:r>
            <a:r>
              <a:rPr lang="en-US" sz="2000" dirty="0">
                <a:latin typeface="Al-Jazeera-Arabic-Regular" pitchFamily="2" charset="-78"/>
                <a:cs typeface="Al-Jazeera-Arabic-Regular" pitchFamily="2" charset="-78"/>
              </a:rPr>
              <a:t>Windows Server – Unix – Novel .</a:t>
            </a:r>
          </a:p>
          <a:p>
            <a:pPr algn="just" rtl="1">
              <a:defRPr/>
            </a:pPr>
            <a:endParaRPr lang="en-US" sz="2000" dirty="0">
              <a:latin typeface="Al-Jazeera-Arabic-Regular" pitchFamily="2" charset="-78"/>
              <a:cs typeface="Al-Jazeera-Arabic-Regular" pitchFamily="2" charset="-78"/>
            </a:endParaRPr>
          </a:p>
        </p:txBody>
      </p:sp>
      <p:pic>
        <p:nvPicPr>
          <p:cNvPr id="14" name="Picture 13">
            <a:extLst>
              <a:ext uri="{FF2B5EF4-FFF2-40B4-BE49-F238E27FC236}">
                <a16:creationId xmlns:a16="http://schemas.microsoft.com/office/drawing/2014/main" id="{72CDED1A-119A-DC4C-B510-6A440666751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7387" y="2028322"/>
            <a:ext cx="4533470" cy="2954243"/>
          </a:xfrm>
          <a:prstGeom prst="rect">
            <a:avLst/>
          </a:prstGeom>
        </p:spPr>
      </p:pic>
      <p:pic>
        <p:nvPicPr>
          <p:cNvPr id="10" name="Audio Recording Mar 24, 2023 at 4:57:46 PM" descr="Audio Recording Mar 24, 2023 at 4:57:46 PM">
            <a:hlinkClick r:id="" action="ppaction://media"/>
            <a:extLst>
              <a:ext uri="{FF2B5EF4-FFF2-40B4-BE49-F238E27FC236}">
                <a16:creationId xmlns:a16="http://schemas.microsoft.com/office/drawing/2014/main" id="{C305EE72-C253-854E-96DE-570E2FBCCD9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48554" y="6045200"/>
            <a:ext cx="812800" cy="812800"/>
          </a:xfrm>
          <a:prstGeom prst="rect">
            <a:avLst/>
          </a:prstGeom>
        </p:spPr>
      </p:pic>
      <p:pic>
        <p:nvPicPr>
          <p:cNvPr id="11" name="Picture 10">
            <a:extLst>
              <a:ext uri="{FF2B5EF4-FFF2-40B4-BE49-F238E27FC236}">
                <a16:creationId xmlns:a16="http://schemas.microsoft.com/office/drawing/2014/main" id="{1C25D3C0-0632-DC7C-6E8C-CA75B4B6A21B}"/>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728069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4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11837" y="588321"/>
            <a:ext cx="3280065"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أنواع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99330" y="2146429"/>
            <a:ext cx="7073345" cy="3231654"/>
          </a:xfrm>
          <a:prstGeom prst="rect">
            <a:avLst/>
          </a:prstGeom>
          <a:noFill/>
        </p:spPr>
        <p:txBody>
          <a:bodyPr wrap="square" rtlCol="0">
            <a:spAutoFit/>
          </a:bodyPr>
          <a:lstStyle/>
          <a:p>
            <a:pPr marL="977900" indent="-292100" algn="just" rtl="1">
              <a:lnSpc>
                <a:spcPct val="150000"/>
              </a:lnSpc>
              <a:buClr>
                <a:schemeClr val="accent2"/>
              </a:buClr>
              <a:buSzPct val="85000"/>
              <a:buFont typeface="+mj-lt"/>
              <a:buAutoNum type="arabicPeriod"/>
              <a:defRPr/>
            </a:pPr>
            <a:r>
              <a:rPr lang="ar-SA" sz="2400" dirty="0">
                <a:latin typeface="Al-Jazeera-Arabic-Regular" pitchFamily="2" charset="-78"/>
                <a:cs typeface="Al-Jazeera-Arabic-Regular" pitchFamily="2" charset="-78"/>
              </a:rPr>
              <a:t>الشبكة المحلية </a:t>
            </a:r>
            <a:r>
              <a:rPr lang="en-US" sz="2400" b="1" dirty="0">
                <a:latin typeface="Al-Jazeera-Arabic-Regular" pitchFamily="2" charset="-78"/>
                <a:cs typeface="Al-Jazeera-Arabic-Regular" pitchFamily="2" charset="-78"/>
              </a:rPr>
              <a:t>L</a:t>
            </a:r>
            <a:r>
              <a:rPr lang="en-US" sz="2400" dirty="0">
                <a:latin typeface="Al-Jazeera-Arabic-Regular" pitchFamily="2" charset="-78"/>
                <a:cs typeface="Al-Jazeera-Arabic-Regular" pitchFamily="2" charset="-78"/>
              </a:rPr>
              <a:t>ocal </a:t>
            </a:r>
            <a:r>
              <a:rPr lang="en-US" sz="2400" b="1" dirty="0">
                <a:latin typeface="Al-Jazeera-Arabic-Regular" pitchFamily="2" charset="-78"/>
                <a:cs typeface="Al-Jazeera-Arabic-Regular" pitchFamily="2" charset="-78"/>
              </a:rPr>
              <a:t>A</a:t>
            </a:r>
            <a:r>
              <a:rPr lang="en-US" sz="2400" dirty="0">
                <a:latin typeface="Al-Jazeera-Arabic-Regular" pitchFamily="2" charset="-78"/>
                <a:cs typeface="Al-Jazeera-Arabic-Regular" pitchFamily="2" charset="-78"/>
              </a:rPr>
              <a:t>rea </a:t>
            </a:r>
            <a:r>
              <a:rPr lang="en-US" sz="2400" b="1" dirty="0">
                <a:latin typeface="Al-Jazeera-Arabic-Regular" pitchFamily="2" charset="-78"/>
                <a:cs typeface="Al-Jazeera-Arabic-Regular" pitchFamily="2" charset="-78"/>
              </a:rPr>
              <a:t>N</a:t>
            </a:r>
            <a:r>
              <a:rPr lang="en-US" sz="2400" dirty="0">
                <a:latin typeface="Al-Jazeera-Arabic-Regular" pitchFamily="2" charset="-78"/>
                <a:cs typeface="Al-Jazeera-Arabic-Regular" pitchFamily="2" charset="-78"/>
              </a:rPr>
              <a:t>etwork – </a:t>
            </a:r>
            <a:r>
              <a:rPr lang="en-US" sz="2400" b="1" dirty="0">
                <a:latin typeface="Al-Jazeera-Arabic-Regular" pitchFamily="2" charset="-78"/>
                <a:cs typeface="Al-Jazeera-Arabic-Regular" pitchFamily="2" charset="-78"/>
              </a:rPr>
              <a:t>LAN </a:t>
            </a:r>
            <a:r>
              <a:rPr lang="en-US" sz="2400" dirty="0">
                <a:latin typeface="Al-Jazeera-Arabic-Regular" pitchFamily="2" charset="-78"/>
                <a:cs typeface="Al-Jazeera-Arabic-Regular" pitchFamily="2" charset="-78"/>
              </a:rPr>
              <a:t> </a:t>
            </a:r>
          </a:p>
          <a:p>
            <a:pPr marL="977900" indent="-292100" algn="just" rtl="1">
              <a:lnSpc>
                <a:spcPct val="150000"/>
              </a:lnSpc>
              <a:buClr>
                <a:schemeClr val="accent2"/>
              </a:buClr>
              <a:buSzPct val="85000"/>
              <a:buFont typeface="+mj-lt"/>
              <a:buAutoNum type="arabicPeriod"/>
              <a:defRPr/>
            </a:pPr>
            <a:r>
              <a:rPr lang="ar-SA" sz="2400" dirty="0">
                <a:latin typeface="Al-Jazeera-Arabic-Regular" pitchFamily="2" charset="-78"/>
                <a:cs typeface="Al-Jazeera-Arabic-Regular" pitchFamily="2" charset="-78"/>
              </a:rPr>
              <a:t>الشبكة الواسعة </a:t>
            </a:r>
            <a:r>
              <a:rPr lang="en-US" sz="2400" dirty="0">
                <a:latin typeface="Al-Jazeera-Arabic-Regular" pitchFamily="2" charset="-78"/>
                <a:cs typeface="Al-Jazeera-Arabic-Regular" pitchFamily="2" charset="-78"/>
              </a:rPr>
              <a:t> </a:t>
            </a:r>
            <a:r>
              <a:rPr lang="en-US" sz="2400" b="1" dirty="0">
                <a:latin typeface="Al-Jazeera-Arabic-Regular" pitchFamily="2" charset="-78"/>
                <a:cs typeface="Al-Jazeera-Arabic-Regular" pitchFamily="2" charset="-78"/>
              </a:rPr>
              <a:t>W</a:t>
            </a:r>
            <a:r>
              <a:rPr lang="en-US" sz="2400" dirty="0">
                <a:latin typeface="Al-Jazeera-Arabic-Regular" pitchFamily="2" charset="-78"/>
                <a:cs typeface="Al-Jazeera-Arabic-Regular" pitchFamily="2" charset="-78"/>
              </a:rPr>
              <a:t>ide </a:t>
            </a:r>
            <a:r>
              <a:rPr lang="en-US" sz="2400" b="1" dirty="0">
                <a:latin typeface="Al-Jazeera-Arabic-Regular" pitchFamily="2" charset="-78"/>
                <a:cs typeface="Al-Jazeera-Arabic-Regular" pitchFamily="2" charset="-78"/>
              </a:rPr>
              <a:t>A</a:t>
            </a:r>
            <a:r>
              <a:rPr lang="en-US" sz="2400" dirty="0">
                <a:latin typeface="Al-Jazeera-Arabic-Regular" pitchFamily="2" charset="-78"/>
                <a:cs typeface="Al-Jazeera-Arabic-Regular" pitchFamily="2" charset="-78"/>
              </a:rPr>
              <a:t>rea </a:t>
            </a:r>
            <a:r>
              <a:rPr lang="en-US" sz="2400" b="1" dirty="0">
                <a:latin typeface="Al-Jazeera-Arabic-Regular" pitchFamily="2" charset="-78"/>
                <a:cs typeface="Al-Jazeera-Arabic-Regular" pitchFamily="2" charset="-78"/>
              </a:rPr>
              <a:t>N</a:t>
            </a:r>
            <a:r>
              <a:rPr lang="en-US" sz="2400" dirty="0">
                <a:latin typeface="Al-Jazeera-Arabic-Regular" pitchFamily="2" charset="-78"/>
                <a:cs typeface="Al-Jazeera-Arabic-Regular" pitchFamily="2" charset="-78"/>
              </a:rPr>
              <a:t>etwork – </a:t>
            </a:r>
            <a:r>
              <a:rPr lang="en-US" sz="2400" b="1" dirty="0">
                <a:latin typeface="Al-Jazeera-Arabic-Regular" pitchFamily="2" charset="-78"/>
                <a:cs typeface="Al-Jazeera-Arabic-Regular" pitchFamily="2" charset="-78"/>
              </a:rPr>
              <a:t>WAN </a:t>
            </a:r>
            <a:r>
              <a:rPr lang="en-US" sz="2400" dirty="0">
                <a:latin typeface="Al-Jazeera-Arabic-Regular" pitchFamily="2" charset="-78"/>
                <a:cs typeface="Al-Jazeera-Arabic-Regular" pitchFamily="2" charset="-78"/>
              </a:rPr>
              <a:t> </a:t>
            </a:r>
          </a:p>
          <a:p>
            <a:pPr marL="977900" indent="-292100" algn="just" rtl="1">
              <a:lnSpc>
                <a:spcPct val="150000"/>
              </a:lnSpc>
              <a:buClr>
                <a:schemeClr val="accent2"/>
              </a:buClr>
              <a:buSzPct val="85000"/>
              <a:buFont typeface="+mj-lt"/>
              <a:buAutoNum type="arabicPeriod"/>
              <a:defRPr/>
            </a:pPr>
            <a:r>
              <a:rPr lang="ar-SA" sz="2400" dirty="0">
                <a:latin typeface="Al-Jazeera-Arabic-Regular" pitchFamily="2" charset="-78"/>
                <a:cs typeface="Al-Jazeera-Arabic-Regular" pitchFamily="2" charset="-78"/>
              </a:rPr>
              <a:t>شبكة الانترانت </a:t>
            </a:r>
            <a:endParaRPr lang="en-US" sz="2400" dirty="0">
              <a:latin typeface="Al-Jazeera-Arabic-Regular" pitchFamily="2" charset="-78"/>
              <a:cs typeface="Al-Jazeera-Arabic-Regular" pitchFamily="2" charset="-78"/>
            </a:endParaRPr>
          </a:p>
          <a:p>
            <a:pPr marL="977900" indent="-292100" algn="just" rtl="1">
              <a:lnSpc>
                <a:spcPct val="150000"/>
              </a:lnSpc>
              <a:buClr>
                <a:schemeClr val="accent2"/>
              </a:buClr>
              <a:buSzPct val="85000"/>
              <a:buFont typeface="+mj-lt"/>
              <a:buAutoNum type="arabicPeriod"/>
              <a:defRPr/>
            </a:pPr>
            <a:r>
              <a:rPr lang="ar-SA" sz="2400" dirty="0">
                <a:latin typeface="Al-Jazeera-Arabic-Regular" pitchFamily="2" charset="-78"/>
                <a:cs typeface="Al-Jazeera-Arabic-Regular" pitchFamily="2" charset="-78"/>
              </a:rPr>
              <a:t>شبكة الإكسترانت</a:t>
            </a:r>
            <a:endParaRPr lang="en-US" sz="2400" dirty="0">
              <a:latin typeface="Al-Jazeera-Arabic-Regular" pitchFamily="2" charset="-78"/>
              <a:cs typeface="Al-Jazeera-Arabic-Regular" pitchFamily="2" charset="-78"/>
            </a:endParaRPr>
          </a:p>
          <a:p>
            <a:pPr marL="977900" indent="-292100" algn="just" rtl="1">
              <a:lnSpc>
                <a:spcPct val="150000"/>
              </a:lnSpc>
              <a:buClr>
                <a:schemeClr val="accent2"/>
              </a:buClr>
              <a:buSzPct val="85000"/>
              <a:buFont typeface="+mj-lt"/>
              <a:buAutoNum type="arabicPeriod"/>
              <a:defRPr/>
            </a:pPr>
            <a:r>
              <a:rPr lang="ar-SA" sz="2400" dirty="0">
                <a:latin typeface="Al-Jazeera-Arabic-Regular" pitchFamily="2" charset="-78"/>
                <a:cs typeface="Al-Jazeera-Arabic-Regular" pitchFamily="2" charset="-78"/>
              </a:rPr>
              <a:t>شبكة الانترنت</a:t>
            </a:r>
            <a:endParaRPr lang="ar-SA" sz="2800" dirty="0">
              <a:latin typeface="Al-Jazeera-Arabic-Regular" pitchFamily="2" charset="-78"/>
              <a:cs typeface="Al-Jazeera-Arabic-Regular" pitchFamily="2" charset="-78"/>
            </a:endParaRPr>
          </a:p>
          <a:p>
            <a:pPr algn="just" rtl="1">
              <a:defRPr/>
            </a:pPr>
            <a:endParaRPr lang="en-US" sz="2400" dirty="0">
              <a:latin typeface="Al-Jazeera-Arabic-Regular" pitchFamily="2" charset="-78"/>
              <a:cs typeface="Al-Jazeera-Arabic-Regular" pitchFamily="2" charset="-78"/>
            </a:endParaRPr>
          </a:p>
        </p:txBody>
      </p:sp>
      <p:pic>
        <p:nvPicPr>
          <p:cNvPr id="10" name="Audio Recording Mar 24, 2023 at 4:58:48 PM" descr="Audio Recording Mar 24, 2023 at 4:58:48 PM">
            <a:hlinkClick r:id="" action="ppaction://media"/>
            <a:extLst>
              <a:ext uri="{FF2B5EF4-FFF2-40B4-BE49-F238E27FC236}">
                <a16:creationId xmlns:a16="http://schemas.microsoft.com/office/drawing/2014/main" id="{DBF07564-7F57-884A-AC1F-63BA351AD80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23600" y="6051663"/>
            <a:ext cx="812800" cy="812800"/>
          </a:xfrm>
          <a:prstGeom prst="rect">
            <a:avLst/>
          </a:prstGeom>
        </p:spPr>
      </p:pic>
      <p:pic>
        <p:nvPicPr>
          <p:cNvPr id="11" name="Picture 10">
            <a:extLst>
              <a:ext uri="{FF2B5EF4-FFF2-40B4-BE49-F238E27FC236}">
                <a16:creationId xmlns:a16="http://schemas.microsoft.com/office/drawing/2014/main" id="{AC82CA53-D348-4D74-FE0A-70F59141B76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82897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4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11837" y="588321"/>
            <a:ext cx="3280065"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أنواع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137515" y="1467711"/>
            <a:ext cx="11054485" cy="4291368"/>
          </a:xfrm>
          <a:prstGeom prst="rect">
            <a:avLst/>
          </a:prstGeom>
          <a:noFill/>
        </p:spPr>
        <p:txBody>
          <a:bodyPr wrap="square" rtlCol="0">
            <a:spAutoFit/>
          </a:bodyPr>
          <a:lstStyle/>
          <a:p>
            <a:pPr marL="685800" algn="just" rtl="1">
              <a:lnSpc>
                <a:spcPct val="150000"/>
              </a:lnSpc>
              <a:buClr>
                <a:schemeClr val="accent2"/>
              </a:buClr>
              <a:buSzPct val="85000"/>
              <a:defRPr/>
            </a:pPr>
            <a:r>
              <a:rPr lang="ar-SA" sz="2400" b="1" dirty="0">
                <a:latin typeface="Al-Jazeera-Arabic-Regular" pitchFamily="2" charset="-78"/>
                <a:cs typeface="Al-Jazeera-Arabic-Regular" pitchFamily="2" charset="-78"/>
              </a:rPr>
              <a:t>1. الشبكة المحلية </a:t>
            </a:r>
            <a:r>
              <a:rPr lang="en-US" sz="2400" b="1" dirty="0">
                <a:latin typeface="Al-Jazeera-Arabic-Regular" pitchFamily="2" charset="-78"/>
                <a:cs typeface="Al-Jazeera-Arabic-Regular" pitchFamily="2" charset="-78"/>
              </a:rPr>
              <a:t>Local Area Network – LAN  </a:t>
            </a:r>
          </a:p>
          <a:p>
            <a:pPr marL="685800" algn="just" rtl="1">
              <a:lnSpc>
                <a:spcPct val="150000"/>
              </a:lnSpc>
              <a:buClr>
                <a:schemeClr val="accent2"/>
              </a:buClr>
              <a:buSzPct val="85000"/>
              <a:defRPr/>
            </a:pPr>
            <a:r>
              <a:rPr lang="ar-SA" sz="2000" dirty="0">
                <a:latin typeface="Al-Jazeera-Arabic-Regular" pitchFamily="2" charset="-78"/>
                <a:cs typeface="Al-Jazeera-Arabic-Regular" pitchFamily="2" charset="-78"/>
              </a:rPr>
              <a:t>هي اتصال مجموعة من الحاسبات بحاسب رئيسي في أماكن متقاربة جغرافيا قد تكون غرفة أو مبنى واحد أو عدة مباني متقاربة، حيث يتم هذا الاتصال عن طريق وصلات سلكية مباشرة أو لاسلكية. تستخدم هذه الشبكات في الشركات الصغيرة، المدارس، المنازل و غيرها...</a:t>
            </a:r>
          </a:p>
          <a:p>
            <a:pPr marL="685800" algn="just" rtl="1">
              <a:lnSpc>
                <a:spcPct val="150000"/>
              </a:lnSpc>
              <a:buClr>
                <a:schemeClr val="accent2"/>
              </a:buClr>
              <a:buSzPct val="85000"/>
              <a:defRPr/>
            </a:pPr>
            <a:r>
              <a:rPr lang="ar-SA" sz="2000" b="1" u="sng" dirty="0">
                <a:latin typeface="Al-Jazeera-Arabic-Regular" pitchFamily="2" charset="-78"/>
                <a:cs typeface="Al-Jazeera-Arabic-Regular" pitchFamily="2" charset="-78"/>
              </a:rPr>
              <a:t>مميزات الشبكة المحلية:</a:t>
            </a:r>
          </a:p>
          <a:p>
            <a:pPr marL="685800" algn="just" rtl="1">
              <a:lnSpc>
                <a:spcPct val="150000"/>
              </a:lnSpc>
              <a:buClr>
                <a:schemeClr val="accent2"/>
              </a:buClr>
              <a:buSzPct val="85000"/>
              <a:defRPr/>
            </a:pPr>
            <a:r>
              <a:rPr lang="ar-SA" sz="2000" dirty="0">
                <a:latin typeface="Al-Jazeera-Arabic-Regular" pitchFamily="2" charset="-78"/>
                <a:cs typeface="Al-Jazeera-Arabic-Regular" pitchFamily="2" charset="-78"/>
              </a:rPr>
              <a:t>١- محدودة المكان فهي  مخصصة لغرض محدد مثل معمل المدرسة أو الجامعة أو شركة.</a:t>
            </a:r>
          </a:p>
          <a:p>
            <a:pPr marL="685800" algn="just" rtl="1">
              <a:lnSpc>
                <a:spcPct val="150000"/>
              </a:lnSpc>
              <a:buClr>
                <a:schemeClr val="accent2"/>
              </a:buClr>
              <a:buSzPct val="85000"/>
              <a:defRPr/>
            </a:pPr>
            <a:r>
              <a:rPr lang="ar-SA" sz="2000" dirty="0">
                <a:latin typeface="Al-Jazeera-Arabic-Regular" pitchFamily="2" charset="-78"/>
                <a:cs typeface="Al-Jazeera-Arabic-Regular" pitchFamily="2" charset="-78"/>
              </a:rPr>
              <a:t>٢- سرعة الإرسال لقصر المسافة بين الأجهزة .</a:t>
            </a:r>
          </a:p>
          <a:p>
            <a:pPr marL="685800" algn="just" rtl="1">
              <a:lnSpc>
                <a:spcPct val="150000"/>
              </a:lnSpc>
              <a:buClr>
                <a:schemeClr val="accent2"/>
              </a:buClr>
              <a:buSzPct val="85000"/>
              <a:defRPr/>
            </a:pPr>
            <a:r>
              <a:rPr lang="ar-SA" sz="2000" dirty="0">
                <a:latin typeface="Al-Jazeera-Arabic-Regular" pitchFamily="2" charset="-78"/>
                <a:cs typeface="Al-Jazeera-Arabic-Regular" pitchFamily="2" charset="-78"/>
              </a:rPr>
              <a:t>٣- يستخدمها عدد محدد من المستخدمين. </a:t>
            </a:r>
          </a:p>
          <a:p>
            <a:pPr marL="685800" algn="just" rtl="1">
              <a:lnSpc>
                <a:spcPct val="150000"/>
              </a:lnSpc>
              <a:buClr>
                <a:schemeClr val="accent2"/>
              </a:buClr>
              <a:buSzPct val="85000"/>
              <a:defRPr/>
            </a:pPr>
            <a:r>
              <a:rPr lang="ar-SA" sz="2000" dirty="0">
                <a:latin typeface="Al-Jazeera-Arabic-Regular" pitchFamily="2" charset="-78"/>
                <a:cs typeface="Al-Jazeera-Arabic-Regular" pitchFamily="2" charset="-78"/>
              </a:rPr>
              <a:t>٤- تدار هذه الشبكة في المدارس و الجامعات أو الشركات والمؤسسات الخاصة .</a:t>
            </a:r>
          </a:p>
        </p:txBody>
      </p:sp>
      <p:pic>
        <p:nvPicPr>
          <p:cNvPr id="10" name="Audio Recording Mar 24, 2023 at 5:01:42 PM" descr="Audio Recording Mar 24, 2023 at 5:01:42 PM">
            <a:hlinkClick r:id="" action="ppaction://media"/>
            <a:extLst>
              <a:ext uri="{FF2B5EF4-FFF2-40B4-BE49-F238E27FC236}">
                <a16:creationId xmlns:a16="http://schemas.microsoft.com/office/drawing/2014/main" id="{55DEDF3C-4EF4-304D-8758-F639917BC21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15538"/>
            <a:ext cx="812800" cy="812800"/>
          </a:xfrm>
          <a:prstGeom prst="rect">
            <a:avLst/>
          </a:prstGeom>
        </p:spPr>
      </p:pic>
      <p:pic>
        <p:nvPicPr>
          <p:cNvPr id="11" name="Picture 10">
            <a:extLst>
              <a:ext uri="{FF2B5EF4-FFF2-40B4-BE49-F238E27FC236}">
                <a16:creationId xmlns:a16="http://schemas.microsoft.com/office/drawing/2014/main" id="{4CC0BCDC-823A-950E-4044-A2F1BFFDF25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84574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7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11837" y="588321"/>
            <a:ext cx="3280065"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أنواع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28639" y="1227191"/>
            <a:ext cx="11663362" cy="4753032"/>
          </a:xfrm>
          <a:prstGeom prst="rect">
            <a:avLst/>
          </a:prstGeom>
          <a:noFill/>
        </p:spPr>
        <p:txBody>
          <a:bodyPr wrap="square" rtlCol="0">
            <a:spAutoFit/>
          </a:bodyPr>
          <a:lstStyle/>
          <a:p>
            <a:pPr marL="685800" algn="just" rtl="1">
              <a:lnSpc>
                <a:spcPct val="150000"/>
              </a:lnSpc>
              <a:buClr>
                <a:schemeClr val="accent2"/>
              </a:buClr>
              <a:buSzPct val="85000"/>
              <a:defRPr/>
            </a:pPr>
            <a:r>
              <a:rPr lang="ar-SA" sz="2400" b="1" dirty="0">
                <a:latin typeface="Al-Jazeera-Arabic-Regular" pitchFamily="2" charset="-78"/>
                <a:cs typeface="Al-Jazeera-Arabic-Regular" pitchFamily="2" charset="-78"/>
              </a:rPr>
              <a:t>٢. الشبكة الواسعة  </a:t>
            </a:r>
            <a:r>
              <a:rPr lang="en-US" sz="2400" b="1" dirty="0">
                <a:latin typeface="Al-Jazeera-Arabic-Regular" pitchFamily="2" charset="-78"/>
                <a:cs typeface="Al-Jazeera-Arabic-Regular" pitchFamily="2" charset="-78"/>
              </a:rPr>
              <a:t>Wide Area Network – WAN</a:t>
            </a:r>
          </a:p>
          <a:p>
            <a:pPr marL="685800" algn="just" rtl="1">
              <a:lnSpc>
                <a:spcPct val="150000"/>
              </a:lnSpc>
              <a:buClr>
                <a:schemeClr val="accent2"/>
              </a:buClr>
              <a:buSzPct val="85000"/>
              <a:defRPr/>
            </a:pPr>
            <a:r>
              <a:rPr lang="ar-SA" sz="2000" dirty="0">
                <a:latin typeface="Al-Jazeera-Arabic-Regular" pitchFamily="2" charset="-78"/>
                <a:cs typeface="Al-Jazeera-Arabic-Regular" pitchFamily="2" charset="-78"/>
              </a:rPr>
              <a:t>هي اتصال مجموعة متباعدة من الحاسبات او مجموعة من الشبكات المحلية بحاسب رئيسي، قد تكون في نفس البلد او في بلد آخر او قارة اخرى، وعادة ما يكون الحاسب الرئيسي من النوع الكبير </a:t>
            </a:r>
            <a:r>
              <a:rPr lang="en-US" sz="2000" dirty="0">
                <a:latin typeface="Al-Jazeera-Arabic-Regular" pitchFamily="2" charset="-78"/>
                <a:cs typeface="Al-Jazeera-Arabic-Regular" pitchFamily="2" charset="-78"/>
              </a:rPr>
              <a:t>Mainframe</a:t>
            </a:r>
            <a:r>
              <a:rPr lang="ar-SA" sz="2000" dirty="0">
                <a:latin typeface="Al-Jazeera-Arabic-Regular" pitchFamily="2" charset="-78"/>
                <a:cs typeface="Al-Jazeera-Arabic-Regular" pitchFamily="2" charset="-78"/>
              </a:rPr>
              <a:t> أو المتوسط </a:t>
            </a:r>
            <a:r>
              <a:rPr lang="en-US" sz="2000" dirty="0">
                <a:latin typeface="Al-Jazeera-Arabic-Regular" pitchFamily="2" charset="-78"/>
                <a:cs typeface="Al-Jazeera-Arabic-Regular" pitchFamily="2" charset="-78"/>
              </a:rPr>
              <a:t>Minicomputer</a:t>
            </a:r>
            <a:r>
              <a:rPr lang="ar-SA" sz="2000" dirty="0">
                <a:latin typeface="Al-Jazeera-Arabic-Regular" pitchFamily="2" charset="-78"/>
                <a:cs typeface="Al-Jazeera-Arabic-Regular" pitchFamily="2" charset="-78"/>
              </a:rPr>
              <a:t> . تستخدم هذه الشبكات في الجهات الحكومية والمؤسسات والشركات الكبيرة التي لديها فروع متباعدة.</a:t>
            </a:r>
          </a:p>
          <a:p>
            <a:pPr marL="685800" algn="just" rtl="1">
              <a:lnSpc>
                <a:spcPct val="150000"/>
              </a:lnSpc>
              <a:buClr>
                <a:schemeClr val="accent2"/>
              </a:buClr>
              <a:buSzPct val="85000"/>
              <a:defRPr/>
            </a:pPr>
            <a:r>
              <a:rPr lang="ar-SA" sz="2000" b="1" u="sng" dirty="0">
                <a:latin typeface="Al-Jazeera-Arabic-Regular" pitchFamily="2" charset="-78"/>
                <a:cs typeface="Al-Jazeera-Arabic-Regular" pitchFamily="2" charset="-78"/>
              </a:rPr>
              <a:t>مميزات الشبكة المحلية:</a:t>
            </a:r>
          </a:p>
          <a:p>
            <a:pPr marL="457200" algn="just" rtl="1">
              <a:lnSpc>
                <a:spcPct val="150000"/>
              </a:lnSpc>
              <a:buClr>
                <a:schemeClr val="accent5">
                  <a:lumMod val="75000"/>
                </a:schemeClr>
              </a:buClr>
              <a:buSzPct val="80000"/>
              <a:defRPr/>
            </a:pPr>
            <a:r>
              <a:rPr lang="ar-SA" sz="2000" dirty="0">
                <a:latin typeface="Al-Jazeera-Arabic-Regular" pitchFamily="2" charset="-78"/>
                <a:cs typeface="Al-Jazeera-Arabic-Regular" pitchFamily="2" charset="-78"/>
              </a:rPr>
              <a:t>١- تمتد بين المدن.</a:t>
            </a:r>
          </a:p>
          <a:p>
            <a:pPr marL="457200" algn="just" rtl="1">
              <a:lnSpc>
                <a:spcPct val="150000"/>
              </a:lnSpc>
              <a:buClr>
                <a:schemeClr val="accent5">
                  <a:lumMod val="75000"/>
                </a:schemeClr>
              </a:buClr>
              <a:buSzPct val="80000"/>
              <a:defRPr/>
            </a:pPr>
            <a:r>
              <a:rPr lang="ar-SA" sz="2000" dirty="0">
                <a:latin typeface="Al-Jazeera-Arabic-Regular" pitchFamily="2" charset="-78"/>
                <a:cs typeface="Al-Jazeera-Arabic-Regular" pitchFamily="2" charset="-78"/>
              </a:rPr>
              <a:t>٢- محدودة سرعة الإرسال  لطول المسافات بين الوحدات المختلفة .</a:t>
            </a:r>
          </a:p>
          <a:p>
            <a:pPr marL="457200" algn="just" rtl="1">
              <a:lnSpc>
                <a:spcPct val="150000"/>
              </a:lnSpc>
              <a:buClr>
                <a:schemeClr val="accent5">
                  <a:lumMod val="75000"/>
                </a:schemeClr>
              </a:buClr>
              <a:buSzPct val="80000"/>
              <a:defRPr/>
            </a:pPr>
            <a:r>
              <a:rPr lang="ar-SA" sz="2000" dirty="0">
                <a:latin typeface="Al-Jazeera-Arabic-Regular" pitchFamily="2" charset="-78"/>
                <a:cs typeface="Al-Jazeera-Arabic-Regular" pitchFamily="2" charset="-78"/>
              </a:rPr>
              <a:t>٣- يستخدمها عدد كبير من المستخدمين .</a:t>
            </a:r>
          </a:p>
          <a:p>
            <a:pPr marL="457200" algn="just" rtl="1">
              <a:lnSpc>
                <a:spcPct val="150000"/>
              </a:lnSpc>
              <a:buClr>
                <a:schemeClr val="accent5">
                  <a:lumMod val="75000"/>
                </a:schemeClr>
              </a:buClr>
              <a:buSzPct val="80000"/>
              <a:defRPr/>
            </a:pPr>
            <a:r>
              <a:rPr lang="ar-SA" sz="2000" dirty="0">
                <a:latin typeface="Al-Jazeera-Arabic-Regular" pitchFamily="2" charset="-78"/>
                <a:cs typeface="Al-Jazeera-Arabic-Regular" pitchFamily="2" charset="-78"/>
              </a:rPr>
              <a:t>٤- تدار هذه الشبكة من هيئة عامة أو جهة حكومية .</a:t>
            </a:r>
            <a:endParaRPr lang="en-US" sz="2000" dirty="0">
              <a:latin typeface="Al-Jazeera-Arabic-Regular" pitchFamily="2" charset="-78"/>
              <a:cs typeface="Al-Jazeera-Arabic-Regular" pitchFamily="2" charset="-78"/>
            </a:endParaRPr>
          </a:p>
        </p:txBody>
      </p:sp>
      <p:pic>
        <p:nvPicPr>
          <p:cNvPr id="10" name="Audio Recording Mar 24, 2023 at 5:10:44 PM" descr="Audio Recording Mar 24, 2023 at 5:10:44 PM">
            <a:hlinkClick r:id="" action="ppaction://media"/>
            <a:extLst>
              <a:ext uri="{FF2B5EF4-FFF2-40B4-BE49-F238E27FC236}">
                <a16:creationId xmlns:a16="http://schemas.microsoft.com/office/drawing/2014/main" id="{ECBB295B-68F7-024B-8F7D-DC2FF6B0F96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27460" y="6140704"/>
            <a:ext cx="812800" cy="812800"/>
          </a:xfrm>
          <a:prstGeom prst="rect">
            <a:avLst/>
          </a:prstGeom>
        </p:spPr>
      </p:pic>
      <p:pic>
        <p:nvPicPr>
          <p:cNvPr id="11" name="Picture 10">
            <a:extLst>
              <a:ext uri="{FF2B5EF4-FFF2-40B4-BE49-F238E27FC236}">
                <a16:creationId xmlns:a16="http://schemas.microsoft.com/office/drawing/2014/main" id="{196F3F95-DE32-8901-1CD9-58964017B24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6609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41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11837" y="588321"/>
            <a:ext cx="3280065"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أنواع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28639" y="1702650"/>
            <a:ext cx="11544036" cy="3368038"/>
          </a:xfrm>
          <a:prstGeom prst="rect">
            <a:avLst/>
          </a:prstGeom>
          <a:noFill/>
        </p:spPr>
        <p:txBody>
          <a:bodyPr wrap="square" rtlCol="0">
            <a:spAutoFit/>
          </a:bodyPr>
          <a:lstStyle/>
          <a:p>
            <a:pPr marL="184150" algn="just" rtl="1">
              <a:lnSpc>
                <a:spcPct val="150000"/>
              </a:lnSpc>
              <a:buClr>
                <a:schemeClr val="accent2"/>
              </a:buClr>
              <a:buSzPct val="85000"/>
              <a:defRPr/>
            </a:pPr>
            <a:r>
              <a:rPr lang="ar-SA" sz="2400" b="1" dirty="0">
                <a:latin typeface="Al-Jazeera-Arabic-Regular" pitchFamily="2" charset="-78"/>
                <a:cs typeface="Al-Jazeera-Arabic-Regular" pitchFamily="2" charset="-78"/>
              </a:rPr>
              <a:t>٣. شبكة الانترانت</a:t>
            </a:r>
            <a:r>
              <a:rPr lang="en-US" sz="2400" b="1" dirty="0">
                <a:latin typeface="Al-Jazeera-Arabic-Regular" pitchFamily="2" charset="-78"/>
                <a:cs typeface="Al-Jazeera-Arabic-Regular" pitchFamily="2" charset="-78"/>
              </a:rPr>
              <a:t> Intranet </a:t>
            </a:r>
          </a:p>
          <a:p>
            <a:pPr marL="184150" algn="just" rtl="1">
              <a:lnSpc>
                <a:spcPct val="150000"/>
              </a:lnSpc>
              <a:buClr>
                <a:schemeClr val="accent2"/>
              </a:buClr>
              <a:buSzPct val="85000"/>
              <a:defRPr/>
            </a:pPr>
            <a:r>
              <a:rPr lang="ar-SA" sz="2000" dirty="0">
                <a:latin typeface="Al-Jazeera-Arabic-Regular" pitchFamily="2" charset="-78"/>
                <a:cs typeface="Al-Jazeera-Arabic-Regular" pitchFamily="2" charset="-78"/>
              </a:rPr>
              <a:t>تطلق تسمية الإنترانت على التطبيق العملي لاستخدام تقنيات الإنترنت في الشبكة الداخلية للمؤسسة أو الشركة، بغرض رفع كفاءة العمل الإداري ورفع الإنتاجية وتحسين آليات تشارُك الموارد والمعلومات والاستفادة من تقنيات الحوسبة المشترَكة. </a:t>
            </a:r>
          </a:p>
          <a:p>
            <a:pPr marL="184150" algn="just" rtl="1">
              <a:lnSpc>
                <a:spcPct val="150000"/>
              </a:lnSpc>
              <a:buClr>
                <a:schemeClr val="accent5">
                  <a:lumMod val="75000"/>
                </a:schemeClr>
              </a:buClr>
              <a:buSzPct val="80000"/>
              <a:defRPr/>
            </a:pPr>
            <a:r>
              <a:rPr lang="ar-SA" sz="2000" dirty="0">
                <a:latin typeface="Al-Jazeera-Arabic-Regular" pitchFamily="2" charset="-78"/>
                <a:cs typeface="Al-Jazeera-Arabic-Regular" pitchFamily="2" charset="-78"/>
              </a:rPr>
              <a:t>تقدم شبكة الإنترانت خدمة الدخول إلى الإنترنت مع منع العكس (أي لا يمكن لغير المُسجَّلين في شبكة الإنترانت الدخول إليها عن طريق الإنترنت)، وبذلك تؤمِّن الإنترانت سوراً منيعاً يُطلَق عليه اسم الجدار الناري</a:t>
            </a:r>
            <a:r>
              <a:rPr lang="en-US" sz="2000" dirty="0">
                <a:latin typeface="Al-Jazeera-Arabic-Regular" pitchFamily="2" charset="-78"/>
                <a:cs typeface="Al-Jazeera-Arabic-Regular" pitchFamily="2" charset="-78"/>
              </a:rPr>
              <a:t>(Firewall) </a:t>
            </a:r>
            <a:r>
              <a:rPr lang="ar-SA" sz="2000" dirty="0">
                <a:latin typeface="Al-Jazeera-Arabic-Regular" pitchFamily="2" charset="-78"/>
                <a:cs typeface="Al-Jazeera-Arabic-Regular" pitchFamily="2" charset="-78"/>
              </a:rPr>
              <a:t> حول محتوياتها، مع المحافظة على حق وصول العاملين عليها إلى مصادر المعلومات الخارجية على الإنترنت. </a:t>
            </a:r>
          </a:p>
        </p:txBody>
      </p:sp>
      <p:pic>
        <p:nvPicPr>
          <p:cNvPr id="10" name="Audio Recording Mar 24, 2023 at 5:13:55 PM" descr="Audio Recording Mar 24, 2023 at 5:13:55 PM">
            <a:hlinkClick r:id="" action="ppaction://media"/>
            <a:extLst>
              <a:ext uri="{FF2B5EF4-FFF2-40B4-BE49-F238E27FC236}">
                <a16:creationId xmlns:a16="http://schemas.microsoft.com/office/drawing/2014/main" id="{0B50354E-6236-514B-9FE3-3B8AFF11A17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64984" y="6045200"/>
            <a:ext cx="812800" cy="812800"/>
          </a:xfrm>
          <a:prstGeom prst="rect">
            <a:avLst/>
          </a:prstGeom>
        </p:spPr>
      </p:pic>
      <p:pic>
        <p:nvPicPr>
          <p:cNvPr id="11" name="Picture 10">
            <a:extLst>
              <a:ext uri="{FF2B5EF4-FFF2-40B4-BE49-F238E27FC236}">
                <a16:creationId xmlns:a16="http://schemas.microsoft.com/office/drawing/2014/main" id="{22CAFE4E-AD5B-6549-FCCE-2A3D9B9B2C1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0068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90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788"/>
            <a:ext cx="9533101" cy="1610200"/>
          </a:xfrm>
          <a:prstGeom prst="rect">
            <a:avLst/>
          </a:prstGeom>
        </p:spPr>
      </p:pic>
      <p:sp>
        <p:nvSpPr>
          <p:cNvPr id="7" name="TextBox 6"/>
          <p:cNvSpPr txBox="1"/>
          <p:nvPr/>
        </p:nvSpPr>
        <p:spPr>
          <a:xfrm>
            <a:off x="4111837" y="588321"/>
            <a:ext cx="3280065"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أنواع شبكات الحاسبات</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58202" y="1850091"/>
            <a:ext cx="11544036" cy="3231654"/>
          </a:xfrm>
          <a:prstGeom prst="rect">
            <a:avLst/>
          </a:prstGeom>
          <a:noFill/>
        </p:spPr>
        <p:txBody>
          <a:bodyPr wrap="square" rtlCol="0">
            <a:spAutoFit/>
          </a:bodyPr>
          <a:lstStyle/>
          <a:p>
            <a:pPr algn="just" rtl="1">
              <a:defRPr/>
            </a:pPr>
            <a:r>
              <a:rPr lang="ar-SA" sz="2400" b="1" dirty="0">
                <a:latin typeface="Al-Jazeera-Arabic-Regular" pitchFamily="2" charset="-78"/>
                <a:cs typeface="Al-Jazeera-Arabic-Regular" pitchFamily="2" charset="-78"/>
              </a:rPr>
              <a:t>4. شبكة الإكسترانت</a:t>
            </a:r>
            <a:endParaRPr lang="ar-SA" sz="2400" dirty="0">
              <a:latin typeface="Al-Jazeera-Arabic-Regular" pitchFamily="2" charset="-78"/>
              <a:cs typeface="Al-Jazeera-Arabic-Regular" pitchFamily="2" charset="-78"/>
            </a:endParaRPr>
          </a:p>
          <a:p>
            <a:pPr marL="177800" algn="just" rtl="1">
              <a:buClr>
                <a:schemeClr val="accent2"/>
              </a:buClr>
              <a:buSzPct val="90000"/>
              <a:defRPr/>
            </a:pPr>
            <a:r>
              <a:rPr lang="ar-SA" sz="2200" dirty="0">
                <a:latin typeface="Al-Jazeera-Arabic-Regular" pitchFamily="2" charset="-78"/>
                <a:cs typeface="Al-Jazeera-Arabic-Regular" pitchFamily="2" charset="-78"/>
              </a:rPr>
              <a:t>هي شبكة  انترانت تسمح لبعض الأشخاص المخولين الدخول إليها و الاستفادة من بعض الخدمات دون المَساس بخصوصية الإنترانت المحلية.</a:t>
            </a:r>
            <a:endParaRPr lang="ar-SA" sz="2200" b="1" dirty="0">
              <a:latin typeface="Al-Jazeera-Arabic-Regular" pitchFamily="2" charset="-78"/>
              <a:cs typeface="Al-Jazeera-Arabic-Regular" pitchFamily="2" charset="-78"/>
            </a:endParaRPr>
          </a:p>
          <a:p>
            <a:pPr algn="just" rtl="1">
              <a:buClr>
                <a:schemeClr val="accent2"/>
              </a:buClr>
              <a:buSzPct val="90000"/>
              <a:defRPr/>
            </a:pPr>
            <a:br>
              <a:rPr lang="ar-SA" sz="2400" b="1" dirty="0">
                <a:latin typeface="Al-Jazeera-Arabic-Regular" pitchFamily="2" charset="-78"/>
                <a:cs typeface="Al-Jazeera-Arabic-Regular" pitchFamily="2" charset="-78"/>
              </a:rPr>
            </a:br>
            <a:r>
              <a:rPr lang="ar-SA" sz="2400" b="1" dirty="0">
                <a:latin typeface="Al-Jazeera-Arabic-Regular" pitchFamily="2" charset="-78"/>
                <a:cs typeface="Al-Jazeera-Arabic-Regular" pitchFamily="2" charset="-78"/>
              </a:rPr>
              <a:t> 5. شبكة الانترنت</a:t>
            </a:r>
          </a:p>
          <a:p>
            <a:pPr marL="177800" algn="just" rtl="1">
              <a:buClr>
                <a:schemeClr val="accent2"/>
              </a:buClr>
              <a:buSzPct val="90000"/>
              <a:defRPr/>
            </a:pPr>
            <a:r>
              <a:rPr lang="ar-SA" sz="2200" dirty="0">
                <a:latin typeface="Al-Jazeera-Arabic-Regular" pitchFamily="2" charset="-78"/>
                <a:cs typeface="Al-Jazeera-Arabic-Regular" pitchFamily="2" charset="-78"/>
              </a:rPr>
              <a:t>هي أكبر شبكة حواسب موسعة تغطي جميع أنحاء العالم وتصل بين حواسب شخصية وشبكات محلية وشبكات موسعة.</a:t>
            </a:r>
          </a:p>
          <a:p>
            <a:pPr marL="177800" algn="just" rtl="1">
              <a:buClr>
                <a:schemeClr val="accent2"/>
              </a:buClr>
              <a:buSzPct val="90000"/>
              <a:defRPr/>
            </a:pPr>
            <a:r>
              <a:rPr lang="ar-SA" sz="2200" dirty="0">
                <a:latin typeface="Al-Jazeera-Arabic-Regular" pitchFamily="2" charset="-78"/>
                <a:cs typeface="Al-Jazeera-Arabic-Regular" pitchFamily="2" charset="-78"/>
              </a:rPr>
              <a:t>يمكن لأي شخص أن يكون عضواً في هذه الشبكة من منزله أو مكتبه ويستطيع حينها الوصول إلى كم هائل من المعلومات عن أي موضوع.</a:t>
            </a:r>
          </a:p>
        </p:txBody>
      </p:sp>
      <p:pic>
        <p:nvPicPr>
          <p:cNvPr id="10" name="Audio Recording Mar 24, 2023 at 5:15:34 PM" descr="Audio Recording Mar 24, 2023 at 5:15:34 PM">
            <a:hlinkClick r:id="" action="ppaction://media"/>
            <a:extLst>
              <a:ext uri="{FF2B5EF4-FFF2-40B4-BE49-F238E27FC236}">
                <a16:creationId xmlns:a16="http://schemas.microsoft.com/office/drawing/2014/main" id="{D75FF475-EAE5-1A49-8AE5-6E2AED2969E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727460" y="6069248"/>
            <a:ext cx="812800" cy="812800"/>
          </a:xfrm>
          <a:prstGeom prst="rect">
            <a:avLst/>
          </a:prstGeom>
        </p:spPr>
      </p:pic>
      <p:pic>
        <p:nvPicPr>
          <p:cNvPr id="11" name="Audio Recording Mar 24, 2023 at 5:16:50 PM" descr="Audio Recording Mar 24, 2023 at 5:16:50 PM">
            <a:hlinkClick r:id="" action="ppaction://media"/>
            <a:extLst>
              <a:ext uri="{FF2B5EF4-FFF2-40B4-BE49-F238E27FC236}">
                <a16:creationId xmlns:a16="http://schemas.microsoft.com/office/drawing/2014/main" id="{0036D234-0515-E144-85DB-9ECFB0CFA3AD}"/>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9754437" y="6045200"/>
            <a:ext cx="812800" cy="812800"/>
          </a:xfrm>
          <a:prstGeom prst="rect">
            <a:avLst/>
          </a:prstGeom>
        </p:spPr>
      </p:pic>
      <p:pic>
        <p:nvPicPr>
          <p:cNvPr id="12" name="Picture 11">
            <a:extLst>
              <a:ext uri="{FF2B5EF4-FFF2-40B4-BE49-F238E27FC236}">
                <a16:creationId xmlns:a16="http://schemas.microsoft.com/office/drawing/2014/main" id="{4262C6F7-93DE-A4C2-38BA-D05563E740BE}"/>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93330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360"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6899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11"/>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351289" y="4508444"/>
            <a:ext cx="4705134"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بروتوكولات نقل البيانات</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Mar 24, 2023 at 5:28:40 PM" descr="Audio Recording Mar 24, 2023 at 5:28:40 PM">
            <a:hlinkClick r:id="" action="ppaction://media"/>
            <a:extLst>
              <a:ext uri="{FF2B5EF4-FFF2-40B4-BE49-F238E27FC236}">
                <a16:creationId xmlns:a16="http://schemas.microsoft.com/office/drawing/2014/main" id="{FC002A8E-4FD4-3D4E-4044-7497ADE6391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876242"/>
            <a:ext cx="812800" cy="812800"/>
          </a:xfrm>
          <a:prstGeom prst="rect">
            <a:avLst/>
          </a:prstGeom>
        </p:spPr>
      </p:pic>
    </p:spTree>
    <p:extLst>
      <p:ext uri="{BB962C8B-B14F-4D97-AF65-F5344CB8AC3E}">
        <p14:creationId xmlns:p14="http://schemas.microsoft.com/office/powerpoint/2010/main" val="139133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78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440788" y="588321"/>
            <a:ext cx="6627327"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بروتوكولات نقل البيانات </a:t>
            </a:r>
            <a:r>
              <a:rPr lang="en-US" altLang="en-EG" sz="2800" b="1" dirty="0">
                <a:solidFill>
                  <a:schemeClr val="bg1"/>
                </a:solidFill>
                <a:latin typeface="Al-Jazeera-Arabic-Regular" pitchFamily="2" charset="-78"/>
                <a:cs typeface="Al-Jazeera-Arabic-Regular" pitchFamily="2" charset="-78"/>
              </a:rPr>
              <a:t>Internet Protocols</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58202" y="1850091"/>
            <a:ext cx="11544036" cy="2909258"/>
          </a:xfrm>
          <a:prstGeom prst="rect">
            <a:avLst/>
          </a:prstGeom>
          <a:noFill/>
        </p:spPr>
        <p:txBody>
          <a:bodyPr wrap="square" rtlCol="0">
            <a:spAutoFit/>
          </a:bodyPr>
          <a:lstStyle/>
          <a:p>
            <a:pPr algn="just" rtl="1">
              <a:lnSpc>
                <a:spcPct val="150000"/>
              </a:lnSpc>
              <a:defRPr/>
            </a:pPr>
            <a:r>
              <a:rPr lang="ar-SA" sz="2400" b="1" dirty="0">
                <a:latin typeface="Al-Jazeera-Arabic-Regular" pitchFamily="2" charset="-78"/>
                <a:cs typeface="Al-Jazeera-Arabic-Regular" pitchFamily="2" charset="-78"/>
              </a:rPr>
              <a:t>بروتوكولات نقل البيانات </a:t>
            </a:r>
            <a:r>
              <a:rPr lang="ar-SA" sz="2400" dirty="0">
                <a:latin typeface="Al-Jazeera-Arabic-Regular" pitchFamily="2" charset="-78"/>
                <a:cs typeface="Al-Jazeera-Arabic-Regular" pitchFamily="2" charset="-78"/>
              </a:rPr>
              <a:t>عبارة عن نظم وقواعد متفق عليها وظيفتها: </a:t>
            </a:r>
          </a:p>
          <a:p>
            <a:pPr algn="just" rtl="1">
              <a:lnSpc>
                <a:spcPct val="150000"/>
              </a:lnSpc>
              <a:defRPr/>
            </a:pPr>
            <a:endParaRPr lang="ar-SA" sz="500" dirty="0">
              <a:latin typeface="Al-Jazeera-Arabic-Regular" pitchFamily="2" charset="-78"/>
              <a:cs typeface="Al-Jazeera-Arabic-Regular" pitchFamily="2" charset="-78"/>
            </a:endParaRPr>
          </a:p>
          <a:p>
            <a:pPr marL="800100" indent="-228600" algn="just" rtl="1">
              <a:lnSpc>
                <a:spcPct val="150000"/>
              </a:lnSpc>
              <a:buClr>
                <a:schemeClr val="accent6"/>
              </a:buClr>
              <a:buSzPct val="85000"/>
              <a:buFont typeface="Wingdings" pitchFamily="2" charset="2"/>
              <a:buChar char="§"/>
              <a:defRPr/>
            </a:pPr>
            <a:r>
              <a:rPr lang="ar-SA" sz="2400" dirty="0">
                <a:latin typeface="Al-Jazeera-Arabic-Regular" pitchFamily="2" charset="-78"/>
                <a:cs typeface="Al-Jazeera-Arabic-Regular" pitchFamily="2" charset="-78"/>
              </a:rPr>
              <a:t>التحكم في نقل المعلومات عبر الشبكة.</a:t>
            </a:r>
          </a:p>
          <a:p>
            <a:pPr marL="800100" indent="-228600" algn="just" rtl="1">
              <a:lnSpc>
                <a:spcPct val="150000"/>
              </a:lnSpc>
              <a:buClr>
                <a:schemeClr val="accent6"/>
              </a:buClr>
              <a:buSzPct val="85000"/>
              <a:buFont typeface="Wingdings" pitchFamily="2" charset="2"/>
              <a:buChar char="§"/>
              <a:defRPr/>
            </a:pPr>
            <a:r>
              <a:rPr lang="ar-SA" sz="2400" dirty="0">
                <a:latin typeface="Al-Jazeera-Arabic-Regular" pitchFamily="2" charset="-78"/>
                <a:cs typeface="Al-Jazeera-Arabic-Regular" pitchFamily="2" charset="-78"/>
              </a:rPr>
              <a:t>كيفية ارسال البيانات من موقع لآخر.</a:t>
            </a:r>
          </a:p>
          <a:p>
            <a:pPr marL="800100" indent="-228600" algn="just" rtl="1">
              <a:lnSpc>
                <a:spcPct val="150000"/>
              </a:lnSpc>
              <a:buClr>
                <a:schemeClr val="accent6"/>
              </a:buClr>
              <a:buSzPct val="85000"/>
              <a:buFont typeface="Wingdings" pitchFamily="2" charset="2"/>
              <a:buChar char="§"/>
              <a:defRPr/>
            </a:pPr>
            <a:r>
              <a:rPr lang="ar-SA" sz="2400" dirty="0">
                <a:latin typeface="Al-Jazeera-Arabic-Regular" pitchFamily="2" charset="-78"/>
                <a:cs typeface="Al-Jazeera-Arabic-Regular" pitchFamily="2" charset="-78"/>
              </a:rPr>
              <a:t>كيفية التعامل مع الأخطاء في الشبكة.</a:t>
            </a:r>
          </a:p>
          <a:p>
            <a:pPr marL="800100" indent="-228600" algn="just" rtl="1">
              <a:lnSpc>
                <a:spcPct val="150000"/>
              </a:lnSpc>
              <a:buClr>
                <a:schemeClr val="accent6"/>
              </a:buClr>
              <a:buSzPct val="85000"/>
              <a:buFont typeface="Wingdings" pitchFamily="2" charset="2"/>
              <a:buChar char="§"/>
              <a:defRPr/>
            </a:pPr>
            <a:r>
              <a:rPr lang="ar-SA" sz="2400" dirty="0">
                <a:latin typeface="Al-Jazeera-Arabic-Regular" pitchFamily="2" charset="-78"/>
                <a:cs typeface="Al-Jazeera-Arabic-Regular" pitchFamily="2" charset="-78"/>
              </a:rPr>
              <a:t>تحدد كيفية اتصال الأجهزة مع بعضها البعض.</a:t>
            </a:r>
            <a:endParaRPr lang="en-US" sz="2400" dirty="0">
              <a:latin typeface="Al-Jazeera-Arabic-Regular" pitchFamily="2" charset="-78"/>
              <a:cs typeface="Al-Jazeera-Arabic-Regular" pitchFamily="2" charset="-78"/>
            </a:endParaRPr>
          </a:p>
        </p:txBody>
      </p:sp>
      <p:pic>
        <p:nvPicPr>
          <p:cNvPr id="10" name="Audio Recording Mar 24, 2023 at 5:45:23 PM" descr="Audio Recording Mar 24, 2023 at 5:45:23 PM">
            <a:hlinkClick r:id="" action="ppaction://media"/>
            <a:extLst>
              <a:ext uri="{FF2B5EF4-FFF2-40B4-BE49-F238E27FC236}">
                <a16:creationId xmlns:a16="http://schemas.microsoft.com/office/drawing/2014/main" id="{93AAEE94-9307-2C4C-B3DE-3B698E53A90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89438" y="6051663"/>
            <a:ext cx="812800" cy="812800"/>
          </a:xfrm>
          <a:prstGeom prst="rect">
            <a:avLst/>
          </a:prstGeom>
        </p:spPr>
      </p:pic>
      <p:pic>
        <p:nvPicPr>
          <p:cNvPr id="11" name="Picture 10">
            <a:extLst>
              <a:ext uri="{FF2B5EF4-FFF2-40B4-BE49-F238E27FC236}">
                <a16:creationId xmlns:a16="http://schemas.microsoft.com/office/drawing/2014/main" id="{5E752213-6682-D244-92DD-F02EB7E4C9B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392962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9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440788" y="588321"/>
            <a:ext cx="6627327"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بروتوكولات نقل البيانات </a:t>
            </a:r>
            <a:r>
              <a:rPr lang="en-US" altLang="en-EG" sz="2800" b="1" dirty="0">
                <a:solidFill>
                  <a:schemeClr val="bg1"/>
                </a:solidFill>
                <a:latin typeface="Al-Jazeera-Arabic-Regular" pitchFamily="2" charset="-78"/>
                <a:cs typeface="Al-Jazeera-Arabic-Regular" pitchFamily="2" charset="-78"/>
              </a:rPr>
              <a:t>Internet Protocols</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58202" y="1850091"/>
            <a:ext cx="11544036" cy="3268780"/>
          </a:xfrm>
          <a:prstGeom prst="rect">
            <a:avLst/>
          </a:prstGeom>
          <a:noFill/>
        </p:spPr>
        <p:txBody>
          <a:bodyPr wrap="square" rtlCol="0">
            <a:spAutoFit/>
          </a:bodyPr>
          <a:lstStyle/>
          <a:p>
            <a:pPr algn="r" rtl="1">
              <a:lnSpc>
                <a:spcPct val="150000"/>
              </a:lnSpc>
              <a:defRPr/>
            </a:pPr>
            <a:r>
              <a:rPr lang="ar-SA" sz="2400" b="1" dirty="0">
                <a:latin typeface="Al-Jazeera-Arabic-Regular" pitchFamily="2" charset="-78"/>
                <a:cs typeface="Al-Jazeera-Arabic-Regular" pitchFamily="2" charset="-78"/>
              </a:rPr>
              <a:t>من أنواع البروتوكولات المستخدمة:</a:t>
            </a:r>
          </a:p>
          <a:p>
            <a:pPr marL="457200" indent="-457200" algn="r" rtl="1">
              <a:lnSpc>
                <a:spcPct val="150000"/>
              </a:lnSpc>
              <a:buAutoNum type="arabicPeriod"/>
              <a:defRPr/>
            </a:pPr>
            <a:r>
              <a:rPr lang="en-US" sz="2400" b="1" dirty="0">
                <a:latin typeface="Al-Jazeera-Arabic-Regular" pitchFamily="2" charset="-78"/>
                <a:cs typeface="Al-Jazeera-Arabic-Regular" pitchFamily="2" charset="-78"/>
              </a:rPr>
              <a:t>Transmission Control Protocol  ̸  Internet Protocol (TCP ̸ IP)</a:t>
            </a:r>
            <a:endParaRPr lang="ar-SA" sz="2400" b="1" dirty="0">
              <a:latin typeface="Al-Jazeera-Arabic-Regular" pitchFamily="2" charset="-78"/>
              <a:cs typeface="Al-Jazeera-Arabic-Regular" pitchFamily="2" charset="-78"/>
            </a:endParaRPr>
          </a:p>
          <a:p>
            <a:pPr algn="r" rtl="1">
              <a:lnSpc>
                <a:spcPct val="150000"/>
              </a:lnSpc>
              <a:defRPr/>
            </a:pPr>
            <a:r>
              <a:rPr lang="en-US" sz="2400" b="1" dirty="0">
                <a:latin typeface="Al-Jazeera-Arabic-Regular" pitchFamily="2" charset="-78"/>
                <a:cs typeface="Al-Jazeera-Arabic-Regular" pitchFamily="2" charset="-78"/>
              </a:rPr>
              <a:t>   </a:t>
            </a:r>
            <a:r>
              <a:rPr lang="ar-SA" sz="2200" dirty="0">
                <a:latin typeface="Al-Jazeera-Arabic-Regular" pitchFamily="2" charset="-78"/>
                <a:cs typeface="Al-Jazeera-Arabic-Regular" pitchFamily="2" charset="-78"/>
              </a:rPr>
              <a:t>هو بروتوكول يستخدم في الانترنت لإرسال البيانات من موقع الى آخر ويتكون فعليا من</a:t>
            </a:r>
            <a:r>
              <a:rPr lang="en-US" sz="2200" dirty="0">
                <a:latin typeface="Al-Jazeera-Arabic-Regular" pitchFamily="2" charset="-78"/>
                <a:cs typeface="Al-Jazeera-Arabic-Regular" pitchFamily="2" charset="-78"/>
              </a:rPr>
              <a:t> </a:t>
            </a:r>
            <a:r>
              <a:rPr lang="ar-SA" sz="2200" dirty="0">
                <a:latin typeface="Al-Jazeera-Arabic-Regular" pitchFamily="2" charset="-78"/>
                <a:cs typeface="Al-Jazeera-Arabic-Regular" pitchFamily="2" charset="-78"/>
              </a:rPr>
              <a:t>بروتوكولين: </a:t>
            </a:r>
            <a:r>
              <a:rPr lang="en-US" sz="2200" dirty="0">
                <a:latin typeface="Al-Jazeera-Arabic-Regular" pitchFamily="2" charset="-78"/>
                <a:cs typeface="Al-Jazeera-Arabic-Regular" pitchFamily="2" charset="-78"/>
              </a:rPr>
              <a:t>(TCP) Transmission Control Protocol</a:t>
            </a:r>
            <a:r>
              <a:rPr lang="ar-SA" sz="2200" dirty="0">
                <a:latin typeface="Al-Jazeera-Arabic-Regular" pitchFamily="2" charset="-78"/>
                <a:cs typeface="Al-Jazeera-Arabic-Regular" pitchFamily="2" charset="-78"/>
              </a:rPr>
              <a:t> و</a:t>
            </a:r>
            <a:r>
              <a:rPr lang="en-US" sz="2200" dirty="0">
                <a:latin typeface="Al-Jazeera-Arabic-Regular" pitchFamily="2" charset="-78"/>
                <a:cs typeface="Al-Jazeera-Arabic-Regular" pitchFamily="2" charset="-78"/>
              </a:rPr>
              <a:t>Internet Protocol (IP) </a:t>
            </a:r>
            <a:endParaRPr lang="en-US" sz="2400" b="1" dirty="0">
              <a:latin typeface="Al-Jazeera-Arabic-Regular" pitchFamily="2" charset="-78"/>
              <a:cs typeface="Al-Jazeera-Arabic-Regular" pitchFamily="2" charset="-78"/>
            </a:endParaRPr>
          </a:p>
          <a:p>
            <a:pPr algn="r" rtl="1">
              <a:lnSpc>
                <a:spcPct val="150000"/>
              </a:lnSpc>
              <a:defRPr/>
            </a:pPr>
            <a:r>
              <a:rPr lang="en-US" sz="2400" b="1" dirty="0">
                <a:latin typeface="Al-Jazeera-Arabic-Regular" pitchFamily="2" charset="-78"/>
                <a:cs typeface="Al-Jazeera-Arabic-Regular" pitchFamily="2" charset="-78"/>
              </a:rPr>
              <a:t>.2</a:t>
            </a:r>
            <a:r>
              <a:rPr lang="ar-SA" sz="2400" b="1" dirty="0">
                <a:latin typeface="Al-Jazeera-Arabic-Regular" pitchFamily="2" charset="-78"/>
                <a:cs typeface="Al-Jazeera-Arabic-Regular" pitchFamily="2" charset="-78"/>
              </a:rPr>
              <a:t> بروتوكول </a:t>
            </a:r>
            <a:r>
              <a:rPr lang="en-US" sz="2400" b="1" dirty="0">
                <a:latin typeface="Al-Jazeera-Arabic-Regular" pitchFamily="2" charset="-78"/>
                <a:cs typeface="Al-Jazeera-Arabic-Regular" pitchFamily="2" charset="-78"/>
              </a:rPr>
              <a:t>File Transfer Protocol (FTP): </a:t>
            </a:r>
            <a:br>
              <a:rPr lang="en-US" sz="2400" b="1" dirty="0">
                <a:latin typeface="Al-Jazeera-Arabic-Regular" pitchFamily="2" charset="-78"/>
                <a:cs typeface="Al-Jazeera-Arabic-Regular" pitchFamily="2" charset="-78"/>
              </a:rPr>
            </a:br>
            <a:r>
              <a:rPr lang="en-US" sz="2200" dirty="0">
                <a:latin typeface="Al-Jazeera-Arabic-Regular" pitchFamily="2" charset="-78"/>
                <a:cs typeface="Al-Jazeera-Arabic-Regular" pitchFamily="2" charset="-78"/>
              </a:rPr>
              <a:t>    </a:t>
            </a:r>
            <a:r>
              <a:rPr lang="ar-SA" sz="2200" dirty="0">
                <a:latin typeface="Al-Jazeera-Arabic-Regular" pitchFamily="2" charset="-78"/>
                <a:cs typeface="Al-Jazeera-Arabic-Regular" pitchFamily="2" charset="-78"/>
              </a:rPr>
              <a:t>يختص هذا البروتوكول بنقل و تبادل الملفات خلال الانترنت ويستخدم بروتوكول </a:t>
            </a:r>
            <a:r>
              <a:rPr lang="en-US" sz="2200" dirty="0">
                <a:latin typeface="Al-Jazeera-Arabic-Regular" pitchFamily="2" charset="-78"/>
                <a:cs typeface="Al-Jazeera-Arabic-Regular" pitchFamily="2" charset="-78"/>
              </a:rPr>
              <a:t>TCP ̸ IP </a:t>
            </a:r>
            <a:r>
              <a:rPr lang="ar-SA" sz="2200" dirty="0">
                <a:latin typeface="Al-Jazeera-Arabic-Regular" pitchFamily="2" charset="-78"/>
                <a:cs typeface="Al-Jazeera-Arabic-Regular" pitchFamily="2" charset="-78"/>
              </a:rPr>
              <a:t>لنقل البيانات.</a:t>
            </a:r>
          </a:p>
        </p:txBody>
      </p:sp>
      <p:pic>
        <p:nvPicPr>
          <p:cNvPr id="10" name="Audio Recording Mar 24, 2023 at 5:49:55 PM" descr="Audio Recording Mar 24, 2023 at 5:49:55 PM">
            <a:hlinkClick r:id="" action="ppaction://media"/>
            <a:extLst>
              <a:ext uri="{FF2B5EF4-FFF2-40B4-BE49-F238E27FC236}">
                <a16:creationId xmlns:a16="http://schemas.microsoft.com/office/drawing/2014/main" id="{0C2BA779-A0DE-B84D-AF10-A50EE1C5D35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89438" y="6051663"/>
            <a:ext cx="812800" cy="812800"/>
          </a:xfrm>
          <a:prstGeom prst="rect">
            <a:avLst/>
          </a:prstGeom>
        </p:spPr>
      </p:pic>
      <p:pic>
        <p:nvPicPr>
          <p:cNvPr id="11" name="Picture 10">
            <a:extLst>
              <a:ext uri="{FF2B5EF4-FFF2-40B4-BE49-F238E27FC236}">
                <a16:creationId xmlns:a16="http://schemas.microsoft.com/office/drawing/2014/main" id="{0EFFE7C4-EDBF-EB10-627A-BC4AFCB3D5C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324689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2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440788" y="588321"/>
            <a:ext cx="6627327"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بروتوكولات نقل البيانات </a:t>
            </a:r>
            <a:r>
              <a:rPr lang="en-US" altLang="en-EG" sz="2800" b="1" dirty="0">
                <a:solidFill>
                  <a:schemeClr val="bg1"/>
                </a:solidFill>
                <a:latin typeface="Al-Jazeera-Arabic-Regular" pitchFamily="2" charset="-78"/>
                <a:cs typeface="Al-Jazeera-Arabic-Regular" pitchFamily="2" charset="-78"/>
              </a:rPr>
              <a:t>Internet Protocols</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23982" y="1911835"/>
            <a:ext cx="11544036" cy="3123932"/>
          </a:xfrm>
          <a:prstGeom prst="rect">
            <a:avLst/>
          </a:prstGeom>
          <a:noFill/>
        </p:spPr>
        <p:txBody>
          <a:bodyPr wrap="square" rtlCol="0">
            <a:spAutoFit/>
          </a:bodyPr>
          <a:lstStyle/>
          <a:p>
            <a:pPr algn="r" rtl="1">
              <a:lnSpc>
                <a:spcPct val="150000"/>
              </a:lnSpc>
              <a:defRPr/>
            </a:pPr>
            <a:r>
              <a:rPr lang="ar-SA" sz="2400" b="1" dirty="0">
                <a:latin typeface="Al-Jazeera-Arabic-Regular" pitchFamily="2" charset="-78"/>
                <a:cs typeface="Al-Jazeera-Arabic-Regular" pitchFamily="2" charset="-78"/>
              </a:rPr>
              <a:t>٣. </a:t>
            </a:r>
            <a:r>
              <a:rPr lang="en-US" sz="2400" b="1" dirty="0">
                <a:latin typeface="Al-Jazeera-Arabic-Regular" pitchFamily="2" charset="-78"/>
                <a:cs typeface="Al-Jazeera-Arabic-Regular" pitchFamily="2" charset="-78"/>
              </a:rPr>
              <a:t>Telnet Communication Protocol (TCP)</a:t>
            </a:r>
            <a:br>
              <a:rPr lang="en-US" sz="2400" b="1" dirty="0">
                <a:latin typeface="Al-Jazeera-Arabic-Regular" pitchFamily="2" charset="-78"/>
                <a:cs typeface="Al-Jazeera-Arabic-Regular" pitchFamily="2" charset="-78"/>
              </a:rPr>
            </a:br>
            <a:r>
              <a:rPr lang="ar-SA" sz="2200" dirty="0">
                <a:latin typeface="Al-Jazeera-Arabic-Regular" pitchFamily="2" charset="-78"/>
                <a:cs typeface="Al-Jazeera-Arabic-Regular" pitchFamily="2" charset="-78"/>
              </a:rPr>
              <a:t>يختص بتشغيل الحاسبات عن بعد</a:t>
            </a:r>
            <a:r>
              <a:rPr lang="en-US" sz="2200" dirty="0">
                <a:latin typeface="Al-Jazeera-Arabic-Regular" pitchFamily="2" charset="-78"/>
                <a:cs typeface="Al-Jazeera-Arabic-Regular" pitchFamily="2" charset="-78"/>
              </a:rPr>
              <a:t>Remote Login </a:t>
            </a:r>
            <a:r>
              <a:rPr lang="ar-SA" sz="2200" dirty="0">
                <a:latin typeface="Al-Jazeera-Arabic-Regular" pitchFamily="2" charset="-78"/>
                <a:cs typeface="Al-Jazeera-Arabic-Regular" pitchFamily="2" charset="-78"/>
              </a:rPr>
              <a:t> وربط الحاسبات بالجهاز الخادم </a:t>
            </a:r>
            <a:r>
              <a:rPr lang="en-US" sz="2200" dirty="0">
                <a:latin typeface="Al-Jazeera-Arabic-Regular" pitchFamily="2" charset="-78"/>
                <a:cs typeface="Al-Jazeera-Arabic-Regular" pitchFamily="2" charset="-78"/>
              </a:rPr>
              <a:t>Server.</a:t>
            </a:r>
          </a:p>
          <a:p>
            <a:pPr algn="r" rtl="1">
              <a:lnSpc>
                <a:spcPct val="150000"/>
              </a:lnSpc>
              <a:defRPr/>
            </a:pPr>
            <a:r>
              <a:rPr lang="en-US" sz="2400" b="1" dirty="0">
                <a:latin typeface="Al-Jazeera-Arabic-Regular" pitchFamily="2" charset="-78"/>
                <a:cs typeface="Al-Jazeera-Arabic-Regular" pitchFamily="2" charset="-78"/>
              </a:rPr>
              <a:t> </a:t>
            </a:r>
          </a:p>
          <a:p>
            <a:pPr algn="r" rtl="1">
              <a:defRPr/>
            </a:pPr>
            <a:r>
              <a:rPr lang="ar-SA" sz="2400" b="1" dirty="0">
                <a:latin typeface="Al-Jazeera-Arabic-Regular" pitchFamily="2" charset="-78"/>
                <a:cs typeface="Al-Jazeera-Arabic-Regular" pitchFamily="2" charset="-78"/>
              </a:rPr>
              <a:t>٤. </a:t>
            </a:r>
            <a:r>
              <a:rPr lang="ar-SA" sz="2400" b="1" dirty="0" err="1">
                <a:latin typeface="Al-Jazeera-Arabic-Regular" pitchFamily="2" charset="-78"/>
                <a:cs typeface="Al-Jazeera-Arabic-Regular" pitchFamily="2" charset="-78"/>
              </a:rPr>
              <a:t>الواب</a:t>
            </a:r>
            <a:r>
              <a:rPr lang="ar-SA" sz="2400" b="1" dirty="0">
                <a:latin typeface="Al-Jazeera-Arabic-Regular" pitchFamily="2" charset="-78"/>
                <a:cs typeface="Al-Jazeera-Arabic-Regular" pitchFamily="2" charset="-78"/>
              </a:rPr>
              <a:t> </a:t>
            </a:r>
            <a:r>
              <a:rPr lang="en-US" sz="2400" b="1" dirty="0">
                <a:latin typeface="Al-Jazeera-Arabic-Regular" pitchFamily="2" charset="-78"/>
                <a:cs typeface="Al-Jazeera-Arabic-Regular" pitchFamily="2" charset="-78"/>
              </a:rPr>
              <a:t>Wireless Application Protocol (WAP): </a:t>
            </a:r>
            <a:endParaRPr lang="ar-SA" sz="2400" b="1" dirty="0">
              <a:latin typeface="Al-Jazeera-Arabic-Regular" pitchFamily="2" charset="-78"/>
              <a:cs typeface="Al-Jazeera-Arabic-Regular" pitchFamily="2" charset="-78"/>
            </a:endParaRPr>
          </a:p>
          <a:p>
            <a:pPr algn="r" rtl="1">
              <a:defRPr/>
            </a:pPr>
            <a:br>
              <a:rPr lang="en-US" sz="2400" b="1" dirty="0">
                <a:latin typeface="Al-Jazeera-Arabic-Regular" pitchFamily="2" charset="-78"/>
                <a:cs typeface="Al-Jazeera-Arabic-Regular" pitchFamily="2" charset="-78"/>
              </a:rPr>
            </a:br>
            <a:r>
              <a:rPr lang="ar-SA" sz="2200" dirty="0">
                <a:latin typeface="Al-Jazeera-Arabic-Regular" pitchFamily="2" charset="-78"/>
                <a:cs typeface="Al-Jazeera-Arabic-Regular" pitchFamily="2" charset="-78"/>
              </a:rPr>
              <a:t>مسؤول عن ارسال بيانات الى اجهزة متنقلة مثل الهواتف الذكية وذلك باستخدام شبكة الهواتف النقالة، وتشمل هذه البيانات الرسائل الإلكترونية وصفحات الويب.</a:t>
            </a:r>
            <a:r>
              <a:rPr lang="en-US" sz="2200" b="1" dirty="0">
                <a:latin typeface="Al-Jazeera-Arabic-Regular" pitchFamily="2" charset="-78"/>
                <a:cs typeface="Al-Jazeera-Arabic-Regular" pitchFamily="2" charset="-78"/>
              </a:rPr>
              <a:t>    </a:t>
            </a:r>
            <a:endParaRPr lang="ar-SA" sz="2200" dirty="0">
              <a:latin typeface="Al-Jazeera-Arabic-Regular" pitchFamily="2" charset="-78"/>
              <a:cs typeface="Al-Jazeera-Arabic-Regular" pitchFamily="2" charset="-78"/>
            </a:endParaRPr>
          </a:p>
        </p:txBody>
      </p:sp>
      <p:pic>
        <p:nvPicPr>
          <p:cNvPr id="10" name="Audio Recording Mar 24, 2023 at 5:52:33 PM" descr="Audio Recording Mar 24, 2023 at 5:52:33 PM">
            <a:hlinkClick r:id="" action="ppaction://media"/>
            <a:extLst>
              <a:ext uri="{FF2B5EF4-FFF2-40B4-BE49-F238E27FC236}">
                <a16:creationId xmlns:a16="http://schemas.microsoft.com/office/drawing/2014/main" id="{50A23477-CEF9-CE4B-8FD0-161F5684E9A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55218" y="6070655"/>
            <a:ext cx="812800" cy="812800"/>
          </a:xfrm>
          <a:prstGeom prst="rect">
            <a:avLst/>
          </a:prstGeom>
        </p:spPr>
      </p:pic>
      <p:pic>
        <p:nvPicPr>
          <p:cNvPr id="11" name="Picture 10">
            <a:extLst>
              <a:ext uri="{FF2B5EF4-FFF2-40B4-BE49-F238E27FC236}">
                <a16:creationId xmlns:a16="http://schemas.microsoft.com/office/drawing/2014/main" id="{12914378-F26C-F92D-6362-0F2BAA904A7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44198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0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325092" y="4508444"/>
            <a:ext cx="6731331"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فوائد الشبكات السلكية واللاسلكية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24, 2023 at 5:53:17 PM" descr="Audio Recording Mar 24, 2023 at 5:53:17 PM">
            <a:hlinkClick r:id="" action="ppaction://media"/>
            <a:extLst>
              <a:ext uri="{FF2B5EF4-FFF2-40B4-BE49-F238E27FC236}">
                <a16:creationId xmlns:a16="http://schemas.microsoft.com/office/drawing/2014/main" id="{9B5EB5AC-0065-1709-44F1-2E8115C679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5876242"/>
            <a:ext cx="812800" cy="812800"/>
          </a:xfrm>
          <a:prstGeom prst="rect">
            <a:avLst/>
          </a:prstGeom>
        </p:spPr>
      </p:pic>
    </p:spTree>
    <p:extLst>
      <p:ext uri="{BB962C8B-B14F-4D97-AF65-F5344CB8AC3E}">
        <p14:creationId xmlns:p14="http://schemas.microsoft.com/office/powerpoint/2010/main" val="366300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374771" y="588321"/>
            <a:ext cx="4950394"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فوائد الشبكات السلكية واللاسلكية</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23982" y="1686395"/>
            <a:ext cx="11544036" cy="4154984"/>
          </a:xfrm>
          <a:prstGeom prst="rect">
            <a:avLst/>
          </a:prstGeom>
          <a:noFill/>
        </p:spPr>
        <p:txBody>
          <a:bodyPr wrap="square" rtlCol="0">
            <a:spAutoFit/>
          </a:bodyPr>
          <a:lstStyle/>
          <a:p>
            <a:pPr marL="342900" indent="-342900" algn="just" rtl="1">
              <a:buFont typeface="Arial" panose="020B0604020202020204" pitchFamily="34" charset="0"/>
              <a:buChar char="•"/>
              <a:defRPr/>
            </a:pPr>
            <a:r>
              <a:rPr lang="ar-SA" sz="2400" dirty="0">
                <a:solidFill>
                  <a:schemeClr val="tx1"/>
                </a:solidFill>
                <a:latin typeface="Al-Jazeera-Arabic-Regular" pitchFamily="2" charset="-78"/>
                <a:cs typeface="Al-Jazeera-Arabic-Regular" pitchFamily="2" charset="-78"/>
              </a:rPr>
              <a:t>المشاركة في استخدام الأجهزة</a:t>
            </a:r>
            <a:r>
              <a:rPr lang="en-US" sz="2400" dirty="0">
                <a:solidFill>
                  <a:schemeClr val="tx1"/>
                </a:solidFill>
                <a:latin typeface="Al-Jazeera-Arabic-Regular" pitchFamily="2" charset="-78"/>
                <a:cs typeface="Al-Jazeera-Arabic-Regular" pitchFamily="2" charset="-78"/>
              </a:rPr>
              <a:t> Hardware </a:t>
            </a:r>
            <a:r>
              <a:rPr lang="ar-SA" sz="2400" dirty="0">
                <a:solidFill>
                  <a:schemeClr val="tx1"/>
                </a:solidFill>
                <a:latin typeface="Al-Jazeera-Arabic-Regular" pitchFamily="2" charset="-78"/>
                <a:cs typeface="Al-Jazeera-Arabic-Regular" pitchFamily="2" charset="-78"/>
              </a:rPr>
              <a:t>ونعني استفادة أي مستخدم للشبكة من إمكانيات الحاسوب الرئيسي بدلاً من اقتناء حاسوب مستقل، كذلك الاستفادة من جميع الأجهزة الملحقة بالشبكة مثل الطابعات</a:t>
            </a:r>
            <a:r>
              <a:rPr lang="en-US" sz="2400" dirty="0">
                <a:solidFill>
                  <a:schemeClr val="tx1"/>
                </a:solidFill>
                <a:latin typeface="Al-Jazeera-Arabic-Regular" pitchFamily="2" charset="-78"/>
                <a:cs typeface="Al-Jazeera-Arabic-Regular" pitchFamily="2" charset="-78"/>
              </a:rPr>
              <a:t>.</a:t>
            </a:r>
            <a:endParaRPr lang="ar-SA" sz="2400" dirty="0">
              <a:solidFill>
                <a:schemeClr val="tx1"/>
              </a:solidFill>
              <a:latin typeface="Al-Jazeera-Arabic-Regular" pitchFamily="2" charset="-78"/>
              <a:cs typeface="Al-Jazeera-Arabic-Regular" pitchFamily="2" charset="-78"/>
            </a:endParaRPr>
          </a:p>
          <a:p>
            <a:pPr marL="342900" indent="-342900" algn="just" rtl="1">
              <a:buFont typeface="Arial" panose="020B0604020202020204" pitchFamily="34" charset="0"/>
              <a:buChar char="•"/>
              <a:defRPr/>
            </a:pPr>
            <a:endParaRPr lang="ar-SA" sz="2400" dirty="0">
              <a:solidFill>
                <a:schemeClr val="tx1"/>
              </a:solidFill>
              <a:latin typeface="Al-Jazeera-Arabic-Regular" pitchFamily="2" charset="-78"/>
              <a:cs typeface="Al-Jazeera-Arabic-Regular" pitchFamily="2" charset="-78"/>
            </a:endParaRPr>
          </a:p>
          <a:p>
            <a:pPr marL="342900" indent="-342900" algn="just" rtl="1">
              <a:buFont typeface="Arial" panose="020B0604020202020204" pitchFamily="34" charset="0"/>
              <a:buChar char="•"/>
              <a:defRPr/>
            </a:pPr>
            <a:r>
              <a:rPr lang="ar-KW" sz="2400" dirty="0">
                <a:solidFill>
                  <a:schemeClr val="tx1"/>
                </a:solidFill>
                <a:latin typeface="Al-Jazeera-Arabic-Regular" pitchFamily="2" charset="-78"/>
                <a:cs typeface="Al-Jazeera-Arabic-Regular" pitchFamily="2" charset="-78"/>
              </a:rPr>
              <a:t>المشاركة في البرمجيات </a:t>
            </a:r>
            <a:r>
              <a:rPr lang="en-US" sz="2400" dirty="0">
                <a:solidFill>
                  <a:schemeClr val="tx1"/>
                </a:solidFill>
                <a:latin typeface="Al-Jazeera-Arabic-Regular" pitchFamily="2" charset="-78"/>
                <a:cs typeface="Al-Jazeera-Arabic-Regular" pitchFamily="2" charset="-78"/>
              </a:rPr>
              <a:t>Software </a:t>
            </a:r>
            <a:r>
              <a:rPr lang="ar-SA" sz="2400" dirty="0">
                <a:solidFill>
                  <a:schemeClr val="tx1"/>
                </a:solidFill>
                <a:latin typeface="Al-Jazeera-Arabic-Regular" pitchFamily="2" charset="-78"/>
                <a:cs typeface="Al-Jazeera-Arabic-Regular" pitchFamily="2" charset="-78"/>
              </a:rPr>
              <a:t> </a:t>
            </a:r>
            <a:r>
              <a:rPr lang="ar-KW" sz="2400" dirty="0">
                <a:solidFill>
                  <a:schemeClr val="tx1"/>
                </a:solidFill>
                <a:latin typeface="Al-Jazeera-Arabic-Regular" pitchFamily="2" charset="-78"/>
                <a:cs typeface="Al-Jazeera-Arabic-Regular" pitchFamily="2" charset="-78"/>
              </a:rPr>
              <a:t>ونعني استفادة أي مستخدم للشبكة من البرمجيات المخزنة في الحاسب الرئيسي أو أي حاسب آخر متصل بالشبكة مثل مشاركة الملفات واستخدام البريد الإلكتروني.</a:t>
            </a:r>
          </a:p>
          <a:p>
            <a:pPr marL="342900" indent="-342900" algn="just" rtl="1">
              <a:buFont typeface="Arial" panose="020B0604020202020204" pitchFamily="34" charset="0"/>
              <a:buChar char="•"/>
              <a:defRPr/>
            </a:pPr>
            <a:endParaRPr lang="ar-KW" sz="2400" dirty="0">
              <a:solidFill>
                <a:schemeClr val="tx1"/>
              </a:solidFill>
              <a:latin typeface="Al-Jazeera-Arabic-Regular" pitchFamily="2" charset="-78"/>
              <a:cs typeface="Al-Jazeera-Arabic-Regular" pitchFamily="2" charset="-78"/>
            </a:endParaRPr>
          </a:p>
          <a:p>
            <a:pPr marL="342900" indent="-342900" algn="just" rtl="1">
              <a:buFont typeface="Arial" panose="020B0604020202020204" pitchFamily="34" charset="0"/>
              <a:buChar char="•"/>
              <a:defRPr/>
            </a:pPr>
            <a:r>
              <a:rPr lang="ar-KW" sz="2400" dirty="0">
                <a:solidFill>
                  <a:schemeClr val="tx1"/>
                </a:solidFill>
                <a:latin typeface="Al-Jazeera-Arabic-Regular" pitchFamily="2" charset="-78"/>
                <a:cs typeface="Al-Jazeera-Arabic-Regular" pitchFamily="2" charset="-78"/>
              </a:rPr>
              <a:t>المشاركة في البيانات</a:t>
            </a:r>
            <a:r>
              <a:rPr lang="en-US" sz="2400" dirty="0">
                <a:solidFill>
                  <a:schemeClr val="tx1"/>
                </a:solidFill>
                <a:latin typeface="Al-Jazeera-Arabic-Regular" pitchFamily="2" charset="-78"/>
                <a:cs typeface="Al-Jazeera-Arabic-Regular" pitchFamily="2" charset="-78"/>
              </a:rPr>
              <a:t>Data </a:t>
            </a:r>
            <a:r>
              <a:rPr lang="ar-SA" sz="2400" dirty="0">
                <a:solidFill>
                  <a:schemeClr val="tx1"/>
                </a:solidFill>
                <a:latin typeface="Al-Jazeera-Arabic-Regular" pitchFamily="2" charset="-78"/>
                <a:cs typeface="Al-Jazeera-Arabic-Regular" pitchFamily="2" charset="-78"/>
              </a:rPr>
              <a:t> </a:t>
            </a:r>
            <a:r>
              <a:rPr lang="ar-KW" sz="2400" dirty="0">
                <a:solidFill>
                  <a:schemeClr val="tx1"/>
                </a:solidFill>
                <a:latin typeface="Al-Jazeera-Arabic-Regular" pitchFamily="2" charset="-78"/>
                <a:cs typeface="Al-Jazeera-Arabic-Regular" pitchFamily="2" charset="-78"/>
              </a:rPr>
              <a:t>ونعني استخدام قاعدة بيانات واحدة تحتوي على جميع المعلومات يستخدمها جميع المتصلين بالشبكة كما هو متبع في البنوك وعند حجز تذاكر السفر وفي منافذ الحدود.</a:t>
            </a:r>
          </a:p>
        </p:txBody>
      </p:sp>
      <p:pic>
        <p:nvPicPr>
          <p:cNvPr id="10" name="Audio Recording Mar 24, 2023 at 5:54:08 PM" descr="Audio Recording Mar 24, 2023 at 5:54:08 PM">
            <a:hlinkClick r:id="" action="ppaction://media"/>
            <a:extLst>
              <a:ext uri="{FF2B5EF4-FFF2-40B4-BE49-F238E27FC236}">
                <a16:creationId xmlns:a16="http://schemas.microsoft.com/office/drawing/2014/main" id="{37032063-0727-8742-BA76-681C34F8A7D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10030"/>
            <a:ext cx="812800" cy="812800"/>
          </a:xfrm>
          <a:prstGeom prst="rect">
            <a:avLst/>
          </a:prstGeom>
        </p:spPr>
      </p:pic>
      <p:pic>
        <p:nvPicPr>
          <p:cNvPr id="11" name="Picture 10">
            <a:extLst>
              <a:ext uri="{FF2B5EF4-FFF2-40B4-BE49-F238E27FC236}">
                <a16:creationId xmlns:a16="http://schemas.microsoft.com/office/drawing/2014/main" id="{7DE9F9FB-4E51-1F2A-D82A-93EBEF35569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18768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374771" y="588321"/>
            <a:ext cx="4950394"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فوائد الشبكات السلكية واللاسلكية</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23982" y="1686395"/>
            <a:ext cx="11544036" cy="4154984"/>
          </a:xfrm>
          <a:prstGeom prst="rect">
            <a:avLst/>
          </a:prstGeom>
          <a:noFill/>
        </p:spPr>
        <p:txBody>
          <a:bodyPr wrap="square" rtlCol="0">
            <a:spAutoFit/>
          </a:bodyPr>
          <a:lstStyle/>
          <a:p>
            <a:pPr marL="342900" indent="-342900" algn="justLow" defTabSz="990600" rtl="1">
              <a:buFont typeface="Arial" panose="020B0604020202020204" pitchFamily="34" charset="0"/>
              <a:buChar char="•"/>
            </a:pPr>
            <a:r>
              <a:rPr lang="ar-SA" altLang="en-EG" sz="2400" dirty="0">
                <a:solidFill>
                  <a:schemeClr val="tx1"/>
                </a:solidFill>
                <a:latin typeface="Al-Jazeera-Arabic-Regular" pitchFamily="2" charset="-78"/>
                <a:cs typeface="Al-Jazeera-Arabic-Regular" pitchFamily="2" charset="-78"/>
              </a:rPr>
              <a:t>سهولة تحديث تطوير (</a:t>
            </a:r>
            <a:r>
              <a:rPr lang="en-US" altLang="en-EG" sz="2400" dirty="0">
                <a:solidFill>
                  <a:schemeClr val="tx1"/>
                </a:solidFill>
                <a:latin typeface="Al-Jazeera-Arabic-Regular" pitchFamily="2" charset="-78"/>
                <a:cs typeface="Al-Jazeera-Arabic-Regular" pitchFamily="2" charset="-78"/>
              </a:rPr>
              <a:t>Update</a:t>
            </a:r>
            <a:r>
              <a:rPr lang="ar-SA" altLang="en-EG" sz="2400" dirty="0">
                <a:latin typeface="Al-Jazeera-Arabic-Regular" pitchFamily="2" charset="-78"/>
                <a:cs typeface="Al-Jazeera-Arabic-Regular" pitchFamily="2" charset="-78"/>
              </a:rPr>
              <a:t>)</a:t>
            </a:r>
            <a:r>
              <a:rPr lang="en-US" altLang="en-EG" sz="2400" dirty="0">
                <a:solidFill>
                  <a:schemeClr val="tx1"/>
                </a:solidFill>
                <a:latin typeface="Al-Jazeera-Arabic-Regular" pitchFamily="2" charset="-78"/>
                <a:cs typeface="Al-Jazeera-Arabic-Regular" pitchFamily="2" charset="-78"/>
              </a:rPr>
              <a:t> </a:t>
            </a:r>
            <a:r>
              <a:rPr lang="ar-SA" altLang="en-EG" sz="2400" dirty="0">
                <a:solidFill>
                  <a:schemeClr val="tx1"/>
                </a:solidFill>
                <a:latin typeface="Al-Jazeera-Arabic-Regular" pitchFamily="2" charset="-78"/>
                <a:cs typeface="Al-Jazeera-Arabic-Regular" pitchFamily="2" charset="-78"/>
              </a:rPr>
              <a:t>البرامج والبيانات نظراً لإجراء عملية التطوير مرة واحدة على الحاسب الرئيسي وليس على كل </a:t>
            </a:r>
            <a:r>
              <a:rPr lang="en-US" altLang="en-EG" sz="2400" dirty="0">
                <a:solidFill>
                  <a:schemeClr val="tx1"/>
                </a:solidFill>
                <a:latin typeface="Al-Jazeera-Arabic-Regular" pitchFamily="2" charset="-78"/>
                <a:cs typeface="Al-Jazeera-Arabic-Regular" pitchFamily="2" charset="-78"/>
              </a:rPr>
              <a:t>.Work Station</a:t>
            </a:r>
            <a:endParaRPr lang="ar-SA" altLang="en-EG" sz="2400" dirty="0">
              <a:solidFill>
                <a:schemeClr val="tx1"/>
              </a:solidFill>
              <a:latin typeface="Al-Jazeera-Arabic-Regular" pitchFamily="2" charset="-78"/>
              <a:cs typeface="Al-Jazeera-Arabic-Regular" pitchFamily="2" charset="-78"/>
            </a:endParaRPr>
          </a:p>
          <a:p>
            <a:pPr marL="342900" indent="-342900" algn="justLow" defTabSz="990600" rtl="1">
              <a:buFont typeface="Arial" panose="020B0604020202020204" pitchFamily="34" charset="0"/>
              <a:buChar char="•"/>
            </a:pPr>
            <a:endParaRPr lang="ar-SA" altLang="en-EG" sz="2400" dirty="0">
              <a:latin typeface="Al-Jazeera-Arabic-Regular" pitchFamily="2" charset="-78"/>
              <a:cs typeface="Al-Jazeera-Arabic-Regular" pitchFamily="2" charset="-78"/>
            </a:endParaRPr>
          </a:p>
          <a:p>
            <a:pPr marL="342900" indent="-342900" algn="justLow" defTabSz="990600" rtl="1">
              <a:buFont typeface="Arial" panose="020B0604020202020204" pitchFamily="34" charset="0"/>
              <a:buChar char="•"/>
            </a:pPr>
            <a:r>
              <a:rPr lang="ar-KW" altLang="en-EG" sz="2400" dirty="0">
                <a:solidFill>
                  <a:schemeClr val="tx1"/>
                </a:solidFill>
                <a:latin typeface="Al-Jazeera-Arabic-Regular" pitchFamily="2" charset="-78"/>
                <a:cs typeface="Al-Jazeera-Arabic-Regular" pitchFamily="2" charset="-78"/>
              </a:rPr>
              <a:t>شراء نسخة واحدة من البرامج وتحميلها على الحاسب الرئيسي بالشبكة يكون أرخص ثمناً من شراء عدة نسخ فردية </a:t>
            </a:r>
            <a:r>
              <a:rPr lang="en-US" altLang="en-EG" sz="2400" dirty="0">
                <a:solidFill>
                  <a:schemeClr val="tx1"/>
                </a:solidFill>
                <a:latin typeface="Al-Jazeera-Arabic-Regular" pitchFamily="2" charset="-78"/>
                <a:cs typeface="Al-Jazeera-Arabic-Regular" pitchFamily="2" charset="-78"/>
              </a:rPr>
              <a:t>Single-User </a:t>
            </a:r>
            <a:r>
              <a:rPr lang="ar-SA" altLang="en-EG" sz="2400" dirty="0">
                <a:solidFill>
                  <a:schemeClr val="tx1"/>
                </a:solidFill>
                <a:latin typeface="Al-Jazeera-Arabic-Regular" pitchFamily="2" charset="-78"/>
                <a:cs typeface="Al-Jazeera-Arabic-Regular" pitchFamily="2" charset="-78"/>
              </a:rPr>
              <a:t> </a:t>
            </a:r>
            <a:r>
              <a:rPr lang="ar-KW" altLang="en-EG" sz="2400" dirty="0">
                <a:solidFill>
                  <a:schemeClr val="tx1"/>
                </a:solidFill>
                <a:latin typeface="Al-Jazeera-Arabic-Regular" pitchFamily="2" charset="-78"/>
                <a:cs typeface="Al-Jazeera-Arabic-Regular" pitchFamily="2" charset="-78"/>
              </a:rPr>
              <a:t>وتحميل كل منها على </a:t>
            </a:r>
            <a:r>
              <a:rPr lang="en-US" altLang="en-EG" sz="2400" dirty="0">
                <a:solidFill>
                  <a:schemeClr val="tx1"/>
                </a:solidFill>
                <a:latin typeface="Al-Jazeera-Arabic-Regular" pitchFamily="2" charset="-78"/>
                <a:cs typeface="Al-Jazeera-Arabic-Regular" pitchFamily="2" charset="-78"/>
              </a:rPr>
              <a:t>Work Station</a:t>
            </a:r>
            <a:r>
              <a:rPr lang="ar-KW" altLang="en-EG" sz="2400" dirty="0">
                <a:solidFill>
                  <a:schemeClr val="tx1"/>
                </a:solidFill>
                <a:latin typeface="Al-Jazeera-Arabic-Regular" pitchFamily="2" charset="-78"/>
                <a:cs typeface="Al-Jazeera-Arabic-Regular" pitchFamily="2" charset="-78"/>
              </a:rPr>
              <a:t>.</a:t>
            </a:r>
          </a:p>
          <a:p>
            <a:pPr marL="342900" indent="-342900" algn="justLow" defTabSz="990600" rtl="1">
              <a:buFont typeface="Arial" panose="020B0604020202020204" pitchFamily="34" charset="0"/>
              <a:buChar char="•"/>
            </a:pPr>
            <a:endParaRPr lang="en-US" altLang="en-EG" sz="2400" dirty="0">
              <a:solidFill>
                <a:schemeClr val="tx1"/>
              </a:solidFill>
              <a:latin typeface="Al-Jazeera-Arabic-Regular" pitchFamily="2" charset="-78"/>
              <a:cs typeface="Al-Jazeera-Arabic-Regular" pitchFamily="2" charset="-78"/>
            </a:endParaRPr>
          </a:p>
          <a:p>
            <a:pPr marL="342900" indent="-342900" algn="justLow" defTabSz="990600" rtl="1">
              <a:buFont typeface="Arial" panose="020B0604020202020204" pitchFamily="34" charset="0"/>
              <a:buChar char="•"/>
            </a:pPr>
            <a:r>
              <a:rPr lang="ar-KW" altLang="en-EG" sz="2400" dirty="0">
                <a:solidFill>
                  <a:schemeClr val="tx1"/>
                </a:solidFill>
                <a:latin typeface="Al-Jazeera-Arabic-Regular" pitchFamily="2" charset="-78"/>
                <a:cs typeface="Al-Jazeera-Arabic-Regular" pitchFamily="2" charset="-78"/>
              </a:rPr>
              <a:t>استخدام الانترنت</a:t>
            </a:r>
            <a:r>
              <a:rPr lang="en-US" altLang="en-EG" sz="2400" dirty="0">
                <a:solidFill>
                  <a:schemeClr val="tx1"/>
                </a:solidFill>
                <a:latin typeface="Al-Jazeera-Arabic-Regular" pitchFamily="2" charset="-78"/>
                <a:cs typeface="Al-Jazeera-Arabic-Regular" pitchFamily="2" charset="-78"/>
              </a:rPr>
              <a:t>Internet </a:t>
            </a:r>
            <a:r>
              <a:rPr lang="ar-SA" altLang="en-EG" sz="2400" dirty="0">
                <a:solidFill>
                  <a:schemeClr val="tx1"/>
                </a:solidFill>
                <a:latin typeface="Al-Jazeera-Arabic-Regular" pitchFamily="2" charset="-78"/>
                <a:cs typeface="Al-Jazeera-Arabic-Regular" pitchFamily="2" charset="-78"/>
              </a:rPr>
              <a:t> </a:t>
            </a:r>
            <a:r>
              <a:rPr lang="ar-KW" altLang="en-EG" sz="2400" dirty="0">
                <a:solidFill>
                  <a:schemeClr val="tx1"/>
                </a:solidFill>
                <a:latin typeface="Al-Jazeera-Arabic-Regular" pitchFamily="2" charset="-78"/>
                <a:cs typeface="Al-Jazeera-Arabic-Regular" pitchFamily="2" charset="-78"/>
              </a:rPr>
              <a:t>في البحث عن المعلومات واستخدام البريد الالكتروني </a:t>
            </a:r>
            <a:r>
              <a:rPr lang="en-US" altLang="en-EG" sz="2400" dirty="0">
                <a:solidFill>
                  <a:schemeClr val="tx1"/>
                </a:solidFill>
                <a:latin typeface="Al-Jazeera-Arabic-Regular" pitchFamily="2" charset="-78"/>
                <a:cs typeface="Al-Jazeera-Arabic-Regular" pitchFamily="2" charset="-78"/>
              </a:rPr>
              <a:t>Electronic Mail E-Mail</a:t>
            </a:r>
            <a:r>
              <a:rPr lang="ar-SA" altLang="en-EG" sz="2400" dirty="0">
                <a:solidFill>
                  <a:schemeClr val="tx1"/>
                </a:solidFill>
                <a:latin typeface="Al-Jazeera-Arabic-Regular" pitchFamily="2" charset="-78"/>
                <a:cs typeface="Al-Jazeera-Arabic-Regular" pitchFamily="2" charset="-78"/>
              </a:rPr>
              <a:t> </a:t>
            </a:r>
            <a:r>
              <a:rPr lang="ar-KW" altLang="en-EG" sz="2400" dirty="0">
                <a:solidFill>
                  <a:schemeClr val="tx1"/>
                </a:solidFill>
                <a:latin typeface="Al-Jazeera-Arabic-Regular" pitchFamily="2" charset="-78"/>
                <a:cs typeface="Al-Jazeera-Arabic-Regular" pitchFamily="2" charset="-78"/>
              </a:rPr>
              <a:t>وتبادل المعلومات والملفات بين المشاركين.</a:t>
            </a:r>
          </a:p>
          <a:p>
            <a:pPr marL="342900" indent="-342900" algn="justLow" defTabSz="990600" rtl="1">
              <a:buFont typeface="Arial" panose="020B0604020202020204" pitchFamily="34" charset="0"/>
              <a:buChar char="•"/>
            </a:pPr>
            <a:endParaRPr lang="ar-KW" altLang="en-EG" sz="2400" dirty="0">
              <a:latin typeface="Al-Jazeera-Arabic-Regular" pitchFamily="2" charset="-78"/>
              <a:cs typeface="Al-Jazeera-Arabic-Regular" pitchFamily="2" charset="-78"/>
            </a:endParaRPr>
          </a:p>
          <a:p>
            <a:pPr marL="342900" indent="-342900" algn="justLow" defTabSz="990600" rtl="1">
              <a:buFont typeface="Arial" panose="020B0604020202020204" pitchFamily="34" charset="0"/>
              <a:buChar char="•"/>
            </a:pPr>
            <a:r>
              <a:rPr lang="ar-KW" altLang="en-EG" sz="2400" dirty="0">
                <a:solidFill>
                  <a:schemeClr val="tx1"/>
                </a:solidFill>
                <a:latin typeface="Al-Jazeera-Arabic-Regular" pitchFamily="2" charset="-78"/>
                <a:cs typeface="Al-Jazeera-Arabic-Regular" pitchFamily="2" charset="-78"/>
              </a:rPr>
              <a:t>إمداد متخذي القرار من الإدارة العليا بالبيانات والمعلومات الحديثة بسرعة وبصورة شاملة.</a:t>
            </a:r>
          </a:p>
          <a:p>
            <a:pPr marL="342900" indent="-342900" algn="justLow" defTabSz="990600" rtl="1">
              <a:buFont typeface="Arial" panose="020B0604020202020204" pitchFamily="34" charset="0"/>
              <a:buChar char="•"/>
            </a:pPr>
            <a:endParaRPr lang="ar-KW" altLang="en-EG" sz="2400" dirty="0">
              <a:solidFill>
                <a:schemeClr val="tx1"/>
              </a:solidFill>
              <a:latin typeface="Al-Jazeera-Arabic-Regular" pitchFamily="2" charset="-78"/>
              <a:cs typeface="Al-Jazeera-Arabic-Regular" pitchFamily="2" charset="-78"/>
            </a:endParaRPr>
          </a:p>
        </p:txBody>
      </p:sp>
      <p:pic>
        <p:nvPicPr>
          <p:cNvPr id="10" name="Audio Recording Mar 24, 2023 at 5:57:54 PM" descr="Audio Recording Mar 24, 2023 at 5:57:54 PM">
            <a:hlinkClick r:id="" action="ppaction://media"/>
            <a:extLst>
              <a:ext uri="{FF2B5EF4-FFF2-40B4-BE49-F238E27FC236}">
                <a16:creationId xmlns:a16="http://schemas.microsoft.com/office/drawing/2014/main" id="{7384ECDB-52DD-7A4F-A7BA-F06BE569DD5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55218" y="6045200"/>
            <a:ext cx="812800" cy="812800"/>
          </a:xfrm>
          <a:prstGeom prst="rect">
            <a:avLst/>
          </a:prstGeom>
        </p:spPr>
      </p:pic>
      <p:pic>
        <p:nvPicPr>
          <p:cNvPr id="11" name="Picture 10">
            <a:extLst>
              <a:ext uri="{FF2B5EF4-FFF2-40B4-BE49-F238E27FC236}">
                <a16:creationId xmlns:a16="http://schemas.microsoft.com/office/drawing/2014/main" id="{E6DED0C5-18D5-8916-F476-6CA6181D40E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636783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9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374771" y="588321"/>
            <a:ext cx="4950394" cy="523220"/>
          </a:xfrm>
          <a:prstGeom prst="rect">
            <a:avLst/>
          </a:prstGeom>
          <a:noFill/>
        </p:spPr>
        <p:txBody>
          <a:bodyPr wrap="none" rtlCol="0">
            <a:spAutoFit/>
          </a:bodyPr>
          <a:lstStyle/>
          <a:p>
            <a:pPr marL="0" algn="r" defTabSz="914400" rtl="1" eaLnBrk="1" latinLnBrk="0" hangingPunct="1"/>
            <a:r>
              <a:rPr lang="ar-SA" altLang="en-EG" sz="2800" b="1" dirty="0">
                <a:solidFill>
                  <a:schemeClr val="bg1"/>
                </a:solidFill>
                <a:latin typeface="Al-Jazeera-Arabic-Regular" pitchFamily="2" charset="-78"/>
                <a:cs typeface="Al-Jazeera-Arabic-Regular" pitchFamily="2" charset="-78"/>
              </a:rPr>
              <a:t>فوائد الشبكات السلكية واللاسلكية</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686395"/>
            <a:ext cx="11216278" cy="3607654"/>
          </a:xfrm>
          <a:prstGeom prst="rect">
            <a:avLst/>
          </a:prstGeom>
          <a:noFill/>
        </p:spPr>
        <p:txBody>
          <a:bodyPr wrap="square" rtlCol="0">
            <a:spAutoFit/>
          </a:bodyPr>
          <a:lstStyle/>
          <a:p>
            <a:pPr marL="342900" indent="-342900" algn="justLow" defTabSz="990600" rtl="1">
              <a:lnSpc>
                <a:spcPct val="120000"/>
              </a:lnSpc>
              <a:buFont typeface="Arial" panose="020B0604020202020204" pitchFamily="34" charset="0"/>
              <a:buChar char="•"/>
            </a:pPr>
            <a:r>
              <a:rPr lang="ar-SA" altLang="en-EG" sz="2400" dirty="0">
                <a:solidFill>
                  <a:schemeClr val="tx1"/>
                </a:solidFill>
                <a:latin typeface="Al-Jazeera-Arabic-Regular" pitchFamily="2" charset="-78"/>
                <a:cs typeface="Al-Jazeera-Arabic-Regular" pitchFamily="2" charset="-78"/>
              </a:rPr>
              <a:t>إمكانية شراء وبيع السلع والخدمات والتسويق والقيام بالأعمال التجارية من خلال الشبكة</a:t>
            </a:r>
          </a:p>
          <a:p>
            <a:pPr algn="justLow" defTabSz="990600" rtl="1">
              <a:lnSpc>
                <a:spcPct val="120000"/>
              </a:lnSpc>
            </a:pPr>
            <a:r>
              <a:rPr lang="ar-KW" altLang="en-EG" sz="2400" dirty="0">
                <a:solidFill>
                  <a:schemeClr val="tx1"/>
                </a:solidFill>
                <a:latin typeface="Al-Jazeera-Arabic-Regular" pitchFamily="2" charset="-78"/>
                <a:cs typeface="Al-Jazeera-Arabic-Regular" pitchFamily="2" charset="-78"/>
              </a:rPr>
              <a:t> </a:t>
            </a:r>
            <a:r>
              <a:rPr lang="en-US" altLang="en-EG" sz="2400" dirty="0">
                <a:solidFill>
                  <a:schemeClr val="tx1"/>
                </a:solidFill>
                <a:latin typeface="Al-Jazeera-Arabic-Regular" pitchFamily="2" charset="-78"/>
                <a:cs typeface="Al-Jazeera-Arabic-Regular" pitchFamily="2" charset="-78"/>
              </a:rPr>
              <a:t> e-commerce</a:t>
            </a:r>
            <a:r>
              <a:rPr lang="ar-KW" altLang="en-EG" sz="2400" dirty="0">
                <a:solidFill>
                  <a:schemeClr val="tx1"/>
                </a:solidFill>
                <a:latin typeface="Al-Jazeera-Arabic-Regular" pitchFamily="2" charset="-78"/>
                <a:cs typeface="Al-Jazeera-Arabic-Regular" pitchFamily="2" charset="-78"/>
              </a:rPr>
              <a:t>.</a:t>
            </a:r>
          </a:p>
          <a:p>
            <a:pPr marL="342900" indent="-342900" algn="justLow" defTabSz="990600" rtl="1">
              <a:lnSpc>
                <a:spcPct val="120000"/>
              </a:lnSpc>
              <a:buFont typeface="Arial" panose="020B0604020202020204" pitchFamily="34" charset="0"/>
              <a:buChar char="•"/>
            </a:pPr>
            <a:endParaRPr lang="ar-SA" altLang="en-EG" sz="2400" dirty="0">
              <a:solidFill>
                <a:schemeClr val="tx1"/>
              </a:solidFill>
              <a:latin typeface="Al-Jazeera-Arabic-Regular" pitchFamily="2" charset="-78"/>
              <a:cs typeface="Al-Jazeera-Arabic-Regular" pitchFamily="2" charset="-78"/>
            </a:endParaRPr>
          </a:p>
          <a:p>
            <a:pPr marL="342900" indent="-342900" algn="justLow" defTabSz="990600" rtl="1">
              <a:lnSpc>
                <a:spcPct val="120000"/>
              </a:lnSpc>
              <a:buFont typeface="Arial" panose="020B0604020202020204" pitchFamily="34" charset="0"/>
              <a:buChar char="•"/>
            </a:pPr>
            <a:r>
              <a:rPr lang="ar-SA" altLang="en-EG" sz="2400" dirty="0">
                <a:solidFill>
                  <a:schemeClr val="tx1"/>
                </a:solidFill>
                <a:latin typeface="Al-Jazeera-Arabic-Regular" pitchFamily="2" charset="-78"/>
                <a:cs typeface="Al-Jazeera-Arabic-Regular" pitchFamily="2" charset="-78"/>
              </a:rPr>
              <a:t>تقديم الخدمات للمواطنين بسرعة وسهولة وبأقل تكلفة كما هو متبع عند دفع فاتورة الهاتف وتجديد البطاقة المدنية وظهور ما يسمى بالحكومة الإلكترونية</a:t>
            </a:r>
            <a:r>
              <a:rPr lang="ar-KW" altLang="en-EG" sz="2400" dirty="0">
                <a:solidFill>
                  <a:schemeClr val="tx1"/>
                </a:solidFill>
                <a:latin typeface="Al-Jazeera-Arabic-Regular" pitchFamily="2" charset="-78"/>
                <a:cs typeface="Al-Jazeera-Arabic-Regular" pitchFamily="2" charset="-78"/>
              </a:rPr>
              <a:t> </a:t>
            </a:r>
            <a:r>
              <a:rPr lang="en-US" altLang="en-EG" sz="2400" dirty="0">
                <a:solidFill>
                  <a:schemeClr val="tx1"/>
                </a:solidFill>
                <a:latin typeface="Al-Jazeera-Arabic-Regular" pitchFamily="2" charset="-78"/>
                <a:cs typeface="Al-Jazeera-Arabic-Regular" pitchFamily="2" charset="-78"/>
              </a:rPr>
              <a:t>e-government</a:t>
            </a:r>
            <a:r>
              <a:rPr lang="ar-KW" altLang="en-EG" sz="2400" dirty="0">
                <a:solidFill>
                  <a:schemeClr val="tx1"/>
                </a:solidFill>
                <a:latin typeface="Al-Jazeera-Arabic-Regular" pitchFamily="2" charset="-78"/>
                <a:cs typeface="Al-Jazeera-Arabic-Regular" pitchFamily="2" charset="-78"/>
              </a:rPr>
              <a:t>.</a:t>
            </a:r>
          </a:p>
          <a:p>
            <a:pPr marL="342900" indent="-342900" algn="justLow" defTabSz="990600" rtl="1">
              <a:lnSpc>
                <a:spcPct val="120000"/>
              </a:lnSpc>
              <a:buFont typeface="Arial" panose="020B0604020202020204" pitchFamily="34" charset="0"/>
              <a:buChar char="•"/>
            </a:pPr>
            <a:endParaRPr lang="ar-SA" altLang="en-EG" sz="2400" dirty="0">
              <a:solidFill>
                <a:schemeClr val="tx1"/>
              </a:solidFill>
              <a:latin typeface="Al-Jazeera-Arabic-Regular" pitchFamily="2" charset="-78"/>
              <a:cs typeface="Al-Jazeera-Arabic-Regular" pitchFamily="2" charset="-78"/>
            </a:endParaRPr>
          </a:p>
          <a:p>
            <a:pPr marL="342900" indent="-342900" algn="justLow" defTabSz="990600" rtl="1">
              <a:lnSpc>
                <a:spcPct val="120000"/>
              </a:lnSpc>
              <a:buFont typeface="Arial" panose="020B0604020202020204" pitchFamily="34" charset="0"/>
              <a:buChar char="•"/>
            </a:pPr>
            <a:r>
              <a:rPr lang="ar-SA" altLang="en-EG" sz="2400" dirty="0">
                <a:solidFill>
                  <a:schemeClr val="tx1"/>
                </a:solidFill>
                <a:latin typeface="Al-Jazeera-Arabic-Regular" pitchFamily="2" charset="-78"/>
                <a:cs typeface="Al-Jazeera-Arabic-Regular" pitchFamily="2" charset="-78"/>
              </a:rPr>
              <a:t>اعتماد العديد من الشركات على الشبكات في عملها بشكل أساسي كشركات الطيران والبنوك وغيرها</a:t>
            </a:r>
            <a:r>
              <a:rPr lang="en-US" altLang="en-EG" sz="2400" dirty="0">
                <a:solidFill>
                  <a:schemeClr val="tx1"/>
                </a:solidFill>
                <a:latin typeface="Al-Jazeera-Arabic-Regular" pitchFamily="2" charset="-78"/>
                <a:cs typeface="Al-Jazeera-Arabic-Regular" pitchFamily="2" charset="-78"/>
              </a:rPr>
              <a:t>.</a:t>
            </a:r>
            <a:endParaRPr lang="ar-KW" altLang="en-EG" sz="2400" dirty="0">
              <a:solidFill>
                <a:schemeClr val="tx1"/>
              </a:solidFill>
              <a:latin typeface="Al-Jazeera-Arabic-Regular" pitchFamily="2" charset="-78"/>
              <a:cs typeface="Al-Jazeera-Arabic-Regular" pitchFamily="2" charset="-78"/>
            </a:endParaRPr>
          </a:p>
        </p:txBody>
      </p:sp>
      <p:pic>
        <p:nvPicPr>
          <p:cNvPr id="10" name="Audio Recording Mar 24, 2023 at 6:03:33 PM" descr="Audio Recording Mar 24, 2023 at 6:03:33 PM">
            <a:hlinkClick r:id="" action="ppaction://media"/>
            <a:extLst>
              <a:ext uri="{FF2B5EF4-FFF2-40B4-BE49-F238E27FC236}">
                <a16:creationId xmlns:a16="http://schemas.microsoft.com/office/drawing/2014/main" id="{766D4B30-4C93-654B-98C8-F73F0792FCB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49356" y="6045200"/>
            <a:ext cx="812800" cy="812800"/>
          </a:xfrm>
          <a:prstGeom prst="rect">
            <a:avLst/>
          </a:prstGeom>
        </p:spPr>
      </p:pic>
      <p:pic>
        <p:nvPicPr>
          <p:cNvPr id="11" name="Picture 10">
            <a:extLst>
              <a:ext uri="{FF2B5EF4-FFF2-40B4-BE49-F238E27FC236}">
                <a16:creationId xmlns:a16="http://schemas.microsoft.com/office/drawing/2014/main" id="{93C3D8D7-F2CE-49C6-A50E-A36A6AE7A48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41348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2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8268480" y="4508444"/>
            <a:ext cx="2787943"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شبكة الإنترنت</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Mar 24, 2023 at 6:03:59 PM" descr="Audio Recording Mar 24, 2023 at 6:03:59 PM">
            <a:hlinkClick r:id="" action="ppaction://media"/>
            <a:extLst>
              <a:ext uri="{FF2B5EF4-FFF2-40B4-BE49-F238E27FC236}">
                <a16:creationId xmlns:a16="http://schemas.microsoft.com/office/drawing/2014/main" id="{5D915386-EBB6-3887-5DD6-17B16BAED29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10451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761056" y="588321"/>
            <a:ext cx="315983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تعريف شبكة الإنترنت</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489882"/>
            <a:ext cx="10960689" cy="1696362"/>
          </a:xfrm>
          <a:prstGeom prst="rect">
            <a:avLst/>
          </a:prstGeom>
          <a:noFill/>
        </p:spPr>
        <p:txBody>
          <a:bodyPr wrap="square" rtlCol="0">
            <a:spAutoFit/>
          </a:bodyPr>
          <a:lstStyle/>
          <a:p>
            <a:pPr algn="justLow" rtl="1">
              <a:lnSpc>
                <a:spcPct val="150000"/>
              </a:lnSpc>
            </a:pPr>
            <a:r>
              <a:rPr lang="ar-SA" altLang="en-EG" sz="2400" dirty="0">
                <a:latin typeface="Al-Jazeera-Arabic-Regular" pitchFamily="2" charset="-78"/>
                <a:cs typeface="Al-Jazeera-Arabic-Regular" pitchFamily="2" charset="-78"/>
              </a:rPr>
              <a:t>الانترنت</a:t>
            </a:r>
            <a:r>
              <a:rPr lang="en-US" altLang="en-EG" sz="2400" dirty="0">
                <a:latin typeface="Al-Jazeera-Arabic-Regular" pitchFamily="2" charset="-78"/>
                <a:cs typeface="Al-Jazeera-Arabic-Regular" pitchFamily="2" charset="-78"/>
              </a:rPr>
              <a:t> Internet </a:t>
            </a:r>
            <a:r>
              <a:rPr lang="ar-SA" altLang="en-EG" sz="2400" dirty="0">
                <a:latin typeface="Al-Jazeera-Arabic-Regular" pitchFamily="2" charset="-78"/>
                <a:cs typeface="Al-Jazeera-Arabic-Regular" pitchFamily="2" charset="-78"/>
              </a:rPr>
              <a:t>هي شبكة حاسبات عملاقة </a:t>
            </a:r>
            <a:r>
              <a:rPr lang="en-US" altLang="en-EG" sz="2400" dirty="0">
                <a:latin typeface="Al-Jazeera-Arabic-Regular" pitchFamily="2" charset="-78"/>
                <a:cs typeface="Al-Jazeera-Arabic-Regular" pitchFamily="2" charset="-78"/>
              </a:rPr>
              <a:t>Wide Area Network – WAN</a:t>
            </a:r>
            <a:r>
              <a:rPr lang="ar-KW" altLang="en-EG" sz="2400" dirty="0">
                <a:latin typeface="Al-Jazeera-Arabic-Regular" pitchFamily="2" charset="-78"/>
                <a:cs typeface="Al-Jazeera-Arabic-Regular" pitchFamily="2" charset="-78"/>
              </a:rPr>
              <a:t> </a:t>
            </a:r>
            <a:r>
              <a:rPr lang="ar-SA" altLang="en-EG" sz="2400" dirty="0" err="1">
                <a:latin typeface="Al-Jazeera-Arabic-Regular" pitchFamily="2" charset="-78"/>
                <a:cs typeface="Al-Jazeera-Arabic-Regular" pitchFamily="2" charset="-78"/>
              </a:rPr>
              <a:t>ت</a:t>
            </a:r>
            <a:r>
              <a:rPr lang="ar-KW" altLang="en-EG" sz="2400" dirty="0">
                <a:latin typeface="Al-Jazeera-Arabic-Regular" pitchFamily="2" charset="-78"/>
                <a:cs typeface="Al-Jazeera-Arabic-Regular" pitchFamily="2" charset="-78"/>
              </a:rPr>
              <a:t>ت</a:t>
            </a:r>
            <a:r>
              <a:rPr lang="ar-SA" altLang="en-EG" sz="2400" dirty="0">
                <a:latin typeface="Al-Jazeera-Arabic-Regular" pitchFamily="2" charset="-78"/>
                <a:cs typeface="Al-Jazeera-Arabic-Regular" pitchFamily="2" charset="-78"/>
              </a:rPr>
              <a:t>كون من مجموعة من الشبكات والحاسبات التي تضم كل منها كميات هائلة من المعلومات</a:t>
            </a:r>
            <a:r>
              <a:rPr lang="ar-KW" altLang="en-EG" sz="2400" dirty="0">
                <a:latin typeface="Al-Jazeera-Arabic-Regular" pitchFamily="2" charset="-78"/>
                <a:cs typeface="Al-Jazeera-Arabic-Regular" pitchFamily="2" charset="-78"/>
              </a:rPr>
              <a:t>. </a:t>
            </a:r>
            <a:r>
              <a:rPr lang="ar-SA" altLang="en-EG" sz="2400" dirty="0">
                <a:latin typeface="Al-Jazeera-Arabic-Regular" pitchFamily="2" charset="-78"/>
                <a:cs typeface="Al-Jazeera-Arabic-Regular" pitchFamily="2" charset="-78"/>
              </a:rPr>
              <a:t>ويطلق على الانترنت اسم شبكة الشبكات كما يطلق عليها أيضاً طريق المعلومات السريع</a:t>
            </a:r>
            <a:r>
              <a:rPr lang="en-US" altLang="en-EG" sz="2400" dirty="0">
                <a:latin typeface="Al-Jazeera-Arabic-Regular" pitchFamily="2" charset="-78"/>
                <a:cs typeface="Al-Jazeera-Arabic-Regular" pitchFamily="2" charset="-78"/>
              </a:rPr>
              <a:t>.</a:t>
            </a:r>
            <a:endParaRPr lang="ar-SA" altLang="en-EG" sz="2400" dirty="0">
              <a:latin typeface="Al-Jazeera-Arabic-Regular" pitchFamily="2" charset="-78"/>
              <a:cs typeface="Al-Jazeera-Arabic-Regular" pitchFamily="2" charset="-78"/>
            </a:endParaRPr>
          </a:p>
        </p:txBody>
      </p:sp>
      <p:pic>
        <p:nvPicPr>
          <p:cNvPr id="10" name="Audio Recording Mar 24, 2023 at 6:05:38 PM" descr="Audio Recording Mar 24, 2023 at 6:05:38 PM">
            <a:hlinkClick r:id="" action="ppaction://media"/>
            <a:extLst>
              <a:ext uri="{FF2B5EF4-FFF2-40B4-BE49-F238E27FC236}">
                <a16:creationId xmlns:a16="http://schemas.microsoft.com/office/drawing/2014/main" id="{D8CCAF55-00D4-B341-AA7A-3EC714FF45D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82569" y="6101328"/>
            <a:ext cx="812800" cy="812800"/>
          </a:xfrm>
          <a:prstGeom prst="rect">
            <a:avLst/>
          </a:prstGeom>
        </p:spPr>
      </p:pic>
      <p:pic>
        <p:nvPicPr>
          <p:cNvPr id="11" name="Picture 10">
            <a:extLst>
              <a:ext uri="{FF2B5EF4-FFF2-40B4-BE49-F238E27FC236}">
                <a16:creationId xmlns:a16="http://schemas.microsoft.com/office/drawing/2014/main" id="{AA481033-0B47-C0D8-90E8-13D64840D1E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13901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3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490949" y="588321"/>
            <a:ext cx="315984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تاريـخ شبكة الانترنت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7004" y="1773259"/>
            <a:ext cx="10960689" cy="3912353"/>
          </a:xfrm>
          <a:prstGeom prst="rect">
            <a:avLst/>
          </a:prstGeom>
          <a:noFill/>
        </p:spPr>
        <p:txBody>
          <a:bodyPr wrap="square" rtlCol="0">
            <a:spAutoFit/>
          </a:bodyPr>
          <a:lstStyle/>
          <a:p>
            <a:pPr algn="justLow" rtl="1">
              <a:lnSpc>
                <a:spcPct val="150000"/>
              </a:lnSpc>
            </a:pPr>
            <a:r>
              <a:rPr lang="ar-SA" altLang="en-EG" sz="2400" dirty="0">
                <a:latin typeface="Al-Jazeera-Arabic-Regular" pitchFamily="2" charset="-78"/>
                <a:cs typeface="Al-Jazeera-Arabic-Regular" pitchFamily="2" charset="-78"/>
              </a:rPr>
              <a:t>نشأت شبكة الانترنت عام 1969 في الولايات المتحدة الأمريكية لدعم الأبحاث العسكرية وأطلق عليها اسم </a:t>
            </a:r>
            <a:r>
              <a:rPr lang="ar-SA" altLang="en-EG" sz="2400" dirty="0" err="1">
                <a:latin typeface="Al-Jazeera-Arabic-Regular" pitchFamily="2" charset="-78"/>
                <a:cs typeface="Al-Jazeera-Arabic-Regular" pitchFamily="2" charset="-78"/>
              </a:rPr>
              <a:t>أربانت</a:t>
            </a:r>
            <a:r>
              <a:rPr lang="en-US" altLang="en-EG" sz="2400" dirty="0">
                <a:latin typeface="Al-Jazeera-Arabic-Regular" pitchFamily="2" charset="-78"/>
                <a:cs typeface="Al-Jazeera-Arabic-Regular" pitchFamily="2" charset="-78"/>
              </a:rPr>
              <a:t>Advanced Research Projects Agency - ARPANET </a:t>
            </a:r>
            <a:endParaRPr lang="ar-SA" altLang="en-EG" sz="2400" dirty="0">
              <a:latin typeface="Al-Jazeera-Arabic-Regular" pitchFamily="2" charset="-78"/>
              <a:cs typeface="Al-Jazeera-Arabic-Regular" pitchFamily="2" charset="-78"/>
            </a:endParaRPr>
          </a:p>
          <a:p>
            <a:pPr algn="justLow" rtl="1">
              <a:lnSpc>
                <a:spcPct val="150000"/>
              </a:lnSpc>
            </a:pPr>
            <a:r>
              <a:rPr lang="ar-SA" altLang="en-EG" sz="2400" dirty="0">
                <a:latin typeface="Al-Jazeera-Arabic-Regular" pitchFamily="2" charset="-78"/>
                <a:cs typeface="Al-Jazeera-Arabic-Regular" pitchFamily="2" charset="-78"/>
              </a:rPr>
              <a:t>وتكونت هذه الشبكة في ذلك الحين من أربعة حاسبات كبيرة موزعة في بعض الجامعات ومراكز الأبحاث. </a:t>
            </a:r>
          </a:p>
          <a:p>
            <a:pPr algn="justLow" rtl="1">
              <a:lnSpc>
                <a:spcPct val="150000"/>
              </a:lnSpc>
            </a:pPr>
            <a:r>
              <a:rPr lang="ar-SA" altLang="en-EG" sz="2400" dirty="0">
                <a:latin typeface="Al-Jazeera-Arabic-Regular" pitchFamily="2" charset="-78"/>
                <a:cs typeface="Al-Jazeera-Arabic-Regular" pitchFamily="2" charset="-78"/>
              </a:rPr>
              <a:t>ثم تغيرت طبيعة الانترنت  فجأة في عام 1992 ، عندما بدأت حكومة الولايات المتحدة الانسحاب من ادارة الشبكة ، وأصبح بإمكان الشركات التجارية الوصول للشبكة والتواصل مع العامة. </a:t>
            </a:r>
          </a:p>
        </p:txBody>
      </p:sp>
      <p:pic>
        <p:nvPicPr>
          <p:cNvPr id="10" name="Audio Recording Mar 24, 2023 at 6:10:40 PM" descr="Audio Recording Mar 24, 2023 at 6:10:40 PM">
            <a:hlinkClick r:id="" action="ppaction://media"/>
            <a:extLst>
              <a:ext uri="{FF2B5EF4-FFF2-40B4-BE49-F238E27FC236}">
                <a16:creationId xmlns:a16="http://schemas.microsoft.com/office/drawing/2014/main" id="{AA7A4493-89A3-E246-92FA-F2E0959F9D0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11293" y="6154082"/>
            <a:ext cx="812800" cy="812800"/>
          </a:xfrm>
          <a:prstGeom prst="rect">
            <a:avLst/>
          </a:prstGeom>
        </p:spPr>
      </p:pic>
      <p:pic>
        <p:nvPicPr>
          <p:cNvPr id="11" name="Picture 10">
            <a:extLst>
              <a:ext uri="{FF2B5EF4-FFF2-40B4-BE49-F238E27FC236}">
                <a16:creationId xmlns:a16="http://schemas.microsoft.com/office/drawing/2014/main" id="{048AE154-AC80-6A89-D3D0-CAE1D6E30FE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668960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45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34256" y="588321"/>
            <a:ext cx="4770858"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ملكية وموقع ادارة شبكة 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2022919"/>
            <a:ext cx="10960689" cy="2945358"/>
          </a:xfrm>
          <a:prstGeom prst="rect">
            <a:avLst/>
          </a:prstGeom>
          <a:noFill/>
        </p:spPr>
        <p:txBody>
          <a:bodyPr wrap="square" rtlCol="0">
            <a:spAutoFit/>
          </a:bodyPr>
          <a:lstStyle/>
          <a:p>
            <a:pPr algn="justLow" rtl="1">
              <a:lnSpc>
                <a:spcPct val="120000"/>
              </a:lnSpc>
            </a:pPr>
            <a:r>
              <a:rPr lang="ar-SA" altLang="en-EG" sz="2400" b="1" dirty="0">
                <a:latin typeface="Al-Jazeera-Arabic-Regular" pitchFamily="2" charset="-78"/>
                <a:cs typeface="Al-Jazeera-Arabic-Regular" pitchFamily="2" charset="-78"/>
              </a:rPr>
              <a:t>موقع شبكة الانترنت</a:t>
            </a:r>
          </a:p>
          <a:p>
            <a:pPr algn="justLow" rtl="1">
              <a:lnSpc>
                <a:spcPct val="120000"/>
              </a:lnSpc>
            </a:pPr>
            <a:r>
              <a:rPr lang="ar-SA" altLang="en-EG" sz="2200" dirty="0">
                <a:latin typeface="Al-Jazeera-Arabic-Regular" pitchFamily="2" charset="-78"/>
                <a:cs typeface="Al-Jazeera-Arabic-Regular" pitchFamily="2" charset="-78"/>
              </a:rPr>
              <a:t>لا يوجد مكان محدد لموقع شبكة الانترنت فهي ناتج توصيل جميع الحاسبات المتصلة بالشبكة بما تحتويه هذه الحاسبات من معلومات</a:t>
            </a:r>
            <a:r>
              <a:rPr lang="en-US" altLang="en-EG" sz="2200" dirty="0">
                <a:latin typeface="Al-Jazeera-Arabic-Regular" pitchFamily="2" charset="-78"/>
                <a:cs typeface="Al-Jazeera-Arabic-Regular" pitchFamily="2" charset="-78"/>
              </a:rPr>
              <a:t>.</a:t>
            </a:r>
            <a:endParaRPr lang="ar-SA" altLang="en-EG" sz="2200" dirty="0">
              <a:latin typeface="Al-Jazeera-Arabic-Regular" pitchFamily="2" charset="-78"/>
              <a:cs typeface="Al-Jazeera-Arabic-Regular" pitchFamily="2" charset="-78"/>
            </a:endParaRPr>
          </a:p>
          <a:p>
            <a:pPr algn="justLow" rtl="1">
              <a:lnSpc>
                <a:spcPct val="120000"/>
              </a:lnSpc>
            </a:pPr>
            <a:endParaRPr lang="ar-SA" altLang="en-EG" sz="2200" dirty="0">
              <a:latin typeface="Al-Jazeera-Arabic-Regular" pitchFamily="2" charset="-78"/>
              <a:cs typeface="Al-Jazeera-Arabic-Regular" pitchFamily="2" charset="-78"/>
            </a:endParaRPr>
          </a:p>
          <a:p>
            <a:pPr algn="justLow" rtl="1">
              <a:lnSpc>
                <a:spcPct val="120000"/>
              </a:lnSpc>
            </a:pPr>
            <a:r>
              <a:rPr lang="ar-SA" altLang="en-EG" sz="2200" b="1" dirty="0">
                <a:latin typeface="Al-Jazeera-Arabic-Regular" pitchFamily="2" charset="-78"/>
                <a:cs typeface="Al-Jazeera-Arabic-Regular" pitchFamily="2" charset="-78"/>
              </a:rPr>
              <a:t>ملكية شبكة الإنترنت</a:t>
            </a:r>
          </a:p>
          <a:p>
            <a:pPr algn="justLow" rtl="1">
              <a:lnSpc>
                <a:spcPct val="120000"/>
              </a:lnSpc>
            </a:pPr>
            <a:r>
              <a:rPr lang="ar-SA" altLang="en-EG" sz="2200" dirty="0">
                <a:latin typeface="Al-Jazeera-Arabic-Regular" pitchFamily="2" charset="-78"/>
                <a:cs typeface="Al-Jazeera-Arabic-Regular" pitchFamily="2" charset="-78"/>
              </a:rPr>
              <a:t>لا يوجد مالك لشبكة الإنترنت، فهي نتاج وجود أجهزة تعمل في نفس الوقت لذلك فهي كالماء والهواء لا يمتلكها أحد ولا تقدر دولة أو مؤسسة التحكم في قطع الإنترنت في العالم.</a:t>
            </a:r>
          </a:p>
        </p:txBody>
      </p:sp>
      <p:pic>
        <p:nvPicPr>
          <p:cNvPr id="10" name="Audio Recording Mar 24, 2023 at 6:21:06 PM" descr="Audio Recording Mar 24, 2023 at 6:21:06 PM">
            <a:hlinkClick r:id="" action="ppaction://media"/>
            <a:extLst>
              <a:ext uri="{FF2B5EF4-FFF2-40B4-BE49-F238E27FC236}">
                <a16:creationId xmlns:a16="http://schemas.microsoft.com/office/drawing/2014/main" id="{A0CA7DE5-1243-284A-932F-5426E30B221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1056F403-6FF7-80D2-9D0B-47AA932A938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3320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7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726819" y="588321"/>
            <a:ext cx="5778185"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مجتمع الإنترنت </a:t>
            </a:r>
            <a:r>
              <a:rPr lang="en-US" sz="2800" b="1" dirty="0">
                <a:solidFill>
                  <a:schemeClr val="bg1"/>
                </a:solidFill>
                <a:latin typeface="Al-Jazeera-Arabic-Regular" pitchFamily="2" charset="-78"/>
                <a:cs typeface="Al-Jazeera-Arabic-Regular" pitchFamily="2" charset="-78"/>
              </a:rPr>
              <a:t>Internet Community</a:t>
            </a:r>
            <a:endParaRPr lang="ar-SA"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879451"/>
            <a:ext cx="10960689" cy="4238020"/>
          </a:xfrm>
          <a:prstGeom prst="rect">
            <a:avLst/>
          </a:prstGeom>
          <a:noFill/>
        </p:spPr>
        <p:txBody>
          <a:bodyPr wrap="square" rtlCol="0">
            <a:spAutoFit/>
          </a:bodyPr>
          <a:lstStyle/>
          <a:p>
            <a:pPr algn="justLow" rtl="1">
              <a:lnSpc>
                <a:spcPct val="120000"/>
              </a:lnSpc>
            </a:pPr>
            <a:r>
              <a:rPr lang="ar-SA" altLang="en-EG" sz="2400" dirty="0">
                <a:latin typeface="Al-Jazeera-Arabic-Regular" pitchFamily="2" charset="-78"/>
                <a:cs typeface="Al-Jazeera-Arabic-Regular" pitchFamily="2" charset="-78"/>
              </a:rPr>
              <a:t>يتكون مجتمع الانترنت من مجموعة من الفئات المشتركة وهي الأفراد، المنظمات، شركات الحاسبات، المؤسسات، الحكومات وكل من له علاقة بالإنترنت بأسلوب أو بآخر.</a:t>
            </a:r>
            <a:endParaRPr lang="en-US" altLang="en-EG" sz="2400" dirty="0">
              <a:latin typeface="Al-Jazeera-Arabic-Regular" pitchFamily="2" charset="-78"/>
              <a:cs typeface="Al-Jazeera-Arabic-Regular" pitchFamily="2" charset="-78"/>
            </a:endParaRPr>
          </a:p>
          <a:p>
            <a:pPr algn="justLow" rtl="1">
              <a:lnSpc>
                <a:spcPct val="120000"/>
              </a:lnSpc>
            </a:pPr>
            <a:r>
              <a:rPr lang="ar-SA" altLang="en-EG" sz="2400" dirty="0">
                <a:latin typeface="Al-Jazeera-Arabic-Regular" pitchFamily="2" charset="-78"/>
                <a:cs typeface="Al-Jazeera-Arabic-Regular" pitchFamily="2" charset="-78"/>
              </a:rPr>
              <a:t>وفيما يلي وصف مبسط لكل من تلك الفئات</a:t>
            </a:r>
            <a:r>
              <a:rPr lang="en-US" altLang="en-EG" sz="2400" dirty="0">
                <a:latin typeface="Al-Jazeera-Arabic-Regular" pitchFamily="2" charset="-78"/>
                <a:cs typeface="Al-Jazeera-Arabic-Regular" pitchFamily="2" charset="-78"/>
              </a:rPr>
              <a:t>:</a:t>
            </a:r>
          </a:p>
          <a:p>
            <a:pPr marL="457200" indent="-457200" algn="justLow" rtl="1">
              <a:lnSpc>
                <a:spcPct val="120000"/>
              </a:lnSpc>
              <a:buFont typeface="+mj-lt"/>
              <a:buAutoNum type="arabicPeriod"/>
            </a:pPr>
            <a:r>
              <a:rPr lang="ar-SA" altLang="en-EG" sz="2200" dirty="0">
                <a:latin typeface="Al-Jazeera-Arabic-Regular" pitchFamily="2" charset="-78"/>
                <a:cs typeface="Al-Jazeera-Arabic-Regular" pitchFamily="2" charset="-78"/>
              </a:rPr>
              <a:t>المستخدمين  </a:t>
            </a:r>
            <a:r>
              <a:rPr lang="en-US" altLang="en-EG" sz="2200" dirty="0">
                <a:latin typeface="Al-Jazeera-Arabic-Regular" pitchFamily="2" charset="-78"/>
                <a:cs typeface="Al-Jazeera-Arabic-Regular" pitchFamily="2" charset="-78"/>
              </a:rPr>
              <a:t>Users</a:t>
            </a:r>
          </a:p>
          <a:p>
            <a:pPr marL="457200" indent="-457200" algn="justLow" rtl="1">
              <a:lnSpc>
                <a:spcPct val="120000"/>
              </a:lnSpc>
              <a:buFont typeface="+mj-lt"/>
              <a:buAutoNum type="arabicPeriod"/>
            </a:pPr>
            <a:r>
              <a:rPr lang="ar-SA" altLang="en-EG" sz="2200" dirty="0">
                <a:latin typeface="Al-Jazeera-Arabic-Regular" pitchFamily="2" charset="-78"/>
                <a:cs typeface="Al-Jazeera-Arabic-Regular" pitchFamily="2" charset="-78"/>
              </a:rPr>
              <a:t>مزودي خدمة الاتصال بالإنترنت </a:t>
            </a:r>
            <a:r>
              <a:rPr lang="en-US" altLang="en-EG" sz="2200" dirty="0">
                <a:latin typeface="Al-Jazeera-Arabic-Regular" pitchFamily="2" charset="-78"/>
                <a:cs typeface="Al-Jazeera-Arabic-Regular" pitchFamily="2" charset="-78"/>
              </a:rPr>
              <a:t>Internet Service Providers - ISP</a:t>
            </a:r>
          </a:p>
          <a:p>
            <a:pPr marL="457200" indent="-457200" algn="justLow" rtl="1">
              <a:lnSpc>
                <a:spcPct val="120000"/>
              </a:lnSpc>
              <a:buFont typeface="+mj-lt"/>
              <a:buAutoNum type="arabicPeriod"/>
            </a:pPr>
            <a:r>
              <a:rPr lang="ar-SA" altLang="en-EG" sz="2200" dirty="0">
                <a:latin typeface="Al-Jazeera-Arabic-Regular" pitchFamily="2" charset="-78"/>
                <a:cs typeface="Al-Jazeera-Arabic-Regular" pitchFamily="2" charset="-78"/>
              </a:rPr>
              <a:t>مزودي المعلومات للإنترنت </a:t>
            </a:r>
            <a:r>
              <a:rPr lang="en-US" altLang="en-EG" sz="2200" dirty="0">
                <a:latin typeface="Al-Jazeera-Arabic-Regular" pitchFamily="2" charset="-78"/>
                <a:cs typeface="Al-Jazeera-Arabic-Regular" pitchFamily="2" charset="-78"/>
              </a:rPr>
              <a:t>Internet Content Providers</a:t>
            </a:r>
          </a:p>
          <a:p>
            <a:pPr marL="457200" indent="-457200" algn="justLow" rtl="1">
              <a:lnSpc>
                <a:spcPct val="120000"/>
              </a:lnSpc>
              <a:buFont typeface="+mj-lt"/>
              <a:buAutoNum type="arabicPeriod"/>
            </a:pPr>
            <a:r>
              <a:rPr lang="ar-SA" altLang="en-EG" sz="2200" dirty="0">
                <a:latin typeface="Al-Jazeera-Arabic-Regular" pitchFamily="2" charset="-78"/>
                <a:cs typeface="Al-Jazeera-Arabic-Regular" pitchFamily="2" charset="-78"/>
              </a:rPr>
              <a:t>مزودي البرمجيات من خلال الويب  </a:t>
            </a:r>
            <a:r>
              <a:rPr lang="en-US" altLang="en-EG" sz="2200" dirty="0">
                <a:latin typeface="Al-Jazeera-Arabic-Regular" pitchFamily="2" charset="-78"/>
                <a:cs typeface="Al-Jazeera-Arabic-Regular" pitchFamily="2" charset="-78"/>
              </a:rPr>
              <a:t>Application Service Providers</a:t>
            </a:r>
          </a:p>
          <a:p>
            <a:pPr marL="457200" indent="-457200" algn="justLow" rtl="1">
              <a:lnSpc>
                <a:spcPct val="120000"/>
              </a:lnSpc>
              <a:buFont typeface="+mj-lt"/>
              <a:buAutoNum type="arabicPeriod"/>
            </a:pPr>
            <a:r>
              <a:rPr lang="ar-SA" altLang="en-EG" sz="2200" dirty="0">
                <a:latin typeface="Al-Jazeera-Arabic-Regular" pitchFamily="2" charset="-78"/>
                <a:cs typeface="Al-Jazeera-Arabic-Regular" pitchFamily="2" charset="-78"/>
              </a:rPr>
              <a:t>شركات أجهزة وبرمجيات الحاسوب  </a:t>
            </a:r>
            <a:r>
              <a:rPr lang="en-US" altLang="en-EG" sz="2200" dirty="0">
                <a:latin typeface="Al-Jazeera-Arabic-Regular" pitchFamily="2" charset="-78"/>
                <a:cs typeface="Al-Jazeera-Arabic-Regular" pitchFamily="2" charset="-78"/>
              </a:rPr>
              <a:t>Hardware and Software Companies</a:t>
            </a:r>
          </a:p>
          <a:p>
            <a:pPr marL="457200" indent="-457200" algn="justLow" rtl="1">
              <a:lnSpc>
                <a:spcPct val="120000"/>
              </a:lnSpc>
              <a:buFont typeface="+mj-lt"/>
              <a:buAutoNum type="arabicPeriod"/>
            </a:pPr>
            <a:r>
              <a:rPr lang="ar-SA" altLang="en-EG" sz="2200" dirty="0">
                <a:latin typeface="Al-Jazeera-Arabic-Regular" pitchFamily="2" charset="-78"/>
                <a:cs typeface="Al-Jazeera-Arabic-Regular" pitchFamily="2" charset="-78"/>
              </a:rPr>
              <a:t>الحكومات  </a:t>
            </a:r>
            <a:r>
              <a:rPr lang="en-US" altLang="en-EG" sz="2200" dirty="0">
                <a:latin typeface="Al-Jazeera-Arabic-Regular" pitchFamily="2" charset="-78"/>
                <a:cs typeface="Al-Jazeera-Arabic-Regular" pitchFamily="2" charset="-78"/>
              </a:rPr>
              <a:t>Governments</a:t>
            </a:r>
          </a:p>
          <a:p>
            <a:pPr algn="justLow" rtl="1">
              <a:lnSpc>
                <a:spcPct val="120000"/>
              </a:lnSpc>
            </a:pPr>
            <a:endParaRPr lang="ar-SA" altLang="en-EG" sz="2200" dirty="0">
              <a:latin typeface="Al-Jazeera-Arabic-Regular" pitchFamily="2" charset="-78"/>
              <a:cs typeface="Al-Jazeera-Arabic-Regular" pitchFamily="2" charset="-78"/>
            </a:endParaRPr>
          </a:p>
        </p:txBody>
      </p:sp>
      <p:pic>
        <p:nvPicPr>
          <p:cNvPr id="10" name="Audio Recording Mar 24, 2023 at 6:24:50 PM" descr="Audio Recording Mar 24, 2023 at 6:24:50 PM">
            <a:hlinkClick r:id="" action="ppaction://media"/>
            <a:extLst>
              <a:ext uri="{FF2B5EF4-FFF2-40B4-BE49-F238E27FC236}">
                <a16:creationId xmlns:a16="http://schemas.microsoft.com/office/drawing/2014/main" id="{D7B70197-E497-B941-90FF-A32DF39AA2B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29752" y="6117471"/>
            <a:ext cx="812800" cy="812800"/>
          </a:xfrm>
          <a:prstGeom prst="rect">
            <a:avLst/>
          </a:prstGeom>
        </p:spPr>
      </p:pic>
      <p:pic>
        <p:nvPicPr>
          <p:cNvPr id="11" name="Picture 10">
            <a:extLst>
              <a:ext uri="{FF2B5EF4-FFF2-40B4-BE49-F238E27FC236}">
                <a16:creationId xmlns:a16="http://schemas.microsoft.com/office/drawing/2014/main" id="{D7CAF730-DE47-D9C4-5E2D-FAB0BCD9C9A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58094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510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877687"/>
            <a:ext cx="10960689" cy="3090590"/>
          </a:xfrm>
          <a:prstGeom prst="rect">
            <a:avLst/>
          </a:prstGeom>
          <a:noFill/>
        </p:spPr>
        <p:txBody>
          <a:bodyPr wrap="square" rtlCol="0">
            <a:spAutoFit/>
          </a:bodyPr>
          <a:lstStyle/>
          <a:p>
            <a:pPr algn="justLow" rtl="1">
              <a:lnSpc>
                <a:spcPct val="140000"/>
              </a:lnSpc>
            </a:pPr>
            <a:r>
              <a:rPr lang="ar-SA" altLang="en-EG" sz="2400" dirty="0">
                <a:latin typeface="Al-Jazeera-Arabic-Regular" pitchFamily="2" charset="-78"/>
                <a:cs typeface="Al-Jazeera-Arabic-Regular" pitchFamily="2" charset="-78"/>
              </a:rPr>
              <a:t>لتوصيل الحاسوب بالإنترنت لابد من ربط هذا الحاسوب بحاسوب رئيسي آخر متصل بالإنترنت بصورة دائمة كحاسوب الكلية الرئيسي أو المؤسسة أو حاسوب الشركة المزودة لخدمة الاتصال بالإنترنت</a:t>
            </a:r>
            <a:r>
              <a:rPr lang="ar-KW" altLang="en-EG" sz="2400" dirty="0">
                <a:latin typeface="Al-Jazeera-Arabic-Regular" pitchFamily="2" charset="-78"/>
                <a:cs typeface="Al-Jazeera-Arabic-Regular" pitchFamily="2" charset="-78"/>
              </a:rPr>
              <a:t> </a:t>
            </a:r>
            <a:r>
              <a:rPr lang="en-US" altLang="en-EG" sz="2400" dirty="0">
                <a:latin typeface="Al-Jazeera-Arabic-Regular" pitchFamily="2" charset="-78"/>
                <a:cs typeface="Al-Jazeera-Arabic-Regular" pitchFamily="2" charset="-78"/>
              </a:rPr>
              <a:t>ISP</a:t>
            </a:r>
            <a:r>
              <a:rPr lang="ar-KW" altLang="en-EG" sz="2400" dirty="0">
                <a:latin typeface="Al-Jazeera-Arabic-Regular" pitchFamily="2" charset="-78"/>
                <a:cs typeface="Al-Jazeera-Arabic-Regular" pitchFamily="2" charset="-78"/>
              </a:rPr>
              <a:t>,</a:t>
            </a:r>
            <a:r>
              <a:rPr lang="ar-SA" altLang="en-EG" sz="2400" dirty="0">
                <a:latin typeface="Al-Jazeera-Arabic-Regular" pitchFamily="2" charset="-78"/>
                <a:cs typeface="Al-Jazeera-Arabic-Regular" pitchFamily="2" charset="-78"/>
              </a:rPr>
              <a:t> ويمكن الاتصال بالإنترنت بطريقتين: </a:t>
            </a:r>
            <a:endParaRPr lang="ar-KW" altLang="en-EG" sz="2400" dirty="0">
              <a:latin typeface="Al-Jazeera-Arabic-Regular" pitchFamily="2" charset="-78"/>
              <a:cs typeface="Al-Jazeera-Arabic-Regular" pitchFamily="2" charset="-78"/>
            </a:endParaRPr>
          </a:p>
          <a:p>
            <a:pPr marL="342900" indent="-342900" algn="justLow" rtl="1">
              <a:lnSpc>
                <a:spcPct val="140000"/>
              </a:lnSpc>
              <a:buFont typeface="Arial" panose="020B0604020202020204" pitchFamily="34" charset="0"/>
              <a:buChar char="•"/>
            </a:pPr>
            <a:r>
              <a:rPr lang="ar-SA" altLang="en-EG" sz="2400" dirty="0">
                <a:latin typeface="Al-Jazeera-Arabic-Regular" pitchFamily="2" charset="-78"/>
                <a:cs typeface="Al-Jazeera-Arabic-Regular" pitchFamily="2" charset="-78"/>
              </a:rPr>
              <a:t>الأولى عن طريق الاتصال الهاتفي</a:t>
            </a:r>
            <a:r>
              <a:rPr lang="ar-KW" altLang="en-EG" sz="2400" dirty="0">
                <a:latin typeface="Al-Jazeera-Arabic-Regular" pitchFamily="2" charset="-78"/>
                <a:cs typeface="Al-Jazeera-Arabic-Regular" pitchFamily="2" charset="-78"/>
              </a:rPr>
              <a:t> </a:t>
            </a:r>
            <a:r>
              <a:rPr lang="en-US" altLang="en-EG" sz="2400" dirty="0">
                <a:latin typeface="Al-Jazeera-Arabic-Regular" pitchFamily="2" charset="-78"/>
                <a:cs typeface="Al-Jazeera-Arabic-Regular" pitchFamily="2" charset="-78"/>
              </a:rPr>
              <a:t> </a:t>
            </a:r>
            <a:r>
              <a:rPr lang="en-US" altLang="en-EG" sz="2400" dirty="0" err="1">
                <a:latin typeface="Al-Jazeera-Arabic-Regular" pitchFamily="2" charset="-78"/>
                <a:cs typeface="Al-Jazeera-Arabic-Regular" pitchFamily="2" charset="-78"/>
              </a:rPr>
              <a:t>Dial-UP</a:t>
            </a:r>
            <a:r>
              <a:rPr lang="ar-KW" altLang="en-EG" sz="2400" dirty="0">
                <a:latin typeface="Al-Jazeera-Arabic-Regular" pitchFamily="2" charset="-78"/>
                <a:cs typeface="Al-Jazeera-Arabic-Regular" pitchFamily="2" charset="-78"/>
              </a:rPr>
              <a:t> </a:t>
            </a:r>
          </a:p>
          <a:p>
            <a:pPr marL="342900" indent="-342900" algn="justLow" rtl="1">
              <a:lnSpc>
                <a:spcPct val="140000"/>
              </a:lnSpc>
              <a:buFont typeface="Arial" panose="020B0604020202020204" pitchFamily="34" charset="0"/>
              <a:buChar char="•"/>
            </a:pPr>
            <a:r>
              <a:rPr lang="ar-SA" altLang="en-EG" sz="2400" dirty="0">
                <a:latin typeface="Al-Jazeera-Arabic-Regular" pitchFamily="2" charset="-78"/>
                <a:cs typeface="Al-Jazeera-Arabic-Regular" pitchFamily="2" charset="-78"/>
              </a:rPr>
              <a:t>والثانية عن طريق الاتصال المباشر</a:t>
            </a:r>
            <a:r>
              <a:rPr lang="ar-KW" altLang="en-EG" sz="2400" dirty="0">
                <a:latin typeface="Al-Jazeera-Arabic-Regular" pitchFamily="2" charset="-78"/>
                <a:cs typeface="Al-Jazeera-Arabic-Regular" pitchFamily="2" charset="-78"/>
              </a:rPr>
              <a:t> </a:t>
            </a:r>
            <a:r>
              <a:rPr lang="en-US" altLang="en-EG" sz="2400" dirty="0">
                <a:latin typeface="Al-Jazeera-Arabic-Regular" pitchFamily="2" charset="-78"/>
                <a:cs typeface="Al-Jazeera-Arabic-Regular" pitchFamily="2" charset="-78"/>
              </a:rPr>
              <a:t>Direct-Connection</a:t>
            </a:r>
            <a:r>
              <a:rPr lang="ar-KW" altLang="en-EG" sz="2400" dirty="0">
                <a:latin typeface="Al-Jazeera-Arabic-Regular" pitchFamily="2" charset="-78"/>
                <a:cs typeface="Al-Jazeera-Arabic-Regular" pitchFamily="2" charset="-78"/>
              </a:rPr>
              <a:t>.</a:t>
            </a:r>
            <a:endParaRPr lang="ar-SA" altLang="en-EG" sz="2400" dirty="0">
              <a:latin typeface="Al-Jazeera-Arabic-Regular" pitchFamily="2" charset="-78"/>
              <a:cs typeface="Al-Jazeera-Arabic-Regular" pitchFamily="2" charset="-78"/>
            </a:endParaRPr>
          </a:p>
          <a:p>
            <a:pPr algn="justLow" rtl="1">
              <a:lnSpc>
                <a:spcPct val="120000"/>
              </a:lnSpc>
            </a:pPr>
            <a:endParaRPr lang="ar-SA" altLang="en-EG" sz="2400" dirty="0">
              <a:latin typeface="Al-Jazeera-Arabic-Regular" pitchFamily="2" charset="-78"/>
              <a:cs typeface="Al-Jazeera-Arabic-Regular" pitchFamily="2" charset="-78"/>
            </a:endParaRPr>
          </a:p>
        </p:txBody>
      </p:sp>
      <p:pic>
        <p:nvPicPr>
          <p:cNvPr id="10" name="Audio Recording Mar 24, 2023 at 6:25:28 PM" descr="Audio Recording Mar 24, 2023 at 6:25:28 PM">
            <a:hlinkClick r:id="" action="ppaction://media"/>
            <a:extLst>
              <a:ext uri="{FF2B5EF4-FFF2-40B4-BE49-F238E27FC236}">
                <a16:creationId xmlns:a16="http://schemas.microsoft.com/office/drawing/2014/main" id="{33764D3F-00BC-5340-955E-F627787A8C7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07C65FFC-BDE9-1B05-8BB5-25B365B3B7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17463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8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934548" y="1779672"/>
            <a:ext cx="7854816" cy="3995453"/>
          </a:xfrm>
          <a:prstGeom prst="rect">
            <a:avLst/>
          </a:prstGeom>
          <a:noFill/>
        </p:spPr>
        <p:txBody>
          <a:bodyPr wrap="square" rtlCol="0">
            <a:spAutoFit/>
          </a:bodyPr>
          <a:lstStyle/>
          <a:p>
            <a:pPr algn="justLow" rtl="1">
              <a:lnSpc>
                <a:spcPct val="120000"/>
              </a:lnSpc>
            </a:pPr>
            <a:r>
              <a:rPr lang="ar-SA" altLang="en-EG" sz="2400" b="1" dirty="0">
                <a:latin typeface="Al-Jazeera-Arabic-Regular" pitchFamily="2" charset="-78"/>
                <a:cs typeface="Al-Jazeera-Arabic-Regular" pitchFamily="2" charset="-78"/>
              </a:rPr>
              <a:t>أولا: الاتصال الهاتفي</a:t>
            </a:r>
            <a:r>
              <a:rPr lang="ar-KW" altLang="en-EG" sz="2400" b="1" dirty="0">
                <a:latin typeface="Al-Jazeera-Arabic-Regular" pitchFamily="2" charset="-78"/>
                <a:cs typeface="Al-Jazeera-Arabic-Regular" pitchFamily="2" charset="-78"/>
              </a:rPr>
              <a:t> </a:t>
            </a:r>
            <a:r>
              <a:rPr lang="en-US" altLang="en-EG" sz="2400" b="1" dirty="0">
                <a:latin typeface="Al-Jazeera-Arabic-Regular" pitchFamily="2" charset="-78"/>
                <a:cs typeface="Al-Jazeera-Arabic-Regular" pitchFamily="2" charset="-78"/>
              </a:rPr>
              <a:t> Dial-Up Connection</a:t>
            </a:r>
            <a:endParaRPr lang="ar-SA" altLang="en-EG" sz="2400" b="1" dirty="0">
              <a:latin typeface="Al-Jazeera-Arabic-Regular" pitchFamily="2" charset="-78"/>
              <a:cs typeface="Al-Jazeera-Arabic-Regular" pitchFamily="2" charset="-78"/>
            </a:endParaRPr>
          </a:p>
          <a:p>
            <a:pPr algn="justLow" rtl="1">
              <a:lnSpc>
                <a:spcPct val="150000"/>
              </a:lnSpc>
            </a:pPr>
            <a:r>
              <a:rPr lang="ar-KW" altLang="en-EG" sz="2200" dirty="0">
                <a:latin typeface="Al-Jazeera-Arabic-Regular" pitchFamily="2" charset="-78"/>
                <a:cs typeface="Al-Jazeera-Arabic-Regular" pitchFamily="2" charset="-78"/>
              </a:rPr>
              <a:t>هذا النوع من الاتصال بالانترنت يتم من خلال خط الهاتف، فالتوصيل الحاسب بالانترنت يجب الاتصال هاتفياً بإحدى الجهات المزودة لخدمة الاتصال بالانترنت </a:t>
            </a:r>
            <a:r>
              <a:rPr lang="en-US" altLang="en-EG" sz="2200" dirty="0">
                <a:latin typeface="Al-Jazeera-Arabic-Regular" pitchFamily="2" charset="-78"/>
                <a:cs typeface="Al-Jazeera-Arabic-Regular" pitchFamily="2" charset="-78"/>
              </a:rPr>
              <a:t>Internet Service Provider-ISP</a:t>
            </a:r>
            <a:r>
              <a:rPr lang="ar-SA" altLang="en-EG" sz="2200" dirty="0">
                <a:latin typeface="Al-Jazeera-Arabic-Regular" pitchFamily="2" charset="-78"/>
                <a:cs typeface="Al-Jazeera-Arabic-Regular" pitchFamily="2" charset="-78"/>
              </a:rPr>
              <a:t> </a:t>
            </a:r>
            <a:r>
              <a:rPr lang="ar-KW" altLang="en-EG" sz="2200" dirty="0">
                <a:latin typeface="Al-Jazeera-Arabic-Regular" pitchFamily="2" charset="-78"/>
                <a:cs typeface="Al-Jazeera-Arabic-Regular" pitchFamily="2" charset="-78"/>
              </a:rPr>
              <a:t>من خلال جهاز المودم </a:t>
            </a:r>
            <a:r>
              <a:rPr lang="en-US" altLang="en-EG" sz="2200" dirty="0">
                <a:latin typeface="Al-Jazeera-Arabic-Regular" pitchFamily="2" charset="-78"/>
                <a:cs typeface="Al-Jazeera-Arabic-Regular" pitchFamily="2" charset="-78"/>
              </a:rPr>
              <a:t>Modem </a:t>
            </a:r>
            <a:r>
              <a:rPr lang="ar-SA" altLang="en-EG" sz="2200" dirty="0">
                <a:latin typeface="Al-Jazeera-Arabic-Regular" pitchFamily="2" charset="-78"/>
                <a:cs typeface="Al-Jazeera-Arabic-Regular" pitchFamily="2" charset="-78"/>
              </a:rPr>
              <a:t> </a:t>
            </a:r>
            <a:r>
              <a:rPr lang="ar-KW" altLang="en-EG" sz="2200" dirty="0">
                <a:latin typeface="Al-Jazeera-Arabic-Regular" pitchFamily="2" charset="-78"/>
                <a:cs typeface="Al-Jazeera-Arabic-Regular" pitchFamily="2" charset="-78"/>
              </a:rPr>
              <a:t>الموصل بالحاسب من جهة وبنقطة الهاتف من الجهة الأخرى. وبعد الاتصال </a:t>
            </a:r>
            <a:r>
              <a:rPr lang="en-US" altLang="en-EG" sz="2200" dirty="0">
                <a:latin typeface="Al-Jazeera-Arabic-Regular" pitchFamily="2" charset="-78"/>
                <a:cs typeface="Al-Jazeera-Arabic-Regular" pitchFamily="2" charset="-78"/>
              </a:rPr>
              <a:t>Dial-Up </a:t>
            </a:r>
            <a:r>
              <a:rPr lang="ar-KW" altLang="en-EG" sz="2200" dirty="0">
                <a:latin typeface="Al-Jazeera-Arabic-Regular" pitchFamily="2" charset="-78"/>
                <a:cs typeface="Al-Jazeera-Arabic-Regular" pitchFamily="2" charset="-78"/>
              </a:rPr>
              <a:t>يمكن للمستخدم الاستفادة من خدمات الانترنت وحين الانتهاء يتم قطع الاتصال وبالتالي الخروج من الانترنت.</a:t>
            </a:r>
          </a:p>
          <a:p>
            <a:pPr algn="justLow" rtl="1">
              <a:lnSpc>
                <a:spcPct val="120000"/>
              </a:lnSpc>
            </a:pPr>
            <a:endParaRPr lang="ar-KW" altLang="en-EG" sz="2400" b="1" dirty="0">
              <a:solidFill>
                <a:schemeClr val="accent2"/>
              </a:solidFill>
              <a:latin typeface="Al-Jazeera-Arabic-Regular" pitchFamily="2" charset="-78"/>
              <a:cs typeface="Al-Jazeera-Arabic-Regular" pitchFamily="2" charset="-78"/>
            </a:endParaRPr>
          </a:p>
        </p:txBody>
      </p:sp>
      <p:pic>
        <p:nvPicPr>
          <p:cNvPr id="10" name="Picture 7">
            <a:extLst>
              <a:ext uri="{FF2B5EF4-FFF2-40B4-BE49-F238E27FC236}">
                <a16:creationId xmlns:a16="http://schemas.microsoft.com/office/drawing/2014/main" id="{986E44E8-0613-9F47-8CB9-02EFDAD010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198767" y="2578127"/>
            <a:ext cx="3390424" cy="2200617"/>
          </a:xfrm>
          <a:prstGeom prst="rect">
            <a:avLst/>
          </a:prstGeom>
          <a:noFill/>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Audio Recording Mar 24, 2023 at 6:27:40 PM" descr="Audio Recording Mar 24, 2023 at 6:27:40 PM">
            <a:hlinkClick r:id="" action="ppaction://media"/>
            <a:extLst>
              <a:ext uri="{FF2B5EF4-FFF2-40B4-BE49-F238E27FC236}">
                <a16:creationId xmlns:a16="http://schemas.microsoft.com/office/drawing/2014/main" id="{AC9B80C2-7569-BB4E-9622-6B93487DB59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32825"/>
            <a:ext cx="812800" cy="812800"/>
          </a:xfrm>
          <a:prstGeom prst="rect">
            <a:avLst/>
          </a:prstGeom>
        </p:spPr>
      </p:pic>
      <p:pic>
        <p:nvPicPr>
          <p:cNvPr id="12" name="Picture 11">
            <a:extLst>
              <a:ext uri="{FF2B5EF4-FFF2-40B4-BE49-F238E27FC236}">
                <a16:creationId xmlns:a16="http://schemas.microsoft.com/office/drawing/2014/main" id="{4AF9189A-E252-B2DD-45CD-031534152F8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30273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72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903525" y="1765385"/>
            <a:ext cx="7854816" cy="3995453"/>
          </a:xfrm>
          <a:prstGeom prst="rect">
            <a:avLst/>
          </a:prstGeom>
          <a:noFill/>
        </p:spPr>
        <p:txBody>
          <a:bodyPr wrap="square" rtlCol="0">
            <a:spAutoFit/>
          </a:bodyPr>
          <a:lstStyle/>
          <a:p>
            <a:pPr algn="justLow" rtl="1">
              <a:lnSpc>
                <a:spcPct val="120000"/>
              </a:lnSpc>
            </a:pPr>
            <a:r>
              <a:rPr lang="ar-SA" altLang="en-EG" sz="2400" b="1" dirty="0">
                <a:latin typeface="Al-Jazeera-Arabic-Regular" pitchFamily="2" charset="-78"/>
                <a:cs typeface="Al-Jazeera-Arabic-Regular" pitchFamily="2" charset="-78"/>
              </a:rPr>
              <a:t>أولا: الاتصال الهاتفي</a:t>
            </a:r>
            <a:r>
              <a:rPr lang="ar-KW" altLang="en-EG" sz="2400" b="1" dirty="0">
                <a:latin typeface="Al-Jazeera-Arabic-Regular" pitchFamily="2" charset="-78"/>
                <a:cs typeface="Al-Jazeera-Arabic-Regular" pitchFamily="2" charset="-78"/>
              </a:rPr>
              <a:t> </a:t>
            </a:r>
            <a:r>
              <a:rPr lang="en-US" altLang="en-EG" sz="2400" b="1" dirty="0">
                <a:latin typeface="Al-Jazeera-Arabic-Regular" pitchFamily="2" charset="-78"/>
                <a:cs typeface="Al-Jazeera-Arabic-Regular" pitchFamily="2" charset="-78"/>
              </a:rPr>
              <a:t> Dial-Up Connection</a:t>
            </a:r>
            <a:endParaRPr lang="ar-SA" altLang="en-EG" sz="2400" b="1" dirty="0">
              <a:latin typeface="Al-Jazeera-Arabic-Regular" pitchFamily="2" charset="-78"/>
              <a:cs typeface="Al-Jazeera-Arabic-Regular" pitchFamily="2" charset="-78"/>
            </a:endParaRPr>
          </a:p>
          <a:p>
            <a:pPr algn="justLow" rtl="1">
              <a:lnSpc>
                <a:spcPct val="150000"/>
              </a:lnSpc>
            </a:pPr>
            <a:r>
              <a:rPr lang="ar-SA" altLang="en-EG" sz="2200" dirty="0">
                <a:latin typeface="Al-Jazeera-Arabic-Regular" pitchFamily="2" charset="-78"/>
                <a:cs typeface="Al-Jazeera-Arabic-Regular" pitchFamily="2" charset="-78"/>
              </a:rPr>
              <a:t>ويتميز الاتصال الهاتفي بالإنترنت بقلة تكلفة الاشتراك وسهولة الاستخدام وعدم الحاجة إلى أجهزة إضافية وكابلات معقدة إذ يكفي جهاز حاسوب شخصي مزود بمودم وكيبل وخط هاتفي. ولكن من عيوب الاتصال الهاتفي بالإنترنت ضرورة إعادة الاتصال كلما دعت الحاجة لدخول الانترنت، كما أن الاتصال عادة ما يكون بطيئاً </a:t>
            </a:r>
          </a:p>
          <a:p>
            <a:pPr algn="justLow" rtl="1">
              <a:lnSpc>
                <a:spcPct val="150000"/>
              </a:lnSpc>
            </a:pPr>
            <a:r>
              <a:rPr lang="ar-SA" altLang="en-EG" sz="2200" dirty="0">
                <a:latin typeface="Al-Jazeera-Arabic-Regular" pitchFamily="2" charset="-78"/>
                <a:cs typeface="Al-Jazeera-Arabic-Regular" pitchFamily="2" charset="-78"/>
              </a:rPr>
              <a:t>حيث لا تتعدى سرعته</a:t>
            </a:r>
            <a:r>
              <a:rPr lang="ar-KW" altLang="en-EG" sz="2200" dirty="0">
                <a:latin typeface="Al-Jazeera-Arabic-Regular" pitchFamily="2" charset="-78"/>
                <a:cs typeface="Al-Jazeera-Arabic-Regular" pitchFamily="2" charset="-78"/>
              </a:rPr>
              <a:t> </a:t>
            </a:r>
            <a:r>
              <a:rPr lang="ar-SA" altLang="en-EG" sz="2200" dirty="0">
                <a:latin typeface="Al-Jazeera-Arabic-Regular" pitchFamily="2" charset="-78"/>
                <a:cs typeface="Al-Jazeera-Arabic-Regular" pitchFamily="2" charset="-78"/>
              </a:rPr>
              <a:t>56</a:t>
            </a:r>
            <a:r>
              <a:rPr lang="en-US" altLang="en-EG" sz="2200" dirty="0">
                <a:latin typeface="Al-Jazeera-Arabic-Regular" pitchFamily="2" charset="-78"/>
                <a:cs typeface="Al-Jazeera-Arabic-Regular" pitchFamily="2" charset="-78"/>
              </a:rPr>
              <a:t> Kbps </a:t>
            </a:r>
            <a:r>
              <a:rPr lang="ar-KW" altLang="en-EG" sz="2200" dirty="0">
                <a:latin typeface="Al-Jazeera-Arabic-Regular" pitchFamily="2" charset="-78"/>
                <a:cs typeface="Al-Jazeera-Arabic-Regular" pitchFamily="2" charset="-78"/>
              </a:rPr>
              <a:t>.  </a:t>
            </a:r>
          </a:p>
          <a:p>
            <a:pPr algn="justLow" rtl="1">
              <a:lnSpc>
                <a:spcPct val="120000"/>
              </a:lnSpc>
            </a:pPr>
            <a:endParaRPr lang="ar-KW" altLang="en-EG" sz="2400" b="1" dirty="0">
              <a:solidFill>
                <a:schemeClr val="accent2"/>
              </a:solidFill>
              <a:latin typeface="Al-Jazeera-Arabic-Regular" pitchFamily="2" charset="-78"/>
              <a:cs typeface="Al-Jazeera-Arabic-Regular" pitchFamily="2" charset="-78"/>
            </a:endParaRPr>
          </a:p>
        </p:txBody>
      </p:sp>
      <p:pic>
        <p:nvPicPr>
          <p:cNvPr id="10" name="Picture 7">
            <a:extLst>
              <a:ext uri="{FF2B5EF4-FFF2-40B4-BE49-F238E27FC236}">
                <a16:creationId xmlns:a16="http://schemas.microsoft.com/office/drawing/2014/main" id="{986E44E8-0613-9F47-8CB9-02EFDAD010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198767" y="2578127"/>
            <a:ext cx="3390424" cy="2200617"/>
          </a:xfrm>
          <a:prstGeom prst="rect">
            <a:avLst/>
          </a:prstGeom>
          <a:noFill/>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Audio Recording Mar 24, 2023 at 6:29:28 PM" descr="Audio Recording Mar 24, 2023 at 6:29:28 PM">
            <a:hlinkClick r:id="" action="ppaction://media"/>
            <a:extLst>
              <a:ext uri="{FF2B5EF4-FFF2-40B4-BE49-F238E27FC236}">
                <a16:creationId xmlns:a16="http://schemas.microsoft.com/office/drawing/2014/main" id="{F319BFAE-1318-C342-9F38-E2A6CB0C671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45541" y="6154082"/>
            <a:ext cx="812800" cy="812800"/>
          </a:xfrm>
          <a:prstGeom prst="rect">
            <a:avLst/>
          </a:prstGeom>
        </p:spPr>
      </p:pic>
      <p:pic>
        <p:nvPicPr>
          <p:cNvPr id="12" name="Picture 11">
            <a:extLst>
              <a:ext uri="{FF2B5EF4-FFF2-40B4-BE49-F238E27FC236}">
                <a16:creationId xmlns:a16="http://schemas.microsoft.com/office/drawing/2014/main" id="{11F8EFA5-6FA2-26F0-2F5C-63A11F488B2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57866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48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903525" y="1765385"/>
            <a:ext cx="7854816" cy="4503284"/>
          </a:xfrm>
          <a:prstGeom prst="rect">
            <a:avLst/>
          </a:prstGeom>
          <a:noFill/>
        </p:spPr>
        <p:txBody>
          <a:bodyPr wrap="square" rtlCol="0">
            <a:spAutoFit/>
          </a:bodyPr>
          <a:lstStyle/>
          <a:p>
            <a:pPr algn="justLow" rtl="1">
              <a:lnSpc>
                <a:spcPct val="120000"/>
              </a:lnSpc>
            </a:pPr>
            <a:r>
              <a:rPr lang="ar-SA" altLang="en-EG" sz="2400" b="1" dirty="0">
                <a:latin typeface="Al-Jazeera-Arabic-Regular" pitchFamily="2" charset="-78"/>
                <a:cs typeface="Al-Jazeera-Arabic-Regular" pitchFamily="2" charset="-78"/>
              </a:rPr>
              <a:t>أولا: الاتصال الهاتفي</a:t>
            </a:r>
            <a:r>
              <a:rPr lang="ar-KW" altLang="en-EG" sz="2400" b="1" dirty="0">
                <a:latin typeface="Al-Jazeera-Arabic-Regular" pitchFamily="2" charset="-78"/>
                <a:cs typeface="Al-Jazeera-Arabic-Regular" pitchFamily="2" charset="-78"/>
              </a:rPr>
              <a:t> </a:t>
            </a:r>
            <a:r>
              <a:rPr lang="en-US" altLang="en-EG" sz="2400" b="1" dirty="0">
                <a:latin typeface="Al-Jazeera-Arabic-Regular" pitchFamily="2" charset="-78"/>
                <a:cs typeface="Al-Jazeera-Arabic-Regular" pitchFamily="2" charset="-78"/>
              </a:rPr>
              <a:t> Dial-Up Connection</a:t>
            </a:r>
            <a:endParaRPr lang="ar-SA" altLang="en-EG" sz="2400" b="1" dirty="0">
              <a:latin typeface="Al-Jazeera-Arabic-Regular" pitchFamily="2" charset="-78"/>
              <a:cs typeface="Al-Jazeera-Arabic-Regular" pitchFamily="2" charset="-78"/>
            </a:endParaRPr>
          </a:p>
          <a:p>
            <a:pPr algn="justLow" rtl="1">
              <a:lnSpc>
                <a:spcPct val="150000"/>
              </a:lnSpc>
            </a:pPr>
            <a:r>
              <a:rPr lang="ar-SA" altLang="en-EG" sz="2200" u="sng" dirty="0">
                <a:latin typeface="Al-Jazeera-Arabic-Regular" pitchFamily="2" charset="-78"/>
                <a:cs typeface="Al-Jazeera-Arabic-Regular" pitchFamily="2" charset="-78"/>
              </a:rPr>
              <a:t>احتياجات الاتصال الهاتفي بالإنترنت</a:t>
            </a:r>
            <a:r>
              <a:rPr lang="ar-KW" altLang="en-EG" sz="2200" u="sng" dirty="0">
                <a:latin typeface="Al-Jazeera-Arabic-Regular" pitchFamily="2" charset="-78"/>
                <a:cs typeface="Al-Jazeera-Arabic-Regular" pitchFamily="2" charset="-78"/>
              </a:rPr>
              <a:t> </a:t>
            </a:r>
            <a:r>
              <a:rPr lang="en-US" altLang="en-EG" sz="2200" u="sng" dirty="0">
                <a:latin typeface="Al-Jazeera-Arabic-Regular" pitchFamily="2" charset="-78"/>
                <a:cs typeface="Al-Jazeera-Arabic-Regular" pitchFamily="2" charset="-78"/>
              </a:rPr>
              <a:t> Dial-Up</a:t>
            </a:r>
            <a:endParaRPr lang="ar-KW" altLang="en-EG" sz="2200" u="sng" dirty="0">
              <a:latin typeface="Al-Jazeera-Arabic-Regular" pitchFamily="2" charset="-78"/>
              <a:cs typeface="Al-Jazeera-Arabic-Regular" pitchFamily="2" charset="-78"/>
            </a:endParaRPr>
          </a:p>
          <a:p>
            <a:pPr algn="justLow" rtl="1">
              <a:lnSpc>
                <a:spcPct val="150000"/>
              </a:lnSpc>
            </a:pPr>
            <a:r>
              <a:rPr lang="ar-KW" altLang="en-EG" sz="2200" dirty="0">
                <a:latin typeface="Al-Jazeera-Arabic-Regular" pitchFamily="2" charset="-78"/>
                <a:cs typeface="Al-Jazeera-Arabic-Regular" pitchFamily="2" charset="-78"/>
              </a:rPr>
              <a:t>1</a:t>
            </a:r>
            <a:r>
              <a:rPr lang="ar-SA" altLang="en-EG" sz="2200" dirty="0">
                <a:latin typeface="Al-Jazeera-Arabic-Regular" pitchFamily="2" charset="-78"/>
                <a:cs typeface="Al-Jazeera-Arabic-Regular" pitchFamily="2" charset="-78"/>
              </a:rPr>
              <a:t>. الحاسوب</a:t>
            </a:r>
            <a:r>
              <a:rPr lang="ar-KW" altLang="en-EG" sz="2200" dirty="0">
                <a:latin typeface="Al-Jazeera-Arabic-Regular" pitchFamily="2" charset="-78"/>
                <a:cs typeface="Al-Jazeera-Arabic-Regular" pitchFamily="2" charset="-78"/>
              </a:rPr>
              <a:t> </a:t>
            </a:r>
            <a:r>
              <a:rPr lang="en-US" altLang="en-EG" sz="2200" dirty="0">
                <a:latin typeface="Al-Jazeera-Arabic-Regular" pitchFamily="2" charset="-78"/>
                <a:cs typeface="Al-Jazeera-Arabic-Regular" pitchFamily="2" charset="-78"/>
              </a:rPr>
              <a:t>Computer</a:t>
            </a:r>
            <a:r>
              <a:rPr lang="ar-KW" altLang="en-EG" sz="2200" dirty="0">
                <a:latin typeface="Al-Jazeera-Arabic-Regular" pitchFamily="2" charset="-78"/>
                <a:cs typeface="Al-Jazeera-Arabic-Regular" pitchFamily="2" charset="-78"/>
              </a:rPr>
              <a:t>.</a:t>
            </a:r>
          </a:p>
          <a:p>
            <a:pPr algn="justLow" rtl="1">
              <a:lnSpc>
                <a:spcPct val="150000"/>
              </a:lnSpc>
            </a:pPr>
            <a:r>
              <a:rPr lang="ar-KW" altLang="en-EG" sz="2200" dirty="0">
                <a:latin typeface="Al-Jazeera-Arabic-Regular" pitchFamily="2" charset="-78"/>
                <a:cs typeface="Al-Jazeera-Arabic-Regular" pitchFamily="2" charset="-78"/>
              </a:rPr>
              <a:t>2</a:t>
            </a:r>
            <a:r>
              <a:rPr lang="ar-SA" altLang="en-EG" sz="2200" dirty="0">
                <a:latin typeface="Al-Jazeera-Arabic-Regular" pitchFamily="2" charset="-78"/>
                <a:cs typeface="Al-Jazeera-Arabic-Regular" pitchFamily="2" charset="-78"/>
              </a:rPr>
              <a:t>. </a:t>
            </a:r>
            <a:r>
              <a:rPr lang="en-US" altLang="en-EG" sz="2200" dirty="0">
                <a:latin typeface="Al-Jazeera-Arabic-Regular" pitchFamily="2" charset="-78"/>
                <a:cs typeface="Al-Jazeera-Arabic-Regular" pitchFamily="2" charset="-78"/>
              </a:rPr>
              <a:t> </a:t>
            </a:r>
            <a:r>
              <a:rPr lang="ar-SA" altLang="en-EG" sz="2200" dirty="0">
                <a:latin typeface="Al-Jazeera-Arabic-Regular" pitchFamily="2" charset="-78"/>
                <a:cs typeface="Al-Jazeera-Arabic-Regular" pitchFamily="2" charset="-78"/>
              </a:rPr>
              <a:t>خط هاتف</a:t>
            </a:r>
            <a:r>
              <a:rPr lang="en-US" altLang="en-EG" sz="2200" dirty="0">
                <a:latin typeface="Al-Jazeera-Arabic-Regular" pitchFamily="2" charset="-78"/>
                <a:cs typeface="Al-Jazeera-Arabic-Regular" pitchFamily="2" charset="-78"/>
              </a:rPr>
              <a:t>.</a:t>
            </a:r>
            <a:endParaRPr lang="ar-KW" altLang="en-EG" sz="2200" dirty="0">
              <a:latin typeface="Al-Jazeera-Arabic-Regular" pitchFamily="2" charset="-78"/>
              <a:cs typeface="Al-Jazeera-Arabic-Regular" pitchFamily="2" charset="-78"/>
            </a:endParaRPr>
          </a:p>
          <a:p>
            <a:pPr algn="justLow" rtl="1">
              <a:lnSpc>
                <a:spcPct val="150000"/>
              </a:lnSpc>
            </a:pPr>
            <a:r>
              <a:rPr lang="ar-KW" altLang="en-EG" sz="2200" dirty="0">
                <a:latin typeface="Al-Jazeera-Arabic-Regular" pitchFamily="2" charset="-78"/>
                <a:cs typeface="Al-Jazeera-Arabic-Regular" pitchFamily="2" charset="-78"/>
              </a:rPr>
              <a:t>3</a:t>
            </a:r>
            <a:r>
              <a:rPr lang="ar-SA" altLang="en-EG" sz="2200" dirty="0">
                <a:latin typeface="Al-Jazeera-Arabic-Regular" pitchFamily="2" charset="-78"/>
                <a:cs typeface="Al-Jazeera-Arabic-Regular" pitchFamily="2" charset="-78"/>
              </a:rPr>
              <a:t>. وحدة فاكس/مودم</a:t>
            </a:r>
            <a:r>
              <a:rPr lang="ar-KW" altLang="en-EG" sz="2200" dirty="0">
                <a:latin typeface="Al-Jazeera-Arabic-Regular" pitchFamily="2" charset="-78"/>
                <a:cs typeface="Al-Jazeera-Arabic-Regular" pitchFamily="2" charset="-78"/>
              </a:rPr>
              <a:t> </a:t>
            </a:r>
            <a:r>
              <a:rPr lang="en-US" altLang="en-EG" sz="2200" dirty="0">
                <a:latin typeface="Al-Jazeera-Arabic-Regular" pitchFamily="2" charset="-78"/>
                <a:cs typeface="Al-Jazeera-Arabic-Regular" pitchFamily="2" charset="-78"/>
              </a:rPr>
              <a:t> Fax/Modem</a:t>
            </a:r>
            <a:r>
              <a:rPr lang="ar-SA" altLang="en-EG" sz="2200" dirty="0">
                <a:latin typeface="Al-Jazeera-Arabic-Regular" pitchFamily="2" charset="-78"/>
                <a:cs typeface="Al-Jazeera-Arabic-Regular" pitchFamily="2" charset="-78"/>
              </a:rPr>
              <a:t>،</a:t>
            </a:r>
          </a:p>
          <a:p>
            <a:pPr algn="justLow" rtl="1">
              <a:lnSpc>
                <a:spcPct val="150000"/>
              </a:lnSpc>
            </a:pPr>
            <a:r>
              <a:rPr lang="ar-SA" altLang="en-EG" sz="2200" dirty="0">
                <a:latin typeface="Al-Jazeera-Arabic-Regular" pitchFamily="2" charset="-78"/>
                <a:cs typeface="Al-Jazeera-Arabic-Regular" pitchFamily="2" charset="-78"/>
              </a:rPr>
              <a:t>4. توفير خدمة الاشتراك في شبكة الانترنت من إحدى شركات خدمات الانترنت</a:t>
            </a:r>
            <a:r>
              <a:rPr lang="ar-KW" altLang="en-EG" sz="2200" dirty="0">
                <a:latin typeface="Al-Jazeera-Arabic-Regular" pitchFamily="2" charset="-78"/>
                <a:cs typeface="Al-Jazeera-Arabic-Regular" pitchFamily="2" charset="-78"/>
              </a:rPr>
              <a:t> </a:t>
            </a:r>
            <a:r>
              <a:rPr lang="en-US" altLang="en-EG" sz="2200" dirty="0">
                <a:latin typeface="Al-Jazeera-Arabic-Regular" pitchFamily="2" charset="-78"/>
                <a:cs typeface="Al-Jazeera-Arabic-Regular" pitchFamily="2" charset="-78"/>
              </a:rPr>
              <a:t> ISP</a:t>
            </a:r>
            <a:r>
              <a:rPr lang="ar-KW" altLang="en-EG" sz="2200" dirty="0">
                <a:latin typeface="Al-Jazeera-Arabic-Regular" pitchFamily="2" charset="-78"/>
                <a:cs typeface="Al-Jazeera-Arabic-Regular" pitchFamily="2" charset="-78"/>
              </a:rPr>
              <a:t>.</a:t>
            </a:r>
          </a:p>
          <a:p>
            <a:pPr algn="justLow" rtl="1">
              <a:lnSpc>
                <a:spcPct val="150000"/>
              </a:lnSpc>
            </a:pPr>
            <a:r>
              <a:rPr lang="ar-KW" altLang="en-EG" sz="2200" dirty="0">
                <a:latin typeface="Al-Jazeera-Arabic-Regular" pitchFamily="2" charset="-78"/>
                <a:cs typeface="Al-Jazeera-Arabic-Regular" pitchFamily="2" charset="-78"/>
              </a:rPr>
              <a:t>5</a:t>
            </a:r>
            <a:r>
              <a:rPr lang="ar-SA" altLang="en-EG" sz="2200" dirty="0">
                <a:latin typeface="Al-Jazeera-Arabic-Regular" pitchFamily="2" charset="-78"/>
                <a:cs typeface="Al-Jazeera-Arabic-Regular" pitchFamily="2" charset="-78"/>
              </a:rPr>
              <a:t>. برنامج اتصال</a:t>
            </a:r>
            <a:r>
              <a:rPr lang="ar-KW" altLang="en-EG" sz="2200" dirty="0">
                <a:latin typeface="Al-Jazeera-Arabic-Regular" pitchFamily="2" charset="-78"/>
                <a:cs typeface="Al-Jazeera-Arabic-Regular" pitchFamily="2" charset="-78"/>
              </a:rPr>
              <a:t> </a:t>
            </a:r>
            <a:r>
              <a:rPr lang="en-US" altLang="en-EG" sz="2200" dirty="0">
                <a:latin typeface="Al-Jazeera-Arabic-Regular" pitchFamily="2" charset="-78"/>
                <a:cs typeface="Al-Jazeera-Arabic-Regular" pitchFamily="2" charset="-78"/>
              </a:rPr>
              <a:t> Network Connection Software</a:t>
            </a:r>
            <a:r>
              <a:rPr lang="ar-KW" altLang="en-EG" sz="2200" dirty="0">
                <a:latin typeface="Al-Jazeera-Arabic-Regular" pitchFamily="2" charset="-78"/>
                <a:cs typeface="Al-Jazeera-Arabic-Regular" pitchFamily="2" charset="-78"/>
              </a:rPr>
              <a:t>.</a:t>
            </a:r>
            <a:endParaRPr lang="ar-SA" altLang="en-EG" sz="2200" dirty="0">
              <a:latin typeface="Al-Jazeera-Arabic-Regular" pitchFamily="2" charset="-78"/>
              <a:cs typeface="Al-Jazeera-Arabic-Regular" pitchFamily="2" charset="-78"/>
            </a:endParaRPr>
          </a:p>
          <a:p>
            <a:pPr algn="justLow" rtl="1">
              <a:lnSpc>
                <a:spcPct val="120000"/>
              </a:lnSpc>
            </a:pPr>
            <a:endParaRPr lang="ar-KW" altLang="en-EG" sz="2400" b="1" dirty="0">
              <a:solidFill>
                <a:schemeClr val="accent2"/>
              </a:solidFill>
              <a:latin typeface="Al-Jazeera-Arabic-Regular" pitchFamily="2" charset="-78"/>
              <a:cs typeface="Al-Jazeera-Arabic-Regular" pitchFamily="2" charset="-78"/>
            </a:endParaRPr>
          </a:p>
        </p:txBody>
      </p:sp>
      <p:pic>
        <p:nvPicPr>
          <p:cNvPr id="10" name="Picture 7">
            <a:extLst>
              <a:ext uri="{FF2B5EF4-FFF2-40B4-BE49-F238E27FC236}">
                <a16:creationId xmlns:a16="http://schemas.microsoft.com/office/drawing/2014/main" id="{986E44E8-0613-9F47-8CB9-02EFDAD010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198767" y="2578127"/>
            <a:ext cx="3390424" cy="2200617"/>
          </a:xfrm>
          <a:prstGeom prst="rect">
            <a:avLst/>
          </a:prstGeom>
          <a:noFill/>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Audio Recording Mar 24, 2023 at 6:30:51 PM" descr="Audio Recording Mar 24, 2023 at 6:30:51 PM">
            <a:hlinkClick r:id="" action="ppaction://media"/>
            <a:extLst>
              <a:ext uri="{FF2B5EF4-FFF2-40B4-BE49-F238E27FC236}">
                <a16:creationId xmlns:a16="http://schemas.microsoft.com/office/drawing/2014/main" id="{020788C9-E0F5-BF4A-B73C-E369389FADE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22095" y="6066159"/>
            <a:ext cx="812800" cy="812800"/>
          </a:xfrm>
          <a:prstGeom prst="rect">
            <a:avLst/>
          </a:prstGeom>
        </p:spPr>
      </p:pic>
      <p:pic>
        <p:nvPicPr>
          <p:cNvPr id="12" name="Picture 11">
            <a:extLst>
              <a:ext uri="{FF2B5EF4-FFF2-40B4-BE49-F238E27FC236}">
                <a16:creationId xmlns:a16="http://schemas.microsoft.com/office/drawing/2014/main" id="{44A75884-2DBE-DED4-581E-7CCFB194FA0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17490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42963" y="1865240"/>
            <a:ext cx="10918406" cy="3021533"/>
          </a:xfrm>
          <a:prstGeom prst="rect">
            <a:avLst/>
          </a:prstGeom>
          <a:noFill/>
        </p:spPr>
        <p:txBody>
          <a:bodyPr wrap="square" rtlCol="0">
            <a:spAutoFit/>
          </a:bodyPr>
          <a:lstStyle/>
          <a:p>
            <a:pPr algn="justLow" rtl="1">
              <a:lnSpc>
                <a:spcPct val="120000"/>
              </a:lnSpc>
            </a:pPr>
            <a:r>
              <a:rPr lang="ar-SA" altLang="en-EG" sz="2400" b="1" dirty="0">
                <a:latin typeface="Al-Jazeera-Arabic-Regular" pitchFamily="2" charset="-78"/>
                <a:cs typeface="Al-Jazeera-Arabic-Regular" pitchFamily="2" charset="-78"/>
              </a:rPr>
              <a:t>ثانياً: الاتصال المباشر بالإنترنت  </a:t>
            </a:r>
            <a:r>
              <a:rPr lang="en-US" altLang="en-EG" sz="2400" b="1" dirty="0">
                <a:latin typeface="Al-Jazeera-Arabic-Regular" pitchFamily="2" charset="-78"/>
                <a:cs typeface="Al-Jazeera-Arabic-Regular" pitchFamily="2" charset="-78"/>
              </a:rPr>
              <a:t>Direct Connection</a:t>
            </a:r>
          </a:p>
          <a:p>
            <a:pPr algn="justLow" rtl="1">
              <a:lnSpc>
                <a:spcPct val="150000"/>
              </a:lnSpc>
            </a:pPr>
            <a:r>
              <a:rPr lang="ar-SA" altLang="en-EG" sz="2200" dirty="0">
                <a:latin typeface="Al-Jazeera-Arabic-Regular" pitchFamily="2" charset="-78"/>
                <a:cs typeface="Al-Jazeera-Arabic-Regular" pitchFamily="2" charset="-78"/>
              </a:rPr>
              <a:t>الاتصال المباشر</a:t>
            </a:r>
            <a:r>
              <a:rPr lang="en-US" altLang="en-EG" sz="2200" dirty="0">
                <a:latin typeface="Al-Jazeera-Arabic-Regular" pitchFamily="2" charset="-78"/>
                <a:cs typeface="Al-Jazeera-Arabic-Regular" pitchFamily="2" charset="-78"/>
              </a:rPr>
              <a:t> Direct Connection </a:t>
            </a:r>
            <a:r>
              <a:rPr lang="ar-SA" altLang="en-EG" sz="2200" dirty="0">
                <a:latin typeface="Al-Jazeera-Arabic-Regular" pitchFamily="2" charset="-78"/>
                <a:cs typeface="Al-Jazeera-Arabic-Regular" pitchFamily="2" charset="-78"/>
              </a:rPr>
              <a:t>يجعل المستخدم متصلاً بمزود خدمة الإنترنت</a:t>
            </a:r>
            <a:r>
              <a:rPr lang="en-US" altLang="en-EG" sz="2200" dirty="0">
                <a:latin typeface="Al-Jazeera-Arabic-Regular" pitchFamily="2" charset="-78"/>
                <a:cs typeface="Al-Jazeera-Arabic-Regular" pitchFamily="2" charset="-78"/>
              </a:rPr>
              <a:t> </a:t>
            </a:r>
            <a:r>
              <a:rPr lang="ar-SA" altLang="en-EG" sz="2200" dirty="0">
                <a:latin typeface="Al-Jazeera-Arabic-Regular" pitchFamily="2" charset="-78"/>
                <a:cs typeface="Al-Jazeera-Arabic-Regular" pitchFamily="2" charset="-78"/>
              </a:rPr>
              <a:t>بصورة مستمرة، وبالتالي استمرارية الوصول إلى الإنترنت دون الحاجة إلى الاتصال الهاتفي</a:t>
            </a:r>
            <a:r>
              <a:rPr lang="en-US" altLang="en-EG" sz="2200" dirty="0">
                <a:latin typeface="Al-Jazeera-Arabic-Regular" pitchFamily="2" charset="-78"/>
                <a:cs typeface="Al-Jazeera-Arabic-Regular" pitchFamily="2" charset="-78"/>
              </a:rPr>
              <a:t>.</a:t>
            </a:r>
            <a:endParaRPr lang="ar-SA" altLang="en-EG" sz="2200" dirty="0">
              <a:latin typeface="Al-Jazeera-Arabic-Regular" pitchFamily="2" charset="-78"/>
              <a:cs typeface="Al-Jazeera-Arabic-Regular" pitchFamily="2" charset="-78"/>
            </a:endParaRPr>
          </a:p>
          <a:p>
            <a:pPr algn="justLow" rtl="1">
              <a:lnSpc>
                <a:spcPct val="150000"/>
              </a:lnSpc>
            </a:pPr>
            <a:r>
              <a:rPr lang="ar-EG" altLang="en-EG" sz="2200" dirty="0">
                <a:latin typeface="Al-Jazeera-Arabic-Regular" pitchFamily="2" charset="-78"/>
                <a:cs typeface="Al-Jazeera-Arabic-Regular" pitchFamily="2" charset="-78"/>
              </a:rPr>
              <a:t>يستخدم هذا النوع من الاتصال بصورة كبيرة في المؤسسات الحكومية، الشركات، الجامعات، كما بدأ استخدام هذا النوع من الاتصال في المنازل والعمارات السكنية. يمكن أن يتم الاتصال المباشر بالإنترنت بعدة طرق منها:</a:t>
            </a:r>
          </a:p>
        </p:txBody>
      </p:sp>
      <p:pic>
        <p:nvPicPr>
          <p:cNvPr id="10" name="Audio Recording Mar 24, 2023 at 6:48:31 PM" descr="Audio Recording Mar 24, 2023 at 6:48:31 PM">
            <a:hlinkClick r:id="" action="ppaction://media"/>
            <a:extLst>
              <a:ext uri="{FF2B5EF4-FFF2-40B4-BE49-F238E27FC236}">
                <a16:creationId xmlns:a16="http://schemas.microsoft.com/office/drawing/2014/main" id="{180327E1-59E2-D24E-BB97-A58BF30C1C0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7877" y="6045200"/>
            <a:ext cx="812800" cy="812800"/>
          </a:xfrm>
          <a:prstGeom prst="rect">
            <a:avLst/>
          </a:prstGeom>
        </p:spPr>
      </p:pic>
      <p:pic>
        <p:nvPicPr>
          <p:cNvPr id="11" name="Picture 10">
            <a:extLst>
              <a:ext uri="{FF2B5EF4-FFF2-40B4-BE49-F238E27FC236}">
                <a16:creationId xmlns:a16="http://schemas.microsoft.com/office/drawing/2014/main" id="{96A0318F-B6CE-9A6B-53A5-E9B14055E90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72320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9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057774" y="2203356"/>
            <a:ext cx="6692305" cy="3084114"/>
          </a:xfrm>
          <a:prstGeom prst="rect">
            <a:avLst/>
          </a:prstGeom>
          <a:noFill/>
        </p:spPr>
        <p:txBody>
          <a:bodyPr wrap="square" rtlCol="0">
            <a:spAutoFit/>
          </a:bodyPr>
          <a:lstStyle/>
          <a:p>
            <a:pPr algn="justLow" rtl="1">
              <a:lnSpc>
                <a:spcPct val="150000"/>
              </a:lnSpc>
            </a:pPr>
            <a:r>
              <a:rPr lang="ar-SA" altLang="en-EG" sz="2200" b="1" dirty="0">
                <a:latin typeface="Al-Jazeera-Arabic-Regular" pitchFamily="2" charset="-78"/>
                <a:cs typeface="Al-Jazeera-Arabic-Regular" pitchFamily="2" charset="-78"/>
              </a:rPr>
              <a:t>الاتصال بطريقة دي أس أل</a:t>
            </a:r>
            <a:r>
              <a:rPr lang="ar-KW" altLang="en-EG" sz="2200" b="1" dirty="0">
                <a:latin typeface="Al-Jazeera-Arabic-Regular" pitchFamily="2" charset="-78"/>
                <a:cs typeface="Al-Jazeera-Arabic-Regular" pitchFamily="2" charset="-78"/>
              </a:rPr>
              <a:t>ـ </a:t>
            </a:r>
            <a:r>
              <a:rPr lang="en-US" altLang="en-EG" sz="2200" b="1" dirty="0">
                <a:latin typeface="Al-Jazeera-Arabic-Regular" pitchFamily="2" charset="-78"/>
                <a:cs typeface="Al-Jazeera-Arabic-Regular" pitchFamily="2" charset="-78"/>
              </a:rPr>
              <a:t> Digital Subscriber Line-DSL</a:t>
            </a:r>
            <a:endParaRPr lang="ar-KW" altLang="en-EG" sz="2200" b="1" dirty="0">
              <a:latin typeface="Al-Jazeera-Arabic-Regular" pitchFamily="2" charset="-78"/>
              <a:cs typeface="Al-Jazeera-Arabic-Regular" pitchFamily="2" charset="-78"/>
            </a:endParaRPr>
          </a:p>
          <a:p>
            <a:pPr algn="justLow" rtl="1">
              <a:lnSpc>
                <a:spcPct val="150000"/>
              </a:lnSpc>
            </a:pPr>
            <a:r>
              <a:rPr lang="ar-SA" altLang="en-EG" sz="2200" dirty="0">
                <a:latin typeface="Al-Jazeera-Arabic-Regular" pitchFamily="2" charset="-78"/>
                <a:cs typeface="Al-Jazeera-Arabic-Regular" pitchFamily="2" charset="-78"/>
              </a:rPr>
              <a:t>تعتمد الكثير من الجهات مثل الشركات الصغيرة أو مقاهي الإنترنت أو المهتمين من أصحاب العمل على الاتصال بالإنترنت بطريق</a:t>
            </a:r>
            <a:r>
              <a:rPr lang="en-US" altLang="en-EG" sz="2200" dirty="0">
                <a:latin typeface="Al-Jazeera-Arabic-Regular" pitchFamily="2" charset="-78"/>
                <a:cs typeface="Al-Jazeera-Arabic-Regular" pitchFamily="2" charset="-78"/>
              </a:rPr>
              <a:t> DSL </a:t>
            </a:r>
            <a:r>
              <a:rPr lang="ar-SA" altLang="en-EG" sz="2200" dirty="0">
                <a:latin typeface="Al-Jazeera-Arabic-Regular" pitchFamily="2" charset="-78"/>
                <a:cs typeface="Al-Jazeera-Arabic-Regular" pitchFamily="2" charset="-78"/>
              </a:rPr>
              <a:t>حيث يتم الاتفاق بين هذه الجهات والشركة المزودة لخدمة الاتصال بالإنترنت</a:t>
            </a:r>
            <a:r>
              <a:rPr lang="en-US" altLang="en-EG" sz="2200" dirty="0">
                <a:latin typeface="Al-Jazeera-Arabic-Regular" pitchFamily="2" charset="-78"/>
                <a:cs typeface="Al-Jazeera-Arabic-Regular" pitchFamily="2" charset="-78"/>
              </a:rPr>
              <a:t> ISP </a:t>
            </a:r>
            <a:r>
              <a:rPr lang="ar-SA" altLang="en-EG" sz="2200" dirty="0">
                <a:latin typeface="Al-Jazeera-Arabic-Regular" pitchFamily="2" charset="-78"/>
                <a:cs typeface="Al-Jazeera-Arabic-Regular" pitchFamily="2" charset="-78"/>
              </a:rPr>
              <a:t>على اشتراك سنوي أو شهري</a:t>
            </a:r>
            <a:r>
              <a:rPr lang="en-US" altLang="en-EG" sz="2200" dirty="0">
                <a:latin typeface="Al-Jazeera-Arabic-Regular" pitchFamily="2" charset="-78"/>
                <a:cs typeface="Al-Jazeera-Arabic-Regular" pitchFamily="2" charset="-78"/>
              </a:rPr>
              <a:t>  DSL </a:t>
            </a:r>
            <a:endParaRPr lang="ar-SA" altLang="en-EG" sz="2200" dirty="0">
              <a:latin typeface="Al-Jazeera-Arabic-Regular" pitchFamily="2" charset="-78"/>
              <a:cs typeface="Al-Jazeera-Arabic-Regular" pitchFamily="2" charset="-78"/>
            </a:endParaRPr>
          </a:p>
        </p:txBody>
      </p:sp>
      <p:pic>
        <p:nvPicPr>
          <p:cNvPr id="10" name="Picture 7">
            <a:extLst>
              <a:ext uri="{FF2B5EF4-FFF2-40B4-BE49-F238E27FC236}">
                <a16:creationId xmlns:a16="http://schemas.microsoft.com/office/drawing/2014/main" id="{20AB0620-6F6B-254A-AD47-70C9B186A1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354924" y="2153690"/>
            <a:ext cx="4365397" cy="2916345"/>
          </a:xfrm>
          <a:prstGeom prst="rect">
            <a:avLst/>
          </a:prstGeom>
          <a:noFill/>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Audio Recording Mar 24, 2023 at 7:13:40 PM" descr="Audio Recording Mar 24, 2023 at 7:13:40 PM">
            <a:hlinkClick r:id="" action="ppaction://media"/>
            <a:extLst>
              <a:ext uri="{FF2B5EF4-FFF2-40B4-BE49-F238E27FC236}">
                <a16:creationId xmlns:a16="http://schemas.microsoft.com/office/drawing/2014/main" id="{AC4344C8-C3E4-3A48-81CC-0C4900C48FA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pic>
        <p:nvPicPr>
          <p:cNvPr id="12" name="Picture 11">
            <a:extLst>
              <a:ext uri="{FF2B5EF4-FFF2-40B4-BE49-F238E27FC236}">
                <a16:creationId xmlns:a16="http://schemas.microsoft.com/office/drawing/2014/main" id="{270F8EE4-2C4C-3A50-6401-FEF3F51214AB}"/>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74090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64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788"/>
            <a:ext cx="9533101" cy="1610200"/>
          </a:xfrm>
          <a:prstGeom prst="rect">
            <a:avLst/>
          </a:prstGeom>
        </p:spPr>
      </p:pic>
      <p:sp>
        <p:nvSpPr>
          <p:cNvPr id="7" name="TextBox 6"/>
          <p:cNvSpPr txBox="1"/>
          <p:nvPr/>
        </p:nvSpPr>
        <p:spPr>
          <a:xfrm>
            <a:off x="4174355" y="529767"/>
            <a:ext cx="3217547" cy="638701"/>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طرق الاتصال بالإنترنت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7251" y="1654821"/>
            <a:ext cx="10878542" cy="3686330"/>
          </a:xfrm>
          <a:prstGeom prst="rect">
            <a:avLst/>
          </a:prstGeom>
          <a:noFill/>
        </p:spPr>
        <p:txBody>
          <a:bodyPr wrap="square" rtlCol="0">
            <a:spAutoFit/>
          </a:bodyPr>
          <a:lstStyle/>
          <a:p>
            <a:pPr algn="justLow" rtl="1">
              <a:lnSpc>
                <a:spcPct val="150000"/>
              </a:lnSpc>
            </a:pPr>
            <a:r>
              <a:rPr lang="ar-SA" altLang="en-EG" sz="2400" b="1" dirty="0">
                <a:latin typeface="Al-Jazeera-Arabic-Regular" pitchFamily="2" charset="-78"/>
                <a:cs typeface="Al-Jazeera-Arabic-Regular" pitchFamily="2" charset="-78"/>
              </a:rPr>
              <a:t>ب - الاتصال عن طريق الساتلايت  </a:t>
            </a:r>
            <a:r>
              <a:rPr lang="en-US" altLang="en-EG" sz="2400" b="1" dirty="0">
                <a:latin typeface="Al-Jazeera-Arabic-Regular" pitchFamily="2" charset="-78"/>
                <a:cs typeface="Al-Jazeera-Arabic-Regular" pitchFamily="2" charset="-78"/>
              </a:rPr>
              <a:t>Satellite</a:t>
            </a:r>
          </a:p>
          <a:p>
            <a:pPr algn="justLow" rtl="1">
              <a:lnSpc>
                <a:spcPct val="150000"/>
              </a:lnSpc>
            </a:pPr>
            <a:r>
              <a:rPr lang="ar-SA" altLang="en-EG" sz="2200" dirty="0">
                <a:latin typeface="Al-Jazeera-Arabic-Regular" pitchFamily="2" charset="-78"/>
                <a:cs typeface="Al-Jazeera-Arabic-Regular" pitchFamily="2" charset="-78"/>
              </a:rPr>
              <a:t>من طرق الاتصال المباشر بالإنترنت استخدام الساتلايت إذ يتم تركيب مودم خاص </a:t>
            </a:r>
            <a:r>
              <a:rPr lang="en-US" altLang="en-EG" sz="2200" dirty="0">
                <a:latin typeface="Al-Jazeera-Arabic-Regular" pitchFamily="2" charset="-78"/>
                <a:cs typeface="Al-Jazeera-Arabic-Regular" pitchFamily="2" charset="-78"/>
              </a:rPr>
              <a:t>Satellite Modem </a:t>
            </a:r>
            <a:r>
              <a:rPr lang="ar-SA" altLang="en-EG" sz="2200" dirty="0">
                <a:latin typeface="Al-Jazeera-Arabic-Regular" pitchFamily="2" charset="-78"/>
                <a:cs typeface="Al-Jazeera-Arabic-Regular" pitchFamily="2" charset="-78"/>
              </a:rPr>
              <a:t>بجهاز الحاسب الرئيسي للشبكة ثم تمديد وصلة كيبل ما بين المودم وصحن هوائي</a:t>
            </a:r>
            <a:r>
              <a:rPr lang="en-US" altLang="en-EG" sz="2200" dirty="0">
                <a:latin typeface="Al-Jazeera-Arabic-Regular" pitchFamily="2" charset="-78"/>
                <a:cs typeface="Al-Jazeera-Arabic-Regular" pitchFamily="2" charset="-78"/>
              </a:rPr>
              <a:t>Dish </a:t>
            </a:r>
            <a:r>
              <a:rPr lang="ar-SA" altLang="en-EG" sz="2200" dirty="0">
                <a:latin typeface="Al-Jazeera-Arabic-Regular" pitchFamily="2" charset="-78"/>
                <a:cs typeface="Al-Jazeera-Arabic-Regular" pitchFamily="2" charset="-78"/>
              </a:rPr>
              <a:t> يثبت في مكان عالٍ من المبنى لإرسال واستقبال المعلومات.</a:t>
            </a:r>
          </a:p>
          <a:p>
            <a:pPr algn="justLow" rtl="1">
              <a:lnSpc>
                <a:spcPct val="150000"/>
              </a:lnSpc>
            </a:pPr>
            <a:r>
              <a:rPr lang="ar-SA" altLang="en-EG" sz="2400" b="1" dirty="0">
                <a:latin typeface="Al-Jazeera-Arabic-Regular" pitchFamily="2" charset="-78"/>
                <a:cs typeface="Al-Jazeera-Arabic-Regular" pitchFamily="2" charset="-78"/>
              </a:rPr>
              <a:t>ج - الاتصال عن طريق "</a:t>
            </a:r>
            <a:r>
              <a:rPr lang="en-US" altLang="en-EG" sz="2400" b="1" dirty="0">
                <a:latin typeface="Al-Jazeera-Arabic-Regular" pitchFamily="2" charset="-78"/>
                <a:cs typeface="Al-Jazeera-Arabic-Regular" pitchFamily="2" charset="-78"/>
              </a:rPr>
              <a:t>T-1 Lines</a:t>
            </a:r>
            <a:r>
              <a:rPr lang="ar-SA" altLang="en-EG" sz="2400" b="1" dirty="0">
                <a:latin typeface="Al-Jazeera-Arabic-Regular" pitchFamily="2" charset="-78"/>
                <a:cs typeface="Al-Jazeera-Arabic-Regular" pitchFamily="2" charset="-78"/>
              </a:rPr>
              <a:t>"</a:t>
            </a:r>
            <a:endParaRPr lang="en-US" altLang="en-EG" sz="2400" b="1" dirty="0">
              <a:latin typeface="Al-Jazeera-Arabic-Regular" pitchFamily="2" charset="-78"/>
              <a:cs typeface="Al-Jazeera-Arabic-Regular" pitchFamily="2" charset="-78"/>
            </a:endParaRPr>
          </a:p>
          <a:p>
            <a:pPr algn="justLow" rtl="1">
              <a:lnSpc>
                <a:spcPct val="150000"/>
              </a:lnSpc>
            </a:pPr>
            <a:r>
              <a:rPr lang="ar-SA" altLang="en-EG" sz="2200" dirty="0">
                <a:latin typeface="Al-Jazeera-Arabic-Regular" pitchFamily="2" charset="-78"/>
                <a:cs typeface="Al-Jazeera-Arabic-Regular" pitchFamily="2" charset="-78"/>
              </a:rPr>
              <a:t>نوع من خط هاتفي الألياف الضوئية و التي يمكنها ان تحمل كمية أكبر من البيانات مقارنة بخطوط الهاتف النحاسية التقليدية. </a:t>
            </a:r>
          </a:p>
        </p:txBody>
      </p:sp>
      <p:pic>
        <p:nvPicPr>
          <p:cNvPr id="10" name="Audio Recording Mar 24, 2023 at 7:15:42 PM" descr="Audio Recording Mar 24, 2023 at 7:15:42 PM">
            <a:hlinkClick r:id="" action="ppaction://media"/>
            <a:extLst>
              <a:ext uri="{FF2B5EF4-FFF2-40B4-BE49-F238E27FC236}">
                <a16:creationId xmlns:a16="http://schemas.microsoft.com/office/drawing/2014/main" id="{45CB2F6B-1A27-5946-BC10-5E42A58CD67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727460" y="6045200"/>
            <a:ext cx="812800" cy="812800"/>
          </a:xfrm>
          <a:prstGeom prst="rect">
            <a:avLst/>
          </a:prstGeom>
        </p:spPr>
      </p:pic>
      <p:pic>
        <p:nvPicPr>
          <p:cNvPr id="11" name="Audio Recording Mar 24, 2023 at 7:19:26 PM" descr="Audio Recording Mar 24, 2023 at 7:19:26 PM">
            <a:hlinkClick r:id="" action="ppaction://media"/>
            <a:extLst>
              <a:ext uri="{FF2B5EF4-FFF2-40B4-BE49-F238E27FC236}">
                <a16:creationId xmlns:a16="http://schemas.microsoft.com/office/drawing/2014/main" id="{130EDA20-3431-FC4F-8B9F-1BB7658B5884}"/>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9751212" y="6099641"/>
            <a:ext cx="812800" cy="812800"/>
          </a:xfrm>
          <a:prstGeom prst="rect">
            <a:avLst/>
          </a:prstGeom>
        </p:spPr>
      </p:pic>
      <p:pic>
        <p:nvPicPr>
          <p:cNvPr id="12" name="Picture 11">
            <a:extLst>
              <a:ext uri="{FF2B5EF4-FFF2-40B4-BE49-F238E27FC236}">
                <a16:creationId xmlns:a16="http://schemas.microsoft.com/office/drawing/2014/main" id="{39ADE99B-8C6D-7155-E411-D3DFB4F87148}"/>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9792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760"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1702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11"/>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212553" y="529767"/>
            <a:ext cx="5141151" cy="636072"/>
          </a:xfrm>
          <a:prstGeom prst="rect">
            <a:avLst/>
          </a:prstGeom>
          <a:noFill/>
        </p:spPr>
        <p:txBody>
          <a:bodyPr wrap="none" rtlCol="0">
            <a:spAutoFit/>
          </a:bodyPr>
          <a:lstStyle/>
          <a:p>
            <a:pPr algn="justLow">
              <a:lnSpc>
                <a:spcPct val="140000"/>
              </a:lnSpc>
            </a:pPr>
            <a:r>
              <a:rPr lang="ar-SA" altLang="en-EG" sz="2800" b="1" dirty="0">
                <a:solidFill>
                  <a:schemeClr val="bg1"/>
                </a:solidFill>
                <a:latin typeface="Al-Jazeera-Arabic-Regular" pitchFamily="2" charset="-78"/>
                <a:cs typeface="Al-Jazeera-Arabic-Regular" pitchFamily="2" charset="-78"/>
              </a:rPr>
              <a:t>الشبكة العنكبوتية العالمية </a:t>
            </a:r>
            <a:r>
              <a:rPr lang="en-US" altLang="en-EG" sz="2800" b="1" dirty="0">
                <a:solidFill>
                  <a:schemeClr val="bg1"/>
                </a:solidFill>
                <a:latin typeface="Al-Jazeera-Arabic-Regular" pitchFamily="2" charset="-78"/>
                <a:cs typeface="Al-Jazeera-Arabic-Regular" pitchFamily="2" charset="-78"/>
              </a:rPr>
              <a:t>WWW</a:t>
            </a:r>
            <a:endParaRPr lang="ar-SA" altLang="en-EG"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7251" y="1851429"/>
            <a:ext cx="10878542" cy="3416320"/>
          </a:xfrm>
          <a:prstGeom prst="rect">
            <a:avLst/>
          </a:prstGeom>
          <a:noFill/>
        </p:spPr>
        <p:txBody>
          <a:bodyPr wrap="square" rtlCol="0">
            <a:spAutoFit/>
          </a:bodyPr>
          <a:lstStyle/>
          <a:p>
            <a:pPr algn="just" rtl="1"/>
            <a:r>
              <a:rPr lang="ar-SA" sz="2400" dirty="0">
                <a:latin typeface="Al-Jazeera-Arabic-Regular" pitchFamily="2" charset="-78"/>
                <a:cs typeface="Al-Jazeera-Arabic-Regular" pitchFamily="2" charset="-78"/>
              </a:rPr>
              <a:t>شبكة الاتصال العالمية أو العنكبوتية أو العنقودية:</a:t>
            </a:r>
          </a:p>
          <a:p>
            <a:pPr algn="just" rtl="1"/>
            <a:endParaRPr lang="ar-SA" sz="2400" dirty="0">
              <a:latin typeface="Al-Jazeera-Arabic-Regular" pitchFamily="2" charset="-78"/>
              <a:cs typeface="Al-Jazeera-Arabic-Regular" pitchFamily="2" charset="-78"/>
            </a:endParaRPr>
          </a:p>
          <a:p>
            <a:pPr marL="0" indent="0" algn="ctr" rtl="1">
              <a:buNone/>
            </a:pPr>
            <a:r>
              <a:rPr lang="en-US" sz="2400" b="1" dirty="0">
                <a:latin typeface="Al-Jazeera-Arabic-Regular" pitchFamily="2" charset="-78"/>
                <a:cs typeface="Al-Jazeera-Arabic-Regular" pitchFamily="2" charset="-78"/>
              </a:rPr>
              <a:t>WWW (W</a:t>
            </a:r>
            <a:r>
              <a:rPr lang="en-US" sz="2400" dirty="0">
                <a:latin typeface="Al-Jazeera-Arabic-Regular" pitchFamily="2" charset="-78"/>
                <a:cs typeface="Al-Jazeera-Arabic-Regular" pitchFamily="2" charset="-78"/>
              </a:rPr>
              <a:t>orld</a:t>
            </a:r>
            <a:r>
              <a:rPr lang="en-US" sz="2400" b="1" dirty="0">
                <a:latin typeface="Al-Jazeera-Arabic-Regular" pitchFamily="2" charset="-78"/>
                <a:cs typeface="Al-Jazeera-Arabic-Regular" pitchFamily="2" charset="-78"/>
              </a:rPr>
              <a:t> W</a:t>
            </a:r>
            <a:r>
              <a:rPr lang="en-US" sz="2400" dirty="0">
                <a:latin typeface="Al-Jazeera-Arabic-Regular" pitchFamily="2" charset="-78"/>
                <a:cs typeface="Al-Jazeera-Arabic-Regular" pitchFamily="2" charset="-78"/>
              </a:rPr>
              <a:t>ide</a:t>
            </a:r>
            <a:r>
              <a:rPr lang="en-US" sz="2400" b="1" dirty="0">
                <a:latin typeface="Al-Jazeera-Arabic-Regular" pitchFamily="2" charset="-78"/>
                <a:cs typeface="Al-Jazeera-Arabic-Regular" pitchFamily="2" charset="-78"/>
              </a:rPr>
              <a:t> W</a:t>
            </a:r>
            <a:r>
              <a:rPr lang="en-US" sz="2400" dirty="0">
                <a:latin typeface="Al-Jazeera-Arabic-Regular" pitchFamily="2" charset="-78"/>
                <a:cs typeface="Al-Jazeera-Arabic-Regular" pitchFamily="2" charset="-78"/>
              </a:rPr>
              <a:t>eb</a:t>
            </a:r>
            <a:r>
              <a:rPr lang="en-US" sz="2400" b="1" dirty="0">
                <a:latin typeface="Al-Jazeera-Arabic-Regular" pitchFamily="2" charset="-78"/>
                <a:cs typeface="Al-Jazeera-Arabic-Regular" pitchFamily="2" charset="-78"/>
              </a:rPr>
              <a:t>)</a:t>
            </a:r>
          </a:p>
          <a:p>
            <a:pPr algn="r" rtl="1"/>
            <a:endParaRPr lang="ar-SA" sz="2400" dirty="0">
              <a:latin typeface="Al-Jazeera-Arabic-Regular" pitchFamily="2" charset="-78"/>
              <a:cs typeface="Al-Jazeera-Arabic-Regular" pitchFamily="2" charset="-78"/>
            </a:endParaRPr>
          </a:p>
          <a:p>
            <a:pPr algn="r" rtl="1"/>
            <a:r>
              <a:rPr lang="ar-SA" sz="2400" dirty="0">
                <a:latin typeface="Al-Jazeera-Arabic-Regular" pitchFamily="2" charset="-78"/>
                <a:cs typeface="Al-Jazeera-Arabic-Regular" pitchFamily="2" charset="-78"/>
              </a:rPr>
              <a:t>عبارة عن مجموعة من الحاسبات الرئيسية على مستوى العالم متصلة أو يمكن الاتصال بها على مدار 24 ساعة طبقا لنوع الاتصال.</a:t>
            </a:r>
          </a:p>
          <a:p>
            <a:pPr algn="r" rtl="1"/>
            <a:endParaRPr lang="ar-SA" sz="2400" dirty="0">
              <a:latin typeface="Al-Jazeera-Arabic-Regular" pitchFamily="2" charset="-78"/>
              <a:cs typeface="Al-Jazeera-Arabic-Regular" pitchFamily="2" charset="-78"/>
            </a:endParaRPr>
          </a:p>
          <a:p>
            <a:pPr algn="r" rtl="1"/>
            <a:r>
              <a:rPr lang="ar-SA" sz="2400" b="1" dirty="0">
                <a:latin typeface="Al-Jazeera-Arabic-Regular" pitchFamily="2" charset="-78"/>
                <a:cs typeface="Al-Jazeera-Arabic-Regular" pitchFamily="2" charset="-78"/>
              </a:rPr>
              <a:t>سميت بهذا الاسم: </a:t>
            </a:r>
            <a:r>
              <a:rPr lang="ar-SA" sz="2400" dirty="0">
                <a:latin typeface="Al-Jazeera-Arabic-Regular" pitchFamily="2" charset="-78"/>
                <a:cs typeface="Al-Jazeera-Arabic-Regular" pitchFamily="2" charset="-78"/>
              </a:rPr>
              <a:t>لكونها تجمع بطريقة الاتصال المباشر أو عند الطلب بين مختلف الأجهزة ونظم التشغيل وقواعد البيانات بمختلف اللغات على مستوى العالم.</a:t>
            </a:r>
          </a:p>
        </p:txBody>
      </p:sp>
      <p:pic>
        <p:nvPicPr>
          <p:cNvPr id="10" name="Audio Recording Mar 24, 2023 at 7:21:15 PM" descr="Audio Recording Mar 24, 2023 at 7:21:15 PM">
            <a:hlinkClick r:id="" action="ppaction://media"/>
            <a:extLst>
              <a:ext uri="{FF2B5EF4-FFF2-40B4-BE49-F238E27FC236}">
                <a16:creationId xmlns:a16="http://schemas.microsoft.com/office/drawing/2014/main" id="{3466B435-BE3E-E148-BF57-30D9BDBEED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22993" y="6083744"/>
            <a:ext cx="812800" cy="812800"/>
          </a:xfrm>
          <a:prstGeom prst="rect">
            <a:avLst/>
          </a:prstGeom>
        </p:spPr>
      </p:pic>
      <p:pic>
        <p:nvPicPr>
          <p:cNvPr id="11" name="Picture 10">
            <a:extLst>
              <a:ext uri="{FF2B5EF4-FFF2-40B4-BE49-F238E27FC236}">
                <a16:creationId xmlns:a16="http://schemas.microsoft.com/office/drawing/2014/main" id="{64372435-76AD-69E3-E574-9E0C15F5EF6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61716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1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054055" y="529767"/>
            <a:ext cx="5458161" cy="636072"/>
          </a:xfrm>
          <a:prstGeom prst="rect">
            <a:avLst/>
          </a:prstGeom>
          <a:noFill/>
        </p:spPr>
        <p:txBody>
          <a:bodyPr wrap="none" rtlCol="0">
            <a:spAutoFit/>
          </a:bodyPr>
          <a:lstStyle/>
          <a:p>
            <a:pPr algn="justLow">
              <a:lnSpc>
                <a:spcPct val="140000"/>
              </a:lnSpc>
            </a:pPr>
            <a:r>
              <a:rPr lang="en-US" altLang="en-EG" sz="2800" b="1" dirty="0">
                <a:solidFill>
                  <a:schemeClr val="bg1"/>
                </a:solidFill>
                <a:latin typeface="Al-Jazeera-Arabic-Regular" pitchFamily="2" charset="-78"/>
                <a:cs typeface="Al-Jazeera-Arabic-Regular" pitchFamily="2" charset="-78"/>
              </a:rPr>
              <a:t>Web Address </a:t>
            </a:r>
            <a:r>
              <a:rPr lang="ar-SA" altLang="en-EG" sz="2800" b="1" dirty="0">
                <a:solidFill>
                  <a:schemeClr val="bg1"/>
                </a:solidFill>
                <a:latin typeface="Al-Jazeera-Arabic-Regular" pitchFamily="2" charset="-78"/>
                <a:cs typeface="Al-Jazeera-Arabic-Regular" pitchFamily="2" charset="-78"/>
              </a:rPr>
              <a:t>عنوان صفحة 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7251" y="1851429"/>
            <a:ext cx="10878542" cy="4154984"/>
          </a:xfrm>
          <a:prstGeom prst="rect">
            <a:avLst/>
          </a:prstGeom>
          <a:noFill/>
        </p:spPr>
        <p:txBody>
          <a:bodyPr wrap="square" rtlCol="0">
            <a:spAutoFit/>
          </a:bodyPr>
          <a:lstStyle/>
          <a:p>
            <a:pPr algn="just" rtl="1"/>
            <a:r>
              <a:rPr lang="ar-SA" sz="2400" dirty="0">
                <a:latin typeface="Al-Jazeera-Arabic-Regular" pitchFamily="2" charset="-78"/>
                <a:cs typeface="Al-Jazeera-Arabic-Regular" pitchFamily="2" charset="-78"/>
              </a:rPr>
              <a:t>كل صفحة على الويب لها عنوان فريد خاص يميزها عن بقية الصفحات. يسمى هذا العنوان بـ: </a:t>
            </a:r>
            <a:r>
              <a:rPr lang="en-US" sz="2400" b="1" dirty="0">
                <a:latin typeface="Al-Jazeera-Arabic-Regular" pitchFamily="2" charset="-78"/>
                <a:cs typeface="Al-Jazeera-Arabic-Regular" pitchFamily="2" charset="-78"/>
              </a:rPr>
              <a:t>URL</a:t>
            </a:r>
            <a:r>
              <a:rPr lang="en-US" sz="2400" dirty="0">
                <a:latin typeface="Al-Jazeera-Arabic-Regular" pitchFamily="2" charset="-78"/>
                <a:cs typeface="Al-Jazeera-Arabic-Regular" pitchFamily="2" charset="-78"/>
              </a:rPr>
              <a:t> (</a:t>
            </a:r>
            <a:r>
              <a:rPr lang="en-US" sz="2400" b="1" dirty="0">
                <a:latin typeface="Al-Jazeera-Arabic-Regular" pitchFamily="2" charset="-78"/>
                <a:cs typeface="Al-Jazeera-Arabic-Regular" pitchFamily="2" charset="-78"/>
              </a:rPr>
              <a:t>U</a:t>
            </a:r>
            <a:r>
              <a:rPr lang="en-US" sz="2400" dirty="0">
                <a:latin typeface="Al-Jazeera-Arabic-Regular" pitchFamily="2" charset="-78"/>
                <a:cs typeface="Al-Jazeera-Arabic-Regular" pitchFamily="2" charset="-78"/>
              </a:rPr>
              <a:t>niform </a:t>
            </a:r>
            <a:r>
              <a:rPr lang="en-US" sz="2400" b="1" dirty="0">
                <a:latin typeface="Al-Jazeera-Arabic-Regular" pitchFamily="2" charset="-78"/>
                <a:cs typeface="Al-Jazeera-Arabic-Regular" pitchFamily="2" charset="-78"/>
              </a:rPr>
              <a:t>R</a:t>
            </a:r>
            <a:r>
              <a:rPr lang="en-US" sz="2400" dirty="0">
                <a:latin typeface="Al-Jazeera-Arabic-Regular" pitchFamily="2" charset="-78"/>
                <a:cs typeface="Al-Jazeera-Arabic-Regular" pitchFamily="2" charset="-78"/>
              </a:rPr>
              <a:t>esource </a:t>
            </a:r>
            <a:r>
              <a:rPr lang="en-US" sz="2400" b="1" dirty="0">
                <a:latin typeface="Al-Jazeera-Arabic-Regular" pitchFamily="2" charset="-78"/>
                <a:cs typeface="Al-Jazeera-Arabic-Regular" pitchFamily="2" charset="-78"/>
              </a:rPr>
              <a:t>L</a:t>
            </a:r>
            <a:r>
              <a:rPr lang="en-US" sz="2400" dirty="0">
                <a:latin typeface="Al-Jazeera-Arabic-Regular" pitchFamily="2" charset="-78"/>
                <a:cs typeface="Al-Jazeera-Arabic-Regular" pitchFamily="2" charset="-78"/>
              </a:rPr>
              <a:t>ocator)</a:t>
            </a:r>
            <a:endParaRPr lang="ar-SA" sz="2400" dirty="0">
              <a:latin typeface="Al-Jazeera-Arabic-Regular" pitchFamily="2" charset="-78"/>
              <a:cs typeface="Al-Jazeera-Arabic-Regular" pitchFamily="2" charset="-78"/>
            </a:endParaRPr>
          </a:p>
          <a:p>
            <a:pPr algn="just" rtl="1"/>
            <a:endParaRPr lang="ar-SA" sz="2400" dirty="0">
              <a:latin typeface="Al-Jazeera-Arabic-Regular" pitchFamily="2" charset="-78"/>
              <a:cs typeface="Al-Jazeera-Arabic-Regular" pitchFamily="2" charset="-78"/>
            </a:endParaRPr>
          </a:p>
          <a:p>
            <a:pPr algn="just" rtl="1"/>
            <a:r>
              <a:rPr lang="ar-SA" sz="2400" dirty="0">
                <a:latin typeface="Al-Jazeera-Arabic-Regular" pitchFamily="2" charset="-78"/>
                <a:cs typeface="Al-Jazeera-Arabic-Regular" pitchFamily="2" charset="-78"/>
              </a:rPr>
              <a:t>يبدأ أي عنوان على انترنت عادةً بنوع البروتوكول المطلوب استخدامه من أجل الحصول على معلومات معينة من الإنترنت مثل </a:t>
            </a:r>
            <a:r>
              <a:rPr lang="en-US" sz="2400" dirty="0">
                <a:latin typeface="Al-Jazeera-Arabic-Regular" pitchFamily="2" charset="-78"/>
                <a:cs typeface="Al-Jazeera-Arabic-Regular" pitchFamily="2" charset="-78"/>
              </a:rPr>
              <a:t>Http – FTP - STMP</a:t>
            </a:r>
          </a:p>
          <a:p>
            <a:pPr algn="just" rtl="1"/>
            <a:endParaRPr lang="ar-SA" sz="2400" dirty="0">
              <a:latin typeface="Al-Jazeera-Arabic-Regular" pitchFamily="2" charset="-78"/>
              <a:cs typeface="Al-Jazeera-Arabic-Regular" pitchFamily="2" charset="-78"/>
            </a:endParaRPr>
          </a:p>
          <a:p>
            <a:pPr algn="just" rtl="1"/>
            <a:r>
              <a:rPr lang="en-US" sz="2400" b="1" dirty="0">
                <a:latin typeface="Al-Jazeera-Arabic-Regular" pitchFamily="2" charset="-78"/>
                <a:cs typeface="Al-Jazeera-Arabic-Regular" pitchFamily="2" charset="-78"/>
              </a:rPr>
              <a:t>Domain name</a:t>
            </a:r>
            <a:r>
              <a:rPr lang="ar-SA" sz="2400" b="1"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و هو العنوان النصي الذي يكتبه المستخدم لموقع ما والذى يقوم </a:t>
            </a:r>
            <a:endParaRPr lang="en-US" sz="2400" dirty="0">
              <a:latin typeface="Al-Jazeera-Arabic-Regular" pitchFamily="2" charset="-78"/>
              <a:cs typeface="Al-Jazeera-Arabic-Regular" pitchFamily="2" charset="-78"/>
            </a:endParaRPr>
          </a:p>
          <a:p>
            <a:pPr algn="just" rtl="1"/>
            <a:r>
              <a:rPr lang="en-US" sz="2400" dirty="0">
                <a:latin typeface="Al-Jazeera-Arabic-Regular" pitchFamily="2" charset="-78"/>
                <a:cs typeface="Al-Jazeera-Arabic-Regular" pitchFamily="2" charset="-78"/>
              </a:rPr>
              <a:t> (</a:t>
            </a:r>
            <a:r>
              <a:rPr lang="en-US" sz="2400" b="1" dirty="0">
                <a:latin typeface="Al-Jazeera-Arabic-Regular" pitchFamily="2" charset="-78"/>
                <a:cs typeface="Al-Jazeera-Arabic-Regular" pitchFamily="2" charset="-78"/>
              </a:rPr>
              <a:t>Domain Name System) DNS </a:t>
            </a:r>
            <a:r>
              <a:rPr lang="ar-SA" sz="2400" dirty="0">
                <a:latin typeface="Al-Jazeera-Arabic-Regular" pitchFamily="2" charset="-78"/>
                <a:cs typeface="Al-Jazeera-Arabic-Regular" pitchFamily="2" charset="-78"/>
              </a:rPr>
              <a:t>بتحويله الى شكل </a:t>
            </a:r>
            <a:r>
              <a:rPr lang="ar-SA" sz="2400" dirty="0" err="1">
                <a:latin typeface="Al-Jazeera-Arabic-Regular" pitchFamily="2" charset="-78"/>
                <a:cs typeface="Al-Jazeera-Arabic-Regular" pitchFamily="2" charset="-78"/>
              </a:rPr>
              <a:t>رقمى</a:t>
            </a:r>
            <a:endParaRPr lang="ar-SA" sz="2400" dirty="0">
              <a:latin typeface="Al-Jazeera-Arabic-Regular" pitchFamily="2" charset="-78"/>
              <a:cs typeface="Al-Jazeera-Arabic-Regular" pitchFamily="2" charset="-78"/>
            </a:endParaRPr>
          </a:p>
          <a:p>
            <a:pPr algn="just" rtl="1"/>
            <a:endParaRPr lang="ar-SA" sz="2400" dirty="0">
              <a:latin typeface="Al-Jazeera-Arabic-Regular" pitchFamily="2" charset="-78"/>
              <a:cs typeface="Al-Jazeera-Arabic-Regular" pitchFamily="2" charset="-78"/>
            </a:endParaRPr>
          </a:p>
          <a:p>
            <a:pPr algn="just" rtl="1"/>
            <a:r>
              <a:rPr lang="ar-SA" sz="2400" dirty="0">
                <a:latin typeface="Al-Jazeera-Arabic-Regular" pitchFamily="2" charset="-78"/>
                <a:cs typeface="Al-Jazeera-Arabic-Regular" pitchFamily="2" charset="-78"/>
              </a:rPr>
              <a:t> </a:t>
            </a:r>
            <a:r>
              <a:rPr lang="en-US" sz="2400" b="1" dirty="0">
                <a:latin typeface="Al-Jazeera-Arabic-Regular" pitchFamily="2" charset="-78"/>
                <a:cs typeface="Al-Jazeera-Arabic-Regular" pitchFamily="2" charset="-78"/>
              </a:rPr>
              <a:t>extension</a:t>
            </a:r>
            <a:r>
              <a:rPr lang="ar-SA" sz="2400" b="1" dirty="0">
                <a:latin typeface="Al-Jazeera-Arabic-Regular" pitchFamily="2" charset="-78"/>
                <a:cs typeface="Al-Jazeera-Arabic-Regular" pitchFamily="2" charset="-78"/>
              </a:rPr>
              <a:t> </a:t>
            </a:r>
            <a:r>
              <a:rPr lang="en-US" sz="2400" b="1" dirty="0">
                <a:latin typeface="Al-Jazeera-Arabic-Regular" pitchFamily="2" charset="-78"/>
                <a:cs typeface="Al-Jazeera-Arabic-Regular" pitchFamily="2" charset="-78"/>
              </a:rPr>
              <a:t>Domain</a:t>
            </a:r>
            <a:r>
              <a:rPr lang="ar-SA" sz="2400" b="1"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الذي يحدد نوع نشاط الموقع حكومي مثلاً او عسكري او تعليمي </a:t>
            </a:r>
          </a:p>
          <a:p>
            <a:pPr algn="just" rtl="1"/>
            <a:endParaRPr lang="ar-SA" sz="2400" dirty="0">
              <a:latin typeface="Al-Jazeera-Arabic-Regular" pitchFamily="2" charset="-78"/>
              <a:cs typeface="Al-Jazeera-Arabic-Regular" pitchFamily="2" charset="-78"/>
            </a:endParaRPr>
          </a:p>
        </p:txBody>
      </p:sp>
      <p:pic>
        <p:nvPicPr>
          <p:cNvPr id="10" name="Audio Recording Mar 24, 2023 at 7:25:51 PM" descr="Audio Recording Mar 24, 2023 at 7:25:51 PM">
            <a:hlinkClick r:id="" action="ppaction://media"/>
            <a:extLst>
              <a:ext uri="{FF2B5EF4-FFF2-40B4-BE49-F238E27FC236}">
                <a16:creationId xmlns:a16="http://schemas.microsoft.com/office/drawing/2014/main" id="{1A210CFB-2BE2-AF44-84D7-CFB6BC1E016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6159"/>
            <a:ext cx="812800" cy="812800"/>
          </a:xfrm>
          <a:prstGeom prst="rect">
            <a:avLst/>
          </a:prstGeom>
        </p:spPr>
      </p:pic>
      <p:pic>
        <p:nvPicPr>
          <p:cNvPr id="11" name="Picture 10">
            <a:extLst>
              <a:ext uri="{FF2B5EF4-FFF2-40B4-BE49-F238E27FC236}">
                <a16:creationId xmlns:a16="http://schemas.microsoft.com/office/drawing/2014/main" id="{2A416359-117E-7336-8B38-D7D46E8F70B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2187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3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054055" y="529767"/>
            <a:ext cx="5458161" cy="636072"/>
          </a:xfrm>
          <a:prstGeom prst="rect">
            <a:avLst/>
          </a:prstGeom>
          <a:noFill/>
        </p:spPr>
        <p:txBody>
          <a:bodyPr wrap="none" rtlCol="0">
            <a:spAutoFit/>
          </a:bodyPr>
          <a:lstStyle/>
          <a:p>
            <a:pPr algn="justLow">
              <a:lnSpc>
                <a:spcPct val="140000"/>
              </a:lnSpc>
            </a:pPr>
            <a:r>
              <a:rPr lang="en-US" altLang="en-EG" sz="2800" b="1" dirty="0">
                <a:solidFill>
                  <a:schemeClr val="bg1"/>
                </a:solidFill>
                <a:latin typeface="Al-Jazeera-Arabic-Regular" pitchFamily="2" charset="-78"/>
                <a:cs typeface="Al-Jazeera-Arabic-Regular" pitchFamily="2" charset="-78"/>
              </a:rPr>
              <a:t>Web Address </a:t>
            </a:r>
            <a:r>
              <a:rPr lang="ar-SA" altLang="en-EG" sz="2800" b="1" dirty="0">
                <a:solidFill>
                  <a:schemeClr val="bg1"/>
                </a:solidFill>
                <a:latin typeface="Al-Jazeera-Arabic-Regular" pitchFamily="2" charset="-78"/>
                <a:cs typeface="Al-Jazeera-Arabic-Regular" pitchFamily="2" charset="-78"/>
              </a:rPr>
              <a:t>عنوان صفحة 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07181" y="1352905"/>
            <a:ext cx="10878542" cy="1323439"/>
          </a:xfrm>
          <a:prstGeom prst="rect">
            <a:avLst/>
          </a:prstGeom>
          <a:noFill/>
        </p:spPr>
        <p:txBody>
          <a:bodyPr wrap="square" rtlCol="0">
            <a:spAutoFit/>
          </a:bodyPr>
          <a:lstStyle/>
          <a:p>
            <a:pPr marL="0" indent="0" algn="ctr">
              <a:buNone/>
            </a:pPr>
            <a:r>
              <a:rPr lang="en-US" sz="3200" dirty="0">
                <a:solidFill>
                  <a:schemeClr val="accent1">
                    <a:lumMod val="50000"/>
                  </a:schemeClr>
                </a:solidFill>
                <a:hlinkClick r:id="rId7"/>
              </a:rPr>
              <a:t>https://www.arabou.edu.sa</a:t>
            </a:r>
            <a:endParaRPr lang="en-US" sz="3200" dirty="0">
              <a:solidFill>
                <a:schemeClr val="accent1">
                  <a:lumMod val="50000"/>
                </a:schemeClr>
              </a:solidFill>
            </a:endParaRPr>
          </a:p>
          <a:p>
            <a:pPr marL="0" indent="0" algn="ctr">
              <a:buNone/>
            </a:pPr>
            <a:endParaRPr lang="en-US" sz="2400" dirty="0">
              <a:solidFill>
                <a:schemeClr val="accent1">
                  <a:lumMod val="50000"/>
                </a:schemeClr>
              </a:solidFill>
            </a:endParaRPr>
          </a:p>
          <a:p>
            <a:pPr marL="0" indent="0" algn="ctr">
              <a:buNone/>
            </a:pPr>
            <a:endParaRPr lang="ar-SA" sz="2400" dirty="0">
              <a:solidFill>
                <a:schemeClr val="accent1">
                  <a:lumMod val="50000"/>
                </a:schemeClr>
              </a:solidFill>
            </a:endParaRPr>
          </a:p>
        </p:txBody>
      </p:sp>
      <p:graphicFrame>
        <p:nvGraphicFramePr>
          <p:cNvPr id="10" name="عنصر نائب للمحتوى 3">
            <a:extLst>
              <a:ext uri="{FF2B5EF4-FFF2-40B4-BE49-F238E27FC236}">
                <a16:creationId xmlns:a16="http://schemas.microsoft.com/office/drawing/2014/main" id="{248EC84C-CA6C-144B-B033-EBF2547AE7AA}"/>
              </a:ext>
            </a:extLst>
          </p:cNvPr>
          <p:cNvGraphicFramePr>
            <a:graphicFrameLocks/>
          </p:cNvGraphicFramePr>
          <p:nvPr/>
        </p:nvGraphicFramePr>
        <p:xfrm>
          <a:off x="3247263" y="2014624"/>
          <a:ext cx="6470277" cy="3825240"/>
        </p:xfrm>
        <a:graphic>
          <a:graphicData uri="http://schemas.openxmlformats.org/drawingml/2006/table">
            <a:tbl>
              <a:tblPr rtl="1" firstRow="1" bandRow="1">
                <a:tableStyleId>{5C22544A-7EE6-4342-B048-85BDC9FD1C3A}</a:tableStyleId>
              </a:tblPr>
              <a:tblGrid>
                <a:gridCol w="2284040">
                  <a:extLst>
                    <a:ext uri="{9D8B030D-6E8A-4147-A177-3AD203B41FA5}">
                      <a16:colId xmlns:a16="http://schemas.microsoft.com/office/drawing/2014/main" val="20000"/>
                    </a:ext>
                  </a:extLst>
                </a:gridCol>
                <a:gridCol w="4186237">
                  <a:extLst>
                    <a:ext uri="{9D8B030D-6E8A-4147-A177-3AD203B41FA5}">
                      <a16:colId xmlns:a16="http://schemas.microsoft.com/office/drawing/2014/main" val="20001"/>
                    </a:ext>
                  </a:extLst>
                </a:gridCol>
              </a:tblGrid>
              <a:tr h="838200">
                <a:tc>
                  <a:txBody>
                    <a:bodyPr/>
                    <a:lstStyle/>
                    <a:p>
                      <a:pPr algn="ctr" rtl="1"/>
                      <a:r>
                        <a:rPr lang="ar-SA" b="1" dirty="0"/>
                        <a:t>جزء العنوان  </a:t>
                      </a:r>
                      <a:r>
                        <a:rPr lang="en-US" b="1" dirty="0"/>
                        <a:t>URL</a:t>
                      </a:r>
                      <a:endParaRPr lang="ar-SA" b="1" dirty="0"/>
                    </a:p>
                  </a:txBody>
                  <a:tcPr anchor="ctr"/>
                </a:tc>
                <a:tc>
                  <a:txBody>
                    <a:bodyPr/>
                    <a:lstStyle/>
                    <a:p>
                      <a:pPr algn="ctr" rtl="1"/>
                      <a:r>
                        <a:rPr lang="ar-SA" b="1" dirty="0"/>
                        <a:t>المقصود</a:t>
                      </a:r>
                      <a:r>
                        <a:rPr lang="ar-SA" b="1" baseline="0" dirty="0"/>
                        <a:t> بهذا الجزء من العنوان </a:t>
                      </a:r>
                      <a:endParaRPr lang="ar-SA" b="1" dirty="0"/>
                    </a:p>
                  </a:txBody>
                  <a:tcPr anchor="ctr"/>
                </a:tc>
                <a:extLst>
                  <a:ext uri="{0D108BD9-81ED-4DB2-BD59-A6C34878D82A}">
                    <a16:rowId xmlns:a16="http://schemas.microsoft.com/office/drawing/2014/main" val="10000"/>
                  </a:ext>
                </a:extLst>
              </a:tr>
              <a:tr h="746760">
                <a:tc>
                  <a:txBody>
                    <a:bodyPr/>
                    <a:lstStyle/>
                    <a:p>
                      <a:pPr algn="ctr" rtl="1"/>
                      <a:r>
                        <a:rPr lang="en-US" b="1" dirty="0">
                          <a:solidFill>
                            <a:srgbClr val="210587"/>
                          </a:solidFill>
                        </a:rPr>
                        <a:t>https</a:t>
                      </a:r>
                      <a:endParaRPr lang="ar-SA" b="1" dirty="0">
                        <a:solidFill>
                          <a:srgbClr val="210587"/>
                        </a:solidFill>
                      </a:endParaRPr>
                    </a:p>
                  </a:txBody>
                  <a:tcPr anchor="ctr"/>
                </a:tc>
                <a:tc>
                  <a:txBody>
                    <a:bodyPr/>
                    <a:lstStyle/>
                    <a:p>
                      <a:pPr algn="ctr" rtl="1"/>
                      <a:r>
                        <a:rPr lang="ar-SA" b="1" dirty="0"/>
                        <a:t>يستخدم ملقم </a:t>
                      </a:r>
                      <a:r>
                        <a:rPr lang="en-US" b="1" dirty="0"/>
                        <a:t>Web</a:t>
                      </a:r>
                      <a:r>
                        <a:rPr lang="ar-SA" b="1" baseline="0" dirty="0"/>
                        <a:t> هذا البرتوكول س</a:t>
                      </a:r>
                    </a:p>
                    <a:p>
                      <a:pPr algn="ctr" rtl="1"/>
                      <a:r>
                        <a:rPr lang="ar-SA" b="1" baseline="0" dirty="0"/>
                        <a:t>وزياده حرف </a:t>
                      </a:r>
                      <a:r>
                        <a:rPr lang="en-US" b="1" baseline="0" dirty="0"/>
                        <a:t>S </a:t>
                      </a:r>
                      <a:r>
                        <a:rPr lang="ar-SA" b="1" baseline="0" dirty="0"/>
                        <a:t>للأمان </a:t>
                      </a:r>
                      <a:endParaRPr lang="ar-SA" b="1" dirty="0"/>
                    </a:p>
                  </a:txBody>
                  <a:tcPr anchor="ctr"/>
                </a:tc>
                <a:extLst>
                  <a:ext uri="{0D108BD9-81ED-4DB2-BD59-A6C34878D82A}">
                    <a16:rowId xmlns:a16="http://schemas.microsoft.com/office/drawing/2014/main" val="10001"/>
                  </a:ext>
                </a:extLst>
              </a:tr>
              <a:tr h="746760">
                <a:tc>
                  <a:txBody>
                    <a:bodyPr/>
                    <a:lstStyle/>
                    <a:p>
                      <a:pPr algn="ctr" rtl="1"/>
                      <a:r>
                        <a:rPr lang="en-US" b="1" dirty="0">
                          <a:solidFill>
                            <a:srgbClr val="210587"/>
                          </a:solidFill>
                        </a:rPr>
                        <a:t>www</a:t>
                      </a:r>
                      <a:endParaRPr lang="ar-SA" b="1" dirty="0">
                        <a:solidFill>
                          <a:srgbClr val="210587"/>
                        </a:solidFill>
                      </a:endParaRPr>
                    </a:p>
                  </a:txBody>
                  <a:tcPr anchor="ctr"/>
                </a:tc>
                <a:tc>
                  <a:txBody>
                    <a:bodyPr/>
                    <a:lstStyle/>
                    <a:p>
                      <a:pPr algn="ctr" rtl="1"/>
                      <a:r>
                        <a:rPr lang="ar-SA" b="1" dirty="0"/>
                        <a:t>يشير الى ان الموقع موجود على </a:t>
                      </a:r>
                      <a:endParaRPr lang="en-US" b="1" dirty="0"/>
                    </a:p>
                    <a:p>
                      <a:pPr algn="ctr" rtl="1"/>
                      <a:r>
                        <a:rPr lang="en-US" b="1" dirty="0"/>
                        <a:t>World Wide Web</a:t>
                      </a:r>
                      <a:endParaRPr lang="ar-SA" b="1" dirty="0"/>
                    </a:p>
                  </a:txBody>
                  <a:tcPr anchor="ctr"/>
                </a:tc>
                <a:extLst>
                  <a:ext uri="{0D108BD9-81ED-4DB2-BD59-A6C34878D82A}">
                    <a16:rowId xmlns:a16="http://schemas.microsoft.com/office/drawing/2014/main" val="10002"/>
                  </a:ext>
                </a:extLst>
              </a:tr>
              <a:tr h="746760">
                <a:tc>
                  <a:txBody>
                    <a:bodyPr/>
                    <a:lstStyle/>
                    <a:p>
                      <a:pPr algn="ctr" rtl="1"/>
                      <a:r>
                        <a:rPr lang="en-US" b="1" dirty="0">
                          <a:solidFill>
                            <a:srgbClr val="210587"/>
                          </a:solidFill>
                        </a:rPr>
                        <a:t>arabou</a:t>
                      </a:r>
                      <a:endParaRPr lang="ar-SA" b="1" dirty="0">
                        <a:solidFill>
                          <a:srgbClr val="210587"/>
                        </a:solidFill>
                      </a:endParaRPr>
                    </a:p>
                  </a:txBody>
                  <a:tcPr anchor="ctr"/>
                </a:tc>
                <a:tc>
                  <a:txBody>
                    <a:bodyPr/>
                    <a:lstStyle/>
                    <a:p>
                      <a:pPr algn="ctr" rtl="1"/>
                      <a:r>
                        <a:rPr lang="ar-SA" b="1" dirty="0"/>
                        <a:t>مستخدم</a:t>
                      </a:r>
                      <a:r>
                        <a:rPr lang="ar-SA" b="1" baseline="0" dirty="0"/>
                        <a:t> الموقع ل جامعة العربية المفتوحة </a:t>
                      </a:r>
                      <a:endParaRPr lang="ar-SA" b="1" dirty="0"/>
                    </a:p>
                  </a:txBody>
                  <a:tcPr anchor="ctr"/>
                </a:tc>
                <a:extLst>
                  <a:ext uri="{0D108BD9-81ED-4DB2-BD59-A6C34878D82A}">
                    <a16:rowId xmlns:a16="http://schemas.microsoft.com/office/drawing/2014/main" val="10003"/>
                  </a:ext>
                </a:extLst>
              </a:tr>
              <a:tr h="746760">
                <a:tc>
                  <a:txBody>
                    <a:bodyPr/>
                    <a:lstStyle/>
                    <a:p>
                      <a:pPr algn="ctr" rtl="1"/>
                      <a:r>
                        <a:rPr lang="en-US" b="1" dirty="0">
                          <a:solidFill>
                            <a:srgbClr val="210587"/>
                          </a:solidFill>
                        </a:rPr>
                        <a:t>edu.sa</a:t>
                      </a:r>
                      <a:endParaRPr lang="ar-SA" b="1" dirty="0"/>
                    </a:p>
                  </a:txBody>
                  <a:tcPr anchor="ctr"/>
                </a:tc>
                <a:tc>
                  <a:txBody>
                    <a:bodyPr/>
                    <a:lstStyle/>
                    <a:p>
                      <a:pPr algn="ctr" rtl="1"/>
                      <a:r>
                        <a:rPr lang="ar-SA" b="1" dirty="0"/>
                        <a:t>الموقع خاص بجهة</a:t>
                      </a:r>
                      <a:r>
                        <a:rPr lang="ar-SA" b="1" baseline="0" dirty="0"/>
                        <a:t> تعليمة ومسجل في المملكة العربية السعودية </a:t>
                      </a:r>
                      <a:endParaRPr lang="ar-SA" b="1" dirty="0"/>
                    </a:p>
                  </a:txBody>
                  <a:tcPr anchor="ctr"/>
                </a:tc>
                <a:extLst>
                  <a:ext uri="{0D108BD9-81ED-4DB2-BD59-A6C34878D82A}">
                    <a16:rowId xmlns:a16="http://schemas.microsoft.com/office/drawing/2014/main" val="10004"/>
                  </a:ext>
                </a:extLst>
              </a:tr>
            </a:tbl>
          </a:graphicData>
        </a:graphic>
      </p:graphicFrame>
      <p:pic>
        <p:nvPicPr>
          <p:cNvPr id="11" name="Audio Recording Mar 24, 2023 at 7:29:04 PM" descr="Audio Recording Mar 24, 2023 at 7:29:04 PM">
            <a:hlinkClick r:id="" action="ppaction://media"/>
            <a:extLst>
              <a:ext uri="{FF2B5EF4-FFF2-40B4-BE49-F238E27FC236}">
                <a16:creationId xmlns:a16="http://schemas.microsoft.com/office/drawing/2014/main" id="{9A7F743F-5F22-B542-973B-144B4C64190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pic>
        <p:nvPicPr>
          <p:cNvPr id="12" name="Picture 11">
            <a:extLst>
              <a:ext uri="{FF2B5EF4-FFF2-40B4-BE49-F238E27FC236}">
                <a16:creationId xmlns:a16="http://schemas.microsoft.com/office/drawing/2014/main" id="{AA4F597B-6705-C727-8A16-C524C0CC977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55964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18233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11"/>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054055" y="529767"/>
            <a:ext cx="5458161" cy="636072"/>
          </a:xfrm>
          <a:prstGeom prst="rect">
            <a:avLst/>
          </a:prstGeom>
          <a:noFill/>
        </p:spPr>
        <p:txBody>
          <a:bodyPr wrap="none" rtlCol="0">
            <a:spAutoFit/>
          </a:bodyPr>
          <a:lstStyle/>
          <a:p>
            <a:pPr algn="justLow">
              <a:lnSpc>
                <a:spcPct val="140000"/>
              </a:lnSpc>
            </a:pPr>
            <a:r>
              <a:rPr lang="en-US" altLang="en-EG" sz="2800" b="1" dirty="0">
                <a:solidFill>
                  <a:schemeClr val="bg1"/>
                </a:solidFill>
                <a:latin typeface="Al-Jazeera-Arabic-Regular" pitchFamily="2" charset="-78"/>
                <a:cs typeface="Al-Jazeera-Arabic-Regular" pitchFamily="2" charset="-78"/>
              </a:rPr>
              <a:t>Web Address </a:t>
            </a:r>
            <a:r>
              <a:rPr lang="ar-SA" altLang="en-EG" sz="2800" b="1" dirty="0">
                <a:solidFill>
                  <a:schemeClr val="bg1"/>
                </a:solidFill>
                <a:latin typeface="Al-Jazeera-Arabic-Regular" pitchFamily="2" charset="-78"/>
                <a:cs typeface="Al-Jazeera-Arabic-Regular" pitchFamily="2" charset="-78"/>
              </a:rPr>
              <a:t>عنوان صفحة الإنترنت</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1607412"/>
            <a:ext cx="10959193" cy="830997"/>
          </a:xfrm>
          <a:prstGeom prst="rect">
            <a:avLst/>
          </a:prstGeom>
          <a:noFill/>
        </p:spPr>
        <p:txBody>
          <a:bodyPr wrap="square" rtlCol="0">
            <a:spAutoFit/>
          </a:bodyPr>
          <a:lstStyle/>
          <a:p>
            <a:pPr algn="r" rtl="1"/>
            <a:r>
              <a:rPr lang="ar-SA" sz="2400" dirty="0">
                <a:latin typeface="Al-Jazeera-Arabic-Regular" pitchFamily="2" charset="-78"/>
                <a:cs typeface="Al-Jazeera-Arabic-Regular" pitchFamily="2" charset="-78"/>
              </a:rPr>
              <a:t>تنتهي عادة عناوين المواقع بحروف ترمز الى اسم المنظمة او البلد التي تنتمي اليها صاحب العنوان </a:t>
            </a:r>
          </a:p>
        </p:txBody>
      </p:sp>
      <p:graphicFrame>
        <p:nvGraphicFramePr>
          <p:cNvPr id="11" name="Table 2">
            <a:extLst>
              <a:ext uri="{FF2B5EF4-FFF2-40B4-BE49-F238E27FC236}">
                <a16:creationId xmlns:a16="http://schemas.microsoft.com/office/drawing/2014/main" id="{7905CEFB-396A-6E4D-AF5F-635778FB0B2A}"/>
              </a:ext>
            </a:extLst>
          </p:cNvPr>
          <p:cNvGraphicFramePr>
            <a:graphicFrameLocks noGrp="1"/>
          </p:cNvGraphicFramePr>
          <p:nvPr>
            <p:extLst>
              <p:ext uri="{D42A27DB-BD31-4B8C-83A1-F6EECF244321}">
                <p14:modId xmlns:p14="http://schemas.microsoft.com/office/powerpoint/2010/main" val="2314241824"/>
              </p:ext>
            </p:extLst>
          </p:nvPr>
        </p:nvGraphicFramePr>
        <p:xfrm>
          <a:off x="2661083" y="2366129"/>
          <a:ext cx="6556069" cy="3466871"/>
        </p:xfrm>
        <a:graphic>
          <a:graphicData uri="http://schemas.openxmlformats.org/drawingml/2006/table">
            <a:tbl>
              <a:tblPr rtl="1" firstRow="1" bandRow="1">
                <a:tableStyleId>{ED083AE6-46FA-4A59-8FB0-9F97EB10719F}</a:tableStyleId>
              </a:tblPr>
              <a:tblGrid>
                <a:gridCol w="2121408">
                  <a:extLst>
                    <a:ext uri="{9D8B030D-6E8A-4147-A177-3AD203B41FA5}">
                      <a16:colId xmlns:a16="http://schemas.microsoft.com/office/drawing/2014/main" val="20000"/>
                    </a:ext>
                  </a:extLst>
                </a:gridCol>
                <a:gridCol w="4434661">
                  <a:extLst>
                    <a:ext uri="{9D8B030D-6E8A-4147-A177-3AD203B41FA5}">
                      <a16:colId xmlns:a16="http://schemas.microsoft.com/office/drawing/2014/main" val="20001"/>
                    </a:ext>
                  </a:extLst>
                </a:gridCol>
              </a:tblGrid>
              <a:tr h="440997">
                <a:tc>
                  <a:txBody>
                    <a:bodyPr/>
                    <a:lstStyle/>
                    <a:p>
                      <a:pPr algn="ctr" rtl="1"/>
                      <a:r>
                        <a:rPr lang="ar-SA" sz="2400" dirty="0">
                          <a:solidFill>
                            <a:schemeClr val="bg1"/>
                          </a:solidFill>
                        </a:rPr>
                        <a:t>النطاق (الامتداد)</a:t>
                      </a:r>
                      <a:endParaRPr lang="ar-SA" sz="2400" dirty="0">
                        <a:solidFill>
                          <a:schemeClr val="bg1"/>
                        </a:solidFill>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rtl="1"/>
                      <a:r>
                        <a:rPr lang="ar-SA" sz="2400" dirty="0">
                          <a:solidFill>
                            <a:schemeClr val="bg1"/>
                          </a:solidFill>
                        </a:rPr>
                        <a:t>معناه</a:t>
                      </a:r>
                      <a:endParaRPr lang="ar-SA" sz="2400" dirty="0">
                        <a:solidFill>
                          <a:schemeClr val="bg1"/>
                        </a:solidFill>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extLst>
                  <a:ext uri="{0D108BD9-81ED-4DB2-BD59-A6C34878D82A}">
                    <a16:rowId xmlns:a16="http://schemas.microsoft.com/office/drawing/2014/main" val="10000"/>
                  </a:ext>
                </a:extLst>
              </a:tr>
              <a:tr h="440997">
                <a:tc>
                  <a:txBody>
                    <a:bodyPr/>
                    <a:lstStyle/>
                    <a:p>
                      <a:pPr algn="ctr" rtl="1"/>
                      <a:r>
                        <a:rPr lang="en-US" sz="2400" b="1" dirty="0"/>
                        <a:t>.com</a:t>
                      </a:r>
                      <a:endParaRPr lang="ar-SA" sz="2400" b="1"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SA" sz="2000" dirty="0"/>
                        <a:t>مؤسسة</a:t>
                      </a:r>
                      <a:r>
                        <a:rPr lang="ar-SA" sz="2000" baseline="0" dirty="0"/>
                        <a:t> تجارية</a:t>
                      </a:r>
                      <a:endParaRPr lang="ar-SA" sz="2000"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40997">
                <a:tc>
                  <a:txBody>
                    <a:bodyPr/>
                    <a:lstStyle/>
                    <a:p>
                      <a:pPr algn="ctr" rtl="1"/>
                      <a:r>
                        <a:rPr lang="en-US" sz="2400" b="1" dirty="0"/>
                        <a:t>.</a:t>
                      </a:r>
                      <a:r>
                        <a:rPr lang="en-US" sz="2400" b="1" dirty="0" err="1"/>
                        <a:t>gov</a:t>
                      </a:r>
                      <a:endParaRPr lang="ar-SA" sz="2400" b="1"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SA" sz="2000" dirty="0"/>
                        <a:t>مؤسسة حكومية</a:t>
                      </a:r>
                      <a:endParaRPr lang="ar-SA" sz="2000"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732041">
                <a:tc>
                  <a:txBody>
                    <a:bodyPr/>
                    <a:lstStyle/>
                    <a:p>
                      <a:pPr algn="ctr" rtl="1"/>
                      <a:r>
                        <a:rPr lang="en-US" sz="2400" b="1" dirty="0"/>
                        <a:t>.org</a:t>
                      </a:r>
                      <a:endParaRPr lang="ar-SA" sz="2400" b="1"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SA" sz="2000" dirty="0"/>
                        <a:t>مؤسسة غير تجارية ( غير</a:t>
                      </a:r>
                      <a:r>
                        <a:rPr lang="ar-SA" sz="2000" baseline="0" dirty="0"/>
                        <a:t> ربحية)</a:t>
                      </a:r>
                      <a:endParaRPr lang="ar-SA" sz="2000"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40997">
                <a:tc>
                  <a:txBody>
                    <a:bodyPr/>
                    <a:lstStyle/>
                    <a:p>
                      <a:pPr algn="ctr" rtl="1"/>
                      <a:r>
                        <a:rPr lang="en-US" sz="2400" b="1" dirty="0" err="1"/>
                        <a:t>.net</a:t>
                      </a:r>
                      <a:endParaRPr lang="ar-SA" sz="2400" b="1"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SA" sz="2000" dirty="0"/>
                        <a:t>الشبكات</a:t>
                      </a:r>
                      <a:endParaRPr lang="ar-SA" sz="2000"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40997">
                <a:tc>
                  <a:txBody>
                    <a:bodyPr/>
                    <a:lstStyle/>
                    <a:p>
                      <a:pPr algn="ctr" rtl="1"/>
                      <a:r>
                        <a:rPr lang="en-US" sz="2400" b="1" dirty="0"/>
                        <a:t>.</a:t>
                      </a:r>
                      <a:r>
                        <a:rPr lang="en-US" sz="2400" b="1" dirty="0" err="1"/>
                        <a:t>edu</a:t>
                      </a:r>
                      <a:endParaRPr lang="ar-SA" sz="2400" b="1"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SA" sz="2000" dirty="0"/>
                        <a:t>مؤسسة تعليمية</a:t>
                      </a:r>
                      <a:endParaRPr lang="ar-SA" sz="2000"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19040">
                <a:tc>
                  <a:txBody>
                    <a:bodyPr/>
                    <a:lstStyle/>
                    <a:p>
                      <a:pPr algn="ctr" rtl="1"/>
                      <a:r>
                        <a:rPr lang="en-US" sz="2400" b="1" dirty="0"/>
                        <a:t>.mil</a:t>
                      </a:r>
                      <a:endParaRPr lang="ar-SA" sz="2400" b="1"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SA" sz="2000" dirty="0"/>
                        <a:t>الهيئات العسكرية</a:t>
                      </a:r>
                      <a:endParaRPr lang="ar-SA" sz="2000" dirty="0">
                        <a:latin typeface="Monotype Koufi" pitchFamily="2" charset="-78"/>
                        <a:ea typeface="Monotype Koufi" pitchFamily="2" charset="-78"/>
                        <a:cs typeface="+mn-cs"/>
                      </a:endParaRPr>
                    </a:p>
                  </a:txBody>
                  <a:tcPr marL="77398" marR="77398" marT="38699" marB="3869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pic>
        <p:nvPicPr>
          <p:cNvPr id="10" name="Audio Recording Mar 24, 2023 at 7:29:49 PM" descr="Audio Recording Mar 24, 2023 at 7:29:49 PM">
            <a:hlinkClick r:id="" action="ppaction://media"/>
            <a:extLst>
              <a:ext uri="{FF2B5EF4-FFF2-40B4-BE49-F238E27FC236}">
                <a16:creationId xmlns:a16="http://schemas.microsoft.com/office/drawing/2014/main" id="{947D21F9-85CB-FB4D-AA7B-1A45D10254A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6159"/>
            <a:ext cx="812800" cy="812800"/>
          </a:xfrm>
          <a:prstGeom prst="rect">
            <a:avLst/>
          </a:prstGeom>
        </p:spPr>
      </p:pic>
      <p:pic>
        <p:nvPicPr>
          <p:cNvPr id="12" name="Picture 11">
            <a:extLst>
              <a:ext uri="{FF2B5EF4-FFF2-40B4-BE49-F238E27FC236}">
                <a16:creationId xmlns:a16="http://schemas.microsoft.com/office/drawing/2014/main" id="{C019478E-3D69-B93E-DF0E-6C5C9673132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3829306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 calcmode="lin" valueType="num">
                                      <p:cBhvr>
                                        <p:cTn id="9" dur="500" fill="hold"/>
                                        <p:tgtEl>
                                          <p:spTgt spid="11"/>
                                        </p:tgtEl>
                                        <p:attrNameLst>
                                          <p:attrName>style.rotation</p:attrName>
                                        </p:attrNameLst>
                                      </p:cBhvr>
                                      <p:tavLst>
                                        <p:tav tm="0">
                                          <p:val>
                                            <p:fltVal val="360"/>
                                          </p:val>
                                        </p:tav>
                                        <p:tav tm="100000">
                                          <p:val>
                                            <p:fltVal val="0"/>
                                          </p:val>
                                        </p:tav>
                                      </p:tavLst>
                                    </p:anim>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340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10"/>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71485" y="529767"/>
            <a:ext cx="6753580" cy="636072"/>
          </a:xfrm>
          <a:prstGeom prst="rect">
            <a:avLst/>
          </a:prstGeom>
          <a:noFill/>
        </p:spPr>
        <p:txBody>
          <a:bodyPr wrap="none" rtlCol="0">
            <a:spAutoFit/>
          </a:bodyPr>
          <a:lstStyle/>
          <a:p>
            <a:pPr algn="justLow">
              <a:lnSpc>
                <a:spcPct val="140000"/>
              </a:lnSpc>
            </a:pPr>
            <a:r>
              <a:rPr lang="en-US" altLang="en-EG" sz="2800" b="1" dirty="0">
                <a:solidFill>
                  <a:schemeClr val="bg1"/>
                </a:solidFill>
                <a:latin typeface="Al-Jazeera-Arabic-Regular" pitchFamily="2" charset="-78"/>
                <a:cs typeface="Al-Jazeera-Arabic-Regular" pitchFamily="2" charset="-78"/>
              </a:rPr>
              <a:t>IP Address (Internet Protocol Address)</a:t>
            </a:r>
            <a:endParaRPr lang="ar-SA" altLang="en-EG"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1878364"/>
            <a:ext cx="10959193" cy="3358355"/>
          </a:xfrm>
          <a:prstGeom prst="rect">
            <a:avLst/>
          </a:prstGeom>
          <a:noFill/>
        </p:spPr>
        <p:txBody>
          <a:bodyPr wrap="square" rtlCol="0">
            <a:spAutoFit/>
          </a:bodyPr>
          <a:lstStyle/>
          <a:p>
            <a:pPr algn="r" rtl="1">
              <a:lnSpc>
                <a:spcPct val="150000"/>
              </a:lnSpc>
            </a:pPr>
            <a:r>
              <a:rPr lang="ar-SA" sz="2400" dirty="0">
                <a:latin typeface="Al-Jazeera-Arabic-Regular" pitchFamily="2" charset="-78"/>
                <a:cs typeface="Al-Jazeera-Arabic-Regular" pitchFamily="2" charset="-78"/>
              </a:rPr>
              <a:t>لكى يتواجد أي مستخدم على الإنترنت يجب ان يكون لجهازه عنوان يمثله على الشبكة وهذا العنوان يطلق عليه </a:t>
            </a:r>
            <a:r>
              <a:rPr lang="en-US" sz="2400" dirty="0">
                <a:latin typeface="Al-Jazeera-Arabic-Regular" pitchFamily="2" charset="-78"/>
                <a:cs typeface="Al-Jazeera-Arabic-Regular" pitchFamily="2" charset="-78"/>
              </a:rPr>
              <a:t>IP Address</a:t>
            </a:r>
            <a:r>
              <a:rPr lang="ar-SA" sz="2400" dirty="0">
                <a:latin typeface="Al-Jazeera-Arabic-Regular" pitchFamily="2" charset="-78"/>
                <a:cs typeface="Al-Jazeera-Arabic-Regular" pitchFamily="2" charset="-78"/>
              </a:rPr>
              <a:t>.</a:t>
            </a:r>
            <a:endParaRPr lang="en-US" sz="2400" dirty="0">
              <a:latin typeface="Al-Jazeera-Arabic-Regular" pitchFamily="2" charset="-78"/>
              <a:cs typeface="Al-Jazeera-Arabic-Regular" pitchFamily="2" charset="-78"/>
            </a:endParaRPr>
          </a:p>
          <a:p>
            <a:pPr algn="r" rtl="1">
              <a:lnSpc>
                <a:spcPct val="150000"/>
              </a:lnSpc>
            </a:pPr>
            <a:r>
              <a:rPr lang="en-US" sz="2400" dirty="0">
                <a:latin typeface="Al-Jazeera-Arabic-Regular" pitchFamily="2" charset="-78"/>
                <a:cs typeface="Al-Jazeera-Arabic-Regular" pitchFamily="2" charset="-78"/>
              </a:rPr>
              <a:t>IP Address</a:t>
            </a:r>
            <a:r>
              <a:rPr lang="ar-SA" sz="2400" dirty="0">
                <a:latin typeface="Al-Jazeera-Arabic-Regular" pitchFamily="2" charset="-78"/>
                <a:cs typeface="Al-Jazeera-Arabic-Regular" pitchFamily="2" charset="-78"/>
              </a:rPr>
              <a:t>: هو عبارة عن عنوان يمثل الجهاز على شبكة الإنترنت و هو يتكون من أربعة مقاطع يفصل بين كل مقطع .</a:t>
            </a:r>
          </a:p>
          <a:p>
            <a:pPr algn="r" rtl="1">
              <a:lnSpc>
                <a:spcPct val="150000"/>
              </a:lnSpc>
            </a:pPr>
            <a:r>
              <a:rPr lang="ar-SA" sz="2400" dirty="0">
                <a:latin typeface="Al-Jazeera-Arabic-Regular" pitchFamily="2" charset="-78"/>
                <a:cs typeface="Al-Jazeera-Arabic-Regular" pitchFamily="2" charset="-78"/>
              </a:rPr>
              <a:t>مثل 213.212.210.199 و بعملية حسابية بسيطة نجد ان شبكة الإنترنت بهذه الطريقة يمكن ان تحتوى على 255</a:t>
            </a:r>
            <a:r>
              <a:rPr lang="en-US" sz="2400" dirty="0">
                <a:latin typeface="Al-Jazeera-Arabic-Regular" pitchFamily="2" charset="-78"/>
                <a:cs typeface="Al-Jazeera-Arabic-Regular" pitchFamily="2" charset="-78"/>
              </a:rPr>
              <a:t> x </a:t>
            </a:r>
            <a:r>
              <a:rPr lang="ar-SA" sz="2400" dirty="0">
                <a:latin typeface="Al-Jazeera-Arabic-Regular" pitchFamily="2" charset="-78"/>
                <a:cs typeface="Al-Jazeera-Arabic-Regular" pitchFamily="2" charset="-78"/>
              </a:rPr>
              <a:t>255</a:t>
            </a:r>
            <a:r>
              <a:rPr lang="en-US" sz="2400" dirty="0">
                <a:latin typeface="Al-Jazeera-Arabic-Regular" pitchFamily="2" charset="-78"/>
                <a:cs typeface="Al-Jazeera-Arabic-Regular" pitchFamily="2" charset="-78"/>
              </a:rPr>
              <a:t> x </a:t>
            </a:r>
            <a:r>
              <a:rPr lang="ar-SA" sz="2400" dirty="0">
                <a:latin typeface="Al-Jazeera-Arabic-Regular" pitchFamily="2" charset="-78"/>
                <a:cs typeface="Al-Jazeera-Arabic-Regular" pitchFamily="2" charset="-78"/>
              </a:rPr>
              <a:t>255</a:t>
            </a:r>
            <a:r>
              <a:rPr lang="en-US" sz="2400" dirty="0">
                <a:latin typeface="Al-Jazeera-Arabic-Regular" pitchFamily="2" charset="-78"/>
                <a:cs typeface="Al-Jazeera-Arabic-Regular" pitchFamily="2" charset="-78"/>
              </a:rPr>
              <a:t> x </a:t>
            </a:r>
            <a:r>
              <a:rPr lang="ar-SA" sz="2400" dirty="0">
                <a:latin typeface="Al-Jazeera-Arabic-Regular" pitchFamily="2" charset="-78"/>
                <a:cs typeface="Al-Jazeera-Arabic-Regular" pitchFamily="2" charset="-78"/>
              </a:rPr>
              <a:t>255 مشترك </a:t>
            </a:r>
          </a:p>
        </p:txBody>
      </p:sp>
      <p:pic>
        <p:nvPicPr>
          <p:cNvPr id="10" name="Audio Recording Mar 24, 2023 at 7:34:35 PM" descr="Audio Recording Mar 24, 2023 at 7:34:35 PM">
            <a:hlinkClick r:id="" action="ppaction://media"/>
            <a:extLst>
              <a:ext uri="{FF2B5EF4-FFF2-40B4-BE49-F238E27FC236}">
                <a16:creationId xmlns:a16="http://schemas.microsoft.com/office/drawing/2014/main" id="{41036F72-3691-2348-B489-74F203EBB1F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4752"/>
            <a:ext cx="812800" cy="812800"/>
          </a:xfrm>
          <a:prstGeom prst="rect">
            <a:avLst/>
          </a:prstGeom>
        </p:spPr>
      </p:pic>
      <p:pic>
        <p:nvPicPr>
          <p:cNvPr id="12" name="Picture 11">
            <a:extLst>
              <a:ext uri="{FF2B5EF4-FFF2-40B4-BE49-F238E27FC236}">
                <a16:creationId xmlns:a16="http://schemas.microsoft.com/office/drawing/2014/main" id="{8C6D3E72-EB18-33D3-E598-D29F945D1CC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92383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97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838366"/>
            <a:ext cx="11198343" cy="1442446"/>
          </a:xfrm>
          <a:prstGeom prst="rect">
            <a:avLst/>
          </a:prstGeom>
          <a:noFill/>
        </p:spPr>
        <p:txBody>
          <a:bodyPr wrap="square">
            <a:spAutoFit/>
          </a:bodyPr>
          <a:lstStyle/>
          <a:p>
            <a:pPr marL="0" algn="just" defTabSz="914400" rtl="1" eaLnBrk="1" latinLnBrk="0" hangingPunct="1">
              <a:lnSpc>
                <a:spcPts val="3580"/>
              </a:lnSpc>
            </a:pPr>
            <a:r>
              <a:rPr lang="ar-SA" sz="2400" dirty="0">
                <a:latin typeface="Al-Jazeera-Arabic-Regular" pitchFamily="2" charset="-78"/>
                <a:cs typeface="Al-Jazeera-Arabic-Regular" pitchFamily="2" charset="-78"/>
              </a:rPr>
              <a:t>تعرفنا في هذه المحاضرة على الشبكات الإلكترونية وأنواعها وعلاقتها الأساسية في تكوين ما نعرفه الآن بالإنترنت، وتعرفنا على معنى كلمة بروتوكول وكيف نقرأ عنوان أي موقع الكتروني، وطرق التوصيل بالإنترنت المختلفة.</a:t>
            </a:r>
            <a:endParaRPr lang="ar-SA" sz="2200" dirty="0">
              <a:latin typeface="Al-Jazeera-Arabic-Regular" pitchFamily="2" charset="-78"/>
              <a:cs typeface="Al-Jazeera-Arabic-Regular"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170804" y="52850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pic>
        <p:nvPicPr>
          <p:cNvPr id="9" name="Audio Recording Mar 24, 2023 at 7:36:14 PM" descr="Audio Recording Mar 24, 2023 at 7:36:14 PM">
            <a:hlinkClick r:id="" action="ppaction://media"/>
            <a:extLst>
              <a:ext uri="{FF2B5EF4-FFF2-40B4-BE49-F238E27FC236}">
                <a16:creationId xmlns:a16="http://schemas.microsoft.com/office/drawing/2014/main" id="{D8B02EF0-FF38-7147-8F77-37E23054F8E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6832"/>
            <a:ext cx="812800" cy="812800"/>
          </a:xfrm>
          <a:prstGeom prst="rect">
            <a:avLst/>
          </a:prstGeom>
        </p:spPr>
      </p:pic>
      <p:pic>
        <p:nvPicPr>
          <p:cNvPr id="10" name="Picture 9">
            <a:extLst>
              <a:ext uri="{FF2B5EF4-FFF2-40B4-BE49-F238E27FC236}">
                <a16:creationId xmlns:a16="http://schemas.microsoft.com/office/drawing/2014/main" id="{E66A7A63-0EB8-89F5-14AF-2BE7071A157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9039" y="5508978"/>
            <a:ext cx="2364774" cy="954667"/>
          </a:xfrm>
          <a:prstGeom prst="rect">
            <a:avLst/>
          </a:prstGeom>
        </p:spPr>
      </p:pic>
    </p:spTree>
    <p:extLst>
      <p:ext uri="{BB962C8B-B14F-4D97-AF65-F5344CB8AC3E}">
        <p14:creationId xmlns:p14="http://schemas.microsoft.com/office/powerpoint/2010/main" val="145554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6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BEF7648-A7D2-4CC2-AF78-970CA8D223B1}"/>
</file>

<file path=docProps/app.xml><?xml version="1.0" encoding="utf-8"?>
<Properties xmlns="http://schemas.openxmlformats.org/officeDocument/2006/extended-properties" xmlns:vt="http://schemas.openxmlformats.org/officeDocument/2006/docPropsVTypes">
  <TotalTime>1423</TotalTime>
  <Words>2544</Words>
  <Application>Microsoft Macintosh PowerPoint</Application>
  <PresentationFormat>Widescreen</PresentationFormat>
  <Paragraphs>282</Paragraphs>
  <Slides>43</Slides>
  <Notes>5</Notes>
  <HiddenSlides>0</HiddenSlides>
  <MMClips>44</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Al-Jazeera-Arabic-Bold</vt:lpstr>
      <vt:lpstr>Al-Jazeera-Arabic-Regular</vt:lpstr>
      <vt:lpstr>Alexandria ExtraBold</vt:lpstr>
      <vt:lpstr>Alexandria Light</vt:lpstr>
      <vt:lpstr>Alexandria Medium</vt:lpstr>
      <vt:lpstr>Alexandria SemiBold</vt:lpstr>
      <vt:lpstr>Arial</vt:lpstr>
      <vt:lpstr>Calibri</vt:lpstr>
      <vt:lpstr>Monotype Koufi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39</cp:revision>
  <dcterms:created xsi:type="dcterms:W3CDTF">2023-04-29T09:08:00Z</dcterms:created>
  <dcterms:modified xsi:type="dcterms:W3CDTF">2025-01-27T10:18:57Z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