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8"/>
  </p:notesMasterIdLst>
  <p:sldIdLst>
    <p:sldId id="480" r:id="rId5"/>
    <p:sldId id="303" r:id="rId6"/>
    <p:sldId id="510" r:id="rId7"/>
    <p:sldId id="599" r:id="rId8"/>
    <p:sldId id="276" r:id="rId9"/>
    <p:sldId id="511" r:id="rId10"/>
    <p:sldId id="644" r:id="rId11"/>
    <p:sldId id="645" r:id="rId12"/>
    <p:sldId id="646" r:id="rId13"/>
    <p:sldId id="647" r:id="rId14"/>
    <p:sldId id="545" r:id="rId15"/>
    <p:sldId id="600" r:id="rId16"/>
    <p:sldId id="648" r:id="rId17"/>
    <p:sldId id="649" r:id="rId18"/>
    <p:sldId id="650" r:id="rId19"/>
    <p:sldId id="651" r:id="rId20"/>
    <p:sldId id="561" r:id="rId21"/>
    <p:sldId id="652" r:id="rId22"/>
    <p:sldId id="546" r:id="rId23"/>
    <p:sldId id="653" r:id="rId24"/>
    <p:sldId id="654" r:id="rId25"/>
    <p:sldId id="568" r:id="rId26"/>
    <p:sldId id="607" r:id="rId27"/>
    <p:sldId id="655" r:id="rId28"/>
    <p:sldId id="676" r:id="rId29"/>
    <p:sldId id="677" r:id="rId30"/>
    <p:sldId id="678" r:id="rId31"/>
    <p:sldId id="679" r:id="rId32"/>
    <p:sldId id="680" r:id="rId33"/>
    <p:sldId id="656" r:id="rId34"/>
    <p:sldId id="681" r:id="rId35"/>
    <p:sldId id="682" r:id="rId36"/>
    <p:sldId id="683" r:id="rId37"/>
    <p:sldId id="684" r:id="rId38"/>
    <p:sldId id="685" r:id="rId39"/>
    <p:sldId id="686" r:id="rId40"/>
    <p:sldId id="687" r:id="rId41"/>
    <p:sldId id="688" r:id="rId42"/>
    <p:sldId id="689" r:id="rId43"/>
    <p:sldId id="659" r:id="rId44"/>
    <p:sldId id="690" r:id="rId45"/>
    <p:sldId id="691" r:id="rId46"/>
    <p:sldId id="692" r:id="rId47"/>
    <p:sldId id="693" r:id="rId48"/>
    <p:sldId id="694" r:id="rId49"/>
    <p:sldId id="695" r:id="rId50"/>
    <p:sldId id="696" r:id="rId51"/>
    <p:sldId id="697" r:id="rId52"/>
    <p:sldId id="698" r:id="rId53"/>
    <p:sldId id="699" r:id="rId54"/>
    <p:sldId id="700" r:id="rId55"/>
    <p:sldId id="657" r:id="rId56"/>
    <p:sldId id="701" r:id="rId57"/>
    <p:sldId id="702" r:id="rId58"/>
    <p:sldId id="703" r:id="rId59"/>
    <p:sldId id="704" r:id="rId60"/>
    <p:sldId id="661" r:id="rId61"/>
    <p:sldId id="662" r:id="rId62"/>
    <p:sldId id="673" r:id="rId63"/>
    <p:sldId id="674" r:id="rId64"/>
    <p:sldId id="675" r:id="rId65"/>
    <p:sldId id="643" r:id="rId66"/>
    <p:sldId id="663" r:id="rId67"/>
    <p:sldId id="664" r:id="rId68"/>
    <p:sldId id="665" r:id="rId69"/>
    <p:sldId id="666" r:id="rId70"/>
    <p:sldId id="667" r:id="rId71"/>
    <p:sldId id="668" r:id="rId72"/>
    <p:sldId id="669" r:id="rId73"/>
    <p:sldId id="670" r:id="rId74"/>
    <p:sldId id="671" r:id="rId75"/>
    <p:sldId id="598" r:id="rId76"/>
    <p:sldId id="349" r:id="rId7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599"/>
            <p14:sldId id="276"/>
            <p14:sldId id="511"/>
            <p14:sldId id="644"/>
            <p14:sldId id="645"/>
            <p14:sldId id="646"/>
            <p14:sldId id="647"/>
            <p14:sldId id="545"/>
            <p14:sldId id="600"/>
            <p14:sldId id="648"/>
            <p14:sldId id="649"/>
            <p14:sldId id="650"/>
            <p14:sldId id="651"/>
            <p14:sldId id="561"/>
            <p14:sldId id="652"/>
            <p14:sldId id="546"/>
            <p14:sldId id="653"/>
            <p14:sldId id="654"/>
            <p14:sldId id="568"/>
            <p14:sldId id="607"/>
            <p14:sldId id="655"/>
            <p14:sldId id="676"/>
            <p14:sldId id="677"/>
            <p14:sldId id="678"/>
            <p14:sldId id="679"/>
            <p14:sldId id="680"/>
            <p14:sldId id="656"/>
            <p14:sldId id="681"/>
            <p14:sldId id="682"/>
            <p14:sldId id="683"/>
            <p14:sldId id="684"/>
            <p14:sldId id="685"/>
            <p14:sldId id="686"/>
            <p14:sldId id="687"/>
            <p14:sldId id="688"/>
            <p14:sldId id="689"/>
            <p14:sldId id="659"/>
            <p14:sldId id="690"/>
            <p14:sldId id="691"/>
            <p14:sldId id="692"/>
            <p14:sldId id="693"/>
            <p14:sldId id="694"/>
            <p14:sldId id="695"/>
            <p14:sldId id="696"/>
            <p14:sldId id="697"/>
            <p14:sldId id="698"/>
            <p14:sldId id="699"/>
            <p14:sldId id="700"/>
            <p14:sldId id="657"/>
            <p14:sldId id="701"/>
            <p14:sldId id="702"/>
            <p14:sldId id="703"/>
            <p14:sldId id="704"/>
            <p14:sldId id="661"/>
            <p14:sldId id="662"/>
            <p14:sldId id="673"/>
            <p14:sldId id="674"/>
            <p14:sldId id="675"/>
            <p14:sldId id="643"/>
            <p14:sldId id="663"/>
            <p14:sldId id="664"/>
            <p14:sldId id="665"/>
            <p14:sldId id="666"/>
            <p14:sldId id="667"/>
            <p14:sldId id="668"/>
            <p14:sldId id="669"/>
            <p14:sldId id="670"/>
            <p14:sldId id="671"/>
            <p14:sldId id="5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2" d="100"/>
          <a:sy n="62" d="100"/>
        </p:scale>
        <p:origin x="804"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792490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9331106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205253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859658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3871089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0024519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7174681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3208465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0391551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783155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9301347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266377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5112501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090193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6144941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89327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9256055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775907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5008972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4699534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48776031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368868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7842474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2613830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2587163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6203526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3502847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4990763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03214897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1023545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0377387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32031730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175272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282207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23881908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75999098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58208743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35922153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39227232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02270780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5505570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96965568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50562664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8356761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291006007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35904629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93741719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385809600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97331105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107408775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160226590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428802075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188202506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159227180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317046716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66</a:t>
            </a:fld>
            <a:endParaRPr lang="en-US"/>
          </a:p>
        </p:txBody>
      </p:sp>
    </p:spTree>
    <p:extLst>
      <p:ext uri="{BB962C8B-B14F-4D97-AF65-F5344CB8AC3E}">
        <p14:creationId xmlns:p14="http://schemas.microsoft.com/office/powerpoint/2010/main" val="390399030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67</a:t>
            </a:fld>
            <a:endParaRPr lang="en-US"/>
          </a:p>
        </p:txBody>
      </p:sp>
    </p:spTree>
    <p:extLst>
      <p:ext uri="{BB962C8B-B14F-4D97-AF65-F5344CB8AC3E}">
        <p14:creationId xmlns:p14="http://schemas.microsoft.com/office/powerpoint/2010/main" val="4805494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68</a:t>
            </a:fld>
            <a:endParaRPr lang="en-US"/>
          </a:p>
        </p:txBody>
      </p:sp>
    </p:spTree>
    <p:extLst>
      <p:ext uri="{BB962C8B-B14F-4D97-AF65-F5344CB8AC3E}">
        <p14:creationId xmlns:p14="http://schemas.microsoft.com/office/powerpoint/2010/main" val="304043270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69</a:t>
            </a:fld>
            <a:endParaRPr lang="en-US"/>
          </a:p>
        </p:txBody>
      </p:sp>
    </p:spTree>
    <p:extLst>
      <p:ext uri="{BB962C8B-B14F-4D97-AF65-F5344CB8AC3E}">
        <p14:creationId xmlns:p14="http://schemas.microsoft.com/office/powerpoint/2010/main" val="19090914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70</a:t>
            </a:fld>
            <a:endParaRPr lang="en-US"/>
          </a:p>
        </p:txBody>
      </p:sp>
    </p:spTree>
    <p:extLst>
      <p:ext uri="{BB962C8B-B14F-4D97-AF65-F5344CB8AC3E}">
        <p14:creationId xmlns:p14="http://schemas.microsoft.com/office/powerpoint/2010/main" val="228162159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71</a:t>
            </a:fld>
            <a:endParaRPr lang="en-US"/>
          </a:p>
        </p:txBody>
      </p:sp>
    </p:spTree>
    <p:extLst>
      <p:ext uri="{BB962C8B-B14F-4D97-AF65-F5344CB8AC3E}">
        <p14:creationId xmlns:p14="http://schemas.microsoft.com/office/powerpoint/2010/main" val="214279589"/>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72</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7.jpe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19.jpe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24.jpeg"/><Relationship Id="rId4" Type="http://schemas.openxmlformats.org/officeDocument/2006/relationships/image" Target="../media/image23.jpe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0.jpeg"/><Relationship Id="rId2" Type="http://schemas.openxmlformats.org/officeDocument/2006/relationships/notesSlide" Target="../notesSlides/notesSlide51.xml"/><Relationship Id="rId1" Type="http://schemas.openxmlformats.org/officeDocument/2006/relationships/slideLayout" Target="../slideLayouts/slideLayout14.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31.jpeg"/></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32.jpeg"/></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4.xml"/><Relationship Id="rId4" Type="http://schemas.openxmlformats.org/officeDocument/2006/relationships/image" Target="../media/image33.jpeg"/></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14.xml"/><Relationship Id="rId4" Type="http://schemas.openxmlformats.org/officeDocument/2006/relationships/image" Target="../media/image33.jpeg"/></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14.xml"/><Relationship Id="rId4" Type="http://schemas.openxmlformats.org/officeDocument/2006/relationships/image" Target="../media/image33.jpeg"/></Relationships>
</file>

<file path=ppt/slides/_rels/slide6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14.xml"/><Relationship Id="rId4" Type="http://schemas.openxmlformats.org/officeDocument/2006/relationships/image" Target="../media/image34.jpeg"/></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14.xml"/><Relationship Id="rId4" Type="http://schemas.openxmlformats.org/officeDocument/2006/relationships/image" Target="../media/image35.jpeg"/></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9.xml"/><Relationship Id="rId1" Type="http://schemas.openxmlformats.org/officeDocument/2006/relationships/slideLayout" Target="../slideLayouts/slideLayout14.xml"/><Relationship Id="rId4" Type="http://schemas.openxmlformats.org/officeDocument/2006/relationships/image" Target="../media/image36.jpeg"/></Relationships>
</file>

<file path=ppt/slides/_rels/slide6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0.xml"/><Relationship Id="rId1" Type="http://schemas.openxmlformats.org/officeDocument/2006/relationships/slideLayout" Target="../slideLayouts/slideLayout14.xml"/><Relationship Id="rId4" Type="http://schemas.openxmlformats.org/officeDocument/2006/relationships/image" Target="../media/image37.jpeg"/></Relationships>
</file>

<file path=ppt/slides/_rels/slide6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1.xml"/><Relationship Id="rId1" Type="http://schemas.openxmlformats.org/officeDocument/2006/relationships/slideLayout" Target="../slideLayouts/slideLayout14.xml"/><Relationship Id="rId4" Type="http://schemas.openxmlformats.org/officeDocument/2006/relationships/image" Target="../media/image38.jpeg"/></Relationships>
</file>

<file path=ppt/slides/_rels/slide6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2.xml"/><Relationship Id="rId1" Type="http://schemas.openxmlformats.org/officeDocument/2006/relationships/slideLayout" Target="../slideLayouts/slideLayout14.xml"/><Relationship Id="rId4" Type="http://schemas.openxmlformats.org/officeDocument/2006/relationships/image" Target="../media/image39.jpeg"/></Relationships>
</file>

<file path=ppt/slides/_rels/slide6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3.xml"/><Relationship Id="rId1" Type="http://schemas.openxmlformats.org/officeDocument/2006/relationships/slideLayout" Target="../slideLayouts/slideLayout14.xml"/><Relationship Id="rId5" Type="http://schemas.openxmlformats.org/officeDocument/2006/relationships/image" Target="../media/image41.jpeg"/><Relationship Id="rId4" Type="http://schemas.openxmlformats.org/officeDocument/2006/relationships/image" Target="../media/image40.jpeg"/></Relationships>
</file>

<file path=ppt/slides/_rels/slide7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4.xml"/><Relationship Id="rId1" Type="http://schemas.openxmlformats.org/officeDocument/2006/relationships/slideLayout" Target="../slideLayouts/slideLayout14.xml"/><Relationship Id="rId4" Type="http://schemas.openxmlformats.org/officeDocument/2006/relationships/image" Target="../media/image42.jpeg"/></Relationships>
</file>

<file path=ppt/slides/_rels/slide7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5.xml"/><Relationship Id="rId1" Type="http://schemas.openxmlformats.org/officeDocument/2006/relationships/slideLayout" Target="../slideLayouts/slideLayout14.xml"/></Relationships>
</file>

<file path=ppt/slides/_rels/slide7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6.xml"/><Relationship Id="rId1" Type="http://schemas.openxmlformats.org/officeDocument/2006/relationships/slideLayout" Target="../slideLayouts/slideLayout14.xml"/><Relationship Id="rId4" Type="http://schemas.openxmlformats.org/officeDocument/2006/relationships/image" Target="../media/image43.jpeg"/></Relationships>
</file>

<file path=ppt/slides/_rels/slide7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6.xml"/><Relationship Id="rId5" Type="http://schemas.openxmlformats.org/officeDocument/2006/relationships/image" Target="../media/image47.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الثالثة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الثالثة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37538"/>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إدارة السمعة في الأزمات</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669537"/>
            <a:ext cx="11301705" cy="2820644"/>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الثالثة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الثانية السابقة تحديد وتقييم المخاطر المحتملة، ووضع خطط طوارئ، وتدريب الموظفين، وتمارين المحاكاة، وتوفير الموارد اللازمة للتعامل مع الأزمات، واستراتيجيات التخفيف.</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ونبدأ المحاضرة الثالثة في موضوع إدارة السمعة في الأزمات، بدءًا من التخطيط والاستعداد المسبق، إلى تطوير خطة إدارة الأزمات، مرورًا بالتدريب والتقييم والتفاعل المستمر، لإعادة بناء سمعة المنظمة، واتخاذ الإجراءات التصحيحية، ومعالجة مخاوف أصحاب المصلحة، ثم استراتيجية إدارة السمعة عبر الانترنت.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19" y="4349883"/>
            <a:ext cx="11301705" cy="227995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419724" y="1367395"/>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إدارة السمعة في الأزمات</a:t>
            </a:r>
            <a:endParaRPr lang="en-US" sz="2800" b="1" dirty="0">
              <a:solidFill>
                <a:srgbClr val="00B0F0"/>
              </a:solidFill>
              <a:latin typeface="Alexandria" charset="0"/>
              <a:cs typeface="Alexandria" charset="0"/>
            </a:endParaRP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حماية سمعة المنظمة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14989" y="3168113"/>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إعادة بناء سمعة المنظمة</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123910" y="3949805"/>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معالجة مخاوف أصحاب المصلحة</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93862" y="4793299"/>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a:t>
            </a:r>
            <a:r>
              <a:rPr lang="ar-EG" sz="2000" b="1">
                <a:solidFill>
                  <a:srgbClr val="00AEEF"/>
                </a:solidFill>
                <a:latin typeface="Alexandria" charset="0"/>
                <a:cs typeface="Alexandria" charset="0"/>
              </a:rPr>
              <a:t>: </a:t>
            </a:r>
            <a:r>
              <a:rPr lang="ar-EG" sz="2000" b="1">
                <a:latin typeface="Alexandria" charset="0"/>
                <a:cs typeface="Alexandria" charset="0"/>
              </a:rPr>
              <a:t>استراتيجيات </a:t>
            </a:r>
            <a:r>
              <a:rPr lang="ar-EG" sz="2000" b="1" dirty="0">
                <a:latin typeface="Alexandria" charset="0"/>
                <a:cs typeface="Alexandria" charset="0"/>
              </a:rPr>
              <a:t>إدارة السُمعة عبر الانترنت</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
        <p:nvSpPr>
          <p:cNvPr id="4" name="TextBox 3">
            <a:extLst>
              <a:ext uri="{FF2B5EF4-FFF2-40B4-BE49-F238E27FC236}">
                <a16:creationId xmlns:a16="http://schemas.microsoft.com/office/drawing/2014/main" id="{F080AAE2-84A2-77C3-289E-836C76230441}"/>
              </a:ext>
            </a:extLst>
          </p:cNvPr>
          <p:cNvSpPr txBox="1"/>
          <p:nvPr/>
        </p:nvSpPr>
        <p:spPr>
          <a:xfrm>
            <a:off x="1158885" y="5590260"/>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خامسًا: </a:t>
            </a:r>
            <a:r>
              <a:rPr lang="ar-EG" sz="2000" b="1" dirty="0">
                <a:latin typeface="Alexandria" charset="0"/>
                <a:cs typeface="Alexandria" charset="0"/>
              </a:rPr>
              <a:t>أمثلة ناجحة على إدارة السمعة في الأزمات</a:t>
            </a:r>
          </a:p>
        </p:txBody>
      </p:sp>
    </p:spTree>
    <p:extLst>
      <p:ext uri="{BB962C8B-B14F-4D97-AF65-F5344CB8AC3E}">
        <p14:creationId xmlns:p14="http://schemas.microsoft.com/office/powerpoint/2010/main" val="1431753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أولًا: </a:t>
            </a:r>
            <a:r>
              <a:rPr lang="ar-EG" sz="2800" b="1" dirty="0">
                <a:latin typeface="Alexandria" charset="0"/>
                <a:cs typeface="Alexandria" charset="0"/>
              </a:rPr>
              <a:t>حماية سمعة المنظمة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FCB2153F-DC9A-FDC9-BB69-84AC374BF6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59679"/>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إدارة السمعة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3357" y="1673741"/>
            <a:ext cx="11477467" cy="2358979"/>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إدارة السمعة في الأزمات </a:t>
            </a:r>
            <a:r>
              <a:rPr lang="ar-EG" sz="1600" b="1" dirty="0">
                <a:latin typeface="Alexandria" charset="0"/>
                <a:cs typeface="Alexandria" charset="0"/>
              </a:rPr>
              <a:t>هي عملية حماية وتعزيز صورة المنظمة أو الشخص أثناء وبعد وقوع أزمة</a:t>
            </a:r>
            <a:r>
              <a:rPr lang="ar-EG" sz="1600" dirty="0">
                <a:latin typeface="Alexandria" charset="0"/>
                <a:cs typeface="Alexandria" charset="0"/>
              </a:rPr>
              <a:t>.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حماية وإعادة بناء سمعة المنظمة ومعالجة مخاوف أصحاب المصلحة تعتبران من الجوانب الأساسية في إدارة السمعة بشكل عام.</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تعد إدارة السمعة جزءًا حيويًا من العلاقات العامة؛ إذ تؤثر بشكل كبير على قدرة المنظمة على التعافي من الأزمة والحفاظ على ثقة الجمهور.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descr="In Tough Times, Content is King. Here's How to Create an SEO Content ...">
            <a:extLst>
              <a:ext uri="{FF2B5EF4-FFF2-40B4-BE49-F238E27FC236}">
                <a16:creationId xmlns:a16="http://schemas.microsoft.com/office/drawing/2014/main" id="{3F9BDAC0-1803-C3F5-70EC-4D92C39F0F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357" y="4032720"/>
            <a:ext cx="11477467" cy="266002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0308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097039"/>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حماية سمعة المنظمة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3358" y="1863246"/>
            <a:ext cx="11477467" cy="3557192"/>
          </a:xfrm>
          <a:prstGeom prst="rect">
            <a:avLst/>
          </a:prstGeom>
          <a:noFill/>
        </p:spPr>
        <p:txBody>
          <a:bodyPr wrap="square" rtlCol="0">
            <a:spAutoFit/>
          </a:bodyPr>
          <a:lstStyle/>
          <a:p>
            <a:pPr marL="342900" lvl="0" indent="-342900" algn="just" rtl="1">
              <a:lnSpc>
                <a:spcPct val="150000"/>
              </a:lnSpc>
              <a:spcBef>
                <a:spcPts val="1200"/>
              </a:spcBef>
              <a:spcAft>
                <a:spcPts val="2400"/>
              </a:spcAft>
              <a:buFont typeface="+mj-lt"/>
              <a:buAutoNum type="arabicPeriod"/>
            </a:pPr>
            <a:r>
              <a:rPr lang="ar-SA" sz="2000" b="1" kern="0" dirty="0">
                <a:effectLst/>
                <a:latin typeface="Calibri" panose="020F0502020204030204" pitchFamily="34" charset="0"/>
                <a:ea typeface="Times New Roman" panose="02020603050405020304" pitchFamily="18" charset="0"/>
                <a:cs typeface="Alexandria" pitchFamily="2" charset="-78"/>
              </a:rPr>
              <a:t>التخطيط والاستعداد المسبق</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1200"/>
              </a:spcBef>
              <a:spcAft>
                <a:spcPts val="24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تطوير خطة إدارة الأزمات</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يجب أن تتضمن هذه الخطة </a:t>
            </a:r>
            <a:r>
              <a:rPr lang="ar-EG" sz="1800" kern="0" dirty="0">
                <a:effectLst/>
                <a:latin typeface="Calibri" panose="020F0502020204030204" pitchFamily="34" charset="0"/>
                <a:ea typeface="Times New Roman" panose="02020603050405020304" pitchFamily="18" charset="0"/>
                <a:cs typeface="Alexandria" pitchFamily="2" charset="-78"/>
              </a:rPr>
              <a:t>ال</a:t>
            </a:r>
            <a:r>
              <a:rPr lang="ar-SA" sz="1800" kern="0" dirty="0">
                <a:effectLst/>
                <a:latin typeface="Calibri" panose="020F0502020204030204" pitchFamily="34" charset="0"/>
                <a:ea typeface="Times New Roman" panose="02020603050405020304" pitchFamily="18" charset="0"/>
                <a:cs typeface="Alexandria" pitchFamily="2" charset="-78"/>
              </a:rPr>
              <a:t>سيناريوهات </a:t>
            </a:r>
            <a:r>
              <a:rPr lang="ar-EG" sz="1800" kern="0" dirty="0">
                <a:effectLst/>
                <a:latin typeface="Calibri" panose="020F0502020204030204" pitchFamily="34" charset="0"/>
                <a:ea typeface="Times New Roman" panose="02020603050405020304" pitchFamily="18" charset="0"/>
                <a:cs typeface="Alexandria" pitchFamily="2" charset="-78"/>
              </a:rPr>
              <a:t>ال</a:t>
            </a:r>
            <a:r>
              <a:rPr lang="ar-SA" sz="1800" kern="0" dirty="0">
                <a:effectLst/>
                <a:latin typeface="Calibri" panose="020F0502020204030204" pitchFamily="34" charset="0"/>
                <a:ea typeface="Times New Roman" panose="02020603050405020304" pitchFamily="18" charset="0"/>
                <a:cs typeface="Alexandria" pitchFamily="2" charset="-78"/>
              </a:rPr>
              <a:t>محتملة، وخطوات الاستجابة، والأشخاص المسؤولين عن تنفيذها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1200"/>
              </a:spcBef>
              <a:spcAft>
                <a:spcPts val="24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التدريب والتمرين</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يجب على الموظفين والعاملين في المنظمة التدرب بانتظام على تنفيذ خطة إدارة الأزمات</a:t>
            </a:r>
            <a:r>
              <a:rPr lang="ar-SA" sz="1800" b="1" kern="0" dirty="0">
                <a:effectLst/>
                <a:latin typeface="Calibri" panose="020F0502020204030204" pitchFamily="34" charset="0"/>
                <a:ea typeface="Times New Roman" panose="02020603050405020304" pitchFamily="18" charset="0"/>
                <a:cs typeface="Alexandria" pitchFamily="2" charset="-78"/>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1200"/>
              </a:spcBef>
              <a:spcAft>
                <a:spcPts val="24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تقييم المخاطر بانتظام</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التعر</a:t>
            </a:r>
            <a:r>
              <a:rPr lang="ar-EG" sz="1800" kern="0" dirty="0">
                <a:effectLst/>
                <a:latin typeface="Calibri" panose="020F0502020204030204" pitchFamily="34" charset="0"/>
                <a:ea typeface="Times New Roman" panose="02020603050405020304" pitchFamily="18" charset="0"/>
                <a:cs typeface="Alexandria" pitchFamily="2" charset="-78"/>
              </a:rPr>
              <a:t>ُّ</a:t>
            </a:r>
            <a:r>
              <a:rPr lang="ar-SA" sz="1800" kern="0" dirty="0">
                <a:effectLst/>
                <a:latin typeface="Calibri" panose="020F0502020204030204" pitchFamily="34" charset="0"/>
                <a:ea typeface="Times New Roman" panose="02020603050405020304" pitchFamily="18" charset="0"/>
                <a:cs typeface="Alexandria" pitchFamily="2" charset="-78"/>
              </a:rPr>
              <a:t>ف على التهديدات المحتملة واتخاذ خطوات للحد منها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300844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1097039"/>
            <a:ext cx="1208814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حماية سمعة المنظمة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150823" y="2173382"/>
            <a:ext cx="8397886" cy="2677015"/>
          </a:xfrm>
          <a:prstGeom prst="rect">
            <a:avLst/>
          </a:prstGeom>
          <a:noFill/>
        </p:spPr>
        <p:txBody>
          <a:bodyPr wrap="square" rtlCol="0">
            <a:spAutoFit/>
          </a:bodyPr>
          <a:lstStyle/>
          <a:p>
            <a:pPr lvl="0" algn="just" rtl="1">
              <a:lnSpc>
                <a:spcPct val="150000"/>
              </a:lnSpc>
              <a:spcBef>
                <a:spcPts val="1200"/>
              </a:spcBef>
              <a:spcAft>
                <a:spcPts val="2400"/>
              </a:spcAft>
            </a:pPr>
            <a:r>
              <a:rPr lang="ar-SA" sz="2000" b="1" kern="0" dirty="0">
                <a:effectLst/>
                <a:latin typeface="Calibri" panose="020F0502020204030204" pitchFamily="34" charset="0"/>
                <a:ea typeface="Times New Roman" panose="02020603050405020304" pitchFamily="18" charset="0"/>
                <a:cs typeface="Alexandria" pitchFamily="2" charset="-78"/>
              </a:rPr>
              <a:t>2.</a:t>
            </a:r>
            <a:r>
              <a:rPr lang="ar-EG" sz="2000" b="1" kern="0" dirty="0">
                <a:effectLst/>
                <a:latin typeface="Calibri" panose="020F0502020204030204" pitchFamily="34" charset="0"/>
                <a:ea typeface="Times New Roman" panose="02020603050405020304" pitchFamily="18" charset="0"/>
                <a:cs typeface="Alexandria" pitchFamily="2" charset="-78"/>
              </a:rPr>
              <a:t> </a:t>
            </a:r>
            <a:r>
              <a:rPr lang="ar-SA" sz="2000" b="1" kern="0" dirty="0">
                <a:effectLst/>
                <a:latin typeface="Calibri" panose="020F0502020204030204" pitchFamily="34" charset="0"/>
                <a:ea typeface="Times New Roman" panose="02020603050405020304" pitchFamily="18" charset="0"/>
                <a:cs typeface="Alexandria" pitchFamily="2" charset="-78"/>
              </a:rPr>
              <a:t>الشفافية والنزاهة</a:t>
            </a:r>
          </a:p>
          <a:p>
            <a:pPr lvl="0" algn="just" rtl="1">
              <a:lnSpc>
                <a:spcPct val="150000"/>
              </a:lnSpc>
              <a:spcBef>
                <a:spcPts val="1200"/>
              </a:spcBef>
              <a:spcAft>
                <a:spcPts val="2400"/>
              </a:spcAft>
            </a:pPr>
            <a:r>
              <a:rPr lang="ar-SA" b="1" kern="0" dirty="0">
                <a:effectLst/>
                <a:latin typeface="Calibri" panose="020F0502020204030204" pitchFamily="34" charset="0"/>
                <a:ea typeface="Times New Roman" panose="02020603050405020304" pitchFamily="18" charset="0"/>
                <a:cs typeface="Alexandria" pitchFamily="2" charset="-78"/>
              </a:rPr>
              <a:t>•</a:t>
            </a:r>
            <a:r>
              <a:rPr lang="ar-EG" b="1" kern="0" dirty="0">
                <a:effectLst/>
                <a:latin typeface="Calibri" panose="020F0502020204030204" pitchFamily="34" charset="0"/>
                <a:ea typeface="Times New Roman" panose="02020603050405020304" pitchFamily="18" charset="0"/>
                <a:cs typeface="Alexandria" pitchFamily="2" charset="-78"/>
              </a:rPr>
              <a:t> </a:t>
            </a:r>
            <a:r>
              <a:rPr lang="ar-SA" b="1" kern="0" dirty="0">
                <a:effectLst/>
                <a:latin typeface="Calibri" panose="020F0502020204030204" pitchFamily="34" charset="0"/>
                <a:ea typeface="Times New Roman" panose="02020603050405020304" pitchFamily="18" charset="0"/>
                <a:cs typeface="Alexandria" pitchFamily="2" charset="-78"/>
              </a:rPr>
              <a:t>الالتزام بالقيم الأساسية: </a:t>
            </a:r>
            <a:r>
              <a:rPr lang="ar-SA" kern="0" dirty="0">
                <a:effectLst/>
                <a:latin typeface="Calibri" panose="020F0502020204030204" pitchFamily="34" charset="0"/>
                <a:ea typeface="Times New Roman" panose="02020603050405020304" pitchFamily="18" charset="0"/>
                <a:cs typeface="Alexandria" pitchFamily="2" charset="-78"/>
              </a:rPr>
              <a:t>بناء سمعة تقوم على النزاهة والأخلاق العالية.</a:t>
            </a:r>
          </a:p>
          <a:p>
            <a:pPr lvl="0" algn="just" rtl="1">
              <a:lnSpc>
                <a:spcPct val="150000"/>
              </a:lnSpc>
              <a:spcBef>
                <a:spcPts val="1200"/>
              </a:spcBef>
              <a:spcAft>
                <a:spcPts val="2400"/>
              </a:spcAft>
            </a:pPr>
            <a:r>
              <a:rPr lang="ar-SA" b="1" kern="0" dirty="0">
                <a:effectLst/>
                <a:latin typeface="Calibri" panose="020F0502020204030204" pitchFamily="34" charset="0"/>
                <a:ea typeface="Times New Roman" panose="02020603050405020304" pitchFamily="18" charset="0"/>
                <a:cs typeface="Alexandria" pitchFamily="2" charset="-78"/>
              </a:rPr>
              <a:t>•</a:t>
            </a:r>
            <a:r>
              <a:rPr lang="ar-EG" b="1" kern="0" dirty="0">
                <a:effectLst/>
                <a:latin typeface="Calibri" panose="020F0502020204030204" pitchFamily="34" charset="0"/>
                <a:ea typeface="Times New Roman" panose="02020603050405020304" pitchFamily="18" charset="0"/>
                <a:cs typeface="Alexandria" pitchFamily="2" charset="-78"/>
              </a:rPr>
              <a:t> </a:t>
            </a:r>
            <a:r>
              <a:rPr lang="ar-SA" b="1" kern="0" dirty="0">
                <a:effectLst/>
                <a:latin typeface="Calibri" panose="020F0502020204030204" pitchFamily="34" charset="0"/>
                <a:ea typeface="Times New Roman" panose="02020603050405020304" pitchFamily="18" charset="0"/>
                <a:cs typeface="Alexandria" pitchFamily="2" charset="-78"/>
              </a:rPr>
              <a:t>التواصل الشفاف: </a:t>
            </a:r>
            <a:r>
              <a:rPr lang="ar-SA" kern="0" dirty="0">
                <a:effectLst/>
                <a:latin typeface="Calibri" panose="020F0502020204030204" pitchFamily="34" charset="0"/>
                <a:ea typeface="Times New Roman" panose="02020603050405020304" pitchFamily="18" charset="0"/>
                <a:cs typeface="Alexandria" pitchFamily="2" charset="-78"/>
              </a:rPr>
              <a:t>التواصل بوضوح وصدق مع الجمهور يساعد في بناء الثقة</a:t>
            </a:r>
            <a:r>
              <a:rPr lang="ar-EG" kern="0" dirty="0">
                <a:effectLst/>
                <a:latin typeface="Calibri" panose="020F0502020204030204" pitchFamily="34" charset="0"/>
                <a:ea typeface="Times New Roman" panose="02020603050405020304" pitchFamily="18" charset="0"/>
                <a:cs typeface="Alexandria" pitchFamily="2" charset="-78"/>
              </a:rPr>
              <a:t>،</a:t>
            </a:r>
            <a:r>
              <a:rPr lang="ar-SA" kern="0" dirty="0">
                <a:effectLst/>
                <a:latin typeface="Calibri" panose="020F0502020204030204" pitchFamily="34" charset="0"/>
                <a:ea typeface="Times New Roman" panose="02020603050405020304" pitchFamily="18" charset="0"/>
                <a:cs typeface="Alexandria" pitchFamily="2" charset="-78"/>
              </a:rPr>
              <a:t> يجب الاعتراف بالمشكلات وتقديم الحقائق دون تأخير.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11930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11095"/>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حماية سمعة المنظمة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98691" y="1512550"/>
            <a:ext cx="10452717" cy="4434355"/>
          </a:xfrm>
          <a:prstGeom prst="rect">
            <a:avLst/>
          </a:prstGeom>
          <a:noFill/>
        </p:spPr>
        <p:txBody>
          <a:bodyPr wrap="square" rtlCol="0">
            <a:spAutoFit/>
          </a:bodyPr>
          <a:lstStyle/>
          <a:p>
            <a:pPr lvl="0" algn="just" rtl="1">
              <a:lnSpc>
                <a:spcPct val="150000"/>
              </a:lnSpc>
              <a:spcBef>
                <a:spcPts val="1200"/>
              </a:spcBef>
              <a:spcAft>
                <a:spcPts val="2400"/>
              </a:spcAft>
            </a:pPr>
            <a:r>
              <a:rPr lang="ar-EG" sz="2000" b="1" kern="0" dirty="0">
                <a:latin typeface="Calibri" panose="020F0502020204030204" pitchFamily="34" charset="0"/>
                <a:ea typeface="Times New Roman" panose="02020603050405020304" pitchFamily="18" charset="0"/>
                <a:cs typeface="Alexandria" pitchFamily="2" charset="-78"/>
              </a:rPr>
              <a:t>3</a:t>
            </a:r>
            <a:r>
              <a:rPr lang="ar-SA" sz="2000" b="1" kern="0" dirty="0">
                <a:effectLst/>
                <a:latin typeface="Calibri" panose="020F0502020204030204" pitchFamily="34" charset="0"/>
                <a:ea typeface="Times New Roman" panose="02020603050405020304" pitchFamily="18" charset="0"/>
                <a:cs typeface="Alexandria" pitchFamily="2" charset="-78"/>
              </a:rPr>
              <a:t>.</a:t>
            </a:r>
            <a:r>
              <a:rPr lang="ar-EG" sz="2000" b="1" kern="0" dirty="0">
                <a:latin typeface="Calibri" panose="020F0502020204030204" pitchFamily="34" charset="0"/>
                <a:ea typeface="Times New Roman" panose="02020603050405020304" pitchFamily="18" charset="0"/>
                <a:cs typeface="Alexandria" pitchFamily="2" charset="-78"/>
              </a:rPr>
              <a:t> </a:t>
            </a:r>
            <a:r>
              <a:rPr lang="ar-SA" sz="2000" b="1" kern="0" dirty="0">
                <a:effectLst/>
                <a:latin typeface="Calibri" panose="020F0502020204030204" pitchFamily="34" charset="0"/>
                <a:ea typeface="Times New Roman" panose="02020603050405020304" pitchFamily="18" charset="0"/>
                <a:cs typeface="Alexandria" pitchFamily="2" charset="-78"/>
              </a:rPr>
              <a:t>التفاعل المستمر مع الجمهور</a:t>
            </a:r>
          </a:p>
          <a:p>
            <a:pPr lvl="0" algn="just" rtl="1">
              <a:lnSpc>
                <a:spcPct val="150000"/>
              </a:lnSpc>
              <a:spcBef>
                <a:spcPts val="1200"/>
              </a:spcBef>
              <a:spcAft>
                <a:spcPts val="2400"/>
              </a:spcAft>
            </a:pPr>
            <a:r>
              <a:rPr lang="ar-SA" b="1" kern="0" dirty="0">
                <a:effectLst/>
                <a:latin typeface="Calibri" panose="020F0502020204030204" pitchFamily="34" charset="0"/>
                <a:ea typeface="Times New Roman" panose="02020603050405020304" pitchFamily="18" charset="0"/>
                <a:cs typeface="Alexandria" pitchFamily="2" charset="-78"/>
              </a:rPr>
              <a:t>•</a:t>
            </a:r>
            <a:r>
              <a:rPr lang="ar-EG" b="1" kern="0" dirty="0">
                <a:effectLst/>
                <a:latin typeface="Calibri" panose="020F0502020204030204" pitchFamily="34" charset="0"/>
                <a:ea typeface="Times New Roman" panose="02020603050405020304" pitchFamily="18" charset="0"/>
                <a:cs typeface="Alexandria" pitchFamily="2" charset="-78"/>
              </a:rPr>
              <a:t> </a:t>
            </a:r>
            <a:r>
              <a:rPr lang="ar-SA" b="1" kern="0" dirty="0">
                <a:effectLst/>
                <a:latin typeface="Calibri" panose="020F0502020204030204" pitchFamily="34" charset="0"/>
                <a:ea typeface="Times New Roman" panose="02020603050405020304" pitchFamily="18" charset="0"/>
                <a:cs typeface="Alexandria" pitchFamily="2" charset="-78"/>
              </a:rPr>
              <a:t>التواجد الفعّال على وسائل التواصل الاجتماعي: </a:t>
            </a:r>
            <a:r>
              <a:rPr lang="ar-SA" kern="0" dirty="0">
                <a:effectLst/>
                <a:latin typeface="Calibri" panose="020F0502020204030204" pitchFamily="34" charset="0"/>
                <a:ea typeface="Times New Roman" panose="02020603050405020304" pitchFamily="18" charset="0"/>
                <a:cs typeface="Alexandria" pitchFamily="2" charset="-78"/>
              </a:rPr>
              <a:t>مراقبة التفاعل والاستجابة للمخاوف والشكاوى.</a:t>
            </a:r>
          </a:p>
          <a:p>
            <a:pPr lvl="0" algn="just" rtl="1">
              <a:lnSpc>
                <a:spcPct val="150000"/>
              </a:lnSpc>
              <a:spcBef>
                <a:spcPts val="1200"/>
              </a:spcBef>
              <a:spcAft>
                <a:spcPts val="2400"/>
              </a:spcAft>
            </a:pPr>
            <a:r>
              <a:rPr lang="ar-SA" b="1" kern="0" dirty="0">
                <a:effectLst/>
                <a:latin typeface="Calibri" panose="020F0502020204030204" pitchFamily="34" charset="0"/>
                <a:ea typeface="Times New Roman" panose="02020603050405020304" pitchFamily="18" charset="0"/>
                <a:cs typeface="Alexandria" pitchFamily="2" charset="-78"/>
              </a:rPr>
              <a:t>•</a:t>
            </a:r>
            <a:r>
              <a:rPr lang="ar-EG" b="1" kern="0" dirty="0">
                <a:effectLst/>
                <a:latin typeface="Calibri" panose="020F0502020204030204" pitchFamily="34" charset="0"/>
                <a:ea typeface="Times New Roman" panose="02020603050405020304" pitchFamily="18" charset="0"/>
                <a:cs typeface="Alexandria" pitchFamily="2" charset="-78"/>
              </a:rPr>
              <a:t> </a:t>
            </a:r>
            <a:r>
              <a:rPr lang="ar-SA" b="1" kern="0" dirty="0">
                <a:effectLst/>
                <a:latin typeface="Calibri" panose="020F0502020204030204" pitchFamily="34" charset="0"/>
                <a:ea typeface="Times New Roman" panose="02020603050405020304" pitchFamily="18" charset="0"/>
                <a:cs typeface="Alexandria" pitchFamily="2" charset="-78"/>
              </a:rPr>
              <a:t>السرعة: </a:t>
            </a:r>
            <a:r>
              <a:rPr lang="ar-SA" kern="0" dirty="0">
                <a:effectLst/>
                <a:latin typeface="Calibri" panose="020F0502020204030204" pitchFamily="34" charset="0"/>
                <a:ea typeface="Times New Roman" panose="02020603050405020304" pitchFamily="18" charset="0"/>
                <a:cs typeface="Alexandria" pitchFamily="2" charset="-78"/>
              </a:rPr>
              <a:t>الاستجابة السريعة يمكن أن تقلل من انتشار الشائعات والمعلومات الخاطئة.</a:t>
            </a:r>
          </a:p>
          <a:p>
            <a:pPr lvl="0" algn="just" rtl="1">
              <a:lnSpc>
                <a:spcPct val="150000"/>
              </a:lnSpc>
              <a:spcBef>
                <a:spcPts val="1200"/>
              </a:spcBef>
              <a:spcAft>
                <a:spcPts val="2400"/>
              </a:spcAft>
            </a:pPr>
            <a:r>
              <a:rPr lang="ar-SA" b="1" kern="0" dirty="0">
                <a:effectLst/>
                <a:latin typeface="Calibri" panose="020F0502020204030204" pitchFamily="34" charset="0"/>
                <a:ea typeface="Times New Roman" panose="02020603050405020304" pitchFamily="18" charset="0"/>
                <a:cs typeface="Alexandria" pitchFamily="2" charset="-78"/>
              </a:rPr>
              <a:t>•</a:t>
            </a:r>
            <a:r>
              <a:rPr lang="ar-EG" b="1" kern="0" dirty="0">
                <a:effectLst/>
                <a:latin typeface="Calibri" panose="020F0502020204030204" pitchFamily="34" charset="0"/>
                <a:ea typeface="Times New Roman" panose="02020603050405020304" pitchFamily="18" charset="0"/>
                <a:cs typeface="Alexandria" pitchFamily="2" charset="-78"/>
              </a:rPr>
              <a:t> </a:t>
            </a:r>
            <a:r>
              <a:rPr lang="ar-SA" b="1" kern="0" dirty="0">
                <a:effectLst/>
                <a:latin typeface="Calibri" panose="020F0502020204030204" pitchFamily="34" charset="0"/>
                <a:ea typeface="Times New Roman" panose="02020603050405020304" pitchFamily="18" charset="0"/>
                <a:cs typeface="Alexandria" pitchFamily="2" charset="-78"/>
              </a:rPr>
              <a:t>استخدام قنوات متعددة: </a:t>
            </a:r>
            <a:r>
              <a:rPr lang="ar-SA" kern="0" dirty="0">
                <a:effectLst/>
                <a:latin typeface="Calibri" panose="020F0502020204030204" pitchFamily="34" charset="0"/>
                <a:ea typeface="Times New Roman" panose="02020603050405020304" pitchFamily="18" charset="0"/>
                <a:cs typeface="Alexandria" pitchFamily="2" charset="-78"/>
              </a:rPr>
              <a:t>التواصل من خلال مواقع التواصل الاجتماعي، والموقع الرسمي، والمؤتمرات الصحفية لضمان وصول الرسالة إلى جميع الفئات المستهدفة.</a:t>
            </a:r>
          </a:p>
          <a:p>
            <a:pPr lvl="0" algn="just" rtl="1">
              <a:lnSpc>
                <a:spcPct val="150000"/>
              </a:lnSpc>
              <a:spcBef>
                <a:spcPts val="1200"/>
              </a:spcBef>
              <a:spcAft>
                <a:spcPts val="2400"/>
              </a:spcAft>
            </a:pPr>
            <a:r>
              <a:rPr lang="ar-SA" b="1" kern="0" dirty="0">
                <a:effectLst/>
                <a:latin typeface="Calibri" panose="020F0502020204030204" pitchFamily="34" charset="0"/>
                <a:ea typeface="Times New Roman" panose="02020603050405020304" pitchFamily="18" charset="0"/>
                <a:cs typeface="Alexandria" pitchFamily="2" charset="-78"/>
              </a:rPr>
              <a:t>•</a:t>
            </a:r>
            <a:r>
              <a:rPr lang="ar-EG" b="1" kern="0" dirty="0">
                <a:effectLst/>
                <a:latin typeface="Calibri" panose="020F0502020204030204" pitchFamily="34" charset="0"/>
                <a:ea typeface="Times New Roman" panose="02020603050405020304" pitchFamily="18" charset="0"/>
                <a:cs typeface="Alexandria" pitchFamily="2" charset="-78"/>
              </a:rPr>
              <a:t> </a:t>
            </a:r>
            <a:r>
              <a:rPr lang="ar-SA" b="1" kern="0" dirty="0">
                <a:effectLst/>
                <a:latin typeface="Calibri" panose="020F0502020204030204" pitchFamily="34" charset="0"/>
                <a:ea typeface="Times New Roman" panose="02020603050405020304" pitchFamily="18" charset="0"/>
                <a:cs typeface="Alexandria" pitchFamily="2" charset="-78"/>
              </a:rPr>
              <a:t>إجراء استطلاعات رأي بانتظام: </a:t>
            </a:r>
            <a:r>
              <a:rPr lang="ar-SA" kern="0" dirty="0">
                <a:effectLst/>
                <a:latin typeface="Calibri" panose="020F0502020204030204" pitchFamily="34" charset="0"/>
                <a:ea typeface="Times New Roman" panose="02020603050405020304" pitchFamily="18" charset="0"/>
                <a:cs typeface="Alexandria" pitchFamily="2" charset="-78"/>
              </a:rPr>
              <a:t>فهم توقعات الجمهور ومخاوفه.</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0133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5210" y="820519"/>
            <a:ext cx="1208814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حماية سمعة المنظمة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985136" y="1448665"/>
            <a:ext cx="8165934" cy="3092513"/>
          </a:xfrm>
          <a:prstGeom prst="rect">
            <a:avLst/>
          </a:prstGeom>
          <a:noFill/>
        </p:spPr>
        <p:txBody>
          <a:bodyPr wrap="square" rtlCol="0">
            <a:spAutoFit/>
          </a:bodyPr>
          <a:lstStyle/>
          <a:p>
            <a:pPr lvl="0" algn="just" rtl="1">
              <a:lnSpc>
                <a:spcPct val="150000"/>
              </a:lnSpc>
              <a:spcBef>
                <a:spcPts val="1200"/>
              </a:spcBef>
              <a:spcAft>
                <a:spcPts val="2400"/>
              </a:spcAft>
            </a:pPr>
            <a:r>
              <a:rPr lang="ar-EG" sz="2000" b="1" kern="0" dirty="0">
                <a:latin typeface="Calibri" panose="020F0502020204030204" pitchFamily="34" charset="0"/>
                <a:ea typeface="Times New Roman" panose="02020603050405020304" pitchFamily="18" charset="0"/>
                <a:cs typeface="Alexandria" pitchFamily="2" charset="-78"/>
              </a:rPr>
              <a:t>4. التدريب والتعليم:</a:t>
            </a:r>
          </a:p>
          <a:p>
            <a:pPr lvl="0" algn="just" rtl="1">
              <a:lnSpc>
                <a:spcPct val="150000"/>
              </a:lnSpc>
              <a:spcBef>
                <a:spcPts val="1200"/>
              </a:spcBef>
              <a:spcAft>
                <a:spcPts val="2400"/>
              </a:spcAft>
            </a:pPr>
            <a:r>
              <a:rPr lang="ar-EG" b="1" kern="0" dirty="0">
                <a:latin typeface="Calibri" panose="020F0502020204030204" pitchFamily="34" charset="0"/>
                <a:ea typeface="Times New Roman" panose="02020603050405020304" pitchFamily="18" charset="0"/>
                <a:cs typeface="Alexandria" pitchFamily="2" charset="-78"/>
              </a:rPr>
              <a:t>• تدريب الموظفين على إدارة الأزمات: </a:t>
            </a:r>
            <a:r>
              <a:rPr lang="ar-EG" kern="0" dirty="0">
                <a:latin typeface="Calibri" panose="020F0502020204030204" pitchFamily="34" charset="0"/>
                <a:ea typeface="Times New Roman" panose="02020603050405020304" pitchFamily="18" charset="0"/>
                <a:cs typeface="Alexandria" pitchFamily="2" charset="-78"/>
              </a:rPr>
              <a:t>تعزيز الوعي بأهمية السمعة وكيفية الحفاظ عليها.</a:t>
            </a:r>
          </a:p>
          <a:p>
            <a:pPr lvl="0" algn="just" rtl="1">
              <a:lnSpc>
                <a:spcPct val="150000"/>
              </a:lnSpc>
              <a:spcBef>
                <a:spcPts val="1200"/>
              </a:spcBef>
              <a:spcAft>
                <a:spcPts val="2400"/>
              </a:spcAft>
            </a:pPr>
            <a:r>
              <a:rPr lang="ar-EG" b="1" kern="0" dirty="0">
                <a:latin typeface="Calibri" panose="020F0502020204030204" pitchFamily="34" charset="0"/>
                <a:ea typeface="Times New Roman" panose="02020603050405020304" pitchFamily="18" charset="0"/>
                <a:cs typeface="Alexandria" pitchFamily="2" charset="-78"/>
              </a:rPr>
              <a:t>• تعليم أفضل الممارسات: </a:t>
            </a:r>
            <a:r>
              <a:rPr lang="ar-EG" kern="0" dirty="0">
                <a:latin typeface="Calibri" panose="020F0502020204030204" pitchFamily="34" charset="0"/>
                <a:ea typeface="Times New Roman" panose="02020603050405020304" pitchFamily="18" charset="0"/>
                <a:cs typeface="Alexandria" pitchFamily="2" charset="-78"/>
              </a:rPr>
              <a:t>التأكد من أن الموظفين يعرفون كيفية التصرف في حالات الأزمات.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10" descr="13,300+ Risk Management Stock Photos, Pictures &amp; Royalty-Free Images ...">
            <a:extLst>
              <a:ext uri="{FF2B5EF4-FFF2-40B4-BE49-F238E27FC236}">
                <a16:creationId xmlns:a16="http://schemas.microsoft.com/office/drawing/2014/main" id="{98B08C23-850C-A3EB-689A-BE1BCC38DC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210" y="4541178"/>
            <a:ext cx="11569650" cy="195150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37449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74473"/>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إعادة بناء سمعة المنظمة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D272384B-C1D1-9619-0CBA-FC21EF1D63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0817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إعادة بناء سمعة المنظمة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17142" y="1799303"/>
            <a:ext cx="10582383" cy="3092513"/>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1. التقييم والتحليل</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جمع المعلومات</a:t>
            </a:r>
            <a:r>
              <a:rPr lang="ar-EG" dirty="0">
                <a:latin typeface="Alexandria" charset="0"/>
                <a:cs typeface="Alexandria" charset="0"/>
              </a:rPr>
              <a:t>: فهم طبيعة الأزمة وأسبابها وأبعادها وتأثيرها على المنظمة والجمهور.</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تحديد الأطراف المعنية</a:t>
            </a:r>
            <a:r>
              <a:rPr lang="ar-EG" dirty="0">
                <a:latin typeface="Alexandria" charset="0"/>
                <a:cs typeface="Alexandria" charset="0"/>
              </a:rPr>
              <a:t>: معرفة من هو المتأثر بالأزمة ومن هم الشركاء الذين يمكنهم تقديم الدعم.</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مراجعة الأسباب</a:t>
            </a:r>
            <a:r>
              <a:rPr lang="ar-EG" dirty="0">
                <a:latin typeface="Alexandria" charset="0"/>
                <a:cs typeface="Alexandria" charset="0"/>
              </a:rPr>
              <a:t>: فهم الأسباب التي أدت إلى تضرر السمعة وتحليلها بعمق.</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تحديد نقاط الضعف</a:t>
            </a:r>
            <a:r>
              <a:rPr lang="ar-EG" dirty="0">
                <a:latin typeface="Alexandria" charset="0"/>
                <a:cs typeface="Alexandria" charset="0"/>
              </a:rPr>
              <a:t>: التعرف على النقاط التي تحتاج إلى تحسين.</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descr="Image result for تقييم وتحليل المعلومات">
            <a:extLst>
              <a:ext uri="{FF2B5EF4-FFF2-40B4-BE49-F238E27FC236}">
                <a16:creationId xmlns:a16="http://schemas.microsoft.com/office/drawing/2014/main" id="{4FF08C02-F519-14FB-FBB3-459C55A6AFD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5939"/>
          <a:stretch/>
        </p:blipFill>
        <p:spPr bwMode="auto">
          <a:xfrm>
            <a:off x="311174" y="3739794"/>
            <a:ext cx="3893145" cy="295294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08551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0817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إعادة بناء سمعة المنظمة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769199" y="1761350"/>
            <a:ext cx="8784406" cy="1886927"/>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2. الاعتراف بالخطأ والاعتذار</a:t>
            </a:r>
          </a:p>
          <a:p>
            <a:pPr algn="just" rtl="1">
              <a:lnSpc>
                <a:spcPct val="150000"/>
              </a:lnSpc>
              <a:spcBef>
                <a:spcPts val="600"/>
              </a:spcBef>
              <a:spcAft>
                <a:spcPts val="1200"/>
              </a:spcAft>
            </a:pPr>
            <a:r>
              <a:rPr lang="ar-EG" sz="2000" b="1" dirty="0">
                <a:latin typeface="Alexandria" charset="0"/>
                <a:cs typeface="Alexandria" charset="0"/>
              </a:rPr>
              <a:t>• التصريح العلني: </a:t>
            </a:r>
            <a:r>
              <a:rPr lang="ar-EG" sz="2000" dirty="0">
                <a:latin typeface="Alexandria" charset="0"/>
                <a:cs typeface="Alexandria" charset="0"/>
              </a:rPr>
              <a:t>الاعتراف بالأخطاء واتخاذ المسؤولية.</a:t>
            </a:r>
          </a:p>
          <a:p>
            <a:pPr algn="just" rtl="1">
              <a:lnSpc>
                <a:spcPct val="150000"/>
              </a:lnSpc>
              <a:spcBef>
                <a:spcPts val="600"/>
              </a:spcBef>
              <a:spcAft>
                <a:spcPts val="1200"/>
              </a:spcAft>
            </a:pPr>
            <a:r>
              <a:rPr lang="ar-EG" sz="2000" b="1" dirty="0">
                <a:latin typeface="Alexandria" charset="0"/>
                <a:cs typeface="Alexandria" charset="0"/>
              </a:rPr>
              <a:t>• تقديم الاعتذار: </a:t>
            </a:r>
            <a:r>
              <a:rPr lang="ar-EG" sz="2000" dirty="0">
                <a:latin typeface="Alexandria" charset="0"/>
                <a:cs typeface="Alexandria" charset="0"/>
              </a:rPr>
              <a:t>تقديم اعتذار صادق للجمهور وأصحاب المصلحة المتضررين.</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050" name="Picture 2" descr="Image result for 2. الاعتراف بالخطأ والاعتذار">
            <a:extLst>
              <a:ext uri="{FF2B5EF4-FFF2-40B4-BE49-F238E27FC236}">
                <a16:creationId xmlns:a16="http://schemas.microsoft.com/office/drawing/2014/main" id="{B7D7A031-84CF-D90E-215A-3DDBBCCEF1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5627" y="3904180"/>
            <a:ext cx="10967978" cy="264435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46221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0817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إعادة بناء سمعة المنظمة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99389" y="1761350"/>
            <a:ext cx="7454216" cy="3277179"/>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3. اتخاذ الإجراءات التصحيحية</a:t>
            </a:r>
          </a:p>
          <a:p>
            <a:pPr algn="just" rtl="1">
              <a:lnSpc>
                <a:spcPct val="150000"/>
              </a:lnSpc>
              <a:spcBef>
                <a:spcPts val="600"/>
              </a:spcBef>
              <a:spcAft>
                <a:spcPts val="1200"/>
              </a:spcAft>
            </a:pPr>
            <a:r>
              <a:rPr lang="ar-EG" b="1" dirty="0">
                <a:latin typeface="Alexandria" charset="0"/>
                <a:cs typeface="Alexandria" charset="0"/>
              </a:rPr>
              <a:t>• التحقيق الداخلي: </a:t>
            </a:r>
            <a:r>
              <a:rPr lang="ar-EG" dirty="0">
                <a:latin typeface="Alexandria" charset="0"/>
                <a:cs typeface="Alexandria" charset="0"/>
              </a:rPr>
              <a:t>فهم الأسباب الجذرية للأزمة واتخاذ الخطوات اللازمة لمنع تكرارها.</a:t>
            </a:r>
          </a:p>
          <a:p>
            <a:pPr algn="just" rtl="1">
              <a:lnSpc>
                <a:spcPct val="150000"/>
              </a:lnSpc>
              <a:spcBef>
                <a:spcPts val="600"/>
              </a:spcBef>
              <a:spcAft>
                <a:spcPts val="1200"/>
              </a:spcAft>
            </a:pPr>
            <a:r>
              <a:rPr lang="ar-EG" b="1" dirty="0">
                <a:latin typeface="Alexandria" charset="0"/>
                <a:cs typeface="Alexandria" charset="0"/>
              </a:rPr>
              <a:t>• الإجراءات التصحيحية: </a:t>
            </a:r>
            <a:r>
              <a:rPr lang="ar-EG" dirty="0">
                <a:latin typeface="Alexandria" charset="0"/>
                <a:cs typeface="Alexandria" charset="0"/>
              </a:rPr>
              <a:t>إذا كان هناك ضرر أو خطأ، يجب اتخاذ خطوات لتصحيحه وتعويض المتضررين إذا لزم الأمر.</a:t>
            </a:r>
          </a:p>
          <a:p>
            <a:pPr algn="just" rtl="1">
              <a:lnSpc>
                <a:spcPct val="150000"/>
              </a:lnSpc>
              <a:spcBef>
                <a:spcPts val="600"/>
              </a:spcBef>
              <a:spcAft>
                <a:spcPts val="1200"/>
              </a:spcAft>
            </a:pPr>
            <a:r>
              <a:rPr lang="ar-EG" b="1" dirty="0">
                <a:latin typeface="Alexandria" charset="0"/>
                <a:cs typeface="Alexandria" charset="0"/>
              </a:rPr>
              <a:t>• تحسين العمليات: </a:t>
            </a:r>
            <a:r>
              <a:rPr lang="ar-EG" dirty="0">
                <a:latin typeface="Alexandria" charset="0"/>
                <a:cs typeface="Alexandria" charset="0"/>
              </a:rPr>
              <a:t>تعديل السياسات والإجراءات لمنع تكرار الأخطاء.</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3074" name="Picture 2" descr="Image result for 3. اتخاذ الإجراءات التصحيحية">
            <a:extLst>
              <a:ext uri="{FF2B5EF4-FFF2-40B4-BE49-F238E27FC236}">
                <a16:creationId xmlns:a16="http://schemas.microsoft.com/office/drawing/2014/main" id="{5C249E8A-94BB-1F4C-3597-AE7E0DB5AD3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3163" t="10150" r="23940" b="11548"/>
          <a:stretch/>
        </p:blipFill>
        <p:spPr bwMode="auto">
          <a:xfrm>
            <a:off x="0" y="1761350"/>
            <a:ext cx="4202130" cy="401491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77977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0817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إعادة بناء سمعة المنظمة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69951" y="2105619"/>
            <a:ext cx="6672368" cy="2630848"/>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4. التقييم المستمر</a:t>
            </a:r>
          </a:p>
          <a:p>
            <a:pPr algn="just" rtl="1">
              <a:lnSpc>
                <a:spcPct val="150000"/>
              </a:lnSpc>
              <a:spcBef>
                <a:spcPts val="600"/>
              </a:spcBef>
              <a:spcAft>
                <a:spcPts val="1200"/>
              </a:spcAft>
            </a:pPr>
            <a:r>
              <a:rPr lang="ar-EG" b="1" dirty="0">
                <a:latin typeface="Alexandria" charset="0"/>
                <a:cs typeface="Alexandria" charset="0"/>
              </a:rPr>
              <a:t>• مراقبة ردود الفعل: </a:t>
            </a:r>
            <a:r>
              <a:rPr lang="ar-EG" dirty="0">
                <a:latin typeface="Alexandria" charset="0"/>
                <a:cs typeface="Alexandria" charset="0"/>
              </a:rPr>
              <a:t>متابعة وسائل الإعلام والتواصل الاجتماعي لفهم ردود الفعل العامة والتعامل معها بسرعة.</a:t>
            </a:r>
          </a:p>
          <a:p>
            <a:pPr algn="just" rtl="1">
              <a:lnSpc>
                <a:spcPct val="150000"/>
              </a:lnSpc>
              <a:spcBef>
                <a:spcPts val="600"/>
              </a:spcBef>
              <a:spcAft>
                <a:spcPts val="1200"/>
              </a:spcAft>
            </a:pPr>
            <a:r>
              <a:rPr lang="ar-EG" b="1" dirty="0">
                <a:latin typeface="Alexandria" charset="0"/>
                <a:cs typeface="Alexandria" charset="0"/>
              </a:rPr>
              <a:t>• تحليل الأداء: </a:t>
            </a:r>
            <a:r>
              <a:rPr lang="ar-EG" dirty="0">
                <a:latin typeface="Alexandria" charset="0"/>
                <a:cs typeface="Alexandria" charset="0"/>
              </a:rPr>
              <a:t>بعد انتهاء الأزمة، تقييم فعالية الاستجابة وتحديد ما يمكن تحسينه في المستقبل.</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5122" name="Picture 2" descr="Image result for مراقبة ردود الفعل: ">
            <a:extLst>
              <a:ext uri="{FF2B5EF4-FFF2-40B4-BE49-F238E27FC236}">
                <a16:creationId xmlns:a16="http://schemas.microsoft.com/office/drawing/2014/main" id="{2459D97C-5FE8-64EF-06A7-F2B7EB129E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4935" y="1995969"/>
            <a:ext cx="4685016" cy="427858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49101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0817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إعادة بناء سمعة المنظمة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69951" y="2105619"/>
            <a:ext cx="6672368" cy="3923510"/>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5. إعادة بناء السمعة</a:t>
            </a:r>
          </a:p>
          <a:p>
            <a:pPr algn="just" rtl="1">
              <a:lnSpc>
                <a:spcPct val="150000"/>
              </a:lnSpc>
              <a:spcBef>
                <a:spcPts val="600"/>
              </a:spcBef>
              <a:spcAft>
                <a:spcPts val="1200"/>
              </a:spcAft>
            </a:pPr>
            <a:r>
              <a:rPr lang="ar-EG" sz="2000" b="1" dirty="0">
                <a:latin typeface="Alexandria" charset="0"/>
                <a:cs typeface="Alexandria" charset="0"/>
              </a:rPr>
              <a:t>• </a:t>
            </a:r>
            <a:r>
              <a:rPr lang="ar-EG" b="1" dirty="0">
                <a:latin typeface="Alexandria" charset="0"/>
                <a:cs typeface="Alexandria" charset="0"/>
              </a:rPr>
              <a:t>إطلاق حملات تواصل: </a:t>
            </a:r>
            <a:r>
              <a:rPr lang="ar-EG" dirty="0">
                <a:latin typeface="Alexandria" charset="0"/>
                <a:cs typeface="Alexandria" charset="0"/>
              </a:rPr>
              <a:t>الحفاظ على تواصل مستمر مع الجمهور وإطلاق حملات توعية حتى بعد انتهاء الأزمة لتوضيح الإجراءات التي تم اتخاذها، والتحسينات والتغييرات التي تم تنفيذها والنتائج المحققة. </a:t>
            </a:r>
          </a:p>
          <a:p>
            <a:pPr algn="just" rtl="1">
              <a:lnSpc>
                <a:spcPct val="150000"/>
              </a:lnSpc>
              <a:spcBef>
                <a:spcPts val="600"/>
              </a:spcBef>
              <a:spcAft>
                <a:spcPts val="1200"/>
              </a:spcAft>
            </a:pPr>
            <a:r>
              <a:rPr lang="ar-EG" b="1" dirty="0">
                <a:latin typeface="Alexandria" charset="0"/>
                <a:cs typeface="Alexandria" charset="0"/>
              </a:rPr>
              <a:t>• تعزيز العلاقات: </a:t>
            </a:r>
            <a:r>
              <a:rPr lang="ar-EG" dirty="0">
                <a:latin typeface="Alexandria" charset="0"/>
                <a:cs typeface="Alexandria" charset="0"/>
              </a:rPr>
              <a:t>العمل على تعزيز العلاقات والتواصل المستمر مع الشركاء والأطراف المعنية والمجتمع لتعزيز الثقة والسمعة الإيجابية.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098" name="Picture 2" descr="Image result for إطلاق حملات تواصل وتوعية">
            <a:extLst>
              <a:ext uri="{FF2B5EF4-FFF2-40B4-BE49-F238E27FC236}">
                <a16:creationId xmlns:a16="http://schemas.microsoft.com/office/drawing/2014/main" id="{686E6BF5-0C7A-732D-0202-52ACEA5439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3819" y="2105619"/>
            <a:ext cx="4542841" cy="418701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77872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معالجة مخاوف أصحاب المصلحة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معالجة مخاوف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893906" y="2038366"/>
            <a:ext cx="7794126" cy="2630848"/>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1. الاستماع النشط:</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فتح قنوات للتواصل</a:t>
            </a:r>
            <a:r>
              <a:rPr lang="ar-EG" dirty="0">
                <a:latin typeface="Alexandria" charset="0"/>
                <a:cs typeface="Alexandria" charset="0"/>
              </a:rPr>
              <a:t>: إنشاء قنوات متعددة لأصحاب المصلحة للتعبير عن مخاوفهم واقتراحاتهم.</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إجراء لقاءات دورية</a:t>
            </a:r>
            <a:r>
              <a:rPr lang="ar-EG" dirty="0">
                <a:latin typeface="Alexandria" charset="0"/>
                <a:cs typeface="Alexandria" charset="0"/>
              </a:rPr>
              <a:t>: تنظيم اجتماعات وورش عمل للاستماع إلى مخاوف أصحاب المصلحة.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6146" name="Picture 2" descr="Image result for 1. الاستماع النشط:">
            <a:extLst>
              <a:ext uri="{FF2B5EF4-FFF2-40B4-BE49-F238E27FC236}">
                <a16:creationId xmlns:a16="http://schemas.microsoft.com/office/drawing/2014/main" id="{9D60812D-9EB7-B299-0439-F92CBA0E33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491133"/>
            <a:ext cx="3821987" cy="5366867"/>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31692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38522" y="1136132"/>
            <a:ext cx="1084951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معالجة مخاوف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572000" y="2398957"/>
            <a:ext cx="7116032" cy="2630848"/>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2. التفاعل الفوري</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الاستجابة السريعة</a:t>
            </a:r>
            <a:r>
              <a:rPr lang="ar-EG" dirty="0">
                <a:latin typeface="Alexandria" charset="0"/>
                <a:cs typeface="Alexandria" charset="0"/>
              </a:rPr>
              <a:t>: الاستجابة الفورية للمخاوف والشكاوى لتجنب تصعيد الأزمات.</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التواصل المباشر: </a:t>
            </a:r>
            <a:r>
              <a:rPr lang="ar-EG" dirty="0">
                <a:latin typeface="Alexandria" charset="0"/>
                <a:cs typeface="Alexandria" charset="0"/>
              </a:rPr>
              <a:t>تقديم معلومات واضحة ومباشرة حول كيفية معالجة المخاوف.</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7170" name="Picture 2" descr="Image result for التواصل المباشر">
            <a:extLst>
              <a:ext uri="{FF2B5EF4-FFF2-40B4-BE49-F238E27FC236}">
                <a16:creationId xmlns:a16="http://schemas.microsoft.com/office/drawing/2014/main" id="{5F7AB77F-0CE1-53AD-50B6-BC4CB71B33C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38914" b="4620"/>
          <a:stretch/>
        </p:blipFill>
        <p:spPr bwMode="auto">
          <a:xfrm>
            <a:off x="0" y="1689333"/>
            <a:ext cx="4458984" cy="491362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0344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معالجة مخاوف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28854" y="2422040"/>
            <a:ext cx="6859178" cy="2630848"/>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3. بناء علاقات طويلة الأمد</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تعزيز الشراكات: </a:t>
            </a:r>
            <a:r>
              <a:rPr lang="ar-EG" dirty="0">
                <a:latin typeface="Alexandria" charset="0"/>
                <a:cs typeface="Alexandria" charset="0"/>
              </a:rPr>
              <a:t>العمل على بناء علاقات قوية ومستدامة مع أصحاب المصلحة.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التعاون المستمر: </a:t>
            </a:r>
            <a:r>
              <a:rPr lang="ar-EG" dirty="0">
                <a:latin typeface="Alexandria" charset="0"/>
                <a:cs typeface="Alexandria" charset="0"/>
              </a:rPr>
              <a:t>التعاون مع أصحاب المصلحة في تطوير الحلول وتحسين العمليات.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9218" name="Picture 2" descr="Image result for 3. بناء علاقات طويلة الأمد:">
            <a:extLst>
              <a:ext uri="{FF2B5EF4-FFF2-40B4-BE49-F238E27FC236}">
                <a16:creationId xmlns:a16="http://schemas.microsoft.com/office/drawing/2014/main" id="{D647A8B7-3C2B-C1EB-5E7F-3D3C25B6417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0137"/>
          <a:stretch/>
        </p:blipFill>
        <p:spPr bwMode="auto">
          <a:xfrm>
            <a:off x="98524" y="1799303"/>
            <a:ext cx="4452927" cy="491628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13769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معالجة مخاوف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736387" y="2346536"/>
            <a:ext cx="6951645" cy="2630848"/>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4. الشفافية والمصداقية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تقديم التقارير بانتظام</a:t>
            </a:r>
            <a:r>
              <a:rPr lang="ar-EG" dirty="0">
                <a:latin typeface="Alexandria" charset="0"/>
                <a:cs typeface="Alexandria" charset="0"/>
              </a:rPr>
              <a:t>: تقديم تقارير دورية حول الأداء والاستجابة للمخاوف.</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الالتزام بالوعود</a:t>
            </a:r>
            <a:r>
              <a:rPr lang="ar-EG" dirty="0">
                <a:latin typeface="Alexandria" charset="0"/>
                <a:cs typeface="Alexandria" charset="0"/>
              </a:rPr>
              <a:t>: التأكد من تنفيذ التعهدات والوعود المقدمة لأصحاب المصلحة.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8194" name="Picture 2" descr="Image result for 4. الشفافية والمصداقية:">
            <a:extLst>
              <a:ext uri="{FF2B5EF4-FFF2-40B4-BE49-F238E27FC236}">
                <a16:creationId xmlns:a16="http://schemas.microsoft.com/office/drawing/2014/main" id="{A48E5401-CA34-2EB3-65BF-1D52D2DC0B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799303"/>
            <a:ext cx="4736388" cy="489343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86963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a:t>
            </a:r>
            <a:r>
              <a:rPr lang="ar-EG" sz="2800" b="1" dirty="0">
                <a:latin typeface="Alexandria" charset="0"/>
                <a:cs typeface="Alexandria" charset="0"/>
              </a:rPr>
              <a:t>استراتيجيات إدارة السُمعة عبر الانترنت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0997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1056584"/>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428161" y="1918696"/>
            <a:ext cx="7208787" cy="4036361"/>
          </a:xfrm>
          <a:prstGeom prst="rect">
            <a:avLst/>
          </a:prstGeom>
          <a:noFill/>
        </p:spPr>
        <p:txBody>
          <a:bodyPr wrap="square" rtlCol="0">
            <a:spAutoFit/>
          </a:bodyPr>
          <a:lstStyle/>
          <a:p>
            <a:pPr algn="just" rtl="1">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إدارة السمعة عبر ال</a:t>
            </a:r>
            <a:r>
              <a:rPr lang="ar-EG" sz="1600" kern="100" dirty="0">
                <a:effectLst/>
                <a:latin typeface="Alexandria" pitchFamily="2" charset="-78"/>
                <a:ea typeface="Calibri" panose="020F0502020204030204" pitchFamily="34" charset="0"/>
                <a:cs typeface="Alexandria" pitchFamily="2" charset="-78"/>
              </a:rPr>
              <a:t>ا</a:t>
            </a:r>
            <a:r>
              <a:rPr lang="ar-SA" sz="1600" kern="100" dirty="0" err="1">
                <a:effectLst/>
                <a:latin typeface="Alexandria" pitchFamily="2" charset="-78"/>
                <a:ea typeface="Calibri" panose="020F0502020204030204" pitchFamily="34" charset="0"/>
                <a:cs typeface="Alexandria" pitchFamily="2" charset="-78"/>
              </a:rPr>
              <a:t>نترنت</a:t>
            </a:r>
            <a:r>
              <a:rPr lang="en-GB" sz="1600" kern="100" dirty="0">
                <a:effectLst/>
                <a:latin typeface="Alexandria" pitchFamily="2" charset="-78"/>
                <a:ea typeface="Calibri" panose="020F0502020204030204" pitchFamily="34" charset="0"/>
                <a:cs typeface="Alexandria" pitchFamily="2" charset="-78"/>
              </a:rPr>
              <a:t>Online Reputation Management - ORM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هي عملية تتبع وتحليل وتحسين السمعة الرقمية للشخص أو الشركة أو العلامة التجارية على ال</a:t>
            </a:r>
            <a:r>
              <a:rPr lang="ar-EG" sz="1600" kern="100" dirty="0">
                <a:effectLst/>
                <a:latin typeface="Alexandria" pitchFamily="2" charset="-78"/>
                <a:ea typeface="Calibri" panose="020F0502020204030204" pitchFamily="34" charset="0"/>
                <a:cs typeface="Alexandria" pitchFamily="2" charset="-78"/>
              </a:rPr>
              <a:t>ا</a:t>
            </a:r>
            <a:r>
              <a:rPr lang="ar-SA" sz="1600" kern="100" dirty="0" err="1">
                <a:effectLst/>
                <a:latin typeface="Alexandria" pitchFamily="2" charset="-78"/>
                <a:ea typeface="Calibri" panose="020F0502020204030204" pitchFamily="34" charset="0"/>
                <a:cs typeface="Alexandria" pitchFamily="2" charset="-78"/>
              </a:rPr>
              <a:t>نترنت</a:t>
            </a:r>
            <a:r>
              <a:rPr lang="ar-SA" sz="1600" kern="100" dirty="0">
                <a:effectLst/>
                <a:latin typeface="Alexandria" pitchFamily="2" charset="-78"/>
                <a:ea typeface="Calibri" panose="020F0502020204030204" pitchFamily="34" charset="0"/>
                <a:cs typeface="Alexandria" pitchFamily="2" charset="-78"/>
              </a:rPr>
              <a:t>. </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تشمل هذه العملية العديد من الاستراتيجيات والخطوات لضمان أن يكون الانطباع العام على الإنترنت إيجابيًا</a:t>
            </a:r>
            <a:r>
              <a:rPr lang="ar-EG" sz="1600" kern="100" dirty="0">
                <a:effectLst/>
                <a:latin typeface="Alexandria" pitchFamily="2" charset="-78"/>
                <a:ea typeface="Calibri" panose="020F0502020204030204" pitchFamily="34" charset="0"/>
                <a:cs typeface="Alexandria" pitchFamily="2" charset="-78"/>
              </a:rPr>
              <a:t>؛ </a:t>
            </a:r>
            <a:r>
              <a:rPr lang="ar-EG" sz="1600" b="1" kern="100" dirty="0">
                <a:effectLst/>
                <a:latin typeface="Alexandria" pitchFamily="2" charset="-78"/>
                <a:ea typeface="Calibri" panose="020F0502020204030204" pitchFamily="34" charset="0"/>
                <a:cs typeface="Alexandria" pitchFamily="2" charset="-78"/>
              </a:rPr>
              <a:t>كالرصد والتتبع</a:t>
            </a:r>
            <a:r>
              <a:rPr lang="ar-EG" sz="1600" kern="100" dirty="0">
                <a:effectLst/>
                <a:latin typeface="Alexandria" pitchFamily="2" charset="-78"/>
                <a:ea typeface="Calibri" panose="020F0502020204030204" pitchFamily="34" charset="0"/>
                <a:cs typeface="Alexandria" pitchFamily="2" charset="-78"/>
              </a:rPr>
              <a:t>، و</a:t>
            </a:r>
            <a:r>
              <a:rPr lang="ar-EG" sz="1600" b="1" kern="100" dirty="0">
                <a:effectLst/>
                <a:latin typeface="Alexandria" pitchFamily="2" charset="-78"/>
                <a:ea typeface="Calibri" panose="020F0502020204030204" pitchFamily="34" charset="0"/>
                <a:cs typeface="Alexandria" pitchFamily="2" charset="-78"/>
              </a:rPr>
              <a:t>جمع وتحليل البيانات</a:t>
            </a:r>
            <a:r>
              <a:rPr lang="ar-EG" sz="1600" kern="100" dirty="0">
                <a:effectLst/>
                <a:latin typeface="Alexandria" pitchFamily="2" charset="-78"/>
                <a:ea typeface="Calibri" panose="020F0502020204030204" pitchFamily="34" charset="0"/>
                <a:cs typeface="Alexandria" pitchFamily="2" charset="-78"/>
              </a:rPr>
              <a:t>، و</a:t>
            </a:r>
            <a:r>
              <a:rPr lang="ar-EG" sz="1600" b="1" kern="100" dirty="0">
                <a:effectLst/>
                <a:latin typeface="Alexandria" pitchFamily="2" charset="-78"/>
                <a:ea typeface="Calibri" panose="020F0502020204030204" pitchFamily="34" charset="0"/>
                <a:cs typeface="Alexandria" pitchFamily="2" charset="-78"/>
              </a:rPr>
              <a:t>التفاعل والرد</a:t>
            </a:r>
            <a:r>
              <a:rPr lang="ar-EG" sz="1600" kern="100" dirty="0">
                <a:effectLst/>
                <a:latin typeface="Alexandria" pitchFamily="2" charset="-78"/>
                <a:ea typeface="Calibri" panose="020F0502020204030204" pitchFamily="34" charset="0"/>
                <a:cs typeface="Alexandria" pitchFamily="2" charset="-78"/>
              </a:rPr>
              <a:t>، و</a:t>
            </a:r>
            <a:r>
              <a:rPr lang="ar-EG" sz="1600" b="1" kern="100" dirty="0">
                <a:effectLst/>
                <a:latin typeface="Alexandria" pitchFamily="2" charset="-78"/>
                <a:ea typeface="Calibri" panose="020F0502020204030204" pitchFamily="34" charset="0"/>
                <a:cs typeface="Alexandria" pitchFamily="2" charset="-78"/>
              </a:rPr>
              <a:t>تحسين المحتوى</a:t>
            </a:r>
            <a:r>
              <a:rPr lang="ar-EG" sz="1600" kern="100" dirty="0">
                <a:effectLst/>
                <a:latin typeface="Alexandria" pitchFamily="2" charset="-78"/>
                <a:ea typeface="Calibri" panose="020F0502020204030204" pitchFamily="34" charset="0"/>
                <a:cs typeface="Alexandria" pitchFamily="2" charset="-78"/>
              </a:rPr>
              <a:t>، و</a:t>
            </a:r>
            <a:r>
              <a:rPr lang="ar-EG" sz="1600" b="1" kern="100" dirty="0">
                <a:effectLst/>
                <a:latin typeface="Alexandria" pitchFamily="2" charset="-78"/>
                <a:ea typeface="Calibri" panose="020F0502020204030204" pitchFamily="34" charset="0"/>
                <a:cs typeface="Alexandria" pitchFamily="2" charset="-78"/>
              </a:rPr>
              <a:t>إدارة المراجعات</a:t>
            </a:r>
            <a:r>
              <a:rPr lang="ar-EG" sz="1600" kern="100" dirty="0">
                <a:effectLst/>
                <a:latin typeface="Alexandria" pitchFamily="2" charset="-78"/>
                <a:ea typeface="Calibri" panose="020F0502020204030204" pitchFamily="34" charset="0"/>
                <a:cs typeface="Alexandria" pitchFamily="2" charset="-78"/>
              </a:rPr>
              <a:t>، </a:t>
            </a:r>
            <a:r>
              <a:rPr lang="ar-EG" sz="1600" b="1" kern="100" dirty="0">
                <a:effectLst/>
                <a:latin typeface="Alexandria" pitchFamily="2" charset="-78"/>
                <a:ea typeface="Calibri" panose="020F0502020204030204" pitchFamily="34" charset="0"/>
                <a:cs typeface="Alexandria" pitchFamily="2" charset="-78"/>
              </a:rPr>
              <a:t>وبناء العلامة التجارية الشخصية</a:t>
            </a:r>
            <a:r>
              <a:rPr lang="ar-EG" sz="1600" kern="100" dirty="0">
                <a:effectLst/>
                <a:latin typeface="Alexandria" pitchFamily="2" charset="-78"/>
                <a:ea typeface="Calibri" panose="020F0502020204030204" pitchFamily="34" charset="0"/>
                <a:cs typeface="Alexandria" pitchFamily="2" charset="-78"/>
              </a:rPr>
              <a:t>، و</a:t>
            </a:r>
            <a:r>
              <a:rPr lang="ar-EG" sz="1600" b="1" kern="100" dirty="0">
                <a:effectLst/>
                <a:latin typeface="Alexandria" pitchFamily="2" charset="-78"/>
                <a:ea typeface="Calibri" panose="020F0502020204030204" pitchFamily="34" charset="0"/>
                <a:cs typeface="Alexandria" pitchFamily="2" charset="-78"/>
              </a:rPr>
              <a:t>التعاون مع المؤثرين</a:t>
            </a:r>
            <a:r>
              <a:rPr lang="ar-EG" sz="1600" kern="100" dirty="0">
                <a:effectLst/>
                <a:latin typeface="Alexandria" pitchFamily="2" charset="-78"/>
                <a:ea typeface="Calibri" panose="020F0502020204030204" pitchFamily="34" charset="0"/>
                <a:cs typeface="Alexandria" pitchFamily="2" charset="-78"/>
              </a:rPr>
              <a:t>، و</a:t>
            </a:r>
            <a:r>
              <a:rPr lang="ar-EG" sz="1600" b="1" kern="100" dirty="0">
                <a:effectLst/>
                <a:latin typeface="Alexandria" pitchFamily="2" charset="-78"/>
                <a:ea typeface="Calibri" panose="020F0502020204030204" pitchFamily="34" charset="0"/>
                <a:cs typeface="Alexandria" pitchFamily="2" charset="-78"/>
              </a:rPr>
              <a:t>الحفاظ على الأمان الرقمي</a:t>
            </a:r>
            <a:r>
              <a:rPr lang="ar-EG" sz="1600" kern="100" dirty="0">
                <a:effectLst/>
                <a:latin typeface="Alexandria" pitchFamily="2" charset="-78"/>
                <a:ea typeface="Calibri" panose="020F0502020204030204" pitchFamily="34" charset="0"/>
                <a:cs typeface="Alexandria" pitchFamily="2" charset="-78"/>
              </a:rPr>
              <a:t>، و</a:t>
            </a:r>
            <a:r>
              <a:rPr lang="ar-EG" sz="1600" b="1" kern="100" dirty="0">
                <a:effectLst/>
                <a:latin typeface="Alexandria" pitchFamily="2" charset="-78"/>
                <a:ea typeface="Calibri" panose="020F0502020204030204" pitchFamily="34" charset="0"/>
                <a:cs typeface="Alexandria" pitchFamily="2" charset="-78"/>
              </a:rPr>
              <a:t>الاستعداد الاستجابة للأزمات</a:t>
            </a:r>
            <a:r>
              <a:rPr lang="ar-EG" sz="1600" kern="100" dirty="0">
                <a:effectLst/>
                <a:latin typeface="Alexandria" pitchFamily="2" charset="-78"/>
                <a:ea typeface="Calibri" panose="020F0502020204030204" pitchFamily="34" charset="0"/>
                <a:cs typeface="Alexandria" pitchFamily="2" charset="-78"/>
              </a:rPr>
              <a:t>، وأخيرًا </a:t>
            </a:r>
            <a:r>
              <a:rPr lang="ar-EG" sz="1600" b="1" kern="100" dirty="0">
                <a:effectLst/>
                <a:latin typeface="Alexandria" pitchFamily="2" charset="-78"/>
                <a:ea typeface="Calibri" panose="020F0502020204030204" pitchFamily="34" charset="0"/>
                <a:cs typeface="Alexandria" pitchFamily="2" charset="-78"/>
              </a:rPr>
              <a:t>التقييم المستمر</a:t>
            </a:r>
            <a:r>
              <a:rPr lang="ar-EG" sz="1600" kern="100" dirty="0">
                <a:effectLst/>
                <a:latin typeface="Alexandria" pitchFamily="2" charset="-78"/>
                <a:ea typeface="Calibri" panose="020F0502020204030204" pitchFamily="34" charset="0"/>
                <a:cs typeface="Alexandria" pitchFamily="2" charset="-78"/>
              </a:rPr>
              <a:t>.</a:t>
            </a:r>
          </a:p>
          <a:p>
            <a:pPr algn="just" rtl="1">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في عصر التواصل الرقمي، يمكن أن تؤثر السمعة على النجاح أو الفشل بشكل كبير، لذا من الضروري وضع استراتيجية فعالة لإدارة السمعة. </a:t>
            </a: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42" name="Picture 2" descr="سأفعل إدارة السمعة عبر الإنترنت لعلامتك التجارية من خلال org - خمسات">
            <a:extLst>
              <a:ext uri="{FF2B5EF4-FFF2-40B4-BE49-F238E27FC236}">
                <a16:creationId xmlns:a16="http://schemas.microsoft.com/office/drawing/2014/main" id="{B4D3E133-8E46-87E0-0022-35765164EB6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2629" b="9700"/>
          <a:stretch/>
        </p:blipFill>
        <p:spPr bwMode="auto">
          <a:xfrm>
            <a:off x="369871" y="1708711"/>
            <a:ext cx="3868617" cy="475720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37092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866543" y="2398957"/>
            <a:ext cx="5699817" cy="2630848"/>
          </a:xfrm>
          <a:prstGeom prst="rect">
            <a:avLst/>
          </a:prstGeom>
          <a:noFill/>
        </p:spPr>
        <p:txBody>
          <a:bodyPr wrap="square" rtlCol="0">
            <a:spAutoFit/>
          </a:bodyPr>
          <a:lstStyle/>
          <a:p>
            <a:pPr algn="just" rtl="1">
              <a:lnSpc>
                <a:spcPct val="150000"/>
              </a:lnSpc>
              <a:spcBef>
                <a:spcPts val="600"/>
              </a:spcBef>
              <a:spcAft>
                <a:spcPts val="1200"/>
              </a:spcAft>
            </a:pPr>
            <a:r>
              <a:rPr lang="ar-SA" sz="2000" b="1" kern="100" dirty="0">
                <a:solidFill>
                  <a:srgbClr val="00AEEF"/>
                </a:solidFill>
                <a:effectLst/>
                <a:latin typeface="Alexandria" pitchFamily="2" charset="-78"/>
                <a:ea typeface="Calibri" panose="020F0502020204030204" pitchFamily="34" charset="0"/>
                <a:cs typeface="Alexandria" pitchFamily="2" charset="-78"/>
              </a:rPr>
              <a:t>1.</a:t>
            </a:r>
            <a:r>
              <a:rPr lang="ar-EG" sz="2000" b="1" kern="100" dirty="0">
                <a:solidFill>
                  <a:srgbClr val="00AEEF"/>
                </a:solidFill>
                <a:effectLst/>
                <a:latin typeface="Alexandria" pitchFamily="2" charset="-78"/>
                <a:ea typeface="Calibri" panose="020F0502020204030204" pitchFamily="34" charset="0"/>
                <a:cs typeface="Alexandria" pitchFamily="2" charset="-78"/>
              </a:rPr>
              <a:t> رصد و</a:t>
            </a:r>
            <a:r>
              <a:rPr lang="ar-SA" sz="2000" b="1" kern="100" dirty="0">
                <a:solidFill>
                  <a:srgbClr val="00AEEF"/>
                </a:solidFill>
                <a:effectLst/>
                <a:latin typeface="Alexandria" pitchFamily="2" charset="-78"/>
                <a:ea typeface="Calibri" panose="020F0502020204030204" pitchFamily="34" charset="0"/>
                <a:cs typeface="Alexandria" pitchFamily="2" charset="-78"/>
              </a:rPr>
              <a:t>مراقبة السمعة عبر الانترنت</a:t>
            </a:r>
          </a:p>
          <a:p>
            <a:pPr marL="285750" indent="-285750" algn="just" rtl="1">
              <a:lnSpc>
                <a:spcPct val="150000"/>
              </a:lnSpc>
              <a:spcBef>
                <a:spcPts val="600"/>
              </a:spcBef>
              <a:spcAft>
                <a:spcPts val="1200"/>
              </a:spcAft>
              <a:buFont typeface="Wingdings" panose="05000000000000000000" pitchFamily="2" charset="2"/>
              <a:buChar char="q"/>
            </a:pPr>
            <a:r>
              <a:rPr lang="ar-SA" b="1" kern="100" dirty="0">
                <a:latin typeface="Alexandria" pitchFamily="2" charset="-78"/>
                <a:ea typeface="Calibri" panose="020F0502020204030204" pitchFamily="34" charset="0"/>
                <a:cs typeface="Alexandria" pitchFamily="2" charset="-78"/>
              </a:rPr>
              <a:t>متابعة مواقع التواصل الاجتماعي</a:t>
            </a:r>
            <a:endParaRPr lang="ar-EG" kern="100" dirty="0">
              <a:latin typeface="Alexandria" pitchFamily="2" charset="-78"/>
              <a:ea typeface="Calibri" panose="020F0502020204030204" pitchFamily="34" charset="0"/>
              <a:cs typeface="Alexandria" pitchFamily="2" charset="-78"/>
            </a:endParaRPr>
          </a:p>
          <a:p>
            <a:pPr algn="just" rtl="1">
              <a:lnSpc>
                <a:spcPct val="150000"/>
              </a:lnSpc>
              <a:spcBef>
                <a:spcPts val="600"/>
              </a:spcBef>
              <a:spcAft>
                <a:spcPts val="1200"/>
              </a:spcAft>
            </a:pPr>
            <a:r>
              <a:rPr lang="ar-EG" kern="100" dirty="0">
                <a:latin typeface="Alexandria" pitchFamily="2" charset="-78"/>
                <a:ea typeface="Calibri" panose="020F0502020204030204" pitchFamily="34" charset="0"/>
                <a:cs typeface="Alexandria" pitchFamily="2" charset="-78"/>
              </a:rPr>
              <a:t>ينبغي تتبُّع</a:t>
            </a:r>
            <a:r>
              <a:rPr lang="ar-SA" kern="100" dirty="0">
                <a:latin typeface="Alexandria" pitchFamily="2" charset="-78"/>
                <a:ea typeface="Calibri" panose="020F0502020204030204" pitchFamily="34" charset="0"/>
                <a:cs typeface="Alexandria" pitchFamily="2" charset="-78"/>
              </a:rPr>
              <a:t> بانتظام ما يُقال عن</a:t>
            </a:r>
            <a:r>
              <a:rPr lang="ar-EG" kern="100" dirty="0">
                <a:latin typeface="Alexandria" pitchFamily="2" charset="-78"/>
                <a:ea typeface="Calibri" panose="020F0502020204030204" pitchFamily="34" charset="0"/>
                <a:cs typeface="Alexandria" pitchFamily="2" charset="-78"/>
              </a:rPr>
              <a:t> الشخص أو المؤسسة أو العلامة التجارية</a:t>
            </a:r>
            <a:r>
              <a:rPr lang="ar-SA" kern="100" dirty="0">
                <a:latin typeface="Alexandria" pitchFamily="2" charset="-78"/>
                <a:ea typeface="Calibri" panose="020F0502020204030204" pitchFamily="34" charset="0"/>
                <a:cs typeface="Alexandria" pitchFamily="2" charset="-78"/>
              </a:rPr>
              <a:t> على منصات</a:t>
            </a:r>
            <a:r>
              <a:rPr lang="ar-EG" kern="100" dirty="0">
                <a:latin typeface="Alexandria" pitchFamily="2" charset="-78"/>
                <a:ea typeface="Calibri" panose="020F0502020204030204" pitchFamily="34" charset="0"/>
                <a:cs typeface="Alexandria" pitchFamily="2" charset="-78"/>
              </a:rPr>
              <a:t> التواصل الاجتماعي؛</a:t>
            </a:r>
            <a:r>
              <a:rPr lang="ar-SA" kern="100" dirty="0">
                <a:latin typeface="Alexandria" pitchFamily="2" charset="-78"/>
                <a:ea typeface="Calibri" panose="020F0502020204030204" pitchFamily="34" charset="0"/>
                <a:cs typeface="Alexandria" pitchFamily="2" charset="-78"/>
              </a:rPr>
              <a:t> مثل </a:t>
            </a:r>
            <a:r>
              <a:rPr lang="en-GB" kern="100" dirty="0">
                <a:latin typeface="Alexandria" pitchFamily="2" charset="-78"/>
                <a:ea typeface="Calibri" panose="020F0502020204030204" pitchFamily="34" charset="0"/>
                <a:cs typeface="Alexandria" pitchFamily="2" charset="-78"/>
              </a:rPr>
              <a:t>Twitter،</a:t>
            </a:r>
            <a:r>
              <a:rPr lang="ar-EG" kern="100" dirty="0">
                <a:latin typeface="Alexandria" pitchFamily="2" charset="-78"/>
                <a:ea typeface="Calibri" panose="020F0502020204030204" pitchFamily="34" charset="0"/>
                <a:cs typeface="Alexandria" pitchFamily="2" charset="-78"/>
              </a:rPr>
              <a:t> </a:t>
            </a:r>
            <a:r>
              <a:rPr lang="en-GB" kern="100" dirty="0">
                <a:latin typeface="Alexandria" pitchFamily="2" charset="-78"/>
                <a:ea typeface="Calibri" panose="020F0502020204030204" pitchFamily="34" charset="0"/>
                <a:cs typeface="Alexandria" pitchFamily="2" charset="-78"/>
              </a:rPr>
              <a:t>Facebook، Instagram، LinkedIn</a:t>
            </a:r>
            <a:r>
              <a:rPr lang="ar-EG" kern="100" dirty="0">
                <a:latin typeface="Alexandria" pitchFamily="2" charset="-78"/>
                <a:ea typeface="Calibri" panose="020F0502020204030204" pitchFamily="34" charset="0"/>
                <a:cs typeface="Alexandria" pitchFamily="2" charset="-78"/>
              </a:rPr>
              <a:t>.</a:t>
            </a:r>
            <a:endParaRPr lang="en-GB" kern="100" dirty="0">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2290" name="Picture 2" descr="Image result for 1. مراقبة السمعة عبر الانترنت">
            <a:extLst>
              <a:ext uri="{FF2B5EF4-FFF2-40B4-BE49-F238E27FC236}">
                <a16:creationId xmlns:a16="http://schemas.microsoft.com/office/drawing/2014/main" id="{0304E9C1-3967-B24B-34C9-6427EE3229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9870" y="2145432"/>
            <a:ext cx="5496673" cy="403728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330328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1203490"/>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41777" y="1921203"/>
            <a:ext cx="9741856" cy="3969676"/>
          </a:xfrm>
          <a:prstGeom prst="rect">
            <a:avLst/>
          </a:prstGeom>
          <a:noFill/>
        </p:spPr>
        <p:txBody>
          <a:bodyPr wrap="square" rtlCol="0">
            <a:spAutoFit/>
          </a:bodyPr>
          <a:lstStyle/>
          <a:p>
            <a:pPr algn="just" rtl="1">
              <a:lnSpc>
                <a:spcPct val="150000"/>
              </a:lnSpc>
              <a:spcAft>
                <a:spcPts val="800"/>
              </a:spcAft>
            </a:pPr>
            <a:r>
              <a:rPr lang="ar-SA" sz="2000" b="1" kern="100" dirty="0">
                <a:solidFill>
                  <a:srgbClr val="00AEEF"/>
                </a:solidFill>
                <a:effectLst/>
                <a:latin typeface="Alexandria" pitchFamily="2" charset="-78"/>
                <a:ea typeface="Calibri" panose="020F0502020204030204" pitchFamily="34" charset="0"/>
                <a:cs typeface="Alexandria" pitchFamily="2" charset="-78"/>
              </a:rPr>
              <a:t>1.</a:t>
            </a:r>
            <a:r>
              <a:rPr lang="ar-EG" sz="2000" b="1" kern="100" dirty="0">
                <a:solidFill>
                  <a:srgbClr val="00AEEF"/>
                </a:solidFill>
                <a:effectLst/>
                <a:latin typeface="Alexandria" pitchFamily="2" charset="-78"/>
                <a:ea typeface="Calibri" panose="020F0502020204030204" pitchFamily="34" charset="0"/>
                <a:cs typeface="Alexandria" pitchFamily="2" charset="-78"/>
              </a:rPr>
              <a:t> رصد و</a:t>
            </a:r>
            <a:r>
              <a:rPr lang="ar-SA" sz="2000" b="1" kern="100" dirty="0">
                <a:solidFill>
                  <a:srgbClr val="00AEEF"/>
                </a:solidFill>
                <a:effectLst/>
                <a:latin typeface="Alexandria" pitchFamily="2" charset="-78"/>
                <a:ea typeface="Calibri" panose="020F0502020204030204" pitchFamily="34" charset="0"/>
                <a:cs typeface="Alexandria" pitchFamily="2" charset="-78"/>
              </a:rPr>
              <a:t>مراقبة السمعة عبر الانترنت</a:t>
            </a:r>
          </a:p>
          <a:p>
            <a:pPr marL="285750" indent="-285750" algn="just" rtl="1">
              <a:lnSpc>
                <a:spcPct val="150000"/>
              </a:lnSpc>
              <a:spcAft>
                <a:spcPts val="800"/>
              </a:spcAft>
              <a:buFont typeface="Wingdings" panose="05000000000000000000" pitchFamily="2" charset="2"/>
              <a:buChar char="q"/>
            </a:pPr>
            <a:r>
              <a:rPr lang="ar-SA" b="1" kern="100" dirty="0">
                <a:effectLst/>
                <a:latin typeface="Alexandria" pitchFamily="2" charset="-78"/>
                <a:ea typeface="Calibri" panose="020F0502020204030204" pitchFamily="34" charset="0"/>
                <a:cs typeface="Alexandria" pitchFamily="2" charset="-78"/>
              </a:rPr>
              <a:t>استخدام أدوات </a:t>
            </a:r>
            <a:r>
              <a:rPr lang="ar-EG" b="1" kern="100" dirty="0">
                <a:effectLst/>
                <a:latin typeface="Alexandria" pitchFamily="2" charset="-78"/>
                <a:ea typeface="Calibri" panose="020F0502020204030204" pitchFamily="34" charset="0"/>
                <a:cs typeface="Alexandria" pitchFamily="2" charset="-78"/>
              </a:rPr>
              <a:t>الرصد و</a:t>
            </a:r>
            <a:r>
              <a:rPr lang="ar-SA" b="1" kern="100" dirty="0">
                <a:effectLst/>
                <a:latin typeface="Alexandria" pitchFamily="2" charset="-78"/>
                <a:ea typeface="Calibri" panose="020F0502020204030204" pitchFamily="34" charset="0"/>
                <a:cs typeface="Alexandria" pitchFamily="2" charset="-78"/>
              </a:rPr>
              <a:t>المراقبة</a:t>
            </a:r>
            <a:endParaRPr lang="ar-EG"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EG" sz="1600" kern="100" dirty="0">
                <a:latin typeface="Alexandria" pitchFamily="2" charset="-78"/>
                <a:ea typeface="Calibri" panose="020F0502020204030204" pitchFamily="34" charset="0"/>
                <a:cs typeface="Alexandria" pitchFamily="2" charset="-78"/>
              </a:rPr>
              <a:t>يمكن استخدام</a:t>
            </a:r>
            <a:r>
              <a:rPr lang="ar-SA" sz="1600" kern="100" dirty="0">
                <a:effectLst/>
                <a:latin typeface="Alexandria" pitchFamily="2" charset="-78"/>
                <a:ea typeface="Calibri" panose="020F0502020204030204" pitchFamily="34" charset="0"/>
                <a:cs typeface="Alexandria" pitchFamily="2" charset="-78"/>
              </a:rPr>
              <a:t> أدوات</a:t>
            </a:r>
            <a:r>
              <a:rPr lang="ar-EG" sz="1600" kern="100" dirty="0">
                <a:effectLst/>
                <a:latin typeface="Alexandria" pitchFamily="2" charset="-78"/>
                <a:ea typeface="Calibri" panose="020F0502020204030204" pitchFamily="34" charset="0"/>
                <a:cs typeface="Alexandria" pitchFamily="2" charset="-78"/>
              </a:rPr>
              <a:t> </a:t>
            </a:r>
            <a:r>
              <a:rPr lang="ar-SA" sz="1600" kern="100" dirty="0">
                <a:latin typeface="Alexandria" pitchFamily="2" charset="-78"/>
                <a:ea typeface="Calibri" panose="020F0502020204030204" pitchFamily="34" charset="0"/>
                <a:cs typeface="Alexandria" pitchFamily="2" charset="-78"/>
              </a:rPr>
              <a:t>لرصد الإشارات إلى اسم الشركة أو الشخص عبر ال</a:t>
            </a:r>
            <a:r>
              <a:rPr lang="ar-EG" sz="1600" kern="100" dirty="0">
                <a:latin typeface="Alexandria" pitchFamily="2" charset="-78"/>
                <a:ea typeface="Calibri" panose="020F0502020204030204" pitchFamily="34" charset="0"/>
                <a:cs typeface="Alexandria" pitchFamily="2" charset="-78"/>
              </a:rPr>
              <a:t>ا</a:t>
            </a:r>
            <a:r>
              <a:rPr lang="ar-SA" sz="1600" kern="100" dirty="0" err="1">
                <a:latin typeface="Alexandria" pitchFamily="2" charset="-78"/>
                <a:ea typeface="Calibri" panose="020F0502020204030204" pitchFamily="34" charset="0"/>
                <a:cs typeface="Alexandria" pitchFamily="2" charset="-78"/>
              </a:rPr>
              <a:t>نترنت</a:t>
            </a:r>
            <a:r>
              <a:rPr lang="ar-EG" sz="1600" kern="100" dirty="0">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مثل </a:t>
            </a:r>
            <a:r>
              <a:rPr lang="en-GB" sz="1600" kern="100" dirty="0">
                <a:effectLst/>
                <a:latin typeface="Alexandria" pitchFamily="2" charset="-78"/>
                <a:ea typeface="Calibri" panose="020F0502020204030204" pitchFamily="34" charset="0"/>
                <a:cs typeface="Alexandria" pitchFamily="2" charset="-78"/>
              </a:rPr>
              <a:t>Google Alerts، Mention،</a:t>
            </a:r>
            <a:r>
              <a:rPr lang="ar-EG" sz="1600" kern="100" dirty="0">
                <a:effectLst/>
                <a:latin typeface="Alexandria" pitchFamily="2" charset="-78"/>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Alexandria" pitchFamily="2" charset="-78"/>
              </a:rPr>
              <a:t>Hootsuite</a:t>
            </a:r>
            <a:endParaRPr lang="ar-SA"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EG" sz="1600" b="1" kern="100" dirty="0">
                <a:effectLst/>
                <a:latin typeface="Alexandria" pitchFamily="2" charset="-78"/>
                <a:ea typeface="Calibri" panose="020F0502020204030204" pitchFamily="34" charset="0"/>
                <a:cs typeface="Alexandria" pitchFamily="2" charset="-78"/>
              </a:rPr>
              <a:t>1</a:t>
            </a:r>
            <a:r>
              <a:rPr lang="ar-EG" sz="1600" kern="100" dirty="0">
                <a:effectLst/>
                <a:latin typeface="Alexandria" pitchFamily="2" charset="-78"/>
                <a:ea typeface="Calibri" panose="020F0502020204030204" pitchFamily="34" charset="0"/>
                <a:cs typeface="Alexandria" pitchFamily="2" charset="-78"/>
              </a:rPr>
              <a:t>.</a:t>
            </a:r>
            <a:r>
              <a:rPr lang="en-GB" b="1" kern="100" dirty="0">
                <a:effectLst/>
                <a:latin typeface="Alexandria" pitchFamily="2" charset="-78"/>
                <a:ea typeface="Calibri" panose="020F0502020204030204" pitchFamily="34" charset="0"/>
                <a:cs typeface="Alexandria" pitchFamily="2" charset="-78"/>
              </a:rPr>
              <a:t>Google Alerts </a:t>
            </a:r>
            <a:r>
              <a:rPr lang="ar-EG" b="1"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هي أداة مجانية تمك</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ن من تلقي إشعارات بالبريد ال</a:t>
            </a:r>
            <a:r>
              <a:rPr lang="ar-EG" sz="1600" kern="100" dirty="0">
                <a:effectLst/>
                <a:latin typeface="Alexandria" pitchFamily="2" charset="-78"/>
                <a:ea typeface="Calibri" panose="020F0502020204030204" pitchFamily="34" charset="0"/>
                <a:cs typeface="Alexandria" pitchFamily="2" charset="-78"/>
              </a:rPr>
              <a:t>ا</a:t>
            </a:r>
            <a:r>
              <a:rPr lang="ar-SA" sz="1600" kern="100" dirty="0" err="1">
                <a:effectLst/>
                <a:latin typeface="Alexandria" pitchFamily="2" charset="-78"/>
                <a:ea typeface="Calibri" panose="020F0502020204030204" pitchFamily="34" charset="0"/>
                <a:cs typeface="Alexandria" pitchFamily="2" charset="-78"/>
              </a:rPr>
              <a:t>لكتروني</a:t>
            </a:r>
            <a:r>
              <a:rPr lang="ar-SA" sz="1600" kern="100" dirty="0">
                <a:effectLst/>
                <a:latin typeface="Alexandria" pitchFamily="2" charset="-78"/>
                <a:ea typeface="Calibri" panose="020F0502020204030204" pitchFamily="34" charset="0"/>
                <a:cs typeface="Alexandria" pitchFamily="2" charset="-78"/>
              </a:rPr>
              <a:t> عندما يتم ذكر كلمات معينة على ال</a:t>
            </a:r>
            <a:r>
              <a:rPr lang="ar-EG" sz="1600" kern="100" dirty="0">
                <a:effectLst/>
                <a:latin typeface="Alexandria" pitchFamily="2" charset="-78"/>
                <a:ea typeface="Calibri" panose="020F0502020204030204" pitchFamily="34" charset="0"/>
                <a:cs typeface="Alexandria" pitchFamily="2" charset="-78"/>
              </a:rPr>
              <a:t>ا</a:t>
            </a:r>
            <a:r>
              <a:rPr lang="ar-SA" sz="1600" kern="100" dirty="0" err="1">
                <a:effectLst/>
                <a:latin typeface="Alexandria" pitchFamily="2" charset="-78"/>
                <a:ea typeface="Calibri" panose="020F0502020204030204" pitchFamily="34" charset="0"/>
                <a:cs typeface="Alexandria" pitchFamily="2" charset="-78"/>
              </a:rPr>
              <a:t>نترنت</a:t>
            </a:r>
            <a:r>
              <a:rPr lang="ar-EG" sz="1600" kern="100" dirty="0">
                <a:effectLst/>
                <a:latin typeface="Alexandria" pitchFamily="2" charset="-78"/>
                <a:ea typeface="Calibri" panose="020F0502020204030204" pitchFamily="34" charset="0"/>
                <a:cs typeface="Alexandria" pitchFamily="2" charset="-78"/>
              </a:rPr>
              <a:t>، عن طريق</a:t>
            </a:r>
            <a:r>
              <a:rPr lang="ar-EG" sz="1600" kern="100" dirty="0">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إنشاء تنبيه</a:t>
            </a:r>
            <a:r>
              <a:rPr lang="ar-EG" sz="1600" kern="100" dirty="0">
                <a:effectLst/>
                <a:latin typeface="Alexandria" pitchFamily="2" charset="-78"/>
                <a:ea typeface="Calibri" panose="020F0502020204030204" pitchFamily="34" charset="0"/>
                <a:cs typeface="Alexandria" pitchFamily="2" charset="-78"/>
              </a:rPr>
              <a:t> </a:t>
            </a:r>
            <a:r>
              <a:rPr lang="ar-EG" sz="1600" kern="100" dirty="0" err="1">
                <a:latin typeface="Alexandria" pitchFamily="2" charset="-78"/>
                <a:ea typeface="Calibri" panose="020F0502020204030204" pitchFamily="34" charset="0"/>
                <a:cs typeface="Alexandria" pitchFamily="2" charset="-78"/>
              </a:rPr>
              <a:t>بإ</a:t>
            </a:r>
            <a:r>
              <a:rPr lang="ar-SA" sz="1600" kern="100" dirty="0">
                <a:latin typeface="Alexandria" pitchFamily="2" charset="-78"/>
                <a:ea typeface="Calibri" panose="020F0502020204030204" pitchFamily="34" charset="0"/>
                <a:cs typeface="Alexandria" pitchFamily="2" charset="-78"/>
              </a:rPr>
              <a:t>دخ</a:t>
            </a:r>
            <a:r>
              <a:rPr lang="ar-EG" sz="1600" kern="100" dirty="0">
                <a:latin typeface="Alexandria" pitchFamily="2" charset="-78"/>
                <a:ea typeface="Calibri" panose="020F0502020204030204" pitchFamily="34" charset="0"/>
                <a:cs typeface="Alexandria" pitchFamily="2" charset="-78"/>
              </a:rPr>
              <a:t>ا</a:t>
            </a:r>
            <a:r>
              <a:rPr lang="ar-SA" sz="1600" kern="100" dirty="0">
                <a:latin typeface="Alexandria" pitchFamily="2" charset="-78"/>
                <a:ea typeface="Calibri" panose="020F0502020204030204" pitchFamily="34" charset="0"/>
                <a:cs typeface="Alexandria" pitchFamily="2" charset="-78"/>
              </a:rPr>
              <a:t>ل</a:t>
            </a:r>
            <a:r>
              <a:rPr lang="ar-EG" sz="1600" kern="100" dirty="0">
                <a:latin typeface="Alexandria" pitchFamily="2" charset="-78"/>
                <a:ea typeface="Calibri" panose="020F0502020204030204" pitchFamily="34" charset="0"/>
                <a:cs typeface="Alexandria" pitchFamily="2" charset="-78"/>
              </a:rPr>
              <a:t> </a:t>
            </a:r>
            <a:r>
              <a:rPr lang="ar-SA" sz="1600" kern="100" dirty="0">
                <a:latin typeface="Alexandria" pitchFamily="2" charset="-78"/>
                <a:ea typeface="Calibri" panose="020F0502020204030204" pitchFamily="34" charset="0"/>
                <a:cs typeface="Alexandria" pitchFamily="2" charset="-78"/>
              </a:rPr>
              <a:t>الكلمات الرئيسية ال</a:t>
            </a:r>
            <a:r>
              <a:rPr lang="ar-EG" sz="1600" kern="100" dirty="0">
                <a:latin typeface="Alexandria" pitchFamily="2" charset="-78"/>
                <a:ea typeface="Calibri" panose="020F0502020204030204" pitchFamily="34" charset="0"/>
                <a:cs typeface="Alexandria" pitchFamily="2" charset="-78"/>
              </a:rPr>
              <a:t>مراد </a:t>
            </a:r>
            <a:r>
              <a:rPr lang="ar-SA" sz="1600" kern="100" dirty="0">
                <a:latin typeface="Alexandria" pitchFamily="2" charset="-78"/>
                <a:ea typeface="Calibri" panose="020F0502020204030204" pitchFamily="34" charset="0"/>
                <a:cs typeface="Alexandria" pitchFamily="2" charset="-78"/>
              </a:rPr>
              <a:t>تتبعها</a:t>
            </a:r>
            <a:r>
              <a:rPr lang="ar-EG" sz="1600" kern="100" dirty="0">
                <a:latin typeface="Alexandria" pitchFamily="2" charset="-78"/>
                <a:ea typeface="Calibri" panose="020F0502020204030204" pitchFamily="34" charset="0"/>
                <a:cs typeface="Alexandria" pitchFamily="2" charset="-78"/>
              </a:rPr>
              <a:t> على</a:t>
            </a:r>
            <a:r>
              <a:rPr lang="ar-SA" sz="1600" kern="100" dirty="0">
                <a:effectLst/>
                <a:latin typeface="Alexandria" pitchFamily="2" charset="-78"/>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Alexandria" pitchFamily="2" charset="-78"/>
              </a:rPr>
              <a:t>Google Alerts</a:t>
            </a:r>
            <a:r>
              <a:rPr lang="ar-SA" sz="1600" kern="100" dirty="0">
                <a:effectLst/>
                <a:latin typeface="Alexandria" pitchFamily="2" charset="-78"/>
                <a:ea typeface="Calibri" panose="020F0502020204030204" pitchFamily="34" charset="0"/>
                <a:cs typeface="Alexandria" pitchFamily="2" charset="-78"/>
              </a:rPr>
              <a:t>، مثل اسم</a:t>
            </a:r>
            <a:r>
              <a:rPr lang="ar-EG" sz="1600" kern="100" dirty="0">
                <a:effectLst/>
                <a:latin typeface="Alexandria" pitchFamily="2" charset="-78"/>
                <a:ea typeface="Calibri" panose="020F0502020204030204" pitchFamily="34" charset="0"/>
                <a:cs typeface="Alexandria" pitchFamily="2" charset="-78"/>
              </a:rPr>
              <a:t> الشخص</a:t>
            </a:r>
            <a:r>
              <a:rPr lang="ar-SA" sz="1600" kern="100" dirty="0">
                <a:effectLst/>
                <a:latin typeface="Alexandria" pitchFamily="2" charset="-78"/>
                <a:ea typeface="Calibri" panose="020F0502020204030204" pitchFamily="34" charset="0"/>
                <a:cs typeface="Alexandria" pitchFamily="2" charset="-78"/>
              </a:rPr>
              <a:t> أو اسم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شرك</a:t>
            </a:r>
            <a:r>
              <a:rPr lang="ar-EG" sz="1600" kern="100" dirty="0">
                <a:effectLst/>
                <a:latin typeface="Alexandria" pitchFamily="2" charset="-78"/>
                <a:ea typeface="Calibri" panose="020F0502020204030204" pitchFamily="34" charset="0"/>
                <a:cs typeface="Alexandria" pitchFamily="2" charset="-78"/>
              </a:rPr>
              <a:t>ة</a:t>
            </a:r>
            <a:r>
              <a:rPr lang="ar-EG" sz="1600" kern="100" dirty="0">
                <a:latin typeface="Alexandria" pitchFamily="2" charset="-78"/>
                <a:ea typeface="Calibri" panose="020F0502020204030204" pitchFamily="34" charset="0"/>
                <a:cs typeface="Alexandria" pitchFamily="2" charset="-78"/>
              </a:rPr>
              <a:t>، ثم </a:t>
            </a:r>
            <a:r>
              <a:rPr lang="ar-SA" sz="1600" kern="100" dirty="0">
                <a:effectLst/>
                <a:latin typeface="Alexandria" pitchFamily="2" charset="-78"/>
                <a:ea typeface="Calibri" panose="020F0502020204030204" pitchFamily="34" charset="0"/>
                <a:cs typeface="Alexandria" pitchFamily="2" charset="-78"/>
              </a:rPr>
              <a:t>اخت</a:t>
            </a:r>
            <a:r>
              <a:rPr lang="ar-EG" sz="1600" kern="100" dirty="0">
                <a:effectLst/>
                <a:latin typeface="Alexandria" pitchFamily="2" charset="-78"/>
                <a:ea typeface="Calibri" panose="020F0502020204030204" pitchFamily="34" charset="0"/>
                <a:cs typeface="Alexandria" pitchFamily="2" charset="-78"/>
              </a:rPr>
              <a:t>يا</a:t>
            </a:r>
            <a:r>
              <a:rPr lang="ar-SA" sz="1600" kern="100" dirty="0">
                <a:effectLst/>
                <a:latin typeface="Alexandria" pitchFamily="2" charset="-78"/>
                <a:ea typeface="Calibri" panose="020F0502020204030204" pitchFamily="34" charset="0"/>
                <a:cs typeface="Alexandria" pitchFamily="2" charset="-78"/>
              </a:rPr>
              <a:t>ر نوع المصادر (الأخبار، المدونات، الويب، إلخ)، وتردد الإشعارات (مرة في اليوم، مرة في الأسبوع، إلخ).</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EG" sz="1600" kern="100" dirty="0">
                <a:latin typeface="Alexandria" pitchFamily="2" charset="-78"/>
                <a:ea typeface="Calibri" panose="020F0502020204030204" pitchFamily="34" charset="0"/>
                <a:cs typeface="Alexandria" pitchFamily="2" charset="-78"/>
              </a:rPr>
              <a:t>و</a:t>
            </a:r>
            <a:r>
              <a:rPr lang="ar-SA" sz="1600" kern="100" dirty="0">
                <a:effectLst/>
                <a:latin typeface="Alexandria" pitchFamily="2" charset="-78"/>
                <a:ea typeface="Calibri" panose="020F0502020204030204" pitchFamily="34" charset="0"/>
                <a:cs typeface="Alexandria" pitchFamily="2" charset="-78"/>
              </a:rPr>
              <a:t>يمكن تعديل التنبيهات من خلال النقر على رمز القلم الرصاص بجانب التنبيه الحالي وتحديث الإعدادات.</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2671024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52064" y="103471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66346" y="1799303"/>
            <a:ext cx="10117407" cy="3928640"/>
          </a:xfrm>
          <a:prstGeom prst="rect">
            <a:avLst/>
          </a:prstGeom>
          <a:noFill/>
        </p:spPr>
        <p:txBody>
          <a:bodyPr wrap="square" rtlCol="0">
            <a:spAutoFit/>
          </a:bodyPr>
          <a:lstStyle/>
          <a:p>
            <a:pPr algn="just" rtl="1">
              <a:lnSpc>
                <a:spcPct val="150000"/>
              </a:lnSpc>
              <a:spcAft>
                <a:spcPts val="800"/>
              </a:spcAft>
            </a:pPr>
            <a:r>
              <a:rPr lang="ar-SA" sz="2000" b="1" kern="100" dirty="0">
                <a:solidFill>
                  <a:srgbClr val="00AEEF"/>
                </a:solidFill>
                <a:effectLst/>
                <a:latin typeface="Alexandria" pitchFamily="2" charset="-78"/>
                <a:ea typeface="Calibri" panose="020F0502020204030204" pitchFamily="34" charset="0"/>
                <a:cs typeface="Alexandria" pitchFamily="2" charset="-78"/>
              </a:rPr>
              <a:t>1.</a:t>
            </a:r>
            <a:r>
              <a:rPr lang="ar-EG" sz="2000" b="1" kern="100" dirty="0">
                <a:solidFill>
                  <a:srgbClr val="00AEEF"/>
                </a:solidFill>
                <a:effectLst/>
                <a:latin typeface="Alexandria" pitchFamily="2" charset="-78"/>
                <a:ea typeface="Calibri" panose="020F0502020204030204" pitchFamily="34" charset="0"/>
                <a:cs typeface="Alexandria" pitchFamily="2" charset="-78"/>
              </a:rPr>
              <a:t> رصد و</a:t>
            </a:r>
            <a:r>
              <a:rPr lang="ar-SA" sz="2000" b="1" kern="100" dirty="0">
                <a:solidFill>
                  <a:srgbClr val="00AEEF"/>
                </a:solidFill>
                <a:effectLst/>
                <a:latin typeface="Alexandria" pitchFamily="2" charset="-78"/>
                <a:ea typeface="Calibri" panose="020F0502020204030204" pitchFamily="34" charset="0"/>
                <a:cs typeface="Alexandria" pitchFamily="2" charset="-78"/>
              </a:rPr>
              <a:t>مراقبة السمعة عبر الانترنت</a:t>
            </a:r>
          </a:p>
          <a:p>
            <a:pPr marL="285750" indent="-285750" algn="just" rtl="1">
              <a:lnSpc>
                <a:spcPct val="150000"/>
              </a:lnSpc>
              <a:spcAft>
                <a:spcPts val="800"/>
              </a:spcAft>
              <a:buFont typeface="Wingdings" panose="05000000000000000000" pitchFamily="2" charset="2"/>
              <a:buChar char="q"/>
            </a:pPr>
            <a:r>
              <a:rPr lang="ar-SA" b="1" kern="100" dirty="0">
                <a:effectLst/>
                <a:latin typeface="Alexandria" pitchFamily="2" charset="-78"/>
                <a:ea typeface="Calibri" panose="020F0502020204030204" pitchFamily="34" charset="0"/>
                <a:cs typeface="Alexandria" pitchFamily="2" charset="-78"/>
              </a:rPr>
              <a:t>استخدام أدوات </a:t>
            </a:r>
            <a:r>
              <a:rPr lang="ar-EG" b="1" kern="100" dirty="0">
                <a:effectLst/>
                <a:latin typeface="Alexandria" pitchFamily="2" charset="-78"/>
                <a:ea typeface="Calibri" panose="020F0502020204030204" pitchFamily="34" charset="0"/>
                <a:cs typeface="Alexandria" pitchFamily="2" charset="-78"/>
              </a:rPr>
              <a:t>الرصد و</a:t>
            </a:r>
            <a:r>
              <a:rPr lang="ar-SA" b="1" kern="100" dirty="0">
                <a:effectLst/>
                <a:latin typeface="Alexandria" pitchFamily="2" charset="-78"/>
                <a:ea typeface="Calibri" panose="020F0502020204030204" pitchFamily="34" charset="0"/>
                <a:cs typeface="Alexandria" pitchFamily="2" charset="-78"/>
              </a:rPr>
              <a:t>المراقبة</a:t>
            </a:r>
            <a:endParaRPr lang="ar-EG"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2</a:t>
            </a:r>
            <a:r>
              <a:rPr lang="ar-SA" kern="100" dirty="0">
                <a:effectLst/>
                <a:latin typeface="Alexandria" pitchFamily="2" charset="-78"/>
                <a:ea typeface="Calibri" panose="020F0502020204030204" pitchFamily="34" charset="0"/>
                <a:cs typeface="Alexandria" pitchFamily="2" charset="-78"/>
              </a:rPr>
              <a:t>.</a:t>
            </a:r>
            <a:r>
              <a:rPr lang="en-GB" kern="100" dirty="0">
                <a:effectLst/>
                <a:latin typeface="Alexandria" pitchFamily="2" charset="-78"/>
                <a:ea typeface="Calibri" panose="020F0502020204030204" pitchFamily="34" charset="0"/>
                <a:cs typeface="Alexandria" pitchFamily="2" charset="-78"/>
              </a:rPr>
              <a:t> </a:t>
            </a:r>
            <a:r>
              <a:rPr lang="en-GB" b="1" kern="100" dirty="0">
                <a:effectLst/>
                <a:latin typeface="Alexandria" pitchFamily="2" charset="-78"/>
                <a:ea typeface="Calibri" panose="020F0502020204030204" pitchFamily="34" charset="0"/>
                <a:cs typeface="Alexandria" pitchFamily="2" charset="-78"/>
              </a:rPr>
              <a:t>Mention</a:t>
            </a:r>
            <a:r>
              <a:rPr lang="en-GB"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هي أداة مدفوعة تتيح لك مراقبة أي ذكر على ال</a:t>
            </a:r>
            <a:r>
              <a:rPr lang="ar-EG" kern="100" dirty="0">
                <a:effectLst/>
                <a:latin typeface="Alexandria" pitchFamily="2" charset="-78"/>
                <a:ea typeface="Calibri" panose="020F0502020204030204" pitchFamily="34" charset="0"/>
                <a:cs typeface="Alexandria" pitchFamily="2" charset="-78"/>
              </a:rPr>
              <a:t>ا</a:t>
            </a:r>
            <a:r>
              <a:rPr lang="ar-SA" kern="100" dirty="0" err="1">
                <a:effectLst/>
                <a:latin typeface="Alexandria" pitchFamily="2" charset="-78"/>
                <a:ea typeface="Calibri" panose="020F0502020204030204" pitchFamily="34" charset="0"/>
                <a:cs typeface="Alexandria" pitchFamily="2" charset="-78"/>
              </a:rPr>
              <a:t>نترنت</a:t>
            </a:r>
            <a:r>
              <a:rPr lang="ar-SA" kern="100" dirty="0">
                <a:effectLst/>
                <a:latin typeface="Alexandria" pitchFamily="2" charset="-78"/>
                <a:ea typeface="Calibri" panose="020F0502020204030204" pitchFamily="34" charset="0"/>
                <a:cs typeface="Alexandria" pitchFamily="2" charset="-78"/>
              </a:rPr>
              <a:t> في الوقت الحقيقي. تقدم أدوات تحليلية وتقارير شاملة.</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Courier New" panose="02070309020205020404" pitchFamily="49" charset="0"/>
              <a:buChar char="o"/>
            </a:pPr>
            <a:r>
              <a:rPr lang="ar-SA" kern="100" dirty="0">
                <a:effectLst/>
                <a:latin typeface="Alexandria" pitchFamily="2" charset="-78"/>
                <a:ea typeface="Calibri" panose="020F0502020204030204" pitchFamily="34" charset="0"/>
                <a:cs typeface="Alexandria" pitchFamily="2" charset="-78"/>
              </a:rPr>
              <a:t>إنشاء حساب:</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قم بزيارة</a:t>
            </a:r>
            <a:r>
              <a:rPr lang="en-GB" kern="100" dirty="0">
                <a:effectLst/>
                <a:latin typeface="Alexandria" pitchFamily="2" charset="-78"/>
                <a:ea typeface="Calibri" panose="020F0502020204030204" pitchFamily="34" charset="0"/>
                <a:cs typeface="Alexandria" pitchFamily="2" charset="-78"/>
              </a:rPr>
              <a:t>Mention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وأنشئ حسابًا.</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Courier New" panose="02070309020205020404" pitchFamily="49" charset="0"/>
              <a:buChar char="o"/>
            </a:pPr>
            <a:r>
              <a:rPr lang="ar-SA" kern="100" dirty="0">
                <a:effectLst/>
                <a:latin typeface="Alexandria" pitchFamily="2" charset="-78"/>
                <a:ea typeface="Calibri" panose="020F0502020204030204" pitchFamily="34" charset="0"/>
                <a:cs typeface="Alexandria" pitchFamily="2" charset="-78"/>
              </a:rPr>
              <a:t>إعداد التنبيهات:</a:t>
            </a:r>
            <a:r>
              <a:rPr lang="ar-EG" kern="100" dirty="0">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بعد تسجيل الدخول، انشئ تنبيهًا جديدًا وأدخل الكلمات الرئيسية التي تريد تتبعها.</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يمكنك تخصيص الإعدادات لاختيار المصادر واللغة والموقع الجغرافي.</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Courier New" panose="02070309020205020404" pitchFamily="49" charset="0"/>
              <a:buChar char="o"/>
            </a:pPr>
            <a:r>
              <a:rPr lang="ar-SA" kern="100" dirty="0">
                <a:effectLst/>
                <a:latin typeface="Alexandria" pitchFamily="2" charset="-78"/>
                <a:ea typeface="Calibri" panose="020F0502020204030204" pitchFamily="34" charset="0"/>
                <a:cs typeface="Alexandria" pitchFamily="2" charset="-78"/>
              </a:rPr>
              <a:t>تحليل البيانات:</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استخدم اللوحة الرئيسية لتحليل النتائج ومتابعة النمط العام للرأي العام.</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9545496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52064" y="103471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58694" y="1684085"/>
            <a:ext cx="10024939" cy="4344138"/>
          </a:xfrm>
          <a:prstGeom prst="rect">
            <a:avLst/>
          </a:prstGeom>
          <a:noFill/>
        </p:spPr>
        <p:txBody>
          <a:bodyPr wrap="square" rtlCol="0">
            <a:spAutoFit/>
          </a:bodyPr>
          <a:lstStyle/>
          <a:p>
            <a:pPr algn="just" rtl="1">
              <a:lnSpc>
                <a:spcPct val="150000"/>
              </a:lnSpc>
              <a:spcAft>
                <a:spcPts val="800"/>
              </a:spcAft>
            </a:pPr>
            <a:r>
              <a:rPr lang="ar-SA" sz="2000" b="1" kern="100" dirty="0">
                <a:solidFill>
                  <a:srgbClr val="00AEEF"/>
                </a:solidFill>
                <a:effectLst/>
                <a:latin typeface="Alexandria" pitchFamily="2" charset="-78"/>
                <a:ea typeface="Calibri" panose="020F0502020204030204" pitchFamily="34" charset="0"/>
                <a:cs typeface="Alexandria" pitchFamily="2" charset="-78"/>
              </a:rPr>
              <a:t>1.</a:t>
            </a:r>
            <a:r>
              <a:rPr lang="ar-EG" sz="2000" b="1" kern="100" dirty="0">
                <a:solidFill>
                  <a:srgbClr val="00AEEF"/>
                </a:solidFill>
                <a:effectLst/>
                <a:latin typeface="Alexandria" pitchFamily="2" charset="-78"/>
                <a:ea typeface="Calibri" panose="020F0502020204030204" pitchFamily="34" charset="0"/>
                <a:cs typeface="Alexandria" pitchFamily="2" charset="-78"/>
              </a:rPr>
              <a:t> رصد و</a:t>
            </a:r>
            <a:r>
              <a:rPr lang="ar-SA" sz="2000" b="1" kern="100" dirty="0">
                <a:solidFill>
                  <a:srgbClr val="00AEEF"/>
                </a:solidFill>
                <a:effectLst/>
                <a:latin typeface="Alexandria" pitchFamily="2" charset="-78"/>
                <a:ea typeface="Calibri" panose="020F0502020204030204" pitchFamily="34" charset="0"/>
                <a:cs typeface="Alexandria" pitchFamily="2" charset="-78"/>
              </a:rPr>
              <a:t>مراقبة السمعة عبر الانترنت</a:t>
            </a:r>
          </a:p>
          <a:p>
            <a:pPr marL="285750" indent="-285750" algn="just" rtl="1">
              <a:lnSpc>
                <a:spcPct val="150000"/>
              </a:lnSpc>
              <a:spcAft>
                <a:spcPts val="800"/>
              </a:spcAft>
              <a:buFont typeface="Wingdings" panose="05000000000000000000" pitchFamily="2" charset="2"/>
              <a:buChar char="q"/>
            </a:pPr>
            <a:r>
              <a:rPr lang="ar-SA" b="1" kern="100" dirty="0">
                <a:effectLst/>
                <a:latin typeface="Alexandria" pitchFamily="2" charset="-78"/>
                <a:ea typeface="Calibri" panose="020F0502020204030204" pitchFamily="34" charset="0"/>
                <a:cs typeface="Alexandria" pitchFamily="2" charset="-78"/>
              </a:rPr>
              <a:t>استخدام أدوات </a:t>
            </a:r>
            <a:r>
              <a:rPr lang="ar-EG" b="1" kern="100" dirty="0">
                <a:effectLst/>
                <a:latin typeface="Alexandria" pitchFamily="2" charset="-78"/>
                <a:ea typeface="Calibri" panose="020F0502020204030204" pitchFamily="34" charset="0"/>
                <a:cs typeface="Alexandria" pitchFamily="2" charset="-78"/>
              </a:rPr>
              <a:t>الرصد و</a:t>
            </a:r>
            <a:r>
              <a:rPr lang="ar-SA" b="1" kern="100" dirty="0">
                <a:effectLst/>
                <a:latin typeface="Alexandria" pitchFamily="2" charset="-78"/>
                <a:ea typeface="Calibri" panose="020F0502020204030204" pitchFamily="34" charset="0"/>
                <a:cs typeface="Alexandria" pitchFamily="2" charset="-78"/>
              </a:rPr>
              <a:t>المراقبة</a:t>
            </a:r>
            <a:endParaRPr lang="ar-EG"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3</a:t>
            </a:r>
            <a:r>
              <a:rPr lang="ar-SA" kern="100" dirty="0">
                <a:effectLst/>
                <a:latin typeface="Alexandria" pitchFamily="2" charset="-78"/>
                <a:ea typeface="Calibri" panose="020F0502020204030204" pitchFamily="34" charset="0"/>
                <a:cs typeface="Alexandria" pitchFamily="2" charset="-78"/>
              </a:rPr>
              <a:t>.</a:t>
            </a:r>
            <a:r>
              <a:rPr lang="en-GB" kern="100" dirty="0">
                <a:effectLst/>
                <a:latin typeface="Alexandria" pitchFamily="2" charset="-78"/>
                <a:ea typeface="Calibri" panose="020F0502020204030204" pitchFamily="34" charset="0"/>
                <a:cs typeface="Alexandria" pitchFamily="2" charset="-78"/>
              </a:rPr>
              <a:t> </a:t>
            </a:r>
            <a:r>
              <a:rPr lang="en-GB" b="1" kern="100" dirty="0">
                <a:effectLst/>
                <a:latin typeface="Alexandria" pitchFamily="2" charset="-78"/>
                <a:ea typeface="Calibri" panose="020F0502020204030204" pitchFamily="34" charset="0"/>
                <a:cs typeface="Alexandria" pitchFamily="2" charset="-78"/>
              </a:rPr>
              <a:t>Hootsuite</a:t>
            </a:r>
            <a:r>
              <a:rPr lang="en-GB"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هي أداة شاملة لإدارة وسائل التواصل الاجتماعي، تتيح لك جدولة المنشورات ومتابعة التفاعل والرصد.</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Courier New" panose="02070309020205020404" pitchFamily="49" charset="0"/>
              <a:buChar char="o"/>
            </a:pPr>
            <a:r>
              <a:rPr lang="ar-SA" kern="100" dirty="0">
                <a:effectLst/>
                <a:latin typeface="Alexandria" pitchFamily="2" charset="-78"/>
                <a:ea typeface="Calibri" panose="020F0502020204030204" pitchFamily="34" charset="0"/>
                <a:cs typeface="Alexandria" pitchFamily="2" charset="-78"/>
              </a:rPr>
              <a:t>إنشاء حساب:</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قم بزيارة </a:t>
            </a:r>
            <a:r>
              <a:rPr lang="en-GB" kern="100" dirty="0">
                <a:effectLst/>
                <a:latin typeface="Alexandria" pitchFamily="2" charset="-78"/>
                <a:ea typeface="Calibri" panose="020F0502020204030204" pitchFamily="34" charset="0"/>
                <a:cs typeface="Alexandria" pitchFamily="2" charset="-78"/>
              </a:rPr>
              <a:t>Hootsuite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وأنشئ حسابًا.</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Courier New" panose="02070309020205020404" pitchFamily="49" charset="0"/>
              <a:buChar char="o"/>
            </a:pPr>
            <a:r>
              <a:rPr lang="ar-SA" kern="100" dirty="0">
                <a:effectLst/>
                <a:latin typeface="Alexandria" pitchFamily="2" charset="-78"/>
                <a:ea typeface="Calibri" panose="020F0502020204030204" pitchFamily="34" charset="0"/>
                <a:cs typeface="Alexandria" pitchFamily="2" charset="-78"/>
              </a:rPr>
              <a:t>إضافة حسابات التواصل الاجتماعي:</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اربط حساباتك على منصات مثل </a:t>
            </a:r>
            <a:r>
              <a:rPr lang="en-GB" kern="100" dirty="0">
                <a:effectLst/>
                <a:latin typeface="Alexandria" pitchFamily="2" charset="-78"/>
                <a:ea typeface="Calibri" panose="020F0502020204030204" pitchFamily="34" charset="0"/>
                <a:cs typeface="Alexandria" pitchFamily="2" charset="-78"/>
              </a:rPr>
              <a:t>Facebook </a:t>
            </a:r>
            <a:r>
              <a:rPr lang="ar-EG" kern="100" dirty="0">
                <a:effectLst/>
                <a:latin typeface="Alexandria" pitchFamily="2" charset="-78"/>
                <a:ea typeface="Calibri" panose="020F0502020204030204" pitchFamily="34" charset="0"/>
                <a:cs typeface="Alexandria" pitchFamily="2" charset="-78"/>
              </a:rPr>
              <a:t>، </a:t>
            </a:r>
            <a:r>
              <a:rPr lang="en-GB" kern="100" dirty="0">
                <a:effectLst/>
                <a:latin typeface="Alexandria" pitchFamily="2" charset="-78"/>
                <a:ea typeface="Calibri" panose="020F0502020204030204" pitchFamily="34" charset="0"/>
                <a:cs typeface="Alexandria" pitchFamily="2" charset="-78"/>
              </a:rPr>
              <a:t>Twitter</a:t>
            </a:r>
            <a:r>
              <a:rPr lang="ar-EG" kern="100" dirty="0">
                <a:effectLst/>
                <a:latin typeface="Alexandria" pitchFamily="2" charset="-78"/>
                <a:ea typeface="Calibri" panose="020F0502020204030204" pitchFamily="34" charset="0"/>
                <a:cs typeface="Alexandria" pitchFamily="2" charset="-78"/>
              </a:rPr>
              <a:t>، </a:t>
            </a:r>
            <a:r>
              <a:rPr lang="en-GB" kern="100" dirty="0">
                <a:effectLst/>
                <a:latin typeface="Alexandria" pitchFamily="2" charset="-78"/>
                <a:ea typeface="Calibri" panose="020F0502020204030204" pitchFamily="34" charset="0"/>
                <a:cs typeface="Alexandria" pitchFamily="2" charset="-78"/>
              </a:rPr>
              <a:t>LinkedIn</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وغيرها.</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Courier New" panose="02070309020205020404" pitchFamily="49" charset="0"/>
              <a:buChar char="o"/>
            </a:pPr>
            <a:r>
              <a:rPr lang="ar-SA" kern="100" dirty="0">
                <a:effectLst/>
                <a:latin typeface="Alexandria" pitchFamily="2" charset="-78"/>
                <a:ea typeface="Calibri" panose="020F0502020204030204" pitchFamily="34" charset="0"/>
                <a:cs typeface="Alexandria" pitchFamily="2" charset="-78"/>
              </a:rPr>
              <a:t>إعداد التدفقات:</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أنشئ تدفقات لمراقبة الكلمات الرئيسية والمنافسين والمراجعات</a:t>
            </a:r>
            <a:r>
              <a:rPr lang="ar-EG" kern="100" dirty="0">
                <a:effectLst/>
                <a:latin typeface="Alexandria" pitchFamily="2" charset="-78"/>
                <a:ea typeface="Calibri" panose="020F0502020204030204" pitchFamily="34" charset="0"/>
                <a:cs typeface="Alexandria" pitchFamily="2" charset="-78"/>
              </a:rPr>
              <a:t>، و</a:t>
            </a:r>
            <a:r>
              <a:rPr lang="ar-SA" kern="100" dirty="0">
                <a:effectLst/>
                <a:latin typeface="Alexandria" pitchFamily="2" charset="-78"/>
                <a:ea typeface="Calibri" panose="020F0502020204030204" pitchFamily="34" charset="0"/>
                <a:cs typeface="Alexandria" pitchFamily="2" charset="-78"/>
              </a:rPr>
              <a:t>استخدم التدفقات لمتابعة التعليقات والرسائل والتفاعل الفوري.</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54782281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2886" y="1116169"/>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97641" y="1974236"/>
            <a:ext cx="9423277" cy="3410549"/>
          </a:xfrm>
          <a:prstGeom prst="rect">
            <a:avLst/>
          </a:prstGeom>
          <a:noFill/>
        </p:spPr>
        <p:txBody>
          <a:bodyPr wrap="square" rtlCol="0">
            <a:spAutoFit/>
          </a:bodyPr>
          <a:lstStyle/>
          <a:p>
            <a:pPr algn="just" rtl="1">
              <a:lnSpc>
                <a:spcPct val="150000"/>
              </a:lnSpc>
              <a:spcAft>
                <a:spcPts val="800"/>
              </a:spcAft>
            </a:pPr>
            <a:r>
              <a:rPr lang="ar-SA" sz="2000" b="1" kern="100" dirty="0">
                <a:solidFill>
                  <a:srgbClr val="00AEEF"/>
                </a:solidFill>
                <a:effectLst/>
                <a:latin typeface="Alexandria" pitchFamily="2" charset="-78"/>
                <a:ea typeface="Calibri" panose="020F0502020204030204" pitchFamily="34" charset="0"/>
                <a:cs typeface="Alexandria" pitchFamily="2" charset="-78"/>
              </a:rPr>
              <a:t>1.</a:t>
            </a:r>
            <a:r>
              <a:rPr lang="ar-EG" sz="2000" b="1" kern="100" dirty="0">
                <a:solidFill>
                  <a:srgbClr val="00AEEF"/>
                </a:solidFill>
                <a:effectLst/>
                <a:latin typeface="Alexandria" pitchFamily="2" charset="-78"/>
                <a:ea typeface="Calibri" panose="020F0502020204030204" pitchFamily="34" charset="0"/>
                <a:cs typeface="Alexandria" pitchFamily="2" charset="-78"/>
              </a:rPr>
              <a:t> رصد و</a:t>
            </a:r>
            <a:r>
              <a:rPr lang="ar-SA" sz="2000" b="1" kern="100" dirty="0">
                <a:solidFill>
                  <a:srgbClr val="00AEEF"/>
                </a:solidFill>
                <a:effectLst/>
                <a:latin typeface="Alexandria" pitchFamily="2" charset="-78"/>
                <a:ea typeface="Calibri" panose="020F0502020204030204" pitchFamily="34" charset="0"/>
                <a:cs typeface="Alexandria" pitchFamily="2" charset="-78"/>
              </a:rPr>
              <a:t>مراقبة السمعة عبر الانترنت</a:t>
            </a:r>
          </a:p>
          <a:p>
            <a:pPr marL="285750" indent="-285750" algn="just" rtl="1">
              <a:lnSpc>
                <a:spcPct val="150000"/>
              </a:lnSpc>
              <a:spcAft>
                <a:spcPts val="800"/>
              </a:spcAft>
              <a:buFont typeface="Wingdings" panose="05000000000000000000" pitchFamily="2" charset="2"/>
              <a:buChar char="q"/>
            </a:pPr>
            <a:r>
              <a:rPr lang="ar-SA" b="1" kern="100" dirty="0">
                <a:effectLst/>
                <a:latin typeface="Alexandria" pitchFamily="2" charset="-78"/>
                <a:ea typeface="Calibri" panose="020F0502020204030204" pitchFamily="34" charset="0"/>
                <a:cs typeface="Alexandria" pitchFamily="2" charset="-78"/>
              </a:rPr>
              <a:t>متابعة التعليقات والمراجعات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منصات التقييم</a:t>
            </a:r>
            <a:r>
              <a:rPr lang="ar-EG" b="1" kern="100" dirty="0">
                <a:effectLst/>
                <a:latin typeface="Alexandria" pitchFamily="2" charset="-78"/>
                <a:ea typeface="Calibri" panose="020F0502020204030204" pitchFamily="34" charset="0"/>
                <a:cs typeface="Alexandria" pitchFamily="2" charset="-78"/>
              </a:rPr>
              <a:t>: </a:t>
            </a:r>
          </a:p>
          <a:p>
            <a:pPr marL="285750" indent="-285750" algn="just" rtl="1">
              <a:lnSpc>
                <a:spcPct val="150000"/>
              </a:lnSpc>
              <a:spcAft>
                <a:spcPts val="800"/>
              </a:spcAft>
              <a:buFont typeface="Courier New" panose="02070309020205020404" pitchFamily="49" charset="0"/>
              <a:buChar char="o"/>
            </a:pPr>
            <a:r>
              <a:rPr lang="en-GB" b="1" kern="100" dirty="0">
                <a:effectLst/>
                <a:latin typeface="Alexandria" pitchFamily="2" charset="-78"/>
                <a:ea typeface="Calibri" panose="020F0502020204030204" pitchFamily="34" charset="0"/>
                <a:cs typeface="Alexandria" pitchFamily="2" charset="-78"/>
              </a:rPr>
              <a:t>Yelp</a:t>
            </a:r>
            <a:r>
              <a:rPr lang="ar-EG" kern="100" dirty="0">
                <a:effectLst/>
                <a:latin typeface="Alexandria" pitchFamily="2" charset="-78"/>
                <a:ea typeface="Calibri" panose="020F0502020204030204" pitchFamily="34" charset="0"/>
                <a:cs typeface="Alexandria" pitchFamily="2" charset="-78"/>
              </a:rPr>
              <a:t>: ينبغي ال</a:t>
            </a:r>
            <a:r>
              <a:rPr lang="ar-SA" kern="100" dirty="0">
                <a:effectLst/>
                <a:latin typeface="Alexandria" pitchFamily="2" charset="-78"/>
                <a:ea typeface="Calibri" panose="020F0502020204030204" pitchFamily="34" charset="0"/>
                <a:cs typeface="Alexandria" pitchFamily="2" charset="-78"/>
              </a:rPr>
              <a:t>تأكد من مطالبة ملكية صفحة </a:t>
            </a:r>
            <a:r>
              <a:rPr lang="ar-EG" kern="100" dirty="0">
                <a:effectLst/>
                <a:latin typeface="Alexandria" pitchFamily="2" charset="-78"/>
                <a:ea typeface="Calibri" panose="020F0502020204030204" pitchFamily="34" charset="0"/>
                <a:cs typeface="Alexandria" pitchFamily="2" charset="-78"/>
              </a:rPr>
              <a:t>ال</a:t>
            </a:r>
            <a:r>
              <a:rPr lang="ar-SA" kern="100" dirty="0">
                <a:effectLst/>
                <a:latin typeface="Alexandria" pitchFamily="2" charset="-78"/>
                <a:ea typeface="Calibri" panose="020F0502020204030204" pitchFamily="34" charset="0"/>
                <a:cs typeface="Alexandria" pitchFamily="2" charset="-78"/>
              </a:rPr>
              <a:t>شرك</a:t>
            </a:r>
            <a:r>
              <a:rPr lang="ar-EG" kern="100" dirty="0">
                <a:effectLst/>
                <a:latin typeface="Alexandria" pitchFamily="2" charset="-78"/>
                <a:ea typeface="Calibri" panose="020F0502020204030204" pitchFamily="34" charset="0"/>
                <a:cs typeface="Alexandria" pitchFamily="2" charset="-78"/>
              </a:rPr>
              <a:t>ة</a:t>
            </a:r>
            <a:r>
              <a:rPr lang="ar-SA" kern="100" dirty="0">
                <a:effectLst/>
                <a:latin typeface="Alexandria" pitchFamily="2" charset="-78"/>
                <a:ea typeface="Calibri" panose="020F0502020204030204" pitchFamily="34" charset="0"/>
                <a:cs typeface="Alexandria" pitchFamily="2" charset="-78"/>
              </a:rPr>
              <a:t> ل</a:t>
            </a:r>
            <a:r>
              <a:rPr lang="ar-EG" kern="100" dirty="0">
                <a:effectLst/>
                <a:latin typeface="Alexandria" pitchFamily="2" charset="-78"/>
                <a:ea typeface="Calibri" panose="020F0502020204030204" pitchFamily="34" charset="0"/>
                <a:cs typeface="Alexandria" pitchFamily="2" charset="-78"/>
              </a:rPr>
              <a:t>ل</a:t>
            </a:r>
            <a:r>
              <a:rPr lang="ar-SA" kern="100" dirty="0">
                <a:effectLst/>
                <a:latin typeface="Alexandria" pitchFamily="2" charset="-78"/>
                <a:ea typeface="Calibri" panose="020F0502020204030204" pitchFamily="34" charset="0"/>
                <a:cs typeface="Alexandria" pitchFamily="2" charset="-78"/>
              </a:rPr>
              <a:t>تمك</a:t>
            </a:r>
            <a:r>
              <a:rPr lang="ar-EG" kern="100" dirty="0">
                <a:effectLst/>
                <a:latin typeface="Alexandria" pitchFamily="2" charset="-78"/>
                <a:ea typeface="Calibri" panose="020F0502020204030204" pitchFamily="34" charset="0"/>
                <a:cs typeface="Alexandria" pitchFamily="2" charset="-78"/>
              </a:rPr>
              <a:t>ُّ</a:t>
            </a:r>
            <a:r>
              <a:rPr lang="ar-SA" kern="100" dirty="0">
                <a:effectLst/>
                <a:latin typeface="Alexandria" pitchFamily="2" charset="-78"/>
                <a:ea typeface="Calibri" panose="020F0502020204030204" pitchFamily="34" charset="0"/>
                <a:cs typeface="Alexandria" pitchFamily="2" charset="-78"/>
              </a:rPr>
              <a:t>ن من الرد على المراجعات</a:t>
            </a:r>
            <a:r>
              <a:rPr lang="ar-EG" kern="100" dirty="0">
                <a:latin typeface="Alexandria" pitchFamily="2" charset="-78"/>
                <a:ea typeface="Calibri" panose="020F0502020204030204" pitchFamily="34" charset="0"/>
                <a:cs typeface="Alexandria" pitchFamily="2" charset="-78"/>
              </a:rPr>
              <a:t>، ثم </a:t>
            </a:r>
            <a:r>
              <a:rPr lang="ar-SA" kern="100" dirty="0">
                <a:effectLst/>
                <a:latin typeface="Alexandria" pitchFamily="2" charset="-78"/>
                <a:ea typeface="Calibri" panose="020F0502020204030204" pitchFamily="34" charset="0"/>
                <a:cs typeface="Alexandria" pitchFamily="2" charset="-78"/>
              </a:rPr>
              <a:t>تفعيل التنبيهات ل</a:t>
            </a:r>
            <a:r>
              <a:rPr lang="ar-EG" kern="100" dirty="0">
                <a:effectLst/>
                <a:latin typeface="Alexandria" pitchFamily="2" charset="-78"/>
                <a:ea typeface="Calibri" panose="020F0502020204030204" pitchFamily="34" charset="0"/>
                <a:cs typeface="Alexandria" pitchFamily="2" charset="-78"/>
              </a:rPr>
              <a:t>و</a:t>
            </a:r>
            <a:r>
              <a:rPr lang="ar-SA" kern="100" dirty="0">
                <a:effectLst/>
                <a:latin typeface="Alexandria" pitchFamily="2" charset="-78"/>
                <a:ea typeface="Calibri" panose="020F0502020204030204" pitchFamily="34" charset="0"/>
                <a:cs typeface="Alexandria" pitchFamily="2" charset="-78"/>
              </a:rPr>
              <a:t>ص</a:t>
            </a:r>
            <a:r>
              <a:rPr lang="ar-EG" kern="100" dirty="0">
                <a:effectLst/>
                <a:latin typeface="Alexandria" pitchFamily="2" charset="-78"/>
                <a:ea typeface="Calibri" panose="020F0502020204030204" pitchFamily="34" charset="0"/>
                <a:cs typeface="Alexandria" pitchFamily="2" charset="-78"/>
              </a:rPr>
              <a:t>ول</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ال</a:t>
            </a:r>
            <a:r>
              <a:rPr lang="ar-SA" kern="100" dirty="0">
                <a:effectLst/>
                <a:latin typeface="Alexandria" pitchFamily="2" charset="-78"/>
                <a:ea typeface="Calibri" panose="020F0502020204030204" pitchFamily="34" charset="0"/>
                <a:cs typeface="Alexandria" pitchFamily="2" charset="-78"/>
              </a:rPr>
              <a:t>إشعارات عندما يتم نشر مراجعة جديدة.</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Courier New" panose="02070309020205020404" pitchFamily="49" charset="0"/>
              <a:buChar char="o"/>
            </a:pPr>
            <a:r>
              <a:rPr lang="en-GB" b="1" kern="100" dirty="0">
                <a:effectLst/>
                <a:latin typeface="Alexandria" pitchFamily="2" charset="-78"/>
                <a:ea typeface="Calibri" panose="020F0502020204030204" pitchFamily="34" charset="0"/>
                <a:cs typeface="Alexandria" pitchFamily="2" charset="-78"/>
              </a:rPr>
              <a:t>TripAdvisor</a:t>
            </a:r>
            <a:r>
              <a:rPr lang="ar-EG" kern="100" dirty="0">
                <a:effectLst/>
                <a:latin typeface="Alexandria" pitchFamily="2" charset="-78"/>
                <a:ea typeface="Calibri" panose="020F0502020204030204" pitchFamily="34" charset="0"/>
                <a:cs typeface="Alexandria" pitchFamily="2" charset="-78"/>
              </a:rPr>
              <a:t>: لابد من </a:t>
            </a:r>
            <a:r>
              <a:rPr lang="ar-SA" kern="100" dirty="0">
                <a:effectLst/>
                <a:latin typeface="Alexandria" pitchFamily="2" charset="-78"/>
                <a:ea typeface="Calibri" panose="020F0502020204030204" pitchFamily="34" charset="0"/>
                <a:cs typeface="Alexandria" pitchFamily="2" charset="-78"/>
              </a:rPr>
              <a:t>مطالبة ملكية </a:t>
            </a:r>
            <a:r>
              <a:rPr lang="ar-EG" kern="100" dirty="0">
                <a:effectLst/>
                <a:latin typeface="Alexandria" pitchFamily="2" charset="-78"/>
                <a:ea typeface="Calibri" panose="020F0502020204030204" pitchFamily="34" charset="0"/>
                <a:cs typeface="Alexandria" pitchFamily="2" charset="-78"/>
              </a:rPr>
              <a:t>ال</a:t>
            </a:r>
            <a:r>
              <a:rPr lang="ar-SA" kern="100" dirty="0">
                <a:effectLst/>
                <a:latin typeface="Alexandria" pitchFamily="2" charset="-78"/>
                <a:ea typeface="Calibri" panose="020F0502020204030204" pitchFamily="34" charset="0"/>
                <a:cs typeface="Alexandria" pitchFamily="2" charset="-78"/>
              </a:rPr>
              <a:t>صفح</a:t>
            </a:r>
            <a:r>
              <a:rPr lang="ar-EG" kern="100" dirty="0">
                <a:effectLst/>
                <a:latin typeface="Alexandria" pitchFamily="2" charset="-78"/>
                <a:ea typeface="Calibri" panose="020F0502020204030204" pitchFamily="34" charset="0"/>
                <a:cs typeface="Alexandria" pitchFamily="2" charset="-78"/>
              </a:rPr>
              <a:t>ة</a:t>
            </a:r>
            <a:r>
              <a:rPr lang="ar-SA" kern="100" dirty="0">
                <a:effectLst/>
                <a:latin typeface="Alexandria" pitchFamily="2" charset="-78"/>
                <a:ea typeface="Calibri" panose="020F0502020204030204" pitchFamily="34" charset="0"/>
                <a:cs typeface="Alexandria" pitchFamily="2" charset="-78"/>
              </a:rPr>
              <a:t> وتفعيل التنبيهات للبقاء على اطلاع بالتعليقات الجديدة</a:t>
            </a:r>
            <a:r>
              <a:rPr lang="ar-EG" kern="100" dirty="0">
                <a:effectLst/>
                <a:latin typeface="Alexandria" pitchFamily="2" charset="-78"/>
                <a:ea typeface="Calibri" panose="020F0502020204030204" pitchFamily="34" charset="0"/>
                <a:cs typeface="Alexandria" pitchFamily="2" charset="-78"/>
              </a:rPr>
              <a:t>، وال</a:t>
            </a:r>
            <a:r>
              <a:rPr lang="ar-SA" kern="100" dirty="0">
                <a:effectLst/>
                <a:latin typeface="Alexandria" pitchFamily="2" charset="-78"/>
                <a:ea typeface="Calibri" panose="020F0502020204030204" pitchFamily="34" charset="0"/>
                <a:cs typeface="Alexandria" pitchFamily="2" charset="-78"/>
              </a:rPr>
              <a:t>تعامل مع المراجعات الإيجابية والسلبية بشكل مهني وبناء.</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350030" y="171653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9207340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2" y="1281298"/>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79348" y="2147408"/>
            <a:ext cx="9459861" cy="3508012"/>
          </a:xfrm>
          <a:prstGeom prst="rect">
            <a:avLst/>
          </a:prstGeom>
          <a:noFill/>
        </p:spPr>
        <p:txBody>
          <a:bodyPr wrap="square" rtlCol="0">
            <a:spAutoFit/>
          </a:bodyPr>
          <a:lstStyle/>
          <a:p>
            <a:pPr algn="just" rtl="1">
              <a:lnSpc>
                <a:spcPct val="150000"/>
              </a:lnSpc>
              <a:spcBef>
                <a:spcPts val="600"/>
              </a:spcBef>
              <a:spcAft>
                <a:spcPts val="1200"/>
              </a:spcAft>
            </a:pPr>
            <a:r>
              <a:rPr lang="ar-SA" sz="2000" b="1" kern="100" dirty="0">
                <a:solidFill>
                  <a:srgbClr val="00AEEF"/>
                </a:solidFill>
                <a:effectLst/>
                <a:latin typeface="Alexandria" pitchFamily="2" charset="-78"/>
                <a:ea typeface="Calibri" panose="020F0502020204030204" pitchFamily="34" charset="0"/>
                <a:cs typeface="Alexandria" pitchFamily="2" charset="-78"/>
              </a:rPr>
              <a:t>1.</a:t>
            </a:r>
            <a:r>
              <a:rPr lang="ar-EG" sz="2000" b="1" kern="100" dirty="0">
                <a:solidFill>
                  <a:srgbClr val="00AEEF"/>
                </a:solidFill>
                <a:effectLst/>
                <a:latin typeface="Alexandria" pitchFamily="2" charset="-78"/>
                <a:ea typeface="Calibri" panose="020F0502020204030204" pitchFamily="34" charset="0"/>
                <a:cs typeface="Alexandria" pitchFamily="2" charset="-78"/>
              </a:rPr>
              <a:t> رصد و</a:t>
            </a:r>
            <a:r>
              <a:rPr lang="ar-SA" sz="2000" b="1" kern="100" dirty="0">
                <a:solidFill>
                  <a:srgbClr val="00AEEF"/>
                </a:solidFill>
                <a:effectLst/>
                <a:latin typeface="Alexandria" pitchFamily="2" charset="-78"/>
                <a:ea typeface="Calibri" panose="020F0502020204030204" pitchFamily="34" charset="0"/>
                <a:cs typeface="Alexandria" pitchFamily="2" charset="-78"/>
              </a:rPr>
              <a:t>مراقبة السمعة عبر الانترنت</a:t>
            </a:r>
          </a:p>
          <a:p>
            <a:pPr marL="285750" indent="-285750" algn="just" rtl="1">
              <a:lnSpc>
                <a:spcPct val="150000"/>
              </a:lnSpc>
              <a:spcBef>
                <a:spcPts val="600"/>
              </a:spcBef>
              <a:spcAft>
                <a:spcPts val="1200"/>
              </a:spcAft>
              <a:buFont typeface="Wingdings" panose="05000000000000000000" pitchFamily="2" charset="2"/>
              <a:buChar char="q"/>
            </a:pPr>
            <a:r>
              <a:rPr lang="ar-SA" b="1" kern="100" dirty="0">
                <a:effectLst/>
                <a:latin typeface="Alexandria" pitchFamily="2" charset="-78"/>
                <a:ea typeface="Calibri" panose="020F0502020204030204" pitchFamily="34" charset="0"/>
                <a:cs typeface="Alexandria" pitchFamily="2" charset="-78"/>
              </a:rPr>
              <a:t>استراتيجيات إضافية للرصد والتتبع</a:t>
            </a:r>
            <a:endParaRPr lang="ar-EG" b="1"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spcAft>
                <a:spcPts val="1200"/>
              </a:spcAft>
              <a:buFont typeface="Courier New" panose="02070309020205020404" pitchFamily="49" charset="0"/>
              <a:buChar char="o"/>
            </a:pPr>
            <a:r>
              <a:rPr lang="en-GB" b="1" kern="100" dirty="0">
                <a:effectLst/>
                <a:latin typeface="Alexandria" pitchFamily="2" charset="-78"/>
                <a:ea typeface="Calibri" panose="020F0502020204030204" pitchFamily="34" charset="0"/>
                <a:cs typeface="Alexandria" pitchFamily="2" charset="-78"/>
              </a:rPr>
              <a:t>Social</a:t>
            </a:r>
            <a:r>
              <a:rPr lang="en-GB" kern="100" dirty="0">
                <a:effectLst/>
                <a:latin typeface="Alexandria" pitchFamily="2" charset="-78"/>
                <a:ea typeface="Calibri" panose="020F0502020204030204" pitchFamily="34" charset="0"/>
                <a:cs typeface="Alexandria" pitchFamily="2" charset="-78"/>
              </a:rPr>
              <a:t> </a:t>
            </a:r>
            <a:r>
              <a:rPr lang="en-GB" b="1" kern="100" dirty="0">
                <a:effectLst/>
                <a:latin typeface="Alexandria" pitchFamily="2" charset="-78"/>
                <a:ea typeface="Calibri" panose="020F0502020204030204" pitchFamily="34" charset="0"/>
                <a:cs typeface="Alexandria" pitchFamily="2" charset="-78"/>
              </a:rPr>
              <a:t>Mention</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لرصد الإشارات الاجتماعية والحصول على تحليل معنوي.</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spcAft>
                <a:spcPts val="1200"/>
              </a:spcAft>
              <a:buFont typeface="Courier New" panose="02070309020205020404" pitchFamily="49" charset="0"/>
              <a:buChar char="o"/>
            </a:pPr>
            <a:r>
              <a:rPr lang="en-GB" b="1" kern="100" dirty="0" err="1">
                <a:effectLst/>
                <a:latin typeface="Alexandria" pitchFamily="2" charset="-78"/>
                <a:ea typeface="Calibri" panose="020F0502020204030204" pitchFamily="34" charset="0"/>
                <a:cs typeface="Alexandria" pitchFamily="2" charset="-78"/>
              </a:rPr>
              <a:t>BuzzSumo</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لمراقبة المحتوى الشعبي والكلمات الرئيسية الشائعة في مجالك.</a:t>
            </a:r>
            <a:endParaRPr lang="ar-EG"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باتباع هذه الخطوات والأدوات، يمكن رصد ما يُقال عن</a:t>
            </a:r>
            <a:r>
              <a:rPr lang="ar-EG" kern="100" dirty="0">
                <a:effectLst/>
                <a:latin typeface="Alexandria" pitchFamily="2" charset="-78"/>
                <a:ea typeface="Calibri" panose="020F0502020204030204" pitchFamily="34" charset="0"/>
                <a:cs typeface="Alexandria" pitchFamily="2" charset="-78"/>
              </a:rPr>
              <a:t> الشخص</a:t>
            </a:r>
            <a:r>
              <a:rPr lang="ar-SA" kern="100" dirty="0">
                <a:effectLst/>
                <a:latin typeface="Alexandria" pitchFamily="2" charset="-78"/>
                <a:ea typeface="Calibri" panose="020F0502020204030204" pitchFamily="34" charset="0"/>
                <a:cs typeface="Alexandria" pitchFamily="2" charset="-78"/>
              </a:rPr>
              <a:t> أو عن </a:t>
            </a:r>
            <a:r>
              <a:rPr lang="ar-EG" kern="100" dirty="0">
                <a:effectLst/>
                <a:latin typeface="Alexandria" pitchFamily="2" charset="-78"/>
                <a:ea typeface="Calibri" panose="020F0502020204030204" pitchFamily="34" charset="0"/>
                <a:cs typeface="Alexandria" pitchFamily="2" charset="-78"/>
              </a:rPr>
              <a:t>ال</a:t>
            </a:r>
            <a:r>
              <a:rPr lang="ar-SA" kern="100" dirty="0">
                <a:effectLst/>
                <a:latin typeface="Alexandria" pitchFamily="2" charset="-78"/>
                <a:ea typeface="Calibri" panose="020F0502020204030204" pitchFamily="34" charset="0"/>
                <a:cs typeface="Alexandria" pitchFamily="2" charset="-78"/>
              </a:rPr>
              <a:t>علام</a:t>
            </a:r>
            <a:r>
              <a:rPr lang="ar-EG" kern="100" dirty="0">
                <a:effectLst/>
                <a:latin typeface="Alexandria" pitchFamily="2" charset="-78"/>
                <a:ea typeface="Calibri" panose="020F0502020204030204" pitchFamily="34" charset="0"/>
                <a:cs typeface="Alexandria" pitchFamily="2" charset="-78"/>
              </a:rPr>
              <a:t>ة</a:t>
            </a:r>
            <a:r>
              <a:rPr lang="ar-SA" kern="100" dirty="0">
                <a:effectLst/>
                <a:latin typeface="Alexandria" pitchFamily="2" charset="-78"/>
                <a:ea typeface="Calibri" panose="020F0502020204030204" pitchFamily="34" charset="0"/>
                <a:cs typeface="Alexandria" pitchFamily="2" charset="-78"/>
              </a:rPr>
              <a:t> التجارية بفعالية أكبر</a:t>
            </a:r>
            <a:r>
              <a:rPr lang="ar-EG" kern="100" dirty="0">
                <a:effectLst/>
                <a:latin typeface="Alexandria" pitchFamily="2" charset="-78"/>
                <a:ea typeface="Calibri" panose="020F0502020204030204" pitchFamily="34" charset="0"/>
                <a:cs typeface="Alexandria" pitchFamily="2" charset="-78"/>
              </a:rPr>
              <a:t>،</a:t>
            </a:r>
            <a:r>
              <a:rPr lang="ar-SA" kern="100" dirty="0">
                <a:effectLst/>
                <a:latin typeface="Alexandria" pitchFamily="2" charset="-78"/>
                <a:ea typeface="Calibri" panose="020F0502020204030204" pitchFamily="34" charset="0"/>
                <a:cs typeface="Alexandria" pitchFamily="2" charset="-78"/>
              </a:rPr>
              <a:t> والتفاعل مع الجمهور بطريقة مهنية وفعالة.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1612073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31619" y="889415"/>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61641" y="1611329"/>
            <a:ext cx="10263750" cy="4544193"/>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2</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جمع وتحليل البيانات</a:t>
            </a:r>
            <a:endParaRPr lang="ar-EG" sz="2000" b="1" kern="100" dirty="0">
              <a:effectLst/>
              <a:latin typeface="Alexandria" pitchFamily="2" charset="-78"/>
              <a:ea typeface="Calibri" panose="020F0502020204030204" pitchFamily="34" charset="0"/>
              <a:cs typeface="Alexandria" pitchFamily="2" charset="-78"/>
            </a:endParaRPr>
          </a:p>
          <a:p>
            <a:pPr marL="342900" indent="-342900" algn="just" rtl="1">
              <a:lnSpc>
                <a:spcPct val="150000"/>
              </a:lnSpc>
              <a:spcAft>
                <a:spcPts val="800"/>
              </a:spcAft>
              <a:buAutoNum type="arabicPeriod"/>
            </a:pPr>
            <a:r>
              <a:rPr lang="ar-SA" b="1" kern="100" dirty="0">
                <a:effectLst/>
                <a:latin typeface="Alexandria" pitchFamily="2" charset="-78"/>
                <a:ea typeface="Calibri" panose="020F0502020204030204" pitchFamily="34" charset="0"/>
                <a:cs typeface="Alexandria" pitchFamily="2" charset="-78"/>
              </a:rPr>
              <a:t>تجميع البيانات: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استخدام أدوات الرصد</a:t>
            </a:r>
            <a:r>
              <a:rPr lang="ar-SA" sz="1600" kern="100" dirty="0">
                <a:effectLst/>
                <a:latin typeface="Alexandria" pitchFamily="2" charset="-78"/>
                <a:ea typeface="Calibri" panose="020F0502020204030204" pitchFamily="34" charset="0"/>
                <a:cs typeface="Alexandria" pitchFamily="2" charset="-78"/>
              </a:rPr>
              <a:t>: بعد إعداد أدوات مثل </a:t>
            </a:r>
            <a:r>
              <a:rPr lang="en-GB" sz="1600" kern="100" dirty="0">
                <a:effectLst/>
                <a:latin typeface="Alexandria" pitchFamily="2" charset="-78"/>
                <a:ea typeface="Calibri" panose="020F0502020204030204" pitchFamily="34" charset="0"/>
                <a:cs typeface="Alexandria" pitchFamily="2" charset="-78"/>
              </a:rPr>
              <a:t>Google Alerts، Mention، </a:t>
            </a:r>
            <a:r>
              <a:rPr lang="ar-SA" sz="1600" kern="100" dirty="0">
                <a:effectLst/>
                <a:latin typeface="Alexandria" pitchFamily="2" charset="-78"/>
                <a:ea typeface="Calibri" panose="020F0502020204030204" pitchFamily="34" charset="0"/>
                <a:cs typeface="Alexandria" pitchFamily="2" charset="-78"/>
              </a:rPr>
              <a:t>و</a:t>
            </a:r>
            <a:r>
              <a:rPr lang="en-GB" sz="1600" kern="100" dirty="0">
                <a:effectLst/>
                <a:latin typeface="Alexandria" pitchFamily="2" charset="-78"/>
                <a:ea typeface="Calibri" panose="020F0502020204030204" pitchFamily="34" charset="0"/>
                <a:cs typeface="Alexandria" pitchFamily="2" charset="-78"/>
              </a:rPr>
              <a:t>Hootsuite، </a:t>
            </a:r>
            <a:r>
              <a:rPr lang="ar-EG" sz="1600" kern="100" dirty="0">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بدأ تلقي الإشعارات والتقارير</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ينبغي ال</a:t>
            </a:r>
            <a:r>
              <a:rPr lang="ar-SA" sz="1600" kern="100" dirty="0">
                <a:effectLst/>
                <a:latin typeface="Alexandria" pitchFamily="2" charset="-78"/>
                <a:ea typeface="Calibri" panose="020F0502020204030204" pitchFamily="34" charset="0"/>
                <a:cs typeface="Alexandria" pitchFamily="2" charset="-78"/>
              </a:rPr>
              <a:t>ق</a:t>
            </a:r>
            <a:r>
              <a:rPr lang="ar-EG" sz="1600" kern="100" dirty="0">
                <a:effectLst/>
                <a:latin typeface="Alexandria" pitchFamily="2" charset="-78"/>
                <a:ea typeface="Calibri" panose="020F0502020204030204" pitchFamily="34" charset="0"/>
                <a:cs typeface="Alexandria" pitchFamily="2" charset="-78"/>
              </a:rPr>
              <a:t>يا</a:t>
            </a:r>
            <a:r>
              <a:rPr lang="ar-SA" sz="1600" kern="100" dirty="0">
                <a:effectLst/>
                <a:latin typeface="Alexandria" pitchFamily="2" charset="-78"/>
                <a:ea typeface="Calibri" panose="020F0502020204030204" pitchFamily="34" charset="0"/>
                <a:cs typeface="Alexandria" pitchFamily="2" charset="-78"/>
              </a:rPr>
              <a:t>م بجمع هذه البيانات في مكان واحد لتحليلها بسهولة.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تجميع المراجعات والتعليقات</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يتم </a:t>
            </a:r>
            <a:r>
              <a:rPr lang="ar-SA" sz="1600" kern="100" dirty="0">
                <a:effectLst/>
                <a:latin typeface="Alexandria" pitchFamily="2" charset="-78"/>
                <a:ea typeface="Calibri" panose="020F0502020204030204" pitchFamily="34" charset="0"/>
                <a:cs typeface="Alexandria" pitchFamily="2" charset="-78"/>
              </a:rPr>
              <a:t>جمع كل المراجعات والتعليقات من مواقع التقييم ومنصات التواصل الاجتماعي في ملف أو قاعدة بيانات.</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2. تنظيم البيانات: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تصنيف البيانات</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تُ</a:t>
            </a:r>
            <a:r>
              <a:rPr lang="ar-SA" sz="1600" kern="100" dirty="0">
                <a:effectLst/>
                <a:latin typeface="Alexandria" pitchFamily="2" charset="-78"/>
                <a:ea typeface="Calibri" panose="020F0502020204030204" pitchFamily="34" charset="0"/>
                <a:cs typeface="Alexandria" pitchFamily="2" charset="-78"/>
              </a:rPr>
              <a:t>صن</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ف البيانات إلى فئات</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مثل إيجابية، سلبية، ومحايدة.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استخدام برامج التحليل</a:t>
            </a:r>
            <a:r>
              <a:rPr lang="ar-SA" sz="1600" kern="100" dirty="0">
                <a:effectLst/>
                <a:latin typeface="Alexandria" pitchFamily="2" charset="-78"/>
                <a:ea typeface="Calibri" panose="020F0502020204030204" pitchFamily="34" charset="0"/>
                <a:cs typeface="Alexandria" pitchFamily="2" charset="-78"/>
              </a:rPr>
              <a:t>: استخدم برامج مثل </a:t>
            </a:r>
            <a:r>
              <a:rPr lang="en-GB" sz="1600" kern="100" dirty="0">
                <a:effectLst/>
                <a:latin typeface="Alexandria" pitchFamily="2" charset="-78"/>
                <a:ea typeface="Calibri" panose="020F0502020204030204" pitchFamily="34" charset="0"/>
                <a:cs typeface="Alexandria" pitchFamily="2" charset="-78"/>
              </a:rPr>
              <a:t>Excel، Google Sheets، </a:t>
            </a:r>
            <a:r>
              <a:rPr lang="ar-SA" sz="1600" kern="100" dirty="0">
                <a:effectLst/>
                <a:latin typeface="Alexandria" pitchFamily="2" charset="-78"/>
                <a:ea typeface="Calibri" panose="020F0502020204030204" pitchFamily="34" charset="0"/>
                <a:cs typeface="Alexandria" pitchFamily="2" charset="-78"/>
              </a:rPr>
              <a:t>أو أدوات متقدمة مثل </a:t>
            </a:r>
            <a:r>
              <a:rPr lang="en-GB" sz="1600" kern="100" dirty="0">
                <a:effectLst/>
                <a:latin typeface="Alexandria" pitchFamily="2" charset="-78"/>
                <a:ea typeface="Calibri" panose="020F0502020204030204" pitchFamily="34" charset="0"/>
                <a:cs typeface="Alexandria" pitchFamily="2" charset="-78"/>
              </a:rPr>
              <a:t>Tableau</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أو </a:t>
            </a:r>
            <a:r>
              <a:rPr lang="en-GB" sz="1600" kern="100" dirty="0">
                <a:effectLst/>
                <a:latin typeface="Alexandria" pitchFamily="2" charset="-78"/>
                <a:ea typeface="Calibri" panose="020F0502020204030204" pitchFamily="34" charset="0"/>
                <a:cs typeface="Alexandria" pitchFamily="2" charset="-78"/>
              </a:rPr>
              <a:t>Power BI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لتنظيم البيانات.</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6819"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0789146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1" y="819633"/>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51409" y="1218064"/>
            <a:ext cx="10947877" cy="5282856"/>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2</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جمع وتحليل البيانات</a:t>
            </a:r>
            <a:endParaRPr lang="ar-EG"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3. تحليل البيانات: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تحليل المعنويات</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استخدم أدوات تحليل المعنويات</a:t>
            </a:r>
            <a:r>
              <a:rPr lang="en-GB" sz="1600" kern="100" dirty="0">
                <a:effectLst/>
                <a:latin typeface="Alexandria" pitchFamily="2" charset="-78"/>
                <a:ea typeface="Calibri" panose="020F0502020204030204" pitchFamily="34" charset="0"/>
                <a:cs typeface="Alexandria" pitchFamily="2" charset="-78"/>
              </a:rPr>
              <a:t>Sentiment Analysis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لتحديد النغمة العامة للمراجعات والتعليقات. يمكن لأدوات مثل </a:t>
            </a:r>
            <a:r>
              <a:rPr lang="en-GB" sz="1600" kern="100" dirty="0">
                <a:effectLst/>
                <a:latin typeface="Alexandria" pitchFamily="2" charset="-78"/>
                <a:ea typeface="Calibri" panose="020F0502020204030204" pitchFamily="34" charset="0"/>
                <a:cs typeface="Alexandria" pitchFamily="2" charset="-78"/>
              </a:rPr>
              <a:t>Mention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و</a:t>
            </a:r>
            <a:r>
              <a:rPr lang="en-GB" sz="1600" kern="100" dirty="0">
                <a:effectLst/>
                <a:latin typeface="Alexandria" pitchFamily="2" charset="-78"/>
                <a:ea typeface="Calibri" panose="020F0502020204030204" pitchFamily="34" charset="0"/>
                <a:cs typeface="Alexandria" pitchFamily="2" charset="-78"/>
              </a:rPr>
              <a:t>Hootsuite</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تقديم تقارير تحليلية عن المعنويات.</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تحديد الأنماط والتوجهات</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a:t>
            </a:r>
            <a:r>
              <a:rPr lang="ar-EG" sz="1600" kern="100" dirty="0">
                <a:effectLst/>
                <a:latin typeface="Alexandria" pitchFamily="2" charset="-78"/>
                <a:ea typeface="Calibri" panose="020F0502020204030204" pitchFamily="34" charset="0"/>
                <a:cs typeface="Alexandria" pitchFamily="2" charset="-78"/>
              </a:rPr>
              <a:t>ل</a:t>
            </a:r>
            <a:r>
              <a:rPr lang="ar-SA" sz="1600" kern="100" dirty="0">
                <a:effectLst/>
                <a:latin typeface="Alexandria" pitchFamily="2" charset="-78"/>
                <a:ea typeface="Calibri" panose="020F0502020204030204" pitchFamily="34" charset="0"/>
                <a:cs typeface="Alexandria" pitchFamily="2" charset="-78"/>
              </a:rPr>
              <a:t>بحث عن الكلمات الرئيسية المتكررة والمواضيع الشائعة في التعليقات والمراجعات</a:t>
            </a:r>
            <a:r>
              <a:rPr lang="ar-EG" sz="1600" kern="100" dirty="0">
                <a:effectLst/>
                <a:latin typeface="Alexandria" pitchFamily="2" charset="-78"/>
                <a:ea typeface="Calibri" panose="020F0502020204030204" pitchFamily="34" charset="0"/>
                <a:cs typeface="Alexandria" pitchFamily="2" charset="-78"/>
              </a:rPr>
              <a:t>، و</a:t>
            </a:r>
            <a:r>
              <a:rPr lang="ar-SA" sz="1600" kern="100" dirty="0" err="1">
                <a:effectLst/>
                <a:latin typeface="Alexandria" pitchFamily="2" charset="-78"/>
                <a:ea typeface="Calibri" panose="020F0502020204030204" pitchFamily="34" charset="0"/>
                <a:cs typeface="Alexandria" pitchFamily="2" charset="-78"/>
              </a:rPr>
              <a:t>استخد</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م الرسوم البيانية والمخططات لفهم التوجهات الزمنية (مثلاً، هل هناك زيادة في التعليقات السلبية خلال فترة معينة؟).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4. تحديد النقاط الإيجابية والسلبية:</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النقاط الإيجابية</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ت</a:t>
            </a:r>
            <a:r>
              <a:rPr lang="ar-SA" sz="1600" kern="100" dirty="0">
                <a:effectLst/>
                <a:latin typeface="Alexandria" pitchFamily="2" charset="-78"/>
                <a:ea typeface="Calibri" panose="020F0502020204030204" pitchFamily="34" charset="0"/>
                <a:cs typeface="Alexandria" pitchFamily="2" charset="-78"/>
              </a:rPr>
              <a:t>حد</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د الجوانب التي يحبها العملاء في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خدمات أو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منتجات</a:t>
            </a:r>
            <a:r>
              <a:rPr lang="ar-EG" sz="1600" kern="100" dirty="0">
                <a:effectLst/>
                <a:latin typeface="Alexandria" pitchFamily="2" charset="-78"/>
                <a:ea typeface="Calibri" panose="020F0502020204030204" pitchFamily="34" charset="0"/>
                <a:cs typeface="Alexandria" pitchFamily="2" charset="-78"/>
              </a:rPr>
              <a:t>، ويتم ت</a:t>
            </a:r>
            <a:r>
              <a:rPr lang="ar-SA" sz="1600" kern="100" dirty="0">
                <a:effectLst/>
                <a:latin typeface="Alexandria" pitchFamily="2" charset="-78"/>
                <a:ea typeface="Calibri" panose="020F0502020204030204" pitchFamily="34" charset="0"/>
                <a:cs typeface="Alexandria" pitchFamily="2" charset="-78"/>
              </a:rPr>
              <a:t>سج</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ل هذه النقاط </a:t>
            </a:r>
            <a:r>
              <a:rPr lang="ar-SA" sz="1600" kern="100" dirty="0" err="1">
                <a:effectLst/>
                <a:latin typeface="Alexandria" pitchFamily="2" charset="-78"/>
                <a:ea typeface="Calibri" panose="020F0502020204030204" pitchFamily="34" charset="0"/>
                <a:cs typeface="Alexandria" pitchFamily="2" charset="-78"/>
              </a:rPr>
              <a:t>واستخد</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مها في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حملات التسويقية لإبراز الجوانب التي تلقى استحسان الجمهور.</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النقاط السلبية</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ت</a:t>
            </a:r>
            <a:r>
              <a:rPr lang="ar-SA" sz="1600" kern="100" dirty="0">
                <a:effectLst/>
                <a:latin typeface="Alexandria" pitchFamily="2" charset="-78"/>
                <a:ea typeface="Calibri" panose="020F0502020204030204" pitchFamily="34" charset="0"/>
                <a:cs typeface="Alexandria" pitchFamily="2" charset="-78"/>
              </a:rPr>
              <a:t>حد</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د المشكلات المتكررة التي </a:t>
            </a:r>
            <a:r>
              <a:rPr lang="ar-SA" sz="1600" kern="100" dirty="0" err="1">
                <a:effectLst/>
                <a:latin typeface="Alexandria" pitchFamily="2" charset="-78"/>
                <a:ea typeface="Calibri" panose="020F0502020204030204" pitchFamily="34" charset="0"/>
                <a:cs typeface="Alexandria" pitchFamily="2" charset="-78"/>
              </a:rPr>
              <a:t>يواجهها</a:t>
            </a:r>
            <a:r>
              <a:rPr lang="ar-SA" sz="1600" kern="100" dirty="0">
                <a:effectLst/>
                <a:latin typeface="Alexandria" pitchFamily="2" charset="-78"/>
                <a:ea typeface="Calibri" panose="020F0502020204030204" pitchFamily="34" charset="0"/>
                <a:cs typeface="Alexandria" pitchFamily="2" charset="-78"/>
              </a:rPr>
              <a:t> العملاء</a:t>
            </a:r>
            <a:r>
              <a:rPr lang="ar-EG" sz="1600" kern="100" dirty="0">
                <a:effectLst/>
                <a:latin typeface="Alexandria" pitchFamily="2" charset="-78"/>
                <a:ea typeface="Calibri" panose="020F0502020204030204" pitchFamily="34" charset="0"/>
                <a:cs typeface="Alexandria" pitchFamily="2" charset="-78"/>
              </a:rPr>
              <a:t>، والتي</a:t>
            </a:r>
            <a:r>
              <a:rPr lang="ar-SA" sz="1600" kern="100" dirty="0">
                <a:effectLst/>
                <a:latin typeface="Alexandria" pitchFamily="2" charset="-78"/>
                <a:ea typeface="Calibri" panose="020F0502020204030204" pitchFamily="34" charset="0"/>
                <a:cs typeface="Alexandria" pitchFamily="2" charset="-78"/>
              </a:rPr>
              <a:t> قد تكون مرتبطة بجودة المنتج، </a:t>
            </a:r>
            <a:r>
              <a:rPr lang="ar-EG" sz="1600" kern="100" dirty="0">
                <a:effectLst/>
                <a:latin typeface="Alexandria" pitchFamily="2" charset="-78"/>
                <a:ea typeface="Calibri" panose="020F0502020204030204" pitchFamily="34" charset="0"/>
                <a:cs typeface="Alexandria" pitchFamily="2" charset="-78"/>
              </a:rPr>
              <a:t>أو </a:t>
            </a:r>
            <a:r>
              <a:rPr lang="ar-SA" sz="1600" kern="100" dirty="0">
                <a:effectLst/>
                <a:latin typeface="Alexandria" pitchFamily="2" charset="-78"/>
                <a:ea typeface="Calibri" panose="020F0502020204030204" pitchFamily="34" charset="0"/>
                <a:cs typeface="Alexandria" pitchFamily="2" charset="-78"/>
              </a:rPr>
              <a:t>خدمة العملاء، الشحن، أو أي جوانب أخرى.</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سجل هذه المشكلات وضع خطة لتحسينها.</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074860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37652" y="776185"/>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19190" y="1304603"/>
            <a:ext cx="10947877" cy="4969950"/>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2</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جمع وتحليل البيانات</a:t>
            </a:r>
            <a:endParaRPr lang="ar-EG"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5. إعداد تقارير دورية:</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إنشاء تقارير تحليلية</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EG" sz="1600" kern="100" dirty="0">
                <a:latin typeface="Alexandria" pitchFamily="2" charset="-78"/>
                <a:ea typeface="Calibri" panose="020F0502020204030204" pitchFamily="34" charset="0"/>
                <a:cs typeface="Alexandria" pitchFamily="2" charset="-78"/>
              </a:rPr>
              <a:t>يتم </a:t>
            </a:r>
            <a:r>
              <a:rPr lang="ar-SA" sz="1600" kern="100" dirty="0">
                <a:effectLst/>
                <a:latin typeface="Alexandria" pitchFamily="2" charset="-78"/>
                <a:ea typeface="Calibri" panose="020F0502020204030204" pitchFamily="34" charset="0"/>
                <a:cs typeface="Alexandria" pitchFamily="2" charset="-78"/>
              </a:rPr>
              <a:t>إنشاء تقارير دورية (أسبوعية، شهرية، ربع سنوية) توضح النتائج الرئيسية من التحليل</a:t>
            </a:r>
            <a:r>
              <a:rPr lang="ar-EG" sz="1600" kern="100" dirty="0">
                <a:effectLst/>
                <a:latin typeface="Alexandria" pitchFamily="2" charset="-78"/>
                <a:ea typeface="Calibri" panose="020F0502020204030204" pitchFamily="34" charset="0"/>
                <a:cs typeface="Alexandria" pitchFamily="2" charset="-78"/>
              </a:rPr>
              <a:t>، </a:t>
            </a:r>
            <a:r>
              <a:rPr lang="ar-EG" sz="1600" kern="100" dirty="0" err="1">
                <a:effectLst/>
                <a:latin typeface="Alexandria" pitchFamily="2" charset="-78"/>
                <a:ea typeface="Calibri" panose="020F0502020204030204" pitchFamily="34" charset="0"/>
                <a:cs typeface="Alexandria" pitchFamily="2" charset="-78"/>
              </a:rPr>
              <a:t>وتُ</a:t>
            </a:r>
            <a:r>
              <a:rPr lang="ar-SA" sz="1600" kern="100" dirty="0">
                <a:effectLst/>
                <a:latin typeface="Alexandria" pitchFamily="2" charset="-78"/>
                <a:ea typeface="Calibri" panose="020F0502020204030204" pitchFamily="34" charset="0"/>
                <a:cs typeface="Alexandria" pitchFamily="2" charset="-78"/>
              </a:rPr>
              <a:t>ستخد</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م الرسوم البيانية والمخططات لتوضيح البيانات والنمط العام للرأي العام.</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مشاركة التقارير مع الفريق</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م</a:t>
            </a:r>
            <a:r>
              <a:rPr lang="ar-SA" sz="1600" kern="100" dirty="0">
                <a:effectLst/>
                <a:latin typeface="Alexandria" pitchFamily="2" charset="-78"/>
                <a:ea typeface="Calibri" panose="020F0502020204030204" pitchFamily="34" charset="0"/>
                <a:cs typeface="Alexandria" pitchFamily="2" charset="-78"/>
              </a:rPr>
              <a:t>شارك</a:t>
            </a:r>
            <a:r>
              <a:rPr lang="ar-EG" sz="1600" kern="100" dirty="0">
                <a:effectLst/>
                <a:latin typeface="Alexandria" pitchFamily="2" charset="-78"/>
                <a:ea typeface="Calibri" panose="020F0502020204030204" pitchFamily="34" charset="0"/>
                <a:cs typeface="Alexandria" pitchFamily="2" charset="-78"/>
              </a:rPr>
              <a:t>ة</a:t>
            </a:r>
            <a:r>
              <a:rPr lang="ar-SA" sz="1600" kern="100" dirty="0">
                <a:effectLst/>
                <a:latin typeface="Alexandria" pitchFamily="2" charset="-78"/>
                <a:ea typeface="Calibri" panose="020F0502020204030204" pitchFamily="34" charset="0"/>
                <a:cs typeface="Alexandria" pitchFamily="2" charset="-78"/>
              </a:rPr>
              <a:t> التقارير مع الفرق المعنية داخل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شرك</a:t>
            </a:r>
            <a:r>
              <a:rPr lang="ar-EG" sz="1600" kern="100" dirty="0">
                <a:effectLst/>
                <a:latin typeface="Alexandria" pitchFamily="2" charset="-78"/>
                <a:ea typeface="Calibri" panose="020F0502020204030204" pitchFamily="34" charset="0"/>
                <a:cs typeface="Alexandria" pitchFamily="2" charset="-78"/>
              </a:rPr>
              <a:t>ة</a:t>
            </a:r>
            <a:r>
              <a:rPr lang="ar-SA" sz="1600" kern="100" dirty="0">
                <a:effectLst/>
                <a:latin typeface="Alexandria" pitchFamily="2" charset="-78"/>
                <a:ea typeface="Calibri" panose="020F0502020204030204" pitchFamily="34" charset="0"/>
                <a:cs typeface="Alexandria" pitchFamily="2" charset="-78"/>
              </a:rPr>
              <a:t> مثل فرق التسويق، خدمة العملاء، والإدارة العليا</a:t>
            </a:r>
            <a:r>
              <a:rPr lang="ar-EG" sz="1600" kern="100" dirty="0">
                <a:effectLst/>
                <a:latin typeface="Alexandria" pitchFamily="2" charset="-78"/>
                <a:ea typeface="Calibri" panose="020F0502020204030204" pitchFamily="34" charset="0"/>
                <a:cs typeface="Alexandria" pitchFamily="2" charset="-78"/>
              </a:rPr>
              <a:t>، </a:t>
            </a:r>
            <a:r>
              <a:rPr lang="ar-EG" sz="1600" kern="100" dirty="0" err="1">
                <a:effectLst/>
                <a:latin typeface="Alexandria" pitchFamily="2" charset="-78"/>
                <a:ea typeface="Calibri" panose="020F0502020204030204" pitchFamily="34" charset="0"/>
                <a:cs typeface="Alexandria" pitchFamily="2" charset="-78"/>
              </a:rPr>
              <a:t>وم</a:t>
            </a:r>
            <a:r>
              <a:rPr lang="ar-SA" sz="1600" kern="100" dirty="0">
                <a:effectLst/>
                <a:latin typeface="Alexandria" pitchFamily="2" charset="-78"/>
                <a:ea typeface="Calibri" panose="020F0502020204030204" pitchFamily="34" charset="0"/>
                <a:cs typeface="Alexandria" pitchFamily="2" charset="-78"/>
              </a:rPr>
              <a:t>ناقش</a:t>
            </a:r>
            <a:r>
              <a:rPr lang="ar-EG" sz="1600" kern="100" dirty="0">
                <a:effectLst/>
                <a:latin typeface="Alexandria" pitchFamily="2" charset="-78"/>
                <a:ea typeface="Calibri" panose="020F0502020204030204" pitchFamily="34" charset="0"/>
                <a:cs typeface="Alexandria" pitchFamily="2" charset="-78"/>
              </a:rPr>
              <a:t>ة</a:t>
            </a:r>
            <a:r>
              <a:rPr lang="ar-SA" sz="1600" kern="100" dirty="0">
                <a:effectLst/>
                <a:latin typeface="Alexandria" pitchFamily="2" charset="-78"/>
                <a:ea typeface="Calibri" panose="020F0502020204030204" pitchFamily="34" charset="0"/>
                <a:cs typeface="Alexandria" pitchFamily="2" charset="-78"/>
              </a:rPr>
              <a:t> النتائج وخطط التحسين بناءً على التحليل.</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6. اتخاذ الإجراءات: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التفاعل مع الجمهور</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استخدم التحليل للتفاعل مع الجمهور بشكل أكثر فعالية</a:t>
            </a:r>
            <a:r>
              <a:rPr lang="ar-EG" sz="1600" kern="100" dirty="0">
                <a:effectLst/>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الرد على التعليقات السلبية بحلول ملموسة و</a:t>
            </a:r>
            <a:r>
              <a:rPr lang="ar-EG" sz="1600" kern="100" dirty="0">
                <a:effectLst/>
                <a:latin typeface="Alexandria" pitchFamily="2" charset="-78"/>
                <a:ea typeface="Calibri" panose="020F0502020204030204" pitchFamily="34" charset="0"/>
                <a:cs typeface="Alexandria" pitchFamily="2" charset="-78"/>
              </a:rPr>
              <a:t>إ</a:t>
            </a:r>
            <a:r>
              <a:rPr lang="ar-SA" sz="1600" kern="100" dirty="0" err="1">
                <a:effectLst/>
                <a:latin typeface="Alexandria" pitchFamily="2" charset="-78"/>
                <a:ea typeface="Calibri" panose="020F0502020204030204" pitchFamily="34" charset="0"/>
                <a:cs typeface="Alexandria" pitchFamily="2" charset="-78"/>
              </a:rPr>
              <a:t>ظه</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ر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تقدير للتعليقات الإيجابية.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تحسين المنتجات والخدمات</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err="1">
                <a:effectLst/>
                <a:latin typeface="Alexandria" pitchFamily="2" charset="-78"/>
                <a:ea typeface="Calibri" panose="020F0502020204030204" pitchFamily="34" charset="0"/>
                <a:cs typeface="Alexandria" pitchFamily="2" charset="-78"/>
              </a:rPr>
              <a:t>استخد</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م المعلومات المستخلصة لتحسين المنتجات والخدمات بناءً على ملاحظات العملاء.</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تطوير استراتيجيات التسويق</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ت</a:t>
            </a:r>
            <a:r>
              <a:rPr lang="ar-SA" sz="1600" kern="100" dirty="0">
                <a:effectLst/>
                <a:latin typeface="Alexandria" pitchFamily="2" charset="-78"/>
                <a:ea typeface="Calibri" panose="020F0502020204030204" pitchFamily="34" charset="0"/>
                <a:cs typeface="Alexandria" pitchFamily="2" charset="-78"/>
              </a:rPr>
              <a:t>طو</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ر استراتيجيات تسويقية تعزز النقاط الإيجابية وتستهدف تحسين النقاط السلبية.</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11075"/>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845219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37652" y="88821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57892" y="1492079"/>
            <a:ext cx="10670474" cy="4764766"/>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3. التفاعل والرد</a:t>
            </a:r>
            <a:endParaRPr lang="ar-EG" sz="2000" b="1" kern="100" dirty="0">
              <a:effectLst/>
              <a:latin typeface="Alexandria" pitchFamily="2" charset="-78"/>
              <a:ea typeface="Calibri" panose="020F0502020204030204" pitchFamily="34" charset="0"/>
              <a:cs typeface="Alexandria" pitchFamily="2" charset="-78"/>
            </a:endParaRPr>
          </a:p>
          <a:p>
            <a:pPr marL="342900" indent="-342900" algn="just" rtl="1">
              <a:lnSpc>
                <a:spcPct val="150000"/>
              </a:lnSpc>
              <a:spcAft>
                <a:spcPts val="800"/>
              </a:spcAft>
              <a:buAutoNum type="arabicPeriod"/>
            </a:pPr>
            <a:r>
              <a:rPr lang="ar-SA" b="1" kern="100" dirty="0">
                <a:effectLst/>
                <a:latin typeface="Alexandria" pitchFamily="2" charset="-78"/>
                <a:ea typeface="Calibri" panose="020F0502020204030204" pitchFamily="34" charset="0"/>
                <a:cs typeface="Alexandria" pitchFamily="2" charset="-78"/>
              </a:rPr>
              <a:t>التفاعل مع التعليقات والمراجعات السلبية:</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الرد السريع:</a:t>
            </a:r>
            <a:r>
              <a:rPr lang="ar-EG" sz="1600" b="1" kern="100" dirty="0">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الرد على التعليقات والمراجعات السلبية في أسرع وقت ممكن</a:t>
            </a:r>
            <a:r>
              <a:rPr lang="ar-EG" sz="1600" kern="100" dirty="0">
                <a:effectLst/>
                <a:latin typeface="Alexandria" pitchFamily="2" charset="-78"/>
                <a:ea typeface="Calibri" panose="020F0502020204030204" pitchFamily="34" charset="0"/>
                <a:cs typeface="Alexandria" pitchFamily="2" charset="-78"/>
              </a:rPr>
              <a:t>؛ حيث إن</a:t>
            </a:r>
            <a:r>
              <a:rPr lang="ar-SA" sz="1600" kern="100" dirty="0">
                <a:effectLst/>
                <a:latin typeface="Alexandria" pitchFamily="2" charset="-78"/>
                <a:ea typeface="Calibri" panose="020F0502020204030204" pitchFamily="34" charset="0"/>
                <a:cs typeface="Alexandria" pitchFamily="2" charset="-78"/>
              </a:rPr>
              <a:t> التأخير في الرد يمكن أن يؤدي إلى تفاقم المشكلة وزيادة إحباط العميل.</a:t>
            </a:r>
            <a:r>
              <a:rPr lang="ar-EG" sz="1600" kern="100" dirty="0">
                <a:latin typeface="Alexandria" pitchFamily="2" charset="-78"/>
                <a:ea typeface="Calibri" panose="020F0502020204030204" pitchFamily="34" charset="0"/>
                <a:cs typeface="Alexandria" pitchFamily="2" charset="-78"/>
              </a:rPr>
              <a:t> كذلك </a:t>
            </a:r>
            <a:r>
              <a:rPr lang="ar-SA" sz="1600" kern="100" dirty="0">
                <a:effectLst/>
                <a:latin typeface="Alexandria" pitchFamily="2" charset="-78"/>
                <a:ea typeface="Calibri" panose="020F0502020204030204" pitchFamily="34" charset="0"/>
                <a:cs typeface="Alexandria" pitchFamily="2" charset="-78"/>
              </a:rPr>
              <a:t>الاعتراف بالمشكلة و</a:t>
            </a:r>
            <a:r>
              <a:rPr lang="ar-EG" sz="1600" kern="100" dirty="0">
                <a:effectLst/>
                <a:latin typeface="Alexandria" pitchFamily="2" charset="-78"/>
                <a:ea typeface="Calibri" panose="020F0502020204030204" pitchFamily="34" charset="0"/>
                <a:cs typeface="Alexandria" pitchFamily="2" charset="-78"/>
              </a:rPr>
              <a:t>إ</a:t>
            </a:r>
            <a:r>
              <a:rPr lang="ar-SA" sz="1600" kern="100" dirty="0" err="1">
                <a:effectLst/>
                <a:latin typeface="Alexandria" pitchFamily="2" charset="-78"/>
                <a:ea typeface="Calibri" panose="020F0502020204030204" pitchFamily="34" charset="0"/>
                <a:cs typeface="Alexandria" pitchFamily="2" charset="-78"/>
              </a:rPr>
              <a:t>ظه</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ر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تفهم للموقف يبين للعملاء أخذ ملاحظاتهم على محمل الجد.</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الاحترافية والتعاطف:</a:t>
            </a:r>
            <a:r>
              <a:rPr lang="ar-EG" sz="1600" b="1" kern="100" dirty="0">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 </a:t>
            </a:r>
            <a:r>
              <a:rPr lang="ar-EG" sz="1600" kern="100" dirty="0">
                <a:latin typeface="Alexandria" pitchFamily="2" charset="-78"/>
                <a:ea typeface="Calibri" panose="020F0502020204030204" pitchFamily="34" charset="0"/>
                <a:cs typeface="Alexandria" pitchFamily="2" charset="-78"/>
              </a:rPr>
              <a:t>الحفاظ على</a:t>
            </a:r>
            <a:r>
              <a:rPr lang="ar-EG" sz="1600" kern="100" dirty="0">
                <a:effectLst/>
                <a:latin typeface="Alexandria" pitchFamily="2" charset="-78"/>
                <a:ea typeface="Calibri" panose="020F0502020204030204" pitchFamily="34" charset="0"/>
                <a:cs typeface="Alexandria" pitchFamily="2" charset="-78"/>
              </a:rPr>
              <a:t> ال</a:t>
            </a:r>
            <a:r>
              <a:rPr lang="ar-SA" sz="1600" kern="100" dirty="0">
                <a:effectLst/>
                <a:latin typeface="Alexandria" pitchFamily="2" charset="-78"/>
                <a:ea typeface="Calibri" panose="020F0502020204030204" pitchFamily="34" charset="0"/>
                <a:cs typeface="Alexandria" pitchFamily="2" charset="-78"/>
              </a:rPr>
              <a:t>هد</a:t>
            </a:r>
            <a:r>
              <a:rPr lang="ar-EG" sz="1600" kern="100" dirty="0" err="1">
                <a:effectLst/>
                <a:latin typeface="Alexandria" pitchFamily="2" charset="-78"/>
                <a:ea typeface="Calibri" panose="020F0502020204030204" pitchFamily="34" charset="0"/>
                <a:cs typeface="Alexandria" pitchFamily="2" charset="-78"/>
              </a:rPr>
              <a:t>وء</a:t>
            </a:r>
            <a:r>
              <a:rPr lang="ar-SA" sz="1600" kern="100" dirty="0">
                <a:effectLst/>
                <a:latin typeface="Alexandria" pitchFamily="2" charset="-78"/>
                <a:ea typeface="Calibri" panose="020F0502020204030204" pitchFamily="34" charset="0"/>
                <a:cs typeface="Alexandria" pitchFamily="2" charset="-78"/>
              </a:rPr>
              <a:t> و</a:t>
            </a:r>
            <a:r>
              <a:rPr lang="ar-EG" sz="1600" kern="100" dirty="0">
                <a:effectLst/>
                <a:latin typeface="Alexandria" pitchFamily="2" charset="-78"/>
                <a:ea typeface="Calibri" panose="020F0502020204030204" pitchFamily="34" charset="0"/>
                <a:cs typeface="Alexandria" pitchFamily="2" charset="-78"/>
              </a:rPr>
              <a:t>التزام ال</a:t>
            </a:r>
            <a:r>
              <a:rPr lang="ar-SA" sz="1600" kern="100" dirty="0">
                <a:effectLst/>
                <a:latin typeface="Alexandria" pitchFamily="2" charset="-78"/>
                <a:ea typeface="Calibri" panose="020F0502020204030204" pitchFamily="34" charset="0"/>
                <a:cs typeface="Alexandria" pitchFamily="2" charset="-78"/>
              </a:rPr>
              <a:t>مهني</a:t>
            </a:r>
            <a:r>
              <a:rPr lang="ar-EG" sz="1600" kern="100" dirty="0">
                <a:effectLst/>
                <a:latin typeface="Alexandria" pitchFamily="2" charset="-78"/>
                <a:ea typeface="Calibri" panose="020F0502020204030204" pitchFamily="34" charset="0"/>
                <a:cs typeface="Alexandria" pitchFamily="2" charset="-78"/>
              </a:rPr>
              <a:t>ة</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حتى في حالة غضب</a:t>
            </a:r>
            <a:r>
              <a:rPr lang="ar-SA" sz="1600" kern="100" dirty="0">
                <a:effectLst/>
                <a:latin typeface="Alexandria" pitchFamily="2" charset="-78"/>
                <a:ea typeface="Calibri" panose="020F0502020204030204" pitchFamily="34" charset="0"/>
                <a:cs typeface="Alexandria" pitchFamily="2" charset="-78"/>
              </a:rPr>
              <a:t> العميل أو </a:t>
            </a:r>
            <a:r>
              <a:rPr lang="ar-EG" sz="1600" kern="100" dirty="0">
                <a:effectLst/>
                <a:latin typeface="Alexandria" pitchFamily="2" charset="-78"/>
                <a:ea typeface="Calibri" panose="020F0502020204030204" pitchFamily="34" charset="0"/>
                <a:cs typeface="Alexandria" pitchFamily="2" charset="-78"/>
              </a:rPr>
              <a:t>عدم</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الإنصاف</a:t>
            </a:r>
            <a:r>
              <a:rPr lang="ar-SA" sz="1600" kern="100" dirty="0">
                <a:effectLst/>
                <a:latin typeface="Alexandria" pitchFamily="2" charset="-78"/>
                <a:ea typeface="Calibri" panose="020F0502020204030204" pitchFamily="34" charset="0"/>
                <a:cs typeface="Alexandria" pitchFamily="2" charset="-78"/>
              </a:rPr>
              <a:t> في تعليقه</a:t>
            </a:r>
            <a:r>
              <a:rPr lang="ar-EG" sz="1600" kern="100" dirty="0">
                <a:latin typeface="Alexandria" pitchFamily="2" charset="-78"/>
                <a:ea typeface="Calibri" panose="020F0502020204030204" pitchFamily="34" charset="0"/>
                <a:cs typeface="Alexandria" pitchFamily="2" charset="-78"/>
              </a:rPr>
              <a:t>، </a:t>
            </a:r>
            <a:r>
              <a:rPr lang="ar-EG" sz="1600" kern="100" dirty="0" err="1">
                <a:latin typeface="Alexandria" pitchFamily="2" charset="-78"/>
                <a:ea typeface="Calibri" panose="020F0502020204030204" pitchFamily="34" charset="0"/>
                <a:cs typeface="Alexandria" pitchFamily="2" charset="-78"/>
              </a:rPr>
              <a:t>وإ</a:t>
            </a:r>
            <a:r>
              <a:rPr lang="ar-SA" sz="1600" kern="100" dirty="0" err="1">
                <a:effectLst/>
                <a:latin typeface="Alexandria" pitchFamily="2" charset="-78"/>
                <a:ea typeface="Calibri" panose="020F0502020204030204" pitchFamily="34" charset="0"/>
                <a:cs typeface="Alexandria" pitchFamily="2" charset="-78"/>
              </a:rPr>
              <a:t>ظه</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ر التعاطف </a:t>
            </a:r>
            <a:r>
              <a:rPr lang="ar-EG" sz="1600" kern="100" dirty="0">
                <a:effectLst/>
                <a:latin typeface="Alexandria" pitchFamily="2" charset="-78"/>
                <a:ea typeface="Calibri" panose="020F0502020204030204" pitchFamily="34" charset="0"/>
                <a:cs typeface="Alexandria" pitchFamily="2" charset="-78"/>
              </a:rPr>
              <a:t>وإبداء</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تفهم لمشاعر العميل و</a:t>
            </a:r>
            <a:r>
              <a:rPr lang="ar-EG" sz="1600" kern="100" dirty="0">
                <a:effectLst/>
                <a:latin typeface="Alexandria" pitchFamily="2" charset="-78"/>
                <a:ea typeface="Calibri" panose="020F0502020204030204" pitchFamily="34" charset="0"/>
                <a:cs typeface="Alexandria" pitchFamily="2" charset="-78"/>
              </a:rPr>
              <a:t>إ</a:t>
            </a:r>
            <a:r>
              <a:rPr lang="ar-SA" sz="1600" kern="100" dirty="0" err="1">
                <a:effectLst/>
                <a:latin typeface="Alexandria" pitchFamily="2" charset="-78"/>
                <a:ea typeface="Calibri" panose="020F0502020204030204" pitchFamily="34" charset="0"/>
                <a:cs typeface="Alexandria" pitchFamily="2" charset="-78"/>
              </a:rPr>
              <a:t>ظه</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ر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رغ</a:t>
            </a:r>
            <a:r>
              <a:rPr lang="ar-EG" sz="1600" kern="100" dirty="0" err="1">
                <a:effectLst/>
                <a:latin typeface="Alexandria" pitchFamily="2" charset="-78"/>
                <a:ea typeface="Calibri" panose="020F0502020204030204" pitchFamily="34" charset="0"/>
                <a:cs typeface="Alexandria" pitchFamily="2" charset="-78"/>
              </a:rPr>
              <a:t>بة</a:t>
            </a:r>
            <a:r>
              <a:rPr lang="ar-SA" sz="1600" kern="100" dirty="0">
                <a:effectLst/>
                <a:latin typeface="Alexandria" pitchFamily="2" charset="-78"/>
                <a:ea typeface="Calibri" panose="020F0502020204030204" pitchFamily="34" charset="0"/>
                <a:cs typeface="Alexandria" pitchFamily="2" charset="-78"/>
              </a:rPr>
              <a:t> في مساعدته وحل مشكلته.</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تقديم حلول ملموسة:</a:t>
            </a:r>
            <a:r>
              <a:rPr lang="ar-EG" sz="1600" b="1" kern="100" dirty="0">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عرض حل فوري إذا كان بالإمكان حل المشكلة على الفور</a:t>
            </a:r>
            <a:r>
              <a:rPr lang="ar-EG" sz="1600" kern="100" dirty="0">
                <a:effectLst/>
                <a:latin typeface="Alexandria" pitchFamily="2" charset="-78"/>
                <a:ea typeface="Calibri" panose="020F0502020204030204" pitchFamily="34" charset="0"/>
                <a:cs typeface="Alexandria" pitchFamily="2" charset="-78"/>
              </a:rPr>
              <a:t>، والذي</a:t>
            </a:r>
            <a:r>
              <a:rPr lang="ar-SA" sz="1600" kern="100" dirty="0">
                <a:effectLst/>
                <a:latin typeface="Alexandria" pitchFamily="2" charset="-78"/>
                <a:ea typeface="Calibri" panose="020F0502020204030204" pitchFamily="34" charset="0"/>
                <a:cs typeface="Alexandria" pitchFamily="2" charset="-78"/>
              </a:rPr>
              <a:t> قد يتضمن استبدال المنتج، </a:t>
            </a:r>
            <a:r>
              <a:rPr lang="ar-EG" sz="1600" kern="100" dirty="0">
                <a:effectLst/>
                <a:latin typeface="Alexandria" pitchFamily="2" charset="-78"/>
                <a:ea typeface="Calibri" panose="020F0502020204030204" pitchFamily="34" charset="0"/>
                <a:cs typeface="Alexandria" pitchFamily="2" charset="-78"/>
              </a:rPr>
              <a:t>أو </a:t>
            </a:r>
            <a:r>
              <a:rPr lang="ar-SA" sz="1600" kern="100" dirty="0">
                <a:effectLst/>
                <a:latin typeface="Alexandria" pitchFamily="2" charset="-78"/>
                <a:ea typeface="Calibri" panose="020F0502020204030204" pitchFamily="34" charset="0"/>
                <a:cs typeface="Alexandria" pitchFamily="2" charset="-78"/>
              </a:rPr>
              <a:t>استرداد المبلغ، أو أي إجراء آخر يناسب الموقف.</a:t>
            </a:r>
            <a:r>
              <a:rPr lang="ar-EG" sz="1600" kern="100" dirty="0">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في بعض الحالات، </a:t>
            </a:r>
            <a:r>
              <a:rPr lang="ar-SA" sz="1600" kern="100" dirty="0">
                <a:latin typeface="Alexandria" pitchFamily="2" charset="-78"/>
                <a:ea typeface="Calibri" panose="020F0502020204030204" pitchFamily="34" charset="0"/>
                <a:cs typeface="Alexandria" pitchFamily="2" charset="-78"/>
              </a:rPr>
              <a:t>قد تحتاج</a:t>
            </a:r>
            <a:r>
              <a:rPr lang="ar-EG" sz="1600" kern="100" dirty="0">
                <a:latin typeface="Alexandria" pitchFamily="2" charset="-78"/>
                <a:ea typeface="Calibri" panose="020F0502020204030204" pitchFamily="34" charset="0"/>
                <a:cs typeface="Alexandria" pitchFamily="2" charset="-78"/>
              </a:rPr>
              <a:t> </a:t>
            </a:r>
            <a:r>
              <a:rPr lang="ar-SA" sz="1600" kern="100" dirty="0">
                <a:latin typeface="Alexandria" pitchFamily="2" charset="-78"/>
                <a:ea typeface="Calibri" panose="020F0502020204030204" pitchFamily="34" charset="0"/>
                <a:cs typeface="Alexandria" pitchFamily="2" charset="-78"/>
              </a:rPr>
              <a:t>المشكلة </a:t>
            </a:r>
            <a:r>
              <a:rPr lang="ar-SA" sz="1600" kern="100" dirty="0">
                <a:effectLst/>
                <a:latin typeface="Alexandria" pitchFamily="2" charset="-78"/>
                <a:ea typeface="Calibri" panose="020F0502020204030204" pitchFamily="34" charset="0"/>
                <a:cs typeface="Alexandria" pitchFamily="2" charset="-78"/>
              </a:rPr>
              <a:t>إلى مزيد من التفاصيل </a:t>
            </a:r>
            <a:r>
              <a:rPr lang="ar-EG" sz="1600" kern="100" dirty="0">
                <a:effectLst/>
                <a:latin typeface="Alexandria" pitchFamily="2" charset="-78"/>
                <a:ea typeface="Calibri" panose="020F0502020204030204" pitchFamily="34" charset="0"/>
                <a:cs typeface="Alexandria" pitchFamily="2" charset="-78"/>
              </a:rPr>
              <a:t>ل</a:t>
            </a:r>
            <a:r>
              <a:rPr lang="ar-SA" sz="1600" kern="100" dirty="0">
                <a:effectLst/>
                <a:latin typeface="Alexandria" pitchFamily="2" charset="-78"/>
                <a:ea typeface="Calibri" panose="020F0502020204030204" pitchFamily="34" charset="0"/>
                <a:cs typeface="Alexandria" pitchFamily="2" charset="-78"/>
              </a:rPr>
              <a:t>ل</a:t>
            </a:r>
            <a:r>
              <a:rPr lang="ar-EG" sz="1600" kern="100" dirty="0">
                <a:effectLst/>
                <a:latin typeface="Alexandria" pitchFamily="2" charset="-78"/>
                <a:ea typeface="Calibri" panose="020F0502020204030204" pitchFamily="34" charset="0"/>
                <a:cs typeface="Alexandria" pitchFamily="2" charset="-78"/>
              </a:rPr>
              <a:t>وصول إلى </a:t>
            </a:r>
            <a:r>
              <a:rPr lang="ar-SA" sz="1600" kern="100" dirty="0">
                <a:effectLst/>
                <a:latin typeface="Alexandria" pitchFamily="2" charset="-78"/>
                <a:ea typeface="Calibri" panose="020F0502020204030204" pitchFamily="34" charset="0"/>
                <a:cs typeface="Alexandria" pitchFamily="2" charset="-78"/>
              </a:rPr>
              <a:t>حل</a:t>
            </a:r>
            <a:r>
              <a:rPr lang="ar-EG" sz="1600" kern="100" dirty="0">
                <a:latin typeface="Alexandria" pitchFamily="2" charset="-78"/>
                <a:ea typeface="Calibri" panose="020F0502020204030204" pitchFamily="34" charset="0"/>
                <a:cs typeface="Alexandria" pitchFamily="2" charset="-78"/>
              </a:rPr>
              <a:t>، يتم</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ت</a:t>
            </a:r>
            <a:r>
              <a:rPr lang="ar-SA" sz="1600" kern="100" dirty="0" err="1">
                <a:effectLst/>
                <a:latin typeface="Alexandria" pitchFamily="2" charset="-78"/>
                <a:ea typeface="Calibri" panose="020F0502020204030204" pitchFamily="34" charset="0"/>
                <a:cs typeface="Alexandria" pitchFamily="2" charset="-78"/>
              </a:rPr>
              <a:t>وج</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ه العميل للتواصل مباشرة عبر البريد الإلكتروني أو الهاتف لمتابعة المشكلة بشكل خاص.</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د. المتابعة بعد الحل:</a:t>
            </a:r>
            <a:r>
              <a:rPr lang="ar-EG" sz="1600" b="1"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المتابعة</a:t>
            </a:r>
            <a:r>
              <a:rPr lang="ar-SA" sz="1600" kern="100" dirty="0">
                <a:effectLst/>
                <a:latin typeface="Alexandria" pitchFamily="2" charset="-78"/>
                <a:ea typeface="Calibri" panose="020F0502020204030204" pitchFamily="34" charset="0"/>
                <a:cs typeface="Alexandria" pitchFamily="2" charset="-78"/>
              </a:rPr>
              <a:t> مع العميل للتأكد من رضا</a:t>
            </a:r>
            <a:r>
              <a:rPr lang="ar-EG" sz="1600" kern="100" dirty="0">
                <a:effectLst/>
                <a:latin typeface="Alexandria" pitchFamily="2" charset="-78"/>
                <a:ea typeface="Calibri" panose="020F0502020204030204" pitchFamily="34" charset="0"/>
                <a:cs typeface="Alexandria" pitchFamily="2" charset="-78"/>
              </a:rPr>
              <a:t>ئ</a:t>
            </a:r>
            <a:r>
              <a:rPr lang="ar-SA" sz="1600" kern="100" dirty="0">
                <a:effectLst/>
                <a:latin typeface="Alexandria" pitchFamily="2" charset="-78"/>
                <a:ea typeface="Calibri" panose="020F0502020204030204" pitchFamily="34" charset="0"/>
                <a:cs typeface="Alexandria" pitchFamily="2" charset="-78"/>
              </a:rPr>
              <a:t>ه عن الحل المقدم</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يعزز الثقة ويظهر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اهتمام براحته.</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11075"/>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9020714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37651" y="899357"/>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19190" y="1427990"/>
            <a:ext cx="10947877" cy="5016117"/>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3. التفاعل والرد</a:t>
            </a:r>
            <a:endParaRPr lang="ar-EG"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2. التفاعل مع التعليقات والمراجعات الإيجابية:</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الشكر والتقدير:</a:t>
            </a:r>
            <a:r>
              <a:rPr lang="ar-EG" sz="1600" b="1" kern="100" dirty="0">
                <a:latin typeface="Alexandria" pitchFamily="2" charset="-78"/>
                <a:ea typeface="Calibri" panose="020F0502020204030204" pitchFamily="34" charset="0"/>
                <a:cs typeface="Alexandria" pitchFamily="2" charset="-78"/>
              </a:rPr>
              <a:t> </a:t>
            </a:r>
            <a:r>
              <a:rPr lang="ar-EG" sz="1600" kern="100" dirty="0">
                <a:latin typeface="Alexandria" pitchFamily="2" charset="-78"/>
                <a:ea typeface="Calibri" panose="020F0502020204030204" pitchFamily="34" charset="0"/>
                <a:cs typeface="Alexandria" pitchFamily="2" charset="-78"/>
              </a:rPr>
              <a:t>ب</a:t>
            </a:r>
            <a:r>
              <a:rPr lang="ar-SA" sz="1600" kern="100" dirty="0">
                <a:effectLst/>
                <a:latin typeface="Alexandria" pitchFamily="2" charset="-78"/>
                <a:ea typeface="Calibri" panose="020F0502020204030204" pitchFamily="34" charset="0"/>
                <a:cs typeface="Alexandria" pitchFamily="2" charset="-78"/>
              </a:rPr>
              <a:t>د</a:t>
            </a:r>
            <a:r>
              <a:rPr lang="ar-EG" sz="1600" kern="100" dirty="0">
                <a:effectLst/>
                <a:latin typeface="Alexandria" pitchFamily="2" charset="-78"/>
                <a:ea typeface="Calibri" panose="020F0502020204030204" pitchFamily="34" charset="0"/>
                <a:cs typeface="Alexandria" pitchFamily="2" charset="-78"/>
              </a:rPr>
              <a:t>ء</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رد بشكر العميل على ملاحظاته الإيجابية يعزز شعوره بالتقدير والولاء.</a:t>
            </a:r>
            <a:r>
              <a:rPr lang="ar-EG" sz="1600" kern="100" dirty="0">
                <a:latin typeface="Alexandria" pitchFamily="2" charset="-78"/>
                <a:ea typeface="Calibri" panose="020F0502020204030204" pitchFamily="34" charset="0"/>
                <a:cs typeface="Alexandria" pitchFamily="2" charset="-78"/>
              </a:rPr>
              <a:t> كذلك إظهار </a:t>
            </a:r>
            <a:r>
              <a:rPr lang="ar-SA" sz="1600" kern="100" dirty="0">
                <a:effectLst/>
                <a:latin typeface="Alexandria" pitchFamily="2" charset="-78"/>
                <a:ea typeface="Calibri" panose="020F0502020204030204" pitchFamily="34" charset="0"/>
                <a:cs typeface="Alexandria" pitchFamily="2" charset="-78"/>
              </a:rPr>
              <a:t>التقدير الشخصي</a:t>
            </a:r>
            <a:r>
              <a:rPr lang="ar-EG" sz="1600" kern="100" dirty="0">
                <a:effectLst/>
                <a:latin typeface="Alexandria" pitchFamily="2" charset="-78"/>
                <a:ea typeface="Calibri" panose="020F0502020204030204" pitchFamily="34" charset="0"/>
                <a:cs typeface="Alexandria" pitchFamily="2" charset="-78"/>
              </a:rPr>
              <a:t> من خلال</a:t>
            </a:r>
            <a:r>
              <a:rPr lang="ar-EG" sz="1600" kern="100" dirty="0">
                <a:latin typeface="Alexandria" pitchFamily="2" charset="-78"/>
                <a:ea typeface="Calibri" panose="020F0502020204030204" pitchFamily="34" charset="0"/>
                <a:cs typeface="Alexandria" pitchFamily="2" charset="-78"/>
              </a:rPr>
              <a:t> الاهتمام</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ب</a:t>
            </a:r>
            <a:r>
              <a:rPr lang="ar-SA" sz="1600" kern="100" dirty="0">
                <a:effectLst/>
                <a:latin typeface="Alexandria" pitchFamily="2" charset="-78"/>
                <a:ea typeface="Calibri" panose="020F0502020204030204" pitchFamily="34" charset="0"/>
                <a:cs typeface="Alexandria" pitchFamily="2" charset="-78"/>
              </a:rPr>
              <a:t>تفاصيل</a:t>
            </a:r>
            <a:r>
              <a:rPr lang="ar-EG" sz="1600" kern="100" dirty="0">
                <a:effectLst/>
                <a:latin typeface="Alexandria" pitchFamily="2" charset="-78"/>
                <a:ea typeface="Calibri" panose="020F0502020204030204" pitchFamily="34" charset="0"/>
                <a:cs typeface="Alexandria" pitchFamily="2" charset="-78"/>
              </a:rPr>
              <a:t> تعليق العميل</a:t>
            </a:r>
            <a:r>
              <a:rPr lang="ar-EG" sz="1600" kern="100" dirty="0">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قر</a:t>
            </a:r>
            <a:r>
              <a:rPr lang="ar-EG" sz="1600" kern="100" dirty="0" err="1">
                <a:effectLst/>
                <a:latin typeface="Alexandria" pitchFamily="2" charset="-78"/>
                <a:ea typeface="Calibri" panose="020F0502020204030204" pitchFamily="34" charset="0"/>
                <a:cs typeface="Alexandria" pitchFamily="2" charset="-78"/>
              </a:rPr>
              <a:t>اءة</a:t>
            </a:r>
            <a:r>
              <a:rPr lang="ar-SA" sz="1600" kern="100" dirty="0">
                <a:effectLst/>
                <a:latin typeface="Alexandria" pitchFamily="2" charset="-78"/>
                <a:ea typeface="Calibri" panose="020F0502020204030204" pitchFamily="34" charset="0"/>
                <a:cs typeface="Alexandria" pitchFamily="2" charset="-78"/>
              </a:rPr>
              <a:t> التعليق بعناية.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تعزيز التواصل:</a:t>
            </a:r>
            <a:r>
              <a:rPr lang="ar-EG" sz="1600" b="1" kern="100" dirty="0">
                <a:latin typeface="Alexandria" pitchFamily="2" charset="-78"/>
                <a:ea typeface="Calibri" panose="020F0502020204030204" pitchFamily="34" charset="0"/>
                <a:cs typeface="Alexandria" pitchFamily="2" charset="-78"/>
              </a:rPr>
              <a:t> </a:t>
            </a:r>
            <a:r>
              <a:rPr lang="ar-SA" sz="1600" kern="100" dirty="0">
                <a:latin typeface="Alexandria" pitchFamily="2" charset="-78"/>
                <a:ea typeface="Calibri" panose="020F0502020204030204" pitchFamily="34" charset="0"/>
                <a:cs typeface="Alexandria" pitchFamily="2" charset="-78"/>
              </a:rPr>
              <a:t>تشجيع العميل</a:t>
            </a:r>
            <a:r>
              <a:rPr lang="ar-EG" sz="1600" kern="100" dirty="0">
                <a:latin typeface="Alexandria" pitchFamily="2" charset="-78"/>
                <a:ea typeface="Calibri" panose="020F0502020204030204" pitchFamily="34" charset="0"/>
                <a:cs typeface="Alexandria" pitchFamily="2" charset="-78"/>
              </a:rPr>
              <a:t> على </a:t>
            </a:r>
            <a:r>
              <a:rPr lang="ar-SA" sz="1600" kern="100" dirty="0">
                <a:latin typeface="Alexandria" pitchFamily="2" charset="-78"/>
                <a:ea typeface="Calibri" panose="020F0502020204030204" pitchFamily="34" charset="0"/>
                <a:cs typeface="Alexandria" pitchFamily="2" charset="-78"/>
              </a:rPr>
              <a:t>مشاركة تجربته الجيدة مع الآخرين</a:t>
            </a:r>
            <a:r>
              <a:rPr lang="ar-SA" sz="1600" kern="100" dirty="0">
                <a:effectLst/>
                <a:latin typeface="Alexandria" pitchFamily="2" charset="-78"/>
                <a:ea typeface="Calibri" panose="020F0502020204030204" pitchFamily="34" charset="0"/>
                <a:cs typeface="Alexandria" pitchFamily="2" charset="-78"/>
              </a:rPr>
              <a:t>، و</a:t>
            </a:r>
            <a:r>
              <a:rPr lang="ar-EG" sz="1600" kern="100" dirty="0">
                <a:effectLst/>
                <a:latin typeface="Alexandria" pitchFamily="2" charset="-78"/>
                <a:ea typeface="Calibri" panose="020F0502020204030204" pitchFamily="34" charset="0"/>
                <a:cs typeface="Alexandria" pitchFamily="2" charset="-78"/>
              </a:rPr>
              <a:t>ت</a:t>
            </a:r>
            <a:r>
              <a:rPr lang="ar-SA" sz="1600" kern="100" dirty="0">
                <a:effectLst/>
                <a:latin typeface="Alexandria" pitchFamily="2" charset="-78"/>
                <a:ea typeface="Calibri" panose="020F0502020204030204" pitchFamily="34" charset="0"/>
                <a:cs typeface="Alexandria" pitchFamily="2" charset="-78"/>
              </a:rPr>
              <a:t>قد</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م دعوة لكتابة المزيد من المراجعات.</a:t>
            </a:r>
            <a:r>
              <a:rPr lang="ar-EG" sz="1600" kern="100" dirty="0">
                <a:latin typeface="Alexandria" pitchFamily="2" charset="-78"/>
                <a:ea typeface="Calibri" panose="020F0502020204030204" pitchFamily="34" charset="0"/>
                <a:cs typeface="Alexandria" pitchFamily="2" charset="-78"/>
              </a:rPr>
              <a:t> كذلك </a:t>
            </a:r>
            <a:r>
              <a:rPr lang="ar-SA" sz="1600" kern="100" dirty="0">
                <a:effectLst/>
                <a:latin typeface="Alexandria" pitchFamily="2" charset="-78"/>
                <a:ea typeface="Calibri" panose="020F0502020204030204" pitchFamily="34" charset="0"/>
                <a:cs typeface="Alexandria" pitchFamily="2" charset="-78"/>
              </a:rPr>
              <a:t>تشجيع التفاعل المستمر</a:t>
            </a:r>
            <a:r>
              <a:rPr lang="ar-EG" sz="1600" kern="100" dirty="0">
                <a:effectLst/>
                <a:latin typeface="Alexandria" pitchFamily="2" charset="-78"/>
                <a:ea typeface="Calibri" panose="020F0502020204030204" pitchFamily="34" charset="0"/>
                <a:cs typeface="Alexandria" pitchFamily="2" charset="-78"/>
              </a:rPr>
              <a:t> من خلال </a:t>
            </a:r>
            <a:r>
              <a:rPr lang="ar-SA" sz="1600" kern="100" dirty="0" err="1">
                <a:effectLst/>
                <a:latin typeface="Alexandria" pitchFamily="2" charset="-78"/>
                <a:ea typeface="Calibri" panose="020F0502020204030204" pitchFamily="34" charset="0"/>
                <a:cs typeface="Alexandria" pitchFamily="2" charset="-78"/>
              </a:rPr>
              <a:t>دعو</a:t>
            </a:r>
            <a:r>
              <a:rPr lang="ar-EG" sz="1600" kern="100" dirty="0">
                <a:effectLst/>
                <a:latin typeface="Alexandria" pitchFamily="2" charset="-78"/>
                <a:ea typeface="Calibri" panose="020F0502020204030204" pitchFamily="34" charset="0"/>
                <a:cs typeface="Alexandria" pitchFamily="2" charset="-78"/>
              </a:rPr>
              <a:t>ة</a:t>
            </a:r>
            <a:r>
              <a:rPr lang="ar-SA" sz="1600" kern="100" dirty="0">
                <a:effectLst/>
                <a:latin typeface="Alexandria" pitchFamily="2" charset="-78"/>
                <a:ea typeface="Calibri" panose="020F0502020204030204" pitchFamily="34" charset="0"/>
                <a:cs typeface="Alexandria" pitchFamily="2" charset="-78"/>
              </a:rPr>
              <a:t> العملاء للتواصل  في المستقبل لأي استفسارات أو احتياجات.</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3. نصائح عامة للتفاعل:</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الردود الموحدة:</a:t>
            </a:r>
            <a:r>
              <a:rPr lang="ar-SA" sz="1600" kern="100" dirty="0">
                <a:effectLst/>
                <a:latin typeface="Alexandria" pitchFamily="2" charset="-78"/>
                <a:ea typeface="Calibri" panose="020F0502020204030204" pitchFamily="34" charset="0"/>
                <a:cs typeface="Alexandria" pitchFamily="2" charset="-78"/>
              </a:rPr>
              <a:t> لبعض الحالات الشائعة، </a:t>
            </a:r>
            <a:r>
              <a:rPr lang="ar-EG" sz="1600" kern="100" dirty="0">
                <a:effectLst/>
                <a:latin typeface="Alexandria" pitchFamily="2" charset="-78"/>
                <a:ea typeface="Calibri" panose="020F0502020204030204" pitchFamily="34" charset="0"/>
                <a:cs typeface="Alexandria" pitchFamily="2" charset="-78"/>
              </a:rPr>
              <a:t>مع</a:t>
            </a:r>
            <a:r>
              <a:rPr lang="ar-SA" sz="1600" kern="100" dirty="0">
                <a:effectLst/>
                <a:latin typeface="Alexandria" pitchFamily="2" charset="-78"/>
                <a:ea typeface="Calibri" panose="020F0502020204030204" pitchFamily="34" charset="0"/>
                <a:cs typeface="Alexandria" pitchFamily="2" charset="-78"/>
              </a:rPr>
              <a:t> تخصيص كل رد ليناسب التعليق المحدد</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ف</a:t>
            </a:r>
            <a:r>
              <a:rPr lang="ar-SA" sz="1600" kern="100" dirty="0">
                <a:effectLst/>
                <a:latin typeface="Alexandria" pitchFamily="2" charset="-78"/>
                <a:ea typeface="Calibri" panose="020F0502020204030204" pitchFamily="34" charset="0"/>
                <a:cs typeface="Alexandria" pitchFamily="2" charset="-78"/>
              </a:rPr>
              <a:t>الردود الشخصية تشعر العملاء بأهميتهم.</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الشفافية والصراحة</a:t>
            </a:r>
            <a:r>
              <a:rPr lang="ar-EG" sz="1600" b="1" kern="100" dirty="0">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الاعتراف ب</a:t>
            </a:r>
            <a:r>
              <a:rPr lang="ar-EG" sz="1600" kern="100" dirty="0">
                <a:effectLst/>
                <a:latin typeface="Alexandria" pitchFamily="2" charset="-78"/>
                <a:ea typeface="Calibri" panose="020F0502020204030204" pitchFamily="34" charset="0"/>
                <a:cs typeface="Alexandria" pitchFamily="2" charset="-78"/>
              </a:rPr>
              <a:t>الخطأ </a:t>
            </a:r>
            <a:r>
              <a:rPr lang="ar-SA" sz="1600" kern="100" dirty="0">
                <a:effectLst/>
                <a:latin typeface="Alexandria" pitchFamily="2" charset="-78"/>
                <a:ea typeface="Calibri" panose="020F0502020204030204" pitchFamily="34" charset="0"/>
                <a:cs typeface="Alexandria" pitchFamily="2" charset="-78"/>
              </a:rPr>
              <a:t> وتوضيح الخطوات التي ت</a:t>
            </a:r>
            <a:r>
              <a:rPr lang="ar-EG" sz="1600" kern="100" dirty="0">
                <a:effectLst/>
                <a:latin typeface="Alexandria" pitchFamily="2" charset="-78"/>
                <a:ea typeface="Calibri" panose="020F0502020204030204" pitchFamily="34" charset="0"/>
                <a:cs typeface="Alexandria" pitchFamily="2" charset="-78"/>
              </a:rPr>
              <a:t>م ا</a:t>
            </a:r>
            <a:r>
              <a:rPr lang="ar-SA" sz="1600" kern="100" dirty="0">
                <a:effectLst/>
                <a:latin typeface="Alexandria" pitchFamily="2" charset="-78"/>
                <a:ea typeface="Calibri" panose="020F0502020204030204" pitchFamily="34" charset="0"/>
                <a:cs typeface="Alexandria" pitchFamily="2" charset="-78"/>
              </a:rPr>
              <a:t>تخ</a:t>
            </a:r>
            <a:r>
              <a:rPr lang="ar-EG" sz="1600" kern="100" dirty="0">
                <a:effectLst/>
                <a:latin typeface="Alexandria" pitchFamily="2" charset="-78"/>
                <a:ea typeface="Calibri" panose="020F0502020204030204" pitchFamily="34" charset="0"/>
                <a:cs typeface="Alexandria" pitchFamily="2" charset="-78"/>
              </a:rPr>
              <a:t>ا</a:t>
            </a:r>
            <a:r>
              <a:rPr lang="ar-SA" sz="1600" kern="100" dirty="0" err="1">
                <a:effectLst/>
                <a:latin typeface="Alexandria" pitchFamily="2" charset="-78"/>
                <a:ea typeface="Calibri" panose="020F0502020204030204" pitchFamily="34" charset="0"/>
                <a:cs typeface="Alexandria" pitchFamily="2" charset="-78"/>
              </a:rPr>
              <a:t>ذها</a:t>
            </a:r>
            <a:r>
              <a:rPr lang="ar-SA" sz="1600" kern="100" dirty="0">
                <a:effectLst/>
                <a:latin typeface="Alexandria" pitchFamily="2" charset="-78"/>
                <a:ea typeface="Calibri" panose="020F0502020204030204" pitchFamily="34" charset="0"/>
                <a:cs typeface="Alexandria" pitchFamily="2" charset="-78"/>
              </a:rPr>
              <a:t> لحل المشكلة ومنع تكرارها.</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التحسين المستمر:</a:t>
            </a:r>
            <a:r>
              <a:rPr lang="ar-SA" sz="1600" kern="100" dirty="0">
                <a:effectLst/>
                <a:latin typeface="Alexandria" pitchFamily="2" charset="-78"/>
                <a:ea typeface="Calibri" panose="020F0502020204030204" pitchFamily="34" charset="0"/>
                <a:cs typeface="Alexandria" pitchFamily="2" charset="-78"/>
              </a:rPr>
              <a:t> استخدم </a:t>
            </a:r>
            <a:r>
              <a:rPr lang="ar-EG" sz="1600" kern="100" dirty="0">
                <a:effectLst/>
                <a:latin typeface="Alexandria" pitchFamily="2" charset="-78"/>
                <a:ea typeface="Calibri" panose="020F0502020204030204" pitchFamily="34" charset="0"/>
                <a:cs typeface="Alexandria" pitchFamily="2" charset="-78"/>
              </a:rPr>
              <a:t>التعليقات و</a:t>
            </a:r>
            <a:r>
              <a:rPr lang="ar-SA" sz="1600" kern="100" dirty="0">
                <a:effectLst/>
                <a:latin typeface="Alexandria" pitchFamily="2" charset="-78"/>
                <a:ea typeface="Calibri" panose="020F0502020204030204" pitchFamily="34" charset="0"/>
                <a:cs typeface="Alexandria" pitchFamily="2" charset="-78"/>
              </a:rPr>
              <a:t>المراجعات السلبية والإيجابية كمصدر لتحسين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منتجات و</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خدمات.</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11075"/>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8415242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37651" y="711098"/>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015146"/>
            <a:ext cx="10271336" cy="5544467"/>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4. تحسين المحتوى</a:t>
            </a:r>
            <a:endParaRPr lang="ar-EG" sz="2000" b="1" kern="100" dirty="0">
              <a:effectLst/>
              <a:latin typeface="Alexandria" pitchFamily="2" charset="-78"/>
              <a:ea typeface="Calibri" panose="020F0502020204030204" pitchFamily="34" charset="0"/>
              <a:cs typeface="Alexandria" pitchFamily="2" charset="-78"/>
            </a:endParaRPr>
          </a:p>
          <a:p>
            <a:pPr marL="342900" indent="-342900" algn="just" rtl="1">
              <a:lnSpc>
                <a:spcPct val="150000"/>
              </a:lnSpc>
              <a:spcAft>
                <a:spcPts val="800"/>
              </a:spcAft>
              <a:buAutoNum type="arabicPeriod"/>
            </a:pPr>
            <a:r>
              <a:rPr lang="ar-SA" b="1" kern="100" dirty="0">
                <a:effectLst/>
                <a:latin typeface="Alexandria" pitchFamily="2" charset="-78"/>
                <a:ea typeface="Calibri" panose="020F0502020204030204" pitchFamily="34" charset="0"/>
                <a:cs typeface="Alexandria" pitchFamily="2" charset="-78"/>
              </a:rPr>
              <a:t>إنشاء محتوى إيجابي وجذاب:</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المقالات والمدونات:</a:t>
            </a:r>
            <a:r>
              <a:rPr lang="ar-EG" sz="1600" b="1" kern="100" dirty="0">
                <a:effectLst/>
                <a:latin typeface="Alexandria" pitchFamily="2" charset="-78"/>
                <a:ea typeface="Calibri" panose="020F0502020204030204" pitchFamily="34" charset="0"/>
                <a:cs typeface="Alexandria" pitchFamily="2" charset="-78"/>
              </a:rPr>
              <a:t> </a:t>
            </a: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مقالات تعليمية ومعلوماتية: أنشئ مقالات تعليمية حول مواضيع تهم جمهورك. قد تتناول نصائح، إرشادات، أو تحديثات في مجالك.</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قصص نجاح ودراسات حالة: شارك قصص نجاح عملائك وكيف ساعدت منتجاتك أو خدماتك في حل مشكلاتهم.</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الأخبار والمستجدات: انشر أخبار الشركة والمستجدات، مثل الجوائز التي حصلت عليها، الشراكات الجديدة، أو إطلاق منتجات جديدة.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الفيديوهات:</a:t>
            </a:r>
            <a:endParaRPr lang="ar-EG" sz="1600" b="1"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الفيديوهات التعليمية: أنشئ فيديوهات تعليمية تشرح كيفية استخدام منتجاتك أو تقديم نصائح في مجالك.</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الفيديوهات الترويجية: استخدم الفيديوهات للترويج لعروضك الخاصة أو منتجاتك الجديدة.</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المقابلات </a:t>
            </a:r>
            <a:r>
              <a:rPr lang="ar-SA" sz="1600" kern="100" dirty="0" err="1">
                <a:effectLst/>
                <a:latin typeface="Alexandria" pitchFamily="2" charset="-78"/>
                <a:ea typeface="Calibri" panose="020F0502020204030204" pitchFamily="34" charset="0"/>
                <a:cs typeface="Alexandria" pitchFamily="2" charset="-78"/>
              </a:rPr>
              <a:t>والبودكاست</a:t>
            </a:r>
            <a:r>
              <a:rPr lang="ar-SA" sz="1600" kern="100" dirty="0">
                <a:effectLst/>
                <a:latin typeface="Alexandria" pitchFamily="2" charset="-78"/>
                <a:ea typeface="Calibri" panose="020F0502020204030204" pitchFamily="34" charset="0"/>
                <a:cs typeface="Alexandria" pitchFamily="2" charset="-78"/>
              </a:rPr>
              <a:t>: استضف خبراء في مجالك أو شارك في مقابلات </a:t>
            </a:r>
            <a:r>
              <a:rPr lang="ar-SA" sz="1600" kern="100" dirty="0" err="1">
                <a:effectLst/>
                <a:latin typeface="Alexandria" pitchFamily="2" charset="-78"/>
                <a:ea typeface="Calibri" panose="020F0502020204030204" pitchFamily="34" charset="0"/>
                <a:cs typeface="Alexandria" pitchFamily="2" charset="-78"/>
              </a:rPr>
              <a:t>وبودكاست</a:t>
            </a:r>
            <a:r>
              <a:rPr lang="ar-SA" sz="1600" kern="100" dirty="0">
                <a:effectLst/>
                <a:latin typeface="Alexandria" pitchFamily="2" charset="-78"/>
                <a:ea typeface="Calibri" panose="020F0502020204030204" pitchFamily="34" charset="0"/>
                <a:cs typeface="Alexandria" pitchFamily="2" charset="-78"/>
              </a:rPr>
              <a:t> تعزز من مصداقيتك وخبرتك.</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11075"/>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645464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1037607"/>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25849" y="1644438"/>
            <a:ext cx="10269782" cy="4600618"/>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4. تحسين المحتوى</a:t>
            </a:r>
            <a:endParaRPr lang="ar-EG"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المحتوى المرئي:</a:t>
            </a:r>
            <a:r>
              <a:rPr lang="ar-EG" sz="1600" b="1" kern="100" dirty="0">
                <a:latin typeface="Alexandria" pitchFamily="2" charset="-78"/>
                <a:ea typeface="Calibri" panose="020F0502020204030204" pitchFamily="34" charset="0"/>
                <a:cs typeface="Alexandria" pitchFamily="2" charset="-78"/>
              </a:rPr>
              <a:t> </a:t>
            </a:r>
          </a:p>
          <a:p>
            <a:pPr marL="285750" indent="-285750" algn="just" rtl="1">
              <a:lnSpc>
                <a:spcPct val="150000"/>
              </a:lnSpc>
              <a:spcAft>
                <a:spcPts val="800"/>
              </a:spcAft>
              <a:buFont typeface="Arial" panose="020B0604020202020204" pitchFamily="34" charset="0"/>
              <a:buChar char="•"/>
            </a:pPr>
            <a:r>
              <a:rPr lang="ar-EG" sz="1600" kern="100" dirty="0">
                <a:effectLst/>
                <a:latin typeface="Alexandria" pitchFamily="2" charset="-78"/>
                <a:ea typeface="Calibri" panose="020F0502020204030204" pitchFamily="34" charset="0"/>
                <a:cs typeface="Alexandria" pitchFamily="2" charset="-78"/>
              </a:rPr>
              <a:t>إ</a:t>
            </a:r>
            <a:r>
              <a:rPr lang="ar-SA" sz="1600" kern="100" dirty="0">
                <a:effectLst/>
                <a:latin typeface="Alexandria" pitchFamily="2" charset="-78"/>
                <a:ea typeface="Calibri" panose="020F0502020204030204" pitchFamily="34" charset="0"/>
                <a:cs typeface="Alexandria" pitchFamily="2" charset="-78"/>
              </a:rPr>
              <a:t>نش</a:t>
            </a:r>
            <a:r>
              <a:rPr lang="ar-EG" sz="1600" kern="100" dirty="0" err="1">
                <a:effectLst/>
                <a:latin typeface="Alexandria" pitchFamily="2" charset="-78"/>
                <a:ea typeface="Calibri" panose="020F0502020204030204" pitchFamily="34" charset="0"/>
                <a:cs typeface="Alexandria" pitchFamily="2" charset="-78"/>
              </a:rPr>
              <a:t>اء</a:t>
            </a:r>
            <a:r>
              <a:rPr lang="ar-SA" sz="1600" kern="100" dirty="0">
                <a:effectLst/>
                <a:latin typeface="Alexandria" pitchFamily="2" charset="-78"/>
                <a:ea typeface="Calibri" panose="020F0502020204030204" pitchFamily="34" charset="0"/>
                <a:cs typeface="Alexandria" pitchFamily="2" charset="-78"/>
              </a:rPr>
              <a:t> صور </a:t>
            </a:r>
            <a:r>
              <a:rPr lang="ar-SA" sz="1600" kern="100" dirty="0" err="1">
                <a:effectLst/>
                <a:latin typeface="Alexandria" pitchFamily="2" charset="-78"/>
                <a:ea typeface="Calibri" panose="020F0502020204030204" pitchFamily="34" charset="0"/>
                <a:cs typeface="Alexandria" pitchFamily="2" charset="-78"/>
              </a:rPr>
              <a:t>وإنفوجرافيك</a:t>
            </a:r>
            <a:r>
              <a:rPr lang="ar-SA" sz="1600" kern="100" dirty="0">
                <a:effectLst/>
                <a:latin typeface="Alexandria" pitchFamily="2" charset="-78"/>
                <a:ea typeface="Calibri" panose="020F0502020204030204" pitchFamily="34" charset="0"/>
                <a:cs typeface="Alexandria" pitchFamily="2" charset="-78"/>
              </a:rPr>
              <a:t> تجذب الانتباه وتشرح المفاهيم بشكل بصري</a:t>
            </a:r>
            <a:r>
              <a:rPr lang="ar-EG" sz="1600" kern="100" dirty="0">
                <a:latin typeface="Alexandria" pitchFamily="2" charset="-78"/>
                <a:ea typeface="Calibri" panose="020F0502020204030204" pitchFamily="34" charset="0"/>
                <a:cs typeface="Alexandria" pitchFamily="2" charset="-78"/>
              </a:rPr>
              <a:t>.</a:t>
            </a: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استخدم منصات مثل </a:t>
            </a:r>
            <a:r>
              <a:rPr lang="en-GB" sz="1600" kern="100" dirty="0">
                <a:effectLst/>
                <a:latin typeface="Alexandria" pitchFamily="2" charset="-78"/>
                <a:ea typeface="Calibri" panose="020F0502020204030204" pitchFamily="34" charset="0"/>
                <a:cs typeface="Alexandria" pitchFamily="2" charset="-78"/>
              </a:rPr>
              <a:t>SlideShare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لنشر عروض تقديمية تعليمية.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2. استخدام تقنيات تحسين محركات البحث </a:t>
            </a:r>
            <a:r>
              <a:rPr lang="en-GB" b="1" kern="100" dirty="0">
                <a:effectLst/>
                <a:latin typeface="Alexandria" pitchFamily="2" charset="-78"/>
                <a:ea typeface="Calibri" panose="020F0502020204030204" pitchFamily="34" charset="0"/>
                <a:cs typeface="Alexandria" pitchFamily="2" charset="-78"/>
              </a:rPr>
              <a:t>SEO</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البحث عن الكلمات الرئيسية:</a:t>
            </a:r>
            <a:endParaRPr lang="ar-EG" sz="1600" b="1"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استخدام أدوات البحث عن الكلمات الرئيسية: استخدم أدوات مثل </a:t>
            </a:r>
            <a:r>
              <a:rPr lang="en-GB" sz="1600" kern="100" dirty="0">
                <a:effectLst/>
                <a:latin typeface="Alexandria" pitchFamily="2" charset="-78"/>
                <a:ea typeface="Calibri" panose="020F0502020204030204" pitchFamily="34" charset="0"/>
                <a:cs typeface="Alexandria" pitchFamily="2" charset="-78"/>
              </a:rPr>
              <a:t>Google Keyword Planner، </a:t>
            </a:r>
            <a:r>
              <a:rPr lang="en-GB" sz="1600" kern="100" dirty="0" err="1">
                <a:effectLst/>
                <a:latin typeface="Alexandria" pitchFamily="2" charset="-78"/>
                <a:ea typeface="Calibri" panose="020F0502020204030204" pitchFamily="34" charset="0"/>
                <a:cs typeface="Alexandria" pitchFamily="2" charset="-78"/>
              </a:rPr>
              <a:t>Ahrefs</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أو </a:t>
            </a:r>
            <a:r>
              <a:rPr lang="en-GB" sz="1600" kern="100" dirty="0">
                <a:effectLst/>
                <a:latin typeface="Alexandria" pitchFamily="2" charset="-78"/>
                <a:ea typeface="Calibri" panose="020F0502020204030204" pitchFamily="34" charset="0"/>
                <a:cs typeface="Alexandria" pitchFamily="2" charset="-78"/>
              </a:rPr>
              <a:t>SEMrush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للعثور على الكلمات الرئيسية ذات الصلة بمجالك.</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اختيار الكلمات المناسبة:</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الكلمات الرئيسية التي </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بحث عنها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جمهور المستهدف والتي تتمتع بحجم بحث مناسب ومنافسة معتدلة.</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11075"/>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2" descr="Image result for 4. تحسين نتائج محركات البحث SEO">
            <a:extLst>
              <a:ext uri="{FF2B5EF4-FFF2-40B4-BE49-F238E27FC236}">
                <a16:creationId xmlns:a16="http://schemas.microsoft.com/office/drawing/2014/main" id="{EB8E590C-437F-FBEA-68B7-472F080B27B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02" y="3723645"/>
            <a:ext cx="4829154" cy="104877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5" name="Picture 4" descr="Image result for 4. تحسين نتائج محركات البحث SEO">
            <a:extLst>
              <a:ext uri="{FF2B5EF4-FFF2-40B4-BE49-F238E27FC236}">
                <a16:creationId xmlns:a16="http://schemas.microsoft.com/office/drawing/2014/main" id="{AB9B2BE6-43E1-7620-2B41-999D409835A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5388" y="1711482"/>
            <a:ext cx="4797304" cy="253285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345654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37651" y="899357"/>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19190" y="1427990"/>
            <a:ext cx="10947877" cy="5026376"/>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4. تحسين المحتوى</a:t>
            </a:r>
            <a:endParaRPr lang="ar-EG"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تحسين المحتوى:</a:t>
            </a:r>
            <a:endParaRPr lang="ar-EG" sz="1600" b="1"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استخدام الكلمات الرئيسية: </a:t>
            </a:r>
            <a:r>
              <a:rPr lang="ar-EG" sz="1600" kern="100" dirty="0">
                <a:effectLst/>
                <a:latin typeface="Alexandria" pitchFamily="2" charset="-78"/>
                <a:ea typeface="Calibri" panose="020F0502020204030204" pitchFamily="34" charset="0"/>
                <a:cs typeface="Alexandria" pitchFamily="2" charset="-78"/>
              </a:rPr>
              <a:t>إ</a:t>
            </a:r>
            <a:r>
              <a:rPr lang="ar-SA" sz="1600" kern="100" dirty="0">
                <a:effectLst/>
                <a:latin typeface="Alexandria" pitchFamily="2" charset="-78"/>
                <a:ea typeface="Calibri" panose="020F0502020204030204" pitchFamily="34" charset="0"/>
                <a:cs typeface="Alexandria" pitchFamily="2" charset="-78"/>
              </a:rPr>
              <a:t>دخ</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ل الكلمات الرئيسية بشكل طبيعي في العناوين، الفقرات الأولى، ونص </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لمحتوى.</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العناوين الجذابة: </a:t>
            </a:r>
            <a:r>
              <a:rPr lang="ar-EG" sz="1600" kern="100" dirty="0">
                <a:effectLst/>
                <a:latin typeface="Alexandria" pitchFamily="2" charset="-78"/>
                <a:ea typeface="Calibri" panose="020F0502020204030204" pitchFamily="34" charset="0"/>
                <a:cs typeface="Alexandria" pitchFamily="2" charset="-78"/>
              </a:rPr>
              <a:t>إ</a:t>
            </a:r>
            <a:r>
              <a:rPr lang="ar-SA" sz="1600" kern="100" dirty="0">
                <a:effectLst/>
                <a:latin typeface="Alexandria" pitchFamily="2" charset="-78"/>
                <a:ea typeface="Calibri" panose="020F0502020204030204" pitchFamily="34" charset="0"/>
                <a:cs typeface="Alexandria" pitchFamily="2" charset="-78"/>
              </a:rPr>
              <a:t>نش</a:t>
            </a:r>
            <a:r>
              <a:rPr lang="ar-EG" sz="1600" kern="100" dirty="0" err="1">
                <a:effectLst/>
                <a:latin typeface="Alexandria" pitchFamily="2" charset="-78"/>
                <a:ea typeface="Calibri" panose="020F0502020204030204" pitchFamily="34" charset="0"/>
                <a:cs typeface="Alexandria" pitchFamily="2" charset="-78"/>
              </a:rPr>
              <a:t>ا</a:t>
            </a:r>
            <a:r>
              <a:rPr lang="ar-EG" sz="1600" kern="100" dirty="0" err="1">
                <a:latin typeface="Alexandria" pitchFamily="2" charset="-78"/>
                <a:ea typeface="Calibri" panose="020F0502020204030204" pitchFamily="34" charset="0"/>
                <a:cs typeface="Alexandria" pitchFamily="2" charset="-78"/>
              </a:rPr>
              <a:t>ء</a:t>
            </a:r>
            <a:r>
              <a:rPr lang="ar-SA" sz="1600" kern="100" dirty="0">
                <a:effectLst/>
                <a:latin typeface="Alexandria" pitchFamily="2" charset="-78"/>
                <a:ea typeface="Calibri" panose="020F0502020204030204" pitchFamily="34" charset="0"/>
                <a:cs typeface="Alexandria" pitchFamily="2" charset="-78"/>
              </a:rPr>
              <a:t> عناوين جذابة ومحسنة لمحركات البحث تحتوي على الكلمات الرئيسية.</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الروابط الداخلية والخارجية: استخدم الروابط الداخلية لربط المحتوى ببعضه البعض، والروابط الخارجية لمصادر موثوقة تعزز من مصداقية المحتوى.</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تحسين العناصر التقنية:</a:t>
            </a:r>
            <a:r>
              <a:rPr lang="ar-EG" sz="1600" b="1" kern="100" dirty="0">
                <a:effectLst/>
                <a:latin typeface="Alexandria" pitchFamily="2" charset="-78"/>
                <a:ea typeface="Calibri" panose="020F0502020204030204" pitchFamily="34" charset="0"/>
                <a:cs typeface="Alexandria" pitchFamily="2" charset="-78"/>
              </a:rPr>
              <a:t> </a:t>
            </a: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السرعة والأداء: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موقع سريع وقابل للاستخدام على جميع الأجهزة، بما في ذلك الهواتف المحمولة.</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الروابط النظيفة: </a:t>
            </a:r>
            <a:r>
              <a:rPr lang="ar-SA" sz="1600" kern="100" dirty="0" err="1">
                <a:effectLst/>
                <a:latin typeface="Alexandria" pitchFamily="2" charset="-78"/>
                <a:ea typeface="Calibri" panose="020F0502020204030204" pitchFamily="34" charset="0"/>
                <a:cs typeface="Alexandria" pitchFamily="2" charset="-78"/>
              </a:rPr>
              <a:t>استخد</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م روابط نظيفة وسهلة القراءة تحتوي على الكلمات الرئيسية.</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الوسوم والميتا </a:t>
            </a:r>
            <a:r>
              <a:rPr lang="ar-SA" sz="1600" kern="100" dirty="0" err="1">
                <a:effectLst/>
                <a:latin typeface="Alexandria" pitchFamily="2" charset="-78"/>
                <a:ea typeface="Calibri" panose="020F0502020204030204" pitchFamily="34" charset="0"/>
                <a:cs typeface="Alexandria" pitchFamily="2" charset="-78"/>
              </a:rPr>
              <a:t>تاجز</a:t>
            </a:r>
            <a:r>
              <a:rPr lang="ar-SA" sz="1600" kern="100" dirty="0">
                <a:effectLst/>
                <a:latin typeface="Alexandria" pitchFamily="2" charset="-78"/>
                <a:ea typeface="Calibri" panose="020F0502020204030204" pitchFamily="34" charset="0"/>
                <a:cs typeface="Alexandria" pitchFamily="2" charset="-78"/>
              </a:rPr>
              <a:t>: </a:t>
            </a:r>
            <a:r>
              <a:rPr lang="ar-SA" sz="1600" kern="100" dirty="0" err="1">
                <a:effectLst/>
                <a:latin typeface="Alexandria" pitchFamily="2" charset="-78"/>
                <a:ea typeface="Calibri" panose="020F0502020204030204" pitchFamily="34" charset="0"/>
                <a:cs typeface="Alexandria" pitchFamily="2" charset="-78"/>
              </a:rPr>
              <a:t>استخد</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م وسوم العنوان</a:t>
            </a:r>
            <a:r>
              <a:rPr lang="en-GB" sz="1600" kern="100" dirty="0">
                <a:effectLst/>
                <a:latin typeface="Alexandria" pitchFamily="2" charset="-78"/>
                <a:ea typeface="Calibri" panose="020F0502020204030204" pitchFamily="34" charset="0"/>
                <a:cs typeface="Alexandria" pitchFamily="2" charset="-78"/>
              </a:rPr>
              <a:t>title tags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ووصف الميتا</a:t>
            </a:r>
            <a:r>
              <a:rPr lang="en-GB" sz="1600" kern="100" dirty="0">
                <a:effectLst/>
                <a:latin typeface="Alexandria" pitchFamily="2" charset="-78"/>
                <a:ea typeface="Calibri" panose="020F0502020204030204" pitchFamily="34" charset="0"/>
                <a:cs typeface="Alexandria" pitchFamily="2" charset="-78"/>
              </a:rPr>
              <a:t>meta descriptions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بشكل جيد يحتوي على الكلمات الرئيسية.</a:t>
            </a:r>
            <a:endParaRPr lang="ar-EG" sz="1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11075"/>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3825534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37650" y="1136132"/>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63374" y="1978321"/>
            <a:ext cx="10259507" cy="3923510"/>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4. تحسين المحتوى</a:t>
            </a:r>
            <a:endParaRPr lang="ar-EG"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3. الترويج للمحتوى</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عبر وسائل التواصل الاجتماعي:</a:t>
            </a:r>
            <a:r>
              <a:rPr lang="ar-EG" sz="1600" b="1" kern="100" dirty="0">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النشر المنتظم</a:t>
            </a:r>
            <a:r>
              <a:rPr lang="ar-EG" sz="1600" kern="100" dirty="0">
                <a:effectLst/>
                <a:latin typeface="Alexandria" pitchFamily="2" charset="-78"/>
                <a:ea typeface="Calibri" panose="020F0502020204030204" pitchFamily="34" charset="0"/>
                <a:cs typeface="Alexandria" pitchFamily="2" charset="-78"/>
              </a:rPr>
              <a:t> </a:t>
            </a:r>
            <a:r>
              <a:rPr lang="ar-EG" sz="1600" kern="100" dirty="0" err="1">
                <a:effectLst/>
                <a:latin typeface="Alexandria" pitchFamily="2" charset="-78"/>
                <a:ea typeface="Calibri" panose="020F0502020204030204" pitchFamily="34" charset="0"/>
                <a:cs typeface="Alexandria" pitchFamily="2" charset="-78"/>
              </a:rPr>
              <a:t>لل</a:t>
            </a:r>
            <a:r>
              <a:rPr lang="ar-SA" sz="1600" kern="100" dirty="0">
                <a:effectLst/>
                <a:latin typeface="Alexandria" pitchFamily="2" charset="-78"/>
                <a:ea typeface="Calibri" panose="020F0502020204030204" pitchFamily="34" charset="0"/>
                <a:cs typeface="Alexandria" pitchFamily="2" charset="-78"/>
              </a:rPr>
              <a:t>محتوى على منصات التواصل الاجتماعي مثل </a:t>
            </a:r>
            <a:r>
              <a:rPr lang="en-GB" sz="1600" kern="100" dirty="0">
                <a:effectLst/>
                <a:latin typeface="Alexandria" pitchFamily="2" charset="-78"/>
                <a:ea typeface="Calibri" panose="020F0502020204030204" pitchFamily="34" charset="0"/>
                <a:cs typeface="Alexandria" pitchFamily="2" charset="-78"/>
              </a:rPr>
              <a:t>Facebook، Twitter، LinkedIn، </a:t>
            </a:r>
            <a:r>
              <a:rPr lang="ar-SA" sz="1600" kern="100" dirty="0">
                <a:effectLst/>
                <a:latin typeface="Alexandria" pitchFamily="2" charset="-78"/>
                <a:ea typeface="Calibri" panose="020F0502020204030204" pitchFamily="34" charset="0"/>
                <a:cs typeface="Alexandria" pitchFamily="2" charset="-78"/>
              </a:rPr>
              <a:t>و</a:t>
            </a:r>
            <a:r>
              <a:rPr lang="en-GB" sz="1600" kern="100" dirty="0">
                <a:effectLst/>
                <a:latin typeface="Alexandria" pitchFamily="2" charset="-78"/>
                <a:ea typeface="Calibri" panose="020F0502020204030204" pitchFamily="34" charset="0"/>
                <a:cs typeface="Alexandria" pitchFamily="2" charset="-78"/>
              </a:rPr>
              <a:t>Instagram</a:t>
            </a:r>
            <a:r>
              <a:rPr lang="ar-EG" sz="1600" kern="100" dirty="0">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التفاعل مع الجمهور من خلال طرح الأسئلة، تنظيم المسابقات، والرد على التعليقات.</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عبر البريد الإلكتروني:</a:t>
            </a:r>
            <a:r>
              <a:rPr lang="ar-EG" sz="1600" b="1" kern="100" dirty="0">
                <a:effectLst/>
                <a:latin typeface="Alexandria" pitchFamily="2" charset="-78"/>
                <a:ea typeface="Calibri" panose="020F0502020204030204" pitchFamily="34" charset="0"/>
                <a:cs typeface="Alexandria" pitchFamily="2" charset="-78"/>
              </a:rPr>
              <a:t> إ</a:t>
            </a:r>
            <a:r>
              <a:rPr lang="ar-SA" sz="1600" kern="100" dirty="0">
                <a:effectLst/>
                <a:latin typeface="Alexandria" pitchFamily="2" charset="-78"/>
                <a:ea typeface="Calibri" panose="020F0502020204030204" pitchFamily="34" charset="0"/>
                <a:cs typeface="Alexandria" pitchFamily="2" charset="-78"/>
              </a:rPr>
              <a:t>رس</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ل نشرات إخبارية تحتوي على محتوى جديد وأخبار الشركة إلى قائمة البريد الإلكتروني</a:t>
            </a:r>
            <a:r>
              <a:rPr lang="ar-EG" sz="1600" kern="100" dirty="0">
                <a:effectLst/>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تخصيص البريد الإلكتروني وفقاً لاهتمامات كل مجموعة من جمهورك لزيادة التفاعل.</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عبر المدونات والمنتديات:</a:t>
            </a:r>
            <a:r>
              <a:rPr lang="ar-EG" sz="1600" b="1" kern="100" dirty="0">
                <a:latin typeface="Alexandria" pitchFamily="2" charset="-78"/>
                <a:ea typeface="Calibri" panose="020F0502020204030204" pitchFamily="34" charset="0"/>
                <a:cs typeface="Alexandria" pitchFamily="2" charset="-78"/>
              </a:rPr>
              <a:t> </a:t>
            </a:r>
            <a:r>
              <a:rPr lang="ar-EG" sz="1600" kern="100" dirty="0">
                <a:latin typeface="Alexandria" pitchFamily="2" charset="-78"/>
                <a:ea typeface="Calibri" panose="020F0502020204030204" pitchFamily="34" charset="0"/>
                <a:cs typeface="Alexandria" pitchFamily="2" charset="-78"/>
              </a:rPr>
              <a:t>كتابة</a:t>
            </a:r>
            <a:r>
              <a:rPr lang="ar-SA" sz="1600" kern="100" dirty="0">
                <a:effectLst/>
                <a:latin typeface="Alexandria" pitchFamily="2" charset="-78"/>
                <a:ea typeface="Calibri" panose="020F0502020204030204" pitchFamily="34" charset="0"/>
                <a:cs typeface="Alexandria" pitchFamily="2" charset="-78"/>
              </a:rPr>
              <a:t> مقالات كضيف على مواقع ومدونات أخرى ذات صلة ب</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مجال</a:t>
            </a:r>
            <a:r>
              <a:rPr lang="ar-EG" sz="1600" kern="100" dirty="0">
                <a:effectLst/>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المشاركة في المنتديات ومجموعات نقاش عبر الإنترنت ب</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خبرات و</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محتو</a:t>
            </a:r>
            <a:r>
              <a:rPr lang="ar-EG" sz="1600" kern="100" dirty="0">
                <a:effectLst/>
                <a:latin typeface="Alexandria" pitchFamily="2" charset="-78"/>
                <a:ea typeface="Calibri" panose="020F0502020204030204" pitchFamily="34" charset="0"/>
                <a:cs typeface="Alexandria" pitchFamily="2" charset="-78"/>
              </a:rPr>
              <a:t>ى</a:t>
            </a:r>
            <a:r>
              <a:rPr lang="ar-SA" sz="1600" kern="100" dirty="0">
                <a:effectLst/>
                <a:latin typeface="Alexandria" pitchFamily="2" charset="-78"/>
                <a:ea typeface="Calibri" panose="020F0502020204030204" pitchFamily="34" charset="0"/>
                <a:cs typeface="Alexandria" pitchFamily="2" charset="-78"/>
              </a:rPr>
              <a:t>.</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11075"/>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0706736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37650" y="974569"/>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8785" y="1611718"/>
            <a:ext cx="10228685" cy="4231287"/>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4. تحسين المحتوى</a:t>
            </a:r>
            <a:endParaRPr lang="ar-EG"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4. قياس النتائج وتحليل الأداء:</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استخدام أدوات التحليل:</a:t>
            </a:r>
            <a:endParaRPr lang="ar-EG" sz="1600" b="1"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kern="100" dirty="0">
                <a:effectLst/>
                <a:latin typeface="Alexandria" pitchFamily="2" charset="-78"/>
                <a:ea typeface="Calibri" panose="020F0502020204030204" pitchFamily="34" charset="0"/>
                <a:cs typeface="Alexandria" pitchFamily="2" charset="-78"/>
              </a:rPr>
              <a:t>م</a:t>
            </a:r>
            <a:r>
              <a:rPr lang="ar-SA" sz="1600" kern="100" dirty="0">
                <a:effectLst/>
                <a:latin typeface="Alexandria" pitchFamily="2" charset="-78"/>
                <a:ea typeface="Calibri" panose="020F0502020204030204" pitchFamily="34" charset="0"/>
                <a:cs typeface="Alexandria" pitchFamily="2" charset="-78"/>
              </a:rPr>
              <a:t>راقب</a:t>
            </a:r>
            <a:r>
              <a:rPr lang="ar-EG" sz="1600" kern="100" dirty="0">
                <a:effectLst/>
                <a:latin typeface="Alexandria" pitchFamily="2" charset="-78"/>
                <a:ea typeface="Calibri" panose="020F0502020204030204" pitchFamily="34" charset="0"/>
                <a:cs typeface="Alexandria" pitchFamily="2" charset="-78"/>
              </a:rPr>
              <a:t>ة</a:t>
            </a:r>
            <a:r>
              <a:rPr lang="ar-SA" sz="1600" kern="100" dirty="0">
                <a:effectLst/>
                <a:latin typeface="Alexandria" pitchFamily="2" charset="-78"/>
                <a:ea typeface="Calibri" panose="020F0502020204030204" pitchFamily="34" charset="0"/>
                <a:cs typeface="Alexandria" pitchFamily="2" charset="-78"/>
              </a:rPr>
              <a:t> أداء المحتوى من خلال </a:t>
            </a:r>
            <a:r>
              <a:rPr lang="en-GB" sz="1600" kern="100" dirty="0">
                <a:effectLst/>
                <a:latin typeface="Alexandria" pitchFamily="2" charset="-78"/>
                <a:ea typeface="Calibri" panose="020F0502020204030204" pitchFamily="34" charset="0"/>
                <a:cs typeface="Alexandria" pitchFamily="2" charset="-78"/>
              </a:rPr>
              <a:t>Google Analytics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لفهم سلوك الزوار وتحديد المحتوى الأكثر فعالية.</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kern="100" dirty="0" err="1">
                <a:effectLst/>
                <a:latin typeface="Alexandria" pitchFamily="2" charset="-78"/>
                <a:ea typeface="Calibri" panose="020F0502020204030204" pitchFamily="34" charset="0"/>
                <a:cs typeface="Alexandria" pitchFamily="2" charset="-78"/>
              </a:rPr>
              <a:t>استخد</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م أدوات مثل </a:t>
            </a:r>
            <a:r>
              <a:rPr lang="en-GB" sz="1600" kern="100" dirty="0">
                <a:effectLst/>
                <a:latin typeface="Alexandria" pitchFamily="2" charset="-78"/>
                <a:ea typeface="Calibri" panose="020F0502020204030204" pitchFamily="34" charset="0"/>
                <a:cs typeface="Alexandria" pitchFamily="2" charset="-78"/>
              </a:rPr>
              <a:t>Hootsuite، Sprout Social، </a:t>
            </a:r>
            <a:r>
              <a:rPr lang="ar-SA" sz="1600" kern="100" dirty="0">
                <a:effectLst/>
                <a:latin typeface="Alexandria" pitchFamily="2" charset="-78"/>
                <a:ea typeface="Calibri" panose="020F0502020204030204" pitchFamily="34" charset="0"/>
                <a:cs typeface="Alexandria" pitchFamily="2" charset="-78"/>
              </a:rPr>
              <a:t>أو </a:t>
            </a:r>
            <a:r>
              <a:rPr lang="en-GB" sz="1600" kern="100" dirty="0">
                <a:effectLst/>
                <a:latin typeface="Alexandria" pitchFamily="2" charset="-78"/>
                <a:ea typeface="Calibri" panose="020F0502020204030204" pitchFamily="34" charset="0"/>
                <a:cs typeface="Alexandria" pitchFamily="2" charset="-78"/>
              </a:rPr>
              <a:t>Buffer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لتحليل التفاعل مع محتوى وسائل التواصل الاجتماعي.</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تعديل الاستراتيجيات:</a:t>
            </a:r>
            <a:r>
              <a:rPr lang="ar-EG" sz="1600" b="1" kern="100" dirty="0">
                <a:effectLst/>
                <a:latin typeface="Alexandria" pitchFamily="2" charset="-78"/>
                <a:ea typeface="Calibri" panose="020F0502020204030204" pitchFamily="34" charset="0"/>
                <a:cs typeface="Alexandria" pitchFamily="2" charset="-78"/>
              </a:rPr>
              <a:t> </a:t>
            </a: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التحديث والتعديل: قم بتحديث المحتوى القديم وإضافة معلومات جديدة لتحسين أدائه في محركات البحث.</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الاختبار والتحسين: اختبر أنواعًا مختلفة من المحتوى والاستراتيجيات لمعرفة ما ينجح بشكل أفضل وتكراره.</a:t>
            </a:r>
            <a:endParaRPr lang="ar-EG" sz="1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11075"/>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9108194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28369" y="2145431"/>
            <a:ext cx="6745815" cy="3538789"/>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بناء علاقات مع المؤثرين</a:t>
            </a:r>
            <a:r>
              <a:rPr lang="ar-SA" sz="1600" kern="100" dirty="0">
                <a:effectLst/>
                <a:latin typeface="Alexandria" pitchFamily="2" charset="-78"/>
                <a:ea typeface="Calibri" panose="020F0502020204030204" pitchFamily="34" charset="0"/>
                <a:cs typeface="Alexandria" pitchFamily="2" charset="-78"/>
              </a:rPr>
              <a:t>: تعاون مع المؤثرين في مجالك لتعزيز سمعتك ونشر محتوى إيجابي عنك.</a:t>
            </a: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التواصل مع الصحافة</a:t>
            </a:r>
            <a:r>
              <a:rPr lang="ar-SA" sz="1600" kern="100" dirty="0">
                <a:effectLst/>
                <a:latin typeface="Alexandria" pitchFamily="2" charset="-78"/>
                <a:ea typeface="Calibri" panose="020F0502020204030204" pitchFamily="34" charset="0"/>
                <a:cs typeface="Alexandria" pitchFamily="2" charset="-78"/>
              </a:rPr>
              <a:t>: أنشئ علاقات مع الصحفيين والمدونين لتغطية أخبارك وإنجازاتك بشكل إيجابي.</a:t>
            </a: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الاستفادة من الشبكات الاجتماعية</a:t>
            </a:r>
            <a:r>
              <a:rPr lang="ar-SA" sz="1600" kern="100" dirty="0">
                <a:effectLst/>
                <a:latin typeface="Alexandria" pitchFamily="2" charset="-78"/>
                <a:ea typeface="Calibri" panose="020F0502020204030204" pitchFamily="34" charset="0"/>
                <a:cs typeface="Alexandria" pitchFamily="2" charset="-78"/>
              </a:rPr>
              <a:t>: استخدم منصات التواصل الاجتماعي لتعزيز الأخبار الجيدة والمبادرات الجديدة والمشاركة في الأحداث الرقمية.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145431"/>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510090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37078" y="2210665"/>
            <a:ext cx="6647380" cy="3184846"/>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marL="342900" indent="-342900" algn="just" rtl="1">
              <a:lnSpc>
                <a:spcPct val="150000"/>
              </a:lnSpc>
              <a:spcAft>
                <a:spcPts val="800"/>
              </a:spcAft>
              <a:buAutoNum type="arabicPeriod"/>
            </a:pPr>
            <a:r>
              <a:rPr lang="ar-SA" b="1" kern="100" dirty="0">
                <a:effectLst/>
                <a:latin typeface="Alexandria" pitchFamily="2" charset="-78"/>
                <a:ea typeface="Calibri" panose="020F0502020204030204" pitchFamily="34" charset="0"/>
                <a:cs typeface="Alexandria" pitchFamily="2" charset="-78"/>
              </a:rPr>
              <a:t>بناء علاقات مع المؤثرين</a:t>
            </a:r>
            <a:r>
              <a:rPr lang="ar-EG" b="1" kern="100" dirty="0">
                <a:effectLst/>
                <a:latin typeface="Alexandria" pitchFamily="2" charset="-78"/>
                <a:ea typeface="Calibri" panose="020F0502020204030204" pitchFamily="34" charset="0"/>
                <a:cs typeface="Alexandria" pitchFamily="2" charset="-78"/>
              </a:rPr>
              <a:t> </a:t>
            </a:r>
            <a:r>
              <a:rPr lang="en-GB" b="1" kern="100" dirty="0">
                <a:effectLst/>
                <a:latin typeface="Alexandria" pitchFamily="2" charset="-78"/>
                <a:ea typeface="Calibri" panose="020F0502020204030204" pitchFamily="34" charset="0"/>
                <a:cs typeface="Alexandria" pitchFamily="2" charset="-78"/>
              </a:rPr>
              <a:t>Influencers</a:t>
            </a:r>
            <a:r>
              <a:rPr lang="ar-SA" b="1" kern="100" dirty="0">
                <a:effectLst/>
                <a:latin typeface="Alexandria" pitchFamily="2" charset="-78"/>
                <a:ea typeface="Calibri" panose="020F0502020204030204" pitchFamily="34" charset="0"/>
                <a:cs typeface="Alexandria" pitchFamily="2" charset="-78"/>
              </a:rPr>
              <a:t>:</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تحديد المؤثرين المناسبين:</a:t>
            </a:r>
            <a:endParaRPr lang="ar-EG" sz="16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البحث والتحليل</a:t>
            </a:r>
            <a:r>
              <a:rPr lang="ar-SA" sz="1600" kern="100" dirty="0">
                <a:effectLst/>
                <a:latin typeface="Alexandria" pitchFamily="2" charset="-78"/>
                <a:ea typeface="Calibri" panose="020F0502020204030204" pitchFamily="34" charset="0"/>
                <a:cs typeface="Alexandria" pitchFamily="2" charset="-78"/>
              </a:rPr>
              <a:t>: استخدم أدوات مثل </a:t>
            </a:r>
            <a:r>
              <a:rPr lang="en-GB" sz="1600" kern="100" dirty="0" err="1">
                <a:effectLst/>
                <a:latin typeface="Alexandria" pitchFamily="2" charset="-78"/>
                <a:ea typeface="Calibri" panose="020F0502020204030204" pitchFamily="34" charset="0"/>
                <a:cs typeface="Alexandria" pitchFamily="2" charset="-78"/>
              </a:rPr>
              <a:t>BuzzSumo</a:t>
            </a:r>
            <a:r>
              <a:rPr lang="en-GB" sz="1600" kern="100" dirty="0">
                <a:effectLst/>
                <a:latin typeface="Alexandria" pitchFamily="2" charset="-78"/>
                <a:ea typeface="Calibri" panose="020F0502020204030204" pitchFamily="34" charset="0"/>
                <a:cs typeface="Alexandria" pitchFamily="2" charset="-78"/>
              </a:rPr>
              <a:t>، </a:t>
            </a:r>
            <a:r>
              <a:rPr lang="en-GB" sz="1600" kern="100" dirty="0" err="1">
                <a:effectLst/>
                <a:latin typeface="Alexandria" pitchFamily="2" charset="-78"/>
                <a:ea typeface="Calibri" panose="020F0502020204030204" pitchFamily="34" charset="0"/>
                <a:cs typeface="Alexandria" pitchFamily="2" charset="-78"/>
              </a:rPr>
              <a:t>Traackr</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أو</a:t>
            </a:r>
            <a:r>
              <a:rPr lang="en-GB" sz="1600" kern="100" dirty="0" err="1">
                <a:effectLst/>
                <a:latin typeface="Alexandria" pitchFamily="2" charset="-78"/>
                <a:ea typeface="Calibri" panose="020F0502020204030204" pitchFamily="34" charset="0"/>
                <a:cs typeface="Alexandria" pitchFamily="2" charset="-78"/>
              </a:rPr>
              <a:t>Klear</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للعثور على المؤثرين في مجالك.</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تحديد المؤثرين المناسبين</a:t>
            </a:r>
            <a:r>
              <a:rPr lang="ar-SA" sz="1600" kern="100" dirty="0">
                <a:effectLst/>
                <a:latin typeface="Alexandria" pitchFamily="2" charset="-78"/>
                <a:ea typeface="Calibri" panose="020F0502020204030204" pitchFamily="34" charset="0"/>
                <a:cs typeface="Alexandria" pitchFamily="2" charset="-78"/>
              </a:rPr>
              <a:t>: اختر المؤثرين الذين يتوافقون مع قيم علامتك التجارية ويستهدفون نفس جمهورك.</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3838" y="2084715"/>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0130483"/>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57627" y="2277653"/>
            <a:ext cx="6616557" cy="3508012"/>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التواصل والتعاون:</a:t>
            </a:r>
            <a:endParaRPr lang="ar-EG" sz="16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التواصل الأولي</a:t>
            </a:r>
            <a:r>
              <a:rPr lang="ar-SA" sz="1600" kern="100" dirty="0">
                <a:effectLst/>
                <a:latin typeface="Alexandria" pitchFamily="2" charset="-78"/>
                <a:ea typeface="Calibri" panose="020F0502020204030204" pitchFamily="34" charset="0"/>
                <a:cs typeface="Alexandria" pitchFamily="2" charset="-78"/>
              </a:rPr>
              <a:t>: قدم نفسك ووضح أسباب رغبتك في التعاون مع المؤثر</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كن صادقًا وشفافًا في عرضك.</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اقتراح التعاون</a:t>
            </a:r>
            <a:r>
              <a:rPr lang="ar-SA" sz="1600" kern="100" dirty="0">
                <a:effectLst/>
                <a:latin typeface="Alexandria" pitchFamily="2" charset="-78"/>
                <a:ea typeface="Calibri" panose="020F0502020204030204" pitchFamily="34" charset="0"/>
                <a:cs typeface="Alexandria" pitchFamily="2" charset="-78"/>
              </a:rPr>
              <a:t>: اقترح طرقًا مختلفة للتعاون مثل المنشورات المدفوعة، الفيديوهات الترويجية، أو الحملات المشتركة.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تقديم القيم المتبادلة</a:t>
            </a:r>
            <a:r>
              <a:rPr lang="ar-SA" sz="1600" kern="100" dirty="0">
                <a:effectLst/>
                <a:latin typeface="Alexandria" pitchFamily="2" charset="-78"/>
                <a:ea typeface="Calibri" panose="020F0502020204030204" pitchFamily="34" charset="0"/>
                <a:cs typeface="Alexandria" pitchFamily="2" charset="-78"/>
              </a:rPr>
              <a:t>: اظهر للمؤثرين كيف يمكن للتعاون أن يكون مفيدًا لهم ولجمهورهم أيضًا.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4387" y="2145431"/>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845073"/>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26804" y="2721619"/>
            <a:ext cx="6482993" cy="2666756"/>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إدارة العلاقات:</a:t>
            </a:r>
            <a:r>
              <a:rPr lang="ar-EG" sz="1600" b="1" kern="100" dirty="0">
                <a:effectLst/>
                <a:latin typeface="Alexandria" pitchFamily="2" charset="-78"/>
                <a:ea typeface="Calibri" panose="020F0502020204030204" pitchFamily="34" charset="0"/>
                <a:cs typeface="Alexandria" pitchFamily="2" charset="-78"/>
              </a:rPr>
              <a:t> </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المتابعة والتفاعل</a:t>
            </a:r>
            <a:r>
              <a:rPr lang="ar-SA" sz="1600" kern="100" dirty="0">
                <a:effectLst/>
                <a:latin typeface="Alexandria" pitchFamily="2" charset="-78"/>
                <a:ea typeface="Calibri" panose="020F0502020204030204" pitchFamily="34" charset="0"/>
                <a:cs typeface="Alexandria" pitchFamily="2" charset="-78"/>
              </a:rPr>
              <a:t>: حافظ على علاقة مستمرة مع المؤثرين من خلال التفاعل مع محتواهم وشكرهم على تعاونهم.</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تقييم الأداء</a:t>
            </a:r>
            <a:r>
              <a:rPr lang="ar-SA" sz="1600" kern="100" dirty="0">
                <a:effectLst/>
                <a:latin typeface="Alexandria" pitchFamily="2" charset="-78"/>
                <a:ea typeface="Calibri" panose="020F0502020204030204" pitchFamily="34" charset="0"/>
                <a:cs typeface="Alexandria" pitchFamily="2" charset="-78"/>
              </a:rPr>
              <a:t>: راقب نتائج الحملات مع المؤثرين لتقييم تأثيرها وتحديد ما يمكن تحسينه في المستقبل.</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564" y="2169875"/>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8374873"/>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798031" y="2062456"/>
            <a:ext cx="6976153" cy="4395434"/>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2. التواصل مع الصحافة:</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بناء العلاقات:</a:t>
            </a:r>
            <a:r>
              <a:rPr lang="ar-EG" sz="1600" b="1" kern="100" dirty="0">
                <a:effectLst/>
                <a:latin typeface="Alexandria" pitchFamily="2" charset="-78"/>
                <a:ea typeface="Calibri" panose="020F0502020204030204" pitchFamily="34" charset="0"/>
                <a:cs typeface="Alexandria" pitchFamily="2" charset="-78"/>
              </a:rPr>
              <a:t> </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التعرف على الصحفيين والمدونين</a:t>
            </a:r>
            <a:r>
              <a:rPr lang="ar-SA" sz="1600" kern="100" dirty="0">
                <a:effectLst/>
                <a:latin typeface="Alexandria" pitchFamily="2" charset="-78"/>
                <a:ea typeface="Calibri" panose="020F0502020204030204" pitchFamily="34" charset="0"/>
                <a:cs typeface="Alexandria" pitchFamily="2" charset="-78"/>
              </a:rPr>
              <a:t>: حدد الصحفيين والمدونين الذين يغطون مجالك. استخدم </a:t>
            </a:r>
            <a:r>
              <a:rPr lang="en-GB" sz="1600" kern="100" dirty="0">
                <a:effectLst/>
                <a:latin typeface="Alexandria" pitchFamily="2" charset="-78"/>
                <a:ea typeface="Calibri" panose="020F0502020204030204" pitchFamily="34" charset="0"/>
                <a:cs typeface="Alexandria" pitchFamily="2" charset="-78"/>
              </a:rPr>
              <a:t>LinkedIn، Twitter، </a:t>
            </a:r>
            <a:r>
              <a:rPr lang="ar-SA" sz="1600" kern="100" dirty="0">
                <a:effectLst/>
                <a:latin typeface="Alexandria" pitchFamily="2" charset="-78"/>
                <a:ea typeface="Calibri" panose="020F0502020204030204" pitchFamily="34" charset="0"/>
                <a:cs typeface="Alexandria" pitchFamily="2" charset="-78"/>
              </a:rPr>
              <a:t>وقواعد بيانات الصحفيين مثل</a:t>
            </a:r>
            <a:r>
              <a:rPr lang="en-GB" sz="1600" kern="100" dirty="0">
                <a:effectLst/>
                <a:latin typeface="Alexandria" pitchFamily="2" charset="-78"/>
                <a:ea typeface="Calibri" panose="020F0502020204030204" pitchFamily="34" charset="0"/>
                <a:cs typeface="Alexandria" pitchFamily="2" charset="-78"/>
              </a:rPr>
              <a:t>Cision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أو </a:t>
            </a:r>
            <a:r>
              <a:rPr lang="en-GB" sz="1600" kern="100" dirty="0">
                <a:effectLst/>
                <a:latin typeface="Alexandria" pitchFamily="2" charset="-78"/>
                <a:ea typeface="Calibri" panose="020F0502020204030204" pitchFamily="34" charset="0"/>
                <a:cs typeface="Alexandria" pitchFamily="2" charset="-78"/>
              </a:rPr>
              <a:t>Muck Rack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للعثور عليهم.</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التواصل الأولي</a:t>
            </a:r>
            <a:r>
              <a:rPr lang="ar-SA" sz="1600" kern="100" dirty="0">
                <a:effectLst/>
                <a:latin typeface="Alexandria" pitchFamily="2" charset="-78"/>
                <a:ea typeface="Calibri" panose="020F0502020204030204" pitchFamily="34" charset="0"/>
                <a:cs typeface="Alexandria" pitchFamily="2" charset="-78"/>
              </a:rPr>
              <a:t>: قدم نفسك وشرح لماذا تعتقد أن قصتك أو أخبارك قد تكون مثيرة للاهتمام لهم. كن مختصرًا ومباشرًا.</a:t>
            </a:r>
            <a:r>
              <a:rPr lang="ar-EG" sz="1600" kern="100" dirty="0">
                <a:effectLst/>
                <a:latin typeface="Alexandria" pitchFamily="2" charset="-78"/>
                <a:ea typeface="Calibri" panose="020F0502020204030204" pitchFamily="34" charset="0"/>
                <a:cs typeface="Alexandria" pitchFamily="2" charset="-78"/>
              </a:rPr>
              <a:t> </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أدوات العلاقات العامة</a:t>
            </a:r>
            <a:r>
              <a:rPr lang="ar-SA" sz="1600" kern="100" dirty="0">
                <a:effectLst/>
                <a:latin typeface="Alexandria" pitchFamily="2" charset="-78"/>
                <a:ea typeface="Calibri" panose="020F0502020204030204" pitchFamily="34" charset="0"/>
                <a:cs typeface="Alexandria" pitchFamily="2" charset="-78"/>
              </a:rPr>
              <a:t>: استخدم أدوات مثل </a:t>
            </a:r>
            <a:r>
              <a:rPr lang="en-GB" sz="1600" kern="100" dirty="0">
                <a:effectLst/>
                <a:latin typeface="Alexandria" pitchFamily="2" charset="-78"/>
                <a:ea typeface="Calibri" panose="020F0502020204030204" pitchFamily="34" charset="0"/>
                <a:cs typeface="Alexandria" pitchFamily="2" charset="-78"/>
              </a:rPr>
              <a:t>Meltwater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أو </a:t>
            </a:r>
            <a:r>
              <a:rPr lang="en-GB" sz="1600" kern="100" dirty="0">
                <a:effectLst/>
                <a:latin typeface="Alexandria" pitchFamily="2" charset="-78"/>
                <a:ea typeface="Calibri" panose="020F0502020204030204" pitchFamily="34" charset="0"/>
                <a:cs typeface="Alexandria" pitchFamily="2" charset="-78"/>
              </a:rPr>
              <a:t>Mention </a:t>
            </a:r>
            <a:r>
              <a:rPr lang="ar-SA" sz="1600" kern="100" dirty="0">
                <a:effectLst/>
                <a:latin typeface="Alexandria" pitchFamily="2" charset="-78"/>
                <a:ea typeface="Calibri" panose="020F0502020204030204" pitchFamily="34" charset="0"/>
                <a:cs typeface="Alexandria" pitchFamily="2" charset="-78"/>
              </a:rPr>
              <a:t>لقياس مدى تأثير الأخبار والتغطيات الصحفية.</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4"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757" y="2241528"/>
            <a:ext cx="4475634"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9535724"/>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28369" y="2410069"/>
            <a:ext cx="6745815" cy="3508012"/>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تقديم القصص</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إعداد البيانات الصحفية</a:t>
            </a:r>
            <a:r>
              <a:rPr lang="ar-SA" sz="1600" kern="100" dirty="0">
                <a:effectLst/>
                <a:latin typeface="Alexandria" pitchFamily="2" charset="-78"/>
                <a:ea typeface="Calibri" panose="020F0502020204030204" pitchFamily="34" charset="0"/>
                <a:cs typeface="Alexandria" pitchFamily="2" charset="-78"/>
              </a:rPr>
              <a:t>: اكتب بيانات صحفية واضحة ومحترفة تسلط الضوء على الأخبار والإنجازات المهمة.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إرسال البيانات الصحفية</a:t>
            </a:r>
            <a:r>
              <a:rPr lang="ar-SA" sz="1600" kern="100" dirty="0">
                <a:effectLst/>
                <a:latin typeface="Alexandria" pitchFamily="2" charset="-78"/>
                <a:ea typeface="Calibri" panose="020F0502020204030204" pitchFamily="34" charset="0"/>
                <a:cs typeface="Alexandria" pitchFamily="2" charset="-78"/>
              </a:rPr>
              <a:t>: أرسل البيانات الصحفية عبر البريد الإلكتروني أو من خلال منصات توزيع الأخبار مثل </a:t>
            </a:r>
            <a:r>
              <a:rPr lang="en-GB" sz="1600" kern="100" dirty="0">
                <a:effectLst/>
                <a:latin typeface="Alexandria" pitchFamily="2" charset="-78"/>
                <a:ea typeface="Calibri" panose="020F0502020204030204" pitchFamily="34" charset="0"/>
                <a:cs typeface="Alexandria" pitchFamily="2" charset="-78"/>
              </a:rPr>
              <a:t>PR Newswire</a:t>
            </a:r>
            <a:r>
              <a:rPr lang="ar-EG" sz="1600" kern="100" dirty="0">
                <a:effectLst/>
                <a:latin typeface="Alexandria" pitchFamily="2" charset="-78"/>
                <a:ea typeface="Calibri" panose="020F0502020204030204" pitchFamily="34" charset="0"/>
                <a:cs typeface="Alexandria" pitchFamily="2" charset="-78"/>
              </a:rPr>
              <a:t>.</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التخصيص</a:t>
            </a:r>
            <a:r>
              <a:rPr lang="ar-SA" sz="1600" kern="100" dirty="0">
                <a:effectLst/>
                <a:latin typeface="Alexandria" pitchFamily="2" charset="-78"/>
                <a:ea typeface="Calibri" panose="020F0502020204030204" pitchFamily="34" charset="0"/>
                <a:cs typeface="Alexandria" pitchFamily="2" charset="-78"/>
              </a:rPr>
              <a:t>: خصص الرسائل لكل صحفي بناءً على اهتماماته وموضوعاته المفضلة.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145431"/>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6257634"/>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332288" y="2471603"/>
            <a:ext cx="6441896" cy="2666756"/>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إدارة العلاقات:</a:t>
            </a:r>
            <a:endParaRPr lang="ar-EG" sz="16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المتابعة</a:t>
            </a:r>
            <a:r>
              <a:rPr lang="ar-SA" sz="1600" kern="100" dirty="0">
                <a:effectLst/>
                <a:latin typeface="Alexandria" pitchFamily="2" charset="-78"/>
                <a:ea typeface="Calibri" panose="020F0502020204030204" pitchFamily="34" charset="0"/>
                <a:cs typeface="Alexandria" pitchFamily="2" charset="-78"/>
              </a:rPr>
              <a:t>: تابع مع الصحفيين بعد إرسال البيانات الصحفية لتأكيد استلامهم واستفسارهم عن أي معلومات إضافية.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تقديم الدعم</a:t>
            </a:r>
            <a:r>
              <a:rPr lang="ar-SA" sz="1600" kern="100" dirty="0">
                <a:effectLst/>
                <a:latin typeface="Alexandria" pitchFamily="2" charset="-78"/>
                <a:ea typeface="Calibri" panose="020F0502020204030204" pitchFamily="34" charset="0"/>
                <a:cs typeface="Alexandria" pitchFamily="2" charset="-78"/>
              </a:rPr>
              <a:t>: كن متاحًا للصحفيين لتقديم أي معلومات أو مقابلات يحتاجونها لتغطية قصتك.</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290" y="2145431"/>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6927159"/>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28369" y="2210665"/>
            <a:ext cx="6745815" cy="3554178"/>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3. الاستفادة من الشبكات الاجتماعية:</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تعزيز الأخبار الجيدة:</a:t>
            </a:r>
            <a:endParaRPr lang="ar-EG" sz="16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النشر المنتظم</a:t>
            </a:r>
            <a:r>
              <a:rPr lang="ar-SA" sz="1600" kern="100" dirty="0">
                <a:effectLst/>
                <a:latin typeface="Alexandria" pitchFamily="2" charset="-78"/>
                <a:ea typeface="Calibri" panose="020F0502020204030204" pitchFamily="34" charset="0"/>
                <a:cs typeface="Alexandria" pitchFamily="2" charset="-78"/>
              </a:rPr>
              <a:t>: انشر الأخبار الجيدة والمبادرات الجديدة بانتظام على منصات التواصل الاجتماعي مثل </a:t>
            </a:r>
            <a:r>
              <a:rPr lang="en-GB" sz="1600" kern="100" dirty="0">
                <a:effectLst/>
                <a:latin typeface="Alexandria" pitchFamily="2" charset="-78"/>
                <a:ea typeface="Calibri" panose="020F0502020204030204" pitchFamily="34" charset="0"/>
                <a:cs typeface="Alexandria" pitchFamily="2" charset="-78"/>
              </a:rPr>
              <a:t>Facebook، Twitter، LinkedIn، </a:t>
            </a:r>
            <a:r>
              <a:rPr lang="ar-SA" sz="1600" kern="100" dirty="0">
                <a:effectLst/>
                <a:latin typeface="Alexandria" pitchFamily="2" charset="-78"/>
                <a:ea typeface="Calibri" panose="020F0502020204030204" pitchFamily="34" charset="0"/>
                <a:cs typeface="Alexandria" pitchFamily="2" charset="-78"/>
              </a:rPr>
              <a:t>و</a:t>
            </a:r>
            <a:r>
              <a:rPr lang="en-GB" sz="1600" kern="100" dirty="0">
                <a:effectLst/>
                <a:latin typeface="Alexandria" pitchFamily="2" charset="-78"/>
                <a:ea typeface="Calibri" panose="020F0502020204030204" pitchFamily="34" charset="0"/>
                <a:cs typeface="Alexandria" pitchFamily="2" charset="-78"/>
              </a:rPr>
              <a:t>Instagram.</a:t>
            </a:r>
            <a:r>
              <a:rPr lang="ar-EG" sz="1600" kern="100" dirty="0">
                <a:effectLst/>
                <a:latin typeface="Alexandria" pitchFamily="2" charset="-78"/>
                <a:ea typeface="Calibri" panose="020F0502020204030204" pitchFamily="34" charset="0"/>
                <a:cs typeface="Alexandria" pitchFamily="2" charset="-78"/>
              </a:rPr>
              <a:t> </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استخدام الوسوم</a:t>
            </a:r>
            <a:r>
              <a:rPr lang="en-GB" sz="1600" b="1" kern="100" dirty="0">
                <a:effectLst/>
                <a:latin typeface="Alexandria" pitchFamily="2" charset="-78"/>
                <a:ea typeface="Calibri" panose="020F0502020204030204" pitchFamily="34" charset="0"/>
                <a:cs typeface="Alexandria" pitchFamily="2" charset="-78"/>
              </a:rPr>
              <a:t>Hashtags </a:t>
            </a:r>
            <a:r>
              <a:rPr lang="ar-EG" sz="1600" b="1"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استخدم الوسوم المناسبة لزيادة مدى الوصول إلى منشوراتك وجعلها أكثر قابلية للاكتشاف.</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145431"/>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6023613"/>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28369" y="2425195"/>
            <a:ext cx="6745815" cy="3036088"/>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المشاركة في الأحداث الرقمية:</a:t>
            </a:r>
            <a:endParaRPr lang="ar-EG" sz="16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الانضمام إلى الأحداث الرقمية</a:t>
            </a:r>
            <a:r>
              <a:rPr lang="ar-SA" sz="1600" kern="100" dirty="0">
                <a:effectLst/>
                <a:latin typeface="Alexandria" pitchFamily="2" charset="-78"/>
                <a:ea typeface="Calibri" panose="020F0502020204030204" pitchFamily="34" charset="0"/>
                <a:cs typeface="Alexandria" pitchFamily="2" charset="-78"/>
              </a:rPr>
              <a:t>: شارك في الندوات، المؤتمرات، والبث المباشر التي تتعلق بمجالك. هذا يزيد من رؤية علامتك التجارية ويعزز من مكانتك في الصناعة.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التفاعل مع المشاركين</a:t>
            </a:r>
            <a:r>
              <a:rPr lang="ar-SA" sz="1600" kern="100" dirty="0">
                <a:effectLst/>
                <a:latin typeface="Alexandria" pitchFamily="2" charset="-78"/>
                <a:ea typeface="Calibri" panose="020F0502020204030204" pitchFamily="34" charset="0"/>
                <a:cs typeface="Alexandria" pitchFamily="2" charset="-78"/>
              </a:rPr>
              <a:t>: تفاعل مع المشاركين في هذه الأحداث من خلال التعليقات، الأسئلة، والمناقشات.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290" y="1936736"/>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9803845"/>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332288" y="2296115"/>
            <a:ext cx="6441896" cy="3405419"/>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إدارة المجتمع:</a:t>
            </a:r>
            <a:endParaRPr lang="ar-EG" sz="16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التفاعل مع الجمهور</a:t>
            </a:r>
            <a:r>
              <a:rPr lang="ar-SA" sz="1600" kern="100" dirty="0">
                <a:effectLst/>
                <a:latin typeface="Alexandria" pitchFamily="2" charset="-78"/>
                <a:ea typeface="Calibri" panose="020F0502020204030204" pitchFamily="34" charset="0"/>
                <a:cs typeface="Alexandria" pitchFamily="2" charset="-78"/>
              </a:rPr>
              <a:t>: رد على التعليقات والأسئلة من جمهورك بشكل منتظم. حافظ على حوار مفتوح مع متابعيك لبناء مجتمع نشط ومهتم.</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مشاركة المحتوى المتنوع</a:t>
            </a:r>
            <a:r>
              <a:rPr lang="ar-SA" sz="1600" kern="100" dirty="0">
                <a:effectLst/>
                <a:latin typeface="Alexandria" pitchFamily="2" charset="-78"/>
                <a:ea typeface="Calibri" panose="020F0502020204030204" pitchFamily="34" charset="0"/>
                <a:cs typeface="Alexandria" pitchFamily="2" charset="-78"/>
              </a:rPr>
              <a:t>: شارك محتوى متنوع يتضمن المقالات، الفيديوهات، </a:t>
            </a:r>
            <a:r>
              <a:rPr lang="ar-SA" sz="1600" kern="100" dirty="0" err="1">
                <a:effectLst/>
                <a:latin typeface="Alexandria" pitchFamily="2" charset="-78"/>
                <a:ea typeface="Calibri" panose="020F0502020204030204" pitchFamily="34" charset="0"/>
                <a:cs typeface="Alexandria" pitchFamily="2" charset="-78"/>
              </a:rPr>
              <a:t>الإنفوجرافيك</a:t>
            </a:r>
            <a:r>
              <a:rPr lang="ar-SA" sz="1600" kern="100" dirty="0">
                <a:effectLst/>
                <a:latin typeface="Alexandria" pitchFamily="2" charset="-78"/>
                <a:ea typeface="Calibri" panose="020F0502020204030204" pitchFamily="34" charset="0"/>
                <a:cs typeface="Alexandria" pitchFamily="2" charset="-78"/>
              </a:rPr>
              <a:t>، والاستطلاعات لجذب جمهورك وتحفيزهم على التفاعل..</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661" y="2084715"/>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3804719"/>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28369" y="2231487"/>
            <a:ext cx="6745815" cy="3554178"/>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4. قياس الأداء وتحليل النتائج:</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استخدام أدوات التحليل:</a:t>
            </a:r>
            <a:r>
              <a:rPr lang="ar-EG" sz="1600" b="1" kern="100" dirty="0">
                <a:effectLst/>
                <a:latin typeface="Alexandria" pitchFamily="2" charset="-78"/>
                <a:ea typeface="Calibri" panose="020F0502020204030204" pitchFamily="34" charset="0"/>
                <a:cs typeface="Alexandria" pitchFamily="2" charset="-78"/>
              </a:rPr>
              <a:t> </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أدوات التحليل الاجتماعي</a:t>
            </a:r>
            <a:r>
              <a:rPr lang="ar-SA" sz="1600" kern="100" dirty="0">
                <a:effectLst/>
                <a:latin typeface="Alexandria" pitchFamily="2" charset="-78"/>
                <a:ea typeface="Calibri" panose="020F0502020204030204" pitchFamily="34" charset="0"/>
                <a:cs typeface="Alexandria" pitchFamily="2" charset="-78"/>
              </a:rPr>
              <a:t>: استخدم أدوات مثل </a:t>
            </a:r>
            <a:r>
              <a:rPr lang="en-GB" sz="1600" kern="100" dirty="0">
                <a:effectLst/>
                <a:latin typeface="Alexandria" pitchFamily="2" charset="-78"/>
                <a:ea typeface="Calibri" panose="020F0502020204030204" pitchFamily="34" charset="0"/>
                <a:cs typeface="Alexandria" pitchFamily="2" charset="-78"/>
              </a:rPr>
              <a:t>Hootsuite Analytics، Sprout Social، </a:t>
            </a:r>
            <a:r>
              <a:rPr lang="ar-SA" sz="1600" kern="100" dirty="0">
                <a:effectLst/>
                <a:latin typeface="Alexandria" pitchFamily="2" charset="-78"/>
                <a:ea typeface="Calibri" panose="020F0502020204030204" pitchFamily="34" charset="0"/>
                <a:cs typeface="Alexandria" pitchFamily="2" charset="-78"/>
              </a:rPr>
              <a:t>أو</a:t>
            </a:r>
            <a:r>
              <a:rPr lang="en-GB" sz="1600" kern="100" dirty="0">
                <a:effectLst/>
                <a:latin typeface="Alexandria" pitchFamily="2" charset="-78"/>
                <a:ea typeface="Calibri" panose="020F0502020204030204" pitchFamily="34" charset="0"/>
                <a:cs typeface="Alexandria" pitchFamily="2" charset="-78"/>
              </a:rPr>
              <a:t>Google Analytics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لقياس أداء حملاتك على وسائل التواصل الاجتماعي.</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أدوات العلاقات العامة</a:t>
            </a:r>
            <a:r>
              <a:rPr lang="ar-SA" sz="1600" kern="100" dirty="0">
                <a:effectLst/>
                <a:latin typeface="Alexandria" pitchFamily="2" charset="-78"/>
                <a:ea typeface="Calibri" panose="020F0502020204030204" pitchFamily="34" charset="0"/>
                <a:cs typeface="Alexandria" pitchFamily="2" charset="-78"/>
              </a:rPr>
              <a:t>: استخدم أدوات مثل </a:t>
            </a:r>
            <a:r>
              <a:rPr lang="en-GB" sz="1600" kern="100" dirty="0">
                <a:effectLst/>
                <a:latin typeface="Alexandria" pitchFamily="2" charset="-78"/>
                <a:ea typeface="Calibri" panose="020F0502020204030204" pitchFamily="34" charset="0"/>
                <a:cs typeface="Alexandria" pitchFamily="2" charset="-78"/>
              </a:rPr>
              <a:t>Meltwater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أو </a:t>
            </a:r>
            <a:r>
              <a:rPr lang="en-GB" sz="1600" kern="100" dirty="0">
                <a:effectLst/>
                <a:latin typeface="Alexandria" pitchFamily="2" charset="-78"/>
                <a:ea typeface="Calibri" panose="020F0502020204030204" pitchFamily="34" charset="0"/>
                <a:cs typeface="Alexandria" pitchFamily="2" charset="-78"/>
              </a:rPr>
              <a:t>Mention </a:t>
            </a:r>
            <a:r>
              <a:rPr lang="ar-SA" sz="1600" kern="100" dirty="0">
                <a:effectLst/>
                <a:latin typeface="Alexandria" pitchFamily="2" charset="-78"/>
                <a:ea typeface="Calibri" panose="020F0502020204030204" pitchFamily="34" charset="0"/>
                <a:cs typeface="Alexandria" pitchFamily="2" charset="-78"/>
              </a:rPr>
              <a:t>لقياس مدى تأثير الأخبار والتغطيات الصحفية.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145431"/>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9092081"/>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28369" y="2692664"/>
            <a:ext cx="6745815" cy="2712922"/>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تقييم النتائج:</a:t>
            </a:r>
            <a:endParaRPr lang="ar-EG" sz="16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تحليل النتائج: </a:t>
            </a:r>
            <a:r>
              <a:rPr lang="ar-SA" sz="1600" kern="100" dirty="0">
                <a:effectLst/>
                <a:latin typeface="Alexandria" pitchFamily="2" charset="-78"/>
                <a:ea typeface="Calibri" panose="020F0502020204030204" pitchFamily="34" charset="0"/>
                <a:cs typeface="Alexandria" pitchFamily="2" charset="-78"/>
              </a:rPr>
              <a:t>قارن نتائج الحملات بالأهداف المحددة مسبقًا لتقييم النجاح. انظر إلى المقاييس مثل المشاركة، الزيارات، والتحويلات.</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تعديل الاستراتيجيات</a:t>
            </a:r>
            <a:r>
              <a:rPr lang="ar-SA" sz="1600" kern="100" dirty="0">
                <a:effectLst/>
                <a:latin typeface="Alexandria" pitchFamily="2" charset="-78"/>
                <a:ea typeface="Calibri" panose="020F0502020204030204" pitchFamily="34" charset="0"/>
                <a:cs typeface="Alexandria" pitchFamily="2" charset="-78"/>
              </a:rPr>
              <a:t>: استخدم النتائج لتحسين استراتيجياتك المستقبلية وتجنب الأخطاء السابقة.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4935" y="2145431"/>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0113352"/>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1" y="1281298"/>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46307" y="2210665"/>
            <a:ext cx="6663554" cy="3123291"/>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6</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إدارة الأزمات عبر الانترنت</a:t>
            </a: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الاستجابة السريعة</a:t>
            </a:r>
            <a:r>
              <a:rPr lang="ar-SA" sz="1600" kern="100" dirty="0">
                <a:effectLst/>
                <a:latin typeface="Alexandria" pitchFamily="2" charset="-78"/>
                <a:ea typeface="Calibri" panose="020F0502020204030204" pitchFamily="34" charset="0"/>
                <a:cs typeface="Alexandria" pitchFamily="2" charset="-78"/>
              </a:rPr>
              <a:t>: استجب بسرعة لأي تعليق سلبي أو أزمة، مع الاعتراف بالمشكلة وتقديم حلول فورية.</a:t>
            </a: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الشفافية</a:t>
            </a:r>
            <a:r>
              <a:rPr lang="ar-SA" sz="1600" kern="100" dirty="0">
                <a:effectLst/>
                <a:latin typeface="Alexandria" pitchFamily="2" charset="-78"/>
                <a:ea typeface="Calibri" panose="020F0502020204030204" pitchFamily="34" charset="0"/>
                <a:cs typeface="Alexandria" pitchFamily="2" charset="-78"/>
              </a:rPr>
              <a:t>: كن صريحًا وشفافًا في التواصل مع الجمهور، ولا تحاول إخفاء الأخطاء.</a:t>
            </a: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إجراءات تصحيحية: </a:t>
            </a:r>
            <a:r>
              <a:rPr lang="ar-SA" sz="1600" kern="100" dirty="0">
                <a:effectLst/>
                <a:latin typeface="Alexandria" pitchFamily="2" charset="-78"/>
                <a:ea typeface="Calibri" panose="020F0502020204030204" pitchFamily="34" charset="0"/>
                <a:cs typeface="Alexandria" pitchFamily="2" charset="-78"/>
              </a:rPr>
              <a:t>وضّح الخطوات التي تتخذها لمعالجة المشكلة ومنع تكرارها.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314" name="Picture 2" descr="Image result for 3. إدارة الأزمات عبر الانترنت">
            <a:extLst>
              <a:ext uri="{FF2B5EF4-FFF2-40B4-BE49-F238E27FC236}">
                <a16:creationId xmlns:a16="http://schemas.microsoft.com/office/drawing/2014/main" id="{5AEE5AFE-3240-5E86-7F19-5B36400E3B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872" y="2551300"/>
            <a:ext cx="4705434" cy="318605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156502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1" y="1281298"/>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63146" y="1993123"/>
            <a:ext cx="11298686" cy="3923510"/>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6</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إدارة الأزمات عبر الانترنت</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1. تطوير خطة إدارة الأزمات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تشكيل فريق إدارة الأزمات</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ت</a:t>
            </a:r>
            <a:r>
              <a:rPr lang="ar-SA" sz="1600" kern="100" dirty="0">
                <a:effectLst/>
                <a:latin typeface="Alexandria" pitchFamily="2" charset="-78"/>
                <a:ea typeface="Calibri" panose="020F0502020204030204" pitchFamily="34" charset="0"/>
                <a:cs typeface="Alexandria" pitchFamily="2" charset="-78"/>
              </a:rPr>
              <a:t>عي</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ن أعضاء فريق لإدارة الأزمات و</a:t>
            </a:r>
            <a:r>
              <a:rPr lang="ar-EG" sz="1600" kern="100" dirty="0">
                <a:effectLst/>
                <a:latin typeface="Alexandria" pitchFamily="2" charset="-78"/>
                <a:ea typeface="Calibri" panose="020F0502020204030204" pitchFamily="34" charset="0"/>
                <a:cs typeface="Alexandria" pitchFamily="2" charset="-78"/>
              </a:rPr>
              <a:t>ت</a:t>
            </a:r>
            <a:r>
              <a:rPr lang="ar-SA" sz="1600" kern="100" dirty="0">
                <a:effectLst/>
                <a:latin typeface="Alexandria" pitchFamily="2" charset="-78"/>
                <a:ea typeface="Calibri" panose="020F0502020204030204" pitchFamily="34" charset="0"/>
                <a:cs typeface="Alexandria" pitchFamily="2" charset="-78"/>
              </a:rPr>
              <a:t>حد</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د أدوارهم ومسؤولياتهم</a:t>
            </a:r>
            <a:r>
              <a:rPr lang="ar-EG" sz="1600" kern="100" dirty="0">
                <a:effectLst/>
                <a:latin typeface="Alexandria" pitchFamily="2" charset="-78"/>
                <a:ea typeface="Calibri" panose="020F0502020204030204" pitchFamily="34" charset="0"/>
                <a:cs typeface="Alexandria" pitchFamily="2" charset="-78"/>
              </a:rPr>
              <a:t>،</a:t>
            </a:r>
            <a:r>
              <a:rPr lang="ar-EG" sz="1600" kern="100" dirty="0">
                <a:latin typeface="Alexandria" pitchFamily="2" charset="-78"/>
                <a:ea typeface="Calibri" panose="020F0502020204030204" pitchFamily="34" charset="0"/>
                <a:cs typeface="Alexandria" pitchFamily="2" charset="-78"/>
              </a:rPr>
              <a:t> </a:t>
            </a:r>
            <a:r>
              <a:rPr lang="ar-EG" sz="1600" kern="100" dirty="0" err="1">
                <a:latin typeface="Alexandria" pitchFamily="2" charset="-78"/>
                <a:ea typeface="Calibri" panose="020F0502020204030204" pitchFamily="34" charset="0"/>
                <a:cs typeface="Alexandria" pitchFamily="2" charset="-78"/>
              </a:rPr>
              <a:t>وت</a:t>
            </a:r>
            <a:r>
              <a:rPr lang="ar-SA" sz="1600" kern="100" dirty="0">
                <a:effectLst/>
                <a:latin typeface="Alexandria" pitchFamily="2" charset="-78"/>
                <a:ea typeface="Calibri" panose="020F0502020204030204" pitchFamily="34" charset="0"/>
                <a:cs typeface="Alexandria" pitchFamily="2" charset="-78"/>
              </a:rPr>
              <a:t>در</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ب الفريق على كيفية التعامل مع الأزمات وتقديم الردود بسرعة وفعالية.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إعداد سياسات وإجراءات واضحة</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وضع سياسات واضحة للتعامل مع الشائعات، الأخبار السلبية</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و</a:t>
            </a:r>
            <a:r>
              <a:rPr lang="ar-SA" sz="1600" kern="100" dirty="0">
                <a:effectLst/>
                <a:latin typeface="Alexandria" pitchFamily="2" charset="-78"/>
                <a:ea typeface="Calibri" panose="020F0502020204030204" pitchFamily="34" charset="0"/>
                <a:cs typeface="Alexandria" pitchFamily="2" charset="-78"/>
              </a:rPr>
              <a:t>وضع إجراءات تفصيلية حول كيفية رصد الأزمات والإبلاغ عنها، وتحديد القنوات التي يجب استخدامها للرد.</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إنشاء قوائم اتصال</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إنشاء </a:t>
            </a:r>
            <a:r>
              <a:rPr lang="ar-SA" sz="1600" kern="100" dirty="0">
                <a:effectLst/>
                <a:latin typeface="Alexandria" pitchFamily="2" charset="-78"/>
                <a:ea typeface="Calibri" panose="020F0502020204030204" pitchFamily="34" charset="0"/>
                <a:cs typeface="Alexandria" pitchFamily="2" charset="-78"/>
              </a:rPr>
              <a:t>قوائم اتصال داخلية تشمل جميع أعضاء الفريق المعنيين بإدارة الأزمة، مع معلومات الاتصال الخاصة بهم</a:t>
            </a:r>
            <a:r>
              <a:rPr lang="ar-EG" sz="1600" kern="100" dirty="0">
                <a:effectLst/>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قوائم اتصال خارجية تشمل الصحفيين، المؤثرين، المستشارين القانونيين، والشركاء الرئيسيين الذين قد </a:t>
            </a:r>
            <a:r>
              <a:rPr lang="ar-EG" sz="1600" kern="100" dirty="0">
                <a:effectLst/>
                <a:latin typeface="Alexandria" pitchFamily="2" charset="-78"/>
                <a:ea typeface="Calibri" panose="020F0502020204030204" pitchFamily="34" charset="0"/>
                <a:cs typeface="Alexandria" pitchFamily="2" charset="-78"/>
              </a:rPr>
              <a:t>ن</a:t>
            </a:r>
            <a:r>
              <a:rPr lang="ar-SA" sz="1600" kern="100" dirty="0" err="1">
                <a:effectLst/>
                <a:latin typeface="Alexandria" pitchFamily="2" charset="-78"/>
                <a:ea typeface="Calibri" panose="020F0502020204030204" pitchFamily="34" charset="0"/>
                <a:cs typeface="Alexandria" pitchFamily="2" charset="-78"/>
              </a:rPr>
              <a:t>حتاج</a:t>
            </a:r>
            <a:r>
              <a:rPr lang="ar-SA" sz="1600" kern="100" dirty="0">
                <a:effectLst/>
                <a:latin typeface="Alexandria" pitchFamily="2" charset="-78"/>
                <a:ea typeface="Calibri" panose="020F0502020204030204" pitchFamily="34" charset="0"/>
                <a:cs typeface="Alexandria" pitchFamily="2" charset="-78"/>
              </a:rPr>
              <a:t> للتواصل معهم أثناء الأزمة.</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01521465"/>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1" y="740915"/>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3443" y="1175254"/>
            <a:ext cx="11298686" cy="5282856"/>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6</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إدارة الأزمات عبر الانترنت</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2. الرصد والتتبع المستمر</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استخدام أدوات الرصد</a:t>
            </a:r>
            <a:r>
              <a:rPr lang="ar-EG" sz="1600" kern="100" dirty="0">
                <a:effectLst/>
                <a:latin typeface="Alexandria" pitchFamily="2" charset="-78"/>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Alexandria" pitchFamily="2" charset="-78"/>
              </a:rPr>
              <a:t>Google Alerts، Mention، </a:t>
            </a:r>
            <a:r>
              <a:rPr lang="ar-SA" sz="1600" kern="100" dirty="0">
                <a:effectLst/>
                <a:latin typeface="Alexandria" pitchFamily="2" charset="-78"/>
                <a:ea typeface="Calibri" panose="020F0502020204030204" pitchFamily="34" charset="0"/>
                <a:cs typeface="Alexandria" pitchFamily="2" charset="-78"/>
              </a:rPr>
              <a:t>و</a:t>
            </a:r>
            <a:r>
              <a:rPr lang="en-GB" sz="1600" kern="100" dirty="0">
                <a:effectLst/>
                <a:latin typeface="Alexandria" pitchFamily="2" charset="-78"/>
                <a:ea typeface="Calibri" panose="020F0502020204030204" pitchFamily="34" charset="0"/>
                <a:cs typeface="Alexandria" pitchFamily="2" charset="-78"/>
              </a:rPr>
              <a:t>Hootsuite</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لرصد الإشارات الخاصة بشركتك عبر الإنترنت</a:t>
            </a:r>
            <a:r>
              <a:rPr lang="ar-EG" sz="1600" kern="100" dirty="0">
                <a:effectLst/>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الرصد المستمر</a:t>
            </a:r>
            <a:r>
              <a:rPr lang="ar-EG" sz="1600" kern="100" dirty="0">
                <a:effectLst/>
                <a:latin typeface="Alexandria" pitchFamily="2" charset="-78"/>
                <a:ea typeface="Calibri" panose="020F0502020204030204" pitchFamily="34" charset="0"/>
                <a:cs typeface="Alexandria" pitchFamily="2" charset="-78"/>
              </a:rPr>
              <a:t> ب</a:t>
            </a:r>
            <a:r>
              <a:rPr lang="ar-SA" sz="1600" kern="100" dirty="0">
                <a:effectLst/>
                <a:latin typeface="Alexandria" pitchFamily="2" charset="-78"/>
                <a:ea typeface="Calibri" panose="020F0502020204030204" pitchFamily="34" charset="0"/>
                <a:cs typeface="Alexandria" pitchFamily="2" charset="-78"/>
              </a:rPr>
              <a:t>متابعة التفاعلات والتعليقات بانتظام للتعرف على أي علامات تحذيرية مبكرة للأزمات.</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3. التعامل مع الشائعات والأخبار السلبية</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التحقق من المعلومات</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التحقق </a:t>
            </a:r>
            <a:r>
              <a:rPr lang="ar-SA" sz="1600" kern="100" dirty="0">
                <a:latin typeface="Alexandria" pitchFamily="2" charset="-78"/>
                <a:ea typeface="Calibri" panose="020F0502020204030204" pitchFamily="34" charset="0"/>
                <a:cs typeface="Alexandria" pitchFamily="2" charset="-78"/>
              </a:rPr>
              <a:t>السريع من دقة الشائعات أو الأخبار السلبية</a:t>
            </a:r>
            <a:r>
              <a:rPr lang="ar-EG" sz="1600" kern="100" dirty="0">
                <a:latin typeface="Alexandria" pitchFamily="2" charset="-78"/>
                <a:ea typeface="Calibri" panose="020F0502020204030204" pitchFamily="34" charset="0"/>
                <a:cs typeface="Alexandria" pitchFamily="2" charset="-78"/>
              </a:rPr>
              <a:t> </a:t>
            </a:r>
            <a:r>
              <a:rPr lang="ar-SA" sz="1600" kern="100" dirty="0">
                <a:latin typeface="Alexandria" pitchFamily="2" charset="-78"/>
                <a:ea typeface="Calibri" panose="020F0502020204030204" pitchFamily="34" charset="0"/>
                <a:cs typeface="Alexandria" pitchFamily="2" charset="-78"/>
              </a:rPr>
              <a:t>قبل </a:t>
            </a:r>
            <a:r>
              <a:rPr lang="ar-SA" sz="1600" kern="100" dirty="0">
                <a:effectLst/>
                <a:latin typeface="Alexandria" pitchFamily="2" charset="-78"/>
                <a:ea typeface="Calibri" panose="020F0502020204030204" pitchFamily="34" charset="0"/>
                <a:cs typeface="Alexandria" pitchFamily="2" charset="-78"/>
              </a:rPr>
              <a:t>الرد، </a:t>
            </a:r>
            <a:r>
              <a:rPr lang="ar-EG" sz="1600" kern="100" dirty="0" err="1">
                <a:effectLst/>
                <a:latin typeface="Alexandria" pitchFamily="2" charset="-78"/>
                <a:ea typeface="Calibri" panose="020F0502020204030204" pitchFamily="34" charset="0"/>
                <a:cs typeface="Alexandria" pitchFamily="2" charset="-78"/>
              </a:rPr>
              <a:t>وت</a:t>
            </a:r>
            <a:r>
              <a:rPr lang="ar-SA" sz="1600" kern="100" dirty="0">
                <a:effectLst/>
                <a:latin typeface="Alexandria" pitchFamily="2" charset="-78"/>
                <a:ea typeface="Calibri" panose="020F0502020204030204" pitchFamily="34" charset="0"/>
                <a:cs typeface="Alexandria" pitchFamily="2" charset="-78"/>
              </a:rPr>
              <a:t>حد</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د مدى خطورة الأزمة وتأثيرها المحتمل على سمعة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شرك</a:t>
            </a:r>
            <a:r>
              <a:rPr lang="ar-EG" sz="1600" kern="100" dirty="0">
                <a:effectLst/>
                <a:latin typeface="Alexandria" pitchFamily="2" charset="-78"/>
                <a:ea typeface="Calibri" panose="020F0502020204030204" pitchFamily="34" charset="0"/>
                <a:cs typeface="Alexandria" pitchFamily="2" charset="-78"/>
              </a:rPr>
              <a:t>ة.</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الرد الفوري والمحترف</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كلما كان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رد أسرع، كلما </a:t>
            </a:r>
            <a:r>
              <a:rPr lang="ar-EG" sz="1600" kern="100" dirty="0">
                <a:effectLst/>
                <a:latin typeface="Alexandria" pitchFamily="2" charset="-78"/>
                <a:ea typeface="Calibri" panose="020F0502020204030204" pitchFamily="34" charset="0"/>
                <a:cs typeface="Alexandria" pitchFamily="2" charset="-78"/>
              </a:rPr>
              <a:t>كانت</a:t>
            </a:r>
            <a:r>
              <a:rPr lang="ar-SA" sz="1600" kern="100" dirty="0">
                <a:effectLst/>
                <a:latin typeface="Alexandria" pitchFamily="2" charset="-78"/>
                <a:ea typeface="Calibri" panose="020F0502020204030204" pitchFamily="34" charset="0"/>
                <a:cs typeface="Alexandria" pitchFamily="2" charset="-78"/>
              </a:rPr>
              <a:t> السيطرة على الموقف أفضل</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ف</a:t>
            </a:r>
            <a:r>
              <a:rPr lang="ar-SA" sz="1600" kern="100" dirty="0">
                <a:effectLst/>
                <a:latin typeface="Alexandria" pitchFamily="2" charset="-78"/>
                <a:ea typeface="Calibri" panose="020F0502020204030204" pitchFamily="34" charset="0"/>
                <a:cs typeface="Alexandria" pitchFamily="2" charset="-78"/>
              </a:rPr>
              <a:t>تأخ</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ر الرد يمكن أن يؤدي إلى تفاقم الأزمة. كن شفافًا في ردك </a:t>
            </a:r>
            <a:r>
              <a:rPr lang="ar-EG" sz="1600" kern="100" dirty="0">
                <a:effectLst/>
                <a:latin typeface="Alexandria" pitchFamily="2" charset="-78"/>
                <a:ea typeface="Calibri" panose="020F0502020204030204" pitchFamily="34" charset="0"/>
                <a:cs typeface="Alexandria" pitchFamily="2" charset="-78"/>
              </a:rPr>
              <a:t>و</a:t>
            </a:r>
            <a:r>
              <a:rPr lang="ar-SA" sz="1600" kern="100" dirty="0">
                <a:effectLst/>
                <a:latin typeface="Alexandria" pitchFamily="2" charset="-78"/>
                <a:ea typeface="Calibri" panose="020F0502020204030204" pitchFamily="34" charset="0"/>
                <a:cs typeface="Alexandria" pitchFamily="2" charset="-78"/>
              </a:rPr>
              <a:t>اعترف بالمشكلة إذا كانت حقيقية وقد</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م اعتذارًا صادقًا. </a:t>
            </a:r>
            <a:r>
              <a:rPr lang="ar-EG" sz="1600" kern="100" dirty="0">
                <a:effectLst/>
                <a:latin typeface="Alexandria" pitchFamily="2" charset="-78"/>
                <a:ea typeface="Calibri" panose="020F0502020204030204" pitchFamily="34" charset="0"/>
                <a:cs typeface="Alexandria" pitchFamily="2" charset="-78"/>
              </a:rPr>
              <a:t>و</a:t>
            </a:r>
            <a:r>
              <a:rPr lang="ar-SA" sz="1600" kern="100" dirty="0">
                <a:effectLst/>
                <a:latin typeface="Alexandria" pitchFamily="2" charset="-78"/>
                <a:ea typeface="Calibri" panose="020F0502020204030204" pitchFamily="34" charset="0"/>
                <a:cs typeface="Alexandria" pitchFamily="2" charset="-78"/>
              </a:rPr>
              <a:t>إذا كانت الشائعات غير صحيحة، قدم الأدلة التي </a:t>
            </a:r>
            <a:r>
              <a:rPr lang="ar-SA" sz="1600" kern="100" dirty="0" err="1">
                <a:effectLst/>
                <a:latin typeface="Alexandria" pitchFamily="2" charset="-78"/>
                <a:ea typeface="Calibri" panose="020F0502020204030204" pitchFamily="34" charset="0"/>
                <a:cs typeface="Alexandria" pitchFamily="2" charset="-78"/>
              </a:rPr>
              <a:t>تدحضها</a:t>
            </a:r>
            <a:r>
              <a:rPr lang="ar-SA" sz="1600" kern="100" dirty="0">
                <a:effectLst/>
                <a:latin typeface="Alexandria" pitchFamily="2" charset="-78"/>
                <a:ea typeface="Calibri" panose="020F0502020204030204" pitchFamily="34" charset="0"/>
                <a:cs typeface="Alexandria" pitchFamily="2" charset="-78"/>
              </a:rPr>
              <a:t>.</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التواصل المستمر</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EG" sz="1600" kern="100" dirty="0">
                <a:latin typeface="Alexandria" pitchFamily="2" charset="-78"/>
                <a:ea typeface="Calibri" panose="020F0502020204030204" pitchFamily="34" charset="0"/>
                <a:cs typeface="Alexandria" pitchFamily="2" charset="-78"/>
              </a:rPr>
              <a:t>ت</a:t>
            </a:r>
            <a:r>
              <a:rPr lang="ar-SA" sz="1600" kern="100" dirty="0">
                <a:latin typeface="Alexandria" pitchFamily="2" charset="-78"/>
                <a:ea typeface="Calibri" panose="020F0502020204030204" pitchFamily="34" charset="0"/>
                <a:cs typeface="Alexandria" pitchFamily="2" charset="-78"/>
              </a:rPr>
              <a:t>قد</a:t>
            </a:r>
            <a:r>
              <a:rPr lang="ar-EG" sz="1600" kern="100" dirty="0">
                <a:latin typeface="Alexandria" pitchFamily="2" charset="-78"/>
                <a:ea typeface="Calibri" panose="020F0502020204030204" pitchFamily="34" charset="0"/>
                <a:cs typeface="Alexandria" pitchFamily="2" charset="-78"/>
              </a:rPr>
              <a:t>ي</a:t>
            </a:r>
            <a:r>
              <a:rPr lang="ar-SA" sz="1600" kern="100" dirty="0">
                <a:latin typeface="Alexandria" pitchFamily="2" charset="-78"/>
                <a:ea typeface="Calibri" panose="020F0502020204030204" pitchFamily="34" charset="0"/>
                <a:cs typeface="Alexandria" pitchFamily="2" charset="-78"/>
              </a:rPr>
              <a:t>م تحديثات </a:t>
            </a:r>
            <a:r>
              <a:rPr lang="ar-SA" sz="1600" kern="100" dirty="0">
                <a:effectLst/>
                <a:latin typeface="Alexandria" pitchFamily="2" charset="-78"/>
                <a:ea typeface="Calibri" panose="020F0502020204030204" pitchFamily="34" charset="0"/>
                <a:cs typeface="Alexandria" pitchFamily="2" charset="-78"/>
              </a:rPr>
              <a:t>مستمرة حول تطورات الأزمة والإجراءات التي ت</a:t>
            </a:r>
            <a:r>
              <a:rPr lang="ar-EG" sz="1600" kern="100" dirty="0">
                <a:effectLst/>
                <a:latin typeface="Alexandria" pitchFamily="2" charset="-78"/>
                <a:ea typeface="Calibri" panose="020F0502020204030204" pitchFamily="34" charset="0"/>
                <a:cs typeface="Alexandria" pitchFamily="2" charset="-78"/>
              </a:rPr>
              <a:t>م ات</a:t>
            </a:r>
            <a:r>
              <a:rPr lang="ar-SA" sz="1600" kern="100" dirty="0">
                <a:effectLst/>
                <a:latin typeface="Alexandria" pitchFamily="2" charset="-78"/>
                <a:ea typeface="Calibri" panose="020F0502020204030204" pitchFamily="34" charset="0"/>
                <a:cs typeface="Alexandria" pitchFamily="2" charset="-78"/>
              </a:rPr>
              <a:t>خ</a:t>
            </a:r>
            <a:r>
              <a:rPr lang="ar-EG" sz="1600" kern="100" dirty="0">
                <a:effectLst/>
                <a:latin typeface="Alexandria" pitchFamily="2" charset="-78"/>
                <a:ea typeface="Calibri" panose="020F0502020204030204" pitchFamily="34" charset="0"/>
                <a:cs typeface="Alexandria" pitchFamily="2" charset="-78"/>
              </a:rPr>
              <a:t>ا</a:t>
            </a:r>
            <a:r>
              <a:rPr lang="ar-SA" sz="1600" kern="100" dirty="0" err="1">
                <a:effectLst/>
                <a:latin typeface="Alexandria" pitchFamily="2" charset="-78"/>
                <a:ea typeface="Calibri" panose="020F0502020204030204" pitchFamily="34" charset="0"/>
                <a:cs typeface="Alexandria" pitchFamily="2" charset="-78"/>
              </a:rPr>
              <a:t>ذها</a:t>
            </a:r>
            <a:r>
              <a:rPr lang="ar-EG" sz="1600" kern="100" dirty="0">
                <a:effectLst/>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استخدام القنوات المناسبة</a:t>
            </a:r>
            <a:r>
              <a:rPr lang="ar-EG" sz="1600" kern="100" dirty="0">
                <a:effectLst/>
                <a:latin typeface="Alexandria" pitchFamily="2" charset="-78"/>
                <a:ea typeface="Calibri" panose="020F0502020204030204" pitchFamily="34" charset="0"/>
                <a:cs typeface="Alexandria" pitchFamily="2" charset="-78"/>
              </a:rPr>
              <a:t> من شبكات </a:t>
            </a:r>
            <a:r>
              <a:rPr lang="ar-SA" sz="1600" kern="100" dirty="0">
                <a:effectLst/>
                <a:latin typeface="Alexandria" pitchFamily="2" charset="-78"/>
                <a:ea typeface="Calibri" panose="020F0502020204030204" pitchFamily="34" charset="0"/>
                <a:cs typeface="Alexandria" pitchFamily="2" charset="-78"/>
              </a:rPr>
              <a:t>التواصل الاجتماعي، </a:t>
            </a:r>
            <a:r>
              <a:rPr lang="ar-EG" sz="1600" kern="100" dirty="0">
                <a:effectLst/>
                <a:latin typeface="Alexandria" pitchFamily="2" charset="-78"/>
                <a:ea typeface="Calibri" panose="020F0502020204030204" pitchFamily="34" charset="0"/>
                <a:cs typeface="Alexandria" pitchFamily="2" charset="-78"/>
              </a:rPr>
              <a:t>و</a:t>
            </a:r>
            <a:r>
              <a:rPr lang="ar-SA" sz="1600" kern="100" dirty="0">
                <a:effectLst/>
                <a:latin typeface="Alexandria" pitchFamily="2" charset="-78"/>
                <a:ea typeface="Calibri" panose="020F0502020204030204" pitchFamily="34" charset="0"/>
                <a:cs typeface="Alexandria" pitchFamily="2" charset="-78"/>
              </a:rPr>
              <a:t>البريد الإلكتروني، والموقع الإلكتروني لنشر الردود والتحديثات.</a:t>
            </a: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96130541"/>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1" y="779813"/>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63146" y="1310292"/>
            <a:ext cx="11298686" cy="4913525"/>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6</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إدارة الأزمات عبر الانترنت</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4. الاستفادة من الأزمات لتحسين العمليات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تحليل الأزمات السابقة</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مراجعة الأداء بعد انتهاء الأزمة، وتحليل كيفية التعامل معها. </a:t>
            </a:r>
            <a:r>
              <a:rPr lang="ar-EG" sz="1600" kern="100" dirty="0" err="1">
                <a:effectLst/>
                <a:latin typeface="Alexandria" pitchFamily="2" charset="-78"/>
                <a:ea typeface="Calibri" panose="020F0502020204030204" pitchFamily="34" charset="0"/>
                <a:cs typeface="Alexandria" pitchFamily="2" charset="-78"/>
              </a:rPr>
              <a:t>وت</a:t>
            </a:r>
            <a:r>
              <a:rPr lang="ar-SA" sz="1600" kern="100" dirty="0">
                <a:effectLst/>
                <a:latin typeface="Alexandria" pitchFamily="2" charset="-78"/>
                <a:ea typeface="Calibri" panose="020F0502020204030204" pitchFamily="34" charset="0"/>
                <a:cs typeface="Alexandria" pitchFamily="2" charset="-78"/>
              </a:rPr>
              <a:t>حد</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د </a:t>
            </a:r>
            <a:r>
              <a:rPr lang="ar-EG" sz="1600" kern="100" dirty="0">
                <a:effectLst/>
                <a:latin typeface="Alexandria" pitchFamily="2" charset="-78"/>
                <a:ea typeface="Calibri" panose="020F0502020204030204" pitchFamily="34" charset="0"/>
                <a:cs typeface="Alexandria" pitchFamily="2" charset="-78"/>
              </a:rPr>
              <a:t>نقاط القوة والفعالية،</a:t>
            </a:r>
            <a:r>
              <a:rPr lang="ar-SA" sz="1600" kern="100" dirty="0">
                <a:effectLst/>
                <a:latin typeface="Alexandria" pitchFamily="2" charset="-78"/>
                <a:ea typeface="Calibri" panose="020F0502020204030204" pitchFamily="34" charset="0"/>
                <a:cs typeface="Alexandria" pitchFamily="2" charset="-78"/>
              </a:rPr>
              <a:t> وما يمكن تحسينه</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و</a:t>
            </a:r>
            <a:r>
              <a:rPr lang="ar-SA" sz="1600" kern="100" dirty="0" err="1">
                <a:effectLst/>
                <a:latin typeface="Alexandria" pitchFamily="2" charset="-78"/>
                <a:ea typeface="Calibri" panose="020F0502020204030204" pitchFamily="34" charset="0"/>
                <a:cs typeface="Alexandria" pitchFamily="2" charset="-78"/>
              </a:rPr>
              <a:t>استخد</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م الدروس المستفادة لتحسين خطط وإجراءات إدارة الأزمات المستقبلية.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تحسين الإجراءات والسياسات</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تحديث </a:t>
            </a:r>
            <a:r>
              <a:rPr lang="ar-EG" sz="1600" kern="100" dirty="0" err="1">
                <a:effectLst/>
                <a:latin typeface="Alexandria" pitchFamily="2" charset="-78"/>
                <a:ea typeface="Calibri" panose="020F0502020204030204" pitchFamily="34" charset="0"/>
                <a:cs typeface="Alexandria" pitchFamily="2" charset="-78"/>
              </a:rPr>
              <a:t>وت</a:t>
            </a:r>
            <a:r>
              <a:rPr lang="ar-SA" sz="1600" kern="100" dirty="0">
                <a:effectLst/>
                <a:latin typeface="Alexandria" pitchFamily="2" charset="-78"/>
                <a:ea typeface="Calibri" panose="020F0502020204030204" pitchFamily="34" charset="0"/>
                <a:cs typeface="Alexandria" pitchFamily="2" charset="-78"/>
              </a:rPr>
              <a:t>عد</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ل سياسات وإجراءات إدارة الأزمات بناءً على الأزمات السابقة. </a:t>
            </a:r>
            <a:r>
              <a:rPr lang="ar-EG" sz="1600" kern="100" dirty="0" err="1">
                <a:effectLst/>
                <a:latin typeface="Alexandria" pitchFamily="2" charset="-78"/>
                <a:ea typeface="Calibri" panose="020F0502020204030204" pitchFamily="34" charset="0"/>
                <a:cs typeface="Alexandria" pitchFamily="2" charset="-78"/>
              </a:rPr>
              <a:t>وت</a:t>
            </a:r>
            <a:r>
              <a:rPr lang="ar-SA" sz="1600" kern="100" dirty="0">
                <a:effectLst/>
                <a:latin typeface="Alexandria" pitchFamily="2" charset="-78"/>
                <a:ea typeface="Calibri" panose="020F0502020204030204" pitchFamily="34" charset="0"/>
                <a:cs typeface="Alexandria" pitchFamily="2" charset="-78"/>
              </a:rPr>
              <a:t>قد</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م تدريبات مستمرة لفريق إدارة الأزمات على أساس الدروس المستفادة والتحسينات الجديدة.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5. الأمثلة العملية والتدريب</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محاكاة الأزمات</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تنظيم تدريبات محاكاة للأزمات بشكل دوري لفريق إدارة الأزمات لتقييم جاهزيتهم</a:t>
            </a:r>
            <a:r>
              <a:rPr lang="ar-EG" sz="1600" kern="100" dirty="0">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تقييم الأداء بعد التدريبات، وتحديد نقاط القوة </a:t>
            </a:r>
            <a:r>
              <a:rPr lang="ar-SA" sz="1600" kern="100" dirty="0" err="1">
                <a:effectLst/>
                <a:latin typeface="Alexandria" pitchFamily="2" charset="-78"/>
                <a:ea typeface="Calibri" panose="020F0502020204030204" pitchFamily="34" charset="0"/>
                <a:cs typeface="Alexandria" pitchFamily="2" charset="-78"/>
              </a:rPr>
              <a:t>والضع</a:t>
            </a:r>
            <a:r>
              <a:rPr lang="ar-EG" sz="1600" kern="100" dirty="0">
                <a:effectLst/>
                <a:latin typeface="Alexandria" pitchFamily="2" charset="-78"/>
                <a:ea typeface="Calibri" panose="020F0502020204030204" pitchFamily="34" charset="0"/>
                <a:cs typeface="Alexandria" pitchFamily="2" charset="-78"/>
              </a:rPr>
              <a:t>ف</a:t>
            </a:r>
            <a:r>
              <a:rPr lang="ar-SA" sz="1600" kern="100" dirty="0">
                <a:effectLst/>
                <a:latin typeface="Alexandria" pitchFamily="2" charset="-78"/>
                <a:ea typeface="Calibri" panose="020F0502020204030204" pitchFamily="34" charset="0"/>
                <a:cs typeface="Alexandria" pitchFamily="2" charset="-78"/>
              </a:rPr>
              <a:t>.</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دراسة حالات واقعية</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تحليل حالات أزمات الواقعية واجهتها شركات أخرى في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مجال</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وكيف</a:t>
            </a:r>
            <a:r>
              <a:rPr lang="ar-EG" sz="1600" kern="100" dirty="0" err="1">
                <a:effectLst/>
                <a:latin typeface="Alexandria" pitchFamily="2" charset="-78"/>
                <a:ea typeface="Calibri" panose="020F0502020204030204" pitchFamily="34" charset="0"/>
                <a:cs typeface="Alexandria" pitchFamily="2" charset="-78"/>
              </a:rPr>
              <a:t>ية</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تعامل معها</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و</a:t>
            </a:r>
            <a:r>
              <a:rPr lang="ar-SA" sz="1600" kern="100" dirty="0">
                <a:effectLst/>
                <a:latin typeface="Alexandria" pitchFamily="2" charset="-78"/>
                <a:ea typeface="Calibri" panose="020F0502020204030204" pitchFamily="34" charset="0"/>
                <a:cs typeface="Alexandria" pitchFamily="2" charset="-78"/>
              </a:rPr>
              <a:t>استخل</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ص الدروس والعبر منها.</a:t>
            </a:r>
            <a:r>
              <a:rPr lang="ar-EG" sz="1600" kern="100" dirty="0">
                <a:effectLst/>
                <a:latin typeface="Alexandria" pitchFamily="2" charset="-78"/>
                <a:ea typeface="Calibri" panose="020F0502020204030204" pitchFamily="34" charset="0"/>
                <a:cs typeface="Alexandria" pitchFamily="2" charset="-78"/>
              </a:rPr>
              <a:t> </a:t>
            </a:r>
            <a:endParaRPr lang="ar-SA"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63464680"/>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960961"/>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93087" y="2209775"/>
            <a:ext cx="6887738" cy="2718052"/>
          </a:xfrm>
          <a:prstGeom prst="rect">
            <a:avLst/>
          </a:prstGeom>
          <a:noFill/>
        </p:spPr>
        <p:txBody>
          <a:bodyPr wrap="square" rtlCol="0">
            <a:spAutoFit/>
          </a:bodyPr>
          <a:lstStyle/>
          <a:p>
            <a:pPr algn="just" rtl="1">
              <a:lnSpc>
                <a:spcPct val="150000"/>
              </a:lnSpc>
              <a:spcAft>
                <a:spcPts val="800"/>
              </a:spcAft>
            </a:pPr>
            <a:r>
              <a:rPr lang="ar-EG" sz="2400" b="1" kern="100" dirty="0">
                <a:solidFill>
                  <a:srgbClr val="00AEEF"/>
                </a:solidFill>
                <a:effectLst/>
                <a:latin typeface="Alexandria" pitchFamily="2" charset="-78"/>
                <a:ea typeface="Calibri" panose="020F0502020204030204" pitchFamily="34" charset="0"/>
                <a:cs typeface="Alexandria" pitchFamily="2" charset="-78"/>
              </a:rPr>
              <a:t>6</a:t>
            </a:r>
            <a:r>
              <a:rPr lang="ar-SA" sz="2400" b="1" kern="100" dirty="0">
                <a:solidFill>
                  <a:srgbClr val="00AEEF"/>
                </a:solidFill>
                <a:effectLst/>
                <a:latin typeface="Alexandria" pitchFamily="2" charset="-78"/>
                <a:ea typeface="Calibri" panose="020F0502020204030204" pitchFamily="34" charset="0"/>
                <a:cs typeface="Alexandria" pitchFamily="2" charset="-78"/>
              </a:rPr>
              <a:t>.</a:t>
            </a:r>
            <a:r>
              <a:rPr lang="ar-EG" sz="2400" b="1" kern="100" dirty="0">
                <a:solidFill>
                  <a:srgbClr val="00AEEF"/>
                </a:solidFill>
                <a:effectLst/>
                <a:latin typeface="Alexandria" pitchFamily="2" charset="-78"/>
                <a:ea typeface="Calibri" panose="020F0502020204030204" pitchFamily="34" charset="0"/>
                <a:cs typeface="Alexandria" pitchFamily="2" charset="-78"/>
              </a:rPr>
              <a:t> </a:t>
            </a:r>
            <a:r>
              <a:rPr lang="ar-SA" sz="2400" b="1" kern="100" dirty="0">
                <a:solidFill>
                  <a:srgbClr val="00AEEF"/>
                </a:solidFill>
                <a:effectLst/>
                <a:latin typeface="Alexandria" pitchFamily="2" charset="-78"/>
                <a:ea typeface="Calibri" panose="020F0502020204030204" pitchFamily="34" charset="0"/>
                <a:cs typeface="Alexandria" pitchFamily="2" charset="-78"/>
              </a:rPr>
              <a:t>إدارة الأزمات عبر الانترنت</a:t>
            </a:r>
          </a:p>
          <a:p>
            <a:pPr marL="285750" indent="-285750" algn="just" rtl="1">
              <a:lnSpc>
                <a:spcPct val="150000"/>
              </a:lnSpc>
              <a:spcAft>
                <a:spcPts val="800"/>
              </a:spcAft>
              <a:buFont typeface="Wingdings" panose="05000000000000000000" pitchFamily="2" charset="2"/>
              <a:buChar char="q"/>
            </a:pPr>
            <a:r>
              <a:rPr lang="ar-SA" sz="2000" b="1" kern="100" dirty="0">
                <a:effectLst/>
                <a:latin typeface="Alexandria" pitchFamily="2" charset="-78"/>
                <a:ea typeface="Calibri" panose="020F0502020204030204" pitchFamily="34" charset="0"/>
                <a:cs typeface="Alexandria" pitchFamily="2" charset="-78"/>
              </a:rPr>
              <a:t>أدوات مساعدة لإدارة الأزمات:</a:t>
            </a:r>
            <a:endParaRPr lang="ar-EG" sz="2000" b="1"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en-GB" b="1" kern="100" dirty="0">
                <a:effectLst/>
                <a:latin typeface="Alexandria" pitchFamily="2" charset="-78"/>
                <a:ea typeface="Calibri" panose="020F0502020204030204" pitchFamily="34" charset="0"/>
                <a:cs typeface="Alexandria" pitchFamily="2" charset="-78"/>
              </a:rPr>
              <a:t>Slack</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لإنشاء قنوات اتصال داخلية سريعة وفعالة أثناء الأزمات.</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en-GB" b="1" kern="100" dirty="0">
                <a:effectLst/>
                <a:latin typeface="Alexandria" pitchFamily="2" charset="-78"/>
                <a:ea typeface="Calibri" panose="020F0502020204030204" pitchFamily="34" charset="0"/>
                <a:cs typeface="Alexandria" pitchFamily="2" charset="-78"/>
              </a:rPr>
              <a:t>Trello</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أو</a:t>
            </a:r>
            <a:r>
              <a:rPr lang="en-GB" b="1" kern="100" dirty="0">
                <a:effectLst/>
                <a:latin typeface="Alexandria" pitchFamily="2" charset="-78"/>
                <a:ea typeface="Calibri" panose="020F0502020204030204" pitchFamily="34" charset="0"/>
                <a:cs typeface="Alexandria" pitchFamily="2" charset="-78"/>
              </a:rPr>
              <a:t>Asana</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لإدارة المهام وتتبع إجراءات الاستجابة للأزمة.</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en-GB" b="1" kern="100" dirty="0">
                <a:effectLst/>
                <a:latin typeface="Alexandria" pitchFamily="2" charset="-78"/>
                <a:ea typeface="Calibri" panose="020F0502020204030204" pitchFamily="34" charset="0"/>
                <a:cs typeface="Alexandria" pitchFamily="2" charset="-78"/>
              </a:rPr>
              <a:t>PR</a:t>
            </a:r>
            <a:r>
              <a:rPr lang="en-GB" kern="100" dirty="0">
                <a:effectLst/>
                <a:latin typeface="Alexandria" pitchFamily="2" charset="-78"/>
                <a:ea typeface="Calibri" panose="020F0502020204030204" pitchFamily="34" charset="0"/>
                <a:cs typeface="Alexandria" pitchFamily="2" charset="-78"/>
              </a:rPr>
              <a:t> </a:t>
            </a:r>
            <a:r>
              <a:rPr lang="en-GB" b="1" kern="100" dirty="0">
                <a:effectLst/>
                <a:latin typeface="Alexandria" pitchFamily="2" charset="-78"/>
                <a:ea typeface="Calibri" panose="020F0502020204030204" pitchFamily="34" charset="0"/>
                <a:cs typeface="Alexandria" pitchFamily="2" charset="-78"/>
              </a:rPr>
              <a:t>Newswire</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لإصدار البيانات الصحفية وتحديث وسائل الإعلام.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descr="How Slack is complying with the Digital Services Act | Slack">
            <a:extLst>
              <a:ext uri="{FF2B5EF4-FFF2-40B4-BE49-F238E27FC236}">
                <a16:creationId xmlns:a16="http://schemas.microsoft.com/office/drawing/2014/main" id="{0C7277C0-7163-8813-FCBE-A81C304262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4642" y="1598983"/>
            <a:ext cx="3405745" cy="203281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1028" name="Picture 4" descr="Employee Communication Apps: Everything You Need To know in 2024">
            <a:extLst>
              <a:ext uri="{FF2B5EF4-FFF2-40B4-BE49-F238E27FC236}">
                <a16:creationId xmlns:a16="http://schemas.microsoft.com/office/drawing/2014/main" id="{C31C25BD-4A48-DD96-28D3-477C2D417EA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652" y="1663819"/>
            <a:ext cx="3690978" cy="256843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1032" name="Picture 8" descr="How to Create Recurring Tasks in Asana">
            <a:extLst>
              <a:ext uri="{FF2B5EF4-FFF2-40B4-BE49-F238E27FC236}">
                <a16:creationId xmlns:a16="http://schemas.microsoft.com/office/drawing/2014/main" id="{92C54D34-B02C-5792-033C-D4C22D2D414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1789" y="4056555"/>
            <a:ext cx="3912045" cy="227525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1034" name="Picture 10" descr="Ramo Law PC">
            <a:extLst>
              <a:ext uri="{FF2B5EF4-FFF2-40B4-BE49-F238E27FC236}">
                <a16:creationId xmlns:a16="http://schemas.microsoft.com/office/drawing/2014/main" id="{203BC94D-3436-05A8-C296-2265132928D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43919" y="4825187"/>
            <a:ext cx="5250094" cy="203281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6017644"/>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898941" y="2210665"/>
            <a:ext cx="5815173" cy="3307957"/>
          </a:xfrm>
          <a:prstGeom prst="rect">
            <a:avLst/>
          </a:prstGeom>
          <a:noFill/>
        </p:spPr>
        <p:txBody>
          <a:bodyPr wrap="square" rtlCol="0">
            <a:spAutoFit/>
          </a:bodyPr>
          <a:lstStyle/>
          <a:p>
            <a:pPr algn="just" rtl="1">
              <a:lnSpc>
                <a:spcPct val="150000"/>
              </a:lnSpc>
              <a:spcAft>
                <a:spcPts val="800"/>
              </a:spcAft>
            </a:pPr>
            <a:r>
              <a:rPr lang="ar-SA" sz="2000" b="1" kern="100" dirty="0">
                <a:solidFill>
                  <a:srgbClr val="00AEEF"/>
                </a:solidFill>
                <a:effectLst/>
                <a:latin typeface="Alexandria" pitchFamily="2" charset="-78"/>
                <a:ea typeface="Calibri" panose="020F0502020204030204" pitchFamily="34" charset="0"/>
                <a:cs typeface="Alexandria" pitchFamily="2" charset="-78"/>
              </a:rPr>
              <a:t>7.</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تحليل النتائج وتقييم الأداء</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قياس السمعة</a:t>
            </a:r>
            <a:r>
              <a:rPr lang="ar-SA" kern="100" dirty="0">
                <a:effectLst/>
                <a:latin typeface="Alexandria" pitchFamily="2" charset="-78"/>
                <a:ea typeface="Calibri" panose="020F0502020204030204" pitchFamily="34" charset="0"/>
                <a:cs typeface="Alexandria" pitchFamily="2" charset="-78"/>
              </a:rPr>
              <a:t>: استخدم أدوات التحليل لقياس التغيرات في سمعتك عبر الإنترنت.</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التقييم الدوري</a:t>
            </a:r>
            <a:r>
              <a:rPr lang="ar-SA" kern="100" dirty="0">
                <a:effectLst/>
                <a:latin typeface="Alexandria" pitchFamily="2" charset="-78"/>
                <a:ea typeface="Calibri" panose="020F0502020204030204" pitchFamily="34" charset="0"/>
                <a:cs typeface="Alexandria" pitchFamily="2" charset="-78"/>
              </a:rPr>
              <a:t>: قم بتقييم استراتيجيتك بشكل دوري وتحديثها بناءً على البيانات والنتائج المحققة.</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التعلم من الأخطاء</a:t>
            </a:r>
            <a:r>
              <a:rPr lang="ar-SA" kern="100" dirty="0">
                <a:effectLst/>
                <a:latin typeface="Alexandria" pitchFamily="2" charset="-78"/>
                <a:ea typeface="Calibri" panose="020F0502020204030204" pitchFamily="34" charset="0"/>
                <a:cs typeface="Alexandria" pitchFamily="2" charset="-78"/>
              </a:rPr>
              <a:t>: استخلص الدروس من الأزمات السابقة وطور استراتيجياتك لتجنب تكرارها.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8434" name="Picture 2" descr="Image result for أدوات التحليل لقياس التغيرات في سمعتك عبر الإنترنت">
            <a:extLst>
              <a:ext uri="{FF2B5EF4-FFF2-40B4-BE49-F238E27FC236}">
                <a16:creationId xmlns:a16="http://schemas.microsoft.com/office/drawing/2014/main" id="{F7F355FA-3D46-CB75-8F6B-C7A89B5572D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661" y="2145431"/>
            <a:ext cx="5393932" cy="388549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903751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06948" y="2210665"/>
            <a:ext cx="6041205" cy="3205365"/>
          </a:xfrm>
          <a:prstGeom prst="rect">
            <a:avLst/>
          </a:prstGeom>
          <a:noFill/>
        </p:spPr>
        <p:txBody>
          <a:bodyPr wrap="square" rtlCol="0">
            <a:spAutoFit/>
          </a:bodyPr>
          <a:lstStyle/>
          <a:p>
            <a:pPr algn="just" rtl="1">
              <a:lnSpc>
                <a:spcPct val="150000"/>
              </a:lnSpc>
              <a:spcAft>
                <a:spcPts val="800"/>
              </a:spcAft>
            </a:pPr>
            <a:r>
              <a:rPr lang="ar-SA" sz="2000" b="1" kern="100" dirty="0">
                <a:solidFill>
                  <a:srgbClr val="00AEEF"/>
                </a:solidFill>
                <a:effectLst/>
                <a:latin typeface="Alexandria" pitchFamily="2" charset="-78"/>
                <a:ea typeface="Calibri" panose="020F0502020204030204" pitchFamily="34" charset="0"/>
                <a:cs typeface="Alexandria" pitchFamily="2" charset="-78"/>
              </a:rPr>
              <a:t>8.</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التعليم والتدريب</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تدريب الموظفين</a:t>
            </a:r>
            <a:r>
              <a:rPr lang="ar-SA" kern="100" dirty="0">
                <a:effectLst/>
                <a:latin typeface="Alexandria" pitchFamily="2" charset="-78"/>
                <a:ea typeface="Calibri" panose="020F0502020204030204" pitchFamily="34" charset="0"/>
                <a:cs typeface="Alexandria" pitchFamily="2" charset="-78"/>
              </a:rPr>
              <a:t>: قم بتدريب فريق العمل على أفضل الممارسات لإدارة السمعة عبر الإنترنت والتعامل مع الأزمات.</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التوعية بأهمية السمعة</a:t>
            </a:r>
            <a:r>
              <a:rPr lang="ar-SA" kern="100" dirty="0">
                <a:effectLst/>
                <a:latin typeface="Alexandria" pitchFamily="2" charset="-78"/>
                <a:ea typeface="Calibri" panose="020F0502020204030204" pitchFamily="34" charset="0"/>
                <a:cs typeface="Alexandria" pitchFamily="2" charset="-78"/>
              </a:rPr>
              <a:t>: انشر الوعي بأهمية السمعة الرقمية داخل المنظمة لضمان التزام الجميع بالممارسات الجيدة.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9458" name="Picture 2" descr="Image result for 8. التعليم والتدريب">
            <a:extLst>
              <a:ext uri="{FF2B5EF4-FFF2-40B4-BE49-F238E27FC236}">
                <a16:creationId xmlns:a16="http://schemas.microsoft.com/office/drawing/2014/main" id="{028CACDC-72F4-7634-5980-853FFD8355A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829" y="1700063"/>
            <a:ext cx="4783315" cy="470735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350157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59676" y="2145431"/>
            <a:ext cx="6489393" cy="3410549"/>
          </a:xfrm>
          <a:prstGeom prst="rect">
            <a:avLst/>
          </a:prstGeom>
          <a:noFill/>
        </p:spPr>
        <p:txBody>
          <a:bodyPr wrap="square" rtlCol="0">
            <a:spAutoFit/>
          </a:bodyPr>
          <a:lstStyle/>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نموذج لخطة إدارة السمعة عبر ال</a:t>
            </a:r>
            <a:r>
              <a:rPr lang="ar-EG" sz="2000" b="1" kern="100" dirty="0">
                <a:effectLst/>
                <a:latin typeface="Alexandria" pitchFamily="2" charset="-78"/>
                <a:ea typeface="Calibri" panose="020F0502020204030204" pitchFamily="34" charset="0"/>
                <a:cs typeface="Alexandria" pitchFamily="2" charset="-78"/>
              </a:rPr>
              <a:t>ا</a:t>
            </a:r>
            <a:r>
              <a:rPr lang="ar-SA" sz="2000" b="1" kern="100" dirty="0" err="1">
                <a:effectLst/>
                <a:latin typeface="Alexandria" pitchFamily="2" charset="-78"/>
                <a:ea typeface="Calibri" panose="020F0502020204030204" pitchFamily="34" charset="0"/>
                <a:cs typeface="Alexandria" pitchFamily="2" charset="-78"/>
              </a:rPr>
              <a:t>نترنت</a:t>
            </a:r>
            <a:endParaRPr lang="ar-SA"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الشهر الأول:</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تقييم الوضع الحالي وتحليل المنافسين.</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تفعيل أدوات المراقبة ووضع نظام لرصد الأنشطة عبر الإنترنت.</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بدء إنشاء ونشر محتوى إيجابي على المدونة ووسائل التواصل الاجتماعي.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8676" name="Picture 4" descr="Image result for نموذج لخطة إدارة السمعة عبر الانترنت">
            <a:extLst>
              <a:ext uri="{FF2B5EF4-FFF2-40B4-BE49-F238E27FC236}">
                <a16:creationId xmlns:a16="http://schemas.microsoft.com/office/drawing/2014/main" id="{6966CA7A-7ED8-1A5D-20A8-98EBB5967C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9341" y="2034283"/>
            <a:ext cx="4213481" cy="424027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522415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664468" y="2070360"/>
            <a:ext cx="6863138" cy="3513141"/>
          </a:xfrm>
          <a:prstGeom prst="rect">
            <a:avLst/>
          </a:prstGeom>
          <a:noFill/>
        </p:spPr>
        <p:txBody>
          <a:bodyPr wrap="square" rtlCol="0">
            <a:spAutoFit/>
          </a:bodyPr>
          <a:lstStyle/>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نموذج لخطة إدارة السمعة عبر ال</a:t>
            </a:r>
            <a:r>
              <a:rPr lang="ar-EG" sz="2000" b="1" kern="100" dirty="0">
                <a:effectLst/>
                <a:latin typeface="Alexandria" pitchFamily="2" charset="-78"/>
                <a:ea typeface="Calibri" panose="020F0502020204030204" pitchFamily="34" charset="0"/>
                <a:cs typeface="Alexandria" pitchFamily="2" charset="-78"/>
              </a:rPr>
              <a:t>ا</a:t>
            </a:r>
            <a:r>
              <a:rPr lang="ar-SA" sz="2000" b="1" kern="100" dirty="0" err="1">
                <a:effectLst/>
                <a:latin typeface="Alexandria" pitchFamily="2" charset="-78"/>
                <a:ea typeface="Calibri" panose="020F0502020204030204" pitchFamily="34" charset="0"/>
                <a:cs typeface="Alexandria" pitchFamily="2" charset="-78"/>
              </a:rPr>
              <a:t>نترنت</a:t>
            </a:r>
            <a:endParaRPr lang="ar-SA"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الأشهر الثلاثة التالية:</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الاستمرار في نشر المحتوى بانتظام وتوسيع قنوات التواصل الاجتماعي.</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بدء حملة لتحسين نتائج محركات البحث.</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الرد على التعليقات والمراجعات بشكل منتظم.</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تدريب الموظفين على إدارة الأزمات والتفاعل مع الجمهور.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8676" name="Picture 4" descr="Image result for نموذج لخطة إدارة السمعة عبر الانترنت">
            <a:extLst>
              <a:ext uri="{FF2B5EF4-FFF2-40B4-BE49-F238E27FC236}">
                <a16:creationId xmlns:a16="http://schemas.microsoft.com/office/drawing/2014/main" id="{6966CA7A-7ED8-1A5D-20A8-98EBB5967C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137" y="1923082"/>
            <a:ext cx="4105275" cy="442694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79218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430916" y="1923082"/>
            <a:ext cx="7254313" cy="4031232"/>
          </a:xfrm>
          <a:prstGeom prst="rect">
            <a:avLst/>
          </a:prstGeom>
          <a:noFill/>
        </p:spPr>
        <p:txBody>
          <a:bodyPr wrap="square" rtlCol="0">
            <a:spAutoFit/>
          </a:bodyPr>
          <a:lstStyle/>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نموذج لخطة إدارة السمعة عبر ال</a:t>
            </a:r>
            <a:r>
              <a:rPr lang="ar-EG" sz="2000" b="1" kern="100" dirty="0">
                <a:effectLst/>
                <a:latin typeface="Alexandria" pitchFamily="2" charset="-78"/>
                <a:ea typeface="Calibri" panose="020F0502020204030204" pitchFamily="34" charset="0"/>
                <a:cs typeface="Alexandria" pitchFamily="2" charset="-78"/>
              </a:rPr>
              <a:t>ا</a:t>
            </a:r>
            <a:r>
              <a:rPr lang="ar-SA" sz="2000" b="1" kern="100" dirty="0" err="1">
                <a:effectLst/>
                <a:latin typeface="Alexandria" pitchFamily="2" charset="-78"/>
                <a:ea typeface="Calibri" panose="020F0502020204030204" pitchFamily="34" charset="0"/>
                <a:cs typeface="Alexandria" pitchFamily="2" charset="-78"/>
              </a:rPr>
              <a:t>نترنت</a:t>
            </a:r>
            <a:endParaRPr lang="ar-SA"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الأشهر من 4 إلى 6:</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إطلاق حملات ترويجية بالتعاون مع المؤثرين.</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تحليل البيانات وضبط الاستراتيجيات بناءً على النتائج.</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تعزيز العلاقة مع الصحفيين والمدونين لتغطية أخبارك.</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تقييم الأداء وتحديث الخطة بناءً على التحليل الدوري.</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باتباع هذه الخطوات، يمكن تحسين السمعة عبر ال</a:t>
            </a:r>
            <a:r>
              <a:rPr lang="ar-EG" b="1" kern="100" dirty="0">
                <a:effectLst/>
                <a:latin typeface="Alexandria" pitchFamily="2" charset="-78"/>
                <a:ea typeface="Calibri" panose="020F0502020204030204" pitchFamily="34" charset="0"/>
                <a:cs typeface="Alexandria" pitchFamily="2" charset="-78"/>
              </a:rPr>
              <a:t>ا</a:t>
            </a:r>
            <a:r>
              <a:rPr lang="ar-SA" b="1" kern="100" dirty="0" err="1">
                <a:effectLst/>
                <a:latin typeface="Alexandria" pitchFamily="2" charset="-78"/>
                <a:ea typeface="Calibri" panose="020F0502020204030204" pitchFamily="34" charset="0"/>
                <a:cs typeface="Alexandria" pitchFamily="2" charset="-78"/>
              </a:rPr>
              <a:t>نترنت</a:t>
            </a:r>
            <a:r>
              <a:rPr lang="ar-SA" b="1" kern="100" dirty="0">
                <a:effectLst/>
                <a:latin typeface="Alexandria" pitchFamily="2" charset="-78"/>
                <a:ea typeface="Calibri" panose="020F0502020204030204" pitchFamily="34" charset="0"/>
                <a:cs typeface="Alexandria" pitchFamily="2" charset="-78"/>
              </a:rPr>
              <a:t> بشكل مستدام وبناء ثقة قوية مع الجمهور والعملاء.</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4" descr="Image result for نموذج لخطة إدارة السمعة عبر الانترنت">
            <a:extLst>
              <a:ext uri="{FF2B5EF4-FFF2-40B4-BE49-F238E27FC236}">
                <a16:creationId xmlns:a16="http://schemas.microsoft.com/office/drawing/2014/main" id="{4D33B866-177F-8787-B5B7-A034773CF9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137" y="1923082"/>
            <a:ext cx="4105275" cy="442694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776452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a:t>
            </a:r>
            <a:r>
              <a:rPr lang="ar-EG" sz="2800" b="1" dirty="0">
                <a:latin typeface="Alexandria" charset="0"/>
                <a:cs typeface="Alexandria" charset="0"/>
              </a:rPr>
              <a:t>أمثلة ناجحة على إدارة السمعة في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1758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أمثلة ناجحة على إدارة السمعة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00019" y="1971656"/>
            <a:ext cx="10650061" cy="1989519"/>
          </a:xfrm>
          <a:prstGeom prst="rect">
            <a:avLst/>
          </a:prstGeom>
          <a:noFill/>
        </p:spPr>
        <p:txBody>
          <a:bodyPr wrap="square" rtlCol="0">
            <a:spAutoFit/>
          </a:bodyPr>
          <a:lstStyle/>
          <a:p>
            <a:pPr marL="342900" indent="-342900" algn="just" rtl="1">
              <a:lnSpc>
                <a:spcPct val="150000"/>
              </a:lnSpc>
              <a:spcAft>
                <a:spcPts val="800"/>
              </a:spcAft>
              <a:buFont typeface="Arial" panose="020B0604020202020204" pitchFamily="34" charset="0"/>
              <a:buChar char="•"/>
            </a:pPr>
            <a:r>
              <a:rPr lang="ar-SA" sz="2000" kern="100" dirty="0">
                <a:effectLst/>
                <a:latin typeface="Alexandria" pitchFamily="2" charset="-78"/>
                <a:ea typeface="Calibri" panose="020F0502020204030204" pitchFamily="34" charset="0"/>
                <a:cs typeface="Alexandria" pitchFamily="2" charset="-78"/>
              </a:rPr>
              <a:t>إدارة وحماية السمعة تتطلب جهدًا مستمرًا وتفاعلًا نشطًا مع الجمهور وأصحاب المصلحة لضمان الثقة والاحترام المتبادل.</a:t>
            </a:r>
          </a:p>
          <a:p>
            <a:pPr marL="342900" indent="-342900" algn="just" rtl="1">
              <a:lnSpc>
                <a:spcPct val="150000"/>
              </a:lnSpc>
              <a:spcAft>
                <a:spcPts val="800"/>
              </a:spcAft>
              <a:buFont typeface="Arial" panose="020B0604020202020204" pitchFamily="34" charset="0"/>
              <a:buChar char="•"/>
            </a:pPr>
            <a:r>
              <a:rPr lang="ar-SA" sz="2000" kern="100" dirty="0">
                <a:effectLst/>
                <a:latin typeface="Alexandria" pitchFamily="2" charset="-78"/>
                <a:ea typeface="Calibri" panose="020F0502020204030204" pitchFamily="34" charset="0"/>
                <a:cs typeface="Alexandria" pitchFamily="2" charset="-78"/>
              </a:rPr>
              <a:t>إدارة السمعة في الأزمات تتطلب التخطيط المسبق، والقدرة على التواصل الفعال، والاستجابة السريعة، والاستعداد للتعلم والتحسين المستمر.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482" name="Picture 2" descr="Image result for أمثلة ناجحة على إدارة السمعة في الأزمات">
            <a:extLst>
              <a:ext uri="{FF2B5EF4-FFF2-40B4-BE49-F238E27FC236}">
                <a16:creationId xmlns:a16="http://schemas.microsoft.com/office/drawing/2014/main" id="{C91A1647-AC1F-5598-26D4-B4EAE95A58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8368" y="4058819"/>
            <a:ext cx="10741712" cy="2348597"/>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4022333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1" y="812225"/>
            <a:ext cx="11510954" cy="1137876"/>
          </a:xfrm>
          <a:prstGeom prst="rect">
            <a:avLst/>
          </a:prstGeom>
          <a:noFill/>
        </p:spPr>
        <p:txBody>
          <a:bodyPr wrap="square" rtlCol="0">
            <a:spAutoFit/>
          </a:bodyPr>
          <a:lstStyle/>
          <a:p>
            <a:pPr algn="ctr" rtl="1">
              <a:lnSpc>
                <a:spcPct val="150000"/>
              </a:lnSpc>
            </a:pPr>
            <a:r>
              <a:rPr lang="ar-EG" sz="2400" b="1" dirty="0">
                <a:solidFill>
                  <a:srgbClr val="00B0F0"/>
                </a:solidFill>
                <a:latin typeface="Alexandria" charset="0"/>
                <a:cs typeface="Alexandria" charset="0"/>
              </a:rPr>
              <a:t>أمثلة ناجحة على إدارة السمعة في الأزمات</a:t>
            </a:r>
          </a:p>
          <a:p>
            <a:pPr algn="ctr" rtl="1">
              <a:lnSpc>
                <a:spcPct val="150000"/>
              </a:lnSpc>
            </a:pPr>
            <a:r>
              <a:rPr lang="ar-EG" sz="2400" b="1" dirty="0">
                <a:latin typeface="Alexandria" charset="0"/>
                <a:cs typeface="Alexandria" charset="0"/>
              </a:rPr>
              <a:t>شركة </a:t>
            </a:r>
            <a:r>
              <a:rPr lang="en-GB" sz="2400" b="1" dirty="0">
                <a:latin typeface="Alexandria" charset="0"/>
                <a:cs typeface="Alexandria" charset="0"/>
              </a:rPr>
              <a:t>Starbucks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328970" y="2319994"/>
            <a:ext cx="7279390" cy="3159198"/>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واجهت الشركة أزمة تتعلق بالتمييز العنصري في 2018، واستجابت بسرعة بإغلاق متاجرها لتدريب الموظفين على التوعية بالتحيز، مما ساهم في تحسين سمعتها.</a:t>
            </a:r>
          </a:p>
          <a:p>
            <a:pPr marL="285750" indent="-285750" algn="just" rtl="1">
              <a:lnSpc>
                <a:spcPct val="150000"/>
              </a:lnSpc>
              <a:spcAft>
                <a:spcPts val="800"/>
              </a:spcAft>
              <a:buFont typeface="Arial" panose="020B0604020202020204" pitchFamily="34" charset="0"/>
              <a:buChar char="•"/>
            </a:pPr>
            <a:r>
              <a:rPr lang="ar-SA" kern="100" dirty="0">
                <a:latin typeface="Alexandria" pitchFamily="2" charset="-78"/>
                <a:ea typeface="Calibri" panose="020F0502020204030204" pitchFamily="34" charset="0"/>
                <a:cs typeface="Alexandria" pitchFamily="2" charset="-78"/>
              </a:rPr>
              <a:t>تُعد</a:t>
            </a:r>
            <a:r>
              <a:rPr lang="ar-EG" kern="100" dirty="0">
                <a:latin typeface="Alexandria" pitchFamily="2" charset="-78"/>
                <a:ea typeface="Calibri" panose="020F0502020204030204" pitchFamily="34" charset="0"/>
                <a:cs typeface="Alexandria" pitchFamily="2" charset="-78"/>
              </a:rPr>
              <a:t>ّ</a:t>
            </a:r>
            <a:r>
              <a:rPr lang="ar-SA" kern="100" dirty="0">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أزمة التمييز العنصري التي واجهتها شركة</a:t>
            </a:r>
            <a:r>
              <a:rPr lang="en-GB" kern="100" dirty="0">
                <a:effectLst/>
                <a:latin typeface="Alexandria" pitchFamily="2" charset="-78"/>
                <a:ea typeface="Calibri" panose="020F0502020204030204" pitchFamily="34" charset="0"/>
                <a:cs typeface="Alexandria" pitchFamily="2" charset="-78"/>
              </a:rPr>
              <a:t>Starbucks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في عام 2018 مثال</a:t>
            </a:r>
            <a:r>
              <a:rPr lang="ar-EG" kern="100" dirty="0">
                <a:effectLst/>
                <a:latin typeface="Alexandria" pitchFamily="2" charset="-78"/>
                <a:ea typeface="Calibri" panose="020F0502020204030204" pitchFamily="34" charset="0"/>
                <a:cs typeface="Alexandria" pitchFamily="2" charset="-78"/>
              </a:rPr>
              <a:t>ً</a:t>
            </a:r>
            <a:r>
              <a:rPr lang="ar-SA" kern="100" dirty="0">
                <a:effectLst/>
                <a:latin typeface="Alexandria" pitchFamily="2" charset="-78"/>
                <a:ea typeface="Calibri" panose="020F0502020204030204" pitchFamily="34" charset="0"/>
                <a:cs typeface="Alexandria" pitchFamily="2" charset="-78"/>
              </a:rPr>
              <a:t>ا جيدًا على كيفية إدارة الأزمة واستعادة السمعة. </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توضح </a:t>
            </a:r>
            <a:r>
              <a:rPr lang="ar-EG" kern="100" dirty="0">
                <a:effectLst/>
                <a:latin typeface="Alexandria" pitchFamily="2" charset="-78"/>
                <a:ea typeface="Calibri" panose="020F0502020204030204" pitchFamily="34" charset="0"/>
                <a:cs typeface="Alexandria" pitchFamily="2" charset="-78"/>
              </a:rPr>
              <a:t>ت</a:t>
            </a:r>
            <a:r>
              <a:rPr lang="ar-SA" kern="100" dirty="0">
                <a:effectLst/>
                <a:latin typeface="Alexandria" pitchFamily="2" charset="-78"/>
                <a:ea typeface="Calibri" panose="020F0502020204030204" pitchFamily="34" charset="0"/>
                <a:cs typeface="Alexandria" pitchFamily="2" charset="-78"/>
              </a:rPr>
              <a:t>فاصيل الحادثة والاستجابة التالية لها كيفية معالجة مخاوف أصحاب المصلحة وحماية السمعة:</a:t>
            </a:r>
            <a:r>
              <a:rPr lang="ar-SA" kern="100" dirty="0">
                <a:latin typeface="Alexandria" pitchFamily="2" charset="-78"/>
                <a:ea typeface="Calibri" panose="020F0502020204030204" pitchFamily="34" charset="0"/>
                <a:cs typeface="Alexandria" pitchFamily="2" charset="-78"/>
              </a:rPr>
              <a:t> </a:t>
            </a:r>
            <a:endParaRPr lang="ar-SA"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2530" name="Picture 2" descr="Image result for Starbucksأزمة التمييز العنصري  ">
            <a:extLst>
              <a:ext uri="{FF2B5EF4-FFF2-40B4-BE49-F238E27FC236}">
                <a16:creationId xmlns:a16="http://schemas.microsoft.com/office/drawing/2014/main" id="{A6DFBB52-75C8-ACDB-014C-A7B304D499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3820" y="2133160"/>
            <a:ext cx="3886200" cy="403740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607517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803" y="812225"/>
            <a:ext cx="11510954" cy="1137876"/>
          </a:xfrm>
          <a:prstGeom prst="rect">
            <a:avLst/>
          </a:prstGeom>
          <a:noFill/>
        </p:spPr>
        <p:txBody>
          <a:bodyPr wrap="square" rtlCol="0">
            <a:spAutoFit/>
          </a:bodyPr>
          <a:lstStyle/>
          <a:p>
            <a:pPr algn="ctr" rtl="1">
              <a:lnSpc>
                <a:spcPct val="150000"/>
              </a:lnSpc>
            </a:pPr>
            <a:r>
              <a:rPr lang="ar-EG" sz="2400" b="1" dirty="0">
                <a:solidFill>
                  <a:srgbClr val="00B0F0"/>
                </a:solidFill>
                <a:latin typeface="Alexandria" charset="0"/>
                <a:cs typeface="Alexandria" charset="0"/>
              </a:rPr>
              <a:t>أمثلة ناجحة على إدارة السمعة في الأزمات</a:t>
            </a:r>
          </a:p>
          <a:p>
            <a:pPr algn="ctr" rtl="1">
              <a:lnSpc>
                <a:spcPct val="150000"/>
              </a:lnSpc>
            </a:pPr>
            <a:r>
              <a:rPr lang="ar-EG" sz="2400" b="1" dirty="0">
                <a:latin typeface="Alexandria" charset="0"/>
                <a:cs typeface="Alexandria" charset="0"/>
              </a:rPr>
              <a:t>شركة </a:t>
            </a:r>
            <a:r>
              <a:rPr lang="en-GB" sz="2400" b="1" dirty="0">
                <a:latin typeface="Alexandria" charset="0"/>
                <a:cs typeface="Alexandria" charset="0"/>
              </a:rPr>
              <a:t>Starbucks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501504" y="2450055"/>
            <a:ext cx="7148576" cy="3205365"/>
          </a:xfrm>
          <a:prstGeom prst="rect">
            <a:avLst/>
          </a:prstGeom>
          <a:noFill/>
        </p:spPr>
        <p:txBody>
          <a:bodyPr wrap="square" rtlCol="0">
            <a:spAutoFit/>
          </a:bodyPr>
          <a:lstStyle/>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تفاصيل الحادثة</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في أبريل 2018، حدثت واقعة في أحد فروع </a:t>
            </a:r>
            <a:r>
              <a:rPr lang="en-GB" kern="100" dirty="0">
                <a:effectLst/>
                <a:latin typeface="Alexandria" pitchFamily="2" charset="-78"/>
                <a:ea typeface="Calibri" panose="020F0502020204030204" pitchFamily="34" charset="0"/>
                <a:cs typeface="Alexandria" pitchFamily="2" charset="-78"/>
              </a:rPr>
              <a:t>Starbucks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في فيلادلفيا، حيث تم استدعاء الشرطة لاثنين من الرجال السود الذين كانوا جالسين في المقهى دون أن يطلبوا شيئًا في انتظار وصول شخص آخر. </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تم القبض على الرجلين مما أثار ردود فعل غاضبة واتهامات بالتمييز العنصري تجاه الشركة.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2536" name="Picture 8" descr="Image result for Starbucksأزمة التمييز العنصري  ">
            <a:extLst>
              <a:ext uri="{FF2B5EF4-FFF2-40B4-BE49-F238E27FC236}">
                <a16:creationId xmlns:a16="http://schemas.microsoft.com/office/drawing/2014/main" id="{66A6DF76-BDDD-6C0E-E847-CC3D818AD1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406" y="2048762"/>
            <a:ext cx="4191563" cy="444392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42575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803" y="812225"/>
            <a:ext cx="11510954" cy="1137876"/>
          </a:xfrm>
          <a:prstGeom prst="rect">
            <a:avLst/>
          </a:prstGeom>
          <a:noFill/>
        </p:spPr>
        <p:txBody>
          <a:bodyPr wrap="square" rtlCol="0">
            <a:spAutoFit/>
          </a:bodyPr>
          <a:lstStyle/>
          <a:p>
            <a:pPr algn="ctr" rtl="1">
              <a:lnSpc>
                <a:spcPct val="150000"/>
              </a:lnSpc>
            </a:pPr>
            <a:r>
              <a:rPr lang="ar-EG" sz="2400" b="1" dirty="0">
                <a:solidFill>
                  <a:srgbClr val="00B0F0"/>
                </a:solidFill>
                <a:latin typeface="Alexandria" charset="0"/>
                <a:cs typeface="Alexandria" charset="0"/>
              </a:rPr>
              <a:t>أمثلة ناجحة على إدارة السمعة في الأزمات</a:t>
            </a:r>
          </a:p>
          <a:p>
            <a:pPr algn="ctr" rtl="1">
              <a:lnSpc>
                <a:spcPct val="150000"/>
              </a:lnSpc>
            </a:pPr>
            <a:r>
              <a:rPr lang="ar-EG" sz="2400" b="1" dirty="0">
                <a:latin typeface="Alexandria" charset="0"/>
                <a:cs typeface="Alexandria" charset="0"/>
              </a:rPr>
              <a:t>شركة </a:t>
            </a:r>
            <a:r>
              <a:rPr lang="en-GB" sz="2400" b="1" dirty="0">
                <a:latin typeface="Alexandria" charset="0"/>
                <a:cs typeface="Alexandria" charset="0"/>
              </a:rPr>
              <a:t>Starbucks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328970" y="2148782"/>
            <a:ext cx="7321110" cy="3446456"/>
          </a:xfrm>
          <a:prstGeom prst="rect">
            <a:avLst/>
          </a:prstGeom>
          <a:noFill/>
        </p:spPr>
        <p:txBody>
          <a:bodyPr wrap="square" rtlCol="0">
            <a:spAutoFit/>
          </a:bodyPr>
          <a:lstStyle/>
          <a:p>
            <a:pPr algn="just" rtl="1">
              <a:lnSpc>
                <a:spcPct val="150000"/>
              </a:lnSpc>
              <a:spcAft>
                <a:spcPts val="800"/>
              </a:spcAft>
            </a:pPr>
            <a:r>
              <a:rPr lang="ar-SA" sz="2400" b="1" kern="100" dirty="0">
                <a:effectLst/>
                <a:latin typeface="Alexandria" pitchFamily="2" charset="-78"/>
                <a:ea typeface="Calibri" panose="020F0502020204030204" pitchFamily="34" charset="0"/>
                <a:cs typeface="Alexandria" pitchFamily="2" charset="-78"/>
              </a:rPr>
              <a:t>استجابة </a:t>
            </a:r>
            <a:r>
              <a:rPr lang="en-GB" sz="2400" b="1" kern="100" dirty="0">
                <a:effectLst/>
                <a:latin typeface="Alexandria" pitchFamily="2" charset="-78"/>
                <a:ea typeface="Calibri" panose="020F0502020204030204" pitchFamily="34" charset="0"/>
                <a:cs typeface="Alexandria" pitchFamily="2" charset="-78"/>
              </a:rPr>
              <a:t>Starbucks</a:t>
            </a:r>
          </a:p>
          <a:p>
            <a:pPr algn="just" rtl="1">
              <a:lnSpc>
                <a:spcPct val="150000"/>
              </a:lnSpc>
              <a:spcAft>
                <a:spcPts val="800"/>
              </a:spcAft>
            </a:pPr>
            <a:r>
              <a:rPr lang="ar-EG" sz="2000" b="1" kern="100" dirty="0">
                <a:effectLst/>
                <a:latin typeface="Alexandria" pitchFamily="2" charset="-78"/>
                <a:ea typeface="Calibri" panose="020F0502020204030204" pitchFamily="34" charset="0"/>
                <a:cs typeface="Alexandria" pitchFamily="2" charset="-78"/>
              </a:rPr>
              <a:t>1. </a:t>
            </a:r>
            <a:r>
              <a:rPr lang="ar-SA" sz="2000" b="1" kern="100" dirty="0">
                <a:effectLst/>
                <a:latin typeface="Alexandria" pitchFamily="2" charset="-78"/>
                <a:ea typeface="Calibri" panose="020F0502020204030204" pitchFamily="34" charset="0"/>
                <a:cs typeface="Alexandria" pitchFamily="2" charset="-78"/>
              </a:rPr>
              <a:t>الاعتراف بالخطأ والاعتذار العلني</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الاعتذار الفوري</a:t>
            </a:r>
            <a:r>
              <a:rPr lang="ar-SA" kern="100" dirty="0">
                <a:effectLst/>
                <a:latin typeface="Alexandria" pitchFamily="2" charset="-78"/>
                <a:ea typeface="Calibri" panose="020F0502020204030204" pitchFamily="34" charset="0"/>
                <a:cs typeface="Alexandria" pitchFamily="2" charset="-78"/>
              </a:rPr>
              <a:t>: أصدر الرئيس التنفيذي لـ </a:t>
            </a:r>
            <a:r>
              <a:rPr lang="en-GB" kern="100" dirty="0">
                <a:effectLst/>
                <a:latin typeface="Alexandria" pitchFamily="2" charset="-78"/>
                <a:ea typeface="Calibri" panose="020F0502020204030204" pitchFamily="34" charset="0"/>
                <a:cs typeface="Alexandria" pitchFamily="2" charset="-78"/>
              </a:rPr>
              <a:t>Starbucks، </a:t>
            </a:r>
            <a:r>
              <a:rPr lang="ar-SA" kern="100" dirty="0">
                <a:effectLst/>
                <a:latin typeface="Alexandria" pitchFamily="2" charset="-78"/>
                <a:ea typeface="Calibri" panose="020F0502020204030204" pitchFamily="34" charset="0"/>
                <a:cs typeface="Alexandria" pitchFamily="2" charset="-78"/>
              </a:rPr>
              <a:t>كيفن جونسون، اعتذارًا علنيًا، واصفًا الحادثة بأنها "غير مقبولة" وقدم اعتذاره للرجلين ولكل من تأثر بالحادثة.</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لقاء مع الرجلين</a:t>
            </a:r>
            <a:r>
              <a:rPr lang="ar-SA" kern="100" dirty="0">
                <a:effectLst/>
                <a:latin typeface="Alexandria" pitchFamily="2" charset="-78"/>
                <a:ea typeface="Calibri" panose="020F0502020204030204" pitchFamily="34" charset="0"/>
                <a:cs typeface="Alexandria" pitchFamily="2" charset="-78"/>
              </a:rPr>
              <a:t>: التقى كيفن جونسون شخصيًا مع الرجلين المعتقلين للاعتذار بشكل مباشر ومناقشة كيفية تحسين السياسات.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4578" name="Picture 2" descr="Image result for أصدر الرئيس التنفيذي لـ Starbucks، كيفن جونسون، اعتذارًا علنيًا، واصفًا الحادثة بأنها &quot;غير مقبولة&quot; وقدم اعتذاره للرجلين ولكل من تأثر بالحادثة.">
            <a:extLst>
              <a:ext uri="{FF2B5EF4-FFF2-40B4-BE49-F238E27FC236}">
                <a16:creationId xmlns:a16="http://schemas.microsoft.com/office/drawing/2014/main" id="{22A96299-4D09-44B8-FAF5-CF7EBA2E70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45" y="2280863"/>
            <a:ext cx="4095750" cy="363705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380035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803" y="812225"/>
            <a:ext cx="11510954" cy="1137876"/>
          </a:xfrm>
          <a:prstGeom prst="rect">
            <a:avLst/>
          </a:prstGeom>
          <a:noFill/>
        </p:spPr>
        <p:txBody>
          <a:bodyPr wrap="square" rtlCol="0">
            <a:spAutoFit/>
          </a:bodyPr>
          <a:lstStyle/>
          <a:p>
            <a:pPr algn="ctr" rtl="1">
              <a:lnSpc>
                <a:spcPct val="150000"/>
              </a:lnSpc>
            </a:pPr>
            <a:r>
              <a:rPr lang="ar-EG" sz="2400" b="1" dirty="0">
                <a:solidFill>
                  <a:srgbClr val="00B0F0"/>
                </a:solidFill>
                <a:latin typeface="Alexandria" charset="0"/>
                <a:cs typeface="Alexandria" charset="0"/>
              </a:rPr>
              <a:t>أمثلة ناجحة على إدارة السمعة في الأزمات</a:t>
            </a:r>
          </a:p>
          <a:p>
            <a:pPr algn="ctr" rtl="1">
              <a:lnSpc>
                <a:spcPct val="150000"/>
              </a:lnSpc>
            </a:pPr>
            <a:r>
              <a:rPr lang="ar-EG" sz="2400" b="1" dirty="0">
                <a:latin typeface="Alexandria" charset="0"/>
                <a:cs typeface="Alexandria" charset="0"/>
              </a:rPr>
              <a:t>شركة </a:t>
            </a:r>
            <a:r>
              <a:rPr lang="en-GB" sz="2400" b="1" dirty="0">
                <a:latin typeface="Alexandria" charset="0"/>
                <a:cs typeface="Alexandria" charset="0"/>
              </a:rPr>
              <a:t>Starbucks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24063" y="2133160"/>
            <a:ext cx="6543824" cy="3861955"/>
          </a:xfrm>
          <a:prstGeom prst="rect">
            <a:avLst/>
          </a:prstGeom>
          <a:noFill/>
        </p:spPr>
        <p:txBody>
          <a:bodyPr wrap="square" rtlCol="0">
            <a:spAutoFit/>
          </a:bodyPr>
          <a:lstStyle/>
          <a:p>
            <a:pPr algn="just" rtl="1">
              <a:lnSpc>
                <a:spcPct val="150000"/>
              </a:lnSpc>
              <a:spcAft>
                <a:spcPts val="800"/>
              </a:spcAft>
            </a:pPr>
            <a:r>
              <a:rPr lang="ar-SA" sz="2400" b="1" kern="100" dirty="0">
                <a:effectLst/>
                <a:latin typeface="Alexandria" pitchFamily="2" charset="-78"/>
                <a:ea typeface="Calibri" panose="020F0502020204030204" pitchFamily="34" charset="0"/>
                <a:cs typeface="Alexandria" pitchFamily="2" charset="-78"/>
              </a:rPr>
              <a:t>استجابة </a:t>
            </a:r>
            <a:r>
              <a:rPr lang="en-GB" sz="2400" b="1" kern="100" dirty="0">
                <a:effectLst/>
                <a:latin typeface="Alexandria" pitchFamily="2" charset="-78"/>
                <a:ea typeface="Calibri" panose="020F0502020204030204" pitchFamily="34" charset="0"/>
                <a:cs typeface="Alexandria" pitchFamily="2" charset="-78"/>
              </a:rPr>
              <a:t>Starbucks</a:t>
            </a: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2. اتخاذ إجراءات فورية</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إغلاق المتاجر للتدريب</a:t>
            </a:r>
            <a:r>
              <a:rPr lang="ar-SA" kern="100" dirty="0">
                <a:effectLst/>
                <a:latin typeface="Alexandria" pitchFamily="2" charset="-78"/>
                <a:ea typeface="Calibri" panose="020F0502020204030204" pitchFamily="34" charset="0"/>
                <a:cs typeface="Alexandria" pitchFamily="2" charset="-78"/>
              </a:rPr>
              <a:t>: في خطوة غير مسبوقة، أعلنت </a:t>
            </a:r>
            <a:r>
              <a:rPr lang="en-GB" kern="100" dirty="0">
                <a:effectLst/>
                <a:latin typeface="Alexandria" pitchFamily="2" charset="-78"/>
                <a:ea typeface="Calibri" panose="020F0502020204030204" pitchFamily="34" charset="0"/>
                <a:cs typeface="Alexandria" pitchFamily="2" charset="-78"/>
              </a:rPr>
              <a:t>Starbucks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عن إغلاق أكثر من 8,000 فرع في الولايات المتحدة ليوم واحد، وذلك لتدريب حوالي 175,000 موظف على التوعية بالتحيز العنصري ومنع التمييز.</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تطوير التدريب</a:t>
            </a:r>
            <a:r>
              <a:rPr lang="ar-SA" kern="100" dirty="0">
                <a:effectLst/>
                <a:latin typeface="Alexandria" pitchFamily="2" charset="-78"/>
                <a:ea typeface="Calibri" panose="020F0502020204030204" pitchFamily="34" charset="0"/>
                <a:cs typeface="Alexandria" pitchFamily="2" charset="-78"/>
              </a:rPr>
              <a:t>: تضمن التدريب جلسات تعليمية حول التحيز اللاواعي والتفاعل بشكل عادل ومحترم مع العملاء.</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2532" name="Picture 4" descr="Image result for Starbucksأزمة التمييز العنصري  ">
            <a:extLst>
              <a:ext uri="{FF2B5EF4-FFF2-40B4-BE49-F238E27FC236}">
                <a16:creationId xmlns:a16="http://schemas.microsoft.com/office/drawing/2014/main" id="{FE4780BE-1E5D-60C8-BDBB-37E3A72A80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290" y="2133160"/>
            <a:ext cx="4900772" cy="427469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728710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803" y="812225"/>
            <a:ext cx="11510954" cy="1137876"/>
          </a:xfrm>
          <a:prstGeom prst="rect">
            <a:avLst/>
          </a:prstGeom>
          <a:noFill/>
        </p:spPr>
        <p:txBody>
          <a:bodyPr wrap="square" rtlCol="0">
            <a:spAutoFit/>
          </a:bodyPr>
          <a:lstStyle/>
          <a:p>
            <a:pPr algn="ctr" rtl="1">
              <a:lnSpc>
                <a:spcPct val="150000"/>
              </a:lnSpc>
            </a:pPr>
            <a:r>
              <a:rPr lang="ar-EG" sz="2400" b="1" dirty="0">
                <a:solidFill>
                  <a:srgbClr val="00B0F0"/>
                </a:solidFill>
                <a:latin typeface="Alexandria" charset="0"/>
                <a:cs typeface="Alexandria" charset="0"/>
              </a:rPr>
              <a:t>أمثلة ناجحة على إدارة السمعة في الأزمات</a:t>
            </a:r>
          </a:p>
          <a:p>
            <a:pPr algn="ctr" rtl="1">
              <a:lnSpc>
                <a:spcPct val="150000"/>
              </a:lnSpc>
            </a:pPr>
            <a:r>
              <a:rPr lang="ar-EG" sz="2400" b="1" dirty="0">
                <a:latin typeface="Alexandria" charset="0"/>
                <a:cs typeface="Alexandria" charset="0"/>
              </a:rPr>
              <a:t>شركة </a:t>
            </a:r>
            <a:r>
              <a:rPr lang="en-GB" sz="2400" b="1" dirty="0">
                <a:latin typeface="Alexandria" charset="0"/>
                <a:cs typeface="Alexandria" charset="0"/>
              </a:rPr>
              <a:t>Starbucks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582274" y="2292946"/>
            <a:ext cx="7067806" cy="3861955"/>
          </a:xfrm>
          <a:prstGeom prst="rect">
            <a:avLst/>
          </a:prstGeom>
          <a:noFill/>
        </p:spPr>
        <p:txBody>
          <a:bodyPr wrap="square" rtlCol="0">
            <a:spAutoFit/>
          </a:bodyPr>
          <a:lstStyle/>
          <a:p>
            <a:pPr algn="just" rtl="1">
              <a:lnSpc>
                <a:spcPct val="150000"/>
              </a:lnSpc>
              <a:spcAft>
                <a:spcPts val="800"/>
              </a:spcAft>
            </a:pPr>
            <a:r>
              <a:rPr lang="ar-SA" sz="2400" b="1" kern="100" dirty="0">
                <a:effectLst/>
                <a:latin typeface="Alexandria" pitchFamily="2" charset="-78"/>
                <a:ea typeface="Calibri" panose="020F0502020204030204" pitchFamily="34" charset="0"/>
                <a:cs typeface="Alexandria" pitchFamily="2" charset="-78"/>
              </a:rPr>
              <a:t>استجابة </a:t>
            </a:r>
            <a:r>
              <a:rPr lang="en-GB" sz="2400" b="1" kern="100" dirty="0">
                <a:effectLst/>
                <a:latin typeface="Alexandria" pitchFamily="2" charset="-78"/>
                <a:ea typeface="Calibri" panose="020F0502020204030204" pitchFamily="34" charset="0"/>
                <a:cs typeface="Alexandria" pitchFamily="2" charset="-78"/>
              </a:rPr>
              <a:t>Starbucks</a:t>
            </a: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3. تحسين السياسات والإجراءات</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تحديث السياسات</a:t>
            </a:r>
            <a:r>
              <a:rPr lang="ar-SA" kern="100" dirty="0">
                <a:effectLst/>
                <a:latin typeface="Alexandria" pitchFamily="2" charset="-78"/>
                <a:ea typeface="Calibri" panose="020F0502020204030204" pitchFamily="34" charset="0"/>
                <a:cs typeface="Alexandria" pitchFamily="2" charset="-78"/>
              </a:rPr>
              <a:t>: قامت الشركة بتحديث سياساتها لتوضيح أن جميع الناس مرحب بهم لاستخدام مقاهيها، حتى وإن لم يشتروا شيئًا.</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مراجعة الإجراءات</a:t>
            </a:r>
            <a:r>
              <a:rPr lang="ar-SA" kern="100" dirty="0">
                <a:effectLst/>
                <a:latin typeface="Alexandria" pitchFamily="2" charset="-78"/>
                <a:ea typeface="Calibri" panose="020F0502020204030204" pitchFamily="34" charset="0"/>
                <a:cs typeface="Alexandria" pitchFamily="2" charset="-78"/>
              </a:rPr>
              <a:t>: تعهدت </a:t>
            </a:r>
            <a:r>
              <a:rPr lang="en-GB" kern="100" dirty="0">
                <a:effectLst/>
                <a:latin typeface="Alexandria" pitchFamily="2" charset="-78"/>
                <a:ea typeface="Calibri" panose="020F0502020204030204" pitchFamily="34" charset="0"/>
                <a:cs typeface="Alexandria" pitchFamily="2" charset="-78"/>
              </a:rPr>
              <a:t>Starbucks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بمراجعة وتحديث الإجراءات الداخلية المتعلقة بالتعامل مع العملاء والمواقف المشابهة.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3554" name="Picture 2" descr="Image result for أعلنت Starbucks  عن إغلاق أكثر من 8,000 فرع في الولايات المتحدة ليوم واحد، وذلك لتدريب حوالي 175,000 موظف على التوعية بالتحيز العنصري ومنع التمييز">
            <a:extLst>
              <a:ext uri="{FF2B5EF4-FFF2-40B4-BE49-F238E27FC236}">
                <a16:creationId xmlns:a16="http://schemas.microsoft.com/office/drawing/2014/main" id="{1BF76F28-9A2C-8607-0DC4-84388CFB965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661" y="2196912"/>
            <a:ext cx="4325420" cy="42109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894591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803" y="812225"/>
            <a:ext cx="11510954" cy="1137876"/>
          </a:xfrm>
          <a:prstGeom prst="rect">
            <a:avLst/>
          </a:prstGeom>
          <a:noFill/>
        </p:spPr>
        <p:txBody>
          <a:bodyPr wrap="square" rtlCol="0">
            <a:spAutoFit/>
          </a:bodyPr>
          <a:lstStyle/>
          <a:p>
            <a:pPr algn="ctr" rtl="1">
              <a:lnSpc>
                <a:spcPct val="150000"/>
              </a:lnSpc>
            </a:pPr>
            <a:r>
              <a:rPr lang="ar-EG" sz="2400" b="1" dirty="0">
                <a:solidFill>
                  <a:srgbClr val="00B0F0"/>
                </a:solidFill>
                <a:latin typeface="Alexandria" charset="0"/>
                <a:cs typeface="Alexandria" charset="0"/>
              </a:rPr>
              <a:t>أمثلة ناجحة على إدارة السمعة في الأزمات</a:t>
            </a:r>
          </a:p>
          <a:p>
            <a:pPr algn="ctr" rtl="1">
              <a:lnSpc>
                <a:spcPct val="150000"/>
              </a:lnSpc>
            </a:pPr>
            <a:r>
              <a:rPr lang="ar-EG" sz="2400" b="1" dirty="0">
                <a:latin typeface="Alexandria" charset="0"/>
                <a:cs typeface="Alexandria" charset="0"/>
              </a:rPr>
              <a:t>شركة </a:t>
            </a:r>
            <a:r>
              <a:rPr lang="en-GB" sz="2400" b="1" dirty="0">
                <a:latin typeface="Alexandria" charset="0"/>
                <a:cs typeface="Alexandria" charset="0"/>
              </a:rPr>
              <a:t>Starbucks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26778" y="2427388"/>
            <a:ext cx="8023302" cy="3030958"/>
          </a:xfrm>
          <a:prstGeom prst="rect">
            <a:avLst/>
          </a:prstGeom>
          <a:noFill/>
        </p:spPr>
        <p:txBody>
          <a:bodyPr wrap="square" rtlCol="0">
            <a:spAutoFit/>
          </a:bodyPr>
          <a:lstStyle/>
          <a:p>
            <a:pPr algn="just" rtl="1">
              <a:lnSpc>
                <a:spcPct val="150000"/>
              </a:lnSpc>
              <a:spcAft>
                <a:spcPts val="800"/>
              </a:spcAft>
            </a:pPr>
            <a:r>
              <a:rPr lang="ar-SA" sz="2400" b="1" kern="100" dirty="0">
                <a:effectLst/>
                <a:latin typeface="Alexandria" pitchFamily="2" charset="-78"/>
                <a:ea typeface="Calibri" panose="020F0502020204030204" pitchFamily="34" charset="0"/>
                <a:cs typeface="Alexandria" pitchFamily="2" charset="-78"/>
              </a:rPr>
              <a:t>استجابة </a:t>
            </a:r>
            <a:r>
              <a:rPr lang="en-GB" sz="2400" b="1" kern="100" dirty="0">
                <a:effectLst/>
                <a:latin typeface="Alexandria" pitchFamily="2" charset="-78"/>
                <a:ea typeface="Calibri" panose="020F0502020204030204" pitchFamily="34" charset="0"/>
                <a:cs typeface="Alexandria" pitchFamily="2" charset="-78"/>
              </a:rPr>
              <a:t>Starbucks</a:t>
            </a: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4. التفاعل المستمر مع المجتمع</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الشفافية في التواصل</a:t>
            </a:r>
            <a:r>
              <a:rPr lang="ar-SA" kern="100" dirty="0">
                <a:effectLst/>
                <a:latin typeface="Alexandria" pitchFamily="2" charset="-78"/>
                <a:ea typeface="Calibri" panose="020F0502020204030204" pitchFamily="34" charset="0"/>
                <a:cs typeface="Alexandria" pitchFamily="2" charset="-78"/>
              </a:rPr>
              <a:t>: قدمت </a:t>
            </a:r>
            <a:r>
              <a:rPr lang="en-GB" kern="100" dirty="0">
                <a:effectLst/>
                <a:latin typeface="Alexandria" pitchFamily="2" charset="-78"/>
                <a:ea typeface="Calibri" panose="020F0502020204030204" pitchFamily="34" charset="0"/>
                <a:cs typeface="Alexandria" pitchFamily="2" charset="-78"/>
              </a:rPr>
              <a:t>Starbucks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تقارير دورية حول التقدم الذي تحرزه في معالجة الأزمة والتغييرات التي تنفذها.</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بناء شراكات</a:t>
            </a:r>
            <a:r>
              <a:rPr lang="ar-SA" kern="100" dirty="0">
                <a:effectLst/>
                <a:latin typeface="Alexandria" pitchFamily="2" charset="-78"/>
                <a:ea typeface="Calibri" panose="020F0502020204030204" pitchFamily="34" charset="0"/>
                <a:cs typeface="Alexandria" pitchFamily="2" charset="-78"/>
              </a:rPr>
              <a:t>: تعاونت مع منظمات حقوقية وخبراء في مكافحة التحيز لتعزيز برامجها التدريبية وتطوير ممارساتها.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7650" name="Picture 2" descr="Human Rights Day Clip Art">
            <a:extLst>
              <a:ext uri="{FF2B5EF4-FFF2-40B4-BE49-F238E27FC236}">
                <a16:creationId xmlns:a16="http://schemas.microsoft.com/office/drawing/2014/main" id="{617DD3EF-D235-357C-766D-B9BDB472E1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551300"/>
            <a:ext cx="3350346" cy="244825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27654" name="Picture 6" descr="Image result for  Starbucks  and human rights">
            <a:extLst>
              <a:ext uri="{FF2B5EF4-FFF2-40B4-BE49-F238E27FC236}">
                <a16:creationId xmlns:a16="http://schemas.microsoft.com/office/drawing/2014/main" id="{D34BAEB4-03A2-6F33-19CE-AC0D62514EB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916186"/>
            <a:ext cx="3385474" cy="191292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401526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803" y="812225"/>
            <a:ext cx="11510954" cy="1137876"/>
          </a:xfrm>
          <a:prstGeom prst="rect">
            <a:avLst/>
          </a:prstGeom>
          <a:noFill/>
        </p:spPr>
        <p:txBody>
          <a:bodyPr wrap="square" rtlCol="0">
            <a:spAutoFit/>
          </a:bodyPr>
          <a:lstStyle/>
          <a:p>
            <a:pPr algn="ctr" rtl="1">
              <a:lnSpc>
                <a:spcPct val="150000"/>
              </a:lnSpc>
            </a:pPr>
            <a:r>
              <a:rPr lang="ar-EG" sz="2400" b="1" dirty="0">
                <a:solidFill>
                  <a:srgbClr val="00B0F0"/>
                </a:solidFill>
                <a:latin typeface="Alexandria" charset="0"/>
                <a:cs typeface="Alexandria" charset="0"/>
              </a:rPr>
              <a:t>أمثلة ناجحة على إدارة السمعة في الأزمات</a:t>
            </a:r>
          </a:p>
          <a:p>
            <a:pPr algn="ctr" rtl="1">
              <a:lnSpc>
                <a:spcPct val="150000"/>
              </a:lnSpc>
            </a:pPr>
            <a:r>
              <a:rPr lang="ar-EG" sz="2400" b="1" dirty="0">
                <a:latin typeface="Alexandria" charset="0"/>
                <a:cs typeface="Alexandria" charset="0"/>
              </a:rPr>
              <a:t>شركة </a:t>
            </a:r>
            <a:r>
              <a:rPr lang="en-GB" sz="2400" b="1" dirty="0">
                <a:latin typeface="Alexandria" charset="0"/>
                <a:cs typeface="Alexandria" charset="0"/>
              </a:rPr>
              <a:t>Starbucks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06256" y="2269417"/>
            <a:ext cx="6492453" cy="2882199"/>
          </a:xfrm>
          <a:prstGeom prst="rect">
            <a:avLst/>
          </a:prstGeom>
          <a:noFill/>
        </p:spPr>
        <p:txBody>
          <a:bodyPr wrap="square" rtlCol="0">
            <a:spAutoFit/>
          </a:bodyPr>
          <a:lstStyle/>
          <a:p>
            <a:pPr algn="just" rtl="1">
              <a:lnSpc>
                <a:spcPct val="150000"/>
              </a:lnSpc>
              <a:spcAft>
                <a:spcPts val="800"/>
              </a:spcAft>
            </a:pPr>
            <a:r>
              <a:rPr lang="ar-SA" sz="2400" b="1" kern="100" dirty="0">
                <a:effectLst/>
                <a:latin typeface="Alexandria" pitchFamily="2" charset="-78"/>
                <a:ea typeface="Calibri" panose="020F0502020204030204" pitchFamily="34" charset="0"/>
                <a:cs typeface="Alexandria" pitchFamily="2" charset="-78"/>
              </a:rPr>
              <a:t>النتائج</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بفضل هذه الإجراءات السريعة والشاملة، نجحت </a:t>
            </a:r>
            <a:r>
              <a:rPr lang="en-GB" kern="100" dirty="0">
                <a:effectLst/>
                <a:latin typeface="Alexandria" pitchFamily="2" charset="-78"/>
                <a:ea typeface="Calibri" panose="020F0502020204030204" pitchFamily="34" charset="0"/>
                <a:cs typeface="Alexandria" pitchFamily="2" charset="-78"/>
              </a:rPr>
              <a:t>Starbucks</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في تقليل الأضرار الناجمة عن الأزمة</a:t>
            </a:r>
            <a:r>
              <a:rPr lang="ar-EG" kern="100" dirty="0">
                <a:effectLst/>
                <a:latin typeface="Alexandria" pitchFamily="2" charset="-78"/>
                <a:ea typeface="Calibri" panose="020F0502020204030204" pitchFamily="34" charset="0"/>
                <a:cs typeface="Alexandria" pitchFamily="2" charset="-78"/>
              </a:rPr>
              <a:t>،</a:t>
            </a:r>
            <a:r>
              <a:rPr lang="ar-SA" kern="100" dirty="0">
                <a:effectLst/>
                <a:latin typeface="Alexandria" pitchFamily="2" charset="-78"/>
                <a:ea typeface="Calibri" panose="020F0502020204030204" pitchFamily="34" charset="0"/>
                <a:cs typeface="Alexandria" pitchFamily="2" charset="-78"/>
              </a:rPr>
              <a:t> واستعادة جزء كبير من ثقة الجمهور. </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كما أنها قدمت مثالًا يحتذى به في كيفية استجابة الشركات الكبرى للأزمات المتعلقة بالتمييز والعدالة الاجتماعية.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2534" name="Picture 6" descr="Image result for Starbucksأزمة التمييز العنصري  ">
            <a:extLst>
              <a:ext uri="{FF2B5EF4-FFF2-40B4-BE49-F238E27FC236}">
                <a16:creationId xmlns:a16="http://schemas.microsoft.com/office/drawing/2014/main" id="{56461797-653C-3DA1-6286-A935CAE407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4386" y="2133160"/>
            <a:ext cx="4941870" cy="455958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52991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012" y="597960"/>
            <a:ext cx="11510954" cy="1137876"/>
          </a:xfrm>
          <a:prstGeom prst="rect">
            <a:avLst/>
          </a:prstGeom>
          <a:noFill/>
        </p:spPr>
        <p:txBody>
          <a:bodyPr wrap="square" rtlCol="0">
            <a:spAutoFit/>
          </a:bodyPr>
          <a:lstStyle/>
          <a:p>
            <a:pPr algn="ctr" rtl="1">
              <a:lnSpc>
                <a:spcPct val="150000"/>
              </a:lnSpc>
            </a:pPr>
            <a:r>
              <a:rPr lang="ar-EG" sz="2400" b="1" dirty="0">
                <a:solidFill>
                  <a:srgbClr val="00B0F0"/>
                </a:solidFill>
                <a:latin typeface="Alexandria" charset="0"/>
                <a:cs typeface="Alexandria" charset="0"/>
              </a:rPr>
              <a:t>أمثلة ناجحة على إدارة السمعة في الأزمات</a:t>
            </a:r>
          </a:p>
          <a:p>
            <a:pPr algn="ctr" rtl="1">
              <a:lnSpc>
                <a:spcPct val="150000"/>
              </a:lnSpc>
            </a:pPr>
            <a:r>
              <a:rPr lang="ar-EG" sz="2400" b="1" dirty="0">
                <a:latin typeface="Alexandria" charset="0"/>
                <a:cs typeface="Alexandria" charset="0"/>
              </a:rPr>
              <a:t>شركة </a:t>
            </a:r>
            <a:r>
              <a:rPr lang="en-GB" sz="2400" b="1" dirty="0">
                <a:latin typeface="Alexandria" charset="0"/>
                <a:cs typeface="Alexandria" charset="0"/>
              </a:rPr>
              <a:t>Starbucks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012" y="1715845"/>
            <a:ext cx="11477976" cy="4759636"/>
          </a:xfrm>
          <a:prstGeom prst="rect">
            <a:avLst/>
          </a:prstGeom>
          <a:noFill/>
        </p:spPr>
        <p:txBody>
          <a:bodyPr wrap="square" rtlCol="0">
            <a:spAutoFit/>
          </a:bodyPr>
          <a:lstStyle/>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الدروس المستفادة</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الاستجابة السريعة والفعالة</a:t>
            </a:r>
            <a:r>
              <a:rPr lang="ar-SA" kern="100" dirty="0">
                <a:effectLst/>
                <a:latin typeface="Alexandria" pitchFamily="2" charset="-78"/>
                <a:ea typeface="Calibri" panose="020F0502020204030204" pitchFamily="34" charset="0"/>
                <a:cs typeface="Alexandria" pitchFamily="2" charset="-78"/>
              </a:rPr>
              <a:t>: ساعدت الاستجابة السريعة في احتواء الأزمة ومنع تصاعد الغضب العام.</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الاعتراف بالخطأ واتخاذ المسؤولية</a:t>
            </a:r>
            <a:r>
              <a:rPr lang="ar-SA" kern="100" dirty="0">
                <a:effectLst/>
                <a:latin typeface="Alexandria" pitchFamily="2" charset="-78"/>
                <a:ea typeface="Calibri" panose="020F0502020204030204" pitchFamily="34" charset="0"/>
                <a:cs typeface="Alexandria" pitchFamily="2" charset="-78"/>
              </a:rPr>
              <a:t>: الاعتراف بالخطأ والاعتذار ساهم في تهدئة الغضب وبناء جسر للتواصل مع المتضررين.</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التدريب والتثقيف</a:t>
            </a:r>
            <a:r>
              <a:rPr lang="ar-SA" kern="100" dirty="0">
                <a:effectLst/>
                <a:latin typeface="Alexandria" pitchFamily="2" charset="-78"/>
                <a:ea typeface="Calibri" panose="020F0502020204030204" pitchFamily="34" charset="0"/>
                <a:cs typeface="Alexandria" pitchFamily="2" charset="-78"/>
              </a:rPr>
              <a:t>: الاستثمار في تدريب الموظفين على التوعية بالتحيز والتعامل العادل مع العملاء يعد خطوة هامة في منع تكرار الأزمات.</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الشفافية والتواصل المستمر</a:t>
            </a:r>
            <a:r>
              <a:rPr lang="ar-SA" kern="100" dirty="0">
                <a:effectLst/>
                <a:latin typeface="Alexandria" pitchFamily="2" charset="-78"/>
                <a:ea typeface="Calibri" panose="020F0502020204030204" pitchFamily="34" charset="0"/>
                <a:cs typeface="Alexandria" pitchFamily="2" charset="-78"/>
              </a:rPr>
              <a:t>: الشفافية في التواصل مع الجمهور وأصحاب المصلحة حول الخطوات المتخذة لبناء الثقة من جديد.</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بهذه الإجراءات، أظهرت </a:t>
            </a:r>
            <a:r>
              <a:rPr lang="en-GB" kern="100" dirty="0">
                <a:effectLst/>
                <a:latin typeface="Alexandria" pitchFamily="2" charset="-78"/>
                <a:ea typeface="Calibri" panose="020F0502020204030204" pitchFamily="34" charset="0"/>
                <a:cs typeface="Alexandria" pitchFamily="2" charset="-78"/>
              </a:rPr>
              <a:t>Starbucks </a:t>
            </a:r>
            <a:r>
              <a:rPr lang="ar-SA" kern="100" dirty="0">
                <a:effectLst/>
                <a:latin typeface="Alexandria" pitchFamily="2" charset="-78"/>
                <a:ea typeface="Calibri" panose="020F0502020204030204" pitchFamily="34" charset="0"/>
                <a:cs typeface="Alexandria" pitchFamily="2" charset="-78"/>
              </a:rPr>
              <a:t>التزامًا جديًا بتحسين سياساتها وتعزيز سمعتها كبيئة ترحب بالجميع وتعمل بجد لمكافحة </a:t>
            </a:r>
            <a:r>
              <a:rPr lang="ar-SA" kern="100" dirty="0">
                <a:latin typeface="Alexandria" pitchFamily="2" charset="-78"/>
                <a:ea typeface="Calibri" panose="020F0502020204030204" pitchFamily="34" charset="0"/>
                <a:cs typeface="Alexandria" pitchFamily="2" charset="-78"/>
              </a:rPr>
              <a:t>التمييز. </a:t>
            </a:r>
            <a:endParaRPr lang="ar-SA"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51766" y="647548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3802559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965980" y="899652"/>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والاستعداد للأزمات</a:t>
            </a:r>
          </a:p>
        </p:txBody>
      </p:sp>
      <p:sp>
        <p:nvSpPr>
          <p:cNvPr id="5" name="TextBox 4">
            <a:extLst>
              <a:ext uri="{FF2B5EF4-FFF2-40B4-BE49-F238E27FC236}">
                <a16:creationId xmlns:a16="http://schemas.microsoft.com/office/drawing/2014/main" id="{9D612130-072B-A3FB-6BEB-710F22A1B0AB}"/>
              </a:ext>
            </a:extLst>
          </p:cNvPr>
          <p:cNvSpPr txBox="1"/>
          <p:nvPr/>
        </p:nvSpPr>
        <p:spPr>
          <a:xfrm>
            <a:off x="9647074" y="2242528"/>
            <a:ext cx="2206943" cy="707886"/>
          </a:xfrm>
          <a:prstGeom prst="rect">
            <a:avLst/>
          </a:prstGeom>
          <a:noFill/>
        </p:spPr>
        <p:txBody>
          <a:bodyPr wrap="square" rtlCol="0">
            <a:spAutoFit/>
          </a:bodyPr>
          <a:lstStyle/>
          <a:p>
            <a:pPr algn="ctr" rtl="1"/>
            <a:r>
              <a:rPr lang="ar-EG" sz="2000" b="1" dirty="0">
                <a:latin typeface="Alexandria" charset="0"/>
                <a:cs typeface="Alexandria" charset="0"/>
              </a:rPr>
              <a:t>حماية سمعة المنظمة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589443" y="4209833"/>
            <a:ext cx="2322204" cy="707886"/>
          </a:xfrm>
          <a:prstGeom prst="rect">
            <a:avLst/>
          </a:prstGeom>
          <a:noFill/>
        </p:spPr>
        <p:txBody>
          <a:bodyPr wrap="square" rtlCol="0">
            <a:spAutoFit/>
          </a:bodyPr>
          <a:lstStyle/>
          <a:p>
            <a:pPr algn="ctr" rtl="1"/>
            <a:r>
              <a:rPr lang="ar-EG" sz="2000" b="1" dirty="0">
                <a:latin typeface="Alexandria" charset="0"/>
                <a:cs typeface="Alexandria" charset="0"/>
              </a:rPr>
              <a:t>إعادة بناء سمعة المنظمة</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242528"/>
            <a:ext cx="2477107" cy="707886"/>
          </a:xfrm>
          <a:prstGeom prst="rect">
            <a:avLst/>
          </a:prstGeom>
          <a:noFill/>
        </p:spPr>
        <p:txBody>
          <a:bodyPr wrap="square" rtlCol="0">
            <a:spAutoFit/>
          </a:bodyPr>
          <a:lstStyle/>
          <a:p>
            <a:pPr algn="ctr" rtl="1"/>
            <a:r>
              <a:rPr lang="ar-EG" sz="2000" b="1" dirty="0">
                <a:latin typeface="Alexandria" charset="0"/>
                <a:cs typeface="Alexandria" charset="0"/>
              </a:rPr>
              <a:t>معالجة مخاوف أصحاب المصلحة</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209833"/>
            <a:ext cx="2477107" cy="1015663"/>
          </a:xfrm>
          <a:prstGeom prst="rect">
            <a:avLst/>
          </a:prstGeom>
          <a:noFill/>
        </p:spPr>
        <p:txBody>
          <a:bodyPr wrap="square" rtlCol="0">
            <a:spAutoFit/>
          </a:bodyPr>
          <a:lstStyle/>
          <a:p>
            <a:pPr algn="ctr" rtl="1"/>
            <a:r>
              <a:rPr lang="ar-EG" sz="2000" b="1" dirty="0">
                <a:latin typeface="Alexandria" charset="0"/>
                <a:cs typeface="Alexandria" charset="0"/>
              </a:rPr>
              <a:t>استراتيجيات إدارة السُمعة عبر الانترنت</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6369F7CF-47A4-BECD-170A-E131DB752383}"/>
              </a:ext>
            </a:extLst>
          </p:cNvPr>
          <p:cNvSpPr txBox="1"/>
          <p:nvPr/>
        </p:nvSpPr>
        <p:spPr>
          <a:xfrm>
            <a:off x="4549825" y="5938688"/>
            <a:ext cx="3205537" cy="707886"/>
          </a:xfrm>
          <a:prstGeom prst="rect">
            <a:avLst/>
          </a:prstGeom>
          <a:noFill/>
        </p:spPr>
        <p:txBody>
          <a:bodyPr wrap="square" rtlCol="0">
            <a:spAutoFit/>
          </a:bodyPr>
          <a:lstStyle/>
          <a:p>
            <a:pPr algn="ctr" rtl="1"/>
            <a:r>
              <a:rPr lang="ar-EG" sz="2000" b="1" dirty="0">
                <a:latin typeface="Alexandria" charset="0"/>
                <a:cs typeface="Alexandria" charset="0"/>
              </a:rPr>
              <a:t>أمثلة ناجحة على إدارة السمعة في الأزمات</a:t>
            </a:r>
          </a:p>
        </p:txBody>
      </p:sp>
    </p:spTree>
    <p:extLst>
      <p:ext uri="{BB962C8B-B14F-4D97-AF65-F5344CB8AC3E}">
        <p14:creationId xmlns:p14="http://schemas.microsoft.com/office/powerpoint/2010/main" val="150527768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F06DCEA8-37D7-4B11-8683-C52AC0294CE5}"/>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1754</TotalTime>
  <Words>5500</Words>
  <Application>Microsoft Office PowerPoint</Application>
  <PresentationFormat>Widescreen</PresentationFormat>
  <Paragraphs>543</Paragraphs>
  <Slides>73</Slides>
  <Notes>66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73</vt:i4>
      </vt:variant>
    </vt:vector>
  </HeadingPairs>
  <TitlesOfParts>
    <vt:vector size="82" baseType="lpstr">
      <vt:lpstr>Alexandria</vt:lpstr>
      <vt:lpstr>Arial</vt:lpstr>
      <vt:lpstr>Calibri</vt:lpstr>
      <vt:lpstr>Calibri Light</vt:lpstr>
      <vt:lpstr>Courier New</vt:lpstr>
      <vt:lpstr>Roboto Light</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313</cp:revision>
  <dcterms:created xsi:type="dcterms:W3CDTF">2023-04-29T09:08:00Z</dcterms:created>
  <dcterms:modified xsi:type="dcterms:W3CDTF">2024-06-24T21:51:26Z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