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338" r:id="rId2"/>
    <p:sldId id="260" r:id="rId3"/>
    <p:sldId id="259" r:id="rId4"/>
    <p:sldId id="269" r:id="rId5"/>
    <p:sldId id="303" r:id="rId6"/>
    <p:sldId id="291" r:id="rId7"/>
    <p:sldId id="331" r:id="rId8"/>
    <p:sldId id="262" r:id="rId9"/>
    <p:sldId id="270" r:id="rId10"/>
    <p:sldId id="265" r:id="rId11"/>
    <p:sldId id="292" r:id="rId12"/>
    <p:sldId id="264" r:id="rId13"/>
    <p:sldId id="273" r:id="rId14"/>
    <p:sldId id="307" r:id="rId15"/>
    <p:sldId id="310" r:id="rId16"/>
    <p:sldId id="323" r:id="rId17"/>
    <p:sldId id="324" r:id="rId18"/>
    <p:sldId id="312" r:id="rId19"/>
    <p:sldId id="313" r:id="rId20"/>
    <p:sldId id="314" r:id="rId21"/>
    <p:sldId id="332" r:id="rId22"/>
    <p:sldId id="315" r:id="rId23"/>
    <p:sldId id="316" r:id="rId24"/>
    <p:sldId id="317" r:id="rId25"/>
    <p:sldId id="318" r:id="rId26"/>
    <p:sldId id="319" r:id="rId27"/>
    <p:sldId id="333" r:id="rId28"/>
    <p:sldId id="308" r:id="rId29"/>
    <p:sldId id="334" r:id="rId30"/>
    <p:sldId id="325" r:id="rId31"/>
    <p:sldId id="335" r:id="rId32"/>
    <p:sldId id="326" r:id="rId33"/>
    <p:sldId id="327" r:id="rId34"/>
    <p:sldId id="336" r:id="rId35"/>
    <p:sldId id="328" r:id="rId36"/>
    <p:sldId id="330" r:id="rId37"/>
    <p:sldId id="337" r:id="rId38"/>
    <p:sldId id="349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255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3CE381-5B21-4354-B019-02C1CB0F90E4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BE7F0-E875-42AF-B0C6-742673AB09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618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44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81838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1390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0.png"/><Relationship Id="rId1" Type="http://schemas.openxmlformats.org/officeDocument/2006/relationships/slideLayout" Target="../slideLayouts/slideLayout7.xml"/><Relationship Id="rId10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9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9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5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5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54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125056" y="-121107"/>
            <a:ext cx="6117514" cy="3744684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2701395" y="3132902"/>
            <a:ext cx="11170918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Mathematics 3 – MAT132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-125056" y="4703297"/>
            <a:ext cx="789745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1 - </a:t>
            </a:r>
            <a:r>
              <a:rPr lang="en-US" sz="2400" b="1" kern="0" dirty="0">
                <a:solidFill>
                  <a:srgbClr val="784658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2400" b="1" kern="0" dirty="0">
                <a:solidFill>
                  <a:srgbClr val="784658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ifferential </a:t>
            </a:r>
            <a:r>
              <a:rPr lang="en-US" sz="2400" b="1" kern="0" dirty="0">
                <a:solidFill>
                  <a:srgbClr val="784658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2400" b="1" kern="0" dirty="0">
                <a:solidFill>
                  <a:srgbClr val="784658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quations: Part 1</a:t>
            </a:r>
            <a:endParaRPr lang="en-US" sz="24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Israa Lewaa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41A87E-63B3-89C4-C91E-4999ECEFC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29" y="-551785"/>
            <a:ext cx="2704571" cy="27045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E2D01B-0E78-027F-160A-F532D98C46A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219" y="4967880"/>
            <a:ext cx="3798791" cy="27087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97DA2A-1886-F527-AEBC-CAB72313494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150" y="6194454"/>
            <a:ext cx="2351050" cy="3817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7515DB-233E-1109-C11C-7D94C658125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60465" y="-121107"/>
            <a:ext cx="12452465" cy="6979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564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163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Objectives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-9238" y="249383"/>
            <a:ext cx="21336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CB5771-C36A-4003-E7D6-BC90F3955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4165" y="1859583"/>
            <a:ext cx="7458075" cy="2581275"/>
          </a:xfrm>
          <a:prstGeom prst="rect">
            <a:avLst/>
          </a:prstGeom>
        </p:spPr>
      </p:pic>
      <p:pic>
        <p:nvPicPr>
          <p:cNvPr id="5" name="Graphic 21">
            <a:extLst>
              <a:ext uri="{FF2B5EF4-FFF2-40B4-BE49-F238E27FC236}">
                <a16:creationId xmlns:a16="http://schemas.microsoft.com/office/drawing/2014/main" id="{32FBDDEE-0A33-6E96-8830-914EC04F7B5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86BFF7-30A8-D6AE-7F81-D0DA96AEAAE7}"/>
              </a:ext>
            </a:extLst>
          </p:cNvPr>
          <p:cNvSpPr txBox="1"/>
          <p:nvPr/>
        </p:nvSpPr>
        <p:spPr>
          <a:xfrm>
            <a:off x="1295400" y="259378"/>
            <a:ext cx="3903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Objective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D52A57-CA30-0781-307A-68687B1117E9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95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20412" y="1721880"/>
            <a:ext cx="7324725" cy="2752725"/>
          </a:xfrm>
          <a:prstGeom prst="rect">
            <a:avLst/>
          </a:prstGeom>
        </p:spPr>
      </p:pic>
      <p:pic>
        <p:nvPicPr>
          <p:cNvPr id="6" name="Graphic 21">
            <a:extLst>
              <a:ext uri="{FF2B5EF4-FFF2-40B4-BE49-F238E27FC236}">
                <a16:creationId xmlns:a16="http://schemas.microsoft.com/office/drawing/2014/main" id="{B7265742-AD8A-E0B2-8DF3-3BE2730E10C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488E3E-94DC-FEB6-00B6-91A4C4E87E82}"/>
              </a:ext>
            </a:extLst>
          </p:cNvPr>
          <p:cNvSpPr txBox="1"/>
          <p:nvPr/>
        </p:nvSpPr>
        <p:spPr>
          <a:xfrm>
            <a:off x="1295400" y="259378"/>
            <a:ext cx="3313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9C4D15-9191-46C6-9F40-E74DF9318818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601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1- Derivative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037D7E-6085-0B22-3F61-50933C5E1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6575" y="1476375"/>
            <a:ext cx="6038850" cy="39052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A0F92999-7764-F685-A6EC-124B53676E3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FEA088B-8473-9615-0E5B-CC4B85E6666A}"/>
              </a:ext>
            </a:extLst>
          </p:cNvPr>
          <p:cNvSpPr txBox="1"/>
          <p:nvPr/>
        </p:nvSpPr>
        <p:spPr>
          <a:xfrm>
            <a:off x="1295400" y="259378"/>
            <a:ext cx="236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Derivative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1A9DE4F-A7A9-15BE-85A8-3038F7878903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480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40788" y="1203140"/>
            <a:ext cx="7640348" cy="5140554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3838409A-3847-CEE4-EE52-2D14B18BD75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D17873-A6DE-A036-471D-C15778BE5027}"/>
              </a:ext>
            </a:extLst>
          </p:cNvPr>
          <p:cNvSpPr txBox="1"/>
          <p:nvPr/>
        </p:nvSpPr>
        <p:spPr>
          <a:xfrm>
            <a:off x="1295400" y="259378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A6E8A3-AE7F-3BF3-FEC9-CBFB3811CED6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312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6487" y="1771650"/>
            <a:ext cx="7439025" cy="33147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977846D1-59B7-2691-4C6B-D175A98EB7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494489-E251-475F-EE53-01674FE43B3B}"/>
              </a:ext>
            </a:extLst>
          </p:cNvPr>
          <p:cNvSpPr txBox="1"/>
          <p:nvPr/>
        </p:nvSpPr>
        <p:spPr>
          <a:xfrm>
            <a:off x="1295400" y="259378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A9D554D-0D2F-2D85-7216-0D43CE4865A7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791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191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Derivative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/>
              <p:cNvSpPr txBox="1"/>
              <p:nvPr/>
            </p:nvSpPr>
            <p:spPr>
              <a:xfrm>
                <a:off x="2152073" y="1819564"/>
                <a:ext cx="8294255" cy="3176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Derivative can take the form:</a:t>
                </a:r>
              </a:p>
              <a:p>
                <a:endParaRPr lang="en-US" dirty="0"/>
              </a:p>
              <a:p>
                <a:endParaRPr lang="en-US" dirty="0"/>
              </a:p>
              <a:p>
                <a:pPr marL="285750" indent="-285750">
                  <a:lnSpc>
                    <a:spcPct val="3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US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′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US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US" b="0" i="1" dirty="0">
                  <a:latin typeface="Cambria Math" panose="02040503050406030204" pitchFamily="18" charset="0"/>
                </a:endParaRPr>
              </a:p>
              <a:p>
                <a:pPr marL="285750" indent="-285750">
                  <a:lnSpc>
                    <a:spcPct val="3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𝑑𝑥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2073" y="1819564"/>
                <a:ext cx="8294255" cy="3176062"/>
              </a:xfrm>
              <a:prstGeom prst="rect">
                <a:avLst/>
              </a:prstGeom>
              <a:blipFill>
                <a:blip r:embed="rId8"/>
                <a:stretch>
                  <a:fillRect l="-1470" t="-191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9D4587BC-0E52-8194-7B8C-C4F6B79CE1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8735" y="5963055"/>
            <a:ext cx="11906250" cy="894945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BCD34E54-FD33-6453-9E7E-5ECDCC55FEB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D71BBDD-8106-E20F-2F2A-203895CDB686}"/>
              </a:ext>
            </a:extLst>
          </p:cNvPr>
          <p:cNvSpPr txBox="1"/>
          <p:nvPr/>
        </p:nvSpPr>
        <p:spPr>
          <a:xfrm>
            <a:off x="3419847" y="302317"/>
            <a:ext cx="2236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Derivative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8FE94B-C942-5836-7C33-3AB646DE496A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433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2- Rules of Differentiation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869544-C36E-A1FB-27CB-949D0F152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4165" y="1530764"/>
            <a:ext cx="4800600" cy="40576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92CEFFA-3B9D-0930-775A-AC36C61446CD}"/>
              </a:ext>
            </a:extLst>
          </p:cNvPr>
          <p:cNvSpPr txBox="1"/>
          <p:nvPr/>
        </p:nvSpPr>
        <p:spPr>
          <a:xfrm>
            <a:off x="3491310" y="325330"/>
            <a:ext cx="3826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Rule of Derivative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F9C2A6-E49D-C8DE-14D7-9F9812108693}"/>
              </a:ext>
            </a:extLst>
          </p:cNvPr>
          <p:cNvSpPr/>
          <p:nvPr/>
        </p:nvSpPr>
        <p:spPr>
          <a:xfrm>
            <a:off x="212734" y="902608"/>
            <a:ext cx="793679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CE1E037-10F4-9321-D7D1-237EE91DE1D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8008016" y="325330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033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180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4BE9F81-698B-2C30-290A-A43649EDA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05502" y="2153690"/>
            <a:ext cx="5486400" cy="17145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153552E4-FD49-2259-D6AF-3F9FFB1D359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E8D937-ADC2-8EFF-5D30-51FED49625D4}"/>
              </a:ext>
            </a:extLst>
          </p:cNvPr>
          <p:cNvSpPr txBox="1"/>
          <p:nvPr/>
        </p:nvSpPr>
        <p:spPr>
          <a:xfrm>
            <a:off x="1295400" y="259378"/>
            <a:ext cx="236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  <a:r>
              <a:rPr lang="en-US" sz="3600" dirty="0"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F13584-79A8-7B08-67F7-AFDC44A60C14}"/>
              </a:ext>
            </a:extLst>
          </p:cNvPr>
          <p:cNvSpPr/>
          <p:nvPr/>
        </p:nvSpPr>
        <p:spPr>
          <a:xfrm>
            <a:off x="212733" y="902608"/>
            <a:ext cx="9654031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40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9613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B279F10-D353-B01C-8255-26B0C96B53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9330" y="2101598"/>
            <a:ext cx="5343525" cy="2314575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096BBB3D-D1B3-2E5B-CB9A-0F5D6F0DD42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713E5D-F52A-E3F5-1A82-933CDF266EE0}"/>
              </a:ext>
            </a:extLst>
          </p:cNvPr>
          <p:cNvSpPr txBox="1"/>
          <p:nvPr/>
        </p:nvSpPr>
        <p:spPr>
          <a:xfrm>
            <a:off x="1295400" y="259378"/>
            <a:ext cx="236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 2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78AE05-0A9F-D289-CD00-340DB9136704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706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9613" y="543490"/>
            <a:ext cx="3682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Solution of Example 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991AB52-B25A-AB8C-2068-343BECCB9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7634" y="1778991"/>
            <a:ext cx="5286375" cy="352425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3278909" y="3103418"/>
            <a:ext cx="775855" cy="74814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7BE7C7C0-3647-7719-3A1E-B3E78D34B65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5AB28B4-26ED-5647-18B8-21409CB13F92}"/>
              </a:ext>
            </a:extLst>
          </p:cNvPr>
          <p:cNvSpPr txBox="1"/>
          <p:nvPr/>
        </p:nvSpPr>
        <p:spPr>
          <a:xfrm>
            <a:off x="1295400" y="259378"/>
            <a:ext cx="42883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 2 Solution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1C7637-2408-2FD5-E0BD-AED722E1AC6A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052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56915" y="1512875"/>
            <a:ext cx="9666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 dirty="0"/>
          </a:p>
          <a:p>
            <a:endParaRPr lang="en-US" sz="1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A902D72-887F-3C3A-0A15-B97FE66BB6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77489" y="1655899"/>
            <a:ext cx="5600700" cy="3905250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>
          <a:xfrm>
            <a:off x="4110182" y="3094182"/>
            <a:ext cx="1551709" cy="7573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7E8CE896-6A3A-6EE2-F703-6FC9E5058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0B5B09B-1CFF-782A-D619-B526A83A7FA5}"/>
              </a:ext>
            </a:extLst>
          </p:cNvPr>
          <p:cNvSpPr txBox="1"/>
          <p:nvPr/>
        </p:nvSpPr>
        <p:spPr>
          <a:xfrm>
            <a:off x="1295400" y="259378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C79E19-1DEC-C713-A55E-938A36EF8AC6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52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2D4B9DB-F37A-0A0B-9ED1-5D0259547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3469" y="1817720"/>
            <a:ext cx="4286250" cy="24574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BF5773AE-F954-2351-C235-664328785A0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4799C74-696C-E0C0-9988-207D320A6AEF}"/>
              </a:ext>
            </a:extLst>
          </p:cNvPr>
          <p:cNvSpPr txBox="1"/>
          <p:nvPr/>
        </p:nvSpPr>
        <p:spPr>
          <a:xfrm>
            <a:off x="1295400" y="259378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1CFC5B-AAF8-5848-4F30-D3189E78AD04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998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8132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The Product Rule and Quotient Rule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2FCC3C-3BD1-C745-2757-4DCD18BA77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711" y="2493366"/>
            <a:ext cx="5619750" cy="10477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AC66473F-2579-5ECD-BE7B-E4E24B4C21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20EDAAE-E33B-2C5C-7BB4-96764F5FE78C}"/>
              </a:ext>
            </a:extLst>
          </p:cNvPr>
          <p:cNvSpPr txBox="1"/>
          <p:nvPr/>
        </p:nvSpPr>
        <p:spPr>
          <a:xfrm>
            <a:off x="1295400" y="259378"/>
            <a:ext cx="69103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The product Rule and Quotient Rule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1E4EE3-CC7F-4B0F-F9EC-7AF860053B97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48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3D19E83-3CE9-3E43-605C-8E8DD377CA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654386" y="1846924"/>
            <a:ext cx="6248400" cy="2543175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6B97C9FB-3E78-5568-C7B5-7D5D05DAEB9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241772" y="0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5DD954-97D3-90E2-E274-F3FDD228683C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968D98-1ABE-21A1-5754-7F19AB9FEDE1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70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27862" y="1939859"/>
            <a:ext cx="6000750" cy="2762250"/>
          </a:xfrm>
          <a:prstGeom prst="rect">
            <a:avLst/>
          </a:prstGeom>
        </p:spPr>
      </p:pic>
      <p:sp>
        <p:nvSpPr>
          <p:cNvPr id="2" name="Rectangle: Rounded Corners 22">
            <a:extLst>
              <a:ext uri="{FF2B5EF4-FFF2-40B4-BE49-F238E27FC236}">
                <a16:creationId xmlns:a16="http://schemas.microsoft.com/office/drawing/2014/main" id="{DF2118CF-DE58-EC04-E935-3F61A9D2153F}"/>
              </a:ext>
            </a:extLst>
          </p:cNvPr>
          <p:cNvSpPr/>
          <p:nvPr/>
        </p:nvSpPr>
        <p:spPr>
          <a:xfrm>
            <a:off x="-128129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56C46D7C-1A58-50E0-E984-2D4C13D9A4F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CA896C-18B7-94E7-1007-D2D6CB9FBF6F}"/>
              </a:ext>
            </a:extLst>
          </p:cNvPr>
          <p:cNvSpPr txBox="1"/>
          <p:nvPr/>
        </p:nvSpPr>
        <p:spPr>
          <a:xfrm>
            <a:off x="1300162" y="5731528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US" b="1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1                      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Dr. Israa Lewaa                                     Mathematics 3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28D896-CF94-92CD-880E-07E721EED50F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76DCCF-8594-17F2-4973-320229EEA4AF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897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The Quotient Rule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E780B53-CACC-E938-2949-60A5CAACD2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7862" y="2153690"/>
            <a:ext cx="5686425" cy="15049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99C7514B-2E68-FB0B-1FE5-2178DAC288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6EAEBB0-2EFA-0E6B-94B1-20699077BB26}"/>
              </a:ext>
            </a:extLst>
          </p:cNvPr>
          <p:cNvSpPr txBox="1"/>
          <p:nvPr/>
        </p:nvSpPr>
        <p:spPr>
          <a:xfrm>
            <a:off x="1997529" y="376920"/>
            <a:ext cx="7342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The Quotient Rule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D7414B-EFC6-EA68-6A45-3D7211008AB9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5053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795B598-E629-DECA-4EC3-43AB5DDD2A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95860" y="1434394"/>
            <a:ext cx="7915275" cy="45148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20A4CAFA-C0F3-A266-AD86-1831DEF7923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662137" y="-25366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C0DE5D-A7C3-0F51-D319-D45A3983822F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BE0ED7-9345-86CE-A5B7-DB096C9A5EDF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18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0E5F772-1C9E-D355-B738-53E936F864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32519" y="1459326"/>
            <a:ext cx="6858000" cy="420052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1570182" y="4082473"/>
            <a:ext cx="4996873" cy="142650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63666B8-1E38-8DF5-E130-278BDFE301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5EBDC1F-4680-B1CE-10B1-8FDF94453C86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4CE8B5-1A67-EFAD-27C8-F68CDDBDB47E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618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4165" y="2031375"/>
            <a:ext cx="3933825" cy="22669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F9E7C34B-9B78-54CF-ED59-91BEB60A2C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2BC0957-A0AB-AE44-86D6-16C9AAE621C3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8D90C86-8220-E5C2-8E89-ACE4F456A97B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932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8D570A4-FA7F-6881-63AB-D64489CF8D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27862" y="1911220"/>
            <a:ext cx="7248525" cy="24384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4B5BD05A-0BCD-BC51-A0A8-E23CAAEAA59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C9E56A9-2DD6-FD04-575E-FF6CA7697630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6410B4-0FA0-62AF-6C20-9490A569AAF7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5247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7917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The Chain Rule and the Power Rule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0F8339-AD75-6B7F-43DD-6B2F50213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27862" y="2023382"/>
            <a:ext cx="5534025" cy="24193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93705804-05E4-4CE1-0417-FCE0AB43532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75246B1-A84B-AA46-29A7-752C62741B79}"/>
              </a:ext>
            </a:extLst>
          </p:cNvPr>
          <p:cNvSpPr txBox="1"/>
          <p:nvPr/>
        </p:nvSpPr>
        <p:spPr>
          <a:xfrm>
            <a:off x="1295400" y="259378"/>
            <a:ext cx="5954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auto">
              <a:spcAft>
                <a:spcPts val="0"/>
              </a:spcAft>
            </a:pPr>
            <a:r>
              <a:rPr lang="en-US" sz="3600" dirty="0">
                <a:solidFill>
                  <a:srgbClr val="00B0F0"/>
                </a:solidFill>
              </a:rPr>
              <a:t>The chain Rule and Power Rule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4108A86-2A59-2209-471E-CAE7EC392877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652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493E940-39DD-396E-1375-A0989F4DEC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62149" y="1573254"/>
            <a:ext cx="7353300" cy="455295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7C40FFD0-B91F-8A62-352D-42EA029551D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E68604-FE83-B8C0-4336-2BB2516B4DC7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466236-2392-8C44-B6D5-7490873F5FA8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859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35F2623-91F1-8B1B-15F2-CC259611F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8036" y="1769466"/>
            <a:ext cx="5076825" cy="35433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A5A2B339-5A11-BAC6-6CE0-BEE6386D837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16E4F3-65C1-6930-1BEA-1F2F99E1F935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85157E-04B7-3F90-6A40-59E777026EB4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9569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F40BB6-903C-1179-3A5E-9118CE1404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96180" y="1542887"/>
            <a:ext cx="4733925" cy="40767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BEC45F66-5894-C4FC-D258-46975C4D3AD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60F44E5-A992-A87A-2CD0-EDBD8DCF4DE3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205E8F-6489-3836-BCFB-50E555DC73D0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91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45F953-EA5E-92F4-3B8A-7148BDC4C2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55659" y="1527909"/>
            <a:ext cx="4192555" cy="4253696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1E4910EB-2636-E25C-6182-0B0C155FC34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59B7B99-0D34-A409-6DCB-2BD2C7F7BBFE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BBA19B-3DA6-AF9A-4406-811F6A08EDCF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31926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/>
              <p:nvPr/>
            </p:nvSpPr>
            <p:spPr>
              <a:xfrm>
                <a:off x="2078394" y="1757963"/>
                <a:ext cx="7324224" cy="21901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e>
                      <m:sup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\</m:t>
                        </m:r>
                      </m:sup>
                    </m:sSup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𝐱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:</a:t>
                </a: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rabicParenR"/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 (x)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</m:e>
                      <m: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6</m:t>
                        </m:r>
                      </m:sup>
                    </m:sSup>
                  </m:oMath>
                </a14:m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rabicParenR"/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 f ‘(x) = </a:t>
                </a:r>
                <a14:m>
                  <m:oMath xmlns:m="http://schemas.openxmlformats.org/officeDocument/2006/math"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6</m:t>
                    </m:r>
                    <m:sSup>
                      <m:sSupPr>
                        <m:ctrlP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5</m:t>
                        </m:r>
                      </m:sup>
                    </m:sSup>
                  </m:oMath>
                </a14:m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394" y="1757963"/>
                <a:ext cx="7324224" cy="2190151"/>
              </a:xfrm>
              <a:prstGeom prst="rect">
                <a:avLst/>
              </a:prstGeom>
              <a:blipFill>
                <a:blip r:embed="rId4"/>
                <a:stretch>
                  <a:fillRect l="-583" t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67E55F3A-B80C-208B-B533-A512C472EDD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99CACC-7533-8119-C469-1A908E8F3B21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F9AF39-FB48-2AB8-E434-141C7155152E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9355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/>
              <p:nvPr/>
            </p:nvSpPr>
            <p:spPr>
              <a:xfrm>
                <a:off x="2078394" y="1757964"/>
                <a:ext cx="7186903" cy="258577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e>
                      <m:sup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\</m:t>
                        </m:r>
                      </m:sup>
                    </m:sSup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𝐱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:</a:t>
                </a: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endParaRPr lang="en-US" b="1" dirty="0"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2) f (x)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</m:e>
                      <m: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 f ‘(x) = </a:t>
                </a:r>
                <a14:m>
                  <m:oMath xmlns:m="http://schemas.openxmlformats.org/officeDocument/2006/math"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12</m:t>
                    </m:r>
                    <m:sSup>
                      <m:sSupPr>
                        <m:ctrlP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US" sz="14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394" y="1757964"/>
                <a:ext cx="7186903" cy="2585772"/>
              </a:xfrm>
              <a:prstGeom prst="rect">
                <a:avLst/>
              </a:prstGeom>
              <a:blipFill>
                <a:blip r:embed="rId4"/>
                <a:stretch>
                  <a:fillRect l="-763" t="-94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983D92BD-2133-6DEF-18A7-1B5290837A5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1E60542-569E-A67C-3BC7-90568F133964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F5E7EC-1AAD-CC9D-F395-E90AA64FBD92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387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/>
              <p:nvPr/>
            </p:nvSpPr>
            <p:spPr>
              <a:xfrm>
                <a:off x="2078394" y="1757964"/>
                <a:ext cx="7186903" cy="302794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e>
                      <m:sup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\</m:t>
                        </m:r>
                      </m:sup>
                    </m:sSup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𝐱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:</a:t>
                </a: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lphaUcParenBoth"/>
                </a:pPr>
                <a:endParaRPr lang="en-US" b="1" dirty="0"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  <a:p>
                <a:pPr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sz="2000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3) f (x) 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00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en-US" sz="200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</m:e>
                      <m:sup>
                        <m:r>
                          <a:rPr lang="en-US" sz="2000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US" sz="2000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US" sz="2000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n-US" sz="200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x</m:t>
                    </m:r>
                    <m:r>
                      <a:rPr lang="en-US" sz="200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+</m:t>
                    </m:r>
                    <m:r>
                      <a:rPr lang="en-US" sz="200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3</m:t>
                    </m:r>
                  </m:oMath>
                </a14:m>
                <a:endParaRPr lang="en-US" sz="2000" dirty="0"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endParaRPr lang="en-US" sz="1600" dirty="0"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f ‘(x) = 8x </a:t>
                </a:r>
                <a14:m>
                  <m:oMath xmlns:m="http://schemas.openxmlformats.org/officeDocument/2006/math">
                    <m:r>
                      <a:rPr lang="en-US" sz="2000" i="1">
                        <a:solidFill>
                          <a:schemeClr val="tx1"/>
                        </a:solidFill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</m:oMath>
                </a14:m>
                <a:r>
                  <a:rPr lang="en-US" sz="2000" dirty="0">
                    <a:solidFill>
                      <a:schemeClr val="tx1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2</a:t>
                </a: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394" y="1757964"/>
                <a:ext cx="7186903" cy="3027945"/>
              </a:xfrm>
              <a:prstGeom prst="rect">
                <a:avLst/>
              </a:prstGeom>
              <a:blipFill>
                <a:blip r:embed="rId4"/>
                <a:stretch>
                  <a:fillRect l="-933" t="-80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50A6649B-CB79-F59A-07B4-B8F38CD5641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0F9F707-C652-88E5-86E9-53B9594C2E4B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90295F0-39A9-9C33-6A1E-F4F2A707103E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0455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/>
              <p:nvPr/>
            </p:nvSpPr>
            <p:spPr>
              <a:xfrm>
                <a:off x="2078394" y="2243138"/>
                <a:ext cx="7186903" cy="26562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24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4) f (x) = </a:t>
                </a:r>
                <a14:m>
                  <m:oMath xmlns:m="http://schemas.openxmlformats.org/officeDocument/2006/math"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11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√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</m:oMath>
                </a14:m>
                <a:endParaRPr lang="en-US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24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  f ‘(x) = 11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f>
                          <m:fPr>
                            <m:ctrlP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den>
                        </m:f>
                      </m:sup>
                    </m:sSup>
                  </m:oMath>
                </a14:m>
                <a:r>
                  <a:rPr lang="en-US" sz="24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=</a:t>
                </a:r>
                <a:r>
                  <a:rPr lang="en-US" sz="24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11</m:t>
                        </m:r>
                      </m:num>
                      <m:den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sSup>
                      <m:sSupPr>
                        <m:ctrlP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f>
                          <m:fPr>
                            <m:ctrlP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US" sz="2400" i="1">
                                <a:solidFill>
                                  <a:srgbClr val="FF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den>
                        </m:f>
                      </m:sup>
                    </m:sSup>
                    <m:r>
                      <a:rPr lang="en-US" sz="2400" i="1">
                        <a:solidFill>
                          <a:srgbClr val="FF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</m:t>
                    </m:r>
                    <m:f>
                      <m:fPr>
                        <m:ctrlP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11</m:t>
                        </m:r>
                      </m:num>
                      <m:den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√</m:t>
                        </m:r>
                        <m:r>
                          <a:rPr lang="en-US" sz="24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den>
                    </m:f>
                  </m:oMath>
                </a14:m>
                <a:endParaRPr lang="en-US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394" y="2243138"/>
                <a:ext cx="7186903" cy="2656240"/>
              </a:xfrm>
              <a:prstGeom prst="rect">
                <a:avLst/>
              </a:prstGeom>
              <a:blipFill>
                <a:blip r:embed="rId8"/>
                <a:stretch>
                  <a:fillRect l="-1357" t="-91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91206D31-A623-1AEC-BDC0-36BBBCF2377E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7FBFBB0-A260-9125-011E-1E97BE4F67B3}"/>
              </a:ext>
            </a:extLst>
          </p:cNvPr>
          <p:cNvSpPr txBox="1"/>
          <p:nvPr/>
        </p:nvSpPr>
        <p:spPr>
          <a:xfrm>
            <a:off x="1295400" y="259378"/>
            <a:ext cx="1769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Example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71B446A-0245-4C50-6C24-C00EB809F1C3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130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/>
              <p:nvPr/>
            </p:nvSpPr>
            <p:spPr>
              <a:xfrm>
                <a:off x="2078394" y="1757964"/>
                <a:ext cx="7186903" cy="29633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40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2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5) f(x)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2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8</m:t>
                        </m:r>
                      </m:num>
                      <m:den>
                        <m:sSup>
                          <m:sSupPr>
                            <m:ctrlPr>
                              <a:rPr lang="en-US" sz="2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2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en-US" sz="2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endParaRPr lang="en-US" sz="2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2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2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</a:t>
                </a:r>
                <a:r>
                  <a:rPr lang="en-US" sz="2800" dirty="0">
                    <a:solidFill>
                      <a:srgbClr val="FF0000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 ‘(x) =</a:t>
                </a:r>
                <a:r>
                  <a:rPr lang="en-US" sz="2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US" sz="2800" i="1">
                        <a:solidFill>
                          <a:srgbClr val="FF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8</m:t>
                    </m:r>
                    <m:sSup>
                      <m:sSupPr>
                        <m:ctrlP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5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 </m:t>
                        </m:r>
                      </m:sup>
                    </m:sSup>
                    <m:r>
                      <a:rPr lang="en-US" sz="2800" i="1">
                        <a:solidFill>
                          <a:srgbClr val="FF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−</m:t>
                    </m:r>
                    <m:r>
                      <a:rPr lang="en-US" sz="2800" i="1">
                        <a:solidFill>
                          <a:srgbClr val="FF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40</m:t>
                    </m:r>
                    <m:sSup>
                      <m:sSupPr>
                        <m:ctrlP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6</m:t>
                        </m:r>
                      </m:sup>
                    </m:sSup>
                  </m:oMath>
                </a14:m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D756512-3EB2-DEA1-3209-CC5BE8024BE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78394" y="1757964"/>
                <a:ext cx="7186903" cy="2963375"/>
              </a:xfrm>
              <a:prstGeom prst="rect">
                <a:avLst/>
              </a:prstGeom>
              <a:blipFill>
                <a:blip r:embed="rId8"/>
                <a:stretch>
                  <a:fillRect l="-17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39DE387F-02F4-16C0-83B7-F8525006E3C1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B0EE32E-F8BA-9648-9E6D-F390B168F41A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9571F9-9862-27A7-1A22-BED56CFC3AC0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9735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C719B08-1641-2A31-2F0E-B797881B6591}"/>
                  </a:ext>
                </a:extLst>
              </p:cNvPr>
              <p:cNvSpPr txBox="1"/>
              <p:nvPr/>
            </p:nvSpPr>
            <p:spPr>
              <a:xfrm>
                <a:off x="1874164" y="1833123"/>
                <a:ext cx="7307157" cy="192975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𝐟</m:t>
                        </m:r>
                      </m:e>
                      <m:sup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\</m:t>
                        </m:r>
                      </m:sup>
                    </m:sSup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 (</m:t>
                    </m:r>
                    <m:r>
                      <a:rPr lang="en-US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𝐱</m:t>
                    </m:r>
                    <m:r>
                      <a:rPr lang="en-US" sz="1800" b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by using the product rule and the quotient rule:</a:t>
                </a: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rabicParenR"/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 (x) =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4</m:t>
                        </m:r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+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e>
                    </m:d>
                    <m:d>
                      <m:d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6</m:t>
                        </m:r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+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3</m:t>
                        </m:r>
                      </m:e>
                    </m:d>
                  </m:oMath>
                </a14:m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rabicParenR"/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f ‘(x) =  (4</a:t>
                </a:r>
                <a:r>
                  <a:rPr lang="en-US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) (6x + 3) + (6) (4x + 1) </a:t>
                </a:r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C719B08-1641-2A31-2F0E-B797881B65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4164" y="1833123"/>
                <a:ext cx="7307157" cy="1929759"/>
              </a:xfrm>
              <a:prstGeom prst="rect">
                <a:avLst/>
              </a:prstGeom>
              <a:blipFill>
                <a:blip r:embed="rId4"/>
                <a:stretch>
                  <a:fillRect l="-667" t="-1582" b="-31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06A82B88-32E9-5CEB-D32F-5140D31A179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DEC1B3F-2332-69F1-0D28-7B1CE320FDAD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370947-00F5-3D8D-0808-836804CA90BE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3666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9A34709-5C49-667C-68E1-8F9D4549CF04}"/>
                  </a:ext>
                </a:extLst>
              </p:cNvPr>
              <p:cNvSpPr txBox="1"/>
              <p:nvPr/>
            </p:nvSpPr>
            <p:spPr>
              <a:xfrm>
                <a:off x="1874165" y="2101598"/>
                <a:ext cx="6228182" cy="29025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2) f (x)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  <m:r>
                              <m:rPr>
                                <m:sty m:val="p"/>
                              </m:rPr>
                              <a:rPr lang="en-US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x</m:t>
                            </m:r>
                          </m:e>
                          <m:sup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+</m:t>
                        </m:r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US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3</m:t>
                            </m:r>
                            <m:r>
                              <m:rPr>
                                <m:sty m:val="p"/>
                              </m:rPr>
                              <a:rPr lang="en-US" sz="180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x</m:t>
                            </m:r>
                          </m:e>
                          <m:sup>
                            <m:r>
                              <a:rPr lang="en-US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+</m:t>
                        </m:r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+</m:t>
                        </m:r>
                        <m: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3</m:t>
                        </m:r>
                      </m:den>
                    </m:f>
                  </m:oMath>
                </a14:m>
                <a:endParaRPr lang="en-US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f ‘(x) =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(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3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+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5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𝑥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+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3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  <m:d>
                              <m:dPr>
                                <m:ctrlP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4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+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5</m:t>
                                </m:r>
                              </m:e>
                            </m:d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−(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  <m:sSup>
                              <m:sSupPr>
                                <m:ctrlP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</m:e>
                              <m:sup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+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5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𝑥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)(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6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𝑥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+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5</m:t>
                            </m:r>
                            <m:r>
                              <a:rPr lang="en-US" sz="1800" i="1">
                                <a:solidFill>
                                  <a:schemeClr val="tx1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</m:num>
                          <m:den>
                            <m:sSup>
                              <m:sSupPr>
                                <m:ctrlP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sSup>
                                  <m:sSupPr>
                                    <m:ctrlPr>
                                      <a:rPr lang="en-US" sz="1800" i="1">
                                        <a:solidFill>
                                          <a:schemeClr val="tx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  <a:cs typeface="Times New Roman" panose="020206030504050203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US" sz="1800" i="1">
                                        <a:solidFill>
                                          <a:schemeClr val="tx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  <a:cs typeface="Times New Roman" panose="02020603050405020304" pitchFamily="18" charset="0"/>
                                      </a:rPr>
                                      <m:t>(</m:t>
                                    </m:r>
                                    <m:r>
                                      <a:rPr lang="en-US" sz="1800" i="1">
                                        <a:solidFill>
                                          <a:schemeClr val="tx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  <a:cs typeface="Times New Roman" panose="02020603050405020304" pitchFamily="18" charset="0"/>
                                      </a:rPr>
                                      <m:t>3</m:t>
                                    </m:r>
                                    <m:r>
                                      <a:rPr lang="en-US" sz="1800" i="1">
                                        <a:solidFill>
                                          <a:schemeClr val="tx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  <a:cs typeface="Times New Roman" panose="02020603050405020304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en-US" sz="1800" i="1">
                                        <a:solidFill>
                                          <a:schemeClr val="tx1"/>
                                        </a:solidFill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  <a:cs typeface="Times New Roman" panose="020206030504050203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+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5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+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3</m:t>
                                </m:r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US" sz="1800" i="1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d>
                  </m:oMath>
                </a14:m>
                <a:endParaRPr lang="en-US" sz="14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9A34709-5C49-667C-68E1-8F9D4549CF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4165" y="2101598"/>
                <a:ext cx="6228182" cy="2902589"/>
              </a:xfrm>
              <a:prstGeom prst="rect">
                <a:avLst/>
              </a:prstGeom>
              <a:blipFill>
                <a:blip r:embed="rId4"/>
                <a:stretch>
                  <a:fillRect l="-7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B57A798B-AA2C-D970-089A-3DD53FAA01B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81F909E-9BD4-31CF-BD4A-57725D806D55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7F1F938-D53F-32A2-AD43-882B1F4E9551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6675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 8"/>
              <p:cNvSpPr/>
              <p:nvPr/>
            </p:nvSpPr>
            <p:spPr>
              <a:xfrm>
                <a:off x="2253673" y="2204822"/>
                <a:ext cx="6096000" cy="154131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dirty="0"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3) f (x)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5</m:t>
                        </m:r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en-US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1</m:t>
                        </m:r>
                      </m:den>
                    </m:f>
                  </m:oMath>
                </a14:m>
                <a:endParaRPr lang="en-US" dirty="0"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endParaRPr lang="en-US" dirty="0"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dirty="0">
                    <a:solidFill>
                      <a:schemeClr val="tx1"/>
                    </a:solidFill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f ‘(x) =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US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d>
                              <m:dPr>
                                <m:ctrlP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−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</m:e>
                            </m:d>
                            <m:d>
                              <m:dPr>
                                <m:ctrlP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5</m:t>
                                </m:r>
                              </m:e>
                            </m:d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−(</m:t>
                            </m:r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5</m:t>
                            </m:r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𝑥</m:t>
                            </m:r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)(</m:t>
                            </m:r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  <m:r>
                              <a:rPr lang="en-US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Times New Roman" panose="02020603050405020304" pitchFamily="18" charset="0"/>
                              </a:rPr>
                              <m:t>)</m:t>
                            </m:r>
                          </m:num>
                          <m:den>
                            <m:sSup>
                              <m:sSupPr>
                                <m:ctrlP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(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𝑥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−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1</m:t>
                                </m:r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)</m:t>
                                </m:r>
                              </m:e>
                              <m:sup>
                                <m:r>
                                  <a:rPr lang="en-US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Times New Roman" panose="020206030504050203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d>
                  </m:oMath>
                </a14:m>
                <a:endParaRPr lang="en-US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3673" y="2204822"/>
                <a:ext cx="6096000" cy="1541319"/>
              </a:xfrm>
              <a:prstGeom prst="rect">
                <a:avLst/>
              </a:prstGeom>
              <a:blipFill>
                <a:blip r:embed="rId4"/>
                <a:stretch>
                  <a:fillRect l="-9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1CC4EF8E-5C59-19C3-84C9-96C40D3757C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D4924F8-A99F-D26A-E246-6B0D91BF09B5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8D90A5-3AF1-9E79-4A62-2DB3AA223B68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84588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3731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** EXTRA PRACTISE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7BFC2FA-A055-7C30-F9FF-6CA104DC0622}"/>
                  </a:ext>
                </a:extLst>
              </p:cNvPr>
              <p:cNvSpPr txBox="1"/>
              <p:nvPr/>
            </p:nvSpPr>
            <p:spPr>
              <a:xfrm>
                <a:off x="1727862" y="1647146"/>
                <a:ext cx="6228182" cy="370268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Find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𝐝𝐲</m:t>
                        </m:r>
                      </m:num>
                      <m:den>
                        <m:r>
                          <a:rPr lang="en-US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𝐝𝐱</m:t>
                        </m:r>
                      </m:den>
                    </m:f>
                  </m:oMath>
                </a14:m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:</a:t>
                </a:r>
              </a:p>
              <a:p>
                <a:pPr marL="0"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b="1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endParaRPr lang="en-US" sz="1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L="342900" marR="0" indent="-34290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  <a:buAutoNum type="arabicPeriod"/>
                </a:pPr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if y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u</m:t>
                        </m:r>
                      </m:e>
                      <m: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n-US" sz="180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u</m:t>
                    </m:r>
                  </m:oMath>
                </a14:m>
                <a:r>
                  <a:rPr lang="en-US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			and u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x</m:t>
                        </m:r>
                      </m:e>
                      <m:sup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n-US" sz="180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x</m:t>
                    </m:r>
                  </m:oMath>
                </a14:m>
                <a:endParaRPr lang="en-US" sz="1800" dirty="0">
                  <a:effectLst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180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𝑑𝑢</m:t>
                          </m:r>
                        </m:den>
                      </m:f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2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𝑢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−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2</m:t>
                      </m:r>
                    </m:oMath>
                  </m:oMathPara>
                </a14:m>
                <a:endParaRPr lang="en-US" sz="1800" i="1" dirty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𝑑𝑢</m:t>
                          </m:r>
                        </m:num>
                        <m:den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2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−</m:t>
                      </m:r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1</m:t>
                      </m:r>
                    </m:oMath>
                  </m:oMathPara>
                </a14:m>
                <a:endParaRPr lang="en-US" sz="1800" i="1" dirty="0">
                  <a:solidFill>
                    <a:schemeClr val="tx1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R="0" algn="just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∴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𝑑𝑦</m:t>
                          </m:r>
                        </m:num>
                        <m:den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𝑑𝑥</m:t>
                          </m:r>
                        </m:den>
                      </m:f>
                      <m:r>
                        <a:rPr lang="en-US" sz="1800" i="1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m:t>=</m:t>
                      </m:r>
                      <m:d>
                        <m:dPr>
                          <m:ctrlP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𝑢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</m:e>
                      </m:d>
                      <m:d>
                        <m:dPr>
                          <m:ctrlP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2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𝑥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a:rPr lang="en-US" sz="1800" i="1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1</m:t>
                          </m:r>
                        </m:e>
                      </m:d>
                    </m:oMath>
                  </m:oMathPara>
                </a14:m>
                <a:endParaRPr lang="en-US" sz="14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  <a:p>
                <a:pPr marR="0">
                  <a:lnSpc>
                    <a:spcPct val="107000"/>
                  </a:lnSpc>
                  <a:spcBef>
                    <a:spcPts val="0"/>
                  </a:spcBef>
                  <a:spcAft>
                    <a:spcPts val="800"/>
                  </a:spcAft>
                </a:pPr>
                <a:r>
                  <a:rPr lang="en-US" sz="1800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                                         = (2(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p>
                        <m:r>
                          <a:rPr lang="en-US" sz="1800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−</m:t>
                    </m:r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)−</m:t>
                    </m:r>
                    <m:r>
                      <a:rPr lang="en-US" sz="1800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2</m:t>
                    </m:r>
                  </m:oMath>
                </a14:m>
                <a:r>
                  <a:rPr lang="en-US" sz="1800" dirty="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)(2x – 1)</a:t>
                </a:r>
                <a:endParaRPr lang="en-US" sz="14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7BFC2FA-A055-7C30-F9FF-6CA104DC062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7862" y="1647146"/>
                <a:ext cx="6228182" cy="3702680"/>
              </a:xfrm>
              <a:prstGeom prst="rect">
                <a:avLst/>
              </a:prstGeom>
              <a:blipFill>
                <a:blip r:embed="rId4"/>
                <a:stretch>
                  <a:fillRect l="-783" b="-148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Graphic 21">
            <a:extLst>
              <a:ext uri="{FF2B5EF4-FFF2-40B4-BE49-F238E27FC236}">
                <a16:creationId xmlns:a16="http://schemas.microsoft.com/office/drawing/2014/main" id="{8C40737E-3C6C-FAB9-4099-76BF2C847E6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5581D15-2051-13F4-8E14-91EB93079FD5}"/>
              </a:ext>
            </a:extLst>
          </p:cNvPr>
          <p:cNvSpPr txBox="1"/>
          <p:nvPr/>
        </p:nvSpPr>
        <p:spPr>
          <a:xfrm>
            <a:off x="1295400" y="259378"/>
            <a:ext cx="2733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Extra Practice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7A5D27-E8B8-83D9-9AAB-3BCFF051FA0C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0540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95631" y="2204822"/>
            <a:ext cx="5405289" cy="140822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A8BA5F4E-1259-A79F-5C12-0D708D2682D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D4360C-B6B8-41D5-AEC9-4040F70A2EAD}"/>
              </a:ext>
            </a:extLst>
          </p:cNvPr>
          <p:cNvSpPr txBox="1"/>
          <p:nvPr/>
        </p:nvSpPr>
        <p:spPr>
          <a:xfrm>
            <a:off x="1295400" y="259378"/>
            <a:ext cx="3470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rgbClr val="00B0F0"/>
                </a:solidFill>
              </a:rPr>
              <a:t>Lecture Summary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9AF10A-175E-7BAB-39DE-4FCBBD70B17A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1492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650377" y="543490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04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22119" y="1427451"/>
            <a:ext cx="3670681" cy="371208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02C52F82-3430-04CB-7744-0D162B2E119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B58F476-F20F-727B-A727-7213B375CBDF}"/>
              </a:ext>
            </a:extLst>
          </p:cNvPr>
          <p:cNvSpPr txBox="1"/>
          <p:nvPr/>
        </p:nvSpPr>
        <p:spPr>
          <a:xfrm>
            <a:off x="1295400" y="259378"/>
            <a:ext cx="3470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>
                <a:solidFill>
                  <a:srgbClr val="00B0F0"/>
                </a:solidFill>
              </a:rPr>
              <a:t>Lecture Summary</a:t>
            </a:r>
            <a:endParaRPr lang="en-US" sz="3600" dirty="0">
              <a:solidFill>
                <a:srgbClr val="00B0F0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D9199B-D106-F6E3-27B4-C2FC9963B625}"/>
              </a:ext>
            </a:extLst>
          </p:cNvPr>
          <p:cNvSpPr/>
          <p:nvPr/>
        </p:nvSpPr>
        <p:spPr>
          <a:xfrm>
            <a:off x="212733" y="902608"/>
            <a:ext cx="961706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521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1543</TotalTime>
  <Words>500</Words>
  <Application>Microsoft Office PowerPoint</Application>
  <PresentationFormat>Widescreen</PresentationFormat>
  <Paragraphs>199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Alexandria</vt:lpstr>
      <vt:lpstr>Arial</vt:lpstr>
      <vt:lpstr>Calibri</vt:lpstr>
      <vt:lpstr>Calibri Light</vt:lpstr>
      <vt:lpstr>Cambria Math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Israa Lewaa</cp:lastModifiedBy>
  <cp:revision>116</cp:revision>
  <dcterms:created xsi:type="dcterms:W3CDTF">2021-08-03T13:03:26Z</dcterms:created>
  <dcterms:modified xsi:type="dcterms:W3CDTF">2026-01-26T07:12:45Z</dcterms:modified>
</cp:coreProperties>
</file>