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diagrams/data5.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slideMasters/slideMaster1.xml" ContentType="application/vnd.openxmlformats-officedocument.presentationml.slideMaster+xml"/>
  <Override PartName="/ppt/notesSlides/notesSlide1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diagrams/quickStyle2.xml" ContentType="application/vnd.openxmlformats-officedocument.drawingml.diagramStyl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5"/>
  </p:notesMasterIdLst>
  <p:handoutMasterIdLst>
    <p:handoutMasterId r:id="rId66"/>
  </p:handoutMasterIdLst>
  <p:sldIdLst>
    <p:sldId id="515" r:id="rId2"/>
    <p:sldId id="256" r:id="rId3"/>
    <p:sldId id="910" r:id="rId4"/>
    <p:sldId id="911" r:id="rId5"/>
    <p:sldId id="818" r:id="rId6"/>
    <p:sldId id="912" r:id="rId7"/>
    <p:sldId id="906" r:id="rId8"/>
    <p:sldId id="821" r:id="rId9"/>
    <p:sldId id="909" r:id="rId10"/>
    <p:sldId id="866" r:id="rId11"/>
    <p:sldId id="913" r:id="rId12"/>
    <p:sldId id="915" r:id="rId13"/>
    <p:sldId id="916" r:id="rId14"/>
    <p:sldId id="917" r:id="rId15"/>
    <p:sldId id="918" r:id="rId16"/>
    <p:sldId id="919" r:id="rId17"/>
    <p:sldId id="920" r:id="rId18"/>
    <p:sldId id="922" r:id="rId19"/>
    <p:sldId id="921" r:id="rId20"/>
    <p:sldId id="923" r:id="rId21"/>
    <p:sldId id="924" r:id="rId22"/>
    <p:sldId id="925" r:id="rId23"/>
    <p:sldId id="926" r:id="rId24"/>
    <p:sldId id="928" r:id="rId25"/>
    <p:sldId id="929" r:id="rId26"/>
    <p:sldId id="930" r:id="rId27"/>
    <p:sldId id="914" r:id="rId28"/>
    <p:sldId id="931" r:id="rId29"/>
    <p:sldId id="932" r:id="rId30"/>
    <p:sldId id="933" r:id="rId31"/>
    <p:sldId id="934" r:id="rId32"/>
    <p:sldId id="935" r:id="rId33"/>
    <p:sldId id="936" r:id="rId34"/>
    <p:sldId id="937" r:id="rId35"/>
    <p:sldId id="938" r:id="rId36"/>
    <p:sldId id="939" r:id="rId37"/>
    <p:sldId id="940" r:id="rId38"/>
    <p:sldId id="941" r:id="rId39"/>
    <p:sldId id="942" r:id="rId40"/>
    <p:sldId id="943" r:id="rId41"/>
    <p:sldId id="944" r:id="rId42"/>
    <p:sldId id="945" r:id="rId43"/>
    <p:sldId id="946" r:id="rId44"/>
    <p:sldId id="947" r:id="rId45"/>
    <p:sldId id="948" r:id="rId46"/>
    <p:sldId id="949" r:id="rId47"/>
    <p:sldId id="950" r:id="rId48"/>
    <p:sldId id="951" r:id="rId49"/>
    <p:sldId id="952" r:id="rId50"/>
    <p:sldId id="953" r:id="rId51"/>
    <p:sldId id="954" r:id="rId52"/>
    <p:sldId id="955" r:id="rId53"/>
    <p:sldId id="956" r:id="rId54"/>
    <p:sldId id="957" r:id="rId55"/>
    <p:sldId id="958" r:id="rId56"/>
    <p:sldId id="959" r:id="rId57"/>
    <p:sldId id="960" r:id="rId58"/>
    <p:sldId id="961" r:id="rId59"/>
    <p:sldId id="962" r:id="rId60"/>
    <p:sldId id="865" r:id="rId61"/>
    <p:sldId id="963" r:id="rId62"/>
    <p:sldId id="882" r:id="rId63"/>
    <p:sldId id="349"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5"/>
            <p14:sldId id="256"/>
            <p14:sldId id="910"/>
            <p14:sldId id="911"/>
            <p14:sldId id="818"/>
            <p14:sldId id="912"/>
            <p14:sldId id="906"/>
            <p14:sldId id="821"/>
            <p14:sldId id="909"/>
            <p14:sldId id="866"/>
            <p14:sldId id="913"/>
            <p14:sldId id="915"/>
            <p14:sldId id="916"/>
            <p14:sldId id="917"/>
            <p14:sldId id="918"/>
            <p14:sldId id="919"/>
            <p14:sldId id="920"/>
            <p14:sldId id="922"/>
            <p14:sldId id="921"/>
            <p14:sldId id="923"/>
            <p14:sldId id="924"/>
            <p14:sldId id="925"/>
            <p14:sldId id="926"/>
            <p14:sldId id="928"/>
            <p14:sldId id="929"/>
            <p14:sldId id="930"/>
            <p14:sldId id="914"/>
            <p14:sldId id="931"/>
            <p14:sldId id="932"/>
            <p14:sldId id="933"/>
            <p14:sldId id="934"/>
            <p14:sldId id="935"/>
            <p14:sldId id="936"/>
            <p14:sldId id="937"/>
            <p14:sldId id="938"/>
            <p14:sldId id="939"/>
            <p14:sldId id="940"/>
            <p14:sldId id="941"/>
            <p14:sldId id="942"/>
            <p14:sldId id="943"/>
            <p14:sldId id="944"/>
            <p14:sldId id="945"/>
            <p14:sldId id="946"/>
            <p14:sldId id="947"/>
            <p14:sldId id="948"/>
            <p14:sldId id="949"/>
            <p14:sldId id="950"/>
            <p14:sldId id="951"/>
            <p14:sldId id="952"/>
            <p14:sldId id="953"/>
            <p14:sldId id="954"/>
            <p14:sldId id="955"/>
            <p14:sldId id="956"/>
            <p14:sldId id="957"/>
            <p14:sldId id="958"/>
            <p14:sldId id="959"/>
            <p14:sldId id="960"/>
            <p14:sldId id="961"/>
            <p14:sldId id="962"/>
            <p14:sldId id="865"/>
            <p14:sldId id="963"/>
            <p14:sldId id="882"/>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5208" autoAdjust="0"/>
  </p:normalViewPr>
  <p:slideViewPr>
    <p:cSldViewPr snapToGrid="0">
      <p:cViewPr varScale="1">
        <p:scale>
          <a:sx n="85" d="100"/>
          <a:sy n="85" d="100"/>
        </p:scale>
        <p:origin x="590" y="48"/>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handoutMaster" Target="handoutMasters/handoutMaster1.xml"/><Relationship Id="rId74" Type="http://schemas.openxmlformats.org/officeDocument/2006/relationships/customXml" Target="../customXml/item3.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73"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 الثاني</a:t>
          </a:r>
        </a:p>
        <a:p>
          <a:r>
            <a:rPr lang="ar-EG" b="1" dirty="0"/>
            <a:t>مفهوم الحق في الخصوصية</a:t>
          </a:r>
        </a:p>
        <a:p>
          <a:r>
            <a:rPr lang="ar-EG" b="1" dirty="0"/>
            <a:t> في القانون الوضعي</a:t>
          </a:r>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custT="1"/>
      <dgm:spPr/>
      <dgm:t>
        <a:bodyPr/>
        <a:lstStyle/>
        <a:p>
          <a:r>
            <a:rPr lang="ar-EG" sz="3200" b="1" i="0" baseline="0" dirty="0"/>
            <a:t>محاور المحاضرة</a:t>
          </a:r>
          <a:endParaRPr lang="en-US" sz="3200"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7134" custScaleY="84518" custRadScaleRad="97233" custRadScaleInc="-1152">
        <dgm:presLayoutVars>
          <dgm:bulletEnabled val="1"/>
        </dgm:presLayoutVars>
      </dgm:prSet>
      <dgm:spPr/>
    </dgm:pt>
    <dgm:pt modelId="{0F5B6810-EEFC-4D69-BAE8-DC6E1811565C}" type="pres">
      <dgm:prSet presAssocID="{BCC74A7B-F00B-4497-8E46-C80D511B8672}" presName="twoplus" presStyleLbl="node1" presStyleIdx="1" presStyleCnt="3" custScaleX="127551" custScaleY="86638"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9180" custScaleY="104736"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مفهوم الحق في الخصوصية</a:t>
          </a:r>
        </a:p>
        <a:p>
          <a:r>
            <a:rPr lang="ar-EG" b="1" dirty="0"/>
            <a:t> في الشريعة الإسلامية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32815" custScaleY="63372" custRadScaleRad="116154" custRadScaleInc="2301">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25142" y="2068515"/>
          <a:ext cx="3065425" cy="1228027"/>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21590" rIns="64770" bIns="21590" numCol="1" spcCol="1270" anchor="ctr" anchorCtr="0">
          <a:noAutofit/>
        </a:bodyPr>
        <a:lstStyle/>
        <a:p>
          <a:pPr marL="0" lvl="0" indent="0" algn="ctr" defTabSz="755650">
            <a:lnSpc>
              <a:spcPct val="90000"/>
            </a:lnSpc>
            <a:spcBef>
              <a:spcPct val="0"/>
            </a:spcBef>
            <a:spcAft>
              <a:spcPct val="35000"/>
            </a:spcAft>
            <a:buNone/>
          </a:pPr>
          <a:r>
            <a:rPr lang="ar-EG" sz="1700" b="1" kern="1200" dirty="0"/>
            <a:t>المحور الثاني</a:t>
          </a:r>
        </a:p>
        <a:p>
          <a:pPr marL="0" lvl="0" indent="0" algn="ctr" defTabSz="755650">
            <a:lnSpc>
              <a:spcPct val="90000"/>
            </a:lnSpc>
            <a:spcBef>
              <a:spcPct val="0"/>
            </a:spcBef>
            <a:spcAft>
              <a:spcPct val="35000"/>
            </a:spcAft>
            <a:buNone/>
          </a:pPr>
          <a:r>
            <a:rPr lang="ar-EG" sz="1700" b="1" kern="1200" dirty="0"/>
            <a:t>مفهوم الحق في الخصوصية</a:t>
          </a:r>
        </a:p>
        <a:p>
          <a:pPr marL="0" lvl="0" indent="0" algn="ctr" defTabSz="755650">
            <a:lnSpc>
              <a:spcPct val="90000"/>
            </a:lnSpc>
            <a:spcBef>
              <a:spcPct val="0"/>
            </a:spcBef>
            <a:spcAft>
              <a:spcPct val="35000"/>
            </a:spcAft>
            <a:buNone/>
          </a:pPr>
          <a:r>
            <a:rPr lang="ar-EG" sz="1700" b="1" kern="1200" dirty="0"/>
            <a:t> في القانون الوضعي</a:t>
          </a:r>
        </a:p>
      </dsp:txBody>
      <dsp:txXfrm>
        <a:off x="-345928" y="2121450"/>
        <a:ext cx="2945531" cy="1168080"/>
      </dsp:txXfrm>
    </dsp:sp>
    <dsp:sp modelId="{0F5B6810-EEFC-4D69-BAE8-DC6E1811565C}">
      <dsp:nvSpPr>
        <dsp:cNvPr id="0" name=""/>
        <dsp:cNvSpPr/>
      </dsp:nvSpPr>
      <dsp:spPr>
        <a:xfrm>
          <a:off x="2285329" y="518187"/>
          <a:ext cx="2851211" cy="1258830"/>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1920" tIns="40640" rIns="121920" bIns="40640" numCol="1" spcCol="1270" anchor="ctr" anchorCtr="0">
          <a:noAutofit/>
        </a:bodyPr>
        <a:lstStyle/>
        <a:p>
          <a:pPr marL="0" lvl="0" indent="0" algn="ctr" defTabSz="1422400">
            <a:lnSpc>
              <a:spcPct val="90000"/>
            </a:lnSpc>
            <a:spcBef>
              <a:spcPct val="0"/>
            </a:spcBef>
            <a:spcAft>
              <a:spcPct val="35000"/>
            </a:spcAft>
            <a:buNone/>
          </a:pPr>
          <a:r>
            <a:rPr lang="ar-EG" sz="3200" b="1" i="0" kern="1200" baseline="0" dirty="0"/>
            <a:t>محاور المحاضرة</a:t>
          </a:r>
          <a:endParaRPr lang="en-US" sz="3200" b="1" kern="1200" dirty="0"/>
        </a:p>
      </dsp:txBody>
      <dsp:txXfrm>
        <a:off x="2346780" y="579638"/>
        <a:ext cx="2728309" cy="1197379"/>
      </dsp:txXfrm>
    </dsp:sp>
    <dsp:sp modelId="{49F6136C-486B-45B5-A6D5-60538B85068F}">
      <dsp:nvSpPr>
        <dsp:cNvPr id="0" name=""/>
        <dsp:cNvSpPr/>
      </dsp:nvSpPr>
      <dsp:spPr>
        <a:xfrm rot="2400000">
          <a:off x="4900412" y="1871644"/>
          <a:ext cx="3111160" cy="1521790"/>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21590" rIns="64770" bIns="21590" numCol="1" spcCol="1270" anchor="ctr" anchorCtr="0">
          <a:noAutofit/>
        </a:bodyPr>
        <a:lstStyle/>
        <a:p>
          <a:pPr marL="0" lvl="0" indent="0" algn="ctr" defTabSz="755650">
            <a:lnSpc>
              <a:spcPct val="90000"/>
            </a:lnSpc>
            <a:spcBef>
              <a:spcPct val="0"/>
            </a:spcBef>
            <a:spcAft>
              <a:spcPct val="35000"/>
            </a:spcAft>
            <a:buNone/>
          </a:pPr>
          <a:r>
            <a:rPr lang="ar-EG" sz="1700" b="1" kern="1200" dirty="0"/>
            <a:t>المحور الأول</a:t>
          </a:r>
          <a:endParaRPr lang="en-US" sz="1700" b="1" kern="1200" dirty="0"/>
        </a:p>
        <a:p>
          <a:pPr marL="0" lvl="0" indent="0" algn="ctr" defTabSz="755650">
            <a:lnSpc>
              <a:spcPct val="90000"/>
            </a:lnSpc>
            <a:spcBef>
              <a:spcPct val="0"/>
            </a:spcBef>
            <a:spcAft>
              <a:spcPct val="35000"/>
            </a:spcAft>
            <a:buNone/>
          </a:pPr>
          <a:r>
            <a:rPr lang="ar-EG" sz="1700" b="1" kern="1200" dirty="0"/>
            <a:t>مفهوم الحق في الخصوصية</a:t>
          </a:r>
        </a:p>
        <a:p>
          <a:pPr marL="0" lvl="0" indent="0" algn="ctr" defTabSz="755650">
            <a:lnSpc>
              <a:spcPct val="90000"/>
            </a:lnSpc>
            <a:spcBef>
              <a:spcPct val="0"/>
            </a:spcBef>
            <a:spcAft>
              <a:spcPct val="35000"/>
            </a:spcAft>
            <a:buNone/>
          </a:pPr>
          <a:r>
            <a:rPr lang="ar-EG" sz="1700" b="1" kern="1200" dirty="0"/>
            <a:t> في الشريعة الإسلامية</a:t>
          </a:r>
        </a:p>
      </dsp:txBody>
      <dsp:txXfrm>
        <a:off x="4950824" y="1937242"/>
        <a:ext cx="2962584" cy="14475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6482" y="0"/>
          <a:ext cx="5005172" cy="155232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EG" sz="2600" b="1" kern="1200" dirty="0"/>
            <a:t>المحور الأول</a:t>
          </a:r>
          <a:endParaRPr lang="en-US" sz="2600" b="1" kern="1200" dirty="0"/>
        </a:p>
        <a:p>
          <a:pPr marL="0" lvl="0" indent="0" algn="ctr" defTabSz="1155700">
            <a:lnSpc>
              <a:spcPct val="90000"/>
            </a:lnSpc>
            <a:spcBef>
              <a:spcPct val="0"/>
            </a:spcBef>
            <a:spcAft>
              <a:spcPct val="35000"/>
            </a:spcAft>
            <a:buNone/>
          </a:pPr>
          <a:r>
            <a:rPr lang="ar-EG" sz="2600" b="1" kern="1200" dirty="0"/>
            <a:t>مفهوم الحق في الخصوصية</a:t>
          </a:r>
        </a:p>
        <a:p>
          <a:pPr marL="0" lvl="0" indent="0" algn="ctr" defTabSz="1155700">
            <a:lnSpc>
              <a:spcPct val="90000"/>
            </a:lnSpc>
            <a:spcBef>
              <a:spcPct val="0"/>
            </a:spcBef>
            <a:spcAft>
              <a:spcPct val="35000"/>
            </a:spcAft>
            <a:buNone/>
          </a:pPr>
          <a:r>
            <a:rPr lang="ar-EG" sz="2600" b="1" kern="1200" dirty="0"/>
            <a:t> في الشريعة الإسلامية</a:t>
          </a:r>
        </a:p>
      </dsp:txBody>
      <dsp:txXfrm>
        <a:off x="82260" y="75778"/>
        <a:ext cx="4853616" cy="14765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2/22/2026</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78389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27150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19794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9010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84594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096665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0281702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1959430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4613346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3469493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939730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828095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263466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241908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0895218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542766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8159953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3229301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5652885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2115510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4179770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944784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1051837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5989896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9914288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812405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0776916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9424195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216245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4919104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2770119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32133398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26895041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2/22/2026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2/22/2026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2/22/2026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2/22/2026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2/22/2026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077218"/>
          </a:xfrm>
          <a:prstGeom prst="rect">
            <a:avLst/>
          </a:prstGeom>
          <a:noFill/>
        </p:spPr>
        <p:txBody>
          <a:bodyPr wrap="none" rtlCol="0">
            <a:spAutoFit/>
          </a:bodyPr>
          <a:lstStyle/>
          <a:p>
            <a:r>
              <a:rPr lang="ar-EG" sz="3200" b="1" dirty="0">
                <a:solidFill>
                  <a:srgbClr val="00B0F0"/>
                </a:solidFill>
                <a:latin typeface="Times New Roman" panose="02020603050405020304" pitchFamily="18" charset="0"/>
              </a:rPr>
              <a:t>مقرر قانون الخصوصية </a:t>
            </a:r>
          </a:p>
          <a:p>
            <a:pPr algn="ct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Law 621</a:t>
            </a: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3"/>
          <a:stretch>
            <a:fillRect/>
          </a:stretch>
        </p:blipFill>
        <p:spPr>
          <a:xfrm>
            <a:off x="-735893"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1608" b="2084"/>
          <a:stretch/>
        </p:blipFill>
        <p:spPr bwMode="auto">
          <a:xfrm>
            <a:off x="123825" y="1257891"/>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754048" y="5580870"/>
            <a:ext cx="3601471" cy="74087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pitchFamily="2" charset="-78"/>
              </a:rPr>
              <a:t>المحاضرة الرابعة</a:t>
            </a:r>
            <a:endParaRPr lang="ar-EG" b="1" dirty="0">
              <a:solidFill>
                <a:srgbClr val="FFFFFF"/>
              </a:solidFill>
              <a:latin typeface="Alexandria"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FFFF"/>
                </a:solidFill>
                <a:effectLst/>
                <a:uLnTx/>
                <a:uFillTx/>
                <a:latin typeface="Times New Roman" panose="02020603050405020304" pitchFamily="18" charset="0"/>
                <a:ea typeface="+mn-ea"/>
              </a:rPr>
              <a:t>ما هية الحق في الخصوصية</a:t>
            </a: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866416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220" name="Picture 4" descr="©MAXPIXEL">
            <a:extLst>
              <a:ext uri="{FF2B5EF4-FFF2-40B4-BE49-F238E27FC236}">
                <a16:creationId xmlns:a16="http://schemas.microsoft.com/office/drawing/2014/main" id="{3B0003F8-0D19-4B69-A421-0AB1C1D192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263" y="1752546"/>
            <a:ext cx="7088188" cy="408026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4659653" y="2579796"/>
            <a:ext cx="6263595" cy="242575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a:t>
            </a:r>
            <a:r>
              <a:rPr lang="ar-EG" sz="3200" b="1" dirty="0">
                <a:solidFill>
                  <a:prstClr val="black"/>
                </a:solidFill>
                <a:latin typeface="Times New Roman" panose="02020603050405020304" pitchFamily="18" charset="0"/>
                <a:ea typeface="Calibri" panose="020F0502020204030204" pitchFamily="34" charset="0"/>
              </a:rPr>
              <a:t>المحاضرات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endParaRPr>
          </a:p>
        </p:txBody>
      </p:sp>
    </p:spTree>
    <p:extLst>
      <p:ext uri="{BB962C8B-B14F-4D97-AF65-F5344CB8AC3E}">
        <p14:creationId xmlns:p14="http://schemas.microsoft.com/office/powerpoint/2010/main" val="25006819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220" name="Picture 4" descr="©MAXPIXEL">
            <a:extLst>
              <a:ext uri="{FF2B5EF4-FFF2-40B4-BE49-F238E27FC236}">
                <a16:creationId xmlns:a16="http://schemas.microsoft.com/office/drawing/2014/main" id="{3B0003F8-0D19-4B69-A421-0AB1C1D192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3020" y="1817308"/>
            <a:ext cx="6334125" cy="374338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1369560" y="2669883"/>
            <a:ext cx="5651726"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a:t>
            </a:r>
            <a:r>
              <a:rPr lang="ar-EG" sz="3200" b="1" dirty="0">
                <a:solidFill>
                  <a:prstClr val="black"/>
                </a:solidFill>
                <a:latin typeface="Times New Roman" panose="02020603050405020304" pitchFamily="18" charset="0"/>
                <a:ea typeface="Calibri" panose="020F0502020204030204" pitchFamily="34" charset="0"/>
              </a:rPr>
              <a:t>المحاضرات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endParaRPr>
          </a:p>
        </p:txBody>
      </p:sp>
    </p:spTree>
    <p:extLst>
      <p:ext uri="{BB962C8B-B14F-4D97-AF65-F5344CB8AC3E}">
        <p14:creationId xmlns:p14="http://schemas.microsoft.com/office/powerpoint/2010/main" val="33882180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220" name="Picture 4" descr="©MAXPIXEL">
            <a:extLst>
              <a:ext uri="{FF2B5EF4-FFF2-40B4-BE49-F238E27FC236}">
                <a16:creationId xmlns:a16="http://schemas.microsoft.com/office/drawing/2014/main" id="{3B0003F8-0D19-4B69-A421-0AB1C1D192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7325" y="1752546"/>
            <a:ext cx="6334125" cy="374338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4970935" y="2585067"/>
            <a:ext cx="6215131" cy="2207862"/>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المحاضرات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endParaRPr>
          </a:p>
        </p:txBody>
      </p:sp>
    </p:spTree>
    <p:extLst>
      <p:ext uri="{BB962C8B-B14F-4D97-AF65-F5344CB8AC3E}">
        <p14:creationId xmlns:p14="http://schemas.microsoft.com/office/powerpoint/2010/main" val="12479299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الحق في الخصوصية كحق من حقوق الإنسان - موضوع">
            <a:extLst>
              <a:ext uri="{FF2B5EF4-FFF2-40B4-BE49-F238E27FC236}">
                <a16:creationId xmlns:a16="http://schemas.microsoft.com/office/drawing/2014/main" id="{A2A2D663-C175-420E-86ED-E88AAB90D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0074" y="577599"/>
            <a:ext cx="2756012" cy="12854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7736589" y="1083524"/>
            <a:ext cx="2869083" cy="46166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429924" y="1083525"/>
            <a:ext cx="3097259" cy="461665"/>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تمهيد وتقسيم</a:t>
            </a: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a:t>
            </a: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A8AA5BCB-7357-F064-8B44-0D0796A12AE8}"/>
              </a:ext>
            </a:extLst>
          </p:cNvPr>
          <p:cNvSpPr txBox="1"/>
          <p:nvPr/>
        </p:nvSpPr>
        <p:spPr>
          <a:xfrm>
            <a:off x="978040" y="1737991"/>
            <a:ext cx="10780526" cy="4241610"/>
          </a:xfrm>
          <a:prstGeom prst="rect">
            <a:avLst/>
          </a:prstGeom>
          <a:noFill/>
        </p:spPr>
        <p:txBody>
          <a:bodyPr wrap="square" rtlCol="0">
            <a:spAutoFit/>
          </a:bodyPr>
          <a:lstStyle/>
          <a:p>
            <a:pPr marL="0" marR="0" algn="just" rtl="1">
              <a:lnSpc>
                <a:spcPct val="150000"/>
              </a:lnSpc>
              <a:spcBef>
                <a:spcPts val="0"/>
              </a:spcBef>
              <a:spcAft>
                <a:spcPts val="500"/>
              </a:spcAft>
            </a:pPr>
            <a:r>
              <a:rPr lang="en-US" sz="1600" dirty="0">
                <a:effectLst/>
                <a:latin typeface="Calibri" panose="020F0502020204030204" pitchFamily="34" charset="0"/>
                <a:ea typeface="Times New Roman" panose="02020603050405020304" pitchFamily="18" charset="0"/>
              </a:rPr>
              <a:t>     </a:t>
            </a:r>
            <a:r>
              <a:rPr lang="ar-EG" sz="1600" dirty="0">
                <a:effectLst/>
                <a:latin typeface="Calibri" panose="020F0502020204030204" pitchFamily="34" charset="0"/>
                <a:ea typeface="Times New Roman" panose="02020603050405020304" pitchFamily="18" charset="0"/>
              </a:rPr>
              <a:t>ت</a:t>
            </a:r>
            <a:r>
              <a:rPr lang="ar-SA" sz="1600" dirty="0">
                <a:effectLst/>
                <a:latin typeface="Calibri" panose="020F0502020204030204" pitchFamily="34" charset="0"/>
                <a:ea typeface="Times New Roman" panose="02020603050405020304" pitchFamily="18" charset="0"/>
              </a:rPr>
              <a:t>عد محاولة إيجاد تعريف الحق في الخصوصية ذات أهمية بالغة في مجال المعلوماتية؛ إذ إن تقييد معالجة ما يمس حرمة الخصوصية للأفراد يقتضي بداية بيان ما يعد داخلا في هذه الدائرة، فالحياة الخاصة بوصفها قيدا علي حرية تداول المعلومات بصفة عامة وعلي المعلوماتية بصفة خاصة، </a:t>
            </a:r>
            <a:r>
              <a:rPr lang="ar-SA" sz="1600" dirty="0">
                <a:effectLst/>
                <a:highlight>
                  <a:srgbClr val="FFFF00"/>
                </a:highlight>
                <a:latin typeface="Calibri" panose="020F0502020204030204" pitchFamily="34" charset="0"/>
                <a:ea typeface="Times New Roman" panose="02020603050405020304" pitchFamily="18" charset="0"/>
              </a:rPr>
              <a:t>ترتبط بعلاقة عكسية مع هذه الحرية؛</a:t>
            </a:r>
            <a:r>
              <a:rPr lang="ar-SA" sz="1600" dirty="0">
                <a:effectLst/>
                <a:latin typeface="Calibri" panose="020F0502020204030204" pitchFamily="34" charset="0"/>
                <a:ea typeface="Times New Roman" panose="02020603050405020304" pitchFamily="18" charset="0"/>
              </a:rPr>
              <a:t> لأنه كلما اتسع نطاق حرمة الخصوصية ضاقت حرية تداول المعلومات، والعكس صحيح في معظم الأحوال، ومن ثم فإن تحديد فكرة الخصوصية يجب أن يكون متوازنا مع حرية تداول المعلومات، فالتوسع في تحديدها يشكل اعتداء سافرا علي حرية تداول المعلومات.</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ar-SA" sz="1600" dirty="0">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algn="just" rtl="1">
              <a:lnSpc>
                <a:spcPct val="150000"/>
              </a:lnSpc>
            </a:pPr>
            <a:r>
              <a:rPr lang="ar-SA" sz="1600" dirty="0">
                <a:effectLst/>
                <a:ea typeface="Times New Roman" panose="02020603050405020304" pitchFamily="18" charset="0"/>
              </a:rPr>
              <a:t>      ويعتبر اصطلاح "الحياة الخاصة" أو "الخصوصية" </a:t>
            </a:r>
            <a:r>
              <a:rPr lang="ar-SA" sz="1600" dirty="0">
                <a:effectLst/>
                <a:highlight>
                  <a:srgbClr val="FFFF00"/>
                </a:highlight>
                <a:ea typeface="Times New Roman" panose="02020603050405020304" pitchFamily="18" charset="0"/>
              </a:rPr>
              <a:t>اصطلاحا حديثا نسبيا</a:t>
            </a:r>
            <a:r>
              <a:rPr lang="ar-SA" sz="1600" dirty="0">
                <a:effectLst/>
                <a:ea typeface="Times New Roman" panose="02020603050405020304" pitchFamily="18" charset="0"/>
              </a:rPr>
              <a:t>، وهذا اصطلاح لم يعرف من قديم، وإن عرفت بعض مجالات هذه الحياة، كحرمة المسكن والحق في سرية المراسلات، والحق في الشرف والاعتبار، وعلي ذلك فإن الحق في الحياة الخاصة، أو الحق في الخصوصية.  وإذا تتبعنا وقت ظهور هذا الاصطلاح لوجدناه قد عرف منذ أواخر القرن التاسع عشر .</a:t>
            </a:r>
            <a:endParaRPr lang="en-US" sz="1600" dirty="0"/>
          </a:p>
        </p:txBody>
      </p:sp>
    </p:spTree>
    <p:extLst>
      <p:ext uri="{BB962C8B-B14F-4D97-AF65-F5344CB8AC3E}">
        <p14:creationId xmlns:p14="http://schemas.microsoft.com/office/powerpoint/2010/main" val="20845123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الحق في الخصوصية كحق من حقوق الإنسان - موضوع">
            <a:extLst>
              <a:ext uri="{FF2B5EF4-FFF2-40B4-BE49-F238E27FC236}">
                <a16:creationId xmlns:a16="http://schemas.microsoft.com/office/drawing/2014/main" id="{A2A2D663-C175-420E-86ED-E88AAB90D1A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48910" y="707503"/>
            <a:ext cx="3581561" cy="15429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7550867" y="1478957"/>
            <a:ext cx="2774387" cy="5847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71630" y="1540513"/>
            <a:ext cx="2953624" cy="461665"/>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تمهيد وتقسيم</a:t>
            </a:r>
            <a:r>
              <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a:t>
            </a: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290CB5C8-5DFA-7F79-1843-ABD383CB2AEB}"/>
              </a:ext>
            </a:extLst>
          </p:cNvPr>
          <p:cNvSpPr txBox="1"/>
          <p:nvPr/>
        </p:nvSpPr>
        <p:spPr>
          <a:xfrm>
            <a:off x="542672" y="2300413"/>
            <a:ext cx="11201093" cy="3854325"/>
          </a:xfrm>
          <a:prstGeom prst="rect">
            <a:avLst/>
          </a:prstGeom>
          <a:noFill/>
        </p:spPr>
        <p:txBody>
          <a:bodyPr wrap="square" rtlCol="0">
            <a:spAutoFit/>
          </a:bodyPr>
          <a:lstStyle/>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Calibri" panose="020F0502020204030204" pitchFamily="34" charset="0"/>
              </a:rPr>
              <a:t> </a:t>
            </a:r>
            <a:r>
              <a:rPr lang="ar-SA" sz="1600" dirty="0">
                <a:effectLst/>
                <a:latin typeface="Times New Roman" panose="02020603050405020304" pitchFamily="18" charset="0"/>
                <a:ea typeface="Times New Roman" panose="02020603050405020304" pitchFamily="18" charset="0"/>
              </a:rPr>
              <a:t>وقد تعددت التعريفات الفلسفية لفكرة الخصوصية، فقيل إنها "</a:t>
            </a:r>
            <a:r>
              <a:rPr lang="ar-SA" sz="1600" dirty="0">
                <a:effectLst/>
                <a:highlight>
                  <a:srgbClr val="FFFF00"/>
                </a:highlight>
                <a:latin typeface="Times New Roman" panose="02020603050405020304" pitchFamily="18" charset="0"/>
                <a:ea typeface="Times New Roman" panose="02020603050405020304" pitchFamily="18" charset="0"/>
              </a:rPr>
              <a:t>العودة إلي ذاتية الشخص</a:t>
            </a:r>
            <a:r>
              <a:rPr lang="ar-SA" sz="1600" dirty="0">
                <a:effectLst/>
                <a:latin typeface="Times New Roman" panose="02020603050405020304" pitchFamily="18" charset="0"/>
                <a:ea typeface="Times New Roman" panose="02020603050405020304" pitchFamily="18" charset="0"/>
              </a:rPr>
              <a:t>"، وقيل أيضا إنها "</a:t>
            </a:r>
            <a:r>
              <a:rPr lang="ar-SA" sz="1600" dirty="0">
                <a:effectLst/>
                <a:highlight>
                  <a:srgbClr val="FFFF00"/>
                </a:highlight>
                <a:latin typeface="Times New Roman" panose="02020603050405020304" pitchFamily="18" charset="0"/>
                <a:ea typeface="Times New Roman" panose="02020603050405020304" pitchFamily="18" charset="0"/>
              </a:rPr>
              <a:t>ما يجب الاحتفاظ به للشخص وحده بعيدا عن أعين الآخرين</a:t>
            </a:r>
            <a:r>
              <a:rPr lang="en-US" sz="1600" dirty="0">
                <a:effectLst/>
                <a:latin typeface="Calibri" panose="020F0502020204030204" pitchFamily="34" charset="0"/>
                <a:ea typeface="Times New Roman" panose="02020603050405020304" pitchFamily="18" charset="0"/>
              </a:rPr>
              <a:t>"</a:t>
            </a:r>
            <a:r>
              <a:rPr lang="ar-SA" sz="1600" dirty="0">
                <a:effectLst/>
                <a:latin typeface="Times New Roman" panose="02020603050405020304" pitchFamily="18" charset="0"/>
                <a:ea typeface="Times New Roman" panose="02020603050405020304" pitchFamily="18" charset="0"/>
              </a:rPr>
              <a:t>، كما قيل كذلك إنها </a:t>
            </a:r>
            <a:r>
              <a:rPr lang="en-US" sz="1600" dirty="0">
                <a:effectLst/>
                <a:latin typeface="Calibri" panose="020F0502020204030204" pitchFamily="34" charset="0"/>
                <a:ea typeface="Times New Roman" panose="02020603050405020304" pitchFamily="18" charset="0"/>
              </a:rPr>
              <a:t>"</a:t>
            </a:r>
            <a:r>
              <a:rPr lang="ar-SA" sz="1600" dirty="0">
                <a:effectLst/>
                <a:highlight>
                  <a:srgbClr val="FFFF00"/>
                </a:highlight>
                <a:latin typeface="Times New Roman" panose="02020603050405020304" pitchFamily="18" charset="0"/>
                <a:ea typeface="Times New Roman" panose="02020603050405020304" pitchFamily="18" charset="0"/>
              </a:rPr>
              <a:t>الحماية التي تمنع أعين الآخرين</a:t>
            </a:r>
            <a:r>
              <a:rPr lang="en-US" sz="1600" dirty="0">
                <a:effectLst/>
                <a:highlight>
                  <a:srgbClr val="FFFF00"/>
                </a:highligh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ar-SA" sz="1600" dirty="0">
                <a:effectLst/>
                <a:latin typeface="Calibri" panose="020F0502020204030204" pitchFamily="34" charset="0"/>
                <a:ea typeface="Times New Roman" panose="02020603050405020304" pitchFamily="18" charset="0"/>
              </a:rPr>
              <a:t>      </a:t>
            </a:r>
            <a:r>
              <a:rPr lang="ar-SA" sz="1600" u="sng" dirty="0">
                <a:effectLst/>
                <a:highlight>
                  <a:srgbClr val="FFFF00"/>
                </a:highlight>
                <a:latin typeface="Calibri" panose="020F0502020204030204" pitchFamily="34" charset="0"/>
                <a:ea typeface="Times New Roman" panose="02020603050405020304" pitchFamily="18" charset="0"/>
              </a:rPr>
              <a:t>وإن فكرة الخصوصية فكرة تعكس جوانب متعددة لحياة الإنسان، </a:t>
            </a:r>
            <a:r>
              <a:rPr lang="ar-SA" sz="1600" dirty="0">
                <a:effectLst/>
                <a:latin typeface="Calibri" panose="020F0502020204030204" pitchFamily="34" charset="0"/>
                <a:ea typeface="Times New Roman" panose="02020603050405020304" pitchFamily="18" charset="0"/>
              </a:rPr>
              <a:t>ولعل هذا هو السبب الذي من تبدو أحيانا مختلطة ببعض الأفكار الشبيهة بها أو القريبة منها.</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r>
              <a:rPr lang="ar-SA" sz="1600" u="sng" dirty="0">
                <a:solidFill>
                  <a:srgbClr val="00B0F0"/>
                </a:solidFill>
                <a:effectLst/>
                <a:latin typeface="Times New Roman" panose="02020603050405020304" pitchFamily="18" charset="0"/>
                <a:ea typeface="Times New Roman" panose="02020603050405020304" pitchFamily="18" charset="0"/>
              </a:rPr>
              <a:t>ويلاحظ </a:t>
            </a:r>
            <a:r>
              <a:rPr lang="ar-SA" sz="1600" u="sng" dirty="0">
                <a:solidFill>
                  <a:srgbClr val="00B0F0"/>
                </a:solidFill>
                <a:effectLst/>
                <a:highlight>
                  <a:srgbClr val="FFFF00"/>
                </a:highlight>
                <a:latin typeface="Times New Roman" panose="02020603050405020304" pitchFamily="18" charset="0"/>
                <a:ea typeface="Times New Roman" panose="02020603050405020304" pitchFamily="18" charset="0"/>
              </a:rPr>
              <a:t>أن الفقهاء لا يفرقون بين اصطلاحي "الخصوصية" و"الحياة الخاصة"، وهم يستعملون هذين الاصطلاحين بمعني واحد</a:t>
            </a:r>
            <a:r>
              <a:rPr lang="ar-SA" sz="1600" dirty="0">
                <a:effectLst/>
                <a:highlight>
                  <a:srgbClr val="FFFF00"/>
                </a:highlight>
                <a:latin typeface="Times New Roman" panose="02020603050405020304" pitchFamily="18" charset="0"/>
                <a:ea typeface="Times New Roman" panose="02020603050405020304" pitchFamily="18" charset="0"/>
              </a:rPr>
              <a:t>،</a:t>
            </a:r>
            <a:r>
              <a:rPr lang="ar-SA" sz="1600" dirty="0">
                <a:effectLst/>
                <a:latin typeface="Times New Roman" panose="02020603050405020304" pitchFamily="18" charset="0"/>
                <a:ea typeface="Times New Roman" panose="02020603050405020304" pitchFamily="18" charset="0"/>
              </a:rPr>
              <a:t> ففي اللغة الفرنسية لا يذكر فقط الحياة الخاصة وإنما يذكر كذلك تعبير "دائرة السرية" و"الحق في الخلوة" و"الحق في حرمة الحياة الخاصة"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وفي اللغة الإنجليزية يذكر تعبير الخصوصية " </a:t>
            </a:r>
            <a:r>
              <a:rPr lang="en-US" sz="1600" dirty="0">
                <a:effectLst/>
                <a:latin typeface="Calibri" panose="020F0502020204030204" pitchFamily="34" charset="0"/>
                <a:ea typeface="Times New Roman" panose="02020603050405020304" pitchFamily="18" charset="0"/>
              </a:rPr>
              <a:t>Privacy</a:t>
            </a:r>
            <a:r>
              <a:rPr lang="ar-SA" sz="1600" dirty="0">
                <a:effectLst/>
                <a:latin typeface="Times New Roman" panose="02020603050405020304" pitchFamily="18" charset="0"/>
                <a:ea typeface="Times New Roman" panose="02020603050405020304" pitchFamily="18" charset="0"/>
              </a:rPr>
              <a:t> " في القرن الخامس عشر أو "دائرة الحياة  الخاصة"، وهو يعني الحالة أو الوضع الذي يكون فيه الشخص بعيدا عن مجتمع الآخرين، أو التواري من أن يكون محل اهتمام المحيطين به.</a:t>
            </a:r>
            <a:endParaRPr lang="en-US" sz="1600" dirty="0"/>
          </a:p>
        </p:txBody>
      </p:sp>
    </p:spTree>
    <p:extLst>
      <p:ext uri="{BB962C8B-B14F-4D97-AF65-F5344CB8AC3E}">
        <p14:creationId xmlns:p14="http://schemas.microsoft.com/office/powerpoint/2010/main" val="8434470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الحق في الخصوصية كحق من حقوق الإنسان - موضوع">
            <a:extLst>
              <a:ext uri="{FF2B5EF4-FFF2-40B4-BE49-F238E27FC236}">
                <a16:creationId xmlns:a16="http://schemas.microsoft.com/office/drawing/2014/main" id="{A2A2D663-C175-420E-86ED-E88AAB90D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0650" y="1771650"/>
            <a:ext cx="8991599"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253260252"/>
              </p:ext>
            </p:extLst>
          </p:nvPr>
        </p:nvGraphicFramePr>
        <p:xfrm>
          <a:off x="2080694" y="1337512"/>
          <a:ext cx="7301431" cy="4287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05685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39464" y="1517752"/>
            <a:ext cx="11066328" cy="438129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 name="Picture 2" descr="الحق في الخصوصية كحق من حقوق الإنسان - موضوع">
            <a:extLst>
              <a:ext uri="{FF2B5EF4-FFF2-40B4-BE49-F238E27FC236}">
                <a16:creationId xmlns:a16="http://schemas.microsoft.com/office/drawing/2014/main" id="{5623EB8C-7890-4EC3-92E9-CAD952F03C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363" y="1655168"/>
            <a:ext cx="10917376" cy="42438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6728418" y="1740014"/>
            <a:ext cx="3564668"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عناصر المحاضرة</a:t>
            </a:r>
            <a:endParaRPr kumimoji="0" lang="en-US" sz="3200" b="1" i="0" u="none" strike="noStrike" kern="1200" cap="none" spc="0" normalizeH="0" baseline="0" noProof="0" dirty="0">
              <a:ln>
                <a:noFill/>
              </a:ln>
              <a:solidFill>
                <a:prstClr val="white"/>
              </a:solidFill>
              <a:effectLst/>
              <a:uLnTx/>
              <a:uFillTx/>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571362" y="2740928"/>
            <a:ext cx="7168381" cy="201846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dirty="0">
                <a:latin typeface="Times New Roman" panose="02020603050405020304" pitchFamily="18" charset="0"/>
                <a:ea typeface="Times New Roman" panose="02020603050405020304" pitchFamily="18" charset="0"/>
                <a:cs typeface="Calibri" panose="020F0502020204030204" pitchFamily="34" charset="0"/>
              </a:rPr>
              <a:t> </a:t>
            </a:r>
            <a:r>
              <a:rPr lang="ar-SA" sz="2000" dirty="0">
                <a:latin typeface="Times New Roman" panose="02020603050405020304" pitchFamily="18" charset="0"/>
                <a:ea typeface="Times New Roman" panose="02020603050405020304" pitchFamily="18" charset="0"/>
              </a:rPr>
              <a:t>أولا: المدلول اللغوي للحق في </a:t>
            </a:r>
            <a:r>
              <a:rPr lang="ar-EG" sz="2000" dirty="0">
                <a:latin typeface="Times New Roman" panose="02020603050405020304" pitchFamily="18" charset="0"/>
                <a:ea typeface="Times New Roman" panose="02020603050405020304" pitchFamily="18" charset="0"/>
              </a:rPr>
              <a:t>الخصوصي</a:t>
            </a:r>
            <a:r>
              <a:rPr lang="ar-SA" sz="2000" dirty="0">
                <a:latin typeface="Times New Roman" panose="02020603050405020304" pitchFamily="18" charset="0"/>
                <a:ea typeface="Times New Roman" panose="02020603050405020304" pitchFamily="18" charset="0"/>
              </a:rPr>
              <a:t>ة:</a:t>
            </a:r>
            <a:endParaRPr lang="en-US" sz="2000" dirty="0">
              <a:latin typeface="Times New Roman" panose="02020603050405020304" pitchFamily="18" charset="0"/>
              <a:ea typeface="Times New Roman" panose="02020603050405020304" pitchFamily="18" charset="0"/>
            </a:endParaRPr>
          </a:p>
          <a:p>
            <a:pPr algn="just" rtl="1"/>
            <a:r>
              <a:rPr lang="ar-SA" sz="2000" dirty="0">
                <a:latin typeface="Times New Roman" panose="02020603050405020304" pitchFamily="18" charset="0"/>
                <a:ea typeface="Times New Roman" panose="02020603050405020304" pitchFamily="18" charset="0"/>
              </a:rPr>
              <a:t> ثانيا : المدلول الاصطلاحي للحق في الخصوصية:</a:t>
            </a:r>
            <a:endParaRPr lang="ar-EG" sz="2000" dirty="0">
              <a:latin typeface="Times New Roman" panose="02020603050405020304" pitchFamily="18" charset="0"/>
              <a:ea typeface="Times New Roman" panose="02020603050405020304" pitchFamily="18" charset="0"/>
            </a:endParaRPr>
          </a:p>
          <a:p>
            <a:pPr algn="just" rtl="1"/>
            <a:r>
              <a:rPr lang="ar-SA" sz="2000" dirty="0">
                <a:latin typeface="Times New Roman" panose="02020603050405020304" pitchFamily="18" charset="0"/>
                <a:ea typeface="Times New Roman" panose="02020603050405020304" pitchFamily="18" charset="0"/>
              </a:rPr>
              <a:t> ثالثا: مكانة الحق في الخصوصية من تقسيمات الحقوق في الفقه الإسلامي :</a:t>
            </a:r>
            <a:endParaRPr lang="en-US" sz="2000" dirty="0">
              <a:latin typeface="Times New Roman" panose="02020603050405020304" pitchFamily="18" charset="0"/>
              <a:ea typeface="Times New Roman" panose="02020603050405020304" pitchFamily="18" charset="0"/>
            </a:endParaRPr>
          </a:p>
          <a:p>
            <a:pPr algn="just" rtl="1"/>
            <a:r>
              <a:rPr lang="ar-SA" sz="2000" dirty="0">
                <a:latin typeface="Times New Roman" panose="02020603050405020304" pitchFamily="18" charset="0"/>
                <a:ea typeface="Times New Roman" panose="02020603050405020304" pitchFamily="18" charset="0"/>
              </a:rPr>
              <a:t>رابعا: ماهية الحق في الخصوصية في الشريعة الإسلامية :</a:t>
            </a:r>
            <a:endParaRPr lang="en-US" sz="2000" dirty="0">
              <a:solidFill>
                <a:schemeClr val="bg1"/>
              </a:solidFill>
            </a:endParaRPr>
          </a:p>
        </p:txBody>
      </p:sp>
      <p:grpSp>
        <p:nvGrpSpPr>
          <p:cNvPr id="16" name="Group 15">
            <a:extLst>
              <a:ext uri="{FF2B5EF4-FFF2-40B4-BE49-F238E27FC236}">
                <a16:creationId xmlns:a16="http://schemas.microsoft.com/office/drawing/2014/main" id="{3AB170E5-4680-44B9-BFFF-266A64144C6A}"/>
              </a:ext>
            </a:extLst>
          </p:cNvPr>
          <p:cNvGrpSpPr/>
          <p:nvPr/>
        </p:nvGrpSpPr>
        <p:grpSpPr>
          <a:xfrm>
            <a:off x="7683572" y="3210946"/>
            <a:ext cx="4068964" cy="1939579"/>
            <a:chOff x="4728181" y="2178352"/>
            <a:chExt cx="4068964" cy="1453899"/>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FFC7BEEB-9A7F-45C3-9B77-5CF4D15657F5}"/>
                </a:ext>
              </a:extLst>
            </p:cNvPr>
            <p:cNvSpPr/>
            <p:nvPr/>
          </p:nvSpPr>
          <p:spPr>
            <a:xfrm rot="2400000">
              <a:off x="4728181" y="2280378"/>
              <a:ext cx="3960698" cy="1351873"/>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4833750" y="2178352"/>
              <a:ext cx="3963395" cy="144750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2200" b="1" kern="1200" dirty="0"/>
                <a:t>المحور الأول</a:t>
              </a:r>
              <a:endParaRPr lang="en-US" sz="2200" b="1" kern="1200" dirty="0"/>
            </a:p>
            <a:p>
              <a:pPr marL="0" lvl="0" indent="0" algn="ctr" defTabSz="977900">
                <a:lnSpc>
                  <a:spcPct val="90000"/>
                </a:lnSpc>
                <a:spcBef>
                  <a:spcPct val="0"/>
                </a:spcBef>
                <a:spcAft>
                  <a:spcPct val="35000"/>
                </a:spcAft>
                <a:buNone/>
              </a:pPr>
              <a:r>
                <a:rPr lang="ar-EG" sz="2200" b="1" kern="1200" dirty="0"/>
                <a:t>مفهوم الحق في الخصوصية</a:t>
              </a:r>
            </a:p>
            <a:p>
              <a:pPr marL="0" lvl="0" indent="0" algn="ctr" defTabSz="977900">
                <a:lnSpc>
                  <a:spcPct val="90000"/>
                </a:lnSpc>
                <a:spcBef>
                  <a:spcPct val="0"/>
                </a:spcBef>
                <a:spcAft>
                  <a:spcPct val="35000"/>
                </a:spcAft>
                <a:buNone/>
              </a:pPr>
              <a:r>
                <a:rPr lang="ar-EG" sz="2200" b="1" kern="1200" dirty="0"/>
                <a:t> في الشريعة الإسلامية</a:t>
              </a:r>
            </a:p>
          </p:txBody>
        </p:sp>
      </p:grpSp>
    </p:spTree>
    <p:extLst>
      <p:ext uri="{BB962C8B-B14F-4D97-AF65-F5344CB8AC3E}">
        <p14:creationId xmlns:p14="http://schemas.microsoft.com/office/powerpoint/2010/main" val="40029118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45190"/>
            <a:ext cx="10455669"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9" name="Picture 2" descr="الحق في الخصوصية كحق من حقوق الإنسان - موضوع">
            <a:extLst>
              <a:ext uri="{FF2B5EF4-FFF2-40B4-BE49-F238E27FC236}">
                <a16:creationId xmlns:a16="http://schemas.microsoft.com/office/drawing/2014/main" id="{EC7EDBE8-DAB2-45EF-8007-21E034B178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726" y="1771650"/>
            <a:ext cx="10269838"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51FB13BB-AD71-477E-BC70-772A9472A5BB}"/>
              </a:ext>
            </a:extLst>
          </p:cNvPr>
          <p:cNvSpPr/>
          <p:nvPr/>
        </p:nvSpPr>
        <p:spPr>
          <a:xfrm>
            <a:off x="1546846" y="1856438"/>
            <a:ext cx="2749465"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Calibri" panose="020F0502020204030204"/>
                <a:ea typeface="+mn-ea"/>
              </a:rPr>
              <a:t>عناصر المحاضرة</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30271" y="3653237"/>
            <a:ext cx="4612470" cy="2076706"/>
            <a:chOff x="-3697596" y="3170289"/>
            <a:chExt cx="3360486" cy="1362727"/>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434089" y="3170289"/>
              <a:ext cx="3096979" cy="1308582"/>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697596" y="3180458"/>
              <a:ext cx="3348283" cy="135255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kern="1200" dirty="0"/>
                <a:t>مفهوم الحق في الخصوصية</a:t>
              </a:r>
            </a:p>
            <a:p>
              <a:pPr marL="0" lvl="0" indent="0" algn="ctr" defTabSz="1022350">
                <a:lnSpc>
                  <a:spcPct val="90000"/>
                </a:lnSpc>
                <a:spcBef>
                  <a:spcPct val="0"/>
                </a:spcBef>
                <a:spcAft>
                  <a:spcPct val="35000"/>
                </a:spcAft>
                <a:buNone/>
              </a:pPr>
              <a:r>
                <a:rPr lang="ar-EG" sz="2300" b="1" kern="1200" dirty="0"/>
                <a:t> ف</a:t>
              </a:r>
              <a:r>
                <a:rPr lang="ar-EG" sz="2300" b="1" dirty="0"/>
                <a:t>ي القانون الوضعي</a:t>
              </a:r>
              <a:endParaRPr lang="ar-EG" sz="2300" b="1" kern="1200" dirty="0"/>
            </a:p>
          </p:txBody>
        </p:sp>
      </p:grpSp>
      <p:sp>
        <p:nvSpPr>
          <p:cNvPr id="14" name="Flowchart: Alternate Process 13">
            <a:extLst>
              <a:ext uri="{FF2B5EF4-FFF2-40B4-BE49-F238E27FC236}">
                <a16:creationId xmlns:a16="http://schemas.microsoft.com/office/drawing/2014/main" id="{95ABAD60-C80C-460E-981B-188E70471B5F}"/>
              </a:ext>
            </a:extLst>
          </p:cNvPr>
          <p:cNvSpPr/>
          <p:nvPr/>
        </p:nvSpPr>
        <p:spPr>
          <a:xfrm>
            <a:off x="4140446" y="2051684"/>
            <a:ext cx="7109939" cy="35465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dirty="0">
                <a:latin typeface="Times New Roman" panose="02020603050405020304" pitchFamily="18" charset="0"/>
                <a:ea typeface="Times New Roman" panose="02020603050405020304" pitchFamily="18" charset="0"/>
                <a:cs typeface="Calibri" panose="020F0502020204030204" pitchFamily="34" charset="0"/>
              </a:rPr>
              <a:t> </a:t>
            </a:r>
            <a:r>
              <a:rPr lang="ar-SA" sz="2000" dirty="0">
                <a:latin typeface="Times New Roman" panose="02020603050405020304" pitchFamily="18" charset="0"/>
                <a:ea typeface="Times New Roman" panose="02020603050405020304" pitchFamily="18" charset="0"/>
              </a:rPr>
              <a:t>أولا: الإطار الموضوعي للخصوصية.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000" dirty="0">
                <a:latin typeface="Times New Roman" panose="02020603050405020304" pitchFamily="18" charset="0"/>
                <a:ea typeface="Times New Roman" panose="02020603050405020304" pitchFamily="18" charset="0"/>
              </a:rPr>
              <a:t>التعريف السلبي للخصوصية: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2000" dirty="0">
                <a:latin typeface="Times New Roman" panose="02020603050405020304" pitchFamily="18" charset="0"/>
                <a:ea typeface="Times New Roman" panose="02020603050405020304" pitchFamily="18" charset="0"/>
              </a:rPr>
              <a:t>معيار المكان الذي بمقتضاه تتحدد التفرقة بين الحياة العامة وال</a:t>
            </a:r>
            <a:r>
              <a:rPr lang="ar-EG" sz="2000" dirty="0">
                <a:latin typeface="Times New Roman" panose="02020603050405020304" pitchFamily="18" charset="0"/>
                <a:ea typeface="Times New Roman" panose="02020603050405020304" pitchFamily="18" charset="0"/>
              </a:rPr>
              <a:t>خصوصية</a:t>
            </a:r>
            <a:r>
              <a:rPr lang="ar-SA" sz="2000" dirty="0">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Calibri" panose="020F0502020204030204" pitchFamily="34" charset="0"/>
              <a:buChar char="-"/>
            </a:pPr>
            <a:r>
              <a:rPr lang="ar-SA" sz="2000" dirty="0">
                <a:latin typeface="Times New Roman" panose="02020603050405020304" pitchFamily="18" charset="0"/>
                <a:ea typeface="Times New Roman" panose="02020603050405020304" pitchFamily="18" charset="0"/>
              </a:rPr>
              <a:t>نقد معيار المكان. </a:t>
            </a:r>
            <a:endParaRPr lang="en-US" sz="2000" dirty="0">
              <a:latin typeface="Times New Roman" panose="02020603050405020304" pitchFamily="18" charset="0"/>
              <a:ea typeface="Times New Roman" panose="02020603050405020304" pitchFamily="18" charset="0"/>
            </a:endParaRPr>
          </a:p>
          <a:p>
            <a:pPr marR="0" lvl="0" algn="just" rtl="1">
              <a:spcBef>
                <a:spcPts val="0"/>
              </a:spcBef>
              <a:spcAft>
                <a:spcPts val="500"/>
              </a:spcAft>
            </a:pPr>
            <a:r>
              <a:rPr lang="ar-EG" sz="2000" dirty="0">
                <a:latin typeface="Times New Roman" panose="02020603050405020304" pitchFamily="18" charset="0"/>
                <a:ea typeface="Times New Roman" panose="02020603050405020304" pitchFamily="18" charset="0"/>
              </a:rPr>
              <a:t>ب.</a:t>
            </a:r>
            <a:r>
              <a:rPr lang="ar-SA" sz="2000" dirty="0">
                <a:latin typeface="Times New Roman" panose="02020603050405020304" pitchFamily="18" charset="0"/>
                <a:ea typeface="Times New Roman" panose="02020603050405020304" pitchFamily="18" charset="0"/>
              </a:rPr>
              <a:t> تعريف الحياة العامة: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Wingdings" panose="05000000000000000000" pitchFamily="2" charset="2"/>
              <a:buChar char=""/>
            </a:pPr>
            <a:r>
              <a:rPr lang="ar-SA" sz="2000" dirty="0">
                <a:latin typeface="Times New Roman" panose="02020603050405020304" pitchFamily="18" charset="0"/>
                <a:ea typeface="Times New Roman" panose="02020603050405020304" pitchFamily="18" charset="0"/>
              </a:rPr>
              <a:t>التعريف العام للحياة العامة:</a:t>
            </a:r>
            <a:endParaRPr lang="en-US" sz="20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Calibri" panose="020F0502020204030204" pitchFamily="34" charset="0"/>
              <a:buChar char="-"/>
            </a:pPr>
            <a:r>
              <a:rPr lang="ar-SA" sz="2000" dirty="0">
                <a:latin typeface="Times New Roman" panose="02020603050405020304" pitchFamily="18" charset="0"/>
                <a:ea typeface="Times New Roman" panose="02020603050405020304" pitchFamily="18" charset="0"/>
              </a:rPr>
              <a:t>تقييم التعريف العام للحياة العامة.</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150945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9" name="Picture 2" descr="الحق في الخصوصية كحق من حقوق الإنسان - موضوع">
            <a:extLst>
              <a:ext uri="{FF2B5EF4-FFF2-40B4-BE49-F238E27FC236}">
                <a16:creationId xmlns:a16="http://schemas.microsoft.com/office/drawing/2014/main" id="{EC7EDBE8-DAB2-45EF-8007-21E034B178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726" y="1771650"/>
            <a:ext cx="9153524"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51FB13BB-AD71-477E-BC70-772A9472A5BB}"/>
              </a:ext>
            </a:extLst>
          </p:cNvPr>
          <p:cNvSpPr/>
          <p:nvPr/>
        </p:nvSpPr>
        <p:spPr>
          <a:xfrm>
            <a:off x="832756" y="1542616"/>
            <a:ext cx="3538987" cy="83777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Calibri" panose="020F0502020204030204"/>
                <a:ea typeface="+mn-ea"/>
              </a:rPr>
              <a:t>عناصر المحاضرة :</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224969" y="3456932"/>
            <a:ext cx="4574234" cy="1928469"/>
            <a:chOff x="-4698010" y="3249819"/>
            <a:chExt cx="4574234" cy="1928469"/>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4567219" y="3328734"/>
              <a:ext cx="4443443" cy="1693960"/>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4698010" y="3249819"/>
              <a:ext cx="4506204"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kern="1200" dirty="0"/>
                <a:t>مفهوم الحق في الخصوصية</a:t>
              </a:r>
            </a:p>
            <a:p>
              <a:pPr marL="0" lvl="0" indent="0" algn="ctr" defTabSz="1022350">
                <a:lnSpc>
                  <a:spcPct val="90000"/>
                </a:lnSpc>
                <a:spcBef>
                  <a:spcPct val="0"/>
                </a:spcBef>
                <a:spcAft>
                  <a:spcPct val="35000"/>
                </a:spcAft>
                <a:buNone/>
              </a:pPr>
              <a:r>
                <a:rPr lang="ar-EG" sz="2300" b="1" kern="1200" dirty="0"/>
                <a:t> ف</a:t>
              </a:r>
              <a:r>
                <a:rPr lang="ar-EG" sz="2300" b="1" dirty="0"/>
                <a:t>ي القانون الوضعي</a:t>
              </a:r>
              <a:endParaRPr lang="ar-EG" sz="2300" b="1" kern="1200" dirty="0"/>
            </a:p>
          </p:txBody>
        </p:sp>
      </p:grpSp>
      <p:sp>
        <p:nvSpPr>
          <p:cNvPr id="15" name="Flowchart: Alternate Process 14">
            <a:extLst>
              <a:ext uri="{FF2B5EF4-FFF2-40B4-BE49-F238E27FC236}">
                <a16:creationId xmlns:a16="http://schemas.microsoft.com/office/drawing/2014/main" id="{B04A6DE6-F5B0-4C0D-8AB6-E824D8B50717}"/>
              </a:ext>
            </a:extLst>
          </p:cNvPr>
          <p:cNvSpPr/>
          <p:nvPr/>
        </p:nvSpPr>
        <p:spPr>
          <a:xfrm>
            <a:off x="4028654" y="1783481"/>
            <a:ext cx="6375084" cy="398720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Wingdings" panose="05000000000000000000" pitchFamily="2" charset="2"/>
              <a:buChar char=""/>
            </a:pPr>
            <a:r>
              <a:rPr lang="en-US" sz="2400" dirty="0">
                <a:latin typeface="Calibri" panose="020F0502020204030204" pitchFamily="34" charset="0"/>
                <a:ea typeface="Times New Roman" panose="02020603050405020304" pitchFamily="18" charset="0"/>
              </a:rPr>
              <a:t> </a:t>
            </a:r>
            <a:r>
              <a:rPr lang="ar-SA" dirty="0">
                <a:latin typeface="Calibri" panose="020F0502020204030204" pitchFamily="34" charset="0"/>
                <a:ea typeface="Times New Roman" panose="02020603050405020304" pitchFamily="18" charset="0"/>
              </a:rPr>
              <a:t>مضمون الحياة العامة بالنظر إلي عناصرها:</a:t>
            </a:r>
            <a:endParaRPr lang="en-US" dirty="0">
              <a:latin typeface="Times New Roman" panose="02020603050405020304" pitchFamily="18" charset="0"/>
              <a:ea typeface="Times New Roman" panose="02020603050405020304" pitchFamily="18" charset="0"/>
            </a:endParaRPr>
          </a:p>
          <a:p>
            <a:pPr algn="just" rtl="1"/>
            <a:r>
              <a:rPr lang="ar-SA" dirty="0">
                <a:latin typeface="Times New Roman" panose="02020603050405020304" pitchFamily="18" charset="0"/>
                <a:ea typeface="Times New Roman" panose="02020603050405020304" pitchFamily="18" charset="0"/>
              </a:rPr>
              <a:t>                        أ. الأنشطة المهنية.</a:t>
            </a:r>
            <a:endParaRPr lang="ar-EG" dirty="0">
              <a:latin typeface="Times New Roman" panose="02020603050405020304" pitchFamily="18" charset="0"/>
              <a:ea typeface="Times New Roman" panose="02020603050405020304" pitchFamily="18" charset="0"/>
            </a:endParaRPr>
          </a:p>
          <a:p>
            <a:pPr algn="just" rtl="1"/>
            <a:r>
              <a:rPr lang="ar-SA" dirty="0">
                <a:latin typeface="Times New Roman" panose="02020603050405020304" pitchFamily="18" charset="0"/>
                <a:ea typeface="Times New Roman" panose="02020603050405020304" pitchFamily="18" charset="0"/>
              </a:rPr>
              <a:t>                        ب.  الأنشطة المتعلقة بالسلطات العامة.</a:t>
            </a:r>
            <a:endParaRPr lang="en-US" dirty="0">
              <a:latin typeface="Times New Roman" panose="02020603050405020304" pitchFamily="18" charset="0"/>
              <a:ea typeface="Times New Roman" panose="02020603050405020304" pitchFamily="18" charset="0"/>
            </a:endParaRPr>
          </a:p>
          <a:p>
            <a:pPr algn="just" rtl="1"/>
            <a:r>
              <a:rPr lang="ar-SA" dirty="0">
                <a:latin typeface="Times New Roman" panose="02020603050405020304" pitchFamily="18" charset="0"/>
                <a:ea typeface="Times New Roman" panose="02020603050405020304" pitchFamily="18" charset="0"/>
              </a:rPr>
              <a:t>                        ج. أوقات الفراغ.</a:t>
            </a:r>
            <a:endParaRPr lang="ar-EG" dirty="0">
              <a:latin typeface="Times New Roman" panose="02020603050405020304" pitchFamily="18" charset="0"/>
              <a:ea typeface="Times New Roman" panose="02020603050405020304" pitchFamily="18" charset="0"/>
            </a:endParaRPr>
          </a:p>
          <a:p>
            <a:pPr algn="just" rtl="1"/>
            <a:r>
              <a:rPr lang="ar-SA" dirty="0">
                <a:latin typeface="Times New Roman" panose="02020603050405020304" pitchFamily="18" charset="0"/>
                <a:ea typeface="Times New Roman" panose="02020603050405020304" pitchFamily="18" charset="0"/>
              </a:rPr>
              <a:t>             - تقييم مضمون الحياة العامة بالنظر إلي عناصرها. </a:t>
            </a:r>
            <a:endParaRPr lang="en-US" dirty="0">
              <a:latin typeface="Times New Roman" panose="02020603050405020304" pitchFamily="18" charset="0"/>
              <a:ea typeface="Times New Roman" panose="02020603050405020304" pitchFamily="18" charset="0"/>
            </a:endParaRPr>
          </a:p>
          <a:p>
            <a:pPr marR="0" lvl="0" algn="just" rtl="1">
              <a:spcBef>
                <a:spcPts val="0"/>
              </a:spcBef>
              <a:spcAft>
                <a:spcPts val="500"/>
              </a:spcAft>
            </a:pPr>
            <a:r>
              <a:rPr lang="ar-EG" dirty="0">
                <a:latin typeface="Times New Roman" panose="02020603050405020304" pitchFamily="18" charset="0"/>
                <a:ea typeface="Times New Roman" panose="02020603050405020304" pitchFamily="18" charset="0"/>
              </a:rPr>
              <a:t>2. </a:t>
            </a:r>
            <a:r>
              <a:rPr lang="ar-SA" dirty="0">
                <a:latin typeface="Times New Roman" panose="02020603050405020304" pitchFamily="18" charset="0"/>
                <a:ea typeface="Times New Roman" panose="02020603050405020304" pitchFamily="18" charset="0"/>
              </a:rPr>
              <a:t>التعريف الإيجابي للخصوصية: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dirty="0">
                <a:latin typeface="Times New Roman" panose="02020603050405020304" pitchFamily="18" charset="0"/>
                <a:ea typeface="Times New Roman" panose="02020603050405020304" pitchFamily="18" charset="0"/>
              </a:rPr>
              <a:t>التعريف الواسع للخصوصية: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Wingdings" panose="05000000000000000000" pitchFamily="2" charset="2"/>
              <a:buChar char=""/>
            </a:pPr>
            <a:r>
              <a:rPr lang="ar-SA" dirty="0">
                <a:latin typeface="Times New Roman" panose="02020603050405020304" pitchFamily="18" charset="0"/>
                <a:ea typeface="Times New Roman" panose="02020603050405020304" pitchFamily="18" charset="0"/>
              </a:rPr>
              <a:t>الخلوة أو الهدوء أو السكينة كمعيار لتحديد مدلول الحق في الخصوصية: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Wingdings" panose="05000000000000000000" pitchFamily="2" charset="2"/>
              <a:buChar char=""/>
            </a:pPr>
            <a:r>
              <a:rPr lang="ar-SA" dirty="0">
                <a:latin typeface="Times New Roman" panose="02020603050405020304" pitchFamily="18" charset="0"/>
                <a:ea typeface="Times New Roman" panose="02020603050405020304" pitchFamily="18" charset="0"/>
              </a:rPr>
              <a:t>الحرية كمعيار لتحديد مدلول الحق في الخصوصية :</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750330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9" name="Picture 2" descr="الحق في الخصوصية كحق من حقوق الإنسان - موضوع">
            <a:extLst>
              <a:ext uri="{FF2B5EF4-FFF2-40B4-BE49-F238E27FC236}">
                <a16:creationId xmlns:a16="http://schemas.microsoft.com/office/drawing/2014/main" id="{EC7EDBE8-DAB2-45EF-8007-21E034B178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726" y="1771650"/>
            <a:ext cx="9153524"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51FB13BB-AD71-477E-BC70-772A9472A5BB}"/>
              </a:ext>
            </a:extLst>
          </p:cNvPr>
          <p:cNvSpPr/>
          <p:nvPr/>
        </p:nvSpPr>
        <p:spPr>
          <a:xfrm>
            <a:off x="1546846" y="1856438"/>
            <a:ext cx="3455759"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rPr>
              <a:t>عناصر المحاضرة :</a:t>
            </a:r>
            <a:endParaRPr kumimoji="0" lang="en-US" sz="32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806314" y="3224592"/>
            <a:ext cx="3867588" cy="1968553"/>
            <a:chOff x="-4116665" y="3017479"/>
            <a:chExt cx="3867588" cy="1968553"/>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4116665" y="3025306"/>
              <a:ext cx="3867588" cy="19607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4059664" y="3017479"/>
              <a:ext cx="3783293"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Calibri" panose="020F0502020204030204"/>
                  <a:ea typeface="+mn-ea"/>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Calibri" panose="020F0502020204030204"/>
                  <a:ea typeface="+mn-ea"/>
                </a:rPr>
                <a:t>مفهوم الحق </a:t>
              </a:r>
              <a:r>
                <a:rPr kumimoji="0" lang="ar-EG" sz="2000" b="1" i="0" u="none" strike="noStrike" kern="1200" cap="none" spc="0" normalizeH="0" baseline="0" noProof="0" dirty="0">
                  <a:ln>
                    <a:noFill/>
                  </a:ln>
                  <a:solidFill>
                    <a:prstClr val="white"/>
                  </a:solidFill>
                  <a:effectLst/>
                  <a:uLnTx/>
                  <a:uFillTx/>
                  <a:latin typeface="Alexandria Medium" pitchFamily="2" charset="-78"/>
                </a:rPr>
                <a:t>في</a:t>
              </a:r>
              <a:r>
                <a:rPr kumimoji="0" lang="ar-EG" sz="2000" b="1" i="0" u="none" strike="noStrike" kern="1200" cap="none" spc="0" normalizeH="0" baseline="0" noProof="0" dirty="0">
                  <a:ln>
                    <a:noFill/>
                  </a:ln>
                  <a:solidFill>
                    <a:prstClr val="white"/>
                  </a:solidFill>
                  <a:effectLst/>
                  <a:uLnTx/>
                  <a:uFillTx/>
                  <a:latin typeface="Calibri" panose="020F0502020204030204"/>
                  <a:ea typeface="+mn-ea"/>
                </a:rPr>
                <a:t> الخصوصية</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Calibri" panose="020F0502020204030204"/>
                  <a:ea typeface="+mn-ea"/>
                </a:rPr>
                <a:t> في القانون الوضعي</a:t>
              </a:r>
            </a:p>
          </p:txBody>
        </p:sp>
      </p:grpSp>
      <p:sp>
        <p:nvSpPr>
          <p:cNvPr id="15" name="Flowchart: Alternate Process 14">
            <a:extLst>
              <a:ext uri="{FF2B5EF4-FFF2-40B4-BE49-F238E27FC236}">
                <a16:creationId xmlns:a16="http://schemas.microsoft.com/office/drawing/2014/main" id="{B04A6DE6-F5B0-4C0D-8AB6-E824D8B50717}"/>
              </a:ext>
            </a:extLst>
          </p:cNvPr>
          <p:cNvSpPr/>
          <p:nvPr/>
        </p:nvSpPr>
        <p:spPr>
          <a:xfrm>
            <a:off x="4328048" y="2292903"/>
            <a:ext cx="5860981" cy="277082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rtl="1">
              <a:lnSpc>
                <a:spcPct val="107000"/>
              </a:lnSpc>
              <a:spcBef>
                <a:spcPts val="0"/>
              </a:spcBef>
              <a:spcAft>
                <a:spcPts val="500"/>
              </a:spcAft>
            </a:pPr>
            <a:r>
              <a:rPr lang="ar-EG" sz="2000" dirty="0">
                <a:latin typeface="Calibri" panose="020F0502020204030204" pitchFamily="34" charset="0"/>
                <a:ea typeface="Times New Roman" panose="02020603050405020304" pitchFamily="18" charset="0"/>
              </a:rPr>
              <a:t>               ب. </a:t>
            </a:r>
            <a:r>
              <a:rPr lang="ar-SA" sz="2000" dirty="0">
                <a:latin typeface="Calibri" panose="020F0502020204030204" pitchFamily="34" charset="0"/>
                <a:ea typeface="Times New Roman" panose="02020603050405020304" pitchFamily="18" charset="0"/>
              </a:rPr>
              <a:t>التعريف الضيق للخصوصية</a:t>
            </a:r>
            <a:r>
              <a:rPr lang="ar-EG" sz="2000" dirty="0">
                <a:latin typeface="Calibri" panose="020F0502020204030204" pitchFamily="34" charset="0"/>
                <a:ea typeface="Times New Roman" panose="02020603050405020304" pitchFamily="18" charset="0"/>
              </a:rPr>
              <a:t> </a:t>
            </a:r>
            <a:r>
              <a:rPr lang="ar-SA" sz="2000" dirty="0">
                <a:latin typeface="Calibri" panose="020F0502020204030204" pitchFamily="34" charset="0"/>
                <a:ea typeface="Times New Roman" panose="02020603050405020304" pitchFamily="18" charset="0"/>
              </a:rPr>
              <a:t>:</a:t>
            </a:r>
            <a:endParaRPr lang="ar-EG" sz="1600" dirty="0">
              <a:latin typeface="Calibri" panose="020F0502020204030204" pitchFamily="34" charset="0"/>
              <a:ea typeface="Calibri" panose="020F0502020204030204" pitchFamily="34" charset="0"/>
            </a:endParaRPr>
          </a:p>
          <a:p>
            <a:pPr marR="0" lvl="0" algn="r" rtl="1">
              <a:lnSpc>
                <a:spcPct val="107000"/>
              </a:lnSpc>
              <a:spcBef>
                <a:spcPts val="0"/>
              </a:spcBef>
              <a:spcAft>
                <a:spcPts val="500"/>
              </a:spcAft>
            </a:pPr>
            <a:r>
              <a:rPr lang="ar-EG" sz="2000" dirty="0">
                <a:latin typeface="Calibri" panose="020F0502020204030204" pitchFamily="34" charset="0"/>
              </a:rPr>
              <a:t>                           - فكرة السرية:</a:t>
            </a:r>
            <a:endParaRPr lang="en-US" sz="2000" dirty="0">
              <a:latin typeface="Calibri" panose="020F0502020204030204" pitchFamily="34" charset="0"/>
            </a:endParaRPr>
          </a:p>
          <a:p>
            <a:pPr marR="0" lvl="0" algn="just" rtl="1">
              <a:lnSpc>
                <a:spcPct val="107000"/>
              </a:lnSpc>
              <a:spcBef>
                <a:spcPts val="0"/>
              </a:spcBef>
              <a:spcAft>
                <a:spcPts val="500"/>
              </a:spcAft>
            </a:pPr>
            <a:r>
              <a:rPr lang="ar-EG" sz="2000" dirty="0">
                <a:latin typeface="Calibri" panose="020F0502020204030204" pitchFamily="34" charset="0"/>
              </a:rPr>
              <a:t>                           - ف</a:t>
            </a:r>
            <a:r>
              <a:rPr lang="ar-SA" sz="2000" dirty="0">
                <a:latin typeface="Calibri" panose="020F0502020204030204" pitchFamily="34" charset="0"/>
              </a:rPr>
              <a:t>كرة الألفة</a:t>
            </a:r>
            <a:r>
              <a:rPr lang="ar-SA" sz="2000" dirty="0">
                <a:latin typeface="Calibri" panose="020F0502020204030204" pitchFamily="34" charset="0"/>
                <a:ea typeface="Times New Roman" panose="02020603050405020304" pitchFamily="18" charset="0"/>
              </a:rPr>
              <a:t>:</a:t>
            </a:r>
            <a:endParaRPr lang="ar-EG" sz="2000" dirty="0">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endParaRPr lang="en-US" sz="1600" dirty="0">
              <a:latin typeface="Calibri" panose="020F0502020204030204" pitchFamily="34" charset="0"/>
              <a:ea typeface="Calibri" panose="020F0502020204030204" pitchFamily="34" charset="0"/>
            </a:endParaRPr>
          </a:p>
          <a:p>
            <a:pPr algn="just" rtl="1"/>
            <a:r>
              <a:rPr lang="ar-SA" sz="2000" dirty="0">
                <a:latin typeface="Times New Roman" panose="02020603050405020304" pitchFamily="18" charset="0"/>
                <a:ea typeface="Times New Roman" panose="02020603050405020304" pitchFamily="18" charset="0"/>
              </a:rPr>
              <a:t>       ثانيا: الإطار النسبي للخصوصية</a:t>
            </a:r>
            <a:r>
              <a:rPr lang="ar-EG" sz="2000" dirty="0">
                <a:latin typeface="Times New Roman" panose="02020603050405020304" pitchFamily="18" charset="0"/>
                <a:ea typeface="Times New Roman" panose="02020603050405020304" pitchFamily="18" charset="0"/>
              </a:rPr>
              <a:t>:</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000" dirty="0">
                <a:latin typeface="Times New Roman" panose="02020603050405020304" pitchFamily="18" charset="0"/>
                <a:ea typeface="Times New Roman" panose="02020603050405020304" pitchFamily="18" charset="0"/>
              </a:rPr>
              <a:t>نسبية الخصوصية تختلف باختلاف الأفراد:</a:t>
            </a:r>
            <a:endParaRPr lang="en-US" dirty="0">
              <a:latin typeface="Times New Roman" panose="02020603050405020304" pitchFamily="18" charset="0"/>
              <a:ea typeface="Times New Roman" panose="02020603050405020304" pitchFamily="18" charset="0"/>
            </a:endParaRPr>
          </a:p>
          <a:p>
            <a:pPr marL="342900" marR="0" lvl="0" indent="-342900" algn="just" rtl="1">
              <a:lnSpc>
                <a:spcPct val="107000"/>
              </a:lnSpc>
              <a:spcBef>
                <a:spcPts val="0"/>
              </a:spcBef>
              <a:spcAft>
                <a:spcPts val="500"/>
              </a:spcAft>
              <a:buFont typeface="+mj-lt"/>
              <a:buAutoNum type="arabicPeriod"/>
            </a:pPr>
            <a:r>
              <a:rPr lang="ar-SA" sz="2000" dirty="0">
                <a:latin typeface="Calibri" panose="020F0502020204030204" pitchFamily="34" charset="0"/>
                <a:ea typeface="Times New Roman" panose="02020603050405020304" pitchFamily="18" charset="0"/>
              </a:rPr>
              <a:t>نسبية فكرة الخصوصية في الزمان والمكان:</a:t>
            </a:r>
            <a:endParaRPr lang="en-US" sz="1600"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527007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591420" cy="4719324"/>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مفهوم الحرية في الإسلام">
            <a:extLst>
              <a:ext uri="{FF2B5EF4-FFF2-40B4-BE49-F238E27FC236}">
                <a16:creationId xmlns:a16="http://schemas.microsoft.com/office/drawing/2014/main" id="{5AADCE0D-D8F6-423B-9055-B77A1DEC6B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0274" y="1935329"/>
            <a:ext cx="2815199" cy="41820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20557875"/>
              </p:ext>
            </p:extLst>
          </p:nvPr>
        </p:nvGraphicFramePr>
        <p:xfrm>
          <a:off x="4392385" y="741933"/>
          <a:ext cx="5011655" cy="24541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CFAC6662-6C60-2701-B0BF-503293E76F6C}"/>
              </a:ext>
            </a:extLst>
          </p:cNvPr>
          <p:cNvSpPr txBox="1"/>
          <p:nvPr/>
        </p:nvSpPr>
        <p:spPr>
          <a:xfrm>
            <a:off x="3985472" y="2530928"/>
            <a:ext cx="7695539" cy="3733586"/>
          </a:xfrm>
          <a:prstGeom prst="rect">
            <a:avLst/>
          </a:prstGeom>
          <a:noFill/>
        </p:spPr>
        <p:txBody>
          <a:bodyPr wrap="square" rtlCol="0">
            <a:spAutoFit/>
          </a:bodyPr>
          <a:lstStyle/>
          <a:p>
            <a:pPr algn="just" rtl="1">
              <a:lnSpc>
                <a:spcPct val="150000"/>
              </a:lnSpc>
            </a:pPr>
            <a:r>
              <a:rPr lang="ar-EG" sz="2000" dirty="0">
                <a:effectLst/>
                <a:latin typeface="Times New Roman" panose="02020603050405020304" pitchFamily="18" charset="0"/>
                <a:ea typeface="Times New Roman" panose="02020603050405020304" pitchFamily="18" charset="0"/>
                <a:cs typeface="Alexandria Medium" pitchFamily="2" charset="-78"/>
              </a:rPr>
              <a:t>           </a:t>
            </a:r>
            <a:r>
              <a:rPr lang="ar-SA" sz="2000" dirty="0">
                <a:effectLst/>
                <a:latin typeface="Times New Roman" panose="02020603050405020304" pitchFamily="18" charset="0"/>
                <a:ea typeface="Times New Roman" panose="02020603050405020304" pitchFamily="18" charset="0"/>
                <a:cs typeface="Alexandria Medium" pitchFamily="2" charset="-78"/>
              </a:rPr>
              <a:t> </a:t>
            </a:r>
            <a:r>
              <a:rPr lang="ar-SA" sz="20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لم يكن التعبير بلفظ (الحق) غريبا في الوسط الفقهي؛ </a:t>
            </a:r>
            <a:r>
              <a:rPr lang="ar-SA" sz="2000" dirty="0">
                <a:effectLst/>
                <a:latin typeface="Times New Roman" panose="02020603050405020304" pitchFamily="18" charset="0"/>
                <a:ea typeface="Times New Roman" panose="02020603050405020304" pitchFamily="18" charset="0"/>
                <a:cs typeface="Alexandria Medium" pitchFamily="2" charset="-78"/>
              </a:rPr>
              <a:t>حيث كان استعمال الفقهاء لهذا اللفظ كثيرا ، غير أنهم مع كثرة تعبيرهم بهذا اللفظ لم يفردوا له تعريفا اصطلاحيا، ولم يشرحوا حدوده في مواقع استعمالاته، بل اكتفوا بوضوح معناه اللغوي ودلالته عليه، وبوفائه بجميع استعمالات اللغة والعلوم، ومخاطبة الناس، وقد أطلق الفقهاء الحق علي كل ما هو ثابت ثبوتا شرعا - أي بحكم الشارع - كان له بسبب ذلك حمايته، وهم في هذا لم يلتزموا معني اصطلاحيا خاصا.</a:t>
            </a:r>
            <a:endParaRPr lang="en-US" sz="2000" dirty="0"/>
          </a:p>
        </p:txBody>
      </p:sp>
    </p:spTree>
    <p:extLst>
      <p:ext uri="{BB962C8B-B14F-4D97-AF65-F5344CB8AC3E}">
        <p14:creationId xmlns:p14="http://schemas.microsoft.com/office/powerpoint/2010/main" val="8781076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فهوم الحرية في الإسلام">
            <a:extLst>
              <a:ext uri="{FF2B5EF4-FFF2-40B4-BE49-F238E27FC236}">
                <a16:creationId xmlns:a16="http://schemas.microsoft.com/office/drawing/2014/main" id="{5AADCE0D-D8F6-423B-9055-B77A1DEC6B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6037" y="761151"/>
            <a:ext cx="4007706" cy="17422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6298258" y="761151"/>
            <a:ext cx="5499294" cy="150845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r>
              <a:rPr lang="ar-SA" b="1" dirty="0"/>
              <a:t>أولا: المدلول اللغوي للحق في </a:t>
            </a:r>
            <a:r>
              <a:rPr lang="ar-EG" b="1" dirty="0"/>
              <a:t>الخصوصي</a:t>
            </a:r>
            <a:r>
              <a:rPr lang="ar-SA" b="1" dirty="0"/>
              <a:t>ة:</a:t>
            </a:r>
            <a:endParaRPr lang="ar-EG" b="1" dirty="0"/>
          </a:p>
          <a:p>
            <a:pPr algn="just" rtl="1">
              <a:lnSpc>
                <a:spcPct val="150000"/>
              </a:lnSpc>
              <a:spcAft>
                <a:spcPts val="500"/>
              </a:spcAft>
            </a:pPr>
            <a:r>
              <a:rPr lang="ar-EG" b="1" dirty="0">
                <a:solidFill>
                  <a:schemeClr val="tx1"/>
                </a:solidFill>
              </a:rPr>
              <a:t>   </a:t>
            </a:r>
            <a:r>
              <a:rPr lang="ar-EG" b="1" dirty="0">
                <a:solidFill>
                  <a:srgbClr val="FF0000"/>
                </a:solidFill>
              </a:rPr>
              <a:t>أ. </a:t>
            </a:r>
            <a:r>
              <a:rPr lang="ar-SA" b="1" dirty="0">
                <a:solidFill>
                  <a:srgbClr val="FF0000"/>
                </a:solidFill>
              </a:rPr>
              <a:t>الحق في اللغة: هو مصدر حق الأمر يحق، ويطلق الحق في اللغة علي معان متعددة منها :</a:t>
            </a:r>
            <a:endParaRPr lang="en-US" dirty="0">
              <a:solidFill>
                <a:srgbClr val="FF0000"/>
              </a:solidFill>
            </a:endParaRPr>
          </a:p>
        </p:txBody>
      </p:sp>
      <p:sp>
        <p:nvSpPr>
          <p:cNvPr id="7" name="Flowchart: Alternate Process 6">
            <a:extLst>
              <a:ext uri="{FF2B5EF4-FFF2-40B4-BE49-F238E27FC236}">
                <a16:creationId xmlns:a16="http://schemas.microsoft.com/office/drawing/2014/main" id="{05A03AC0-DAEE-1495-73F7-472E7ACFDD24}"/>
              </a:ext>
            </a:extLst>
          </p:cNvPr>
          <p:cNvSpPr/>
          <p:nvPr/>
        </p:nvSpPr>
        <p:spPr>
          <a:xfrm>
            <a:off x="950578" y="2593479"/>
            <a:ext cx="10695361" cy="31198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r>
              <a:rPr lang="en-US" sz="1600" b="1" dirty="0">
                <a:effectLst/>
                <a:latin typeface="Times New Roman" panose="02020603050405020304" pitchFamily="18" charset="0"/>
                <a:ea typeface="Times New Roman" panose="02020603050405020304" pitchFamily="18" charset="0"/>
              </a:rPr>
              <a:t>       </a:t>
            </a:r>
            <a:r>
              <a:rPr lang="ar-SA" sz="1600" b="1" dirty="0">
                <a:effectLst/>
                <a:latin typeface="Times New Roman" panose="02020603050405020304" pitchFamily="18" charset="0"/>
                <a:ea typeface="Times New Roman" panose="02020603050405020304" pitchFamily="18" charset="0"/>
              </a:rPr>
              <a:t>نقيض الباطل</a:t>
            </a:r>
            <a:r>
              <a:rPr lang="ar-SA" sz="1600" dirty="0">
                <a:effectLst/>
                <a:latin typeface="Times New Roman" panose="02020603050405020304" pitchFamily="18" charset="0"/>
                <a:ea typeface="Times New Roman" panose="02020603050405020304" pitchFamily="18" charset="0"/>
              </a:rPr>
              <a:t>، فيقال حق الأمر إذا صح وثبت، كما في قوله تعالي : (بَلْ نَقْذِفُ بِالْحَقِّ عَلَى الْبَاطِلِ فَيَدْمَغُهُ فَإِذَا هُوَ زَاهِقٌ وَلَكُمُ الْوَيْلُ مِمَّا تَصِفُونَ ).سورة الأنبياء الآية 18.</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r>
              <a:rPr lang="ar-SA" sz="1600" b="1" dirty="0">
                <a:effectLst/>
                <a:latin typeface="Times New Roman" panose="02020603050405020304" pitchFamily="18" charset="0"/>
                <a:ea typeface="Times New Roman" panose="02020603050405020304" pitchFamily="18" charset="0"/>
              </a:rPr>
              <a:t>كونه اسما من أسماء الله - تعالى- أو صفة صفاته،</a:t>
            </a:r>
            <a:r>
              <a:rPr lang="ar-SA" sz="1600" dirty="0">
                <a:effectLst/>
                <a:latin typeface="Times New Roman" panose="02020603050405020304" pitchFamily="18" charset="0"/>
                <a:ea typeface="Times New Roman" panose="02020603050405020304" pitchFamily="18" charset="0"/>
              </a:rPr>
              <a:t> كما من في قوله تعالى: (وَلو اتَّبَعَ الْحَقُّ أَهْوَاءَهُمْ لَفَسَدَتِ السَّمَوَاتُ وَالْأَرْضِ وَمَنْ فِيهِنَّ بَلْ أَتيْنَاهُمْ بِذِكْرِهِمْ فَهُمْ عَنْ ذِكْرِهِمْ مُعْرِضُونَ). سورة المؤمنون الآيه 71.</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r>
              <a:rPr lang="ar-SA" sz="1600" b="1" dirty="0">
                <a:effectLst/>
                <a:latin typeface="Times New Roman" panose="02020603050405020304" pitchFamily="18" charset="0"/>
                <a:ea typeface="Times New Roman" panose="02020603050405020304" pitchFamily="18" charset="0"/>
              </a:rPr>
              <a:t>الحظ والنصيب،</a:t>
            </a:r>
            <a:r>
              <a:rPr lang="ar-SA" sz="1600" dirty="0">
                <a:effectLst/>
                <a:latin typeface="Times New Roman" panose="02020603050405020304" pitchFamily="18" charset="0"/>
                <a:ea typeface="Times New Roman" panose="02020603050405020304" pitchFamily="18" charset="0"/>
              </a:rPr>
              <a:t> كما في قوله -تعالى-: (وَفِي أَمْوَالِهِمْ حَقٌّ لِلسَّائِلِ وَالْمَحْرُومِ) سورة الذاريات الآيه 19.</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r>
              <a:rPr lang="ar-SA" sz="1600" b="1" dirty="0">
                <a:effectLst/>
                <a:latin typeface="Times New Roman" panose="02020603050405020304" pitchFamily="18" charset="0"/>
                <a:ea typeface="Times New Roman" panose="02020603050405020304" pitchFamily="18" charset="0"/>
              </a:rPr>
              <a:t>الواجب</a:t>
            </a:r>
            <a:r>
              <a:rPr lang="ar-SA" sz="1600" dirty="0">
                <a:effectLst/>
                <a:latin typeface="Times New Roman" panose="02020603050405020304" pitchFamily="18" charset="0"/>
                <a:ea typeface="Times New Roman" panose="02020603050405020304" pitchFamily="18" charset="0"/>
              </a:rPr>
              <a:t>، ومنه قوله تعالى: (فَحَقَّ عَلَيْنَا قَوْلُ رَبِّنَا إِنَّا لذائِقُونَ)، أي وجب.</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ويطلق الحق أيضا علي </a:t>
            </a:r>
            <a:r>
              <a:rPr lang="ar-SA" sz="1600" b="1" dirty="0">
                <a:effectLst/>
                <a:latin typeface="Times New Roman" panose="02020603050405020304" pitchFamily="18" charset="0"/>
                <a:ea typeface="Times New Roman" panose="02020603050405020304" pitchFamily="18" charset="0"/>
              </a:rPr>
              <a:t>الموجود والثابت </a:t>
            </a:r>
            <a:r>
              <a:rPr lang="ar-SA" sz="1600" dirty="0">
                <a:effectLst/>
                <a:latin typeface="Times New Roman" panose="02020603050405020304" pitchFamily="18" charset="0"/>
                <a:ea typeface="Times New Roman" panose="02020603050405020304" pitchFamily="18" charset="0"/>
              </a:rPr>
              <a:t>الذي لا يجوز إنكاره .. ولكن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يمكن إعادة كلمة الحق إلي مصدر واحد هو: إحكام الشيء وصحته.</a:t>
            </a:r>
            <a:endParaRPr lang="en-US" sz="16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72387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16088879"/>
              </p:ext>
            </p:extLst>
          </p:nvPr>
        </p:nvGraphicFramePr>
        <p:xfrm>
          <a:off x="3898548" y="171395"/>
          <a:ext cx="5229248" cy="3162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Flowchart: Alternate Process 10">
            <a:extLst>
              <a:ext uri="{FF2B5EF4-FFF2-40B4-BE49-F238E27FC236}">
                <a16:creationId xmlns:a16="http://schemas.microsoft.com/office/drawing/2014/main" id="{CC8AC610-1C8F-4989-9BC0-29E1D1720F20}"/>
              </a:ext>
            </a:extLst>
          </p:cNvPr>
          <p:cNvSpPr/>
          <p:nvPr/>
        </p:nvSpPr>
        <p:spPr>
          <a:xfrm>
            <a:off x="3898547" y="273620"/>
            <a:ext cx="5229249" cy="82527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spcAft>
                <a:spcPts val="500"/>
              </a:spcAft>
            </a:pPr>
            <a:r>
              <a:rPr lang="ar-SA" sz="2000" b="1" dirty="0"/>
              <a:t>أولا: المدلول اللغوي للحق في </a:t>
            </a:r>
            <a:r>
              <a:rPr lang="ar-EG" sz="2000" b="1" dirty="0"/>
              <a:t>الخصوصي</a:t>
            </a:r>
            <a:r>
              <a:rPr lang="ar-SA" sz="2000" b="1" dirty="0"/>
              <a:t>ة:</a:t>
            </a:r>
            <a:endParaRPr lang="ar-EG" sz="2000" b="1" dirty="0"/>
          </a:p>
          <a:p>
            <a:pPr algn="just" rtl="1">
              <a:spcAft>
                <a:spcPts val="500"/>
              </a:spcAft>
            </a:pPr>
            <a:r>
              <a:rPr lang="ar-EG" sz="2000" b="1" dirty="0">
                <a:solidFill>
                  <a:srgbClr val="FF0000"/>
                </a:solidFill>
              </a:rPr>
              <a:t>   </a:t>
            </a:r>
            <a:r>
              <a:rPr lang="ar-SA" sz="2000" b="1" dirty="0">
                <a:solidFill>
                  <a:srgbClr val="FF0000"/>
                </a:solidFill>
              </a:rPr>
              <a:t>ب . الخصوصية في اللغة :</a:t>
            </a:r>
            <a:endParaRPr lang="en-US" sz="2000" dirty="0">
              <a:solidFill>
                <a:srgbClr val="FF0000"/>
              </a:solidFill>
            </a:endParaRPr>
          </a:p>
        </p:txBody>
      </p:sp>
      <p:sp>
        <p:nvSpPr>
          <p:cNvPr id="4" name="TextBox 3">
            <a:extLst>
              <a:ext uri="{FF2B5EF4-FFF2-40B4-BE49-F238E27FC236}">
                <a16:creationId xmlns:a16="http://schemas.microsoft.com/office/drawing/2014/main" id="{6004583E-546E-8FBB-1541-10A4979EF386}"/>
              </a:ext>
            </a:extLst>
          </p:cNvPr>
          <p:cNvSpPr txBox="1"/>
          <p:nvPr/>
        </p:nvSpPr>
        <p:spPr>
          <a:xfrm>
            <a:off x="0" y="1515468"/>
            <a:ext cx="12032480" cy="4656275"/>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الخصوصية لغة هي </a:t>
            </a:r>
            <a:r>
              <a:rPr kumimoji="0" lang="ar-SA" sz="20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Times New Roman" panose="02020603050405020304" pitchFamily="18" charset="0"/>
                <a:cs typeface="Alexandria Medium" pitchFamily="2" charset="-78"/>
              </a:rPr>
              <a:t>حالة الخصوص</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 والخصوص نقيض العموم، ويقال خصه بالشيء يخصه خصوصية والخاصية صفة لا تنفك عن الشيء، أي ما يختص به الشيء دون غيره أي ينفرد به. ويقال فلان يخص بفلان أي خاص به وله به خاصية، وتقول يعجبني فلان خصوصا علمه وأدبه.</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      ويتبين من ذلك أن الخصوصية لغة هي ما ينفرد به الإنسان لنفسه دون غيره من الأمور والأشياء. وتكون الخصوصية هي التي يختصها الإنسان لنفسه بعيدا عن تدخل الغير.</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2000" b="0" i="0" u="sng"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Times New Roman" panose="02020603050405020304" pitchFamily="18" charset="0"/>
                <a:cs typeface="Alexandria Medium" pitchFamily="2" charset="-78"/>
              </a:rPr>
              <a:t>والخصوصية تقترب من السر ولكنها لا ترادفه</a:t>
            </a:r>
            <a:r>
              <a:rPr kumimoji="0" lang="ar-SA" sz="2000" b="0" i="0" u="sng"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فالسر لغة هو ما يكتمه المرء في نفسه. فالسر يفترض الكتمان التام، و أما الخصوصية فقد تتوافر بالرغم من عدم وجود السرية كما سنري فيما بعد، و السر يفترض قدر من الكتمان أكثر مما تفرضه الخصوصية .</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20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Times New Roman" panose="02020603050405020304" pitchFamily="18" charset="0"/>
                <a:cs typeface="Alexandria Medium" pitchFamily="2" charset="-78"/>
              </a:rPr>
              <a:t>وبإضافة لفظة (حق) إلى (الخصوصية) يمكن أن نتصور معنى هذه الإضافة من الناحية اللغوية بأنها حق الشخص في أن ينفرد بأمور لنفسه، أو خاصته، على ألا تتخذ هذه الأشياء صفة العموم.</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endParaRPr>
          </a:p>
        </p:txBody>
      </p:sp>
    </p:spTree>
    <p:extLst>
      <p:ext uri="{BB962C8B-B14F-4D97-AF65-F5344CB8AC3E}">
        <p14:creationId xmlns:p14="http://schemas.microsoft.com/office/powerpoint/2010/main" val="36708459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5297" y="1445618"/>
            <a:ext cx="11336338" cy="491035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من حيث الاصطلاح فإن كلمة الحق تعني في الفقه الإسلامي أنها تستعمل للدلالة على معان متعددة تختلف تبعا للمصالح التي قررتها هذه الحقوق (عامة وخاصة ومشتركة)، وتأسيسا على هذا اتجه علماء الأصول إلى تقسيم الحقوق إلى أربعة أقسام :</a:t>
            </a:r>
            <a:endParaRPr kumimoji="0" lang="en-US"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800" b="1" i="0" u="sng"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أ. حقوق الله الخالصة:</a:t>
            </a:r>
            <a:endParaRPr kumimoji="0" lang="en-US"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1800" b="0" i="0" u="sng"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1800" b="0" i="0" u="sng" strike="noStrike" kern="1200" cap="none" spc="0" normalizeH="0" baseline="0" noProof="0" dirty="0">
                <a:ln>
                  <a:noFill/>
                </a:ln>
                <a:solidFill>
                  <a:schemeClr val="tx1"/>
                </a:solidFill>
                <a:effectLst/>
                <a:highlight>
                  <a:srgbClr val="FFFF00"/>
                </a:highlight>
                <a:uLnTx/>
                <a:uFillTx/>
                <a:latin typeface="Times New Roman" panose="02020603050405020304" pitchFamily="18" charset="0"/>
                <a:ea typeface="Times New Roman" panose="02020603050405020304" pitchFamily="18" charset="0"/>
                <a:cs typeface="Alexandria Medium" pitchFamily="2" charset="-78"/>
              </a:rPr>
              <a:t>ويقصد بها ما يتعلق به النفع العام للناس جمعيا</a:t>
            </a:r>
            <a:r>
              <a:rPr kumimoji="0" lang="ar-SA" sz="1800" b="0" i="0" u="sng"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a:t>
            </a:r>
            <a:r>
              <a:rPr kumimoji="0" lang="ar-SA"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pitchFamily="2" charset="-78"/>
              </a:rPr>
              <a:t> ولهذا نسب إلى رب الناس جميعا لعظم خطره وشمول نفعه، ومن هنا يتضح أن حق الله بهذا المفهوم يعنى حق المجتمع، وقد ذهب فريق من الأصوليين إلى تعريف حق الله تعالى بأنه متعلق بأمره ونهيه وعبادته قال تعالى: ( وَمَا خَلَقْتُ الْجِنَّ وَالْإِنْسَ إِلا لِيَعْبُدُون )، سورة الذاريات الآية 56، فيصبح كل تكليف شرعي هو حق الله، كما تقضيه هذه الآية، ومن هنا فإن حقوق الله الخالصة تتمثل في العبادات المحضة كالإيمان بالله والصلاة والزكاة...)، والعبادات التي فيها معنى المئونة أي الضريبة مثل صدقة الفطر، والضرائب على الأرض العشرية ، والخراج، والعقوبات الكاملة وهي الحدود أو القاصرة (مثل حرمان القاتل من الميراث)، أو الكافرات وتوزيع الغنائم.</a:t>
            </a:r>
            <a:endParaRPr kumimoji="0" lang="en-US" sz="1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lexandria Medium"/>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224" y="218574"/>
            <a:ext cx="2581545" cy="12270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5199201" y="720810"/>
            <a:ext cx="6846944" cy="60660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b="1" dirty="0">
                <a:latin typeface="Times New Roman" panose="02020603050405020304" pitchFamily="18" charset="0"/>
                <a:ea typeface="Times New Roman" panose="02020603050405020304" pitchFamily="18" charset="0"/>
              </a:rPr>
              <a:t>ثانيا : المدلول الاصطلاحي للحق في الخصوصية:</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788539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8473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SA" sz="1800" u="sng" dirty="0">
                <a:solidFill>
                  <a:srgbClr val="8EAADB"/>
                </a:solidFill>
                <a:effectLst/>
                <a:latin typeface="Times New Roman" panose="02020603050405020304" pitchFamily="18" charset="0"/>
                <a:ea typeface="Times New Roman" panose="02020603050405020304" pitchFamily="18" charset="0"/>
                <a:cs typeface="Alexandria Medium" pitchFamily="2" charset="-78"/>
              </a:rPr>
              <a:t> </a:t>
            </a:r>
            <a:r>
              <a:rPr lang="en-US" sz="1800" u="sng" dirty="0">
                <a:solidFill>
                  <a:srgbClr val="8EAADB"/>
                </a:solidFill>
                <a:effectLst/>
                <a:latin typeface="Times New Roman" panose="02020603050405020304" pitchFamily="18" charset="0"/>
                <a:ea typeface="Times New Roman" panose="02020603050405020304" pitchFamily="18" charset="0"/>
                <a:cs typeface="Alexandria Medium" pitchFamily="2" charset="-78"/>
              </a:rPr>
              <a:t>         </a:t>
            </a:r>
            <a:r>
              <a:rPr lang="ar-SA" sz="1800" u="sng" dirty="0">
                <a:solidFill>
                  <a:srgbClr val="8EAADB"/>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ويقصد بها ما يتعلق به النفع العام للناس جمعيا</a:t>
            </a:r>
            <a:r>
              <a:rPr lang="ar-SA" sz="1800" u="sng" dirty="0">
                <a:solidFill>
                  <a:srgbClr val="8EAADB"/>
                </a:solidFill>
                <a:effectLst/>
                <a:latin typeface="Times New Roman" panose="02020603050405020304" pitchFamily="18" charset="0"/>
                <a:ea typeface="Times New Roman" panose="02020603050405020304" pitchFamily="18" charset="0"/>
                <a:cs typeface="Alexandria Medium" pitchFamily="2" charset="-78"/>
              </a:rPr>
              <a:t>،</a:t>
            </a:r>
            <a:r>
              <a:rPr lang="ar-SA" sz="1800" dirty="0">
                <a:effectLst/>
                <a:latin typeface="Times New Roman" panose="02020603050405020304" pitchFamily="18" charset="0"/>
                <a:ea typeface="Times New Roman" panose="02020603050405020304" pitchFamily="18" charset="0"/>
                <a:cs typeface="Alexandria Medium" pitchFamily="2" charset="-78"/>
              </a:rPr>
              <a:t> ولهذا نسب إلى رب الناس جميعا لعظم خطره وشمول نفعه، ومن هنا يتضح أن حق الله بهذا المفهوم يعنى حق المجتمع، وقد ذهب فريق من الأصوليين إلى تعريف حق الله تعالى بأنه متعلق بأمره ونهيه وعبادته قال تعالى: ( </a:t>
            </a:r>
            <a:r>
              <a:rPr lang="ar-EG" dirty="0">
                <a:latin typeface="Times New Roman" panose="02020603050405020304" pitchFamily="18" charset="0"/>
                <a:ea typeface="Times New Roman" panose="02020603050405020304" pitchFamily="18" charset="0"/>
                <a:cs typeface="Alexandria Medium" pitchFamily="2" charset="-78"/>
              </a:rPr>
              <a:t>و </a:t>
            </a:r>
            <a:r>
              <a:rPr lang="ar-SA" sz="1800" dirty="0">
                <a:effectLst/>
                <a:latin typeface="Times New Roman" panose="02020603050405020304" pitchFamily="18" charset="0"/>
                <a:ea typeface="Times New Roman" panose="02020603050405020304" pitchFamily="18" charset="0"/>
                <a:cs typeface="Alexandria Medium" pitchFamily="2" charset="-78"/>
              </a:rPr>
              <a:t>مَا خَلَقْتُ الْجِنَّ وَالْإِنْسَ إِلا لِيَعْبُدُون )، سورة الذاريات الآية 56، فيصبح كل تكليف شرعي هو حق الله، كما تقضيه هذه الآية، ومن هنا فإن حقوق الله الخالصة تتمثل في العبادات المحضة كالإيمان بالله والصلاة والزكاة...)، والعبادات التي فيها معنى المئونة أي الضريبة مثل صدقة الفطر، والضرائب على الأرض العشرية ، والخراج، والعقوبات الكاملة وهي الحدود أو القاصرة (مثل حرمان القاتل من الميراث)، أو الكافرات وتوزيع الغنائم.</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9592" y="5028109"/>
            <a:ext cx="2760766" cy="125213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5350135" y="1025194"/>
            <a:ext cx="5255715" cy="98560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b="1" dirty="0">
                <a:latin typeface="Alexandria Medium" pitchFamily="2" charset="-78"/>
                <a:ea typeface="Times New Roman" panose="02020603050405020304" pitchFamily="18" charset="0"/>
                <a:cs typeface="Alexandria Medium" pitchFamily="2" charset="-78"/>
              </a:rPr>
              <a:t>ثانيا : المدلول الاصطلاحي للحق في الخصوصية:</a:t>
            </a:r>
            <a:endParaRPr lang="ar-EG" b="1" dirty="0">
              <a:latin typeface="Alexandria Medium" pitchFamily="2" charset="-78"/>
              <a:ea typeface="Times New Roman" panose="02020603050405020304" pitchFamily="18" charset="0"/>
              <a:cs typeface="Alexandria Medium" pitchFamily="2" charset="-78"/>
            </a:endParaRPr>
          </a:p>
          <a:p>
            <a:pPr algn="just" rtl="1"/>
            <a:r>
              <a:rPr lang="ar-EG" b="1" dirty="0">
                <a:latin typeface="Alexandria Medium" pitchFamily="2" charset="-78"/>
                <a:ea typeface="Times New Roman" panose="02020603050405020304" pitchFamily="18" charset="0"/>
                <a:cs typeface="Alexandria Medium" pitchFamily="2" charset="-78"/>
              </a:rPr>
              <a:t>  - تقسيم الحقوق إلي أربعة أقسام:</a:t>
            </a:r>
          </a:p>
          <a:p>
            <a:pPr algn="just" rtl="1"/>
            <a:r>
              <a:rPr lang="ar-EG" b="1" dirty="0">
                <a:latin typeface="Alexandria Medium" pitchFamily="2" charset="-78"/>
                <a:ea typeface="Times New Roman" panose="02020603050405020304" pitchFamily="18" charset="0"/>
                <a:cs typeface="Alexandria Medium" pitchFamily="2" charset="-78"/>
              </a:rPr>
              <a:t>      أ. حقوق الله خالصة:</a:t>
            </a:r>
            <a:endParaRPr lang="en-US" dirty="0">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40086488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9106" y="3429000"/>
            <a:ext cx="7100046" cy="22370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3401448" y="1364955"/>
            <a:ext cx="5213633" cy="94884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b="1" dirty="0">
                <a:latin typeface="Times New Roman" panose="02020603050405020304" pitchFamily="18" charset="0"/>
                <a:ea typeface="Times New Roman" panose="02020603050405020304" pitchFamily="18" charset="0"/>
              </a:rPr>
              <a:t>ثانيا : المدلول الاصطلاحي للحق في الخصوصية:</a:t>
            </a:r>
            <a:endParaRPr lang="ar-EG" b="1" dirty="0">
              <a:latin typeface="Times New Roman" panose="02020603050405020304" pitchFamily="18" charset="0"/>
              <a:ea typeface="Times New Roman" panose="02020603050405020304" pitchFamily="18" charset="0"/>
            </a:endParaRPr>
          </a:p>
          <a:p>
            <a:pPr algn="just" rtl="1"/>
            <a:r>
              <a:rPr lang="ar-EG" b="1" dirty="0">
                <a:latin typeface="Times New Roman" panose="02020603050405020304" pitchFamily="18" charset="0"/>
                <a:ea typeface="Times New Roman" panose="02020603050405020304" pitchFamily="18" charset="0"/>
              </a:rPr>
              <a:t>  - تقسيم الحقوق إلي أربعة أقسام:</a:t>
            </a:r>
          </a:p>
          <a:p>
            <a:pPr algn="just" rtl="1"/>
            <a:r>
              <a:rPr lang="ar-EG" b="1" dirty="0">
                <a:latin typeface="Times New Roman" panose="02020603050405020304" pitchFamily="18" charset="0"/>
                <a:ea typeface="Times New Roman" panose="02020603050405020304" pitchFamily="18" charset="0"/>
              </a:rPr>
              <a:t>      ب. حقوق خالصة للعبد:</a:t>
            </a:r>
            <a:endParaRPr lang="en-US" dirty="0">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7CB6E2C3-B4D3-EF6C-70CD-3641D6E13638}"/>
              </a:ext>
            </a:extLst>
          </p:cNvPr>
          <p:cNvSpPr txBox="1"/>
          <p:nvPr/>
        </p:nvSpPr>
        <p:spPr>
          <a:xfrm>
            <a:off x="1656632" y="2519111"/>
            <a:ext cx="8373034" cy="875881"/>
          </a:xfrm>
          <a:prstGeom prst="rect">
            <a:avLst/>
          </a:prstGeom>
          <a:noFill/>
        </p:spPr>
        <p:txBody>
          <a:bodyPr wrap="square" rtlCol="0">
            <a:spAutoFit/>
          </a:bodyPr>
          <a:lstStyle/>
          <a:p>
            <a:pPr marL="0" marR="0" algn="just" rtl="1">
              <a:lnSpc>
                <a:spcPct val="150000"/>
              </a:lnSpc>
              <a:spcBef>
                <a:spcPts val="0"/>
              </a:spcBef>
            </a:pPr>
            <a:r>
              <a:rPr lang="en-US" dirty="0">
                <a:effectLst/>
                <a:highlight>
                  <a:srgbClr val="FFFF00"/>
                </a:highlight>
                <a:latin typeface="Times New Roman" panose="02020603050405020304" pitchFamily="18" charset="0"/>
                <a:ea typeface="Times New Roman" panose="02020603050405020304" pitchFamily="18" charset="0"/>
                <a:cs typeface="Alexandria Medium" pitchFamily="2" charset="-78"/>
              </a:rPr>
              <a:t> </a:t>
            </a:r>
            <a:r>
              <a:rPr lang="en-US" dirty="0">
                <a:effectLst/>
                <a:latin typeface="Times New Roman" panose="02020603050405020304" pitchFamily="18" charset="0"/>
                <a:ea typeface="Times New Roman" panose="02020603050405020304" pitchFamily="18" charset="0"/>
                <a:cs typeface="Alexandria Medium" pitchFamily="2" charset="-78"/>
              </a:rPr>
              <a:t>     </a:t>
            </a:r>
            <a:r>
              <a:rPr lang="ar-SA"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ويقصد بها تحقيق مصلحة خاصة للفرد،</a:t>
            </a:r>
            <a:r>
              <a:rPr lang="ar-SA" dirty="0">
                <a:effectLst/>
                <a:latin typeface="Times New Roman" panose="02020603050405020304" pitchFamily="18" charset="0"/>
                <a:ea typeface="Times New Roman" panose="02020603050405020304" pitchFamily="18" charset="0"/>
                <a:cs typeface="Alexandria Medium" pitchFamily="2" charset="-78"/>
              </a:rPr>
              <a:t> ويتمثل هذا النوع في سائر الحقوق المالية للأفراد كالأثمان والديون، وضمان المتلفات.</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987068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0734" y="2927569"/>
            <a:ext cx="3987053" cy="180831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3286765" y="1326410"/>
            <a:ext cx="5618470" cy="121402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1600" b="1" dirty="0">
                <a:latin typeface="Times New Roman" panose="02020603050405020304" pitchFamily="18" charset="0"/>
                <a:ea typeface="Times New Roman" panose="02020603050405020304" pitchFamily="18" charset="0"/>
              </a:rPr>
              <a:t>ثانيا : المدلول الاصطلاحي للحق في الخصوصية:</a:t>
            </a:r>
            <a:endParaRPr lang="ar-EG" sz="1600" b="1" dirty="0">
              <a:latin typeface="Times New Roman" panose="02020603050405020304" pitchFamily="18" charset="0"/>
              <a:ea typeface="Times New Roman" panose="02020603050405020304" pitchFamily="18" charset="0"/>
            </a:endParaRPr>
          </a:p>
          <a:p>
            <a:pPr algn="just" rtl="1">
              <a:lnSpc>
                <a:spcPct val="150000"/>
              </a:lnSpc>
            </a:pPr>
            <a:r>
              <a:rPr lang="ar-EG" sz="1600" b="1" dirty="0">
                <a:latin typeface="Times New Roman" panose="02020603050405020304" pitchFamily="18" charset="0"/>
                <a:ea typeface="Times New Roman" panose="02020603050405020304" pitchFamily="18" charset="0"/>
              </a:rPr>
              <a:t>  - تقسيم الحقوق إلي أربعة أقسام:</a:t>
            </a:r>
          </a:p>
          <a:p>
            <a:pPr algn="just" rtl="1">
              <a:lnSpc>
                <a:spcPct val="150000"/>
              </a:lnSpc>
            </a:pPr>
            <a:r>
              <a:rPr lang="ar-EG" sz="1600" b="1" dirty="0">
                <a:latin typeface="Times New Roman" panose="02020603050405020304" pitchFamily="18" charset="0"/>
                <a:ea typeface="Times New Roman" panose="02020603050405020304" pitchFamily="18" charset="0"/>
              </a:rPr>
              <a:t>   </a:t>
            </a:r>
            <a:r>
              <a:rPr lang="ar-SA" sz="1600" b="1" dirty="0">
                <a:latin typeface="Times New Roman" panose="02020603050405020304" pitchFamily="18" charset="0"/>
                <a:ea typeface="Times New Roman" panose="02020603050405020304" pitchFamily="18" charset="0"/>
              </a:rPr>
              <a:t>ج . وما اجتمع فيه الحقان، وكان حق الله فيه هو الغالب:</a:t>
            </a:r>
            <a:endParaRPr lang="ar-EG" sz="1600" b="1" dirty="0">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997E59CA-F5D0-100B-62B4-A847CDCE893D}"/>
              </a:ext>
            </a:extLst>
          </p:cNvPr>
          <p:cNvSpPr txBox="1"/>
          <p:nvPr/>
        </p:nvSpPr>
        <p:spPr>
          <a:xfrm>
            <a:off x="5387787" y="2927569"/>
            <a:ext cx="4634965" cy="2122953"/>
          </a:xfrm>
          <a:prstGeom prst="rect">
            <a:avLst/>
          </a:prstGeom>
          <a:noFill/>
        </p:spPr>
        <p:txBody>
          <a:bodyPr wrap="square" rtlCol="0">
            <a:spAutoFit/>
          </a:bodyPr>
          <a:lstStyle/>
          <a:p>
            <a:pPr algn="just" rtl="1">
              <a:lnSpc>
                <a:spcPct val="150000"/>
              </a:lnSpc>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pitchFamily="2" charset="-78"/>
              </a:rPr>
              <a:t>        </a:t>
            </a:r>
            <a:r>
              <a:rPr kumimoji="0" lang="ar-SA" sz="1800" b="0"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Times New Roman" panose="02020603050405020304" pitchFamily="18" charset="0"/>
                <a:cs typeface="Alexandria Medium" pitchFamily="2" charset="-78"/>
              </a:rPr>
              <a:t>وهو الحق الذي يضاف إلي الله تعالي باعتباره يحقق مصلحة المجتمع كله، ولكنه يحقق في نفس الوقت مصلحة خاصة للفرد،</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pitchFamily="2" charset="-78"/>
              </a:rPr>
              <a:t> كحد القذف؛ لأن حق العبد غير منظور إليه.</a:t>
            </a:r>
            <a:endParaRPr lang="en-US" dirty="0"/>
          </a:p>
        </p:txBody>
      </p:sp>
    </p:spTree>
    <p:extLst>
      <p:ext uri="{BB962C8B-B14F-4D97-AF65-F5344CB8AC3E}">
        <p14:creationId xmlns:p14="http://schemas.microsoft.com/office/powerpoint/2010/main" val="11149887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800" dirty="0">
                <a:effectLst/>
                <a:latin typeface="Times New Roman" panose="02020603050405020304" pitchFamily="18" charset="0"/>
                <a:ea typeface="Times New Roman" panose="02020603050405020304" pitchFamily="18" charset="0"/>
                <a:cs typeface="Alexandria Medium" pitchFamily="2" charset="-78"/>
              </a:rPr>
              <a:t>  </a:t>
            </a:r>
          </a:p>
          <a:p>
            <a:pPr marL="0" marR="0" algn="just" rtl="1">
              <a:lnSpc>
                <a:spcPct val="150000"/>
              </a:lnSpc>
              <a:spcBef>
                <a:spcPts val="0"/>
              </a:spcBef>
            </a:pPr>
            <a:r>
              <a:rPr lang="en-US"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وهو الحق الذي يضاف إلي الله - تعالي - لكونه يحقق مصلحة عامة، كما يضاف إلي الفرد باعتبار أنه يحقق مصلحة خاصة كذلك، و إن كانت الأخيرة هي الأرجح والمقصودة أساسا من هذا الحق.</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كالقصاص من القاتل العمد، فهو يحقق مصلحة عامة من حيث كونه يكفل تأمين حياة الناس ويحفظ الأمن، ومن ثم فقد أضيف إلي الله - تعالي - كما يحقق مصلحة خاصة من حيث كونه يشفي غليل أهل القتيل ويزيل غيظهم، ولا يوجد خلاف بين الفقهاء في أن المصلحة الخاصة هي الغالبة في هذا الصدد.</a:t>
            </a:r>
            <a:endParaRPr lang="en-US" sz="1600" dirty="0">
              <a:effectLst/>
              <a:latin typeface="Times New Roman" panose="02020603050405020304" pitchFamily="18" charset="0"/>
              <a:ea typeface="Times New Roman" panose="02020603050405020304" pitchFamily="18" charset="0"/>
            </a:endParaRPr>
          </a:p>
        </p:txBody>
      </p:sp>
      <p:pic>
        <p:nvPicPr>
          <p:cNvPr id="3074" name="Picture 2" descr="الحقوق والحريات في الإسلام | مؤسسة الفرقان للتراث الإسلامي">
            <a:extLst>
              <a:ext uri="{FF2B5EF4-FFF2-40B4-BE49-F238E27FC236}">
                <a16:creationId xmlns:a16="http://schemas.microsoft.com/office/drawing/2014/main" id="{2A585E24-BB2A-44C7-8BDE-1B42905A40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6" y="5074023"/>
            <a:ext cx="3491192" cy="12252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2841812" y="936475"/>
            <a:ext cx="6308752" cy="121742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b="1" dirty="0">
                <a:solidFill>
                  <a:schemeClr val="tx1"/>
                </a:solidFill>
                <a:latin typeface="Times New Roman" panose="02020603050405020304" pitchFamily="18" charset="0"/>
                <a:ea typeface="Times New Roman" panose="02020603050405020304" pitchFamily="18" charset="0"/>
              </a:rPr>
              <a:t>ثانيا : المدلول الاصطلاحي للحق في الخصوصية:</a:t>
            </a:r>
            <a:endParaRPr lang="ar-EG"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latin typeface="Times New Roman" panose="02020603050405020304" pitchFamily="18" charset="0"/>
                <a:ea typeface="Times New Roman" panose="02020603050405020304" pitchFamily="18" charset="0"/>
              </a:rPr>
              <a:t>  - تقسيم الحقوق إلي أربعة أقسام:</a:t>
            </a:r>
          </a:p>
          <a:p>
            <a:pPr algn="just" rtl="1">
              <a:lnSpc>
                <a:spcPct val="150000"/>
              </a:lnSpc>
            </a:pPr>
            <a:r>
              <a:rPr lang="ar-EG" b="1" dirty="0">
                <a:solidFill>
                  <a:schemeClr val="tx1"/>
                </a:solidFill>
                <a:latin typeface="Times New Roman" panose="02020603050405020304" pitchFamily="18" charset="0"/>
                <a:ea typeface="Times New Roman" panose="02020603050405020304" pitchFamily="18" charset="0"/>
              </a:rPr>
              <a:t>            </a:t>
            </a:r>
            <a:r>
              <a:rPr lang="ar-SA" b="1" dirty="0">
                <a:solidFill>
                  <a:schemeClr val="tx1"/>
                </a:solidFill>
                <a:latin typeface="Times New Roman" panose="02020603050405020304" pitchFamily="18" charset="0"/>
                <a:ea typeface="Times New Roman" panose="02020603050405020304" pitchFamily="18" charset="0"/>
              </a:rPr>
              <a:t>د. ما اجتمع فيه الحقان وحق العبد فيه هو الغالب :</a:t>
            </a:r>
            <a:endParaRPr lang="en-US"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595627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الحرية في الإسلام - المعهد المصري للدراسات">
            <a:extLst>
              <a:ext uri="{FF2B5EF4-FFF2-40B4-BE49-F238E27FC236}">
                <a16:creationId xmlns:a16="http://schemas.microsoft.com/office/drawing/2014/main" id="{2C371A4D-43AE-4336-95EF-CB758B2BD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2373" y="4120584"/>
            <a:ext cx="5701552" cy="15638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1268165" y="952681"/>
            <a:ext cx="8926447" cy="316790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1600" b="1" dirty="0">
                <a:latin typeface="Times New Roman" panose="02020603050405020304" pitchFamily="18" charset="0"/>
                <a:ea typeface="Times New Roman" panose="02020603050405020304" pitchFamily="18" charset="0"/>
              </a:rPr>
              <a:t>ثانيا : المدلول الاصطلاحي للحق في الخصوصية:</a:t>
            </a:r>
            <a:endParaRPr lang="en-US" sz="1600" b="1" dirty="0">
              <a:latin typeface="Times New Roman" panose="02020603050405020304" pitchFamily="18" charset="0"/>
              <a:ea typeface="Times New Roman" panose="02020603050405020304" pitchFamily="18" charset="0"/>
            </a:endParaRPr>
          </a:p>
          <a:p>
            <a:pPr algn="just" rtl="1">
              <a:lnSpc>
                <a:spcPct val="150000"/>
              </a:lnSpc>
            </a:pPr>
            <a:endParaRPr lang="ar-EG" sz="1600" b="1" dirty="0">
              <a:latin typeface="Times New Roman" panose="02020603050405020304" pitchFamily="18" charset="0"/>
              <a:ea typeface="Times New Roman" panose="02020603050405020304" pitchFamily="18" charset="0"/>
            </a:endParaRPr>
          </a:p>
          <a:p>
            <a:pPr algn="just" rtl="1">
              <a:lnSpc>
                <a:spcPct val="150000"/>
              </a:lnSpc>
            </a:pPr>
            <a:r>
              <a:rPr lang="ar-EG" sz="1600" b="1" dirty="0">
                <a:latin typeface="Times New Roman" panose="02020603050405020304" pitchFamily="18" charset="0"/>
                <a:ea typeface="Times New Roman" panose="02020603050405020304" pitchFamily="18" charset="0"/>
              </a:rPr>
              <a:t>  </a:t>
            </a:r>
            <a:r>
              <a:rPr lang="ar-SA" sz="1600" dirty="0">
                <a:latin typeface="Times New Roman" panose="02020603050405020304" pitchFamily="18" charset="0"/>
                <a:ea typeface="Times New Roman" panose="02020603050405020304" pitchFamily="18" charset="0"/>
              </a:rPr>
              <a:t> </a:t>
            </a:r>
            <a:r>
              <a:rPr lang="ar-SA" sz="1600" b="1" dirty="0">
                <a:solidFill>
                  <a:schemeClr val="tx1"/>
                </a:solidFill>
                <a:latin typeface="Times New Roman" panose="02020603050405020304" pitchFamily="18" charset="0"/>
                <a:ea typeface="Times New Roman" panose="02020603050405020304" pitchFamily="18" charset="0"/>
              </a:rPr>
              <a:t>وعلى ضوء هذا التقسيم للحقوق</a:t>
            </a:r>
            <a:r>
              <a:rPr lang="ar-EG" sz="1600" b="1" dirty="0">
                <a:solidFill>
                  <a:schemeClr val="tx1"/>
                </a:solidFill>
                <a:latin typeface="Times New Roman" panose="02020603050405020304" pitchFamily="18" charset="0"/>
                <a:ea typeface="Times New Roman" panose="02020603050405020304" pitchFamily="18" charset="0"/>
              </a:rPr>
              <a:t>،</a:t>
            </a:r>
            <a:r>
              <a:rPr lang="ar-SA" sz="1600" b="1" dirty="0">
                <a:solidFill>
                  <a:schemeClr val="tx1"/>
                </a:solidFill>
                <a:latin typeface="Times New Roman" panose="02020603050405020304" pitchFamily="18" charset="0"/>
                <a:ea typeface="Times New Roman" panose="02020603050405020304" pitchFamily="18" charset="0"/>
              </a:rPr>
              <a:t> هناك آثار يمكن على ضوئها التعرف إلى أي مدى يعرف الفقهاء حدود مفهوم الحقوق، </a:t>
            </a:r>
            <a:r>
              <a:rPr lang="ar-SA" sz="1600" b="1" dirty="0">
                <a:solidFill>
                  <a:schemeClr val="tx1"/>
                </a:solidFill>
                <a:highlight>
                  <a:srgbClr val="FFFF00"/>
                </a:highlight>
                <a:latin typeface="Times New Roman" panose="02020603050405020304" pitchFamily="18" charset="0"/>
                <a:ea typeface="Times New Roman" panose="02020603050405020304" pitchFamily="18" charset="0"/>
              </a:rPr>
              <a:t>وتتمثل هذه الآثار في </a:t>
            </a:r>
            <a:r>
              <a:rPr lang="ar-SA" sz="1600" b="1" dirty="0">
                <a:solidFill>
                  <a:schemeClr val="tx1"/>
                </a:solidFill>
                <a:latin typeface="Times New Roman" panose="02020603050405020304" pitchFamily="18" charset="0"/>
                <a:ea typeface="Times New Roman" panose="02020603050405020304" pitchFamily="18" charset="0"/>
              </a:rPr>
              <a:t>:</a:t>
            </a:r>
            <a:endParaRPr lang="en-US" sz="16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endParaRPr lang="ar-EG" sz="16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sz="1600" b="1" dirty="0">
                <a:solidFill>
                  <a:srgbClr val="FFFFFF"/>
                </a:solidFill>
                <a:latin typeface="Times New Roman" panose="02020603050405020304" pitchFamily="18" charset="0"/>
                <a:ea typeface="Times New Roman" panose="02020603050405020304" pitchFamily="18" charset="0"/>
              </a:rPr>
              <a:t>        أ. إسقاط الحق:</a:t>
            </a:r>
            <a:endParaRPr lang="en-US" sz="1600" b="1" dirty="0">
              <a:solidFill>
                <a:srgbClr val="FFFFFF"/>
              </a:solidFill>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600" dirty="0">
                <a:solidFill>
                  <a:schemeClr val="tx1"/>
                </a:solidFill>
                <a:effectLst/>
                <a:latin typeface="Times New Roman" panose="02020603050405020304" pitchFamily="18" charset="0"/>
                <a:ea typeface="Times New Roman" panose="02020603050405020304" pitchFamily="18" charset="0"/>
                <a:cs typeface="Alexandria Medium" pitchFamily="2" charset="-78"/>
              </a:rPr>
              <a:t>       </a:t>
            </a:r>
            <a:r>
              <a:rPr lang="ar-SA" sz="1600" dirty="0">
                <a:solidFill>
                  <a:schemeClr val="tx1"/>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فكل حق من حقوق الله لا يجوز للعبد إسقاطه، على عكس حقوق الفرد،</a:t>
            </a:r>
            <a:r>
              <a:rPr lang="ar-SA" sz="1600" dirty="0">
                <a:effectLst/>
                <a:latin typeface="Times New Roman" panose="02020603050405020304" pitchFamily="18" charset="0"/>
                <a:ea typeface="Times New Roman" panose="02020603050405020304" pitchFamily="18" charset="0"/>
                <a:cs typeface="Alexandria Medium" pitchFamily="2" charset="-78"/>
              </a:rPr>
              <a:t> أما إذا كان الحق دائرا بين الله والعبد، فلا يجوز للعبد إسقاطه إذا ترتب على ذلك إسقاط حق الله.</a:t>
            </a:r>
            <a:endParaRPr lang="en-US" sz="1400" dirty="0">
              <a:effectLst/>
              <a:latin typeface="Times New Roman" panose="02020603050405020304" pitchFamily="18" charset="0"/>
              <a:ea typeface="Times New Roman" panose="02020603050405020304" pitchFamily="18" charset="0"/>
            </a:endParaRPr>
          </a:p>
          <a:p>
            <a:pPr algn="just" rtl="1"/>
            <a:endParaRPr lang="en-US" sz="1600" dirty="0">
              <a:solidFill>
                <a:srgbClr val="FFFFFF"/>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787447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40871" y="1545190"/>
            <a:ext cx="10727872"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الحرية في الإسلام - المعهد المصري للدراسات">
            <a:extLst>
              <a:ext uri="{FF2B5EF4-FFF2-40B4-BE49-F238E27FC236}">
                <a16:creationId xmlns:a16="http://schemas.microsoft.com/office/drawing/2014/main" id="{2C371A4D-43AE-4336-95EF-CB758B2BD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4322" y="5063925"/>
            <a:ext cx="3614057" cy="13953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2502474" y="660400"/>
            <a:ext cx="8094406" cy="15113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en-US" sz="1600" b="1" dirty="0">
                <a:latin typeface="Times New Roman" panose="02020603050405020304" pitchFamily="18" charset="0"/>
                <a:ea typeface="Times New Roman" panose="02020603050405020304" pitchFamily="18" charset="0"/>
              </a:rPr>
              <a:t>         </a:t>
            </a:r>
            <a:r>
              <a:rPr lang="ar-SA" sz="1600" b="1" dirty="0">
                <a:latin typeface="Times New Roman" panose="02020603050405020304" pitchFamily="18" charset="0"/>
                <a:ea typeface="Times New Roman" panose="02020603050405020304" pitchFamily="18" charset="0"/>
              </a:rPr>
              <a:t>ثانيا : المدلول الاصطلاحي للحق في الخصوصية:</a:t>
            </a:r>
            <a:endParaRPr lang="ar-EG" sz="1600" b="1" dirty="0">
              <a:latin typeface="Times New Roman" panose="02020603050405020304" pitchFamily="18" charset="0"/>
              <a:ea typeface="Times New Roman" panose="02020603050405020304" pitchFamily="18" charset="0"/>
            </a:endParaRPr>
          </a:p>
          <a:p>
            <a:pPr algn="just" rtl="1">
              <a:lnSpc>
                <a:spcPct val="150000"/>
              </a:lnSpc>
            </a:pPr>
            <a:r>
              <a:rPr lang="ar-EG" sz="1600" b="1" dirty="0">
                <a:latin typeface="Times New Roman" panose="02020603050405020304" pitchFamily="18" charset="0"/>
                <a:ea typeface="Times New Roman" panose="02020603050405020304" pitchFamily="18" charset="0"/>
              </a:rPr>
              <a:t>  </a:t>
            </a:r>
            <a:r>
              <a:rPr lang="ar-SA" sz="1600" dirty="0">
                <a:latin typeface="Times New Roman" panose="02020603050405020304" pitchFamily="18" charset="0"/>
                <a:ea typeface="Times New Roman" panose="02020603050405020304" pitchFamily="18" charset="0"/>
              </a:rPr>
              <a:t> </a:t>
            </a:r>
            <a:r>
              <a:rPr lang="ar-SA" sz="1600" b="1" dirty="0">
                <a:solidFill>
                  <a:schemeClr val="tx1"/>
                </a:solidFill>
                <a:latin typeface="Times New Roman" panose="02020603050405020304" pitchFamily="18" charset="0"/>
                <a:ea typeface="Times New Roman" panose="02020603050405020304" pitchFamily="18" charset="0"/>
              </a:rPr>
              <a:t>وعلى ضوء هذا التقسيم للحقوق</a:t>
            </a:r>
            <a:r>
              <a:rPr lang="ar-EG" sz="1600" b="1" dirty="0">
                <a:solidFill>
                  <a:schemeClr val="tx1"/>
                </a:solidFill>
                <a:latin typeface="Times New Roman" panose="02020603050405020304" pitchFamily="18" charset="0"/>
                <a:ea typeface="Times New Roman" panose="02020603050405020304" pitchFamily="18" charset="0"/>
              </a:rPr>
              <a:t>،</a:t>
            </a:r>
            <a:r>
              <a:rPr lang="ar-SA" sz="1600" b="1" dirty="0">
                <a:solidFill>
                  <a:schemeClr val="tx1"/>
                </a:solidFill>
                <a:latin typeface="Times New Roman" panose="02020603050405020304" pitchFamily="18" charset="0"/>
                <a:ea typeface="Times New Roman" panose="02020603050405020304" pitchFamily="18" charset="0"/>
              </a:rPr>
              <a:t> هناك آثار يمكن على ضوئها التعرف إلى أي مدى يعرف الفقهاء حدود مفهوم الحقوق، </a:t>
            </a:r>
            <a:r>
              <a:rPr lang="ar-SA" sz="1600" b="1" dirty="0">
                <a:solidFill>
                  <a:schemeClr val="tx1"/>
                </a:solidFill>
                <a:highlight>
                  <a:srgbClr val="FFFF00"/>
                </a:highlight>
                <a:latin typeface="Times New Roman" panose="02020603050405020304" pitchFamily="18" charset="0"/>
                <a:ea typeface="Times New Roman" panose="02020603050405020304" pitchFamily="18" charset="0"/>
              </a:rPr>
              <a:t>وتتمثل هذه الآثار في </a:t>
            </a:r>
            <a:r>
              <a:rPr lang="ar-SA" sz="1600" b="1" dirty="0">
                <a:solidFill>
                  <a:schemeClr val="tx1"/>
                </a:solidFill>
                <a:latin typeface="Times New Roman" panose="02020603050405020304" pitchFamily="18" charset="0"/>
                <a:ea typeface="Times New Roman" panose="02020603050405020304" pitchFamily="18" charset="0"/>
              </a:rPr>
              <a:t>:</a:t>
            </a:r>
            <a:endParaRPr lang="ar-EG" sz="16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sz="1600" b="1" dirty="0">
                <a:solidFill>
                  <a:schemeClr val="bg1"/>
                </a:solidFill>
                <a:latin typeface="Times New Roman" panose="02020603050405020304" pitchFamily="18" charset="0"/>
                <a:ea typeface="Times New Roman" panose="02020603050405020304" pitchFamily="18" charset="0"/>
              </a:rPr>
              <a:t>        ب. حق الإرث:</a:t>
            </a:r>
            <a:endParaRPr lang="en-US" sz="1600" dirty="0">
              <a:solidFill>
                <a:schemeClr val="bg1"/>
              </a:solidFill>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E4EF7E52-0987-EADA-C6F6-6E126B5032E1}"/>
              </a:ext>
            </a:extLst>
          </p:cNvPr>
          <p:cNvSpPr txBox="1"/>
          <p:nvPr/>
        </p:nvSpPr>
        <p:spPr>
          <a:xfrm>
            <a:off x="653143" y="2171700"/>
            <a:ext cx="10442121" cy="3368871"/>
          </a:xfrm>
          <a:prstGeom prst="rect">
            <a:avLst/>
          </a:prstGeom>
          <a:noFill/>
        </p:spPr>
        <p:txBody>
          <a:bodyPr wrap="square" rtlCol="0">
            <a:spAutoFit/>
          </a:bodyPr>
          <a:lstStyle/>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إن حقوق الله تعالى أو المغلب فيها حق الله لا تقبل الانتقال من المورث إلى الوارث. وقد اختلف الفقه بشأن بقية الحقوق فيما يتعلق بما يورث وما لا يورث منها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وقد وضع الفقهاء معيارا في هذا الشأن نستطيع وفقا لإعماله معرفة ما ينتقل بالميراث من تلك الحقوق، حيث ذكر أن الضابط لما ينتقل إليه - أي الميراث - ما كان متعلقا بالمال أو يرفع ضررا عن الوارث في تخفيف ألمه وعلي سبيل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المثال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ينتقل إلي الوارث القصاص وحد القذف</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علي الرغم </a:t>
            </a:r>
            <a:r>
              <a:rPr lang="ar-SA" sz="1800" dirty="0">
                <a:effectLst/>
                <a:latin typeface="Times New Roman" panose="02020603050405020304" pitchFamily="18" charset="0"/>
                <a:ea typeface="Times New Roman" panose="02020603050405020304" pitchFamily="18" charset="0"/>
                <a:cs typeface="Alexandria Medium" pitchFamily="2" charset="-78"/>
              </a:rPr>
              <a:t>من أنهما ليسا بمال، وعلى ذلك أن الوارث قد شفي حقده وغليله في القصاص، وأيضا إنقاذ سمعته مما أصابه من خدش اعتباره بسبب القذف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404102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en-US"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فإذا كان الحق خالصا لله، أو كان مشتركا مع العبد ولكن حق الله فيه هو الغالب يجوز لكل مسلم مكنة رفع الدعوى فيها</a:t>
            </a:r>
            <a:r>
              <a:rPr lang="ar-SA" sz="1800" dirty="0">
                <a:effectLst/>
                <a:latin typeface="Times New Roman" panose="02020603050405020304" pitchFamily="18" charset="0"/>
                <a:ea typeface="Times New Roman" panose="02020603050405020304" pitchFamily="18" charset="0"/>
                <a:cs typeface="Alexandria Medium" pitchFamily="2" charset="-78"/>
              </a:rPr>
              <a:t>، وذلك باعتباره فردا في المجتمع الإسلامي، ومكلفا بالأمر بالمعروف والنهي عن المنكر.</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الحرية في الإسلام - المعهد المصري للدراسات">
            <a:extLst>
              <a:ext uri="{FF2B5EF4-FFF2-40B4-BE49-F238E27FC236}">
                <a16:creationId xmlns:a16="http://schemas.microsoft.com/office/drawing/2014/main" id="{2C371A4D-43AE-4336-95EF-CB758B2BD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1775" y="3938473"/>
            <a:ext cx="3932765" cy="176292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2755326" y="828039"/>
            <a:ext cx="6681348" cy="209148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1600" b="1" dirty="0">
                <a:latin typeface="Times New Roman" panose="02020603050405020304" pitchFamily="18" charset="0"/>
                <a:ea typeface="Times New Roman" panose="02020603050405020304" pitchFamily="18" charset="0"/>
              </a:rPr>
              <a:t>ثانيا : المدلول الاصطلاحي للحق في الخصوصية:</a:t>
            </a:r>
            <a:endParaRPr lang="ar-EG" sz="1600" b="1" dirty="0">
              <a:latin typeface="Times New Roman" panose="02020603050405020304" pitchFamily="18" charset="0"/>
              <a:ea typeface="Times New Roman" panose="02020603050405020304" pitchFamily="18" charset="0"/>
            </a:endParaRPr>
          </a:p>
          <a:p>
            <a:pPr algn="just" rtl="1">
              <a:lnSpc>
                <a:spcPct val="150000"/>
              </a:lnSpc>
            </a:pPr>
            <a:r>
              <a:rPr lang="ar-EG" sz="1600" b="1" dirty="0">
                <a:latin typeface="Times New Roman" panose="02020603050405020304" pitchFamily="18" charset="0"/>
                <a:ea typeface="Times New Roman" panose="02020603050405020304" pitchFamily="18" charset="0"/>
              </a:rPr>
              <a:t>  </a:t>
            </a:r>
            <a:r>
              <a:rPr lang="ar-SA" sz="1600" dirty="0">
                <a:latin typeface="Times New Roman" panose="02020603050405020304" pitchFamily="18" charset="0"/>
                <a:ea typeface="Times New Roman" panose="02020603050405020304" pitchFamily="18" charset="0"/>
              </a:rPr>
              <a:t> </a:t>
            </a:r>
            <a:r>
              <a:rPr lang="ar-SA" sz="1600" b="1" dirty="0">
                <a:solidFill>
                  <a:schemeClr val="tx1"/>
                </a:solidFill>
                <a:latin typeface="Times New Roman" panose="02020603050405020304" pitchFamily="18" charset="0"/>
                <a:ea typeface="Times New Roman" panose="02020603050405020304" pitchFamily="18" charset="0"/>
              </a:rPr>
              <a:t>وعلى ضوء هذا التقسيم للحقوق</a:t>
            </a:r>
            <a:r>
              <a:rPr lang="ar-EG" sz="1600" b="1" dirty="0">
                <a:solidFill>
                  <a:schemeClr val="tx1"/>
                </a:solidFill>
                <a:latin typeface="Times New Roman" panose="02020603050405020304" pitchFamily="18" charset="0"/>
                <a:ea typeface="Times New Roman" panose="02020603050405020304" pitchFamily="18" charset="0"/>
              </a:rPr>
              <a:t>،</a:t>
            </a:r>
            <a:r>
              <a:rPr lang="ar-SA" sz="1600" b="1" dirty="0">
                <a:solidFill>
                  <a:schemeClr val="tx1"/>
                </a:solidFill>
                <a:latin typeface="Times New Roman" panose="02020603050405020304" pitchFamily="18" charset="0"/>
                <a:ea typeface="Times New Roman" panose="02020603050405020304" pitchFamily="18" charset="0"/>
              </a:rPr>
              <a:t> هناك آثار يمكن على ضوئها التعرف إلى أي مدى يعرف الفقهاء حدود مفهوم الحقوق، </a:t>
            </a:r>
            <a:r>
              <a:rPr lang="ar-SA" sz="1600" b="1" dirty="0">
                <a:solidFill>
                  <a:schemeClr val="tx1"/>
                </a:solidFill>
                <a:highlight>
                  <a:srgbClr val="FFFF00"/>
                </a:highlight>
                <a:latin typeface="Times New Roman" panose="02020603050405020304" pitchFamily="18" charset="0"/>
                <a:ea typeface="Times New Roman" panose="02020603050405020304" pitchFamily="18" charset="0"/>
              </a:rPr>
              <a:t>وتتمثل هذه الآثار في </a:t>
            </a:r>
            <a:r>
              <a:rPr lang="ar-SA" sz="1600" b="1" dirty="0">
                <a:solidFill>
                  <a:schemeClr val="tx1"/>
                </a:solidFill>
                <a:latin typeface="Times New Roman" panose="02020603050405020304" pitchFamily="18" charset="0"/>
                <a:ea typeface="Times New Roman" panose="02020603050405020304" pitchFamily="18" charset="0"/>
              </a:rPr>
              <a:t>:</a:t>
            </a:r>
            <a:endParaRPr lang="ar-EG" sz="16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sz="1600" b="1" dirty="0">
                <a:solidFill>
                  <a:schemeClr val="bg1"/>
                </a:solidFill>
                <a:latin typeface="Times New Roman" panose="02020603050405020304" pitchFamily="18" charset="0"/>
                <a:ea typeface="Times New Roman" panose="02020603050405020304" pitchFamily="18" charset="0"/>
              </a:rPr>
              <a:t>        ج. حق التقاضي:</a:t>
            </a:r>
            <a:endParaRPr lang="en-US" sz="16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163797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860612"/>
            <a:ext cx="9345750" cy="4972194"/>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الحرية في الإسلام - المعهد المصري للدراسات">
            <a:extLst>
              <a:ext uri="{FF2B5EF4-FFF2-40B4-BE49-F238E27FC236}">
                <a16:creationId xmlns:a16="http://schemas.microsoft.com/office/drawing/2014/main" id="{2C371A4D-43AE-4336-95EF-CB758B2BDA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56171" y="1959429"/>
            <a:ext cx="3316305" cy="367937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8569238" y="758998"/>
            <a:ext cx="1819836" cy="53239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600" b="1" dirty="0">
                <a:solidFill>
                  <a:schemeClr val="bg1"/>
                </a:solidFill>
                <a:latin typeface="Times New Roman" panose="02020603050405020304" pitchFamily="18" charset="0"/>
                <a:ea typeface="Times New Roman" panose="02020603050405020304" pitchFamily="18" charset="0"/>
              </a:rPr>
              <a:t>د. حق الملاحقة:</a:t>
            </a:r>
            <a:endParaRPr lang="en-US" sz="1600" dirty="0">
              <a:solidFill>
                <a:schemeClr val="bg1"/>
              </a:solidFill>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A117FEE4-52B7-967A-FC10-DB986FEEE651}"/>
              </a:ext>
            </a:extLst>
          </p:cNvPr>
          <p:cNvSpPr txBox="1"/>
          <p:nvPr/>
        </p:nvSpPr>
        <p:spPr>
          <a:xfrm>
            <a:off x="1233027" y="1097413"/>
            <a:ext cx="7563816" cy="5403402"/>
          </a:xfrm>
          <a:prstGeom prst="rect">
            <a:avLst/>
          </a:prstGeom>
          <a:noFill/>
        </p:spPr>
        <p:txBody>
          <a:bodyPr wrap="square" rtlCol="0">
            <a:spAutoFit/>
          </a:bodyPr>
          <a:lstStyle/>
          <a:p>
            <a:pPr marL="0" marR="0" algn="just" rtl="1">
              <a:lnSpc>
                <a:spcPct val="150000"/>
              </a:lnSpc>
              <a:spcBef>
                <a:spcPts val="0"/>
              </a:spcBef>
            </a:pPr>
            <a:r>
              <a:rPr lang="en-US"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ويقصد بها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ملاحقة الاعتداء الواقع علي الحق والتصدي له</a:t>
            </a:r>
            <a:r>
              <a:rPr lang="ar-SA" sz="1800" dirty="0">
                <a:effectLst/>
                <a:latin typeface="Times New Roman" panose="02020603050405020304" pitchFamily="18" charset="0"/>
                <a:ea typeface="Times New Roman" panose="02020603050405020304" pitchFamily="18" charset="0"/>
                <a:cs typeface="Alexandria Medium" pitchFamily="2" charset="-78"/>
              </a:rPr>
              <a:t> بهدف حماية الحق. وهذه الملاحقة تختلف تبعا لنوع الحق وكونه حقا لله، أو حقا للعبد، أو مشتركا بينهما.</a:t>
            </a:r>
            <a:endParaRPr lang="en-US" sz="18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r>
              <a:rPr lang="en-US"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فإذا كان الحق خالصا لله،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فإن ملاحقة الاعتداء عليه تكون من واجب المحتسب</a:t>
            </a:r>
            <a:r>
              <a:rPr lang="ar-SA" sz="1800" dirty="0">
                <a:effectLst/>
                <a:latin typeface="Times New Roman" panose="02020603050405020304" pitchFamily="18" charset="0"/>
                <a:ea typeface="Times New Roman" panose="02020603050405020304" pitchFamily="18" charset="0"/>
                <a:cs typeface="Alexandria Medium" pitchFamily="2" charset="-78"/>
              </a:rPr>
              <a:t>، وعليه أن يقوم من تلقاء نفسه ويلزم الجماعة والأفراد به.</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وإما إذا كان الحق خالصا للعبد، أو يغلب فيه حقه علي حق الله، فإن المحتسب لا يمكنه ملاحقة الاعتداء عليه إلا في حالة استدعاء صاحب الحق؛</a:t>
            </a:r>
            <a:r>
              <a:rPr lang="ar-SA" sz="1800" dirty="0">
                <a:effectLst/>
                <a:latin typeface="Times New Roman" panose="02020603050405020304" pitchFamily="18" charset="0"/>
                <a:ea typeface="Times New Roman" panose="02020603050405020304" pitchFamily="18" charset="0"/>
                <a:cs typeface="Alexandria Medium" pitchFamily="2" charset="-78"/>
              </a:rPr>
              <a:t> وذلك لأن هذا الأخير يستطيع المطالبة بحقه أو إسقاطه، فكان لابد من الانتظار إلي حين إعلان موقفه.</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ووظيفة المحتسب هي من أوائل الوظائف التي ظهرت في الإسلام، والمحتسب هو مسلم يسعى للأمر بالمعروف والنهي عن المنكر.</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endParaRPr lang="en-US" dirty="0">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954130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CC8AC610-1C8F-4989-9BC0-29E1D1720F20}"/>
              </a:ext>
            </a:extLst>
          </p:cNvPr>
          <p:cNvSpPr/>
          <p:nvPr/>
        </p:nvSpPr>
        <p:spPr>
          <a:xfrm>
            <a:off x="2596273" y="169828"/>
            <a:ext cx="8934874" cy="7479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Times New Roman" panose="02020603050405020304" pitchFamily="18" charset="0"/>
                <a:ea typeface="Times New Roman" panose="02020603050405020304" pitchFamily="18" charset="0"/>
              </a:rPr>
              <a:t>ثالثا: مكانة الحق في الخصوصية من تقسيمات الحقوق في الفقه الإسلامي:</a:t>
            </a:r>
            <a:endParaRPr lang="en-US" sz="2000" dirty="0">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787D684B-68E9-875E-C8FC-7272F0F4E0DA}"/>
              </a:ext>
            </a:extLst>
          </p:cNvPr>
          <p:cNvSpPr txBox="1"/>
          <p:nvPr/>
        </p:nvSpPr>
        <p:spPr>
          <a:xfrm>
            <a:off x="215900" y="1074690"/>
            <a:ext cx="11812813" cy="5192191"/>
          </a:xfrm>
          <a:prstGeom prst="rect">
            <a:avLst/>
          </a:prstGeom>
          <a:noFill/>
        </p:spPr>
        <p:txBody>
          <a:bodyPr wrap="square">
            <a:spAutoFit/>
          </a:bodyPr>
          <a:lstStyle/>
          <a:p>
            <a:pPr marL="0" marR="0" algn="just" rtl="1">
              <a:spcBef>
                <a:spcPts val="0"/>
              </a:spcBef>
            </a:pPr>
            <a:r>
              <a:rPr lang="en-US" sz="1400" dirty="0">
                <a:latin typeface="Times New Roman" panose="02020603050405020304" pitchFamily="18" charset="0"/>
                <a:ea typeface="Times New Roman" panose="02020603050405020304" pitchFamily="18" charset="0"/>
                <a:cs typeface="Alexandria Medium" pitchFamily="2" charset="-78"/>
              </a:rPr>
              <a:t>       </a:t>
            </a:r>
            <a:r>
              <a:rPr lang="ar-SA" sz="1400" dirty="0">
                <a:effectLst/>
                <a:latin typeface="Times New Roman" panose="02020603050405020304" pitchFamily="18" charset="0"/>
                <a:ea typeface="Times New Roman" panose="02020603050405020304" pitchFamily="18" charset="0"/>
                <a:cs typeface="Alexandria Medium" pitchFamily="2" charset="-78"/>
              </a:rPr>
              <a:t>سواء اتخذ الفقهاء تعاريف حاسمة لمفهوم الحق أم لا، فإن من المعروف يقينا أن الفقهاء - لا في القديم ولا في الحديث - قد استعملوا لفظة الحق في الخصوصية أو الحياة الخاصة، وعدم استعمال الفقه لهذا المصطلح لا يعنى أن الشريعة الإسلامية لم تعترف بهذا النوع من الحقوق، بل الأمر على خلاف ذلك؛ لأن الشريعة الإسلامية قد اعترفت بهذا الحق ابتدء وعرفت له تطبيقات عديدة، ولكنه قد انطوى تحت مفهوم الحقوق عموما في هذا الفقه.</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وبالنظر إلى التطبيقات العديدة للحق في الخصوصية في الفقه الإسلامي، ذهب رأي إلي أن هذا الحق يدخل تحت </a:t>
            </a:r>
            <a:r>
              <a:rPr lang="ar-SA" sz="1400" b="1"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ما يسمي بحق العبد الخالص أو المحض</a:t>
            </a:r>
            <a:r>
              <a:rPr lang="ar-SA" sz="1400" dirty="0">
                <a:effectLst/>
                <a:latin typeface="Times New Roman" panose="02020603050405020304" pitchFamily="18" charset="0"/>
                <a:ea typeface="Times New Roman" panose="02020603050405020304" pitchFamily="18" charset="0"/>
                <a:cs typeface="Alexandria Medium" pitchFamily="2" charset="-78"/>
              </a:rPr>
              <a:t> ، أو </a:t>
            </a:r>
            <a:r>
              <a:rPr lang="ar-SA" sz="1400" b="1"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الحق المشترك بين الله والعبد، و لكن حق العبد فيه هو الغالب.</a:t>
            </a:r>
            <a:r>
              <a:rPr lang="ar-SA" sz="1400" dirty="0">
                <a:effectLst/>
                <a:latin typeface="Times New Roman" panose="02020603050405020304" pitchFamily="18" charset="0"/>
                <a:ea typeface="Times New Roman" panose="02020603050405020304" pitchFamily="18" charset="0"/>
                <a:cs typeface="Alexandria Medium" pitchFamily="2" charset="-78"/>
              </a:rPr>
              <a:t> ويترتب علي ذلك هو جواز إسقاط هذا الحق من العبد، كما أن المحتسب لا يستطيع ملاحقة المعتدى عليه إلا بالاستدعاء  صاحبه.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وقد اتجه رأي آخر إلي أن الحق في الخصوصية </a:t>
            </a:r>
            <a:r>
              <a:rPr lang="ar-SA" sz="1400" b="1" dirty="0">
                <a:solidFill>
                  <a:srgbClr val="FF0000"/>
                </a:solidFill>
                <a:effectLst/>
                <a:latin typeface="Times New Roman" panose="02020603050405020304" pitchFamily="18" charset="0"/>
                <a:ea typeface="Times New Roman" panose="02020603050405020304" pitchFamily="18" charset="0"/>
                <a:cs typeface="Alexandria Medium" pitchFamily="2" charset="-78"/>
              </a:rPr>
              <a:t>هو حق من حقوق الله</a:t>
            </a:r>
            <a:r>
              <a:rPr lang="ar-SA" sz="1400" dirty="0">
                <a:effectLst/>
                <a:latin typeface="Times New Roman" panose="02020603050405020304" pitchFamily="18" charset="0"/>
                <a:ea typeface="Times New Roman" panose="02020603050405020304" pitchFamily="18" charset="0"/>
                <a:cs typeface="Alexandria Medium" pitchFamily="2" charset="-78"/>
              </a:rPr>
              <a:t>، أو </a:t>
            </a:r>
            <a:r>
              <a:rPr lang="ar-SA" sz="1400" b="1" dirty="0">
                <a:solidFill>
                  <a:srgbClr val="FF0000"/>
                </a:solidFill>
                <a:effectLst/>
                <a:latin typeface="Times New Roman" panose="02020603050405020304" pitchFamily="18" charset="0"/>
                <a:ea typeface="Times New Roman" panose="02020603050405020304" pitchFamily="18" charset="0"/>
                <a:cs typeface="Alexandria Medium" pitchFamily="2" charset="-78"/>
              </a:rPr>
              <a:t>حق مشترك بين الله والعبد، وحق الله هو الأرجح أو الغالب، </a:t>
            </a:r>
            <a:r>
              <a:rPr lang="ar-SA" sz="1400" dirty="0">
                <a:effectLst/>
                <a:latin typeface="Times New Roman" panose="02020603050405020304" pitchFamily="18" charset="0"/>
                <a:ea typeface="Times New Roman" panose="02020603050405020304" pitchFamily="18" charset="0"/>
                <a:cs typeface="Alexandria Medium" pitchFamily="2" charset="-78"/>
              </a:rPr>
              <a:t>ويجب علي الغير شرعا الحفاظ علي حماية الخصوصية للمسلمين، ويتحقق ذلك بحماية حرمة المساكن والعورات، والأسرار، والشرف، والعرض، ووفقا لذلك فإن أي اعتداء علي خصوصيات الأفراد يعتبر اعتداء علي حقوق الله تعالي لارتباط الصور سالفة البيان بالحرمات، ويعد انتهاكها محظورا شرعا، وهي حقوق الغير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b="1" dirty="0">
                <a:effectLst/>
                <a:latin typeface="Times New Roman" panose="02020603050405020304" pitchFamily="18" charset="0"/>
                <a:ea typeface="Times New Roman" panose="02020603050405020304" pitchFamily="18" charset="0"/>
                <a:cs typeface="Alexandria Medium" pitchFamily="2" charset="-78"/>
              </a:rPr>
              <a:t>الرأي الذي نرجحه:</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b="1" dirty="0">
                <a:effectLst/>
                <a:latin typeface="Times New Roman" panose="02020603050405020304" pitchFamily="18" charset="0"/>
                <a:ea typeface="Times New Roman" panose="02020603050405020304" pitchFamily="18" charset="0"/>
                <a:cs typeface="Alexandria Medium" pitchFamily="2" charset="-78"/>
              </a:rPr>
              <a:t>     ونحن نري من جانبنا الاتجاه الثاني والذي يذهب بالقول إلي أن الحق في الخصوصية من الحقوق الخالصة لله تعالي، أو من الحقوق الله المشتركة بين الله و العبد وحق الله فيها غالب وهو الأولي بالتأييد وذلك للأسباب التالية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أن عناصر الحق في الخصوصية في غالبيتها </a:t>
            </a: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تعد من الضرورات</a:t>
            </a:r>
            <a:r>
              <a:rPr lang="ar-SA" sz="1400" dirty="0">
                <a:effectLst/>
                <a:latin typeface="Times New Roman" panose="02020603050405020304" pitchFamily="18" charset="0"/>
                <a:ea typeface="Times New Roman" panose="02020603050405020304" pitchFamily="18" charset="0"/>
                <a:cs typeface="Alexandria Medium" pitchFamily="2" charset="-78"/>
              </a:rPr>
              <a:t> التي لا غني عنها وعلي سبيل المثال مسكن الإنسان، وكون هذه العناصر من الضروريات، فإن الحقوق المتعلقة بها تعتبر - في الفقه الإسلامي من قبيل حقوق الله - تعالي - الخالصة أو المشتركة بين حق الله تعالي وحق العبد، وحق الله فيها هو الغالب.</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نهي المولي - عز وجل - جميع المسلمين عن انتهاك خصوصيات غيرهم،</a:t>
            </a:r>
            <a:r>
              <a:rPr lang="ar-SA" sz="1400" dirty="0">
                <a:effectLst/>
                <a:latin typeface="Times New Roman" panose="02020603050405020304" pitchFamily="18" charset="0"/>
                <a:ea typeface="Times New Roman" panose="02020603050405020304" pitchFamily="18" charset="0"/>
                <a:cs typeface="Alexandria Medium" pitchFamily="2" charset="-78"/>
              </a:rPr>
              <a:t> وكون النهي عن المنكر واجب، ومن ثم فإن الحق في الخصوصية من الحقوق الخالصة - لله تعالي - أو من الحقوق المشتركة ويكون حق الله فيها غالب.</a:t>
            </a:r>
            <a:endParaRPr lang="en-US" sz="12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وضع الدين الإسلامي </a:t>
            </a: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عقوبات رادعة</a:t>
            </a:r>
            <a:r>
              <a:rPr lang="ar-SA" sz="1400" dirty="0">
                <a:effectLst/>
                <a:latin typeface="Times New Roman" panose="02020603050405020304" pitchFamily="18" charset="0"/>
                <a:ea typeface="Times New Roman" panose="02020603050405020304" pitchFamily="18" charset="0"/>
                <a:cs typeface="Alexandria Medium" pitchFamily="2" charset="-78"/>
              </a:rPr>
              <a:t> لمن ينتهك الخصوصية، وهذه الجرائم تمثل اعتداء علي حد من حدود الله الواردة علي سبيل الحصر ، مما يعني أن الحق في الخصوصية هو من حقوق الله سبحانه و تعالي .</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027322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CC8AC610-1C8F-4989-9BC0-29E1D1720F20}"/>
              </a:ext>
            </a:extLst>
          </p:cNvPr>
          <p:cNvSpPr/>
          <p:nvPr/>
        </p:nvSpPr>
        <p:spPr>
          <a:xfrm>
            <a:off x="4767943" y="212622"/>
            <a:ext cx="6245747" cy="57114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b="1" dirty="0">
                <a:latin typeface="Times New Roman" panose="02020603050405020304" pitchFamily="18" charset="0"/>
                <a:ea typeface="Times New Roman" panose="02020603050405020304" pitchFamily="18" charset="0"/>
              </a:rPr>
              <a:t>رابعا</a:t>
            </a:r>
            <a:r>
              <a:rPr lang="ar-SA" b="1" dirty="0">
                <a:latin typeface="Times New Roman" panose="02020603050405020304" pitchFamily="18" charset="0"/>
                <a:ea typeface="Times New Roman" panose="02020603050405020304" pitchFamily="18" charset="0"/>
              </a:rPr>
              <a:t>:</a:t>
            </a:r>
            <a:r>
              <a:rPr lang="ar-EG" b="1" dirty="0">
                <a:latin typeface="Times New Roman" panose="02020603050405020304" pitchFamily="18" charset="0"/>
                <a:ea typeface="Times New Roman" panose="02020603050405020304" pitchFamily="18" charset="0"/>
              </a:rPr>
              <a:t> ما هية الحق في الخصوصية في الشريعة الإسلامية:</a:t>
            </a:r>
            <a:endParaRPr lang="en-US" dirty="0">
              <a:latin typeface="Times New Roman" panose="02020603050405020304" pitchFamily="18" charset="0"/>
              <a:ea typeface="Times New Roman" panose="02020603050405020304" pitchFamily="18" charset="0"/>
            </a:endParaRPr>
          </a:p>
        </p:txBody>
      </p:sp>
      <p:pic>
        <p:nvPicPr>
          <p:cNvPr id="2" name="Picture 4" descr="الحرية بين تهذيب الإسلام وفوضى الغرب - موطني 48">
            <a:extLst>
              <a:ext uri="{FF2B5EF4-FFF2-40B4-BE49-F238E27FC236}">
                <a16:creationId xmlns:a16="http://schemas.microsoft.com/office/drawing/2014/main" id="{6E4EC6FA-7E89-89BA-A934-B3B39135B6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204" y="4374777"/>
            <a:ext cx="5729349" cy="189152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BD740F2-D582-F5F5-84B2-CBF6F9EB53B9}"/>
              </a:ext>
            </a:extLst>
          </p:cNvPr>
          <p:cNvSpPr txBox="1"/>
          <p:nvPr/>
        </p:nvSpPr>
        <p:spPr>
          <a:xfrm>
            <a:off x="114301" y="783771"/>
            <a:ext cx="12077699" cy="5482527"/>
          </a:xfrm>
          <a:prstGeom prst="rect">
            <a:avLst/>
          </a:prstGeom>
          <a:noFill/>
        </p:spPr>
        <p:txBody>
          <a:bodyPr wrap="square">
            <a:spAutoFit/>
          </a:bodyPr>
          <a:lstStyle/>
          <a:p>
            <a:pPr marL="0" marR="0" algn="just" rtl="1">
              <a:lnSpc>
                <a:spcPct val="150000"/>
              </a:lnSpc>
              <a:spcBef>
                <a:spcPts val="0"/>
              </a:spcBef>
            </a:pPr>
            <a:r>
              <a:rPr lang="en-US" sz="1400" dirty="0">
                <a:effectLst/>
                <a:ea typeface="Calibri" panose="020F0502020204030204" pitchFamily="34" charset="0"/>
                <a:cs typeface="Alexandria Medium" pitchFamily="2" charset="-78"/>
              </a:rPr>
              <a:t>         </a:t>
            </a:r>
            <a:r>
              <a:rPr lang="ar-SA" sz="1400" dirty="0">
                <a:effectLst/>
                <a:ea typeface="Calibri" panose="020F0502020204030204" pitchFamily="34" charset="0"/>
                <a:cs typeface="Alexandria Medium" pitchFamily="2" charset="-78"/>
              </a:rPr>
              <a:t>وبناء علي ما سبق يعرف الدكتور حسني الجندي الخصوصية للإنسان في الإسلام بأنها : ( صيانة الحياة الشخصية والعائلية للإنسان بعيدا عن الانكشاف أو المفاجأة من الآخرين بغير رضاه... أو هي أمن الشخص علي عوراته وحرماته هو وأسرته التي يحرص علي أن تكون بعيدة عن كل أشكال وصور تدخل الغير، يستوي أن يكون من الأقارب المقربين، أم من الغير الذين ليست لهم صلة إطلاقا به داخل بيته أو خارجه، وضمان قدر من الزمن يخلو فيه إلي نفسه، ويتصرف أثناءه بحرية هو وأهل بيته، للدرجة التي يستطيع معها رد الاعتداء الواقع علي هذه الحرمة دون أدني مسئولية وتكليف الغير بمراعاة ذلك، و إلا تعرض للجزاء الشرعي ).</a:t>
            </a:r>
            <a:endParaRPr lang="en-US" sz="1400" dirty="0">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r>
              <a:rPr lang="en-US"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latin typeface="Times New Roman" panose="02020603050405020304" pitchFamily="18" charset="0"/>
                <a:ea typeface="Times New Roman" panose="02020603050405020304" pitchFamily="18" charset="0"/>
                <a:cs typeface="Alexandria Medium" pitchFamily="2" charset="-78"/>
              </a:rPr>
              <a:t>ويذهب الدكتور عبد اللطيف هميم إلي أن الحق في الخصوصية هو: (حق الفرد في أن يعيش متمتعا باحترام أشياء خاصة يطويها عن غيره في العادة، وذلك بغل يد السلطة العامة، وكذلك الأفراد عن التدخل، أو التعرض لهذه الأشياء إلا في الأحوال التي تقتضيها المصلحة العامة، وذلك بإذن الشارع. وقد يلتقي الحق في الخصوصية في بعض جوانبه، مع الحق في الحرية؛ ذلك لأن الحرية في الفقه الإسلامي تعني: أن يكون الفرد قادرا على التصرف في شئون نفسه، وفي كل ما يتعلق بذاته آمنا من الاعتداء على نفسه أو عرضه أو ماله أو أي حق من حقوقه، إلا أنه لا يتطابق مع مفهوم الحق في الحرية الشخصية ، بل يشكل أحد عناصرها، ويمكن القول إن نطاق الخصوصية في الفقه الإسلامي، بعد استبعاد جريمة القذف؛ لأنها من جرائم الحدود يتلخص بالعناصر التالية :</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حماية المسكن.</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 حماية الفرد من المسارقة البصرية.</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 حماية الفرد من استراق السمع.</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حمايته من إشاعة أسراره وما يطويه عن غيره في العادة. </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400" dirty="0">
                <a:effectLst/>
                <a:latin typeface="Times New Roman" panose="02020603050405020304" pitchFamily="18" charset="0"/>
                <a:ea typeface="Times New Roman" panose="02020603050405020304" pitchFamily="18" charset="0"/>
                <a:cs typeface="Alexandria Medium" pitchFamily="2" charset="-78"/>
              </a:rPr>
              <a:t>حمايته من التهديد بإفشاء هذه الأسرار.</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598798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600" b="1" dirty="0">
                <a:solidFill>
                  <a:srgbClr val="FF0000"/>
                </a:solidFill>
                <a:effectLst/>
                <a:latin typeface="Times New Roman" panose="02020603050405020304" pitchFamily="18" charset="0"/>
                <a:ea typeface="Times New Roman" panose="02020603050405020304" pitchFamily="18" charset="0"/>
              </a:rPr>
              <a:t>        </a:t>
            </a:r>
            <a:r>
              <a:rPr lang="ar-SA" sz="1600" b="1" dirty="0">
                <a:solidFill>
                  <a:srgbClr val="FF0000"/>
                </a:solidFill>
                <a:effectLst/>
                <a:latin typeface="Times New Roman" panose="02020603050405020304" pitchFamily="18" charset="0"/>
                <a:ea typeface="Times New Roman" panose="02020603050405020304" pitchFamily="18" charset="0"/>
              </a:rPr>
              <a:t>يضاف إلى ما تقدم </a:t>
            </a:r>
            <a:r>
              <a:rPr lang="ar-SA" sz="1600" b="1" u="sng" dirty="0">
                <a:solidFill>
                  <a:srgbClr val="00B0F0"/>
                </a:solidFill>
                <a:effectLst/>
                <a:highlight>
                  <a:srgbClr val="FFFF00"/>
                </a:highlight>
                <a:latin typeface="Times New Roman" panose="02020603050405020304" pitchFamily="18" charset="0"/>
                <a:ea typeface="Times New Roman" panose="02020603050405020304" pitchFamily="18" charset="0"/>
              </a:rPr>
              <a:t>أن الشريعة الإسلامية قد حمت خصوصيات الفرد من الناحية الإجرائية</a:t>
            </a:r>
            <a:r>
              <a:rPr lang="ar-SA" sz="1600" b="1" u="sng" dirty="0">
                <a:solidFill>
                  <a:srgbClr val="00B0F0"/>
                </a:solidFill>
                <a:effectLst/>
                <a:latin typeface="Times New Roman" panose="02020603050405020304" pitchFamily="18" charset="0"/>
                <a:ea typeface="Times New Roman" panose="02020603050405020304" pitchFamily="18" charset="0"/>
              </a:rPr>
              <a:t>،</a:t>
            </a:r>
            <a:r>
              <a:rPr lang="ar-SA" sz="1600" b="1" dirty="0">
                <a:solidFill>
                  <a:srgbClr val="FF0000"/>
                </a:solidFill>
                <a:effectLst/>
                <a:latin typeface="Times New Roman" panose="02020603050405020304" pitchFamily="18" charset="0"/>
                <a:ea typeface="Times New Roman" panose="02020603050405020304" pitchFamily="18" charset="0"/>
              </a:rPr>
              <a:t> وذلك باعتبار أن الإجراءات جزء مكمل للعقوبات في الفقه الإسلامي ويتمثل هذا الاتجاه في الآتي:</a:t>
            </a: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dirty="0">
                <a:effectLst/>
                <a:latin typeface="Times New Roman" panose="02020603050405020304" pitchFamily="18" charset="0"/>
                <a:ea typeface="Times New Roman" panose="02020603050405020304" pitchFamily="18" charset="0"/>
              </a:rPr>
              <a:t>حماية سرية المراسلات.</a:t>
            </a: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dirty="0">
                <a:effectLst/>
                <a:latin typeface="Times New Roman" panose="02020603050405020304" pitchFamily="18" charset="0"/>
                <a:ea typeface="Times New Roman" panose="02020603050405020304" pitchFamily="18" charset="0"/>
              </a:rPr>
              <a:t> حماية الفرد من استعمال القسوة والعنف في الاستجواب. </a:t>
            </a: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dirty="0">
                <a:effectLst/>
                <a:latin typeface="Times New Roman" panose="02020603050405020304" pitchFamily="18" charset="0"/>
                <a:ea typeface="Times New Roman" panose="02020603050405020304" pitchFamily="18" charset="0"/>
              </a:rPr>
              <a:t>حماية الفرد من التعسف في التفتيش. </a:t>
            </a: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lt"/>
              <a:buAutoNum type="arabicPeriod"/>
            </a:pPr>
            <a:r>
              <a:rPr lang="ar-SA" sz="1600" dirty="0">
                <a:effectLst/>
                <a:latin typeface="Times New Roman" panose="02020603050405020304" pitchFamily="18" charset="0"/>
                <a:ea typeface="Times New Roman" panose="02020603050405020304" pitchFamily="18" charset="0"/>
              </a:rPr>
              <a:t>حماية الفرد من الوسائل التي تؤثر على عقل الإنسان، أو تكشف عن دروب الشخصية.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وقد عرف الدكتور محمود عبد الرحمن الحق في الخصوصية في الشريعة الإسلامية بأنه " حق كل إنسان في أن يترك لذاته في الجانب الخاص به من حياته ينعم بالألفة والسكينة بعيدا عن نظر وسمع الآخرين، وبمنأي عن تدخلهم أو رقابتهم دون مسوغ مشروع".</a:t>
            </a:r>
            <a:endParaRPr lang="en-US" sz="1600" dirty="0">
              <a:effectLst/>
              <a:latin typeface="Times New Roman" panose="02020603050405020304" pitchFamily="18" charset="0"/>
              <a:ea typeface="Times New Roman" panose="02020603050405020304" pitchFamily="18" charset="0"/>
            </a:endParaRPr>
          </a:p>
        </p:txBody>
      </p:sp>
      <p:pic>
        <p:nvPicPr>
          <p:cNvPr id="2050" name="Picture 2" descr="حل أسئله الاسلام دين الحريه mp3">
            <a:extLst>
              <a:ext uri="{FF2B5EF4-FFF2-40B4-BE49-F238E27FC236}">
                <a16:creationId xmlns:a16="http://schemas.microsoft.com/office/drawing/2014/main" id="{A3A49694-D4C0-4BE0-81D5-E3C24F000D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2871" y="2526644"/>
            <a:ext cx="2360235" cy="10469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CC8AC610-1C8F-4989-9BC0-29E1D1720F20}"/>
              </a:ext>
            </a:extLst>
          </p:cNvPr>
          <p:cNvSpPr/>
          <p:nvPr/>
        </p:nvSpPr>
        <p:spPr>
          <a:xfrm>
            <a:off x="2830045" y="277246"/>
            <a:ext cx="6876309" cy="7479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latin typeface="Times New Roman" panose="02020603050405020304" pitchFamily="18" charset="0"/>
                <a:ea typeface="Times New Roman" panose="02020603050405020304" pitchFamily="18" charset="0"/>
              </a:rPr>
              <a:t>رابعا</a:t>
            </a:r>
            <a:r>
              <a:rPr lang="ar-SA" sz="2000" b="1" dirty="0">
                <a:latin typeface="Times New Roman" panose="02020603050405020304" pitchFamily="18" charset="0"/>
                <a:ea typeface="Times New Roman" panose="02020603050405020304" pitchFamily="18" charset="0"/>
              </a:rPr>
              <a:t>:</a:t>
            </a:r>
            <a:r>
              <a:rPr lang="ar-EG" sz="2000" b="1" dirty="0">
                <a:latin typeface="Times New Roman" panose="02020603050405020304" pitchFamily="18" charset="0"/>
                <a:ea typeface="Times New Roman" panose="02020603050405020304" pitchFamily="18" charset="0"/>
              </a:rPr>
              <a:t> ما هية الحق في الخصوصية في الشريعة الإسلامية:</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54789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AE00C97-A8B0-D117-8293-1B38E26ABE62}"/>
              </a:ext>
            </a:extLst>
          </p:cNvPr>
          <p:cNvGrpSpPr/>
          <p:nvPr/>
        </p:nvGrpSpPr>
        <p:grpSpPr>
          <a:xfrm>
            <a:off x="7240078" y="69757"/>
            <a:ext cx="3971507" cy="1449522"/>
            <a:chOff x="2148900" y="285550"/>
            <a:chExt cx="3899382" cy="1449522"/>
          </a:xfrm>
          <a:scene3d>
            <a:camera prst="orthographicFront">
              <a:rot lat="0" lon="0" rev="0"/>
            </a:camera>
            <a:lightRig rig="contrasting" dir="t">
              <a:rot lat="0" lon="0" rev="1200000"/>
            </a:lightRig>
          </a:scene3d>
        </p:grpSpPr>
        <p:sp>
          <p:nvSpPr>
            <p:cNvPr id="8" name="Rectangle: Top Corners Rounded 7">
              <a:extLst>
                <a:ext uri="{FF2B5EF4-FFF2-40B4-BE49-F238E27FC236}">
                  <a16:creationId xmlns:a16="http://schemas.microsoft.com/office/drawing/2014/main" id="{92B49832-65F5-8CD3-5C6D-99FAE5A8CF5A}"/>
                </a:ext>
              </a:extLst>
            </p:cNvPr>
            <p:cNvSpPr/>
            <p:nvPr/>
          </p:nvSpPr>
          <p:spPr>
            <a:xfrm>
              <a:off x="2148900" y="285550"/>
              <a:ext cx="3899382" cy="1449522"/>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9" name="Rectangle: Top Corners Rounded 4">
              <a:extLst>
                <a:ext uri="{FF2B5EF4-FFF2-40B4-BE49-F238E27FC236}">
                  <a16:creationId xmlns:a16="http://schemas.microsoft.com/office/drawing/2014/main" id="{F95D322A-3131-294E-C6D0-EAAE2DB02205}"/>
                </a:ext>
              </a:extLst>
            </p:cNvPr>
            <p:cNvSpPr txBox="1"/>
            <p:nvPr/>
          </p:nvSpPr>
          <p:spPr>
            <a:xfrm>
              <a:off x="2219660" y="356310"/>
              <a:ext cx="3757862" cy="137876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25400" rIns="762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cs typeface="+mn-cs"/>
                </a:rPr>
                <a:t>المحور الثاني</a:t>
              </a:r>
              <a:endParaRPr lang="en-US" sz="2000" b="1" kern="1200" dirty="0">
                <a:cs typeface="+mn-cs"/>
              </a:endParaRPr>
            </a:p>
            <a:p>
              <a:pPr marL="0" lvl="0" indent="0" algn="ctr" defTabSz="889000" rtl="1">
                <a:lnSpc>
                  <a:spcPct val="90000"/>
                </a:lnSpc>
                <a:spcBef>
                  <a:spcPct val="0"/>
                </a:spcBef>
                <a:spcAft>
                  <a:spcPct val="35000"/>
                </a:spcAft>
                <a:buNone/>
              </a:pPr>
              <a:r>
                <a:rPr lang="ar-EG" sz="2000" b="1" kern="1200" dirty="0">
                  <a:cs typeface="+mn-cs"/>
                </a:rPr>
                <a:t>مفهوم الحق في الخصوصية</a:t>
              </a:r>
            </a:p>
            <a:p>
              <a:pPr marL="0" lvl="0" indent="0" algn="ctr" defTabSz="889000" rtl="1">
                <a:lnSpc>
                  <a:spcPct val="90000"/>
                </a:lnSpc>
                <a:spcBef>
                  <a:spcPct val="0"/>
                </a:spcBef>
                <a:spcAft>
                  <a:spcPct val="35000"/>
                </a:spcAft>
                <a:buNone/>
              </a:pPr>
              <a:r>
                <a:rPr lang="ar-EG" sz="2000" b="1" kern="1200" dirty="0">
                  <a:cs typeface="+mn-cs"/>
                </a:rPr>
                <a:t> في القانون الوضعي</a:t>
              </a:r>
            </a:p>
          </p:txBody>
        </p:sp>
      </p:grpSp>
      <p:pic>
        <p:nvPicPr>
          <p:cNvPr id="11"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7CF4F3AE-90AF-1467-E68A-85CEF47441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4830" y="140517"/>
            <a:ext cx="3529873" cy="14495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935D930-C45C-3156-5FB1-1744E8E7AD3F}"/>
              </a:ext>
            </a:extLst>
          </p:cNvPr>
          <p:cNvSpPr txBox="1"/>
          <p:nvPr/>
        </p:nvSpPr>
        <p:spPr>
          <a:xfrm>
            <a:off x="121298" y="1569468"/>
            <a:ext cx="12070702" cy="4828951"/>
          </a:xfrm>
          <a:prstGeom prst="rect">
            <a:avLst/>
          </a:prstGeom>
          <a:noFill/>
        </p:spPr>
        <p:txBody>
          <a:bodyPr wrap="square">
            <a:spAutoFit/>
          </a:bodyPr>
          <a:lstStyle/>
          <a:p>
            <a:pPr marL="342900" marR="0" lvl="0" indent="-342900" algn="just" rtl="1">
              <a:lnSpc>
                <a:spcPct val="150000"/>
              </a:lnSpc>
              <a:spcBef>
                <a:spcPts val="0"/>
              </a:spcBef>
              <a:spcAft>
                <a:spcPts val="500"/>
              </a:spcAft>
              <a:buFont typeface="Symbol" panose="05050102010706020507" pitchFamily="18" charset="2"/>
              <a:buChar char=""/>
            </a:pPr>
            <a:r>
              <a:rPr lang="ar-SA" sz="1400" b="1" dirty="0">
                <a:effectLst/>
                <a:latin typeface="Times New Roman" panose="02020603050405020304" pitchFamily="18" charset="0"/>
                <a:ea typeface="Times New Roman" panose="02020603050405020304" pitchFamily="18" charset="0"/>
                <a:cs typeface="Alexandria Medium" pitchFamily="2" charset="-78"/>
              </a:rPr>
              <a:t>تمهيد وتقسيم:</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effectLst/>
                <a:latin typeface="Alexandria Medium" pitchFamily="2" charset="-78"/>
                <a:ea typeface="Times New Roman" panose="02020603050405020304" pitchFamily="18" charset="0"/>
              </a:rPr>
              <a:t>      </a:t>
            </a:r>
            <a:r>
              <a:rPr lang="ar-SA" sz="1400" dirty="0">
                <a:effectLst/>
                <a:latin typeface="Times New Roman" panose="02020603050405020304" pitchFamily="18" charset="0"/>
                <a:ea typeface="Times New Roman" panose="02020603050405020304" pitchFamily="18" charset="0"/>
                <a:cs typeface="Alexandria Medium" pitchFamily="2" charset="-78"/>
              </a:rPr>
              <a:t>والواقع أن فكرة الخصوصية  مازالت تعتبر من الأمور الدقيقة التي تثير حولها نقاشا وجدلا كبيرين في القانون المقارن، ولم تشكل قط محلا التعريف قانوني ويرجع ذلك للطبيعة المعقدة لهذه الفكرة، </a:t>
            </a:r>
            <a:r>
              <a:rPr lang="ar-SA" sz="1400" u="sng" dirty="0">
                <a:solidFill>
                  <a:srgbClr val="00B0F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فلا يوجد تعريف واحد يمكن أن يغطي المظاهر المختلفة للخصوصية</a:t>
            </a:r>
            <a:r>
              <a:rPr lang="ar-SA" sz="1400" dirty="0">
                <a:effectLst/>
                <a:latin typeface="Times New Roman" panose="02020603050405020304" pitchFamily="18" charset="0"/>
                <a:ea typeface="Times New Roman" panose="02020603050405020304" pitchFamily="18" charset="0"/>
                <a:cs typeface="Alexandria Medium" pitchFamily="2" charset="-78"/>
              </a:rPr>
              <a:t>، لذا يستخدم المشرع غالبا هذه الفكرة في العديد من النصوص دون أن يعطي تعريفا لها.</a:t>
            </a:r>
            <a:endParaRPr lang="en-US" sz="14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ar-SA" sz="1400" b="1" dirty="0">
                <a:effectLst/>
                <a:latin typeface="Times New Roman" panose="02020603050405020304" pitchFamily="18" charset="0"/>
                <a:ea typeface="Times New Roman" panose="02020603050405020304" pitchFamily="18" charset="0"/>
                <a:cs typeface="Alexandria Medium" pitchFamily="2" charset="-78"/>
              </a:rPr>
              <a:t>وقد اختلف الفقه والقضاء المقارن بصدد ماهية الحق في الخصوصية، لدرجة أن الاتجاه العام الآن هو ضرورة عدم الانشغال كثيرا بوضع تعريف محدد لها، وأن يترك ذلك للقضاء الذي يحدد الأمور التي تدخل في نطاق الخصوصية بحسب ظروف كل مجتمع وتطور وأفكاره، ومن ثم يكتفي بأن يبحث كل حالة علي حده، محاولا إيجاد العلاج المناسب والحماية الكاملة.</a:t>
            </a:r>
            <a:endParaRPr lang="en-US" sz="1400" b="1"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ورغم الاختلاف بشأن مدلول الحق في الخصوصية، فإن ذلك لا يقف حائلا دون محاولتنا التعرف علي بعض الأسس والمعايير التي يمكن الاسترشاد بها لتحديد ماهية الخصوصية. ويقتضي هذا الأمر أن نفصل بين فكرة الخصوصية والأفكار، والأمور المتشابهة معها طريقا للوصول إلي تحديد هذا الحق، وهو الإطار الموضوعي للخصوصية.</a:t>
            </a:r>
            <a:endParaRPr lang="en-US" sz="14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200" dirty="0">
              <a:effectLst/>
              <a:latin typeface="Times New Roman" panose="02020603050405020304" pitchFamily="18" charset="0"/>
              <a:ea typeface="Times New Roman" panose="02020603050405020304" pitchFamily="18" charset="0"/>
            </a:endParaRPr>
          </a:p>
          <a:p>
            <a:pPr algn="just" rtl="1">
              <a:lnSpc>
                <a:spcPct val="150000"/>
              </a:lnSpc>
            </a:pPr>
            <a:r>
              <a:rPr lang="en-US" sz="1400" dirty="0">
                <a:effectLst/>
                <a:latin typeface="Alexandria Medium" pitchFamily="2" charset="-78"/>
                <a:ea typeface="Calibri" panose="020F0502020204030204" pitchFamily="34" charset="0"/>
              </a:rPr>
              <a:t>     </a:t>
            </a:r>
            <a:r>
              <a:rPr lang="ar-SA" sz="1400" dirty="0">
                <a:effectLst/>
                <a:latin typeface="Alexandria Medium" pitchFamily="2" charset="-78"/>
                <a:ea typeface="Calibri" panose="020F0502020204030204" pitchFamily="34" charset="0"/>
              </a:rPr>
              <a:t>أما الإطار النسبي للحق في الخصوصية، فه</a:t>
            </a:r>
            <a:r>
              <a:rPr lang="ar-EG" sz="1400" dirty="0">
                <a:effectLst/>
                <a:ea typeface="Calibri" panose="020F0502020204030204" pitchFamily="34" charset="0"/>
                <a:cs typeface="Alexandria Medium" pitchFamily="2" charset="-78"/>
              </a:rPr>
              <a:t>ي</a:t>
            </a:r>
            <a:r>
              <a:rPr lang="ar-SA" sz="1400" dirty="0">
                <a:effectLst/>
                <a:ea typeface="Calibri" panose="020F0502020204030204" pitchFamily="34" charset="0"/>
                <a:cs typeface="Alexandria Medium" pitchFamily="2" charset="-78"/>
              </a:rPr>
              <a:t> الفكرة التي تتسم بالاختلاف الأفراد - فهناك بين من يجعل حياته سرا غامضا يحيطه الكتمان، وهناك من يجعل حياته كتابا مفتوحا يسهل قراءته - ووفقاً لطبيعة الوسط الذي يعيشون فيه وطبيعة التعليم والظروف الاجتماعية.</a:t>
            </a:r>
            <a:endParaRPr lang="en-US" dirty="0"/>
          </a:p>
        </p:txBody>
      </p:sp>
    </p:spTree>
    <p:extLst>
      <p:ext uri="{BB962C8B-B14F-4D97-AF65-F5344CB8AC3E}">
        <p14:creationId xmlns:p14="http://schemas.microsoft.com/office/powerpoint/2010/main" val="7342339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62362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6287" y="1748063"/>
            <a:ext cx="10403632" cy="39809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911524355"/>
              </p:ext>
            </p:extLst>
          </p:nvPr>
        </p:nvGraphicFramePr>
        <p:xfrm>
          <a:off x="2154150" y="-46653"/>
          <a:ext cx="6201633" cy="28927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2972608" y="3048928"/>
            <a:ext cx="6904652" cy="148761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b="1" dirty="0">
                <a:latin typeface="Times New Roman" panose="02020603050405020304" pitchFamily="18" charset="0"/>
                <a:ea typeface="Times New Roman" panose="02020603050405020304" pitchFamily="18" charset="0"/>
              </a:rPr>
              <a:t>وفي ضوء ما تقدم فسنبين تعريف الخصوصية علي النحو التالي:</a:t>
            </a:r>
            <a:endParaRPr lang="en-US" b="1" dirty="0">
              <a:latin typeface="Times New Roman" panose="02020603050405020304" pitchFamily="18" charset="0"/>
              <a:ea typeface="Times New Roman" panose="02020603050405020304" pitchFamily="18" charset="0"/>
            </a:endParaRPr>
          </a:p>
          <a:p>
            <a:pPr algn="just" rtl="1"/>
            <a:endParaRPr lang="en-US" dirty="0">
              <a:latin typeface="Times New Roman" panose="02020603050405020304" pitchFamily="18" charset="0"/>
              <a:ea typeface="Times New Roman" panose="02020603050405020304" pitchFamily="18" charset="0"/>
            </a:endParaRPr>
          </a:p>
          <a:p>
            <a:pPr algn="just" rtl="1"/>
            <a:r>
              <a:rPr lang="ar-EG" dirty="0">
                <a:latin typeface="Times New Roman" panose="02020603050405020304" pitchFamily="18" charset="0"/>
                <a:ea typeface="Times New Roman" panose="02020603050405020304" pitchFamily="18" charset="0"/>
              </a:rPr>
              <a:t>       </a:t>
            </a:r>
            <a:r>
              <a:rPr lang="ar-SA" dirty="0">
                <a:solidFill>
                  <a:srgbClr val="000000"/>
                </a:solidFill>
                <a:latin typeface="Times New Roman" panose="02020603050405020304" pitchFamily="18" charset="0"/>
                <a:ea typeface="Times New Roman" panose="02020603050405020304" pitchFamily="18" charset="0"/>
              </a:rPr>
              <a:t>أولا: الإطار الموضوعي للخصوصية.</a:t>
            </a:r>
            <a:endParaRPr lang="en-US" dirty="0">
              <a:solidFill>
                <a:srgbClr val="000000"/>
              </a:solidFill>
              <a:latin typeface="Times New Roman" panose="02020603050405020304" pitchFamily="18" charset="0"/>
              <a:ea typeface="Times New Roman" panose="02020603050405020304" pitchFamily="18" charset="0"/>
            </a:endParaRPr>
          </a:p>
          <a:p>
            <a:pPr algn="just" rtl="1"/>
            <a:endParaRPr lang="en-US" dirty="0">
              <a:solidFill>
                <a:srgbClr val="000000"/>
              </a:solidFill>
              <a:latin typeface="Times New Roman" panose="02020603050405020304" pitchFamily="18" charset="0"/>
              <a:ea typeface="Times New Roman" panose="02020603050405020304" pitchFamily="18" charset="0"/>
            </a:endParaRPr>
          </a:p>
          <a:p>
            <a:pPr algn="just" rtl="1"/>
            <a:r>
              <a:rPr lang="ar-SA" dirty="0">
                <a:solidFill>
                  <a:srgbClr val="000000"/>
                </a:solidFill>
                <a:latin typeface="Times New Roman" panose="02020603050405020304" pitchFamily="18" charset="0"/>
                <a:ea typeface="Times New Roman" panose="02020603050405020304" pitchFamily="18" charset="0"/>
              </a:rPr>
              <a:t> </a:t>
            </a:r>
            <a:r>
              <a:rPr lang="ar-EG" dirty="0">
                <a:solidFill>
                  <a:srgbClr val="000000"/>
                </a:solidFill>
                <a:latin typeface="Times New Roman" panose="02020603050405020304" pitchFamily="18" charset="0"/>
                <a:ea typeface="Times New Roman" panose="02020603050405020304" pitchFamily="18" charset="0"/>
              </a:rPr>
              <a:t>      </a:t>
            </a:r>
            <a:r>
              <a:rPr lang="ar-SA" dirty="0">
                <a:solidFill>
                  <a:srgbClr val="000000"/>
                </a:solidFill>
                <a:latin typeface="Times New Roman" panose="02020603050405020304" pitchFamily="18" charset="0"/>
                <a:ea typeface="Times New Roman" panose="02020603050405020304" pitchFamily="18" charset="0"/>
              </a:rPr>
              <a:t>ثانيا: الإطار النسبي للخصوصية.</a:t>
            </a:r>
            <a:endParaRPr lang="en-US"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095637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601" y="4700586"/>
            <a:ext cx="3701713" cy="163035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559215054"/>
              </p:ext>
            </p:extLst>
          </p:nvPr>
        </p:nvGraphicFramePr>
        <p:xfrm>
          <a:off x="4820093" y="-306143"/>
          <a:ext cx="6201633" cy="28927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4070379" y="4700586"/>
            <a:ext cx="6951347" cy="14926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b="1" dirty="0">
                <a:latin typeface="Times New Roman" panose="02020603050405020304" pitchFamily="18" charset="0"/>
                <a:ea typeface="Times New Roman" panose="02020603050405020304" pitchFamily="18" charset="0"/>
              </a:rPr>
              <a:t>وفي ضوء ما تقدم فسنبين تعريف الخصوصية علي النحو التالي:</a:t>
            </a:r>
            <a:endParaRPr lang="en-US" dirty="0">
              <a:latin typeface="Times New Roman" panose="02020603050405020304" pitchFamily="18" charset="0"/>
              <a:ea typeface="Times New Roman" panose="02020603050405020304" pitchFamily="18" charset="0"/>
            </a:endParaRPr>
          </a:p>
          <a:p>
            <a:pPr algn="just" rtl="1"/>
            <a:r>
              <a:rPr lang="ar-EG" dirty="0">
                <a:latin typeface="Times New Roman" panose="02020603050405020304" pitchFamily="18" charset="0"/>
                <a:ea typeface="Times New Roman" panose="02020603050405020304" pitchFamily="18" charset="0"/>
              </a:rPr>
              <a:t>       </a:t>
            </a:r>
            <a:r>
              <a:rPr lang="ar-SA" dirty="0">
                <a:solidFill>
                  <a:srgbClr val="000000"/>
                </a:solidFill>
                <a:latin typeface="Times New Roman" panose="02020603050405020304" pitchFamily="18" charset="0"/>
                <a:ea typeface="Times New Roman" panose="02020603050405020304" pitchFamily="18" charset="0"/>
              </a:rPr>
              <a:t>أولا: الإطار الموضوعي للخصوصية</a:t>
            </a:r>
            <a:r>
              <a:rPr lang="ar-EG" dirty="0">
                <a:solidFill>
                  <a:srgbClr val="000000"/>
                </a:solidFill>
                <a:latin typeface="Times New Roman" panose="02020603050405020304" pitchFamily="18" charset="0"/>
                <a:ea typeface="Times New Roman" panose="02020603050405020304" pitchFamily="18" charset="0"/>
              </a:rPr>
              <a:t>:</a:t>
            </a:r>
            <a:endParaRPr lang="ar-EG" dirty="0">
              <a:solidFill>
                <a:srgbClr val="FF0000"/>
              </a:solidFill>
              <a:latin typeface="Times New Roman" panose="02020603050405020304" pitchFamily="18" charset="0"/>
              <a:ea typeface="Times New Roman" panose="02020603050405020304" pitchFamily="18" charset="0"/>
            </a:endParaRPr>
          </a:p>
          <a:p>
            <a:pPr algn="just" rtl="1"/>
            <a:r>
              <a:rPr lang="ar-EG" dirty="0">
                <a:solidFill>
                  <a:srgbClr val="FF0000"/>
                </a:solidFill>
                <a:latin typeface="Times New Roman" panose="02020603050405020304" pitchFamily="18" charset="0"/>
                <a:ea typeface="Times New Roman" panose="02020603050405020304" pitchFamily="18" charset="0"/>
              </a:rPr>
              <a:t>             1. التعريف السلبي للخصوصية:</a:t>
            </a:r>
          </a:p>
          <a:p>
            <a:pPr algn="just" rtl="1"/>
            <a:r>
              <a:rPr lang="ar-EG" dirty="0">
                <a:solidFill>
                  <a:srgbClr val="FF0000"/>
                </a:solidFill>
                <a:latin typeface="Times New Roman" panose="02020603050405020304" pitchFamily="18" charset="0"/>
                <a:ea typeface="Times New Roman" panose="02020603050405020304" pitchFamily="18" charset="0"/>
              </a:rPr>
              <a:t>             2. التعريف الإيجابي للخصوصية:</a:t>
            </a:r>
            <a:endParaRPr lang="en-US" dirty="0">
              <a:solidFill>
                <a:srgbClr val="FF0000"/>
              </a:solidFill>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2A2DEB16-A62F-C29D-9C40-0B98E5AB6C1D}"/>
              </a:ext>
            </a:extLst>
          </p:cNvPr>
          <p:cNvSpPr txBox="1"/>
          <p:nvPr/>
        </p:nvSpPr>
        <p:spPr>
          <a:xfrm>
            <a:off x="1247822" y="1566513"/>
            <a:ext cx="9190653" cy="2964338"/>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en-US"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والواقع أن لحياة الإنسان صفة مزدوجة</a:t>
            </a:r>
            <a:r>
              <a:rPr lang="ar-SA" sz="1400" dirty="0">
                <a:effectLst/>
                <a:latin typeface="Times New Roman" panose="02020603050405020304" pitchFamily="18" charset="0"/>
                <a:ea typeface="Times New Roman" panose="02020603050405020304" pitchFamily="18" charset="0"/>
                <a:cs typeface="Alexandria Medium" pitchFamily="2" charset="-78"/>
              </a:rPr>
              <a:t> فهي تكون عامة أحيانا، كما تكون خاصة في أحيانا أخري، وحين يمارس الشخص حياته العامة لا يكون محلا للحماية القانونية ضد الإفشاء أو النشر؛ حيث يكون سلوكه علي مرآي ومسمع من الناس ويتعرض من ثم لالتقاط صورته أو تسجيل صوته. وأما خارج هذا الإطار من الحياة العامة، يكون للشخص حياته الخاصة التي يكون من حقه أن يعيشها بعيدا عن تطفل الآخرين، ويكون التعرض له في هذا النطاق ممنوعا بحكم القانون.</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ar-SA" sz="1400" b="1" dirty="0">
                <a:effectLst/>
                <a:latin typeface="Times New Roman" panose="02020603050405020304" pitchFamily="18" charset="0"/>
                <a:ea typeface="Times New Roman" panose="02020603050405020304" pitchFamily="18" charset="0"/>
                <a:cs typeface="Alexandria Medium" pitchFamily="2" charset="-78"/>
              </a:rPr>
              <a:t>وأنه يمكن القول:</a:t>
            </a: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إن الحياة الخاصة والحياة العامة هما تعبيران لكل لا يتجزأ</a:t>
            </a:r>
            <a:r>
              <a:rPr lang="ar-SA" sz="1400" dirty="0">
                <a:effectLst/>
                <a:latin typeface="Times New Roman" panose="02020603050405020304" pitchFamily="18" charset="0"/>
                <a:ea typeface="Times New Roman" panose="02020603050405020304" pitchFamily="18" charset="0"/>
                <a:cs typeface="Alexandria Medium" pitchFamily="2" charset="-78"/>
              </a:rPr>
              <a:t>، ويتحدد معنى كل منهما بالنظر إلى الأخرى. ولهذا فإنه يبدو لنا المفيد أن نعرف الحياة الخاصة بالنظر إلى نقيضها؛ حتى يمكننا أن نميز كلا منهما عن الأخرى ثم نعرض بعد ذلك للبحث عن تعريف إيجابي للحياة الخاصة. وذلك علي النحو التالي :</a:t>
            </a:r>
            <a:endParaRPr lang="en-US" dirty="0"/>
          </a:p>
        </p:txBody>
      </p:sp>
    </p:spTree>
    <p:extLst>
      <p:ext uri="{BB962C8B-B14F-4D97-AF65-F5344CB8AC3E}">
        <p14:creationId xmlns:p14="http://schemas.microsoft.com/office/powerpoint/2010/main" val="2568462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7950" y="1348405"/>
            <a:ext cx="11976100" cy="448440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ar-EG"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لما كانت الحياة العامة للفرد مكشوفة للجميع، فإنه يكون من اليسير تعريفها، وإذا ما تم تعريف الحياة العامة يصبح ما عداها داخلا في نطاق الخصوصية. وانطلاقا من هذه الفكرة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ذهب جانب من الفقه إلى تعريف الخصوصية للشخص بأنها كل ما ليس له علاقة بالحياة العامة</a:t>
            </a:r>
            <a:r>
              <a:rPr lang="ar-SA" sz="1800" dirty="0">
                <a:effectLst/>
                <a:latin typeface="Times New Roman" panose="02020603050405020304" pitchFamily="18" charset="0"/>
                <a:ea typeface="Times New Roman" panose="02020603050405020304" pitchFamily="18" charset="0"/>
                <a:cs typeface="Alexandria Medium" pitchFamily="2" charset="-78"/>
              </a:rPr>
              <a:t>، أو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هي كل ما لا يعتبر من قبيل حياته العامة،</a:t>
            </a:r>
            <a:r>
              <a:rPr lang="ar-SA" sz="1800" dirty="0">
                <a:effectLst/>
                <a:latin typeface="Times New Roman" panose="02020603050405020304" pitchFamily="18" charset="0"/>
                <a:ea typeface="Times New Roman" panose="02020603050405020304" pitchFamily="18" charset="0"/>
                <a:cs typeface="Alexandria Medium" pitchFamily="2" charset="-78"/>
              </a:rPr>
              <a:t> فالحياة العامة لها حدود واضحة، ونطاق محدد يمكن من خلالها التوصل إلي تعريف الخصوصية.</a:t>
            </a:r>
            <a:endParaRPr lang="en-US" sz="1600" dirty="0">
              <a:effectLst/>
              <a:latin typeface="Times New Roman" panose="02020603050405020304" pitchFamily="18" charset="0"/>
              <a:ea typeface="Times New Roman" panose="02020603050405020304" pitchFamily="18" charset="0"/>
            </a:endParaRPr>
          </a:p>
          <a:p>
            <a:pPr marL="0" marR="0" algn="r"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وتجدر الإشارة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أن جانب الحياة العامة الذي يعيشه المرء الآن أصبح يطغى على الجانب الخاص في حياته</a:t>
            </a:r>
            <a:r>
              <a:rPr lang="ar-SA" sz="1800" dirty="0">
                <a:effectLst/>
                <a:latin typeface="Times New Roman" panose="02020603050405020304" pitchFamily="18" charset="0"/>
                <a:ea typeface="Times New Roman" panose="02020603050405020304" pitchFamily="18" charset="0"/>
                <a:cs typeface="Alexandria Medium" pitchFamily="2" charset="-78"/>
              </a:rPr>
              <a:t>، فالوقت الذي يخصصه الإنسان لحياته الخاصة في القرن الحالي أصبح للأسف يعد بالدقائق – كما يقول البعض - إذا قورن بالجزء الذي يقضيه في حياته العامة مختلطا بالجمهور.</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800" dirty="0">
                <a:effectLst/>
                <a:latin typeface="Alexandria Medium" pitchFamily="2" charset="-78"/>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والشخص الذي يقضي جزءا من حياته أمام الجمهور</a:t>
            </a:r>
            <a:r>
              <a:rPr lang="ar-SA" sz="1800" dirty="0">
                <a:effectLst/>
                <a:latin typeface="Times New Roman" panose="02020603050405020304" pitchFamily="18" charset="0"/>
                <a:ea typeface="Times New Roman" panose="02020603050405020304" pitchFamily="18" charset="0"/>
                <a:cs typeface="Alexandria Medium" pitchFamily="2" charset="-78"/>
              </a:rPr>
              <a:t>، يميل إلى الاحتفاظ لنفسه بجزء خاص لا يكون محلا للنشر </a:t>
            </a:r>
            <a:r>
              <a:rPr lang="ar-EG"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أو الإعلام، أو عرضة لاطلاع الآخرين عليه هذه الرغبة في حماية هذا الجزء من حياته الخاصة، بالنسبة للحياة العامة أمر لا يثير جدلا ولا يختلف حوله من شخص إلى شخص، ولا يختلف باختلاف الأشخاص ولا باختلاف الأزمنة.</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ar-SA" sz="1800" b="1" dirty="0">
                <a:effectLst/>
                <a:latin typeface="Times New Roman" panose="02020603050405020304" pitchFamily="18" charset="0"/>
                <a:ea typeface="Times New Roman" panose="02020603050405020304" pitchFamily="18" charset="0"/>
                <a:cs typeface="Alexandria Medium" pitchFamily="2" charset="-78"/>
              </a:rPr>
              <a:t>وإذا ما حددنا المكان الذي تشغله الحياة العامة بالنظر إلى الخصوصية ، كان من المفيد أن نعرض </a:t>
            </a:r>
            <a:r>
              <a:rPr lang="ar-SA" sz="1800" b="1"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ماهية المعيار الذي اعتنقه أصحاب هذه النظرية في التفرقة بين الحياة العامة والخاصة وماهية الحياة العامة</a:t>
            </a:r>
            <a:r>
              <a:rPr lang="ar-SA" sz="1800" b="1" dirty="0">
                <a:effectLst/>
                <a:latin typeface="Times New Roman" panose="02020603050405020304" pitchFamily="18" charset="0"/>
                <a:ea typeface="Times New Roman" panose="02020603050405020304" pitchFamily="18" charset="0"/>
                <a:cs typeface="Alexandria Medium" pitchFamily="2" charset="-78"/>
              </a:rPr>
              <a:t> وعناصرها كي نتمكن من إخراج ما عداها و اعتباره من الحياة الخاصة أو الخصوصية. وذلك من خلال العناصر التالية:</a:t>
            </a:r>
            <a:endParaRPr lang="en-US" sz="1600" dirty="0">
              <a:effectLst/>
              <a:latin typeface="Times New Roman" panose="02020603050405020304" pitchFamily="18" charset="0"/>
              <a:ea typeface="Times New Roman" panose="02020603050405020304" pitchFamily="18" charset="0"/>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00" y="5758194"/>
            <a:ext cx="3712334" cy="8865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3452327" y="232496"/>
            <a:ext cx="6848669" cy="111590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b="1" dirty="0">
                <a:latin typeface="Times New Roman" panose="02020603050405020304" pitchFamily="18" charset="0"/>
                <a:ea typeface="Times New Roman" panose="02020603050405020304" pitchFamily="18" charset="0"/>
              </a:rPr>
              <a:t>وفي ضوء ما تقدم فسنبين تعريف الخصوصية علي النحو التالي:</a:t>
            </a:r>
            <a:endParaRPr lang="en-US" dirty="0">
              <a:latin typeface="Times New Roman" panose="02020603050405020304" pitchFamily="18" charset="0"/>
              <a:ea typeface="Times New Roman" panose="02020603050405020304" pitchFamily="18" charset="0"/>
            </a:endParaRPr>
          </a:p>
          <a:p>
            <a:pPr algn="just" rtl="1"/>
            <a:r>
              <a:rPr lang="ar-EG" dirty="0">
                <a:latin typeface="Times New Roman" panose="02020603050405020304" pitchFamily="18" charset="0"/>
                <a:ea typeface="Times New Roman" panose="02020603050405020304" pitchFamily="18" charset="0"/>
              </a:rPr>
              <a:t>       </a:t>
            </a:r>
            <a:r>
              <a:rPr lang="ar-SA" dirty="0">
                <a:solidFill>
                  <a:srgbClr val="000000"/>
                </a:solidFill>
                <a:latin typeface="Times New Roman" panose="02020603050405020304" pitchFamily="18" charset="0"/>
                <a:ea typeface="Times New Roman" panose="02020603050405020304" pitchFamily="18" charset="0"/>
              </a:rPr>
              <a:t>أولا: الإطار الموضوعي للخصوصية</a:t>
            </a:r>
            <a:r>
              <a:rPr lang="ar-EG" dirty="0">
                <a:solidFill>
                  <a:srgbClr val="000000"/>
                </a:solidFill>
                <a:latin typeface="Times New Roman" panose="02020603050405020304" pitchFamily="18" charset="0"/>
                <a:ea typeface="Times New Roman" panose="02020603050405020304" pitchFamily="18" charset="0"/>
              </a:rPr>
              <a:t>:</a:t>
            </a:r>
            <a:endParaRPr lang="ar-EG" dirty="0">
              <a:solidFill>
                <a:srgbClr val="FF0000"/>
              </a:solidFill>
              <a:latin typeface="Times New Roman" panose="02020603050405020304" pitchFamily="18" charset="0"/>
              <a:ea typeface="Times New Roman" panose="02020603050405020304" pitchFamily="18" charset="0"/>
            </a:endParaRPr>
          </a:p>
          <a:p>
            <a:pPr algn="just" rtl="1"/>
            <a:r>
              <a:rPr lang="ar-EG" dirty="0">
                <a:solidFill>
                  <a:srgbClr val="FF0000"/>
                </a:solidFill>
                <a:latin typeface="Times New Roman" panose="02020603050405020304" pitchFamily="18" charset="0"/>
                <a:ea typeface="Times New Roman" panose="02020603050405020304" pitchFamily="18" charset="0"/>
              </a:rPr>
              <a:t>             1. التعريف السلبي للخصوصية:</a:t>
            </a:r>
          </a:p>
        </p:txBody>
      </p:sp>
    </p:spTree>
    <p:extLst>
      <p:ext uri="{BB962C8B-B14F-4D97-AF65-F5344CB8AC3E}">
        <p14:creationId xmlns:p14="http://schemas.microsoft.com/office/powerpoint/2010/main" val="13952130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للتفرقة بين الحياة العامة والخصوصية يذهب أنصار هذه النظرية إلي اعتماد معيار المكان للتفرقة بين الأمرين</a:t>
            </a:r>
            <a:r>
              <a:rPr lang="ar-SA" sz="1800" dirty="0">
                <a:effectLst/>
                <a:latin typeface="Times New Roman" panose="02020603050405020304" pitchFamily="18" charset="0"/>
                <a:ea typeface="Times New Roman" panose="02020603050405020304" pitchFamily="18" charset="0"/>
                <a:cs typeface="Alexandria Medium" pitchFamily="2" charset="-78"/>
              </a:rPr>
              <a:t>، فعندما تدور أحداث الحياة خلف الجدران نكون بصدد الحياة غير العلنية الخاصة. وعندما تدور الأحداث الحياة أمام الجمهور وعلي مرأى ومسمع منه نكون بصدد الحياة العامة.</a:t>
            </a:r>
            <a:endParaRPr lang="en-US" sz="18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وعلي سبيل المثال لا تقع الجنحة عندما ترتكب الأفعال في مكان يرتاده العامة : وذلك كالمرأة التي تتواجد عارية في شاطئ يرتاده الجميع، وأيضا في حالة التقاط صورة شخص في الشارع</a:t>
            </a:r>
            <a:r>
              <a:rPr lang="ar-EG" sz="1800" dirty="0">
                <a:effectLst/>
                <a:latin typeface="Times New Roman" panose="02020603050405020304" pitchFamily="18" charset="0"/>
                <a:ea typeface="Times New Roman" panose="02020603050405020304" pitchFamily="18" charset="0"/>
                <a:cs typeface="Alexandria Medium" pitchFamily="2" charset="-78"/>
              </a:rPr>
              <a:t>،</a:t>
            </a:r>
            <a:r>
              <a:rPr lang="ar-SA" sz="1800" dirty="0">
                <a:effectLst/>
                <a:latin typeface="Times New Roman" panose="02020603050405020304" pitchFamily="18" charset="0"/>
                <a:ea typeface="Times New Roman" panose="02020603050405020304" pitchFamily="18" charset="0"/>
                <a:cs typeface="Alexandria Medium" pitchFamily="2" charset="-78"/>
              </a:rPr>
              <a:t> فليس هناك حصانة للمحل المفتوح للعامة متي كان مباحا الدخول فيه لكل طارق بلا تمييز.</a:t>
            </a:r>
            <a:endParaRPr lang="en-US" sz="1600" dirty="0">
              <a:effectLst/>
              <a:latin typeface="Times New Roman" panose="02020603050405020304" pitchFamily="18" charset="0"/>
              <a:ea typeface="Times New Roman" panose="02020603050405020304" pitchFamily="18" charset="0"/>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1359" y="5125879"/>
            <a:ext cx="4754641" cy="15162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2632982" y="1025194"/>
            <a:ext cx="8125683" cy="82677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dirty="0">
                <a:solidFill>
                  <a:srgbClr val="FF0000"/>
                </a:solidFill>
                <a:latin typeface="Times New Roman" panose="02020603050405020304" pitchFamily="18" charset="0"/>
                <a:ea typeface="Times New Roman" panose="02020603050405020304" pitchFamily="18" charset="0"/>
              </a:rPr>
              <a:t>1. التعريف السلبي للخصوصية:</a:t>
            </a:r>
          </a:p>
          <a:p>
            <a:pPr algn="just" rtl="1"/>
            <a:r>
              <a:rPr lang="ar-SA" b="1" dirty="0">
                <a:solidFill>
                  <a:srgbClr val="852F4A"/>
                </a:solidFill>
                <a:highlight>
                  <a:srgbClr val="FFFF00"/>
                </a:highlight>
                <a:latin typeface="Times New Roman" panose="02020603050405020304" pitchFamily="18" charset="0"/>
                <a:ea typeface="Times New Roman" panose="02020603050405020304" pitchFamily="18" charset="0"/>
              </a:rPr>
              <a:t>أ. معيار المكان الذي بمقتضاه تتحدد التفرقة بين الحياة العامة والخ</a:t>
            </a:r>
            <a:r>
              <a:rPr lang="ar-EG" b="1" dirty="0">
                <a:solidFill>
                  <a:srgbClr val="852F4A"/>
                </a:solidFill>
                <a:highlight>
                  <a:srgbClr val="FFFF00"/>
                </a:highlight>
                <a:latin typeface="Times New Roman" panose="02020603050405020304" pitchFamily="18" charset="0"/>
                <a:ea typeface="Times New Roman" panose="02020603050405020304" pitchFamily="18" charset="0"/>
              </a:rPr>
              <a:t>ص</a:t>
            </a:r>
            <a:r>
              <a:rPr lang="ar-SA" b="1" dirty="0">
                <a:solidFill>
                  <a:srgbClr val="852F4A"/>
                </a:solidFill>
                <a:highlight>
                  <a:srgbClr val="FFFF00"/>
                </a:highlight>
                <a:latin typeface="Times New Roman" panose="02020603050405020304" pitchFamily="18" charset="0"/>
                <a:ea typeface="Times New Roman" panose="02020603050405020304" pitchFamily="18" charset="0"/>
              </a:rPr>
              <a:t>وصية:</a:t>
            </a:r>
            <a:endParaRPr lang="en-US" dirty="0">
              <a:solidFill>
                <a:srgbClr val="852F4A"/>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563087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55364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وتطبيقا لهذا الضابط والمعيار في تحديد الصفة الخاصة للحديث، أو الاجتماع، أو ماهية الخصوصية فإن حماية القانون لا تمتد إلي حديث تناول أخص الشئون و الأسرار، ولكنه جري في مكان عام، ومقابل ذلك فإن حماية القانون تمتد إلي حديث تناول موضوعه طابع عام ولكنه جري في مكان خاص.</a:t>
            </a:r>
            <a:endParaRPr lang="en-US" sz="18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وهكذا فإنه ينبغي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أن تعتد فقط بمضمون الأحاديث</a:t>
            </a:r>
            <a:r>
              <a:rPr lang="ar-SA" sz="1800" dirty="0">
                <a:effectLst/>
                <a:latin typeface="Times New Roman" panose="02020603050405020304" pitchFamily="18" charset="0"/>
                <a:ea typeface="Times New Roman" panose="02020603050405020304" pitchFamily="18" charset="0"/>
                <a:cs typeface="Alexandria Medium" pitchFamily="2" charset="-78"/>
              </a:rPr>
              <a:t> وليس بمكان الحصول عليها، فعلي سبيل المثال تسجيل محادثة بين محام وموكله في صالة الجلسة، وتعتبر صالة الجلسة في هذه الحالة من الأماكن العامة ولكن يعتد فقط بمضمون هذا الحديث، وليس بالمكان الذي وقع فيه</a:t>
            </a:r>
            <a:r>
              <a:rPr lang="ar-EG" sz="1800" dirty="0">
                <a:effectLst/>
                <a:latin typeface="Times New Roman" panose="02020603050405020304" pitchFamily="18" charset="0"/>
                <a:ea typeface="Times New Roman" panose="02020603050405020304" pitchFamily="18" charset="0"/>
                <a:cs typeface="Alexandria Medium" pitchFamily="2" charset="-78"/>
              </a:rPr>
              <a:t> الفعل</a:t>
            </a:r>
            <a:r>
              <a:rPr lang="ar-SA" sz="1800" dirty="0">
                <a:effectLst/>
                <a:latin typeface="Times New Roman" panose="02020603050405020304" pitchFamily="18" charset="0"/>
                <a:ea typeface="Times New Roman" panose="02020603050405020304" pitchFamily="18" charset="0"/>
                <a:cs typeface="Alexandria Medium" pitchFamily="2" charset="-78"/>
              </a:rPr>
              <a:t> المكون للجريمة.</a:t>
            </a:r>
            <a:endParaRPr lang="en-US" sz="18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800" dirty="0">
                <a:effectLst/>
                <a:latin typeface="Alexandria Medium" pitchFamily="2" charset="-78"/>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وهكذا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أثبت الواقع العملي أنه - رغم دقة ووضوح هذا المعيار في التفرقة بين الحياة الخاصة والحياة العامة</a:t>
            </a:r>
            <a:r>
              <a:rPr lang="ar-SA" sz="1800" dirty="0">
                <a:effectLst/>
                <a:latin typeface="Times New Roman" panose="02020603050405020304" pitchFamily="18" charset="0"/>
                <a:ea typeface="Times New Roman" panose="02020603050405020304" pitchFamily="18" charset="0"/>
                <a:cs typeface="Alexandria Medium" pitchFamily="2" charset="-78"/>
              </a:rPr>
              <a:t> -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لا تلازم بين صفة المكان وصفة الاجتماع أو الحديث من حيث الخصوصية أو العمومية</a:t>
            </a:r>
            <a:r>
              <a:rPr lang="ar-SA" sz="1800" dirty="0">
                <a:effectLst/>
                <a:latin typeface="Times New Roman" panose="02020603050405020304" pitchFamily="18" charset="0"/>
                <a:ea typeface="Times New Roman" panose="02020603050405020304" pitchFamily="18" charset="0"/>
                <a:cs typeface="Alexandria Medium" pitchFamily="2" charset="-78"/>
              </a:rPr>
              <a:t> إذ قد يكون الاجتماع خاصا وفي مكان عام وقد يحدث العكس.</a:t>
            </a:r>
            <a:endParaRPr lang="en-US" sz="1800" dirty="0">
              <a:effectLst/>
              <a:latin typeface="Times New Roman" panose="02020603050405020304" pitchFamily="18" charset="0"/>
              <a:ea typeface="Times New Roman" panose="02020603050405020304" pitchFamily="18" charset="0"/>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0274" y="5059463"/>
            <a:ext cx="3137777" cy="15466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2400300" y="603492"/>
            <a:ext cx="8936245" cy="121870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b="1" dirty="0">
                <a:solidFill>
                  <a:srgbClr val="852F4A"/>
                </a:solidFill>
                <a:latin typeface="Times New Roman" panose="02020603050405020304" pitchFamily="18" charset="0"/>
                <a:ea typeface="Times New Roman" panose="02020603050405020304" pitchFamily="18" charset="0"/>
                <a:cs typeface="Calibri" panose="020F0502020204030204" pitchFamily="34" charset="0"/>
              </a:rPr>
              <a:t>أ. </a:t>
            </a:r>
            <a:r>
              <a:rPr lang="ar-SA" sz="2400" b="1" dirty="0">
                <a:solidFill>
                  <a:srgbClr val="852F4A"/>
                </a:solidFill>
                <a:latin typeface="Times New Roman" panose="02020603050405020304" pitchFamily="18" charset="0"/>
                <a:ea typeface="Times New Roman" panose="02020603050405020304" pitchFamily="18" charset="0"/>
              </a:rPr>
              <a:t>معيار المكان الذي بمقتضاه تتحدد التفرقة بين الحياة العامة والخ</a:t>
            </a:r>
            <a:r>
              <a:rPr lang="ar-EG" sz="2400" b="1" dirty="0">
                <a:solidFill>
                  <a:srgbClr val="852F4A"/>
                </a:solidFill>
                <a:latin typeface="Times New Roman" panose="02020603050405020304" pitchFamily="18" charset="0"/>
                <a:ea typeface="Times New Roman" panose="02020603050405020304" pitchFamily="18" charset="0"/>
              </a:rPr>
              <a:t>ص</a:t>
            </a:r>
            <a:r>
              <a:rPr lang="ar-SA" sz="2400" b="1" dirty="0">
                <a:solidFill>
                  <a:srgbClr val="852F4A"/>
                </a:solidFill>
                <a:latin typeface="Times New Roman" panose="02020603050405020304" pitchFamily="18" charset="0"/>
                <a:ea typeface="Times New Roman" panose="02020603050405020304" pitchFamily="18" charset="0"/>
              </a:rPr>
              <a:t>وصية:</a:t>
            </a:r>
            <a:endParaRPr lang="ar-EG" sz="2400" b="1" dirty="0">
              <a:solidFill>
                <a:srgbClr val="852F4A"/>
              </a:solidFill>
              <a:latin typeface="Times New Roman" panose="02020603050405020304" pitchFamily="18" charset="0"/>
              <a:ea typeface="Times New Roman" panose="02020603050405020304" pitchFamily="18" charset="0"/>
            </a:endParaRPr>
          </a:p>
          <a:p>
            <a:pPr algn="just" rtl="1"/>
            <a:r>
              <a:rPr lang="ar-EG" sz="2400" b="1" dirty="0">
                <a:solidFill>
                  <a:srgbClr val="852F4A"/>
                </a:solidFill>
                <a:highlight>
                  <a:srgbClr val="FFFF00"/>
                </a:highlight>
                <a:latin typeface="Times New Roman" panose="02020603050405020304" pitchFamily="18" charset="0"/>
                <a:ea typeface="Times New Roman" panose="02020603050405020304" pitchFamily="18" charset="0"/>
              </a:rPr>
              <a:t>     - نقد معيار المكان:</a:t>
            </a:r>
            <a:endParaRPr lang="en-US" sz="2000" dirty="0">
              <a:solidFill>
                <a:srgbClr val="852F4A"/>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910672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805826"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en-US" sz="2000" dirty="0">
                <a:effectLst/>
                <a:ea typeface="Calibri" panose="020F0502020204030204" pitchFamily="34" charset="0"/>
                <a:cs typeface="Alexandria Medium" pitchFamily="2" charset="-78"/>
              </a:rPr>
              <a:t>          </a:t>
            </a:r>
            <a:r>
              <a:rPr lang="ar-SA" sz="2000" dirty="0">
                <a:effectLst/>
                <a:ea typeface="Calibri" panose="020F0502020204030204" pitchFamily="34" charset="0"/>
                <a:cs typeface="Alexandria Medium" pitchFamily="2" charset="-78"/>
              </a:rPr>
              <a:t>يذهب أنصار هذه النظرية إلى القول بأن الصعوبة في إيجاد معيار واضح ودقيق لتعريف الحياة الخاصة، و</a:t>
            </a:r>
            <a:r>
              <a:rPr lang="ar-EG" sz="2000" dirty="0">
                <a:effectLst/>
                <a:ea typeface="Calibri" panose="020F0502020204030204" pitchFamily="34" charset="0"/>
                <a:cs typeface="Alexandria Medium" pitchFamily="2" charset="-78"/>
              </a:rPr>
              <a:t>نجد أن </a:t>
            </a:r>
            <a:r>
              <a:rPr lang="ar-SA" sz="2000" dirty="0">
                <a:effectLst/>
                <a:ea typeface="Calibri" panose="020F0502020204030204" pitchFamily="34" charset="0"/>
                <a:cs typeface="Alexandria Medium" pitchFamily="2" charset="-78"/>
              </a:rPr>
              <a:t>التفرقة بينها وبين الحياة العامة تدعو إلي النظر إلي مضمون الحياة العامة وعناصرها، ويتباين الأمر بحسب ما إذا كنا سنعرف الحياة العامة تعريفا عاما، أم تعريفها بالنظر إلى مضمونها من خلال العناصر التي تدخل في نطاقها.</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3631" y="4232862"/>
            <a:ext cx="3214312" cy="14156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6890657" y="1025194"/>
            <a:ext cx="5085443" cy="99555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1. التعريف السلبي للخصوصية: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rPr>
              <a:t>                 </a:t>
            </a:r>
            <a:r>
              <a:rPr lang="ar-EG" sz="2400" b="1" dirty="0">
                <a:solidFill>
                  <a:srgbClr val="852F4A"/>
                </a:solidFill>
                <a:highlight>
                  <a:srgbClr val="FFFF00"/>
                </a:highlight>
                <a:latin typeface="Times New Roman" panose="02020603050405020304" pitchFamily="18" charset="0"/>
                <a:ea typeface="Times New Roman" panose="02020603050405020304" pitchFamily="18" charset="0"/>
              </a:rPr>
              <a:t>ب. تعريف الحياة العامة:</a:t>
            </a:r>
            <a:endParaRPr kumimoji="0" lang="en-US" sz="2000" b="0" i="0" u="none" strike="noStrike" kern="1200" cap="none" spc="0" normalizeH="0" baseline="0" noProof="0" dirty="0">
              <a:ln>
                <a:noFill/>
              </a:ln>
              <a:solidFill>
                <a:srgbClr val="852F4A"/>
              </a:solidFill>
              <a:effectLst/>
              <a:highlight>
                <a:srgbClr val="FFFF00"/>
              </a:highlight>
              <a:uLnTx/>
              <a:uFillTx/>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149640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5336964" y="228987"/>
            <a:ext cx="5192485" cy="113017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rPr>
              <a:t>ب. تعريف الحياة العامة: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852F4A"/>
                </a:solidFill>
                <a:effectLst/>
                <a:uLnTx/>
                <a:uFillTx/>
                <a:ea typeface="Times New Roman" panose="02020603050405020304" pitchFamily="18" charset="0"/>
                <a:cs typeface="+mn-cs"/>
              </a:rPr>
              <a:t>    </a:t>
            </a:r>
            <a:r>
              <a:rPr kumimoji="0" lang="en-US" sz="2400" b="1" i="0" u="none" strike="noStrike" kern="1200" cap="none" spc="0" normalizeH="0" baseline="0" noProof="0" dirty="0">
                <a:ln>
                  <a:noFill/>
                </a:ln>
                <a:solidFill>
                  <a:schemeClr val="tx1"/>
                </a:solidFill>
                <a:effectLst/>
                <a:highlight>
                  <a:srgbClr val="FFFF00"/>
                </a:highlight>
                <a:uLnTx/>
                <a:uFillTx/>
                <a:ea typeface="Times New Roman" panose="02020603050405020304" pitchFamily="18" charset="0"/>
                <a:cs typeface="+mn-cs"/>
              </a:rPr>
              <a:t>1</a:t>
            </a:r>
            <a:r>
              <a:rPr kumimoji="0" lang="ar-EG" sz="2400" b="1" i="0" u="none" strike="noStrike" kern="1200" cap="none" spc="0" normalizeH="0" baseline="0" noProof="0" dirty="0">
                <a:ln>
                  <a:noFill/>
                </a:ln>
                <a:solidFill>
                  <a:schemeClr val="tx1"/>
                </a:solidFill>
                <a:effectLst/>
                <a:highlight>
                  <a:srgbClr val="FFFF00"/>
                </a:highlight>
                <a:uLnTx/>
                <a:uFillTx/>
                <a:ea typeface="Times New Roman" panose="02020603050405020304" pitchFamily="18" charset="0"/>
                <a:cs typeface="+mn-cs"/>
              </a:rPr>
              <a:t>. 1 </a:t>
            </a:r>
            <a:r>
              <a:rPr kumimoji="0" lang="ar-EG"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cs typeface="+mn-cs"/>
              </a:rPr>
              <a:t>التعريف العام للحياة العامة:</a:t>
            </a:r>
            <a:endParaRPr kumimoji="0" lang="en-US"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cs typeface="+mn-cs"/>
            </a:endParaRPr>
          </a:p>
        </p:txBody>
      </p:sp>
      <p:sp>
        <p:nvSpPr>
          <p:cNvPr id="4" name="TextBox 3">
            <a:extLst>
              <a:ext uri="{FF2B5EF4-FFF2-40B4-BE49-F238E27FC236}">
                <a16:creationId xmlns:a16="http://schemas.microsoft.com/office/drawing/2014/main" id="{F2AEEF88-CAD2-AC0C-F499-C9C0B9081FF1}"/>
              </a:ext>
            </a:extLst>
          </p:cNvPr>
          <p:cNvSpPr txBox="1"/>
          <p:nvPr/>
        </p:nvSpPr>
        <p:spPr>
          <a:xfrm>
            <a:off x="423296" y="1848931"/>
            <a:ext cx="11309123" cy="3644587"/>
          </a:xfrm>
          <a:prstGeom prst="rect">
            <a:avLst/>
          </a:prstGeom>
          <a:noFill/>
        </p:spPr>
        <p:txBody>
          <a:bodyPr wrap="square">
            <a:spAutoFit/>
          </a:bodyPr>
          <a:lstStyle/>
          <a:p>
            <a:pPr marL="0" marR="0" algn="just" rtl="1">
              <a:spcBef>
                <a:spcPts val="0"/>
              </a:spcBef>
            </a:pP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يؤسس أصحاب هذا الاتجاه مفهوم الحياة العامة وفقا لارتباط الشخص بالآخرين في المجتمع الذي يعيش فيه،</a:t>
            </a:r>
            <a:r>
              <a:rPr lang="ar-SA" sz="1400" dirty="0">
                <a:effectLst/>
                <a:latin typeface="Times New Roman" panose="02020603050405020304" pitchFamily="18" charset="0"/>
                <a:ea typeface="Times New Roman" panose="02020603050405020304" pitchFamily="18" charset="0"/>
                <a:cs typeface="Alexandria Medium" pitchFamily="2" charset="-78"/>
              </a:rPr>
              <a:t> ولهذا الارتباط أسباب هي:</a:t>
            </a:r>
            <a:endParaRPr lang="en-US" sz="1200" dirty="0">
              <a:effectLst/>
              <a:latin typeface="Times New Roman" panose="02020603050405020304" pitchFamily="18" charset="0"/>
              <a:ea typeface="Times New Roman" panose="02020603050405020304" pitchFamily="18" charset="0"/>
            </a:endParaRPr>
          </a:p>
          <a:p>
            <a:pPr marL="0" marR="0" algn="r"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1400" b="1" dirty="0">
                <a:effectLst/>
                <a:latin typeface="Times New Roman" panose="02020603050405020304" pitchFamily="18" charset="0"/>
                <a:ea typeface="Times New Roman" panose="02020603050405020304" pitchFamily="18" charset="0"/>
                <a:cs typeface="Alexandria Medium" pitchFamily="2" charset="-78"/>
              </a:rPr>
              <a:t>نشاطه المهني:</a:t>
            </a:r>
            <a:r>
              <a:rPr lang="ar-SA" sz="1400" dirty="0">
                <a:effectLst/>
                <a:latin typeface="Times New Roman" panose="02020603050405020304" pitchFamily="18" charset="0"/>
                <a:ea typeface="Times New Roman" panose="02020603050405020304" pitchFamily="18" charset="0"/>
                <a:cs typeface="Alexandria Medium" pitchFamily="2" charset="-78"/>
              </a:rPr>
              <a:t> تسهم وظيفة الإنسان في انتشار أخباره، كالممثل، والفنان، والرسام، والعالم.</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1400" b="1" dirty="0">
                <a:effectLst/>
                <a:latin typeface="Times New Roman" panose="02020603050405020304" pitchFamily="18" charset="0"/>
                <a:ea typeface="Times New Roman" panose="02020603050405020304" pitchFamily="18" charset="0"/>
                <a:cs typeface="Alexandria Medium" pitchFamily="2" charset="-78"/>
              </a:rPr>
              <a:t>شهرة الشخص</a:t>
            </a:r>
            <a:r>
              <a:rPr lang="ar-SA" sz="1400" dirty="0">
                <a:effectLst/>
                <a:latin typeface="Times New Roman" panose="02020603050405020304" pitchFamily="18" charset="0"/>
                <a:ea typeface="Times New Roman" panose="02020603050405020304" pitchFamily="18" charset="0"/>
                <a:cs typeface="Alexandria Medium" pitchFamily="2" charset="-78"/>
              </a:rPr>
              <a:t>: تنازل الفرد عن أسراره والمعلومات الخاصة به کوسيلة منه للحصول علي الشهرة، فيجدون في تقديم حياتهم الخاصة للصحافة مادة سهلة يصلون بها إلى تحقيق مآربهم، مما يقلل من نطاق حياته الخاصة، ويزيد من دائرة حياته العامة.</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1400" dirty="0">
                <a:effectLst/>
                <a:latin typeface="Times New Roman" panose="02020603050405020304" pitchFamily="18" charset="0"/>
                <a:ea typeface="Times New Roman" panose="02020603050405020304" pitchFamily="18" charset="0"/>
                <a:cs typeface="Alexandria Medium" pitchFamily="2" charset="-78"/>
              </a:rPr>
              <a:t>وقد يحدث </a:t>
            </a:r>
            <a:r>
              <a:rPr lang="ar-SA" sz="1400" b="1" dirty="0">
                <a:effectLst/>
                <a:latin typeface="Times New Roman" panose="02020603050405020304" pitchFamily="18" charset="0"/>
                <a:ea typeface="Times New Roman" panose="02020603050405020304" pitchFamily="18" charset="0"/>
                <a:cs typeface="Alexandria Medium" pitchFamily="2" charset="-78"/>
              </a:rPr>
              <a:t>اتصال الشخص بالجمهور</a:t>
            </a:r>
            <a:r>
              <a:rPr lang="ar-SA" sz="1400" dirty="0">
                <a:effectLst/>
                <a:latin typeface="Times New Roman" panose="02020603050405020304" pitchFamily="18" charset="0"/>
                <a:ea typeface="Times New Roman" panose="02020603050405020304" pitchFamily="18" charset="0"/>
                <a:cs typeface="Alexandria Medium" pitchFamily="2" charset="-78"/>
              </a:rPr>
              <a:t> علي الرغم من كونه غير مشهور لسبب أو لأخر؛ حيث يحدث هذا الاتصال عن طريق وسائل الاتصال المختلفة، فتتسع عندئذ دائرة حياته العامة علي حساب دائرة حياته الخاصة .</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1400" b="1" dirty="0">
                <a:effectLst/>
                <a:latin typeface="Times New Roman" panose="02020603050405020304" pitchFamily="18" charset="0"/>
                <a:ea typeface="Times New Roman" panose="02020603050405020304" pitchFamily="18" charset="0"/>
                <a:cs typeface="Alexandria Medium" pitchFamily="2" charset="-78"/>
              </a:rPr>
              <a:t> تعرض الشخص لنشر أخبار حياته الخاصة</a:t>
            </a:r>
            <a:r>
              <a:rPr lang="ar-SA" sz="1400" dirty="0">
                <a:effectLst/>
                <a:latin typeface="Times New Roman" panose="02020603050405020304" pitchFamily="18" charset="0"/>
                <a:ea typeface="Times New Roman" panose="02020603050405020304" pitchFamily="18" charset="0"/>
                <a:cs typeface="Alexandria Medium" pitchFamily="2" charset="-78"/>
              </a:rPr>
              <a:t> بواسطة الجرائد، كما لو صدر عليه أحكام.</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1Minus"/>
            </a:pPr>
            <a:r>
              <a:rPr lang="ar-SA" sz="1400" dirty="0">
                <a:effectLst/>
                <a:latin typeface="Times New Roman" panose="02020603050405020304" pitchFamily="18" charset="0"/>
                <a:ea typeface="Times New Roman" panose="02020603050405020304" pitchFamily="18" charset="0"/>
                <a:cs typeface="Alexandria Medium" pitchFamily="2" charset="-78"/>
              </a:rPr>
              <a:t>اهتمام الأفراد جميعهم </a:t>
            </a:r>
            <a:r>
              <a:rPr lang="ar-SA" sz="1400" b="1" dirty="0">
                <a:effectLst/>
                <a:latin typeface="Times New Roman" panose="02020603050405020304" pitchFamily="18" charset="0"/>
                <a:ea typeface="Times New Roman" panose="02020603050405020304" pitchFamily="18" charset="0"/>
                <a:cs typeface="Alexandria Medium" pitchFamily="2" charset="-78"/>
              </a:rPr>
              <a:t>بطبيعة النشاط العام للفرد، </a:t>
            </a:r>
            <a:r>
              <a:rPr lang="ar-SA" sz="1400" dirty="0">
                <a:effectLst/>
                <a:latin typeface="Times New Roman" panose="02020603050405020304" pitchFamily="18" charset="0"/>
                <a:ea typeface="Times New Roman" panose="02020603050405020304" pitchFamily="18" charset="0"/>
                <a:cs typeface="Alexandria Medium" pitchFamily="2" charset="-78"/>
              </a:rPr>
              <a:t>ويتعلق بالفائدة العامة للجماعة، سواء في المجالات السياسية أو الاقتصادية.</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فإذا ما تحقق الاتصال المذكور لسبب أو أكثر من الأسباب السابقة، كانت حياة الشخص في جانب كبير منها مكشوفة للغير، ولا يجوز له أن يتضرر من نشر هذا الجانب من حياته باعتباره داخلا في نطاق حياته العامة وليس حياته الخاصة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وهكذا يمكن القول إنه في كل مرة يجد فيها الشخص نفسه محلا للمساءلة بدعوى اعتدائه على الحق في الخصوصية، فإنه يستطيع أن ينفي ذلك عن طريق إثبات أن ما أداه من عمل له اتصال بالحياة العامة للمعتدى عليه.</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60902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4392326" y="261258"/>
            <a:ext cx="5404758" cy="11430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852F4A"/>
                </a:solidFill>
                <a:latin typeface="Times New Roman" panose="02020603050405020304" pitchFamily="18" charset="0"/>
                <a:ea typeface="Times New Roman" panose="02020603050405020304" pitchFamily="18" charset="0"/>
              </a:rPr>
              <a:t>ب. تعريف الحياة العامة: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rPr>
              <a:t>- تقييم التعريف العام للحياة العامة:</a:t>
            </a:r>
            <a:endParaRPr kumimoji="0" lang="en-US" sz="24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endParaRPr>
          </a:p>
        </p:txBody>
      </p:sp>
      <p:sp>
        <p:nvSpPr>
          <p:cNvPr id="3" name="TextBox 2">
            <a:extLst>
              <a:ext uri="{FF2B5EF4-FFF2-40B4-BE49-F238E27FC236}">
                <a16:creationId xmlns:a16="http://schemas.microsoft.com/office/drawing/2014/main" id="{95BB4E1F-91A7-6E8E-B7CB-8650D092AA18}"/>
              </a:ext>
            </a:extLst>
          </p:cNvPr>
          <p:cNvSpPr txBox="1"/>
          <p:nvPr/>
        </p:nvSpPr>
        <p:spPr>
          <a:xfrm>
            <a:off x="165100" y="1626343"/>
            <a:ext cx="11861799" cy="4448910"/>
          </a:xfrm>
          <a:prstGeom prst="rect">
            <a:avLst/>
          </a:prstGeom>
          <a:noFill/>
        </p:spPr>
        <p:txBody>
          <a:bodyPr wrap="square">
            <a:spAutoFit/>
          </a:bodyPr>
          <a:lstStyle/>
          <a:p>
            <a:pPr marL="0" marR="0" algn="just" rtl="1">
              <a:lnSpc>
                <a:spcPct val="150000"/>
              </a:lnSpc>
              <a:spcBef>
                <a:spcPts val="0"/>
              </a:spcBef>
            </a:pPr>
            <a:r>
              <a:rPr lang="ar-SA" sz="1400" b="1" dirty="0">
                <a:solidFill>
                  <a:srgbClr val="FF0000"/>
                </a:solidFill>
                <a:effectLst/>
                <a:latin typeface="Times New Roman" panose="02020603050405020304" pitchFamily="18" charset="0"/>
                <a:ea typeface="Times New Roman" panose="02020603050405020304" pitchFamily="18" charset="0"/>
                <a:cs typeface="Alexandria Medium" pitchFamily="2" charset="-78"/>
              </a:rPr>
              <a:t>نجد أنه لم يسلم هذا الاتجاه المتعلق بتحديد الحياة العامة في ضوء اتصال حياة الشخص من النقد، وذلك للأسباب الآتية:</a:t>
            </a:r>
            <a:endParaRPr lang="en-US" sz="12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cs"/>
              <a:buAutoNum type="arabicDbPlain"/>
            </a:pPr>
            <a:r>
              <a:rPr lang="ar-SA" sz="1400" u="sng" dirty="0">
                <a:solidFill>
                  <a:srgbClr val="00B0F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أن هذا المعيار مرن، وفضفاض ، وغير محدد</a:t>
            </a:r>
            <a:r>
              <a:rPr lang="ar-SA" sz="1400" dirty="0">
                <a:effectLst/>
                <a:latin typeface="Times New Roman" panose="02020603050405020304" pitchFamily="18" charset="0"/>
                <a:ea typeface="Times New Roman" panose="02020603050405020304" pitchFamily="18" charset="0"/>
                <a:cs typeface="Alexandria Medium" pitchFamily="2" charset="-78"/>
              </a:rPr>
              <a:t> ويحتاج أيضا إلي إيضاح، فهو يتسع لأمور وحالات كثيرة، مما يجوز معه نشر معلومات تشكل اعتداء علي الخصوصية. فالممثل رغم شهرته لا يجوز نشر جميع المعلومات عنه، بل يسمح بنشر بعض الأخبار عنه.</a:t>
            </a:r>
            <a:endParaRPr lang="en-US" sz="1200" dirty="0">
              <a:effectLst/>
              <a:latin typeface="Times New Roman" panose="02020603050405020304" pitchFamily="18" charset="0"/>
              <a:ea typeface="Times New Roman" panose="02020603050405020304" pitchFamily="18" charset="0"/>
            </a:endParaRPr>
          </a:p>
          <a:p>
            <a:pPr marL="457200" marR="0" algn="just" rtl="1">
              <a:lnSpc>
                <a:spcPct val="150000"/>
              </a:lnSpc>
              <a:spcBef>
                <a:spcPts val="0"/>
              </a:spcBef>
              <a:spcAft>
                <a:spcPts val="500"/>
              </a:spcAft>
            </a:pPr>
            <a:r>
              <a:rPr lang="en-US" sz="1400" dirty="0">
                <a:effectLst/>
                <a:latin typeface="Alexandria Medium" pitchFamily="2" charset="-78"/>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R="0" lvl="0" algn="just" rtl="1">
              <a:lnSpc>
                <a:spcPct val="150000"/>
              </a:lnSpc>
              <a:spcBef>
                <a:spcPts val="0"/>
              </a:spcBef>
              <a:spcAft>
                <a:spcPts val="500"/>
              </a:spcAft>
            </a:pPr>
            <a:r>
              <a:rPr lang="ar-EG" sz="1400" dirty="0">
                <a:latin typeface="Alexandria Medium" pitchFamily="2" charset="-78"/>
                <a:ea typeface="Times New Roman" panose="02020603050405020304" pitchFamily="18" charset="0"/>
              </a:rPr>
              <a:t>2. </a:t>
            </a:r>
            <a:r>
              <a:rPr lang="en-US" sz="1400" dirty="0">
                <a:effectLst/>
                <a:latin typeface="Alexandria Medium" pitchFamily="2" charset="-78"/>
                <a:ea typeface="Times New Roman" panose="02020603050405020304" pitchFamily="18" charset="0"/>
              </a:rPr>
              <a:t> </a:t>
            </a:r>
            <a:r>
              <a:rPr lang="ar-SA" sz="1400" dirty="0">
                <a:effectLst/>
                <a:highlight>
                  <a:srgbClr val="FFFF00"/>
                </a:highlight>
                <a:latin typeface="Alexandria Medium" pitchFamily="2" charset="-78"/>
                <a:ea typeface="Times New Roman" panose="02020603050405020304" pitchFamily="18" charset="0"/>
              </a:rPr>
              <a:t>ويؤخذ علي هذا الاتجاه أيضا أن ما يعتبره من المسلمات هو في الحقيقة محل خلاف</a:t>
            </a:r>
            <a:r>
              <a:rPr lang="ar-SA" sz="1400" dirty="0">
                <a:effectLst/>
                <a:latin typeface="Alexandria Medium" pitchFamily="2" charset="-78"/>
                <a:ea typeface="Times New Roman" panose="02020603050405020304" pitchFamily="18" charset="0"/>
              </a:rPr>
              <a:t> فالحياة الوظيفية لا تعتبر من عناصر الحياة العامة بصفة مطلقة. بل إن البعض يري أن الحياة الوظيفية تعتبر بحسب الأصل من عناصر الحياة الخاصة للشخص العادي، ويسري ذلك أيضا علي أوقات الفراغ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ويبدو علي الرغم من </a:t>
            </a: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أن القواعد المتعلقة بالخصوصية تختلف عن القواعد المنظمة للحياة العامة فمن الصعب التفرقة بينهما، ووضع حد فاصل لكل منهما</a:t>
            </a:r>
            <a:r>
              <a:rPr lang="ar-SA" sz="1400" dirty="0">
                <a:effectLst/>
                <a:latin typeface="Times New Roman" panose="02020603050405020304" pitchFamily="18" charset="0"/>
                <a:ea typeface="Times New Roman" panose="02020603050405020304" pitchFamily="18" charset="0"/>
                <a:cs typeface="Alexandria Medium" pitchFamily="2" charset="-78"/>
              </a:rPr>
              <a:t>. وذلك لارتباط كل منهما بالأخرى، وتداخل عناصرهما، فاصل فهناك عناصر تدخل في نطاق الحياة العامة ويمكن أن تدخل في ال</a:t>
            </a:r>
            <a:r>
              <a:rPr lang="ar-EG" sz="1400" dirty="0">
                <a:effectLst/>
                <a:latin typeface="Times New Roman" panose="02020603050405020304" pitchFamily="18" charset="0"/>
                <a:ea typeface="Times New Roman" panose="02020603050405020304" pitchFamily="18" charset="0"/>
                <a:cs typeface="Alexandria Medium" pitchFamily="2" charset="-78"/>
              </a:rPr>
              <a:t>خصوصية</a:t>
            </a:r>
            <a:r>
              <a:rPr lang="ar-SA" sz="1400" dirty="0">
                <a:effectLst/>
                <a:latin typeface="Times New Roman" panose="02020603050405020304" pitchFamily="18" charset="0"/>
                <a:ea typeface="Times New Roman" panose="02020603050405020304" pitchFamily="18" charset="0"/>
                <a:cs typeface="Alexandria Medium" pitchFamily="2" charset="-78"/>
              </a:rPr>
              <a:t>، إذ يبدو مستحيلا متى تبدأ الحياة الخاصة ومتى تنتهي الحياة العامة.</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effectLst/>
                <a:latin typeface="Alexandria Medium" pitchFamily="2" charset="-78"/>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effectLst/>
                <a:latin typeface="Alexandria Medium" pitchFamily="2" charset="-78"/>
                <a:ea typeface="Times New Roman" panose="02020603050405020304" pitchFamily="18" charset="0"/>
              </a:rPr>
              <a:t>     </a:t>
            </a:r>
            <a:r>
              <a:rPr lang="ar-SA" sz="1400" dirty="0">
                <a:effectLst/>
                <a:latin typeface="Times New Roman" panose="02020603050405020304" pitchFamily="18" charset="0"/>
                <a:ea typeface="Times New Roman" panose="02020603050405020304" pitchFamily="18" charset="0"/>
                <a:cs typeface="Alexandria Medium" pitchFamily="2" charset="-78"/>
              </a:rPr>
              <a:t> وهذا ما جعل البعض يعزف عن وضع تعريف شامل للحياة العامة استنادا إلي معيار معين، واتجه إلي تحديد مدلول هذه الحياة بالنظر إلي مضمونها وما تشتمل عليه من عناصر.</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238355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45190"/>
            <a:ext cx="10471997"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800" dirty="0">
                <a:effectLst/>
                <a:latin typeface="Alexandria Medium" pitchFamily="2" charset="-78"/>
                <a:ea typeface="Times New Roman" panose="02020603050405020304" pitchFamily="18" charset="0"/>
              </a:rPr>
              <a:t> </a:t>
            </a:r>
          </a:p>
          <a:p>
            <a:pPr marL="0" marR="0" algn="just" rtl="1">
              <a:lnSpc>
                <a:spcPct val="150000"/>
              </a:lnSpc>
              <a:spcBef>
                <a:spcPts val="0"/>
              </a:spcBef>
            </a:pPr>
            <a:endParaRPr lang="en-US" dirty="0">
              <a:latin typeface="Alexandria Medium" pitchFamily="2" charset="-78"/>
              <a:ea typeface="Times New Roman" panose="02020603050405020304" pitchFamily="18" charset="0"/>
              <a:cs typeface="Alexandria Medium" pitchFamily="2" charset="-78"/>
            </a:endParaRPr>
          </a:p>
          <a:p>
            <a:pPr marL="0" marR="0" algn="just" rtl="1">
              <a:lnSpc>
                <a:spcPct val="150000"/>
              </a:lnSpc>
              <a:spcBef>
                <a:spcPts val="0"/>
              </a:spcBef>
            </a:pPr>
            <a:r>
              <a:rPr lang="en-US" sz="1800" dirty="0">
                <a:effectLst/>
                <a:latin typeface="Alexandria Medium" pitchFamily="2" charset="-78"/>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ذهب جانب من الفقه الفرنسي إلي تحديد مدلول الحياة العامة بالنظر إلي مضمونها، وذلك بتعداد العناصر التي تدخل في نطاقها.</a:t>
            </a:r>
            <a:endParaRPr lang="en-US" sz="1600" dirty="0">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effectLst/>
                <a:latin typeface="Alexandria Medium" pitchFamily="2" charset="-78"/>
                <a:ea typeface="Times New Roman" panose="02020603050405020304" pitchFamily="18" charset="0"/>
              </a:rPr>
              <a:t>     </a:t>
            </a:r>
            <a:r>
              <a:rPr lang="ar-SA" sz="1800" dirty="0">
                <a:effectLst/>
                <a:latin typeface="Times New Roman" panose="02020603050405020304" pitchFamily="18" charset="0"/>
                <a:ea typeface="Times New Roman" panose="02020603050405020304" pitchFamily="18" charset="0"/>
                <a:cs typeface="Alexandria Medium" pitchFamily="2" charset="-78"/>
              </a:rPr>
              <a:t>فذهب جانب منهم إلي أن الحياة العامة، هي: "الحياة الاجتماعية للفرد، والتي بمقتضاها يكون على اتصال دائم بأقرانه، كالحياة المهنية،أو الحياة اليومية. وباختصار هي الحياة الخارجية للإنسان . على حين يرى البعض الآخر أن </a:t>
            </a:r>
            <a:r>
              <a:rPr lang="en-US" sz="1800" dirty="0">
                <a:effectLst/>
                <a:latin typeface="Alexandria Medium" pitchFamily="2" charset="-78"/>
                <a:ea typeface="Times New Roman" panose="02020603050405020304" pitchFamily="18" charset="0"/>
              </a:rPr>
              <a:t>"</a:t>
            </a:r>
            <a:r>
              <a:rPr lang="ar-SA" sz="1800" dirty="0">
                <a:effectLst/>
                <a:latin typeface="Times New Roman" panose="02020603050405020304" pitchFamily="18" charset="0"/>
                <a:ea typeface="Times New Roman" panose="02020603050405020304" pitchFamily="18" charset="0"/>
                <a:cs typeface="Alexandria Medium" pitchFamily="2" charset="-78"/>
              </a:rPr>
              <a:t>الحياة العامة تتمثل في اشتراك المرء في حياة الجماعة التي يعيش فيها في مظاهرها الأساسية الثلاثة:  أعماله، وقت فراغه، أنشطته</a:t>
            </a:r>
            <a:r>
              <a:rPr lang="en-US" sz="1800" dirty="0">
                <a:effectLst/>
                <a:latin typeface="Alexandria Medium" pitchFamily="2" charset="-78"/>
                <a:ea typeface="Times New Roman" panose="02020603050405020304" pitchFamily="18" charset="0"/>
              </a:rPr>
              <a:t>"</a:t>
            </a:r>
            <a:r>
              <a:rPr lang="ar-SA" sz="1800" dirty="0">
                <a:effectLst/>
                <a:latin typeface="Times New Roman" panose="02020603050405020304" pitchFamily="18" charset="0"/>
                <a:ea typeface="Times New Roman" panose="02020603050405020304" pitchFamily="18" charset="0"/>
                <a:cs typeface="Alexandria Medium" pitchFamily="2" charset="-78"/>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Flowchart: Alternate Process 10">
            <a:extLst>
              <a:ext uri="{FF2B5EF4-FFF2-40B4-BE49-F238E27FC236}">
                <a16:creationId xmlns:a16="http://schemas.microsoft.com/office/drawing/2014/main" id="{6B065910-1AF4-459E-B320-88B26EAFCAC5}"/>
              </a:ext>
            </a:extLst>
          </p:cNvPr>
          <p:cNvSpPr/>
          <p:nvPr/>
        </p:nvSpPr>
        <p:spPr>
          <a:xfrm>
            <a:off x="5746515" y="1223258"/>
            <a:ext cx="5638810" cy="94478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sz="2000" b="1" dirty="0">
                <a:solidFill>
                  <a:srgbClr val="852F4A"/>
                </a:solidFill>
                <a:latin typeface="Times New Roman" panose="02020603050405020304" pitchFamily="18" charset="0"/>
                <a:ea typeface="Times New Roman" panose="02020603050405020304" pitchFamily="18" charset="0"/>
              </a:rPr>
              <a:t>ب. تعريف الحياة العامة: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rPr>
              <a:t>1.2 مضمون الحياه العامة بالنظر إلي عناصرها:</a:t>
            </a:r>
            <a:endParaRPr kumimoji="0" lang="en-US" sz="2000" b="1" i="0" u="none" strike="noStrike" kern="1200" cap="none" spc="0" normalizeH="0" baseline="0" noProof="0" dirty="0">
              <a:ln>
                <a:noFill/>
              </a:ln>
              <a:solidFill>
                <a:srgbClr val="852F4A"/>
              </a:solidFill>
              <a:effectLst/>
              <a:highlight>
                <a:srgbClr val="FFFF00"/>
              </a:highlight>
              <a:uLnTx/>
              <a:uFillTx/>
              <a:ea typeface="Times New Roman" panose="02020603050405020304" pitchFamily="18" charset="0"/>
            </a:endParaRPr>
          </a:p>
        </p:txBody>
      </p:sp>
      <p:pic>
        <p:nvPicPr>
          <p:cNvPr id="3"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AA665B9B-DEFD-D7B3-B51F-DC81D30229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687" y="1025194"/>
            <a:ext cx="3524556" cy="15904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1305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602626"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a:effectLst/>
                <a:latin typeface="Times New Roman" panose="02020603050405020304" pitchFamily="18" charset="0"/>
                <a:ea typeface="Times New Roman" panose="02020603050405020304" pitchFamily="18" charset="0"/>
                <a:cs typeface="Alexandria Medium" pitchFamily="2" charset="-78"/>
              </a:rPr>
              <a:t>وعندهم أن هذا العنصر يشكل جزءا هاما من الحياة العامة للفرد، </a:t>
            </a:r>
            <a:r>
              <a:rPr lang="ar-SA" sz="1800">
                <a:effectLst/>
                <a:highlight>
                  <a:srgbClr val="FFFF00"/>
                </a:highlight>
                <a:latin typeface="Times New Roman" panose="02020603050405020304" pitchFamily="18" charset="0"/>
                <a:ea typeface="Times New Roman" panose="02020603050405020304" pitchFamily="18" charset="0"/>
                <a:cs typeface="Alexandria Medium" pitchFamily="2" charset="-78"/>
              </a:rPr>
              <a:t>خاصة بالنسبة للمهن التي يرغب أصحابها في الحصول علي حظوة وإقبال الجمهور والعملاء،</a:t>
            </a:r>
            <a:r>
              <a:rPr lang="ar-SA" sz="1800">
                <a:effectLst/>
                <a:latin typeface="Times New Roman" panose="02020603050405020304" pitchFamily="18" charset="0"/>
                <a:ea typeface="Times New Roman" panose="02020603050405020304" pitchFamily="18" charset="0"/>
                <a:cs typeface="Alexandria Medium" pitchFamily="2" charset="-78"/>
              </a:rPr>
              <a:t> وهذا هو الحال بالنسبة للأشخاص الذين يكونون على علاقات دائمة مع الآخرين وهم بصدد ممارستهم لمهنتهم، فهذه الأعمال وأمثالها إنما تخرج عن نطاق الخصوصية للشخص وتعد من قبيل الأنشطة العامة.</a:t>
            </a:r>
            <a:endParaRPr lang="en-US" sz="160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a:effectLst/>
                <a:latin typeface="Times New Roman" panose="02020603050405020304" pitchFamily="18" charset="0"/>
                <a:ea typeface="Times New Roman" panose="02020603050405020304" pitchFamily="18" charset="0"/>
                <a:cs typeface="Alexandria Medium" pitchFamily="2" charset="-78"/>
              </a:rPr>
              <a:t> </a:t>
            </a:r>
            <a:endParaRPr lang="en-US" sz="160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a:effectLst/>
                <a:latin typeface="Times New Roman" panose="02020603050405020304" pitchFamily="18" charset="0"/>
                <a:ea typeface="Times New Roman" panose="02020603050405020304" pitchFamily="18" charset="0"/>
                <a:cs typeface="Alexandria Medium" pitchFamily="2" charset="-78"/>
              </a:rPr>
              <a:t>     وهذا هو الشأن بالنسبة لبائعي الفاكهة في السوق، أو المحصل في وسائل النقل العامة، أو الطبيب، أو الأستاذ، وما شابه ذلك. وكذا الحال بالنسبة للأشخاص الذين يطلبون ثقة الجمهور، ويلتمسون عنده الحظوة على المستوى السياسي، أو المالي، أو المهني. إذ يكون من الطبيعي بالنسبة لهؤلاء أن يعرف الرأي العام ما إذا كانوا أهلا للثقة الممنوحة لهم أم لا. ولهذا السبب لا يتمتع هؤلاء الأفراد بحياة خاصة بالنسبة لهذه الأنشطة. </a:t>
            </a:r>
            <a:endParaRPr lang="en-US" sz="1600">
              <a:effectLst/>
              <a:latin typeface="Times New Roman" panose="02020603050405020304" pitchFamily="18" charset="0"/>
              <a:ea typeface="Times New Roman" panose="02020603050405020304" pitchFamily="18" charset="0"/>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3488" y="5331915"/>
            <a:ext cx="3769483" cy="12018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3755513" y="343304"/>
            <a:ext cx="6123213" cy="120188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852F4A"/>
                </a:solidFill>
                <a:effectLst/>
                <a:uLnTx/>
                <a:uFillTx/>
                <a:ea typeface="Times New Roman" panose="02020603050405020304" pitchFamily="18" charset="0"/>
              </a:rPr>
              <a:t>1.2 مضمون الحياه العامة بالنظر إلي عناصرها:</a:t>
            </a:r>
          </a:p>
          <a:p>
            <a:pPr algn="just" rtl="1"/>
            <a:r>
              <a:rPr lang="ar-EG" b="1" dirty="0">
                <a:solidFill>
                  <a:srgbClr val="852F4A"/>
                </a:solidFill>
                <a:ea typeface="Times New Roman" panose="02020603050405020304" pitchFamily="18" charset="0"/>
              </a:rPr>
              <a:t>- ع</a:t>
            </a:r>
            <a:r>
              <a:rPr lang="ar-SA" b="1" dirty="0">
                <a:solidFill>
                  <a:srgbClr val="852F4A"/>
                </a:solidFill>
              </a:rPr>
              <a:t>ناصر الحياة العامة وفق هذين الرأيين تتمثل في الآتي:</a:t>
            </a:r>
            <a:endParaRPr lang="ar-EG" b="1" dirty="0">
              <a:solidFill>
                <a:srgbClr val="852F4A"/>
              </a:solidFill>
            </a:endParaRPr>
          </a:p>
          <a:p>
            <a:pPr algn="just" rtl="1"/>
            <a:r>
              <a:rPr lang="ar-EG" b="1" dirty="0">
                <a:solidFill>
                  <a:schemeClr val="tx1"/>
                </a:solidFill>
                <a:highlight>
                  <a:srgbClr val="FFFF00"/>
                </a:highlight>
              </a:rPr>
              <a:t>(أ) الأنشطة المهنية:</a:t>
            </a:r>
            <a:endParaRPr lang="en-US" dirty="0">
              <a:solidFill>
                <a:schemeClr val="tx1"/>
              </a:solidFill>
              <a:highlight>
                <a:srgbClr val="FFFF00"/>
              </a:highlight>
            </a:endParaRPr>
          </a:p>
        </p:txBody>
      </p:sp>
    </p:spTree>
    <p:extLst>
      <p:ext uri="{BB962C8B-B14F-4D97-AF65-F5344CB8AC3E}">
        <p14:creationId xmlns:p14="http://schemas.microsoft.com/office/powerpoint/2010/main" val="32559704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42988" y="151603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a:effectLst/>
                <a:latin typeface="Times New Roman" panose="02020603050405020304" pitchFamily="18" charset="0"/>
                <a:ea typeface="Times New Roman" panose="02020603050405020304" pitchFamily="18" charset="0"/>
                <a:cs typeface="Alexandria Medium" pitchFamily="2" charset="-78"/>
              </a:rPr>
              <a:t>ويراد بذلك </a:t>
            </a:r>
            <a:r>
              <a:rPr lang="ar-SA" sz="1800">
                <a:effectLst/>
                <a:highlight>
                  <a:srgbClr val="FFFF00"/>
                </a:highlight>
                <a:latin typeface="Times New Roman" panose="02020603050405020304" pitchFamily="18" charset="0"/>
                <a:ea typeface="Times New Roman" panose="02020603050405020304" pitchFamily="18" charset="0"/>
                <a:cs typeface="Alexandria Medium" pitchFamily="2" charset="-78"/>
              </a:rPr>
              <a:t>أن كل ما يمارسه الشخص من أنشطة تتعلق بالسلطات العامة، أو كل ما يسهم به الفرد في الحياة السياسية</a:t>
            </a:r>
            <a:r>
              <a:rPr lang="ar-SA" sz="1800">
                <a:effectLst/>
                <a:latin typeface="Times New Roman" panose="02020603050405020304" pitchFamily="18" charset="0"/>
                <a:ea typeface="Times New Roman" panose="02020603050405020304" pitchFamily="18" charset="0"/>
                <a:cs typeface="Alexandria Medium" pitchFamily="2" charset="-78"/>
              </a:rPr>
              <a:t> يدخل قطعا ضمن عناصر الحياة العامة كالخدمة العسكرية، وممارسة حق التصويت، وحق الانتخاب وغير ذلك، هذه الأعمال تدخل جميعها في نطاق الحياة العامة للفرد، وبالتالي تخرج عن نطاق الخصوصية.</a:t>
            </a:r>
            <a:endParaRPr lang="en-US" sz="1600">
              <a:effectLst/>
              <a:latin typeface="Times New Roman" panose="02020603050405020304" pitchFamily="18" charset="0"/>
              <a:ea typeface="Times New Roman" panose="02020603050405020304" pitchFamily="18" charset="0"/>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1610" y="4751614"/>
            <a:ext cx="4111376" cy="8935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4087092" y="1212844"/>
            <a:ext cx="6934634" cy="13815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852F4A"/>
                </a:solidFill>
                <a:effectLst/>
                <a:uLnTx/>
                <a:uFillTx/>
                <a:ea typeface="Times New Roman" panose="02020603050405020304" pitchFamily="18" charset="0"/>
                <a:cs typeface="+mn-cs"/>
              </a:rPr>
              <a:t>1.2 مضمون الحياه العامة بالنظر إلي عناصرها:</a:t>
            </a:r>
          </a:p>
          <a:p>
            <a:pPr algn="just" rtl="1"/>
            <a:r>
              <a:rPr lang="ar-EG" sz="2400" b="1" dirty="0">
                <a:solidFill>
                  <a:srgbClr val="852F4A"/>
                </a:solidFill>
                <a:ea typeface="Times New Roman" panose="02020603050405020304" pitchFamily="18" charset="0"/>
              </a:rPr>
              <a:t>   </a:t>
            </a:r>
            <a:r>
              <a:rPr lang="ar-EG" b="1" dirty="0">
                <a:solidFill>
                  <a:srgbClr val="852F4A"/>
                </a:solidFill>
                <a:ea typeface="Times New Roman" panose="02020603050405020304" pitchFamily="18" charset="0"/>
              </a:rPr>
              <a:t>- ع</a:t>
            </a:r>
            <a:r>
              <a:rPr lang="ar-SA" b="1" dirty="0">
                <a:solidFill>
                  <a:srgbClr val="852F4A"/>
                </a:solidFill>
              </a:rPr>
              <a:t>ناصر الحياة العامة وفق هذين الرأيين تتمثل في الآتي:</a:t>
            </a:r>
            <a:endParaRPr lang="ar-EG" b="1" dirty="0">
              <a:solidFill>
                <a:srgbClr val="852F4A"/>
              </a:solidFill>
            </a:endParaRPr>
          </a:p>
          <a:p>
            <a:pPr algn="just" rtl="1"/>
            <a:r>
              <a:rPr lang="ar-EG" b="1" dirty="0">
                <a:solidFill>
                  <a:schemeClr val="tx1"/>
                </a:solidFill>
              </a:rPr>
              <a:t>                                  </a:t>
            </a:r>
            <a:r>
              <a:rPr lang="ar-SA" b="1" dirty="0">
                <a:solidFill>
                  <a:schemeClr val="tx1"/>
                </a:solidFill>
                <a:highlight>
                  <a:srgbClr val="FFFF00"/>
                </a:highlight>
              </a:rPr>
              <a:t>(ب) الأنشطة المتعلقة بالسلطات العامة :</a:t>
            </a:r>
            <a:endParaRPr lang="en-US" dirty="0">
              <a:solidFill>
                <a:schemeClr val="tx1"/>
              </a:solidFill>
              <a:highlight>
                <a:srgbClr val="FFFF00"/>
              </a:highlight>
            </a:endParaRPr>
          </a:p>
        </p:txBody>
      </p:sp>
    </p:spTree>
    <p:extLst>
      <p:ext uri="{BB962C8B-B14F-4D97-AF65-F5344CB8AC3E}">
        <p14:creationId xmlns:p14="http://schemas.microsoft.com/office/powerpoint/2010/main" val="14955632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31846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EG"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ذهب جانب من الفقه إلي أن الحياة العامة للفرد تتمثل في اشتراك المرء في حياة الجماعة التي يعيش فيها، ومن أهم مظاهره الأساسية قضاء أوقات الفراغ. وهذا يعني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أن الشخص الذي يقضي أوقات فراغه أو إجازته في الأماكن العامة إنما يكون قد قصد إلى أن يسلم نفسه لأنظار من يحيطون به.</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ومفاد ذلك أنه لا يستطيع أن يدعي سرية أنشطته المكشوفة التي يزاولها في هذه الفترة</a:t>
            </a:r>
            <a:r>
              <a:rPr lang="ar-EG" dirty="0">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فمن يشارك في مشاهدة مباراة لكرة القدم، أو من يشارك في حفل، أو سهرة، أو أمسية، إنما يكون باشتراكه هذا في الحياة الخارجية قد تنازل عن قدر من خصوصيته.</a:t>
            </a:r>
            <a:endParaRPr lang="en-US" sz="1800" dirty="0">
              <a:effectLst/>
              <a:latin typeface="Times New Roman" panose="02020603050405020304" pitchFamily="18" charset="0"/>
              <a:ea typeface="Times New Roman" panose="02020603050405020304" pitchFamily="18" charset="0"/>
            </a:endParaRPr>
          </a:p>
        </p:txBody>
      </p:sp>
      <p:pic>
        <p:nvPicPr>
          <p:cNvPr id="6" name="Picture 2" descr="التعدي على الحياة الخاصة.. ممارسات مشينة يجب وقفها - بيان مشترك | المركز  المصرى للحقوق الاقتصادية والاجتماعية">
            <a:extLst>
              <a:ext uri="{FF2B5EF4-FFF2-40B4-BE49-F238E27FC236}">
                <a16:creationId xmlns:a16="http://schemas.microsoft.com/office/drawing/2014/main" id="{52EB87EF-82E2-4936-8472-70CFE94AF9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174" y="5269884"/>
            <a:ext cx="4781854" cy="10903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3902165" y="1017726"/>
            <a:ext cx="6100673" cy="105492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b="1" dirty="0">
                <a:solidFill>
                  <a:srgbClr val="852F4A"/>
                </a:solidFill>
                <a:ea typeface="Times New Roman" panose="02020603050405020304" pitchFamily="18" charset="0"/>
              </a:rPr>
              <a:t>- ع</a:t>
            </a:r>
            <a:r>
              <a:rPr lang="ar-SA" b="1" dirty="0">
                <a:solidFill>
                  <a:srgbClr val="852F4A"/>
                </a:solidFill>
              </a:rPr>
              <a:t>ناصر الحياة العامة وفق هذين الرأيين تتمثل في الآتي:</a:t>
            </a:r>
            <a:endParaRPr lang="ar-EG" b="1" dirty="0">
              <a:solidFill>
                <a:srgbClr val="852F4A"/>
              </a:solidFill>
            </a:endParaRPr>
          </a:p>
          <a:p>
            <a:pPr algn="just" rtl="1"/>
            <a:r>
              <a:rPr lang="ar-EG" b="1" dirty="0">
                <a:solidFill>
                  <a:schemeClr val="tx1"/>
                </a:solidFill>
              </a:rPr>
              <a:t>                                              </a:t>
            </a:r>
            <a:r>
              <a:rPr lang="ar-SA" b="1" dirty="0">
                <a:solidFill>
                  <a:schemeClr val="tx1"/>
                </a:solidFill>
                <a:highlight>
                  <a:srgbClr val="FFFF00"/>
                </a:highlight>
              </a:rPr>
              <a:t>(</a:t>
            </a:r>
            <a:r>
              <a:rPr lang="ar-EG" b="1" dirty="0">
                <a:solidFill>
                  <a:schemeClr val="tx1"/>
                </a:solidFill>
                <a:highlight>
                  <a:srgbClr val="FFFF00"/>
                </a:highlight>
              </a:rPr>
              <a:t>ج) أوقات الفراغ:</a:t>
            </a:r>
            <a:endParaRPr lang="en-US" dirty="0">
              <a:solidFill>
                <a:schemeClr val="tx1"/>
              </a:solidFill>
              <a:highlight>
                <a:srgbClr val="FFFF00"/>
              </a:highlight>
            </a:endParaRPr>
          </a:p>
        </p:txBody>
      </p:sp>
    </p:spTree>
    <p:extLst>
      <p:ext uri="{BB962C8B-B14F-4D97-AF65-F5344CB8AC3E}">
        <p14:creationId xmlns:p14="http://schemas.microsoft.com/office/powerpoint/2010/main" val="34772091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3627417" y="392033"/>
            <a:ext cx="4937165" cy="6138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b="1" dirty="0">
                <a:solidFill>
                  <a:schemeClr val="tx1"/>
                </a:solidFill>
                <a:highlight>
                  <a:srgbClr val="FFFF00"/>
                </a:highlight>
              </a:rPr>
              <a:t>- تقييم مضمون الحياة بالنظر إلي عناصرها:</a:t>
            </a:r>
            <a:endParaRPr lang="en-US" dirty="0">
              <a:solidFill>
                <a:schemeClr val="tx1"/>
              </a:solidFill>
              <a:highlight>
                <a:srgbClr val="FFFF00"/>
              </a:highlight>
            </a:endParaRPr>
          </a:p>
        </p:txBody>
      </p:sp>
      <p:sp>
        <p:nvSpPr>
          <p:cNvPr id="3" name="Rectangle: Rounded Corners 2">
            <a:extLst>
              <a:ext uri="{FF2B5EF4-FFF2-40B4-BE49-F238E27FC236}">
                <a16:creationId xmlns:a16="http://schemas.microsoft.com/office/drawing/2014/main" id="{F419B2A2-127A-A17D-2542-F8D100B7141B}"/>
              </a:ext>
            </a:extLst>
          </p:cNvPr>
          <p:cNvSpPr/>
          <p:nvPr/>
        </p:nvSpPr>
        <p:spPr>
          <a:xfrm>
            <a:off x="351064" y="1005854"/>
            <a:ext cx="11489872" cy="5148884"/>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EG"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لا شك أن هذا الاتجاه يساعد علي فهم الحياة العامة؛ حيث يقدم ميزة هامة في هذا الشأن؛ ذلك لأنه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وفقا لهذا الاتجاه يظل الباب مفتوحا لإدخال أو حذف بعض الأمور التي يمكن أن تدخل ضمن إطار الحياة العامة أو تخرج منها،</a:t>
            </a:r>
            <a:r>
              <a:rPr lang="ar-SA" sz="1800" dirty="0">
                <a:effectLst/>
                <a:latin typeface="Times New Roman" panose="02020603050405020304" pitchFamily="18" charset="0"/>
                <a:ea typeface="Times New Roman" panose="02020603050405020304" pitchFamily="18" charset="0"/>
                <a:cs typeface="Alexandria Medium" pitchFamily="2" charset="-78"/>
              </a:rPr>
              <a:t> تبعا لتغير الظروف ووفقاً لاختلاف الأشخاص والأماكن والأزمنة.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كما أن هذا التعريف السلبي يؤكد أهمية وأولوية الخصوصية، وأن الأصل هو عدم التعرض لها ولا يسمح إلا بالتعرض للحياة العامة التي تكون مكشوفة أمام الجميع.</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غير أنه لا يمكن القول بأن هذا الاتجاه قد وضع معيارا محددا لمدلول فكرة الحياة العامة</a:t>
            </a:r>
            <a:r>
              <a:rPr lang="ar-SA" sz="1800" dirty="0">
                <a:effectLst/>
                <a:latin typeface="Times New Roman" panose="02020603050405020304" pitchFamily="18" charset="0"/>
                <a:ea typeface="Times New Roman" panose="02020603050405020304" pitchFamily="18" charset="0"/>
                <a:cs typeface="Alexandria Medium" pitchFamily="2" charset="-78"/>
              </a:rPr>
              <a:t>؛ ذلك لأن بعض الأمور التي اعتبرها ضمن عناصر هذه الحياة مازالت محل جدل وخلاف بين الفقهاء، فالحياة الوظيفية أو الحرفية قد ذهب البعض علي عكس هذا المعيار علي إنها بحسب الأصل من قبيل الحياة الخاصة للشخص العادي، وهذا المفهوم يسري أيضا علي أوقات الفراغ، وكذا الاتصال بالسلطات العامة.</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448287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3853541" y="422690"/>
            <a:ext cx="4757551" cy="89743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b="1" dirty="0">
                <a:solidFill>
                  <a:schemeClr val="tx1"/>
                </a:solidFill>
                <a:highlight>
                  <a:srgbClr val="FFFF00"/>
                </a:highlight>
              </a:rPr>
              <a:t>- تقييم مضمون الحياة بالنظر إلي عناصرها:</a:t>
            </a:r>
            <a:endParaRPr lang="en-US" dirty="0">
              <a:solidFill>
                <a:schemeClr val="tx1"/>
              </a:solidFill>
              <a:highlight>
                <a:srgbClr val="FFFF00"/>
              </a:highlight>
            </a:endParaRPr>
          </a:p>
        </p:txBody>
      </p:sp>
      <p:sp>
        <p:nvSpPr>
          <p:cNvPr id="2" name="Rectangle: Rounded Corners 1">
            <a:extLst>
              <a:ext uri="{FF2B5EF4-FFF2-40B4-BE49-F238E27FC236}">
                <a16:creationId xmlns:a16="http://schemas.microsoft.com/office/drawing/2014/main" id="{691EE18E-8076-4A83-E90D-F6449B7DEE57}"/>
              </a:ext>
            </a:extLst>
          </p:cNvPr>
          <p:cNvSpPr/>
          <p:nvPr/>
        </p:nvSpPr>
        <p:spPr>
          <a:xfrm>
            <a:off x="215900" y="1231984"/>
            <a:ext cx="11829143" cy="54101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EG"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أي أن القول بأن الحياة المهنية للمحامي ، والطبيب، وغيرهما من الحياة العامة قول تعوزه الدقة، ويفتقد الأساس السليم، فالحياة المهنية لكل من المحامي والطبيب - علي سبيل المثال - تتعلق بأمرين : الأول الحياة الخاصة لهما وهذه تشمل أمور عديدة منها الذمة المالية، والعلاقة بالأولاد والزوجة، وهذه الأمور لن تفيد الآخرين الذين يبحثون عن الثقة في المحامي أو الطبيب مثلا والأمر الثاني وهو الجانب العلني، ويجب التفرقة بين ما يدخل في الحياة العلنية وما يعد من قبيل الحياة شخص الخاصة.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الممارسة السياسية والاتصال بالسلطات العامة يدخل في نطاق الحياة العامة قول لا يمكن التسليم به؛ حيث إن الآراء السياسية والتصويت وسريته تدخل في الخصوصية.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ونخلص مما تقدم كله إلى أن تحديد فكرة الحياة العامة قد يسهم إيضاح مدلول فكرة الخصوصية. ورغم وضوح الحد نظريا بين الحياة العامة للفرد وحياته الخاصة إلا أن المسألة ليست بهذه السهولة من الناحية العملية، لذلك يترك للقضاء تقدير الأمر في كل حالة علي حده، لذلك فقد كان من اللازم أن نعرض للتعريف الإيجابي للخصوصية.</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947380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5672" y="1867122"/>
            <a:ext cx="11446328"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EG"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استند أنصار هذا التعريف إلي ذاتية الخصوصية نفسها، بحسبان أنه سيؤدي إلي مفهوم واضح لهذه الحياة. وكانت اهتمامات رجال القانون العام في هذا الشأن أكبر ؛ وذلك لضمان حرية الأفراد، لا لمواجهة الاعتداءات الواقعة من الأفراد العاديين فقط، وإنما بالأحرى لمواجهة الاعتداءات الواقعة من سلطات الدولة.</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وذهب جانب كبير من الفقه وسايره القضاء في بعض أحكامه إلي تعريف الحق في الخصوصية تعريفا إيجابيا استنادا إلي أسس ومعايير معينة. وفي الواقع قد وسع البعض في مضمون هذه الخصوصية؛ حيث خلط بينها وبين فكرة الخلوة أو فكرة الحرية، واتجه آخرون إلي التضييق لمفهومها، ورفضوا ربطها بأفكار معينة، وفي هذا الشأن يبرز لنا وجود اتجاهين :</a:t>
            </a:r>
            <a:endParaRPr lang="en-US" sz="18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r>
              <a:rPr lang="ar-SA" sz="1800" b="1" dirty="0">
                <a:effectLst/>
                <a:latin typeface="Times New Roman" panose="02020603050405020304" pitchFamily="18" charset="0"/>
                <a:ea typeface="Times New Roman" panose="02020603050405020304" pitchFamily="18" charset="0"/>
                <a:cs typeface="Alexandria Medium" pitchFamily="2" charset="-78"/>
              </a:rPr>
              <a:t>الاتجاه الأول: ويطلق عليه التعريفات الموسعة لمفهوم الحق في الخصوصية: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b="1" dirty="0">
                <a:effectLst/>
                <a:latin typeface="Times New Roman" panose="02020603050405020304" pitchFamily="18" charset="0"/>
                <a:ea typeface="Times New Roman" panose="02020603050405020304" pitchFamily="18" charset="0"/>
                <a:cs typeface="Alexandria Medium" pitchFamily="2" charset="-78"/>
              </a:rPr>
              <a:t>و اتجاه ثان ويطلق عليه التعريفات المضيقة لمفهوم الحق في الخصوصية:</a:t>
            </a:r>
            <a:endParaRPr lang="en-US" sz="1600" dirty="0">
              <a:effectLst/>
              <a:latin typeface="Times New Roman" panose="02020603050405020304" pitchFamily="18" charset="0"/>
              <a:ea typeface="Times New Roman" panose="02020603050405020304" pitchFamily="18" charset="0"/>
            </a:endParaRPr>
          </a:p>
        </p:txBody>
      </p:sp>
      <p:sp>
        <p:nvSpPr>
          <p:cNvPr id="11" name="Flowchart: Alternate Process 10">
            <a:extLst>
              <a:ext uri="{FF2B5EF4-FFF2-40B4-BE49-F238E27FC236}">
                <a16:creationId xmlns:a16="http://schemas.microsoft.com/office/drawing/2014/main" id="{6B065910-1AF4-459E-B320-88B26EAFCAC5}"/>
              </a:ext>
            </a:extLst>
          </p:cNvPr>
          <p:cNvSpPr/>
          <p:nvPr/>
        </p:nvSpPr>
        <p:spPr>
          <a:xfrm>
            <a:off x="3046655" y="307071"/>
            <a:ext cx="7658312" cy="158387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وفي ضوء ما تقدم فسنبين تعريف الخصوصية علي النحو التالي:</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       </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أولا: الإطار الموضوعي للخصوصية</a:t>
            </a:r>
            <a:r>
              <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r>
              <a:rPr lang="ar-EG" sz="2000" dirty="0">
                <a:solidFill>
                  <a:srgbClr val="FF0000"/>
                </a:solidFill>
                <a:latin typeface="Times New Roman" panose="02020603050405020304" pitchFamily="18" charset="0"/>
                <a:ea typeface="Times New Roman" panose="02020603050405020304" pitchFamily="18" charset="0"/>
              </a:rPr>
              <a:t>2. التعريف الإيجابي للخصوصية:</a:t>
            </a:r>
            <a:r>
              <a:rPr lang="ar-EG" sz="2000" dirty="0">
                <a:solidFill>
                  <a:srgbClr val="FF0000"/>
                </a:solidFill>
                <a:latin typeface="Times New Roman" panose="02020603050405020304" pitchFamily="18" charset="0"/>
              </a:rPr>
              <a:t>                  </a:t>
            </a:r>
            <a:endParaRPr lang="en-US" sz="2000" dirty="0">
              <a:solidFill>
                <a:schemeClr val="tx1"/>
              </a:solidFill>
              <a:highlight>
                <a:srgbClr val="FFFF00"/>
              </a:highlight>
            </a:endParaRPr>
          </a:p>
        </p:txBody>
      </p:sp>
    </p:spTree>
    <p:extLst>
      <p:ext uri="{BB962C8B-B14F-4D97-AF65-F5344CB8AC3E}">
        <p14:creationId xmlns:p14="http://schemas.microsoft.com/office/powerpoint/2010/main" val="13049094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8326" y="928863"/>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215900" y="2253684"/>
            <a:ext cx="9220925" cy="367545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وفي ضوء ما تقدم فسنبين تعريف الخصوصية علي النحو التالي:</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       </a:t>
            </a:r>
            <a:r>
              <a:rPr kumimoji="0" lang="ar-SA"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أولا: الإطار الموضوعي للخصوصية</a:t>
            </a:r>
            <a:r>
              <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ar-EG" sz="1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r>
              <a:rPr lang="ar-EG" sz="1600" dirty="0">
                <a:solidFill>
                  <a:srgbClr val="FF0000"/>
                </a:solidFill>
                <a:latin typeface="Times New Roman" panose="02020603050405020304" pitchFamily="18" charset="0"/>
                <a:ea typeface="Times New Roman" panose="02020603050405020304" pitchFamily="18" charset="0"/>
              </a:rPr>
              <a:t>2. التعريف الإيجابي للخصوصية:</a:t>
            </a:r>
          </a:p>
          <a:p>
            <a:pPr algn="just" rtl="1">
              <a:lnSpc>
                <a:spcPct val="150000"/>
              </a:lnSpc>
            </a:pPr>
            <a:r>
              <a:rPr lang="ar-EG" sz="1600" dirty="0">
                <a:solidFill>
                  <a:schemeClr val="bg1"/>
                </a:solidFill>
                <a:latin typeface="Times New Roman" panose="02020603050405020304" pitchFamily="18" charset="0"/>
              </a:rPr>
              <a:t>                   </a:t>
            </a:r>
            <a:r>
              <a:rPr lang="ar-EG" sz="1600" b="1" dirty="0">
                <a:solidFill>
                  <a:schemeClr val="bg1"/>
                </a:solidFill>
                <a:latin typeface="Times New Roman" panose="02020603050405020304" pitchFamily="18" charset="0"/>
              </a:rPr>
              <a:t>أ. التعريف الواسع للخصوصية:</a:t>
            </a:r>
            <a:endParaRPr lang="en-US" sz="1600" b="1" dirty="0">
              <a:solidFill>
                <a:schemeClr val="bg1"/>
              </a:solidFill>
              <a:latin typeface="Times New Roman" panose="02020603050405020304" pitchFamily="18" charset="0"/>
            </a:endParaRPr>
          </a:p>
          <a:p>
            <a:pPr algn="just" rtl="1">
              <a:lnSpc>
                <a:spcPct val="150000"/>
              </a:lnSpc>
            </a:pPr>
            <a:endParaRPr lang="en-US" sz="1600" b="1" dirty="0">
              <a:solidFill>
                <a:schemeClr val="bg1"/>
              </a:solidFill>
              <a:latin typeface="Times New Roman" panose="02020603050405020304" pitchFamily="18" charset="0"/>
            </a:endParaRPr>
          </a:p>
          <a:p>
            <a:pPr algn="just" rtl="1">
              <a:lnSpc>
                <a:spcPct val="150000"/>
              </a:lnSpc>
            </a:pPr>
            <a:r>
              <a:rPr lang="ar-SA" sz="1600" dirty="0">
                <a:effectLst/>
                <a:latin typeface="Times New Roman" panose="02020603050405020304" pitchFamily="18" charset="0"/>
                <a:ea typeface="Times New Roman" panose="02020603050405020304" pitchFamily="18" charset="0"/>
                <a:cs typeface="Alexandria Medium" pitchFamily="2" charset="-78"/>
              </a:rPr>
              <a:t> اتجه بعض الفقه إلي وضع تعريف للحق في الخصوصية بصورة واسعة، حيث خلطوا بين هذه الحياة والخلوة، أو الحرية، أو الألفة .</a:t>
            </a:r>
            <a:endParaRPr lang="ar-EG" sz="1600" b="1" dirty="0">
              <a:solidFill>
                <a:schemeClr val="bg1"/>
              </a:solidFill>
              <a:latin typeface="Times New Roman" panose="02020603050405020304" pitchFamily="18" charset="0"/>
            </a:endParaRPr>
          </a:p>
          <a:p>
            <a:pPr algn="just" rtl="1">
              <a:lnSpc>
                <a:spcPct val="150000"/>
              </a:lnSpc>
            </a:pPr>
            <a:r>
              <a:rPr lang="ar-EG" sz="1600" b="1" dirty="0">
                <a:solidFill>
                  <a:schemeClr val="bg1"/>
                </a:solidFill>
                <a:latin typeface="Times New Roman" panose="02020603050405020304" pitchFamily="18" charset="0"/>
                <a:ea typeface="Times New Roman" panose="02020603050405020304" pitchFamily="18" charset="0"/>
              </a:rPr>
              <a:t>                      </a:t>
            </a:r>
            <a:r>
              <a:rPr lang="ar-SA" sz="1600" b="1" dirty="0"/>
              <a:t> </a:t>
            </a:r>
            <a:r>
              <a:rPr lang="ar-SA" sz="1600" b="1" dirty="0">
                <a:solidFill>
                  <a:schemeClr val="tx1"/>
                </a:solidFill>
              </a:rPr>
              <a:t>١.</a:t>
            </a:r>
            <a:r>
              <a:rPr lang="ar-SA" sz="1600" b="1" dirty="0"/>
              <a:t> </a:t>
            </a:r>
            <a:r>
              <a:rPr lang="ar-SA" sz="1600" b="1" dirty="0">
                <a:solidFill>
                  <a:schemeClr val="tx1"/>
                </a:solidFill>
              </a:rPr>
              <a:t>الخلوة أو الهدوء أو السكينة كمعيار لتحديد مدلول الحق في الخصوصية:</a:t>
            </a:r>
            <a:endParaRPr lang="en-US" sz="1600"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sz="1600" dirty="0">
                <a:solidFill>
                  <a:schemeClr val="tx1"/>
                </a:solidFill>
              </a:rPr>
              <a:t>                         </a:t>
            </a:r>
            <a:r>
              <a:rPr lang="ar-SA" sz="1600" b="1" dirty="0">
                <a:solidFill>
                  <a:schemeClr val="tx1"/>
                </a:solidFill>
                <a:latin typeface="Times New Roman" panose="02020603050405020304" pitchFamily="18" charset="0"/>
                <a:ea typeface="Times New Roman" panose="02020603050405020304" pitchFamily="18" charset="0"/>
              </a:rPr>
              <a:t>٢. الحرية كمعيار لتحديد مدلول الحق في الخصوصية :</a:t>
            </a:r>
            <a:endParaRPr lang="en-US" sz="1600" dirty="0">
              <a:solidFill>
                <a:schemeClr val="tx1"/>
              </a:solidFill>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dirty="0">
                <a:solidFill>
                  <a:schemeClr val="tx1"/>
                </a:solidFill>
                <a:highlight>
                  <a:srgbClr val="FFFF00"/>
                </a:highlight>
              </a:rPr>
              <a:t> </a:t>
            </a:r>
            <a:endParaRPr lang="en-US" sz="1600" dirty="0">
              <a:solidFill>
                <a:schemeClr val="tx1"/>
              </a:solidFill>
              <a:highlight>
                <a:srgbClr val="FFFF00"/>
              </a:highlight>
            </a:endParaRPr>
          </a:p>
        </p:txBody>
      </p:sp>
    </p:spTree>
    <p:extLst>
      <p:ext uri="{BB962C8B-B14F-4D97-AF65-F5344CB8AC3E}">
        <p14:creationId xmlns:p14="http://schemas.microsoft.com/office/powerpoint/2010/main" val="2409939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741D82-278F-A858-70DE-269B2A3479E6}"/>
              </a:ext>
            </a:extLst>
          </p:cNvPr>
          <p:cNvSpPr txBox="1"/>
          <p:nvPr/>
        </p:nvSpPr>
        <p:spPr>
          <a:xfrm>
            <a:off x="215900" y="1123874"/>
            <a:ext cx="11676555" cy="5030864"/>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rPr>
              <a:t>2. التعريف الإيجابي للخصوصية:</a:t>
            </a:r>
            <a:endParaRPr kumimoji="0" lang="en-US" sz="1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effectLst/>
                <a:uLnTx/>
                <a:uFillTx/>
                <a:latin typeface="Times New Roman" panose="02020603050405020304" pitchFamily="18" charset="0"/>
                <a:ea typeface="+mn-ea"/>
                <a:cs typeface="Alexandria Medium"/>
              </a:rPr>
              <a:t>                   </a:t>
            </a:r>
            <a:r>
              <a:rPr kumimoji="0" lang="ar-EG" sz="1800" b="1" i="0" u="none" strike="noStrike" kern="1200" cap="none" spc="0" normalizeH="0" baseline="0" noProof="0" dirty="0">
                <a:ln>
                  <a:noFill/>
                </a:ln>
                <a:effectLst/>
                <a:uLnTx/>
                <a:uFillTx/>
                <a:latin typeface="Times New Roman" panose="02020603050405020304" pitchFamily="18" charset="0"/>
                <a:ea typeface="+mn-ea"/>
                <a:cs typeface="Alexandria Medium"/>
              </a:rPr>
              <a:t>أ. التعريف الواسع للخصوصية:</a:t>
            </a:r>
            <a:endParaRPr kumimoji="0" lang="en-US" sz="1800" b="1" i="0" u="none" strike="noStrike" kern="1200" cap="none" spc="0" normalizeH="0" baseline="0" noProof="0" dirty="0">
              <a:ln>
                <a:noFill/>
              </a:ln>
              <a:effectLst/>
              <a:uLnTx/>
              <a:uFillTx/>
              <a:latin typeface="Times New Roman" panose="02020603050405020304" pitchFamily="18" charset="0"/>
              <a:ea typeface="+mn-ea"/>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1" i="0" u="none" strike="noStrike" kern="1200" cap="none" spc="0" normalizeH="0" baseline="0" noProof="0" dirty="0">
              <a:ln>
                <a:noFill/>
              </a:ln>
              <a:effectLst/>
              <a:uLnTx/>
              <a:uFillTx/>
              <a:latin typeface="Times New Roman" panose="02020603050405020304" pitchFamily="18" charset="0"/>
              <a:ea typeface="+mn-ea"/>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effectLst/>
                <a:highlight>
                  <a:srgbClr val="4472C4"/>
                </a:highlight>
                <a:uLnTx/>
                <a:uFillTx/>
                <a:latin typeface="Times New Roman" panose="02020603050405020304" pitchFamily="18" charset="0"/>
                <a:ea typeface="Times New Roman" panose="02020603050405020304" pitchFamily="18" charset="0"/>
                <a:cs typeface="Alexandria Medium"/>
              </a:rPr>
              <a:t> </a:t>
            </a:r>
            <a:r>
              <a:rPr kumimoji="0" lang="ar-EG" sz="1800" b="1"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Alexandria Medium"/>
              </a:rPr>
              <a:t>                     </a:t>
            </a:r>
            <a:r>
              <a:rPr kumimoji="0" lang="ar-SA" sz="1800" b="1" i="0" u="none" strike="noStrike" kern="1200" cap="none" spc="0" normalizeH="0" baseline="0" noProof="0" dirty="0">
                <a:ln>
                  <a:noFill/>
                </a:ln>
                <a:effectLst/>
                <a:highlight>
                  <a:srgbClr val="FFFF00"/>
                </a:highlight>
                <a:uLnTx/>
                <a:uFillTx/>
                <a:latin typeface="Alexandria"/>
                <a:ea typeface="+mn-ea"/>
                <a:cs typeface="Alexandria Medium"/>
              </a:rPr>
              <a:t> ١. الخلوة أو الهدوء أو السكينة كمعيار لتحديد مدلول الحق في الخصوصية:</a:t>
            </a:r>
            <a:endParaRPr kumimoji="0" lang="en-US" sz="1800" b="1" i="0" u="none" strike="noStrike" kern="1200" cap="none" spc="0" normalizeH="0" baseline="0" noProof="0" dirty="0">
              <a:ln>
                <a:noFill/>
              </a:ln>
              <a:effectLst/>
              <a:highlight>
                <a:srgbClr val="FFFF00"/>
              </a:highlight>
              <a:uLnTx/>
              <a:uFillTx/>
              <a:latin typeface="Alexandria"/>
              <a:ea typeface="+mn-ea"/>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800" b="0" i="0" u="none" strike="noStrike" kern="1200" cap="none" spc="0" normalizeH="0" baseline="0" noProof="0" dirty="0">
                <a:ln>
                  <a:noFill/>
                </a:ln>
                <a:effectLst/>
                <a:highlight>
                  <a:srgbClr val="FFFF00"/>
                </a:highlight>
                <a:uLnTx/>
                <a:uFillTx/>
                <a:latin typeface="Times New Roman" panose="02020603050405020304" pitchFamily="18" charset="0"/>
                <a:ea typeface="Times New Roman" panose="02020603050405020304" pitchFamily="18" charset="0"/>
                <a:cs typeface="Alexandria Medium" pitchFamily="2" charset="-78"/>
              </a:rPr>
              <a:t>وهؤلاء الذين يأخذون بفكرة الخلوة أو الهدوء أو السكينة - وكلها مترادفات تدل علي معني واحد -</a:t>
            </a:r>
            <a:r>
              <a:rPr kumimoji="0" lang="ar-SA" sz="1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pitchFamily="2" charset="-78"/>
              </a:rPr>
              <a:t> كمعيار يتحدد به مدلول الحق في الخصوصية، نراهم يربطون بين هذه الفكرة وبين فكرة " الخصوصية " أو " الحياة الخاصة ". والواقع أن فكرة الخلوة تعد من أقدم الصور التي عرفت للخصوصية؛ حيث كان أكثر ما يتردد تعبيرا عن ذلك هو </a:t>
            </a:r>
            <a:r>
              <a:rPr kumimoji="0" lang="en-US" sz="1800" b="0" i="0" u="none" strike="noStrike" kern="1200" cap="none" spc="0" normalizeH="0" baseline="0" noProof="0" dirty="0">
                <a:ln>
                  <a:noFill/>
                </a:ln>
                <a:effectLst/>
                <a:uLnTx/>
                <a:uFillTx/>
                <a:latin typeface="Alexandria Medium" pitchFamily="2" charset="-78"/>
                <a:ea typeface="Times New Roman" panose="02020603050405020304" pitchFamily="18" charset="0"/>
                <a:cs typeface="Alexandria Medium"/>
              </a:rPr>
              <a:t>"</a:t>
            </a:r>
            <a:r>
              <a:rPr kumimoji="0" lang="ar-SA" sz="1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pitchFamily="2" charset="-78"/>
              </a:rPr>
              <a:t>أن يترك الإنسان وشأنه، أي حق الفرد في أن يعيش حياته، ولو بصفة جزئية، بعيدا عن المجتمع، مع أدني حد من التدخل من جانب الغير.</a:t>
            </a:r>
            <a:endParaRPr kumimoji="0" lang="en-US" sz="16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pitchFamily="2" charset="-78"/>
              </a:rPr>
              <a:t> </a:t>
            </a:r>
            <a:endParaRPr kumimoji="0" lang="en-US" sz="16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pitchFamily="2" charset="-78"/>
              </a:rPr>
              <a:t>وليس من شك أن هذا المعيار واسع، إذ لا يمكن حصر صور الاعتداء علي الخصوصية بأي حالة  من الأحوال.</a:t>
            </a:r>
            <a:endParaRPr kumimoji="0" lang="en-US" sz="16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lexandria Medium"/>
            </a:endParaRPr>
          </a:p>
        </p:txBody>
      </p:sp>
      <p:pic>
        <p:nvPicPr>
          <p:cNvPr id="4" name="Picture 2" descr="Untitled">
            <a:extLst>
              <a:ext uri="{FF2B5EF4-FFF2-40B4-BE49-F238E27FC236}">
                <a16:creationId xmlns:a16="http://schemas.microsoft.com/office/drawing/2014/main" id="{F3976032-5E99-C193-0E65-12D3796CFE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1493" y="871626"/>
            <a:ext cx="4511459" cy="170002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386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5901" y="1545190"/>
            <a:ext cx="11639768" cy="460954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إن هذه الفكرة لا تخلو من الفائدة في تحديد معني الخصوصية؛ حيث تحفظ للفرد الحق في الابتعاد مؤقتا من حياة المجتمع،</a:t>
            </a:r>
            <a:r>
              <a:rPr lang="ar-SA" sz="1800" dirty="0">
                <a:effectLst/>
                <a:latin typeface="Times New Roman" panose="02020603050405020304" pitchFamily="18" charset="0"/>
                <a:ea typeface="Times New Roman" panose="02020603050405020304" pitchFamily="18" charset="0"/>
                <a:cs typeface="Alexandria Medium" pitchFamily="2" charset="-78"/>
              </a:rPr>
              <a:t> وإزاحة الآخرين عن كاهله، أي أنه يجب من جهة إيجابية احترام خصوصية الحياة بعدم الكشف عنها، ومن جهة أخري سلبية يجب احترام هدوء الخصوصية دون تعكير صفوها، فلا يجوز الخوض فيها وإثارتها، أي بالبعد عن انتهاك المساس بها.</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effectLst/>
                <a:latin typeface="Alexandria Medium" pitchFamily="2" charset="-78"/>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effectLst/>
                <a:latin typeface="Alexandria Medium" pitchFamily="2" charset="-78"/>
                <a:ea typeface="Times New Roman" panose="02020603050405020304" pitchFamily="18" charset="0"/>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ولكن هذه الفكرة لم تقدم معيارا قانونيا لتحديد المقصود با</a:t>
            </a:r>
            <a:r>
              <a:rPr lang="ar-EG"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لخصوصية</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 ،</a:t>
            </a:r>
            <a:r>
              <a:rPr lang="ar-SA" sz="1800" dirty="0">
                <a:effectLst/>
                <a:latin typeface="Times New Roman" panose="02020603050405020304" pitchFamily="18" charset="0"/>
                <a:ea typeface="Times New Roman" panose="02020603050405020304" pitchFamily="18" charset="0"/>
                <a:cs typeface="Alexandria Medium" pitchFamily="2" charset="-78"/>
              </a:rPr>
              <a:t> و إنما قدمت في الحقيقة مبررا للظروف النفسية التي تفرض ضرورة أن يترك الإنسان وشأنه في خلوته حتى يسعد بحياته وهدوئه، ولكن لا يحدد ماهية ال</a:t>
            </a:r>
            <a:r>
              <a:rPr lang="ar-EG" sz="1800" dirty="0">
                <a:effectLst/>
                <a:latin typeface="Times New Roman" panose="02020603050405020304" pitchFamily="18" charset="0"/>
                <a:ea typeface="Times New Roman" panose="02020603050405020304" pitchFamily="18" charset="0"/>
                <a:cs typeface="Alexandria Medium" pitchFamily="2" charset="-78"/>
              </a:rPr>
              <a:t>خصوصية</a:t>
            </a:r>
            <a:r>
              <a:rPr lang="ar-SA" sz="1800" dirty="0">
                <a:effectLst/>
                <a:latin typeface="Times New Roman" panose="02020603050405020304" pitchFamily="18" charset="0"/>
                <a:ea typeface="Times New Roman" panose="02020603050405020304" pitchFamily="18" charset="0"/>
                <a:cs typeface="Alexandria Medium" pitchFamily="2" charset="-78"/>
              </a:rPr>
              <a:t>، وما هي الأحوال التي يجب أن يترك فيها وشأنه دون تدخل، فهي فكرة فضفاضة وغامضة.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ولقد قيل – بحق – إن الحق في الخصوصية يجب ألا يكون مرادفا لحق المرء في أن يترك وشأنه، لأن حقا غير مشروط أو محدد من هذا النوع سوف يكون عبارة عن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مفهوم غير واقعي ويتعارض مع الحياة الاجتماعية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Flowchart: Alternate Process 10">
            <a:extLst>
              <a:ext uri="{FF2B5EF4-FFF2-40B4-BE49-F238E27FC236}">
                <a16:creationId xmlns:a16="http://schemas.microsoft.com/office/drawing/2014/main" id="{6B065910-1AF4-459E-B320-88B26EAFCAC5}"/>
              </a:ext>
            </a:extLst>
          </p:cNvPr>
          <p:cNvSpPr/>
          <p:nvPr/>
        </p:nvSpPr>
        <p:spPr>
          <a:xfrm>
            <a:off x="2286000" y="311918"/>
            <a:ext cx="9690100" cy="123327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chemeClr val="bg1"/>
                </a:solidFill>
                <a:latin typeface="Times New Roman" panose="02020603050405020304" pitchFamily="18" charset="0"/>
              </a:rPr>
              <a:t>أ. التعريف الواسع للخصوصية:</a:t>
            </a:r>
          </a:p>
          <a:p>
            <a:pPr algn="just" rtl="1"/>
            <a:r>
              <a:rPr lang="ar-EG" sz="2400" b="1" dirty="0">
                <a:solidFill>
                  <a:srgbClr val="FF0000"/>
                </a:solidFill>
                <a:latin typeface="Times New Roman" panose="02020603050405020304" pitchFamily="18" charset="0"/>
                <a:ea typeface="Times New Roman" panose="02020603050405020304" pitchFamily="18" charset="0"/>
              </a:rPr>
              <a:t>                      </a:t>
            </a:r>
            <a:r>
              <a:rPr lang="ar-SA" b="1" dirty="0">
                <a:solidFill>
                  <a:srgbClr val="FF0000"/>
                </a:solidFill>
              </a:rPr>
              <a:t> ١. الخلوة أو الهدوء أو السكينة كمعيار لتحديد مدلول الحق في الخصوصية:</a:t>
            </a:r>
            <a:endParaRPr lang="ar-EG" b="1" dirty="0">
              <a:solidFill>
                <a:srgbClr val="FF0000"/>
              </a:solidFill>
            </a:endParaRPr>
          </a:p>
          <a:p>
            <a:pPr algn="just" rtl="1"/>
            <a:r>
              <a:rPr lang="ar-EG" sz="1600" b="1" dirty="0">
                <a:solidFill>
                  <a:schemeClr val="tx1"/>
                </a:solidFill>
                <a:latin typeface="Times New Roman" panose="02020603050405020304" pitchFamily="18" charset="0"/>
                <a:ea typeface="Times New Roman" panose="02020603050405020304" pitchFamily="18" charset="0"/>
              </a:rPr>
              <a:t>                                    </a:t>
            </a:r>
            <a:r>
              <a:rPr lang="ar-EG" b="1" dirty="0">
                <a:solidFill>
                  <a:schemeClr val="tx1"/>
                </a:solidFill>
                <a:highlight>
                  <a:srgbClr val="FFFF00"/>
                </a:highlight>
                <a:latin typeface="Times New Roman" panose="02020603050405020304" pitchFamily="18" charset="0"/>
                <a:ea typeface="Times New Roman" panose="02020603050405020304" pitchFamily="18" charset="0"/>
              </a:rPr>
              <a:t>- تقييم معيار الخلوة:</a:t>
            </a:r>
            <a:endParaRPr lang="en-US" dirty="0">
              <a:solidFill>
                <a:schemeClr val="tx1"/>
              </a:solidFill>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421367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3825764" y="236482"/>
            <a:ext cx="5970369" cy="120184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b="1" dirty="0">
                <a:solidFill>
                  <a:schemeClr val="bg1"/>
                </a:solidFill>
                <a:latin typeface="Times New Roman" panose="02020603050405020304" pitchFamily="18" charset="0"/>
              </a:rPr>
              <a:t>أ. التعريف الواسع للخصوصية:</a:t>
            </a:r>
          </a:p>
          <a:p>
            <a:pPr algn="just" rtl="1">
              <a:lnSpc>
                <a:spcPct val="150000"/>
              </a:lnSpc>
            </a:pPr>
            <a:r>
              <a:rPr lang="ar-SA" b="1" dirty="0">
                <a:solidFill>
                  <a:schemeClr val="tx1"/>
                </a:solidFill>
                <a:highlight>
                  <a:srgbClr val="FFFF00"/>
                </a:highlight>
                <a:latin typeface="Times New Roman" panose="02020603050405020304" pitchFamily="18" charset="0"/>
                <a:ea typeface="Times New Roman" panose="02020603050405020304" pitchFamily="18" charset="0"/>
              </a:rPr>
              <a:t>٢. الحرية كمعيار لتحديد مدلول الحق في الخصوصية :</a:t>
            </a:r>
            <a:endParaRPr lang="en-US" dirty="0">
              <a:solidFill>
                <a:schemeClr val="tx1"/>
              </a:solidFill>
              <a:highlight>
                <a:srgbClr val="FFFF00"/>
              </a:highligh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F077CDBD-55B3-5BA1-CA5D-116EC8CE0C24}"/>
              </a:ext>
            </a:extLst>
          </p:cNvPr>
          <p:cNvSpPr txBox="1"/>
          <p:nvPr/>
        </p:nvSpPr>
        <p:spPr>
          <a:xfrm>
            <a:off x="170765" y="1672036"/>
            <a:ext cx="11850469" cy="4482702"/>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ar-EG" sz="1400" dirty="0">
                <a:effectLst/>
                <a:latin typeface="Times New Roman" panose="02020603050405020304" pitchFamily="18" charset="0"/>
                <a:ea typeface="Times New Roman" panose="02020603050405020304" pitchFamily="18" charset="0"/>
                <a:cs typeface="Alexandria Medium" pitchFamily="2" charset="-78"/>
              </a:rPr>
              <a:t>          </a:t>
            </a:r>
            <a:r>
              <a:rPr lang="ar-SA" sz="1600" dirty="0">
                <a:effectLst/>
                <a:latin typeface="Times New Roman" panose="02020603050405020304" pitchFamily="18" charset="0"/>
                <a:ea typeface="Times New Roman" panose="02020603050405020304" pitchFamily="18" charset="0"/>
              </a:rPr>
              <a:t>ومن جانب آخر ذهب فريق من الفقهاء إلي الاستناد إلي فكرة الحرية كمعيار لتحديد مدلول الحق في الخصوصية. والواقع أنه إذا كان الحق في الخصوصية قد يبدو مختلطا بالحق في الحرية، فذاك مرجعة أن هدف هذا الحق يكمن في توفير قدر من الحرية للفرد. ولئن كانت الخصوصية تلتقي مع الحرية بل وقد تلتحم معها أحيانا، إلا أنهما ليسا شيئا واحدا، بل يظل للحرية مجال أوسع من مجال الحق في الخصوصية.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600" dirty="0">
                <a:effectLst/>
                <a:latin typeface="Alexandria Medium" pitchFamily="2" charset="-78"/>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600" dirty="0">
                <a:effectLst/>
                <a:latin typeface="Alexandria Medium" pitchFamily="2" charset="-78"/>
                <a:ea typeface="Times New Roman" panose="02020603050405020304" pitchFamily="18" charset="0"/>
              </a:rPr>
              <a:t>       </a:t>
            </a:r>
            <a:r>
              <a:rPr lang="ar-SA" sz="1600" dirty="0">
                <a:effectLst/>
                <a:latin typeface="Times New Roman" panose="02020603050405020304" pitchFamily="18" charset="0"/>
                <a:ea typeface="Times New Roman" panose="02020603050405020304" pitchFamily="18" charset="0"/>
              </a:rPr>
              <a:t>وقد حاول بعض الفقهاء الفرنسيين أن يعرفوا الخصوصية تعريفا ذا صلة بفكرة الحرية فقال: "هي مجموع الأعمال والآراء الصادرة عن الفرد بحرية، والتي لا تربطه بأي التزام في مواجهة الآخرين" فصاحب هذا التعريف يوضح أن الحرية شرط لكل حياة خاصة.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a:p>
            <a:pPr algn="just" rtl="1">
              <a:lnSpc>
                <a:spcPct val="150000"/>
              </a:lnSpc>
            </a:pPr>
            <a:r>
              <a:rPr lang="en-US" sz="1600" dirty="0">
                <a:effectLst/>
                <a:latin typeface="Alexandria Medium" pitchFamily="2" charset="-78"/>
                <a:ea typeface="Calibri" panose="020F0502020204030204" pitchFamily="34" charset="0"/>
              </a:rPr>
              <a:t>        </a:t>
            </a:r>
            <a:r>
              <a:rPr lang="ar-SA" sz="1600" dirty="0">
                <a:effectLst/>
                <a:latin typeface="Alexandria Medium" pitchFamily="2" charset="-78"/>
                <a:ea typeface="Calibri" panose="020F0502020204030204" pitchFamily="34" charset="0"/>
              </a:rPr>
              <a:t>و اتجه بعض الفقهاء إلي بيان ماهية الحق في ال</a:t>
            </a:r>
            <a:r>
              <a:rPr lang="ar-EG" sz="1600" dirty="0">
                <a:effectLst/>
                <a:ea typeface="Calibri" panose="020F0502020204030204" pitchFamily="34" charset="0"/>
              </a:rPr>
              <a:t>خصوصي</a:t>
            </a:r>
            <a:r>
              <a:rPr lang="ar-SA" sz="1600" dirty="0">
                <a:effectLst/>
                <a:ea typeface="Calibri" panose="020F0502020204030204" pitchFamily="34" charset="0"/>
              </a:rPr>
              <a:t>ة وفقا لمفهوم الحرية؛ حيث عرف أحدهم الخصوصية بأنها حق المرء في أن يحدد لنفسه مدي مشاركة الآخرين له في أفكاره وسلوكه، إلي جانب الوقائع المتعلقة بحياته الشخصية، وهو حق طبيعي و أساسي في مواجهة الدولة و الأفراد ، لضمان كرامة الفرد وحريته في تحديد مصيره </a:t>
            </a:r>
            <a:endParaRPr lang="en-US" sz="1600" dirty="0"/>
          </a:p>
        </p:txBody>
      </p:sp>
    </p:spTree>
    <p:extLst>
      <p:ext uri="{BB962C8B-B14F-4D97-AF65-F5344CB8AC3E}">
        <p14:creationId xmlns:p14="http://schemas.microsoft.com/office/powerpoint/2010/main" val="20708826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3982770" y="85204"/>
            <a:ext cx="5880100" cy="86710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b="1" dirty="0">
                <a:solidFill>
                  <a:schemeClr val="tx1"/>
                </a:solidFill>
                <a:latin typeface="Times New Roman" panose="02020603050405020304" pitchFamily="18" charset="0"/>
                <a:ea typeface="Times New Roman" panose="02020603050405020304" pitchFamily="18" charset="0"/>
              </a:rPr>
              <a:t>٢. الحرية كمعيار لتحديد مدلول الحق في الخصوصية :</a:t>
            </a:r>
            <a:endParaRPr lang="ar-EG" b="1" dirty="0">
              <a:solidFill>
                <a:schemeClr val="tx1"/>
              </a:solidFill>
              <a:latin typeface="Times New Roman" panose="02020603050405020304" pitchFamily="18" charset="0"/>
              <a:ea typeface="Times New Roman" panose="02020603050405020304" pitchFamily="18" charset="0"/>
            </a:endParaRPr>
          </a:p>
          <a:p>
            <a:pPr algn="just" rtl="1"/>
            <a:r>
              <a:rPr lang="ar-EG" b="1" dirty="0">
                <a:solidFill>
                  <a:schemeClr val="tx1"/>
                </a:solidFill>
                <a:highlight>
                  <a:srgbClr val="FFFF00"/>
                </a:highlight>
                <a:latin typeface="Times New Roman" panose="02020603050405020304" pitchFamily="18" charset="0"/>
                <a:ea typeface="Times New Roman" panose="02020603050405020304" pitchFamily="18" charset="0"/>
              </a:rPr>
              <a:t>-  تقدير هذا الإتجاه:</a:t>
            </a:r>
            <a:endParaRPr lang="en-US" dirty="0">
              <a:solidFill>
                <a:schemeClr val="tx1"/>
              </a:solidFill>
              <a:highlight>
                <a:srgbClr val="FFFF00"/>
              </a:highligh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B5C2881B-732B-7BCA-32BD-612512E99ADD}"/>
              </a:ext>
            </a:extLst>
          </p:cNvPr>
          <p:cNvSpPr txBox="1"/>
          <p:nvPr/>
        </p:nvSpPr>
        <p:spPr>
          <a:xfrm>
            <a:off x="253124" y="1058496"/>
            <a:ext cx="11938876" cy="5339923"/>
          </a:xfrm>
          <a:prstGeom prst="rect">
            <a:avLst/>
          </a:prstGeom>
          <a:noFill/>
        </p:spPr>
        <p:txBody>
          <a:bodyPr wrap="square">
            <a:spAutoFit/>
          </a:bodyPr>
          <a:lstStyle/>
          <a:p>
            <a:pPr marL="0" marR="0" algn="just" rtl="1">
              <a:spcBef>
                <a:spcPts val="0"/>
              </a:spcBef>
            </a:pPr>
            <a:r>
              <a:rPr lang="en-US" sz="1800" b="1" dirty="0">
                <a:effectLst/>
                <a:latin typeface="Times New Roman" panose="02020603050405020304" pitchFamily="18" charset="0"/>
                <a:ea typeface="Times New Roman" panose="02020603050405020304" pitchFamily="18" charset="0"/>
                <a:cs typeface="Alexandria Medium" pitchFamily="2" charset="-78"/>
              </a:rPr>
              <a:t>        </a:t>
            </a:r>
            <a:r>
              <a:rPr lang="ar-SA" sz="1800" b="1" dirty="0">
                <a:effectLst/>
                <a:latin typeface="Times New Roman" panose="02020603050405020304" pitchFamily="18" charset="0"/>
                <a:ea typeface="Times New Roman" panose="02020603050405020304" pitchFamily="18" charset="0"/>
                <a:cs typeface="Alexandria Medium" pitchFamily="2" charset="-78"/>
              </a:rPr>
              <a:t>ونحن لا نستطيع أن نقبل هذا الرأي على إطلاقه، فإذا كان صحيحا أن هناك جزءا يحدث فيه تطابق بين حق الفرد في الحرية وحقه في الخصوصية، فهما ليسا بمترادفين، وذلك لأن:</a:t>
            </a:r>
            <a:endParaRPr lang="en-US" sz="1800" b="1"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spcBef>
                <a:spcPts val="0"/>
              </a:spcBef>
            </a:pP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DbPlain"/>
            </a:pPr>
            <a:r>
              <a:rPr lang="ar-SA" sz="1800" dirty="0">
                <a:effectLst/>
                <a:highlight>
                  <a:srgbClr val="FFFF00"/>
                </a:highlight>
                <a:latin typeface="Times New Roman" panose="02020603050405020304" pitchFamily="18" charset="0"/>
                <a:ea typeface="Times New Roman" panose="02020603050405020304" pitchFamily="18" charset="0"/>
              </a:rPr>
              <a:t>نطاق الحق في الحرية أكثر أتساعا من نطاق الحق في حرية الخصوصية</a:t>
            </a:r>
            <a:r>
              <a:rPr lang="ar-SA" sz="1800" dirty="0">
                <a:effectLst/>
                <a:latin typeface="Times New Roman" panose="02020603050405020304" pitchFamily="18" charset="0"/>
                <a:ea typeface="Times New Roman" panose="02020603050405020304" pitchFamily="18" charset="0"/>
              </a:rPr>
              <a:t>. فالحق في الخصوصية لا يمكن إثارته إلا بصدد جوانب من الحرية يمكن ممارستها بعيدا عن الآخرين، ولكن توجد جوانب أخري مثل حرية التعبير عن الرأي، وحرية العمل، وحرية التجارة .</a:t>
            </a:r>
            <a:endParaRPr lang="en-US" sz="18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DbPlain"/>
            </a:pP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DbPlain"/>
            </a:pPr>
            <a:r>
              <a:rPr lang="ar-SA" sz="1800" dirty="0">
                <a:effectLst/>
                <a:highlight>
                  <a:srgbClr val="FFFF00"/>
                </a:highlight>
                <a:latin typeface="Times New Roman" panose="02020603050405020304" pitchFamily="18" charset="0"/>
                <a:ea typeface="Times New Roman" panose="02020603050405020304" pitchFamily="18" charset="0"/>
              </a:rPr>
              <a:t>أنه لا يمكن القطع أنه بدون الحرية لا يكون للفرد حياة خاصة</a:t>
            </a:r>
            <a:r>
              <a:rPr lang="ar-SA" sz="1800" dirty="0">
                <a:effectLst/>
                <a:latin typeface="Times New Roman" panose="02020603050405020304" pitchFamily="18" charset="0"/>
                <a:ea typeface="Times New Roman" panose="02020603050405020304" pitchFamily="18" charset="0"/>
              </a:rPr>
              <a:t>، ففي بعض الظروف قد يكون الشخص مجردا من حريته مؤقتا، ومع ذلك تبقى له الخصوصية التي ليس لأحد أن يعتدي عليها. فالسجين لا يتمتع بالحرية مدة تنفيذ العقوبة، ولكنه يظل محتفظاً بخصوصيته ولا يجوز تجريده منها .</a:t>
            </a:r>
            <a:endParaRPr lang="en-US" sz="18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DbPlain"/>
            </a:pPr>
            <a:endParaRPr lang="en-US" sz="1600" dirty="0">
              <a:effectLst/>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cs"/>
              <a:buAutoNum type="arabicDbPlain"/>
            </a:pPr>
            <a:r>
              <a:rPr lang="en-US" sz="1800" dirty="0">
                <a:effectLst/>
                <a:latin typeface="Alexandria Medium" pitchFamily="2" charset="-78"/>
                <a:ea typeface="Times New Roman" panose="02020603050405020304" pitchFamily="18" charset="0"/>
              </a:rPr>
              <a:t> </a:t>
            </a:r>
            <a:r>
              <a:rPr lang="ar-SA" sz="1800" dirty="0">
                <a:effectLst/>
                <a:highlight>
                  <a:srgbClr val="FFFF00"/>
                </a:highlight>
                <a:latin typeface="Alexandria Medium" pitchFamily="2" charset="-78"/>
                <a:ea typeface="Times New Roman" panose="02020603050405020304" pitchFamily="18" charset="0"/>
              </a:rPr>
              <a:t>كما يؤخذ علي التعريفات السابقة أنها توسعت في تعريف الخصوصية</a:t>
            </a:r>
            <a:r>
              <a:rPr lang="ar-SA" sz="1800" dirty="0">
                <a:effectLst/>
                <a:latin typeface="Alexandria Medium" pitchFamily="2" charset="-78"/>
                <a:ea typeface="Times New Roman" panose="02020603050405020304" pitchFamily="18" charset="0"/>
              </a:rPr>
              <a:t>، وجعلت الحرية الشخصية مرادفا للحق في الخصوصية، ويؤدي التسليم بهذا الرأي إلي الدمج بين الخصوصية وبعض الأمور التي لا تدخل ولا تعد من عناصر الحق في الخصوصية.</a:t>
            </a:r>
            <a:endParaRPr lang="en-US" sz="1800" dirty="0">
              <a:effectLst/>
              <a:latin typeface="Alexandria Medium" pitchFamily="2" charset="-78"/>
              <a:ea typeface="Times New Roman" panose="02020603050405020304" pitchFamily="18" charset="0"/>
            </a:endParaRPr>
          </a:p>
          <a:p>
            <a:pPr marL="342900" marR="0" lvl="0" indent="-342900" algn="just" rtl="1">
              <a:spcBef>
                <a:spcPts val="0"/>
              </a:spcBef>
              <a:spcAft>
                <a:spcPts val="500"/>
              </a:spcAft>
              <a:buFont typeface="+mj-cs"/>
              <a:buAutoNum type="arabicDbPlain"/>
            </a:pPr>
            <a:endParaRPr lang="en-US" sz="1600" dirty="0">
              <a:effectLst/>
              <a:latin typeface="Times New Roman" panose="02020603050405020304" pitchFamily="18" charset="0"/>
              <a:ea typeface="Times New Roman" panose="02020603050405020304" pitchFamily="18" charset="0"/>
            </a:endParaRPr>
          </a:p>
          <a:p>
            <a:pPr marL="0" marR="0" algn="r" rtl="1">
              <a:spcBef>
                <a:spcPts val="0"/>
              </a:spcBef>
              <a:spcAft>
                <a:spcPts val="500"/>
              </a:spcAft>
            </a:pPr>
            <a:r>
              <a:rPr lang="ar-SA" sz="1800" dirty="0">
                <a:effectLst/>
                <a:latin typeface="Calibri" panose="020F0502020204030204" pitchFamily="34" charset="0"/>
                <a:ea typeface="Times New Roman" panose="02020603050405020304" pitchFamily="18" charset="0"/>
              </a:rPr>
              <a:t>      وهكذا </a:t>
            </a:r>
            <a:r>
              <a:rPr lang="ar-SA" sz="1800" u="sng" dirty="0">
                <a:effectLst/>
                <a:highlight>
                  <a:srgbClr val="FFFF00"/>
                </a:highlight>
                <a:latin typeface="Calibri" panose="020F0502020204030204" pitchFamily="34" charset="0"/>
                <a:ea typeface="Times New Roman" panose="02020603050405020304" pitchFamily="18" charset="0"/>
              </a:rPr>
              <a:t>فإذا كانت الخصوصية تلتقي مع الحق في الحرية</a:t>
            </a:r>
            <a:r>
              <a:rPr lang="ar-EG" sz="1800" u="sng" dirty="0">
                <a:effectLst/>
                <a:highlight>
                  <a:srgbClr val="FFFF00"/>
                </a:highlight>
                <a:latin typeface="Calibri" panose="020F0502020204030204" pitchFamily="34" charset="0"/>
                <a:ea typeface="Times New Roman" panose="02020603050405020304" pitchFamily="18" charset="0"/>
              </a:rPr>
              <a:t>،</a:t>
            </a:r>
            <a:r>
              <a:rPr lang="ar-SA" sz="1800" u="sng" dirty="0">
                <a:effectLst/>
                <a:highlight>
                  <a:srgbClr val="FFFF00"/>
                </a:highlight>
                <a:latin typeface="Calibri" panose="020F0502020204030204" pitchFamily="34" charset="0"/>
                <a:ea typeface="Times New Roman" panose="02020603050405020304" pitchFamily="18" charset="0"/>
              </a:rPr>
              <a:t> وتلتحم معه أحيانا، فإن هذا لا يعني أنهما شيء واحد، بل يظل للحرية مجال أوسع من تلك التي يشملها الحق في الخصوصية</a:t>
            </a:r>
            <a:r>
              <a:rPr lang="ar-SA" sz="1800" dirty="0">
                <a:effectLst/>
                <a:latin typeface="Calibri" panose="020F0502020204030204" pitchFamily="34" charset="0"/>
                <a:ea typeface="Times New Roman" panose="02020603050405020304" pitchFamily="18" charset="0"/>
              </a:rPr>
              <a:t>؛ وذلك لأن مدلول الحق في الحرية أوسع من مدلول الحق في الخصوصية.</a:t>
            </a:r>
            <a:r>
              <a:rPr lang="en-US" sz="1400" dirty="0">
                <a:latin typeface="Calibri" panose="020F0502020204030204" pitchFamily="34" charset="0"/>
                <a:ea typeface="Calibri" panose="020F0502020204030204" pitchFamily="34" charset="0"/>
              </a:rPr>
              <a:t> </a:t>
            </a:r>
            <a:r>
              <a:rPr lang="ar-SA" sz="1800" dirty="0">
                <a:effectLst/>
                <a:latin typeface="Calibri" panose="020F0502020204030204" pitchFamily="34" charset="0"/>
                <a:ea typeface="Times New Roman" panose="02020603050405020304" pitchFamily="18" charset="0"/>
              </a:rPr>
              <a:t>ولهذا سوف نحاول الآن أن نعرض تعريفا للخصوصية أكثر ضيقا.</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4244516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9403" y="4356383"/>
            <a:ext cx="4072183" cy="17983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3749100" y="1537426"/>
            <a:ext cx="4693800" cy="85133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chemeClr val="tx1"/>
                </a:solidFill>
                <a:highlight>
                  <a:srgbClr val="FFFF00"/>
                </a:highlight>
                <a:latin typeface="Times New Roman" panose="02020603050405020304" pitchFamily="18" charset="0"/>
              </a:rPr>
              <a:t>ب. التعريف الضيق للخصوصية:</a:t>
            </a:r>
          </a:p>
        </p:txBody>
      </p:sp>
      <p:sp>
        <p:nvSpPr>
          <p:cNvPr id="3" name="TextBox 2">
            <a:extLst>
              <a:ext uri="{FF2B5EF4-FFF2-40B4-BE49-F238E27FC236}">
                <a16:creationId xmlns:a16="http://schemas.microsoft.com/office/drawing/2014/main" id="{A8BD7842-45A4-F188-8140-CAE6722B9097}"/>
              </a:ext>
            </a:extLst>
          </p:cNvPr>
          <p:cNvSpPr txBox="1"/>
          <p:nvPr/>
        </p:nvSpPr>
        <p:spPr>
          <a:xfrm>
            <a:off x="515583" y="2753527"/>
            <a:ext cx="11135133" cy="1295035"/>
          </a:xfrm>
          <a:prstGeom prst="rect">
            <a:avLst/>
          </a:prstGeom>
          <a:noFill/>
        </p:spPr>
        <p:txBody>
          <a:bodyPr wrap="square">
            <a:spAutoFit/>
          </a:bodyPr>
          <a:lstStyle/>
          <a:p>
            <a:pPr marL="0" marR="0" algn="just" rtl="1">
              <a:lnSpc>
                <a:spcPct val="150000"/>
              </a:lnSpc>
              <a:spcBef>
                <a:spcPts val="0"/>
              </a:spcBef>
              <a:spcAft>
                <a:spcPts val="500"/>
              </a:spcAft>
            </a:pPr>
            <a:r>
              <a:rPr lang="en-US" dirty="0">
                <a:effectLst/>
                <a:latin typeface="Calibri" panose="020F0502020204030204" pitchFamily="34" charset="0"/>
                <a:ea typeface="Times New Roman" panose="02020603050405020304" pitchFamily="18" charset="0"/>
                <a:cs typeface="Alexandria Medium" pitchFamily="2" charset="-78"/>
              </a:rPr>
              <a:t>         </a:t>
            </a:r>
            <a:r>
              <a:rPr lang="ar-SA" dirty="0">
                <a:effectLst/>
                <a:latin typeface="Calibri" panose="020F0502020204030204" pitchFamily="34" charset="0"/>
                <a:ea typeface="Times New Roman" panose="02020603050405020304" pitchFamily="18" charset="0"/>
                <a:cs typeface="Alexandria Medium" pitchFamily="2" charset="-78"/>
              </a:rPr>
              <a:t>يستند المفهوم الضيق للخصوصية إلي أفكار هي: الألفة، والسرية. ومعني ذلك أن الحق في الخصوصية - وفقا للتعريفات الضيقة- يعني أنه ليس لأحد أن يقتحم علي غيره عالم  أسراره، وينعم بالألفة بعيدا عن تدخل الغير في حياته. وسنبدأ باستعراض هذه الأفكار علي النحو التالي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258608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spcAft>
                <a:spcPts val="500"/>
              </a:spcAft>
            </a:pPr>
            <a:r>
              <a:rPr lang="en-US" sz="1800" dirty="0">
                <a:effectLst/>
                <a:latin typeface="Calibri" panose="020F0502020204030204" pitchFamily="34" charset="0"/>
                <a:ea typeface="Times New Roman" panose="02020603050405020304" pitchFamily="18" charset="0"/>
                <a:cs typeface="Alexandria Medium" pitchFamily="2" charset="-78"/>
              </a:rPr>
              <a:t>          </a:t>
            </a:r>
            <a:r>
              <a:rPr lang="ar-SA" sz="1800" dirty="0">
                <a:effectLst/>
                <a:latin typeface="Calibri" panose="020F0502020204030204" pitchFamily="34" charset="0"/>
                <a:ea typeface="Times New Roman" panose="02020603050405020304" pitchFamily="18" charset="0"/>
                <a:cs typeface="Alexandria Medium" pitchFamily="2" charset="-78"/>
              </a:rPr>
              <a:t>يستند هذا المفهوم إلي أن فكرة السرية ترتبط ارتباطا وثيقا بفكرة الخصوصية</a:t>
            </a:r>
            <a:r>
              <a:rPr lang="ar-EG" sz="1800" dirty="0">
                <a:effectLst/>
                <a:latin typeface="Calibri" panose="020F0502020204030204" pitchFamily="34" charset="0"/>
                <a:ea typeface="Times New Roman" panose="02020603050405020304" pitchFamily="18" charset="0"/>
                <a:cs typeface="Alexandria Medium" pitchFamily="2" charset="-78"/>
              </a:rPr>
              <a:t>،</a:t>
            </a:r>
            <a:r>
              <a:rPr lang="ar-SA" sz="1800" dirty="0">
                <a:effectLst/>
                <a:latin typeface="Calibri" panose="020F0502020204030204" pitchFamily="34" charset="0"/>
                <a:ea typeface="Times New Roman" panose="02020603050405020304" pitchFamily="18" charset="0"/>
                <a:cs typeface="Alexandria Medium" pitchFamily="2" charset="-78"/>
              </a:rPr>
              <a:t> بل إن الفقه والقضاء المقارن قد اعترفا بالحق في سريتها، قبل الكلام عن الحق في احترامها.</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50000"/>
              </a:lnSpc>
              <a:spcBef>
                <a:spcPts val="0"/>
              </a:spcBef>
            </a:pPr>
            <a:r>
              <a:rPr lang="en-US" sz="1800" dirty="0">
                <a:effectLst/>
                <a:latin typeface="Alexandria Medium" pitchFamily="2" charset="-78"/>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effectLst/>
                <a:latin typeface="Alexandria Medium" pitchFamily="2" charset="-78"/>
                <a:ea typeface="Times New Roman" panose="02020603050405020304" pitchFamily="18" charset="0"/>
              </a:rPr>
              <a:t>       </a:t>
            </a:r>
            <a:r>
              <a:rPr lang="ar-SA" sz="1800" dirty="0">
                <a:effectLst/>
                <a:latin typeface="Times New Roman" panose="02020603050405020304" pitchFamily="18" charset="0"/>
                <a:ea typeface="Times New Roman" panose="02020603050405020304" pitchFamily="18" charset="0"/>
                <a:cs typeface="Alexandria Medium" pitchFamily="2" charset="-78"/>
              </a:rPr>
              <a:t>غير أن هذا المعيار يؤخذ عليه أنه يكاد يخلط بين الخصوصية والسرية، فيجعل كلا منهما مرادفا للآخر رغم عدم صحة ذلك،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فالسرية تعني الكتمان أو الخفاء المطلق لأمر ما،</a:t>
            </a:r>
            <a:r>
              <a:rPr lang="ar-SA" sz="1800" dirty="0">
                <a:effectLst/>
                <a:latin typeface="Times New Roman" panose="02020603050405020304" pitchFamily="18" charset="0"/>
                <a:ea typeface="Times New Roman" panose="02020603050405020304" pitchFamily="18" charset="0"/>
                <a:cs typeface="Alexandria Medium" pitchFamily="2" charset="-78"/>
              </a:rPr>
              <a:t> في حين أن الخصوصية لا تعني بالضرورة هذا القدر المحكم من الكتمان، فالخصوصية قد تتوافر على الرغم من عدم وجود السرية.</a:t>
            </a:r>
            <a:endParaRPr lang="en-US" sz="1800" dirty="0">
              <a:effectLst/>
              <a:latin typeface="Times New Roman" panose="02020603050405020304" pitchFamily="18" charset="0"/>
              <a:ea typeface="Times New Roman" panose="02020603050405020304" pitchFamily="18" charset="0"/>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929" y="4939692"/>
            <a:ext cx="4319423" cy="121504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7315199" y="1023981"/>
            <a:ext cx="3988675" cy="103468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000" b="1" dirty="0">
                <a:solidFill>
                  <a:schemeClr val="bg1"/>
                </a:solidFill>
                <a:latin typeface="Times New Roman" panose="02020603050405020304" pitchFamily="18" charset="0"/>
              </a:rPr>
              <a:t>ب. التعريف الضيق للخصوصية:</a:t>
            </a:r>
            <a:endParaRPr lang="en-US" sz="2000" b="1" dirty="0">
              <a:solidFill>
                <a:schemeClr val="bg1"/>
              </a:solidFill>
              <a:latin typeface="Times New Roman" panose="02020603050405020304" pitchFamily="18" charset="0"/>
            </a:endParaRPr>
          </a:p>
          <a:p>
            <a:pPr algn="just" rtl="1"/>
            <a:endParaRPr lang="ar-EG" sz="2000" b="1" dirty="0">
              <a:solidFill>
                <a:schemeClr val="bg1"/>
              </a:solidFill>
              <a:latin typeface="Times New Roman" panose="02020603050405020304" pitchFamily="18" charset="0"/>
            </a:endParaRPr>
          </a:p>
          <a:p>
            <a:pPr algn="just" rtl="1"/>
            <a:r>
              <a:rPr lang="ar-EG" sz="2000" b="1" dirty="0">
                <a:solidFill>
                  <a:schemeClr val="tx1"/>
                </a:solidFill>
                <a:highlight>
                  <a:srgbClr val="FFFF00"/>
                </a:highlight>
                <a:latin typeface="Times New Roman" panose="02020603050405020304" pitchFamily="18" charset="0"/>
              </a:rPr>
              <a:t>1. فكرة السرية:</a:t>
            </a:r>
          </a:p>
        </p:txBody>
      </p:sp>
    </p:spTree>
    <p:extLst>
      <p:ext uri="{BB962C8B-B14F-4D97-AF65-F5344CB8AC3E}">
        <p14:creationId xmlns:p14="http://schemas.microsoft.com/office/powerpoint/2010/main" val="19548079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36483" y="1495512"/>
            <a:ext cx="11739617" cy="4902907"/>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800" dirty="0">
                <a:effectLst/>
                <a:latin typeface="Alexandria Medium" pitchFamily="2" charset="-78"/>
                <a:ea typeface="Times New Roman" panose="02020603050405020304" pitchFamily="18" charset="0"/>
              </a:rPr>
              <a:t> </a:t>
            </a:r>
            <a:r>
              <a:rPr lang="ar-SA" sz="1800" dirty="0">
                <a:effectLst/>
                <a:latin typeface="Times New Roman" panose="02020603050405020304" pitchFamily="18" charset="0"/>
                <a:ea typeface="Times New Roman" panose="02020603050405020304" pitchFamily="18" charset="0"/>
                <a:cs typeface="Alexandria Medium" pitchFamily="2" charset="-78"/>
              </a:rPr>
              <a:t>يذهب هذا المفهوم إلى أن هذا العنصر يعد من أهم العناصر جميعا، فهو جوهر الحق في ال</a:t>
            </a:r>
            <a:r>
              <a:rPr lang="ar-EG" sz="1800" dirty="0">
                <a:effectLst/>
                <a:latin typeface="Times New Roman" panose="02020603050405020304" pitchFamily="18" charset="0"/>
                <a:ea typeface="Times New Roman" panose="02020603050405020304" pitchFamily="18" charset="0"/>
                <a:cs typeface="Alexandria Medium" pitchFamily="2" charset="-78"/>
              </a:rPr>
              <a:t>خصوصية</a:t>
            </a:r>
            <a:r>
              <a:rPr lang="ar-SA" sz="1800" dirty="0">
                <a:effectLst/>
                <a:latin typeface="Times New Roman" panose="02020603050405020304" pitchFamily="18" charset="0"/>
                <a:ea typeface="Times New Roman" panose="02020603050405020304" pitchFamily="18" charset="0"/>
                <a:cs typeface="Alexandria Medium" pitchFamily="2" charset="-78"/>
              </a:rPr>
              <a:t>. ولهذا السبب نجد بعض الفقهاء يستعمل تعبير الحق في الألفة مرادفا للخصوصية. كما أن غالبية الفقهاء الذين تعرضوا للموضوع بالدراسة والبحث، واهتموا بإبراز تعريف محدد للخصوصية قد حصروا فكرتها في إطار الألفة.</a:t>
            </a:r>
            <a:endParaRPr lang="en-US" dirty="0">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ويري بعض الفقه الفرنسي أنه لا ضرورة للمحاولات الفقهية للتمييز بين الخصوصية وألفة الحياة الخاصة؛ لأن ذلك الأمر في غاية الصعوبة.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وعلى هذا يمكن أن تفهم الألفة على أنها نوع من العزلة</a:t>
            </a:r>
            <a:r>
              <a:rPr lang="ar-SA" sz="1800" dirty="0">
                <a:effectLst/>
                <a:latin typeface="Times New Roman" panose="02020603050405020304" pitchFamily="18" charset="0"/>
                <a:ea typeface="Times New Roman" panose="02020603050405020304" pitchFamily="18" charset="0"/>
                <a:cs typeface="Alexandria Medium" pitchFamily="2" charset="-78"/>
              </a:rPr>
              <a:t> يتمكن معها كل شخص من أن يخلو إلى ذاته بكل هدوء، دون خشية من أن يكون عرضه لنشر غير مبرر وغير مرغوب فيه. فالمرء محتاج إلى أن يتوارى عن أنظار وأسماع الآخرين في جزء من وجوده، ذلك الجزء الذي يرغب في الاحتفاظ به مطويا أو خفيا عن تطفل الغير . ومن ثم تكون الألفة مرادفة إما للسرية و إما للخلوة، </a:t>
            </a:r>
            <a:r>
              <a:rPr lang="ar-SA" sz="18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وهي بهذا لا تصلح بمفردها أن تكون معيارا حاسما يتحدد به مفهوم الحق في الخصوصية.</a:t>
            </a:r>
            <a:r>
              <a:rPr lang="ar-SA" sz="1800" dirty="0">
                <a:effectLst/>
                <a:latin typeface="Times New Roman" panose="02020603050405020304" pitchFamily="18" charset="0"/>
                <a:ea typeface="Times New Roman" panose="02020603050405020304" pitchFamily="18" charset="0"/>
                <a:cs typeface="Alexandria Medium" pitchFamily="2" charset="-78"/>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9213" y="265124"/>
            <a:ext cx="3849525" cy="99384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2632842" y="265123"/>
            <a:ext cx="4629894" cy="99384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chemeClr val="bg1"/>
                </a:solidFill>
                <a:latin typeface="Times New Roman" panose="02020603050405020304" pitchFamily="18" charset="0"/>
              </a:rPr>
              <a:t>ب. التعريف الضيق للخصوصية:</a:t>
            </a:r>
          </a:p>
          <a:p>
            <a:pPr algn="just" rtl="1"/>
            <a:r>
              <a:rPr lang="ar-EG" sz="2400" b="1" dirty="0">
                <a:solidFill>
                  <a:schemeClr val="tx1"/>
                </a:solidFill>
                <a:highlight>
                  <a:srgbClr val="FFFF00"/>
                </a:highlight>
                <a:latin typeface="Times New Roman" panose="02020603050405020304" pitchFamily="18" charset="0"/>
              </a:rPr>
              <a:t>2. فكرة الألفة:</a:t>
            </a:r>
          </a:p>
        </p:txBody>
      </p:sp>
    </p:spTree>
    <p:extLst>
      <p:ext uri="{BB962C8B-B14F-4D97-AF65-F5344CB8AC3E}">
        <p14:creationId xmlns:p14="http://schemas.microsoft.com/office/powerpoint/2010/main" val="24252205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28BEDBF-F4F4-4A04-04B2-3D86A4859025}"/>
              </a:ext>
            </a:extLst>
          </p:cNvPr>
          <p:cNvSpPr txBox="1"/>
          <p:nvPr/>
        </p:nvSpPr>
        <p:spPr>
          <a:xfrm>
            <a:off x="358283" y="927674"/>
            <a:ext cx="11613493" cy="5354030"/>
          </a:xfrm>
          <a:prstGeom prst="rect">
            <a:avLst/>
          </a:prstGeom>
          <a:noFill/>
        </p:spPr>
        <p:txBody>
          <a:bodyPr wrap="square">
            <a:spAutoFit/>
          </a:bodyPr>
          <a:lstStyle/>
          <a:p>
            <a:pPr algn="just" rtl="1">
              <a:lnSpc>
                <a:spcPct val="150000"/>
              </a:lnSpc>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           </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ونخلص من الاتجاهات السابقة إلى أنه </a:t>
            </a:r>
            <a:r>
              <a:rPr kumimoji="0" lang="ar-SA" sz="1800" b="1" i="0" u="sng"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Times New Roman" panose="02020603050405020304" pitchFamily="18" charset="0"/>
                <a:cs typeface="Alexandria Medium"/>
              </a:rPr>
              <a:t>لم يتم وضع تعريف واحد لفكرة الخصوصية </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 الأمر الذي ذهب معه جانب كبير من الفقه إلي القول بأنه من الصعب وضع تعريف محدد للخصوصية - ونحن مع هذا الرأي - وأن يترك ذلك للقضاء وفقا للتقاليد والثقافة السائدة، والنظام السياسي في كل مجتمع ودرجة شهرته بما يضمن للفرد احترام ذاتيته الشخصية ويحقق له السكينة والأمان بعيدا عن تدخل الآخرين علي أن يرتكز مفهوم الحياة الخصوصية على:</a:t>
            </a: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endParaRPr>
          </a:p>
          <a:p>
            <a:pPr algn="just" rtl="1">
              <a:lnSpc>
                <a:spcPct val="150000"/>
              </a:lnSpc>
            </a:pP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أولا: حق الفرد في اختيار أسلوب حياته دون أي تدخل من الغير. </a:t>
            </a:r>
            <a:endParaRPr lang="en-US" sz="18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ثانيا: حق الفرد في سرية ما ينتج عن هذه الحرية من معلومات أو وقائع بعيدة عن أي شخص كان وبأي وسيلة كانت.</a:t>
            </a:r>
            <a:endParaRPr lang="en-US" sz="18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effectLst/>
                <a:latin typeface="Times New Roman" panose="02020603050405020304" pitchFamily="18" charset="0"/>
                <a:ea typeface="Times New Roman" panose="02020603050405020304" pitchFamily="18" charset="0"/>
                <a:cs typeface="Alexandria Medium" pitchFamily="2" charset="-78"/>
              </a:rPr>
              <a:t>    ثالثا: يكفي توافر العناصر الواردة في النص العقابي فقط حتى يمكن تطبيق القانون علي الواقعة المثارة وفقا لمعيار شخصي يتحدد بظروف كل حالة علي حده.</a:t>
            </a:r>
            <a:endParaRPr lang="en-US" b="1" dirty="0">
              <a:solidFill>
                <a:prstClr val="black"/>
              </a:solidFill>
              <a:latin typeface="Times New Roman" panose="02020603050405020304" pitchFamily="18" charset="0"/>
              <a:cs typeface="Alexandria Medium"/>
            </a:endParaRPr>
          </a:p>
        </p:txBody>
      </p:sp>
    </p:spTree>
    <p:extLst>
      <p:ext uri="{BB962C8B-B14F-4D97-AF65-F5344CB8AC3E}">
        <p14:creationId xmlns:p14="http://schemas.microsoft.com/office/powerpoint/2010/main" val="3722283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4025740" y="287290"/>
            <a:ext cx="4569145" cy="7438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latin typeface="Times New Roman" panose="02020603050405020304" pitchFamily="18" charset="0"/>
                <a:ea typeface="Times New Roman" panose="02020603050405020304" pitchFamily="18" charset="0"/>
              </a:rPr>
              <a:t>ويرجع ذلك في رأينا إلي الأمور التالية:</a:t>
            </a:r>
            <a:endParaRPr lang="en-US" sz="2000" dirty="0">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8BE68E44-C626-E3C5-8504-78DBD5964DFB}"/>
              </a:ext>
            </a:extLst>
          </p:cNvPr>
          <p:cNvSpPr txBox="1"/>
          <p:nvPr/>
        </p:nvSpPr>
        <p:spPr>
          <a:xfrm>
            <a:off x="297136" y="1177053"/>
            <a:ext cx="11597728" cy="5221366"/>
          </a:xfrm>
          <a:prstGeom prst="rect">
            <a:avLst/>
          </a:prstGeom>
          <a:noFill/>
        </p:spPr>
        <p:txBody>
          <a:bodyPr wrap="square">
            <a:spAutoFit/>
          </a:bodyPr>
          <a:lstStyle/>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أولا: يتمثل في أن مفهوم الخصوصية </a:t>
            </a:r>
            <a:r>
              <a:rPr lang="ar-SA" sz="1600" dirty="0">
                <a:effectLst/>
                <a:highlight>
                  <a:srgbClr val="FFFF00"/>
                </a:highlight>
                <a:latin typeface="Times New Roman" panose="02020603050405020304" pitchFamily="18" charset="0"/>
                <a:ea typeface="Times New Roman" panose="02020603050405020304" pitchFamily="18" charset="0"/>
              </a:rPr>
              <a:t>له معنى معنوي</a:t>
            </a:r>
            <a:r>
              <a:rPr lang="ar-SA" sz="1600" dirty="0">
                <a:effectLst/>
                <a:latin typeface="Times New Roman" panose="02020603050405020304" pitchFamily="18" charset="0"/>
                <a:ea typeface="Times New Roman" panose="02020603050405020304" pitchFamily="18" charset="0"/>
              </a:rPr>
              <a:t>، يرتبط بأشياء كثيرة نشعر بالحاجة إلى المحافظة عليها من تطفل الآخرين، مثل المشاعر والمعتقدات وما يتعلق بالسلوك، وكلها أشياء تأبى على التحديد.</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ثانيا: </a:t>
            </a:r>
            <a:r>
              <a:rPr lang="ar-SA" sz="1600" dirty="0">
                <a:effectLst/>
                <a:highlight>
                  <a:srgbClr val="FFFF00"/>
                </a:highlight>
                <a:latin typeface="Times New Roman" panose="02020603050405020304" pitchFamily="18" charset="0"/>
                <a:ea typeface="Times New Roman" panose="02020603050405020304" pitchFamily="18" charset="0"/>
              </a:rPr>
              <a:t>الغموض الذي يعتري فكرة الخصوصية</a:t>
            </a:r>
            <a:r>
              <a:rPr lang="ar-SA" sz="1600" dirty="0">
                <a:effectLst/>
                <a:latin typeface="Times New Roman" panose="02020603050405020304" pitchFamily="18" charset="0"/>
                <a:ea typeface="Times New Roman" panose="02020603050405020304" pitchFamily="18" charset="0"/>
              </a:rPr>
              <a:t>؛ ذلك أنه الصعوبة بمكان وضع حد فاصل بين الحياة الخاصة والحياة العامة، لا سيما مع تطورات العصر الحديث وظهور وسائل التكنولوجيا الحديثة - والتي من</a:t>
            </a:r>
            <a:r>
              <a:rPr lang="ar-EG" sz="1600" dirty="0">
                <a:effectLst/>
                <a:latin typeface="Times New Roman" panose="02020603050405020304" pitchFamily="18" charset="0"/>
                <a:ea typeface="Times New Roman" panose="02020603050405020304" pitchFamily="18" charset="0"/>
              </a:rPr>
              <a:t> </a:t>
            </a:r>
            <a:r>
              <a:rPr lang="ar-SA" sz="1600" dirty="0">
                <a:effectLst/>
                <a:latin typeface="Times New Roman" panose="02020603050405020304" pitchFamily="18" charset="0"/>
                <a:ea typeface="Times New Roman" panose="02020603050405020304" pitchFamily="18" charset="0"/>
              </a:rPr>
              <a:t>أبرزها الكمبيوتر والإنترنت - التي عصفت بالحياة الخاصة وجعلت من انتهاكها أمرا بالغ السهولة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ثالثا: أن الاتجاهات السابق ذكرها لتعريف الحق في الخصوصية </a:t>
            </a:r>
            <a:r>
              <a:rPr lang="ar-SA" sz="1600" dirty="0">
                <a:effectLst/>
                <a:highlight>
                  <a:srgbClr val="FFFF00"/>
                </a:highlight>
                <a:latin typeface="Times New Roman" panose="02020603050405020304" pitchFamily="18" charset="0"/>
                <a:ea typeface="Times New Roman" panose="02020603050405020304" pitchFamily="18" charset="0"/>
              </a:rPr>
              <a:t>قد استندت إلي معايير تحمل في مضمونها ما يؤدي إلي هدمها علي نحو ما بينا سلفا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algn="just" rtl="1">
              <a:lnSpc>
                <a:spcPct val="150000"/>
              </a:lnSpc>
            </a:pPr>
            <a:r>
              <a:rPr lang="ar-SA" sz="1600" dirty="0">
                <a:effectLst/>
                <a:ea typeface="Calibri" panose="020F0502020204030204" pitchFamily="34" charset="0"/>
              </a:rPr>
              <a:t>رابعا</a:t>
            </a:r>
            <a:r>
              <a:rPr lang="ar-SA" sz="1600" dirty="0">
                <a:effectLst/>
                <a:highlight>
                  <a:srgbClr val="FFFF00"/>
                </a:highlight>
                <a:ea typeface="Calibri" panose="020F0502020204030204" pitchFamily="34" charset="0"/>
              </a:rPr>
              <a:t>: </a:t>
            </a:r>
            <a:r>
              <a:rPr lang="ar-SA" sz="1600" u="sng" dirty="0">
                <a:effectLst/>
                <a:highlight>
                  <a:srgbClr val="FFFF00"/>
                </a:highlight>
                <a:ea typeface="Calibri" panose="020F0502020204030204" pitchFamily="34" charset="0"/>
              </a:rPr>
              <a:t>أن مضمون الخصوصية ومداها أمر تحكمه معايير وأخلاق المجتمع الذي ننتمي إليه، وهذه أشياء تتغير باستمرار</a:t>
            </a:r>
            <a:r>
              <a:rPr lang="ar-SA" sz="1600" dirty="0">
                <a:effectLst/>
                <a:highlight>
                  <a:srgbClr val="FFFF00"/>
                </a:highlight>
                <a:ea typeface="Calibri" panose="020F0502020204030204" pitchFamily="34" charset="0"/>
              </a:rPr>
              <a:t>،</a:t>
            </a:r>
            <a:r>
              <a:rPr lang="ar-SA" sz="1600" dirty="0">
                <a:effectLst/>
                <a:ea typeface="Calibri" panose="020F0502020204030204" pitchFamily="34" charset="0"/>
              </a:rPr>
              <a:t> ولا يوجد تعريف واحد يمكن أن يغطي المظاهر المختلفة للخصوصية، ولذا يستحسن ترك الأمر للقضاء، يحدد كل حالة على حده مراعيا في ذلك الظروف، والاعتبارات، والأعراف والأخلاق، والمعتقدات الدينية، والسياسية، والمذهبية التي تدين بهما الجماعة، وهو يحدد معنى هذه الأفكار، وأثرها وقت نظر الدعوى المرفوعة أمامه. وهذه الفكرة بدورها تنسجم تماما مع فكرة نسبية الحق في احترام الخصوصية والتي سوف نشرحها الآن بمشيئة الله تعالي.</a:t>
            </a:r>
            <a:endParaRPr lang="en-US" sz="1600" dirty="0"/>
          </a:p>
        </p:txBody>
      </p:sp>
    </p:spTree>
    <p:extLst>
      <p:ext uri="{BB962C8B-B14F-4D97-AF65-F5344CB8AC3E}">
        <p14:creationId xmlns:p14="http://schemas.microsoft.com/office/powerpoint/2010/main" val="32309498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1048" y="4014870"/>
            <a:ext cx="7977352" cy="15445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7" name="Flowchart: Alternate Process 16">
            <a:extLst>
              <a:ext uri="{FF2B5EF4-FFF2-40B4-BE49-F238E27FC236}">
                <a16:creationId xmlns:a16="http://schemas.microsoft.com/office/drawing/2014/main" id="{4C31856D-AAFF-41EF-93C5-D5F601AD4A16}"/>
              </a:ext>
            </a:extLst>
          </p:cNvPr>
          <p:cNvSpPr/>
          <p:nvPr/>
        </p:nvSpPr>
        <p:spPr>
          <a:xfrm>
            <a:off x="693087" y="879887"/>
            <a:ext cx="10805826" cy="321082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en-US" sz="1600" b="1" dirty="0">
                <a:solidFill>
                  <a:schemeClr val="bg1"/>
                </a:solidFill>
                <a:latin typeface="Times New Roman" panose="02020603050405020304" pitchFamily="18" charset="0"/>
                <a:ea typeface="Times New Roman" panose="02020603050405020304" pitchFamily="18" charset="0"/>
              </a:rPr>
              <a:t> </a:t>
            </a:r>
            <a:r>
              <a:rPr lang="ar-EG" sz="1600" b="1" dirty="0">
                <a:solidFill>
                  <a:schemeClr val="bg1"/>
                </a:solidFill>
                <a:latin typeface="Times New Roman" panose="02020603050405020304" pitchFamily="18" charset="0"/>
                <a:ea typeface="Times New Roman" panose="02020603050405020304" pitchFamily="18" charset="0"/>
              </a:rPr>
              <a:t>ثانيا : الإطار النسبي للحق في الخصوصية:</a:t>
            </a:r>
            <a:endParaRPr lang="en-US" sz="1600" b="1" dirty="0">
              <a:solidFill>
                <a:schemeClr val="bg1"/>
              </a:solidFill>
              <a:latin typeface="Times New Roman" panose="02020603050405020304" pitchFamily="18" charset="0"/>
              <a:ea typeface="Times New Roman" panose="02020603050405020304" pitchFamily="18" charset="0"/>
            </a:endParaRPr>
          </a:p>
          <a:p>
            <a:pPr algn="just" rtl="1">
              <a:lnSpc>
                <a:spcPct val="150000"/>
              </a:lnSpc>
            </a:pPr>
            <a:endParaRPr lang="en-US" sz="1600" b="1" dirty="0">
              <a:solidFill>
                <a:schemeClr val="bg1"/>
              </a:solidFill>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effectLst/>
                <a:latin typeface="Times New Roman" panose="02020603050405020304" pitchFamily="18" charset="0"/>
                <a:ea typeface="Times New Roman" panose="02020603050405020304" pitchFamily="18" charset="0"/>
              </a:rPr>
              <a:t>هناك </a:t>
            </a:r>
            <a:r>
              <a:rPr lang="ar-SA" sz="1600" dirty="0">
                <a:solidFill>
                  <a:schemeClr val="tx1"/>
                </a:solidFill>
                <a:effectLst/>
                <a:highlight>
                  <a:srgbClr val="FFFF00"/>
                </a:highlight>
                <a:latin typeface="Times New Roman" panose="02020603050405020304" pitchFamily="18" charset="0"/>
                <a:ea typeface="Times New Roman" panose="02020603050405020304" pitchFamily="18" charset="0"/>
              </a:rPr>
              <a:t>صعوبة بالغة للإحاطة بنطاق الحق في الخصوصية</a:t>
            </a:r>
            <a:r>
              <a:rPr lang="ar-SA" sz="1600" dirty="0">
                <a:effectLst/>
                <a:highlight>
                  <a:srgbClr val="FFFF00"/>
                </a:highlight>
                <a:latin typeface="Times New Roman" panose="02020603050405020304" pitchFamily="18" charset="0"/>
                <a:ea typeface="Times New Roman" panose="02020603050405020304" pitchFamily="18" charset="0"/>
              </a:rPr>
              <a:t>؛</a:t>
            </a:r>
            <a:r>
              <a:rPr lang="ar-SA" sz="1600" dirty="0">
                <a:effectLst/>
                <a:latin typeface="Times New Roman" panose="02020603050405020304" pitchFamily="18" charset="0"/>
                <a:ea typeface="Times New Roman" panose="02020603050405020304" pitchFamily="18" charset="0"/>
              </a:rPr>
              <a:t> نظرا إلى أن ارتباط هذه الفكرة بمجموعة من العوامل المتصلة بشخصية الإنسان، وفقا لدرجة تعليمه، وثقافته وعقيدته وسياسته وبأنشطته، وإرادته هذا الارتباط قد أدى إلى أن تكون هذه الفكرة نسبية، تختلف باختلاف الأفراد من ناحية، وباختلاف الزمان والمكان من ناحية أخرى.</a:t>
            </a:r>
            <a:endParaRPr lang="en-US" sz="1600" dirty="0">
              <a:effectLst/>
              <a:latin typeface="Times New Roman" panose="02020603050405020304" pitchFamily="18" charset="0"/>
              <a:ea typeface="Times New Roman" panose="02020603050405020304" pitchFamily="18" charset="0"/>
            </a:endParaRPr>
          </a:p>
          <a:p>
            <a:pPr algn="just" rtl="1">
              <a:lnSpc>
                <a:spcPct val="150000"/>
              </a:lnSpc>
            </a:pPr>
            <a:endParaRPr lang="ar-EG" sz="1600" b="1" dirty="0">
              <a:solidFill>
                <a:schemeClr val="bg1"/>
              </a:solidFill>
              <a:latin typeface="Times New Roman" panose="02020603050405020304" pitchFamily="18" charset="0"/>
              <a:ea typeface="Times New Roman" panose="02020603050405020304" pitchFamily="18" charset="0"/>
            </a:endParaRPr>
          </a:p>
          <a:p>
            <a:pPr algn="just" rtl="1">
              <a:lnSpc>
                <a:spcPct val="150000"/>
              </a:lnSpc>
            </a:pPr>
            <a:r>
              <a:rPr lang="ar-EG" sz="1600" b="1" dirty="0">
                <a:solidFill>
                  <a:schemeClr val="bg1"/>
                </a:solidFill>
                <a:latin typeface="Times New Roman" panose="02020603050405020304" pitchFamily="18" charset="0"/>
                <a:ea typeface="Times New Roman" panose="02020603050405020304" pitchFamily="18" charset="0"/>
              </a:rPr>
              <a:t>      </a:t>
            </a:r>
            <a:r>
              <a:rPr lang="ar-EG" sz="1600" b="1" dirty="0">
                <a:solidFill>
                  <a:schemeClr val="tx1"/>
                </a:solidFill>
                <a:latin typeface="Times New Roman" panose="02020603050405020304" pitchFamily="18" charset="0"/>
                <a:ea typeface="Times New Roman" panose="02020603050405020304" pitchFamily="18" charset="0"/>
              </a:rPr>
              <a:t> 1. </a:t>
            </a:r>
            <a:r>
              <a:rPr lang="ar-SA" sz="1600" b="1" dirty="0">
                <a:solidFill>
                  <a:schemeClr val="tx1"/>
                </a:solidFill>
                <a:latin typeface="Times New Roman" panose="02020603050405020304" pitchFamily="18" charset="0"/>
              </a:rPr>
              <a:t>نسبية الخصوصية تختلف باختلاف الأفراد:</a:t>
            </a:r>
            <a:r>
              <a:rPr lang="ar-EG" sz="1600" b="1" dirty="0">
                <a:solidFill>
                  <a:schemeClr val="tx1"/>
                </a:solidFill>
                <a:latin typeface="Times New Roman" panose="02020603050405020304" pitchFamily="18" charset="0"/>
              </a:rPr>
              <a:t>     </a:t>
            </a:r>
          </a:p>
          <a:p>
            <a:pPr algn="just" rtl="1">
              <a:lnSpc>
                <a:spcPct val="150000"/>
              </a:lnSpc>
            </a:pPr>
            <a:r>
              <a:rPr lang="ar-EG" sz="1600" b="1" dirty="0">
                <a:solidFill>
                  <a:schemeClr val="tx1"/>
                </a:solidFill>
                <a:latin typeface="Times New Roman" panose="02020603050405020304" pitchFamily="18" charset="0"/>
              </a:rPr>
              <a:t>         2. ن</a:t>
            </a:r>
            <a:r>
              <a:rPr lang="ar-SA" sz="1600" b="1" dirty="0">
                <a:solidFill>
                  <a:schemeClr val="tx1"/>
                </a:solidFill>
                <a:latin typeface="Times New Roman" panose="02020603050405020304" pitchFamily="18" charset="0"/>
              </a:rPr>
              <a:t>سبية فكرة الخصوصية في الزمان والمكان:</a:t>
            </a:r>
            <a:endParaRPr lang="en-US" sz="1600" b="1" dirty="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14619819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1697" y="4720649"/>
            <a:ext cx="6558455" cy="18011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Flowchart: Alternate Process 16">
            <a:extLst>
              <a:ext uri="{FF2B5EF4-FFF2-40B4-BE49-F238E27FC236}">
                <a16:creationId xmlns:a16="http://schemas.microsoft.com/office/drawing/2014/main" id="{4C31856D-AAFF-41EF-93C5-D5F601AD4A16}"/>
              </a:ext>
            </a:extLst>
          </p:cNvPr>
          <p:cNvSpPr/>
          <p:nvPr/>
        </p:nvSpPr>
        <p:spPr>
          <a:xfrm>
            <a:off x="4156239" y="336155"/>
            <a:ext cx="5879881" cy="102977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sz="2000" b="1" dirty="0">
                <a:solidFill>
                  <a:schemeClr val="bg1"/>
                </a:solidFill>
                <a:latin typeface="Times New Roman" panose="02020603050405020304" pitchFamily="18" charset="0"/>
                <a:ea typeface="Times New Roman" panose="02020603050405020304" pitchFamily="18" charset="0"/>
              </a:rPr>
              <a:t> </a:t>
            </a:r>
            <a:r>
              <a:rPr lang="ar-EG" sz="2000" b="1" dirty="0">
                <a:solidFill>
                  <a:schemeClr val="bg1"/>
                </a:solidFill>
                <a:latin typeface="Times New Roman" panose="02020603050405020304" pitchFamily="18" charset="0"/>
                <a:ea typeface="Times New Roman" panose="02020603050405020304" pitchFamily="18" charset="0"/>
              </a:rPr>
              <a:t>ثانيا : الإطار النسبي للحق في الخصوصية:</a:t>
            </a:r>
          </a:p>
          <a:p>
            <a:pPr algn="just" rtl="1"/>
            <a:r>
              <a:rPr lang="ar-EG" sz="2000" b="1" dirty="0">
                <a:solidFill>
                  <a:schemeClr val="bg1"/>
                </a:solidFill>
                <a:latin typeface="Times New Roman" panose="02020603050405020304" pitchFamily="18" charset="0"/>
                <a:ea typeface="Times New Roman" panose="02020603050405020304" pitchFamily="18" charset="0"/>
              </a:rPr>
              <a:t>      </a:t>
            </a:r>
            <a:r>
              <a:rPr lang="ar-EG" sz="2000" b="1" dirty="0">
                <a:solidFill>
                  <a:schemeClr val="tx1"/>
                </a:solidFill>
                <a:latin typeface="Times New Roman" panose="02020603050405020304" pitchFamily="18" charset="0"/>
                <a:ea typeface="Times New Roman" panose="02020603050405020304" pitchFamily="18" charset="0"/>
              </a:rPr>
              <a:t> </a:t>
            </a:r>
            <a:r>
              <a:rPr lang="ar-EG" sz="2000" b="1" dirty="0">
                <a:solidFill>
                  <a:schemeClr val="tx1"/>
                </a:solidFill>
                <a:highlight>
                  <a:srgbClr val="FFFF00"/>
                </a:highlight>
                <a:latin typeface="Times New Roman" panose="02020603050405020304" pitchFamily="18" charset="0"/>
                <a:ea typeface="Times New Roman" panose="02020603050405020304" pitchFamily="18" charset="0"/>
              </a:rPr>
              <a:t>1. </a:t>
            </a:r>
            <a:r>
              <a:rPr lang="ar-SA" sz="2000" b="1" dirty="0">
                <a:solidFill>
                  <a:schemeClr val="tx1"/>
                </a:solidFill>
                <a:highlight>
                  <a:srgbClr val="FFFF00"/>
                </a:highlight>
                <a:latin typeface="Times New Roman" panose="02020603050405020304" pitchFamily="18" charset="0"/>
              </a:rPr>
              <a:t>نسبية الخصوصية تختلف باختلاف الأفراد:</a:t>
            </a:r>
            <a:r>
              <a:rPr lang="ar-EG" sz="2000" b="1" dirty="0">
                <a:solidFill>
                  <a:schemeClr val="tx1"/>
                </a:solidFill>
                <a:latin typeface="Times New Roman" panose="02020603050405020304" pitchFamily="18" charset="0"/>
              </a:rPr>
              <a:t>     </a:t>
            </a:r>
          </a:p>
        </p:txBody>
      </p:sp>
      <p:sp>
        <p:nvSpPr>
          <p:cNvPr id="3" name="TextBox 2">
            <a:extLst>
              <a:ext uri="{FF2B5EF4-FFF2-40B4-BE49-F238E27FC236}">
                <a16:creationId xmlns:a16="http://schemas.microsoft.com/office/drawing/2014/main" id="{688349F2-14BB-890E-9621-863FE21BA6A5}"/>
              </a:ext>
            </a:extLst>
          </p:cNvPr>
          <p:cNvSpPr txBox="1"/>
          <p:nvPr/>
        </p:nvSpPr>
        <p:spPr>
          <a:xfrm>
            <a:off x="961697" y="1623666"/>
            <a:ext cx="10837231" cy="3287503"/>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en-US"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latin typeface="Times New Roman" panose="02020603050405020304" pitchFamily="18" charset="0"/>
                <a:ea typeface="Times New Roman" panose="02020603050405020304" pitchFamily="18" charset="0"/>
                <a:cs typeface="Alexandria Medium" pitchFamily="2" charset="-78"/>
              </a:rPr>
              <a:t>المبدأ العام هو أن لكل شخص الحق في احترام خصوصيته. مفاد ذلك أن من سلطة الفرد أن يعترض على كل تدخل من شأنه أن يمثل اعتداء على هذه الخصوصية، وأن يمنع أي إفشاء متعلق بها؛ ولكنه في مقدور الشخص أن يقبل بمحض إرادته نشر أو إفشاء بعض الوقائع المتعلقة بخصوصيته، وحينئذ يتحدد نطاق الإفشاء بحدود الإذن الصادر عمن أفشى السر المتعلق بخصوصيته.</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وحري بنا أن نذكر كذلك أن المشرعين الجنائيين الفرنسي والمصري قد اشترطا لتوقيع العقوبات المقررة للجرائم الماسة بالخصوصية، عدم رضاء المجني عليه.</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أي أن التقاط الأقوال أو الصور ينبغي للمعاقبة عليهما أن يتم دون رضا أو إذن من الشخص صاحب الشأن؛ حيث إنه مع رضاء المجني عليه تختفي الجريمة ويتعلق الأمر هنا باستثناء على المبدأ في قانون العقوبات والذي بمقتضاه أن موافقة المجني عليه لا يشكل سببا مبررا.</a:t>
            </a:r>
            <a:endParaRPr lang="en-US" dirty="0"/>
          </a:p>
        </p:txBody>
      </p:sp>
    </p:spTree>
    <p:extLst>
      <p:ext uri="{BB962C8B-B14F-4D97-AF65-F5344CB8AC3E}">
        <p14:creationId xmlns:p14="http://schemas.microsoft.com/office/powerpoint/2010/main" val="23552688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2395" y="1015796"/>
            <a:ext cx="4420024" cy="25472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7" name="Flowchart: Alternate Process 16">
            <a:extLst>
              <a:ext uri="{FF2B5EF4-FFF2-40B4-BE49-F238E27FC236}">
                <a16:creationId xmlns:a16="http://schemas.microsoft.com/office/drawing/2014/main" id="{4C31856D-AAFF-41EF-93C5-D5F601AD4A16}"/>
              </a:ext>
            </a:extLst>
          </p:cNvPr>
          <p:cNvSpPr/>
          <p:nvPr/>
        </p:nvSpPr>
        <p:spPr>
          <a:xfrm>
            <a:off x="789139" y="1783460"/>
            <a:ext cx="7693572" cy="468235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en-US" b="1" dirty="0">
                <a:solidFill>
                  <a:schemeClr val="bg1"/>
                </a:solidFill>
                <a:latin typeface="Times New Roman" panose="02020603050405020304" pitchFamily="18" charset="0"/>
                <a:ea typeface="Times New Roman" panose="02020603050405020304" pitchFamily="18" charset="0"/>
              </a:rPr>
              <a:t> </a:t>
            </a:r>
            <a:r>
              <a:rPr lang="ar-EG" b="1" dirty="0">
                <a:solidFill>
                  <a:schemeClr val="bg1"/>
                </a:solidFill>
                <a:latin typeface="Times New Roman" panose="02020603050405020304" pitchFamily="18" charset="0"/>
                <a:ea typeface="Times New Roman" panose="02020603050405020304" pitchFamily="18" charset="0"/>
              </a:rPr>
              <a:t>ثانيا : الإطار النسبي للحق في الخصوصية:</a:t>
            </a:r>
            <a:endParaRPr lang="en-US" b="1" dirty="0">
              <a:solidFill>
                <a:schemeClr val="bg1"/>
              </a:solidFill>
              <a:latin typeface="Times New Roman" panose="02020603050405020304" pitchFamily="18" charset="0"/>
              <a:ea typeface="Times New Roman" panose="02020603050405020304" pitchFamily="18" charset="0"/>
            </a:endParaRPr>
          </a:p>
          <a:p>
            <a:pPr algn="just" rtl="1">
              <a:lnSpc>
                <a:spcPct val="150000"/>
              </a:lnSpc>
            </a:pPr>
            <a:endParaRPr lang="ar-EG" b="1" dirty="0">
              <a:solidFill>
                <a:schemeClr val="bg1"/>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bg1"/>
                </a:solidFill>
                <a:latin typeface="Times New Roman" panose="02020603050405020304" pitchFamily="18" charset="0"/>
                <a:ea typeface="Times New Roman" panose="02020603050405020304" pitchFamily="18" charset="0"/>
              </a:rPr>
              <a:t>      </a:t>
            </a:r>
            <a:r>
              <a:rPr lang="ar-EG" b="1" dirty="0">
                <a:solidFill>
                  <a:schemeClr val="tx1"/>
                </a:solidFill>
                <a:latin typeface="Times New Roman" panose="02020603050405020304" pitchFamily="18" charset="0"/>
                <a:ea typeface="Times New Roman" panose="02020603050405020304" pitchFamily="18" charset="0"/>
              </a:rPr>
              <a:t> </a:t>
            </a:r>
            <a:r>
              <a:rPr lang="ar-EG" b="1" dirty="0">
                <a:solidFill>
                  <a:schemeClr val="tx1"/>
                </a:solidFill>
                <a:highlight>
                  <a:srgbClr val="FFFF00"/>
                </a:highlight>
                <a:latin typeface="Times New Roman" panose="02020603050405020304" pitchFamily="18" charset="0"/>
                <a:ea typeface="Times New Roman" panose="02020603050405020304" pitchFamily="18" charset="0"/>
              </a:rPr>
              <a:t>2. نسبية فكرة الخصوصية في الزمان والمكان</a:t>
            </a:r>
            <a:r>
              <a:rPr lang="ar-SA" b="1" dirty="0">
                <a:solidFill>
                  <a:schemeClr val="tx1"/>
                </a:solidFill>
                <a:highlight>
                  <a:srgbClr val="FFFF00"/>
                </a:highlight>
                <a:latin typeface="Times New Roman" panose="02020603050405020304" pitchFamily="18" charset="0"/>
              </a:rPr>
              <a:t>:</a:t>
            </a:r>
            <a:endParaRPr lang="en-US" b="1" dirty="0">
              <a:solidFill>
                <a:schemeClr val="tx1"/>
              </a:solidFill>
              <a:highlight>
                <a:srgbClr val="FFFF00"/>
              </a:highlight>
              <a:latin typeface="Times New Roman" panose="02020603050405020304" pitchFamily="18" charset="0"/>
            </a:endParaRPr>
          </a:p>
          <a:p>
            <a:pPr algn="just" rtl="1">
              <a:lnSpc>
                <a:spcPct val="150000"/>
              </a:lnSpc>
            </a:pPr>
            <a:r>
              <a:rPr lang="ar-EG" b="1" dirty="0">
                <a:solidFill>
                  <a:schemeClr val="tx1"/>
                </a:solidFill>
                <a:latin typeface="Times New Roman" panose="02020603050405020304" pitchFamily="18" charset="0"/>
              </a:rPr>
              <a:t> </a:t>
            </a:r>
          </a:p>
          <a:p>
            <a:pPr algn="just" rtl="1">
              <a:lnSpc>
                <a:spcPct val="150000"/>
              </a:lnSpc>
            </a:pPr>
            <a:r>
              <a:rPr lang="ar-EG" b="1" dirty="0">
                <a:solidFill>
                  <a:schemeClr val="tx1"/>
                </a:solidFill>
                <a:latin typeface="Times New Roman" panose="02020603050405020304" pitchFamily="18" charset="0"/>
              </a:rPr>
              <a:t> </a:t>
            </a:r>
            <a:r>
              <a:rPr lang="ar-SA" sz="1800" dirty="0">
                <a:effectLst/>
                <a:latin typeface="Calibri" panose="020F0502020204030204" pitchFamily="34" charset="0"/>
                <a:ea typeface="Times New Roman" panose="02020603050405020304" pitchFamily="18" charset="0"/>
              </a:rPr>
              <a:t> إن تطور العادات والسلوك والأفكار عبر الزمان، وكذا الاختلاف وتباين القواعد المنظمة لها من مكان إلى آخر، من شأنه أن يبرز لنا مدى الصعوبات التي تعرض بشأن تحديد درجة الحماية التي يمكن توفيرها للخصوصية.</a:t>
            </a:r>
            <a:r>
              <a:rPr lang="ar-EG" b="1" dirty="0">
                <a:solidFill>
                  <a:schemeClr val="tx1"/>
                </a:solidFill>
                <a:latin typeface="Times New Roman" panose="02020603050405020304" pitchFamily="18" charset="0"/>
              </a:rPr>
              <a:t>     </a:t>
            </a:r>
            <a:endParaRPr lang="en-US" b="1" dirty="0">
              <a:solidFill>
                <a:schemeClr val="tx1"/>
              </a:solidFill>
              <a:latin typeface="Times New Roman" panose="02020603050405020304" pitchFamily="18" charset="0"/>
            </a:endParaRPr>
          </a:p>
          <a:p>
            <a:pPr algn="just" rtl="1">
              <a:lnSpc>
                <a:spcPct val="150000"/>
              </a:lnSpc>
            </a:pPr>
            <a:endParaRPr lang="en-US" b="1" dirty="0">
              <a:solidFill>
                <a:schemeClr val="tx1"/>
              </a:solidFill>
              <a:latin typeface="Times New Roman" panose="02020603050405020304" pitchFamily="18" charset="0"/>
            </a:endParaRPr>
          </a:p>
          <a:p>
            <a:pPr algn="just" rtl="1">
              <a:lnSpc>
                <a:spcPct val="150000"/>
              </a:lnSpc>
            </a:pPr>
            <a:r>
              <a:rPr lang="ar-EG" b="1" dirty="0">
                <a:solidFill>
                  <a:schemeClr val="tx1"/>
                </a:solidFill>
                <a:latin typeface="Times New Roman" panose="02020603050405020304" pitchFamily="18" charset="0"/>
              </a:rPr>
              <a:t>      أ. تباين الفكرة عبر الزمان:</a:t>
            </a:r>
          </a:p>
          <a:p>
            <a:pPr algn="just" rtl="1">
              <a:lnSpc>
                <a:spcPct val="150000"/>
              </a:lnSpc>
            </a:pPr>
            <a:r>
              <a:rPr lang="ar-EG" b="1" dirty="0">
                <a:solidFill>
                  <a:schemeClr val="tx1"/>
                </a:solidFill>
                <a:latin typeface="Times New Roman" panose="02020603050405020304" pitchFamily="18" charset="0"/>
              </a:rPr>
              <a:t>            ب. نسيبة الفكرة في المكان:    </a:t>
            </a:r>
          </a:p>
        </p:txBody>
      </p:sp>
    </p:spTree>
    <p:extLst>
      <p:ext uri="{BB962C8B-B14F-4D97-AF65-F5344CB8AC3E}">
        <p14:creationId xmlns:p14="http://schemas.microsoft.com/office/powerpoint/2010/main" val="8781354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966138"/>
            <a:ext cx="2774731" cy="12247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7" name="Flowchart: Alternate Process 16">
            <a:extLst>
              <a:ext uri="{FF2B5EF4-FFF2-40B4-BE49-F238E27FC236}">
                <a16:creationId xmlns:a16="http://schemas.microsoft.com/office/drawing/2014/main" id="{4C31856D-AAFF-41EF-93C5-D5F601AD4A16}"/>
              </a:ext>
            </a:extLst>
          </p:cNvPr>
          <p:cNvSpPr/>
          <p:nvPr/>
        </p:nvSpPr>
        <p:spPr>
          <a:xfrm>
            <a:off x="3569767" y="412793"/>
            <a:ext cx="5534025" cy="15471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en-US" b="1" dirty="0">
                <a:solidFill>
                  <a:schemeClr val="bg1"/>
                </a:solidFill>
                <a:latin typeface="Times New Roman" panose="02020603050405020304" pitchFamily="18" charset="0"/>
                <a:ea typeface="Times New Roman" panose="02020603050405020304" pitchFamily="18" charset="0"/>
              </a:rPr>
              <a:t> </a:t>
            </a:r>
            <a:r>
              <a:rPr lang="ar-EG" b="1" dirty="0">
                <a:solidFill>
                  <a:schemeClr val="bg1"/>
                </a:solidFill>
                <a:latin typeface="Times New Roman" panose="02020603050405020304" pitchFamily="18" charset="0"/>
                <a:ea typeface="Times New Roman" panose="02020603050405020304" pitchFamily="18" charset="0"/>
              </a:rPr>
              <a:t>ثانيا : الإطار النسبي للحق في الخصوصية:</a:t>
            </a:r>
          </a:p>
          <a:p>
            <a:pPr algn="just" rtl="1"/>
            <a:r>
              <a:rPr lang="ar-EG" b="1" dirty="0">
                <a:solidFill>
                  <a:schemeClr val="bg1"/>
                </a:solidFill>
                <a:latin typeface="Times New Roman" panose="02020603050405020304" pitchFamily="18" charset="0"/>
                <a:ea typeface="Times New Roman" panose="02020603050405020304" pitchFamily="18" charset="0"/>
              </a:rPr>
              <a:t>      </a:t>
            </a:r>
            <a:r>
              <a:rPr lang="ar-EG" b="1" dirty="0">
                <a:solidFill>
                  <a:schemeClr val="tx1"/>
                </a:solidFill>
                <a:latin typeface="Times New Roman" panose="02020603050405020304" pitchFamily="18" charset="0"/>
                <a:ea typeface="Times New Roman" panose="02020603050405020304" pitchFamily="18" charset="0"/>
              </a:rPr>
              <a:t> 2. نسبية فكرة الخصوصية في الزمان والمكان</a:t>
            </a:r>
            <a:r>
              <a:rPr lang="ar-SA" b="1" dirty="0">
                <a:solidFill>
                  <a:schemeClr val="tx1"/>
                </a:solidFill>
                <a:latin typeface="Times New Roman" panose="02020603050405020304" pitchFamily="18" charset="0"/>
              </a:rPr>
              <a:t>:</a:t>
            </a:r>
            <a:r>
              <a:rPr lang="ar-EG" b="1" dirty="0">
                <a:solidFill>
                  <a:schemeClr val="tx1"/>
                </a:solidFill>
                <a:latin typeface="Times New Roman" panose="02020603050405020304" pitchFamily="18" charset="0"/>
              </a:rPr>
              <a:t> </a:t>
            </a:r>
          </a:p>
          <a:p>
            <a:pPr algn="just" rtl="1"/>
            <a:r>
              <a:rPr lang="ar-EG" b="1" dirty="0">
                <a:solidFill>
                  <a:schemeClr val="tx1"/>
                </a:solidFill>
                <a:latin typeface="Times New Roman" panose="02020603050405020304" pitchFamily="18" charset="0"/>
              </a:rPr>
              <a:t>            </a:t>
            </a:r>
            <a:r>
              <a:rPr lang="ar-EG" b="1" dirty="0">
                <a:solidFill>
                  <a:schemeClr val="tx1"/>
                </a:solidFill>
                <a:highlight>
                  <a:srgbClr val="FFFF00"/>
                </a:highlight>
                <a:latin typeface="Times New Roman" panose="02020603050405020304" pitchFamily="18" charset="0"/>
              </a:rPr>
              <a:t>أ. تباين الفكرة عبر الزمان:</a:t>
            </a:r>
            <a:r>
              <a:rPr lang="ar-EG" b="1" dirty="0">
                <a:solidFill>
                  <a:schemeClr val="tx1"/>
                </a:solidFill>
                <a:latin typeface="Times New Roman" panose="02020603050405020304" pitchFamily="18" charset="0"/>
              </a:rPr>
              <a:t>   </a:t>
            </a:r>
          </a:p>
        </p:txBody>
      </p:sp>
      <p:sp>
        <p:nvSpPr>
          <p:cNvPr id="3" name="TextBox 2">
            <a:extLst>
              <a:ext uri="{FF2B5EF4-FFF2-40B4-BE49-F238E27FC236}">
                <a16:creationId xmlns:a16="http://schemas.microsoft.com/office/drawing/2014/main" id="{39ABFEE9-45B4-10E5-DE09-9A7C7CFD8846}"/>
              </a:ext>
            </a:extLst>
          </p:cNvPr>
          <p:cNvSpPr txBox="1"/>
          <p:nvPr/>
        </p:nvSpPr>
        <p:spPr>
          <a:xfrm>
            <a:off x="426492" y="2164894"/>
            <a:ext cx="11549608" cy="3564502"/>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تختلف الخصوصية من حيث نطاقها ومفهومها من زمان إلي زمان، وتتطور عادات الناس عبر الزمان وتتنوع العوامل المؤثرة في هذا التطور. وليس من شك في أن هذا الأمر يجعل من الخصوصية فكرة نسبية.</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EG"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latin typeface="Times New Roman" panose="02020603050405020304" pitchFamily="18" charset="0"/>
                <a:ea typeface="Times New Roman" panose="02020603050405020304" pitchFamily="18" charset="0"/>
                <a:cs typeface="Alexandria Medium" pitchFamily="2" charset="-78"/>
              </a:rPr>
              <a:t>وإن مضمون الخصوصية يتنوع تبعا للتقاليد والأعراف، وحالة الأخلاق السائدة في المجتمع، فمع مرور الأيام تتغير وتتحول هذه العادات وتلك الأفكار، ومن ثم فإن ما كان يمكن اعتباره من الخصوصية ومن المقدسات الشخصية التي لا ينبغي المساس بها، قد يتحول مع الأيام إلى مسألة من مسائل الحياة العامة.</a:t>
            </a:r>
            <a:endParaRPr lang="ar-EG" sz="1400" dirty="0">
              <a:effectLst/>
              <a:latin typeface="Times New Roman" panose="02020603050405020304" pitchFamily="18" charset="0"/>
              <a:ea typeface="Times New Roman" panose="02020603050405020304" pitchFamily="18" charset="0"/>
              <a:cs typeface="Alexandria Medium" pitchFamily="2" charset="-78"/>
            </a:endParaRPr>
          </a:p>
          <a:p>
            <a:pPr marL="0" marR="0" algn="just" rtl="1">
              <a:lnSpc>
                <a:spcPct val="150000"/>
              </a:lnSpc>
              <a:spcBef>
                <a:spcPts val="0"/>
              </a:spcBef>
            </a:pP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وتتميز الحياة الحديثة بأن هناك جانبا كبيرا منها أصبح بحكم الضرورة معروضا للآخرين، كما أن ثمة إحساسا عاما بنوع من التحرر من بعض الضغوط الاجتماعية، فقد يجد بعض الأفراد من الطبيعي أن يكون جزء من حياتهم الخاصة محلا لتعليق الآخرين، أو للدراسة النفسية.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b="1" dirty="0">
                <a:effectLst/>
                <a:latin typeface="Times New Roman" panose="02020603050405020304" pitchFamily="18" charset="0"/>
                <a:ea typeface="Times New Roman" panose="02020603050405020304" pitchFamily="18" charset="0"/>
                <a:cs typeface="Alexandria Medium" pitchFamily="2" charset="-78"/>
              </a:rPr>
              <a:t>     ومن بين العوامل التي تؤدي إلى هذا التطور يمكننا أن نميز بين عوامل فنية وعوامل اجتماعية، وعوامل نفسية.</a:t>
            </a:r>
            <a:endParaRPr lang="en-US" dirty="0"/>
          </a:p>
        </p:txBody>
      </p:sp>
    </p:spTree>
    <p:extLst>
      <p:ext uri="{BB962C8B-B14F-4D97-AF65-F5344CB8AC3E}">
        <p14:creationId xmlns:p14="http://schemas.microsoft.com/office/powerpoint/2010/main" val="12731941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lowchart: Alternate Process 16">
            <a:extLst>
              <a:ext uri="{FF2B5EF4-FFF2-40B4-BE49-F238E27FC236}">
                <a16:creationId xmlns:a16="http://schemas.microsoft.com/office/drawing/2014/main" id="{4C31856D-AAFF-41EF-93C5-D5F601AD4A16}"/>
              </a:ext>
            </a:extLst>
          </p:cNvPr>
          <p:cNvSpPr/>
          <p:nvPr/>
        </p:nvSpPr>
        <p:spPr>
          <a:xfrm>
            <a:off x="411094" y="986840"/>
            <a:ext cx="11369812" cy="169192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en-US" sz="2000" b="1" dirty="0">
                <a:solidFill>
                  <a:schemeClr val="tx1"/>
                </a:solidFill>
              </a:rPr>
              <a:t>      </a:t>
            </a:r>
            <a:r>
              <a:rPr lang="ar-SA" sz="2000" b="1" dirty="0">
                <a:solidFill>
                  <a:schemeClr val="tx1"/>
                </a:solidFill>
              </a:rPr>
              <a:t>ومن بين العوامل التي تؤدي إلى هذا التطور يمكننا أن نميز بين عوامل فنية وعوامل اجتماعية، وعوامل نفسية</a:t>
            </a:r>
            <a:r>
              <a:rPr lang="ar-EG" sz="2000" b="1" dirty="0">
                <a:solidFill>
                  <a:schemeClr val="tx1"/>
                </a:solidFill>
              </a:rPr>
              <a:t>:</a:t>
            </a:r>
            <a:endParaRPr lang="en-US" sz="2000" dirty="0">
              <a:solidFill>
                <a:schemeClr val="tx1"/>
              </a:solidFill>
            </a:endParaRPr>
          </a:p>
          <a:p>
            <a:pPr algn="just" rtl="1">
              <a:lnSpc>
                <a:spcPct val="150000"/>
              </a:lnSpc>
            </a:pPr>
            <a:r>
              <a:rPr lang="ar-EG" sz="2000" b="1" dirty="0">
                <a:solidFill>
                  <a:schemeClr val="tx1"/>
                </a:solidFill>
                <a:latin typeface="Times New Roman" panose="02020603050405020304" pitchFamily="18" charset="0"/>
              </a:rPr>
              <a:t>           </a:t>
            </a:r>
            <a:r>
              <a:rPr lang="ar-EG" sz="2000" b="1" dirty="0">
                <a:solidFill>
                  <a:schemeClr val="tx1"/>
                </a:solidFill>
                <a:highlight>
                  <a:srgbClr val="FFFF00"/>
                </a:highlight>
              </a:rPr>
              <a:t>- العوامل الفنية:</a:t>
            </a:r>
          </a:p>
        </p:txBody>
      </p:sp>
      <p:sp>
        <p:nvSpPr>
          <p:cNvPr id="3" name="TextBox 2">
            <a:extLst>
              <a:ext uri="{FF2B5EF4-FFF2-40B4-BE49-F238E27FC236}">
                <a16:creationId xmlns:a16="http://schemas.microsoft.com/office/drawing/2014/main" id="{BDD13625-3C18-84DC-DDAF-01952F03C0C5}"/>
              </a:ext>
            </a:extLst>
          </p:cNvPr>
          <p:cNvSpPr txBox="1"/>
          <p:nvPr/>
        </p:nvSpPr>
        <p:spPr>
          <a:xfrm>
            <a:off x="454066" y="3096167"/>
            <a:ext cx="11369812" cy="2641172"/>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قد ساعدت وسائل الاتصال الحديثة من أجهزة الحاسوب، والإنترنت، والقنوات الفضائية، ووسائل الإعلام المختلفة علي كشف أسرار الأفراد دون مراعاة للعادات والتقاليد مما قيل معه إن الخصوصية في طريقها إلي الزوال أو النهاية.</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والتدخل في الخصوصية كان دائما موجودا، ولكن نطاق هذه المحاولات كان محدودا جدا؛ نظرا إلى أن الوسائل التي كانت تحكم نقل الصوت كانت غير متقدمة، ولكن اليوم أمام التقدم والتطور الذي وصلت إليه الاكتشافات العلمية والفنية، أمكن تعرية حياة الإنسان، والكشف عن خصوصياته، دون أن تكون جدران المنزل عوائق تمنع مثل هذا التسلل. حيث أصبح ممكنا بفضل تلك الأجهزة التقاط الصوت والصورة عبر الحوائط و الأماكن المغلقة دون اللجوء إلي دخولها أو حتى الاقتراب منها . ولهذا فإن من الضروري أن نبحث عن الوسائل الفعالة للحماية والتي تقف أمام هذه الطرق التقنية الحديثة.</a:t>
            </a:r>
            <a:endParaRPr lang="en-US" dirty="0"/>
          </a:p>
        </p:txBody>
      </p:sp>
    </p:spTree>
    <p:extLst>
      <p:ext uri="{BB962C8B-B14F-4D97-AF65-F5344CB8AC3E}">
        <p14:creationId xmlns:p14="http://schemas.microsoft.com/office/powerpoint/2010/main" val="24804739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lowchart: Alternate Process 16">
            <a:extLst>
              <a:ext uri="{FF2B5EF4-FFF2-40B4-BE49-F238E27FC236}">
                <a16:creationId xmlns:a16="http://schemas.microsoft.com/office/drawing/2014/main" id="{4C31856D-AAFF-41EF-93C5-D5F601AD4A16}"/>
              </a:ext>
            </a:extLst>
          </p:cNvPr>
          <p:cNvSpPr/>
          <p:nvPr/>
        </p:nvSpPr>
        <p:spPr>
          <a:xfrm>
            <a:off x="2411262" y="829637"/>
            <a:ext cx="9564838" cy="148697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b="1" dirty="0">
                <a:solidFill>
                  <a:schemeClr val="tx1"/>
                </a:solidFill>
              </a:rPr>
              <a:t>ومن بين العوامل التي تؤدي إلى هذا التطور يمكننا أن نميز بين عوامل فنية وعوامل اجتماعية، وعوامل نفسية</a:t>
            </a:r>
            <a:r>
              <a:rPr lang="ar-EG" b="1" dirty="0">
                <a:solidFill>
                  <a:schemeClr val="tx1"/>
                </a:solidFill>
              </a:rPr>
              <a:t>:</a:t>
            </a:r>
            <a:endParaRPr lang="en-US" dirty="0">
              <a:solidFill>
                <a:schemeClr val="tx1"/>
              </a:solidFill>
            </a:endParaRPr>
          </a:p>
          <a:p>
            <a:pPr algn="just" rtl="1">
              <a:lnSpc>
                <a:spcPct val="150000"/>
              </a:lnSpc>
            </a:pPr>
            <a:r>
              <a:rPr lang="ar-EG" sz="2400" b="1" dirty="0">
                <a:solidFill>
                  <a:schemeClr val="tx1"/>
                </a:solidFill>
                <a:latin typeface="Times New Roman" panose="02020603050405020304" pitchFamily="18" charset="0"/>
                <a:cs typeface="Calibri" panose="020F0502020204030204" pitchFamily="34" charset="0"/>
              </a:rPr>
              <a:t>           </a:t>
            </a:r>
            <a:r>
              <a:rPr lang="ar-EG" b="1" dirty="0">
                <a:solidFill>
                  <a:schemeClr val="tx1"/>
                </a:solidFill>
                <a:highlight>
                  <a:srgbClr val="FFFF00"/>
                </a:highlight>
              </a:rPr>
              <a:t>- العوامل الإجتماعية والنفسية:</a:t>
            </a:r>
          </a:p>
        </p:txBody>
      </p:sp>
      <p:sp>
        <p:nvSpPr>
          <p:cNvPr id="3" name="TextBox 2">
            <a:extLst>
              <a:ext uri="{FF2B5EF4-FFF2-40B4-BE49-F238E27FC236}">
                <a16:creationId xmlns:a16="http://schemas.microsoft.com/office/drawing/2014/main" id="{B91ABEE8-4CFD-733A-D96A-5A6F549869B2}"/>
              </a:ext>
            </a:extLst>
          </p:cNvPr>
          <p:cNvSpPr txBox="1"/>
          <p:nvPr/>
        </p:nvSpPr>
        <p:spPr>
          <a:xfrm>
            <a:off x="327867" y="2602018"/>
            <a:ext cx="11404552" cy="2964338"/>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r>
              <a:rPr lang="ar-EG" sz="1400" dirty="0">
                <a:effectLst/>
                <a:latin typeface="Times New Roman" panose="02020603050405020304" pitchFamily="18" charset="0"/>
                <a:ea typeface="Times New Roman" panose="02020603050405020304" pitchFamily="18" charset="0"/>
                <a:cs typeface="Alexandria Medium" pitchFamily="2" charset="-78"/>
              </a:rPr>
              <a:t>    </a:t>
            </a:r>
            <a:r>
              <a:rPr lang="ar-SA" sz="1400" dirty="0">
                <a:effectLst/>
                <a:latin typeface="Times New Roman" panose="02020603050405020304" pitchFamily="18" charset="0"/>
                <a:ea typeface="Times New Roman" panose="02020603050405020304" pitchFamily="18" charset="0"/>
                <a:cs typeface="Alexandria Medium" pitchFamily="2" charset="-78"/>
              </a:rPr>
              <a:t>قد أدي تطور الدراسات السيكولوجية للإنسان الكشف عن الأسرار التي كان يحتفظ بها الشخص في عقله الباطن ونشرها مما أدي إلي انتهاك حرمة الخصوصية للأفراد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وبالإضافة إلى ذلك فقد برزت إلى حيز الوجود ظاهرة اجتماعية أخرى تتمثل في شراهة الجمهور المتزايدة في التهام الأحداث المتعلقة بالخصوصية للأفراد فتطرق إلى داخل المجتمع مرض خبيث عبر عنه بعض الفقهاء "بالحمى الخبيثة لحب الاستطلاع على خصوصيات الأفراد". وقد كان للصحافة دور بارز في هذا المضمار، ولا نعني الصحافة بصفة عامة، ولكن هناك نوعا منها يرغب في الحصول على أكبر قدر من الربح باجتذاب انتباه الجمهور بأي طريقة كانت.</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ولكن علي الرغم من العوامل السابقة إلا أنه ينبغي أن يكون اختلاف الحق في الخصوصية عبر الزمان في إطار الشريعة الإسلامية .</a:t>
            </a:r>
            <a:endParaRPr lang="en-US" dirty="0"/>
          </a:p>
        </p:txBody>
      </p:sp>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0349" y="1422914"/>
            <a:ext cx="4166789" cy="7903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15912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لا خصوصية في الأردن... حياة المواطن الشخصية مباحة للأمن - رصيف22">
            <a:extLst>
              <a:ext uri="{FF2B5EF4-FFF2-40B4-BE49-F238E27FC236}">
                <a16:creationId xmlns:a16="http://schemas.microsoft.com/office/drawing/2014/main" id="{C4829BBE-690B-4E1C-ACCB-D36AA2BB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614" y="4886645"/>
            <a:ext cx="4200950" cy="19387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7" name="Flowchart: Alternate Process 16">
            <a:extLst>
              <a:ext uri="{FF2B5EF4-FFF2-40B4-BE49-F238E27FC236}">
                <a16:creationId xmlns:a16="http://schemas.microsoft.com/office/drawing/2014/main" id="{4C31856D-AAFF-41EF-93C5-D5F601AD4A16}"/>
              </a:ext>
            </a:extLst>
          </p:cNvPr>
          <p:cNvSpPr/>
          <p:nvPr/>
        </p:nvSpPr>
        <p:spPr>
          <a:xfrm>
            <a:off x="4824248" y="144389"/>
            <a:ext cx="6704080" cy="103802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tx1"/>
                </a:solidFill>
                <a:latin typeface="Times New Roman" panose="02020603050405020304" pitchFamily="18" charset="0"/>
                <a:ea typeface="Times New Roman" panose="02020603050405020304" pitchFamily="18" charset="0"/>
              </a:rPr>
              <a:t>2. نسبية فكرة الخصوصية في الزمان والمكان</a:t>
            </a:r>
            <a:r>
              <a:rPr lang="ar-SA" sz="2400" b="1" dirty="0">
                <a:solidFill>
                  <a:schemeClr val="tx1"/>
                </a:solidFill>
                <a:latin typeface="Times New Roman" panose="02020603050405020304" pitchFamily="18" charset="0"/>
              </a:rPr>
              <a:t>:</a:t>
            </a:r>
            <a:r>
              <a:rPr lang="ar-EG" sz="2400" b="1" dirty="0">
                <a:solidFill>
                  <a:schemeClr val="tx1"/>
                </a:solidFill>
                <a:latin typeface="Times New Roman" panose="02020603050405020304" pitchFamily="18" charset="0"/>
              </a:rPr>
              <a:t> </a:t>
            </a:r>
          </a:p>
          <a:p>
            <a:pPr algn="just" rtl="1"/>
            <a:r>
              <a:rPr lang="ar-EG" sz="2400" b="1" dirty="0">
                <a:solidFill>
                  <a:schemeClr val="tx1"/>
                </a:solidFill>
                <a:latin typeface="Times New Roman" panose="02020603050405020304" pitchFamily="18" charset="0"/>
              </a:rPr>
              <a:t>            </a:t>
            </a:r>
            <a:r>
              <a:rPr lang="ar-EG" sz="2400" b="1" dirty="0">
                <a:solidFill>
                  <a:schemeClr val="tx1"/>
                </a:solidFill>
                <a:highlight>
                  <a:srgbClr val="FFFF00"/>
                </a:highlight>
                <a:latin typeface="Times New Roman" panose="02020603050405020304" pitchFamily="18" charset="0"/>
              </a:rPr>
              <a:t>ب. نسبية الفكرة في المكان:</a:t>
            </a:r>
            <a:endParaRPr lang="ar-EG" b="1" dirty="0">
              <a:solidFill>
                <a:schemeClr val="tx1"/>
              </a:solidFill>
              <a:highlight>
                <a:srgbClr val="FFFF00"/>
              </a:highlight>
            </a:endParaRPr>
          </a:p>
        </p:txBody>
      </p:sp>
      <p:sp>
        <p:nvSpPr>
          <p:cNvPr id="3" name="TextBox 2">
            <a:extLst>
              <a:ext uri="{FF2B5EF4-FFF2-40B4-BE49-F238E27FC236}">
                <a16:creationId xmlns:a16="http://schemas.microsoft.com/office/drawing/2014/main" id="{0E61A887-FC02-BF32-AD38-BD0868D343AD}"/>
              </a:ext>
            </a:extLst>
          </p:cNvPr>
          <p:cNvSpPr txBox="1"/>
          <p:nvPr/>
        </p:nvSpPr>
        <p:spPr>
          <a:xfrm>
            <a:off x="1113659" y="1300725"/>
            <a:ext cx="10862441" cy="4256550"/>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ويختلف الحق في الخصوصية باختلاف المكان، فلكل دولة أو مجتمع ظروف وعادات خاصة بها، وتتفاوت درجة الثقافة والتحضر تبعا من مجتمع لآخر، ولا تتساوي المجتمعات في درجة اهتمامها بالأخلاق وتطبيق المبادئ الدينية، فكلما تحرر المجتمع وأبيحت فيه الحرية الشخصية كان ذلك دليلا علي تعريض الخصوصية فيه لانتهاكات كثيرة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كما قد تختلف في داخل البلد الواحد بل من اقليم إلى اقليم داخل الدولة الواحدة: فالإقليم الذي يوجد بعيدا عن العاصمة يمكن أن تكون عادات وتقاليد مشددة بالنسبة لاحترام الخصوصية للآخرين. فالخوف "من كلام الناس" في الريف بحكم تعارف الناس فيما بينهم وببساطة المعيشة، وتواضع عددهم يمنع كثيرا من الأشخاص من القيام ببعض التصرفات، أو تنفيذ بعض الأفعال التي إذا قاموا بها في العاصمة لا يلحظ أحد ذلك مطلقا.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Medium" pitchFamily="2" charset="-78"/>
              </a:rPr>
              <a:t>    كما أن المجتمع في المدينة يتطور بسرعة أكثر منها في القرى، وتقل الروابط الاجتماعية فيه. وكذلك نرى أن العوامل التي تدفع إلى الاعتداء على الخصوصية بالنسبة لأهل الريف أقل تأثيرا منها بالنسبة لأهل العاصمة. وهذا يقطع بأن مفهوم الخصوصية يتسم بقدر كبير من النسبية بالنسبة للمكان وداخل البلد الواحد، بل إن النسبية للخصوصية هي صفة وخاصية من خصائصها.</a:t>
            </a:r>
            <a:endParaRPr lang="en-US" sz="12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highlight>
                  <a:srgbClr val="FFFF00"/>
                </a:highlight>
                <a:latin typeface="Times New Roman" panose="02020603050405020304" pitchFamily="18" charset="0"/>
                <a:ea typeface="Times New Roman" panose="02020603050405020304" pitchFamily="18" charset="0"/>
                <a:cs typeface="Alexandria Medium" pitchFamily="2" charset="-78"/>
              </a:rPr>
              <a:t>وبناء علي ذلك، فإن الخصوصية هي فكرة مرنة ومتغيرة بتغير العوامل المؤثرة فيها.</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797765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 name="Picture 2" descr="مستقبل حماية الخصوصية في عالم الانترنيت – 11 | مسارات">
            <a:extLst>
              <a:ext uri="{FF2B5EF4-FFF2-40B4-BE49-F238E27FC236}">
                <a16:creationId xmlns:a16="http://schemas.microsoft.com/office/drawing/2014/main" id="{67A52CB9-F730-4BEC-A906-B8CD3B42B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1" y="1685925"/>
            <a:ext cx="9001124" cy="40556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6696075" y="2489972"/>
            <a:ext cx="3418340" cy="143100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r>
              <a:rPr kumimoji="0" lang="ar-EG" sz="4000" b="1" i="0" u="none" strike="noStrike" kern="1200" cap="none" spc="0" normalizeH="0" baseline="0" noProof="0" dirty="0">
                <a:ln>
                  <a:noFill/>
                </a:ln>
                <a:solidFill>
                  <a:srgbClr val="FF0000"/>
                </a:solidFill>
                <a:effectLst/>
                <a:uLnTx/>
                <a:uFillTx/>
                <a:latin typeface="Calibri"/>
                <a:ea typeface="+mn-ea"/>
              </a:rPr>
              <a:t>الخاتمة</a:t>
            </a:r>
            <a:endParaRPr kumimoji="0" lang="ar-EG" sz="3200" b="1" i="0" u="none" strike="noStrike" kern="1200" cap="none" spc="0" normalizeH="0" baseline="0" noProof="0" dirty="0">
              <a:ln>
                <a:noFill/>
              </a:ln>
              <a:solidFill>
                <a:prstClr val="black"/>
              </a:solidFill>
              <a:effectLst/>
              <a:uLnTx/>
              <a:uFillTx/>
              <a:latin typeface="Calibri"/>
              <a:ea typeface="+mn-ea"/>
            </a:endParaRPr>
          </a:p>
        </p:txBody>
      </p:sp>
    </p:spTree>
    <p:extLst>
      <p:ext uri="{BB962C8B-B14F-4D97-AF65-F5344CB8AC3E}">
        <p14:creationId xmlns:p14="http://schemas.microsoft.com/office/powerpoint/2010/main" val="30360164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5822086" y="1770875"/>
            <a:ext cx="4606634" cy="3359894"/>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3200" b="1" dirty="0">
                <a:solidFill>
                  <a:srgbClr val="FF0000"/>
                </a:solidFill>
                <a:latin typeface="Calibri" panose="020F0502020204030204" pitchFamily="34" charset="0"/>
                <a:ea typeface="Times New Roman" panose="02020603050405020304" pitchFamily="18" charset="0"/>
              </a:rPr>
              <a:t>المراجع :</a:t>
            </a:r>
            <a:endParaRPr lang="en-US" sz="3200" b="1" dirty="0">
              <a:solidFill>
                <a:srgbClr val="FF0000"/>
              </a:solidFill>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endParaRPr lang="en-US" sz="3200" dirty="0">
              <a:solidFill>
                <a:srgbClr val="FF0000"/>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rPr>
              <a:t>د. أسماء رويعي، الحق في حرمة الحياة الخاصة</a:t>
            </a:r>
            <a:endParaRPr lang="ar-EG" sz="2400" dirty="0">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rPr>
              <a:t> في مواجهة الجرائم ال</a:t>
            </a:r>
            <a:r>
              <a:rPr lang="ar-EG" sz="2400" dirty="0">
                <a:latin typeface="Calibri" panose="020F0502020204030204" pitchFamily="34" charset="0"/>
                <a:ea typeface="Times New Roman" panose="02020603050405020304" pitchFamily="18" charset="0"/>
              </a:rPr>
              <a:t>معلوماتية</a:t>
            </a:r>
            <a:r>
              <a:rPr lang="ar-SA" sz="2400" dirty="0">
                <a:latin typeface="Calibri" panose="020F0502020204030204" pitchFamily="34" charset="0"/>
                <a:ea typeface="Times New Roman" panose="02020603050405020304" pitchFamily="18" charset="0"/>
              </a:rPr>
              <a:t>، رسالة دكتوراة، </a:t>
            </a:r>
            <a:endParaRPr lang="ar-EG" sz="2400" dirty="0">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rPr>
              <a:t>جامعة القاهرة، سنة 2013.  </a:t>
            </a:r>
            <a:endParaRPr lang="en-US" sz="2400" dirty="0">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1675976" y="1770875"/>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3900030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1675976" y="4154088"/>
            <a:ext cx="7916911" cy="1126500"/>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1675976" y="4154088"/>
            <a:ext cx="8141355" cy="1048364"/>
          </a:xfrm>
          <a:prstGeom prst="rect">
            <a:avLst/>
          </a:prstGeom>
        </p:spPr>
        <p:txBody>
          <a:bodyPr wrap="square">
            <a:spAutoFit/>
          </a:bodyPr>
          <a:lstStyle/>
          <a:p>
            <a:pPr marL="457200" marR="0" algn="ctr" rtl="1">
              <a:lnSpc>
                <a:spcPct val="107000"/>
              </a:lnSpc>
              <a:spcBef>
                <a:spcPts val="0"/>
              </a:spcBef>
              <a:spcAft>
                <a:spcPts val="500"/>
              </a:spcAft>
            </a:pPr>
            <a:r>
              <a:rPr lang="ar-SA" sz="2800" b="1" dirty="0">
                <a:solidFill>
                  <a:schemeClr val="bg1"/>
                </a:solidFill>
                <a:latin typeface="Calibri" panose="020F0502020204030204" pitchFamily="34" charset="0"/>
                <a:ea typeface="Calibri" panose="020F0502020204030204" pitchFamily="34" charset="0"/>
              </a:rPr>
              <a:t>تم بحمد الله الإنتهاء من شرح المحاضرة ا</a:t>
            </a:r>
            <a:r>
              <a:rPr lang="ar-EG" sz="2800" b="1" dirty="0">
                <a:solidFill>
                  <a:schemeClr val="bg1"/>
                </a:solidFill>
                <a:latin typeface="Calibri" panose="020F0502020204030204" pitchFamily="34" charset="0"/>
                <a:ea typeface="Calibri" panose="020F0502020204030204" pitchFamily="34" charset="0"/>
              </a:rPr>
              <a:t>لرابعة</a:t>
            </a:r>
            <a:endParaRPr lang="en-US" sz="2800" b="1" dirty="0">
              <a:solidFill>
                <a:schemeClr val="bg1"/>
              </a:solidFill>
              <a:latin typeface="Calibri" panose="020F0502020204030204" pitchFamily="34" charset="0"/>
              <a:ea typeface="Calibri" panose="020F0502020204030204" pitchFamily="34" charset="0"/>
            </a:endParaRPr>
          </a:p>
          <a:p>
            <a:pPr algn="ctr" rtl="1"/>
            <a:r>
              <a:rPr lang="ar-SA" sz="28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800" b="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084441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4FF5A5A-C398-4DD1-84BA-695D784AB980}"/>
</file>

<file path=customXml/itemProps2.xml><?xml version="1.0" encoding="utf-8"?>
<ds:datastoreItem xmlns:ds="http://schemas.openxmlformats.org/officeDocument/2006/customXml" ds:itemID="{C4CA1429-995F-4A9A-9801-5B8F8C931FEE}"/>
</file>

<file path=customXml/itemProps3.xml><?xml version="1.0" encoding="utf-8"?>
<ds:datastoreItem xmlns:ds="http://schemas.openxmlformats.org/officeDocument/2006/customXml" ds:itemID="{4179CCC0-5F78-4F26-9C51-2973A8AA3B30}"/>
</file>

<file path=docProps/app.xml><?xml version="1.0" encoding="utf-8"?>
<Properties xmlns="http://schemas.openxmlformats.org/officeDocument/2006/extended-properties" xmlns:vt="http://schemas.openxmlformats.org/officeDocument/2006/docPropsVTypes">
  <TotalTime>12720</TotalTime>
  <Words>8276</Words>
  <Application>Microsoft Office PowerPoint</Application>
  <PresentationFormat>Widescreen</PresentationFormat>
  <Paragraphs>443</Paragraphs>
  <Slides>63</Slides>
  <Notes>33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63</vt:i4>
      </vt:variant>
    </vt:vector>
  </HeadingPairs>
  <TitlesOfParts>
    <vt:vector size="71" baseType="lpstr">
      <vt:lpstr>Alexandria</vt:lpstr>
      <vt:lpstr>Alexandria Medium</vt:lpstr>
      <vt:lpstr>Arial</vt:lpstr>
      <vt:lpstr>Calibri</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329</cp:revision>
  <dcterms:created xsi:type="dcterms:W3CDTF">2023-04-29T09:08:00Z</dcterms:created>
  <dcterms:modified xsi:type="dcterms:W3CDTF">2026-02-22T18:46:52Z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