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7" r:id="rId2"/>
    <p:sldId id="309" r:id="rId3"/>
    <p:sldId id="314" r:id="rId4"/>
    <p:sldId id="277" r:id="rId5"/>
    <p:sldId id="278" r:id="rId6"/>
    <p:sldId id="280" r:id="rId7"/>
    <p:sldId id="281" r:id="rId8"/>
    <p:sldId id="282" r:id="rId9"/>
    <p:sldId id="279" r:id="rId10"/>
    <p:sldId id="260" r:id="rId11"/>
    <p:sldId id="276" r:id="rId12"/>
    <p:sldId id="283" r:id="rId13"/>
    <p:sldId id="285" r:id="rId14"/>
    <p:sldId id="286" r:id="rId15"/>
    <p:sldId id="287" r:id="rId16"/>
    <p:sldId id="288" r:id="rId17"/>
    <p:sldId id="289" r:id="rId18"/>
    <p:sldId id="303" r:id="rId19"/>
    <p:sldId id="290" r:id="rId20"/>
    <p:sldId id="321" r:id="rId21"/>
    <p:sldId id="291" r:id="rId22"/>
    <p:sldId id="292" r:id="rId23"/>
    <p:sldId id="293" r:id="rId24"/>
    <p:sldId id="298" r:id="rId25"/>
    <p:sldId id="316" r:id="rId26"/>
    <p:sldId id="294" r:id="rId27"/>
    <p:sldId id="295" r:id="rId28"/>
    <p:sldId id="296" r:id="rId29"/>
    <p:sldId id="306" r:id="rId30"/>
    <p:sldId id="319" r:id="rId31"/>
    <p:sldId id="320" r:id="rId32"/>
    <p:sldId id="301" r:id="rId33"/>
    <p:sldId id="307" r:id="rId34"/>
    <p:sldId id="318" r:id="rId35"/>
    <p:sldId id="317" r:id="rId36"/>
    <p:sldId id="300" r:id="rId37"/>
    <p:sldId id="299" r:id="rId38"/>
    <p:sldId id="302" r:id="rId39"/>
    <p:sldId id="304" r:id="rId40"/>
    <p:sldId id="315" r:id="rId41"/>
    <p:sldId id="308" r:id="rId42"/>
    <p:sldId id="311" r:id="rId43"/>
    <p:sldId id="31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73A401-0FFF-8216-D3B0-4410875DE217}" v="463" dt="2022-04-05T20:33:46.550"/>
    <p1510:client id="{83141D08-D239-D7E3-F36B-916E5D072AAC}" v="125" dt="2022-04-04T21:19:00.423"/>
    <p1510:client id="{AD1AA79E-0B6B-91E3-3603-3D2C70B3A73F}" v="1699" dt="2022-04-04T15:56:03.337"/>
    <p1510:client id="{B6B84960-D54D-16DE-23D9-C561579CC740}" v="4" dt="2023-05-29T11:35:32.634"/>
    <p1510:client id="{C42050B7-ADE9-CBF9-982A-173820F1C430}" v="199" dt="2022-04-09T13:03:10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5/29/2023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564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192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337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257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71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Programs rarely work as hoped the first time they are run</a:t>
            </a:r>
          </a:p>
          <a:p>
            <a:r>
              <a:rPr lang="en-US" dirty="0"/>
              <a:t>Must perform extensive and careful testing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39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635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366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2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0294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26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249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5617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148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14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5020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117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3008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7495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5789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5497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9826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6528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5878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364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5838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9656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8908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3571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559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5129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4457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66173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7845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2658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66855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Analysis and design may produce a prototype of a system for coding, and then back up to earlier phases to fill in more details after some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22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44092" y="4624922"/>
            <a:ext cx="6298584" cy="135421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Data Types and Input-Output Operations</a:t>
            </a:r>
          </a:p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83308" y="4670434"/>
            <a:ext cx="507606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CYB550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Programming Foundations In Python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417293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RECAP: LECTURE 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7853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Problem solving is a process of information processing.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Converting information processing into algorithm.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Python programming language.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Requirements for python.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04111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40527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7853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Describing the basic phases of software development.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Dealing with input and output operations in python.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Knowing the data types and using variables.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>
                <a:solidFill>
                  <a:srgbClr val="0A1F61"/>
                </a:solidFill>
              </a:rPr>
              <a:t>Constructing arithmetic expressions.</a:t>
            </a:r>
            <a:endParaRPr lang="en-US" sz="250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830016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75924" y="586622"/>
            <a:ext cx="7679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THE SOFTWARE DEVELOPMENT PROCESS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081945"/>
            <a:ext cx="9666288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b="1" dirty="0">
                <a:solidFill>
                  <a:srgbClr val="0A1F61"/>
                </a:solidFill>
              </a:rPr>
              <a:t>Software development</a:t>
            </a:r>
            <a:r>
              <a:rPr lang="en-US" sz="2200" dirty="0">
                <a:solidFill>
                  <a:srgbClr val="0A1F61"/>
                </a:solidFill>
              </a:rPr>
              <a:t>: process of planning and organizing a program</a:t>
            </a:r>
            <a:r>
              <a:rPr lang="en-US" sz="2200" dirty="0">
                <a:solidFill>
                  <a:srgbClr val="0A1F61"/>
                </a:solidFill>
                <a:cs typeface="Tajawal ExtraBold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Software Development Life Cycle (</a:t>
            </a:r>
            <a:r>
              <a:rPr lang="en-US" sz="2200" b="1" dirty="0">
                <a:solidFill>
                  <a:srgbClr val="0A1F61"/>
                </a:solidFill>
                <a:cs typeface="Tajawal ExtraBold"/>
              </a:rPr>
              <a:t>SDLC</a:t>
            </a:r>
            <a:r>
              <a:rPr lang="en-US" sz="2200" dirty="0">
                <a:solidFill>
                  <a:srgbClr val="0A1F61"/>
                </a:solidFill>
                <a:cs typeface="Tajawal ExtraBold"/>
              </a:rPr>
              <a:t>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1" name="Picture 11" descr="Diagram&#10;&#10;Description automatically generated">
            <a:extLst>
              <a:ext uri="{FF2B5EF4-FFF2-40B4-BE49-F238E27FC236}">
                <a16:creationId xmlns:a16="http://schemas.microsoft.com/office/drawing/2014/main" id="{24DF6037-663D-D59F-2E1F-9F49FAFBA4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9457" y="2529700"/>
            <a:ext cx="9831236" cy="342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49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pic>
        <p:nvPicPr>
          <p:cNvPr id="7" name="Picture 9" descr="Icon&#10;&#10;Description automatically generated">
            <a:extLst>
              <a:ext uri="{FF2B5EF4-FFF2-40B4-BE49-F238E27FC236}">
                <a16:creationId xmlns:a16="http://schemas.microsoft.com/office/drawing/2014/main" id="{A339D8C7-5A0A-3384-8F8F-8B2956D402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0815" y="1708997"/>
            <a:ext cx="8220973" cy="424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24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AEB917-F1F6-A585-6623-4805AC373BE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2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2515E0CD-19D6-0267-3489-AC6213DD3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154" y="2200366"/>
            <a:ext cx="10320068" cy="277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748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AEB917-F1F6-A585-6623-4805AC373BE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2" name="Picture 12" descr="Shape, polygon&#10;&#10;Description automatically generated">
            <a:extLst>
              <a:ext uri="{FF2B5EF4-FFF2-40B4-BE49-F238E27FC236}">
                <a16:creationId xmlns:a16="http://schemas.microsoft.com/office/drawing/2014/main" id="{2515E0CD-19D6-0267-3489-AC6213DD3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9740" y="2157234"/>
            <a:ext cx="9906895" cy="293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2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35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APPROACHES: THINK &amp; SOLVE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AEB917-F1F6-A585-6623-4805AC373BE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2" name="Picture 12" descr="A picture containing diagram&#10;&#10;Description automatically generated">
            <a:extLst>
              <a:ext uri="{FF2B5EF4-FFF2-40B4-BE49-F238E27FC236}">
                <a16:creationId xmlns:a16="http://schemas.microsoft.com/office/drawing/2014/main" id="{2515E0CD-19D6-0267-3489-AC6213DD3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7487" y="2128479"/>
            <a:ext cx="9537021" cy="316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174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32778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There are different approaches that could be followed: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Waterfall Model.</a:t>
            </a:r>
          </a:p>
          <a:p>
            <a:pPr marL="800100" lvl="1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 iterative Model.</a:t>
            </a:r>
          </a:p>
          <a:p>
            <a:pPr marL="800100" lvl="1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incremental Model.</a:t>
            </a:r>
          </a:p>
          <a:p>
            <a:pPr marL="800100" lvl="1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295311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APPROACHES</a:t>
            </a:r>
          </a:p>
        </p:txBody>
      </p:sp>
    </p:spTree>
    <p:extLst>
      <p:ext uri="{BB962C8B-B14F-4D97-AF65-F5344CB8AC3E}">
        <p14:creationId xmlns:p14="http://schemas.microsoft.com/office/powerpoint/2010/main" val="298263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99388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SDLC APPROCAHES: WATERFALL MODEL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2EB37DD4-6476-242E-0D01-8EF9F2A9EC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6060" y="1253323"/>
            <a:ext cx="5403011" cy="468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A picture containing chart&#10;&#10;Description automatically generated">
            <a:extLst>
              <a:ext uri="{FF2B5EF4-FFF2-40B4-BE49-F238E27FC236}">
                <a16:creationId xmlns:a16="http://schemas.microsoft.com/office/drawing/2014/main" id="{FAABA46F-2C12-46D6-1A7E-3745360FCA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5266" y="1705304"/>
            <a:ext cx="7415841" cy="42525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466429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COST OF CORRECTING A FAULT</a:t>
            </a:r>
          </a:p>
        </p:txBody>
      </p:sp>
    </p:spTree>
    <p:extLst>
      <p:ext uri="{BB962C8B-B14F-4D97-AF65-F5344CB8AC3E}">
        <p14:creationId xmlns:p14="http://schemas.microsoft.com/office/powerpoint/2010/main" val="3941030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700" dirty="0">
                <a:solidFill>
                  <a:srgbClr val="0A1F61"/>
                </a:solidFill>
              </a:rPr>
              <a:t>Each year nearly everyone with an income faces the unpleasant task of computing his or her </a:t>
            </a:r>
            <a:r>
              <a:rPr lang="en-US" sz="2700" b="1" dirty="0">
                <a:solidFill>
                  <a:srgbClr val="0A1F61"/>
                </a:solidFill>
              </a:rPr>
              <a:t>income tax return</a:t>
            </a:r>
            <a:r>
              <a:rPr lang="en-US" sz="2700" dirty="0">
                <a:solidFill>
                  <a:srgbClr val="0A1F61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594361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</p:txBody>
      </p:sp>
    </p:spTree>
    <p:extLst>
      <p:ext uri="{BB962C8B-B14F-4D97-AF65-F5344CB8AC3E}">
        <p14:creationId xmlns:p14="http://schemas.microsoft.com/office/powerpoint/2010/main" val="2623263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8935" y="2153832"/>
            <a:ext cx="10730212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customer requests a program that computes a person’s income tax.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Gross income required.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Flat tax rate 20%.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$10000 standard deduction.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For each dependent, there is a $2000 deduction.</a:t>
            </a:r>
          </a:p>
          <a:p>
            <a:pPr marL="342900" indent="-3429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REQUEST &amp;</a:t>
            </a:r>
            <a:r>
              <a:rPr lang="en-US" sz="28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ANALYSIS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14B9B7-CEAD-F7D0-7FD8-B3375CFF17E7}"/>
              </a:ext>
            </a:extLst>
          </p:cNvPr>
          <p:cNvSpPr txBox="1"/>
          <p:nvPr/>
        </p:nvSpPr>
        <p:spPr>
          <a:xfrm>
            <a:off x="3042250" y="4364966"/>
            <a:ext cx="7013274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dirty="0">
                <a:cs typeface="Calibri"/>
              </a:rPr>
              <a:t>Enter the gross income: </a:t>
            </a:r>
            <a:r>
              <a:rPr lang="en-US" sz="2600" i="1" dirty="0">
                <a:cs typeface="Calibri"/>
              </a:rPr>
              <a:t>150000.00</a:t>
            </a:r>
          </a:p>
          <a:p>
            <a:r>
              <a:rPr lang="en-US" sz="2600" dirty="0">
                <a:cs typeface="Calibri"/>
              </a:rPr>
              <a:t>Enter the number of dependent: </a:t>
            </a:r>
            <a:r>
              <a:rPr lang="en-US" sz="2600" i="1" dirty="0">
                <a:cs typeface="Calibri"/>
              </a:rPr>
              <a:t>3</a:t>
            </a:r>
          </a:p>
          <a:p>
            <a:r>
              <a:rPr lang="en-US" sz="2600" dirty="0">
                <a:cs typeface="Calibri"/>
              </a:rPr>
              <a:t>The income tax is </a:t>
            </a:r>
            <a:r>
              <a:rPr lang="en-US" sz="2600" b="1" dirty="0">
                <a:cs typeface="Calibri"/>
              </a:rPr>
              <a:t>$26800.00</a:t>
            </a:r>
          </a:p>
        </p:txBody>
      </p:sp>
    </p:spTree>
    <p:extLst>
      <p:ext uri="{BB962C8B-B14F-4D97-AF65-F5344CB8AC3E}">
        <p14:creationId xmlns:p14="http://schemas.microsoft.com/office/powerpoint/2010/main" val="1102744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An English-style algorithm is called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Pseudocode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.</a:t>
            </a:r>
            <a:endParaRPr lang="en-US" sz="2600" dirty="0">
              <a:solidFill>
                <a:srgbClr val="0A1F6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DESIGN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14B9B7-CEAD-F7D0-7FD8-B3375CFF17E7}"/>
              </a:ext>
            </a:extLst>
          </p:cNvPr>
          <p:cNvSpPr txBox="1"/>
          <p:nvPr/>
        </p:nvSpPr>
        <p:spPr>
          <a:xfrm>
            <a:off x="1029420" y="2855344"/>
            <a:ext cx="10147538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dirty="0">
                <a:cs typeface="Calibri"/>
              </a:rPr>
              <a:t>- Input the gross income and number of dependents.</a:t>
            </a:r>
            <a:endParaRPr lang="en-US" sz="2600" i="1" dirty="0">
              <a:cs typeface="Calibri"/>
            </a:endParaRPr>
          </a:p>
          <a:p>
            <a:r>
              <a:rPr lang="en-US" sz="2600" dirty="0">
                <a:cs typeface="Calibri"/>
              </a:rPr>
              <a:t>- Computer the taxable income using the formula</a:t>
            </a:r>
          </a:p>
          <a:p>
            <a:r>
              <a:rPr lang="en-US" sz="2600" dirty="0">
                <a:cs typeface="Calibri"/>
              </a:rPr>
              <a:t>   </a:t>
            </a:r>
            <a:r>
              <a:rPr lang="en-US" sz="2600" dirty="0">
                <a:solidFill>
                  <a:srgbClr val="0070C0"/>
                </a:solidFill>
                <a:cs typeface="Calibri"/>
              </a:rPr>
              <a:t>Taxable income = gross income – 10000 - (2000 * number of dependent)</a:t>
            </a:r>
          </a:p>
          <a:p>
            <a:r>
              <a:rPr lang="en-US" sz="2600" dirty="0">
                <a:cs typeface="Calibri"/>
              </a:rPr>
              <a:t>- Compute the income tax using the formula</a:t>
            </a:r>
          </a:p>
          <a:p>
            <a:r>
              <a:rPr lang="en-US" sz="2600" dirty="0">
                <a:cs typeface="Calibri"/>
              </a:rPr>
              <a:t>   </a:t>
            </a:r>
            <a:r>
              <a:rPr lang="en-US" sz="2600" dirty="0">
                <a:solidFill>
                  <a:srgbClr val="0070C0"/>
                </a:solidFill>
                <a:cs typeface="Calibri"/>
              </a:rPr>
              <a:t>Tax = taxable income * 0.20</a:t>
            </a:r>
          </a:p>
          <a:p>
            <a:r>
              <a:rPr lang="en-US" sz="2600" dirty="0">
                <a:cs typeface="Calibri"/>
              </a:rPr>
              <a:t>- Print the tax</a:t>
            </a:r>
          </a:p>
        </p:txBody>
      </p:sp>
    </p:spTree>
    <p:extLst>
      <p:ext uri="{BB962C8B-B14F-4D97-AF65-F5344CB8AC3E}">
        <p14:creationId xmlns:p14="http://schemas.microsoft.com/office/powerpoint/2010/main" val="2683301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IMPLEMENTATION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14B9B7-CEAD-F7D0-7FD8-B3375CFF17E7}"/>
              </a:ext>
            </a:extLst>
          </p:cNvPr>
          <p:cNvSpPr txBox="1"/>
          <p:nvPr/>
        </p:nvSpPr>
        <p:spPr>
          <a:xfrm>
            <a:off x="4134929" y="3315419"/>
            <a:ext cx="2570671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>
                <a:cs typeface="Calibri"/>
              </a:rPr>
              <a:t>Python </a:t>
            </a:r>
            <a:r>
              <a:rPr lang="en-US" sz="2600" dirty="0">
                <a:cs typeface="Calibri"/>
              </a:rPr>
              <a:t>code </a:t>
            </a:r>
            <a:r>
              <a:rPr lang="en-US" sz="2600">
                <a:cs typeface="Calibri"/>
              </a:rPr>
              <a:t>later</a:t>
            </a:r>
            <a:endParaRPr lang="en-US" sz="2600" i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1800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03312" y="2153832"/>
            <a:ext cx="966628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Error types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Syntax error: </a:t>
            </a:r>
            <a:r>
              <a:rPr lang="en-US" sz="2600" dirty="0">
                <a:ea typeface="+mn-lt"/>
                <a:cs typeface="+mn-lt"/>
              </a:rPr>
              <a:t>occurred due to the mistakes while typing or do not follow the syntax of the specified programming </a:t>
            </a:r>
            <a:r>
              <a:rPr lang="en-US" sz="2600" dirty="0">
                <a:solidFill>
                  <a:srgbClr val="000000"/>
                </a:solidFill>
                <a:cs typeface="Calibri"/>
              </a:rPr>
              <a:t>language.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Run-time error:</a:t>
            </a:r>
            <a:r>
              <a:rPr lang="en-US" sz="2600" dirty="0">
                <a:solidFill>
                  <a:srgbClr val="000000"/>
                </a:solidFill>
                <a:cs typeface="Calibri"/>
              </a:rPr>
              <a:t> </a:t>
            </a:r>
            <a:r>
              <a:rPr lang="en-US" sz="2600" dirty="0">
                <a:ea typeface="+mn-lt"/>
                <a:cs typeface="+mn-lt"/>
              </a:rPr>
              <a:t>When the program is running, and it is not able to perform the operation. </a:t>
            </a:r>
            <a:endParaRPr lang="en-US" sz="2600" dirty="0">
              <a:solidFill>
                <a:srgbClr val="000000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Logical error: </a:t>
            </a:r>
            <a:r>
              <a:rPr lang="en-US" sz="2600" dirty="0">
                <a:ea typeface="+mn-lt"/>
                <a:cs typeface="+mn-lt"/>
              </a:rPr>
              <a:t> an error that leads to an undesired output.</a:t>
            </a:r>
          </a:p>
          <a:p>
            <a:pPr marL="342900" indent="-34290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May use 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test suite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 test if program is correct.</a:t>
            </a:r>
            <a:endParaRPr lang="en-US" sz="2600" dirty="0">
              <a:ea typeface="+mn-lt"/>
              <a:cs typeface="+mn-lt"/>
            </a:endParaRP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TESTING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99478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TESTING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pic>
        <p:nvPicPr>
          <p:cNvPr id="10" name="Picture 11" descr="Table&#10;&#10;Description automatically generated">
            <a:extLst>
              <a:ext uri="{FF2B5EF4-FFF2-40B4-BE49-F238E27FC236}">
                <a16:creationId xmlns:a16="http://schemas.microsoft.com/office/drawing/2014/main" id="{B8CB4E41-CE1A-2B7E-3489-BE9829BE3F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7758" y="2259462"/>
            <a:ext cx="7530860" cy="265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141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50951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DISPLAYING OUTPUTS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Almost all programs have solutions that needed to be </a:t>
            </a:r>
            <a:r>
              <a:rPr lang="en-US" sz="2600" u="sng" dirty="0">
                <a:solidFill>
                  <a:srgbClr val="0A1F61"/>
                </a:solidFill>
                <a:cs typeface="Calibri"/>
              </a:rPr>
              <a:t>displayed to the user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through outputting data from the program.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Use the print() function.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help(print)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print("Hello", "Ahmed")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print("Hello", "Ahmed",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sep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="000")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Print("Hello", "Ahmed", end="1111")</a:t>
            </a:r>
          </a:p>
        </p:txBody>
      </p:sp>
    </p:spTree>
    <p:extLst>
      <p:ext uri="{BB962C8B-B14F-4D97-AF65-F5344CB8AC3E}">
        <p14:creationId xmlns:p14="http://schemas.microsoft.com/office/powerpoint/2010/main" val="3012674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94067" y="2685795"/>
            <a:ext cx="8401078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>
                <a:ea typeface="+mn-lt"/>
                <a:cs typeface="+mn-lt"/>
              </a:rPr>
              <a:t>print("In 2007.")</a:t>
            </a:r>
          </a:p>
          <a:p>
            <a:r>
              <a:rPr lang="en-US" sz="3000" dirty="0">
                <a:ea typeface="+mn-lt"/>
                <a:cs typeface="+mn-lt"/>
              </a:rPr>
              <a:t>print("Micaela paid $120,000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print("Micaela'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011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94067" y="2685795"/>
            <a:ext cx="8401078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>
                <a:ea typeface="+mn-lt"/>
                <a:cs typeface="+mn-lt"/>
              </a:rPr>
              <a:t>print("In 2007.")</a:t>
            </a:r>
          </a:p>
          <a:p>
            <a:r>
              <a:rPr lang="en-US" sz="3000" dirty="0">
                <a:ea typeface="+mn-lt"/>
                <a:cs typeface="+mn-lt"/>
              </a:rPr>
              <a:t>print("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Aly </a:t>
            </a:r>
            <a:r>
              <a:rPr lang="en-US" sz="3000" dirty="0">
                <a:ea typeface="+mn-lt"/>
                <a:cs typeface="+mn-lt"/>
              </a:rPr>
              <a:t>paid $120,000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print("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Aly</a:t>
            </a:r>
            <a:r>
              <a:rPr lang="en-US" sz="3000" dirty="0">
                <a:ea typeface="+mn-lt"/>
                <a:cs typeface="+mn-lt"/>
              </a:rPr>
              <a:t>'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133C35-796C-7D7F-B633-732D29FC3476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91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5771C-C7BC-29AA-A51D-DD1A3753F176}"/>
              </a:ext>
            </a:extLst>
          </p:cNvPr>
          <p:cNvSpPr txBox="1"/>
          <p:nvPr/>
        </p:nvSpPr>
        <p:spPr>
          <a:xfrm>
            <a:off x="1347728" y="2211342"/>
            <a:ext cx="9493757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= "Ahmed"</a:t>
            </a:r>
          </a:p>
          <a:p>
            <a:r>
              <a:rPr lang="en-US" sz="3000" dirty="0">
                <a:ea typeface="+mn-lt"/>
                <a:cs typeface="+mn-lt"/>
              </a:rPr>
              <a:t>print("In 2007.")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paid $120,000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6DA678-7C8F-E7D8-7B31-F1B734669471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001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5771C-C7BC-29AA-A51D-DD1A3753F176}"/>
              </a:ext>
            </a:extLst>
          </p:cNvPr>
          <p:cNvSpPr txBox="1"/>
          <p:nvPr/>
        </p:nvSpPr>
        <p:spPr>
          <a:xfrm>
            <a:off x="1347728" y="2096323"/>
            <a:ext cx="9493757" cy="24006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= "Ahmed"</a:t>
            </a:r>
          </a:p>
          <a:p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= "120000"</a:t>
            </a:r>
          </a:p>
          <a:p>
            <a:r>
              <a:rPr lang="en-US" sz="3000" dirty="0">
                <a:ea typeface="+mn-lt"/>
                <a:cs typeface="+mn-lt"/>
              </a:rPr>
              <a:t>print("In 2007.")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paid $"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for her house.")</a:t>
            </a:r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849E36-D72B-3B9F-D86E-FDCAA8B8BD85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632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5771C-C7BC-29AA-A51D-DD1A3753F176}"/>
              </a:ext>
            </a:extLst>
          </p:cNvPr>
          <p:cNvSpPr txBox="1"/>
          <p:nvPr/>
        </p:nvSpPr>
        <p:spPr>
          <a:xfrm>
            <a:off x="1347728" y="2067568"/>
            <a:ext cx="9493757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= "Ahmed"</a:t>
            </a:r>
          </a:p>
          <a:p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= "120000"</a:t>
            </a:r>
          </a:p>
          <a:p>
            <a:r>
              <a:rPr lang="en-US" sz="3000" dirty="0">
                <a:ea typeface="+mn-lt"/>
                <a:cs typeface="+mn-lt"/>
              </a:rPr>
              <a:t>print("In 2007.")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paid $"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00B0F0"/>
                </a:solidFill>
                <a:ea typeface="+mn-lt"/>
                <a:cs typeface="+mn-lt"/>
              </a:rPr>
              <a:t>Money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for her house.")</a:t>
            </a:r>
          </a:p>
          <a:p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 = "Aly"</a:t>
            </a:r>
            <a:endParaRPr lang="en-US" dirty="0"/>
          </a:p>
          <a:p>
            <a:r>
              <a:rPr lang="en-US" sz="3000" dirty="0">
                <a:ea typeface="+mn-lt"/>
                <a:cs typeface="+mn-lt"/>
              </a:rPr>
              <a:t>print(</a:t>
            </a:r>
            <a:r>
              <a:rPr lang="en-US" sz="3000" dirty="0" err="1">
                <a:solidFill>
                  <a:srgbClr val="0070C0"/>
                </a:solidFill>
                <a:ea typeface="+mn-lt"/>
                <a:cs typeface="+mn-lt"/>
              </a:rPr>
              <a:t>Person_name</a:t>
            </a:r>
            <a:r>
              <a:rPr lang="en-US" sz="3000" dirty="0">
                <a:ea typeface="+mn-lt"/>
                <a:cs typeface="+mn-lt"/>
              </a:rPr>
              <a:t> </a:t>
            </a:r>
            <a:r>
              <a:rPr lang="en-US" sz="3000" dirty="0">
                <a:solidFill>
                  <a:srgbClr val="FFC000"/>
                </a:solidFill>
                <a:ea typeface="+mn-lt"/>
                <a:cs typeface="+mn-lt"/>
              </a:rPr>
              <a:t>+</a:t>
            </a:r>
            <a:r>
              <a:rPr lang="en-US" sz="3000" dirty="0">
                <a:ea typeface="+mn-lt"/>
                <a:cs typeface="+mn-lt"/>
              </a:rPr>
              <a:t> " house at 24 East Maple Street.")</a:t>
            </a:r>
            <a:endParaRPr lang="en-US" sz="30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4693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VARIABLES IN PYTHON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7772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60271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DATA TYPES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29DE87-5D4F-466E-2DB6-31E47854CDB6}"/>
              </a:ext>
            </a:extLst>
          </p:cNvPr>
          <p:cNvSpPr txBox="1"/>
          <p:nvPr/>
        </p:nvSpPr>
        <p:spPr>
          <a:xfrm>
            <a:off x="1088935" y="2153832"/>
            <a:ext cx="10054476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Python is a type-less language. 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X = 10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X = "Hello world"</a:t>
            </a:r>
          </a:p>
          <a:p>
            <a:pPr marL="914400" lvl="1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The variable name refers to the memory location where its value store.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I = 10    J = 10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print (id(I), id(J))</a:t>
            </a:r>
          </a:p>
        </p:txBody>
      </p:sp>
    </p:spTree>
    <p:extLst>
      <p:ext uri="{BB962C8B-B14F-4D97-AF65-F5344CB8AC3E}">
        <p14:creationId xmlns:p14="http://schemas.microsoft.com/office/powerpoint/2010/main" val="16317347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17E2A-E4A8-8FAE-AB71-D2811374F03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60271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DATA TYPES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29DE87-5D4F-466E-2DB6-31E47854CDB6}"/>
              </a:ext>
            </a:extLst>
          </p:cNvPr>
          <p:cNvSpPr txBox="1"/>
          <p:nvPr/>
        </p:nvSpPr>
        <p:spPr>
          <a:xfrm>
            <a:off x="1088935" y="2153832"/>
            <a:ext cx="109027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variable name must begin with either a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letter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or an 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underscore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(_)</a:t>
            </a:r>
            <a:endParaRPr lang="en-US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It contains any number of letters, digits, or other underscores.</a:t>
            </a:r>
            <a:endParaRPr lang="en-US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 names are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case sensitive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; </a:t>
            </a:r>
            <a:endParaRPr lang="en-US" sz="2600">
              <a:solidFill>
                <a:srgbClr val="0A1F61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cs typeface="Calibri"/>
              </a:rPr>
              <a:t>WEIGHT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= 50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cs typeface="Calibri"/>
              </a:rPr>
              <a:t>Weight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= 50.</a:t>
            </a: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Variable name could be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unicode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, means you can have س as a variable name. </a:t>
            </a:r>
          </a:p>
        </p:txBody>
      </p:sp>
    </p:spTree>
    <p:extLst>
      <p:ext uri="{BB962C8B-B14F-4D97-AF65-F5344CB8AC3E}">
        <p14:creationId xmlns:p14="http://schemas.microsoft.com/office/powerpoint/2010/main" val="4718647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60271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DATA TYPES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20DCD6-9675-6D72-7293-9879BE3E8187}"/>
              </a:ext>
            </a:extLst>
          </p:cNvPr>
          <p:cNvSpPr txBox="1"/>
          <p:nvPr/>
        </p:nvSpPr>
        <p:spPr>
          <a:xfrm>
            <a:off x="1103312" y="2153832"/>
            <a:ext cx="966628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Main data types: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Strings.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A set of characters enclosed by  "    "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Numbers.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A number written without ""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Booleans.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True or False value. 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List.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Tuple.</a:t>
            </a:r>
          </a:p>
          <a:p>
            <a:pPr marL="800100" lvl="1" indent="-34290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cs typeface="Calibri"/>
              </a:rPr>
              <a:t>Dictionary.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Use type(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var_name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) to know variable type.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9E773005-F420-4233-5DA2-8A665B0C33C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645023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92143" y="1851908"/>
            <a:ext cx="9407495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literal is a sequence of characters enclosed in single or double quotation marks.</a:t>
            </a:r>
            <a:endParaRPr lang="en-US" dirty="0">
              <a:cs typeface="Calibri" panose="020F0502020204030204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Examples: </a:t>
            </a:r>
            <a:endParaRPr lang="en-US" dirty="0">
              <a:ea typeface="Calibri"/>
              <a:cs typeface="Calibri" panose="020F0502020204030204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Name = "Hamada"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Name = str("Ibrahim")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Desc = ' ' '       Hello I'm from "Egypt"         ' ' '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On python shell: """ test 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test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""" 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 panose="020F0502020204030204"/>
              </a:rPr>
              <a:t>Strings are Immutable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 panose="020F0502020204030204"/>
              </a:rPr>
              <a:t>text[2] = 'x' not supported</a:t>
            </a:r>
          </a:p>
          <a:p>
            <a:pPr marL="914400" lvl="1" indent="-457200">
              <a:buFont typeface="Arial"/>
              <a:buChar char="•"/>
            </a:pPr>
            <a:endParaRPr lang="en-US" sz="2600" dirty="0">
              <a:solidFill>
                <a:srgbClr val="000000"/>
              </a:solidFill>
              <a:ea typeface="Calibri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839910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088935" y="2153832"/>
            <a:ext cx="9910702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Escape sequences are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characters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used to express 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special characters 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as literals.</a:t>
            </a:r>
            <a:endParaRPr lang="en-US">
              <a:solidFill>
                <a:srgbClr val="000000"/>
              </a:solidFill>
              <a:cs typeface="Calibri"/>
            </a:endParaRPr>
          </a:p>
        </p:txBody>
      </p:sp>
      <p:pic>
        <p:nvPicPr>
          <p:cNvPr id="7" name="Picture 9" descr="Table&#10;&#10;Description automatically generated">
            <a:extLst>
              <a:ext uri="{FF2B5EF4-FFF2-40B4-BE49-F238E27FC236}">
                <a16:creationId xmlns:a16="http://schemas.microsoft.com/office/drawing/2014/main" id="{0D56F0E8-E92B-5F6E-F25F-83E3AB92B6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1079" y="3050725"/>
            <a:ext cx="5144218" cy="282688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4D7A32-DB82-F1CE-AA1D-6A4ED5EEA62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650413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77764" y="1923794"/>
            <a:ext cx="9191836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Use + and * with strings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text.lower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        vs.     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text.upper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text.isupper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     vs.     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text.islower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</a:t>
            </a:r>
            <a:endParaRPr lang="en-US" sz="2600">
              <a:solidFill>
                <a:srgbClr val="000000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(text)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text[0]    vs. text[0:3]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F2EBA-F912-580E-4C5B-15F54CAF036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476213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77764" y="1923794"/>
            <a:ext cx="9191836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text.index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("a")   vs.  index("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asd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")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text.replace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("old", "new")</a:t>
            </a:r>
            <a:endParaRPr lang="en-US" sz="2600" dirty="0">
              <a:ea typeface="+mn-lt"/>
              <a:cs typeface="+mn-lt"/>
            </a:endParaRPr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print(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text.lower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().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islower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())</a:t>
            </a:r>
            <a:endParaRPr lang="en-US" dirty="0"/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print("subtext" in "text")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F2EBA-F912-580E-4C5B-15F54CAF036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916069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765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STRING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577764" y="1923794"/>
            <a:ext cx="9191836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string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71550" lvl="1" indent="-514350">
              <a:buFontTx/>
              <a:buAutoNum type="arabicPeriod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var.isalnum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   vs.   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var.isalpha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   vs.  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var.isdigit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</a:t>
            </a:r>
            <a:endParaRPr lang="en-US" sz="2600" dirty="0">
              <a:ea typeface="+mn-lt"/>
              <a:cs typeface="+mn-lt"/>
            </a:endParaRPr>
          </a:p>
          <a:p>
            <a:pPr marL="971550" lvl="1" indent="-514350">
              <a:buAutoNum type="arabicPeriod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chr(65)   vs. 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ord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('A')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F2EBA-F912-580E-4C5B-15F54CAF036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12279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758256" y="2153832"/>
            <a:ext cx="10011344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Python’s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int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data type consists of the integers from (–2</a:t>
            </a:r>
            <a:r>
              <a:rPr lang="en-US" sz="2600" baseline="30000" dirty="0">
                <a:solidFill>
                  <a:srgbClr val="0A1F61"/>
                </a:solidFill>
                <a:cs typeface="Calibri"/>
              </a:rPr>
              <a:t>31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) to (2</a:t>
            </a:r>
            <a:r>
              <a:rPr lang="en-US" sz="2600" baseline="30000" dirty="0">
                <a:solidFill>
                  <a:srgbClr val="0A1F61"/>
                </a:solidFill>
                <a:cs typeface="Calibri"/>
              </a:rPr>
              <a:t>31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– 1).</a:t>
            </a:r>
            <a:endParaRPr lang="en-US" dirty="0"/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When the value of an integer exceeds these limits, Python automatically uses the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long (L) 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data type to represent it.</a:t>
            </a:r>
            <a:endParaRPr lang="en-US"/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Python uses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floating-point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numbers to represent real numbers.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Complex numbers (e.g., 3 + 2j) are also supported.</a:t>
            </a:r>
          </a:p>
        </p:txBody>
      </p:sp>
    </p:spTree>
    <p:extLst>
      <p:ext uri="{BB962C8B-B14F-4D97-AF65-F5344CB8AC3E}">
        <p14:creationId xmlns:p14="http://schemas.microsoft.com/office/powerpoint/2010/main" val="31148499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FE4E5-EB4F-E218-6394-1A2E96291B2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716B125A-3071-CF43-FBD1-A084A07730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9495" y="1867607"/>
            <a:ext cx="9227387" cy="33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79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FE4E5-EB4F-E218-6394-1A2E96291B2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pic>
        <p:nvPicPr>
          <p:cNvPr id="10" name="Picture 10" descr="Table&#10;&#10;Description automatically generated">
            <a:extLst>
              <a:ext uri="{FF2B5EF4-FFF2-40B4-BE49-F238E27FC236}">
                <a16:creationId xmlns:a16="http://schemas.microsoft.com/office/drawing/2014/main" id="{716B125A-3071-CF43-FBD1-A084A07730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0325" y="1867607"/>
            <a:ext cx="9085726" cy="33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732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4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NUMERIC DATA TYPE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Numeric functions: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 panose="020F0502020204030204"/>
                <a:cs typeface="Calibri"/>
              </a:rPr>
              <a:t>bin(50), oct(50), hex(50)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 panose="020F0502020204030204"/>
                <a:cs typeface="Calibri"/>
              </a:rPr>
              <a:t>int(0x32)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abs(-5)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pow(2, 3)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max(4, 5)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min(4, 5)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round(3.7)</a:t>
            </a:r>
            <a:endParaRPr lang="en-US" sz="2600" dirty="0">
              <a:solidFill>
                <a:srgbClr val="0A1F61"/>
              </a:solidFill>
              <a:ea typeface="Calibri" panose="020F0502020204030204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FE4E5-EB4F-E218-6394-1A2E96291B2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663640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76539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COMMENTS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comment is a piece of program text that the interpreter ignores but that provides useful documentation to programmers.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Using # symbol.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cs typeface="Calibri"/>
              </a:rPr>
              <a:t>"""    …... """</a:t>
            </a:r>
          </a:p>
        </p:txBody>
      </p:sp>
    </p:spTree>
    <p:extLst>
      <p:ext uri="{BB962C8B-B14F-4D97-AF65-F5344CB8AC3E}">
        <p14:creationId xmlns:p14="http://schemas.microsoft.com/office/powerpoint/2010/main" val="9772546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56849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ASSIGNMENT STATEMENT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Variables receive their initial values and can be reset to new values with an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assignment statement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 defining/initializing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Variable references.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600" dirty="0">
                <a:solidFill>
                  <a:srgbClr val="000000"/>
                </a:solidFill>
                <a:ea typeface="+mn-lt"/>
                <a:cs typeface="+mn-lt"/>
              </a:rPr>
              <a:t>&lt;</a:t>
            </a:r>
            <a:r>
              <a:rPr lang="en-US" sz="2600" dirty="0" err="1">
                <a:solidFill>
                  <a:srgbClr val="000000"/>
                </a:solidFill>
                <a:ea typeface="+mn-lt"/>
                <a:cs typeface="+mn-lt"/>
              </a:rPr>
              <a:t>var_name</a:t>
            </a:r>
            <a:r>
              <a:rPr lang="en-US" sz="2600" dirty="0">
                <a:solidFill>
                  <a:srgbClr val="000000"/>
                </a:solidFill>
                <a:ea typeface="+mn-lt"/>
                <a:cs typeface="+mn-lt"/>
              </a:rPr>
              <a:t>&gt; </a:t>
            </a:r>
            <a:r>
              <a:rPr lang="en-US" sz="2600" dirty="0">
                <a:ea typeface="+mn-lt"/>
                <a:cs typeface="+mn-lt"/>
              </a:rPr>
              <a:t>= &lt;expr&gt;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1054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94787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EXPRESSIONS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1103312" y="2153832"/>
            <a:ext cx="966628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Expressions provide an easy way to perform operations on data values to produce other data values.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An arithmetic expression consists of operands and operators.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Operators: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-, *, /, +</a:t>
            </a:r>
          </a:p>
        </p:txBody>
      </p:sp>
    </p:spTree>
    <p:extLst>
      <p:ext uri="{BB962C8B-B14F-4D97-AF65-F5344CB8AC3E}">
        <p14:creationId xmlns:p14="http://schemas.microsoft.com/office/powerpoint/2010/main" val="11940776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394787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EXPRESSIONS IN PYTHON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90484C-57EE-1142-9F37-04E6C01E6895}"/>
              </a:ext>
            </a:extLst>
          </p:cNvPr>
          <p:cNvSpPr txBox="1"/>
          <p:nvPr/>
        </p:nvSpPr>
        <p:spPr>
          <a:xfrm>
            <a:off x="873274" y="2024436"/>
            <a:ext cx="10227004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Rule of </a:t>
            </a:r>
            <a:r>
              <a:rPr lang="en-US" sz="2600" dirty="0">
                <a:solidFill>
                  <a:srgbClr val="00B0F0"/>
                </a:solidFill>
                <a:cs typeface="Calibri"/>
              </a:rPr>
              <a:t>priority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, that is some operator has highest priority than others.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()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**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Unary operator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*, /, %</a:t>
            </a:r>
          </a:p>
          <a:p>
            <a:pPr marL="971550" lvl="1" indent="-514350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+, -</a:t>
            </a:r>
          </a:p>
          <a:p>
            <a:pPr marL="457200" indent="-45720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Rule of 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associativity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evaluate expression of similar priority from left to right.</a:t>
            </a:r>
            <a:endParaRPr lang="en-US" sz="2600" dirty="0">
              <a:ea typeface="+mn-lt"/>
              <a:cs typeface="+mn-lt"/>
            </a:endParaRPr>
          </a:p>
          <a:p>
            <a:pPr marL="914400" lvl="1" indent="-45720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Ex: 2+5-1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2F4920-AAF1-8195-42CD-B827995BD58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543549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36016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GETTING INPUTS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Almost all programs </a:t>
            </a:r>
            <a:r>
              <a:rPr lang="en-US" sz="2600" u="sng" dirty="0">
                <a:solidFill>
                  <a:srgbClr val="0A1F61"/>
                </a:solidFill>
                <a:cs typeface="Calibri"/>
              </a:rPr>
              <a:t>interact with the user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through giving data to the program to process it and display other data.</a:t>
            </a:r>
          </a:p>
          <a:p>
            <a:pPr marL="914400" lvl="1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Use the input() function.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input()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input("Enter your name: ")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name = input("Enter your name: ")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 panose="020F0502020204030204"/>
                <a:cs typeface="Calibri"/>
              </a:rPr>
              <a:t>Age = int(input("Enter your Age: "))</a:t>
            </a:r>
          </a:p>
        </p:txBody>
      </p:sp>
    </p:spTree>
    <p:extLst>
      <p:ext uri="{BB962C8B-B14F-4D97-AF65-F5344CB8AC3E}">
        <p14:creationId xmlns:p14="http://schemas.microsoft.com/office/powerpoint/2010/main" val="36177954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A891B0-3DCB-6416-C9A3-E0F84B680F07}"/>
              </a:ext>
            </a:extLst>
          </p:cNvPr>
          <p:cNvSpPr txBox="1"/>
          <p:nvPr/>
        </p:nvSpPr>
        <p:spPr>
          <a:xfrm>
            <a:off x="2434717" y="572245"/>
            <a:ext cx="494962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SIMPLE CALCULATOR IN PYTHON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>
                <a:solidFill>
                  <a:srgbClr val="0A1F61"/>
                </a:solidFill>
                <a:cs typeface="Calibri"/>
              </a:rPr>
              <a:t>Num1 = input("Enter the first number: ")</a:t>
            </a:r>
          </a:p>
          <a:p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Num2 = input("Enter the second number: ")</a:t>
            </a:r>
          </a:p>
          <a:p>
            <a:endParaRPr lang="en-US" sz="2600">
              <a:solidFill>
                <a:srgbClr val="0A1F61"/>
              </a:solidFill>
              <a:cs typeface="Calibri"/>
            </a:endParaRPr>
          </a:p>
          <a:p>
            <a:r>
              <a:rPr lang="en-US" sz="2600">
                <a:solidFill>
                  <a:srgbClr val="0A1F61"/>
                </a:solidFill>
                <a:cs typeface="Calibri"/>
              </a:rPr>
              <a:t>Result = Num1 + Num2</a:t>
            </a:r>
          </a:p>
          <a:p>
            <a:endParaRPr lang="en-US" sz="2600">
              <a:solidFill>
                <a:srgbClr val="0A1F61"/>
              </a:solidFill>
              <a:cs typeface="Calibri"/>
            </a:endParaRPr>
          </a:p>
          <a:p>
            <a:r>
              <a:rPr lang="en-US" sz="2600">
                <a:solidFill>
                  <a:srgbClr val="0A1F61"/>
                </a:solidFill>
                <a:cs typeface="Calibri"/>
              </a:rPr>
              <a:t>print(Result)</a:t>
            </a:r>
          </a:p>
        </p:txBody>
      </p:sp>
    </p:spTree>
    <p:extLst>
      <p:ext uri="{BB962C8B-B14F-4D97-AF65-F5344CB8AC3E}">
        <p14:creationId xmlns:p14="http://schemas.microsoft.com/office/powerpoint/2010/main" val="14784620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3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46B74-7405-1646-D4F7-AD5A0593CA0F}"/>
              </a:ext>
            </a:extLst>
          </p:cNvPr>
          <p:cNvSpPr txBox="1"/>
          <p:nvPr/>
        </p:nvSpPr>
        <p:spPr>
          <a:xfrm>
            <a:off x="1103312" y="2153832"/>
            <a:ext cx="9666288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Try to implement it!!!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9F2C7C-C615-E29B-F57B-4D4977255BD7}"/>
              </a:ext>
            </a:extLst>
          </p:cNvPr>
          <p:cNvSpPr txBox="1"/>
          <p:nvPr/>
        </p:nvSpPr>
        <p:spPr>
          <a:xfrm>
            <a:off x="2434717" y="414094"/>
            <a:ext cx="5943615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CASE STUDY: INCOME TAX CALCULATOR</a:t>
            </a:r>
          </a:p>
          <a:p>
            <a:r>
              <a:rPr lang="en-US" sz="2800">
                <a:solidFill>
                  <a:schemeClr val="bg1"/>
                </a:solidFill>
                <a:cs typeface="Tajawal Medium"/>
              </a:rPr>
              <a:t>IMPLEMENTATION</a:t>
            </a:r>
          </a:p>
        </p:txBody>
      </p:sp>
    </p:spTree>
    <p:extLst>
      <p:ext uri="{BB962C8B-B14F-4D97-AF65-F5344CB8AC3E}">
        <p14:creationId xmlns:p14="http://schemas.microsoft.com/office/powerpoint/2010/main" val="25721945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20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43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1083</cp:revision>
  <dcterms:created xsi:type="dcterms:W3CDTF">2021-08-03T13:03:26Z</dcterms:created>
  <dcterms:modified xsi:type="dcterms:W3CDTF">2023-05-29T11:35:44Z</dcterms:modified>
</cp:coreProperties>
</file>