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entation.xml" ContentType="application/vnd.openxmlformats-officedocument.presentationml.presentation.main+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30.xml" ContentType="application/vnd.openxmlformats-officedocument.presentationml.slideLayou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5.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Override1.xml" ContentType="application/vnd.openxmlformats-officedocument.themeOverride+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9" r:id="rId1"/>
    <p:sldMasterId id="2147483698" r:id="rId2"/>
  </p:sldMasterIdLst>
  <p:notesMasterIdLst>
    <p:notesMasterId r:id="rId26"/>
  </p:notesMasterIdLst>
  <p:sldIdLst>
    <p:sldId id="480" r:id="rId3"/>
    <p:sldId id="303" r:id="rId4"/>
    <p:sldId id="266" r:id="rId5"/>
    <p:sldId id="313" r:id="rId6"/>
    <p:sldId id="267" r:id="rId7"/>
    <p:sldId id="268" r:id="rId8"/>
    <p:sldId id="269" r:id="rId9"/>
    <p:sldId id="270" r:id="rId10"/>
    <p:sldId id="258" r:id="rId11"/>
    <p:sldId id="271" r:id="rId12"/>
    <p:sldId id="273" r:id="rId13"/>
    <p:sldId id="272" r:id="rId14"/>
    <p:sldId id="274" r:id="rId15"/>
    <p:sldId id="275" r:id="rId16"/>
    <p:sldId id="276" r:id="rId17"/>
    <p:sldId id="261" r:id="rId18"/>
    <p:sldId id="278" r:id="rId19"/>
    <p:sldId id="279" r:id="rId20"/>
    <p:sldId id="280" r:id="rId21"/>
    <p:sldId id="265" r:id="rId22"/>
    <p:sldId id="281" r:id="rId23"/>
    <p:sldId id="282" r:id="rId24"/>
    <p:sldId id="283"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83" autoAdjust="0"/>
    <p:restoredTop sz="94660"/>
  </p:normalViewPr>
  <p:slideViewPr>
    <p:cSldViewPr snapToGrid="0">
      <p:cViewPr varScale="1">
        <p:scale>
          <a:sx n="71" d="100"/>
          <a:sy n="71" d="100"/>
        </p:scale>
        <p:origin x="69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customXml" Target="../customXml/item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customXml" Target="../customXml/item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customXml" Target="../customXml/item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0DEFFD1-888D-F14E-AE79-478F0EF07FDD}" type="datetimeFigureOut">
              <a:rPr lang="en-US" smtClean="0"/>
              <a:t>1/25/2024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5A63632-2B8A-4343-9B78-8EDD2D6DE16B}" type="slidenum">
              <a:rPr lang="en-US" smtClean="0"/>
              <a:t>‹#›</a:t>
            </a:fld>
            <a:endParaRPr lang="en-US" dirty="0"/>
          </a:p>
        </p:txBody>
      </p:sp>
    </p:spTree>
    <p:extLst>
      <p:ext uri="{BB962C8B-B14F-4D97-AF65-F5344CB8AC3E}">
        <p14:creationId xmlns:p14="http://schemas.microsoft.com/office/powerpoint/2010/main" val="41062153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344DE225-B06D-4CFE-A72A-431863FECD62}"/>
              </a:ext>
            </a:extLst>
          </p:cNvPr>
          <p:cNvSpPr>
            <a:spLocks noGrp="1"/>
          </p:cNvSpPr>
          <p:nvPr>
            <p:ph type="ftr"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HRM</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
        <p:nvSpPr>
          <p:cNvPr id="5" name="Footer Placeholder 4">
            <a:extLst>
              <a:ext uri="{FF2B5EF4-FFF2-40B4-BE49-F238E27FC236}">
                <a16:creationId xmlns:a16="http://schemas.microsoft.com/office/drawing/2014/main" id="{6229CC42-627B-4477-B087-9BB87D4C616B}"/>
              </a:ext>
            </a:extLst>
          </p:cNvPr>
          <p:cNvSpPr>
            <a:spLocks noGrp="1"/>
          </p:cNvSpPr>
          <p:nvPr>
            <p:ph type="ftr" sz="quarter" idx="4"/>
          </p:nvPr>
        </p:nvSpPr>
        <p:spPr/>
        <p:txBody>
          <a:bodyPr/>
          <a:lstStyle/>
          <a:p>
            <a:r>
              <a:rPr lang="en-US"/>
              <a:t>HRM</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E9CC57E5-069F-0849-BABD-1C6BBA898B01}"/>
              </a:ext>
            </a:extLst>
          </p:cNvPr>
          <p:cNvSpPr>
            <a:spLocks noGrp="1" noChangeArrowheads="1"/>
          </p:cNvSpPr>
          <p:nvPr>
            <p:ph type="sldNum" sz="quarter" idx="5"/>
          </p:nvPr>
        </p:nvSpPr>
        <p:spPr>
          <a:ln/>
        </p:spPr>
        <p:txBody>
          <a:bodyPr/>
          <a:lstStyle/>
          <a:p>
            <a:fld id="{8C3B3EA6-5B45-9F48-A572-64F62F17DA61}" type="slidenum">
              <a:rPr lang="en-US" altLang="en-US"/>
              <a:pPr/>
              <a:t>9</a:t>
            </a:fld>
            <a:endParaRPr lang="en-US" altLang="en-US"/>
          </a:p>
        </p:txBody>
      </p:sp>
      <p:sp>
        <p:nvSpPr>
          <p:cNvPr id="331778" name="Rectangle 2">
            <a:extLst>
              <a:ext uri="{FF2B5EF4-FFF2-40B4-BE49-F238E27FC236}">
                <a16:creationId xmlns:a16="http://schemas.microsoft.com/office/drawing/2014/main" id="{B5769047-3770-144E-B025-C6598CB3503C}"/>
              </a:ext>
            </a:extLst>
          </p:cNvPr>
          <p:cNvSpPr>
            <a:spLocks noGrp="1" noRot="1" noChangeAspect="1" noChangeArrowheads="1" noTextEdit="1"/>
          </p:cNvSpPr>
          <p:nvPr>
            <p:ph type="sldImg"/>
          </p:nvPr>
        </p:nvSpPr>
        <p:spPr>
          <a:ln/>
        </p:spPr>
      </p:sp>
      <p:sp>
        <p:nvSpPr>
          <p:cNvPr id="331779" name="Rectangle 3">
            <a:extLst>
              <a:ext uri="{FF2B5EF4-FFF2-40B4-BE49-F238E27FC236}">
                <a16:creationId xmlns:a16="http://schemas.microsoft.com/office/drawing/2014/main" id="{66DE11FB-2DA5-DF4E-A8BE-E9B6A5E54BA4}"/>
              </a:ext>
            </a:extLst>
          </p:cNvPr>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9462323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9D428FE0-C734-E14A-B87D-0DF75F564571}"/>
              </a:ext>
            </a:extLst>
          </p:cNvPr>
          <p:cNvSpPr>
            <a:spLocks noGrp="1" noChangeArrowheads="1"/>
          </p:cNvSpPr>
          <p:nvPr>
            <p:ph type="sldNum" sz="quarter" idx="5"/>
          </p:nvPr>
        </p:nvSpPr>
        <p:spPr>
          <a:ln/>
        </p:spPr>
        <p:txBody>
          <a:bodyPr/>
          <a:lstStyle/>
          <a:p>
            <a:fld id="{13E617DF-762D-8242-B122-0FA7DF69763F}" type="slidenum">
              <a:rPr lang="en-US" altLang="en-US"/>
              <a:pPr/>
              <a:t>11</a:t>
            </a:fld>
            <a:endParaRPr lang="en-US" altLang="en-US" dirty="0"/>
          </a:p>
        </p:txBody>
      </p:sp>
      <p:sp>
        <p:nvSpPr>
          <p:cNvPr id="350210" name="Rectangle 2">
            <a:extLst>
              <a:ext uri="{FF2B5EF4-FFF2-40B4-BE49-F238E27FC236}">
                <a16:creationId xmlns:a16="http://schemas.microsoft.com/office/drawing/2014/main" id="{D2148719-66DF-9640-B223-4E24E1DFA9CF}"/>
              </a:ext>
            </a:extLst>
          </p:cNvPr>
          <p:cNvSpPr>
            <a:spLocks noGrp="1" noRot="1" noChangeAspect="1" noChangeArrowheads="1" noTextEdit="1"/>
          </p:cNvSpPr>
          <p:nvPr>
            <p:ph type="sldImg"/>
          </p:nvPr>
        </p:nvSpPr>
        <p:spPr>
          <a:ln/>
        </p:spPr>
      </p:sp>
      <p:sp>
        <p:nvSpPr>
          <p:cNvPr id="350211" name="Rectangle 3">
            <a:extLst>
              <a:ext uri="{FF2B5EF4-FFF2-40B4-BE49-F238E27FC236}">
                <a16:creationId xmlns:a16="http://schemas.microsoft.com/office/drawing/2014/main" id="{589245D9-8FAE-6144-9750-E478CC8B9569}"/>
              </a:ext>
            </a:extLst>
          </p:cNvPr>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27572008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77EB238C-58FB-4B48-8619-257D9DEE5318}"/>
              </a:ext>
            </a:extLst>
          </p:cNvPr>
          <p:cNvSpPr>
            <a:spLocks noGrp="1" noChangeArrowheads="1"/>
          </p:cNvSpPr>
          <p:nvPr>
            <p:ph type="sldNum" sz="quarter" idx="5"/>
          </p:nvPr>
        </p:nvSpPr>
        <p:spPr>
          <a:ln/>
        </p:spPr>
        <p:txBody>
          <a:bodyPr/>
          <a:lstStyle/>
          <a:p>
            <a:fld id="{A48AA4C6-F0C8-7A41-BC84-7506512932F3}" type="slidenum">
              <a:rPr lang="en-US" altLang="en-US"/>
              <a:pPr/>
              <a:t>12</a:t>
            </a:fld>
            <a:endParaRPr lang="en-US" altLang="en-US" dirty="0"/>
          </a:p>
        </p:txBody>
      </p:sp>
      <p:sp>
        <p:nvSpPr>
          <p:cNvPr id="348162" name="Rectangle 2">
            <a:extLst>
              <a:ext uri="{FF2B5EF4-FFF2-40B4-BE49-F238E27FC236}">
                <a16:creationId xmlns:a16="http://schemas.microsoft.com/office/drawing/2014/main" id="{0D1CC61F-1241-FA49-8159-FCCBF3384839}"/>
              </a:ext>
            </a:extLst>
          </p:cNvPr>
          <p:cNvSpPr>
            <a:spLocks noGrp="1" noRot="1" noChangeAspect="1" noChangeArrowheads="1" noTextEdit="1"/>
          </p:cNvSpPr>
          <p:nvPr>
            <p:ph type="sldImg"/>
          </p:nvPr>
        </p:nvSpPr>
        <p:spPr>
          <a:ln/>
        </p:spPr>
      </p:sp>
      <p:sp>
        <p:nvSpPr>
          <p:cNvPr id="348163" name="Rectangle 3">
            <a:extLst>
              <a:ext uri="{FF2B5EF4-FFF2-40B4-BE49-F238E27FC236}">
                <a16:creationId xmlns:a16="http://schemas.microsoft.com/office/drawing/2014/main" id="{C11476E4-1294-D14E-B88C-449E26D5169A}"/>
              </a:ext>
            </a:extLst>
          </p:cNvPr>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29212733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EB5176A0-3A41-F842-825C-ECFC421F1BD0}"/>
              </a:ext>
            </a:extLst>
          </p:cNvPr>
          <p:cNvSpPr>
            <a:spLocks noGrp="1" noChangeArrowheads="1"/>
          </p:cNvSpPr>
          <p:nvPr>
            <p:ph type="sldNum" sz="quarter" idx="5"/>
          </p:nvPr>
        </p:nvSpPr>
        <p:spPr>
          <a:ln/>
        </p:spPr>
        <p:txBody>
          <a:bodyPr/>
          <a:lstStyle/>
          <a:p>
            <a:fld id="{44AD9303-FC17-8B40-8E69-BE165442C94B}" type="slidenum">
              <a:rPr lang="en-US" altLang="en-US"/>
              <a:pPr/>
              <a:t>14</a:t>
            </a:fld>
            <a:endParaRPr lang="en-US" altLang="en-US" dirty="0"/>
          </a:p>
        </p:txBody>
      </p:sp>
      <p:sp>
        <p:nvSpPr>
          <p:cNvPr id="353282" name="Rectangle 2">
            <a:extLst>
              <a:ext uri="{FF2B5EF4-FFF2-40B4-BE49-F238E27FC236}">
                <a16:creationId xmlns:a16="http://schemas.microsoft.com/office/drawing/2014/main" id="{02E7374A-EE6F-D24C-B007-18790E2D37CF}"/>
              </a:ext>
            </a:extLst>
          </p:cNvPr>
          <p:cNvSpPr>
            <a:spLocks noGrp="1" noRot="1" noChangeAspect="1" noChangeArrowheads="1" noTextEdit="1"/>
          </p:cNvSpPr>
          <p:nvPr>
            <p:ph type="sldImg"/>
          </p:nvPr>
        </p:nvSpPr>
        <p:spPr>
          <a:ln/>
        </p:spPr>
      </p:sp>
      <p:sp>
        <p:nvSpPr>
          <p:cNvPr id="353283" name="Rectangle 3">
            <a:extLst>
              <a:ext uri="{FF2B5EF4-FFF2-40B4-BE49-F238E27FC236}">
                <a16:creationId xmlns:a16="http://schemas.microsoft.com/office/drawing/2014/main" id="{9D5D948F-7186-AB4F-A109-1F47C413AABB}"/>
              </a:ext>
            </a:extLst>
          </p:cNvPr>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36129855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474889A-BD5A-B74C-8F64-5EC1615C0B31}" type="slidenum">
              <a:rPr lang="en-US" altLang="en-US" smtClean="0"/>
              <a:pPr/>
              <a:t>21</a:t>
            </a:fld>
            <a:endParaRPr lang="en-US" altLang="en-US" dirty="0"/>
          </a:p>
        </p:txBody>
      </p:sp>
    </p:spTree>
    <p:extLst>
      <p:ext uri="{BB962C8B-B14F-4D97-AF65-F5344CB8AC3E}">
        <p14:creationId xmlns:p14="http://schemas.microsoft.com/office/powerpoint/2010/main" val="953980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4290709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6" name="Rectangle: Rounded Corners 15">
            <a:extLst>
              <a:ext uri="{FF2B5EF4-FFF2-40B4-BE49-F238E27FC236}">
                <a16:creationId xmlns:a16="http://schemas.microsoft.com/office/drawing/2014/main" id="{2C0BA514-A47B-46A1-93A0-B847B3939886}"/>
              </a:ext>
            </a:extLst>
          </p:cNvPr>
          <p:cNvSpPr/>
          <p:nvPr userDrawn="1"/>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All these assets are crucial in varying degrees in different organizations. But the human assets are the “glue” that holds all the other assets together and guides their use to achieve results</a:t>
            </a:r>
          </a:p>
        </p:txBody>
      </p:sp>
      <p:sp>
        <p:nvSpPr>
          <p:cNvPr id="2" name="Title 1"/>
          <p:cNvSpPr>
            <a:spLocks noGrp="1"/>
          </p:cNvSpPr>
          <p:nvPr>
            <p:ph type="title" hasCustomPrompt="1"/>
          </p:nvPr>
        </p:nvSpPr>
        <p:spPr>
          <a:xfrm>
            <a:off x="2450872" y="365125"/>
            <a:ext cx="7368989" cy="1325563"/>
          </a:xfrm>
        </p:spPr>
        <p:txBody>
          <a:bodyPr>
            <a:normAutofit/>
          </a:bodyPr>
          <a:lstStyle>
            <a:lvl1pPr>
              <a:defRPr sz="2800" b="1">
                <a:latin typeface="Times New Roman" panose="02020603050405020304" pitchFamily="18" charset="0"/>
                <a:cs typeface="Times New Roman" panose="02020603050405020304" pitchFamily="18" charset="0"/>
              </a:defRPr>
            </a:lvl1pPr>
          </a:lstStyle>
          <a:p>
            <a:r>
              <a:rPr lang="en-US" dirty="0"/>
              <a:t>CLICK TO EDIT MASTER TITLE STYLE</a:t>
            </a:r>
          </a:p>
        </p:txBody>
      </p:sp>
      <p:sp>
        <p:nvSpPr>
          <p:cNvPr id="3" name="Content Placeholder 2"/>
          <p:cNvSpPr>
            <a:spLocks noGrp="1"/>
          </p:cNvSpPr>
          <p:nvPr>
            <p:ph idx="1"/>
          </p:nvPr>
        </p:nvSpPr>
        <p:spPr>
          <a:xfrm>
            <a:off x="838200" y="2155119"/>
            <a:ext cx="10515600" cy="3726907"/>
          </a:xfrm>
        </p:spPr>
        <p:txBody>
          <a:bodyPr>
            <a:normAutofit/>
          </a:bodyPr>
          <a:lstStyle>
            <a:lvl1pPr>
              <a:defRPr sz="3600">
                <a:latin typeface="Times New Roman" panose="02020603050405020304" pitchFamily="18" charset="0"/>
                <a:cs typeface="Times New Roman" panose="02020603050405020304" pitchFamily="18" charset="0"/>
              </a:defRPr>
            </a:lvl1pPr>
            <a:lvl2pPr>
              <a:defRPr sz="3200">
                <a:latin typeface="Times New Roman" panose="02020603050405020304" pitchFamily="18" charset="0"/>
                <a:cs typeface="Times New Roman" panose="02020603050405020304" pitchFamily="18" charset="0"/>
              </a:defRPr>
            </a:lvl2pPr>
            <a:lvl3pPr>
              <a:defRPr sz="2800">
                <a:latin typeface="Times New Roman" panose="02020603050405020304" pitchFamily="18" charset="0"/>
                <a:cs typeface="Times New Roman" panose="02020603050405020304" pitchFamily="18" charset="0"/>
              </a:defRPr>
            </a:lvl3pPr>
            <a:lvl4pPr>
              <a:defRPr sz="2400">
                <a:latin typeface="Times New Roman" panose="02020603050405020304" pitchFamily="18" charset="0"/>
                <a:cs typeface="Times New Roman" panose="02020603050405020304" pitchFamily="18" charset="0"/>
              </a:defRPr>
            </a:lvl4pPr>
            <a:lvl5pPr>
              <a:defRPr sz="2400">
                <a:latin typeface="Times New Roman" panose="02020603050405020304" pitchFamily="18" charset="0"/>
                <a:cs typeface="Times New Roman" panose="02020603050405020304" pitchFamily="18"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Rectangle 12">
            <a:extLst>
              <a:ext uri="{FF2B5EF4-FFF2-40B4-BE49-F238E27FC236}">
                <a16:creationId xmlns:a16="http://schemas.microsoft.com/office/drawing/2014/main" id="{6CA61E2E-207E-47AE-B1DF-2AB4B77BD525}"/>
              </a:ext>
            </a:extLst>
          </p:cNvPr>
          <p:cNvSpPr/>
          <p:nvPr userDrawn="1"/>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4" name="TextBox 13">
            <a:extLst>
              <a:ext uri="{FF2B5EF4-FFF2-40B4-BE49-F238E27FC236}">
                <a16:creationId xmlns:a16="http://schemas.microsoft.com/office/drawing/2014/main" id="{FCD0CCE4-419F-471F-A22E-D4626AB62988}"/>
              </a:ext>
            </a:extLst>
          </p:cNvPr>
          <p:cNvSpPr txBox="1"/>
          <p:nvPr userDrawn="1"/>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B21539A6-1B16-4950-8780-4D03FB56DA17}"/>
              </a:ext>
            </a:extLst>
          </p:cNvPr>
          <p:cNvSpPr txBox="1"/>
          <p:nvPr userDrawn="1"/>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102229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C74A31B-FF56-417B-8DEE-958FFCC6BCD5}" type="datetimeFigureOut">
              <a:rPr lang="en-US" smtClean="0"/>
              <a:t>1/25/2024</a:t>
            </a:fld>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4116950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296794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dirty="0"/>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8C74A31B-FF56-417B-8DEE-958FFCC6BCD5}" type="datetimeFigureOut">
              <a:rPr lang="en-US" smtClean="0"/>
              <a:t>1/25/2024</a:t>
            </a:fld>
            <a:endParaRPr lang="en-US" dirty="0"/>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480734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1"/>
                </a:solidFill>
              </a:defRPr>
            </a:lvl1pPr>
          </a:lstStyle>
          <a:p>
            <a:r>
              <a:rPr lang="en-US" dirty="0"/>
              <a:t>Click to edit Master title style</a:t>
            </a:r>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8C74A31B-FF56-417B-8DEE-958FFCC6BCD5}" type="datetimeFigureOut">
              <a:rPr lang="en-US" smtClean="0"/>
              <a:t>1/25/2024</a:t>
            </a:fld>
            <a:endParaRPr lang="en-US" dirty="0"/>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319463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8C74A31B-FF56-417B-8DEE-958FFCC6BCD5}" type="datetimeFigureOut">
              <a:rPr lang="en-US" smtClean="0"/>
              <a:t>1/25/2024</a:t>
            </a:fld>
            <a:endParaRPr lang="en-US" dirty="0"/>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782620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2562618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8C74A31B-FF56-417B-8DEE-958FFCC6BCD5}" type="datetimeFigureOut">
              <a:rPr lang="en-US" smtClean="0"/>
              <a:t>1/25/2024</a:t>
            </a:fld>
            <a:endParaRPr lang="en-US"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9174715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C74A31B-FF56-417B-8DEE-958FFCC6BCD5}" type="datetimeFigureOut">
              <a:rPr lang="en-US" smtClean="0"/>
              <a:t>1/25/2024</a:t>
            </a:fld>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1689862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C74A31B-FF56-417B-8DEE-958FFCC6BCD5}" type="datetimeFigureOut">
              <a:rPr lang="en-US" smtClean="0"/>
              <a:t>1/25/2024</a:t>
            </a:fld>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250751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16349438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
        <p:nvSpPr>
          <p:cNvPr id="3" name="TextBox 2">
            <a:extLst>
              <a:ext uri="{FF2B5EF4-FFF2-40B4-BE49-F238E27FC236}">
                <a16:creationId xmlns:a16="http://schemas.microsoft.com/office/drawing/2014/main" id="{0F76B4B6-A9B6-44FB-B419-649119306B6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738126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3189087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620803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dirty="0"/>
              <a:t>Click icon to add picture</a:t>
            </a:r>
            <a:endParaRPr lang="id-ID"/>
          </a:p>
        </p:txBody>
      </p:sp>
    </p:spTree>
    <p:extLst>
      <p:ext uri="{BB962C8B-B14F-4D97-AF65-F5344CB8AC3E}">
        <p14:creationId xmlns:p14="http://schemas.microsoft.com/office/powerpoint/2010/main" val="1607128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293938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929812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r>
              <a:rPr lang="en-US" dirty="0"/>
              <a:t>HRM</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3550729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1610125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163482052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endParaRPr lang="en-US"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r>
              <a:rPr lang="en-US" dirty="0"/>
              <a:t>HRM</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01229131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0"/>
            <a:ext cx="2743200" cy="365125"/>
          </a:xfrm>
          <a:prstGeom prst="rect">
            <a:avLst/>
          </a:prstGeom>
        </p:spPr>
        <p:txBody>
          <a:bodyPr/>
          <a:lstStyle/>
          <a:p>
            <a:endParaRPr lang="en-US" dirty="0"/>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r>
              <a:rPr lang="en-US" dirty="0"/>
              <a:t>HRM</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87563349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838200" y="6356350"/>
            <a:ext cx="2743200" cy="365125"/>
          </a:xfrm>
          <a:prstGeom prst="rect">
            <a:avLst/>
          </a:prstGeom>
        </p:spPr>
        <p:txBody>
          <a:bodyPr/>
          <a:lstStyle/>
          <a:p>
            <a:endParaRPr lang="en-US" dirty="0"/>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r>
              <a:rPr lang="en-US" dirty="0"/>
              <a:t>HRM</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4366379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endParaRPr lang="en-US" dirty="0"/>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r>
              <a:rPr lang="en-US" dirty="0"/>
              <a:t>HRM</a:t>
            </a:r>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7587052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endParaRPr lang="en-US"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r>
              <a:rPr lang="en-US" dirty="0"/>
              <a:t>HRM</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16325539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endParaRPr lang="en-US"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r>
              <a:rPr lang="en-US" dirty="0"/>
              <a:t>HRM</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74053144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r>
              <a:rPr lang="en-US" dirty="0"/>
              <a:t>HRM</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23771598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r>
              <a:rPr lang="en-US" dirty="0"/>
              <a:t>HRM</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98526706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218003645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07554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05332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70754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44625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92822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18" Type="http://schemas.openxmlformats.org/officeDocument/2006/relationships/theme" Target="../theme/theme2.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17" Type="http://schemas.openxmlformats.org/officeDocument/2006/relationships/slideLayout" Target="../slideLayouts/slideLayout35.xml"/><Relationship Id="rId2" Type="http://schemas.openxmlformats.org/officeDocument/2006/relationships/slideLayout" Target="../slideLayouts/slideLayout20.xml"/><Relationship Id="rId16" Type="http://schemas.openxmlformats.org/officeDocument/2006/relationships/slideLayout" Target="../slideLayouts/slideLayout34.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slideLayout" Target="../slideLayouts/slideLayout33.xml"/><Relationship Id="rId10" Type="http://schemas.openxmlformats.org/officeDocument/2006/relationships/slideLayout" Target="../slideLayouts/slideLayout28.xml"/><Relationship Id="rId19" Type="http://schemas.openxmlformats.org/officeDocument/2006/relationships/image" Target="../media/image1.png"/><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7" name="Graphic 21">
            <a:extLst>
              <a:ext uri="{FF2B5EF4-FFF2-40B4-BE49-F238E27FC236}">
                <a16:creationId xmlns:a16="http://schemas.microsoft.com/office/drawing/2014/main" id="{A0998882-FB78-42E7-9D12-12DCD43B90F0}"/>
              </a:ext>
            </a:extLst>
          </p:cNvPr>
          <p:cNvPicPr>
            <a:picLocks noChangeAspect="1"/>
          </p:cNvPicPr>
          <p:nvPr/>
        </p:nvPicPr>
        <p:blipFill rotWithShape="1">
          <a:blip r:embed="rId2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BD80056F-F72B-44A8-B275-7ECC415433B6}"/>
              </a:ext>
            </a:extLst>
          </p:cNvPr>
          <p:cNvSpPr txBox="1"/>
          <p:nvPr userDrawn="1"/>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tx1"/>
                </a:solidFill>
                <a:effectLst/>
                <a:uLnTx/>
                <a:uFillTx/>
                <a:latin typeface="Calibri"/>
                <a:ea typeface="+mn-ea"/>
                <a:cs typeface="+mn-cs"/>
              </a:rPr>
              <a:t>www.midocean.ae</a:t>
            </a:r>
          </a:p>
        </p:txBody>
      </p:sp>
    </p:spTree>
    <p:extLst>
      <p:ext uri="{BB962C8B-B14F-4D97-AF65-F5344CB8AC3E}">
        <p14:creationId xmlns:p14="http://schemas.microsoft.com/office/powerpoint/2010/main" val="1594159192"/>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 id="2147483694" r:id="rId15"/>
    <p:sldLayoutId id="2147483695" r:id="rId16"/>
    <p:sldLayoutId id="2147483696" r:id="rId17"/>
    <p:sldLayoutId id="214748369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07319243"/>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 id="2147483711" r:id="rId13"/>
    <p:sldLayoutId id="2147483712" r:id="rId14"/>
    <p:sldLayoutId id="2147483713" r:id="rId15"/>
    <p:sldLayoutId id="2147483714" r:id="rId16"/>
    <p:sldLayoutId id="2147483715" r:id="rId17"/>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31.xml"/><Relationship Id="rId5" Type="http://schemas.openxmlformats.org/officeDocument/2006/relationships/image" Target="../media/image2.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a:t>
            </a:r>
            <a:r>
              <a:rPr kumimoji="0" lang="en-US" sz="24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Ibrahem</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Aboelseod</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p:txBody>
      </p:sp>
      <p:sp>
        <p:nvSpPr>
          <p:cNvPr id="31" name="TextBox 30"/>
          <p:cNvSpPr txBox="1"/>
          <p:nvPr/>
        </p:nvSpPr>
        <p:spPr>
          <a:xfrm>
            <a:off x="194616" y="1852888"/>
            <a:ext cx="577973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Human Resources Management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01</a:t>
            </a: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243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 Box 7">
            <a:extLst>
              <a:ext uri="{FF2B5EF4-FFF2-40B4-BE49-F238E27FC236}">
                <a16:creationId xmlns:a16="http://schemas.microsoft.com/office/drawing/2014/main" id="{71D0B126-AF1A-4D9C-ACB1-774317487BEC}"/>
              </a:ext>
            </a:extLst>
          </p:cNvPr>
          <p:cNvSpPr txBox="1">
            <a:spLocks noChangeArrowheads="1"/>
          </p:cNvSpPr>
          <p:nvPr/>
        </p:nvSpPr>
        <p:spPr bwMode="gray">
          <a:xfrm>
            <a:off x="410851" y="3384550"/>
            <a:ext cx="4191000" cy="313034"/>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lIns="0">
            <a:spAutoFit/>
          </a:bodyPr>
          <a:lstStyle/>
          <a:p>
            <a:pPr algn="ctr">
              <a:lnSpc>
                <a:spcPct val="70000"/>
              </a:lnSpc>
              <a:spcBef>
                <a:spcPct val="50000"/>
              </a:spcBef>
              <a:spcAft>
                <a:spcPct val="0"/>
              </a:spcAft>
              <a:buFontTx/>
              <a:buNone/>
            </a:pPr>
            <a:r>
              <a:rPr lang="en-US" altLang="en-US" sz="2000" dirty="0">
                <a:effectLst>
                  <a:outerShdw blurRad="38100" dist="38100" dir="2700000" algn="tl">
                    <a:srgbClr val="C0C0C0"/>
                  </a:outerShdw>
                </a:effectLst>
                <a:latin typeface="Times New Roman" panose="02020603050405020304" pitchFamily="18" charset="0"/>
              </a:rPr>
              <a:t>Robert L. Mathis   </a:t>
            </a:r>
            <a:r>
              <a:rPr lang="en-US" altLang="en-US" sz="2000" dirty="0">
                <a:effectLst>
                  <a:outerShdw blurRad="38100" dist="38100" dir="2700000" algn="tl">
                    <a:srgbClr val="C0C0C0"/>
                  </a:outerShdw>
                </a:effectLst>
                <a:latin typeface="Times New Roman" panose="02020603050405020304" pitchFamily="18" charset="0"/>
                <a:sym typeface="Symbol" pitchFamily="2" charset="2"/>
              </a:rPr>
              <a:t>   </a:t>
            </a:r>
            <a:r>
              <a:rPr lang="en-US" altLang="en-US" sz="2000" dirty="0">
                <a:effectLst>
                  <a:outerShdw blurRad="38100" dist="38100" dir="2700000" algn="tl">
                    <a:srgbClr val="C0C0C0"/>
                  </a:outerShdw>
                </a:effectLst>
                <a:latin typeface="Times New Roman" panose="02020603050405020304" pitchFamily="18" charset="0"/>
              </a:rPr>
              <a:t>John H. Jackson</a:t>
            </a:r>
          </a:p>
        </p:txBody>
      </p:sp>
    </p:spTree>
  </p:cSld>
  <p:clrMapOvr>
    <a:masterClrMapping/>
  </p:clrMapOvr>
  <mc:AlternateContent xmlns:mc="http://schemas.openxmlformats.org/markup-compatibility/2006" xmlns:p14="http://schemas.microsoft.com/office/powerpoint/2010/main">
    <mc:Choice Requires="p14">
      <p:transition spd="slow" p14:dur="2000" advTm="17825"/>
    </mc:Choice>
    <mc:Fallback xmlns="">
      <p:transition spd="slow" advTm="1782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2399" y="12517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24010" y="2988610"/>
            <a:ext cx="6081229"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Changing Nature of Human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Resource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01</a:t>
            </a:r>
          </a:p>
        </p:txBody>
      </p:sp>
      <p:sp>
        <p:nvSpPr>
          <p:cNvPr id="11" name="TextBox 10"/>
          <p:cNvSpPr txBox="1"/>
          <p:nvPr/>
        </p:nvSpPr>
        <p:spPr>
          <a:xfrm>
            <a:off x="6370224" y="4802552"/>
            <a:ext cx="127470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243</a:t>
            </a:r>
          </a:p>
        </p:txBody>
      </p:sp>
      <p:sp>
        <p:nvSpPr>
          <p:cNvPr id="12" name="TextBox 11"/>
          <p:cNvSpPr txBox="1"/>
          <p:nvPr/>
        </p:nvSpPr>
        <p:spPr>
          <a:xfrm>
            <a:off x="459185" y="6187539"/>
            <a:ext cx="602229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 Dr.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Ibrahem</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Aboelseod</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p>
        </p:txBody>
      </p:sp>
      <p:sp>
        <p:nvSpPr>
          <p:cNvPr id="13" name="TextBox 12"/>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mn-ea"/>
                <a:cs typeface="+mn-cs"/>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id="{511FF568-D9D6-40F1-A662-1217F12529DE}"/>
              </a:ext>
            </a:extLst>
          </p:cNvPr>
          <p:cNvSpPr/>
          <p:nvPr/>
        </p:nvSpPr>
        <p:spPr>
          <a:xfrm>
            <a:off x="4905400" y="38568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7" name="TextBox 16">
            <a:extLst>
              <a:ext uri="{FF2B5EF4-FFF2-40B4-BE49-F238E27FC236}">
                <a16:creationId xmlns:a16="http://schemas.microsoft.com/office/drawing/2014/main" id="{28391181-0884-435B-B3B9-2E5DA1FC45A8}"/>
              </a:ext>
            </a:extLst>
          </p:cNvPr>
          <p:cNvSpPr txBox="1"/>
          <p:nvPr/>
        </p:nvSpPr>
        <p:spPr>
          <a:xfrm>
            <a:off x="4956296" y="3851369"/>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8" name="TextBox 17">
            <a:extLst>
              <a:ext uri="{FF2B5EF4-FFF2-40B4-BE49-F238E27FC236}">
                <a16:creationId xmlns:a16="http://schemas.microsoft.com/office/drawing/2014/main" id="{BFF5EA0E-7EC7-465C-BD55-52007124AE05}"/>
              </a:ext>
            </a:extLst>
          </p:cNvPr>
          <p:cNvSpPr txBox="1"/>
          <p:nvPr/>
        </p:nvSpPr>
        <p:spPr>
          <a:xfrm>
            <a:off x="5091150" y="4049990"/>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9979" name="AutoShape 11">
            <a:extLst>
              <a:ext uri="{FF2B5EF4-FFF2-40B4-BE49-F238E27FC236}">
                <a16:creationId xmlns:a16="http://schemas.microsoft.com/office/drawing/2014/main" id="{828A98F0-E892-464F-BC96-5120B2ABB0D5}"/>
              </a:ext>
            </a:extLst>
          </p:cNvPr>
          <p:cNvSpPr>
            <a:spLocks noChangeArrowheads="1"/>
          </p:cNvSpPr>
          <p:nvPr/>
        </p:nvSpPr>
        <p:spPr bwMode="auto">
          <a:xfrm>
            <a:off x="2422526" y="3683001"/>
            <a:ext cx="1235075" cy="411163"/>
          </a:xfrm>
          <a:prstGeom prst="roundRect">
            <a:avLst>
              <a:gd name="adj" fmla="val 16667"/>
            </a:avLst>
          </a:prstGeom>
          <a:solidFill>
            <a:schemeClr val="bg1"/>
          </a:solidFill>
          <a:ln>
            <a:noFill/>
          </a:ln>
          <a:effectLst>
            <a:outerShdw dist="107763" dir="2700000" algn="ctr" rotWithShape="0">
              <a:schemeClr val="bg2">
                <a:alpha val="50000"/>
              </a:schemeClr>
            </a:outerShdw>
          </a:effectLst>
          <a:extLst>
            <a:ext uri="{91240B29-F687-4F45-9708-019B960494DF}">
              <a14:hiddenLine xmlns:a14="http://schemas.microsoft.com/office/drawing/2010/main" w="12700">
                <a:solidFill>
                  <a:schemeClr val="tx1"/>
                </a:solidFill>
                <a:round/>
                <a:headEnd/>
                <a:tailEnd/>
              </a14:hiddenLine>
            </a:ext>
          </a:extLst>
        </p:spPr>
        <p:txBody>
          <a:bodyPr wrap="none"/>
          <a:lstStyle/>
          <a:p>
            <a:pPr>
              <a:spcBef>
                <a:spcPct val="50000"/>
              </a:spcBef>
              <a:spcAft>
                <a:spcPct val="0"/>
              </a:spcAft>
              <a:buFontTx/>
              <a:buNone/>
            </a:pPr>
            <a:endParaRPr lang="en-US" altLang="en-US">
              <a:solidFill>
                <a:schemeClr val="bg1"/>
              </a:solidFill>
              <a:effectLst>
                <a:outerShdw blurRad="38100" dist="38100" dir="2700000" algn="tl">
                  <a:srgbClr val="C0C0C0"/>
                </a:outerShdw>
              </a:effectLst>
              <a:latin typeface="Arial" panose="020B0604020202020204" pitchFamily="34" charset="0"/>
            </a:endParaRPr>
          </a:p>
        </p:txBody>
      </p:sp>
      <p:sp>
        <p:nvSpPr>
          <p:cNvPr id="339970" name="AutoShape 2">
            <a:extLst>
              <a:ext uri="{FF2B5EF4-FFF2-40B4-BE49-F238E27FC236}">
                <a16:creationId xmlns:a16="http://schemas.microsoft.com/office/drawing/2014/main" id="{54BD4DB7-B8C1-E448-B5F3-52C8AFE21AFC}"/>
              </a:ext>
            </a:extLst>
          </p:cNvPr>
          <p:cNvSpPr>
            <a:spLocks noGrp="1" noChangeArrowheads="1"/>
          </p:cNvSpPr>
          <p:nvPr>
            <p:ph type="ctrTitle"/>
          </p:nvPr>
        </p:nvSpPr>
        <p:spPr>
          <a:xfrm>
            <a:off x="2439989" y="67141"/>
            <a:ext cx="5181600" cy="1676400"/>
          </a:xfrm>
          <a:noFill/>
          <a:ln>
            <a:noFill/>
          </a:ln>
          <a:effectLst/>
          <a:extLst>
            <a:ext uri="{909E8E84-426E-40DD-AFC4-6F175D3DCCD1}">
              <a14:hiddenFill xmlns:a14="http://schemas.microsoft.com/office/drawing/2010/main">
                <a:gradFill rotWithShape="0">
                  <a:gsLst>
                    <a:gs pos="0">
                      <a:srgbClr val="CC6600">
                        <a:gamma/>
                        <a:shade val="46275"/>
                        <a:invGamma/>
                      </a:srgbClr>
                    </a:gs>
                    <a:gs pos="50000">
                      <a:srgbClr val="CC6600"/>
                    </a:gs>
                    <a:gs pos="100000">
                      <a:srgbClr val="CC6600">
                        <a:gamma/>
                        <a:shade val="46275"/>
                        <a:invGamma/>
                      </a:srgbClr>
                    </a:gs>
                  </a:gsLst>
                  <a:lin ang="5400000" scaled="1"/>
                </a:gradFill>
              </a14:hiddenFill>
            </a:ext>
            <a:ext uri="{91240B29-F687-4F45-9708-019B960494DF}">
              <a14:hiddenLine xmlns:a14="http://schemas.microsoft.com/office/drawing/2010/main" w="9525">
                <a:solidFill>
                  <a:schemeClr val="tx1"/>
                </a:solidFill>
                <a:round/>
                <a:headEnd type="none" w="med" len="med"/>
                <a:tailEnd type="none" w="med" len="med"/>
              </a14:hiddenLine>
            </a:ext>
            <a:ext uri="{AF507438-7753-43E0-B8FC-AC1667EBCBE1}">
              <a14:hiddenEffects xmlns:a14="http://schemas.microsoft.com/office/drawing/2010/main">
                <a:effectLst>
                  <a:outerShdw dist="107763" dir="2700000" algn="ctr" rotWithShape="0">
                    <a:schemeClr val="tx1">
                      <a:alpha val="50000"/>
                    </a:schemeClr>
                  </a:outerShdw>
                </a:effectLst>
              </a14:hiddenEffects>
            </a:ext>
          </a:extLst>
        </p:spPr>
        <p:txBody>
          <a:bodyPr anchor="ctr">
            <a:normAutofit/>
          </a:bodyPr>
          <a:lstStyle/>
          <a:p>
            <a:pPr>
              <a:lnSpc>
                <a:spcPct val="70000"/>
              </a:lnSpc>
            </a:pPr>
            <a:r>
              <a:rPr lang="en-US" altLang="en-US" sz="2800" dirty="0">
                <a:effectLst>
                  <a:outerShdw blurRad="38100" dist="38100" dir="2700000" algn="tl">
                    <a:srgbClr val="C0C0C0"/>
                  </a:outerShdw>
                </a:effectLst>
                <a:latin typeface="Times New Roman" panose="02020603050405020304" pitchFamily="18" charset="0"/>
              </a:rPr>
              <a:t>Human Resource</a:t>
            </a:r>
            <a:br>
              <a:rPr lang="en-US" altLang="en-US" sz="2800" dirty="0">
                <a:effectLst>
                  <a:outerShdw blurRad="38100" dist="38100" dir="2700000" algn="tl">
                    <a:srgbClr val="C0C0C0"/>
                  </a:outerShdw>
                </a:effectLst>
                <a:latin typeface="Times New Roman" panose="02020603050405020304" pitchFamily="18" charset="0"/>
              </a:rPr>
            </a:br>
            <a:r>
              <a:rPr lang="en-US" altLang="en-US" sz="2800" dirty="0">
                <a:effectLst>
                  <a:outerShdw blurRad="38100" dist="38100" dir="2700000" algn="tl">
                    <a:srgbClr val="C0C0C0"/>
                  </a:outerShdw>
                </a:effectLst>
                <a:latin typeface="Times New Roman" panose="02020603050405020304" pitchFamily="18" charset="0"/>
              </a:rPr>
              <a:t>Management </a:t>
            </a:r>
            <a:br>
              <a:rPr lang="en-US" altLang="en-US" sz="2800" dirty="0">
                <a:effectLst>
                  <a:outerShdw blurRad="38100" dist="38100" dir="2700000" algn="tl">
                    <a:srgbClr val="C0C0C0"/>
                  </a:outerShdw>
                </a:effectLst>
                <a:latin typeface="Times New Roman" panose="02020603050405020304" pitchFamily="18" charset="0"/>
              </a:rPr>
            </a:br>
            <a:br>
              <a:rPr lang="en-US" altLang="en-US" sz="2800" dirty="0">
                <a:effectLst>
                  <a:outerShdw blurRad="38100" dist="38100" dir="2700000" algn="tl">
                    <a:srgbClr val="C0C0C0"/>
                  </a:outerShdw>
                </a:effectLst>
                <a:latin typeface="Times New Roman" panose="02020603050405020304" pitchFamily="18" charset="0"/>
              </a:rPr>
            </a:br>
            <a:r>
              <a:rPr lang="en-US" altLang="en-US" sz="2800" dirty="0">
                <a:effectLst>
                  <a:outerShdw blurRad="38100" dist="38100" dir="2700000" algn="tl">
                    <a:srgbClr val="C0C0C0"/>
                  </a:outerShdw>
                </a:effectLst>
                <a:latin typeface="Times New Roman" panose="02020603050405020304" pitchFamily="18" charset="0"/>
              </a:rPr>
              <a:t>TENTH EDITON</a:t>
            </a:r>
          </a:p>
        </p:txBody>
      </p:sp>
      <p:sp>
        <p:nvSpPr>
          <p:cNvPr id="339973" name="AutoShape 5">
            <a:extLst>
              <a:ext uri="{FF2B5EF4-FFF2-40B4-BE49-F238E27FC236}">
                <a16:creationId xmlns:a16="http://schemas.microsoft.com/office/drawing/2014/main" id="{C8C55AAC-067E-634A-A283-B505D6EB0D52}"/>
              </a:ext>
            </a:extLst>
          </p:cNvPr>
          <p:cNvSpPr>
            <a:spLocks noGrp="1" noChangeArrowheads="1"/>
          </p:cNvSpPr>
          <p:nvPr>
            <p:ph type="subTitle" idx="1"/>
          </p:nvPr>
        </p:nvSpPr>
        <p:spPr bwMode="gray">
          <a:xfrm>
            <a:off x="2590800" y="4049713"/>
            <a:ext cx="4800600" cy="1371600"/>
          </a:xfrm>
          <a:prstGeom prst="roundRect">
            <a:avLst>
              <a:gd name="adj" fmla="val 8681"/>
            </a:avLst>
          </a:prstGeom>
          <a:solidFill>
            <a:schemeClr val="bg1"/>
          </a:solidFill>
          <a:ln w="12700">
            <a:solidFill>
              <a:schemeClr val="tx1"/>
            </a:solidFill>
            <a:round/>
            <a:headEnd type="none" w="med" len="med"/>
            <a:tailEnd type="none" w="med" len="med"/>
          </a:ln>
          <a:effectLst>
            <a:outerShdw dist="107763" dir="2700000" algn="ctr" rotWithShape="0">
              <a:schemeClr val="bg2">
                <a:alpha val="50000"/>
              </a:schemeClr>
            </a:outerShdw>
          </a:effectLst>
        </p:spPr>
        <p:txBody>
          <a:bodyPr anchor="ctr" anchorCtr="1"/>
          <a:lstStyle/>
          <a:p>
            <a:pPr algn="l">
              <a:spcBef>
                <a:spcPct val="50000"/>
              </a:spcBef>
              <a:buSzTx/>
              <a:buFontTx/>
              <a:buNone/>
            </a:pPr>
            <a:r>
              <a:rPr lang="en-US" altLang="en-US" b="1" dirty="0">
                <a:effectLst>
                  <a:outerShdw blurRad="38100" dist="38100" dir="2700000" algn="tl">
                    <a:srgbClr val="C0C0C0"/>
                  </a:outerShdw>
                </a:effectLst>
                <a:latin typeface="Arial" panose="020B0604020202020204" pitchFamily="34" charset="0"/>
              </a:rPr>
              <a:t>Changing Nature of Human Resource Management</a:t>
            </a:r>
          </a:p>
        </p:txBody>
      </p:sp>
      <p:sp>
        <p:nvSpPr>
          <p:cNvPr id="339974" name="AutoShape 6">
            <a:extLst>
              <a:ext uri="{FF2B5EF4-FFF2-40B4-BE49-F238E27FC236}">
                <a16:creationId xmlns:a16="http://schemas.microsoft.com/office/drawing/2014/main" id="{AEF67D4D-3935-0142-A11C-E21877D43C70}"/>
              </a:ext>
            </a:extLst>
          </p:cNvPr>
          <p:cNvSpPr>
            <a:spLocks noChangeArrowheads="1"/>
          </p:cNvSpPr>
          <p:nvPr/>
        </p:nvSpPr>
        <p:spPr bwMode="blackWhite">
          <a:xfrm>
            <a:off x="2439989" y="3733801"/>
            <a:ext cx="1235075" cy="411163"/>
          </a:xfrm>
          <a:prstGeom prst="roundRect">
            <a:avLst>
              <a:gd name="adj" fmla="val 16667"/>
            </a:avLst>
          </a:prstGeom>
          <a:solidFill>
            <a:srgbClr val="CC3300"/>
          </a:solidFill>
          <a:ln w="12700">
            <a:solidFill>
              <a:schemeClr val="tx1"/>
            </a:solidFill>
            <a:round/>
            <a:headEnd/>
            <a:tailEnd/>
          </a:ln>
          <a:effectLst/>
          <a:extLs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none">
            <a:spAutoFit/>
          </a:bodyPr>
          <a:lstStyle/>
          <a:p>
            <a:pPr>
              <a:spcBef>
                <a:spcPct val="50000"/>
              </a:spcBef>
              <a:spcAft>
                <a:spcPct val="0"/>
              </a:spcAft>
              <a:buFontTx/>
              <a:buNone/>
            </a:pPr>
            <a:r>
              <a:rPr lang="en-US" altLang="en-US">
                <a:solidFill>
                  <a:schemeClr val="bg1"/>
                </a:solidFill>
                <a:effectLst>
                  <a:outerShdw blurRad="38100" dist="38100" dir="2700000" algn="tl">
                    <a:srgbClr val="000000"/>
                  </a:outerShdw>
                </a:effectLst>
                <a:latin typeface="Arial" panose="020B0604020202020204" pitchFamily="34" charset="0"/>
              </a:rPr>
              <a:t>Chapter 1</a:t>
            </a:r>
          </a:p>
        </p:txBody>
      </p:sp>
      <p:sp>
        <p:nvSpPr>
          <p:cNvPr id="339975" name="Text Box 7">
            <a:extLst>
              <a:ext uri="{FF2B5EF4-FFF2-40B4-BE49-F238E27FC236}">
                <a16:creationId xmlns:a16="http://schemas.microsoft.com/office/drawing/2014/main" id="{3A9D9751-2252-D34D-BB48-E72E82F7E62F}"/>
              </a:ext>
            </a:extLst>
          </p:cNvPr>
          <p:cNvSpPr txBox="1">
            <a:spLocks noChangeArrowheads="1"/>
          </p:cNvSpPr>
          <p:nvPr/>
        </p:nvSpPr>
        <p:spPr bwMode="gray">
          <a:xfrm>
            <a:off x="2895600" y="2438400"/>
            <a:ext cx="4191000" cy="313034"/>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lIns="0">
            <a:spAutoFit/>
          </a:bodyPr>
          <a:lstStyle/>
          <a:p>
            <a:pPr algn="ctr">
              <a:lnSpc>
                <a:spcPct val="70000"/>
              </a:lnSpc>
              <a:spcBef>
                <a:spcPct val="50000"/>
              </a:spcBef>
              <a:spcAft>
                <a:spcPct val="0"/>
              </a:spcAft>
              <a:buFontTx/>
              <a:buNone/>
            </a:pPr>
            <a:r>
              <a:rPr lang="en-US" altLang="en-US" sz="2000">
                <a:effectLst>
                  <a:outerShdw blurRad="38100" dist="38100" dir="2700000" algn="tl">
                    <a:srgbClr val="C0C0C0"/>
                  </a:outerShdw>
                </a:effectLst>
                <a:latin typeface="Times New Roman" panose="02020603050405020304" pitchFamily="18" charset="0"/>
              </a:rPr>
              <a:t>Robert L. Mathis   </a:t>
            </a:r>
            <a:r>
              <a:rPr lang="en-US" altLang="en-US" sz="2000">
                <a:effectLst>
                  <a:outerShdw blurRad="38100" dist="38100" dir="2700000" algn="tl">
                    <a:srgbClr val="C0C0C0"/>
                  </a:outerShdw>
                </a:effectLst>
                <a:latin typeface="Times New Roman" panose="02020603050405020304" pitchFamily="18" charset="0"/>
                <a:sym typeface="Symbol" pitchFamily="2" charset="2"/>
              </a:rPr>
              <a:t>   </a:t>
            </a:r>
            <a:r>
              <a:rPr lang="en-US" altLang="en-US" sz="2000">
                <a:effectLst>
                  <a:outerShdw blurRad="38100" dist="38100" dir="2700000" algn="tl">
                    <a:srgbClr val="C0C0C0"/>
                  </a:outerShdw>
                </a:effectLst>
                <a:latin typeface="Times New Roman" panose="02020603050405020304" pitchFamily="18" charset="0"/>
              </a:rPr>
              <a:t>John H. Jackson</a:t>
            </a:r>
          </a:p>
        </p:txBody>
      </p:sp>
    </p:spTree>
    <p:extLst>
      <p:ext uri="{BB962C8B-B14F-4D97-AF65-F5344CB8AC3E}">
        <p14:creationId xmlns:p14="http://schemas.microsoft.com/office/powerpoint/2010/main" val="283537230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39973">
                                            <p:txEl>
                                              <p:pRg st="0" end="0"/>
                                            </p:txEl>
                                          </p:spTgt>
                                        </p:tgtEl>
                                        <p:attrNameLst>
                                          <p:attrName>style.visibility</p:attrName>
                                        </p:attrNameLst>
                                      </p:cBhvr>
                                      <p:to>
                                        <p:strVal val="visible"/>
                                      </p:to>
                                    </p:set>
                                    <p:animEffect transition="in" filter="wipe(left)">
                                      <p:cBhvr>
                                        <p:cTn id="7" dur="500"/>
                                        <p:tgtEl>
                                          <p:spTgt spid="33997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9973" grpId="0" build="p" bldLvl="3" autoUpdateAnimBg="0" advAuto="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97847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OBJECTIVES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677656"/>
          </a:xfrm>
          <a:prstGeom prst="rect">
            <a:avLst/>
          </a:prstGeom>
          <a:noFill/>
        </p:spPr>
        <p:txBody>
          <a:bodyPr wrap="square" rtlCol="0">
            <a:spAutoFit/>
          </a:bodyPr>
          <a:lstStyle/>
          <a:p>
            <a:pPr marL="0" indent="0">
              <a:buNone/>
            </a:pPr>
            <a:r>
              <a:rPr lang="en-US" altLang="en-US" sz="2400" b="1" dirty="0">
                <a:latin typeface="Times New Roman" panose="02020603050405020304" pitchFamily="18" charset="0"/>
                <a:cs typeface="Times New Roman" panose="02020603050405020304" pitchFamily="18" charset="0"/>
              </a:rPr>
              <a:t>After you read this chapter, you should be able to:</a:t>
            </a:r>
          </a:p>
          <a:p>
            <a:pPr marL="800100" lvl="1"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Define HR management and explain why managers and HR staff must work together.</a:t>
            </a:r>
          </a:p>
          <a:p>
            <a:pPr marL="800100" lvl="1"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List and define the seven categories of </a:t>
            </a:r>
            <a:r>
              <a:rPr lang="en-US" altLang="en-US" sz="2400" dirty="0" err="1">
                <a:latin typeface="Times New Roman" panose="02020603050405020304" pitchFamily="18" charset="0"/>
                <a:cs typeface="Times New Roman" panose="02020603050405020304" pitchFamily="18" charset="0"/>
              </a:rPr>
              <a:t>of</a:t>
            </a:r>
            <a:r>
              <a:rPr lang="en-US" altLang="en-US" sz="2400" dirty="0">
                <a:latin typeface="Times New Roman" panose="02020603050405020304" pitchFamily="18" charset="0"/>
                <a:cs typeface="Times New Roman" panose="02020603050405020304" pitchFamily="18" charset="0"/>
              </a:rPr>
              <a:t> HR activities.</a:t>
            </a:r>
          </a:p>
          <a:p>
            <a:pPr marL="800100" lvl="1"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Identify three challenges facing HR today.</a:t>
            </a:r>
          </a:p>
          <a:p>
            <a:pPr marL="800100" lvl="1"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Describe the four roles of HR management.</a:t>
            </a:r>
          </a:p>
          <a:p>
            <a:pPr marL="800100" lvl="1"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Discuss why ethical issues affect HR management.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0994" name="AutoShape 2">
            <a:extLst>
              <a:ext uri="{FF2B5EF4-FFF2-40B4-BE49-F238E27FC236}">
                <a16:creationId xmlns:a16="http://schemas.microsoft.com/office/drawing/2014/main" id="{63D873F1-EB5A-2144-AF9F-87CD4F1F1994}"/>
              </a:ext>
            </a:extLst>
          </p:cNvPr>
          <p:cNvSpPr>
            <a:spLocks noGrp="1" noChangeArrowheads="1"/>
          </p:cNvSpPr>
          <p:nvPr>
            <p:ph type="title"/>
          </p:nvPr>
        </p:nvSpPr>
        <p:spPr>
          <a:xfrm>
            <a:off x="2518410" y="320675"/>
            <a:ext cx="7445861" cy="1325563"/>
          </a:xfrm>
          <a:ln>
            <a:headEnd type="none" w="med" len="med"/>
            <a:tailEnd type="none" w="med" len="med"/>
          </a:ln>
        </p:spPr>
        <p:txBody>
          <a:bodyPr>
            <a:normAutofit/>
          </a:bodyPr>
          <a:lstStyle/>
          <a:p>
            <a:pPr algn="ctr"/>
            <a:r>
              <a:rPr lang="en-US" altLang="en-US" sz="2800" dirty="0"/>
              <a:t>NATURE OF HUMAN RESOURCE MANAGEMENT</a:t>
            </a:r>
          </a:p>
        </p:txBody>
      </p:sp>
      <p:sp>
        <p:nvSpPr>
          <p:cNvPr id="340995" name="Rectangle 3">
            <a:extLst>
              <a:ext uri="{FF2B5EF4-FFF2-40B4-BE49-F238E27FC236}">
                <a16:creationId xmlns:a16="http://schemas.microsoft.com/office/drawing/2014/main" id="{0CE066BB-B574-EA4A-8EBF-E62B4B2FF229}"/>
              </a:ext>
            </a:extLst>
          </p:cNvPr>
          <p:cNvSpPr>
            <a:spLocks noGrp="1" noChangeArrowheads="1"/>
          </p:cNvSpPr>
          <p:nvPr>
            <p:ph idx="4294967295"/>
          </p:nvPr>
        </p:nvSpPr>
        <p:spPr>
          <a:xfrm>
            <a:off x="838200" y="2299447"/>
            <a:ext cx="10515600" cy="3509682"/>
          </a:xfrm>
        </p:spPr>
        <p:txBody>
          <a:bodyPr>
            <a:normAutofit/>
          </a:bodyPr>
          <a:lstStyle/>
          <a:p>
            <a:r>
              <a:rPr lang="en-US" altLang="en-US" sz="2400" dirty="0">
                <a:latin typeface="Times New Roman" panose="02020603050405020304" pitchFamily="18" charset="0"/>
                <a:cs typeface="Times New Roman" panose="02020603050405020304" pitchFamily="18" charset="0"/>
              </a:rPr>
              <a:t>Human Resource Management</a:t>
            </a:r>
          </a:p>
          <a:p>
            <a:pPr lvl="1"/>
            <a:r>
              <a:rPr lang="en-US" altLang="en-US" dirty="0">
                <a:latin typeface="Times New Roman" panose="02020603050405020304" pitchFamily="18" charset="0"/>
                <a:cs typeface="Times New Roman" panose="02020603050405020304" pitchFamily="18" charset="0"/>
              </a:rPr>
              <a:t>The design of formal systems in an organization to ensure effective and efficient use of human talent to accomplish organizational goals.</a:t>
            </a:r>
          </a:p>
          <a:p>
            <a:r>
              <a:rPr lang="en-US" altLang="en-US" sz="2400" dirty="0">
                <a:latin typeface="Times New Roman" panose="02020603050405020304" pitchFamily="18" charset="0"/>
                <a:cs typeface="Times New Roman" panose="02020603050405020304" pitchFamily="18" charset="0"/>
              </a:rPr>
              <a:t>Who Is an HR Manager?</a:t>
            </a:r>
          </a:p>
          <a:p>
            <a:pPr lvl="1"/>
            <a:r>
              <a:rPr lang="en-US" altLang="en-US" dirty="0">
                <a:latin typeface="Times New Roman" panose="02020603050405020304" pitchFamily="18" charset="0"/>
                <a:cs typeface="Times New Roman" panose="02020603050405020304" pitchFamily="18" charset="0"/>
              </a:rPr>
              <a:t>In the course carrying out their duties, every operating manager is, in essence, an HR manager.</a:t>
            </a:r>
          </a:p>
          <a:p>
            <a:pPr lvl="1"/>
            <a:r>
              <a:rPr lang="en-US" altLang="en-US" dirty="0">
                <a:latin typeface="Times New Roman" panose="02020603050405020304" pitchFamily="18" charset="0"/>
                <a:cs typeface="Times New Roman" panose="02020603050405020304" pitchFamily="18" charset="0"/>
              </a:rPr>
              <a:t>HR specialists design processes and systems that operating managers help implement.</a:t>
            </a:r>
          </a:p>
          <a:p>
            <a:pPr lvl="1"/>
            <a:endParaRPr lang="en-US"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30086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2018" name="AutoShape 2">
            <a:extLst>
              <a:ext uri="{FF2B5EF4-FFF2-40B4-BE49-F238E27FC236}">
                <a16:creationId xmlns:a16="http://schemas.microsoft.com/office/drawing/2014/main" id="{A5DF59F4-15C8-E047-B380-E7438D738D20}"/>
              </a:ext>
            </a:extLst>
          </p:cNvPr>
          <p:cNvSpPr>
            <a:spLocks noGrp="1" noChangeArrowheads="1"/>
          </p:cNvSpPr>
          <p:nvPr>
            <p:ph type="title"/>
          </p:nvPr>
        </p:nvSpPr>
        <p:spPr>
          <a:xfrm>
            <a:off x="1371600" y="217646"/>
            <a:ext cx="8740588" cy="1325563"/>
          </a:xfrm>
          <a:ln/>
        </p:spPr>
        <p:txBody>
          <a:bodyPr>
            <a:normAutofit/>
          </a:bodyPr>
          <a:lstStyle/>
          <a:p>
            <a:r>
              <a:rPr lang="en-US" altLang="en-US" sz="2800" b="1" dirty="0">
                <a:latin typeface="Times New Roman" panose="02020603050405020304" pitchFamily="18" charset="0"/>
                <a:cs typeface="Times New Roman" panose="02020603050405020304" pitchFamily="18" charset="0"/>
              </a:rPr>
              <a:t>TYPICAL DIVISION OF HR RESPONSIBILITIES</a:t>
            </a:r>
          </a:p>
        </p:txBody>
      </p:sp>
      <p:sp>
        <p:nvSpPr>
          <p:cNvPr id="342021" name="Rectangle 5">
            <a:extLst>
              <a:ext uri="{FF2B5EF4-FFF2-40B4-BE49-F238E27FC236}">
                <a16:creationId xmlns:a16="http://schemas.microsoft.com/office/drawing/2014/main" id="{235AD62D-311B-9946-B5F0-89F041BE1BFD}"/>
              </a:ext>
            </a:extLst>
          </p:cNvPr>
          <p:cNvSpPr>
            <a:spLocks noGrp="1" noChangeArrowheads="1"/>
          </p:cNvSpPr>
          <p:nvPr>
            <p:ph sz="half" idx="1"/>
          </p:nvPr>
        </p:nvSpPr>
        <p:spPr/>
        <p:txBody>
          <a:bodyPr/>
          <a:lstStyle/>
          <a:p>
            <a:r>
              <a:rPr lang="en-US" altLang="en-US" sz="2400" dirty="0">
                <a:latin typeface="Times New Roman" panose="02020603050405020304" pitchFamily="18" charset="0"/>
                <a:cs typeface="Times New Roman" panose="02020603050405020304" pitchFamily="18" charset="0"/>
              </a:rPr>
              <a:t>HR Unit</a:t>
            </a:r>
          </a:p>
          <a:p>
            <a:pPr lvl="1"/>
            <a:r>
              <a:rPr lang="en-US" altLang="en-US" sz="2000" dirty="0">
                <a:latin typeface="Times New Roman" panose="02020603050405020304" pitchFamily="18" charset="0"/>
                <a:cs typeface="Times New Roman" panose="02020603050405020304" pitchFamily="18" charset="0"/>
              </a:rPr>
              <a:t>Develops legal, effective interviewing techniques</a:t>
            </a:r>
          </a:p>
          <a:p>
            <a:pPr lvl="1"/>
            <a:r>
              <a:rPr lang="en-US" altLang="en-US" sz="2000" dirty="0">
                <a:latin typeface="Times New Roman" panose="02020603050405020304" pitchFamily="18" charset="0"/>
                <a:cs typeface="Times New Roman" panose="02020603050405020304" pitchFamily="18" charset="0"/>
              </a:rPr>
              <a:t>Trains managers in conducting selection interviews</a:t>
            </a:r>
          </a:p>
          <a:p>
            <a:pPr lvl="1"/>
            <a:r>
              <a:rPr lang="en-US" altLang="en-US" sz="2000" dirty="0">
                <a:latin typeface="Times New Roman" panose="02020603050405020304" pitchFamily="18" charset="0"/>
                <a:cs typeface="Times New Roman" panose="02020603050405020304" pitchFamily="18" charset="0"/>
              </a:rPr>
              <a:t>Conducts interviews and testing</a:t>
            </a:r>
          </a:p>
          <a:p>
            <a:pPr lvl="1"/>
            <a:r>
              <a:rPr lang="en-US" altLang="en-US" sz="2000" dirty="0">
                <a:latin typeface="Times New Roman" panose="02020603050405020304" pitchFamily="18" charset="0"/>
                <a:cs typeface="Times New Roman" panose="02020603050405020304" pitchFamily="18" charset="0"/>
              </a:rPr>
              <a:t>Sends top three applicants to managers for final review</a:t>
            </a:r>
          </a:p>
          <a:p>
            <a:pPr lvl="1"/>
            <a:r>
              <a:rPr lang="en-US" altLang="en-US" sz="2000" dirty="0">
                <a:latin typeface="Times New Roman" panose="02020603050405020304" pitchFamily="18" charset="0"/>
                <a:cs typeface="Times New Roman" panose="02020603050405020304" pitchFamily="18" charset="0"/>
              </a:rPr>
              <a:t>Checks references</a:t>
            </a:r>
          </a:p>
          <a:p>
            <a:pPr lvl="1"/>
            <a:r>
              <a:rPr lang="en-US" altLang="en-US" sz="2000" dirty="0">
                <a:latin typeface="Times New Roman" panose="02020603050405020304" pitchFamily="18" charset="0"/>
                <a:cs typeface="Times New Roman" panose="02020603050405020304" pitchFamily="18" charset="0"/>
              </a:rPr>
              <a:t>Does final interviewing and hiring for certain job classifications</a:t>
            </a:r>
          </a:p>
        </p:txBody>
      </p:sp>
      <p:sp>
        <p:nvSpPr>
          <p:cNvPr id="342022" name="Rectangle 6">
            <a:extLst>
              <a:ext uri="{FF2B5EF4-FFF2-40B4-BE49-F238E27FC236}">
                <a16:creationId xmlns:a16="http://schemas.microsoft.com/office/drawing/2014/main" id="{B50604FD-3AD7-5749-8A28-1FA276FBC4D0}"/>
              </a:ext>
            </a:extLst>
          </p:cNvPr>
          <p:cNvSpPr>
            <a:spLocks noGrp="1" noChangeArrowheads="1"/>
          </p:cNvSpPr>
          <p:nvPr>
            <p:ph sz="half" idx="2"/>
          </p:nvPr>
        </p:nvSpPr>
        <p:spPr/>
        <p:txBody>
          <a:bodyPr/>
          <a:lstStyle/>
          <a:p>
            <a:r>
              <a:rPr lang="en-US" altLang="en-US" sz="2400" dirty="0">
                <a:latin typeface="Times New Roman" panose="02020603050405020304" pitchFamily="18" charset="0"/>
                <a:cs typeface="Times New Roman" panose="02020603050405020304" pitchFamily="18" charset="0"/>
              </a:rPr>
              <a:t>Managers</a:t>
            </a:r>
          </a:p>
          <a:p>
            <a:pPr lvl="1"/>
            <a:r>
              <a:rPr lang="en-US" altLang="en-US" sz="2000" dirty="0">
                <a:latin typeface="Times New Roman" panose="02020603050405020304" pitchFamily="18" charset="0"/>
                <a:cs typeface="Times New Roman" panose="02020603050405020304" pitchFamily="18" charset="0"/>
              </a:rPr>
              <a:t>Advise HR of job openings</a:t>
            </a:r>
          </a:p>
          <a:p>
            <a:pPr lvl="1"/>
            <a:r>
              <a:rPr lang="en-US" altLang="en-US" sz="2000" dirty="0">
                <a:latin typeface="Times New Roman" panose="02020603050405020304" pitchFamily="18" charset="0"/>
                <a:cs typeface="Times New Roman" panose="02020603050405020304" pitchFamily="18" charset="0"/>
              </a:rPr>
              <a:t>Decide whether to do own final interviewing</a:t>
            </a:r>
          </a:p>
          <a:p>
            <a:pPr lvl="1"/>
            <a:r>
              <a:rPr lang="en-US" altLang="en-US" sz="2000" dirty="0">
                <a:latin typeface="Times New Roman" panose="02020603050405020304" pitchFamily="18" charset="0"/>
                <a:cs typeface="Times New Roman" panose="02020603050405020304" pitchFamily="18" charset="0"/>
              </a:rPr>
              <a:t>Receive interview training from HR unit</a:t>
            </a:r>
          </a:p>
          <a:p>
            <a:pPr lvl="1"/>
            <a:r>
              <a:rPr lang="en-US" altLang="en-US" sz="2000" dirty="0">
                <a:latin typeface="Times New Roman" panose="02020603050405020304" pitchFamily="18" charset="0"/>
                <a:cs typeface="Times New Roman" panose="02020603050405020304" pitchFamily="18" charset="0"/>
              </a:rPr>
              <a:t>Do final interviewing and hiring where appropriate</a:t>
            </a:r>
          </a:p>
          <a:p>
            <a:pPr lvl="1"/>
            <a:r>
              <a:rPr lang="en-US" altLang="en-US" sz="2000" dirty="0">
                <a:latin typeface="Times New Roman" panose="02020603050405020304" pitchFamily="18" charset="0"/>
                <a:cs typeface="Times New Roman" panose="02020603050405020304" pitchFamily="18" charset="0"/>
              </a:rPr>
              <a:t>Review reference information </a:t>
            </a:r>
          </a:p>
          <a:p>
            <a:pPr lvl="1"/>
            <a:r>
              <a:rPr lang="en-US" altLang="en-US" sz="2000" dirty="0">
                <a:latin typeface="Times New Roman" panose="02020603050405020304" pitchFamily="18" charset="0"/>
                <a:cs typeface="Times New Roman" panose="02020603050405020304" pitchFamily="18" charset="0"/>
              </a:rPr>
              <a:t>Provide feedback to HR unit on hiring/rejection decisions</a:t>
            </a:r>
          </a:p>
        </p:txBody>
      </p:sp>
      <p:sp>
        <p:nvSpPr>
          <p:cNvPr id="342020" name="Rectangle 4">
            <a:extLst>
              <a:ext uri="{FF2B5EF4-FFF2-40B4-BE49-F238E27FC236}">
                <a16:creationId xmlns:a16="http://schemas.microsoft.com/office/drawing/2014/main" id="{10BADC55-EE75-6346-8169-C9919047F1C7}"/>
              </a:ext>
            </a:extLst>
          </p:cNvPr>
          <p:cNvSpPr>
            <a:spLocks noChangeArrowheads="1"/>
          </p:cNvSpPr>
          <p:nvPr/>
        </p:nvSpPr>
        <p:spPr bwMode="auto">
          <a:xfrm>
            <a:off x="304800" y="6284051"/>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p>
            <a:pPr algn="r">
              <a:spcBef>
                <a:spcPct val="50000"/>
              </a:spcBef>
              <a:spcAft>
                <a:spcPct val="0"/>
              </a:spcAft>
              <a:buFontTx/>
              <a:buNone/>
            </a:pPr>
            <a:r>
              <a:rPr lang="en-US" altLang="en-US" sz="1200" b="1" i="1" dirty="0">
                <a:latin typeface="Arial" panose="020B0604020202020204" pitchFamily="34" charset="0"/>
              </a:rPr>
              <a:t>Figure 1</a:t>
            </a:r>
            <a:r>
              <a:rPr lang="en-US" altLang="en-US" sz="1200" b="1" i="1" dirty="0">
                <a:latin typeface="Arial" panose="020B0604020202020204" pitchFamily="34" charset="0"/>
                <a:cs typeface="Arial" panose="020B0604020202020204" pitchFamily="34" charset="0"/>
              </a:rPr>
              <a:t>–</a:t>
            </a:r>
            <a:r>
              <a:rPr lang="en-US" altLang="en-US" sz="1200" b="1" i="1" dirty="0">
                <a:latin typeface="Arial" panose="020B0604020202020204" pitchFamily="34" charset="0"/>
              </a:rPr>
              <a:t>1</a:t>
            </a:r>
          </a:p>
        </p:txBody>
      </p:sp>
    </p:spTree>
    <p:extLst>
      <p:ext uri="{BB962C8B-B14F-4D97-AF65-F5344CB8AC3E}">
        <p14:creationId xmlns:p14="http://schemas.microsoft.com/office/powerpoint/2010/main" val="24933294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44066" name="AutoShape 2">
            <a:extLst>
              <a:ext uri="{FF2B5EF4-FFF2-40B4-BE49-F238E27FC236}">
                <a16:creationId xmlns:a16="http://schemas.microsoft.com/office/drawing/2014/main" id="{399D07E7-C726-064D-9B0E-A07F1486300D}"/>
              </a:ext>
            </a:extLst>
          </p:cNvPr>
          <p:cNvSpPr>
            <a:spLocks noGrp="1" noChangeArrowheads="1"/>
          </p:cNvSpPr>
          <p:nvPr>
            <p:ph type="title"/>
          </p:nvPr>
        </p:nvSpPr>
        <p:spPr>
          <a:xfrm>
            <a:off x="3158490" y="227965"/>
            <a:ext cx="6644416" cy="1325563"/>
          </a:xfrm>
          <a:ln/>
        </p:spPr>
        <p:txBody>
          <a:bodyPr/>
          <a:lstStyle/>
          <a:p>
            <a:r>
              <a:rPr lang="en-US" altLang="en-US" dirty="0"/>
              <a:t>HR ACTIVITIES</a:t>
            </a:r>
          </a:p>
        </p:txBody>
      </p:sp>
      <p:sp>
        <p:nvSpPr>
          <p:cNvPr id="344067" name="Rectangle 3">
            <a:extLst>
              <a:ext uri="{FF2B5EF4-FFF2-40B4-BE49-F238E27FC236}">
                <a16:creationId xmlns:a16="http://schemas.microsoft.com/office/drawing/2014/main" id="{3E9F9347-0FFE-7A4A-B031-F5A058AC22EE}"/>
              </a:ext>
            </a:extLst>
          </p:cNvPr>
          <p:cNvSpPr>
            <a:spLocks noGrp="1" noChangeArrowheads="1"/>
          </p:cNvSpPr>
          <p:nvPr>
            <p:ph idx="1"/>
          </p:nvPr>
        </p:nvSpPr>
        <p:spPr>
          <a:xfrm>
            <a:off x="838200" y="2191871"/>
            <a:ext cx="10515600" cy="3985092"/>
          </a:xfrm>
        </p:spPr>
        <p:txBody>
          <a:bodyPr>
            <a:normAutofit/>
          </a:bodyPr>
          <a:lstStyle/>
          <a:p>
            <a:r>
              <a:rPr lang="en-US" altLang="en-US" sz="2400" dirty="0"/>
              <a:t>HR Planning and Analysis</a:t>
            </a:r>
          </a:p>
          <a:p>
            <a:r>
              <a:rPr lang="en-US" altLang="en-US" sz="2400" dirty="0"/>
              <a:t>Equal Employment Opportunity</a:t>
            </a:r>
          </a:p>
          <a:p>
            <a:r>
              <a:rPr lang="en-US" altLang="en-US" sz="2400" dirty="0"/>
              <a:t>Staffing</a:t>
            </a:r>
          </a:p>
          <a:p>
            <a:r>
              <a:rPr lang="en-US" altLang="en-US" sz="2400" dirty="0"/>
              <a:t>HR Development</a:t>
            </a:r>
          </a:p>
          <a:p>
            <a:r>
              <a:rPr lang="en-US" altLang="en-US" sz="2400" dirty="0"/>
              <a:t>Compensation and Benefits</a:t>
            </a:r>
          </a:p>
          <a:p>
            <a:r>
              <a:rPr lang="en-US" altLang="en-US" sz="2400" dirty="0"/>
              <a:t>Health, Safety, and Security</a:t>
            </a:r>
          </a:p>
          <a:p>
            <a:r>
              <a:rPr lang="en-US" altLang="en-US" sz="2400" dirty="0"/>
              <a:t>Employee and Labor/Management Relations</a:t>
            </a:r>
          </a:p>
        </p:txBody>
      </p:sp>
    </p:spTree>
    <p:extLst>
      <p:ext uri="{BB962C8B-B14F-4D97-AF65-F5344CB8AC3E}">
        <p14:creationId xmlns:p14="http://schemas.microsoft.com/office/powerpoint/2010/main" val="4059645734"/>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5093" name="Picture 5" descr="C:\My Documents\PowerPoint Files\Books\South-Western\HRM10e\HRM10e GIFS\01-02.gif">
            <a:extLst>
              <a:ext uri="{FF2B5EF4-FFF2-40B4-BE49-F238E27FC236}">
                <a16:creationId xmlns:a16="http://schemas.microsoft.com/office/drawing/2014/main" id="{6F79BBF3-4D49-1849-8FAB-645C2A7BAEBD}"/>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95651" y="762001"/>
            <a:ext cx="5404596" cy="5556074"/>
          </a:xfrm>
          <a:prstGeom prst="rect">
            <a:avLst/>
          </a:prstGeom>
          <a:noFill/>
          <a:extLst>
            <a:ext uri="{909E8E84-426E-40DD-AFC4-6F175D3DCCD1}">
              <a14:hiddenFill xmlns:a14="http://schemas.microsoft.com/office/drawing/2010/main">
                <a:solidFill>
                  <a:srgbClr val="FFFFFF"/>
                </a:solidFill>
              </a14:hiddenFill>
            </a:ext>
          </a:extLst>
        </p:spPr>
      </p:pic>
      <p:sp>
        <p:nvSpPr>
          <p:cNvPr id="345091" name="Rectangle 3">
            <a:extLst>
              <a:ext uri="{FF2B5EF4-FFF2-40B4-BE49-F238E27FC236}">
                <a16:creationId xmlns:a16="http://schemas.microsoft.com/office/drawing/2014/main" id="{0562C1F2-5547-3E44-90BF-C3F63B03DEAD}"/>
              </a:ext>
            </a:extLst>
          </p:cNvPr>
          <p:cNvSpPr>
            <a:spLocks noChangeArrowheads="1"/>
          </p:cNvSpPr>
          <p:nvPr/>
        </p:nvSpPr>
        <p:spPr bwMode="auto">
          <a:xfrm>
            <a:off x="304800" y="6264017"/>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p>
            <a:pPr algn="r">
              <a:spcBef>
                <a:spcPct val="50000"/>
              </a:spcBef>
              <a:spcAft>
                <a:spcPct val="0"/>
              </a:spcAft>
              <a:buFontTx/>
              <a:buNone/>
            </a:pPr>
            <a:r>
              <a:rPr lang="en-US" altLang="en-US" sz="1200" b="1" i="1">
                <a:latin typeface="Arial" panose="020B0604020202020204" pitchFamily="34" charset="0"/>
              </a:rPr>
              <a:t>Figure 1</a:t>
            </a:r>
            <a:r>
              <a:rPr lang="en-US" altLang="en-US" sz="1200" b="1" i="1">
                <a:latin typeface="Arial" panose="020B0604020202020204" pitchFamily="34" charset="0"/>
                <a:cs typeface="Arial" panose="020B0604020202020204" pitchFamily="34" charset="0"/>
              </a:rPr>
              <a:t>–</a:t>
            </a:r>
            <a:r>
              <a:rPr lang="en-US" altLang="en-US" sz="1200" b="1" i="1">
                <a:latin typeface="Arial" panose="020B0604020202020204" pitchFamily="34" charset="0"/>
              </a:rPr>
              <a:t>2</a:t>
            </a:r>
          </a:p>
        </p:txBody>
      </p:sp>
    </p:spTree>
    <p:extLst>
      <p:ext uri="{BB962C8B-B14F-4D97-AF65-F5344CB8AC3E}">
        <p14:creationId xmlns:p14="http://schemas.microsoft.com/office/powerpoint/2010/main" val="16068819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afterEffect">
                                  <p:stCondLst>
                                    <p:cond delay="0"/>
                                  </p:stCondLst>
                                  <p:childTnLst>
                                    <p:set>
                                      <p:cBhvr>
                                        <p:cTn id="6" dur="1" fill="hold">
                                          <p:stCondLst>
                                            <p:cond delay="0"/>
                                          </p:stCondLst>
                                        </p:cTn>
                                        <p:tgtEl>
                                          <p:spTgt spid="345093"/>
                                        </p:tgtEl>
                                        <p:attrNameLst>
                                          <p:attrName>style.visibility</p:attrName>
                                        </p:attrNameLst>
                                      </p:cBhvr>
                                      <p:to>
                                        <p:strVal val="visible"/>
                                      </p:to>
                                    </p:set>
                                    <p:animEffect transition="in" filter="box(in)">
                                      <p:cBhvr>
                                        <p:cTn id="7" dur="500"/>
                                        <p:tgtEl>
                                          <p:spTgt spid="3450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0760" name="AutoShape 8">
            <a:extLst>
              <a:ext uri="{FF2B5EF4-FFF2-40B4-BE49-F238E27FC236}">
                <a16:creationId xmlns:a16="http://schemas.microsoft.com/office/drawing/2014/main" id="{431FEC89-549C-054F-A4F7-5429EC339CBF}"/>
              </a:ext>
            </a:extLst>
          </p:cNvPr>
          <p:cNvSpPr>
            <a:spLocks noGrp="1" noChangeArrowheads="1"/>
          </p:cNvSpPr>
          <p:nvPr>
            <p:ph type="title"/>
          </p:nvPr>
        </p:nvSpPr>
        <p:spPr>
          <a:xfrm>
            <a:off x="2655570" y="193675"/>
            <a:ext cx="10515600" cy="1325563"/>
          </a:xfrm>
          <a:ln>
            <a:headEnd type="none" w="med" len="med"/>
            <a:tailEnd type="none" w="med" len="med"/>
          </a:ln>
        </p:spPr>
        <p:txBody>
          <a:bodyPr>
            <a:normAutofit/>
          </a:bodyPr>
          <a:lstStyle/>
          <a:p>
            <a:r>
              <a:rPr lang="en-US" altLang="en-US" dirty="0"/>
              <a:t>HR MANAGEMENT CHALLENGES</a:t>
            </a:r>
          </a:p>
        </p:txBody>
      </p:sp>
      <p:sp>
        <p:nvSpPr>
          <p:cNvPr id="330761" name="Rectangle 9">
            <a:extLst>
              <a:ext uri="{FF2B5EF4-FFF2-40B4-BE49-F238E27FC236}">
                <a16:creationId xmlns:a16="http://schemas.microsoft.com/office/drawing/2014/main" id="{712426E9-3A69-854B-9264-0CE525B457D8}"/>
              </a:ext>
            </a:extLst>
          </p:cNvPr>
          <p:cNvSpPr>
            <a:spLocks noGrp="1" noChangeArrowheads="1"/>
          </p:cNvSpPr>
          <p:nvPr>
            <p:ph idx="4294967295"/>
          </p:nvPr>
        </p:nvSpPr>
        <p:spPr>
          <a:xfrm>
            <a:off x="2209800" y="2541495"/>
            <a:ext cx="7772400" cy="2608730"/>
          </a:xfrm>
        </p:spPr>
        <p:txBody>
          <a:bodyPr/>
          <a:lstStyle/>
          <a:p>
            <a:r>
              <a:rPr lang="en-US" altLang="en-US" dirty="0"/>
              <a:t>Economic and Technological Changes</a:t>
            </a:r>
          </a:p>
          <a:p>
            <a:pPr lvl="1"/>
            <a:r>
              <a:rPr lang="en-US" altLang="en-US" dirty="0"/>
              <a:t>Shift in jobs for manufacturing and agriculture to service industries and telecommunications.</a:t>
            </a:r>
          </a:p>
          <a:p>
            <a:pPr lvl="1"/>
            <a:r>
              <a:rPr lang="en-US" altLang="en-US" dirty="0"/>
              <a:t>Pressures of global competition causing firms to adapt by lowering costs and increasing productivity.</a:t>
            </a:r>
          </a:p>
          <a:p>
            <a:pPr lvl="1"/>
            <a:r>
              <a:rPr lang="en-US" altLang="en-US" dirty="0"/>
              <a:t>Growth of information technology (Internet).</a:t>
            </a:r>
          </a:p>
        </p:txBody>
      </p:sp>
    </p:spTree>
    <p:extLst>
      <p:ext uri="{BB962C8B-B14F-4D97-AF65-F5344CB8AC3E}">
        <p14:creationId xmlns:p14="http://schemas.microsoft.com/office/powerpoint/2010/main" val="37048692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6114" name="AutoShape 2">
            <a:extLst>
              <a:ext uri="{FF2B5EF4-FFF2-40B4-BE49-F238E27FC236}">
                <a16:creationId xmlns:a16="http://schemas.microsoft.com/office/drawing/2014/main" id="{A037199D-AEB9-A74E-AEFC-84B4289E4EC3}"/>
              </a:ext>
            </a:extLst>
          </p:cNvPr>
          <p:cNvSpPr>
            <a:spLocks noGrp="1" noChangeArrowheads="1"/>
          </p:cNvSpPr>
          <p:nvPr>
            <p:ph type="title"/>
          </p:nvPr>
        </p:nvSpPr>
        <p:spPr>
          <a:xfrm>
            <a:off x="3657600" y="159385"/>
            <a:ext cx="10515600" cy="1325563"/>
          </a:xfrm>
          <a:ln/>
        </p:spPr>
        <p:txBody>
          <a:bodyPr>
            <a:normAutofit/>
          </a:bodyPr>
          <a:lstStyle/>
          <a:p>
            <a:r>
              <a:rPr lang="en-US" altLang="en-US" sz="2800" b="1" dirty="0">
                <a:latin typeface="Times New Roman" panose="02020603050405020304" pitchFamily="18" charset="0"/>
                <a:cs typeface="Times New Roman" panose="02020603050405020304" pitchFamily="18" charset="0"/>
              </a:rPr>
              <a:t>JOBS OF THE FUTURE</a:t>
            </a:r>
          </a:p>
        </p:txBody>
      </p:sp>
      <p:sp>
        <p:nvSpPr>
          <p:cNvPr id="346115" name="Rectangle 3">
            <a:extLst>
              <a:ext uri="{FF2B5EF4-FFF2-40B4-BE49-F238E27FC236}">
                <a16:creationId xmlns:a16="http://schemas.microsoft.com/office/drawing/2014/main" id="{12C2BF53-01A3-5941-82BE-E3A44FE2CA26}"/>
              </a:ext>
            </a:extLst>
          </p:cNvPr>
          <p:cNvSpPr>
            <a:spLocks noChangeArrowheads="1"/>
          </p:cNvSpPr>
          <p:nvPr/>
        </p:nvSpPr>
        <p:spPr bwMode="auto">
          <a:xfrm>
            <a:off x="618565" y="6489779"/>
            <a:ext cx="1210235"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p>
            <a:pPr algn="r">
              <a:spcBef>
                <a:spcPct val="50000"/>
              </a:spcBef>
              <a:spcAft>
                <a:spcPct val="0"/>
              </a:spcAft>
              <a:buFontTx/>
              <a:buNone/>
            </a:pPr>
            <a:r>
              <a:rPr lang="en-US" altLang="en-US" sz="1200" b="1" i="1" dirty="0">
                <a:latin typeface="Arial" panose="020B0604020202020204" pitchFamily="34" charset="0"/>
              </a:rPr>
              <a:t>Figure 1</a:t>
            </a:r>
            <a:r>
              <a:rPr lang="en-US" altLang="en-US" sz="1200" b="1" i="1" dirty="0">
                <a:latin typeface="Arial" panose="020B0604020202020204" pitchFamily="34" charset="0"/>
                <a:cs typeface="Arial" panose="020B0604020202020204" pitchFamily="34" charset="0"/>
              </a:rPr>
              <a:t>–</a:t>
            </a:r>
            <a:r>
              <a:rPr lang="en-US" altLang="en-US" sz="1200" b="1" i="1" dirty="0">
                <a:latin typeface="Arial" panose="020B0604020202020204" pitchFamily="34" charset="0"/>
              </a:rPr>
              <a:t>3</a:t>
            </a:r>
          </a:p>
        </p:txBody>
      </p:sp>
      <p:sp>
        <p:nvSpPr>
          <p:cNvPr id="346124" name="Rectangle 12">
            <a:extLst>
              <a:ext uri="{FF2B5EF4-FFF2-40B4-BE49-F238E27FC236}">
                <a16:creationId xmlns:a16="http://schemas.microsoft.com/office/drawing/2014/main" id="{8F3D9875-C65B-1E47-851E-F9D516502C58}"/>
              </a:ext>
            </a:extLst>
          </p:cNvPr>
          <p:cNvSpPr>
            <a:spLocks noChangeArrowheads="1"/>
          </p:cNvSpPr>
          <p:nvPr/>
        </p:nvSpPr>
        <p:spPr bwMode="auto">
          <a:xfrm>
            <a:off x="2220914" y="6388100"/>
            <a:ext cx="4802187" cy="152400"/>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p>
            <a:pPr>
              <a:spcBef>
                <a:spcPct val="50000"/>
              </a:spcBef>
              <a:spcAft>
                <a:spcPct val="0"/>
              </a:spcAft>
              <a:buFontTx/>
              <a:buNone/>
            </a:pPr>
            <a:r>
              <a:rPr lang="en-US" altLang="en-US" sz="1000" dirty="0">
                <a:latin typeface="Arial" panose="020B0604020202020204" pitchFamily="34" charset="0"/>
              </a:rPr>
              <a:t>Source: U.S. Department of Labor, Bureau of Labor Statistics, 2001.</a:t>
            </a:r>
          </a:p>
        </p:txBody>
      </p:sp>
      <p:pic>
        <p:nvPicPr>
          <p:cNvPr id="346129" name="Picture 17" descr="C:\My Documents\PowerPoint Files\Books\South-Western\HRM10e\HRM10e GIFS\01-03.gif">
            <a:extLst>
              <a:ext uri="{FF2B5EF4-FFF2-40B4-BE49-F238E27FC236}">
                <a16:creationId xmlns:a16="http://schemas.microsoft.com/office/drawing/2014/main" id="{88BE4C5B-AC3B-C14D-B75F-DD801E993B5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3200" y="1219200"/>
            <a:ext cx="6565900" cy="4986338"/>
          </a:xfrm>
          <a:prstGeom prst="rect">
            <a:avLst/>
          </a:prstGeom>
          <a:noFill/>
          <a:ln w="38100">
            <a:solidFill>
              <a:srgbClr val="CC66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97882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9186" name="AutoShape 2">
            <a:extLst>
              <a:ext uri="{FF2B5EF4-FFF2-40B4-BE49-F238E27FC236}">
                <a16:creationId xmlns:a16="http://schemas.microsoft.com/office/drawing/2014/main" id="{F2BBD370-953E-F841-9779-0F483B0DD6C0}"/>
              </a:ext>
            </a:extLst>
          </p:cNvPr>
          <p:cNvSpPr>
            <a:spLocks noGrp="1" noChangeArrowheads="1"/>
          </p:cNvSpPr>
          <p:nvPr>
            <p:ph type="title"/>
          </p:nvPr>
        </p:nvSpPr>
        <p:spPr>
          <a:xfrm>
            <a:off x="2506980" y="216535"/>
            <a:ext cx="10515600" cy="1325563"/>
          </a:xfrm>
          <a:ln>
            <a:headEnd type="none" w="med" len="med"/>
            <a:tailEnd type="none" w="med" len="med"/>
          </a:ln>
        </p:spPr>
        <p:txBody>
          <a:bodyPr/>
          <a:lstStyle/>
          <a:p>
            <a:r>
              <a:rPr lang="en-US" altLang="en-US" dirty="0"/>
              <a:t>HR MANAGEMENT CHALLENGES</a:t>
            </a:r>
          </a:p>
        </p:txBody>
      </p:sp>
      <p:sp>
        <p:nvSpPr>
          <p:cNvPr id="349187" name="Rectangle 3">
            <a:extLst>
              <a:ext uri="{FF2B5EF4-FFF2-40B4-BE49-F238E27FC236}">
                <a16:creationId xmlns:a16="http://schemas.microsoft.com/office/drawing/2014/main" id="{DC8A225D-B6BA-FB47-927C-7E4FCDA8AEE3}"/>
              </a:ext>
            </a:extLst>
          </p:cNvPr>
          <p:cNvSpPr>
            <a:spLocks noGrp="1" noChangeArrowheads="1"/>
          </p:cNvSpPr>
          <p:nvPr>
            <p:ph idx="4294967295"/>
          </p:nvPr>
        </p:nvSpPr>
        <p:spPr>
          <a:xfrm>
            <a:off x="1060076" y="2178425"/>
            <a:ext cx="10071847" cy="3617258"/>
          </a:xfrm>
        </p:spPr>
        <p:txBody>
          <a:bodyPr/>
          <a:lstStyle/>
          <a:p>
            <a:r>
              <a:rPr lang="en-US" altLang="en-US" dirty="0"/>
              <a:t>Workforce Availability and Quality</a:t>
            </a:r>
          </a:p>
          <a:p>
            <a:pPr lvl="1"/>
            <a:r>
              <a:rPr lang="en-US" altLang="en-US" dirty="0"/>
              <a:t>Inadequate supply of workers with needed skills for “knowledge jobs”</a:t>
            </a:r>
          </a:p>
          <a:p>
            <a:pPr lvl="1"/>
            <a:r>
              <a:rPr lang="en-US" altLang="en-US" dirty="0"/>
              <a:t>Education of workers in basic skills</a:t>
            </a:r>
          </a:p>
          <a:p>
            <a:r>
              <a:rPr lang="en-US" altLang="en-US" dirty="0"/>
              <a:t>Growth in Contingent Workforce</a:t>
            </a:r>
          </a:p>
          <a:p>
            <a:pPr lvl="1"/>
            <a:r>
              <a:rPr lang="en-US" altLang="en-US" dirty="0"/>
              <a:t>Increases in temporary workers, independent contractors, leased employees, and part-timers caused by:</a:t>
            </a:r>
          </a:p>
          <a:p>
            <a:pPr lvl="2"/>
            <a:r>
              <a:rPr lang="en-US" altLang="en-US" dirty="0"/>
              <a:t>Need for flexibility in staffing levels</a:t>
            </a:r>
          </a:p>
          <a:p>
            <a:pPr lvl="2"/>
            <a:r>
              <a:rPr lang="en-US" altLang="en-US" dirty="0"/>
              <a:t>Increased difficulty in firing regular employees.</a:t>
            </a:r>
          </a:p>
          <a:p>
            <a:pPr lvl="2"/>
            <a:r>
              <a:rPr lang="en-US" altLang="en-US" dirty="0"/>
              <a:t>Reduced legal liability from contract employees</a:t>
            </a:r>
          </a:p>
        </p:txBody>
      </p:sp>
    </p:spTree>
    <p:extLst>
      <p:ext uri="{BB962C8B-B14F-4D97-AF65-F5344CB8AC3E}">
        <p14:creationId xmlns:p14="http://schemas.microsoft.com/office/powerpoint/2010/main" val="12792648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7138" name="AutoShape 2">
            <a:extLst>
              <a:ext uri="{FF2B5EF4-FFF2-40B4-BE49-F238E27FC236}">
                <a16:creationId xmlns:a16="http://schemas.microsoft.com/office/drawing/2014/main" id="{5974A388-6123-8640-BC95-5ED7D5132778}"/>
              </a:ext>
            </a:extLst>
          </p:cNvPr>
          <p:cNvSpPr>
            <a:spLocks noGrp="1" noChangeArrowheads="1"/>
          </p:cNvSpPr>
          <p:nvPr>
            <p:ph type="title"/>
          </p:nvPr>
        </p:nvSpPr>
        <p:spPr>
          <a:xfrm>
            <a:off x="2449830" y="193675"/>
            <a:ext cx="10515600" cy="1325563"/>
          </a:xfrm>
          <a:ln>
            <a:headEnd type="none" w="med" len="med"/>
            <a:tailEnd type="none" w="med" len="med"/>
          </a:ln>
        </p:spPr>
        <p:txBody>
          <a:bodyPr/>
          <a:lstStyle/>
          <a:p>
            <a:r>
              <a:rPr lang="en-US" altLang="en-US" b="1" dirty="0"/>
              <a:t>HR MANAGEMENT CHALLENGES</a:t>
            </a:r>
          </a:p>
        </p:txBody>
      </p:sp>
      <p:sp>
        <p:nvSpPr>
          <p:cNvPr id="347139" name="Rectangle 3">
            <a:extLst>
              <a:ext uri="{FF2B5EF4-FFF2-40B4-BE49-F238E27FC236}">
                <a16:creationId xmlns:a16="http://schemas.microsoft.com/office/drawing/2014/main" id="{65F27F1F-8FAB-404C-B3CD-513753F7F50C}"/>
              </a:ext>
            </a:extLst>
          </p:cNvPr>
          <p:cNvSpPr>
            <a:spLocks noGrp="1" noChangeArrowheads="1"/>
          </p:cNvSpPr>
          <p:nvPr>
            <p:ph idx="4294967295"/>
          </p:nvPr>
        </p:nvSpPr>
        <p:spPr>
          <a:xfrm>
            <a:off x="905435" y="2312895"/>
            <a:ext cx="10381130" cy="3738282"/>
          </a:xfrm>
        </p:spPr>
        <p:txBody>
          <a:bodyPr/>
          <a:lstStyle/>
          <a:p>
            <a:r>
              <a:rPr lang="en-US" altLang="en-US" dirty="0"/>
              <a:t>Demographics and Diversity Issues</a:t>
            </a:r>
          </a:p>
          <a:p>
            <a:pPr lvl="1"/>
            <a:r>
              <a:rPr lang="en-US" altLang="en-US" dirty="0"/>
              <a:t>More diversity of race, gender, age, and ethnicity in the U.S. workforce</a:t>
            </a:r>
          </a:p>
          <a:p>
            <a:r>
              <a:rPr lang="en-US" altLang="en-US" dirty="0"/>
              <a:t>Balancing Work and Family</a:t>
            </a:r>
          </a:p>
          <a:p>
            <a:pPr lvl="1"/>
            <a:r>
              <a:rPr lang="en-US" altLang="en-US" dirty="0"/>
              <a:t>Dual-career couples</a:t>
            </a:r>
          </a:p>
          <a:p>
            <a:pPr lvl="1"/>
            <a:r>
              <a:rPr lang="en-US" altLang="en-US" dirty="0"/>
              <a:t>Single-parent households</a:t>
            </a:r>
          </a:p>
          <a:p>
            <a:pPr lvl="1"/>
            <a:r>
              <a:rPr lang="en-US" altLang="en-US" dirty="0"/>
              <a:t>Decline in the “traditional family”</a:t>
            </a:r>
          </a:p>
          <a:p>
            <a:pPr lvl="1"/>
            <a:r>
              <a:rPr lang="en-US" altLang="en-US" dirty="0"/>
              <a:t>Working mothers and family/childcare</a:t>
            </a:r>
          </a:p>
          <a:p>
            <a:pPr lvl="1"/>
            <a:r>
              <a:rPr lang="en-US" altLang="en-US" dirty="0"/>
              <a:t>Single employee “backlash” against family-oriented programs.</a:t>
            </a:r>
          </a:p>
        </p:txBody>
      </p:sp>
    </p:spTree>
    <p:extLst>
      <p:ext uri="{BB962C8B-B14F-4D97-AF65-F5344CB8AC3E}">
        <p14:creationId xmlns:p14="http://schemas.microsoft.com/office/powerpoint/2010/main" val="7760540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1234" name="AutoShape 2">
            <a:extLst>
              <a:ext uri="{FF2B5EF4-FFF2-40B4-BE49-F238E27FC236}">
                <a16:creationId xmlns:a16="http://schemas.microsoft.com/office/drawing/2014/main" id="{1B1AC366-7DCB-BE41-A14C-114AE1B47D50}"/>
              </a:ext>
            </a:extLst>
          </p:cNvPr>
          <p:cNvSpPr>
            <a:spLocks noGrp="1" noChangeArrowheads="1"/>
          </p:cNvSpPr>
          <p:nvPr>
            <p:ph type="title"/>
          </p:nvPr>
        </p:nvSpPr>
        <p:spPr>
          <a:xfrm>
            <a:off x="792480" y="239395"/>
            <a:ext cx="10515600" cy="1325563"/>
          </a:xfrm>
          <a:ln/>
        </p:spPr>
        <p:txBody>
          <a:bodyPr>
            <a:normAutofit/>
          </a:bodyPr>
          <a:lstStyle/>
          <a:p>
            <a:pPr algn="ctr"/>
            <a:r>
              <a:rPr lang="en-US" altLang="en-US" sz="2800" b="1" dirty="0">
                <a:latin typeface="Times New Roman" panose="02020603050405020304" pitchFamily="18" charset="0"/>
                <a:cs typeface="Times New Roman" panose="02020603050405020304" pitchFamily="18" charset="0"/>
              </a:rPr>
              <a:t>NEW MOMS IN THE WORKFORCE</a:t>
            </a:r>
          </a:p>
        </p:txBody>
      </p:sp>
      <p:sp>
        <p:nvSpPr>
          <p:cNvPr id="351235" name="Rectangle 3">
            <a:extLst>
              <a:ext uri="{FF2B5EF4-FFF2-40B4-BE49-F238E27FC236}">
                <a16:creationId xmlns:a16="http://schemas.microsoft.com/office/drawing/2014/main" id="{FECA24CF-0B34-3846-AC77-5D7B18829826}"/>
              </a:ext>
            </a:extLst>
          </p:cNvPr>
          <p:cNvSpPr>
            <a:spLocks noChangeArrowheads="1"/>
          </p:cNvSpPr>
          <p:nvPr/>
        </p:nvSpPr>
        <p:spPr bwMode="auto">
          <a:xfrm>
            <a:off x="792480" y="6264017"/>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p>
            <a:pPr algn="r">
              <a:spcBef>
                <a:spcPct val="50000"/>
              </a:spcBef>
              <a:spcAft>
                <a:spcPct val="0"/>
              </a:spcAft>
              <a:buFontTx/>
              <a:buNone/>
            </a:pPr>
            <a:r>
              <a:rPr lang="en-US" altLang="en-US" sz="1200" b="1" i="1" dirty="0">
                <a:latin typeface="Arial" panose="020B0604020202020204" pitchFamily="34" charset="0"/>
              </a:rPr>
              <a:t>Figure 1</a:t>
            </a:r>
            <a:r>
              <a:rPr lang="en-US" altLang="en-US" sz="1200" b="1" i="1" dirty="0">
                <a:latin typeface="Arial" panose="020B0604020202020204" pitchFamily="34" charset="0"/>
                <a:cs typeface="Arial" panose="020B0604020202020204" pitchFamily="34" charset="0"/>
              </a:rPr>
              <a:t>–</a:t>
            </a:r>
            <a:r>
              <a:rPr lang="en-US" altLang="en-US" sz="1200" b="1" i="1" dirty="0">
                <a:latin typeface="Arial" panose="020B0604020202020204" pitchFamily="34" charset="0"/>
              </a:rPr>
              <a:t>4</a:t>
            </a:r>
          </a:p>
        </p:txBody>
      </p:sp>
      <p:pic>
        <p:nvPicPr>
          <p:cNvPr id="351236" name="Picture 4" descr="C:\My Documents\PowerPoint Files\Books\South-Western\HRM10e\HRM10e GIFS\01-04.gif">
            <a:extLst>
              <a:ext uri="{FF2B5EF4-FFF2-40B4-BE49-F238E27FC236}">
                <a16:creationId xmlns:a16="http://schemas.microsoft.com/office/drawing/2014/main" id="{2DEC1436-3C85-2A43-B45E-D0CD17EF1FC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6950" y="1524001"/>
            <a:ext cx="7658100" cy="2606675"/>
          </a:xfrm>
          <a:prstGeom prst="rect">
            <a:avLst/>
          </a:prstGeom>
          <a:noFill/>
          <a:ln w="38100">
            <a:solidFill>
              <a:srgbClr val="CC66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12531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2258" name="AutoShape 2">
            <a:extLst>
              <a:ext uri="{FF2B5EF4-FFF2-40B4-BE49-F238E27FC236}">
                <a16:creationId xmlns:a16="http://schemas.microsoft.com/office/drawing/2014/main" id="{5D17938A-BB6B-DF4A-8AF4-A9838A5C2AE4}"/>
              </a:ext>
            </a:extLst>
          </p:cNvPr>
          <p:cNvSpPr>
            <a:spLocks noGrp="1" noChangeArrowheads="1"/>
          </p:cNvSpPr>
          <p:nvPr>
            <p:ph type="title"/>
          </p:nvPr>
        </p:nvSpPr>
        <p:spPr>
          <a:xfrm>
            <a:off x="2518410" y="182245"/>
            <a:ext cx="10515600" cy="1325563"/>
          </a:xfrm>
          <a:ln>
            <a:headEnd type="none" w="med" len="med"/>
            <a:tailEnd type="none" w="med" len="med"/>
          </a:ln>
        </p:spPr>
        <p:txBody>
          <a:bodyPr/>
          <a:lstStyle/>
          <a:p>
            <a:r>
              <a:rPr lang="en-US" altLang="en-US" b="1" dirty="0"/>
              <a:t>HR MANAGEMENT CHALLENGES</a:t>
            </a:r>
          </a:p>
        </p:txBody>
      </p:sp>
      <p:sp>
        <p:nvSpPr>
          <p:cNvPr id="352259" name="Rectangle 3">
            <a:extLst>
              <a:ext uri="{FF2B5EF4-FFF2-40B4-BE49-F238E27FC236}">
                <a16:creationId xmlns:a16="http://schemas.microsoft.com/office/drawing/2014/main" id="{B5CA404F-D840-E74C-9566-8E9A8DC38D26}"/>
              </a:ext>
            </a:extLst>
          </p:cNvPr>
          <p:cNvSpPr>
            <a:spLocks noGrp="1" noChangeArrowheads="1"/>
          </p:cNvSpPr>
          <p:nvPr>
            <p:ph idx="4294967295"/>
          </p:nvPr>
        </p:nvSpPr>
        <p:spPr>
          <a:xfrm>
            <a:off x="847165" y="2070847"/>
            <a:ext cx="9135035" cy="4177554"/>
          </a:xfrm>
        </p:spPr>
        <p:txBody>
          <a:bodyPr/>
          <a:lstStyle/>
          <a:p>
            <a:r>
              <a:rPr lang="en-US" altLang="en-US" dirty="0"/>
              <a:t>Organizational Restructuring, Mergers, and Acquisitions</a:t>
            </a:r>
          </a:p>
          <a:p>
            <a:pPr lvl="1"/>
            <a:r>
              <a:rPr lang="en-US" altLang="en-US" dirty="0"/>
              <a:t>“Right-sizing”</a:t>
            </a:r>
            <a:r>
              <a:rPr lang="en-US" altLang="en-US" dirty="0">
                <a:cs typeface="Tahoma" panose="020B0604030504040204" pitchFamily="34" charset="0"/>
              </a:rPr>
              <a:t>—</a:t>
            </a:r>
            <a:r>
              <a:rPr lang="en-US" altLang="en-US" dirty="0"/>
              <a:t>eliminating of layers of management, closing facilities, merging with other organizations, and outplacing workers</a:t>
            </a:r>
          </a:p>
          <a:p>
            <a:pPr lvl="2"/>
            <a:r>
              <a:rPr lang="en-US" altLang="en-US" dirty="0"/>
              <a:t>Intended results are flatter organizations, increases in productivity, quality, service and lower costs.</a:t>
            </a:r>
          </a:p>
          <a:p>
            <a:pPr lvl="2"/>
            <a:r>
              <a:rPr lang="en-US" altLang="en-US" dirty="0"/>
              <a:t>Costs are survivor mentality, loss of employee loyalty, and turnover of valuable employees.</a:t>
            </a:r>
          </a:p>
          <a:p>
            <a:pPr lvl="1"/>
            <a:r>
              <a:rPr lang="en-US" altLang="en-US" dirty="0"/>
              <a:t>HR managers must work toward ensuring cultural compatibility in mergers.</a:t>
            </a:r>
          </a:p>
        </p:txBody>
      </p:sp>
      <p:sp>
        <p:nvSpPr>
          <p:cNvPr id="5" name="Slide Number Placeholder 4">
            <a:extLst>
              <a:ext uri="{FF2B5EF4-FFF2-40B4-BE49-F238E27FC236}">
                <a16:creationId xmlns:a16="http://schemas.microsoft.com/office/drawing/2014/main" id="{51DE9D6A-EE1E-9B41-896B-93BE0163FDBB}"/>
              </a:ext>
            </a:extLst>
          </p:cNvPr>
          <p:cNvSpPr>
            <a:spLocks noGrp="1"/>
          </p:cNvSpPr>
          <p:nvPr>
            <p:ph type="sldNum" sz="quarter" idx="4294967295"/>
          </p:nvPr>
        </p:nvSpPr>
        <p:spPr>
          <a:xfrm>
            <a:off x="8610600" y="6356350"/>
            <a:ext cx="2743200" cy="365125"/>
          </a:xfrm>
          <a:prstGeom prst="rect">
            <a:avLst/>
          </a:prstGeom>
        </p:spPr>
        <p:txBody>
          <a:bodyPr/>
          <a:lstStyle/>
          <a:p>
            <a:r>
              <a:rPr lang="en-US" altLang="en-US" dirty="0"/>
              <a:t>1</a:t>
            </a:r>
            <a:r>
              <a:rPr lang="en-US" altLang="en-US" dirty="0">
                <a:cs typeface="Arial" panose="020B0604020202020204" pitchFamily="34" charset="0"/>
              </a:rPr>
              <a:t>–</a:t>
            </a:r>
            <a:fld id="{F74B1329-2141-4E40-AC07-8BF1E5B98118}" type="slidenum">
              <a:rPr lang="en-US" altLang="en-US"/>
              <a:pPr/>
              <a:t>14</a:t>
            </a:fld>
            <a:endParaRPr lang="en-US" altLang="en-US" dirty="0"/>
          </a:p>
        </p:txBody>
      </p:sp>
    </p:spTree>
    <p:extLst>
      <p:ext uri="{BB962C8B-B14F-4D97-AF65-F5344CB8AC3E}">
        <p14:creationId xmlns:p14="http://schemas.microsoft.com/office/powerpoint/2010/main" val="22998369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4306" name="AutoShape 2">
            <a:extLst>
              <a:ext uri="{FF2B5EF4-FFF2-40B4-BE49-F238E27FC236}">
                <a16:creationId xmlns:a16="http://schemas.microsoft.com/office/drawing/2014/main" id="{66EE8747-A968-D646-AE3D-C1B4063F244F}"/>
              </a:ext>
            </a:extLst>
          </p:cNvPr>
          <p:cNvSpPr>
            <a:spLocks noGrp="1" noChangeArrowheads="1"/>
          </p:cNvSpPr>
          <p:nvPr>
            <p:ph type="title"/>
          </p:nvPr>
        </p:nvSpPr>
        <p:spPr>
          <a:xfrm>
            <a:off x="838200" y="205105"/>
            <a:ext cx="9132886" cy="1325563"/>
          </a:xfrm>
          <a:ln/>
        </p:spPr>
        <p:txBody>
          <a:bodyPr>
            <a:normAutofit/>
          </a:bodyPr>
          <a:lstStyle/>
          <a:p>
            <a:r>
              <a:rPr lang="en-US" altLang="en-US" sz="2800" b="1" dirty="0">
                <a:latin typeface="Times New Roman" panose="02020603050405020304" pitchFamily="18" charset="0"/>
                <a:cs typeface="Times New Roman" panose="02020603050405020304" pitchFamily="18" charset="0"/>
              </a:rPr>
              <a:t>DIFFERENT ROLES FOR HR MANAGEMENT</a:t>
            </a:r>
          </a:p>
        </p:txBody>
      </p:sp>
      <p:sp>
        <p:nvSpPr>
          <p:cNvPr id="354307" name="Rectangle 3">
            <a:extLst>
              <a:ext uri="{FF2B5EF4-FFF2-40B4-BE49-F238E27FC236}">
                <a16:creationId xmlns:a16="http://schemas.microsoft.com/office/drawing/2014/main" id="{9E738098-FAB9-BA45-9168-D877608939DE}"/>
              </a:ext>
            </a:extLst>
          </p:cNvPr>
          <p:cNvSpPr>
            <a:spLocks noChangeArrowheads="1"/>
          </p:cNvSpPr>
          <p:nvPr/>
        </p:nvSpPr>
        <p:spPr bwMode="auto">
          <a:xfrm>
            <a:off x="838200" y="6392582"/>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p>
            <a:pPr algn="r">
              <a:spcBef>
                <a:spcPct val="50000"/>
              </a:spcBef>
              <a:spcAft>
                <a:spcPct val="0"/>
              </a:spcAft>
              <a:buFontTx/>
              <a:buNone/>
            </a:pPr>
            <a:r>
              <a:rPr lang="en-US" altLang="en-US" sz="1200" b="1" i="1" dirty="0">
                <a:latin typeface="Arial" panose="020B0604020202020204" pitchFamily="34" charset="0"/>
              </a:rPr>
              <a:t>Figure 1</a:t>
            </a:r>
            <a:r>
              <a:rPr lang="en-US" altLang="en-US" sz="1200" b="1" i="1" dirty="0">
                <a:latin typeface="Arial" panose="020B0604020202020204" pitchFamily="34" charset="0"/>
                <a:cs typeface="Arial" panose="020B0604020202020204" pitchFamily="34" charset="0"/>
              </a:rPr>
              <a:t>–</a:t>
            </a:r>
            <a:r>
              <a:rPr lang="en-US" altLang="en-US" sz="1200" b="1" i="1" dirty="0">
                <a:latin typeface="Arial" panose="020B0604020202020204" pitchFamily="34" charset="0"/>
              </a:rPr>
              <a:t>5</a:t>
            </a:r>
          </a:p>
        </p:txBody>
      </p:sp>
      <p:pic>
        <p:nvPicPr>
          <p:cNvPr id="354308" name="Picture 4" descr="C:\My Documents\PowerPoint Files\Books\South-Western\HRM10e\HRM10e GIFS\01-05.gif">
            <a:extLst>
              <a:ext uri="{FF2B5EF4-FFF2-40B4-BE49-F238E27FC236}">
                <a16:creationId xmlns:a16="http://schemas.microsoft.com/office/drawing/2014/main" id="{D99126CD-2B6A-174F-82B5-A7860E08AE43}"/>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220914" y="1393826"/>
            <a:ext cx="7750175" cy="4549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668013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354308"/>
                                        </p:tgtEl>
                                        <p:attrNameLst>
                                          <p:attrName>style.visibility</p:attrName>
                                        </p:attrNameLst>
                                      </p:cBhvr>
                                      <p:to>
                                        <p:strVal val="visible"/>
                                      </p:to>
                                    </p:set>
                                    <p:animEffect transition="in" filter="wipe(down)">
                                      <p:cBhvr>
                                        <p:cTn id="7" dur="500"/>
                                        <p:tgtEl>
                                          <p:spTgt spid="3543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4856" name="AutoShape 8">
            <a:extLst>
              <a:ext uri="{FF2B5EF4-FFF2-40B4-BE49-F238E27FC236}">
                <a16:creationId xmlns:a16="http://schemas.microsoft.com/office/drawing/2014/main" id="{E04215AC-3B51-E347-BD06-696565E6AF1C}"/>
              </a:ext>
            </a:extLst>
          </p:cNvPr>
          <p:cNvSpPr>
            <a:spLocks noGrp="1" noChangeArrowheads="1"/>
          </p:cNvSpPr>
          <p:nvPr>
            <p:ph type="title"/>
          </p:nvPr>
        </p:nvSpPr>
        <p:spPr>
          <a:xfrm>
            <a:off x="838200" y="239395"/>
            <a:ext cx="10515600" cy="1325563"/>
          </a:xfrm>
          <a:ln/>
        </p:spPr>
        <p:txBody>
          <a:bodyPr/>
          <a:lstStyle/>
          <a:p>
            <a:pPr algn="ctr"/>
            <a:r>
              <a:rPr lang="en-US" altLang="en-US" dirty="0"/>
              <a:t>HR MANAGEMENT ROLES</a:t>
            </a:r>
          </a:p>
        </p:txBody>
      </p:sp>
      <p:sp>
        <p:nvSpPr>
          <p:cNvPr id="334857" name="Rectangle 9">
            <a:extLst>
              <a:ext uri="{FF2B5EF4-FFF2-40B4-BE49-F238E27FC236}">
                <a16:creationId xmlns:a16="http://schemas.microsoft.com/office/drawing/2014/main" id="{B52FEC66-B228-7E4B-BC04-8CCFB1E32CDA}"/>
              </a:ext>
            </a:extLst>
          </p:cNvPr>
          <p:cNvSpPr>
            <a:spLocks noGrp="1" noChangeArrowheads="1"/>
          </p:cNvSpPr>
          <p:nvPr>
            <p:ph idx="4294967295"/>
          </p:nvPr>
        </p:nvSpPr>
        <p:spPr>
          <a:xfrm>
            <a:off x="629770" y="2097741"/>
            <a:ext cx="10932459" cy="4147802"/>
          </a:xfrm>
        </p:spPr>
        <p:txBody>
          <a:bodyPr>
            <a:normAutofit/>
          </a:bodyPr>
          <a:lstStyle/>
          <a:p>
            <a:r>
              <a:rPr lang="en-US" altLang="en-US" sz="2400" dirty="0">
                <a:latin typeface="Times New Roman" panose="02020603050405020304" pitchFamily="18" charset="0"/>
                <a:cs typeface="Times New Roman" panose="02020603050405020304" pitchFamily="18" charset="0"/>
              </a:rPr>
              <a:t>Administrative Role</a:t>
            </a:r>
          </a:p>
          <a:p>
            <a:pPr lvl="1"/>
            <a:r>
              <a:rPr lang="en-US" altLang="en-US" dirty="0">
                <a:latin typeface="Times New Roman" panose="02020603050405020304" pitchFamily="18" charset="0"/>
                <a:cs typeface="Times New Roman" panose="02020603050405020304" pitchFamily="18" charset="0"/>
              </a:rPr>
              <a:t>Clerical and administrative support operations (e.g., payroll and benefits work)</a:t>
            </a:r>
          </a:p>
          <a:p>
            <a:r>
              <a:rPr lang="en-US" altLang="en-US" sz="2400" dirty="0">
                <a:latin typeface="Times New Roman" panose="02020603050405020304" pitchFamily="18" charset="0"/>
                <a:cs typeface="Times New Roman" panose="02020603050405020304" pitchFamily="18" charset="0"/>
              </a:rPr>
              <a:t>Employee Advocate Role</a:t>
            </a:r>
          </a:p>
          <a:p>
            <a:pPr lvl="1"/>
            <a:r>
              <a:rPr lang="en-US" altLang="en-US" dirty="0">
                <a:latin typeface="Times New Roman" panose="02020603050405020304" pitchFamily="18" charset="0"/>
                <a:cs typeface="Times New Roman" panose="02020603050405020304" pitchFamily="18" charset="0"/>
              </a:rPr>
              <a:t>“Champion” for employee concerns</a:t>
            </a:r>
          </a:p>
          <a:p>
            <a:pPr lvl="2"/>
            <a:r>
              <a:rPr lang="en-US" altLang="en-US" sz="2400" dirty="0">
                <a:latin typeface="Times New Roman" panose="02020603050405020304" pitchFamily="18" charset="0"/>
                <a:cs typeface="Times New Roman" panose="02020603050405020304" pitchFamily="18" charset="0"/>
              </a:rPr>
              <a:t>Employee crisis management</a:t>
            </a:r>
          </a:p>
          <a:p>
            <a:pPr lvl="2"/>
            <a:r>
              <a:rPr lang="en-US" altLang="en-US" sz="2400" dirty="0">
                <a:latin typeface="Times New Roman" panose="02020603050405020304" pitchFamily="18" charset="0"/>
                <a:cs typeface="Times New Roman" panose="02020603050405020304" pitchFamily="18" charset="0"/>
              </a:rPr>
              <a:t>Responding to employee complaints</a:t>
            </a:r>
          </a:p>
          <a:p>
            <a:r>
              <a:rPr lang="en-US" altLang="en-US" sz="2400" dirty="0">
                <a:latin typeface="Times New Roman" panose="02020603050405020304" pitchFamily="18" charset="0"/>
                <a:cs typeface="Times New Roman" panose="02020603050405020304" pitchFamily="18" charset="0"/>
              </a:rPr>
              <a:t>Operational Role</a:t>
            </a:r>
          </a:p>
          <a:p>
            <a:pPr lvl="1"/>
            <a:r>
              <a:rPr lang="en-US" altLang="en-US" dirty="0">
                <a:latin typeface="Times New Roman" panose="02020603050405020304" pitchFamily="18" charset="0"/>
                <a:cs typeface="Times New Roman" panose="02020603050405020304" pitchFamily="18" charset="0"/>
              </a:rPr>
              <a:t>Identification and implementation of HR programs and policies—EEO, hiring, training, and other activities that support the organization.</a:t>
            </a:r>
          </a:p>
          <a:p>
            <a:pPr lvl="2"/>
            <a:endParaRPr lang="en-US" alt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859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6354" name="AutoShape 2">
            <a:extLst>
              <a:ext uri="{FF2B5EF4-FFF2-40B4-BE49-F238E27FC236}">
                <a16:creationId xmlns:a16="http://schemas.microsoft.com/office/drawing/2014/main" id="{DD3F4E57-701C-EE4A-88B7-7521288E0E95}"/>
              </a:ext>
            </a:extLst>
          </p:cNvPr>
          <p:cNvSpPr>
            <a:spLocks noGrp="1" noChangeArrowheads="1"/>
          </p:cNvSpPr>
          <p:nvPr>
            <p:ph type="title"/>
          </p:nvPr>
        </p:nvSpPr>
        <p:spPr>
          <a:xfrm>
            <a:off x="3014664" y="157163"/>
            <a:ext cx="10515600" cy="1325563"/>
          </a:xfrm>
          <a:ln/>
        </p:spPr>
        <p:txBody>
          <a:bodyPr/>
          <a:lstStyle/>
          <a:p>
            <a:r>
              <a:rPr lang="en-US" altLang="en-US" b="1" dirty="0"/>
              <a:t>How HR Spends Its Time</a:t>
            </a:r>
          </a:p>
        </p:txBody>
      </p:sp>
      <p:sp>
        <p:nvSpPr>
          <p:cNvPr id="356355" name="Rectangle 3">
            <a:extLst>
              <a:ext uri="{FF2B5EF4-FFF2-40B4-BE49-F238E27FC236}">
                <a16:creationId xmlns:a16="http://schemas.microsoft.com/office/drawing/2014/main" id="{DADFF4A3-B2BA-7A4A-A340-ECE4665CB0B7}"/>
              </a:ext>
            </a:extLst>
          </p:cNvPr>
          <p:cNvSpPr>
            <a:spLocks noChangeArrowheads="1"/>
          </p:cNvSpPr>
          <p:nvPr/>
        </p:nvSpPr>
        <p:spPr bwMode="auto">
          <a:xfrm>
            <a:off x="484095" y="6262009"/>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p>
            <a:pPr algn="r">
              <a:spcBef>
                <a:spcPct val="50000"/>
              </a:spcBef>
              <a:spcAft>
                <a:spcPct val="0"/>
              </a:spcAft>
              <a:buFontTx/>
              <a:buNone/>
            </a:pPr>
            <a:r>
              <a:rPr lang="en-US" altLang="en-US" sz="1200" b="1" i="1" dirty="0">
                <a:latin typeface="Arial" panose="020B0604020202020204" pitchFamily="34" charset="0"/>
              </a:rPr>
              <a:t>Figure 1</a:t>
            </a:r>
            <a:r>
              <a:rPr lang="en-US" altLang="en-US" sz="1200" b="1" i="1" dirty="0">
                <a:latin typeface="Arial" panose="020B0604020202020204" pitchFamily="34" charset="0"/>
                <a:cs typeface="Arial" panose="020B0604020202020204" pitchFamily="34" charset="0"/>
              </a:rPr>
              <a:t>–</a:t>
            </a:r>
            <a:r>
              <a:rPr lang="en-US" altLang="en-US" sz="1200" b="1" i="1" dirty="0">
                <a:latin typeface="Arial" panose="020B0604020202020204" pitchFamily="34" charset="0"/>
              </a:rPr>
              <a:t>6</a:t>
            </a:r>
          </a:p>
        </p:txBody>
      </p:sp>
      <p:pic>
        <p:nvPicPr>
          <p:cNvPr id="356356" name="Picture 4" descr="C:\My Documents\PowerPoint Files\Books\South-Western\HRM10e\HRM10e GIFS\01-06.gif">
            <a:extLst>
              <a:ext uri="{FF2B5EF4-FFF2-40B4-BE49-F238E27FC236}">
                <a16:creationId xmlns:a16="http://schemas.microsoft.com/office/drawing/2014/main" id="{F2FE038F-0B2C-9A4B-A83C-AD72236ADECC}"/>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014664" y="1482726"/>
            <a:ext cx="6161087" cy="4079875"/>
          </a:xfrm>
          <a:prstGeom prst="rect">
            <a:avLst/>
          </a:prstGeom>
          <a:noFill/>
          <a:extLst>
            <a:ext uri="{909E8E84-426E-40DD-AFC4-6F175D3DCCD1}">
              <a14:hiddenFill xmlns:a14="http://schemas.microsoft.com/office/drawing/2010/main">
                <a:solidFill>
                  <a:srgbClr val="FFFFFF"/>
                </a:solidFill>
              </a14:hiddenFill>
            </a:ext>
          </a:extLst>
        </p:spPr>
      </p:pic>
      <p:sp>
        <p:nvSpPr>
          <p:cNvPr id="356357" name="Rectangle 5">
            <a:extLst>
              <a:ext uri="{FF2B5EF4-FFF2-40B4-BE49-F238E27FC236}">
                <a16:creationId xmlns:a16="http://schemas.microsoft.com/office/drawing/2014/main" id="{3825386F-7B9A-C04C-9228-C69BA33CB5AE}"/>
              </a:ext>
            </a:extLst>
          </p:cNvPr>
          <p:cNvSpPr>
            <a:spLocks noChangeArrowheads="1"/>
          </p:cNvSpPr>
          <p:nvPr/>
        </p:nvSpPr>
        <p:spPr bwMode="auto">
          <a:xfrm>
            <a:off x="2772243" y="5807075"/>
            <a:ext cx="4802187" cy="304800"/>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b">
            <a:spAutoFit/>
          </a:bodyPr>
          <a:lstStyle/>
          <a:p>
            <a:pPr>
              <a:spcBef>
                <a:spcPct val="0"/>
              </a:spcBef>
              <a:spcAft>
                <a:spcPct val="0"/>
              </a:spcAft>
              <a:buFontTx/>
              <a:buNone/>
            </a:pPr>
            <a:r>
              <a:rPr lang="en-US" altLang="en-US" sz="1000" dirty="0">
                <a:latin typeface="Arial" panose="020B0604020202020204" pitchFamily="34" charset="0"/>
              </a:rPr>
              <a:t>Source: Adapted from “How Much Time Should Your HR staff Spend on Recruiting?” Human Resources Department Management Report, June 2000, p. 6.</a:t>
            </a:r>
          </a:p>
        </p:txBody>
      </p:sp>
    </p:spTree>
    <p:extLst>
      <p:ext uri="{BB962C8B-B14F-4D97-AF65-F5344CB8AC3E}">
        <p14:creationId xmlns:p14="http://schemas.microsoft.com/office/powerpoint/2010/main" val="29671051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7378" name="AutoShape 2">
            <a:extLst>
              <a:ext uri="{FF2B5EF4-FFF2-40B4-BE49-F238E27FC236}">
                <a16:creationId xmlns:a16="http://schemas.microsoft.com/office/drawing/2014/main" id="{35B309A6-8623-7C4E-8B23-E1B665EFCEAB}"/>
              </a:ext>
            </a:extLst>
          </p:cNvPr>
          <p:cNvSpPr>
            <a:spLocks noGrp="1" noChangeArrowheads="1"/>
          </p:cNvSpPr>
          <p:nvPr>
            <p:ph type="title"/>
          </p:nvPr>
        </p:nvSpPr>
        <p:spPr>
          <a:xfrm>
            <a:off x="838200" y="273685"/>
            <a:ext cx="10515600" cy="1325563"/>
          </a:xfrm>
          <a:ln>
            <a:headEnd type="none" w="med" len="med"/>
            <a:tailEnd type="none" w="med" len="med"/>
          </a:ln>
        </p:spPr>
        <p:txBody>
          <a:bodyPr/>
          <a:lstStyle/>
          <a:p>
            <a:pPr algn="ctr"/>
            <a:r>
              <a:rPr lang="en-US" altLang="en-US" b="1" dirty="0"/>
              <a:t>STRATEGIC ROLE FOR HR</a:t>
            </a:r>
          </a:p>
        </p:txBody>
      </p:sp>
      <p:sp>
        <p:nvSpPr>
          <p:cNvPr id="357379" name="Rectangle 3">
            <a:extLst>
              <a:ext uri="{FF2B5EF4-FFF2-40B4-BE49-F238E27FC236}">
                <a16:creationId xmlns:a16="http://schemas.microsoft.com/office/drawing/2014/main" id="{251BDD0A-7041-C14A-BFBD-17238DE03BD4}"/>
              </a:ext>
            </a:extLst>
          </p:cNvPr>
          <p:cNvSpPr>
            <a:spLocks noGrp="1" noChangeArrowheads="1"/>
          </p:cNvSpPr>
          <p:nvPr>
            <p:ph idx="4294967295"/>
          </p:nvPr>
        </p:nvSpPr>
        <p:spPr>
          <a:xfrm>
            <a:off x="838200" y="2487705"/>
            <a:ext cx="10515600" cy="3689257"/>
          </a:xfrm>
        </p:spPr>
        <p:txBody>
          <a:bodyPr/>
          <a:lstStyle/>
          <a:p>
            <a:r>
              <a:rPr lang="en-US" altLang="en-US" dirty="0">
                <a:latin typeface="Times New Roman" panose="02020603050405020304" pitchFamily="18" charset="0"/>
                <a:cs typeface="Times New Roman" panose="02020603050405020304" pitchFamily="18" charset="0"/>
              </a:rPr>
              <a:t>HR becomes a strategic business partner by:</a:t>
            </a:r>
          </a:p>
          <a:p>
            <a:pPr lvl="1"/>
            <a:r>
              <a:rPr lang="en-US" altLang="en-US" dirty="0">
                <a:latin typeface="Times New Roman" panose="02020603050405020304" pitchFamily="18" charset="0"/>
                <a:cs typeface="Times New Roman" panose="02020603050405020304" pitchFamily="18" charset="0"/>
              </a:rPr>
              <a:t>Focusing on developing HR programs that enhance organizational performance .</a:t>
            </a:r>
          </a:p>
          <a:p>
            <a:pPr lvl="1"/>
            <a:r>
              <a:rPr lang="en-US" altLang="en-US" dirty="0">
                <a:latin typeface="Times New Roman" panose="02020603050405020304" pitchFamily="18" charset="0"/>
                <a:cs typeface="Times New Roman" panose="02020603050405020304" pitchFamily="18" charset="0"/>
              </a:rPr>
              <a:t>Involving HR in strategic planning at the onset.</a:t>
            </a:r>
          </a:p>
          <a:p>
            <a:pPr lvl="1"/>
            <a:r>
              <a:rPr lang="en-US" altLang="en-US" dirty="0">
                <a:latin typeface="Times New Roman" panose="02020603050405020304" pitchFamily="18" charset="0"/>
                <a:cs typeface="Times New Roman" panose="02020603050405020304" pitchFamily="18" charset="0"/>
              </a:rPr>
              <a:t>Participating in decision making on mergers, acquisitions, and downsizing.</a:t>
            </a:r>
          </a:p>
          <a:p>
            <a:pPr lvl="1"/>
            <a:r>
              <a:rPr lang="en-US" altLang="en-US" dirty="0">
                <a:latin typeface="Times New Roman" panose="02020603050405020304" pitchFamily="18" charset="0"/>
                <a:cs typeface="Times New Roman" panose="02020603050405020304" pitchFamily="18" charset="0"/>
              </a:rPr>
              <a:t>Redesigning organizations and work processes</a:t>
            </a:r>
          </a:p>
          <a:p>
            <a:pPr lvl="1"/>
            <a:r>
              <a:rPr lang="en-US" altLang="en-US" dirty="0">
                <a:latin typeface="Times New Roman" panose="02020603050405020304" pitchFamily="18" charset="0"/>
                <a:cs typeface="Times New Roman" panose="02020603050405020304" pitchFamily="18" charset="0"/>
              </a:rPr>
              <a:t>Accounting and documenting the financial results of HR activities.</a:t>
            </a:r>
          </a:p>
        </p:txBody>
      </p:sp>
    </p:spTree>
    <p:extLst>
      <p:ext uri="{BB962C8B-B14F-4D97-AF65-F5344CB8AC3E}">
        <p14:creationId xmlns:p14="http://schemas.microsoft.com/office/powerpoint/2010/main" val="31814485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02" name="AutoShape 2">
            <a:extLst>
              <a:ext uri="{FF2B5EF4-FFF2-40B4-BE49-F238E27FC236}">
                <a16:creationId xmlns:a16="http://schemas.microsoft.com/office/drawing/2014/main" id="{AF97F74A-8BD1-FF4D-AE64-E9EA74AA2CD8}"/>
              </a:ext>
            </a:extLst>
          </p:cNvPr>
          <p:cNvSpPr>
            <a:spLocks noGrp="1" noChangeArrowheads="1"/>
          </p:cNvSpPr>
          <p:nvPr>
            <p:ph type="title"/>
          </p:nvPr>
        </p:nvSpPr>
        <p:spPr>
          <a:xfrm>
            <a:off x="838200" y="285115"/>
            <a:ext cx="10515600" cy="1325563"/>
          </a:xfrm>
          <a:ln/>
        </p:spPr>
        <p:txBody>
          <a:bodyPr>
            <a:normAutofit/>
          </a:bodyPr>
          <a:lstStyle/>
          <a:p>
            <a:pPr algn="ctr"/>
            <a:r>
              <a:rPr lang="en-US" altLang="en-US" sz="2800" b="1" dirty="0">
                <a:latin typeface="Times New Roman" panose="02020603050405020304" pitchFamily="18" charset="0"/>
                <a:cs typeface="Times New Roman" panose="02020603050405020304" pitchFamily="18" charset="0"/>
              </a:rPr>
              <a:t>OVERVIEW OF HR MANAGEMENT ROLES</a:t>
            </a:r>
          </a:p>
        </p:txBody>
      </p:sp>
      <p:sp>
        <p:nvSpPr>
          <p:cNvPr id="358403" name="Rectangle 3">
            <a:extLst>
              <a:ext uri="{FF2B5EF4-FFF2-40B4-BE49-F238E27FC236}">
                <a16:creationId xmlns:a16="http://schemas.microsoft.com/office/drawing/2014/main" id="{85AA3D2D-1D3C-5845-9532-9C6E0580D8E9}"/>
              </a:ext>
            </a:extLst>
          </p:cNvPr>
          <p:cNvSpPr>
            <a:spLocks noChangeArrowheads="1"/>
          </p:cNvSpPr>
          <p:nvPr/>
        </p:nvSpPr>
        <p:spPr bwMode="auto">
          <a:xfrm>
            <a:off x="838200" y="6288904"/>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p>
            <a:pPr algn="r">
              <a:spcBef>
                <a:spcPct val="50000"/>
              </a:spcBef>
              <a:spcAft>
                <a:spcPct val="0"/>
              </a:spcAft>
              <a:buFontTx/>
              <a:buNone/>
            </a:pPr>
            <a:r>
              <a:rPr lang="en-US" altLang="en-US" sz="1200" b="1" i="1" dirty="0">
                <a:latin typeface="Arial" panose="020B0604020202020204" pitchFamily="34" charset="0"/>
              </a:rPr>
              <a:t>Figure 1</a:t>
            </a:r>
            <a:r>
              <a:rPr lang="en-US" altLang="en-US" sz="1200" b="1" i="1" dirty="0">
                <a:latin typeface="Arial" panose="020B0604020202020204" pitchFamily="34" charset="0"/>
                <a:cs typeface="Arial" panose="020B0604020202020204" pitchFamily="34" charset="0"/>
              </a:rPr>
              <a:t>–7</a:t>
            </a:r>
            <a:endParaRPr lang="en-US" altLang="en-US" sz="1200" b="1" i="1" dirty="0">
              <a:latin typeface="Arial" panose="020B0604020202020204" pitchFamily="34" charset="0"/>
            </a:endParaRPr>
          </a:p>
        </p:txBody>
      </p:sp>
      <p:pic>
        <p:nvPicPr>
          <p:cNvPr id="358404" name="Picture 4" descr="C:\My Documents\PowerPoint Files\Books\South-Western\HRM10e\HRM10e GIFS\01-07.gif">
            <a:extLst>
              <a:ext uri="{FF2B5EF4-FFF2-40B4-BE49-F238E27FC236}">
                <a16:creationId xmlns:a16="http://schemas.microsoft.com/office/drawing/2014/main" id="{1E0886DC-3861-6C43-9C49-97F77FCCF4F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08200" y="1371600"/>
            <a:ext cx="7975600" cy="4286250"/>
          </a:xfrm>
          <a:prstGeom prst="rect">
            <a:avLst/>
          </a:prstGeom>
          <a:noFill/>
          <a:ln w="38100">
            <a:solidFill>
              <a:srgbClr val="CC66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33213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8950" name="AutoShape 6">
            <a:extLst>
              <a:ext uri="{FF2B5EF4-FFF2-40B4-BE49-F238E27FC236}">
                <a16:creationId xmlns:a16="http://schemas.microsoft.com/office/drawing/2014/main" id="{3A5031E3-0761-8742-A56A-218A88364D66}"/>
              </a:ext>
            </a:extLst>
          </p:cNvPr>
          <p:cNvSpPr>
            <a:spLocks noGrp="1" noChangeArrowheads="1"/>
          </p:cNvSpPr>
          <p:nvPr>
            <p:ph type="title"/>
          </p:nvPr>
        </p:nvSpPr>
        <p:spPr>
          <a:xfrm>
            <a:off x="3569970" y="250825"/>
            <a:ext cx="10515600" cy="1325563"/>
          </a:xfrm>
          <a:ln/>
        </p:spPr>
        <p:txBody>
          <a:bodyPr/>
          <a:lstStyle/>
          <a:p>
            <a:r>
              <a:rPr lang="en-US" altLang="en-US" b="1" dirty="0"/>
              <a:t>ETHICS AND HR</a:t>
            </a:r>
          </a:p>
        </p:txBody>
      </p:sp>
      <p:sp>
        <p:nvSpPr>
          <p:cNvPr id="338951" name="Rectangle 7">
            <a:extLst>
              <a:ext uri="{FF2B5EF4-FFF2-40B4-BE49-F238E27FC236}">
                <a16:creationId xmlns:a16="http://schemas.microsoft.com/office/drawing/2014/main" id="{97509B32-F6DE-9E47-85E8-66C96C5EC279}"/>
              </a:ext>
            </a:extLst>
          </p:cNvPr>
          <p:cNvSpPr>
            <a:spLocks noGrp="1" noChangeArrowheads="1"/>
          </p:cNvSpPr>
          <p:nvPr>
            <p:ph idx="4294967295"/>
          </p:nvPr>
        </p:nvSpPr>
        <p:spPr>
          <a:xfrm>
            <a:off x="838200" y="2366681"/>
            <a:ext cx="10515600" cy="3810281"/>
          </a:xfrm>
        </p:spPr>
        <p:txBody>
          <a:bodyPr/>
          <a:lstStyle/>
          <a:p>
            <a:r>
              <a:rPr lang="en-US" altLang="en-US" dirty="0">
                <a:latin typeface="Times New Roman" panose="02020603050405020304" pitchFamily="18" charset="0"/>
                <a:cs typeface="Times New Roman" panose="02020603050405020304" pitchFamily="18" charset="0"/>
              </a:rPr>
              <a:t>What is Ethical Behavior?</a:t>
            </a:r>
          </a:p>
          <a:p>
            <a:pPr lvl="1"/>
            <a:r>
              <a:rPr lang="en-US" altLang="en-US" dirty="0">
                <a:latin typeface="Times New Roman" panose="02020603050405020304" pitchFamily="18" charset="0"/>
                <a:cs typeface="Times New Roman" panose="02020603050405020304" pitchFamily="18" charset="0"/>
              </a:rPr>
              <a:t>What “ought” to be done.</a:t>
            </a:r>
          </a:p>
          <a:p>
            <a:pPr lvl="1"/>
            <a:r>
              <a:rPr lang="en-US" altLang="en-US" dirty="0">
                <a:latin typeface="Times New Roman" panose="02020603050405020304" pitchFamily="18" charset="0"/>
                <a:cs typeface="Times New Roman" panose="02020603050405020304" pitchFamily="18" charset="0"/>
              </a:rPr>
              <a:t>Dimensions of decisions about ethical issues in management:</a:t>
            </a:r>
          </a:p>
          <a:p>
            <a:pPr lvl="2"/>
            <a:r>
              <a:rPr lang="en-US" altLang="en-US" dirty="0">
                <a:latin typeface="Times New Roman" panose="02020603050405020304" pitchFamily="18" charset="0"/>
                <a:cs typeface="Times New Roman" panose="02020603050405020304" pitchFamily="18" charset="0"/>
              </a:rPr>
              <a:t>Extended consequences</a:t>
            </a:r>
          </a:p>
          <a:p>
            <a:pPr lvl="2"/>
            <a:r>
              <a:rPr lang="en-US" altLang="en-US" dirty="0">
                <a:latin typeface="Times New Roman" panose="02020603050405020304" pitchFamily="18" charset="0"/>
                <a:cs typeface="Times New Roman" panose="02020603050405020304" pitchFamily="18" charset="0"/>
              </a:rPr>
              <a:t>Multiple alternatives</a:t>
            </a:r>
          </a:p>
          <a:p>
            <a:pPr lvl="2"/>
            <a:r>
              <a:rPr lang="en-US" altLang="en-US" dirty="0">
                <a:latin typeface="Times New Roman" panose="02020603050405020304" pitchFamily="18" charset="0"/>
                <a:cs typeface="Times New Roman" panose="02020603050405020304" pitchFamily="18" charset="0"/>
              </a:rPr>
              <a:t>Mixed outcomes</a:t>
            </a:r>
          </a:p>
          <a:p>
            <a:pPr lvl="2"/>
            <a:r>
              <a:rPr lang="en-US" altLang="en-US" dirty="0">
                <a:latin typeface="Times New Roman" panose="02020603050405020304" pitchFamily="18" charset="0"/>
                <a:cs typeface="Times New Roman" panose="02020603050405020304" pitchFamily="18" charset="0"/>
              </a:rPr>
              <a:t>Uncertain consequences</a:t>
            </a:r>
          </a:p>
          <a:p>
            <a:pPr lvl="2"/>
            <a:r>
              <a:rPr lang="en-US" altLang="en-US" dirty="0">
                <a:latin typeface="Times New Roman" panose="02020603050405020304" pitchFamily="18" charset="0"/>
                <a:cs typeface="Times New Roman" panose="02020603050405020304" pitchFamily="18" charset="0"/>
              </a:rPr>
              <a:t>Personal effects</a:t>
            </a:r>
          </a:p>
        </p:txBody>
      </p:sp>
    </p:spTree>
    <p:extLst>
      <p:ext uri="{BB962C8B-B14F-4D97-AF65-F5344CB8AC3E}">
        <p14:creationId xmlns:p14="http://schemas.microsoft.com/office/powerpoint/2010/main" val="30663549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9426" name="AutoShape 2">
            <a:extLst>
              <a:ext uri="{FF2B5EF4-FFF2-40B4-BE49-F238E27FC236}">
                <a16:creationId xmlns:a16="http://schemas.microsoft.com/office/drawing/2014/main" id="{915D400C-97B8-9849-A428-B475F18A1D37}"/>
              </a:ext>
            </a:extLst>
          </p:cNvPr>
          <p:cNvSpPr>
            <a:spLocks noGrp="1" noChangeArrowheads="1"/>
          </p:cNvSpPr>
          <p:nvPr>
            <p:ph type="title"/>
          </p:nvPr>
        </p:nvSpPr>
        <p:spPr>
          <a:xfrm>
            <a:off x="838200" y="273685"/>
            <a:ext cx="10515600" cy="1325563"/>
          </a:xfrm>
          <a:ln/>
        </p:spPr>
        <p:txBody>
          <a:bodyPr/>
          <a:lstStyle/>
          <a:p>
            <a:pPr algn="ctr"/>
            <a:r>
              <a:rPr lang="en-US" altLang="en-US" dirty="0"/>
              <a:t>ETHICS AND HR (CONT’D)</a:t>
            </a:r>
          </a:p>
        </p:txBody>
      </p:sp>
      <p:sp>
        <p:nvSpPr>
          <p:cNvPr id="359427" name="Rectangle 3">
            <a:extLst>
              <a:ext uri="{FF2B5EF4-FFF2-40B4-BE49-F238E27FC236}">
                <a16:creationId xmlns:a16="http://schemas.microsoft.com/office/drawing/2014/main" id="{9189632F-6F72-5348-AE68-6572A760B728}"/>
              </a:ext>
            </a:extLst>
          </p:cNvPr>
          <p:cNvSpPr>
            <a:spLocks noGrp="1" noChangeArrowheads="1"/>
          </p:cNvSpPr>
          <p:nvPr>
            <p:ph idx="4294967295"/>
          </p:nvPr>
        </p:nvSpPr>
        <p:spPr>
          <a:xfrm>
            <a:off x="838200" y="2474259"/>
            <a:ext cx="10515600" cy="3702704"/>
          </a:xfrm>
        </p:spPr>
        <p:txBody>
          <a:bodyPr>
            <a:normAutofit/>
          </a:bodyPr>
          <a:lstStyle/>
          <a:p>
            <a:r>
              <a:rPr lang="en-US" altLang="en-US" sz="2400" dirty="0">
                <a:latin typeface="Times New Roman" panose="02020603050405020304" pitchFamily="18" charset="0"/>
                <a:cs typeface="Times New Roman" panose="02020603050405020304" pitchFamily="18" charset="0"/>
              </a:rPr>
              <a:t>Responding to Ethical Situations </a:t>
            </a:r>
          </a:p>
          <a:p>
            <a:pPr lvl="1"/>
            <a:r>
              <a:rPr lang="en-US" altLang="en-US" dirty="0">
                <a:latin typeface="Times New Roman" panose="02020603050405020304" pitchFamily="18" charset="0"/>
                <a:cs typeface="Times New Roman" panose="02020603050405020304" pitchFamily="18" charset="0"/>
              </a:rPr>
              <a:t>Guided by values and personal behavior “codes” that include:</a:t>
            </a:r>
          </a:p>
          <a:p>
            <a:pPr lvl="2"/>
            <a:r>
              <a:rPr lang="en-US" altLang="en-US" sz="2400" dirty="0">
                <a:latin typeface="Times New Roman" panose="02020603050405020304" pitchFamily="18" charset="0"/>
                <a:cs typeface="Times New Roman" panose="02020603050405020304" pitchFamily="18" charset="0"/>
              </a:rPr>
              <a:t>Does response meet all applicable laws, regulations, and government codes?</a:t>
            </a:r>
          </a:p>
          <a:p>
            <a:pPr lvl="2"/>
            <a:r>
              <a:rPr lang="en-US" altLang="en-US" sz="2400" dirty="0">
                <a:latin typeface="Times New Roman" panose="02020603050405020304" pitchFamily="18" charset="0"/>
                <a:cs typeface="Times New Roman" panose="02020603050405020304" pitchFamily="18" charset="0"/>
              </a:rPr>
              <a:t>Does response comply with all organizational standards of ethical behavior?</a:t>
            </a:r>
          </a:p>
          <a:p>
            <a:pPr lvl="2"/>
            <a:r>
              <a:rPr lang="en-US" altLang="en-US" sz="2400" dirty="0">
                <a:latin typeface="Times New Roman" panose="02020603050405020304" pitchFamily="18" charset="0"/>
                <a:cs typeface="Times New Roman" panose="02020603050405020304" pitchFamily="18" charset="0"/>
              </a:rPr>
              <a:t>Does response pass the test of professional standards for ethical behavior?</a:t>
            </a:r>
          </a:p>
        </p:txBody>
      </p:sp>
    </p:spTree>
    <p:extLst>
      <p:ext uri="{BB962C8B-B14F-4D97-AF65-F5344CB8AC3E}">
        <p14:creationId xmlns:p14="http://schemas.microsoft.com/office/powerpoint/2010/main" val="30132221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0450" name="AutoShape 2">
            <a:extLst>
              <a:ext uri="{FF2B5EF4-FFF2-40B4-BE49-F238E27FC236}">
                <a16:creationId xmlns:a16="http://schemas.microsoft.com/office/drawing/2014/main" id="{BFFE04DE-889E-EC4E-92C9-64197B9EBBF1}"/>
              </a:ext>
            </a:extLst>
          </p:cNvPr>
          <p:cNvSpPr>
            <a:spLocks noGrp="1" noChangeArrowheads="1"/>
          </p:cNvSpPr>
          <p:nvPr>
            <p:ph type="title"/>
          </p:nvPr>
        </p:nvSpPr>
        <p:spPr>
          <a:xfrm>
            <a:off x="838200" y="239395"/>
            <a:ext cx="10515600" cy="1325563"/>
          </a:xfrm>
          <a:ln/>
        </p:spPr>
        <p:txBody>
          <a:bodyPr>
            <a:normAutofit/>
          </a:bodyPr>
          <a:lstStyle/>
          <a:p>
            <a:pPr algn="ctr"/>
            <a:r>
              <a:rPr lang="en-US" altLang="en-US" dirty="0"/>
              <a:t>ETHICAL ISSUES IN MANAGEMENT</a:t>
            </a:r>
          </a:p>
        </p:txBody>
      </p:sp>
      <p:sp>
        <p:nvSpPr>
          <p:cNvPr id="360451" name="Rectangle 3">
            <a:extLst>
              <a:ext uri="{FF2B5EF4-FFF2-40B4-BE49-F238E27FC236}">
                <a16:creationId xmlns:a16="http://schemas.microsoft.com/office/drawing/2014/main" id="{1C0C8250-D4E4-894D-84FC-AFE75F7BBECA}"/>
              </a:ext>
            </a:extLst>
          </p:cNvPr>
          <p:cNvSpPr>
            <a:spLocks noGrp="1" noChangeArrowheads="1"/>
          </p:cNvSpPr>
          <p:nvPr>
            <p:ph idx="4294967295"/>
          </p:nvPr>
        </p:nvSpPr>
        <p:spPr>
          <a:xfrm>
            <a:off x="838200" y="2070847"/>
            <a:ext cx="10515600" cy="3939988"/>
          </a:xfrm>
        </p:spPr>
        <p:txBody>
          <a:bodyPr>
            <a:normAutofit lnSpcReduction="10000"/>
          </a:bodyPr>
          <a:lstStyle/>
          <a:p>
            <a:r>
              <a:rPr lang="en-US" altLang="en-US" sz="2400" dirty="0">
                <a:latin typeface="Times New Roman" panose="02020603050405020304" pitchFamily="18" charset="0"/>
                <a:cs typeface="Times New Roman" panose="02020603050405020304" pitchFamily="18" charset="0"/>
              </a:rPr>
              <a:t>Most Common Forms of Unethical Conduct</a:t>
            </a:r>
          </a:p>
          <a:p>
            <a:pPr lvl="1"/>
            <a:r>
              <a:rPr lang="en-US" altLang="en-US" dirty="0">
                <a:latin typeface="Times New Roman" panose="02020603050405020304" pitchFamily="18" charset="0"/>
                <a:cs typeface="Times New Roman" panose="02020603050405020304" pitchFamily="18" charset="0"/>
              </a:rPr>
              <a:t>Lying to supervisors</a:t>
            </a:r>
          </a:p>
          <a:p>
            <a:pPr lvl="1"/>
            <a:r>
              <a:rPr lang="en-US" altLang="en-US" dirty="0">
                <a:latin typeface="Times New Roman" panose="02020603050405020304" pitchFamily="18" charset="0"/>
                <a:cs typeface="Times New Roman" panose="02020603050405020304" pitchFamily="18" charset="0"/>
              </a:rPr>
              <a:t>Employee drug use or alcohol abuse</a:t>
            </a:r>
          </a:p>
          <a:p>
            <a:pPr lvl="1"/>
            <a:r>
              <a:rPr lang="en-US" altLang="en-US" dirty="0">
                <a:latin typeface="Times New Roman" panose="02020603050405020304" pitchFamily="18" charset="0"/>
                <a:cs typeface="Times New Roman" panose="02020603050405020304" pitchFamily="18" charset="0"/>
              </a:rPr>
              <a:t>Falsification of records</a:t>
            </a:r>
          </a:p>
          <a:p>
            <a:r>
              <a:rPr lang="en-US" altLang="en-US" sz="2400" dirty="0">
                <a:latin typeface="Times New Roman" panose="02020603050405020304" pitchFamily="18" charset="0"/>
                <a:cs typeface="Times New Roman" panose="02020603050405020304" pitchFamily="18" charset="0"/>
              </a:rPr>
              <a:t>International Ethical Issues</a:t>
            </a:r>
          </a:p>
          <a:p>
            <a:pPr lvl="1"/>
            <a:r>
              <a:rPr lang="en-US" altLang="en-US" dirty="0">
                <a:latin typeface="Times New Roman" panose="02020603050405020304" pitchFamily="18" charset="0"/>
                <a:cs typeface="Times New Roman" panose="02020603050405020304" pitchFamily="18" charset="0"/>
              </a:rPr>
              <a:t>Gift giving and bribery</a:t>
            </a:r>
          </a:p>
          <a:p>
            <a:pPr lvl="1"/>
            <a:r>
              <a:rPr lang="en-US" altLang="en-US" dirty="0">
                <a:latin typeface="Times New Roman" panose="02020603050405020304" pitchFamily="18" charset="0"/>
                <a:cs typeface="Times New Roman" panose="02020603050405020304" pitchFamily="18" charset="0"/>
              </a:rPr>
              <a:t>Discrimination in hiring and treatment</a:t>
            </a:r>
          </a:p>
          <a:p>
            <a:r>
              <a:rPr lang="en-US" altLang="en-US" sz="2400" dirty="0">
                <a:latin typeface="Times New Roman" panose="02020603050405020304" pitchFamily="18" charset="0"/>
                <a:cs typeface="Times New Roman" panose="02020603050405020304" pitchFamily="18" charset="0"/>
              </a:rPr>
              <a:t>Addressing Ethical Issues</a:t>
            </a:r>
          </a:p>
          <a:p>
            <a:pPr lvl="1"/>
            <a:r>
              <a:rPr lang="en-US" altLang="en-US" dirty="0">
                <a:latin typeface="Times New Roman" panose="02020603050405020304" pitchFamily="18" charset="0"/>
                <a:cs typeface="Times New Roman" panose="02020603050405020304" pitchFamily="18" charset="0"/>
              </a:rPr>
              <a:t>Code of ethics</a:t>
            </a:r>
          </a:p>
          <a:p>
            <a:pPr lvl="1"/>
            <a:r>
              <a:rPr lang="en-US" altLang="en-US" dirty="0">
                <a:latin typeface="Times New Roman" panose="02020603050405020304" pitchFamily="18" charset="0"/>
                <a:cs typeface="Times New Roman" panose="02020603050405020304" pitchFamily="18" charset="0"/>
              </a:rPr>
              <a:t>Training managers and employees</a:t>
            </a:r>
          </a:p>
        </p:txBody>
      </p:sp>
    </p:spTree>
    <p:extLst>
      <p:ext uri="{BB962C8B-B14F-4D97-AF65-F5344CB8AC3E}">
        <p14:creationId xmlns:p14="http://schemas.microsoft.com/office/powerpoint/2010/main" val="10459973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1474" name="AutoShape 2">
            <a:extLst>
              <a:ext uri="{FF2B5EF4-FFF2-40B4-BE49-F238E27FC236}">
                <a16:creationId xmlns:a16="http://schemas.microsoft.com/office/drawing/2014/main" id="{BDA0C4C0-303F-8846-B8CD-25B9FC62FD97}"/>
              </a:ext>
            </a:extLst>
          </p:cNvPr>
          <p:cNvSpPr>
            <a:spLocks noGrp="1" noChangeArrowheads="1"/>
          </p:cNvSpPr>
          <p:nvPr>
            <p:ph type="title"/>
          </p:nvPr>
        </p:nvSpPr>
        <p:spPr>
          <a:xfrm>
            <a:off x="2393575" y="338904"/>
            <a:ext cx="7134785" cy="1325563"/>
          </a:xfrm>
          <a:ln/>
        </p:spPr>
        <p:txBody>
          <a:bodyPr>
            <a:normAutofit/>
          </a:bodyPr>
          <a:lstStyle/>
          <a:p>
            <a:pPr algn="ctr"/>
            <a:r>
              <a:rPr lang="en-US" altLang="en-US" sz="2800" dirty="0"/>
              <a:t>HR MANAGEMENT COMPETENCIES AND CAREERS</a:t>
            </a:r>
          </a:p>
        </p:txBody>
      </p:sp>
      <p:sp>
        <p:nvSpPr>
          <p:cNvPr id="361475" name="Rectangle 3">
            <a:extLst>
              <a:ext uri="{FF2B5EF4-FFF2-40B4-BE49-F238E27FC236}">
                <a16:creationId xmlns:a16="http://schemas.microsoft.com/office/drawing/2014/main" id="{E23F8670-F389-2945-B4B1-A0B6A11C6873}"/>
              </a:ext>
            </a:extLst>
          </p:cNvPr>
          <p:cNvSpPr>
            <a:spLocks noGrp="1" noChangeArrowheads="1"/>
          </p:cNvSpPr>
          <p:nvPr>
            <p:ph idx="4294967295"/>
          </p:nvPr>
        </p:nvSpPr>
        <p:spPr>
          <a:xfrm>
            <a:off x="838200" y="2245659"/>
            <a:ext cx="10515600" cy="3931304"/>
          </a:xfrm>
        </p:spPr>
        <p:txBody>
          <a:bodyPr>
            <a:normAutofit/>
          </a:bodyPr>
          <a:lstStyle/>
          <a:p>
            <a:r>
              <a:rPr lang="en-US" altLang="en-US" sz="2400" dirty="0">
                <a:latin typeface="Times New Roman" panose="02020603050405020304" pitchFamily="18" charset="0"/>
                <a:cs typeface="Times New Roman" panose="02020603050405020304" pitchFamily="18" charset="0"/>
              </a:rPr>
              <a:t>HR Generalist</a:t>
            </a:r>
          </a:p>
          <a:p>
            <a:pPr lvl="1"/>
            <a:r>
              <a:rPr lang="en-US" altLang="en-US" dirty="0">
                <a:latin typeface="Times New Roman" panose="02020603050405020304" pitchFamily="18" charset="0"/>
                <a:cs typeface="Times New Roman" panose="02020603050405020304" pitchFamily="18" charset="0"/>
              </a:rPr>
              <a:t>A person with responsibility for performing a variety of HR activities.</a:t>
            </a:r>
          </a:p>
          <a:p>
            <a:r>
              <a:rPr lang="en-US" altLang="en-US" sz="2400" dirty="0">
                <a:latin typeface="Times New Roman" panose="02020603050405020304" pitchFamily="18" charset="0"/>
                <a:cs typeface="Times New Roman" panose="02020603050405020304" pitchFamily="18" charset="0"/>
              </a:rPr>
              <a:t>HR Specialist</a:t>
            </a:r>
          </a:p>
          <a:p>
            <a:pPr lvl="1"/>
            <a:r>
              <a:rPr lang="en-US" altLang="en-US" dirty="0">
                <a:latin typeface="Times New Roman" panose="02020603050405020304" pitchFamily="18" charset="0"/>
                <a:cs typeface="Times New Roman" panose="02020603050405020304" pitchFamily="18" charset="0"/>
              </a:rPr>
              <a:t>A person with in-depth knowledge and expertise in a limited area of HR.</a:t>
            </a:r>
          </a:p>
          <a:p>
            <a:r>
              <a:rPr lang="en-US" altLang="en-US" sz="2400" dirty="0">
                <a:latin typeface="Times New Roman" panose="02020603050405020304" pitchFamily="18" charset="0"/>
                <a:cs typeface="Times New Roman" panose="02020603050405020304" pitchFamily="18" charset="0"/>
              </a:rPr>
              <a:t>Important HR Capabilities:</a:t>
            </a:r>
          </a:p>
          <a:p>
            <a:pPr lvl="1"/>
            <a:r>
              <a:rPr lang="en-US" altLang="en-US" dirty="0">
                <a:latin typeface="Times New Roman" panose="02020603050405020304" pitchFamily="18" charset="0"/>
                <a:cs typeface="Times New Roman" panose="02020603050405020304" pitchFamily="18" charset="0"/>
              </a:rPr>
              <a:t>Knowledge of business and organization</a:t>
            </a:r>
          </a:p>
          <a:p>
            <a:pPr lvl="1"/>
            <a:r>
              <a:rPr lang="en-US" altLang="en-US" dirty="0">
                <a:latin typeface="Times New Roman" panose="02020603050405020304" pitchFamily="18" charset="0"/>
                <a:cs typeface="Times New Roman" panose="02020603050405020304" pitchFamily="18" charset="0"/>
              </a:rPr>
              <a:t>Influence and change management</a:t>
            </a:r>
          </a:p>
          <a:p>
            <a:pPr lvl="1"/>
            <a:r>
              <a:rPr lang="en-US" altLang="en-US" dirty="0">
                <a:latin typeface="Times New Roman" panose="02020603050405020304" pitchFamily="18" charset="0"/>
                <a:cs typeface="Times New Roman" panose="02020603050405020304" pitchFamily="18" charset="0"/>
              </a:rPr>
              <a:t>Specific HR knowledge and expertise</a:t>
            </a:r>
          </a:p>
        </p:txBody>
      </p:sp>
    </p:spTree>
    <p:extLst>
      <p:ext uri="{BB962C8B-B14F-4D97-AF65-F5344CB8AC3E}">
        <p14:creationId xmlns:p14="http://schemas.microsoft.com/office/powerpoint/2010/main" val="3832703022"/>
      </p:ext>
    </p:extLst>
  </p:cSld>
  <p:clrMapOvr>
    <a:masterClrMapping/>
  </p:clrMapOvr>
</p:sld>
</file>

<file path=ppt/theme/theme1.xml><?xml version="1.0" encoding="utf-8"?>
<a:theme xmlns:a="http://schemas.openxmlformats.org/drawingml/2006/main" name="Midocean Templa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BCDCB3D-468D-4B8B-9BEA-B9A9C1B9D994}"/>
</file>

<file path=customXml/itemProps2.xml><?xml version="1.0" encoding="utf-8"?>
<ds:datastoreItem xmlns:ds="http://schemas.openxmlformats.org/officeDocument/2006/customXml" ds:itemID="{43D50CEA-3097-4816-9121-EEAB461DE0C6}"/>
</file>

<file path=customXml/itemProps3.xml><?xml version="1.0" encoding="utf-8"?>
<ds:datastoreItem xmlns:ds="http://schemas.openxmlformats.org/officeDocument/2006/customXml" ds:itemID="{AF709E6D-EE3C-48BE-AFAF-337C6700E8B0}"/>
</file>

<file path=docProps/app.xml><?xml version="1.0" encoding="utf-8"?>
<Properties xmlns="http://schemas.openxmlformats.org/officeDocument/2006/extended-properties" xmlns:vt="http://schemas.openxmlformats.org/officeDocument/2006/docPropsVTypes">
  <Template>Midocean Template</Template>
  <TotalTime>134</TotalTime>
  <Words>959</Words>
  <Application>Microsoft Office PowerPoint</Application>
  <PresentationFormat>Widescreen</PresentationFormat>
  <Paragraphs>163</Paragraphs>
  <Slides>23</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23</vt:i4>
      </vt:variant>
    </vt:vector>
  </HeadingPairs>
  <TitlesOfParts>
    <vt:vector size="29" baseType="lpstr">
      <vt:lpstr>Arial</vt:lpstr>
      <vt:lpstr>Calibri</vt:lpstr>
      <vt:lpstr>Calibri Light</vt:lpstr>
      <vt:lpstr>Times New Roman</vt:lpstr>
      <vt:lpstr>Midocean Template</vt:lpstr>
      <vt:lpstr>Office Theme</vt:lpstr>
      <vt:lpstr>PowerPoint Presentation</vt:lpstr>
      <vt:lpstr>PowerPoint Presentation</vt:lpstr>
      <vt:lpstr>Human Resource Management   TENTH EDITON</vt:lpstr>
      <vt:lpstr>PowerPoint Presentation</vt:lpstr>
      <vt:lpstr>NATURE OF HUMAN RESOURCE MANAGEMENT</vt:lpstr>
      <vt:lpstr>TYPICAL DIVISION OF HR RESPONSIBILITIES</vt:lpstr>
      <vt:lpstr>HR ACTIVITIES</vt:lpstr>
      <vt:lpstr>PowerPoint Presentation</vt:lpstr>
      <vt:lpstr>HR MANAGEMENT CHALLENGES</vt:lpstr>
      <vt:lpstr>JOBS OF THE FUTURE</vt:lpstr>
      <vt:lpstr>HR MANAGEMENT CHALLENGES</vt:lpstr>
      <vt:lpstr>HR MANAGEMENT CHALLENGES</vt:lpstr>
      <vt:lpstr>NEW MOMS IN THE WORKFORCE</vt:lpstr>
      <vt:lpstr>HR MANAGEMENT CHALLENGES</vt:lpstr>
      <vt:lpstr>DIFFERENT ROLES FOR HR MANAGEMENT</vt:lpstr>
      <vt:lpstr>HR MANAGEMENT ROLES</vt:lpstr>
      <vt:lpstr>How HR Spends Its Time</vt:lpstr>
      <vt:lpstr>STRATEGIC ROLE FOR HR</vt:lpstr>
      <vt:lpstr>OVERVIEW OF HR MANAGEMENT ROLES</vt:lpstr>
      <vt:lpstr>ETHICS AND HR</vt:lpstr>
      <vt:lpstr>ETHICS AND HR (CONT’D)</vt:lpstr>
      <vt:lpstr>ETHICAL ISSUES IN MANAGEMENT</vt:lpstr>
      <vt:lpstr>HR MANAGEMENT COMPETENCIES AND CAREERS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Samah Mustafa</cp:lastModifiedBy>
  <cp:revision>22</cp:revision>
  <dcterms:created xsi:type="dcterms:W3CDTF">2021-08-03T13:03:26Z</dcterms:created>
  <dcterms:modified xsi:type="dcterms:W3CDTF">2024-01-25T13:20:16Z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