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bookmarkIdSeed="4">
  <p:sldMasterIdLst>
    <p:sldMasterId id="2147483648" r:id="rId1"/>
  </p:sldMasterIdLst>
  <p:notesMasterIdLst>
    <p:notesMasterId r:id="rId21"/>
  </p:notesMasterIdLst>
  <p:sldIdLst>
    <p:sldId id="281" r:id="rId2"/>
    <p:sldId id="647" r:id="rId3"/>
    <p:sldId id="649" r:id="rId4"/>
    <p:sldId id="652" r:id="rId5"/>
    <p:sldId id="655" r:id="rId6"/>
    <p:sldId id="656" r:id="rId7"/>
    <p:sldId id="659" r:id="rId8"/>
    <p:sldId id="690" r:id="rId9"/>
    <p:sldId id="691" r:id="rId10"/>
    <p:sldId id="692" r:id="rId11"/>
    <p:sldId id="693" r:id="rId12"/>
    <p:sldId id="694" r:id="rId13"/>
    <p:sldId id="697" r:id="rId14"/>
    <p:sldId id="696" r:id="rId15"/>
    <p:sldId id="695" r:id="rId16"/>
    <p:sldId id="699" r:id="rId17"/>
    <p:sldId id="700" r:id="rId18"/>
    <p:sldId id="679" r:id="rId19"/>
    <p:sldId id="448"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houha" initials="D" lastIdx="2" clrIdx="0">
    <p:extLst>
      <p:ext uri="{19B8F6BF-5375-455C-9EA6-DF929625EA0E}">
        <p15:presenceInfo xmlns:p15="http://schemas.microsoft.com/office/powerpoint/2012/main" userId="30f8364df5d48267"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FF33"/>
    <a:srgbClr val="000099"/>
    <a:srgbClr val="660066"/>
    <a:srgbClr val="996633"/>
    <a:srgbClr val="24A9E1"/>
    <a:srgbClr val="FF9518"/>
    <a:srgbClr val="FF66CC"/>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9CED96-068A-4274-8614-CE8858D45159}" type="datetimeFigureOut">
              <a:rPr lang="fr-FR" smtClean="0"/>
              <a:t>22/12/2022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9DBC96-224C-4F47-B1D0-6020CB55D1D9}" type="slidenum">
              <a:rPr lang="fr-FR" smtClean="0"/>
              <a:t>‹#›</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12/22/2022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12/22/2022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12/22/2022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12/22/2022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12/22/2022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png"/></Relationships>
</file>

<file path=ppt/slides/_rels/slide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png"/></Relationships>
</file>

<file path=ppt/slides/_rels/slide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png"/></Relationships>
</file>

<file path=ppt/slides/_rels/slide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png"/></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png"/></Relationships>
</file>

<file path=ppt/slides/_rels/slide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png"/></Relationships>
</file>

<file path=ppt/slides/_rels/slide1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png"/></Relationships>
</file>

<file path=ppt/slides/_rels/slide1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png"/></Relationships>
</file>

<file path=ppt/slides/_rels/slide1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png"/></Relationships>
</file>

<file path=ppt/slides/_rels/slide1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png"/></Relationships>
</file>

<file path=ppt/slides/_rels/slide1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png"/></Relationships>
</file>

<file path=ppt/slides/_rels/slide1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png"/></Relationships>
</file>

<file path=ppt/slides/_rels/slide1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png"/></Relationships>
</file>

<file path=ppt/slides/_rels/slide1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png"/></Relationships>
</file>

<file path=ppt/slides/_rels/slide1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png"/></Relationships>
</file>

<file path=ppt/slides/_rels/slide19.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82127"/>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a:fillRect/>
          </a:stretch>
        </p:blipFill>
        <p:spPr>
          <a:xfrm>
            <a:off x="0" y="4199708"/>
            <a:ext cx="12200709" cy="2688772"/>
          </a:xfrm>
          <a:prstGeom prst="rect">
            <a:avLst/>
          </a:prstGeom>
        </p:spPr>
      </p:pic>
      <p:pic>
        <p:nvPicPr>
          <p:cNvPr id="6" name="Picture 5"/>
          <p:cNvPicPr>
            <a:picLocks noChangeAspect="1"/>
          </p:cNvPicPr>
          <p:nvPr/>
        </p:nvPicPr>
        <p:blipFill>
          <a:blip r:embed="rId5"/>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714451" cy="1972334"/>
          </a:xfrm>
          <a:prstGeom prst="rect">
            <a:avLst/>
          </a:prstGeom>
        </p:spPr>
      </p:pic>
      <p:pic>
        <p:nvPicPr>
          <p:cNvPr id="13" name="Picture 12"/>
          <p:cNvPicPr>
            <a:picLocks noChangeAspect="1"/>
          </p:cNvPicPr>
          <p:nvPr/>
        </p:nvPicPr>
        <p:blipFill>
          <a:blip r:embed="rId7"/>
          <a:stretch>
            <a:fillRect/>
          </a:stretch>
        </p:blipFill>
        <p:spPr>
          <a:xfrm>
            <a:off x="5015865" y="3125470"/>
            <a:ext cx="5258435" cy="2209800"/>
          </a:xfrm>
          <a:prstGeom prst="rect">
            <a:avLst/>
          </a:prstGeom>
        </p:spPr>
      </p:pic>
      <p:sp>
        <p:nvSpPr>
          <p:cNvPr id="14" name="TextBox 13"/>
          <p:cNvSpPr txBox="1"/>
          <p:nvPr/>
        </p:nvSpPr>
        <p:spPr>
          <a:xfrm>
            <a:off x="474133" y="715791"/>
            <a:ext cx="4900295" cy="2091690"/>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Project </a:t>
            </a:r>
            <a:r>
              <a:rPr lang="fr-FR" altLang="en-US" sz="2800" dirty="0" smtClean="0">
                <a:solidFill>
                  <a:schemeClr val="bg1"/>
                </a:solidFill>
                <a:latin typeface="Tajawal Medium" panose="00000600000000000000" pitchFamily="2" charset="-78"/>
                <a:cs typeface="Tajawal Medium" panose="00000600000000000000" pitchFamily="2" charset="-78"/>
              </a:rPr>
              <a:t>Monitoring Course</a:t>
            </a:r>
            <a:endParaRPr lang="en-US" sz="2800" dirty="0" smtClean="0">
              <a:solidFill>
                <a:schemeClr val="bg1"/>
              </a:solidFill>
              <a:latin typeface="Tajawal Medium" panose="00000600000000000000" pitchFamily="2" charset="-78"/>
              <a:cs typeface="Tajawal Medium" panose="00000600000000000000" pitchFamily="2" charset="-78"/>
            </a:endParaRPr>
          </a:p>
          <a:p>
            <a:r>
              <a:rPr lang="en-US" sz="2800" dirty="0" smtClean="0">
                <a:solidFill>
                  <a:srgbClr val="FF0000"/>
                </a:solidFill>
                <a:latin typeface="Tajawal Medium" panose="00000600000000000000" pitchFamily="2" charset="-78"/>
                <a:cs typeface="Tajawal Medium" panose="00000600000000000000" pitchFamily="2" charset="-78"/>
              </a:rPr>
              <a:t>Prepared </a:t>
            </a:r>
            <a:r>
              <a:rPr lang="fr-FR" altLang="en-US" sz="2800" dirty="0" smtClean="0">
                <a:solidFill>
                  <a:srgbClr val="FF0000"/>
                </a:solidFill>
                <a:latin typeface="Tajawal Medium" panose="00000600000000000000" pitchFamily="2" charset="-78"/>
                <a:cs typeface="Tajawal Medium" panose="00000600000000000000" pitchFamily="2" charset="-78"/>
              </a:rPr>
              <a:t>&amp; presented </a:t>
            </a:r>
            <a:r>
              <a:rPr lang="en-US" sz="2800" dirty="0" smtClean="0">
                <a:solidFill>
                  <a:srgbClr val="FF0000"/>
                </a:solidFill>
                <a:latin typeface="Tajawal Medium" panose="00000600000000000000" pitchFamily="2" charset="-78"/>
                <a:cs typeface="Tajawal Medium" panose="00000600000000000000" pitchFamily="2" charset="-78"/>
              </a:rPr>
              <a:t>by</a:t>
            </a:r>
            <a:r>
              <a:rPr lang="fr-FR" altLang="en-US" sz="2800" dirty="0" smtClean="0">
                <a:solidFill>
                  <a:srgbClr val="FF0000"/>
                </a:solidFill>
                <a:latin typeface="Tajawal Medium" panose="00000600000000000000" pitchFamily="2" charset="-78"/>
                <a:cs typeface="Tajawal Medium" panose="00000600000000000000" pitchFamily="2" charset="-78"/>
              </a:rPr>
              <a:t>:</a:t>
            </a:r>
          </a:p>
          <a:p>
            <a:r>
              <a:rPr lang="fr-FR" altLang="en-US" sz="2800" dirty="0" smtClean="0">
                <a:solidFill>
                  <a:srgbClr val="FF0000"/>
                </a:solidFill>
                <a:latin typeface="Tajawal Medium" panose="00000600000000000000" pitchFamily="2" charset="-78"/>
                <a:cs typeface="Tajawal Medium" panose="00000600000000000000" pitchFamily="2" charset="-78"/>
              </a:rPr>
              <a:t>     </a:t>
            </a:r>
            <a:r>
              <a:rPr lang="en-US" sz="2800" dirty="0" smtClean="0">
                <a:solidFill>
                  <a:srgbClr val="FF0000"/>
                </a:solidFill>
                <a:latin typeface="Tajawal Medium" panose="00000600000000000000" pitchFamily="2" charset="-78"/>
                <a:cs typeface="Tajawal Medium" panose="00000600000000000000" pitchFamily="2" charset="-78"/>
              </a:rPr>
              <a:t>Dr. </a:t>
            </a:r>
            <a:r>
              <a:rPr lang="fr-FR" altLang="en-US" sz="2800" dirty="0" smtClean="0">
                <a:solidFill>
                  <a:srgbClr val="FF0000"/>
                </a:solidFill>
                <a:latin typeface="Tajawal Medium" panose="00000600000000000000" pitchFamily="2" charset="-78"/>
                <a:cs typeface="Tajawal Medium" panose="00000600000000000000" pitchFamily="2" charset="-78"/>
              </a:rPr>
              <a:t>Dhouha Melliti</a:t>
            </a:r>
            <a:endParaRPr lang="fr-FR" altLang="en-US" sz="2800" dirty="0" smtClean="0">
              <a:solidFill>
                <a:srgbClr val="C00000"/>
              </a:solidFill>
              <a:latin typeface="Tajawal Medium" panose="00000600000000000000" pitchFamily="2" charset="-78"/>
              <a:cs typeface="Tajawal Medium" panose="00000600000000000000" pitchFamily="2" charset="-78"/>
            </a:endParaRPr>
          </a:p>
          <a:p>
            <a:pPr algn="ctr"/>
            <a:r>
              <a:rPr lang="fr-FR" altLang="en-US" dirty="0" smtClean="0">
                <a:solidFill>
                  <a:srgbClr val="C00000"/>
                </a:solidFill>
                <a:highlight>
                  <a:srgbClr val="00FFFF"/>
                </a:highlight>
                <a:latin typeface="Tajawal Medium" panose="00000600000000000000" pitchFamily="2" charset="-78"/>
                <a:cs typeface="Tajawal Medium" panose="00000600000000000000" pitchFamily="2" charset="-78"/>
              </a:rPr>
              <a:t>2022-2023</a:t>
            </a:r>
            <a:endParaRPr lang="en-US" sz="2800" dirty="0" smtClean="0">
              <a:solidFill>
                <a:srgbClr val="C00000"/>
              </a:solidFill>
              <a:latin typeface="Tajawal Medium" panose="00000600000000000000" pitchFamily="2" charset="-78"/>
              <a:cs typeface="Tajawal Medium" panose="00000600000000000000" pitchFamily="2" charset="-78"/>
            </a:endParaRPr>
          </a:p>
          <a:p>
            <a:endParaRPr lang="en-US" sz="2800" dirty="0" smtClean="0">
              <a:solidFill>
                <a:srgbClr val="C00000"/>
              </a:solidFill>
              <a:latin typeface="Tajawal Medium" panose="00000600000000000000" pitchFamily="2" charset="-78"/>
              <a:cs typeface="Tajawal Medium" panose="00000600000000000000" pitchFamily="2" charset="-78"/>
            </a:endParaRPr>
          </a:p>
        </p:txBody>
      </p:sp>
      <p:sp>
        <p:nvSpPr>
          <p:cNvPr id="5" name="TextBox 15"/>
          <p:cNvSpPr txBox="1"/>
          <p:nvPr/>
        </p:nvSpPr>
        <p:spPr>
          <a:xfrm>
            <a:off x="5232219" y="3575228"/>
            <a:ext cx="4904559" cy="1815882"/>
          </a:xfrm>
          <a:prstGeom prst="rect">
            <a:avLst/>
          </a:prstGeom>
          <a:noFill/>
        </p:spPr>
        <p:txBody>
          <a:bodyPr wrap="squar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rPr>
              <a:t>Lecture 11</a:t>
            </a:r>
            <a:r>
              <a:rPr lang="fr-FR" altLang="en-US" sz="2800" dirty="0" smtClean="0">
                <a:solidFill>
                  <a:schemeClr val="bg1"/>
                </a:solidFill>
                <a:latin typeface="Tajawal Medium" panose="00000600000000000000" pitchFamily="2" charset="-78"/>
                <a:cs typeface="Tajawal Medium" panose="00000600000000000000" pitchFamily="2" charset="-78"/>
              </a:rPr>
              <a:t>:</a:t>
            </a:r>
            <a:r>
              <a:rPr lang="ar-AE" altLang="en-US" sz="2800" b="1" dirty="0">
                <a:solidFill>
                  <a:schemeClr val="bg1"/>
                </a:solidFill>
                <a:latin typeface="Tajawal Medium" panose="00000600000000000000" pitchFamily="2" charset="-78"/>
                <a:cs typeface="Tajawal Medium" panose="00000600000000000000" pitchFamily="2" charset="-78"/>
              </a:rPr>
              <a:t>ملخص</a:t>
            </a:r>
            <a:endParaRPr lang="fr-FR" altLang="en-US" sz="2800" b="1" dirty="0" smtClean="0">
              <a:solidFill>
                <a:schemeClr val="bg1"/>
              </a:solidFill>
              <a:latin typeface="Tajawal Medium" panose="00000600000000000000" pitchFamily="2" charset="-78"/>
              <a:cs typeface="Tajawal Medium" panose="00000600000000000000" pitchFamily="2" charset="-78"/>
            </a:endParaRPr>
          </a:p>
          <a:p>
            <a:pPr algn="ctr"/>
            <a:r>
              <a:rPr lang="en-US" sz="2800" b="1" dirty="0">
                <a:solidFill>
                  <a:srgbClr val="FF0000"/>
                </a:solidFill>
                <a:latin typeface="Tajawal Medium" panose="00000600000000000000" pitchFamily="2" charset="-78"/>
                <a:cs typeface="Tajawal Medium" panose="00000600000000000000" pitchFamily="2" charset="-78"/>
              </a:rPr>
              <a:t>Project </a:t>
            </a:r>
            <a:r>
              <a:rPr lang="fr-FR" altLang="en-US" sz="2800" b="1" dirty="0">
                <a:solidFill>
                  <a:srgbClr val="FF0000"/>
                </a:solidFill>
                <a:latin typeface="Tajawal Medium" panose="00000600000000000000" pitchFamily="2" charset="-78"/>
                <a:cs typeface="Tajawal Medium" panose="00000600000000000000" pitchFamily="2" charset="-78"/>
              </a:rPr>
              <a:t>Monitoring </a:t>
            </a:r>
            <a:r>
              <a:rPr lang="fr-FR" altLang="en-US" sz="2800" b="1" dirty="0" smtClean="0">
                <a:solidFill>
                  <a:srgbClr val="FF0000"/>
                </a:solidFill>
                <a:latin typeface="Tajawal Medium" panose="00000600000000000000" pitchFamily="2" charset="-78"/>
                <a:cs typeface="Tajawal Medium" panose="00000600000000000000" pitchFamily="2" charset="-78"/>
              </a:rPr>
              <a:t>Course </a:t>
            </a:r>
            <a:r>
              <a:rPr lang="fr-FR" altLang="en-US" sz="2800" b="1" dirty="0" err="1" smtClean="0">
                <a:solidFill>
                  <a:srgbClr val="FF0000"/>
                </a:solidFill>
                <a:latin typeface="Tajawal Medium" panose="00000600000000000000" pitchFamily="2" charset="-78"/>
                <a:cs typeface="Tajawal Medium" panose="00000600000000000000" pitchFamily="2" charset="-78"/>
              </a:rPr>
              <a:t>Revision</a:t>
            </a:r>
            <a:endParaRPr lang="en-US" sz="2800" b="1" dirty="0">
              <a:solidFill>
                <a:srgbClr val="FF0000"/>
              </a:solidFill>
              <a:latin typeface="Tajawal Medium" panose="00000600000000000000" pitchFamily="2" charset="-78"/>
              <a:cs typeface="Tajawal Medium" panose="00000600000000000000" pitchFamily="2" charset="-78"/>
            </a:endParaRPr>
          </a:p>
          <a:p>
            <a:pPr algn="ctr"/>
            <a:endParaRPr lang="fr-FR" altLang="en-US" sz="2800" dirty="0" smtClean="0">
              <a:ln>
                <a:solidFill>
                  <a:sysClr val="windowText" lastClr="000000"/>
                </a:solidFill>
              </a:ln>
              <a:solidFill>
                <a:srgbClr val="FF0000"/>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a:t>
            </a:fld>
            <a:endParaRPr lang="en-US"/>
          </a:p>
        </p:txBody>
      </p:sp>
      <p:sp>
        <p:nvSpPr>
          <p:cNvPr id="12" name="Zone de texte 11"/>
          <p:cNvSpPr txBox="1"/>
          <p:nvPr/>
        </p:nvSpPr>
        <p:spPr>
          <a:xfrm>
            <a:off x="2157095" y="384810"/>
            <a:ext cx="6251575" cy="954107"/>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Session6:Course </a:t>
            </a:r>
            <a:r>
              <a:rPr lang="en-US" sz="2400" b="1" dirty="0">
                <a:solidFill>
                  <a:srgbClr val="FF9518"/>
                </a:solidFill>
                <a:latin typeface="Tajawal Medium" panose="00000600000000000000" pitchFamily="2" charset="-78"/>
                <a:cs typeface="Tajawal Medium" panose="00000600000000000000" pitchFamily="2" charset="-78"/>
              </a:rPr>
              <a:t>Revision</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30613" y="1354539"/>
            <a:ext cx="8533675" cy="4173450"/>
          </a:xfrm>
          <a:prstGeom prst="rect">
            <a:avLst/>
          </a:prstGeom>
          <a:noFill/>
        </p:spPr>
        <p:txBody>
          <a:bodyPr wrap="square" rtlCol="0">
            <a:spAutoFit/>
          </a:bodyPr>
          <a:lstStyle/>
          <a:p>
            <a:pPr algn="ctr">
              <a:lnSpc>
                <a:spcPct val="120000"/>
              </a:lnSpc>
            </a:pPr>
            <a:r>
              <a:rPr lang="ar-AE" sz="2000" b="1" dirty="0" smtClean="0">
                <a:solidFill>
                  <a:srgbClr val="FF0000"/>
                </a:solidFill>
                <a:latin typeface="Times New Roman" panose="02020603050405020304" charset="0"/>
                <a:cs typeface="Times New Roman" panose="02020603050405020304" charset="0"/>
              </a:rPr>
              <a:t>ما هو</a:t>
            </a:r>
            <a:r>
              <a:rPr lang="ar-AE" sz="2000" b="1" dirty="0">
                <a:solidFill>
                  <a:srgbClr val="FF0000"/>
                </a:solidFill>
                <a:latin typeface="Times New Roman" panose="02020603050405020304" charset="0"/>
                <a:cs typeface="Times New Roman" panose="02020603050405020304" charset="0"/>
              </a:rPr>
              <a:t> الرصد </a:t>
            </a:r>
            <a:r>
              <a:rPr lang="ar-AE" sz="2000" b="1" dirty="0" smtClean="0">
                <a:solidFill>
                  <a:srgbClr val="FF0000"/>
                </a:solidFill>
                <a:latin typeface="Times New Roman" panose="02020603050405020304" charset="0"/>
                <a:cs typeface="Times New Roman" panose="02020603050405020304" charset="0"/>
              </a:rPr>
              <a:t>والتقييم</a:t>
            </a:r>
            <a:r>
              <a:rPr lang="en-US" sz="2000" b="1" dirty="0">
                <a:gradFill>
                  <a:gsLst>
                    <a:gs pos="0">
                      <a:srgbClr val="E30000"/>
                    </a:gs>
                    <a:gs pos="100000">
                      <a:srgbClr val="760303"/>
                    </a:gs>
                  </a:gsLst>
                  <a:lin scaled="0"/>
                </a:gradFill>
                <a:latin typeface="Times New Roman" panose="02020603050405020304" charset="0"/>
                <a:cs typeface="Times New Roman" panose="02020603050405020304" charset="0"/>
              </a:rPr>
              <a:t>What is M&amp;E?</a:t>
            </a:r>
          </a:p>
          <a:p>
            <a:pPr algn="ctr">
              <a:lnSpc>
                <a:spcPct val="120000"/>
              </a:lnSpc>
            </a:pPr>
            <a:endParaRPr lang="ar-AE" sz="2000" b="1" dirty="0">
              <a:solidFill>
                <a:srgbClr val="FF0000"/>
              </a:solidFill>
              <a:latin typeface="Times New Roman" panose="02020603050405020304" charset="0"/>
              <a:cs typeface="Times New Roman" panose="02020603050405020304" charset="0"/>
            </a:endParaRPr>
          </a:p>
          <a:p>
            <a:pPr marL="342900" indent="-342900" algn="just">
              <a:lnSpc>
                <a:spcPct val="120000"/>
              </a:lnSpc>
              <a:buFont typeface="Wingdings" panose="05000000000000000000" charset="0"/>
              <a:buChar char="Ø"/>
            </a:pPr>
            <a:endParaRPr lang="ar-AE" sz="1600" b="1" dirty="0">
              <a:latin typeface="Times New Roman" panose="02020603050405020304" charset="0"/>
              <a:cs typeface="Times New Roman" panose="02020603050405020304" charset="0"/>
            </a:endParaRPr>
          </a:p>
          <a:p>
            <a:pPr algn="r">
              <a:lnSpc>
                <a:spcPct val="120000"/>
              </a:lnSpc>
            </a:pPr>
            <a:r>
              <a:rPr lang="ar-AE" sz="1600" b="1" dirty="0">
                <a:latin typeface="Times New Roman" panose="02020603050405020304" charset="0"/>
                <a:cs typeface="Times New Roman" panose="02020603050405020304" charset="0"/>
              </a:rPr>
              <a:t>         </a:t>
            </a:r>
            <a:r>
              <a:rPr lang="ar-AE" sz="2000" b="1" dirty="0">
                <a:latin typeface="Times New Roman" panose="02020603050405020304" charset="0"/>
                <a:cs typeface="Times New Roman" panose="02020603050405020304" charset="0"/>
              </a:rPr>
              <a:t>الرصد والتقييم هي عملية جمع مستمر للمعلومات وتقييمها من أجل تحديد ما إذا كان يتم إحراز تقدم نحو الأهداف والغايات المحددة مسبقًا ، ولإبراز ما إذا كانت هناك أي آثار غير مقصودة (إيجابية أو سلبية) من المشروع وأنشطته . إنها جزء لا يتجزأ من دورة المشروع وممارسة الإدارة الجيدة.</a:t>
            </a:r>
          </a:p>
          <a:p>
            <a:pPr algn="r">
              <a:lnSpc>
                <a:spcPct val="120000"/>
              </a:lnSpc>
            </a:pPr>
            <a:r>
              <a:rPr lang="ar-AE" sz="2000" b="1" dirty="0">
                <a:latin typeface="Times New Roman" panose="02020603050405020304" charset="0"/>
                <a:cs typeface="Times New Roman" panose="02020603050405020304" charset="0"/>
              </a:rPr>
              <a:t>تتم المراقبة من أجل تتبع التقدم والأداء كأساس لصنع القرار في مختلف الخطوات في عملية المبادرة أو </a:t>
            </a:r>
            <a:r>
              <a:rPr lang="ar-AE" sz="2000" b="1" dirty="0" smtClean="0">
                <a:latin typeface="Times New Roman" panose="02020603050405020304" charset="0"/>
                <a:cs typeface="Times New Roman" panose="02020603050405020304" charset="0"/>
              </a:rPr>
              <a:t>المشروع.</a:t>
            </a:r>
            <a:endParaRPr lang="ar-AE" sz="2000" b="1" dirty="0">
              <a:latin typeface="Times New Roman" panose="02020603050405020304" charset="0"/>
              <a:cs typeface="Times New Roman" panose="02020603050405020304" charset="0"/>
            </a:endParaRPr>
          </a:p>
          <a:p>
            <a:pPr algn="r">
              <a:lnSpc>
                <a:spcPct val="120000"/>
              </a:lnSpc>
            </a:pPr>
            <a:r>
              <a:rPr lang="ar-AE" sz="2000" b="1" dirty="0">
                <a:latin typeface="Times New Roman" panose="02020603050405020304" charset="0"/>
                <a:cs typeface="Times New Roman" panose="02020603050405020304" charset="0"/>
              </a:rPr>
              <a:t>  التقييم ، من ناحية أخرى ، هو تقييم أكثر عمومية للبيانات أو الخبرة لتحديد إلى أي مدى حققت المبادرة أهدافها أو أهدافها.</a:t>
            </a:r>
            <a:endParaRPr lang="en-US" sz="2000" b="1" dirty="0">
              <a:latin typeface="Times New Roman" panose="02020603050405020304" charset="0"/>
              <a:cs typeface="Times New Roman" panose="02020603050405020304" charset="0"/>
            </a:endParaRPr>
          </a:p>
          <a:p>
            <a:pPr algn="r">
              <a:lnSpc>
                <a:spcPct val="150000"/>
              </a:lnSpc>
            </a:pPr>
            <a:endParaRPr lang="fr-FR" sz="2000" b="1" dirty="0">
              <a:latin typeface="Times New Roman" panose="02020603050405020304" pitchFamily="18" charset="0"/>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212018346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a:t>
            </a:fld>
            <a:endParaRPr lang="en-US"/>
          </a:p>
        </p:txBody>
      </p:sp>
      <p:sp>
        <p:nvSpPr>
          <p:cNvPr id="12" name="Zone de texte 11"/>
          <p:cNvSpPr txBox="1"/>
          <p:nvPr/>
        </p:nvSpPr>
        <p:spPr>
          <a:xfrm>
            <a:off x="2157095" y="384810"/>
            <a:ext cx="6251575" cy="954107"/>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Session6:Course Revision</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pic>
        <p:nvPicPr>
          <p:cNvPr id="16" name="Picture 15"/>
          <p:cNvPicPr>
            <a:picLocks noChangeAspect="1"/>
          </p:cNvPicPr>
          <p:nvPr/>
        </p:nvPicPr>
        <p:blipFill>
          <a:blip r:embed="rId3"/>
          <a:stretch>
            <a:fillRect/>
          </a:stretch>
        </p:blipFill>
        <p:spPr>
          <a:xfrm>
            <a:off x="2414990" y="6721475"/>
            <a:ext cx="9902229" cy="204838"/>
          </a:xfrm>
          <a:prstGeom prst="rect">
            <a:avLst/>
          </a:prstGeom>
        </p:spPr>
      </p:pic>
      <p:sp>
        <p:nvSpPr>
          <p:cNvPr id="17" name="TextBox 16"/>
          <p:cNvSpPr txBox="1"/>
          <p:nvPr/>
        </p:nvSpPr>
        <p:spPr>
          <a:xfrm>
            <a:off x="185928" y="1337201"/>
            <a:ext cx="8452476" cy="417422"/>
          </a:xfrm>
          <a:prstGeom prst="rect">
            <a:avLst/>
          </a:prstGeom>
          <a:noFill/>
        </p:spPr>
        <p:txBody>
          <a:bodyPr wrap="square" rtlCol="0">
            <a:spAutoFit/>
          </a:bodyPr>
          <a:lstStyle/>
          <a:p>
            <a:pPr algn="ctr">
              <a:lnSpc>
                <a:spcPct val="150000"/>
              </a:lnSpc>
            </a:pPr>
            <a:endParaRPr lang="fr-FR" sz="1600" dirty="0">
              <a:latin typeface="Times New Roman" panose="02020603050405020304" pitchFamily="18" charset="0"/>
              <a:cs typeface="Times New Roman" panose="02020603050405020304" pitchFamily="18" charset="0"/>
            </a:endParaRPr>
          </a:p>
        </p:txBody>
      </p:sp>
      <p:sp>
        <p:nvSpPr>
          <p:cNvPr id="8" name="Rectangle 7"/>
          <p:cNvSpPr/>
          <p:nvPr/>
        </p:nvSpPr>
        <p:spPr>
          <a:xfrm>
            <a:off x="219940" y="1337201"/>
            <a:ext cx="8385592" cy="5607689"/>
          </a:xfrm>
          <a:prstGeom prst="rect">
            <a:avLst/>
          </a:prstGeom>
        </p:spPr>
        <p:txBody>
          <a:bodyPr wrap="square">
            <a:spAutoFit/>
          </a:bodyPr>
          <a:lstStyle/>
          <a:p>
            <a:pPr algn="ctr"/>
            <a:r>
              <a:rPr lang="fr-FR" sz="2400" b="1" dirty="0" err="1">
                <a:solidFill>
                  <a:srgbClr val="C00000"/>
                </a:solidFill>
              </a:rPr>
              <a:t>لماذا</a:t>
            </a:r>
            <a:r>
              <a:rPr lang="fr-FR" sz="2400" b="1" dirty="0">
                <a:solidFill>
                  <a:srgbClr val="C00000"/>
                </a:solidFill>
              </a:rPr>
              <a:t> </a:t>
            </a:r>
            <a:r>
              <a:rPr lang="fr-FR" sz="2400" b="1" dirty="0" err="1">
                <a:solidFill>
                  <a:srgbClr val="C00000"/>
                </a:solidFill>
              </a:rPr>
              <a:t>نظام</a:t>
            </a:r>
            <a:r>
              <a:rPr lang="fr-FR" sz="2400" b="1" dirty="0">
                <a:solidFill>
                  <a:srgbClr val="C00000"/>
                </a:solidFill>
              </a:rPr>
              <a:t> </a:t>
            </a:r>
            <a:r>
              <a:rPr lang="fr-FR" sz="2400" b="1" dirty="0" err="1">
                <a:solidFill>
                  <a:srgbClr val="C00000"/>
                </a:solidFill>
              </a:rPr>
              <a:t>الرصد</a:t>
            </a:r>
            <a:r>
              <a:rPr lang="fr-FR" sz="2400" b="1" dirty="0">
                <a:solidFill>
                  <a:srgbClr val="C00000"/>
                </a:solidFill>
              </a:rPr>
              <a:t> </a:t>
            </a:r>
            <a:r>
              <a:rPr lang="fr-FR" sz="2400" b="1" dirty="0" err="1">
                <a:solidFill>
                  <a:srgbClr val="C00000"/>
                </a:solidFill>
              </a:rPr>
              <a:t>والتقييم</a:t>
            </a:r>
            <a:r>
              <a:rPr lang="fr-FR" sz="2400" b="1" dirty="0" smtClean="0">
                <a:solidFill>
                  <a:srgbClr val="C00000"/>
                </a:solidFill>
              </a:rPr>
              <a:t>؟</a:t>
            </a:r>
            <a:r>
              <a:rPr lang="en-US" sz="2400" b="1" dirty="0">
                <a:gradFill>
                  <a:gsLst>
                    <a:gs pos="0">
                      <a:srgbClr val="14CD68"/>
                    </a:gs>
                    <a:gs pos="100000">
                      <a:srgbClr val="035C7D"/>
                    </a:gs>
                  </a:gsLst>
                  <a:lin scaled="0"/>
                </a:gradFill>
                <a:latin typeface="Times New Roman" panose="02020603050405020304" charset="0"/>
                <a:cs typeface="Times New Roman" panose="02020603050405020304" charset="0"/>
              </a:rPr>
              <a:t> Why a M&amp;E system?</a:t>
            </a:r>
          </a:p>
          <a:p>
            <a:pPr algn="ctr"/>
            <a:endParaRPr lang="fr-FR" sz="2400" b="1" dirty="0" smtClean="0">
              <a:solidFill>
                <a:srgbClr val="C00000"/>
              </a:solidFill>
            </a:endParaRPr>
          </a:p>
          <a:p>
            <a:pPr algn="ctr"/>
            <a:endParaRPr lang="fr-FR" sz="2800" b="1" dirty="0">
              <a:solidFill>
                <a:srgbClr val="C00000"/>
              </a:solidFill>
            </a:endParaRPr>
          </a:p>
          <a:p>
            <a:pPr algn="r"/>
            <a:r>
              <a:rPr lang="fr-FR" sz="2000" b="1" dirty="0" err="1"/>
              <a:t>تحسين</a:t>
            </a:r>
            <a:r>
              <a:rPr lang="fr-FR" sz="2000" b="1" dirty="0"/>
              <a:t> </a:t>
            </a:r>
            <a:r>
              <a:rPr lang="fr-FR" sz="2000" b="1" dirty="0" err="1"/>
              <a:t>تصميم</a:t>
            </a:r>
            <a:r>
              <a:rPr lang="fr-FR" sz="2000" b="1" dirty="0"/>
              <a:t> </a:t>
            </a:r>
            <a:r>
              <a:rPr lang="fr-FR" sz="2000" b="1" dirty="0" err="1"/>
              <a:t>المشروع</a:t>
            </a:r>
            <a:r>
              <a:rPr lang="fr-FR" sz="2000" b="1" dirty="0"/>
              <a:t> </a:t>
            </a:r>
            <a:r>
              <a:rPr lang="fr-FR" sz="2000" b="1" dirty="0" err="1"/>
              <a:t>والبرنامج</a:t>
            </a:r>
            <a:r>
              <a:rPr lang="fr-FR" sz="2000" b="1" dirty="0"/>
              <a:t> </a:t>
            </a:r>
            <a:r>
              <a:rPr lang="fr-FR" sz="2000" b="1" dirty="0" err="1"/>
              <a:t>من</a:t>
            </a:r>
            <a:r>
              <a:rPr lang="fr-FR" sz="2000" b="1" dirty="0"/>
              <a:t> </a:t>
            </a:r>
            <a:r>
              <a:rPr lang="fr-FR" sz="2000" b="1" dirty="0" err="1"/>
              <a:t>خلال</a:t>
            </a:r>
            <a:r>
              <a:rPr lang="fr-FR" sz="2000" b="1" dirty="0"/>
              <a:t> </a:t>
            </a:r>
            <a:r>
              <a:rPr lang="fr-FR" sz="2000" b="1" dirty="0" err="1"/>
              <a:t>التعليقات</a:t>
            </a:r>
            <a:r>
              <a:rPr lang="fr-FR" sz="2000" b="1" dirty="0"/>
              <a:t> </a:t>
            </a:r>
            <a:r>
              <a:rPr lang="fr-FR" sz="2000" b="1" dirty="0" err="1"/>
              <a:t>المقدمة</a:t>
            </a:r>
            <a:r>
              <a:rPr lang="fr-FR" sz="2000" b="1" dirty="0"/>
              <a:t> </a:t>
            </a:r>
            <a:r>
              <a:rPr lang="fr-FR" sz="2000" b="1" dirty="0" err="1"/>
              <a:t>من</a:t>
            </a:r>
            <a:r>
              <a:rPr lang="fr-FR" sz="2000" b="1" dirty="0"/>
              <a:t> </a:t>
            </a:r>
            <a:r>
              <a:rPr lang="fr-FR" sz="2000" b="1" dirty="0" err="1"/>
              <a:t>التقييمات</a:t>
            </a:r>
            <a:r>
              <a:rPr lang="fr-FR" sz="2000" b="1" dirty="0"/>
              <a:t> </a:t>
            </a:r>
            <a:r>
              <a:rPr lang="fr-FR" sz="2000" b="1" dirty="0" err="1"/>
              <a:t>المتوسطة</a:t>
            </a:r>
            <a:r>
              <a:rPr lang="fr-FR" sz="2000" b="1" dirty="0"/>
              <a:t> </a:t>
            </a:r>
            <a:r>
              <a:rPr lang="fr-FR" sz="2000" b="1" dirty="0" err="1"/>
              <a:t>والنهائية</a:t>
            </a:r>
            <a:r>
              <a:rPr lang="fr-FR" sz="2000" b="1" dirty="0"/>
              <a:t> </a:t>
            </a:r>
            <a:r>
              <a:rPr lang="fr-FR" sz="2000" b="1" dirty="0" err="1"/>
              <a:t>واللاحقة</a:t>
            </a:r>
            <a:r>
              <a:rPr lang="fr-FR" sz="2000" b="1" dirty="0"/>
              <a:t> ؛</a:t>
            </a:r>
          </a:p>
          <a:p>
            <a:pPr algn="r"/>
            <a:r>
              <a:rPr lang="fr-FR" sz="2000" b="1" dirty="0" err="1"/>
              <a:t>إعلام</a:t>
            </a:r>
            <a:r>
              <a:rPr lang="fr-FR" sz="2000" b="1" dirty="0"/>
              <a:t> </a:t>
            </a:r>
            <a:r>
              <a:rPr lang="fr-FR" sz="2000" b="1" dirty="0" err="1"/>
              <a:t>وتأثير</a:t>
            </a:r>
            <a:r>
              <a:rPr lang="fr-FR" sz="2000" b="1" dirty="0"/>
              <a:t> </a:t>
            </a:r>
            <a:r>
              <a:rPr lang="fr-FR" sz="2000" b="1" dirty="0" err="1"/>
              <a:t>استراتيجية</a:t>
            </a:r>
            <a:r>
              <a:rPr lang="fr-FR" sz="2000" b="1" dirty="0"/>
              <a:t> </a:t>
            </a:r>
            <a:r>
              <a:rPr lang="fr-FR" sz="2000" b="1" dirty="0" err="1"/>
              <a:t>المساعدة</a:t>
            </a:r>
            <a:r>
              <a:rPr lang="fr-FR" sz="2000" b="1" dirty="0"/>
              <a:t> </a:t>
            </a:r>
            <a:r>
              <a:rPr lang="fr-FR" sz="2000" b="1" dirty="0" err="1"/>
              <a:t>القطاعية</a:t>
            </a:r>
            <a:r>
              <a:rPr lang="fr-FR" sz="2000" b="1" dirty="0"/>
              <a:t> </a:t>
            </a:r>
            <a:r>
              <a:rPr lang="fr-FR" sz="2000" b="1" dirty="0" err="1"/>
              <a:t>والقطرية</a:t>
            </a:r>
            <a:r>
              <a:rPr lang="fr-FR" sz="2000" b="1" dirty="0"/>
              <a:t> </a:t>
            </a:r>
            <a:r>
              <a:rPr lang="fr-FR" sz="2000" b="1" dirty="0" err="1"/>
              <a:t>من</a:t>
            </a:r>
            <a:r>
              <a:rPr lang="fr-FR" sz="2000" b="1" dirty="0"/>
              <a:t> </a:t>
            </a:r>
            <a:r>
              <a:rPr lang="fr-FR" sz="2000" b="1" dirty="0" err="1"/>
              <a:t>خلال</a:t>
            </a:r>
            <a:r>
              <a:rPr lang="fr-FR" sz="2000" b="1" dirty="0"/>
              <a:t> </a:t>
            </a:r>
            <a:r>
              <a:rPr lang="fr-FR" sz="2000" b="1" dirty="0" err="1"/>
              <a:t>تحليل</a:t>
            </a:r>
            <a:r>
              <a:rPr lang="fr-FR" sz="2000" b="1" dirty="0"/>
              <a:t> </a:t>
            </a:r>
            <a:r>
              <a:rPr lang="fr-FR" sz="2000" b="1" dirty="0" err="1"/>
              <a:t>نتائج</a:t>
            </a:r>
            <a:r>
              <a:rPr lang="fr-FR" sz="2000" b="1" dirty="0"/>
              <a:t> </a:t>
            </a:r>
            <a:r>
              <a:rPr lang="fr-FR" sz="2000" b="1" dirty="0" err="1"/>
              <a:t>وتأثير</a:t>
            </a:r>
            <a:r>
              <a:rPr lang="fr-FR" sz="2000" b="1" dirty="0"/>
              <a:t> </a:t>
            </a:r>
            <a:r>
              <a:rPr lang="fr-FR" sz="2000" b="1" dirty="0" err="1"/>
              <a:t>التدخلات</a:t>
            </a:r>
            <a:r>
              <a:rPr lang="fr-FR" sz="2000" b="1" dirty="0"/>
              <a:t> ، </a:t>
            </a:r>
            <a:r>
              <a:rPr lang="fr-FR" sz="2000" b="1" dirty="0" err="1"/>
              <a:t>ونقاط</a:t>
            </a:r>
            <a:r>
              <a:rPr lang="fr-FR" sz="2000" b="1" dirty="0"/>
              <a:t> </a:t>
            </a:r>
            <a:r>
              <a:rPr lang="fr-FR" sz="2000" b="1" dirty="0" err="1"/>
              <a:t>القوة</a:t>
            </a:r>
            <a:r>
              <a:rPr lang="fr-FR" sz="2000" b="1" dirty="0"/>
              <a:t> </a:t>
            </a:r>
            <a:r>
              <a:rPr lang="fr-FR" sz="2000" b="1" dirty="0" err="1"/>
              <a:t>والضعف</a:t>
            </a:r>
            <a:r>
              <a:rPr lang="fr-FR" sz="2000" b="1" dirty="0"/>
              <a:t> </a:t>
            </a:r>
            <a:r>
              <a:rPr lang="fr-FR" sz="2000" b="1" dirty="0" err="1"/>
              <a:t>في</a:t>
            </a:r>
            <a:r>
              <a:rPr lang="fr-FR" sz="2000" b="1" dirty="0"/>
              <a:t> </a:t>
            </a:r>
            <a:r>
              <a:rPr lang="fr-FR" sz="2000" b="1" dirty="0" err="1"/>
              <a:t>تنفيذها</a:t>
            </a:r>
            <a:r>
              <a:rPr lang="fr-FR" sz="2000" b="1" dirty="0"/>
              <a:t> ، </a:t>
            </a:r>
            <a:r>
              <a:rPr lang="fr-FR" sz="2000" b="1" dirty="0" err="1"/>
              <a:t>مما</a:t>
            </a:r>
            <a:r>
              <a:rPr lang="fr-FR" sz="2000" b="1" dirty="0"/>
              <a:t> </a:t>
            </a:r>
            <a:r>
              <a:rPr lang="fr-FR" sz="2000" b="1" dirty="0" err="1"/>
              <a:t>يمكّن</a:t>
            </a:r>
            <a:r>
              <a:rPr lang="fr-FR" sz="2000" b="1" dirty="0"/>
              <a:t> </a:t>
            </a:r>
            <a:r>
              <a:rPr lang="fr-FR" sz="2000" b="1" dirty="0" err="1"/>
              <a:t>الحكومات</a:t>
            </a:r>
            <a:r>
              <a:rPr lang="fr-FR" sz="2000" b="1" dirty="0"/>
              <a:t> </a:t>
            </a:r>
            <a:r>
              <a:rPr lang="fr-FR" sz="2000" b="1" dirty="0" err="1"/>
              <a:t>والمنظمات</a:t>
            </a:r>
            <a:r>
              <a:rPr lang="fr-FR" sz="2000" b="1" dirty="0"/>
              <a:t> </a:t>
            </a:r>
            <a:r>
              <a:rPr lang="fr-FR" sz="2000" b="1" dirty="0" err="1"/>
              <a:t>من</a:t>
            </a:r>
            <a:r>
              <a:rPr lang="fr-FR" sz="2000" b="1" dirty="0"/>
              <a:t> </a:t>
            </a:r>
            <a:r>
              <a:rPr lang="fr-FR" sz="2000" b="1" dirty="0" err="1"/>
              <a:t>تطوير</a:t>
            </a:r>
            <a:r>
              <a:rPr lang="fr-FR" sz="2000" b="1" dirty="0"/>
              <a:t> </a:t>
            </a:r>
            <a:r>
              <a:rPr lang="fr-FR" sz="2000" b="1" dirty="0" err="1"/>
              <a:t>قاعدة</a:t>
            </a:r>
            <a:r>
              <a:rPr lang="fr-FR" sz="2000" b="1" dirty="0"/>
              <a:t> </a:t>
            </a:r>
            <a:r>
              <a:rPr lang="fr-FR" sz="2000" b="1" dirty="0" err="1"/>
              <a:t>معرفية</a:t>
            </a:r>
            <a:r>
              <a:rPr lang="fr-FR" sz="2000" b="1" dirty="0"/>
              <a:t> </a:t>
            </a:r>
            <a:r>
              <a:rPr lang="fr-FR" sz="2000" b="1" dirty="0" err="1"/>
              <a:t>لأنواع</a:t>
            </a:r>
            <a:r>
              <a:rPr lang="fr-FR" sz="2000" b="1" dirty="0"/>
              <a:t> </a:t>
            </a:r>
            <a:r>
              <a:rPr lang="fr-FR" sz="2000" b="1" dirty="0" err="1" smtClean="0"/>
              <a:t>التدخلات</a:t>
            </a:r>
            <a:r>
              <a:rPr lang="fr-FR" sz="2000" b="1" dirty="0"/>
              <a:t> </a:t>
            </a:r>
            <a:r>
              <a:rPr lang="fr-FR" sz="2000" b="1" dirty="0" err="1"/>
              <a:t>الناجحة</a:t>
            </a:r>
            <a:r>
              <a:rPr lang="fr-FR" sz="2000" b="1" dirty="0" smtClean="0"/>
              <a:t> </a:t>
            </a:r>
          </a:p>
          <a:p>
            <a:pPr algn="r"/>
            <a:r>
              <a:rPr lang="fr-FR" sz="2000" b="1" dirty="0" smtClean="0"/>
              <a:t>  </a:t>
            </a:r>
            <a:r>
              <a:rPr lang="fr-FR" sz="2000" b="1" dirty="0"/>
              <a:t>(</a:t>
            </a:r>
            <a:r>
              <a:rPr lang="fr-FR" sz="2000" b="1" dirty="0" err="1"/>
              <a:t>أي</a:t>
            </a:r>
            <a:r>
              <a:rPr lang="fr-FR" sz="2000" b="1" dirty="0"/>
              <a:t> </a:t>
            </a:r>
            <a:r>
              <a:rPr lang="fr-FR" sz="2000" b="1" dirty="0" err="1" smtClean="0"/>
              <a:t>ما</a:t>
            </a:r>
            <a:r>
              <a:rPr lang="fr-FR" sz="2000" b="1" dirty="0" smtClean="0"/>
              <a:t> </a:t>
            </a:r>
            <a:r>
              <a:rPr lang="fr-FR" sz="2000" b="1" dirty="0" err="1"/>
              <a:t>الذي</a:t>
            </a:r>
            <a:r>
              <a:rPr lang="fr-FR" sz="2000" b="1" dirty="0"/>
              <a:t> </a:t>
            </a:r>
            <a:r>
              <a:rPr lang="fr-FR" sz="2000" b="1" dirty="0" err="1"/>
              <a:t>ينجح</a:t>
            </a:r>
            <a:r>
              <a:rPr lang="fr-FR" sz="2000" b="1" dirty="0"/>
              <a:t> </a:t>
            </a:r>
            <a:r>
              <a:rPr lang="fr-FR" sz="2000" b="1" dirty="0" err="1"/>
              <a:t>وماذا</a:t>
            </a:r>
            <a:r>
              <a:rPr lang="fr-FR" sz="2000" b="1" dirty="0"/>
              <a:t>؟ </a:t>
            </a:r>
            <a:r>
              <a:rPr lang="fr-FR" sz="2000" b="1" dirty="0" err="1"/>
              <a:t>لا</a:t>
            </a:r>
            <a:r>
              <a:rPr lang="fr-FR" sz="2000" b="1" dirty="0"/>
              <a:t> </a:t>
            </a:r>
            <a:r>
              <a:rPr lang="fr-FR" sz="2000" b="1" dirty="0" err="1"/>
              <a:t>ولماذا</a:t>
            </a:r>
            <a:r>
              <a:rPr lang="fr-FR" sz="2000" b="1" dirty="0"/>
              <a:t>؟</a:t>
            </a:r>
          </a:p>
          <a:p>
            <a:pPr algn="r"/>
            <a:r>
              <a:rPr lang="fr-FR" sz="2000" b="1" dirty="0" err="1"/>
              <a:t>قدم</a:t>
            </a:r>
            <a:r>
              <a:rPr lang="fr-FR" sz="2000" b="1" dirty="0"/>
              <a:t> </a:t>
            </a:r>
            <a:r>
              <a:rPr lang="fr-FR" sz="2000" b="1" dirty="0" err="1"/>
              <a:t>ملاحظات</a:t>
            </a:r>
            <a:r>
              <a:rPr lang="fr-FR" sz="2000" b="1" dirty="0"/>
              <a:t> </a:t>
            </a:r>
            <a:r>
              <a:rPr lang="fr-FR" sz="2000" b="1" dirty="0" err="1"/>
              <a:t>منتظمة</a:t>
            </a:r>
            <a:r>
              <a:rPr lang="fr-FR" sz="2000" b="1" dirty="0"/>
              <a:t> </a:t>
            </a:r>
            <a:r>
              <a:rPr lang="fr-FR" sz="2000" b="1" dirty="0" err="1"/>
              <a:t>حول</a:t>
            </a:r>
            <a:r>
              <a:rPr lang="fr-FR" sz="2000" b="1" dirty="0"/>
              <a:t> </a:t>
            </a:r>
            <a:r>
              <a:rPr lang="fr-FR" sz="2000" b="1" dirty="0" err="1"/>
              <a:t>أداء</a:t>
            </a:r>
            <a:r>
              <a:rPr lang="fr-FR" sz="2000" b="1" dirty="0"/>
              <a:t> </a:t>
            </a:r>
            <a:r>
              <a:rPr lang="fr-FR" sz="2000" b="1" dirty="0" err="1"/>
              <a:t>المشروع</a:t>
            </a:r>
            <a:r>
              <a:rPr lang="fr-FR" sz="2000" b="1" dirty="0"/>
              <a:t> </a:t>
            </a:r>
            <a:r>
              <a:rPr lang="fr-FR" sz="2000" b="1" dirty="0" err="1"/>
              <a:t>وأظهر</a:t>
            </a:r>
            <a:r>
              <a:rPr lang="fr-FR" sz="2000" b="1" dirty="0"/>
              <a:t> </a:t>
            </a:r>
            <a:r>
              <a:rPr lang="fr-FR" sz="2000" b="1" dirty="0" err="1"/>
              <a:t>أي</a:t>
            </a:r>
            <a:r>
              <a:rPr lang="fr-FR" sz="2000" b="1" dirty="0"/>
              <a:t> </a:t>
            </a:r>
            <a:r>
              <a:rPr lang="fr-FR" sz="2000" b="1" dirty="0" err="1"/>
              <a:t>حاجة</a:t>
            </a:r>
            <a:r>
              <a:rPr lang="fr-FR" sz="2000" b="1" dirty="0"/>
              <a:t> </a:t>
            </a:r>
            <a:r>
              <a:rPr lang="fr-FR" sz="2000" b="1" dirty="0" err="1"/>
              <a:t>لتصحيحات</a:t>
            </a:r>
            <a:r>
              <a:rPr lang="fr-FR" sz="2000" b="1" dirty="0"/>
              <a:t> "</a:t>
            </a:r>
            <a:r>
              <a:rPr lang="fr-FR" sz="2000" b="1" dirty="0" err="1"/>
              <a:t>منتصف</a:t>
            </a:r>
            <a:r>
              <a:rPr lang="fr-FR" sz="2000" b="1" dirty="0"/>
              <a:t> </a:t>
            </a:r>
            <a:r>
              <a:rPr lang="fr-FR" sz="2000" b="1" dirty="0" err="1"/>
              <a:t>الدورة</a:t>
            </a:r>
            <a:r>
              <a:rPr lang="fr-FR" sz="2000" b="1" dirty="0"/>
              <a:t> </a:t>
            </a:r>
            <a:r>
              <a:rPr lang="fr-FR" sz="2000" b="1" dirty="0" err="1"/>
              <a:t>التدريبية</a:t>
            </a:r>
            <a:r>
              <a:rPr lang="fr-FR" sz="2000" b="1" dirty="0"/>
              <a:t>"</a:t>
            </a:r>
          </a:p>
          <a:p>
            <a:pPr algn="r"/>
            <a:r>
              <a:rPr lang="fr-FR" sz="2000" b="1" dirty="0" err="1"/>
              <a:t>تحديد</a:t>
            </a:r>
            <a:r>
              <a:rPr lang="fr-FR" sz="2000" b="1" dirty="0"/>
              <a:t> </a:t>
            </a:r>
            <a:r>
              <a:rPr lang="fr-FR" sz="2000" b="1" dirty="0" err="1"/>
              <a:t>المشاكل</a:t>
            </a:r>
            <a:r>
              <a:rPr lang="fr-FR" sz="2000" b="1" dirty="0"/>
              <a:t> </a:t>
            </a:r>
            <a:r>
              <a:rPr lang="fr-FR" sz="2000" b="1" dirty="0" err="1"/>
              <a:t>في</a:t>
            </a:r>
            <a:r>
              <a:rPr lang="fr-FR" sz="2000" b="1" dirty="0"/>
              <a:t> </a:t>
            </a:r>
            <a:r>
              <a:rPr lang="fr-FR" sz="2000" b="1" dirty="0" err="1"/>
              <a:t>وقت</a:t>
            </a:r>
            <a:r>
              <a:rPr lang="fr-FR" sz="2000" b="1" dirty="0"/>
              <a:t> </a:t>
            </a:r>
            <a:r>
              <a:rPr lang="fr-FR" sz="2000" b="1" dirty="0" err="1"/>
              <a:t>مبكر</a:t>
            </a:r>
            <a:r>
              <a:rPr lang="fr-FR" sz="2000" b="1" dirty="0"/>
              <a:t> </a:t>
            </a:r>
            <a:r>
              <a:rPr lang="fr-FR" sz="2000" b="1" dirty="0" err="1"/>
              <a:t>واقتراح</a:t>
            </a:r>
            <a:r>
              <a:rPr lang="fr-FR" sz="2000" b="1" dirty="0"/>
              <a:t> </a:t>
            </a:r>
            <a:r>
              <a:rPr lang="fr-FR" sz="2000" b="1" dirty="0" err="1"/>
              <a:t>الحلول</a:t>
            </a:r>
            <a:endParaRPr lang="fr-FR" sz="2000" b="1" dirty="0"/>
          </a:p>
          <a:p>
            <a:pPr algn="r"/>
            <a:r>
              <a:rPr lang="fr-FR" sz="2000" b="1" dirty="0" err="1"/>
              <a:t>رصد</a:t>
            </a:r>
            <a:r>
              <a:rPr lang="fr-FR" sz="2000" b="1" dirty="0"/>
              <a:t> </a:t>
            </a:r>
            <a:r>
              <a:rPr lang="fr-FR" sz="2000" b="1" dirty="0" err="1"/>
              <a:t>وصول</a:t>
            </a:r>
            <a:r>
              <a:rPr lang="fr-FR" sz="2000" b="1" dirty="0"/>
              <a:t> </a:t>
            </a:r>
            <a:r>
              <a:rPr lang="fr-FR" sz="2000" b="1" dirty="0" err="1"/>
              <a:t>السكان</a:t>
            </a:r>
            <a:r>
              <a:rPr lang="fr-FR" sz="2000" b="1" dirty="0"/>
              <a:t> </a:t>
            </a:r>
            <a:r>
              <a:rPr lang="fr-FR" sz="2000" b="1" dirty="0" err="1"/>
              <a:t>المستهدفين</a:t>
            </a:r>
            <a:r>
              <a:rPr lang="fr-FR" sz="2000" b="1" dirty="0"/>
              <a:t> </a:t>
            </a:r>
            <a:r>
              <a:rPr lang="fr-FR" sz="2000" b="1" dirty="0" err="1"/>
              <a:t>إلى</a:t>
            </a:r>
            <a:r>
              <a:rPr lang="fr-FR" sz="2000" b="1" dirty="0"/>
              <a:t> </a:t>
            </a:r>
            <a:r>
              <a:rPr lang="fr-FR" sz="2000" b="1" dirty="0" err="1"/>
              <a:t>خدمات</a:t>
            </a:r>
            <a:r>
              <a:rPr lang="fr-FR" sz="2000" b="1" dirty="0"/>
              <a:t> </a:t>
            </a:r>
            <a:r>
              <a:rPr lang="fr-FR" sz="2000" b="1" dirty="0" err="1"/>
              <a:t>المشروع</a:t>
            </a:r>
            <a:r>
              <a:rPr lang="fr-FR" sz="2000" b="1" dirty="0"/>
              <a:t> </a:t>
            </a:r>
            <a:r>
              <a:rPr lang="fr-FR" sz="2000" b="1" dirty="0" err="1"/>
              <a:t>ونتائجه</a:t>
            </a:r>
            <a:r>
              <a:rPr lang="fr-FR" sz="2000" b="1" dirty="0"/>
              <a:t> ؛</a:t>
            </a:r>
          </a:p>
          <a:p>
            <a:pPr algn="r"/>
            <a:r>
              <a:rPr lang="fr-FR" sz="2000" b="1" dirty="0" err="1"/>
              <a:t>تقييم</a:t>
            </a:r>
            <a:r>
              <a:rPr lang="fr-FR" sz="2000" b="1" dirty="0"/>
              <a:t> </a:t>
            </a:r>
            <a:r>
              <a:rPr lang="fr-FR" sz="2000" b="1" dirty="0" err="1"/>
              <a:t>تحقيق</a:t>
            </a:r>
            <a:r>
              <a:rPr lang="fr-FR" sz="2000" b="1" dirty="0"/>
              <a:t> </a:t>
            </a:r>
            <a:r>
              <a:rPr lang="fr-FR" sz="2000" b="1" dirty="0" err="1"/>
              <a:t>أهداف</a:t>
            </a:r>
            <a:r>
              <a:rPr lang="fr-FR" sz="2000" b="1" dirty="0"/>
              <a:t> </a:t>
            </a:r>
            <a:r>
              <a:rPr lang="fr-FR" sz="2000" b="1" dirty="0" err="1"/>
              <a:t>المشروع</a:t>
            </a:r>
            <a:endParaRPr lang="fr-FR" sz="2000" b="1" dirty="0"/>
          </a:p>
          <a:p>
            <a:pPr algn="r"/>
            <a:r>
              <a:rPr lang="fr-FR" sz="2000" b="1" dirty="0" err="1"/>
              <a:t>قياس</a:t>
            </a:r>
            <a:r>
              <a:rPr lang="fr-FR" sz="2000" b="1" dirty="0"/>
              <a:t> </a:t>
            </a:r>
            <a:r>
              <a:rPr lang="fr-FR" sz="2000" b="1" dirty="0" err="1"/>
              <a:t>تأثير</a:t>
            </a:r>
            <a:r>
              <a:rPr lang="fr-FR" sz="2000" b="1" dirty="0"/>
              <a:t> </a:t>
            </a:r>
            <a:r>
              <a:rPr lang="fr-FR" sz="2000" b="1" dirty="0" err="1"/>
              <a:t>المشروع</a:t>
            </a:r>
            <a:r>
              <a:rPr lang="fr-FR" sz="2000" b="1" dirty="0"/>
              <a:t> </a:t>
            </a:r>
            <a:r>
              <a:rPr lang="fr-FR" sz="2000" b="1" dirty="0" err="1"/>
              <a:t>على</a:t>
            </a:r>
            <a:r>
              <a:rPr lang="fr-FR" sz="2000" b="1" dirty="0"/>
              <a:t> </a:t>
            </a:r>
            <a:r>
              <a:rPr lang="fr-FR" sz="2000" b="1" dirty="0" err="1"/>
              <a:t>المؤشرات</a:t>
            </a:r>
            <a:r>
              <a:rPr lang="fr-FR" sz="2000" b="1" dirty="0"/>
              <a:t> </a:t>
            </a:r>
            <a:r>
              <a:rPr lang="fr-FR" sz="2000" b="1" dirty="0" err="1"/>
              <a:t>المختلفة</a:t>
            </a:r>
            <a:r>
              <a:rPr lang="fr-FR" sz="2000" b="1" dirty="0"/>
              <a:t> (</a:t>
            </a:r>
            <a:r>
              <a:rPr lang="fr-FR" sz="2000" b="1" dirty="0" err="1"/>
              <a:t>بما</a:t>
            </a:r>
            <a:r>
              <a:rPr lang="fr-FR" sz="2000" b="1" dirty="0"/>
              <a:t> </a:t>
            </a:r>
            <a:r>
              <a:rPr lang="fr-FR" sz="2000" b="1" dirty="0" err="1"/>
              <a:t>في</a:t>
            </a:r>
            <a:r>
              <a:rPr lang="fr-FR" sz="2000" b="1" dirty="0"/>
              <a:t> </a:t>
            </a:r>
            <a:r>
              <a:rPr lang="fr-FR" sz="2000" b="1" dirty="0" err="1"/>
              <a:t>ذلك</a:t>
            </a:r>
            <a:r>
              <a:rPr lang="fr-FR" sz="2000" b="1" dirty="0"/>
              <a:t> </a:t>
            </a:r>
            <a:r>
              <a:rPr lang="fr-FR" sz="2000" b="1" dirty="0" err="1"/>
              <a:t>تلك</a:t>
            </a:r>
            <a:r>
              <a:rPr lang="fr-FR" sz="2000" b="1" dirty="0"/>
              <a:t> </a:t>
            </a:r>
            <a:r>
              <a:rPr lang="fr-FR" sz="2000" b="1" dirty="0" err="1"/>
              <a:t>المتعلقة</a:t>
            </a:r>
            <a:r>
              <a:rPr lang="fr-FR" sz="2000" b="1" dirty="0"/>
              <a:t> </a:t>
            </a:r>
            <a:r>
              <a:rPr lang="fr-FR" sz="2000" b="1" dirty="0" err="1"/>
              <a:t>بأهداف</a:t>
            </a:r>
            <a:r>
              <a:rPr lang="fr-FR" sz="2000" b="1" dirty="0"/>
              <a:t> </a:t>
            </a:r>
            <a:r>
              <a:rPr lang="fr-FR" sz="2000" b="1" dirty="0" err="1"/>
              <a:t>المشروع</a:t>
            </a:r>
            <a:r>
              <a:rPr lang="fr-FR" sz="2000" b="1" dirty="0"/>
              <a:t> </a:t>
            </a:r>
            <a:r>
              <a:rPr lang="fr-FR" sz="2000" b="1" dirty="0" err="1"/>
              <a:t>ومجالات</a:t>
            </a:r>
            <a:r>
              <a:rPr lang="fr-FR" sz="2000" b="1" dirty="0"/>
              <a:t> </a:t>
            </a:r>
            <a:r>
              <a:rPr lang="fr-FR" sz="2000" b="1" dirty="0" err="1"/>
              <a:t>الاهتمام</a:t>
            </a:r>
            <a:r>
              <a:rPr lang="fr-FR" sz="2000" b="1" dirty="0"/>
              <a:t> </a:t>
            </a:r>
            <a:r>
              <a:rPr lang="fr-FR" sz="2000" b="1" dirty="0" err="1"/>
              <a:t>الأخرى</a:t>
            </a:r>
            <a:r>
              <a:rPr lang="fr-FR" sz="2000" b="1" dirty="0"/>
              <a:t>)</a:t>
            </a:r>
          </a:p>
          <a:p>
            <a:pPr algn="r"/>
            <a:r>
              <a:rPr lang="fr-FR" sz="2000" b="1" dirty="0" err="1"/>
              <a:t>دمج</a:t>
            </a:r>
            <a:r>
              <a:rPr lang="fr-FR" sz="2000" b="1" dirty="0"/>
              <a:t> </a:t>
            </a:r>
            <a:r>
              <a:rPr lang="fr-FR" sz="2000" b="1" dirty="0" err="1"/>
              <a:t>آراء</a:t>
            </a:r>
            <a:r>
              <a:rPr lang="fr-FR" sz="2000" b="1" dirty="0"/>
              <a:t> </a:t>
            </a:r>
            <a:r>
              <a:rPr lang="fr-FR" sz="2000" b="1" dirty="0" err="1"/>
              <a:t>أصحاب</a:t>
            </a:r>
            <a:r>
              <a:rPr lang="fr-FR" sz="2000" b="1" dirty="0"/>
              <a:t> </a:t>
            </a:r>
            <a:r>
              <a:rPr lang="fr-FR" sz="2000" b="1" dirty="0" err="1"/>
              <a:t>المصلحة</a:t>
            </a:r>
            <a:r>
              <a:rPr lang="fr-FR" sz="2000" b="1" dirty="0"/>
              <a:t> </a:t>
            </a:r>
            <a:r>
              <a:rPr lang="fr-FR" sz="2000" b="1" dirty="0" err="1"/>
              <a:t>وتعزيز</a:t>
            </a:r>
            <a:r>
              <a:rPr lang="fr-FR" sz="2000" b="1" dirty="0"/>
              <a:t> </a:t>
            </a:r>
            <a:r>
              <a:rPr lang="fr-FR" sz="2000" b="1" dirty="0" err="1"/>
              <a:t>المشاركة</a:t>
            </a:r>
            <a:r>
              <a:rPr lang="fr-FR" sz="2000" b="1" dirty="0"/>
              <a:t> </a:t>
            </a:r>
            <a:r>
              <a:rPr lang="fr-FR" sz="2000" b="1" dirty="0" err="1"/>
              <a:t>والملكية</a:t>
            </a:r>
            <a:r>
              <a:rPr lang="fr-FR" sz="2000" b="1" dirty="0"/>
              <a:t> </a:t>
            </a:r>
            <a:r>
              <a:rPr lang="fr-FR" sz="2000" b="1" dirty="0" err="1"/>
              <a:t>والمساءلة</a:t>
            </a:r>
            <a:endParaRPr lang="fr-FR" sz="2000" b="1" dirty="0"/>
          </a:p>
          <a:p>
            <a:pPr algn="r"/>
            <a:r>
              <a:rPr lang="fr-FR" sz="2000" b="1" dirty="0"/>
              <a:t>      </a:t>
            </a:r>
            <a:r>
              <a:rPr lang="fr-FR" sz="2000" b="1" dirty="0" err="1"/>
              <a:t>توفر</a:t>
            </a:r>
            <a:r>
              <a:rPr lang="fr-FR" sz="2000" b="1" dirty="0"/>
              <a:t> </a:t>
            </a:r>
            <a:r>
              <a:rPr lang="fr-FR" sz="2000" b="1" dirty="0" err="1"/>
              <a:t>أساس</a:t>
            </a:r>
            <a:r>
              <a:rPr lang="fr-FR" sz="2000" b="1" dirty="0"/>
              <a:t> </a:t>
            </a:r>
            <a:r>
              <a:rPr lang="fr-FR" sz="2000" b="1" dirty="0" err="1"/>
              <a:t>الأدلة</a:t>
            </a:r>
            <a:r>
              <a:rPr lang="fr-FR" sz="2000" b="1" dirty="0"/>
              <a:t> </a:t>
            </a:r>
            <a:r>
              <a:rPr lang="fr-FR" sz="2000" b="1" dirty="0" err="1"/>
              <a:t>لبناء</a:t>
            </a:r>
            <a:r>
              <a:rPr lang="fr-FR" sz="2000" b="1" dirty="0"/>
              <a:t> </a:t>
            </a:r>
            <a:r>
              <a:rPr lang="fr-FR" sz="2000" b="1" dirty="0" err="1"/>
              <a:t>توافق</a:t>
            </a:r>
            <a:r>
              <a:rPr lang="fr-FR" sz="2000" b="1" dirty="0"/>
              <a:t> </a:t>
            </a:r>
            <a:r>
              <a:rPr lang="fr-FR" sz="2000" b="1" dirty="0" err="1"/>
              <a:t>في</a:t>
            </a:r>
            <a:r>
              <a:rPr lang="fr-FR" sz="2000" b="1" dirty="0"/>
              <a:t> </a:t>
            </a:r>
            <a:r>
              <a:rPr lang="fr-FR" sz="2000" b="1" dirty="0" err="1"/>
              <a:t>الآراء</a:t>
            </a:r>
            <a:r>
              <a:rPr lang="fr-FR" sz="2000" b="1" dirty="0"/>
              <a:t> </a:t>
            </a:r>
            <a:r>
              <a:rPr lang="fr-FR" sz="2000" b="1" dirty="0" err="1"/>
              <a:t>بين</a:t>
            </a:r>
            <a:r>
              <a:rPr lang="fr-FR" sz="2000" b="1" dirty="0"/>
              <a:t> </a:t>
            </a:r>
            <a:r>
              <a:rPr lang="fr-FR" sz="2000" b="1" dirty="0" err="1"/>
              <a:t>أصحاب</a:t>
            </a:r>
            <a:r>
              <a:rPr lang="fr-FR" sz="2000" b="1" dirty="0"/>
              <a:t> </a:t>
            </a:r>
            <a:r>
              <a:rPr lang="fr-FR" sz="2000" b="1" dirty="0" err="1"/>
              <a:t>المصلحة</a:t>
            </a:r>
            <a:endParaRPr lang="fr-FR" sz="2000" b="1" dirty="0"/>
          </a:p>
        </p:txBody>
      </p:sp>
    </p:spTree>
    <p:extLst>
      <p:ext uri="{BB962C8B-B14F-4D97-AF65-F5344CB8AC3E}">
        <p14:creationId xmlns:p14="http://schemas.microsoft.com/office/powerpoint/2010/main" val="68891516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4</a:t>
            </a:fld>
            <a:endParaRPr lang="en-US"/>
          </a:p>
        </p:txBody>
      </p:sp>
      <p:sp>
        <p:nvSpPr>
          <p:cNvPr id="12" name="Zone de texte 11"/>
          <p:cNvSpPr txBox="1"/>
          <p:nvPr/>
        </p:nvSpPr>
        <p:spPr>
          <a:xfrm>
            <a:off x="2157095" y="384810"/>
            <a:ext cx="6251575" cy="954107"/>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Session6:Course </a:t>
            </a:r>
            <a:r>
              <a:rPr lang="en-US" sz="2400" b="1" dirty="0">
                <a:solidFill>
                  <a:srgbClr val="FF9518"/>
                </a:solidFill>
                <a:latin typeface="Tajawal Medium" panose="00000600000000000000" pitchFamily="2" charset="-78"/>
                <a:cs typeface="Tajawal Medium" panose="00000600000000000000" pitchFamily="2" charset="-78"/>
              </a:rPr>
              <a:t>Revision</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191585" y="1300138"/>
            <a:ext cx="8292298" cy="292388"/>
          </a:xfrm>
          <a:prstGeom prst="rect">
            <a:avLst/>
          </a:prstGeom>
          <a:ln>
            <a:noFill/>
          </a:ln>
        </p:spPr>
        <p:txBody>
          <a:bodyPr wrap="square">
            <a:spAutoFit/>
          </a:bodyPr>
          <a:lstStyle/>
          <a:p>
            <a:pPr marL="685800" lvl="2" algn="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4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8" name="Rectangle 7"/>
          <p:cNvSpPr/>
          <p:nvPr/>
        </p:nvSpPr>
        <p:spPr>
          <a:xfrm>
            <a:off x="226416" y="1265305"/>
            <a:ext cx="8447599" cy="5755422"/>
          </a:xfrm>
          <a:prstGeom prst="rect">
            <a:avLst/>
          </a:prstGeom>
        </p:spPr>
        <p:txBody>
          <a:bodyPr wrap="square">
            <a:spAutoFit/>
          </a:bodyPr>
          <a:lstStyle/>
          <a:p>
            <a:pPr lvl="0" algn="ctr"/>
            <a:r>
              <a:rPr lang="ar-AE" sz="2000" b="1" dirty="0">
                <a:solidFill>
                  <a:srgbClr val="C00000"/>
                </a:solidFill>
                <a:latin typeface="Times New Roman" panose="02020603050405020304" charset="0"/>
                <a:cs typeface="Times New Roman" panose="02020603050405020304" charset="0"/>
              </a:rPr>
              <a:t>كيف ترصد</a:t>
            </a:r>
            <a:r>
              <a:rPr lang="ar-AE" sz="2000" b="1" dirty="0" smtClean="0">
                <a:solidFill>
                  <a:srgbClr val="C00000"/>
                </a:solidFill>
                <a:latin typeface="Times New Roman" panose="02020603050405020304" charset="0"/>
                <a:cs typeface="Times New Roman" panose="02020603050405020304" charset="0"/>
              </a:rPr>
              <a:t>؟</a:t>
            </a:r>
            <a:r>
              <a:rPr lang="en-US" sz="2800" b="1" dirty="0">
                <a:solidFill>
                  <a:srgbClr val="C00000"/>
                </a:solidFill>
                <a:latin typeface="Times New Roman" panose="02020603050405020304" pitchFamily="18" charset="0"/>
                <a:cs typeface="Times New Roman" panose="02020603050405020304" pitchFamily="18" charset="0"/>
              </a:rPr>
              <a:t> </a:t>
            </a:r>
            <a:r>
              <a:rPr lang="en-US" b="1" dirty="0">
                <a:solidFill>
                  <a:srgbClr val="C00000"/>
                </a:solidFill>
                <a:latin typeface="Times New Roman" panose="02020603050405020304" pitchFamily="18" charset="0"/>
                <a:cs typeface="Times New Roman" panose="02020603050405020304" pitchFamily="18" charset="0"/>
              </a:rPr>
              <a:t>how to monitor </a:t>
            </a:r>
            <a:r>
              <a:rPr lang="en-US" b="1" dirty="0" smtClean="0">
                <a:solidFill>
                  <a:srgbClr val="C00000"/>
                </a:solidFill>
                <a:latin typeface="Times New Roman" panose="02020603050405020304" pitchFamily="18" charset="0"/>
                <a:cs typeface="Times New Roman" panose="02020603050405020304" pitchFamily="18" charset="0"/>
              </a:rPr>
              <a:t>?</a:t>
            </a:r>
            <a:endParaRPr lang="ar-AE" sz="2800" b="1" dirty="0">
              <a:solidFill>
                <a:srgbClr val="C00000"/>
              </a:solidFill>
              <a:latin typeface="Times New Roman" panose="02020603050405020304" charset="0"/>
              <a:cs typeface="Times New Roman" panose="02020603050405020304" charset="0"/>
            </a:endParaRPr>
          </a:p>
          <a:p>
            <a:pPr lvl="0" algn="ctr"/>
            <a:endParaRPr lang="ar-AE" sz="2000" b="1" dirty="0">
              <a:latin typeface="Times New Roman" panose="02020603050405020304" charset="0"/>
              <a:cs typeface="Times New Roman" panose="02020603050405020304" charset="0"/>
            </a:endParaRPr>
          </a:p>
          <a:p>
            <a:pPr lvl="0" algn="ctr"/>
            <a:r>
              <a:rPr lang="ar-AE" sz="2000" b="1" dirty="0">
                <a:latin typeface="Times New Roman" panose="02020603050405020304" charset="0"/>
                <a:cs typeface="Times New Roman" panose="02020603050405020304" charset="0"/>
              </a:rPr>
              <a:t>تصميم المشروع القوي هو الأساس للمراقبة الناجحة. توضح مرحلة تطوير الاقتراح بوضوح النتائج المرجوة التي يهدف التدخل إلى تحقيقها ، وكيفية تحقيقها ، وتنص على كيفية قياس التقدم نحو هذه </a:t>
            </a:r>
            <a:r>
              <a:rPr lang="ar-AE" sz="2000" b="1" dirty="0" smtClean="0">
                <a:latin typeface="Times New Roman" panose="02020603050405020304" charset="0"/>
                <a:cs typeface="Times New Roman" panose="02020603050405020304" charset="0"/>
              </a:rPr>
              <a:t>النتائج</a:t>
            </a:r>
            <a:endParaRPr lang="fr-FR" sz="2000" b="1" dirty="0" smtClean="0">
              <a:latin typeface="Times New Roman" panose="02020603050405020304" charset="0"/>
              <a:cs typeface="Times New Roman" panose="02020603050405020304" charset="0"/>
            </a:endParaRPr>
          </a:p>
          <a:p>
            <a:pPr algn="r"/>
            <a:r>
              <a:rPr lang="ar-AE" sz="2000" b="1" dirty="0">
                <a:solidFill>
                  <a:srgbClr val="C00000"/>
                </a:solidFill>
                <a:latin typeface="Times New Roman" panose="02020603050405020304" charset="0"/>
                <a:cs typeface="Times New Roman" panose="02020603050405020304" charset="0"/>
              </a:rPr>
              <a:t>نظرية </a:t>
            </a:r>
            <a:r>
              <a:rPr lang="ar-AE" sz="2000" b="1" dirty="0" smtClean="0">
                <a:solidFill>
                  <a:srgbClr val="C00000"/>
                </a:solidFill>
                <a:latin typeface="Times New Roman" panose="02020603050405020304" charset="0"/>
                <a:cs typeface="Times New Roman" panose="02020603050405020304" charset="0"/>
              </a:rPr>
              <a:t>البرنامج</a:t>
            </a:r>
            <a:r>
              <a:rPr lang="en-US" sz="2000" b="1" dirty="0">
                <a:solidFill>
                  <a:srgbClr val="0070C0"/>
                </a:solidFill>
                <a:latin typeface="Times New Roman" panose="02020603050405020304" pitchFamily="18" charset="0"/>
                <a:cs typeface="Times New Roman" panose="02020603050405020304" pitchFamily="18" charset="0"/>
              </a:rPr>
              <a:t>Program theory</a:t>
            </a:r>
          </a:p>
          <a:p>
            <a:pPr algn="r"/>
            <a:endParaRPr lang="ar-AE" sz="2000" b="1" dirty="0">
              <a:latin typeface="Times New Roman" panose="02020603050405020304" charset="0"/>
              <a:cs typeface="Times New Roman" panose="02020603050405020304" charset="0"/>
            </a:endParaRPr>
          </a:p>
          <a:p>
            <a:pPr lvl="0" algn="r"/>
            <a:r>
              <a:rPr lang="ar-AE" sz="2000" b="1" dirty="0">
                <a:latin typeface="Times New Roman" panose="02020603050405020304" charset="0"/>
                <a:cs typeface="Times New Roman" panose="02020603050405020304" charset="0"/>
              </a:rPr>
              <a:t>تعد نظرية البرنامج جانبًا رئيسيًا في تصميم التنفيذ وتشرح كيف يُتوقع أن يساهم التدخل (مشروع / برنامج ، استراتيجية وسياسة) في سلسلة النتائج.</a:t>
            </a:r>
          </a:p>
          <a:p>
            <a:pPr lvl="0" algn="r"/>
            <a:r>
              <a:rPr lang="ar-AE" sz="2000" b="1" dirty="0">
                <a:latin typeface="Times New Roman" panose="02020603050405020304" charset="0"/>
                <a:cs typeface="Times New Roman" panose="02020603050405020304" charset="0"/>
              </a:rPr>
              <a:t>  إنه تمثيل لجميع اللبنات الأساسية المطلوبة لإحداث تغيير أو نتائج على مستوى أعلى.</a:t>
            </a:r>
          </a:p>
          <a:p>
            <a:pPr lvl="0" algn="r"/>
            <a:r>
              <a:rPr lang="ar-AE" sz="2000" b="1" dirty="0">
                <a:latin typeface="Times New Roman" panose="02020603050405020304" charset="0"/>
                <a:cs typeface="Times New Roman" panose="02020603050405020304" charset="0"/>
              </a:rPr>
              <a:t>  يتم صياغته عادة في مرحلة تطوير الاقتراح.</a:t>
            </a:r>
          </a:p>
          <a:p>
            <a:pPr lvl="0" algn="r"/>
            <a:r>
              <a:rPr lang="ar-AE" sz="2000" b="1" dirty="0">
                <a:latin typeface="Times New Roman" panose="02020603050405020304" charset="0"/>
                <a:cs typeface="Times New Roman" panose="02020603050405020304" charset="0"/>
              </a:rPr>
              <a:t>  لذلك يمكن أن يكون مفيدًا في توفير إطار مفاهيمي للرصد ، وكذلك للتقييم.</a:t>
            </a:r>
          </a:p>
          <a:p>
            <a:pPr lvl="0" algn="r"/>
            <a:r>
              <a:rPr lang="ar-AE" sz="2000" b="1" dirty="0">
                <a:latin typeface="Times New Roman" panose="02020603050405020304" charset="0"/>
                <a:cs typeface="Times New Roman" panose="02020603050405020304" charset="0"/>
              </a:rPr>
              <a:t>       </a:t>
            </a:r>
            <a:r>
              <a:rPr lang="ar-AE" sz="2000" b="1" dirty="0">
                <a:solidFill>
                  <a:srgbClr val="C00000"/>
                </a:solidFill>
                <a:latin typeface="Times New Roman" panose="02020603050405020304" charset="0"/>
                <a:cs typeface="Times New Roman" panose="02020603050405020304" charset="0"/>
              </a:rPr>
              <a:t>نظرية </a:t>
            </a:r>
            <a:r>
              <a:rPr lang="ar-AE" sz="2000" b="1" dirty="0" smtClean="0">
                <a:solidFill>
                  <a:srgbClr val="C00000"/>
                </a:solidFill>
                <a:latin typeface="Times New Roman" panose="02020603050405020304" charset="0"/>
                <a:cs typeface="Times New Roman" panose="02020603050405020304" charset="0"/>
              </a:rPr>
              <a:t>التغيير</a:t>
            </a:r>
            <a:r>
              <a:rPr lang="fr-FR" altLang="fr-FR" sz="2000" b="1" dirty="0" smtClean="0">
                <a:solidFill>
                  <a:srgbClr val="0070C0"/>
                </a:solidFill>
                <a:latin typeface="Times New Roman" panose="02020603050405020304" pitchFamily="18" charset="0"/>
                <a:cs typeface="Times New Roman" panose="02020603050405020304" pitchFamily="18" charset="0"/>
              </a:rPr>
              <a:t> </a:t>
            </a:r>
            <a:r>
              <a:rPr lang="fr-FR" altLang="fr-FR" sz="2000" b="1" dirty="0">
                <a:solidFill>
                  <a:srgbClr val="0070C0"/>
                </a:solidFill>
                <a:latin typeface="Times New Roman" panose="02020603050405020304" pitchFamily="18" charset="0"/>
                <a:cs typeface="Times New Roman" panose="02020603050405020304" pitchFamily="18" charset="0"/>
              </a:rPr>
              <a:t>Theory of Change</a:t>
            </a:r>
            <a:endParaRPr lang="ar-AE" sz="2000" b="1" dirty="0">
              <a:solidFill>
                <a:srgbClr val="C00000"/>
              </a:solidFill>
              <a:latin typeface="Times New Roman" panose="02020603050405020304" charset="0"/>
              <a:cs typeface="Times New Roman" panose="02020603050405020304" charset="0"/>
            </a:endParaRPr>
          </a:p>
          <a:p>
            <a:pPr lvl="0" algn="r"/>
            <a:r>
              <a:rPr lang="ar-AE" sz="2000" b="1" dirty="0">
                <a:latin typeface="Times New Roman" panose="02020603050405020304" charset="0"/>
                <a:cs typeface="Times New Roman" panose="02020603050405020304" charset="0"/>
              </a:rPr>
              <a:t>  هو وصف وشرح شامل لكيفية ولماذا من المتوقع أن يحدث التغيير المطلوب في سياق معين.</a:t>
            </a:r>
          </a:p>
          <a:p>
            <a:pPr lvl="0" algn="r"/>
            <a:r>
              <a:rPr lang="ar-AE" sz="2000" b="1" dirty="0">
                <a:latin typeface="Times New Roman" panose="02020603050405020304" charset="0"/>
                <a:cs typeface="Times New Roman" panose="02020603050405020304" charset="0"/>
              </a:rPr>
              <a:t>على وجه التحديد ، يركز على تحديد ما تفعله مبادرة التدخل أو التغيير (أنشطتها) وكيف تؤدي إلى تحقيق الهدف من خلال النتائج (المخرجات والنتائج والأهداف). بهذه الطريقة ، توضح </a:t>
            </a:r>
            <a:r>
              <a:rPr lang="ar-AE" sz="2000" b="1" dirty="0" smtClean="0">
                <a:latin typeface="Times New Roman" panose="02020603050405020304" charset="0"/>
                <a:cs typeface="Times New Roman" panose="02020603050405020304" charset="0"/>
              </a:rPr>
              <a:t>فرضيات </a:t>
            </a:r>
            <a:r>
              <a:rPr lang="ar-AE" sz="2000" b="1" dirty="0">
                <a:latin typeface="Times New Roman" panose="02020603050405020304" charset="0"/>
                <a:cs typeface="Times New Roman" panose="02020603050405020304" charset="0"/>
              </a:rPr>
              <a:t>حول كيفية حدوث التغيير من خلال شرح العلاقة بين التدخل وتأثيره. يقوم بذلك من خلال إبراز المنطق والأساس المنطقي للتدخل وتوضيح الافتراضات المتأصلة في النهج (مسارات متعددة).</a:t>
            </a:r>
            <a:endParaRPr lang="en-US" sz="2000" b="1" dirty="0">
              <a:latin typeface="Times New Roman" panose="02020603050405020304" charset="0"/>
              <a:cs typeface="Times New Roman" panose="02020603050405020304" charset="0"/>
            </a:endParaRPr>
          </a:p>
        </p:txBody>
      </p:sp>
    </p:spTree>
    <p:extLst>
      <p:ext uri="{BB962C8B-B14F-4D97-AF65-F5344CB8AC3E}">
        <p14:creationId xmlns:p14="http://schemas.microsoft.com/office/powerpoint/2010/main" val="20135632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5</a:t>
            </a:fld>
            <a:endParaRPr lang="en-US"/>
          </a:p>
        </p:txBody>
      </p:sp>
      <p:sp>
        <p:nvSpPr>
          <p:cNvPr id="12" name="Zone de texte 11"/>
          <p:cNvSpPr txBox="1"/>
          <p:nvPr/>
        </p:nvSpPr>
        <p:spPr>
          <a:xfrm>
            <a:off x="2157095" y="384810"/>
            <a:ext cx="6251575" cy="461665"/>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Session6:Course </a:t>
            </a:r>
            <a:r>
              <a:rPr lang="en-US" sz="2400" b="1" dirty="0">
                <a:solidFill>
                  <a:srgbClr val="FF9518"/>
                </a:solidFill>
                <a:latin typeface="Tajawal Medium" panose="00000600000000000000" pitchFamily="2" charset="-78"/>
                <a:cs typeface="Tajawal Medium" panose="00000600000000000000" pitchFamily="2" charset="-78"/>
              </a:rPr>
              <a:t>Revision</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8" name="TextBox 7"/>
          <p:cNvSpPr txBox="1"/>
          <p:nvPr/>
        </p:nvSpPr>
        <p:spPr>
          <a:xfrm>
            <a:off x="219940" y="1584020"/>
            <a:ext cx="8454076" cy="375487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R="573088" algn="ctr" eaLnBrk="0" fontAlgn="base" hangingPunct="0">
              <a:spcBef>
                <a:spcPts val="700"/>
              </a:spcBef>
              <a:spcAft>
                <a:spcPts val="800"/>
              </a:spcAft>
            </a:pPr>
            <a:r>
              <a:rPr lang="ar-AE" sz="2400" b="1" dirty="0">
                <a:solidFill>
                  <a:srgbClr val="C00000"/>
                </a:solidFill>
                <a:latin typeface="Times New Roman" panose="02020603050405020304" charset="0"/>
                <a:cs typeface="Times New Roman" panose="02020603050405020304" charset="0"/>
              </a:rPr>
              <a:t>مصفوفة </a:t>
            </a:r>
            <a:r>
              <a:rPr lang="ar-AE" sz="2400" b="1" dirty="0" smtClean="0">
                <a:solidFill>
                  <a:srgbClr val="C00000"/>
                </a:solidFill>
                <a:latin typeface="Times New Roman" panose="02020603050405020304" charset="0"/>
                <a:cs typeface="Times New Roman" panose="02020603050405020304" charset="0"/>
              </a:rPr>
              <a:t>النتائج</a:t>
            </a:r>
            <a:r>
              <a:rPr lang="en-US" sz="2400" b="1" dirty="0">
                <a:solidFill>
                  <a:srgbClr val="0070C0"/>
                </a:solidFill>
                <a:latin typeface="Times New Roman" panose="02020603050405020304" pitchFamily="18" charset="0"/>
                <a:cs typeface="Times New Roman" panose="02020603050405020304" pitchFamily="18" charset="0"/>
              </a:rPr>
              <a:t>Results Matrix</a:t>
            </a:r>
            <a:endParaRPr lang="fr-FR" sz="3200" b="1" dirty="0">
              <a:solidFill>
                <a:srgbClr val="0070C0"/>
              </a:solidFill>
              <a:latin typeface="Times New Roman" panose="02020603050405020304" pitchFamily="18" charset="0"/>
              <a:cs typeface="Times New Roman" panose="02020603050405020304" pitchFamily="18" charset="0"/>
            </a:endParaRPr>
          </a:p>
          <a:p>
            <a:pPr marR="573088" algn="ctr" eaLnBrk="0" fontAlgn="base" hangingPunct="0">
              <a:spcBef>
                <a:spcPts val="700"/>
              </a:spcBef>
              <a:spcAft>
                <a:spcPts val="800"/>
              </a:spcAft>
            </a:pPr>
            <a:endParaRPr lang="ar-AE" sz="2400" b="1" dirty="0">
              <a:solidFill>
                <a:schemeClr val="tx1"/>
              </a:solidFill>
              <a:latin typeface="Times New Roman" panose="02020603050405020304" pitchFamily="18" charset="0"/>
              <a:cs typeface="Times New Roman" panose="02020603050405020304" pitchFamily="18" charset="0"/>
            </a:endParaRPr>
          </a:p>
          <a:p>
            <a:pPr marR="573088" algn="ctr" eaLnBrk="0" fontAlgn="base" hangingPunct="0">
              <a:spcBef>
                <a:spcPts val="700"/>
              </a:spcBef>
              <a:spcAft>
                <a:spcPts val="800"/>
              </a:spcAft>
            </a:pPr>
            <a:r>
              <a:rPr lang="ar-AE" sz="2000" b="1" dirty="0">
                <a:solidFill>
                  <a:schemeClr val="tx1"/>
                </a:solidFill>
                <a:latin typeface="Times New Roman" panose="02020603050405020304" pitchFamily="18" charset="0"/>
                <a:cs typeface="Times New Roman" panose="02020603050405020304" pitchFamily="18" charset="0"/>
              </a:rPr>
              <a:t>كما ذكرنا سابقًا ، ينتمي أيضًا إلى نظرية البرنامج هو الإطار المنطقي ، الذي يساعد في تحديد التصميم التشغيلي للتدخل وهو أساس للرصد والتقييم.</a:t>
            </a:r>
          </a:p>
          <a:p>
            <a:pPr marR="573088" algn="ctr" eaLnBrk="0" fontAlgn="base" hangingPunct="0">
              <a:spcBef>
                <a:spcPts val="700"/>
              </a:spcBef>
              <a:spcAft>
                <a:spcPts val="800"/>
              </a:spcAft>
            </a:pPr>
            <a:r>
              <a:rPr lang="ar-AE" sz="2000" b="1" dirty="0">
                <a:solidFill>
                  <a:schemeClr val="tx1"/>
                </a:solidFill>
                <a:latin typeface="Times New Roman" panose="02020603050405020304" pitchFamily="18" charset="0"/>
                <a:cs typeface="Times New Roman" panose="02020603050405020304" pitchFamily="18" charset="0"/>
              </a:rPr>
              <a:t>  إنها نظرة عامة على نهج التدخل المقصود لتحقيق النتائج ، بناءً على تحليل الموقف والمشكلة الذي تم إجراؤه خلال مرحلة وضع المفاهيم.</a:t>
            </a:r>
          </a:p>
          <a:p>
            <a:pPr marR="573088" algn="ctr" eaLnBrk="0" fontAlgn="base" hangingPunct="0">
              <a:spcBef>
                <a:spcPts val="700"/>
              </a:spcBef>
              <a:spcAft>
                <a:spcPts val="800"/>
              </a:spcAft>
            </a:pPr>
            <a:r>
              <a:rPr lang="ar-AE" sz="2000" b="1" dirty="0">
                <a:solidFill>
                  <a:schemeClr val="tx1"/>
                </a:solidFill>
                <a:latin typeface="Times New Roman" panose="02020603050405020304" pitchFamily="18" charset="0"/>
                <a:cs typeface="Times New Roman" panose="02020603050405020304" pitchFamily="18" charset="0"/>
              </a:rPr>
              <a:t>على وجه التحديد ، يستخدم مصفوفة لتلخيص التسلسل المنطقي الذي يهدف فيه التدخل إلى تحقيق النتائج المرجوة ، والأنشطة المطلوبة لتحقيق هذه النتائج ومؤشرات ومصادر التحقق التي تساعد في قياس التقدم نحو تحقيق النتائج</a:t>
            </a:r>
            <a:r>
              <a:rPr lang="ar-AE" sz="1600" b="1" dirty="0">
                <a:solidFill>
                  <a:schemeClr val="tx1"/>
                </a:solidFill>
                <a:latin typeface="Times New Roman" panose="02020603050405020304" pitchFamily="18" charset="0"/>
                <a:cs typeface="Times New Roman" panose="02020603050405020304" pitchFamily="18" charset="0"/>
              </a:rPr>
              <a:t>.</a:t>
            </a:r>
            <a:endParaRPr lang="fr-FR" sz="16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7773220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992869" y="533330"/>
            <a:ext cx="2929497"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6</a:t>
            </a:fld>
            <a:endParaRPr lang="en-US"/>
          </a:p>
        </p:txBody>
      </p:sp>
      <p:sp>
        <p:nvSpPr>
          <p:cNvPr id="12" name="Zone de texte 11"/>
          <p:cNvSpPr txBox="1"/>
          <p:nvPr/>
        </p:nvSpPr>
        <p:spPr>
          <a:xfrm>
            <a:off x="2157095" y="384810"/>
            <a:ext cx="6251575" cy="461665"/>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Session6:Course </a:t>
            </a:r>
            <a:r>
              <a:rPr lang="en-US" sz="2400" b="1" dirty="0">
                <a:solidFill>
                  <a:srgbClr val="FF9518"/>
                </a:solidFill>
                <a:latin typeface="Tajawal Medium" panose="00000600000000000000" pitchFamily="2" charset="-78"/>
                <a:cs typeface="Tajawal Medium" panose="00000600000000000000" pitchFamily="2" charset="-78"/>
              </a:rPr>
              <a:t>Revision</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8"/>
          <a:stretch>
            <a:fillRect/>
          </a:stretch>
        </p:blipFill>
        <p:spPr>
          <a:xfrm>
            <a:off x="8832229" y="3773834"/>
            <a:ext cx="2591670" cy="2667532"/>
          </a:xfrm>
          <a:prstGeom prst="rect">
            <a:avLst/>
          </a:prstGeom>
        </p:spPr>
      </p:pic>
      <p:sp>
        <p:nvSpPr>
          <p:cNvPr id="6" name="Rectangle 5"/>
          <p:cNvSpPr/>
          <p:nvPr/>
        </p:nvSpPr>
        <p:spPr>
          <a:xfrm>
            <a:off x="307027" y="1537793"/>
            <a:ext cx="8315730" cy="4647426"/>
          </a:xfrm>
          <a:prstGeom prst="rect">
            <a:avLst/>
          </a:prstGeom>
          <a:ln>
            <a:noFill/>
          </a:ln>
        </p:spPr>
        <p:txBody>
          <a:bodyPr wrap="square">
            <a:spAutoFit/>
          </a:bodyPr>
          <a:lstStyle/>
          <a:p>
            <a:pPr algn="ctr"/>
            <a:r>
              <a:rPr lang="ar-AE" b="1" dirty="0">
                <a:solidFill>
                  <a:srgbClr val="C00000"/>
                </a:solidFill>
                <a:latin typeface="Times New Roman" panose="02020603050405020304" pitchFamily="18" charset="0"/>
                <a:cs typeface="Times New Roman" panose="02020603050405020304" pitchFamily="18" charset="0"/>
              </a:rPr>
              <a:t>عند اختيار مصدر البيانات ، يجب مراعاة ما يلي:</a:t>
            </a:r>
            <a:endParaRPr lang="ar-AE" sz="2400" b="1" dirty="0">
              <a:solidFill>
                <a:srgbClr val="C00000"/>
              </a:solidFill>
              <a:latin typeface="Times New Roman" panose="02020603050405020304" pitchFamily="18" charset="0"/>
              <a:cs typeface="Times New Roman" panose="02020603050405020304" pitchFamily="18" charset="0"/>
            </a:endParaRPr>
          </a:p>
          <a:p>
            <a:pPr algn="r"/>
            <a:endParaRPr lang="ar-AE" sz="2000" b="1" dirty="0">
              <a:solidFill>
                <a:schemeClr val="dk1"/>
              </a:solidFill>
              <a:latin typeface="Times New Roman" panose="02020603050405020304" pitchFamily="18" charset="0"/>
              <a:cs typeface="Times New Roman" panose="02020603050405020304" pitchFamily="18" charset="0"/>
            </a:endParaRPr>
          </a:p>
          <a:p>
            <a:pPr algn="r"/>
            <a:r>
              <a:rPr lang="ar-AE" sz="2000" b="1" dirty="0">
                <a:solidFill>
                  <a:schemeClr val="dk1"/>
                </a:solidFill>
                <a:latin typeface="Times New Roman" panose="02020603050405020304" pitchFamily="18" charset="0"/>
                <a:cs typeface="Times New Roman" panose="02020603050405020304" pitchFamily="18" charset="0"/>
              </a:rPr>
              <a:t>هل سيكون هناك وصول إلى المعلومات؟</a:t>
            </a:r>
          </a:p>
          <a:p>
            <a:pPr algn="r"/>
            <a:r>
              <a:rPr lang="ar-AE" sz="2000" b="1" dirty="0">
                <a:solidFill>
                  <a:schemeClr val="dk1"/>
                </a:solidFill>
                <a:latin typeface="Times New Roman" panose="02020603050405020304" pitchFamily="18" charset="0"/>
                <a:cs typeface="Times New Roman" panose="02020603050405020304" pitchFamily="18" charset="0"/>
              </a:rPr>
              <a:t>من أين سيتم الحصول على المعلومات؟</a:t>
            </a:r>
          </a:p>
          <a:p>
            <a:pPr algn="r"/>
            <a:r>
              <a:rPr lang="ar-AE" sz="2000" b="1" dirty="0">
                <a:solidFill>
                  <a:schemeClr val="dk1"/>
                </a:solidFill>
                <a:latin typeface="Times New Roman" panose="02020603050405020304" pitchFamily="18" charset="0"/>
                <a:cs typeface="Times New Roman" panose="02020603050405020304" pitchFamily="18" charset="0"/>
              </a:rPr>
              <a:t>هل يمكن لمصدر البيانات توفير بيانات جيدة؟</a:t>
            </a:r>
          </a:p>
          <a:p>
            <a:pPr algn="r"/>
            <a:r>
              <a:rPr lang="ar-AE" sz="2000" b="1" dirty="0">
                <a:solidFill>
                  <a:schemeClr val="dk1"/>
                </a:solidFill>
                <a:latin typeface="Times New Roman" panose="02020603050405020304" pitchFamily="18" charset="0"/>
                <a:cs typeface="Times New Roman" panose="02020603050405020304" pitchFamily="18" charset="0"/>
              </a:rPr>
              <a:t>كيف سيتم الحصول على المعلومات في ظل محدودية الموارد؟</a:t>
            </a:r>
          </a:p>
          <a:p>
            <a:pPr algn="r"/>
            <a:r>
              <a:rPr lang="ar-AE" sz="2000" b="1" dirty="0">
                <a:solidFill>
                  <a:schemeClr val="dk1"/>
                </a:solidFill>
                <a:latin typeface="Times New Roman" panose="02020603050405020304" pitchFamily="18" charset="0"/>
                <a:cs typeface="Times New Roman" panose="02020603050405020304" pitchFamily="18" charset="0"/>
              </a:rPr>
              <a:t>ما مدى تكلفة وإمكانية جمع المعلومات؟</a:t>
            </a:r>
          </a:p>
          <a:p>
            <a:pPr algn="r"/>
            <a:r>
              <a:rPr lang="ar-AE" sz="2000" b="1" dirty="0">
                <a:solidFill>
                  <a:schemeClr val="dk1"/>
                </a:solidFill>
                <a:latin typeface="Times New Roman" panose="02020603050405020304" pitchFamily="18" charset="0"/>
                <a:cs typeface="Times New Roman" panose="02020603050405020304" pitchFamily="18" charset="0"/>
              </a:rPr>
              <a:t>الاعتبارات الرئيسية في تحديد خطوط الأساس للمؤشرات</a:t>
            </a:r>
          </a:p>
          <a:p>
            <a:pPr algn="r"/>
            <a:r>
              <a:rPr lang="ar-AE" sz="2000" b="1" dirty="0">
                <a:solidFill>
                  <a:schemeClr val="dk1"/>
                </a:solidFill>
                <a:latin typeface="Times New Roman" panose="02020603050405020304" pitchFamily="18" charset="0"/>
                <a:cs typeface="Times New Roman" panose="02020603050405020304" pitchFamily="18" charset="0"/>
              </a:rPr>
              <a:t>اعتمادًا على سياق وطبيعة التدخل ، قد لا تكون البيانات الأساسية متاحة دائمًا أثناء مرحلة التطوير. في مثل هذه الحالات ، قد يكون من المناسب اقتراح جمع البيانات الأساسية (وبالتالي الأهداف) بمجرد بدء التدخل ، بالاتفاق مع النظراء والمانحين الرئيسيين الآخرين.</a:t>
            </a:r>
          </a:p>
          <a:p>
            <a:pPr algn="r"/>
            <a:r>
              <a:rPr lang="ar-AE" sz="2000" b="1" dirty="0">
                <a:solidFill>
                  <a:schemeClr val="dk1"/>
                </a:solidFill>
                <a:latin typeface="Times New Roman" panose="02020603050405020304" pitchFamily="18" charset="0"/>
                <a:cs typeface="Times New Roman" panose="02020603050405020304" pitchFamily="18" charset="0"/>
              </a:rPr>
              <a:t>في بعض الحالات ، قد تكون هناك حاجة إلى دراسة أو تقييم أساسي لتحديد البيانات الأساسية المناسبة ، إذا كانت الميزانية متاحة لها ، حيث قد يكون لها آثار مكلفة. على سبيل المثال ، في الحالات التي تكون فيها التغييرات في عموم السكان ذات أهمية ، يمكن استخدام التعداد كخط أساس ؛ ومع ذلك ، قد لا يكون هذا متاحًا دائمًا ، وسيكون إجراء واحد متعلق بالتدخل </a:t>
            </a:r>
            <a:r>
              <a:rPr lang="ar-AE" sz="2000" b="1" dirty="0" smtClean="0">
                <a:solidFill>
                  <a:schemeClr val="dk1"/>
                </a:solidFill>
                <a:latin typeface="Times New Roman" panose="02020603050405020304" pitchFamily="18" charset="0"/>
                <a:cs typeface="Times New Roman" panose="02020603050405020304" pitchFamily="18" charset="0"/>
              </a:rPr>
              <a:t>مكلفًا</a:t>
            </a:r>
            <a:r>
              <a:rPr lang="fr-FR" sz="2000" b="1" dirty="0" smtClean="0">
                <a:solidFill>
                  <a:schemeClr val="dk1"/>
                </a:solidFill>
                <a:latin typeface="Times New Roman" panose="02020603050405020304" pitchFamily="18" charset="0"/>
                <a:cs typeface="Times New Roman" panose="02020603050405020304" pitchFamily="18" charset="0"/>
              </a:rPr>
              <a:t>,</a:t>
            </a:r>
            <a:endParaRPr lang="fr-FR" sz="2000" b="1" dirty="0">
              <a:solidFill>
                <a:schemeClr val="dk1"/>
              </a:solidFill>
              <a:latin typeface="Times New Roman" panose="02020603050405020304" pitchFamily="18"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42587274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992869" y="533330"/>
            <a:ext cx="2929497"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7</a:t>
            </a:fld>
            <a:endParaRPr lang="en-US"/>
          </a:p>
        </p:txBody>
      </p:sp>
      <p:sp>
        <p:nvSpPr>
          <p:cNvPr id="12" name="Zone de texte 11"/>
          <p:cNvSpPr txBox="1"/>
          <p:nvPr/>
        </p:nvSpPr>
        <p:spPr>
          <a:xfrm>
            <a:off x="2157095" y="384810"/>
            <a:ext cx="6251575" cy="1508105"/>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a:t>
            </a:r>
            <a:r>
              <a:rPr lang="en-US" sz="2400" b="1" dirty="0">
                <a:solidFill>
                  <a:srgbClr val="FF9518"/>
                </a:solidFill>
                <a:latin typeface="Tajawal Medium" panose="00000600000000000000" pitchFamily="2" charset="-78"/>
                <a:cs typeface="Tajawal Medium" panose="00000600000000000000" pitchFamily="2" charset="-78"/>
              </a:rPr>
              <a:t>6:Course Revision</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8"/>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130614" y="1270508"/>
            <a:ext cx="8529019" cy="5401479"/>
          </a:xfrm>
          <a:prstGeom prst="rect">
            <a:avLst/>
          </a:prstGeom>
        </p:spPr>
        <p:txBody>
          <a:bodyPr wrap="square">
            <a:spAutoFit/>
          </a:bodyPr>
          <a:lstStyle/>
          <a:p>
            <a:pPr marL="100965" marR="113030" algn="ctr">
              <a:spcBef>
                <a:spcPts val="590"/>
              </a:spcBef>
            </a:pPr>
            <a:r>
              <a:rPr lang="ar-AE" sz="1400" b="1" dirty="0">
                <a:latin typeface="Times New Roman" panose="02020603050405020304" pitchFamily="18" charset="0"/>
                <a:cs typeface="Times New Roman" panose="02020603050405020304" pitchFamily="18" charset="0"/>
              </a:rPr>
              <a:t>أ</a:t>
            </a:r>
            <a:r>
              <a:rPr lang="ar-AE" sz="2000" b="1" dirty="0">
                <a:solidFill>
                  <a:srgbClr val="C00000"/>
                </a:solidFill>
                <a:latin typeface="Times New Roman" panose="02020603050405020304" pitchFamily="18" charset="0"/>
                <a:cs typeface="Times New Roman" panose="02020603050405020304" pitchFamily="18" charset="0"/>
              </a:rPr>
              <a:t>نواع </a:t>
            </a:r>
            <a:r>
              <a:rPr lang="ar-AE" sz="2000" b="1" dirty="0" smtClean="0">
                <a:solidFill>
                  <a:srgbClr val="C00000"/>
                </a:solidFill>
                <a:latin typeface="Times New Roman" panose="02020603050405020304" pitchFamily="18" charset="0"/>
                <a:cs typeface="Times New Roman" panose="02020603050405020304" pitchFamily="18" charset="0"/>
              </a:rPr>
              <a:t>المراقبة</a:t>
            </a:r>
            <a:r>
              <a:rPr lang="en-US"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Types of </a:t>
            </a:r>
            <a:r>
              <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monitoring</a:t>
            </a:r>
            <a:endParaRPr lang="ar-AE" sz="2000" b="1" dirty="0">
              <a:solidFill>
                <a:srgbClr val="C00000"/>
              </a:solidFill>
              <a:latin typeface="Times New Roman" panose="02020603050405020304" pitchFamily="18" charset="0"/>
              <a:cs typeface="Times New Roman" panose="02020603050405020304" pitchFamily="18" charset="0"/>
            </a:endParaRPr>
          </a:p>
          <a:p>
            <a:pPr marL="100965" marR="113030" algn="r">
              <a:spcBef>
                <a:spcPts val="590"/>
              </a:spcBef>
              <a:spcAft>
                <a:spcPts val="0"/>
              </a:spcAft>
            </a:pPr>
            <a:endParaRPr lang="ar-AE" sz="1400" b="1" dirty="0">
              <a:latin typeface="Times New Roman" panose="02020603050405020304" pitchFamily="18" charset="0"/>
              <a:cs typeface="Times New Roman" panose="02020603050405020304" pitchFamily="18" charset="0"/>
            </a:endParaRPr>
          </a:p>
          <a:p>
            <a:pPr marL="100965" marR="113030" algn="r">
              <a:spcBef>
                <a:spcPts val="590"/>
              </a:spcBef>
            </a:pPr>
            <a:r>
              <a:rPr lang="ar-AE" sz="1600" b="1" dirty="0">
                <a:latin typeface="Times New Roman" panose="02020603050405020304" pitchFamily="18" charset="0"/>
                <a:cs typeface="Times New Roman" panose="02020603050405020304" pitchFamily="18" charset="0"/>
              </a:rPr>
              <a:t>يمكن رصد مجموعة متنوعة من العناصر في التدخل وما يجب مراقبته سيعتمد على الاحتياجات المعلوماتية المحددة للتدخل:</a:t>
            </a:r>
          </a:p>
          <a:p>
            <a:pPr marL="100965" marR="113030" algn="r">
              <a:spcBef>
                <a:spcPts val="590"/>
              </a:spcBef>
              <a:spcAft>
                <a:spcPts val="0"/>
              </a:spcAft>
            </a:pPr>
            <a:endParaRPr lang="ar-AE" sz="1600" b="1" dirty="0">
              <a:latin typeface="Times New Roman" panose="02020603050405020304" pitchFamily="18" charset="0"/>
              <a:cs typeface="Times New Roman" panose="02020603050405020304" pitchFamily="18" charset="0"/>
            </a:endParaRPr>
          </a:p>
          <a:p>
            <a:pPr marL="100965" marR="113030" algn="r">
              <a:spcBef>
                <a:spcPts val="590"/>
              </a:spcBef>
              <a:spcAft>
                <a:spcPts val="0"/>
              </a:spcAft>
            </a:pPr>
            <a:r>
              <a:rPr lang="ar-AE" sz="1600" b="1" dirty="0">
                <a:latin typeface="Times New Roman" panose="02020603050405020304" pitchFamily="18" charset="0"/>
                <a:cs typeface="Times New Roman" panose="02020603050405020304" pitchFamily="18" charset="0"/>
              </a:rPr>
              <a:t>1</a:t>
            </a:r>
            <a:r>
              <a:rPr lang="ar-AE" sz="1600" b="1" u="sng" dirty="0">
                <a:solidFill>
                  <a:srgbClr val="C00000"/>
                </a:solidFill>
                <a:latin typeface="Times New Roman" panose="02020603050405020304" pitchFamily="18" charset="0"/>
                <a:cs typeface="Times New Roman" panose="02020603050405020304" pitchFamily="18" charset="0"/>
              </a:rPr>
              <a:t>. رصد النشاط </a:t>
            </a:r>
            <a:r>
              <a:rPr lang="ar-AE" sz="1600" b="1" dirty="0">
                <a:latin typeface="Times New Roman" panose="02020603050405020304" pitchFamily="18" charset="0"/>
                <a:cs typeface="Times New Roman" panose="02020603050405020304" pitchFamily="18" charset="0"/>
              </a:rPr>
              <a:t>يتتبع التقدم والفجوات والتأخيرات في الأنشطة مقابل خطة عمل مفصلة.</a:t>
            </a:r>
          </a:p>
          <a:p>
            <a:pPr marL="100965" marR="113030" algn="r">
              <a:spcBef>
                <a:spcPts val="590"/>
              </a:spcBef>
              <a:spcAft>
                <a:spcPts val="0"/>
              </a:spcAft>
            </a:pPr>
            <a:r>
              <a:rPr lang="ar-AE" sz="1600" b="1" dirty="0">
                <a:latin typeface="Times New Roman" panose="02020603050405020304" pitchFamily="18" charset="0"/>
                <a:cs typeface="Times New Roman" panose="02020603050405020304" pitchFamily="18" charset="0"/>
              </a:rPr>
              <a:t>يجب أن يكون لدى المدير بالفعل خطة عمل أساسية من مقترح التدخل. في بداية التنفيذ ، ينبغي تطوير خطة العمل الأساسية هذه لتصبح خطة عمل مفصلة. تتضمن خطة العمل التفصيلية الأنشطة والمهام المحددة في مصفوفة النتائج ، إلى جانب جميع الأنشطة والمهام الأخرى المتعلقة بالتنفيذ. وهي تشمل ، على سبيل المثال ، قسماً خاصاً بأنشطة الرصد والتقييم وإعداد التقارير المستمرة. من الناحية المثالية ، ينبغي وضع خطة العمل التفصيلية من قبل فريق التدخل ، تحت القيادة العامة للمدير.</a:t>
            </a:r>
          </a:p>
          <a:p>
            <a:pPr marL="100965" marR="113030" algn="r">
              <a:spcBef>
                <a:spcPts val="590"/>
              </a:spcBef>
              <a:spcAft>
                <a:spcPts val="0"/>
              </a:spcAft>
            </a:pPr>
            <a:endParaRPr lang="ar-AE" sz="1600" b="1" dirty="0">
              <a:latin typeface="Times New Roman" panose="02020603050405020304" pitchFamily="18" charset="0"/>
              <a:cs typeface="Times New Roman" panose="02020603050405020304" pitchFamily="18" charset="0"/>
            </a:endParaRPr>
          </a:p>
          <a:p>
            <a:pPr marL="100965" marR="113030" algn="r">
              <a:spcBef>
                <a:spcPts val="590"/>
              </a:spcBef>
              <a:spcAft>
                <a:spcPts val="0"/>
              </a:spcAft>
            </a:pPr>
            <a:r>
              <a:rPr lang="ar-AE" sz="1600" b="1" dirty="0">
                <a:latin typeface="Times New Roman" panose="02020603050405020304" pitchFamily="18" charset="0"/>
                <a:cs typeface="Times New Roman" panose="02020603050405020304" pitchFamily="18" charset="0"/>
              </a:rPr>
              <a:t>2. </a:t>
            </a:r>
            <a:r>
              <a:rPr lang="ar-AE" sz="1600" b="1" u="sng" dirty="0">
                <a:solidFill>
                  <a:srgbClr val="C00000"/>
                </a:solidFill>
                <a:latin typeface="Times New Roman" panose="02020603050405020304" pitchFamily="18" charset="0"/>
                <a:cs typeface="Times New Roman" panose="02020603050405020304" pitchFamily="18" charset="0"/>
              </a:rPr>
              <a:t>تتبع النتائج </a:t>
            </a:r>
            <a:r>
              <a:rPr lang="ar-AE" sz="1600" b="1" dirty="0" smtClean="0">
                <a:latin typeface="Times New Roman" panose="02020603050405020304" pitchFamily="18" charset="0"/>
                <a:cs typeface="Times New Roman" panose="02020603050405020304" pitchFamily="18" charset="0"/>
              </a:rPr>
              <a:t>: </a:t>
            </a:r>
            <a:r>
              <a:rPr lang="ar-AE" sz="1600" b="1" dirty="0">
                <a:latin typeface="Times New Roman" panose="02020603050405020304" pitchFamily="18" charset="0"/>
                <a:cs typeface="Times New Roman" panose="02020603050405020304" pitchFamily="18" charset="0"/>
              </a:rPr>
              <a:t>يستخدم هذا النوع من المراقبة لتحديد ما إذا كان التدخل على المسار الصحيح أم لا نحو النتائج المرجوة (المخرجات ، النتائج ، الهدف).</a:t>
            </a:r>
          </a:p>
          <a:p>
            <a:pPr marL="100965" marR="113030" algn="r">
              <a:spcBef>
                <a:spcPts val="590"/>
              </a:spcBef>
              <a:spcAft>
                <a:spcPts val="0"/>
              </a:spcAft>
            </a:pPr>
            <a:r>
              <a:rPr lang="ar-AE" sz="1600" b="1" dirty="0">
                <a:latin typeface="Times New Roman" panose="02020603050405020304" pitchFamily="18" charset="0"/>
                <a:cs typeface="Times New Roman" panose="02020603050405020304" pitchFamily="18" charset="0"/>
              </a:rPr>
              <a:t>يوصى أيضًا بالتفكير في أي تأثير إيجابي أو سلبي غير مقصود وتحديده. مثال على ذلك يمكن أن يكون إذا قام المشاركون في التدريب بإنشاء مجموعة عمل بشكل مستقل واستمروا في الاجتماع بعد الإطار الزمني لذلك التدريب.</a:t>
            </a:r>
          </a:p>
          <a:p>
            <a:pPr marL="100965" marR="113030" algn="r">
              <a:spcBef>
                <a:spcPts val="590"/>
              </a:spcBef>
              <a:spcAft>
                <a:spcPts val="0"/>
              </a:spcAft>
            </a:pPr>
            <a:r>
              <a:rPr lang="ar-AE" sz="1600" b="1" dirty="0">
                <a:latin typeface="Times New Roman" panose="02020603050405020304" pitchFamily="18" charset="0"/>
                <a:cs typeface="Times New Roman" panose="02020603050405020304" pitchFamily="18" charset="0"/>
              </a:rPr>
              <a:t>3. </a:t>
            </a:r>
            <a:r>
              <a:rPr lang="ar-AE" sz="1600" b="1" u="sng" dirty="0">
                <a:solidFill>
                  <a:srgbClr val="C00000"/>
                </a:solidFill>
                <a:latin typeface="Times New Roman" panose="02020603050405020304" pitchFamily="18" charset="0"/>
                <a:cs typeface="Times New Roman" panose="02020603050405020304" pitchFamily="18" charset="0"/>
              </a:rPr>
              <a:t>تتبع المراقبة المالية </a:t>
            </a:r>
            <a:r>
              <a:rPr lang="ar-AE" sz="1600" b="1" dirty="0">
                <a:latin typeface="Times New Roman" panose="02020603050405020304" pitchFamily="18" charset="0"/>
                <a:cs typeface="Times New Roman" panose="02020603050405020304" pitchFamily="18" charset="0"/>
              </a:rPr>
              <a:t>التكاليف حسب المدخلات مقابل النفقات المخطط لها حسب الميزانية المعتمدة.</a:t>
            </a:r>
          </a:p>
          <a:p>
            <a:pPr marL="100965" marR="113030" algn="r">
              <a:spcBef>
                <a:spcPts val="590"/>
              </a:spcBef>
              <a:spcAft>
                <a:spcPts val="0"/>
              </a:spcAft>
            </a:pPr>
            <a:r>
              <a:rPr lang="ar-AE" sz="1600" b="1" dirty="0">
                <a:latin typeface="Times New Roman" panose="02020603050405020304" pitchFamily="18" charset="0"/>
                <a:cs typeface="Times New Roman" panose="02020603050405020304" pitchFamily="18" charset="0"/>
              </a:rPr>
              <a:t>  غالبًا ما يتم ذلك جنبًا إلى جنب مع الامتثال ومراقبة العملية.</a:t>
            </a:r>
          </a:p>
          <a:p>
            <a:pPr marL="100965" marR="113030" algn="r">
              <a:spcBef>
                <a:spcPts val="590"/>
              </a:spcBef>
              <a:spcAft>
                <a:spcPts val="0"/>
              </a:spcAft>
            </a:pPr>
            <a:r>
              <a:rPr lang="ar-AE" sz="1600" b="1" dirty="0">
                <a:latin typeface="Times New Roman" panose="02020603050405020304" pitchFamily="18" charset="0"/>
                <a:cs typeface="Times New Roman" panose="02020603050405020304" pitchFamily="18" charset="0"/>
              </a:rPr>
              <a:t>4. </a:t>
            </a:r>
            <a:r>
              <a:rPr lang="ar-AE" sz="1600" b="1" u="sng" dirty="0">
                <a:solidFill>
                  <a:srgbClr val="C00000"/>
                </a:solidFill>
                <a:latin typeface="Times New Roman" panose="02020603050405020304" pitchFamily="18" charset="0"/>
                <a:cs typeface="Times New Roman" panose="02020603050405020304" pitchFamily="18" charset="0"/>
              </a:rPr>
              <a:t>تتبع مراقبة المخاطر </a:t>
            </a:r>
            <a:r>
              <a:rPr lang="ar-AE" sz="1600" b="1" dirty="0">
                <a:latin typeface="Times New Roman" panose="02020603050405020304" pitchFamily="18" charset="0"/>
                <a:cs typeface="Times New Roman" panose="02020603050405020304" pitchFamily="18" charset="0"/>
              </a:rPr>
              <a:t>ما إذا كانت المخاطر التي تم تحديدها سابقًا لا تزال ذات صلة ، إذا ظهرت مخاطر جديدة وتقيم ما إذا كانت احتمالية المخاطر المحددة مسبقًا والجدول الزمني لها لا تزال دقيقة.</a:t>
            </a:r>
            <a:endParaRPr lang="fr-FR" sz="1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338222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8</a:t>
            </a:fld>
            <a:endParaRPr lang="en-US"/>
          </a:p>
        </p:txBody>
      </p:sp>
      <p:sp>
        <p:nvSpPr>
          <p:cNvPr id="12" name="Zone de texte 11"/>
          <p:cNvSpPr txBox="1"/>
          <p:nvPr/>
        </p:nvSpPr>
        <p:spPr>
          <a:xfrm>
            <a:off x="2157095" y="384810"/>
            <a:ext cx="6251575" cy="1508105"/>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Session6:Course </a:t>
            </a:r>
            <a:r>
              <a:rPr lang="en-US" sz="2400" b="1" dirty="0">
                <a:solidFill>
                  <a:srgbClr val="FF9518"/>
                </a:solidFill>
                <a:latin typeface="Tajawal Medium" panose="00000600000000000000" pitchFamily="2" charset="-78"/>
                <a:cs typeface="Tajawal Medium" panose="00000600000000000000" pitchFamily="2" charset="-78"/>
              </a:rPr>
              <a:t>Revision</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79097" y="1283341"/>
            <a:ext cx="8452476" cy="400109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just" eaLnBrk="0" fontAlgn="base" hangingPunct="0">
              <a:spcBef>
                <a:spcPct val="0"/>
              </a:spcBef>
              <a:spcAft>
                <a:spcPct val="0"/>
              </a:spcAft>
              <a:tabLst>
                <a:tab pos="1366838" algn="l"/>
              </a:tabLst>
            </a:pPr>
            <a:endParaRPr lang="en-US" sz="2000" b="1" dirty="0">
              <a:latin typeface="Times New Roman" panose="02020603050405020304" pitchFamily="18" charset="0"/>
              <a:ea typeface="Trebuchet MS" panose="020B0603020202020204" pitchFamily="34" charset="0"/>
              <a:cs typeface="Times New Roman" panose="02020603050405020304" pitchFamily="18" charset="0"/>
            </a:endParaRPr>
          </a:p>
          <a:p>
            <a:pPr lvl="2" algn="ctr"/>
            <a:r>
              <a:rPr lang="en-US" b="1" dirty="0" smtClean="0">
                <a:solidFill>
                  <a:schemeClr val="accent2"/>
                </a:solidFill>
                <a:latin typeface="Times New Roman" panose="02020603050405020304" pitchFamily="18" charset="0"/>
                <a:cs typeface="Times New Roman" panose="02020603050405020304" pitchFamily="18" charset="0"/>
              </a:rPr>
              <a:t>Types </a:t>
            </a:r>
            <a:r>
              <a:rPr lang="en-US" b="1" dirty="0">
                <a:solidFill>
                  <a:schemeClr val="accent2"/>
                </a:solidFill>
                <a:latin typeface="Times New Roman" panose="02020603050405020304" pitchFamily="18" charset="0"/>
                <a:cs typeface="Times New Roman" panose="02020603050405020304" pitchFamily="18" charset="0"/>
              </a:rPr>
              <a:t>of </a:t>
            </a:r>
            <a:r>
              <a:rPr lang="en-US" b="1" dirty="0" smtClean="0">
                <a:solidFill>
                  <a:schemeClr val="accent2"/>
                </a:solidFill>
                <a:latin typeface="Times New Roman" panose="02020603050405020304" pitchFamily="18" charset="0"/>
                <a:cs typeface="Times New Roman" panose="02020603050405020304" pitchFamily="18" charset="0"/>
              </a:rPr>
              <a:t>measurement</a:t>
            </a:r>
          </a:p>
          <a:p>
            <a:pPr lvl="2" algn="ctr"/>
            <a:endParaRPr lang="fr-FR" b="1" dirty="0">
              <a:solidFill>
                <a:schemeClr val="accent2"/>
              </a:solidFill>
              <a:latin typeface="Times New Roman" panose="02020603050405020304" pitchFamily="18" charset="0"/>
              <a:cs typeface="Times New Roman" panose="02020603050405020304" pitchFamily="18" charset="0"/>
            </a:endParaRPr>
          </a:p>
          <a:p>
            <a:pPr algn="r"/>
            <a:r>
              <a:rPr lang="ar-AE" b="1" dirty="0" smtClean="0">
                <a:latin typeface="Times New Roman" panose="02020603050405020304" pitchFamily="18" charset="0"/>
                <a:ea typeface="Trebuchet MS" panose="020B0603020202020204" pitchFamily="34" charset="0"/>
                <a:cs typeface="Times New Roman" panose="02020603050405020304" pitchFamily="18" charset="0"/>
              </a:rPr>
              <a:t>عند </a:t>
            </a:r>
            <a:r>
              <a:rPr lang="ar-AE" b="1" dirty="0">
                <a:latin typeface="Times New Roman" panose="02020603050405020304" pitchFamily="18" charset="0"/>
                <a:ea typeface="Trebuchet MS" panose="020B0603020202020204" pitchFamily="34" charset="0"/>
                <a:cs typeface="Times New Roman" panose="02020603050405020304" pitchFamily="18" charset="0"/>
              </a:rPr>
              <a:t>التخطيط لجمع البيانات وتحليلها ، فإن معرفة نوع القياس ، أي كيفية قياس البيانات ، قد يؤثر على قرار اختيار المنهجية المناسبة. هذا مهم بشكل خاص للإبلاغ عن تصميم أدوات جمع البيانات مثل المسوحات.</a:t>
            </a:r>
          </a:p>
          <a:p>
            <a:pPr algn="r"/>
            <a:r>
              <a:rPr lang="ar-AE" b="1" dirty="0">
                <a:latin typeface="Times New Roman" panose="02020603050405020304" pitchFamily="18" charset="0"/>
                <a:ea typeface="Trebuchet MS" panose="020B0603020202020204" pitchFamily="34" charset="0"/>
                <a:cs typeface="Times New Roman" panose="02020603050405020304" pitchFamily="18" charset="0"/>
              </a:rPr>
              <a:t>يمكن أن تشمل مقاييس المؤشرات المحددة في مصفوفة النتائج أو مصفوفة التقييم متغيرات فئوية (نوعية) و / أو رقمية (كمية). المتغير هو أي خاصية أو سمة تختلف فيما بينها ويمكن قياسها لكل وحدة في عينة أو مجتمع.</a:t>
            </a:r>
          </a:p>
          <a:p>
            <a:pPr algn="r"/>
            <a:r>
              <a:rPr lang="ar-AE" b="1" dirty="0">
                <a:latin typeface="Times New Roman" panose="02020603050405020304" pitchFamily="18" charset="0"/>
                <a:ea typeface="Trebuchet MS" panose="020B0603020202020204" pitchFamily="34" charset="0"/>
                <a:cs typeface="Times New Roman" panose="02020603050405020304" pitchFamily="18" charset="0"/>
              </a:rPr>
              <a:t>تمثل المتغيرات الفئوية أنواع البيانات النوعية التي يمكن تقسيمها إلى مجموعات أو فئات.</a:t>
            </a:r>
          </a:p>
          <a:p>
            <a:pPr algn="r"/>
            <a:r>
              <a:rPr lang="ar-AE" b="1" dirty="0">
                <a:latin typeface="Times New Roman" panose="02020603050405020304" pitchFamily="18" charset="0"/>
                <a:ea typeface="Trebuchet MS" panose="020B0603020202020204" pitchFamily="34" charset="0"/>
                <a:cs typeface="Times New Roman" panose="02020603050405020304" pitchFamily="18" charset="0"/>
              </a:rPr>
              <a:t>  قد تتكون هذه المجموعات من أبجدية (مثل الجنس أو لون الشعر أو الدين) أو تسميات رقمية (مثل أنثى = 1 ، ذكر = 0) ، أو ملصقات ثنائية (مثل نعم أو لا) لا تحتوي على معلومات تتجاوز عدد مرات التكرار المتعلقة بعضوية المجموعة.</a:t>
            </a:r>
          </a:p>
          <a:p>
            <a:pPr algn="r"/>
            <a:r>
              <a:rPr lang="ar-AE" b="1" dirty="0">
                <a:latin typeface="Times New Roman" panose="02020603050405020304" pitchFamily="18" charset="0"/>
                <a:ea typeface="Trebuchet MS" panose="020B0603020202020204" pitchFamily="34" charset="0"/>
                <a:cs typeface="Times New Roman" panose="02020603050405020304" pitchFamily="18" charset="0"/>
              </a:rPr>
              <a:t>تُستخدم المتغيرات العددية (المعروفة أيضًا باسم المتغيرات الكمية) لقياس الأشياء الموضوعية التي يمكن التعبير عنها بمصطلحات رقمية مثل الأرقام المطلقة ، مثل عدد الأشخاص المدربين ، والمصنفين حسب الجنس ، أو النسبة المئوية ، أو المعدل أو النسبة.</a:t>
            </a: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146048782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9</a:t>
            </a:fld>
            <a:endParaRPr lang="en-US"/>
          </a:p>
        </p:txBody>
      </p:sp>
      <p:sp>
        <p:nvSpPr>
          <p:cNvPr id="12" name="Zone de texte 11"/>
          <p:cNvSpPr txBox="1"/>
          <p:nvPr/>
        </p:nvSpPr>
        <p:spPr>
          <a:xfrm>
            <a:off x="2116437" y="414819"/>
            <a:ext cx="6251575" cy="1508105"/>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Session6:Course </a:t>
            </a:r>
            <a:r>
              <a:rPr lang="en-US" sz="2400" b="1" dirty="0">
                <a:solidFill>
                  <a:srgbClr val="FF9518"/>
                </a:solidFill>
                <a:latin typeface="Tajawal Medium" panose="00000600000000000000" pitchFamily="2" charset="-78"/>
                <a:cs typeface="Tajawal Medium" panose="00000600000000000000" pitchFamily="2" charset="-78"/>
              </a:rPr>
              <a:t>Revision</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10322" y="1122551"/>
            <a:ext cx="8570613" cy="927029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0" lvl="1" algn="ctr" eaLnBrk="0" fontAlgn="base" hangingPunct="0">
              <a:lnSpc>
                <a:spcPct val="150000"/>
              </a:lnSpc>
              <a:spcBef>
                <a:spcPct val="0"/>
              </a:spcBef>
              <a:spcAft>
                <a:spcPct val="0"/>
              </a:spcAft>
              <a:tabLst>
                <a:tab pos="1366838" algn="l"/>
              </a:tabLst>
            </a:pPr>
            <a:r>
              <a:rPr lang="ar-AE"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طرق وأساليب وأدوات المراقبة والتقييم</a:t>
            </a:r>
          </a:p>
          <a:p>
            <a:pPr lvl="1" algn="r">
              <a:lnSpc>
                <a:spcPct val="150000"/>
              </a:lnSpc>
            </a:pPr>
            <a:r>
              <a:rPr lang="ar-AE" sz="2000" b="1" dirty="0">
                <a:solidFill>
                  <a:schemeClr val="tx1"/>
                </a:solidFill>
                <a:latin typeface="Times New Roman" panose="02020603050405020304" pitchFamily="18" charset="0"/>
                <a:cs typeface="Times New Roman" panose="02020603050405020304" pitchFamily="18" charset="0"/>
              </a:rPr>
              <a:t>تعتبر طرق وأساليب جمع البيانات إجراءات منهجية ومفيدة لدعم عملية تصميم أدوات جمع البيانات. بشكل عام ، يتم استخدام مزيج من الأساليب والأساليب النوعية والكمية لجمع البيانات.</a:t>
            </a:r>
          </a:p>
          <a:p>
            <a:pPr lvl="1" algn="r">
              <a:lnSpc>
                <a:spcPct val="150000"/>
              </a:lnSpc>
            </a:pPr>
            <a:r>
              <a:rPr lang="ar-AE" sz="2000" b="1" dirty="0">
                <a:solidFill>
                  <a:schemeClr val="tx1"/>
                </a:solidFill>
                <a:latin typeface="Times New Roman" panose="02020603050405020304" pitchFamily="18" charset="0"/>
                <a:cs typeface="Times New Roman" panose="02020603050405020304" pitchFamily="18" charset="0"/>
              </a:rPr>
              <a:t>على الرغم من وجود تعريفات متعددة لهذه المفاهيم ، يمكن النظر إلى الأساليب والنهج الكمية على أنها تستند إلى البيانات الرقمية التي يمكن تحليلها باستخدام الإحصائيات.</a:t>
            </a:r>
          </a:p>
          <a:p>
            <a:pPr lvl="1" algn="r">
              <a:lnSpc>
                <a:spcPct val="150000"/>
              </a:lnSpc>
            </a:pPr>
            <a:r>
              <a:rPr lang="ar-AE" sz="2000" b="1" dirty="0">
                <a:solidFill>
                  <a:schemeClr val="tx1"/>
                </a:solidFill>
                <a:latin typeface="Times New Roman" panose="02020603050405020304" pitchFamily="18" charset="0"/>
                <a:cs typeface="Times New Roman" panose="02020603050405020304" pitchFamily="18" charset="0"/>
              </a:rPr>
              <a:t>  إنهم يركزون على تحديد ماذا وأين ومتى وكم مرة ومدة حدوث شيء ما ويمكن أن يقدموا حقائق موضوعية وثابتة ، لكن لا يمكنهم شرح سبب حدوث شيء ما. تعتمد الطرق والأساليب النوعية لجمع البيانات على بيانات وصفية بطبيعتها ، بدلاً من البيانات التي يمكن قياسها أو عدها. يمكن أن تستخدم أساليب البحث النوعي كلمات وصفية يمكن فحصها لمعرفة الأنماط أو المعنى ، وبالتالي ، التركيز على سبب أو كيفية حدوث شيء ما.</a:t>
            </a:r>
          </a:p>
          <a:p>
            <a:pPr lvl="1" algn="r">
              <a:lnSpc>
                <a:spcPct val="150000"/>
              </a:lnSpc>
            </a:pPr>
            <a:r>
              <a:rPr lang="ar-AE" sz="2000" b="1" dirty="0">
                <a:solidFill>
                  <a:schemeClr val="tx1"/>
                </a:solidFill>
                <a:latin typeface="Times New Roman" panose="02020603050405020304" pitchFamily="18" charset="0"/>
                <a:cs typeface="Times New Roman" panose="02020603050405020304" pitchFamily="18" charset="0"/>
              </a:rPr>
              <a:t>تهدف تقييمات الأثر إلى تحديد الواقع المضاد المناسب وما إذا كان يمكن عزو التأثير بثقة إلى التدخل. على وجه التحديد ، يمكن القيام بذلك من خلال تقييم حالة المستفيدين "قبل وبعد" و "مع أو بدون التدخل".</a:t>
            </a:r>
          </a:p>
          <a:p>
            <a:pPr lvl="1" algn="r">
              <a:lnSpc>
                <a:spcPct val="150000"/>
              </a:lnSpc>
            </a:pPr>
            <a:r>
              <a:rPr lang="ar-AE" sz="2000" b="1" dirty="0">
                <a:solidFill>
                  <a:schemeClr val="tx1"/>
                </a:solidFill>
                <a:latin typeface="Times New Roman" panose="02020603050405020304" pitchFamily="18" charset="0"/>
                <a:cs typeface="Times New Roman" panose="02020603050405020304" pitchFamily="18" charset="0"/>
              </a:rPr>
              <a:t>من خلال مقارنة ما قبل وبعد و / أو مع أو بدون سيناريوهات ، يمكن أن تُعزى أي اختلافات / تغييرات ملحوظة إلى التدخل ، مع بعض التحفظات لأنه ليس دائمًا مباشرًا وقد يكون تقييم الإسناد أكثر تعقيدًا من الرد على السيناريوهات المذكورة أعلاه.</a:t>
            </a:r>
          </a:p>
          <a:p>
            <a:pPr lvl="1" algn="r">
              <a:lnSpc>
                <a:spcPct val="150000"/>
              </a:lnSpc>
            </a:pPr>
            <a:r>
              <a:rPr lang="ar-AE" sz="2000" b="1" dirty="0">
                <a:solidFill>
                  <a:schemeClr val="tx1"/>
                </a:solidFill>
                <a:latin typeface="Times New Roman" panose="02020603050405020304" pitchFamily="18" charset="0"/>
                <a:cs typeface="Times New Roman" panose="02020603050405020304" pitchFamily="18" charset="0"/>
              </a:rPr>
              <a:t>على الرغم من وجود مجموعة من تصميمات تقييم الأثر ، إلا أن هناك أيضًا مجموعة من الأساليب التي يمكن تطبيقها ضمن هذه التصميمات ، وللإجابة على أسئلة التقييم المحددة ، فإن الطرق مرنة ويمكن استخدامها في مجموعات مختلفة ضمن تصميمات تقييم الأثر. التجريبية وشبه التجريبية وغير التجريبية ثلاثة أنواع من تصميم تقييم الأثر.</a:t>
            </a:r>
            <a:endParaRPr lang="fr-FR" sz="2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687098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10</a:t>
            </a:fld>
            <a:endParaRPr lang="en-US"/>
          </a:p>
        </p:txBody>
      </p:sp>
      <p:sp>
        <p:nvSpPr>
          <p:cNvPr id="12" name="Zone de texte 11"/>
          <p:cNvSpPr txBox="1"/>
          <p:nvPr/>
        </p:nvSpPr>
        <p:spPr>
          <a:xfrm>
            <a:off x="2061838" y="404394"/>
            <a:ext cx="6251575" cy="954107"/>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Session6:Course </a:t>
            </a:r>
            <a:r>
              <a:rPr lang="en-US" sz="2400" b="1" dirty="0">
                <a:solidFill>
                  <a:srgbClr val="FF9518"/>
                </a:solidFill>
                <a:latin typeface="Tajawal Medium" panose="00000600000000000000" pitchFamily="2" charset="-78"/>
                <a:cs typeface="Tajawal Medium" panose="00000600000000000000" pitchFamily="2" charset="-78"/>
              </a:rPr>
              <a:t>Revision</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79097" y="1187546"/>
            <a:ext cx="8452476" cy="5940088"/>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eaLnBrk="0" fontAlgn="base" hangingPunct="0">
              <a:spcBef>
                <a:spcPct val="0"/>
              </a:spcBef>
              <a:spcAft>
                <a:spcPct val="0"/>
              </a:spcAft>
              <a:tabLst>
                <a:tab pos="1366838" algn="l"/>
              </a:tabLst>
            </a:pPr>
            <a:r>
              <a:rPr lang="ar-AE"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جمع البيانات </a:t>
            </a:r>
            <a:r>
              <a:rPr lang="ar-AE" sz="2000"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وإدارتها</a:t>
            </a:r>
            <a:r>
              <a:rPr lang="en-US" b="1" dirty="0">
                <a:solidFill>
                  <a:srgbClr val="0070C0"/>
                </a:solidFill>
                <a:latin typeface="Times New Roman" panose="02020603050405020304" pitchFamily="18" charset="0"/>
                <a:cs typeface="Times New Roman" panose="02020603050405020304" pitchFamily="18" charset="0"/>
              </a:rPr>
              <a:t>Collecting and managing data </a:t>
            </a:r>
            <a:endParaRPr lang="ar-AE"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algn="r" eaLnBrk="0" fontAlgn="base" hangingPunct="0">
              <a:spcBef>
                <a:spcPct val="0"/>
              </a:spcBef>
              <a:spcAft>
                <a:spcPct val="0"/>
              </a:spcAft>
              <a:tabLst>
                <a:tab pos="1366838" algn="l"/>
              </a:tabLst>
            </a:pPr>
            <a:r>
              <a:rPr lang="ar-AE" sz="2000" b="1" dirty="0">
                <a:latin typeface="Times New Roman" panose="02020603050405020304" pitchFamily="18" charset="0"/>
                <a:ea typeface="Trebuchet MS" panose="020B0603020202020204" pitchFamily="34" charset="0"/>
                <a:cs typeface="Times New Roman" panose="02020603050405020304" pitchFamily="18" charset="0"/>
              </a:rPr>
              <a:t>بمجرد تحديد تصميم الرصد والتقييم وتطوير الطريقة (الأساليب) والأدوات ، يمكن البدء في جمع البيانات. يوصى أيضًا بتنظيم تدريب مع فريق (فرق) جمع البيانات حول المنهجية. يجب أن يغطي التدريب بالتفصيل كل أداة من أدوات جمع البيانات التي سيتم استخدامها وأن يتضمن تمارين عملية حول كيفية تنفيذها.</a:t>
            </a:r>
          </a:p>
          <a:p>
            <a:pPr algn="r" eaLnBrk="0" fontAlgn="base" hangingPunct="0">
              <a:spcBef>
                <a:spcPct val="0"/>
              </a:spcBef>
              <a:spcAft>
                <a:spcPct val="0"/>
              </a:spcAft>
              <a:tabLst>
                <a:tab pos="1366838" algn="l"/>
              </a:tabLst>
            </a:pPr>
            <a:r>
              <a:rPr lang="ar-AE" sz="2000" b="1" dirty="0">
                <a:latin typeface="Times New Roman" panose="02020603050405020304" pitchFamily="18" charset="0"/>
                <a:ea typeface="Trebuchet MS" panose="020B0603020202020204" pitchFamily="34" charset="0"/>
                <a:cs typeface="Times New Roman" panose="02020603050405020304" pitchFamily="18" charset="0"/>
              </a:rPr>
              <a:t>يعد تطوير دليل لجمع البيانات مع تعليمات واضحة للعداد أداة مرجعية مفيدة ، أثناء التدريب وبعده ، لجمع البيانات الفعلية ؛ انظر المثال الوارد أدناه للحصول على مقتطف من مسح مدرج في دليل جمع البيانات.</a:t>
            </a:r>
          </a:p>
          <a:p>
            <a:pPr algn="r" eaLnBrk="0" fontAlgn="base" hangingPunct="0">
              <a:spcBef>
                <a:spcPct val="0"/>
              </a:spcBef>
              <a:spcAft>
                <a:spcPct val="0"/>
              </a:spcAft>
              <a:tabLst>
                <a:tab pos="1366838" algn="l"/>
              </a:tabLst>
            </a:pPr>
            <a:endParaRPr lang="ar-AE" sz="2000" b="1" dirty="0">
              <a:latin typeface="Times New Roman" panose="02020603050405020304" pitchFamily="18" charset="0"/>
              <a:ea typeface="Trebuchet MS" panose="020B0603020202020204" pitchFamily="34" charset="0"/>
              <a:cs typeface="Times New Roman" panose="02020603050405020304" pitchFamily="18" charset="0"/>
            </a:endParaRPr>
          </a:p>
          <a:p>
            <a:pPr algn="r" eaLnBrk="0" fontAlgn="base" hangingPunct="0">
              <a:spcBef>
                <a:spcPct val="0"/>
              </a:spcBef>
              <a:spcAft>
                <a:spcPct val="0"/>
              </a:spcAft>
              <a:tabLst>
                <a:tab pos="1366838" algn="l"/>
              </a:tabLst>
            </a:pPr>
            <a:r>
              <a:rPr lang="ar-AE" sz="2000" b="1" dirty="0">
                <a:latin typeface="Times New Roman" panose="02020603050405020304" pitchFamily="18" charset="0"/>
                <a:ea typeface="Trebuchet MS" panose="020B0603020202020204" pitchFamily="34" charset="0"/>
                <a:cs typeface="Times New Roman" panose="02020603050405020304" pitchFamily="18" charset="0"/>
              </a:rPr>
              <a:t>التشخيص: بمجرد تحديد البيانات المشبوهة ، فإن الخطوة التالية هي مراجعة جميع إجابات المستجيبين لتحديد ما إذا كانت البيانات منطقية في ضوء السياق الذي تم جمعها فيه. بعد هذه المراجعة ، هناك العديد من التشخيصات الممكنة لكل نقطة بيانات مشبوهة تم تحديدها:</a:t>
            </a:r>
          </a:p>
          <a:p>
            <a:pPr algn="r" eaLnBrk="0" fontAlgn="base" hangingPunct="0">
              <a:spcBef>
                <a:spcPct val="0"/>
              </a:spcBef>
              <a:spcAft>
                <a:spcPct val="0"/>
              </a:spcAft>
              <a:tabLst>
                <a:tab pos="1366838" algn="l"/>
              </a:tabLst>
            </a:pPr>
            <a:endParaRPr lang="ar-AE" sz="2000" b="1" dirty="0">
              <a:latin typeface="Times New Roman" panose="02020603050405020304" pitchFamily="18" charset="0"/>
              <a:ea typeface="Trebuchet MS" panose="020B0603020202020204" pitchFamily="34" charset="0"/>
              <a:cs typeface="Times New Roman" panose="02020603050405020304" pitchFamily="18" charset="0"/>
            </a:endParaRPr>
          </a:p>
          <a:p>
            <a:pPr algn="r" eaLnBrk="0" fontAlgn="base" hangingPunct="0">
              <a:spcBef>
                <a:spcPct val="0"/>
              </a:spcBef>
              <a:spcAft>
                <a:spcPct val="0"/>
              </a:spcAft>
              <a:tabLst>
                <a:tab pos="1366838" algn="l"/>
              </a:tabLst>
            </a:pPr>
            <a:r>
              <a:rPr lang="ar-AE" sz="2000" b="1" dirty="0">
                <a:latin typeface="Times New Roman" panose="02020603050405020304" pitchFamily="18" charset="0"/>
                <a:ea typeface="Trebuchet MS" panose="020B0603020202020204" pitchFamily="34" charset="0"/>
                <a:cs typeface="Times New Roman" panose="02020603050405020304" pitchFamily="18" charset="0"/>
              </a:rPr>
              <a:t>نقطة البيانات مفقودة. يمكن أن تكون البيانات المفقودة نتيجة للإجابات المحذوفة من قبل المستجيبين (بدون إجابة) ، أو الأسئلة التي تم تخطيها بواسطة العداد (إدخال خاطئ أو نمط التخطي) أو وكلاء إدخال البيانات ، أو هناك متسربين (للبحث الطولي).</a:t>
            </a:r>
          </a:p>
          <a:p>
            <a:pPr algn="r" eaLnBrk="0" fontAlgn="base" hangingPunct="0">
              <a:spcBef>
                <a:spcPct val="0"/>
              </a:spcBef>
              <a:spcAft>
                <a:spcPct val="0"/>
              </a:spcAft>
              <a:tabLst>
                <a:tab pos="1366838" algn="l"/>
              </a:tabLst>
            </a:pPr>
            <a:r>
              <a:rPr lang="ar-AE" sz="2000" b="1" dirty="0">
                <a:latin typeface="Times New Roman" panose="02020603050405020304" pitchFamily="18" charset="0"/>
                <a:ea typeface="Trebuchet MS" panose="020B0603020202020204" pitchFamily="34" charset="0"/>
                <a:cs typeface="Times New Roman" panose="02020603050405020304" pitchFamily="18" charset="0"/>
              </a:rPr>
              <a:t>نقطة البيانات هي قيمة قصوى حقيقية. القيم المتطرفة الحقيقية هي الإجابات التي تبدو عالية ولكن يمكن تبريرها بإجابات أخرى.</a:t>
            </a:r>
          </a:p>
          <a:p>
            <a:pPr algn="r" eaLnBrk="0" fontAlgn="base" hangingPunct="0">
              <a:spcBef>
                <a:spcPct val="0"/>
              </a:spcBef>
              <a:spcAft>
                <a:spcPct val="0"/>
              </a:spcAft>
              <a:tabLst>
                <a:tab pos="1366838" algn="l"/>
              </a:tabLst>
            </a:pPr>
            <a:r>
              <a:rPr lang="ar-AE" sz="2000" b="1" dirty="0">
                <a:latin typeface="Times New Roman" panose="02020603050405020304" pitchFamily="18" charset="0"/>
                <a:ea typeface="Trebuchet MS" panose="020B0603020202020204" pitchFamily="34" charset="0"/>
                <a:cs typeface="Times New Roman" panose="02020603050405020304" pitchFamily="18" charset="0"/>
              </a:rPr>
              <a:t>نقطة البيانات هي قيمة طبيعية حقيقية. القيم الطبيعية الحقيقية هي إجابات صحيحة.</a:t>
            </a:r>
            <a:endParaRPr lang="en-US" sz="2000" b="1" dirty="0">
              <a:latin typeface="Times New Roman" panose="02020603050405020304" pitchFamily="18" charset="0"/>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66666305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11</a:t>
            </a:fld>
            <a:endParaRPr lang="en-US"/>
          </a:p>
        </p:txBody>
      </p:sp>
      <p:sp>
        <p:nvSpPr>
          <p:cNvPr id="12" name="Zone de texte 11"/>
          <p:cNvSpPr txBox="1"/>
          <p:nvPr/>
        </p:nvSpPr>
        <p:spPr>
          <a:xfrm>
            <a:off x="2157095" y="384810"/>
            <a:ext cx="6251575" cy="954107"/>
          </a:xfrm>
          <a:prstGeom prst="rect">
            <a:avLst/>
          </a:prstGeom>
          <a:noFill/>
        </p:spPr>
        <p:txBody>
          <a:bodyPr wrap="square" rtlCol="0" anchor="t">
            <a:spAutoFit/>
          </a:bodyPr>
          <a:lstStyle/>
          <a:p>
            <a:pPr algn="ctr"/>
            <a:r>
              <a:rPr lang="en-US" sz="2400" b="1" smtClean="0">
                <a:solidFill>
                  <a:srgbClr val="FF9518"/>
                </a:solidFill>
                <a:latin typeface="Tajawal Medium" panose="00000600000000000000" pitchFamily="2" charset="-78"/>
                <a:cs typeface="Tajawal Medium" panose="00000600000000000000" pitchFamily="2" charset="-78"/>
              </a:rPr>
              <a:t>Session 5:Course </a:t>
            </a:r>
            <a:r>
              <a:rPr lang="en-US" sz="2400" b="1">
                <a:solidFill>
                  <a:srgbClr val="FF9518"/>
                </a:solidFill>
                <a:latin typeface="Tajawal Medium" panose="00000600000000000000" pitchFamily="2" charset="-78"/>
                <a:cs typeface="Tajawal Medium" panose="00000600000000000000" pitchFamily="2" charset="-78"/>
              </a:rPr>
              <a:t>Revision</a:t>
            </a:r>
            <a:endParaRPr lang="fr-FR" altLang="en-US" sz="2400" b="1">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85691" y="1232992"/>
            <a:ext cx="8452476" cy="6555641"/>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eaLnBrk="0" fontAlgn="base" hangingPunct="0">
              <a:spcBef>
                <a:spcPct val="0"/>
              </a:spcBef>
              <a:spcAft>
                <a:spcPct val="0"/>
              </a:spcAft>
              <a:tabLst>
                <a:tab pos="1366838" algn="l"/>
              </a:tabLst>
            </a:pPr>
            <a:r>
              <a:rPr lang="ar-AE" sz="2400"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علاج او معاملة</a:t>
            </a:r>
          </a:p>
          <a:p>
            <a:pPr algn="r"/>
            <a:r>
              <a:rPr lang="ar-AE" sz="2000" b="1" dirty="0" smtClean="0">
                <a:latin typeface="Times New Roman" panose="02020603050405020304" pitchFamily="18" charset="0"/>
                <a:cs typeface="Times New Roman" panose="02020603050405020304" pitchFamily="18" charset="0"/>
              </a:rPr>
              <a:t>بمجرد </a:t>
            </a:r>
            <a:r>
              <a:rPr lang="ar-AE" sz="2000" b="1" dirty="0">
                <a:latin typeface="Times New Roman" panose="02020603050405020304" pitchFamily="18" charset="0"/>
                <a:cs typeface="Times New Roman" panose="02020603050405020304" pitchFamily="18" charset="0"/>
              </a:rPr>
              <a:t>تحديد الملاحظات الإشكالية ، يجب معالجتها قبل تحليل البيانات.</a:t>
            </a:r>
          </a:p>
          <a:p>
            <a:pPr algn="r"/>
            <a:r>
              <a:rPr lang="ar-AE" sz="2000" b="1" dirty="0">
                <a:latin typeface="Times New Roman" panose="02020603050405020304" pitchFamily="18" charset="0"/>
                <a:cs typeface="Times New Roman" panose="02020603050405020304" pitchFamily="18" charset="0"/>
              </a:rPr>
              <a:t>فيما يلي بعض الأساليب الرئيسية للتعامل مع أخطاء البيانات</a:t>
            </a:r>
            <a:r>
              <a:rPr lang="ar-AE" sz="2000" b="1" dirty="0" smtClean="0">
                <a:latin typeface="Times New Roman" panose="02020603050405020304" pitchFamily="18" charset="0"/>
                <a:cs typeface="Times New Roman" panose="02020603050405020304" pitchFamily="18" charset="0"/>
              </a:rPr>
              <a:t>:</a:t>
            </a:r>
            <a:endParaRPr lang="ar-AE" sz="2000" b="1" dirty="0">
              <a:latin typeface="Times New Roman" panose="02020603050405020304" pitchFamily="18" charset="0"/>
              <a:cs typeface="Times New Roman" panose="02020603050405020304" pitchFamily="18" charset="0"/>
            </a:endParaRPr>
          </a:p>
          <a:p>
            <a:pPr algn="r"/>
            <a:r>
              <a:rPr lang="ar-AE" sz="2000" b="1" dirty="0">
                <a:latin typeface="Times New Roman" panose="02020603050405020304" pitchFamily="18" charset="0"/>
                <a:cs typeface="Times New Roman" panose="02020603050405020304" pitchFamily="18" charset="0"/>
              </a:rPr>
              <a:t>اترك البيانات دون تغيير. هذا النهج هو الأكثر تحفظًا لأنه يستلزم قبول البيانات الخاطئة كاستجابة (استجابات) صالحة وعدم إجراء أي تغييرات.</a:t>
            </a:r>
          </a:p>
          <a:p>
            <a:pPr algn="r"/>
            <a:r>
              <a:rPr lang="ar-AE" sz="2000" b="1" dirty="0">
                <a:latin typeface="Times New Roman" panose="02020603050405020304" pitchFamily="18" charset="0"/>
                <a:cs typeface="Times New Roman" panose="02020603050405020304" pitchFamily="18" charset="0"/>
              </a:rPr>
              <a:t>بالنسبة للدراسات الكبيرة ، قد لا يؤثر ترك استجابة واحدة خاطئة على التحليل. ومع ذلك ، بالنسبة للدراسات الصغيرة ، قد يكون قرار ترك البيانات دون تغيير أكثر إشكالية.</a:t>
            </a:r>
          </a:p>
          <a:p>
            <a:pPr algn="r"/>
            <a:r>
              <a:rPr lang="ar-AE" sz="2000" b="1" dirty="0">
                <a:latin typeface="Times New Roman" panose="02020603050405020304" pitchFamily="18" charset="0"/>
                <a:cs typeface="Times New Roman" panose="02020603050405020304" pitchFamily="18" charset="0"/>
              </a:rPr>
              <a:t>تصحيح البيانات ، ولكن دون تعديل النية أو المعنى الذي قدمه المدعى عليه.</a:t>
            </a:r>
          </a:p>
          <a:p>
            <a:pPr algn="r"/>
            <a:r>
              <a:rPr lang="ar-AE" sz="2000" b="1" dirty="0">
                <a:latin typeface="Times New Roman" panose="02020603050405020304" pitchFamily="18" charset="0"/>
                <a:cs typeface="Times New Roman" panose="02020603050405020304" pitchFamily="18" charset="0"/>
              </a:rPr>
              <a:t>احذف البيانات. من المهم أن تتذكر أن إهمال البيانات يمكن أن يجعل الأمر يبدو كما لو أن البيانات يتم "انتقاؤها بعناية" للحصول على النتائج المرجوة.</a:t>
            </a:r>
          </a:p>
          <a:p>
            <a:pPr algn="r"/>
            <a:r>
              <a:rPr lang="ar-AE" sz="2000" b="1" dirty="0">
                <a:latin typeface="Times New Roman" panose="02020603050405020304" pitchFamily="18" charset="0"/>
                <a:cs typeface="Times New Roman" panose="02020603050405020304" pitchFamily="18" charset="0"/>
              </a:rPr>
              <a:t>قواعد اتخاذ القرار العامة: إذا قام الشخص الذي يقوم بإدخال البيانات بإدخال قيم مختلفة عن تلك الموجودة في الاستطلاع ، فيجب تغيير القيمة إلى ما تم تسجيله في نموذج الاستبيان.</a:t>
            </a:r>
          </a:p>
          <a:p>
            <a:pPr algn="r"/>
            <a:r>
              <a:rPr lang="ar-AE" sz="2000" b="1" dirty="0">
                <a:latin typeface="Times New Roman" panose="02020603050405020304" pitchFamily="18" charset="0"/>
                <a:cs typeface="Times New Roman" panose="02020603050405020304" pitchFamily="18" charset="0"/>
              </a:rPr>
              <a:t>عندما لا تكون القيم المتغيرة منطقية ولا يوجد خطأ في إدخال البيانات ولا ملاحظات لتحديد مصدر الخطأ ، يجب ترك القيمة كما هي. أي تغييرات ستؤدي إلى تحيز البيانات.</a:t>
            </a:r>
          </a:p>
          <a:p>
            <a:pPr algn="r"/>
            <a:r>
              <a:rPr lang="ar-AE" sz="2000" b="1" dirty="0">
                <a:latin typeface="Times New Roman" panose="02020603050405020304" pitchFamily="18" charset="0"/>
                <a:cs typeface="Times New Roman" panose="02020603050405020304" pitchFamily="18" charset="0"/>
              </a:rPr>
              <a:t>عند وجود حالات فارغة للأسئلة التي تتطلب إجابة ، أو إذا تعذر تصحيح القيم الخاطئة ، فقد يتم حذفها من ملف البيانات.</a:t>
            </a:r>
          </a:p>
          <a:p>
            <a:pPr algn="r"/>
            <a:r>
              <a:rPr lang="ar-AE" sz="2000" b="1" dirty="0">
                <a:latin typeface="Times New Roman" panose="02020603050405020304" pitchFamily="18" charset="0"/>
                <a:cs typeface="Times New Roman" panose="02020603050405020304" pitchFamily="18" charset="0"/>
              </a:rPr>
              <a:t>عندما لا تزال هناك قيم متطرفة مشبوهة وحقيقية بعد مرحلة التشخيص ، فمن الضروري فحص تأثير نقاط البيانات هذه ، بشكل فردي وكمجموعة ، على النتائج قبل اتخاذ قرار بشأن ترك البيانات دون تغيير أم لا.</a:t>
            </a:r>
          </a:p>
          <a:p>
            <a:pPr algn="r"/>
            <a:r>
              <a:rPr lang="ar-AE" sz="2000" b="1" dirty="0">
                <a:latin typeface="Times New Roman" panose="02020603050405020304" pitchFamily="18" charset="0"/>
                <a:cs typeface="Times New Roman" panose="02020603050405020304" pitchFamily="18" charset="0"/>
              </a:rPr>
              <a:t>يجب الإبلاغ عن أي نقاط بيانات مأخوذة من مجموعة البيانات على أنها "مستبعدة من التحليل" في فصل المنهجية في التقرير النهائي</a:t>
            </a:r>
            <a:r>
              <a:rPr lang="ar-AE" sz="1400" b="1" dirty="0">
                <a:latin typeface="Times New Roman" panose="02020603050405020304" pitchFamily="18" charset="0"/>
                <a:cs typeface="Times New Roman" panose="02020603050405020304" pitchFamily="18" charset="0"/>
              </a:rPr>
              <a:t>.</a:t>
            </a:r>
            <a:endParaRPr lang="en-US" sz="1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2857517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12</a:t>
            </a:fld>
            <a:endParaRPr lang="en-US"/>
          </a:p>
        </p:txBody>
      </p:sp>
      <p:sp>
        <p:nvSpPr>
          <p:cNvPr id="12" name="Zone de texte 11"/>
          <p:cNvSpPr txBox="1"/>
          <p:nvPr/>
        </p:nvSpPr>
        <p:spPr>
          <a:xfrm>
            <a:off x="2157095" y="384810"/>
            <a:ext cx="6251575" cy="461665"/>
          </a:xfrm>
          <a:prstGeom prst="rect">
            <a:avLst/>
          </a:prstGeom>
          <a:noFill/>
        </p:spPr>
        <p:txBody>
          <a:bodyPr wrap="square" rtlCol="0" anchor="t">
            <a:spAutoFit/>
          </a:bodyPr>
          <a:lstStyle/>
          <a:p>
            <a:pPr algn="ctr"/>
            <a:r>
              <a:rPr lang="en-US" sz="2400" b="1" smtClean="0">
                <a:solidFill>
                  <a:srgbClr val="FF9518"/>
                </a:solidFill>
                <a:latin typeface="Tajawal Medium" panose="00000600000000000000" pitchFamily="2" charset="-78"/>
                <a:cs typeface="Tajawal Medium" panose="00000600000000000000" pitchFamily="2" charset="-78"/>
              </a:rPr>
              <a:t>Session </a:t>
            </a:r>
            <a:r>
              <a:rPr lang="en-US" sz="2400" b="1">
                <a:solidFill>
                  <a:srgbClr val="FF9518"/>
                </a:solidFill>
                <a:latin typeface="Tajawal Medium" panose="00000600000000000000" pitchFamily="2" charset="-78"/>
                <a:cs typeface="Tajawal Medium" panose="00000600000000000000" pitchFamily="2" charset="-78"/>
              </a:rPr>
              <a:t>6:Course </a:t>
            </a:r>
            <a:r>
              <a:rPr lang="en-US" sz="2400" b="1" smtClean="0">
                <a:solidFill>
                  <a:srgbClr val="FF9518"/>
                </a:solidFill>
                <a:latin typeface="Tajawal Medium" panose="00000600000000000000" pitchFamily="2" charset="-78"/>
                <a:cs typeface="Tajawal Medium" panose="00000600000000000000" pitchFamily="2" charset="-78"/>
              </a:rPr>
              <a:t>Revision</a:t>
            </a:r>
            <a:endParaRPr lang="fr-FR" altLang="en-US" sz="3200" b="1">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79097" y="1257214"/>
            <a:ext cx="8452476" cy="5601533"/>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eaLnBrk="0" fontAlgn="base" hangingPunct="0">
              <a:spcBef>
                <a:spcPct val="0"/>
              </a:spcBef>
              <a:spcAft>
                <a:spcPct val="0"/>
              </a:spcAft>
              <a:tabLst>
                <a:tab pos="1366838" algn="l"/>
              </a:tabLst>
            </a:pPr>
            <a:r>
              <a:rPr lang="ar-AE" sz="24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نظرة عامة على </a:t>
            </a:r>
            <a:r>
              <a:rPr lang="ar-AE" sz="2400"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التقييم</a:t>
            </a:r>
            <a:r>
              <a:rPr lang="en-US" b="1" dirty="0">
                <a:solidFill>
                  <a:srgbClr val="0070C0"/>
                </a:solidFill>
                <a:latin typeface="Times New Roman" panose="02020603050405020304" pitchFamily="18" charset="0"/>
                <a:cs typeface="Times New Roman" panose="02020603050405020304" pitchFamily="18" charset="0"/>
              </a:rPr>
              <a:t>Evaluation </a:t>
            </a:r>
            <a:r>
              <a:rPr lang="en-US" b="1" dirty="0" smtClean="0">
                <a:solidFill>
                  <a:srgbClr val="0070C0"/>
                </a:solidFill>
                <a:latin typeface="Times New Roman" panose="02020603050405020304" pitchFamily="18" charset="0"/>
                <a:cs typeface="Times New Roman" panose="02020603050405020304" pitchFamily="18" charset="0"/>
              </a:rPr>
              <a:t>overview</a:t>
            </a:r>
            <a:endParaRPr lang="ar-AE" sz="24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algn="ctr"/>
            <a:endParaRPr lang="ar-AE" sz="1400" b="1" dirty="0">
              <a:latin typeface="Times New Roman" panose="02020603050405020304" pitchFamily="18" charset="0"/>
              <a:cs typeface="Times New Roman" panose="02020603050405020304" pitchFamily="18" charset="0"/>
            </a:endParaRPr>
          </a:p>
          <a:p>
            <a:pPr algn="r"/>
            <a:r>
              <a:rPr lang="ar-AE" sz="1400" b="1" dirty="0">
                <a:latin typeface="Times New Roman" panose="02020603050405020304" pitchFamily="18" charset="0"/>
                <a:cs typeface="Times New Roman" panose="02020603050405020304" pitchFamily="18" charset="0"/>
              </a:rPr>
              <a:t>يُعرَّف التقييم بأنه التقييم المنهجي والموضوعي للتدخل الجاري أو المكتمل ، بما في ذلك مشروع أو برنامج أو استراتيجية أو سياسة وتصميمها </a:t>
            </a:r>
            <a:r>
              <a:rPr lang="ar-AE" b="1" dirty="0">
                <a:latin typeface="Times New Roman" panose="02020603050405020304" pitchFamily="18" charset="0"/>
                <a:cs typeface="Times New Roman" panose="02020603050405020304" pitchFamily="18" charset="0"/>
              </a:rPr>
              <a:t>وتنفيذها ونتائجها.</a:t>
            </a:r>
          </a:p>
          <a:p>
            <a:pPr algn="r"/>
            <a:r>
              <a:rPr lang="ar-AE" b="1" dirty="0">
                <a:latin typeface="Times New Roman" panose="02020603050405020304" pitchFamily="18" charset="0"/>
                <a:cs typeface="Times New Roman" panose="02020603050405020304" pitchFamily="18" charset="0"/>
              </a:rPr>
              <a:t>يتعلق التقييم بالمساءلة والتعلم من خلال إعلام أصحاب المصلحة بمدى استخدام الموارد بكفاءة وفعالية لتحقيق النتائج ، وتوفير المعرفة التجريبية حول عناصر التدخل التي نجحت أو لم تنجح.</a:t>
            </a:r>
          </a:p>
          <a:p>
            <a:pPr algn="r"/>
            <a:r>
              <a:rPr lang="ar-AE" b="1" dirty="0">
                <a:latin typeface="Times New Roman" panose="02020603050405020304" pitchFamily="18" charset="0"/>
                <a:cs typeface="Times New Roman" panose="02020603050405020304" pitchFamily="18" charset="0"/>
              </a:rPr>
              <a:t>هناك أربعة أدوار مهمة يجب تمييزها في عملية التقييم: (أ) مفوض التقييم ، (ب) مدير التقييم ؛ (ج) المقيم و (د) مستخدم التقييم.</a:t>
            </a:r>
          </a:p>
          <a:p>
            <a:pPr algn="r"/>
            <a:r>
              <a:rPr lang="ar-AE" b="1" dirty="0">
                <a:solidFill>
                  <a:srgbClr val="FF0000"/>
                </a:solidFill>
                <a:latin typeface="Times New Roman" panose="02020603050405020304" pitchFamily="18" charset="0"/>
                <a:cs typeface="Times New Roman" panose="02020603050405020304" pitchFamily="18" charset="0"/>
              </a:rPr>
              <a:t>مفوض التقييم </a:t>
            </a:r>
            <a:r>
              <a:rPr lang="ar-AE" b="1" dirty="0">
                <a:latin typeface="Times New Roman" panose="02020603050405020304" pitchFamily="18" charset="0"/>
                <a:cs typeface="Times New Roman" panose="02020603050405020304" pitchFamily="18" charset="0"/>
              </a:rPr>
              <a:t>هو الطرف أو صاحب المصلحة الذي يقرر إجراء التقييم. يمكن أن يكون هذا مدير البرنامج ، أو رئيس البعثة المعني </a:t>
            </a:r>
            <a:r>
              <a:rPr lang="ar-AE" b="1" dirty="0" smtClean="0">
                <a:latin typeface="Times New Roman" panose="02020603050405020304" pitchFamily="18" charset="0"/>
                <a:cs typeface="Times New Roman" panose="02020603050405020304" pitchFamily="18" charset="0"/>
              </a:rPr>
              <a:t>(</a:t>
            </a:r>
            <a:r>
              <a:rPr lang="fr-FR" b="1" dirty="0" smtClean="0">
                <a:latin typeface="Times New Roman" panose="02020603050405020304" pitchFamily="18" charset="0"/>
                <a:cs typeface="Times New Roman" panose="02020603050405020304" pitchFamily="18" charset="0"/>
              </a:rPr>
              <a:t>، </a:t>
            </a:r>
            <a:r>
              <a:rPr lang="ar-AE" b="1" dirty="0">
                <a:latin typeface="Times New Roman" panose="02020603050405020304" pitchFamily="18" charset="0"/>
                <a:cs typeface="Times New Roman" panose="02020603050405020304" pitchFamily="18" charset="0"/>
              </a:rPr>
              <a:t>أو أخصائي أو وحدة (وحدات) مواضيعية من المقر الرئيسي و / أو من مكتب إقليمي / قطري ، أو الجهة المانحة أو أي مجموعة من أصحاب المصلحة هؤلاء.</a:t>
            </a:r>
          </a:p>
          <a:p>
            <a:pPr algn="r"/>
            <a:r>
              <a:rPr lang="ar-AE" b="1" dirty="0">
                <a:latin typeface="Times New Roman" panose="02020603050405020304" pitchFamily="18" charset="0"/>
                <a:cs typeface="Times New Roman" panose="02020603050405020304" pitchFamily="18" charset="0"/>
              </a:rPr>
              <a:t>  </a:t>
            </a:r>
            <a:r>
              <a:rPr lang="ar-AE" b="1" dirty="0">
                <a:solidFill>
                  <a:srgbClr val="FF0000"/>
                </a:solidFill>
                <a:latin typeface="Times New Roman" panose="02020603050405020304" pitchFamily="18" charset="0"/>
                <a:cs typeface="Times New Roman" panose="02020603050405020304" pitchFamily="18" charset="0"/>
              </a:rPr>
              <a:t>مدير التقييم </a:t>
            </a:r>
            <a:r>
              <a:rPr lang="ar-AE" b="1" dirty="0">
                <a:latin typeface="Times New Roman" panose="02020603050405020304" pitchFamily="18" charset="0"/>
                <a:cs typeface="Times New Roman" panose="02020603050405020304" pitchFamily="18" charset="0"/>
              </a:rPr>
              <a:t>هو الشخص المسؤول عن إدارة التقييم. من الممكن أن يكون مدير التقييم من نفس الكيان أو المكتب الذي طلب التقييم. في أغلب الأحيان ، يكون مدير التقييم هو مدير البرنامج أو المشروع. من المهم ملاحظة أنه ، في بعض الأحيان ، قد يكون العديد من أصحاب المصلحة جزءًا من لجنة إدارة التقييم ، والإشراف على عملية التقييم معًا.</a:t>
            </a:r>
          </a:p>
          <a:p>
            <a:pPr algn="r"/>
            <a:r>
              <a:rPr lang="ar-AE" b="1" dirty="0">
                <a:solidFill>
                  <a:srgbClr val="FF0000"/>
                </a:solidFill>
                <a:latin typeface="Times New Roman" panose="02020603050405020304" pitchFamily="18" charset="0"/>
                <a:cs typeface="Times New Roman" panose="02020603050405020304" pitchFamily="18" charset="0"/>
              </a:rPr>
              <a:t>المقيم</a:t>
            </a:r>
            <a:r>
              <a:rPr lang="ar-AE" b="1" dirty="0">
                <a:latin typeface="Times New Roman" panose="02020603050405020304" pitchFamily="18" charset="0"/>
                <a:cs typeface="Times New Roman" panose="02020603050405020304" pitchFamily="18" charset="0"/>
              </a:rPr>
              <a:t> مكلف بإجراء التقييم. يمكن أن يكون المُقيِّمون مستشارين خارجيين ومانحين ومنظمات شريكة وحكومات.</a:t>
            </a:r>
          </a:p>
          <a:p>
            <a:pPr algn="r"/>
            <a:r>
              <a:rPr lang="ar-AE" b="1" dirty="0">
                <a:latin typeface="Times New Roman" panose="02020603050405020304" pitchFamily="18" charset="0"/>
                <a:cs typeface="Times New Roman" panose="02020603050405020304" pitchFamily="18" charset="0"/>
              </a:rPr>
              <a:t>يعتبر مستخدمو التقييم لاعبين رئيسيين لضمان الاستخدام الكامل للتقييم وفوائده. يمكن أن يكونوا مستخدمين مباشرين ، على سبيل المثال ، معنيين بشكل مباشر بتنفيذ التوصيات وأغراض المساءلة ، بالإضافة إلى مستخدمين غير مباشرين يمكن أن يكونوا أكثر اهتمامًا ببُعد التعلم في التقييم. بالإضافة إلى هذه الأدوار ، هناك مشاركة أخرى لأصحاب المصلحة ومجموعات مرجعية تلعب دورًا مهمًا ، على سبيل المثال من حيث ضمان الجودة</a:t>
            </a:r>
            <a:endParaRPr lang="fr-FR"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6445188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13</a:t>
            </a:fld>
            <a:endParaRPr lang="en-US"/>
          </a:p>
        </p:txBody>
      </p:sp>
      <p:sp>
        <p:nvSpPr>
          <p:cNvPr id="12" name="Zone de texte 11"/>
          <p:cNvSpPr txBox="1"/>
          <p:nvPr/>
        </p:nvSpPr>
        <p:spPr>
          <a:xfrm>
            <a:off x="2157095" y="384810"/>
            <a:ext cx="6251575" cy="954107"/>
          </a:xfrm>
          <a:prstGeom prst="rect">
            <a:avLst/>
          </a:prstGeom>
          <a:noFill/>
        </p:spPr>
        <p:txBody>
          <a:bodyPr wrap="square" rtlCol="0" anchor="t">
            <a:spAutoFit/>
          </a:bodyPr>
          <a:lstStyle/>
          <a:p>
            <a:pPr algn="ctr"/>
            <a:r>
              <a:rPr lang="en-US" sz="2400" b="1" smtClean="0">
                <a:solidFill>
                  <a:srgbClr val="FF9518"/>
                </a:solidFill>
                <a:latin typeface="Tajawal Medium" panose="00000600000000000000" pitchFamily="2" charset="-78"/>
                <a:cs typeface="Tajawal Medium" panose="00000600000000000000" pitchFamily="2" charset="-78"/>
              </a:rPr>
              <a:t>Session6:Course </a:t>
            </a:r>
            <a:r>
              <a:rPr lang="en-US" sz="2400" b="1">
                <a:solidFill>
                  <a:srgbClr val="FF9518"/>
                </a:solidFill>
                <a:latin typeface="Tajawal Medium" panose="00000600000000000000" pitchFamily="2" charset="-78"/>
                <a:cs typeface="Tajawal Medium" panose="00000600000000000000" pitchFamily="2" charset="-78"/>
              </a:rPr>
              <a:t>Revision</a:t>
            </a:r>
            <a:endParaRPr lang="fr-FR" altLang="en-US" sz="3200" b="1">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79097" y="1997443"/>
            <a:ext cx="8452476" cy="387798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indent="-190500" algn="ctr" eaLnBrk="0" fontAlgn="base" hangingPunct="0">
              <a:spcBef>
                <a:spcPct val="0"/>
              </a:spcBef>
              <a:spcAft>
                <a:spcPct val="0"/>
              </a:spcAft>
              <a:tabLst>
                <a:tab pos="1366838" algn="l"/>
              </a:tabLst>
            </a:pPr>
            <a:r>
              <a:rPr lang="ar-AE" sz="24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مراحل </a:t>
            </a:r>
            <a:r>
              <a:rPr lang="ar-AE" sz="2400"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التقييم</a:t>
            </a:r>
            <a:r>
              <a:rPr lang="en-US" sz="2000" b="1" dirty="0">
                <a:solidFill>
                  <a:schemeClr val="accent2"/>
                </a:solidFill>
                <a:latin typeface="Times New Roman" panose="02020603050405020304" pitchFamily="18" charset="0"/>
                <a:cs typeface="Times New Roman" panose="02020603050405020304" pitchFamily="18" charset="0"/>
              </a:rPr>
              <a:t>The evaluation stages</a:t>
            </a:r>
          </a:p>
          <a:p>
            <a:pPr indent="-190500" algn="ctr" eaLnBrk="0" fontAlgn="base" hangingPunct="0">
              <a:spcBef>
                <a:spcPct val="0"/>
              </a:spcBef>
              <a:spcAft>
                <a:spcPct val="0"/>
              </a:spcAft>
              <a:tabLst>
                <a:tab pos="1366838" algn="l"/>
              </a:tabLst>
            </a:pPr>
            <a:endParaRPr lang="ar-AE" sz="24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190500" indent="-190500" algn="ctr">
              <a:spcBef>
                <a:spcPts val="35"/>
              </a:spcBef>
              <a:tabLst>
                <a:tab pos="189865" algn="l"/>
                <a:tab pos="190500" algn="l"/>
              </a:tabLst>
            </a:pPr>
            <a:endParaRPr lang="ar-AE" sz="2000" b="1" dirty="0">
              <a:solidFill>
                <a:schemeClr val="tx1"/>
              </a:solidFill>
              <a:latin typeface="Times New Roman" panose="02020603050405020304" pitchFamily="18" charset="0"/>
              <a:ea typeface="Trebuchet MS" panose="020B0603020202020204" pitchFamily="34" charset="0"/>
              <a:cs typeface="Times New Roman" panose="02020603050405020304" pitchFamily="18" charset="0"/>
            </a:endParaRPr>
          </a:p>
          <a:p>
            <a:pPr marL="190500" indent="-190500" algn="ctr">
              <a:spcBef>
                <a:spcPts val="35"/>
              </a:spcBef>
              <a:tabLst>
                <a:tab pos="189865" algn="l"/>
                <a:tab pos="190500" algn="l"/>
              </a:tabLst>
            </a:pPr>
            <a:r>
              <a:rPr lang="ar-AE" sz="2000" b="1" dirty="0">
                <a:solidFill>
                  <a:schemeClr val="tx1"/>
                </a:solidFill>
                <a:latin typeface="Times New Roman" panose="02020603050405020304" pitchFamily="18" charset="0"/>
                <a:ea typeface="Trebuchet MS" panose="020B0603020202020204" pitchFamily="34" charset="0"/>
                <a:cs typeface="Times New Roman" panose="02020603050405020304" pitchFamily="18" charset="0"/>
              </a:rPr>
              <a:t>1</a:t>
            </a:r>
            <a:r>
              <a:rPr lang="ar-AE" sz="2000" b="1" dirty="0" smtClean="0">
                <a:solidFill>
                  <a:srgbClr val="FF0000"/>
                </a:solidFill>
                <a:latin typeface="Times New Roman" panose="02020603050405020304" pitchFamily="18" charset="0"/>
                <a:ea typeface="Trebuchet MS" panose="020B0603020202020204" pitchFamily="34" charset="0"/>
                <a:cs typeface="Times New Roman" panose="02020603050405020304" pitchFamily="18" charset="0"/>
              </a:rPr>
              <a:t>. </a:t>
            </a:r>
            <a:r>
              <a:rPr lang="ar-AE" sz="2000" b="1" dirty="0">
                <a:solidFill>
                  <a:srgbClr val="FF0000"/>
                </a:solidFill>
                <a:latin typeface="Times New Roman" panose="02020603050405020304" pitchFamily="18" charset="0"/>
                <a:ea typeface="Trebuchet MS" panose="020B0603020202020204" pitchFamily="34" charset="0"/>
                <a:cs typeface="Times New Roman" panose="02020603050405020304" pitchFamily="18" charset="0"/>
              </a:rPr>
              <a:t>التخطيط للتقييم</a:t>
            </a:r>
            <a:r>
              <a:rPr lang="ar-AE" sz="2000" b="1" dirty="0">
                <a:solidFill>
                  <a:schemeClr val="tx1"/>
                </a:solidFill>
                <a:latin typeface="Times New Roman" panose="02020603050405020304" pitchFamily="18" charset="0"/>
                <a:ea typeface="Trebuchet MS" panose="020B0603020202020204" pitchFamily="34" charset="0"/>
                <a:cs typeface="Times New Roman" panose="02020603050405020304" pitchFamily="18" charset="0"/>
              </a:rPr>
              <a:t>: تحديد الغرض من التقييم وإمكانية التقييم</a:t>
            </a:r>
          </a:p>
          <a:p>
            <a:pPr marL="190500" indent="-190500" algn="ctr">
              <a:spcBef>
                <a:spcPts val="35"/>
              </a:spcBef>
              <a:tabLst>
                <a:tab pos="189865" algn="l"/>
                <a:tab pos="190500" algn="l"/>
              </a:tabLst>
            </a:pPr>
            <a:r>
              <a:rPr lang="ar-AE" sz="2000" b="1" dirty="0">
                <a:solidFill>
                  <a:schemeClr val="tx1"/>
                </a:solidFill>
                <a:latin typeface="Times New Roman" panose="02020603050405020304" pitchFamily="18" charset="0"/>
                <a:ea typeface="Trebuchet MS" panose="020B0603020202020204" pitchFamily="34" charset="0"/>
                <a:cs typeface="Times New Roman" panose="02020603050405020304" pitchFamily="18" charset="0"/>
              </a:rPr>
              <a:t>إعداد شروط مرجعية للتقييم واختيار المقيِّم (المقيِّمون).</a:t>
            </a:r>
          </a:p>
          <a:p>
            <a:pPr marL="190500" indent="-190500" algn="ctr">
              <a:spcBef>
                <a:spcPts val="35"/>
              </a:spcBef>
              <a:tabLst>
                <a:tab pos="189865" algn="l"/>
                <a:tab pos="190500" algn="l"/>
              </a:tabLst>
            </a:pPr>
            <a:endParaRPr lang="ar-AE" sz="2000" b="1" dirty="0">
              <a:solidFill>
                <a:schemeClr val="tx1"/>
              </a:solidFill>
              <a:latin typeface="Times New Roman" panose="02020603050405020304" pitchFamily="18" charset="0"/>
              <a:ea typeface="Trebuchet MS" panose="020B0603020202020204" pitchFamily="34" charset="0"/>
              <a:cs typeface="Times New Roman" panose="02020603050405020304" pitchFamily="18" charset="0"/>
            </a:endParaRPr>
          </a:p>
          <a:p>
            <a:pPr marL="190500" indent="-190500" algn="ctr">
              <a:spcBef>
                <a:spcPts val="35"/>
              </a:spcBef>
              <a:tabLst>
                <a:tab pos="189865" algn="l"/>
                <a:tab pos="190500" algn="l"/>
              </a:tabLst>
            </a:pPr>
            <a:r>
              <a:rPr lang="ar-AE" sz="2000" b="1" dirty="0">
                <a:solidFill>
                  <a:schemeClr val="tx1"/>
                </a:solidFill>
                <a:latin typeface="Times New Roman" panose="02020603050405020304" pitchFamily="18" charset="0"/>
                <a:ea typeface="Trebuchet MS" panose="020B0603020202020204" pitchFamily="34" charset="0"/>
                <a:cs typeface="Times New Roman" panose="02020603050405020304" pitchFamily="18" charset="0"/>
              </a:rPr>
              <a:t>2. </a:t>
            </a:r>
            <a:r>
              <a:rPr lang="ar-AE" sz="2000" b="1" dirty="0">
                <a:solidFill>
                  <a:srgbClr val="FF0000"/>
                </a:solidFill>
                <a:latin typeface="Times New Roman" panose="02020603050405020304" pitchFamily="18" charset="0"/>
                <a:ea typeface="Trebuchet MS" panose="020B0603020202020204" pitchFamily="34" charset="0"/>
                <a:cs typeface="Times New Roman" panose="02020603050405020304" pitchFamily="18" charset="0"/>
              </a:rPr>
              <a:t>إجراء التقييم</a:t>
            </a:r>
            <a:r>
              <a:rPr lang="ar-AE" sz="2000" b="1" dirty="0">
                <a:solidFill>
                  <a:schemeClr val="tx1"/>
                </a:solidFill>
                <a:latin typeface="Times New Roman" panose="02020603050405020304" pitchFamily="18" charset="0"/>
                <a:ea typeface="Trebuchet MS" panose="020B0603020202020204" pitchFamily="34" charset="0"/>
                <a:cs typeface="Times New Roman" panose="02020603050405020304" pitchFamily="18" charset="0"/>
              </a:rPr>
              <a:t>: الإشراف على تنفيذ التقييم وتقييم خطة العمل</a:t>
            </a:r>
          </a:p>
          <a:p>
            <a:pPr marL="190500" indent="-190500" algn="ctr">
              <a:spcBef>
                <a:spcPts val="35"/>
              </a:spcBef>
              <a:tabLst>
                <a:tab pos="189865" algn="l"/>
                <a:tab pos="190500" algn="l"/>
              </a:tabLst>
            </a:pPr>
            <a:r>
              <a:rPr lang="ar-AE" sz="2000" b="1" dirty="0">
                <a:solidFill>
                  <a:schemeClr val="tx1"/>
                </a:solidFill>
                <a:latin typeface="Times New Roman" panose="02020603050405020304" pitchFamily="18" charset="0"/>
                <a:ea typeface="Trebuchet MS" panose="020B0603020202020204" pitchFamily="34" charset="0"/>
                <a:cs typeface="Times New Roman" panose="02020603050405020304" pitchFamily="18" charset="0"/>
              </a:rPr>
              <a:t>تقديم التغذية الراجعة على جميع مراحل التقييم وضمان جودة التقييم.</a:t>
            </a:r>
          </a:p>
          <a:p>
            <a:pPr marL="190500" indent="-190500" algn="ctr">
              <a:spcBef>
                <a:spcPts val="35"/>
              </a:spcBef>
              <a:tabLst>
                <a:tab pos="189865" algn="l"/>
                <a:tab pos="190500" algn="l"/>
              </a:tabLst>
            </a:pPr>
            <a:endParaRPr lang="ar-AE" sz="2000" b="1" dirty="0">
              <a:solidFill>
                <a:schemeClr val="tx1"/>
              </a:solidFill>
              <a:latin typeface="Times New Roman" panose="02020603050405020304" pitchFamily="18" charset="0"/>
              <a:ea typeface="Trebuchet MS" panose="020B0603020202020204" pitchFamily="34" charset="0"/>
              <a:cs typeface="Times New Roman" panose="02020603050405020304" pitchFamily="18" charset="0"/>
            </a:endParaRPr>
          </a:p>
          <a:p>
            <a:pPr marL="190500" indent="-190500" algn="ctr">
              <a:spcBef>
                <a:spcPts val="35"/>
              </a:spcBef>
              <a:tabLst>
                <a:tab pos="189865" algn="l"/>
                <a:tab pos="190500" algn="l"/>
              </a:tabLst>
            </a:pPr>
            <a:r>
              <a:rPr lang="ar-AE" sz="2000" b="1" dirty="0">
                <a:solidFill>
                  <a:schemeClr val="tx1"/>
                </a:solidFill>
                <a:latin typeface="Times New Roman" panose="02020603050405020304" pitchFamily="18" charset="0"/>
                <a:ea typeface="Trebuchet MS" panose="020B0603020202020204" pitchFamily="34" charset="0"/>
                <a:cs typeface="Times New Roman" panose="02020603050405020304" pitchFamily="18" charset="0"/>
              </a:rPr>
              <a:t>3. </a:t>
            </a:r>
            <a:r>
              <a:rPr lang="ar-AE" sz="2000" b="1" dirty="0">
                <a:solidFill>
                  <a:srgbClr val="FF0000"/>
                </a:solidFill>
                <a:latin typeface="Times New Roman" panose="02020603050405020304" pitchFamily="18" charset="0"/>
                <a:ea typeface="Trebuchet MS" panose="020B0603020202020204" pitchFamily="34" charset="0"/>
                <a:cs typeface="Times New Roman" panose="02020603050405020304" pitchFamily="18" charset="0"/>
              </a:rPr>
              <a:t>متابعة التقييم واستخدامه</a:t>
            </a:r>
            <a:r>
              <a:rPr lang="ar-AE" sz="2000" b="1" dirty="0">
                <a:solidFill>
                  <a:schemeClr val="tx1"/>
                </a:solidFill>
                <a:latin typeface="Times New Roman" panose="02020603050405020304" pitchFamily="18" charset="0"/>
                <a:ea typeface="Trebuchet MS" panose="020B0603020202020204" pitchFamily="34" charset="0"/>
                <a:cs typeface="Times New Roman" panose="02020603050405020304" pitchFamily="18" charset="0"/>
              </a:rPr>
              <a:t>: متابعة تنفيذ التوصيات واستخدام التقرير باستخدام التقييم ونشره.</a:t>
            </a:r>
            <a:endParaRPr lang="fr-FR" sz="2000" b="1" dirty="0">
              <a:solidFill>
                <a:schemeClr val="tx1"/>
              </a:solidFill>
              <a:latin typeface="Times New Roman" panose="02020603050405020304" pitchFamily="18" charset="0"/>
              <a:ea typeface="Trebuchet MS" panose="020B0603020202020204" pitchFamily="34" charset="0"/>
              <a:cs typeface="Times New Roman" panose="02020603050405020304" pitchFamily="18" charset="0"/>
            </a:endParaRPr>
          </a:p>
          <a:p>
            <a:pPr marL="190500" indent="-190500" algn="ctr">
              <a:spcBef>
                <a:spcPts val="40"/>
              </a:spcBef>
              <a:tabLst>
                <a:tab pos="189865" algn="l"/>
                <a:tab pos="190500" algn="l"/>
              </a:tabLst>
            </a:pPr>
            <a:endParaRPr lang="fr-FR" b="1" dirty="0">
              <a:solidFill>
                <a:schemeClr val="tx1"/>
              </a:solidFill>
              <a:latin typeface="Times New Roman" panose="02020603050405020304" pitchFamily="18" charset="0"/>
              <a:cs typeface="Times New Roman" panose="02020603050405020304" pitchFamily="18" charset="0"/>
            </a:endParaRPr>
          </a:p>
          <a:p>
            <a:pPr lvl="2" algn="ctr"/>
            <a:endParaRPr lang="en-US" sz="2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863935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14</a:t>
            </a:fld>
            <a:endParaRPr lang="en-US"/>
          </a:p>
        </p:txBody>
      </p:sp>
      <p:sp>
        <p:nvSpPr>
          <p:cNvPr id="12" name="Zone de texte 11"/>
          <p:cNvSpPr txBox="1"/>
          <p:nvPr/>
        </p:nvSpPr>
        <p:spPr>
          <a:xfrm>
            <a:off x="2157095" y="384810"/>
            <a:ext cx="6251575" cy="954107"/>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5: </a:t>
            </a:r>
            <a:r>
              <a:rPr lang="en-US" sz="2400" b="1" dirty="0">
                <a:solidFill>
                  <a:srgbClr val="FF9518"/>
                </a:solidFill>
                <a:latin typeface="Tajawal Medium" panose="00000600000000000000" pitchFamily="2" charset="-78"/>
                <a:cs typeface="Tajawal Medium" panose="00000600000000000000" pitchFamily="2" charset="-78"/>
              </a:rPr>
              <a:t>Course Revision</a:t>
            </a: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79097" y="1257214"/>
            <a:ext cx="8452476" cy="532453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eaLnBrk="0" fontAlgn="base" hangingPunct="0">
              <a:spcBef>
                <a:spcPct val="0"/>
              </a:spcBef>
              <a:spcAft>
                <a:spcPct val="0"/>
              </a:spcAft>
              <a:tabLst>
                <a:tab pos="1366838" algn="l"/>
              </a:tabLst>
            </a:pPr>
            <a:r>
              <a:rPr lang="ar-AE" sz="24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المكونات الرئيسية </a:t>
            </a:r>
            <a:r>
              <a:rPr lang="ar-AE" sz="2400"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للاختصاصات</a:t>
            </a:r>
            <a:r>
              <a:rPr lang="en-US" sz="1600" b="1" dirty="0">
                <a:solidFill>
                  <a:schemeClr val="accent2"/>
                </a:solidFill>
                <a:latin typeface="Times New Roman" panose="02020603050405020304" pitchFamily="18" charset="0"/>
                <a:cs typeface="Times New Roman" panose="02020603050405020304" pitchFamily="18" charset="0"/>
              </a:rPr>
              <a:t>key components of terms of re</a:t>
            </a:r>
            <a:r>
              <a:rPr lang="en-US" sz="2000" b="1" dirty="0">
                <a:solidFill>
                  <a:schemeClr val="accent2"/>
                </a:solidFill>
                <a:latin typeface="Times New Roman" panose="02020603050405020304" pitchFamily="18" charset="0"/>
                <a:cs typeface="Times New Roman" panose="02020603050405020304" pitchFamily="18" charset="0"/>
              </a:rPr>
              <a:t>ference</a:t>
            </a:r>
          </a:p>
          <a:p>
            <a:pPr algn="ctr"/>
            <a:endParaRPr lang="ar-AE" sz="1600" b="1" dirty="0">
              <a:solidFill>
                <a:schemeClr val="accent2"/>
              </a:solidFill>
              <a:latin typeface="Times New Roman" panose="02020603050405020304" pitchFamily="18" charset="0"/>
              <a:cs typeface="Times New Roman" panose="02020603050405020304" pitchFamily="18" charset="0"/>
            </a:endParaRPr>
          </a:p>
          <a:p>
            <a:pPr algn="r"/>
            <a:r>
              <a:rPr lang="ar-AE" sz="2000" b="1" dirty="0">
                <a:solidFill>
                  <a:schemeClr val="tx1"/>
                </a:solidFill>
                <a:latin typeface="Times New Roman" panose="02020603050405020304" pitchFamily="18" charset="0"/>
                <a:cs typeface="Times New Roman" panose="02020603050405020304" pitchFamily="18" charset="0"/>
              </a:rPr>
              <a:t>يقدم </a:t>
            </a:r>
            <a:r>
              <a:rPr lang="ar-AE" sz="2000" b="1" dirty="0">
                <a:solidFill>
                  <a:srgbClr val="FF0000"/>
                </a:solidFill>
                <a:latin typeface="Times New Roman" panose="02020603050405020304" pitchFamily="18" charset="0"/>
                <a:cs typeface="Times New Roman" panose="02020603050405020304" pitchFamily="18" charset="0"/>
              </a:rPr>
              <a:t>قسم سياق التقييم </a:t>
            </a:r>
            <a:r>
              <a:rPr lang="ar-AE" sz="2000" b="1" dirty="0">
                <a:solidFill>
                  <a:schemeClr val="tx1"/>
                </a:solidFill>
                <a:latin typeface="Times New Roman" panose="02020603050405020304" pitchFamily="18" charset="0"/>
                <a:cs typeface="Times New Roman" panose="02020603050405020304" pitchFamily="18" charset="0"/>
              </a:rPr>
              <a:t>وصفًا موجزًا للسياقات السياسية والاقتصادية والاجتماعية والبيئية و / أو القانونية التي يتم تنفيذ التدخل فيها.</a:t>
            </a:r>
          </a:p>
          <a:p>
            <a:pPr algn="r"/>
            <a:r>
              <a:rPr lang="ar-AE" sz="2000" b="1" dirty="0">
                <a:solidFill>
                  <a:schemeClr val="tx1"/>
                </a:solidFill>
                <a:latin typeface="Times New Roman" panose="02020603050405020304" pitchFamily="18" charset="0"/>
                <a:cs typeface="Times New Roman" panose="02020603050405020304" pitchFamily="18" charset="0"/>
              </a:rPr>
              <a:t>يشرح </a:t>
            </a:r>
            <a:r>
              <a:rPr lang="ar-AE" sz="2000" b="1" dirty="0">
                <a:solidFill>
                  <a:srgbClr val="FF0000"/>
                </a:solidFill>
                <a:latin typeface="Times New Roman" panose="02020603050405020304" pitchFamily="18" charset="0"/>
                <a:cs typeface="Times New Roman" panose="02020603050405020304" pitchFamily="18" charset="0"/>
              </a:rPr>
              <a:t>قسم غرض / هدف التقييم </a:t>
            </a:r>
            <a:r>
              <a:rPr lang="ar-AE" sz="2000" b="1" dirty="0">
                <a:solidFill>
                  <a:schemeClr val="tx1"/>
                </a:solidFill>
                <a:latin typeface="Times New Roman" panose="02020603050405020304" pitchFamily="18" charset="0"/>
                <a:cs typeface="Times New Roman" panose="02020603050405020304" pitchFamily="18" charset="0"/>
              </a:rPr>
              <a:t>سبب إجراء التقييم والهدف الرئيسي للتقييم نفسه. في هذا القسم ، يتم أيضًا تضمين الجمهور المستهدف للتقييم وكيفية استخدام التقييم. هذه عناصر مهمة توفر معلومات حول استخدامها لأغراض المساءلة والتعلم ، وكذلك الأشخاص الذين قد يكونون معنيين بتوصياتها.</a:t>
            </a:r>
          </a:p>
          <a:p>
            <a:pPr algn="r"/>
            <a:r>
              <a:rPr lang="ar-AE" sz="2000" b="1" dirty="0">
                <a:solidFill>
                  <a:schemeClr val="tx1"/>
                </a:solidFill>
                <a:latin typeface="Times New Roman" panose="02020603050405020304" pitchFamily="18" charset="0"/>
                <a:cs typeface="Times New Roman" panose="02020603050405020304" pitchFamily="18" charset="0"/>
              </a:rPr>
              <a:t>يحدد نطاق التقييم ما سيشمله التقييم ، بما في ذلك ، على سبيل المثال ، مكونات أو مراحل التدخل التي سيتم تقييمها ، وفترة التدخل التي سيتم تغطيتها (المراحل ذات الصلة أو السنوات المحددة) ، وأي تدخل (تدخلات أخرى) ) التي ينبغي أن تؤخذ في الاعتبار أو المنطقة الجغرافية التي سيتم تغطيتها.</a:t>
            </a:r>
          </a:p>
          <a:p>
            <a:pPr algn="r"/>
            <a:r>
              <a:rPr lang="ar-AE" sz="2000" b="1" dirty="0">
                <a:solidFill>
                  <a:srgbClr val="FF0000"/>
                </a:solidFill>
                <a:latin typeface="Times New Roman" panose="02020603050405020304" pitchFamily="18" charset="0"/>
                <a:cs typeface="Times New Roman" panose="02020603050405020304" pitchFamily="18" charset="0"/>
              </a:rPr>
              <a:t>معايير التقييم </a:t>
            </a:r>
            <a:r>
              <a:rPr lang="ar-AE" sz="2000" b="1" dirty="0">
                <a:solidFill>
                  <a:schemeClr val="tx1"/>
                </a:solidFill>
                <a:latin typeface="Times New Roman" panose="02020603050405020304" pitchFamily="18" charset="0"/>
                <a:cs typeface="Times New Roman" panose="02020603050405020304" pitchFamily="18" charset="0"/>
              </a:rPr>
              <a:t>هي تلك التي تم وصفها في القسم السابق من هذا الفصل. يجب إدراج المعايير المختارة للتقييم بوضوح في هذا القسم من الشروط المرجعية</a:t>
            </a:r>
          </a:p>
          <a:p>
            <a:pPr algn="r"/>
            <a:r>
              <a:rPr lang="ar-AE" sz="2000" b="1" dirty="0">
                <a:solidFill>
                  <a:schemeClr val="tx1"/>
                </a:solidFill>
                <a:latin typeface="Times New Roman" panose="02020603050405020304" pitchFamily="18" charset="0"/>
                <a:cs typeface="Times New Roman" panose="02020603050405020304" pitchFamily="18" charset="0"/>
              </a:rPr>
              <a:t>يجب تطوير أسئلة التقييم بناءً على معايير التقييم المختارة. يجب تصنيف الأسئلة حسب المعايير.</a:t>
            </a:r>
          </a:p>
          <a:p>
            <a:pPr algn="r"/>
            <a:r>
              <a:rPr lang="ar-AE" sz="2000" b="1" dirty="0">
                <a:solidFill>
                  <a:schemeClr val="tx1"/>
                </a:solidFill>
                <a:latin typeface="Times New Roman" panose="02020603050405020304" pitchFamily="18" charset="0"/>
                <a:cs typeface="Times New Roman" panose="02020603050405020304" pitchFamily="18" charset="0"/>
              </a:rPr>
              <a:t>يمكن اقتراح قسم المنهجية من قبل المقيمين في المقترحات المقدمة أثناء عملية الاختيار أو خلال مرحلة البداية. يصف هذا القسم نوع طرق جمع البيانات وتحليلها التي سيتم استخدامها في التقييم وإبلاغ المقيم وفقًا لذلك.</a:t>
            </a:r>
          </a:p>
          <a:p>
            <a:pPr algn="r"/>
            <a:r>
              <a:rPr lang="ar-AE" sz="2000" b="1" dirty="0">
                <a:solidFill>
                  <a:schemeClr val="tx1"/>
                </a:solidFill>
                <a:latin typeface="Times New Roman" panose="02020603050405020304" pitchFamily="18" charset="0"/>
                <a:cs typeface="Times New Roman" panose="02020603050405020304" pitchFamily="18" charset="0"/>
              </a:rPr>
              <a:t>أخلاقيات وقواعد ومعايير التقييم تشمل البيان التالي في نهاية الشروط المرجعية.</a:t>
            </a:r>
            <a:endParaRPr lang="fr-FR" sz="2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20769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15</a:t>
            </a:fld>
            <a:endParaRPr lang="en-US"/>
          </a:p>
        </p:txBody>
      </p:sp>
      <p:sp>
        <p:nvSpPr>
          <p:cNvPr id="12" name="Zone de texte 11"/>
          <p:cNvSpPr txBox="1"/>
          <p:nvPr/>
        </p:nvSpPr>
        <p:spPr>
          <a:xfrm>
            <a:off x="2157095" y="384810"/>
            <a:ext cx="6251575" cy="1077218"/>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5:</a:t>
            </a:r>
            <a:r>
              <a:rPr lang="en-US" sz="3200" b="1" dirty="0">
                <a:solidFill>
                  <a:srgbClr val="FF9518"/>
                </a:solidFill>
                <a:latin typeface="Tajawal Medium" panose="00000600000000000000" pitchFamily="2" charset="-78"/>
                <a:cs typeface="Tajawal Medium" panose="00000600000000000000" pitchFamily="2" charset="-78"/>
              </a:rPr>
              <a:t>Course Revision</a:t>
            </a:r>
            <a:endParaRPr lang="fr-FR" altLang="en-US" sz="40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79097" y="1257214"/>
            <a:ext cx="8452476" cy="5309146"/>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eaLnBrk="0" fontAlgn="base" hangingPunct="0">
              <a:spcBef>
                <a:spcPct val="0"/>
              </a:spcBef>
              <a:spcAft>
                <a:spcPct val="0"/>
              </a:spcAft>
              <a:tabLst>
                <a:tab pos="1366838" algn="l"/>
              </a:tabLst>
            </a:pPr>
            <a:r>
              <a:rPr lang="ar-AE" sz="24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المساءلة والتعلم من </a:t>
            </a:r>
            <a:r>
              <a:rPr lang="ar-AE" sz="2400"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التقييم</a:t>
            </a:r>
            <a:endParaRPr lang="fr-FR" sz="2400"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algn="ctr" eaLnBrk="0" fontAlgn="base" hangingPunct="0">
              <a:spcBef>
                <a:spcPct val="0"/>
              </a:spcBef>
              <a:spcAft>
                <a:spcPct val="0"/>
              </a:spcAft>
              <a:tabLst>
                <a:tab pos="1366838" algn="l"/>
              </a:tabLst>
            </a:pPr>
            <a:r>
              <a:rPr lang="en-US" sz="2400" b="1" dirty="0">
                <a:solidFill>
                  <a:schemeClr val="accent2"/>
                </a:solidFill>
                <a:latin typeface="Times New Roman" panose="02020603050405020304" pitchFamily="18" charset="0"/>
                <a:cs typeface="Times New Roman" panose="02020603050405020304" pitchFamily="18" charset="0"/>
              </a:rPr>
              <a:t>Accountability and learning from evaluation</a:t>
            </a:r>
            <a:endParaRPr lang="fr-FR" sz="2400" b="1" dirty="0">
              <a:solidFill>
                <a:schemeClr val="accent2"/>
              </a:solidFill>
              <a:latin typeface="Times New Roman" panose="02020603050405020304" pitchFamily="18" charset="0"/>
              <a:cs typeface="Times New Roman" panose="02020603050405020304" pitchFamily="18" charset="0"/>
            </a:endParaRPr>
          </a:p>
          <a:p>
            <a:pPr algn="ctr" eaLnBrk="0" fontAlgn="base" hangingPunct="0">
              <a:spcBef>
                <a:spcPct val="0"/>
              </a:spcBef>
              <a:spcAft>
                <a:spcPct val="0"/>
              </a:spcAft>
              <a:tabLst>
                <a:tab pos="1366838" algn="l"/>
              </a:tabLst>
            </a:pPr>
            <a:endParaRPr lang="fr-FR" sz="2400"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algn="ctr" eaLnBrk="0" fontAlgn="base" hangingPunct="0">
              <a:spcBef>
                <a:spcPct val="0"/>
              </a:spcBef>
              <a:spcAft>
                <a:spcPct val="0"/>
              </a:spcAft>
              <a:tabLst>
                <a:tab pos="1366838" algn="l"/>
              </a:tabLst>
            </a:pPr>
            <a:endParaRPr lang="ar-AE" sz="24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algn="r"/>
            <a:r>
              <a:rPr lang="ar-AE" sz="2000" b="1" dirty="0">
                <a:solidFill>
                  <a:schemeClr val="tx1"/>
                </a:solidFill>
                <a:latin typeface="Times New Roman" panose="02020603050405020304" pitchFamily="18" charset="0"/>
                <a:cs typeface="Times New Roman" panose="02020603050405020304" pitchFamily="18" charset="0"/>
              </a:rPr>
              <a:t>فوائد استخدام المعلومات المستمدة من التقييمات عديدة. يجب على الممارسين تطبيق هذه المعلومات بشكل فعال لتعزيز المساءلة ، وتحسين الأداء ، وكذلك تعزيز صنع القرار من خلال التعلم.</a:t>
            </a:r>
          </a:p>
          <a:p>
            <a:pPr algn="r"/>
            <a:r>
              <a:rPr lang="ar-AE" sz="2000" b="1" dirty="0">
                <a:solidFill>
                  <a:schemeClr val="tx1"/>
                </a:solidFill>
                <a:latin typeface="Times New Roman" panose="02020603050405020304" pitchFamily="18" charset="0"/>
                <a:cs typeface="Times New Roman" panose="02020603050405020304" pitchFamily="18" charset="0"/>
              </a:rPr>
              <a:t>يمكن تعريف المساءلة على أنها "الالتزام بإثبات أن العمل قد تم وفقًا للقواعد والمعايير المتفق عليها أو بالإبلاغ بشكل عادل ودقيق عن نتائج الأداء مقابل الأدوار و / أو الخطط المفوضة. وقد يتطلب ذلك توضيحًا دقيقًا ، حتى وإن كان سليمًا من الناحية القانونية ، على أن العمل يتوافق مع شروط العقد ".</a:t>
            </a:r>
          </a:p>
          <a:p>
            <a:pPr algn="r"/>
            <a:r>
              <a:rPr lang="ar-AE" sz="2000" b="1" dirty="0">
                <a:solidFill>
                  <a:schemeClr val="tx1"/>
                </a:solidFill>
                <a:latin typeface="Times New Roman" panose="02020603050405020304" pitchFamily="18" charset="0"/>
                <a:cs typeface="Times New Roman" panose="02020603050405020304" pitchFamily="18" charset="0"/>
              </a:rPr>
              <a:t>التعلم ، من ناحية أخرى ، هو العملية التي يكتسب من خلالها الأفراد أو المنظمات المهارات والمعرفة ويستخدمونها. سيتناول هذا القسم الطرق المختلفة للتعلم من خلال التقييم والنهج التقييمية الأخرى ، وبينما يتم تغطية المتطلبات المتعلقة بالمساءلة في مشاركة تقرير التقييم في القسم السابق ، سيشمل هذا القسم أيضًا اعتبارات المساءلة للنُهج التقييمية الأخرى التي تمت مناقشتها .</a:t>
            </a:r>
          </a:p>
          <a:p>
            <a:pPr algn="r"/>
            <a:r>
              <a:rPr lang="ar-AE" sz="2000" b="1" dirty="0">
                <a:solidFill>
                  <a:schemeClr val="tx1"/>
                </a:solidFill>
                <a:latin typeface="Times New Roman" panose="02020603050405020304" pitchFamily="18" charset="0"/>
                <a:cs typeface="Times New Roman" panose="02020603050405020304" pitchFamily="18" charset="0"/>
              </a:rPr>
              <a:t>المعرفة والتعلم المستمدين من التقييم يمكن أن يغذي التعلم التنظيمي وعمليات التخطيط من خلال التفكير المنتظم ، وإمكانية الوصول إلى تقارير التقييم والتبادل المنتظم للمعلومات من خلال جلسات التعلم.</a:t>
            </a:r>
            <a:endParaRPr lang="en-US" sz="2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10146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16</a:t>
            </a:fld>
            <a:endParaRPr lang="en-US"/>
          </a:p>
        </p:txBody>
      </p:sp>
      <p:sp>
        <p:nvSpPr>
          <p:cNvPr id="12" name="Zone de texte 11"/>
          <p:cNvSpPr txBox="1"/>
          <p:nvPr/>
        </p:nvSpPr>
        <p:spPr>
          <a:xfrm>
            <a:off x="2157095" y="384810"/>
            <a:ext cx="6251575" cy="1077218"/>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a:t>
            </a:r>
            <a:r>
              <a:rPr lang="en-US" sz="2400" b="1" dirty="0">
                <a:solidFill>
                  <a:srgbClr val="FF9518"/>
                </a:solidFill>
                <a:latin typeface="Tajawal Medium" panose="00000600000000000000" pitchFamily="2" charset="-78"/>
                <a:cs typeface="Tajawal Medium" panose="00000600000000000000" pitchFamily="2" charset="-78"/>
              </a:rPr>
              <a:t>6</a:t>
            </a:r>
            <a:r>
              <a:rPr lang="en-US" sz="2400" b="1" dirty="0" smtClean="0">
                <a:solidFill>
                  <a:srgbClr val="FF9518"/>
                </a:solidFill>
                <a:latin typeface="Tajawal Medium" panose="00000600000000000000" pitchFamily="2" charset="-78"/>
                <a:cs typeface="Tajawal Medium" panose="00000600000000000000" pitchFamily="2" charset="-78"/>
              </a:rPr>
              <a:t>:</a:t>
            </a:r>
            <a:r>
              <a:rPr lang="en-US" sz="3200" b="1" dirty="0" smtClean="0">
                <a:solidFill>
                  <a:srgbClr val="FF9518"/>
                </a:solidFill>
                <a:latin typeface="Tajawal Medium" panose="00000600000000000000" pitchFamily="2" charset="-78"/>
                <a:cs typeface="Tajawal Medium" panose="00000600000000000000" pitchFamily="2" charset="-78"/>
              </a:rPr>
              <a:t>Course </a:t>
            </a:r>
            <a:r>
              <a:rPr lang="en-US" sz="3200" b="1" dirty="0">
                <a:solidFill>
                  <a:srgbClr val="FF9518"/>
                </a:solidFill>
                <a:latin typeface="Tajawal Medium" panose="00000600000000000000" pitchFamily="2" charset="-78"/>
                <a:cs typeface="Tajawal Medium" panose="00000600000000000000" pitchFamily="2" charset="-78"/>
              </a:rPr>
              <a:t>Revision</a:t>
            </a:r>
            <a:endParaRPr lang="fr-FR" altLang="en-US" sz="40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79097" y="1257214"/>
            <a:ext cx="8452476" cy="761747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eaLnBrk="0" fontAlgn="base" hangingPunct="0">
              <a:lnSpc>
                <a:spcPct val="150000"/>
              </a:lnSpc>
              <a:spcBef>
                <a:spcPct val="0"/>
              </a:spcBef>
              <a:spcAft>
                <a:spcPct val="0"/>
              </a:spcAft>
              <a:tabLst>
                <a:tab pos="1366838" algn="l"/>
              </a:tabLst>
            </a:pPr>
            <a:r>
              <a:rPr lang="ar-AE" sz="24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دمج الموضوعات الشاملة في التقييم</a:t>
            </a:r>
            <a:endParaRPr lang="ar-AE" sz="1400" b="1" dirty="0">
              <a:solidFill>
                <a:schemeClr val="tx1"/>
              </a:solidFill>
              <a:latin typeface="Times New Roman" panose="02020603050405020304" pitchFamily="18" charset="0"/>
              <a:cs typeface="Times New Roman" panose="02020603050405020304" pitchFamily="18" charset="0"/>
            </a:endParaRPr>
          </a:p>
          <a:p>
            <a:pPr algn="ctr">
              <a:lnSpc>
                <a:spcPct val="150000"/>
              </a:lnSpc>
            </a:pPr>
            <a:r>
              <a:rPr lang="en-US" sz="1600" b="1" dirty="0">
                <a:solidFill>
                  <a:schemeClr val="accent2"/>
                </a:solidFill>
                <a:latin typeface="Times New Roman" panose="02020603050405020304" pitchFamily="18" charset="0"/>
                <a:cs typeface="Times New Roman" panose="02020603050405020304" pitchFamily="18" charset="0"/>
              </a:rPr>
              <a:t>Incorporating cross-cutting themes in evaluation</a:t>
            </a:r>
          </a:p>
          <a:p>
            <a:pPr algn="ctr">
              <a:lnSpc>
                <a:spcPct val="150000"/>
              </a:lnSpc>
            </a:pPr>
            <a:endParaRPr lang="ar-AE" sz="1400" b="1" dirty="0">
              <a:solidFill>
                <a:schemeClr val="tx1"/>
              </a:solidFill>
              <a:latin typeface="Times New Roman" panose="02020603050405020304" pitchFamily="18" charset="0"/>
              <a:cs typeface="Times New Roman" panose="02020603050405020304" pitchFamily="18" charset="0"/>
            </a:endParaRPr>
          </a:p>
          <a:p>
            <a:pPr algn="r">
              <a:lnSpc>
                <a:spcPct val="150000"/>
              </a:lnSpc>
            </a:pPr>
            <a:r>
              <a:rPr lang="ar-AE" sz="1600" b="1" dirty="0">
                <a:solidFill>
                  <a:schemeClr val="tx1"/>
                </a:solidFill>
                <a:latin typeface="Times New Roman" panose="02020603050405020304" pitchFamily="18" charset="0"/>
                <a:cs typeface="Times New Roman" panose="02020603050405020304" pitchFamily="18" charset="0"/>
              </a:rPr>
              <a:t>يمكن تعريف الموضوعات الشاملة على أنها اعتبارات أو مجالات إضافية تتقاطع مع التدخل ، أو يمكن دمجها بسهولة ، دون فقدان التركيز على الأهداف الرئيسية للتدخل. يُفهم تعميم موضوع شامل عمومًا على أنه استراتيجية لجعل الموضوع المحدد ، نظرًا لأهميته ، بُعدًا لا يتجزأ من تصميم المنظمة وتنفيذها ورصدها وتقييمها للسياسات والتدخلات. يمكن أن يتطور إدراج الموضوعات بمرور الوقت ويمكن إضافة موضوعات جديدة ؛ ليست بالضرورة هي نفسها بالنسبة لجميع المنظمات وقد لا تكون جميعها ذات صلة ليتم النظر فيها في التدخل.</a:t>
            </a:r>
          </a:p>
          <a:p>
            <a:pPr algn="r">
              <a:lnSpc>
                <a:spcPct val="150000"/>
              </a:lnSpc>
            </a:pPr>
            <a:r>
              <a:rPr lang="ar-AE" sz="1600" b="1" dirty="0">
                <a:solidFill>
                  <a:schemeClr val="tx1"/>
                </a:solidFill>
                <a:latin typeface="Times New Roman" panose="02020603050405020304" pitchFamily="18" charset="0"/>
                <a:cs typeface="Times New Roman" panose="02020603050405020304" pitchFamily="18" charset="0"/>
              </a:rPr>
              <a:t>النهج القائم على الحقوق هو إطار مفاهيمي وأداة منهجية لتطوير السياسات والممارسات. </a:t>
            </a:r>
            <a:endParaRPr lang="fr-FR" sz="1600" b="1" dirty="0">
              <a:solidFill>
                <a:schemeClr val="tx1"/>
              </a:solidFill>
              <a:latin typeface="Times New Roman" panose="02020603050405020304" pitchFamily="18" charset="0"/>
              <a:cs typeface="Times New Roman" panose="02020603050405020304" pitchFamily="18" charset="0"/>
            </a:endParaRPr>
          </a:p>
          <a:p>
            <a:pPr algn="r">
              <a:lnSpc>
                <a:spcPct val="150000"/>
              </a:lnSpc>
            </a:pPr>
            <a:r>
              <a:rPr lang="ar-AE" sz="1600" b="1" dirty="0">
                <a:solidFill>
                  <a:schemeClr val="tx1"/>
                </a:solidFill>
                <a:latin typeface="Times New Roman" panose="02020603050405020304" pitchFamily="18" charset="0"/>
                <a:cs typeface="Times New Roman" panose="02020603050405020304" pitchFamily="18" charset="0"/>
              </a:rPr>
              <a:t>هو الإدماج الواعي والمنهجي للحقوق والقواعد والمعايير المستمدة من القانون الدولي في البرمجة ،</a:t>
            </a:r>
          </a:p>
          <a:p>
            <a:pPr algn="r">
              <a:lnSpc>
                <a:spcPct val="150000"/>
              </a:lnSpc>
            </a:pPr>
            <a:r>
              <a:rPr lang="ar-AE" sz="1600" b="1" dirty="0">
                <a:solidFill>
                  <a:schemeClr val="tx1"/>
                </a:solidFill>
                <a:latin typeface="Times New Roman" panose="02020603050405020304" pitchFamily="18" charset="0"/>
                <a:cs typeface="Times New Roman" panose="02020603050405020304" pitchFamily="18" charset="0"/>
              </a:rPr>
              <a:t>المساواة وعدم التمييز هل عملية الرصد والتقييم مصممة بشكل صريح لاكتشاف أو قياس التمييز ضد مجموعات معينة من خلال أهدافها ونتائجها؟</a:t>
            </a:r>
          </a:p>
          <a:p>
            <a:pPr algn="r">
              <a:lnSpc>
                <a:spcPct val="150000"/>
              </a:lnSpc>
            </a:pPr>
            <a:r>
              <a:rPr lang="ar-AE" sz="1600" b="1" dirty="0">
                <a:solidFill>
                  <a:schemeClr val="tx1"/>
                </a:solidFill>
                <a:latin typeface="Times New Roman" panose="02020603050405020304" pitchFamily="18" charset="0"/>
                <a:cs typeface="Times New Roman" panose="02020603050405020304" pitchFamily="18" charset="0"/>
              </a:rPr>
              <a:t>هل البيانات التي تم جمعها مصنفة بشكل </a:t>
            </a:r>
            <a:r>
              <a:rPr lang="ar-AE" sz="1600" b="1" dirty="0" smtClean="0">
                <a:solidFill>
                  <a:schemeClr val="tx1"/>
                </a:solidFill>
                <a:latin typeface="Times New Roman" panose="02020603050405020304" pitchFamily="18" charset="0"/>
                <a:cs typeface="Times New Roman" panose="02020603050405020304" pitchFamily="18" charset="0"/>
              </a:rPr>
              <a:t>مناسب، </a:t>
            </a:r>
            <a:r>
              <a:rPr lang="ar-AE" sz="1600" b="1" dirty="0">
                <a:solidFill>
                  <a:schemeClr val="tx1"/>
                </a:solidFill>
                <a:latin typeface="Times New Roman" panose="02020603050405020304" pitchFamily="18" charset="0"/>
                <a:cs typeface="Times New Roman" panose="02020603050405020304" pitchFamily="18" charset="0"/>
              </a:rPr>
              <a:t>لتتبع أي فجوات في النظر في المساواة والتمييز في جميع مخرجات ونتائج التدخل؟</a:t>
            </a:r>
          </a:p>
          <a:p>
            <a:pPr algn="r">
              <a:lnSpc>
                <a:spcPct val="150000"/>
              </a:lnSpc>
            </a:pPr>
            <a:endParaRPr lang="ar-AE" sz="1600" b="1" dirty="0">
              <a:solidFill>
                <a:schemeClr val="tx1"/>
              </a:solidFill>
              <a:latin typeface="Times New Roman" panose="02020603050405020304" pitchFamily="18" charset="0"/>
              <a:cs typeface="Times New Roman" panose="02020603050405020304" pitchFamily="18" charset="0"/>
            </a:endParaRPr>
          </a:p>
          <a:p>
            <a:pPr algn="r">
              <a:lnSpc>
                <a:spcPct val="150000"/>
              </a:lnSpc>
            </a:pPr>
            <a:r>
              <a:rPr lang="ar-AE" sz="1600" b="1" dirty="0">
                <a:solidFill>
                  <a:schemeClr val="tx1"/>
                </a:solidFill>
                <a:latin typeface="Times New Roman" panose="02020603050405020304" pitchFamily="18" charset="0"/>
                <a:cs typeface="Times New Roman" panose="02020603050405020304" pitchFamily="18" charset="0"/>
              </a:rPr>
              <a:t>المساءلة والشفافية وسيادة القانون هل ترتبط عمليات المراقبة والتقييم ارتباطًا مباشرًا بأي حقوق مثل قياس إعمال حقوق معينة؟</a:t>
            </a:r>
          </a:p>
          <a:p>
            <a:pPr algn="r">
              <a:lnSpc>
                <a:spcPct val="150000"/>
              </a:lnSpc>
            </a:pPr>
            <a:r>
              <a:rPr lang="ar-AE" sz="1600" b="1" dirty="0">
                <a:solidFill>
                  <a:schemeClr val="tx1"/>
                </a:solidFill>
                <a:latin typeface="Times New Roman" panose="02020603050405020304" pitchFamily="18" charset="0"/>
                <a:cs typeface="Times New Roman" panose="02020603050405020304" pitchFamily="18" charset="0"/>
              </a:rPr>
              <a:t>هل تأخذ عمليات الرصد والتقييم في الحسبان أي شكل من أشكال آليات الشكوى وكيف يتم التعامل مع الشكاوى المستلمة؟</a:t>
            </a:r>
          </a:p>
          <a:p>
            <a:pPr algn="r">
              <a:lnSpc>
                <a:spcPct val="150000"/>
              </a:lnSpc>
            </a:pPr>
            <a:r>
              <a:rPr lang="ar-AE" sz="1600" b="1" dirty="0">
                <a:solidFill>
                  <a:schemeClr val="tx1"/>
                </a:solidFill>
                <a:latin typeface="Times New Roman" panose="02020603050405020304" pitchFamily="18" charset="0"/>
                <a:cs typeface="Times New Roman" panose="02020603050405020304" pitchFamily="18" charset="0"/>
              </a:rPr>
              <a:t>هل يتم مشاركة نتائج الرصد والتقييم علنًا بطريقة شفافة؟</a:t>
            </a:r>
          </a:p>
          <a:p>
            <a:pPr algn="r">
              <a:lnSpc>
                <a:spcPct val="150000"/>
              </a:lnSpc>
            </a:pPr>
            <a:r>
              <a:rPr lang="ar-AE" sz="1600" b="1" dirty="0">
                <a:solidFill>
                  <a:schemeClr val="tx1"/>
                </a:solidFill>
                <a:latin typeface="Times New Roman" panose="02020603050405020304" pitchFamily="18" charset="0"/>
                <a:cs typeface="Times New Roman" panose="02020603050405020304" pitchFamily="18" charset="0"/>
              </a:rPr>
              <a:t>هل استُخدمت نتائج الرصد والتقييم لتعزيز التغييرات في قانون أو سياسة الدولة؟</a:t>
            </a:r>
            <a:endParaRPr lang="fr-FR" sz="16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227129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17</a:t>
            </a:fld>
            <a:endParaRPr lang="en-US"/>
          </a:p>
        </p:txBody>
      </p:sp>
      <p:sp>
        <p:nvSpPr>
          <p:cNvPr id="12" name="Zone de texte 11"/>
          <p:cNvSpPr txBox="1"/>
          <p:nvPr/>
        </p:nvSpPr>
        <p:spPr>
          <a:xfrm>
            <a:off x="2116437" y="384810"/>
            <a:ext cx="6251575" cy="461665"/>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6:Course Revision</a:t>
            </a: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79097" y="2171614"/>
            <a:ext cx="8452476" cy="295465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ar-AE" sz="24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كيفية مراقبة وتقييم الاعتبارات </a:t>
            </a:r>
            <a:r>
              <a:rPr lang="ar-AE" sz="2400"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البيئية</a:t>
            </a:r>
            <a:endParaRPr lang="fr-FR" sz="2400"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algn="ctr"/>
            <a:r>
              <a:rPr lang="en-US" sz="2400" b="1" u="sng" dirty="0">
                <a:solidFill>
                  <a:srgbClr val="C00000"/>
                </a:solidFill>
                <a:latin typeface="Times New Roman" panose="02020603050405020304" pitchFamily="18" charset="0"/>
                <a:cs typeface="Times New Roman" panose="02020603050405020304" pitchFamily="18" charset="0"/>
              </a:rPr>
              <a:t>How to monitor and evaluate environmental considerations</a:t>
            </a:r>
            <a:endParaRPr lang="fr-FR" sz="2400" b="1" u="sng" dirty="0">
              <a:solidFill>
                <a:srgbClr val="C00000"/>
              </a:solidFill>
              <a:latin typeface="Times New Roman" panose="02020603050405020304" pitchFamily="18" charset="0"/>
              <a:cs typeface="Times New Roman" panose="02020603050405020304" pitchFamily="18" charset="0"/>
            </a:endParaRPr>
          </a:p>
          <a:p>
            <a:r>
              <a:rPr lang="en-US" sz="2400" dirty="0"/>
              <a:t> </a:t>
            </a:r>
            <a:endParaRPr lang="fr-FR" sz="2400" dirty="0"/>
          </a:p>
          <a:p>
            <a:pPr algn="ctr"/>
            <a:endParaRPr lang="ar-AE" sz="24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algn="ctr"/>
            <a:endParaRPr lang="ar-AE" b="1" dirty="0">
              <a:latin typeface="Times New Roman" panose="02020603050405020304" pitchFamily="18" charset="0"/>
              <a:cs typeface="Times New Roman" panose="02020603050405020304" pitchFamily="18" charset="0"/>
            </a:endParaRPr>
          </a:p>
          <a:p>
            <a:pPr algn="ctr"/>
            <a:r>
              <a:rPr lang="ar-AE" b="1" dirty="0">
                <a:latin typeface="Times New Roman" panose="02020603050405020304" pitchFamily="18" charset="0"/>
                <a:cs typeface="Times New Roman" panose="02020603050405020304" pitchFamily="18" charset="0"/>
              </a:rPr>
              <a:t>عندما لا تكون التدخلات مصممة خصيصًا لمعالجة القضايا البيئية - مثل البرامج التي تعالج التأهب للكوارث والحد من مخاطر الكوارث لمنع الهجرة القسرية التي تنتج عن العوامل البيئية ، أو تلك الخاصة بنقل السكان من المناطق المتأثرة بالتدهور البيئي - فهناك العديد من العناصر التي يمكن أن يجب أن تؤخذ في الاعتبار لرصد وتقييم إدراج الحساسية البيئية والاستدامة كقضية شاملة لعدة قطاعات.</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2888951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Lecture11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18</a:t>
            </a:fld>
            <a:endParaRPr lang="en-US"/>
          </a:p>
        </p:txBody>
      </p:sp>
      <p:sp>
        <p:nvSpPr>
          <p:cNvPr id="12" name="Zone de texte 11"/>
          <p:cNvSpPr txBox="1"/>
          <p:nvPr/>
        </p:nvSpPr>
        <p:spPr>
          <a:xfrm>
            <a:off x="2157095" y="384810"/>
            <a:ext cx="6251575" cy="1508105"/>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Session6:Course </a:t>
            </a:r>
            <a:r>
              <a:rPr lang="en-US" sz="2400" b="1" dirty="0">
                <a:solidFill>
                  <a:srgbClr val="FF9518"/>
                </a:solidFill>
                <a:latin typeface="Tajawal Medium" panose="00000600000000000000" pitchFamily="2" charset="-78"/>
                <a:cs typeface="Tajawal Medium" panose="00000600000000000000" pitchFamily="2" charset="-78"/>
              </a:rPr>
              <a:t>Revision</a:t>
            </a: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85691" y="1250042"/>
            <a:ext cx="8452476" cy="5900141"/>
          </a:xfrm>
          <a:prstGeom prst="rect">
            <a:avLst/>
          </a:prstGeom>
          <a:noFill/>
        </p:spPr>
        <p:txBody>
          <a:bodyPr wrap="square" rtlCol="0">
            <a:spAutoFit/>
          </a:bodyPr>
          <a:lstStyle/>
          <a:p>
            <a:pPr algn="ctr">
              <a:lnSpc>
                <a:spcPct val="150000"/>
              </a:lnSpc>
            </a:pPr>
            <a:endParaRPr lang="en-US" b="1" dirty="0">
              <a:solidFill>
                <a:schemeClr val="dk1"/>
              </a:solidFill>
              <a:latin typeface="Times New Roman" panose="02020603050405020304" pitchFamily="18" charset="0"/>
              <a:cs typeface="Times New Roman" panose="02020603050405020304" pitchFamily="18" charset="0"/>
            </a:endParaRPr>
          </a:p>
          <a:p>
            <a:pPr marL="285750" indent="-285750" algn="ctr">
              <a:buFont typeface="Wingdings" panose="05000000000000000000" pitchFamily="2" charset="2"/>
              <a:buChar char="v"/>
            </a:pPr>
            <a:r>
              <a:rPr lang="en-US" b="1" dirty="0">
                <a:solidFill>
                  <a:schemeClr val="dk1"/>
                </a:solidFill>
                <a:latin typeface="Times New Roman" panose="02020603050405020304" pitchFamily="18" charset="0"/>
                <a:cs typeface="Times New Roman" panose="02020603050405020304" pitchFamily="18" charset="0"/>
              </a:rPr>
              <a:t> </a:t>
            </a:r>
            <a:r>
              <a:rPr lang="ar-AE" b="1" dirty="0">
                <a:solidFill>
                  <a:schemeClr val="dk1"/>
                </a:solidFill>
                <a:latin typeface="Times New Roman" panose="02020603050405020304" pitchFamily="18" charset="0"/>
                <a:cs typeface="Times New Roman" panose="02020603050405020304" pitchFamily="18" charset="0"/>
              </a:rPr>
              <a:t>تقرير تقييم نهائي. على وجه الخصوص ، يمكن دمجها في أي وثائق ملخص التقييم المتاحة للمستخدمين المعنيين.</a:t>
            </a:r>
          </a:p>
          <a:p>
            <a:pPr marL="285750" indent="-285750" algn="ctr">
              <a:buFont typeface="Wingdings" panose="05000000000000000000" pitchFamily="2" charset="2"/>
              <a:buChar char="v"/>
            </a:pPr>
            <a:endParaRPr lang="ar-AE" b="1" dirty="0">
              <a:solidFill>
                <a:schemeClr val="dk1"/>
              </a:solidFill>
              <a:latin typeface="Times New Roman" panose="02020603050405020304" pitchFamily="18" charset="0"/>
              <a:cs typeface="Times New Roman" panose="02020603050405020304" pitchFamily="18" charset="0"/>
            </a:endParaRPr>
          </a:p>
          <a:p>
            <a:pPr marL="285750" indent="-285750" algn="ctr">
              <a:buFont typeface="Wingdings" panose="05000000000000000000" pitchFamily="2" charset="2"/>
              <a:buChar char="v"/>
            </a:pPr>
            <a:r>
              <a:rPr lang="ar-AE" b="1" dirty="0">
                <a:solidFill>
                  <a:schemeClr val="dk1"/>
                </a:solidFill>
                <a:latin typeface="Times New Roman" panose="02020603050405020304" pitchFamily="18" charset="0"/>
                <a:cs typeface="Times New Roman" panose="02020603050405020304" pitchFamily="18" charset="0"/>
              </a:rPr>
              <a:t>  يحتوي نموذج موجز التقييم والإرشادات على قسم محدد لعرض الدروس المستفادة ، عند الاقتضاء.</a:t>
            </a:r>
          </a:p>
          <a:p>
            <a:pPr marL="285750" indent="-285750" algn="ctr">
              <a:buFont typeface="Wingdings" panose="05000000000000000000" pitchFamily="2" charset="2"/>
              <a:buChar char="v"/>
            </a:pPr>
            <a:endParaRPr lang="ar-AE" b="1" dirty="0">
              <a:solidFill>
                <a:schemeClr val="dk1"/>
              </a:solidFill>
              <a:latin typeface="Times New Roman" panose="02020603050405020304" pitchFamily="18" charset="0"/>
              <a:cs typeface="Times New Roman" panose="02020603050405020304" pitchFamily="18" charset="0"/>
            </a:endParaRPr>
          </a:p>
          <a:p>
            <a:pPr marL="285750" indent="-285750" algn="ctr">
              <a:buFont typeface="Wingdings" panose="05000000000000000000" pitchFamily="2" charset="2"/>
              <a:buChar char="v"/>
            </a:pPr>
            <a:r>
              <a:rPr lang="ar-AE" b="1" dirty="0">
                <a:solidFill>
                  <a:schemeClr val="dk1"/>
                </a:solidFill>
                <a:latin typeface="Times New Roman" panose="02020603050405020304" pitchFamily="18" charset="0"/>
                <a:cs typeface="Times New Roman" panose="02020603050405020304" pitchFamily="18" charset="0"/>
              </a:rPr>
              <a:t>في بعض الحالات ، قد تكون الدروس المستفادة ذات أهمية خاصة للأخصائيين المواضيعيين ذوي الصلة لنشرها بشكل أكبر وإمكانية تطبيقها على تدخلات أخرى مماثلة.</a:t>
            </a:r>
          </a:p>
          <a:p>
            <a:pPr marL="285750" indent="-285750" algn="ctr">
              <a:buFont typeface="Wingdings" panose="05000000000000000000" pitchFamily="2" charset="2"/>
              <a:buChar char="v"/>
            </a:pPr>
            <a:endParaRPr lang="ar-AE" b="1" dirty="0">
              <a:solidFill>
                <a:schemeClr val="dk1"/>
              </a:solidFill>
              <a:latin typeface="Times New Roman" panose="02020603050405020304" pitchFamily="18" charset="0"/>
              <a:cs typeface="Times New Roman" panose="02020603050405020304" pitchFamily="18" charset="0"/>
            </a:endParaRPr>
          </a:p>
          <a:p>
            <a:pPr marL="285750" indent="-285750" algn="ctr">
              <a:buFont typeface="Wingdings" panose="05000000000000000000" pitchFamily="2" charset="2"/>
              <a:buChar char="v"/>
            </a:pPr>
            <a:r>
              <a:rPr lang="ar-AE" b="1" dirty="0">
                <a:solidFill>
                  <a:schemeClr val="dk1"/>
                </a:solidFill>
                <a:latin typeface="Times New Roman" panose="02020603050405020304" pitchFamily="18" charset="0"/>
                <a:cs typeface="Times New Roman" panose="02020603050405020304" pitchFamily="18" charset="0"/>
              </a:rPr>
              <a:t>  يعد "استخدام" الدروس المستفادة أمرًا بالغ الأهمية بشكل خاص في تطوير تدخلات جديدة ، على مستوى المشروع أو البرنامج ، وكذلك في وضع إرشادات استراتيجية وسياسية قوية لمجال عمل معين.</a:t>
            </a:r>
          </a:p>
          <a:p>
            <a:pPr marL="285750" indent="-285750" algn="ctr">
              <a:buFont typeface="Wingdings" panose="05000000000000000000" pitchFamily="2" charset="2"/>
              <a:buChar char="v"/>
            </a:pPr>
            <a:endParaRPr lang="ar-AE" b="1" dirty="0">
              <a:solidFill>
                <a:schemeClr val="dk1"/>
              </a:solidFill>
              <a:latin typeface="Times New Roman" panose="02020603050405020304" pitchFamily="18" charset="0"/>
              <a:cs typeface="Times New Roman" panose="02020603050405020304" pitchFamily="18" charset="0"/>
            </a:endParaRPr>
          </a:p>
          <a:p>
            <a:pPr marL="285750" indent="-285750" algn="ctr">
              <a:buFont typeface="Wingdings" panose="05000000000000000000" pitchFamily="2" charset="2"/>
              <a:buChar char="v"/>
            </a:pPr>
            <a:r>
              <a:rPr lang="ar-AE" b="1" dirty="0">
                <a:solidFill>
                  <a:schemeClr val="dk1"/>
                </a:solidFill>
                <a:latin typeface="Times New Roman" panose="02020603050405020304" pitchFamily="18" charset="0"/>
                <a:cs typeface="Times New Roman" panose="02020603050405020304" pitchFamily="18" charset="0"/>
              </a:rPr>
              <a:t>لذلك ، يجب على مديري التقييم أن يفكروا بعناية مع من يتشاركون الدروس المستفادة والممارسات الجيدة المحددة ، من أجل دمجها على أفضل وجه في المستقبل</a:t>
            </a:r>
            <a:endParaRPr lang="en-US" b="1" dirty="0">
              <a:solidFill>
                <a:schemeClr val="dk1"/>
              </a:solidFill>
              <a:latin typeface="Times New Roman" panose="02020603050405020304" pitchFamily="18" charset="0"/>
              <a:cs typeface="Times New Roman" panose="02020603050405020304" pitchFamily="18" charset="0"/>
            </a:endParaRPr>
          </a:p>
          <a:p>
            <a:pPr algn="ctr">
              <a:lnSpc>
                <a:spcPct val="150000"/>
              </a:lnSpc>
            </a:pPr>
            <a:endParaRPr lang="en-US" sz="2000" b="1" dirty="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smtClean="0">
              <a:solidFill>
                <a:schemeClr val="accent2"/>
              </a:solidFill>
              <a:latin typeface="Times New Roman" panose="02020603050405020304" pitchFamily="18" charset="0"/>
              <a:cs typeface="Times New Roman" panose="02020603050405020304" pitchFamily="18" charset="0"/>
            </a:endParaRPr>
          </a:p>
          <a:p>
            <a:pPr algn="ctr">
              <a:lnSpc>
                <a:spcPct val="150000"/>
              </a:lnSpc>
            </a:pPr>
            <a:endParaRPr lang="en-US" sz="2000" b="1" dirty="0">
              <a:solidFill>
                <a:schemeClr val="accent2"/>
              </a:solidFill>
              <a:latin typeface="Times New Roman" panose="02020603050405020304" pitchFamily="18" charset="0"/>
              <a:cs typeface="Times New Roman" panose="02020603050405020304" pitchFamily="18" charset="0"/>
            </a:endParaRPr>
          </a:p>
          <a:p>
            <a:pPr algn="ctr">
              <a:lnSpc>
                <a:spcPct val="150000"/>
              </a:lnSpc>
            </a:pPr>
            <a:r>
              <a:rPr lang="en-US" sz="2000" b="1" dirty="0" smtClean="0">
                <a:solidFill>
                  <a:schemeClr val="accent2"/>
                </a:solidFill>
                <a:latin typeface="Times New Roman" panose="02020603050405020304" pitchFamily="18" charset="0"/>
                <a:cs typeface="Times New Roman" panose="02020603050405020304" pitchFamily="18" charset="0"/>
              </a:rPr>
              <a:t> </a:t>
            </a:r>
            <a:r>
              <a:rPr lang="en-US" sz="2000" b="1" dirty="0">
                <a:solidFill>
                  <a:schemeClr val="accent2"/>
                </a:solidFill>
                <a:latin typeface="Times New Roman" panose="02020603050405020304" pitchFamily="18" charset="0"/>
                <a:cs typeface="Times New Roman" panose="02020603050405020304" pitchFamily="18" charset="0"/>
              </a:rPr>
              <a:t> </a:t>
            </a:r>
            <a:endParaRPr lang="fr-FR" sz="2000" b="1" dirty="0">
              <a:solidFill>
                <a:schemeClr val="accent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899000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47685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6" name="Zone de texte 5"/>
          <p:cNvSpPr txBox="1"/>
          <p:nvPr/>
        </p:nvSpPr>
        <p:spPr>
          <a:xfrm>
            <a:off x="265430" y="1739265"/>
            <a:ext cx="7998460" cy="398780"/>
          </a:xfrm>
          <a:prstGeom prst="rect">
            <a:avLst/>
          </a:prstGeom>
          <a:noFill/>
        </p:spPr>
        <p:txBody>
          <a:bodyPr wrap="square" rtlCol="0">
            <a:spAutoFit/>
          </a:bodyPr>
          <a:lstStyle/>
          <a:p>
            <a:r>
              <a:rPr lang="fr-FR" altLang="en-US" sz="2000" b="1">
                <a:gradFill>
                  <a:gsLst>
                    <a:gs pos="0">
                      <a:srgbClr val="14CD68"/>
                    </a:gs>
                    <a:gs pos="100000">
                      <a:srgbClr val="035C7D"/>
                    </a:gs>
                  </a:gsLst>
                  <a:lin scaled="0"/>
                </a:gradFill>
              </a:rPr>
              <a:t> </a:t>
            </a:r>
            <a:endParaRPr lang="fr-FR" altLang="en-US" sz="2000" b="1">
              <a:solidFill>
                <a:schemeClr val="tx1"/>
              </a:solidFill>
              <a:latin typeface="Times New Roman" panose="02020603050405020304" charset="0"/>
              <a:cs typeface="Times New Roman" panose="02020603050405020304" charset="0"/>
            </a:endParaRPr>
          </a:p>
        </p:txBody>
      </p:sp>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8" name="Espace réservé du numéro de diapositive 7"/>
          <p:cNvSpPr>
            <a:spLocks noGrp="1"/>
          </p:cNvSpPr>
          <p:nvPr>
            <p:ph type="sldNum" sz="quarter" idx="12"/>
          </p:nvPr>
        </p:nvSpPr>
        <p:spPr/>
        <p:txBody>
          <a:bodyPr/>
          <a:lstStyle/>
          <a:p>
            <a:fld id="{FDED41F8-FC0F-4085-8150-313B6CF05213}" type="slidenum">
              <a:rPr lang="en-US" smtClean="0"/>
              <a:t>19</a:t>
            </a:fld>
            <a:endParaRPr lang="en-US"/>
          </a:p>
        </p:txBody>
      </p:sp>
      <p:sp>
        <p:nvSpPr>
          <p:cNvPr id="13" name="Espace réservé du pied de page 12"/>
          <p:cNvSpPr>
            <a:spLocks noGrp="1"/>
          </p:cNvSpPr>
          <p:nvPr>
            <p:ph type="ftr" sz="quarter" idx="11"/>
          </p:nvPr>
        </p:nvSpPr>
        <p:spPr/>
        <p:txBody>
          <a:bodyPr/>
          <a:lstStyle/>
          <a:p>
            <a:endParaRPr lang="en-US"/>
          </a:p>
        </p:txBody>
      </p:sp>
      <p:sp>
        <p:nvSpPr>
          <p:cNvPr id="52231" name="object 7"/>
          <p:cNvSpPr/>
          <p:nvPr/>
        </p:nvSpPr>
        <p:spPr>
          <a:xfrm>
            <a:off x="584835" y="1551940"/>
            <a:ext cx="7454900" cy="4232910"/>
          </a:xfrm>
          <a:prstGeom prst="rect">
            <a:avLst/>
          </a:prstGeom>
          <a:blipFill rotWithShape="1">
            <a:blip r:embed="rId8"/>
            <a:stretch>
              <a:fillRect/>
            </a:stretch>
          </a:blipFill>
          <a:ln w="9525">
            <a:noFill/>
          </a:ln>
        </p:spPr>
        <p:txBody>
          <a:bodyPr lIns="0" tIns="0" rIns="0" bIns="0"/>
          <a:lstStyle/>
          <a:p>
            <a:endParaRPr lang="fr-FR" altLang="fr-FR" dirty="0">
              <a:latin typeface="Calibri" panose="020F0502020204030204" charset="0"/>
            </a:endParaRPr>
          </a:p>
        </p:txBody>
      </p:sp>
      <p:pic>
        <p:nvPicPr>
          <p:cNvPr id="15" name="Picture 1"/>
          <p:cNvPicPr>
            <a:picLocks noChangeAspect="1"/>
          </p:cNvPicPr>
          <p:nvPr/>
        </p:nvPicPr>
        <p:blipFill>
          <a:blip r:embed="rId9"/>
          <a:stretch>
            <a:fillRect/>
          </a:stretch>
        </p:blipFill>
        <p:spPr>
          <a:xfrm>
            <a:off x="131040" y="5503264"/>
            <a:ext cx="1222425" cy="1096206"/>
          </a:xfrm>
          <a:prstGeom prst="rect">
            <a:avLst/>
          </a:prstGeom>
        </p:spPr>
      </p:pic>
      <p:sp>
        <p:nvSpPr>
          <p:cNvPr id="2" name="Rectangle 1"/>
          <p:cNvSpPr/>
          <p:nvPr/>
        </p:nvSpPr>
        <p:spPr>
          <a:xfrm>
            <a:off x="130615" y="399527"/>
            <a:ext cx="1842118" cy="461665"/>
          </a:xfrm>
          <a:prstGeom prst="rect">
            <a:avLst/>
          </a:prstGeom>
        </p:spPr>
        <p:txBody>
          <a:bodyPr wrap="square">
            <a:spAutoFit/>
          </a:bodyPr>
          <a:lstStyle/>
          <a:p>
            <a:pPr algn="ctr"/>
            <a:r>
              <a:rPr lang="fr-FR" altLang="en-US" sz="2400" b="1" dirty="0" smtClean="0">
                <a:solidFill>
                  <a:schemeClr val="bg1"/>
                </a:solidFill>
                <a:latin typeface="Tajawal Medium" panose="00000600000000000000" pitchFamily="2" charset="-78"/>
                <a:cs typeface="Tajawal Medium" panose="00000600000000000000" pitchFamily="2" charset="-78"/>
                <a:sym typeface="+mn-ea"/>
              </a:rPr>
              <a:t>Lecture9</a:t>
            </a:r>
            <a:endParaRPr lang="en-US" sz="2400" b="1"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35303</TotalTime>
  <Words>3221</Words>
  <Application>Microsoft Office PowerPoint</Application>
  <PresentationFormat>Widescreen</PresentationFormat>
  <Paragraphs>287</Paragraphs>
  <Slides>19</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vt:i4>
      </vt:variant>
    </vt:vector>
  </HeadingPairs>
  <TitlesOfParts>
    <vt:vector size="27" baseType="lpstr">
      <vt:lpstr>Arial</vt:lpstr>
      <vt:lpstr>Calibri</vt:lpstr>
      <vt:lpstr>Calibri Light</vt:lpstr>
      <vt:lpstr>Tajawal Medium</vt:lpstr>
      <vt:lpstr>Times New Roman</vt:lpstr>
      <vt:lpstr>Trebuchet MS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Dhouha</cp:lastModifiedBy>
  <cp:revision>478</cp:revision>
  <dcterms:created xsi:type="dcterms:W3CDTF">2021-08-03T13:03:00Z</dcterms:created>
  <dcterms:modified xsi:type="dcterms:W3CDTF">2022-12-22T04:24:25Z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352AFC1A6749434A997FC3A80215F5BD</vt:lpwstr>
  </property>
  <property fmtid="{D5CDD505-2E9C-101B-9397-08002B2CF9AE}" pid="3" name="KSOProductBuildVer">
    <vt:lpwstr>1036-11.2.0.11341</vt:lpwstr>
  </property>
</Properties>
</file>