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2"/>
  </p:notesMasterIdLst>
  <p:sldIdLst>
    <p:sldId id="480" r:id="rId5"/>
    <p:sldId id="303" r:id="rId6"/>
    <p:sldId id="373" r:id="rId7"/>
    <p:sldId id="496" r:id="rId8"/>
    <p:sldId id="276" r:id="rId9"/>
    <p:sldId id="313" r:id="rId10"/>
    <p:sldId id="498" r:id="rId11"/>
    <p:sldId id="256" r:id="rId12"/>
    <p:sldId id="501" r:id="rId13"/>
    <p:sldId id="520" r:id="rId14"/>
    <p:sldId id="499" r:id="rId15"/>
    <p:sldId id="503" r:id="rId16"/>
    <p:sldId id="502" r:id="rId17"/>
    <p:sldId id="504" r:id="rId18"/>
    <p:sldId id="306" r:id="rId19"/>
    <p:sldId id="521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73"/>
            <p14:sldId id="496"/>
            <p14:sldId id="276"/>
            <p14:sldId id="313"/>
            <p14:sldId id="498"/>
            <p14:sldId id="256"/>
            <p14:sldId id="501"/>
            <p14:sldId id="520"/>
            <p14:sldId id="499"/>
            <p14:sldId id="503"/>
            <p14:sldId id="502"/>
            <p14:sldId id="504"/>
            <p14:sldId id="306"/>
            <p14:sldId id="5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90" d="100"/>
          <a:sy n="90" d="100"/>
        </p:scale>
        <p:origin x="46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1D999-1E05-47B8-AABF-45951F1D09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E65F63-3D97-4FCA-86F1-1A817B14129C}">
      <dgm:prSet phldrT="[Text]"/>
      <dgm:spPr/>
      <dgm:t>
        <a:bodyPr/>
        <a:lstStyle/>
        <a:p>
          <a:pPr rtl="1"/>
          <a:r>
            <a:rPr lang="en-US" dirty="0"/>
            <a:t>Our </a:t>
          </a:r>
          <a:r>
            <a:rPr lang="en-US" dirty="0" err="1"/>
            <a:t>lec</a:t>
          </a:r>
          <a:r>
            <a:rPr lang="en-US" dirty="0"/>
            <a:t>. time</a:t>
          </a:r>
          <a:endParaRPr lang="ar-EG" dirty="0"/>
        </a:p>
      </dgm:t>
    </dgm:pt>
    <dgm:pt modelId="{1C65F7F3-0416-424B-A3A5-64AF1C29E29B}" type="par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9DBA943B-6C8A-41F7-A0FC-EC5AC1540862}" type="sib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626351A2-3A6D-47B0-ADEB-02D24E715203}">
      <dgm:prSet phldrT="[Text]"/>
      <dgm:spPr/>
      <dgm:t>
        <a:bodyPr/>
        <a:lstStyle/>
        <a:p>
          <a:pPr rtl="1"/>
          <a:r>
            <a:rPr lang="en-US" dirty="0"/>
            <a:t>Lectures</a:t>
          </a:r>
          <a:endParaRPr lang="ar-EG" dirty="0"/>
        </a:p>
      </dgm:t>
    </dgm:pt>
    <dgm:pt modelId="{E5C5EC9B-A721-471C-A8B7-A4B593696D6E}" type="par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EBAD5FB0-0817-4C40-A40D-DA002C5241D6}" type="sib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DEE9AE51-450F-4EA1-B515-7C9807475930}">
      <dgm:prSet phldrT="[Text]"/>
      <dgm:spPr/>
      <dgm:t>
        <a:bodyPr/>
        <a:lstStyle/>
        <a:p>
          <a:pPr rtl="1"/>
          <a:r>
            <a:rPr lang="en-US" dirty="0"/>
            <a:t>Live session </a:t>
          </a:r>
        </a:p>
        <a:p>
          <a:pPr rtl="1"/>
          <a:r>
            <a:rPr lang="en-US" dirty="0"/>
            <a:t>( office hours )</a:t>
          </a:r>
          <a:endParaRPr lang="ar-EG" dirty="0"/>
        </a:p>
      </dgm:t>
    </dgm:pt>
    <dgm:pt modelId="{F1C71ECA-C914-4872-B39F-0E547E4173E9}" type="par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03FB9DE9-AF51-4DFC-BDBE-435358E24337}" type="sib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6BEE9A27-B29F-4037-A580-D7B2AF5593E2}">
      <dgm:prSet phldrT="[Text]"/>
      <dgm:spPr/>
      <dgm:t>
        <a:bodyPr/>
        <a:lstStyle/>
        <a:p>
          <a:pPr rtl="1"/>
          <a:r>
            <a:rPr lang="en-US" dirty="0"/>
            <a:t>40 -50 slides</a:t>
          </a:r>
          <a:endParaRPr lang="ar-EG" dirty="0"/>
        </a:p>
      </dgm:t>
    </dgm:pt>
    <dgm:pt modelId="{E3191892-B813-4117-B393-522C0D07CF93}" type="par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973CA4CE-A1BB-483C-B411-EDB316C1649B}" type="sib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DD5D2EB6-6181-4007-8855-8D778809AF6D}">
      <dgm:prSet phldrT="[Text]"/>
      <dgm:spPr/>
      <dgm:t>
        <a:bodyPr/>
        <a:lstStyle/>
        <a:p>
          <a:pPr rtl="1"/>
          <a:r>
            <a:rPr lang="en-US" dirty="0"/>
            <a:t>90 Minutes</a:t>
          </a:r>
          <a:endParaRPr lang="ar-EG" dirty="0"/>
        </a:p>
      </dgm:t>
    </dgm:pt>
    <dgm:pt modelId="{FD1F993D-078E-457B-A098-7F7598D78965}" type="par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8BB55ACE-7E41-426F-8C87-6068758123F5}" type="sib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2EA5A8E9-B97B-448F-BAA8-40610AEC0202}">
      <dgm:prSet phldrT="[Text]"/>
      <dgm:spPr/>
      <dgm:t>
        <a:bodyPr/>
        <a:lstStyle/>
        <a:p>
          <a:pPr rtl="0"/>
          <a:r>
            <a:rPr lang="en-US" dirty="0"/>
            <a:t>Weekly</a:t>
          </a:r>
          <a:endParaRPr lang="ar-EG" dirty="0"/>
        </a:p>
      </dgm:t>
    </dgm:pt>
    <dgm:pt modelId="{07F14FAE-7719-4858-8187-3C86E76F0455}" type="par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D22A0A92-1437-4FBF-9902-A122D0C532D5}" type="sib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7311D2E7-86A1-4D89-8CF2-C2433CE71C5F}" type="pres">
      <dgm:prSet presAssocID="{4D41D999-1E05-47B8-AABF-45951F1D09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31662B6-0E91-4396-897E-64DB81E5CE78}" type="pres">
      <dgm:prSet presAssocID="{C7E65F63-3D97-4FCA-86F1-1A817B14129C}" presName="hierRoot1" presStyleCnt="0"/>
      <dgm:spPr/>
    </dgm:pt>
    <dgm:pt modelId="{F811DED7-CA9A-47BA-AB97-234C73F99B21}" type="pres">
      <dgm:prSet presAssocID="{C7E65F63-3D97-4FCA-86F1-1A817B14129C}" presName="composite" presStyleCnt="0"/>
      <dgm:spPr/>
    </dgm:pt>
    <dgm:pt modelId="{1A8DA13E-338E-45F7-B65A-304FC4B22874}" type="pres">
      <dgm:prSet presAssocID="{C7E65F63-3D97-4FCA-86F1-1A817B14129C}" presName="background" presStyleLbl="node0" presStyleIdx="0" presStyleCnt="1"/>
      <dgm:spPr/>
    </dgm:pt>
    <dgm:pt modelId="{B1F24659-D976-491B-BD7C-E17C862D117B}" type="pres">
      <dgm:prSet presAssocID="{C7E65F63-3D97-4FCA-86F1-1A817B14129C}" presName="text" presStyleLbl="fgAcc0" presStyleIdx="0" presStyleCnt="1">
        <dgm:presLayoutVars>
          <dgm:chPref val="3"/>
        </dgm:presLayoutVars>
      </dgm:prSet>
      <dgm:spPr/>
    </dgm:pt>
    <dgm:pt modelId="{06EA4F65-CE59-4C7A-8D91-DC69967841FA}" type="pres">
      <dgm:prSet presAssocID="{C7E65F63-3D97-4FCA-86F1-1A817B14129C}" presName="hierChild2" presStyleCnt="0"/>
      <dgm:spPr/>
    </dgm:pt>
    <dgm:pt modelId="{9DE9C9C5-3A4B-454C-ABCA-AAABC931DFA4}" type="pres">
      <dgm:prSet presAssocID="{E5C5EC9B-A721-471C-A8B7-A4B593696D6E}" presName="Name10" presStyleLbl="parChTrans1D2" presStyleIdx="0" presStyleCnt="2"/>
      <dgm:spPr/>
    </dgm:pt>
    <dgm:pt modelId="{F55EF150-7AD0-42A5-BD66-6BDBA84641B1}" type="pres">
      <dgm:prSet presAssocID="{626351A2-3A6D-47B0-ADEB-02D24E715203}" presName="hierRoot2" presStyleCnt="0"/>
      <dgm:spPr/>
    </dgm:pt>
    <dgm:pt modelId="{34C6019D-0C55-4F28-9F23-94DA54A3B43E}" type="pres">
      <dgm:prSet presAssocID="{626351A2-3A6D-47B0-ADEB-02D24E715203}" presName="composite2" presStyleCnt="0"/>
      <dgm:spPr/>
    </dgm:pt>
    <dgm:pt modelId="{20426630-0EB6-4B43-A08A-401DD40B9736}" type="pres">
      <dgm:prSet presAssocID="{626351A2-3A6D-47B0-ADEB-02D24E715203}" presName="background2" presStyleLbl="node2" presStyleIdx="0" presStyleCnt="2"/>
      <dgm:spPr/>
    </dgm:pt>
    <dgm:pt modelId="{6D4E0FFC-931D-48AD-ABBB-BE5EF601ED45}" type="pres">
      <dgm:prSet presAssocID="{626351A2-3A6D-47B0-ADEB-02D24E715203}" presName="text2" presStyleLbl="fgAcc2" presStyleIdx="0" presStyleCnt="2" custLinFactNeighborX="-59268">
        <dgm:presLayoutVars>
          <dgm:chPref val="3"/>
        </dgm:presLayoutVars>
      </dgm:prSet>
      <dgm:spPr/>
    </dgm:pt>
    <dgm:pt modelId="{F3EBD1BF-422C-46B7-A758-FCD6B185301E}" type="pres">
      <dgm:prSet presAssocID="{626351A2-3A6D-47B0-ADEB-02D24E715203}" presName="hierChild3" presStyleCnt="0"/>
      <dgm:spPr/>
    </dgm:pt>
    <dgm:pt modelId="{D0180E13-E235-4F82-BF7B-041F8518AC78}" type="pres">
      <dgm:prSet presAssocID="{E3191892-B813-4117-B393-522C0D07CF93}" presName="Name17" presStyleLbl="parChTrans1D3" presStyleIdx="0" presStyleCnt="3"/>
      <dgm:spPr/>
    </dgm:pt>
    <dgm:pt modelId="{4CA6CAEA-0520-40F2-8F35-3414A620E502}" type="pres">
      <dgm:prSet presAssocID="{6BEE9A27-B29F-4037-A580-D7B2AF5593E2}" presName="hierRoot3" presStyleCnt="0"/>
      <dgm:spPr/>
    </dgm:pt>
    <dgm:pt modelId="{822D1EA9-F064-4B8D-B0C4-B9A2DFB8FC7A}" type="pres">
      <dgm:prSet presAssocID="{6BEE9A27-B29F-4037-A580-D7B2AF5593E2}" presName="composite3" presStyleCnt="0"/>
      <dgm:spPr/>
    </dgm:pt>
    <dgm:pt modelId="{F063D409-9C0B-47CF-B457-651027ACABD3}" type="pres">
      <dgm:prSet presAssocID="{6BEE9A27-B29F-4037-A580-D7B2AF5593E2}" presName="background3" presStyleLbl="node3" presStyleIdx="0" presStyleCnt="3"/>
      <dgm:spPr/>
    </dgm:pt>
    <dgm:pt modelId="{D7EA4669-E4D2-4788-8122-10AAE35AE48B}" type="pres">
      <dgm:prSet presAssocID="{6BEE9A27-B29F-4037-A580-D7B2AF5593E2}" presName="text3" presStyleLbl="fgAcc3" presStyleIdx="0" presStyleCnt="3" custLinFactNeighborX="-54444">
        <dgm:presLayoutVars>
          <dgm:chPref val="3"/>
        </dgm:presLayoutVars>
      </dgm:prSet>
      <dgm:spPr/>
    </dgm:pt>
    <dgm:pt modelId="{C3F99E84-119A-45A6-9EA7-2DE50227CEDE}" type="pres">
      <dgm:prSet presAssocID="{6BEE9A27-B29F-4037-A580-D7B2AF5593E2}" presName="hierChild4" presStyleCnt="0"/>
      <dgm:spPr/>
    </dgm:pt>
    <dgm:pt modelId="{607BE77C-6AB6-4542-9358-1F32C975E0A7}" type="pres">
      <dgm:prSet presAssocID="{FD1F993D-078E-457B-A098-7F7598D78965}" presName="Name17" presStyleLbl="parChTrans1D3" presStyleIdx="1" presStyleCnt="3"/>
      <dgm:spPr/>
    </dgm:pt>
    <dgm:pt modelId="{17AAE9BC-4C8B-43C8-A706-3FEF06F77C5C}" type="pres">
      <dgm:prSet presAssocID="{DD5D2EB6-6181-4007-8855-8D778809AF6D}" presName="hierRoot3" presStyleCnt="0"/>
      <dgm:spPr/>
    </dgm:pt>
    <dgm:pt modelId="{B3411981-1284-4F29-A491-987AC17E17BB}" type="pres">
      <dgm:prSet presAssocID="{DD5D2EB6-6181-4007-8855-8D778809AF6D}" presName="composite3" presStyleCnt="0"/>
      <dgm:spPr/>
    </dgm:pt>
    <dgm:pt modelId="{F1E050E0-4602-4C7D-B81C-A3F35314DB24}" type="pres">
      <dgm:prSet presAssocID="{DD5D2EB6-6181-4007-8855-8D778809AF6D}" presName="background3" presStyleLbl="node3" presStyleIdx="1" presStyleCnt="3"/>
      <dgm:spPr/>
    </dgm:pt>
    <dgm:pt modelId="{5E5A4021-D63C-4171-92A9-914E394370EF}" type="pres">
      <dgm:prSet presAssocID="{DD5D2EB6-6181-4007-8855-8D778809AF6D}" presName="text3" presStyleLbl="fgAcc3" presStyleIdx="1" presStyleCnt="3" custLinFactNeighborX="-50754">
        <dgm:presLayoutVars>
          <dgm:chPref val="3"/>
        </dgm:presLayoutVars>
      </dgm:prSet>
      <dgm:spPr/>
    </dgm:pt>
    <dgm:pt modelId="{3695BD5F-7099-4B77-8686-65F0726DF52B}" type="pres">
      <dgm:prSet presAssocID="{DD5D2EB6-6181-4007-8855-8D778809AF6D}" presName="hierChild4" presStyleCnt="0"/>
      <dgm:spPr/>
    </dgm:pt>
    <dgm:pt modelId="{15A1547F-B6DE-4803-9238-E7B90982AD9B}" type="pres">
      <dgm:prSet presAssocID="{F1C71ECA-C914-4872-B39F-0E547E4173E9}" presName="Name10" presStyleLbl="parChTrans1D2" presStyleIdx="1" presStyleCnt="2"/>
      <dgm:spPr/>
    </dgm:pt>
    <dgm:pt modelId="{D49D27EE-FB1F-4F12-9E2D-F2672C54CE47}" type="pres">
      <dgm:prSet presAssocID="{DEE9AE51-450F-4EA1-B515-7C9807475930}" presName="hierRoot2" presStyleCnt="0"/>
      <dgm:spPr/>
    </dgm:pt>
    <dgm:pt modelId="{26A1C4C8-7958-4E5E-95E2-C7ABA2C7F4BD}" type="pres">
      <dgm:prSet presAssocID="{DEE9AE51-450F-4EA1-B515-7C9807475930}" presName="composite2" presStyleCnt="0"/>
      <dgm:spPr/>
    </dgm:pt>
    <dgm:pt modelId="{C23F111A-621F-4F49-86F7-EBF370289EF3}" type="pres">
      <dgm:prSet presAssocID="{DEE9AE51-450F-4EA1-B515-7C9807475930}" presName="background2" presStyleLbl="node2" presStyleIdx="1" presStyleCnt="2"/>
      <dgm:spPr/>
    </dgm:pt>
    <dgm:pt modelId="{DDF0188E-D486-460A-9CA2-D72F67197912}" type="pres">
      <dgm:prSet presAssocID="{DEE9AE51-450F-4EA1-B515-7C9807475930}" presName="text2" presStyleLbl="fgAcc2" presStyleIdx="1" presStyleCnt="2" custLinFactNeighborX="72488">
        <dgm:presLayoutVars>
          <dgm:chPref val="3"/>
        </dgm:presLayoutVars>
      </dgm:prSet>
      <dgm:spPr/>
    </dgm:pt>
    <dgm:pt modelId="{1049FAA1-4B73-48FF-8B56-6AD3C779F2D8}" type="pres">
      <dgm:prSet presAssocID="{DEE9AE51-450F-4EA1-B515-7C9807475930}" presName="hierChild3" presStyleCnt="0"/>
      <dgm:spPr/>
    </dgm:pt>
    <dgm:pt modelId="{4D349D38-2605-4B30-AF21-77A0C15656DB}" type="pres">
      <dgm:prSet presAssocID="{07F14FAE-7719-4858-8187-3C86E76F0455}" presName="Name17" presStyleLbl="parChTrans1D3" presStyleIdx="2" presStyleCnt="3"/>
      <dgm:spPr/>
    </dgm:pt>
    <dgm:pt modelId="{E3C65951-A1CC-4F57-99FB-CE138A0A3747}" type="pres">
      <dgm:prSet presAssocID="{2EA5A8E9-B97B-448F-BAA8-40610AEC0202}" presName="hierRoot3" presStyleCnt="0"/>
      <dgm:spPr/>
    </dgm:pt>
    <dgm:pt modelId="{F2C000D1-3D5E-4FCE-8CED-5A85B1553F6F}" type="pres">
      <dgm:prSet presAssocID="{2EA5A8E9-B97B-448F-BAA8-40610AEC0202}" presName="composite3" presStyleCnt="0"/>
      <dgm:spPr/>
    </dgm:pt>
    <dgm:pt modelId="{A38FA20D-1DE2-4B18-9F5F-799204991837}" type="pres">
      <dgm:prSet presAssocID="{2EA5A8E9-B97B-448F-BAA8-40610AEC0202}" presName="background3" presStyleLbl="node3" presStyleIdx="2" presStyleCnt="3"/>
      <dgm:spPr/>
    </dgm:pt>
    <dgm:pt modelId="{A83E01D3-A518-4CF2-8889-7B0DA6E94699}" type="pres">
      <dgm:prSet presAssocID="{2EA5A8E9-B97B-448F-BAA8-40610AEC0202}" presName="text3" presStyleLbl="fgAcc3" presStyleIdx="2" presStyleCnt="3" custLinFactNeighborX="30875">
        <dgm:presLayoutVars>
          <dgm:chPref val="3"/>
        </dgm:presLayoutVars>
      </dgm:prSet>
      <dgm:spPr/>
    </dgm:pt>
    <dgm:pt modelId="{F8963ACA-1A0C-42D7-BA41-55003D0BF83A}" type="pres">
      <dgm:prSet presAssocID="{2EA5A8E9-B97B-448F-BAA8-40610AEC0202}" presName="hierChild4" presStyleCnt="0"/>
      <dgm:spPr/>
    </dgm:pt>
  </dgm:ptLst>
  <dgm:cxnLst>
    <dgm:cxn modelId="{AB22E216-36B3-4C8D-820A-45D5CDA8E4AD}" srcId="{626351A2-3A6D-47B0-ADEB-02D24E715203}" destId="{DD5D2EB6-6181-4007-8855-8D778809AF6D}" srcOrd="1" destOrd="0" parTransId="{FD1F993D-078E-457B-A098-7F7598D78965}" sibTransId="{8BB55ACE-7E41-426F-8C87-6068758123F5}"/>
    <dgm:cxn modelId="{19762917-C6C9-4A25-AE69-95B0B93238E7}" srcId="{C7E65F63-3D97-4FCA-86F1-1A817B14129C}" destId="{626351A2-3A6D-47B0-ADEB-02D24E715203}" srcOrd="0" destOrd="0" parTransId="{E5C5EC9B-A721-471C-A8B7-A4B593696D6E}" sibTransId="{EBAD5FB0-0817-4C40-A40D-DA002C5241D6}"/>
    <dgm:cxn modelId="{393AA31D-89FD-4510-933B-C645C2AC7AB2}" type="presOf" srcId="{2EA5A8E9-B97B-448F-BAA8-40610AEC0202}" destId="{A83E01D3-A518-4CF2-8889-7B0DA6E94699}" srcOrd="0" destOrd="0" presId="urn:microsoft.com/office/officeart/2005/8/layout/hierarchy1"/>
    <dgm:cxn modelId="{5562855B-7E0E-4C59-A3F5-F321B9C81252}" type="presOf" srcId="{6BEE9A27-B29F-4037-A580-D7B2AF5593E2}" destId="{D7EA4669-E4D2-4788-8122-10AAE35AE48B}" srcOrd="0" destOrd="0" presId="urn:microsoft.com/office/officeart/2005/8/layout/hierarchy1"/>
    <dgm:cxn modelId="{D1FB2B42-A10F-4DC0-B3E3-1A5FB5158E3D}" type="presOf" srcId="{E3191892-B813-4117-B393-522C0D07CF93}" destId="{D0180E13-E235-4F82-BF7B-041F8518AC78}" srcOrd="0" destOrd="0" presId="urn:microsoft.com/office/officeart/2005/8/layout/hierarchy1"/>
    <dgm:cxn modelId="{EBDCC266-8F68-4ADB-BD73-DD2A17E2B9C2}" type="presOf" srcId="{F1C71ECA-C914-4872-B39F-0E547E4173E9}" destId="{15A1547F-B6DE-4803-9238-E7B90982AD9B}" srcOrd="0" destOrd="0" presId="urn:microsoft.com/office/officeart/2005/8/layout/hierarchy1"/>
    <dgm:cxn modelId="{3D00EF48-D233-4849-88DA-1D9526D3744E}" type="presOf" srcId="{4D41D999-1E05-47B8-AABF-45951F1D098A}" destId="{7311D2E7-86A1-4D89-8CF2-C2433CE71C5F}" srcOrd="0" destOrd="0" presId="urn:microsoft.com/office/officeart/2005/8/layout/hierarchy1"/>
    <dgm:cxn modelId="{B2CFC177-E7E3-4070-A501-FBDB93B37C29}" srcId="{626351A2-3A6D-47B0-ADEB-02D24E715203}" destId="{6BEE9A27-B29F-4037-A580-D7B2AF5593E2}" srcOrd="0" destOrd="0" parTransId="{E3191892-B813-4117-B393-522C0D07CF93}" sibTransId="{973CA4CE-A1BB-483C-B411-EDB316C1649B}"/>
    <dgm:cxn modelId="{13571F7D-F69E-452A-A35A-E89556C4C0D4}" type="presOf" srcId="{626351A2-3A6D-47B0-ADEB-02D24E715203}" destId="{6D4E0FFC-931D-48AD-ABBB-BE5EF601ED45}" srcOrd="0" destOrd="0" presId="urn:microsoft.com/office/officeart/2005/8/layout/hierarchy1"/>
    <dgm:cxn modelId="{6B4B328B-1996-4ACE-A179-A56D2248195C}" srcId="{C7E65F63-3D97-4FCA-86F1-1A817B14129C}" destId="{DEE9AE51-450F-4EA1-B515-7C9807475930}" srcOrd="1" destOrd="0" parTransId="{F1C71ECA-C914-4872-B39F-0E547E4173E9}" sibTransId="{03FB9DE9-AF51-4DFC-BDBE-435358E24337}"/>
    <dgm:cxn modelId="{907084A6-B071-4D50-95C7-26A84B2EE9DE}" type="presOf" srcId="{07F14FAE-7719-4858-8187-3C86E76F0455}" destId="{4D349D38-2605-4B30-AF21-77A0C15656DB}" srcOrd="0" destOrd="0" presId="urn:microsoft.com/office/officeart/2005/8/layout/hierarchy1"/>
    <dgm:cxn modelId="{171585AF-C5BD-4DC5-A2AD-DAED893BD0B8}" type="presOf" srcId="{DEE9AE51-450F-4EA1-B515-7C9807475930}" destId="{DDF0188E-D486-460A-9CA2-D72F67197912}" srcOrd="0" destOrd="0" presId="urn:microsoft.com/office/officeart/2005/8/layout/hierarchy1"/>
    <dgm:cxn modelId="{554B85BE-9A95-4B0C-924B-0739ABB846E3}" srcId="{DEE9AE51-450F-4EA1-B515-7C9807475930}" destId="{2EA5A8E9-B97B-448F-BAA8-40610AEC0202}" srcOrd="0" destOrd="0" parTransId="{07F14FAE-7719-4858-8187-3C86E76F0455}" sibTransId="{D22A0A92-1437-4FBF-9902-A122D0C532D5}"/>
    <dgm:cxn modelId="{6A12DEC5-E2B3-48F7-B3F7-117754F3D82B}" type="presOf" srcId="{C7E65F63-3D97-4FCA-86F1-1A817B14129C}" destId="{B1F24659-D976-491B-BD7C-E17C862D117B}" srcOrd="0" destOrd="0" presId="urn:microsoft.com/office/officeart/2005/8/layout/hierarchy1"/>
    <dgm:cxn modelId="{2E66DAD0-8990-4C41-AE27-B06D691CF66C}" type="presOf" srcId="{E5C5EC9B-A721-471C-A8B7-A4B593696D6E}" destId="{9DE9C9C5-3A4B-454C-ABCA-AAABC931DFA4}" srcOrd="0" destOrd="0" presId="urn:microsoft.com/office/officeart/2005/8/layout/hierarchy1"/>
    <dgm:cxn modelId="{4EF358D3-CCBA-4FDC-9C04-4B4351B14423}" type="presOf" srcId="{DD5D2EB6-6181-4007-8855-8D778809AF6D}" destId="{5E5A4021-D63C-4171-92A9-914E394370EF}" srcOrd="0" destOrd="0" presId="urn:microsoft.com/office/officeart/2005/8/layout/hierarchy1"/>
    <dgm:cxn modelId="{CEE844E6-BF50-4570-9546-FFD5A16A6580}" type="presOf" srcId="{FD1F993D-078E-457B-A098-7F7598D78965}" destId="{607BE77C-6AB6-4542-9358-1F32C975E0A7}" srcOrd="0" destOrd="0" presId="urn:microsoft.com/office/officeart/2005/8/layout/hierarchy1"/>
    <dgm:cxn modelId="{30A072ED-3415-409F-B560-8DFC71A78F46}" srcId="{4D41D999-1E05-47B8-AABF-45951F1D098A}" destId="{C7E65F63-3D97-4FCA-86F1-1A817B14129C}" srcOrd="0" destOrd="0" parTransId="{1C65F7F3-0416-424B-A3A5-64AF1C29E29B}" sibTransId="{9DBA943B-6C8A-41F7-A0FC-EC5AC1540862}"/>
    <dgm:cxn modelId="{C6B69A00-112F-489F-AF5F-B80F9C8B3C53}" type="presParOf" srcId="{7311D2E7-86A1-4D89-8CF2-C2433CE71C5F}" destId="{831662B6-0E91-4396-897E-64DB81E5CE78}" srcOrd="0" destOrd="0" presId="urn:microsoft.com/office/officeart/2005/8/layout/hierarchy1"/>
    <dgm:cxn modelId="{840B614A-76B3-4385-A737-861391B66AFD}" type="presParOf" srcId="{831662B6-0E91-4396-897E-64DB81E5CE78}" destId="{F811DED7-CA9A-47BA-AB97-234C73F99B21}" srcOrd="0" destOrd="0" presId="urn:microsoft.com/office/officeart/2005/8/layout/hierarchy1"/>
    <dgm:cxn modelId="{03E6393B-5453-474E-AAE8-DD9960053F5B}" type="presParOf" srcId="{F811DED7-CA9A-47BA-AB97-234C73F99B21}" destId="{1A8DA13E-338E-45F7-B65A-304FC4B22874}" srcOrd="0" destOrd="0" presId="urn:microsoft.com/office/officeart/2005/8/layout/hierarchy1"/>
    <dgm:cxn modelId="{8638CBD4-96DA-4EED-91C4-2AA039CCCD0E}" type="presParOf" srcId="{F811DED7-CA9A-47BA-AB97-234C73F99B21}" destId="{B1F24659-D976-491B-BD7C-E17C862D117B}" srcOrd="1" destOrd="0" presId="urn:microsoft.com/office/officeart/2005/8/layout/hierarchy1"/>
    <dgm:cxn modelId="{79CD79A6-8B6C-4E89-AE23-8A031D011F87}" type="presParOf" srcId="{831662B6-0E91-4396-897E-64DB81E5CE78}" destId="{06EA4F65-CE59-4C7A-8D91-DC69967841FA}" srcOrd="1" destOrd="0" presId="urn:microsoft.com/office/officeart/2005/8/layout/hierarchy1"/>
    <dgm:cxn modelId="{645A8AC1-CF12-43FF-B8D5-CF6E3134423B}" type="presParOf" srcId="{06EA4F65-CE59-4C7A-8D91-DC69967841FA}" destId="{9DE9C9C5-3A4B-454C-ABCA-AAABC931DFA4}" srcOrd="0" destOrd="0" presId="urn:microsoft.com/office/officeart/2005/8/layout/hierarchy1"/>
    <dgm:cxn modelId="{B9CD9D5D-9F4C-4733-B553-C15AC3BC9FE5}" type="presParOf" srcId="{06EA4F65-CE59-4C7A-8D91-DC69967841FA}" destId="{F55EF150-7AD0-42A5-BD66-6BDBA84641B1}" srcOrd="1" destOrd="0" presId="urn:microsoft.com/office/officeart/2005/8/layout/hierarchy1"/>
    <dgm:cxn modelId="{CC7183BE-2324-4566-9391-7E8C51690A59}" type="presParOf" srcId="{F55EF150-7AD0-42A5-BD66-6BDBA84641B1}" destId="{34C6019D-0C55-4F28-9F23-94DA54A3B43E}" srcOrd="0" destOrd="0" presId="urn:microsoft.com/office/officeart/2005/8/layout/hierarchy1"/>
    <dgm:cxn modelId="{965625D5-1DDE-4557-9D7D-2E534C324B70}" type="presParOf" srcId="{34C6019D-0C55-4F28-9F23-94DA54A3B43E}" destId="{20426630-0EB6-4B43-A08A-401DD40B9736}" srcOrd="0" destOrd="0" presId="urn:microsoft.com/office/officeart/2005/8/layout/hierarchy1"/>
    <dgm:cxn modelId="{A2214B2B-87E3-47B7-ADBD-55842C7A2672}" type="presParOf" srcId="{34C6019D-0C55-4F28-9F23-94DA54A3B43E}" destId="{6D4E0FFC-931D-48AD-ABBB-BE5EF601ED45}" srcOrd="1" destOrd="0" presId="urn:microsoft.com/office/officeart/2005/8/layout/hierarchy1"/>
    <dgm:cxn modelId="{BE09D3EC-B795-44A8-869C-88B63206B0E8}" type="presParOf" srcId="{F55EF150-7AD0-42A5-BD66-6BDBA84641B1}" destId="{F3EBD1BF-422C-46B7-A758-FCD6B185301E}" srcOrd="1" destOrd="0" presId="urn:microsoft.com/office/officeart/2005/8/layout/hierarchy1"/>
    <dgm:cxn modelId="{127153B1-FD2E-4259-B1C2-EB4B608D47FF}" type="presParOf" srcId="{F3EBD1BF-422C-46B7-A758-FCD6B185301E}" destId="{D0180E13-E235-4F82-BF7B-041F8518AC78}" srcOrd="0" destOrd="0" presId="urn:microsoft.com/office/officeart/2005/8/layout/hierarchy1"/>
    <dgm:cxn modelId="{FCFDB9D4-601F-43FE-BC08-3368C11BDE25}" type="presParOf" srcId="{F3EBD1BF-422C-46B7-A758-FCD6B185301E}" destId="{4CA6CAEA-0520-40F2-8F35-3414A620E502}" srcOrd="1" destOrd="0" presId="urn:microsoft.com/office/officeart/2005/8/layout/hierarchy1"/>
    <dgm:cxn modelId="{5180ABF3-9D34-4AA7-94B9-09A665EEDAC7}" type="presParOf" srcId="{4CA6CAEA-0520-40F2-8F35-3414A620E502}" destId="{822D1EA9-F064-4B8D-B0C4-B9A2DFB8FC7A}" srcOrd="0" destOrd="0" presId="urn:microsoft.com/office/officeart/2005/8/layout/hierarchy1"/>
    <dgm:cxn modelId="{ECF17FB5-B3DC-433F-BD15-69A2B590B04F}" type="presParOf" srcId="{822D1EA9-F064-4B8D-B0C4-B9A2DFB8FC7A}" destId="{F063D409-9C0B-47CF-B457-651027ACABD3}" srcOrd="0" destOrd="0" presId="urn:microsoft.com/office/officeart/2005/8/layout/hierarchy1"/>
    <dgm:cxn modelId="{5D47169C-690D-41A3-B674-6EBC1E3397BB}" type="presParOf" srcId="{822D1EA9-F064-4B8D-B0C4-B9A2DFB8FC7A}" destId="{D7EA4669-E4D2-4788-8122-10AAE35AE48B}" srcOrd="1" destOrd="0" presId="urn:microsoft.com/office/officeart/2005/8/layout/hierarchy1"/>
    <dgm:cxn modelId="{B81F1668-BC3D-4043-9B93-79396ED4249F}" type="presParOf" srcId="{4CA6CAEA-0520-40F2-8F35-3414A620E502}" destId="{C3F99E84-119A-45A6-9EA7-2DE50227CEDE}" srcOrd="1" destOrd="0" presId="urn:microsoft.com/office/officeart/2005/8/layout/hierarchy1"/>
    <dgm:cxn modelId="{EE75D294-81D0-4B1C-AA7F-43041B7A97F8}" type="presParOf" srcId="{F3EBD1BF-422C-46B7-A758-FCD6B185301E}" destId="{607BE77C-6AB6-4542-9358-1F32C975E0A7}" srcOrd="2" destOrd="0" presId="urn:microsoft.com/office/officeart/2005/8/layout/hierarchy1"/>
    <dgm:cxn modelId="{FBD5DB16-443D-4A8B-A9AF-B007E8726F4F}" type="presParOf" srcId="{F3EBD1BF-422C-46B7-A758-FCD6B185301E}" destId="{17AAE9BC-4C8B-43C8-A706-3FEF06F77C5C}" srcOrd="3" destOrd="0" presId="urn:microsoft.com/office/officeart/2005/8/layout/hierarchy1"/>
    <dgm:cxn modelId="{D9B59F6E-7C20-44C5-B0B3-EDBF161D36EA}" type="presParOf" srcId="{17AAE9BC-4C8B-43C8-A706-3FEF06F77C5C}" destId="{B3411981-1284-4F29-A491-987AC17E17BB}" srcOrd="0" destOrd="0" presId="urn:microsoft.com/office/officeart/2005/8/layout/hierarchy1"/>
    <dgm:cxn modelId="{F6837314-F0B4-4562-B11C-0DDD6F45A514}" type="presParOf" srcId="{B3411981-1284-4F29-A491-987AC17E17BB}" destId="{F1E050E0-4602-4C7D-B81C-A3F35314DB24}" srcOrd="0" destOrd="0" presId="urn:microsoft.com/office/officeart/2005/8/layout/hierarchy1"/>
    <dgm:cxn modelId="{45806419-46F1-4BB7-AF3C-A2BCD863EB30}" type="presParOf" srcId="{B3411981-1284-4F29-A491-987AC17E17BB}" destId="{5E5A4021-D63C-4171-92A9-914E394370EF}" srcOrd="1" destOrd="0" presId="urn:microsoft.com/office/officeart/2005/8/layout/hierarchy1"/>
    <dgm:cxn modelId="{861AAC7D-8B2A-4DBD-BB64-3D81B63A010E}" type="presParOf" srcId="{17AAE9BC-4C8B-43C8-A706-3FEF06F77C5C}" destId="{3695BD5F-7099-4B77-8686-65F0726DF52B}" srcOrd="1" destOrd="0" presId="urn:microsoft.com/office/officeart/2005/8/layout/hierarchy1"/>
    <dgm:cxn modelId="{9C7DFCC5-7370-46ED-AB9E-3BE2907CAFD9}" type="presParOf" srcId="{06EA4F65-CE59-4C7A-8D91-DC69967841FA}" destId="{15A1547F-B6DE-4803-9238-E7B90982AD9B}" srcOrd="2" destOrd="0" presId="urn:microsoft.com/office/officeart/2005/8/layout/hierarchy1"/>
    <dgm:cxn modelId="{384D5AED-12AC-4668-B4A8-44D1B29044DA}" type="presParOf" srcId="{06EA4F65-CE59-4C7A-8D91-DC69967841FA}" destId="{D49D27EE-FB1F-4F12-9E2D-F2672C54CE47}" srcOrd="3" destOrd="0" presId="urn:microsoft.com/office/officeart/2005/8/layout/hierarchy1"/>
    <dgm:cxn modelId="{62809076-05E3-4B8B-8570-78A1F74FAFBF}" type="presParOf" srcId="{D49D27EE-FB1F-4F12-9E2D-F2672C54CE47}" destId="{26A1C4C8-7958-4E5E-95E2-C7ABA2C7F4BD}" srcOrd="0" destOrd="0" presId="urn:microsoft.com/office/officeart/2005/8/layout/hierarchy1"/>
    <dgm:cxn modelId="{606E2635-36AB-4710-B3F4-35CCAD31D494}" type="presParOf" srcId="{26A1C4C8-7958-4E5E-95E2-C7ABA2C7F4BD}" destId="{C23F111A-621F-4F49-86F7-EBF370289EF3}" srcOrd="0" destOrd="0" presId="urn:microsoft.com/office/officeart/2005/8/layout/hierarchy1"/>
    <dgm:cxn modelId="{40944A86-41F2-425A-B4E3-BAD68AF5B66F}" type="presParOf" srcId="{26A1C4C8-7958-4E5E-95E2-C7ABA2C7F4BD}" destId="{DDF0188E-D486-460A-9CA2-D72F67197912}" srcOrd="1" destOrd="0" presId="urn:microsoft.com/office/officeart/2005/8/layout/hierarchy1"/>
    <dgm:cxn modelId="{49720993-77CB-45F7-8781-70FD23326938}" type="presParOf" srcId="{D49D27EE-FB1F-4F12-9E2D-F2672C54CE47}" destId="{1049FAA1-4B73-48FF-8B56-6AD3C779F2D8}" srcOrd="1" destOrd="0" presId="urn:microsoft.com/office/officeart/2005/8/layout/hierarchy1"/>
    <dgm:cxn modelId="{F13DDB89-949B-4868-BD29-E1F5414AA264}" type="presParOf" srcId="{1049FAA1-4B73-48FF-8B56-6AD3C779F2D8}" destId="{4D349D38-2605-4B30-AF21-77A0C15656DB}" srcOrd="0" destOrd="0" presId="urn:microsoft.com/office/officeart/2005/8/layout/hierarchy1"/>
    <dgm:cxn modelId="{04E4B662-5E19-4ABA-ABB9-0ED7A1BDF68A}" type="presParOf" srcId="{1049FAA1-4B73-48FF-8B56-6AD3C779F2D8}" destId="{E3C65951-A1CC-4F57-99FB-CE138A0A3747}" srcOrd="1" destOrd="0" presId="urn:microsoft.com/office/officeart/2005/8/layout/hierarchy1"/>
    <dgm:cxn modelId="{84E93D97-E1EE-4B2C-BB64-3F406859F1AB}" type="presParOf" srcId="{E3C65951-A1CC-4F57-99FB-CE138A0A3747}" destId="{F2C000D1-3D5E-4FCE-8CED-5A85B1553F6F}" srcOrd="0" destOrd="0" presId="urn:microsoft.com/office/officeart/2005/8/layout/hierarchy1"/>
    <dgm:cxn modelId="{372DABEB-BF12-4E19-B778-46A839B55483}" type="presParOf" srcId="{F2C000D1-3D5E-4FCE-8CED-5A85B1553F6F}" destId="{A38FA20D-1DE2-4B18-9F5F-799204991837}" srcOrd="0" destOrd="0" presId="urn:microsoft.com/office/officeart/2005/8/layout/hierarchy1"/>
    <dgm:cxn modelId="{1B9C7E3C-1CE3-4FA5-9B30-CC82BA9899A0}" type="presParOf" srcId="{F2C000D1-3D5E-4FCE-8CED-5A85B1553F6F}" destId="{A83E01D3-A518-4CF2-8889-7B0DA6E94699}" srcOrd="1" destOrd="0" presId="urn:microsoft.com/office/officeart/2005/8/layout/hierarchy1"/>
    <dgm:cxn modelId="{A30ED937-6942-4BDF-8103-2994F96A580A}" type="presParOf" srcId="{E3C65951-A1CC-4F57-99FB-CE138A0A3747}" destId="{F8963ACA-1A0C-42D7-BA41-55003D0BF8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49D38-2605-4B30-AF21-77A0C15656DB}">
      <dsp:nvSpPr>
        <dsp:cNvPr id="0" name=""/>
        <dsp:cNvSpPr/>
      </dsp:nvSpPr>
      <dsp:spPr>
        <a:xfrm>
          <a:off x="7058544" y="2581312"/>
          <a:ext cx="687734" cy="480657"/>
        </a:xfrm>
        <a:custGeom>
          <a:avLst/>
          <a:gdLst/>
          <a:ahLst/>
          <a:cxnLst/>
          <a:rect l="0" t="0" r="0" b="0"/>
          <a:pathLst>
            <a:path>
              <a:moveTo>
                <a:pt x="687734" y="0"/>
              </a:moveTo>
              <a:lnTo>
                <a:pt x="687734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A1547F-B6DE-4803-9238-E7B90982AD9B}">
      <dsp:nvSpPr>
        <dsp:cNvPr id="0" name=""/>
        <dsp:cNvSpPr/>
      </dsp:nvSpPr>
      <dsp:spPr>
        <a:xfrm>
          <a:off x="5033308" y="1051195"/>
          <a:ext cx="2712969" cy="480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554"/>
              </a:lnTo>
              <a:lnTo>
                <a:pt x="2712969" y="327554"/>
              </a:lnTo>
              <a:lnTo>
                <a:pt x="2712969" y="4806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7BE77C-6AB6-4542-9358-1F32C975E0A7}">
      <dsp:nvSpPr>
        <dsp:cNvPr id="0" name=""/>
        <dsp:cNvSpPr/>
      </dsp:nvSpPr>
      <dsp:spPr>
        <a:xfrm>
          <a:off x="2538824" y="2581312"/>
          <a:ext cx="1150688" cy="480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554"/>
              </a:lnTo>
              <a:lnTo>
                <a:pt x="1150688" y="327554"/>
              </a:lnTo>
              <a:lnTo>
                <a:pt x="1150688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180E13-E235-4F82-BF7B-041F8518AC78}">
      <dsp:nvSpPr>
        <dsp:cNvPr id="0" name=""/>
        <dsp:cNvSpPr/>
      </dsp:nvSpPr>
      <dsp:spPr>
        <a:xfrm>
          <a:off x="1608572" y="2581312"/>
          <a:ext cx="930252" cy="480657"/>
        </a:xfrm>
        <a:custGeom>
          <a:avLst/>
          <a:gdLst/>
          <a:ahLst/>
          <a:cxnLst/>
          <a:rect l="0" t="0" r="0" b="0"/>
          <a:pathLst>
            <a:path>
              <a:moveTo>
                <a:pt x="930252" y="0"/>
              </a:moveTo>
              <a:lnTo>
                <a:pt x="930252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9C9C5-3A4B-454C-ABCA-AAABC931DFA4}">
      <dsp:nvSpPr>
        <dsp:cNvPr id="0" name=""/>
        <dsp:cNvSpPr/>
      </dsp:nvSpPr>
      <dsp:spPr>
        <a:xfrm>
          <a:off x="2538824" y="1051195"/>
          <a:ext cx="2494483" cy="480657"/>
        </a:xfrm>
        <a:custGeom>
          <a:avLst/>
          <a:gdLst/>
          <a:ahLst/>
          <a:cxnLst/>
          <a:rect l="0" t="0" r="0" b="0"/>
          <a:pathLst>
            <a:path>
              <a:moveTo>
                <a:pt x="2494483" y="0"/>
              </a:moveTo>
              <a:lnTo>
                <a:pt x="2494483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DA13E-338E-45F7-B65A-304FC4B22874}">
      <dsp:nvSpPr>
        <dsp:cNvPr id="0" name=""/>
        <dsp:cNvSpPr/>
      </dsp:nvSpPr>
      <dsp:spPr>
        <a:xfrm>
          <a:off x="4206963" y="1736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F24659-D976-491B-BD7C-E17C862D117B}">
      <dsp:nvSpPr>
        <dsp:cNvPr id="0" name=""/>
        <dsp:cNvSpPr/>
      </dsp:nvSpPr>
      <dsp:spPr>
        <a:xfrm>
          <a:off x="4390595" y="176187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Our </a:t>
          </a:r>
          <a:r>
            <a:rPr lang="en-US" sz="1900" kern="1200" dirty="0" err="1"/>
            <a:t>lec</a:t>
          </a:r>
          <a:r>
            <a:rPr lang="en-US" sz="1900" kern="1200" dirty="0"/>
            <a:t>. time</a:t>
          </a:r>
          <a:endParaRPr lang="ar-EG" sz="1900" kern="1200" dirty="0"/>
        </a:p>
      </dsp:txBody>
      <dsp:txXfrm>
        <a:off x="4421333" y="206925"/>
        <a:ext cx="1591215" cy="987982"/>
      </dsp:txXfrm>
    </dsp:sp>
    <dsp:sp modelId="{20426630-0EB6-4B43-A08A-401DD40B9736}">
      <dsp:nvSpPr>
        <dsp:cNvPr id="0" name=""/>
        <dsp:cNvSpPr/>
      </dsp:nvSpPr>
      <dsp:spPr>
        <a:xfrm>
          <a:off x="1712479" y="1531853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4E0FFC-931D-48AD-ABBB-BE5EF601ED45}">
      <dsp:nvSpPr>
        <dsp:cNvPr id="0" name=""/>
        <dsp:cNvSpPr/>
      </dsp:nvSpPr>
      <dsp:spPr>
        <a:xfrm>
          <a:off x="1896111" y="1706303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Lectures</a:t>
          </a:r>
          <a:endParaRPr lang="ar-EG" sz="1900" kern="1200" dirty="0"/>
        </a:p>
      </dsp:txBody>
      <dsp:txXfrm>
        <a:off x="1926849" y="1737041"/>
        <a:ext cx="1591215" cy="987982"/>
      </dsp:txXfrm>
    </dsp:sp>
    <dsp:sp modelId="{F063D409-9C0B-47CF-B457-651027ACABD3}">
      <dsp:nvSpPr>
        <dsp:cNvPr id="0" name=""/>
        <dsp:cNvSpPr/>
      </dsp:nvSpPr>
      <dsp:spPr>
        <a:xfrm>
          <a:off x="782227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EA4669-E4D2-4788-8122-10AAE35AE48B}">
      <dsp:nvSpPr>
        <dsp:cNvPr id="0" name=""/>
        <dsp:cNvSpPr/>
      </dsp:nvSpPr>
      <dsp:spPr>
        <a:xfrm>
          <a:off x="965859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40 -50 slides</a:t>
          </a:r>
          <a:endParaRPr lang="ar-EG" sz="1900" kern="1200" dirty="0"/>
        </a:p>
      </dsp:txBody>
      <dsp:txXfrm>
        <a:off x="996597" y="3267158"/>
        <a:ext cx="1591215" cy="987982"/>
      </dsp:txXfrm>
    </dsp:sp>
    <dsp:sp modelId="{F1E050E0-4602-4C7D-B81C-A3F35314DB24}">
      <dsp:nvSpPr>
        <dsp:cNvPr id="0" name=""/>
        <dsp:cNvSpPr/>
      </dsp:nvSpPr>
      <dsp:spPr>
        <a:xfrm>
          <a:off x="2863167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A4021-D63C-4171-92A9-914E394370EF}">
      <dsp:nvSpPr>
        <dsp:cNvPr id="0" name=""/>
        <dsp:cNvSpPr/>
      </dsp:nvSpPr>
      <dsp:spPr>
        <a:xfrm>
          <a:off x="3046799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90 Minutes</a:t>
          </a:r>
          <a:endParaRPr lang="ar-EG" sz="1900" kern="1200" dirty="0"/>
        </a:p>
      </dsp:txBody>
      <dsp:txXfrm>
        <a:off x="3077537" y="3267158"/>
        <a:ext cx="1591215" cy="987982"/>
      </dsp:txXfrm>
    </dsp:sp>
    <dsp:sp modelId="{C23F111A-621F-4F49-86F7-EBF370289EF3}">
      <dsp:nvSpPr>
        <dsp:cNvPr id="0" name=""/>
        <dsp:cNvSpPr/>
      </dsp:nvSpPr>
      <dsp:spPr>
        <a:xfrm>
          <a:off x="6919932" y="1531853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0188E-D486-460A-9CA2-D72F67197912}">
      <dsp:nvSpPr>
        <dsp:cNvPr id="0" name=""/>
        <dsp:cNvSpPr/>
      </dsp:nvSpPr>
      <dsp:spPr>
        <a:xfrm>
          <a:off x="7103565" y="1706303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Live session </a:t>
          </a:r>
        </a:p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( office hours )</a:t>
          </a:r>
          <a:endParaRPr lang="ar-EG" sz="1900" kern="1200" dirty="0"/>
        </a:p>
      </dsp:txBody>
      <dsp:txXfrm>
        <a:off x="7134303" y="1737041"/>
        <a:ext cx="1591215" cy="987982"/>
      </dsp:txXfrm>
    </dsp:sp>
    <dsp:sp modelId="{A38FA20D-1DE2-4B18-9F5F-799204991837}">
      <dsp:nvSpPr>
        <dsp:cNvPr id="0" name=""/>
        <dsp:cNvSpPr/>
      </dsp:nvSpPr>
      <dsp:spPr>
        <a:xfrm>
          <a:off x="6232198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E01D3-A518-4CF2-8889-7B0DA6E94699}">
      <dsp:nvSpPr>
        <dsp:cNvPr id="0" name=""/>
        <dsp:cNvSpPr/>
      </dsp:nvSpPr>
      <dsp:spPr>
        <a:xfrm>
          <a:off x="6415830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Weekly</a:t>
          </a:r>
          <a:endParaRPr lang="ar-EG" sz="1900" kern="1200" dirty="0"/>
        </a:p>
      </dsp:txBody>
      <dsp:txXfrm>
        <a:off x="6446568" y="3267158"/>
        <a:ext cx="1591215" cy="9879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>
                <a:solidFill>
                  <a:srgbClr val="909090"/>
                </a:solidFill>
                <a:effectLst/>
                <a:latin typeface="Roboto" panose="02000000000000000000" pitchFamily="2" charset="0"/>
              </a:rPr>
              <a:t>Copyright © www.BestFreeCV.com/en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16160-EAAB-42DA-81FB-BDD86292C248}" type="slidenum">
              <a:rPr lang="ar-MA" smtClean="0"/>
              <a:t>3</a:t>
            </a:fld>
            <a:endParaRPr lang="ar-MA"/>
          </a:p>
        </p:txBody>
      </p:sp>
    </p:spTree>
    <p:extLst>
      <p:ext uri="{BB962C8B-B14F-4D97-AF65-F5344CB8AC3E}">
        <p14:creationId xmlns:p14="http://schemas.microsoft.com/office/powerpoint/2010/main" val="1645563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31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96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36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807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77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Bothaina.hussien@nctu.edu.e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479818"/>
            <a:ext cx="5216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Prepared by </a:t>
            </a:r>
          </a:p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Dr. Bothaina Mahmoud Fouad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3084" y="2352299"/>
            <a:ext cx="55637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/>
              <a:t>Principle of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151846" y="593693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</a:t>
            </a:r>
            <a:r>
              <a:rPr lang="en-US" sz="2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.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71"/>
    </mc:Choice>
    <mc:Fallback xmlns="">
      <p:transition spd="slow" advTm="279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Bothaina Mahmoud Fouad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6815513" y="4613039"/>
            <a:ext cx="39509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MGM111</a:t>
            </a:r>
          </a:p>
          <a:p>
            <a:pPr algn="ctr"/>
            <a:r>
              <a:rPr lang="en-US" sz="2800" b="1" dirty="0"/>
              <a:t>Principle of Management</a:t>
            </a:r>
          </a:p>
          <a:p>
            <a:pPr algn="ctr"/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0930C4-41F1-11B9-37B7-60F6FABE270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6192982" y="2133419"/>
            <a:ext cx="5804612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endParaRPr lang="en-US" sz="4000" dirty="0"/>
          </a:p>
          <a:p>
            <a:pPr algn="ctr"/>
            <a:r>
              <a:rPr lang="en-US" sz="4000" dirty="0"/>
              <a:t>Week-1 </a:t>
            </a:r>
          </a:p>
          <a:p>
            <a:pPr algn="ctr"/>
            <a:r>
              <a:rPr lang="en-US" sz="4000" dirty="0"/>
              <a:t>Orientation</a:t>
            </a:r>
            <a:r>
              <a:rPr lang="en-U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dirty="0"/>
              <a:t>Lecture</a:t>
            </a:r>
          </a:p>
          <a:p>
            <a:pPr algn="ctr"/>
            <a:endParaRPr lang="en-US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41"/>
    </mc:Choice>
    <mc:Fallback xmlns="">
      <p:transition spd="slow" advTm="1594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0E5C61-6809-4E1B-9952-00F7E11FA030}"/>
              </a:ext>
            </a:extLst>
          </p:cNvPr>
          <p:cNvSpPr/>
          <p:nvPr/>
        </p:nvSpPr>
        <p:spPr>
          <a:xfrm>
            <a:off x="1" y="1346615"/>
            <a:ext cx="4173178" cy="55113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 dirty="0">
              <a:latin typeface="+mj-lt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3E6A8DA4-C422-4AB8-B580-8C15FC3D7EC2}"/>
              </a:ext>
            </a:extLst>
          </p:cNvPr>
          <p:cNvSpPr/>
          <p:nvPr/>
        </p:nvSpPr>
        <p:spPr>
          <a:xfrm>
            <a:off x="0" y="0"/>
            <a:ext cx="12191999" cy="1695400"/>
          </a:xfrm>
          <a:custGeom>
            <a:avLst/>
            <a:gdLst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2388097 w 6856915"/>
              <a:gd name="connsiteY6" fmla="*/ 9906000 h 9906000"/>
              <a:gd name="connsiteX7" fmla="*/ 0 w 6856915"/>
              <a:gd name="connsiteY7" fmla="*/ 9906000 h 9906000"/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0 w 6856915"/>
              <a:gd name="connsiteY6" fmla="*/ 9906000 h 9906000"/>
              <a:gd name="connsiteX7" fmla="*/ 0 w 6856915"/>
              <a:gd name="connsiteY7" fmla="*/ 0 h 990600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0 w 6856915"/>
              <a:gd name="connsiteY6" fmla="*/ 0 h 194511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1218115 w 6856915"/>
              <a:gd name="connsiteY6" fmla="*/ 966952 h 1945110"/>
              <a:gd name="connsiteX7" fmla="*/ 0 w 6856915"/>
              <a:gd name="connsiteY7" fmla="*/ 0 h 1945110"/>
              <a:gd name="connsiteX0" fmla="*/ 1085 w 6858000"/>
              <a:gd name="connsiteY0" fmla="*/ 0 h 2448911"/>
              <a:gd name="connsiteX1" fmla="*/ 2371030 w 6858000"/>
              <a:gd name="connsiteY1" fmla="*/ 0 h 2448911"/>
              <a:gd name="connsiteX2" fmla="*/ 2389182 w 6858000"/>
              <a:gd name="connsiteY2" fmla="*/ 0 h 2448911"/>
              <a:gd name="connsiteX3" fmla="*/ 6858000 w 6858000"/>
              <a:gd name="connsiteY3" fmla="*/ 0 h 2448911"/>
              <a:gd name="connsiteX4" fmla="*/ 6858000 w 6858000"/>
              <a:gd name="connsiteY4" fmla="*/ 1945110 h 2448911"/>
              <a:gd name="connsiteX5" fmla="*/ 2389182 w 6858000"/>
              <a:gd name="connsiteY5" fmla="*/ 1945110 h 2448911"/>
              <a:gd name="connsiteX6" fmla="*/ 0 w 6858000"/>
              <a:gd name="connsiteY6" fmla="*/ 2448911 h 2448911"/>
              <a:gd name="connsiteX7" fmla="*/ 1085 w 6858000"/>
              <a:gd name="connsiteY7" fmla="*/ 0 h 2448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2448911">
                <a:moveTo>
                  <a:pt x="1085" y="0"/>
                </a:moveTo>
                <a:lnTo>
                  <a:pt x="2371030" y="0"/>
                </a:lnTo>
                <a:lnTo>
                  <a:pt x="2389182" y="0"/>
                </a:lnTo>
                <a:lnTo>
                  <a:pt x="6858000" y="0"/>
                </a:lnTo>
                <a:lnTo>
                  <a:pt x="6858000" y="1945110"/>
                </a:lnTo>
                <a:lnTo>
                  <a:pt x="2389182" y="1945110"/>
                </a:lnTo>
                <a:lnTo>
                  <a:pt x="0" y="2448911"/>
                </a:lnTo>
                <a:cubicBezTo>
                  <a:pt x="362" y="1632607"/>
                  <a:pt x="723" y="816304"/>
                  <a:pt x="108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7491725" y="1473922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EDUCATION</a:t>
            </a:r>
            <a:endParaRPr lang="fr-F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97A8C6-9A8C-437C-94FA-E0014C797AF9}"/>
              </a:ext>
            </a:extLst>
          </p:cNvPr>
          <p:cNvSpPr/>
          <p:nvPr/>
        </p:nvSpPr>
        <p:spPr>
          <a:xfrm>
            <a:off x="3671517" y="6684512"/>
            <a:ext cx="4848967" cy="173488"/>
          </a:xfrm>
          <a:prstGeom prst="rect">
            <a:avLst/>
          </a:prstGeom>
          <a:solidFill>
            <a:srgbClr val="2937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A03B1E6-45D1-41C2-A758-600AC86E526C}"/>
              </a:ext>
            </a:extLst>
          </p:cNvPr>
          <p:cNvSpPr/>
          <p:nvPr/>
        </p:nvSpPr>
        <p:spPr>
          <a:xfrm>
            <a:off x="5587269" y="187605"/>
            <a:ext cx="5112521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Bothaina Mahmoud </a:t>
            </a:r>
            <a:r>
              <a:rPr lang="en-US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Fouad</a:t>
            </a:r>
            <a:endParaRPr lang="fr-FR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4446387C-9FF4-4EE0-BE39-70717C214A65}"/>
              </a:ext>
            </a:extLst>
          </p:cNvPr>
          <p:cNvSpPr/>
          <p:nvPr/>
        </p:nvSpPr>
        <p:spPr>
          <a:xfrm>
            <a:off x="4223413" y="1852956"/>
            <a:ext cx="6536625" cy="131023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57405" tIns="28703" rIns="57405" bIns="28703" anchor="t" anchorCtr="0" compatLnSpc="0">
            <a:spAutoFit/>
          </a:bodyPr>
          <a:lstStyle/>
          <a:p>
            <a:pPr algn="just" rtl="0"/>
            <a:r>
              <a:rPr lang="en-GB" sz="1600" b="1" u="sng" dirty="0"/>
              <a:t>Bachelor’s degree of Commerce</a:t>
            </a:r>
            <a:r>
              <a:rPr lang="en-US" sz="1600" b="1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2006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GB" sz="1600" b="1" u="sng" dirty="0"/>
          </a:p>
          <a:p>
            <a:pPr algn="just" rtl="0"/>
            <a:r>
              <a:rPr lang="en-GB" sz="1600" b="1" u="sng" dirty="0"/>
              <a:t>Master Degree in Economics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2013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US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rtl="0"/>
            <a:r>
              <a:rPr lang="en-GB" sz="1600" b="1" u="sng" dirty="0"/>
              <a:t>PH.D Degree in Economics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2021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E2F6CE3-33F2-4C6B-A384-6B3676BEE933}"/>
              </a:ext>
            </a:extLst>
          </p:cNvPr>
          <p:cNvSpPr/>
          <p:nvPr/>
        </p:nvSpPr>
        <p:spPr>
          <a:xfrm>
            <a:off x="1106130" y="1852956"/>
            <a:ext cx="1960920" cy="200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lnSpc>
                <a:spcPct val="107000"/>
              </a:lnSpc>
              <a:spcAft>
                <a:spcPts val="473"/>
              </a:spcAft>
              <a:buSzPct val="150000"/>
            </a:pPr>
            <a:r>
              <a:rPr lang="en-US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SKILL HIGHLIGHTS</a:t>
            </a:r>
            <a:endParaRPr lang="fr-FR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FB0CC6B5-4FB2-4EAD-85DA-AFE34A714D0F}"/>
              </a:ext>
            </a:extLst>
          </p:cNvPr>
          <p:cNvSpPr/>
          <p:nvPr/>
        </p:nvSpPr>
        <p:spPr>
          <a:xfrm>
            <a:off x="-39683" y="2272600"/>
            <a:ext cx="4212862" cy="2157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4156" tIns="27078" rIns="54156" bIns="2707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Project management </a:t>
            </a:r>
            <a:r>
              <a:rPr lang="en-US" sz="1600" dirty="0"/>
              <a:t>and excellent time management. </a:t>
            </a:r>
          </a:p>
          <a:p>
            <a:pPr marL="124183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flexible </a:t>
            </a: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dirty="0"/>
              <a:t>, responsible , ambitious.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Decision maker </a:t>
            </a:r>
            <a:r>
              <a:rPr lang="en-US" sz="1600" dirty="0"/>
              <a:t>and adopting easily to changing situations.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teaching others, helpful, cooperative &amp; have the team spirit</a:t>
            </a:r>
          </a:p>
        </p:txBody>
      </p:sp>
      <p:pic>
        <p:nvPicPr>
          <p:cNvPr id="32" name="Picture 1" descr="D:\poussy' folder\my documents scan\IMG_20200119_2338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852" y="-11620"/>
            <a:ext cx="1646237" cy="14748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7491725" y="3280866"/>
            <a:ext cx="2159756" cy="3503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en-GB" sz="2000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TE1D32E70t00"/>
                <a:cs typeface="Times New Roman" panose="02020603050405020304" pitchFamily="18" charset="0"/>
              </a:rPr>
              <a:t>Job Experience</a:t>
            </a:r>
            <a:endParaRPr lang="en-U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01015" y="3648847"/>
            <a:ext cx="748503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public speaker about Entrepreneurship, Innovation, Management and Economics.</a:t>
            </a:r>
            <a:endParaRPr lang="en-US" sz="1600" dirty="0">
              <a:ea typeface="TTE1D32E70t00"/>
              <a:cs typeface="Times New Roman" panose="02020603050405020304" pitchFamily="18" charset="0"/>
            </a:endParaRPr>
          </a:p>
          <a:p>
            <a:pPr marR="201295" lvl="0" algn="just" rtl="0">
              <a:spcBef>
                <a:spcPts val="0"/>
              </a:spcBef>
              <a:spcAft>
                <a:spcPts val="0"/>
              </a:spcAft>
            </a:pPr>
            <a:endParaRPr lang="en-GB" sz="1600" b="1" dirty="0">
              <a:ea typeface="TTE1D32E70t00"/>
              <a:cs typeface="Times New Roman" panose="02020603050405020304" pitchFamily="18" charset="0"/>
            </a:endParaRP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Entrepreneurship and Managing Projects Lecturer</a:t>
            </a: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Coordinator of International Affairs</a:t>
            </a: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ffectLst/>
                <a:ea typeface="TTE1D32E70t00"/>
                <a:cs typeface="Times New Roman" panose="02020603050405020304" pitchFamily="18" charset="0"/>
              </a:rPr>
              <a:t>Head of NCTU- </a:t>
            </a:r>
            <a:r>
              <a:rPr lang="en-GB" sz="1600" dirty="0" err="1">
                <a:effectLst/>
                <a:ea typeface="TTE1D32E70t00"/>
                <a:cs typeface="Times New Roman" panose="02020603050405020304" pitchFamily="18" charset="0"/>
              </a:rPr>
              <a:t>Ecl</a:t>
            </a:r>
            <a:r>
              <a:rPr lang="en-GB" sz="1600" dirty="0" err="1">
                <a:ea typeface="TTE1D32E70t00"/>
                <a:cs typeface="Times New Roman" panose="02020603050405020304" pitchFamily="18" charset="0"/>
              </a:rPr>
              <a:t>ub</a:t>
            </a:r>
            <a:endParaRPr lang="en-GB" sz="1600" dirty="0">
              <a:ea typeface="TTE1D32E70t00"/>
              <a:cs typeface="Times New Roman" panose="02020603050405020304" pitchFamily="18" charset="0"/>
            </a:endParaRP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ffectLst/>
                <a:ea typeface="TTE1D32E70t00"/>
                <a:cs typeface="Times New Roman" panose="02020603050405020304" pitchFamily="18" charset="0"/>
              </a:rPr>
              <a:t>Executive Manager of NCTU Incubation Program</a:t>
            </a:r>
          </a:p>
          <a:p>
            <a:pPr marR="201295" lvl="0" algn="just" rtl="0">
              <a:spcBef>
                <a:spcPts val="0"/>
              </a:spcBef>
              <a:spcAft>
                <a:spcPts val="0"/>
              </a:spcAft>
            </a:pPr>
            <a:endParaRPr lang="en-US" sz="1600" b="1" dirty="0">
              <a:ea typeface="TTE1D32E70t00"/>
              <a:cs typeface="Times New Roman" panose="02020603050405020304" pitchFamily="18" charset="0"/>
            </a:endParaRP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a typeface="TTE1D32E70t00"/>
                <a:cs typeface="Times New Roman" panose="02020603050405020304" pitchFamily="18" charset="0"/>
              </a:rPr>
              <a:t>Team member of TARIEIC Incubator</a:t>
            </a: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ffectLst/>
                <a:ea typeface="TTE1D32E70t00"/>
                <a:cs typeface="Times New Roman" panose="02020603050405020304" pitchFamily="18" charset="0"/>
              </a:rPr>
              <a:t>T</a:t>
            </a:r>
            <a:r>
              <a:rPr lang="en-US" sz="1600" dirty="0">
                <a:ea typeface="TTE1D32E70t00"/>
                <a:cs typeface="Times New Roman" panose="02020603050405020304" pitchFamily="18" charset="0"/>
              </a:rPr>
              <a:t>eam member of STPERI (1</a:t>
            </a:r>
            <a:r>
              <a:rPr lang="en-US" sz="1600" baseline="30000" dirty="0">
                <a:ea typeface="TTE1D32E70t00"/>
                <a:cs typeface="Times New Roman" panose="02020603050405020304" pitchFamily="18" charset="0"/>
              </a:rPr>
              <a:t>st</a:t>
            </a:r>
            <a:r>
              <a:rPr lang="en-US" sz="1600" dirty="0">
                <a:ea typeface="TTE1D32E70t00"/>
                <a:cs typeface="Times New Roman" panose="02020603050405020304" pitchFamily="18" charset="0"/>
              </a:rPr>
              <a:t> Science park specialized in Electronics Industry)</a:t>
            </a: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1600" dirty="0">
              <a:ea typeface="TTE1D32E70t00"/>
              <a:cs typeface="Times New Roman" panose="02020603050405020304" pitchFamily="18" charset="0"/>
            </a:endParaRP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a typeface="TTE1D32E70t00"/>
                <a:cs typeface="Times New Roman" panose="02020603050405020304" pitchFamily="18" charset="0"/>
              </a:rPr>
              <a:t>Administrator and Financial Reviewer</a:t>
            </a:r>
            <a:endParaRPr lang="en-US" sz="1600" dirty="0">
              <a:effectLst/>
              <a:ea typeface="TTE1D32E70t0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4E26B1A-F00B-4CD0-9315-318A6487BF2A}"/>
              </a:ext>
            </a:extLst>
          </p:cNvPr>
          <p:cNvGrpSpPr/>
          <p:nvPr/>
        </p:nvGrpSpPr>
        <p:grpSpPr>
          <a:xfrm>
            <a:off x="215023" y="5120821"/>
            <a:ext cx="3814717" cy="1357617"/>
            <a:chOff x="1341479" y="891885"/>
            <a:chExt cx="2592757" cy="99927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E6E7C2B-AF7D-4390-9327-DD11801111E0}"/>
                </a:ext>
              </a:extLst>
            </p:cNvPr>
            <p:cNvGrpSpPr/>
            <p:nvPr/>
          </p:nvGrpSpPr>
          <p:grpSpPr>
            <a:xfrm>
              <a:off x="1408861" y="926823"/>
              <a:ext cx="2525375" cy="964339"/>
              <a:chOff x="-124945" y="929043"/>
              <a:chExt cx="2525375" cy="964339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63E05D7-6D70-467F-911B-131539640967}"/>
                  </a:ext>
                </a:extLst>
              </p:cNvPr>
              <p:cNvSpPr/>
              <p:nvPr/>
            </p:nvSpPr>
            <p:spPr>
              <a:xfrm>
                <a:off x="1451702" y="929043"/>
                <a:ext cx="57" cy="1812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fr-FR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5DB09A5-5D9B-43F5-B8F3-4FDA6CFCA9E2}"/>
                  </a:ext>
                </a:extLst>
              </p:cNvPr>
              <p:cNvSpPr/>
              <p:nvPr/>
            </p:nvSpPr>
            <p:spPr>
              <a:xfrm>
                <a:off x="-124945" y="1349687"/>
                <a:ext cx="2525375" cy="543695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16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4"/>
                  </a:rPr>
                  <a:t>Bothaina.Mahmoud@midoean.edu.km</a:t>
                </a:r>
              </a:p>
              <a:p>
                <a:pPr algn="ctr"/>
                <a:r>
                  <a:rPr lang="en-US" sz="16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4"/>
                  </a:rPr>
                  <a:t>Bothaina.hussien@nctu.edu.eg</a:t>
                </a:r>
                <a:endParaRPr lang="en-US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pPr algn="ctr"/>
                <a:endParaRPr lang="en-US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8" name="شكل حر 85">
              <a:extLst>
                <a:ext uri="{FF2B5EF4-FFF2-40B4-BE49-F238E27FC236}">
                  <a16:creationId xmlns:a16="http://schemas.microsoft.com/office/drawing/2014/main" id="{BF3A5963-221F-47FB-8C68-E966F1A85D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41479" y="1386094"/>
              <a:ext cx="185933" cy="132572"/>
            </a:xfrm>
            <a:custGeom>
              <a:avLst/>
              <a:gdLst>
                <a:gd name="connsiteX0" fmla="*/ 3316236 w 8372474"/>
                <a:gd name="connsiteY0" fmla="*/ 3531540 h 5981701"/>
                <a:gd name="connsiteX1" fmla="*/ 1307076 w 8372474"/>
                <a:gd name="connsiteY1" fmla="*/ 5537782 h 5981701"/>
                <a:gd name="connsiteX2" fmla="*/ 7035211 w 8372474"/>
                <a:gd name="connsiteY2" fmla="*/ 5534939 h 5981701"/>
                <a:gd name="connsiteX3" fmla="*/ 5064612 w 8372474"/>
                <a:gd name="connsiteY3" fmla="*/ 3558654 h 5981701"/>
                <a:gd name="connsiteX4" fmla="*/ 4317667 w 8372474"/>
                <a:gd name="connsiteY4" fmla="*/ 4306522 h 5981701"/>
                <a:gd name="connsiteX5" fmla="*/ 4091217 w 8372474"/>
                <a:gd name="connsiteY5" fmla="*/ 4308903 h 5981701"/>
                <a:gd name="connsiteX6" fmla="*/ 7887285 w 8372474"/>
                <a:gd name="connsiteY6" fmla="*/ 736631 h 5981701"/>
                <a:gd name="connsiteX7" fmla="*/ 5379748 w 8372474"/>
                <a:gd name="connsiteY7" fmla="*/ 3243523 h 5981701"/>
                <a:gd name="connsiteX8" fmla="*/ 7665088 w 8372474"/>
                <a:gd name="connsiteY8" fmla="*/ 5527516 h 5981701"/>
                <a:gd name="connsiteX9" fmla="*/ 7884020 w 8372474"/>
                <a:gd name="connsiteY9" fmla="*/ 5078798 h 5981701"/>
                <a:gd name="connsiteX10" fmla="*/ 7887285 w 8372474"/>
                <a:gd name="connsiteY10" fmla="*/ 736631 h 5981701"/>
                <a:gd name="connsiteX11" fmla="*/ 494711 w 8372474"/>
                <a:gd name="connsiteY11" fmla="*/ 712818 h 5981701"/>
                <a:gd name="connsiteX12" fmla="*/ 497974 w 8372474"/>
                <a:gd name="connsiteY12" fmla="*/ 5054986 h 5981701"/>
                <a:gd name="connsiteX13" fmla="*/ 716862 w 8372474"/>
                <a:gd name="connsiteY13" fmla="*/ 5503704 h 5981701"/>
                <a:gd name="connsiteX14" fmla="*/ 3001739 w 8372474"/>
                <a:gd name="connsiteY14" fmla="*/ 3219711 h 5981701"/>
                <a:gd name="connsiteX15" fmla="*/ 881060 w 8372474"/>
                <a:gd name="connsiteY15" fmla="*/ 472017 h 5981701"/>
                <a:gd name="connsiteX16" fmla="*/ 4067173 w 8372474"/>
                <a:gd name="connsiteY16" fmla="*/ 3655748 h 5981701"/>
                <a:gd name="connsiteX17" fmla="*/ 4212429 w 8372474"/>
                <a:gd name="connsiteY17" fmla="*/ 3729567 h 5981701"/>
                <a:gd name="connsiteX18" fmla="*/ 4348161 w 8372474"/>
                <a:gd name="connsiteY18" fmla="*/ 3641461 h 5981701"/>
                <a:gd name="connsiteX19" fmla="*/ 7519985 w 8372474"/>
                <a:gd name="connsiteY19" fmla="*/ 472017 h 5981701"/>
                <a:gd name="connsiteX20" fmla="*/ 892290 w 8372474"/>
                <a:gd name="connsiteY20" fmla="*/ 0 h 5981701"/>
                <a:gd name="connsiteX21" fmla="*/ 7480184 w 8372474"/>
                <a:gd name="connsiteY21" fmla="*/ 0 h 5981701"/>
                <a:gd name="connsiteX22" fmla="*/ 8372474 w 8372474"/>
                <a:gd name="connsiteY22" fmla="*/ 892290 h 5981701"/>
                <a:gd name="connsiteX23" fmla="*/ 8372474 w 8372474"/>
                <a:gd name="connsiteY23" fmla="*/ 5089411 h 5981701"/>
                <a:gd name="connsiteX24" fmla="*/ 7480184 w 8372474"/>
                <a:gd name="connsiteY24" fmla="*/ 5981701 h 5981701"/>
                <a:gd name="connsiteX25" fmla="*/ 892290 w 8372474"/>
                <a:gd name="connsiteY25" fmla="*/ 5981701 h 5981701"/>
                <a:gd name="connsiteX26" fmla="*/ 0 w 8372474"/>
                <a:gd name="connsiteY26" fmla="*/ 5089411 h 5981701"/>
                <a:gd name="connsiteX27" fmla="*/ 0 w 8372474"/>
                <a:gd name="connsiteY27" fmla="*/ 892290 h 5981701"/>
                <a:gd name="connsiteX28" fmla="*/ 892290 w 8372474"/>
                <a:gd name="connsiteY28" fmla="*/ 0 h 5981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72474" h="5981701">
                  <a:moveTo>
                    <a:pt x="3316236" y="3531540"/>
                  </a:moveTo>
                  <a:lnTo>
                    <a:pt x="1307076" y="5537782"/>
                  </a:lnTo>
                  <a:lnTo>
                    <a:pt x="7035211" y="5534939"/>
                  </a:lnTo>
                  <a:lnTo>
                    <a:pt x="5064612" y="3558654"/>
                  </a:lnTo>
                  <a:lnTo>
                    <a:pt x="4317667" y="4306522"/>
                  </a:lnTo>
                  <a:cubicBezTo>
                    <a:pt x="4246947" y="4383516"/>
                    <a:pt x="4152413" y="4365259"/>
                    <a:pt x="4091217" y="4308903"/>
                  </a:cubicBezTo>
                  <a:close/>
                  <a:moveTo>
                    <a:pt x="7887285" y="736631"/>
                  </a:moveTo>
                  <a:lnTo>
                    <a:pt x="5379748" y="3243523"/>
                  </a:lnTo>
                  <a:lnTo>
                    <a:pt x="7665088" y="5527516"/>
                  </a:lnTo>
                  <a:cubicBezTo>
                    <a:pt x="7783318" y="5489862"/>
                    <a:pt x="7896785" y="5392677"/>
                    <a:pt x="7884020" y="5078798"/>
                  </a:cubicBezTo>
                  <a:cubicBezTo>
                    <a:pt x="7877170" y="3582196"/>
                    <a:pt x="7894135" y="2233232"/>
                    <a:pt x="7887285" y="736631"/>
                  </a:cubicBezTo>
                  <a:close/>
                  <a:moveTo>
                    <a:pt x="494711" y="712818"/>
                  </a:moveTo>
                  <a:cubicBezTo>
                    <a:pt x="487861" y="2209420"/>
                    <a:pt x="504824" y="3558384"/>
                    <a:pt x="497974" y="5054986"/>
                  </a:cubicBezTo>
                  <a:cubicBezTo>
                    <a:pt x="485212" y="5368865"/>
                    <a:pt x="598656" y="5466050"/>
                    <a:pt x="716862" y="5503704"/>
                  </a:cubicBezTo>
                  <a:lnTo>
                    <a:pt x="3001739" y="3219711"/>
                  </a:lnTo>
                  <a:close/>
                  <a:moveTo>
                    <a:pt x="881060" y="472017"/>
                  </a:moveTo>
                  <a:lnTo>
                    <a:pt x="4067173" y="3655748"/>
                  </a:lnTo>
                  <a:cubicBezTo>
                    <a:pt x="4101304" y="3685117"/>
                    <a:pt x="4099716" y="3719248"/>
                    <a:pt x="4212429" y="3729567"/>
                  </a:cubicBezTo>
                  <a:cubicBezTo>
                    <a:pt x="4298154" y="3712104"/>
                    <a:pt x="4312442" y="3685118"/>
                    <a:pt x="4348161" y="3641461"/>
                  </a:cubicBezTo>
                  <a:lnTo>
                    <a:pt x="7519985" y="472017"/>
                  </a:lnTo>
                  <a:close/>
                  <a:moveTo>
                    <a:pt x="892290" y="0"/>
                  </a:moveTo>
                  <a:lnTo>
                    <a:pt x="7480184" y="0"/>
                  </a:lnTo>
                  <a:cubicBezTo>
                    <a:pt x="7972982" y="0"/>
                    <a:pt x="8372474" y="399492"/>
                    <a:pt x="8372474" y="892290"/>
                  </a:cubicBezTo>
                  <a:lnTo>
                    <a:pt x="8372474" y="5089411"/>
                  </a:lnTo>
                  <a:cubicBezTo>
                    <a:pt x="8372474" y="5582209"/>
                    <a:pt x="7972982" y="5981701"/>
                    <a:pt x="7480184" y="5981701"/>
                  </a:cubicBezTo>
                  <a:lnTo>
                    <a:pt x="892290" y="5981701"/>
                  </a:lnTo>
                  <a:cubicBezTo>
                    <a:pt x="399492" y="5981701"/>
                    <a:pt x="0" y="5582209"/>
                    <a:pt x="0" y="5089411"/>
                  </a:cubicBezTo>
                  <a:lnTo>
                    <a:pt x="0" y="892290"/>
                  </a:lnTo>
                  <a:cubicBezTo>
                    <a:pt x="0" y="399492"/>
                    <a:pt x="399492" y="0"/>
                    <a:pt x="892290" y="0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3305" tIns="31652" rIns="63305" bIns="31652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6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EB50EDC-80CB-4AEF-9B5D-7BF5E6F71D01}"/>
                </a:ext>
              </a:extLst>
            </p:cNvPr>
            <p:cNvSpPr/>
            <p:nvPr/>
          </p:nvSpPr>
          <p:spPr>
            <a:xfrm>
              <a:off x="1342588" y="891885"/>
              <a:ext cx="198858" cy="198858"/>
            </a:xfrm>
            <a:custGeom>
              <a:avLst/>
              <a:gdLst>
                <a:gd name="connsiteX0" fmla="*/ 67377 w 108660"/>
                <a:gd name="connsiteY0" fmla="*/ 71902 h 115365"/>
                <a:gd name="connsiteX1" fmla="*/ 70853 w 108660"/>
                <a:gd name="connsiteY1" fmla="*/ 73629 h 115365"/>
                <a:gd name="connsiteX2" fmla="*/ 86114 w 108660"/>
                <a:gd name="connsiteY2" fmla="*/ 100034 h 115365"/>
                <a:gd name="connsiteX3" fmla="*/ 84836 w 108660"/>
                <a:gd name="connsiteY3" fmla="*/ 104841 h 115365"/>
                <a:gd name="connsiteX4" fmla="*/ 76774 w 108660"/>
                <a:gd name="connsiteY4" fmla="*/ 109523 h 115365"/>
                <a:gd name="connsiteX5" fmla="*/ 71978 w 108660"/>
                <a:gd name="connsiteY5" fmla="*/ 108243 h 115365"/>
                <a:gd name="connsiteX6" fmla="*/ 56717 w 108660"/>
                <a:gd name="connsiteY6" fmla="*/ 81838 h 115365"/>
                <a:gd name="connsiteX7" fmla="*/ 57995 w 108660"/>
                <a:gd name="connsiteY7" fmla="*/ 77031 h 115365"/>
                <a:gd name="connsiteX8" fmla="*/ 66057 w 108660"/>
                <a:gd name="connsiteY8" fmla="*/ 72349 h 115365"/>
                <a:gd name="connsiteX9" fmla="*/ 67377 w 108660"/>
                <a:gd name="connsiteY9" fmla="*/ 71902 h 115365"/>
                <a:gd name="connsiteX10" fmla="*/ 90660 w 108660"/>
                <a:gd name="connsiteY10" fmla="*/ 11963 h 115365"/>
                <a:gd name="connsiteX11" fmla="*/ 108660 w 108660"/>
                <a:gd name="connsiteY11" fmla="*/ 29963 h 115365"/>
                <a:gd name="connsiteX12" fmla="*/ 90660 w 108660"/>
                <a:gd name="connsiteY12" fmla="*/ 47963 h 115365"/>
                <a:gd name="connsiteX13" fmla="*/ 72660 w 108660"/>
                <a:gd name="connsiteY13" fmla="*/ 29963 h 115365"/>
                <a:gd name="connsiteX14" fmla="*/ 90660 w 108660"/>
                <a:gd name="connsiteY14" fmla="*/ 11963 h 115365"/>
                <a:gd name="connsiteX15" fmla="*/ 12883 w 108660"/>
                <a:gd name="connsiteY15" fmla="*/ 10583 h 115365"/>
                <a:gd name="connsiteX16" fmla="*/ 28856 w 108660"/>
                <a:gd name="connsiteY16" fmla="*/ 38492 h 115365"/>
                <a:gd name="connsiteX17" fmla="*/ 29670 w 108660"/>
                <a:gd name="connsiteY17" fmla="*/ 68633 h 115365"/>
                <a:gd name="connsiteX18" fmla="*/ 54537 w 108660"/>
                <a:gd name="connsiteY18" fmla="*/ 82872 h 115365"/>
                <a:gd name="connsiteX19" fmla="*/ 70535 w 108660"/>
                <a:gd name="connsiteY19" fmla="*/ 110710 h 115365"/>
                <a:gd name="connsiteX20" fmla="*/ 56894 w 108660"/>
                <a:gd name="connsiteY20" fmla="*/ 115365 h 115365"/>
                <a:gd name="connsiteX21" fmla="*/ 45294 w 108660"/>
                <a:gd name="connsiteY21" fmla="*/ 110850 h 115365"/>
                <a:gd name="connsiteX22" fmla="*/ 20 w 108660"/>
                <a:gd name="connsiteY22" fmla="*/ 26785 h 115365"/>
                <a:gd name="connsiteX23" fmla="*/ 3356 w 108660"/>
                <a:gd name="connsiteY23" fmla="*/ 17711 h 115365"/>
                <a:gd name="connsiteX24" fmla="*/ 12883 w 108660"/>
                <a:gd name="connsiteY24" fmla="*/ 10583 h 115365"/>
                <a:gd name="connsiteX25" fmla="*/ 26146 w 108660"/>
                <a:gd name="connsiteY25" fmla="*/ 27 h 115365"/>
                <a:gd name="connsiteX26" fmla="*/ 29622 w 108660"/>
                <a:gd name="connsiteY26" fmla="*/ 1755 h 115365"/>
                <a:gd name="connsiteX27" fmla="*/ 44882 w 108660"/>
                <a:gd name="connsiteY27" fmla="*/ 28160 h 115365"/>
                <a:gd name="connsiteX28" fmla="*/ 43605 w 108660"/>
                <a:gd name="connsiteY28" fmla="*/ 32967 h 115365"/>
                <a:gd name="connsiteX29" fmla="*/ 35542 w 108660"/>
                <a:gd name="connsiteY29" fmla="*/ 37649 h 115365"/>
                <a:gd name="connsiteX30" fmla="*/ 30747 w 108660"/>
                <a:gd name="connsiteY30" fmla="*/ 36368 h 115365"/>
                <a:gd name="connsiteX31" fmla="*/ 15486 w 108660"/>
                <a:gd name="connsiteY31" fmla="*/ 9963 h 115365"/>
                <a:gd name="connsiteX32" fmla="*/ 16764 w 108660"/>
                <a:gd name="connsiteY32" fmla="*/ 5156 h 115365"/>
                <a:gd name="connsiteX33" fmla="*/ 24826 w 108660"/>
                <a:gd name="connsiteY33" fmla="*/ 474 h 115365"/>
                <a:gd name="connsiteX34" fmla="*/ 26146 w 108660"/>
                <a:gd name="connsiteY34" fmla="*/ 27 h 115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8660" h="115365">
                  <a:moveTo>
                    <a:pt x="67377" y="71902"/>
                  </a:moveTo>
                  <a:cubicBezTo>
                    <a:pt x="68734" y="71731"/>
                    <a:pt x="70124" y="72369"/>
                    <a:pt x="70853" y="73629"/>
                  </a:cubicBezTo>
                  <a:lnTo>
                    <a:pt x="86114" y="100034"/>
                  </a:lnTo>
                  <a:cubicBezTo>
                    <a:pt x="87085" y="101715"/>
                    <a:pt x="86513" y="103867"/>
                    <a:pt x="84836" y="104841"/>
                  </a:cubicBezTo>
                  <a:lnTo>
                    <a:pt x="76774" y="109523"/>
                  </a:lnTo>
                  <a:cubicBezTo>
                    <a:pt x="75097" y="110497"/>
                    <a:pt x="72950" y="109924"/>
                    <a:pt x="71978" y="108243"/>
                  </a:cubicBezTo>
                  <a:lnTo>
                    <a:pt x="56717" y="81838"/>
                  </a:lnTo>
                  <a:cubicBezTo>
                    <a:pt x="55746" y="80157"/>
                    <a:pt x="56318" y="78005"/>
                    <a:pt x="57995" y="77031"/>
                  </a:cubicBezTo>
                  <a:lnTo>
                    <a:pt x="66057" y="72349"/>
                  </a:lnTo>
                  <a:cubicBezTo>
                    <a:pt x="66477" y="72106"/>
                    <a:pt x="66925" y="71959"/>
                    <a:pt x="67377" y="71902"/>
                  </a:cubicBezTo>
                  <a:close/>
                  <a:moveTo>
                    <a:pt x="90660" y="11963"/>
                  </a:moveTo>
                  <a:cubicBezTo>
                    <a:pt x="100601" y="11963"/>
                    <a:pt x="108660" y="20022"/>
                    <a:pt x="108660" y="29963"/>
                  </a:cubicBezTo>
                  <a:cubicBezTo>
                    <a:pt x="108660" y="39904"/>
                    <a:pt x="100601" y="47963"/>
                    <a:pt x="90660" y="47963"/>
                  </a:cubicBezTo>
                  <a:cubicBezTo>
                    <a:pt x="80719" y="47963"/>
                    <a:pt x="72660" y="39904"/>
                    <a:pt x="72660" y="29963"/>
                  </a:cubicBezTo>
                  <a:cubicBezTo>
                    <a:pt x="72660" y="20022"/>
                    <a:pt x="80719" y="11963"/>
                    <a:pt x="90660" y="11963"/>
                  </a:cubicBezTo>
                  <a:close/>
                  <a:moveTo>
                    <a:pt x="12883" y="10583"/>
                  </a:moveTo>
                  <a:lnTo>
                    <a:pt x="28856" y="38492"/>
                  </a:lnTo>
                  <a:cubicBezTo>
                    <a:pt x="19525" y="44628"/>
                    <a:pt x="25413" y="61107"/>
                    <a:pt x="29670" y="68633"/>
                  </a:cubicBezTo>
                  <a:cubicBezTo>
                    <a:pt x="34137" y="76158"/>
                    <a:pt x="44638" y="88577"/>
                    <a:pt x="54537" y="82872"/>
                  </a:cubicBezTo>
                  <a:lnTo>
                    <a:pt x="70535" y="110710"/>
                  </a:lnTo>
                  <a:cubicBezTo>
                    <a:pt x="62330" y="115705"/>
                    <a:pt x="59819" y="115213"/>
                    <a:pt x="56894" y="115365"/>
                  </a:cubicBezTo>
                  <a:cubicBezTo>
                    <a:pt x="52780" y="115307"/>
                    <a:pt x="47969" y="112616"/>
                    <a:pt x="45294" y="110850"/>
                  </a:cubicBezTo>
                  <a:cubicBezTo>
                    <a:pt x="32483" y="102989"/>
                    <a:pt x="-936" y="61099"/>
                    <a:pt x="20" y="26785"/>
                  </a:cubicBezTo>
                  <a:cubicBezTo>
                    <a:pt x="137" y="22672"/>
                    <a:pt x="1794" y="19675"/>
                    <a:pt x="3356" y="17711"/>
                  </a:cubicBezTo>
                  <a:cubicBezTo>
                    <a:pt x="5476" y="15116"/>
                    <a:pt x="9518" y="12492"/>
                    <a:pt x="12883" y="10583"/>
                  </a:cubicBezTo>
                  <a:close/>
                  <a:moveTo>
                    <a:pt x="26146" y="27"/>
                  </a:moveTo>
                  <a:cubicBezTo>
                    <a:pt x="27503" y="-144"/>
                    <a:pt x="28893" y="494"/>
                    <a:pt x="29622" y="1755"/>
                  </a:cubicBezTo>
                  <a:lnTo>
                    <a:pt x="44882" y="28160"/>
                  </a:lnTo>
                  <a:cubicBezTo>
                    <a:pt x="45854" y="29841"/>
                    <a:pt x="45282" y="31993"/>
                    <a:pt x="43605" y="32967"/>
                  </a:cubicBezTo>
                  <a:lnTo>
                    <a:pt x="35542" y="37649"/>
                  </a:lnTo>
                  <a:cubicBezTo>
                    <a:pt x="33866" y="38622"/>
                    <a:pt x="31719" y="38049"/>
                    <a:pt x="30747" y="36368"/>
                  </a:cubicBezTo>
                  <a:lnTo>
                    <a:pt x="15486" y="9963"/>
                  </a:lnTo>
                  <a:cubicBezTo>
                    <a:pt x="14515" y="8282"/>
                    <a:pt x="15087" y="6130"/>
                    <a:pt x="16764" y="5156"/>
                  </a:cubicBezTo>
                  <a:lnTo>
                    <a:pt x="24826" y="474"/>
                  </a:lnTo>
                  <a:cubicBezTo>
                    <a:pt x="25245" y="231"/>
                    <a:pt x="25694" y="84"/>
                    <a:pt x="26146" y="27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60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527094" y="5061286"/>
            <a:ext cx="2726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01110624464 / </a:t>
            </a:r>
          </a:p>
          <a:p>
            <a:pPr algn="ctr" rtl="0"/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01097380359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B56D1A-1238-8B0A-A5DD-C9F45CB9A865}"/>
              </a:ext>
            </a:extLst>
          </p:cNvPr>
          <p:cNvSpPr/>
          <p:nvPr/>
        </p:nvSpPr>
        <p:spPr>
          <a:xfrm>
            <a:off x="4675618" y="700336"/>
            <a:ext cx="7210428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Lecturer of Entrepreneurship , Innovation and Management</a:t>
            </a:r>
            <a:endParaRPr lang="fr-FR" sz="23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62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23"/>
    </mc:Choice>
    <mc:Fallback xmlns="">
      <p:transition spd="slow" advTm="12602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8464" y="843424"/>
            <a:ext cx="3902032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3200" b="1" dirty="0">
                <a:solidFill>
                  <a:srgbClr val="FF0000"/>
                </a:solidFill>
              </a:rPr>
              <a:t>This course aims to: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0070C0"/>
                </a:solidFill>
              </a:rPr>
              <a:t>Provide students with concepts of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foundations and the concepts of business administration through the presentation of an integrated framework of business management.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It will focus on improving the student understanding of the administrative process: planning, decision- making, organization, coordination, motivation and incentives, administrative communications, control and Its various functions</a:t>
            </a:r>
            <a:endParaRPr lang="ar-SA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23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535"/>
    </mc:Choice>
    <mc:Fallback xmlns="">
      <p:transition advTm="5753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3278562"/>
            <a:ext cx="105410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/>
              <a:t>Recognize the concepts of the administration, the manager and the organization.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/>
              <a:t>Recognize the administrative functions (planning, organization…)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/>
              <a:t>Understand the concept of administration and its role in the development of organizations and communities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Un</a:t>
            </a: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derstand functions of management as they relate to environmental professions.</a:t>
            </a:r>
            <a:endParaRPr lang="en-US" dirty="0">
              <a:latin typeface="Noto Sans Symbols"/>
              <a:ea typeface="Noto Sans Symbols"/>
              <a:cs typeface="Noto Sans Symbols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U</a:t>
            </a: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nderstand the principles of effective leadership.</a:t>
            </a:r>
            <a:endParaRPr lang="en-US" dirty="0">
              <a:latin typeface="Noto Sans Symbols"/>
              <a:ea typeface="Noto Sans Symbols"/>
              <a:cs typeface="Noto Sans Symbols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L</a:t>
            </a: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earn how to systematically approach problem solving.</a:t>
            </a:r>
            <a:endParaRPr lang="en-US" dirty="0">
              <a:latin typeface="Noto Sans Symbols"/>
              <a:ea typeface="Noto Sans Symbols"/>
              <a:cs typeface="Noto Sans Symbols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Understand how environmental management systems influence the managerial environment.</a:t>
            </a:r>
            <a:endParaRPr lang="en-US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39784D-5FA6-D667-FB82-D77C525306E0}"/>
              </a:ext>
            </a:extLst>
          </p:cNvPr>
          <p:cNvSpPr txBox="1"/>
          <p:nvPr/>
        </p:nvSpPr>
        <p:spPr>
          <a:xfrm>
            <a:off x="2544066" y="239226"/>
            <a:ext cx="5791970" cy="77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 b="1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Learning Outcomes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93B897-73F5-1922-7751-895A0FE4C38F}"/>
              </a:ext>
            </a:extLst>
          </p:cNvPr>
          <p:cNvSpPr/>
          <p:nvPr/>
        </p:nvSpPr>
        <p:spPr>
          <a:xfrm>
            <a:off x="762000" y="2147049"/>
            <a:ext cx="10812720" cy="11430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00AEEF"/>
                </a:solidFill>
              </a:rPr>
              <a:t>The  course  will  help students to gauge understanding in principle of management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889"/>
    </mc:Choice>
    <mc:Fallback xmlns="">
      <p:transition advTm="10188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Essential References:</a:t>
            </a:r>
          </a:p>
          <a:p>
            <a:pPr algn="just"/>
            <a:r>
              <a:rPr lang="en-US" sz="2400" b="1" dirty="0"/>
              <a:t>The main material and reference for each course will be: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the textbook mentioned in the course specifications.</a:t>
            </a:r>
          </a:p>
          <a:p>
            <a:pPr algn="ctr"/>
            <a:r>
              <a:rPr lang="en-US" sz="2400" dirty="0"/>
              <a:t>Principles of Management by David S. Bright, Anastasia H. Cortes, et al.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Lectures, case studies prepared by the lecturer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/>
              <a:t>Credit Hours: 3 credit hours.  </a:t>
            </a:r>
            <a:endParaRPr lang="ar-YE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47"/>
    </mc:Choice>
    <mc:Fallback xmlns="">
      <p:transition spd="slow" advTm="6164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6096" y="81258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 of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F342F92-177F-FF6A-9F54-6CA74DE007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139052"/>
              </p:ext>
            </p:extLst>
          </p:nvPr>
        </p:nvGraphicFramePr>
        <p:xfrm>
          <a:off x="3835121" y="1376282"/>
          <a:ext cx="7516225" cy="477102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217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945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54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err="1"/>
                        <a:t>No.of</a:t>
                      </a:r>
                      <a:r>
                        <a:rPr lang="en-US" sz="1800" b="1" dirty="0"/>
                        <a:t>. Weeks</a:t>
                      </a:r>
                      <a:r>
                        <a:rPr lang="en-US" sz="1800" b="1" baseline="0" dirty="0"/>
                        <a:t> 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Course</a:t>
                      </a:r>
                      <a:r>
                        <a:rPr lang="en-US" sz="1800" b="1" baseline="0" dirty="0"/>
                        <a:t> </a:t>
                      </a:r>
                      <a:r>
                        <a:rPr lang="en-US" sz="1800" b="1" dirty="0"/>
                        <a:t>Unit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 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</a:rPr>
                        <a:t>Lecture 1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: Overview of management -1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61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Lecture 2</a:t>
                      </a:r>
                      <a:r>
                        <a:rPr lang="en-US" sz="1800" b="0" dirty="0"/>
                        <a:t>: 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Overview of management -2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39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</a:rPr>
                        <a:t>Lecture 3: 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Leadership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30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/>
                        <a:t>4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</a:rPr>
                        <a:t>Lecture 4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: Planning 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Lecture 5</a:t>
                      </a:r>
                      <a:r>
                        <a:rPr lang="en-US" sz="1800" b="0" dirty="0"/>
                        <a:t>: 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Time Management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477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dk1"/>
                          </a:solidFill>
                        </a:rPr>
                        <a:t>Lecture 6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: Making decisions Organizational Structure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533400" indent="-53340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</a:rPr>
                        <a:t>Lecture 7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: Organizational Structure and Design</a:t>
                      </a:r>
                      <a:endParaRPr lang="en-CA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dk1"/>
                          </a:solidFill>
                        </a:rPr>
                        <a:t>Lecture 8</a:t>
                      </a:r>
                      <a:r>
                        <a:rPr lang="en-US" sz="1800" b="0" kern="1200" dirty="0">
                          <a:solidFill>
                            <a:schemeClr val="dk1"/>
                          </a:solidFill>
                        </a:rPr>
                        <a:t>: Organizing and </a:t>
                      </a:r>
                      <a:r>
                        <a:rPr lang="en-US" altLang="ar-SA" sz="1800" b="0" kern="1200" dirty="0">
                          <a:solidFill>
                            <a:schemeClr val="dk1"/>
                          </a:solidFill>
                        </a:rPr>
                        <a:t>Managerial Communication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Lecture 9</a:t>
                      </a:r>
                      <a:r>
                        <a:rPr lang="en-US" sz="1800" b="0" dirty="0"/>
                        <a:t>: Human Resource Management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b="1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Lecture 10</a:t>
                      </a:r>
                      <a:r>
                        <a:rPr lang="en-US" sz="1800" b="0" dirty="0"/>
                        <a:t>: Controlling as a Management Function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78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531"/>
    </mc:Choice>
    <mc:Fallback xmlns="">
      <p:transition spd="slow" advTm="16453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EBFF322-E00A-8834-9648-7E8F7DF00314}"/>
              </a:ext>
            </a:extLst>
          </p:cNvPr>
          <p:cNvGrpSpPr/>
          <p:nvPr/>
        </p:nvGrpSpPr>
        <p:grpSpPr>
          <a:xfrm>
            <a:off x="6812134" y="1834548"/>
            <a:ext cx="1890351" cy="1769280"/>
            <a:chOff x="5638799" y="1331281"/>
            <a:chExt cx="2728994" cy="2265543"/>
          </a:xfrm>
        </p:grpSpPr>
        <p:sp>
          <p:nvSpPr>
            <p:cNvPr id="28" name="Oval Callout 37">
              <a:extLst>
                <a:ext uri="{FF2B5EF4-FFF2-40B4-BE49-F238E27FC236}">
                  <a16:creationId xmlns:a16="http://schemas.microsoft.com/office/drawing/2014/main" id="{59FC7B74-4762-8C65-C62D-BC638280D538}"/>
                </a:ext>
              </a:extLst>
            </p:cNvPr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Chord 28">
              <a:extLst>
                <a:ext uri="{FF2B5EF4-FFF2-40B4-BE49-F238E27FC236}">
                  <a16:creationId xmlns:a16="http://schemas.microsoft.com/office/drawing/2014/main" id="{FA196910-307A-EEED-27CB-A52CEA28BAF3}"/>
                </a:ext>
              </a:extLst>
            </p:cNvPr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40C3BF-069F-F8AA-CD40-D8D11607F4F6}"/>
                </a:ext>
              </a:extLst>
            </p:cNvPr>
            <p:cNvSpPr txBox="1"/>
            <p:nvPr/>
          </p:nvSpPr>
          <p:spPr>
            <a:xfrm>
              <a:off x="5638799" y="1853912"/>
              <a:ext cx="2583688" cy="10640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Quizzes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C6620-2218-785C-9CB5-A53AD0FB3FDA}"/>
              </a:ext>
            </a:extLst>
          </p:cNvPr>
          <p:cNvGrpSpPr/>
          <p:nvPr/>
        </p:nvGrpSpPr>
        <p:grpSpPr>
          <a:xfrm rot="1452166">
            <a:off x="4937017" y="1337779"/>
            <a:ext cx="1816452" cy="1340698"/>
            <a:chOff x="3148267" y="380570"/>
            <a:chExt cx="2622311" cy="2265543"/>
          </a:xfrm>
        </p:grpSpPr>
        <p:sp>
          <p:nvSpPr>
            <p:cNvPr id="33" name="Oval Callout 38">
              <a:extLst>
                <a:ext uri="{FF2B5EF4-FFF2-40B4-BE49-F238E27FC236}">
                  <a16:creationId xmlns:a16="http://schemas.microsoft.com/office/drawing/2014/main" id="{325183AE-DA3A-B3EC-93FB-E3E7C9A5FEC5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Chord 33">
              <a:extLst>
                <a:ext uri="{FF2B5EF4-FFF2-40B4-BE49-F238E27FC236}">
                  <a16:creationId xmlns:a16="http://schemas.microsoft.com/office/drawing/2014/main" id="{C04DEB38-1036-25E0-F4DB-F991537CBE88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FBA3416-F52C-2F3F-0B46-4BB9BC087BAD}"/>
                </a:ext>
              </a:extLst>
            </p:cNvPr>
            <p:cNvSpPr txBox="1"/>
            <p:nvPr/>
          </p:nvSpPr>
          <p:spPr>
            <a:xfrm>
              <a:off x="3200360" y="679811"/>
              <a:ext cx="2112959" cy="14042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13 Weeks</a:t>
              </a:r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7D92B9D-FB3E-67BC-BA5A-E97E73602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4" y="2267745"/>
            <a:ext cx="1477926" cy="248510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779F62-183C-01FA-E3D3-206DD4D31680}"/>
              </a:ext>
            </a:extLst>
          </p:cNvPr>
          <p:cNvGrpSpPr/>
          <p:nvPr/>
        </p:nvGrpSpPr>
        <p:grpSpPr>
          <a:xfrm>
            <a:off x="4371741" y="2370908"/>
            <a:ext cx="3350821" cy="4487092"/>
            <a:chOff x="857771" y="2298700"/>
            <a:chExt cx="4837397" cy="505349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7286ABF-22C8-8928-E905-1C9898C26304}"/>
                </a:ext>
              </a:extLst>
            </p:cNvPr>
            <p:cNvSpPr/>
            <p:nvPr/>
          </p:nvSpPr>
          <p:spPr>
            <a:xfrm>
              <a:off x="1427972" y="2298700"/>
              <a:ext cx="4267196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9FCB21-F7D8-1F6C-32CE-951902E67C5E}"/>
                </a:ext>
              </a:extLst>
            </p:cNvPr>
            <p:cNvSpPr/>
            <p:nvPr/>
          </p:nvSpPr>
          <p:spPr>
            <a:xfrm>
              <a:off x="857771" y="3441824"/>
              <a:ext cx="2657805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4DAD1B3-22C3-1A66-E0F5-D9408B41E2C3}"/>
                </a:ext>
              </a:extLst>
            </p:cNvPr>
            <p:cNvSpPr/>
            <p:nvPr/>
          </p:nvSpPr>
          <p:spPr>
            <a:xfrm>
              <a:off x="896113" y="3855004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en-GB" sz="20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latin typeface="Gadugi" panose="020B0502040204020203" pitchFamily="34" charset="0"/>
                  <a:ea typeface="Gadugi" panose="020B0502040204020203" pitchFamily="34" charset="0"/>
                </a:rPr>
                <a:t>Our roadmap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C858D62-6F1C-DF34-FF30-99B7F8E24837}"/>
              </a:ext>
            </a:extLst>
          </p:cNvPr>
          <p:cNvGrpSpPr/>
          <p:nvPr/>
        </p:nvGrpSpPr>
        <p:grpSpPr>
          <a:xfrm rot="5720452">
            <a:off x="7323942" y="3691124"/>
            <a:ext cx="1986526" cy="1765393"/>
            <a:chOff x="3148267" y="380570"/>
            <a:chExt cx="2622311" cy="2548599"/>
          </a:xfrm>
        </p:grpSpPr>
        <p:sp>
          <p:nvSpPr>
            <p:cNvPr id="43" name="Oval Callout 26">
              <a:extLst>
                <a:ext uri="{FF2B5EF4-FFF2-40B4-BE49-F238E27FC236}">
                  <a16:creationId xmlns:a16="http://schemas.microsoft.com/office/drawing/2014/main" id="{DC28968B-AC45-B30B-DF74-2B216BFB61EF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>
              <a:extLst>
                <a:ext uri="{FF2B5EF4-FFF2-40B4-BE49-F238E27FC236}">
                  <a16:creationId xmlns:a16="http://schemas.microsoft.com/office/drawing/2014/main" id="{8516C38A-8A52-C5E8-20B9-8575ED9C3D8C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1A18CD9-2B42-7563-3979-3EF37D762852}"/>
                </a:ext>
              </a:extLst>
            </p:cNvPr>
            <p:cNvSpPr txBox="1"/>
            <p:nvPr/>
          </p:nvSpPr>
          <p:spPr>
            <a:xfrm rot="15879548">
              <a:off x="3257401" y="1129006"/>
              <a:ext cx="2503371" cy="1096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Live Sessions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00"/>
    </mc:Choice>
    <mc:Fallback xmlns="">
      <p:transition spd="slow" advTm="546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EBFF322-E00A-8834-9648-7E8F7DF00314}"/>
              </a:ext>
            </a:extLst>
          </p:cNvPr>
          <p:cNvGrpSpPr/>
          <p:nvPr/>
        </p:nvGrpSpPr>
        <p:grpSpPr>
          <a:xfrm>
            <a:off x="6812134" y="1834548"/>
            <a:ext cx="1890351" cy="1769280"/>
            <a:chOff x="5638799" y="1331281"/>
            <a:chExt cx="2728994" cy="2265543"/>
          </a:xfrm>
        </p:grpSpPr>
        <p:sp>
          <p:nvSpPr>
            <p:cNvPr id="28" name="Oval Callout 37">
              <a:extLst>
                <a:ext uri="{FF2B5EF4-FFF2-40B4-BE49-F238E27FC236}">
                  <a16:creationId xmlns:a16="http://schemas.microsoft.com/office/drawing/2014/main" id="{59FC7B74-4762-8C65-C62D-BC638280D538}"/>
                </a:ext>
              </a:extLst>
            </p:cNvPr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Chord 28">
              <a:extLst>
                <a:ext uri="{FF2B5EF4-FFF2-40B4-BE49-F238E27FC236}">
                  <a16:creationId xmlns:a16="http://schemas.microsoft.com/office/drawing/2014/main" id="{FA196910-307A-EEED-27CB-A52CEA28BAF3}"/>
                </a:ext>
              </a:extLst>
            </p:cNvPr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40C3BF-069F-F8AA-CD40-D8D11607F4F6}"/>
                </a:ext>
              </a:extLst>
            </p:cNvPr>
            <p:cNvSpPr txBox="1"/>
            <p:nvPr/>
          </p:nvSpPr>
          <p:spPr>
            <a:xfrm>
              <a:off x="5638799" y="1853912"/>
              <a:ext cx="2583688" cy="10640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10 Lectures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C6620-2218-785C-9CB5-A53AD0FB3FDA}"/>
              </a:ext>
            </a:extLst>
          </p:cNvPr>
          <p:cNvGrpSpPr/>
          <p:nvPr/>
        </p:nvGrpSpPr>
        <p:grpSpPr>
          <a:xfrm rot="1452166">
            <a:off x="4937016" y="1337778"/>
            <a:ext cx="1816451" cy="1340698"/>
            <a:chOff x="3148267" y="380570"/>
            <a:chExt cx="2622311" cy="2265543"/>
          </a:xfrm>
        </p:grpSpPr>
        <p:sp>
          <p:nvSpPr>
            <p:cNvPr id="33" name="Oval Callout 38">
              <a:extLst>
                <a:ext uri="{FF2B5EF4-FFF2-40B4-BE49-F238E27FC236}">
                  <a16:creationId xmlns:a16="http://schemas.microsoft.com/office/drawing/2014/main" id="{325183AE-DA3A-B3EC-93FB-E3E7C9A5FEC5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Chord 33">
              <a:extLst>
                <a:ext uri="{FF2B5EF4-FFF2-40B4-BE49-F238E27FC236}">
                  <a16:creationId xmlns:a16="http://schemas.microsoft.com/office/drawing/2014/main" id="{C04DEB38-1036-25E0-F4DB-F991537CBE88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FBA3416-F52C-2F3F-0B46-4BB9BC087BAD}"/>
                </a:ext>
              </a:extLst>
            </p:cNvPr>
            <p:cNvSpPr txBox="1"/>
            <p:nvPr/>
          </p:nvSpPr>
          <p:spPr>
            <a:xfrm rot="20147834">
              <a:off x="3148301" y="922413"/>
              <a:ext cx="2112959" cy="14042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Intro </a:t>
              </a:r>
              <a:r>
                <a:rPr lang="en-US" sz="24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.</a:t>
              </a:r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7D92B9D-FB3E-67BC-BA5A-E97E73602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4" y="2267745"/>
            <a:ext cx="1477926" cy="248510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779F62-183C-01FA-E3D3-206DD4D31680}"/>
              </a:ext>
            </a:extLst>
          </p:cNvPr>
          <p:cNvGrpSpPr/>
          <p:nvPr/>
        </p:nvGrpSpPr>
        <p:grpSpPr>
          <a:xfrm>
            <a:off x="4341950" y="2370908"/>
            <a:ext cx="3380612" cy="4487092"/>
            <a:chOff x="814763" y="2298700"/>
            <a:chExt cx="4880405" cy="505349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7286ABF-22C8-8928-E905-1C9898C26304}"/>
                </a:ext>
              </a:extLst>
            </p:cNvPr>
            <p:cNvSpPr/>
            <p:nvPr/>
          </p:nvSpPr>
          <p:spPr>
            <a:xfrm>
              <a:off x="1427972" y="2298700"/>
              <a:ext cx="4267196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9FCB21-F7D8-1F6C-32CE-951902E67C5E}"/>
                </a:ext>
              </a:extLst>
            </p:cNvPr>
            <p:cNvSpPr/>
            <p:nvPr/>
          </p:nvSpPr>
          <p:spPr>
            <a:xfrm>
              <a:off x="857771" y="3441824"/>
              <a:ext cx="2657805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4DAD1B3-22C3-1A66-E0F5-D9408B41E2C3}"/>
                </a:ext>
              </a:extLst>
            </p:cNvPr>
            <p:cNvSpPr/>
            <p:nvPr/>
          </p:nvSpPr>
          <p:spPr>
            <a:xfrm>
              <a:off x="814763" y="3829877"/>
              <a:ext cx="2994510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en-GB" sz="24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latin typeface="Gadugi" panose="020B0502040204020203" pitchFamily="34" charset="0"/>
                  <a:ea typeface="Gadugi" panose="020B0502040204020203" pitchFamily="34" charset="0"/>
                </a:rPr>
                <a:t>Lectures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C858D62-6F1C-DF34-FF30-99B7F8E24837}"/>
              </a:ext>
            </a:extLst>
          </p:cNvPr>
          <p:cNvGrpSpPr/>
          <p:nvPr/>
        </p:nvGrpSpPr>
        <p:grpSpPr>
          <a:xfrm rot="5720452">
            <a:off x="7286438" y="3649948"/>
            <a:ext cx="1986526" cy="1840731"/>
            <a:chOff x="3148267" y="380570"/>
            <a:chExt cx="2622311" cy="2657361"/>
          </a:xfrm>
        </p:grpSpPr>
        <p:sp>
          <p:nvSpPr>
            <p:cNvPr id="43" name="Oval Callout 26">
              <a:extLst>
                <a:ext uri="{FF2B5EF4-FFF2-40B4-BE49-F238E27FC236}">
                  <a16:creationId xmlns:a16="http://schemas.microsoft.com/office/drawing/2014/main" id="{DC28968B-AC45-B30B-DF74-2B216BFB61EF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>
              <a:extLst>
                <a:ext uri="{FF2B5EF4-FFF2-40B4-BE49-F238E27FC236}">
                  <a16:creationId xmlns:a16="http://schemas.microsoft.com/office/drawing/2014/main" id="{8516C38A-8A52-C5E8-20B9-8575ED9C3D8C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1A18CD9-2B42-7563-3979-3EF37D762852}"/>
                </a:ext>
              </a:extLst>
            </p:cNvPr>
            <p:cNvSpPr txBox="1"/>
            <p:nvPr/>
          </p:nvSpPr>
          <p:spPr>
            <a:xfrm rot="15879548">
              <a:off x="3231064" y="831487"/>
              <a:ext cx="2503372" cy="19095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Revision </a:t>
              </a:r>
              <a:r>
                <a:rPr lang="en-US" sz="2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r>
                <a:rPr lang="en-US" sz="2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. + </a:t>
              </a:r>
            </a:p>
            <a:p>
              <a:pPr marL="400050" algn="ctr" fontAlgn="b">
                <a:tabLst>
                  <a:tab pos="514350" algn="l"/>
                </a:tabLst>
              </a:pPr>
              <a:r>
                <a:rPr lang="en-US" sz="2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Final exam </a:t>
              </a:r>
              <a:r>
                <a:rPr lang="en-US" sz="2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endPara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935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01"/>
    </mc:Choice>
    <mc:Fallback xmlns="">
      <p:transition spd="slow" advTm="2910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0A7F24-4836-81A8-2156-05D6E7A600D1}"/>
              </a:ext>
            </a:extLst>
          </p:cNvPr>
          <p:cNvSpPr txBox="1"/>
          <p:nvPr/>
        </p:nvSpPr>
        <p:spPr>
          <a:xfrm>
            <a:off x="2290522" y="693110"/>
            <a:ext cx="65124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Method of teaching the course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27"/>
          <a:stretch/>
        </p:blipFill>
        <p:spPr>
          <a:xfrm>
            <a:off x="3684395" y="4118554"/>
            <a:ext cx="4209421" cy="252009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20785334">
            <a:off x="6280640" y="1583546"/>
            <a:ext cx="3965408" cy="3403868"/>
            <a:chOff x="5285892" y="480574"/>
            <a:chExt cx="3242614" cy="3252712"/>
          </a:xfrm>
        </p:grpSpPr>
        <p:sp>
          <p:nvSpPr>
            <p:cNvPr id="8" name="Ellipse 98"/>
            <p:cNvSpPr/>
            <p:nvPr/>
          </p:nvSpPr>
          <p:spPr bwMode="auto">
            <a:xfrm rot="235593">
              <a:off x="5285892" y="3127648"/>
              <a:ext cx="2352803" cy="49112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400">
                <a:solidFill>
                  <a:srgbClr val="FFFFFF"/>
                </a:solidFill>
                <a:latin typeface="Calibri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 rot="686020">
              <a:off x="5895181" y="2415490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0" name="Group 9"/>
            <p:cNvGrpSpPr/>
            <p:nvPr/>
          </p:nvGrpSpPr>
          <p:grpSpPr>
            <a:xfrm rot="366406">
              <a:off x="5730834" y="480574"/>
              <a:ext cx="2797672" cy="2388760"/>
              <a:chOff x="3178455" y="248643"/>
              <a:chExt cx="2797672" cy="2388760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178455" y="248643"/>
                <a:ext cx="2797672" cy="2388760"/>
                <a:chOff x="3178455" y="248643"/>
                <a:chExt cx="2797672" cy="2388760"/>
              </a:xfrm>
            </p:grpSpPr>
            <p:sp>
              <p:nvSpPr>
                <p:cNvPr id="14" name="Oval 13"/>
                <p:cNvSpPr/>
                <p:nvPr/>
              </p:nvSpPr>
              <p:spPr>
                <a:xfrm rot="427788" flipH="1">
                  <a:off x="3178455" y="248643"/>
                  <a:ext cx="2797672" cy="2388760"/>
                </a:xfrm>
                <a:prstGeom prst="ellipse">
                  <a:avLst/>
                </a:prstGeom>
                <a:gradFill flip="none" rotWithShape="1">
                  <a:gsLst>
                    <a:gs pos="33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1" dirty="0">
                    <a:solidFill>
                      <a:srgbClr val="0070C0"/>
                    </a:solidFill>
                    <a:effectLst>
                      <a:innerShdw blurRad="63500" dist="50800" dir="16200000">
                        <a:prstClr val="black">
                          <a:alpha val="50000"/>
                        </a:prstClr>
                      </a:innerShdw>
                    </a:effectLst>
                  </a:endParaRPr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 rot="574328" flipH="1">
                  <a:off x="3788901" y="375878"/>
                  <a:ext cx="2062431" cy="1790691"/>
                </a:xfrm>
                <a:prstGeom prst="ellipse">
                  <a:avLst/>
                </a:prstGeom>
                <a:gradFill flip="none" rotWithShape="1">
                  <a:gsLst>
                    <a:gs pos="67000">
                      <a:schemeClr val="bg1">
                        <a:lumMod val="85000"/>
                        <a:alpha val="0"/>
                      </a:schemeClr>
                    </a:gs>
                    <a:gs pos="0">
                      <a:schemeClr val="bg1">
                        <a:alpha val="78000"/>
                      </a:schemeClr>
                    </a:gs>
                  </a:gsLst>
                  <a:lin ang="54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sp>
            <p:nvSpPr>
              <p:cNvPr id="13" name="Rectangle 12"/>
              <p:cNvSpPr/>
              <p:nvPr/>
            </p:nvSpPr>
            <p:spPr>
              <a:xfrm rot="448260" flipH="1">
                <a:off x="3601258" y="877645"/>
                <a:ext cx="1937039" cy="12646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practical part</a:t>
                </a:r>
              </a:p>
            </p:txBody>
          </p:sp>
        </p:grpSp>
        <p:sp>
          <p:nvSpPr>
            <p:cNvPr id="11" name="Oval 10"/>
            <p:cNvSpPr/>
            <p:nvPr/>
          </p:nvSpPr>
          <p:spPr>
            <a:xfrm rot="1336209">
              <a:off x="5533442" y="2824296"/>
              <a:ext cx="2840595" cy="908990"/>
            </a:xfrm>
            <a:prstGeom prst="ellipse">
              <a:avLst/>
            </a:prstGeom>
            <a:solidFill>
              <a:srgbClr val="FFC000"/>
            </a:solidFill>
            <a:ln w="34925">
              <a:solidFill>
                <a:srgbClr val="FFFFFF"/>
              </a:solidFill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cene3d>
              <a:camera prst="isometricOffAxis1Top"/>
              <a:lightRig rig="threePt" dir="t">
                <a:rot lat="0" lon="0" rev="0"/>
              </a:lightRig>
            </a:scene3d>
            <a:sp3d extrusionH="38100" prstMaterial="clear">
              <a:bevelT w="260350" h="50800" prst="softRound"/>
              <a:bevelB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6" name="Group 15"/>
          <p:cNvGrpSpPr/>
          <p:nvPr/>
        </p:nvGrpSpPr>
        <p:grpSpPr>
          <a:xfrm rot="695090">
            <a:off x="1354173" y="1706222"/>
            <a:ext cx="3801682" cy="3269934"/>
            <a:chOff x="558065" y="496585"/>
            <a:chExt cx="2952621" cy="3222188"/>
          </a:xfrm>
        </p:grpSpPr>
        <p:sp>
          <p:nvSpPr>
            <p:cNvPr id="17" name="Oval 16"/>
            <p:cNvSpPr/>
            <p:nvPr/>
          </p:nvSpPr>
          <p:spPr>
            <a:xfrm rot="20958298">
              <a:off x="742841" y="2408382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558065" y="496585"/>
              <a:ext cx="2952621" cy="3222188"/>
              <a:chOff x="937559" y="375602"/>
              <a:chExt cx="2952621" cy="3222188"/>
            </a:xfrm>
          </p:grpSpPr>
          <p:grpSp>
            <p:nvGrpSpPr>
              <p:cNvPr id="20" name="Group 19"/>
              <p:cNvGrpSpPr/>
              <p:nvPr/>
            </p:nvGrpSpPr>
            <p:grpSpPr>
              <a:xfrm rot="21215437">
                <a:off x="937559" y="375602"/>
                <a:ext cx="2388760" cy="2388760"/>
                <a:chOff x="937154" y="372850"/>
                <a:chExt cx="2388760" cy="2388760"/>
              </a:xfrm>
            </p:grpSpPr>
            <p:grpSp>
              <p:nvGrpSpPr>
                <p:cNvPr id="22" name="Group 21"/>
                <p:cNvGrpSpPr/>
                <p:nvPr/>
              </p:nvGrpSpPr>
              <p:grpSpPr>
                <a:xfrm>
                  <a:off x="937154" y="372850"/>
                  <a:ext cx="2388760" cy="2388760"/>
                  <a:chOff x="937154" y="372850"/>
                  <a:chExt cx="2388760" cy="2388760"/>
                </a:xfrm>
              </p:grpSpPr>
              <p:sp>
                <p:nvSpPr>
                  <p:cNvPr id="26" name="Oval 25"/>
                  <p:cNvSpPr/>
                  <p:nvPr/>
                </p:nvSpPr>
                <p:spPr>
                  <a:xfrm rot="21289473">
                    <a:off x="937154" y="372850"/>
                    <a:ext cx="2388760" cy="238876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00B0F0"/>
                      </a:gs>
                      <a:gs pos="100000">
                        <a:srgbClr val="0054D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b="1" dirty="0">
                      <a:solidFill>
                        <a:srgbClr val="0070C0"/>
                      </a:solidFill>
                      <a:effectLst>
                        <a:innerShdw blurRad="63500" dist="50800" dir="16200000">
                          <a:prstClr val="black">
                            <a:alpha val="50000"/>
                          </a:prstClr>
                        </a:innerShdw>
                      </a:effectLst>
                    </a:endParaRPr>
                  </a:p>
                </p:txBody>
              </p:sp>
              <p:sp>
                <p:nvSpPr>
                  <p:cNvPr id="31" name="Oval 30"/>
                  <p:cNvSpPr/>
                  <p:nvPr/>
                </p:nvSpPr>
                <p:spPr>
                  <a:xfrm rot="21142933">
                    <a:off x="1072330" y="473143"/>
                    <a:ext cx="2062431" cy="1790691"/>
                  </a:xfrm>
                  <a:prstGeom prst="ellipse">
                    <a:avLst/>
                  </a:prstGeom>
                  <a:gradFill flip="none" rotWithShape="1">
                    <a:gsLst>
                      <a:gs pos="67000">
                        <a:schemeClr val="bg1">
                          <a:lumMod val="85000"/>
                          <a:alpha val="0"/>
                        </a:schemeClr>
                      </a:gs>
                      <a:gs pos="0">
                        <a:schemeClr val="bg1">
                          <a:alpha val="7800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00"/>
                  </a:p>
                </p:txBody>
              </p:sp>
            </p:grpSp>
            <p:sp>
              <p:nvSpPr>
                <p:cNvPr id="24" name="Rectangle 23"/>
                <p:cNvSpPr/>
                <p:nvPr/>
              </p:nvSpPr>
              <p:spPr>
                <a:xfrm rot="21289473">
                  <a:off x="1075135" y="1050969"/>
                  <a:ext cx="2104586" cy="13041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4000" b="1" dirty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Theoretical</a:t>
                  </a:r>
                </a:p>
                <a:p>
                  <a:pPr algn="ctr"/>
                  <a:r>
                    <a:rPr lang="en-US" sz="4000" b="1" dirty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Part</a:t>
                  </a:r>
                </a:p>
              </p:txBody>
            </p:sp>
          </p:grpSp>
          <p:sp>
            <p:nvSpPr>
              <p:cNvPr id="21" name="Oval 20"/>
              <p:cNvSpPr/>
              <p:nvPr/>
            </p:nvSpPr>
            <p:spPr>
              <a:xfrm rot="21365147">
                <a:off x="1049585" y="2688800"/>
                <a:ext cx="2840595" cy="908990"/>
              </a:xfrm>
              <a:prstGeom prst="ellipse">
                <a:avLst/>
              </a:prstGeom>
              <a:solidFill>
                <a:srgbClr val="0054D0"/>
              </a:solidFill>
              <a:ln w="34925">
                <a:solidFill>
                  <a:srgbClr val="FFFFFF"/>
                </a:solidFill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cene3d>
                <a:camera prst="isometricOffAxis1Top"/>
                <a:lightRig rig="threePt" dir="t">
                  <a:rot lat="0" lon="0" rev="0"/>
                </a:lightRig>
              </a:scene3d>
              <a:sp3d extrusionH="38100" prstMaterial="clear">
                <a:bevelT w="260350" h="50800" prst="softRound"/>
                <a:bevelB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783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94"/>
    </mc:Choice>
    <mc:Fallback xmlns="">
      <p:transition spd="slow" advTm="9939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884A849F-9C64-747F-1F8E-77AF8680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9042" y="1356870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>
              <a:defRPr/>
            </a:pPr>
            <a:r>
              <a:rPr lang="en-US" sz="2800" b="1" dirty="0">
                <a:solidFill>
                  <a:srgbClr val="00AEEF"/>
                </a:solidFill>
              </a:rPr>
              <a:t>Assessment Method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3FEB7E-D338-5887-C1E9-D4B310B9B940}"/>
              </a:ext>
            </a:extLst>
          </p:cNvPr>
          <p:cNvSpPr>
            <a:spLocks noGrp="1" noChangeArrowheads="1"/>
          </p:cNvSpPr>
          <p:nvPr/>
        </p:nvSpPr>
        <p:spPr>
          <a:xfrm>
            <a:off x="4160070" y="2418799"/>
            <a:ext cx="7720755" cy="388077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600" b="1" dirty="0">
                <a:solidFill>
                  <a:schemeClr val="tx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tx1"/>
                </a:solidFill>
              </a:rPr>
              <a:t>80</a:t>
            </a:r>
            <a:r>
              <a:rPr lang="en-GB" sz="3200" b="1" dirty="0">
                <a:solidFill>
                  <a:schemeClr val="tx1"/>
                </a:solidFill>
              </a:rPr>
              <a:t>% mark</a:t>
            </a:r>
            <a:r>
              <a:rPr lang="en-US" sz="3200" b="1" dirty="0">
                <a:solidFill>
                  <a:schemeClr val="tx1"/>
                </a:solidFill>
              </a:rPr>
              <a:t>s</a:t>
            </a:r>
            <a:endParaRPr lang="en-GB" sz="3200" b="1" dirty="0">
              <a:solidFill>
                <a:schemeClr val="tx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800" b="1" dirty="0">
                <a:solidFill>
                  <a:schemeClr val="tx1"/>
                </a:solidFill>
              </a:rPr>
              <a:t>Count of short 10 Exams (Weekly)</a:t>
            </a:r>
          </a:p>
          <a:p>
            <a:pPr lvl="2">
              <a:lnSpc>
                <a:spcPct val="90000"/>
              </a:lnSpc>
            </a:pPr>
            <a:r>
              <a:rPr lang="en-GB" sz="2800" b="1" dirty="0">
                <a:solidFill>
                  <a:schemeClr val="tx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800" b="1" dirty="0">
              <a:solidFill>
                <a:schemeClr val="tx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tx1"/>
                </a:solidFill>
              </a:rPr>
              <a:t>20</a:t>
            </a:r>
            <a:r>
              <a:rPr lang="en-GB" sz="3200" b="1" dirty="0">
                <a:solidFill>
                  <a:schemeClr val="tx1"/>
                </a:solidFill>
              </a:rPr>
              <a:t>% Final Examination ( 20 Marks )</a:t>
            </a:r>
          </a:p>
        </p:txBody>
      </p:sp>
      <p:pic>
        <p:nvPicPr>
          <p:cNvPr id="9" name="Picture 2" descr="EXAM | University of Lapland">
            <a:extLst>
              <a:ext uri="{FF2B5EF4-FFF2-40B4-BE49-F238E27FC236}">
                <a16:creationId xmlns:a16="http://schemas.microsoft.com/office/drawing/2014/main" id="{CC7DBDCD-115B-64D3-41DF-87E2A2D61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73" y="1335073"/>
            <a:ext cx="1191663" cy="9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78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57"/>
    </mc:Choice>
    <mc:Fallback xmlns="">
      <p:transition spd="slow" advTm="3265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884A849F-9C64-747F-1F8E-77AF8680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9042" y="1356870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>
              <a:defRPr/>
            </a:pPr>
            <a:r>
              <a:rPr lang="en-US" sz="2800" b="1" dirty="0">
                <a:solidFill>
                  <a:srgbClr val="00AEEF"/>
                </a:solidFill>
              </a:rPr>
              <a:t>Assessment Method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3FEB7E-D338-5887-C1E9-D4B310B9B940}"/>
              </a:ext>
            </a:extLst>
          </p:cNvPr>
          <p:cNvSpPr>
            <a:spLocks noGrp="1" noChangeArrowheads="1"/>
          </p:cNvSpPr>
          <p:nvPr/>
        </p:nvSpPr>
        <p:spPr>
          <a:xfrm>
            <a:off x="4160070" y="2418799"/>
            <a:ext cx="7720755" cy="388077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3200" b="1" dirty="0">
                <a:solidFill>
                  <a:schemeClr val="tx1"/>
                </a:solidFill>
              </a:rPr>
              <a:t>Multiple Choice</a:t>
            </a:r>
          </a:p>
          <a:p>
            <a:pPr marL="0" indent="0">
              <a:lnSpc>
                <a:spcPct val="90000"/>
              </a:lnSpc>
            </a:pPr>
            <a:r>
              <a:rPr lang="en-US" sz="3200" b="1" dirty="0">
                <a:solidFill>
                  <a:schemeClr val="tx1"/>
                </a:solidFill>
              </a:rPr>
              <a:t>TRUE or FALSE</a:t>
            </a:r>
          </a:p>
          <a:p>
            <a:pPr marL="0" indent="0">
              <a:lnSpc>
                <a:spcPct val="90000"/>
              </a:lnSpc>
            </a:pPr>
            <a:r>
              <a:rPr lang="en-US" sz="3200" b="1" dirty="0">
                <a:solidFill>
                  <a:schemeClr val="tx1"/>
                </a:solidFill>
              </a:rPr>
              <a:t>VOICE Questions</a:t>
            </a:r>
            <a:endParaRPr lang="en-GB" sz="3200" b="1" dirty="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320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EXAM | University of Lapland">
            <a:extLst>
              <a:ext uri="{FF2B5EF4-FFF2-40B4-BE49-F238E27FC236}">
                <a16:creationId xmlns:a16="http://schemas.microsoft.com/office/drawing/2014/main" id="{CC7DBDCD-115B-64D3-41DF-87E2A2D61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73" y="1335073"/>
            <a:ext cx="1191663" cy="9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965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17"/>
    </mc:Choice>
    <mc:Fallback xmlns="">
      <p:transition spd="slow" advTm="3541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C28B50-4EC0-1D4E-25E7-47455FBCCB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865" y="1497390"/>
            <a:ext cx="7227743" cy="5300821"/>
          </a:xfrm>
          <a:prstGeom prst="rect">
            <a:avLst/>
          </a:prstGeom>
        </p:spPr>
      </p:pic>
      <p:sp>
        <p:nvSpPr>
          <p:cNvPr id="9" name="TextBox 6">
            <a:extLst>
              <a:ext uri="{FF2B5EF4-FFF2-40B4-BE49-F238E27FC236}">
                <a16:creationId xmlns:a16="http://schemas.microsoft.com/office/drawing/2014/main" id="{1A58C1E0-3694-89A6-DAC6-8D0337AB1F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6097" y="1055151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>
              <a:defRPr/>
            </a:pPr>
            <a:r>
              <a:rPr lang="en-US" sz="2800" b="1" dirty="0">
                <a:solidFill>
                  <a:srgbClr val="00AEEF"/>
                </a:solidFill>
              </a:rPr>
              <a:t>Educational Weekly Plan</a:t>
            </a:r>
          </a:p>
        </p:txBody>
      </p:sp>
    </p:spTree>
    <p:extLst>
      <p:ext uri="{BB962C8B-B14F-4D97-AF65-F5344CB8AC3E}">
        <p14:creationId xmlns:p14="http://schemas.microsoft.com/office/powerpoint/2010/main" val="411292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63"/>
    </mc:Choice>
    <mc:Fallback xmlns="">
      <p:transition spd="slow" advTm="1706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FD83FE-9D58-80E3-40CD-ECDB46E9D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79" y="1083983"/>
            <a:ext cx="7528099" cy="557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4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50"/>
    </mc:Choice>
    <mc:Fallback xmlns="">
      <p:transition spd="slow" advTm="4225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5" y="1397680"/>
            <a:ext cx="4395550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 algn="ctr" rtl="1">
              <a:defRPr/>
            </a:pPr>
            <a:r>
              <a:rPr lang="ar-SA" sz="2800" b="1" dirty="0">
                <a:solidFill>
                  <a:schemeClr val="tx1"/>
                </a:solidFill>
              </a:rPr>
              <a:t>وسيلة التواصل الأساسية مع الطلاب هو عن طريق المنصة الأكاديمية </a:t>
            </a:r>
            <a:r>
              <a:rPr lang="en-US" sz="2800" b="1" dirty="0">
                <a:solidFill>
                  <a:schemeClr val="tx1"/>
                </a:solidFill>
              </a:rPr>
              <a:t>Sis</a:t>
            </a:r>
          </a:p>
          <a:p>
            <a:pPr lvl="1"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800" b="1" dirty="0">
                <a:solidFill>
                  <a:schemeClr val="tx1"/>
                </a:solidFill>
              </a:rPr>
              <a:t>Microsoft Teams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chemeClr val="tx1"/>
                </a:solidFill>
              </a:rPr>
              <a:t> Discussion Time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chemeClr val="tx1"/>
                </a:solidFill>
              </a:rPr>
              <a:t>KSA Time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we can Reach each other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500700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 advTm="2677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FDE3D74A-5496-119C-A229-7BDF4F5F61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8514506"/>
              </p:ext>
            </p:extLst>
          </p:nvPr>
        </p:nvGraphicFramePr>
        <p:xfrm>
          <a:off x="1286540" y="1285193"/>
          <a:ext cx="9240272" cy="428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355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89"/>
    </mc:Choice>
    <mc:Fallback xmlns="">
      <p:transition spd="slow" advTm="2618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29"/>
    </mc:Choice>
    <mc:Fallback xmlns="">
      <p:transition spd="slow" advTm="2302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A5C7525-D6B5-4193-9E19-6A915DBD9688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688354b5-287c-4cda-825e-1d7935aea40e"/>
    <ds:schemaRef ds:uri="aca13214-df29-4e3c-a050-857c0bf7bd8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673</Words>
  <Application>Microsoft Office PowerPoint</Application>
  <PresentationFormat>Widescreen</PresentationFormat>
  <Paragraphs>146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32" baseType="lpstr">
      <vt:lpstr>Alexandria</vt:lpstr>
      <vt:lpstr>Arial</vt:lpstr>
      <vt:lpstr>Calibri</vt:lpstr>
      <vt:lpstr>Calibri Light</vt:lpstr>
      <vt:lpstr>Courier New</vt:lpstr>
      <vt:lpstr>Gadugi</vt:lpstr>
      <vt:lpstr>Impact</vt:lpstr>
      <vt:lpstr>Kozuka Gothic Pro M</vt:lpstr>
      <vt:lpstr>Noto Sans Symbols</vt:lpstr>
      <vt:lpstr>Open Sans</vt:lpstr>
      <vt:lpstr>Roboto</vt:lpstr>
      <vt:lpstr>Roboto Light</vt:lpstr>
      <vt:lpstr>TTE1D32E70t00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Bothaina Mahmoud Fouad</cp:lastModifiedBy>
  <cp:revision>47</cp:revision>
  <dcterms:created xsi:type="dcterms:W3CDTF">2023-04-29T09:08:00Z</dcterms:created>
  <dcterms:modified xsi:type="dcterms:W3CDTF">2024-05-21T11:13:48Z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