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480" r:id="rId5"/>
    <p:sldId id="303" r:id="rId6"/>
    <p:sldId id="271" r:id="rId7"/>
    <p:sldId id="313" r:id="rId8"/>
    <p:sldId id="549" r:id="rId9"/>
    <p:sldId id="511" r:id="rId10"/>
    <p:sldId id="515" r:id="rId11"/>
    <p:sldId id="522" r:id="rId12"/>
    <p:sldId id="564" r:id="rId13"/>
    <p:sldId id="529" r:id="rId14"/>
    <p:sldId id="532" r:id="rId15"/>
    <p:sldId id="513" r:id="rId16"/>
    <p:sldId id="514" r:id="rId17"/>
    <p:sldId id="512" r:id="rId18"/>
    <p:sldId id="550" r:id="rId19"/>
    <p:sldId id="551" r:id="rId20"/>
    <p:sldId id="552" r:id="rId21"/>
    <p:sldId id="553" r:id="rId22"/>
    <p:sldId id="554" r:id="rId23"/>
    <p:sldId id="555" r:id="rId24"/>
    <p:sldId id="556" r:id="rId25"/>
    <p:sldId id="557" r:id="rId26"/>
    <p:sldId id="558" r:id="rId27"/>
    <p:sldId id="256" r:id="rId28"/>
    <p:sldId id="561" r:id="rId29"/>
    <p:sldId id="562" r:id="rId30"/>
    <p:sldId id="563" r:id="rId31"/>
    <p:sldId id="306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549"/>
            <p14:sldId id="511"/>
            <p14:sldId id="515"/>
            <p14:sldId id="522"/>
            <p14:sldId id="564"/>
            <p14:sldId id="529"/>
            <p14:sldId id="532"/>
            <p14:sldId id="513"/>
            <p14:sldId id="514"/>
            <p14:sldId id="512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256"/>
            <p14:sldId id="561"/>
            <p14:sldId id="562"/>
            <p14:sldId id="563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0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302D8-724A-DC86-FFEA-FE2E627B0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AC0198-C397-4394-A940-515FBB6E3A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03DC3E-3E24-A984-FD90-8A5C43758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EBC62D-EECC-C669-18B8-95C40DDE5E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31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Rana Maya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9991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market analysis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15"/>
    </mc:Choice>
    <mc:Fallback xmlns="">
      <p:transition spd="slow" advTm="1323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23585" y="3264019"/>
            <a:ext cx="5992140" cy="545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market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70224" y="408899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9991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market analysis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Rana Maya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19278" y="1155869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93734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 charset="0"/>
              </a:rPr>
              <a:t>This lecture introduces course description, objectives, contents, and learning outcomes with some case studies.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430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Abstract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Google Shape;6210;p53">
            <a:extLst>
              <a:ext uri="{FF2B5EF4-FFF2-40B4-BE49-F238E27FC236}">
                <a16:creationId xmlns:a16="http://schemas.microsoft.com/office/drawing/2014/main" id="{D608079A-B8CF-7D76-E8C0-112505C4B51E}"/>
              </a:ext>
            </a:extLst>
          </p:cNvPr>
          <p:cNvSpPr/>
          <p:nvPr/>
        </p:nvSpPr>
        <p:spPr>
          <a:xfrm>
            <a:off x="183996" y="5218669"/>
            <a:ext cx="696653" cy="732426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97655" y="1582617"/>
            <a:ext cx="841732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1.Course Description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2. Course Objectives</a:t>
            </a:r>
            <a:endParaRPr lang="en-US" sz="2000" b="1" dirty="0">
              <a:latin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3. Textbook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4. Topics to be covered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5. Learning Outcomes 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05631" y="18412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CE13D-8B82-6754-F2AA-481839D5E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BBF0430-D5F7-E439-FCCD-42A84D6347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8C814B13-5583-6976-7E56-2FF84BD500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1DDCDC4-4A68-C235-02E3-646EDC090D6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F32A77-8190-F71C-804D-C55C75C35F68}"/>
              </a:ext>
            </a:extLst>
          </p:cNvPr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96B050-3D98-3F0A-4645-5D4635D89BC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B68AFF7-BDCB-B2B7-9E56-25BD78174603}"/>
              </a:ext>
            </a:extLst>
          </p:cNvPr>
          <p:cNvSpPr txBox="1"/>
          <p:nvPr/>
        </p:nvSpPr>
        <p:spPr>
          <a:xfrm>
            <a:off x="3400455" y="1921042"/>
            <a:ext cx="841732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By the end of the lecture, you will be able to: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1. Understand market analysis and its role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2.Know about objective of  </a:t>
            </a:r>
            <a:r>
              <a:rPr lang="en-US" sz="2000" dirty="0">
                <a:latin typeface="Alexandria" charset="0"/>
                <a:cs typeface="Alexandria" charset="0"/>
              </a:rPr>
              <a:t>market analysis course</a:t>
            </a:r>
            <a:endParaRPr lang="en-US" sz="2000" dirty="0">
              <a:latin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3. Learn about course text book and contents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4.Recognize the course learning outcomes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7DA111B-67FD-1AD1-AD33-96EB663BEA3B}"/>
              </a:ext>
            </a:extLst>
          </p:cNvPr>
          <p:cNvSpPr/>
          <p:nvPr/>
        </p:nvSpPr>
        <p:spPr>
          <a:xfrm>
            <a:off x="3305631" y="18412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96BBF77-A40D-00DA-B687-BB383EA6D7DD}"/>
              </a:ext>
            </a:extLst>
          </p:cNvPr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2B16C7B-405A-D8DD-B53C-B4BDEE13228A}"/>
              </a:ext>
            </a:extLst>
          </p:cNvPr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D0ACFC6-5DF9-402E-4360-1E7E4F0C38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97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088AE-A07C-EB62-126A-6CCD11186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3634C2-CEA6-899C-8757-874EEF86715A}"/>
              </a:ext>
            </a:extLst>
          </p:cNvPr>
          <p:cNvSpPr/>
          <p:nvPr/>
        </p:nvSpPr>
        <p:spPr>
          <a:xfrm>
            <a:off x="1133854" y="1397680"/>
            <a:ext cx="4955591" cy="4959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56654B-C4AD-7A35-0AE8-8C267A74B9DC}"/>
              </a:ext>
            </a:extLst>
          </p:cNvPr>
          <p:cNvSpPr/>
          <p:nvPr/>
        </p:nvSpPr>
        <p:spPr>
          <a:xfrm>
            <a:off x="1214395" y="2068622"/>
            <a:ext cx="4769932" cy="3761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latin typeface="Alexandria" charset="0"/>
              </a:rPr>
              <a:t>This course provides a comprehensive overview of real estate market analysis, exploring the key methods and tools used to evaluate the viability, risks, and opportunities of real estate investments and developments. 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latin typeface="Alexandria" charset="0"/>
              </a:rPr>
              <a:t>Students will learn how market forces, economic trends, location factors, and demographic shifts influence property values and investment decisions.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409D73-08CA-85B8-D363-6BBA61235086}"/>
              </a:ext>
            </a:extLst>
          </p:cNvPr>
          <p:cNvSpPr/>
          <p:nvPr/>
        </p:nvSpPr>
        <p:spPr>
          <a:xfrm>
            <a:off x="6216927" y="4066744"/>
            <a:ext cx="4841219" cy="154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b="1" dirty="0">
                <a:latin typeface="Alexandria" charset="0"/>
              </a:rPr>
              <a:t>Emphasis is placed on the practical application of data-driven analysis to guide real estate development, acquisition, and policy-making decisions.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082B17-2446-9C5C-1227-64A9AE49DA08}"/>
              </a:ext>
            </a:extLst>
          </p:cNvPr>
          <p:cNvSpPr/>
          <p:nvPr/>
        </p:nvSpPr>
        <p:spPr>
          <a:xfrm>
            <a:off x="1406769" y="985305"/>
            <a:ext cx="3629465" cy="92333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5140AF0-65E4-0139-B24D-75BD7B6F9265}"/>
              </a:ext>
            </a:extLst>
          </p:cNvPr>
          <p:cNvSpPr txBox="1"/>
          <p:nvPr/>
        </p:nvSpPr>
        <p:spPr>
          <a:xfrm>
            <a:off x="1629668" y="846805"/>
            <a:ext cx="3324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</a:rPr>
              <a:t> 1.Course </a:t>
            </a: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Description?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44D7DBB-34FE-286F-CF72-FD841E9D321B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B2A3B31-230B-AA20-E0D2-40E5D3F63F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05B2744F-BBA3-3C85-1E95-2B856EA751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4591" y="1397680"/>
            <a:ext cx="4525889" cy="235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97235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FF084-99D7-CBA6-C247-C4846A095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F4AE0BB-800D-81BE-A3C1-75B7962A2D9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C68E788-7BDD-848A-722E-350C6A0D356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82D847-687D-2EB8-1407-2C4DFB2620C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Given that all 8 billion people on the planet must live somewhere, how do we organize ourselves?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A7500D-2A3C-B2D9-83D1-A6D614BD37BE}"/>
              </a:ext>
            </a:extLst>
          </p:cNvPr>
          <p:cNvSpPr txBox="1"/>
          <p:nvPr/>
        </p:nvSpPr>
        <p:spPr>
          <a:xfrm>
            <a:off x="1333001" y="1520649"/>
            <a:ext cx="68965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Real estate market analysis is : the identification and study of demand and supply. </a:t>
            </a:r>
          </a:p>
          <a:p>
            <a:endParaRPr lang="en-US" sz="2000" b="1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-</a:t>
            </a:r>
            <a:r>
              <a:rPr lang="en-US" sz="2000" b="1" dirty="0">
                <a:latin typeface="Alexandria"/>
              </a:rPr>
              <a:t>On the demand side </a:t>
            </a:r>
            <a:r>
              <a:rPr lang="en-US" sz="2000" dirty="0">
                <a:latin typeface="Alexandria"/>
              </a:rPr>
              <a:t>are the end users— the buyers or renters of real estate (homebuyers, apartment tenants, retail stores, businesses seeking office or warehouse space, visitors needing hotel accommodations).</a:t>
            </a:r>
          </a:p>
          <a:p>
            <a:r>
              <a:rPr lang="en-US" sz="2000" dirty="0">
                <a:latin typeface="Alexandria"/>
              </a:rPr>
              <a:t> -</a:t>
            </a:r>
            <a:r>
              <a:rPr lang="en-US" sz="2000" b="1" dirty="0">
                <a:latin typeface="Alexandria"/>
              </a:rPr>
              <a:t>On the supply side </a:t>
            </a:r>
            <a:r>
              <a:rPr lang="en-US" sz="2000" dirty="0">
                <a:latin typeface="Alexandria"/>
              </a:rPr>
              <a:t>are competitors—both existing properties and those at various stages in the development pipeline.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solidFill>
                  <a:srgbClr val="F58221"/>
                </a:solidFill>
                <a:latin typeface="Alexandria"/>
              </a:rPr>
              <a:t>Market analysis identifies prospective users of real estate—both buyers and renters—and their characteristics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75F0FA3-A7D3-9156-B3C0-E47D4643ED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A23F45-70ED-C410-CC7C-DDD95D782B05}"/>
              </a:ext>
            </a:extLst>
          </p:cNvPr>
          <p:cNvSpPr txBox="1"/>
          <p:nvPr/>
        </p:nvSpPr>
        <p:spPr>
          <a:xfrm>
            <a:off x="1497725" y="588065"/>
            <a:ext cx="7936324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1.Course description -</a:t>
            </a:r>
            <a:r>
              <a:rPr lang="en-US" sz="2800" dirty="0">
                <a:latin typeface="Alexandria"/>
              </a:rPr>
              <a:t> Real Estate Market Analysis</a:t>
            </a:r>
            <a:r>
              <a:rPr lang="en-US" sz="2800" dirty="0"/>
              <a:t>?</a:t>
            </a:r>
            <a:endParaRPr lang="en-US" sz="2800" dirty="0">
              <a:latin typeface="Alexandria" charset="0"/>
            </a:endParaRP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C99429D3-AB57-5253-5602-E3C085E46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1112" y="2594334"/>
            <a:ext cx="2466975" cy="123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15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1C6AED-A1B8-804A-13AD-393EB3574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80996B6-7BE3-2B42-305B-02AD08CA27F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227DC3-A367-1EDB-ACAC-C148A06AB4E7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C0AF2C8-D90D-38BA-26CD-6DC0AF037E61}"/>
              </a:ext>
            </a:extLst>
          </p:cNvPr>
          <p:cNvSpPr txBox="1"/>
          <p:nvPr/>
        </p:nvSpPr>
        <p:spPr>
          <a:xfrm>
            <a:off x="1380297" y="1690062"/>
            <a:ext cx="566688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Most real estate market analyses examine both the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Market potential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Marketability, or competitiveness, of the proposed project.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 The analysis of market potential examines aggregate data about demand and supply.</a:t>
            </a:r>
          </a:p>
          <a:p>
            <a:r>
              <a:rPr lang="en-US" sz="2000" dirty="0">
                <a:latin typeface="Alexandria" charset="0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Alexandria" charset="0"/>
              </a:rPr>
              <a:t>Demand is, by far, the more difficult half of the equation.</a:t>
            </a:r>
          </a:p>
          <a:p>
            <a:r>
              <a:rPr lang="en-US" sz="2000" dirty="0">
                <a:latin typeface="Alexandria" charset="0"/>
              </a:rPr>
              <a:t> Projecting the strength of demand requires a mix of research, experience ,and intuition.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13F9E84-EF5C-9A4A-0AC7-8E60905B67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14B1D521-450A-3E67-7FC8-A50F5ACABAF8}"/>
              </a:ext>
            </a:extLst>
          </p:cNvPr>
          <p:cNvSpPr txBox="1"/>
          <p:nvPr/>
        </p:nvSpPr>
        <p:spPr>
          <a:xfrm>
            <a:off x="1491237" y="648924"/>
            <a:ext cx="8725399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1.Course description </a:t>
            </a:r>
            <a:r>
              <a:rPr lang="en-US" sz="2800" dirty="0"/>
              <a:t>What Is Real Estate Market Analysis?</a:t>
            </a:r>
            <a:endParaRPr lang="en-US" sz="2800" dirty="0">
              <a:latin typeface="Alexandria" charset="0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5B59D2AC-922D-97B4-2ED5-F44C72497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7544" y="1828801"/>
            <a:ext cx="3012857" cy="333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348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201759" y="1698384"/>
            <a:ext cx="947123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33001" y="1795478"/>
            <a:ext cx="9100153" cy="40934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Location &amp; Overview: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Jeddah is Saudi Arabia’s second-largest city on the </a:t>
            </a:r>
            <a:r>
              <a:rPr lang="en-US" sz="2000" b="1" dirty="0">
                <a:latin typeface="Alexandria"/>
              </a:rPr>
              <a:t>Red Sea coast</a:t>
            </a:r>
            <a:r>
              <a:rPr lang="en-US" sz="2000" dirty="0">
                <a:latin typeface="Alexandria"/>
              </a:rPr>
              <a:t>, serving as a key economic and residential hub in the </a:t>
            </a:r>
            <a:r>
              <a:rPr lang="en-US" sz="2000" b="1" dirty="0">
                <a:latin typeface="Alexandria"/>
              </a:rPr>
              <a:t>Makkah Region</a:t>
            </a:r>
            <a:r>
              <a:rPr lang="en-US" sz="2000" dirty="0">
                <a:latin typeface="Alexandria"/>
              </a:rPr>
              <a:t>. It forms one of the main urban centers driving population growth and housing demand in the Kingdom. </a:t>
            </a:r>
          </a:p>
          <a:p>
            <a:r>
              <a:rPr lang="en-US" sz="2000" b="1" dirty="0">
                <a:latin typeface="Alexandria"/>
              </a:rPr>
              <a:t>Population &amp; Demographics: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The city’s metropolitan area includes over </a:t>
            </a:r>
            <a:r>
              <a:rPr lang="en-US" sz="2000" b="1" dirty="0">
                <a:latin typeface="Alexandria"/>
              </a:rPr>
              <a:t>3.7 million residents</a:t>
            </a:r>
            <a:r>
              <a:rPr lang="en-US" sz="2000" dirty="0">
                <a:latin typeface="Alexandria"/>
              </a:rPr>
              <a:t>, and housing demand remains strong as domestic migration and urbanization continue to expand residential needs. </a:t>
            </a:r>
          </a:p>
          <a:p>
            <a:r>
              <a:rPr lang="en-US" sz="2000" b="1" dirty="0">
                <a:latin typeface="Alexandria"/>
              </a:rPr>
              <a:t>Median Household Income: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In Saudi Arabia, median household disposable income is around </a:t>
            </a:r>
            <a:r>
              <a:rPr lang="en-US" sz="2000" b="1" dirty="0">
                <a:latin typeface="Alexandria"/>
              </a:rPr>
              <a:t>SAR 7,362 per month</a:t>
            </a:r>
            <a:r>
              <a:rPr lang="en-US" sz="2000" dirty="0">
                <a:latin typeface="Alexandria"/>
              </a:rPr>
              <a:t>, with Saudi households typically earning </a:t>
            </a:r>
            <a:r>
              <a:rPr lang="en-US" sz="2000" b="1" dirty="0">
                <a:latin typeface="Alexandria"/>
              </a:rPr>
              <a:t>higher at SAR 13,655 monthly</a:t>
            </a:r>
            <a:r>
              <a:rPr lang="en-US" sz="2000" dirty="0">
                <a:latin typeface="Alexandria"/>
              </a:rPr>
              <a:t>, reflecting consumer capacity relevant for housing affordability analysis in urban areas like Jeddah.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59FB2190-416A-28A9-0ABD-41C795BFBD99}"/>
              </a:ext>
            </a:extLst>
          </p:cNvPr>
          <p:cNvSpPr txBox="1"/>
          <p:nvPr/>
        </p:nvSpPr>
        <p:spPr>
          <a:xfrm>
            <a:off x="1201759" y="1089134"/>
            <a:ext cx="10575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1. Course description- Example</a:t>
            </a:r>
            <a:r>
              <a:rPr lang="en-US" sz="2800" dirty="0"/>
              <a:t>— Jeddah Residential Real Estate Market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512DE-EC17-F63E-6FDA-F0E20DB2D4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8472106-F345-DEC6-067F-14FFED99B41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60421B-D620-2334-8846-512EE478FC54}"/>
              </a:ext>
            </a:extLst>
          </p:cNvPr>
          <p:cNvSpPr/>
          <p:nvPr/>
        </p:nvSpPr>
        <p:spPr>
          <a:xfrm>
            <a:off x="742931" y="1619861"/>
            <a:ext cx="10706138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7DA7BF-3047-4BB4-4162-B06FA7EED257}"/>
              </a:ext>
            </a:extLst>
          </p:cNvPr>
          <p:cNvSpPr txBox="1"/>
          <p:nvPr/>
        </p:nvSpPr>
        <p:spPr>
          <a:xfrm>
            <a:off x="1028293" y="1716955"/>
            <a:ext cx="10135413" cy="40934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Site Advantages</a:t>
            </a:r>
          </a:p>
          <a:p>
            <a:r>
              <a:rPr lang="en-US" sz="2000" b="1" dirty="0">
                <a:latin typeface="Alexandria"/>
              </a:rPr>
              <a:t>Strategic Location: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Located within an established residential neighborhood with proven housing demand</a:t>
            </a:r>
          </a:p>
          <a:p>
            <a:pPr lvl="1"/>
            <a:r>
              <a:rPr lang="en-US" sz="2000" dirty="0">
                <a:latin typeface="Alexandria"/>
              </a:rPr>
              <a:t>Direct access to main arterial roads and public transportation routes</a:t>
            </a:r>
          </a:p>
          <a:p>
            <a:r>
              <a:rPr lang="en-US" sz="2000" b="1" dirty="0">
                <a:latin typeface="Alexandria"/>
              </a:rPr>
              <a:t>Proximity to Services: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Walking distance to schools, supermarkets, healthcare facilities, and local retail</a:t>
            </a:r>
          </a:p>
          <a:p>
            <a:pPr lvl="1"/>
            <a:r>
              <a:rPr lang="en-US" sz="2000" dirty="0">
                <a:latin typeface="Alexandria"/>
              </a:rPr>
              <a:t>Short commuting time to major employment centers</a:t>
            </a:r>
          </a:p>
          <a:p>
            <a:r>
              <a:rPr lang="en-US" sz="2000" b="1" dirty="0">
                <a:latin typeface="Alexandria"/>
              </a:rPr>
              <a:t>Physical Characteristics: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Flat topography reduces earthwork and foundation costs</a:t>
            </a:r>
          </a:p>
          <a:p>
            <a:pPr lvl="1"/>
            <a:r>
              <a:rPr lang="en-US" sz="2000" dirty="0">
                <a:latin typeface="Alexandria"/>
              </a:rPr>
              <a:t>Regular site shape allows efficient building layout and optimal unit planning</a:t>
            </a:r>
          </a:p>
          <a:p>
            <a:r>
              <a:rPr lang="en-US" sz="2000" b="1" dirty="0">
                <a:latin typeface="Alexandria"/>
              </a:rPr>
              <a:t>Infrastructure Availability:</a:t>
            </a:r>
            <a:endParaRPr lang="en-US" sz="2000" dirty="0">
              <a:latin typeface="Alexandria"/>
            </a:endParaRPr>
          </a:p>
          <a:p>
            <a:pPr lvl="1"/>
            <a:r>
              <a:rPr lang="en-US" sz="2000" dirty="0">
                <a:latin typeface="Alexandria"/>
              </a:rPr>
              <a:t>Existing connections to water, electricity, sewage, and telecommunications</a:t>
            </a:r>
          </a:p>
          <a:p>
            <a:pPr lvl="1"/>
            <a:r>
              <a:rPr lang="en-US" sz="2000" dirty="0">
                <a:latin typeface="Alexandria"/>
              </a:rPr>
              <a:t>No requirement for major off-site infrastructure investment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A07969F-AD9A-9028-868C-6412EFE7C9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F1522814-A788-FE94-503D-7A409280D714}"/>
              </a:ext>
            </a:extLst>
          </p:cNvPr>
          <p:cNvSpPr txBox="1"/>
          <p:nvPr/>
        </p:nvSpPr>
        <p:spPr>
          <a:xfrm>
            <a:off x="742931" y="901030"/>
            <a:ext cx="8347499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Project Example – Mid-Rise Residential Development</a:t>
            </a:r>
          </a:p>
        </p:txBody>
      </p:sp>
    </p:spTree>
    <p:extLst>
      <p:ext uri="{BB962C8B-B14F-4D97-AF65-F5344CB8AC3E}">
        <p14:creationId xmlns:p14="http://schemas.microsoft.com/office/powerpoint/2010/main" val="1944047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1E8D8-6526-85AD-8C37-8C5F4790E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401196-F700-E818-8A34-ECFA23252C8F}"/>
              </a:ext>
            </a:extLst>
          </p:cNvPr>
          <p:cNvSpPr/>
          <p:nvPr/>
        </p:nvSpPr>
        <p:spPr>
          <a:xfrm>
            <a:off x="617280" y="178355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133CA8-960D-8FDC-4FD6-C3FB8C933E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47">
            <a:extLst>
              <a:ext uri="{FF2B5EF4-FFF2-40B4-BE49-F238E27FC236}">
                <a16:creationId xmlns:a16="http://schemas.microsoft.com/office/drawing/2014/main" id="{A74B89AC-BE66-21D6-820E-E412D1FB69C6}"/>
              </a:ext>
            </a:extLst>
          </p:cNvPr>
          <p:cNvSpPr txBox="1"/>
          <p:nvPr/>
        </p:nvSpPr>
        <p:spPr>
          <a:xfrm>
            <a:off x="1344090" y="1922050"/>
            <a:ext cx="7829890" cy="40934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Proposed project: 120 units</a:t>
            </a:r>
          </a:p>
          <a:p>
            <a:r>
              <a:rPr lang="en-US" sz="2000" b="1" dirty="0">
                <a:latin typeface="Alexandria"/>
              </a:rPr>
              <a:t>Product Price (Subject Property)</a:t>
            </a:r>
            <a:endParaRPr lang="en-US" sz="2000" dirty="0">
              <a:latin typeface="Alexandria"/>
            </a:endParaRPr>
          </a:p>
          <a:p>
            <a:pPr lvl="0"/>
            <a:r>
              <a:rPr lang="en-US" sz="2000" dirty="0">
                <a:latin typeface="Alexandria"/>
              </a:rPr>
              <a:t>Average unit price: USD 130,000</a:t>
            </a:r>
          </a:p>
          <a:p>
            <a:pPr lvl="0"/>
            <a:r>
              <a:rPr lang="en-US" sz="2000" dirty="0">
                <a:latin typeface="Alexandria"/>
              </a:rPr>
              <a:t>Average price per m²: USD 1,200</a:t>
            </a:r>
          </a:p>
          <a:p>
            <a:pPr lvl="0"/>
            <a:r>
              <a:rPr lang="en-US" sz="2000" dirty="0">
                <a:latin typeface="Alexandria"/>
              </a:rPr>
              <a:t>Positioned within prevailing mid-market price range</a:t>
            </a:r>
          </a:p>
          <a:p>
            <a:r>
              <a:rPr lang="en-US" sz="2000" dirty="0">
                <a:latin typeface="Alexandria"/>
              </a:rPr>
              <a:t>·  </a:t>
            </a:r>
            <a:r>
              <a:rPr lang="en-US" sz="2000" b="1" dirty="0">
                <a:latin typeface="Alexandria"/>
              </a:rPr>
              <a:t>Consumer Income</a:t>
            </a:r>
            <a:endParaRPr lang="en-US" sz="2000" dirty="0">
              <a:latin typeface="Alexandria"/>
            </a:endParaRPr>
          </a:p>
          <a:p>
            <a:pPr lvl="0"/>
            <a:r>
              <a:rPr lang="en-US" sz="2000" dirty="0">
                <a:latin typeface="Alexandria"/>
              </a:rPr>
              <a:t>Median household income: USD 24,000/year</a:t>
            </a:r>
          </a:p>
          <a:p>
            <a:pPr lvl="0"/>
            <a:r>
              <a:rPr lang="en-US" sz="2000" dirty="0">
                <a:latin typeface="Alexandria"/>
              </a:rPr>
              <a:t>Affordable housing expenditure: 30–35% of income</a:t>
            </a:r>
          </a:p>
          <a:p>
            <a:pPr lvl="0"/>
            <a:r>
              <a:rPr lang="en-US" sz="2000" dirty="0">
                <a:latin typeface="Alexandria"/>
              </a:rPr>
              <a:t>Income levels support mortgage and rental affordability</a:t>
            </a:r>
          </a:p>
          <a:p>
            <a:r>
              <a:rPr lang="en-US" sz="2000" dirty="0">
                <a:latin typeface="Alexandria"/>
              </a:rPr>
              <a:t>·  </a:t>
            </a:r>
            <a:r>
              <a:rPr lang="en-US" sz="2000" b="1" dirty="0">
                <a:latin typeface="Alexandria"/>
              </a:rPr>
              <a:t>Price of Related Products (Substitutes)</a:t>
            </a:r>
            <a:endParaRPr lang="en-US" sz="2000" dirty="0">
              <a:latin typeface="Alexandria"/>
            </a:endParaRPr>
          </a:p>
          <a:p>
            <a:pPr lvl="0"/>
            <a:r>
              <a:rPr lang="en-US" sz="2000" dirty="0">
                <a:latin typeface="Alexandria"/>
              </a:rPr>
              <a:t>Competing apartment prices: USD 1,150–1,300 per m²</a:t>
            </a:r>
          </a:p>
          <a:p>
            <a:pPr lvl="0"/>
            <a:r>
              <a:rPr lang="en-US" sz="2000" dirty="0">
                <a:latin typeface="Alexandria"/>
              </a:rPr>
              <a:t>Rental substitutes (2 BR): USD 600–700/month</a:t>
            </a:r>
          </a:p>
          <a:p>
            <a:pPr lvl="0"/>
            <a:r>
              <a:rPr lang="en-US" sz="2000" dirty="0">
                <a:latin typeface="Alexandria"/>
              </a:rPr>
              <a:t>Subject project is competitively priced within market range</a:t>
            </a:r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1AA17100-44A1-0022-3800-D473E034FEB1}"/>
              </a:ext>
            </a:extLst>
          </p:cNvPr>
          <p:cNvSpPr txBox="1"/>
          <p:nvPr/>
        </p:nvSpPr>
        <p:spPr>
          <a:xfrm>
            <a:off x="617280" y="561293"/>
            <a:ext cx="9615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Demand Analysis - example</a:t>
            </a:r>
          </a:p>
          <a:p>
            <a:r>
              <a:rPr lang="en-US" sz="2800" dirty="0"/>
              <a:t>Residential Apartment Development – Mid-Income Segment</a:t>
            </a:r>
          </a:p>
        </p:txBody>
      </p:sp>
    </p:spTree>
    <p:extLst>
      <p:ext uri="{BB962C8B-B14F-4D97-AF65-F5344CB8AC3E}">
        <p14:creationId xmlns:p14="http://schemas.microsoft.com/office/powerpoint/2010/main" val="147633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88BA6-1ECE-1A3B-C5E3-52405E07B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723B91-F0C9-8F09-23D2-42646265AC8B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1B99A0-1B76-E693-EA4E-22ADE4CBB818}"/>
              </a:ext>
            </a:extLst>
          </p:cNvPr>
          <p:cNvSpPr txBox="1"/>
          <p:nvPr/>
        </p:nvSpPr>
        <p:spPr>
          <a:xfrm>
            <a:off x="907762" y="601672"/>
            <a:ext cx="6533562" cy="668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2. Course Objectives: </a:t>
            </a:r>
            <a:endParaRPr lang="en-US" sz="2800" b="1" dirty="0">
              <a:latin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337FD63-2FB3-EC5B-5878-F730712FD665}"/>
              </a:ext>
            </a:extLst>
          </p:cNvPr>
          <p:cNvSpPr txBox="1"/>
          <p:nvPr/>
        </p:nvSpPr>
        <p:spPr>
          <a:xfrm>
            <a:off x="907762" y="1639177"/>
            <a:ext cx="10289190" cy="354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By the end of this course, you  will be able to: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lexandria" charset="0"/>
              </a:rPr>
              <a:t>1. Understand the fundamental principles of real estate market dynamics.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lexandria" charset="0"/>
              </a:rPr>
              <a:t>2. Analyze local and regional real estate markets using both qualitative and quantitative data.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lexandria" charset="0"/>
              </a:rPr>
              <a:t>3. Apply analytical techniques to evaluate market demand, supply, and absorption rates.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lexandria" charset="0"/>
              </a:rPr>
              <a:t>4. Interpret economic indicators and demographic trends relevant to property markets.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lexandria" charset="0"/>
              </a:rPr>
              <a:t>5. Develop professional market analysis reports for different property types.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7E4A04-D9A5-505B-BA49-9CB40F11B1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0683D8A5-1714-2DCB-1947-EBC7E876CF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8927" y="0"/>
            <a:ext cx="1944793" cy="182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3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580EA-CFA0-6D66-0B98-4095171B1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CF8139-8983-C04F-192A-FC8E4527ADF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027433-7773-D94C-6C10-1351932597EC}"/>
              </a:ext>
            </a:extLst>
          </p:cNvPr>
          <p:cNvSpPr txBox="1"/>
          <p:nvPr/>
        </p:nvSpPr>
        <p:spPr>
          <a:xfrm>
            <a:off x="617280" y="792143"/>
            <a:ext cx="6240720" cy="1318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3.Textbook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798CEB-6C28-92BA-6A48-6BD242D519C2}"/>
              </a:ext>
            </a:extLst>
          </p:cNvPr>
          <p:cNvSpPr txBox="1"/>
          <p:nvPr/>
        </p:nvSpPr>
        <p:spPr>
          <a:xfrm>
            <a:off x="795512" y="1793598"/>
            <a:ext cx="9008055" cy="3962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Alexandria" charset="0"/>
              </a:rPr>
              <a:t>•Credit Hours: 3 credit hours 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Alexandria" charset="0"/>
              </a:rPr>
              <a:t>-</a:t>
            </a:r>
            <a:r>
              <a:rPr lang="en-US" sz="2000" dirty="0">
                <a:latin typeface="Alexandria" charset="0"/>
              </a:rPr>
              <a:t>The main material and reference for each course will be the textbook mentioned in the course specifications. Lecture notes and slides are additional resources that are prepared by the professor.</a:t>
            </a:r>
          </a:p>
          <a:p>
            <a:pPr>
              <a:lnSpc>
                <a:spcPct val="150000"/>
              </a:lnSpc>
            </a:pPr>
            <a:endParaRPr lang="en-US" sz="2000" b="1" dirty="0">
              <a:latin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Alexandria" charset="0"/>
              </a:rPr>
              <a:t>•Required Textbook: </a:t>
            </a:r>
          </a:p>
          <a:p>
            <a:pPr lvl="0"/>
            <a:r>
              <a:rPr lang="en-US" sz="2000" dirty="0">
                <a:latin typeface="Alexandria" charset="0"/>
              </a:rPr>
              <a:t>'Real Estate Market Analysis' by Deborah L. Brett ,2019.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lexandria" charset="0"/>
            </a:endParaRPr>
          </a:p>
          <a:p>
            <a:pPr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D93818-896A-0FE8-318D-03B9982494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85724720-68E7-7226-BA50-E86936790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1488" y="34290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5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E6990E-B233-D376-673F-2DD3A5610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C0BCF8-7D13-B514-40D4-957AE095ED2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4FBEC5-1D41-4BE0-D647-D6EB80870E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8A4649C4-2113-A938-2972-B325A76AA157}"/>
              </a:ext>
            </a:extLst>
          </p:cNvPr>
          <p:cNvSpPr txBox="1"/>
          <p:nvPr/>
        </p:nvSpPr>
        <p:spPr>
          <a:xfrm>
            <a:off x="2108199" y="852805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7C5599E-A360-576D-9C21-5B2A6F769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688302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34920B72-0698-B624-FB7A-7E1E033CA2DC}"/>
              </a:ext>
            </a:extLst>
          </p:cNvPr>
          <p:cNvSpPr txBox="1"/>
          <p:nvPr/>
        </p:nvSpPr>
        <p:spPr>
          <a:xfrm>
            <a:off x="1171904" y="1823987"/>
            <a:ext cx="584375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</a:rPr>
              <a:t>Introduction to real estate markets analysis</a:t>
            </a:r>
          </a:p>
          <a:p>
            <a:endParaRPr lang="en-US" sz="2000" b="1" dirty="0">
              <a:solidFill>
                <a:srgbClr val="00B0F0"/>
              </a:solidFill>
              <a:latin typeface="Alexandria" charset="0"/>
            </a:endParaRPr>
          </a:p>
          <a:p>
            <a:r>
              <a:rPr lang="en-US" sz="2000" dirty="0">
                <a:latin typeface="Alexandria"/>
              </a:rPr>
              <a:t>This lecture defines market analysis and discusses its uses and users. It shows how market analysis fits into the development process as a way to improve decision-making at each stage.</a:t>
            </a:r>
          </a:p>
          <a:p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Topic highlights Market analysis role as  a basis for decisions regarding  location and site, project size, design and quality, features and amenities, target audience, pricing, and phasing.</a:t>
            </a:r>
          </a:p>
          <a:p>
            <a:r>
              <a:rPr lang="en-US" sz="2000" dirty="0">
                <a:latin typeface="Alexandria" charset="0"/>
              </a:rPr>
              <a:t>.</a:t>
            </a:r>
          </a:p>
        </p:txBody>
      </p:sp>
      <p:sp>
        <p:nvSpPr>
          <p:cNvPr id="14" name="شكل بيضاوي 13">
            <a:extLst>
              <a:ext uri="{FF2B5EF4-FFF2-40B4-BE49-F238E27FC236}">
                <a16:creationId xmlns:a16="http://schemas.microsoft.com/office/drawing/2014/main" id="{E8D79A93-7D30-1C61-0B4B-81DCBD2D9AF1}"/>
              </a:ext>
            </a:extLst>
          </p:cNvPr>
          <p:cNvSpPr/>
          <p:nvPr/>
        </p:nvSpPr>
        <p:spPr>
          <a:xfrm>
            <a:off x="1390747" y="867388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1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0ED019F-8B1B-FDAB-AEE0-E4BAE1011F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644" y="2613634"/>
            <a:ext cx="4205356" cy="236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85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3A472-18AF-0B79-38EA-D36B7B91F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E058C2-5096-3556-2767-34C577DB2CC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990889-459A-D790-D58F-AAF3A97C90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F17C7270-D844-319E-87AE-DB0CEFDEA1A4}"/>
              </a:ext>
            </a:extLst>
          </p:cNvPr>
          <p:cNvSpPr txBox="1"/>
          <p:nvPr/>
        </p:nvSpPr>
        <p:spPr>
          <a:xfrm>
            <a:off x="2769000" y="983498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covered: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E495809-8D5E-78A3-7F0E-727EBAFF8D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332824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73042850-45BC-965D-A91D-AAF06DC9DE06}"/>
              </a:ext>
            </a:extLst>
          </p:cNvPr>
          <p:cNvSpPr txBox="1"/>
          <p:nvPr/>
        </p:nvSpPr>
        <p:spPr>
          <a:xfrm>
            <a:off x="770822" y="1768194"/>
            <a:ext cx="625365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Basics of Real estate market analysis</a:t>
            </a:r>
            <a:endParaRPr lang="en-US" sz="2000" b="1" dirty="0">
              <a:solidFill>
                <a:srgbClr val="00B0F0"/>
              </a:solidFill>
              <a:latin typeface="Alexandria" charset="0"/>
            </a:endParaRPr>
          </a:p>
          <a:p>
            <a:pPr lvl="0"/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/>
              </a:rPr>
              <a:t>This lecture outlines in general terms how to approach a real estate market analysis. It describes the basic tasks to be done, discusses the importance of field observations, and identifies the types of information needed to reach supportable conclusions.</a:t>
            </a:r>
          </a:p>
          <a:p>
            <a:r>
              <a:rPr lang="en-US" sz="2000" dirty="0">
                <a:latin typeface="Alexandria"/>
              </a:rPr>
              <a:t>A market study should cover key observations regarding the site and its surroundings, advantages and disadvantages of the location, demand indicators, and characteristics of the competition. </a:t>
            </a:r>
          </a:p>
          <a:p>
            <a:r>
              <a:rPr lang="en-US" sz="2000" b="1" dirty="0">
                <a:latin typeface="Alexandria" charset="0"/>
              </a:rPr>
              <a:t>The question is : whether the development project should proceed as planned?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77E95C62-BCAC-78AB-7CBF-685087C1CE93}"/>
              </a:ext>
            </a:extLst>
          </p:cNvPr>
          <p:cNvSpPr/>
          <p:nvPr/>
        </p:nvSpPr>
        <p:spPr>
          <a:xfrm>
            <a:off x="1950970" y="983498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2</a:t>
            </a:r>
            <a:endParaRPr lang="ar-SY" sz="32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73D1C65B-CADD-5ECA-D359-3F8A7CFC1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8020" y="2790496"/>
            <a:ext cx="3988504" cy="274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03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82AB0-5D84-C8D4-351F-0696D39CD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D4073D-9FFA-2ABA-EC9A-1A5C03C86EE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295551-F891-491D-BDEB-9BBCAB2DE2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FCF32C50-9A55-051B-D5BB-A77BABC9F4A8}"/>
              </a:ext>
            </a:extLst>
          </p:cNvPr>
          <p:cNvSpPr txBox="1"/>
          <p:nvPr/>
        </p:nvSpPr>
        <p:spPr>
          <a:xfrm>
            <a:off x="2451986" y="89318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6B5B53E-5101-BD53-2919-0C860536C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280971" y="-349521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E5C12C93-3C21-5A45-B3BF-FFBF0EF95DEF}"/>
              </a:ext>
            </a:extLst>
          </p:cNvPr>
          <p:cNvSpPr txBox="1"/>
          <p:nvPr/>
        </p:nvSpPr>
        <p:spPr>
          <a:xfrm>
            <a:off x="617279" y="1761127"/>
            <a:ext cx="6190593" cy="420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Market conditions: indicators and demographics</a:t>
            </a:r>
          </a:p>
          <a:p>
            <a:pPr lvl="0"/>
            <a:endParaRPr lang="en-US" sz="2000" b="1" dirty="0">
              <a:latin typeface="Alexandria" charset="0"/>
            </a:endParaRPr>
          </a:p>
          <a:p>
            <a:pPr lvl="0"/>
            <a:r>
              <a:rPr lang="en-US" sz="2000" dirty="0">
                <a:latin typeface="Alexandria" charset="0"/>
              </a:rPr>
              <a:t>National, and local economic conditions affect property demand. </a:t>
            </a:r>
          </a:p>
          <a:p>
            <a:pPr lvl="0"/>
            <a:r>
              <a:rPr lang="en-US" sz="2000" dirty="0">
                <a:latin typeface="Alexandria" charset="0"/>
              </a:rPr>
              <a:t>key real estate market indicators and economic indicators with consumer Demographics shape consumer confidence and business investment activity.</a:t>
            </a:r>
          </a:p>
          <a:p>
            <a:pPr lvl="0"/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/>
              </a:rPr>
              <a:t>Thorough market analysis requires some consideration of the national economic climate.</a:t>
            </a:r>
          </a:p>
          <a:p>
            <a:pPr lvl="0"/>
            <a:r>
              <a:rPr lang="en-US" sz="2000" dirty="0">
                <a:latin typeface="Alexandria"/>
              </a:rPr>
              <a:t>synthesize the findings and reach conclusions about a proposed project’s marketability or the future performance of an existing property</a:t>
            </a:r>
            <a:endParaRPr lang="en-US" sz="2000" dirty="0">
              <a:latin typeface="Alexandria" charset="0"/>
            </a:endParaRP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5A89BBD6-04FD-2A0E-DC96-9F6812FB29EB}"/>
              </a:ext>
            </a:extLst>
          </p:cNvPr>
          <p:cNvSpPr/>
          <p:nvPr/>
        </p:nvSpPr>
        <p:spPr>
          <a:xfrm>
            <a:off x="1716017" y="84977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3</a:t>
            </a:r>
            <a:endParaRPr lang="ar-SY" sz="32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016601D3-BB0D-BE50-459A-67BA30896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3407" y="2281701"/>
            <a:ext cx="4508937" cy="317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3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E80D4C-51F5-E81A-C6F5-5209A465C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4D7D1E-5BB5-590D-E4AB-2AEAA81A0C8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E2E5A4-7C1C-24F7-553C-887D8C10C3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57332433-7928-691D-FF51-B9FCC9818A89}"/>
              </a:ext>
            </a:extLst>
          </p:cNvPr>
          <p:cNvSpPr txBox="1"/>
          <p:nvPr/>
        </p:nvSpPr>
        <p:spPr>
          <a:xfrm>
            <a:off x="2845143" y="1009380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E7838EA-FD0C-B49E-EB16-31AC916DC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E54126C2-E76B-B4E9-EBB3-0B617C88D218}"/>
              </a:ext>
            </a:extLst>
          </p:cNvPr>
          <p:cNvSpPr txBox="1"/>
          <p:nvPr/>
        </p:nvSpPr>
        <p:spPr>
          <a:xfrm>
            <a:off x="761999" y="1654702"/>
            <a:ext cx="61590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srgbClr val="00AEEF"/>
                </a:solidFill>
                <a:latin typeface="Alexandria"/>
              </a:rPr>
              <a:t>Data Sources and Collection Methods</a:t>
            </a:r>
            <a:r>
              <a:rPr lang="en-US" sz="2000" dirty="0">
                <a:solidFill>
                  <a:srgbClr val="00AEEF"/>
                </a:solidFill>
                <a:latin typeface="Alexandria"/>
              </a:rPr>
              <a:t>,</a:t>
            </a:r>
            <a:r>
              <a:rPr lang="en-US" sz="2000" b="1" dirty="0">
                <a:solidFill>
                  <a:srgbClr val="00AEEF"/>
                </a:solidFill>
                <a:latin typeface="Alexandria"/>
              </a:rPr>
              <a:t> Site and Location Analysis</a:t>
            </a:r>
            <a:endParaRPr lang="en-US" sz="2000" dirty="0">
              <a:solidFill>
                <a:srgbClr val="00AEEF"/>
              </a:solidFill>
              <a:latin typeface="Alexandria"/>
            </a:endParaRPr>
          </a:p>
          <a:p>
            <a:pPr lvl="0"/>
            <a:r>
              <a:rPr lang="en-US" sz="2000" dirty="0">
                <a:latin typeface="Alexandria"/>
              </a:rPr>
              <a:t>The topic present </a:t>
            </a:r>
            <a:r>
              <a:rPr lang="en-US" sz="2000" b="1" dirty="0">
                <a:latin typeface="Alexandria"/>
              </a:rPr>
              <a:t>data sources and collection methods</a:t>
            </a:r>
            <a:r>
              <a:rPr lang="en-US" sz="2000" dirty="0">
                <a:latin typeface="Alexandria"/>
              </a:rPr>
              <a:t>, emphasizing the importance of accurate, reliable, and relevant data in real estate analysis. </a:t>
            </a:r>
          </a:p>
          <a:p>
            <a:pPr lvl="0"/>
            <a:r>
              <a:rPr lang="en-US" sz="2000" dirty="0">
                <a:latin typeface="Alexandria"/>
              </a:rPr>
              <a:t>Primary data such as site visits, surveys, and stakeholder interviews were combined with secondary data from government statistics, market reports, and transaction databases. </a:t>
            </a:r>
          </a:p>
          <a:p>
            <a:pPr lvl="0"/>
            <a:r>
              <a:rPr lang="en-US" sz="2000" dirty="0">
                <a:latin typeface="Alexandria"/>
              </a:rPr>
              <a:t>This foundation was reinforced through </a:t>
            </a:r>
            <a:r>
              <a:rPr lang="en-US" sz="2000" b="1" dirty="0">
                <a:latin typeface="Alexandria"/>
              </a:rPr>
              <a:t>site and location analysis</a:t>
            </a:r>
            <a:r>
              <a:rPr lang="en-US" sz="2000" dirty="0">
                <a:latin typeface="Alexandria"/>
              </a:rPr>
              <a:t>, highlighting how location-specific factors—such as accessibility, zoning, infrastructure, environmental conditions, and surrounding land uses—significantly influence property value and market performance.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BD29EB98-2A1F-F3AD-C4DA-06D397EFD5B7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4</a:t>
            </a:r>
            <a:endParaRPr lang="ar-SY" sz="3200" dirty="0"/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B8CDF31A-1639-A6B1-6C39-B25D9E3EF7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1062" y="2067749"/>
            <a:ext cx="450893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9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61315-9FDB-A569-A01C-42B76654E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EEC9DE-0A16-E1E6-9FC1-39B2783BF10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A9E43A-3A73-F13A-D596-E719932F1E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25394C66-4B83-0F10-5CFF-2B2D5B9B20D7}"/>
              </a:ext>
            </a:extLst>
          </p:cNvPr>
          <p:cNvSpPr txBox="1"/>
          <p:nvPr/>
        </p:nvSpPr>
        <p:spPr>
          <a:xfrm>
            <a:off x="2660250" y="965935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D88003C-EEC3-8515-1F27-2B50FA615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280971" y="-248416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924D20F3-B67D-5ADE-8188-74EC58598D04}"/>
              </a:ext>
            </a:extLst>
          </p:cNvPr>
          <p:cNvSpPr txBox="1"/>
          <p:nvPr/>
        </p:nvSpPr>
        <p:spPr>
          <a:xfrm>
            <a:off x="762000" y="1755011"/>
            <a:ext cx="6458606" cy="4322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srgbClr val="00AEEF"/>
                </a:solidFill>
                <a:latin typeface="Alexandria"/>
              </a:rPr>
              <a:t>Market Segmentation and Target Market Analysis</a:t>
            </a:r>
            <a:endParaRPr lang="en-US" sz="2000" dirty="0">
              <a:solidFill>
                <a:srgbClr val="00AEEF"/>
              </a:solidFill>
              <a:latin typeface="Alexandria"/>
            </a:endParaRPr>
          </a:p>
          <a:p>
            <a:pPr lvl="0"/>
            <a:endParaRPr lang="en-US" sz="2000" b="1" dirty="0">
              <a:latin typeface="Alexandria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lexandria"/>
              </a:rPr>
              <a:t>The topic examine </a:t>
            </a:r>
            <a:r>
              <a:rPr lang="en-US" sz="2000" b="1" dirty="0">
                <a:latin typeface="Alexandria"/>
              </a:rPr>
              <a:t>market segmentation and target market analysis</a:t>
            </a:r>
            <a:r>
              <a:rPr lang="en-US" sz="2000" dirty="0">
                <a:latin typeface="Alexandria"/>
              </a:rPr>
              <a:t>, demonstrating how real estate demand varies across income groups, household types, business sectors, and investor profiles. 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lexandria"/>
              </a:rPr>
              <a:t>By identifying target market segments, analysts can better match property type, scale, pricing, and design to market needs, thereby improving absorption rates and project viability.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E2938018-E5A3-9C59-21BE-DD18A159BEE0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5</a:t>
            </a:r>
            <a:endParaRPr lang="ar-SY" sz="32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89394424-CFD7-6EA0-5D86-36CE01C25D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2884" y="2900856"/>
            <a:ext cx="4191946" cy="255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9E60A-769F-393D-9123-A35AD96D2C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F5533A-DCC8-C05D-F04D-F39009B3667B}"/>
              </a:ext>
            </a:extLst>
          </p:cNvPr>
          <p:cNvSpPr/>
          <p:nvPr/>
        </p:nvSpPr>
        <p:spPr>
          <a:xfrm>
            <a:off x="49067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86495F-CFDC-7DF1-0C0B-D30A9E9DC8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831F6C79-8B47-9702-6A1E-5B53F1EDBC5D}"/>
              </a:ext>
            </a:extLst>
          </p:cNvPr>
          <p:cNvSpPr txBox="1"/>
          <p:nvPr/>
        </p:nvSpPr>
        <p:spPr>
          <a:xfrm>
            <a:off x="2760828" y="94005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374AF04-03FD-EE2A-9726-21F2FA5E6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280971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1EF5EBBE-6F74-03C7-B628-D8AE75BA340A}"/>
              </a:ext>
            </a:extLst>
          </p:cNvPr>
          <p:cNvSpPr txBox="1"/>
          <p:nvPr/>
        </p:nvSpPr>
        <p:spPr>
          <a:xfrm>
            <a:off x="617279" y="1893687"/>
            <a:ext cx="62880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AEEF"/>
                </a:solidFill>
                <a:latin typeface="Alexandria"/>
              </a:rPr>
              <a:t>Financial Feasibility and Risk Assessment</a:t>
            </a:r>
            <a:endParaRPr lang="en-US" sz="2000" dirty="0">
              <a:solidFill>
                <a:srgbClr val="00AEEF"/>
              </a:solidFill>
              <a:latin typeface="Alexandria"/>
            </a:endParaRPr>
          </a:p>
          <a:p>
            <a:pPr lvl="0"/>
            <a:endParaRPr lang="en-US" sz="2000" dirty="0">
              <a:latin typeface="Alexandria"/>
            </a:endParaRPr>
          </a:p>
          <a:p>
            <a:pPr lvl="0"/>
            <a:r>
              <a:rPr lang="en-US" sz="2000" dirty="0">
                <a:latin typeface="Alexandria"/>
              </a:rPr>
              <a:t>The analysis then progressed to </a:t>
            </a:r>
            <a:r>
              <a:rPr lang="en-US" sz="2000" b="1" dirty="0">
                <a:latin typeface="Alexandria"/>
              </a:rPr>
              <a:t>financial feasibility and risk assessment</a:t>
            </a:r>
            <a:r>
              <a:rPr lang="en-US" sz="2000" dirty="0">
                <a:latin typeface="Alexandria"/>
              </a:rPr>
              <a:t>, where market findings were translated into financial projections and investment indicators. </a:t>
            </a:r>
          </a:p>
          <a:p>
            <a:pPr lvl="0"/>
            <a:r>
              <a:rPr lang="en-US" sz="2000" dirty="0">
                <a:latin typeface="Alexandria"/>
              </a:rPr>
              <a:t>Key measures such as net present value, internal rate of return, and cash flow analysis were used to evaluate project feasibility. </a:t>
            </a:r>
          </a:p>
          <a:p>
            <a:pPr lvl="0"/>
            <a:r>
              <a:rPr lang="en-US" sz="2000" dirty="0">
                <a:latin typeface="Alexandria"/>
              </a:rPr>
              <a:t>The Topic also address  real estate–specific risks, including market cycles, financing constraints, construction costs, regulatory uncertainty, and occupancy risk, emphasizing the need for sensitivity and scenario analysis.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B0527433-E20D-9DA5-70CD-122B8B6984AF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6</a:t>
            </a:r>
            <a:endParaRPr lang="ar-SY" sz="32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8464F8F3-941E-BC18-D2B0-6BA313BA40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5297" y="2195410"/>
            <a:ext cx="4213563" cy="360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0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020C6-DD47-CA9C-DEFC-75BED9BA0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E7DB4B-137C-EFC1-C2FC-6250B7370FE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C196B5-B7BF-809C-F9A6-A002C4EE8F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FA7B2153-D88C-34B6-ADDA-337AAF9C2F07}"/>
              </a:ext>
            </a:extLst>
          </p:cNvPr>
          <p:cNvSpPr txBox="1"/>
          <p:nvPr/>
        </p:nvSpPr>
        <p:spPr>
          <a:xfrm>
            <a:off x="2760828" y="1009380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F9BBF57-B562-C0AE-43A9-84C39CFF02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ACFF7D96-50F6-DC0B-6E5C-1C53EE284882}"/>
              </a:ext>
            </a:extLst>
          </p:cNvPr>
          <p:cNvSpPr txBox="1"/>
          <p:nvPr/>
        </p:nvSpPr>
        <p:spPr>
          <a:xfrm>
            <a:off x="761999" y="2003858"/>
            <a:ext cx="63009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srgbClr val="00AEEF"/>
                </a:solidFill>
                <a:latin typeface="Alexandria"/>
              </a:rPr>
              <a:t>Forecasting Market Trends</a:t>
            </a:r>
            <a:endParaRPr lang="en-US" sz="2000" dirty="0">
              <a:solidFill>
                <a:srgbClr val="00AEEF"/>
              </a:solidFill>
              <a:latin typeface="Alexandria"/>
            </a:endParaRPr>
          </a:p>
          <a:p>
            <a:pPr lvl="0"/>
            <a:endParaRPr lang="en-US" sz="2000" b="1" dirty="0">
              <a:latin typeface="Alexandria"/>
            </a:endParaRPr>
          </a:p>
          <a:p>
            <a:pPr lvl="0"/>
            <a:r>
              <a:rPr lang="en-US" sz="2000" dirty="0">
                <a:latin typeface="Alexandria"/>
              </a:rPr>
              <a:t>Recognizing the dynamic nature of real estate markets, the topic explore </a:t>
            </a:r>
            <a:r>
              <a:rPr lang="en-US" sz="2000" b="1" dirty="0">
                <a:latin typeface="Alexandria"/>
              </a:rPr>
              <a:t>forecasting market trends</a:t>
            </a:r>
            <a:r>
              <a:rPr lang="en-US" sz="2000" dirty="0">
                <a:latin typeface="Alexandria"/>
              </a:rPr>
              <a:t> as a critical component of forward-looking analysis. </a:t>
            </a:r>
          </a:p>
          <a:p>
            <a:pPr lvl="0"/>
            <a:r>
              <a:rPr lang="en-US" sz="2000" dirty="0">
                <a:latin typeface="Alexandria"/>
              </a:rPr>
              <a:t>Techniques such as trend analysis, econometric indicators, and scenario planning were introduced to assess future demand, price movements, and supply responses. </a:t>
            </a:r>
          </a:p>
          <a:p>
            <a:pPr lvl="0"/>
            <a:endParaRPr lang="en-US" sz="2000" dirty="0">
              <a:latin typeface="Alexandria"/>
            </a:endParaRPr>
          </a:p>
          <a:p>
            <a:pPr lvl="0"/>
            <a:r>
              <a:rPr lang="en-US" sz="2000" dirty="0">
                <a:latin typeface="Alexandria"/>
              </a:rPr>
              <a:t>These tools enable developers, investors, and policymakers to anticipate market shifts and make more resilient decisions.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517E6D2F-6AA1-548F-16BD-9DA2222093A6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7</a:t>
            </a:r>
            <a:endParaRPr lang="ar-SY" sz="32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D0D4033E-8D7E-4ADF-1391-908CCB7AC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2952" y="2979208"/>
            <a:ext cx="4222329" cy="219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9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48185-D01B-720C-33EC-14D8956F3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A2B689-CC76-8ACB-4453-B560BD246C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CB4B54-9A7E-CCBF-92C3-E7D00CD0B5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EB74ACB5-1803-F07D-A740-946D425909CB}"/>
              </a:ext>
            </a:extLst>
          </p:cNvPr>
          <p:cNvSpPr txBox="1"/>
          <p:nvPr/>
        </p:nvSpPr>
        <p:spPr>
          <a:xfrm>
            <a:off x="2660250" y="100215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9656A4B-419C-FDF4-8CFD-86C40C6D8B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248416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C2A3822B-4E34-C9E5-1519-73DF625D8D73}"/>
              </a:ext>
            </a:extLst>
          </p:cNvPr>
          <p:cNvSpPr txBox="1"/>
          <p:nvPr/>
        </p:nvSpPr>
        <p:spPr>
          <a:xfrm>
            <a:off x="761999" y="1674004"/>
            <a:ext cx="6001408" cy="4153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000" b="1" dirty="0">
                <a:solidFill>
                  <a:srgbClr val="00AEEF"/>
                </a:solidFill>
                <a:latin typeface="Alexandria"/>
              </a:rPr>
              <a:t>Case Studies in Market Analysis</a:t>
            </a:r>
          </a:p>
          <a:p>
            <a:pPr lvl="0">
              <a:lnSpc>
                <a:spcPct val="150000"/>
              </a:lnSpc>
            </a:pPr>
            <a:endParaRPr lang="en-US" b="1" dirty="0">
              <a:latin typeface="Alexandria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lexandria"/>
              </a:rPr>
              <a:t>To connect theory with practice, </a:t>
            </a:r>
            <a:r>
              <a:rPr lang="en-US" sz="2000" b="1" dirty="0">
                <a:latin typeface="Alexandria"/>
              </a:rPr>
              <a:t>case studies in real estate market analysis</a:t>
            </a:r>
            <a:r>
              <a:rPr lang="en-US" sz="2000" dirty="0">
                <a:latin typeface="Alexandria"/>
              </a:rPr>
              <a:t> were presented, illustrating how analytical frameworks are applied in different market contexts and property types. 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lexandria"/>
              </a:rPr>
              <a:t>The case studies highlight common challenges, data limitations, and decision trade-offs, while demonstrating best practices and practical solutions.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6BFF8F67-5B91-75C7-3734-3D349791D164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8</a:t>
            </a:r>
            <a:endParaRPr lang="ar-SY" sz="32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7BAD117F-5C82-4B65-75A2-7E0B615422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3309" y="2722553"/>
            <a:ext cx="3973663" cy="278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3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53B1D-F746-C1B5-3AA1-7CCDA7A35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E209CA-D467-5502-E014-58BB2D7FBA3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73A620-2ADC-46AA-7A04-DAF92CE4EE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09AB5AB1-E54E-AF9B-1F1B-5DBB19DF1786}"/>
              </a:ext>
            </a:extLst>
          </p:cNvPr>
          <p:cNvSpPr txBox="1"/>
          <p:nvPr/>
        </p:nvSpPr>
        <p:spPr>
          <a:xfrm>
            <a:off x="2660250" y="88061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8F22643-DC66-AD0B-9B53-D879BCA9AF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020768" y="-317496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63173485-EB6A-3118-79AD-F69907DDAA94}"/>
              </a:ext>
            </a:extLst>
          </p:cNvPr>
          <p:cNvSpPr txBox="1"/>
          <p:nvPr/>
        </p:nvSpPr>
        <p:spPr>
          <a:xfrm>
            <a:off x="762000" y="1783522"/>
            <a:ext cx="7461656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000" b="1" dirty="0">
                <a:solidFill>
                  <a:srgbClr val="00AEEF"/>
                </a:solidFill>
                <a:latin typeface="Alexandria"/>
              </a:rPr>
              <a:t>Ethical Considerations and Market Manipulation Risks</a:t>
            </a:r>
            <a:endParaRPr lang="en-US" sz="2000" dirty="0">
              <a:solidFill>
                <a:srgbClr val="00AEEF"/>
              </a:solidFill>
              <a:latin typeface="Alexandria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lexandria"/>
              </a:rPr>
              <a:t>The topic also address </a:t>
            </a:r>
            <a:r>
              <a:rPr lang="en-US" sz="2000" b="1" dirty="0">
                <a:latin typeface="Alexandria"/>
              </a:rPr>
              <a:t>ethical considerations and market manipulation risks</a:t>
            </a:r>
            <a:r>
              <a:rPr lang="en-US" sz="2000" dirty="0">
                <a:latin typeface="Alexandria"/>
              </a:rPr>
              <a:t>, underscoring the responsibility of real estate analysts to maintain objectivity, transparency, and professional integrity.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lexandria"/>
              </a:rPr>
              <a:t> Ethical market analysis was presented as essential for protecting investors, supporting fair markets, and maintaining public trust, particularly in environments where information asymmetry and speculative behavior are prevalent.</a:t>
            </a:r>
            <a:endParaRPr lang="en-US" sz="2000" b="1" dirty="0">
              <a:latin typeface="Alexandria"/>
            </a:endParaRP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4380195C-EFBA-7443-CA24-E919FEC7AA67}"/>
              </a:ext>
            </a:extLst>
          </p:cNvPr>
          <p:cNvSpPr/>
          <p:nvPr/>
        </p:nvSpPr>
        <p:spPr>
          <a:xfrm>
            <a:off x="1942798" y="871560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9</a:t>
            </a:r>
            <a:endParaRPr lang="ar-SY" sz="32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67CB12D5-21F1-441D-5375-637938DBAA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152" y="2543416"/>
            <a:ext cx="3767959" cy="24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2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79632-0645-4173-0B83-5C7F90BD6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0857A6-D8F0-DAA0-7064-CAD2466C5D62}"/>
              </a:ext>
            </a:extLst>
          </p:cNvPr>
          <p:cNvSpPr/>
          <p:nvPr/>
        </p:nvSpPr>
        <p:spPr>
          <a:xfrm>
            <a:off x="617281" y="184057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38FDC4-643F-5F04-010E-E408AEB649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B802385B-52D2-47C7-6AC4-FD4882FB91FE}"/>
              </a:ext>
            </a:extLst>
          </p:cNvPr>
          <p:cNvSpPr txBox="1"/>
          <p:nvPr/>
        </p:nvSpPr>
        <p:spPr>
          <a:xfrm>
            <a:off x="2988113" y="91768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106D77F-3745-7CCF-E390-DBF8C88F4F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269267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D65A3014-9987-52CF-F8E4-0580456A2C05}"/>
              </a:ext>
            </a:extLst>
          </p:cNvPr>
          <p:cNvSpPr txBox="1"/>
          <p:nvPr/>
        </p:nvSpPr>
        <p:spPr>
          <a:xfrm>
            <a:off x="772509" y="2002915"/>
            <a:ext cx="5481004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000" b="1" dirty="0">
                <a:solidFill>
                  <a:srgbClr val="00AEEF"/>
                </a:solidFill>
                <a:latin typeface="Alexandria"/>
              </a:rPr>
              <a:t>Preparing and Presenting Market Analysis Reports</a:t>
            </a:r>
            <a:endParaRPr lang="en-US" sz="2000" dirty="0">
              <a:solidFill>
                <a:srgbClr val="00AEEF"/>
              </a:solidFill>
              <a:latin typeface="Alexandria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/>
              </a:rPr>
              <a:t>Finally, the course concluded with guidance on </a:t>
            </a:r>
            <a:r>
              <a:rPr lang="en-US" sz="2000" b="1" dirty="0">
                <a:latin typeface="Alexandria"/>
              </a:rPr>
              <a:t>preparing and presenting real estate market analysis reports</a:t>
            </a:r>
            <a:r>
              <a:rPr lang="en-US" sz="2000" dirty="0">
                <a:latin typeface="Alexandria"/>
              </a:rPr>
              <a:t>, emphasizing clarity, logical structure, and effective communication. </a:t>
            </a: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lexandria"/>
              </a:rPr>
              <a:t>Well-prepared reports were shown to be essential tools for translating complex market data into actionable insights for investors, lenders, developers, and public authorities.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F3A141E8-1B7C-268F-C03F-3B5488F2DA2E}"/>
              </a:ext>
            </a:extLst>
          </p:cNvPr>
          <p:cNvSpPr/>
          <p:nvPr/>
        </p:nvSpPr>
        <p:spPr>
          <a:xfrm>
            <a:off x="1856934" y="843550"/>
            <a:ext cx="928469" cy="820119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10</a:t>
            </a:r>
            <a:endParaRPr lang="ar-SY" sz="3200" dirty="0"/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8F5A8C5C-4EDF-BD8F-1718-F04D3D7BEF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4689" y="2655709"/>
            <a:ext cx="4018566" cy="278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9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089897" y="1857616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Upon successful completion of this course, students will be able to: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•Explain the structure and function of real estate markets.</a:t>
            </a:r>
          </a:p>
          <a:p>
            <a:r>
              <a:rPr lang="en-US" sz="2000" dirty="0">
                <a:latin typeface="Alexandria" charset="0"/>
              </a:rPr>
              <a:t>•Gather and interpret data relevant to real estate market analysis.</a:t>
            </a:r>
          </a:p>
          <a:p>
            <a:r>
              <a:rPr lang="en-US" sz="2000" dirty="0">
                <a:latin typeface="Alexandria" charset="0"/>
              </a:rPr>
              <a:t>•Conduct basic and advanced analyses to assess market conditions and project feasibility.</a:t>
            </a:r>
          </a:p>
          <a:p>
            <a:r>
              <a:rPr lang="en-US" sz="2000" dirty="0">
                <a:latin typeface="Alexandria" charset="0"/>
              </a:rPr>
              <a:t>•Apply statistical and economic principles to identify real estate investment opportunities.</a:t>
            </a:r>
          </a:p>
          <a:p>
            <a:r>
              <a:rPr lang="en-US" sz="2000" dirty="0">
                <a:latin typeface="Alexandria" charset="0"/>
              </a:rPr>
              <a:t>•Prepare and communicate market analysis findings in a professional format.</a:t>
            </a:r>
          </a:p>
          <a:p>
            <a:r>
              <a:rPr lang="en-US" sz="2000" dirty="0">
                <a:latin typeface="Alexandria" charset="0"/>
              </a:rPr>
              <a:t>•Evaluate the impact of economic cycles and policy changes on real estate markets.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14B0ABA0-6314-E81A-DD89-34022BD4E96B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</a:t>
            </a:r>
          </a:p>
        </p:txBody>
      </p:sp>
      <p:grpSp>
        <p:nvGrpSpPr>
          <p:cNvPr id="6" name="Google Shape;8450;p58">
            <a:extLst>
              <a:ext uri="{FF2B5EF4-FFF2-40B4-BE49-F238E27FC236}">
                <a16:creationId xmlns:a16="http://schemas.microsoft.com/office/drawing/2014/main" id="{6DEAC01A-5197-BDA5-A497-AF08B71F9BA9}"/>
              </a:ext>
            </a:extLst>
          </p:cNvPr>
          <p:cNvGrpSpPr/>
          <p:nvPr/>
        </p:nvGrpSpPr>
        <p:grpSpPr>
          <a:xfrm>
            <a:off x="6285182" y="628086"/>
            <a:ext cx="1302097" cy="1055566"/>
            <a:chOff x="5045775" y="1946400"/>
            <a:chExt cx="296950" cy="295150"/>
          </a:xfrm>
        </p:grpSpPr>
        <p:sp>
          <p:nvSpPr>
            <p:cNvPr id="7" name="Google Shape;8451;p58">
              <a:extLst>
                <a:ext uri="{FF2B5EF4-FFF2-40B4-BE49-F238E27FC236}">
                  <a16:creationId xmlns:a16="http://schemas.microsoft.com/office/drawing/2014/main" id="{1870751A-05BA-1163-E8F7-9CEA97ED07CA}"/>
                </a:ext>
              </a:extLst>
            </p:cNvPr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8452;p58">
              <a:extLst>
                <a:ext uri="{FF2B5EF4-FFF2-40B4-BE49-F238E27FC236}">
                  <a16:creationId xmlns:a16="http://schemas.microsoft.com/office/drawing/2014/main" id="{AAA5D143-682A-4417-B5F9-981E132E8851}"/>
                </a:ext>
              </a:extLst>
            </p:cNvPr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E3206-5FA5-F85A-3934-B5B0F511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747D00F-A1FE-456B-854B-392D86F83D2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8DF7E66-7674-C6B5-052C-B61E9D907080}"/>
              </a:ext>
            </a:extLst>
          </p:cNvPr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852-E338-56C8-154A-5171B893CF7F}"/>
              </a:ext>
            </a:extLst>
          </p:cNvPr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D935EF9-949A-C9B1-40E7-8573A806DBF8}"/>
              </a:ext>
            </a:extLst>
          </p:cNvPr>
          <p:cNvSpPr txBox="1"/>
          <p:nvPr/>
        </p:nvSpPr>
        <p:spPr>
          <a:xfrm>
            <a:off x="1219608" y="2226788"/>
            <a:ext cx="8417320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📍 Case Study: Residential Real Estate Market Analysis for a Mid-Income Housing Project</a:t>
            </a:r>
          </a:p>
          <a:p>
            <a:r>
              <a:rPr lang="en-US" sz="2000" b="1" dirty="0">
                <a:latin typeface="Alexandria"/>
              </a:rPr>
              <a:t>1. Background and Objective</a:t>
            </a:r>
          </a:p>
          <a:p>
            <a:r>
              <a:rPr lang="en-US" sz="2000" dirty="0">
                <a:latin typeface="Alexandria"/>
              </a:rPr>
              <a:t>A private real estate developer is considering the development of a </a:t>
            </a:r>
            <a:r>
              <a:rPr lang="en-US" sz="2000" b="1" dirty="0">
                <a:latin typeface="Alexandria"/>
              </a:rPr>
              <a:t>mid-income residential apartment project</a:t>
            </a:r>
            <a:r>
              <a:rPr lang="en-US" sz="2000" dirty="0">
                <a:latin typeface="Alexandria"/>
              </a:rPr>
              <a:t> in a growing metropolitan area (City A). </a:t>
            </a:r>
          </a:p>
          <a:p>
            <a:r>
              <a:rPr lang="en-US" sz="2000" dirty="0">
                <a:latin typeface="Alexandria"/>
              </a:rPr>
              <a:t>The objective of the market analysis is to assess </a:t>
            </a:r>
            <a:r>
              <a:rPr lang="en-US" sz="2000" b="1" dirty="0">
                <a:latin typeface="Alexandria"/>
              </a:rPr>
              <a:t>market demand, financial feasibility, risks, and pricing strategy</a:t>
            </a:r>
            <a:r>
              <a:rPr lang="en-US" sz="2000" dirty="0">
                <a:latin typeface="Alexandria"/>
              </a:rPr>
              <a:t> before proceeding with land acquisition and project design.</a:t>
            </a:r>
          </a:p>
          <a:p>
            <a:endParaRPr lang="en-US" sz="2000" dirty="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D1CD655-6C77-7E77-1F58-A61A047F31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8C8880FA-3A40-3B23-A21E-5364B3EDF5E4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 case study</a:t>
            </a:r>
          </a:p>
        </p:txBody>
      </p:sp>
    </p:spTree>
    <p:extLst>
      <p:ext uri="{BB962C8B-B14F-4D97-AF65-F5344CB8AC3E}">
        <p14:creationId xmlns:p14="http://schemas.microsoft.com/office/powerpoint/2010/main" val="25536863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1898D3-C7E5-3605-67FB-7DBABBBE7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EB279EA-B125-916D-0048-B0032D9B4AB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C944985-BABE-B1EC-C46F-B7519DC9AAD3}"/>
              </a:ext>
            </a:extLst>
          </p:cNvPr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37E5C5-10D6-0564-C331-0A5E9036ABFB}"/>
              </a:ext>
            </a:extLst>
          </p:cNvPr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9645DD-407C-CF09-412C-FCBAEA436E29}"/>
              </a:ext>
            </a:extLst>
          </p:cNvPr>
          <p:cNvSpPr txBox="1"/>
          <p:nvPr/>
        </p:nvSpPr>
        <p:spPr>
          <a:xfrm>
            <a:off x="1089897" y="1834177"/>
            <a:ext cx="8417320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2. Site and Location Analysis</a:t>
            </a:r>
          </a:p>
          <a:p>
            <a:r>
              <a:rPr lang="en-US" sz="2000" dirty="0">
                <a:latin typeface="Alexandria"/>
              </a:rPr>
              <a:t>The proposed site is a </a:t>
            </a:r>
            <a:r>
              <a:rPr lang="en-US" sz="2000" b="1" dirty="0">
                <a:latin typeface="Alexandria"/>
              </a:rPr>
              <a:t>25,000 m² parcel</a:t>
            </a:r>
            <a:r>
              <a:rPr lang="en-US" sz="2000" dirty="0">
                <a:latin typeface="Alexandria"/>
              </a:rPr>
              <a:t> located within a secondary urban district approximately </a:t>
            </a:r>
            <a:r>
              <a:rPr lang="en-US" sz="2000" b="1" dirty="0">
                <a:latin typeface="Alexandria"/>
              </a:rPr>
              <a:t>8 km from the central business district (CBD)</a:t>
            </a:r>
            <a:r>
              <a:rPr lang="en-US" sz="2000" dirty="0">
                <a:latin typeface="Alexandria"/>
              </a:rPr>
              <a:t>.</a:t>
            </a:r>
          </a:p>
          <a:p>
            <a:r>
              <a:rPr lang="en-US" sz="2000" b="1" dirty="0">
                <a:latin typeface="Alexandria"/>
              </a:rPr>
              <a:t>Key Location Characteristics: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Direct access to two arterial roads</a:t>
            </a:r>
          </a:p>
          <a:p>
            <a:r>
              <a:rPr lang="en-US" sz="2000" dirty="0">
                <a:latin typeface="Alexandria"/>
              </a:rPr>
              <a:t>Public transportation within 500 meters</a:t>
            </a:r>
          </a:p>
          <a:p>
            <a:r>
              <a:rPr lang="en-US" sz="2000" dirty="0">
                <a:latin typeface="Alexandria"/>
              </a:rPr>
              <a:t>Proximity to schools, healthcare facilities, and retail centers</a:t>
            </a:r>
          </a:p>
          <a:p>
            <a:r>
              <a:rPr lang="en-US" sz="2000" dirty="0">
                <a:latin typeface="Alexandria"/>
              </a:rPr>
              <a:t>Zoning permits residential development up to 8 floors</a:t>
            </a:r>
          </a:p>
          <a:p>
            <a:r>
              <a:rPr lang="en-US" sz="2000" b="1" dirty="0">
                <a:latin typeface="Alexandria"/>
              </a:rPr>
              <a:t>Conclusion: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The site demonstrates strong locational suitability for mid-income residential housing due to accessibility and availability of urban services.</a:t>
            </a:r>
          </a:p>
          <a:p>
            <a:endParaRPr lang="en-US" sz="2000" dirty="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FB938B8-8C43-0DF7-78C5-90AF0FEBA9E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3529215F-09E8-F291-54B7-A339C3389D4D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 case study</a:t>
            </a:r>
          </a:p>
        </p:txBody>
      </p:sp>
    </p:spTree>
    <p:extLst>
      <p:ext uri="{BB962C8B-B14F-4D97-AF65-F5344CB8AC3E}">
        <p14:creationId xmlns:p14="http://schemas.microsoft.com/office/powerpoint/2010/main" val="326858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1C04F-0FC8-B000-98C2-BB3E50C28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D941330-C08D-2FAA-3E8F-56E1F55EDA7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D2F8E90-3B98-38A0-F255-367B73542C48}"/>
              </a:ext>
            </a:extLst>
          </p:cNvPr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697C9C-7989-A300-929B-4C3C3894EA2D}"/>
              </a:ext>
            </a:extLst>
          </p:cNvPr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C48C2B8-269E-2531-CD4B-E60776148BE9}"/>
              </a:ext>
            </a:extLst>
          </p:cNvPr>
          <p:cNvSpPr txBox="1"/>
          <p:nvPr/>
        </p:nvSpPr>
        <p:spPr>
          <a:xfrm>
            <a:off x="1089897" y="1975695"/>
            <a:ext cx="8417320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3. Market Segmentation and Target Market</a:t>
            </a:r>
          </a:p>
          <a:p>
            <a:r>
              <a:rPr lang="en-US" sz="2000" dirty="0">
                <a:latin typeface="Alexandria"/>
              </a:rPr>
              <a:t>The residential market in City A was segmented based on income levels and household characteristics.</a:t>
            </a:r>
          </a:p>
          <a:p>
            <a:r>
              <a:rPr lang="en-US" sz="2000" b="1" dirty="0">
                <a:latin typeface="Alexandria"/>
              </a:rPr>
              <a:t>Target Market Segment: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Middle-income households earning </a:t>
            </a:r>
            <a:r>
              <a:rPr lang="en-US" sz="2000" b="1" dirty="0">
                <a:latin typeface="Alexandria"/>
              </a:rPr>
              <a:t>USD 2,000–3,500 per month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Young families and professionals aged </a:t>
            </a:r>
            <a:r>
              <a:rPr lang="en-US" sz="2000" b="1" dirty="0">
                <a:latin typeface="Alexandria"/>
              </a:rPr>
              <a:t>30–45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Preference for </a:t>
            </a:r>
            <a:r>
              <a:rPr lang="en-US" sz="2000" b="1" dirty="0">
                <a:latin typeface="Alexandria"/>
              </a:rPr>
              <a:t>2–3 bedroom apartments (90–130 m²)</a:t>
            </a:r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Demand Indicators: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Population growth rate: </a:t>
            </a:r>
            <a:r>
              <a:rPr lang="en-US" sz="2000" b="1" dirty="0">
                <a:latin typeface="Alexandria"/>
              </a:rPr>
              <a:t>2.8% annually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Household formation growth: </a:t>
            </a:r>
            <a:r>
              <a:rPr lang="en-US" sz="2000" b="1" dirty="0">
                <a:latin typeface="Alexandria"/>
              </a:rPr>
              <a:t>3.1% annually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Mortgage availability improving through local banks</a:t>
            </a:r>
          </a:p>
          <a:p>
            <a:endParaRPr lang="en-US" sz="2000" dirty="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686868-098E-EB2A-CB91-75064CD3FA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25019D71-CD33-BC2D-9153-10ABD40A3013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 case study</a:t>
            </a:r>
          </a:p>
        </p:txBody>
      </p:sp>
    </p:spTree>
    <p:extLst>
      <p:ext uri="{BB962C8B-B14F-4D97-AF65-F5344CB8AC3E}">
        <p14:creationId xmlns:p14="http://schemas.microsoft.com/office/powerpoint/2010/main" val="21177488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850B3AC-EE1F-DC02-F452-E2B07C796965}"/>
              </a:ext>
            </a:extLst>
          </p:cNvPr>
          <p:cNvSpPr/>
          <p:nvPr/>
        </p:nvSpPr>
        <p:spPr>
          <a:xfrm>
            <a:off x="6096000" y="3893230"/>
            <a:ext cx="4955591" cy="20454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b="1" dirty="0">
                <a:solidFill>
                  <a:schemeClr val="tx1"/>
                </a:solidFill>
                <a:latin typeface="Alexandria" charset="0"/>
              </a:rPr>
              <a:t>Real estate market analysis is not a single technique but an integrated decision-support process.</a:t>
            </a:r>
          </a:p>
        </p:txBody>
      </p:sp>
      <p:sp>
        <p:nvSpPr>
          <p:cNvPr id="2" name="Rectangle 1"/>
          <p:cNvSpPr/>
          <p:nvPr/>
        </p:nvSpPr>
        <p:spPr>
          <a:xfrm>
            <a:off x="1133854" y="1397680"/>
            <a:ext cx="4955591" cy="3739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26465" y="1962467"/>
            <a:ext cx="42225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Alexandria"/>
              </a:rPr>
              <a:t>By combining rigorous data collection, market and financial analysis, forecasting, ethical practice, and professional reporting, </a:t>
            </a:r>
            <a:r>
              <a:rPr lang="en-US" sz="2000">
                <a:latin typeface="Alexandria"/>
              </a:rPr>
              <a:t>market analysts </a:t>
            </a:r>
            <a:r>
              <a:rPr lang="en-US" sz="2000" dirty="0">
                <a:latin typeface="Alexandria"/>
              </a:rPr>
              <a:t>are equipped to conduct credible and practical real estate market analyses that support sustainable and informed decision-making in diverse market conditions.</a:t>
            </a:r>
            <a:endParaRPr lang="en-US" sz="2000" b="1" dirty="0">
              <a:latin typeface="Alexandri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33854" y="126028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CAA829-50EE-449D-B279-C665CEF628B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12917</TotalTime>
  <Words>2118</Words>
  <Application>Microsoft Office PowerPoint</Application>
  <PresentationFormat>شاشة عريضة</PresentationFormat>
  <Paragraphs>208</Paragraphs>
  <Slides>29</Slides>
  <Notes>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29</vt:i4>
      </vt:variant>
    </vt:vector>
  </HeadingPairs>
  <TitlesOfParts>
    <vt:vector size="35" baseType="lpstr">
      <vt:lpstr>Alexandria</vt:lpstr>
      <vt:lpstr>Arial</vt:lpstr>
      <vt:lpstr>Calibri</vt:lpstr>
      <vt:lpstr>Calibri Light</vt:lpstr>
      <vt:lpstr>Roboto Light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Rana Maya</cp:lastModifiedBy>
  <cp:revision>131</cp:revision>
  <dcterms:created xsi:type="dcterms:W3CDTF">2023-04-29T09:08:00Z</dcterms:created>
  <dcterms:modified xsi:type="dcterms:W3CDTF">2026-01-13T08:43:14Z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