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ma" ContentType="audio/x-ms-wma"/>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7" r:id="rId5"/>
  </p:sldMasterIdLst>
  <p:notesMasterIdLst>
    <p:notesMasterId r:id="rId54"/>
  </p:notesMasterIdLst>
  <p:sldIdLst>
    <p:sldId id="480" r:id="rId6"/>
    <p:sldId id="303" r:id="rId7"/>
    <p:sldId id="544" r:id="rId8"/>
    <p:sldId id="271" r:id="rId9"/>
    <p:sldId id="313" r:id="rId10"/>
    <p:sldId id="518" r:id="rId11"/>
    <p:sldId id="517" r:id="rId12"/>
    <p:sldId id="482" r:id="rId13"/>
    <p:sldId id="256" r:id="rId14"/>
    <p:sldId id="486" r:id="rId15"/>
    <p:sldId id="488" r:id="rId16"/>
    <p:sldId id="306" r:id="rId17"/>
    <p:sldId id="487" r:id="rId18"/>
    <p:sldId id="490" r:id="rId19"/>
    <p:sldId id="481" r:id="rId20"/>
    <p:sldId id="492" r:id="rId21"/>
    <p:sldId id="493" r:id="rId22"/>
    <p:sldId id="494" r:id="rId23"/>
    <p:sldId id="495" r:id="rId24"/>
    <p:sldId id="496" r:id="rId25"/>
    <p:sldId id="497" r:id="rId26"/>
    <p:sldId id="525" r:id="rId27"/>
    <p:sldId id="534" r:id="rId28"/>
    <p:sldId id="535" r:id="rId29"/>
    <p:sldId id="498" r:id="rId30"/>
    <p:sldId id="491" r:id="rId31"/>
    <p:sldId id="502" r:id="rId32"/>
    <p:sldId id="504" r:id="rId33"/>
    <p:sldId id="506" r:id="rId34"/>
    <p:sldId id="509" r:id="rId35"/>
    <p:sldId id="510" r:id="rId36"/>
    <p:sldId id="511" r:id="rId37"/>
    <p:sldId id="512" r:id="rId38"/>
    <p:sldId id="514" r:id="rId39"/>
    <p:sldId id="516" r:id="rId40"/>
    <p:sldId id="526" r:id="rId41"/>
    <p:sldId id="530" r:id="rId42"/>
    <p:sldId id="539" r:id="rId43"/>
    <p:sldId id="540" r:id="rId44"/>
    <p:sldId id="541" r:id="rId45"/>
    <p:sldId id="543" r:id="rId46"/>
    <p:sldId id="545" r:id="rId47"/>
    <p:sldId id="547" r:id="rId48"/>
    <p:sldId id="548" r:id="rId49"/>
    <p:sldId id="546" r:id="rId50"/>
    <p:sldId id="529" r:id="rId51"/>
    <p:sldId id="532" r:id="rId52"/>
    <p:sldId id="536"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44"/>
            <p14:sldId id="271"/>
            <p14:sldId id="313"/>
            <p14:sldId id="518"/>
            <p14:sldId id="517"/>
            <p14:sldId id="482"/>
            <p14:sldId id="256"/>
            <p14:sldId id="486"/>
            <p14:sldId id="488"/>
            <p14:sldId id="306"/>
            <p14:sldId id="487"/>
            <p14:sldId id="490"/>
            <p14:sldId id="481"/>
            <p14:sldId id="492"/>
            <p14:sldId id="493"/>
            <p14:sldId id="494"/>
            <p14:sldId id="495"/>
            <p14:sldId id="496"/>
            <p14:sldId id="497"/>
            <p14:sldId id="525"/>
            <p14:sldId id="534"/>
            <p14:sldId id="535"/>
            <p14:sldId id="498"/>
            <p14:sldId id="491"/>
            <p14:sldId id="502"/>
            <p14:sldId id="504"/>
            <p14:sldId id="506"/>
            <p14:sldId id="509"/>
            <p14:sldId id="510"/>
            <p14:sldId id="511"/>
            <p14:sldId id="512"/>
            <p14:sldId id="514"/>
            <p14:sldId id="516"/>
            <p14:sldId id="526"/>
            <p14:sldId id="530"/>
            <p14:sldId id="539"/>
            <p14:sldId id="540"/>
            <p14:sldId id="541"/>
            <p14:sldId id="543"/>
            <p14:sldId id="545"/>
            <p14:sldId id="547"/>
            <p14:sldId id="548"/>
            <p14:sldId id="546"/>
            <p14:sldId id="529"/>
          </p14:sldIdLst>
        </p14:section>
        <p14:section name="Untitled Section" id="{2F6AD2C2-46A9-4BC4-94FF-3A698A8E8EFB}">
          <p14:sldIdLst>
            <p14:sldId id="532"/>
            <p14:sldId id="536"/>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58221"/>
    <a:srgbClr val="669BBC"/>
    <a:srgbClr val="FFD200"/>
    <a:srgbClr val="203E5F"/>
    <a:srgbClr val="000000"/>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13" autoAdjust="0"/>
    <p:restoredTop sz="93738" autoAdjust="0"/>
  </p:normalViewPr>
  <p:slideViewPr>
    <p:cSldViewPr snapToGrid="0">
      <p:cViewPr varScale="1">
        <p:scale>
          <a:sx n="79" d="100"/>
          <a:sy n="79" d="100"/>
        </p:scale>
        <p:origin x="802" y="7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presProps" Target="pres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tableStyles" Target="tableStyles.xml"/><Relationship Id="rId5" Type="http://schemas.openxmlformats.org/officeDocument/2006/relationships/slideMaster" Target="slideMasters/slideMaster2.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viewProps" Target="viewProp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theme" Target="theme/theme1.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0820112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9161373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4386818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0734253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0030364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6970459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9147892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2/11/2026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8780480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2/11/2026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5133328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2/11/2026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818002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2/11/2026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4359210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solidFill>
                  <a:prstClr val="black">
                    <a:tint val="75000"/>
                  </a:prstClr>
                </a:solidFill>
              </a:rPr>
              <a:pPr/>
              <a:t>2/11/2026</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7884305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solidFill>
                  <a:prstClr val="black">
                    <a:tint val="75000"/>
                  </a:prstClr>
                </a:solidFill>
              </a:rPr>
              <a:pPr/>
              <a:t>2/11/2026</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4771393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solidFill>
                  <a:prstClr val="black">
                    <a:tint val="75000"/>
                  </a:prstClr>
                </a:solidFill>
              </a:rPr>
              <a:pPr/>
              <a:t>2/11/2026</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558356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2/11/2026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1354018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2/11/2026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6896843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2/11/2026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6680351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2/11/2026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2842011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83974176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71978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98513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24646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433788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76453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theme" Target="../theme/theme2.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slideLayout" Target="../slideLayouts/slideLayout33.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19" Type="http://schemas.openxmlformats.org/officeDocument/2006/relationships/image" Target="../media/image1.png"/><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solidFill>
                  <a:prstClr val="black">
                    <a:tint val="75000"/>
                  </a:prstClr>
                </a:solidFill>
              </a:rPr>
              <a:pPr/>
              <a:t>2/11/2026</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39935742"/>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ma"/><Relationship Id="rId1" Type="http://schemas.microsoft.com/office/2007/relationships/media" Target="../media/media1.wma"/><Relationship Id="rId5" Type="http://schemas.openxmlformats.org/officeDocument/2006/relationships/image" Target="../media/image10.png"/><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32.xml"/><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11911" y="4922347"/>
            <a:ext cx="5216525" cy="400110"/>
          </a:xfrm>
          <a:prstGeom prst="rect">
            <a:avLst/>
          </a:prstGeom>
          <a:noFill/>
        </p:spPr>
        <p:txBody>
          <a:bodyPr wrap="square" rtlCol="0">
            <a:spAutoFit/>
          </a:bodyPr>
          <a:lstStyle/>
          <a:p>
            <a:r>
              <a:rPr lang="ar-EG" sz="2000" dirty="0">
                <a:latin typeface="Alexandria" charset="0"/>
                <a:cs typeface="Alexandria" charset="0"/>
              </a:rPr>
              <a:t>إعداد د/ مرفت محمد  </a:t>
            </a:r>
          </a:p>
        </p:txBody>
      </p:sp>
      <p:sp>
        <p:nvSpPr>
          <p:cNvPr id="31" name="TextBox 30"/>
          <p:cNvSpPr txBox="1"/>
          <p:nvPr/>
        </p:nvSpPr>
        <p:spPr>
          <a:xfrm>
            <a:off x="537277" y="2424037"/>
            <a:ext cx="3972378" cy="2123658"/>
          </a:xfrm>
          <a:prstGeom prst="rect">
            <a:avLst/>
          </a:prstGeom>
          <a:noFill/>
        </p:spPr>
        <p:txBody>
          <a:bodyPr wrap="square" rtlCol="0">
            <a:spAutoFit/>
          </a:bodyPr>
          <a:lstStyle/>
          <a:p>
            <a:pPr algn="ctr"/>
            <a:r>
              <a:rPr lang="ar-EG" sz="4400" b="1" dirty="0">
                <a:solidFill>
                  <a:srgbClr val="00B0F0"/>
                </a:solidFill>
                <a:latin typeface="Alexandria" charset="0"/>
                <a:cs typeface="Alexandria" charset="0"/>
              </a:rPr>
              <a:t>محاضرة 2</a:t>
            </a:r>
          </a:p>
          <a:p>
            <a:pPr algn="ctr"/>
            <a:r>
              <a:rPr lang="ar-EG" sz="4400" b="1" dirty="0">
                <a:solidFill>
                  <a:srgbClr val="00B0F0"/>
                </a:solidFill>
                <a:latin typeface="Alexandria" charset="0"/>
                <a:cs typeface="Alexandria" charset="0"/>
              </a:rPr>
              <a:t>لمقرر</a:t>
            </a:r>
          </a:p>
          <a:p>
            <a:pPr algn="ctr"/>
            <a:r>
              <a:rPr lang="ar-EG" sz="4400" b="1" dirty="0">
                <a:solidFill>
                  <a:srgbClr val="00B0F0"/>
                </a:solidFill>
                <a:latin typeface="Alexandria" charset="0"/>
                <a:cs typeface="Alexandria" charset="0"/>
              </a:rPr>
              <a:t>مهارات بحثية 1</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Alexandria" charset="0"/>
                <a:cs typeface="Alexandria" charset="0"/>
              </a:rPr>
              <a:t>محاضرة 2</a:t>
            </a:r>
            <a:endParaRPr lang="en-US" sz="2800" b="1" dirty="0">
              <a:solidFill>
                <a:schemeClr val="bg1"/>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986"/>
    </mc:Choice>
    <mc:Fallback xmlns="">
      <p:transition spd="slow" advTm="598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161443" cy="769441"/>
          </a:xfrm>
          <a:prstGeom prst="rect">
            <a:avLst/>
          </a:prstGeom>
          <a:noFill/>
        </p:spPr>
        <p:txBody>
          <a:bodyPr wrap="none" rtlCol="0">
            <a:spAutoFit/>
          </a:bodyPr>
          <a:lstStyle/>
          <a:p>
            <a:r>
              <a:rPr lang="ar-EG" sz="4400" b="1" dirty="0">
                <a:solidFill>
                  <a:srgbClr val="00B0F0"/>
                </a:solidFill>
                <a:latin typeface="Alexandria" charset="0"/>
                <a:cs typeface="Alexandria" charset="0"/>
              </a:rPr>
              <a:t>مهارات بحثية 1</a:t>
            </a:r>
            <a:endParaRPr lang="en-US" sz="44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Alexandria" charset="0"/>
                <a:cs typeface="Alexandria" charset="0"/>
              </a:rPr>
              <a:t>محاضرة 2</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ar-EG" sz="2800" b="1" dirty="0">
                <a:solidFill>
                  <a:srgbClr val="00B0F0"/>
                </a:solidFill>
                <a:latin typeface="Alexandria" charset="0"/>
                <a:cs typeface="Alexandria" charset="0"/>
              </a:rPr>
              <a:t>د/ مرفت محمد</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ar-EG" sz="2400" dirty="0">
                <a:solidFill>
                  <a:srgbClr val="00B0F0"/>
                </a:solidFill>
                <a:latin typeface="Alexandria" charset="0"/>
                <a:cs typeface="Alexandria" charset="0"/>
              </a:rPr>
              <a:t>إعداد </a:t>
            </a:r>
            <a:endParaRPr lang="en-US" sz="2400" dirty="0">
              <a:solidFill>
                <a:srgbClr val="00B0F0"/>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endParaRPr lang="en-US" sz="2000" b="1" dirty="0">
              <a:solidFill>
                <a:schemeClr val="bg1"/>
              </a:solidFill>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296"/>
    </mc:Choice>
    <mc:Fallback xmlns="">
      <p:transition spd="slow" advTm="429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26" name="Rectangle 25"/>
          <p:cNvSpPr/>
          <p:nvPr/>
        </p:nvSpPr>
        <p:spPr>
          <a:xfrm>
            <a:off x="1127760" y="1123950"/>
            <a:ext cx="4942047" cy="344805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099648" y="1105201"/>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4" name="Rectangle 33"/>
          <p:cNvSpPr/>
          <p:nvPr/>
        </p:nvSpPr>
        <p:spPr>
          <a:xfrm>
            <a:off x="1099648" y="4884389"/>
            <a:ext cx="4775435" cy="1384995"/>
          </a:xfrm>
          <a:prstGeom prst="rect">
            <a:avLst/>
          </a:prstGeom>
          <a:noFill/>
        </p:spPr>
        <p:txBody>
          <a:bodyPr wrap="square">
            <a:spAutoFit/>
          </a:bodyPr>
          <a:lstStyle/>
          <a:p>
            <a:pPr algn="r" rtl="1">
              <a:lnSpc>
                <a:spcPct val="150000"/>
              </a:lnSpc>
            </a:pPr>
            <a:r>
              <a:rPr lang="ar-EG" sz="1400" dirty="0">
                <a:solidFill>
                  <a:prstClr val="black"/>
                </a:solidFill>
                <a:latin typeface="Alexandria" charset="0"/>
                <a:cs typeface="Alexandria" charset="0"/>
              </a:rPr>
              <a:t>في المحاضرة السابقة استعرضنا مفهوم البحث، وكذا مفهوم العلم وخصائصه وأهداف العلم والفرق بين العلم والمعرفة ومفهوم البحث العلمي وخصائص البحث العلمي ودوافع اجراء البحوث والدراسات وأهمية البحث العلمي.</a:t>
            </a:r>
          </a:p>
          <a:p>
            <a:pPr algn="r" rtl="1">
              <a:lnSpc>
                <a:spcPct val="150000"/>
              </a:lnSpc>
            </a:pPr>
            <a:r>
              <a:rPr lang="ar-EG" sz="1400" dirty="0">
                <a:solidFill>
                  <a:prstClr val="black"/>
                </a:solidFill>
                <a:latin typeface="Alexandria" charset="0"/>
                <a:cs typeface="Alexandria" charset="0"/>
              </a:rPr>
              <a:t>.</a:t>
            </a:r>
            <a:endParaRPr lang="en-US" sz="1400" dirty="0">
              <a:solidFill>
                <a:prstClr val="black"/>
              </a:solidFill>
              <a:latin typeface="Alexandria" charset="0"/>
              <a:cs typeface="Alexandria" charset="0"/>
            </a:endParaRPr>
          </a:p>
        </p:txBody>
      </p:sp>
      <p:sp>
        <p:nvSpPr>
          <p:cNvPr id="41" name="TextBox 40"/>
          <p:cNvSpPr txBox="1"/>
          <p:nvPr/>
        </p:nvSpPr>
        <p:spPr>
          <a:xfrm>
            <a:off x="6301339" y="1259391"/>
            <a:ext cx="2324675" cy="523220"/>
          </a:xfrm>
          <a:prstGeom prst="rect">
            <a:avLst/>
          </a:prstGeom>
          <a:noFill/>
        </p:spPr>
        <p:txBody>
          <a:bodyPr wrap="none" rtlCol="0">
            <a:spAutoFit/>
          </a:bodyPr>
          <a:lstStyle/>
          <a:p>
            <a:r>
              <a:rPr lang="ar-EG" sz="2800" b="1" dirty="0">
                <a:solidFill>
                  <a:srgbClr val="00B0F0"/>
                </a:solidFill>
                <a:latin typeface="Alexandria" charset="0"/>
                <a:cs typeface="Alexandria" charset="0"/>
              </a:rPr>
              <a:t>التمهيد للمحاضرة </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EG" sz="1400" dirty="0">
                <a:solidFill>
                  <a:prstClr val="white"/>
                </a:solidFill>
                <a:latin typeface="Alexandria" charset="0"/>
                <a:cs typeface="Alexandria" charset="0"/>
              </a:rPr>
              <a:t>محاضرة</a:t>
            </a:r>
            <a:endParaRPr lang="en-US" sz="1400" dirty="0">
              <a:solidFill>
                <a:prstClr val="white"/>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prstClr val="white"/>
                </a:solidFill>
                <a:latin typeface="Alexandria" charset="0"/>
                <a:cs typeface="Alexandria" charset="0"/>
              </a:rPr>
              <a:t>02</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endParaRPr lang="en-US" sz="2000" b="1" dirty="0">
              <a:solidFill>
                <a:prstClr val="black"/>
              </a:solidFill>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214933056"/>
      </p:ext>
    </p:extLst>
  </p:cSld>
  <p:clrMapOvr>
    <a:masterClrMapping/>
  </p:clrMapOvr>
  <mc:AlternateContent xmlns:mc="http://schemas.openxmlformats.org/markup-compatibility/2006" xmlns:p14="http://schemas.microsoft.com/office/powerpoint/2010/main">
    <mc:Choice Requires="p14">
      <p:transition spd="slow" p14:dur="2000" advTm="42689"/>
    </mc:Choice>
    <mc:Fallback xmlns="">
      <p:transition spd="slow" advTm="4268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492624" y="4884389"/>
            <a:ext cx="4382459" cy="698717"/>
          </a:xfrm>
          <a:prstGeom prst="rect">
            <a:avLst/>
          </a:prstGeom>
          <a:noFill/>
        </p:spPr>
        <p:txBody>
          <a:bodyPr wrap="square">
            <a:spAutoFit/>
          </a:bodyPr>
          <a:lstStyle/>
          <a:p>
            <a:pPr algn="r" rtl="1">
              <a:lnSpc>
                <a:spcPct val="150000"/>
              </a:lnSpc>
            </a:pPr>
            <a:r>
              <a:rPr lang="ar-EG" sz="1400" dirty="0">
                <a:latin typeface="Alexandria" charset="0"/>
                <a:cs typeface="Alexandria" charset="0"/>
              </a:rPr>
              <a:t>تهدف المحاضرة الى استعراض نشأة المنهج الوصفي والتعريف به وأهدافه واستخداماته ومزاياه وعيوبه وأدواته  وخطواته وأساليبه.</a:t>
            </a:r>
            <a:endParaRPr lang="en-US" sz="1400" dirty="0">
              <a:latin typeface="Alexandria" charset="0"/>
              <a:cs typeface="Alexandria" charset="0"/>
            </a:endParaRPr>
          </a:p>
        </p:txBody>
      </p:sp>
      <p:sp>
        <p:nvSpPr>
          <p:cNvPr id="41" name="TextBox 40"/>
          <p:cNvSpPr txBox="1"/>
          <p:nvPr/>
        </p:nvSpPr>
        <p:spPr>
          <a:xfrm>
            <a:off x="6301339" y="1259391"/>
            <a:ext cx="2146742" cy="523220"/>
          </a:xfrm>
          <a:prstGeom prst="rect">
            <a:avLst/>
          </a:prstGeom>
          <a:noFill/>
        </p:spPr>
        <p:txBody>
          <a:bodyPr wrap="none" rtlCol="0">
            <a:spAutoFit/>
          </a:bodyPr>
          <a:lstStyle/>
          <a:p>
            <a:r>
              <a:rPr lang="ar-EG" sz="2800" b="1" dirty="0">
                <a:solidFill>
                  <a:srgbClr val="00B0F0"/>
                </a:solidFill>
                <a:latin typeface="Alexandria" charset="0"/>
                <a:cs typeface="Alexandria" charset="0"/>
              </a:rPr>
              <a:t>أهداف المحاضرة</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EG" sz="1400" dirty="0">
                <a:solidFill>
                  <a:schemeClr val="bg1"/>
                </a:solidFill>
                <a:latin typeface="Alexandria" charset="0"/>
                <a:cs typeface="Alexandria" charset="0"/>
              </a:rPr>
              <a:t>محاضرة</a:t>
            </a: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endParaRPr lang="en-US" sz="2000" b="1"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4350"/>
    </mc:Choice>
    <mc:Fallback xmlns="">
      <p:transition spd="slow" advTm="243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أهداف المحاضرة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770263"/>
          </a:xfrm>
          <a:prstGeom prst="rect">
            <a:avLst/>
          </a:prstGeom>
          <a:noFill/>
        </p:spPr>
        <p:txBody>
          <a:bodyPr wrap="square" rtlCol="0">
            <a:spAutoFit/>
          </a:bodyPr>
          <a:lstStyle/>
          <a:p>
            <a:endParaRPr lang="en-US" sz="2000" dirty="0">
              <a:latin typeface="Alexandria" charset="0"/>
              <a:cs typeface="Alexandria" charset="0"/>
            </a:endParaRPr>
          </a:p>
          <a:p>
            <a:pPr algn="justLow" rtl="1">
              <a:lnSpc>
                <a:spcPct val="150000"/>
              </a:lnSpc>
            </a:pPr>
            <a:r>
              <a:rPr lang="ar-EG" sz="2000" dirty="0">
                <a:latin typeface="Alexandria" charset="0"/>
                <a:cs typeface="Alexandria" charset="0"/>
              </a:rPr>
              <a:t>تهدف المحاضرة الى استعراض النقاط التالية:-</a:t>
            </a:r>
          </a:p>
          <a:p>
            <a:pPr marL="342900" indent="-342900" algn="justLow" rtl="1">
              <a:lnSpc>
                <a:spcPct val="150000"/>
              </a:lnSpc>
              <a:buFontTx/>
              <a:buChar char="-"/>
            </a:pPr>
            <a:r>
              <a:rPr lang="ar-EG" sz="1400" dirty="0">
                <a:latin typeface="Alexandria" charset="0"/>
                <a:cs typeface="Alexandria" charset="0"/>
              </a:rPr>
              <a:t>نشأة المنهج الوصفي</a:t>
            </a:r>
          </a:p>
          <a:p>
            <a:pPr marL="342900" indent="-342900" algn="justLow" rtl="1">
              <a:lnSpc>
                <a:spcPct val="150000"/>
              </a:lnSpc>
              <a:buFontTx/>
              <a:buChar char="-"/>
            </a:pPr>
            <a:r>
              <a:rPr lang="ar-EG" sz="1400" dirty="0">
                <a:latin typeface="Alexandria" charset="0"/>
                <a:cs typeface="Alexandria" charset="0"/>
              </a:rPr>
              <a:t>التعريف بالمنهج الوصفي</a:t>
            </a:r>
          </a:p>
          <a:p>
            <a:pPr marL="342900" indent="-342900" algn="justLow" rtl="1">
              <a:lnSpc>
                <a:spcPct val="150000"/>
              </a:lnSpc>
              <a:buFontTx/>
              <a:buChar char="-"/>
            </a:pPr>
            <a:r>
              <a:rPr lang="ar-EG" sz="1400" dirty="0">
                <a:latin typeface="Alexandria" charset="0"/>
                <a:cs typeface="Alexandria" charset="0"/>
              </a:rPr>
              <a:t>أهداف المنهج الوصفي</a:t>
            </a:r>
          </a:p>
          <a:p>
            <a:pPr marL="342900" indent="-342900" algn="justLow" rtl="1">
              <a:lnSpc>
                <a:spcPct val="150000"/>
              </a:lnSpc>
              <a:buFontTx/>
              <a:buChar char="-"/>
            </a:pPr>
            <a:r>
              <a:rPr lang="ar-EG" sz="1400" dirty="0">
                <a:latin typeface="Alexandria" charset="0"/>
                <a:cs typeface="Alexandria" charset="0"/>
              </a:rPr>
              <a:t>استخدامات المنهج الوصفي</a:t>
            </a:r>
          </a:p>
          <a:p>
            <a:pPr marL="342900" indent="-342900" algn="justLow" rtl="1">
              <a:lnSpc>
                <a:spcPct val="150000"/>
              </a:lnSpc>
              <a:buFontTx/>
              <a:buChar char="-"/>
            </a:pPr>
            <a:r>
              <a:rPr lang="ar-EG" sz="1400" dirty="0">
                <a:latin typeface="Alexandria" charset="0"/>
                <a:cs typeface="Alexandria" charset="0"/>
              </a:rPr>
              <a:t>مزايا المنهج الوصفي</a:t>
            </a:r>
          </a:p>
          <a:p>
            <a:pPr marL="342900" indent="-342900" algn="justLow" rtl="1">
              <a:lnSpc>
                <a:spcPct val="150000"/>
              </a:lnSpc>
              <a:buFontTx/>
              <a:buChar char="-"/>
            </a:pPr>
            <a:r>
              <a:rPr lang="ar-EG" sz="1400" dirty="0">
                <a:latin typeface="Alexandria" charset="0"/>
                <a:cs typeface="Alexandria" charset="0"/>
              </a:rPr>
              <a:t>عيوب المنهج الوصفي</a:t>
            </a:r>
          </a:p>
          <a:p>
            <a:pPr marL="342900" indent="-342900" algn="justLow" rtl="1">
              <a:lnSpc>
                <a:spcPct val="150000"/>
              </a:lnSpc>
              <a:buFontTx/>
              <a:buChar char="-"/>
            </a:pPr>
            <a:r>
              <a:rPr lang="ar-EG" sz="1400" dirty="0">
                <a:latin typeface="Alexandria" charset="0"/>
                <a:cs typeface="Alexandria" charset="0"/>
              </a:rPr>
              <a:t>أدوات المنهج الوصفي</a:t>
            </a:r>
          </a:p>
          <a:p>
            <a:pPr marL="342900" indent="-342900" algn="justLow" rtl="1">
              <a:lnSpc>
                <a:spcPct val="150000"/>
              </a:lnSpc>
              <a:buFontTx/>
              <a:buChar char="-"/>
            </a:pPr>
            <a:r>
              <a:rPr lang="ar-EG" sz="1400" dirty="0">
                <a:latin typeface="Alexandria" charset="0"/>
                <a:cs typeface="Alexandria" charset="0"/>
              </a:rPr>
              <a:t>خطوات البحث باستخدام المنهج الوصفي</a:t>
            </a:r>
          </a:p>
          <a:p>
            <a:pPr marL="342900" indent="-342900" algn="justLow" rtl="1">
              <a:lnSpc>
                <a:spcPct val="150000"/>
              </a:lnSpc>
              <a:buFontTx/>
              <a:buChar char="-"/>
            </a:pPr>
            <a:r>
              <a:rPr lang="ar-EG" sz="1400" dirty="0">
                <a:latin typeface="Alexandria" charset="0"/>
                <a:cs typeface="Alexandria" charset="0"/>
              </a:rPr>
              <a:t>أساليب المنهج الوصفي</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1323439"/>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a:p>
            <a:pPr algn="ct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endParaRPr lang="en-US" sz="2000" b="1" dirty="0"/>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6461"/>
    </mc:Choice>
    <mc:Fallback xmlns="">
      <p:transition spd="slow" advTm="2646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المحاور الرئيسية للمحاضرة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829576" y="2495028"/>
            <a:ext cx="7185993" cy="3405484"/>
          </a:xfrm>
          <a:prstGeom prst="rect">
            <a:avLst/>
          </a:prstGeom>
          <a:noFill/>
        </p:spPr>
        <p:txBody>
          <a:bodyPr wrap="square" rtlCol="0">
            <a:spAutoFit/>
          </a:bodyPr>
          <a:lstStyle/>
          <a:p>
            <a:pPr marL="342900" lvl="0" indent="-342900" algn="justLow" rtl="1">
              <a:lnSpc>
                <a:spcPct val="150000"/>
              </a:lnSpc>
              <a:buFontTx/>
              <a:buChar char="-"/>
            </a:pPr>
            <a:r>
              <a:rPr lang="ar-EG" sz="1400" dirty="0">
                <a:solidFill>
                  <a:prstClr val="black"/>
                </a:solidFill>
                <a:latin typeface="Alexandria" charset="0"/>
                <a:cs typeface="Alexandria" charset="0"/>
              </a:rPr>
              <a:t>نشأة المنهج الوصفي</a:t>
            </a:r>
          </a:p>
          <a:p>
            <a:pPr marL="342900" lvl="0" indent="-342900" algn="justLow" rtl="1">
              <a:lnSpc>
                <a:spcPct val="150000"/>
              </a:lnSpc>
              <a:buFontTx/>
              <a:buChar char="-"/>
            </a:pPr>
            <a:r>
              <a:rPr lang="ar-EG" sz="1400" dirty="0">
                <a:solidFill>
                  <a:prstClr val="black"/>
                </a:solidFill>
                <a:latin typeface="Alexandria" charset="0"/>
                <a:cs typeface="Alexandria" charset="0"/>
              </a:rPr>
              <a:t>التعريف بالمنهج الوصفي</a:t>
            </a:r>
          </a:p>
          <a:p>
            <a:pPr marL="342900" lvl="0" indent="-342900" algn="justLow" rtl="1">
              <a:lnSpc>
                <a:spcPct val="150000"/>
              </a:lnSpc>
              <a:buFontTx/>
              <a:buChar char="-"/>
            </a:pPr>
            <a:r>
              <a:rPr lang="ar-EG" sz="1400" dirty="0">
                <a:solidFill>
                  <a:prstClr val="black"/>
                </a:solidFill>
                <a:latin typeface="Alexandria" charset="0"/>
                <a:cs typeface="Alexandria" charset="0"/>
              </a:rPr>
              <a:t>أهداف المنهج الوصفي</a:t>
            </a:r>
          </a:p>
          <a:p>
            <a:pPr marL="342900" lvl="0" indent="-342900" algn="justLow" rtl="1">
              <a:lnSpc>
                <a:spcPct val="150000"/>
              </a:lnSpc>
              <a:buFontTx/>
              <a:buChar char="-"/>
            </a:pPr>
            <a:r>
              <a:rPr lang="ar-EG" sz="1400" dirty="0">
                <a:solidFill>
                  <a:prstClr val="black"/>
                </a:solidFill>
                <a:latin typeface="Alexandria" charset="0"/>
                <a:cs typeface="Alexandria" charset="0"/>
              </a:rPr>
              <a:t>استخدامات المنهج الوصفي</a:t>
            </a:r>
          </a:p>
          <a:p>
            <a:pPr marL="342900" lvl="0" indent="-342900" algn="justLow" rtl="1">
              <a:lnSpc>
                <a:spcPct val="150000"/>
              </a:lnSpc>
              <a:buFontTx/>
              <a:buChar char="-"/>
            </a:pPr>
            <a:r>
              <a:rPr lang="ar-EG" sz="1400" dirty="0">
                <a:solidFill>
                  <a:prstClr val="black"/>
                </a:solidFill>
                <a:latin typeface="Alexandria" charset="0"/>
                <a:cs typeface="Alexandria" charset="0"/>
              </a:rPr>
              <a:t>مزايا المنهج الوصفي</a:t>
            </a:r>
          </a:p>
          <a:p>
            <a:pPr marL="342900" lvl="0" indent="-342900" algn="justLow" rtl="1">
              <a:lnSpc>
                <a:spcPct val="150000"/>
              </a:lnSpc>
              <a:buFontTx/>
              <a:buChar char="-"/>
            </a:pPr>
            <a:r>
              <a:rPr lang="ar-EG" sz="1400" dirty="0">
                <a:solidFill>
                  <a:prstClr val="black"/>
                </a:solidFill>
                <a:latin typeface="Alexandria" charset="0"/>
                <a:cs typeface="Alexandria" charset="0"/>
              </a:rPr>
              <a:t>عيوب المنهج الوصفي</a:t>
            </a:r>
          </a:p>
          <a:p>
            <a:pPr marL="342900" lvl="0" indent="-342900" algn="justLow" rtl="1">
              <a:lnSpc>
                <a:spcPct val="150000"/>
              </a:lnSpc>
              <a:buFontTx/>
              <a:buChar char="-"/>
            </a:pPr>
            <a:r>
              <a:rPr lang="ar-EG" sz="1400" dirty="0">
                <a:solidFill>
                  <a:prstClr val="black"/>
                </a:solidFill>
                <a:latin typeface="Alexandria" charset="0"/>
                <a:cs typeface="Alexandria" charset="0"/>
              </a:rPr>
              <a:t>أدوات المنهج الوصفي</a:t>
            </a:r>
          </a:p>
          <a:p>
            <a:pPr marL="342900" lvl="0" indent="-342900" algn="justLow" rtl="1">
              <a:lnSpc>
                <a:spcPct val="150000"/>
              </a:lnSpc>
              <a:buFontTx/>
              <a:buChar char="-"/>
            </a:pPr>
            <a:r>
              <a:rPr lang="ar-EG" sz="1400" dirty="0">
                <a:solidFill>
                  <a:prstClr val="black"/>
                </a:solidFill>
                <a:latin typeface="Alexandria" charset="0"/>
                <a:cs typeface="Alexandria" charset="0"/>
              </a:rPr>
              <a:t>خطوات البحث باستخدام المنهج الوصفي</a:t>
            </a:r>
          </a:p>
          <a:p>
            <a:pPr marL="342900" lvl="0" indent="-342900" algn="justLow" rtl="1">
              <a:lnSpc>
                <a:spcPct val="150000"/>
              </a:lnSpc>
              <a:buFontTx/>
              <a:buChar char="-"/>
            </a:pPr>
            <a:r>
              <a:rPr lang="ar-EG" sz="1400" dirty="0">
                <a:solidFill>
                  <a:prstClr val="black"/>
                </a:solidFill>
                <a:latin typeface="Alexandria" charset="0"/>
                <a:cs typeface="Alexandria" charset="0"/>
              </a:rPr>
              <a:t>أساليب المنهج الوصفي</a:t>
            </a:r>
          </a:p>
          <a:p>
            <a:pPr lvl="0" algn="justLow" rtl="1">
              <a:lnSpc>
                <a:spcPct val="150000"/>
              </a:lnSpc>
            </a:pPr>
            <a:endParaRPr lang="en-US" sz="2000" dirty="0">
              <a:solidFill>
                <a:prstClr val="black"/>
              </a:solidFill>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endParaRPr lang="en-US" sz="2000" b="1" dirty="0"/>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03861132"/>
      </p:ext>
    </p:extLst>
  </p:cSld>
  <p:clrMapOvr>
    <a:masterClrMapping/>
  </p:clrMapOvr>
  <mc:AlternateContent xmlns:mc="http://schemas.openxmlformats.org/markup-compatibility/2006" xmlns:p14="http://schemas.microsoft.com/office/powerpoint/2010/main">
    <mc:Choice Requires="p14">
      <p:transition spd="slow" p14:dur="2000" advTm="28511"/>
    </mc:Choice>
    <mc:Fallback xmlns="">
      <p:transition spd="slow" advTm="2851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550493" y="1569115"/>
            <a:ext cx="4113898" cy="46037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أنواع البحث العلمي ومناهجه</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001390"/>
            <a:ext cx="8417320" cy="2400657"/>
          </a:xfrm>
          <a:prstGeom prst="rect">
            <a:avLst/>
          </a:prstGeom>
          <a:noFill/>
        </p:spPr>
        <p:txBody>
          <a:bodyPr wrap="square" rtlCol="0">
            <a:spAutoFit/>
          </a:bodyPr>
          <a:lstStyle/>
          <a:p>
            <a:pPr algn="r" rtl="1">
              <a:lnSpc>
                <a:spcPct val="150000"/>
              </a:lnSpc>
            </a:pPr>
            <a:r>
              <a:rPr lang="ar-EG" sz="1400" dirty="0">
                <a:latin typeface="Alexandria" charset="0"/>
                <a:cs typeface="Alexandria" charset="0"/>
              </a:rPr>
              <a:t>تنقسم البحث العلمية الى عدة أنواع، منها: -</a:t>
            </a:r>
          </a:p>
          <a:p>
            <a:pPr marL="285750" indent="-285750" algn="r" rtl="1">
              <a:lnSpc>
                <a:spcPct val="150000"/>
              </a:lnSpc>
              <a:buFontTx/>
              <a:buChar char="-"/>
            </a:pPr>
            <a:r>
              <a:rPr lang="ar-EG" sz="1400" dirty="0">
                <a:latin typeface="Alexandria" charset="0"/>
                <a:cs typeface="Alexandria" charset="0"/>
              </a:rPr>
              <a:t>البحوث الوصفية</a:t>
            </a:r>
          </a:p>
          <a:p>
            <a:pPr marL="285750" indent="-285750" algn="r" rtl="1">
              <a:lnSpc>
                <a:spcPct val="150000"/>
              </a:lnSpc>
              <a:buFontTx/>
              <a:buChar char="-"/>
            </a:pPr>
            <a:r>
              <a:rPr lang="ar-EG" sz="1400" dirty="0">
                <a:latin typeface="Alexandria" charset="0"/>
                <a:cs typeface="Alexandria" charset="0"/>
              </a:rPr>
              <a:t>البحوث الاستكشافية</a:t>
            </a:r>
          </a:p>
          <a:p>
            <a:pPr marL="285750" indent="-285750" algn="r" rtl="1">
              <a:lnSpc>
                <a:spcPct val="150000"/>
              </a:lnSpc>
              <a:buFontTx/>
              <a:buChar char="-"/>
            </a:pPr>
            <a:r>
              <a:rPr lang="ar-EG" sz="1400" dirty="0">
                <a:latin typeface="Alexandria" charset="0"/>
                <a:cs typeface="Alexandria" charset="0"/>
              </a:rPr>
              <a:t>البحوث التجريبية.</a:t>
            </a:r>
          </a:p>
          <a:p>
            <a:pPr marL="285750" indent="-285750" algn="r" rtl="1">
              <a:lnSpc>
                <a:spcPct val="150000"/>
              </a:lnSpc>
              <a:buFontTx/>
              <a:buChar char="-"/>
            </a:pPr>
            <a:r>
              <a:rPr lang="ar-EG" sz="1400" dirty="0">
                <a:latin typeface="Alexandria" charset="0"/>
                <a:cs typeface="Alexandria" charset="0"/>
              </a:rPr>
              <a:t>البحوث الاستكشافية</a:t>
            </a:r>
          </a:p>
          <a:p>
            <a:pPr algn="r" rtl="1">
              <a:lnSpc>
                <a:spcPct val="150000"/>
              </a:lnSpc>
            </a:pPr>
            <a:r>
              <a:rPr lang="ar-EG" sz="1400" dirty="0">
                <a:latin typeface="Alexandria" charset="0"/>
                <a:cs typeface="Alexandria" charset="0"/>
              </a:rPr>
              <a:t>وفيما يلي نعرض لكل منها بشيء من التفصيل على النحو التالي:-</a:t>
            </a:r>
            <a:endParaRPr lang="ar-EG" sz="1600" dirty="0">
              <a:latin typeface="Alexandria" charset="0"/>
              <a:cs typeface="Alexandria" charset="0"/>
            </a:endParaRPr>
          </a:p>
          <a:p>
            <a:pPr algn="justLow" rtl="1">
              <a:lnSpc>
                <a:spcPct val="150000"/>
              </a:lnSpc>
            </a:pPr>
            <a:endParaRPr lang="en-US" sz="1600" dirty="0">
              <a:latin typeface="Alexandria" charset="0"/>
              <a:cs typeface="Alexandria" charset="0"/>
            </a:endParaRPr>
          </a:p>
        </p:txBody>
      </p:sp>
      <p:sp>
        <p:nvSpPr>
          <p:cNvPr id="33" name="TextBox 32"/>
          <p:cNvSpPr txBox="1"/>
          <p:nvPr/>
        </p:nvSpPr>
        <p:spPr>
          <a:xfrm>
            <a:off x="4031632" y="761955"/>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endParaRPr lang="en-US" sz="2000" b="1" dirty="0"/>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99266346"/>
      </p:ext>
    </p:extLst>
  </p:cSld>
  <p:clrMapOvr>
    <a:masterClrMapping/>
  </p:clrMapOvr>
  <mc:AlternateContent xmlns:mc="http://schemas.openxmlformats.org/markup-compatibility/2006" xmlns:p14="http://schemas.microsoft.com/office/powerpoint/2010/main">
    <mc:Choice Requires="p14">
      <p:transition spd="slow" p14:dur="2000" advTm="321638"/>
    </mc:Choice>
    <mc:Fallback xmlns="">
      <p:transition spd="slow" advTm="321638"/>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50613" y="2139839"/>
            <a:ext cx="6720404" cy="4293483"/>
          </a:xfrm>
          <a:prstGeom prst="rect">
            <a:avLst/>
          </a:prstGeom>
          <a:noFill/>
        </p:spPr>
        <p:txBody>
          <a:bodyPr wrap="square" rtlCol="0">
            <a:spAutoFit/>
          </a:bodyPr>
          <a:lstStyle/>
          <a:p>
            <a:pPr algn="justLow" rtl="1">
              <a:lnSpc>
                <a:spcPct val="150000"/>
              </a:lnSpc>
            </a:pPr>
            <a:r>
              <a:rPr lang="en-US" sz="1400" dirty="0">
                <a:ln w="0"/>
                <a:latin typeface="Alexandria" charset="0"/>
                <a:cs typeface="Simplified Arabic" panose="02020603050405020304" pitchFamily="18" charset="-78"/>
              </a:rPr>
              <a:t> </a:t>
            </a:r>
            <a:r>
              <a:rPr lang="ar-EG" sz="1400" dirty="0">
                <a:ln w="0"/>
                <a:latin typeface="Alexandria" charset="0"/>
                <a:cs typeface="Simplified Arabic" panose="02020603050405020304" pitchFamily="18" charset="-78"/>
              </a:rPr>
              <a:t>يعتبر الوصف أول هدف من أهداف الدراسة العلمية للسلوك الإنساني في العلوم النفسية والتربوية والاجتماعية. ولذلك تعتبر البحوث الوصفية أسهل من حيث فهمها واستيعابها سواء حصل الفرد أم ً لا على بعض المعلومات تخص الخطوات المختلفة المتضمنة في بحث من البحوث، إلى جانب مختلف الوسائل المستخدمة في جمع البيانات والتعبير عنها. وما إلى ذلك ( سليمان ،2014 ) .</a:t>
            </a:r>
          </a:p>
          <a:p>
            <a:pPr algn="justLow" rtl="1">
              <a:lnSpc>
                <a:spcPct val="150000"/>
              </a:lnSpc>
            </a:pPr>
            <a:r>
              <a:rPr lang="ar-EG" sz="1400" dirty="0">
                <a:ln w="0"/>
                <a:latin typeface="Alexandria" charset="0"/>
                <a:cs typeface="Simplified Arabic" panose="02020603050405020304" pitchFamily="18" charset="-78"/>
              </a:rPr>
              <a:t>وعلى الرغم من أن هدف الوصف هو أبسط أهداف الدراسة العلمية للسلوك، إلا أنه أكثرها أهمية,  بدون الوصف  تعجز الدراسات الإنسانية عن التقدم إلى الهدفين التاليين, أعنى التفسير والتحكم( سليمان ، 2014) .</a:t>
            </a:r>
          </a:p>
          <a:p>
            <a:pPr algn="justLow" rtl="1">
              <a:lnSpc>
                <a:spcPct val="150000"/>
              </a:lnSpc>
            </a:pPr>
            <a:r>
              <a:rPr lang="ar-EG" sz="1400" dirty="0">
                <a:ln w="0"/>
                <a:latin typeface="Alexandria" charset="0"/>
                <a:cs typeface="Simplified Arabic" panose="02020603050405020304" pitchFamily="18" charset="-78"/>
              </a:rPr>
              <a:t>والهدف الثاني من أهداف الدراسة العلمية للسلوك الإنساني في العلوم النفسية والتربوية والاجتماعية, هو التعمق فيما وراء الظواهر التي تقبل الملاحظة, والبحث عن أسباب حدوثها, وذلك من خلال الإجابة عن سؤال، مفاده:  لماذا تحدث الظاهرة? بينما الوصف، كما سبقت الإشارة  يجيب عن السؤالين: ماذا يحدث?, وكيف يحدث? ( سليمان ، 2014) .</a:t>
            </a:r>
          </a:p>
          <a:p>
            <a:pPr algn="justLow" rtl="1">
              <a:lnSpc>
                <a:spcPct val="150000"/>
              </a:lnSpc>
            </a:pPr>
            <a:r>
              <a:rPr lang="ar-EG" sz="1400" dirty="0">
                <a:ln w="0"/>
                <a:latin typeface="Alexandria" charset="0"/>
                <a:cs typeface="Simplified Arabic" panose="02020603050405020304" pitchFamily="18" charset="-78"/>
              </a:rPr>
              <a:t>والهدف الثالث من أهداف الدراسة العلمية للسلوك الإنساني في العلوم النفسية والتربوية والاجتماعية هو السعي نحو التحكم فيه حتى يمكن ضبطه وتوجيهه والتنبؤ به. ولا يمكن أن يصل العلم إلى تحقيق هذا الهدف الثالث إلا بعد وصف جيد للظواهر، وتفسير دقيق صحيح لها من خلال تحديد العوامل المؤثرة فيها( سليمان ،2014 ) .</a:t>
            </a:r>
          </a:p>
          <a:p>
            <a:pPr algn="justLow" rtl="1">
              <a:lnSpc>
                <a:spcPct val="150000"/>
              </a:lnSpc>
            </a:pPr>
            <a:r>
              <a:rPr lang="ar-EG" sz="1400" dirty="0">
                <a:ln w="0"/>
                <a:latin typeface="Alexandria" charset="0"/>
                <a:cs typeface="Simplified Arabic" panose="02020603050405020304" pitchFamily="18" charset="-78"/>
              </a:rPr>
              <a:t>.</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endParaRPr lang="en-US" sz="2000" b="1" dirty="0"/>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5037" y="421866"/>
            <a:ext cx="2305141" cy="1076343"/>
          </a:xfrm>
          <a:prstGeom prst="rect">
            <a:avLst/>
          </a:prstGeom>
        </p:spPr>
      </p:pic>
      <p:sp>
        <p:nvSpPr>
          <p:cNvPr id="4" name="TextBox 3"/>
          <p:cNvSpPr txBox="1"/>
          <p:nvPr/>
        </p:nvSpPr>
        <p:spPr>
          <a:xfrm>
            <a:off x="7237927" y="1599946"/>
            <a:ext cx="2637110" cy="369332"/>
          </a:xfrm>
          <a:prstGeom prst="rect">
            <a:avLst/>
          </a:prstGeom>
          <a:noFill/>
        </p:spPr>
        <p:txBody>
          <a:bodyPr wrap="square" rtlCol="1">
            <a:spAutoFit/>
          </a:bodyPr>
          <a:lstStyle/>
          <a:p>
            <a:pPr algn="ctr" rtl="1"/>
            <a:r>
              <a:rPr lang="ar-EG" b="1" dirty="0">
                <a:solidFill>
                  <a:srgbClr val="00AEEF"/>
                </a:solidFill>
              </a:rPr>
              <a:t>البحوث الوصفية</a:t>
            </a:r>
          </a:p>
        </p:txBody>
      </p:sp>
    </p:spTree>
    <p:extLst>
      <p:ext uri="{BB962C8B-B14F-4D97-AF65-F5344CB8AC3E}">
        <p14:creationId xmlns:p14="http://schemas.microsoft.com/office/powerpoint/2010/main" val="479998709"/>
      </p:ext>
    </p:extLst>
  </p:cSld>
  <p:clrMapOvr>
    <a:masterClrMapping/>
  </p:clrMapOvr>
  <mc:AlternateContent xmlns:mc="http://schemas.openxmlformats.org/markup-compatibility/2006" xmlns:p14="http://schemas.microsoft.com/office/powerpoint/2010/main">
    <mc:Choice Requires="p14">
      <p:transition spd="slow" p14:dur="2000" advTm="73777"/>
    </mc:Choice>
    <mc:Fallback xmlns="">
      <p:transition spd="slow" advTm="73777"/>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441326" cy="915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3" name="Rectangle: Rounded Corners 22"/>
          <p:cNvSpPr/>
          <p:nvPr/>
        </p:nvSpPr>
        <p:spPr>
          <a:xfrm>
            <a:off x="7587279"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449458" y="1473350"/>
            <a:ext cx="7143705" cy="4137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553792" y="1799094"/>
            <a:ext cx="6793050" cy="2354491"/>
          </a:xfrm>
          <a:prstGeom prst="rect">
            <a:avLst/>
          </a:prstGeom>
          <a:noFill/>
        </p:spPr>
        <p:txBody>
          <a:bodyPr wrap="square" rtlCol="0">
            <a:spAutoFit/>
          </a:bodyPr>
          <a:lstStyle/>
          <a:p>
            <a:pPr algn="justLow" rtl="1">
              <a:lnSpc>
                <a:spcPct val="150000"/>
              </a:lnSpc>
            </a:pPr>
            <a:r>
              <a:rPr lang="ar-EG" sz="1400" dirty="0">
                <a:solidFill>
                  <a:srgbClr val="2D3956"/>
                </a:solidFill>
                <a:latin typeface="Alexandria" charset="0"/>
                <a:cs typeface="Alexandria" charset="0"/>
              </a:rPr>
              <a:t>من اللازم أن تتوفر لدي الباحثين أوصاف دقيقة للظاهرة التي يدرسونها قبل أن يحرزوا تقدما كبيرا  في حل المشكلات. ولذا; فإن التطورات الأولى في البحوث التربوية, كما في سائر الميادين, قد حدثت في ميدان الوصف. فلكى تحل المشكلات التي تتعلق بالأطفال, أو الإدارة المدرسية, أو المنهج, أو تدريس الرياضيات; يوجه الباحثون الذين يستخدمون منهج البحث الوصفي هذه الأسئلة المبدئية: ماذا يوجد? ما هو الوضع الحالي لهذه الظواهر? ويعتبر تحديد طبيعة الظروف للأنشطة, والممارسات, والاتجاهات السائدة  والأشياء, والعمليات, والأشخاص  هو هدفهم. فهم يصورون الوضع الراهن, ويحددون في بعض الأحيان العلاقات التي توجد بين الظواهر أو الاتجاهات التي يبدو أنها في طريق النمو والتطور. ومن حين لآخر, يحاولون وضع تنبؤات عن الأحداث المقبلة.(فان دالين, ١٩٨٥).</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endParaRPr lang="en-US" sz="2000" b="1"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5257"/>
    </mc:Choice>
    <mc:Fallback xmlns="">
      <p:transition spd="slow" advTm="45257"/>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752403" y="110773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449457" y="1440078"/>
            <a:ext cx="7187715"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592429" y="1764406"/>
            <a:ext cx="6606862" cy="3108543"/>
          </a:xfrm>
          <a:prstGeom prst="rect">
            <a:avLst/>
          </a:prstGeom>
          <a:noFill/>
        </p:spPr>
        <p:txBody>
          <a:bodyPr wrap="square" rtlCol="0">
            <a:spAutoFit/>
          </a:bodyPr>
          <a:lstStyle/>
          <a:p>
            <a:pPr algn="r" rtl="1"/>
            <a:r>
              <a:rPr lang="ar-EG" sz="1400" dirty="0">
                <a:solidFill>
                  <a:srgbClr val="2D3956"/>
                </a:solidFill>
                <a:latin typeface="Alexandria" charset="0"/>
                <a:cs typeface="Alexandria" charset="0"/>
              </a:rPr>
              <a:t>وتذكر كتابات عديدة متخصصة في مناهج البحث التربوي أن المنهج الوصفي من أكثر مناهج البحث في العلوم التربوية والنفسية والاجتماعية ملاءمة للواقع والواقع الاجتماعي. وأنه الخطوة الأولى نحو تحقيق الفهم الصحيح لهذا الواقع; ذلك أنه من خلال المنهج الوصفي نتمكن من الإحاطة بكل أبعاد هذا الواقع محددة على خريطة تصف وتصور  بكل دقة  كافة ظواهره وسماته, وحين نصل إلى هذه الخريطة نكون قد وضعنا الأساس المتين لأية محاولة تستهدف تطوير, أو تغيير هذا الواقع من أجل تحقيق أهداف مرغوبة ومطلوبة ( سليمان، 2014).</a:t>
            </a:r>
          </a:p>
          <a:p>
            <a:pPr algn="r" rtl="1"/>
            <a:r>
              <a:rPr lang="ar-EG" sz="1400" dirty="0">
                <a:solidFill>
                  <a:srgbClr val="2D3956"/>
                </a:solidFill>
                <a:latin typeface="Alexandria" charset="0"/>
                <a:cs typeface="Alexandria" charset="0"/>
              </a:rPr>
              <a:t>كما يمكن القول أن أهمية البحث الوصفي وفقما يري الكثير من المتخصصين في مجال مناهج البحث تكمن في كونه الأسلوب الوحيد الممكن لدراسة الكثير من المجالات التربوية والنفسية. فعلى سبيل المثال إذا أردنا أن ندرس مشكلات تتعلق بسلوك الأطفال المضطربين سلوكيا وانفعالًيا, فإننا لن نتمكن من إجراء تجارب في هذا الموضوع, ومن هنا نجد أن المنهج الوصفي بخطواته التي سوف نشير إليها بالتفصيل, هو الوسيلة المناسبة التي لا يمكن الاستغناء عنها لدراسة هذه السلوكيات وغيرها. ولذلك, فإن البحث باستخدام المنهج الوصفي من أكثر أساليب البحث شيوعا بين جمهور الباحثين ( سليمان، 2014).</a:t>
            </a:r>
          </a:p>
          <a:p>
            <a:pPr algn="r" rtl="1"/>
            <a:r>
              <a:rPr lang="ar-EG" sz="1400" dirty="0">
                <a:solidFill>
                  <a:srgbClr val="2D3956"/>
                </a:solidFill>
                <a:latin typeface="Alexandria" charset="0"/>
                <a:cs typeface="Alexandria" charset="0"/>
              </a:rPr>
              <a:t>أضف إلى ما سبق أن طبيعة البحوث الوصفية ُ تعتبر أسهل من حيث فهمها واستيعابها إذا حصل الفرد أو ً لا على بعض المعلومات عن الخطوات المختلفة المتضمنة في بحث من البحوث إلى جانب مختلف الوسائل المستخدمة في جمع البيانات والتعبير عنها, والفئات العامة التي قد تصنف تحتها الدراسات ( سليمان ، 2014).</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endParaRPr lang="en-US" sz="2000" b="1"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75523414"/>
      </p:ext>
    </p:extLst>
  </p:cSld>
  <p:clrMapOvr>
    <a:masterClrMapping/>
  </p:clrMapOvr>
  <mc:AlternateContent xmlns:mc="http://schemas.openxmlformats.org/markup-compatibility/2006" xmlns:p14="http://schemas.microsoft.com/office/powerpoint/2010/main">
    <mc:Choice Requires="p14">
      <p:transition spd="slow" p14:dur="2000" advTm="77173"/>
    </mc:Choice>
    <mc:Fallback xmlns="">
      <p:transition spd="slow" advTm="7717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5200" y="1468531"/>
            <a:ext cx="4400501" cy="449353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376861"/>
            <a:ext cx="6134138" cy="45852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181062" y="1584441"/>
            <a:ext cx="5982199" cy="4062651"/>
          </a:xfrm>
          <a:prstGeom prst="rect">
            <a:avLst/>
          </a:prstGeom>
          <a:noFill/>
        </p:spPr>
        <p:txBody>
          <a:bodyPr wrap="square" rtlCol="0">
            <a:spAutoFit/>
          </a:bodyPr>
          <a:lstStyle/>
          <a:p>
            <a:pPr algn="justLow" rtl="1"/>
            <a:r>
              <a:rPr lang="ar-EG" sz="2000" b="1" dirty="0">
                <a:solidFill>
                  <a:srgbClr val="00AEEF"/>
                </a:solidFill>
                <a:latin typeface="Alexandria" charset="0"/>
                <a:cs typeface="Alexandria" charset="0"/>
              </a:rPr>
              <a:t>نشأة المنهج الوصفي ( عناية، 2014):</a:t>
            </a:r>
          </a:p>
          <a:p>
            <a:pPr algn="justLow" rtl="1"/>
            <a:r>
              <a:rPr lang="ar-EG" sz="1400" dirty="0">
                <a:solidFill>
                  <a:srgbClr val="2D3956"/>
                </a:solidFill>
                <a:latin typeface="Alexandria" charset="0"/>
                <a:cs typeface="Alexandria" charset="0"/>
              </a:rPr>
              <a:t>لقد بدأ منهج البحث الوصفي عند الغرب في نهاية القرن الثامن عشر، ونشط في القرن التاسع عشر، حيث ركزت الدراسات الاجتماعية التي قام بها فريدريك </a:t>
            </a:r>
            <a:r>
              <a:rPr lang="ar-EG" sz="1400" dirty="0" err="1">
                <a:solidFill>
                  <a:srgbClr val="2D3956"/>
                </a:solidFill>
                <a:latin typeface="Alexandria" charset="0"/>
                <a:cs typeface="Alexandria" charset="0"/>
              </a:rPr>
              <a:t>لوبلاي</a:t>
            </a:r>
            <a:r>
              <a:rPr lang="ar-EG" sz="1400" dirty="0">
                <a:solidFill>
                  <a:srgbClr val="2D3956"/>
                </a:solidFill>
                <a:latin typeface="Alexandria" charset="0"/>
                <a:cs typeface="Alexandria" charset="0"/>
              </a:rPr>
              <a:t> (1806-1882) </a:t>
            </a:r>
            <a:r>
              <a:rPr lang="ar-EG" sz="1400" dirty="0" err="1">
                <a:solidFill>
                  <a:srgbClr val="2D3956"/>
                </a:solidFill>
                <a:latin typeface="Alexandria" charset="0"/>
                <a:cs typeface="Alexandria" charset="0"/>
              </a:rPr>
              <a:t>باجراء</a:t>
            </a:r>
            <a:r>
              <a:rPr lang="ar-EG" sz="1400" dirty="0">
                <a:solidFill>
                  <a:srgbClr val="2D3956"/>
                </a:solidFill>
                <a:latin typeface="Alexandria" charset="0"/>
                <a:cs typeface="Alexandria" charset="0"/>
              </a:rPr>
              <a:t> دراسات تصف الحالة الاقتصادية والاجتماعية للطبقة العاملة في فرنسا، ولكن التطور المهم الذي أسهم في تطوير الأسلوب الوصفي في البحث كان في القرن العشرين.</a:t>
            </a:r>
          </a:p>
          <a:p>
            <a:pPr algn="justLow" rtl="1"/>
            <a:r>
              <a:rPr lang="ar-EG" sz="1400" dirty="0">
                <a:solidFill>
                  <a:srgbClr val="2D3956"/>
                </a:solidFill>
                <a:latin typeface="Alexandria" charset="0"/>
                <a:cs typeface="Alexandria" charset="0"/>
              </a:rPr>
              <a:t>كان الأسلوب الوصفي مرتبطا منذ نشأته بدراسة المشكلات المتعلقة بالمجالات الإنسانية، كالبحوث السلوكية لعدم تمكن الباحث من اجراء تجارب في مثل هذه الموضوعات.</a:t>
            </a:r>
          </a:p>
          <a:p>
            <a:pPr algn="justLow" rtl="1"/>
            <a:r>
              <a:rPr lang="ar-EG" sz="1400" dirty="0">
                <a:solidFill>
                  <a:srgbClr val="2D3956"/>
                </a:solidFill>
                <a:latin typeface="Alexandria" charset="0"/>
                <a:cs typeface="Alexandria" charset="0"/>
              </a:rPr>
              <a:t>وكما هو الحال في بحوث المجالات الإنسانية، فان الأسلوب الوصفي يمكن استخدامه في مجال دراسة  الظواهر الطبيعية المختلفة.</a:t>
            </a:r>
          </a:p>
          <a:p>
            <a:pPr algn="justLow" rtl="1"/>
            <a:r>
              <a:rPr lang="ar-EG" sz="1400" dirty="0">
                <a:solidFill>
                  <a:srgbClr val="2D3956"/>
                </a:solidFill>
                <a:latin typeface="Alexandria" charset="0"/>
                <a:cs typeface="Alexandria" charset="0"/>
              </a:rPr>
              <a:t>كان فضل علماء العرب والمسلمين كبيرا في مجال البحث الوصفي القائم على أسس علمية، حيث كانوا فيه روادا، سواء بالنسبة للعلوم التطبيقية او العلوم الإنسانية، لقد جمعوا في مجال البحث الوصفي بين الوصف والتعليل والتحليل. يذكر في شأن العلوم التطبيقية حنين بن إسحاق العبادي ( 264 </a:t>
            </a:r>
            <a:r>
              <a:rPr lang="ar-EG" sz="1400" dirty="0">
                <a:solidFill>
                  <a:srgbClr val="2D3956"/>
                </a:solidFill>
                <a:latin typeface="Simplified Arabic" panose="02020603050405020304" pitchFamily="18" charset="-78"/>
                <a:cs typeface="Simplified Arabic" panose="02020603050405020304" pitchFamily="18" charset="-78"/>
              </a:rPr>
              <a:t>ه/ 877 م) والطبري (</a:t>
            </a:r>
            <a:r>
              <a:rPr lang="ar-EG" sz="1400" dirty="0" err="1">
                <a:solidFill>
                  <a:srgbClr val="2D3956"/>
                </a:solidFill>
                <a:latin typeface="Simplified Arabic" panose="02020603050405020304" pitchFamily="18" charset="-78"/>
                <a:cs typeface="Simplified Arabic" panose="02020603050405020304" pitchFamily="18" charset="-78"/>
              </a:rPr>
              <a:t>366ه</a:t>
            </a:r>
            <a:r>
              <a:rPr lang="ar-EG" sz="1400" dirty="0">
                <a:solidFill>
                  <a:srgbClr val="2D3956"/>
                </a:solidFill>
                <a:latin typeface="Simplified Arabic" panose="02020603050405020304" pitchFamily="18" charset="-78"/>
                <a:cs typeface="Simplified Arabic" panose="02020603050405020304" pitchFamily="18" charset="-78"/>
              </a:rPr>
              <a:t>/ 1036 م) وطاهر </a:t>
            </a:r>
            <a:r>
              <a:rPr lang="ar-EG" sz="1400" dirty="0" err="1">
                <a:solidFill>
                  <a:srgbClr val="2D3956"/>
                </a:solidFill>
                <a:latin typeface="Simplified Arabic" panose="02020603050405020304" pitchFamily="18" charset="-78"/>
                <a:cs typeface="Simplified Arabic" panose="02020603050405020304" pitchFamily="18" charset="-78"/>
              </a:rPr>
              <a:t>السيجزي</a:t>
            </a:r>
            <a:r>
              <a:rPr lang="ar-EG" sz="1400" dirty="0">
                <a:solidFill>
                  <a:srgbClr val="2D3956"/>
                </a:solidFill>
                <a:latin typeface="Simplified Arabic" panose="02020603050405020304" pitchFamily="18" charset="-78"/>
                <a:cs typeface="Simplified Arabic" panose="02020603050405020304" pitchFamily="18" charset="-78"/>
              </a:rPr>
              <a:t> ( كان حيا قبل </a:t>
            </a:r>
            <a:r>
              <a:rPr lang="ar-EG" sz="1400" dirty="0" err="1">
                <a:solidFill>
                  <a:srgbClr val="2D3956"/>
                </a:solidFill>
                <a:latin typeface="Simplified Arabic" panose="02020603050405020304" pitchFamily="18" charset="-78"/>
                <a:cs typeface="Simplified Arabic" panose="02020603050405020304" pitchFamily="18" charset="-78"/>
              </a:rPr>
              <a:t>500ه</a:t>
            </a:r>
            <a:r>
              <a:rPr lang="ar-EG" sz="1400" dirty="0">
                <a:solidFill>
                  <a:srgbClr val="2D3956"/>
                </a:solidFill>
                <a:latin typeface="Simplified Arabic" panose="02020603050405020304" pitchFamily="18" charset="-78"/>
                <a:cs typeface="Simplified Arabic" panose="02020603050405020304" pitchFamily="18" charset="-78"/>
              </a:rPr>
              <a:t>/ 1106 م) وأبو بكر الرازي ( ت </a:t>
            </a:r>
            <a:r>
              <a:rPr lang="ar-EG" sz="1400" dirty="0" err="1">
                <a:solidFill>
                  <a:srgbClr val="2D3956"/>
                </a:solidFill>
                <a:latin typeface="Simplified Arabic" panose="02020603050405020304" pitchFamily="18" charset="-78"/>
                <a:cs typeface="Simplified Arabic" panose="02020603050405020304" pitchFamily="18" charset="-78"/>
              </a:rPr>
              <a:t>606ه</a:t>
            </a:r>
            <a:r>
              <a:rPr lang="ar-EG" sz="1400" dirty="0">
                <a:solidFill>
                  <a:srgbClr val="2D3956"/>
                </a:solidFill>
                <a:latin typeface="Simplified Arabic" panose="02020603050405020304" pitchFamily="18" charset="-78"/>
                <a:cs typeface="Simplified Arabic" panose="02020603050405020304" pitchFamily="18" charset="-78"/>
              </a:rPr>
              <a:t>/1209) وابن النفيس ( ت 686 ه/1288 م) و « على بن عباس المجوسي» وقد اشتهر بين ( 970/ 980 ه) والزهراوي وغيرهم.</a:t>
            </a:r>
          </a:p>
          <a:p>
            <a:pPr algn="justLow" rtl="1"/>
            <a:r>
              <a:rPr lang="ar-EG" sz="1400" dirty="0">
                <a:solidFill>
                  <a:srgbClr val="2D3956"/>
                </a:solidFill>
                <a:latin typeface="Simplified Arabic" panose="02020603050405020304" pitchFamily="18" charset="-78"/>
                <a:cs typeface="Simplified Arabic" panose="02020603050405020304" pitchFamily="18" charset="-78"/>
              </a:rPr>
              <a:t>أما في مجال العلوم الإنسانية فقد تجلي المنهج الوصفي من خلال البحوث والمؤلفات الغزيرة في علم الجغرافيا، وخاصة عن الرحلات البرية والبحرية والكتب المتنوعة التي تقدم دليلا وافيا عن والمسافات والمراحل والدراسات المفصلة في الجغرافيا الإقليمية والمحلية.</a:t>
            </a:r>
            <a:endParaRPr lang="ar-EG"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endParaRPr lang="en-US" sz="2000" b="1"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37636958"/>
      </p:ext>
    </p:extLst>
  </p:cSld>
  <p:clrMapOvr>
    <a:masterClrMapping/>
  </p:clrMapOvr>
  <mc:AlternateContent xmlns:mc="http://schemas.openxmlformats.org/markup-compatibility/2006" xmlns:p14="http://schemas.microsoft.com/office/powerpoint/2010/main">
    <mc:Choice Requires="p14">
      <p:transition spd="slow" p14:dur="2000" advTm="306595"/>
    </mc:Choice>
    <mc:Fallback xmlns="">
      <p:transition spd="slow" advTm="306595"/>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08298" y="1549486"/>
            <a:ext cx="4518271" cy="2354491"/>
          </a:xfrm>
          <a:prstGeom prst="rect">
            <a:avLst/>
          </a:prstGeom>
        </p:spPr>
        <p:txBody>
          <a:bodyPr wrap="square">
            <a:spAutoFit/>
          </a:bodyPr>
          <a:lstStyle/>
          <a:p>
            <a:pPr algn="justLow" rtl="1">
              <a:lnSpc>
                <a:spcPct val="150000"/>
              </a:lnSpc>
            </a:pPr>
            <a:r>
              <a:rPr lang="ar-EG" sz="1400" dirty="0">
                <a:latin typeface="Simplified Arabic" panose="02020603050405020304" pitchFamily="18" charset="-78"/>
                <a:cs typeface="Simplified Arabic" panose="02020603050405020304" pitchFamily="18" charset="-78"/>
              </a:rPr>
              <a:t>أوجد العرب امبراطورية واسعة، وأدت رغبة المعرفة بها الى ظهور الجغرافيا الأدبية أو الوصفية ، والتي تمثلت بعلمي المسالك والممالك وعجائب البلدان، ونذكر من بين المؤلفات في هذا الشأن ابن </a:t>
            </a:r>
            <a:r>
              <a:rPr lang="ar-EG" sz="1400" dirty="0" err="1">
                <a:latin typeface="Simplified Arabic" panose="02020603050405020304" pitchFamily="18" charset="-78"/>
                <a:cs typeface="Simplified Arabic" panose="02020603050405020304" pitchFamily="18" charset="-78"/>
              </a:rPr>
              <a:t>خردابة</a:t>
            </a:r>
            <a:r>
              <a:rPr lang="ar-EG" sz="1400" dirty="0">
                <a:latin typeface="Simplified Arabic" panose="02020603050405020304" pitchFamily="18" charset="-78"/>
                <a:cs typeface="Simplified Arabic" panose="02020603050405020304" pitchFamily="18" charset="-78"/>
              </a:rPr>
              <a:t> وكتابه المسالك والممالك واليعقوبي  وكتابه كتاب البلدان وقد تناول بحوثه بأسلوب وصفي بخاصة النواحي الإحصائية والطبوغرافية، وقد قال عنه « </a:t>
            </a:r>
            <a:r>
              <a:rPr lang="ar-EG" sz="1400" dirty="0" err="1">
                <a:latin typeface="Simplified Arabic" panose="02020603050405020304" pitchFamily="18" charset="-78"/>
                <a:cs typeface="Simplified Arabic" panose="02020603050405020304" pitchFamily="18" charset="-78"/>
              </a:rPr>
              <a:t>متز</a:t>
            </a:r>
            <a:r>
              <a:rPr lang="ar-EG" sz="1400" dirty="0">
                <a:latin typeface="Simplified Arabic" panose="02020603050405020304" pitchFamily="18" charset="-78"/>
                <a:cs typeface="Simplified Arabic" panose="02020603050405020304" pitchFamily="18" charset="-78"/>
              </a:rPr>
              <a:t>» إنه أول جغرافي بين العرب وصف الممالك معتمدا على ملاحظاته الخاصة، وهناك السرخسي والبلخي وكتابهما المسالك والممالك.</a:t>
            </a:r>
          </a:p>
        </p:txBody>
      </p:sp>
      <p:sp>
        <p:nvSpPr>
          <p:cNvPr id="7" name="Rectangle 6"/>
          <p:cNvSpPr/>
          <p:nvPr/>
        </p:nvSpPr>
        <p:spPr>
          <a:xfrm>
            <a:off x="6310823" y="4804209"/>
            <a:ext cx="4747323" cy="327077"/>
          </a:xfrm>
          <a:prstGeom prst="rect">
            <a:avLst/>
          </a:prstGeom>
        </p:spPr>
        <p:txBody>
          <a:bodyPr wrap="square">
            <a:spAutoFit/>
          </a:bodyPr>
          <a:lstStyle/>
          <a:p>
            <a:pPr marL="285750" indent="-285750" algn="justLow" rtl="1">
              <a:lnSpc>
                <a:spcPct val="120000"/>
              </a:lnSpc>
              <a:buFontTx/>
              <a:buChar char="-"/>
            </a:pPr>
            <a:endParaRPr lang="en-US" sz="1400" dirty="0">
              <a:latin typeface="Alexandria" charset="0"/>
              <a:cs typeface="Alexandria" charset="0"/>
            </a:endParaRPr>
          </a:p>
        </p:txBody>
      </p:sp>
      <p:sp>
        <p:nvSpPr>
          <p:cNvPr id="17" name="TextBox 16"/>
          <p:cNvSpPr txBox="1"/>
          <p:nvPr/>
        </p:nvSpPr>
        <p:spPr>
          <a:xfrm>
            <a:off x="6796104" y="4092476"/>
            <a:ext cx="4113898" cy="461665"/>
          </a:xfrm>
          <a:prstGeom prst="rect">
            <a:avLst/>
          </a:prstGeom>
          <a:noFill/>
        </p:spPr>
        <p:txBody>
          <a:bodyPr wrap="square" rtlCol="0">
            <a:spAutoFit/>
          </a:bodyPr>
          <a:lstStyle/>
          <a:p>
            <a:pPr algn="r"/>
            <a:r>
              <a:rPr lang="ar-EG" sz="2400" b="1" dirty="0">
                <a:solidFill>
                  <a:srgbClr val="00B0F0"/>
                </a:solidFill>
                <a:latin typeface="Alexandria" charset="0"/>
                <a:cs typeface="Alexandria" charset="0"/>
              </a:rPr>
              <a:t>تابع نشأة المنهج الوصفي</a:t>
            </a:r>
            <a:endParaRPr lang="en-US" sz="2400" b="1" dirty="0">
              <a:solidFill>
                <a:srgbClr val="00B0F0"/>
              </a:solidFill>
              <a:latin typeface="Alexandria" charset="0"/>
              <a:cs typeface="Alexandria" charset="0"/>
            </a:endParaRPr>
          </a:p>
        </p:txBody>
      </p:sp>
      <p:sp>
        <p:nvSpPr>
          <p:cNvPr id="18" name="Rectangle 17"/>
          <p:cNvSpPr/>
          <p:nvPr/>
        </p:nvSpPr>
        <p:spPr>
          <a:xfrm>
            <a:off x="5937928" y="354424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705095" y="362255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02</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endParaRPr lang="en-US" sz="2000" b="1" dirty="0"/>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advTm="47357">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10686" y="1460878"/>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184856" y="1526844"/>
            <a:ext cx="4415045" cy="3970318"/>
          </a:xfrm>
          <a:prstGeom prst="rect">
            <a:avLst/>
          </a:prstGeom>
        </p:spPr>
        <p:txBody>
          <a:bodyPr wrap="square">
            <a:spAutoFit/>
          </a:bodyPr>
          <a:lstStyle/>
          <a:p>
            <a:pPr algn="justLow" rtl="1">
              <a:lnSpc>
                <a:spcPct val="150000"/>
              </a:lnSpc>
            </a:pPr>
            <a:r>
              <a:rPr lang="ar-EG" sz="1400" dirty="0">
                <a:latin typeface="Simplified Arabic" panose="02020603050405020304" pitchFamily="18" charset="-78"/>
                <a:cs typeface="Simplified Arabic" panose="02020603050405020304" pitchFamily="18" charset="-78"/>
              </a:rPr>
              <a:t> يعرف بأنه " أسلوب من أساليب التحليل المرتكز على معلومات كافية، ودقيقة عن ظاهرة، أو موضوع محدد، خلال فترة أو فترات زمنية معلومة، وذلك من أجل الحصول على نتائج علمية ثم تفسيرها بطريقة موضوعية( عناية، 2014).</a:t>
            </a:r>
          </a:p>
          <a:p>
            <a:pPr algn="justLow" rtl="1">
              <a:lnSpc>
                <a:spcPct val="150000"/>
              </a:lnSpc>
            </a:pPr>
            <a:r>
              <a:rPr lang="ar-EG" sz="1400" dirty="0">
                <a:latin typeface="Simplified Arabic" panose="02020603050405020304" pitchFamily="18" charset="-78"/>
                <a:cs typeface="Simplified Arabic" panose="02020603050405020304" pitchFamily="18" charset="-78"/>
              </a:rPr>
              <a:t>ويعرف بأنه "عبارة عن طريقة لوصف الموضوع المراد دراسته من خلال منهجيه علمية، وتصوير النتائج التي يتم التوصل إليها على أشكال رقمية مكن تفسيرها ( عناية، 2014).</a:t>
            </a:r>
          </a:p>
          <a:p>
            <a:pPr algn="justLow" rtl="1">
              <a:lnSpc>
                <a:spcPct val="150000"/>
              </a:lnSpc>
            </a:pPr>
            <a:r>
              <a:rPr lang="ar-EG" sz="1400" dirty="0">
                <a:latin typeface="Simplified Arabic" panose="02020603050405020304" pitchFamily="18" charset="-78"/>
                <a:cs typeface="Simplified Arabic" panose="02020603050405020304" pitchFamily="18" charset="-78"/>
              </a:rPr>
              <a:t>ويعرف بأنه " وصف دقيق، وتفصيلي لظاهرة، أو موضوع محدد بصورة نوعية أو كمية رقمية من خلال فترات زمنية متعددة ( عناية، 2014).</a:t>
            </a:r>
          </a:p>
          <a:p>
            <a:pPr algn="justLow" rtl="1">
              <a:lnSpc>
                <a:spcPct val="150000"/>
              </a:lnSpc>
            </a:pPr>
            <a:r>
              <a:rPr lang="ar-EG" sz="1400" dirty="0">
                <a:latin typeface="Simplified Arabic" panose="02020603050405020304" pitchFamily="18" charset="-78"/>
                <a:cs typeface="Simplified Arabic" panose="02020603050405020304" pitchFamily="18" charset="-78"/>
              </a:rPr>
              <a:t>ويعرف بأنه " وصف أو رصد لظاهرة أو موضوع محدد بهدف فهم مضمونها أو مضمونه". ويعرف بأنه " وصف ظاهرة، أو موضوع اجتماعي معين وتجميع، وتحليل بيانات عنه لمعرفة العوامل المؤثرة فيه"( عناية، 2014).</a:t>
            </a:r>
          </a:p>
        </p:txBody>
      </p:sp>
      <p:sp>
        <p:nvSpPr>
          <p:cNvPr id="17" name="TextBox 16"/>
          <p:cNvSpPr txBox="1"/>
          <p:nvPr/>
        </p:nvSpPr>
        <p:spPr>
          <a:xfrm>
            <a:off x="6944248" y="3996751"/>
            <a:ext cx="4113898" cy="461665"/>
          </a:xfrm>
          <a:prstGeom prst="rect">
            <a:avLst/>
          </a:prstGeom>
          <a:noFill/>
        </p:spPr>
        <p:txBody>
          <a:bodyPr wrap="square" rtlCol="0">
            <a:spAutoFit/>
          </a:bodyPr>
          <a:lstStyle/>
          <a:p>
            <a:pPr algn="justLow" rtl="1"/>
            <a:r>
              <a:rPr lang="ar-EG" sz="2400" b="1" dirty="0">
                <a:solidFill>
                  <a:srgbClr val="0070C0"/>
                </a:solidFill>
                <a:latin typeface="Alexandria" charset="0"/>
                <a:cs typeface="Alexandria" charset="0"/>
              </a:rPr>
              <a:t>التعريف بالمنهج الوصفي</a:t>
            </a:r>
            <a:endParaRPr lang="en-US" sz="2400" b="1" dirty="0">
              <a:solidFill>
                <a:srgbClr val="0070C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02</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endParaRPr lang="en-US" sz="2000" b="1" dirty="0"/>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24935033"/>
      </p:ext>
    </p:extLst>
  </p:cSld>
  <p:clrMapOvr>
    <a:masterClrMapping/>
  </p:clrMapOvr>
  <p:transition spd="slow" advTm="13405">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944248" y="1397680"/>
            <a:ext cx="4113898" cy="3659919"/>
          </a:xfrm>
        </p:spPr>
      </p:pic>
      <p:sp>
        <p:nvSpPr>
          <p:cNvPr id="6" name="Rectangle 5"/>
          <p:cNvSpPr/>
          <p:nvPr/>
        </p:nvSpPr>
        <p:spPr>
          <a:xfrm>
            <a:off x="1390919" y="1549486"/>
            <a:ext cx="4297888" cy="3000821"/>
          </a:xfrm>
          <a:prstGeom prst="rect">
            <a:avLst/>
          </a:prstGeom>
        </p:spPr>
        <p:txBody>
          <a:bodyPr wrap="square">
            <a:spAutoFit/>
          </a:bodyPr>
          <a:lstStyle/>
          <a:p>
            <a:pPr lvl="0" algn="justLow" rtl="1">
              <a:lnSpc>
                <a:spcPct val="150000"/>
              </a:lnSpc>
            </a:pPr>
            <a:r>
              <a:rPr lang="ar-EG" sz="1400" dirty="0">
                <a:solidFill>
                  <a:prstClr val="black"/>
                </a:solidFill>
                <a:latin typeface="Alexandria"/>
                <a:cs typeface="Simplified Arabic" panose="02020603050405020304" pitchFamily="18" charset="-78"/>
              </a:rPr>
              <a:t> كما عرف بأنه " وصف لحالة تتعلق بظاهرة طبيعية أو مجتمعية خلال فترة زمنية محددة، لمعرفة أسبابها، ونتائجها ومن ثم تعميمها على الحالات المشابهة ( عناية، 2014).</a:t>
            </a:r>
          </a:p>
          <a:p>
            <a:pPr lvl="0" algn="justLow" rtl="1">
              <a:lnSpc>
                <a:spcPct val="150000"/>
              </a:lnSpc>
            </a:pPr>
            <a:r>
              <a:rPr lang="ar-EG" sz="1400" dirty="0">
                <a:solidFill>
                  <a:prstClr val="black"/>
                </a:solidFill>
                <a:latin typeface="Alexandria"/>
                <a:cs typeface="Simplified Arabic" panose="02020603050405020304" pitchFamily="18" charset="-78"/>
              </a:rPr>
              <a:t>وأيضا عرف بأنه طريقة لوصف الموضوع المراد دراسته من خلال منهجية علمية صحيحة وتصوير النتائج التي يتم التوصل إليها على أشكال رقمية معبرة يمكن تفسيرها ( المحمودي، 2019).</a:t>
            </a:r>
          </a:p>
          <a:p>
            <a:pPr lvl="0" algn="justLow" rtl="1">
              <a:lnSpc>
                <a:spcPct val="150000"/>
              </a:lnSpc>
            </a:pPr>
            <a:r>
              <a:rPr lang="ar-EG" sz="1400" dirty="0">
                <a:solidFill>
                  <a:prstClr val="black"/>
                </a:solidFill>
                <a:latin typeface="Alexandria"/>
                <a:cs typeface="Simplified Arabic" panose="02020603050405020304" pitchFamily="18" charset="-78"/>
              </a:rPr>
              <a:t>وهناك من يعرفه بأنه محاولة الوصول إلى المعرفة الدقيقة والتفصيلية لعناصر مشكلة أو ظاهرة قائمة، للوصول إلى فهم أفضل وأدق أو وضع السياسات والإجراءات المستقبلية الخاصة بها ( المحمودي، 2019).</a:t>
            </a:r>
            <a:endParaRPr lang="en-US" sz="1400" dirty="0">
              <a:solidFill>
                <a:prstClr val="black"/>
              </a:solidFill>
              <a:latin typeface="Alexandria"/>
              <a:cs typeface="Simplified Arabic" panose="02020603050405020304" pitchFamily="18" charset="-78"/>
            </a:endParaRPr>
          </a:p>
        </p:txBody>
      </p:sp>
      <p:sp>
        <p:nvSpPr>
          <p:cNvPr id="17" name="TextBox 16"/>
          <p:cNvSpPr txBox="1"/>
          <p:nvPr/>
        </p:nvSpPr>
        <p:spPr>
          <a:xfrm>
            <a:off x="6944248" y="3996751"/>
            <a:ext cx="4113898" cy="460375"/>
          </a:xfrm>
          <a:prstGeom prst="rect">
            <a:avLst/>
          </a:prstGeom>
          <a:noFill/>
        </p:spPr>
        <p:txBody>
          <a:bodyPr wrap="square" rtlCol="0">
            <a:spAutoFit/>
          </a:bodyPr>
          <a:lstStyle/>
          <a:p>
            <a:r>
              <a:rPr lang="ar-EG" sz="2400" b="1" dirty="0">
                <a:solidFill>
                  <a:srgbClr val="00B0F0"/>
                </a:solidFill>
                <a:latin typeface="Alexandria" charset="0"/>
                <a:cs typeface="Alexandria" charset="0"/>
              </a:rPr>
              <a:t> </a:t>
            </a:r>
            <a:endParaRPr lang="en-US" sz="2400" b="1" dirty="0">
              <a:solidFill>
                <a:srgbClr val="00B0F0"/>
              </a:solidFill>
              <a:latin typeface="Alexandria" charset="0"/>
              <a:cs typeface="Alexandria" charset="0"/>
            </a:endParaRPr>
          </a:p>
        </p:txBody>
      </p:sp>
      <p:sp>
        <p:nvSpPr>
          <p:cNvPr id="18" name="Rectangle 17"/>
          <p:cNvSpPr/>
          <p:nvPr/>
        </p:nvSpPr>
        <p:spPr>
          <a:xfrm>
            <a:off x="5816212" y="35025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02</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endParaRPr lang="en-US" sz="2000" b="1" dirty="0"/>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p:cNvSpPr txBox="1"/>
          <p:nvPr/>
        </p:nvSpPr>
        <p:spPr>
          <a:xfrm>
            <a:off x="7662929" y="5157780"/>
            <a:ext cx="3657600" cy="400110"/>
          </a:xfrm>
          <a:prstGeom prst="rect">
            <a:avLst/>
          </a:prstGeom>
          <a:noFill/>
        </p:spPr>
        <p:txBody>
          <a:bodyPr wrap="square" rtlCol="1">
            <a:spAutoFit/>
          </a:bodyPr>
          <a:lstStyle/>
          <a:p>
            <a:pPr algn="r" rtl="1"/>
            <a:r>
              <a:rPr lang="ar-EG" sz="2000" b="1" dirty="0">
                <a:solidFill>
                  <a:srgbClr val="00AEEF"/>
                </a:solidFill>
              </a:rPr>
              <a:t>تابع تعريف المنهج الوصفي</a:t>
            </a:r>
          </a:p>
        </p:txBody>
      </p:sp>
    </p:spTree>
    <p:extLst>
      <p:ext uri="{BB962C8B-B14F-4D97-AF65-F5344CB8AC3E}">
        <p14:creationId xmlns:p14="http://schemas.microsoft.com/office/powerpoint/2010/main" val="1925781656"/>
      </p:ext>
    </p:extLst>
  </p:cSld>
  <p:clrMapOvr>
    <a:masterClrMapping/>
  </p:clrMapOvr>
  <p:transition spd="slow" advTm="22740">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79"/>
            <a:ext cx="5803900" cy="2929791"/>
          </a:xfrm>
        </p:spPr>
      </p:pic>
      <p:sp>
        <p:nvSpPr>
          <p:cNvPr id="6" name="Rectangle 5"/>
          <p:cNvSpPr/>
          <p:nvPr/>
        </p:nvSpPr>
        <p:spPr>
          <a:xfrm>
            <a:off x="1133853" y="1621296"/>
            <a:ext cx="4829065" cy="3970318"/>
          </a:xfrm>
          <a:prstGeom prst="rect">
            <a:avLst/>
          </a:prstGeom>
        </p:spPr>
        <p:txBody>
          <a:bodyPr wrap="square">
            <a:spAutoFit/>
          </a:bodyPr>
          <a:lstStyle/>
          <a:p>
            <a:pPr algn="justLow" rtl="1">
              <a:lnSpc>
                <a:spcPct val="150000"/>
              </a:lnSpc>
            </a:pPr>
            <a:r>
              <a:rPr lang="ar-EG" sz="1400" dirty="0">
                <a:latin typeface="Alexandria"/>
                <a:cs typeface="Simplified Arabic" panose="02020603050405020304" pitchFamily="18" charset="-78"/>
              </a:rPr>
              <a:t> أو حتى أنماط التفاعل بين البشر( كالتنافس أو التعاون أو الصراع.... الخ).</a:t>
            </a:r>
          </a:p>
          <a:p>
            <a:pPr algn="justLow" rtl="1">
              <a:lnSpc>
                <a:spcPct val="150000"/>
              </a:lnSpc>
            </a:pPr>
            <a:r>
              <a:rPr lang="ar-EG" sz="1400" dirty="0">
                <a:latin typeface="Alexandria"/>
                <a:cs typeface="Simplified Arabic" panose="02020603050405020304" pitchFamily="18" charset="-78"/>
              </a:rPr>
              <a:t>وقد يكون هذا الرصد أو الوصف كيفيا أو يعبر عنه رقميا أو كميا. كما أنه قد يرتكز على وضع قائم في وقت معين أو يكون </a:t>
            </a:r>
            <a:r>
              <a:rPr lang="ar-EG" sz="1400" dirty="0" err="1">
                <a:latin typeface="Alexandria"/>
                <a:cs typeface="Simplified Arabic" panose="02020603050405020304" pitchFamily="18" charset="-78"/>
              </a:rPr>
              <a:t>تتبعيا</a:t>
            </a:r>
            <a:r>
              <a:rPr lang="ar-EG" sz="1400" dirty="0">
                <a:latin typeface="Alexandria"/>
                <a:cs typeface="Simplified Arabic" panose="02020603050405020304" pitchFamily="18" charset="-78"/>
              </a:rPr>
              <a:t> أي يستمر لفترات طويلة أو يجرى على مرات متعددة. كما أنه قد يكون لخصائص ظاهرة أو سطحيا أو يكون متعمقا. وقد يكون لشيء واحد ( قرية مثلا) أو لشيئين يفترض المقارنة بينهما ( قريتان).</a:t>
            </a:r>
          </a:p>
          <a:p>
            <a:pPr algn="justLow" rtl="1">
              <a:lnSpc>
                <a:spcPct val="150000"/>
              </a:lnSpc>
            </a:pPr>
            <a:r>
              <a:rPr lang="ar-EG" sz="1400" dirty="0">
                <a:latin typeface="Alexandria"/>
                <a:cs typeface="Simplified Arabic" panose="02020603050405020304" pitchFamily="18" charset="-78"/>
              </a:rPr>
              <a:t>وقد يكون الهدف من الوصف مجرد الرصد من أجل الفهم وقد يكون الهدف منه تقويم أوضاع قائمة أو قد يكون لأغراض علمية مباشرة ( مثل التعرف على أعداد مدمنين المخدرات لتحديد عدد المؤسسات العلاجية اللازمة لهم).</a:t>
            </a:r>
          </a:p>
          <a:p>
            <a:pPr algn="justLow" rtl="1">
              <a:lnSpc>
                <a:spcPct val="150000"/>
              </a:lnSpc>
            </a:pPr>
            <a:r>
              <a:rPr lang="ar-EG" sz="1400" dirty="0">
                <a:latin typeface="Alexandria"/>
                <a:cs typeface="Simplified Arabic" panose="02020603050405020304" pitchFamily="18" charset="-78"/>
              </a:rPr>
              <a:t>وتصنف البحوث الوصفية وفقا لهذه الأهداف، أو وفقا لما تركز عليه فيقال بحوث تشخيصية وبحوثا تقويمية وبحوثا علمية. كما تصنف الى بحوث وصفية آنية أو </a:t>
            </a:r>
            <a:r>
              <a:rPr lang="ar-EG" sz="1400" dirty="0" err="1">
                <a:latin typeface="Alexandria"/>
                <a:cs typeface="Simplified Arabic" panose="02020603050405020304" pitchFamily="18" charset="-78"/>
              </a:rPr>
              <a:t>تتبعية</a:t>
            </a:r>
            <a:r>
              <a:rPr lang="ar-EG" sz="1400" dirty="0">
                <a:latin typeface="Alexandria"/>
                <a:cs typeface="Simplified Arabic" panose="02020603050405020304" pitchFamily="18" charset="-78"/>
              </a:rPr>
              <a:t> أو مقارنة، والى بحوث مسحية ودراسة للحالة، ويلاحظ هنا بالطبع تداخل أسس التصنيف.  </a:t>
            </a:r>
          </a:p>
        </p:txBody>
      </p:sp>
      <p:sp>
        <p:nvSpPr>
          <p:cNvPr id="17" name="TextBox 16"/>
          <p:cNvSpPr txBox="1"/>
          <p:nvPr/>
        </p:nvSpPr>
        <p:spPr>
          <a:xfrm>
            <a:off x="6174897" y="4372153"/>
            <a:ext cx="5724468" cy="2816156"/>
          </a:xfrm>
          <a:prstGeom prst="rect">
            <a:avLst/>
          </a:prstGeom>
          <a:noFill/>
        </p:spPr>
        <p:txBody>
          <a:bodyPr wrap="square" rtlCol="0">
            <a:spAutoFit/>
          </a:bodyPr>
          <a:lstStyle/>
          <a:p>
            <a:pPr algn="r" rtl="1">
              <a:lnSpc>
                <a:spcPct val="150000"/>
              </a:lnSpc>
            </a:pPr>
            <a:r>
              <a:rPr lang="ar-EG" sz="2000" dirty="0">
                <a:solidFill>
                  <a:srgbClr val="00AEEF"/>
                </a:solidFill>
                <a:latin typeface="Alexandria" charset="0"/>
                <a:cs typeface="Alexandria" charset="0"/>
              </a:rPr>
              <a:t>تابع تعريف المنهج الوصفي ( بوحوش و الذنيبات، 2007):</a:t>
            </a:r>
            <a:endParaRPr lang="ar-EG" sz="1400" dirty="0">
              <a:latin typeface="Alexandria" charset="0"/>
              <a:cs typeface="Alexandria" charset="0"/>
            </a:endParaRPr>
          </a:p>
          <a:p>
            <a:pPr algn="r" rtl="1">
              <a:lnSpc>
                <a:spcPct val="150000"/>
              </a:lnSpc>
            </a:pPr>
            <a:r>
              <a:rPr lang="ar-EG" sz="1400" dirty="0">
                <a:latin typeface="Alexandria" charset="0"/>
                <a:cs typeface="Alexandria" charset="0"/>
              </a:rPr>
              <a:t>يلجأ الباحث الى اتباع هذا الأسلوب حين يكون على علم بأبعاد أو جوانب الظاهرة التي يريد دراستها نظرا  لتوفر المعرفة عنها من خلال بحوث استطلاعية او وصفية سبق أن أجريت على هذه الظاهرة، ولكنه يريد التوصل الى معرفة دقيقة وتفصيلية عن عناصر الظاهرة موضوع البحث تفيد في تحقيق فهم أفضل لها في وضع السياسات والإجراءات المستقبلية الخاصة بها. فالبحوث الوصفية كرصد حالة أي شيء سواء كان هذا الشيء وضعا فيزيقيا أو خصائص مادية أو معنوية للأفراد ( الرأي العام) أو مجموعة  أو نشاطا إنسانيا ( العمل أو الدراسة مثلا) أو مؤسسات ( المصانع أو أبنية مثلا)</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endParaRPr lang="en-US" sz="2000" b="1" dirty="0"/>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43909239"/>
      </p:ext>
    </p:extLst>
  </p:cSld>
  <p:clrMapOvr>
    <a:masterClrMapping/>
  </p:clrMapOvr>
  <p:transition spd="slow" advTm="32119">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113898" cy="46037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تعريف المنهج الوصفي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02</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endParaRPr lang="en-US" sz="2000" b="1" dirty="0"/>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669702" y="1854557"/>
            <a:ext cx="4834062" cy="3647152"/>
          </a:xfrm>
          <a:prstGeom prst="rect">
            <a:avLst/>
          </a:prstGeom>
          <a:noFill/>
        </p:spPr>
        <p:txBody>
          <a:bodyPr wrap="square" rtlCol="1">
            <a:spAutoFit/>
          </a:bodyPr>
          <a:lstStyle/>
          <a:p>
            <a:pPr lvl="0" algn="justLow" rtl="1">
              <a:lnSpc>
                <a:spcPct val="150000"/>
              </a:lnSpc>
            </a:pPr>
            <a:r>
              <a:rPr lang="ar-EG" sz="1400" dirty="0">
                <a:latin typeface="Alexandria"/>
              </a:rPr>
              <a:t>ويمكن تعريف المنهج الوصفي بأنه:</a:t>
            </a:r>
          </a:p>
          <a:p>
            <a:pPr lvl="0" algn="justLow" rtl="1">
              <a:lnSpc>
                <a:spcPct val="150000"/>
              </a:lnSpc>
            </a:pPr>
            <a:r>
              <a:rPr lang="ar-EG" sz="1400" dirty="0">
                <a:latin typeface="Alexandria"/>
              </a:rPr>
              <a:t>طريقة من طرق التحليل والتفسير بشكل علمي منظم من أجل الوصول الى أغراض محددة لوضعية اجتماعية أو مشكلة اجتماعية أو سكان معينين. ويتضمن المسح الاجتماعي عدة عمليات كتحديد الغرض منه وتعريف مشكلة البحث وتحليلها وتحديد نطاق ومجال المسح وفحص جميع الوثائق المتعلقة بالمشكلة وتفسير النتائج وأخيرا الوصول الى الاستنتاجات واستخدامها للأغراض المحلية أو القومية ( بوحوش والذنيبات، 2014).</a:t>
            </a:r>
          </a:p>
          <a:p>
            <a:pPr lvl="0" algn="justLow" rtl="1">
              <a:lnSpc>
                <a:spcPct val="150000"/>
              </a:lnSpc>
            </a:pPr>
            <a:r>
              <a:rPr lang="ar-EG" sz="1400" dirty="0">
                <a:latin typeface="Alexandria"/>
              </a:rPr>
              <a:t>ويرى آخرون أن المنهج الوصفي يعتبر طريقة لوصف الظاهرة المدروسة وتصويرها كميا عن طريق جمع معلومات مقننة عن المشكلة وتصنيفها وتحليلها واخضاعها للدراسة الدقيقة( بوحوش والذنيبات، 2014).</a:t>
            </a:r>
          </a:p>
          <a:p>
            <a:pPr lvl="0" algn="justLow" rtl="1">
              <a:lnSpc>
                <a:spcPct val="150000"/>
              </a:lnSpc>
            </a:pPr>
            <a:r>
              <a:rPr lang="ar-EG" sz="1400" dirty="0">
                <a:latin typeface="Alexandria"/>
              </a:rPr>
              <a:t> </a:t>
            </a:r>
          </a:p>
        </p:txBody>
      </p:sp>
      <p:sp>
        <p:nvSpPr>
          <p:cNvPr id="9" name="TextBox 8"/>
          <p:cNvSpPr txBox="1"/>
          <p:nvPr/>
        </p:nvSpPr>
        <p:spPr>
          <a:xfrm>
            <a:off x="5692422" y="4597757"/>
            <a:ext cx="6499578" cy="2677656"/>
          </a:xfrm>
          <a:prstGeom prst="rect">
            <a:avLst/>
          </a:prstGeom>
          <a:noFill/>
        </p:spPr>
        <p:txBody>
          <a:bodyPr wrap="square" rtlCol="1">
            <a:spAutoFit/>
          </a:bodyPr>
          <a:lstStyle/>
          <a:p>
            <a:pPr algn="justLow" rtl="1">
              <a:lnSpc>
                <a:spcPct val="150000"/>
              </a:lnSpc>
            </a:pPr>
            <a:r>
              <a:rPr lang="ar-EG" sz="1400" dirty="0">
                <a:latin typeface="Alexandria"/>
              </a:rPr>
              <a:t>حين يريد الباحث أن يدرس ظاهرة ما، فان أول خطوة يقوم بها هي  وصف الظاهرة التي يريد دراستها وجمع أوصاف ومعلومات دقيقة عنها، والمنهج الوصفي يعتمد على دراسة الواقع أو الظاهرة كما توجد في الواقع، ويهتم بوصفها وصف دقيقا ويعبر عنها تعبيرا كيفيا أو تعبيرا كميا. فالتعبير  الكيفي يصف لنا الظاهرة ويوضح خصائصها، أما التعبير الكمي فيعطيها وصفا رقميا يوضح مقدار هذه الظاهرة أو حجمها ودرجات ارتباطها مع الظواهر المختلفة الأخرى( بوحوش والذنيبات، 2014).</a:t>
            </a:r>
          </a:p>
          <a:p>
            <a:pPr algn="justLow" rtl="1">
              <a:lnSpc>
                <a:spcPct val="150000"/>
              </a:lnSpc>
            </a:pPr>
            <a:r>
              <a:rPr lang="ar-EG" sz="1400" dirty="0">
                <a:latin typeface="Alexandria"/>
              </a:rPr>
              <a:t>والمنهج الوصفي مرتبط منذ نشأته بدراسة المشكلات المتعلقة بالمجالات الإنسانية ومازال هذا هو الأكثر استخداما في الدراسات الإنسانية حتى الان، وذلك نتيجة لصعوبة استخدام الأسلوب  التجريبي في المجالات الإنسانية ( بوحوش والذنيبات، 2014).</a:t>
            </a:r>
          </a:p>
        </p:txBody>
      </p:sp>
    </p:spTree>
    <p:extLst>
      <p:ext uri="{BB962C8B-B14F-4D97-AF65-F5344CB8AC3E}">
        <p14:creationId xmlns:p14="http://schemas.microsoft.com/office/powerpoint/2010/main" val="2585290677"/>
      </p:ext>
    </p:extLst>
  </p:cSld>
  <p:clrMapOvr>
    <a:masterClrMapping/>
  </p:clrMapOvr>
  <p:transition spd="slow" advTm="46603">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888187" y="3893230"/>
            <a:ext cx="4113898" cy="460375"/>
          </a:xfrm>
          <a:prstGeom prst="rect">
            <a:avLst/>
          </a:prstGeom>
          <a:noFill/>
        </p:spPr>
        <p:txBody>
          <a:bodyPr wrap="square" rtlCol="0">
            <a:spAutoFit/>
          </a:bodyPr>
          <a:lstStyle/>
          <a:p>
            <a:pPr algn="justLow" rtl="1"/>
            <a:r>
              <a:rPr lang="ar-EG" sz="2400" b="1" dirty="0">
                <a:solidFill>
                  <a:srgbClr val="00B0F0"/>
                </a:solidFill>
                <a:latin typeface="Alexandria" charset="0"/>
                <a:cs typeface="Alexandria" charset="0"/>
              </a:rPr>
              <a:t>تابع  تعريف المنهج الوصفي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02</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endParaRPr lang="en-US" sz="2000" b="1" dirty="0"/>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501446" y="1854557"/>
            <a:ext cx="5002318" cy="4616648"/>
          </a:xfrm>
          <a:prstGeom prst="rect">
            <a:avLst/>
          </a:prstGeom>
          <a:noFill/>
        </p:spPr>
        <p:txBody>
          <a:bodyPr wrap="square" rtlCol="1">
            <a:spAutoFit/>
          </a:bodyPr>
          <a:lstStyle/>
          <a:p>
            <a:pPr algn="justLow" rtl="1">
              <a:lnSpc>
                <a:spcPct val="150000"/>
              </a:lnSpc>
            </a:pPr>
            <a:r>
              <a:rPr lang="ar-EG" sz="1400" dirty="0">
                <a:latin typeface="Alexandria"/>
              </a:rPr>
              <a:t>ومما سبق من التعريفات يتضح لنا الآتي :</a:t>
            </a:r>
          </a:p>
          <a:p>
            <a:pPr algn="justLow" rtl="1">
              <a:lnSpc>
                <a:spcPct val="150000"/>
              </a:lnSpc>
            </a:pPr>
            <a:r>
              <a:rPr lang="ar-EG" sz="1400" dirty="0">
                <a:latin typeface="Alexandria"/>
              </a:rPr>
              <a:t>✓ تهدف البحوث الوصفية إلى وصف ظواهر أو أحداث أو أشياء معينة وجمع الحقائق والمعلومات والملاحظات عنها ، ووصف الظروف الخاصة بها، وتقرير حالتها كما توجد عليه في الواقع .</a:t>
            </a:r>
          </a:p>
          <a:p>
            <a:pPr algn="justLow" rtl="1">
              <a:lnSpc>
                <a:spcPct val="150000"/>
              </a:lnSpc>
            </a:pPr>
            <a:r>
              <a:rPr lang="ar-EG" sz="1400" dirty="0">
                <a:latin typeface="Alexandria"/>
              </a:rPr>
              <a:t>✓ تهتم البحوث الوصفية بتقرير ما ينبغي أن تكون عليه الأشياء والظواهر التي يتناولها البحث وذلك في ضوء قيم أو معايير معينة، واقتراح الخطوات أو الأساليب التي يمكن أن تتبع للوصول بها إلى الصورة التي ينبغي أن تكون عليه في ضوء هذه المعايير أو القيم.</a:t>
            </a:r>
          </a:p>
          <a:p>
            <a:pPr algn="justLow" rtl="1">
              <a:lnSpc>
                <a:spcPct val="150000"/>
              </a:lnSpc>
            </a:pPr>
            <a:r>
              <a:rPr lang="ar-EG" sz="1400" dirty="0">
                <a:latin typeface="Alexandria"/>
              </a:rPr>
              <a:t>✓ يقوم المنهج الوصفي بالبحث عن أوصاف دقيقة للظاهرة المراد دراستها عن طريق مجموعة من الأسئلة هي:</a:t>
            </a:r>
          </a:p>
          <a:p>
            <a:pPr algn="justLow" rtl="1">
              <a:lnSpc>
                <a:spcPct val="150000"/>
              </a:lnSpc>
            </a:pPr>
            <a:r>
              <a:rPr lang="ar-EG" sz="1400" dirty="0">
                <a:latin typeface="Alexandria"/>
              </a:rPr>
              <a:t>- ما الوضع الحالي لهذه الظاهرة؟</a:t>
            </a:r>
          </a:p>
          <a:p>
            <a:pPr algn="justLow" rtl="1">
              <a:lnSpc>
                <a:spcPct val="150000"/>
              </a:lnSpc>
            </a:pPr>
            <a:r>
              <a:rPr lang="ar-EG" sz="1400" dirty="0">
                <a:latin typeface="Alexandria"/>
              </a:rPr>
              <a:t>- من أين نبدأ الدراسة؟</a:t>
            </a:r>
          </a:p>
          <a:p>
            <a:pPr algn="justLow" rtl="1">
              <a:lnSpc>
                <a:spcPct val="150000"/>
              </a:lnSpc>
            </a:pPr>
            <a:r>
              <a:rPr lang="ar-EG" sz="1400" dirty="0">
                <a:latin typeface="Alexandria"/>
              </a:rPr>
              <a:t>- ما العلاقات بين الظاهرة المحددة والظواهر الأخرى؟</a:t>
            </a:r>
          </a:p>
          <a:p>
            <a:pPr algn="justLow" rtl="1">
              <a:lnSpc>
                <a:spcPct val="150000"/>
              </a:lnSpc>
            </a:pPr>
            <a:r>
              <a:rPr lang="ar-EG" sz="1400" dirty="0">
                <a:latin typeface="Alexandria"/>
              </a:rPr>
              <a:t>- ما النتائج المتوقعة لدراسة هذه الظاهرة؟</a:t>
            </a:r>
          </a:p>
        </p:txBody>
      </p:sp>
    </p:spTree>
    <p:extLst>
      <p:ext uri="{BB962C8B-B14F-4D97-AF65-F5344CB8AC3E}">
        <p14:creationId xmlns:p14="http://schemas.microsoft.com/office/powerpoint/2010/main" val="1960232574"/>
      </p:ext>
    </p:extLst>
  </p:cSld>
  <p:clrMapOvr>
    <a:masterClrMapping/>
  </p:clrMapOvr>
  <p:transition spd="slow" advTm="143537">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113898" cy="46037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تعريف المنهج الوصفي</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02</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endParaRPr lang="en-US" sz="2000" b="1" dirty="0"/>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618187" y="1835317"/>
            <a:ext cx="4660234" cy="4708981"/>
          </a:xfrm>
          <a:prstGeom prst="rect">
            <a:avLst/>
          </a:prstGeom>
          <a:noFill/>
        </p:spPr>
        <p:txBody>
          <a:bodyPr wrap="square" rtlCol="1">
            <a:spAutoFit/>
          </a:bodyPr>
          <a:lstStyle/>
          <a:p>
            <a:pPr algn="justLow" rtl="1">
              <a:lnSpc>
                <a:spcPct val="150000"/>
              </a:lnSpc>
            </a:pPr>
            <a:r>
              <a:rPr lang="ar-EG" dirty="0">
                <a:solidFill>
                  <a:srgbClr val="00AEEF"/>
                </a:solidFill>
                <a:latin typeface="Alexandria"/>
              </a:rPr>
              <a:t>أهداف المنهج الوصفي:</a:t>
            </a:r>
          </a:p>
          <a:p>
            <a:pPr algn="justLow" rtl="1">
              <a:lnSpc>
                <a:spcPct val="150000"/>
              </a:lnSpc>
            </a:pPr>
            <a:r>
              <a:rPr lang="ar-EG" sz="1400" dirty="0">
                <a:latin typeface="Alexandria"/>
              </a:rPr>
              <a:t>يهدف المنهج الوصفي الى ( بوحوش والذنيبات، 2014):-</a:t>
            </a:r>
          </a:p>
          <a:p>
            <a:pPr marL="285750" indent="-285750" algn="justLow" rtl="1">
              <a:lnSpc>
                <a:spcPct val="150000"/>
              </a:lnSpc>
              <a:buFontTx/>
              <a:buChar char="-"/>
            </a:pPr>
            <a:r>
              <a:rPr lang="ar-EG" sz="1400" dirty="0">
                <a:latin typeface="Alexandria"/>
              </a:rPr>
              <a:t>جمع معلومات حقيقية ومفصلة لظاهرة موجودة فعلا في مجتمع معين.</a:t>
            </a:r>
          </a:p>
          <a:p>
            <a:pPr marL="285750" indent="-285750" algn="justLow" rtl="1">
              <a:lnSpc>
                <a:spcPct val="150000"/>
              </a:lnSpc>
              <a:buFontTx/>
              <a:buChar char="-"/>
            </a:pPr>
            <a:r>
              <a:rPr lang="ar-EG" sz="1400" dirty="0">
                <a:latin typeface="Alexandria"/>
              </a:rPr>
              <a:t>تحديد المشاكل الموجودة أو توضيح بعض الظواهر</a:t>
            </a:r>
          </a:p>
          <a:p>
            <a:pPr marL="285750" indent="-285750" algn="justLow" rtl="1">
              <a:lnSpc>
                <a:spcPct val="150000"/>
              </a:lnSpc>
              <a:buFontTx/>
              <a:buChar char="-"/>
            </a:pPr>
            <a:r>
              <a:rPr lang="ar-EG" sz="1400" dirty="0">
                <a:latin typeface="Alexandria"/>
              </a:rPr>
              <a:t>إجراء مقارنة أو تقييم لبعض الظواهر.</a:t>
            </a:r>
          </a:p>
          <a:p>
            <a:pPr marL="285750" indent="-285750" algn="justLow" rtl="1">
              <a:lnSpc>
                <a:spcPct val="150000"/>
              </a:lnSpc>
              <a:buFontTx/>
              <a:buChar char="-"/>
            </a:pPr>
            <a:r>
              <a:rPr lang="ar-EG" sz="1400" dirty="0">
                <a:latin typeface="Alexandria"/>
              </a:rPr>
              <a:t>تحديد ما يفعله الأفراد في مشكلة ما والاستفادة من آرائهم وخبراتهم وفي وضع تصور وخطط مستقبلية واتخاذ قرارات مناسبة في مشاكل ذات طبيعة  مشابهة.</a:t>
            </a:r>
          </a:p>
          <a:p>
            <a:pPr marL="285750" indent="-285750" algn="justLow" rtl="1">
              <a:lnSpc>
                <a:spcPct val="150000"/>
              </a:lnSpc>
              <a:buFontTx/>
              <a:buChar char="-"/>
            </a:pPr>
            <a:r>
              <a:rPr lang="ar-EG" sz="1400" dirty="0">
                <a:latin typeface="Alexandria"/>
              </a:rPr>
              <a:t>إيجاد العلاقة بين الظواهر المختلفة.</a:t>
            </a:r>
          </a:p>
          <a:p>
            <a:pPr algn="justLow" rtl="1">
              <a:lnSpc>
                <a:spcPct val="150000"/>
              </a:lnSpc>
            </a:pPr>
            <a:r>
              <a:rPr lang="ar-EG" sz="1400" dirty="0">
                <a:latin typeface="Alexandria"/>
              </a:rPr>
              <a:t>ان هدف تنظيم المعلومات وتصنيفها هو مساعدة الباحث على الوصول الى استنتاجات وتصميمات تساعدنا في تطوير الواقع الذي ندرسه. فالأسلوب الوصفي لا يهدف الى وصف الظواهر أو وصف الواقع، كما هو بل الى الوصول الى استنتاجات تساهم في فهم هذا الواقع وتطويره.</a:t>
            </a:r>
          </a:p>
          <a:p>
            <a:pPr algn="justLow" rtl="1">
              <a:lnSpc>
                <a:spcPct val="150000"/>
              </a:lnSpc>
            </a:pPr>
            <a:endParaRPr lang="ar-EG" sz="1400" dirty="0">
              <a:latin typeface="Alexandria"/>
            </a:endParaRPr>
          </a:p>
        </p:txBody>
      </p:sp>
      <p:sp>
        <p:nvSpPr>
          <p:cNvPr id="9" name="TextBox 8"/>
          <p:cNvSpPr txBox="1"/>
          <p:nvPr/>
        </p:nvSpPr>
        <p:spPr>
          <a:xfrm>
            <a:off x="6439438" y="4597757"/>
            <a:ext cx="4713666" cy="1708160"/>
          </a:xfrm>
          <a:prstGeom prst="rect">
            <a:avLst/>
          </a:prstGeom>
          <a:noFill/>
        </p:spPr>
        <p:txBody>
          <a:bodyPr wrap="square" rtlCol="1">
            <a:spAutoFit/>
          </a:bodyPr>
          <a:lstStyle/>
          <a:p>
            <a:pPr algn="justLow" rtl="1">
              <a:lnSpc>
                <a:spcPct val="150000"/>
              </a:lnSpc>
            </a:pPr>
            <a:r>
              <a:rPr lang="ar-EG" sz="1400" dirty="0">
                <a:latin typeface="Alexandria"/>
              </a:rPr>
              <a:t>والإجابة عن هذه الأسئلة تتم من خلال جمع الحقائق والبيانات الكمية أو الكيفية عن الظاهرة المحددة مع محاولة تفسير هذه الحقائق تفسيراً كافياً.</a:t>
            </a:r>
          </a:p>
          <a:p>
            <a:pPr algn="justLow" rtl="1">
              <a:lnSpc>
                <a:spcPct val="150000"/>
              </a:lnSpc>
            </a:pPr>
            <a:r>
              <a:rPr lang="ar-EG" sz="1400" dirty="0">
                <a:latin typeface="Alexandria"/>
              </a:rPr>
              <a:t>✓ لا يقتصر البحث الوصفي على جمع البيانات وتصنيفها وتبويبها إلى تحليلها التحليل الكافي الدقيق المتعمق، بل يتضمن أيضا قدراً من التفسير لهذه النتائج ، ثم الوصول إلى تعميمات بشأن الظاهرة موضوع الدراسة .</a:t>
            </a:r>
          </a:p>
        </p:txBody>
      </p:sp>
    </p:spTree>
    <p:extLst>
      <p:ext uri="{BB962C8B-B14F-4D97-AF65-F5344CB8AC3E}">
        <p14:creationId xmlns:p14="http://schemas.microsoft.com/office/powerpoint/2010/main" val="3774102064"/>
      </p:ext>
    </p:extLst>
  </p:cSld>
  <p:clrMapOvr>
    <a:masterClrMapping/>
  </p:clrMapOvr>
  <p:transition spd="slow" advTm="40924">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208855" cy="830997"/>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أسس البحوث الوصفية</a:t>
            </a:r>
          </a:p>
          <a:p>
            <a:pPr algn="r" rtl="1"/>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02</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endParaRPr lang="en-US" sz="2000" b="1" dirty="0"/>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p:cNvSpPr txBox="1"/>
          <p:nvPr/>
        </p:nvSpPr>
        <p:spPr>
          <a:xfrm>
            <a:off x="6554439" y="4519748"/>
            <a:ext cx="5177308" cy="2031325"/>
          </a:xfrm>
          <a:prstGeom prst="rect">
            <a:avLst/>
          </a:prstGeom>
          <a:noFill/>
        </p:spPr>
        <p:txBody>
          <a:bodyPr wrap="square" rtlCol="1">
            <a:spAutoFit/>
          </a:bodyPr>
          <a:lstStyle/>
          <a:p>
            <a:pPr algn="justLow" rtl="1">
              <a:lnSpc>
                <a:spcPct val="150000"/>
              </a:lnSpc>
            </a:pPr>
            <a:r>
              <a:rPr lang="ar-EG" sz="1400" dirty="0">
                <a:latin typeface="Alexandria"/>
              </a:rPr>
              <a:t>يرى الكثير من المهتمين بمناهج البحث أن البحوث الوصفية لابد من أن تركز على خمس أسس، تتمثل في الاتي( بوحوش والذنيبات، 2014):</a:t>
            </a:r>
          </a:p>
          <a:p>
            <a:pPr algn="justLow" rtl="1">
              <a:lnSpc>
                <a:spcPct val="150000"/>
              </a:lnSpc>
            </a:pPr>
            <a:r>
              <a:rPr lang="ar-EG" sz="1400" dirty="0">
                <a:latin typeface="Alexandria"/>
              </a:rPr>
              <a:t>- إمكانية الاستعانة بمختلف الأدوات المستخدمة للحصول على البيانات كالمقابلة والملاحظة واستمارة البحث وتحليل الوثائق والسجلات، سواء بصورة منفردة تستخدم خلالها كل أداة على حدة، أو بصورة مجمعة يمكن خلالها الجمع بين استخدام أكثر من أداة.</a:t>
            </a:r>
          </a:p>
          <a:p>
            <a:pPr algn="justLow" rtl="1">
              <a:lnSpc>
                <a:spcPct val="150000"/>
              </a:lnSpc>
            </a:pPr>
            <a:endParaRPr lang="ar-EG" sz="1400" dirty="0">
              <a:latin typeface="Alexandria"/>
            </a:endParaRPr>
          </a:p>
        </p:txBody>
      </p:sp>
      <p:sp>
        <p:nvSpPr>
          <p:cNvPr id="4" name="TextBox 3"/>
          <p:cNvSpPr txBox="1"/>
          <p:nvPr/>
        </p:nvSpPr>
        <p:spPr>
          <a:xfrm>
            <a:off x="605306" y="1738648"/>
            <a:ext cx="4924097" cy="3754874"/>
          </a:xfrm>
          <a:prstGeom prst="rect">
            <a:avLst/>
          </a:prstGeom>
          <a:noFill/>
        </p:spPr>
        <p:txBody>
          <a:bodyPr wrap="square" rtlCol="1">
            <a:spAutoFit/>
          </a:bodyPr>
          <a:lstStyle/>
          <a:p>
            <a:pPr marL="285750" indent="-285750" algn="r" rtl="1">
              <a:buFontTx/>
              <a:buChar char="-"/>
            </a:pPr>
            <a:r>
              <a:rPr lang="ar-EG" sz="1400" dirty="0"/>
              <a:t>نظرا لأن الدراسات الوصفية تهدف الى وصف وتحديد خصائص لظواهر متفرقة، فلابد أن يكون هناك اختلاف في مستوى عمق تلك الدراسات، بمعنى أن يكتفي بعضها بمجرد وصف الظاهرة </a:t>
            </a:r>
            <a:r>
              <a:rPr lang="ar-EG" sz="1400" dirty="0" err="1"/>
              <a:t>المبحوثة</a:t>
            </a:r>
            <a:r>
              <a:rPr lang="ar-EG" sz="1400" dirty="0"/>
              <a:t> كميا أو كيفيا بغير دراسة الأسباب التي أدت الى ما هو حادث فعلا، بينما يسعى البعض الاخر الى التعرف على الأسباب المؤدية للظاهرة علاوة على ما يمكن فعله أو تغييره حتى يؤدي الى اجراء تعديل في الموقف المبحوث.</a:t>
            </a:r>
          </a:p>
          <a:p>
            <a:pPr marL="285750" indent="-285750" algn="r" rtl="1">
              <a:buFontTx/>
              <a:buChar char="-"/>
            </a:pPr>
            <a:r>
              <a:rPr lang="ar-EG" sz="1400" dirty="0"/>
              <a:t>تعتمد الدراسات الوصفية غالبا على اختيار عينات ممثلة للمجتمع الذي تؤخذ منه وذلك توفيرا للجهد والوقت ولغيرها من تكاليف البحث.</a:t>
            </a:r>
          </a:p>
          <a:p>
            <a:pPr marL="285750" indent="-285750" algn="r" rtl="1">
              <a:buFontTx/>
              <a:buChar char="-"/>
            </a:pPr>
            <a:r>
              <a:rPr lang="ar-EG" sz="1400" dirty="0"/>
              <a:t>لابد من اصطناع التجريد خلال البحوث الوصفية حتى يمكن تمييز خصائص أو سمات الظاهرة </a:t>
            </a:r>
            <a:r>
              <a:rPr lang="ar-EG" sz="1400" dirty="0" err="1"/>
              <a:t>المبحوثة</a:t>
            </a:r>
            <a:r>
              <a:rPr lang="ar-EG" sz="1400" dirty="0"/>
              <a:t>، وخاصة أن الظواهر في مجال العلوم الاجتماعية تتسم بالتداخل والتعقيد الشديدين، الأمر الذي لا يمكن الباحثين من مشاهدة كل تلك الظواهر في مختلف حالاتها على الطبيعة.</a:t>
            </a:r>
          </a:p>
          <a:p>
            <a:pPr marL="285750" indent="-285750" algn="r" rtl="1">
              <a:buFontTx/>
              <a:buChar char="-"/>
            </a:pPr>
            <a:r>
              <a:rPr lang="ar-EG" sz="1400" dirty="0"/>
              <a:t>لما كان التعميم مطلبا أساسيا للدراسات الوصفية حتى يمكن من خلاله استخلاص أحكام تصدق على مختلف الفئات المكونة للظاهرة </a:t>
            </a:r>
            <a:r>
              <a:rPr lang="ar-EG" sz="1400" dirty="0" err="1"/>
              <a:t>المبحوثة</a:t>
            </a:r>
            <a:r>
              <a:rPr lang="ar-EG" sz="1400" dirty="0"/>
              <a:t>، كان لابد من تصنيف الأشياء أو الوقائع أو الكائنات أو الظواهر محل الدراسة على أساس معيار مميز، لأن ذلك هو السبيل الوحيد الى استخلاص الأقدم ومن ثم التعميم.</a:t>
            </a:r>
          </a:p>
          <a:p>
            <a:pPr algn="r" rtl="1"/>
            <a:endParaRPr lang="ar-EG" sz="1400" dirty="0"/>
          </a:p>
        </p:txBody>
      </p:sp>
    </p:spTree>
    <p:extLst>
      <p:ext uri="{BB962C8B-B14F-4D97-AF65-F5344CB8AC3E}">
        <p14:creationId xmlns:p14="http://schemas.microsoft.com/office/powerpoint/2010/main" val="2284065067"/>
      </p:ext>
    </p:extLst>
  </p:cSld>
  <p:clrMapOvr>
    <a:masterClrMapping/>
  </p:clrMapOvr>
  <p:transition spd="slow" advTm="16489">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317735" y="4015306"/>
            <a:ext cx="4113898"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استخدامات المنهج الوصفي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02</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endParaRPr lang="en-US" sz="2000" b="1" dirty="0"/>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80431" y="1854557"/>
            <a:ext cx="5412400" cy="2354491"/>
          </a:xfrm>
          <a:prstGeom prst="rect">
            <a:avLst/>
          </a:prstGeom>
          <a:noFill/>
        </p:spPr>
        <p:txBody>
          <a:bodyPr wrap="square" rtlCol="1">
            <a:spAutoFit/>
          </a:bodyPr>
          <a:lstStyle/>
          <a:p>
            <a:pPr algn="justLow" rtl="1">
              <a:lnSpc>
                <a:spcPct val="150000"/>
              </a:lnSpc>
            </a:pPr>
            <a:r>
              <a:rPr lang="ar-EG" sz="1400" dirty="0">
                <a:latin typeface="Alexandria"/>
              </a:rPr>
              <a:t>2 - دراسات العلوم الإنسانية والاجتماعية والتي استخدم فيها منذ نشأته وظهوره .</a:t>
            </a:r>
          </a:p>
          <a:p>
            <a:pPr algn="justLow" rtl="1">
              <a:lnSpc>
                <a:spcPct val="150000"/>
              </a:lnSpc>
            </a:pPr>
            <a:r>
              <a:rPr lang="ar-EG" sz="1400" dirty="0">
                <a:latin typeface="Alexandria"/>
              </a:rPr>
              <a:t>3 - دراسات العلوم الطبيعية لوصف الظواهر الطبيعية المختلفة.</a:t>
            </a:r>
            <a:r>
              <a:rPr lang="en-US" sz="1400" dirty="0">
                <a:latin typeface="Alexandria"/>
              </a:rPr>
              <a:t> </a:t>
            </a:r>
            <a:endParaRPr lang="ar-EG" sz="1400" dirty="0">
              <a:latin typeface="Alexandria"/>
            </a:endParaRPr>
          </a:p>
          <a:p>
            <a:pPr algn="justLow" rtl="1">
              <a:lnSpc>
                <a:spcPct val="150000"/>
              </a:lnSpc>
            </a:pPr>
            <a:r>
              <a:rPr lang="ar-EG" sz="1400" dirty="0">
                <a:latin typeface="Alexandria"/>
              </a:rPr>
              <a:t>4 - رصد ومتابعة لظاهرة أو حدث معين بطريقة كمية أو نوعية في فترة زمنية</a:t>
            </a:r>
          </a:p>
          <a:p>
            <a:pPr algn="justLow" rtl="1">
              <a:lnSpc>
                <a:spcPct val="150000"/>
              </a:lnSpc>
            </a:pPr>
            <a:r>
              <a:rPr lang="ar-EG" sz="1400" dirty="0">
                <a:latin typeface="Alexandria"/>
              </a:rPr>
              <a:t>معينة أو عدة فترات، من أجل التعرف على الظاهرة أو الحدث من حيث</a:t>
            </a:r>
          </a:p>
          <a:p>
            <a:pPr algn="justLow" rtl="1">
              <a:lnSpc>
                <a:spcPct val="150000"/>
              </a:lnSpc>
            </a:pPr>
            <a:r>
              <a:rPr lang="ar-EG" sz="1400" dirty="0">
                <a:latin typeface="Alexandria"/>
              </a:rPr>
              <a:t>المحتوى والمضمون، والوصول إلى نتائج وتعميمات تساعد في فهم الواقع</a:t>
            </a:r>
          </a:p>
          <a:p>
            <a:pPr algn="justLow" rtl="1">
              <a:lnSpc>
                <a:spcPct val="150000"/>
              </a:lnSpc>
            </a:pPr>
            <a:r>
              <a:rPr lang="ar-EG" sz="1400" dirty="0">
                <a:latin typeface="Alexandria"/>
              </a:rPr>
              <a:t>وتطويره.</a:t>
            </a:r>
          </a:p>
          <a:p>
            <a:pPr algn="justLow" rtl="1">
              <a:lnSpc>
                <a:spcPct val="150000"/>
              </a:lnSpc>
            </a:pPr>
            <a:endParaRPr lang="ar-EG" sz="1400" dirty="0">
              <a:latin typeface="Alexandria"/>
            </a:endParaRPr>
          </a:p>
        </p:txBody>
      </p:sp>
      <p:sp>
        <p:nvSpPr>
          <p:cNvPr id="9" name="TextBox 8"/>
          <p:cNvSpPr txBox="1"/>
          <p:nvPr/>
        </p:nvSpPr>
        <p:spPr>
          <a:xfrm>
            <a:off x="5826569" y="4599047"/>
            <a:ext cx="5705326" cy="1384995"/>
          </a:xfrm>
          <a:prstGeom prst="rect">
            <a:avLst/>
          </a:prstGeom>
          <a:noFill/>
        </p:spPr>
        <p:txBody>
          <a:bodyPr wrap="square" rtlCol="1">
            <a:spAutoFit/>
          </a:bodyPr>
          <a:lstStyle/>
          <a:p>
            <a:pPr algn="justLow" rtl="1">
              <a:lnSpc>
                <a:spcPct val="150000"/>
              </a:lnSpc>
            </a:pPr>
            <a:r>
              <a:rPr lang="ar-EG" sz="1400" dirty="0">
                <a:latin typeface="Alexandria"/>
              </a:rPr>
              <a:t>يستخدم المنهج الوصفي في ( المحمودي، 2019):</a:t>
            </a:r>
          </a:p>
          <a:p>
            <a:pPr algn="justLow" rtl="1">
              <a:lnSpc>
                <a:spcPct val="150000"/>
              </a:lnSpc>
            </a:pPr>
            <a:r>
              <a:rPr lang="ar-EG" sz="1400" dirty="0">
                <a:latin typeface="Alexandria"/>
              </a:rPr>
              <a:t>1 -دراسة حاضر الأوضاع الراهنة للظواهر من حيث خصائصها، أشكالها، وعلاقاتها، والعوامل المؤثرة في ذلك، مع ملاحظة أنه يشمل في كثير من الأحيان على عمليات تنبؤ لمستقبل الظواهر والأحداث التي يدرسها .</a:t>
            </a:r>
          </a:p>
        </p:txBody>
      </p:sp>
    </p:spTree>
    <p:extLst>
      <p:ext uri="{BB962C8B-B14F-4D97-AF65-F5344CB8AC3E}">
        <p14:creationId xmlns:p14="http://schemas.microsoft.com/office/powerpoint/2010/main" val="4219323202"/>
      </p:ext>
    </p:extLst>
  </p:cSld>
  <p:clrMapOvr>
    <a:masterClrMapping/>
  </p:clrMapOvr>
  <p:transition spd="slow" advTm="81646">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317735" y="4015306"/>
            <a:ext cx="4113898" cy="46037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مزايا المنهج الوصفي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02</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endParaRPr lang="en-US" sz="2000" b="1" dirty="0"/>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80431" y="1874271"/>
            <a:ext cx="5461095" cy="1384995"/>
          </a:xfrm>
          <a:prstGeom prst="rect">
            <a:avLst/>
          </a:prstGeom>
          <a:noFill/>
        </p:spPr>
        <p:txBody>
          <a:bodyPr wrap="square" rtlCol="1">
            <a:spAutoFit/>
          </a:bodyPr>
          <a:lstStyle/>
          <a:p>
            <a:pPr algn="justLow" rtl="1">
              <a:lnSpc>
                <a:spcPct val="150000"/>
              </a:lnSpc>
            </a:pPr>
            <a:r>
              <a:rPr lang="ar-EG" sz="1400" dirty="0">
                <a:latin typeface="Alexandria"/>
              </a:rPr>
              <a:t>3- يقدم المنهج الوصفي توضيحا للعلاقات بين الظواهر، كالعلاقة بين السبب والنتيجة، بما يمكن الإنسان من فهم الظواهر بصورة أفضل.</a:t>
            </a:r>
          </a:p>
          <a:p>
            <a:pPr algn="justLow" rtl="1">
              <a:lnSpc>
                <a:spcPct val="150000"/>
              </a:lnSpc>
            </a:pPr>
            <a:r>
              <a:rPr lang="ar-EG" sz="1400" dirty="0">
                <a:latin typeface="Alexandria"/>
              </a:rPr>
              <a:t>4 - يتناول المنهج الوصفي الظواهر كما هي في الواقع دون تدخل من قبل الباحث في التأثير على مسارها، مما يعطي نتائج أكثر واقعية.</a:t>
            </a:r>
          </a:p>
        </p:txBody>
      </p:sp>
      <p:sp>
        <p:nvSpPr>
          <p:cNvPr id="9" name="TextBox 8"/>
          <p:cNvSpPr txBox="1"/>
          <p:nvPr/>
        </p:nvSpPr>
        <p:spPr>
          <a:xfrm>
            <a:off x="6236119" y="4537133"/>
            <a:ext cx="5766991" cy="1708160"/>
          </a:xfrm>
          <a:prstGeom prst="rect">
            <a:avLst/>
          </a:prstGeom>
          <a:noFill/>
        </p:spPr>
        <p:txBody>
          <a:bodyPr wrap="square" rtlCol="1">
            <a:spAutoFit/>
          </a:bodyPr>
          <a:lstStyle/>
          <a:p>
            <a:pPr algn="justLow" rtl="1">
              <a:lnSpc>
                <a:spcPct val="150000"/>
              </a:lnSpc>
            </a:pPr>
            <a:r>
              <a:rPr lang="ar-EG" sz="1400" b="1" dirty="0">
                <a:solidFill>
                  <a:srgbClr val="00AEEF"/>
                </a:solidFill>
                <a:latin typeface="Alexandria"/>
              </a:rPr>
              <a:t>يتمتع المنهج الوصفي بالمزايا الآتية ( المحمودي، 2019) :</a:t>
            </a:r>
          </a:p>
          <a:p>
            <a:pPr algn="justLow" rtl="1">
              <a:lnSpc>
                <a:spcPct val="150000"/>
              </a:lnSpc>
            </a:pPr>
            <a:r>
              <a:rPr lang="ar-EG" sz="1400" dirty="0">
                <a:latin typeface="Alexandria"/>
              </a:rPr>
              <a:t>- يساعد المنهج الوصفي في إعطاء معلومات حقيقية دقيقة تساعد في تفسير الظواهر الإنسانية والاجتماعية .</a:t>
            </a:r>
          </a:p>
          <a:p>
            <a:pPr algn="justLow" rtl="1">
              <a:lnSpc>
                <a:spcPct val="150000"/>
              </a:lnSpc>
            </a:pPr>
            <a:r>
              <a:rPr lang="ar-EG" sz="1400" dirty="0">
                <a:latin typeface="Alexandria"/>
              </a:rPr>
              <a:t>2 - اتساع نطاق استخداماته، لتعدد الأساليب المتاحة أمام الباحث عند استخدامه، مثل أسلوب المسح، أو دراسة الحالة، أو تحليل المضمون.</a:t>
            </a:r>
          </a:p>
        </p:txBody>
      </p:sp>
    </p:spTree>
    <p:extLst>
      <p:ext uri="{BB962C8B-B14F-4D97-AF65-F5344CB8AC3E}">
        <p14:creationId xmlns:p14="http://schemas.microsoft.com/office/powerpoint/2010/main" val="1624335510"/>
      </p:ext>
    </p:extLst>
  </p:cSld>
  <p:clrMapOvr>
    <a:masterClrMapping/>
  </p:clrMapOvr>
  <p:transition spd="slow" advTm="62029">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317735" y="4015306"/>
            <a:ext cx="4113898" cy="46037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عيوب المنهج الوصفي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02</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endParaRPr lang="en-US" sz="2000" b="1" dirty="0"/>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476517" y="1801049"/>
            <a:ext cx="5027247" cy="3000821"/>
          </a:xfrm>
          <a:prstGeom prst="rect">
            <a:avLst/>
          </a:prstGeom>
          <a:noFill/>
        </p:spPr>
        <p:txBody>
          <a:bodyPr wrap="square" rtlCol="1">
            <a:spAutoFit/>
          </a:bodyPr>
          <a:lstStyle/>
          <a:p>
            <a:pPr algn="justLow" rtl="1">
              <a:lnSpc>
                <a:spcPct val="150000"/>
              </a:lnSpc>
            </a:pPr>
            <a:r>
              <a:rPr lang="ar-EG" sz="1400" dirty="0">
                <a:latin typeface="Alexandria"/>
              </a:rPr>
              <a:t>- غالبا ما يستخدم الباحث مساعدين عند القيام بالدراسات الوصفية وذلك من أجل جمع البيانات والمعلومات، فصدق وانسجام هذه البيانات يعتمد على مدى فهم المساعدين لأهداف البحث.</a:t>
            </a:r>
          </a:p>
          <a:p>
            <a:pPr algn="justLow" rtl="1">
              <a:lnSpc>
                <a:spcPct val="150000"/>
              </a:lnSpc>
            </a:pPr>
            <a:r>
              <a:rPr lang="ar-EG" sz="1400" dirty="0">
                <a:latin typeface="Alexandria"/>
              </a:rPr>
              <a:t>4 - صعوبة إثبات الفروض في البحوث الوصفية لأنها تتم عن طريق الملاحظة وجمع البيانات المؤيدة والمعارضة للفروض دون استخدام التجربة في إثبات هذه الفروض. فالباحث في الدراسات الوصفية قد لا يستطيع ملاحظة كل العوامل المحيطة بالظاهرة، مما </a:t>
            </a:r>
            <a:r>
              <a:rPr lang="ar-EG" sz="1400" dirty="0" err="1">
                <a:latin typeface="Alexandria"/>
              </a:rPr>
              <a:t>يعيقه</a:t>
            </a:r>
            <a:r>
              <a:rPr lang="ar-EG" sz="1400" dirty="0">
                <a:latin typeface="Alexandria"/>
              </a:rPr>
              <a:t> في إثبات الفروض.</a:t>
            </a:r>
          </a:p>
          <a:p>
            <a:pPr algn="justLow" rtl="1">
              <a:lnSpc>
                <a:spcPct val="150000"/>
              </a:lnSpc>
            </a:pPr>
            <a:r>
              <a:rPr lang="ar-EG" sz="1400" dirty="0">
                <a:latin typeface="Alexandria"/>
              </a:rPr>
              <a:t>5 - صعوبة التنبؤ في الدراسات الوصفية وذلك لأن الظواهر الاجتماعية والإنسانية تتصف بالتعقيد، وذلك لتعرضها لعوامل عدة . </a:t>
            </a:r>
          </a:p>
        </p:txBody>
      </p:sp>
      <p:sp>
        <p:nvSpPr>
          <p:cNvPr id="9" name="TextBox 8"/>
          <p:cNvSpPr txBox="1"/>
          <p:nvPr/>
        </p:nvSpPr>
        <p:spPr>
          <a:xfrm>
            <a:off x="5641526" y="4597757"/>
            <a:ext cx="5511578" cy="2031325"/>
          </a:xfrm>
          <a:prstGeom prst="rect">
            <a:avLst/>
          </a:prstGeom>
          <a:noFill/>
        </p:spPr>
        <p:txBody>
          <a:bodyPr wrap="square" rtlCol="1">
            <a:spAutoFit/>
          </a:bodyPr>
          <a:lstStyle/>
          <a:p>
            <a:pPr algn="justLow" rtl="1">
              <a:lnSpc>
                <a:spcPct val="150000"/>
              </a:lnSpc>
            </a:pPr>
            <a:r>
              <a:rPr lang="ar-EG" sz="1400" b="1" dirty="0">
                <a:solidFill>
                  <a:srgbClr val="00AEEF"/>
                </a:solidFill>
                <a:latin typeface="Alexandria"/>
              </a:rPr>
              <a:t>من أبرز عيوب المنهج الوصفي الآتي ( المحمودي، 2019):</a:t>
            </a:r>
          </a:p>
          <a:p>
            <a:pPr algn="justLow" rtl="1">
              <a:lnSpc>
                <a:spcPct val="150000"/>
              </a:lnSpc>
            </a:pPr>
            <a:r>
              <a:rPr lang="ar-EG" sz="1400" dirty="0">
                <a:latin typeface="Alexandria"/>
              </a:rPr>
              <a:t>1 - قد يستند البحث الوصفي إلى معلومات مشوهه ولا تستند إلى الواقع سواء كانت عن قصد من قبل الباحث أو عن غير قصد. كأن تكون الوثائق والسجلات المستخدمة غير دقيقة مثلا .</a:t>
            </a:r>
          </a:p>
          <a:p>
            <a:pPr algn="justLow" rtl="1">
              <a:lnSpc>
                <a:spcPct val="150000"/>
              </a:lnSpc>
            </a:pPr>
            <a:r>
              <a:rPr lang="ar-EG" sz="1400" dirty="0">
                <a:latin typeface="Alexandria"/>
              </a:rPr>
              <a:t>- هناك احتمال تحيز الباحث لآرائه ومعتقداته، فيأخذ البيانات والمعلومات التي تنسجم مع تصوره ويستبعد تلك التي تتعارض مع رأيه، وهذا راجع إلى أن الباحث يتعامل دائما مع ظواهر اجتماعية وإنسانية غالبا ما يكون طرفا فيها .</a:t>
            </a:r>
          </a:p>
        </p:txBody>
      </p:sp>
    </p:spTree>
    <p:extLst>
      <p:ext uri="{BB962C8B-B14F-4D97-AF65-F5344CB8AC3E}">
        <p14:creationId xmlns:p14="http://schemas.microsoft.com/office/powerpoint/2010/main" val="2615363621"/>
      </p:ext>
    </p:extLst>
  </p:cSld>
  <p:clrMapOvr>
    <a:masterClrMapping/>
  </p:clrMapOvr>
  <p:transition spd="slow" advTm="38907">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086144" y="4011153"/>
            <a:ext cx="4113898" cy="46037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أدوات المنهج الوصفي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a typeface="Roboto Light" panose="02000000000000000000" pitchFamily="2" charset="0"/>
            </a:endParaRPr>
          </a:p>
        </p:txBody>
      </p:sp>
      <p:sp>
        <p:nvSpPr>
          <p:cNvPr id="19" name="TextBox 18"/>
          <p:cNvSpPr txBox="1"/>
          <p:nvPr/>
        </p:nvSpPr>
        <p:spPr>
          <a:xfrm>
            <a:off x="5682164" y="3568892"/>
            <a:ext cx="1091009" cy="337185"/>
          </a:xfrm>
          <a:prstGeom prst="rect">
            <a:avLst/>
          </a:prstGeom>
          <a:noFill/>
        </p:spPr>
        <p:txBody>
          <a:bodyPr wrap="square" rtlCol="0">
            <a:spAutoFit/>
          </a:bodyPr>
          <a:lstStyle/>
          <a:p>
            <a:pPr algn="ctr"/>
            <a:r>
              <a:rPr lang="ar-EG" sz="1600" dirty="0">
                <a:solidFill>
                  <a:prstClr val="white"/>
                </a:solidFill>
                <a:latin typeface="Alexandria" charset="0"/>
                <a:cs typeface="Alexandria" charset="0"/>
              </a:rPr>
              <a:t>محاضرة</a:t>
            </a:r>
            <a:endParaRPr lang="en-US" sz="1600" dirty="0">
              <a:solidFill>
                <a:prstClr val="white"/>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prstClr val="white"/>
                </a:solidFill>
                <a:latin typeface="Alexandria" charset="0"/>
                <a:cs typeface="Alexandria" charset="0"/>
              </a:rPr>
              <a:t>02</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 name="TextBox 2"/>
          <p:cNvSpPr txBox="1"/>
          <p:nvPr/>
        </p:nvSpPr>
        <p:spPr>
          <a:xfrm>
            <a:off x="9283700" y="279400"/>
            <a:ext cx="2616200" cy="400110"/>
          </a:xfrm>
          <a:prstGeom prst="rect">
            <a:avLst/>
          </a:prstGeom>
          <a:noFill/>
        </p:spPr>
        <p:txBody>
          <a:bodyPr wrap="square" rtlCol="0">
            <a:spAutoFit/>
          </a:bodyPr>
          <a:lstStyle/>
          <a:p>
            <a:pPr algn="ctr"/>
            <a:endParaRPr lang="en-US" sz="2000" b="1" dirty="0">
              <a:solidFill>
                <a:prstClr val="black"/>
              </a:solidFill>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874059" y="1492625"/>
            <a:ext cx="5084179" cy="375552"/>
          </a:xfrm>
          <a:prstGeom prst="rect">
            <a:avLst/>
          </a:prstGeom>
          <a:noFill/>
        </p:spPr>
        <p:txBody>
          <a:bodyPr wrap="square" rtlCol="1">
            <a:spAutoFit/>
          </a:bodyPr>
          <a:lstStyle/>
          <a:p>
            <a:pPr algn="justLow" rtl="1">
              <a:lnSpc>
                <a:spcPct val="150000"/>
              </a:lnSpc>
            </a:pPr>
            <a:r>
              <a:rPr lang="ar-EG" sz="1400" dirty="0">
                <a:solidFill>
                  <a:prstClr val="black"/>
                </a:solidFill>
                <a:latin typeface="Alexandria"/>
              </a:rPr>
              <a:t>6 ) تحليل الوثائق والسجلات.</a:t>
            </a:r>
          </a:p>
        </p:txBody>
      </p:sp>
      <p:sp>
        <p:nvSpPr>
          <p:cNvPr id="9" name="TextBox 8"/>
          <p:cNvSpPr txBox="1"/>
          <p:nvPr/>
        </p:nvSpPr>
        <p:spPr>
          <a:xfrm>
            <a:off x="6310649" y="4611400"/>
            <a:ext cx="4747498" cy="2354491"/>
          </a:xfrm>
          <a:prstGeom prst="rect">
            <a:avLst/>
          </a:prstGeom>
          <a:noFill/>
        </p:spPr>
        <p:txBody>
          <a:bodyPr wrap="square" rtlCol="1">
            <a:spAutoFit/>
          </a:bodyPr>
          <a:lstStyle/>
          <a:p>
            <a:pPr algn="justLow" rtl="1">
              <a:lnSpc>
                <a:spcPct val="150000"/>
              </a:lnSpc>
            </a:pPr>
            <a:r>
              <a:rPr lang="ar-EG" sz="1400" dirty="0">
                <a:solidFill>
                  <a:prstClr val="black"/>
                </a:solidFill>
                <a:latin typeface="Alexandria"/>
              </a:rPr>
              <a:t>يستخدم لجمع البيانات والمعلومات في البحوث الوصفية الأدوات الآتية ( </a:t>
            </a:r>
            <a:r>
              <a:rPr lang="ar-EG" sz="1400" dirty="0" err="1">
                <a:solidFill>
                  <a:prstClr val="black"/>
                </a:solidFill>
                <a:latin typeface="Alexandria"/>
              </a:rPr>
              <a:t>المحمودي،2019</a:t>
            </a:r>
            <a:r>
              <a:rPr lang="ar-EG" sz="1400" dirty="0">
                <a:solidFill>
                  <a:prstClr val="black"/>
                </a:solidFill>
                <a:latin typeface="Alexandria"/>
              </a:rPr>
              <a:t>) :</a:t>
            </a:r>
          </a:p>
          <a:p>
            <a:pPr algn="justLow" rtl="1">
              <a:lnSpc>
                <a:spcPct val="150000"/>
              </a:lnSpc>
            </a:pPr>
            <a:r>
              <a:rPr lang="ar-EG" sz="1400" dirty="0">
                <a:solidFill>
                  <a:prstClr val="black"/>
                </a:solidFill>
                <a:latin typeface="Alexandria"/>
              </a:rPr>
              <a:t>1 ) الملاحظة .</a:t>
            </a:r>
          </a:p>
          <a:p>
            <a:pPr algn="justLow" rtl="1">
              <a:lnSpc>
                <a:spcPct val="150000"/>
              </a:lnSpc>
            </a:pPr>
            <a:r>
              <a:rPr lang="ar-EG" sz="1400" dirty="0">
                <a:solidFill>
                  <a:prstClr val="black"/>
                </a:solidFill>
                <a:latin typeface="Alexandria"/>
              </a:rPr>
              <a:t>2 ) المقابلة.</a:t>
            </a:r>
          </a:p>
          <a:p>
            <a:pPr algn="justLow" rtl="1">
              <a:lnSpc>
                <a:spcPct val="150000"/>
              </a:lnSpc>
            </a:pPr>
            <a:r>
              <a:rPr lang="ar-EG" sz="1400" dirty="0">
                <a:solidFill>
                  <a:prstClr val="black"/>
                </a:solidFill>
                <a:latin typeface="Alexandria"/>
              </a:rPr>
              <a:t>3 ) الاختبارات .</a:t>
            </a:r>
          </a:p>
          <a:p>
            <a:pPr algn="justLow" rtl="1">
              <a:lnSpc>
                <a:spcPct val="150000"/>
              </a:lnSpc>
            </a:pPr>
            <a:r>
              <a:rPr lang="ar-EG" sz="1400" dirty="0">
                <a:solidFill>
                  <a:prstClr val="black"/>
                </a:solidFill>
                <a:latin typeface="Alexandria"/>
              </a:rPr>
              <a:t>4 ) الاستبانات .</a:t>
            </a:r>
          </a:p>
          <a:p>
            <a:pPr algn="justLow" rtl="1">
              <a:lnSpc>
                <a:spcPct val="150000"/>
              </a:lnSpc>
            </a:pPr>
            <a:r>
              <a:rPr lang="ar-EG" sz="1400" dirty="0">
                <a:solidFill>
                  <a:prstClr val="black"/>
                </a:solidFill>
                <a:latin typeface="Alexandria"/>
              </a:rPr>
              <a:t>5 ) المقاييس المتدرجة .</a:t>
            </a:r>
          </a:p>
        </p:txBody>
      </p:sp>
    </p:spTree>
    <p:extLst>
      <p:ext uri="{BB962C8B-B14F-4D97-AF65-F5344CB8AC3E}">
        <p14:creationId xmlns:p14="http://schemas.microsoft.com/office/powerpoint/2010/main" val="2996058716"/>
      </p:ext>
    </p:extLst>
  </p:cSld>
  <p:clrMapOvr>
    <a:masterClrMapping/>
  </p:clrMapOvr>
  <p:transition spd="slow" advTm="37328">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2"/>
            <a:ext cx="6134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41680" y="1738988"/>
            <a:ext cx="5228822" cy="2985433"/>
          </a:xfrm>
          <a:prstGeom prst="rect">
            <a:avLst/>
          </a:prstGeom>
          <a:noFill/>
        </p:spPr>
        <p:txBody>
          <a:bodyPr wrap="square" rtlCol="0">
            <a:spAutoFit/>
          </a:bodyPr>
          <a:lstStyle/>
          <a:p>
            <a:pPr algn="justLow" rtl="1"/>
            <a:r>
              <a:rPr lang="ar-EG" sz="2000" b="1" dirty="0">
                <a:solidFill>
                  <a:srgbClr val="00B0F0"/>
                </a:solidFill>
                <a:latin typeface="Alexandria" charset="0"/>
                <a:cs typeface="Alexandria" charset="0"/>
              </a:rPr>
              <a:t>خطوات البحث باستخدام المنهج الوصفي:</a:t>
            </a:r>
          </a:p>
          <a:p>
            <a:pPr algn="justLow" rtl="1"/>
            <a:r>
              <a:rPr lang="ar-EG" sz="1400" dirty="0">
                <a:solidFill>
                  <a:prstClr val="black"/>
                </a:solidFill>
                <a:latin typeface="Alexandria" charset="0"/>
                <a:cs typeface="Alexandria" charset="0"/>
              </a:rPr>
              <a:t>لا يكاد تطبيق واستخدام المنهج الوصفي في البحث يختلف في مراحله عن تلك التي تشملها الطريقة العلمية بشكل عام، ويمكن حصرها بالآتي ( المحمودي، 2019):</a:t>
            </a:r>
          </a:p>
          <a:p>
            <a:pPr algn="justLow" rtl="1"/>
            <a:r>
              <a:rPr lang="ar-EG" sz="1400" dirty="0">
                <a:solidFill>
                  <a:srgbClr val="00AEEF"/>
                </a:solidFill>
                <a:latin typeface="Alexandria" charset="0"/>
                <a:cs typeface="Alexandria" charset="0"/>
              </a:rPr>
              <a:t>1 ) تحديد المشكلة وصياغتها .</a:t>
            </a:r>
          </a:p>
          <a:p>
            <a:pPr algn="justLow" rtl="1"/>
            <a:r>
              <a:rPr lang="ar-EG" sz="1400" dirty="0">
                <a:solidFill>
                  <a:prstClr val="black"/>
                </a:solidFill>
                <a:latin typeface="Alexandria" charset="0"/>
                <a:cs typeface="Alexandria" charset="0"/>
              </a:rPr>
              <a:t>لابد للباحث من تحديد المشكلة المراد دراستها، ويفضل أن يتم صياغتها في شكل سؤال.</a:t>
            </a:r>
          </a:p>
          <a:p>
            <a:pPr algn="justLow" rtl="1"/>
            <a:r>
              <a:rPr lang="ar-EG" sz="1400" dirty="0">
                <a:solidFill>
                  <a:srgbClr val="00AEEF"/>
                </a:solidFill>
                <a:latin typeface="Alexandria" charset="0"/>
                <a:cs typeface="Alexandria" charset="0"/>
              </a:rPr>
              <a:t>2 ) وضع الفروض المحتملة .</a:t>
            </a:r>
          </a:p>
          <a:p>
            <a:pPr algn="justLow" rtl="1"/>
            <a:r>
              <a:rPr lang="ar-EG" sz="1400" dirty="0">
                <a:solidFill>
                  <a:prstClr val="black"/>
                </a:solidFill>
                <a:latin typeface="Alexandria" charset="0"/>
                <a:cs typeface="Alexandria" charset="0"/>
              </a:rPr>
              <a:t>ثم يقوم الباحث بصياغة فروض الدراسة والتي يمكن أن تجيب عن سؤال البحث بصورة مؤقتة ومن ثم يبدأ الباحث بجمع المعلومات عنها إلى أن يتم إثباتها أو دحضها.</a:t>
            </a:r>
          </a:p>
          <a:p>
            <a:pPr algn="justLow" rtl="1"/>
            <a:r>
              <a:rPr lang="ar-EG" sz="1400" dirty="0">
                <a:solidFill>
                  <a:srgbClr val="00AEEF"/>
                </a:solidFill>
                <a:latin typeface="Alexandria" charset="0"/>
                <a:cs typeface="Alexandria" charset="0"/>
              </a:rPr>
              <a:t>3 ) جمع البيانات والمعلومات من المصادر المختلفة.</a:t>
            </a:r>
          </a:p>
          <a:p>
            <a:pPr algn="justLow" rtl="1"/>
            <a:r>
              <a:rPr lang="ar-EG" sz="1400" dirty="0">
                <a:solidFill>
                  <a:prstClr val="black"/>
                </a:solidFill>
                <a:latin typeface="Alexandria" charset="0"/>
                <a:cs typeface="Alexandria" charset="0"/>
              </a:rPr>
              <a:t>يقوم الباحث بجمع البيانات والمعلومات واختيار الأدوات المناسبة لجمعها كالمقابلة، والاستبيان ، والملاحظة، والقيام بجمع المعلومات المطلوبة بطريقة منظمة. حيث يختار الباحث الأداة التي تناسب طبيعة المشكلة والفروض والأساليب التي تم تحديدها.</a:t>
            </a:r>
          </a:p>
          <a:p>
            <a:pPr algn="justLow" rtl="1"/>
            <a:r>
              <a:rPr lang="ar-EG" sz="1400" dirty="0">
                <a:solidFill>
                  <a:prstClr val="black"/>
                </a:solidFill>
                <a:latin typeface="Alexandria" charset="0"/>
                <a:cs typeface="Alexandria" charset="0"/>
              </a:rPr>
              <a:t>كما يقوم الباحث باختيار العينة التي ستجرى عليها الدراسة وتحديد حجمها ونوعها.</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endParaRPr lang="en-US" sz="2000" b="1" dirty="0">
              <a:solidFill>
                <a:prstClr val="black"/>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77397656"/>
      </p:ext>
    </p:extLst>
  </p:cSld>
  <p:clrMapOvr>
    <a:masterClrMapping/>
  </p:clrMapOvr>
  <mc:AlternateContent xmlns:mc="http://schemas.openxmlformats.org/markup-compatibility/2006" xmlns:p14="http://schemas.microsoft.com/office/powerpoint/2010/main">
    <mc:Choice Requires="p14">
      <p:transition spd="slow" p14:dur="2000" advTm="27514"/>
    </mc:Choice>
    <mc:Fallback xmlns="">
      <p:transition spd="slow" advTm="27514"/>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317735" y="4015306"/>
            <a:ext cx="4113898" cy="46037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خطوات المنهج الوصفي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02</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endParaRPr lang="en-US" sz="2000" b="1" dirty="0"/>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373488" y="1299403"/>
            <a:ext cx="5025234" cy="3970318"/>
          </a:xfrm>
          <a:prstGeom prst="rect">
            <a:avLst/>
          </a:prstGeom>
          <a:noFill/>
        </p:spPr>
        <p:txBody>
          <a:bodyPr wrap="square" rtlCol="1">
            <a:spAutoFit/>
          </a:bodyPr>
          <a:lstStyle/>
          <a:p>
            <a:pPr lvl="0" algn="justLow" rtl="1">
              <a:lnSpc>
                <a:spcPct val="150000"/>
              </a:lnSpc>
            </a:pPr>
            <a:r>
              <a:rPr lang="ar-EG" sz="1400" dirty="0">
                <a:solidFill>
                  <a:srgbClr val="00AEEF"/>
                </a:solidFill>
                <a:latin typeface="Alexandria"/>
              </a:rPr>
              <a:t>5) كتابة النتائج والاستنتاجات والتوصيات المناسبة .</a:t>
            </a:r>
          </a:p>
          <a:p>
            <a:pPr lvl="0" algn="justLow" rtl="1">
              <a:lnSpc>
                <a:spcPct val="150000"/>
              </a:lnSpc>
            </a:pPr>
            <a:r>
              <a:rPr lang="ar-EG" sz="1400" dirty="0">
                <a:solidFill>
                  <a:prstClr val="black"/>
                </a:solidFill>
                <a:latin typeface="Alexandria"/>
              </a:rPr>
              <a:t>يقوم الباحث بكتابة النتائج وتفسيرها ويقدم عدد من التوصيات التي يستفيد منها الباحثون، والجهات المستفيدة من البحث.</a:t>
            </a:r>
          </a:p>
          <a:p>
            <a:pPr lvl="0" algn="justLow" rtl="1">
              <a:lnSpc>
                <a:spcPct val="150000"/>
              </a:lnSpc>
            </a:pPr>
            <a:r>
              <a:rPr lang="ar-EG" sz="1400" dirty="0">
                <a:solidFill>
                  <a:prstClr val="black"/>
                </a:solidFill>
                <a:latin typeface="Alexandria"/>
              </a:rPr>
              <a:t>ومن الجدير بالذكر أن خطوات منهج البحث الوصفي إما تتم خلال مرحلتين : هما مرحلة الاستطلاع ثم مرحلة الوصف الموضوعي.</a:t>
            </a:r>
          </a:p>
          <a:p>
            <a:pPr lvl="0" algn="justLow" rtl="1">
              <a:lnSpc>
                <a:spcPct val="150000"/>
              </a:lnSpc>
            </a:pPr>
            <a:r>
              <a:rPr lang="ar-EG" sz="1400" dirty="0">
                <a:solidFill>
                  <a:prstClr val="black"/>
                </a:solidFill>
                <a:latin typeface="Alexandria"/>
              </a:rPr>
              <a:t>وكذلك فإن دراسة المشكلة إما  أن تتم من خلال عيًنة ممثلة لمجتمع مثل حالة معينة فيما يسمى بدراسة الحالة، أو من خلال مسح المجتمع بكاملة، ولذلك يجب أن يكون المجتمع المدروس صغيراً نسبياً، وبحيث تعمم نتائج الدراسة على المجتمعات الأخرى الماثلة .</a:t>
            </a:r>
          </a:p>
          <a:p>
            <a:pPr lvl="0" algn="justLow" rtl="1">
              <a:lnSpc>
                <a:spcPct val="150000"/>
              </a:lnSpc>
            </a:pPr>
            <a:r>
              <a:rPr lang="ar-EG" sz="1400" dirty="0">
                <a:solidFill>
                  <a:prstClr val="black"/>
                </a:solidFill>
                <a:latin typeface="Alexandria"/>
              </a:rPr>
              <a:t>وكذلك فإن الباحث يعبر عن البيانات التي يجمعها عن المشكلة إما بالطريقة الكمية أي بالأسلوب الكمي: كالتعبير بالأرقام ،والإحصائيات، والرسوم ، وإما بطريقة وصفية نوعية.  وغالباً ما تتعلق التطبيقات للمنهج الوصفي بالموضوعات المجتمعية: كالمسح التربوي المدرسي، أو المسح ( الإداري، أو المسح العام المتعلق بالرأي العام).</a:t>
            </a:r>
          </a:p>
        </p:txBody>
      </p:sp>
      <p:sp>
        <p:nvSpPr>
          <p:cNvPr id="9" name="TextBox 8"/>
          <p:cNvSpPr txBox="1"/>
          <p:nvPr/>
        </p:nvSpPr>
        <p:spPr>
          <a:xfrm>
            <a:off x="5641526" y="4597757"/>
            <a:ext cx="5962338" cy="1384995"/>
          </a:xfrm>
          <a:prstGeom prst="rect">
            <a:avLst/>
          </a:prstGeom>
          <a:noFill/>
        </p:spPr>
        <p:txBody>
          <a:bodyPr wrap="square" rtlCol="1">
            <a:spAutoFit/>
          </a:bodyPr>
          <a:lstStyle/>
          <a:p>
            <a:pPr algn="justLow" rtl="1">
              <a:lnSpc>
                <a:spcPct val="150000"/>
              </a:lnSpc>
            </a:pPr>
            <a:r>
              <a:rPr lang="ar-EG" sz="1400" dirty="0">
                <a:latin typeface="Alexandria"/>
              </a:rPr>
              <a:t>4</a:t>
            </a:r>
            <a:r>
              <a:rPr lang="ar-EG" sz="1400" dirty="0">
                <a:solidFill>
                  <a:srgbClr val="00AEEF"/>
                </a:solidFill>
                <a:latin typeface="Alexandria"/>
              </a:rPr>
              <a:t>) تحليل البيانات وتفسيرها.</a:t>
            </a:r>
          </a:p>
          <a:p>
            <a:pPr algn="justLow" rtl="1">
              <a:lnSpc>
                <a:spcPct val="150000"/>
              </a:lnSpc>
            </a:pPr>
            <a:r>
              <a:rPr lang="ar-EG" sz="1400" dirty="0">
                <a:latin typeface="Alexandria"/>
              </a:rPr>
              <a:t>عند بدء مرحلة اختبار الفروض ومناقشتها لا بد من الرجوع إلى أدبيات الدراسة وإلى الدراسات السابقة للتعرف على مدى اتفاق نتائج البحث مع نتائج البحوث السابقة والعمل على تفسير أسباب الاتفاق أو الاختلاف .</a:t>
            </a:r>
          </a:p>
        </p:txBody>
      </p:sp>
    </p:spTree>
    <p:extLst>
      <p:ext uri="{BB962C8B-B14F-4D97-AF65-F5344CB8AC3E}">
        <p14:creationId xmlns:p14="http://schemas.microsoft.com/office/powerpoint/2010/main" val="4284327934"/>
      </p:ext>
    </p:extLst>
  </p:cSld>
  <p:clrMapOvr>
    <a:masterClrMapping/>
  </p:clrMapOvr>
  <p:transition spd="slow" advTm="37895">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08298" y="1549486"/>
            <a:ext cx="4222539" cy="2800767"/>
          </a:xfrm>
          <a:prstGeom prst="rect">
            <a:avLst/>
          </a:prstGeom>
        </p:spPr>
        <p:txBody>
          <a:bodyPr wrap="square">
            <a:spAutoFit/>
          </a:bodyPr>
          <a:lstStyle/>
          <a:p>
            <a:pPr lvl="0" algn="r" rtl="1"/>
            <a:r>
              <a:rPr lang="ar-EG" b="1" dirty="0">
                <a:solidFill>
                  <a:srgbClr val="00B0F0"/>
                </a:solidFill>
                <a:latin typeface="Alexandria"/>
              </a:rPr>
              <a:t>أ. أسلوب المسح (الدراسات المسحية) (المحمودي، 2019):</a:t>
            </a:r>
          </a:p>
          <a:p>
            <a:pPr lvl="0" algn="r" rtl="1"/>
            <a:r>
              <a:rPr lang="ar-EG" sz="1400" dirty="0">
                <a:latin typeface="Alexandria"/>
              </a:rPr>
              <a:t>يعتبر المسح واحداً من المناهج الأساسية بل أكثرها شيوعاً في البحوث</a:t>
            </a:r>
          </a:p>
          <a:p>
            <a:pPr lvl="0" algn="r" rtl="1"/>
            <a:r>
              <a:rPr lang="ar-EG" sz="1400" dirty="0">
                <a:latin typeface="Alexandria"/>
              </a:rPr>
              <a:t>الوصفية.</a:t>
            </a:r>
          </a:p>
          <a:p>
            <a:pPr lvl="0" algn="r" rtl="1"/>
            <a:r>
              <a:rPr lang="ar-EG" sz="1400" b="1" dirty="0">
                <a:latin typeface="Alexandria"/>
              </a:rPr>
              <a:t>ويعرف أسلوب المسح بأنه :</a:t>
            </a:r>
          </a:p>
          <a:p>
            <a:pPr lvl="0" algn="r" rtl="1"/>
            <a:r>
              <a:rPr lang="ar-EG" sz="1400" dirty="0">
                <a:latin typeface="Alexandria"/>
              </a:rPr>
              <a:t>دراسة شاملة مستعرضة، ومحاولة منظمة لجمع البيانات وتحليل وتفسير</a:t>
            </a:r>
          </a:p>
          <a:p>
            <a:pPr lvl="0" algn="r" rtl="1"/>
            <a:r>
              <a:rPr lang="ar-EG" sz="1400" dirty="0">
                <a:latin typeface="Alexandria"/>
              </a:rPr>
              <a:t>وتقرير الوضع الراهن لموضوع ما في بيئة محددة ووقت معين.</a:t>
            </a:r>
          </a:p>
          <a:p>
            <a:pPr lvl="0" algn="r" rtl="1"/>
            <a:r>
              <a:rPr lang="ar-EG" sz="1400" b="1" dirty="0">
                <a:latin typeface="Alexandria"/>
              </a:rPr>
              <a:t>كما يعرف بأنه :</a:t>
            </a:r>
          </a:p>
          <a:p>
            <a:pPr lvl="0" algn="r" rtl="1"/>
            <a:r>
              <a:rPr lang="ar-EG" sz="1400" dirty="0">
                <a:latin typeface="Alexandria"/>
              </a:rPr>
              <a:t>ذلك النوع من البحوث الذي يتم بواسطته استجواب جميع أفراد</a:t>
            </a:r>
          </a:p>
          <a:p>
            <a:pPr lvl="0" algn="r" rtl="1"/>
            <a:r>
              <a:rPr lang="ar-EG" sz="1400" dirty="0">
                <a:latin typeface="Alexandria"/>
              </a:rPr>
              <a:t>مجتمع البحث أو عينة كبيرة منهم، وذلك بهدف وصف الظاهرة</a:t>
            </a:r>
          </a:p>
          <a:p>
            <a:pPr lvl="0" algn="r" rtl="1"/>
            <a:r>
              <a:rPr lang="ar-EG" sz="1400" dirty="0">
                <a:latin typeface="Alexandria"/>
              </a:rPr>
              <a:t>المدروسة من حيث طبيعتها ودرجة وجودها فقط، دون أن يتجاوز</a:t>
            </a:r>
          </a:p>
          <a:p>
            <a:pPr lvl="0" algn="r" rtl="1"/>
            <a:r>
              <a:rPr lang="ar-EG" sz="1400" dirty="0">
                <a:latin typeface="Alexandria"/>
              </a:rPr>
              <a:t>ذلك دراسة العلاقة أو استنتاج الأسباب.</a:t>
            </a:r>
          </a:p>
        </p:txBody>
      </p:sp>
      <p:sp>
        <p:nvSpPr>
          <p:cNvPr id="7" name="Rectangle 6"/>
          <p:cNvSpPr/>
          <p:nvPr/>
        </p:nvSpPr>
        <p:spPr>
          <a:xfrm>
            <a:off x="6310823" y="4804209"/>
            <a:ext cx="4747323" cy="375552"/>
          </a:xfrm>
          <a:prstGeom prst="rect">
            <a:avLst/>
          </a:prstGeom>
        </p:spPr>
        <p:txBody>
          <a:bodyPr wrap="square">
            <a:spAutoFit/>
          </a:bodyPr>
          <a:lstStyle/>
          <a:p>
            <a:pPr algn="justLow" rtl="1">
              <a:lnSpc>
                <a:spcPct val="150000"/>
              </a:lnSpc>
            </a:pPr>
            <a:r>
              <a:rPr lang="ar-EG" sz="1400" dirty="0">
                <a:latin typeface="Alexandria" charset="0"/>
                <a:cs typeface="Alexandria" charset="0"/>
              </a:rPr>
              <a:t>.</a:t>
            </a:r>
            <a:endParaRPr lang="en-US" sz="1400" dirty="0">
              <a:latin typeface="Alexandria" charset="0"/>
              <a:cs typeface="Alexandria" charset="0"/>
            </a:endParaRPr>
          </a:p>
        </p:txBody>
      </p:sp>
      <p:sp>
        <p:nvSpPr>
          <p:cNvPr id="17" name="TextBox 16"/>
          <p:cNvSpPr txBox="1"/>
          <p:nvPr/>
        </p:nvSpPr>
        <p:spPr>
          <a:xfrm>
            <a:off x="6944248" y="3996751"/>
            <a:ext cx="4113898" cy="46166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أساليب المنهج الوصفي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02</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endParaRPr lang="en-US" sz="2000" b="1" dirty="0"/>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3"/>
          <p:cNvSpPr/>
          <p:nvPr/>
        </p:nvSpPr>
        <p:spPr>
          <a:xfrm>
            <a:off x="6832126" y="4561937"/>
            <a:ext cx="4874770" cy="1169551"/>
          </a:xfrm>
          <a:prstGeom prst="rect">
            <a:avLst/>
          </a:prstGeom>
        </p:spPr>
        <p:txBody>
          <a:bodyPr wrap="square">
            <a:spAutoFit/>
          </a:bodyPr>
          <a:lstStyle/>
          <a:p>
            <a:pPr algn="r" rtl="1"/>
            <a:r>
              <a:rPr lang="ar-EG" sz="1400" dirty="0">
                <a:latin typeface="Alexandria"/>
              </a:rPr>
              <a:t>يستخدم المنهج الوصفي في دراسة معظم الظواهر، فالوصف العلمي للظواهر ضرورة لا مناص منها قبل قيام الباحث بالتعمق في تحليل الظواهر والحصول على تقديرات دقيقة لحدوثها والتعرف على طبيعة علاقاتها.</a:t>
            </a:r>
          </a:p>
          <a:p>
            <a:pPr algn="r" rtl="1"/>
            <a:r>
              <a:rPr lang="ar-EG" sz="1400" dirty="0">
                <a:latin typeface="Alexandria"/>
              </a:rPr>
              <a:t>وتتخذ الدراسات الوصفية أساليب وأنماط مختلفة ، ومن أبرز هذه الأساليب</a:t>
            </a:r>
          </a:p>
          <a:p>
            <a:pPr algn="r" rtl="1"/>
            <a:r>
              <a:rPr lang="ar-EG" sz="1400" dirty="0">
                <a:latin typeface="Alexandria"/>
              </a:rPr>
              <a:t>المستخدمة للبحوث الوصفية ما يلي ( المحمودي، 2019):</a:t>
            </a:r>
          </a:p>
        </p:txBody>
      </p:sp>
    </p:spTree>
    <p:extLst>
      <p:ext uri="{BB962C8B-B14F-4D97-AF65-F5344CB8AC3E}">
        <p14:creationId xmlns:p14="http://schemas.microsoft.com/office/powerpoint/2010/main" val="21790997"/>
      </p:ext>
    </p:extLst>
  </p:cSld>
  <p:clrMapOvr>
    <a:masterClrMapping/>
  </p:clrMapOvr>
  <p:transition spd="slow" advTm="45748">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133854" y="1549486"/>
            <a:ext cx="4396983" cy="3970318"/>
          </a:xfrm>
          <a:prstGeom prst="rect">
            <a:avLst/>
          </a:prstGeom>
        </p:spPr>
        <p:txBody>
          <a:bodyPr wrap="square">
            <a:spAutoFit/>
          </a:bodyPr>
          <a:lstStyle/>
          <a:p>
            <a:pPr marL="285750" lvl="0" indent="-285750" algn="justLow" rtl="1">
              <a:lnSpc>
                <a:spcPct val="150000"/>
              </a:lnSpc>
              <a:buFont typeface="Wingdings" panose="05000000000000000000" pitchFamily="2" charset="2"/>
              <a:buChar char="ü"/>
            </a:pPr>
            <a:r>
              <a:rPr lang="ar-EG" sz="1400" dirty="0">
                <a:solidFill>
                  <a:prstClr val="black"/>
                </a:solidFill>
                <a:latin typeface="Alexandria" charset="0"/>
                <a:cs typeface="Alexandria" charset="0"/>
              </a:rPr>
              <a:t>يهدف البحث المسحي إلى الوصول إلى بيانات يمكن تصنيفها</a:t>
            </a:r>
          </a:p>
          <a:p>
            <a:pPr lvl="0" algn="justLow" rtl="1">
              <a:lnSpc>
                <a:spcPct val="150000"/>
              </a:lnSpc>
            </a:pPr>
            <a:r>
              <a:rPr lang="ar-EG" sz="1400" dirty="0">
                <a:solidFill>
                  <a:prstClr val="black"/>
                </a:solidFill>
                <a:latin typeface="Alexandria" charset="0"/>
                <a:cs typeface="Alexandria" charset="0"/>
              </a:rPr>
              <a:t>وتفسيرها وتعميمها وذلك للاستفادة منها مستقبلا .</a:t>
            </a:r>
          </a:p>
          <a:p>
            <a:pPr lvl="0" algn="justLow" rtl="1">
              <a:lnSpc>
                <a:spcPct val="150000"/>
              </a:lnSpc>
            </a:pPr>
            <a:r>
              <a:rPr lang="ar-EG" sz="1400" dirty="0">
                <a:solidFill>
                  <a:prstClr val="black"/>
                </a:solidFill>
                <a:latin typeface="Alexandria" charset="0"/>
                <a:cs typeface="Alexandria" charset="0"/>
              </a:rPr>
              <a:t>✓ يطبق أسلوب المسح عادة على نطاق جغرافي كبير أو صغير وقد يكون مسحاً شاملا أو بطريق العينة، وفي أغلب الأحيان تستخدم فيه عينات كبيرة</a:t>
            </a:r>
          </a:p>
          <a:p>
            <a:pPr marL="285750" lvl="0" indent="-285750" algn="justLow" rtl="1">
              <a:lnSpc>
                <a:spcPct val="150000"/>
              </a:lnSpc>
              <a:buFont typeface="Wingdings" panose="05000000000000000000" pitchFamily="2" charset="2"/>
              <a:buChar char="ü"/>
            </a:pPr>
            <a:r>
              <a:rPr lang="ar-EG" sz="1400" dirty="0">
                <a:solidFill>
                  <a:prstClr val="black"/>
                </a:solidFill>
                <a:latin typeface="Alexandria" charset="0"/>
                <a:cs typeface="Alexandria" charset="0"/>
              </a:rPr>
              <a:t>من أجل مساعدة الباحث في الحصول على نتائج دقيقة وبنسب خطأ قليلة، وبالتالي تمكنه من تعميم نتائجه على مجتمع الدراسة .</a:t>
            </a:r>
          </a:p>
          <a:p>
            <a:pPr lvl="0" algn="justLow" rtl="1">
              <a:lnSpc>
                <a:spcPct val="150000"/>
              </a:lnSpc>
            </a:pPr>
            <a:r>
              <a:rPr lang="ar-EG" sz="1400" dirty="0">
                <a:solidFill>
                  <a:prstClr val="black"/>
                </a:solidFill>
                <a:latin typeface="Alexandria" charset="0"/>
                <a:cs typeface="Alexandria" charset="0"/>
              </a:rPr>
              <a:t>✓ البحث المسحي يدرس الظاهرة كما هي على الواقع دون تدخل من قبل الباحث للتأثير عليها .</a:t>
            </a:r>
          </a:p>
          <a:p>
            <a:pPr lvl="0" algn="justLow" rtl="1">
              <a:lnSpc>
                <a:spcPct val="150000"/>
              </a:lnSpc>
            </a:pPr>
            <a:r>
              <a:rPr lang="ar-EG" sz="1400" dirty="0">
                <a:solidFill>
                  <a:prstClr val="black"/>
                </a:solidFill>
                <a:latin typeface="Alexandria" charset="0"/>
                <a:cs typeface="Alexandria" charset="0"/>
              </a:rPr>
              <a:t>ذلك النوع من البحوث الذي يتم بواسطته استجواب جميع أفراد مجتمع البحث أو عينة كبيرة منهم، وذلك بهدف وصف الظاهرة المدروسة من حيث طبيعتها ودرجة وجودها فقط، دون أن يتجاوز ذلك دراسة العلاقة أو استنتاج الأسباب</a:t>
            </a:r>
          </a:p>
        </p:txBody>
      </p:sp>
      <p:sp>
        <p:nvSpPr>
          <p:cNvPr id="7" name="Rectangle 6"/>
          <p:cNvSpPr/>
          <p:nvPr/>
        </p:nvSpPr>
        <p:spPr>
          <a:xfrm>
            <a:off x="6396169" y="4415056"/>
            <a:ext cx="4747323" cy="1384995"/>
          </a:xfrm>
          <a:prstGeom prst="rect">
            <a:avLst/>
          </a:prstGeom>
        </p:spPr>
        <p:txBody>
          <a:bodyPr wrap="square">
            <a:spAutoFit/>
          </a:bodyPr>
          <a:lstStyle/>
          <a:p>
            <a:pPr algn="justLow" rtl="1">
              <a:lnSpc>
                <a:spcPct val="120000"/>
              </a:lnSpc>
            </a:pPr>
            <a:r>
              <a:rPr lang="ar-EG" sz="1400" b="1" dirty="0">
                <a:solidFill>
                  <a:srgbClr val="00AEEF"/>
                </a:solidFill>
                <a:latin typeface="Alexandria" charset="0"/>
                <a:cs typeface="Alexandria" charset="0"/>
              </a:rPr>
              <a:t>ومما سبق من التعريفات يتضح الآتي (المحمودي، 2019):</a:t>
            </a:r>
          </a:p>
          <a:p>
            <a:pPr algn="justLow" rtl="1">
              <a:lnSpc>
                <a:spcPct val="120000"/>
              </a:lnSpc>
            </a:pPr>
            <a:r>
              <a:rPr lang="ar-EG" sz="1400" dirty="0">
                <a:latin typeface="Alexandria" charset="0"/>
                <a:cs typeface="Alexandria" charset="0"/>
              </a:rPr>
              <a:t>✓ يقوم الأسلوب المسحي على وصف وتشخيص ظاهرة ما، وجمع البيانات</a:t>
            </a:r>
          </a:p>
          <a:p>
            <a:pPr algn="justLow" rtl="1">
              <a:lnSpc>
                <a:spcPct val="120000"/>
              </a:lnSpc>
            </a:pPr>
            <a:r>
              <a:rPr lang="ar-EG" sz="1400" dirty="0">
                <a:latin typeface="Alexandria" charset="0"/>
                <a:cs typeface="Alexandria" charset="0"/>
              </a:rPr>
              <a:t>عنها وتقرير حالتها كماهي في الوقت الراهن أي ما هو قائم فعلا في جزء</a:t>
            </a:r>
          </a:p>
          <a:p>
            <a:pPr algn="justLow" rtl="1">
              <a:lnSpc>
                <a:spcPct val="120000"/>
              </a:lnSpc>
            </a:pPr>
            <a:r>
              <a:rPr lang="ar-EG" sz="1400" dirty="0">
                <a:latin typeface="Alexandria" charset="0"/>
                <a:cs typeface="Alexandria" charset="0"/>
              </a:rPr>
              <a:t>من المجتمع.</a:t>
            </a:r>
          </a:p>
          <a:p>
            <a:pPr algn="justLow" rtl="1">
              <a:lnSpc>
                <a:spcPct val="120000"/>
              </a:lnSpc>
            </a:pPr>
            <a:r>
              <a:rPr lang="ar-EG" sz="1400" dirty="0">
                <a:latin typeface="Alexandria" charset="0"/>
                <a:cs typeface="Alexandria" charset="0"/>
              </a:rPr>
              <a:t>✓ البحث المسحي ينصب على الوقت الحاضر .</a:t>
            </a:r>
          </a:p>
        </p:txBody>
      </p:sp>
      <p:sp>
        <p:nvSpPr>
          <p:cNvPr id="17" name="TextBox 16"/>
          <p:cNvSpPr txBox="1"/>
          <p:nvPr/>
        </p:nvSpPr>
        <p:spPr>
          <a:xfrm>
            <a:off x="6944248" y="3996751"/>
            <a:ext cx="4113898" cy="46166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تابع أسلوب المسح</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02</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endParaRPr lang="en-US" sz="2000" b="1" dirty="0"/>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44371588"/>
      </p:ext>
    </p:extLst>
  </p:cSld>
  <p:clrMapOvr>
    <a:masterClrMapping/>
  </p:clrMapOvr>
  <p:transition spd="slow" advTm="578613">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5528" y="1049951"/>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08298" y="1549486"/>
            <a:ext cx="4222539" cy="2031325"/>
          </a:xfrm>
          <a:prstGeom prst="rect">
            <a:avLst/>
          </a:prstGeom>
        </p:spPr>
        <p:txBody>
          <a:bodyPr wrap="square">
            <a:spAutoFit/>
          </a:bodyPr>
          <a:lstStyle/>
          <a:p>
            <a:pPr algn="justLow" rtl="1">
              <a:lnSpc>
                <a:spcPct val="150000"/>
              </a:lnSpc>
            </a:pPr>
            <a:r>
              <a:rPr lang="ar-EG" sz="1400" dirty="0">
                <a:latin typeface="Simplified Arabic" panose="02020603050405020304" pitchFamily="18" charset="-78"/>
                <a:cs typeface="Simplified Arabic" panose="02020603050405020304" pitchFamily="18" charset="-78"/>
              </a:rPr>
              <a:t>3</a:t>
            </a:r>
            <a:r>
              <a:rPr lang="ar-EG" sz="1400" b="1" dirty="0">
                <a:latin typeface="Simplified Arabic" panose="02020603050405020304" pitchFamily="18" charset="-78"/>
                <a:cs typeface="Simplified Arabic" panose="02020603050405020304" pitchFamily="18" charset="-78"/>
              </a:rPr>
              <a:t>) </a:t>
            </a:r>
            <a:r>
              <a:rPr lang="ar-EG" sz="1400" b="1" dirty="0" err="1">
                <a:latin typeface="Simplified Arabic" panose="02020603050405020304" pitchFamily="18" charset="-78"/>
                <a:cs typeface="Simplified Arabic" panose="02020603050405020304" pitchFamily="18" charset="-78"/>
              </a:rPr>
              <a:t>المسوحات</a:t>
            </a:r>
            <a:r>
              <a:rPr lang="ar-EG" sz="1400" b="1" dirty="0">
                <a:latin typeface="Simplified Arabic" panose="02020603050405020304" pitchFamily="18" charset="-78"/>
                <a:cs typeface="Simplified Arabic" panose="02020603050405020304" pitchFamily="18" charset="-78"/>
              </a:rPr>
              <a:t> الاجتماعية </a:t>
            </a:r>
            <a:r>
              <a:rPr lang="ar-EG" sz="1400" dirty="0">
                <a:latin typeface="Simplified Arabic" panose="02020603050405020304" pitchFamily="18" charset="-78"/>
                <a:cs typeface="Simplified Arabic" panose="02020603050405020304" pitchFamily="18" charset="-78"/>
              </a:rPr>
              <a:t>والتي تتناول مشكلات اجتماعية معينة فرضت نفسها نتيجة للتغيرات الاجتماعية والاقتصادية، مثل بحوث الفقر والجريمة وأوضاع الأسرة ومشكلة العمل والعمال.</a:t>
            </a:r>
          </a:p>
          <a:p>
            <a:pPr algn="justLow" rtl="1">
              <a:lnSpc>
                <a:spcPct val="150000"/>
              </a:lnSpc>
            </a:pPr>
            <a:r>
              <a:rPr lang="ar-EG" sz="1400" dirty="0">
                <a:latin typeface="Simplified Arabic" panose="02020603050405020304" pitchFamily="18" charset="-78"/>
                <a:cs typeface="Simplified Arabic" panose="02020603050405020304" pitchFamily="18" charset="-78"/>
              </a:rPr>
              <a:t>4 ) </a:t>
            </a:r>
            <a:r>
              <a:rPr lang="ar-EG" sz="1400" b="1" dirty="0">
                <a:latin typeface="Simplified Arabic" panose="02020603050405020304" pitchFamily="18" charset="-78"/>
                <a:cs typeface="Simplified Arabic" panose="02020603050405020304" pitchFamily="18" charset="-78"/>
              </a:rPr>
              <a:t>مسوح الرأي العام والاتجاهات السياسية </a:t>
            </a:r>
            <a:r>
              <a:rPr lang="ar-EG" sz="1400" dirty="0">
                <a:latin typeface="Simplified Arabic" panose="02020603050405020304" pitchFamily="18" charset="-78"/>
                <a:cs typeface="Simplified Arabic" panose="02020603050405020304" pitchFamily="18" charset="-78"/>
              </a:rPr>
              <a:t>.</a:t>
            </a:r>
          </a:p>
          <a:p>
            <a:pPr algn="justLow" rtl="1">
              <a:lnSpc>
                <a:spcPct val="150000"/>
              </a:lnSpc>
            </a:pPr>
            <a:r>
              <a:rPr lang="ar-EG" sz="1400" dirty="0">
                <a:latin typeface="Simplified Arabic" panose="02020603050405020304" pitchFamily="18" charset="-78"/>
                <a:cs typeface="Simplified Arabic" panose="02020603050405020304" pitchFamily="18" charset="-78"/>
              </a:rPr>
              <a:t>5</a:t>
            </a:r>
            <a:r>
              <a:rPr lang="ar-EG" sz="1400" b="1" dirty="0">
                <a:latin typeface="Simplified Arabic" panose="02020603050405020304" pitchFamily="18" charset="-78"/>
                <a:cs typeface="Simplified Arabic" panose="02020603050405020304" pitchFamily="18" charset="-78"/>
              </a:rPr>
              <a:t> ) مسوح العلاقات الصناعية </a:t>
            </a:r>
            <a:r>
              <a:rPr lang="ar-EG" sz="1400" dirty="0">
                <a:latin typeface="Simplified Arabic" panose="02020603050405020304" pitchFamily="18" charset="-78"/>
                <a:cs typeface="Simplified Arabic" panose="02020603050405020304" pitchFamily="18" charset="-78"/>
              </a:rPr>
              <a:t>والروح المعنوية والتي تهدف إلى قياس معنويات العمال وعلاقاتها بالإنتاجية.</a:t>
            </a:r>
            <a:endParaRPr lang="en-US" sz="1400" dirty="0">
              <a:latin typeface="Simplified Arabic" panose="02020603050405020304" pitchFamily="18" charset="-78"/>
              <a:cs typeface="Simplified Arabic" panose="02020603050405020304" pitchFamily="18" charset="-78"/>
            </a:endParaRPr>
          </a:p>
        </p:txBody>
      </p:sp>
      <p:sp>
        <p:nvSpPr>
          <p:cNvPr id="17" name="TextBox 16"/>
          <p:cNvSpPr txBox="1"/>
          <p:nvPr/>
        </p:nvSpPr>
        <p:spPr>
          <a:xfrm>
            <a:off x="6944248" y="3996751"/>
            <a:ext cx="4113898" cy="46166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استخدامات أسلوب المسح</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02</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endParaRPr lang="en-US" sz="2000" b="1" dirty="0"/>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6944248" y="4765183"/>
            <a:ext cx="4711132" cy="1231106"/>
          </a:xfrm>
          <a:prstGeom prst="rect">
            <a:avLst/>
          </a:prstGeom>
          <a:noFill/>
        </p:spPr>
        <p:txBody>
          <a:bodyPr wrap="square" rtlCol="1">
            <a:spAutoFit/>
          </a:bodyPr>
          <a:lstStyle/>
          <a:p>
            <a:pPr algn="justLow" rtl="1"/>
            <a:r>
              <a:rPr lang="ar-EG" dirty="0"/>
              <a:t> تتعدد استخدامات الأسلوب المسحي لتشمل المجالات الآتية :</a:t>
            </a:r>
          </a:p>
          <a:p>
            <a:pPr algn="justLow" rtl="1"/>
            <a:r>
              <a:rPr lang="ar-EG" sz="1400" dirty="0"/>
              <a:t>1</a:t>
            </a:r>
            <a:r>
              <a:rPr lang="ar-EG" sz="1400" b="1" dirty="0"/>
              <a:t> ) المسح المدرسي </a:t>
            </a:r>
            <a:r>
              <a:rPr lang="ar-EG" sz="1400" dirty="0"/>
              <a:t>: والذي يدرس الميدان التربوي بأبعاده المختلفة مثل :</a:t>
            </a:r>
          </a:p>
          <a:p>
            <a:pPr algn="justLow" rtl="1"/>
            <a:r>
              <a:rPr lang="ar-EG" sz="1400" dirty="0"/>
              <a:t>المعلم، المتعلم، الوسائل، الطرق، الأهداف، المناهج .</a:t>
            </a:r>
          </a:p>
          <a:p>
            <a:pPr algn="justLow" rtl="1"/>
            <a:r>
              <a:rPr lang="ar-EG" sz="1400" dirty="0"/>
              <a:t>2</a:t>
            </a:r>
            <a:r>
              <a:rPr lang="ar-EG" sz="1400" b="1" dirty="0"/>
              <a:t> ) المسوح التي تهتم بدراسات السكان بمختلف مجالاتها </a:t>
            </a:r>
            <a:r>
              <a:rPr lang="ar-EG" sz="1400" dirty="0"/>
              <a:t>ولعل أهمها الهجرة</a:t>
            </a:r>
          </a:p>
          <a:p>
            <a:pPr algn="justLow" rtl="1"/>
            <a:r>
              <a:rPr lang="ar-EG" sz="1400" dirty="0"/>
              <a:t>والخصوبة وتنظيم الأسرة والخصائص المختلفة للسكان.</a:t>
            </a:r>
          </a:p>
        </p:txBody>
      </p:sp>
    </p:spTree>
    <p:extLst>
      <p:ext uri="{BB962C8B-B14F-4D97-AF65-F5344CB8AC3E}">
        <p14:creationId xmlns:p14="http://schemas.microsoft.com/office/powerpoint/2010/main" val="616181308"/>
      </p:ext>
    </p:extLst>
  </p:cSld>
  <p:clrMapOvr>
    <a:masterClrMapping/>
  </p:clrMapOvr>
  <p:transition spd="slow" advTm="26462">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659427" y="1612911"/>
            <a:ext cx="5228822" cy="2169825"/>
          </a:xfrm>
          <a:prstGeom prst="rect">
            <a:avLst/>
          </a:prstGeom>
          <a:noFill/>
        </p:spPr>
        <p:txBody>
          <a:bodyPr wrap="square" rtlCol="0">
            <a:spAutoFit/>
          </a:bodyPr>
          <a:lstStyle/>
          <a:p>
            <a:pPr lvl="0" algn="justLow" rtl="1">
              <a:lnSpc>
                <a:spcPct val="150000"/>
              </a:lnSpc>
            </a:pPr>
            <a:r>
              <a:rPr lang="ar-EG" sz="2000" b="1" dirty="0">
                <a:solidFill>
                  <a:srgbClr val="00AEEF"/>
                </a:solidFill>
                <a:latin typeface="Alexandria" charset="0"/>
                <a:cs typeface="Alexandria" charset="0"/>
              </a:rPr>
              <a:t>مزايا الأسلوب المسحي</a:t>
            </a:r>
          </a:p>
          <a:p>
            <a:pPr lvl="0" algn="justLow" rtl="1">
              <a:lnSpc>
                <a:spcPct val="150000"/>
              </a:lnSpc>
            </a:pPr>
            <a:r>
              <a:rPr lang="ar-EG" sz="1400" dirty="0">
                <a:latin typeface="Alexandria" charset="0"/>
                <a:cs typeface="Alexandria" charset="0"/>
              </a:rPr>
              <a:t>يتميز المنهج المسحي بالآتي ( المحمودي، 2019):</a:t>
            </a:r>
          </a:p>
          <a:p>
            <a:pPr lvl="0" algn="justLow" rtl="1">
              <a:lnSpc>
                <a:spcPct val="150000"/>
              </a:lnSpc>
            </a:pPr>
            <a:r>
              <a:rPr lang="ar-EG" sz="1400" dirty="0">
                <a:latin typeface="Alexandria" charset="0"/>
                <a:cs typeface="Alexandria" charset="0"/>
              </a:rPr>
              <a:t>1 ) سهولة تطبيقه وتعدد مجالاته في التطبيق .</a:t>
            </a:r>
          </a:p>
          <a:p>
            <a:pPr lvl="0" algn="justLow" rtl="1">
              <a:lnSpc>
                <a:spcPct val="150000"/>
              </a:lnSpc>
            </a:pPr>
            <a:r>
              <a:rPr lang="ar-EG" sz="1400" dirty="0">
                <a:latin typeface="Alexandria" charset="0"/>
                <a:cs typeface="Alexandria" charset="0"/>
              </a:rPr>
              <a:t>2 ) قدرته الكبيرة على تغطية وحدات كثيرة من المجتمع المدروس باستخدام أسلوب العينة في أغلب الأحيان.</a:t>
            </a:r>
          </a:p>
          <a:p>
            <a:pPr lvl="0" algn="justLow" rtl="1">
              <a:lnSpc>
                <a:spcPct val="150000"/>
              </a:lnSpc>
            </a:pPr>
            <a:r>
              <a:rPr lang="ar-EG" sz="1400" dirty="0">
                <a:latin typeface="Alexandria" charset="0"/>
                <a:cs typeface="Alexandria" charset="0"/>
              </a:rPr>
              <a:t>3 ) تناوله لظواهر معاصرة يجعل منها ذات فائدة ونفع كبيرين للمجتمع محل الدراسة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endParaRPr lang="en-US" sz="2000" b="1" dirty="0">
              <a:solidFill>
                <a:prstClr val="black"/>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61214185"/>
      </p:ext>
    </p:extLst>
  </p:cSld>
  <p:clrMapOvr>
    <a:masterClrMapping/>
  </p:clrMapOvr>
  <mc:AlternateContent xmlns:mc="http://schemas.openxmlformats.org/markup-compatibility/2006" xmlns:p14="http://schemas.microsoft.com/office/powerpoint/2010/main">
    <mc:Choice Requires="p14">
      <p:transition spd="slow" p14:dur="2000" advTm="11112"/>
    </mc:Choice>
    <mc:Fallback xmlns="">
      <p:transition spd="slow" advTm="11112"/>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00766" y="1468531"/>
            <a:ext cx="6014434" cy="4708981"/>
          </a:xfrm>
          <a:prstGeom prst="rect">
            <a:avLst/>
          </a:prstGeom>
          <a:noFill/>
        </p:spPr>
        <p:txBody>
          <a:bodyPr wrap="square" rtlCol="0">
            <a:spAutoFit/>
          </a:bodyPr>
          <a:lstStyle/>
          <a:p>
            <a:pPr algn="justLow" rtl="1">
              <a:lnSpc>
                <a:spcPct val="150000"/>
              </a:lnSpc>
            </a:pPr>
            <a:r>
              <a:rPr lang="ar-EG" sz="2000" b="1" dirty="0">
                <a:solidFill>
                  <a:srgbClr val="00AEEF"/>
                </a:solidFill>
                <a:latin typeface="Alexandria" charset="0"/>
                <a:cs typeface="Alexandria" charset="0"/>
              </a:rPr>
              <a:t>عيوب الأسلوب المسحي</a:t>
            </a:r>
          </a:p>
          <a:p>
            <a:pPr algn="justLow" rtl="1">
              <a:lnSpc>
                <a:spcPct val="150000"/>
              </a:lnSpc>
            </a:pPr>
            <a:r>
              <a:rPr lang="ar-EG" sz="1400" dirty="0">
                <a:latin typeface="Alexandria" charset="0"/>
                <a:cs typeface="Alexandria" charset="0"/>
              </a:rPr>
              <a:t>يعاب على الأسلوب المسحي الآتي:</a:t>
            </a:r>
          </a:p>
          <a:p>
            <a:pPr algn="justLow" rtl="1">
              <a:lnSpc>
                <a:spcPct val="150000"/>
              </a:lnSpc>
            </a:pPr>
            <a:r>
              <a:rPr lang="ar-EG" sz="1400" dirty="0">
                <a:latin typeface="Alexandria" charset="0"/>
                <a:cs typeface="Alexandria" charset="0"/>
              </a:rPr>
              <a:t>1 ) صعوبة السيطرة على كل متغيرات الدراسة فيه .</a:t>
            </a:r>
          </a:p>
          <a:p>
            <a:pPr algn="justLow" rtl="1">
              <a:lnSpc>
                <a:spcPct val="150000"/>
              </a:lnSpc>
            </a:pPr>
            <a:r>
              <a:rPr lang="ar-EG" sz="1400" dirty="0">
                <a:latin typeface="Alexandria" charset="0"/>
                <a:cs typeface="Alexandria" charset="0"/>
              </a:rPr>
              <a:t>2 ) قيمته مرتبطة بدقة العينة المختارة للدراسة ومدى جودة أدوات جمع البيانات مثل الاستبيان وغيره وطرق تحليلها.</a:t>
            </a:r>
          </a:p>
          <a:p>
            <a:pPr algn="justLow" rtl="1">
              <a:lnSpc>
                <a:spcPct val="150000"/>
              </a:lnSpc>
            </a:pPr>
            <a:r>
              <a:rPr lang="ar-EG" sz="1400" dirty="0">
                <a:latin typeface="Alexandria" charset="0"/>
                <a:cs typeface="Alexandria" charset="0"/>
              </a:rPr>
              <a:t>3 ) احتمال وجود قدر من التحيز من جانب الباحث بالنسبة لبعض الجوانب في الدراسة </a:t>
            </a:r>
            <a:r>
              <a:rPr lang="ar-EG" sz="2000" dirty="0">
                <a:latin typeface="Alexandria" charset="0"/>
                <a:cs typeface="Alexandria" charset="0"/>
              </a:rPr>
              <a:t>.</a:t>
            </a:r>
          </a:p>
          <a:p>
            <a:pPr algn="justLow" rtl="1">
              <a:lnSpc>
                <a:spcPct val="150000"/>
              </a:lnSpc>
            </a:pPr>
            <a:r>
              <a:rPr lang="ar-EG" sz="2000" b="1" dirty="0">
                <a:solidFill>
                  <a:srgbClr val="00AEEF"/>
                </a:solidFill>
                <a:latin typeface="Alexandria" charset="0"/>
                <a:cs typeface="Alexandria" charset="0"/>
              </a:rPr>
              <a:t>أدوات الأسلوب المسحي:</a:t>
            </a:r>
          </a:p>
          <a:p>
            <a:pPr algn="justLow" rtl="1">
              <a:lnSpc>
                <a:spcPct val="150000"/>
              </a:lnSpc>
            </a:pPr>
            <a:r>
              <a:rPr lang="ar-EG" sz="1400" dirty="0">
                <a:latin typeface="Alexandria" charset="0"/>
                <a:cs typeface="Alexandria" charset="0"/>
              </a:rPr>
              <a:t>تتنوع أدوات جمع المعلومات والبيانات في الأسلوب المسحي على النحو الآتي:</a:t>
            </a:r>
          </a:p>
          <a:p>
            <a:pPr algn="justLow" rtl="1">
              <a:lnSpc>
                <a:spcPct val="150000"/>
              </a:lnSpc>
            </a:pPr>
            <a:r>
              <a:rPr lang="ar-EG" sz="1400" dirty="0">
                <a:latin typeface="Alexandria" charset="0"/>
                <a:cs typeface="Alexandria" charset="0"/>
              </a:rPr>
              <a:t>1 ) المقابلة.</a:t>
            </a:r>
          </a:p>
          <a:p>
            <a:pPr algn="justLow" rtl="1">
              <a:lnSpc>
                <a:spcPct val="150000"/>
              </a:lnSpc>
            </a:pPr>
            <a:r>
              <a:rPr lang="ar-EG" sz="1400" dirty="0">
                <a:latin typeface="Alexandria" charset="0"/>
                <a:cs typeface="Alexandria" charset="0"/>
              </a:rPr>
              <a:t>2 ) الاستبيان .</a:t>
            </a:r>
          </a:p>
          <a:p>
            <a:pPr algn="justLow" rtl="1">
              <a:lnSpc>
                <a:spcPct val="150000"/>
              </a:lnSpc>
            </a:pPr>
            <a:r>
              <a:rPr lang="ar-EG" sz="1400" dirty="0">
                <a:latin typeface="Alexandria" charset="0"/>
                <a:cs typeface="Alexandria" charset="0"/>
              </a:rPr>
              <a:t>3 ) الاختبارات المقننة .</a:t>
            </a:r>
          </a:p>
          <a:p>
            <a:pPr algn="justLow" rtl="1">
              <a:lnSpc>
                <a:spcPct val="150000"/>
              </a:lnSpc>
            </a:pPr>
            <a:r>
              <a:rPr lang="ar-EG" sz="1400" dirty="0">
                <a:latin typeface="Alexandria" charset="0"/>
                <a:cs typeface="Alexandria" charset="0"/>
              </a:rPr>
              <a:t>4 ) مقاييس الميول والاتجاهات والمعلومات.</a:t>
            </a:r>
          </a:p>
          <a:p>
            <a:pPr algn="justLow" rtl="1">
              <a:lnSpc>
                <a:spcPct val="150000"/>
              </a:lnSpc>
            </a:pPr>
            <a:r>
              <a:rPr lang="ar-EG" sz="1400" dirty="0">
                <a:latin typeface="Alexandria" charset="0"/>
                <a:cs typeface="Alexandria" charset="0"/>
              </a:rPr>
              <a:t>5 ) الكتب والدوريات والمصادر المختلفة.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endParaRPr lang="en-US" sz="2000" b="1" dirty="0">
              <a:solidFill>
                <a:prstClr val="black"/>
              </a:solidFill>
            </a:endParaRPr>
          </a:p>
        </p:txBody>
      </p:sp>
    </p:spTree>
    <p:extLst>
      <p:ext uri="{BB962C8B-B14F-4D97-AF65-F5344CB8AC3E}">
        <p14:creationId xmlns:p14="http://schemas.microsoft.com/office/powerpoint/2010/main" val="2730009119"/>
      </p:ext>
    </p:extLst>
  </p:cSld>
  <p:clrMapOvr>
    <a:masterClrMapping/>
  </p:clrMapOvr>
  <mc:AlternateContent xmlns:mc="http://schemas.openxmlformats.org/markup-compatibility/2006" xmlns:p14="http://schemas.microsoft.com/office/powerpoint/2010/main">
    <mc:Choice Requires="p14">
      <p:transition spd="slow" p14:dur="2000" advTm="55408"/>
    </mc:Choice>
    <mc:Fallback xmlns="">
      <p:transition spd="slow" advTm="55408"/>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2169825"/>
          </a:xfrm>
          <a:prstGeom prst="rect">
            <a:avLst/>
          </a:prstGeom>
          <a:noFill/>
        </p:spPr>
        <p:txBody>
          <a:bodyPr wrap="square" rtlCol="0">
            <a:spAutoFit/>
          </a:bodyPr>
          <a:lstStyle/>
          <a:p>
            <a:pPr algn="justLow" rtl="1">
              <a:lnSpc>
                <a:spcPct val="150000"/>
              </a:lnSpc>
            </a:pPr>
            <a:r>
              <a:rPr lang="ar-EG" sz="2000" dirty="0">
                <a:solidFill>
                  <a:srgbClr val="00AEEF"/>
                </a:solidFill>
                <a:latin typeface="Alexandria" charset="0"/>
                <a:cs typeface="Alexandria" charset="0"/>
              </a:rPr>
              <a:t>معوقات استخدامه:</a:t>
            </a:r>
          </a:p>
          <a:p>
            <a:pPr algn="justLow" rtl="1">
              <a:lnSpc>
                <a:spcPct val="150000"/>
              </a:lnSpc>
            </a:pPr>
            <a:r>
              <a:rPr lang="ar-EG" sz="1400" dirty="0">
                <a:latin typeface="Alexandria" charset="0"/>
                <a:cs typeface="Alexandria" charset="0"/>
              </a:rPr>
              <a:t>تتمثل معوقات استخدام الأسلوب المسحي في:</a:t>
            </a:r>
          </a:p>
          <a:p>
            <a:pPr algn="justLow" rtl="1">
              <a:lnSpc>
                <a:spcPct val="150000"/>
              </a:lnSpc>
            </a:pPr>
            <a:r>
              <a:rPr lang="ar-EG" sz="1400" dirty="0">
                <a:latin typeface="Alexandria" charset="0"/>
                <a:cs typeface="Alexandria" charset="0"/>
              </a:rPr>
              <a:t>1 ) ارتفاع تكاليف استخدامه وتطبيقه.</a:t>
            </a:r>
          </a:p>
          <a:p>
            <a:pPr algn="justLow" rtl="1">
              <a:lnSpc>
                <a:spcPct val="150000"/>
              </a:lnSpc>
            </a:pPr>
            <a:r>
              <a:rPr lang="ar-EG" sz="1400" dirty="0">
                <a:latin typeface="Alexandria" charset="0"/>
                <a:cs typeface="Alexandria" charset="0"/>
              </a:rPr>
              <a:t>2 ) حاجته إلى فترة زمنية طويلة وجهد كبير .</a:t>
            </a:r>
          </a:p>
          <a:p>
            <a:pPr algn="justLow" rtl="1">
              <a:lnSpc>
                <a:spcPct val="150000"/>
              </a:lnSpc>
            </a:pPr>
            <a:r>
              <a:rPr lang="ar-EG" sz="1400" dirty="0">
                <a:latin typeface="Alexandria" charset="0"/>
                <a:cs typeface="Alexandria" charset="0"/>
              </a:rPr>
              <a:t>3 ) يعتمد الباحث على أداة واحدة لجمع المعلومات، وفي أحيان أخرى يستخدم الباحث أكثر من أسلوب أو أداة لهذه الغاية.</a:t>
            </a:r>
            <a:endParaRPr lang="en-US" sz="1400" dirty="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endParaRPr lang="en-US" sz="2000" b="1" dirty="0">
              <a:solidFill>
                <a:prstClr val="black"/>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83540098"/>
      </p:ext>
    </p:extLst>
  </p:cSld>
  <p:clrMapOvr>
    <a:masterClrMapping/>
  </p:clrMapOvr>
  <mc:AlternateContent xmlns:mc="http://schemas.openxmlformats.org/markup-compatibility/2006" xmlns:p14="http://schemas.microsoft.com/office/powerpoint/2010/main">
    <mc:Choice Requires="p14">
      <p:transition spd="slow" p14:dur="2000" advTm="27655"/>
    </mc:Choice>
    <mc:Fallback xmlns="">
      <p:transition spd="slow" advTm="27655"/>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468531"/>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26524" y="1468531"/>
            <a:ext cx="5640947" cy="4431983"/>
          </a:xfrm>
          <a:prstGeom prst="rect">
            <a:avLst/>
          </a:prstGeom>
          <a:noFill/>
        </p:spPr>
        <p:txBody>
          <a:bodyPr wrap="square" rtlCol="0">
            <a:spAutoFit/>
          </a:bodyPr>
          <a:lstStyle/>
          <a:p>
            <a:pPr algn="justLow" rtl="1">
              <a:lnSpc>
                <a:spcPct val="150000"/>
              </a:lnSpc>
            </a:pPr>
            <a:r>
              <a:rPr lang="ar-EG" sz="2000" b="1" dirty="0">
                <a:solidFill>
                  <a:srgbClr val="00AEEF"/>
                </a:solidFill>
                <a:latin typeface="Alexandria" charset="0"/>
                <a:cs typeface="Alexandria" charset="0"/>
              </a:rPr>
              <a:t>ب. أسلوب دراسة الحالة (المحمودي، 2019) :</a:t>
            </a:r>
          </a:p>
          <a:p>
            <a:pPr algn="justLow" rtl="1">
              <a:lnSpc>
                <a:spcPct val="150000"/>
              </a:lnSpc>
            </a:pPr>
            <a:r>
              <a:rPr lang="ar-EG" sz="1400" b="1" dirty="0">
                <a:latin typeface="Alexandria" charset="0"/>
                <a:cs typeface="Alexandria" charset="0"/>
              </a:rPr>
              <a:t>ويعرف أسلوب دراسة الحالة بأنه :</a:t>
            </a:r>
          </a:p>
          <a:p>
            <a:pPr algn="justLow" rtl="1">
              <a:lnSpc>
                <a:spcPct val="150000"/>
              </a:lnSpc>
            </a:pPr>
            <a:r>
              <a:rPr lang="ar-EG" sz="1400" dirty="0">
                <a:latin typeface="Alexandria" charset="0"/>
                <a:cs typeface="Alexandria" charset="0"/>
              </a:rPr>
              <a:t>المنهج الذي يتجه إلى جمع البيانات العلمية المتعلقة بأي وحدة،  سواء كانت فردا، أو مؤسسة، أو نظاما اجتماعيا، وذلك بقصد الوصول إلى تعليمات متعلقة بالوحدة المدروسة وبغيرها عن الوحدات المتشابهة .</a:t>
            </a:r>
          </a:p>
          <a:p>
            <a:pPr algn="justLow" rtl="1">
              <a:lnSpc>
                <a:spcPct val="150000"/>
              </a:lnSpc>
            </a:pPr>
            <a:r>
              <a:rPr lang="ar-EG" sz="1400" b="1" dirty="0">
                <a:latin typeface="Alexandria" charset="0"/>
                <a:cs typeface="Alexandria" charset="0"/>
              </a:rPr>
              <a:t>كما يعرف أيضا بأنه:</a:t>
            </a:r>
          </a:p>
          <a:p>
            <a:pPr algn="justLow" rtl="1">
              <a:lnSpc>
                <a:spcPct val="150000"/>
              </a:lnSpc>
            </a:pPr>
            <a:r>
              <a:rPr lang="ar-EG" sz="1400" dirty="0">
                <a:latin typeface="Alexandria" charset="0"/>
                <a:cs typeface="Alexandria" charset="0"/>
              </a:rPr>
              <a:t>أسلوب يقوم على جمع بيانات ومعلومات كثيرة وشاملة عن حالة فردية واحدة أو عدد من الحالات بهدف الوصول إلى فهم أعمق للظاهرة المدروسة وما يشبهها من ظواهر.</a:t>
            </a:r>
          </a:p>
          <a:p>
            <a:pPr algn="justLow" rtl="1">
              <a:lnSpc>
                <a:spcPct val="150000"/>
              </a:lnSpc>
            </a:pPr>
            <a:r>
              <a:rPr lang="ar-EG" sz="1400" b="1" dirty="0">
                <a:latin typeface="Alexandria" charset="0"/>
                <a:cs typeface="Alexandria" charset="0"/>
              </a:rPr>
              <a:t>مما سبق من التعريفات يتضح الآتي:</a:t>
            </a:r>
          </a:p>
          <a:p>
            <a:pPr algn="justLow" rtl="1">
              <a:lnSpc>
                <a:spcPct val="150000"/>
              </a:lnSpc>
            </a:pPr>
            <a:r>
              <a:rPr lang="ar-EG" sz="1400" dirty="0">
                <a:latin typeface="Alexandria" charset="0"/>
                <a:cs typeface="Alexandria" charset="0"/>
              </a:rPr>
              <a:t>✓ يهتم أسلو ب دراسة الحالة بدراسة حالة واحدة قائمة مثل دراسة فرد أو أسرة أو شركة أو مدرسة .</a:t>
            </a:r>
          </a:p>
          <a:p>
            <a:pPr algn="justLow" rtl="1">
              <a:lnSpc>
                <a:spcPct val="150000"/>
              </a:lnSpc>
            </a:pPr>
            <a:r>
              <a:rPr lang="ar-EG" sz="1400" dirty="0">
                <a:latin typeface="Alexandria" charset="0"/>
                <a:cs typeface="Alexandria" charset="0"/>
              </a:rPr>
              <a:t>✓ تجمع البيانات عن الوضع الحالي للحالة المدروسة وكذلك عن ماضيها وعلاقاتها من أجل فهم أعمق وأفضل للمجتمع الذي تمثله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endParaRPr lang="en-US" sz="2000" b="1" dirty="0">
              <a:solidFill>
                <a:prstClr val="black"/>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32654030"/>
      </p:ext>
    </p:extLst>
  </p:cSld>
  <p:clrMapOvr>
    <a:masterClrMapping/>
  </p:clrMapOvr>
  <mc:AlternateContent xmlns:mc="http://schemas.openxmlformats.org/markup-compatibility/2006" xmlns:p14="http://schemas.microsoft.com/office/powerpoint/2010/main">
    <mc:Choice Requires="p14">
      <p:transition spd="slow" p14:dur="2000" advTm="20228"/>
    </mc:Choice>
    <mc:Fallback xmlns="">
      <p:transition spd="slow" advTm="20228"/>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3000821"/>
          </a:xfrm>
          <a:prstGeom prst="rect">
            <a:avLst/>
          </a:prstGeom>
          <a:noFill/>
        </p:spPr>
        <p:txBody>
          <a:bodyPr wrap="square" rtlCol="0">
            <a:spAutoFit/>
          </a:bodyPr>
          <a:lstStyle/>
          <a:p>
            <a:pPr algn="justLow" rtl="1">
              <a:lnSpc>
                <a:spcPct val="150000"/>
              </a:lnSpc>
            </a:pPr>
            <a:r>
              <a:rPr lang="ar-EG" sz="1400" dirty="0">
                <a:latin typeface="Alexandria" charset="0"/>
                <a:cs typeface="Alexandria" charset="0"/>
              </a:rPr>
              <a:t>يمكن أن يكون دافع الباحث لإجراء البحوث والدراسات واحداً أو أكثر من الأمور التالية ( المحمودي، 2019):</a:t>
            </a:r>
          </a:p>
          <a:p>
            <a:pPr algn="justLow" rtl="1">
              <a:lnSpc>
                <a:spcPct val="150000"/>
              </a:lnSpc>
            </a:pPr>
            <a:r>
              <a:rPr lang="ar-EG" sz="1400" dirty="0">
                <a:latin typeface="Alexandria" charset="0"/>
                <a:cs typeface="Alexandria" charset="0"/>
              </a:rPr>
              <a:t>1 ) الرغبة في إيجاد حل لمشكلة معينة في المجتمع .</a:t>
            </a:r>
          </a:p>
          <a:p>
            <a:pPr algn="justLow" rtl="1">
              <a:lnSpc>
                <a:spcPct val="150000"/>
              </a:lnSpc>
            </a:pPr>
            <a:r>
              <a:rPr lang="ar-EG" sz="1400" dirty="0">
                <a:latin typeface="Alexandria" charset="0"/>
                <a:cs typeface="Alexandria" charset="0"/>
              </a:rPr>
              <a:t>2 ) الرغبة في الحصول على درجة علمية أكاديمية (ماجستير، دكتوراه) .</a:t>
            </a:r>
          </a:p>
          <a:p>
            <a:pPr algn="justLow" rtl="1">
              <a:lnSpc>
                <a:spcPct val="150000"/>
              </a:lnSpc>
            </a:pPr>
            <a:r>
              <a:rPr lang="ar-EG" sz="1400" dirty="0">
                <a:latin typeface="Alexandria" charset="0"/>
                <a:cs typeface="Alexandria" charset="0"/>
              </a:rPr>
              <a:t>3 ) توجهات المؤسسة وظروفها التي تقتضي إجراء البحوث والدراسات.</a:t>
            </a:r>
          </a:p>
          <a:p>
            <a:pPr algn="justLow" rtl="1">
              <a:lnSpc>
                <a:spcPct val="150000"/>
              </a:lnSpc>
            </a:pPr>
            <a:r>
              <a:rPr lang="ar-EG" sz="1400" dirty="0">
                <a:latin typeface="Alexandria" charset="0"/>
                <a:cs typeface="Alexandria" charset="0"/>
              </a:rPr>
              <a:t>4 ) الشك في نتائج بحوث ودراسات سابقة .</a:t>
            </a:r>
          </a:p>
          <a:p>
            <a:pPr algn="justLow" rtl="1">
              <a:lnSpc>
                <a:spcPct val="150000"/>
              </a:lnSpc>
            </a:pPr>
            <a:r>
              <a:rPr lang="ar-EG" sz="1400" dirty="0">
                <a:latin typeface="Alexandria" charset="0"/>
                <a:cs typeface="Alexandria" charset="0"/>
              </a:rPr>
              <a:t>5) حب الاستطلاع والرغبة في التعلم والاستزادة من المعرفة، والحرص على كشف حقائق جديدة عن موضوع معين.</a:t>
            </a:r>
          </a:p>
          <a:p>
            <a:pPr algn="justLow" rtl="1">
              <a:lnSpc>
                <a:spcPct val="150000"/>
              </a:lnSpc>
            </a:pPr>
            <a:r>
              <a:rPr lang="ar-EG" sz="1400" dirty="0">
                <a:latin typeface="Alexandria" charset="0"/>
                <a:cs typeface="Alexandria" charset="0"/>
              </a:rPr>
              <a:t>6 ) الرغبة في سد نقص الإنتاج الفكري.</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endParaRPr lang="en-US" sz="2000" b="1" dirty="0">
              <a:solidFill>
                <a:prstClr val="black"/>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58384280"/>
      </p:ext>
    </p:extLst>
  </p:cSld>
  <p:clrMapOvr>
    <a:masterClrMapping/>
  </p:clrMapOvr>
  <mc:AlternateContent xmlns:mc="http://schemas.openxmlformats.org/markup-compatibility/2006" xmlns:p14="http://schemas.microsoft.com/office/powerpoint/2010/main">
    <mc:Choice Requires="p14">
      <p:transition spd="slow" p14:dur="2000" advTm="419602"/>
    </mc:Choice>
    <mc:Fallback xmlns="">
      <p:transition spd="slow" advTm="41960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181062" y="1468531"/>
            <a:ext cx="5786409" cy="4108817"/>
          </a:xfrm>
          <a:prstGeom prst="rect">
            <a:avLst/>
          </a:prstGeom>
          <a:noFill/>
        </p:spPr>
        <p:txBody>
          <a:bodyPr wrap="square" rtlCol="0">
            <a:spAutoFit/>
          </a:bodyPr>
          <a:lstStyle/>
          <a:p>
            <a:pPr algn="justLow" rtl="1">
              <a:lnSpc>
                <a:spcPct val="150000"/>
              </a:lnSpc>
            </a:pPr>
            <a:r>
              <a:rPr lang="ar-EG" sz="2000" b="1" dirty="0">
                <a:solidFill>
                  <a:srgbClr val="00AEEF"/>
                </a:solidFill>
                <a:latin typeface="Alexandria" charset="0"/>
                <a:cs typeface="Alexandria" charset="0"/>
              </a:rPr>
              <a:t>استخدامات أسلوب دراسة الحالة :</a:t>
            </a:r>
          </a:p>
          <a:p>
            <a:pPr algn="justLow" rtl="1">
              <a:lnSpc>
                <a:spcPct val="150000"/>
              </a:lnSpc>
            </a:pPr>
            <a:r>
              <a:rPr lang="ar-EG" sz="1400" dirty="0">
                <a:latin typeface="Alexandria" charset="0"/>
                <a:cs typeface="Alexandria" charset="0"/>
              </a:rPr>
              <a:t>يستخدم أسلوب دراسة الحالة في الحالات التالية (المحمودي، 2019) :</a:t>
            </a:r>
          </a:p>
          <a:p>
            <a:pPr algn="justLow" rtl="1">
              <a:lnSpc>
                <a:spcPct val="150000"/>
              </a:lnSpc>
            </a:pPr>
            <a:r>
              <a:rPr lang="ar-EG" sz="1400" dirty="0">
                <a:latin typeface="Alexandria" charset="0"/>
                <a:cs typeface="Alexandria" charset="0"/>
              </a:rPr>
              <a:t>1) عند الرغبة في دراسة المواقف المختلفة للوحدة دراسة تفصيلية في مجالها الاجتماعي أو الثقافي، أي كل محتويات الثقافة من عادات وتقاليد وقيم وأفكار إضافة للمكونات المادية للثقافة .</a:t>
            </a:r>
          </a:p>
          <a:p>
            <a:pPr algn="justLow" rtl="1">
              <a:lnSpc>
                <a:spcPct val="150000"/>
              </a:lnSpc>
            </a:pPr>
            <a:r>
              <a:rPr lang="ar-EG" sz="1400" dirty="0">
                <a:latin typeface="Alexandria" charset="0"/>
                <a:cs typeface="Alexandria" charset="0"/>
              </a:rPr>
              <a:t>2 ) حين يريد الباحث معرفة التطور التاريخي للوحدة المدروسة .</a:t>
            </a:r>
          </a:p>
          <a:p>
            <a:pPr algn="justLow" rtl="1">
              <a:lnSpc>
                <a:spcPct val="150000"/>
              </a:lnSpc>
            </a:pPr>
            <a:r>
              <a:rPr lang="ar-EG" sz="1400" dirty="0">
                <a:latin typeface="Alexandria" charset="0"/>
                <a:cs typeface="Alexandria" charset="0"/>
              </a:rPr>
              <a:t>3 ) حين يريد الباحث دراسة الحياة الداخلية لفرد أو أفراد معينين بدراسة حاجاتهم الاجتماعية واهتماماتهم ودوافعهم .</a:t>
            </a:r>
          </a:p>
          <a:p>
            <a:pPr algn="justLow" rtl="1">
              <a:lnSpc>
                <a:spcPct val="150000"/>
              </a:lnSpc>
            </a:pPr>
            <a:r>
              <a:rPr lang="ar-EG" sz="1400" dirty="0">
                <a:latin typeface="Alexandria" charset="0"/>
                <a:cs typeface="Alexandria" charset="0"/>
              </a:rPr>
              <a:t>4 ) قد يستخدم أسلوب دراسة الحالة كأسلوب مكمل لأسلو ب آخر إذا احتاج الباحث استيضاح جانب معين من جوانب بحثه أو تفسير نتائج معينة بصورة مستفيضة. وتستخدم دراسة الحالة في كثير من الأحوال كمكمل للدراسات المسحية، ومع أن مثل هذا الأسلوب يؤدي إلى كشف الكثير من الحقائق والمعلومات الدقيقة عن الحالة المدروسة، إلا في حالة أن يتم التوصل إلى نفس النتائج من عدد كاف من الحالات المماثلة ومن نفس المجتمع فعندئذ يمكن تعميم النتائج على باقي أفراد المجتمع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endParaRPr lang="en-US" sz="2000" b="1" dirty="0">
              <a:solidFill>
                <a:prstClr val="black"/>
              </a:solidFill>
            </a:endParaRP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pic>
        <p:nvPicPr>
          <p:cNvPr id="9"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10901" y="6027313"/>
            <a:ext cx="609600" cy="609600"/>
          </a:xfrm>
          <a:prstGeom prst="rect">
            <a:avLst/>
          </a:prstGeom>
        </p:spPr>
      </p:pic>
    </p:spTree>
    <p:extLst>
      <p:ext uri="{BB962C8B-B14F-4D97-AF65-F5344CB8AC3E}">
        <p14:creationId xmlns:p14="http://schemas.microsoft.com/office/powerpoint/2010/main" val="1006524530"/>
      </p:ext>
    </p:extLst>
  </p:cSld>
  <p:clrMapOvr>
    <a:masterClrMapping/>
  </p:clrMapOvr>
  <mc:AlternateContent xmlns:mc="http://schemas.openxmlformats.org/markup-compatibility/2006" xmlns:p14="http://schemas.microsoft.com/office/powerpoint/2010/main">
    <mc:Choice Requires="p14">
      <p:transition spd="slow" p14:dur="2000" advTm="85468"/>
    </mc:Choice>
    <mc:Fallback xmlns="">
      <p:transition spd="slow" advTm="854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par>
                          <p:cTn id="7" fill="hold">
                            <p:stCondLst>
                              <p:cond delay="0"/>
                            </p:stCondLst>
                            <p:childTnLst>
                              <p:par>
                                <p:cTn id="8" presetID="1" presetClass="mediacall" presetSubtype="0" fill="hold" nodeType="afterEffect">
                                  <p:stCondLst>
                                    <p:cond delay="0"/>
                                  </p:stCondLst>
                                  <p:childTnLst>
                                    <p:cmd type="call" cmd="playFrom(0.0)">
                                      <p:cBhvr>
                                        <p:cTn id="9"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0" fill="hold" display="0">
                  <p:stCondLst>
                    <p:cond delay="indefinite"/>
                  </p:stCondLst>
                  <p:endCondLst>
                    <p:cond evt="onStopAudio" delay="0">
                      <p:tgtEl>
                        <p:sldTgt/>
                      </p:tgtEl>
                    </p:cond>
                  </p:endCondLst>
                </p:cTn>
                <p:tgtEl>
                  <p:spTgt spid="3"/>
                </p:tgtEl>
              </p:cMediaNode>
            </p:audio>
            <p:audio isNarration="1">
              <p:cMediaNode vol="100000" showWhenStopped="0">
                <p:cTn id="11" fill="hold" display="0">
                  <p:stCondLst>
                    <p:cond delay="indefinite"/>
                  </p:stCondLst>
                  <p:endCondLst>
                    <p:cond evt="onStopAudio" delay="0">
                      <p:tgtEl>
                        <p:sldTgt/>
                      </p:tgtEl>
                    </p:cond>
                  </p:endCondLst>
                </p:cTn>
                <p:tgtEl>
                  <p:spTgt spid="9"/>
                </p:tgtEl>
              </p:cMediaNode>
            </p:audio>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3139321"/>
          </a:xfrm>
          <a:prstGeom prst="rect">
            <a:avLst/>
          </a:prstGeom>
          <a:noFill/>
        </p:spPr>
        <p:txBody>
          <a:bodyPr wrap="square" rtlCol="0">
            <a:spAutoFit/>
          </a:bodyPr>
          <a:lstStyle/>
          <a:p>
            <a:pPr algn="justLow" rtl="1">
              <a:lnSpc>
                <a:spcPct val="150000"/>
              </a:lnSpc>
            </a:pPr>
            <a:r>
              <a:rPr lang="ar-EG" sz="1400" dirty="0">
                <a:latin typeface="Alexandria" charset="0"/>
                <a:cs typeface="Alexandria" charset="0"/>
              </a:rPr>
              <a:t>5 ) جمع بيانات لفهم شخصية الفرد الذي يعاني من مشكلة اجتماعية أو نفسية ما بغية معرفة الظروف التي ظهر ت فيها المشكلة قيد البحث .</a:t>
            </a:r>
          </a:p>
          <a:p>
            <a:pPr algn="justLow" rtl="1">
              <a:lnSpc>
                <a:spcPct val="150000"/>
              </a:lnSpc>
            </a:pPr>
            <a:r>
              <a:rPr lang="ar-EG" sz="1400" dirty="0">
                <a:latin typeface="Alexandria" charset="0"/>
                <a:cs typeface="Alexandria" charset="0"/>
              </a:rPr>
              <a:t>6 ) دراسة المشكلات الاجتماعية والاقتصادية، ومن أمثلة ذلك الدراسات التي تهتم بالأسرة وظروف العمل ومستوى الأجور ونفقات المعيشة والبطالة وغير ذلك.</a:t>
            </a:r>
          </a:p>
          <a:p>
            <a:pPr algn="justLow" rtl="1">
              <a:lnSpc>
                <a:spcPct val="150000"/>
              </a:lnSpc>
            </a:pPr>
            <a:r>
              <a:rPr lang="ar-EG" sz="2000" b="1" dirty="0">
                <a:solidFill>
                  <a:srgbClr val="00AEEF"/>
                </a:solidFill>
                <a:latin typeface="Alexandria" charset="0"/>
                <a:cs typeface="Alexandria" charset="0"/>
              </a:rPr>
              <a:t>أدوات أسلوب دراسة الحالة:</a:t>
            </a:r>
          </a:p>
          <a:p>
            <a:pPr algn="justLow" rtl="1">
              <a:lnSpc>
                <a:spcPct val="150000"/>
              </a:lnSpc>
            </a:pPr>
            <a:r>
              <a:rPr lang="ar-EG" sz="1400" dirty="0">
                <a:latin typeface="Alexandria" charset="0"/>
                <a:cs typeface="Alexandria" charset="0"/>
              </a:rPr>
              <a:t>يتم جمع البيانات في مثل هذا الأسلوب بوسائل وأدوات متعددة منها( المحمودي، 2019):</a:t>
            </a:r>
          </a:p>
          <a:p>
            <a:pPr algn="justLow" rtl="1">
              <a:lnSpc>
                <a:spcPct val="150000"/>
              </a:lnSpc>
            </a:pPr>
            <a:r>
              <a:rPr lang="ar-EG" sz="1400" dirty="0">
                <a:latin typeface="Alexandria" charset="0"/>
                <a:cs typeface="Alexandria" charset="0"/>
              </a:rPr>
              <a:t>1 ) المقابلة الشخصية.</a:t>
            </a:r>
          </a:p>
          <a:p>
            <a:pPr algn="justLow" rtl="1">
              <a:lnSpc>
                <a:spcPct val="150000"/>
              </a:lnSpc>
            </a:pPr>
            <a:r>
              <a:rPr lang="ar-EG" sz="1400" dirty="0">
                <a:latin typeface="Alexandria" charset="0"/>
                <a:cs typeface="Alexandria" charset="0"/>
              </a:rPr>
              <a:t>2 ) الاستبيان .</a:t>
            </a:r>
          </a:p>
          <a:p>
            <a:pPr algn="justLow" rtl="1">
              <a:lnSpc>
                <a:spcPct val="150000"/>
              </a:lnSpc>
            </a:pPr>
            <a:r>
              <a:rPr lang="ar-EG" sz="1400" dirty="0">
                <a:latin typeface="Alexandria" charset="0"/>
                <a:cs typeface="Alexandria" charset="0"/>
              </a:rPr>
              <a:t>3 ) الوثائق، والمنشورات .</a:t>
            </a:r>
            <a:endParaRPr lang="en-US" sz="1400" dirty="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endParaRPr lang="en-US" sz="2000" b="1" dirty="0">
              <a:solidFill>
                <a:prstClr val="black"/>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57009095"/>
      </p:ext>
    </p:extLst>
  </p:cSld>
  <p:clrMapOvr>
    <a:masterClrMapping/>
  </p:clrMapOvr>
  <mc:AlternateContent xmlns:mc="http://schemas.openxmlformats.org/markup-compatibility/2006" xmlns:p14="http://schemas.microsoft.com/office/powerpoint/2010/main">
    <mc:Choice Requires="p14">
      <p:transition spd="slow" p14:dur="2000" advTm="39865"/>
    </mc:Choice>
    <mc:Fallback xmlns="">
      <p:transition spd="slow" advTm="39865"/>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65161" y="1666568"/>
            <a:ext cx="5728813" cy="2816156"/>
          </a:xfrm>
          <a:prstGeom prst="rect">
            <a:avLst/>
          </a:prstGeom>
          <a:noFill/>
        </p:spPr>
        <p:txBody>
          <a:bodyPr wrap="square" rtlCol="0">
            <a:spAutoFit/>
          </a:bodyPr>
          <a:lstStyle/>
          <a:p>
            <a:pPr algn="justLow" rtl="1">
              <a:lnSpc>
                <a:spcPct val="150000"/>
              </a:lnSpc>
            </a:pPr>
            <a:r>
              <a:rPr lang="ar-EG" sz="2000" b="1" dirty="0">
                <a:solidFill>
                  <a:srgbClr val="00AEEF"/>
                </a:solidFill>
                <a:latin typeface="Alexandria" charset="0"/>
                <a:cs typeface="Alexandria" charset="0"/>
              </a:rPr>
              <a:t>مزايا أسلوب دراسة الحالة:</a:t>
            </a:r>
          </a:p>
          <a:p>
            <a:pPr algn="justLow" rtl="1">
              <a:lnSpc>
                <a:spcPct val="150000"/>
              </a:lnSpc>
            </a:pPr>
            <a:r>
              <a:rPr lang="ar-EG" sz="1400" dirty="0">
                <a:latin typeface="Alexandria" charset="0"/>
                <a:cs typeface="Alexandria" charset="0"/>
              </a:rPr>
              <a:t>يحقق تطبيق أسلوب دراسة الحالة مجموعة من المزايا من أهمها ( </a:t>
            </a:r>
            <a:r>
              <a:rPr lang="ar-EG" sz="1400" dirty="0" err="1">
                <a:latin typeface="Alexandria" charset="0"/>
                <a:cs typeface="Alexandria" charset="0"/>
              </a:rPr>
              <a:t>المحمودي،2019</a:t>
            </a:r>
            <a:r>
              <a:rPr lang="ar-EG" sz="1400" dirty="0">
                <a:latin typeface="Alexandria" charset="0"/>
                <a:cs typeface="Alexandria" charset="0"/>
              </a:rPr>
              <a:t>) :</a:t>
            </a:r>
          </a:p>
          <a:p>
            <a:pPr algn="justLow" rtl="1">
              <a:lnSpc>
                <a:spcPct val="150000"/>
              </a:lnSpc>
            </a:pPr>
            <a:r>
              <a:rPr lang="ar-EG" sz="1400" dirty="0">
                <a:latin typeface="Alexandria" charset="0"/>
                <a:cs typeface="Alexandria" charset="0"/>
              </a:rPr>
              <a:t>1 - توفير معلومات تفصيلية وشاملة ومتعمقة عن الظاهرة المدروسة وبشكل لا توفره أساليب ومناهج البحث الأخرى.</a:t>
            </a:r>
          </a:p>
          <a:p>
            <a:pPr algn="justLow" rtl="1">
              <a:lnSpc>
                <a:spcPct val="150000"/>
              </a:lnSpc>
            </a:pPr>
            <a:r>
              <a:rPr lang="ar-EG" sz="1400" dirty="0">
                <a:latin typeface="Alexandria" charset="0"/>
                <a:cs typeface="Alexandria" charset="0"/>
              </a:rPr>
              <a:t>2 - يساعد في تكوين واشتقاق فرضيات جديدة وبالتالي يفتح الباب أمام دراسات أخرى في المستقبل.</a:t>
            </a:r>
          </a:p>
          <a:p>
            <a:pPr algn="justLow" rtl="1">
              <a:lnSpc>
                <a:spcPct val="150000"/>
              </a:lnSpc>
            </a:pPr>
            <a:r>
              <a:rPr lang="ar-EG" sz="1400" dirty="0">
                <a:latin typeface="Alexandria" charset="0"/>
                <a:cs typeface="Alexandria" charset="0"/>
              </a:rPr>
              <a:t>3 - يمكن من الوصول إلى نتائج دقيقة وتفصيلية حول وضع الظاهرة المدروسة مقارنة بأساليب ومناهج البحث الأخرى.</a:t>
            </a:r>
          </a:p>
          <a:p>
            <a:pPr algn="justLow" rtl="1">
              <a:lnSpc>
                <a:spcPct val="150000"/>
              </a:lnSpc>
            </a:pPr>
            <a:r>
              <a:rPr lang="ar-EG" sz="1400" dirty="0">
                <a:latin typeface="Alexandria" charset="0"/>
                <a:cs typeface="Alexandria" charset="0"/>
              </a:rPr>
              <a:t>4 - يركز الباحث فيه على حالة واحدة ولا يشتت جهده في دراسة موضوعات متعددة.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endParaRPr lang="en-US" sz="2000" b="1" dirty="0">
              <a:solidFill>
                <a:prstClr val="black"/>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5974904"/>
      </p:ext>
    </p:extLst>
  </p:cSld>
  <p:clrMapOvr>
    <a:masterClrMapping/>
  </p:clrMapOvr>
  <mc:AlternateContent xmlns:mc="http://schemas.openxmlformats.org/markup-compatibility/2006" xmlns:p14="http://schemas.microsoft.com/office/powerpoint/2010/main">
    <mc:Choice Requires="p14">
      <p:transition spd="slow" p14:dur="2000" advTm="229267"/>
    </mc:Choice>
    <mc:Fallback xmlns="">
      <p:transition spd="slow" advTm="229267"/>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13645" y="1666568"/>
            <a:ext cx="5780329" cy="3600986"/>
          </a:xfrm>
          <a:prstGeom prst="rect">
            <a:avLst/>
          </a:prstGeom>
          <a:noFill/>
        </p:spPr>
        <p:txBody>
          <a:bodyPr wrap="square" rtlCol="0">
            <a:spAutoFit/>
          </a:bodyPr>
          <a:lstStyle/>
          <a:p>
            <a:pPr algn="justLow" rtl="1">
              <a:lnSpc>
                <a:spcPct val="150000"/>
              </a:lnSpc>
            </a:pPr>
            <a:r>
              <a:rPr lang="ar-EG" sz="2000" b="1" dirty="0">
                <a:solidFill>
                  <a:srgbClr val="00AEEF"/>
                </a:solidFill>
                <a:latin typeface="Alexandria" charset="0"/>
                <a:cs typeface="Alexandria" charset="0"/>
              </a:rPr>
              <a:t>عيوب أسلوب دراسة الحالة:</a:t>
            </a:r>
          </a:p>
          <a:p>
            <a:pPr algn="justLow" rtl="1">
              <a:lnSpc>
                <a:spcPct val="150000"/>
              </a:lnSpc>
            </a:pPr>
            <a:r>
              <a:rPr lang="ar-EG" sz="1400" dirty="0">
                <a:latin typeface="Alexandria" charset="0"/>
                <a:cs typeface="Alexandria" charset="0"/>
              </a:rPr>
              <a:t>يمكن حصر عيوب أسلوب دراسة الحالة فيما يلي ( المحمودي، 2019) :</a:t>
            </a:r>
          </a:p>
          <a:p>
            <a:pPr algn="justLow" rtl="1">
              <a:lnSpc>
                <a:spcPct val="150000"/>
              </a:lnSpc>
            </a:pPr>
            <a:r>
              <a:rPr lang="ar-EG" sz="1400" dirty="0">
                <a:latin typeface="Alexandria" charset="0"/>
                <a:cs typeface="Alexandria" charset="0"/>
              </a:rPr>
              <a:t>1 - صعوبة تعميم نتائج أسلوب دراسة الحالة على حالات أخرى مشابهة للظاهرة المدروسة خصوصاً إذا ما كانت العينة غير ممثلة لمجتمع الدراسة .</a:t>
            </a:r>
          </a:p>
          <a:p>
            <a:pPr marL="285750" indent="-285750" algn="justLow" rtl="1">
              <a:lnSpc>
                <a:spcPct val="150000"/>
              </a:lnSpc>
              <a:buFontTx/>
              <a:buChar char="-"/>
            </a:pPr>
            <a:r>
              <a:rPr lang="ar-EG" sz="1400" dirty="0">
                <a:latin typeface="Alexandria" charset="0"/>
                <a:cs typeface="Alexandria" charset="0"/>
              </a:rPr>
              <a:t>تحيز الباحث في بعض الأحيان عند تحليل وتفسير نتائج الظاهرة المدروسة، الأمر الذي يجعل الباحث عنصراً غير محايد وبالتالي تبتعد النتائج عن الموضوعية .</a:t>
            </a:r>
          </a:p>
          <a:p>
            <a:pPr algn="justLow" rtl="1">
              <a:lnSpc>
                <a:spcPct val="150000"/>
              </a:lnSpc>
            </a:pPr>
            <a:r>
              <a:rPr lang="ar-EG" sz="2000" b="1" dirty="0">
                <a:solidFill>
                  <a:srgbClr val="00AEEF"/>
                </a:solidFill>
                <a:latin typeface="Alexandria" charset="0"/>
                <a:cs typeface="Alexandria" charset="0"/>
              </a:rPr>
              <a:t>ج. أسلوب تحليل المحتوى :</a:t>
            </a:r>
          </a:p>
          <a:p>
            <a:pPr algn="justLow" rtl="1">
              <a:lnSpc>
                <a:spcPct val="150000"/>
              </a:lnSpc>
            </a:pPr>
            <a:r>
              <a:rPr lang="ar-EG" sz="1400" dirty="0">
                <a:latin typeface="Alexandria" charset="0"/>
                <a:cs typeface="Alexandria" charset="0"/>
              </a:rPr>
              <a:t>ويعرف أسلوب تحليل المحتوى بأنه ( المحمودي، 2019) :</a:t>
            </a:r>
          </a:p>
          <a:p>
            <a:pPr algn="justLow" rtl="1">
              <a:lnSpc>
                <a:spcPct val="150000"/>
              </a:lnSpc>
            </a:pPr>
            <a:r>
              <a:rPr lang="ar-EG" sz="1400" dirty="0">
                <a:latin typeface="Alexandria" charset="0"/>
                <a:cs typeface="Alexandria" charset="0"/>
              </a:rPr>
              <a:t>أسلوب يقوم على وصف منظم ودقيق لنصوص مكتوبة أو مسموعة من خلال تحديد موضوع الدراسة وهدفها وتعريف مجتمع الدراسة الذي سيتم اختيار الحالات الخاصة منه لدراسة مضمونها وتحليله.</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endParaRPr lang="en-US" sz="2000" b="1" dirty="0">
              <a:solidFill>
                <a:prstClr val="black"/>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26164177"/>
      </p:ext>
    </p:extLst>
  </p:cSld>
  <p:clrMapOvr>
    <a:masterClrMapping/>
  </p:clrMapOvr>
  <mc:AlternateContent xmlns:mc="http://schemas.openxmlformats.org/markup-compatibility/2006" xmlns:p14="http://schemas.microsoft.com/office/powerpoint/2010/main">
    <mc:Choice Requires="p14">
      <p:transition spd="slow" p14:dur="2000" advTm="229267"/>
    </mc:Choice>
    <mc:Fallback xmlns="">
      <p:transition spd="slow" advTm="229267"/>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34871" y="1285191"/>
            <a:ext cx="5780329" cy="4616648"/>
          </a:xfrm>
          <a:prstGeom prst="rect">
            <a:avLst/>
          </a:prstGeom>
          <a:noFill/>
        </p:spPr>
        <p:txBody>
          <a:bodyPr wrap="square" rtlCol="0">
            <a:spAutoFit/>
          </a:bodyPr>
          <a:lstStyle/>
          <a:p>
            <a:pPr algn="justLow" rtl="1">
              <a:lnSpc>
                <a:spcPct val="150000"/>
              </a:lnSpc>
            </a:pPr>
            <a:r>
              <a:rPr lang="ar-EG" sz="1400" dirty="0">
                <a:latin typeface="Alexandria" charset="0"/>
                <a:cs typeface="Alexandria" charset="0"/>
              </a:rPr>
              <a:t> كما يعرف بأنه :</a:t>
            </a:r>
          </a:p>
          <a:p>
            <a:pPr algn="justLow" rtl="1">
              <a:lnSpc>
                <a:spcPct val="150000"/>
              </a:lnSpc>
            </a:pPr>
            <a:r>
              <a:rPr lang="ar-EG" sz="1400" dirty="0">
                <a:latin typeface="Alexandria" charset="0"/>
                <a:cs typeface="Alexandria" charset="0"/>
              </a:rPr>
              <a:t>أسلوب البحث الذي يهدف إلى تحليل المحتوى الظاهري أو المضمون الصريح للظاهرة المدروسة ووصفها وصفًا موضوعيًا ومنهجيًا وكميًا بالأرقام.. من خلال التعريفات السابق يتضح الآتي:</a:t>
            </a:r>
          </a:p>
          <a:p>
            <a:pPr algn="justLow" rtl="1">
              <a:lnSpc>
                <a:spcPct val="150000"/>
              </a:lnSpc>
            </a:pPr>
            <a:r>
              <a:rPr lang="ar-EG" sz="1400" dirty="0">
                <a:latin typeface="Alexandria" charset="0"/>
                <a:cs typeface="Alexandria" charset="0"/>
              </a:rPr>
              <a:t>✓ تحليل المضمون هو اتصال غير مباشر بالأفراد من خلال الاكتفاء بالرجوع إلى الوثائق والسجلات والمقابلات التلفزيونية والصحفية المرتبطة بموضوع الدراسة.</a:t>
            </a:r>
          </a:p>
          <a:p>
            <a:pPr algn="justLow" rtl="1">
              <a:lnSpc>
                <a:spcPct val="150000"/>
              </a:lnSpc>
            </a:pPr>
            <a:r>
              <a:rPr lang="ar-EG" sz="1400" dirty="0">
                <a:latin typeface="Alexandria" charset="0"/>
                <a:cs typeface="Alexandria" charset="0"/>
              </a:rPr>
              <a:t>✓ يقوم الباحث بعد اختيار الوثائق والسجلات المناسبة بتحليلها مستندا إلى البيانات الصريحة الواضحة المذكورة فيها.</a:t>
            </a:r>
          </a:p>
          <a:p>
            <a:pPr algn="justLow" rtl="1">
              <a:lnSpc>
                <a:spcPct val="150000"/>
              </a:lnSpc>
            </a:pPr>
            <a:r>
              <a:rPr lang="ar-EG" sz="1400" dirty="0">
                <a:latin typeface="Alexandria" charset="0"/>
                <a:cs typeface="Alexandria" charset="0"/>
              </a:rPr>
              <a:t>✓ يتعين على الباحث التأكد من صدق تمثيل الوثيقة أو السجلات المستخدمة في التحليل سواء كان من حيث أهميتها ، أو أصالتها، أو </a:t>
            </a:r>
            <a:r>
              <a:rPr lang="ar-EG" sz="1400" dirty="0" err="1">
                <a:latin typeface="Alexandria" charset="0"/>
                <a:cs typeface="Alexandria" charset="0"/>
              </a:rPr>
              <a:t>موضوعيتها</a:t>
            </a:r>
            <a:r>
              <a:rPr lang="ar-EG" sz="1400" dirty="0">
                <a:latin typeface="Alexandria" charset="0"/>
                <a:cs typeface="Alexandria" charset="0"/>
              </a:rPr>
              <a:t> .</a:t>
            </a:r>
          </a:p>
          <a:p>
            <a:pPr marL="285750" indent="-285750" algn="justLow" rtl="1">
              <a:lnSpc>
                <a:spcPct val="150000"/>
              </a:lnSpc>
              <a:buFont typeface="Wingdings" panose="05000000000000000000" pitchFamily="2" charset="2"/>
              <a:buChar char="ü"/>
            </a:pPr>
            <a:r>
              <a:rPr lang="ar-EG" sz="1400" dirty="0">
                <a:latin typeface="Alexandria" charset="0"/>
                <a:cs typeface="Alexandria" charset="0"/>
              </a:rPr>
              <a:t>أسلوب يقوم على وصف منظم ودقيق لنصوص مكتوبة أو مسموعة من خلال تحديد موضوع الدراسة وهدفها وتعريف مجتمع الدراسة الذي سيتم اختيار الحالات الخاصة منه لدراسة مضمونها وتحليله.</a:t>
            </a:r>
          </a:p>
          <a:p>
            <a:pPr marL="285750" indent="-285750" algn="justLow" rtl="1">
              <a:lnSpc>
                <a:spcPct val="150000"/>
              </a:lnSpc>
              <a:buFont typeface="Wingdings" panose="05000000000000000000" pitchFamily="2" charset="2"/>
              <a:buChar char="ü"/>
            </a:pPr>
            <a:r>
              <a:rPr lang="ar-EG" sz="1400" dirty="0">
                <a:latin typeface="Alexandria" charset="0"/>
                <a:cs typeface="Alexandria" charset="0"/>
              </a:rPr>
              <a:t>أسلوب البحث الذي يهدف إلى تحليل المحتوى الظاهري أو المضمون الصريح للظاهرة المدروسة ووصفها وصفًا موضوعيًا ومنهجيًا وكميًا بالأرقام.</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endParaRPr lang="en-US" sz="2000" b="1" dirty="0">
              <a:solidFill>
                <a:prstClr val="black"/>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37501702"/>
      </p:ext>
    </p:extLst>
  </p:cSld>
  <p:clrMapOvr>
    <a:masterClrMapping/>
  </p:clrMapOvr>
  <mc:AlternateContent xmlns:mc="http://schemas.openxmlformats.org/markup-compatibility/2006" xmlns:p14="http://schemas.microsoft.com/office/powerpoint/2010/main">
    <mc:Choice Requires="p14">
      <p:transition spd="slow" p14:dur="2000" advTm="229267"/>
    </mc:Choice>
    <mc:Fallback xmlns="">
      <p:transition spd="slow" advTm="229267"/>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34871" y="1285191"/>
            <a:ext cx="5780329" cy="4755148"/>
          </a:xfrm>
          <a:prstGeom prst="rect">
            <a:avLst/>
          </a:prstGeom>
          <a:noFill/>
        </p:spPr>
        <p:txBody>
          <a:bodyPr wrap="square" rtlCol="0">
            <a:spAutoFit/>
          </a:bodyPr>
          <a:lstStyle/>
          <a:p>
            <a:pPr algn="justLow" rtl="1">
              <a:lnSpc>
                <a:spcPct val="150000"/>
              </a:lnSpc>
            </a:pPr>
            <a:r>
              <a:rPr lang="ar-EG" sz="2000" b="1" dirty="0">
                <a:solidFill>
                  <a:srgbClr val="00AEEF"/>
                </a:solidFill>
                <a:latin typeface="Alexandria" charset="0"/>
                <a:cs typeface="Alexandria" charset="0"/>
              </a:rPr>
              <a:t> استخدامات أسلوب تحليل المحتوى :</a:t>
            </a:r>
          </a:p>
          <a:p>
            <a:pPr algn="justLow" rtl="1">
              <a:lnSpc>
                <a:spcPct val="150000"/>
              </a:lnSpc>
            </a:pPr>
            <a:r>
              <a:rPr lang="ar-EG" sz="1400" dirty="0">
                <a:latin typeface="Alexandria" charset="0"/>
                <a:cs typeface="Alexandria" charset="0"/>
              </a:rPr>
              <a:t>من المجالات والموضوعات التي يستخدم فيها أسلوب تحليل المحتوى ما يلي ( المحمودي، 2019) :</a:t>
            </a:r>
          </a:p>
          <a:p>
            <a:pPr algn="justLow" rtl="1">
              <a:lnSpc>
                <a:spcPct val="150000"/>
              </a:lnSpc>
            </a:pPr>
            <a:r>
              <a:rPr lang="ar-EG" sz="1400" dirty="0">
                <a:latin typeface="Alexandria" charset="0"/>
                <a:cs typeface="Alexandria" charset="0"/>
              </a:rPr>
              <a:t>1) التعرف على المعارف والقيم وتحقيق الأهداف والآثار التي تحملها الكتب والمناهج، والأدبيات التربوية والثقافية وغيرها .</a:t>
            </a:r>
          </a:p>
          <a:p>
            <a:pPr algn="justLow" rtl="1">
              <a:lnSpc>
                <a:spcPct val="150000"/>
              </a:lnSpc>
            </a:pPr>
            <a:r>
              <a:rPr lang="ar-EG" sz="1400" dirty="0">
                <a:latin typeface="Alexandria" charset="0"/>
                <a:cs typeface="Alexandria" charset="0"/>
              </a:rPr>
              <a:t>2) دراسة محتوى المؤتمرات الصحفية.</a:t>
            </a:r>
          </a:p>
          <a:p>
            <a:pPr algn="justLow" rtl="1">
              <a:lnSpc>
                <a:spcPct val="150000"/>
              </a:lnSpc>
            </a:pPr>
            <a:r>
              <a:rPr lang="ar-EG" sz="1400" dirty="0">
                <a:latin typeface="Alexandria" charset="0"/>
                <a:cs typeface="Alexandria" charset="0"/>
              </a:rPr>
              <a:t>3) تحليل النصوص السياسية والقانونية.</a:t>
            </a:r>
          </a:p>
          <a:p>
            <a:pPr algn="justLow" rtl="1">
              <a:lnSpc>
                <a:spcPct val="150000"/>
              </a:lnSpc>
            </a:pPr>
            <a:r>
              <a:rPr lang="ar-EG" sz="1400" dirty="0">
                <a:latin typeface="Alexandria" charset="0"/>
                <a:cs typeface="Alexandria" charset="0"/>
              </a:rPr>
              <a:t>4) تحليل أنماط الجرائم وعددها وبيئتها وذلك من خلال ما ينشر في الجرائد الوطنية .</a:t>
            </a:r>
          </a:p>
          <a:p>
            <a:pPr algn="justLow" rtl="1">
              <a:lnSpc>
                <a:spcPct val="150000"/>
              </a:lnSpc>
            </a:pPr>
            <a:r>
              <a:rPr lang="ar-EG" sz="1400" dirty="0">
                <a:latin typeface="Alexandria" charset="0"/>
                <a:cs typeface="Alexandria" charset="0"/>
              </a:rPr>
              <a:t>5) دراسة وتحليل المواد التي تقدمها الصحف والإذاعة المسموعة أو المرئية والكتب والنشرات التي تتصل بأي موضوع من الموضوعات.</a:t>
            </a:r>
          </a:p>
          <a:p>
            <a:pPr algn="justLow" rtl="1">
              <a:lnSpc>
                <a:spcPct val="150000"/>
              </a:lnSpc>
            </a:pPr>
            <a:r>
              <a:rPr lang="ar-EG" sz="1400" dirty="0">
                <a:latin typeface="Alexandria" charset="0"/>
                <a:cs typeface="Alexandria" charset="0"/>
              </a:rPr>
              <a:t>6 ) تحليل مضمون الخطب السياسة والدبلوماسية وخطابات المعارضة السياسية .</a:t>
            </a:r>
          </a:p>
          <a:p>
            <a:pPr algn="justLow" rtl="1">
              <a:lnSpc>
                <a:spcPct val="150000"/>
              </a:lnSpc>
            </a:pPr>
            <a:r>
              <a:rPr lang="ar-EG" sz="1400" dirty="0">
                <a:latin typeface="Alexandria" charset="0"/>
                <a:cs typeface="Alexandria" charset="0"/>
              </a:rPr>
              <a:t>7 ) دراسة وتحليل مضمون البرامج السياسية للأحزاب وكذلك برامج الحملات الانتخابية .</a:t>
            </a:r>
          </a:p>
          <a:p>
            <a:pPr algn="justLow" rtl="1">
              <a:lnSpc>
                <a:spcPct val="150000"/>
              </a:lnSpc>
            </a:pPr>
            <a:r>
              <a:rPr lang="ar-EG" sz="1400" dirty="0">
                <a:latin typeface="Alexandria" charset="0"/>
                <a:cs typeface="Alexandria" charset="0"/>
              </a:rPr>
              <a:t>8 ) التحليل القانوني للمعاهدات والاتفاقيات والمواثيق الوطنية والدولية في  ضوء القانون الدولي، والحكم على مدى شرعيتها .</a:t>
            </a:r>
          </a:p>
          <a:p>
            <a:pPr algn="justLow" rtl="1">
              <a:lnSpc>
                <a:spcPct val="150000"/>
              </a:lnSpc>
            </a:pPr>
            <a:r>
              <a:rPr lang="ar-EG" sz="1400" dirty="0">
                <a:latin typeface="Alexandria" charset="0"/>
                <a:cs typeface="Alexandria" charset="0"/>
              </a:rPr>
              <a:t>9 ) دراسة محتوى الدساتير والقوانين لكشف مواطن الخلل والتغيرات.</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endParaRPr lang="en-US" sz="2000" b="1" dirty="0">
              <a:solidFill>
                <a:prstClr val="black"/>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01918014"/>
      </p:ext>
    </p:extLst>
  </p:cSld>
  <p:clrMapOvr>
    <a:masterClrMapping/>
  </p:clrMapOvr>
  <mc:AlternateContent xmlns:mc="http://schemas.openxmlformats.org/markup-compatibility/2006" xmlns:p14="http://schemas.microsoft.com/office/powerpoint/2010/main">
    <mc:Choice Requires="p14">
      <p:transition spd="slow" p14:dur="2000" advTm="229267"/>
    </mc:Choice>
    <mc:Fallback xmlns="">
      <p:transition spd="slow" advTm="229267"/>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34871" y="1285191"/>
            <a:ext cx="5780329" cy="4893647"/>
          </a:xfrm>
          <a:prstGeom prst="rect">
            <a:avLst/>
          </a:prstGeom>
          <a:noFill/>
        </p:spPr>
        <p:txBody>
          <a:bodyPr wrap="square" rtlCol="0">
            <a:spAutoFit/>
          </a:bodyPr>
          <a:lstStyle/>
          <a:p>
            <a:pPr algn="justLow" rtl="1">
              <a:lnSpc>
                <a:spcPct val="150000"/>
              </a:lnSpc>
            </a:pPr>
            <a:r>
              <a:rPr lang="ar-EG" sz="2000" b="1" dirty="0">
                <a:solidFill>
                  <a:srgbClr val="00AEEF"/>
                </a:solidFill>
                <a:latin typeface="Alexandria" charset="0"/>
                <a:cs typeface="Alexandria" charset="0"/>
              </a:rPr>
              <a:t>أدوات أسلوب تحليل المحتوى:</a:t>
            </a:r>
          </a:p>
          <a:p>
            <a:pPr algn="justLow" rtl="1">
              <a:lnSpc>
                <a:spcPct val="150000"/>
              </a:lnSpc>
            </a:pPr>
            <a:r>
              <a:rPr lang="ar-EG" sz="1400" dirty="0">
                <a:latin typeface="Alexandria" charset="0"/>
                <a:cs typeface="Alexandria" charset="0"/>
              </a:rPr>
              <a:t>تنحصر أدوات أسلوب تحليل المحتوى بعدد من الوثائق المرتبطة بموضوع البحث مثل: السجلات والقوانين والأنظمة والصحف والمجلات وبرامج التلفزيون والكتب وغيرها من المواد التي تحتوي المعلومات التي يبحث عنها الباحث .</a:t>
            </a:r>
          </a:p>
          <a:p>
            <a:pPr algn="justLow" rtl="1">
              <a:lnSpc>
                <a:spcPct val="150000"/>
              </a:lnSpc>
            </a:pPr>
            <a:r>
              <a:rPr lang="ar-EG" sz="2000" b="1" dirty="0">
                <a:solidFill>
                  <a:srgbClr val="00AEEF"/>
                </a:solidFill>
                <a:latin typeface="Alexandria" charset="0"/>
                <a:cs typeface="Alexandria" charset="0"/>
              </a:rPr>
              <a:t>مزايا أسلوب تحليل المحتوى:</a:t>
            </a:r>
          </a:p>
          <a:p>
            <a:pPr algn="justLow" rtl="1">
              <a:lnSpc>
                <a:spcPct val="150000"/>
              </a:lnSpc>
            </a:pPr>
            <a:r>
              <a:rPr lang="ar-EG" sz="1400" dirty="0">
                <a:latin typeface="Alexandria" charset="0"/>
                <a:cs typeface="Alexandria" charset="0"/>
              </a:rPr>
              <a:t>يمتاز أسلوب تحليل المحتوى بعدد من المزايا من أهمها :</a:t>
            </a:r>
          </a:p>
          <a:p>
            <a:pPr algn="justLow" rtl="1">
              <a:lnSpc>
                <a:spcPct val="150000"/>
              </a:lnSpc>
            </a:pPr>
            <a:r>
              <a:rPr lang="ar-EG" sz="1400" dirty="0">
                <a:latin typeface="Alexandria" charset="0"/>
                <a:cs typeface="Alexandria" charset="0"/>
              </a:rPr>
              <a:t>1 - لا يحتاج الباحث إلى الاتصال </a:t>
            </a:r>
            <a:r>
              <a:rPr lang="ar-EG" sz="1400" dirty="0" err="1">
                <a:latin typeface="Alexandria" charset="0"/>
                <a:cs typeface="Alexandria" charset="0"/>
              </a:rPr>
              <a:t>بالمبحوثين</a:t>
            </a:r>
            <a:r>
              <a:rPr lang="ar-EG" sz="1400" dirty="0">
                <a:latin typeface="Alexandria" charset="0"/>
                <a:cs typeface="Alexandria" charset="0"/>
              </a:rPr>
              <a:t> لإجراء تجارب أو مقابلات؛</a:t>
            </a:r>
          </a:p>
          <a:p>
            <a:pPr algn="justLow" rtl="1">
              <a:lnSpc>
                <a:spcPct val="150000"/>
              </a:lnSpc>
            </a:pPr>
            <a:r>
              <a:rPr lang="ar-EG" sz="1400" dirty="0">
                <a:latin typeface="Alexandria" charset="0"/>
                <a:cs typeface="Alexandria" charset="0"/>
              </a:rPr>
              <a:t>وذلك لأن المادة المطلوبة للدراسة متوفرة في الكتب أو الملفات أو وسائل الإعلان المختلفة.</a:t>
            </a:r>
          </a:p>
          <a:p>
            <a:pPr algn="justLow" rtl="1">
              <a:lnSpc>
                <a:spcPct val="150000"/>
              </a:lnSpc>
            </a:pPr>
            <a:r>
              <a:rPr lang="ar-EG" sz="1400" dirty="0">
                <a:latin typeface="Alexandria" charset="0"/>
                <a:cs typeface="Alexandria" charset="0"/>
              </a:rPr>
              <a:t>2 - لا يؤثر الباحث في المعلومات التي يقوم بتحليلها فتبقى كما هي قبل وبعد إجراء الدراسة .</a:t>
            </a:r>
          </a:p>
          <a:p>
            <a:pPr algn="justLow" rtl="1">
              <a:lnSpc>
                <a:spcPct val="150000"/>
              </a:lnSpc>
            </a:pPr>
            <a:r>
              <a:rPr lang="ar-EG" sz="1400" dirty="0">
                <a:latin typeface="Alexandria" charset="0"/>
                <a:cs typeface="Alexandria" charset="0"/>
              </a:rPr>
              <a:t>3 - هناك إمكانية لإعادة إجراء الدراسة مرة ثانية ومقارنة النتائج مع المرة الأولى لنفس الظاهرة أو مع نتائج دراسة ظواهر وحالات أخرى.</a:t>
            </a:r>
          </a:p>
          <a:p>
            <a:pPr algn="justLow" rtl="1">
              <a:lnSpc>
                <a:spcPct val="150000"/>
              </a:lnSpc>
            </a:pPr>
            <a:r>
              <a:rPr lang="ar-EG" sz="1400" dirty="0">
                <a:latin typeface="Alexandria" charset="0"/>
                <a:cs typeface="Alexandria" charset="0"/>
              </a:rPr>
              <a:t>4 - تعتبر طريقة خالية من التأثير الشخصي للباحث وذلك لعدم وجود مشاركة فعلية من الباحث مع </a:t>
            </a:r>
            <a:r>
              <a:rPr lang="ar-EG" sz="1400" dirty="0" err="1">
                <a:latin typeface="Alexandria" charset="0"/>
                <a:cs typeface="Alexandria" charset="0"/>
              </a:rPr>
              <a:t>المبحوثين</a:t>
            </a:r>
            <a:r>
              <a:rPr lang="ar-EG" sz="1400" dirty="0">
                <a:latin typeface="Alexandria" charset="0"/>
                <a:cs typeface="Alexandria" charset="0"/>
              </a:rPr>
              <a:t>.</a:t>
            </a:r>
          </a:p>
          <a:p>
            <a:pPr algn="justLow" rtl="1">
              <a:lnSpc>
                <a:spcPct val="150000"/>
              </a:lnSpc>
            </a:pPr>
            <a:r>
              <a:rPr lang="ar-EG" sz="1400" dirty="0">
                <a:latin typeface="Alexandria" charset="0"/>
                <a:cs typeface="Alexandria" charset="0"/>
              </a:rPr>
              <a:t>5 - يمكن تطبيقه على أنواع عديدة من الموضوعات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endParaRPr lang="en-US" sz="2000" b="1" dirty="0">
              <a:solidFill>
                <a:prstClr val="black"/>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50448306"/>
      </p:ext>
    </p:extLst>
  </p:cSld>
  <p:clrMapOvr>
    <a:masterClrMapping/>
  </p:clrMapOvr>
  <mc:AlternateContent xmlns:mc="http://schemas.openxmlformats.org/markup-compatibility/2006" xmlns:p14="http://schemas.microsoft.com/office/powerpoint/2010/main">
    <mc:Choice Requires="p14">
      <p:transition spd="slow" p14:dur="2000" advTm="229267"/>
    </mc:Choice>
    <mc:Fallback xmlns="">
      <p:transition spd="slow" advTm="229267"/>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34871" y="1285191"/>
            <a:ext cx="5780329" cy="3785652"/>
          </a:xfrm>
          <a:prstGeom prst="rect">
            <a:avLst/>
          </a:prstGeom>
          <a:noFill/>
        </p:spPr>
        <p:txBody>
          <a:bodyPr wrap="square" rtlCol="0">
            <a:spAutoFit/>
          </a:bodyPr>
          <a:lstStyle/>
          <a:p>
            <a:pPr algn="justLow" rtl="1">
              <a:lnSpc>
                <a:spcPct val="150000"/>
              </a:lnSpc>
            </a:pPr>
            <a:r>
              <a:rPr lang="ar-EG" sz="2000" b="1" dirty="0">
                <a:solidFill>
                  <a:srgbClr val="00AEEF"/>
                </a:solidFill>
                <a:latin typeface="Alexandria" charset="0"/>
                <a:cs typeface="Alexandria" charset="0"/>
              </a:rPr>
              <a:t>عيوب أسلوب تحليل المحتوى:</a:t>
            </a:r>
          </a:p>
          <a:p>
            <a:pPr algn="justLow" rtl="1">
              <a:lnSpc>
                <a:spcPct val="150000"/>
              </a:lnSpc>
            </a:pPr>
            <a:r>
              <a:rPr lang="ar-EG" sz="1400" dirty="0">
                <a:latin typeface="Alexandria" charset="0"/>
                <a:cs typeface="Alexandria" charset="0"/>
              </a:rPr>
              <a:t>لا يخلو أسلوب تحليل المحتوى من بعض العيوب من أبرزها:</a:t>
            </a:r>
          </a:p>
          <a:p>
            <a:pPr algn="justLow" rtl="1">
              <a:lnSpc>
                <a:spcPct val="150000"/>
              </a:lnSpc>
            </a:pPr>
            <a:r>
              <a:rPr lang="ar-EG" sz="1400" dirty="0">
                <a:latin typeface="Alexandria" charset="0"/>
                <a:cs typeface="Alexandria" charset="0"/>
              </a:rPr>
              <a:t>1 - يحتاج إلى جهد مكتبي من قبل الباحث .</a:t>
            </a:r>
          </a:p>
          <a:p>
            <a:pPr algn="justLow" rtl="1">
              <a:lnSpc>
                <a:spcPct val="150000"/>
              </a:lnSpc>
            </a:pPr>
            <a:r>
              <a:rPr lang="ar-EG" sz="1400" dirty="0">
                <a:latin typeface="Alexandria" charset="0"/>
                <a:cs typeface="Alexandria" charset="0"/>
              </a:rPr>
              <a:t>2 - يغلب على نتائج أسلوب تحليل المحتوى طابع الوصف لمحتوى وشكل المادة المدروسة ولا يبين الأسباب التي أدت إلى ظهور المادة المدروسة بهذا الشكل أو المحتوى .</a:t>
            </a:r>
          </a:p>
          <a:p>
            <a:pPr algn="justLow" rtl="1">
              <a:lnSpc>
                <a:spcPct val="150000"/>
              </a:lnSpc>
            </a:pPr>
            <a:r>
              <a:rPr lang="ar-EG" sz="1400" dirty="0">
                <a:latin typeface="Alexandria" charset="0"/>
                <a:cs typeface="Alexandria" charset="0"/>
              </a:rPr>
              <a:t>3 - لا يمتاز هذا الأسلوب بالمرونة حيث يكون الباحث مقيداً بالمادة المدروسة ومصادرها المحدودة .</a:t>
            </a:r>
          </a:p>
          <a:p>
            <a:pPr algn="justLow" rtl="1">
              <a:lnSpc>
                <a:spcPct val="150000"/>
              </a:lnSpc>
            </a:pPr>
            <a:r>
              <a:rPr lang="ar-EG" sz="1400" dirty="0">
                <a:latin typeface="Alexandria" charset="0"/>
                <a:cs typeface="Alexandria" charset="0"/>
              </a:rPr>
              <a:t>4 - المعلومات المأخوذة من تحليل المضمون قد لا تكون معلومات مأخوذة من وثائق حقيقية فقد تكون الوثائق مثالية وغير واقعية، وربما تكون مزورة وغير أصيلة.</a:t>
            </a:r>
          </a:p>
          <a:p>
            <a:pPr algn="justLow" rtl="1">
              <a:lnSpc>
                <a:spcPct val="150000"/>
              </a:lnSpc>
            </a:pPr>
            <a:r>
              <a:rPr lang="ar-EG" sz="1400" dirty="0">
                <a:latin typeface="Alexandria" charset="0"/>
                <a:cs typeface="Alexandria" charset="0"/>
              </a:rPr>
              <a:t>5 - صعوبة الاطلاع على بعض الوثائق لسريتها .</a:t>
            </a:r>
          </a:p>
          <a:p>
            <a:pPr algn="justLow" rtl="1">
              <a:lnSpc>
                <a:spcPct val="150000"/>
              </a:lnSpc>
            </a:pPr>
            <a:r>
              <a:rPr lang="ar-EG" sz="1400" dirty="0">
                <a:latin typeface="Alexandria" charset="0"/>
                <a:cs typeface="Alexandria" charset="0"/>
              </a:rPr>
              <a:t>6 - من الصعب الحصول على إجابا ت للأسئلة التي تتطلب معرفة الأسباب.  ففي كثير من الأحيان لا توجد إجابات جاهزة يمكن الحصول عليها مباشرة من النص.</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endParaRPr lang="en-US" sz="2000" b="1" dirty="0">
              <a:solidFill>
                <a:prstClr val="black"/>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042398486"/>
      </p:ext>
    </p:extLst>
  </p:cSld>
  <p:clrMapOvr>
    <a:masterClrMapping/>
  </p:clrMapOvr>
  <mc:AlternateContent xmlns:mc="http://schemas.openxmlformats.org/markup-compatibility/2006" xmlns:p14="http://schemas.microsoft.com/office/powerpoint/2010/main">
    <mc:Choice Requires="p14">
      <p:transition spd="slow" p14:dur="2000" advTm="229267"/>
    </mc:Choice>
    <mc:Fallback xmlns="">
      <p:transition spd="slow" advTm="229267"/>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34871" y="1285191"/>
            <a:ext cx="5780329" cy="4108817"/>
          </a:xfrm>
          <a:prstGeom prst="rect">
            <a:avLst/>
          </a:prstGeom>
          <a:noFill/>
        </p:spPr>
        <p:txBody>
          <a:bodyPr wrap="square" rtlCol="0">
            <a:spAutoFit/>
          </a:bodyPr>
          <a:lstStyle/>
          <a:p>
            <a:pPr algn="justLow" rtl="1">
              <a:lnSpc>
                <a:spcPct val="150000"/>
              </a:lnSpc>
            </a:pPr>
            <a:r>
              <a:rPr lang="ar-EG" sz="2000" b="1" dirty="0">
                <a:solidFill>
                  <a:srgbClr val="00AEEF"/>
                </a:solidFill>
                <a:latin typeface="Alexandria" charset="0"/>
                <a:cs typeface="Alexandria" charset="0"/>
              </a:rPr>
              <a:t>مثال لدراسات استخدمت المنهج الوصفي:</a:t>
            </a:r>
          </a:p>
          <a:p>
            <a:pPr algn="justLow" rtl="1">
              <a:lnSpc>
                <a:spcPct val="150000"/>
              </a:lnSpc>
            </a:pPr>
            <a:r>
              <a:rPr lang="ar-EG" sz="1400" dirty="0">
                <a:latin typeface="Alexandria" charset="0"/>
                <a:cs typeface="Alexandria" charset="0"/>
              </a:rPr>
              <a:t> بحث بعنوان : « القيادة الودودة لتفعيل القيادة الصفية بالمدارس الثانوية العامة بجمهورية مصر العربية»</a:t>
            </a:r>
          </a:p>
          <a:p>
            <a:pPr algn="justLow" rtl="1">
              <a:lnSpc>
                <a:spcPct val="150000"/>
              </a:lnSpc>
            </a:pPr>
            <a:r>
              <a:rPr lang="ar-EG" sz="1400" dirty="0">
                <a:latin typeface="Alexandria" charset="0"/>
                <a:cs typeface="Alexandria" charset="0"/>
              </a:rPr>
              <a:t>للباحثة: ولاء محمد السيد والمنشور في مجلة الإدارة التربوية، المجلد 26، العدد 26 لسنة 2020.</a:t>
            </a:r>
          </a:p>
          <a:p>
            <a:pPr algn="justLow" rtl="1">
              <a:lnSpc>
                <a:spcPct val="150000"/>
              </a:lnSpc>
            </a:pPr>
            <a:r>
              <a:rPr lang="ar-EG" sz="1400" dirty="0">
                <a:latin typeface="Alexandria" charset="0"/>
                <a:cs typeface="Alexandria" charset="0"/>
              </a:rPr>
              <a:t>التوثيق: السيد، ولاء محمد. ( 2020). القيادة الودودة لتفعيل القيادة الصفية بالمدارس الثانوية العامة بجمهورية مصر العربية. المجلة التربوية، المجلد 26، العدد 26.</a:t>
            </a:r>
          </a:p>
          <a:p>
            <a:pPr algn="justLow" rtl="1">
              <a:lnSpc>
                <a:spcPct val="150000"/>
              </a:lnSpc>
            </a:pPr>
            <a:r>
              <a:rPr lang="ar-EG" sz="1400" dirty="0">
                <a:latin typeface="Alexandria" charset="0"/>
                <a:cs typeface="Alexandria" charset="0"/>
              </a:rPr>
              <a:t>أهداف البحث:</a:t>
            </a:r>
          </a:p>
          <a:p>
            <a:pPr algn="justLow" rtl="1">
              <a:lnSpc>
                <a:spcPct val="150000"/>
              </a:lnSpc>
            </a:pPr>
            <a:r>
              <a:rPr lang="ar-EG" sz="1400" dirty="0">
                <a:latin typeface="Alexandria" charset="0"/>
                <a:cs typeface="Alexandria" charset="0"/>
              </a:rPr>
              <a:t>1 .الوقوف على الأسس النظرية للقيادة الودودة كنمط لقيادة الصف الدراسي بالمدارس الثانوية العامة.</a:t>
            </a:r>
          </a:p>
          <a:p>
            <a:pPr algn="justLow" rtl="1">
              <a:lnSpc>
                <a:spcPct val="150000"/>
              </a:lnSpc>
            </a:pPr>
            <a:r>
              <a:rPr lang="ar-EG" sz="1400" dirty="0">
                <a:latin typeface="Alexandria" charset="0"/>
                <a:cs typeface="Alexandria" charset="0"/>
              </a:rPr>
              <a:t>2 .التعرف على واقع الممارسات التي يقوم بها معلم المرحلة الثانوية العامة داخل الصف الدراسي بـ </a:t>
            </a:r>
            <a:r>
              <a:rPr lang="ar-EG" sz="1400" dirty="0" err="1">
                <a:latin typeface="Alexandria" charset="0"/>
                <a:cs typeface="Alexandria" charset="0"/>
              </a:rPr>
              <a:t>ج.م.ع</a:t>
            </a:r>
            <a:r>
              <a:rPr lang="ar-EG" sz="1400" dirty="0">
                <a:latin typeface="Alexandria" charset="0"/>
                <a:cs typeface="Alexandria" charset="0"/>
              </a:rPr>
              <a:t>.</a:t>
            </a:r>
          </a:p>
          <a:p>
            <a:pPr algn="justLow" rtl="1">
              <a:lnSpc>
                <a:spcPct val="150000"/>
              </a:lnSpc>
            </a:pPr>
            <a:r>
              <a:rPr lang="ar-EG" sz="1400" dirty="0">
                <a:latin typeface="Alexandria" charset="0"/>
                <a:cs typeface="Alexandria" charset="0"/>
              </a:rPr>
              <a:t>3 .التوصل إلى قائمة بممارسات مقترحة لتفعيل القيادة الصفية بصفوف المدارس الثانوية العامة بـ </a:t>
            </a:r>
            <a:r>
              <a:rPr lang="ar-EG" sz="1400" dirty="0" err="1">
                <a:latin typeface="Alexandria" charset="0"/>
                <a:cs typeface="Alexandria" charset="0"/>
              </a:rPr>
              <a:t>ج.م.ع</a:t>
            </a:r>
            <a:r>
              <a:rPr lang="ar-EG" sz="1400" dirty="0">
                <a:latin typeface="Alexandria" charset="0"/>
                <a:cs typeface="Alexandria" charset="0"/>
              </a:rPr>
              <a:t>. باستخدام القيادة الودودة بالاستعانة بآراء خبراء التربية من أساتذة الجامعة.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endParaRPr lang="en-US" sz="2000" b="1" dirty="0">
              <a:solidFill>
                <a:prstClr val="black"/>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34469164"/>
      </p:ext>
    </p:extLst>
  </p:cSld>
  <p:clrMapOvr>
    <a:masterClrMapping/>
  </p:clrMapOvr>
  <mc:AlternateContent xmlns:mc="http://schemas.openxmlformats.org/markup-compatibility/2006" xmlns:p14="http://schemas.microsoft.com/office/powerpoint/2010/main">
    <mc:Choice Requires="p14">
      <p:transition spd="slow" p14:dur="2000" advTm="229267"/>
    </mc:Choice>
    <mc:Fallback xmlns="">
      <p:transition spd="slow" advTm="229267"/>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95567" y="1285191"/>
            <a:ext cx="5552208" cy="4755148"/>
          </a:xfrm>
          <a:prstGeom prst="rect">
            <a:avLst/>
          </a:prstGeom>
          <a:noFill/>
        </p:spPr>
        <p:txBody>
          <a:bodyPr wrap="square" rtlCol="0">
            <a:spAutoFit/>
          </a:bodyPr>
          <a:lstStyle/>
          <a:p>
            <a:pPr algn="justLow" rtl="1">
              <a:lnSpc>
                <a:spcPct val="150000"/>
              </a:lnSpc>
            </a:pPr>
            <a:r>
              <a:rPr lang="ar-EG" sz="1400" b="1" dirty="0">
                <a:solidFill>
                  <a:srgbClr val="2D3956"/>
                </a:solidFill>
                <a:latin typeface="Alexandria" charset="0"/>
                <a:cs typeface="Alexandria" charset="0"/>
              </a:rPr>
              <a:t>منهج البحث</a:t>
            </a:r>
            <a:r>
              <a:rPr lang="ar-EG" sz="1400" dirty="0">
                <a:solidFill>
                  <a:srgbClr val="2D3956"/>
                </a:solidFill>
                <a:latin typeface="Alexandria" charset="0"/>
                <a:cs typeface="Alexandria" charset="0"/>
              </a:rPr>
              <a:t>:</a:t>
            </a:r>
          </a:p>
          <a:p>
            <a:pPr algn="justLow" rtl="1">
              <a:lnSpc>
                <a:spcPct val="150000"/>
              </a:lnSpc>
            </a:pPr>
            <a:r>
              <a:rPr lang="ar-EG" sz="1400" dirty="0">
                <a:solidFill>
                  <a:srgbClr val="2D3956"/>
                </a:solidFill>
                <a:latin typeface="Alexandria" charset="0"/>
                <a:cs typeface="Alexandria" charset="0"/>
              </a:rPr>
              <a:t>يتبع البحث المنهج الوصفي </a:t>
            </a:r>
            <a:r>
              <a:rPr lang="en-US" sz="1400" dirty="0">
                <a:solidFill>
                  <a:srgbClr val="2D3956"/>
                </a:solidFill>
                <a:latin typeface="Alexandria" charset="0"/>
                <a:cs typeface="Alexandria" charset="0"/>
              </a:rPr>
              <a:t>Methodology Descriptive ،</a:t>
            </a:r>
            <a:r>
              <a:rPr lang="ar-EG" sz="1400" dirty="0">
                <a:solidFill>
                  <a:srgbClr val="2D3956"/>
                </a:solidFill>
                <a:latin typeface="Alexandria" charset="0"/>
                <a:cs typeface="Alexandria" charset="0"/>
              </a:rPr>
              <a:t>باعتباره المنهج المناسب لطبيعة الموضوع، والذي يعتمد على جمع البيانات والمعلومات والحقائق عن موضوع البحث، ويهتم برصد الواقع ووصف وتفسير الظاهرة كما تحدث في الواقع الفعلي لها، كما يمكن من فهم الظاهرة التربوية والحصول على حقائق دقيقة عن الظروف القائمة واستنباط العلاقات الهامة وتفسيرها</a:t>
            </a:r>
          </a:p>
          <a:p>
            <a:pPr algn="justLow" rtl="1">
              <a:lnSpc>
                <a:spcPct val="150000"/>
              </a:lnSpc>
            </a:pPr>
            <a:r>
              <a:rPr lang="ar-EG" sz="1400" dirty="0">
                <a:solidFill>
                  <a:srgbClr val="2D3956"/>
                </a:solidFill>
                <a:latin typeface="Alexandria" charset="0"/>
                <a:cs typeface="Alexandria" charset="0"/>
              </a:rPr>
              <a:t>، كما يستعين البحث باستمارة لاستطلاع رأي مجموعة من خبراء التربية من أساتذة الجامعة بشأن قائمة الممارسات المقترحة لتفعيل القيادة الصفية بفصول المدارس الثانوية العامة بـ </a:t>
            </a:r>
            <a:r>
              <a:rPr lang="ar-EG" sz="1400" dirty="0" err="1">
                <a:solidFill>
                  <a:srgbClr val="2D3956"/>
                </a:solidFill>
                <a:latin typeface="Alexandria" charset="0"/>
                <a:cs typeface="Alexandria" charset="0"/>
              </a:rPr>
              <a:t>ج.م.ع</a:t>
            </a:r>
            <a:r>
              <a:rPr lang="ar-EG" sz="1400" dirty="0">
                <a:solidFill>
                  <a:srgbClr val="2D3956"/>
                </a:solidFill>
                <a:latin typeface="Alexandria" charset="0"/>
                <a:cs typeface="Alexandria" charset="0"/>
              </a:rPr>
              <a:t>. باستخدام القيادة الودودة.</a:t>
            </a:r>
          </a:p>
          <a:p>
            <a:pPr algn="justLow" rtl="1">
              <a:lnSpc>
                <a:spcPct val="150000"/>
              </a:lnSpc>
            </a:pPr>
            <a:r>
              <a:rPr lang="ar-EG" sz="2000" b="1" dirty="0">
                <a:solidFill>
                  <a:srgbClr val="00AEEF"/>
                </a:solidFill>
                <a:latin typeface="Alexandria" charset="0"/>
                <a:cs typeface="Alexandria" charset="0"/>
              </a:rPr>
              <a:t>أسلوب المنهج الوصفي</a:t>
            </a:r>
            <a:r>
              <a:rPr lang="ar-EG" sz="1400" dirty="0">
                <a:solidFill>
                  <a:srgbClr val="2D3956"/>
                </a:solidFill>
                <a:latin typeface="Alexandria" charset="0"/>
                <a:cs typeface="Alexandria" charset="0"/>
              </a:rPr>
              <a:t>:  الاستبيان</a:t>
            </a:r>
          </a:p>
          <a:p>
            <a:pPr algn="justLow" rtl="1">
              <a:lnSpc>
                <a:spcPct val="150000"/>
              </a:lnSpc>
            </a:pPr>
            <a:r>
              <a:rPr lang="ar-EG" sz="1400" dirty="0">
                <a:solidFill>
                  <a:srgbClr val="2D3956"/>
                </a:solidFill>
                <a:latin typeface="Alexandria" charset="0"/>
                <a:cs typeface="Alexandria" charset="0"/>
              </a:rPr>
              <a:t>هدفت استمارة استطلاع الرأي إلى التعرف على درجة موافقة آراء خبراء التربية حول قائمة الممارسات المقترحة لتفعيل القيادة الصفية بفصول المدارس الثانوية العامة بـ </a:t>
            </a:r>
            <a:r>
              <a:rPr lang="ar-EG" sz="1400" dirty="0" err="1">
                <a:solidFill>
                  <a:srgbClr val="2D3956"/>
                </a:solidFill>
                <a:latin typeface="Alexandria" charset="0"/>
                <a:cs typeface="Alexandria" charset="0"/>
              </a:rPr>
              <a:t>ج.م.ع</a:t>
            </a:r>
            <a:r>
              <a:rPr lang="ar-EG" sz="1400" dirty="0">
                <a:solidFill>
                  <a:srgbClr val="2D3956"/>
                </a:solidFill>
                <a:latin typeface="Alexandria" charset="0"/>
                <a:cs typeface="Alexandria" charset="0"/>
              </a:rPr>
              <a:t>. باستخدام القيادة الودودة، ولهذا تم بناء الاستمارة في ضوء الإطار النظري للبحث، وما توصل إليه البحث من مستخلصات نظرية.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endParaRPr lang="en-US" sz="2000" b="1" dirty="0">
              <a:solidFill>
                <a:prstClr val="black"/>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69911195"/>
      </p:ext>
    </p:extLst>
  </p:cSld>
  <p:clrMapOvr>
    <a:masterClrMapping/>
  </p:clrMapOvr>
  <mc:AlternateContent xmlns:mc="http://schemas.openxmlformats.org/markup-compatibility/2006" xmlns:p14="http://schemas.microsoft.com/office/powerpoint/2010/main">
    <mc:Choice Requires="p14">
      <p:transition spd="slow" p14:dur="2000" advTm="316545"/>
    </mc:Choice>
    <mc:Fallback xmlns="">
      <p:transition spd="slow" advTm="316545"/>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13645" y="1285191"/>
            <a:ext cx="5834130" cy="3000821"/>
          </a:xfrm>
          <a:prstGeom prst="rect">
            <a:avLst/>
          </a:prstGeom>
          <a:noFill/>
        </p:spPr>
        <p:txBody>
          <a:bodyPr wrap="square" rtlCol="0">
            <a:spAutoFit/>
          </a:bodyPr>
          <a:lstStyle/>
          <a:p>
            <a:pPr algn="justLow" rtl="1">
              <a:lnSpc>
                <a:spcPct val="150000"/>
              </a:lnSpc>
            </a:pPr>
            <a:r>
              <a:rPr lang="ar-EG" sz="1400" b="1" dirty="0">
                <a:solidFill>
                  <a:srgbClr val="2D3956"/>
                </a:solidFill>
                <a:latin typeface="Alexandria" charset="0"/>
                <a:cs typeface="Alexandria" charset="0"/>
              </a:rPr>
              <a:t>وصف استمارة استطلاع الرأي:</a:t>
            </a:r>
          </a:p>
          <a:p>
            <a:pPr algn="justLow" rtl="1">
              <a:lnSpc>
                <a:spcPct val="150000"/>
              </a:lnSpc>
            </a:pPr>
            <a:r>
              <a:rPr lang="ar-EG" sz="1400" dirty="0">
                <a:solidFill>
                  <a:srgbClr val="2D3956"/>
                </a:solidFill>
                <a:latin typeface="Alexandria" charset="0"/>
                <a:cs typeface="Alexandria" charset="0"/>
              </a:rPr>
              <a:t>تضمنت استمارة استطلاع الرأي إشارة إلى الهدف منها، والتعريف الإجرائي لكل من القيادة الودودة، والقيادة الصفية، وأهم الممارسات ذات العلاقة بالقيادة الودودة، ثم تعليمات تطبيق الاستمارة، ثم قائمة الممارسات المقترحة، والمطلوب استطلاع رأي الخبراء بشأنها، وقد تم تذييل كل ممارسة منها بعبارة (التعديل اللازم بشأن الممارسة المعروضة)، وبعد عرض الممارسات الخاصة بكل محور، تم تذييل الاستمارة بعبارة ( ممارسات أخرى تودون إضافتها)، واعتمدت الاستمارة في طلبها لدرجة موافقة الخبراء على قائمة الممارسات على مقياس ثلاثي للموافقة يعبر عن الموافقة بدرجة كبيرة، أو متوسطة، </a:t>
            </a:r>
            <a:r>
              <a:rPr lang="ar-EG" sz="1400" dirty="0" err="1">
                <a:solidFill>
                  <a:srgbClr val="2D3956"/>
                </a:solidFill>
                <a:latin typeface="Alexandria" charset="0"/>
                <a:cs typeface="Alexandria" charset="0"/>
              </a:rPr>
              <a:t>أوضعيفة</a:t>
            </a:r>
            <a:r>
              <a:rPr lang="ar-EG" sz="1400">
                <a:solidFill>
                  <a:srgbClr val="2D3956"/>
                </a:solidFill>
                <a:latin typeface="Alexandria" charset="0"/>
                <a:cs typeface="Alexandria" charset="0"/>
              </a:rPr>
              <a:t>.</a:t>
            </a:r>
          </a:p>
          <a:p>
            <a:pPr algn="justLow" rtl="1">
              <a:lnSpc>
                <a:spcPct val="150000"/>
              </a:lnSpc>
            </a:pPr>
            <a:r>
              <a:rPr lang="ar-EG" sz="1400">
                <a:solidFill>
                  <a:srgbClr val="2D3956"/>
                </a:solidFill>
                <a:latin typeface="Alexandria" charset="0"/>
                <a:cs typeface="Alexandria" charset="0"/>
              </a:rPr>
              <a:t>.</a:t>
            </a:r>
            <a:endParaRPr lang="ar-EG"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endParaRPr lang="en-US" sz="2000" b="1" dirty="0">
              <a:solidFill>
                <a:prstClr val="black"/>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75128516"/>
      </p:ext>
    </p:extLst>
  </p:cSld>
  <p:clrMapOvr>
    <a:masterClrMapping/>
  </p:clrMapOvr>
  <mc:AlternateContent xmlns:mc="http://schemas.openxmlformats.org/markup-compatibility/2006" xmlns:p14="http://schemas.microsoft.com/office/powerpoint/2010/main">
    <mc:Choice Requires="p14">
      <p:transition spd="slow" p14:dur="2000" advTm="316545"/>
    </mc:Choice>
    <mc:Fallback xmlns="">
      <p:transition spd="slow" advTm="316545"/>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95568" y="1718083"/>
            <a:ext cx="5279922" cy="1154162"/>
          </a:xfrm>
          <a:prstGeom prst="rect">
            <a:avLst/>
          </a:prstGeom>
          <a:noFill/>
        </p:spPr>
        <p:txBody>
          <a:bodyPr wrap="square" rtlCol="0">
            <a:spAutoFit/>
          </a:bodyPr>
          <a:lstStyle/>
          <a:p>
            <a:pPr algn="justLow" rtl="1">
              <a:lnSpc>
                <a:spcPct val="150000"/>
              </a:lnSpc>
            </a:pPr>
            <a:r>
              <a:rPr lang="ar-EG" b="1" dirty="0">
                <a:solidFill>
                  <a:srgbClr val="00AEEF"/>
                </a:solidFill>
                <a:latin typeface="Alexandria" charset="0"/>
                <a:cs typeface="Alexandria" charset="0"/>
              </a:rPr>
              <a:t>خاتمة المحاضرة</a:t>
            </a:r>
            <a:r>
              <a:rPr lang="ar-EG" dirty="0">
                <a:solidFill>
                  <a:srgbClr val="00AEEF"/>
                </a:solidFill>
                <a:latin typeface="Alexandria" charset="0"/>
                <a:cs typeface="Alexandria" charset="0"/>
              </a:rPr>
              <a:t>:</a:t>
            </a:r>
          </a:p>
          <a:p>
            <a:pPr algn="justLow" rtl="1">
              <a:lnSpc>
                <a:spcPct val="150000"/>
              </a:lnSpc>
            </a:pPr>
            <a:r>
              <a:rPr lang="ar-EG" sz="1400" dirty="0">
                <a:solidFill>
                  <a:srgbClr val="2D3956"/>
                </a:solidFill>
                <a:latin typeface="Alexandria" charset="0"/>
                <a:cs typeface="Alexandria" charset="0"/>
              </a:rPr>
              <a:t>تم خلال هذ المحاضرة استعراض نشأة المنهج الوصفي والتعريف به وأهدافه واستخداماته ومزاياه وعيوبه وأدواته وخطواته وأساليبه.</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endParaRPr lang="en-US" sz="2000" b="1" dirty="0">
              <a:solidFill>
                <a:prstClr val="black"/>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58752113"/>
      </p:ext>
    </p:extLst>
  </p:cSld>
  <p:clrMapOvr>
    <a:masterClrMapping/>
  </p:clrMapOvr>
  <mc:AlternateContent xmlns:mc="http://schemas.openxmlformats.org/markup-compatibility/2006" xmlns:p14="http://schemas.microsoft.com/office/powerpoint/2010/main">
    <mc:Choice Requires="p14">
      <p:transition spd="slow" p14:dur="2000" advTm="316545"/>
    </mc:Choice>
    <mc:Fallback xmlns="">
      <p:transition spd="slow" advTm="316545"/>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14053" y="1666568"/>
            <a:ext cx="5279922" cy="2723823"/>
          </a:xfrm>
          <a:prstGeom prst="rect">
            <a:avLst/>
          </a:prstGeom>
          <a:noFill/>
        </p:spPr>
        <p:txBody>
          <a:bodyPr wrap="square" rtlCol="0">
            <a:spAutoFit/>
          </a:bodyPr>
          <a:lstStyle/>
          <a:p>
            <a:pPr algn="justLow" rtl="1">
              <a:lnSpc>
                <a:spcPct val="150000"/>
              </a:lnSpc>
            </a:pPr>
            <a:r>
              <a:rPr lang="ar-EG" b="1" dirty="0">
                <a:solidFill>
                  <a:srgbClr val="00AEEF"/>
                </a:solidFill>
                <a:latin typeface="Alexandria" charset="0"/>
                <a:cs typeface="Alexandria" charset="0"/>
              </a:rPr>
              <a:t>المهمة المطلوبة </a:t>
            </a:r>
            <a:r>
              <a:rPr lang="ar-EG" dirty="0">
                <a:solidFill>
                  <a:srgbClr val="2D3956"/>
                </a:solidFill>
                <a:latin typeface="Alexandria" charset="0"/>
                <a:cs typeface="Alexandria" charset="0"/>
              </a:rPr>
              <a:t>:</a:t>
            </a:r>
          </a:p>
          <a:p>
            <a:pPr algn="justLow" rtl="1">
              <a:lnSpc>
                <a:spcPct val="150000"/>
              </a:lnSpc>
            </a:pPr>
            <a:r>
              <a:rPr lang="ar-EG" sz="1400" dirty="0">
                <a:solidFill>
                  <a:srgbClr val="2D3956"/>
                </a:solidFill>
                <a:latin typeface="Alexandria" charset="0"/>
                <a:cs typeface="Alexandria" charset="0"/>
              </a:rPr>
              <a:t>في ضوء دراستك للمنهج الوصفي، اعرض لأحد البحوث العلمية التي تم الاعتماد في اجرائها على المنهج الوصفي، وما هي أساليب المنهج الوصفي التي تم الاعتماد عليها في تلك الدراسة، على أن يتم عرض إجابتكم في شكل فيديو قصير تتراوح مدته من خمس الى عشر دقائق، ومرفقا به ملف </a:t>
            </a:r>
            <a:r>
              <a:rPr lang="en-US" sz="1400" dirty="0">
                <a:solidFill>
                  <a:srgbClr val="2D3956"/>
                </a:solidFill>
                <a:latin typeface="Alexandria" charset="0"/>
                <a:cs typeface="Alexandria" charset="0"/>
              </a:rPr>
              <a:t>PDF</a:t>
            </a:r>
            <a:r>
              <a:rPr lang="ar-EG" sz="1400" dirty="0">
                <a:solidFill>
                  <a:srgbClr val="2D3956"/>
                </a:solidFill>
                <a:latin typeface="Alexandria" charset="0"/>
                <a:cs typeface="Alexandria" charset="0"/>
              </a:rPr>
              <a:t> للإجابة المطلوبة</a:t>
            </a:r>
            <a:r>
              <a:rPr lang="ar-EG" dirty="0">
                <a:solidFill>
                  <a:srgbClr val="2D3956"/>
                </a:solidFill>
                <a:latin typeface="Alexandria" charset="0"/>
                <a:cs typeface="Alexandria" charset="0"/>
              </a:rPr>
              <a:t>.</a:t>
            </a:r>
          </a:p>
          <a:p>
            <a:pPr algn="justLow" rtl="1">
              <a:lnSpc>
                <a:spcPct val="150000"/>
              </a:lnSpc>
            </a:pPr>
            <a:r>
              <a:rPr lang="ar-EG" dirty="0">
                <a:solidFill>
                  <a:srgbClr val="00AEEF"/>
                </a:solidFill>
                <a:latin typeface="Alexandria" charset="0"/>
                <a:cs typeface="Alexandria" charset="0"/>
              </a:rPr>
              <a:t> أطيب الأمنيات بالتوفيق،،</a:t>
            </a:r>
          </a:p>
          <a:p>
            <a:pPr algn="justLow" rtl="1">
              <a:lnSpc>
                <a:spcPct val="150000"/>
              </a:lnSpc>
            </a:pPr>
            <a:r>
              <a:rPr lang="ar-EG" sz="1400" b="1" dirty="0">
                <a:solidFill>
                  <a:srgbClr val="00AEEF"/>
                </a:solidFill>
                <a:latin typeface="Alexandria" charset="0"/>
                <a:cs typeface="Alexandria" charset="0"/>
              </a:rPr>
              <a:t>ملحوظة</a:t>
            </a:r>
            <a:r>
              <a:rPr lang="ar-EG" sz="1400" dirty="0">
                <a:solidFill>
                  <a:srgbClr val="00AEEF"/>
                </a:solidFill>
                <a:latin typeface="Alexandria" charset="0"/>
                <a:cs typeface="Alexandria" charset="0"/>
              </a:rPr>
              <a:t>: </a:t>
            </a:r>
            <a:r>
              <a:rPr lang="ar-EG" sz="1400" dirty="0">
                <a:latin typeface="Alexandria" charset="0"/>
                <a:cs typeface="Alexandria" charset="0"/>
              </a:rPr>
              <a:t>يمكنك الاستفادة من المثال السابق في عرض اجابتك</a:t>
            </a:r>
            <a:endParaRPr lang="en-US" sz="1400" dirty="0">
              <a:solidFill>
                <a:srgbClr val="00AEEF"/>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endParaRPr lang="en-US" sz="2000" b="1" dirty="0">
              <a:solidFill>
                <a:prstClr val="black"/>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08951850"/>
      </p:ext>
    </p:extLst>
  </p:cSld>
  <p:clrMapOvr>
    <a:masterClrMapping/>
  </p:clrMapOvr>
  <mc:AlternateContent xmlns:mc="http://schemas.openxmlformats.org/markup-compatibility/2006" xmlns:p14="http://schemas.microsoft.com/office/powerpoint/2010/main">
    <mc:Choice Requires="p14">
      <p:transition spd="slow" p14:dur="2000" advTm="44711"/>
    </mc:Choice>
    <mc:Fallback xmlns="">
      <p:transition spd="slow" advTm="44711"/>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41679" y="1596049"/>
            <a:ext cx="5228822" cy="1369606"/>
          </a:xfrm>
          <a:prstGeom prst="rect">
            <a:avLst/>
          </a:prstGeom>
          <a:noFill/>
        </p:spPr>
        <p:txBody>
          <a:bodyPr wrap="square" rtlCol="0">
            <a:spAutoFit/>
          </a:bodyPr>
          <a:lstStyle/>
          <a:p>
            <a:pPr algn="justLow" rtl="1">
              <a:lnSpc>
                <a:spcPct val="150000"/>
              </a:lnSpc>
            </a:pPr>
            <a:r>
              <a:rPr lang="ar-EG" b="1" dirty="0">
                <a:solidFill>
                  <a:srgbClr val="00AEEF"/>
                </a:solidFill>
                <a:latin typeface="Alexandria" charset="0"/>
                <a:cs typeface="Alexandria" charset="0"/>
              </a:rPr>
              <a:t>قائمة المراجع:</a:t>
            </a:r>
          </a:p>
          <a:p>
            <a:pPr marL="285750" indent="-285750" algn="justLow" rtl="1">
              <a:buFontTx/>
              <a:buChar char="-"/>
            </a:pPr>
            <a:r>
              <a:rPr lang="ar-EG" sz="1400" dirty="0">
                <a:latin typeface="Alexandria" charset="0"/>
                <a:cs typeface="Alexandria" charset="0"/>
              </a:rPr>
              <a:t>المحمودي، محمد سرحان علي. (2019). مناهج البحث العلمي. صنعاء: دار الكتب، الطبعة الثالثة.</a:t>
            </a:r>
          </a:p>
          <a:p>
            <a:pPr marL="285750" indent="-285750" algn="justLow" rtl="1">
              <a:buFontTx/>
              <a:buChar char="-"/>
            </a:pPr>
            <a:r>
              <a:rPr lang="ar-EG" sz="1400" dirty="0">
                <a:latin typeface="Alexandria" charset="0"/>
                <a:cs typeface="Alexandria" charset="0"/>
              </a:rPr>
              <a:t>بوحوش، عمار والذنيبات، محمد محمود. ( 2007). مناهج البحث العلمي وطرق اعداد البحوث. الجزائر: ديوان المطبوعات الجامعية.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endParaRPr lang="en-US" sz="2000" b="1" dirty="0">
              <a:solidFill>
                <a:prstClr val="black"/>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48671870"/>
      </p:ext>
    </p:extLst>
  </p:cSld>
  <p:clrMapOvr>
    <a:masterClrMapping/>
  </p:clrMapOvr>
  <mc:AlternateContent xmlns:mc="http://schemas.openxmlformats.org/markup-compatibility/2006" xmlns:p14="http://schemas.microsoft.com/office/powerpoint/2010/main">
    <mc:Choice Requires="p14">
      <p:transition spd="slow" p14:dur="2000" advTm="470743"/>
    </mc:Choice>
    <mc:Fallback xmlns="">
      <p:transition spd="slow" advTm="470743"/>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prstClr val="white"/>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2313987862"/>
      </p:ext>
    </p:extLst>
  </p:cSld>
  <p:clrMapOvr>
    <a:masterClrMapping/>
  </p:clrMapOvr>
  <mc:AlternateContent xmlns:mc="http://schemas.openxmlformats.org/markup-compatibility/2006" xmlns:p14="http://schemas.microsoft.com/office/powerpoint/2010/main">
    <mc:Choice Requires="p14">
      <p:transition spd="slow" p14:dur="2000" advTm="4712"/>
    </mc:Choice>
    <mc:Fallback xmlns="">
      <p:transition spd="slow" advTm="471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9ff3f8230e0902c5df3252404e1caa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f9f8ed74031b467de3098f1cd81113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6238288E-EE91-4F64-9F18-429A4BBACDA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aca13214-df29-4e3c-a050-857c0bf7bd8e"/>
    <ds:schemaRef ds:uri="http://schemas.openxmlformats.org/package/2006/metadata/core-properties"/>
    <ds:schemaRef ds:uri="http://purl.org/dc/elements/1.1/"/>
    <ds:schemaRef ds:uri="http://schemas.microsoft.com/office/infopath/2007/PartnerControls"/>
    <ds:schemaRef ds:uri="http://schemas.microsoft.com/office/2006/documentManagement/types"/>
    <ds:schemaRef ds:uri="http://purl.org/dc/terms/"/>
    <ds:schemaRef ds:uri="http://purl.org/dc/dcmitype/"/>
    <ds:schemaRef ds:uri="688354b5-287c-4cda-825e-1d7935aea40e"/>
    <ds:schemaRef ds:uri="http://schemas.microsoft.com/office/2006/metadata/properties"/>
    <ds:schemaRef ds:uri="http://www.w3.org/XML/1998/namespace"/>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10865</TotalTime>
  <Words>5704</Words>
  <Application>Microsoft Office PowerPoint</Application>
  <PresentationFormat>Widescreen</PresentationFormat>
  <Paragraphs>368</Paragraphs>
  <Slides>48</Slides>
  <Notes>7</Notes>
  <HiddenSlides>0</HiddenSlides>
  <MMClips>2</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48</vt:i4>
      </vt:variant>
    </vt:vector>
  </HeadingPairs>
  <TitlesOfParts>
    <vt:vector size="56" baseType="lpstr">
      <vt:lpstr>Alexandria</vt:lpstr>
      <vt:lpstr>Arial</vt:lpstr>
      <vt:lpstr>Calibri</vt:lpstr>
      <vt:lpstr>Calibri Light</vt:lpstr>
      <vt:lpstr>Simplified Arabic</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Reem Ward</cp:lastModifiedBy>
  <cp:revision>637</cp:revision>
  <dcterms:created xsi:type="dcterms:W3CDTF">2023-04-29T09:08:00Z</dcterms:created>
  <dcterms:modified xsi:type="dcterms:W3CDTF">2026-02-11T08:59:18Z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