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ajawal Medium" panose="00000600000000000000" charset="-78"/>
      <p:regular r:id="rId37"/>
      <p:bold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9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customschemas.google.com/relationships/presentationmetadata" Target="meta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1" name="Google Shape;14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9" name="Google Shape;15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8" name="Google Shape;16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1" name="Google Shape;19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8" name="Google Shape;19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2" name="Google Shape;2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6" name="Google Shape;22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3" name="Google Shape;23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0" name="Google Shape;24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4" name="Google Shape;25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1" name="Google Shape;26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5" name="Google Shape;27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2" name="Google Shape;28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3" name="Google Shape;30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1" name="Google Shape;33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" name="Google Shape;24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5" name="Google Shape;25;p4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6" name="Google Shape;26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1" name="Google Shape;31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" name="Google Shape;32;p44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4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4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4"/>
          <p:cNvSpPr/>
          <p:nvPr/>
        </p:nvSpPr>
        <p:spPr>
          <a:xfrm>
            <a:off x="158967" y="1361858"/>
            <a:ext cx="8220075" cy="2089305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4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4"/>
          <p:cNvSpPr txBox="1"/>
          <p:nvPr/>
        </p:nvSpPr>
        <p:spPr>
          <a:xfrm>
            <a:off x="414264" y="283705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8" name="Google Shape;38;p4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4"/>
          <p:cNvSpPr txBox="1">
            <a:spLocks noGrp="1"/>
          </p:cNvSpPr>
          <p:nvPr>
            <p:ph type="body" idx="1"/>
          </p:nvPr>
        </p:nvSpPr>
        <p:spPr>
          <a:xfrm>
            <a:off x="272016" y="3746311"/>
            <a:ext cx="8324454" cy="2383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0" name="Google Shape;40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98469" y="2328678"/>
            <a:ext cx="3021515" cy="2709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esu.edu.sa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 to financial accounting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29" name="Google Shape;129;p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Introduction to the course</a:t>
            </a:r>
            <a:endParaRPr/>
          </a:p>
        </p:txBody>
      </p:sp>
      <p:pic>
        <p:nvPicPr>
          <p:cNvPr id="130" name="Google Shape;13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93242" y="3868555"/>
            <a:ext cx="2479343" cy="18595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36" name="Google Shape;136;p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Learning Platform </a:t>
            </a:r>
            <a:endParaRPr/>
          </a:p>
        </p:txBody>
      </p:sp>
      <p:sp>
        <p:nvSpPr>
          <p:cNvPr id="137" name="Google Shape;137;p5"/>
          <p:cNvSpPr txBox="1">
            <a:spLocks noGrp="1"/>
          </p:cNvSpPr>
          <p:nvPr>
            <p:ph type="body" idx="1"/>
          </p:nvPr>
        </p:nvSpPr>
        <p:spPr>
          <a:xfrm>
            <a:off x="272016" y="1628070"/>
            <a:ext cx="8324454" cy="4695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https://moodle.esu.edu.sa/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IT MUST be checked frequently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Include All course material and information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Lectures’ Videos and PDF/PPT files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Course grades distribution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Quizzes/Assignments/Exams Dates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Regulations for accepted excuses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Zoom weekly meeting link (same link is used for all meetings)</a:t>
            </a:r>
            <a:endParaRPr/>
          </a:p>
        </p:txBody>
      </p:sp>
      <p:pic>
        <p:nvPicPr>
          <p:cNvPr id="138" name="Google Shape;138;p5" descr="Graphical user interface, application&#10;&#10;Description automatically generated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 l="8855" t="15545" b="9613"/>
          <a:stretch/>
        </p:blipFill>
        <p:spPr>
          <a:xfrm>
            <a:off x="6343933" y="2495802"/>
            <a:ext cx="5536668" cy="2480415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44" name="Google Shape;144;p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145" name="Google Shape;145;p6"/>
          <p:cNvSpPr txBox="1">
            <a:spLocks noGrp="1"/>
          </p:cNvSpPr>
          <p:nvPr>
            <p:ph type="body" idx="1"/>
          </p:nvPr>
        </p:nvSpPr>
        <p:spPr>
          <a:xfrm>
            <a:off x="272015" y="1667741"/>
            <a:ext cx="6710129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Financial Accounting IFRS Edition, by John Wiley &amp; Sons, Inc.</a:t>
            </a:r>
            <a:endParaRPr/>
          </a:p>
        </p:txBody>
      </p:sp>
      <p:sp>
        <p:nvSpPr>
          <p:cNvPr id="146" name="Google Shape;146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147" name="Google Shape;14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153" name="Google Shape;153;p7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Brief Description of The Course</a:t>
            </a:r>
            <a:endParaRPr/>
          </a:p>
        </p:txBody>
      </p:sp>
      <p:sp>
        <p:nvSpPr>
          <p:cNvPr id="154" name="Google Shape;154;p7"/>
          <p:cNvSpPr txBox="1">
            <a:spLocks noGrp="1"/>
          </p:cNvSpPr>
          <p:nvPr>
            <p:ph type="body" idx="1"/>
          </p:nvPr>
        </p:nvSpPr>
        <p:spPr>
          <a:xfrm>
            <a:off x="299311" y="1858810"/>
            <a:ext cx="8324454" cy="44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The objective of this course is to introduce problems of financial accounting such as measuring, and reporting issues related to assets and liabilities and preparing the financial statements.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Students are expected to gain the ability of using accounting information as a tool in applying solutions for managerial problems, evaluating the financial performance, and  interpreting the financial structure. </a:t>
            </a:r>
            <a:endParaRPr/>
          </a:p>
        </p:txBody>
      </p:sp>
      <p:sp>
        <p:nvSpPr>
          <p:cNvPr id="155" name="Google Shape;155;p7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36319" y="2787306"/>
            <a:ext cx="2085975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62" name="Google Shape;162;p8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Topics</a:t>
            </a:r>
            <a:endParaRPr/>
          </a:p>
        </p:txBody>
      </p:sp>
      <p:sp>
        <p:nvSpPr>
          <p:cNvPr id="163" name="Google Shape;163;p8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2982" y="2860314"/>
            <a:ext cx="2152650" cy="212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/>
          <p:nvPr/>
        </p:nvSpPr>
        <p:spPr>
          <a:xfrm>
            <a:off x="740229" y="2208633"/>
            <a:ext cx="6096000" cy="2956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Financial Statements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Investing and Financing Decisions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Operating Decisions and the Income Statement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Communicating and Interpreting Accounting Information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Cost of Goods Sold and Inventory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Property, Plant, and Equipment Natural Resources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Reporting and Interpreting Liabilities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Reporting and Interpretation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171" name="Google Shape;171;p9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Course Learning Outcomes</a:t>
            </a:r>
            <a:endParaRPr/>
          </a:p>
        </p:txBody>
      </p:sp>
      <p:sp>
        <p:nvSpPr>
          <p:cNvPr id="172" name="Google Shape;172;p9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173" name="Google Shape;17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88644" y="3155589"/>
            <a:ext cx="2981325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9"/>
          <p:cNvSpPr/>
          <p:nvPr/>
        </p:nvSpPr>
        <p:spPr>
          <a:xfrm>
            <a:off x="682171" y="1901113"/>
            <a:ext cx="8052618" cy="2972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This course will enable the students to combine practice and theoretical knowledge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of financial accounting.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students of this course will be active learners and develop awareness of emerging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trends in financial accounting.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course will provide decision making skills to the students in the financial analysis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context.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students of this course will have the ability to identify and analyze financial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accounting problems and opportunities in real life situations.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180" name="Google Shape;180;p10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Lecture one agenda</a:t>
            </a:r>
            <a:endParaRPr/>
          </a:p>
        </p:txBody>
      </p:sp>
      <p:sp>
        <p:nvSpPr>
          <p:cNvPr id="181" name="Google Shape;181;p10"/>
          <p:cNvSpPr txBox="1"/>
          <p:nvPr/>
        </p:nvSpPr>
        <p:spPr>
          <a:xfrm>
            <a:off x="622300" y="1419368"/>
            <a:ext cx="821690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533400" marR="0" lvl="0" indent="-5334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primary forms of business organization.</a:t>
            </a:r>
            <a:endParaRPr/>
          </a:p>
          <a:p>
            <a:pPr marL="533400" marR="0" lvl="0" indent="-533400" algn="l" rtl="0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Identify the users and uses of accounting information.</a:t>
            </a:r>
            <a:endParaRPr/>
          </a:p>
          <a:p>
            <a:pPr marL="533400" marR="0" lvl="0" indent="-533400" algn="l" rtl="0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the three principal types of business activity.</a:t>
            </a:r>
            <a:endParaRPr/>
          </a:p>
          <a:p>
            <a:pPr marL="533400" marR="0" lvl="0" indent="-533400" algn="l" rtl="0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content and purpose of each of the financial statements. </a:t>
            </a:r>
            <a:endParaRPr/>
          </a:p>
          <a:p>
            <a:pPr marL="533400" marR="0" lvl="0" indent="-533400" algn="l" rtl="0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the meaning of assets, liabilities, and stockholders’ equity, and state the basic accounting equation.</a:t>
            </a:r>
            <a:endParaRPr/>
          </a:p>
          <a:p>
            <a:pPr marL="533400" marR="0" lvl="0" indent="-533400" algn="l" rtl="0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components that supplement the financial statements in an annual report.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Introduction to Financial Statements</a:t>
            </a:r>
            <a:endParaRPr/>
          </a:p>
        </p:txBody>
      </p:sp>
      <p:pic>
        <p:nvPicPr>
          <p:cNvPr id="188" name="Google Shape;18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7714" y="1743288"/>
            <a:ext cx="8519885" cy="4483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2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194" name="Google Shape;194;p12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Forms of Business Organization</a:t>
            </a:r>
            <a:endParaRPr sz="3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12"/>
          <p:cNvPicPr preferRelativeResize="0"/>
          <p:nvPr/>
        </p:nvPicPr>
        <p:blipFill rotWithShape="1">
          <a:blip r:embed="rId3">
            <a:alphaModFix/>
          </a:blip>
          <a:srcRect b="11169"/>
          <a:stretch/>
        </p:blipFill>
        <p:spPr>
          <a:xfrm>
            <a:off x="116114" y="1583631"/>
            <a:ext cx="8519885" cy="47523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201" name="Google Shape;201;p1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US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02" name="Google Shape;202;p13"/>
          <p:cNvPicPr preferRelativeResize="0"/>
          <p:nvPr/>
        </p:nvPicPr>
        <p:blipFill rotWithShape="1">
          <a:blip r:embed="rId3">
            <a:alphaModFix/>
          </a:blip>
          <a:srcRect b="6514"/>
          <a:stretch/>
        </p:blipFill>
        <p:spPr>
          <a:xfrm>
            <a:off x="261257" y="1714260"/>
            <a:ext cx="8490857" cy="45559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208" name="Google Shape;208;p14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US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09" name="Google Shape;209;p14"/>
          <p:cNvPicPr preferRelativeResize="0"/>
          <p:nvPr/>
        </p:nvPicPr>
        <p:blipFill rotWithShape="1">
          <a:blip r:embed="rId3">
            <a:alphaModFix/>
          </a:blip>
          <a:srcRect b="9476"/>
          <a:stretch/>
        </p:blipFill>
        <p:spPr>
          <a:xfrm>
            <a:off x="1" y="1641690"/>
            <a:ext cx="8708570" cy="4941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215" name="Google Shape;215;p1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US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16" name="Google Shape;216;p15"/>
          <p:cNvPicPr preferRelativeResize="0"/>
          <p:nvPr/>
        </p:nvPicPr>
        <p:blipFill rotWithShape="1">
          <a:blip r:embed="rId3">
            <a:alphaModFix/>
          </a:blip>
          <a:srcRect l="-1" r="198" b="12862"/>
          <a:stretch/>
        </p:blipFill>
        <p:spPr>
          <a:xfrm>
            <a:off x="834251" y="1685231"/>
            <a:ext cx="7279233" cy="46429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22" name="Google Shape;222;p1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16"/>
          <p:cNvPicPr preferRelativeResize="0"/>
          <p:nvPr/>
        </p:nvPicPr>
        <p:blipFill rotWithShape="1">
          <a:blip r:embed="rId3">
            <a:alphaModFix/>
          </a:blip>
          <a:srcRect b="11169"/>
          <a:stretch/>
        </p:blipFill>
        <p:spPr>
          <a:xfrm>
            <a:off x="0" y="1801345"/>
            <a:ext cx="8797247" cy="4338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7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229" name="Google Shape;229;p17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17"/>
          <p:cNvPicPr preferRelativeResize="0"/>
          <p:nvPr/>
        </p:nvPicPr>
        <p:blipFill rotWithShape="1">
          <a:blip r:embed="rId3">
            <a:alphaModFix/>
          </a:blip>
          <a:srcRect b="8630"/>
          <a:stretch/>
        </p:blipFill>
        <p:spPr>
          <a:xfrm>
            <a:off x="261257" y="1627174"/>
            <a:ext cx="8461829" cy="44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236" name="Google Shape;236;p18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18"/>
          <p:cNvPicPr preferRelativeResize="0"/>
          <p:nvPr/>
        </p:nvPicPr>
        <p:blipFill rotWithShape="1">
          <a:blip r:embed="rId3">
            <a:alphaModFix/>
          </a:blip>
          <a:srcRect b="8630"/>
          <a:stretch/>
        </p:blipFill>
        <p:spPr>
          <a:xfrm>
            <a:off x="261257" y="1627174"/>
            <a:ext cx="8461829" cy="44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9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243" name="Google Shape;243;p19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4" name="Google Shape;244;p19"/>
          <p:cNvPicPr preferRelativeResize="0"/>
          <p:nvPr/>
        </p:nvPicPr>
        <p:blipFill rotWithShape="1">
          <a:blip r:embed="rId3">
            <a:alphaModFix/>
          </a:blip>
          <a:srcRect l="1" r="-61095" b="9900"/>
          <a:stretch/>
        </p:blipFill>
        <p:spPr>
          <a:xfrm>
            <a:off x="558480" y="1728774"/>
            <a:ext cx="7366319" cy="41930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250" name="Google Shape;250;p20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20"/>
          <p:cNvPicPr preferRelativeResize="0"/>
          <p:nvPr/>
        </p:nvPicPr>
        <p:blipFill rotWithShape="1">
          <a:blip r:embed="rId3">
            <a:alphaModFix/>
          </a:blip>
          <a:srcRect b="9476"/>
          <a:stretch/>
        </p:blipFill>
        <p:spPr>
          <a:xfrm>
            <a:off x="297224" y="1670718"/>
            <a:ext cx="8092034" cy="467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257" name="Google Shape;257;p2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21"/>
          <p:cNvPicPr preferRelativeResize="0"/>
          <p:nvPr/>
        </p:nvPicPr>
        <p:blipFill rotWithShape="1">
          <a:blip r:embed="rId3">
            <a:alphaModFix/>
          </a:blip>
          <a:srcRect b="9053"/>
          <a:stretch/>
        </p:blipFill>
        <p:spPr>
          <a:xfrm>
            <a:off x="311736" y="1598146"/>
            <a:ext cx="7830777" cy="45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2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264" name="Google Shape;264;p22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22"/>
          <p:cNvPicPr preferRelativeResize="0"/>
          <p:nvPr/>
        </p:nvPicPr>
        <p:blipFill rotWithShape="1">
          <a:blip r:embed="rId3">
            <a:alphaModFix/>
          </a:blip>
          <a:srcRect b="12439"/>
          <a:stretch/>
        </p:blipFill>
        <p:spPr>
          <a:xfrm>
            <a:off x="145143" y="1685231"/>
            <a:ext cx="8723085" cy="4694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271" name="Google Shape;271;p2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 b="9476"/>
          <a:stretch/>
        </p:blipFill>
        <p:spPr>
          <a:xfrm>
            <a:off x="969518" y="1583632"/>
            <a:ext cx="7289110" cy="4628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278" name="Google Shape;278;p24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24"/>
          <p:cNvPicPr preferRelativeResize="0"/>
          <p:nvPr/>
        </p:nvPicPr>
        <p:blipFill rotWithShape="1">
          <a:blip r:embed="rId3">
            <a:alphaModFix/>
          </a:blip>
          <a:srcRect b="6514"/>
          <a:stretch/>
        </p:blipFill>
        <p:spPr>
          <a:xfrm>
            <a:off x="921338" y="1757803"/>
            <a:ext cx="7569518" cy="4679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285" name="Google Shape;285;p2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6" name="Google Shape;286;p25"/>
          <p:cNvPicPr preferRelativeResize="0"/>
          <p:nvPr/>
        </p:nvPicPr>
        <p:blipFill rotWithShape="1">
          <a:blip r:embed="rId3">
            <a:alphaModFix/>
          </a:blip>
          <a:srcRect b="6514"/>
          <a:stretch/>
        </p:blipFill>
        <p:spPr>
          <a:xfrm>
            <a:off x="921338" y="1757803"/>
            <a:ext cx="7569518" cy="4679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292" name="Google Shape;292;p2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6"/>
          <p:cNvPicPr preferRelativeResize="0"/>
          <p:nvPr/>
        </p:nvPicPr>
        <p:blipFill rotWithShape="1">
          <a:blip r:embed="rId3">
            <a:alphaModFix/>
          </a:blip>
          <a:srcRect b="13284"/>
          <a:stretch/>
        </p:blipFill>
        <p:spPr>
          <a:xfrm>
            <a:off x="174172" y="1641688"/>
            <a:ext cx="8577942" cy="47445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7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299" name="Google Shape;299;p27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0" name="Google Shape;300;p27"/>
          <p:cNvPicPr preferRelativeResize="0"/>
          <p:nvPr/>
        </p:nvPicPr>
        <p:blipFill rotWithShape="1">
          <a:blip r:embed="rId3">
            <a:alphaModFix/>
          </a:blip>
          <a:srcRect b="6937"/>
          <a:stretch/>
        </p:blipFill>
        <p:spPr>
          <a:xfrm>
            <a:off x="761681" y="1627174"/>
            <a:ext cx="7424376" cy="4541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8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306" name="Google Shape;306;p28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28"/>
          <p:cNvPicPr preferRelativeResize="0"/>
          <p:nvPr/>
        </p:nvPicPr>
        <p:blipFill rotWithShape="1">
          <a:blip r:embed="rId3">
            <a:alphaModFix/>
          </a:blip>
          <a:srcRect b="9053"/>
          <a:stretch/>
        </p:blipFill>
        <p:spPr>
          <a:xfrm>
            <a:off x="834252" y="1743289"/>
            <a:ext cx="7584033" cy="4381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9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313" name="Google Shape;313;p29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29"/>
          <p:cNvPicPr preferRelativeResize="0"/>
          <p:nvPr/>
        </p:nvPicPr>
        <p:blipFill rotWithShape="1">
          <a:blip r:embed="rId3">
            <a:alphaModFix/>
          </a:blip>
          <a:srcRect b="7782"/>
          <a:stretch/>
        </p:blipFill>
        <p:spPr>
          <a:xfrm>
            <a:off x="718137" y="1419368"/>
            <a:ext cx="7482433" cy="49119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320" name="Google Shape;320;p30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30"/>
          <p:cNvPicPr preferRelativeResize="0"/>
          <p:nvPr/>
        </p:nvPicPr>
        <p:blipFill rotWithShape="1">
          <a:blip r:embed="rId3">
            <a:alphaModFix/>
          </a:blip>
          <a:srcRect b="9053"/>
          <a:stretch/>
        </p:blipFill>
        <p:spPr>
          <a:xfrm>
            <a:off x="384309" y="1612660"/>
            <a:ext cx="7874319" cy="4657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327" name="Google Shape;327;p3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Other Elements of an Annual Report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p31"/>
          <p:cNvPicPr preferRelativeResize="0"/>
          <p:nvPr/>
        </p:nvPicPr>
        <p:blipFill rotWithShape="1">
          <a:blip r:embed="rId3">
            <a:alphaModFix/>
          </a:blip>
          <a:srcRect b="17518"/>
          <a:stretch/>
        </p:blipFill>
        <p:spPr>
          <a:xfrm>
            <a:off x="340766" y="1859402"/>
            <a:ext cx="7293748" cy="40769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2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334" name="Google Shape;334;p32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lang="en-US" sz="3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Other Elements of an Annual Report</a:t>
            </a:r>
            <a:endParaRPr sz="28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5" name="Google Shape;335;p32"/>
          <p:cNvPicPr preferRelativeResize="0"/>
          <p:nvPr/>
        </p:nvPicPr>
        <p:blipFill rotWithShape="1">
          <a:blip r:embed="rId3">
            <a:alphaModFix/>
          </a:blip>
          <a:srcRect b="56454"/>
          <a:stretch/>
        </p:blipFill>
        <p:spPr>
          <a:xfrm>
            <a:off x="476033" y="2294831"/>
            <a:ext cx="7239121" cy="23642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522</Words>
  <Application>Microsoft Office PowerPoint</Application>
  <PresentationFormat>Widescreen</PresentationFormat>
  <Paragraphs>95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Tajawal Medium</vt:lpstr>
      <vt:lpstr>Calibri</vt:lpstr>
      <vt:lpstr>Noto Sans Symbols</vt:lpstr>
      <vt:lpstr>Office Theme</vt:lpstr>
      <vt:lpstr>PowerPoint Presentation</vt:lpstr>
      <vt:lpstr>Introduction to the course</vt:lpstr>
      <vt:lpstr>Learning Platform </vt:lpstr>
      <vt:lpstr>References</vt:lpstr>
      <vt:lpstr>Brief Description of The Course</vt:lpstr>
      <vt:lpstr>Topics</vt:lpstr>
      <vt:lpstr>Course Learning Outcomes</vt:lpstr>
      <vt:lpstr>Lecture one agenda</vt:lpstr>
      <vt:lpstr>Introduction to Financial Statements</vt:lpstr>
      <vt:lpstr>Forms of Business Organization</vt:lpstr>
      <vt:lpstr>Users and Uses of Financial Information</vt:lpstr>
      <vt:lpstr>Users and Uses of Financial Information</vt:lpstr>
      <vt:lpstr>Users and Uses of Financial Information</vt:lpstr>
      <vt:lpstr>Business Activities</vt:lpstr>
      <vt:lpstr>Business Activities</vt:lpstr>
      <vt:lpstr>Business Activities</vt:lpstr>
      <vt:lpstr>Business Activities</vt:lpstr>
      <vt:lpstr>Business Activities</vt:lpstr>
      <vt:lpstr>Business Activities</vt:lpstr>
      <vt:lpstr>Communicating with Users</vt:lpstr>
      <vt:lpstr>Communicating with Users</vt:lpstr>
      <vt:lpstr>Communicating with Users</vt:lpstr>
      <vt:lpstr>Communicating with Users</vt:lpstr>
      <vt:lpstr>Communicating with Users</vt:lpstr>
      <vt:lpstr>Communicating with Users</vt:lpstr>
      <vt:lpstr>Communicating with Users</vt:lpstr>
      <vt:lpstr>Communicating with Users</vt:lpstr>
      <vt:lpstr>Communicating with Users</vt:lpstr>
      <vt:lpstr>Other Elements of an Annual Report</vt:lpstr>
      <vt:lpstr>Other Elements of an Annual Report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1</cp:revision>
  <dcterms:created xsi:type="dcterms:W3CDTF">2021-08-03T13:03:26Z</dcterms:created>
  <dcterms:modified xsi:type="dcterms:W3CDTF">2022-02-04T19:16:59Z</dcterms:modified>
</cp:coreProperties>
</file>