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480" r:id="rId5"/>
    <p:sldId id="303" r:id="rId6"/>
    <p:sldId id="271" r:id="rId7"/>
    <p:sldId id="313" r:id="rId8"/>
    <p:sldId id="549" r:id="rId9"/>
    <p:sldId id="511" r:id="rId10"/>
    <p:sldId id="580" r:id="rId11"/>
    <p:sldId id="581" r:id="rId12"/>
    <p:sldId id="583" r:id="rId13"/>
    <p:sldId id="584" r:id="rId14"/>
    <p:sldId id="613" r:id="rId15"/>
    <p:sldId id="586" r:id="rId16"/>
    <p:sldId id="553" r:id="rId17"/>
    <p:sldId id="588" r:id="rId18"/>
    <p:sldId id="576" r:id="rId19"/>
    <p:sldId id="587" r:id="rId20"/>
    <p:sldId id="590" r:id="rId21"/>
    <p:sldId id="589" r:id="rId22"/>
    <p:sldId id="575" r:id="rId23"/>
    <p:sldId id="555" r:id="rId24"/>
    <p:sldId id="614" r:id="rId25"/>
    <p:sldId id="596" r:id="rId26"/>
    <p:sldId id="591" r:id="rId27"/>
    <p:sldId id="592" r:id="rId28"/>
    <p:sldId id="561" r:id="rId29"/>
    <p:sldId id="593" r:id="rId30"/>
    <p:sldId id="558" r:id="rId31"/>
    <p:sldId id="560" r:id="rId32"/>
    <p:sldId id="595" r:id="rId33"/>
    <p:sldId id="562" r:id="rId34"/>
    <p:sldId id="565" r:id="rId35"/>
    <p:sldId id="563" r:id="rId36"/>
    <p:sldId id="564" r:id="rId37"/>
    <p:sldId id="572" r:id="rId38"/>
    <p:sldId id="513" r:id="rId39"/>
    <p:sldId id="276" r:id="rId40"/>
    <p:sldId id="567" r:id="rId41"/>
    <p:sldId id="566" r:id="rId42"/>
    <p:sldId id="578" r:id="rId43"/>
    <p:sldId id="579" r:id="rId44"/>
    <p:sldId id="599" r:id="rId45"/>
    <p:sldId id="600" r:id="rId46"/>
    <p:sldId id="601" r:id="rId47"/>
    <p:sldId id="603" r:id="rId48"/>
    <p:sldId id="606" r:id="rId49"/>
    <p:sldId id="604" r:id="rId50"/>
    <p:sldId id="605" r:id="rId51"/>
    <p:sldId id="607" r:id="rId52"/>
    <p:sldId id="608" r:id="rId53"/>
    <p:sldId id="609" r:id="rId54"/>
    <p:sldId id="610" r:id="rId55"/>
    <p:sldId id="611" r:id="rId56"/>
    <p:sldId id="612" r:id="rId57"/>
    <p:sldId id="306"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80"/>
            <p14:sldId id="581"/>
            <p14:sldId id="583"/>
            <p14:sldId id="584"/>
            <p14:sldId id="613"/>
            <p14:sldId id="586"/>
            <p14:sldId id="553"/>
            <p14:sldId id="588"/>
            <p14:sldId id="576"/>
            <p14:sldId id="587"/>
            <p14:sldId id="590"/>
            <p14:sldId id="589"/>
            <p14:sldId id="575"/>
            <p14:sldId id="555"/>
            <p14:sldId id="614"/>
            <p14:sldId id="596"/>
            <p14:sldId id="591"/>
            <p14:sldId id="592"/>
            <p14:sldId id="561"/>
            <p14:sldId id="593"/>
            <p14:sldId id="558"/>
            <p14:sldId id="560"/>
            <p14:sldId id="595"/>
            <p14:sldId id="562"/>
            <p14:sldId id="565"/>
            <p14:sldId id="563"/>
            <p14:sldId id="564"/>
            <p14:sldId id="572"/>
            <p14:sldId id="513"/>
            <p14:sldId id="276"/>
            <p14:sldId id="567"/>
            <p14:sldId id="566"/>
            <p14:sldId id="578"/>
            <p14:sldId id="579"/>
            <p14:sldId id="599"/>
            <p14:sldId id="600"/>
            <p14:sldId id="601"/>
            <p14:sldId id="603"/>
            <p14:sldId id="606"/>
            <p14:sldId id="604"/>
            <p14:sldId id="605"/>
            <p14:sldId id="607"/>
            <p14:sldId id="608"/>
            <p14:sldId id="609"/>
            <p14:sldId id="610"/>
            <p14:sldId id="611"/>
            <p14:sldId id="612"/>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D4D4"/>
    <a:srgbClr val="F58221"/>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4660"/>
  </p:normalViewPr>
  <p:slideViewPr>
    <p:cSldViewPr snapToGrid="0">
      <p:cViewPr varScale="1">
        <p:scale>
          <a:sx n="64" d="100"/>
          <a:sy n="64"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41374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457811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17.sv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hyperlink" Target="https://www.cbre.ae/insights/figures/uae-real-estate-market-review-q2-2024?utm_source=chatgpt.com" TargetMode="External"/><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0.png"/><Relationship Id="rId1" Type="http://schemas.openxmlformats.org/officeDocument/2006/relationships/slideLayout" Target="../slideLayouts/slideLayout16.xml"/><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0.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6.xml"/><Relationship Id="rId1" Type="http://schemas.openxmlformats.org/officeDocument/2006/relationships/themeOverride" Target="../theme/themeOverride1.xml"/><Relationship Id="rId5" Type="http://schemas.openxmlformats.org/officeDocument/2006/relationships/image" Target="../media/image26.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17.svg"/><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jpe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7.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68080" y="3569460"/>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655"/>
    </mc:Choice>
    <mc:Fallback xmlns="">
      <p:transition spd="slow" advTm="4465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585" y="2864682"/>
            <a:ext cx="5992140" cy="968342"/>
          </a:xfrm>
          <a:prstGeom prst="rect">
            <a:avLst/>
          </a:prstGeom>
          <a:noFill/>
        </p:spPr>
        <p:txBody>
          <a:bodyPr wrap="square" rtlCol="0">
            <a:spAutoFit/>
          </a:bodyPr>
          <a:lstStyle/>
          <a:p>
            <a:pPr>
              <a:lnSpc>
                <a:spcPts val="3300"/>
              </a:lnSpc>
            </a:pPr>
            <a:r>
              <a:rPr lang="en-US" sz="4000" b="1" dirty="0">
                <a:solidFill>
                  <a:srgbClr val="00B0F0"/>
                </a:solidFill>
                <a:latin typeface="Alexandria" charset="0"/>
                <a:cs typeface="Alexandria" charset="0"/>
              </a:rPr>
              <a:t>Commercial Real Estate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3430298" cy="707886"/>
          </a:xfrm>
          <a:prstGeom prst="rect">
            <a:avLst/>
          </a:prstGeom>
          <a:noFill/>
        </p:spPr>
        <p:txBody>
          <a:bodyPr wrap="none" rtlCol="0">
            <a:spAutoFit/>
          </a:bodyPr>
          <a:lstStyle/>
          <a:p>
            <a:r>
              <a:rPr lang="en-US" sz="2000" dirty="0">
                <a:latin typeface="Alexandria" charset="0"/>
                <a:cs typeface="Alexandria" charset="0"/>
              </a:rPr>
              <a:t>REA617</a:t>
            </a:r>
          </a:p>
          <a:p>
            <a:r>
              <a:rPr lang="en-US" sz="2000" dirty="0">
                <a:latin typeface="Alexandria" charset="0"/>
                <a:cs typeface="Alexandria" charset="0"/>
              </a:rPr>
              <a:t>Real Estate &amp; Urban Economics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112395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933822"/>
            <a:ext cx="6318082" cy="1631216"/>
          </a:xfrm>
          <a:prstGeom prst="rect">
            <a:avLst/>
          </a:prstGeom>
          <a:noFill/>
        </p:spPr>
        <p:txBody>
          <a:bodyPr wrap="square">
            <a:spAutoFit/>
          </a:bodyPr>
          <a:lstStyle/>
          <a:p>
            <a:r>
              <a:rPr lang="en-US" sz="2000" dirty="0">
                <a:latin typeface="Alexandria" charset="0"/>
              </a:rPr>
              <a:t>This lecture explores the economic principles that shape commercial real estate markets, including office, retail, industrial, and mixed-use sectors. It examines how supply, demand, valuation, financing, and location dynamics interact to determine rents, prices, and investment returns.</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95878" y="4274288"/>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61700" y="1348330"/>
            <a:ext cx="8417320" cy="4661276"/>
          </a:xfrm>
          <a:prstGeom prst="rect">
            <a:avLst/>
          </a:prstGeom>
          <a:noFill/>
        </p:spPr>
        <p:txBody>
          <a:bodyPr wrap="square" rtlCol="0">
            <a:spAutoFit/>
          </a:bodyPr>
          <a:lstStyle/>
          <a:p>
            <a:pPr marL="457200" indent="-457200">
              <a:lnSpc>
                <a:spcPct val="150000"/>
              </a:lnSpc>
              <a:buAutoNum type="arabicPeriod"/>
            </a:pPr>
            <a:r>
              <a:rPr lang="en-US" sz="2000" dirty="0">
                <a:latin typeface="Alexandria" charset="0"/>
              </a:rPr>
              <a:t>Introduction to Commercial Real Estate (CRE)</a:t>
            </a:r>
          </a:p>
          <a:p>
            <a:pPr marL="457200" indent="-457200">
              <a:lnSpc>
                <a:spcPct val="150000"/>
              </a:lnSpc>
              <a:buAutoNum type="arabicPeriod"/>
            </a:pPr>
            <a:r>
              <a:rPr lang="en-US" sz="2000" dirty="0"/>
              <a:t>Commercial Real Estate Market Fundamentals</a:t>
            </a:r>
          </a:p>
          <a:p>
            <a:pPr marL="457200" indent="-457200">
              <a:lnSpc>
                <a:spcPct val="150000"/>
              </a:lnSpc>
              <a:buAutoNum type="arabicPeriod"/>
            </a:pPr>
            <a:r>
              <a:rPr lang="en-US" sz="2000" dirty="0">
                <a:latin typeface="Alexandria" charset="0"/>
              </a:rPr>
              <a:t>Supply and Demand analysis in CRE</a:t>
            </a:r>
          </a:p>
          <a:p>
            <a:pPr marL="457200" indent="-457200">
              <a:lnSpc>
                <a:spcPct val="150000"/>
              </a:lnSpc>
              <a:buAutoNum type="arabicPeriod"/>
            </a:pPr>
            <a:r>
              <a:rPr lang="en-US" sz="2000" dirty="0">
                <a:latin typeface="Alexandria" charset="0"/>
              </a:rPr>
              <a:t>valuation and Investment Analysis</a:t>
            </a:r>
          </a:p>
          <a:p>
            <a:pPr marL="457200" indent="-457200">
              <a:lnSpc>
                <a:spcPct val="150000"/>
              </a:lnSpc>
              <a:buAutoNum type="arabicPeriod"/>
            </a:pPr>
            <a:r>
              <a:rPr lang="en-US" sz="2000" dirty="0">
                <a:latin typeface="Alexandria" charset="0"/>
              </a:rPr>
              <a:t>Financing Commercial Real Estate</a:t>
            </a:r>
          </a:p>
          <a:p>
            <a:pPr marL="457200" indent="-457200">
              <a:lnSpc>
                <a:spcPct val="150000"/>
              </a:lnSpc>
              <a:buAutoNum type="arabicPeriod"/>
            </a:pPr>
            <a:r>
              <a:rPr lang="en-US" sz="2000" dirty="0">
                <a:latin typeface="Alexandria" charset="0"/>
              </a:rPr>
              <a:t>Location, Urban Economics, and Zoning</a:t>
            </a:r>
            <a:endParaRPr lang="en-US" sz="2000" b="1" dirty="0">
              <a:latin typeface="Alexandria" charset="0"/>
            </a:endParaRPr>
          </a:p>
          <a:p>
            <a:pPr>
              <a:lnSpc>
                <a:spcPct val="150000"/>
              </a:lnSpc>
            </a:pPr>
            <a:r>
              <a:rPr lang="en-US" sz="2000" dirty="0">
                <a:latin typeface="Alexandria" charset="0"/>
              </a:rPr>
              <a:t>7.</a:t>
            </a:r>
            <a:r>
              <a:rPr lang="en-US" sz="2000" b="1" kern="0"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r>
              <a:rPr lang="en-US" sz="2000" dirty="0">
                <a:latin typeface="Alexandria" charset="0"/>
              </a:rPr>
              <a:t>Macroeconomic Influences on CRE</a:t>
            </a:r>
          </a:p>
          <a:p>
            <a:pPr marL="457200" indent="-457200">
              <a:lnSpc>
                <a:spcPct val="150000"/>
              </a:lnSpc>
              <a:buAutoNum type="arabicPeriod" startAt="8"/>
            </a:pPr>
            <a:r>
              <a:rPr lang="en-US" sz="2000" dirty="0">
                <a:latin typeface="Alexandria" charset="0"/>
              </a:rPr>
              <a:t>Market Cycles and Risk</a:t>
            </a:r>
          </a:p>
          <a:p>
            <a:r>
              <a:rPr lang="en-US" sz="2000" dirty="0">
                <a:latin typeface="Alexandria" charset="0"/>
              </a:rPr>
              <a:t>9.     Sustainability and Technological Change in CRE</a:t>
            </a:r>
          </a:p>
          <a:p>
            <a:pPr>
              <a:lnSpc>
                <a:spcPct val="150000"/>
              </a:lnSpc>
            </a:pPr>
            <a:r>
              <a:rPr lang="en-US" sz="2000" dirty="0">
                <a:latin typeface="Alexandria" charset="0"/>
              </a:rPr>
              <a:t>10.   Future Trends in Commercial Real Estate</a:t>
            </a:r>
          </a:p>
        </p:txBody>
      </p:sp>
      <p:sp>
        <p:nvSpPr>
          <p:cNvPr id="32" name="Rectangle 31"/>
          <p:cNvSpPr/>
          <p:nvPr/>
        </p:nvSpPr>
        <p:spPr>
          <a:xfrm>
            <a:off x="3305631" y="642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614839" y="675757"/>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58086" y="1466918"/>
            <a:ext cx="8417320" cy="4401205"/>
          </a:xfrm>
          <a:prstGeom prst="rect">
            <a:avLst/>
          </a:prstGeom>
          <a:noFill/>
        </p:spPr>
        <p:txBody>
          <a:bodyPr wrap="square" rtlCol="0">
            <a:spAutoFit/>
          </a:bodyPr>
          <a:lstStyle/>
          <a:p>
            <a:r>
              <a:rPr lang="en-US" sz="2000" dirty="0">
                <a:latin typeface="Alexandria" charset="0"/>
              </a:rPr>
              <a:t>By the end of the lecture, you will be able to:</a:t>
            </a:r>
          </a:p>
          <a:p>
            <a:pPr marL="285750" indent="-285750">
              <a:buFont typeface="Arial" panose="020B0604020202020204" pitchFamily="34" charset="0"/>
              <a:buChar char="•"/>
            </a:pPr>
            <a:r>
              <a:rPr lang="en-US" dirty="0"/>
              <a:t> </a:t>
            </a:r>
            <a:r>
              <a:rPr lang="en-US" sz="2000" b="1" dirty="0">
                <a:latin typeface="Alexandria" charset="0"/>
              </a:rPr>
              <a:t>Explain</a:t>
            </a:r>
            <a:r>
              <a:rPr lang="en-US" sz="2000" dirty="0">
                <a:latin typeface="Alexandria" charset="0"/>
              </a:rPr>
              <a:t> the fundamental concepts and dynamics of commercial real estate markets, including demand, supply, and market equilibrium.</a:t>
            </a:r>
          </a:p>
          <a:p>
            <a:pPr marL="342900" indent="-342900">
              <a:buFont typeface="Arial" panose="020B0604020202020204" pitchFamily="34" charset="0"/>
              <a:buChar char="•"/>
            </a:pPr>
            <a:r>
              <a:rPr lang="en-US" sz="2000" b="1" dirty="0">
                <a:latin typeface="Alexandria" charset="0"/>
              </a:rPr>
              <a:t>Analyze</a:t>
            </a:r>
            <a:r>
              <a:rPr lang="en-US" sz="2000" dirty="0">
                <a:latin typeface="Alexandria" charset="0"/>
              </a:rPr>
              <a:t> the factors influencing commercial property values, such as location, interest rates, economic cycles, and investment trends.</a:t>
            </a:r>
          </a:p>
          <a:p>
            <a:pPr marL="342900" indent="-342900">
              <a:buFont typeface="Arial" panose="020B0604020202020204" pitchFamily="34" charset="0"/>
              <a:buChar char="•"/>
            </a:pPr>
            <a:r>
              <a:rPr lang="en-US" sz="2000" b="1" dirty="0">
                <a:latin typeface="Alexandria" charset="0"/>
              </a:rPr>
              <a:t>Evaluate</a:t>
            </a:r>
            <a:r>
              <a:rPr lang="en-US" sz="2000" dirty="0">
                <a:latin typeface="Alexandria" charset="0"/>
              </a:rPr>
              <a:t> market performance using key indicators like vacancy rates, rent levels, and capitalization rates.</a:t>
            </a:r>
          </a:p>
          <a:p>
            <a:pPr marL="342900" indent="-342900">
              <a:buFont typeface="Arial" panose="020B0604020202020204" pitchFamily="34" charset="0"/>
              <a:buChar char="•"/>
            </a:pPr>
            <a:r>
              <a:rPr lang="en-US" sz="2000" b="1" dirty="0">
                <a:latin typeface="Alexandria" charset="0"/>
              </a:rPr>
              <a:t>Assess</a:t>
            </a:r>
            <a:r>
              <a:rPr lang="en-US" sz="2000" dirty="0">
                <a:latin typeface="Alexandria" charset="0"/>
              </a:rPr>
              <a:t> the relationship between the space market and the asset market in determining investment returns.</a:t>
            </a:r>
          </a:p>
          <a:p>
            <a:pPr marL="342900" indent="-342900">
              <a:buFont typeface="Arial" panose="020B0604020202020204" pitchFamily="34" charset="0"/>
              <a:buChar char="•"/>
            </a:pPr>
            <a:r>
              <a:rPr lang="en-US" sz="2000" b="1" dirty="0">
                <a:latin typeface="Alexandria" charset="0"/>
              </a:rPr>
              <a:t>Apply</a:t>
            </a:r>
            <a:r>
              <a:rPr lang="en-US" sz="2000" dirty="0">
                <a:latin typeface="Alexandria" charset="0"/>
              </a:rPr>
              <a:t> real-world case studies to understand how macroeconomic conditions and policy changes impact commercial property markets.</a:t>
            </a:r>
          </a:p>
          <a:p>
            <a:pPr marL="342900" indent="-342900">
              <a:buFont typeface="Arial" panose="020B0604020202020204" pitchFamily="34" charset="0"/>
              <a:buChar char="•"/>
            </a:pPr>
            <a:r>
              <a:rPr lang="en-US" sz="2000" b="1" dirty="0">
                <a:latin typeface="Alexandria" charset="0"/>
              </a:rPr>
              <a:t>Develop</a:t>
            </a:r>
            <a:r>
              <a:rPr lang="en-US" sz="2000" dirty="0">
                <a:latin typeface="Alexandria" charset="0"/>
              </a:rPr>
              <a:t> critical insights into pricing, financing, and investment decision-making within the commercial real estate sector.</a:t>
            </a:r>
          </a:p>
          <a:p>
            <a:endParaRPr lang="en-US" sz="2000" dirty="0">
              <a:latin typeface="Alexandria" charset="0"/>
              <a:cs typeface="Alexandria" charset="0"/>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33854" y="1397680"/>
            <a:ext cx="4955591"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486158" y="1699290"/>
            <a:ext cx="3909257" cy="4130361"/>
          </a:xfrm>
          <a:prstGeom prst="rect">
            <a:avLst/>
          </a:prstGeom>
        </p:spPr>
        <p:txBody>
          <a:bodyPr wrap="square">
            <a:spAutoFit/>
          </a:bodyPr>
          <a:lstStyle/>
          <a:p>
            <a:pPr>
              <a:lnSpc>
                <a:spcPct val="120000"/>
              </a:lnSpc>
            </a:pPr>
            <a:r>
              <a:rPr lang="en-US" sz="2000" dirty="0">
                <a:latin typeface="Alexandria" charset="0"/>
              </a:rPr>
              <a:t>Commercial real estate economics examines how economic forces influence the development, valuation, and performance of income-producing properties such as offices, retail centers, and industrial facilities.</a:t>
            </a:r>
          </a:p>
          <a:p>
            <a:pPr>
              <a:lnSpc>
                <a:spcPct val="120000"/>
              </a:lnSpc>
            </a:pPr>
            <a:r>
              <a:rPr lang="en-US" sz="2000" dirty="0">
                <a:latin typeface="Alexandria" charset="0"/>
              </a:rPr>
              <a:t>It connects market behavior with broader economic trends, investment strategies, and urban growth.</a:t>
            </a:r>
          </a:p>
        </p:txBody>
      </p:sp>
      <p:sp>
        <p:nvSpPr>
          <p:cNvPr id="7" name="Rectangle 6">
            <a:extLst>
              <a:ext uri="{FF2B5EF4-FFF2-40B4-BE49-F238E27FC236}">
                <a16:creationId xmlns:a16="http://schemas.microsoft.com/office/drawing/2014/main" id="{00409D73-08CA-85B8-D363-6BBA61235086}"/>
              </a:ext>
            </a:extLst>
          </p:cNvPr>
          <p:cNvSpPr/>
          <p:nvPr/>
        </p:nvSpPr>
        <p:spPr>
          <a:xfrm>
            <a:off x="6849033" y="4164740"/>
            <a:ext cx="4215670" cy="1914370"/>
          </a:xfrm>
          <a:prstGeom prst="rect">
            <a:avLst/>
          </a:prstGeom>
        </p:spPr>
        <p:txBody>
          <a:bodyPr wrap="square">
            <a:spAutoFit/>
          </a:bodyPr>
          <a:lstStyle/>
          <a:p>
            <a:pPr algn="just">
              <a:lnSpc>
                <a:spcPct val="120000"/>
              </a:lnSpc>
            </a:pPr>
            <a:r>
              <a:rPr lang="en-US" sz="2000" b="1" dirty="0">
                <a:latin typeface="Alexandria" charset="0"/>
              </a:rPr>
              <a:t>Understanding these dynamics helps investors, managers, and policymakers make informed decisions in an evolving global property market.</a:t>
            </a:r>
          </a:p>
        </p:txBody>
      </p:sp>
      <p:sp>
        <p:nvSpPr>
          <p:cNvPr id="18" name="Rectangle 17">
            <a:extLst>
              <a:ext uri="{FF2B5EF4-FFF2-40B4-BE49-F238E27FC236}">
                <a16:creationId xmlns:a16="http://schemas.microsoft.com/office/drawing/2014/main" id="{A1082B17-2446-9C5C-1227-64A9AE49DA08}"/>
              </a:ext>
            </a:extLst>
          </p:cNvPr>
          <p:cNvSpPr/>
          <p:nvPr/>
        </p:nvSpPr>
        <p:spPr>
          <a:xfrm>
            <a:off x="5382304" y="3519702"/>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592897"/>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627A2394-C9A9-B611-6704-D9340DC741C4}"/>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a:t>
            </a:r>
          </a:p>
        </p:txBody>
      </p:sp>
      <p:pic>
        <p:nvPicPr>
          <p:cNvPr id="25602" name="Picture 2" descr="Commercial Real Estate - Overview ...">
            <a:extLst>
              <a:ext uri="{FF2B5EF4-FFF2-40B4-BE49-F238E27FC236}">
                <a16:creationId xmlns:a16="http://schemas.microsoft.com/office/drawing/2014/main" id="{F54263A0-8588-7724-219D-2BDE0702A728}"/>
              </a:ext>
            </a:extLst>
          </p:cNvPr>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l="14110" r="14110"/>
          <a:stretch>
            <a:fillRect/>
          </a:stretch>
        </p:blipFill>
        <p:spPr bwMode="auto">
          <a:xfrm>
            <a:off x="6266736" y="933450"/>
            <a:ext cx="4962146" cy="249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4523A-52BC-87DB-70DF-C6D1CCAFAB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1CD5AD-782B-7909-35A8-0AAC11BC1391}"/>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015D138-53B8-9A4C-26D8-A8615D1AF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5276998B-17C9-9F8E-2211-24C7C5F47ACE}"/>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 to Commercial Real Estate</a:t>
            </a:r>
          </a:p>
        </p:txBody>
      </p:sp>
      <p:sp>
        <p:nvSpPr>
          <p:cNvPr id="6" name="TextBox 47">
            <a:extLst>
              <a:ext uri="{FF2B5EF4-FFF2-40B4-BE49-F238E27FC236}">
                <a16:creationId xmlns:a16="http://schemas.microsoft.com/office/drawing/2014/main" id="{7F8E700D-C9FE-22B4-090B-964552FBF69B}"/>
              </a:ext>
            </a:extLst>
          </p:cNvPr>
          <p:cNvSpPr txBox="1"/>
          <p:nvPr/>
        </p:nvSpPr>
        <p:spPr>
          <a:xfrm>
            <a:off x="762000" y="1650288"/>
            <a:ext cx="10289190" cy="4093428"/>
          </a:xfrm>
          <a:prstGeom prst="rect">
            <a:avLst/>
          </a:prstGeom>
          <a:noFill/>
        </p:spPr>
        <p:txBody>
          <a:bodyPr wrap="square" rtlCol="0">
            <a:spAutoFit/>
          </a:bodyPr>
          <a:lstStyle/>
          <a:p>
            <a:r>
              <a:rPr lang="en-US" sz="2000" b="1" dirty="0">
                <a:latin typeface="Alexandria"/>
              </a:rPr>
              <a:t>1.1 Definition and Scope</a:t>
            </a:r>
          </a:p>
          <a:p>
            <a:r>
              <a:rPr lang="en-US" sz="2000" b="1" dirty="0">
                <a:solidFill>
                  <a:schemeClr val="accent2"/>
                </a:solidFill>
                <a:latin typeface="Alexandria"/>
              </a:rPr>
              <a:t>Commercial real estate (CRE) </a:t>
            </a:r>
            <a:r>
              <a:rPr lang="en-US" sz="2000" dirty="0">
                <a:latin typeface="Alexandria"/>
              </a:rPr>
              <a:t>refers to properties used primarily for business activities rather than personal or residential purposes. </a:t>
            </a:r>
          </a:p>
          <a:p>
            <a:endParaRPr lang="en-US" sz="2000" dirty="0">
              <a:latin typeface="Alexandria"/>
            </a:endParaRPr>
          </a:p>
          <a:p>
            <a:r>
              <a:rPr lang="en-US" sz="2000" dirty="0">
                <a:latin typeface="Alexandria"/>
              </a:rPr>
              <a:t>It includes </a:t>
            </a:r>
            <a:r>
              <a:rPr lang="en-US" sz="2000" b="1" dirty="0">
                <a:latin typeface="Alexandria"/>
              </a:rPr>
              <a:t>office buildings, retail centers, warehouses, hotels, educational facilities, and mixed-use developments.</a:t>
            </a:r>
          </a:p>
          <a:p>
            <a:endParaRPr lang="en-US" sz="2000" b="1" dirty="0">
              <a:latin typeface="Alexandria"/>
            </a:endParaRPr>
          </a:p>
          <a:p>
            <a:r>
              <a:rPr lang="en-US" sz="2000" dirty="0">
                <a:latin typeface="Alexandria"/>
              </a:rPr>
              <a:t>CRE plays a critical role in the economy:</a:t>
            </a:r>
          </a:p>
          <a:p>
            <a:endParaRPr lang="en-US" sz="2000" dirty="0">
              <a:latin typeface="Alexandria"/>
            </a:endParaRPr>
          </a:p>
          <a:p>
            <a:r>
              <a:rPr lang="en-US" sz="2000" dirty="0">
                <a:latin typeface="Alexandria"/>
              </a:rPr>
              <a:t>It houses the productive sectors, generates employment, and serves as a major investment vehicle for institutional and private investors. </a:t>
            </a:r>
          </a:p>
          <a:p>
            <a:r>
              <a:rPr lang="en-US" sz="2000" dirty="0">
                <a:latin typeface="Alexandria"/>
              </a:rPr>
              <a:t>Unlike residential property, whose value depends largely on household income and demographic trends, commercial property values are tied to </a:t>
            </a:r>
            <a:r>
              <a:rPr lang="en-US" sz="2000" b="1" dirty="0">
                <a:latin typeface="Alexandria"/>
              </a:rPr>
              <a:t>business performance and economic cycles</a:t>
            </a:r>
            <a:r>
              <a:rPr lang="en-US" sz="2000" dirty="0">
                <a:latin typeface="Alexandria"/>
              </a:rPr>
              <a:t>.</a:t>
            </a:r>
          </a:p>
        </p:txBody>
      </p:sp>
    </p:spTree>
    <p:extLst>
      <p:ext uri="{BB962C8B-B14F-4D97-AF65-F5344CB8AC3E}">
        <p14:creationId xmlns:p14="http://schemas.microsoft.com/office/powerpoint/2010/main" val="4174371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A2DF0-F625-14CB-00E9-476C84FCD7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6FC304-6838-F084-1CF9-A7F0D98B82D2}"/>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45FB986E-5084-E683-F6C6-3D7AE6EA7F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0A5F9D4D-9918-0A7C-50CC-06F80C98007B}"/>
              </a:ext>
            </a:extLst>
          </p:cNvPr>
          <p:cNvSpPr txBox="1"/>
          <p:nvPr/>
        </p:nvSpPr>
        <p:spPr>
          <a:xfrm>
            <a:off x="906716" y="1683045"/>
            <a:ext cx="10378568" cy="3430170"/>
          </a:xfrm>
          <a:prstGeom prst="rect">
            <a:avLst/>
          </a:prstGeom>
          <a:noFill/>
        </p:spPr>
        <p:txBody>
          <a:bodyPr wrap="square" rtlCol="0">
            <a:spAutoFit/>
          </a:bodyPr>
          <a:lstStyle/>
          <a:p>
            <a:r>
              <a:rPr lang="en-US" sz="2000" b="1" dirty="0">
                <a:latin typeface="Alexandria"/>
              </a:rPr>
              <a:t>1.2 Importance of CRE in the Economy</a:t>
            </a:r>
          </a:p>
          <a:p>
            <a:endParaRPr lang="en-US" sz="2000" b="1" dirty="0">
              <a:latin typeface="Alexandria"/>
            </a:endParaRPr>
          </a:p>
          <a:p>
            <a:pPr>
              <a:lnSpc>
                <a:spcPct val="150000"/>
              </a:lnSpc>
            </a:pPr>
            <a:r>
              <a:rPr lang="en-US" sz="2000" b="1" dirty="0">
                <a:latin typeface="Alexandria"/>
              </a:rPr>
              <a:t>Capital formation:</a:t>
            </a:r>
            <a:r>
              <a:rPr lang="en-US" sz="2000" dirty="0">
                <a:latin typeface="Alexandria"/>
              </a:rPr>
              <a:t> CRE development drives construction, engineering, and financing industries.</a:t>
            </a:r>
          </a:p>
          <a:p>
            <a:pPr>
              <a:lnSpc>
                <a:spcPct val="150000"/>
              </a:lnSpc>
            </a:pPr>
            <a:r>
              <a:rPr lang="en-US" sz="2000" b="1" dirty="0">
                <a:latin typeface="Alexandria"/>
              </a:rPr>
              <a:t>Employment:</a:t>
            </a:r>
            <a:r>
              <a:rPr lang="en-US" sz="2000" dirty="0">
                <a:latin typeface="Alexandria"/>
              </a:rPr>
              <a:t> Offices and commercial centers host most white-collar and service jobs.</a:t>
            </a:r>
          </a:p>
          <a:p>
            <a:pPr>
              <a:lnSpc>
                <a:spcPct val="150000"/>
              </a:lnSpc>
            </a:pPr>
            <a:r>
              <a:rPr lang="en-US" sz="2000" b="1" dirty="0">
                <a:latin typeface="Alexandria"/>
              </a:rPr>
              <a:t>Tax base:</a:t>
            </a:r>
            <a:r>
              <a:rPr lang="en-US" sz="2000" dirty="0">
                <a:latin typeface="Alexandria"/>
              </a:rPr>
              <a:t> Commercial properties provide significant property-tax revenues for municipalities.</a:t>
            </a:r>
          </a:p>
          <a:p>
            <a:pPr>
              <a:lnSpc>
                <a:spcPct val="150000"/>
              </a:lnSpc>
            </a:pPr>
            <a:r>
              <a:rPr lang="en-US" sz="2000" b="1" dirty="0">
                <a:latin typeface="Alexandria"/>
              </a:rPr>
              <a:t>Investment diversification:</a:t>
            </a:r>
            <a:r>
              <a:rPr lang="en-US" sz="2000" dirty="0">
                <a:latin typeface="Alexandria"/>
              </a:rPr>
              <a:t> CRE serves as a hedge against inflation and stock-market volatility.</a:t>
            </a:r>
          </a:p>
          <a:p>
            <a:pPr>
              <a:lnSpc>
                <a:spcPct val="150000"/>
              </a:lnSpc>
            </a:pPr>
            <a:endParaRPr lang="en-US" sz="2000" dirty="0"/>
          </a:p>
          <a:p>
            <a:pPr>
              <a:lnSpc>
                <a:spcPct val="150000"/>
              </a:lnSpc>
            </a:pPr>
            <a:endParaRPr lang="en-US" sz="2000" dirty="0"/>
          </a:p>
        </p:txBody>
      </p:sp>
      <p:sp>
        <p:nvSpPr>
          <p:cNvPr id="4" name="مربع نص 3">
            <a:extLst>
              <a:ext uri="{FF2B5EF4-FFF2-40B4-BE49-F238E27FC236}">
                <a16:creationId xmlns:a16="http://schemas.microsoft.com/office/drawing/2014/main" id="{1A2D9083-0CD4-71B6-20E6-D91D47F15CAA}"/>
              </a:ext>
            </a:extLst>
          </p:cNvPr>
          <p:cNvSpPr txBox="1"/>
          <p:nvPr/>
        </p:nvSpPr>
        <p:spPr>
          <a:xfrm>
            <a:off x="963118" y="826081"/>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 to Commercial Real Estate</a:t>
            </a:r>
          </a:p>
        </p:txBody>
      </p:sp>
      <p:pic>
        <p:nvPicPr>
          <p:cNvPr id="2" name="صورة 1">
            <a:extLst>
              <a:ext uri="{FF2B5EF4-FFF2-40B4-BE49-F238E27FC236}">
                <a16:creationId xmlns:a16="http://schemas.microsoft.com/office/drawing/2014/main" id="{E88FAD88-F9BC-D9E1-53DB-342E45569ECE}"/>
              </a:ext>
            </a:extLst>
          </p:cNvPr>
          <p:cNvPicPr>
            <a:picLocks noChangeAspect="1"/>
          </p:cNvPicPr>
          <p:nvPr/>
        </p:nvPicPr>
        <p:blipFill>
          <a:blip r:embed="rId3"/>
          <a:stretch>
            <a:fillRect/>
          </a:stretch>
        </p:blipFill>
        <p:spPr>
          <a:xfrm>
            <a:off x="4427408" y="4313115"/>
            <a:ext cx="2857500" cy="1600200"/>
          </a:xfrm>
          <a:prstGeom prst="rect">
            <a:avLst/>
          </a:prstGeom>
        </p:spPr>
      </p:pic>
    </p:spTree>
    <p:extLst>
      <p:ext uri="{BB962C8B-B14F-4D97-AF65-F5344CB8AC3E}">
        <p14:creationId xmlns:p14="http://schemas.microsoft.com/office/powerpoint/2010/main" val="133718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6ABBB-3938-65F6-86AC-5666499D81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B870BB-285A-209B-61AF-293C9E1B49E8}"/>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2AF35E2-D09A-2F6D-47D5-BA57F0878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D50A8C3E-D974-22A2-349E-C40CCF5DC6FD}"/>
              </a:ext>
            </a:extLst>
          </p:cNvPr>
          <p:cNvSpPr txBox="1"/>
          <p:nvPr/>
        </p:nvSpPr>
        <p:spPr>
          <a:xfrm>
            <a:off x="689640" y="1581171"/>
            <a:ext cx="10812719" cy="4199611"/>
          </a:xfrm>
          <a:prstGeom prst="rect">
            <a:avLst/>
          </a:prstGeom>
          <a:noFill/>
        </p:spPr>
        <p:txBody>
          <a:bodyPr wrap="square" rtlCol="0">
            <a:spAutoFit/>
          </a:bodyPr>
          <a:lstStyle/>
          <a:p>
            <a:pPr>
              <a:lnSpc>
                <a:spcPct val="150000"/>
              </a:lnSpc>
            </a:pPr>
            <a:r>
              <a:rPr lang="en-US" sz="2000" b="1" dirty="0">
                <a:latin typeface="Alexandria"/>
              </a:rPr>
              <a:t>1.3 Evolution of the CRE Sector</a:t>
            </a:r>
          </a:p>
          <a:p>
            <a:pPr>
              <a:lnSpc>
                <a:spcPct val="150000"/>
              </a:lnSpc>
            </a:pPr>
            <a:r>
              <a:rPr lang="en-US" sz="2000" dirty="0">
                <a:latin typeface="Alexandria"/>
              </a:rPr>
              <a:t>From 20th-century skyscrapers to 21st-century smart buildings, CRE has evolved with </a:t>
            </a:r>
            <a:r>
              <a:rPr lang="en-US" sz="2000" b="1" dirty="0">
                <a:latin typeface="Alexandria"/>
              </a:rPr>
              <a:t>technological innovation, globalization, and sustainability goals</a:t>
            </a:r>
            <a:r>
              <a:rPr lang="en-US" sz="2000" dirty="0">
                <a:latin typeface="Alexandria"/>
              </a:rPr>
              <a:t>.</a:t>
            </a:r>
          </a:p>
          <a:p>
            <a:pPr>
              <a:lnSpc>
                <a:spcPct val="150000"/>
              </a:lnSpc>
            </a:pPr>
            <a:r>
              <a:rPr lang="en-US" sz="2000" dirty="0">
                <a:latin typeface="Alexandria"/>
              </a:rPr>
              <a:t> After the pandemic, flexible offices, logistics hubs, and mixed-use spaces became dominant segments.</a:t>
            </a:r>
          </a:p>
          <a:p>
            <a:pPr>
              <a:lnSpc>
                <a:spcPct val="150000"/>
              </a:lnSpc>
            </a:pPr>
            <a:endParaRPr lang="en-US" sz="2000" dirty="0">
              <a:latin typeface="Alexandria"/>
            </a:endParaRPr>
          </a:p>
          <a:p>
            <a:pPr>
              <a:lnSpc>
                <a:spcPct val="150000"/>
              </a:lnSpc>
            </a:pPr>
            <a:r>
              <a:rPr lang="en-US" sz="2000" dirty="0">
                <a:latin typeface="Alexandria"/>
              </a:rPr>
              <a:t>Many urban Apps such as Uber, Instacart and Starbucks save us time. Labor economists emphasize that the value of our time is tied to our opportunity cost.</a:t>
            </a:r>
          </a:p>
          <a:p>
            <a:pPr>
              <a:lnSpc>
                <a:spcPct val="150000"/>
              </a:lnSpc>
            </a:pPr>
            <a:r>
              <a:rPr lang="en-US" sz="2000" dirty="0">
                <a:latin typeface="Alexandria"/>
              </a:rPr>
              <a:t>Why? The time one wastes standing on line could have been reallocated to working at one’s wage.</a:t>
            </a:r>
          </a:p>
          <a:p>
            <a:pPr>
              <a:lnSpc>
                <a:spcPct val="150000"/>
              </a:lnSpc>
            </a:pPr>
            <a:endParaRPr lang="en-US" sz="2000" dirty="0">
              <a:latin typeface="Alexandria"/>
            </a:endParaRPr>
          </a:p>
        </p:txBody>
      </p:sp>
      <p:sp>
        <p:nvSpPr>
          <p:cNvPr id="3" name="مربع نص 2">
            <a:extLst>
              <a:ext uri="{FF2B5EF4-FFF2-40B4-BE49-F238E27FC236}">
                <a16:creationId xmlns:a16="http://schemas.microsoft.com/office/drawing/2014/main" id="{F08C79D8-231F-7276-9B40-D7B4CA0E0FD9}"/>
              </a:ext>
            </a:extLst>
          </p:cNvPr>
          <p:cNvSpPr txBox="1"/>
          <p:nvPr/>
        </p:nvSpPr>
        <p:spPr>
          <a:xfrm>
            <a:off x="689640" y="758315"/>
            <a:ext cx="8179975" cy="558743"/>
          </a:xfrm>
          <a:prstGeom prst="rect">
            <a:avLst/>
          </a:prstGeom>
          <a:noFill/>
        </p:spPr>
        <p:txBody>
          <a:bodyPr wrap="square">
            <a:spAutoFit/>
          </a:bodyPr>
          <a:lstStyle/>
          <a:p>
            <a:pPr algn="l" rtl="0">
              <a:lnSpc>
                <a:spcPct val="115000"/>
              </a:lnSpc>
              <a:spcAft>
                <a:spcPts val="1000"/>
              </a:spcAft>
              <a:buNone/>
            </a:pPr>
            <a:r>
              <a:rPr lang="en-US" sz="2800" dirty="0">
                <a:latin typeface="Alexandria" charset="0"/>
              </a:rPr>
              <a:t>1. Introduction to Commercial Real Estate</a:t>
            </a:r>
          </a:p>
        </p:txBody>
      </p:sp>
    </p:spTree>
    <p:extLst>
      <p:ext uri="{BB962C8B-B14F-4D97-AF65-F5344CB8AC3E}">
        <p14:creationId xmlns:p14="http://schemas.microsoft.com/office/powerpoint/2010/main" val="2825676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2228F-752E-1423-5B4D-22C7FAA4ED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56CF6C-9481-3C6F-6B48-446AB94BDD7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1F64E65-CEF4-D97D-7277-BF1211873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734412D-10A7-73C3-A5C0-DCD621A4FB24}"/>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Commercial Real Estate Market Fundamentals</a:t>
            </a:r>
          </a:p>
        </p:txBody>
      </p:sp>
      <p:sp>
        <p:nvSpPr>
          <p:cNvPr id="6" name="TextBox 47">
            <a:extLst>
              <a:ext uri="{FF2B5EF4-FFF2-40B4-BE49-F238E27FC236}">
                <a16:creationId xmlns:a16="http://schemas.microsoft.com/office/drawing/2014/main" id="{C79D91DB-6449-622C-F460-4434A90C20C1}"/>
              </a:ext>
            </a:extLst>
          </p:cNvPr>
          <p:cNvSpPr txBox="1"/>
          <p:nvPr/>
        </p:nvSpPr>
        <p:spPr>
          <a:xfrm>
            <a:off x="762000" y="1630714"/>
            <a:ext cx="8048625" cy="4401205"/>
          </a:xfrm>
          <a:prstGeom prst="rect">
            <a:avLst/>
          </a:prstGeom>
          <a:solidFill>
            <a:schemeClr val="bg1"/>
          </a:solidFill>
        </p:spPr>
        <p:txBody>
          <a:bodyPr wrap="square" rtlCol="0">
            <a:spAutoFit/>
          </a:bodyPr>
          <a:lstStyle/>
          <a:p>
            <a:r>
              <a:rPr lang="en-US" sz="2000" b="1" dirty="0">
                <a:latin typeface="Alexandria"/>
              </a:rPr>
              <a:t>2.1 Dual Market Structure</a:t>
            </a:r>
          </a:p>
          <a:p>
            <a:r>
              <a:rPr lang="en-US" sz="2000" dirty="0">
                <a:latin typeface="Alexandria"/>
              </a:rPr>
              <a:t>Commercial real estate operates within two interconnected markets:</a:t>
            </a:r>
          </a:p>
          <a:p>
            <a:r>
              <a:rPr lang="en-US" sz="2000" b="1" dirty="0">
                <a:latin typeface="Alexandria"/>
              </a:rPr>
              <a:t>Space Market (User Market)</a:t>
            </a:r>
            <a:r>
              <a:rPr lang="en-US" sz="2000" dirty="0">
                <a:latin typeface="Alexandria"/>
              </a:rPr>
              <a:t> — Tenants demand physical space; landlords supply it.</a:t>
            </a:r>
          </a:p>
          <a:p>
            <a:r>
              <a:rPr lang="en-US" sz="2000" b="1" dirty="0">
                <a:latin typeface="Alexandria"/>
              </a:rPr>
              <a:t>Asset Market (Investment Market)</a:t>
            </a:r>
            <a:r>
              <a:rPr lang="en-US" sz="2000" dirty="0">
                <a:latin typeface="Alexandria"/>
              </a:rPr>
              <a:t> — Investors trade ownership rights based on expected returns.</a:t>
            </a:r>
          </a:p>
          <a:p>
            <a:endParaRPr lang="en-US" sz="2000" dirty="0">
              <a:latin typeface="Alexandria"/>
            </a:endParaRPr>
          </a:p>
          <a:p>
            <a:r>
              <a:rPr lang="en-US" sz="2000" dirty="0">
                <a:latin typeface="Alexandria"/>
              </a:rPr>
              <a:t>In a city with 10 million people, it  is expected there is sufficient demand that there is now an incentive to invest to be so specialized. This logic generalizes. In big cities, many specialized niche varieties of products, skills and talents can attract enough demand to make it profitable for suppliers to acquire the skill and sell their talent in such a city.</a:t>
            </a:r>
          </a:p>
          <a:p>
            <a:r>
              <a:rPr lang="en-US" sz="2000" dirty="0">
                <a:latin typeface="Alexandria"/>
              </a:rPr>
              <a:t> In contrast, in a smaller town or on a deserted island one must be a generalist. </a:t>
            </a:r>
          </a:p>
        </p:txBody>
      </p:sp>
      <p:pic>
        <p:nvPicPr>
          <p:cNvPr id="4" name="صورة 3">
            <a:extLst>
              <a:ext uri="{FF2B5EF4-FFF2-40B4-BE49-F238E27FC236}">
                <a16:creationId xmlns:a16="http://schemas.microsoft.com/office/drawing/2014/main" id="{01646D23-3395-D170-9F2D-B38F66142D0E}"/>
              </a:ext>
            </a:extLst>
          </p:cNvPr>
          <p:cNvPicPr>
            <a:picLocks noChangeAspect="1"/>
          </p:cNvPicPr>
          <p:nvPr/>
        </p:nvPicPr>
        <p:blipFill>
          <a:blip r:embed="rId3"/>
          <a:stretch>
            <a:fillRect/>
          </a:stretch>
        </p:blipFill>
        <p:spPr>
          <a:xfrm>
            <a:off x="8623794" y="2722354"/>
            <a:ext cx="2619375" cy="1743075"/>
          </a:xfrm>
          <a:prstGeom prst="rect">
            <a:avLst/>
          </a:prstGeom>
        </p:spPr>
      </p:pic>
    </p:spTree>
    <p:extLst>
      <p:ext uri="{BB962C8B-B14F-4D97-AF65-F5344CB8AC3E}">
        <p14:creationId xmlns:p14="http://schemas.microsoft.com/office/powerpoint/2010/main" val="1286554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B7AC21-AD46-4F4E-213F-551BD76D34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BC8FD2-0A0D-522A-32C8-38C4501545F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2E9C9F8-E3D2-3E11-8018-1674E03C8C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D789AC7-1F6B-8E49-129A-A9C6A3F3A92E}"/>
              </a:ext>
            </a:extLst>
          </p:cNvPr>
          <p:cNvSpPr txBox="1"/>
          <p:nvPr/>
        </p:nvSpPr>
        <p:spPr>
          <a:xfrm>
            <a:off x="963118" y="826081"/>
            <a:ext cx="8179975" cy="671851"/>
          </a:xfrm>
          <a:prstGeom prst="rect">
            <a:avLst/>
          </a:prstGeom>
          <a:noFill/>
        </p:spPr>
        <p:txBody>
          <a:bodyPr wrap="square">
            <a:spAutoFit/>
          </a:bodyPr>
          <a:lstStyle/>
          <a:p>
            <a:pPr>
              <a:lnSpc>
                <a:spcPct val="150000"/>
              </a:lnSpc>
            </a:pPr>
            <a:r>
              <a:rPr lang="en-US" sz="2800" dirty="0"/>
              <a:t>2. Commercial Real Estate Market Fundamentals</a:t>
            </a:r>
          </a:p>
        </p:txBody>
      </p:sp>
      <p:sp>
        <p:nvSpPr>
          <p:cNvPr id="6" name="TextBox 47">
            <a:extLst>
              <a:ext uri="{FF2B5EF4-FFF2-40B4-BE49-F238E27FC236}">
                <a16:creationId xmlns:a16="http://schemas.microsoft.com/office/drawing/2014/main" id="{A58B7D76-531F-20EF-79B9-42171822A519}"/>
              </a:ext>
            </a:extLst>
          </p:cNvPr>
          <p:cNvSpPr txBox="1"/>
          <p:nvPr/>
        </p:nvSpPr>
        <p:spPr>
          <a:xfrm>
            <a:off x="762000" y="1630714"/>
            <a:ext cx="10510603" cy="4093428"/>
          </a:xfrm>
          <a:prstGeom prst="rect">
            <a:avLst/>
          </a:prstGeom>
          <a:solidFill>
            <a:schemeClr val="accent1">
              <a:lumMod val="20000"/>
              <a:lumOff val="80000"/>
            </a:schemeClr>
          </a:solidFill>
        </p:spPr>
        <p:txBody>
          <a:bodyPr wrap="square" rtlCol="0">
            <a:spAutoFit/>
          </a:bodyPr>
          <a:lstStyle/>
          <a:p>
            <a:r>
              <a:rPr lang="en-US" sz="2000" b="1" dirty="0">
                <a:latin typeface="Alexandria"/>
              </a:rPr>
              <a:t>2.1 Dual Market Structure - Example</a:t>
            </a:r>
          </a:p>
          <a:p>
            <a:endParaRPr lang="en-US" sz="2000" dirty="0">
              <a:latin typeface="Alexandria"/>
            </a:endParaRPr>
          </a:p>
          <a:p>
            <a:r>
              <a:rPr lang="en-US" sz="2000" dirty="0">
                <a:latin typeface="Alexandria"/>
              </a:rPr>
              <a:t>A for profit store will seek out physical locations closer to areas in a city where more people live and where more wealth is concentrated. </a:t>
            </a:r>
          </a:p>
          <a:p>
            <a:r>
              <a:rPr lang="en-US" sz="2000" dirty="0">
                <a:latin typeface="Alexandria"/>
              </a:rPr>
              <a:t>Marketing experts refer to this as market potential. </a:t>
            </a:r>
          </a:p>
          <a:p>
            <a:r>
              <a:rPr lang="en-US" sz="2000" dirty="0">
                <a:latin typeface="Alexandria"/>
              </a:rPr>
              <a:t>A simple metric might be; how many households with an average income of over $100,000 per year live within five miles of a given location. </a:t>
            </a:r>
          </a:p>
          <a:p>
            <a:endParaRPr lang="en-US" sz="2000" dirty="0">
              <a:latin typeface="Alexandria"/>
            </a:endParaRPr>
          </a:p>
          <a:p>
            <a:endParaRPr lang="en-US" sz="2000" dirty="0">
              <a:latin typeface="Alexandria"/>
            </a:endParaRPr>
          </a:p>
          <a:p>
            <a:r>
              <a:rPr lang="en-US" sz="2000" dirty="0">
                <a:latin typeface="Alexandria"/>
              </a:rPr>
              <a:t>For example, suppose that 54,000 households live within five miles of the location and 48% of them have incomes over $100,000. </a:t>
            </a:r>
          </a:p>
          <a:p>
            <a:r>
              <a:rPr lang="en-US" sz="2000" dirty="0">
                <a:latin typeface="Alexandria"/>
              </a:rPr>
              <a:t>In this case, her best guess of the count of rich households within five miles is 540000*.48.</a:t>
            </a:r>
            <a:endParaRPr lang="en-US" sz="2000" dirty="0"/>
          </a:p>
          <a:p>
            <a:endParaRPr lang="en-US" sz="2000" dirty="0"/>
          </a:p>
        </p:txBody>
      </p:sp>
    </p:spTree>
    <p:extLst>
      <p:ext uri="{BB962C8B-B14F-4D97-AF65-F5344CB8AC3E}">
        <p14:creationId xmlns:p14="http://schemas.microsoft.com/office/powerpoint/2010/main" val="204270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19CBFD-8C86-6C37-A348-0AA101655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5F608-78D9-5B40-73EB-14EBD98F7C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020FCFC-7B27-ACC8-49AF-BCF3819EB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533C16C-18DF-195D-C5F7-C580A2A37272}"/>
              </a:ext>
            </a:extLst>
          </p:cNvPr>
          <p:cNvSpPr txBox="1"/>
          <p:nvPr/>
        </p:nvSpPr>
        <p:spPr>
          <a:xfrm>
            <a:off x="963118" y="826081"/>
            <a:ext cx="8179975" cy="1205073"/>
          </a:xfrm>
          <a:prstGeom prst="rect">
            <a:avLst/>
          </a:prstGeom>
          <a:noFill/>
        </p:spPr>
        <p:txBody>
          <a:bodyPr wrap="square">
            <a:spAutoFit/>
          </a:bodyPr>
          <a:lstStyle/>
          <a:p>
            <a:pPr>
              <a:lnSpc>
                <a:spcPct val="115000"/>
              </a:lnSpc>
              <a:spcAft>
                <a:spcPts val="1000"/>
              </a:spcAft>
            </a:pPr>
            <a:r>
              <a:rPr lang="en-US" sz="2800" dirty="0">
                <a:latin typeface="Alexandria" charset="0"/>
              </a:rPr>
              <a:t>2. </a:t>
            </a:r>
            <a:r>
              <a:rPr lang="en-US" sz="2800" dirty="0"/>
              <a:t>Commercial Real Estate Market Fundamentals</a:t>
            </a:r>
          </a:p>
          <a:p>
            <a:pPr>
              <a:lnSpc>
                <a:spcPct val="115000"/>
              </a:lnSpc>
              <a:spcAft>
                <a:spcPts val="1000"/>
              </a:spcAft>
            </a:pPr>
            <a:endParaRPr lang="en-US" sz="2800" dirty="0">
              <a:latin typeface="Alexandria" charset="0"/>
            </a:endParaRPr>
          </a:p>
        </p:txBody>
      </p:sp>
      <p:sp>
        <p:nvSpPr>
          <p:cNvPr id="6" name="TextBox 47">
            <a:extLst>
              <a:ext uri="{FF2B5EF4-FFF2-40B4-BE49-F238E27FC236}">
                <a16:creationId xmlns:a16="http://schemas.microsoft.com/office/drawing/2014/main" id="{DD7721A4-49BC-F2FF-C2F6-60A35FD850F5}"/>
              </a:ext>
            </a:extLst>
          </p:cNvPr>
          <p:cNvSpPr txBox="1"/>
          <p:nvPr/>
        </p:nvSpPr>
        <p:spPr>
          <a:xfrm>
            <a:off x="963118" y="2153933"/>
            <a:ext cx="3480215" cy="3170099"/>
          </a:xfrm>
          <a:prstGeom prst="rect">
            <a:avLst/>
          </a:prstGeom>
          <a:noFill/>
        </p:spPr>
        <p:txBody>
          <a:bodyPr wrap="square" rtlCol="0">
            <a:spAutoFit/>
          </a:bodyPr>
          <a:lstStyle/>
          <a:p>
            <a:r>
              <a:rPr lang="en-US" sz="2000" b="1" dirty="0"/>
              <a:t>2.2 Rent and Vacancy Dynamics</a:t>
            </a:r>
          </a:p>
          <a:p>
            <a:endParaRPr lang="en-US" sz="2000" b="1" dirty="0"/>
          </a:p>
          <a:p>
            <a:r>
              <a:rPr lang="en-US" sz="2000" dirty="0"/>
              <a:t>Rents reflect the interaction between tenant demand and space supply. </a:t>
            </a:r>
          </a:p>
          <a:p>
            <a:r>
              <a:rPr lang="en-US" sz="2000" dirty="0"/>
              <a:t>When vacancy rates are low, landlords gain bargaining power; when vacancies rise, rents adjust downward.</a:t>
            </a:r>
          </a:p>
        </p:txBody>
      </p:sp>
      <p:pic>
        <p:nvPicPr>
          <p:cNvPr id="4" name="صورة 3">
            <a:extLst>
              <a:ext uri="{FF2B5EF4-FFF2-40B4-BE49-F238E27FC236}">
                <a16:creationId xmlns:a16="http://schemas.microsoft.com/office/drawing/2014/main" id="{28D23572-6AC6-3D52-7A99-55EB20E85478}"/>
              </a:ext>
            </a:extLst>
          </p:cNvPr>
          <p:cNvPicPr>
            <a:picLocks noChangeAspect="1"/>
          </p:cNvPicPr>
          <p:nvPr/>
        </p:nvPicPr>
        <p:blipFill>
          <a:blip r:embed="rId3"/>
          <a:stretch>
            <a:fillRect/>
          </a:stretch>
        </p:blipFill>
        <p:spPr>
          <a:xfrm>
            <a:off x="4537022" y="1846157"/>
            <a:ext cx="6057043" cy="3785652"/>
          </a:xfrm>
          <a:prstGeom prst="rect">
            <a:avLst/>
          </a:prstGeom>
        </p:spPr>
      </p:pic>
    </p:spTree>
    <p:extLst>
      <p:ext uri="{BB962C8B-B14F-4D97-AF65-F5344CB8AC3E}">
        <p14:creationId xmlns:p14="http://schemas.microsoft.com/office/powerpoint/2010/main" val="2701031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FD4263-742B-B490-090B-5EDAA879B5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E71FFC-EA8E-EECB-EF01-7D922276640B}"/>
              </a:ext>
            </a:extLst>
          </p:cNvPr>
          <p:cNvSpPr/>
          <p:nvPr/>
        </p:nvSpPr>
        <p:spPr>
          <a:xfrm>
            <a:off x="647259" y="163791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1A933EE-BC80-D135-54F4-03E5869434C7}"/>
              </a:ext>
            </a:extLst>
          </p:cNvPr>
          <p:cNvSpPr txBox="1"/>
          <p:nvPr/>
        </p:nvSpPr>
        <p:spPr>
          <a:xfrm>
            <a:off x="1838401" y="2577901"/>
            <a:ext cx="3630117" cy="707886"/>
          </a:xfrm>
          <a:prstGeom prst="rect">
            <a:avLst/>
          </a:prstGeom>
          <a:noFill/>
        </p:spPr>
        <p:txBody>
          <a:bodyPr wrap="square" rtlCol="0">
            <a:spAutoFit/>
          </a:bodyPr>
          <a:lstStyle/>
          <a:p>
            <a:r>
              <a:rPr lang="en-US" sz="2000" b="1" dirty="0"/>
              <a:t>2.3 Determinants of Demand</a:t>
            </a:r>
          </a:p>
          <a:p>
            <a:r>
              <a:rPr lang="en-US" sz="2000" dirty="0"/>
              <a:t>.</a:t>
            </a:r>
          </a:p>
        </p:txBody>
      </p:sp>
      <p:pic>
        <p:nvPicPr>
          <p:cNvPr id="7" name="Graphic 21">
            <a:extLst>
              <a:ext uri="{FF2B5EF4-FFF2-40B4-BE49-F238E27FC236}">
                <a16:creationId xmlns:a16="http://schemas.microsoft.com/office/drawing/2014/main" id="{3EF14669-65F3-FC45-52BB-AC5CF9B4F2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940BE23C-AAB8-BD0A-463F-37C59D1CAD16}"/>
              </a:ext>
            </a:extLst>
          </p:cNvPr>
          <p:cNvSpPr txBox="1"/>
          <p:nvPr/>
        </p:nvSpPr>
        <p:spPr>
          <a:xfrm>
            <a:off x="963118" y="826081"/>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a:t>
            </a:r>
            <a:r>
              <a:rPr lang="en-US" sz="2800" dirty="0"/>
              <a:t>Commercial Real Estate Market Fundamentals</a:t>
            </a:r>
          </a:p>
        </p:txBody>
      </p:sp>
      <p:pic>
        <p:nvPicPr>
          <p:cNvPr id="2" name="Picture 4">
            <a:extLst>
              <a:ext uri="{FF2B5EF4-FFF2-40B4-BE49-F238E27FC236}">
                <a16:creationId xmlns:a16="http://schemas.microsoft.com/office/drawing/2014/main" id="{1C6BB018-FB02-2DE3-D43C-0EB702AF4E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01398" y="1668838"/>
            <a:ext cx="3796501" cy="3554835"/>
          </a:xfrm>
          <a:prstGeom prst="rect">
            <a:avLst/>
          </a:prstGeom>
        </p:spPr>
      </p:pic>
      <p:sp>
        <p:nvSpPr>
          <p:cNvPr id="4" name="TextBox 2">
            <a:extLst>
              <a:ext uri="{FF2B5EF4-FFF2-40B4-BE49-F238E27FC236}">
                <a16:creationId xmlns:a16="http://schemas.microsoft.com/office/drawing/2014/main" id="{3200E063-7016-B73C-B3A8-781B41DC0D55}"/>
              </a:ext>
            </a:extLst>
          </p:cNvPr>
          <p:cNvSpPr txBox="1"/>
          <p:nvPr/>
        </p:nvSpPr>
        <p:spPr>
          <a:xfrm>
            <a:off x="7686850" y="3061970"/>
            <a:ext cx="3495167" cy="1015663"/>
          </a:xfrm>
          <a:prstGeom prst="rect">
            <a:avLst/>
          </a:prstGeom>
          <a:noFill/>
        </p:spPr>
        <p:txBody>
          <a:bodyPr wrap="square" rtlCol="0">
            <a:spAutoFit/>
          </a:bodyPr>
          <a:lstStyle/>
          <a:p>
            <a:r>
              <a:rPr lang="en-US" sz="2000" b="1" dirty="0">
                <a:latin typeface="Alexandria" charset="0"/>
              </a:rPr>
              <a:t>Economic growth: </a:t>
            </a:r>
            <a:r>
              <a:rPr lang="en-US" sz="2000" dirty="0">
                <a:latin typeface="Alexandria" charset="0"/>
              </a:rPr>
              <a:t>Expanding GDP increases demand for offices and retail space</a:t>
            </a:r>
          </a:p>
        </p:txBody>
      </p:sp>
      <p:sp>
        <p:nvSpPr>
          <p:cNvPr id="5" name="TextBox 2">
            <a:extLst>
              <a:ext uri="{FF2B5EF4-FFF2-40B4-BE49-F238E27FC236}">
                <a16:creationId xmlns:a16="http://schemas.microsoft.com/office/drawing/2014/main" id="{AACAAD89-3391-3E37-99CD-4EEC0917E478}"/>
              </a:ext>
            </a:extLst>
          </p:cNvPr>
          <p:cNvSpPr txBox="1"/>
          <p:nvPr/>
        </p:nvSpPr>
        <p:spPr>
          <a:xfrm>
            <a:off x="6939840" y="4488061"/>
            <a:ext cx="3495167" cy="1015663"/>
          </a:xfrm>
          <a:prstGeom prst="rect">
            <a:avLst/>
          </a:prstGeom>
          <a:noFill/>
        </p:spPr>
        <p:txBody>
          <a:bodyPr wrap="square" rtlCol="0">
            <a:spAutoFit/>
          </a:bodyPr>
          <a:lstStyle/>
          <a:p>
            <a:r>
              <a:rPr lang="en-US" sz="2000" b="1" dirty="0">
                <a:latin typeface="Alexandria" charset="0"/>
              </a:rPr>
              <a:t>Employment: </a:t>
            </a:r>
            <a:r>
              <a:rPr lang="en-US" sz="2000" dirty="0">
                <a:latin typeface="Alexandria" charset="0"/>
              </a:rPr>
              <a:t>Job creation, especially in services, drives office occupancy</a:t>
            </a:r>
            <a:r>
              <a:rPr lang="en-US" sz="2000" b="1" dirty="0">
                <a:latin typeface="Alexandria" charset="0"/>
              </a:rPr>
              <a:t>.</a:t>
            </a:r>
          </a:p>
        </p:txBody>
      </p:sp>
      <p:sp>
        <p:nvSpPr>
          <p:cNvPr id="6" name="TextBox 2">
            <a:extLst>
              <a:ext uri="{FF2B5EF4-FFF2-40B4-BE49-F238E27FC236}">
                <a16:creationId xmlns:a16="http://schemas.microsoft.com/office/drawing/2014/main" id="{04BC9EF2-D227-7046-7FC0-C7A7DC3E1E2F}"/>
              </a:ext>
            </a:extLst>
          </p:cNvPr>
          <p:cNvSpPr txBox="1"/>
          <p:nvPr/>
        </p:nvSpPr>
        <p:spPr>
          <a:xfrm>
            <a:off x="3305521" y="5149417"/>
            <a:ext cx="3495167" cy="707886"/>
          </a:xfrm>
          <a:prstGeom prst="rect">
            <a:avLst/>
          </a:prstGeom>
          <a:noFill/>
        </p:spPr>
        <p:txBody>
          <a:bodyPr wrap="square" rtlCol="0">
            <a:spAutoFit/>
          </a:bodyPr>
          <a:lstStyle/>
          <a:p>
            <a:r>
              <a:rPr lang="en-US" sz="2000" b="1" dirty="0">
                <a:latin typeface="Alexandria" charset="0"/>
              </a:rPr>
              <a:t>Consumer spending: </a:t>
            </a:r>
            <a:r>
              <a:rPr lang="en-US" sz="2000" dirty="0">
                <a:latin typeface="Alexandria" charset="0"/>
              </a:rPr>
              <a:t>Boosts retail and hospitality demand.</a:t>
            </a:r>
          </a:p>
        </p:txBody>
      </p:sp>
      <p:sp>
        <p:nvSpPr>
          <p:cNvPr id="8" name="TextBox 2">
            <a:extLst>
              <a:ext uri="{FF2B5EF4-FFF2-40B4-BE49-F238E27FC236}">
                <a16:creationId xmlns:a16="http://schemas.microsoft.com/office/drawing/2014/main" id="{76E087EC-B446-C8E4-CC81-F6AC6290B060}"/>
              </a:ext>
            </a:extLst>
          </p:cNvPr>
          <p:cNvSpPr txBox="1"/>
          <p:nvPr/>
        </p:nvSpPr>
        <p:spPr>
          <a:xfrm>
            <a:off x="1349151" y="3569801"/>
            <a:ext cx="3495167" cy="1323439"/>
          </a:xfrm>
          <a:prstGeom prst="rect">
            <a:avLst/>
          </a:prstGeom>
          <a:noFill/>
        </p:spPr>
        <p:txBody>
          <a:bodyPr wrap="square" rtlCol="0">
            <a:spAutoFit/>
          </a:bodyPr>
          <a:lstStyle/>
          <a:p>
            <a:r>
              <a:rPr lang="en-US" sz="2000" b="1" dirty="0">
                <a:latin typeface="Alexandria" charset="0"/>
              </a:rPr>
              <a:t>Logistics and trade</a:t>
            </a:r>
            <a:r>
              <a:rPr lang="en-US" sz="2000" dirty="0">
                <a:latin typeface="Alexandria" charset="0"/>
              </a:rPr>
              <a:t>: Fuel industrial and warehouse space needs.</a:t>
            </a:r>
          </a:p>
          <a:p>
            <a:r>
              <a:rPr lang="en-US" sz="2000" dirty="0">
                <a:latin typeface="Alexandria" charset="0"/>
              </a:rPr>
              <a:t>.</a:t>
            </a:r>
          </a:p>
        </p:txBody>
      </p:sp>
    </p:spTree>
    <p:extLst>
      <p:ext uri="{BB962C8B-B14F-4D97-AF65-F5344CB8AC3E}">
        <p14:creationId xmlns:p14="http://schemas.microsoft.com/office/powerpoint/2010/main" val="3888312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A429-239B-61CE-2642-2C84A18F6C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D2CF76-FF57-2CD9-43B4-7935DC10B0AE}"/>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Supply Factor      | Description                                    |</a:t>
            </a:r>
          </a:p>
          <a:p>
            <a:pPr algn="ctr"/>
            <a:r>
              <a:rPr lang="en-US" dirty="0"/>
              <a:t>| ------------------ | ---------------------------------------------- |</a:t>
            </a:r>
          </a:p>
          <a:p>
            <a:pPr algn="ctr"/>
            <a:r>
              <a:rPr lang="en-US" dirty="0"/>
              <a:t>| Construction costs | Rising materials/labor costs limit new supply  |</a:t>
            </a:r>
          </a:p>
          <a:p>
            <a:pPr algn="ctr"/>
            <a:r>
              <a:rPr lang="en-US" dirty="0"/>
              <a:t>| Land availability  | Scarcity in CBDs drives densification          |</a:t>
            </a:r>
          </a:p>
          <a:p>
            <a:pPr algn="ctr"/>
            <a:r>
              <a:rPr lang="en-US" dirty="0"/>
              <a:t>| Regulations        | Zoning and permits constrain speed             |</a:t>
            </a:r>
          </a:p>
          <a:p>
            <a:pPr algn="ctr"/>
            <a:r>
              <a:rPr lang="en-US" dirty="0"/>
              <a:t>| Technology         | Modular construction can shorten delivery time |</a:t>
            </a:r>
          </a:p>
        </p:txBody>
      </p:sp>
      <p:sp>
        <p:nvSpPr>
          <p:cNvPr id="48" name="TextBox 47">
            <a:extLst>
              <a:ext uri="{FF2B5EF4-FFF2-40B4-BE49-F238E27FC236}">
                <a16:creationId xmlns:a16="http://schemas.microsoft.com/office/drawing/2014/main" id="{5299FDE8-0D12-1E89-7235-8643C3AA0564}"/>
              </a:ext>
            </a:extLst>
          </p:cNvPr>
          <p:cNvSpPr txBox="1"/>
          <p:nvPr/>
        </p:nvSpPr>
        <p:spPr>
          <a:xfrm>
            <a:off x="762000" y="1607128"/>
            <a:ext cx="10270761" cy="1323439"/>
          </a:xfrm>
          <a:prstGeom prst="rect">
            <a:avLst/>
          </a:prstGeom>
          <a:noFill/>
        </p:spPr>
        <p:txBody>
          <a:bodyPr wrap="square" rtlCol="0">
            <a:spAutoFit/>
          </a:bodyPr>
          <a:lstStyle/>
          <a:p>
            <a:r>
              <a:rPr lang="en-US" sz="2000" b="1" dirty="0">
                <a:latin typeface="Alexandria"/>
              </a:rPr>
              <a:t>2.4 Supply Characteristics</a:t>
            </a:r>
          </a:p>
          <a:p>
            <a:endParaRPr lang="en-US" sz="2000" b="1" dirty="0">
              <a:latin typeface="Alexandria"/>
            </a:endParaRPr>
          </a:p>
          <a:p>
            <a:r>
              <a:rPr lang="en-US" sz="2000" dirty="0">
                <a:latin typeface="Alexandria"/>
              </a:rPr>
              <a:t>CRE supply responds slowly due to long construction timelines and regulatory hurdles. Thus, new supply often </a:t>
            </a:r>
            <a:r>
              <a:rPr lang="en-US" sz="2000" b="1" dirty="0">
                <a:latin typeface="Alexandria"/>
              </a:rPr>
              <a:t>lags economic changes</a:t>
            </a:r>
            <a:r>
              <a:rPr lang="en-US" sz="2000" dirty="0">
                <a:latin typeface="Alexandria"/>
              </a:rPr>
              <a:t>, amplifying market cycles.</a:t>
            </a:r>
          </a:p>
        </p:txBody>
      </p:sp>
      <p:pic>
        <p:nvPicPr>
          <p:cNvPr id="7" name="Graphic 21">
            <a:extLst>
              <a:ext uri="{FF2B5EF4-FFF2-40B4-BE49-F238E27FC236}">
                <a16:creationId xmlns:a16="http://schemas.microsoft.com/office/drawing/2014/main" id="{674A8D03-66FF-AB69-10F8-9471A62C25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56320FB0-AC60-529B-8755-27ED0FCB50CD}"/>
              </a:ext>
            </a:extLst>
          </p:cNvPr>
          <p:cNvSpPr txBox="1"/>
          <p:nvPr/>
        </p:nvSpPr>
        <p:spPr>
          <a:xfrm>
            <a:off x="762000" y="802093"/>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a:t>
            </a:r>
            <a:r>
              <a:rPr lang="en-US" sz="2800" dirty="0"/>
              <a:t>Commercial Real Estate Market Fundamentals</a:t>
            </a:r>
          </a:p>
        </p:txBody>
      </p:sp>
      <p:graphicFrame>
        <p:nvGraphicFramePr>
          <p:cNvPr id="9" name="جدول 8">
            <a:extLst>
              <a:ext uri="{FF2B5EF4-FFF2-40B4-BE49-F238E27FC236}">
                <a16:creationId xmlns:a16="http://schemas.microsoft.com/office/drawing/2014/main" id="{BC8B445D-85C1-C454-1AD1-2DD0C195FE7C}"/>
              </a:ext>
            </a:extLst>
          </p:cNvPr>
          <p:cNvGraphicFramePr>
            <a:graphicFrameLocks noGrp="1"/>
          </p:cNvGraphicFramePr>
          <p:nvPr>
            <p:extLst>
              <p:ext uri="{D42A27DB-BD31-4B8C-83A1-F6EECF244321}">
                <p14:modId xmlns:p14="http://schemas.microsoft.com/office/powerpoint/2010/main" val="3992234011"/>
              </p:ext>
            </p:extLst>
          </p:nvPr>
        </p:nvGraphicFramePr>
        <p:xfrm>
          <a:off x="1064302" y="3147752"/>
          <a:ext cx="8854391" cy="2590800"/>
        </p:xfrm>
        <a:graphic>
          <a:graphicData uri="http://schemas.openxmlformats.org/drawingml/2006/table">
            <a:tbl>
              <a:tblPr/>
              <a:tblGrid>
                <a:gridCol w="4434066">
                  <a:extLst>
                    <a:ext uri="{9D8B030D-6E8A-4147-A177-3AD203B41FA5}">
                      <a16:colId xmlns:a16="http://schemas.microsoft.com/office/drawing/2014/main" val="1477019036"/>
                    </a:ext>
                  </a:extLst>
                </a:gridCol>
                <a:gridCol w="4420325">
                  <a:extLst>
                    <a:ext uri="{9D8B030D-6E8A-4147-A177-3AD203B41FA5}">
                      <a16:colId xmlns:a16="http://schemas.microsoft.com/office/drawing/2014/main" val="3089869519"/>
                    </a:ext>
                  </a:extLst>
                </a:gridCol>
              </a:tblGrid>
              <a:tr h="0">
                <a:tc>
                  <a:txBody>
                    <a:bodyPr/>
                    <a:lstStyle/>
                    <a:p>
                      <a:pPr>
                        <a:buNone/>
                      </a:pPr>
                      <a:r>
                        <a:rPr lang="en-US" sz="2000" b="1" dirty="0">
                          <a:latin typeface="Alexandria"/>
                        </a:rPr>
                        <a:t>Supply Factor</a:t>
                      </a:r>
                    </a:p>
                  </a:txBody>
                  <a:tcPr anchor="ctr">
                    <a:lnL>
                      <a:noFill/>
                    </a:lnL>
                    <a:lnR>
                      <a:noFill/>
                    </a:lnR>
                    <a:lnT>
                      <a:noFill/>
                    </a:lnT>
                    <a:lnB>
                      <a:noFill/>
                    </a:lnB>
                    <a:solidFill>
                      <a:srgbClr val="D4D4D4"/>
                    </a:solidFill>
                  </a:tcPr>
                </a:tc>
                <a:tc>
                  <a:txBody>
                    <a:bodyPr/>
                    <a:lstStyle/>
                    <a:p>
                      <a:pPr>
                        <a:buNone/>
                      </a:pPr>
                      <a:r>
                        <a:rPr lang="en-US" sz="2000" b="1" dirty="0">
                          <a:latin typeface="Alexandria"/>
                        </a:rPr>
                        <a:t>Description</a:t>
                      </a:r>
                    </a:p>
                  </a:txBody>
                  <a:tcPr anchor="ctr">
                    <a:lnL>
                      <a:noFill/>
                    </a:lnL>
                    <a:lnR>
                      <a:noFill/>
                    </a:lnR>
                    <a:lnT>
                      <a:noFill/>
                    </a:lnT>
                    <a:lnB>
                      <a:noFill/>
                    </a:lnB>
                    <a:solidFill>
                      <a:srgbClr val="D4D4D4"/>
                    </a:solidFill>
                  </a:tcPr>
                </a:tc>
                <a:extLst>
                  <a:ext uri="{0D108BD9-81ED-4DB2-BD59-A6C34878D82A}">
                    <a16:rowId xmlns:a16="http://schemas.microsoft.com/office/drawing/2014/main" val="766423064"/>
                  </a:ext>
                </a:extLst>
              </a:tr>
              <a:tr h="0">
                <a:tc>
                  <a:txBody>
                    <a:bodyPr/>
                    <a:lstStyle/>
                    <a:p>
                      <a:pPr>
                        <a:buNone/>
                      </a:pPr>
                      <a:r>
                        <a:rPr lang="en-US" sz="2000" dirty="0">
                          <a:latin typeface="Alexandria"/>
                        </a:rPr>
                        <a:t>Construction costs</a:t>
                      </a:r>
                    </a:p>
                  </a:txBody>
                  <a:tcPr anchor="ctr">
                    <a:lnL>
                      <a:noFill/>
                    </a:lnL>
                    <a:lnR>
                      <a:noFill/>
                    </a:lnR>
                    <a:lnT>
                      <a:noFill/>
                    </a:lnT>
                    <a:lnB>
                      <a:noFill/>
                    </a:lnB>
                    <a:solidFill>
                      <a:srgbClr val="D4D4D4"/>
                    </a:solidFill>
                  </a:tcPr>
                </a:tc>
                <a:tc>
                  <a:txBody>
                    <a:bodyPr/>
                    <a:lstStyle/>
                    <a:p>
                      <a:pPr>
                        <a:buNone/>
                      </a:pPr>
                      <a:r>
                        <a:rPr lang="en-US" sz="2000" dirty="0">
                          <a:latin typeface="Alexandria"/>
                        </a:rPr>
                        <a:t>Rising materials/labor costs limit new supply</a:t>
                      </a:r>
                    </a:p>
                  </a:txBody>
                  <a:tcPr anchor="ctr">
                    <a:lnL>
                      <a:noFill/>
                    </a:lnL>
                    <a:lnR>
                      <a:noFill/>
                    </a:lnR>
                    <a:lnT>
                      <a:noFill/>
                    </a:lnT>
                    <a:lnB>
                      <a:noFill/>
                    </a:lnB>
                    <a:solidFill>
                      <a:srgbClr val="D4D4D4"/>
                    </a:solidFill>
                  </a:tcPr>
                </a:tc>
                <a:extLst>
                  <a:ext uri="{0D108BD9-81ED-4DB2-BD59-A6C34878D82A}">
                    <a16:rowId xmlns:a16="http://schemas.microsoft.com/office/drawing/2014/main" val="2428649626"/>
                  </a:ext>
                </a:extLst>
              </a:tr>
              <a:tr h="0">
                <a:tc>
                  <a:txBody>
                    <a:bodyPr/>
                    <a:lstStyle/>
                    <a:p>
                      <a:pPr>
                        <a:buNone/>
                      </a:pPr>
                      <a:r>
                        <a:rPr lang="en-US" sz="2000">
                          <a:latin typeface="Alexandria"/>
                        </a:rPr>
                        <a:t>Land availability</a:t>
                      </a:r>
                    </a:p>
                  </a:txBody>
                  <a:tcPr anchor="ctr">
                    <a:lnL>
                      <a:noFill/>
                    </a:lnL>
                    <a:lnR>
                      <a:noFill/>
                    </a:lnR>
                    <a:lnT>
                      <a:noFill/>
                    </a:lnT>
                    <a:lnB>
                      <a:noFill/>
                    </a:lnB>
                    <a:solidFill>
                      <a:srgbClr val="D4D4D4"/>
                    </a:solidFill>
                  </a:tcPr>
                </a:tc>
                <a:tc>
                  <a:txBody>
                    <a:bodyPr/>
                    <a:lstStyle/>
                    <a:p>
                      <a:pPr>
                        <a:buNone/>
                      </a:pPr>
                      <a:r>
                        <a:rPr lang="en-US" sz="2000" dirty="0">
                          <a:latin typeface="Alexandria"/>
                        </a:rPr>
                        <a:t>Scarcity in CBDs drives densification</a:t>
                      </a:r>
                    </a:p>
                  </a:txBody>
                  <a:tcPr anchor="ctr">
                    <a:lnL>
                      <a:noFill/>
                    </a:lnL>
                    <a:lnR>
                      <a:noFill/>
                    </a:lnR>
                    <a:lnT>
                      <a:noFill/>
                    </a:lnT>
                    <a:lnB>
                      <a:noFill/>
                    </a:lnB>
                    <a:solidFill>
                      <a:srgbClr val="D4D4D4"/>
                    </a:solidFill>
                  </a:tcPr>
                </a:tc>
                <a:extLst>
                  <a:ext uri="{0D108BD9-81ED-4DB2-BD59-A6C34878D82A}">
                    <a16:rowId xmlns:a16="http://schemas.microsoft.com/office/drawing/2014/main" val="2799272078"/>
                  </a:ext>
                </a:extLst>
              </a:tr>
              <a:tr h="0">
                <a:tc>
                  <a:txBody>
                    <a:bodyPr/>
                    <a:lstStyle/>
                    <a:p>
                      <a:pPr>
                        <a:buNone/>
                      </a:pPr>
                      <a:r>
                        <a:rPr lang="en-US" sz="2000">
                          <a:latin typeface="Alexandria"/>
                        </a:rPr>
                        <a:t>Regulations</a:t>
                      </a:r>
                    </a:p>
                  </a:txBody>
                  <a:tcPr anchor="ctr">
                    <a:lnL>
                      <a:noFill/>
                    </a:lnL>
                    <a:lnR>
                      <a:noFill/>
                    </a:lnR>
                    <a:lnT>
                      <a:noFill/>
                    </a:lnT>
                    <a:lnB>
                      <a:noFill/>
                    </a:lnB>
                    <a:solidFill>
                      <a:srgbClr val="D4D4D4"/>
                    </a:solidFill>
                  </a:tcPr>
                </a:tc>
                <a:tc>
                  <a:txBody>
                    <a:bodyPr/>
                    <a:lstStyle/>
                    <a:p>
                      <a:pPr>
                        <a:buNone/>
                      </a:pPr>
                      <a:r>
                        <a:rPr lang="en-US" sz="2000" dirty="0">
                          <a:latin typeface="Alexandria"/>
                        </a:rPr>
                        <a:t>Zoning and permits constrain speed</a:t>
                      </a:r>
                    </a:p>
                  </a:txBody>
                  <a:tcPr anchor="ctr">
                    <a:lnL>
                      <a:noFill/>
                    </a:lnL>
                    <a:lnR>
                      <a:noFill/>
                    </a:lnR>
                    <a:lnT>
                      <a:noFill/>
                    </a:lnT>
                    <a:lnB>
                      <a:noFill/>
                    </a:lnB>
                    <a:solidFill>
                      <a:srgbClr val="D4D4D4"/>
                    </a:solidFill>
                  </a:tcPr>
                </a:tc>
                <a:extLst>
                  <a:ext uri="{0D108BD9-81ED-4DB2-BD59-A6C34878D82A}">
                    <a16:rowId xmlns:a16="http://schemas.microsoft.com/office/drawing/2014/main" val="3800851250"/>
                  </a:ext>
                </a:extLst>
              </a:tr>
              <a:tr h="0">
                <a:tc>
                  <a:txBody>
                    <a:bodyPr/>
                    <a:lstStyle/>
                    <a:p>
                      <a:pPr>
                        <a:buNone/>
                      </a:pPr>
                      <a:r>
                        <a:rPr lang="en-US" sz="2000">
                          <a:latin typeface="Alexandria"/>
                        </a:rPr>
                        <a:t>Technology</a:t>
                      </a:r>
                    </a:p>
                  </a:txBody>
                  <a:tcPr anchor="ctr">
                    <a:lnL>
                      <a:noFill/>
                    </a:lnL>
                    <a:lnR>
                      <a:noFill/>
                    </a:lnR>
                    <a:lnT>
                      <a:noFill/>
                    </a:lnT>
                    <a:lnB>
                      <a:noFill/>
                    </a:lnB>
                    <a:solidFill>
                      <a:srgbClr val="D4D4D4"/>
                    </a:solidFill>
                  </a:tcPr>
                </a:tc>
                <a:tc>
                  <a:txBody>
                    <a:bodyPr/>
                    <a:lstStyle/>
                    <a:p>
                      <a:pPr>
                        <a:buNone/>
                      </a:pPr>
                      <a:r>
                        <a:rPr lang="en-US" sz="2000" dirty="0">
                          <a:latin typeface="Alexandria"/>
                        </a:rPr>
                        <a:t>Modular construction can shorten delivery time</a:t>
                      </a:r>
                    </a:p>
                  </a:txBody>
                  <a:tcPr anchor="ctr">
                    <a:lnL>
                      <a:noFill/>
                    </a:lnL>
                    <a:lnR>
                      <a:noFill/>
                    </a:lnR>
                    <a:lnT>
                      <a:noFill/>
                    </a:lnT>
                    <a:lnB>
                      <a:noFill/>
                    </a:lnB>
                    <a:solidFill>
                      <a:srgbClr val="D4D4D4"/>
                    </a:solidFill>
                  </a:tcPr>
                </a:tc>
                <a:extLst>
                  <a:ext uri="{0D108BD9-81ED-4DB2-BD59-A6C34878D82A}">
                    <a16:rowId xmlns:a16="http://schemas.microsoft.com/office/drawing/2014/main" val="2431522600"/>
                  </a:ext>
                </a:extLst>
              </a:tr>
            </a:tbl>
          </a:graphicData>
        </a:graphic>
      </p:graphicFrame>
    </p:spTree>
    <p:extLst>
      <p:ext uri="{BB962C8B-B14F-4D97-AF65-F5344CB8AC3E}">
        <p14:creationId xmlns:p14="http://schemas.microsoft.com/office/powerpoint/2010/main" val="345568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C6055-E4E7-6C53-6C25-58C1531EB2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08D3B6-925C-E569-02C9-3B3839080984}"/>
              </a:ext>
            </a:extLst>
          </p:cNvPr>
          <p:cNvSpPr/>
          <p:nvPr/>
        </p:nvSpPr>
        <p:spPr>
          <a:xfrm>
            <a:off x="617280" y="148377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2.5 Key Participants</a:t>
            </a:r>
          </a:p>
          <a:p>
            <a:r>
              <a:rPr lang="en-US" b="1" dirty="0"/>
              <a:t>Developers:</a:t>
            </a:r>
            <a:r>
              <a:rPr lang="en-US" dirty="0"/>
              <a:t> Identify and execute new projects.</a:t>
            </a:r>
          </a:p>
          <a:p>
            <a:r>
              <a:rPr lang="en-US" b="1" dirty="0"/>
              <a:t>Investors:</a:t>
            </a:r>
            <a:r>
              <a:rPr lang="en-US" dirty="0"/>
              <a:t> Provide capital (REITs, pension funds, private equity).</a:t>
            </a:r>
          </a:p>
          <a:p>
            <a:r>
              <a:rPr lang="en-US" b="1" dirty="0"/>
              <a:t>Lenders:</a:t>
            </a:r>
            <a:r>
              <a:rPr lang="en-US" dirty="0"/>
              <a:t> Offer debt financing.</a:t>
            </a:r>
          </a:p>
          <a:p>
            <a:r>
              <a:rPr lang="en-US" b="1" dirty="0"/>
              <a:t>Tenants:</a:t>
            </a:r>
            <a:r>
              <a:rPr lang="en-US" dirty="0"/>
              <a:t> Lease and occupy space.</a:t>
            </a:r>
          </a:p>
          <a:p>
            <a:r>
              <a:rPr lang="en-US" b="1" dirty="0"/>
              <a:t>Brokers &amp; Appraisers:</a:t>
            </a:r>
            <a:r>
              <a:rPr lang="en-US" dirty="0"/>
              <a:t> Facilitate transactions and valuation.</a:t>
            </a:r>
          </a:p>
        </p:txBody>
      </p:sp>
      <p:pic>
        <p:nvPicPr>
          <p:cNvPr id="7" name="Graphic 21">
            <a:extLst>
              <a:ext uri="{FF2B5EF4-FFF2-40B4-BE49-F238E27FC236}">
                <a16:creationId xmlns:a16="http://schemas.microsoft.com/office/drawing/2014/main" id="{970AFB49-5D44-685D-D4B9-7089DBC894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8CA70187-1475-80F5-B47D-3FCBFBEE35DA}"/>
              </a:ext>
            </a:extLst>
          </p:cNvPr>
          <p:cNvSpPr txBox="1"/>
          <p:nvPr/>
        </p:nvSpPr>
        <p:spPr>
          <a:xfrm>
            <a:off x="762000" y="1661927"/>
            <a:ext cx="10289190" cy="2814617"/>
          </a:xfrm>
          <a:prstGeom prst="rect">
            <a:avLst/>
          </a:prstGeom>
          <a:noFill/>
        </p:spPr>
        <p:txBody>
          <a:bodyPr wrap="square" rtlCol="0">
            <a:spAutoFit/>
          </a:bodyPr>
          <a:lstStyle/>
          <a:p>
            <a:pPr>
              <a:lnSpc>
                <a:spcPct val="150000"/>
              </a:lnSpc>
            </a:pPr>
            <a:r>
              <a:rPr lang="en-US" sz="2000" b="1" dirty="0">
                <a:latin typeface="Alexandria"/>
              </a:rPr>
              <a:t>2.5 Key Participants</a:t>
            </a:r>
          </a:p>
          <a:p>
            <a:pPr>
              <a:lnSpc>
                <a:spcPct val="150000"/>
              </a:lnSpc>
            </a:pPr>
            <a:r>
              <a:rPr lang="en-US" sz="2000" b="1" dirty="0">
                <a:latin typeface="Alexandria"/>
              </a:rPr>
              <a:t>Developers:</a:t>
            </a:r>
            <a:r>
              <a:rPr lang="en-US" sz="2000" dirty="0">
                <a:latin typeface="Alexandria"/>
              </a:rPr>
              <a:t> Identify and execute new projects.</a:t>
            </a:r>
          </a:p>
          <a:p>
            <a:pPr>
              <a:lnSpc>
                <a:spcPct val="150000"/>
              </a:lnSpc>
            </a:pPr>
            <a:r>
              <a:rPr lang="en-US" sz="2000" b="1" dirty="0">
                <a:latin typeface="Alexandria"/>
              </a:rPr>
              <a:t>Investors:</a:t>
            </a:r>
            <a:r>
              <a:rPr lang="en-US" sz="2000" dirty="0">
                <a:latin typeface="Alexandria"/>
              </a:rPr>
              <a:t> Provide capital (REITs, pension funds, private equity).</a:t>
            </a:r>
          </a:p>
          <a:p>
            <a:pPr>
              <a:lnSpc>
                <a:spcPct val="150000"/>
              </a:lnSpc>
            </a:pPr>
            <a:r>
              <a:rPr lang="en-US" sz="2000" b="1" dirty="0">
                <a:latin typeface="Alexandria"/>
              </a:rPr>
              <a:t>Lenders:</a:t>
            </a:r>
            <a:r>
              <a:rPr lang="en-US" sz="2000" dirty="0">
                <a:latin typeface="Alexandria"/>
              </a:rPr>
              <a:t> Offer debt financing.</a:t>
            </a:r>
          </a:p>
          <a:p>
            <a:pPr>
              <a:lnSpc>
                <a:spcPct val="150000"/>
              </a:lnSpc>
            </a:pPr>
            <a:r>
              <a:rPr lang="en-US" sz="2000" b="1" dirty="0">
                <a:latin typeface="Alexandria"/>
              </a:rPr>
              <a:t>Tenants:</a:t>
            </a:r>
            <a:r>
              <a:rPr lang="en-US" sz="2000" dirty="0">
                <a:latin typeface="Alexandria"/>
              </a:rPr>
              <a:t> Lease and occupy space.</a:t>
            </a:r>
          </a:p>
          <a:p>
            <a:pPr>
              <a:lnSpc>
                <a:spcPct val="150000"/>
              </a:lnSpc>
            </a:pPr>
            <a:r>
              <a:rPr lang="en-US" sz="2000" b="1" dirty="0">
                <a:latin typeface="Alexandria"/>
              </a:rPr>
              <a:t>Brokers &amp; Appraisers:</a:t>
            </a:r>
            <a:r>
              <a:rPr lang="en-US" sz="2000" dirty="0">
                <a:latin typeface="Alexandria"/>
              </a:rPr>
              <a:t> Facilitate transactions and valuation.</a:t>
            </a:r>
          </a:p>
        </p:txBody>
      </p:sp>
      <p:sp>
        <p:nvSpPr>
          <p:cNvPr id="3" name="مربع نص 2">
            <a:extLst>
              <a:ext uri="{FF2B5EF4-FFF2-40B4-BE49-F238E27FC236}">
                <a16:creationId xmlns:a16="http://schemas.microsoft.com/office/drawing/2014/main" id="{6551D5EB-D2F2-E9D2-00A4-1E5A1259B7DD}"/>
              </a:ext>
            </a:extLst>
          </p:cNvPr>
          <p:cNvSpPr txBox="1"/>
          <p:nvPr/>
        </p:nvSpPr>
        <p:spPr>
          <a:xfrm>
            <a:off x="762000" y="802093"/>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2. </a:t>
            </a:r>
            <a:r>
              <a:rPr lang="en-US" sz="2800" dirty="0"/>
              <a:t>Commercial Real Estate Market Fundamentals</a:t>
            </a:r>
          </a:p>
        </p:txBody>
      </p:sp>
      <p:pic>
        <p:nvPicPr>
          <p:cNvPr id="2" name="صورة 1">
            <a:extLst>
              <a:ext uri="{FF2B5EF4-FFF2-40B4-BE49-F238E27FC236}">
                <a16:creationId xmlns:a16="http://schemas.microsoft.com/office/drawing/2014/main" id="{B5C6ABBE-09F6-ABB9-F4DA-997E0416C2B5}"/>
              </a:ext>
            </a:extLst>
          </p:cNvPr>
          <p:cNvPicPr>
            <a:picLocks noChangeAspect="1"/>
          </p:cNvPicPr>
          <p:nvPr/>
        </p:nvPicPr>
        <p:blipFill>
          <a:blip r:embed="rId4"/>
          <a:stretch>
            <a:fillRect/>
          </a:stretch>
        </p:blipFill>
        <p:spPr>
          <a:xfrm>
            <a:off x="7456253" y="1824949"/>
            <a:ext cx="3739657" cy="2488572"/>
          </a:xfrm>
          <a:prstGeom prst="rect">
            <a:avLst/>
          </a:prstGeom>
        </p:spPr>
      </p:pic>
      <p:sp>
        <p:nvSpPr>
          <p:cNvPr id="4" name="TextBox 47">
            <a:extLst>
              <a:ext uri="{FF2B5EF4-FFF2-40B4-BE49-F238E27FC236}">
                <a16:creationId xmlns:a16="http://schemas.microsoft.com/office/drawing/2014/main" id="{9FAB8D2B-37D4-1C8E-0636-F53E45B49CE3}"/>
              </a:ext>
            </a:extLst>
          </p:cNvPr>
          <p:cNvSpPr txBox="1"/>
          <p:nvPr/>
        </p:nvSpPr>
        <p:spPr>
          <a:xfrm>
            <a:off x="1883394" y="4476543"/>
            <a:ext cx="9312516" cy="1429622"/>
          </a:xfrm>
          <a:prstGeom prst="rect">
            <a:avLst/>
          </a:prstGeom>
          <a:solidFill>
            <a:srgbClr val="FFC000"/>
          </a:solidFill>
        </p:spPr>
        <p:txBody>
          <a:bodyPr wrap="square" rtlCol="0">
            <a:spAutoFit/>
          </a:bodyPr>
          <a:lstStyle/>
          <a:p>
            <a:pPr>
              <a:lnSpc>
                <a:spcPct val="150000"/>
              </a:lnSpc>
            </a:pPr>
            <a:r>
              <a:rPr lang="en-US" sz="2000" dirty="0">
                <a:latin typeface="Alexandria"/>
              </a:rPr>
              <a:t>REITs, or Real Estate Investment Trusts, are companies that own, operate, or finance income-producing real estate, allowing individual investors to buy shares in real estate projects without managing properties directly</a:t>
            </a:r>
            <a:endParaRPr lang="en-US" sz="2000" b="1" dirty="0">
              <a:latin typeface="Alexandria"/>
            </a:endParaRPr>
          </a:p>
        </p:txBody>
      </p:sp>
      <p:grpSp>
        <p:nvGrpSpPr>
          <p:cNvPr id="15" name="Google Shape;5384;p51">
            <a:extLst>
              <a:ext uri="{FF2B5EF4-FFF2-40B4-BE49-F238E27FC236}">
                <a16:creationId xmlns:a16="http://schemas.microsoft.com/office/drawing/2014/main" id="{B2513967-CA69-FBF4-E400-355A341D635F}"/>
              </a:ext>
            </a:extLst>
          </p:cNvPr>
          <p:cNvGrpSpPr/>
          <p:nvPr/>
        </p:nvGrpSpPr>
        <p:grpSpPr>
          <a:xfrm>
            <a:off x="859087" y="4614471"/>
            <a:ext cx="927221" cy="1017807"/>
            <a:chOff x="-49786250" y="2316650"/>
            <a:chExt cx="300900" cy="299450"/>
          </a:xfrm>
        </p:grpSpPr>
        <p:sp>
          <p:nvSpPr>
            <p:cNvPr id="16" name="Google Shape;5385;p51">
              <a:extLst>
                <a:ext uri="{FF2B5EF4-FFF2-40B4-BE49-F238E27FC236}">
                  <a16:creationId xmlns:a16="http://schemas.microsoft.com/office/drawing/2014/main" id="{07AC6DD8-12FD-0D89-6A5B-3B2DD3FC252F}"/>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86;p51">
              <a:extLst>
                <a:ext uri="{FF2B5EF4-FFF2-40B4-BE49-F238E27FC236}">
                  <a16:creationId xmlns:a16="http://schemas.microsoft.com/office/drawing/2014/main" id="{3F5D3B90-A8D3-2E65-4A70-6873F4C96DFD}"/>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387;p51">
              <a:extLst>
                <a:ext uri="{FF2B5EF4-FFF2-40B4-BE49-F238E27FC236}">
                  <a16:creationId xmlns:a16="http://schemas.microsoft.com/office/drawing/2014/main" id="{8F87AC26-5B89-7B5C-F81A-799B1AB321CF}"/>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88;p51">
              <a:extLst>
                <a:ext uri="{FF2B5EF4-FFF2-40B4-BE49-F238E27FC236}">
                  <a16:creationId xmlns:a16="http://schemas.microsoft.com/office/drawing/2014/main" id="{E43A8D51-E735-B4BA-7452-D0BF16E87B8E}"/>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89;p51">
              <a:extLst>
                <a:ext uri="{FF2B5EF4-FFF2-40B4-BE49-F238E27FC236}">
                  <a16:creationId xmlns:a16="http://schemas.microsoft.com/office/drawing/2014/main" id="{8A6D1833-ACC3-CB61-A747-80A6936B92EC}"/>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90;p51">
              <a:extLst>
                <a:ext uri="{FF2B5EF4-FFF2-40B4-BE49-F238E27FC236}">
                  <a16:creationId xmlns:a16="http://schemas.microsoft.com/office/drawing/2014/main" id="{7EEDA14A-E2BB-CECB-A8D4-98A7AF56875F}"/>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391;p51">
              <a:extLst>
                <a:ext uri="{FF2B5EF4-FFF2-40B4-BE49-F238E27FC236}">
                  <a16:creationId xmlns:a16="http://schemas.microsoft.com/office/drawing/2014/main" id="{82CC2792-E4B4-03BD-CFEC-5477A1A5E936}"/>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21783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9B8B8-63E3-647C-9440-028CE288FB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E5C644-4444-3052-9306-C9FA9D33C980}"/>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7FA3CACB-ACC1-B905-0CDB-E988DBB9DF12}"/>
              </a:ext>
            </a:extLst>
          </p:cNvPr>
          <p:cNvSpPr txBox="1"/>
          <p:nvPr/>
        </p:nvSpPr>
        <p:spPr>
          <a:xfrm>
            <a:off x="838200" y="1538381"/>
            <a:ext cx="3983619" cy="3170099"/>
          </a:xfrm>
          <a:prstGeom prst="rect">
            <a:avLst/>
          </a:prstGeom>
          <a:noFill/>
        </p:spPr>
        <p:txBody>
          <a:bodyPr wrap="square" rtlCol="0">
            <a:spAutoFit/>
          </a:bodyPr>
          <a:lstStyle/>
          <a:p>
            <a:r>
              <a:rPr lang="en-US" sz="2000" b="1" dirty="0">
                <a:latin typeface="Alexandria"/>
              </a:rPr>
              <a:t>3.1 Market Equilibrium</a:t>
            </a:r>
          </a:p>
          <a:p>
            <a:r>
              <a:rPr lang="en-US" sz="2000" dirty="0">
                <a:latin typeface="Alexandria"/>
              </a:rPr>
              <a:t>The intersection of the </a:t>
            </a:r>
            <a:r>
              <a:rPr lang="en-US" sz="2000" b="1" dirty="0">
                <a:latin typeface="Alexandria"/>
              </a:rPr>
              <a:t>demand curve for space</a:t>
            </a:r>
            <a:r>
              <a:rPr lang="en-US" sz="2000" dirty="0">
                <a:latin typeface="Alexandria"/>
              </a:rPr>
              <a:t> and the </a:t>
            </a:r>
            <a:r>
              <a:rPr lang="en-US" sz="2000" b="1" dirty="0">
                <a:latin typeface="Alexandria"/>
              </a:rPr>
              <a:t>supply curve of rentable area</a:t>
            </a:r>
            <a:r>
              <a:rPr lang="en-US" sz="2000" dirty="0">
                <a:latin typeface="Alexandria"/>
              </a:rPr>
              <a:t> determines the equilibrium rent and occupancy.</a:t>
            </a:r>
          </a:p>
          <a:p>
            <a:r>
              <a:rPr lang="en-US" sz="2000" b="1" dirty="0">
                <a:latin typeface="Alexandria"/>
              </a:rPr>
              <a:t>R*</a:t>
            </a:r>
            <a:r>
              <a:rPr lang="en-US" sz="2000" dirty="0">
                <a:latin typeface="Alexandria"/>
              </a:rPr>
              <a:t> = equilibrium rent</a:t>
            </a:r>
          </a:p>
          <a:p>
            <a:r>
              <a:rPr lang="en-US" sz="2000" b="1" dirty="0">
                <a:latin typeface="Alexandria"/>
              </a:rPr>
              <a:t>Q*</a:t>
            </a:r>
            <a:r>
              <a:rPr lang="en-US" sz="2000" dirty="0">
                <a:latin typeface="Alexandria"/>
              </a:rPr>
              <a:t> = equilibrium quantity of space</a:t>
            </a:r>
          </a:p>
          <a:p>
            <a:r>
              <a:rPr lang="en-US" sz="2000" dirty="0">
                <a:latin typeface="Alexandria"/>
              </a:rPr>
              <a:t>If demand shifts right (economic boom), rents rise until new supply is built.</a:t>
            </a:r>
          </a:p>
        </p:txBody>
      </p:sp>
      <p:pic>
        <p:nvPicPr>
          <p:cNvPr id="7" name="Graphic 21">
            <a:extLst>
              <a:ext uri="{FF2B5EF4-FFF2-40B4-BE49-F238E27FC236}">
                <a16:creationId xmlns:a16="http://schemas.microsoft.com/office/drawing/2014/main" id="{1A2705E4-94E4-4E0C-3FE0-8ED1F2057D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EB6D1C9-CD0B-3A5C-434A-7CECB50826B5}"/>
              </a:ext>
            </a:extLst>
          </p:cNvPr>
          <p:cNvSpPr txBox="1"/>
          <p:nvPr/>
        </p:nvSpPr>
        <p:spPr>
          <a:xfrm>
            <a:off x="963118" y="826081"/>
            <a:ext cx="8179975" cy="1182503"/>
          </a:xfrm>
          <a:prstGeom prst="rect">
            <a:avLst/>
          </a:prstGeom>
          <a:noFill/>
        </p:spPr>
        <p:txBody>
          <a:bodyPr wrap="square">
            <a:spAutoFit/>
          </a:bodyPr>
          <a:lstStyle/>
          <a:p>
            <a:pPr>
              <a:lnSpc>
                <a:spcPct val="115000"/>
              </a:lnSpc>
              <a:spcAft>
                <a:spcPts val="1000"/>
              </a:spcAft>
            </a:pPr>
            <a:r>
              <a:rPr lang="en-US" sz="2800" dirty="0">
                <a:latin typeface="Alexandria" charset="0"/>
              </a:rPr>
              <a:t>3. Supply and Demand Analysis in CRE</a:t>
            </a:r>
          </a:p>
          <a:p>
            <a:pPr>
              <a:lnSpc>
                <a:spcPct val="115000"/>
              </a:lnSpc>
              <a:spcAft>
                <a:spcPts val="1000"/>
              </a:spcAft>
            </a:pPr>
            <a:endParaRPr lang="en-US" sz="2800" dirty="0">
              <a:latin typeface="Alexandria" charset="0"/>
            </a:endParaRPr>
          </a:p>
        </p:txBody>
      </p:sp>
      <p:pic>
        <p:nvPicPr>
          <p:cNvPr id="3" name="صورة 2">
            <a:extLst>
              <a:ext uri="{FF2B5EF4-FFF2-40B4-BE49-F238E27FC236}">
                <a16:creationId xmlns:a16="http://schemas.microsoft.com/office/drawing/2014/main" id="{A37F8060-A2D5-D039-8AEF-F1187A01A46A}"/>
              </a:ext>
            </a:extLst>
          </p:cNvPr>
          <p:cNvPicPr>
            <a:picLocks noChangeAspect="1"/>
          </p:cNvPicPr>
          <p:nvPr/>
        </p:nvPicPr>
        <p:blipFill>
          <a:blip r:embed="rId3"/>
          <a:stretch>
            <a:fillRect/>
          </a:stretch>
        </p:blipFill>
        <p:spPr>
          <a:xfrm>
            <a:off x="4821819" y="1538381"/>
            <a:ext cx="6180944" cy="3272166"/>
          </a:xfrm>
          <a:prstGeom prst="rect">
            <a:avLst/>
          </a:prstGeom>
        </p:spPr>
      </p:pic>
      <p:graphicFrame>
        <p:nvGraphicFramePr>
          <p:cNvPr id="4" name="جدول 3">
            <a:extLst>
              <a:ext uri="{FF2B5EF4-FFF2-40B4-BE49-F238E27FC236}">
                <a16:creationId xmlns:a16="http://schemas.microsoft.com/office/drawing/2014/main" id="{46BD9239-1786-3ECF-1EC5-DDEB658F6EC2}"/>
              </a:ext>
            </a:extLst>
          </p:cNvPr>
          <p:cNvGraphicFramePr>
            <a:graphicFrameLocks noGrp="1"/>
          </p:cNvGraphicFramePr>
          <p:nvPr>
            <p:extLst>
              <p:ext uri="{D42A27DB-BD31-4B8C-83A1-F6EECF244321}">
                <p14:modId xmlns:p14="http://schemas.microsoft.com/office/powerpoint/2010/main" val="3528654709"/>
              </p:ext>
            </p:extLst>
          </p:nvPr>
        </p:nvGraphicFramePr>
        <p:xfrm>
          <a:off x="838200" y="4887300"/>
          <a:ext cx="10515600" cy="1097280"/>
        </p:xfrm>
        <a:graphic>
          <a:graphicData uri="http://schemas.openxmlformats.org/drawingml/2006/table">
            <a:tbl>
              <a:tblPr/>
              <a:tblGrid>
                <a:gridCol w="3505200">
                  <a:extLst>
                    <a:ext uri="{9D8B030D-6E8A-4147-A177-3AD203B41FA5}">
                      <a16:colId xmlns:a16="http://schemas.microsoft.com/office/drawing/2014/main" val="1923828713"/>
                    </a:ext>
                  </a:extLst>
                </a:gridCol>
                <a:gridCol w="3505200">
                  <a:extLst>
                    <a:ext uri="{9D8B030D-6E8A-4147-A177-3AD203B41FA5}">
                      <a16:colId xmlns:a16="http://schemas.microsoft.com/office/drawing/2014/main" val="1008700511"/>
                    </a:ext>
                  </a:extLst>
                </a:gridCol>
                <a:gridCol w="3505200">
                  <a:extLst>
                    <a:ext uri="{9D8B030D-6E8A-4147-A177-3AD203B41FA5}">
                      <a16:colId xmlns:a16="http://schemas.microsoft.com/office/drawing/2014/main" val="1656353308"/>
                    </a:ext>
                  </a:extLst>
                </a:gridCol>
              </a:tblGrid>
              <a:tr h="0">
                <a:tc>
                  <a:txBody>
                    <a:bodyPr/>
                    <a:lstStyle/>
                    <a:p>
                      <a:pPr>
                        <a:buNone/>
                      </a:pPr>
                      <a:r>
                        <a:rPr lang="en-US" b="1" dirty="0">
                          <a:latin typeface="Alexandria"/>
                        </a:rPr>
                        <a:t>Period</a:t>
                      </a:r>
                    </a:p>
                  </a:txBody>
                  <a:tcPr anchor="ctr">
                    <a:lnL>
                      <a:noFill/>
                    </a:lnL>
                    <a:lnR>
                      <a:noFill/>
                    </a:lnR>
                    <a:lnT>
                      <a:noFill/>
                    </a:lnT>
                    <a:lnB>
                      <a:noFill/>
                    </a:lnB>
                    <a:noFill/>
                  </a:tcPr>
                </a:tc>
                <a:tc>
                  <a:txBody>
                    <a:bodyPr/>
                    <a:lstStyle/>
                    <a:p>
                      <a:pPr>
                        <a:buNone/>
                      </a:pPr>
                      <a:r>
                        <a:rPr lang="en-US" b="1" dirty="0">
                          <a:latin typeface="Alexandria"/>
                        </a:rPr>
                        <a:t>Supply Response</a:t>
                      </a:r>
                    </a:p>
                  </a:txBody>
                  <a:tcPr anchor="ctr">
                    <a:lnL>
                      <a:noFill/>
                    </a:lnL>
                    <a:lnR>
                      <a:noFill/>
                    </a:lnR>
                    <a:lnT>
                      <a:noFill/>
                    </a:lnT>
                    <a:lnB>
                      <a:noFill/>
                    </a:lnB>
                    <a:noFill/>
                  </a:tcPr>
                </a:tc>
                <a:tc>
                  <a:txBody>
                    <a:bodyPr/>
                    <a:lstStyle/>
                    <a:p>
                      <a:pPr>
                        <a:buNone/>
                      </a:pPr>
                      <a:r>
                        <a:rPr lang="en-US" b="1" dirty="0">
                          <a:latin typeface="Alexandria"/>
                        </a:rPr>
                        <a:t>Market Outcome</a:t>
                      </a:r>
                    </a:p>
                  </a:txBody>
                  <a:tcPr anchor="ctr">
                    <a:lnL>
                      <a:noFill/>
                    </a:lnL>
                    <a:lnR>
                      <a:noFill/>
                    </a:lnR>
                    <a:lnT>
                      <a:noFill/>
                    </a:lnT>
                    <a:lnB>
                      <a:noFill/>
                    </a:lnB>
                    <a:noFill/>
                  </a:tcPr>
                </a:tc>
                <a:extLst>
                  <a:ext uri="{0D108BD9-81ED-4DB2-BD59-A6C34878D82A}">
                    <a16:rowId xmlns:a16="http://schemas.microsoft.com/office/drawing/2014/main" val="2502439645"/>
                  </a:ext>
                </a:extLst>
              </a:tr>
              <a:tr h="0">
                <a:tc>
                  <a:txBody>
                    <a:bodyPr/>
                    <a:lstStyle/>
                    <a:p>
                      <a:pPr>
                        <a:buNone/>
                      </a:pPr>
                      <a:r>
                        <a:rPr lang="en-US">
                          <a:latin typeface="Alexandria"/>
                        </a:rPr>
                        <a:t>Short-run</a:t>
                      </a:r>
                    </a:p>
                  </a:txBody>
                  <a:tcPr anchor="ctr">
                    <a:lnL>
                      <a:noFill/>
                    </a:lnL>
                    <a:lnR>
                      <a:noFill/>
                    </a:lnR>
                    <a:lnT>
                      <a:noFill/>
                    </a:lnT>
                    <a:lnB>
                      <a:noFill/>
                    </a:lnB>
                    <a:noFill/>
                  </a:tcPr>
                </a:tc>
                <a:tc>
                  <a:txBody>
                    <a:bodyPr/>
                    <a:lstStyle/>
                    <a:p>
                      <a:pPr>
                        <a:buNone/>
                      </a:pPr>
                      <a:r>
                        <a:rPr lang="en-US" dirty="0">
                          <a:latin typeface="Alexandria"/>
                        </a:rPr>
                        <a:t>Fixed stock of buildings</a:t>
                      </a:r>
                    </a:p>
                  </a:txBody>
                  <a:tcPr anchor="ctr">
                    <a:lnL>
                      <a:noFill/>
                    </a:lnL>
                    <a:lnR>
                      <a:noFill/>
                    </a:lnR>
                    <a:lnT>
                      <a:noFill/>
                    </a:lnT>
                    <a:lnB>
                      <a:noFill/>
                    </a:lnB>
                    <a:noFill/>
                  </a:tcPr>
                </a:tc>
                <a:tc>
                  <a:txBody>
                    <a:bodyPr/>
                    <a:lstStyle/>
                    <a:p>
                      <a:pPr>
                        <a:buNone/>
                      </a:pPr>
                      <a:r>
                        <a:rPr lang="en-US">
                          <a:latin typeface="Alexandria"/>
                        </a:rPr>
                        <a:t>Rent adjusts rapidly</a:t>
                      </a:r>
                    </a:p>
                  </a:txBody>
                  <a:tcPr anchor="ctr">
                    <a:lnL>
                      <a:noFill/>
                    </a:lnL>
                    <a:lnR>
                      <a:noFill/>
                    </a:lnR>
                    <a:lnT>
                      <a:noFill/>
                    </a:lnT>
                    <a:lnB>
                      <a:noFill/>
                    </a:lnB>
                    <a:noFill/>
                  </a:tcPr>
                </a:tc>
                <a:extLst>
                  <a:ext uri="{0D108BD9-81ED-4DB2-BD59-A6C34878D82A}">
                    <a16:rowId xmlns:a16="http://schemas.microsoft.com/office/drawing/2014/main" val="2557221592"/>
                  </a:ext>
                </a:extLst>
              </a:tr>
              <a:tr h="0">
                <a:tc>
                  <a:txBody>
                    <a:bodyPr/>
                    <a:lstStyle/>
                    <a:p>
                      <a:pPr>
                        <a:buNone/>
                      </a:pPr>
                      <a:r>
                        <a:rPr lang="en-US">
                          <a:latin typeface="Alexandria"/>
                        </a:rPr>
                        <a:t>Long-run</a:t>
                      </a:r>
                    </a:p>
                  </a:txBody>
                  <a:tcPr anchor="ctr">
                    <a:lnL>
                      <a:noFill/>
                    </a:lnL>
                    <a:lnR>
                      <a:noFill/>
                    </a:lnR>
                    <a:lnT>
                      <a:noFill/>
                    </a:lnT>
                    <a:lnB>
                      <a:noFill/>
                    </a:lnB>
                    <a:noFill/>
                  </a:tcPr>
                </a:tc>
                <a:tc>
                  <a:txBody>
                    <a:bodyPr/>
                    <a:lstStyle/>
                    <a:p>
                      <a:pPr>
                        <a:buNone/>
                      </a:pPr>
                      <a:r>
                        <a:rPr lang="en-US" dirty="0">
                          <a:latin typeface="Alexandria"/>
                        </a:rPr>
                        <a:t>New construction adds space</a:t>
                      </a:r>
                    </a:p>
                  </a:txBody>
                  <a:tcPr anchor="ctr">
                    <a:lnL>
                      <a:noFill/>
                    </a:lnL>
                    <a:lnR>
                      <a:noFill/>
                    </a:lnR>
                    <a:lnT>
                      <a:noFill/>
                    </a:lnT>
                    <a:lnB>
                      <a:noFill/>
                    </a:lnB>
                    <a:noFill/>
                  </a:tcPr>
                </a:tc>
                <a:tc>
                  <a:txBody>
                    <a:bodyPr/>
                    <a:lstStyle/>
                    <a:p>
                      <a:pPr>
                        <a:buNone/>
                      </a:pPr>
                      <a:r>
                        <a:rPr lang="en-US" dirty="0">
                          <a:latin typeface="Alexandria"/>
                        </a:rPr>
                        <a:t>Quantity adjusts; rents stabilize</a:t>
                      </a:r>
                    </a:p>
                  </a:txBody>
                  <a:tcPr anchor="ctr">
                    <a:lnL>
                      <a:noFill/>
                    </a:lnL>
                    <a:lnR>
                      <a:noFill/>
                    </a:lnR>
                    <a:lnT>
                      <a:noFill/>
                    </a:lnT>
                    <a:lnB>
                      <a:noFill/>
                    </a:lnB>
                    <a:noFill/>
                  </a:tcPr>
                </a:tc>
                <a:extLst>
                  <a:ext uri="{0D108BD9-81ED-4DB2-BD59-A6C34878D82A}">
                    <a16:rowId xmlns:a16="http://schemas.microsoft.com/office/drawing/2014/main" val="2074802665"/>
                  </a:ext>
                </a:extLst>
              </a:tr>
            </a:tbl>
          </a:graphicData>
        </a:graphic>
      </p:graphicFrame>
      <p:pic>
        <p:nvPicPr>
          <p:cNvPr id="5" name="رسم 4" descr="إصبع سبابة يشير إلى اليمين بظهر يد">
            <a:extLst>
              <a:ext uri="{FF2B5EF4-FFF2-40B4-BE49-F238E27FC236}">
                <a16:creationId xmlns:a16="http://schemas.microsoft.com/office/drawing/2014/main" id="{CCD806D2-C0D5-D4BB-4F1D-BD717F34997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726242" y="1119129"/>
            <a:ext cx="1422681" cy="1485434"/>
          </a:xfrm>
          <a:prstGeom prst="rect">
            <a:avLst/>
          </a:prstGeom>
        </p:spPr>
      </p:pic>
    </p:spTree>
    <p:extLst>
      <p:ext uri="{BB962C8B-B14F-4D97-AF65-F5344CB8AC3E}">
        <p14:creationId xmlns:p14="http://schemas.microsoft.com/office/powerpoint/2010/main" val="151259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CBDE8D-DE07-8C6C-D1EA-312D505BF8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7CBB0D-8226-6E3B-1F2B-11B78965F93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surge is attributed to the shortage of quality office space and the lack of new supply.</a:t>
            </a:r>
          </a:p>
          <a:p>
            <a:r>
              <a:rPr lang="en-US" dirty="0"/>
              <a:t>The demand for office leases in 2024 rose by 24% compared to the previous year, indicating a robust market. However, there was a decrease in the average size of leased spaces, suggesting a trend towards more flexible office solutions</a:t>
            </a:r>
          </a:p>
          <a:p>
            <a:pPr algn="ctr"/>
            <a:r>
              <a:rPr lang="en-US" dirty="0"/>
              <a:t>        | 12               | 200,000         || Year | Average Rent (USD/m²/year) | Vacancy Rate (%) | New Supply (m²) | GDP Growth (%) |</a:t>
            </a:r>
          </a:p>
          <a:p>
            <a:pPr algn="ctr"/>
            <a:r>
              <a:rPr lang="en-US" dirty="0"/>
              <a:t>| ---- | -------------------------- | ---------------- | --------------- | -------------- |</a:t>
            </a:r>
          </a:p>
          <a:p>
            <a:pPr algn="ctr"/>
            <a:r>
              <a:rPr lang="en-US" dirty="0"/>
              <a:t>| 2018 | 430                        | 12               | 200,000         | 2.8            |</a:t>
            </a:r>
          </a:p>
          <a:p>
            <a:pPr algn="ctr"/>
            <a:r>
              <a:rPr lang="en-US" dirty="0"/>
              <a:t>| 2019 | 410                        | 14               | 250,000         | 2.3            |</a:t>
            </a:r>
          </a:p>
          <a:p>
            <a:pPr algn="ctr"/>
            <a:r>
              <a:rPr lang="en-US" dirty="0"/>
              <a:t>| 2020 | 370                        | 20               | 150,000         | –6.0           |</a:t>
            </a:r>
          </a:p>
          <a:p>
            <a:pPr algn="ctr"/>
            <a:r>
              <a:rPr lang="en-US" dirty="0"/>
              <a:t>| 2021 | 385                        | 18               | 100,000         | 3.5            |</a:t>
            </a:r>
          </a:p>
          <a:p>
            <a:pPr algn="ctr"/>
            <a:r>
              <a:rPr lang="en-US" dirty="0"/>
              <a:t>| 2022 | 410                        | 15               | 180,000         | 5.0            |</a:t>
            </a:r>
          </a:p>
          <a:p>
            <a:pPr algn="ctr"/>
            <a:r>
              <a:rPr lang="en-US" dirty="0"/>
              <a:t> 2.8            |</a:t>
            </a:r>
          </a:p>
          <a:p>
            <a:pPr algn="ctr"/>
            <a:r>
              <a:rPr lang="en-US" dirty="0"/>
              <a:t>| 2019 | 410                        | 14               | 250,000         | 2.3            |</a:t>
            </a:r>
          </a:p>
          <a:p>
            <a:pPr algn="ctr"/>
            <a:r>
              <a:rPr lang="en-US" dirty="0"/>
              <a:t>| 2020 | 370                        | 20               | 150,000         | –6.0           |</a:t>
            </a:r>
          </a:p>
          <a:p>
            <a:pPr algn="ctr"/>
            <a:r>
              <a:rPr lang="en-US" dirty="0"/>
              <a:t>| 2021 | 385                        | 18               | 100,000         | 3.5            |</a:t>
            </a:r>
          </a:p>
          <a:p>
            <a:pPr algn="ctr"/>
            <a:r>
              <a:rPr lang="en-US" dirty="0"/>
              <a:t>| 2022 | 410                        | 15               | 180,000         | 5.0            |</a:t>
            </a:r>
          </a:p>
        </p:txBody>
      </p:sp>
      <p:pic>
        <p:nvPicPr>
          <p:cNvPr id="7" name="Graphic 21">
            <a:extLst>
              <a:ext uri="{FF2B5EF4-FFF2-40B4-BE49-F238E27FC236}">
                <a16:creationId xmlns:a16="http://schemas.microsoft.com/office/drawing/2014/main" id="{D1568CB1-3648-FE2C-3B77-F3C667F3A8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2DB12200-B516-14B7-7741-0333F51B9B86}"/>
              </a:ext>
            </a:extLst>
          </p:cNvPr>
          <p:cNvSpPr txBox="1"/>
          <p:nvPr/>
        </p:nvSpPr>
        <p:spPr>
          <a:xfrm>
            <a:off x="762001" y="1945280"/>
            <a:ext cx="6753142" cy="3477875"/>
          </a:xfrm>
          <a:prstGeom prst="rect">
            <a:avLst/>
          </a:prstGeom>
          <a:solidFill>
            <a:schemeClr val="tx2">
              <a:lumMod val="20000"/>
              <a:lumOff val="80000"/>
            </a:schemeClr>
          </a:solidFill>
        </p:spPr>
        <p:txBody>
          <a:bodyPr wrap="square" rtlCol="0">
            <a:spAutoFit/>
          </a:bodyPr>
          <a:lstStyle/>
          <a:p>
            <a:r>
              <a:rPr lang="en-US" sz="2000" b="1" dirty="0">
                <a:latin typeface="Alexandria"/>
              </a:rPr>
              <a:t>Real-World Example: Dubai Office Space Market</a:t>
            </a:r>
            <a:endParaRPr lang="en-US" sz="2000" dirty="0">
              <a:latin typeface="Alexandria"/>
            </a:endParaRPr>
          </a:p>
          <a:p>
            <a:r>
              <a:rPr lang="en-US" sz="2000" dirty="0">
                <a:latin typeface="Alexandria"/>
              </a:rPr>
              <a:t>Dubai's office market has experienced significant growth in recent years, driven by strong demand and limited supply. In 2024, average office rents in Dubai increased by 22%, reflecting a 53% rise from 2021 to 2024 </a:t>
            </a:r>
            <a:r>
              <a:rPr lang="en-US" sz="2000" dirty="0">
                <a:latin typeface="Alexandria"/>
                <a:hlinkClick r:id="rId3"/>
              </a:rPr>
              <a:t>cbre.ae</a:t>
            </a:r>
            <a:r>
              <a:rPr lang="en-US" sz="2000" dirty="0">
                <a:latin typeface="Alexandria"/>
              </a:rPr>
              <a:t>. This surge is attributed to the shortage of quality office space and the lack of new supply.</a:t>
            </a:r>
          </a:p>
          <a:p>
            <a:r>
              <a:rPr lang="en-US" sz="2000" dirty="0">
                <a:latin typeface="Alexandria"/>
              </a:rPr>
              <a:t>The demand for office leases in 2024 rose by 24% compared to the previous year, indicating a robust market. However, there was a decrease in the average size of leased spaces, suggesting a trend towards more flexible office solutions</a:t>
            </a:r>
          </a:p>
        </p:txBody>
      </p:sp>
      <p:pic>
        <p:nvPicPr>
          <p:cNvPr id="6" name="صورة 5">
            <a:extLst>
              <a:ext uri="{FF2B5EF4-FFF2-40B4-BE49-F238E27FC236}">
                <a16:creationId xmlns:a16="http://schemas.microsoft.com/office/drawing/2014/main" id="{EA91ECB5-8861-D7A2-FD5E-3CA3E1FE9C2B}"/>
              </a:ext>
            </a:extLst>
          </p:cNvPr>
          <p:cNvPicPr>
            <a:picLocks noChangeAspect="1"/>
          </p:cNvPicPr>
          <p:nvPr/>
        </p:nvPicPr>
        <p:blipFill>
          <a:blip r:embed="rId4"/>
          <a:stretch>
            <a:fillRect/>
          </a:stretch>
        </p:blipFill>
        <p:spPr>
          <a:xfrm>
            <a:off x="7659865" y="1926176"/>
            <a:ext cx="3285264" cy="3509764"/>
          </a:xfrm>
          <a:prstGeom prst="rect">
            <a:avLst/>
          </a:prstGeom>
        </p:spPr>
      </p:pic>
      <p:sp>
        <p:nvSpPr>
          <p:cNvPr id="9" name="مربع نص 8">
            <a:extLst>
              <a:ext uri="{FF2B5EF4-FFF2-40B4-BE49-F238E27FC236}">
                <a16:creationId xmlns:a16="http://schemas.microsoft.com/office/drawing/2014/main" id="{F6AB0318-8FBB-BABC-AA3C-426FB440A43A}"/>
              </a:ext>
            </a:extLst>
          </p:cNvPr>
          <p:cNvSpPr txBox="1"/>
          <p:nvPr/>
        </p:nvSpPr>
        <p:spPr>
          <a:xfrm>
            <a:off x="1101245" y="1474063"/>
            <a:ext cx="7068394" cy="400110"/>
          </a:xfrm>
          <a:prstGeom prst="rect">
            <a:avLst/>
          </a:prstGeom>
          <a:noFill/>
        </p:spPr>
        <p:txBody>
          <a:bodyPr wrap="square">
            <a:spAutoFit/>
          </a:bodyPr>
          <a:lstStyle/>
          <a:p>
            <a:r>
              <a:rPr lang="en-US" sz="2000" b="1" dirty="0">
                <a:latin typeface="Alexandria" charset="0"/>
              </a:rPr>
              <a:t>3.2 Example: Office Space Market in Dubai</a:t>
            </a:r>
            <a:endParaRPr lang="ar-SY" sz="2000" b="1" dirty="0">
              <a:latin typeface="Alexandria" charset="0"/>
            </a:endParaRPr>
          </a:p>
        </p:txBody>
      </p:sp>
      <p:sp>
        <p:nvSpPr>
          <p:cNvPr id="10" name="مربع نص 9">
            <a:extLst>
              <a:ext uri="{FF2B5EF4-FFF2-40B4-BE49-F238E27FC236}">
                <a16:creationId xmlns:a16="http://schemas.microsoft.com/office/drawing/2014/main" id="{81CA483A-77EB-A2E9-9F4E-FFE058D8F4A4}"/>
              </a:ext>
            </a:extLst>
          </p:cNvPr>
          <p:cNvSpPr txBox="1"/>
          <p:nvPr/>
        </p:nvSpPr>
        <p:spPr>
          <a:xfrm>
            <a:off x="1101245" y="535816"/>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3. Supply and Demand Analysis in CRE</a:t>
            </a:r>
          </a:p>
        </p:txBody>
      </p:sp>
    </p:spTree>
    <p:extLst>
      <p:ext uri="{BB962C8B-B14F-4D97-AF65-F5344CB8AC3E}">
        <p14:creationId xmlns:p14="http://schemas.microsoft.com/office/powerpoint/2010/main" val="3523761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80F1F-7760-6BAE-C407-0817608479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FC8649-C57C-E5E4-31CB-A57E6EE5D65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BF5C565-F081-FAAC-3CCA-4BB3DACBFF91}"/>
              </a:ext>
            </a:extLst>
          </p:cNvPr>
          <p:cNvSpPr txBox="1"/>
          <p:nvPr/>
        </p:nvSpPr>
        <p:spPr>
          <a:xfrm>
            <a:off x="879045" y="1572279"/>
            <a:ext cx="10289190" cy="400110"/>
          </a:xfrm>
          <a:prstGeom prst="rect">
            <a:avLst/>
          </a:prstGeom>
          <a:solidFill>
            <a:schemeClr val="accent5">
              <a:lumMod val="20000"/>
              <a:lumOff val="80000"/>
            </a:schemeClr>
          </a:solidFill>
        </p:spPr>
        <p:txBody>
          <a:bodyPr wrap="square" rtlCol="0">
            <a:spAutoFit/>
          </a:bodyPr>
          <a:lstStyle/>
          <a:p>
            <a:endParaRPr lang="en-US" sz="2000" dirty="0">
              <a:latin typeface="Alexandria"/>
            </a:endParaRPr>
          </a:p>
        </p:txBody>
      </p:sp>
      <p:pic>
        <p:nvPicPr>
          <p:cNvPr id="7" name="Graphic 21">
            <a:extLst>
              <a:ext uri="{FF2B5EF4-FFF2-40B4-BE49-F238E27FC236}">
                <a16:creationId xmlns:a16="http://schemas.microsoft.com/office/drawing/2014/main" id="{FBE9354F-AFAE-74B4-E2EA-C63BCB5733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صورة 2">
            <a:extLst>
              <a:ext uri="{FF2B5EF4-FFF2-40B4-BE49-F238E27FC236}">
                <a16:creationId xmlns:a16="http://schemas.microsoft.com/office/drawing/2014/main" id="{C8D69929-DD4D-FD04-5126-523BBFA4EF29}"/>
              </a:ext>
            </a:extLst>
          </p:cNvPr>
          <p:cNvPicPr>
            <a:picLocks noChangeAspect="1"/>
          </p:cNvPicPr>
          <p:nvPr/>
        </p:nvPicPr>
        <p:blipFill>
          <a:blip r:embed="rId3"/>
          <a:stretch>
            <a:fillRect/>
          </a:stretch>
        </p:blipFill>
        <p:spPr>
          <a:xfrm>
            <a:off x="1809750" y="1522409"/>
            <a:ext cx="8572500" cy="4467225"/>
          </a:xfrm>
          <a:prstGeom prst="rect">
            <a:avLst/>
          </a:prstGeom>
        </p:spPr>
      </p:pic>
      <p:sp>
        <p:nvSpPr>
          <p:cNvPr id="4" name="مربع نص 3">
            <a:extLst>
              <a:ext uri="{FF2B5EF4-FFF2-40B4-BE49-F238E27FC236}">
                <a16:creationId xmlns:a16="http://schemas.microsoft.com/office/drawing/2014/main" id="{3F11527F-7485-FF9F-676A-7306B75D5AA0}"/>
              </a:ext>
            </a:extLst>
          </p:cNvPr>
          <p:cNvSpPr txBox="1"/>
          <p:nvPr/>
        </p:nvSpPr>
        <p:spPr>
          <a:xfrm>
            <a:off x="816432" y="802093"/>
            <a:ext cx="7068394" cy="523220"/>
          </a:xfrm>
          <a:prstGeom prst="rect">
            <a:avLst/>
          </a:prstGeom>
          <a:noFill/>
        </p:spPr>
        <p:txBody>
          <a:bodyPr wrap="square">
            <a:spAutoFit/>
          </a:bodyPr>
          <a:lstStyle/>
          <a:p>
            <a:r>
              <a:rPr lang="en-US" sz="2800" dirty="0">
                <a:latin typeface="Alexandria" charset="0"/>
              </a:rPr>
              <a:t>3.4 Example: Office Space Market in Dubai</a:t>
            </a:r>
            <a:endParaRPr lang="ar-SY" sz="2800" dirty="0">
              <a:latin typeface="Alexandria" charset="0"/>
            </a:endParaRPr>
          </a:p>
        </p:txBody>
      </p:sp>
    </p:spTree>
    <p:extLst>
      <p:ext uri="{BB962C8B-B14F-4D97-AF65-F5344CB8AC3E}">
        <p14:creationId xmlns:p14="http://schemas.microsoft.com/office/powerpoint/2010/main" val="2475292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22129-E3C7-D3B8-3C6A-3903F2751F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1DDA09-2B25-4F4E-6858-290FF36CF7B4}"/>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2AAFDCD-8811-B8B9-B230-63635C0262A1}"/>
              </a:ext>
            </a:extLst>
          </p:cNvPr>
          <p:cNvSpPr txBox="1"/>
          <p:nvPr/>
        </p:nvSpPr>
        <p:spPr>
          <a:xfrm>
            <a:off x="879045" y="1766858"/>
            <a:ext cx="10289190" cy="2554545"/>
          </a:xfrm>
          <a:prstGeom prst="rect">
            <a:avLst/>
          </a:prstGeom>
          <a:solidFill>
            <a:schemeClr val="accent4">
              <a:lumMod val="20000"/>
              <a:lumOff val="80000"/>
            </a:schemeClr>
          </a:solidFill>
        </p:spPr>
        <p:txBody>
          <a:bodyPr wrap="square" rtlCol="0">
            <a:spAutoFit/>
          </a:bodyPr>
          <a:lstStyle/>
          <a:p>
            <a:r>
              <a:rPr lang="en-US" sz="2000" b="1" dirty="0">
                <a:latin typeface="Alexandria"/>
              </a:rPr>
              <a:t>3.3 Market Adjustment Example (Exercise 1)</a:t>
            </a:r>
          </a:p>
          <a:p>
            <a:r>
              <a:rPr lang="en-US" sz="2000" b="1" dirty="0">
                <a:latin typeface="Alexandria"/>
              </a:rPr>
              <a:t>Question:</a:t>
            </a:r>
            <a:br>
              <a:rPr lang="en-US" sz="2000" dirty="0">
                <a:latin typeface="Alexandria"/>
              </a:rPr>
            </a:br>
            <a:r>
              <a:rPr lang="en-US" sz="2000" dirty="0">
                <a:latin typeface="Alexandria"/>
              </a:rPr>
              <a:t>A city’s office market currently has 5 million m² of space, with demand for 4.8 million m² at $400/m²/year. If demand rises by 5 % next year while supply is fixed, what happens to equilibrium rent?</a:t>
            </a:r>
          </a:p>
          <a:p>
            <a:r>
              <a:rPr lang="en-US" sz="2000" b="1" dirty="0">
                <a:latin typeface="Alexandria"/>
              </a:rPr>
              <a:t>Hint:</a:t>
            </a:r>
            <a:r>
              <a:rPr lang="en-US" sz="2000" dirty="0">
                <a:latin typeface="Alexandria"/>
              </a:rPr>
              <a:t> Apply elasticity reasoning — limited supply → upward rent pressure.</a:t>
            </a:r>
          </a:p>
          <a:p>
            <a:r>
              <a:rPr lang="en-US" sz="2000" b="1" dirty="0">
                <a:latin typeface="Alexandria"/>
              </a:rPr>
              <a:t>Solution Sketch:</a:t>
            </a:r>
            <a:br>
              <a:rPr lang="en-US" sz="2000" dirty="0">
                <a:latin typeface="Alexandria"/>
              </a:rPr>
            </a:br>
            <a:r>
              <a:rPr lang="en-US" sz="2000" dirty="0">
                <a:latin typeface="Alexandria"/>
              </a:rPr>
              <a:t>Demand ↑ → Vacancy ↓ → Rent likely increases 5–10 % depending on elasticity.</a:t>
            </a:r>
          </a:p>
        </p:txBody>
      </p:sp>
      <p:pic>
        <p:nvPicPr>
          <p:cNvPr id="7" name="Graphic 21">
            <a:extLst>
              <a:ext uri="{FF2B5EF4-FFF2-40B4-BE49-F238E27FC236}">
                <a16:creationId xmlns:a16="http://schemas.microsoft.com/office/drawing/2014/main" id="{935B8F31-5425-BB0A-5221-2EE031C603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مربع نص 4">
            <a:extLst>
              <a:ext uri="{FF2B5EF4-FFF2-40B4-BE49-F238E27FC236}">
                <a16:creationId xmlns:a16="http://schemas.microsoft.com/office/drawing/2014/main" id="{CC809018-CA9E-96F9-71A2-17AFD144F363}"/>
              </a:ext>
            </a:extLst>
          </p:cNvPr>
          <p:cNvSpPr txBox="1"/>
          <p:nvPr/>
        </p:nvSpPr>
        <p:spPr>
          <a:xfrm>
            <a:off x="1101245" y="622153"/>
            <a:ext cx="8179975" cy="1182503"/>
          </a:xfrm>
          <a:prstGeom prst="rect">
            <a:avLst/>
          </a:prstGeom>
          <a:noFill/>
        </p:spPr>
        <p:txBody>
          <a:bodyPr wrap="square">
            <a:spAutoFit/>
          </a:bodyPr>
          <a:lstStyle/>
          <a:p>
            <a:pPr>
              <a:lnSpc>
                <a:spcPct val="115000"/>
              </a:lnSpc>
              <a:spcAft>
                <a:spcPts val="1000"/>
              </a:spcAft>
            </a:pPr>
            <a:r>
              <a:rPr lang="en-US" sz="2800" dirty="0">
                <a:latin typeface="Alexandria" charset="0"/>
              </a:rPr>
              <a:t>3. Supply and Demand Analysis in CRE</a:t>
            </a:r>
          </a:p>
          <a:p>
            <a:pPr>
              <a:lnSpc>
                <a:spcPct val="115000"/>
              </a:lnSpc>
              <a:spcAft>
                <a:spcPts val="1000"/>
              </a:spcAft>
            </a:pPr>
            <a:endParaRPr lang="en-US" sz="2800" dirty="0">
              <a:latin typeface="Alexandria" charset="0"/>
            </a:endParaRPr>
          </a:p>
        </p:txBody>
      </p:sp>
      <p:pic>
        <p:nvPicPr>
          <p:cNvPr id="2" name="صورة 1">
            <a:extLst>
              <a:ext uri="{FF2B5EF4-FFF2-40B4-BE49-F238E27FC236}">
                <a16:creationId xmlns:a16="http://schemas.microsoft.com/office/drawing/2014/main" id="{97C76DDB-2217-D500-E8AF-2966C330BA5D}"/>
              </a:ext>
            </a:extLst>
          </p:cNvPr>
          <p:cNvPicPr>
            <a:picLocks noChangeAspect="1"/>
          </p:cNvPicPr>
          <p:nvPr/>
        </p:nvPicPr>
        <p:blipFill>
          <a:blip r:embed="rId3"/>
          <a:stretch>
            <a:fillRect/>
          </a:stretch>
        </p:blipFill>
        <p:spPr>
          <a:xfrm>
            <a:off x="4680615" y="4321403"/>
            <a:ext cx="2686050" cy="1704975"/>
          </a:xfrm>
          <a:prstGeom prst="rect">
            <a:avLst/>
          </a:prstGeom>
        </p:spPr>
      </p:pic>
    </p:spTree>
    <p:extLst>
      <p:ext uri="{BB962C8B-B14F-4D97-AF65-F5344CB8AC3E}">
        <p14:creationId xmlns:p14="http://schemas.microsoft.com/office/powerpoint/2010/main" val="2725748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FED3D-B473-B9FA-3B47-D78EA3AE0C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A4EEEC-2EA0-AFA7-8E41-19E9988C3A3C}"/>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05AE395-B772-6D48-E586-037CF82E0D19}"/>
              </a:ext>
            </a:extLst>
          </p:cNvPr>
          <p:cNvSpPr txBox="1"/>
          <p:nvPr/>
        </p:nvSpPr>
        <p:spPr>
          <a:xfrm>
            <a:off x="809297" y="1549234"/>
            <a:ext cx="10342857" cy="1631216"/>
          </a:xfrm>
          <a:prstGeom prst="rect">
            <a:avLst/>
          </a:prstGeom>
          <a:solidFill>
            <a:schemeClr val="tx2">
              <a:lumMod val="20000"/>
              <a:lumOff val="80000"/>
            </a:schemeClr>
          </a:solidFill>
        </p:spPr>
        <p:txBody>
          <a:bodyPr wrap="square" rtlCol="0">
            <a:spAutoFit/>
          </a:bodyPr>
          <a:lstStyle/>
          <a:p>
            <a:r>
              <a:rPr lang="en-US" sz="2000" b="1" dirty="0">
                <a:latin typeface="Alexandria"/>
              </a:rPr>
              <a:t>3.4 Regional Example: European Logistics Market</a:t>
            </a:r>
          </a:p>
          <a:p>
            <a:r>
              <a:rPr lang="en-US" sz="2000" dirty="0">
                <a:latin typeface="Alexandria"/>
              </a:rPr>
              <a:t>E-commerce growth boosted demand for warehouses near ports and urban centers. Between 2019–2023, average industrial rents in Western Europe increased 25 %, while vacancy fell below 4 %. This shift demonstrates how </a:t>
            </a:r>
            <a:r>
              <a:rPr lang="en-US" sz="2000" b="1" dirty="0">
                <a:latin typeface="Alexandria"/>
              </a:rPr>
              <a:t>structural demand drivers</a:t>
            </a:r>
            <a:r>
              <a:rPr lang="en-US" sz="2000" dirty="0">
                <a:latin typeface="Alexandria"/>
              </a:rPr>
              <a:t> (technology, trade, consumption) reshape CRE sub-sectors.</a:t>
            </a:r>
          </a:p>
        </p:txBody>
      </p:sp>
      <p:pic>
        <p:nvPicPr>
          <p:cNvPr id="7" name="Graphic 21">
            <a:extLst>
              <a:ext uri="{FF2B5EF4-FFF2-40B4-BE49-F238E27FC236}">
                <a16:creationId xmlns:a16="http://schemas.microsoft.com/office/drawing/2014/main" id="{4BFC06D3-3101-8A8A-61DE-F48C43BF9C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002C4CEE-127E-D647-39FF-C6C166CF8780}"/>
              </a:ext>
            </a:extLst>
          </p:cNvPr>
          <p:cNvSpPr txBox="1"/>
          <p:nvPr/>
        </p:nvSpPr>
        <p:spPr>
          <a:xfrm>
            <a:off x="1101245" y="622153"/>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3. Supply and Demand Analysis in CRE</a:t>
            </a:r>
          </a:p>
        </p:txBody>
      </p:sp>
      <p:pic>
        <p:nvPicPr>
          <p:cNvPr id="4" name="صورة 3">
            <a:extLst>
              <a:ext uri="{FF2B5EF4-FFF2-40B4-BE49-F238E27FC236}">
                <a16:creationId xmlns:a16="http://schemas.microsoft.com/office/drawing/2014/main" id="{3876E7B8-5797-5F49-C400-7AB9635F4FC8}"/>
              </a:ext>
            </a:extLst>
          </p:cNvPr>
          <p:cNvPicPr>
            <a:picLocks noChangeAspect="1"/>
          </p:cNvPicPr>
          <p:nvPr/>
        </p:nvPicPr>
        <p:blipFill>
          <a:blip r:embed="rId3"/>
          <a:stretch>
            <a:fillRect/>
          </a:stretch>
        </p:blipFill>
        <p:spPr>
          <a:xfrm>
            <a:off x="5716829" y="3194692"/>
            <a:ext cx="4985737" cy="2802240"/>
          </a:xfrm>
          <a:prstGeom prst="rect">
            <a:avLst/>
          </a:prstGeom>
        </p:spPr>
      </p:pic>
      <p:sp>
        <p:nvSpPr>
          <p:cNvPr id="5" name="TextBox 47">
            <a:extLst>
              <a:ext uri="{FF2B5EF4-FFF2-40B4-BE49-F238E27FC236}">
                <a16:creationId xmlns:a16="http://schemas.microsoft.com/office/drawing/2014/main" id="{AABA23FF-07B3-ACC2-1F3D-294A82391825}"/>
              </a:ext>
            </a:extLst>
          </p:cNvPr>
          <p:cNvSpPr txBox="1"/>
          <p:nvPr/>
        </p:nvSpPr>
        <p:spPr>
          <a:xfrm>
            <a:off x="809297" y="3455486"/>
            <a:ext cx="4227397" cy="1938992"/>
          </a:xfrm>
          <a:prstGeom prst="rect">
            <a:avLst/>
          </a:prstGeom>
          <a:noFill/>
        </p:spPr>
        <p:txBody>
          <a:bodyPr wrap="square" rtlCol="0">
            <a:spAutoFit/>
          </a:bodyPr>
          <a:lstStyle/>
          <a:p>
            <a:r>
              <a:rPr lang="en-US" sz="2000" b="1" dirty="0">
                <a:latin typeface="Alexandria"/>
              </a:rPr>
              <a:t>3.5 Interaction of Space and Asset Markets</a:t>
            </a:r>
          </a:p>
          <a:p>
            <a:r>
              <a:rPr lang="en-US" sz="2000" dirty="0">
                <a:latin typeface="Alexandria"/>
              </a:rPr>
              <a:t>Higher rents increase </a:t>
            </a:r>
            <a:r>
              <a:rPr lang="en-US" sz="2000" b="1" dirty="0">
                <a:latin typeface="Alexandria"/>
              </a:rPr>
              <a:t>Net Operating Income (NOI)</a:t>
            </a:r>
            <a:r>
              <a:rPr lang="en-US" sz="2000" dirty="0">
                <a:latin typeface="Alexandria"/>
              </a:rPr>
              <a:t>, which raises property prices in the </a:t>
            </a:r>
            <a:r>
              <a:rPr lang="en-US" sz="2000" b="1" dirty="0">
                <a:latin typeface="Alexandria"/>
              </a:rPr>
              <a:t>asset market</a:t>
            </a:r>
            <a:r>
              <a:rPr lang="en-US" sz="2000" dirty="0">
                <a:latin typeface="Alexandria"/>
              </a:rPr>
              <a:t> through capitalization.</a:t>
            </a:r>
          </a:p>
        </p:txBody>
      </p:sp>
    </p:spTree>
    <p:extLst>
      <p:ext uri="{BB962C8B-B14F-4D97-AF65-F5344CB8AC3E}">
        <p14:creationId xmlns:p14="http://schemas.microsoft.com/office/powerpoint/2010/main" val="2327924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93D6CA-745E-6EBE-0EA4-3199CF31A6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57D3C0-2604-894E-6CE1-98D90D34B603}"/>
              </a:ext>
            </a:extLst>
          </p:cNvPr>
          <p:cNvSpPr/>
          <p:nvPr/>
        </p:nvSpPr>
        <p:spPr>
          <a:xfrm>
            <a:off x="488369" y="138482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62994F0-1449-DE09-1100-87704E2AE6D1}"/>
              </a:ext>
            </a:extLst>
          </p:cNvPr>
          <p:cNvSpPr txBox="1"/>
          <p:nvPr/>
        </p:nvSpPr>
        <p:spPr>
          <a:xfrm>
            <a:off x="609522" y="1501143"/>
            <a:ext cx="8179975" cy="4401205"/>
          </a:xfrm>
          <a:prstGeom prst="rect">
            <a:avLst/>
          </a:prstGeom>
          <a:solidFill>
            <a:schemeClr val="tx2">
              <a:lumMod val="20000"/>
              <a:lumOff val="80000"/>
            </a:schemeClr>
          </a:solidFill>
        </p:spPr>
        <p:txBody>
          <a:bodyPr wrap="square" rtlCol="0">
            <a:spAutoFit/>
          </a:bodyPr>
          <a:lstStyle/>
          <a:p>
            <a:r>
              <a:rPr lang="en-US" sz="2000" dirty="0">
                <a:latin typeface="Alexandria"/>
              </a:rPr>
              <a:t>Why doesn’t Amazon locate its warehouses in Beverly Hills?</a:t>
            </a:r>
          </a:p>
          <a:p>
            <a:r>
              <a:rPr lang="en-US" sz="2000" dirty="0">
                <a:latin typeface="Alexandria"/>
              </a:rPr>
              <a:t> As a profit maximizing firm, it has strong incentives to minimize its cost-of-service delivery. </a:t>
            </a:r>
          </a:p>
          <a:p>
            <a:r>
              <a:rPr lang="en-US" sz="2000" dirty="0">
                <a:latin typeface="Alexandria"/>
              </a:rPr>
              <a:t>Given that most of its consumers live in cities, Amazon faces a tradeoff.</a:t>
            </a:r>
          </a:p>
          <a:p>
            <a:r>
              <a:rPr lang="en-US" sz="2000" dirty="0">
                <a:latin typeface="Alexandria"/>
              </a:rPr>
              <a:t> It wants to locate its warehouses close enough to cities to allow its trucks to deliver shipments but far enough from cities where land is cheap. </a:t>
            </a:r>
          </a:p>
          <a:p>
            <a:r>
              <a:rPr lang="en-US" sz="2000" dirty="0">
                <a:latin typeface="Alexandria"/>
              </a:rPr>
              <a:t>Consider the Los Angeles region. The Los Angeles county is quite rich while Riverside and San Bernardino feature cheaper land. </a:t>
            </a:r>
          </a:p>
          <a:p>
            <a:r>
              <a:rPr lang="en-US" sz="2000" dirty="0">
                <a:latin typeface="Alexandria"/>
              </a:rPr>
              <a:t>This is where Amazon has located its large warehouses. By holding inventory in the cheap fringe of a metro area, this gives Amazon a cost advantage in delivering the same products as Barnes and Noble. It can undercut its rival in terms of pricing, because it has a cost advantage. </a:t>
            </a:r>
          </a:p>
          <a:p>
            <a:r>
              <a:rPr lang="en-US" sz="2000" dirty="0">
                <a:latin typeface="Alexandria"/>
              </a:rPr>
              <a:t>T</a:t>
            </a:r>
            <a:r>
              <a:rPr lang="en-US" sz="2000" b="1" dirty="0">
                <a:latin typeface="Alexandria"/>
              </a:rPr>
              <a:t>his urban strategy by Amazon has helped it to become a superstar company</a:t>
            </a:r>
          </a:p>
        </p:txBody>
      </p:sp>
      <p:pic>
        <p:nvPicPr>
          <p:cNvPr id="7" name="Graphic 21">
            <a:extLst>
              <a:ext uri="{FF2B5EF4-FFF2-40B4-BE49-F238E27FC236}">
                <a16:creationId xmlns:a16="http://schemas.microsoft.com/office/drawing/2014/main" id="{8C8334AB-41C8-ED4E-122E-9D569841B0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صورة 2">
            <a:extLst>
              <a:ext uri="{FF2B5EF4-FFF2-40B4-BE49-F238E27FC236}">
                <a16:creationId xmlns:a16="http://schemas.microsoft.com/office/drawing/2014/main" id="{C7CD9ADA-C4F8-EF3C-7954-268144C363D8}"/>
              </a:ext>
            </a:extLst>
          </p:cNvPr>
          <p:cNvPicPr>
            <a:picLocks noChangeAspect="1"/>
          </p:cNvPicPr>
          <p:nvPr/>
        </p:nvPicPr>
        <p:blipFill>
          <a:blip r:embed="rId3"/>
          <a:stretch>
            <a:fillRect/>
          </a:stretch>
        </p:blipFill>
        <p:spPr>
          <a:xfrm>
            <a:off x="8789497" y="1501143"/>
            <a:ext cx="3402503" cy="2137972"/>
          </a:xfrm>
          <a:prstGeom prst="rect">
            <a:avLst/>
          </a:prstGeom>
        </p:spPr>
      </p:pic>
      <p:sp>
        <p:nvSpPr>
          <p:cNvPr id="4" name="مربع نص 3">
            <a:extLst>
              <a:ext uri="{FF2B5EF4-FFF2-40B4-BE49-F238E27FC236}">
                <a16:creationId xmlns:a16="http://schemas.microsoft.com/office/drawing/2014/main" id="{EB474012-587D-91C3-4183-5AA90F22FE4E}"/>
              </a:ext>
            </a:extLst>
          </p:cNvPr>
          <p:cNvSpPr txBox="1"/>
          <p:nvPr/>
        </p:nvSpPr>
        <p:spPr>
          <a:xfrm>
            <a:off x="589005" y="750946"/>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3. Supply and Demand Analysis in CRE</a:t>
            </a:r>
          </a:p>
        </p:txBody>
      </p:sp>
    </p:spTree>
    <p:extLst>
      <p:ext uri="{BB962C8B-B14F-4D97-AF65-F5344CB8AC3E}">
        <p14:creationId xmlns:p14="http://schemas.microsoft.com/office/powerpoint/2010/main" val="1861848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3A799-AB9C-785F-5FF8-C22D40AED8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6560D-2200-C93C-AA2E-3E4F888F755A}"/>
              </a:ext>
            </a:extLst>
          </p:cNvPr>
          <p:cNvSpPr/>
          <p:nvPr/>
        </p:nvSpPr>
        <p:spPr>
          <a:xfrm>
            <a:off x="488369" y="1384823"/>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0725EEE-16BA-8F9B-CDB7-8FD145AFB6CB}"/>
              </a:ext>
            </a:extLst>
          </p:cNvPr>
          <p:cNvSpPr txBox="1"/>
          <p:nvPr/>
        </p:nvSpPr>
        <p:spPr>
          <a:xfrm>
            <a:off x="689640" y="1607909"/>
            <a:ext cx="10611449" cy="1323439"/>
          </a:xfrm>
          <a:prstGeom prst="rect">
            <a:avLst/>
          </a:prstGeom>
          <a:noFill/>
        </p:spPr>
        <p:txBody>
          <a:bodyPr wrap="square" rtlCol="0">
            <a:spAutoFit/>
          </a:bodyPr>
          <a:lstStyle/>
          <a:p>
            <a:r>
              <a:rPr lang="en-US" sz="2000" dirty="0"/>
              <a:t>Commercial real estate valuation centers on one core principle:</a:t>
            </a:r>
          </a:p>
          <a:p>
            <a:r>
              <a:rPr lang="en-US" sz="2000" i="1" dirty="0"/>
              <a:t>The value of a property equals the present value of the future income it generates.</a:t>
            </a:r>
            <a:endParaRPr lang="en-US" sz="2000" dirty="0"/>
          </a:p>
          <a:p>
            <a:r>
              <a:rPr lang="en-US" sz="2000" dirty="0"/>
              <a:t>Unlike residential real estate—often valued by sales comparison—commercial property is appraised primarily using </a:t>
            </a:r>
            <a:r>
              <a:rPr lang="en-US" sz="2000" b="1" dirty="0"/>
              <a:t>income-based methods</a:t>
            </a:r>
            <a:r>
              <a:rPr lang="en-US" sz="2000" dirty="0"/>
              <a:t>.</a:t>
            </a:r>
          </a:p>
        </p:txBody>
      </p:sp>
      <p:pic>
        <p:nvPicPr>
          <p:cNvPr id="7" name="Graphic 21">
            <a:extLst>
              <a:ext uri="{FF2B5EF4-FFF2-40B4-BE49-F238E27FC236}">
                <a16:creationId xmlns:a16="http://schemas.microsoft.com/office/drawing/2014/main" id="{0F4E9FB5-9341-3214-1E93-94980267DF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D0A8E1B-6C3D-5291-F8F9-48AA4C71DC6F}"/>
              </a:ext>
            </a:extLst>
          </p:cNvPr>
          <p:cNvSpPr txBox="1"/>
          <p:nvPr/>
        </p:nvSpPr>
        <p:spPr>
          <a:xfrm>
            <a:off x="689640" y="706832"/>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4. Valuation and Investment Analysis</a:t>
            </a:r>
          </a:p>
        </p:txBody>
      </p:sp>
      <p:pic>
        <p:nvPicPr>
          <p:cNvPr id="3" name="صورة 2">
            <a:extLst>
              <a:ext uri="{FF2B5EF4-FFF2-40B4-BE49-F238E27FC236}">
                <a16:creationId xmlns:a16="http://schemas.microsoft.com/office/drawing/2014/main" id="{43D296E2-4498-800A-0041-2F3A8A40E38A}"/>
              </a:ext>
            </a:extLst>
          </p:cNvPr>
          <p:cNvPicPr>
            <a:picLocks noChangeAspect="1"/>
          </p:cNvPicPr>
          <p:nvPr/>
        </p:nvPicPr>
        <p:blipFill>
          <a:blip r:embed="rId3"/>
          <a:stretch>
            <a:fillRect/>
          </a:stretch>
        </p:blipFill>
        <p:spPr>
          <a:xfrm>
            <a:off x="3717561" y="3352839"/>
            <a:ext cx="4139940" cy="2473991"/>
          </a:xfrm>
          <a:prstGeom prst="rect">
            <a:avLst/>
          </a:prstGeom>
        </p:spPr>
      </p:pic>
    </p:spTree>
    <p:extLst>
      <p:ext uri="{BB962C8B-B14F-4D97-AF65-F5344CB8AC3E}">
        <p14:creationId xmlns:p14="http://schemas.microsoft.com/office/powerpoint/2010/main" val="3440580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C0972-9B37-06C1-E22E-67CEF76591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E6B163-69AD-1B22-1948-A7E2CC2BD523}"/>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7EF4F104-CA19-F223-4587-07E34EF297F8}"/>
                  </a:ext>
                </a:extLst>
              </p:cNvPr>
              <p:cNvSpPr txBox="1"/>
              <p:nvPr/>
            </p:nvSpPr>
            <p:spPr>
              <a:xfrm>
                <a:off x="1067241" y="2008959"/>
                <a:ext cx="9818202" cy="2038058"/>
              </a:xfrm>
              <a:prstGeom prst="rect">
                <a:avLst/>
              </a:prstGeom>
              <a:noFill/>
            </p:spPr>
            <p:txBody>
              <a:bodyPr wrap="square" rtlCol="0">
                <a:spAutoFit/>
              </a:bodyPr>
              <a:lstStyle/>
              <a:p>
                <a:r>
                  <a:rPr lang="en-US" sz="2000" b="1" dirty="0">
                    <a:latin typeface="Alexandria"/>
                  </a:rPr>
                  <a:t>4.1 Net Operating Income (NOI)</a:t>
                </a:r>
              </a:p>
              <a:p>
                <a:endParaRPr lang="en-US" sz="2000" b="1" dirty="0">
                  <a:latin typeface="Alexandria"/>
                </a:endParaRPr>
              </a:p>
              <a:p>
                <a:pPr/>
                <a14:m>
                  <m:oMathPara xmlns:m="http://schemas.openxmlformats.org/officeDocument/2006/math">
                    <m:oMathParaPr>
                      <m:jc m:val="centerGroup"/>
                    </m:oMathParaPr>
                    <m:oMath xmlns:m="http://schemas.openxmlformats.org/officeDocument/2006/math">
                      <m:r>
                        <m:rPr>
                          <m:nor/>
                        </m:rPr>
                        <a:rPr lang="en-US" sz="2000" b="0">
                          <a:latin typeface="Alexandria"/>
                        </a:rPr>
                        <m:t>NOI</m:t>
                      </m:r>
                      <m:r>
                        <a:rPr lang="en-US" sz="2000">
                          <a:latin typeface="Cambria Math" panose="02040503050406030204" pitchFamily="18" charset="0"/>
                        </a:rPr>
                        <m:t>=</m:t>
                      </m:r>
                      <m:r>
                        <m:rPr>
                          <m:nor/>
                        </m:rPr>
                        <a:rPr lang="en-US" sz="2000" i="1">
                          <a:latin typeface="Alexandria"/>
                        </a:rPr>
                        <m:t>Gross</m:t>
                      </m:r>
                      <m:r>
                        <m:rPr>
                          <m:nor/>
                        </m:rPr>
                        <a:rPr lang="en-US" sz="2000" i="1">
                          <a:latin typeface="Alexandria"/>
                        </a:rPr>
                        <m:t> </m:t>
                      </m:r>
                      <m:r>
                        <m:rPr>
                          <m:nor/>
                        </m:rPr>
                        <a:rPr lang="en-US" sz="2000" i="1">
                          <a:latin typeface="Alexandria"/>
                        </a:rPr>
                        <m:t>Rental</m:t>
                      </m:r>
                      <m:r>
                        <m:rPr>
                          <m:nor/>
                        </m:rPr>
                        <a:rPr lang="en-US" sz="2000" i="1">
                          <a:latin typeface="Alexandria"/>
                        </a:rPr>
                        <m:t> </m:t>
                      </m:r>
                      <m:r>
                        <m:rPr>
                          <m:nor/>
                        </m:rPr>
                        <a:rPr lang="en-US" sz="2000" i="1">
                          <a:latin typeface="Alexandria"/>
                        </a:rPr>
                        <m:t>Income</m:t>
                      </m:r>
                      <m:r>
                        <a:rPr lang="en-US" sz="2000">
                          <a:latin typeface="Cambria Math" panose="02040503050406030204" pitchFamily="18" charset="0"/>
                        </a:rPr>
                        <m:t>−</m:t>
                      </m:r>
                      <m:r>
                        <m:rPr>
                          <m:nor/>
                        </m:rPr>
                        <a:rPr lang="en-US" sz="2000" i="1">
                          <a:latin typeface="Alexandria"/>
                        </a:rPr>
                        <m:t>Operating</m:t>
                      </m:r>
                      <m:r>
                        <m:rPr>
                          <m:nor/>
                        </m:rPr>
                        <a:rPr lang="en-US" sz="2000" i="1">
                          <a:latin typeface="Alexandria"/>
                        </a:rPr>
                        <m:t> </m:t>
                      </m:r>
                      <m:r>
                        <m:rPr>
                          <m:nor/>
                        </m:rPr>
                        <a:rPr lang="en-US" sz="2000" i="1">
                          <a:latin typeface="Alexandria"/>
                        </a:rPr>
                        <m:t>Expenses</m:t>
                      </m:r>
                    </m:oMath>
                  </m:oMathPara>
                </a14:m>
                <a:endParaRPr lang="en-US" sz="2000" b="0" dirty="0">
                  <a:latin typeface="Alexandria"/>
                </a:endParaRPr>
              </a:p>
              <a:p>
                <a:r>
                  <a:rPr lang="en-US" sz="2000" dirty="0">
                    <a:latin typeface="Alexandria"/>
                  </a:rPr>
                  <a:t>Operating expenses include maintenance, insurance, management, and utilities (but </a:t>
                </a:r>
                <a:r>
                  <a:rPr lang="en-US" sz="2000" b="1" dirty="0">
                    <a:latin typeface="Alexandria"/>
                  </a:rPr>
                  <a:t>exclude debt service</a:t>
                </a:r>
                <a:r>
                  <a:rPr lang="en-US" sz="2000" dirty="0">
                    <a:latin typeface="Alexandria"/>
                  </a:rPr>
                  <a:t> and income tax).</a:t>
                </a:r>
              </a:p>
              <a:p>
                <a:pPr>
                  <a:lnSpc>
                    <a:spcPct val="150000"/>
                  </a:lnSpc>
                </a:pPr>
                <a:endParaRPr lang="en-US" sz="2000" b="1" dirty="0">
                  <a:latin typeface="Alexandria"/>
                </a:endParaRPr>
              </a:p>
            </p:txBody>
          </p:sp>
        </mc:Choice>
        <mc:Fallback xmlns="">
          <p:sp>
            <p:nvSpPr>
              <p:cNvPr id="48" name="TextBox 47">
                <a:extLst>
                  <a:ext uri="{FF2B5EF4-FFF2-40B4-BE49-F238E27FC236}">
                    <a16:creationId xmlns:a16="http://schemas.microsoft.com/office/drawing/2014/main" id="{7EF4F104-CA19-F223-4587-07E34EF297F8}"/>
                  </a:ext>
                </a:extLst>
              </p:cNvPr>
              <p:cNvSpPr txBox="1">
                <a:spLocks noRot="1" noChangeAspect="1" noMove="1" noResize="1" noEditPoints="1" noAdjustHandles="1" noChangeArrowheads="1" noChangeShapeType="1" noTextEdit="1"/>
              </p:cNvSpPr>
              <p:nvPr/>
            </p:nvSpPr>
            <p:spPr>
              <a:xfrm>
                <a:off x="1067241" y="2008959"/>
                <a:ext cx="9818202" cy="2038058"/>
              </a:xfrm>
              <a:prstGeom prst="rect">
                <a:avLst/>
              </a:prstGeom>
              <a:blipFill>
                <a:blip r:embed="rId2"/>
                <a:stretch>
                  <a:fillRect l="-621" t="-1796" r="-372"/>
                </a:stretch>
              </a:blipFill>
            </p:spPr>
            <p:txBody>
              <a:bodyPr/>
              <a:lstStyle/>
              <a:p>
                <a:r>
                  <a:rPr lang="ar-SY">
                    <a:noFill/>
                  </a:rPr>
                  <a:t> </a:t>
                </a:r>
              </a:p>
            </p:txBody>
          </p:sp>
        </mc:Fallback>
      </mc:AlternateContent>
      <p:pic>
        <p:nvPicPr>
          <p:cNvPr id="7" name="Graphic 21">
            <a:extLst>
              <a:ext uri="{FF2B5EF4-FFF2-40B4-BE49-F238E27FC236}">
                <a16:creationId xmlns:a16="http://schemas.microsoft.com/office/drawing/2014/main" id="{DAAE0118-9046-46CB-821E-0D2C5FC151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1A47481F-4969-74FE-0178-730E069CF51C}"/>
              </a:ext>
            </a:extLst>
          </p:cNvPr>
          <p:cNvSpPr txBox="1"/>
          <p:nvPr/>
        </p:nvSpPr>
        <p:spPr>
          <a:xfrm>
            <a:off x="689640" y="706832"/>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4. Valuation and Investment Analysis</a:t>
            </a:r>
          </a:p>
        </p:txBody>
      </p:sp>
      <p:pic>
        <p:nvPicPr>
          <p:cNvPr id="4" name="صورة 3">
            <a:extLst>
              <a:ext uri="{FF2B5EF4-FFF2-40B4-BE49-F238E27FC236}">
                <a16:creationId xmlns:a16="http://schemas.microsoft.com/office/drawing/2014/main" id="{C8EDC7E6-28AA-CB82-D86A-EA2090BEE078}"/>
              </a:ext>
            </a:extLst>
          </p:cNvPr>
          <p:cNvPicPr>
            <a:picLocks noChangeAspect="1"/>
          </p:cNvPicPr>
          <p:nvPr/>
        </p:nvPicPr>
        <p:blipFill>
          <a:blip r:embed="rId4"/>
          <a:stretch>
            <a:fillRect/>
          </a:stretch>
        </p:blipFill>
        <p:spPr>
          <a:xfrm>
            <a:off x="3741529" y="3871598"/>
            <a:ext cx="4128307" cy="1809674"/>
          </a:xfrm>
          <a:prstGeom prst="rect">
            <a:avLst/>
          </a:prstGeom>
        </p:spPr>
      </p:pic>
    </p:spTree>
    <p:extLst>
      <p:ext uri="{BB962C8B-B14F-4D97-AF65-F5344CB8AC3E}">
        <p14:creationId xmlns:p14="http://schemas.microsoft.com/office/powerpoint/2010/main" val="1206574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456EA-6539-845C-A117-D5C2772FC9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45D9BA-4C5E-279F-8F9A-7268E0FD4C81}"/>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48" name="TextBox 47">
                <a:extLst>
                  <a:ext uri="{FF2B5EF4-FFF2-40B4-BE49-F238E27FC236}">
                    <a16:creationId xmlns:a16="http://schemas.microsoft.com/office/drawing/2014/main" id="{4CF629D6-D21F-1DC3-D62C-2A3D9043631B}"/>
                  </a:ext>
                </a:extLst>
              </p:cNvPr>
              <p:cNvSpPr txBox="1"/>
              <p:nvPr/>
            </p:nvSpPr>
            <p:spPr>
              <a:xfrm>
                <a:off x="837261" y="1557570"/>
                <a:ext cx="8060317" cy="4288353"/>
              </a:xfrm>
              <a:prstGeom prst="rect">
                <a:avLst/>
              </a:prstGeom>
              <a:solidFill>
                <a:schemeClr val="tx2">
                  <a:lumMod val="20000"/>
                  <a:lumOff val="80000"/>
                </a:schemeClr>
              </a:solidFill>
            </p:spPr>
            <p:txBody>
              <a:bodyPr wrap="square" rtlCol="0">
                <a:spAutoFit/>
              </a:bodyPr>
              <a:lstStyle/>
              <a:p>
                <a:r>
                  <a:rPr lang="en-US" sz="2000" b="1" dirty="0"/>
                  <a:t>4.2 Capitalization Rate (Cap Rate)</a:t>
                </a:r>
              </a:p>
              <a:p>
                <a:pPr/>
                <a14:m>
                  <m:oMathPara xmlns:m="http://schemas.openxmlformats.org/officeDocument/2006/math">
                    <m:oMathParaPr>
                      <m:jc m:val="centerGroup"/>
                    </m:oMathParaPr>
                    <m:oMath xmlns:m="http://schemas.openxmlformats.org/officeDocument/2006/math">
                      <m:r>
                        <m:rPr>
                          <m:nor/>
                        </m:rPr>
                        <a:rPr lang="en-US" sz="2000" b="0"/>
                        <m:t>Value</m:t>
                      </m:r>
                      <m:r>
                        <a:rPr lang="en-US">
                          <a:latin typeface="Cambria Math" panose="02040503050406030204" pitchFamily="18" charset="0"/>
                        </a:rPr>
                        <m:t>=</m:t>
                      </m:r>
                      <m:f>
                        <m:fPr>
                          <m:ctrlPr>
                            <a:rPr lang="ar-SY" i="1">
                              <a:latin typeface="Cambria Math" panose="02040503050406030204" pitchFamily="18" charset="0"/>
                            </a:rPr>
                          </m:ctrlPr>
                        </m:fPr>
                        <m:num>
                          <m:r>
                            <m:rPr>
                              <m:nor/>
                            </m:rPr>
                            <a:rPr lang="en-US" i="1"/>
                            <m:t>NOI</m:t>
                          </m:r>
                        </m:num>
                        <m:den>
                          <m:r>
                            <m:rPr>
                              <m:nor/>
                            </m:rPr>
                            <a:rPr lang="en-US" i="1"/>
                            <m:t>Cap</m:t>
                          </m:r>
                          <m:r>
                            <m:rPr>
                              <m:nor/>
                            </m:rPr>
                            <a:rPr lang="en-US" i="1"/>
                            <m:t> </m:t>
                          </m:r>
                          <m:r>
                            <m:rPr>
                              <m:nor/>
                            </m:rPr>
                            <a:rPr lang="en-US" i="1"/>
                            <m:t>Rate</m:t>
                          </m:r>
                        </m:den>
                      </m:f>
                    </m:oMath>
                  </m:oMathPara>
                </a14:m>
                <a:endParaRPr lang="ar-SY" sz="2000" b="0" dirty="0"/>
              </a:p>
              <a:p>
                <a:r>
                  <a:rPr lang="en-US" sz="2000" dirty="0"/>
                  <a:t>The cap rate reflects the market’s required rate of return, influenced by:</a:t>
                </a:r>
              </a:p>
              <a:p>
                <a:r>
                  <a:rPr lang="en-US" sz="2000" dirty="0"/>
                  <a:t>Risk-free interest rate</a:t>
                </a:r>
              </a:p>
              <a:p>
                <a:r>
                  <a:rPr lang="en-US" sz="2000" dirty="0"/>
                  <a:t>Property risk premium</a:t>
                </a:r>
              </a:p>
              <a:p>
                <a:r>
                  <a:rPr lang="en-US" sz="2000" dirty="0"/>
                  <a:t>Market liquidity</a:t>
                </a:r>
              </a:p>
              <a:p>
                <a:r>
                  <a:rPr lang="en-US" sz="2000" b="1" dirty="0"/>
                  <a:t>Example :  Simple Valuation</a:t>
                </a:r>
                <a:endParaRPr lang="en-US" sz="2000" dirty="0"/>
              </a:p>
              <a:p>
                <a:r>
                  <a:rPr lang="en-US" sz="2000" dirty="0"/>
                  <a:t>A retail property produces an NOI of $500,000 annually. Market cap rate = 8%.</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𝑉</m:t>
                      </m:r>
                      <m:r>
                        <a:rPr lang="en-US">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500</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0</m:t>
                          </m:r>
                          <m:r>
                            <a:rPr lang="ar-SY">
                              <a:latin typeface="Cambria Math" panose="02040503050406030204" pitchFamily="18" charset="0"/>
                            </a:rPr>
                            <m:t>.</m:t>
                          </m:r>
                          <m:r>
                            <a:rPr lang="ar-SY">
                              <a:latin typeface="Cambria Math" panose="02040503050406030204" pitchFamily="18" charset="0"/>
                            </a:rPr>
                            <m:t>08</m:t>
                          </m:r>
                        </m:den>
                      </m:f>
                      <m:r>
                        <a:rPr lang="ar-SY">
                          <a:latin typeface="Cambria Math" panose="02040503050406030204" pitchFamily="18" charset="0"/>
                        </a:rPr>
                        <m:t>=$</m:t>
                      </m:r>
                      <m:r>
                        <a:rPr lang="ar-SY">
                          <a:latin typeface="Cambria Math" panose="02040503050406030204" pitchFamily="18" charset="0"/>
                        </a:rPr>
                        <m:t>6</m:t>
                      </m:r>
                      <m:r>
                        <a:rPr lang="ar-SY">
                          <a:latin typeface="Cambria Math" panose="02040503050406030204" pitchFamily="18" charset="0"/>
                        </a:rPr>
                        <m:t>.</m:t>
                      </m:r>
                      <m:r>
                        <a:rPr lang="ar-SY">
                          <a:latin typeface="Cambria Math" panose="02040503050406030204" pitchFamily="18" charset="0"/>
                        </a:rPr>
                        <m:t>25</m:t>
                      </m:r>
                      <m:r>
                        <m:rPr>
                          <m:nor/>
                        </m:rPr>
                        <a:rPr lang="ar-SY" i="1"/>
                        <m:t> </m:t>
                      </m:r>
                      <m:r>
                        <m:rPr>
                          <m:nor/>
                        </m:rPr>
                        <a:rPr lang="en-US" i="1"/>
                        <m:t>million</m:t>
                      </m:r>
                    </m:oMath>
                  </m:oMathPara>
                </a14:m>
                <a:endParaRPr lang="en-US" sz="2000" b="0" dirty="0"/>
              </a:p>
              <a:p>
                <a:r>
                  <a:rPr lang="en-US" sz="2000" b="1" dirty="0"/>
                  <a:t>Interpretation:</a:t>
                </a:r>
                <a:r>
                  <a:rPr lang="en-US" sz="2000" dirty="0"/>
                  <a:t> If market yields fall (cap rate ↓), the value rises — illustrating the inverse relationship.</a:t>
                </a:r>
              </a:p>
            </p:txBody>
          </p:sp>
        </mc:Choice>
        <mc:Fallback>
          <p:sp>
            <p:nvSpPr>
              <p:cNvPr id="48" name="TextBox 47">
                <a:extLst>
                  <a:ext uri="{FF2B5EF4-FFF2-40B4-BE49-F238E27FC236}">
                    <a16:creationId xmlns:a16="http://schemas.microsoft.com/office/drawing/2014/main" id="{4CF629D6-D21F-1DC3-D62C-2A3D9043631B}"/>
                  </a:ext>
                </a:extLst>
              </p:cNvPr>
              <p:cNvSpPr txBox="1">
                <a:spLocks noRot="1" noChangeAspect="1" noMove="1" noResize="1" noEditPoints="1" noAdjustHandles="1" noChangeArrowheads="1" noChangeShapeType="1" noTextEdit="1"/>
              </p:cNvSpPr>
              <p:nvPr/>
            </p:nvSpPr>
            <p:spPr>
              <a:xfrm>
                <a:off x="837261" y="1557570"/>
                <a:ext cx="8060317" cy="4288353"/>
              </a:xfrm>
              <a:prstGeom prst="rect">
                <a:avLst/>
              </a:prstGeom>
              <a:blipFill>
                <a:blip r:embed="rId2"/>
                <a:stretch>
                  <a:fillRect l="-756" t="-853" b="-1707"/>
                </a:stretch>
              </a:blipFill>
            </p:spPr>
            <p:txBody>
              <a:bodyPr/>
              <a:lstStyle/>
              <a:p>
                <a:r>
                  <a:rPr lang="ar-SY">
                    <a:noFill/>
                  </a:rPr>
                  <a:t> </a:t>
                </a:r>
              </a:p>
            </p:txBody>
          </p:sp>
        </mc:Fallback>
      </mc:AlternateContent>
      <p:pic>
        <p:nvPicPr>
          <p:cNvPr id="7" name="Graphic 21">
            <a:extLst>
              <a:ext uri="{FF2B5EF4-FFF2-40B4-BE49-F238E27FC236}">
                <a16:creationId xmlns:a16="http://schemas.microsoft.com/office/drawing/2014/main" id="{825A2444-7A15-725E-68BB-A644289435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8966FD0-8419-1AB5-DC40-E8AD18F0251A}"/>
              </a:ext>
            </a:extLst>
          </p:cNvPr>
          <p:cNvSpPr txBox="1"/>
          <p:nvPr/>
        </p:nvSpPr>
        <p:spPr>
          <a:xfrm>
            <a:off x="689640" y="706832"/>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4. Valuation and Investment Analysis</a:t>
            </a:r>
          </a:p>
        </p:txBody>
      </p:sp>
      <p:sp>
        <p:nvSpPr>
          <p:cNvPr id="3" name="TextBox 47">
            <a:extLst>
              <a:ext uri="{FF2B5EF4-FFF2-40B4-BE49-F238E27FC236}">
                <a16:creationId xmlns:a16="http://schemas.microsoft.com/office/drawing/2014/main" id="{A2DCFA9C-6B02-B805-D1A9-D8861838271F}"/>
              </a:ext>
            </a:extLst>
          </p:cNvPr>
          <p:cNvSpPr txBox="1"/>
          <p:nvPr/>
        </p:nvSpPr>
        <p:spPr>
          <a:xfrm>
            <a:off x="9164857" y="2459504"/>
            <a:ext cx="1861364" cy="1938992"/>
          </a:xfrm>
          <a:prstGeom prst="rect">
            <a:avLst/>
          </a:prstGeom>
          <a:solidFill>
            <a:srgbClr val="FFC000"/>
          </a:solidFill>
        </p:spPr>
        <p:txBody>
          <a:bodyPr wrap="square" rtlCol="0">
            <a:spAutoFit/>
          </a:bodyPr>
          <a:lstStyle/>
          <a:p>
            <a:r>
              <a:rPr lang="en-US" sz="2000" b="1" dirty="0"/>
              <a:t>Cap Rate (Capitalization Rate)</a:t>
            </a:r>
            <a:r>
              <a:rPr lang="en-US" sz="2000" dirty="0"/>
              <a:t> = the investor’s required rate of return.</a:t>
            </a:r>
            <a:endParaRPr lang="en-US" sz="2000" dirty="0">
              <a:latin typeface="Alexandria"/>
            </a:endParaRPr>
          </a:p>
        </p:txBody>
      </p:sp>
    </p:spTree>
    <p:extLst>
      <p:ext uri="{BB962C8B-B14F-4D97-AF65-F5344CB8AC3E}">
        <p14:creationId xmlns:p14="http://schemas.microsoft.com/office/powerpoint/2010/main" val="282770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B728EF-2360-4C02-D7BE-2F54B3245C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A2F062-D5F7-60F9-59FA-0EB52F3BA73A}"/>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4091F51-0CF9-4547-63B3-ADD325FFAD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3DA365A9-EFE1-8473-D394-3C735A8A47CC}"/>
              </a:ext>
            </a:extLst>
          </p:cNvPr>
          <p:cNvSpPr txBox="1"/>
          <p:nvPr/>
        </p:nvSpPr>
        <p:spPr>
          <a:xfrm>
            <a:off x="914400" y="1692269"/>
            <a:ext cx="9968459" cy="4093428"/>
          </a:xfrm>
          <a:prstGeom prst="rect">
            <a:avLst/>
          </a:prstGeom>
          <a:solidFill>
            <a:schemeClr val="accent4">
              <a:lumMod val="20000"/>
              <a:lumOff val="80000"/>
            </a:schemeClr>
          </a:solidFill>
        </p:spPr>
        <p:txBody>
          <a:bodyPr wrap="square" rtlCol="0">
            <a:spAutoFit/>
          </a:bodyPr>
          <a:lstStyle/>
          <a:p>
            <a:r>
              <a:rPr lang="en-US" sz="2000" b="1" dirty="0">
                <a:latin typeface="Alexandria"/>
              </a:rPr>
              <a:t>Exercise  — Cap Rate Sensitivity</a:t>
            </a:r>
          </a:p>
          <a:p>
            <a:r>
              <a:rPr lang="en-US" sz="2000" dirty="0">
                <a:latin typeface="Alexandria"/>
              </a:rPr>
              <a:t>A property has NOI = $1,000,000.</a:t>
            </a:r>
            <a:br>
              <a:rPr lang="en-US" sz="2000" dirty="0">
                <a:latin typeface="Alexandria"/>
              </a:rPr>
            </a:br>
            <a:r>
              <a:rPr lang="en-US" sz="2000" dirty="0">
                <a:latin typeface="Alexandria"/>
              </a:rPr>
              <a:t>Compute value if:</a:t>
            </a:r>
          </a:p>
          <a:p>
            <a:r>
              <a:rPr lang="en-US" sz="2000" dirty="0">
                <a:latin typeface="Alexandria"/>
              </a:rPr>
              <a:t>Cap rate = 7%, 8%, 9%, and 10%.</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r>
              <a:rPr lang="en-US" sz="2000" b="1" dirty="0">
                <a:latin typeface="Alexandria"/>
              </a:rPr>
              <a:t>Discussion:</a:t>
            </a:r>
            <a:r>
              <a:rPr lang="en-US" sz="2000" dirty="0">
                <a:latin typeface="Alexandria"/>
              </a:rPr>
              <a:t> A 1% change in cap rate can significantly affect property valuation.</a:t>
            </a:r>
          </a:p>
        </p:txBody>
      </p:sp>
      <p:sp>
        <p:nvSpPr>
          <p:cNvPr id="2" name="مربع نص 1">
            <a:extLst>
              <a:ext uri="{FF2B5EF4-FFF2-40B4-BE49-F238E27FC236}">
                <a16:creationId xmlns:a16="http://schemas.microsoft.com/office/drawing/2014/main" id="{DC7EB937-2DCC-721E-9A26-A8C6B9389B7E}"/>
              </a:ext>
            </a:extLst>
          </p:cNvPr>
          <p:cNvSpPr txBox="1"/>
          <p:nvPr/>
        </p:nvSpPr>
        <p:spPr>
          <a:xfrm>
            <a:off x="689640" y="706832"/>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4. Valuation and Investment Analysis</a:t>
            </a:r>
          </a:p>
        </p:txBody>
      </p:sp>
      <p:graphicFrame>
        <p:nvGraphicFramePr>
          <p:cNvPr id="4" name="جدول 3">
            <a:extLst>
              <a:ext uri="{FF2B5EF4-FFF2-40B4-BE49-F238E27FC236}">
                <a16:creationId xmlns:a16="http://schemas.microsoft.com/office/drawing/2014/main" id="{B607DA98-7DDF-57B6-9EF5-BDDAFB1E5170}"/>
              </a:ext>
            </a:extLst>
          </p:cNvPr>
          <p:cNvGraphicFramePr>
            <a:graphicFrameLocks noGrp="1"/>
          </p:cNvGraphicFramePr>
          <p:nvPr>
            <p:extLst>
              <p:ext uri="{D42A27DB-BD31-4B8C-83A1-F6EECF244321}">
                <p14:modId xmlns:p14="http://schemas.microsoft.com/office/powerpoint/2010/main" val="3490426117"/>
              </p:ext>
            </p:extLst>
          </p:nvPr>
        </p:nvGraphicFramePr>
        <p:xfrm>
          <a:off x="914400" y="2979295"/>
          <a:ext cx="10515600" cy="1828800"/>
        </p:xfrm>
        <a:graphic>
          <a:graphicData uri="http://schemas.openxmlformats.org/drawingml/2006/table">
            <a:tbl>
              <a:tblPr/>
              <a:tblGrid>
                <a:gridCol w="5257800">
                  <a:extLst>
                    <a:ext uri="{9D8B030D-6E8A-4147-A177-3AD203B41FA5}">
                      <a16:colId xmlns:a16="http://schemas.microsoft.com/office/drawing/2014/main" val="1873409349"/>
                    </a:ext>
                  </a:extLst>
                </a:gridCol>
                <a:gridCol w="5257800">
                  <a:extLst>
                    <a:ext uri="{9D8B030D-6E8A-4147-A177-3AD203B41FA5}">
                      <a16:colId xmlns:a16="http://schemas.microsoft.com/office/drawing/2014/main" val="987082264"/>
                    </a:ext>
                  </a:extLst>
                </a:gridCol>
              </a:tblGrid>
              <a:tr h="0">
                <a:tc>
                  <a:txBody>
                    <a:bodyPr/>
                    <a:lstStyle/>
                    <a:p>
                      <a:pPr>
                        <a:buNone/>
                      </a:pPr>
                      <a:r>
                        <a:rPr lang="en-US"/>
                        <a:t>Cap Rate</a:t>
                      </a:r>
                    </a:p>
                  </a:txBody>
                  <a:tcPr anchor="ctr">
                    <a:lnL>
                      <a:noFill/>
                    </a:lnL>
                    <a:lnR>
                      <a:noFill/>
                    </a:lnR>
                    <a:lnT>
                      <a:noFill/>
                    </a:lnT>
                    <a:lnB>
                      <a:noFill/>
                    </a:lnB>
                    <a:noFill/>
                  </a:tcPr>
                </a:tc>
                <a:tc>
                  <a:txBody>
                    <a:bodyPr/>
                    <a:lstStyle/>
                    <a:p>
                      <a:pPr>
                        <a:buNone/>
                      </a:pPr>
                      <a:r>
                        <a:rPr lang="en-US"/>
                        <a:t>Value ($ million)</a:t>
                      </a:r>
                    </a:p>
                  </a:txBody>
                  <a:tcPr anchor="ctr">
                    <a:lnL>
                      <a:noFill/>
                    </a:lnL>
                    <a:lnR>
                      <a:noFill/>
                    </a:lnR>
                    <a:lnT>
                      <a:noFill/>
                    </a:lnT>
                    <a:lnB>
                      <a:noFill/>
                    </a:lnB>
                    <a:noFill/>
                  </a:tcPr>
                </a:tc>
                <a:extLst>
                  <a:ext uri="{0D108BD9-81ED-4DB2-BD59-A6C34878D82A}">
                    <a16:rowId xmlns:a16="http://schemas.microsoft.com/office/drawing/2014/main" val="4183711649"/>
                  </a:ext>
                </a:extLst>
              </a:tr>
              <a:tr h="0">
                <a:tc>
                  <a:txBody>
                    <a:bodyPr/>
                    <a:lstStyle/>
                    <a:p>
                      <a:pPr>
                        <a:buNone/>
                      </a:pPr>
                      <a:r>
                        <a:rPr lang="en-US" dirty="0"/>
                        <a:t>7</a:t>
                      </a:r>
                      <a:r>
                        <a:rPr lang="ar-SY" dirty="0"/>
                        <a:t>%</a:t>
                      </a:r>
                    </a:p>
                  </a:txBody>
                  <a:tcPr anchor="ctr">
                    <a:lnL>
                      <a:noFill/>
                    </a:lnL>
                    <a:lnR>
                      <a:noFill/>
                    </a:lnR>
                    <a:lnT>
                      <a:noFill/>
                    </a:lnT>
                    <a:lnB>
                      <a:noFill/>
                    </a:lnB>
                    <a:noFill/>
                  </a:tcPr>
                </a:tc>
                <a:tc>
                  <a:txBody>
                    <a:bodyPr/>
                    <a:lstStyle/>
                    <a:p>
                      <a:pPr>
                        <a:buNone/>
                      </a:pPr>
                      <a:r>
                        <a:rPr lang="en-US" dirty="0"/>
                        <a:t>14.3</a:t>
                      </a:r>
                      <a:endParaRPr lang="ar-SY" dirty="0"/>
                    </a:p>
                  </a:txBody>
                  <a:tcPr anchor="ctr">
                    <a:lnL>
                      <a:noFill/>
                    </a:lnL>
                    <a:lnR>
                      <a:noFill/>
                    </a:lnR>
                    <a:lnT>
                      <a:noFill/>
                    </a:lnT>
                    <a:lnB>
                      <a:noFill/>
                    </a:lnB>
                    <a:noFill/>
                  </a:tcPr>
                </a:tc>
                <a:extLst>
                  <a:ext uri="{0D108BD9-81ED-4DB2-BD59-A6C34878D82A}">
                    <a16:rowId xmlns:a16="http://schemas.microsoft.com/office/drawing/2014/main" val="2557003921"/>
                  </a:ext>
                </a:extLst>
              </a:tr>
              <a:tr h="0">
                <a:tc>
                  <a:txBody>
                    <a:bodyPr/>
                    <a:lstStyle/>
                    <a:p>
                      <a:pPr>
                        <a:buNone/>
                      </a:pPr>
                      <a:r>
                        <a:rPr lang="en-US" dirty="0"/>
                        <a:t>8</a:t>
                      </a:r>
                      <a:r>
                        <a:rPr lang="ar-SY" dirty="0"/>
                        <a:t>%</a:t>
                      </a:r>
                    </a:p>
                  </a:txBody>
                  <a:tcPr anchor="ctr">
                    <a:lnL>
                      <a:noFill/>
                    </a:lnL>
                    <a:lnR>
                      <a:noFill/>
                    </a:lnR>
                    <a:lnT>
                      <a:noFill/>
                    </a:lnT>
                    <a:lnB>
                      <a:noFill/>
                    </a:lnB>
                    <a:noFill/>
                  </a:tcPr>
                </a:tc>
                <a:tc>
                  <a:txBody>
                    <a:bodyPr/>
                    <a:lstStyle/>
                    <a:p>
                      <a:pPr>
                        <a:buNone/>
                      </a:pPr>
                      <a:r>
                        <a:rPr lang="en-US" dirty="0"/>
                        <a:t>12.5</a:t>
                      </a:r>
                      <a:endParaRPr lang="ar-SY" dirty="0"/>
                    </a:p>
                  </a:txBody>
                  <a:tcPr anchor="ctr">
                    <a:lnL>
                      <a:noFill/>
                    </a:lnL>
                    <a:lnR>
                      <a:noFill/>
                    </a:lnR>
                    <a:lnT>
                      <a:noFill/>
                    </a:lnT>
                    <a:lnB>
                      <a:noFill/>
                    </a:lnB>
                    <a:noFill/>
                  </a:tcPr>
                </a:tc>
                <a:extLst>
                  <a:ext uri="{0D108BD9-81ED-4DB2-BD59-A6C34878D82A}">
                    <a16:rowId xmlns:a16="http://schemas.microsoft.com/office/drawing/2014/main" val="3138980147"/>
                  </a:ext>
                </a:extLst>
              </a:tr>
              <a:tr h="0">
                <a:tc>
                  <a:txBody>
                    <a:bodyPr/>
                    <a:lstStyle/>
                    <a:p>
                      <a:pPr>
                        <a:buNone/>
                      </a:pPr>
                      <a:r>
                        <a:rPr lang="en-US" dirty="0"/>
                        <a:t>9</a:t>
                      </a:r>
                      <a:r>
                        <a:rPr lang="ar-SY" dirty="0"/>
                        <a:t>%</a:t>
                      </a:r>
                    </a:p>
                  </a:txBody>
                  <a:tcPr anchor="ctr">
                    <a:lnL>
                      <a:noFill/>
                    </a:lnL>
                    <a:lnR>
                      <a:noFill/>
                    </a:lnR>
                    <a:lnT>
                      <a:noFill/>
                    </a:lnT>
                    <a:lnB>
                      <a:noFill/>
                    </a:lnB>
                    <a:noFill/>
                  </a:tcPr>
                </a:tc>
                <a:tc>
                  <a:txBody>
                    <a:bodyPr/>
                    <a:lstStyle/>
                    <a:p>
                      <a:pPr>
                        <a:buNone/>
                      </a:pPr>
                      <a:r>
                        <a:rPr lang="en-US" dirty="0"/>
                        <a:t>11.1</a:t>
                      </a:r>
                      <a:endParaRPr lang="ar-SY" dirty="0"/>
                    </a:p>
                  </a:txBody>
                  <a:tcPr anchor="ctr">
                    <a:lnL>
                      <a:noFill/>
                    </a:lnL>
                    <a:lnR>
                      <a:noFill/>
                    </a:lnR>
                    <a:lnT>
                      <a:noFill/>
                    </a:lnT>
                    <a:lnB>
                      <a:noFill/>
                    </a:lnB>
                    <a:noFill/>
                  </a:tcPr>
                </a:tc>
                <a:extLst>
                  <a:ext uri="{0D108BD9-81ED-4DB2-BD59-A6C34878D82A}">
                    <a16:rowId xmlns:a16="http://schemas.microsoft.com/office/drawing/2014/main" val="157455741"/>
                  </a:ext>
                </a:extLst>
              </a:tr>
              <a:tr h="0">
                <a:tc>
                  <a:txBody>
                    <a:bodyPr/>
                    <a:lstStyle/>
                    <a:p>
                      <a:pPr>
                        <a:buNone/>
                      </a:pPr>
                      <a:r>
                        <a:rPr lang="en-US" dirty="0"/>
                        <a:t>10</a:t>
                      </a:r>
                      <a:r>
                        <a:rPr lang="ar-SY" dirty="0"/>
                        <a:t>%</a:t>
                      </a:r>
                    </a:p>
                  </a:txBody>
                  <a:tcPr anchor="ctr">
                    <a:lnL>
                      <a:noFill/>
                    </a:lnL>
                    <a:lnR>
                      <a:noFill/>
                    </a:lnR>
                    <a:lnT>
                      <a:noFill/>
                    </a:lnT>
                    <a:lnB>
                      <a:noFill/>
                    </a:lnB>
                    <a:noFill/>
                  </a:tcPr>
                </a:tc>
                <a:tc>
                  <a:txBody>
                    <a:bodyPr/>
                    <a:lstStyle/>
                    <a:p>
                      <a:pPr>
                        <a:buNone/>
                      </a:pPr>
                      <a:r>
                        <a:rPr lang="en-US" dirty="0"/>
                        <a:t>10.0</a:t>
                      </a:r>
                      <a:endParaRPr lang="ar-SY" dirty="0"/>
                    </a:p>
                  </a:txBody>
                  <a:tcPr anchor="ctr">
                    <a:lnL>
                      <a:noFill/>
                    </a:lnL>
                    <a:lnR>
                      <a:noFill/>
                    </a:lnR>
                    <a:lnT>
                      <a:noFill/>
                    </a:lnT>
                    <a:lnB>
                      <a:noFill/>
                    </a:lnB>
                    <a:noFill/>
                  </a:tcPr>
                </a:tc>
                <a:extLst>
                  <a:ext uri="{0D108BD9-81ED-4DB2-BD59-A6C34878D82A}">
                    <a16:rowId xmlns:a16="http://schemas.microsoft.com/office/drawing/2014/main" val="1523525104"/>
                  </a:ext>
                </a:extLst>
              </a:tr>
            </a:tbl>
          </a:graphicData>
        </a:graphic>
      </p:graphicFrame>
    </p:spTree>
    <p:extLst>
      <p:ext uri="{BB962C8B-B14F-4D97-AF65-F5344CB8AC3E}">
        <p14:creationId xmlns:p14="http://schemas.microsoft.com/office/powerpoint/2010/main" val="3175863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E1E307-9E53-0512-858D-EE36B88EE7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268DD7-63CE-6CF1-9638-92559C4006CA}"/>
              </a:ext>
            </a:extLst>
          </p:cNvPr>
          <p:cNvSpPr/>
          <p:nvPr/>
        </p:nvSpPr>
        <p:spPr>
          <a:xfrm>
            <a:off x="569982" y="1384824"/>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FF2B9D1D-ACA0-E4F1-7FA4-345C477AE3C8}"/>
                  </a:ext>
                </a:extLst>
              </p:cNvPr>
              <p:cNvSpPr txBox="1"/>
              <p:nvPr/>
            </p:nvSpPr>
            <p:spPr>
              <a:xfrm>
                <a:off x="766550" y="1943567"/>
                <a:ext cx="10419584" cy="3057440"/>
              </a:xfrm>
              <a:prstGeom prst="rect">
                <a:avLst/>
              </a:prstGeom>
              <a:solidFill>
                <a:schemeClr val="bg1"/>
              </a:solidFill>
            </p:spPr>
            <p:txBody>
              <a:bodyPr wrap="square" rtlCol="0">
                <a:spAutoFit/>
              </a:bodyPr>
              <a:lstStyle/>
              <a:p>
                <a:r>
                  <a:rPr lang="en-US" sz="2000" b="1" dirty="0">
                    <a:latin typeface="Alexandria"/>
                  </a:rPr>
                  <a:t>4.3 Discounted Cash Flow (DCF) Analysis</a:t>
                </a:r>
              </a:p>
              <a:p>
                <a:r>
                  <a:rPr lang="en-US" sz="2000" dirty="0">
                    <a:latin typeface="Alexandria"/>
                  </a:rPr>
                  <a:t>For projects with varying income over time:</a:t>
                </a:r>
              </a:p>
              <a:p>
                <a:pPr/>
                <a14:m>
                  <m:oMathPara xmlns:m="http://schemas.openxmlformats.org/officeDocument/2006/math">
                    <m:oMathParaPr>
                      <m:jc m:val="centerGroup"/>
                    </m:oMathParaPr>
                    <m:oMath xmlns:m="http://schemas.openxmlformats.org/officeDocument/2006/math">
                      <m:r>
                        <a:rPr lang="en-US" sz="2000" i="1">
                          <a:latin typeface="Cambria Math" panose="02040503050406030204" pitchFamily="18" charset="0"/>
                        </a:rPr>
                        <m:t>𝑉</m:t>
                      </m:r>
                      <m:r>
                        <a:rPr lang="en-US" sz="2000">
                          <a:latin typeface="Cambria Math" panose="02040503050406030204" pitchFamily="18" charset="0"/>
                        </a:rPr>
                        <m:t>=</m:t>
                      </m:r>
                      <m:nary>
                        <m:naryPr>
                          <m:chr m:val="∑"/>
                          <m:grow m:val="on"/>
                          <m:ctrlPr>
                            <a:rPr lang="ar-SY" sz="2000" i="1">
                              <a:latin typeface="Cambria Math" panose="02040503050406030204" pitchFamily="18" charset="0"/>
                            </a:rPr>
                          </m:ctrlPr>
                        </m:naryPr>
                        <m:sub>
                          <m:r>
                            <a:rPr lang="ar-SY" sz="2000" i="1">
                              <a:latin typeface="Cambria Math" panose="02040503050406030204" pitchFamily="18" charset="0"/>
                            </a:rPr>
                            <m:t>𝑡</m:t>
                          </m:r>
                          <m:r>
                            <a:rPr lang="ar-SY" sz="2000">
                              <a:latin typeface="Cambria Math" panose="02040503050406030204" pitchFamily="18" charset="0"/>
                            </a:rPr>
                            <m:t>=</m:t>
                          </m:r>
                          <m:r>
                            <a:rPr lang="ar-SY" sz="2000">
                              <a:latin typeface="Cambria Math" panose="02040503050406030204" pitchFamily="18" charset="0"/>
                            </a:rPr>
                            <m:t>1</m:t>
                          </m:r>
                        </m:sub>
                        <m:sup>
                          <m:r>
                            <a:rPr lang="ar-SY" sz="2000" i="1">
                              <a:latin typeface="Cambria Math" panose="02040503050406030204" pitchFamily="18" charset="0"/>
                            </a:rPr>
                            <m:t>𝑛</m:t>
                          </m:r>
                        </m:sup>
                        <m:e>
                          <m:f>
                            <m:fPr>
                              <m:ctrlPr>
                                <a:rPr lang="ar-SY" sz="2000" i="1">
                                  <a:latin typeface="Cambria Math" panose="02040503050406030204" pitchFamily="18" charset="0"/>
                                </a:rPr>
                              </m:ctrlPr>
                            </m:fPr>
                            <m:num>
                              <m:r>
                                <a:rPr lang="ar-SY" sz="2000" i="1">
                                  <a:latin typeface="Cambria Math" panose="02040503050406030204" pitchFamily="18" charset="0"/>
                                </a:rPr>
                                <m:t>𝑁𝑂</m:t>
                              </m:r>
                              <m:sSub>
                                <m:sSubPr>
                                  <m:ctrlPr>
                                    <a:rPr lang="ar-SY" sz="2000" i="1">
                                      <a:latin typeface="Cambria Math" panose="02040503050406030204" pitchFamily="18" charset="0"/>
                                    </a:rPr>
                                  </m:ctrlPr>
                                </m:sSubPr>
                                <m:e>
                                  <m:r>
                                    <a:rPr lang="ar-SY" sz="2000" i="1">
                                      <a:latin typeface="Cambria Math" panose="02040503050406030204" pitchFamily="18" charset="0"/>
                                    </a:rPr>
                                    <m:t>𝐼</m:t>
                                  </m:r>
                                </m:e>
                                <m:sub>
                                  <m:r>
                                    <a:rPr lang="ar-SY" sz="2000" i="1">
                                      <a:latin typeface="Cambria Math" panose="02040503050406030204" pitchFamily="18" charset="0"/>
                                    </a:rPr>
                                    <m:t>𝑡</m:t>
                                  </m:r>
                                </m:sub>
                              </m:sSub>
                            </m:num>
                            <m:den>
                              <m:d>
                                <m:dPr>
                                  <m:endChr m:val=""/>
                                  <m:ctrlPr>
                                    <a:rPr lang="ar-SY" sz="2000" i="1">
                                      <a:latin typeface="Cambria Math" panose="02040503050406030204" pitchFamily="18" charset="0"/>
                                    </a:rPr>
                                  </m:ctrlPr>
                                </m:dPr>
                                <m:e>
                                  <m:r>
                                    <a:rPr lang="ar-SY" sz="2000">
                                      <a:latin typeface="Cambria Math" panose="02040503050406030204" pitchFamily="18" charset="0"/>
                                    </a:rPr>
                                    <m:t>1</m:t>
                                  </m:r>
                                  <m:r>
                                    <a:rPr lang="ar-SY" sz="2000">
                                      <a:latin typeface="Cambria Math" panose="02040503050406030204" pitchFamily="18" charset="0"/>
                                    </a:rPr>
                                    <m:t>+</m:t>
                                  </m:r>
                                  <m:r>
                                    <a:rPr lang="ar-SY" sz="2000" i="1">
                                      <a:latin typeface="Cambria Math" panose="02040503050406030204" pitchFamily="18" charset="0"/>
                                    </a:rPr>
                                    <m:t>𝑟</m:t>
                                  </m:r>
                                  <m:sSup>
                                    <m:sSupPr>
                                      <m:ctrlPr>
                                        <a:rPr lang="ar-SY" sz="2000" i="1">
                                          <a:latin typeface="Cambria Math" panose="02040503050406030204" pitchFamily="18" charset="0"/>
                                        </a:rPr>
                                      </m:ctrlPr>
                                    </m:sSupPr>
                                    <m:e>
                                      <m:d>
                                        <m:dPr>
                                          <m:begChr m:val=""/>
                                          <m:endChr m:val=""/>
                                          <m:ctrlPr>
                                            <a:rPr lang="ar-SY" sz="2000" i="1">
                                              <a:latin typeface="Cambria Math" panose="02040503050406030204" pitchFamily="18" charset="0"/>
                                            </a:rPr>
                                          </m:ctrlPr>
                                        </m:dPr>
                                        <m:e>
                                          <m:r>
                                            <a:rPr lang="ar-SY" sz="2000">
                                              <a:latin typeface="Cambria Math" panose="02040503050406030204" pitchFamily="18" charset="0"/>
                                            </a:rPr>
                                            <m:t>)</m:t>
                                          </m:r>
                                        </m:e>
                                      </m:d>
                                    </m:e>
                                    <m:sup>
                                      <m:r>
                                        <a:rPr lang="ar-SY" sz="2000" i="1">
                                          <a:latin typeface="Cambria Math" panose="02040503050406030204" pitchFamily="18" charset="0"/>
                                        </a:rPr>
                                        <m:t>𝑡</m:t>
                                      </m:r>
                                    </m:sup>
                                  </m:sSup>
                                </m:e>
                              </m:d>
                            </m:den>
                          </m:f>
                        </m:e>
                      </m:nary>
                      <m:r>
                        <a:rPr lang="ar-SY" sz="2000">
                          <a:latin typeface="Cambria Math" panose="02040503050406030204" pitchFamily="18" charset="0"/>
                        </a:rPr>
                        <m:t>+</m:t>
                      </m:r>
                      <m:f>
                        <m:fPr>
                          <m:ctrlPr>
                            <a:rPr lang="ar-SY" sz="2000" i="1">
                              <a:latin typeface="Cambria Math" panose="02040503050406030204" pitchFamily="18" charset="0"/>
                            </a:rPr>
                          </m:ctrlPr>
                        </m:fPr>
                        <m:num>
                          <m:sSub>
                            <m:sSubPr>
                              <m:ctrlPr>
                                <a:rPr lang="ar-SY" sz="2000" i="1">
                                  <a:latin typeface="Cambria Math" panose="02040503050406030204" pitchFamily="18" charset="0"/>
                                </a:rPr>
                              </m:ctrlPr>
                            </m:sSubPr>
                            <m:e>
                              <m:r>
                                <a:rPr lang="ar-SY" sz="2000" i="1">
                                  <a:latin typeface="Cambria Math" panose="02040503050406030204" pitchFamily="18" charset="0"/>
                                </a:rPr>
                                <m:t>𝑉</m:t>
                              </m:r>
                            </m:e>
                            <m:sub>
                              <m:r>
                                <a:rPr lang="ar-SY" sz="2000" i="1">
                                  <a:latin typeface="Cambria Math" panose="02040503050406030204" pitchFamily="18" charset="0"/>
                                </a:rPr>
                                <m:t>𝑟𝑒𝑠</m:t>
                              </m:r>
                            </m:sub>
                          </m:sSub>
                        </m:num>
                        <m:den>
                          <m:d>
                            <m:dPr>
                              <m:endChr m:val=""/>
                              <m:ctrlPr>
                                <a:rPr lang="ar-SY" sz="2000" i="1">
                                  <a:latin typeface="Cambria Math" panose="02040503050406030204" pitchFamily="18" charset="0"/>
                                </a:rPr>
                              </m:ctrlPr>
                            </m:dPr>
                            <m:e>
                              <m:r>
                                <a:rPr lang="ar-SY" sz="2000">
                                  <a:latin typeface="Cambria Math" panose="02040503050406030204" pitchFamily="18" charset="0"/>
                                </a:rPr>
                                <m:t>1</m:t>
                              </m:r>
                              <m:r>
                                <a:rPr lang="ar-SY" sz="2000">
                                  <a:latin typeface="Cambria Math" panose="02040503050406030204" pitchFamily="18" charset="0"/>
                                </a:rPr>
                                <m:t>+</m:t>
                              </m:r>
                              <m:r>
                                <a:rPr lang="ar-SY" sz="2000" i="1">
                                  <a:latin typeface="Cambria Math" panose="02040503050406030204" pitchFamily="18" charset="0"/>
                                </a:rPr>
                                <m:t>𝑟</m:t>
                              </m:r>
                              <m:sSup>
                                <m:sSupPr>
                                  <m:ctrlPr>
                                    <a:rPr lang="ar-SY" sz="2000" i="1">
                                      <a:latin typeface="Cambria Math" panose="02040503050406030204" pitchFamily="18" charset="0"/>
                                    </a:rPr>
                                  </m:ctrlPr>
                                </m:sSupPr>
                                <m:e>
                                  <m:d>
                                    <m:dPr>
                                      <m:begChr m:val=""/>
                                      <m:endChr m:val=""/>
                                      <m:ctrlPr>
                                        <a:rPr lang="ar-SY" sz="2000" i="1">
                                          <a:latin typeface="Cambria Math" panose="02040503050406030204" pitchFamily="18" charset="0"/>
                                        </a:rPr>
                                      </m:ctrlPr>
                                    </m:dPr>
                                    <m:e>
                                      <m:r>
                                        <a:rPr lang="ar-SY" sz="2000">
                                          <a:latin typeface="Cambria Math" panose="02040503050406030204" pitchFamily="18" charset="0"/>
                                        </a:rPr>
                                        <m:t>)</m:t>
                                      </m:r>
                                    </m:e>
                                  </m:d>
                                </m:e>
                                <m:sup>
                                  <m:r>
                                    <a:rPr lang="ar-SY" sz="2000" i="1">
                                      <a:latin typeface="Cambria Math" panose="02040503050406030204" pitchFamily="18" charset="0"/>
                                    </a:rPr>
                                    <m:t>𝑛</m:t>
                                  </m:r>
                                </m:sup>
                              </m:sSup>
                            </m:e>
                          </m:d>
                        </m:den>
                      </m:f>
                    </m:oMath>
                  </m:oMathPara>
                </a14:m>
                <a:endParaRPr lang="ar-SY" sz="2000" dirty="0">
                  <a:latin typeface="Alexandria"/>
                </a:endParaRPr>
              </a:p>
              <a:p>
                <a:r>
                  <a:rPr lang="en-US" sz="2000" dirty="0">
                    <a:latin typeface="Alexandria"/>
                  </a:rPr>
                  <a:t>Where:</a:t>
                </a:r>
              </a:p>
              <a:p>
                <a:r>
                  <a:rPr lang="en-US" sz="2000" i="1" dirty="0">
                    <a:latin typeface="Alexandria"/>
                  </a:rPr>
                  <a:t>r</a:t>
                </a:r>
                <a:r>
                  <a:rPr lang="en-US" sz="2000" dirty="0">
                    <a:latin typeface="Alexandria"/>
                  </a:rPr>
                  <a:t> = discount rate (required return)</a:t>
                </a:r>
              </a:p>
              <a:p>
                <a:r>
                  <a:rPr lang="en-US" sz="2000" i="1" dirty="0" err="1">
                    <a:latin typeface="Alexandria"/>
                  </a:rPr>
                  <a:t>Vres</a:t>
                </a:r>
                <a:r>
                  <a:rPr lang="en-US" sz="2000" dirty="0">
                    <a:latin typeface="Alexandria"/>
                  </a:rPr>
                  <a:t> = resale value at end of period </a:t>
                </a:r>
                <a:r>
                  <a:rPr lang="en-US" sz="2000" i="1" dirty="0">
                    <a:latin typeface="Alexandria"/>
                  </a:rPr>
                  <a:t>n</a:t>
                </a:r>
                <a:endParaRPr lang="en-US" sz="2000" dirty="0">
                  <a:latin typeface="Alexandria"/>
                </a:endParaRPr>
              </a:p>
            </p:txBody>
          </p:sp>
        </mc:Choice>
        <mc:Fallback xmlns="">
          <p:sp>
            <p:nvSpPr>
              <p:cNvPr id="48" name="TextBox 47">
                <a:extLst>
                  <a:ext uri="{FF2B5EF4-FFF2-40B4-BE49-F238E27FC236}">
                    <a16:creationId xmlns:a16="http://schemas.microsoft.com/office/drawing/2014/main" id="{FF2B9D1D-ACA0-E4F1-7FA4-345C477AE3C8}"/>
                  </a:ext>
                </a:extLst>
              </p:cNvPr>
              <p:cNvSpPr txBox="1">
                <a:spLocks noRot="1" noChangeAspect="1" noMove="1" noResize="1" noEditPoints="1" noAdjustHandles="1" noChangeArrowheads="1" noChangeShapeType="1" noTextEdit="1"/>
              </p:cNvSpPr>
              <p:nvPr/>
            </p:nvSpPr>
            <p:spPr>
              <a:xfrm>
                <a:off x="766550" y="1943567"/>
                <a:ext cx="10419584" cy="3057440"/>
              </a:xfrm>
              <a:prstGeom prst="rect">
                <a:avLst/>
              </a:prstGeom>
              <a:blipFill>
                <a:blip r:embed="rId2"/>
                <a:stretch>
                  <a:fillRect l="-644" t="-1198" b="-2794"/>
                </a:stretch>
              </a:blipFill>
            </p:spPr>
            <p:txBody>
              <a:bodyPr/>
              <a:lstStyle/>
              <a:p>
                <a:r>
                  <a:rPr lang="ar-SY">
                    <a:noFill/>
                  </a:rPr>
                  <a:t> </a:t>
                </a:r>
              </a:p>
            </p:txBody>
          </p:sp>
        </mc:Fallback>
      </mc:AlternateContent>
      <p:pic>
        <p:nvPicPr>
          <p:cNvPr id="7" name="Graphic 21">
            <a:extLst>
              <a:ext uri="{FF2B5EF4-FFF2-40B4-BE49-F238E27FC236}">
                <a16:creationId xmlns:a16="http://schemas.microsoft.com/office/drawing/2014/main" id="{2ABED3DD-8129-F9C7-6002-E2D86CBD61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2215BC1-9234-D556-EF11-C1AFE38F288B}"/>
              </a:ext>
            </a:extLst>
          </p:cNvPr>
          <p:cNvSpPr txBox="1"/>
          <p:nvPr/>
        </p:nvSpPr>
        <p:spPr>
          <a:xfrm>
            <a:off x="689640" y="706832"/>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4. Valuation and Investment Analysis</a:t>
            </a:r>
          </a:p>
        </p:txBody>
      </p:sp>
    </p:spTree>
    <p:extLst>
      <p:ext uri="{BB962C8B-B14F-4D97-AF65-F5344CB8AC3E}">
        <p14:creationId xmlns:p14="http://schemas.microsoft.com/office/powerpoint/2010/main" val="985052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62185-DFA0-C94E-9F11-BF311241C5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9A2E41-D408-85BD-D33E-D66E3E49BDFD}"/>
              </a:ext>
            </a:extLst>
          </p:cNvPr>
          <p:cNvSpPr/>
          <p:nvPr/>
        </p:nvSpPr>
        <p:spPr>
          <a:xfrm>
            <a:off x="617280" y="139208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a:ea typeface="+mn-ea"/>
                <a:cs typeface="+mn-cs"/>
              </a:rPr>
              <a:t>If resale value after year 5 = $6 million, PV = $6M × 0.62 = $3.72MTotal Value ≈ $5.37M</a:t>
            </a:r>
          </a:p>
        </p:txBody>
      </p:sp>
      <p:sp>
        <p:nvSpPr>
          <p:cNvPr id="48" name="TextBox 47">
            <a:extLst>
              <a:ext uri="{FF2B5EF4-FFF2-40B4-BE49-F238E27FC236}">
                <a16:creationId xmlns:a16="http://schemas.microsoft.com/office/drawing/2014/main" id="{4308F4DB-E851-8311-CA0B-36E22687E000}"/>
              </a:ext>
            </a:extLst>
          </p:cNvPr>
          <p:cNvSpPr txBox="1"/>
          <p:nvPr/>
        </p:nvSpPr>
        <p:spPr>
          <a:xfrm>
            <a:off x="762000" y="1510923"/>
            <a:ext cx="7827364" cy="506292"/>
          </a:xfrm>
          <a:prstGeom prst="rect">
            <a:avLst/>
          </a:prstGeom>
          <a:noFill/>
        </p:spPr>
        <p:txBody>
          <a:bodyPr wrap="square" rtlCol="0">
            <a:spAutoFit/>
          </a:bodyPr>
          <a:lstStyle/>
          <a:p>
            <a:pPr lvl="0">
              <a:lnSpc>
                <a:spcPct val="150000"/>
              </a:lnSpc>
              <a:defRPr/>
            </a:pPr>
            <a:r>
              <a:rPr lang="en-US" sz="2000" dirty="0">
                <a:latin typeface="Alexandria"/>
              </a:rPr>
              <a:t> </a:t>
            </a:r>
            <a:r>
              <a:rPr lang="en-US" sz="2000" b="1" dirty="0">
                <a:latin typeface="Alexandria"/>
              </a:rPr>
              <a:t>Example : DCF Calculation</a:t>
            </a:r>
          </a:p>
        </p:txBody>
      </p:sp>
      <p:pic>
        <p:nvPicPr>
          <p:cNvPr id="7" name="Graphic 21">
            <a:extLst>
              <a:ext uri="{FF2B5EF4-FFF2-40B4-BE49-F238E27FC236}">
                <a16:creationId xmlns:a16="http://schemas.microsoft.com/office/drawing/2014/main" id="{09A1B202-D475-539D-A3B8-B6B2D8AB04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47">
            <a:extLst>
              <a:ext uri="{FF2B5EF4-FFF2-40B4-BE49-F238E27FC236}">
                <a16:creationId xmlns:a16="http://schemas.microsoft.com/office/drawing/2014/main" id="{20061616-8CF0-B8A3-50A8-170FBE057585}"/>
              </a:ext>
            </a:extLst>
          </p:cNvPr>
          <p:cNvSpPr txBox="1"/>
          <p:nvPr/>
        </p:nvSpPr>
        <p:spPr>
          <a:xfrm>
            <a:off x="762000" y="4986876"/>
            <a:ext cx="7827364" cy="967957"/>
          </a:xfrm>
          <a:prstGeom prst="rect">
            <a:avLst/>
          </a:prstGeom>
          <a:noFill/>
        </p:spPr>
        <p:txBody>
          <a:bodyPr wrap="square" rtlCol="0">
            <a:spAutoFit/>
          </a:bodyPr>
          <a:lstStyle/>
          <a:p>
            <a:pPr lvl="0">
              <a:lnSpc>
                <a:spcPct val="150000"/>
              </a:lnSpc>
              <a:defRPr/>
            </a:pPr>
            <a:r>
              <a:rPr lang="en-US" sz="2000" dirty="0">
                <a:latin typeface="Alexandria"/>
              </a:rPr>
              <a:t> If resale value after year 5 = $6 million, PV = $6M × 0.62 = $3.72MTotal Value ≈ $5.37M</a:t>
            </a:r>
          </a:p>
        </p:txBody>
      </p:sp>
      <p:graphicFrame>
        <p:nvGraphicFramePr>
          <p:cNvPr id="10" name="جدول 9">
            <a:extLst>
              <a:ext uri="{FF2B5EF4-FFF2-40B4-BE49-F238E27FC236}">
                <a16:creationId xmlns:a16="http://schemas.microsoft.com/office/drawing/2014/main" id="{FAB45B5E-827B-7933-B546-94D2F75EC1F5}"/>
              </a:ext>
            </a:extLst>
          </p:cNvPr>
          <p:cNvGraphicFramePr>
            <a:graphicFrameLocks noGrp="1"/>
          </p:cNvGraphicFramePr>
          <p:nvPr>
            <p:extLst>
              <p:ext uri="{D42A27DB-BD31-4B8C-83A1-F6EECF244321}">
                <p14:modId xmlns:p14="http://schemas.microsoft.com/office/powerpoint/2010/main" val="1687887709"/>
              </p:ext>
            </p:extLst>
          </p:nvPr>
        </p:nvGraphicFramePr>
        <p:xfrm>
          <a:off x="802175" y="2136058"/>
          <a:ext cx="9878520" cy="2773680"/>
        </p:xfrm>
        <a:graphic>
          <a:graphicData uri="http://schemas.openxmlformats.org/drawingml/2006/table">
            <a:tbl>
              <a:tblPr/>
              <a:tblGrid>
                <a:gridCol w="2469630">
                  <a:extLst>
                    <a:ext uri="{9D8B030D-6E8A-4147-A177-3AD203B41FA5}">
                      <a16:colId xmlns:a16="http://schemas.microsoft.com/office/drawing/2014/main" val="2557837365"/>
                    </a:ext>
                  </a:extLst>
                </a:gridCol>
                <a:gridCol w="2469630">
                  <a:extLst>
                    <a:ext uri="{9D8B030D-6E8A-4147-A177-3AD203B41FA5}">
                      <a16:colId xmlns:a16="http://schemas.microsoft.com/office/drawing/2014/main" val="3396837683"/>
                    </a:ext>
                  </a:extLst>
                </a:gridCol>
                <a:gridCol w="2469630">
                  <a:extLst>
                    <a:ext uri="{9D8B030D-6E8A-4147-A177-3AD203B41FA5}">
                      <a16:colId xmlns:a16="http://schemas.microsoft.com/office/drawing/2014/main" val="2414381586"/>
                    </a:ext>
                  </a:extLst>
                </a:gridCol>
                <a:gridCol w="2469630">
                  <a:extLst>
                    <a:ext uri="{9D8B030D-6E8A-4147-A177-3AD203B41FA5}">
                      <a16:colId xmlns:a16="http://schemas.microsoft.com/office/drawing/2014/main" val="1474096630"/>
                    </a:ext>
                  </a:extLst>
                </a:gridCol>
              </a:tblGrid>
              <a:tr h="0">
                <a:tc>
                  <a:txBody>
                    <a:bodyPr/>
                    <a:lstStyle/>
                    <a:p>
                      <a:pPr>
                        <a:buNone/>
                      </a:pPr>
                      <a:r>
                        <a:rPr lang="en-US" sz="2000">
                          <a:latin typeface="Alexandria"/>
                        </a:rPr>
                        <a:t>Year</a:t>
                      </a:r>
                    </a:p>
                  </a:txBody>
                  <a:tcPr anchor="ctr">
                    <a:lnL>
                      <a:noFill/>
                    </a:lnL>
                    <a:lnR>
                      <a:noFill/>
                    </a:lnR>
                    <a:lnT>
                      <a:noFill/>
                    </a:lnT>
                    <a:lnB>
                      <a:noFill/>
                    </a:lnB>
                    <a:solidFill>
                      <a:schemeClr val="tx2">
                        <a:lumMod val="20000"/>
                        <a:lumOff val="80000"/>
                      </a:schemeClr>
                    </a:solidFill>
                  </a:tcPr>
                </a:tc>
                <a:tc>
                  <a:txBody>
                    <a:bodyPr/>
                    <a:lstStyle/>
                    <a:p>
                      <a:pPr>
                        <a:buNone/>
                      </a:pPr>
                      <a:r>
                        <a:rPr lang="en-US" sz="2000">
                          <a:latin typeface="Alexandria"/>
                        </a:rPr>
                        <a:t>NOI ($)</a:t>
                      </a: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Discount Factor (10%)</a:t>
                      </a:r>
                    </a:p>
                  </a:txBody>
                  <a:tcPr anchor="ctr">
                    <a:lnL>
                      <a:noFill/>
                    </a:lnL>
                    <a:lnR>
                      <a:noFill/>
                    </a:lnR>
                    <a:lnT>
                      <a:noFill/>
                    </a:lnT>
                    <a:lnB>
                      <a:noFill/>
                    </a:lnB>
                    <a:solidFill>
                      <a:schemeClr val="tx2">
                        <a:lumMod val="20000"/>
                        <a:lumOff val="80000"/>
                      </a:schemeClr>
                    </a:solidFill>
                  </a:tcPr>
                </a:tc>
                <a:tc>
                  <a:txBody>
                    <a:bodyPr/>
                    <a:lstStyle/>
                    <a:p>
                      <a:pPr>
                        <a:buNone/>
                      </a:pPr>
                      <a:r>
                        <a:rPr lang="en-US" sz="2000">
                          <a:latin typeface="Alexandria"/>
                        </a:rPr>
                        <a:t>PV ($)</a:t>
                      </a:r>
                    </a:p>
                  </a:txBody>
                  <a:tcPr anchor="ctr">
                    <a:lnL>
                      <a:noFill/>
                    </a:lnL>
                    <a:lnR>
                      <a:noFill/>
                    </a:lnR>
                    <a:lnT>
                      <a:noFill/>
                    </a:lnT>
                    <a:lnB>
                      <a:noFill/>
                    </a:lnB>
                    <a:solidFill>
                      <a:schemeClr val="tx2">
                        <a:lumMod val="20000"/>
                        <a:lumOff val="80000"/>
                      </a:schemeClr>
                    </a:solidFill>
                  </a:tcPr>
                </a:tc>
                <a:extLst>
                  <a:ext uri="{0D108BD9-81ED-4DB2-BD59-A6C34878D82A}">
                    <a16:rowId xmlns:a16="http://schemas.microsoft.com/office/drawing/2014/main" val="3714660043"/>
                  </a:ext>
                </a:extLst>
              </a:tr>
              <a:tr h="0">
                <a:tc>
                  <a:txBody>
                    <a:bodyPr/>
                    <a:lstStyle/>
                    <a:p>
                      <a:pPr>
                        <a:buNone/>
                      </a:pPr>
                      <a:r>
                        <a:rPr lang="en-US" sz="2000" dirty="0">
                          <a:latin typeface="Alexandria"/>
                        </a:rPr>
                        <a:t>1</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400000</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0.91</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364000</a:t>
                      </a:r>
                      <a:endParaRPr lang="ar-SY" sz="2000" dirty="0">
                        <a:latin typeface="Alexandria"/>
                      </a:endParaRPr>
                    </a:p>
                  </a:txBody>
                  <a:tcPr anchor="ctr">
                    <a:lnL>
                      <a:noFill/>
                    </a:lnL>
                    <a:lnR>
                      <a:noFill/>
                    </a:lnR>
                    <a:lnT>
                      <a:noFill/>
                    </a:lnT>
                    <a:lnB>
                      <a:noFill/>
                    </a:lnB>
                    <a:solidFill>
                      <a:schemeClr val="tx2">
                        <a:lumMod val="20000"/>
                        <a:lumOff val="80000"/>
                      </a:schemeClr>
                    </a:solidFill>
                  </a:tcPr>
                </a:tc>
                <a:extLst>
                  <a:ext uri="{0D108BD9-81ED-4DB2-BD59-A6C34878D82A}">
                    <a16:rowId xmlns:a16="http://schemas.microsoft.com/office/drawing/2014/main" val="796825227"/>
                  </a:ext>
                </a:extLst>
              </a:tr>
              <a:tr h="0">
                <a:tc>
                  <a:txBody>
                    <a:bodyPr/>
                    <a:lstStyle/>
                    <a:p>
                      <a:pPr>
                        <a:buNone/>
                      </a:pPr>
                      <a:r>
                        <a:rPr lang="en-US" sz="2000" dirty="0">
                          <a:latin typeface="Alexandria"/>
                        </a:rPr>
                        <a:t>2</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420000</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0.83</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348600</a:t>
                      </a:r>
                      <a:endParaRPr lang="ar-SY" sz="2000" dirty="0">
                        <a:latin typeface="Alexandria"/>
                      </a:endParaRPr>
                    </a:p>
                  </a:txBody>
                  <a:tcPr anchor="ctr">
                    <a:lnL>
                      <a:noFill/>
                    </a:lnL>
                    <a:lnR>
                      <a:noFill/>
                    </a:lnR>
                    <a:lnT>
                      <a:noFill/>
                    </a:lnT>
                    <a:lnB>
                      <a:noFill/>
                    </a:lnB>
                    <a:solidFill>
                      <a:schemeClr val="tx2">
                        <a:lumMod val="20000"/>
                        <a:lumOff val="80000"/>
                      </a:schemeClr>
                    </a:solidFill>
                  </a:tcPr>
                </a:tc>
                <a:extLst>
                  <a:ext uri="{0D108BD9-81ED-4DB2-BD59-A6C34878D82A}">
                    <a16:rowId xmlns:a16="http://schemas.microsoft.com/office/drawing/2014/main" val="3373087689"/>
                  </a:ext>
                </a:extLst>
              </a:tr>
              <a:tr h="0">
                <a:tc>
                  <a:txBody>
                    <a:bodyPr/>
                    <a:lstStyle/>
                    <a:p>
                      <a:pPr>
                        <a:buNone/>
                      </a:pPr>
                      <a:r>
                        <a:rPr lang="en-US" sz="2000" dirty="0">
                          <a:latin typeface="Alexandria"/>
                        </a:rPr>
                        <a:t>3</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440000</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0.75</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330000</a:t>
                      </a:r>
                      <a:endParaRPr lang="ar-SY" sz="2000" dirty="0">
                        <a:latin typeface="Alexandria"/>
                      </a:endParaRPr>
                    </a:p>
                  </a:txBody>
                  <a:tcPr anchor="ctr">
                    <a:lnL>
                      <a:noFill/>
                    </a:lnL>
                    <a:lnR>
                      <a:noFill/>
                    </a:lnR>
                    <a:lnT>
                      <a:noFill/>
                    </a:lnT>
                    <a:lnB>
                      <a:noFill/>
                    </a:lnB>
                    <a:solidFill>
                      <a:schemeClr val="tx2">
                        <a:lumMod val="20000"/>
                        <a:lumOff val="80000"/>
                      </a:schemeClr>
                    </a:solidFill>
                  </a:tcPr>
                </a:tc>
                <a:extLst>
                  <a:ext uri="{0D108BD9-81ED-4DB2-BD59-A6C34878D82A}">
                    <a16:rowId xmlns:a16="http://schemas.microsoft.com/office/drawing/2014/main" val="1709799185"/>
                  </a:ext>
                </a:extLst>
              </a:tr>
              <a:tr h="0">
                <a:tc>
                  <a:txBody>
                    <a:bodyPr/>
                    <a:lstStyle/>
                    <a:p>
                      <a:pPr>
                        <a:buNone/>
                      </a:pPr>
                      <a:r>
                        <a:rPr lang="en-US" sz="2000" dirty="0">
                          <a:latin typeface="Alexandria"/>
                        </a:rPr>
                        <a:t>4</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460000</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0.68</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312800</a:t>
                      </a:r>
                      <a:endParaRPr lang="ar-SY" sz="2000" dirty="0">
                        <a:latin typeface="Alexandria"/>
                      </a:endParaRPr>
                    </a:p>
                  </a:txBody>
                  <a:tcPr anchor="ctr">
                    <a:lnL>
                      <a:noFill/>
                    </a:lnL>
                    <a:lnR>
                      <a:noFill/>
                    </a:lnR>
                    <a:lnT>
                      <a:noFill/>
                    </a:lnT>
                    <a:lnB>
                      <a:noFill/>
                    </a:lnB>
                    <a:solidFill>
                      <a:schemeClr val="tx2">
                        <a:lumMod val="20000"/>
                        <a:lumOff val="80000"/>
                      </a:schemeClr>
                    </a:solidFill>
                  </a:tcPr>
                </a:tc>
                <a:extLst>
                  <a:ext uri="{0D108BD9-81ED-4DB2-BD59-A6C34878D82A}">
                    <a16:rowId xmlns:a16="http://schemas.microsoft.com/office/drawing/2014/main" val="239035979"/>
                  </a:ext>
                </a:extLst>
              </a:tr>
              <a:tr h="0">
                <a:tc>
                  <a:txBody>
                    <a:bodyPr/>
                    <a:lstStyle/>
                    <a:p>
                      <a:pPr>
                        <a:buNone/>
                      </a:pPr>
                      <a:r>
                        <a:rPr lang="en-US" sz="2000" dirty="0">
                          <a:latin typeface="Alexandria"/>
                        </a:rPr>
                        <a:t>5</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480000</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0.62</a:t>
                      </a: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dirty="0">
                          <a:latin typeface="Alexandria"/>
                        </a:rPr>
                        <a:t>297600</a:t>
                      </a:r>
                      <a:endParaRPr lang="ar-SY" sz="2000" dirty="0">
                        <a:latin typeface="Alexandria"/>
                      </a:endParaRPr>
                    </a:p>
                  </a:txBody>
                  <a:tcPr anchor="ctr">
                    <a:lnL>
                      <a:noFill/>
                    </a:lnL>
                    <a:lnR>
                      <a:noFill/>
                    </a:lnR>
                    <a:lnT>
                      <a:noFill/>
                    </a:lnT>
                    <a:lnB>
                      <a:noFill/>
                    </a:lnB>
                    <a:solidFill>
                      <a:schemeClr val="tx2">
                        <a:lumMod val="20000"/>
                        <a:lumOff val="80000"/>
                      </a:schemeClr>
                    </a:solidFill>
                  </a:tcPr>
                </a:tc>
                <a:extLst>
                  <a:ext uri="{0D108BD9-81ED-4DB2-BD59-A6C34878D82A}">
                    <a16:rowId xmlns:a16="http://schemas.microsoft.com/office/drawing/2014/main" val="1306316602"/>
                  </a:ext>
                </a:extLst>
              </a:tr>
              <a:tr h="0">
                <a:tc>
                  <a:txBody>
                    <a:bodyPr/>
                    <a:lstStyle/>
                    <a:p>
                      <a:pPr>
                        <a:buNone/>
                      </a:pPr>
                      <a:r>
                        <a:rPr lang="en-US" sz="2000" b="1">
                          <a:latin typeface="Alexandria"/>
                        </a:rPr>
                        <a:t>Total PV</a:t>
                      </a:r>
                      <a:endParaRPr lang="en-US" sz="200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endParaRPr lang="ar-SY" sz="2000" dirty="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endParaRPr lang="ar-SY" sz="2000">
                        <a:latin typeface="Alexandria"/>
                      </a:endParaRPr>
                    </a:p>
                  </a:txBody>
                  <a:tcPr anchor="ctr">
                    <a:lnL>
                      <a:noFill/>
                    </a:lnL>
                    <a:lnR>
                      <a:noFill/>
                    </a:lnR>
                    <a:lnT>
                      <a:noFill/>
                    </a:lnT>
                    <a:lnB>
                      <a:noFill/>
                    </a:lnB>
                    <a:solidFill>
                      <a:schemeClr val="tx2">
                        <a:lumMod val="20000"/>
                        <a:lumOff val="80000"/>
                      </a:schemeClr>
                    </a:solidFill>
                  </a:tcPr>
                </a:tc>
                <a:tc>
                  <a:txBody>
                    <a:bodyPr/>
                    <a:lstStyle/>
                    <a:p>
                      <a:pPr>
                        <a:buNone/>
                      </a:pPr>
                      <a:r>
                        <a:rPr lang="en-US" sz="2000" b="1" dirty="0">
                          <a:latin typeface="Alexandria"/>
                        </a:rPr>
                        <a:t>1653000</a:t>
                      </a:r>
                      <a:endParaRPr lang="ar-SY" sz="2000" dirty="0">
                        <a:latin typeface="Alexandria"/>
                      </a:endParaRPr>
                    </a:p>
                  </a:txBody>
                  <a:tcPr anchor="ctr">
                    <a:lnL>
                      <a:noFill/>
                    </a:lnL>
                    <a:lnR>
                      <a:noFill/>
                    </a:lnR>
                    <a:lnT>
                      <a:noFill/>
                    </a:lnT>
                    <a:lnB>
                      <a:noFill/>
                    </a:lnB>
                    <a:solidFill>
                      <a:schemeClr val="tx2">
                        <a:lumMod val="20000"/>
                        <a:lumOff val="80000"/>
                      </a:schemeClr>
                    </a:solidFill>
                  </a:tcPr>
                </a:tc>
                <a:extLst>
                  <a:ext uri="{0D108BD9-81ED-4DB2-BD59-A6C34878D82A}">
                    <a16:rowId xmlns:a16="http://schemas.microsoft.com/office/drawing/2014/main" val="1946084528"/>
                  </a:ext>
                </a:extLst>
              </a:tr>
            </a:tbl>
          </a:graphicData>
        </a:graphic>
      </p:graphicFrame>
      <p:sp>
        <p:nvSpPr>
          <p:cNvPr id="11" name="مربع نص 10">
            <a:extLst>
              <a:ext uri="{FF2B5EF4-FFF2-40B4-BE49-F238E27FC236}">
                <a16:creationId xmlns:a16="http://schemas.microsoft.com/office/drawing/2014/main" id="{FC66B074-4406-1F99-6FE0-B73AB5392AE3}"/>
              </a:ext>
            </a:extLst>
          </p:cNvPr>
          <p:cNvSpPr txBox="1"/>
          <p:nvPr/>
        </p:nvSpPr>
        <p:spPr>
          <a:xfrm>
            <a:off x="689640" y="706832"/>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4. Valuation and Investment Analysis</a:t>
            </a:r>
          </a:p>
        </p:txBody>
      </p:sp>
    </p:spTree>
    <p:extLst>
      <p:ext uri="{BB962C8B-B14F-4D97-AF65-F5344CB8AC3E}">
        <p14:creationId xmlns:p14="http://schemas.microsoft.com/office/powerpoint/2010/main" val="320449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8AAEE-E180-864A-E73F-0487AC38BB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83B6F8-10BB-D1CD-76A1-0AA441C4127E}"/>
              </a:ext>
            </a:extLst>
          </p:cNvPr>
          <p:cNvSpPr/>
          <p:nvPr/>
        </p:nvSpPr>
        <p:spPr>
          <a:xfrm>
            <a:off x="617279" y="1398072"/>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a:t>4.6 Lease Structures</a:t>
            </a: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98230514-A4D5-AC9D-9EE6-B536603025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5" name="جدول 4">
            <a:extLst>
              <a:ext uri="{FF2B5EF4-FFF2-40B4-BE49-F238E27FC236}">
                <a16:creationId xmlns:a16="http://schemas.microsoft.com/office/drawing/2014/main" id="{BEC02A6F-5133-FF54-5AF5-F8FDF73A10FF}"/>
              </a:ext>
            </a:extLst>
          </p:cNvPr>
          <p:cNvGraphicFramePr>
            <a:graphicFrameLocks noGrp="1"/>
          </p:cNvGraphicFramePr>
          <p:nvPr>
            <p:extLst>
              <p:ext uri="{D42A27DB-BD31-4B8C-83A1-F6EECF244321}">
                <p14:modId xmlns:p14="http://schemas.microsoft.com/office/powerpoint/2010/main" val="4204693779"/>
              </p:ext>
            </p:extLst>
          </p:nvPr>
        </p:nvGraphicFramePr>
        <p:xfrm>
          <a:off x="963118" y="2573036"/>
          <a:ext cx="10174575" cy="2895600"/>
        </p:xfrm>
        <a:graphic>
          <a:graphicData uri="http://schemas.openxmlformats.org/drawingml/2006/table">
            <a:tbl>
              <a:tblPr/>
              <a:tblGrid>
                <a:gridCol w="3391525">
                  <a:extLst>
                    <a:ext uri="{9D8B030D-6E8A-4147-A177-3AD203B41FA5}">
                      <a16:colId xmlns:a16="http://schemas.microsoft.com/office/drawing/2014/main" val="2012510385"/>
                    </a:ext>
                  </a:extLst>
                </a:gridCol>
                <a:gridCol w="3391525">
                  <a:extLst>
                    <a:ext uri="{9D8B030D-6E8A-4147-A177-3AD203B41FA5}">
                      <a16:colId xmlns:a16="http://schemas.microsoft.com/office/drawing/2014/main" val="3610476580"/>
                    </a:ext>
                  </a:extLst>
                </a:gridCol>
                <a:gridCol w="3391525">
                  <a:extLst>
                    <a:ext uri="{9D8B030D-6E8A-4147-A177-3AD203B41FA5}">
                      <a16:colId xmlns:a16="http://schemas.microsoft.com/office/drawing/2014/main" val="2937051152"/>
                    </a:ext>
                  </a:extLst>
                </a:gridCol>
              </a:tblGrid>
              <a:tr h="0">
                <a:tc>
                  <a:txBody>
                    <a:bodyPr/>
                    <a:lstStyle/>
                    <a:p>
                      <a:pPr>
                        <a:buNone/>
                      </a:pPr>
                      <a:r>
                        <a:rPr lang="en-US" sz="2000" b="1" dirty="0">
                          <a:latin typeface="Alexandria"/>
                        </a:rPr>
                        <a:t>Type</a:t>
                      </a:r>
                    </a:p>
                  </a:txBody>
                  <a:tcPr anchor="ctr">
                    <a:lnL>
                      <a:noFill/>
                    </a:lnL>
                    <a:lnR>
                      <a:noFill/>
                    </a:lnR>
                    <a:lnT>
                      <a:noFill/>
                    </a:lnT>
                    <a:lnB>
                      <a:noFill/>
                    </a:lnB>
                    <a:noFill/>
                  </a:tcPr>
                </a:tc>
                <a:tc>
                  <a:txBody>
                    <a:bodyPr/>
                    <a:lstStyle/>
                    <a:p>
                      <a:pPr>
                        <a:buNone/>
                      </a:pPr>
                      <a:r>
                        <a:rPr lang="en-US" sz="2000" b="1" dirty="0">
                          <a:latin typeface="Alexandria"/>
                        </a:rPr>
                        <a:t>Description</a:t>
                      </a:r>
                    </a:p>
                  </a:txBody>
                  <a:tcPr anchor="ctr">
                    <a:lnL>
                      <a:noFill/>
                    </a:lnL>
                    <a:lnR>
                      <a:noFill/>
                    </a:lnR>
                    <a:lnT>
                      <a:noFill/>
                    </a:lnT>
                    <a:lnB>
                      <a:noFill/>
                    </a:lnB>
                    <a:noFill/>
                  </a:tcPr>
                </a:tc>
                <a:tc>
                  <a:txBody>
                    <a:bodyPr/>
                    <a:lstStyle/>
                    <a:p>
                      <a:pPr>
                        <a:buNone/>
                      </a:pPr>
                      <a:r>
                        <a:rPr lang="en-US" sz="2000" b="1" dirty="0">
                          <a:latin typeface="Alexandria"/>
                        </a:rPr>
                        <a:t>Risk Distribution</a:t>
                      </a:r>
                    </a:p>
                  </a:txBody>
                  <a:tcPr anchor="ctr">
                    <a:lnL>
                      <a:noFill/>
                    </a:lnL>
                    <a:lnR>
                      <a:noFill/>
                    </a:lnR>
                    <a:lnT>
                      <a:noFill/>
                    </a:lnT>
                    <a:lnB>
                      <a:noFill/>
                    </a:lnB>
                    <a:noFill/>
                  </a:tcPr>
                </a:tc>
                <a:extLst>
                  <a:ext uri="{0D108BD9-81ED-4DB2-BD59-A6C34878D82A}">
                    <a16:rowId xmlns:a16="http://schemas.microsoft.com/office/drawing/2014/main" val="2355162332"/>
                  </a:ext>
                </a:extLst>
              </a:tr>
              <a:tr h="0">
                <a:tc>
                  <a:txBody>
                    <a:bodyPr/>
                    <a:lstStyle/>
                    <a:p>
                      <a:pPr>
                        <a:buNone/>
                      </a:pPr>
                      <a:r>
                        <a:rPr lang="en-US" sz="2000" b="1" dirty="0">
                          <a:latin typeface="Alexandria"/>
                        </a:rPr>
                        <a:t>Gross Lease</a:t>
                      </a:r>
                      <a:endParaRPr lang="en-US"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Tenant pays rent; landlord covers all expenses.</a:t>
                      </a:r>
                    </a:p>
                  </a:txBody>
                  <a:tcPr anchor="ctr">
                    <a:lnL>
                      <a:noFill/>
                    </a:lnL>
                    <a:lnR>
                      <a:noFill/>
                    </a:lnR>
                    <a:lnT>
                      <a:noFill/>
                    </a:lnT>
                    <a:lnB>
                      <a:noFill/>
                    </a:lnB>
                    <a:noFill/>
                  </a:tcPr>
                </a:tc>
                <a:tc>
                  <a:txBody>
                    <a:bodyPr/>
                    <a:lstStyle/>
                    <a:p>
                      <a:pPr>
                        <a:buNone/>
                      </a:pPr>
                      <a:r>
                        <a:rPr lang="en-US" sz="2000">
                          <a:latin typeface="Alexandria"/>
                        </a:rPr>
                        <a:t>Landlord risk high</a:t>
                      </a:r>
                    </a:p>
                  </a:txBody>
                  <a:tcPr anchor="ctr">
                    <a:lnL>
                      <a:noFill/>
                    </a:lnL>
                    <a:lnR>
                      <a:noFill/>
                    </a:lnR>
                    <a:lnT>
                      <a:noFill/>
                    </a:lnT>
                    <a:lnB>
                      <a:noFill/>
                    </a:lnB>
                    <a:noFill/>
                  </a:tcPr>
                </a:tc>
                <a:extLst>
                  <a:ext uri="{0D108BD9-81ED-4DB2-BD59-A6C34878D82A}">
                    <a16:rowId xmlns:a16="http://schemas.microsoft.com/office/drawing/2014/main" val="3658095961"/>
                  </a:ext>
                </a:extLst>
              </a:tr>
              <a:tr h="0">
                <a:tc>
                  <a:txBody>
                    <a:bodyPr/>
                    <a:lstStyle/>
                    <a:p>
                      <a:pPr>
                        <a:buNone/>
                      </a:pPr>
                      <a:r>
                        <a:rPr lang="en-US" sz="2000" b="1" dirty="0">
                          <a:latin typeface="Alexandria"/>
                        </a:rPr>
                        <a:t>Net Lease</a:t>
                      </a:r>
                      <a:endParaRPr lang="en-US" sz="2000" dirty="0">
                        <a:latin typeface="Alexandria"/>
                      </a:endParaRPr>
                    </a:p>
                  </a:txBody>
                  <a:tcPr anchor="ctr">
                    <a:lnL>
                      <a:noFill/>
                    </a:lnL>
                    <a:lnR>
                      <a:noFill/>
                    </a:lnR>
                    <a:lnT>
                      <a:noFill/>
                    </a:lnT>
                    <a:lnB>
                      <a:noFill/>
                    </a:lnB>
                    <a:noFill/>
                  </a:tcPr>
                </a:tc>
                <a:tc>
                  <a:txBody>
                    <a:bodyPr/>
                    <a:lstStyle/>
                    <a:p>
                      <a:pPr>
                        <a:buNone/>
                      </a:pPr>
                      <a:r>
                        <a:rPr lang="en-US" sz="2000">
                          <a:latin typeface="Alexandria"/>
                        </a:rPr>
                        <a:t>Tenant pays some/all operating costs.</a:t>
                      </a:r>
                    </a:p>
                  </a:txBody>
                  <a:tcPr anchor="ctr">
                    <a:lnL>
                      <a:noFill/>
                    </a:lnL>
                    <a:lnR>
                      <a:noFill/>
                    </a:lnR>
                    <a:lnT>
                      <a:noFill/>
                    </a:lnT>
                    <a:lnB>
                      <a:noFill/>
                    </a:lnB>
                    <a:noFill/>
                  </a:tcPr>
                </a:tc>
                <a:tc>
                  <a:txBody>
                    <a:bodyPr/>
                    <a:lstStyle/>
                    <a:p>
                      <a:pPr>
                        <a:buNone/>
                      </a:pPr>
                      <a:r>
                        <a:rPr lang="en-US" sz="2000" dirty="0">
                          <a:latin typeface="Alexandria"/>
                        </a:rPr>
                        <a:t>Tenant risk high</a:t>
                      </a:r>
                    </a:p>
                  </a:txBody>
                  <a:tcPr anchor="ctr">
                    <a:lnL>
                      <a:noFill/>
                    </a:lnL>
                    <a:lnR>
                      <a:noFill/>
                    </a:lnR>
                    <a:lnT>
                      <a:noFill/>
                    </a:lnT>
                    <a:lnB>
                      <a:noFill/>
                    </a:lnB>
                    <a:noFill/>
                  </a:tcPr>
                </a:tc>
                <a:extLst>
                  <a:ext uri="{0D108BD9-81ED-4DB2-BD59-A6C34878D82A}">
                    <a16:rowId xmlns:a16="http://schemas.microsoft.com/office/drawing/2014/main" val="744419025"/>
                  </a:ext>
                </a:extLst>
              </a:tr>
              <a:tr h="0">
                <a:tc>
                  <a:txBody>
                    <a:bodyPr/>
                    <a:lstStyle/>
                    <a:p>
                      <a:pPr>
                        <a:buNone/>
                      </a:pPr>
                      <a:r>
                        <a:rPr lang="en-US" sz="2000" b="1" dirty="0">
                          <a:latin typeface="Alexandria"/>
                        </a:rPr>
                        <a:t>Percentage Lease</a:t>
                      </a:r>
                      <a:endParaRPr lang="en-US" sz="2000" dirty="0">
                        <a:latin typeface="Alexandria"/>
                      </a:endParaRPr>
                    </a:p>
                  </a:txBody>
                  <a:tcPr anchor="ctr">
                    <a:lnL>
                      <a:noFill/>
                    </a:lnL>
                    <a:lnR>
                      <a:noFill/>
                    </a:lnR>
                    <a:lnT>
                      <a:noFill/>
                    </a:lnT>
                    <a:lnB>
                      <a:noFill/>
                    </a:lnB>
                    <a:noFill/>
                  </a:tcPr>
                </a:tc>
                <a:tc>
                  <a:txBody>
                    <a:bodyPr/>
                    <a:lstStyle/>
                    <a:p>
                      <a:pPr>
                        <a:buNone/>
                      </a:pPr>
                      <a:r>
                        <a:rPr lang="en-US" sz="2000">
                          <a:latin typeface="Alexandria"/>
                        </a:rPr>
                        <a:t>Tenant pays base rent + % of sales.</a:t>
                      </a:r>
                    </a:p>
                  </a:txBody>
                  <a:tcPr anchor="ctr">
                    <a:lnL>
                      <a:noFill/>
                    </a:lnL>
                    <a:lnR>
                      <a:noFill/>
                    </a:lnR>
                    <a:lnT>
                      <a:noFill/>
                    </a:lnT>
                    <a:lnB>
                      <a:noFill/>
                    </a:lnB>
                    <a:noFill/>
                  </a:tcPr>
                </a:tc>
                <a:tc>
                  <a:txBody>
                    <a:bodyPr/>
                    <a:lstStyle/>
                    <a:p>
                      <a:pPr>
                        <a:buNone/>
                      </a:pPr>
                      <a:r>
                        <a:rPr lang="en-US" sz="2000">
                          <a:latin typeface="Alexandria"/>
                        </a:rPr>
                        <a:t>Retail properties</a:t>
                      </a:r>
                    </a:p>
                  </a:txBody>
                  <a:tcPr anchor="ctr">
                    <a:lnL>
                      <a:noFill/>
                    </a:lnL>
                    <a:lnR>
                      <a:noFill/>
                    </a:lnR>
                    <a:lnT>
                      <a:noFill/>
                    </a:lnT>
                    <a:lnB>
                      <a:noFill/>
                    </a:lnB>
                    <a:noFill/>
                  </a:tcPr>
                </a:tc>
                <a:extLst>
                  <a:ext uri="{0D108BD9-81ED-4DB2-BD59-A6C34878D82A}">
                    <a16:rowId xmlns:a16="http://schemas.microsoft.com/office/drawing/2014/main" val="210915678"/>
                  </a:ext>
                </a:extLst>
              </a:tr>
              <a:tr h="0">
                <a:tc>
                  <a:txBody>
                    <a:bodyPr/>
                    <a:lstStyle/>
                    <a:p>
                      <a:pPr>
                        <a:buNone/>
                      </a:pPr>
                      <a:r>
                        <a:rPr lang="en-US" sz="2000" b="1">
                          <a:latin typeface="Alexandria"/>
                        </a:rPr>
                        <a:t>Indexed Lease</a:t>
                      </a:r>
                      <a:endParaRPr lang="en-US" sz="2000">
                        <a:latin typeface="Alexandria"/>
                      </a:endParaRPr>
                    </a:p>
                  </a:txBody>
                  <a:tcPr anchor="ctr">
                    <a:lnL>
                      <a:noFill/>
                    </a:lnL>
                    <a:lnR>
                      <a:noFill/>
                    </a:lnR>
                    <a:lnT>
                      <a:noFill/>
                    </a:lnT>
                    <a:lnB>
                      <a:noFill/>
                    </a:lnB>
                    <a:noFill/>
                  </a:tcPr>
                </a:tc>
                <a:tc>
                  <a:txBody>
                    <a:bodyPr/>
                    <a:lstStyle/>
                    <a:p>
                      <a:pPr>
                        <a:buNone/>
                      </a:pPr>
                      <a:r>
                        <a:rPr lang="en-US" sz="2000">
                          <a:latin typeface="Alexandria"/>
                        </a:rPr>
                        <a:t>Rent linked to inflation index.</a:t>
                      </a:r>
                    </a:p>
                  </a:txBody>
                  <a:tcPr anchor="ctr">
                    <a:lnL>
                      <a:noFill/>
                    </a:lnL>
                    <a:lnR>
                      <a:noFill/>
                    </a:lnR>
                    <a:lnT>
                      <a:noFill/>
                    </a:lnT>
                    <a:lnB>
                      <a:noFill/>
                    </a:lnB>
                    <a:noFill/>
                  </a:tcPr>
                </a:tc>
                <a:tc>
                  <a:txBody>
                    <a:bodyPr/>
                    <a:lstStyle/>
                    <a:p>
                      <a:pPr>
                        <a:buNone/>
                      </a:pPr>
                      <a:r>
                        <a:rPr lang="en-US" sz="2000" dirty="0">
                          <a:latin typeface="Alexandria"/>
                        </a:rPr>
                        <a:t>Office/hospitality</a:t>
                      </a:r>
                    </a:p>
                  </a:txBody>
                  <a:tcPr anchor="ctr">
                    <a:lnL>
                      <a:noFill/>
                    </a:lnL>
                    <a:lnR>
                      <a:noFill/>
                    </a:lnR>
                    <a:lnT>
                      <a:noFill/>
                    </a:lnT>
                    <a:lnB>
                      <a:noFill/>
                    </a:lnB>
                    <a:noFill/>
                  </a:tcPr>
                </a:tc>
                <a:extLst>
                  <a:ext uri="{0D108BD9-81ED-4DB2-BD59-A6C34878D82A}">
                    <a16:rowId xmlns:a16="http://schemas.microsoft.com/office/drawing/2014/main" val="900002821"/>
                  </a:ext>
                </a:extLst>
              </a:tr>
            </a:tbl>
          </a:graphicData>
        </a:graphic>
      </p:graphicFrame>
      <p:sp>
        <p:nvSpPr>
          <p:cNvPr id="6" name="TextBox 47">
            <a:extLst>
              <a:ext uri="{FF2B5EF4-FFF2-40B4-BE49-F238E27FC236}">
                <a16:creationId xmlns:a16="http://schemas.microsoft.com/office/drawing/2014/main" id="{E9662CB0-188B-8E84-5692-52792530E966}"/>
              </a:ext>
            </a:extLst>
          </p:cNvPr>
          <p:cNvSpPr txBox="1"/>
          <p:nvPr/>
        </p:nvSpPr>
        <p:spPr>
          <a:xfrm>
            <a:off x="963118" y="1633204"/>
            <a:ext cx="7827364" cy="506292"/>
          </a:xfrm>
          <a:prstGeom prst="rect">
            <a:avLst/>
          </a:prstGeom>
          <a:noFill/>
        </p:spPr>
        <p:txBody>
          <a:bodyPr wrap="square" rtlCol="0">
            <a:spAutoFit/>
          </a:bodyPr>
          <a:lstStyle/>
          <a:p>
            <a:pPr lvl="0">
              <a:lnSpc>
                <a:spcPct val="150000"/>
              </a:lnSpc>
              <a:defRPr/>
            </a:pPr>
            <a:r>
              <a:rPr lang="en-US" sz="2000" b="1" dirty="0">
                <a:latin typeface="Alexandria"/>
              </a:rPr>
              <a:t>4.4 Lease Structures</a:t>
            </a:r>
          </a:p>
        </p:txBody>
      </p:sp>
      <p:sp>
        <p:nvSpPr>
          <p:cNvPr id="8" name="مربع نص 7">
            <a:extLst>
              <a:ext uri="{FF2B5EF4-FFF2-40B4-BE49-F238E27FC236}">
                <a16:creationId xmlns:a16="http://schemas.microsoft.com/office/drawing/2014/main" id="{5EEB505B-BE56-9EC1-B110-EFBD4A57EDED}"/>
              </a:ext>
            </a:extLst>
          </p:cNvPr>
          <p:cNvSpPr txBox="1"/>
          <p:nvPr/>
        </p:nvSpPr>
        <p:spPr>
          <a:xfrm>
            <a:off x="689640" y="706832"/>
            <a:ext cx="8179975" cy="558743"/>
          </a:xfrm>
          <a:prstGeom prst="rect">
            <a:avLst/>
          </a:prstGeom>
          <a:noFill/>
        </p:spPr>
        <p:txBody>
          <a:bodyPr wrap="square">
            <a:spAutoFit/>
          </a:bodyPr>
          <a:lstStyle/>
          <a:p>
            <a:pPr>
              <a:lnSpc>
                <a:spcPct val="115000"/>
              </a:lnSpc>
              <a:spcAft>
                <a:spcPts val="1000"/>
              </a:spcAft>
            </a:pPr>
            <a:r>
              <a:rPr lang="en-US" sz="2800" dirty="0">
                <a:latin typeface="Alexandria" charset="0"/>
              </a:rPr>
              <a:t>4. Valuation and Investment Analysis</a:t>
            </a:r>
          </a:p>
        </p:txBody>
      </p:sp>
    </p:spTree>
    <p:extLst>
      <p:ext uri="{BB962C8B-B14F-4D97-AF65-F5344CB8AC3E}">
        <p14:creationId xmlns:p14="http://schemas.microsoft.com/office/powerpoint/2010/main" val="986357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4CF2359-C327-26D8-5675-7E86ABAA3F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850776-2768-E707-B08E-B589022DAF45}"/>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2CE63DA9-4716-5322-6B57-60B53196A1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مربع نص 2">
            <a:extLst>
              <a:ext uri="{FF2B5EF4-FFF2-40B4-BE49-F238E27FC236}">
                <a16:creationId xmlns:a16="http://schemas.microsoft.com/office/drawing/2014/main" id="{D8F48B2C-2B30-04BB-7BBD-2AF7C1170B6B}"/>
              </a:ext>
            </a:extLst>
          </p:cNvPr>
          <p:cNvSpPr txBox="1"/>
          <p:nvPr/>
        </p:nvSpPr>
        <p:spPr>
          <a:xfrm>
            <a:off x="963118" y="826081"/>
            <a:ext cx="8715732" cy="523220"/>
          </a:xfrm>
          <a:prstGeom prst="rect">
            <a:avLst/>
          </a:prstGeom>
          <a:noFill/>
        </p:spPr>
        <p:txBody>
          <a:bodyPr wrap="square">
            <a:spAutoFit/>
          </a:bodyPr>
          <a:lstStyle/>
          <a:p>
            <a:r>
              <a:rPr lang="en-US" sz="2800" dirty="0">
                <a:latin typeface="Alexandria" charset="0"/>
              </a:rPr>
              <a:t>5. Financing Commercial Real Estate</a:t>
            </a:r>
          </a:p>
        </p:txBody>
      </p:sp>
      <p:sp>
        <p:nvSpPr>
          <p:cNvPr id="4" name="TextBox 47">
            <a:extLst>
              <a:ext uri="{FF2B5EF4-FFF2-40B4-BE49-F238E27FC236}">
                <a16:creationId xmlns:a16="http://schemas.microsoft.com/office/drawing/2014/main" id="{EDFF244E-C2D9-5C22-491D-815DCE323FBF}"/>
              </a:ext>
            </a:extLst>
          </p:cNvPr>
          <p:cNvSpPr txBox="1"/>
          <p:nvPr/>
        </p:nvSpPr>
        <p:spPr>
          <a:xfrm>
            <a:off x="963118" y="1735111"/>
            <a:ext cx="10084633" cy="3170099"/>
          </a:xfrm>
          <a:prstGeom prst="rect">
            <a:avLst/>
          </a:prstGeom>
          <a:noFill/>
        </p:spPr>
        <p:txBody>
          <a:bodyPr wrap="square" rtlCol="0">
            <a:spAutoFit/>
          </a:bodyPr>
          <a:lstStyle/>
          <a:p>
            <a:r>
              <a:rPr lang="en-US" sz="2000" b="1" dirty="0">
                <a:latin typeface="Alexandria"/>
              </a:rPr>
              <a:t>5.1 Sources of Capital</a:t>
            </a:r>
          </a:p>
          <a:p>
            <a:r>
              <a:rPr lang="en-US" sz="2000" dirty="0">
                <a:latin typeface="Alexandria"/>
              </a:rPr>
              <a:t>CRE financing determines capital structure, cost of funds, and investment feasibility.</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graphicFrame>
        <p:nvGraphicFramePr>
          <p:cNvPr id="5" name="جدول 4">
            <a:extLst>
              <a:ext uri="{FF2B5EF4-FFF2-40B4-BE49-F238E27FC236}">
                <a16:creationId xmlns:a16="http://schemas.microsoft.com/office/drawing/2014/main" id="{551BF3E8-04BE-B101-F502-C15BA946D6B9}"/>
              </a:ext>
            </a:extLst>
          </p:cNvPr>
          <p:cNvGraphicFramePr>
            <a:graphicFrameLocks noGrp="1"/>
          </p:cNvGraphicFramePr>
          <p:nvPr>
            <p:extLst>
              <p:ext uri="{D42A27DB-BD31-4B8C-83A1-F6EECF244321}">
                <p14:modId xmlns:p14="http://schemas.microsoft.com/office/powerpoint/2010/main" val="1613869727"/>
              </p:ext>
            </p:extLst>
          </p:nvPr>
        </p:nvGraphicFramePr>
        <p:xfrm>
          <a:off x="835702" y="2691969"/>
          <a:ext cx="8764449" cy="2286000"/>
        </p:xfrm>
        <a:graphic>
          <a:graphicData uri="http://schemas.openxmlformats.org/drawingml/2006/table">
            <a:tbl>
              <a:tblPr/>
              <a:tblGrid>
                <a:gridCol w="2921483">
                  <a:extLst>
                    <a:ext uri="{9D8B030D-6E8A-4147-A177-3AD203B41FA5}">
                      <a16:colId xmlns:a16="http://schemas.microsoft.com/office/drawing/2014/main" val="1533109200"/>
                    </a:ext>
                  </a:extLst>
                </a:gridCol>
                <a:gridCol w="2921483">
                  <a:extLst>
                    <a:ext uri="{9D8B030D-6E8A-4147-A177-3AD203B41FA5}">
                      <a16:colId xmlns:a16="http://schemas.microsoft.com/office/drawing/2014/main" val="3804384317"/>
                    </a:ext>
                  </a:extLst>
                </a:gridCol>
                <a:gridCol w="2921483">
                  <a:extLst>
                    <a:ext uri="{9D8B030D-6E8A-4147-A177-3AD203B41FA5}">
                      <a16:colId xmlns:a16="http://schemas.microsoft.com/office/drawing/2014/main" val="3529357632"/>
                    </a:ext>
                  </a:extLst>
                </a:gridCol>
              </a:tblGrid>
              <a:tr h="0">
                <a:tc>
                  <a:txBody>
                    <a:bodyPr/>
                    <a:lstStyle/>
                    <a:p>
                      <a:pPr>
                        <a:buNone/>
                      </a:pPr>
                      <a:r>
                        <a:rPr lang="en-US" b="1" dirty="0"/>
                        <a:t>Source</a:t>
                      </a:r>
                    </a:p>
                  </a:txBody>
                  <a:tcPr anchor="ctr">
                    <a:lnL>
                      <a:noFill/>
                    </a:lnL>
                    <a:lnR>
                      <a:noFill/>
                    </a:lnR>
                    <a:lnT>
                      <a:noFill/>
                    </a:lnT>
                    <a:lnB>
                      <a:noFill/>
                    </a:lnB>
                    <a:noFill/>
                  </a:tcPr>
                </a:tc>
                <a:tc>
                  <a:txBody>
                    <a:bodyPr/>
                    <a:lstStyle/>
                    <a:p>
                      <a:pPr>
                        <a:buNone/>
                      </a:pPr>
                      <a:r>
                        <a:rPr lang="en-US" b="1" dirty="0"/>
                        <a:t>Description</a:t>
                      </a:r>
                    </a:p>
                  </a:txBody>
                  <a:tcPr anchor="ctr">
                    <a:lnL>
                      <a:noFill/>
                    </a:lnL>
                    <a:lnR>
                      <a:noFill/>
                    </a:lnR>
                    <a:lnT>
                      <a:noFill/>
                    </a:lnT>
                    <a:lnB>
                      <a:noFill/>
                    </a:lnB>
                    <a:noFill/>
                  </a:tcPr>
                </a:tc>
                <a:tc>
                  <a:txBody>
                    <a:bodyPr/>
                    <a:lstStyle/>
                    <a:p>
                      <a:pPr>
                        <a:buNone/>
                      </a:pPr>
                      <a:r>
                        <a:rPr lang="en-US" b="1" dirty="0"/>
                        <a:t>Example</a:t>
                      </a:r>
                    </a:p>
                  </a:txBody>
                  <a:tcPr anchor="ctr">
                    <a:lnL>
                      <a:noFill/>
                    </a:lnL>
                    <a:lnR>
                      <a:noFill/>
                    </a:lnR>
                    <a:lnT>
                      <a:noFill/>
                    </a:lnT>
                    <a:lnB>
                      <a:noFill/>
                    </a:lnB>
                    <a:noFill/>
                  </a:tcPr>
                </a:tc>
                <a:extLst>
                  <a:ext uri="{0D108BD9-81ED-4DB2-BD59-A6C34878D82A}">
                    <a16:rowId xmlns:a16="http://schemas.microsoft.com/office/drawing/2014/main" val="3278953838"/>
                  </a:ext>
                </a:extLst>
              </a:tr>
              <a:tr h="0">
                <a:tc>
                  <a:txBody>
                    <a:bodyPr/>
                    <a:lstStyle/>
                    <a:p>
                      <a:pPr>
                        <a:buNone/>
                      </a:pPr>
                      <a:r>
                        <a:rPr lang="en-US" b="1"/>
                        <a:t>Equity</a:t>
                      </a:r>
                      <a:endParaRPr lang="en-US"/>
                    </a:p>
                  </a:txBody>
                  <a:tcPr anchor="ctr">
                    <a:lnL>
                      <a:noFill/>
                    </a:lnL>
                    <a:lnR>
                      <a:noFill/>
                    </a:lnR>
                    <a:lnT>
                      <a:noFill/>
                    </a:lnT>
                    <a:lnB>
                      <a:noFill/>
                    </a:lnB>
                    <a:noFill/>
                  </a:tcPr>
                </a:tc>
                <a:tc>
                  <a:txBody>
                    <a:bodyPr/>
                    <a:lstStyle/>
                    <a:p>
                      <a:pPr>
                        <a:buNone/>
                      </a:pPr>
                      <a:r>
                        <a:rPr lang="en-US"/>
                        <a:t>Owner’s funds or investor contributions.</a:t>
                      </a:r>
                    </a:p>
                  </a:txBody>
                  <a:tcPr anchor="ctr">
                    <a:lnL>
                      <a:noFill/>
                    </a:lnL>
                    <a:lnR>
                      <a:noFill/>
                    </a:lnR>
                    <a:lnT>
                      <a:noFill/>
                    </a:lnT>
                    <a:lnB>
                      <a:noFill/>
                    </a:lnB>
                    <a:noFill/>
                  </a:tcPr>
                </a:tc>
                <a:tc>
                  <a:txBody>
                    <a:bodyPr/>
                    <a:lstStyle/>
                    <a:p>
                      <a:pPr>
                        <a:buNone/>
                      </a:pPr>
                      <a:r>
                        <a:rPr lang="en-US" dirty="0"/>
                        <a:t>Developers, REITs</a:t>
                      </a:r>
                    </a:p>
                  </a:txBody>
                  <a:tcPr anchor="ctr">
                    <a:lnL>
                      <a:noFill/>
                    </a:lnL>
                    <a:lnR>
                      <a:noFill/>
                    </a:lnR>
                    <a:lnT>
                      <a:noFill/>
                    </a:lnT>
                    <a:lnB>
                      <a:noFill/>
                    </a:lnB>
                    <a:noFill/>
                  </a:tcPr>
                </a:tc>
                <a:extLst>
                  <a:ext uri="{0D108BD9-81ED-4DB2-BD59-A6C34878D82A}">
                    <a16:rowId xmlns:a16="http://schemas.microsoft.com/office/drawing/2014/main" val="798713302"/>
                  </a:ext>
                </a:extLst>
              </a:tr>
              <a:tr h="0">
                <a:tc>
                  <a:txBody>
                    <a:bodyPr/>
                    <a:lstStyle/>
                    <a:p>
                      <a:pPr>
                        <a:buNone/>
                      </a:pPr>
                      <a:r>
                        <a:rPr lang="en-US" b="1"/>
                        <a:t>Debt</a:t>
                      </a:r>
                      <a:endParaRPr lang="en-US"/>
                    </a:p>
                  </a:txBody>
                  <a:tcPr anchor="ctr">
                    <a:lnL>
                      <a:noFill/>
                    </a:lnL>
                    <a:lnR>
                      <a:noFill/>
                    </a:lnR>
                    <a:lnT>
                      <a:noFill/>
                    </a:lnT>
                    <a:lnB>
                      <a:noFill/>
                    </a:lnB>
                    <a:noFill/>
                  </a:tcPr>
                </a:tc>
                <a:tc>
                  <a:txBody>
                    <a:bodyPr/>
                    <a:lstStyle/>
                    <a:p>
                      <a:pPr>
                        <a:buNone/>
                      </a:pPr>
                      <a:r>
                        <a:rPr lang="en-US"/>
                        <a:t>Bank loans, bonds, mortgages.</a:t>
                      </a:r>
                    </a:p>
                  </a:txBody>
                  <a:tcPr anchor="ctr">
                    <a:lnL>
                      <a:noFill/>
                    </a:lnL>
                    <a:lnR>
                      <a:noFill/>
                    </a:lnR>
                    <a:lnT>
                      <a:noFill/>
                    </a:lnT>
                    <a:lnB>
                      <a:noFill/>
                    </a:lnB>
                    <a:noFill/>
                  </a:tcPr>
                </a:tc>
                <a:tc>
                  <a:txBody>
                    <a:bodyPr/>
                    <a:lstStyle/>
                    <a:p>
                      <a:pPr>
                        <a:buNone/>
                      </a:pPr>
                      <a:r>
                        <a:rPr lang="en-US"/>
                        <a:t>Commercial banks</a:t>
                      </a:r>
                    </a:p>
                  </a:txBody>
                  <a:tcPr anchor="ctr">
                    <a:lnL>
                      <a:noFill/>
                    </a:lnL>
                    <a:lnR>
                      <a:noFill/>
                    </a:lnR>
                    <a:lnT>
                      <a:noFill/>
                    </a:lnT>
                    <a:lnB>
                      <a:noFill/>
                    </a:lnB>
                    <a:noFill/>
                  </a:tcPr>
                </a:tc>
                <a:extLst>
                  <a:ext uri="{0D108BD9-81ED-4DB2-BD59-A6C34878D82A}">
                    <a16:rowId xmlns:a16="http://schemas.microsoft.com/office/drawing/2014/main" val="1580491209"/>
                  </a:ext>
                </a:extLst>
              </a:tr>
              <a:tr h="0">
                <a:tc>
                  <a:txBody>
                    <a:bodyPr/>
                    <a:lstStyle/>
                    <a:p>
                      <a:pPr>
                        <a:buNone/>
                      </a:pPr>
                      <a:r>
                        <a:rPr lang="en-US" b="1"/>
                        <a:t>Hybrid</a:t>
                      </a:r>
                      <a:endParaRPr lang="en-US"/>
                    </a:p>
                  </a:txBody>
                  <a:tcPr anchor="ctr">
                    <a:lnL>
                      <a:noFill/>
                    </a:lnL>
                    <a:lnR>
                      <a:noFill/>
                    </a:lnR>
                    <a:lnT>
                      <a:noFill/>
                    </a:lnT>
                    <a:lnB>
                      <a:noFill/>
                    </a:lnB>
                    <a:noFill/>
                  </a:tcPr>
                </a:tc>
                <a:tc>
                  <a:txBody>
                    <a:bodyPr/>
                    <a:lstStyle/>
                    <a:p>
                      <a:pPr>
                        <a:buNone/>
                      </a:pPr>
                      <a:r>
                        <a:rPr lang="en-US" dirty="0"/>
                        <a:t>Mezzanine financing, preferred equity.</a:t>
                      </a:r>
                    </a:p>
                  </a:txBody>
                  <a:tcPr anchor="ctr">
                    <a:lnL>
                      <a:noFill/>
                    </a:lnL>
                    <a:lnR>
                      <a:noFill/>
                    </a:lnR>
                    <a:lnT>
                      <a:noFill/>
                    </a:lnT>
                    <a:lnB>
                      <a:noFill/>
                    </a:lnB>
                    <a:noFill/>
                  </a:tcPr>
                </a:tc>
                <a:tc>
                  <a:txBody>
                    <a:bodyPr/>
                    <a:lstStyle/>
                    <a:p>
                      <a:pPr>
                        <a:buNone/>
                      </a:pPr>
                      <a:r>
                        <a:rPr lang="en-US" dirty="0"/>
                        <a:t>Institutional investors</a:t>
                      </a:r>
                    </a:p>
                  </a:txBody>
                  <a:tcPr anchor="ctr">
                    <a:lnL>
                      <a:noFill/>
                    </a:lnL>
                    <a:lnR>
                      <a:noFill/>
                    </a:lnR>
                    <a:lnT>
                      <a:noFill/>
                    </a:lnT>
                    <a:lnB>
                      <a:noFill/>
                    </a:lnB>
                    <a:noFill/>
                  </a:tcPr>
                </a:tc>
                <a:extLst>
                  <a:ext uri="{0D108BD9-81ED-4DB2-BD59-A6C34878D82A}">
                    <a16:rowId xmlns:a16="http://schemas.microsoft.com/office/drawing/2014/main" val="226854545"/>
                  </a:ext>
                </a:extLst>
              </a:tr>
            </a:tbl>
          </a:graphicData>
        </a:graphic>
      </p:graphicFrame>
      <p:pic>
        <p:nvPicPr>
          <p:cNvPr id="6" name="صورة 5">
            <a:extLst>
              <a:ext uri="{FF2B5EF4-FFF2-40B4-BE49-F238E27FC236}">
                <a16:creationId xmlns:a16="http://schemas.microsoft.com/office/drawing/2014/main" id="{DCE5A040-D241-1E1A-CAFE-E86191AEA069}"/>
              </a:ext>
            </a:extLst>
          </p:cNvPr>
          <p:cNvPicPr>
            <a:picLocks noChangeAspect="1"/>
          </p:cNvPicPr>
          <p:nvPr/>
        </p:nvPicPr>
        <p:blipFill>
          <a:blip r:embed="rId5"/>
          <a:stretch>
            <a:fillRect/>
          </a:stretch>
        </p:blipFill>
        <p:spPr>
          <a:xfrm>
            <a:off x="9549604" y="2563381"/>
            <a:ext cx="1800225" cy="2543175"/>
          </a:xfrm>
          <a:prstGeom prst="rect">
            <a:avLst/>
          </a:prstGeom>
        </p:spPr>
      </p:pic>
    </p:spTree>
    <p:extLst>
      <p:ext uri="{BB962C8B-B14F-4D97-AF65-F5344CB8AC3E}">
        <p14:creationId xmlns:p14="http://schemas.microsoft.com/office/powerpoint/2010/main" val="21199202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E6775A-5506-A6BA-0BCC-16D41909F0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EE7ED1-3362-AD14-5D40-E1EABA679B5B}"/>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CFD2E4DB-724A-1FB8-29C7-CF625909ED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6" name="TextBox 47">
                <a:extLst>
                  <a:ext uri="{FF2B5EF4-FFF2-40B4-BE49-F238E27FC236}">
                    <a16:creationId xmlns:a16="http://schemas.microsoft.com/office/drawing/2014/main" id="{240D7462-300F-1ABF-69C4-3D5D97C62FB1}"/>
                  </a:ext>
                </a:extLst>
              </p:cNvPr>
              <p:cNvSpPr txBox="1"/>
              <p:nvPr/>
            </p:nvSpPr>
            <p:spPr>
              <a:xfrm>
                <a:off x="963118" y="1902424"/>
                <a:ext cx="10204554" cy="3484095"/>
              </a:xfrm>
              <a:prstGeom prst="rect">
                <a:avLst/>
              </a:prstGeom>
              <a:noFill/>
            </p:spPr>
            <p:txBody>
              <a:bodyPr wrap="square" rtlCol="0">
                <a:spAutoFit/>
              </a:bodyPr>
              <a:lstStyle/>
              <a:p>
                <a:r>
                  <a:rPr lang="en-US" sz="2000" b="1" dirty="0">
                    <a:latin typeface="Alexandria"/>
                  </a:rPr>
                  <a:t>5.2 Mortgage Financing</a:t>
                </a:r>
              </a:p>
              <a:p>
                <a:r>
                  <a:rPr lang="en-US" sz="2000" dirty="0">
                    <a:latin typeface="Alexandria"/>
                  </a:rPr>
                  <a:t>CRE loans differ from residential mortgages:</a:t>
                </a:r>
              </a:p>
              <a:p>
                <a:r>
                  <a:rPr lang="en-US" sz="2000" dirty="0">
                    <a:latin typeface="Alexandria"/>
                  </a:rPr>
                  <a:t>Shorter term (5–10 years)</a:t>
                </a:r>
              </a:p>
              <a:p>
                <a:r>
                  <a:rPr lang="en-US" sz="2000" dirty="0">
                    <a:latin typeface="Alexandria"/>
                  </a:rPr>
                  <a:t>Balloon payment at maturity</a:t>
                </a:r>
              </a:p>
              <a:p>
                <a:r>
                  <a:rPr lang="en-US" sz="2000" dirty="0">
                    <a:latin typeface="Alexandria"/>
                  </a:rPr>
                  <a:t>Interest-only periods common</a:t>
                </a:r>
              </a:p>
              <a:p>
                <a:r>
                  <a:rPr lang="en-US" sz="2000" dirty="0">
                    <a:latin typeface="Alexandria"/>
                  </a:rPr>
                  <a:t>Based on </a:t>
                </a:r>
                <a:r>
                  <a:rPr lang="en-US" sz="2000" b="1" dirty="0">
                    <a:latin typeface="Alexandria"/>
                  </a:rPr>
                  <a:t>loan-to-value (LTV)</a:t>
                </a:r>
                <a:r>
                  <a:rPr lang="en-US" sz="2000" dirty="0">
                    <a:latin typeface="Alexandria"/>
                  </a:rPr>
                  <a:t> and </a:t>
                </a:r>
                <a:r>
                  <a:rPr lang="en-US" sz="2000" b="1" dirty="0">
                    <a:latin typeface="Alexandria"/>
                  </a:rPr>
                  <a:t>debt-service coverage ratio (DSCR)</a:t>
                </a:r>
                <a:endParaRPr lang="en-US" sz="2000" dirty="0">
                  <a:latin typeface="Alexandria"/>
                </a:endParaRPr>
              </a:p>
              <a:p>
                <a:pPr/>
                <a14:m>
                  <m:oMathPara xmlns:m="http://schemas.openxmlformats.org/officeDocument/2006/math">
                    <m:oMathParaPr>
                      <m:jc m:val="centerGroup"/>
                    </m:oMathParaPr>
                    <m:oMath xmlns:m="http://schemas.openxmlformats.org/officeDocument/2006/math">
                      <m:r>
                        <a:rPr lang="en-US" sz="2000" i="1">
                          <a:latin typeface="Cambria Math" panose="02040503050406030204" pitchFamily="18" charset="0"/>
                        </a:rPr>
                        <m:t>𝐿𝑇𝑉</m:t>
                      </m:r>
                      <m:r>
                        <a:rPr lang="en-US" sz="2000">
                          <a:latin typeface="Cambria Math" panose="02040503050406030204" pitchFamily="18" charset="0"/>
                        </a:rPr>
                        <m:t>=</m:t>
                      </m:r>
                      <m:f>
                        <m:fPr>
                          <m:ctrlPr>
                            <a:rPr lang="ar-SY" sz="2000" i="1">
                              <a:latin typeface="Cambria Math" panose="02040503050406030204" pitchFamily="18" charset="0"/>
                            </a:rPr>
                          </m:ctrlPr>
                        </m:fPr>
                        <m:num>
                          <m:r>
                            <m:rPr>
                              <m:nor/>
                            </m:rPr>
                            <a:rPr lang="en-US" sz="2000" i="1">
                              <a:latin typeface="Alexandria"/>
                            </a:rPr>
                            <m:t>Loan</m:t>
                          </m:r>
                          <m:r>
                            <m:rPr>
                              <m:nor/>
                            </m:rPr>
                            <a:rPr lang="en-US" sz="2000" i="1">
                              <a:latin typeface="Alexandria"/>
                            </a:rPr>
                            <m:t> </m:t>
                          </m:r>
                          <m:r>
                            <m:rPr>
                              <m:nor/>
                            </m:rPr>
                            <a:rPr lang="en-US" sz="2000" i="1">
                              <a:latin typeface="Alexandria"/>
                            </a:rPr>
                            <m:t>Amount</m:t>
                          </m:r>
                        </m:num>
                        <m:den>
                          <m:r>
                            <m:rPr>
                              <m:nor/>
                            </m:rPr>
                            <a:rPr lang="en-US" sz="2000" i="1">
                              <a:latin typeface="Alexandria"/>
                            </a:rPr>
                            <m:t>Property</m:t>
                          </m:r>
                          <m:r>
                            <m:rPr>
                              <m:nor/>
                            </m:rPr>
                            <a:rPr lang="en-US" sz="2000" i="1">
                              <a:latin typeface="Alexandria"/>
                            </a:rPr>
                            <m:t> </m:t>
                          </m:r>
                          <m:r>
                            <m:rPr>
                              <m:nor/>
                            </m:rPr>
                            <a:rPr lang="en-US" sz="2000" i="1">
                              <a:latin typeface="Alexandria"/>
                            </a:rPr>
                            <m:t>Value</m:t>
                          </m:r>
                        </m:den>
                      </m:f>
                      <m:r>
                        <a:rPr lang="ar-SY" sz="2000">
                          <a:latin typeface="Cambria Math" panose="02040503050406030204" pitchFamily="18" charset="0"/>
                        </a:rPr>
                        <m:t>; </m:t>
                      </m:r>
                      <m:r>
                        <a:rPr lang="ar-SY" sz="2000" i="1">
                          <a:latin typeface="Cambria Math" panose="02040503050406030204" pitchFamily="18" charset="0"/>
                        </a:rPr>
                        <m:t>𝐷𝑆𝐶𝑅</m:t>
                      </m:r>
                      <m:r>
                        <a:rPr lang="ar-SY" sz="2000">
                          <a:latin typeface="Cambria Math" panose="02040503050406030204" pitchFamily="18" charset="0"/>
                        </a:rPr>
                        <m:t>=</m:t>
                      </m:r>
                      <m:f>
                        <m:fPr>
                          <m:ctrlPr>
                            <a:rPr lang="ar-SY" sz="2000" i="1">
                              <a:latin typeface="Cambria Math" panose="02040503050406030204" pitchFamily="18" charset="0"/>
                            </a:rPr>
                          </m:ctrlPr>
                        </m:fPr>
                        <m:num>
                          <m:r>
                            <a:rPr lang="ar-SY" sz="2000" i="1">
                              <a:latin typeface="Cambria Math" panose="02040503050406030204" pitchFamily="18" charset="0"/>
                            </a:rPr>
                            <m:t>𝑁𝑂𝐼</m:t>
                          </m:r>
                        </m:num>
                        <m:den>
                          <m:r>
                            <m:rPr>
                              <m:nor/>
                            </m:rPr>
                            <a:rPr lang="en-US" sz="2000" i="1">
                              <a:latin typeface="Alexandria"/>
                            </a:rPr>
                            <m:t>Debt</m:t>
                          </m:r>
                          <m:r>
                            <m:rPr>
                              <m:nor/>
                            </m:rPr>
                            <a:rPr lang="en-US" sz="2000" i="1">
                              <a:latin typeface="Alexandria"/>
                            </a:rPr>
                            <m:t> </m:t>
                          </m:r>
                          <m:r>
                            <m:rPr>
                              <m:nor/>
                            </m:rPr>
                            <a:rPr lang="en-US" sz="2000" i="1">
                              <a:latin typeface="Alexandria"/>
                            </a:rPr>
                            <m:t>Service</m:t>
                          </m:r>
                        </m:den>
                      </m:f>
                    </m:oMath>
                  </m:oMathPara>
                </a14:m>
                <a:endParaRPr lang="ar-SY" sz="2000" b="0" dirty="0">
                  <a:latin typeface="Alexandria"/>
                </a:endParaRPr>
              </a:p>
              <a:p>
                <a:r>
                  <a:rPr lang="en-US" sz="2000" b="1" dirty="0">
                    <a:latin typeface="Alexandria"/>
                  </a:rPr>
                  <a:t>Example:</a:t>
                </a:r>
                <a:br>
                  <a:rPr lang="en-US" sz="2000" dirty="0">
                    <a:latin typeface="Alexandria"/>
                  </a:rPr>
                </a:br>
                <a:r>
                  <a:rPr lang="en-US" sz="2000" dirty="0">
                    <a:latin typeface="Alexandria"/>
                  </a:rPr>
                  <a:t>If NOI = $500,000 and annual debt service = $400,000,</a:t>
                </a:r>
                <a:br>
                  <a:rPr lang="en-US" sz="2000" dirty="0">
                    <a:latin typeface="Alexandria"/>
                  </a:rPr>
                </a:br>
                <a:r>
                  <a:rPr lang="en-US" sz="2000" dirty="0">
                    <a:latin typeface="Alexandria"/>
                  </a:rPr>
                  <a:t>DSCR = 1.25 → Bank considers loan safe (&gt;1.2 threshold).</a:t>
                </a:r>
              </a:p>
            </p:txBody>
          </p:sp>
        </mc:Choice>
        <mc:Fallback xmlns="">
          <p:sp>
            <p:nvSpPr>
              <p:cNvPr id="6" name="TextBox 47">
                <a:extLst>
                  <a:ext uri="{FF2B5EF4-FFF2-40B4-BE49-F238E27FC236}">
                    <a16:creationId xmlns:a16="http://schemas.microsoft.com/office/drawing/2014/main" id="{240D7462-300F-1ABF-69C4-3D5D97C62FB1}"/>
                  </a:ext>
                </a:extLst>
              </p:cNvPr>
              <p:cNvSpPr txBox="1">
                <a:spLocks noRot="1" noChangeAspect="1" noMove="1" noResize="1" noEditPoints="1" noAdjustHandles="1" noChangeArrowheads="1" noChangeShapeType="1" noTextEdit="1"/>
              </p:cNvSpPr>
              <p:nvPr/>
            </p:nvSpPr>
            <p:spPr>
              <a:xfrm>
                <a:off x="963118" y="1902424"/>
                <a:ext cx="10204554" cy="3484095"/>
              </a:xfrm>
              <a:prstGeom prst="rect">
                <a:avLst/>
              </a:prstGeom>
              <a:blipFill>
                <a:blip r:embed="rId3"/>
                <a:stretch>
                  <a:fillRect l="-657" t="-874" b="-2098"/>
                </a:stretch>
              </a:blipFill>
            </p:spPr>
            <p:txBody>
              <a:bodyPr/>
              <a:lstStyle/>
              <a:p>
                <a:r>
                  <a:rPr lang="ar-SY">
                    <a:noFill/>
                  </a:rPr>
                  <a:t> </a:t>
                </a:r>
              </a:p>
            </p:txBody>
          </p:sp>
        </mc:Fallback>
      </mc:AlternateContent>
      <p:sp>
        <p:nvSpPr>
          <p:cNvPr id="4" name="مربع نص 3">
            <a:extLst>
              <a:ext uri="{FF2B5EF4-FFF2-40B4-BE49-F238E27FC236}">
                <a16:creationId xmlns:a16="http://schemas.microsoft.com/office/drawing/2014/main" id="{3EDE1512-FFAC-7F7B-8C81-64AFA140B249}"/>
              </a:ext>
            </a:extLst>
          </p:cNvPr>
          <p:cNvSpPr txBox="1"/>
          <p:nvPr/>
        </p:nvSpPr>
        <p:spPr>
          <a:xfrm>
            <a:off x="963118" y="826081"/>
            <a:ext cx="8715732" cy="523220"/>
          </a:xfrm>
          <a:prstGeom prst="rect">
            <a:avLst/>
          </a:prstGeom>
          <a:noFill/>
        </p:spPr>
        <p:txBody>
          <a:bodyPr wrap="square">
            <a:spAutoFit/>
          </a:bodyPr>
          <a:lstStyle/>
          <a:p>
            <a:r>
              <a:rPr lang="en-US" sz="2800" dirty="0">
                <a:latin typeface="Alexandria" charset="0"/>
              </a:rPr>
              <a:t>5. Financing Commercial Real Estate</a:t>
            </a:r>
          </a:p>
        </p:txBody>
      </p:sp>
    </p:spTree>
    <p:extLst>
      <p:ext uri="{BB962C8B-B14F-4D97-AF65-F5344CB8AC3E}">
        <p14:creationId xmlns:p14="http://schemas.microsoft.com/office/powerpoint/2010/main" val="3894374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FE250-35BB-E702-C40C-F707354F85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DA0C7A8-D2CA-BA4B-9129-A2F18A334C17}"/>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5.3 Real Estate Investment Trusts (REITs)</a:t>
            </a:r>
          </a:p>
          <a:p>
            <a:r>
              <a:rPr lang="en-US"/>
              <a:t>REITs pool investor funds to buy and manage income-producing properties.</a:t>
            </a:r>
            <a:br>
              <a:rPr lang="en-US"/>
            </a:br>
            <a:r>
              <a:rPr lang="en-US"/>
              <a:t>They provide </a:t>
            </a:r>
            <a:r>
              <a:rPr lang="en-US" b="1"/>
              <a:t>liquidity, transparency, and steady dividends</a:t>
            </a:r>
            <a:r>
              <a:rPr lang="en-US"/>
              <a:t>, bridging property markets and capital markets.</a:t>
            </a:r>
          </a:p>
        </p:txBody>
      </p:sp>
      <p:pic>
        <p:nvPicPr>
          <p:cNvPr id="7" name="Graphic 21">
            <a:extLst>
              <a:ext uri="{FF2B5EF4-FFF2-40B4-BE49-F238E27FC236}">
                <a16:creationId xmlns:a16="http://schemas.microsoft.com/office/drawing/2014/main" id="{BD5341BA-A620-545B-B14D-21439F47C4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61E8C2BB-F22C-DB83-DE22-397371E245D4}"/>
              </a:ext>
            </a:extLst>
          </p:cNvPr>
          <p:cNvSpPr txBox="1"/>
          <p:nvPr/>
        </p:nvSpPr>
        <p:spPr>
          <a:xfrm>
            <a:off x="963118" y="1938491"/>
            <a:ext cx="10204554" cy="4093428"/>
          </a:xfrm>
          <a:prstGeom prst="rect">
            <a:avLst/>
          </a:prstGeom>
          <a:noFill/>
        </p:spPr>
        <p:txBody>
          <a:bodyPr wrap="square" rtlCol="0">
            <a:spAutoFit/>
          </a:bodyPr>
          <a:lstStyle/>
          <a:p>
            <a:r>
              <a:rPr lang="en-US" sz="2000" b="1" dirty="0">
                <a:latin typeface="Alexandria"/>
              </a:rPr>
              <a:t>5.3 Real Estate Investment Trusts (REITs)</a:t>
            </a:r>
          </a:p>
          <a:p>
            <a:r>
              <a:rPr lang="en-US" sz="2000" dirty="0">
                <a:latin typeface="Alexandria"/>
              </a:rPr>
              <a:t>REITs pool investor funds to buy and manage income-producing properties.</a:t>
            </a:r>
            <a:br>
              <a:rPr lang="en-US" sz="2000" dirty="0">
                <a:latin typeface="Alexandria"/>
              </a:rPr>
            </a:br>
            <a:r>
              <a:rPr lang="en-US" sz="2000" dirty="0">
                <a:latin typeface="Alexandria"/>
              </a:rPr>
              <a:t>They provide </a:t>
            </a:r>
            <a:r>
              <a:rPr lang="en-US" sz="2000" b="1" dirty="0">
                <a:latin typeface="Alexandria"/>
              </a:rPr>
              <a:t>liquidity, transparency, and steady dividends</a:t>
            </a:r>
            <a:r>
              <a:rPr lang="en-US" sz="2000" dirty="0">
                <a:latin typeface="Alexandria"/>
              </a:rPr>
              <a:t>, bridging property markets and capital markets.</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r>
              <a:rPr lang="en-US" sz="2000" dirty="0">
                <a:latin typeface="Alexandria"/>
              </a:rPr>
              <a:t>Investors → REIT → Properties → Rent Income → Dividends → Investors</a:t>
            </a:r>
          </a:p>
          <a:p>
            <a:r>
              <a:rPr lang="en-US" sz="2000" dirty="0">
                <a:latin typeface="Alexandria"/>
              </a:rPr>
              <a:t>.</a:t>
            </a:r>
          </a:p>
        </p:txBody>
      </p:sp>
      <p:graphicFrame>
        <p:nvGraphicFramePr>
          <p:cNvPr id="8" name="جدول 7">
            <a:extLst>
              <a:ext uri="{FF2B5EF4-FFF2-40B4-BE49-F238E27FC236}">
                <a16:creationId xmlns:a16="http://schemas.microsoft.com/office/drawing/2014/main" id="{54B3629A-D6F8-1752-2688-2D43CA7A227A}"/>
              </a:ext>
            </a:extLst>
          </p:cNvPr>
          <p:cNvGraphicFramePr>
            <a:graphicFrameLocks noGrp="1"/>
          </p:cNvGraphicFramePr>
          <p:nvPr>
            <p:extLst>
              <p:ext uri="{D42A27DB-BD31-4B8C-83A1-F6EECF244321}">
                <p14:modId xmlns:p14="http://schemas.microsoft.com/office/powerpoint/2010/main" val="1365430570"/>
              </p:ext>
            </p:extLst>
          </p:nvPr>
        </p:nvGraphicFramePr>
        <p:xfrm>
          <a:off x="963118" y="3510879"/>
          <a:ext cx="10515600" cy="1584960"/>
        </p:xfrm>
        <a:graphic>
          <a:graphicData uri="http://schemas.openxmlformats.org/drawingml/2006/table">
            <a:tbl>
              <a:tblPr/>
              <a:tblGrid>
                <a:gridCol w="3505200">
                  <a:extLst>
                    <a:ext uri="{9D8B030D-6E8A-4147-A177-3AD203B41FA5}">
                      <a16:colId xmlns:a16="http://schemas.microsoft.com/office/drawing/2014/main" val="3370713560"/>
                    </a:ext>
                  </a:extLst>
                </a:gridCol>
                <a:gridCol w="3505200">
                  <a:extLst>
                    <a:ext uri="{9D8B030D-6E8A-4147-A177-3AD203B41FA5}">
                      <a16:colId xmlns:a16="http://schemas.microsoft.com/office/drawing/2014/main" val="4220065238"/>
                    </a:ext>
                  </a:extLst>
                </a:gridCol>
                <a:gridCol w="3505200">
                  <a:extLst>
                    <a:ext uri="{9D8B030D-6E8A-4147-A177-3AD203B41FA5}">
                      <a16:colId xmlns:a16="http://schemas.microsoft.com/office/drawing/2014/main" val="793197898"/>
                    </a:ext>
                  </a:extLst>
                </a:gridCol>
              </a:tblGrid>
              <a:tr h="0">
                <a:tc>
                  <a:txBody>
                    <a:bodyPr/>
                    <a:lstStyle/>
                    <a:p>
                      <a:pPr>
                        <a:buNone/>
                      </a:pPr>
                      <a:r>
                        <a:rPr lang="en-US" sz="2000" dirty="0">
                          <a:latin typeface="Alexandria"/>
                        </a:rPr>
                        <a:t>REIT Type</a:t>
                      </a:r>
                    </a:p>
                  </a:txBody>
                  <a:tcPr anchor="ctr">
                    <a:lnL>
                      <a:noFill/>
                    </a:lnL>
                    <a:lnR>
                      <a:noFill/>
                    </a:lnR>
                    <a:lnT>
                      <a:noFill/>
                    </a:lnT>
                    <a:lnB>
                      <a:noFill/>
                    </a:lnB>
                    <a:noFill/>
                  </a:tcPr>
                </a:tc>
                <a:tc>
                  <a:txBody>
                    <a:bodyPr/>
                    <a:lstStyle/>
                    <a:p>
                      <a:pPr>
                        <a:buNone/>
                      </a:pPr>
                      <a:r>
                        <a:rPr lang="en-US" sz="2000">
                          <a:latin typeface="Alexandria"/>
                        </a:rPr>
                        <a:t>Example</a:t>
                      </a:r>
                    </a:p>
                  </a:txBody>
                  <a:tcPr anchor="ctr">
                    <a:lnL>
                      <a:noFill/>
                    </a:lnL>
                    <a:lnR>
                      <a:noFill/>
                    </a:lnR>
                    <a:lnT>
                      <a:noFill/>
                    </a:lnT>
                    <a:lnB>
                      <a:noFill/>
                    </a:lnB>
                    <a:noFill/>
                  </a:tcPr>
                </a:tc>
                <a:tc>
                  <a:txBody>
                    <a:bodyPr/>
                    <a:lstStyle/>
                    <a:p>
                      <a:pPr>
                        <a:buNone/>
                      </a:pPr>
                      <a:r>
                        <a:rPr lang="en-US" sz="2000" dirty="0">
                          <a:latin typeface="Alexandria"/>
                        </a:rPr>
                        <a:t>Revenue Source</a:t>
                      </a:r>
                    </a:p>
                  </a:txBody>
                  <a:tcPr anchor="ctr">
                    <a:lnL>
                      <a:noFill/>
                    </a:lnL>
                    <a:lnR>
                      <a:noFill/>
                    </a:lnR>
                    <a:lnT>
                      <a:noFill/>
                    </a:lnT>
                    <a:lnB>
                      <a:noFill/>
                    </a:lnB>
                    <a:noFill/>
                  </a:tcPr>
                </a:tc>
                <a:extLst>
                  <a:ext uri="{0D108BD9-81ED-4DB2-BD59-A6C34878D82A}">
                    <a16:rowId xmlns:a16="http://schemas.microsoft.com/office/drawing/2014/main" val="2934586838"/>
                  </a:ext>
                </a:extLst>
              </a:tr>
              <a:tr h="0">
                <a:tc>
                  <a:txBody>
                    <a:bodyPr/>
                    <a:lstStyle/>
                    <a:p>
                      <a:pPr>
                        <a:buNone/>
                      </a:pPr>
                      <a:r>
                        <a:rPr lang="en-US" sz="2000" dirty="0">
                          <a:latin typeface="Alexandria"/>
                        </a:rPr>
                        <a:t>Equity REIT</a:t>
                      </a:r>
                    </a:p>
                  </a:txBody>
                  <a:tcPr anchor="ctr">
                    <a:lnL>
                      <a:noFill/>
                    </a:lnL>
                    <a:lnR>
                      <a:noFill/>
                    </a:lnR>
                    <a:lnT>
                      <a:noFill/>
                    </a:lnT>
                    <a:lnB>
                      <a:noFill/>
                    </a:lnB>
                    <a:noFill/>
                  </a:tcPr>
                </a:tc>
                <a:tc>
                  <a:txBody>
                    <a:bodyPr/>
                    <a:lstStyle/>
                    <a:p>
                      <a:pPr>
                        <a:buNone/>
                      </a:pPr>
                      <a:r>
                        <a:rPr lang="en-US" sz="2000">
                          <a:latin typeface="Alexandria"/>
                        </a:rPr>
                        <a:t>Simon Property Group</a:t>
                      </a:r>
                    </a:p>
                  </a:txBody>
                  <a:tcPr anchor="ctr">
                    <a:lnL>
                      <a:noFill/>
                    </a:lnL>
                    <a:lnR>
                      <a:noFill/>
                    </a:lnR>
                    <a:lnT>
                      <a:noFill/>
                    </a:lnT>
                    <a:lnB>
                      <a:noFill/>
                    </a:lnB>
                    <a:noFill/>
                  </a:tcPr>
                </a:tc>
                <a:tc>
                  <a:txBody>
                    <a:bodyPr/>
                    <a:lstStyle/>
                    <a:p>
                      <a:pPr>
                        <a:buNone/>
                      </a:pPr>
                      <a:r>
                        <a:rPr lang="en-US" sz="2000">
                          <a:latin typeface="Alexandria"/>
                        </a:rPr>
                        <a:t>Rental income</a:t>
                      </a:r>
                    </a:p>
                  </a:txBody>
                  <a:tcPr anchor="ctr">
                    <a:lnL>
                      <a:noFill/>
                    </a:lnL>
                    <a:lnR>
                      <a:noFill/>
                    </a:lnR>
                    <a:lnT>
                      <a:noFill/>
                    </a:lnT>
                    <a:lnB>
                      <a:noFill/>
                    </a:lnB>
                    <a:noFill/>
                  </a:tcPr>
                </a:tc>
                <a:extLst>
                  <a:ext uri="{0D108BD9-81ED-4DB2-BD59-A6C34878D82A}">
                    <a16:rowId xmlns:a16="http://schemas.microsoft.com/office/drawing/2014/main" val="2861336200"/>
                  </a:ext>
                </a:extLst>
              </a:tr>
              <a:tr h="0">
                <a:tc>
                  <a:txBody>
                    <a:bodyPr/>
                    <a:lstStyle/>
                    <a:p>
                      <a:pPr>
                        <a:buNone/>
                      </a:pPr>
                      <a:r>
                        <a:rPr lang="en-US" sz="2000">
                          <a:latin typeface="Alexandria"/>
                        </a:rPr>
                        <a:t>Mortgage REIT</a:t>
                      </a:r>
                    </a:p>
                  </a:txBody>
                  <a:tcPr anchor="ctr">
                    <a:lnL>
                      <a:noFill/>
                    </a:lnL>
                    <a:lnR>
                      <a:noFill/>
                    </a:lnR>
                    <a:lnT>
                      <a:noFill/>
                    </a:lnT>
                    <a:lnB>
                      <a:noFill/>
                    </a:lnB>
                    <a:noFill/>
                  </a:tcPr>
                </a:tc>
                <a:tc>
                  <a:txBody>
                    <a:bodyPr/>
                    <a:lstStyle/>
                    <a:p>
                      <a:pPr>
                        <a:buNone/>
                      </a:pPr>
                      <a:r>
                        <a:rPr lang="en-US" sz="2000" dirty="0">
                          <a:latin typeface="Alexandria"/>
                        </a:rPr>
                        <a:t>Starwood Property Trust</a:t>
                      </a:r>
                    </a:p>
                  </a:txBody>
                  <a:tcPr anchor="ctr">
                    <a:lnL>
                      <a:noFill/>
                    </a:lnL>
                    <a:lnR>
                      <a:noFill/>
                    </a:lnR>
                    <a:lnT>
                      <a:noFill/>
                    </a:lnT>
                    <a:lnB>
                      <a:noFill/>
                    </a:lnB>
                    <a:noFill/>
                  </a:tcPr>
                </a:tc>
                <a:tc>
                  <a:txBody>
                    <a:bodyPr/>
                    <a:lstStyle/>
                    <a:p>
                      <a:pPr>
                        <a:buNone/>
                      </a:pPr>
                      <a:r>
                        <a:rPr lang="en-US" sz="2000">
                          <a:latin typeface="Alexandria"/>
                        </a:rPr>
                        <a:t>Interest on loans</a:t>
                      </a:r>
                    </a:p>
                  </a:txBody>
                  <a:tcPr anchor="ctr">
                    <a:lnL>
                      <a:noFill/>
                    </a:lnL>
                    <a:lnR>
                      <a:noFill/>
                    </a:lnR>
                    <a:lnT>
                      <a:noFill/>
                    </a:lnT>
                    <a:lnB>
                      <a:noFill/>
                    </a:lnB>
                    <a:noFill/>
                  </a:tcPr>
                </a:tc>
                <a:extLst>
                  <a:ext uri="{0D108BD9-81ED-4DB2-BD59-A6C34878D82A}">
                    <a16:rowId xmlns:a16="http://schemas.microsoft.com/office/drawing/2014/main" val="297140111"/>
                  </a:ext>
                </a:extLst>
              </a:tr>
              <a:tr h="0">
                <a:tc>
                  <a:txBody>
                    <a:bodyPr/>
                    <a:lstStyle/>
                    <a:p>
                      <a:pPr>
                        <a:buNone/>
                      </a:pPr>
                      <a:r>
                        <a:rPr lang="en-US" sz="2000" dirty="0">
                          <a:latin typeface="Alexandria"/>
                        </a:rPr>
                        <a:t>Hybrid REIT</a:t>
                      </a:r>
                    </a:p>
                  </a:txBody>
                  <a:tcPr anchor="ctr">
                    <a:lnL>
                      <a:noFill/>
                    </a:lnL>
                    <a:lnR>
                      <a:noFill/>
                    </a:lnR>
                    <a:lnT>
                      <a:noFill/>
                    </a:lnT>
                    <a:lnB>
                      <a:noFill/>
                    </a:lnB>
                    <a:noFill/>
                  </a:tcPr>
                </a:tc>
                <a:tc>
                  <a:txBody>
                    <a:bodyPr/>
                    <a:lstStyle/>
                    <a:p>
                      <a:pPr>
                        <a:buNone/>
                      </a:pPr>
                      <a:r>
                        <a:rPr lang="en-US" sz="2000">
                          <a:latin typeface="Alexandria"/>
                        </a:rPr>
                        <a:t>Combination</a:t>
                      </a:r>
                    </a:p>
                  </a:txBody>
                  <a:tcPr anchor="ctr">
                    <a:lnL>
                      <a:noFill/>
                    </a:lnL>
                    <a:lnR>
                      <a:noFill/>
                    </a:lnR>
                    <a:lnT>
                      <a:noFill/>
                    </a:lnT>
                    <a:lnB>
                      <a:noFill/>
                    </a:lnB>
                    <a:noFill/>
                  </a:tcPr>
                </a:tc>
                <a:tc>
                  <a:txBody>
                    <a:bodyPr/>
                    <a:lstStyle/>
                    <a:p>
                      <a:pPr>
                        <a:buNone/>
                      </a:pPr>
                      <a:r>
                        <a:rPr lang="en-US" sz="2000" dirty="0">
                          <a:latin typeface="Alexandria"/>
                        </a:rPr>
                        <a:t>Both</a:t>
                      </a:r>
                    </a:p>
                  </a:txBody>
                  <a:tcPr anchor="ctr">
                    <a:lnL>
                      <a:noFill/>
                    </a:lnL>
                    <a:lnR>
                      <a:noFill/>
                    </a:lnR>
                    <a:lnT>
                      <a:noFill/>
                    </a:lnT>
                    <a:lnB>
                      <a:noFill/>
                    </a:lnB>
                    <a:noFill/>
                  </a:tcPr>
                </a:tc>
                <a:extLst>
                  <a:ext uri="{0D108BD9-81ED-4DB2-BD59-A6C34878D82A}">
                    <a16:rowId xmlns:a16="http://schemas.microsoft.com/office/drawing/2014/main" val="2789325896"/>
                  </a:ext>
                </a:extLst>
              </a:tr>
            </a:tbl>
          </a:graphicData>
        </a:graphic>
      </p:graphicFrame>
      <p:sp>
        <p:nvSpPr>
          <p:cNvPr id="10" name="مربع نص 9">
            <a:extLst>
              <a:ext uri="{FF2B5EF4-FFF2-40B4-BE49-F238E27FC236}">
                <a16:creationId xmlns:a16="http://schemas.microsoft.com/office/drawing/2014/main" id="{693C7B58-4B9F-7853-6385-BDA1792A0F5F}"/>
              </a:ext>
            </a:extLst>
          </p:cNvPr>
          <p:cNvSpPr txBox="1"/>
          <p:nvPr/>
        </p:nvSpPr>
        <p:spPr>
          <a:xfrm>
            <a:off x="963118" y="1028740"/>
            <a:ext cx="6093500" cy="523220"/>
          </a:xfrm>
          <a:prstGeom prst="rect">
            <a:avLst/>
          </a:prstGeom>
          <a:noFill/>
        </p:spPr>
        <p:txBody>
          <a:bodyPr wrap="square">
            <a:spAutoFit/>
          </a:bodyPr>
          <a:lstStyle/>
          <a:p>
            <a:r>
              <a:rPr lang="en-US" sz="2800" dirty="0">
                <a:latin typeface="Alexandria" charset="0"/>
              </a:rPr>
              <a:t>5. Financing Commercial Real Estate</a:t>
            </a:r>
          </a:p>
        </p:txBody>
      </p:sp>
    </p:spTree>
    <p:extLst>
      <p:ext uri="{BB962C8B-B14F-4D97-AF65-F5344CB8AC3E}">
        <p14:creationId xmlns:p14="http://schemas.microsoft.com/office/powerpoint/2010/main" val="1971994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D3776-4A01-7089-EE6A-D3B363B046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127BB5-A8DB-CCBB-2269-41E69327F7BE}"/>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CD36C45-6477-50A5-B692-78F798DA83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D9C5151D-BCE6-2C52-37C8-0104840FDF79}"/>
              </a:ext>
            </a:extLst>
          </p:cNvPr>
          <p:cNvSpPr txBox="1"/>
          <p:nvPr/>
        </p:nvSpPr>
        <p:spPr>
          <a:xfrm>
            <a:off x="855710" y="1832308"/>
            <a:ext cx="10480580" cy="3785652"/>
          </a:xfrm>
          <a:prstGeom prst="rect">
            <a:avLst/>
          </a:prstGeom>
          <a:noFill/>
        </p:spPr>
        <p:txBody>
          <a:bodyPr wrap="square" rtlCol="0">
            <a:spAutoFit/>
          </a:bodyPr>
          <a:lstStyle/>
          <a:p>
            <a:r>
              <a:rPr lang="en-US" sz="2000" b="1" dirty="0">
                <a:latin typeface="Alexandria"/>
              </a:rPr>
              <a:t>5.4 Securitization and CMBS</a:t>
            </a:r>
          </a:p>
          <a:p>
            <a:r>
              <a:rPr lang="en-US" sz="2000" dirty="0">
                <a:latin typeface="Alexandria"/>
              </a:rPr>
              <a:t>Commercial Mortgage-Backed Securities (CMBS) package loans into tradable securities, transferring risk to investors. This process deepens capital markets but can amplify systemic risk (as seen in 2008).</a:t>
            </a:r>
          </a:p>
          <a:p>
            <a:endParaRPr lang="en-US" sz="2000" dirty="0">
              <a:latin typeface="Alexandria"/>
            </a:endParaRPr>
          </a:p>
          <a:p>
            <a:endParaRPr lang="en-US" sz="2000" dirty="0">
              <a:latin typeface="Alexandria"/>
            </a:endParaRPr>
          </a:p>
          <a:p>
            <a:r>
              <a:rPr lang="en-US" sz="2000" b="1" dirty="0">
                <a:latin typeface="Alexandria"/>
              </a:rPr>
              <a:t>5.5 Cash-on-cash return :</a:t>
            </a:r>
            <a:r>
              <a:rPr lang="en-US" sz="2000" dirty="0">
                <a:latin typeface="Alexandria"/>
              </a:rPr>
              <a:t>is an annual rate of return that measures the annual pre-tax cash income an investment generates compared to the total initial cash invested. It's a key metric, especially in real estate.</a:t>
            </a:r>
          </a:p>
          <a:p>
            <a:endParaRPr lang="en-US" sz="2000" dirty="0">
              <a:latin typeface="Alexandria"/>
            </a:endParaRPr>
          </a:p>
          <a:p>
            <a:endParaRPr lang="en-US" sz="2000" dirty="0">
              <a:latin typeface="Alexandria"/>
            </a:endParaRPr>
          </a:p>
          <a:p>
            <a:endParaRPr lang="en-US" sz="2000" dirty="0">
              <a:latin typeface="Alexandria"/>
            </a:endParaRPr>
          </a:p>
        </p:txBody>
      </p:sp>
      <p:sp>
        <p:nvSpPr>
          <p:cNvPr id="4" name="مربع نص 3">
            <a:extLst>
              <a:ext uri="{FF2B5EF4-FFF2-40B4-BE49-F238E27FC236}">
                <a16:creationId xmlns:a16="http://schemas.microsoft.com/office/drawing/2014/main" id="{A8522C9E-08F0-E9E8-2C71-24DFEAD5537A}"/>
              </a:ext>
            </a:extLst>
          </p:cNvPr>
          <p:cNvSpPr txBox="1"/>
          <p:nvPr/>
        </p:nvSpPr>
        <p:spPr>
          <a:xfrm>
            <a:off x="855710" y="1083528"/>
            <a:ext cx="6093500" cy="523220"/>
          </a:xfrm>
          <a:prstGeom prst="rect">
            <a:avLst/>
          </a:prstGeom>
          <a:noFill/>
        </p:spPr>
        <p:txBody>
          <a:bodyPr wrap="square">
            <a:spAutoFit/>
          </a:bodyPr>
          <a:lstStyle/>
          <a:p>
            <a:r>
              <a:rPr lang="en-US" sz="2800" dirty="0">
                <a:latin typeface="Alexandria" charset="0"/>
              </a:rPr>
              <a:t>5. Financing Commercial Real Estate</a:t>
            </a:r>
          </a:p>
        </p:txBody>
      </p:sp>
    </p:spTree>
    <p:extLst>
      <p:ext uri="{BB962C8B-B14F-4D97-AF65-F5344CB8AC3E}">
        <p14:creationId xmlns:p14="http://schemas.microsoft.com/office/powerpoint/2010/main" val="331983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9F4C2-901E-6B48-F47F-FCEB572F2F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3ECC2A-163F-7C87-E443-310DD1F89AFC}"/>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0BB163E-E2D6-834C-78EC-715D5458C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6" name="TextBox 47">
                <a:extLst>
                  <a:ext uri="{FF2B5EF4-FFF2-40B4-BE49-F238E27FC236}">
                    <a16:creationId xmlns:a16="http://schemas.microsoft.com/office/drawing/2014/main" id="{849244D5-5DAF-3D0F-858B-5D23F41385D4}"/>
                  </a:ext>
                </a:extLst>
              </p:cNvPr>
              <p:cNvSpPr txBox="1"/>
              <p:nvPr/>
            </p:nvSpPr>
            <p:spPr>
              <a:xfrm>
                <a:off x="855710" y="1658432"/>
                <a:ext cx="10446874" cy="4512967"/>
              </a:xfrm>
              <a:prstGeom prst="rect">
                <a:avLst/>
              </a:prstGeom>
              <a:solidFill>
                <a:schemeClr val="tx2">
                  <a:lumMod val="20000"/>
                  <a:lumOff val="80000"/>
                </a:schemeClr>
              </a:solidFill>
            </p:spPr>
            <p:txBody>
              <a:bodyPr wrap="square" rtlCol="0">
                <a:spAutoFit/>
              </a:bodyPr>
              <a:lstStyle/>
              <a:p>
                <a:r>
                  <a:rPr lang="en-US" sz="2000" b="1" dirty="0">
                    <a:latin typeface="Alexandria"/>
                  </a:rPr>
                  <a:t>Example: Financing a Mixed-Use Project</a:t>
                </a:r>
              </a:p>
              <a:p>
                <a:r>
                  <a:rPr lang="en-US" sz="2000" dirty="0">
                    <a:latin typeface="Alexandria"/>
                  </a:rPr>
                  <a:t>Total project cost: $20 million    ,Equity: $8 million  ,Debt: $12 million (LTV = 60%)</a:t>
                </a:r>
              </a:p>
              <a:p>
                <a:r>
                  <a:rPr lang="en-US" sz="2000" dirty="0">
                    <a:latin typeface="Alexandria"/>
                  </a:rPr>
                  <a:t>Annual NOI: $2.4 million  ,Interest rate: 6%   ,Debt service ≈ $720,000;</a:t>
                </a:r>
                <a:br>
                  <a:rPr lang="en-US" sz="2000" dirty="0">
                    <a:latin typeface="Alexandria"/>
                  </a:rPr>
                </a:br>
                <a:r>
                  <a:rPr lang="en-US" sz="2000" dirty="0">
                    <a:latin typeface="Alexandria"/>
                  </a:rPr>
                  <a:t>Equity cash flow ≈ $1.68M   ,</a:t>
                </a:r>
                <a:r>
                  <a:rPr lang="en-US" sz="2000" b="1" dirty="0">
                    <a:latin typeface="Alexandria"/>
                  </a:rPr>
                  <a:t>Compute Return on Equity (ROE), Capitalization Rate (Cap Rate)</a:t>
                </a:r>
              </a:p>
              <a:p>
                <a:endParaRPr lang="en-US" sz="2000" b="1" dirty="0">
                  <a:latin typeface="Alexandria"/>
                </a:endParaRPr>
              </a:p>
              <a:p>
                <a14:m>
                  <m:oMath xmlns:m="http://schemas.openxmlformats.org/officeDocument/2006/math">
                    <m:r>
                      <m:rPr>
                        <m:nor/>
                      </m:rPr>
                      <a:rPr lang="en-US" sz="2000" b="0">
                        <a:latin typeface="Alexandria"/>
                      </a:rPr>
                      <m:t>ROE</m:t>
                    </m:r>
                    <m:r>
                      <a:rPr lang="en-US">
                        <a:latin typeface="Cambria Math" panose="02040503050406030204" pitchFamily="18" charset="0"/>
                      </a:rPr>
                      <m:t>=</m:t>
                    </m:r>
                    <m:f>
                      <m:fPr>
                        <m:ctrlPr>
                          <a:rPr lang="ar-SY" i="1">
                            <a:latin typeface="Cambria Math" panose="02040503050406030204" pitchFamily="18" charset="0"/>
                          </a:rPr>
                        </m:ctrlPr>
                      </m:fPr>
                      <m:num>
                        <m:r>
                          <m:rPr>
                            <m:nor/>
                          </m:rPr>
                          <a:rPr lang="en-US" i="1">
                            <a:latin typeface="Alexandria"/>
                          </a:rPr>
                          <m:t>Equity</m:t>
                        </m:r>
                        <m:r>
                          <m:rPr>
                            <m:nor/>
                          </m:rPr>
                          <a:rPr lang="en-US" i="1">
                            <a:latin typeface="Alexandria"/>
                          </a:rPr>
                          <m:t> </m:t>
                        </m:r>
                        <m:r>
                          <m:rPr>
                            <m:nor/>
                          </m:rPr>
                          <a:rPr lang="en-US" i="1">
                            <a:latin typeface="Alexandria"/>
                          </a:rPr>
                          <m:t>Cash</m:t>
                        </m:r>
                        <m:r>
                          <m:rPr>
                            <m:nor/>
                          </m:rPr>
                          <a:rPr lang="en-US" i="1">
                            <a:latin typeface="Alexandria"/>
                          </a:rPr>
                          <m:t> </m:t>
                        </m:r>
                        <m:r>
                          <m:rPr>
                            <m:nor/>
                          </m:rPr>
                          <a:rPr lang="en-US" i="1">
                            <a:latin typeface="Alexandria"/>
                          </a:rPr>
                          <m:t>Flow</m:t>
                        </m:r>
                      </m:num>
                      <m:den>
                        <m:r>
                          <m:rPr>
                            <m:nor/>
                          </m:rPr>
                          <a:rPr lang="en-US" i="1">
                            <a:latin typeface="Alexandria"/>
                          </a:rPr>
                          <m:t>Equity</m:t>
                        </m:r>
                      </m:den>
                    </m:f>
                  </m:oMath>
                </a14:m>
                <a:r>
                  <a:rPr lang="en-US" sz="2000" b="0" dirty="0">
                    <a:latin typeface="Alexandria"/>
                  </a:rPr>
                  <a:t>    ,</a:t>
                </a:r>
                <a14:m>
                  <m:oMath xmlns:m="http://schemas.openxmlformats.org/officeDocument/2006/math">
                    <m:r>
                      <a:rPr lang="ar-SY" i="1">
                        <a:latin typeface="Cambria Math" panose="02040503050406030204" pitchFamily="18" charset="0"/>
                      </a:rPr>
                      <m:t>𝑅𝑂𝐸</m:t>
                    </m:r>
                    <m:r>
                      <a:rPr lang="ar-SY">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680</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8</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000</m:t>
                        </m:r>
                      </m:den>
                    </m:f>
                    <m:r>
                      <a:rPr lang="ar-SY">
                        <a:latin typeface="Cambria Math" panose="02040503050406030204" pitchFamily="18" charset="0"/>
                      </a:rPr>
                      <m:t>=</m:t>
                    </m:r>
                    <m:r>
                      <a:rPr lang="ar-SY">
                        <a:latin typeface="Cambria Math" panose="02040503050406030204" pitchFamily="18" charset="0"/>
                      </a:rPr>
                      <m:t>0</m:t>
                    </m:r>
                    <m:r>
                      <a:rPr lang="ar-SY">
                        <a:latin typeface="Cambria Math" panose="02040503050406030204" pitchFamily="18" charset="0"/>
                      </a:rPr>
                      <m:t>.</m:t>
                    </m:r>
                    <m:r>
                      <a:rPr lang="ar-SY">
                        <a:latin typeface="Cambria Math" panose="02040503050406030204" pitchFamily="18" charset="0"/>
                      </a:rPr>
                      <m:t>21</m:t>
                    </m:r>
                    <m:r>
                      <a:rPr lang="ar-SY">
                        <a:latin typeface="Cambria Math" panose="02040503050406030204" pitchFamily="18" charset="0"/>
                      </a:rPr>
                      <m:t>=</m:t>
                    </m:r>
                    <m:r>
                      <a:rPr lang="ar-SY">
                        <a:latin typeface="Cambria Math" panose="02040503050406030204" pitchFamily="18" charset="0"/>
                      </a:rPr>
                      <m:t>21</m:t>
                    </m:r>
                    <m:r>
                      <a:rPr lang="ar-SY">
                        <a:latin typeface="Cambria Math" panose="02040503050406030204" pitchFamily="18" charset="0"/>
                      </a:rPr>
                      <m:t>%</m:t>
                    </m:r>
                  </m:oMath>
                </a14:m>
                <a:endParaRPr lang="ar-SY" sz="2000" dirty="0">
                  <a:latin typeface="Alexandria"/>
                </a:endParaRPr>
              </a:p>
              <a:p>
                <a:endParaRPr lang="en-US" sz="2000" b="1" dirty="0">
                  <a:latin typeface="Alexandria"/>
                </a:endParaRPr>
              </a:p>
              <a:p>
                <a:r>
                  <a:rPr lang="en-US" sz="2400" dirty="0">
                    <a:latin typeface="Alexandria"/>
                  </a:rPr>
                  <a:t>   </a:t>
                </a:r>
                <a14:m>
                  <m:oMath xmlns:m="http://schemas.openxmlformats.org/officeDocument/2006/math">
                    <m:r>
                      <m:rPr>
                        <m:nor/>
                      </m:rPr>
                      <a:rPr lang="en-US" sz="2400">
                        <a:latin typeface="Alexandria"/>
                      </a:rPr>
                      <m:t>Cap</m:t>
                    </m:r>
                    <m:r>
                      <m:rPr>
                        <m:nor/>
                      </m:rPr>
                      <a:rPr lang="en-US" sz="2400" i="1">
                        <a:latin typeface="Alexandria"/>
                      </a:rPr>
                      <m:t> </m:t>
                    </m:r>
                    <m:r>
                      <m:rPr>
                        <m:nor/>
                      </m:rPr>
                      <a:rPr lang="en-US" sz="2400" i="1">
                        <a:latin typeface="Alexandria"/>
                      </a:rPr>
                      <m:t>Rate</m:t>
                    </m:r>
                    <m:r>
                      <a:rPr lang="en-US" sz="2000">
                        <a:latin typeface="Cambria Math" panose="02040503050406030204" pitchFamily="18" charset="0"/>
                      </a:rPr>
                      <m:t>=</m:t>
                    </m:r>
                    <m:f>
                      <m:fPr>
                        <m:ctrlPr>
                          <a:rPr lang="ar-SY" sz="2000" i="1">
                            <a:latin typeface="Cambria Math" panose="02040503050406030204" pitchFamily="18" charset="0"/>
                          </a:rPr>
                        </m:ctrlPr>
                      </m:fPr>
                      <m:num>
                        <m:r>
                          <m:rPr>
                            <m:nor/>
                          </m:rPr>
                          <a:rPr lang="en-US" sz="2000" i="1">
                            <a:latin typeface="Alexandria"/>
                          </a:rPr>
                          <m:t>NOI</m:t>
                        </m:r>
                      </m:num>
                      <m:den>
                        <m:r>
                          <m:rPr>
                            <m:nor/>
                          </m:rPr>
                          <a:rPr lang="en-US" sz="2000" i="1">
                            <a:latin typeface="Alexandria"/>
                          </a:rPr>
                          <m:t>Property</m:t>
                        </m:r>
                        <m:r>
                          <m:rPr>
                            <m:nor/>
                          </m:rPr>
                          <a:rPr lang="en-US" sz="2000" i="1">
                            <a:latin typeface="Alexandria"/>
                          </a:rPr>
                          <m:t> </m:t>
                        </m:r>
                        <m:r>
                          <m:rPr>
                            <m:nor/>
                          </m:rPr>
                          <a:rPr lang="en-US" sz="2000" i="1">
                            <a:latin typeface="Alexandria"/>
                          </a:rPr>
                          <m:t>Value</m:t>
                        </m:r>
                      </m:den>
                    </m:f>
                  </m:oMath>
                </a14:m>
                <a:r>
                  <a:rPr lang="en-US" sz="2400" dirty="0">
                    <a:latin typeface="Alexandria"/>
                  </a:rPr>
                  <a:t>   ,</a:t>
                </a:r>
                <a14:m>
                  <m:oMath xmlns:m="http://schemas.openxmlformats.org/officeDocument/2006/math">
                    <m:r>
                      <a:rPr lang="ar-SY" sz="2000" i="1">
                        <a:latin typeface="Cambria Math" panose="02040503050406030204" pitchFamily="18" charset="0"/>
                      </a:rPr>
                      <m:t>𝐶𝑎𝑝𝑅𝑎𝑡𝑒</m:t>
                    </m:r>
                    <m:r>
                      <a:rPr lang="ar-SY" sz="2000">
                        <a:latin typeface="Cambria Math" panose="02040503050406030204" pitchFamily="18" charset="0"/>
                      </a:rPr>
                      <m:t>=</m:t>
                    </m:r>
                    <m:f>
                      <m:fPr>
                        <m:ctrlPr>
                          <a:rPr lang="ar-SY" sz="2000" i="1">
                            <a:latin typeface="Cambria Math" panose="02040503050406030204" pitchFamily="18" charset="0"/>
                          </a:rPr>
                        </m:ctrlPr>
                      </m:fPr>
                      <m:num>
                        <m:r>
                          <a:rPr lang="ar-SY" sz="2000">
                            <a:latin typeface="Cambria Math" panose="02040503050406030204" pitchFamily="18" charset="0"/>
                          </a:rPr>
                          <m:t>2</m:t>
                        </m:r>
                        <m:r>
                          <a:rPr lang="ar-SY" sz="2000">
                            <a:latin typeface="Cambria Math" panose="02040503050406030204" pitchFamily="18" charset="0"/>
                          </a:rPr>
                          <m:t>,</m:t>
                        </m:r>
                        <m:r>
                          <a:rPr lang="ar-SY" sz="2000">
                            <a:latin typeface="Cambria Math" panose="02040503050406030204" pitchFamily="18" charset="0"/>
                          </a:rPr>
                          <m:t>400</m:t>
                        </m:r>
                        <m:r>
                          <a:rPr lang="ar-SY" sz="2000">
                            <a:latin typeface="Cambria Math" panose="02040503050406030204" pitchFamily="18" charset="0"/>
                          </a:rPr>
                          <m:t>,</m:t>
                        </m:r>
                        <m:r>
                          <a:rPr lang="ar-SY" sz="2000">
                            <a:latin typeface="Cambria Math" panose="02040503050406030204" pitchFamily="18" charset="0"/>
                          </a:rPr>
                          <m:t>000</m:t>
                        </m:r>
                      </m:num>
                      <m:den>
                        <m:r>
                          <a:rPr lang="ar-SY" sz="2000">
                            <a:latin typeface="Cambria Math" panose="02040503050406030204" pitchFamily="18" charset="0"/>
                          </a:rPr>
                          <m:t>20</m:t>
                        </m:r>
                        <m:r>
                          <a:rPr lang="ar-SY" sz="2000">
                            <a:latin typeface="Cambria Math" panose="02040503050406030204" pitchFamily="18" charset="0"/>
                          </a:rPr>
                          <m:t>,</m:t>
                        </m:r>
                        <m:r>
                          <a:rPr lang="ar-SY" sz="2000">
                            <a:latin typeface="Cambria Math" panose="02040503050406030204" pitchFamily="18" charset="0"/>
                          </a:rPr>
                          <m:t>000</m:t>
                        </m:r>
                        <m:r>
                          <a:rPr lang="ar-SY" sz="2000">
                            <a:latin typeface="Cambria Math" panose="02040503050406030204" pitchFamily="18" charset="0"/>
                          </a:rPr>
                          <m:t>,</m:t>
                        </m:r>
                        <m:r>
                          <a:rPr lang="ar-SY" sz="2000">
                            <a:latin typeface="Cambria Math" panose="02040503050406030204" pitchFamily="18" charset="0"/>
                          </a:rPr>
                          <m:t>000</m:t>
                        </m:r>
                      </m:den>
                    </m:f>
                    <m:r>
                      <a:rPr lang="ar-SY" sz="2000">
                        <a:latin typeface="Cambria Math" panose="02040503050406030204" pitchFamily="18" charset="0"/>
                      </a:rPr>
                      <m:t>=</m:t>
                    </m:r>
                    <m:r>
                      <a:rPr lang="ar-SY" sz="2000">
                        <a:latin typeface="Cambria Math" panose="02040503050406030204" pitchFamily="18" charset="0"/>
                      </a:rPr>
                      <m:t>0</m:t>
                    </m:r>
                    <m:r>
                      <a:rPr lang="ar-SY" sz="2000">
                        <a:latin typeface="Cambria Math" panose="02040503050406030204" pitchFamily="18" charset="0"/>
                      </a:rPr>
                      <m:t>.</m:t>
                    </m:r>
                    <m:r>
                      <a:rPr lang="ar-SY" sz="2000">
                        <a:latin typeface="Cambria Math" panose="02040503050406030204" pitchFamily="18" charset="0"/>
                      </a:rPr>
                      <m:t>12</m:t>
                    </m:r>
                    <m:r>
                      <a:rPr lang="ar-SY" sz="2000">
                        <a:latin typeface="Cambria Math" panose="02040503050406030204" pitchFamily="18" charset="0"/>
                      </a:rPr>
                      <m:t>=</m:t>
                    </m:r>
                    <m:r>
                      <a:rPr lang="ar-SY" sz="2000">
                        <a:latin typeface="Cambria Math" panose="02040503050406030204" pitchFamily="18" charset="0"/>
                      </a:rPr>
                      <m:t>12</m:t>
                    </m:r>
                    <m:r>
                      <a:rPr lang="ar-SY" sz="2000">
                        <a:latin typeface="Cambria Math" panose="02040503050406030204" pitchFamily="18" charset="0"/>
                      </a:rPr>
                      <m:t>%</m:t>
                    </m:r>
                  </m:oMath>
                </a14:m>
                <a:r>
                  <a:rPr lang="en-US" sz="2400" dirty="0">
                    <a:latin typeface="Alexandria"/>
                  </a:rPr>
                  <a:t>    </a:t>
                </a:r>
                <a:r>
                  <a:rPr lang="ar-SY" sz="2400" dirty="0">
                    <a:latin typeface="Alexandria"/>
                  </a:rPr>
                  <a:t>✅ </a:t>
                </a:r>
                <a:r>
                  <a:rPr lang="en-US" sz="2400" b="1" dirty="0">
                    <a:latin typeface="Alexandria"/>
                  </a:rPr>
                  <a:t>Cap Rate = 12%</a:t>
                </a:r>
              </a:p>
              <a:p>
                <a:endParaRPr lang="en-US" sz="2400" b="1" dirty="0">
                  <a:latin typeface="Alexandria"/>
                </a:endParaRPr>
              </a:p>
              <a:p>
                <a:r>
                  <a:rPr lang="en-US" sz="2400" b="1" dirty="0">
                    <a:latin typeface="Alexandria"/>
                  </a:rPr>
                  <a:t>Cash-on-Cash Return</a:t>
                </a:r>
              </a:p>
              <a:p>
                <a:r>
                  <a:rPr lang="en-US" sz="2400" dirty="0">
                    <a:latin typeface="Alexandria"/>
                  </a:rPr>
                  <a:t>(Same as ROE in this case, since no amortization is mentioned)</a:t>
                </a:r>
              </a:p>
              <a:p>
                <a:pPr/>
                <a14:m>
                  <m:oMathPara xmlns:m="http://schemas.openxmlformats.org/officeDocument/2006/math">
                    <m:oMathParaPr>
                      <m:jc m:val="centerGroup"/>
                    </m:oMathParaPr>
                    <m:oMath xmlns:m="http://schemas.openxmlformats.org/officeDocument/2006/math">
                      <m:r>
                        <m:rPr>
                          <m:nor/>
                        </m:rPr>
                        <a:rPr lang="en-US" sz="2400" b="0">
                          <a:latin typeface="Alexandria"/>
                        </a:rPr>
                        <m:t>Cash</m:t>
                      </m:r>
                      <m:r>
                        <m:rPr>
                          <m:nor/>
                        </m:rPr>
                        <a:rPr lang="en-US" sz="2400" b="0">
                          <a:latin typeface="Alexandria"/>
                        </a:rPr>
                        <m:t>−</m:t>
                      </m:r>
                      <m:r>
                        <m:rPr>
                          <m:nor/>
                        </m:rPr>
                        <a:rPr lang="en-US" sz="2400" b="0">
                          <a:latin typeface="Alexandria"/>
                        </a:rPr>
                        <m:t>on</m:t>
                      </m:r>
                      <m:r>
                        <m:rPr>
                          <m:nor/>
                        </m:rPr>
                        <a:rPr lang="en-US" sz="2400" b="0">
                          <a:latin typeface="Alexandria"/>
                        </a:rPr>
                        <m:t>−</m:t>
                      </m:r>
                      <m:r>
                        <m:rPr>
                          <m:nor/>
                        </m:rPr>
                        <a:rPr lang="en-US" sz="2400" b="0">
                          <a:latin typeface="Alexandria"/>
                        </a:rPr>
                        <m:t>Cash</m:t>
                      </m:r>
                      <m:r>
                        <m:rPr>
                          <m:nor/>
                        </m:rPr>
                        <a:rPr lang="en-US" sz="2400" b="0" i="1">
                          <a:latin typeface="Alexandria"/>
                        </a:rPr>
                        <m:t> </m:t>
                      </m:r>
                      <m:r>
                        <m:rPr>
                          <m:nor/>
                        </m:rPr>
                        <a:rPr lang="en-US" sz="2400" b="0" i="1">
                          <a:latin typeface="Alexandria"/>
                        </a:rPr>
                        <m:t>Return</m:t>
                      </m:r>
                      <m:r>
                        <a:rPr lang="en-US">
                          <a:latin typeface="Cambria Math" panose="02040503050406030204" pitchFamily="18" charset="0"/>
                        </a:rPr>
                        <m:t>=</m:t>
                      </m:r>
                      <m:r>
                        <a:rPr lang="en-US">
                          <a:latin typeface="Cambria Math" panose="02040503050406030204" pitchFamily="18" charset="0"/>
                        </a:rPr>
                        <m:t>21</m:t>
                      </m:r>
                      <m:r>
                        <a:rPr lang="en-US" smtClean="0">
                          <a:latin typeface="Cambria Math" panose="02040503050406030204" pitchFamily="18" charset="0"/>
                        </a:rPr>
                        <m:t>%</m:t>
                      </m:r>
                    </m:oMath>
                  </m:oMathPara>
                </a14:m>
                <a:endParaRPr lang="en-US" sz="2400" b="1" dirty="0">
                  <a:latin typeface="Alexandria"/>
                </a:endParaRPr>
              </a:p>
            </p:txBody>
          </p:sp>
        </mc:Choice>
        <mc:Fallback xmlns="">
          <p:sp>
            <p:nvSpPr>
              <p:cNvPr id="6" name="TextBox 47">
                <a:extLst>
                  <a:ext uri="{FF2B5EF4-FFF2-40B4-BE49-F238E27FC236}">
                    <a16:creationId xmlns:a16="http://schemas.microsoft.com/office/drawing/2014/main" id="{849244D5-5DAF-3D0F-858B-5D23F41385D4}"/>
                  </a:ext>
                </a:extLst>
              </p:cNvPr>
              <p:cNvSpPr txBox="1">
                <a:spLocks noRot="1" noChangeAspect="1" noMove="1" noResize="1" noEditPoints="1" noAdjustHandles="1" noChangeArrowheads="1" noChangeShapeType="1" noTextEdit="1"/>
              </p:cNvSpPr>
              <p:nvPr/>
            </p:nvSpPr>
            <p:spPr>
              <a:xfrm>
                <a:off x="855710" y="1658432"/>
                <a:ext cx="10446874" cy="4512967"/>
              </a:xfrm>
              <a:prstGeom prst="rect">
                <a:avLst/>
              </a:prstGeom>
              <a:blipFill>
                <a:blip r:embed="rId3"/>
                <a:stretch>
                  <a:fillRect l="-875" t="-676"/>
                </a:stretch>
              </a:blipFill>
            </p:spPr>
            <p:txBody>
              <a:bodyPr/>
              <a:lstStyle/>
              <a:p>
                <a:r>
                  <a:rPr lang="ar-SY">
                    <a:noFill/>
                  </a:rPr>
                  <a:t> </a:t>
                </a:r>
              </a:p>
            </p:txBody>
          </p:sp>
        </mc:Fallback>
      </mc:AlternateContent>
      <p:sp>
        <p:nvSpPr>
          <p:cNvPr id="3" name="مربع نص 2">
            <a:extLst>
              <a:ext uri="{FF2B5EF4-FFF2-40B4-BE49-F238E27FC236}">
                <a16:creationId xmlns:a16="http://schemas.microsoft.com/office/drawing/2014/main" id="{E0B00576-6866-A215-4135-E43F74F549FF}"/>
              </a:ext>
            </a:extLst>
          </p:cNvPr>
          <p:cNvSpPr txBox="1"/>
          <p:nvPr/>
        </p:nvSpPr>
        <p:spPr>
          <a:xfrm>
            <a:off x="855710" y="1083528"/>
            <a:ext cx="6093500" cy="523220"/>
          </a:xfrm>
          <a:prstGeom prst="rect">
            <a:avLst/>
          </a:prstGeom>
          <a:noFill/>
        </p:spPr>
        <p:txBody>
          <a:bodyPr wrap="square">
            <a:spAutoFit/>
          </a:bodyPr>
          <a:lstStyle/>
          <a:p>
            <a:r>
              <a:rPr lang="en-US" sz="2800" dirty="0">
                <a:latin typeface="Alexandria" charset="0"/>
              </a:rPr>
              <a:t>5. Financing Commercial Real Estate</a:t>
            </a:r>
          </a:p>
        </p:txBody>
      </p:sp>
    </p:spTree>
    <p:extLst>
      <p:ext uri="{BB962C8B-B14F-4D97-AF65-F5344CB8AC3E}">
        <p14:creationId xmlns:p14="http://schemas.microsoft.com/office/powerpoint/2010/main" val="250423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D6B23-63F7-F44F-F420-8C08D31E97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18BECD-F3ED-1149-6C86-CFB4F72D47D7}"/>
              </a:ext>
            </a:extLst>
          </p:cNvPr>
          <p:cNvSpPr/>
          <p:nvPr/>
        </p:nvSpPr>
        <p:spPr>
          <a:xfrm>
            <a:off x="689640" y="1606999"/>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F72B2C49-C7D4-A1B4-7505-55433A664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9FFFB0B9-B238-CB5A-2656-761E8E96B978}"/>
              </a:ext>
            </a:extLst>
          </p:cNvPr>
          <p:cNvSpPr txBox="1"/>
          <p:nvPr/>
        </p:nvSpPr>
        <p:spPr>
          <a:xfrm>
            <a:off x="1068050" y="1790859"/>
            <a:ext cx="10114612" cy="2045175"/>
          </a:xfrm>
          <a:prstGeom prst="rect">
            <a:avLst/>
          </a:prstGeom>
          <a:solidFill>
            <a:schemeClr val="bg1"/>
          </a:solidFill>
        </p:spPr>
        <p:txBody>
          <a:bodyPr wrap="square" rtlCol="0">
            <a:spAutoFit/>
          </a:bodyPr>
          <a:lstStyle/>
          <a:p>
            <a:r>
              <a:rPr lang="en-US" sz="2000" b="1" dirty="0">
                <a:latin typeface="Alexandria"/>
              </a:rPr>
              <a:t>6.1 Location Theory in CRE</a:t>
            </a:r>
          </a:p>
          <a:p>
            <a:r>
              <a:rPr lang="en-US" sz="2000" dirty="0">
                <a:latin typeface="Alexandria"/>
              </a:rPr>
              <a:t>Commercial property value is largely a function of </a:t>
            </a:r>
            <a:r>
              <a:rPr lang="en-US" sz="2000" b="1" dirty="0">
                <a:latin typeface="Alexandria"/>
              </a:rPr>
              <a:t>accessibility</a:t>
            </a:r>
            <a:r>
              <a:rPr lang="en-US" sz="2000" dirty="0">
                <a:latin typeface="Alexandria"/>
              </a:rPr>
              <a:t> — proximity to clients, labor, suppliers, and transportation hubs.</a:t>
            </a:r>
          </a:p>
          <a:p>
            <a:r>
              <a:rPr lang="en-US" sz="2000" dirty="0">
                <a:latin typeface="Alexandria"/>
              </a:rPr>
              <a:t>Classic location theory explains how firms bid for central land based on their need for accessibility and willingness to pay.</a:t>
            </a:r>
          </a:p>
          <a:p>
            <a:pPr>
              <a:lnSpc>
                <a:spcPct val="150000"/>
              </a:lnSpc>
            </a:pPr>
            <a:endParaRPr lang="en-US" sz="2000" dirty="0">
              <a:latin typeface="Alexandria"/>
            </a:endParaRPr>
          </a:p>
        </p:txBody>
      </p:sp>
      <p:sp>
        <p:nvSpPr>
          <p:cNvPr id="4" name="مربع نص 3">
            <a:extLst>
              <a:ext uri="{FF2B5EF4-FFF2-40B4-BE49-F238E27FC236}">
                <a16:creationId xmlns:a16="http://schemas.microsoft.com/office/drawing/2014/main" id="{F7B864C5-EC2B-6A43-C42A-17350FAF1DF9}"/>
              </a:ext>
            </a:extLst>
          </p:cNvPr>
          <p:cNvSpPr txBox="1"/>
          <p:nvPr/>
        </p:nvSpPr>
        <p:spPr>
          <a:xfrm>
            <a:off x="963118" y="826081"/>
            <a:ext cx="8179975" cy="523220"/>
          </a:xfrm>
          <a:prstGeom prst="rect">
            <a:avLst/>
          </a:prstGeom>
          <a:noFill/>
        </p:spPr>
        <p:txBody>
          <a:bodyPr wrap="square">
            <a:spAutoFit/>
          </a:bodyPr>
          <a:lstStyle/>
          <a:p>
            <a:r>
              <a:rPr lang="en-US" sz="2800" dirty="0">
                <a:latin typeface="Alexandria" charset="0"/>
              </a:rPr>
              <a:t>6. Location, Urban Economics, and Zoning</a:t>
            </a:r>
          </a:p>
        </p:txBody>
      </p:sp>
      <p:sp>
        <p:nvSpPr>
          <p:cNvPr id="2" name="TextBox 47">
            <a:extLst>
              <a:ext uri="{FF2B5EF4-FFF2-40B4-BE49-F238E27FC236}">
                <a16:creationId xmlns:a16="http://schemas.microsoft.com/office/drawing/2014/main" id="{B9922360-4A01-0AA8-57C8-4C8FFD568FCE}"/>
              </a:ext>
            </a:extLst>
          </p:cNvPr>
          <p:cNvSpPr txBox="1"/>
          <p:nvPr/>
        </p:nvSpPr>
        <p:spPr>
          <a:xfrm>
            <a:off x="1038694" y="4093732"/>
            <a:ext cx="10114612" cy="1737399"/>
          </a:xfrm>
          <a:prstGeom prst="rect">
            <a:avLst/>
          </a:prstGeom>
          <a:solidFill>
            <a:schemeClr val="bg1"/>
          </a:solidFill>
        </p:spPr>
        <p:txBody>
          <a:bodyPr wrap="square" rtlCol="0">
            <a:spAutoFit/>
          </a:bodyPr>
          <a:lstStyle/>
          <a:p>
            <a:r>
              <a:rPr lang="en-US" sz="2000" b="1" dirty="0">
                <a:latin typeface="Alexandria"/>
              </a:rPr>
              <a:t>6.2 Agglomeration Economies</a:t>
            </a:r>
          </a:p>
          <a:p>
            <a:r>
              <a:rPr lang="en-US" sz="2000" dirty="0">
                <a:latin typeface="Alexandria"/>
              </a:rPr>
              <a:t>When similar or complementary businesses cluster, they share infrastructure, talent pools, and customers.</a:t>
            </a:r>
            <a:br>
              <a:rPr lang="en-US" sz="2000" dirty="0">
                <a:latin typeface="Alexandria"/>
              </a:rPr>
            </a:br>
            <a:r>
              <a:rPr lang="en-US" sz="2000" dirty="0">
                <a:latin typeface="Alexandria"/>
              </a:rPr>
              <a:t>Example: Financial districts (e.g., London’s Canary Wharf) and logistics hubs near airports.</a:t>
            </a:r>
          </a:p>
          <a:p>
            <a:pPr>
              <a:lnSpc>
                <a:spcPct val="150000"/>
              </a:lnSpc>
            </a:pPr>
            <a:endParaRPr lang="en-US" sz="2000" dirty="0">
              <a:latin typeface="Alexandria"/>
            </a:endParaRPr>
          </a:p>
        </p:txBody>
      </p:sp>
    </p:spTree>
    <p:extLst>
      <p:ext uri="{BB962C8B-B14F-4D97-AF65-F5344CB8AC3E}">
        <p14:creationId xmlns:p14="http://schemas.microsoft.com/office/powerpoint/2010/main" val="1858312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17280" y="1422060"/>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337FD63-2FB3-EC5B-5878-F730712FD665}"/>
              </a:ext>
            </a:extLst>
          </p:cNvPr>
          <p:cNvSpPr txBox="1"/>
          <p:nvPr/>
        </p:nvSpPr>
        <p:spPr>
          <a:xfrm>
            <a:off x="819647" y="1842563"/>
            <a:ext cx="10407986" cy="3737946"/>
          </a:xfrm>
          <a:prstGeom prst="rect">
            <a:avLst/>
          </a:prstGeom>
          <a:noFill/>
        </p:spPr>
        <p:txBody>
          <a:bodyPr wrap="square" rtlCol="0">
            <a:spAutoFit/>
          </a:bodyPr>
          <a:lstStyle/>
          <a:p>
            <a:pPr>
              <a:lnSpc>
                <a:spcPct val="150000"/>
              </a:lnSpc>
            </a:pPr>
            <a:r>
              <a:rPr lang="en-US" sz="2000" b="1" dirty="0">
                <a:latin typeface="Alexandria"/>
              </a:rPr>
              <a:t>6.3 Zoning and Land Use Regulations</a:t>
            </a:r>
          </a:p>
          <a:p>
            <a:pPr>
              <a:lnSpc>
                <a:spcPct val="150000"/>
              </a:lnSpc>
            </a:pPr>
            <a:r>
              <a:rPr lang="en-US" sz="2000" dirty="0">
                <a:latin typeface="Alexandria"/>
              </a:rPr>
              <a:t>Municipal zoning ordinances determine </a:t>
            </a:r>
            <a:r>
              <a:rPr lang="en-US" sz="2000" b="1" dirty="0">
                <a:latin typeface="Alexandria"/>
              </a:rPr>
              <a:t>what can be built where</a:t>
            </a:r>
            <a:r>
              <a:rPr lang="en-US" sz="2000" dirty="0">
                <a:latin typeface="Alexandria"/>
              </a:rPr>
              <a:t>.</a:t>
            </a:r>
            <a:br>
              <a:rPr lang="en-US" sz="2000" dirty="0">
                <a:latin typeface="Alexandria"/>
              </a:rPr>
            </a:br>
            <a:r>
              <a:rPr lang="en-US" sz="2000" dirty="0">
                <a:latin typeface="Alexandria"/>
              </a:rPr>
              <a:t>Zoning affects:</a:t>
            </a:r>
          </a:p>
          <a:p>
            <a:pPr>
              <a:lnSpc>
                <a:spcPct val="150000"/>
              </a:lnSpc>
            </a:pPr>
            <a:r>
              <a:rPr lang="en-US" sz="2000" dirty="0">
                <a:latin typeface="Alexandria"/>
              </a:rPr>
              <a:t>Permitted uses (commercial, residential, mixed)</a:t>
            </a:r>
          </a:p>
          <a:p>
            <a:pPr>
              <a:lnSpc>
                <a:spcPct val="150000"/>
              </a:lnSpc>
            </a:pPr>
            <a:r>
              <a:rPr lang="en-US" sz="2000" dirty="0">
                <a:latin typeface="Alexandria"/>
              </a:rPr>
              <a:t>Building height &amp; floor area ratio (FAR)</a:t>
            </a:r>
          </a:p>
          <a:p>
            <a:pPr>
              <a:lnSpc>
                <a:spcPct val="150000"/>
              </a:lnSpc>
            </a:pPr>
            <a:r>
              <a:rPr lang="en-US" sz="2000" dirty="0">
                <a:latin typeface="Alexandria"/>
              </a:rPr>
              <a:t>Parking &amp; green space requirements</a:t>
            </a:r>
          </a:p>
          <a:p>
            <a:pPr>
              <a:lnSpc>
                <a:spcPct val="150000"/>
              </a:lnSpc>
            </a:pPr>
            <a:r>
              <a:rPr lang="en-US" sz="2000" b="1" dirty="0">
                <a:latin typeface="Alexandria"/>
              </a:rPr>
              <a:t>Impact on Value:</a:t>
            </a:r>
            <a:br>
              <a:rPr lang="en-US" sz="2000" dirty="0">
                <a:latin typeface="Alexandria"/>
              </a:rPr>
            </a:br>
            <a:r>
              <a:rPr lang="en-US" sz="2000" dirty="0">
                <a:latin typeface="Alexandria"/>
              </a:rPr>
              <a:t>Restrictive zoning in high-demand areas → limited supply → higher rents &amp; prices.</a:t>
            </a: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69C1989-D70E-9EA8-F9BA-6253957C780B}"/>
              </a:ext>
            </a:extLst>
          </p:cNvPr>
          <p:cNvSpPr txBox="1"/>
          <p:nvPr/>
        </p:nvSpPr>
        <p:spPr>
          <a:xfrm>
            <a:off x="963118" y="826081"/>
            <a:ext cx="8179975" cy="523220"/>
          </a:xfrm>
          <a:prstGeom prst="rect">
            <a:avLst/>
          </a:prstGeom>
          <a:noFill/>
        </p:spPr>
        <p:txBody>
          <a:bodyPr wrap="square">
            <a:spAutoFit/>
          </a:bodyPr>
          <a:lstStyle/>
          <a:p>
            <a:r>
              <a:rPr lang="en-US" sz="2800" dirty="0">
                <a:latin typeface="Alexandria" charset="0"/>
              </a:rPr>
              <a:t>6. Location, Urban Economics, and Zoning</a:t>
            </a:r>
          </a:p>
        </p:txBody>
      </p:sp>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9841" y="17754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809439" y="2233505"/>
            <a:ext cx="5086693" cy="3477875"/>
          </a:xfrm>
          <a:prstGeom prst="rect">
            <a:avLst/>
          </a:prstGeom>
          <a:solidFill>
            <a:schemeClr val="tx2">
              <a:lumMod val="20000"/>
              <a:lumOff val="80000"/>
            </a:schemeClr>
          </a:solidFill>
        </p:spPr>
        <p:txBody>
          <a:bodyPr wrap="square" rtlCol="0">
            <a:spAutoFit/>
          </a:bodyPr>
          <a:lstStyle/>
          <a:p>
            <a:r>
              <a:rPr lang="en-US" sz="2000" b="1" dirty="0">
                <a:latin typeface="Alexandria"/>
              </a:rPr>
              <a:t>6.4 Case Study — Downtown Redevelopment</a:t>
            </a:r>
          </a:p>
          <a:p>
            <a:r>
              <a:rPr lang="en-US" sz="2000" b="1" dirty="0">
                <a:latin typeface="Alexandria"/>
              </a:rPr>
              <a:t>Example:</a:t>
            </a:r>
            <a:r>
              <a:rPr lang="en-US" sz="2000" dirty="0">
                <a:latin typeface="Alexandria"/>
              </a:rPr>
              <a:t> </a:t>
            </a:r>
            <a:r>
              <a:rPr lang="en-US" sz="2000" i="1" dirty="0">
                <a:latin typeface="Alexandria"/>
              </a:rPr>
              <a:t>Abu Dhabi’s Al Maryah Island Project</a:t>
            </a:r>
            <a:endParaRPr lang="en-US" sz="2000" dirty="0">
              <a:latin typeface="Alexandria"/>
            </a:endParaRPr>
          </a:p>
          <a:p>
            <a:r>
              <a:rPr lang="en-US" sz="2000" dirty="0">
                <a:latin typeface="Alexandria"/>
              </a:rPr>
              <a:t>Mixed-use development with offices, hotels, and retail</a:t>
            </a:r>
          </a:p>
          <a:p>
            <a:r>
              <a:rPr lang="en-US" sz="2000" dirty="0">
                <a:latin typeface="Alexandria"/>
              </a:rPr>
              <a:t>Created a new CBD supported by zoning incentives</a:t>
            </a:r>
          </a:p>
          <a:p>
            <a:r>
              <a:rPr lang="en-US" sz="2000" dirty="0">
                <a:latin typeface="Alexandria"/>
              </a:rPr>
              <a:t>Attracted multinational firms and medical centers</a:t>
            </a:r>
            <a:br>
              <a:rPr lang="en-US" sz="2000" dirty="0">
                <a:latin typeface="Alexandria"/>
              </a:rPr>
            </a:br>
            <a:r>
              <a:rPr lang="en-US" sz="2000" b="1" dirty="0">
                <a:latin typeface="Alexandria"/>
              </a:rPr>
              <a:t>Result:</a:t>
            </a:r>
            <a:r>
              <a:rPr lang="en-US" sz="2000" dirty="0">
                <a:latin typeface="Alexandria"/>
              </a:rPr>
              <a:t> Boosted commercial land value by 40% over five years.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070AACF4-22E1-DD22-B75A-D8B1515EF41F}"/>
              </a:ext>
            </a:extLst>
          </p:cNvPr>
          <p:cNvSpPr txBox="1"/>
          <p:nvPr/>
        </p:nvSpPr>
        <p:spPr>
          <a:xfrm>
            <a:off x="729492" y="1062244"/>
            <a:ext cx="8179975" cy="523220"/>
          </a:xfrm>
          <a:prstGeom prst="rect">
            <a:avLst/>
          </a:prstGeom>
          <a:noFill/>
        </p:spPr>
        <p:txBody>
          <a:bodyPr wrap="square">
            <a:spAutoFit/>
          </a:bodyPr>
          <a:lstStyle/>
          <a:p>
            <a:r>
              <a:rPr lang="en-US" sz="2800" dirty="0">
                <a:latin typeface="Alexandria" charset="0"/>
              </a:rPr>
              <a:t>6. Location, Urban Economics, and Zoning</a:t>
            </a:r>
          </a:p>
        </p:txBody>
      </p:sp>
      <p:pic>
        <p:nvPicPr>
          <p:cNvPr id="5" name="صورة 4">
            <a:extLst>
              <a:ext uri="{FF2B5EF4-FFF2-40B4-BE49-F238E27FC236}">
                <a16:creationId xmlns:a16="http://schemas.microsoft.com/office/drawing/2014/main" id="{B84D25EE-8CDC-7615-7442-CF5D58F49BF3}"/>
              </a:ext>
            </a:extLst>
          </p:cNvPr>
          <p:cNvPicPr>
            <a:picLocks noChangeAspect="1"/>
          </p:cNvPicPr>
          <p:nvPr/>
        </p:nvPicPr>
        <p:blipFill>
          <a:blip r:embed="rId3"/>
          <a:stretch>
            <a:fillRect/>
          </a:stretch>
        </p:blipFill>
        <p:spPr>
          <a:xfrm>
            <a:off x="6738718" y="2233505"/>
            <a:ext cx="3801256" cy="3477875"/>
          </a:xfrm>
          <a:prstGeom prst="rect">
            <a:avLst/>
          </a:prstGeom>
        </p:spPr>
      </p:pic>
    </p:spTree>
    <p:extLst>
      <p:ext uri="{BB962C8B-B14F-4D97-AF65-F5344CB8AC3E}">
        <p14:creationId xmlns:p14="http://schemas.microsoft.com/office/powerpoint/2010/main" val="3622850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68CA6-3FC0-9ABC-EEB5-E0A4069CD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A78A4A-5274-47C0-B595-C4BCBC3BDA21}"/>
              </a:ext>
            </a:extLst>
          </p:cNvPr>
          <p:cNvSpPr/>
          <p:nvPr/>
        </p:nvSpPr>
        <p:spPr>
          <a:xfrm>
            <a:off x="620714" y="17216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https://dubailand.gov.ae/en/about-dubai-land-department/rules-regulations/#/</a:t>
            </a:r>
            <a:endParaRPr lang="en-US" dirty="0"/>
          </a:p>
        </p:txBody>
      </p:sp>
      <p:sp>
        <p:nvSpPr>
          <p:cNvPr id="48" name="TextBox 47">
            <a:extLst>
              <a:ext uri="{FF2B5EF4-FFF2-40B4-BE49-F238E27FC236}">
                <a16:creationId xmlns:a16="http://schemas.microsoft.com/office/drawing/2014/main" id="{717A4ADC-E26E-2AA2-FA84-773B5B59B4B3}"/>
              </a:ext>
            </a:extLst>
          </p:cNvPr>
          <p:cNvSpPr txBox="1"/>
          <p:nvPr/>
        </p:nvSpPr>
        <p:spPr>
          <a:xfrm>
            <a:off x="758565" y="2191157"/>
            <a:ext cx="6751508" cy="2554545"/>
          </a:xfrm>
          <a:prstGeom prst="rect">
            <a:avLst/>
          </a:prstGeom>
          <a:noFill/>
        </p:spPr>
        <p:txBody>
          <a:bodyPr wrap="square" rtlCol="0">
            <a:spAutoFit/>
          </a:bodyPr>
          <a:lstStyle/>
          <a:p>
            <a:r>
              <a:rPr lang="en-US" sz="2000" b="1" dirty="0"/>
              <a:t>6.5 Environmental and Planning Considerations</a:t>
            </a:r>
          </a:p>
          <a:p>
            <a:r>
              <a:rPr lang="en-US" sz="2000" dirty="0"/>
              <a:t>Modern zoning integrates </a:t>
            </a:r>
            <a:r>
              <a:rPr lang="en-US" sz="2000" b="1" dirty="0"/>
              <a:t>sustainability goals</a:t>
            </a:r>
            <a:r>
              <a:rPr lang="en-US" sz="2000" dirty="0"/>
              <a:t>:</a:t>
            </a:r>
          </a:p>
          <a:p>
            <a:r>
              <a:rPr lang="en-US" sz="2000" dirty="0"/>
              <a:t>LEED-certified construction incentives</a:t>
            </a:r>
          </a:p>
          <a:p>
            <a:r>
              <a:rPr lang="en-US" sz="2000" dirty="0"/>
              <a:t>Renewable energy and waste management</a:t>
            </a:r>
          </a:p>
          <a:p>
            <a:r>
              <a:rPr lang="en-US" sz="2000" dirty="0"/>
              <a:t>Transit-oriented developments (TODs)</a:t>
            </a:r>
          </a:p>
          <a:p>
            <a:r>
              <a:rPr lang="en-US" sz="2000" b="1" dirty="0"/>
              <a:t>Example:</a:t>
            </a:r>
            <a:br>
              <a:rPr lang="en-US" sz="2000" dirty="0"/>
            </a:br>
            <a:r>
              <a:rPr lang="en-US" sz="2000" dirty="0"/>
              <a:t>Singapore’s “green mark” system ties development approval to energy efficiency standards.</a:t>
            </a:r>
          </a:p>
        </p:txBody>
      </p:sp>
      <p:pic>
        <p:nvPicPr>
          <p:cNvPr id="7" name="Graphic 21">
            <a:extLst>
              <a:ext uri="{FF2B5EF4-FFF2-40B4-BE49-F238E27FC236}">
                <a16:creationId xmlns:a16="http://schemas.microsoft.com/office/drawing/2014/main" id="{E645343F-89AB-1162-0F50-5AFBB9E3BC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FD43D498-F463-A8EC-BBF5-C88268ECDB12}"/>
              </a:ext>
            </a:extLst>
          </p:cNvPr>
          <p:cNvSpPr txBox="1"/>
          <p:nvPr/>
        </p:nvSpPr>
        <p:spPr>
          <a:xfrm>
            <a:off x="620714" y="1198460"/>
            <a:ext cx="8179975" cy="523220"/>
          </a:xfrm>
          <a:prstGeom prst="rect">
            <a:avLst/>
          </a:prstGeom>
          <a:noFill/>
        </p:spPr>
        <p:txBody>
          <a:bodyPr wrap="square">
            <a:spAutoFit/>
          </a:bodyPr>
          <a:lstStyle/>
          <a:p>
            <a:r>
              <a:rPr lang="en-US" sz="2800" dirty="0">
                <a:latin typeface="Alexandria" charset="0"/>
              </a:rPr>
              <a:t>6. Location, Urban Economics, and Zoning</a:t>
            </a:r>
          </a:p>
        </p:txBody>
      </p:sp>
      <p:pic>
        <p:nvPicPr>
          <p:cNvPr id="5" name="صورة 4">
            <a:extLst>
              <a:ext uri="{FF2B5EF4-FFF2-40B4-BE49-F238E27FC236}">
                <a16:creationId xmlns:a16="http://schemas.microsoft.com/office/drawing/2014/main" id="{6958920F-2A01-3FCF-4531-F3A27DCA5D90}"/>
              </a:ext>
            </a:extLst>
          </p:cNvPr>
          <p:cNvPicPr>
            <a:picLocks noChangeAspect="1"/>
          </p:cNvPicPr>
          <p:nvPr/>
        </p:nvPicPr>
        <p:blipFill>
          <a:blip r:embed="rId3"/>
          <a:stretch>
            <a:fillRect/>
          </a:stretch>
        </p:blipFill>
        <p:spPr>
          <a:xfrm>
            <a:off x="7510073" y="2098054"/>
            <a:ext cx="3783299" cy="2540610"/>
          </a:xfrm>
          <a:prstGeom prst="rect">
            <a:avLst/>
          </a:prstGeom>
        </p:spPr>
      </p:pic>
    </p:spTree>
    <p:extLst>
      <p:ext uri="{BB962C8B-B14F-4D97-AF65-F5344CB8AC3E}">
        <p14:creationId xmlns:p14="http://schemas.microsoft.com/office/powerpoint/2010/main" val="3846666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3A439-10E4-F351-DD84-CF7886381F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01D665-2FA8-263D-3550-BD7C84F791C0}"/>
              </a:ext>
            </a:extLst>
          </p:cNvPr>
          <p:cNvSpPr/>
          <p:nvPr/>
        </p:nvSpPr>
        <p:spPr>
          <a:xfrm>
            <a:off x="620715" y="17809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096B9A51-DDD5-3984-552B-2FAF8C34B35D}"/>
              </a:ext>
            </a:extLst>
          </p:cNvPr>
          <p:cNvSpPr txBox="1"/>
          <p:nvPr/>
        </p:nvSpPr>
        <p:spPr>
          <a:xfrm>
            <a:off x="872955" y="1892481"/>
            <a:ext cx="4913248" cy="3785652"/>
          </a:xfrm>
          <a:prstGeom prst="rect">
            <a:avLst/>
          </a:prstGeom>
          <a:noFill/>
        </p:spPr>
        <p:txBody>
          <a:bodyPr wrap="square" rtlCol="0">
            <a:spAutoFit/>
          </a:bodyPr>
          <a:lstStyle/>
          <a:p>
            <a:r>
              <a:rPr lang="en-US" sz="2000" b="1" dirty="0"/>
              <a:t>6.6 Exercise 4 — Location Decision</a:t>
            </a:r>
          </a:p>
          <a:p>
            <a:r>
              <a:rPr lang="en-US" sz="2000" dirty="0"/>
              <a:t>A logistics company can rent either:</a:t>
            </a:r>
          </a:p>
          <a:p>
            <a:r>
              <a:rPr lang="en-US" sz="2000" dirty="0"/>
              <a:t>Site A (near port, rent $40/m²/year, transport $10/m²), or</a:t>
            </a:r>
          </a:p>
          <a:p>
            <a:r>
              <a:rPr lang="en-US" sz="2000" dirty="0"/>
              <a:t>Site B (inland, rent $25/m², transport $30/m²).</a:t>
            </a:r>
            <a:br>
              <a:rPr lang="en-US" sz="2000" dirty="0"/>
            </a:br>
            <a:r>
              <a:rPr lang="en-US" sz="2000" dirty="0"/>
              <a:t>Which is more economical?</a:t>
            </a:r>
          </a:p>
          <a:p>
            <a:r>
              <a:rPr lang="en-US" sz="2000" b="1" dirty="0"/>
              <a:t>Solution:</a:t>
            </a:r>
            <a:br>
              <a:rPr lang="en-US" sz="2000" dirty="0"/>
            </a:br>
            <a:r>
              <a:rPr lang="en-US" sz="2000" dirty="0"/>
              <a:t>Total cost:</a:t>
            </a:r>
          </a:p>
          <a:p>
            <a:r>
              <a:rPr lang="en-US" sz="2000" dirty="0"/>
              <a:t>A = $50/m²</a:t>
            </a:r>
          </a:p>
          <a:p>
            <a:r>
              <a:rPr lang="en-US" sz="2000" dirty="0"/>
              <a:t>B = $55/m² → Site A preferred due to lower total occupancy cost.</a:t>
            </a:r>
          </a:p>
        </p:txBody>
      </p:sp>
      <p:pic>
        <p:nvPicPr>
          <p:cNvPr id="7" name="Graphic 21">
            <a:extLst>
              <a:ext uri="{FF2B5EF4-FFF2-40B4-BE49-F238E27FC236}">
                <a16:creationId xmlns:a16="http://schemas.microsoft.com/office/drawing/2014/main" id="{70956908-4BD1-FB6C-8DAA-4EC5968F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مربع نص 3">
            <a:extLst>
              <a:ext uri="{FF2B5EF4-FFF2-40B4-BE49-F238E27FC236}">
                <a16:creationId xmlns:a16="http://schemas.microsoft.com/office/drawing/2014/main" id="{502C436A-E067-250B-05C5-67CBEC026D6E}"/>
              </a:ext>
            </a:extLst>
          </p:cNvPr>
          <p:cNvSpPr txBox="1"/>
          <p:nvPr/>
        </p:nvSpPr>
        <p:spPr>
          <a:xfrm>
            <a:off x="620715" y="1083696"/>
            <a:ext cx="8179975" cy="523220"/>
          </a:xfrm>
          <a:prstGeom prst="rect">
            <a:avLst/>
          </a:prstGeom>
          <a:noFill/>
        </p:spPr>
        <p:txBody>
          <a:bodyPr wrap="square">
            <a:spAutoFit/>
          </a:bodyPr>
          <a:lstStyle/>
          <a:p>
            <a:r>
              <a:rPr lang="en-US" sz="2800" dirty="0">
                <a:latin typeface="Alexandria" charset="0"/>
              </a:rPr>
              <a:t>6. Location, Urban Economics, and Zoning</a:t>
            </a:r>
          </a:p>
        </p:txBody>
      </p:sp>
      <p:pic>
        <p:nvPicPr>
          <p:cNvPr id="5" name="صورة 4">
            <a:extLst>
              <a:ext uri="{FF2B5EF4-FFF2-40B4-BE49-F238E27FC236}">
                <a16:creationId xmlns:a16="http://schemas.microsoft.com/office/drawing/2014/main" id="{B0505E9F-BF79-0320-C8A1-9407E53A3DE9}"/>
              </a:ext>
            </a:extLst>
          </p:cNvPr>
          <p:cNvPicPr>
            <a:picLocks noChangeAspect="1"/>
          </p:cNvPicPr>
          <p:nvPr/>
        </p:nvPicPr>
        <p:blipFill>
          <a:blip r:embed="rId3"/>
          <a:stretch>
            <a:fillRect/>
          </a:stretch>
        </p:blipFill>
        <p:spPr>
          <a:xfrm>
            <a:off x="5747275" y="2430593"/>
            <a:ext cx="5673184" cy="2638289"/>
          </a:xfrm>
          <a:prstGeom prst="rect">
            <a:avLst/>
          </a:prstGeom>
        </p:spPr>
      </p:pic>
    </p:spTree>
    <p:extLst>
      <p:ext uri="{BB962C8B-B14F-4D97-AF65-F5344CB8AC3E}">
        <p14:creationId xmlns:p14="http://schemas.microsoft.com/office/powerpoint/2010/main" val="2219713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F53361-6563-9012-5BF5-86439AAA8E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5E6B31-35F9-73A2-EB6C-F4113E692A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475E6B63-ED1C-DFA5-7EE6-9A089FD5FF8D}"/>
              </a:ext>
            </a:extLst>
          </p:cNvPr>
          <p:cNvSpPr txBox="1"/>
          <p:nvPr/>
        </p:nvSpPr>
        <p:spPr>
          <a:xfrm>
            <a:off x="1017986" y="1880711"/>
            <a:ext cx="10011308" cy="1323439"/>
          </a:xfrm>
          <a:prstGeom prst="rect">
            <a:avLst/>
          </a:prstGeom>
          <a:noFill/>
        </p:spPr>
        <p:txBody>
          <a:bodyPr wrap="square" rtlCol="0">
            <a:spAutoFit/>
          </a:bodyPr>
          <a:lstStyle/>
          <a:p>
            <a:r>
              <a:rPr lang="en-US" sz="2000" dirty="0">
                <a:latin typeface="Alexandria"/>
              </a:rPr>
              <a:t>Commercial real estate markets are deeply intertwined with macroeconomic forces.</a:t>
            </a:r>
          </a:p>
          <a:p>
            <a:r>
              <a:rPr lang="en-US" sz="2000" dirty="0">
                <a:latin typeface="Alexandria"/>
              </a:rPr>
              <a:t> Property values, rents, and yields fluctuate with </a:t>
            </a:r>
            <a:r>
              <a:rPr lang="en-US" sz="2000" b="1" dirty="0">
                <a:latin typeface="Alexandria"/>
              </a:rPr>
              <a:t>GDP growth, interest rates, inflation, and employment trends</a:t>
            </a:r>
            <a:r>
              <a:rPr lang="en-US" sz="2000" dirty="0">
                <a:latin typeface="Alexandria"/>
              </a:rPr>
              <a:t>. Understanding these relationships helps investors and policymakers anticipate changes in market dynamics.</a:t>
            </a:r>
          </a:p>
        </p:txBody>
      </p:sp>
      <p:pic>
        <p:nvPicPr>
          <p:cNvPr id="7" name="Graphic 21">
            <a:extLst>
              <a:ext uri="{FF2B5EF4-FFF2-40B4-BE49-F238E27FC236}">
                <a16:creationId xmlns:a16="http://schemas.microsoft.com/office/drawing/2014/main" id="{6BC0F22F-1718-BB96-5397-5F3FCC9B0B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CB2C3AC7-F819-F1B0-1F7E-7CE6E042803F}"/>
              </a:ext>
            </a:extLst>
          </p:cNvPr>
          <p:cNvSpPr txBox="1"/>
          <p:nvPr/>
        </p:nvSpPr>
        <p:spPr>
          <a:xfrm>
            <a:off x="681877" y="962978"/>
            <a:ext cx="8991976" cy="523220"/>
          </a:xfrm>
          <a:prstGeom prst="rect">
            <a:avLst/>
          </a:prstGeom>
          <a:noFill/>
        </p:spPr>
        <p:txBody>
          <a:bodyPr wrap="square" rtlCol="0">
            <a:spAutoFit/>
          </a:bodyPr>
          <a:lstStyle/>
          <a:p>
            <a:r>
              <a:rPr lang="en-US" sz="2800" dirty="0">
                <a:latin typeface="Alexandria" charset="0"/>
              </a:rPr>
              <a:t>7. Macroeconomic Influences on Commercial Real Estate</a:t>
            </a:r>
          </a:p>
        </p:txBody>
      </p:sp>
      <p:pic>
        <p:nvPicPr>
          <p:cNvPr id="4" name="صورة 3">
            <a:extLst>
              <a:ext uri="{FF2B5EF4-FFF2-40B4-BE49-F238E27FC236}">
                <a16:creationId xmlns:a16="http://schemas.microsoft.com/office/drawing/2014/main" id="{98900348-5D1D-C462-D21C-211FF331F8C5}"/>
              </a:ext>
            </a:extLst>
          </p:cNvPr>
          <p:cNvPicPr>
            <a:picLocks noChangeAspect="1"/>
          </p:cNvPicPr>
          <p:nvPr/>
        </p:nvPicPr>
        <p:blipFill>
          <a:blip r:embed="rId3"/>
          <a:stretch>
            <a:fillRect/>
          </a:stretch>
        </p:blipFill>
        <p:spPr>
          <a:xfrm>
            <a:off x="3710154" y="3168596"/>
            <a:ext cx="4684338" cy="2623230"/>
          </a:xfrm>
          <a:prstGeom prst="rect">
            <a:avLst/>
          </a:prstGeom>
        </p:spPr>
      </p:pic>
    </p:spTree>
    <p:extLst>
      <p:ext uri="{BB962C8B-B14F-4D97-AF65-F5344CB8AC3E}">
        <p14:creationId xmlns:p14="http://schemas.microsoft.com/office/powerpoint/2010/main" val="3432371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779EE-D480-4245-B4CD-8F2065E488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4E783-92EB-4F58-A8EA-515181CD7C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012571BC-323A-F5D0-953E-0EAB3AE82F09}"/>
              </a:ext>
            </a:extLst>
          </p:cNvPr>
          <p:cNvSpPr txBox="1"/>
          <p:nvPr/>
        </p:nvSpPr>
        <p:spPr>
          <a:xfrm>
            <a:off x="826582" y="1777521"/>
            <a:ext cx="9606572" cy="1237262"/>
          </a:xfrm>
          <a:prstGeom prst="rect">
            <a:avLst/>
          </a:prstGeom>
          <a:noFill/>
        </p:spPr>
        <p:txBody>
          <a:bodyPr wrap="square" rtlCol="0">
            <a:spAutoFit/>
          </a:bodyPr>
          <a:lstStyle/>
          <a:p>
            <a:pPr>
              <a:lnSpc>
                <a:spcPct val="200000"/>
              </a:lnSpc>
            </a:pPr>
            <a:r>
              <a:rPr lang="en-US" sz="2000" b="1" dirty="0"/>
              <a:t>7.1 Key Macroeconomic Drivers</a:t>
            </a:r>
          </a:p>
          <a:p>
            <a:pPr>
              <a:lnSpc>
                <a:spcPct val="200000"/>
              </a:lnSpc>
            </a:pPr>
            <a:endParaRPr lang="en-US" sz="2000" b="1" dirty="0"/>
          </a:p>
        </p:txBody>
      </p:sp>
      <p:pic>
        <p:nvPicPr>
          <p:cNvPr id="7" name="Graphic 21">
            <a:extLst>
              <a:ext uri="{FF2B5EF4-FFF2-40B4-BE49-F238E27FC236}">
                <a16:creationId xmlns:a16="http://schemas.microsoft.com/office/drawing/2014/main" id="{DF696E5E-10C6-0315-3D98-A382FE8243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جدول 7">
            <a:extLst>
              <a:ext uri="{FF2B5EF4-FFF2-40B4-BE49-F238E27FC236}">
                <a16:creationId xmlns:a16="http://schemas.microsoft.com/office/drawing/2014/main" id="{A1E8150C-0E2D-A721-4EB4-85E83AA2AFE6}"/>
              </a:ext>
            </a:extLst>
          </p:cNvPr>
          <p:cNvGraphicFramePr>
            <a:graphicFrameLocks noGrp="1"/>
          </p:cNvGraphicFramePr>
          <p:nvPr>
            <p:extLst>
              <p:ext uri="{D42A27DB-BD31-4B8C-83A1-F6EECF244321}">
                <p14:modId xmlns:p14="http://schemas.microsoft.com/office/powerpoint/2010/main" val="3896507614"/>
              </p:ext>
            </p:extLst>
          </p:nvPr>
        </p:nvGraphicFramePr>
        <p:xfrm>
          <a:off x="838200" y="2721134"/>
          <a:ext cx="10515600" cy="3078480"/>
        </p:xfrm>
        <a:graphic>
          <a:graphicData uri="http://schemas.openxmlformats.org/drawingml/2006/table">
            <a:tbl>
              <a:tblPr/>
              <a:tblGrid>
                <a:gridCol w="5257800">
                  <a:extLst>
                    <a:ext uri="{9D8B030D-6E8A-4147-A177-3AD203B41FA5}">
                      <a16:colId xmlns:a16="http://schemas.microsoft.com/office/drawing/2014/main" val="682754735"/>
                    </a:ext>
                  </a:extLst>
                </a:gridCol>
                <a:gridCol w="5257800">
                  <a:extLst>
                    <a:ext uri="{9D8B030D-6E8A-4147-A177-3AD203B41FA5}">
                      <a16:colId xmlns:a16="http://schemas.microsoft.com/office/drawing/2014/main" val="2982696540"/>
                    </a:ext>
                  </a:extLst>
                </a:gridCol>
              </a:tblGrid>
              <a:tr h="0">
                <a:tc>
                  <a:txBody>
                    <a:bodyPr/>
                    <a:lstStyle/>
                    <a:p>
                      <a:pPr>
                        <a:buNone/>
                      </a:pPr>
                      <a:r>
                        <a:rPr lang="en-US" sz="2000" b="1" dirty="0">
                          <a:latin typeface="Alexandria"/>
                        </a:rPr>
                        <a:t>Indicator</a:t>
                      </a:r>
                    </a:p>
                  </a:txBody>
                  <a:tcPr anchor="ctr">
                    <a:lnL>
                      <a:noFill/>
                    </a:lnL>
                    <a:lnR>
                      <a:noFill/>
                    </a:lnR>
                    <a:lnT>
                      <a:noFill/>
                    </a:lnT>
                    <a:lnB>
                      <a:noFill/>
                    </a:lnB>
                    <a:noFill/>
                  </a:tcPr>
                </a:tc>
                <a:tc>
                  <a:txBody>
                    <a:bodyPr/>
                    <a:lstStyle/>
                    <a:p>
                      <a:pPr>
                        <a:buNone/>
                      </a:pPr>
                      <a:r>
                        <a:rPr lang="en-US" sz="2000" b="1" dirty="0">
                          <a:latin typeface="Alexandria"/>
                        </a:rPr>
                        <a:t>Mechanism of Influence on CRE</a:t>
                      </a:r>
                    </a:p>
                  </a:txBody>
                  <a:tcPr anchor="ctr">
                    <a:lnL>
                      <a:noFill/>
                    </a:lnL>
                    <a:lnR>
                      <a:noFill/>
                    </a:lnR>
                    <a:lnT>
                      <a:noFill/>
                    </a:lnT>
                    <a:lnB>
                      <a:noFill/>
                    </a:lnB>
                    <a:noFill/>
                  </a:tcPr>
                </a:tc>
                <a:extLst>
                  <a:ext uri="{0D108BD9-81ED-4DB2-BD59-A6C34878D82A}">
                    <a16:rowId xmlns:a16="http://schemas.microsoft.com/office/drawing/2014/main" val="1893691214"/>
                  </a:ext>
                </a:extLst>
              </a:tr>
              <a:tr h="0">
                <a:tc>
                  <a:txBody>
                    <a:bodyPr/>
                    <a:lstStyle/>
                    <a:p>
                      <a:pPr>
                        <a:buNone/>
                      </a:pPr>
                      <a:r>
                        <a:rPr lang="en-US" sz="2000" b="1" dirty="0">
                          <a:latin typeface="Alexandria"/>
                        </a:rPr>
                        <a:t>GDP Growth</a:t>
                      </a:r>
                      <a:endParaRPr lang="en-US"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Expands business activity → higher demand for space</a:t>
                      </a:r>
                    </a:p>
                  </a:txBody>
                  <a:tcPr anchor="ctr">
                    <a:lnL>
                      <a:noFill/>
                    </a:lnL>
                    <a:lnR>
                      <a:noFill/>
                    </a:lnR>
                    <a:lnT>
                      <a:noFill/>
                    </a:lnT>
                    <a:lnB>
                      <a:noFill/>
                    </a:lnB>
                    <a:noFill/>
                  </a:tcPr>
                </a:tc>
                <a:extLst>
                  <a:ext uri="{0D108BD9-81ED-4DB2-BD59-A6C34878D82A}">
                    <a16:rowId xmlns:a16="http://schemas.microsoft.com/office/drawing/2014/main" val="1561713846"/>
                  </a:ext>
                </a:extLst>
              </a:tr>
              <a:tr h="0">
                <a:tc>
                  <a:txBody>
                    <a:bodyPr/>
                    <a:lstStyle/>
                    <a:p>
                      <a:pPr>
                        <a:buNone/>
                      </a:pPr>
                      <a:r>
                        <a:rPr lang="en-US" sz="2000" b="1">
                          <a:latin typeface="Alexandria"/>
                        </a:rPr>
                        <a:t>Employment</a:t>
                      </a:r>
                      <a:endParaRPr lang="en-US" sz="2000">
                        <a:latin typeface="Alexandria"/>
                      </a:endParaRPr>
                    </a:p>
                  </a:txBody>
                  <a:tcPr anchor="ctr">
                    <a:lnL>
                      <a:noFill/>
                    </a:lnL>
                    <a:lnR>
                      <a:noFill/>
                    </a:lnR>
                    <a:lnT>
                      <a:noFill/>
                    </a:lnT>
                    <a:lnB>
                      <a:noFill/>
                    </a:lnB>
                    <a:noFill/>
                  </a:tcPr>
                </a:tc>
                <a:tc>
                  <a:txBody>
                    <a:bodyPr/>
                    <a:lstStyle/>
                    <a:p>
                      <a:pPr>
                        <a:buNone/>
                      </a:pPr>
                      <a:r>
                        <a:rPr lang="en-US" sz="2000">
                          <a:latin typeface="Alexandria"/>
                        </a:rPr>
                        <a:t>Job creation boosts office and retail occupancy</a:t>
                      </a:r>
                    </a:p>
                  </a:txBody>
                  <a:tcPr anchor="ctr">
                    <a:lnL>
                      <a:noFill/>
                    </a:lnL>
                    <a:lnR>
                      <a:noFill/>
                    </a:lnR>
                    <a:lnT>
                      <a:noFill/>
                    </a:lnT>
                    <a:lnB>
                      <a:noFill/>
                    </a:lnB>
                    <a:noFill/>
                  </a:tcPr>
                </a:tc>
                <a:extLst>
                  <a:ext uri="{0D108BD9-81ED-4DB2-BD59-A6C34878D82A}">
                    <a16:rowId xmlns:a16="http://schemas.microsoft.com/office/drawing/2014/main" val="2586213647"/>
                  </a:ext>
                </a:extLst>
              </a:tr>
              <a:tr h="0">
                <a:tc>
                  <a:txBody>
                    <a:bodyPr/>
                    <a:lstStyle/>
                    <a:p>
                      <a:pPr>
                        <a:buNone/>
                      </a:pPr>
                      <a:r>
                        <a:rPr lang="en-US" sz="2000" b="1">
                          <a:latin typeface="Alexandria"/>
                        </a:rPr>
                        <a:t>Interest Rates</a:t>
                      </a:r>
                      <a:endParaRPr lang="en-US" sz="2000">
                        <a:latin typeface="Alexandria"/>
                      </a:endParaRPr>
                    </a:p>
                  </a:txBody>
                  <a:tcPr anchor="ctr">
                    <a:lnL>
                      <a:noFill/>
                    </a:lnL>
                    <a:lnR>
                      <a:noFill/>
                    </a:lnR>
                    <a:lnT>
                      <a:noFill/>
                    </a:lnT>
                    <a:lnB>
                      <a:noFill/>
                    </a:lnB>
                    <a:noFill/>
                  </a:tcPr>
                </a:tc>
                <a:tc>
                  <a:txBody>
                    <a:bodyPr/>
                    <a:lstStyle/>
                    <a:p>
                      <a:pPr>
                        <a:buNone/>
                      </a:pPr>
                      <a:r>
                        <a:rPr lang="en-US" sz="2000">
                          <a:latin typeface="Alexandria"/>
                        </a:rPr>
                        <a:t>Affect borrowing cost and cap rates</a:t>
                      </a:r>
                    </a:p>
                  </a:txBody>
                  <a:tcPr anchor="ctr">
                    <a:lnL>
                      <a:noFill/>
                    </a:lnL>
                    <a:lnR>
                      <a:noFill/>
                    </a:lnR>
                    <a:lnT>
                      <a:noFill/>
                    </a:lnT>
                    <a:lnB>
                      <a:noFill/>
                    </a:lnB>
                    <a:noFill/>
                  </a:tcPr>
                </a:tc>
                <a:extLst>
                  <a:ext uri="{0D108BD9-81ED-4DB2-BD59-A6C34878D82A}">
                    <a16:rowId xmlns:a16="http://schemas.microsoft.com/office/drawing/2014/main" val="1710232958"/>
                  </a:ext>
                </a:extLst>
              </a:tr>
              <a:tr h="0">
                <a:tc>
                  <a:txBody>
                    <a:bodyPr/>
                    <a:lstStyle/>
                    <a:p>
                      <a:pPr>
                        <a:buNone/>
                      </a:pPr>
                      <a:r>
                        <a:rPr lang="en-US" sz="2000" b="1">
                          <a:latin typeface="Alexandria"/>
                        </a:rPr>
                        <a:t>Inflation</a:t>
                      </a:r>
                      <a:endParaRPr lang="en-US" sz="2000">
                        <a:latin typeface="Alexandria"/>
                      </a:endParaRPr>
                    </a:p>
                  </a:txBody>
                  <a:tcPr anchor="ctr">
                    <a:lnL>
                      <a:noFill/>
                    </a:lnL>
                    <a:lnR>
                      <a:noFill/>
                    </a:lnR>
                    <a:lnT>
                      <a:noFill/>
                    </a:lnT>
                    <a:lnB>
                      <a:noFill/>
                    </a:lnB>
                    <a:noFill/>
                  </a:tcPr>
                </a:tc>
                <a:tc>
                  <a:txBody>
                    <a:bodyPr/>
                    <a:lstStyle/>
                    <a:p>
                      <a:pPr>
                        <a:buNone/>
                      </a:pPr>
                      <a:r>
                        <a:rPr lang="en-US" sz="2000">
                          <a:latin typeface="Alexandria"/>
                        </a:rPr>
                        <a:t>Increases replacement cost and nominal rents</a:t>
                      </a:r>
                    </a:p>
                  </a:txBody>
                  <a:tcPr anchor="ctr">
                    <a:lnL>
                      <a:noFill/>
                    </a:lnL>
                    <a:lnR>
                      <a:noFill/>
                    </a:lnR>
                    <a:lnT>
                      <a:noFill/>
                    </a:lnT>
                    <a:lnB>
                      <a:noFill/>
                    </a:lnB>
                    <a:noFill/>
                  </a:tcPr>
                </a:tc>
                <a:extLst>
                  <a:ext uri="{0D108BD9-81ED-4DB2-BD59-A6C34878D82A}">
                    <a16:rowId xmlns:a16="http://schemas.microsoft.com/office/drawing/2014/main" val="2299621291"/>
                  </a:ext>
                </a:extLst>
              </a:tr>
              <a:tr h="0">
                <a:tc>
                  <a:txBody>
                    <a:bodyPr/>
                    <a:lstStyle/>
                    <a:p>
                      <a:pPr>
                        <a:buNone/>
                      </a:pPr>
                      <a:r>
                        <a:rPr lang="en-US" sz="2000" b="1" dirty="0">
                          <a:latin typeface="Alexandria"/>
                        </a:rPr>
                        <a:t>Exchange Rate</a:t>
                      </a:r>
                      <a:endParaRPr lang="en-US" sz="2000" dirty="0">
                        <a:latin typeface="Alexandria"/>
                      </a:endParaRPr>
                    </a:p>
                  </a:txBody>
                  <a:tcPr anchor="ctr">
                    <a:lnL>
                      <a:noFill/>
                    </a:lnL>
                    <a:lnR>
                      <a:noFill/>
                    </a:lnR>
                    <a:lnT>
                      <a:noFill/>
                    </a:lnT>
                    <a:lnB>
                      <a:noFill/>
                    </a:lnB>
                    <a:noFill/>
                  </a:tcPr>
                </a:tc>
                <a:tc>
                  <a:txBody>
                    <a:bodyPr/>
                    <a:lstStyle/>
                    <a:p>
                      <a:pPr>
                        <a:buNone/>
                      </a:pPr>
                      <a:r>
                        <a:rPr lang="en-US" sz="2000">
                          <a:latin typeface="Alexandria"/>
                        </a:rPr>
                        <a:t>Influences cross-border investment</a:t>
                      </a:r>
                    </a:p>
                  </a:txBody>
                  <a:tcPr anchor="ctr">
                    <a:lnL>
                      <a:noFill/>
                    </a:lnL>
                    <a:lnR>
                      <a:noFill/>
                    </a:lnR>
                    <a:lnT>
                      <a:noFill/>
                    </a:lnT>
                    <a:lnB>
                      <a:noFill/>
                    </a:lnB>
                    <a:noFill/>
                  </a:tcPr>
                </a:tc>
                <a:extLst>
                  <a:ext uri="{0D108BD9-81ED-4DB2-BD59-A6C34878D82A}">
                    <a16:rowId xmlns:a16="http://schemas.microsoft.com/office/drawing/2014/main" val="2940719049"/>
                  </a:ext>
                </a:extLst>
              </a:tr>
              <a:tr h="0">
                <a:tc>
                  <a:txBody>
                    <a:bodyPr/>
                    <a:lstStyle/>
                    <a:p>
                      <a:pPr>
                        <a:buNone/>
                      </a:pPr>
                      <a:r>
                        <a:rPr lang="en-US" sz="2000" b="1">
                          <a:latin typeface="Alexandria"/>
                        </a:rPr>
                        <a:t>Consumer Confidence</a:t>
                      </a:r>
                      <a:endParaRPr lang="en-US" sz="2000">
                        <a:latin typeface="Alexandria"/>
                      </a:endParaRPr>
                    </a:p>
                  </a:txBody>
                  <a:tcPr anchor="ctr">
                    <a:lnL>
                      <a:noFill/>
                    </a:lnL>
                    <a:lnR>
                      <a:noFill/>
                    </a:lnR>
                    <a:lnT>
                      <a:noFill/>
                    </a:lnT>
                    <a:lnB>
                      <a:noFill/>
                    </a:lnB>
                    <a:noFill/>
                  </a:tcPr>
                </a:tc>
                <a:tc>
                  <a:txBody>
                    <a:bodyPr/>
                    <a:lstStyle/>
                    <a:p>
                      <a:pPr>
                        <a:buNone/>
                      </a:pPr>
                      <a:r>
                        <a:rPr lang="en-US" sz="2000" dirty="0">
                          <a:latin typeface="Alexandria"/>
                        </a:rPr>
                        <a:t>Drives retail and hospitality demand</a:t>
                      </a:r>
                    </a:p>
                  </a:txBody>
                  <a:tcPr anchor="ctr">
                    <a:lnL>
                      <a:noFill/>
                    </a:lnL>
                    <a:lnR>
                      <a:noFill/>
                    </a:lnR>
                    <a:lnT>
                      <a:noFill/>
                    </a:lnT>
                    <a:lnB>
                      <a:noFill/>
                    </a:lnB>
                    <a:noFill/>
                  </a:tcPr>
                </a:tc>
                <a:extLst>
                  <a:ext uri="{0D108BD9-81ED-4DB2-BD59-A6C34878D82A}">
                    <a16:rowId xmlns:a16="http://schemas.microsoft.com/office/drawing/2014/main" val="3139802084"/>
                  </a:ext>
                </a:extLst>
              </a:tr>
            </a:tbl>
          </a:graphicData>
        </a:graphic>
      </p:graphicFrame>
      <p:sp>
        <p:nvSpPr>
          <p:cNvPr id="9" name="TextBox 2">
            <a:extLst>
              <a:ext uri="{FF2B5EF4-FFF2-40B4-BE49-F238E27FC236}">
                <a16:creationId xmlns:a16="http://schemas.microsoft.com/office/drawing/2014/main" id="{05B81A95-B7D5-B766-033B-D592756C8427}"/>
              </a:ext>
            </a:extLst>
          </p:cNvPr>
          <p:cNvSpPr txBox="1"/>
          <p:nvPr/>
        </p:nvSpPr>
        <p:spPr>
          <a:xfrm>
            <a:off x="681877" y="962978"/>
            <a:ext cx="8991976" cy="523220"/>
          </a:xfrm>
          <a:prstGeom prst="rect">
            <a:avLst/>
          </a:prstGeom>
          <a:noFill/>
        </p:spPr>
        <p:txBody>
          <a:bodyPr wrap="square" rtlCol="0">
            <a:spAutoFit/>
          </a:bodyPr>
          <a:lstStyle/>
          <a:p>
            <a:r>
              <a:rPr lang="en-US" sz="2800" dirty="0">
                <a:latin typeface="Alexandria" charset="0"/>
              </a:rPr>
              <a:t>7. Macroeconomic Influences on Commercial Real Estate</a:t>
            </a:r>
          </a:p>
        </p:txBody>
      </p:sp>
    </p:spTree>
    <p:extLst>
      <p:ext uri="{BB962C8B-B14F-4D97-AF65-F5344CB8AC3E}">
        <p14:creationId xmlns:p14="http://schemas.microsoft.com/office/powerpoint/2010/main" val="3765011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53E50-E9C6-A96A-CD13-BD7AEE0F43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38F260-B9DB-8C87-162A-569A9E7E601F}"/>
              </a:ext>
            </a:extLst>
          </p:cNvPr>
          <p:cNvSpPr/>
          <p:nvPr/>
        </p:nvSpPr>
        <p:spPr>
          <a:xfrm>
            <a:off x="528996" y="17074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D5FE2420-FBF9-7EE6-8277-560A6B85B3A0}"/>
              </a:ext>
            </a:extLst>
          </p:cNvPr>
          <p:cNvSpPr txBox="1"/>
          <p:nvPr/>
        </p:nvSpPr>
        <p:spPr>
          <a:xfrm>
            <a:off x="850284" y="1932077"/>
            <a:ext cx="4659819" cy="3785652"/>
          </a:xfrm>
          <a:prstGeom prst="rect">
            <a:avLst/>
          </a:prstGeom>
          <a:noFill/>
        </p:spPr>
        <p:txBody>
          <a:bodyPr wrap="square" rtlCol="0">
            <a:spAutoFit/>
          </a:bodyPr>
          <a:lstStyle/>
          <a:p>
            <a:r>
              <a:rPr lang="en-US" sz="2000" b="1" dirty="0">
                <a:latin typeface="Alexandria"/>
              </a:rPr>
              <a:t> 7.2 Interest Rates and Capitalization Rates</a:t>
            </a:r>
          </a:p>
          <a:p>
            <a:r>
              <a:rPr lang="en-US" sz="2000" dirty="0">
                <a:latin typeface="Alexandria"/>
              </a:rPr>
              <a:t>Interest rates serve as the benchmark for expected returns.</a:t>
            </a:r>
            <a:br>
              <a:rPr lang="en-US" sz="2000" dirty="0">
                <a:latin typeface="Alexandria"/>
              </a:rPr>
            </a:br>
            <a:r>
              <a:rPr lang="en-US" sz="2000" dirty="0">
                <a:latin typeface="Alexandria"/>
              </a:rPr>
              <a:t>When central banks raise rates:</a:t>
            </a:r>
          </a:p>
          <a:p>
            <a:r>
              <a:rPr lang="en-US" sz="2000" dirty="0">
                <a:latin typeface="Alexandria"/>
              </a:rPr>
              <a:t>Debt financing becomes expensive, reducing investor demand.</a:t>
            </a:r>
          </a:p>
          <a:p>
            <a:r>
              <a:rPr lang="en-US" sz="2000" dirty="0">
                <a:latin typeface="Alexandria"/>
              </a:rPr>
              <a:t>Cap rates rise → property values fall.</a:t>
            </a:r>
          </a:p>
          <a:p>
            <a:r>
              <a:rPr lang="en-US" sz="2000" dirty="0">
                <a:latin typeface="Alexandria"/>
              </a:rPr>
              <a:t>When rates fall:</a:t>
            </a:r>
          </a:p>
          <a:p>
            <a:r>
              <a:rPr lang="en-US" sz="2000" dirty="0">
                <a:latin typeface="Alexandria"/>
              </a:rPr>
              <a:t>Lower yields on bonds push investors toward CRE → cap rates compress → property values rise.</a:t>
            </a:r>
          </a:p>
        </p:txBody>
      </p:sp>
      <p:pic>
        <p:nvPicPr>
          <p:cNvPr id="7" name="Graphic 21">
            <a:extLst>
              <a:ext uri="{FF2B5EF4-FFF2-40B4-BE49-F238E27FC236}">
                <a16:creationId xmlns:a16="http://schemas.microsoft.com/office/drawing/2014/main" id="{9E40D71B-719A-0513-0395-8316C1794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صورة 2">
            <a:extLst>
              <a:ext uri="{FF2B5EF4-FFF2-40B4-BE49-F238E27FC236}">
                <a16:creationId xmlns:a16="http://schemas.microsoft.com/office/drawing/2014/main" id="{76EFED2D-78E6-AE73-CCB0-90732191EA35}"/>
              </a:ext>
            </a:extLst>
          </p:cNvPr>
          <p:cNvPicPr>
            <a:picLocks noChangeAspect="1"/>
          </p:cNvPicPr>
          <p:nvPr/>
        </p:nvPicPr>
        <p:blipFill>
          <a:blip r:embed="rId3"/>
          <a:stretch>
            <a:fillRect/>
          </a:stretch>
        </p:blipFill>
        <p:spPr>
          <a:xfrm>
            <a:off x="5743106" y="2060638"/>
            <a:ext cx="5430188" cy="3620125"/>
          </a:xfrm>
          <a:prstGeom prst="rect">
            <a:avLst/>
          </a:prstGeom>
        </p:spPr>
      </p:pic>
      <p:sp>
        <p:nvSpPr>
          <p:cNvPr id="4" name="TextBox 2">
            <a:extLst>
              <a:ext uri="{FF2B5EF4-FFF2-40B4-BE49-F238E27FC236}">
                <a16:creationId xmlns:a16="http://schemas.microsoft.com/office/drawing/2014/main" id="{3DEA3ABF-C777-1B2A-606F-0C42583745B7}"/>
              </a:ext>
            </a:extLst>
          </p:cNvPr>
          <p:cNvSpPr txBox="1"/>
          <p:nvPr/>
        </p:nvSpPr>
        <p:spPr>
          <a:xfrm>
            <a:off x="681877" y="962978"/>
            <a:ext cx="8991976" cy="523220"/>
          </a:xfrm>
          <a:prstGeom prst="rect">
            <a:avLst/>
          </a:prstGeom>
          <a:noFill/>
        </p:spPr>
        <p:txBody>
          <a:bodyPr wrap="square" rtlCol="0">
            <a:spAutoFit/>
          </a:bodyPr>
          <a:lstStyle/>
          <a:p>
            <a:r>
              <a:rPr lang="en-US" sz="2800" dirty="0">
                <a:latin typeface="Alexandria" charset="0"/>
              </a:rPr>
              <a:t>7. Macroeconomic Influences on Commercial Real Estate</a:t>
            </a:r>
          </a:p>
        </p:txBody>
      </p:sp>
      <p:pic>
        <p:nvPicPr>
          <p:cNvPr id="6" name="رسم 5" descr="إصبع سبابة يشير إلى اليمين بظهر يد">
            <a:extLst>
              <a:ext uri="{FF2B5EF4-FFF2-40B4-BE49-F238E27FC236}">
                <a16:creationId xmlns:a16="http://schemas.microsoft.com/office/drawing/2014/main" id="{200C2F71-2689-D2F6-4A9D-E22B931B638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831391" y="1677491"/>
            <a:ext cx="1095303" cy="1485434"/>
          </a:xfrm>
          <a:prstGeom prst="rect">
            <a:avLst/>
          </a:prstGeom>
        </p:spPr>
      </p:pic>
    </p:spTree>
    <p:extLst>
      <p:ext uri="{BB962C8B-B14F-4D97-AF65-F5344CB8AC3E}">
        <p14:creationId xmlns:p14="http://schemas.microsoft.com/office/powerpoint/2010/main" val="4131980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93FD68-1C01-46F4-24C7-9D6D48D238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2F2A73-E11C-5BB6-54E2-B15ED3F32B74}"/>
              </a:ext>
            </a:extLst>
          </p:cNvPr>
          <p:cNvSpPr/>
          <p:nvPr/>
        </p:nvSpPr>
        <p:spPr>
          <a:xfrm>
            <a:off x="617279" y="155503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5D4270A9-706E-BF94-7E0F-DC946B11BB05}"/>
              </a:ext>
            </a:extLst>
          </p:cNvPr>
          <p:cNvSpPr txBox="1"/>
          <p:nvPr/>
        </p:nvSpPr>
        <p:spPr>
          <a:xfrm>
            <a:off x="826580" y="1695930"/>
            <a:ext cx="10394117" cy="1938992"/>
          </a:xfrm>
          <a:prstGeom prst="rect">
            <a:avLst/>
          </a:prstGeom>
          <a:noFill/>
        </p:spPr>
        <p:txBody>
          <a:bodyPr wrap="square" rtlCol="0">
            <a:spAutoFit/>
          </a:bodyPr>
          <a:lstStyle/>
          <a:p>
            <a:r>
              <a:rPr lang="en-US" sz="2000" b="1" dirty="0">
                <a:latin typeface="Alexandria"/>
              </a:rPr>
              <a:t>7.3 Inflation and Real Assets</a:t>
            </a:r>
          </a:p>
          <a:p>
            <a:r>
              <a:rPr lang="en-US" sz="2000" dirty="0">
                <a:latin typeface="Alexandria"/>
              </a:rPr>
              <a:t>Commercial real estate often acts as a </a:t>
            </a:r>
            <a:r>
              <a:rPr lang="en-US" sz="2000" b="1" dirty="0">
                <a:latin typeface="Alexandria"/>
              </a:rPr>
              <a:t>hedge against inflation</a:t>
            </a:r>
            <a:r>
              <a:rPr lang="en-US" sz="2000" dirty="0">
                <a:latin typeface="Alexandria"/>
              </a:rPr>
              <a:t> because:</a:t>
            </a:r>
          </a:p>
          <a:p>
            <a:r>
              <a:rPr lang="en-US" sz="2000" dirty="0">
                <a:latin typeface="Alexandria"/>
              </a:rPr>
              <a:t>Rents can be indexed to price levels.</a:t>
            </a:r>
          </a:p>
          <a:p>
            <a:r>
              <a:rPr lang="en-US" sz="2000" dirty="0">
                <a:latin typeface="Alexandria"/>
              </a:rPr>
              <a:t>Replacement costs rise, boosting asset values.</a:t>
            </a:r>
          </a:p>
          <a:p>
            <a:r>
              <a:rPr lang="en-US" sz="2000" dirty="0">
                <a:latin typeface="Alexandria"/>
              </a:rPr>
              <a:t>However, excessive inflation raises borrowing costs and may deter new investment.</a:t>
            </a:r>
            <a:br>
              <a:rPr lang="en-US" sz="2000" dirty="0">
                <a:latin typeface="Alexandria"/>
              </a:rPr>
            </a:br>
            <a:endParaRPr lang="en-US" sz="2000" dirty="0">
              <a:latin typeface="Alexandria"/>
            </a:endParaRPr>
          </a:p>
        </p:txBody>
      </p:sp>
      <p:pic>
        <p:nvPicPr>
          <p:cNvPr id="7" name="Graphic 21">
            <a:extLst>
              <a:ext uri="{FF2B5EF4-FFF2-40B4-BE49-F238E27FC236}">
                <a16:creationId xmlns:a16="http://schemas.microsoft.com/office/drawing/2014/main" id="{DA809ECF-8994-1AC2-D705-57BFFB122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905C8F4-DE18-AF6E-BABB-57F573BFFADE}"/>
              </a:ext>
            </a:extLst>
          </p:cNvPr>
          <p:cNvSpPr txBox="1"/>
          <p:nvPr/>
        </p:nvSpPr>
        <p:spPr>
          <a:xfrm>
            <a:off x="681877" y="962978"/>
            <a:ext cx="8991976" cy="523220"/>
          </a:xfrm>
          <a:prstGeom prst="rect">
            <a:avLst/>
          </a:prstGeom>
          <a:noFill/>
        </p:spPr>
        <p:txBody>
          <a:bodyPr wrap="square" rtlCol="0">
            <a:spAutoFit/>
          </a:bodyPr>
          <a:lstStyle/>
          <a:p>
            <a:r>
              <a:rPr lang="en-US" sz="2800" dirty="0">
                <a:latin typeface="Alexandria" charset="0"/>
              </a:rPr>
              <a:t>7. Macroeconomic Influences on Commercial Real Estate</a:t>
            </a:r>
          </a:p>
        </p:txBody>
      </p:sp>
      <p:pic>
        <p:nvPicPr>
          <p:cNvPr id="26626" name="Picture 2" descr="Inflation In Real Estate Investments 2022">
            <a:extLst>
              <a:ext uri="{FF2B5EF4-FFF2-40B4-BE49-F238E27FC236}">
                <a16:creationId xmlns:a16="http://schemas.microsoft.com/office/drawing/2014/main" id="{1D911B37-E7BC-8D62-9D21-6B3E73D552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7483" y="3511392"/>
            <a:ext cx="3856922" cy="2139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514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CF289-FA7C-A707-100C-487DF7FB34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180827-38C0-97DA-6571-93268ED4A51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DA287766-7C73-241B-528C-194CF4041098}"/>
              </a:ext>
            </a:extLst>
          </p:cNvPr>
          <p:cNvSpPr txBox="1"/>
          <p:nvPr/>
        </p:nvSpPr>
        <p:spPr>
          <a:xfrm>
            <a:off x="826581" y="1977875"/>
            <a:ext cx="10394117" cy="3785652"/>
          </a:xfrm>
          <a:prstGeom prst="rect">
            <a:avLst/>
          </a:prstGeom>
          <a:solidFill>
            <a:schemeClr val="tx2">
              <a:lumMod val="20000"/>
              <a:lumOff val="80000"/>
            </a:schemeClr>
          </a:solidFill>
        </p:spPr>
        <p:txBody>
          <a:bodyPr wrap="square" rtlCol="0">
            <a:spAutoFit/>
          </a:bodyPr>
          <a:lstStyle/>
          <a:p>
            <a:r>
              <a:rPr lang="en-US" sz="2000" b="1" dirty="0">
                <a:latin typeface="Alexandria"/>
              </a:rPr>
              <a:t> 7.5 Case Study — The 2008 Global Financial Crisis</a:t>
            </a:r>
          </a:p>
          <a:p>
            <a:r>
              <a:rPr lang="en-US" sz="2000" b="1" dirty="0">
                <a:latin typeface="Alexandria"/>
              </a:rPr>
              <a:t>Background:</a:t>
            </a:r>
            <a:endParaRPr lang="en-US" sz="2000" dirty="0">
              <a:latin typeface="Alexandria"/>
            </a:endParaRPr>
          </a:p>
          <a:p>
            <a:r>
              <a:rPr lang="en-US" sz="2000" dirty="0">
                <a:latin typeface="Alexandria"/>
              </a:rPr>
              <a:t>Excessive leverage and securitization (CMBS) inflated property prices.</a:t>
            </a:r>
          </a:p>
          <a:p>
            <a:r>
              <a:rPr lang="en-US" sz="2000" dirty="0">
                <a:latin typeface="Alexandria"/>
              </a:rPr>
              <a:t>When liquidity dried up, CRE transactions collapsed.</a:t>
            </a:r>
          </a:p>
          <a:p>
            <a:r>
              <a:rPr lang="en-US" sz="2000" b="1" dirty="0">
                <a:latin typeface="Alexandria"/>
              </a:rPr>
              <a:t>Impact on U.S. Office Market:</a:t>
            </a:r>
            <a:endParaRPr lang="en-US" sz="2000" dirty="0">
              <a:latin typeface="Alexandria"/>
            </a:endParaRPr>
          </a:p>
          <a:p>
            <a:r>
              <a:rPr lang="en-US" sz="2000" dirty="0">
                <a:latin typeface="Alexandria"/>
              </a:rPr>
              <a:t>Prices declined by 35–40% between 2008–2010.</a:t>
            </a:r>
          </a:p>
          <a:p>
            <a:r>
              <a:rPr lang="en-US" sz="2000" dirty="0">
                <a:latin typeface="Alexandria"/>
              </a:rPr>
              <a:t>Vacancy rates rose above 18%.</a:t>
            </a:r>
          </a:p>
          <a:p>
            <a:r>
              <a:rPr lang="en-US" sz="2000" dirty="0">
                <a:latin typeface="Alexandria"/>
              </a:rPr>
              <a:t>Rents fell sharply; recovery took 5 years.</a:t>
            </a:r>
          </a:p>
          <a:p>
            <a:r>
              <a:rPr lang="en-US" sz="2000" b="1" dirty="0">
                <a:latin typeface="Alexandria"/>
              </a:rPr>
              <a:t>Lesson:</a:t>
            </a:r>
            <a:br>
              <a:rPr lang="en-US" sz="2000" dirty="0">
                <a:latin typeface="Alexandria"/>
              </a:rPr>
            </a:br>
            <a:r>
              <a:rPr lang="en-US" sz="2000" dirty="0">
                <a:latin typeface="Alexandria"/>
              </a:rPr>
              <a:t>Sound underwriting, moderate leverage, and transparent market data are vital for long-term stability.</a:t>
            </a:r>
            <a:br>
              <a:rPr lang="en-US" sz="2000" dirty="0">
                <a:latin typeface="Alexandria"/>
              </a:rPr>
            </a:br>
            <a:endParaRPr lang="en-US" sz="2000" dirty="0">
              <a:latin typeface="Alexandria"/>
            </a:endParaRPr>
          </a:p>
        </p:txBody>
      </p:sp>
      <p:pic>
        <p:nvPicPr>
          <p:cNvPr id="7" name="Graphic 21">
            <a:extLst>
              <a:ext uri="{FF2B5EF4-FFF2-40B4-BE49-F238E27FC236}">
                <a16:creationId xmlns:a16="http://schemas.microsoft.com/office/drawing/2014/main" id="{6118396D-2532-CBD6-B9B4-BD5D52BABF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CF3B4A3-B8FD-133E-323C-0E02C58C722A}"/>
              </a:ext>
            </a:extLst>
          </p:cNvPr>
          <p:cNvSpPr txBox="1"/>
          <p:nvPr/>
        </p:nvSpPr>
        <p:spPr>
          <a:xfrm>
            <a:off x="681877" y="962978"/>
            <a:ext cx="8991976" cy="523220"/>
          </a:xfrm>
          <a:prstGeom prst="rect">
            <a:avLst/>
          </a:prstGeom>
          <a:noFill/>
        </p:spPr>
        <p:txBody>
          <a:bodyPr wrap="square" rtlCol="0">
            <a:spAutoFit/>
          </a:bodyPr>
          <a:lstStyle/>
          <a:p>
            <a:r>
              <a:rPr lang="en-US" sz="2800" dirty="0">
                <a:latin typeface="Alexandria" charset="0"/>
              </a:rPr>
              <a:t>7. Macroeconomic Influences on Commercial Real Estate</a:t>
            </a:r>
          </a:p>
        </p:txBody>
      </p:sp>
    </p:spTree>
    <p:extLst>
      <p:ext uri="{BB962C8B-B14F-4D97-AF65-F5344CB8AC3E}">
        <p14:creationId xmlns:p14="http://schemas.microsoft.com/office/powerpoint/2010/main" val="125755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E28EB-C9D3-5312-F489-52334403F3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9B36A01-38BB-4128-C1CD-30961492484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Recovery → Expansion → Hyper Supply → Recession</a:t>
            </a:r>
            <a:endParaRPr lang="en-US" dirty="0"/>
          </a:p>
        </p:txBody>
      </p:sp>
      <p:sp>
        <p:nvSpPr>
          <p:cNvPr id="48" name="TextBox 47">
            <a:extLst>
              <a:ext uri="{FF2B5EF4-FFF2-40B4-BE49-F238E27FC236}">
                <a16:creationId xmlns:a16="http://schemas.microsoft.com/office/drawing/2014/main" id="{96297B82-1C83-F7B6-A2A4-BE98B0D7D1D6}"/>
              </a:ext>
            </a:extLst>
          </p:cNvPr>
          <p:cNvSpPr txBox="1"/>
          <p:nvPr/>
        </p:nvSpPr>
        <p:spPr>
          <a:xfrm>
            <a:off x="826581" y="2055031"/>
            <a:ext cx="10394117" cy="1583510"/>
          </a:xfrm>
          <a:prstGeom prst="rect">
            <a:avLst/>
          </a:prstGeom>
          <a:noFill/>
        </p:spPr>
        <p:txBody>
          <a:bodyPr wrap="square" rtlCol="0">
            <a:spAutoFit/>
          </a:bodyPr>
          <a:lstStyle/>
          <a:p>
            <a:r>
              <a:rPr lang="en-US" sz="2000" b="1" dirty="0"/>
              <a:t> </a:t>
            </a:r>
            <a:endParaRPr lang="en-US" sz="2000" dirty="0"/>
          </a:p>
          <a:p>
            <a:r>
              <a:rPr lang="en-US" sz="2000" dirty="0"/>
              <a:t>.</a:t>
            </a:r>
          </a:p>
          <a:p>
            <a:pPr>
              <a:lnSpc>
                <a:spcPct val="150000"/>
              </a:lnSpc>
            </a:pPr>
            <a:br>
              <a:rPr lang="en-US" sz="2000" dirty="0"/>
            </a:br>
            <a:endParaRPr lang="en-US" sz="2000" dirty="0"/>
          </a:p>
        </p:txBody>
      </p:sp>
      <p:pic>
        <p:nvPicPr>
          <p:cNvPr id="7" name="Graphic 21">
            <a:extLst>
              <a:ext uri="{FF2B5EF4-FFF2-40B4-BE49-F238E27FC236}">
                <a16:creationId xmlns:a16="http://schemas.microsoft.com/office/drawing/2014/main" id="{ABB8681C-C75C-46C0-DDE7-9508D24A29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AAB34B8E-5189-10AA-AF7A-29D5F70F3FB7}"/>
              </a:ext>
            </a:extLst>
          </p:cNvPr>
          <p:cNvSpPr txBox="1"/>
          <p:nvPr/>
        </p:nvSpPr>
        <p:spPr>
          <a:xfrm>
            <a:off x="617280" y="977507"/>
            <a:ext cx="8361828" cy="523220"/>
          </a:xfrm>
          <a:prstGeom prst="rect">
            <a:avLst/>
          </a:prstGeom>
          <a:noFill/>
        </p:spPr>
        <p:txBody>
          <a:bodyPr wrap="square" rtlCol="0">
            <a:spAutoFit/>
          </a:bodyPr>
          <a:lstStyle/>
          <a:p>
            <a:r>
              <a:rPr lang="en-US" sz="2800" dirty="0">
                <a:latin typeface="Alexandria" charset="0"/>
              </a:rPr>
              <a:t> 8. Market Cycles and Risk</a:t>
            </a:r>
          </a:p>
        </p:txBody>
      </p:sp>
      <p:sp>
        <p:nvSpPr>
          <p:cNvPr id="4" name="TextBox 47">
            <a:extLst>
              <a:ext uri="{FF2B5EF4-FFF2-40B4-BE49-F238E27FC236}">
                <a16:creationId xmlns:a16="http://schemas.microsoft.com/office/drawing/2014/main" id="{850FA34A-ED98-2599-AA39-DC2CBD815602}"/>
              </a:ext>
            </a:extLst>
          </p:cNvPr>
          <p:cNvSpPr txBox="1"/>
          <p:nvPr/>
        </p:nvSpPr>
        <p:spPr>
          <a:xfrm>
            <a:off x="838200" y="1899603"/>
            <a:ext cx="10394117" cy="3477875"/>
          </a:xfrm>
          <a:prstGeom prst="rect">
            <a:avLst/>
          </a:prstGeom>
          <a:noFill/>
        </p:spPr>
        <p:txBody>
          <a:bodyPr wrap="square" rtlCol="0">
            <a:spAutoFit/>
          </a:bodyPr>
          <a:lstStyle/>
          <a:p>
            <a:r>
              <a:rPr lang="en-US" sz="2000" b="1" dirty="0">
                <a:latin typeface="Alexandria"/>
              </a:rPr>
              <a:t>8.1 Real Estate Cycle Phases</a:t>
            </a:r>
          </a:p>
          <a:p>
            <a:r>
              <a:rPr lang="en-US" sz="2000" dirty="0">
                <a:latin typeface="Alexandria"/>
              </a:rPr>
              <a:t>Commercial property markets are cyclical, influenced by supply lags, financing conditions, and macro trends</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r>
              <a:rPr lang="en-US" sz="2000" dirty="0">
                <a:latin typeface="Alexandria"/>
              </a:rPr>
              <a:t>.</a:t>
            </a:r>
          </a:p>
          <a:p>
            <a:endParaRPr lang="en-US" sz="2000" dirty="0">
              <a:latin typeface="Alexandria"/>
            </a:endParaRPr>
          </a:p>
          <a:p>
            <a:r>
              <a:rPr lang="en-US" sz="2000" dirty="0">
                <a:latin typeface="Alexandria"/>
              </a:rPr>
              <a:t>. Recovery → Expansion → Hyper Supply → Recession</a:t>
            </a:r>
          </a:p>
        </p:txBody>
      </p:sp>
      <p:graphicFrame>
        <p:nvGraphicFramePr>
          <p:cNvPr id="5" name="جدول 4">
            <a:extLst>
              <a:ext uri="{FF2B5EF4-FFF2-40B4-BE49-F238E27FC236}">
                <a16:creationId xmlns:a16="http://schemas.microsoft.com/office/drawing/2014/main" id="{A7D9C6BA-12F7-C609-28D5-C1483E819D09}"/>
              </a:ext>
            </a:extLst>
          </p:cNvPr>
          <p:cNvGraphicFramePr>
            <a:graphicFrameLocks noGrp="1"/>
          </p:cNvGraphicFramePr>
          <p:nvPr>
            <p:extLst>
              <p:ext uri="{D42A27DB-BD31-4B8C-83A1-F6EECF244321}">
                <p14:modId xmlns:p14="http://schemas.microsoft.com/office/powerpoint/2010/main" val="3864708521"/>
              </p:ext>
            </p:extLst>
          </p:nvPr>
        </p:nvGraphicFramePr>
        <p:xfrm>
          <a:off x="838200" y="3086894"/>
          <a:ext cx="10515600" cy="1828800"/>
        </p:xfrm>
        <a:graphic>
          <a:graphicData uri="http://schemas.openxmlformats.org/drawingml/2006/table">
            <a:tbl>
              <a:tblPr/>
              <a:tblGrid>
                <a:gridCol w="3505200">
                  <a:extLst>
                    <a:ext uri="{9D8B030D-6E8A-4147-A177-3AD203B41FA5}">
                      <a16:colId xmlns:a16="http://schemas.microsoft.com/office/drawing/2014/main" val="3649523594"/>
                    </a:ext>
                  </a:extLst>
                </a:gridCol>
                <a:gridCol w="3505200">
                  <a:extLst>
                    <a:ext uri="{9D8B030D-6E8A-4147-A177-3AD203B41FA5}">
                      <a16:colId xmlns:a16="http://schemas.microsoft.com/office/drawing/2014/main" val="3746081993"/>
                    </a:ext>
                  </a:extLst>
                </a:gridCol>
                <a:gridCol w="3505200">
                  <a:extLst>
                    <a:ext uri="{9D8B030D-6E8A-4147-A177-3AD203B41FA5}">
                      <a16:colId xmlns:a16="http://schemas.microsoft.com/office/drawing/2014/main" val="4264847492"/>
                    </a:ext>
                  </a:extLst>
                </a:gridCol>
              </a:tblGrid>
              <a:tr h="0">
                <a:tc>
                  <a:txBody>
                    <a:bodyPr/>
                    <a:lstStyle/>
                    <a:p>
                      <a:pPr>
                        <a:buNone/>
                      </a:pPr>
                      <a:r>
                        <a:rPr lang="en-US" b="1" dirty="0">
                          <a:latin typeface="Alexandria"/>
                        </a:rPr>
                        <a:t>Phase</a:t>
                      </a:r>
                    </a:p>
                  </a:txBody>
                  <a:tcPr anchor="ctr">
                    <a:lnL>
                      <a:noFill/>
                    </a:lnL>
                    <a:lnR>
                      <a:noFill/>
                    </a:lnR>
                    <a:lnT>
                      <a:noFill/>
                    </a:lnT>
                    <a:lnB>
                      <a:noFill/>
                    </a:lnB>
                    <a:noFill/>
                  </a:tcPr>
                </a:tc>
                <a:tc>
                  <a:txBody>
                    <a:bodyPr/>
                    <a:lstStyle/>
                    <a:p>
                      <a:pPr>
                        <a:buNone/>
                      </a:pPr>
                      <a:r>
                        <a:rPr lang="en-US" b="1" dirty="0">
                          <a:latin typeface="Alexandria"/>
                        </a:rPr>
                        <a:t>Characteristics</a:t>
                      </a:r>
                    </a:p>
                  </a:txBody>
                  <a:tcPr anchor="ctr">
                    <a:lnL>
                      <a:noFill/>
                    </a:lnL>
                    <a:lnR>
                      <a:noFill/>
                    </a:lnR>
                    <a:lnT>
                      <a:noFill/>
                    </a:lnT>
                    <a:lnB>
                      <a:noFill/>
                    </a:lnB>
                    <a:noFill/>
                  </a:tcPr>
                </a:tc>
                <a:tc>
                  <a:txBody>
                    <a:bodyPr/>
                    <a:lstStyle/>
                    <a:p>
                      <a:pPr>
                        <a:buNone/>
                      </a:pPr>
                      <a:r>
                        <a:rPr lang="en-US" b="1" dirty="0">
                          <a:latin typeface="Alexandria"/>
                        </a:rPr>
                        <a:t>Investor Strategy</a:t>
                      </a:r>
                    </a:p>
                  </a:txBody>
                  <a:tcPr anchor="ctr">
                    <a:lnL>
                      <a:noFill/>
                    </a:lnL>
                    <a:lnR>
                      <a:noFill/>
                    </a:lnR>
                    <a:lnT>
                      <a:noFill/>
                    </a:lnT>
                    <a:lnB>
                      <a:noFill/>
                    </a:lnB>
                    <a:noFill/>
                  </a:tcPr>
                </a:tc>
                <a:extLst>
                  <a:ext uri="{0D108BD9-81ED-4DB2-BD59-A6C34878D82A}">
                    <a16:rowId xmlns:a16="http://schemas.microsoft.com/office/drawing/2014/main" val="1443139287"/>
                  </a:ext>
                </a:extLst>
              </a:tr>
              <a:tr h="0">
                <a:tc>
                  <a:txBody>
                    <a:bodyPr/>
                    <a:lstStyle/>
                    <a:p>
                      <a:pPr>
                        <a:buNone/>
                      </a:pPr>
                      <a:r>
                        <a:rPr lang="en-US" b="1" dirty="0">
                          <a:latin typeface="Alexandria"/>
                        </a:rPr>
                        <a:t>Recovery</a:t>
                      </a:r>
                      <a:endParaRPr lang="en-US" dirty="0">
                        <a:latin typeface="Alexandria"/>
                      </a:endParaRPr>
                    </a:p>
                  </a:txBody>
                  <a:tcPr anchor="ctr">
                    <a:lnL>
                      <a:noFill/>
                    </a:lnL>
                    <a:lnR>
                      <a:noFill/>
                    </a:lnR>
                    <a:lnT>
                      <a:noFill/>
                    </a:lnT>
                    <a:lnB>
                      <a:noFill/>
                    </a:lnB>
                    <a:noFill/>
                  </a:tcPr>
                </a:tc>
                <a:tc>
                  <a:txBody>
                    <a:bodyPr/>
                    <a:lstStyle/>
                    <a:p>
                      <a:pPr>
                        <a:buNone/>
                      </a:pPr>
                      <a:r>
                        <a:rPr lang="en-US" dirty="0">
                          <a:latin typeface="Alexandria"/>
                        </a:rPr>
                        <a:t>Rising occupancy, low new supply</a:t>
                      </a:r>
                    </a:p>
                  </a:txBody>
                  <a:tcPr anchor="ctr">
                    <a:lnL>
                      <a:noFill/>
                    </a:lnL>
                    <a:lnR>
                      <a:noFill/>
                    </a:lnR>
                    <a:lnT>
                      <a:noFill/>
                    </a:lnT>
                    <a:lnB>
                      <a:noFill/>
                    </a:lnB>
                    <a:noFill/>
                  </a:tcPr>
                </a:tc>
                <a:tc>
                  <a:txBody>
                    <a:bodyPr/>
                    <a:lstStyle/>
                    <a:p>
                      <a:pPr>
                        <a:buNone/>
                      </a:pPr>
                      <a:r>
                        <a:rPr lang="en-US" dirty="0">
                          <a:latin typeface="Alexandria"/>
                        </a:rPr>
                        <a:t>Acquire undervalued assets</a:t>
                      </a:r>
                    </a:p>
                  </a:txBody>
                  <a:tcPr anchor="ctr">
                    <a:lnL>
                      <a:noFill/>
                    </a:lnL>
                    <a:lnR>
                      <a:noFill/>
                    </a:lnR>
                    <a:lnT>
                      <a:noFill/>
                    </a:lnT>
                    <a:lnB>
                      <a:noFill/>
                    </a:lnB>
                    <a:noFill/>
                  </a:tcPr>
                </a:tc>
                <a:extLst>
                  <a:ext uri="{0D108BD9-81ED-4DB2-BD59-A6C34878D82A}">
                    <a16:rowId xmlns:a16="http://schemas.microsoft.com/office/drawing/2014/main" val="926522142"/>
                  </a:ext>
                </a:extLst>
              </a:tr>
              <a:tr h="0">
                <a:tc>
                  <a:txBody>
                    <a:bodyPr/>
                    <a:lstStyle/>
                    <a:p>
                      <a:pPr>
                        <a:buNone/>
                      </a:pPr>
                      <a:r>
                        <a:rPr lang="en-US" b="1">
                          <a:latin typeface="Alexandria"/>
                        </a:rPr>
                        <a:t>Expansion</a:t>
                      </a:r>
                      <a:endParaRPr lang="en-US">
                        <a:latin typeface="Alexandria"/>
                      </a:endParaRPr>
                    </a:p>
                  </a:txBody>
                  <a:tcPr anchor="ctr">
                    <a:lnL>
                      <a:noFill/>
                    </a:lnL>
                    <a:lnR>
                      <a:noFill/>
                    </a:lnR>
                    <a:lnT>
                      <a:noFill/>
                    </a:lnT>
                    <a:lnB>
                      <a:noFill/>
                    </a:lnB>
                    <a:noFill/>
                  </a:tcPr>
                </a:tc>
                <a:tc>
                  <a:txBody>
                    <a:bodyPr/>
                    <a:lstStyle/>
                    <a:p>
                      <a:pPr>
                        <a:buNone/>
                      </a:pPr>
                      <a:r>
                        <a:rPr lang="en-US">
                          <a:latin typeface="Alexandria"/>
                        </a:rPr>
                        <a:t>Strong demand, rising rents</a:t>
                      </a:r>
                    </a:p>
                  </a:txBody>
                  <a:tcPr anchor="ctr">
                    <a:lnL>
                      <a:noFill/>
                    </a:lnL>
                    <a:lnR>
                      <a:noFill/>
                    </a:lnR>
                    <a:lnT>
                      <a:noFill/>
                    </a:lnT>
                    <a:lnB>
                      <a:noFill/>
                    </a:lnB>
                    <a:noFill/>
                  </a:tcPr>
                </a:tc>
                <a:tc>
                  <a:txBody>
                    <a:bodyPr/>
                    <a:lstStyle/>
                    <a:p>
                      <a:pPr>
                        <a:buNone/>
                      </a:pPr>
                      <a:r>
                        <a:rPr lang="en-US" dirty="0">
                          <a:latin typeface="Alexandria"/>
                        </a:rPr>
                        <a:t>Develop new projects</a:t>
                      </a:r>
                    </a:p>
                  </a:txBody>
                  <a:tcPr anchor="ctr">
                    <a:lnL>
                      <a:noFill/>
                    </a:lnL>
                    <a:lnR>
                      <a:noFill/>
                    </a:lnR>
                    <a:lnT>
                      <a:noFill/>
                    </a:lnT>
                    <a:lnB>
                      <a:noFill/>
                    </a:lnB>
                    <a:noFill/>
                  </a:tcPr>
                </a:tc>
                <a:extLst>
                  <a:ext uri="{0D108BD9-81ED-4DB2-BD59-A6C34878D82A}">
                    <a16:rowId xmlns:a16="http://schemas.microsoft.com/office/drawing/2014/main" val="2028012474"/>
                  </a:ext>
                </a:extLst>
              </a:tr>
              <a:tr h="0">
                <a:tc>
                  <a:txBody>
                    <a:bodyPr/>
                    <a:lstStyle/>
                    <a:p>
                      <a:pPr>
                        <a:buNone/>
                      </a:pPr>
                      <a:r>
                        <a:rPr lang="en-US" b="1" dirty="0">
                          <a:latin typeface="Alexandria"/>
                        </a:rPr>
                        <a:t>Hyper Supply</a:t>
                      </a:r>
                      <a:endParaRPr lang="en-US" dirty="0">
                        <a:latin typeface="Alexandria"/>
                      </a:endParaRPr>
                    </a:p>
                  </a:txBody>
                  <a:tcPr anchor="ctr">
                    <a:lnL>
                      <a:noFill/>
                    </a:lnL>
                    <a:lnR>
                      <a:noFill/>
                    </a:lnR>
                    <a:lnT>
                      <a:noFill/>
                    </a:lnT>
                    <a:lnB>
                      <a:noFill/>
                    </a:lnB>
                    <a:noFill/>
                  </a:tcPr>
                </a:tc>
                <a:tc>
                  <a:txBody>
                    <a:bodyPr/>
                    <a:lstStyle/>
                    <a:p>
                      <a:pPr>
                        <a:buNone/>
                      </a:pPr>
                      <a:r>
                        <a:rPr lang="en-US">
                          <a:latin typeface="Alexandria"/>
                        </a:rPr>
                        <a:t>Overbuilding, slowing demand</a:t>
                      </a:r>
                    </a:p>
                  </a:txBody>
                  <a:tcPr anchor="ctr">
                    <a:lnL>
                      <a:noFill/>
                    </a:lnL>
                    <a:lnR>
                      <a:noFill/>
                    </a:lnR>
                    <a:lnT>
                      <a:noFill/>
                    </a:lnT>
                    <a:lnB>
                      <a:noFill/>
                    </a:lnB>
                    <a:noFill/>
                  </a:tcPr>
                </a:tc>
                <a:tc>
                  <a:txBody>
                    <a:bodyPr/>
                    <a:lstStyle/>
                    <a:p>
                      <a:pPr>
                        <a:buNone/>
                      </a:pPr>
                      <a:r>
                        <a:rPr lang="en-US" dirty="0">
                          <a:latin typeface="Alexandria"/>
                        </a:rPr>
                        <a:t>Sell, reduce exposure</a:t>
                      </a:r>
                    </a:p>
                  </a:txBody>
                  <a:tcPr anchor="ctr">
                    <a:lnL>
                      <a:noFill/>
                    </a:lnL>
                    <a:lnR>
                      <a:noFill/>
                    </a:lnR>
                    <a:lnT>
                      <a:noFill/>
                    </a:lnT>
                    <a:lnB>
                      <a:noFill/>
                    </a:lnB>
                    <a:noFill/>
                  </a:tcPr>
                </a:tc>
                <a:extLst>
                  <a:ext uri="{0D108BD9-81ED-4DB2-BD59-A6C34878D82A}">
                    <a16:rowId xmlns:a16="http://schemas.microsoft.com/office/drawing/2014/main" val="1106582523"/>
                  </a:ext>
                </a:extLst>
              </a:tr>
              <a:tr h="0">
                <a:tc>
                  <a:txBody>
                    <a:bodyPr/>
                    <a:lstStyle/>
                    <a:p>
                      <a:pPr>
                        <a:buNone/>
                      </a:pPr>
                      <a:r>
                        <a:rPr lang="en-US" b="1" dirty="0">
                          <a:latin typeface="Alexandria"/>
                        </a:rPr>
                        <a:t>Recession</a:t>
                      </a:r>
                      <a:endParaRPr lang="en-US" dirty="0">
                        <a:latin typeface="Alexandria"/>
                      </a:endParaRPr>
                    </a:p>
                  </a:txBody>
                  <a:tcPr anchor="ctr">
                    <a:lnL>
                      <a:noFill/>
                    </a:lnL>
                    <a:lnR>
                      <a:noFill/>
                    </a:lnR>
                    <a:lnT>
                      <a:noFill/>
                    </a:lnT>
                    <a:lnB>
                      <a:noFill/>
                    </a:lnB>
                    <a:noFill/>
                  </a:tcPr>
                </a:tc>
                <a:tc>
                  <a:txBody>
                    <a:bodyPr/>
                    <a:lstStyle/>
                    <a:p>
                      <a:pPr>
                        <a:buNone/>
                      </a:pPr>
                      <a:r>
                        <a:rPr lang="en-US">
                          <a:latin typeface="Alexandria"/>
                        </a:rPr>
                        <a:t>Falling rents, high vacancy</a:t>
                      </a:r>
                    </a:p>
                  </a:txBody>
                  <a:tcPr anchor="ctr">
                    <a:lnL>
                      <a:noFill/>
                    </a:lnL>
                    <a:lnR>
                      <a:noFill/>
                    </a:lnR>
                    <a:lnT>
                      <a:noFill/>
                    </a:lnT>
                    <a:lnB>
                      <a:noFill/>
                    </a:lnB>
                    <a:noFill/>
                  </a:tcPr>
                </a:tc>
                <a:tc>
                  <a:txBody>
                    <a:bodyPr/>
                    <a:lstStyle/>
                    <a:p>
                      <a:pPr>
                        <a:buNone/>
                      </a:pPr>
                      <a:r>
                        <a:rPr lang="en-US" dirty="0">
                          <a:latin typeface="Alexandria"/>
                        </a:rPr>
                        <a:t>Hold cash, reposition assets</a:t>
                      </a:r>
                    </a:p>
                  </a:txBody>
                  <a:tcPr anchor="ctr">
                    <a:lnL>
                      <a:noFill/>
                    </a:lnL>
                    <a:lnR>
                      <a:noFill/>
                    </a:lnR>
                    <a:lnT>
                      <a:noFill/>
                    </a:lnT>
                    <a:lnB>
                      <a:noFill/>
                    </a:lnB>
                    <a:noFill/>
                  </a:tcPr>
                </a:tc>
                <a:extLst>
                  <a:ext uri="{0D108BD9-81ED-4DB2-BD59-A6C34878D82A}">
                    <a16:rowId xmlns:a16="http://schemas.microsoft.com/office/drawing/2014/main" val="3979864498"/>
                  </a:ext>
                </a:extLst>
              </a:tr>
            </a:tbl>
          </a:graphicData>
        </a:graphic>
      </p:graphicFrame>
    </p:spTree>
    <p:extLst>
      <p:ext uri="{BB962C8B-B14F-4D97-AF65-F5344CB8AC3E}">
        <p14:creationId xmlns:p14="http://schemas.microsoft.com/office/powerpoint/2010/main" val="439674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79F06-2143-08C0-84BD-79CE1A896F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588294-BD56-D450-3AFA-786A4825A83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8.6 Exercise 6 — Identifying Cycle Phase</a:t>
            </a:r>
          </a:p>
          <a:p>
            <a:r>
              <a:rPr lang="en-US"/>
              <a:t>A city’s retail market shows:</a:t>
            </a:r>
          </a:p>
          <a:p>
            <a:r>
              <a:rPr lang="en-US"/>
              <a:t>Rising vacancies</a:t>
            </a:r>
          </a:p>
          <a:p>
            <a:r>
              <a:rPr lang="en-US"/>
              <a:t>Continued new construction</a:t>
            </a:r>
          </a:p>
          <a:p>
            <a:r>
              <a:rPr lang="en-US"/>
              <a:t>Slowing rent growth</a:t>
            </a:r>
          </a:p>
          <a:p>
            <a:r>
              <a:rPr lang="en-US"/>
              <a:t>Which phase of the cycle is this?</a:t>
            </a:r>
          </a:p>
          <a:p>
            <a:r>
              <a:rPr lang="en-US" b="1"/>
              <a:t>Answer:</a:t>
            </a:r>
            <a:r>
              <a:rPr lang="en-US"/>
              <a:t> </a:t>
            </a:r>
            <a:r>
              <a:rPr lang="en-US" i="1"/>
              <a:t>Hyper supply</a:t>
            </a:r>
            <a:r>
              <a:rPr lang="en-US"/>
              <a:t> — oversupply before a downturn.</a:t>
            </a:r>
          </a:p>
        </p:txBody>
      </p:sp>
      <p:sp>
        <p:nvSpPr>
          <p:cNvPr id="48" name="TextBox 47">
            <a:extLst>
              <a:ext uri="{FF2B5EF4-FFF2-40B4-BE49-F238E27FC236}">
                <a16:creationId xmlns:a16="http://schemas.microsoft.com/office/drawing/2014/main" id="{8F8455B9-E551-7FBD-8052-8E14537715DB}"/>
              </a:ext>
            </a:extLst>
          </p:cNvPr>
          <p:cNvSpPr txBox="1"/>
          <p:nvPr/>
        </p:nvSpPr>
        <p:spPr>
          <a:xfrm>
            <a:off x="826581" y="2055031"/>
            <a:ext cx="4704789" cy="1583510"/>
          </a:xfrm>
          <a:prstGeom prst="rect">
            <a:avLst/>
          </a:prstGeom>
          <a:noFill/>
        </p:spPr>
        <p:txBody>
          <a:bodyPr wrap="square" rtlCol="0">
            <a:spAutoFit/>
          </a:bodyPr>
          <a:lstStyle/>
          <a:p>
            <a:r>
              <a:rPr lang="en-US" sz="2000" b="1" dirty="0"/>
              <a:t> </a:t>
            </a:r>
            <a:endParaRPr lang="en-US" sz="2000" dirty="0"/>
          </a:p>
          <a:p>
            <a:r>
              <a:rPr lang="en-US" sz="2000" dirty="0"/>
              <a:t>.</a:t>
            </a:r>
          </a:p>
          <a:p>
            <a:pPr>
              <a:lnSpc>
                <a:spcPct val="150000"/>
              </a:lnSpc>
            </a:pPr>
            <a:br>
              <a:rPr lang="en-US" sz="2000" dirty="0"/>
            </a:br>
            <a:endParaRPr lang="en-US" sz="2000" dirty="0"/>
          </a:p>
        </p:txBody>
      </p:sp>
      <p:pic>
        <p:nvPicPr>
          <p:cNvPr id="7" name="Graphic 21">
            <a:extLst>
              <a:ext uri="{FF2B5EF4-FFF2-40B4-BE49-F238E27FC236}">
                <a16:creationId xmlns:a16="http://schemas.microsoft.com/office/drawing/2014/main" id="{2F705E94-1AD1-E2C8-C2B1-8F9BC82B81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BFC01F84-FE30-BDE4-6151-BAD1C1822F8D}"/>
              </a:ext>
            </a:extLst>
          </p:cNvPr>
          <p:cNvSpPr txBox="1"/>
          <p:nvPr/>
        </p:nvSpPr>
        <p:spPr>
          <a:xfrm>
            <a:off x="826581" y="1023556"/>
            <a:ext cx="8361828" cy="523220"/>
          </a:xfrm>
          <a:prstGeom prst="rect">
            <a:avLst/>
          </a:prstGeom>
          <a:noFill/>
        </p:spPr>
        <p:txBody>
          <a:bodyPr wrap="square" rtlCol="0">
            <a:spAutoFit/>
          </a:bodyPr>
          <a:lstStyle/>
          <a:p>
            <a:r>
              <a:rPr lang="en-US" sz="2800" b="1" dirty="0"/>
              <a:t> </a:t>
            </a:r>
            <a:r>
              <a:rPr lang="en-US" sz="2800" dirty="0">
                <a:latin typeface="Alexandria" charset="0"/>
              </a:rPr>
              <a:t>8. Market Cycles and Risk</a:t>
            </a:r>
          </a:p>
        </p:txBody>
      </p:sp>
      <p:sp>
        <p:nvSpPr>
          <p:cNvPr id="4" name="TextBox 47">
            <a:extLst>
              <a:ext uri="{FF2B5EF4-FFF2-40B4-BE49-F238E27FC236}">
                <a16:creationId xmlns:a16="http://schemas.microsoft.com/office/drawing/2014/main" id="{838F06BE-0422-34FC-5A8F-4B3A118B5D91}"/>
              </a:ext>
            </a:extLst>
          </p:cNvPr>
          <p:cNvSpPr txBox="1"/>
          <p:nvPr/>
        </p:nvSpPr>
        <p:spPr>
          <a:xfrm>
            <a:off x="762000" y="2346099"/>
            <a:ext cx="5079545" cy="2862322"/>
          </a:xfrm>
          <a:prstGeom prst="rect">
            <a:avLst/>
          </a:prstGeom>
          <a:noFill/>
        </p:spPr>
        <p:txBody>
          <a:bodyPr wrap="square" rtlCol="0">
            <a:spAutoFit/>
          </a:bodyPr>
          <a:lstStyle/>
          <a:p>
            <a:r>
              <a:rPr lang="en-US" sz="2000" b="1" dirty="0">
                <a:latin typeface="Alexandria"/>
              </a:rPr>
              <a:t>8.2 Factors Driving Market Cycles</a:t>
            </a:r>
          </a:p>
          <a:p>
            <a:endParaRPr lang="en-US" sz="2000" b="1" dirty="0">
              <a:latin typeface="Alexandria"/>
            </a:endParaRPr>
          </a:p>
          <a:p>
            <a:r>
              <a:rPr lang="en-US" sz="2000" b="1" dirty="0">
                <a:latin typeface="Alexandria"/>
              </a:rPr>
              <a:t>Credit availability:</a:t>
            </a:r>
            <a:r>
              <a:rPr lang="en-US" sz="2000" dirty="0">
                <a:latin typeface="Alexandria"/>
              </a:rPr>
              <a:t> Easier loans → expansion</a:t>
            </a:r>
          </a:p>
          <a:p>
            <a:r>
              <a:rPr lang="en-US" sz="2000" b="1" dirty="0">
                <a:latin typeface="Alexandria"/>
              </a:rPr>
              <a:t>Investor sentiment:</a:t>
            </a:r>
            <a:r>
              <a:rPr lang="en-US" sz="2000" dirty="0">
                <a:latin typeface="Alexandria"/>
              </a:rPr>
              <a:t> Optimism can fuel bubbles</a:t>
            </a:r>
          </a:p>
          <a:p>
            <a:r>
              <a:rPr lang="en-US" sz="2000" b="1" dirty="0">
                <a:latin typeface="Alexandria"/>
              </a:rPr>
              <a:t>Construction pipeline:</a:t>
            </a:r>
            <a:r>
              <a:rPr lang="en-US" sz="2000" dirty="0">
                <a:latin typeface="Alexandria"/>
              </a:rPr>
              <a:t> Excess supply triggers downturn</a:t>
            </a:r>
          </a:p>
          <a:p>
            <a:r>
              <a:rPr lang="en-US" sz="2000" b="1" dirty="0">
                <a:latin typeface="Alexandria"/>
              </a:rPr>
              <a:t>External shocks:</a:t>
            </a:r>
            <a:r>
              <a:rPr lang="en-US" sz="2000" dirty="0">
                <a:latin typeface="Alexandria"/>
              </a:rPr>
              <a:t> Pandemics, wars, or recessions</a:t>
            </a:r>
          </a:p>
          <a:p>
            <a:endParaRPr lang="en-US" sz="2000" b="1" dirty="0">
              <a:latin typeface="Alexandria"/>
            </a:endParaRPr>
          </a:p>
        </p:txBody>
      </p:sp>
      <p:sp>
        <p:nvSpPr>
          <p:cNvPr id="6" name="TextBox 47">
            <a:extLst>
              <a:ext uri="{FF2B5EF4-FFF2-40B4-BE49-F238E27FC236}">
                <a16:creationId xmlns:a16="http://schemas.microsoft.com/office/drawing/2014/main" id="{1866965C-F035-8169-9D95-E2841AFFE49F}"/>
              </a:ext>
            </a:extLst>
          </p:cNvPr>
          <p:cNvSpPr txBox="1"/>
          <p:nvPr/>
        </p:nvSpPr>
        <p:spPr>
          <a:xfrm>
            <a:off x="6210362" y="2207380"/>
            <a:ext cx="5079545" cy="2862322"/>
          </a:xfrm>
          <a:prstGeom prst="rect">
            <a:avLst/>
          </a:prstGeom>
          <a:solidFill>
            <a:schemeClr val="accent4">
              <a:lumMod val="20000"/>
              <a:lumOff val="80000"/>
            </a:schemeClr>
          </a:solidFill>
        </p:spPr>
        <p:txBody>
          <a:bodyPr wrap="square" rtlCol="0">
            <a:spAutoFit/>
          </a:bodyPr>
          <a:lstStyle/>
          <a:p>
            <a:endParaRPr lang="en-US" sz="2000" b="1" dirty="0"/>
          </a:p>
          <a:p>
            <a:r>
              <a:rPr lang="en-US" sz="2000" b="1" dirty="0"/>
              <a:t>Exercise — Identifying Cycle Phase</a:t>
            </a:r>
          </a:p>
          <a:p>
            <a:r>
              <a:rPr lang="en-US" sz="2000" dirty="0"/>
              <a:t>A city’s retail market shows:</a:t>
            </a:r>
          </a:p>
          <a:p>
            <a:r>
              <a:rPr lang="en-US" sz="2000" dirty="0"/>
              <a:t>Rising vacancies</a:t>
            </a:r>
          </a:p>
          <a:p>
            <a:r>
              <a:rPr lang="en-US" sz="2000" dirty="0"/>
              <a:t>Continued new construction</a:t>
            </a:r>
          </a:p>
          <a:p>
            <a:r>
              <a:rPr lang="en-US" sz="2000" dirty="0"/>
              <a:t>Slowing rent growth</a:t>
            </a:r>
          </a:p>
          <a:p>
            <a:r>
              <a:rPr lang="en-US" sz="2000" dirty="0"/>
              <a:t>Which phase of the cycle is this?</a:t>
            </a:r>
          </a:p>
          <a:p>
            <a:r>
              <a:rPr lang="en-US" sz="2000" b="1" dirty="0"/>
              <a:t>Answer:</a:t>
            </a:r>
            <a:r>
              <a:rPr lang="en-US" sz="2000" dirty="0"/>
              <a:t> </a:t>
            </a:r>
            <a:r>
              <a:rPr lang="en-US" sz="2000" i="1" dirty="0"/>
              <a:t>Hyper supply</a:t>
            </a:r>
            <a:r>
              <a:rPr lang="en-US" sz="2000" dirty="0"/>
              <a:t> — oversupply before a downturn.</a:t>
            </a:r>
          </a:p>
        </p:txBody>
      </p:sp>
    </p:spTree>
    <p:extLst>
      <p:ext uri="{BB962C8B-B14F-4D97-AF65-F5344CB8AC3E}">
        <p14:creationId xmlns:p14="http://schemas.microsoft.com/office/powerpoint/2010/main" val="3185692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09B16-92FE-2E7E-1235-C09B764820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7CA7AA-3E34-9F6B-0D70-125276E93A9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Law No. (26) of 2007</a:t>
            </a:r>
          </a:p>
          <a:p>
            <a:pPr algn="ctr"/>
            <a:r>
              <a:rPr lang="en-US" dirty="0"/>
              <a:t>Regulating the Relationship between Landlords and Tenants</a:t>
            </a:r>
          </a:p>
          <a:p>
            <a:pPr algn="ctr"/>
            <a:r>
              <a:rPr lang="en-US" dirty="0"/>
              <a:t>in the Emirate of Dubai1tween Landlords and Tenants</a:t>
            </a:r>
          </a:p>
          <a:p>
            <a:pPr algn="ctr"/>
            <a:r>
              <a:rPr lang="en-US" dirty="0"/>
              <a:t>in the Emirate of Dubai1</a:t>
            </a:r>
          </a:p>
        </p:txBody>
      </p:sp>
      <p:sp>
        <p:nvSpPr>
          <p:cNvPr id="48" name="TextBox 47">
            <a:extLst>
              <a:ext uri="{FF2B5EF4-FFF2-40B4-BE49-F238E27FC236}">
                <a16:creationId xmlns:a16="http://schemas.microsoft.com/office/drawing/2014/main" id="{F4866B03-65D6-9C80-A9E6-B7893D10119E}"/>
              </a:ext>
            </a:extLst>
          </p:cNvPr>
          <p:cNvSpPr txBox="1"/>
          <p:nvPr/>
        </p:nvSpPr>
        <p:spPr>
          <a:xfrm>
            <a:off x="826581" y="2055031"/>
            <a:ext cx="10394117" cy="1583510"/>
          </a:xfrm>
          <a:prstGeom prst="rect">
            <a:avLst/>
          </a:prstGeom>
          <a:noFill/>
        </p:spPr>
        <p:txBody>
          <a:bodyPr wrap="square" rtlCol="0">
            <a:spAutoFit/>
          </a:bodyPr>
          <a:lstStyle/>
          <a:p>
            <a:r>
              <a:rPr lang="en-US" sz="2000" b="1" dirty="0"/>
              <a:t> </a:t>
            </a:r>
            <a:endParaRPr lang="en-US" sz="2000" dirty="0"/>
          </a:p>
          <a:p>
            <a:r>
              <a:rPr lang="en-US" sz="2000" dirty="0"/>
              <a:t>.</a:t>
            </a:r>
          </a:p>
          <a:p>
            <a:pPr>
              <a:lnSpc>
                <a:spcPct val="150000"/>
              </a:lnSpc>
            </a:pPr>
            <a:br>
              <a:rPr lang="en-US" sz="2000" dirty="0"/>
            </a:br>
            <a:endParaRPr lang="en-US" sz="2000" dirty="0"/>
          </a:p>
        </p:txBody>
      </p:sp>
      <p:pic>
        <p:nvPicPr>
          <p:cNvPr id="7" name="Graphic 21">
            <a:extLst>
              <a:ext uri="{FF2B5EF4-FFF2-40B4-BE49-F238E27FC236}">
                <a16:creationId xmlns:a16="http://schemas.microsoft.com/office/drawing/2014/main" id="{D1FA026D-FB7D-EC3E-4446-BE1AB2FB1B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EBD94CC3-D4F9-815E-15DB-BD054E09251B}"/>
              </a:ext>
            </a:extLst>
          </p:cNvPr>
          <p:cNvSpPr txBox="1"/>
          <p:nvPr/>
        </p:nvSpPr>
        <p:spPr>
          <a:xfrm>
            <a:off x="762000" y="1827405"/>
            <a:ext cx="8361828" cy="523220"/>
          </a:xfrm>
          <a:prstGeom prst="rect">
            <a:avLst/>
          </a:prstGeom>
          <a:noFill/>
        </p:spPr>
        <p:txBody>
          <a:bodyPr wrap="square" rtlCol="0">
            <a:spAutoFit/>
          </a:bodyPr>
          <a:lstStyle/>
          <a:p>
            <a:r>
              <a:rPr lang="en-US" sz="2800" dirty="0">
                <a:latin typeface="Alexandria"/>
              </a:rPr>
              <a:t> </a:t>
            </a:r>
            <a:r>
              <a:rPr lang="en-US" sz="2000" b="1" dirty="0">
                <a:latin typeface="Alexandria"/>
              </a:rPr>
              <a:t>8.3 Risk in CRE Investment</a:t>
            </a:r>
          </a:p>
        </p:txBody>
      </p:sp>
      <p:graphicFrame>
        <p:nvGraphicFramePr>
          <p:cNvPr id="3" name="جدول 2">
            <a:extLst>
              <a:ext uri="{FF2B5EF4-FFF2-40B4-BE49-F238E27FC236}">
                <a16:creationId xmlns:a16="http://schemas.microsoft.com/office/drawing/2014/main" id="{48B0C6DB-7C25-B9AD-E66D-B3C29BDF5F73}"/>
              </a:ext>
            </a:extLst>
          </p:cNvPr>
          <p:cNvGraphicFramePr>
            <a:graphicFrameLocks noGrp="1"/>
          </p:cNvGraphicFramePr>
          <p:nvPr>
            <p:extLst>
              <p:ext uri="{D42A27DB-BD31-4B8C-83A1-F6EECF244321}">
                <p14:modId xmlns:p14="http://schemas.microsoft.com/office/powerpoint/2010/main" val="3181884916"/>
              </p:ext>
            </p:extLst>
          </p:nvPr>
        </p:nvGraphicFramePr>
        <p:xfrm>
          <a:off x="838200" y="2492534"/>
          <a:ext cx="10515600" cy="3017520"/>
        </p:xfrm>
        <a:graphic>
          <a:graphicData uri="http://schemas.openxmlformats.org/drawingml/2006/table">
            <a:tbl>
              <a:tblPr/>
              <a:tblGrid>
                <a:gridCol w="3505200">
                  <a:extLst>
                    <a:ext uri="{9D8B030D-6E8A-4147-A177-3AD203B41FA5}">
                      <a16:colId xmlns:a16="http://schemas.microsoft.com/office/drawing/2014/main" val="882829539"/>
                    </a:ext>
                  </a:extLst>
                </a:gridCol>
                <a:gridCol w="3505200">
                  <a:extLst>
                    <a:ext uri="{9D8B030D-6E8A-4147-A177-3AD203B41FA5}">
                      <a16:colId xmlns:a16="http://schemas.microsoft.com/office/drawing/2014/main" val="2000606727"/>
                    </a:ext>
                  </a:extLst>
                </a:gridCol>
                <a:gridCol w="3505200">
                  <a:extLst>
                    <a:ext uri="{9D8B030D-6E8A-4147-A177-3AD203B41FA5}">
                      <a16:colId xmlns:a16="http://schemas.microsoft.com/office/drawing/2014/main" val="1298303599"/>
                    </a:ext>
                  </a:extLst>
                </a:gridCol>
              </a:tblGrid>
              <a:tr h="0">
                <a:tc>
                  <a:txBody>
                    <a:bodyPr/>
                    <a:lstStyle/>
                    <a:p>
                      <a:pPr>
                        <a:buNone/>
                      </a:pPr>
                      <a:r>
                        <a:rPr lang="en-US" b="1" dirty="0">
                          <a:latin typeface="Alexandria"/>
                        </a:rPr>
                        <a:t>Risk Type</a:t>
                      </a:r>
                    </a:p>
                  </a:txBody>
                  <a:tcPr anchor="ctr">
                    <a:lnL>
                      <a:noFill/>
                    </a:lnL>
                    <a:lnR>
                      <a:noFill/>
                    </a:lnR>
                    <a:lnT>
                      <a:noFill/>
                    </a:lnT>
                    <a:lnB>
                      <a:noFill/>
                    </a:lnB>
                    <a:noFill/>
                  </a:tcPr>
                </a:tc>
                <a:tc>
                  <a:txBody>
                    <a:bodyPr/>
                    <a:lstStyle/>
                    <a:p>
                      <a:pPr>
                        <a:buNone/>
                      </a:pPr>
                      <a:r>
                        <a:rPr lang="en-US" b="1" dirty="0">
                          <a:latin typeface="Alexandria"/>
                        </a:rPr>
                        <a:t>Description</a:t>
                      </a:r>
                    </a:p>
                  </a:txBody>
                  <a:tcPr anchor="ctr">
                    <a:lnL>
                      <a:noFill/>
                    </a:lnL>
                    <a:lnR>
                      <a:noFill/>
                    </a:lnR>
                    <a:lnT>
                      <a:noFill/>
                    </a:lnT>
                    <a:lnB>
                      <a:noFill/>
                    </a:lnB>
                    <a:noFill/>
                  </a:tcPr>
                </a:tc>
                <a:tc>
                  <a:txBody>
                    <a:bodyPr/>
                    <a:lstStyle/>
                    <a:p>
                      <a:pPr>
                        <a:buNone/>
                      </a:pPr>
                      <a:r>
                        <a:rPr lang="en-US" b="1" dirty="0">
                          <a:latin typeface="Alexandria"/>
                        </a:rPr>
                        <a:t>Mitigation</a:t>
                      </a:r>
                    </a:p>
                  </a:txBody>
                  <a:tcPr anchor="ctr">
                    <a:lnL>
                      <a:noFill/>
                    </a:lnL>
                    <a:lnR>
                      <a:noFill/>
                    </a:lnR>
                    <a:lnT>
                      <a:noFill/>
                    </a:lnT>
                    <a:lnB>
                      <a:noFill/>
                    </a:lnB>
                    <a:noFill/>
                  </a:tcPr>
                </a:tc>
                <a:extLst>
                  <a:ext uri="{0D108BD9-81ED-4DB2-BD59-A6C34878D82A}">
                    <a16:rowId xmlns:a16="http://schemas.microsoft.com/office/drawing/2014/main" val="2131492522"/>
                  </a:ext>
                </a:extLst>
              </a:tr>
              <a:tr h="0">
                <a:tc>
                  <a:txBody>
                    <a:bodyPr/>
                    <a:lstStyle/>
                    <a:p>
                      <a:pPr>
                        <a:buNone/>
                      </a:pPr>
                      <a:r>
                        <a:rPr lang="en-US" b="1" dirty="0">
                          <a:latin typeface="Alexandria"/>
                        </a:rPr>
                        <a:t>Market Risk</a:t>
                      </a:r>
                      <a:endParaRPr lang="en-US" dirty="0">
                        <a:latin typeface="Alexandria"/>
                      </a:endParaRPr>
                    </a:p>
                  </a:txBody>
                  <a:tcPr anchor="ctr">
                    <a:lnL>
                      <a:noFill/>
                    </a:lnL>
                    <a:lnR>
                      <a:noFill/>
                    </a:lnR>
                    <a:lnT>
                      <a:noFill/>
                    </a:lnT>
                    <a:lnB>
                      <a:noFill/>
                    </a:lnB>
                    <a:noFill/>
                  </a:tcPr>
                </a:tc>
                <a:tc>
                  <a:txBody>
                    <a:bodyPr/>
                    <a:lstStyle/>
                    <a:p>
                      <a:pPr>
                        <a:buNone/>
                      </a:pPr>
                      <a:r>
                        <a:rPr lang="en-US" dirty="0">
                          <a:latin typeface="Alexandria"/>
                        </a:rPr>
                        <a:t>Rent, occupancy, and value fluctuations</a:t>
                      </a:r>
                    </a:p>
                  </a:txBody>
                  <a:tcPr anchor="ctr">
                    <a:lnL>
                      <a:noFill/>
                    </a:lnL>
                    <a:lnR>
                      <a:noFill/>
                    </a:lnR>
                    <a:lnT>
                      <a:noFill/>
                    </a:lnT>
                    <a:lnB>
                      <a:noFill/>
                    </a:lnB>
                    <a:noFill/>
                  </a:tcPr>
                </a:tc>
                <a:tc>
                  <a:txBody>
                    <a:bodyPr/>
                    <a:lstStyle/>
                    <a:p>
                      <a:pPr>
                        <a:buNone/>
                      </a:pPr>
                      <a:r>
                        <a:rPr lang="en-US" dirty="0">
                          <a:latin typeface="Alexandria"/>
                        </a:rPr>
                        <a:t>Diversification</a:t>
                      </a:r>
                    </a:p>
                  </a:txBody>
                  <a:tcPr anchor="ctr">
                    <a:lnL>
                      <a:noFill/>
                    </a:lnL>
                    <a:lnR>
                      <a:noFill/>
                    </a:lnR>
                    <a:lnT>
                      <a:noFill/>
                    </a:lnT>
                    <a:lnB>
                      <a:noFill/>
                    </a:lnB>
                    <a:noFill/>
                  </a:tcPr>
                </a:tc>
                <a:extLst>
                  <a:ext uri="{0D108BD9-81ED-4DB2-BD59-A6C34878D82A}">
                    <a16:rowId xmlns:a16="http://schemas.microsoft.com/office/drawing/2014/main" val="3053768406"/>
                  </a:ext>
                </a:extLst>
              </a:tr>
              <a:tr h="0">
                <a:tc>
                  <a:txBody>
                    <a:bodyPr/>
                    <a:lstStyle/>
                    <a:p>
                      <a:pPr>
                        <a:buNone/>
                      </a:pPr>
                      <a:r>
                        <a:rPr lang="en-US" b="1" dirty="0">
                          <a:latin typeface="Alexandria"/>
                        </a:rPr>
                        <a:t>Financial Risk</a:t>
                      </a:r>
                      <a:endParaRPr lang="en-US" dirty="0">
                        <a:latin typeface="Alexandria"/>
                      </a:endParaRPr>
                    </a:p>
                  </a:txBody>
                  <a:tcPr anchor="ctr">
                    <a:lnL>
                      <a:noFill/>
                    </a:lnL>
                    <a:lnR>
                      <a:noFill/>
                    </a:lnR>
                    <a:lnT>
                      <a:noFill/>
                    </a:lnT>
                    <a:lnB>
                      <a:noFill/>
                    </a:lnB>
                    <a:noFill/>
                  </a:tcPr>
                </a:tc>
                <a:tc>
                  <a:txBody>
                    <a:bodyPr/>
                    <a:lstStyle/>
                    <a:p>
                      <a:pPr>
                        <a:buNone/>
                      </a:pPr>
                      <a:r>
                        <a:rPr lang="en-US">
                          <a:latin typeface="Alexandria"/>
                        </a:rPr>
                        <a:t>Debt structure and interest rate exposure</a:t>
                      </a:r>
                    </a:p>
                  </a:txBody>
                  <a:tcPr anchor="ctr">
                    <a:lnL>
                      <a:noFill/>
                    </a:lnL>
                    <a:lnR>
                      <a:noFill/>
                    </a:lnR>
                    <a:lnT>
                      <a:noFill/>
                    </a:lnT>
                    <a:lnB>
                      <a:noFill/>
                    </a:lnB>
                    <a:noFill/>
                  </a:tcPr>
                </a:tc>
                <a:tc>
                  <a:txBody>
                    <a:bodyPr/>
                    <a:lstStyle/>
                    <a:p>
                      <a:pPr>
                        <a:buNone/>
                      </a:pPr>
                      <a:r>
                        <a:rPr lang="en-US" dirty="0">
                          <a:latin typeface="Alexandria"/>
                        </a:rPr>
                        <a:t>Fixed-rate loans</a:t>
                      </a:r>
                    </a:p>
                  </a:txBody>
                  <a:tcPr anchor="ctr">
                    <a:lnL>
                      <a:noFill/>
                    </a:lnL>
                    <a:lnR>
                      <a:noFill/>
                    </a:lnR>
                    <a:lnT>
                      <a:noFill/>
                    </a:lnT>
                    <a:lnB>
                      <a:noFill/>
                    </a:lnB>
                    <a:noFill/>
                  </a:tcPr>
                </a:tc>
                <a:extLst>
                  <a:ext uri="{0D108BD9-81ED-4DB2-BD59-A6C34878D82A}">
                    <a16:rowId xmlns:a16="http://schemas.microsoft.com/office/drawing/2014/main" val="4055215848"/>
                  </a:ext>
                </a:extLst>
              </a:tr>
              <a:tr h="0">
                <a:tc>
                  <a:txBody>
                    <a:bodyPr/>
                    <a:lstStyle/>
                    <a:p>
                      <a:pPr>
                        <a:buNone/>
                      </a:pPr>
                      <a:r>
                        <a:rPr lang="en-US" b="1" dirty="0">
                          <a:latin typeface="Alexandria"/>
                        </a:rPr>
                        <a:t>Liquidity Risk</a:t>
                      </a:r>
                      <a:endParaRPr lang="en-US" dirty="0">
                        <a:latin typeface="Alexandria"/>
                      </a:endParaRPr>
                    </a:p>
                  </a:txBody>
                  <a:tcPr anchor="ctr">
                    <a:lnL>
                      <a:noFill/>
                    </a:lnL>
                    <a:lnR>
                      <a:noFill/>
                    </a:lnR>
                    <a:lnT>
                      <a:noFill/>
                    </a:lnT>
                    <a:lnB>
                      <a:noFill/>
                    </a:lnB>
                    <a:noFill/>
                  </a:tcPr>
                </a:tc>
                <a:tc>
                  <a:txBody>
                    <a:bodyPr/>
                    <a:lstStyle/>
                    <a:p>
                      <a:pPr>
                        <a:buNone/>
                      </a:pPr>
                      <a:r>
                        <a:rPr lang="en-US">
                          <a:latin typeface="Alexandria"/>
                        </a:rPr>
                        <a:t>Time to sell large assets</a:t>
                      </a:r>
                    </a:p>
                  </a:txBody>
                  <a:tcPr anchor="ctr">
                    <a:lnL>
                      <a:noFill/>
                    </a:lnL>
                    <a:lnR>
                      <a:noFill/>
                    </a:lnR>
                    <a:lnT>
                      <a:noFill/>
                    </a:lnT>
                    <a:lnB>
                      <a:noFill/>
                    </a:lnB>
                    <a:noFill/>
                  </a:tcPr>
                </a:tc>
                <a:tc>
                  <a:txBody>
                    <a:bodyPr/>
                    <a:lstStyle/>
                    <a:p>
                      <a:pPr>
                        <a:buNone/>
                      </a:pPr>
                      <a:r>
                        <a:rPr lang="en-US" dirty="0">
                          <a:latin typeface="Alexandria"/>
                        </a:rPr>
                        <a:t>REITs, syndication</a:t>
                      </a:r>
                    </a:p>
                  </a:txBody>
                  <a:tcPr anchor="ctr">
                    <a:lnL>
                      <a:noFill/>
                    </a:lnL>
                    <a:lnR>
                      <a:noFill/>
                    </a:lnR>
                    <a:lnT>
                      <a:noFill/>
                    </a:lnT>
                    <a:lnB>
                      <a:noFill/>
                    </a:lnB>
                    <a:noFill/>
                  </a:tcPr>
                </a:tc>
                <a:extLst>
                  <a:ext uri="{0D108BD9-81ED-4DB2-BD59-A6C34878D82A}">
                    <a16:rowId xmlns:a16="http://schemas.microsoft.com/office/drawing/2014/main" val="1860007214"/>
                  </a:ext>
                </a:extLst>
              </a:tr>
              <a:tr h="0">
                <a:tc>
                  <a:txBody>
                    <a:bodyPr/>
                    <a:lstStyle/>
                    <a:p>
                      <a:pPr>
                        <a:buNone/>
                      </a:pPr>
                      <a:r>
                        <a:rPr lang="en-US" b="1">
                          <a:latin typeface="Alexandria"/>
                        </a:rPr>
                        <a:t>Operational Risk</a:t>
                      </a:r>
                      <a:endParaRPr lang="en-US">
                        <a:latin typeface="Alexandria"/>
                      </a:endParaRPr>
                    </a:p>
                  </a:txBody>
                  <a:tcPr anchor="ctr">
                    <a:lnL>
                      <a:noFill/>
                    </a:lnL>
                    <a:lnR>
                      <a:noFill/>
                    </a:lnR>
                    <a:lnT>
                      <a:noFill/>
                    </a:lnT>
                    <a:lnB>
                      <a:noFill/>
                    </a:lnB>
                    <a:noFill/>
                  </a:tcPr>
                </a:tc>
                <a:tc>
                  <a:txBody>
                    <a:bodyPr/>
                    <a:lstStyle/>
                    <a:p>
                      <a:pPr>
                        <a:buNone/>
                      </a:pPr>
                      <a:r>
                        <a:rPr lang="en-US">
                          <a:latin typeface="Alexandria"/>
                        </a:rPr>
                        <a:t>Management inefficiencies</a:t>
                      </a:r>
                    </a:p>
                  </a:txBody>
                  <a:tcPr anchor="ctr">
                    <a:lnL>
                      <a:noFill/>
                    </a:lnL>
                    <a:lnR>
                      <a:noFill/>
                    </a:lnR>
                    <a:lnT>
                      <a:noFill/>
                    </a:lnT>
                    <a:lnB>
                      <a:noFill/>
                    </a:lnB>
                    <a:noFill/>
                  </a:tcPr>
                </a:tc>
                <a:tc>
                  <a:txBody>
                    <a:bodyPr/>
                    <a:lstStyle/>
                    <a:p>
                      <a:pPr>
                        <a:buNone/>
                      </a:pPr>
                      <a:r>
                        <a:rPr lang="en-US">
                          <a:latin typeface="Alexandria"/>
                        </a:rPr>
                        <a:t>Professional asset management</a:t>
                      </a:r>
                    </a:p>
                  </a:txBody>
                  <a:tcPr anchor="ctr">
                    <a:lnL>
                      <a:noFill/>
                    </a:lnL>
                    <a:lnR>
                      <a:noFill/>
                    </a:lnR>
                    <a:lnT>
                      <a:noFill/>
                    </a:lnT>
                    <a:lnB>
                      <a:noFill/>
                    </a:lnB>
                    <a:noFill/>
                  </a:tcPr>
                </a:tc>
                <a:extLst>
                  <a:ext uri="{0D108BD9-81ED-4DB2-BD59-A6C34878D82A}">
                    <a16:rowId xmlns:a16="http://schemas.microsoft.com/office/drawing/2014/main" val="3933366647"/>
                  </a:ext>
                </a:extLst>
              </a:tr>
              <a:tr h="0">
                <a:tc>
                  <a:txBody>
                    <a:bodyPr/>
                    <a:lstStyle/>
                    <a:p>
                      <a:pPr>
                        <a:buNone/>
                      </a:pPr>
                      <a:r>
                        <a:rPr lang="en-US" b="1">
                          <a:latin typeface="Alexandria"/>
                        </a:rPr>
                        <a:t>Regulatory Risk</a:t>
                      </a:r>
                      <a:endParaRPr lang="en-US">
                        <a:latin typeface="Alexandria"/>
                      </a:endParaRPr>
                    </a:p>
                  </a:txBody>
                  <a:tcPr anchor="ctr">
                    <a:lnL>
                      <a:noFill/>
                    </a:lnL>
                    <a:lnR>
                      <a:noFill/>
                    </a:lnR>
                    <a:lnT>
                      <a:noFill/>
                    </a:lnT>
                    <a:lnB>
                      <a:noFill/>
                    </a:lnB>
                    <a:noFill/>
                  </a:tcPr>
                </a:tc>
                <a:tc>
                  <a:txBody>
                    <a:bodyPr/>
                    <a:lstStyle/>
                    <a:p>
                      <a:pPr>
                        <a:buNone/>
                      </a:pPr>
                      <a:r>
                        <a:rPr lang="en-US">
                          <a:latin typeface="Alexandria"/>
                        </a:rPr>
                        <a:t>Tax, zoning, or foreign ownership rules</a:t>
                      </a:r>
                    </a:p>
                  </a:txBody>
                  <a:tcPr anchor="ctr">
                    <a:lnL>
                      <a:noFill/>
                    </a:lnL>
                    <a:lnR>
                      <a:noFill/>
                    </a:lnR>
                    <a:lnT>
                      <a:noFill/>
                    </a:lnT>
                    <a:lnB>
                      <a:noFill/>
                    </a:lnB>
                    <a:noFill/>
                  </a:tcPr>
                </a:tc>
                <a:tc>
                  <a:txBody>
                    <a:bodyPr/>
                    <a:lstStyle/>
                    <a:p>
                      <a:pPr>
                        <a:buNone/>
                      </a:pPr>
                      <a:r>
                        <a:rPr lang="en-US" dirty="0">
                          <a:latin typeface="Alexandria"/>
                        </a:rPr>
                        <a:t>Due diligence</a:t>
                      </a:r>
                    </a:p>
                  </a:txBody>
                  <a:tcPr anchor="ctr">
                    <a:lnL>
                      <a:noFill/>
                    </a:lnL>
                    <a:lnR>
                      <a:noFill/>
                    </a:lnR>
                    <a:lnT>
                      <a:noFill/>
                    </a:lnT>
                    <a:lnB>
                      <a:noFill/>
                    </a:lnB>
                    <a:noFill/>
                  </a:tcPr>
                </a:tc>
                <a:extLst>
                  <a:ext uri="{0D108BD9-81ED-4DB2-BD59-A6C34878D82A}">
                    <a16:rowId xmlns:a16="http://schemas.microsoft.com/office/drawing/2014/main" val="3499321906"/>
                  </a:ext>
                </a:extLst>
              </a:tr>
            </a:tbl>
          </a:graphicData>
        </a:graphic>
      </p:graphicFrame>
      <p:sp>
        <p:nvSpPr>
          <p:cNvPr id="6" name="TextBox 2">
            <a:extLst>
              <a:ext uri="{FF2B5EF4-FFF2-40B4-BE49-F238E27FC236}">
                <a16:creationId xmlns:a16="http://schemas.microsoft.com/office/drawing/2014/main" id="{24C14652-5BE1-01A0-2E14-460820A30F6B}"/>
              </a:ext>
            </a:extLst>
          </p:cNvPr>
          <p:cNvSpPr txBox="1"/>
          <p:nvPr/>
        </p:nvSpPr>
        <p:spPr>
          <a:xfrm>
            <a:off x="826581" y="1023556"/>
            <a:ext cx="8361828" cy="523220"/>
          </a:xfrm>
          <a:prstGeom prst="rect">
            <a:avLst/>
          </a:prstGeom>
          <a:noFill/>
        </p:spPr>
        <p:txBody>
          <a:bodyPr wrap="square" rtlCol="0">
            <a:spAutoFit/>
          </a:bodyPr>
          <a:lstStyle/>
          <a:p>
            <a:r>
              <a:rPr lang="en-US" sz="2800" b="1" dirty="0"/>
              <a:t> </a:t>
            </a:r>
            <a:r>
              <a:rPr lang="en-US" sz="2800" dirty="0">
                <a:latin typeface="Alexandria" charset="0"/>
              </a:rPr>
              <a:t>8. Market Cycles and Risk</a:t>
            </a:r>
          </a:p>
        </p:txBody>
      </p:sp>
    </p:spTree>
    <p:extLst>
      <p:ext uri="{BB962C8B-B14F-4D97-AF65-F5344CB8AC3E}">
        <p14:creationId xmlns:p14="http://schemas.microsoft.com/office/powerpoint/2010/main" val="28526322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B2CA48-35C9-EF98-C2DD-B1C70DB5A1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DF3F7A-5E6E-B8F8-5C83-9169C53017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Hybrid work models reduced traditional office demand but expanded </a:t>
            </a:r>
            <a:r>
              <a:rPr lang="en-US" b="1"/>
              <a:t>flexible workspace</a:t>
            </a:r>
            <a:r>
              <a:rPr lang="en-US"/>
              <a:t> options. Investors shifted toward </a:t>
            </a:r>
            <a:r>
              <a:rPr lang="en-US" b="1"/>
              <a:t>mixed-use buildings</a:t>
            </a:r>
            <a:r>
              <a:rPr lang="en-US"/>
              <a:t> and </a:t>
            </a:r>
            <a:r>
              <a:rPr lang="en-US" b="1"/>
              <a:t>core urban locations</a:t>
            </a:r>
            <a:endParaRPr lang="en-US" dirty="0"/>
          </a:p>
        </p:txBody>
      </p:sp>
      <p:sp>
        <p:nvSpPr>
          <p:cNvPr id="48" name="TextBox 47">
            <a:extLst>
              <a:ext uri="{FF2B5EF4-FFF2-40B4-BE49-F238E27FC236}">
                <a16:creationId xmlns:a16="http://schemas.microsoft.com/office/drawing/2014/main" id="{5A7E379E-B4D2-42DD-BB13-5D6B074AD50B}"/>
              </a:ext>
            </a:extLst>
          </p:cNvPr>
          <p:cNvSpPr txBox="1"/>
          <p:nvPr/>
        </p:nvSpPr>
        <p:spPr>
          <a:xfrm>
            <a:off x="762000" y="2378322"/>
            <a:ext cx="10394117" cy="3477875"/>
          </a:xfrm>
          <a:prstGeom prst="rect">
            <a:avLst/>
          </a:prstGeom>
          <a:noFill/>
        </p:spPr>
        <p:txBody>
          <a:bodyPr wrap="square" rtlCol="0">
            <a:spAutoFit/>
          </a:bodyPr>
          <a:lstStyle/>
          <a:p>
            <a:r>
              <a:rPr lang="en-US" sz="2000" b="1" dirty="0">
                <a:latin typeface="Alexandria"/>
              </a:rPr>
              <a:t>Example: Europe 2020–2024</a:t>
            </a:r>
          </a:p>
          <a:p>
            <a:endParaRPr lang="en-US" sz="2000" b="1" dirty="0"/>
          </a:p>
          <a:p>
            <a:endParaRPr lang="en-US" sz="2000" b="1" dirty="0"/>
          </a:p>
          <a:p>
            <a:endParaRPr lang="en-US" sz="2000" b="1" dirty="0"/>
          </a:p>
          <a:p>
            <a:endParaRPr lang="en-US" sz="2000" b="1" dirty="0"/>
          </a:p>
          <a:p>
            <a:endParaRPr lang="en-US" sz="2000" b="1" dirty="0"/>
          </a:p>
          <a:p>
            <a:endParaRPr lang="en-US" sz="2000" b="1" dirty="0"/>
          </a:p>
          <a:p>
            <a:endParaRPr lang="en-US" sz="2000" b="1" dirty="0"/>
          </a:p>
          <a:p>
            <a:r>
              <a:rPr lang="en-US" sz="2000" dirty="0">
                <a:latin typeface="Alexandria"/>
              </a:rPr>
              <a:t>Hybrid work models reduced traditional office demand but expanded </a:t>
            </a:r>
            <a:r>
              <a:rPr lang="en-US" sz="2000" b="1" dirty="0">
                <a:latin typeface="Alexandria"/>
              </a:rPr>
              <a:t>flexible workspace</a:t>
            </a:r>
            <a:r>
              <a:rPr lang="en-US" sz="2000" dirty="0">
                <a:latin typeface="Alexandria"/>
              </a:rPr>
              <a:t> options. Investors shifted toward </a:t>
            </a:r>
            <a:r>
              <a:rPr lang="en-US" sz="2000" b="1" dirty="0">
                <a:latin typeface="Alexandria"/>
              </a:rPr>
              <a:t>mixed-use buildings</a:t>
            </a:r>
            <a:r>
              <a:rPr lang="en-US" sz="2000" dirty="0">
                <a:latin typeface="Alexandria"/>
              </a:rPr>
              <a:t> and </a:t>
            </a:r>
            <a:r>
              <a:rPr lang="en-US" sz="2000" b="1" dirty="0">
                <a:latin typeface="Alexandria"/>
              </a:rPr>
              <a:t>core urban locations</a:t>
            </a:r>
          </a:p>
          <a:p>
            <a:endParaRPr lang="en-US" sz="2000" dirty="0"/>
          </a:p>
        </p:txBody>
      </p:sp>
      <p:pic>
        <p:nvPicPr>
          <p:cNvPr id="7" name="Graphic 21">
            <a:extLst>
              <a:ext uri="{FF2B5EF4-FFF2-40B4-BE49-F238E27FC236}">
                <a16:creationId xmlns:a16="http://schemas.microsoft.com/office/drawing/2014/main" id="{EF09C027-4632-C901-2BDF-EF0BE9508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9D9322DB-1A46-36DE-38B1-20BC0F7C8F2D}"/>
              </a:ext>
            </a:extLst>
          </p:cNvPr>
          <p:cNvSpPr txBox="1"/>
          <p:nvPr/>
        </p:nvSpPr>
        <p:spPr>
          <a:xfrm>
            <a:off x="762000" y="1831854"/>
            <a:ext cx="8361828" cy="400110"/>
          </a:xfrm>
          <a:prstGeom prst="rect">
            <a:avLst/>
          </a:prstGeom>
          <a:noFill/>
        </p:spPr>
        <p:txBody>
          <a:bodyPr wrap="square" rtlCol="0">
            <a:spAutoFit/>
          </a:bodyPr>
          <a:lstStyle/>
          <a:p>
            <a:r>
              <a:rPr lang="en-US" sz="2000" b="1" dirty="0"/>
              <a:t>8.4 Case Study — Post-Pandemic Office Market</a:t>
            </a:r>
          </a:p>
        </p:txBody>
      </p:sp>
      <p:graphicFrame>
        <p:nvGraphicFramePr>
          <p:cNvPr id="4" name="جدول 3">
            <a:extLst>
              <a:ext uri="{FF2B5EF4-FFF2-40B4-BE49-F238E27FC236}">
                <a16:creationId xmlns:a16="http://schemas.microsoft.com/office/drawing/2014/main" id="{2D4EA40B-AF0A-93E3-6448-3A45F0E5ECAC}"/>
              </a:ext>
            </a:extLst>
          </p:cNvPr>
          <p:cNvGraphicFramePr>
            <a:graphicFrameLocks noGrp="1"/>
          </p:cNvGraphicFramePr>
          <p:nvPr>
            <p:extLst>
              <p:ext uri="{D42A27DB-BD31-4B8C-83A1-F6EECF244321}">
                <p14:modId xmlns:p14="http://schemas.microsoft.com/office/powerpoint/2010/main" val="3993164888"/>
              </p:ext>
            </p:extLst>
          </p:nvPr>
        </p:nvGraphicFramePr>
        <p:xfrm>
          <a:off x="762000" y="2907342"/>
          <a:ext cx="10515600" cy="1584960"/>
        </p:xfrm>
        <a:graphic>
          <a:graphicData uri="http://schemas.openxmlformats.org/drawingml/2006/table">
            <a:tbl>
              <a:tblPr/>
              <a:tblGrid>
                <a:gridCol w="3505200">
                  <a:extLst>
                    <a:ext uri="{9D8B030D-6E8A-4147-A177-3AD203B41FA5}">
                      <a16:colId xmlns:a16="http://schemas.microsoft.com/office/drawing/2014/main" val="2634194426"/>
                    </a:ext>
                  </a:extLst>
                </a:gridCol>
                <a:gridCol w="3692577">
                  <a:extLst>
                    <a:ext uri="{9D8B030D-6E8A-4147-A177-3AD203B41FA5}">
                      <a16:colId xmlns:a16="http://schemas.microsoft.com/office/drawing/2014/main" val="811022762"/>
                    </a:ext>
                  </a:extLst>
                </a:gridCol>
                <a:gridCol w="3317823">
                  <a:extLst>
                    <a:ext uri="{9D8B030D-6E8A-4147-A177-3AD203B41FA5}">
                      <a16:colId xmlns:a16="http://schemas.microsoft.com/office/drawing/2014/main" val="3212048876"/>
                    </a:ext>
                  </a:extLst>
                </a:gridCol>
              </a:tblGrid>
              <a:tr h="0">
                <a:tc>
                  <a:txBody>
                    <a:bodyPr/>
                    <a:lstStyle/>
                    <a:p>
                      <a:pPr>
                        <a:buNone/>
                      </a:pPr>
                      <a:r>
                        <a:rPr lang="en-US" sz="2000" b="1" dirty="0">
                          <a:latin typeface="Alexandria"/>
                        </a:rPr>
                        <a:t>Indicator</a:t>
                      </a:r>
                    </a:p>
                  </a:txBody>
                  <a:tcPr anchor="ctr">
                    <a:lnL>
                      <a:noFill/>
                    </a:lnL>
                    <a:lnR>
                      <a:noFill/>
                    </a:lnR>
                    <a:lnT>
                      <a:noFill/>
                    </a:lnT>
                    <a:lnB>
                      <a:noFill/>
                    </a:lnB>
                    <a:noFill/>
                  </a:tcPr>
                </a:tc>
                <a:tc>
                  <a:txBody>
                    <a:bodyPr/>
                    <a:lstStyle/>
                    <a:p>
                      <a:pPr>
                        <a:buNone/>
                      </a:pPr>
                      <a:r>
                        <a:rPr lang="en-US" sz="2000" b="1" dirty="0">
                          <a:latin typeface="Alexandria"/>
                        </a:rPr>
                        <a:t>2020</a:t>
                      </a:r>
                      <a:endParaRPr lang="ar-SY" sz="2000" b="1" dirty="0">
                        <a:latin typeface="Alexandria"/>
                      </a:endParaRPr>
                    </a:p>
                  </a:txBody>
                  <a:tcPr anchor="ctr">
                    <a:lnL>
                      <a:noFill/>
                    </a:lnL>
                    <a:lnR>
                      <a:noFill/>
                    </a:lnR>
                    <a:lnT>
                      <a:noFill/>
                    </a:lnT>
                    <a:lnB>
                      <a:noFill/>
                    </a:lnB>
                    <a:noFill/>
                  </a:tcPr>
                </a:tc>
                <a:tc>
                  <a:txBody>
                    <a:bodyPr/>
                    <a:lstStyle/>
                    <a:p>
                      <a:pPr>
                        <a:buNone/>
                      </a:pPr>
                      <a:r>
                        <a:rPr lang="en-US" sz="2000" b="1" dirty="0">
                          <a:latin typeface="Alexandria"/>
                        </a:rPr>
                        <a:t>2024 (est.)</a:t>
                      </a:r>
                    </a:p>
                  </a:txBody>
                  <a:tcPr anchor="ctr">
                    <a:lnL>
                      <a:noFill/>
                    </a:lnL>
                    <a:lnR>
                      <a:noFill/>
                    </a:lnR>
                    <a:lnT>
                      <a:noFill/>
                    </a:lnT>
                    <a:lnB>
                      <a:noFill/>
                    </a:lnB>
                    <a:noFill/>
                  </a:tcPr>
                </a:tc>
                <a:extLst>
                  <a:ext uri="{0D108BD9-81ED-4DB2-BD59-A6C34878D82A}">
                    <a16:rowId xmlns:a16="http://schemas.microsoft.com/office/drawing/2014/main" val="3935722737"/>
                  </a:ext>
                </a:extLst>
              </a:tr>
              <a:tr h="0">
                <a:tc>
                  <a:txBody>
                    <a:bodyPr/>
                    <a:lstStyle/>
                    <a:p>
                      <a:pPr>
                        <a:buNone/>
                      </a:pPr>
                      <a:r>
                        <a:rPr lang="en-US" sz="2000" dirty="0">
                          <a:latin typeface="Alexandria"/>
                        </a:rPr>
                        <a:t>Vacancy Rate</a:t>
                      </a:r>
                    </a:p>
                  </a:txBody>
                  <a:tcPr anchor="ctr">
                    <a:lnL>
                      <a:noFill/>
                    </a:lnL>
                    <a:lnR>
                      <a:noFill/>
                    </a:lnR>
                    <a:lnT>
                      <a:noFill/>
                    </a:lnT>
                    <a:lnB>
                      <a:noFill/>
                    </a:lnB>
                    <a:noFill/>
                  </a:tcPr>
                </a:tc>
                <a:tc>
                  <a:txBody>
                    <a:bodyPr/>
                    <a:lstStyle/>
                    <a:p>
                      <a:pPr>
                        <a:buNone/>
                      </a:pPr>
                      <a:r>
                        <a:rPr lang="en-US" sz="2000" dirty="0">
                          <a:latin typeface="Alexandria"/>
                        </a:rPr>
                        <a:t>18%</a:t>
                      </a:r>
                      <a:endParaRPr lang="ar-SY"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13%</a:t>
                      </a:r>
                      <a:endParaRPr lang="ar-SY" sz="2000" dirty="0">
                        <a:latin typeface="Alexandria"/>
                      </a:endParaRPr>
                    </a:p>
                  </a:txBody>
                  <a:tcPr anchor="ctr">
                    <a:lnL>
                      <a:noFill/>
                    </a:lnL>
                    <a:lnR>
                      <a:noFill/>
                    </a:lnR>
                    <a:lnT>
                      <a:noFill/>
                    </a:lnT>
                    <a:lnB>
                      <a:noFill/>
                    </a:lnB>
                    <a:noFill/>
                  </a:tcPr>
                </a:tc>
                <a:extLst>
                  <a:ext uri="{0D108BD9-81ED-4DB2-BD59-A6C34878D82A}">
                    <a16:rowId xmlns:a16="http://schemas.microsoft.com/office/drawing/2014/main" val="3879490428"/>
                  </a:ext>
                </a:extLst>
              </a:tr>
              <a:tr h="0">
                <a:tc>
                  <a:txBody>
                    <a:bodyPr/>
                    <a:lstStyle/>
                    <a:p>
                      <a:pPr>
                        <a:buNone/>
                      </a:pPr>
                      <a:r>
                        <a:rPr lang="en-US" sz="2000" dirty="0">
                          <a:latin typeface="Alexandria"/>
                        </a:rPr>
                        <a:t>Average Rent (€/m²)</a:t>
                      </a:r>
                    </a:p>
                  </a:txBody>
                  <a:tcPr anchor="ctr">
                    <a:lnL>
                      <a:noFill/>
                    </a:lnL>
                    <a:lnR>
                      <a:noFill/>
                    </a:lnR>
                    <a:lnT>
                      <a:noFill/>
                    </a:lnT>
                    <a:lnB>
                      <a:noFill/>
                    </a:lnB>
                    <a:noFill/>
                  </a:tcPr>
                </a:tc>
                <a:tc>
                  <a:txBody>
                    <a:bodyPr/>
                    <a:lstStyle/>
                    <a:p>
                      <a:pPr>
                        <a:buNone/>
                      </a:pPr>
                      <a:r>
                        <a:rPr lang="en-US" sz="2000" dirty="0">
                          <a:latin typeface="Alexandria"/>
                        </a:rPr>
                        <a:t>310</a:t>
                      </a:r>
                      <a:endParaRPr lang="ar-SY"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340</a:t>
                      </a:r>
                      <a:endParaRPr lang="ar-SY" sz="2000" dirty="0">
                        <a:latin typeface="Alexandria"/>
                      </a:endParaRPr>
                    </a:p>
                  </a:txBody>
                  <a:tcPr anchor="ctr">
                    <a:lnL>
                      <a:noFill/>
                    </a:lnL>
                    <a:lnR>
                      <a:noFill/>
                    </a:lnR>
                    <a:lnT>
                      <a:noFill/>
                    </a:lnT>
                    <a:lnB>
                      <a:noFill/>
                    </a:lnB>
                    <a:noFill/>
                  </a:tcPr>
                </a:tc>
                <a:extLst>
                  <a:ext uri="{0D108BD9-81ED-4DB2-BD59-A6C34878D82A}">
                    <a16:rowId xmlns:a16="http://schemas.microsoft.com/office/drawing/2014/main" val="1420132542"/>
                  </a:ext>
                </a:extLst>
              </a:tr>
              <a:tr h="0">
                <a:tc>
                  <a:txBody>
                    <a:bodyPr/>
                    <a:lstStyle/>
                    <a:p>
                      <a:pPr>
                        <a:buNone/>
                      </a:pPr>
                      <a:r>
                        <a:rPr lang="en-US" sz="2000">
                          <a:latin typeface="Alexandria"/>
                        </a:rPr>
                        <a:t>Coworking Share</a:t>
                      </a:r>
                    </a:p>
                  </a:txBody>
                  <a:tcPr anchor="ctr">
                    <a:lnL>
                      <a:noFill/>
                    </a:lnL>
                    <a:lnR>
                      <a:noFill/>
                    </a:lnR>
                    <a:lnT>
                      <a:noFill/>
                    </a:lnT>
                    <a:lnB>
                      <a:noFill/>
                    </a:lnB>
                    <a:noFill/>
                  </a:tcPr>
                </a:tc>
                <a:tc>
                  <a:txBody>
                    <a:bodyPr/>
                    <a:lstStyle/>
                    <a:p>
                      <a:pPr>
                        <a:buNone/>
                      </a:pPr>
                      <a:r>
                        <a:rPr lang="en-US" sz="2000" dirty="0">
                          <a:latin typeface="Alexandria"/>
                        </a:rPr>
                        <a:t>6%</a:t>
                      </a:r>
                      <a:endParaRPr lang="ar-SY"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14%</a:t>
                      </a:r>
                      <a:endParaRPr lang="ar-SY" sz="2000" dirty="0">
                        <a:latin typeface="Alexandria"/>
                      </a:endParaRPr>
                    </a:p>
                  </a:txBody>
                  <a:tcPr anchor="ctr">
                    <a:lnL>
                      <a:noFill/>
                    </a:lnL>
                    <a:lnR>
                      <a:noFill/>
                    </a:lnR>
                    <a:lnT>
                      <a:noFill/>
                    </a:lnT>
                    <a:lnB>
                      <a:noFill/>
                    </a:lnB>
                    <a:noFill/>
                  </a:tcPr>
                </a:tc>
                <a:extLst>
                  <a:ext uri="{0D108BD9-81ED-4DB2-BD59-A6C34878D82A}">
                    <a16:rowId xmlns:a16="http://schemas.microsoft.com/office/drawing/2014/main" val="3849450197"/>
                  </a:ext>
                </a:extLst>
              </a:tr>
            </a:tbl>
          </a:graphicData>
        </a:graphic>
      </p:graphicFrame>
      <p:sp>
        <p:nvSpPr>
          <p:cNvPr id="5" name="TextBox 2">
            <a:extLst>
              <a:ext uri="{FF2B5EF4-FFF2-40B4-BE49-F238E27FC236}">
                <a16:creationId xmlns:a16="http://schemas.microsoft.com/office/drawing/2014/main" id="{19A989DD-B9D2-71B6-5D0D-8407AB033730}"/>
              </a:ext>
            </a:extLst>
          </p:cNvPr>
          <p:cNvSpPr txBox="1"/>
          <p:nvPr/>
        </p:nvSpPr>
        <p:spPr>
          <a:xfrm>
            <a:off x="617280" y="1108924"/>
            <a:ext cx="8361828" cy="523220"/>
          </a:xfrm>
          <a:prstGeom prst="rect">
            <a:avLst/>
          </a:prstGeom>
          <a:noFill/>
        </p:spPr>
        <p:txBody>
          <a:bodyPr wrap="square" rtlCol="0">
            <a:spAutoFit/>
          </a:bodyPr>
          <a:lstStyle/>
          <a:p>
            <a:r>
              <a:rPr lang="en-US" sz="2800" b="1" dirty="0"/>
              <a:t> </a:t>
            </a:r>
            <a:r>
              <a:rPr lang="en-US" sz="2800" dirty="0">
                <a:latin typeface="Alexandria" charset="0"/>
              </a:rPr>
              <a:t>8. Market Cycles and Risk</a:t>
            </a:r>
          </a:p>
        </p:txBody>
      </p:sp>
    </p:spTree>
    <p:extLst>
      <p:ext uri="{BB962C8B-B14F-4D97-AF65-F5344CB8AC3E}">
        <p14:creationId xmlns:p14="http://schemas.microsoft.com/office/powerpoint/2010/main" val="171131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5D7B9-3446-218E-AC08-C1DA13F4F7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EC9083-5FEE-5CE7-BB5F-018E0BD215E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Benefit                 | Economic Impact                     |</a:t>
            </a:r>
          </a:p>
          <a:p>
            <a:pPr algn="ctr"/>
            <a:r>
              <a:rPr lang="en-US" dirty="0"/>
              <a:t>| ----------------------- | ----------------------------------- |</a:t>
            </a:r>
          </a:p>
          <a:p>
            <a:pPr algn="ctr"/>
            <a:r>
              <a:rPr lang="en-US" dirty="0"/>
              <a:t>| Lower utility costs     | Reduced operating expenses          |</a:t>
            </a:r>
          </a:p>
          <a:p>
            <a:pPr algn="ctr"/>
            <a:r>
              <a:rPr lang="en-US" dirty="0"/>
              <a:t>| Higher tenant retention | Stable income stream                |</a:t>
            </a:r>
          </a:p>
          <a:p>
            <a:pPr algn="ctr"/>
            <a:r>
              <a:rPr lang="en-US" dirty="0"/>
              <a:t>| Premium rents           | +5–15% over non-certified buildings |</a:t>
            </a:r>
          </a:p>
          <a:p>
            <a:pPr algn="ctr"/>
            <a:r>
              <a:rPr lang="en-US" dirty="0"/>
              <a:t>| Access to green finance | Lower borrowing rates               |</a:t>
            </a:r>
          </a:p>
        </p:txBody>
      </p:sp>
      <p:sp>
        <p:nvSpPr>
          <p:cNvPr id="48" name="TextBox 47">
            <a:extLst>
              <a:ext uri="{FF2B5EF4-FFF2-40B4-BE49-F238E27FC236}">
                <a16:creationId xmlns:a16="http://schemas.microsoft.com/office/drawing/2014/main" id="{37D995F6-7D7F-8BEC-A0FF-9C6E467194C6}"/>
              </a:ext>
            </a:extLst>
          </p:cNvPr>
          <p:cNvSpPr txBox="1"/>
          <p:nvPr/>
        </p:nvSpPr>
        <p:spPr>
          <a:xfrm>
            <a:off x="656074" y="1699747"/>
            <a:ext cx="10394117" cy="4708981"/>
          </a:xfrm>
          <a:prstGeom prst="rect">
            <a:avLst/>
          </a:prstGeom>
          <a:noFill/>
        </p:spPr>
        <p:txBody>
          <a:bodyPr wrap="square" rtlCol="0">
            <a:spAutoFit/>
          </a:bodyPr>
          <a:lstStyle/>
          <a:p>
            <a:r>
              <a:rPr lang="en-US" sz="2000" b="1" dirty="0">
                <a:latin typeface="Alexandria"/>
              </a:rPr>
              <a:t>9.1 The ESG Imperative</a:t>
            </a:r>
          </a:p>
          <a:p>
            <a:r>
              <a:rPr lang="en-US" sz="2000" dirty="0">
                <a:latin typeface="Alexandria"/>
              </a:rPr>
              <a:t>Environmental, Social, and Governance (ESG) factors now shape real estate investment decisions. Green and energy-efficient buildings attract tenants, reduce operating costs, and meet investor sustainability mandates.</a:t>
            </a: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b="1" dirty="0">
              <a:latin typeface="Alexandria"/>
            </a:endParaRPr>
          </a:p>
          <a:p>
            <a:r>
              <a:rPr lang="en-US" sz="2000" b="1" dirty="0">
                <a:latin typeface="Alexandria"/>
              </a:rPr>
              <a:t>Example:</a:t>
            </a:r>
            <a:r>
              <a:rPr lang="en-US" sz="2000" dirty="0">
                <a:latin typeface="Alexandria"/>
              </a:rPr>
              <a:t> LEED-certified offices in Dubai and Singapore achieve rent premiums of 10–12% compared to conventional spaces.</a:t>
            </a:r>
          </a:p>
          <a:p>
            <a:endParaRPr lang="en-US" sz="2000" dirty="0">
              <a:latin typeface="Alexandria"/>
            </a:endParaRPr>
          </a:p>
        </p:txBody>
      </p:sp>
      <p:pic>
        <p:nvPicPr>
          <p:cNvPr id="7" name="Graphic 21">
            <a:extLst>
              <a:ext uri="{FF2B5EF4-FFF2-40B4-BE49-F238E27FC236}">
                <a16:creationId xmlns:a16="http://schemas.microsoft.com/office/drawing/2014/main" id="{F4403CBF-1A79-E5DD-C188-94EF9FA60B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38225632-20AF-5E31-6A38-5CC7ADDD904C}"/>
              </a:ext>
            </a:extLst>
          </p:cNvPr>
          <p:cNvSpPr txBox="1"/>
          <p:nvPr/>
        </p:nvSpPr>
        <p:spPr>
          <a:xfrm>
            <a:off x="617280" y="950242"/>
            <a:ext cx="8361828" cy="523220"/>
          </a:xfrm>
          <a:prstGeom prst="rect">
            <a:avLst/>
          </a:prstGeom>
          <a:noFill/>
        </p:spPr>
        <p:txBody>
          <a:bodyPr wrap="square" rtlCol="0">
            <a:spAutoFit/>
          </a:bodyPr>
          <a:lstStyle/>
          <a:p>
            <a:r>
              <a:rPr lang="en-US" sz="2800" dirty="0">
                <a:latin typeface="Alexandria" charset="0"/>
              </a:rPr>
              <a:t>9. Sustainability and Technological Change in CRE</a:t>
            </a:r>
          </a:p>
        </p:txBody>
      </p:sp>
      <p:graphicFrame>
        <p:nvGraphicFramePr>
          <p:cNvPr id="3" name="جدول 2">
            <a:extLst>
              <a:ext uri="{FF2B5EF4-FFF2-40B4-BE49-F238E27FC236}">
                <a16:creationId xmlns:a16="http://schemas.microsoft.com/office/drawing/2014/main" id="{32685A56-2659-60D9-0A00-2B3C1ABFFB7A}"/>
              </a:ext>
            </a:extLst>
          </p:cNvPr>
          <p:cNvGraphicFramePr>
            <a:graphicFrameLocks noGrp="1"/>
          </p:cNvGraphicFramePr>
          <p:nvPr>
            <p:extLst>
              <p:ext uri="{D42A27DB-BD31-4B8C-83A1-F6EECF244321}">
                <p14:modId xmlns:p14="http://schemas.microsoft.com/office/powerpoint/2010/main" val="264814681"/>
              </p:ext>
            </p:extLst>
          </p:nvPr>
        </p:nvGraphicFramePr>
        <p:xfrm>
          <a:off x="762000" y="3061660"/>
          <a:ext cx="10515600" cy="1981200"/>
        </p:xfrm>
        <a:graphic>
          <a:graphicData uri="http://schemas.openxmlformats.org/drawingml/2006/table">
            <a:tbl>
              <a:tblPr/>
              <a:tblGrid>
                <a:gridCol w="5257800">
                  <a:extLst>
                    <a:ext uri="{9D8B030D-6E8A-4147-A177-3AD203B41FA5}">
                      <a16:colId xmlns:a16="http://schemas.microsoft.com/office/drawing/2014/main" val="1833600878"/>
                    </a:ext>
                  </a:extLst>
                </a:gridCol>
                <a:gridCol w="5257800">
                  <a:extLst>
                    <a:ext uri="{9D8B030D-6E8A-4147-A177-3AD203B41FA5}">
                      <a16:colId xmlns:a16="http://schemas.microsoft.com/office/drawing/2014/main" val="2106185347"/>
                    </a:ext>
                  </a:extLst>
                </a:gridCol>
              </a:tblGrid>
              <a:tr h="0">
                <a:tc>
                  <a:txBody>
                    <a:bodyPr/>
                    <a:lstStyle/>
                    <a:p>
                      <a:pPr>
                        <a:buNone/>
                      </a:pPr>
                      <a:r>
                        <a:rPr lang="en-US" sz="2000" b="1" dirty="0">
                          <a:latin typeface="Alexandria"/>
                        </a:rPr>
                        <a:t>Benefit</a:t>
                      </a:r>
                    </a:p>
                  </a:txBody>
                  <a:tcPr anchor="ctr">
                    <a:lnL>
                      <a:noFill/>
                    </a:lnL>
                    <a:lnR>
                      <a:noFill/>
                    </a:lnR>
                    <a:lnT>
                      <a:noFill/>
                    </a:lnT>
                    <a:lnB>
                      <a:noFill/>
                    </a:lnB>
                    <a:noFill/>
                  </a:tcPr>
                </a:tc>
                <a:tc>
                  <a:txBody>
                    <a:bodyPr/>
                    <a:lstStyle/>
                    <a:p>
                      <a:pPr>
                        <a:buNone/>
                      </a:pPr>
                      <a:r>
                        <a:rPr lang="en-US" sz="2000" b="1" dirty="0">
                          <a:latin typeface="Alexandria"/>
                        </a:rPr>
                        <a:t>Economic Impact</a:t>
                      </a:r>
                    </a:p>
                  </a:txBody>
                  <a:tcPr anchor="ctr">
                    <a:lnL>
                      <a:noFill/>
                    </a:lnL>
                    <a:lnR>
                      <a:noFill/>
                    </a:lnR>
                    <a:lnT>
                      <a:noFill/>
                    </a:lnT>
                    <a:lnB>
                      <a:noFill/>
                    </a:lnB>
                    <a:noFill/>
                  </a:tcPr>
                </a:tc>
                <a:extLst>
                  <a:ext uri="{0D108BD9-81ED-4DB2-BD59-A6C34878D82A}">
                    <a16:rowId xmlns:a16="http://schemas.microsoft.com/office/drawing/2014/main" val="814942989"/>
                  </a:ext>
                </a:extLst>
              </a:tr>
              <a:tr h="0">
                <a:tc>
                  <a:txBody>
                    <a:bodyPr/>
                    <a:lstStyle/>
                    <a:p>
                      <a:pPr>
                        <a:buNone/>
                      </a:pPr>
                      <a:r>
                        <a:rPr lang="en-US" sz="2000">
                          <a:latin typeface="Alexandria"/>
                        </a:rPr>
                        <a:t>Lower utility costs</a:t>
                      </a:r>
                    </a:p>
                  </a:txBody>
                  <a:tcPr anchor="ctr">
                    <a:lnL>
                      <a:noFill/>
                    </a:lnL>
                    <a:lnR>
                      <a:noFill/>
                    </a:lnR>
                    <a:lnT>
                      <a:noFill/>
                    </a:lnT>
                    <a:lnB>
                      <a:noFill/>
                    </a:lnB>
                    <a:noFill/>
                  </a:tcPr>
                </a:tc>
                <a:tc>
                  <a:txBody>
                    <a:bodyPr/>
                    <a:lstStyle/>
                    <a:p>
                      <a:pPr>
                        <a:buNone/>
                      </a:pPr>
                      <a:r>
                        <a:rPr lang="en-US" sz="2000">
                          <a:latin typeface="Alexandria"/>
                        </a:rPr>
                        <a:t>Reduced operating expenses</a:t>
                      </a:r>
                    </a:p>
                  </a:txBody>
                  <a:tcPr anchor="ctr">
                    <a:lnL>
                      <a:noFill/>
                    </a:lnL>
                    <a:lnR>
                      <a:noFill/>
                    </a:lnR>
                    <a:lnT>
                      <a:noFill/>
                    </a:lnT>
                    <a:lnB>
                      <a:noFill/>
                    </a:lnB>
                    <a:noFill/>
                  </a:tcPr>
                </a:tc>
                <a:extLst>
                  <a:ext uri="{0D108BD9-81ED-4DB2-BD59-A6C34878D82A}">
                    <a16:rowId xmlns:a16="http://schemas.microsoft.com/office/drawing/2014/main" val="324710734"/>
                  </a:ext>
                </a:extLst>
              </a:tr>
              <a:tr h="0">
                <a:tc>
                  <a:txBody>
                    <a:bodyPr/>
                    <a:lstStyle/>
                    <a:p>
                      <a:pPr>
                        <a:buNone/>
                      </a:pPr>
                      <a:r>
                        <a:rPr lang="en-US" sz="2000">
                          <a:latin typeface="Alexandria"/>
                        </a:rPr>
                        <a:t>Higher tenant retention</a:t>
                      </a:r>
                    </a:p>
                  </a:txBody>
                  <a:tcPr anchor="ctr">
                    <a:lnL>
                      <a:noFill/>
                    </a:lnL>
                    <a:lnR>
                      <a:noFill/>
                    </a:lnR>
                    <a:lnT>
                      <a:noFill/>
                    </a:lnT>
                    <a:lnB>
                      <a:noFill/>
                    </a:lnB>
                    <a:noFill/>
                  </a:tcPr>
                </a:tc>
                <a:tc>
                  <a:txBody>
                    <a:bodyPr/>
                    <a:lstStyle/>
                    <a:p>
                      <a:pPr>
                        <a:buNone/>
                      </a:pPr>
                      <a:r>
                        <a:rPr lang="en-US" sz="2000">
                          <a:latin typeface="Alexandria"/>
                        </a:rPr>
                        <a:t>Stable income stream</a:t>
                      </a:r>
                    </a:p>
                  </a:txBody>
                  <a:tcPr anchor="ctr">
                    <a:lnL>
                      <a:noFill/>
                    </a:lnL>
                    <a:lnR>
                      <a:noFill/>
                    </a:lnR>
                    <a:lnT>
                      <a:noFill/>
                    </a:lnT>
                    <a:lnB>
                      <a:noFill/>
                    </a:lnB>
                    <a:noFill/>
                  </a:tcPr>
                </a:tc>
                <a:extLst>
                  <a:ext uri="{0D108BD9-81ED-4DB2-BD59-A6C34878D82A}">
                    <a16:rowId xmlns:a16="http://schemas.microsoft.com/office/drawing/2014/main" val="1666280371"/>
                  </a:ext>
                </a:extLst>
              </a:tr>
              <a:tr h="0">
                <a:tc>
                  <a:txBody>
                    <a:bodyPr/>
                    <a:lstStyle/>
                    <a:p>
                      <a:pPr>
                        <a:buNone/>
                      </a:pPr>
                      <a:r>
                        <a:rPr lang="en-US" sz="2000" dirty="0">
                          <a:latin typeface="Alexandria"/>
                        </a:rPr>
                        <a:t>Premium rents</a:t>
                      </a:r>
                    </a:p>
                  </a:txBody>
                  <a:tcPr anchor="ctr">
                    <a:lnL>
                      <a:noFill/>
                    </a:lnL>
                    <a:lnR>
                      <a:noFill/>
                    </a:lnR>
                    <a:lnT>
                      <a:noFill/>
                    </a:lnT>
                    <a:lnB>
                      <a:noFill/>
                    </a:lnB>
                    <a:noFill/>
                  </a:tcPr>
                </a:tc>
                <a:tc>
                  <a:txBody>
                    <a:bodyPr/>
                    <a:lstStyle/>
                    <a:p>
                      <a:pPr>
                        <a:buNone/>
                      </a:pPr>
                      <a:r>
                        <a:rPr lang="en-US" sz="2000">
                          <a:latin typeface="Alexandria"/>
                        </a:rPr>
                        <a:t>+5–15% over non-certified buildings</a:t>
                      </a:r>
                    </a:p>
                  </a:txBody>
                  <a:tcPr anchor="ctr">
                    <a:lnL>
                      <a:noFill/>
                    </a:lnL>
                    <a:lnR>
                      <a:noFill/>
                    </a:lnR>
                    <a:lnT>
                      <a:noFill/>
                    </a:lnT>
                    <a:lnB>
                      <a:noFill/>
                    </a:lnB>
                    <a:noFill/>
                  </a:tcPr>
                </a:tc>
                <a:extLst>
                  <a:ext uri="{0D108BD9-81ED-4DB2-BD59-A6C34878D82A}">
                    <a16:rowId xmlns:a16="http://schemas.microsoft.com/office/drawing/2014/main" val="1662710014"/>
                  </a:ext>
                </a:extLst>
              </a:tr>
              <a:tr h="0">
                <a:tc>
                  <a:txBody>
                    <a:bodyPr/>
                    <a:lstStyle/>
                    <a:p>
                      <a:pPr>
                        <a:buNone/>
                      </a:pPr>
                      <a:r>
                        <a:rPr lang="en-US" sz="2000" dirty="0">
                          <a:latin typeface="Alexandria"/>
                        </a:rPr>
                        <a:t>Access to green finance</a:t>
                      </a:r>
                    </a:p>
                  </a:txBody>
                  <a:tcPr anchor="ctr">
                    <a:lnL>
                      <a:noFill/>
                    </a:lnL>
                    <a:lnR>
                      <a:noFill/>
                    </a:lnR>
                    <a:lnT>
                      <a:noFill/>
                    </a:lnT>
                    <a:lnB>
                      <a:noFill/>
                    </a:lnB>
                    <a:noFill/>
                  </a:tcPr>
                </a:tc>
                <a:tc>
                  <a:txBody>
                    <a:bodyPr/>
                    <a:lstStyle/>
                    <a:p>
                      <a:pPr>
                        <a:buNone/>
                      </a:pPr>
                      <a:r>
                        <a:rPr lang="en-US" sz="2000" dirty="0">
                          <a:latin typeface="Alexandria"/>
                        </a:rPr>
                        <a:t>Lower borrowing rates</a:t>
                      </a:r>
                    </a:p>
                  </a:txBody>
                  <a:tcPr anchor="ctr">
                    <a:lnL>
                      <a:noFill/>
                    </a:lnL>
                    <a:lnR>
                      <a:noFill/>
                    </a:lnR>
                    <a:lnT>
                      <a:noFill/>
                    </a:lnT>
                    <a:lnB>
                      <a:noFill/>
                    </a:lnB>
                    <a:noFill/>
                  </a:tcPr>
                </a:tc>
                <a:extLst>
                  <a:ext uri="{0D108BD9-81ED-4DB2-BD59-A6C34878D82A}">
                    <a16:rowId xmlns:a16="http://schemas.microsoft.com/office/drawing/2014/main" val="3425778204"/>
                  </a:ext>
                </a:extLst>
              </a:tr>
            </a:tbl>
          </a:graphicData>
        </a:graphic>
      </p:graphicFrame>
    </p:spTree>
    <p:extLst>
      <p:ext uri="{BB962C8B-B14F-4D97-AF65-F5344CB8AC3E}">
        <p14:creationId xmlns:p14="http://schemas.microsoft.com/office/powerpoint/2010/main" val="4187003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2285A-C199-1EFC-F1CA-1EA2C2036C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8B72A7-42D4-83FB-8A3B-40BD03E703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Benefit                 | Economic Impact                     |</a:t>
            </a:r>
          </a:p>
          <a:p>
            <a:pPr algn="ctr"/>
            <a:r>
              <a:rPr lang="en-US" dirty="0"/>
              <a:t>| ----------------------- | ----------------------------------- |</a:t>
            </a:r>
          </a:p>
          <a:p>
            <a:pPr algn="ctr"/>
            <a:r>
              <a:rPr lang="en-US" dirty="0"/>
              <a:t>| Lower utility costs     | Reduced operating expenses          |</a:t>
            </a:r>
          </a:p>
          <a:p>
            <a:pPr algn="ctr"/>
            <a:r>
              <a:rPr lang="en-US" dirty="0"/>
              <a:t>| Higher tenant retention | Stable income stream                |</a:t>
            </a:r>
          </a:p>
          <a:p>
            <a:pPr algn="ctr"/>
            <a:r>
              <a:rPr lang="en-US" dirty="0"/>
              <a:t>| Premium rents           | +5–15% over non-certified buildings |</a:t>
            </a:r>
          </a:p>
          <a:p>
            <a:pPr algn="ctr"/>
            <a:r>
              <a:rPr lang="en-US" dirty="0"/>
              <a:t>| Access to green finance | Lower borrowing rates               |</a:t>
            </a:r>
          </a:p>
        </p:txBody>
      </p:sp>
      <p:sp>
        <p:nvSpPr>
          <p:cNvPr id="48" name="TextBox 47">
            <a:extLst>
              <a:ext uri="{FF2B5EF4-FFF2-40B4-BE49-F238E27FC236}">
                <a16:creationId xmlns:a16="http://schemas.microsoft.com/office/drawing/2014/main" id="{2B9ABB8A-7C00-814E-55BB-C5EA3ABE2BFF}"/>
              </a:ext>
            </a:extLst>
          </p:cNvPr>
          <p:cNvSpPr txBox="1"/>
          <p:nvPr/>
        </p:nvSpPr>
        <p:spPr>
          <a:xfrm>
            <a:off x="762001" y="1855590"/>
            <a:ext cx="5084164" cy="4093428"/>
          </a:xfrm>
          <a:prstGeom prst="rect">
            <a:avLst/>
          </a:prstGeom>
          <a:solidFill>
            <a:schemeClr val="tx2">
              <a:lumMod val="20000"/>
              <a:lumOff val="80000"/>
            </a:schemeClr>
          </a:solidFill>
        </p:spPr>
        <p:txBody>
          <a:bodyPr wrap="square" rtlCol="0">
            <a:spAutoFit/>
          </a:bodyPr>
          <a:lstStyle/>
          <a:p>
            <a:r>
              <a:rPr lang="en-US" sz="2000" b="1" dirty="0">
                <a:latin typeface="Alexandria"/>
              </a:rPr>
              <a:t>9.2 Case Study — Sustainable Development in Dubai</a:t>
            </a:r>
          </a:p>
          <a:p>
            <a:r>
              <a:rPr lang="en-US" sz="2000" b="1" dirty="0">
                <a:latin typeface="Alexandria"/>
              </a:rPr>
              <a:t>Project:</a:t>
            </a:r>
            <a:r>
              <a:rPr lang="en-US" sz="2000" dirty="0">
                <a:latin typeface="Alexandria"/>
              </a:rPr>
              <a:t> </a:t>
            </a:r>
            <a:r>
              <a:rPr lang="en-US" sz="2000" i="1" dirty="0">
                <a:latin typeface="Alexandria"/>
              </a:rPr>
              <a:t>Dubai Sustainable City</a:t>
            </a:r>
            <a:endParaRPr lang="en-US" sz="2000" dirty="0">
              <a:latin typeface="Alexandria"/>
            </a:endParaRPr>
          </a:p>
          <a:p>
            <a:r>
              <a:rPr lang="en-US" sz="2000" dirty="0">
                <a:latin typeface="Alexandria"/>
              </a:rPr>
              <a:t>Mixed-use development integrating solar panels, car-free zones, and recycling systems.</a:t>
            </a:r>
          </a:p>
          <a:p>
            <a:r>
              <a:rPr lang="en-US" sz="2000" dirty="0">
                <a:latin typeface="Alexandria"/>
              </a:rPr>
              <a:t>100% of waste water reused for irrigation.</a:t>
            </a:r>
          </a:p>
          <a:p>
            <a:r>
              <a:rPr lang="en-US" sz="2000" dirty="0">
                <a:latin typeface="Alexandria"/>
              </a:rPr>
              <a:t>Energy savings: 50% compared to conventional buildings.</a:t>
            </a:r>
          </a:p>
          <a:p>
            <a:r>
              <a:rPr lang="en-US" sz="2000" b="1" dirty="0">
                <a:latin typeface="Alexandria"/>
              </a:rPr>
              <a:t>Economic Outcome:</a:t>
            </a:r>
            <a:br>
              <a:rPr lang="en-US" sz="2000" dirty="0">
                <a:latin typeface="Alexandria"/>
              </a:rPr>
            </a:br>
            <a:r>
              <a:rPr lang="en-US" sz="2000" dirty="0">
                <a:latin typeface="Alexandria"/>
              </a:rPr>
              <a:t>Higher occupancy rates and strong investor demand due to lower long-term costs and positive public image.</a:t>
            </a:r>
          </a:p>
          <a:p>
            <a:endParaRPr lang="en-US" sz="2000" dirty="0">
              <a:latin typeface="Alexandria"/>
            </a:endParaRPr>
          </a:p>
        </p:txBody>
      </p:sp>
      <p:pic>
        <p:nvPicPr>
          <p:cNvPr id="7" name="Graphic 21">
            <a:extLst>
              <a:ext uri="{FF2B5EF4-FFF2-40B4-BE49-F238E27FC236}">
                <a16:creationId xmlns:a16="http://schemas.microsoft.com/office/drawing/2014/main" id="{102CAB53-0135-60D6-2E97-A35A2076EE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6FF9F88B-12CA-6180-6498-65FD857EBD93}"/>
              </a:ext>
            </a:extLst>
          </p:cNvPr>
          <p:cNvSpPr txBox="1"/>
          <p:nvPr/>
        </p:nvSpPr>
        <p:spPr>
          <a:xfrm>
            <a:off x="762000" y="992181"/>
            <a:ext cx="8361828" cy="523220"/>
          </a:xfrm>
          <a:prstGeom prst="rect">
            <a:avLst/>
          </a:prstGeom>
          <a:noFill/>
        </p:spPr>
        <p:txBody>
          <a:bodyPr wrap="square" rtlCol="0">
            <a:spAutoFit/>
          </a:bodyPr>
          <a:lstStyle/>
          <a:p>
            <a:r>
              <a:rPr lang="en-US" sz="2800" dirty="0">
                <a:latin typeface="Alexandria" charset="0"/>
              </a:rPr>
              <a:t>9. Sustainability and Technological Change in CRE</a:t>
            </a:r>
          </a:p>
        </p:txBody>
      </p:sp>
      <p:pic>
        <p:nvPicPr>
          <p:cNvPr id="5" name="صورة 4">
            <a:extLst>
              <a:ext uri="{FF2B5EF4-FFF2-40B4-BE49-F238E27FC236}">
                <a16:creationId xmlns:a16="http://schemas.microsoft.com/office/drawing/2014/main" id="{75E1AF57-B1D4-98E0-63E2-39C685E605F5}"/>
              </a:ext>
            </a:extLst>
          </p:cNvPr>
          <p:cNvPicPr>
            <a:picLocks noChangeAspect="1"/>
          </p:cNvPicPr>
          <p:nvPr/>
        </p:nvPicPr>
        <p:blipFill>
          <a:blip r:embed="rId3"/>
          <a:stretch>
            <a:fillRect/>
          </a:stretch>
        </p:blipFill>
        <p:spPr>
          <a:xfrm>
            <a:off x="6096000" y="1855589"/>
            <a:ext cx="4798002" cy="4093427"/>
          </a:xfrm>
          <a:prstGeom prst="rect">
            <a:avLst/>
          </a:prstGeom>
        </p:spPr>
      </p:pic>
    </p:spTree>
    <p:extLst>
      <p:ext uri="{BB962C8B-B14F-4D97-AF65-F5344CB8AC3E}">
        <p14:creationId xmlns:p14="http://schemas.microsoft.com/office/powerpoint/2010/main" val="3949370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39CA7-99E5-E402-DD05-898551F951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56E9C8-7790-F545-71DB-116BB60612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Benefit                 | Economic Impact                     |</a:t>
            </a:r>
          </a:p>
          <a:p>
            <a:pPr algn="ctr"/>
            <a:r>
              <a:rPr lang="en-US" dirty="0"/>
              <a:t>| ----------------------- | ----------------------------------- |</a:t>
            </a:r>
          </a:p>
          <a:p>
            <a:pPr algn="ctr"/>
            <a:r>
              <a:rPr lang="en-US" dirty="0"/>
              <a:t>| Lower utility costs     | Reduced operating expenses          |</a:t>
            </a:r>
          </a:p>
          <a:p>
            <a:pPr algn="ctr"/>
            <a:r>
              <a:rPr lang="en-US" dirty="0"/>
              <a:t>| Higher tenant retention | Stable income stream                |</a:t>
            </a:r>
          </a:p>
          <a:p>
            <a:pPr algn="ctr"/>
            <a:r>
              <a:rPr lang="en-US" dirty="0"/>
              <a:t>| Premium rents           | +5–15% over non-certified buildings |</a:t>
            </a:r>
          </a:p>
          <a:p>
            <a:pPr algn="ctr"/>
            <a:r>
              <a:rPr lang="en-US" dirty="0"/>
              <a:t>| Access to green finance | | Area                    | Technology                | Effect                   |</a:t>
            </a:r>
          </a:p>
          <a:p>
            <a:pPr algn="ctr"/>
            <a:r>
              <a:rPr lang="en-US" dirty="0"/>
              <a:t>| ----------------------- | ------------------------- | ------------------------ |</a:t>
            </a:r>
          </a:p>
          <a:p>
            <a:pPr algn="ctr"/>
            <a:r>
              <a:rPr lang="en-US" dirty="0"/>
              <a:t>| **Property Management** | IoT sensors, smart meters | Real-time monitoring     |</a:t>
            </a:r>
          </a:p>
          <a:p>
            <a:pPr algn="ctr"/>
            <a:r>
              <a:rPr lang="en-US" dirty="0"/>
              <a:t>| **Leasing**             | Digital platforms         | Transparency &amp; speed     |</a:t>
            </a:r>
          </a:p>
          <a:p>
            <a:pPr algn="ctr"/>
            <a:r>
              <a:rPr lang="en-US" dirty="0"/>
              <a:t>| **Valuation**           | AI and big data           | More accurate appraisals |</a:t>
            </a:r>
          </a:p>
          <a:p>
            <a:pPr algn="ctr"/>
            <a:r>
              <a:rPr lang="en-US" dirty="0"/>
              <a:t>| **Financing**           | Blockchain &amp; tokenization | Fractional ownership     |</a:t>
            </a:r>
          </a:p>
          <a:p>
            <a:pPr algn="ctr"/>
            <a:r>
              <a:rPr lang="en-US" dirty="0"/>
              <a:t>Lower borrowing rates               |</a:t>
            </a:r>
          </a:p>
        </p:txBody>
      </p:sp>
      <p:sp>
        <p:nvSpPr>
          <p:cNvPr id="48" name="TextBox 47">
            <a:extLst>
              <a:ext uri="{FF2B5EF4-FFF2-40B4-BE49-F238E27FC236}">
                <a16:creationId xmlns:a16="http://schemas.microsoft.com/office/drawing/2014/main" id="{4C4FBD02-6BDF-8D38-EEAB-FB40288F947D}"/>
              </a:ext>
            </a:extLst>
          </p:cNvPr>
          <p:cNvSpPr txBox="1"/>
          <p:nvPr/>
        </p:nvSpPr>
        <p:spPr>
          <a:xfrm>
            <a:off x="762000" y="1946681"/>
            <a:ext cx="10394117" cy="1323439"/>
          </a:xfrm>
          <a:prstGeom prst="rect">
            <a:avLst/>
          </a:prstGeom>
          <a:noFill/>
        </p:spPr>
        <p:txBody>
          <a:bodyPr wrap="square" rtlCol="0">
            <a:spAutoFit/>
          </a:bodyPr>
          <a:lstStyle/>
          <a:p>
            <a:r>
              <a:rPr lang="en-US" sz="2000" b="1" dirty="0">
                <a:latin typeface="Alexandria"/>
              </a:rPr>
              <a:t>9.3Technology and </a:t>
            </a:r>
            <a:r>
              <a:rPr lang="en-US" sz="2000" b="1" dirty="0" err="1">
                <a:latin typeface="Alexandria"/>
              </a:rPr>
              <a:t>PropTech</a:t>
            </a:r>
            <a:endParaRPr lang="en-US" sz="2000" b="1" dirty="0">
              <a:latin typeface="Alexandria"/>
            </a:endParaRPr>
          </a:p>
          <a:p>
            <a:r>
              <a:rPr lang="en-US" sz="2000" dirty="0">
                <a:latin typeface="Alexandria"/>
              </a:rPr>
              <a:t>Technological innovation—</a:t>
            </a:r>
            <a:r>
              <a:rPr lang="en-US" sz="2000" dirty="0" err="1">
                <a:latin typeface="Alexandria"/>
              </a:rPr>
              <a:t>PropTech</a:t>
            </a:r>
            <a:r>
              <a:rPr lang="en-US" sz="2000" dirty="0">
                <a:latin typeface="Alexandria"/>
              </a:rPr>
              <a:t>—transforms how properties are </a:t>
            </a:r>
            <a:r>
              <a:rPr lang="en-US" sz="2000" b="1" dirty="0">
                <a:latin typeface="Alexandria"/>
              </a:rPr>
              <a:t>designed, leased, managed, and financed.</a:t>
            </a:r>
            <a:endParaRPr lang="en-US" sz="2000" dirty="0">
              <a:latin typeface="Alexandria"/>
            </a:endParaRPr>
          </a:p>
          <a:p>
            <a:endParaRPr lang="en-US" sz="2000" dirty="0">
              <a:latin typeface="Alexandria"/>
            </a:endParaRPr>
          </a:p>
        </p:txBody>
      </p:sp>
      <p:pic>
        <p:nvPicPr>
          <p:cNvPr id="7" name="Graphic 21">
            <a:extLst>
              <a:ext uri="{FF2B5EF4-FFF2-40B4-BE49-F238E27FC236}">
                <a16:creationId xmlns:a16="http://schemas.microsoft.com/office/drawing/2014/main" id="{4EDB8F89-91D6-D753-C190-3001F936D6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3" name="جدول 2">
            <a:extLst>
              <a:ext uri="{FF2B5EF4-FFF2-40B4-BE49-F238E27FC236}">
                <a16:creationId xmlns:a16="http://schemas.microsoft.com/office/drawing/2014/main" id="{6DF0CDBE-1502-6CE3-CDDC-FABCA19E8EA4}"/>
              </a:ext>
            </a:extLst>
          </p:cNvPr>
          <p:cNvGraphicFramePr>
            <a:graphicFrameLocks noGrp="1"/>
          </p:cNvGraphicFramePr>
          <p:nvPr>
            <p:extLst>
              <p:ext uri="{D42A27DB-BD31-4B8C-83A1-F6EECF244321}">
                <p14:modId xmlns:p14="http://schemas.microsoft.com/office/powerpoint/2010/main" val="3912792086"/>
              </p:ext>
            </p:extLst>
          </p:nvPr>
        </p:nvGraphicFramePr>
        <p:xfrm>
          <a:off x="838200" y="3086894"/>
          <a:ext cx="10515600" cy="1828800"/>
        </p:xfrm>
        <a:graphic>
          <a:graphicData uri="http://schemas.openxmlformats.org/drawingml/2006/table">
            <a:tbl>
              <a:tblPr/>
              <a:tblGrid>
                <a:gridCol w="3505200">
                  <a:extLst>
                    <a:ext uri="{9D8B030D-6E8A-4147-A177-3AD203B41FA5}">
                      <a16:colId xmlns:a16="http://schemas.microsoft.com/office/drawing/2014/main" val="1354490625"/>
                    </a:ext>
                  </a:extLst>
                </a:gridCol>
                <a:gridCol w="3505200">
                  <a:extLst>
                    <a:ext uri="{9D8B030D-6E8A-4147-A177-3AD203B41FA5}">
                      <a16:colId xmlns:a16="http://schemas.microsoft.com/office/drawing/2014/main" val="866025298"/>
                    </a:ext>
                  </a:extLst>
                </a:gridCol>
                <a:gridCol w="3505200">
                  <a:extLst>
                    <a:ext uri="{9D8B030D-6E8A-4147-A177-3AD203B41FA5}">
                      <a16:colId xmlns:a16="http://schemas.microsoft.com/office/drawing/2014/main" val="368622994"/>
                    </a:ext>
                  </a:extLst>
                </a:gridCol>
              </a:tblGrid>
              <a:tr h="0">
                <a:tc>
                  <a:txBody>
                    <a:bodyPr/>
                    <a:lstStyle/>
                    <a:p>
                      <a:pPr>
                        <a:buNone/>
                      </a:pPr>
                      <a:r>
                        <a:rPr lang="en-US" b="1" dirty="0">
                          <a:latin typeface="Alexandria"/>
                        </a:rPr>
                        <a:t>Area</a:t>
                      </a:r>
                    </a:p>
                  </a:txBody>
                  <a:tcPr anchor="ctr">
                    <a:lnL>
                      <a:noFill/>
                    </a:lnL>
                    <a:lnR>
                      <a:noFill/>
                    </a:lnR>
                    <a:lnT>
                      <a:noFill/>
                    </a:lnT>
                    <a:lnB>
                      <a:noFill/>
                    </a:lnB>
                    <a:noFill/>
                  </a:tcPr>
                </a:tc>
                <a:tc>
                  <a:txBody>
                    <a:bodyPr/>
                    <a:lstStyle/>
                    <a:p>
                      <a:pPr>
                        <a:buNone/>
                      </a:pPr>
                      <a:r>
                        <a:rPr lang="en-US" b="1" dirty="0">
                          <a:latin typeface="Alexandria"/>
                        </a:rPr>
                        <a:t>Technology</a:t>
                      </a:r>
                    </a:p>
                  </a:txBody>
                  <a:tcPr anchor="ctr">
                    <a:lnL>
                      <a:noFill/>
                    </a:lnL>
                    <a:lnR>
                      <a:noFill/>
                    </a:lnR>
                    <a:lnT>
                      <a:noFill/>
                    </a:lnT>
                    <a:lnB>
                      <a:noFill/>
                    </a:lnB>
                    <a:noFill/>
                  </a:tcPr>
                </a:tc>
                <a:tc>
                  <a:txBody>
                    <a:bodyPr/>
                    <a:lstStyle/>
                    <a:p>
                      <a:pPr>
                        <a:buNone/>
                      </a:pPr>
                      <a:r>
                        <a:rPr lang="en-US" b="1" dirty="0">
                          <a:latin typeface="Alexandria"/>
                        </a:rPr>
                        <a:t>Effect</a:t>
                      </a:r>
                    </a:p>
                  </a:txBody>
                  <a:tcPr anchor="ctr">
                    <a:lnL>
                      <a:noFill/>
                    </a:lnL>
                    <a:lnR>
                      <a:noFill/>
                    </a:lnR>
                    <a:lnT>
                      <a:noFill/>
                    </a:lnT>
                    <a:lnB>
                      <a:noFill/>
                    </a:lnB>
                    <a:noFill/>
                  </a:tcPr>
                </a:tc>
                <a:extLst>
                  <a:ext uri="{0D108BD9-81ED-4DB2-BD59-A6C34878D82A}">
                    <a16:rowId xmlns:a16="http://schemas.microsoft.com/office/drawing/2014/main" val="654307340"/>
                  </a:ext>
                </a:extLst>
              </a:tr>
              <a:tr h="0">
                <a:tc>
                  <a:txBody>
                    <a:bodyPr/>
                    <a:lstStyle/>
                    <a:p>
                      <a:pPr>
                        <a:buNone/>
                      </a:pPr>
                      <a:r>
                        <a:rPr lang="en-US" b="1">
                          <a:latin typeface="Alexandria"/>
                        </a:rPr>
                        <a:t>Property Management</a:t>
                      </a:r>
                      <a:endParaRPr lang="en-US">
                        <a:latin typeface="Alexandria"/>
                      </a:endParaRPr>
                    </a:p>
                  </a:txBody>
                  <a:tcPr anchor="ctr">
                    <a:lnL>
                      <a:noFill/>
                    </a:lnL>
                    <a:lnR>
                      <a:noFill/>
                    </a:lnR>
                    <a:lnT>
                      <a:noFill/>
                    </a:lnT>
                    <a:lnB>
                      <a:noFill/>
                    </a:lnB>
                    <a:noFill/>
                  </a:tcPr>
                </a:tc>
                <a:tc>
                  <a:txBody>
                    <a:bodyPr/>
                    <a:lstStyle/>
                    <a:p>
                      <a:pPr>
                        <a:buNone/>
                      </a:pPr>
                      <a:r>
                        <a:rPr lang="en-US" dirty="0">
                          <a:latin typeface="Alexandria"/>
                        </a:rPr>
                        <a:t>IoT sensors, smart meters</a:t>
                      </a:r>
                    </a:p>
                  </a:txBody>
                  <a:tcPr anchor="ctr">
                    <a:lnL>
                      <a:noFill/>
                    </a:lnL>
                    <a:lnR>
                      <a:noFill/>
                    </a:lnR>
                    <a:lnT>
                      <a:noFill/>
                    </a:lnT>
                    <a:lnB>
                      <a:noFill/>
                    </a:lnB>
                    <a:noFill/>
                  </a:tcPr>
                </a:tc>
                <a:tc>
                  <a:txBody>
                    <a:bodyPr/>
                    <a:lstStyle/>
                    <a:p>
                      <a:pPr>
                        <a:buNone/>
                      </a:pPr>
                      <a:r>
                        <a:rPr lang="en-US" dirty="0">
                          <a:latin typeface="Alexandria"/>
                        </a:rPr>
                        <a:t>Real-time monitoring</a:t>
                      </a:r>
                    </a:p>
                  </a:txBody>
                  <a:tcPr anchor="ctr">
                    <a:lnL>
                      <a:noFill/>
                    </a:lnL>
                    <a:lnR>
                      <a:noFill/>
                    </a:lnR>
                    <a:lnT>
                      <a:noFill/>
                    </a:lnT>
                    <a:lnB>
                      <a:noFill/>
                    </a:lnB>
                    <a:noFill/>
                  </a:tcPr>
                </a:tc>
                <a:extLst>
                  <a:ext uri="{0D108BD9-81ED-4DB2-BD59-A6C34878D82A}">
                    <a16:rowId xmlns:a16="http://schemas.microsoft.com/office/drawing/2014/main" val="3088875437"/>
                  </a:ext>
                </a:extLst>
              </a:tr>
              <a:tr h="0">
                <a:tc>
                  <a:txBody>
                    <a:bodyPr/>
                    <a:lstStyle/>
                    <a:p>
                      <a:pPr>
                        <a:buNone/>
                      </a:pPr>
                      <a:r>
                        <a:rPr lang="en-US" b="1">
                          <a:latin typeface="Alexandria"/>
                        </a:rPr>
                        <a:t>Leasing</a:t>
                      </a:r>
                      <a:endParaRPr lang="en-US">
                        <a:latin typeface="Alexandria"/>
                      </a:endParaRPr>
                    </a:p>
                  </a:txBody>
                  <a:tcPr anchor="ctr">
                    <a:lnL>
                      <a:noFill/>
                    </a:lnL>
                    <a:lnR>
                      <a:noFill/>
                    </a:lnR>
                    <a:lnT>
                      <a:noFill/>
                    </a:lnT>
                    <a:lnB>
                      <a:noFill/>
                    </a:lnB>
                    <a:noFill/>
                  </a:tcPr>
                </a:tc>
                <a:tc>
                  <a:txBody>
                    <a:bodyPr/>
                    <a:lstStyle/>
                    <a:p>
                      <a:pPr>
                        <a:buNone/>
                      </a:pPr>
                      <a:r>
                        <a:rPr lang="en-US" dirty="0">
                          <a:latin typeface="Alexandria"/>
                        </a:rPr>
                        <a:t>Digital platforms</a:t>
                      </a:r>
                    </a:p>
                  </a:txBody>
                  <a:tcPr anchor="ctr">
                    <a:lnL>
                      <a:noFill/>
                    </a:lnL>
                    <a:lnR>
                      <a:noFill/>
                    </a:lnR>
                    <a:lnT>
                      <a:noFill/>
                    </a:lnT>
                    <a:lnB>
                      <a:noFill/>
                    </a:lnB>
                    <a:noFill/>
                  </a:tcPr>
                </a:tc>
                <a:tc>
                  <a:txBody>
                    <a:bodyPr/>
                    <a:lstStyle/>
                    <a:p>
                      <a:pPr>
                        <a:buNone/>
                      </a:pPr>
                      <a:r>
                        <a:rPr lang="en-US" dirty="0">
                          <a:latin typeface="Alexandria"/>
                        </a:rPr>
                        <a:t>Transparency &amp; speed</a:t>
                      </a:r>
                    </a:p>
                  </a:txBody>
                  <a:tcPr anchor="ctr">
                    <a:lnL>
                      <a:noFill/>
                    </a:lnL>
                    <a:lnR>
                      <a:noFill/>
                    </a:lnR>
                    <a:lnT>
                      <a:noFill/>
                    </a:lnT>
                    <a:lnB>
                      <a:noFill/>
                    </a:lnB>
                    <a:noFill/>
                  </a:tcPr>
                </a:tc>
                <a:extLst>
                  <a:ext uri="{0D108BD9-81ED-4DB2-BD59-A6C34878D82A}">
                    <a16:rowId xmlns:a16="http://schemas.microsoft.com/office/drawing/2014/main" val="3616321918"/>
                  </a:ext>
                </a:extLst>
              </a:tr>
              <a:tr h="0">
                <a:tc>
                  <a:txBody>
                    <a:bodyPr/>
                    <a:lstStyle/>
                    <a:p>
                      <a:pPr>
                        <a:buNone/>
                      </a:pPr>
                      <a:r>
                        <a:rPr lang="en-US" b="1">
                          <a:latin typeface="Alexandria"/>
                        </a:rPr>
                        <a:t>Valuation</a:t>
                      </a:r>
                      <a:endParaRPr lang="en-US">
                        <a:latin typeface="Alexandria"/>
                      </a:endParaRPr>
                    </a:p>
                  </a:txBody>
                  <a:tcPr anchor="ctr">
                    <a:lnL>
                      <a:noFill/>
                    </a:lnL>
                    <a:lnR>
                      <a:noFill/>
                    </a:lnR>
                    <a:lnT>
                      <a:noFill/>
                    </a:lnT>
                    <a:lnB>
                      <a:noFill/>
                    </a:lnB>
                    <a:noFill/>
                  </a:tcPr>
                </a:tc>
                <a:tc>
                  <a:txBody>
                    <a:bodyPr/>
                    <a:lstStyle/>
                    <a:p>
                      <a:pPr>
                        <a:buNone/>
                      </a:pPr>
                      <a:r>
                        <a:rPr lang="en-US">
                          <a:latin typeface="Alexandria"/>
                        </a:rPr>
                        <a:t>AI and big data</a:t>
                      </a:r>
                    </a:p>
                  </a:txBody>
                  <a:tcPr anchor="ctr">
                    <a:lnL>
                      <a:noFill/>
                    </a:lnL>
                    <a:lnR>
                      <a:noFill/>
                    </a:lnR>
                    <a:lnT>
                      <a:noFill/>
                    </a:lnT>
                    <a:lnB>
                      <a:noFill/>
                    </a:lnB>
                    <a:noFill/>
                  </a:tcPr>
                </a:tc>
                <a:tc>
                  <a:txBody>
                    <a:bodyPr/>
                    <a:lstStyle/>
                    <a:p>
                      <a:pPr>
                        <a:buNone/>
                      </a:pPr>
                      <a:r>
                        <a:rPr lang="en-US">
                          <a:latin typeface="Alexandria"/>
                        </a:rPr>
                        <a:t>More accurate appraisals</a:t>
                      </a:r>
                    </a:p>
                  </a:txBody>
                  <a:tcPr anchor="ctr">
                    <a:lnL>
                      <a:noFill/>
                    </a:lnL>
                    <a:lnR>
                      <a:noFill/>
                    </a:lnR>
                    <a:lnT>
                      <a:noFill/>
                    </a:lnT>
                    <a:lnB>
                      <a:noFill/>
                    </a:lnB>
                    <a:noFill/>
                  </a:tcPr>
                </a:tc>
                <a:extLst>
                  <a:ext uri="{0D108BD9-81ED-4DB2-BD59-A6C34878D82A}">
                    <a16:rowId xmlns:a16="http://schemas.microsoft.com/office/drawing/2014/main" val="1322292859"/>
                  </a:ext>
                </a:extLst>
              </a:tr>
              <a:tr h="0">
                <a:tc>
                  <a:txBody>
                    <a:bodyPr/>
                    <a:lstStyle/>
                    <a:p>
                      <a:pPr>
                        <a:buNone/>
                      </a:pPr>
                      <a:r>
                        <a:rPr lang="en-US" b="1">
                          <a:latin typeface="Alexandria"/>
                        </a:rPr>
                        <a:t>Financing</a:t>
                      </a:r>
                      <a:endParaRPr lang="en-US">
                        <a:latin typeface="Alexandria"/>
                      </a:endParaRPr>
                    </a:p>
                  </a:txBody>
                  <a:tcPr anchor="ctr">
                    <a:lnL>
                      <a:noFill/>
                    </a:lnL>
                    <a:lnR>
                      <a:noFill/>
                    </a:lnR>
                    <a:lnT>
                      <a:noFill/>
                    </a:lnT>
                    <a:lnB>
                      <a:noFill/>
                    </a:lnB>
                    <a:noFill/>
                  </a:tcPr>
                </a:tc>
                <a:tc>
                  <a:txBody>
                    <a:bodyPr/>
                    <a:lstStyle/>
                    <a:p>
                      <a:pPr>
                        <a:buNone/>
                      </a:pPr>
                      <a:r>
                        <a:rPr lang="en-US" dirty="0">
                          <a:latin typeface="Alexandria"/>
                        </a:rPr>
                        <a:t>Blockchain &amp; tokenization</a:t>
                      </a:r>
                    </a:p>
                  </a:txBody>
                  <a:tcPr anchor="ctr">
                    <a:lnL>
                      <a:noFill/>
                    </a:lnL>
                    <a:lnR>
                      <a:noFill/>
                    </a:lnR>
                    <a:lnT>
                      <a:noFill/>
                    </a:lnT>
                    <a:lnB>
                      <a:noFill/>
                    </a:lnB>
                    <a:noFill/>
                  </a:tcPr>
                </a:tc>
                <a:tc>
                  <a:txBody>
                    <a:bodyPr/>
                    <a:lstStyle/>
                    <a:p>
                      <a:pPr>
                        <a:buNone/>
                      </a:pPr>
                      <a:r>
                        <a:rPr lang="en-US" dirty="0">
                          <a:latin typeface="Alexandria"/>
                        </a:rPr>
                        <a:t>Fractional ownership</a:t>
                      </a:r>
                    </a:p>
                  </a:txBody>
                  <a:tcPr anchor="ctr">
                    <a:lnL>
                      <a:noFill/>
                    </a:lnL>
                    <a:lnR>
                      <a:noFill/>
                    </a:lnR>
                    <a:lnT>
                      <a:noFill/>
                    </a:lnT>
                    <a:lnB>
                      <a:noFill/>
                    </a:lnB>
                    <a:noFill/>
                  </a:tcPr>
                </a:tc>
                <a:extLst>
                  <a:ext uri="{0D108BD9-81ED-4DB2-BD59-A6C34878D82A}">
                    <a16:rowId xmlns:a16="http://schemas.microsoft.com/office/drawing/2014/main" val="322054930"/>
                  </a:ext>
                </a:extLst>
              </a:tr>
            </a:tbl>
          </a:graphicData>
        </a:graphic>
      </p:graphicFrame>
      <p:sp>
        <p:nvSpPr>
          <p:cNvPr id="4" name="TextBox 2">
            <a:extLst>
              <a:ext uri="{FF2B5EF4-FFF2-40B4-BE49-F238E27FC236}">
                <a16:creationId xmlns:a16="http://schemas.microsoft.com/office/drawing/2014/main" id="{6E11EE51-203C-6043-C216-C9A0EC89A976}"/>
              </a:ext>
            </a:extLst>
          </p:cNvPr>
          <p:cNvSpPr txBox="1"/>
          <p:nvPr/>
        </p:nvSpPr>
        <p:spPr>
          <a:xfrm>
            <a:off x="617280" y="950242"/>
            <a:ext cx="8361828" cy="523220"/>
          </a:xfrm>
          <a:prstGeom prst="rect">
            <a:avLst/>
          </a:prstGeom>
          <a:noFill/>
        </p:spPr>
        <p:txBody>
          <a:bodyPr wrap="square" rtlCol="0">
            <a:spAutoFit/>
          </a:bodyPr>
          <a:lstStyle/>
          <a:p>
            <a:r>
              <a:rPr lang="en-US" sz="2800" dirty="0">
                <a:latin typeface="Alexandria" charset="0"/>
              </a:rPr>
              <a:t>9. Sustainability and Technological Change in CRE</a:t>
            </a:r>
          </a:p>
        </p:txBody>
      </p:sp>
    </p:spTree>
    <p:extLst>
      <p:ext uri="{BB962C8B-B14F-4D97-AF65-F5344CB8AC3E}">
        <p14:creationId xmlns:p14="http://schemas.microsoft.com/office/powerpoint/2010/main" val="2669940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ECFA4-2D26-B37F-357E-E359775F4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9E4345-B725-C6EC-5037-B4AA44A1F9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Benefit                 | Economic Impact                     |</a:t>
            </a:r>
          </a:p>
          <a:p>
            <a:pPr algn="ctr"/>
            <a:r>
              <a:rPr lang="en-US" dirty="0"/>
              <a:t>| ----------------------- | ----------------------------------- |</a:t>
            </a:r>
          </a:p>
          <a:p>
            <a:pPr algn="ctr"/>
            <a:r>
              <a:rPr lang="en-US" dirty="0"/>
              <a:t>| Lower utility costs     | Reduced operating expenses          |</a:t>
            </a:r>
          </a:p>
          <a:p>
            <a:pPr algn="ctr"/>
            <a:r>
              <a:rPr lang="en-US" dirty="0"/>
              <a:t>| Higher tenant retention | Stable income stream                |</a:t>
            </a:r>
          </a:p>
          <a:p>
            <a:pPr algn="ctr"/>
            <a:r>
              <a:rPr lang="en-US" dirty="0"/>
              <a:t>| Premium rents           | +5–15% over non-certified buildings |</a:t>
            </a:r>
          </a:p>
          <a:p>
            <a:pPr algn="ctr"/>
            <a:r>
              <a:rPr lang="en-US" dirty="0"/>
              <a:t>| Access to green finance | | Area                    | Technology                | Effect                   |</a:t>
            </a:r>
          </a:p>
          <a:p>
            <a:pPr algn="ctr"/>
            <a:r>
              <a:rPr lang="en-US" dirty="0"/>
              <a:t>| ----------------------- | ------------------------- | ------------------------ |</a:t>
            </a:r>
          </a:p>
          <a:p>
            <a:pPr algn="ctr"/>
            <a:r>
              <a:rPr lang="en-US" dirty="0"/>
              <a:t>| **Property Management** | IoT sensors, smart meters | Real-time monitoring     |</a:t>
            </a:r>
          </a:p>
          <a:p>
            <a:pPr algn="ctr"/>
            <a:r>
              <a:rPr lang="en-US" dirty="0"/>
              <a:t>| **Leasing**             | Digital platforms         | Transparency &amp; speed     |</a:t>
            </a:r>
          </a:p>
          <a:p>
            <a:pPr algn="ctr"/>
            <a:r>
              <a:rPr lang="en-US" dirty="0"/>
              <a:t>| **Valuation**           | AI and big data           | More accurate appraisals |</a:t>
            </a:r>
          </a:p>
          <a:p>
            <a:pPr algn="ctr"/>
            <a:r>
              <a:rPr lang="en-US" dirty="0"/>
              <a:t>| **Financing**           | Blockchain &amp; tokenization | Fractional ownership     |</a:t>
            </a:r>
          </a:p>
          <a:p>
            <a:pPr algn="ctr"/>
            <a:r>
              <a:rPr lang="en-US" dirty="0"/>
              <a:t>Lower borrowing rates               |</a:t>
            </a:r>
          </a:p>
        </p:txBody>
      </p:sp>
      <p:sp>
        <p:nvSpPr>
          <p:cNvPr id="48" name="TextBox 47">
            <a:extLst>
              <a:ext uri="{FF2B5EF4-FFF2-40B4-BE49-F238E27FC236}">
                <a16:creationId xmlns:a16="http://schemas.microsoft.com/office/drawing/2014/main" id="{425F658D-1CDB-2FBB-0C30-699ADD010EF0}"/>
              </a:ext>
            </a:extLst>
          </p:cNvPr>
          <p:cNvSpPr txBox="1"/>
          <p:nvPr/>
        </p:nvSpPr>
        <p:spPr>
          <a:xfrm>
            <a:off x="762001" y="1813651"/>
            <a:ext cx="3810000" cy="3477875"/>
          </a:xfrm>
          <a:prstGeom prst="rect">
            <a:avLst/>
          </a:prstGeom>
          <a:noFill/>
        </p:spPr>
        <p:txBody>
          <a:bodyPr wrap="square" rtlCol="0">
            <a:spAutoFit/>
          </a:bodyPr>
          <a:lstStyle/>
          <a:p>
            <a:r>
              <a:rPr lang="en-US" sz="2000" b="1" dirty="0">
                <a:latin typeface="Alexandria"/>
              </a:rPr>
              <a:t>9.4 Smart Buildings</a:t>
            </a:r>
          </a:p>
          <a:p>
            <a:r>
              <a:rPr lang="en-US" sz="2000" dirty="0">
                <a:latin typeface="Alexandria"/>
              </a:rPr>
              <a:t>Smart buildings integrate sensors, automation, and data analytics to optimize energy, air quality, and occupancy.</a:t>
            </a:r>
            <a:br>
              <a:rPr lang="en-US" sz="2000" dirty="0">
                <a:latin typeface="Alexandria"/>
              </a:rPr>
            </a:br>
            <a:r>
              <a:rPr lang="en-US" sz="2000" dirty="0">
                <a:latin typeface="Alexandria"/>
              </a:rPr>
              <a:t>These systems reduce costs, enhance tenant experience, and support sustainability certifications.</a:t>
            </a:r>
          </a:p>
          <a:p>
            <a:r>
              <a:rPr lang="en-US" sz="2000" dirty="0">
                <a:latin typeface="Alexandria"/>
              </a:rPr>
              <a:t>Sensors → Data → Automation → Efficiency → Tenant Comfort</a:t>
            </a:r>
          </a:p>
        </p:txBody>
      </p:sp>
      <p:pic>
        <p:nvPicPr>
          <p:cNvPr id="7" name="Graphic 21">
            <a:extLst>
              <a:ext uri="{FF2B5EF4-FFF2-40B4-BE49-F238E27FC236}">
                <a16:creationId xmlns:a16="http://schemas.microsoft.com/office/drawing/2014/main" id="{C3ECDC14-8C08-37FB-14AB-086B2DF464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4B8141F1-BE47-6B83-8A5C-48C6C5318564}"/>
              </a:ext>
            </a:extLst>
          </p:cNvPr>
          <p:cNvSpPr txBox="1"/>
          <p:nvPr/>
        </p:nvSpPr>
        <p:spPr>
          <a:xfrm>
            <a:off x="617280" y="950242"/>
            <a:ext cx="8361828" cy="523220"/>
          </a:xfrm>
          <a:prstGeom prst="rect">
            <a:avLst/>
          </a:prstGeom>
          <a:noFill/>
        </p:spPr>
        <p:txBody>
          <a:bodyPr wrap="square" rtlCol="0">
            <a:spAutoFit/>
          </a:bodyPr>
          <a:lstStyle/>
          <a:p>
            <a:r>
              <a:rPr lang="en-US" sz="2800" dirty="0">
                <a:latin typeface="Alexandria" charset="0"/>
              </a:rPr>
              <a:t>9. Sustainability and Technological Change in CRE</a:t>
            </a:r>
          </a:p>
        </p:txBody>
      </p:sp>
      <p:pic>
        <p:nvPicPr>
          <p:cNvPr id="5" name="صورة 4">
            <a:extLst>
              <a:ext uri="{FF2B5EF4-FFF2-40B4-BE49-F238E27FC236}">
                <a16:creationId xmlns:a16="http://schemas.microsoft.com/office/drawing/2014/main" id="{35BFF5F6-CDC1-0854-6763-7967109BEBB5}"/>
              </a:ext>
            </a:extLst>
          </p:cNvPr>
          <p:cNvPicPr>
            <a:picLocks noChangeAspect="1"/>
          </p:cNvPicPr>
          <p:nvPr/>
        </p:nvPicPr>
        <p:blipFill>
          <a:blip r:embed="rId3"/>
          <a:stretch>
            <a:fillRect/>
          </a:stretch>
        </p:blipFill>
        <p:spPr>
          <a:xfrm>
            <a:off x="4407506" y="1896114"/>
            <a:ext cx="7022493" cy="3890089"/>
          </a:xfrm>
          <a:prstGeom prst="rect">
            <a:avLst/>
          </a:prstGeom>
        </p:spPr>
      </p:pic>
    </p:spTree>
    <p:extLst>
      <p:ext uri="{BB962C8B-B14F-4D97-AF65-F5344CB8AC3E}">
        <p14:creationId xmlns:p14="http://schemas.microsoft.com/office/powerpoint/2010/main" val="1256605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BCC8B3-6BED-50B5-FD52-03DA2FB6AF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B591FC-95EA-9F2D-7ADB-273F44E165D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 ----------------------- | ----------------------------------- |</a:t>
            </a:r>
            <a:r>
              <a:rPr lang="en-US" b="1" dirty="0"/>
              <a:t>9.7 Future of Technology in CRE</a:t>
            </a:r>
          </a:p>
          <a:p>
            <a:r>
              <a:rPr lang="en-US" b="1" dirty="0"/>
              <a:t>AI-driven asset management</a:t>
            </a:r>
            <a:r>
              <a:rPr lang="en-US" dirty="0"/>
              <a:t> predicts maintenance and optimizes energy use.</a:t>
            </a:r>
          </a:p>
          <a:p>
            <a:r>
              <a:rPr lang="en-US" b="1" dirty="0"/>
              <a:t>Virtual tours and digital twins</a:t>
            </a:r>
            <a:r>
              <a:rPr lang="en-US" dirty="0"/>
              <a:t> improve marketing and design.</a:t>
            </a:r>
          </a:p>
          <a:p>
            <a:r>
              <a:rPr lang="en-US" b="1" dirty="0"/>
              <a:t>Blockchain</a:t>
            </a:r>
            <a:r>
              <a:rPr lang="en-US" dirty="0"/>
              <a:t> enables fractional ownership and transparent records.</a:t>
            </a:r>
          </a:p>
          <a:p>
            <a:r>
              <a:rPr lang="en-US" b="1" dirty="0"/>
              <a:t>5G connectivity</a:t>
            </a:r>
            <a:r>
              <a:rPr lang="en-US" dirty="0"/>
              <a:t> enhances building automation.</a:t>
            </a:r>
          </a:p>
          <a:p>
            <a:pPr algn="ctr"/>
            <a:endParaRPr lang="en-US" dirty="0"/>
          </a:p>
          <a:p>
            <a:pPr algn="ctr"/>
            <a:r>
              <a:rPr lang="en-US" dirty="0"/>
              <a:t>| Lower utility costs     | Reduced operating expenses          |</a:t>
            </a:r>
          </a:p>
          <a:p>
            <a:pPr algn="ctr"/>
            <a:r>
              <a:rPr lang="en-US" dirty="0"/>
              <a:t>| Higher tenant retention | Stable income stream                |</a:t>
            </a:r>
          </a:p>
          <a:p>
            <a:pPr algn="ctr"/>
            <a:r>
              <a:rPr lang="en-US" dirty="0"/>
              <a:t>| Premium rents           | +5–15% over non-certified buildings |</a:t>
            </a:r>
          </a:p>
          <a:p>
            <a:pPr algn="ctr"/>
            <a:r>
              <a:rPr lang="en-US" dirty="0"/>
              <a:t>| Access to green finance | | Area                    | Technology                | Effect                   |</a:t>
            </a:r>
          </a:p>
          <a:p>
            <a:pPr algn="ctr"/>
            <a:r>
              <a:rPr lang="en-US" dirty="0"/>
              <a:t>| ----------------------- | ------------------------- | ------------------------ |</a:t>
            </a:r>
          </a:p>
          <a:p>
            <a:pPr algn="ctr"/>
            <a:r>
              <a:rPr lang="en-US" dirty="0"/>
              <a:t>| **Property Management** | IoT sensors, smart meters | Real-time monitoring     |</a:t>
            </a:r>
          </a:p>
          <a:p>
            <a:pPr algn="ctr"/>
            <a:r>
              <a:rPr lang="en-US" dirty="0"/>
              <a:t>| **Leasing**             | Digital platforms         | Transparency &amp; speed     |</a:t>
            </a:r>
          </a:p>
          <a:p>
            <a:pPr algn="ctr"/>
            <a:r>
              <a:rPr lang="en-US" dirty="0"/>
              <a:t>| **Valuation**           | AI and big data           | More accurate appraisals |</a:t>
            </a:r>
          </a:p>
          <a:p>
            <a:pPr algn="ctr"/>
            <a:r>
              <a:rPr lang="en-US" dirty="0"/>
              <a:t>Lower borrowing rates               |</a:t>
            </a:r>
          </a:p>
        </p:txBody>
      </p:sp>
      <p:sp>
        <p:nvSpPr>
          <p:cNvPr id="48" name="TextBox 47">
            <a:extLst>
              <a:ext uri="{FF2B5EF4-FFF2-40B4-BE49-F238E27FC236}">
                <a16:creationId xmlns:a16="http://schemas.microsoft.com/office/drawing/2014/main" id="{AA95A2E8-EBD3-EE7F-C190-E97FFEF44FB7}"/>
              </a:ext>
            </a:extLst>
          </p:cNvPr>
          <p:cNvSpPr txBox="1"/>
          <p:nvPr/>
        </p:nvSpPr>
        <p:spPr>
          <a:xfrm>
            <a:off x="762000" y="1977875"/>
            <a:ext cx="10375692" cy="3477875"/>
          </a:xfrm>
          <a:prstGeom prst="rect">
            <a:avLst/>
          </a:prstGeom>
          <a:solidFill>
            <a:schemeClr val="accent4">
              <a:lumMod val="20000"/>
              <a:lumOff val="80000"/>
            </a:schemeClr>
          </a:solidFill>
        </p:spPr>
        <p:txBody>
          <a:bodyPr wrap="square" rtlCol="0">
            <a:spAutoFit/>
          </a:bodyPr>
          <a:lstStyle/>
          <a:p>
            <a:r>
              <a:rPr lang="en-US" sz="2000" b="1" dirty="0"/>
              <a:t>9.5 Exercise — Green Investment Analysis</a:t>
            </a:r>
          </a:p>
          <a:p>
            <a:r>
              <a:rPr lang="en-US" sz="2000" dirty="0"/>
              <a:t>A developer considers retrofitting a 10,000 m² office building to achieve LEED certification at a cost of $2 million.</a:t>
            </a:r>
            <a:br>
              <a:rPr lang="en-US" sz="2000" dirty="0"/>
            </a:br>
            <a:r>
              <a:rPr lang="en-US" sz="2000" dirty="0"/>
              <a:t>Expected benefits:</a:t>
            </a:r>
          </a:p>
          <a:p>
            <a:r>
              <a:rPr lang="en-US" sz="2000" dirty="0"/>
              <a:t>Rent premium: $3/m²/month</a:t>
            </a:r>
          </a:p>
          <a:p>
            <a:r>
              <a:rPr lang="en-US" sz="2000" dirty="0"/>
              <a:t>Occupancy increase: 5%</a:t>
            </a:r>
          </a:p>
          <a:p>
            <a:r>
              <a:rPr lang="en-US" sz="2000" dirty="0"/>
              <a:t>Current rent: $30/m²/month</a:t>
            </a:r>
          </a:p>
          <a:p>
            <a:r>
              <a:rPr lang="en-US" sz="2000" b="1" dirty="0"/>
              <a:t>Question:</a:t>
            </a:r>
            <a:r>
              <a:rPr lang="en-US" sz="2000" dirty="0"/>
              <a:t> Estimate annual gain and payback period.</a:t>
            </a:r>
          </a:p>
          <a:p>
            <a:r>
              <a:rPr lang="en-US" sz="2000" b="1" dirty="0"/>
              <a:t>Solution Sketch:</a:t>
            </a:r>
            <a:endParaRPr lang="en-US" sz="2000" dirty="0"/>
          </a:p>
          <a:p>
            <a:r>
              <a:rPr lang="en-US" sz="2000" dirty="0"/>
              <a:t>Added income ≈ $3 × 10,000 × 12 = $360,000/year</a:t>
            </a:r>
          </a:p>
          <a:p>
            <a:r>
              <a:rPr lang="en-US" sz="2000" dirty="0"/>
              <a:t>Payback ≈ $2M / $360K ≈ </a:t>
            </a:r>
            <a:r>
              <a:rPr lang="en-US" sz="2000" b="1" dirty="0"/>
              <a:t>5.6 years</a:t>
            </a:r>
            <a:endParaRPr lang="en-US" sz="2000" dirty="0"/>
          </a:p>
        </p:txBody>
      </p:sp>
      <p:pic>
        <p:nvPicPr>
          <p:cNvPr id="7" name="Graphic 21">
            <a:extLst>
              <a:ext uri="{FF2B5EF4-FFF2-40B4-BE49-F238E27FC236}">
                <a16:creationId xmlns:a16="http://schemas.microsoft.com/office/drawing/2014/main" id="{857252DE-863D-5419-8014-FFF0945C52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4988509-4DE8-7FA1-A5FB-90607CB59DAA}"/>
              </a:ext>
            </a:extLst>
          </p:cNvPr>
          <p:cNvSpPr txBox="1"/>
          <p:nvPr/>
        </p:nvSpPr>
        <p:spPr>
          <a:xfrm>
            <a:off x="617280" y="950242"/>
            <a:ext cx="8361828" cy="523220"/>
          </a:xfrm>
          <a:prstGeom prst="rect">
            <a:avLst/>
          </a:prstGeom>
          <a:noFill/>
        </p:spPr>
        <p:txBody>
          <a:bodyPr wrap="square" rtlCol="0">
            <a:spAutoFit/>
          </a:bodyPr>
          <a:lstStyle/>
          <a:p>
            <a:r>
              <a:rPr lang="en-US" sz="2800" dirty="0">
                <a:latin typeface="Alexandria" charset="0"/>
              </a:rPr>
              <a:t>9. Sustainability and Technological Change in CRE</a:t>
            </a:r>
          </a:p>
        </p:txBody>
      </p:sp>
    </p:spTree>
    <p:extLst>
      <p:ext uri="{BB962C8B-B14F-4D97-AF65-F5344CB8AC3E}">
        <p14:creationId xmlns:p14="http://schemas.microsoft.com/office/powerpoint/2010/main" val="489660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73E54-AA2C-13B2-685B-BC530E97A3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AA44D5-099C-5618-E60F-C8E0111013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Virtual tours and digital twins</a:t>
            </a:r>
            <a:r>
              <a:rPr lang="en-US" dirty="0"/>
              <a:t> improve marketing and design.</a:t>
            </a:r>
          </a:p>
          <a:p>
            <a:r>
              <a:rPr lang="en-US" b="1" dirty="0"/>
              <a:t>Blockchain</a:t>
            </a:r>
            <a:r>
              <a:rPr lang="en-US" dirty="0"/>
              <a:t> enables fractional ownership and transparent records.</a:t>
            </a:r>
          </a:p>
          <a:p>
            <a:r>
              <a:rPr lang="en-US" b="1" dirty="0"/>
              <a:t>5G connectivity</a:t>
            </a:r>
            <a:r>
              <a:rPr lang="en-US" dirty="0"/>
              <a:t> enhances building automation.</a:t>
            </a:r>
          </a:p>
          <a:p>
            <a:pPr algn="ctr"/>
            <a:endParaRPr lang="en-US" dirty="0"/>
          </a:p>
          <a:p>
            <a:pPr algn="ctr"/>
            <a:r>
              <a:rPr lang="en-US" dirty="0"/>
              <a:t>| Lower utility costs     | Reduced operating expenses          |</a:t>
            </a:r>
          </a:p>
          <a:p>
            <a:pPr algn="ctr"/>
            <a:r>
              <a:rPr lang="en-US" dirty="0"/>
              <a:t>| Higher tenant retention | Stable income stream                |</a:t>
            </a:r>
          </a:p>
          <a:p>
            <a:pPr algn="ctr"/>
            <a:r>
              <a:rPr lang="en-US" dirty="0"/>
              <a:t>| Premium rents           | +5–15% over non-certified buildings |</a:t>
            </a:r>
          </a:p>
          <a:p>
            <a:pPr algn="ctr"/>
            <a:r>
              <a:rPr lang="en-US" dirty="0"/>
              <a:t>| Access to green finance | | Area                    | Technology                | Effect                   |</a:t>
            </a:r>
          </a:p>
          <a:p>
            <a:pPr algn="ctr"/>
            <a:r>
              <a:rPr lang="en-US" dirty="0"/>
              <a:t>| ----------------------- | ------------------------- | ------------------------ |</a:t>
            </a:r>
          </a:p>
          <a:p>
            <a:pPr algn="ctr"/>
            <a:r>
              <a:rPr lang="en-US" dirty="0"/>
              <a:t>| **Property Management** | IoT sensors, smart meters | Real-time monitoring     |</a:t>
            </a:r>
          </a:p>
          <a:p>
            <a:r>
              <a:rPr lang="en-US" dirty="0"/>
              <a:t>| **Leasing**          </a:t>
            </a:r>
            <a:r>
              <a:rPr lang="en-US" b="1" dirty="0"/>
              <a:t>Future Trends in Commercial Real Estate</a:t>
            </a:r>
          </a:p>
          <a:p>
            <a:r>
              <a:rPr lang="en-US" b="1" dirty="0"/>
              <a:t>Hybrid Workspaces:</a:t>
            </a:r>
            <a:r>
              <a:rPr lang="en-US" dirty="0"/>
              <a:t> 40–60% of companies maintain flexible office schedules.</a:t>
            </a:r>
          </a:p>
          <a:p>
            <a:r>
              <a:rPr lang="en-US" b="1" dirty="0"/>
              <a:t>AI-Driven Valuation:</a:t>
            </a:r>
            <a:r>
              <a:rPr lang="en-US" dirty="0"/>
              <a:t> Automated data-based pricing models.</a:t>
            </a:r>
          </a:p>
          <a:p>
            <a:r>
              <a:rPr lang="en-US" b="1" dirty="0"/>
              <a:t>Sustainable Investment:</a:t>
            </a:r>
            <a:r>
              <a:rPr lang="en-US" dirty="0"/>
              <a:t> ESG-linked financing expected to exceed $1 trillion globally.</a:t>
            </a:r>
          </a:p>
          <a:p>
            <a:r>
              <a:rPr lang="en-US" b="1" dirty="0"/>
              <a:t>Globalization &amp; Localization:</a:t>
            </a:r>
            <a:r>
              <a:rPr lang="en-US" dirty="0"/>
              <a:t> Regional hubs like Singapore, Dubai, and Frankfurt attracting multinational headquarters.</a:t>
            </a:r>
          </a:p>
        </p:txBody>
      </p:sp>
      <p:sp>
        <p:nvSpPr>
          <p:cNvPr id="48" name="TextBox 47">
            <a:extLst>
              <a:ext uri="{FF2B5EF4-FFF2-40B4-BE49-F238E27FC236}">
                <a16:creationId xmlns:a16="http://schemas.microsoft.com/office/drawing/2014/main" id="{3B9BC40C-AB67-763E-A1E7-67D027C6C822}"/>
              </a:ext>
            </a:extLst>
          </p:cNvPr>
          <p:cNvSpPr txBox="1"/>
          <p:nvPr/>
        </p:nvSpPr>
        <p:spPr>
          <a:xfrm>
            <a:off x="1071998" y="1813651"/>
            <a:ext cx="10095674" cy="4093428"/>
          </a:xfrm>
          <a:prstGeom prst="rect">
            <a:avLst/>
          </a:prstGeom>
          <a:noFill/>
        </p:spPr>
        <p:txBody>
          <a:bodyPr wrap="square" rtlCol="0">
            <a:spAutoFit/>
          </a:bodyPr>
          <a:lstStyle/>
          <a:p>
            <a:r>
              <a:rPr lang="en-US" sz="2000" b="1" dirty="0">
                <a:latin typeface="Alexandria"/>
              </a:rPr>
              <a:t>9.7 Future of Technology in CRE</a:t>
            </a:r>
          </a:p>
          <a:p>
            <a:r>
              <a:rPr lang="en-US" sz="2000" b="1" dirty="0">
                <a:latin typeface="Alexandria"/>
              </a:rPr>
              <a:t>AI-driven asset management</a:t>
            </a:r>
            <a:r>
              <a:rPr lang="en-US" sz="2000" dirty="0">
                <a:latin typeface="Alexandria"/>
              </a:rPr>
              <a:t> predicts maintenance and optimizes energy use.</a:t>
            </a:r>
          </a:p>
          <a:p>
            <a:r>
              <a:rPr lang="en-US" sz="2000" b="1" dirty="0">
                <a:latin typeface="Alexandria"/>
              </a:rPr>
              <a:t>Virtual tours and digital twins</a:t>
            </a:r>
            <a:r>
              <a:rPr lang="en-US" sz="2000" dirty="0">
                <a:latin typeface="Alexandria"/>
              </a:rPr>
              <a:t> improve marketing and design.</a:t>
            </a:r>
          </a:p>
          <a:p>
            <a:r>
              <a:rPr lang="en-US" sz="2000" b="1" dirty="0">
                <a:latin typeface="Alexandria"/>
              </a:rPr>
              <a:t>Blockchain</a:t>
            </a:r>
            <a:r>
              <a:rPr lang="en-US" sz="2000" dirty="0">
                <a:latin typeface="Alexandria"/>
              </a:rPr>
              <a:t> enables fractional ownership and transparent records.</a:t>
            </a:r>
          </a:p>
          <a:p>
            <a:r>
              <a:rPr lang="en-US" sz="2000" b="1" dirty="0">
                <a:latin typeface="Alexandria"/>
              </a:rPr>
              <a:t>5G connectivity</a:t>
            </a:r>
            <a:r>
              <a:rPr lang="en-US" sz="2000" dirty="0">
                <a:latin typeface="Alexandria"/>
              </a:rPr>
              <a:t> enhances building automation.</a:t>
            </a:r>
          </a:p>
          <a:p>
            <a:endParaRPr lang="en-US" sz="2000" dirty="0">
              <a:latin typeface="Alexandria"/>
            </a:endParaRPr>
          </a:p>
          <a:p>
            <a:r>
              <a:rPr lang="en-US" sz="2000" b="1" dirty="0">
                <a:latin typeface="Alexandria"/>
              </a:rPr>
              <a:t>Future Trends in Commercial Real Estate</a:t>
            </a:r>
          </a:p>
          <a:p>
            <a:r>
              <a:rPr lang="en-US" sz="2000" b="1" dirty="0">
                <a:latin typeface="Alexandria"/>
              </a:rPr>
              <a:t>Hybrid Workspaces:</a:t>
            </a:r>
            <a:r>
              <a:rPr lang="en-US" sz="2000" dirty="0">
                <a:latin typeface="Alexandria"/>
              </a:rPr>
              <a:t> 40–60% of companies maintain flexible office schedules.</a:t>
            </a:r>
          </a:p>
          <a:p>
            <a:r>
              <a:rPr lang="en-US" sz="2000" b="1" dirty="0">
                <a:latin typeface="Alexandria"/>
              </a:rPr>
              <a:t>AI-Driven Valuation:</a:t>
            </a:r>
            <a:r>
              <a:rPr lang="en-US" sz="2000" dirty="0">
                <a:latin typeface="Alexandria"/>
              </a:rPr>
              <a:t> Automated data-based pricing models.</a:t>
            </a:r>
          </a:p>
          <a:p>
            <a:r>
              <a:rPr lang="en-US" sz="2000" b="1" dirty="0">
                <a:latin typeface="Alexandria"/>
              </a:rPr>
              <a:t>Sustainable Investment:</a:t>
            </a:r>
            <a:r>
              <a:rPr lang="en-US" sz="2000" dirty="0">
                <a:latin typeface="Alexandria"/>
              </a:rPr>
              <a:t> ESG-linked financing expected to exceed $1 trillion globally.</a:t>
            </a:r>
          </a:p>
          <a:p>
            <a:r>
              <a:rPr lang="en-US" sz="2000" b="1" dirty="0">
                <a:latin typeface="Alexandria"/>
              </a:rPr>
              <a:t>Globalization &amp; Localization:</a:t>
            </a:r>
            <a:r>
              <a:rPr lang="en-US" sz="2000" dirty="0">
                <a:latin typeface="Alexandria"/>
              </a:rPr>
              <a:t> Regional hubs like Singapore, Dubai, and Frankfurt attracting multinational headquarters</a:t>
            </a:r>
          </a:p>
          <a:p>
            <a:endParaRPr lang="en-US" sz="2000" dirty="0">
              <a:latin typeface="Alexandria"/>
            </a:endParaRPr>
          </a:p>
        </p:txBody>
      </p:sp>
      <p:pic>
        <p:nvPicPr>
          <p:cNvPr id="7" name="Graphic 21">
            <a:extLst>
              <a:ext uri="{FF2B5EF4-FFF2-40B4-BE49-F238E27FC236}">
                <a16:creationId xmlns:a16="http://schemas.microsoft.com/office/drawing/2014/main" id="{BBE03E73-D4A4-841B-5F29-3B94E660BC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F0BC48-0522-7A59-178D-631D5C1D74DD}"/>
              </a:ext>
            </a:extLst>
          </p:cNvPr>
          <p:cNvSpPr txBox="1"/>
          <p:nvPr/>
        </p:nvSpPr>
        <p:spPr>
          <a:xfrm>
            <a:off x="617280" y="950242"/>
            <a:ext cx="8361828" cy="523220"/>
          </a:xfrm>
          <a:prstGeom prst="rect">
            <a:avLst/>
          </a:prstGeom>
          <a:noFill/>
        </p:spPr>
        <p:txBody>
          <a:bodyPr wrap="square" rtlCol="0">
            <a:spAutoFit/>
          </a:bodyPr>
          <a:lstStyle/>
          <a:p>
            <a:r>
              <a:rPr lang="en-US" sz="2800" dirty="0">
                <a:latin typeface="Alexandria" charset="0"/>
              </a:rPr>
              <a:t>9. Sustainability and Technological Change in CRE</a:t>
            </a:r>
          </a:p>
        </p:txBody>
      </p:sp>
    </p:spTree>
    <p:extLst>
      <p:ext uri="{BB962C8B-B14F-4D97-AF65-F5344CB8AC3E}">
        <p14:creationId xmlns:p14="http://schemas.microsoft.com/office/powerpoint/2010/main" val="2803999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FF4A7178-C7F1-F787-0A75-A381250F6F45}"/>
              </a:ext>
            </a:extLst>
          </p:cNvPr>
          <p:cNvSpPr/>
          <p:nvPr/>
        </p:nvSpPr>
        <p:spPr>
          <a:xfrm>
            <a:off x="6099277" y="3861550"/>
            <a:ext cx="4955591" cy="24955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B0F0"/>
                </a:solidFill>
                <a:latin typeface="Alexandria" charset="0"/>
              </a:rPr>
              <a:t>EXERSICE</a:t>
            </a:r>
          </a:p>
          <a:p>
            <a:pPr algn="ctr"/>
            <a:r>
              <a:rPr lang="en-US" sz="2400" dirty="0">
                <a:solidFill>
                  <a:schemeClr val="tx1"/>
                </a:solidFill>
                <a:latin typeface="Alexandria"/>
              </a:rPr>
              <a:t>Using </a:t>
            </a:r>
            <a:r>
              <a:rPr lang="en-US" sz="2400" b="1" dirty="0">
                <a:solidFill>
                  <a:schemeClr val="tx1"/>
                </a:solidFill>
              </a:rPr>
              <a:t>Capitalization Rate (Cap Rate)</a:t>
            </a:r>
            <a:r>
              <a:rPr lang="en-US" sz="2400" b="1" dirty="0"/>
              <a:t>)</a:t>
            </a:r>
          </a:p>
          <a:p>
            <a:pPr algn="ctr"/>
            <a:r>
              <a:rPr lang="en-US" sz="2400" dirty="0">
                <a:solidFill>
                  <a:schemeClr val="tx1"/>
                </a:solidFill>
                <a:latin typeface="Alexandria"/>
              </a:rPr>
              <a:t>Analys the value of CRE project at your country/city?</a:t>
            </a:r>
          </a:p>
          <a:p>
            <a:pPr algn="ctr"/>
            <a:r>
              <a:rPr lang="en-US" sz="2400" dirty="0">
                <a:solidFill>
                  <a:schemeClr val="tx1"/>
                </a:solidFill>
                <a:latin typeface="Alexandria"/>
              </a:rPr>
              <a:t>What are expected risks and how you will mitigate them? </a:t>
            </a:r>
            <a:endParaRPr lang="id-ID" sz="2400" dirty="0">
              <a:solidFill>
                <a:schemeClr val="tx1"/>
              </a:solidFill>
              <a:latin typeface="Alexandria"/>
            </a:endParaRPr>
          </a:p>
        </p:txBody>
      </p:sp>
      <p:sp>
        <p:nvSpPr>
          <p:cNvPr id="2" name="Rectangle 1"/>
          <p:cNvSpPr/>
          <p:nvPr/>
        </p:nvSpPr>
        <p:spPr>
          <a:xfrm>
            <a:off x="1114961" y="1397679"/>
            <a:ext cx="4955591" cy="342710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1133854" y="1260281"/>
            <a:ext cx="4113898" cy="1569660"/>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  </a:t>
            </a: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a:p>
            <a:endParaRPr lang="en-US" sz="2400" b="1" dirty="0">
              <a:solidFill>
                <a:srgbClr val="00B0F0"/>
              </a:solidFill>
              <a:latin typeface="Alexandria" charset="0"/>
              <a:cs typeface="Alexandria" charset="0"/>
            </a:endParaRPr>
          </a:p>
        </p:txBody>
      </p:sp>
      <p:sp>
        <p:nvSpPr>
          <p:cNvPr id="18" name="Rectangle 17"/>
          <p:cNvSpPr/>
          <p:nvPr/>
        </p:nvSpPr>
        <p:spPr>
          <a:xfrm>
            <a:off x="5617195" y="334359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0614" y="3336431"/>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37;p53">
            <a:extLst>
              <a:ext uri="{FF2B5EF4-FFF2-40B4-BE49-F238E27FC236}">
                <a16:creationId xmlns:a16="http://schemas.microsoft.com/office/drawing/2014/main" id="{2D7773C2-51B0-BF66-850B-2A906719611F}"/>
              </a:ext>
            </a:extLst>
          </p:cNvPr>
          <p:cNvGrpSpPr/>
          <p:nvPr/>
        </p:nvGrpSpPr>
        <p:grpSpPr>
          <a:xfrm>
            <a:off x="9321009" y="3610736"/>
            <a:ext cx="900671" cy="882741"/>
            <a:chOff x="-34776500" y="2631825"/>
            <a:chExt cx="291450" cy="291450"/>
          </a:xfrm>
        </p:grpSpPr>
        <p:sp>
          <p:nvSpPr>
            <p:cNvPr id="9" name="Google Shape;6238;p53">
              <a:extLst>
                <a:ext uri="{FF2B5EF4-FFF2-40B4-BE49-F238E27FC236}">
                  <a16:creationId xmlns:a16="http://schemas.microsoft.com/office/drawing/2014/main" id="{358B277C-24FF-8622-2F45-0E6E720002D2}"/>
                </a:ext>
              </a:extLst>
            </p:cNvPr>
            <p:cNvSpPr/>
            <p:nvPr/>
          </p:nvSpPr>
          <p:spPr>
            <a:xfrm>
              <a:off x="-34691425" y="2666500"/>
              <a:ext cx="120525" cy="154400"/>
            </a:xfrm>
            <a:custGeom>
              <a:avLst/>
              <a:gdLst/>
              <a:ahLst/>
              <a:cxnLst/>
              <a:rect l="l" t="t" r="r" b="b"/>
              <a:pathLst>
                <a:path w="4821" h="6176" extrusionOk="0">
                  <a:moveTo>
                    <a:pt x="2331" y="693"/>
                  </a:moveTo>
                  <a:cubicBezTo>
                    <a:pt x="3277" y="693"/>
                    <a:pt x="4033" y="1449"/>
                    <a:pt x="4033" y="2394"/>
                  </a:cubicBezTo>
                  <a:cubicBezTo>
                    <a:pt x="4096" y="2899"/>
                    <a:pt x="3844" y="3466"/>
                    <a:pt x="3403" y="3781"/>
                  </a:cubicBezTo>
                  <a:cubicBezTo>
                    <a:pt x="3151" y="3970"/>
                    <a:pt x="2741" y="4348"/>
                    <a:pt x="2741" y="4946"/>
                  </a:cubicBezTo>
                  <a:lnTo>
                    <a:pt x="2741" y="5135"/>
                  </a:lnTo>
                  <a:cubicBezTo>
                    <a:pt x="2741" y="5356"/>
                    <a:pt x="2583" y="5513"/>
                    <a:pt x="2363" y="5513"/>
                  </a:cubicBezTo>
                  <a:cubicBezTo>
                    <a:pt x="2174" y="5513"/>
                    <a:pt x="2016" y="5356"/>
                    <a:pt x="2016" y="5135"/>
                  </a:cubicBezTo>
                  <a:lnTo>
                    <a:pt x="2016" y="4946"/>
                  </a:lnTo>
                  <a:cubicBezTo>
                    <a:pt x="2016" y="4285"/>
                    <a:pt x="2363" y="3655"/>
                    <a:pt x="2962" y="3214"/>
                  </a:cubicBezTo>
                  <a:cubicBezTo>
                    <a:pt x="3245" y="3025"/>
                    <a:pt x="3403" y="2710"/>
                    <a:pt x="3403" y="2394"/>
                  </a:cubicBezTo>
                  <a:cubicBezTo>
                    <a:pt x="3403" y="1827"/>
                    <a:pt x="2930" y="1355"/>
                    <a:pt x="2363" y="1355"/>
                  </a:cubicBezTo>
                  <a:cubicBezTo>
                    <a:pt x="1827" y="1355"/>
                    <a:pt x="1355" y="1827"/>
                    <a:pt x="1355" y="2394"/>
                  </a:cubicBezTo>
                  <a:cubicBezTo>
                    <a:pt x="1355" y="2583"/>
                    <a:pt x="1197" y="2741"/>
                    <a:pt x="1008" y="2741"/>
                  </a:cubicBezTo>
                  <a:cubicBezTo>
                    <a:pt x="788" y="2741"/>
                    <a:pt x="630" y="2583"/>
                    <a:pt x="630" y="2394"/>
                  </a:cubicBezTo>
                  <a:cubicBezTo>
                    <a:pt x="630" y="1449"/>
                    <a:pt x="1386" y="693"/>
                    <a:pt x="2331" y="693"/>
                  </a:cubicBezTo>
                  <a:close/>
                  <a:moveTo>
                    <a:pt x="2426" y="0"/>
                  </a:moveTo>
                  <a:cubicBezTo>
                    <a:pt x="1071" y="0"/>
                    <a:pt x="0" y="1040"/>
                    <a:pt x="0" y="2394"/>
                  </a:cubicBezTo>
                  <a:cubicBezTo>
                    <a:pt x="0" y="2930"/>
                    <a:pt x="473" y="3403"/>
                    <a:pt x="1040" y="3403"/>
                  </a:cubicBezTo>
                  <a:cubicBezTo>
                    <a:pt x="1575" y="3403"/>
                    <a:pt x="2048" y="2930"/>
                    <a:pt x="2048" y="2394"/>
                  </a:cubicBezTo>
                  <a:cubicBezTo>
                    <a:pt x="2048" y="2205"/>
                    <a:pt x="2205" y="2048"/>
                    <a:pt x="2426" y="2048"/>
                  </a:cubicBezTo>
                  <a:cubicBezTo>
                    <a:pt x="2615" y="2048"/>
                    <a:pt x="2772" y="2205"/>
                    <a:pt x="2772" y="2394"/>
                  </a:cubicBezTo>
                  <a:cubicBezTo>
                    <a:pt x="2772" y="2520"/>
                    <a:pt x="2741" y="2583"/>
                    <a:pt x="2615" y="2646"/>
                  </a:cubicBezTo>
                  <a:cubicBezTo>
                    <a:pt x="1827" y="3245"/>
                    <a:pt x="1386" y="4064"/>
                    <a:pt x="1386" y="4946"/>
                  </a:cubicBezTo>
                  <a:lnTo>
                    <a:pt x="1386" y="5135"/>
                  </a:lnTo>
                  <a:cubicBezTo>
                    <a:pt x="1386" y="5702"/>
                    <a:pt x="1859" y="6175"/>
                    <a:pt x="2426" y="6175"/>
                  </a:cubicBezTo>
                  <a:cubicBezTo>
                    <a:pt x="2962" y="6175"/>
                    <a:pt x="3434" y="5702"/>
                    <a:pt x="3434" y="5135"/>
                  </a:cubicBezTo>
                  <a:lnTo>
                    <a:pt x="3434" y="4946"/>
                  </a:lnTo>
                  <a:cubicBezTo>
                    <a:pt x="3434" y="4663"/>
                    <a:pt x="3686" y="4442"/>
                    <a:pt x="3844" y="4316"/>
                  </a:cubicBezTo>
                  <a:cubicBezTo>
                    <a:pt x="4474" y="3875"/>
                    <a:pt x="4820" y="3151"/>
                    <a:pt x="4820" y="2394"/>
                  </a:cubicBezTo>
                  <a:cubicBezTo>
                    <a:pt x="4789" y="1040"/>
                    <a:pt x="3718" y="0"/>
                    <a:pt x="242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239;p53">
              <a:extLst>
                <a:ext uri="{FF2B5EF4-FFF2-40B4-BE49-F238E27FC236}">
                  <a16:creationId xmlns:a16="http://schemas.microsoft.com/office/drawing/2014/main" id="{A85C9560-CAF3-A809-14EB-708A234F5CE5}"/>
                </a:ext>
              </a:extLst>
            </p:cNvPr>
            <p:cNvSpPr/>
            <p:nvPr/>
          </p:nvSpPr>
          <p:spPr>
            <a:xfrm>
              <a:off x="-34656775" y="2837400"/>
              <a:ext cx="51200" cy="51225"/>
            </a:xfrm>
            <a:custGeom>
              <a:avLst/>
              <a:gdLst/>
              <a:ahLst/>
              <a:cxnLst/>
              <a:rect l="l" t="t" r="r" b="b"/>
              <a:pathLst>
                <a:path w="2048" h="2049" extrusionOk="0">
                  <a:moveTo>
                    <a:pt x="1040" y="662"/>
                  </a:moveTo>
                  <a:cubicBezTo>
                    <a:pt x="1229" y="662"/>
                    <a:pt x="1386" y="820"/>
                    <a:pt x="1386" y="1040"/>
                  </a:cubicBezTo>
                  <a:cubicBezTo>
                    <a:pt x="1386" y="1229"/>
                    <a:pt x="1197" y="1387"/>
                    <a:pt x="1040" y="1387"/>
                  </a:cubicBezTo>
                  <a:cubicBezTo>
                    <a:pt x="819" y="1387"/>
                    <a:pt x="662" y="1229"/>
                    <a:pt x="662" y="1040"/>
                  </a:cubicBezTo>
                  <a:cubicBezTo>
                    <a:pt x="662" y="820"/>
                    <a:pt x="819" y="662"/>
                    <a:pt x="1040" y="662"/>
                  </a:cubicBezTo>
                  <a:close/>
                  <a:moveTo>
                    <a:pt x="1040" y="1"/>
                  </a:moveTo>
                  <a:cubicBezTo>
                    <a:pt x="473" y="1"/>
                    <a:pt x="0" y="473"/>
                    <a:pt x="0" y="1040"/>
                  </a:cubicBezTo>
                  <a:cubicBezTo>
                    <a:pt x="0" y="1576"/>
                    <a:pt x="473" y="2048"/>
                    <a:pt x="1040" y="2048"/>
                  </a:cubicBezTo>
                  <a:cubicBezTo>
                    <a:pt x="1576" y="2048"/>
                    <a:pt x="2048" y="1576"/>
                    <a:pt x="2048" y="1040"/>
                  </a:cubicBezTo>
                  <a:cubicBezTo>
                    <a:pt x="2048" y="473"/>
                    <a:pt x="1576"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240;p53">
              <a:extLst>
                <a:ext uri="{FF2B5EF4-FFF2-40B4-BE49-F238E27FC236}">
                  <a16:creationId xmlns:a16="http://schemas.microsoft.com/office/drawing/2014/main" id="{53DD2511-F9C7-0E0E-5629-3AADF8AAFE80}"/>
                </a:ext>
              </a:extLst>
            </p:cNvPr>
            <p:cNvSpPr/>
            <p:nvPr/>
          </p:nvSpPr>
          <p:spPr>
            <a:xfrm>
              <a:off x="-34776500" y="2631825"/>
              <a:ext cx="291450" cy="291450"/>
            </a:xfrm>
            <a:custGeom>
              <a:avLst/>
              <a:gdLst/>
              <a:ahLst/>
              <a:cxnLst/>
              <a:rect l="l" t="t" r="r" b="b"/>
              <a:pathLst>
                <a:path w="11658" h="11658" extrusionOk="0">
                  <a:moveTo>
                    <a:pt x="5829" y="662"/>
                  </a:moveTo>
                  <a:cubicBezTo>
                    <a:pt x="8664" y="662"/>
                    <a:pt x="10964" y="2994"/>
                    <a:pt x="10964" y="5829"/>
                  </a:cubicBezTo>
                  <a:cubicBezTo>
                    <a:pt x="10933" y="8665"/>
                    <a:pt x="8664" y="10996"/>
                    <a:pt x="5829" y="10996"/>
                  </a:cubicBezTo>
                  <a:cubicBezTo>
                    <a:pt x="2993" y="10996"/>
                    <a:pt x="662" y="8665"/>
                    <a:pt x="662" y="5829"/>
                  </a:cubicBezTo>
                  <a:cubicBezTo>
                    <a:pt x="662" y="2994"/>
                    <a:pt x="2993" y="662"/>
                    <a:pt x="5829" y="662"/>
                  </a:cubicBezTo>
                  <a:close/>
                  <a:moveTo>
                    <a:pt x="5829" y="1"/>
                  </a:moveTo>
                  <a:cubicBezTo>
                    <a:pt x="2584" y="1"/>
                    <a:pt x="0" y="2647"/>
                    <a:pt x="0" y="5829"/>
                  </a:cubicBezTo>
                  <a:cubicBezTo>
                    <a:pt x="0" y="9043"/>
                    <a:pt x="2615" y="11658"/>
                    <a:pt x="5829" y="11658"/>
                  </a:cubicBezTo>
                  <a:cubicBezTo>
                    <a:pt x="9042" y="11658"/>
                    <a:pt x="11657" y="9011"/>
                    <a:pt x="11657" y="5829"/>
                  </a:cubicBezTo>
                  <a:cubicBezTo>
                    <a:pt x="11657" y="2584"/>
                    <a:pt x="9011" y="1"/>
                    <a:pt x="582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5" name="TextBox 47">
            <a:extLst>
              <a:ext uri="{FF2B5EF4-FFF2-40B4-BE49-F238E27FC236}">
                <a16:creationId xmlns:a16="http://schemas.microsoft.com/office/drawing/2014/main" id="{45010F6B-4622-F6A3-E8A4-951B7C551184}"/>
              </a:ext>
            </a:extLst>
          </p:cNvPr>
          <p:cNvSpPr txBox="1"/>
          <p:nvPr/>
        </p:nvSpPr>
        <p:spPr>
          <a:xfrm>
            <a:off x="1256904" y="1869531"/>
            <a:ext cx="4438211" cy="2554545"/>
          </a:xfrm>
          <a:prstGeom prst="rect">
            <a:avLst/>
          </a:prstGeom>
          <a:noFill/>
        </p:spPr>
        <p:txBody>
          <a:bodyPr wrap="square" rtlCol="0">
            <a:spAutoFit/>
          </a:bodyPr>
          <a:lstStyle/>
          <a:p>
            <a:r>
              <a:rPr lang="en-US" sz="2000" dirty="0">
                <a:latin typeface="Alexandria"/>
              </a:rPr>
              <a:t>CRE markets are cyclical and location-specific.</a:t>
            </a:r>
          </a:p>
          <a:p>
            <a:r>
              <a:rPr lang="en-US" sz="2000" dirty="0">
                <a:latin typeface="Alexandria"/>
              </a:rPr>
              <a:t>Investment value derives from income potential and macroeconomic trends.</a:t>
            </a:r>
          </a:p>
          <a:p>
            <a:r>
              <a:rPr lang="en-US" sz="2000" dirty="0">
                <a:latin typeface="Alexandria"/>
              </a:rPr>
              <a:t>Technological innovation and sustainability are reshaping the industry.</a:t>
            </a:r>
          </a:p>
          <a:p>
            <a:r>
              <a:rPr lang="en-US" sz="2000" dirty="0">
                <a:latin typeface="Alexandria"/>
              </a:rPr>
              <a:t>Risk management and diversification are vital for long-term stability.</a:t>
            </a:r>
          </a:p>
        </p:txBody>
      </p:sp>
    </p:spTree>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3ebaa82071440f60895d3966b871d0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956a1c80dab1942eace369555ca92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B15240A-6C67-4CD3-B803-490740D270A7}"/>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16921</TotalTime>
  <Words>5430</Words>
  <Application>Microsoft Office PowerPoint</Application>
  <PresentationFormat>شاشة عريضة</PresentationFormat>
  <Paragraphs>723</Paragraphs>
  <Slides>55</Slides>
  <Notes>6</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55</vt:i4>
      </vt:variant>
    </vt:vector>
  </HeadingPairs>
  <TitlesOfParts>
    <vt:vector size="62" baseType="lpstr">
      <vt:lpstr>Alexandria</vt:lpstr>
      <vt:lpstr>Arial</vt:lpstr>
      <vt:lpstr>Calibri</vt:lpstr>
      <vt:lpstr>Calibri Light</vt:lpstr>
      <vt:lpstr>Cambria Math</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211</cp:revision>
  <dcterms:created xsi:type="dcterms:W3CDTF">2023-04-29T09:08:00Z</dcterms:created>
  <dcterms:modified xsi:type="dcterms:W3CDTF">2025-10-10T07:16:02Z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