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271" r:id="rId3"/>
    <p:sldId id="313" r:id="rId4"/>
    <p:sldId id="526" r:id="rId5"/>
    <p:sldId id="580" r:id="rId6"/>
    <p:sldId id="530" r:id="rId7"/>
    <p:sldId id="276" r:id="rId8"/>
    <p:sldId id="531" r:id="rId9"/>
    <p:sldId id="532" r:id="rId10"/>
    <p:sldId id="533" r:id="rId11"/>
    <p:sldId id="583" r:id="rId12"/>
    <p:sldId id="534" r:id="rId13"/>
    <p:sldId id="535" r:id="rId14"/>
    <p:sldId id="584" r:id="rId15"/>
    <p:sldId id="585" r:id="rId16"/>
    <p:sldId id="586" r:id="rId17"/>
    <p:sldId id="536" r:id="rId18"/>
    <p:sldId id="537" r:id="rId19"/>
    <p:sldId id="567" r:id="rId20"/>
    <p:sldId id="538" r:id="rId21"/>
    <p:sldId id="568" r:id="rId22"/>
    <p:sldId id="569" r:id="rId23"/>
    <p:sldId id="570" r:id="rId24"/>
    <p:sldId id="581" r:id="rId25"/>
    <p:sldId id="582" r:id="rId26"/>
    <p:sldId id="539" r:id="rId27"/>
    <p:sldId id="573" r:id="rId28"/>
    <p:sldId id="540" r:id="rId29"/>
    <p:sldId id="541" r:id="rId30"/>
    <p:sldId id="542" r:id="rId31"/>
    <p:sldId id="543" r:id="rId32"/>
    <p:sldId id="572" r:id="rId33"/>
    <p:sldId id="574" r:id="rId34"/>
    <p:sldId id="575" r:id="rId35"/>
    <p:sldId id="576" r:id="rId36"/>
    <p:sldId id="577" r:id="rId37"/>
    <p:sldId id="544" r:id="rId38"/>
    <p:sldId id="545" r:id="rId39"/>
    <p:sldId id="578" r:id="rId40"/>
    <p:sldId id="552" r:id="rId41"/>
    <p:sldId id="579" r:id="rId42"/>
    <p:sldId id="553" r:id="rId43"/>
    <p:sldId id="55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26"/>
            <p14:sldId id="580"/>
            <p14:sldId id="530"/>
            <p14:sldId id="276"/>
            <p14:sldId id="531"/>
            <p14:sldId id="532"/>
            <p14:sldId id="533"/>
            <p14:sldId id="583"/>
            <p14:sldId id="534"/>
            <p14:sldId id="535"/>
            <p14:sldId id="584"/>
            <p14:sldId id="585"/>
            <p14:sldId id="586"/>
            <p14:sldId id="536"/>
            <p14:sldId id="537"/>
            <p14:sldId id="567"/>
            <p14:sldId id="538"/>
            <p14:sldId id="568"/>
            <p14:sldId id="569"/>
            <p14:sldId id="570"/>
            <p14:sldId id="581"/>
            <p14:sldId id="582"/>
            <p14:sldId id="539"/>
            <p14:sldId id="573"/>
            <p14:sldId id="540"/>
            <p14:sldId id="541"/>
            <p14:sldId id="542"/>
            <p14:sldId id="543"/>
            <p14:sldId id="572"/>
            <p14:sldId id="574"/>
            <p14:sldId id="575"/>
            <p14:sldId id="576"/>
            <p14:sldId id="577"/>
            <p14:sldId id="544"/>
            <p14:sldId id="545"/>
            <p14:sldId id="578"/>
            <p14:sldId id="552"/>
            <p14:sldId id="579"/>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alayyam.info/news/8HW5QHQ0-R1BRDV-BED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oxXpB9pSETo" TargetMode="Externa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unesdoc.unesco.org/in/documentViewer.xhtml?v=2.1.196&amp;id=p::usmarcdef_0000373212&amp;file=/in/rest/annotationSVC/DownloadWatermarkedAttachment/attach_import_cfdbaf70-bd00-4fe6-9850-9a61c1cca7f0%3F_%3D373212ara.pdf&amp;locale=en&amp;multi=true&amp;ark=/ark:/48223/pf0000373212/PDF/373212ara.pdf#Fake%20News%20Arabic%20inside%20Mod%201.indd%3A.61538%3A150"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tineye.com/" TargetMode="External"/><Relationship Id="rId7" Type="http://schemas.openxmlformats.org/officeDocument/2006/relationships/hyperlink" Target="https://www.imageforensic.org/"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sourceforge.net/projects/jpegsnoop/" TargetMode="External"/><Relationship Id="rId5" Type="http://schemas.openxmlformats.org/officeDocument/2006/relationships/hyperlink" Target="https://yandex.com/" TargetMode="External"/><Relationship Id="rId4" Type="http://schemas.openxmlformats.org/officeDocument/2006/relationships/hyperlink" Target="https://images.google.com/"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snopes.com/" TargetMode="External"/><Relationship Id="rId7" Type="http://schemas.openxmlformats.org/officeDocument/2006/relationships/hyperlink" Target="https://ytlarge.com/youtube/video-data-viewer/"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citizenevidence.amnestyusa.org/" TargetMode="External"/><Relationship Id="rId5" Type="http://schemas.openxmlformats.org/officeDocument/2006/relationships/hyperlink" Target="https://www.politifact.com/" TargetMode="External"/><Relationship Id="rId4" Type="http://schemas.openxmlformats.org/officeDocument/2006/relationships/hyperlink" Target="https://www.factcheck.org/archive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image" Target="../media/image18.jpeg"/><Relationship Id="rId1" Type="http://schemas.openxmlformats.org/officeDocument/2006/relationships/slideLayout" Target="../slideLayouts/slideLayout1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9180"/>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أهمية التحقق من المحتوى قبل النشر وتجنب الشائعات </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69511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الشائعة.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خصائص الشائعة المنتشرة عبر وسائل الإعلام الجديد.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تأثير الشائعة على أداء المؤسسات والصورة الذهنية الخاصة بها.</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آليات التصدي للشائعة عبر وسائل الإعلام الجديد.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وسائل وأدوات التحقق من الشائعات والمعلومات المضللة.</a:t>
            </a: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220205"/>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العصر الرقمي الحديث، أصبح انتشار الأخبار والمعلومات سهلًا وسريعًا، مما يزيد من خطر انتشار الشائعات والمعلومات المغلوطة. تأتي أهمية التحقق من المحتوى قبل النشر لضمان دقة المعلومات التي يتم تقديمها للجمهور، وتجنب الإضرار بالسمعة أو تضليل الناس. يؤدي نشر الشائعات إلى خلق البلبلة وتشويه الحقائق، ويمكن أن يكون له آثار نفسية واجتماعية ضارة على الأفراد والمجتمعات.</a:t>
            </a:r>
          </a:p>
          <a:p>
            <a:pPr algn="just" rtl="1">
              <a:lnSpc>
                <a:spcPct val="150000"/>
              </a:lnSpc>
            </a:pPr>
            <a:r>
              <a:rPr lang="ar-EG" sz="1600" dirty="0">
                <a:latin typeface="Alexandria" pitchFamily="2" charset="-78"/>
                <a:cs typeface="Alexandria" pitchFamily="2" charset="-78"/>
              </a:rPr>
              <a:t>التحقق من الأخبار والصور والفيديوهات عبر الأدوات والتقنيات المتاحة هو جزء أساسي من المسؤولية الإعلامية، حيث يساعد في تعزيز الثقة بالمصادر الإعلامية ويضمن عدم التضليل. بالإضافة إلى ذلك، الالتزام ببث الحقائق يعزز من مصداقية الإعلام ويساهم في بناء مجتمعات تعتمد على المعلومات الصحيحة في اتخاذ قراراتها.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مفهوم الشائعة </a:t>
            </a:r>
            <a:r>
              <a:rPr lang="en-US" sz="2400" b="1" dirty="0">
                <a:latin typeface="Alexandria" pitchFamily="2" charset="-78"/>
                <a:cs typeface="Alexandria" pitchFamily="2" charset="-78"/>
              </a:rPr>
              <a:t>Rumor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93244"/>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خبر مختلق لا أساس له من الصحة، وتكون من خلال سرد خبر يحتوي على قدر ضئيل من الحقيقة، وتستهدف التأثير على فكر الفرد وانفعالاته بصوره قد تدفعه لإضافة كلام إلى الشائعة.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وهي: رواية مصطنعة عن شخص أو جماعة يتم تداولها شفهيًا أو إعلاميًا، وتُطرح لكي يصدقها الجمهور، دون أن تتضمن أي مصادر أو أدلة، فيما يشتمل بعضها على نواة من الحقيقة، إلا أن معظمها مختلق، وتتنوع دوافعها ما بين السياسية والنفسية والاجتماعية أو الاقتصادية، أما أهدافها ففي الغالب سلبية، وتتعرض أثناء تداولها للتحريف، ويكون معدل التحريف بالإضافة أكثر من التحريف بالنقصان.</a:t>
            </a:r>
          </a:p>
          <a:p>
            <a:pPr algn="just" rtl="1">
              <a:lnSpc>
                <a:spcPct val="150000"/>
              </a:lnSpc>
            </a:pP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كذلك الشائعة عبارة عن أداة إعلامية خطيرة تعتمد على سرعة الانتشار وتأثيرها الواسع، وتتكون عادة من أخبار أو روايات لا تستند إلى مصادر موثوقة.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1304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أنواع الشائعات</a:t>
            </a:r>
            <a:endParaRPr lang="en-US"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93244"/>
            <a:ext cx="10541000" cy="3559372"/>
          </a:xfrm>
          <a:prstGeom prst="rect">
            <a:avLst/>
          </a:prstGeom>
          <a:noFill/>
        </p:spPr>
        <p:txBody>
          <a:bodyPr wrap="square" rtlCol="0">
            <a:spAutoFit/>
          </a:bodyPr>
          <a:lstStyle/>
          <a:p>
            <a:pPr marL="342900" indent="-342900" algn="just" rtl="1">
              <a:lnSpc>
                <a:spcPct val="150000"/>
              </a:lnSpc>
              <a:buFont typeface="+mj-lt"/>
              <a:buAutoNum type="arabicPeriod"/>
            </a:pPr>
            <a:r>
              <a:rPr lang="ar-EG" b="1" dirty="0">
                <a:solidFill>
                  <a:schemeClr val="accent1">
                    <a:lumMod val="75000"/>
                  </a:schemeClr>
                </a:solidFill>
                <a:latin typeface="Alexandria" pitchFamily="2" charset="-78"/>
                <a:cs typeface="Alexandria" pitchFamily="2" charset="-78"/>
              </a:rPr>
              <a:t>الشائعة العفوية: </a:t>
            </a:r>
            <a:r>
              <a:rPr lang="ar-EG" sz="1600" dirty="0">
                <a:latin typeface="Alexandria" pitchFamily="2" charset="-78"/>
                <a:cs typeface="Alexandria" pitchFamily="2" charset="-78"/>
              </a:rPr>
              <a:t>تنشأ بشكل تلقائي بين الأفراد دون تخطيط مسبق، وعادة ما تكون نتيجة سوء فهم أو نقص في المعلومات. تنتشر بسبب الفضول والرغبة في مشاركة الأخبار الجديدة.</a:t>
            </a:r>
          </a:p>
          <a:p>
            <a:pPr marL="342900" indent="-342900" algn="just" rtl="1">
              <a:lnSpc>
                <a:spcPct val="150000"/>
              </a:lnSpc>
              <a:buFont typeface="+mj-lt"/>
              <a:buAutoNum type="arabicPeriod"/>
            </a:pPr>
            <a:r>
              <a:rPr lang="ar-EG" b="1" dirty="0">
                <a:solidFill>
                  <a:schemeClr val="accent1">
                    <a:lumMod val="75000"/>
                  </a:schemeClr>
                </a:solidFill>
                <a:latin typeface="Alexandria" pitchFamily="2" charset="-78"/>
                <a:cs typeface="Alexandria" pitchFamily="2" charset="-78"/>
              </a:rPr>
              <a:t>الشائعة المنظمة: </a:t>
            </a:r>
            <a:r>
              <a:rPr lang="ar-EG" sz="1600" dirty="0">
                <a:latin typeface="Alexandria" pitchFamily="2" charset="-78"/>
                <a:cs typeface="Alexandria" pitchFamily="2" charset="-78"/>
              </a:rPr>
              <a:t>يتم ترويجها عمدًا لتحقيق أهداف محددة، سواء كانت سياسية أو اقتصادية أو اجتماعية. هذه النوعية من الشائعات تُستخدم أحيانًا كسلاح نفسي للتأثير على المجتمع أو إحداث حالة من القلق وعدم الاستقرار.</a:t>
            </a:r>
          </a:p>
          <a:p>
            <a:pPr marL="342900" indent="-342900" algn="just" rtl="1">
              <a:lnSpc>
                <a:spcPct val="150000"/>
              </a:lnSpc>
              <a:buFont typeface="+mj-lt"/>
              <a:buAutoNum type="arabicPeriod"/>
            </a:pPr>
            <a:r>
              <a:rPr lang="ar-EG" b="1" dirty="0">
                <a:solidFill>
                  <a:schemeClr val="accent1">
                    <a:lumMod val="75000"/>
                  </a:schemeClr>
                </a:solidFill>
                <a:latin typeface="Alexandria" pitchFamily="2" charset="-78"/>
                <a:cs typeface="Alexandria" pitchFamily="2" charset="-78"/>
              </a:rPr>
              <a:t>الشائعة ذات النواة الحقيقة: </a:t>
            </a:r>
            <a:r>
              <a:rPr lang="ar-EG" sz="1600" dirty="0">
                <a:latin typeface="Alexandria" pitchFamily="2" charset="-78"/>
                <a:cs typeface="Alexandria" pitchFamily="2" charset="-78"/>
              </a:rPr>
              <a:t>تحتوي الشائعة في بعض الأحيان على جزء صغير من الحقيقة، لكنها تكون محاطة بالكثير من التحريف والمبالغات، مما يجعلها أكثر قابلية للتصديق والانتشار.</a:t>
            </a:r>
          </a:p>
          <a:p>
            <a:pPr marL="342900" indent="-342900" algn="just" rtl="1">
              <a:lnSpc>
                <a:spcPct val="150000"/>
              </a:lnSpc>
              <a:buFont typeface="+mj-lt"/>
              <a:buAutoNum type="arabicPeriod"/>
            </a:pPr>
            <a:r>
              <a:rPr lang="ar-EG" b="1" dirty="0">
                <a:solidFill>
                  <a:schemeClr val="accent1">
                    <a:lumMod val="75000"/>
                  </a:schemeClr>
                </a:solidFill>
                <a:latin typeface="Alexandria" pitchFamily="2" charset="-78"/>
                <a:cs typeface="Alexandria" pitchFamily="2" charset="-78"/>
              </a:rPr>
              <a:t>الشائعة المستمرة: </a:t>
            </a:r>
            <a:r>
              <a:rPr lang="ar-EG" sz="1600" dirty="0">
                <a:latin typeface="Alexandria" pitchFamily="2" charset="-78"/>
                <a:cs typeface="Alexandria" pitchFamily="2" charset="-78"/>
              </a:rPr>
              <a:t>هي شائعة تستمر في الانتشار على مدى فترة طويلة، وتعيد الظهور كلما ظهرت ظروف مشابهة أو قضايا ذات صلة، مما يجعلها تبدو دائمة وغير قابلة للتلاشي.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528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وهو التلاعب بالرأي العام، عبر التلاعب بأفكار الأفراد ووعيهم، من خلال معلومات قد تكون صحيحة أو غير صحيحة، فالتضليل لا يكون من خلال تقديم معلومة كاذبة، وإنما من خلال استخدام المعلومة لإقناع الأفراد بصحة فكرة كاذبة، أو العكس.</a:t>
            </a:r>
          </a:p>
          <a:p>
            <a:pPr algn="just" rtl="1">
              <a:lnSpc>
                <a:spcPct val="150000"/>
              </a:lnSpc>
            </a:pPr>
            <a:r>
              <a:rPr lang="ar-EG" sz="1600" dirty="0">
                <a:latin typeface="Alexandria" pitchFamily="2" charset="-78"/>
                <a:cs typeface="Alexandria" pitchFamily="2" charset="-78"/>
              </a:rPr>
              <a:t>كذلك يمكن تعريفه على أنه: ظاهرة تتجاوز مصطلح "الأخبار الزائفة"؛ حيث تمس جوانب المجتمع كافة، من السياسة والتعليم والأعمال والإعلام إلى النقاش العام، من خلال نشر معلومات صحيحة غير أنها تكون في توقيت يجعل المتلقي ينخدع بها، وبذلك، فإن التضليل استعمال تقنيات الإعلام وتوظيفها من أجل استقراء خطأ، أو إخفاء واقعة أو إبرازها بشكل خاطئ. </a:t>
            </a:r>
            <a:r>
              <a:rPr lang="en-US"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التضليل الإعلامي  </a:t>
            </a:r>
            <a:r>
              <a:rPr lang="en-US" sz="2400" b="1" dirty="0">
                <a:solidFill>
                  <a:schemeClr val="bg1"/>
                </a:solidFill>
                <a:latin typeface="Alexandria" pitchFamily="2" charset="-78"/>
                <a:cs typeface="Alexandria" pitchFamily="2" charset="-78"/>
              </a:rPr>
              <a:t>Media Misinformation</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هي أخبار مضللة ومفبركة تماماً، يتم إنشاؤها عمداً للتضليل ونشر المعلومات الخاطئة. غالباً ما تكون ذات مظهر إخباري موثوق لخداع القراء. في عام 2017 اختار قاموس </a:t>
            </a:r>
            <a:r>
              <a:rPr lang="ar-EG" sz="1600" dirty="0" err="1">
                <a:latin typeface="Alexandria" pitchFamily="2" charset="-78"/>
                <a:cs typeface="Alexandria" pitchFamily="2" charset="-78"/>
              </a:rPr>
              <a:t>كولينز</a:t>
            </a:r>
            <a:r>
              <a:rPr lang="ar-EG" sz="1600" dirty="0">
                <a:latin typeface="Alexandria" pitchFamily="2" charset="-78"/>
                <a:cs typeface="Alexandria" pitchFamily="2" charset="-78"/>
              </a:rPr>
              <a:t> كلمة </a:t>
            </a:r>
            <a:r>
              <a:rPr lang="en-US" sz="1600" dirty="0">
                <a:latin typeface="Alexandria" pitchFamily="2" charset="-78"/>
                <a:cs typeface="Alexandria" pitchFamily="2" charset="-78"/>
              </a:rPr>
              <a:t>Fake News </a:t>
            </a:r>
            <a:r>
              <a:rPr lang="ar-EG" sz="1600" dirty="0">
                <a:latin typeface="Alexandria" pitchFamily="2" charset="-78"/>
                <a:cs typeface="Alexandria" pitchFamily="2" charset="-78"/>
              </a:rPr>
              <a:t>ككلمة العام، وعرفها ك "معلومات كاذبة وغالبًا مثيرة، يتم نشرها تحت ستار التقارير الإخبارية"، اختار </a:t>
            </a:r>
            <a:r>
              <a:rPr lang="ar-EG" sz="1600" dirty="0" err="1">
                <a:latin typeface="Alexandria" pitchFamily="2" charset="-78"/>
                <a:cs typeface="Alexandria" pitchFamily="2" charset="-78"/>
              </a:rPr>
              <a:t>كولينز</a:t>
            </a:r>
            <a:r>
              <a:rPr lang="ar-EG" sz="1600" dirty="0">
                <a:latin typeface="Alexandria" pitchFamily="2" charset="-78"/>
                <a:cs typeface="Alexandria" pitchFamily="2" charset="-78"/>
              </a:rPr>
              <a:t> الكلمة بعد زيادة استخدامها بنسبة 365 % عن العام الأسبق وتمت إعادة طرحها سياسيا بواسطة دونالد ترامب.</a:t>
            </a:r>
          </a:p>
          <a:p>
            <a:pPr algn="just" rtl="1">
              <a:lnSpc>
                <a:spcPct val="150000"/>
              </a:lnSpc>
            </a:pPr>
            <a:r>
              <a:rPr lang="ar-EG" sz="1600" dirty="0">
                <a:latin typeface="Alexandria" pitchFamily="2" charset="-78"/>
                <a:cs typeface="Alexandria" pitchFamily="2" charset="-78"/>
              </a:rPr>
              <a:t>وهي معلومات خاطئة أو مضللة تُقدَّم على أنها أخبار حقيقية، وغالبًا ما تُستخدم لأغراض تضليل الجمهور أو تحقيق مكاسب مالية أو سياسية. يمكن تقسيم الأخبار الكاذبة إلى نوعين رئيسيين: الأخبار التي يتم فبركتها عمدًا بهدف خداع الناس، والأخبار التي تنتشر نتيجة لنقل معلومات غير دقيقة دون قصد التضليل. تستخدم الأخبار الكاذبة عناوين مثيرة لجذب الانتباه وزيادة التفاعل على منصات التواصل الاجتماعي، مما يجعلها تنتشر بسرعة كبيرة. ويمكن استخدامها كسلاح لتوجيه الرأي العام بطريقة غير أخلاقية لتحقيق أهداف سياسية أو اقتصادية.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الأخبار الكاذبة </a:t>
            </a:r>
            <a:r>
              <a:rPr lang="en-US" sz="2400" b="1" dirty="0">
                <a:solidFill>
                  <a:schemeClr val="bg1"/>
                </a:solidFill>
                <a:latin typeface="Alexandria" pitchFamily="2" charset="-78"/>
                <a:cs typeface="Alexandria" pitchFamily="2" charset="-78"/>
              </a:rPr>
              <a:t>Fake News</a:t>
            </a:r>
          </a:p>
        </p:txBody>
      </p:sp>
    </p:spTree>
    <p:extLst>
      <p:ext uri="{BB962C8B-B14F-4D97-AF65-F5344CB8AC3E}">
        <p14:creationId xmlns:p14="http://schemas.microsoft.com/office/powerpoint/2010/main" val="361373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هي أخبار تحتوي على معلومات كاذبة أو مضللة، لكنها لا تكون مفبركة بالكامل. قد تحتوي على بعض الحقائق مع معلومات خاطئة أخرى.</a:t>
            </a:r>
          </a:p>
          <a:p>
            <a:pPr algn="just" rtl="1">
              <a:lnSpc>
                <a:spcPct val="150000"/>
              </a:lnSpc>
            </a:pPr>
            <a:r>
              <a:rPr lang="ar-EG" sz="1600" dirty="0">
                <a:latin typeface="Alexandria" pitchFamily="2" charset="-78"/>
                <a:cs typeface="Alexandria" pitchFamily="2" charset="-78"/>
              </a:rPr>
              <a:t>وهي عبارة عن معلومات أو قصص مختلقة تُنشر بهدف التضليل أو خداع الجمهور. تكون هذه الأخبار مختلقة بشكل متعمد وتهدف غالبًا لتحقيق مكاسب مالية أو سياسية أو لتشويه سمعة جهة أو شخص ما. تتميز الأخبار المفبركة بأنها تُنشر عبر وسائل الإعلام التقليدية أو مواقع التواصل الاجتماعي باستخدام عناوين مثيرة وملفتة لجذب الانتباه وزيادة انتشارها .</a:t>
            </a:r>
          </a:p>
          <a:p>
            <a:pPr algn="just" rtl="1">
              <a:lnSpc>
                <a:spcPct val="150000"/>
              </a:lnSpc>
            </a:pPr>
            <a:r>
              <a:rPr lang="ar-EG" sz="1600" dirty="0">
                <a:latin typeface="Alexandria" pitchFamily="2" charset="-78"/>
                <a:cs typeface="Alexandria" pitchFamily="2" charset="-78"/>
              </a:rPr>
              <a:t>كما يتم تعريف الأخبار المفبركة بأنها قصص مُصنَّعة من العدم، تُنشر عن عمد لتكون بمثابة أكاذيب موجهة، وغالبًا ما تتركز على إحداث تأثيرات سلبية على الرأي العام أو خلق تصورات زائفة عن مواضيع معينة.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الأخبار المفبركة </a:t>
            </a:r>
            <a:r>
              <a:rPr lang="en-US" sz="2400" b="1" dirty="0">
                <a:solidFill>
                  <a:schemeClr val="bg1"/>
                </a:solidFill>
                <a:latin typeface="Alexandria" pitchFamily="2" charset="-78"/>
                <a:cs typeface="Alexandria" pitchFamily="2" charset="-78"/>
              </a:rPr>
              <a:t>Fabricated News</a:t>
            </a:r>
          </a:p>
        </p:txBody>
      </p:sp>
    </p:spTree>
    <p:extLst>
      <p:ext uri="{BB962C8B-B14F-4D97-AF65-F5344CB8AC3E}">
        <p14:creationId xmlns:p14="http://schemas.microsoft.com/office/powerpoint/2010/main" val="3813065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هي الأخبار التي تركز بشكل أساسي على الجوانب السلبية للأحداث والقضايا. تميل لنشر مشاعر الخوف والقلق والغضب، وغالباً ما تفتقر إلى التوازن في عرض وجهات النظر المختلفة.</a:t>
            </a:r>
          </a:p>
          <a:p>
            <a:pPr algn="just" rtl="1">
              <a:lnSpc>
                <a:spcPct val="150000"/>
              </a:lnSpc>
            </a:pPr>
            <a:r>
              <a:rPr lang="ar-EG" sz="1600" dirty="0">
                <a:latin typeface="Alexandria" pitchFamily="2" charset="-78"/>
                <a:cs typeface="Alexandria" pitchFamily="2" charset="-78"/>
              </a:rPr>
              <a:t>وهي تلك التي تتناول أحداثًا غير سارة أو مدمرة، مثل الأزمات، الحروب، الجرائم، الكوارث الطبيعية، الأوبئة، وعدم المساواة. تميل هذه الأخبار إلى تركيز الاهتمام على الجوانب السلبية في العالم، وتؤثر بشكل كبير على الحالة النفسية والعاطفية للأفراد. يعاني بعض الأشخاص من "الإدمان" على تصفح الأخبار السلبية بشكل مستمر، مما يؤدي إلى الشعور بالقلق، الحزن، أو الخوف، وتسمى هذه الظاهرة بـ "التصفح السلبي" </a:t>
            </a:r>
            <a:r>
              <a:rPr lang="en-US" sz="1600" dirty="0">
                <a:latin typeface="Alexandria" pitchFamily="2" charset="-78"/>
                <a:cs typeface="Alexandria" pitchFamily="2" charset="-78"/>
              </a:rPr>
              <a:t>Doomscrolling) </a:t>
            </a: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الأخبار السلبية </a:t>
            </a:r>
            <a:r>
              <a:rPr lang="en-US" sz="2400" b="1" dirty="0">
                <a:solidFill>
                  <a:schemeClr val="bg1"/>
                </a:solidFill>
                <a:latin typeface="Alexandria" pitchFamily="2" charset="-78"/>
                <a:cs typeface="Alexandria" pitchFamily="2" charset="-78"/>
              </a:rPr>
              <a:t>Negative News</a:t>
            </a:r>
          </a:p>
        </p:txBody>
      </p:sp>
    </p:spTree>
    <p:extLst>
      <p:ext uri="{BB962C8B-B14F-4D97-AF65-F5344CB8AC3E}">
        <p14:creationId xmlns:p14="http://schemas.microsoft.com/office/powerpoint/2010/main" val="3212790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1897379"/>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هو تقنية تعتمد على الذكاء الاصطناعي والتعلم الآلي لإنشاء محتوى مزيف بصور أو مقاطع فيديو يصعب تمييزها عن المحتوى الحقيقي. تعتمد هذه التقنية على استبدال وجه أو صوت شخص بآخر، بحيث يظهر الفيديو أو المقطع الصوتي وكأنه حقيقي. يتم ذلك من خلال برامج حاسوبية متقدمة قادرة على تحليل وتوليد بيانات مرئية وصوتية بدقة عالية. تُستخدم هذه التقنية لأغراض متعددة، ولكنها تشكل مخاطر كبيرة عند استخدامها بشكل غير أخلاقي، حيث قد تُستخدم في التضليل أو التشهير أو التلاعب بالمعلومات.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التزييف العميق </a:t>
            </a:r>
            <a:r>
              <a:rPr lang="en-US" sz="2400" b="1" dirty="0">
                <a:solidFill>
                  <a:schemeClr val="bg1"/>
                </a:solidFill>
                <a:latin typeface="Alexandria" pitchFamily="2" charset="-78"/>
                <a:cs typeface="Alexandria" pitchFamily="2" charset="-78"/>
              </a:rPr>
              <a:t>Deep Fake</a:t>
            </a:r>
          </a:p>
        </p:txBody>
      </p:sp>
    </p:spTree>
    <p:extLst>
      <p:ext uri="{BB962C8B-B14F-4D97-AF65-F5344CB8AC3E}">
        <p14:creationId xmlns:p14="http://schemas.microsoft.com/office/powerpoint/2010/main" val="353174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هو مفهوم يشير إلى أي انحراف أو تشوه في عملية نقل المعلومات أو تبادلها. قد يحدث خلل المعلومات نتيجة لعدة أسباب، بما في ذلك الأخطاء البشرية، وعدم وضوح الرسائل، وعوامل التشويش، وعدم كفاية وسائل الاتصال، وعوامل تقنية أخرى.</a:t>
            </a:r>
          </a:p>
          <a:p>
            <a:pPr algn="just" rtl="1">
              <a:lnSpc>
                <a:spcPct val="150000"/>
              </a:lnSpc>
            </a:pPr>
            <a:r>
              <a:rPr lang="ar-EG" sz="1600" dirty="0">
                <a:latin typeface="Alexandria" pitchFamily="2" charset="-78"/>
                <a:cs typeface="Alexandria" pitchFamily="2" charset="-78"/>
              </a:rPr>
              <a:t>يمكن أن يتسبب خلل المعلومات في تشويه أو فهم غير صحيح للمعلومات، مما يؤدي إلى تكوين أفكار خاطئة أو اتخاذ قرارات غير صحيحة. وفي بعض الأحيان، يمكن أن يؤدي خلل المعلومات إلى فقدان المعلومات بشكل كامل أو جزئي.</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الخلل المعلوماتي </a:t>
            </a:r>
            <a:r>
              <a:rPr lang="en-US" sz="2400" b="1" dirty="0">
                <a:solidFill>
                  <a:schemeClr val="bg1"/>
                </a:solidFill>
                <a:latin typeface="Alexandria" pitchFamily="2" charset="-78"/>
                <a:cs typeface="Alexandria" pitchFamily="2" charset="-78"/>
              </a:rPr>
              <a:t>Information distortion</a:t>
            </a:r>
          </a:p>
        </p:txBody>
      </p:sp>
    </p:spTree>
    <p:extLst>
      <p:ext uri="{BB962C8B-B14F-4D97-AF65-F5344CB8AC3E}">
        <p14:creationId xmlns:p14="http://schemas.microsoft.com/office/powerpoint/2010/main" val="1650465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835550"/>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أنواع الخلل المعلوماتي</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قسمت كلير </a:t>
            </a:r>
            <a:r>
              <a:rPr lang="ar-EG" sz="1600" dirty="0" err="1">
                <a:latin typeface="Alexandria" pitchFamily="2" charset="-78"/>
                <a:cs typeface="Alexandria" pitchFamily="2" charset="-78"/>
              </a:rPr>
              <a:t>ووردل</a:t>
            </a:r>
            <a:r>
              <a:rPr lang="ar-EG" sz="1600" dirty="0">
                <a:latin typeface="Alexandria" pitchFamily="2" charset="-78"/>
                <a:cs typeface="Alexandria" pitchFamily="2" charset="-78"/>
              </a:rPr>
              <a:t> (مؤسسة فيرست </a:t>
            </a:r>
            <a:r>
              <a:rPr lang="ar-EG" sz="1600" dirty="0" err="1">
                <a:latin typeface="Alexandria" pitchFamily="2" charset="-78"/>
                <a:cs typeface="Alexandria" pitchFamily="2" charset="-78"/>
              </a:rPr>
              <a:t>درافت</a:t>
            </a:r>
            <a:r>
              <a:rPr lang="ar-EG" sz="1600" dirty="0">
                <a:latin typeface="Alexandria" pitchFamily="2" charset="-78"/>
                <a:cs typeface="Alexandria" pitchFamily="2" charset="-78"/>
              </a:rPr>
              <a:t>) الخلل المعلوماتي إلى 3 أنواع رئيسية وهي: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pic>
        <p:nvPicPr>
          <p:cNvPr id="2" name="Picture 1">
            <a:extLst>
              <a:ext uri="{FF2B5EF4-FFF2-40B4-BE49-F238E27FC236}">
                <a16:creationId xmlns:a16="http://schemas.microsoft.com/office/drawing/2014/main" id="{5B3C9B54-9729-D68D-9E86-C47DD9778A74}"/>
              </a:ext>
            </a:extLst>
          </p:cNvPr>
          <p:cNvPicPr>
            <a:picLocks noChangeAspect="1"/>
          </p:cNvPicPr>
          <p:nvPr/>
        </p:nvPicPr>
        <p:blipFill>
          <a:blip r:embed="rId3"/>
          <a:stretch>
            <a:fillRect/>
          </a:stretch>
        </p:blipFill>
        <p:spPr>
          <a:xfrm>
            <a:off x="2488322" y="3319779"/>
            <a:ext cx="5944115" cy="3310415"/>
          </a:xfrm>
          <a:prstGeom prst="rect">
            <a:avLst/>
          </a:prstGeom>
        </p:spPr>
      </p:pic>
    </p:spTree>
    <p:extLst>
      <p:ext uri="{BB962C8B-B14F-4D97-AF65-F5344CB8AC3E}">
        <p14:creationId xmlns:p14="http://schemas.microsoft.com/office/powerpoint/2010/main" val="228790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2723246"/>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أنواع الخلل المعلوماتي</a:t>
            </a:r>
            <a:r>
              <a:rPr lang="ar-EG" sz="1600" dirty="0">
                <a:latin typeface="Alexandria" pitchFamily="2" charset="-78"/>
                <a:cs typeface="Alexandria" pitchFamily="2" charset="-78"/>
              </a:rPr>
              <a:t>	</a:t>
            </a:r>
          </a:p>
          <a:p>
            <a:pPr algn="r" rtl="1">
              <a:lnSpc>
                <a:spcPct val="150000"/>
              </a:lnSpc>
              <a:spcAft>
                <a:spcPts val="800"/>
              </a:spcAft>
            </a:pPr>
            <a:r>
              <a:rPr lang="ar-EG" sz="1600" b="1" kern="0" dirty="0">
                <a:effectLst/>
                <a:latin typeface="Alexandria" pitchFamily="2" charset="-78"/>
                <a:ea typeface="Times New Roman" panose="02020603050405020304" pitchFamily="18" charset="0"/>
                <a:cs typeface="Alexandria" pitchFamily="2" charset="-78"/>
              </a:rPr>
              <a:t>1. </a:t>
            </a:r>
            <a:r>
              <a:rPr lang="ar-SA" sz="1600" b="1" kern="0" dirty="0">
                <a:effectLst/>
                <a:latin typeface="Alexandria" pitchFamily="2" charset="-78"/>
                <a:ea typeface="Times New Roman" panose="02020603050405020304" pitchFamily="18" charset="0"/>
                <a:cs typeface="Alexandria" pitchFamily="2" charset="-78"/>
              </a:rPr>
              <a:t>نية للإيذاء (نوايا سيئة)</a:t>
            </a:r>
            <a:r>
              <a:rPr lang="ar-SA" sz="1600" kern="0" dirty="0">
                <a:effectLst/>
                <a:latin typeface="Alexandria" pitchFamily="2" charset="-78"/>
                <a:ea typeface="Times New Roman" panose="02020603050405020304" pitchFamily="18" charset="0"/>
                <a:cs typeface="Alexandria" pitchFamily="2" charset="-78"/>
              </a:rPr>
              <a:t>: حيث يتم التركيز على المعلومات التي يتم نشرها بقصد الإيذاء أو التضليل، مثل</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معلومات مشوهة</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معلومات يتم التلاعب بها أو تحريفها بقصد الخداع</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بعض التسريبات والخطابات</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معلومات سرية أو مسربة يتم تسريبها بشكل غير أخلاقي</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خطاب الكراهية</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الكراهية أو الترويج لمواقف عنصرية أو متحيزة</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بعض المضايقات</a:t>
            </a:r>
            <a:r>
              <a:rPr lang="ar-SA" sz="1600" kern="0" dirty="0">
                <a:effectLst/>
                <a:latin typeface="Alexandria" pitchFamily="2" charset="-78"/>
                <a:ea typeface="Times New Roman" panose="02020603050405020304" pitchFamily="18" charset="0"/>
                <a:cs typeface="Alexandria" pitchFamily="2" charset="-78"/>
              </a:rPr>
              <a:t>:</a:t>
            </a:r>
            <a:r>
              <a:rPr lang="ar-EG" sz="1600" kern="0" dirty="0">
                <a:effectLst/>
                <a:latin typeface="Alexandria" pitchFamily="2" charset="-78"/>
                <a:ea typeface="Times New Roman" panose="02020603050405020304" pitchFamily="18" charset="0"/>
                <a:cs typeface="Alexandria" pitchFamily="2" charset="-78"/>
              </a:rPr>
              <a:t> حيث يتم نشر محتوى يراد من خلال اشعار طرف بالضيق أو تشويه سمعته.</a:t>
            </a:r>
            <a:endParaRPr lang="en-US" sz="1600" kern="100" dirty="0">
              <a:effectLst/>
              <a:latin typeface="Alexandria" pitchFamily="2" charset="-78"/>
              <a:ea typeface="Aptos" panose="020B000402020202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spTree>
    <p:extLst>
      <p:ext uri="{BB962C8B-B14F-4D97-AF65-F5344CB8AC3E}">
        <p14:creationId xmlns:p14="http://schemas.microsoft.com/office/powerpoint/2010/main" val="1908462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2251322"/>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تابع أنواع الخلل المعلوماتي</a:t>
            </a:r>
            <a:r>
              <a:rPr lang="ar-EG" sz="1600" dirty="0">
                <a:latin typeface="Alexandria" pitchFamily="2" charset="-78"/>
                <a:cs typeface="Alexandria" pitchFamily="2" charset="-78"/>
              </a:rPr>
              <a:t>	</a:t>
            </a:r>
          </a:p>
          <a:p>
            <a:pPr algn="r" rtl="1">
              <a:lnSpc>
                <a:spcPct val="150000"/>
              </a:lnSpc>
              <a:spcAft>
                <a:spcPts val="800"/>
              </a:spcAft>
            </a:pPr>
            <a:r>
              <a:rPr lang="ar-EG" sz="1600" b="1" kern="0" dirty="0">
                <a:effectLst/>
                <a:latin typeface="Alexandria" pitchFamily="2" charset="-78"/>
                <a:ea typeface="Times New Roman" panose="02020603050405020304" pitchFamily="18" charset="0"/>
                <a:cs typeface="Alexandria" pitchFamily="2" charset="-78"/>
              </a:rPr>
              <a:t>2. </a:t>
            </a:r>
            <a:r>
              <a:rPr lang="ar-SA" sz="1600" b="1" kern="0" dirty="0">
                <a:effectLst/>
                <a:latin typeface="Alexandria" pitchFamily="2" charset="-78"/>
                <a:ea typeface="Times New Roman" panose="02020603050405020304" pitchFamily="18" charset="0"/>
                <a:cs typeface="Alexandria" pitchFamily="2" charset="-78"/>
              </a:rPr>
              <a:t>معلومات خاطئة (الأخطاء غير المتعمدة)</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وهي التي تكون خاطئة نتيجة لأخطاء غير متعمدة مثل</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معلومات خاطئة</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معلومات غير صحيحة تم نشرها عن طريق الخطأ</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ارتباطات خاطئة</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روابط أو معلومات تم وضعها في سياق خاطئ، لكنها لم تكن بنية الإيذاء</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محتوى مضلل</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معلومات غير دقيقة أو غير موثوقة لكن دون قصد إيذاء أو تضليل</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spTree>
    <p:extLst>
      <p:ext uri="{BB962C8B-B14F-4D97-AF65-F5344CB8AC3E}">
        <p14:creationId xmlns:p14="http://schemas.microsoft.com/office/powerpoint/2010/main" val="322030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2620654"/>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تابع أنواع الخلل المعلوماتي</a:t>
            </a:r>
            <a:r>
              <a:rPr lang="ar-EG" sz="1600" dirty="0">
                <a:latin typeface="Alexandria" pitchFamily="2" charset="-78"/>
                <a:cs typeface="Alexandria" pitchFamily="2" charset="-78"/>
              </a:rPr>
              <a:t>	</a:t>
            </a:r>
          </a:p>
          <a:p>
            <a:pPr algn="just" rtl="1">
              <a:lnSpc>
                <a:spcPct val="150000"/>
              </a:lnSpc>
              <a:spcAft>
                <a:spcPts val="80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معلومات مضللة</a:t>
            </a:r>
            <a:r>
              <a:rPr lang="ar-SA" sz="1600" kern="0" dirty="0">
                <a:effectLst/>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(المشتركة بين الخطأ ونية الإيذاء)</a:t>
            </a:r>
            <a:r>
              <a:rPr lang="ar-SA" sz="1600" kern="0" dirty="0">
                <a:effectLst/>
                <a:latin typeface="Alexandria" pitchFamily="2" charset="-78"/>
                <a:ea typeface="Times New Roman" panose="02020603050405020304" pitchFamily="18" charset="0"/>
                <a:cs typeface="Alexandria" pitchFamily="2" charset="-78"/>
              </a:rPr>
              <a:t>: وهي تتضمن النوع الأكثر تعقيداً حيث تكون المعلومات مضللة سواء عن طريق الخطأ أو بنيّة سوء الاستخدام، وتشمل</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معلومات مضللة</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معلومات تقدم بشكل مخادع رغم أن بعض الحقائق قد تكون صحيحة</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محتوى مجتزأ</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معلومات حقيقية تم تحريف سياقها</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محتوى ملفق</a:t>
            </a:r>
            <a:r>
              <a:rPr lang="en-US"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محتوى تم تصنيعه أو فبركته</a:t>
            </a:r>
            <a:r>
              <a:rPr lang="en-US" sz="1600" kern="0" dirty="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spTree>
    <p:extLst>
      <p:ext uri="{BB962C8B-B14F-4D97-AF65-F5344CB8AC3E}">
        <p14:creationId xmlns:p14="http://schemas.microsoft.com/office/powerpoint/2010/main" val="122195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9" y="1685495"/>
            <a:ext cx="1153513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1031" y="366458"/>
            <a:ext cx="6703552" cy="1137876"/>
          </a:xfrm>
          <a:prstGeom prst="rect">
            <a:avLst/>
          </a:prstGeom>
          <a:noFill/>
        </p:spPr>
        <p:txBody>
          <a:bodyPr wrap="square" rtlCol="0">
            <a:spAutoFit/>
          </a:bodyPr>
          <a:lstStyle/>
          <a:p>
            <a:pPr algn="ctr" rtl="1">
              <a:lnSpc>
                <a:spcPct val="150000"/>
              </a:lnSpc>
            </a:pPr>
            <a:r>
              <a:rPr lang="ar-EG" sz="2400" b="1" dirty="0">
                <a:latin typeface="Alexandria" pitchFamily="2" charset="-78"/>
                <a:cs typeface="Alexandria" pitchFamily="2" charset="-78"/>
              </a:rPr>
              <a:t>خصائص الشائعة المنتشرة عبر وسائل التواصل الاجتماعي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4898" y="1693454"/>
            <a:ext cx="11329639"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سرعة الانتشار: </a:t>
            </a:r>
            <a:r>
              <a:rPr lang="ar-EG" sz="1600" dirty="0">
                <a:latin typeface="Alexandria" pitchFamily="2" charset="-78"/>
                <a:cs typeface="Alexandria" pitchFamily="2" charset="-78"/>
              </a:rPr>
              <a:t>حيث يمكن أن تنتشر الشائعة بين عدد كبير من الأشخاص في وقت قصير جداً.</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اللامركزية: </a:t>
            </a:r>
            <a:r>
              <a:rPr lang="ar-EG" sz="1600" dirty="0">
                <a:latin typeface="Alexandria" pitchFamily="2" charset="-78"/>
                <a:cs typeface="Alexandria" pitchFamily="2" charset="-78"/>
              </a:rPr>
              <a:t>تنتشر الشائعات عبر مصادر متعددة وغير محددة دون مركز رسمي واضح.</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عدم التحقق: </a:t>
            </a:r>
            <a:r>
              <a:rPr lang="ar-EG" sz="1600" dirty="0">
                <a:latin typeface="Alexandria" pitchFamily="2" charset="-78"/>
                <a:cs typeface="Alexandria" pitchFamily="2" charset="-78"/>
              </a:rPr>
              <a:t>نادراً ما يتم التحقق من صحة الشائعات قبل نشرها عبر وسائل التواصل الاجتماعي.</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المبالغة والإثارة</a:t>
            </a:r>
            <a:r>
              <a:rPr lang="ar-EG" sz="1600" dirty="0">
                <a:latin typeface="Alexandria" pitchFamily="2" charset="-78"/>
                <a:cs typeface="Alexandria" pitchFamily="2" charset="-78"/>
              </a:rPr>
              <a:t>: تميل الشائعات للمبالغة في طرح القضايا بهدف إثارة مشاعر الجمهور.</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التفاعلية: </a:t>
            </a:r>
            <a:r>
              <a:rPr lang="ar-EG" sz="1600" dirty="0">
                <a:latin typeface="Alexandria" pitchFamily="2" charset="-78"/>
                <a:cs typeface="Alexandria" pitchFamily="2" charset="-78"/>
              </a:rPr>
              <a:t>تتيح وسائل التواصل الاجتماعي للمستخدمين التفاعل مع الشائعات وإعادة نشرها بسرعة.</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المجهولية: </a:t>
            </a:r>
            <a:r>
              <a:rPr lang="ar-EG" sz="1600" dirty="0">
                <a:latin typeface="Alexandria" pitchFamily="2" charset="-78"/>
                <a:cs typeface="Alexandria" pitchFamily="2" charset="-78"/>
              </a:rPr>
              <a:t>يصعب تحديد المصدر الأصلي للشائعة المنتشرة عبر منصات التواصل الاجتماعي.</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الاستمرارية: </a:t>
            </a:r>
            <a:r>
              <a:rPr lang="ar-EG" sz="1600" dirty="0">
                <a:latin typeface="Alexandria" pitchFamily="2" charset="-78"/>
                <a:cs typeface="Alexandria" pitchFamily="2" charset="-78"/>
              </a:rPr>
              <a:t>تستمر الشائعات في الانتشار حتى بعد نفيها من مصادرها الرسمية.</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قدرتها على اختراق حدود الدول دون رقابة: </a:t>
            </a:r>
            <a:r>
              <a:rPr lang="ar-EG" sz="1600" dirty="0">
                <a:latin typeface="Alexandria" pitchFamily="2" charset="-78"/>
                <a:cs typeface="Alexandria" pitchFamily="2" charset="-78"/>
              </a:rPr>
              <a:t>شكَّلت مواقع التواصل الاجتماعي نقلة نوعية في مجال الإعلام؛ فالدول يمكن أن تحجب بثَّ قناة عبر الأقمار الصناعية، غير أنها تعجز عن هذا الأمر مع مواقع التواصل الاجتماعي؛ بل إن خطورتها تتمثل في امتلاكها قدرة على تبادل الأخبار والصور والفيديوهات والصور، بشكل مجاني وهو ما يسمح بالترويج للشائعات. </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9906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9193" y="1941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2724" y="457941"/>
            <a:ext cx="5761901" cy="1137876"/>
          </a:xfrm>
          <a:prstGeom prst="rect">
            <a:avLst/>
          </a:prstGeom>
          <a:noFill/>
        </p:spPr>
        <p:txBody>
          <a:bodyPr wrap="square" rtlCol="0">
            <a:spAutoFit/>
          </a:bodyPr>
          <a:lstStyle/>
          <a:p>
            <a:pPr algn="ctr" rtl="1">
              <a:lnSpc>
                <a:spcPct val="150000"/>
              </a:lnSpc>
            </a:pPr>
            <a:r>
              <a:rPr lang="ar-EG" sz="2400" b="1" dirty="0">
                <a:latin typeface="Alexandria" pitchFamily="2" charset="-78"/>
                <a:cs typeface="Alexandria" pitchFamily="2" charset="-78"/>
              </a:rPr>
              <a:t>الأساليب النفسية التي يتم الاعتماد عليها للترويج للشائعات</a:t>
            </a:r>
          </a:p>
        </p:txBody>
      </p:sp>
      <p:sp>
        <p:nvSpPr>
          <p:cNvPr id="5" name="Rectangle 4"/>
          <p:cNvSpPr/>
          <p:nvPr/>
        </p:nvSpPr>
        <p:spPr>
          <a:xfrm>
            <a:off x="995064" y="8109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40353" y="88037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39092" y="105366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1927"/>
            <a:ext cx="105410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الادعاء والتلفيق: </a:t>
            </a:r>
            <a:r>
              <a:rPr lang="ar-EG" sz="1600" dirty="0">
                <a:latin typeface="Alexandria" pitchFamily="2" charset="-78"/>
                <a:cs typeface="Alexandria" pitchFamily="2" charset="-78"/>
              </a:rPr>
              <a:t>عن طريق بثِّ خبر لا أساس له من الصحة، وفي الغالب يُروج له من خلال مواقع التواصل الاجتماعي، خاصة وأن هذه النوعية من الأخبار تكون بلا مصدر.</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إثارة البلبلة: </a:t>
            </a:r>
            <a:r>
              <a:rPr lang="ar-EG" sz="1600" dirty="0">
                <a:latin typeface="Alexandria" pitchFamily="2" charset="-78"/>
                <a:cs typeface="Alexandria" pitchFamily="2" charset="-78"/>
              </a:rPr>
              <a:t>في هذا النوع يُروج لمعلومة أو خبر حقيقي، ولكن تتم </a:t>
            </a:r>
            <a:r>
              <a:rPr lang="ar-EG" sz="1600" dirty="0" err="1">
                <a:latin typeface="Alexandria" pitchFamily="2" charset="-78"/>
                <a:cs typeface="Alexandria" pitchFamily="2" charset="-78"/>
              </a:rPr>
              <a:t>الشوشرة</a:t>
            </a:r>
            <a:r>
              <a:rPr lang="ar-EG" sz="1600" dirty="0">
                <a:latin typeface="Alexandria" pitchFamily="2" charset="-78"/>
                <a:cs typeface="Alexandria" pitchFamily="2" charset="-78"/>
              </a:rPr>
              <a:t> عليه، وفي الغالب يمارس هذا الأسلوب أيضًا عبر مواقع التواصل الاجتماعي من خلال التعليقات، وبذلك يعجز الجمهور عن معرفة الحقيقة من الكذب، على الرغم من صحة المعلومة، كذلك في هذا النوع قد يُستغل حادث صغير لخلق أزمة تؤثر في نفسية جمهور الدولة المستهدفة. </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التخوين والتشكيك: </a:t>
            </a:r>
            <a:r>
              <a:rPr lang="ar-EG" sz="1600" dirty="0">
                <a:latin typeface="Alexandria" pitchFamily="2" charset="-78"/>
                <a:cs typeface="Alexandria" pitchFamily="2" charset="-78"/>
              </a:rPr>
              <a:t>وهو من أهم الأساليب التي يُعتمد عليها لخلق حالة من الانقسام بين أفراد المجتمع، وفي هذا النوع تُغتال قيادات الدولة المعنية معنويًا، وهي واحدة من العمليات التي يتم ممارستها في حالة الفوضى وخلال الأزمات والحروب.</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9756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2724" y="183636"/>
            <a:ext cx="5761901" cy="1137876"/>
          </a:xfrm>
          <a:prstGeom prst="rect">
            <a:avLst/>
          </a:prstGeom>
          <a:noFill/>
        </p:spPr>
        <p:txBody>
          <a:bodyPr wrap="square" rtlCol="0">
            <a:spAutoFit/>
          </a:bodyPr>
          <a:lstStyle/>
          <a:p>
            <a:pPr algn="ctr" rtl="1">
              <a:lnSpc>
                <a:spcPct val="150000"/>
              </a:lnSpc>
            </a:pPr>
            <a:r>
              <a:rPr lang="ar-EG" sz="2400" b="1" dirty="0">
                <a:latin typeface="Alexandria" pitchFamily="2" charset="-78"/>
                <a:cs typeface="Alexandria" pitchFamily="2" charset="-78"/>
              </a:rPr>
              <a:t>تابع الأساليب النفسية التي يتم الاعتماد عليها للترويج للشائعات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95405"/>
            <a:ext cx="1054100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b="1" dirty="0" err="1">
                <a:highlight>
                  <a:srgbClr val="00FFFF"/>
                </a:highlight>
                <a:latin typeface="Alexandria" pitchFamily="2" charset="-78"/>
                <a:cs typeface="Alexandria" pitchFamily="2" charset="-78"/>
              </a:rPr>
              <a:t>التجرؤ</a:t>
            </a:r>
            <a:r>
              <a:rPr lang="ar-EG" sz="1600" b="1" dirty="0">
                <a:highlight>
                  <a:srgbClr val="00FFFF"/>
                </a:highlight>
                <a:latin typeface="Alexandria" pitchFamily="2" charset="-78"/>
                <a:cs typeface="Alexandria" pitchFamily="2" charset="-78"/>
              </a:rPr>
              <a:t> على الحقيقة والثوابت: </a:t>
            </a:r>
            <a:r>
              <a:rPr lang="ar-EG" sz="1600" dirty="0">
                <a:latin typeface="Alexandria" pitchFamily="2" charset="-78"/>
                <a:cs typeface="Alexandria" pitchFamily="2" charset="-78"/>
              </a:rPr>
              <a:t>بالتركيز على كل شخص يُنظر إليه على أنه قدوة ورمز، خاصة علماء الدين ورجال السياسة والمسئولين بمختلف أنواعهم، فيقف الشعب عاجزًا غير قادر على معرفة من يُصدِّق، ومن يُكذِّب، ومن يعمل من أجل مصلحة الدولة، ومن يعمل ضدها.</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إثارة الخوف والقلق: </a:t>
            </a:r>
            <a:r>
              <a:rPr lang="ar-EG" sz="1600" dirty="0">
                <a:latin typeface="Alexandria" pitchFamily="2" charset="-78"/>
                <a:cs typeface="Alexandria" pitchFamily="2" charset="-78"/>
              </a:rPr>
              <a:t>يتم الترويج للشائعات التي تعتمد على إثارة المخاوف، مثل تلك المتعلقة بالسلامة العامة أو الأزمات الاقتصادية، مما يدفع الناس إلى تصديقها والبحث عن طرق لحماية أنفسهم.</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خلق عدو وهمي: </a:t>
            </a:r>
            <a:r>
              <a:rPr lang="ar-EG" sz="1600" dirty="0">
                <a:latin typeface="Alexandria" pitchFamily="2" charset="-78"/>
                <a:cs typeface="Alexandria" pitchFamily="2" charset="-78"/>
              </a:rPr>
              <a:t>يُستخدم هذا الأسلوب لإثارة العداوة بين مجموعات معينة أو تجاه شخصيات بارزة، من خلال تصويرهم كأعداء للدولة أو 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5085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3350" y="2180394"/>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قدَّم المفكر الأمريكي "</a:t>
            </a:r>
            <a:r>
              <a:rPr lang="ar-EG" sz="1600" dirty="0" err="1">
                <a:latin typeface="Alexandria" pitchFamily="2" charset="-78"/>
                <a:cs typeface="Alexandria" pitchFamily="2" charset="-78"/>
              </a:rPr>
              <a:t>ناعوم</a:t>
            </a:r>
            <a:r>
              <a:rPr lang="ar-EG" sz="1600" dirty="0">
                <a:latin typeface="Alexandria" pitchFamily="2" charset="-78"/>
                <a:cs typeface="Alexandria" pitchFamily="2" charset="-78"/>
              </a:rPr>
              <a:t> تشومسكي" قائمة تتضمن عدة طرق يمكن من خلالها السيطرة على الشعوب والرأي العام، من بينها:</a:t>
            </a:r>
          </a:p>
          <a:p>
            <a:pPr marL="285750" indent="-285750" algn="just" rtl="1">
              <a:lnSpc>
                <a:spcPct val="150000"/>
              </a:lnSpc>
              <a:buFont typeface="Wingdings" panose="05000000000000000000" pitchFamily="2" charset="2"/>
              <a:buChar char="§"/>
            </a:pPr>
            <a:r>
              <a:rPr lang="ar-EG" sz="1600" b="1" dirty="0">
                <a:solidFill>
                  <a:schemeClr val="accent1">
                    <a:lumMod val="75000"/>
                  </a:schemeClr>
                </a:solidFill>
                <a:latin typeface="Alexandria" pitchFamily="2" charset="-78"/>
                <a:cs typeface="Alexandria" pitchFamily="2" charset="-78"/>
              </a:rPr>
              <a:t>إستراتيجية الإلهاء: </a:t>
            </a:r>
            <a:r>
              <a:rPr lang="ar-EG" sz="1600" dirty="0">
                <a:latin typeface="Alexandria" pitchFamily="2" charset="-78"/>
                <a:cs typeface="Alexandria" pitchFamily="2" charset="-78"/>
              </a:rPr>
              <a:t>التي تكون عن طريق تحويل انتباه الرأي العام عن بعض القضايا المجتمعية والموضوعات، عبر وابل متواصل من </a:t>
            </a:r>
            <a:r>
              <a:rPr lang="ar-EG" sz="1600" dirty="0" err="1">
                <a:latin typeface="Alexandria" pitchFamily="2" charset="-78"/>
                <a:cs typeface="Alexandria" pitchFamily="2" charset="-78"/>
              </a:rPr>
              <a:t>الإلهاءات</a:t>
            </a:r>
            <a:r>
              <a:rPr lang="ar-EG" sz="1600" dirty="0">
                <a:latin typeface="Alexandria" pitchFamily="2" charset="-78"/>
                <a:cs typeface="Alexandria" pitchFamily="2" charset="-78"/>
              </a:rPr>
              <a:t> والمعلومات التافهة، التي تمنع الرأي العام من التركيز على القضايا المجتمعية الرئيسية.</a:t>
            </a:r>
          </a:p>
          <a:p>
            <a:pPr marL="285750" indent="-285750" algn="just" rtl="1">
              <a:lnSpc>
                <a:spcPct val="150000"/>
              </a:lnSpc>
              <a:buFont typeface="Wingdings" panose="05000000000000000000" pitchFamily="2" charset="2"/>
              <a:buChar char="§"/>
            </a:pPr>
            <a:r>
              <a:rPr lang="ar-EG" sz="1600" b="1" dirty="0">
                <a:solidFill>
                  <a:schemeClr val="accent1">
                    <a:lumMod val="75000"/>
                  </a:schemeClr>
                </a:solidFill>
                <a:latin typeface="Alexandria" pitchFamily="2" charset="-78"/>
                <a:cs typeface="Alexandria" pitchFamily="2" charset="-78"/>
              </a:rPr>
              <a:t>ابتكر المشكلات ثم قدم الحلول: </a:t>
            </a:r>
            <a:r>
              <a:rPr lang="ar-EG" sz="1600" dirty="0">
                <a:latin typeface="Alexandria" pitchFamily="2" charset="-78"/>
                <a:cs typeface="Alexandria" pitchFamily="2" charset="-78"/>
              </a:rPr>
              <a:t>وهنا تُبتكر مشكلات أو مواقف من أجل إثارة رد فعل معين من الشعب لكي يطالب بالإجراءات التي يراد له أن يقبل بها.</a:t>
            </a:r>
          </a:p>
          <a:p>
            <a:pPr marL="285750" indent="-285750" algn="just" rtl="1">
              <a:lnSpc>
                <a:spcPct val="150000"/>
              </a:lnSpc>
              <a:buFont typeface="Wingdings" panose="05000000000000000000" pitchFamily="2" charset="2"/>
              <a:buChar char="§"/>
            </a:pPr>
            <a:r>
              <a:rPr lang="ar-EG" sz="1600" b="1" dirty="0">
                <a:solidFill>
                  <a:schemeClr val="accent1">
                    <a:lumMod val="75000"/>
                  </a:schemeClr>
                </a:solidFill>
                <a:latin typeface="Alexandria" pitchFamily="2" charset="-78"/>
                <a:cs typeface="Alexandria" pitchFamily="2" charset="-78"/>
              </a:rPr>
              <a:t>إستراتيجية التدرج: </a:t>
            </a:r>
            <a:r>
              <a:rPr lang="ar-EG" sz="1600" dirty="0">
                <a:latin typeface="Alexandria" pitchFamily="2" charset="-78"/>
                <a:cs typeface="Alexandria" pitchFamily="2" charset="-78"/>
              </a:rPr>
              <a:t>لكي يُقبل إجراء غير مقبول، يكفي أن يُطبق بصورة تدريجية.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6317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21198" y="283756"/>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تابع 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295644"/>
            <a:ext cx="10541000" cy="2266711"/>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4472C4">
                    <a:lumMod val="75000"/>
                  </a:srgbClr>
                </a:solidFill>
                <a:effectLst/>
                <a:uLnTx/>
                <a:uFillTx/>
                <a:latin typeface="Alexandria" pitchFamily="2" charset="-78"/>
                <a:ea typeface="+mn-ea"/>
                <a:cs typeface="Alexandria" pitchFamily="2" charset="-78"/>
              </a:rPr>
              <a:t>إستراتيجية المؤجل: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يُعتمد عليها من أجل إكساب القرارات أو الموضوعات المكروهة القبول، بإقناع الشعب في الحاضر بأفعال معينة في المستقبل.</a:t>
            </a: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
            </a:pPr>
            <a:r>
              <a:rPr lang="ar-EG" sz="1600" b="1" dirty="0">
                <a:solidFill>
                  <a:srgbClr val="4472C4">
                    <a:lumMod val="75000"/>
                  </a:srgbClr>
                </a:solidFill>
                <a:latin typeface="Alexandria" pitchFamily="2" charset="-78"/>
                <a:cs typeface="Alexandria" pitchFamily="2" charset="-78"/>
              </a:rPr>
              <a:t>مخاطبة الشعب كمجموعة من الأطفال: </a:t>
            </a:r>
            <a:r>
              <a:rPr lang="ar-EG" sz="1600" dirty="0">
                <a:latin typeface="Alexandria" pitchFamily="2" charset="-78"/>
                <a:cs typeface="Alexandria" pitchFamily="2" charset="-78"/>
              </a:rPr>
              <a:t>باستخدام خطاب وحجج ذات طابع طفولي.</a:t>
            </a:r>
          </a:p>
          <a:p>
            <a:pPr marL="285750" indent="-285750" algn="just" rtl="1">
              <a:lnSpc>
                <a:spcPct val="150000"/>
              </a:lnSpc>
              <a:buFont typeface="Wingdings" panose="05000000000000000000" pitchFamily="2" charset="2"/>
              <a:buChar char="§"/>
            </a:pPr>
            <a:r>
              <a:rPr lang="ar-EG" sz="1600" b="1" dirty="0">
                <a:solidFill>
                  <a:srgbClr val="4472C4">
                    <a:lumMod val="75000"/>
                  </a:srgbClr>
                </a:solidFill>
                <a:latin typeface="Alexandria" pitchFamily="2" charset="-78"/>
                <a:cs typeface="Alexandria" pitchFamily="2" charset="-78"/>
              </a:rPr>
              <a:t>استثارة العاطفة بدلًا من الفكر: </a:t>
            </a:r>
            <a:r>
              <a:rPr lang="ar-EG" sz="1600" dirty="0">
                <a:latin typeface="Alexandria" pitchFamily="2" charset="-78"/>
                <a:cs typeface="Alexandria" pitchFamily="2" charset="-78"/>
              </a:rPr>
              <a:t>وهي تقنية كلاسيكية يُعتمد عليها لتعطيل التحليل المنطقي للأحداث، كذلك فإن استخدام المفردات العاطفية يسمح بمرور الأفكار والنزعات والسلوكيات إلى اللاوعي.</a:t>
            </a:r>
          </a:p>
          <a:p>
            <a:pPr marL="285750" indent="-285750" algn="just" rtl="1">
              <a:lnSpc>
                <a:spcPct val="150000"/>
              </a:lnSpc>
              <a:buFont typeface="Wingdings" panose="05000000000000000000" pitchFamily="2" charset="2"/>
              <a:buChar char="§"/>
            </a:pPr>
            <a:r>
              <a:rPr lang="ar-EG" sz="1600" b="1" dirty="0">
                <a:solidFill>
                  <a:srgbClr val="4472C4">
                    <a:lumMod val="75000"/>
                  </a:srgbClr>
                </a:solidFill>
                <a:latin typeface="Alexandria" pitchFamily="2" charset="-78"/>
                <a:cs typeface="Alexandria" pitchFamily="2" charset="-78"/>
              </a:rPr>
              <a:t>تشجيع الشعب على استحسان الرداءة: </a:t>
            </a:r>
            <a:r>
              <a:rPr lang="ar-EG" sz="1600" dirty="0">
                <a:latin typeface="Alexandria" pitchFamily="2" charset="-78"/>
                <a:cs typeface="Alexandria" pitchFamily="2" charset="-78"/>
              </a:rPr>
              <a:t>بحيث يعتقد الفرد أنه من الجيد أن يصبح همجيًا أو جاهلًا.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1675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2724" y="346272"/>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تابع 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541000"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dirty="0">
                <a:latin typeface="Alexandria" pitchFamily="2" charset="-78"/>
                <a:cs typeface="Alexandria" pitchFamily="2" charset="-78"/>
              </a:rPr>
              <a:t>كذلك قدَّم عدد من الباحثين أنماط للأساليب والإستراتيجيات التي يمكن الاعتماد عليها في نشر الشائعات وممارسة التحريض الإعلامي، ومنها ما يلي: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إستراتيجية التركيز: </a:t>
            </a:r>
            <a:r>
              <a:rPr lang="ar-EG" sz="1600" dirty="0">
                <a:latin typeface="Alexandria" pitchFamily="2" charset="-78"/>
                <a:cs typeface="Alexandria" pitchFamily="2" charset="-78"/>
              </a:rPr>
              <a:t>التي يقصد بها استخدام وسائل إعلامية متعددة بغرض توصيل رسائل إلى جماهير منتشرة في مناطق جغرافية واسعة.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الإستراتيجية الديناميكية: </a:t>
            </a:r>
            <a:r>
              <a:rPr lang="ar-EG" sz="1600" dirty="0">
                <a:latin typeface="Alexandria" pitchFamily="2" charset="-78"/>
                <a:cs typeface="Alexandria" pitchFamily="2" charset="-78"/>
              </a:rPr>
              <a:t>في هذه الإستراتيجية يُركَّز على عوامل إدراكية أو عاطفية من أجل التأثير على الأفراد أو الجماعات، باستخدام </a:t>
            </a:r>
            <a:r>
              <a:rPr lang="ar-EG" sz="1600" dirty="0" err="1">
                <a:latin typeface="Alexandria" pitchFamily="2" charset="-78"/>
                <a:cs typeface="Alexandria" pitchFamily="2" charset="-78"/>
              </a:rPr>
              <a:t>استمالات</a:t>
            </a:r>
            <a:r>
              <a:rPr lang="ar-EG" sz="1600" dirty="0">
                <a:latin typeface="Alexandria" pitchFamily="2" charset="-78"/>
                <a:cs typeface="Alexandria" pitchFamily="2" charset="-78"/>
              </a:rPr>
              <a:t> عاطفية، أو إثارة انفعالات الجمهور ومخاوفهم، بالتركيز على الاتجاهات والمعتقدات والنيات السلوكية لإحداث الاستجابة الإقناعية المطلوبة.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الإستراتيجية الثقافية الاجتماعية: </a:t>
            </a:r>
            <a:r>
              <a:rPr lang="ar-EG" sz="1600" dirty="0">
                <a:latin typeface="Alexandria" pitchFamily="2" charset="-78"/>
                <a:cs typeface="Alexandria" pitchFamily="2" charset="-78"/>
              </a:rPr>
              <a:t>وفي هذه الإستراتيجية تُقدم رسائل إعلامية مقنعة تحدد أو تعيد تحديد قواعد السلوك لدى الأفراد والجماعات.</a:t>
            </a:r>
          </a:p>
          <a:p>
            <a:pPr marR="0" lvl="0" algn="just" defTabSz="914400" rtl="1" eaLnBrk="1" fontAlgn="auto" latinLnBrk="0" hangingPunct="1">
              <a:lnSpc>
                <a:spcPct val="150000"/>
              </a:lnSpc>
              <a:spcBef>
                <a:spcPts val="0"/>
              </a:spcBef>
              <a:spcAft>
                <a:spcPts val="0"/>
              </a:spcAft>
              <a:buClrTx/>
              <a:buSzTx/>
              <a:tabLst/>
              <a:defRP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3960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20837" y="407036"/>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تابع 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95644"/>
            <a:ext cx="10541000" cy="263604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إستراتيجية بناء المعاني</a:t>
            </a:r>
            <a:r>
              <a:rPr lang="ar-EG" sz="1600" dirty="0">
                <a:latin typeface="Alexandria" pitchFamily="2" charset="-78"/>
                <a:cs typeface="Alexandria" pitchFamily="2" charset="-78"/>
              </a:rPr>
              <a:t>: وفي هذه الإستراتيجية يُركَّز على دور وسائل الإعلام في تعديل المعاني والصور والرموز المحيطة بالإنسان، وإكسابها معاني جديدة، مستهدفة تحقيق الإقناع وفقًا للصورة التي تُقدَّم.</a:t>
            </a:r>
          </a:p>
          <a:p>
            <a:pPr marR="0" lvl="0" algn="just" defTabSz="914400" rtl="1" eaLnBrk="1" fontAlgn="auto" latinLnBrk="0" hangingPunct="1">
              <a:lnSpc>
                <a:spcPct val="150000"/>
              </a:lnSpc>
              <a:spcBef>
                <a:spcPts val="0"/>
              </a:spcBef>
              <a:spcAft>
                <a:spcPts val="0"/>
              </a:spcAft>
              <a:buClrTx/>
              <a:buSzTx/>
              <a:tabLst/>
              <a:defRPr/>
            </a:pPr>
            <a:endParaRPr lang="ar-EG" sz="1600" dirty="0">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إستراتيجية الانتقائية المتحيزة: </a:t>
            </a:r>
            <a:r>
              <a:rPr lang="ar-EG" sz="1600" dirty="0">
                <a:latin typeface="Alexandria" pitchFamily="2" charset="-78"/>
                <a:cs typeface="Alexandria" pitchFamily="2" charset="-78"/>
              </a:rPr>
              <a:t>في هذا النوع يكون التحريض عبر إخفاء جزء من الخبر للتأثير في اتجاهات الرأي العام، ووضع رأي ذاتي داخل المحتوى الإعلامي الذي يفترض أنه يقوم على الحقائق، بما يعمل على تشويه الواقع بشكل مقصود نتيجة تأييدها طرفًا معينًا ضد آخر، واستبعاد معلومات، أو عرض معلومات غير دقيقة، لتكون المحصلة الأخيرة تقديم معلومات منقوصة وأخرى متحيزة لا تتسم بالموضوعية.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1742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الأضرار الناتجة عن نشر الشائعات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3374706"/>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إحداث حالة من عدم الاستقرار والذعر</a:t>
            </a:r>
            <a:r>
              <a:rPr lang="ar-EG" sz="1600" dirty="0">
                <a:latin typeface="Alexandria" pitchFamily="2" charset="-78"/>
                <a:cs typeface="Alexandria" pitchFamily="2" charset="-78"/>
              </a:rPr>
              <a:t>: الشائعات تخلق حالة من الخوف والقلق لدى المتعاملين مع المؤسسة، مما يؤثر على القرارات التجارية ويضعف من أداء المؤسسة بشكل عام. العملاء والشركاء يصبحون مترددين في التعامل مع المؤسسة بسبب الخوف من عدم الاستقرار.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التشكيك في مصداقية المؤسسة: </a:t>
            </a:r>
            <a:r>
              <a:rPr lang="ar-EG" sz="1600" dirty="0">
                <a:latin typeface="Alexandria" pitchFamily="2" charset="-78"/>
                <a:cs typeface="Alexandria" pitchFamily="2" charset="-78"/>
              </a:rPr>
              <a:t>انتشار الشائعات يؤدي إلى زعزعة ثقة الجمهور في نزاهة ومصداقية المؤسسة، مما يضر بسمعتها. هذا يجعل من الصعب على المؤسسة المحافظة على صورتها الإيجابية أمام الجمهور والشركاء.</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تشتيت الجهود عن الأهداف الإستراتيجية: </a:t>
            </a:r>
            <a:r>
              <a:rPr lang="ar-EG" sz="1600" dirty="0">
                <a:latin typeface="Alexandria" pitchFamily="2" charset="-78"/>
                <a:cs typeface="Alexandria" pitchFamily="2" charset="-78"/>
              </a:rPr>
              <a:t>بدلًا من التركيز على تحقيق أهدافها، تضطر المؤسسة إلى تخصيص موارد للتصدي للشائعات وتصحيح المعلومات المغلوطة، مما يؤدي إلى انحراف جهودها عن مسارها الأصلي.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إلحاق الضرر بقيمة العلامة التجارية: </a:t>
            </a:r>
            <a:r>
              <a:rPr lang="ar-EG" sz="1600" dirty="0">
                <a:latin typeface="Alexandria" pitchFamily="2" charset="-78"/>
                <a:cs typeface="Alexandria" pitchFamily="2" charset="-78"/>
              </a:rPr>
              <a:t>الشائعات السلبية يمكن أن تؤدي إلى تدهور سمعة العلامة التجارية بين العملاء والمستثمرين المحتملين، مما يقلل من ثقة الجمهور في المنتجات أو الخدمات التي تقدمها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6886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الأضرار الناتجة عن نشر الشائعات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541000" cy="3005375"/>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تكبد تكاليف إضافية: </a:t>
            </a:r>
            <a:r>
              <a:rPr lang="ar-EG" sz="1600" dirty="0">
                <a:latin typeface="Alexandria" pitchFamily="2" charset="-78"/>
                <a:cs typeface="Alexandria" pitchFamily="2" charset="-78"/>
              </a:rPr>
              <a:t>الشائعات تجبر المؤسسة على إنفاق أموال وموارد بشرية إضافية للتعامل مع الأضرار الناتجة عنها، سواء من خلال العلاقات العامة أو الإجراءات القانونية.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فقدان العملاء والشركاء: </a:t>
            </a:r>
            <a:r>
              <a:rPr lang="ar-EG" sz="1600" dirty="0">
                <a:latin typeface="Alexandria" pitchFamily="2" charset="-78"/>
                <a:cs typeface="Alexandria" pitchFamily="2" charset="-78"/>
              </a:rPr>
              <a:t>فقدان الثقة الناتج عن الشائعات قد يؤدي إلى انسحاب بعض العملاء والشركاء من التعامل مع المؤسسة، مما يؤثر على استمراريتها </a:t>
            </a:r>
            <a:r>
              <a:rPr lang="ar-EG" sz="1600" dirty="0" err="1">
                <a:latin typeface="Alexandria" pitchFamily="2" charset="-78"/>
                <a:cs typeface="Alexandria" pitchFamily="2" charset="-78"/>
              </a:rPr>
              <a:t>وربحيتها</a:t>
            </a:r>
            <a:r>
              <a:rPr lang="ar-EG" sz="1600" dirty="0">
                <a:latin typeface="Alexandria" pitchFamily="2" charset="-78"/>
                <a:cs typeface="Alexandria" pitchFamily="2" charset="-78"/>
              </a:rPr>
              <a:t>.</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صعوبة استعادة السمعة: </a:t>
            </a:r>
            <a:r>
              <a:rPr lang="ar-EG" sz="1600" dirty="0">
                <a:latin typeface="Alexandria" pitchFamily="2" charset="-78"/>
                <a:cs typeface="Alexandria" pitchFamily="2" charset="-78"/>
              </a:rPr>
              <a:t>بعد انتشار شائعة سلبية، يصبح من الصعب استعادة ثقة الجمهور والمؤسسات في المؤسسة المتضررة، مما يتطلب جهودًا طويلة الأمد وموارد كبيرة لإصلاح الضرر.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خلق انقسامات داخلية وخارجية: </a:t>
            </a:r>
            <a:r>
              <a:rPr lang="ar-EG" sz="1600" dirty="0">
                <a:latin typeface="Alexandria" pitchFamily="2" charset="-78"/>
                <a:cs typeface="Alexandria" pitchFamily="2" charset="-78"/>
              </a:rPr>
              <a:t>قد تؤدي الشائعات إلى إحداث شرخ داخل فرق العمل وبين العملاء والمساهمين، مما يعزز من عدم الاستقرار ويؤثر على الإنتاجية.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0324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أشكال التحيز في نشر المحتوى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159537"/>
          </a:xfrm>
          <a:prstGeom prst="rect">
            <a:avLst/>
          </a:prstGeom>
          <a:noFill/>
        </p:spPr>
        <p:txBody>
          <a:bodyPr wrap="square" rtlCol="0">
            <a:spAutoFit/>
          </a:bodyPr>
          <a:lstStyle/>
          <a:p>
            <a:pPr marL="342900" lvl="0" indent="-342900" algn="just" rtl="1">
              <a:lnSpc>
                <a:spcPct val="150000"/>
              </a:lnSpc>
              <a:buFont typeface="+mj-cs"/>
              <a:buAutoNum type="arabic1Minus"/>
            </a:pPr>
            <a:r>
              <a:rPr lang="ar-EG" b="1" u="sng" dirty="0">
                <a:solidFill>
                  <a:srgbClr val="FF0000"/>
                </a:solidFill>
                <a:effectLst/>
                <a:latin typeface="Alexandria" pitchFamily="2" charset="-78"/>
                <a:ea typeface="Calibri" panose="020F0502020204030204" pitchFamily="34" charset="0"/>
                <a:cs typeface="Alexandria" pitchFamily="2" charset="-78"/>
              </a:rPr>
              <a:t>التحيز على مستوى الشكل: </a:t>
            </a:r>
          </a:p>
          <a:p>
            <a:pPr lvl="0" algn="just" rtl="1">
              <a:lnSpc>
                <a:spcPct val="150000"/>
              </a:lnSpc>
            </a:pPr>
            <a:r>
              <a:rPr lang="ar-EG" sz="1600" u="sng" dirty="0">
                <a:effectLst/>
                <a:latin typeface="Alexandria" pitchFamily="2" charset="-78"/>
                <a:ea typeface="Calibri" panose="020F0502020204030204" pitchFamily="34" charset="0"/>
                <a:cs typeface="Alexandria" pitchFamily="2" charset="-78"/>
              </a:rPr>
              <a:t>وهو يتضح من خلال حجم التركيز على القضية والمساحة الزمنية الممنوحة لها</a:t>
            </a:r>
            <a:r>
              <a:rPr lang="ar-EG" sz="1600" dirty="0">
                <a:effectLst/>
                <a:latin typeface="Alexandria" pitchFamily="2" charset="-78"/>
                <a:ea typeface="Calibri" panose="020F0502020204030204" pitchFamily="34" charset="0"/>
                <a:cs typeface="Alexandria" pitchFamily="2" charset="-78"/>
              </a:rPr>
              <a:t>، ومعدل تكرارها، ومتابعة المستجدات التي تطرأ عليها، والتحيز من حيث الشكل يكون عبر عدة تقنيات منها:</a:t>
            </a:r>
            <a:endParaRPr lang="en-US" sz="16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المساحة الزمنية والتكرار: </a:t>
            </a:r>
            <a:r>
              <a:rPr lang="ar-EG" sz="1600" dirty="0">
                <a:effectLst/>
                <a:latin typeface="Alexandria" pitchFamily="2" charset="-78"/>
                <a:ea typeface="Calibri" panose="020F0502020204030204" pitchFamily="34" charset="0"/>
                <a:cs typeface="Alexandria" pitchFamily="2" charset="-78"/>
              </a:rPr>
              <a:t>تكرار عرض قضية معينة على فترات زمنية متقاربة يعطي إحساسًا بأهمية هذه القضية أكثر من غيرها، حتى وإن لم تكن فعليًا على قدر كبير من الأهمية.</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التحكم في الألوان والظلال: </a:t>
            </a:r>
            <a:r>
              <a:rPr lang="ar-EG" sz="1600" dirty="0">
                <a:effectLst/>
                <a:latin typeface="Alexandria" pitchFamily="2" charset="-78"/>
                <a:ea typeface="Calibri" panose="020F0502020204030204" pitchFamily="34" charset="0"/>
                <a:cs typeface="Alexandria" pitchFamily="2" charset="-78"/>
              </a:rPr>
              <a:t>يتم التلاعب بالألوان والظلال في الصور والفيديوهات لجعل الأشخاص أو الأحداث تبدو إيجابية أو سلبية بشكل غير عادل. استخدام الظلال الداكنة أو الألوان الباهتة يمكن أن يعطي إحساسًا بالخوف أو الخطر، بينما الألوان الزاهية تبعث على الإيجابية.</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استخدام الصور في غير موضعها: </a:t>
            </a:r>
            <a:r>
              <a:rPr lang="ar-EG" sz="1600" dirty="0">
                <a:effectLst/>
                <a:latin typeface="Alexandria" pitchFamily="2" charset="-78"/>
                <a:ea typeface="Calibri" panose="020F0502020204030204" pitchFamily="34" charset="0"/>
                <a:cs typeface="Alexandria" pitchFamily="2" charset="-78"/>
              </a:rPr>
              <a:t>يتم اختيار لحظات أو زوايا معينة لصورة حقيقية لشخص أو حدث، وذلك لإعطاء رسالة مضللة. مثل تصوير شخص في لحظة تعب أو انفعال لإظهاره بطريقة سلبية، على الرغم من أن هذا لا يعكس الواقع بشكل كامل.</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6070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أشكال التحيز في نشر المحتوى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159537"/>
          </a:xfrm>
          <a:prstGeom prst="rect">
            <a:avLst/>
          </a:prstGeom>
          <a:noFill/>
        </p:spPr>
        <p:txBody>
          <a:bodyPr wrap="square" rtlCol="0">
            <a:spAutoFit/>
          </a:bodyPr>
          <a:lstStyle/>
          <a:p>
            <a:pPr marL="342900" lvl="0" indent="-342900" algn="just" rtl="1">
              <a:lnSpc>
                <a:spcPct val="150000"/>
              </a:lnSpc>
              <a:buFont typeface="+mj-cs"/>
              <a:buAutoNum type="arabic1Minus"/>
            </a:pPr>
            <a:r>
              <a:rPr lang="ar-EG" b="1" u="sng" dirty="0">
                <a:solidFill>
                  <a:srgbClr val="FF0000"/>
                </a:solidFill>
                <a:effectLst/>
                <a:latin typeface="Alexandria" pitchFamily="2" charset="-78"/>
                <a:ea typeface="Calibri" panose="020F0502020204030204" pitchFamily="34" charset="0"/>
                <a:cs typeface="Alexandria" pitchFamily="2" charset="-78"/>
              </a:rPr>
              <a:t>التحيز على مستوى الشكل: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sng" strike="noStrike" kern="1200" cap="none" spc="0" normalizeH="0" baseline="0" noProof="0" dirty="0">
                <a:ln>
                  <a:noFill/>
                </a:ln>
                <a:solidFill>
                  <a:srgbClr val="4472C4">
                    <a:lumMod val="75000"/>
                  </a:srgbClr>
                </a:solidFill>
                <a:effectLst/>
                <a:uLnTx/>
                <a:uFillTx/>
                <a:latin typeface="Alexandria" pitchFamily="2" charset="-78"/>
                <a:ea typeface="Calibri" panose="020F0502020204030204" pitchFamily="34" charset="0"/>
                <a:cs typeface="Alexandria" pitchFamily="2" charset="-78"/>
              </a:rPr>
              <a:t>التحيز في زوايا اللقطات وحجمها وترتيبها: </a:t>
            </a: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استخدام زوايا وأحجام لقطات تضيف معاني معينة للحدث، أو عبر تصوير أماكن وشخصيات بما يتلاءم مع السياسة التحريرية والأيديولوجية الخاصة بالجهة الناشرة، كذلك فإن ترتيب اللقطات يضفي دلالة على من يظهر أولًا. ويعّد</a:t>
            </a:r>
            <a:r>
              <a:rPr kumimoji="0" lang="ar-EG" sz="16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التلاعب في زوايا التصوير وسيلة قوية لإيصال معانٍ مختلفة وإبراز تأثيرات محددة في الصور، سواء كانت فوتوغرافية أو فيديو. من خلال اختيار الزاوية المناسبة، يمكن للمصور التحكم في كيفية إدراك المشاهد للموضوع المصور</a:t>
            </a:r>
            <a:r>
              <a:rPr lang="ar-EG" sz="1600" dirty="0">
                <a:latin typeface="Alexandria" pitchFamily="2" charset="-78"/>
                <a:ea typeface="Calibri" panose="020F0502020204030204" pitchFamily="34" charset="0"/>
                <a:cs typeface="Alexandria" pitchFamily="2" charset="-78"/>
              </a:rPr>
              <a:t>. </a:t>
            </a:r>
            <a:r>
              <a:rPr lang="ar-EG" sz="1600" u="sng" dirty="0">
                <a:latin typeface="Alexandria" pitchFamily="2" charset="-78"/>
                <a:ea typeface="Calibri" panose="020F0502020204030204" pitchFamily="34" charset="0"/>
                <a:cs typeface="Alexandria" pitchFamily="2" charset="-78"/>
              </a:rPr>
              <a:t>ومن بين أنواع الزوايا ما يلي</a:t>
            </a:r>
            <a:r>
              <a:rPr lang="ar-EG" sz="1600" dirty="0">
                <a:latin typeface="Alexandria" pitchFamily="2" charset="-78"/>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زاوية عالية </a:t>
            </a:r>
            <a:r>
              <a:rPr lang="en-US" sz="1600" dirty="0">
                <a:effectLst/>
                <a:highlight>
                  <a:srgbClr val="00FFFF"/>
                </a:highlight>
                <a:latin typeface="Alexandria" pitchFamily="2" charset="-78"/>
                <a:ea typeface="Calibri" panose="020F0502020204030204" pitchFamily="34" charset="0"/>
                <a:cs typeface="Alexandria" pitchFamily="2" charset="-78"/>
              </a:rPr>
              <a:t>High Angle </a:t>
            </a:r>
            <a:r>
              <a:rPr lang="ar-EG" sz="1600" dirty="0">
                <a:effectLst/>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تجعل الموضوع يبدو أصغر أو أضعف وتقلل من قوته وهيبته. </a:t>
            </a: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زاوية منخفضة </a:t>
            </a:r>
            <a:r>
              <a:rPr lang="en-US" sz="1600" dirty="0">
                <a:effectLst/>
                <a:highlight>
                  <a:srgbClr val="00FFFF"/>
                </a:highlight>
                <a:latin typeface="Alexandria" pitchFamily="2" charset="-78"/>
                <a:ea typeface="Calibri" panose="020F0502020204030204" pitchFamily="34" charset="0"/>
                <a:cs typeface="Alexandria" pitchFamily="2" charset="-78"/>
              </a:rPr>
              <a:t>Low Angle</a:t>
            </a:r>
            <a:r>
              <a:rPr lang="ar-EG" sz="1600" dirty="0">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تعطي إحساسًا بالقوة والسيطرة، مما يجعل الموضوع يبدو أكثر ضخامة وهيمنة.</a:t>
            </a:r>
            <a:endParaRPr lang="en-US" sz="16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buFont typeface="Wingdings" panose="05000000000000000000" pitchFamily="2" charset="2"/>
              <a:buChar char="v"/>
            </a:pPr>
            <a:r>
              <a:rPr lang="ar-EG" sz="1600" dirty="0">
                <a:effectLst/>
                <a:latin typeface="Alexandria" pitchFamily="2" charset="-78"/>
                <a:ea typeface="Calibri" panose="020F0502020204030204" pitchFamily="34" charset="0"/>
                <a:cs typeface="Alexandria" pitchFamily="2" charset="-78"/>
              </a:rPr>
              <a:t>زاوية </a:t>
            </a:r>
            <a:r>
              <a:rPr lang="ar-EG" sz="1600" dirty="0">
                <a:effectLst/>
                <a:highlight>
                  <a:srgbClr val="00FFFF"/>
                </a:highlight>
                <a:latin typeface="Alexandria" pitchFamily="2" charset="-78"/>
                <a:ea typeface="Calibri" panose="020F0502020204030204" pitchFamily="34" charset="0"/>
                <a:cs typeface="Alexandria" pitchFamily="2" charset="-78"/>
              </a:rPr>
              <a:t>عين الطائر </a:t>
            </a:r>
            <a:r>
              <a:rPr lang="en-US" sz="1600" dirty="0">
                <a:effectLst/>
                <a:highlight>
                  <a:srgbClr val="00FFFF"/>
                </a:highlight>
                <a:latin typeface="Alexandria" pitchFamily="2" charset="-78"/>
                <a:ea typeface="Calibri" panose="020F0502020204030204" pitchFamily="34" charset="0"/>
                <a:cs typeface="Alexandria" pitchFamily="2" charset="-78"/>
              </a:rPr>
              <a:t>Bird’s Eye View</a:t>
            </a:r>
            <a:r>
              <a:rPr lang="ar-EG" sz="1600" dirty="0">
                <a:effectLst/>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تستخدم لتقديم منظور شامل وكامل للمشهد.</a:t>
            </a: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الزاوية المنحرفة </a:t>
            </a:r>
            <a:r>
              <a:rPr lang="en-US" sz="1600" dirty="0">
                <a:effectLst/>
                <a:highlight>
                  <a:srgbClr val="00FFFF"/>
                </a:highlight>
                <a:latin typeface="Alexandria" pitchFamily="2" charset="-78"/>
                <a:ea typeface="Calibri" panose="020F0502020204030204" pitchFamily="34" charset="0"/>
                <a:cs typeface="Alexandria" pitchFamily="2" charset="-78"/>
              </a:rPr>
              <a:t>Dutch Angle </a:t>
            </a:r>
            <a:r>
              <a:rPr lang="ar-EG" sz="1600" dirty="0">
                <a:effectLst/>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تعطي إحساسًا بعدم الاستقرار أو التوتر، وغالبًا ما تستخدم في المشاهد الدرامية أو غير التقليدية.</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0539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56839" y="1685495"/>
            <a:ext cx="113965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8944" y="816290"/>
            <a:ext cx="630609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تابع أشكال التحيز في نشر المحتوى</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8617" y="1601121"/>
            <a:ext cx="11314768" cy="4528869"/>
          </a:xfrm>
          <a:prstGeom prst="rect">
            <a:avLst/>
          </a:prstGeom>
          <a:noFill/>
        </p:spPr>
        <p:txBody>
          <a:bodyPr wrap="square" rtlCol="0">
            <a:spAutoFit/>
          </a:bodyPr>
          <a:lstStyle/>
          <a:p>
            <a:pPr marL="457200" indent="-228600" algn="just" rtl="1">
              <a:lnSpc>
                <a:spcPct val="150000"/>
              </a:lnSpc>
            </a:pPr>
            <a:r>
              <a:rPr lang="ar-EG" b="1" u="sng" dirty="0">
                <a:solidFill>
                  <a:srgbClr val="FF0000"/>
                </a:solidFill>
                <a:effectLst/>
                <a:latin typeface="Alexandria" pitchFamily="2" charset="-78"/>
                <a:ea typeface="Calibri" panose="020F0502020204030204" pitchFamily="34" charset="0"/>
                <a:cs typeface="Alexandria" pitchFamily="2" charset="-78"/>
              </a:rPr>
              <a:t>ب- التحيز على مستوى المضمون</a:t>
            </a:r>
            <a:r>
              <a:rPr lang="ar-EG" b="1" dirty="0">
                <a:solidFill>
                  <a:srgbClr val="FF0000"/>
                </a:solidFill>
                <a:effectLst/>
                <a:latin typeface="Alexandria" pitchFamily="2" charset="-78"/>
                <a:ea typeface="Calibri" panose="020F0502020204030204" pitchFamily="34" charset="0"/>
                <a:cs typeface="Alexandria" pitchFamily="2" charset="-78"/>
              </a:rPr>
              <a:t>: </a:t>
            </a:r>
          </a:p>
          <a:p>
            <a:pPr marL="457200" indent="-228600" algn="just" rtl="1">
              <a:lnSpc>
                <a:spcPct val="150000"/>
              </a:lnSpc>
            </a:pPr>
            <a:r>
              <a:rPr lang="ar-EG" sz="1600" dirty="0">
                <a:latin typeface="Alexandria" pitchFamily="2" charset="-78"/>
                <a:ea typeface="Calibri" panose="020F0502020204030204" pitchFamily="34" charset="0"/>
                <a:cs typeface="Alexandria" pitchFamily="2" charset="-78"/>
              </a:rPr>
              <a:t>وفي هذا النوع يتم التلاعب بالكلمات لكي تقدم معنى غير المقصود منها، ويتم ذلك من خلال عدد من الأساليب والتي من بينها:</a:t>
            </a:r>
            <a:endParaRPr lang="ar-EG" sz="1600" dirty="0">
              <a:effectLst/>
              <a:latin typeface="Alexandria" pitchFamily="2" charset="-78"/>
              <a:ea typeface="Calibri" panose="020F0502020204030204" pitchFamily="34" charset="0"/>
              <a:cs typeface="Alexandria" pitchFamily="2" charset="-78"/>
            </a:endParaRPr>
          </a:p>
          <a:p>
            <a:pPr marL="457200" indent="-228600" algn="just" rtl="1">
              <a:lnSpc>
                <a:spcPct val="150000"/>
              </a:lnSpc>
            </a:pPr>
            <a:r>
              <a:rPr lang="ar-EG" sz="1600" dirty="0">
                <a:latin typeface="Alexandria" pitchFamily="2" charset="-78"/>
                <a:ea typeface="Calibri" panose="020F0502020204030204" pitchFamily="34" charset="0"/>
                <a:cs typeface="Alexandria" pitchFamily="2" charset="-78"/>
              </a:rPr>
              <a:t>- </a:t>
            </a:r>
            <a:r>
              <a:rPr lang="ar-EG" sz="1600" u="sng" dirty="0">
                <a:solidFill>
                  <a:schemeClr val="accent1">
                    <a:lumMod val="75000"/>
                  </a:schemeClr>
                </a:solidFill>
                <a:latin typeface="Alexandria" pitchFamily="2" charset="-78"/>
                <a:cs typeface="Alexandria" pitchFamily="2" charset="-78"/>
              </a:rPr>
              <a:t>التكتم والإغفال: </a:t>
            </a:r>
            <a:r>
              <a:rPr lang="ar-EG" sz="1600" dirty="0">
                <a:effectLst/>
                <a:latin typeface="Alexandria" pitchFamily="2" charset="-78"/>
                <a:ea typeface="Calibri" panose="020F0502020204030204" pitchFamily="34" charset="0"/>
                <a:cs typeface="Alexandria" pitchFamily="2" charset="-78"/>
              </a:rPr>
              <a:t>بإخفاء الحقائق والمعلومات عبر تجنب النشر أو حجب المصادر أو استبعاد بعض التفسيرات التي تلقي الضوء على أسباب الحدث.</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التهويل أو التهوين: </a:t>
            </a:r>
            <a:r>
              <a:rPr lang="ar-EG" sz="1600" dirty="0">
                <a:effectLst/>
                <a:latin typeface="Alexandria" pitchFamily="2" charset="-78"/>
                <a:ea typeface="Calibri" panose="020F0502020204030204" pitchFamily="34" charset="0"/>
                <a:cs typeface="Alexandria" pitchFamily="2" charset="-78"/>
              </a:rPr>
              <a:t>وذلك عبر الاهتمام بحدث وإبرازه، واستخدام كلمات مبالغ فيها للإيهام بأهمية ما ورد في الخبر، على الرغم من عدم اتفاقها مع المحتوى وقيمته، بينما التهوين يكون عبر تعمد عرض الموضوع أو القضية بصورة تقل عما تتناسب مع قيمته. </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المزج أو الخلط: </a:t>
            </a:r>
            <a:r>
              <a:rPr lang="ar-EG" sz="1600" dirty="0">
                <a:effectLst/>
                <a:latin typeface="Alexandria" pitchFamily="2" charset="-78"/>
                <a:ea typeface="Calibri" panose="020F0502020204030204" pitchFamily="34" charset="0"/>
                <a:cs typeface="Alexandria" pitchFamily="2" charset="-78"/>
              </a:rPr>
              <a:t>ويكون في الأساس عن طريق الجمع بين الخبر والرأي والتحليل، بشكل يجعل المتلقي غير قادر على التفرقة بين الخبر والرأي.</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التركيز على أبعاد معينة في القضية وإهمال غيرها: </a:t>
            </a:r>
            <a:r>
              <a:rPr lang="ar-EG" sz="1600" dirty="0">
                <a:effectLst/>
                <a:latin typeface="Alexandria" pitchFamily="2" charset="-78"/>
                <a:ea typeface="Calibri" panose="020F0502020204030204" pitchFamily="34" charset="0"/>
                <a:cs typeface="Alexandria" pitchFamily="2" charset="-78"/>
              </a:rPr>
              <a:t>ويُعتمد على هذا النوع لجعل قضية ما أكثر بروزًا لدى الجمهور، أو عبر عرض معلومات وبيانات ليس لها علاقة بالحدث على حساب معلومات مهمة، بما يشتت الانتباه.</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693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8945" y="649543"/>
            <a:ext cx="646221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تابع أشكال التحيز في نشر المحتوى</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316566"/>
          </a:xfrm>
          <a:prstGeom prst="rect">
            <a:avLst/>
          </a:prstGeom>
          <a:noFill/>
        </p:spPr>
        <p:txBody>
          <a:bodyPr wrap="square" rtlCol="0">
            <a:spAutoFit/>
          </a:bodyPr>
          <a:lstStyle/>
          <a:p>
            <a:pPr marL="268605" indent="-180340" algn="just" rtl="1">
              <a:lnSpc>
                <a:spcPct val="150000"/>
              </a:lnSpc>
              <a:tabLst>
                <a:tab pos="268605" algn="r"/>
              </a:tabLst>
            </a:pPr>
            <a:r>
              <a:rPr lang="ar-EG" sz="1600" b="1" dirty="0">
                <a:solidFill>
                  <a:srgbClr val="FF0000"/>
                </a:solidFill>
                <a:effectLst/>
                <a:latin typeface="Alexandria" pitchFamily="2" charset="-78"/>
                <a:ea typeface="Calibri" panose="020F0502020204030204" pitchFamily="34" charset="0"/>
                <a:cs typeface="Alexandria" pitchFamily="2" charset="-78"/>
              </a:rPr>
              <a:t>جـ - التحيز على مستوى المصادر: </a:t>
            </a:r>
          </a:p>
          <a:p>
            <a:pPr marL="268605" indent="-180340" algn="just" rtl="1">
              <a:lnSpc>
                <a:spcPct val="150000"/>
              </a:lnSpc>
              <a:tabLst>
                <a:tab pos="268605" algn="r"/>
              </a:tabLst>
            </a:pPr>
            <a:r>
              <a:rPr lang="ar-EG" sz="1600" dirty="0">
                <a:effectLst/>
                <a:latin typeface="Alexandria" pitchFamily="2" charset="-78"/>
                <a:ea typeface="Calibri" panose="020F0502020204030204" pitchFamily="34" charset="0"/>
                <a:cs typeface="Alexandria" pitchFamily="2" charset="-78"/>
              </a:rPr>
              <a:t>باختيار مصادر معينة تحت مسمى الخبراء والمحللين بما يوحي بالمهنية، بينما تستهدف في الأساس عرض جانب واحد من وجهات النظر وتخصيص مساحة أكبر له، وتقليص دور الطرف الآخر، والتركيز على الجوانب السلبية فقط لتشويه صورة الجماعات أو الأفراد التي تتعارض معها، كما يمكن استخدام مفردات قد تضفي تأثيرًا معينًا يخدم أو يضر طرفًا من أطراف الصراع</a:t>
            </a:r>
            <a:r>
              <a:rPr lang="ar-EG" sz="1600" b="1" baseline="300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a:t>
            </a:r>
            <a:endParaRPr lang="ar-EG" sz="1600" b="1" dirty="0">
              <a:latin typeface="Alexandria" pitchFamily="2" charset="-78"/>
              <a:ea typeface="Times New Roman" panose="02020603050405020304" pitchFamily="18" charset="0"/>
              <a:cs typeface="Alexandria" pitchFamily="2" charset="-78"/>
            </a:endParaRPr>
          </a:p>
          <a:p>
            <a:pPr marL="268605" indent="-180340" algn="just" rtl="1">
              <a:lnSpc>
                <a:spcPct val="150000"/>
              </a:lnSpc>
              <a:tabLst>
                <a:tab pos="268605" algn="r"/>
              </a:tabLst>
            </a:pPr>
            <a:r>
              <a:rPr lang="ar-EG" sz="1600" b="1" dirty="0">
                <a:solidFill>
                  <a:srgbClr val="FF0000"/>
                </a:solidFill>
                <a:latin typeface="Alexandria" pitchFamily="2" charset="-78"/>
                <a:cs typeface="Alexandria" pitchFamily="2" charset="-78"/>
              </a:rPr>
              <a:t>د- التحيز على المستوى اللغوي: </a:t>
            </a:r>
          </a:p>
          <a:p>
            <a:pPr marL="268605" indent="-180340" algn="just" rtl="1">
              <a:lnSpc>
                <a:spcPct val="150000"/>
              </a:lnSpc>
              <a:tabLst>
                <a:tab pos="268605" algn="r"/>
              </a:tabLst>
            </a:pPr>
            <a:r>
              <a:rPr lang="ar-EG" sz="1600" dirty="0">
                <a:effectLst/>
                <a:latin typeface="Alexandria" pitchFamily="2" charset="-78"/>
                <a:ea typeface="Calibri" panose="020F0502020204030204" pitchFamily="34" charset="0"/>
                <a:cs typeface="Alexandria" pitchFamily="2" charset="-78"/>
              </a:rPr>
              <a:t>وذلك عبر اختيار عناوين تعتمد على المبالغة والتهويل من أجل الإثارة، أو تتضمن عناصر غير واردة في المتن، كذلك من خلال استخدام مصطلحات في سياق خاطئ، أو استخدام مصطلحات مصطنعة تعمل على ترسيخ مفهوم معين يتوافق مع مصالح صانعيه، كذلك التحيز عبر التلاعب بالأرقام، فقد يوجد تضارب في الخبر أو القضية نفسها، أو عرض أرقام بلا تفسير، أو إساءة تفسيرها بما يخدم الهدف المرجو، وفي أحيان أخرى الإغراق في استخدام الأرقام بما يعمل على تشتت الجمهور المستهدف.</a:t>
            </a:r>
            <a:endParaRPr lang="en-US" sz="1600" dirty="0">
              <a:effectLst/>
              <a:latin typeface="Alexandria" pitchFamily="2" charset="-78"/>
              <a:ea typeface="Times New Roman" panose="02020603050405020304" pitchFamily="18" charset="0"/>
              <a:cs typeface="Alexandria" pitchFamily="2" charset="-78"/>
            </a:endParaRPr>
          </a:p>
          <a:p>
            <a:pPr marL="268605" indent="-180340" algn="just" rtl="1">
              <a:tabLst>
                <a:tab pos="268605" algn="r"/>
              </a:tabLst>
            </a:pPr>
            <a:endParaRPr lang="en-US" sz="105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7210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مثال لشائعة عن شركة </a:t>
            </a:r>
            <a:r>
              <a:rPr lang="ar-EG" sz="2400" b="1" dirty="0" err="1">
                <a:latin typeface="Alexandria" pitchFamily="2" charset="-78"/>
                <a:cs typeface="Alexandria" pitchFamily="2" charset="-78"/>
              </a:rPr>
              <a:t>سايلو</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1158715"/>
          </a:xfrm>
          <a:prstGeom prst="rect">
            <a:avLst/>
          </a:prstGeom>
          <a:noFill/>
        </p:spPr>
        <p:txBody>
          <a:bodyPr wrap="square" rtlCol="0">
            <a:spAutoFit/>
          </a:bodyPr>
          <a:lstStyle/>
          <a:p>
            <a:pPr algn="just" rtl="1">
              <a:lnSpc>
                <a:spcPct val="150000"/>
              </a:lnSpc>
            </a:pPr>
            <a:r>
              <a:rPr lang="ar-EG" sz="1600" dirty="0" err="1">
                <a:latin typeface="Alexandria" pitchFamily="2" charset="-78"/>
                <a:cs typeface="Alexandria" pitchFamily="2" charset="-78"/>
              </a:rPr>
              <a:t>سايلو</a:t>
            </a:r>
            <a:r>
              <a:rPr lang="ar-EG" sz="1600" dirty="0">
                <a:latin typeface="Alexandria" pitchFamily="2" charset="-78"/>
                <a:cs typeface="Alexandria" pitchFamily="2" charset="-78"/>
              </a:rPr>
              <a:t> مصر للصناعات الغذائية أو </a:t>
            </a:r>
            <a:r>
              <a:rPr lang="ar-EG" sz="1600" dirty="0" err="1">
                <a:latin typeface="Alexandria" pitchFamily="2" charset="-78"/>
                <a:cs typeface="Alexandria" pitchFamily="2" charset="-78"/>
              </a:rPr>
              <a:t>سايلو</a:t>
            </a:r>
            <a:r>
              <a:rPr lang="ar-EG" sz="1600" dirty="0">
                <a:latin typeface="Alexandria" pitchFamily="2" charset="-78"/>
                <a:cs typeface="Alexandria" pitchFamily="2" charset="-78"/>
              </a:rPr>
              <a:t> فودز هي شركة مساهمة حكومية مصرية، تابعة لجهاز مشروعات الخدمة الوطنية للقوات المسلحة أحد أجهزة وزارة الدفاع، أنشأت سنة 2021.</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BA5AC9A-F683-3DB2-C8FD-E6A0E4D6FF1B}"/>
              </a:ext>
            </a:extLst>
          </p:cNvPr>
          <p:cNvPicPr>
            <a:picLocks noChangeAspect="1"/>
          </p:cNvPicPr>
          <p:nvPr/>
        </p:nvPicPr>
        <p:blipFill>
          <a:blip r:embed="rId3"/>
          <a:stretch>
            <a:fillRect/>
          </a:stretch>
        </p:blipFill>
        <p:spPr>
          <a:xfrm>
            <a:off x="4018512" y="3044497"/>
            <a:ext cx="3798137" cy="2456901"/>
          </a:xfrm>
          <a:prstGeom prst="rect">
            <a:avLst/>
          </a:prstGeom>
        </p:spPr>
      </p:pic>
    </p:spTree>
    <p:extLst>
      <p:ext uri="{BB962C8B-B14F-4D97-AF65-F5344CB8AC3E}">
        <p14:creationId xmlns:p14="http://schemas.microsoft.com/office/powerpoint/2010/main" val="1211295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A7C80FC-A6B9-ACF0-550E-117BAC873C24}"/>
              </a:ext>
            </a:extLst>
          </p:cNvPr>
          <p:cNvPicPr>
            <a:picLocks noChangeAspect="1"/>
          </p:cNvPicPr>
          <p:nvPr/>
        </p:nvPicPr>
        <p:blipFill>
          <a:blip r:embed="rId3"/>
          <a:stretch>
            <a:fillRect/>
          </a:stretch>
        </p:blipFill>
        <p:spPr>
          <a:xfrm>
            <a:off x="3166618" y="1965833"/>
            <a:ext cx="5858764" cy="2926334"/>
          </a:xfrm>
          <a:prstGeom prst="rect">
            <a:avLst/>
          </a:prstGeom>
        </p:spPr>
      </p:pic>
    </p:spTree>
    <p:extLst>
      <p:ext uri="{BB962C8B-B14F-4D97-AF65-F5344CB8AC3E}">
        <p14:creationId xmlns:p14="http://schemas.microsoft.com/office/powerpoint/2010/main" val="2522231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43CF7E6-7CB5-B3BF-6A23-5C7F4AC3353C}"/>
              </a:ext>
            </a:extLst>
          </p:cNvPr>
          <p:cNvPicPr>
            <a:picLocks noChangeAspect="1"/>
          </p:cNvPicPr>
          <p:nvPr/>
        </p:nvPicPr>
        <p:blipFill>
          <a:blip r:embed="rId3"/>
          <a:stretch>
            <a:fillRect/>
          </a:stretch>
        </p:blipFill>
        <p:spPr>
          <a:xfrm>
            <a:off x="3564244" y="2287076"/>
            <a:ext cx="5631926" cy="3167250"/>
          </a:xfrm>
          <a:prstGeom prst="rect">
            <a:avLst/>
          </a:prstGeom>
        </p:spPr>
      </p:pic>
    </p:spTree>
    <p:extLst>
      <p:ext uri="{BB962C8B-B14F-4D97-AF65-F5344CB8AC3E}">
        <p14:creationId xmlns:p14="http://schemas.microsoft.com/office/powerpoint/2010/main" val="1192692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124389-F0D0-FC8F-6C68-EC16AF31534B}"/>
              </a:ext>
            </a:extLst>
          </p:cNvPr>
          <p:cNvPicPr>
            <a:picLocks noChangeAspect="1"/>
          </p:cNvPicPr>
          <p:nvPr/>
        </p:nvPicPr>
        <p:blipFill>
          <a:blip r:embed="rId3"/>
          <a:stretch>
            <a:fillRect/>
          </a:stretch>
        </p:blipFill>
        <p:spPr>
          <a:xfrm>
            <a:off x="3666533" y="1685495"/>
            <a:ext cx="4858933" cy="4261473"/>
          </a:xfrm>
          <a:prstGeom prst="rect">
            <a:avLst/>
          </a:prstGeom>
        </p:spPr>
      </p:pic>
    </p:spTree>
    <p:extLst>
      <p:ext uri="{BB962C8B-B14F-4D97-AF65-F5344CB8AC3E}">
        <p14:creationId xmlns:p14="http://schemas.microsoft.com/office/powerpoint/2010/main" val="271751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95257FA-676C-5E88-E98B-4603F32B3B33}"/>
              </a:ext>
            </a:extLst>
          </p:cNvPr>
          <p:cNvPicPr>
            <a:picLocks noChangeAspect="1"/>
          </p:cNvPicPr>
          <p:nvPr/>
        </p:nvPicPr>
        <p:blipFill>
          <a:blip r:embed="rId3"/>
          <a:stretch>
            <a:fillRect/>
          </a:stretch>
        </p:blipFill>
        <p:spPr>
          <a:xfrm>
            <a:off x="2618636" y="1693454"/>
            <a:ext cx="3218967" cy="3981033"/>
          </a:xfrm>
          <a:prstGeom prst="rect">
            <a:avLst/>
          </a:prstGeom>
        </p:spPr>
      </p:pic>
      <p:sp>
        <p:nvSpPr>
          <p:cNvPr id="9" name="TextBox 8">
            <a:extLst>
              <a:ext uri="{FF2B5EF4-FFF2-40B4-BE49-F238E27FC236}">
                <a16:creationId xmlns:a16="http://schemas.microsoft.com/office/drawing/2014/main" id="{AD10053B-CFAE-319E-838E-1CF30E1A65C6}"/>
              </a:ext>
            </a:extLst>
          </p:cNvPr>
          <p:cNvSpPr txBox="1"/>
          <p:nvPr/>
        </p:nvSpPr>
        <p:spPr>
          <a:xfrm>
            <a:off x="8718330" y="3429000"/>
            <a:ext cx="2033753" cy="369332"/>
          </a:xfrm>
          <a:prstGeom prst="rect">
            <a:avLst/>
          </a:prstGeom>
          <a:noFill/>
        </p:spPr>
        <p:txBody>
          <a:bodyPr wrap="square" rtlCol="0">
            <a:spAutoFit/>
          </a:bodyPr>
          <a:lstStyle/>
          <a:p>
            <a:pPr algn="ct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a:t>
            </a:r>
            <a:r>
              <a:rPr lang="ar-EG"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4"/>
              </a:rPr>
              <a:t>صحيفة الأيام</a:t>
            </a:r>
            <a:endParaRPr lang="en-US"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5494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4FAACF4-F36C-A970-31F1-30D6B8D8A601}"/>
              </a:ext>
            </a:extLst>
          </p:cNvPr>
          <p:cNvPicPr>
            <a:picLocks noChangeAspect="1"/>
          </p:cNvPicPr>
          <p:nvPr/>
        </p:nvPicPr>
        <p:blipFill>
          <a:blip r:embed="rId3"/>
          <a:stretch>
            <a:fillRect/>
          </a:stretch>
        </p:blipFill>
        <p:spPr>
          <a:xfrm>
            <a:off x="1214179" y="2141974"/>
            <a:ext cx="6444031" cy="3273836"/>
          </a:xfrm>
          <a:prstGeom prst="rect">
            <a:avLst/>
          </a:prstGeom>
        </p:spPr>
      </p:pic>
      <p:sp>
        <p:nvSpPr>
          <p:cNvPr id="11" name="TextBox 10">
            <a:extLst>
              <a:ext uri="{FF2B5EF4-FFF2-40B4-BE49-F238E27FC236}">
                <a16:creationId xmlns:a16="http://schemas.microsoft.com/office/drawing/2014/main" id="{997AD6D3-630A-97F9-1639-2AB088EFB505}"/>
              </a:ext>
            </a:extLst>
          </p:cNvPr>
          <p:cNvSpPr txBox="1"/>
          <p:nvPr/>
        </p:nvSpPr>
        <p:spPr>
          <a:xfrm>
            <a:off x="8939048" y="3074276"/>
            <a:ext cx="1907628" cy="369332"/>
          </a:xfrm>
          <a:prstGeom prst="rect">
            <a:avLst/>
          </a:prstGeom>
          <a:noFill/>
        </p:spPr>
        <p:txBody>
          <a:bodyPr wrap="square" rtlCol="0">
            <a:spAutoFit/>
          </a:bodyPr>
          <a:lstStyle/>
          <a:p>
            <a:pPr algn="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قناة الجزيرة</a:t>
            </a:r>
            <a:endParaRPr lang="en-US" sz="1200"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8087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المصدر: </a:t>
            </a:r>
            <a:r>
              <a:rPr kumimoji="0" lang="en-US" sz="1800" b="0" i="0" u="sng" strike="noStrike" kern="1200" cap="none" spc="0" normalizeH="0" baseline="0" noProof="0">
                <a:ln>
                  <a:noFill/>
                </a:ln>
                <a:solidFill>
                  <a:srgbClr val="0563C1"/>
                </a:solidFill>
                <a:effectLst/>
                <a:uLnTx/>
                <a:uFillTx/>
                <a:latin typeface="Arial" panose="020B0604020202020204" pitchFamily="34" charset="0"/>
                <a:ea typeface="Times New Roman" panose="02020603050405020304" pitchFamily="18" charset="0"/>
                <a:cs typeface="Times New Roman" panose="02020603050405020304" pitchFamily="18" charset="0"/>
                <a:hlinkClick r:id="rId2"/>
              </a:rPr>
              <a:t>Diep Nep</a:t>
            </a: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319C14C-2B8D-0830-39C8-292D930A850C}"/>
              </a:ext>
            </a:extLst>
          </p:cNvPr>
          <p:cNvPicPr>
            <a:picLocks noChangeAspect="1"/>
          </p:cNvPicPr>
          <p:nvPr/>
        </p:nvPicPr>
        <p:blipFill>
          <a:blip r:embed="rId4"/>
          <a:stretch>
            <a:fillRect/>
          </a:stretch>
        </p:blipFill>
        <p:spPr>
          <a:xfrm>
            <a:off x="1214179" y="2230639"/>
            <a:ext cx="6611172" cy="3374232"/>
          </a:xfrm>
          <a:prstGeom prst="rect">
            <a:avLst/>
          </a:prstGeom>
        </p:spPr>
      </p:pic>
      <p:sp>
        <p:nvSpPr>
          <p:cNvPr id="9" name="TextBox 8">
            <a:extLst>
              <a:ext uri="{FF2B5EF4-FFF2-40B4-BE49-F238E27FC236}">
                <a16:creationId xmlns:a16="http://schemas.microsoft.com/office/drawing/2014/main" id="{AE5311DD-515A-3BC4-2CEF-0ECD519BE90B}"/>
              </a:ext>
            </a:extLst>
          </p:cNvPr>
          <p:cNvSpPr txBox="1"/>
          <p:nvPr/>
        </p:nvSpPr>
        <p:spPr>
          <a:xfrm>
            <a:off x="9333186" y="2851495"/>
            <a:ext cx="1916506" cy="369332"/>
          </a:xfrm>
          <a:prstGeom prst="rect">
            <a:avLst/>
          </a:prstGeom>
          <a:noFill/>
        </p:spPr>
        <p:txBody>
          <a:bodyPr wrap="square" rtlCol="0">
            <a:spAutoFit/>
          </a:bodyPr>
          <a:lstStyle/>
          <a:p>
            <a:pPr algn="ct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a:t>
            </a:r>
            <a:r>
              <a:rPr lang="en-US"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2"/>
              </a:rPr>
              <a:t>Diep Nep</a:t>
            </a:r>
            <a:endParaRPr lang="en-US"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4763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آليات التصدي للشائعة عبر وسائل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BA26A39-F886-1132-18DE-86B8B3F59ED3}"/>
              </a:ext>
            </a:extLst>
          </p:cNvPr>
          <p:cNvPicPr>
            <a:picLocks noChangeAspect="1"/>
          </p:cNvPicPr>
          <p:nvPr/>
        </p:nvPicPr>
        <p:blipFill>
          <a:blip r:embed="rId3"/>
          <a:stretch>
            <a:fillRect/>
          </a:stretch>
        </p:blipFill>
        <p:spPr>
          <a:xfrm>
            <a:off x="4030590" y="1685495"/>
            <a:ext cx="2993395" cy="4133446"/>
          </a:xfrm>
          <a:prstGeom prst="rect">
            <a:avLst/>
          </a:prstGeom>
        </p:spPr>
      </p:pic>
      <p:sp>
        <p:nvSpPr>
          <p:cNvPr id="9" name="TextBox 8">
            <a:extLst>
              <a:ext uri="{FF2B5EF4-FFF2-40B4-BE49-F238E27FC236}">
                <a16:creationId xmlns:a16="http://schemas.microsoft.com/office/drawing/2014/main" id="{60A11EA5-65FA-B6E0-CE00-15C9BFF1AA90}"/>
              </a:ext>
            </a:extLst>
          </p:cNvPr>
          <p:cNvSpPr txBox="1"/>
          <p:nvPr/>
        </p:nvSpPr>
        <p:spPr>
          <a:xfrm>
            <a:off x="8339959" y="3673366"/>
            <a:ext cx="2853558" cy="369332"/>
          </a:xfrm>
          <a:prstGeom prst="rect">
            <a:avLst/>
          </a:prstGeom>
          <a:noFill/>
        </p:spPr>
        <p:txBody>
          <a:bodyPr wrap="square" rtlCol="0">
            <a:spAutoFit/>
          </a:bodyPr>
          <a:lstStyle/>
          <a:p>
            <a:pPr algn="ct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a:t>
            </a:r>
            <a:r>
              <a:rPr lang="ar-EG"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4"/>
              </a:rPr>
              <a:t>اليونسكو</a:t>
            </a:r>
            <a:endParaRPr lang="en-US" sz="1200"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755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آليات التصدي للشائعة عبر وسائل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212679"/>
            <a:ext cx="10541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حتمية وضع ضوابط وإجراءات لتأمين المنصات الإلكترونية بتوظيف عدد من استراتيجيات التصدي للشائعات باستخدام برامج كشف الشائعات، مثل “</a:t>
            </a:r>
            <a:r>
              <a:rPr lang="en-US" sz="1600" dirty="0">
                <a:latin typeface="Alexandria" pitchFamily="2" charset="-78"/>
                <a:cs typeface="Alexandria" pitchFamily="2" charset="-78"/>
              </a:rPr>
              <a:t>Sina” </a:t>
            </a:r>
            <a:r>
              <a:rPr lang="ar-EG" sz="1600" dirty="0">
                <a:latin typeface="Alexandria" pitchFamily="2" charset="-78"/>
                <a:cs typeface="Alexandria" pitchFamily="2" charset="-78"/>
              </a:rPr>
              <a:t>و”</a:t>
            </a:r>
            <a:r>
              <a:rPr lang="en-US" sz="1600" dirty="0" err="1">
                <a:latin typeface="Alexandria" pitchFamily="2" charset="-78"/>
                <a:cs typeface="Alexandria" pitchFamily="2" charset="-78"/>
              </a:rPr>
              <a:t>Snope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a:t>
            </a:r>
            <a:r>
              <a:rPr lang="en-US" sz="1600" dirty="0" err="1">
                <a:latin typeface="Alexandria" pitchFamily="2" charset="-78"/>
                <a:cs typeface="Alexandria" pitchFamily="2" charset="-78"/>
              </a:rPr>
              <a:t>Politifact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Weibo”، </a:t>
            </a:r>
            <a:r>
              <a:rPr lang="ar-EG" sz="1600" dirty="0">
                <a:latin typeface="Alexandria" pitchFamily="2" charset="-78"/>
                <a:cs typeface="Alexandria" pitchFamily="2" charset="-78"/>
              </a:rPr>
              <a:t>وكذلك توظيف استراتيجيات إدارة الشائعات من خلال المدخل التنظيمي والمدخل الوقائي والمدخل العلاجي.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ضرورة توفير بيئة عمل إعلامية تتسم بالشفافية وإتاحة المعلومات من مصادرها الموثوقة.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الاهتمام بوضع الضوابط القانونية لمواجهة الشائعات المتداولة عبر مواقع التواصل الاجتماعي، التي تتم من خلال وضع استراتيجية أمنية شاملة بمنهج متكامل لتتبع الشائعات ونشر الحقائق للجمهور، وذلك من خلال دور وسائل الإعلام في التصدي للشائعات والأجهزة الأمنية من جهة والمؤسسات التشريعية والقضاء من جهة أخرى.</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983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تابع آليات التصدي للشائعة عبر وسائل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39774"/>
            <a:ext cx="10541000" cy="263604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تطبيق نماذج لتتبع سرعة انتشار الشائعات من خلال بعض المواقع الأكثر استخدامًا لدى المستخدمين مثل فيسبوك وتويتر ويوتيوب.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استمرارية تطوير وتغيير المفاهيم والظواهر الإعلامية الجديدة التي ترتبط بالإعلام الرقمي في السنوات المقبلة، فضلا عن التطور السريع في التكنولوجيا وما ترتب على ذلك من كثافة اعتماد الجمهور على التطبيقات الجديدة.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التركيز على الدراسات التي تهتم بقياس استخدام القوى السياسية المختلفة لمواقع التواصل الاجتماعي وتأثيراتها في نشر الشائعات بما يخدم أهدافها وتوجهاتها في المجتمع.</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584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وسائل وأدوات التحقق من الشائعات والمعلومات المضللة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2005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بعض مواقع التحقق من الصور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4B07B5C5-E46A-2D9D-EF07-73A98FCD91AA}"/>
              </a:ext>
            </a:extLst>
          </p:cNvPr>
          <p:cNvGraphicFramePr>
            <a:graphicFrameLocks noGrp="1"/>
          </p:cNvGraphicFramePr>
          <p:nvPr>
            <p:extLst>
              <p:ext uri="{D42A27DB-BD31-4B8C-83A1-F6EECF244321}">
                <p14:modId xmlns:p14="http://schemas.microsoft.com/office/powerpoint/2010/main" val="1140839329"/>
              </p:ext>
            </p:extLst>
          </p:nvPr>
        </p:nvGraphicFramePr>
        <p:xfrm>
          <a:off x="1477141" y="2734105"/>
          <a:ext cx="9364716" cy="1950720"/>
        </p:xfrm>
        <a:graphic>
          <a:graphicData uri="http://schemas.openxmlformats.org/drawingml/2006/table">
            <a:tbl>
              <a:tblPr rtl="1" firstRow="1" firstCol="1" bandRow="1"/>
              <a:tblGrid>
                <a:gridCol w="4682358">
                  <a:extLst>
                    <a:ext uri="{9D8B030D-6E8A-4147-A177-3AD203B41FA5}">
                      <a16:colId xmlns:a16="http://schemas.microsoft.com/office/drawing/2014/main" val="3112795637"/>
                    </a:ext>
                  </a:extLst>
                </a:gridCol>
                <a:gridCol w="4682358">
                  <a:extLst>
                    <a:ext uri="{9D8B030D-6E8A-4147-A177-3AD203B41FA5}">
                      <a16:colId xmlns:a16="http://schemas.microsoft.com/office/drawing/2014/main" val="2491798661"/>
                    </a:ext>
                  </a:extLst>
                </a:gridCol>
              </a:tblGrid>
              <a:tr h="0">
                <a:tc>
                  <a:txBody>
                    <a:bodyPr/>
                    <a:lstStyle/>
                    <a:p>
                      <a:pPr algn="r" rtl="1">
                        <a:tabLst>
                          <a:tab pos="5191125" algn="l"/>
                        </a:tabLst>
                      </a:pPr>
                      <a:r>
                        <a:rPr lang="ar-SA" sz="1600" b="1" kern="100">
                          <a:solidFill>
                            <a:srgbClr val="FFFFFF"/>
                          </a:solidFill>
                          <a:effectLst/>
                          <a:latin typeface="Alexandria" pitchFamily="2" charset="-78"/>
                          <a:ea typeface="Times New Roman" panose="02020603050405020304" pitchFamily="18" charset="0"/>
                          <a:cs typeface="Alexandria" pitchFamily="2" charset="-78"/>
                        </a:rPr>
                        <a:t>المهام التي يقوم بها الموقع</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r" rtl="1">
                        <a:tabLst>
                          <a:tab pos="5191125" algn="l"/>
                        </a:tabLst>
                      </a:pPr>
                      <a:r>
                        <a:rPr lang="ar-SA" sz="1600" b="1" kern="100">
                          <a:solidFill>
                            <a:srgbClr val="FFFFFF"/>
                          </a:solidFill>
                          <a:effectLst/>
                          <a:latin typeface="Alexandria" pitchFamily="2" charset="-78"/>
                          <a:ea typeface="Times New Roman" panose="02020603050405020304" pitchFamily="18" charset="0"/>
                          <a:cs typeface="Alexandria" pitchFamily="2" charset="-78"/>
                        </a:rPr>
                        <a:t>اسم الموقع</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3473792914"/>
                  </a:ext>
                </a:extLst>
              </a:tr>
              <a:tr h="0">
                <a:tc rowSpan="3">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البحث العكسي عن الصور</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nchor="ctr">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3"/>
                        </a:rPr>
                        <a:t>https://</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3"/>
                        </a:rPr>
                        <a:t>tineye.com</a:t>
                      </a:r>
                      <a:r>
                        <a:rPr lang="ar-SA" sz="1600" u="sng" kern="100" dirty="0">
                          <a:solidFill>
                            <a:srgbClr val="000000"/>
                          </a:solidFill>
                          <a:effectLst/>
                          <a:latin typeface="Alexandria" pitchFamily="2" charset="-78"/>
                          <a:ea typeface="Times New Roman" panose="02020603050405020304" pitchFamily="18" charset="0"/>
                          <a:cs typeface="Alexandria" pitchFamily="2" charset="-78"/>
                          <a:hlinkClick r:id="rId3"/>
                        </a:rPr>
                        <a:t>/</a:t>
                      </a:r>
                      <a:r>
                        <a:rPr lang="en-US" sz="1600" kern="100" dirty="0">
                          <a:solidFill>
                            <a:srgbClr val="000000"/>
                          </a:solidFill>
                          <a:effectLst/>
                          <a:latin typeface="Alexandria" pitchFamily="2" charset="-78"/>
                          <a:ea typeface="Times New Roman" panose="02020603050405020304" pitchFamily="18" charset="0"/>
                          <a:cs typeface="Alexandria" pitchFamily="2" charset="-78"/>
                        </a:rPr>
                        <a:t> </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781399420"/>
                  </a:ext>
                </a:extLst>
              </a:tr>
              <a:tr h="0">
                <a:tc vMerge="1">
                  <a:txBody>
                    <a:bodyPr/>
                    <a:lstStyle/>
                    <a:p>
                      <a:endParaRPr lang="en-US"/>
                    </a:p>
                  </a:txBody>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4"/>
                        </a:rPr>
                        <a:t>https://images.google.com</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4"/>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2769356680"/>
                  </a:ext>
                </a:extLst>
              </a:tr>
              <a:tr h="0">
                <a:tc vMerge="1">
                  <a:txBody>
                    <a:bodyPr/>
                    <a:lstStyle/>
                    <a:p>
                      <a:endParaRPr lang="en-US"/>
                    </a:p>
                  </a:txBody>
                  <a:tcPr/>
                </a:tc>
                <a:tc>
                  <a:txBody>
                    <a:bodyPr/>
                    <a:lstStyle/>
                    <a:p>
                      <a:pPr algn="l" rtl="1">
                        <a:tabLst>
                          <a:tab pos="5191125" algn="l"/>
                        </a:tabLst>
                      </a:pPr>
                      <a:r>
                        <a:rPr lang="en-US" sz="1600" u="sng" kern="100">
                          <a:solidFill>
                            <a:srgbClr val="000000"/>
                          </a:solidFill>
                          <a:effectLst/>
                          <a:latin typeface="Alexandria" pitchFamily="2" charset="-78"/>
                          <a:ea typeface="Times New Roman" panose="02020603050405020304" pitchFamily="18" charset="0"/>
                          <a:cs typeface="Alexandria" pitchFamily="2" charset="-78"/>
                          <a:hlinkClick r:id="rId5"/>
                        </a:rPr>
                        <a:t>https://yandex.com</a:t>
                      </a:r>
                      <a:r>
                        <a:rPr lang="ar-SA" sz="1600" u="sng" kern="100">
                          <a:solidFill>
                            <a:srgbClr val="000000"/>
                          </a:solidFill>
                          <a:effectLst/>
                          <a:latin typeface="Alexandria" pitchFamily="2" charset="-78"/>
                          <a:ea typeface="Times New Roman" panose="02020603050405020304" pitchFamily="18" charset="0"/>
                          <a:cs typeface="Alexandria" pitchFamily="2" charset="-78"/>
                          <a:hlinkClick r:id="rId5"/>
                        </a:rPr>
                        <a:t>/</a:t>
                      </a:r>
                      <a:r>
                        <a:rPr lang="en-US" sz="1600" kern="100">
                          <a:solidFill>
                            <a:srgbClr val="000000"/>
                          </a:solidFill>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50016654"/>
                  </a:ext>
                </a:extLst>
              </a:tr>
              <a:tr h="0">
                <a:tc>
                  <a:txBody>
                    <a:bodyPr/>
                    <a:lstStyle/>
                    <a:p>
                      <a:pPr algn="r" rtl="1"/>
                      <a:r>
                        <a:rPr lang="ar-SA" sz="1600" kern="100">
                          <a:effectLst/>
                          <a:latin typeface="Alexandria" pitchFamily="2" charset="-78"/>
                          <a:ea typeface="Calibri" panose="020F0502020204030204" pitchFamily="34" charset="0"/>
                          <a:cs typeface="Alexandria" pitchFamily="2" charset="-78"/>
                        </a:rPr>
                        <a:t>التعرف على مصدر الصورة</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6"/>
                        </a:rPr>
                        <a:t>https://sourceforge.net/projects/jpegsnoop</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6"/>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1033627076"/>
                  </a:ext>
                </a:extLst>
              </a:tr>
              <a:tr h="0">
                <a:tc>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يساعد في التعرف على مدى التلاعب في الصور، ومدة التلاعب وأي مناطق قد تكون مزيفة في الصورة</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https://</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7"/>
                        </a:rPr>
                        <a:t>www.imageforensic.org</a:t>
                      </a:r>
                      <a:r>
                        <a:rPr lang="ar-SA"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a:t>
                      </a:r>
                      <a:r>
                        <a:rPr lang="en-US" sz="1600" kern="100" dirty="0">
                          <a:solidFill>
                            <a:srgbClr val="000000"/>
                          </a:solidFill>
                          <a:effectLst/>
                          <a:latin typeface="Alexandria" pitchFamily="2" charset="-78"/>
                          <a:ea typeface="Times New Roman" panose="02020603050405020304" pitchFamily="18" charset="0"/>
                          <a:cs typeface="Alexandria" pitchFamily="2" charset="-78"/>
                        </a:rPr>
                        <a:t> </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36424100"/>
                  </a:ext>
                </a:extLst>
              </a:tr>
            </a:tbl>
          </a:graphicData>
        </a:graphic>
      </p:graphicFrame>
    </p:spTree>
    <p:extLst>
      <p:ext uri="{BB962C8B-B14F-4D97-AF65-F5344CB8AC3E}">
        <p14:creationId xmlns:p14="http://schemas.microsoft.com/office/powerpoint/2010/main" val="2307668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وسائل وأدوات التحقق من الشائعات والمعلومات المضللة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2005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بعض مواقع التحقق من الفيديوهات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2E57612F-0235-3691-D305-A6F713E8E3FC}"/>
              </a:ext>
            </a:extLst>
          </p:cNvPr>
          <p:cNvGraphicFramePr>
            <a:graphicFrameLocks noGrp="1"/>
          </p:cNvGraphicFramePr>
          <p:nvPr>
            <p:extLst>
              <p:ext uri="{D42A27DB-BD31-4B8C-83A1-F6EECF244321}">
                <p14:modId xmlns:p14="http://schemas.microsoft.com/office/powerpoint/2010/main" val="959893963"/>
              </p:ext>
            </p:extLst>
          </p:nvPr>
        </p:nvGraphicFramePr>
        <p:xfrm>
          <a:off x="1003119" y="2495308"/>
          <a:ext cx="10185761" cy="2926080"/>
        </p:xfrm>
        <a:graphic>
          <a:graphicData uri="http://schemas.openxmlformats.org/drawingml/2006/table">
            <a:tbl>
              <a:tblPr rtl="1" firstRow="1" firstCol="1" bandRow="1"/>
              <a:tblGrid>
                <a:gridCol w="6207014">
                  <a:extLst>
                    <a:ext uri="{9D8B030D-6E8A-4147-A177-3AD203B41FA5}">
                      <a16:colId xmlns:a16="http://schemas.microsoft.com/office/drawing/2014/main" val="1781169326"/>
                    </a:ext>
                  </a:extLst>
                </a:gridCol>
                <a:gridCol w="3978747">
                  <a:extLst>
                    <a:ext uri="{9D8B030D-6E8A-4147-A177-3AD203B41FA5}">
                      <a16:colId xmlns:a16="http://schemas.microsoft.com/office/drawing/2014/main" val="776473155"/>
                    </a:ext>
                  </a:extLst>
                </a:gridCol>
              </a:tblGrid>
              <a:tr h="0">
                <a:tc>
                  <a:txBody>
                    <a:bodyPr/>
                    <a:lstStyle/>
                    <a:p>
                      <a:pPr algn="r" rtl="1">
                        <a:tabLst>
                          <a:tab pos="5191125" algn="l"/>
                        </a:tabLst>
                      </a:pPr>
                      <a:r>
                        <a:rPr lang="ar-SA" sz="1600" b="1" kern="100" dirty="0">
                          <a:solidFill>
                            <a:srgbClr val="FFFFFF"/>
                          </a:solidFill>
                          <a:effectLst/>
                          <a:latin typeface="Alexandria" pitchFamily="2" charset="-78"/>
                          <a:ea typeface="Times New Roman" panose="02020603050405020304" pitchFamily="18" charset="0"/>
                          <a:cs typeface="Alexandria" pitchFamily="2" charset="-78"/>
                        </a:rPr>
                        <a:t>المهام التي يقوم بها الموقع</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r" rtl="1">
                        <a:tabLst>
                          <a:tab pos="5191125" algn="l"/>
                        </a:tabLst>
                      </a:pPr>
                      <a:r>
                        <a:rPr lang="ar-SA" sz="1600" b="1" kern="100">
                          <a:solidFill>
                            <a:srgbClr val="FFFFFF"/>
                          </a:solidFill>
                          <a:effectLst/>
                          <a:latin typeface="Alexandria" pitchFamily="2" charset="-78"/>
                          <a:ea typeface="Times New Roman" panose="02020603050405020304" pitchFamily="18" charset="0"/>
                          <a:cs typeface="Alexandria" pitchFamily="2" charset="-78"/>
                        </a:rPr>
                        <a:t>اسم الموقع</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338466329"/>
                  </a:ext>
                </a:extLst>
              </a:tr>
              <a:tr h="0">
                <a:tc rowSpan="2">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يقوم بعملية التحقق من الصور والفيديوهات بشكل دوري</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a:solidFill>
                            <a:srgbClr val="000000"/>
                          </a:solidFill>
                          <a:effectLst/>
                          <a:latin typeface="Alexandria" pitchFamily="2" charset="-78"/>
                          <a:ea typeface="Times New Roman" panose="02020603050405020304" pitchFamily="18" charset="0"/>
                          <a:cs typeface="Alexandria" pitchFamily="2" charset="-78"/>
                          <a:hlinkClick r:id="rId3"/>
                        </a:rPr>
                        <a:t>https://www.snopes.com</a:t>
                      </a:r>
                      <a:r>
                        <a:rPr lang="ar-SA" sz="1600" u="sng" kern="100">
                          <a:solidFill>
                            <a:srgbClr val="000000"/>
                          </a:solidFill>
                          <a:effectLst/>
                          <a:latin typeface="Alexandria" pitchFamily="2" charset="-78"/>
                          <a:ea typeface="Times New Roman" panose="02020603050405020304" pitchFamily="18" charset="0"/>
                          <a:cs typeface="Alexandria" pitchFamily="2" charset="-78"/>
                          <a:hlinkClick r:id="rId3"/>
                        </a:rPr>
                        <a:t>/</a:t>
                      </a:r>
                      <a:r>
                        <a:rPr lang="en-US" sz="1600" kern="100">
                          <a:solidFill>
                            <a:srgbClr val="000000"/>
                          </a:solidFill>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2100302398"/>
                  </a:ext>
                </a:extLst>
              </a:tr>
              <a:tr h="0">
                <a:tc vMerge="1">
                  <a:txBody>
                    <a:bodyPr/>
                    <a:lstStyle/>
                    <a:p>
                      <a:endParaRPr lang="en-US"/>
                    </a:p>
                  </a:txBody>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4"/>
                        </a:rPr>
                        <a:t>https://www.factcheck.org/archives</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4"/>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4096933889"/>
                  </a:ext>
                </a:extLst>
              </a:tr>
              <a:tr h="0">
                <a:tc>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هو موقع تابع لجريدة </a:t>
                      </a:r>
                      <a:r>
                        <a:rPr lang="en-US" sz="1600" kern="100" dirty="0">
                          <a:solidFill>
                            <a:srgbClr val="000000"/>
                          </a:solidFill>
                          <a:effectLst/>
                          <a:latin typeface="Alexandria" pitchFamily="2" charset="-78"/>
                          <a:ea typeface="Calibri" panose="020F0502020204030204" pitchFamily="34" charset="0"/>
                          <a:cs typeface="Alexandria" pitchFamily="2" charset="-78"/>
                        </a:rPr>
                        <a:t>Tampa Bay Times</a:t>
                      </a:r>
                      <a:r>
                        <a:rPr lang="ar-SA" sz="1600" kern="100" dirty="0">
                          <a:solidFill>
                            <a:srgbClr val="000000"/>
                          </a:solidFill>
                          <a:effectLst/>
                          <a:latin typeface="Alexandria" pitchFamily="2" charset="-78"/>
                          <a:ea typeface="Calibri" panose="020F0502020204030204" pitchFamily="34" charset="0"/>
                          <a:cs typeface="Alexandria" pitchFamily="2" charset="-78"/>
                        </a:rPr>
                        <a:t> الأمريكية يصنف الأخبار والشائعات على مقياس من 0 إلى 5 نجوم، حيث يعد الحصول على 5 نجوم دليلاً على أن الخبر صحيح وموثوق به.</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a:solidFill>
                            <a:srgbClr val="000000"/>
                          </a:solidFill>
                          <a:effectLst/>
                          <a:latin typeface="Alexandria" pitchFamily="2" charset="-78"/>
                          <a:ea typeface="Times New Roman" panose="02020603050405020304" pitchFamily="18" charset="0"/>
                          <a:cs typeface="Alexandria" pitchFamily="2" charset="-78"/>
                          <a:hlinkClick r:id="rId5"/>
                        </a:rPr>
                        <a:t>https://www.politifact.com</a:t>
                      </a:r>
                      <a:r>
                        <a:rPr lang="ar-SA" sz="1600" u="sng" kern="100">
                          <a:solidFill>
                            <a:srgbClr val="000000"/>
                          </a:solidFill>
                          <a:effectLst/>
                          <a:latin typeface="Alexandria" pitchFamily="2" charset="-78"/>
                          <a:ea typeface="Times New Roman" panose="02020603050405020304" pitchFamily="18" charset="0"/>
                          <a:cs typeface="Alexandria" pitchFamily="2" charset="-78"/>
                          <a:hlinkClick r:id="rId5"/>
                        </a:rPr>
                        <a:t>/</a:t>
                      </a:r>
                      <a:r>
                        <a:rPr lang="en-US" sz="1600" kern="100">
                          <a:solidFill>
                            <a:srgbClr val="000000"/>
                          </a:solidFill>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2628548186"/>
                  </a:ext>
                </a:extLst>
              </a:tr>
              <a:tr h="0">
                <a:tc>
                  <a:txBody>
                    <a:bodyPr/>
                    <a:lstStyle/>
                    <a:p>
                      <a:pPr algn="r" rtl="1"/>
                      <a:r>
                        <a:rPr lang="ar-SA" sz="1600" kern="100" dirty="0">
                          <a:effectLst/>
                          <a:latin typeface="Alexandria" pitchFamily="2" charset="-78"/>
                          <a:ea typeface="Calibri" panose="020F0502020204030204" pitchFamily="34" charset="0"/>
                          <a:cs typeface="Alexandria" pitchFamily="2" charset="-78"/>
                        </a:rPr>
                        <a:t>يتيح موقع </a:t>
                      </a:r>
                      <a:r>
                        <a:rPr lang="en-US" sz="1600" kern="100" dirty="0">
                          <a:effectLst/>
                          <a:latin typeface="Alexandria" pitchFamily="2" charset="-78"/>
                          <a:ea typeface="Calibri" panose="020F0502020204030204" pitchFamily="34" charset="0"/>
                          <a:cs typeface="Alexandria" pitchFamily="2" charset="-78"/>
                        </a:rPr>
                        <a:t>Amnesty International's YouTube </a:t>
                      </a:r>
                      <a:r>
                        <a:rPr lang="en-US" sz="1600" kern="100" dirty="0" err="1">
                          <a:effectLst/>
                          <a:latin typeface="Alexandria" pitchFamily="2" charset="-78"/>
                          <a:ea typeface="Calibri" panose="020F0502020204030204" pitchFamily="34" charset="0"/>
                          <a:cs typeface="Alexandria" pitchFamily="2" charset="-78"/>
                        </a:rPr>
                        <a:t>Dataviewer</a:t>
                      </a:r>
                      <a:r>
                        <a:rPr lang="ar-SA" sz="1600" kern="100" dirty="0">
                          <a:effectLst/>
                          <a:latin typeface="Alexandria" pitchFamily="2" charset="-78"/>
                          <a:ea typeface="Calibri" panose="020F0502020204030204" pitchFamily="34" charset="0"/>
                          <a:cs typeface="Alexandria" pitchFamily="2" charset="-78"/>
                        </a:rPr>
                        <a:t> التحليل الأوتوماتيكي للفيديوهات وتقديم المعلومات الدقيقة حول أماكن التسجيل والأجزاء المختلفة في الفيديو.</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6"/>
                        </a:rPr>
                        <a:t>https://citizenevidence.amnestyusa.org</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6"/>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2055507011"/>
                  </a:ext>
                </a:extLst>
              </a:tr>
              <a:tr h="0">
                <a:tc>
                  <a:txBody>
                    <a:bodyPr/>
                    <a:lstStyle/>
                    <a:p>
                      <a:pPr algn="r" rtl="1"/>
                      <a:r>
                        <a:rPr lang="ar-SA" sz="1600" kern="100">
                          <a:solidFill>
                            <a:srgbClr val="000000"/>
                          </a:solidFill>
                          <a:effectLst/>
                          <a:latin typeface="Alexandria" pitchFamily="2" charset="-78"/>
                          <a:ea typeface="Calibri" panose="020F0502020204030204" pitchFamily="34" charset="0"/>
                          <a:cs typeface="Alexandria" pitchFamily="2" charset="-78"/>
                        </a:rPr>
                        <a:t>يستخدم موقع </a:t>
                      </a:r>
                      <a:r>
                        <a:rPr lang="en-US" sz="1600" kern="100">
                          <a:solidFill>
                            <a:srgbClr val="000000"/>
                          </a:solidFill>
                          <a:effectLst/>
                          <a:latin typeface="Alexandria" pitchFamily="2" charset="-78"/>
                          <a:ea typeface="Calibri" panose="020F0502020204030204" pitchFamily="34" charset="0"/>
                          <a:cs typeface="Alexandria" pitchFamily="2" charset="-78"/>
                        </a:rPr>
                        <a:t>YouTube DataViewer</a:t>
                      </a:r>
                      <a:r>
                        <a:rPr lang="ar-SA" sz="1600" kern="100">
                          <a:solidFill>
                            <a:srgbClr val="000000"/>
                          </a:solidFill>
                          <a:effectLst/>
                          <a:latin typeface="Alexandria" pitchFamily="2" charset="-78"/>
                          <a:ea typeface="Calibri" panose="020F0502020204030204" pitchFamily="34" charset="0"/>
                          <a:cs typeface="Alexandria" pitchFamily="2" charset="-78"/>
                        </a:rPr>
                        <a:t> خوارزميات الذكاء الاصطناعي لتحليل الفيديوهات والتحقق من صحتها، حيث يقوم بفحص المحتوى وكشف الفيديو المعدل.</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https://</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7"/>
                        </a:rPr>
                        <a:t>ytlarge.com</a:t>
                      </a: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7"/>
                        </a:rPr>
                        <a:t>youtube</a:t>
                      </a: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/video-data-viewer</a:t>
                      </a:r>
                      <a:r>
                        <a:rPr lang="ar-SA"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a:t>
                      </a:r>
                      <a:r>
                        <a:rPr lang="en-US" sz="1600" kern="100" dirty="0">
                          <a:solidFill>
                            <a:srgbClr val="000000"/>
                          </a:solidFill>
                          <a:effectLst/>
                          <a:latin typeface="Alexandria" pitchFamily="2" charset="-78"/>
                          <a:ea typeface="Times New Roman" panose="02020603050405020304" pitchFamily="18" charset="0"/>
                          <a:cs typeface="Alexandria" pitchFamily="2" charset="-78"/>
                        </a:rPr>
                        <a:t> </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740825959"/>
                  </a:ext>
                </a:extLst>
              </a:tr>
            </a:tbl>
          </a:graphicData>
        </a:graphic>
      </p:graphicFrame>
    </p:spTree>
    <p:extLst>
      <p:ext uri="{BB962C8B-B14F-4D97-AF65-F5344CB8AC3E}">
        <p14:creationId xmlns:p14="http://schemas.microsoft.com/office/powerpoint/2010/main" val="1669320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D9E959F-88D7-89B0-4950-45A05861C725}"/>
              </a:ext>
            </a:extLst>
          </p:cNvPr>
          <p:cNvPicPr>
            <a:picLocks noChangeAspect="1"/>
          </p:cNvPicPr>
          <p:nvPr/>
        </p:nvPicPr>
        <p:blipFill>
          <a:blip r:embed="rId3"/>
          <a:stretch>
            <a:fillRect/>
          </a:stretch>
        </p:blipFill>
        <p:spPr>
          <a:xfrm>
            <a:off x="1153149" y="1938435"/>
            <a:ext cx="4812758" cy="4117472"/>
          </a:xfrm>
          <a:prstGeom prst="rect">
            <a:avLst/>
          </a:prstGeom>
        </p:spPr>
      </p:pic>
      <p:pic>
        <p:nvPicPr>
          <p:cNvPr id="8" name="Picture 7">
            <a:extLst>
              <a:ext uri="{FF2B5EF4-FFF2-40B4-BE49-F238E27FC236}">
                <a16:creationId xmlns:a16="http://schemas.microsoft.com/office/drawing/2014/main" id="{A7D0CE39-A77F-759D-041F-0FF7BD3BCFD7}"/>
              </a:ext>
            </a:extLst>
          </p:cNvPr>
          <p:cNvPicPr>
            <a:picLocks noChangeAspect="1"/>
          </p:cNvPicPr>
          <p:nvPr/>
        </p:nvPicPr>
        <p:blipFill>
          <a:blip r:embed="rId4"/>
          <a:stretch>
            <a:fillRect/>
          </a:stretch>
        </p:blipFill>
        <p:spPr>
          <a:xfrm>
            <a:off x="6165063" y="1810437"/>
            <a:ext cx="4812758" cy="4017062"/>
          </a:xfrm>
          <a:prstGeom prst="rect">
            <a:avLst/>
          </a:prstGeom>
        </p:spPr>
      </p:pic>
    </p:spTree>
    <p:extLst>
      <p:ext uri="{BB962C8B-B14F-4D97-AF65-F5344CB8AC3E}">
        <p14:creationId xmlns:p14="http://schemas.microsoft.com/office/powerpoint/2010/main" val="1806045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تعرفنا من خلال هذا الفصل على مفهوم الشائعة، والمفاهيم وثيقة الصلة بها، كما تعرفنا على خصائص الشائعة المنتشرة عبر وسائل الإعلام الجديد.</a:t>
            </a:r>
          </a:p>
          <a:p>
            <a:pPr algn="ctr"/>
            <a:r>
              <a:rPr lang="ar-EG"/>
              <a:t>هذا إلى جانب التعرف على تأثير الشائعة على أداء المؤسسات والصورة الذهنية الخاصة بها، والوقوف على آليات التصدي للشائعة عبر وسائل الإعلام الجديد. كما استعرضنا عدد من وسائل وأدوات التحقق من الشائعات والمعلومات المضللة بصورة نظرية وعملية.</a:t>
            </a:r>
          </a:p>
          <a:p>
            <a:pPr algn="ctr"/>
            <a:endParaRPr lang="ar-EG"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95644"/>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تعرفنا من خلال هذا الفصل على مفهوم الشائعة، والمفاهيم وثيقة الصلة بها، كما تعرفنا على خصائص الشائعة المنتشرة عبر وسائل الإعلام الجديد.</a:t>
            </a:r>
          </a:p>
          <a:p>
            <a:pPr algn="just" rtl="1">
              <a:lnSpc>
                <a:spcPct val="150000"/>
              </a:lnSpc>
            </a:pPr>
            <a:r>
              <a:rPr lang="ar-EG" sz="1600" dirty="0">
                <a:latin typeface="Alexandria" pitchFamily="2" charset="-78"/>
                <a:cs typeface="Alexandria" pitchFamily="2" charset="-78"/>
              </a:rPr>
              <a:t>هذا إلى جانب التعرف على تأثير الشائعة على أداء المؤسسات والصورة الذهنية الخاصة بها، والوقوف على آليات التصدي للشائعة عبر وسائل الإعلام الجديد. كما استعرضنا عدد من وسائل وأدوات التحقق من الشائعات والمعلومات المضللة بصورة نظرية وعملية.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559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86807A-C0FD-41AA-9DD8-7CA89FFB904F}"/>
</file>

<file path=customXml/itemProps2.xml><?xml version="1.0" encoding="utf-8"?>
<ds:datastoreItem xmlns:ds="http://schemas.openxmlformats.org/officeDocument/2006/customXml" ds:itemID="{61446B08-4070-4E07-AE4A-C5E7AC4B022C}"/>
</file>

<file path=customXml/itemProps3.xml><?xml version="1.0" encoding="utf-8"?>
<ds:datastoreItem xmlns:ds="http://schemas.openxmlformats.org/officeDocument/2006/customXml" ds:itemID="{D8C583DB-1596-4DC4-BA4E-727942BFF0B2}"/>
</file>

<file path=docProps/app.xml><?xml version="1.0" encoding="utf-8"?>
<Properties xmlns="http://schemas.openxmlformats.org/officeDocument/2006/extended-properties" xmlns:vt="http://schemas.openxmlformats.org/officeDocument/2006/docPropsVTypes">
  <Template/>
  <TotalTime>1257</TotalTime>
  <Words>4223</Words>
  <Application>Microsoft Office PowerPoint</Application>
  <PresentationFormat>Widescreen</PresentationFormat>
  <Paragraphs>332</Paragraphs>
  <Slides>44</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49</cp:revision>
  <dcterms:created xsi:type="dcterms:W3CDTF">2023-04-29T09:08:00Z</dcterms:created>
  <dcterms:modified xsi:type="dcterms:W3CDTF">2024-10-17T04:06:50Z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