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303" r:id="rId5"/>
    <p:sldId id="511" r:id="rId6"/>
    <p:sldId id="512" r:id="rId7"/>
    <p:sldId id="513" r:id="rId8"/>
    <p:sldId id="514" r:id="rId9"/>
    <p:sldId id="515" r:id="rId10"/>
    <p:sldId id="516" r:id="rId11"/>
    <p:sldId id="517" r:id="rId12"/>
    <p:sldId id="518" r:id="rId13"/>
    <p:sldId id="519" r:id="rId14"/>
    <p:sldId id="520" r:id="rId15"/>
    <p:sldId id="521" r:id="rId16"/>
    <p:sldId id="522" r:id="rId17"/>
    <p:sldId id="523" r:id="rId18"/>
    <p:sldId id="524" r:id="rId19"/>
    <p:sldId id="525" r:id="rId20"/>
    <p:sldId id="526" r:id="rId21"/>
    <p:sldId id="527" r:id="rId22"/>
    <p:sldId id="528" r:id="rId23"/>
    <p:sldId id="529" r:id="rId24"/>
    <p:sldId id="530" r:id="rId25"/>
    <p:sldId id="531" r:id="rId26"/>
    <p:sldId id="532" r:id="rId27"/>
    <p:sldId id="533" r:id="rId28"/>
    <p:sldId id="534" r:id="rId29"/>
    <p:sldId id="535" r:id="rId30"/>
    <p:sldId id="536" r:id="rId31"/>
    <p:sldId id="537" r:id="rId32"/>
    <p:sldId id="538" r:id="rId33"/>
    <p:sldId id="539" r:id="rId34"/>
    <p:sldId id="540" r:id="rId35"/>
    <p:sldId id="541" r:id="rId36"/>
    <p:sldId id="542" r:id="rId37"/>
    <p:sldId id="543" r:id="rId38"/>
    <p:sldId id="544" r:id="rId39"/>
    <p:sldId id="545" r:id="rId40"/>
    <p:sldId id="546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AEEF"/>
    <a:srgbClr val="FFD200"/>
    <a:srgbClr val="203E5F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1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48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1D8929-EACF-815D-F095-00AE40C87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CF895C-5A2E-3D2B-2FD6-919E0533CD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98FC59-422F-153A-C6DD-F7B3DEA1A3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8EF6E6-0CF9-F9FD-44F0-FCD3010FFB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3768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B1770-A0D3-AFA6-9045-4285E63A8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2A9996-94C8-B0EA-57B8-69DD692ABC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44AE7A-29CA-35CC-B891-3E23E52CA6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FDC0E3-96DF-BF60-78F6-55C11819BA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846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FE8BC-3C44-59BF-6D7E-FB95BCA7C0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5BF437-A8BA-F7D5-FAA8-C9913728FC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09340B-91E6-2C97-87FD-89098DAAB3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83A316-09E3-6BCB-64AB-CEDAB84DA9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1753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C2F11-DF8B-404B-0EF4-436052411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0D7E6-0E6A-60B3-A679-F661FBD1D1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921848-E7D9-21D1-39A9-6206A9F9C8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FC59BE-44FF-CE9B-C318-446C0C1019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0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55CBF-4A1C-E190-0563-FBBAF9D55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FB040C-52D5-0F0B-B1C8-FC0C076D7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F4F706-3AA5-C36F-239F-8205F330B7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AA5372-D415-FB71-9A61-C73464632C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248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E4E76-D780-B35A-6DAE-3338A5A32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A3B0E4-74D7-42BD-1B98-9B552F443E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479929-6AF7-1AD0-4BD4-F599E14B1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937B65-059C-266B-602F-5D5BCDF378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416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B79E3A-37E0-D9F6-6657-BE71BB7AE5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04130E-4E43-1507-ECD9-5156B08A5F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9970C4-6D05-5A82-FC17-2AC61E7317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22CFA0-A2D3-62C5-AD5F-037688943F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8847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14398-9A88-2055-E439-2CCD12462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8260D9-D4F3-895A-E196-237D41FA45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C8C73E-7079-7224-624B-2CBC1C4AA4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4C750C-709D-1CC6-C071-6E43D6535B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2608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3D016-B718-2F47-1373-FBF7E1889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7DA580-0F42-CEF3-F10A-77CAC1BDAB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71E865-C80B-FE3A-81E5-AA9ACD8DA5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4639F2-C901-598D-9207-CF8EF5CC12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5458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5C6AB6-E3D4-76DE-E04B-836D91FBB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0F1A97-9EAA-76B9-1CFA-6BB4B934C1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1B2547-57B9-E2DE-8FC2-50E1BB0972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379D15-ED19-7C79-7FD0-B1D3DF23B7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183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0324E-F5EC-206B-CB72-AC1A8447D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35F253-329D-710D-11A7-36DB401B40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C4F168-1D12-59E0-540B-DCF8827543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D055B-EE05-2D8A-F6A4-621A653F69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2198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0D4E1-C811-77E1-15D8-42FF98ADE2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B802A3-8487-7A35-69F5-3DF5046612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D23422-43B8-ED66-192A-0CFF4A9F9A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9683A5-5F44-8F26-A039-5D6CDF1E19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3854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9B70C3-A3A3-09AC-79F0-185B6D38C5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84D07C-F2F4-3734-C3B0-317B3F1987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21AE98-0C3A-1A83-64AC-4D802D47C9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4FCBA9-9A4B-2887-C8E2-54A6B84439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9440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173DD-A1BF-F5ED-F403-2EFC2C18C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EEE312-DA64-FE4B-F7FA-F8996137FD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84689B-F587-330D-84B4-DE1EABC96B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C10799-84AF-9FE4-37FF-E78E5AC18D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8097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8C7C11-5B04-BBC6-B16A-7909E9B65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2114F9-EBF4-E6D1-9603-E12C133C9C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A25B88-BD60-9744-47E7-80A9FF8D4C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139D5B-AA01-43A7-9889-E2A25BA4F3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9515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DBAD0E-8E13-98A9-D80E-434441FA5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8B2753-546E-FA49-83FA-BDB497C969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9CFDEF-3E2D-8AE4-F0C2-BD7BEFB8ED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3EDD20-8345-2CE1-F80F-A6C892A584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9433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DCF7A-F778-F660-2BEA-33E023573A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B1C8BA-DEA2-C47E-FBBC-F6E1698464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A935D1-89A3-4B16-F6CE-AE41F16913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0C75B2-40C2-8A58-8394-ED2F7CC542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0423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72E62-B4CD-A8B0-68A6-4F406F893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F3B2D8-9F0D-F957-AFA0-699FD081AC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3A44C1-5912-D7A3-0876-BDF0DA04CB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0B003A-E821-0B63-65AC-15517118BA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3701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E393C-D796-A7C7-858A-5E2E1E1BFA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DA83A1-C417-826E-943B-1248209144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CB4E0F-8CA3-ABB7-B1FC-295D9AAD01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C8B467-BDB6-D53B-8331-12E48E3BBE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5133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3EC31-2005-4175-6A06-EA1FD44AB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4C3F5C-7B3A-B389-6D60-1ACF3B71FC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23843C-C637-619B-6EDB-E571DEA105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BA448F-6E9D-903D-6817-640ECB23A5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927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DB3DA-A3D0-19C4-E1D4-7FAAEEFAB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70AD12-F1EC-CD7B-1E64-5DFD0A098A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6B23A1-FC2C-649A-8825-F2326D6522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032AD5-4752-D926-5A98-6B3573441D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0544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C5647-0991-C352-82A1-F8CAD5ED5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DCF919-87FC-EC02-00B9-85DE22411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595C63-9A2E-47C1-1233-EF3CA6ACA0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A7663B-CE23-D6C1-25C6-6613C8E3EC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0522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57D418-806F-A9BD-9767-C94F7196F8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44010E-6DA5-2455-3F73-CB11FA83A1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505B62-B6DC-F677-0069-CD175B0228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E57B24-CA9E-D7AA-C86E-B4873AAED1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9861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61AA8-A0BF-8382-AD25-4B5D05102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116F50-A0A0-27C7-4E1D-D0A2076317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39AE99-4E76-4976-E287-8D948E89C8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DDD14F-8D37-1BAF-EC6D-8EF1DF4730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7070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54AE64-1620-9438-025F-AD2B47AC1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30A70F-F2C7-7F69-285E-B45CFFB51C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80FF49-C1BE-5F89-9EB6-19E4FF1F5A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0DB78C-856A-3634-7FE7-881CC85B7D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2929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1CDFA6-7D8B-B674-6CA7-86FDC20321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B730F6-F8D6-252D-EA5E-B91410E06E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9865BB-84B4-28C3-71AA-1DF7D7CF64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D20D1E-F8E5-59BF-F3B6-9157B668A3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6060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7C771D-CEAB-B9A9-3D35-52BE93A07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269E79-C902-1430-D252-09EB37600E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84A51F-2F34-5B4C-EE6D-E41EE41778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2B1C96-C4AD-1287-3A70-DF257C1969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1757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FFE86-593F-DF03-5E23-6CEAD87DD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6D89F0-688A-B02E-0437-4F222093DA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F82836-C484-F49D-D9AA-06BB8475F0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8E834D-54EB-4321-9BFF-A80EE9E9DE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36982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35A18-36D3-E873-EDF7-6B296627F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E3BE80-B1C8-439E-384A-DF2E88DE96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1795C3-1F74-6300-ABBB-D54E948559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0FBE4B-E9F7-DF16-816D-20113DF1C5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60019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FC4ED-BA66-81A5-63F8-E9D4FFFFD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A52B0E-66A8-6613-7FD9-7F5A2D0B75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986C81-C004-742D-3417-1A466EF8D1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666697-04A5-89DF-181F-A01E59CD44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8679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8B695-3444-BFEA-9B1B-887207E9D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94CEA6-D629-18C8-0298-4A0318B69D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F5F919-899D-7E2C-2026-7D6C8F1890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982CE4-A381-1A5B-FB79-A04BB5B30E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35495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C5ED2-3550-9806-8317-3DC730571B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B448F8-AD81-F0BC-7D7E-E6633D20FD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2D5A76-097C-2F66-4236-5F3ABD33C2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35966B-2CBA-0463-803B-EC53BA3582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8677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2BA64-589B-F666-F0CB-5E2D667E4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4D86FB-A2D0-C585-6D3C-1EC0376714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4B8428-B5DC-BFFF-4FE8-282C2242C1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FDB182-F0CA-9C39-1060-9B47314BA8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65817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04287-D00E-49AA-52A8-9F05D36898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134E5D-955D-E8C3-758E-83A2070B0C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B9CF9-2B41-E489-7175-6993B5EE80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ECA798-C433-A806-9F88-85D07D9A7D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41098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456B3-6A9F-77E0-DEC0-4730BBBDD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AD2C13-1FC9-DCB5-3D33-FED4F50C06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0CF6A3-C55D-C553-C623-AF53858988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DE5744-73B2-4BA8-F9B7-931F2D8803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06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219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0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4448842" y="3647485"/>
            <a:ext cx="8083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Firewall Security Policies and Application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22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HCIA-Security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3ACED-CD3A-D0F9-3BFF-3B436C0BE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A8EC2-85E8-93C2-877D-6FF9991E7ED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2934AA-7C1A-2527-F7E1-931E35FB7B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B193EE-5ADE-1485-3ADF-AF7E52392F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9ED2BC-A6B5-6AF5-53EC-D9EA751A82E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EE104-4C18-B419-0294-154327A6E0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366EB94-4400-585B-5754-042D0B4EE7C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17A658-BC42-9BB9-32AD-20F6E44EAD15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4934BA5-AE8E-C44D-D8F8-84D73CE28F43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79546E-0806-019D-3638-EC2F3206EE34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40A200-4C24-BA3E-FC73-C687AAB9663B}"/>
              </a:ext>
            </a:extLst>
          </p:cNvPr>
          <p:cNvSpPr txBox="1"/>
          <p:nvPr/>
        </p:nvSpPr>
        <p:spPr>
          <a:xfrm>
            <a:off x="2474476" y="1102380"/>
            <a:ext cx="5937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Security Policy Matching Process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4FF7BF-BE61-2CAD-1865-AA3A0E2BAA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3667" y="1740358"/>
            <a:ext cx="8007022" cy="4847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45C9D-3422-1B5A-C37F-F9F242EADF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ED1FA8-6616-C224-974B-49434763F706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480A1A-1011-07F0-1AAC-EC56EF10759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7EDD4B-A9A5-D738-F567-85FCD4904FA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381729-5E72-2ABA-FE20-76735065B82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8025F1-8D12-EB91-60B4-0E0C37328E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CDF4D8F-F2CA-AE65-7A76-3D11C21FBCF6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26A68D2-3434-281A-2675-6D307107E478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327771-50CA-A83D-817C-6379B6B89FAB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695816-7263-FCE9-BD1A-4A1AC1474CF7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FFB74F-E933-058A-9FBB-AA573617155F}"/>
              </a:ext>
            </a:extLst>
          </p:cNvPr>
          <p:cNvSpPr txBox="1"/>
          <p:nvPr/>
        </p:nvSpPr>
        <p:spPr>
          <a:xfrm>
            <a:off x="2474476" y="1102380"/>
            <a:ext cx="5556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Application of Security Policies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20D90E-F983-7DB4-D258-85F40A0443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9360" y="1741011"/>
            <a:ext cx="8659147" cy="486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42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957C25-6FF8-CDCE-D6F0-F5DFCF0D5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37D9ED-7191-9B9E-D5CC-8561DEEFE5D8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1AC664-8838-3797-BD59-4EC95897341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6C3DE7-4558-35D5-3C15-00AD14F01BF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155931-7FBA-EFA1-0813-1AF59DCF6A3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B3B744-3F44-607A-48FE-02D3ECB4D6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DB1C462-04BB-CE85-0898-6F3700E32CAA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2384862-E456-EEA1-1A78-A41E1C8D0405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FBF8DC5-2B67-9098-76BA-D399B85F53E5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32131CB-3055-2388-F027-E393C2420FD3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4C6A4E-EAA1-C1FD-2771-79E0B7ABF422}"/>
              </a:ext>
            </a:extLst>
          </p:cNvPr>
          <p:cNvSpPr txBox="1"/>
          <p:nvPr/>
        </p:nvSpPr>
        <p:spPr>
          <a:xfrm>
            <a:off x="2474476" y="1102380"/>
            <a:ext cx="5556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Application of Security Policies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2FBE20-A4A0-C8CC-1A9F-1C1AEAC6028B}"/>
              </a:ext>
            </a:extLst>
          </p:cNvPr>
          <p:cNvSpPr txBox="1"/>
          <p:nvPr/>
        </p:nvSpPr>
        <p:spPr>
          <a:xfrm>
            <a:off x="762000" y="2340327"/>
            <a:ext cx="10574976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• Compared with conventional security policies, the security policies on NGFWs can: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□  Distinguish between employees from different departments based on "users“ , making network management more flexible and visualized.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□  Distinguish between applications (such as web IM and web game) using the same protocol (such as HTTP), achieving refined network management.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□  Inspect content security and block viruses and hacker intrusions to better protect internal networks.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8499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C7F74-EB1D-F93F-E3B3-1EDDD83B7E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E9EC6B-127D-C369-A02B-A76DE4CF7B1C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481AF3-C7F9-8A7E-F802-8A250A11715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A27605-D14E-288B-AD08-95A910EEFD9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3ED3A6-8EE8-D6C8-1A8A-DA8A2B860E7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47AB3B5-8562-BB6C-B592-AD71B72436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E7332FD-B98D-5B2E-9D1E-5304911A65FC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5D6CDE-6CE9-45E1-1DA9-FE376D1FEE5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C5BF53-D7C7-2FE5-5B86-5D580F9840DD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D6327B8-A5F0-68E0-DE7F-9F577B9D5F81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486570-4244-99C0-0684-9888EFB5E9AA}"/>
              </a:ext>
            </a:extLst>
          </p:cNvPr>
          <p:cNvSpPr txBox="1"/>
          <p:nvPr/>
        </p:nvSpPr>
        <p:spPr>
          <a:xfrm>
            <a:off x="2474476" y="1102380"/>
            <a:ext cx="7484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Configuring a Security Zone on the Web Ul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B09141A-A23E-1AA1-8EDF-9DEBAFF46A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80" y="2095404"/>
            <a:ext cx="10732525" cy="4398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7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ABD048-B18F-B30B-8135-4011FAC5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FEC9F6-C786-7512-6172-ADE3258F4E6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FBCDC0-DA90-4DB1-026A-C0F7B3BEDE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3BD00D-F342-F6DD-8D04-750D2B3A54B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05AF03-5DDE-E575-B0FF-EEB26FB162D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680708-8FB2-8B00-72F8-ADAE625C5E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6D44E67-0E45-EDF1-786D-5D05F7AD7766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6C4837-452F-06BD-FA92-6862349BB846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075A06E-448D-1957-D799-5E1DD45503D7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621E084-FB63-4C37-81DA-5A9F07A72E43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708F56-DFDA-5603-50D8-9BE06159B659}"/>
              </a:ext>
            </a:extLst>
          </p:cNvPr>
          <p:cNvSpPr txBox="1"/>
          <p:nvPr/>
        </p:nvSpPr>
        <p:spPr>
          <a:xfrm>
            <a:off x="2474476" y="1102380"/>
            <a:ext cx="7683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Configuring a Security Policy on the Web Ul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A6E081-2F08-611E-5942-9386625458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66" y="2073181"/>
            <a:ext cx="10598412" cy="445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24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60A0AC-F763-A44B-0207-1F83A17CF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2F56D1-1CA6-4375-2033-1E7190186DB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9F0342-B96E-6C81-C249-70E173C33E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C02C05-A369-C521-7D74-C7C5F5F57DF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05ADA7-2288-F2A5-FCDD-18C24485C29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0144C9-BD9E-1CE4-0B32-EC3DBCE90C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5102BAF-39C4-C5CE-94EA-BA961F83341F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AA7BF6-E287-F865-4D44-952F767AB2DA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F64EE35-0B48-572F-1557-A2E004E2941A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B040D9-B918-3B47-D12A-3B21EA18EC42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550375-FF34-2030-07A3-23229EA75710}"/>
              </a:ext>
            </a:extLst>
          </p:cNvPr>
          <p:cNvSpPr txBox="1"/>
          <p:nvPr/>
        </p:nvSpPr>
        <p:spPr>
          <a:xfrm>
            <a:off x="2337139" y="1173222"/>
            <a:ext cx="8818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Configuring Addresses and Address Groups on the Web Ul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6BF1EE-A3B8-5F57-23DC-7E113B72DA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2255954"/>
            <a:ext cx="10355928" cy="418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8F1F8-9831-6380-2529-7072D7E8FF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7AE55D-72F7-91D0-F0DE-28063EDB755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1025FF-C66D-247D-DC9C-2E9026EA7D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FBB60C-34AE-7233-FBF8-C8A42F5934D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06170C-E91D-2588-F4B5-17853216CFB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540963-92FF-3B49-4DFD-F5BCBC2894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31BC427-7938-CA19-B29A-3C0C8E3BB357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F569D8-4715-4634-D5E0-7AC3E3CEBAB5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BC0E7B-66F3-01CC-D8AA-45D65F92961D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DDE705-DB6C-8DDD-9CCA-F1F0650AFD14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71592E-5A6A-0EEC-B75C-6B170E8A80CD}"/>
              </a:ext>
            </a:extLst>
          </p:cNvPr>
          <p:cNvSpPr txBox="1"/>
          <p:nvPr/>
        </p:nvSpPr>
        <p:spPr>
          <a:xfrm>
            <a:off x="2346765" y="1193199"/>
            <a:ext cx="8288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Configuring Regions and Region Groups on the Web Ul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C8B6E58-4EB3-A5F3-6368-BFEBA7F29A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428" y="2095404"/>
            <a:ext cx="10394191" cy="454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74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EA6D8-85E0-33CF-31BD-869E8FD1C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6CF295-223B-DB31-DA37-8E27EAE6C35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8B3FA7-566F-884B-964B-640DD56D60C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080AEA-A008-9083-3A29-3AE4E7E2AD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5598D8-8018-6419-54AE-F89CCAF3982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CC0D81-BDB9-342A-3C39-ADD950513C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935E183-2E69-4C38-0536-F7EE03E86BDF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D5339DF-F548-99E0-AA7C-91C9482C5B00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6EF39FE-2202-965D-3741-D998E2420835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FCDC158-47C6-415E-3774-2231D4EEA62A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C378E8-57B8-8FB2-C9E4-AEC171B16FF2}"/>
              </a:ext>
            </a:extLst>
          </p:cNvPr>
          <p:cNvSpPr txBox="1"/>
          <p:nvPr/>
        </p:nvSpPr>
        <p:spPr>
          <a:xfrm>
            <a:off x="2474476" y="1102380"/>
            <a:ext cx="7293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Configuring Services and Service Groups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BB19338-CCC0-17B2-4C18-54A9E1F3B5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2095404"/>
            <a:ext cx="10211316" cy="453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44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62BFED-1228-D7B2-AB30-954865103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7DDFDF-7A54-2B17-1B04-FA58702F9C2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CB5FEC-A506-0E3F-D53A-351CAAAED1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DD2726-BEC6-CC05-C96B-A305206F74D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67BB-C3DA-3C02-7B91-CB15A28DDB8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6BD8000-B35E-5BC9-00D3-1E287620A9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7F999FF-9A72-975C-A035-62B8F611E6FE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CADF74-E94D-D4AE-E91D-4B76B71DD182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A32B90-F936-8B79-8FC3-D515FC3DEBBE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0077AB-284A-96A5-3886-77C0466EF915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C546F83-B0EF-B725-2D98-3E6018271926}"/>
              </a:ext>
            </a:extLst>
          </p:cNvPr>
          <p:cNvSpPr txBox="1"/>
          <p:nvPr/>
        </p:nvSpPr>
        <p:spPr>
          <a:xfrm>
            <a:off x="2407795" y="1215854"/>
            <a:ext cx="79805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Configuring Applications and Application Groups on the Web Ul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E784E0-1E4B-39FA-03AE-A70940A76F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79" y="2357211"/>
            <a:ext cx="10812721" cy="375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8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9EE9E-C3CF-9DC3-3553-60ED3FFD3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E03CB7-E798-FDFF-CF87-6C9A9A6E345E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144C5F-528D-E62D-1DA6-A284241D76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AEF982-50E7-4C16-B4B5-0F8EC592B7C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CAEA79-E7AE-A6E0-48C5-3766E444A22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6DEF96-F847-8F1E-707A-6BB1A1C8D0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BBD8AB7-4983-6331-D9FD-321C675A98A2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D0BD8F5-548E-AF34-7661-57BA6523851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C9BA9A5-067B-0225-26E8-15A91C1A5F95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C563BE-45AA-ECF7-F688-A02A8C4DE234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3B751-44D0-A0CA-01AE-B320CE20C28B}"/>
              </a:ext>
            </a:extLst>
          </p:cNvPr>
          <p:cNvSpPr txBox="1"/>
          <p:nvPr/>
        </p:nvSpPr>
        <p:spPr>
          <a:xfrm>
            <a:off x="2474476" y="1102380"/>
            <a:ext cx="67056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Configuring a Schedule on the Web Ul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F3AF22-CBF0-E536-89D0-55D91DA4C3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332" y="2060034"/>
            <a:ext cx="10640170" cy="452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52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EE6A6F-5FDC-8361-5D45-264EB94F3A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D76DE3-9A5A-C86A-E478-6AD2A1DEE35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EBA02F-FBE4-1F08-D759-3E7DB7FBFD5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3EB6A5-C632-0A8C-806D-AF39A01250E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5A5A76-211A-2137-1F45-A8A75DE7871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A9C50C-04A9-ED36-6601-379A464177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AF7399A-25C7-3848-C197-84C29D1B3E17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9EB7EA-B1CC-517C-BF41-1A8F7BD6BF15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7B7AEF-29E6-5419-9957-8402DD718F23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D21382A-6340-F90F-7F84-5467AC3B6EE2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967201-8A03-04C5-CDF1-84B08D3A98D7}"/>
              </a:ext>
            </a:extLst>
          </p:cNvPr>
          <p:cNvSpPr txBox="1"/>
          <p:nvPr/>
        </p:nvSpPr>
        <p:spPr>
          <a:xfrm>
            <a:off x="2474476" y="1102380"/>
            <a:ext cx="7683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Configuring a Security Policy on the Web Ul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7BC474-E769-0E87-BEB0-6B9C145098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79" y="2459872"/>
            <a:ext cx="10812721" cy="351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68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CEBC60-255E-ABF5-9A13-6A8A058CB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3E54B6-6922-26DA-3C8F-09C0EFF29F0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09361E-CE18-1719-A737-CCE22D447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059142-DC03-A6EB-4694-7C50A2125C2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CF22B5-2E22-688A-DE29-8794BD1CC0A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DFC22D-33ED-26A1-0F40-81C237DE64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BB1809F-C06B-6915-566D-E1FE127E476B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6B6461-28B5-7B9C-5827-1AED66F9EEF4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FAFCB70-9EDC-8CF5-5E54-6C608048510D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249AC9-DBA3-527E-9962-1920B22CFD71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88D18-94D1-5631-E819-2BFBEB4DEF04}"/>
              </a:ext>
            </a:extLst>
          </p:cNvPr>
          <p:cNvSpPr txBox="1"/>
          <p:nvPr/>
        </p:nvSpPr>
        <p:spPr>
          <a:xfrm>
            <a:off x="2474476" y="1102380"/>
            <a:ext cx="7351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Example for Configuring Security Policies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956F76-1B2B-8852-BF3A-FEAF1B9D9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099" y="2109757"/>
            <a:ext cx="10440989" cy="447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91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B7F94-BE34-460E-FDC8-B7798CBB7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BB7557-4CED-A751-A33E-7B81114AE2B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F13405-06F4-36FB-DD1B-A700B07C39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E19D4B-9EDB-BAFE-627C-17CC1B41A0C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92807F-B32E-8DF8-7117-255E525364E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B699EE-DB17-2069-62E1-9032EA072D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9F27657-568D-CA83-FFB0-C2912DC9F324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A2BDBF3-933B-7ED5-C77C-B3857E0C9BE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6FBC84A-FB50-F1BA-18E2-8CC2304A71FF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2F0A39E-0B5D-32A9-1FA9-99251E8D7C19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D72C0-B19E-A130-0BFF-CB61DCD5CD56}"/>
              </a:ext>
            </a:extLst>
          </p:cNvPr>
          <p:cNvSpPr txBox="1"/>
          <p:nvPr/>
        </p:nvSpPr>
        <p:spPr>
          <a:xfrm>
            <a:off x="2474476" y="1102380"/>
            <a:ext cx="6715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Security Policy Configuration Process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661AD88-5C83-4B70-4159-4EC6F08EEF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9385" y="1754418"/>
            <a:ext cx="7952384" cy="483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47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0FA8A-26A8-C780-6ECA-E59155692B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10F40C-139C-879F-99C3-6CB6F6C0485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A9D36-15C6-84BA-08CC-179B736675D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80E88C-FFD2-6F67-11F9-B7074FE54FC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A28C75-BFB2-4B74-2204-B107355E2EC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E75445-2E15-F78B-2DC1-2F4E732CBD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BDE1C23-0661-D6D6-B8EB-EAB557CDA6D1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95F7B7-0E7C-73F4-3A13-848526819AE0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461D6F0-F5E7-32C2-605D-4350F87066AF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1BA020-5FB5-E1A8-CFC0-2413C488E275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155D69-D380-7971-F728-6560EE2695A6}"/>
              </a:ext>
            </a:extLst>
          </p:cNvPr>
          <p:cNvSpPr txBox="1"/>
          <p:nvPr/>
        </p:nvSpPr>
        <p:spPr>
          <a:xfrm>
            <a:off x="2474476" y="1102380"/>
            <a:ext cx="6715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Security Policy Configuration Process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709C03D-6BAA-49BC-D0BB-A889C36307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954" y="2177936"/>
            <a:ext cx="10367665" cy="428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34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003C8-B580-4B8C-3525-999E2827B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357DC6-CF31-98F9-12B0-BC514D21B33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070E2A-6DDC-ACAE-F4A4-6B12DD32FD4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5DC6B4-091C-F722-A3E4-140CD3CBA4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D1188D-9AE0-5969-3DBF-EC028A52842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347A6C-5748-A138-823C-1E2E10CB7D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967E666-3521-CADC-C10C-A5B806BF9608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94AE1B-ED56-AC00-52DA-83445F8F0C6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BA6DE-8CD9-2A9E-F8F3-BDDA3D9658C1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D54424F-3161-62FF-C157-583446AB8CDF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6E18F1-DC0B-1627-E6B7-F965BF6D0AD2}"/>
              </a:ext>
            </a:extLst>
          </p:cNvPr>
          <p:cNvSpPr txBox="1"/>
          <p:nvPr/>
        </p:nvSpPr>
        <p:spPr>
          <a:xfrm>
            <a:off x="2474476" y="1102380"/>
            <a:ext cx="5598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Key Configuration (Commands)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F2DACD4-C334-6115-3574-EC0F2588C5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9385" y="1890166"/>
            <a:ext cx="9840076" cy="447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5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3ACF09-CC9E-3AA7-1B92-00B6C778B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A3C159-ED9F-23D3-566D-6259CF0A72C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C3336C-F593-E0CC-E3D3-2619FF934B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80B51E-823E-AE93-DA20-335342CF7E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7A2358-5522-C966-455B-27C41819145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495C7E-699A-9F77-E35C-38360BD639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A0479F4-16D4-D8D9-1953-5E653A65C891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A11A3EF-3B8E-ABD1-11E4-76B5378B4E24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E0B3126-786C-4E35-8076-BFBC0F5A41FA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289C43-0F46-AA35-AC8E-28932A9D3769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577659-8B38-85B0-226E-94B2364F4FA3}"/>
              </a:ext>
            </a:extLst>
          </p:cNvPr>
          <p:cNvSpPr txBox="1"/>
          <p:nvPr/>
        </p:nvSpPr>
        <p:spPr>
          <a:xfrm>
            <a:off x="2474476" y="1102380"/>
            <a:ext cx="6328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Key Configuration on the Web Ul (1)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EBCEB96-AEE7-3A4E-E2B1-79F9374EAB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2135916"/>
            <a:ext cx="10180828" cy="436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4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F2A08-17CD-25A6-0E7B-80101B9ED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5A4FDC-35D9-1BE5-3D7D-4F310BE64A7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6F84AE-5629-B326-44FC-CA7BFF7CABB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22C235-8450-7EAE-1011-3C2609D8BE7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8BFF94-2509-244C-4B46-CA317FCB026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C8646B-7DE8-4681-BBD3-C0A181EBB9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10E2BAB-1AEA-7DC9-4C6D-91203F0D60A8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30D208-8C2F-993E-5F16-EC409CE2BD45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19C9CB4-497A-58CD-B473-46F7ECFE65EC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0F8EF2-6B82-BFAA-B0DD-A99A9EE6263B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272E2C-7205-E715-BFF0-254389826DF4}"/>
              </a:ext>
            </a:extLst>
          </p:cNvPr>
          <p:cNvSpPr txBox="1"/>
          <p:nvPr/>
        </p:nvSpPr>
        <p:spPr>
          <a:xfrm>
            <a:off x="2474476" y="1102380"/>
            <a:ext cx="6328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Key Configuration on the Web Ul (2)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080F31A-F3E4-E816-261B-237589E6D3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789" y="2081190"/>
            <a:ext cx="9915631" cy="447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29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5CC9C6-4CE6-84C6-D4F1-029113D41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FC1430-C17E-3FC0-6B14-373C9B9F0C8C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270BD0-D054-A772-6AA1-53F22C74B8D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F426C4-99B9-EF0F-8518-98CD9682231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898FC8-278C-66C9-6142-4D7B26DFFCA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4E16DC-EA2F-B835-4249-A4167906A3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B7978A3-C3A0-F605-E41B-48DC6BD1E2CB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96DADDA-8159-3FFC-8BCE-E493B4FFB12F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F2D7EB-2E60-0B3A-9E34-4A5BC38AA126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C7512D-3059-6251-0484-B8A2C293ABD2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11D5F2-CAF2-C155-8FE7-628B76FDD0B7}"/>
              </a:ext>
            </a:extLst>
          </p:cNvPr>
          <p:cNvSpPr txBox="1"/>
          <p:nvPr/>
        </p:nvSpPr>
        <p:spPr>
          <a:xfrm>
            <a:off x="2474476" y="1102380"/>
            <a:ext cx="6328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Key Configuration on the Web Ul (3)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C3CE60-F8D0-F2AD-1E43-794B0FFB36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308" y="2045122"/>
            <a:ext cx="10030492" cy="456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18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FC66F-F3E2-5D7F-2C0B-CFDAE3334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70953A-9CE9-8710-DE56-B4AF10BAE5AE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C08C4A-B901-9C6B-2EAE-A13872EB36A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41C23C-780B-8458-740A-4AEC16CEE1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BF80AE-9F5B-FFF9-FEF1-0E7EEEE88EF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46EACE-8F88-B098-FD55-27E08C13F6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E7A6091-4BD4-B1BD-E330-89352A34C5A9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1F6B063-8159-5A27-BD4F-FBAEB2880E01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E21D29-081C-7BB1-1E76-BBAE2B76D99B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777E808-5546-081D-59C2-82F8F19B60D5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3814C0-404B-F88C-6C06-D51AB717557E}"/>
              </a:ext>
            </a:extLst>
          </p:cNvPr>
          <p:cNvSpPr txBox="1"/>
          <p:nvPr/>
        </p:nvSpPr>
        <p:spPr>
          <a:xfrm>
            <a:off x="2474476" y="1102380"/>
            <a:ext cx="6150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Multi-channel Protocol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9D27C47-DB1F-C361-DC4D-EFC66C3BC1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80" y="2255954"/>
            <a:ext cx="10842608" cy="362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48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41BB6-753A-F0B3-C6F3-EFBD48A46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171A6A-E32D-4931-ED58-F385802FDF91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7D746F-A9C2-155B-E835-F00C25C6FE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5731C3-1D04-8210-7B8C-F57E61BD0AC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1CC93C-A74B-FF72-CC5F-231DBC80871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060336-6765-9D5E-978F-453C0838A4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AD4DAD3-2E16-543E-60AB-A61A1D27292E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233BB8-EB7C-6EE3-DDE5-FA97AF40F3C2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0E0C53-06BB-F546-E2B6-06845752EFD1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55489E-6F98-77CE-33A4-36C7067E84BE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3AB9FB-DE9D-74D7-44B0-2B63AB2A471D}"/>
              </a:ext>
            </a:extLst>
          </p:cNvPr>
          <p:cNvSpPr txBox="1"/>
          <p:nvPr/>
        </p:nvSpPr>
        <p:spPr>
          <a:xfrm>
            <a:off x="2474476" y="1102380"/>
            <a:ext cx="2839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ASPF Overview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FCF09F-15DF-D9FC-587B-CB8F5DA88B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999" y="2333073"/>
            <a:ext cx="10729289" cy="373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8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66245A-5E57-3AF2-E3FF-08D757475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5C735B-AE9E-1C81-5A69-C03045B1302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D55CD7-3E4B-3512-D17C-4F43FE5F4D8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11E8C2-0A36-96AF-89DA-7C4F5EC866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F9FD56-B951-8A8D-9570-ADCB27ABC6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BD02083-FFDD-622C-FA50-75EB26E417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14BD68E-F2E5-47E5-A83B-237145DE2C55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201BDD-A95C-7FF5-1A71-B0C0FB605429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97332D-202D-8C14-F895-E722E7A63779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9C3764A-FFA4-C66F-01AD-DDD7A90E3648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E70200-E77D-5D95-D9DE-5B03CBDE57C2}"/>
              </a:ext>
            </a:extLst>
          </p:cNvPr>
          <p:cNvSpPr txBox="1"/>
          <p:nvPr/>
        </p:nvSpPr>
        <p:spPr>
          <a:xfrm>
            <a:off x="2474476" y="1102380"/>
            <a:ext cx="52742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Firewall Interzone Forwarding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512E5F-7C68-8E49-0288-F2E61EF1B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80" y="2255954"/>
            <a:ext cx="10812720" cy="370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84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E6BA0E-5406-7BD6-DE97-2723D235A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AA4B82-EB9B-903D-B03A-BD4C916EBDC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9E815A-0F01-2FEE-B54C-0111BEC4ADF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DA7E9D-40CC-7AFF-397D-EEE53632CB7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758CAD-EC01-0E27-1634-11A85357479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8F00AD-0938-7AD6-7034-03280CA79F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7CFD042-C7FE-8F96-4EC8-AACB4C567D5E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12B39BC-0331-B7B7-C9E2-0662C526D868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90187C7-B084-073E-8650-A5C0C172F6E6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62C655C-6173-F134-9590-8BAF5101F9B3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88DBA5-CB7F-03D4-1221-3A080688F02C}"/>
              </a:ext>
            </a:extLst>
          </p:cNvPr>
          <p:cNvSpPr txBox="1"/>
          <p:nvPr/>
        </p:nvSpPr>
        <p:spPr>
          <a:xfrm>
            <a:off x="2474476" y="1102380"/>
            <a:ext cx="6992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ASPF Supports Multi-channel Protocols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DBEC409-6207-286F-1867-4347D3E0B8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2060033"/>
            <a:ext cx="10315427" cy="4568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9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68956-36D7-1710-7366-53023E6F35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24CE42-D6BB-DC60-C1A7-F778605E391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A433EB-AC45-F35C-CF5C-84EBE1E084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DF43D2-6C38-FA43-834E-B0604EFE73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DB723F-9D64-BF43-9BC3-9E1B9FC56E3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00DC6B-8059-ADF5-78C4-353622AFE8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DC04F06-1387-5759-8335-44B987775206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D1398C-3397-2A09-56A2-4C7230787DDC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A69F46-7792-88A5-85F8-A1F6E6568568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0EBD61-157D-B6A5-71F1-97FC3CCB7BA0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92B2E5-DED1-BC3F-AE6E-9DE14A7A67AD}"/>
              </a:ext>
            </a:extLst>
          </p:cNvPr>
          <p:cNvSpPr txBox="1"/>
          <p:nvPr/>
        </p:nvSpPr>
        <p:spPr>
          <a:xfrm>
            <a:off x="2474476" y="1102380"/>
            <a:ext cx="6992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ASPF Supports Multi-channel Protocols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6DB58F-2A56-8AD6-D6EE-5D2D296AE7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106" y="2167487"/>
            <a:ext cx="10174715" cy="389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A5B76C-A44B-5DA8-213B-E0D3CBC860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CA6A82-EACD-14B9-74B4-F8A52DCDD918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28F7E9-C335-0718-EFCE-3C7BED980BE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66553F-C04E-D3CA-AF05-FBB6554277B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6A75D3-FE60-5B20-5AFE-E80A0B6F26B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E3679A-FF28-7B8C-491C-BD7185CFC4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8449967-20D7-CA92-C101-8D46E96AE80A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498777-03FB-5053-8CAB-54ABD483A30F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A68D6C1-6780-5B83-BD67-4398C08BE73B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78257CC-5395-CE7C-6FB1-00E53ECDE1A0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C8C5B-6146-316F-EA0C-E203C83B7215}"/>
              </a:ext>
            </a:extLst>
          </p:cNvPr>
          <p:cNvSpPr txBox="1"/>
          <p:nvPr/>
        </p:nvSpPr>
        <p:spPr>
          <a:xfrm>
            <a:off x="2474476" y="1102380"/>
            <a:ext cx="45592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Generation of Server Map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80F9F83-717D-C4C8-4871-9E88F40C2B4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5046210"/>
              </p:ext>
            </p:extLst>
          </p:nvPr>
        </p:nvGraphicFramePr>
        <p:xfrm>
          <a:off x="2365206" y="2000139"/>
          <a:ext cx="8049809" cy="44936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4" imgW="9487080" imgH="5295960" progId="PBrush">
                  <p:embed/>
                </p:oleObj>
              </mc:Choice>
              <mc:Fallback>
                <p:oleObj name="Bitmap Image" r:id="rId4" imgW="9487080" imgH="52959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A90FCA87-CC5D-B5D1-4A89-72F50D67DE1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365206" y="2000139"/>
                        <a:ext cx="8049809" cy="44936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126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272AD-5643-EC3F-3699-9E0659846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8D7AE6-B62F-0FF1-E817-BC556446761F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12F7B8-050C-0896-BFFB-E98EA4EFCB2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5B1351-382C-70FE-9EDF-0BC68B37C0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08905B-E9C9-7771-9AFB-481357AD338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5CC557-DA89-7CBF-4F86-4A1FBDFBB5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5DA632B-E0A2-6D53-8FF0-EDBB944D488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5260ED-AE8F-573E-7518-63E014164BC3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38C34C8-029A-5285-AE56-4653D2687D64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CF7027-F52B-BFAD-385F-B4A51A810EB1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C585C7-44DA-017E-C3A2-DA1C94AD869B}"/>
              </a:ext>
            </a:extLst>
          </p:cNvPr>
          <p:cNvSpPr txBox="1"/>
          <p:nvPr/>
        </p:nvSpPr>
        <p:spPr>
          <a:xfrm>
            <a:off x="2474476" y="1102380"/>
            <a:ext cx="45592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Generation of Server Map</a:t>
            </a:r>
          </a:p>
          <a:p>
            <a:endParaRPr lang="en-US" sz="28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FAA6AA-F495-B842-77C0-05563928B0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80" y="2336670"/>
            <a:ext cx="10774620" cy="4050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E75B22-E4C5-EB5C-DEE0-308346555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E5D314-1898-C88F-B9EF-60B6D2B8041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9FE86E-941B-0A4F-29D9-FC80741311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68CC34-B75D-594F-335F-2B46BB6E58B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7821F1-3F36-9CBA-B77A-674F7F682F0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4342F1-E8CF-54DF-9793-A98D488A28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4C4D49D-54AE-B819-AD18-FF583B0D26C9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7AF3BA-3974-E67A-259F-CC188D006820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85B454-2A39-AF25-C06A-BED90F835E50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FB597E-E65D-7318-6097-CB66D9233C1F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74180D-2E5F-9C88-373F-8140C0C35733}"/>
              </a:ext>
            </a:extLst>
          </p:cNvPr>
          <p:cNvSpPr txBox="1"/>
          <p:nvPr/>
        </p:nvSpPr>
        <p:spPr>
          <a:xfrm>
            <a:off x="2474476" y="1102380"/>
            <a:ext cx="45592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Generation of Server Map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6829A8-5534-FD53-FF95-5E261EAEC3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2066890"/>
            <a:ext cx="10300519" cy="4510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2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B42DF-B607-513D-CEB7-3EC5FA61A8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53500B-B07D-67F5-B115-E00539A6BE1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50D619-55AB-A4E2-988F-8FE06804094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385419-F615-3F04-C415-D0AA3952FE0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3F1678-27E1-BAF0-00C9-5700110EA8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342534-2DAC-0D9D-CC13-09D953E6F8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CE2F80F-EF3F-5166-C5CF-6AE6CCFCBA46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32C1E41-CC08-88E5-6FF0-CED1321ABAB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2ADD9A-09EC-1FE8-8C88-32D3AB09AB8F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217E21-5CC9-6EB2-F5C9-7867C6E3B2B0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CCBCCA-600B-4080-F3E3-55979CDA4579}"/>
              </a:ext>
            </a:extLst>
          </p:cNvPr>
          <p:cNvSpPr txBox="1"/>
          <p:nvPr/>
        </p:nvSpPr>
        <p:spPr>
          <a:xfrm>
            <a:off x="2377305" y="1211514"/>
            <a:ext cx="8569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Support for Multi-channel Protocols by Port Identification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DAAE5A-C9B6-D3B1-EB1C-40C04BC3AF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215" y="2062194"/>
            <a:ext cx="10040606" cy="4359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7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A20E8C-9A1A-6832-5823-DDB0990D0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A4DD61-47CB-F5C0-4AF3-792FC2FF054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C1E8F0-A0B2-5753-28E1-7AA17AAFE97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FA4691-A6BD-CB57-DD98-DC3CD1D135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72AC80-8735-FB59-9626-8BDF9AEC5A9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543217-D6B0-0BEF-E1DE-739D75454F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12B8CDC-6371-2D37-DDB5-6B6536DBE9B8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337D0F-A6D7-9214-95E6-967A010C1AF1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7AA298B-2ABA-806E-007D-8F8840D491EB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A83B5-5E97-FB8D-79FC-55098CA63FC8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89EBAC-C071-F200-2CFD-C974C33D4244}"/>
              </a:ext>
            </a:extLst>
          </p:cNvPr>
          <p:cNvSpPr txBox="1"/>
          <p:nvPr/>
        </p:nvSpPr>
        <p:spPr>
          <a:xfrm>
            <a:off x="2305200" y="1182014"/>
            <a:ext cx="8569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Support for Multi-channel Protocols by Port Identification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5FA6AC-E453-94B8-FD06-23DC5ADB03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580" y="2109757"/>
            <a:ext cx="10327112" cy="415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10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AAAA4-3EFF-3519-3F52-4B5173FF4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D42665-C660-F9A2-1835-5805D0930F5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0ADE6E-6706-48AF-3B2D-F21EB49F85D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4184EA-C3EF-9D49-D33C-433665A8C4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009AC6-0FC1-8FC5-1025-5D69D712ED3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6DE26D-F7E4-4F92-412C-A056B4A563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F77A96B-EB8A-F613-3272-247D17CED8E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002684-CF56-4408-51BC-BB6B87C38F56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228FE64-8308-FA47-9153-1B0CA82DCC3B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60C584-E68E-A681-0523-D9C79A050555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DFAD5F-2C28-CE3C-4474-922DF3E96956}"/>
              </a:ext>
            </a:extLst>
          </p:cNvPr>
          <p:cNvSpPr txBox="1"/>
          <p:nvPr/>
        </p:nvSpPr>
        <p:spPr>
          <a:xfrm>
            <a:off x="2346765" y="1148569"/>
            <a:ext cx="8569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Support for Multi-channel Protocols by Port Identification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2C1AC1D-4711-8648-A325-7400C9ABE85B}"/>
              </a:ext>
            </a:extLst>
          </p:cNvPr>
          <p:cNvSpPr txBox="1"/>
          <p:nvPr/>
        </p:nvSpPr>
        <p:spPr>
          <a:xfrm>
            <a:off x="617280" y="2221639"/>
            <a:ext cx="10812720" cy="3747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/>
              <a:t>•   ACLs are classified into the following types:</a:t>
            </a:r>
          </a:p>
          <a:p>
            <a:pPr>
              <a:lnSpc>
                <a:spcPct val="150000"/>
              </a:lnSpc>
            </a:pP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b="1" dirty="0"/>
              <a:t>□   Basic ACLs (2000 to 2999): A basic ACL matches traffic only by source IP address and schedule. It applies to simple matching scenarios.</a:t>
            </a:r>
          </a:p>
          <a:p>
            <a:pPr>
              <a:lnSpc>
                <a:spcPct val="150000"/>
              </a:lnSpc>
            </a:pP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b="1" dirty="0"/>
              <a:t>□ Advanced ACLs (3000 to 3999): Traffic is matched by source IP address, destination IP address, </a:t>
            </a:r>
            <a:r>
              <a:rPr lang="en-US" sz="1600" b="1" dirty="0" err="1"/>
              <a:t>ToS</a:t>
            </a:r>
            <a:r>
              <a:rPr lang="en-US" sz="1600" b="1" dirty="0"/>
              <a:t>, schedule, protocol type, priority, ICMP packet type, and ICMP packet code. In most functions, advanced ACLs can be used for accurate traffic matching.</a:t>
            </a:r>
          </a:p>
          <a:p>
            <a:pPr>
              <a:lnSpc>
                <a:spcPct val="150000"/>
              </a:lnSpc>
            </a:pP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b="1" dirty="0"/>
              <a:t>□    MAC  address-based  ACLs  (4000  to  4999):  Traffic  is  matched  by  source  MAC address, destination MAC address, </a:t>
            </a:r>
            <a:r>
              <a:rPr lang="en-US" sz="1600" b="1" dirty="0" err="1"/>
              <a:t>CoS</a:t>
            </a:r>
            <a:r>
              <a:rPr lang="en-US" sz="1600" b="1" dirty="0"/>
              <a:t>, and protocol code.</a:t>
            </a:r>
          </a:p>
        </p:txBody>
      </p:sp>
    </p:spTree>
    <p:extLst>
      <p:ext uri="{BB962C8B-B14F-4D97-AF65-F5344CB8AC3E}">
        <p14:creationId xmlns:p14="http://schemas.microsoft.com/office/powerpoint/2010/main" val="53766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699C7E-E14D-4805-AF3D-084D43215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DB52AF-9499-26CB-429B-BA8A40E6D65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6D55A0-DFA9-B2D7-541A-E5AE0E9FCF8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060E45-C51A-03D5-8056-7B5BE62F8D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8D1243-26D7-1206-502A-E584D764D3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374CEE-C91C-1129-939C-78ED09CDCB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0D38710-2849-484F-E023-D343B5AE24D5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ACDB565-297A-0A3A-9846-968A691192EA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5B6606-5320-370A-2E42-5F60D88AE6A3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A54CDA-5E26-813D-29A8-038C47854C03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27F429-9DB5-5B33-4B61-478519AA779F}"/>
              </a:ext>
            </a:extLst>
          </p:cNvPr>
          <p:cNvSpPr txBox="1"/>
          <p:nvPr/>
        </p:nvSpPr>
        <p:spPr>
          <a:xfrm>
            <a:off x="2346765" y="1191533"/>
            <a:ext cx="8569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Support for Multi-channel Protocols by Port Identification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267F01-2777-1D9D-C3BA-01C591FE85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464" y="2255954"/>
            <a:ext cx="10536351" cy="358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79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C0AC4-FACE-8894-EA84-0DBBC6B9D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0A7D9B-0EC4-310E-9DCE-78B8BD44C160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578695-B6BF-F11C-CB6D-4FCF50FCA13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DD016F-28D4-9692-B4EF-335F0F14853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2E1A59-269A-B2B9-851C-0D5C3153336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7F6237-87B2-C3C5-18BE-C485A24B81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D0B0469-6F30-AD1D-638D-A7D6E682EB4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6DDC9F1-A97B-9760-8C37-B7D0705FEB76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6A6182-FBC6-2743-FA23-19B7C925B0BE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D29E49-5893-7575-4AFE-9199ADDA3E66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812C25-8AD7-FAA4-50A3-340CD03B0C3E}"/>
              </a:ext>
            </a:extLst>
          </p:cNvPr>
          <p:cNvSpPr txBox="1"/>
          <p:nvPr/>
        </p:nvSpPr>
        <p:spPr>
          <a:xfrm>
            <a:off x="2474476" y="1102380"/>
            <a:ext cx="2943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Fragment cache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8ACF7F-E32C-2161-DEB8-ACDB32BE6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179" y="2188121"/>
            <a:ext cx="9328717" cy="426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29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75F4E0-A50A-CCA2-5AEB-B40C8C324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DD5982-18FE-23A3-2727-BBFDDA3193C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02F208-BB4D-7C6B-77AA-066BEDDB20F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B945EC-DDB1-ED31-4F18-7CB72C8CCB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6C8619-95E0-B3EF-613B-4BE42D62D4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F7E3C5-D8B7-ADE5-AC77-C160D99972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305C0A2-B9B1-7604-44C8-48D0E3FE1AB7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F0788FA-5C77-AD76-9F9D-71BBFDEC2025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22A1BCC-1FEC-84BC-6DD9-E4DA19C24523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2764DFC-B141-6E32-3F2F-E5F52E8B6D10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EF6ED4-C7EA-535F-528A-8403884A9835}"/>
              </a:ext>
            </a:extLst>
          </p:cNvPr>
          <p:cNvSpPr txBox="1"/>
          <p:nvPr/>
        </p:nvSpPr>
        <p:spPr>
          <a:xfrm>
            <a:off x="2474476" y="1102380"/>
            <a:ext cx="2943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Fragment cache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E063F58-5E46-9649-52ED-ACD8544BF7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80" y="2127447"/>
            <a:ext cx="10642121" cy="423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6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919C8-ACF4-CFBD-1F31-D7608D6B8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089412-47E6-4499-6591-99DD870D87F3}"/>
              </a:ext>
            </a:extLst>
          </p:cNvPr>
          <p:cNvSpPr/>
          <p:nvPr/>
        </p:nvSpPr>
        <p:spPr>
          <a:xfrm>
            <a:off x="579180" y="1625600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868DB9-9C58-2947-9E2C-1A0155FB55B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9EC0CA-AA0C-99AE-207D-5D250CC8CB9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495066-73A3-5122-A466-DD28068DA59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D2D00A-3F8C-D331-4C12-F1E4C0AA4E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BBCA3F3-9C00-5173-50ED-18CA130147D8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4C0DDD-5447-73E9-1155-18F5FDB1B1BB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DB655BC-3CE9-7092-2850-43E5D0988A8C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8DD2FD-DD1C-95E8-C244-4E2F0761A1C3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5C53D5-8CF1-B63E-D58A-7730A25F01C6}"/>
              </a:ext>
            </a:extLst>
          </p:cNvPr>
          <p:cNvSpPr txBox="1"/>
          <p:nvPr/>
        </p:nvSpPr>
        <p:spPr>
          <a:xfrm>
            <a:off x="2474476" y="1102380"/>
            <a:ext cx="2943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Fragment cache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AA280F-2E34-8726-E7BF-22F07F8D1D29}"/>
              </a:ext>
            </a:extLst>
          </p:cNvPr>
          <p:cNvSpPr txBox="1"/>
          <p:nvPr/>
        </p:nvSpPr>
        <p:spPr>
          <a:xfrm>
            <a:off x="579180" y="2255954"/>
            <a:ext cx="11213122" cy="3008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/>
              <a:t>• The function of directly forwarding fragments applies when NAT is not performed. After this function is enabled, the firewall directly forwards received fragments without creating any session.</a:t>
            </a:r>
          </a:p>
          <a:p>
            <a:pPr>
              <a:lnSpc>
                <a:spcPct val="150000"/>
              </a:lnSpc>
            </a:pP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b="1" dirty="0"/>
              <a:t>•   Set the aging time for fragment cache.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□  Firewall session aging-time fragment interval (1-40000)</a:t>
            </a:r>
          </a:p>
          <a:p>
            <a:pPr>
              <a:lnSpc>
                <a:spcPct val="150000"/>
              </a:lnSpc>
            </a:pP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b="1" dirty="0"/>
              <a:t>•   Enable or disable the function of directly forwarding fragments. 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□  Firewall fragment-forward enable/disable</a:t>
            </a:r>
          </a:p>
        </p:txBody>
      </p:sp>
    </p:spTree>
    <p:extLst>
      <p:ext uri="{BB962C8B-B14F-4D97-AF65-F5344CB8AC3E}">
        <p14:creationId xmlns:p14="http://schemas.microsoft.com/office/powerpoint/2010/main" val="223970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A356C8-4B32-4374-5B2C-B93279B32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7CA4B5-275B-4D9F-0677-7C8C75C66D4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6E6DAE-94AB-F9A4-7A06-947E6D70AF4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A57932-7336-259B-B3BB-75E57EAB1B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F673C5-422F-7502-2D3D-6BFF5EB9B3B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3C8D6E-2EAE-703F-DF3A-928EE0790B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87B897D-48EB-7A6E-5BAC-AA25E6B3922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4EF573-8A08-3806-F7C6-0D2622CF0521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0F17A6D-E638-6862-042F-A39818F5C23C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F0455F0-8386-1BF7-5448-37B750F6ED68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EA17D5-A096-358E-0B6B-9D634EF90958}"/>
              </a:ext>
            </a:extLst>
          </p:cNvPr>
          <p:cNvSpPr txBox="1"/>
          <p:nvPr/>
        </p:nvSpPr>
        <p:spPr>
          <a:xfrm>
            <a:off x="2474476" y="1102380"/>
            <a:ext cx="4001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Persistent Connection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8E2267-F717-46C8-7181-74B4CA144B09}"/>
              </a:ext>
            </a:extLst>
          </p:cNvPr>
          <p:cNvSpPr txBox="1"/>
          <p:nvPr/>
        </p:nvSpPr>
        <p:spPr>
          <a:xfrm>
            <a:off x="705686" y="2045122"/>
            <a:ext cx="10544006" cy="1531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/>
              <a:t>• Why are persistent connections required?</a:t>
            </a:r>
          </a:p>
          <a:p>
            <a:pPr>
              <a:lnSpc>
                <a:spcPct val="150000"/>
              </a:lnSpc>
            </a:pP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b="1" dirty="0"/>
              <a:t>□ Aging mechanism of the firewall session table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□ Problems caused by the session aging mechanism to special services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E2862B34-287E-675F-D0D4-979EA97635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00265"/>
              </p:ext>
            </p:extLst>
          </p:nvPr>
        </p:nvGraphicFramePr>
        <p:xfrm>
          <a:off x="1697293" y="3506592"/>
          <a:ext cx="8791191" cy="30634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4" imgW="10035720" imgH="3497760" progId="PBrush">
                  <p:embed/>
                </p:oleObj>
              </mc:Choice>
              <mc:Fallback>
                <p:oleObj name="Bitmap Image" r:id="rId4" imgW="10035720" imgH="34977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D100676E-0EB0-82E3-E3A3-DCFE7C96FDD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97293" y="3506592"/>
                        <a:ext cx="8791191" cy="30634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825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FC857-2753-21B5-3454-595782CEB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59183-0CDB-8F39-38F6-B03A8A54F54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432D53-DDEA-BC14-872E-FD0BB42370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222C1E-199C-7AC1-DE7D-126EF040B5A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176D33-9FCC-3F26-A80C-6A9D784C3EC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1D4BD2-A3F2-5E2B-C450-4E507AD240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7753701-5C12-9598-A8E2-3113856689EE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AC48405-1121-CB90-F87A-A7779AACE4BA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7202D48-7F9A-937B-9EC7-8B9A2BDEB52A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F1B654B-8C98-8B88-6189-540D1DC84C55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6D7001-1B48-D0B4-9BC8-A3E9BD6F3550}"/>
              </a:ext>
            </a:extLst>
          </p:cNvPr>
          <p:cNvSpPr txBox="1"/>
          <p:nvPr/>
        </p:nvSpPr>
        <p:spPr>
          <a:xfrm>
            <a:off x="2474476" y="1102380"/>
            <a:ext cx="4001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Persistent Connection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ECB47B1-B145-CFDE-7F3D-76D99D37CF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80" y="2340327"/>
            <a:ext cx="10774620" cy="366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32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3B83C-E41B-3774-2A3F-1AB0B2B63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7D4F53-1850-21C1-87C4-6A75D0955DC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26535-ADC4-5C16-B9F8-6D4B30A4784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502B18-7A0A-C3A3-6DED-E1CC4DFA740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D4DC57-BF9E-CF6D-18E0-D37AF6B63EF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F32165-2D3F-FDC2-F48A-EE68B5A7E7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D7B84F9-07ED-390D-EAB1-2AD12A42C8B3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EEE062-F8F8-21D3-D363-FCEA38E986CB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BC8F0F-678D-6C15-EDBC-55625E6D7BB4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60DE137-5440-AFE1-41E9-BCA081DAF2BC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30362A-B1EC-C1DF-054B-12819296FD7C}"/>
              </a:ext>
            </a:extLst>
          </p:cNvPr>
          <p:cNvSpPr txBox="1"/>
          <p:nvPr/>
        </p:nvSpPr>
        <p:spPr>
          <a:xfrm>
            <a:off x="2474476" y="1102380"/>
            <a:ext cx="4001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latin typeface="Tajawal Medium" panose="00000600000000000000" pitchFamily="2" charset="-78"/>
                <a:cs typeface="Tajawal Medium" panose="00000600000000000000" pitchFamily="2" charset="-78"/>
              </a:rPr>
              <a:t>Persistent Connection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91F248-737C-008A-CE35-029AEE90AC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137" y="2000139"/>
            <a:ext cx="10922677" cy="451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62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f51ca246ac35a0965651d648262080f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3ab2b786f06899cbef12ab29aa3cee1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2E4DA27-DFCE-4C48-83FA-5F5B42816C4F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1559</TotalTime>
  <Words>600</Words>
  <Application>Microsoft Office PowerPoint</Application>
  <PresentationFormat>Widescreen</PresentationFormat>
  <Paragraphs>176</Paragraphs>
  <Slides>38</Slides>
  <Notes>37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Tajawal Medium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24</cp:revision>
  <dcterms:created xsi:type="dcterms:W3CDTF">2023-04-29T09:08:00Z</dcterms:created>
  <dcterms:modified xsi:type="dcterms:W3CDTF">2025-11-01T02:04:18Z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