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60"/>
  </p:notesMasterIdLst>
  <p:sldIdLst>
    <p:sldId id="260" r:id="rId2"/>
    <p:sldId id="295" r:id="rId3"/>
    <p:sldId id="349" r:id="rId4"/>
    <p:sldId id="272" r:id="rId5"/>
    <p:sldId id="278" r:id="rId6"/>
    <p:sldId id="280" r:id="rId7"/>
    <p:sldId id="281" r:id="rId8"/>
    <p:sldId id="283" r:id="rId9"/>
    <p:sldId id="284" r:id="rId10"/>
    <p:sldId id="285" r:id="rId11"/>
    <p:sldId id="287" r:id="rId12"/>
    <p:sldId id="288" r:id="rId13"/>
    <p:sldId id="289" r:id="rId14"/>
    <p:sldId id="290" r:id="rId15"/>
    <p:sldId id="291" r:id="rId16"/>
    <p:sldId id="292" r:id="rId17"/>
    <p:sldId id="350" r:id="rId18"/>
    <p:sldId id="293" r:id="rId19"/>
    <p:sldId id="294" r:id="rId20"/>
    <p:sldId id="297" r:id="rId21"/>
    <p:sldId id="296" r:id="rId22"/>
    <p:sldId id="299" r:id="rId23"/>
    <p:sldId id="300" r:id="rId24"/>
    <p:sldId id="301" r:id="rId25"/>
    <p:sldId id="302" r:id="rId26"/>
    <p:sldId id="303" r:id="rId27"/>
    <p:sldId id="305" r:id="rId28"/>
    <p:sldId id="306" r:id="rId29"/>
    <p:sldId id="308" r:id="rId30"/>
    <p:sldId id="310" r:id="rId31"/>
    <p:sldId id="311" r:id="rId32"/>
    <p:sldId id="314" r:id="rId33"/>
    <p:sldId id="315" r:id="rId34"/>
    <p:sldId id="351" r:id="rId35"/>
    <p:sldId id="317" r:id="rId36"/>
    <p:sldId id="318" r:id="rId37"/>
    <p:sldId id="321" r:id="rId38"/>
    <p:sldId id="322" r:id="rId39"/>
    <p:sldId id="323" r:id="rId40"/>
    <p:sldId id="324" r:id="rId41"/>
    <p:sldId id="352" r:id="rId42"/>
    <p:sldId id="325" r:id="rId43"/>
    <p:sldId id="326" r:id="rId44"/>
    <p:sldId id="327" r:id="rId45"/>
    <p:sldId id="328" r:id="rId46"/>
    <p:sldId id="329" r:id="rId47"/>
    <p:sldId id="330" r:id="rId48"/>
    <p:sldId id="338" r:id="rId49"/>
    <p:sldId id="353" r:id="rId50"/>
    <p:sldId id="354" r:id="rId51"/>
    <p:sldId id="342" r:id="rId52"/>
    <p:sldId id="343" r:id="rId53"/>
    <p:sldId id="344" r:id="rId54"/>
    <p:sldId id="345" r:id="rId55"/>
    <p:sldId id="346" r:id="rId56"/>
    <p:sldId id="347" r:id="rId57"/>
    <p:sldId id="348" r:id="rId58"/>
    <p:sldId id="276"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5" d="100"/>
          <a:sy n="65" d="100"/>
        </p:scale>
        <p:origin x="8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274AD6-97C9-4E13-9916-82C2A7F09613}" type="doc">
      <dgm:prSet loTypeId="urn:microsoft.com/office/officeart/2008/layout/LinedList" loCatId="hierarchy" qsTypeId="urn:microsoft.com/office/officeart/2005/8/quickstyle/simple5" qsCatId="simple" csTypeId="urn:microsoft.com/office/officeart/2005/8/colors/accent1_4" csCatId="accent1" phldr="1"/>
      <dgm:spPr/>
      <dgm:t>
        <a:bodyPr/>
        <a:lstStyle/>
        <a:p>
          <a:endParaRPr lang="en-US"/>
        </a:p>
      </dgm:t>
    </dgm:pt>
    <dgm:pt modelId="{631A83D9-3C8B-4F8F-8364-5E85D75A8F1C}">
      <dgm:prSet phldrT="[Text]" custT="1"/>
      <dgm:spPr/>
      <dgm:t>
        <a:bodyPr/>
        <a:lstStyle/>
        <a:p>
          <a:endParaRPr lang="en-US" sz="3100" dirty="0" smtClean="0"/>
        </a:p>
        <a:p>
          <a:endParaRPr lang="en-US" sz="3100" dirty="0" smtClean="0"/>
        </a:p>
        <a:p>
          <a:endParaRPr lang="en-US" sz="3100" dirty="0" smtClean="0"/>
        </a:p>
        <a:p>
          <a:r>
            <a:rPr lang="en-US" sz="2800" b="1" i="1" dirty="0" smtClean="0"/>
            <a:t>Principles of Management Information Systems</a:t>
          </a:r>
          <a:endParaRPr lang="en-US" sz="2800" b="1" i="1" dirty="0"/>
        </a:p>
      </dgm:t>
    </dgm:pt>
    <dgm:pt modelId="{7E4D6A5C-D8FD-41B2-8313-F461D8F3F102}" type="parTrans" cxnId="{9BB013A9-D763-494F-85BB-C36D04A4E591}">
      <dgm:prSet/>
      <dgm:spPr/>
      <dgm:t>
        <a:bodyPr/>
        <a:lstStyle/>
        <a:p>
          <a:endParaRPr lang="en-US"/>
        </a:p>
      </dgm:t>
    </dgm:pt>
    <dgm:pt modelId="{159316E0-72A6-4C7E-B6AD-9968D6399510}" type="sibTrans" cxnId="{9BB013A9-D763-494F-85BB-C36D04A4E591}">
      <dgm:prSet/>
      <dgm:spPr/>
      <dgm:t>
        <a:bodyPr/>
        <a:lstStyle/>
        <a:p>
          <a:endParaRPr lang="en-US"/>
        </a:p>
      </dgm:t>
    </dgm:pt>
    <dgm:pt modelId="{5C03FFB8-6723-4B82-9D7F-53C93D66CCCA}">
      <dgm:prSet/>
      <dgm:spPr/>
      <dgm:t>
        <a:bodyPr/>
        <a:lstStyle/>
        <a:p>
          <a:r>
            <a:rPr lang="en-US" b="1" i="1" u="sng" dirty="0" smtClean="0"/>
            <a:t>PART 1</a:t>
          </a:r>
          <a:r>
            <a:rPr lang="en-US" b="1" dirty="0" smtClean="0"/>
            <a:t>	</a:t>
          </a:r>
          <a:r>
            <a:rPr lang="en-US" dirty="0" smtClean="0">
              <a:solidFill>
                <a:schemeClr val="accent1"/>
              </a:solidFill>
            </a:rPr>
            <a:t>Information Systems in Perspective</a:t>
          </a:r>
          <a:endParaRPr lang="en-US" dirty="0">
            <a:solidFill>
              <a:schemeClr val="accent1"/>
            </a:solidFill>
          </a:endParaRPr>
        </a:p>
      </dgm:t>
    </dgm:pt>
    <dgm:pt modelId="{FC7000C0-A399-4EB0-8BB9-86D2E1DB10AA}" type="parTrans" cxnId="{22739AE2-701C-4390-9E5E-0F1D555F56C1}">
      <dgm:prSet/>
      <dgm:spPr/>
      <dgm:t>
        <a:bodyPr/>
        <a:lstStyle/>
        <a:p>
          <a:endParaRPr lang="en-US"/>
        </a:p>
      </dgm:t>
    </dgm:pt>
    <dgm:pt modelId="{A7C5FC6A-8B12-4065-89E1-80E8E344AF3F}" type="sibTrans" cxnId="{22739AE2-701C-4390-9E5E-0F1D555F56C1}">
      <dgm:prSet/>
      <dgm:spPr/>
      <dgm:t>
        <a:bodyPr/>
        <a:lstStyle/>
        <a:p>
          <a:endParaRPr lang="en-US"/>
        </a:p>
      </dgm:t>
    </dgm:pt>
    <dgm:pt modelId="{7A0020AF-8029-4838-8135-0F75B9B8BB4C}">
      <dgm:prSet/>
      <dgm:spPr/>
      <dgm:t>
        <a:bodyPr/>
        <a:lstStyle/>
        <a:p>
          <a:r>
            <a:rPr lang="en-US" b="1" i="1" u="sng" dirty="0" smtClean="0"/>
            <a:t>PART 2</a:t>
          </a:r>
          <a:r>
            <a:rPr lang="en-US" b="1" dirty="0" smtClean="0"/>
            <a:t>	</a:t>
          </a:r>
          <a:r>
            <a:rPr lang="en-US" dirty="0" smtClean="0">
              <a:solidFill>
                <a:schemeClr val="accent1"/>
              </a:solidFill>
            </a:rPr>
            <a:t>Information Technology Concepts</a:t>
          </a:r>
          <a:endParaRPr lang="en-US" dirty="0">
            <a:solidFill>
              <a:schemeClr val="accent1"/>
            </a:solidFill>
          </a:endParaRPr>
        </a:p>
      </dgm:t>
    </dgm:pt>
    <dgm:pt modelId="{D2E32C63-9DB7-4810-A237-F2A05A70BE6F}" type="parTrans" cxnId="{BCC7C38B-6AAC-45CC-9D9B-B9FBC423F50C}">
      <dgm:prSet/>
      <dgm:spPr/>
      <dgm:t>
        <a:bodyPr/>
        <a:lstStyle/>
        <a:p>
          <a:endParaRPr lang="en-US"/>
        </a:p>
      </dgm:t>
    </dgm:pt>
    <dgm:pt modelId="{FBFA90DB-7B00-4385-B1B9-9331D66130D8}" type="sibTrans" cxnId="{BCC7C38B-6AAC-45CC-9D9B-B9FBC423F50C}">
      <dgm:prSet/>
      <dgm:spPr/>
      <dgm:t>
        <a:bodyPr/>
        <a:lstStyle/>
        <a:p>
          <a:endParaRPr lang="en-US"/>
        </a:p>
      </dgm:t>
    </dgm:pt>
    <dgm:pt modelId="{1DBFA478-2276-451A-AF4F-C90F314D35FF}">
      <dgm:prSet/>
      <dgm:spPr/>
      <dgm:t>
        <a:bodyPr/>
        <a:lstStyle/>
        <a:p>
          <a:r>
            <a:rPr lang="en-US" b="1" i="1" u="sng" dirty="0" smtClean="0"/>
            <a:t>PART 3</a:t>
          </a:r>
          <a:r>
            <a:rPr lang="en-US" b="1" dirty="0" smtClean="0"/>
            <a:t>	</a:t>
          </a:r>
          <a:r>
            <a:rPr lang="en-US" dirty="0" smtClean="0">
              <a:solidFill>
                <a:schemeClr val="accent1"/>
              </a:solidFill>
            </a:rPr>
            <a:t>Business Information Systems</a:t>
          </a:r>
          <a:endParaRPr lang="en-US" dirty="0">
            <a:solidFill>
              <a:schemeClr val="accent1"/>
            </a:solidFill>
          </a:endParaRPr>
        </a:p>
      </dgm:t>
    </dgm:pt>
    <dgm:pt modelId="{32A99BD4-D32F-4C21-B1D6-0A202AF96B06}" type="parTrans" cxnId="{60F6C323-1E1C-4BE2-8FBB-130E6C551DF6}">
      <dgm:prSet/>
      <dgm:spPr/>
      <dgm:t>
        <a:bodyPr/>
        <a:lstStyle/>
        <a:p>
          <a:endParaRPr lang="en-US"/>
        </a:p>
      </dgm:t>
    </dgm:pt>
    <dgm:pt modelId="{C7E7F57B-9F9F-4A83-8AC7-6DF233ACEA73}" type="sibTrans" cxnId="{60F6C323-1E1C-4BE2-8FBB-130E6C551DF6}">
      <dgm:prSet/>
      <dgm:spPr/>
      <dgm:t>
        <a:bodyPr/>
        <a:lstStyle/>
        <a:p>
          <a:endParaRPr lang="en-US"/>
        </a:p>
      </dgm:t>
    </dgm:pt>
    <dgm:pt modelId="{28754EF6-ADD9-417A-88A1-DE94A9CACF8E}">
      <dgm:prSet custT="1"/>
      <dgm:spPr/>
      <dgm:t>
        <a:bodyPr/>
        <a:lstStyle/>
        <a:p>
          <a:r>
            <a:rPr lang="en-US" sz="1400" i="1" dirty="0" smtClean="0"/>
            <a:t>Chapter 1</a:t>
          </a:r>
          <a:r>
            <a:rPr lang="en-US" sz="1400" dirty="0" smtClean="0"/>
            <a:t>	</a:t>
          </a:r>
          <a:r>
            <a:rPr lang="en-US" sz="1400" dirty="0" smtClean="0">
              <a:solidFill>
                <a:srgbClr val="FF0000"/>
              </a:solidFill>
            </a:rPr>
            <a:t>An Introduction to Information Systems</a:t>
          </a:r>
          <a:endParaRPr lang="en-US" sz="1400" dirty="0">
            <a:solidFill>
              <a:srgbClr val="FF0000"/>
            </a:solidFill>
          </a:endParaRPr>
        </a:p>
      </dgm:t>
    </dgm:pt>
    <dgm:pt modelId="{49B4AC33-0E3A-4309-BAA4-1E827855D1E4}" type="parTrans" cxnId="{9EF7C4F2-FE8B-4592-8BD9-01156BAF0886}">
      <dgm:prSet/>
      <dgm:spPr/>
      <dgm:t>
        <a:bodyPr/>
        <a:lstStyle/>
        <a:p>
          <a:endParaRPr lang="en-US"/>
        </a:p>
      </dgm:t>
    </dgm:pt>
    <dgm:pt modelId="{5B0FBB3D-50B1-4BFA-A539-63F84C2A654D}" type="sibTrans" cxnId="{9EF7C4F2-FE8B-4592-8BD9-01156BAF0886}">
      <dgm:prSet/>
      <dgm:spPr/>
      <dgm:t>
        <a:bodyPr/>
        <a:lstStyle/>
        <a:p>
          <a:endParaRPr lang="en-US"/>
        </a:p>
      </dgm:t>
    </dgm:pt>
    <dgm:pt modelId="{E0468C06-8084-4797-AF47-9E1CCCAEABB5}">
      <dgm:prSet custT="1"/>
      <dgm:spPr/>
      <dgm:t>
        <a:bodyPr/>
        <a:lstStyle/>
        <a:p>
          <a:r>
            <a:rPr lang="en-US" sz="1400" i="1" dirty="0" smtClean="0"/>
            <a:t>Chapter 2</a:t>
          </a:r>
          <a:r>
            <a:rPr lang="en-US" sz="1400" dirty="0" smtClean="0"/>
            <a:t>	</a:t>
          </a:r>
          <a:r>
            <a:rPr lang="en-US" sz="1400" b="1" dirty="0" smtClean="0">
              <a:solidFill>
                <a:srgbClr val="FF0000"/>
              </a:solidFill>
            </a:rPr>
            <a:t>Information Systems in Organizations</a:t>
          </a:r>
          <a:endParaRPr lang="en-US" sz="1400" b="1" dirty="0">
            <a:solidFill>
              <a:srgbClr val="FF0000"/>
            </a:solidFill>
          </a:endParaRPr>
        </a:p>
      </dgm:t>
    </dgm:pt>
    <dgm:pt modelId="{64E56B5B-2B5B-44FF-8660-8D268114659B}" type="parTrans" cxnId="{D4D9CBDE-46AB-4045-AD09-45CB85BA80CF}">
      <dgm:prSet/>
      <dgm:spPr/>
      <dgm:t>
        <a:bodyPr/>
        <a:lstStyle/>
        <a:p>
          <a:endParaRPr lang="en-US"/>
        </a:p>
      </dgm:t>
    </dgm:pt>
    <dgm:pt modelId="{DE40818F-CB9F-4444-ABB3-4B1C7D60A76B}" type="sibTrans" cxnId="{D4D9CBDE-46AB-4045-AD09-45CB85BA80CF}">
      <dgm:prSet/>
      <dgm:spPr/>
      <dgm:t>
        <a:bodyPr/>
        <a:lstStyle/>
        <a:p>
          <a:endParaRPr lang="en-US"/>
        </a:p>
      </dgm:t>
    </dgm:pt>
    <dgm:pt modelId="{42730D98-C309-48AA-A745-E5849675AA05}">
      <dgm:prSet custT="1"/>
      <dgm:spPr/>
      <dgm:t>
        <a:bodyPr/>
        <a:lstStyle/>
        <a:p>
          <a:r>
            <a:rPr lang="en-US" sz="1400" i="1" dirty="0" smtClean="0"/>
            <a:t>Chapter 3</a:t>
          </a:r>
          <a:r>
            <a:rPr lang="en-US" sz="1400" dirty="0" smtClean="0"/>
            <a:t>	</a:t>
          </a:r>
          <a:r>
            <a:rPr lang="en-US" sz="1400" b="1" dirty="0" smtClean="0">
              <a:solidFill>
                <a:srgbClr val="FF0000"/>
              </a:solidFill>
            </a:rPr>
            <a:t>Hardware and Mobile Devices</a:t>
          </a:r>
          <a:endParaRPr lang="en-US" sz="1400" b="1" dirty="0">
            <a:solidFill>
              <a:srgbClr val="FF0000"/>
            </a:solidFill>
          </a:endParaRPr>
        </a:p>
      </dgm:t>
    </dgm:pt>
    <dgm:pt modelId="{F78A8CFE-97E8-4E4A-950C-C93B606F42CC}" type="parTrans" cxnId="{9218B8E6-F61A-4232-9DFE-402C0C1C033B}">
      <dgm:prSet/>
      <dgm:spPr/>
      <dgm:t>
        <a:bodyPr/>
        <a:lstStyle/>
        <a:p>
          <a:endParaRPr lang="en-US"/>
        </a:p>
      </dgm:t>
    </dgm:pt>
    <dgm:pt modelId="{84014010-7F36-4D07-A6AC-EA5B3B714CD9}" type="sibTrans" cxnId="{9218B8E6-F61A-4232-9DFE-402C0C1C033B}">
      <dgm:prSet/>
      <dgm:spPr/>
      <dgm:t>
        <a:bodyPr/>
        <a:lstStyle/>
        <a:p>
          <a:endParaRPr lang="en-US"/>
        </a:p>
      </dgm:t>
    </dgm:pt>
    <dgm:pt modelId="{97D94123-D80C-4FA7-B595-550B4061F56D}">
      <dgm:prSet custT="1"/>
      <dgm:spPr/>
      <dgm:t>
        <a:bodyPr/>
        <a:lstStyle/>
        <a:p>
          <a:r>
            <a:rPr lang="en-US" sz="1400" i="1" dirty="0" smtClean="0"/>
            <a:t>Chapter 4</a:t>
          </a:r>
          <a:r>
            <a:rPr lang="en-US" sz="1400" dirty="0" smtClean="0"/>
            <a:t>	</a:t>
          </a:r>
          <a:r>
            <a:rPr lang="en-US" sz="1400" b="1" dirty="0" smtClean="0">
              <a:solidFill>
                <a:srgbClr val="FF0000"/>
              </a:solidFill>
            </a:rPr>
            <a:t>Software and Mobile Applications</a:t>
          </a:r>
          <a:endParaRPr lang="en-US" sz="1400" b="1" dirty="0">
            <a:solidFill>
              <a:srgbClr val="FF0000"/>
            </a:solidFill>
          </a:endParaRPr>
        </a:p>
      </dgm:t>
    </dgm:pt>
    <dgm:pt modelId="{A3F7F87E-087D-4DAF-87EB-C374B2EFEC03}" type="parTrans" cxnId="{CE3BFC2D-3212-4B9E-85BF-CD7C031F0522}">
      <dgm:prSet/>
      <dgm:spPr/>
      <dgm:t>
        <a:bodyPr/>
        <a:lstStyle/>
        <a:p>
          <a:endParaRPr lang="en-US"/>
        </a:p>
      </dgm:t>
    </dgm:pt>
    <dgm:pt modelId="{8FCF8276-DD74-40C1-8B35-97DAE2F3F669}" type="sibTrans" cxnId="{CE3BFC2D-3212-4B9E-85BF-CD7C031F0522}">
      <dgm:prSet/>
      <dgm:spPr/>
      <dgm:t>
        <a:bodyPr/>
        <a:lstStyle/>
        <a:p>
          <a:endParaRPr lang="en-US"/>
        </a:p>
      </dgm:t>
    </dgm:pt>
    <dgm:pt modelId="{684980D4-55FB-41B2-BE17-DB7FEE12DCA0}">
      <dgm:prSet custT="1"/>
      <dgm:spPr/>
      <dgm:t>
        <a:bodyPr/>
        <a:lstStyle/>
        <a:p>
          <a:r>
            <a:rPr lang="en-US" sz="1400" i="1" dirty="0" smtClean="0"/>
            <a:t>Chapter 5</a:t>
          </a:r>
          <a:r>
            <a:rPr lang="en-US" sz="1400" dirty="0" smtClean="0"/>
            <a:t>	</a:t>
          </a:r>
          <a:r>
            <a:rPr lang="en-US" sz="1400" b="1" dirty="0" smtClean="0">
              <a:solidFill>
                <a:srgbClr val="FF0000"/>
              </a:solidFill>
            </a:rPr>
            <a:t>Database Systems and Big Data</a:t>
          </a:r>
          <a:endParaRPr lang="en-US" sz="1400" b="1" dirty="0">
            <a:solidFill>
              <a:srgbClr val="FF0000"/>
            </a:solidFill>
          </a:endParaRPr>
        </a:p>
      </dgm:t>
    </dgm:pt>
    <dgm:pt modelId="{6DF6DED4-4012-4A59-AF42-AC9C30F39489}" type="parTrans" cxnId="{58030549-2131-481D-B6CD-CA46FC4E6479}">
      <dgm:prSet/>
      <dgm:spPr/>
      <dgm:t>
        <a:bodyPr/>
        <a:lstStyle/>
        <a:p>
          <a:endParaRPr lang="en-US"/>
        </a:p>
      </dgm:t>
    </dgm:pt>
    <dgm:pt modelId="{C8EE275C-3FA0-4A46-84CF-1AF4F5574522}" type="sibTrans" cxnId="{58030549-2131-481D-B6CD-CA46FC4E6479}">
      <dgm:prSet/>
      <dgm:spPr/>
      <dgm:t>
        <a:bodyPr/>
        <a:lstStyle/>
        <a:p>
          <a:endParaRPr lang="en-US"/>
        </a:p>
      </dgm:t>
    </dgm:pt>
    <dgm:pt modelId="{9DAFC141-97BC-4100-825B-2A280B0EB700}">
      <dgm:prSet custT="1"/>
      <dgm:spPr/>
      <dgm:t>
        <a:bodyPr/>
        <a:lstStyle/>
        <a:p>
          <a:r>
            <a:rPr lang="en-US" sz="1400" i="1" dirty="0" smtClean="0"/>
            <a:t>Chapter 6</a:t>
          </a:r>
          <a:r>
            <a:rPr lang="en-US" sz="1400" dirty="0" smtClean="0"/>
            <a:t>	</a:t>
          </a:r>
          <a:r>
            <a:rPr lang="en-US" sz="1400" b="1" dirty="0" smtClean="0">
              <a:solidFill>
                <a:srgbClr val="FF0000"/>
              </a:solidFill>
            </a:rPr>
            <a:t>Networks and Cloud Computing</a:t>
          </a:r>
          <a:endParaRPr lang="en-US" sz="1400" b="1" dirty="0">
            <a:solidFill>
              <a:srgbClr val="FF0000"/>
            </a:solidFill>
          </a:endParaRPr>
        </a:p>
      </dgm:t>
    </dgm:pt>
    <dgm:pt modelId="{024C251D-2A1F-4826-9543-23059CDC03EB}" type="parTrans" cxnId="{0AD57228-B260-4D6A-A6A2-31F1F6F24862}">
      <dgm:prSet/>
      <dgm:spPr/>
      <dgm:t>
        <a:bodyPr/>
        <a:lstStyle/>
        <a:p>
          <a:endParaRPr lang="en-US"/>
        </a:p>
      </dgm:t>
    </dgm:pt>
    <dgm:pt modelId="{13646140-1D0F-429A-87C7-C267F78ACCED}" type="sibTrans" cxnId="{0AD57228-B260-4D6A-A6A2-31F1F6F24862}">
      <dgm:prSet/>
      <dgm:spPr/>
      <dgm:t>
        <a:bodyPr/>
        <a:lstStyle/>
        <a:p>
          <a:endParaRPr lang="en-US"/>
        </a:p>
      </dgm:t>
    </dgm:pt>
    <dgm:pt modelId="{12AB4A80-F41D-4F77-8D35-BF49B1F95665}">
      <dgm:prSet custT="1"/>
      <dgm:spPr/>
      <dgm:t>
        <a:bodyPr/>
        <a:lstStyle/>
        <a:p>
          <a:r>
            <a:rPr lang="en-US" sz="1400" i="1" dirty="0" smtClean="0"/>
            <a:t>Chapter 7</a:t>
          </a:r>
          <a:r>
            <a:rPr lang="en-US" sz="1400" dirty="0" smtClean="0"/>
            <a:t>	</a:t>
          </a:r>
          <a:r>
            <a:rPr lang="en-US" sz="1400" b="1" dirty="0" smtClean="0">
              <a:solidFill>
                <a:srgbClr val="FF0000"/>
              </a:solidFill>
            </a:rPr>
            <a:t>Electronic and Mobile Commerce</a:t>
          </a:r>
          <a:endParaRPr lang="en-US" sz="1400" b="1" dirty="0">
            <a:solidFill>
              <a:srgbClr val="FF0000"/>
            </a:solidFill>
          </a:endParaRPr>
        </a:p>
      </dgm:t>
    </dgm:pt>
    <dgm:pt modelId="{732304DC-F99B-4811-A73C-22BA9B88AEAF}" type="parTrans" cxnId="{91A12194-FEBF-418B-A625-DC0B31851A87}">
      <dgm:prSet/>
      <dgm:spPr/>
      <dgm:t>
        <a:bodyPr/>
        <a:lstStyle/>
        <a:p>
          <a:endParaRPr lang="en-US"/>
        </a:p>
      </dgm:t>
    </dgm:pt>
    <dgm:pt modelId="{93AE7E4B-1269-4673-BF1D-218A26B0805A}" type="sibTrans" cxnId="{91A12194-FEBF-418B-A625-DC0B31851A87}">
      <dgm:prSet/>
      <dgm:spPr/>
      <dgm:t>
        <a:bodyPr/>
        <a:lstStyle/>
        <a:p>
          <a:endParaRPr lang="en-US"/>
        </a:p>
      </dgm:t>
    </dgm:pt>
    <dgm:pt modelId="{200A6C3B-1F1D-4B45-8070-3279FB16B60B}">
      <dgm:prSet custT="1"/>
      <dgm:spPr/>
      <dgm:t>
        <a:bodyPr/>
        <a:lstStyle/>
        <a:p>
          <a:r>
            <a:rPr lang="en-US" sz="1400" i="1" dirty="0" smtClean="0"/>
            <a:t>Chapter 8</a:t>
          </a:r>
          <a:r>
            <a:rPr lang="en-US" sz="1400" dirty="0" smtClean="0"/>
            <a:t>	</a:t>
          </a:r>
          <a:r>
            <a:rPr lang="en-US" sz="1400" b="1" dirty="0" smtClean="0">
              <a:solidFill>
                <a:srgbClr val="FF0000"/>
              </a:solidFill>
            </a:rPr>
            <a:t>Enterprise Systems</a:t>
          </a:r>
          <a:endParaRPr lang="en-US" sz="1400" b="1" dirty="0">
            <a:solidFill>
              <a:srgbClr val="FF0000"/>
            </a:solidFill>
          </a:endParaRPr>
        </a:p>
      </dgm:t>
    </dgm:pt>
    <dgm:pt modelId="{DA6D5AF7-429B-4DA1-87C2-80E3040C8083}" type="parTrans" cxnId="{F30ECEA6-84E3-4D12-AB12-6E646F195488}">
      <dgm:prSet/>
      <dgm:spPr/>
      <dgm:t>
        <a:bodyPr/>
        <a:lstStyle/>
        <a:p>
          <a:endParaRPr lang="en-US"/>
        </a:p>
      </dgm:t>
    </dgm:pt>
    <dgm:pt modelId="{F01A43F7-5319-40BE-8B11-B0E1167B633B}" type="sibTrans" cxnId="{F30ECEA6-84E3-4D12-AB12-6E646F195488}">
      <dgm:prSet/>
      <dgm:spPr/>
      <dgm:t>
        <a:bodyPr/>
        <a:lstStyle/>
        <a:p>
          <a:endParaRPr lang="en-US"/>
        </a:p>
      </dgm:t>
    </dgm:pt>
    <dgm:pt modelId="{9FE6B4E0-AB6E-41F3-9DCB-180E326EDFD5}">
      <dgm:prSet custT="1"/>
      <dgm:spPr/>
      <dgm:t>
        <a:bodyPr/>
        <a:lstStyle/>
        <a:p>
          <a:r>
            <a:rPr lang="en-US" sz="1400" i="1" dirty="0" smtClean="0"/>
            <a:t>Chapter 9</a:t>
          </a:r>
          <a:r>
            <a:rPr lang="en-US" sz="1400" dirty="0" smtClean="0"/>
            <a:t>	</a:t>
          </a:r>
          <a:r>
            <a:rPr lang="en-US" sz="1400" b="1" dirty="0" smtClean="0">
              <a:solidFill>
                <a:srgbClr val="FF0000"/>
              </a:solidFill>
            </a:rPr>
            <a:t>Business Intelligence and Analytics</a:t>
          </a:r>
          <a:endParaRPr lang="en-US" sz="1400" b="1" dirty="0">
            <a:solidFill>
              <a:srgbClr val="FF0000"/>
            </a:solidFill>
          </a:endParaRPr>
        </a:p>
      </dgm:t>
    </dgm:pt>
    <dgm:pt modelId="{6DBEFA5C-18D8-4734-A285-EBA98FECAA92}" type="parTrans" cxnId="{6CE33320-4E26-4962-9D67-35609B58D471}">
      <dgm:prSet/>
      <dgm:spPr/>
      <dgm:t>
        <a:bodyPr/>
        <a:lstStyle/>
        <a:p>
          <a:endParaRPr lang="en-US"/>
        </a:p>
      </dgm:t>
    </dgm:pt>
    <dgm:pt modelId="{A26A7813-E3A8-4316-AD33-7BA5D21FEFC1}" type="sibTrans" cxnId="{6CE33320-4E26-4962-9D67-35609B58D471}">
      <dgm:prSet/>
      <dgm:spPr/>
      <dgm:t>
        <a:bodyPr/>
        <a:lstStyle/>
        <a:p>
          <a:endParaRPr lang="en-US"/>
        </a:p>
      </dgm:t>
    </dgm:pt>
    <dgm:pt modelId="{D206B336-1511-4F4F-A800-9A4EB553D0B0}">
      <dgm:prSet custT="1"/>
      <dgm:spPr/>
      <dgm:t>
        <a:bodyPr/>
        <a:lstStyle/>
        <a:p>
          <a:r>
            <a:rPr lang="en-US" sz="1400" i="1" dirty="0" smtClean="0"/>
            <a:t>Chapter 10 </a:t>
          </a:r>
          <a:r>
            <a:rPr lang="en-US" sz="1400" dirty="0" smtClean="0"/>
            <a:t>	</a:t>
          </a:r>
          <a:r>
            <a:rPr lang="en-US" sz="1400" b="1" dirty="0" smtClean="0">
              <a:solidFill>
                <a:srgbClr val="FF0000"/>
              </a:solidFill>
            </a:rPr>
            <a:t>Knowledge Management and Specialized Information System</a:t>
          </a:r>
          <a:endParaRPr lang="en-US" sz="1400" b="1" dirty="0">
            <a:solidFill>
              <a:srgbClr val="FF0000"/>
            </a:solidFill>
          </a:endParaRPr>
        </a:p>
      </dgm:t>
    </dgm:pt>
    <dgm:pt modelId="{A8E695FC-7F57-4759-895E-088DEC1736B1}" type="parTrans" cxnId="{7AAE4D84-1975-422B-9627-4825DEDC6538}">
      <dgm:prSet/>
      <dgm:spPr/>
      <dgm:t>
        <a:bodyPr/>
        <a:lstStyle/>
        <a:p>
          <a:endParaRPr lang="en-US"/>
        </a:p>
      </dgm:t>
    </dgm:pt>
    <dgm:pt modelId="{2B36BF3A-22C3-4961-A0B7-A5AEBBD69403}" type="sibTrans" cxnId="{7AAE4D84-1975-422B-9627-4825DEDC6538}">
      <dgm:prSet/>
      <dgm:spPr/>
      <dgm:t>
        <a:bodyPr/>
        <a:lstStyle/>
        <a:p>
          <a:endParaRPr lang="en-US"/>
        </a:p>
      </dgm:t>
    </dgm:pt>
    <dgm:pt modelId="{9B193DE0-7944-4096-B024-E946DD39E74E}" type="pres">
      <dgm:prSet presAssocID="{1E274AD6-97C9-4E13-9916-82C2A7F09613}" presName="vert0" presStyleCnt="0">
        <dgm:presLayoutVars>
          <dgm:dir/>
          <dgm:animOne val="branch"/>
          <dgm:animLvl val="lvl"/>
        </dgm:presLayoutVars>
      </dgm:prSet>
      <dgm:spPr/>
      <dgm:t>
        <a:bodyPr/>
        <a:lstStyle/>
        <a:p>
          <a:endParaRPr lang="en-US"/>
        </a:p>
      </dgm:t>
    </dgm:pt>
    <dgm:pt modelId="{98BC3D8E-7117-4A17-8280-D39F0594F90B}" type="pres">
      <dgm:prSet presAssocID="{631A83D9-3C8B-4F8F-8364-5E85D75A8F1C}" presName="thickLine" presStyleLbl="alignNode1" presStyleIdx="0" presStyleCnt="1"/>
      <dgm:spPr/>
    </dgm:pt>
    <dgm:pt modelId="{AEE5AAC3-2661-4F4C-B3F6-59C751C4EDA8}" type="pres">
      <dgm:prSet presAssocID="{631A83D9-3C8B-4F8F-8364-5E85D75A8F1C}" presName="horz1" presStyleCnt="0"/>
      <dgm:spPr/>
    </dgm:pt>
    <dgm:pt modelId="{C15FFE19-4ED4-484C-A1E3-D2636DF18B8F}" type="pres">
      <dgm:prSet presAssocID="{631A83D9-3C8B-4F8F-8364-5E85D75A8F1C}" presName="tx1" presStyleLbl="revTx" presStyleIdx="0" presStyleCnt="14"/>
      <dgm:spPr/>
      <dgm:t>
        <a:bodyPr/>
        <a:lstStyle/>
        <a:p>
          <a:endParaRPr lang="en-US"/>
        </a:p>
      </dgm:t>
    </dgm:pt>
    <dgm:pt modelId="{DBC8FE29-4C6C-45A3-8357-6F07602CECDA}" type="pres">
      <dgm:prSet presAssocID="{631A83D9-3C8B-4F8F-8364-5E85D75A8F1C}" presName="vert1" presStyleCnt="0"/>
      <dgm:spPr/>
    </dgm:pt>
    <dgm:pt modelId="{1B123369-0D01-4BD1-93AD-42319B4C1155}" type="pres">
      <dgm:prSet presAssocID="{5C03FFB8-6723-4B82-9D7F-53C93D66CCCA}" presName="vertSpace2a" presStyleCnt="0"/>
      <dgm:spPr/>
    </dgm:pt>
    <dgm:pt modelId="{4A281494-A71C-4444-B52D-D8B3D342BD3B}" type="pres">
      <dgm:prSet presAssocID="{5C03FFB8-6723-4B82-9D7F-53C93D66CCCA}" presName="horz2" presStyleCnt="0"/>
      <dgm:spPr/>
    </dgm:pt>
    <dgm:pt modelId="{B9FDB78D-89E2-4EB0-B190-3963B908E0FD}" type="pres">
      <dgm:prSet presAssocID="{5C03FFB8-6723-4B82-9D7F-53C93D66CCCA}" presName="horzSpace2" presStyleCnt="0"/>
      <dgm:spPr/>
    </dgm:pt>
    <dgm:pt modelId="{8D02A036-3871-4E72-8C7A-0197EC399BA8}" type="pres">
      <dgm:prSet presAssocID="{5C03FFB8-6723-4B82-9D7F-53C93D66CCCA}" presName="tx2" presStyleLbl="revTx" presStyleIdx="1" presStyleCnt="14"/>
      <dgm:spPr/>
      <dgm:t>
        <a:bodyPr/>
        <a:lstStyle/>
        <a:p>
          <a:endParaRPr lang="en-US"/>
        </a:p>
      </dgm:t>
    </dgm:pt>
    <dgm:pt modelId="{3C9962F0-8E12-4EEE-B0B0-D37E9311E124}" type="pres">
      <dgm:prSet presAssocID="{5C03FFB8-6723-4B82-9D7F-53C93D66CCCA}" presName="vert2" presStyleCnt="0"/>
      <dgm:spPr/>
    </dgm:pt>
    <dgm:pt modelId="{78C46FFF-FAEB-46C9-B8BF-C8580B05A189}" type="pres">
      <dgm:prSet presAssocID="{28754EF6-ADD9-417A-88A1-DE94A9CACF8E}" presName="horz3" presStyleCnt="0"/>
      <dgm:spPr/>
    </dgm:pt>
    <dgm:pt modelId="{73EFB801-A3BC-4F7F-9A34-F6133AE9527F}" type="pres">
      <dgm:prSet presAssocID="{28754EF6-ADD9-417A-88A1-DE94A9CACF8E}" presName="horzSpace3" presStyleCnt="0"/>
      <dgm:spPr/>
    </dgm:pt>
    <dgm:pt modelId="{F8EAA286-B2A9-4A09-A410-083C9B566BE8}" type="pres">
      <dgm:prSet presAssocID="{28754EF6-ADD9-417A-88A1-DE94A9CACF8E}" presName="tx3" presStyleLbl="revTx" presStyleIdx="2" presStyleCnt="14"/>
      <dgm:spPr/>
      <dgm:t>
        <a:bodyPr/>
        <a:lstStyle/>
        <a:p>
          <a:endParaRPr lang="en-US"/>
        </a:p>
      </dgm:t>
    </dgm:pt>
    <dgm:pt modelId="{6AA2C307-F8F0-4655-9806-6CC5E7829858}" type="pres">
      <dgm:prSet presAssocID="{28754EF6-ADD9-417A-88A1-DE94A9CACF8E}" presName="vert3" presStyleCnt="0"/>
      <dgm:spPr/>
    </dgm:pt>
    <dgm:pt modelId="{27876C57-55D0-4B5D-BD7B-EED7250AFCDC}" type="pres">
      <dgm:prSet presAssocID="{5B0FBB3D-50B1-4BFA-A539-63F84C2A654D}" presName="thinLine3" presStyleLbl="callout" presStyleIdx="0" presStyleCnt="10"/>
      <dgm:spPr/>
    </dgm:pt>
    <dgm:pt modelId="{CACB8514-0E11-4A3C-979A-B549743DED23}" type="pres">
      <dgm:prSet presAssocID="{E0468C06-8084-4797-AF47-9E1CCCAEABB5}" presName="horz3" presStyleCnt="0"/>
      <dgm:spPr/>
    </dgm:pt>
    <dgm:pt modelId="{6F65411E-B071-4AD7-B93A-2D6BDDE0F964}" type="pres">
      <dgm:prSet presAssocID="{E0468C06-8084-4797-AF47-9E1CCCAEABB5}" presName="horzSpace3" presStyleCnt="0"/>
      <dgm:spPr/>
    </dgm:pt>
    <dgm:pt modelId="{DFED7256-0862-4517-A744-51CC9F49EA2E}" type="pres">
      <dgm:prSet presAssocID="{E0468C06-8084-4797-AF47-9E1CCCAEABB5}" presName="tx3" presStyleLbl="revTx" presStyleIdx="3" presStyleCnt="14"/>
      <dgm:spPr/>
      <dgm:t>
        <a:bodyPr/>
        <a:lstStyle/>
        <a:p>
          <a:endParaRPr lang="en-US"/>
        </a:p>
      </dgm:t>
    </dgm:pt>
    <dgm:pt modelId="{16470E8D-4B64-4C55-8F49-A3A6294D3990}" type="pres">
      <dgm:prSet presAssocID="{E0468C06-8084-4797-AF47-9E1CCCAEABB5}" presName="vert3" presStyleCnt="0"/>
      <dgm:spPr/>
    </dgm:pt>
    <dgm:pt modelId="{4EA492DB-28B7-4346-88BA-B633272B8600}" type="pres">
      <dgm:prSet presAssocID="{5C03FFB8-6723-4B82-9D7F-53C93D66CCCA}" presName="thinLine2b" presStyleLbl="callout" presStyleIdx="1" presStyleCnt="10"/>
      <dgm:spPr/>
    </dgm:pt>
    <dgm:pt modelId="{21FC781D-76DA-4E70-9C60-E1EDC2EB6416}" type="pres">
      <dgm:prSet presAssocID="{5C03FFB8-6723-4B82-9D7F-53C93D66CCCA}" presName="vertSpace2b" presStyleCnt="0"/>
      <dgm:spPr/>
    </dgm:pt>
    <dgm:pt modelId="{E2D2A90C-CB3A-4333-84A6-BD2C401412B7}" type="pres">
      <dgm:prSet presAssocID="{7A0020AF-8029-4838-8135-0F75B9B8BB4C}" presName="horz2" presStyleCnt="0"/>
      <dgm:spPr/>
    </dgm:pt>
    <dgm:pt modelId="{B54DD52C-A413-4EB1-81C6-280F5EF00079}" type="pres">
      <dgm:prSet presAssocID="{7A0020AF-8029-4838-8135-0F75B9B8BB4C}" presName="horzSpace2" presStyleCnt="0"/>
      <dgm:spPr/>
    </dgm:pt>
    <dgm:pt modelId="{1A351F1E-C5A3-4A5F-BEB8-BF7E89355467}" type="pres">
      <dgm:prSet presAssocID="{7A0020AF-8029-4838-8135-0F75B9B8BB4C}" presName="tx2" presStyleLbl="revTx" presStyleIdx="4" presStyleCnt="14"/>
      <dgm:spPr/>
      <dgm:t>
        <a:bodyPr/>
        <a:lstStyle/>
        <a:p>
          <a:endParaRPr lang="en-US"/>
        </a:p>
      </dgm:t>
    </dgm:pt>
    <dgm:pt modelId="{4331CBAD-9E4A-4B78-8A0F-AB32E8C43C15}" type="pres">
      <dgm:prSet presAssocID="{7A0020AF-8029-4838-8135-0F75B9B8BB4C}" presName="vert2" presStyleCnt="0"/>
      <dgm:spPr/>
    </dgm:pt>
    <dgm:pt modelId="{EBC783F6-B4EE-4851-A828-FA897E21C1E3}" type="pres">
      <dgm:prSet presAssocID="{42730D98-C309-48AA-A745-E5849675AA05}" presName="horz3" presStyleCnt="0"/>
      <dgm:spPr/>
    </dgm:pt>
    <dgm:pt modelId="{37FB69CB-4A23-4214-89FC-373C22E86811}" type="pres">
      <dgm:prSet presAssocID="{42730D98-C309-48AA-A745-E5849675AA05}" presName="horzSpace3" presStyleCnt="0"/>
      <dgm:spPr/>
    </dgm:pt>
    <dgm:pt modelId="{A3ADD967-32A9-4CED-A7F0-08E3A83ACB17}" type="pres">
      <dgm:prSet presAssocID="{42730D98-C309-48AA-A745-E5849675AA05}" presName="tx3" presStyleLbl="revTx" presStyleIdx="5" presStyleCnt="14"/>
      <dgm:spPr/>
      <dgm:t>
        <a:bodyPr/>
        <a:lstStyle/>
        <a:p>
          <a:endParaRPr lang="en-US"/>
        </a:p>
      </dgm:t>
    </dgm:pt>
    <dgm:pt modelId="{E3A5B7B3-D211-4624-ADDD-9B1E81FF66E1}" type="pres">
      <dgm:prSet presAssocID="{42730D98-C309-48AA-A745-E5849675AA05}" presName="vert3" presStyleCnt="0"/>
      <dgm:spPr/>
    </dgm:pt>
    <dgm:pt modelId="{D1B725B0-E928-4117-8146-0F9F0DF8C609}" type="pres">
      <dgm:prSet presAssocID="{84014010-7F36-4D07-A6AC-EA5B3B714CD9}" presName="thinLine3" presStyleLbl="callout" presStyleIdx="2" presStyleCnt="10"/>
      <dgm:spPr/>
    </dgm:pt>
    <dgm:pt modelId="{31D64566-ABDE-4CCD-BD42-1539FAB7CD6B}" type="pres">
      <dgm:prSet presAssocID="{97D94123-D80C-4FA7-B595-550B4061F56D}" presName="horz3" presStyleCnt="0"/>
      <dgm:spPr/>
    </dgm:pt>
    <dgm:pt modelId="{0DA7B009-8791-41EC-BE3F-4805EAE14A83}" type="pres">
      <dgm:prSet presAssocID="{97D94123-D80C-4FA7-B595-550B4061F56D}" presName="horzSpace3" presStyleCnt="0"/>
      <dgm:spPr/>
    </dgm:pt>
    <dgm:pt modelId="{8F0BC8FC-2AD0-4994-95A6-1C68853EA065}" type="pres">
      <dgm:prSet presAssocID="{97D94123-D80C-4FA7-B595-550B4061F56D}" presName="tx3" presStyleLbl="revTx" presStyleIdx="6" presStyleCnt="14"/>
      <dgm:spPr/>
      <dgm:t>
        <a:bodyPr/>
        <a:lstStyle/>
        <a:p>
          <a:endParaRPr lang="en-US"/>
        </a:p>
      </dgm:t>
    </dgm:pt>
    <dgm:pt modelId="{EE9C9241-9E14-4493-9987-10518A9323FA}" type="pres">
      <dgm:prSet presAssocID="{97D94123-D80C-4FA7-B595-550B4061F56D}" presName="vert3" presStyleCnt="0"/>
      <dgm:spPr/>
    </dgm:pt>
    <dgm:pt modelId="{DC216626-6E79-4F8E-B24E-08D9BC5198F7}" type="pres">
      <dgm:prSet presAssocID="{8FCF8276-DD74-40C1-8B35-97DAE2F3F669}" presName="thinLine3" presStyleLbl="callout" presStyleIdx="3" presStyleCnt="10"/>
      <dgm:spPr/>
    </dgm:pt>
    <dgm:pt modelId="{21EE8E7D-3E7C-440C-8EBA-4C080404B87B}" type="pres">
      <dgm:prSet presAssocID="{684980D4-55FB-41B2-BE17-DB7FEE12DCA0}" presName="horz3" presStyleCnt="0"/>
      <dgm:spPr/>
    </dgm:pt>
    <dgm:pt modelId="{E0A4F69C-FE02-4FFF-AE2B-13384F0A6E90}" type="pres">
      <dgm:prSet presAssocID="{684980D4-55FB-41B2-BE17-DB7FEE12DCA0}" presName="horzSpace3" presStyleCnt="0"/>
      <dgm:spPr/>
    </dgm:pt>
    <dgm:pt modelId="{C51A1E6C-7822-4AA6-9B40-2F22AD2CD13B}" type="pres">
      <dgm:prSet presAssocID="{684980D4-55FB-41B2-BE17-DB7FEE12DCA0}" presName="tx3" presStyleLbl="revTx" presStyleIdx="7" presStyleCnt="14"/>
      <dgm:spPr/>
      <dgm:t>
        <a:bodyPr/>
        <a:lstStyle/>
        <a:p>
          <a:endParaRPr lang="en-US"/>
        </a:p>
      </dgm:t>
    </dgm:pt>
    <dgm:pt modelId="{4C83911D-0FA2-4A3A-96AD-AF9141DCE5FC}" type="pres">
      <dgm:prSet presAssocID="{684980D4-55FB-41B2-BE17-DB7FEE12DCA0}" presName="vert3" presStyleCnt="0"/>
      <dgm:spPr/>
    </dgm:pt>
    <dgm:pt modelId="{05EEEA38-10A9-47AB-9ED5-B869EFBFB1D4}" type="pres">
      <dgm:prSet presAssocID="{C8EE275C-3FA0-4A46-84CF-1AF4F5574522}" presName="thinLine3" presStyleLbl="callout" presStyleIdx="4" presStyleCnt="10"/>
      <dgm:spPr/>
    </dgm:pt>
    <dgm:pt modelId="{20B23072-D5EE-4924-886A-DE8E2A192342}" type="pres">
      <dgm:prSet presAssocID="{9DAFC141-97BC-4100-825B-2A280B0EB700}" presName="horz3" presStyleCnt="0"/>
      <dgm:spPr/>
    </dgm:pt>
    <dgm:pt modelId="{0070C9C1-7844-4849-B8A7-1B78EBC5453D}" type="pres">
      <dgm:prSet presAssocID="{9DAFC141-97BC-4100-825B-2A280B0EB700}" presName="horzSpace3" presStyleCnt="0"/>
      <dgm:spPr/>
    </dgm:pt>
    <dgm:pt modelId="{A8C5A855-AEC0-4E73-8CD7-2CD54EB1AA8C}" type="pres">
      <dgm:prSet presAssocID="{9DAFC141-97BC-4100-825B-2A280B0EB700}" presName="tx3" presStyleLbl="revTx" presStyleIdx="8" presStyleCnt="14"/>
      <dgm:spPr/>
      <dgm:t>
        <a:bodyPr/>
        <a:lstStyle/>
        <a:p>
          <a:endParaRPr lang="en-US"/>
        </a:p>
      </dgm:t>
    </dgm:pt>
    <dgm:pt modelId="{56BEDD50-5657-499E-91B5-8F317B78C390}" type="pres">
      <dgm:prSet presAssocID="{9DAFC141-97BC-4100-825B-2A280B0EB700}" presName="vert3" presStyleCnt="0"/>
      <dgm:spPr/>
    </dgm:pt>
    <dgm:pt modelId="{FDA8E254-916F-426A-BA59-83EDE7C271B5}" type="pres">
      <dgm:prSet presAssocID="{7A0020AF-8029-4838-8135-0F75B9B8BB4C}" presName="thinLine2b" presStyleLbl="callout" presStyleIdx="5" presStyleCnt="10"/>
      <dgm:spPr/>
    </dgm:pt>
    <dgm:pt modelId="{A863AEF2-CCC9-4F56-947E-EC65276FD1ED}" type="pres">
      <dgm:prSet presAssocID="{7A0020AF-8029-4838-8135-0F75B9B8BB4C}" presName="vertSpace2b" presStyleCnt="0"/>
      <dgm:spPr/>
    </dgm:pt>
    <dgm:pt modelId="{F0A2E18D-6D4B-4898-A21F-5B8D0C01BB4A}" type="pres">
      <dgm:prSet presAssocID="{1DBFA478-2276-451A-AF4F-C90F314D35FF}" presName="horz2" presStyleCnt="0"/>
      <dgm:spPr/>
    </dgm:pt>
    <dgm:pt modelId="{A1E00662-50AA-46B7-8CB2-8C37BBADD917}" type="pres">
      <dgm:prSet presAssocID="{1DBFA478-2276-451A-AF4F-C90F314D35FF}" presName="horzSpace2" presStyleCnt="0"/>
      <dgm:spPr/>
    </dgm:pt>
    <dgm:pt modelId="{5EF4DC52-979D-4EC2-AB1A-0545FC2DA7ED}" type="pres">
      <dgm:prSet presAssocID="{1DBFA478-2276-451A-AF4F-C90F314D35FF}" presName="tx2" presStyleLbl="revTx" presStyleIdx="9" presStyleCnt="14"/>
      <dgm:spPr/>
      <dgm:t>
        <a:bodyPr/>
        <a:lstStyle/>
        <a:p>
          <a:endParaRPr lang="en-US"/>
        </a:p>
      </dgm:t>
    </dgm:pt>
    <dgm:pt modelId="{D295CC15-18EF-48D2-AAAE-88F1356B56CD}" type="pres">
      <dgm:prSet presAssocID="{1DBFA478-2276-451A-AF4F-C90F314D35FF}" presName="vert2" presStyleCnt="0"/>
      <dgm:spPr/>
    </dgm:pt>
    <dgm:pt modelId="{4DFD4A74-95C9-49FF-B845-FB769AC3CD43}" type="pres">
      <dgm:prSet presAssocID="{12AB4A80-F41D-4F77-8D35-BF49B1F95665}" presName="horz3" presStyleCnt="0"/>
      <dgm:spPr/>
    </dgm:pt>
    <dgm:pt modelId="{C502AFB8-146D-478A-A3E2-2C570C83E669}" type="pres">
      <dgm:prSet presAssocID="{12AB4A80-F41D-4F77-8D35-BF49B1F95665}" presName="horzSpace3" presStyleCnt="0"/>
      <dgm:spPr/>
    </dgm:pt>
    <dgm:pt modelId="{0A6DBE9A-FAF6-4771-B6BF-D37E0A9E6825}" type="pres">
      <dgm:prSet presAssocID="{12AB4A80-F41D-4F77-8D35-BF49B1F95665}" presName="tx3" presStyleLbl="revTx" presStyleIdx="10" presStyleCnt="14"/>
      <dgm:spPr/>
      <dgm:t>
        <a:bodyPr/>
        <a:lstStyle/>
        <a:p>
          <a:endParaRPr lang="en-US"/>
        </a:p>
      </dgm:t>
    </dgm:pt>
    <dgm:pt modelId="{762B55CB-97BF-4CC4-8DA3-9EF2F2429BD5}" type="pres">
      <dgm:prSet presAssocID="{12AB4A80-F41D-4F77-8D35-BF49B1F95665}" presName="vert3" presStyleCnt="0"/>
      <dgm:spPr/>
    </dgm:pt>
    <dgm:pt modelId="{C79AE00E-B598-45FC-86BD-2ED29390811A}" type="pres">
      <dgm:prSet presAssocID="{93AE7E4B-1269-4673-BF1D-218A26B0805A}" presName="thinLine3" presStyleLbl="callout" presStyleIdx="6" presStyleCnt="10"/>
      <dgm:spPr/>
    </dgm:pt>
    <dgm:pt modelId="{5AA25F5D-7BD5-4A10-AA80-88D20D4C3094}" type="pres">
      <dgm:prSet presAssocID="{200A6C3B-1F1D-4B45-8070-3279FB16B60B}" presName="horz3" presStyleCnt="0"/>
      <dgm:spPr/>
    </dgm:pt>
    <dgm:pt modelId="{D46F01E7-BCC4-44A9-AA0D-002E10FE8BB4}" type="pres">
      <dgm:prSet presAssocID="{200A6C3B-1F1D-4B45-8070-3279FB16B60B}" presName="horzSpace3" presStyleCnt="0"/>
      <dgm:spPr/>
    </dgm:pt>
    <dgm:pt modelId="{EBC078C0-237B-4612-9830-5FF48000E3A6}" type="pres">
      <dgm:prSet presAssocID="{200A6C3B-1F1D-4B45-8070-3279FB16B60B}" presName="tx3" presStyleLbl="revTx" presStyleIdx="11" presStyleCnt="14"/>
      <dgm:spPr/>
      <dgm:t>
        <a:bodyPr/>
        <a:lstStyle/>
        <a:p>
          <a:endParaRPr lang="en-US"/>
        </a:p>
      </dgm:t>
    </dgm:pt>
    <dgm:pt modelId="{3E217B56-86A6-4582-8D70-15FBB2A9F232}" type="pres">
      <dgm:prSet presAssocID="{200A6C3B-1F1D-4B45-8070-3279FB16B60B}" presName="vert3" presStyleCnt="0"/>
      <dgm:spPr/>
    </dgm:pt>
    <dgm:pt modelId="{5774FA92-5549-4C28-94AE-B2025258E526}" type="pres">
      <dgm:prSet presAssocID="{F01A43F7-5319-40BE-8B11-B0E1167B633B}" presName="thinLine3" presStyleLbl="callout" presStyleIdx="7" presStyleCnt="10"/>
      <dgm:spPr/>
    </dgm:pt>
    <dgm:pt modelId="{E1DFAD0E-0E09-4C95-9F2A-7E9C83F7CC83}" type="pres">
      <dgm:prSet presAssocID="{9FE6B4E0-AB6E-41F3-9DCB-180E326EDFD5}" presName="horz3" presStyleCnt="0"/>
      <dgm:spPr/>
    </dgm:pt>
    <dgm:pt modelId="{C8539081-5D2F-4A2E-94D5-ED10D4943C83}" type="pres">
      <dgm:prSet presAssocID="{9FE6B4E0-AB6E-41F3-9DCB-180E326EDFD5}" presName="horzSpace3" presStyleCnt="0"/>
      <dgm:spPr/>
    </dgm:pt>
    <dgm:pt modelId="{E9F53D4E-BB61-44BF-85F8-8F27B8966A4A}" type="pres">
      <dgm:prSet presAssocID="{9FE6B4E0-AB6E-41F3-9DCB-180E326EDFD5}" presName="tx3" presStyleLbl="revTx" presStyleIdx="12" presStyleCnt="14"/>
      <dgm:spPr/>
      <dgm:t>
        <a:bodyPr/>
        <a:lstStyle/>
        <a:p>
          <a:endParaRPr lang="en-US"/>
        </a:p>
      </dgm:t>
    </dgm:pt>
    <dgm:pt modelId="{C3E79C17-9038-4C43-9272-732662D43CE8}" type="pres">
      <dgm:prSet presAssocID="{9FE6B4E0-AB6E-41F3-9DCB-180E326EDFD5}" presName="vert3" presStyleCnt="0"/>
      <dgm:spPr/>
    </dgm:pt>
    <dgm:pt modelId="{5DF57FF5-CA39-495D-A2C2-C1828FFD44D5}" type="pres">
      <dgm:prSet presAssocID="{A26A7813-E3A8-4316-AD33-7BA5D21FEFC1}" presName="thinLine3" presStyleLbl="callout" presStyleIdx="8" presStyleCnt="10"/>
      <dgm:spPr/>
    </dgm:pt>
    <dgm:pt modelId="{4E208865-2A64-46F2-8613-A957AF9AFA9B}" type="pres">
      <dgm:prSet presAssocID="{D206B336-1511-4F4F-A800-9A4EB553D0B0}" presName="horz3" presStyleCnt="0"/>
      <dgm:spPr/>
    </dgm:pt>
    <dgm:pt modelId="{CF39C85D-0BEC-431C-B1E7-383963A0CF6D}" type="pres">
      <dgm:prSet presAssocID="{D206B336-1511-4F4F-A800-9A4EB553D0B0}" presName="horzSpace3" presStyleCnt="0"/>
      <dgm:spPr/>
    </dgm:pt>
    <dgm:pt modelId="{0C208BA9-CAD6-4309-B23B-3ED09B95EC0B}" type="pres">
      <dgm:prSet presAssocID="{D206B336-1511-4F4F-A800-9A4EB553D0B0}" presName="tx3" presStyleLbl="revTx" presStyleIdx="13" presStyleCnt="14"/>
      <dgm:spPr/>
      <dgm:t>
        <a:bodyPr/>
        <a:lstStyle/>
        <a:p>
          <a:endParaRPr lang="en-US"/>
        </a:p>
      </dgm:t>
    </dgm:pt>
    <dgm:pt modelId="{6924535D-41AE-429C-B2C9-495C1C08B2C4}" type="pres">
      <dgm:prSet presAssocID="{D206B336-1511-4F4F-A800-9A4EB553D0B0}" presName="vert3" presStyleCnt="0"/>
      <dgm:spPr/>
    </dgm:pt>
    <dgm:pt modelId="{889B291A-CDE3-4AC0-9464-93AC141D4830}" type="pres">
      <dgm:prSet presAssocID="{1DBFA478-2276-451A-AF4F-C90F314D35FF}" presName="thinLine2b" presStyleLbl="callout" presStyleIdx="9" presStyleCnt="10"/>
      <dgm:spPr/>
    </dgm:pt>
    <dgm:pt modelId="{04972C96-FD5E-4561-87C3-4B16FF802F2B}" type="pres">
      <dgm:prSet presAssocID="{1DBFA478-2276-451A-AF4F-C90F314D35FF}" presName="vertSpace2b" presStyleCnt="0"/>
      <dgm:spPr/>
    </dgm:pt>
  </dgm:ptLst>
  <dgm:cxnLst>
    <dgm:cxn modelId="{0078F035-FF32-44E3-84FD-AE678AA59B1E}" type="presOf" srcId="{E0468C06-8084-4797-AF47-9E1CCCAEABB5}" destId="{DFED7256-0862-4517-A744-51CC9F49EA2E}" srcOrd="0" destOrd="0" presId="urn:microsoft.com/office/officeart/2008/layout/LinedList"/>
    <dgm:cxn modelId="{6CE33320-4E26-4962-9D67-35609B58D471}" srcId="{1DBFA478-2276-451A-AF4F-C90F314D35FF}" destId="{9FE6B4E0-AB6E-41F3-9DCB-180E326EDFD5}" srcOrd="2" destOrd="0" parTransId="{6DBEFA5C-18D8-4734-A285-EBA98FECAA92}" sibTransId="{A26A7813-E3A8-4316-AD33-7BA5D21FEFC1}"/>
    <dgm:cxn modelId="{9218B8E6-F61A-4232-9DFE-402C0C1C033B}" srcId="{7A0020AF-8029-4838-8135-0F75B9B8BB4C}" destId="{42730D98-C309-48AA-A745-E5849675AA05}" srcOrd="0" destOrd="0" parTransId="{F78A8CFE-97E8-4E4A-950C-C93B606F42CC}" sibTransId="{84014010-7F36-4D07-A6AC-EA5B3B714CD9}"/>
    <dgm:cxn modelId="{F30ECEA6-84E3-4D12-AB12-6E646F195488}" srcId="{1DBFA478-2276-451A-AF4F-C90F314D35FF}" destId="{200A6C3B-1F1D-4B45-8070-3279FB16B60B}" srcOrd="1" destOrd="0" parTransId="{DA6D5AF7-429B-4DA1-87C2-80E3040C8083}" sibTransId="{F01A43F7-5319-40BE-8B11-B0E1167B633B}"/>
    <dgm:cxn modelId="{2C2C28D6-5373-4D1E-9FC9-0DB8B8041969}" type="presOf" srcId="{631A83D9-3C8B-4F8F-8364-5E85D75A8F1C}" destId="{C15FFE19-4ED4-484C-A1E3-D2636DF18B8F}" srcOrd="0" destOrd="0" presId="urn:microsoft.com/office/officeart/2008/layout/LinedList"/>
    <dgm:cxn modelId="{7AAE4D84-1975-422B-9627-4825DEDC6538}" srcId="{1DBFA478-2276-451A-AF4F-C90F314D35FF}" destId="{D206B336-1511-4F4F-A800-9A4EB553D0B0}" srcOrd="3" destOrd="0" parTransId="{A8E695FC-7F57-4759-895E-088DEC1736B1}" sibTransId="{2B36BF3A-22C3-4961-A0B7-A5AEBBD69403}"/>
    <dgm:cxn modelId="{91A12194-FEBF-418B-A625-DC0B31851A87}" srcId="{1DBFA478-2276-451A-AF4F-C90F314D35FF}" destId="{12AB4A80-F41D-4F77-8D35-BF49B1F95665}" srcOrd="0" destOrd="0" parTransId="{732304DC-F99B-4811-A73C-22BA9B88AEAF}" sibTransId="{93AE7E4B-1269-4673-BF1D-218A26B0805A}"/>
    <dgm:cxn modelId="{9EF7C4F2-FE8B-4592-8BD9-01156BAF0886}" srcId="{5C03FFB8-6723-4B82-9D7F-53C93D66CCCA}" destId="{28754EF6-ADD9-417A-88A1-DE94A9CACF8E}" srcOrd="0" destOrd="0" parTransId="{49B4AC33-0E3A-4309-BAA4-1E827855D1E4}" sibTransId="{5B0FBB3D-50B1-4BFA-A539-63F84C2A654D}"/>
    <dgm:cxn modelId="{FC3FC907-6DF1-4F38-8E1E-2B3B149178BF}" type="presOf" srcId="{200A6C3B-1F1D-4B45-8070-3279FB16B60B}" destId="{EBC078C0-237B-4612-9830-5FF48000E3A6}" srcOrd="0" destOrd="0" presId="urn:microsoft.com/office/officeart/2008/layout/LinedList"/>
    <dgm:cxn modelId="{47F72F40-B4F9-4514-B500-EFECD082CD5F}" type="presOf" srcId="{D206B336-1511-4F4F-A800-9A4EB553D0B0}" destId="{0C208BA9-CAD6-4309-B23B-3ED09B95EC0B}" srcOrd="0" destOrd="0" presId="urn:microsoft.com/office/officeart/2008/layout/LinedList"/>
    <dgm:cxn modelId="{7C65B728-E15B-4095-AFAE-202F8EAD8BF3}" type="presOf" srcId="{7A0020AF-8029-4838-8135-0F75B9B8BB4C}" destId="{1A351F1E-C5A3-4A5F-BEB8-BF7E89355467}" srcOrd="0" destOrd="0" presId="urn:microsoft.com/office/officeart/2008/layout/LinedList"/>
    <dgm:cxn modelId="{58030549-2131-481D-B6CD-CA46FC4E6479}" srcId="{7A0020AF-8029-4838-8135-0F75B9B8BB4C}" destId="{684980D4-55FB-41B2-BE17-DB7FEE12DCA0}" srcOrd="2" destOrd="0" parTransId="{6DF6DED4-4012-4A59-AF42-AC9C30F39489}" sibTransId="{C8EE275C-3FA0-4A46-84CF-1AF4F5574522}"/>
    <dgm:cxn modelId="{9BB013A9-D763-494F-85BB-C36D04A4E591}" srcId="{1E274AD6-97C9-4E13-9916-82C2A7F09613}" destId="{631A83D9-3C8B-4F8F-8364-5E85D75A8F1C}" srcOrd="0" destOrd="0" parTransId="{7E4D6A5C-D8FD-41B2-8313-F461D8F3F102}" sibTransId="{159316E0-72A6-4C7E-B6AD-9968D6399510}"/>
    <dgm:cxn modelId="{6042FAB1-3BDC-4D45-B08B-DD735CE51A5F}" type="presOf" srcId="{97D94123-D80C-4FA7-B595-550B4061F56D}" destId="{8F0BC8FC-2AD0-4994-95A6-1C68853EA065}" srcOrd="0" destOrd="0" presId="urn:microsoft.com/office/officeart/2008/layout/LinedList"/>
    <dgm:cxn modelId="{6151E804-8140-430E-A396-A154254DD8CB}" type="presOf" srcId="{9DAFC141-97BC-4100-825B-2A280B0EB700}" destId="{A8C5A855-AEC0-4E73-8CD7-2CD54EB1AA8C}" srcOrd="0" destOrd="0" presId="urn:microsoft.com/office/officeart/2008/layout/LinedList"/>
    <dgm:cxn modelId="{D4D9CBDE-46AB-4045-AD09-45CB85BA80CF}" srcId="{5C03FFB8-6723-4B82-9D7F-53C93D66CCCA}" destId="{E0468C06-8084-4797-AF47-9E1CCCAEABB5}" srcOrd="1" destOrd="0" parTransId="{64E56B5B-2B5B-44FF-8660-8D268114659B}" sibTransId="{DE40818F-CB9F-4444-ABB3-4B1C7D60A76B}"/>
    <dgm:cxn modelId="{22739AE2-701C-4390-9E5E-0F1D555F56C1}" srcId="{631A83D9-3C8B-4F8F-8364-5E85D75A8F1C}" destId="{5C03FFB8-6723-4B82-9D7F-53C93D66CCCA}" srcOrd="0" destOrd="0" parTransId="{FC7000C0-A399-4EB0-8BB9-86D2E1DB10AA}" sibTransId="{A7C5FC6A-8B12-4065-89E1-80E8E344AF3F}"/>
    <dgm:cxn modelId="{8A5DA04A-3EAF-49E7-A78D-AF18F5FC7ED5}" type="presOf" srcId="{684980D4-55FB-41B2-BE17-DB7FEE12DCA0}" destId="{C51A1E6C-7822-4AA6-9B40-2F22AD2CD13B}" srcOrd="0" destOrd="0" presId="urn:microsoft.com/office/officeart/2008/layout/LinedList"/>
    <dgm:cxn modelId="{5105E4FA-A778-4A80-8753-EFBCB4E9AF1B}" type="presOf" srcId="{12AB4A80-F41D-4F77-8D35-BF49B1F95665}" destId="{0A6DBE9A-FAF6-4771-B6BF-D37E0A9E6825}" srcOrd="0" destOrd="0" presId="urn:microsoft.com/office/officeart/2008/layout/LinedList"/>
    <dgm:cxn modelId="{308D69E2-D2A4-408F-8C23-3337BA5F0D33}" type="presOf" srcId="{28754EF6-ADD9-417A-88A1-DE94A9CACF8E}" destId="{F8EAA286-B2A9-4A09-A410-083C9B566BE8}" srcOrd="0" destOrd="0" presId="urn:microsoft.com/office/officeart/2008/layout/LinedList"/>
    <dgm:cxn modelId="{EF864792-2F4D-4532-ABAE-68F25EA01C1A}" type="presOf" srcId="{1E274AD6-97C9-4E13-9916-82C2A7F09613}" destId="{9B193DE0-7944-4096-B024-E946DD39E74E}" srcOrd="0" destOrd="0" presId="urn:microsoft.com/office/officeart/2008/layout/LinedList"/>
    <dgm:cxn modelId="{A2CF2135-F2E9-4007-8F3A-29ACFF0E76CB}" type="presOf" srcId="{9FE6B4E0-AB6E-41F3-9DCB-180E326EDFD5}" destId="{E9F53D4E-BB61-44BF-85F8-8F27B8966A4A}" srcOrd="0" destOrd="0" presId="urn:microsoft.com/office/officeart/2008/layout/LinedList"/>
    <dgm:cxn modelId="{CE3BFC2D-3212-4B9E-85BF-CD7C031F0522}" srcId="{7A0020AF-8029-4838-8135-0F75B9B8BB4C}" destId="{97D94123-D80C-4FA7-B595-550B4061F56D}" srcOrd="1" destOrd="0" parTransId="{A3F7F87E-087D-4DAF-87EB-C374B2EFEC03}" sibTransId="{8FCF8276-DD74-40C1-8B35-97DAE2F3F669}"/>
    <dgm:cxn modelId="{0AD57228-B260-4D6A-A6A2-31F1F6F24862}" srcId="{7A0020AF-8029-4838-8135-0F75B9B8BB4C}" destId="{9DAFC141-97BC-4100-825B-2A280B0EB700}" srcOrd="3" destOrd="0" parTransId="{024C251D-2A1F-4826-9543-23059CDC03EB}" sibTransId="{13646140-1D0F-429A-87C7-C267F78ACCED}"/>
    <dgm:cxn modelId="{BCC7C38B-6AAC-45CC-9D9B-B9FBC423F50C}" srcId="{631A83D9-3C8B-4F8F-8364-5E85D75A8F1C}" destId="{7A0020AF-8029-4838-8135-0F75B9B8BB4C}" srcOrd="1" destOrd="0" parTransId="{D2E32C63-9DB7-4810-A237-F2A05A70BE6F}" sibTransId="{FBFA90DB-7B00-4385-B1B9-9331D66130D8}"/>
    <dgm:cxn modelId="{AF5B45AA-3AEB-4887-BE1B-0680A56F8F09}" type="presOf" srcId="{5C03FFB8-6723-4B82-9D7F-53C93D66CCCA}" destId="{8D02A036-3871-4E72-8C7A-0197EC399BA8}" srcOrd="0" destOrd="0" presId="urn:microsoft.com/office/officeart/2008/layout/LinedList"/>
    <dgm:cxn modelId="{53062373-66CB-4343-BACF-369147E8957E}" type="presOf" srcId="{1DBFA478-2276-451A-AF4F-C90F314D35FF}" destId="{5EF4DC52-979D-4EC2-AB1A-0545FC2DA7ED}" srcOrd="0" destOrd="0" presId="urn:microsoft.com/office/officeart/2008/layout/LinedList"/>
    <dgm:cxn modelId="{60F6C323-1E1C-4BE2-8FBB-130E6C551DF6}" srcId="{631A83D9-3C8B-4F8F-8364-5E85D75A8F1C}" destId="{1DBFA478-2276-451A-AF4F-C90F314D35FF}" srcOrd="2" destOrd="0" parTransId="{32A99BD4-D32F-4C21-B1D6-0A202AF96B06}" sibTransId="{C7E7F57B-9F9F-4A83-8AC7-6DF233ACEA73}"/>
    <dgm:cxn modelId="{983FB4EA-3F91-4177-835A-F4B069B41A6C}" type="presOf" srcId="{42730D98-C309-48AA-A745-E5849675AA05}" destId="{A3ADD967-32A9-4CED-A7F0-08E3A83ACB17}" srcOrd="0" destOrd="0" presId="urn:microsoft.com/office/officeart/2008/layout/LinedList"/>
    <dgm:cxn modelId="{F027AA9D-653D-4D4F-AEBA-C4BB3387A7F7}" type="presParOf" srcId="{9B193DE0-7944-4096-B024-E946DD39E74E}" destId="{98BC3D8E-7117-4A17-8280-D39F0594F90B}" srcOrd="0" destOrd="0" presId="urn:microsoft.com/office/officeart/2008/layout/LinedList"/>
    <dgm:cxn modelId="{39004BC3-B036-44AF-85CA-8621D601B063}" type="presParOf" srcId="{9B193DE0-7944-4096-B024-E946DD39E74E}" destId="{AEE5AAC3-2661-4F4C-B3F6-59C751C4EDA8}" srcOrd="1" destOrd="0" presId="urn:microsoft.com/office/officeart/2008/layout/LinedList"/>
    <dgm:cxn modelId="{196E8CDC-8750-4D84-AA12-4AB770FDF5F2}" type="presParOf" srcId="{AEE5AAC3-2661-4F4C-B3F6-59C751C4EDA8}" destId="{C15FFE19-4ED4-484C-A1E3-D2636DF18B8F}" srcOrd="0" destOrd="0" presId="urn:microsoft.com/office/officeart/2008/layout/LinedList"/>
    <dgm:cxn modelId="{ACFED5C6-A5D0-4EDC-A5D8-53A14C14C906}" type="presParOf" srcId="{AEE5AAC3-2661-4F4C-B3F6-59C751C4EDA8}" destId="{DBC8FE29-4C6C-45A3-8357-6F07602CECDA}" srcOrd="1" destOrd="0" presId="urn:microsoft.com/office/officeart/2008/layout/LinedList"/>
    <dgm:cxn modelId="{C8503FE8-ACA2-4790-A314-AF96E68CEEED}" type="presParOf" srcId="{DBC8FE29-4C6C-45A3-8357-6F07602CECDA}" destId="{1B123369-0D01-4BD1-93AD-42319B4C1155}" srcOrd="0" destOrd="0" presId="urn:microsoft.com/office/officeart/2008/layout/LinedList"/>
    <dgm:cxn modelId="{DA9EDF92-D04A-4819-9761-8DC7D615E7BA}" type="presParOf" srcId="{DBC8FE29-4C6C-45A3-8357-6F07602CECDA}" destId="{4A281494-A71C-4444-B52D-D8B3D342BD3B}" srcOrd="1" destOrd="0" presId="urn:microsoft.com/office/officeart/2008/layout/LinedList"/>
    <dgm:cxn modelId="{ED8D99CB-F714-4D1F-9B2B-A20084A69EE6}" type="presParOf" srcId="{4A281494-A71C-4444-B52D-D8B3D342BD3B}" destId="{B9FDB78D-89E2-4EB0-B190-3963B908E0FD}" srcOrd="0" destOrd="0" presId="urn:microsoft.com/office/officeart/2008/layout/LinedList"/>
    <dgm:cxn modelId="{1F8ADD81-7590-49B4-BA26-69DFE71B6D16}" type="presParOf" srcId="{4A281494-A71C-4444-B52D-D8B3D342BD3B}" destId="{8D02A036-3871-4E72-8C7A-0197EC399BA8}" srcOrd="1" destOrd="0" presId="urn:microsoft.com/office/officeart/2008/layout/LinedList"/>
    <dgm:cxn modelId="{D6CCAB5E-F479-4877-8D08-560BBBEC6ABE}" type="presParOf" srcId="{4A281494-A71C-4444-B52D-D8B3D342BD3B}" destId="{3C9962F0-8E12-4EEE-B0B0-D37E9311E124}" srcOrd="2" destOrd="0" presId="urn:microsoft.com/office/officeart/2008/layout/LinedList"/>
    <dgm:cxn modelId="{9758632E-1330-4D97-BAE8-555CAB4467A2}" type="presParOf" srcId="{3C9962F0-8E12-4EEE-B0B0-D37E9311E124}" destId="{78C46FFF-FAEB-46C9-B8BF-C8580B05A189}" srcOrd="0" destOrd="0" presId="urn:microsoft.com/office/officeart/2008/layout/LinedList"/>
    <dgm:cxn modelId="{92906C50-05B7-4B7B-A6D2-71E4C9D9B2FA}" type="presParOf" srcId="{78C46FFF-FAEB-46C9-B8BF-C8580B05A189}" destId="{73EFB801-A3BC-4F7F-9A34-F6133AE9527F}" srcOrd="0" destOrd="0" presId="urn:microsoft.com/office/officeart/2008/layout/LinedList"/>
    <dgm:cxn modelId="{61A86BE8-5F88-4146-876D-CAB4918ABC57}" type="presParOf" srcId="{78C46FFF-FAEB-46C9-B8BF-C8580B05A189}" destId="{F8EAA286-B2A9-4A09-A410-083C9B566BE8}" srcOrd="1" destOrd="0" presId="urn:microsoft.com/office/officeart/2008/layout/LinedList"/>
    <dgm:cxn modelId="{8954320C-0A64-4EA8-B909-A5718E4EB878}" type="presParOf" srcId="{78C46FFF-FAEB-46C9-B8BF-C8580B05A189}" destId="{6AA2C307-F8F0-4655-9806-6CC5E7829858}" srcOrd="2" destOrd="0" presId="urn:microsoft.com/office/officeart/2008/layout/LinedList"/>
    <dgm:cxn modelId="{F2FB1A99-960F-4F9B-A67F-871C213A79E0}" type="presParOf" srcId="{3C9962F0-8E12-4EEE-B0B0-D37E9311E124}" destId="{27876C57-55D0-4B5D-BD7B-EED7250AFCDC}" srcOrd="1" destOrd="0" presId="urn:microsoft.com/office/officeart/2008/layout/LinedList"/>
    <dgm:cxn modelId="{2B108399-A020-45C6-8B79-2335CEAC591B}" type="presParOf" srcId="{3C9962F0-8E12-4EEE-B0B0-D37E9311E124}" destId="{CACB8514-0E11-4A3C-979A-B549743DED23}" srcOrd="2" destOrd="0" presId="urn:microsoft.com/office/officeart/2008/layout/LinedList"/>
    <dgm:cxn modelId="{68BD9BDC-B550-4F35-A4A5-552424393506}" type="presParOf" srcId="{CACB8514-0E11-4A3C-979A-B549743DED23}" destId="{6F65411E-B071-4AD7-B93A-2D6BDDE0F964}" srcOrd="0" destOrd="0" presId="urn:microsoft.com/office/officeart/2008/layout/LinedList"/>
    <dgm:cxn modelId="{A3E9AF4F-708C-4CEB-A90A-DEE0EE79BCDB}" type="presParOf" srcId="{CACB8514-0E11-4A3C-979A-B549743DED23}" destId="{DFED7256-0862-4517-A744-51CC9F49EA2E}" srcOrd="1" destOrd="0" presId="urn:microsoft.com/office/officeart/2008/layout/LinedList"/>
    <dgm:cxn modelId="{6FD0C8B0-AC7E-4F5E-8D4E-21E517245542}" type="presParOf" srcId="{CACB8514-0E11-4A3C-979A-B549743DED23}" destId="{16470E8D-4B64-4C55-8F49-A3A6294D3990}" srcOrd="2" destOrd="0" presId="urn:microsoft.com/office/officeart/2008/layout/LinedList"/>
    <dgm:cxn modelId="{482FA17B-00C4-423B-84F2-03A4BC2D2156}" type="presParOf" srcId="{DBC8FE29-4C6C-45A3-8357-6F07602CECDA}" destId="{4EA492DB-28B7-4346-88BA-B633272B8600}" srcOrd="2" destOrd="0" presId="urn:microsoft.com/office/officeart/2008/layout/LinedList"/>
    <dgm:cxn modelId="{4AB4EF5D-AF1B-4FC0-BB13-9819C69CFBFE}" type="presParOf" srcId="{DBC8FE29-4C6C-45A3-8357-6F07602CECDA}" destId="{21FC781D-76DA-4E70-9C60-E1EDC2EB6416}" srcOrd="3" destOrd="0" presId="urn:microsoft.com/office/officeart/2008/layout/LinedList"/>
    <dgm:cxn modelId="{0CAD430C-8951-4542-8D12-5285BC2D899D}" type="presParOf" srcId="{DBC8FE29-4C6C-45A3-8357-6F07602CECDA}" destId="{E2D2A90C-CB3A-4333-84A6-BD2C401412B7}" srcOrd="4" destOrd="0" presId="urn:microsoft.com/office/officeart/2008/layout/LinedList"/>
    <dgm:cxn modelId="{FE9D8BDC-FC60-4882-AF91-846A5ED423CD}" type="presParOf" srcId="{E2D2A90C-CB3A-4333-84A6-BD2C401412B7}" destId="{B54DD52C-A413-4EB1-81C6-280F5EF00079}" srcOrd="0" destOrd="0" presId="urn:microsoft.com/office/officeart/2008/layout/LinedList"/>
    <dgm:cxn modelId="{407E8619-38DC-4610-8E2F-D8F7889858EC}" type="presParOf" srcId="{E2D2A90C-CB3A-4333-84A6-BD2C401412B7}" destId="{1A351F1E-C5A3-4A5F-BEB8-BF7E89355467}" srcOrd="1" destOrd="0" presId="urn:microsoft.com/office/officeart/2008/layout/LinedList"/>
    <dgm:cxn modelId="{9BE5E5D2-102D-4DE4-A96F-A5CFA76433C4}" type="presParOf" srcId="{E2D2A90C-CB3A-4333-84A6-BD2C401412B7}" destId="{4331CBAD-9E4A-4B78-8A0F-AB32E8C43C15}" srcOrd="2" destOrd="0" presId="urn:microsoft.com/office/officeart/2008/layout/LinedList"/>
    <dgm:cxn modelId="{8DFCA942-BB5F-4EC6-8D7F-3FA71D776AE6}" type="presParOf" srcId="{4331CBAD-9E4A-4B78-8A0F-AB32E8C43C15}" destId="{EBC783F6-B4EE-4851-A828-FA897E21C1E3}" srcOrd="0" destOrd="0" presId="urn:microsoft.com/office/officeart/2008/layout/LinedList"/>
    <dgm:cxn modelId="{7016A865-F540-4B86-9FE6-93346B594617}" type="presParOf" srcId="{EBC783F6-B4EE-4851-A828-FA897E21C1E3}" destId="{37FB69CB-4A23-4214-89FC-373C22E86811}" srcOrd="0" destOrd="0" presId="urn:microsoft.com/office/officeart/2008/layout/LinedList"/>
    <dgm:cxn modelId="{43764198-8C65-44FB-AE76-ED4FC92C1AD5}" type="presParOf" srcId="{EBC783F6-B4EE-4851-A828-FA897E21C1E3}" destId="{A3ADD967-32A9-4CED-A7F0-08E3A83ACB17}" srcOrd="1" destOrd="0" presId="urn:microsoft.com/office/officeart/2008/layout/LinedList"/>
    <dgm:cxn modelId="{5A873083-B9DC-470A-96F6-92E1CC4FB937}" type="presParOf" srcId="{EBC783F6-B4EE-4851-A828-FA897E21C1E3}" destId="{E3A5B7B3-D211-4624-ADDD-9B1E81FF66E1}" srcOrd="2" destOrd="0" presId="urn:microsoft.com/office/officeart/2008/layout/LinedList"/>
    <dgm:cxn modelId="{1996F2B1-380B-4DFB-AC5A-9164ED2138EF}" type="presParOf" srcId="{4331CBAD-9E4A-4B78-8A0F-AB32E8C43C15}" destId="{D1B725B0-E928-4117-8146-0F9F0DF8C609}" srcOrd="1" destOrd="0" presId="urn:microsoft.com/office/officeart/2008/layout/LinedList"/>
    <dgm:cxn modelId="{A6147C61-26A8-4110-903E-B0B62D850CFC}" type="presParOf" srcId="{4331CBAD-9E4A-4B78-8A0F-AB32E8C43C15}" destId="{31D64566-ABDE-4CCD-BD42-1539FAB7CD6B}" srcOrd="2" destOrd="0" presId="urn:microsoft.com/office/officeart/2008/layout/LinedList"/>
    <dgm:cxn modelId="{C3E30D79-02D2-41DF-92E4-EF66E5A8A754}" type="presParOf" srcId="{31D64566-ABDE-4CCD-BD42-1539FAB7CD6B}" destId="{0DA7B009-8791-41EC-BE3F-4805EAE14A83}" srcOrd="0" destOrd="0" presId="urn:microsoft.com/office/officeart/2008/layout/LinedList"/>
    <dgm:cxn modelId="{17916EB7-EB98-45F6-8D92-818BA2823666}" type="presParOf" srcId="{31D64566-ABDE-4CCD-BD42-1539FAB7CD6B}" destId="{8F0BC8FC-2AD0-4994-95A6-1C68853EA065}" srcOrd="1" destOrd="0" presId="urn:microsoft.com/office/officeart/2008/layout/LinedList"/>
    <dgm:cxn modelId="{A4BA7A5C-E3B5-4286-B68B-50FA9AE22126}" type="presParOf" srcId="{31D64566-ABDE-4CCD-BD42-1539FAB7CD6B}" destId="{EE9C9241-9E14-4493-9987-10518A9323FA}" srcOrd="2" destOrd="0" presId="urn:microsoft.com/office/officeart/2008/layout/LinedList"/>
    <dgm:cxn modelId="{BCFAD9CD-2EFE-4109-9BF2-DE85E515D098}" type="presParOf" srcId="{4331CBAD-9E4A-4B78-8A0F-AB32E8C43C15}" destId="{DC216626-6E79-4F8E-B24E-08D9BC5198F7}" srcOrd="3" destOrd="0" presId="urn:microsoft.com/office/officeart/2008/layout/LinedList"/>
    <dgm:cxn modelId="{80BA3F90-DDD7-4BFB-901D-48D6558A1CFE}" type="presParOf" srcId="{4331CBAD-9E4A-4B78-8A0F-AB32E8C43C15}" destId="{21EE8E7D-3E7C-440C-8EBA-4C080404B87B}" srcOrd="4" destOrd="0" presId="urn:microsoft.com/office/officeart/2008/layout/LinedList"/>
    <dgm:cxn modelId="{3FA54E87-2B4B-4FB9-824B-F867C1FC144D}" type="presParOf" srcId="{21EE8E7D-3E7C-440C-8EBA-4C080404B87B}" destId="{E0A4F69C-FE02-4FFF-AE2B-13384F0A6E90}" srcOrd="0" destOrd="0" presId="urn:microsoft.com/office/officeart/2008/layout/LinedList"/>
    <dgm:cxn modelId="{DA714A61-2E89-4AB2-8D15-C9E67341D05D}" type="presParOf" srcId="{21EE8E7D-3E7C-440C-8EBA-4C080404B87B}" destId="{C51A1E6C-7822-4AA6-9B40-2F22AD2CD13B}" srcOrd="1" destOrd="0" presId="urn:microsoft.com/office/officeart/2008/layout/LinedList"/>
    <dgm:cxn modelId="{786E3DD6-CB82-4DB9-82B4-3E0A354BCE2F}" type="presParOf" srcId="{21EE8E7D-3E7C-440C-8EBA-4C080404B87B}" destId="{4C83911D-0FA2-4A3A-96AD-AF9141DCE5FC}" srcOrd="2" destOrd="0" presId="urn:microsoft.com/office/officeart/2008/layout/LinedList"/>
    <dgm:cxn modelId="{48BBBB6A-E70A-457D-A454-E8934182B6BC}" type="presParOf" srcId="{4331CBAD-9E4A-4B78-8A0F-AB32E8C43C15}" destId="{05EEEA38-10A9-47AB-9ED5-B869EFBFB1D4}" srcOrd="5" destOrd="0" presId="urn:microsoft.com/office/officeart/2008/layout/LinedList"/>
    <dgm:cxn modelId="{89EDC2D2-D301-4F25-93C5-B36D3C2F30D0}" type="presParOf" srcId="{4331CBAD-9E4A-4B78-8A0F-AB32E8C43C15}" destId="{20B23072-D5EE-4924-886A-DE8E2A192342}" srcOrd="6" destOrd="0" presId="urn:microsoft.com/office/officeart/2008/layout/LinedList"/>
    <dgm:cxn modelId="{E4E25465-86A8-4A19-B89F-F29066CD6FCD}" type="presParOf" srcId="{20B23072-D5EE-4924-886A-DE8E2A192342}" destId="{0070C9C1-7844-4849-B8A7-1B78EBC5453D}" srcOrd="0" destOrd="0" presId="urn:microsoft.com/office/officeart/2008/layout/LinedList"/>
    <dgm:cxn modelId="{1EA28A44-B240-4139-BAF7-8E8F91BB8D82}" type="presParOf" srcId="{20B23072-D5EE-4924-886A-DE8E2A192342}" destId="{A8C5A855-AEC0-4E73-8CD7-2CD54EB1AA8C}" srcOrd="1" destOrd="0" presId="urn:microsoft.com/office/officeart/2008/layout/LinedList"/>
    <dgm:cxn modelId="{5C0DDD61-9F75-4A4A-A47E-ABE2B5FAE896}" type="presParOf" srcId="{20B23072-D5EE-4924-886A-DE8E2A192342}" destId="{56BEDD50-5657-499E-91B5-8F317B78C390}" srcOrd="2" destOrd="0" presId="urn:microsoft.com/office/officeart/2008/layout/LinedList"/>
    <dgm:cxn modelId="{5401EFAA-423B-47DD-A507-2FA0C3D452D4}" type="presParOf" srcId="{DBC8FE29-4C6C-45A3-8357-6F07602CECDA}" destId="{FDA8E254-916F-426A-BA59-83EDE7C271B5}" srcOrd="5" destOrd="0" presId="urn:microsoft.com/office/officeart/2008/layout/LinedList"/>
    <dgm:cxn modelId="{448C717A-B5C8-43D8-9BBD-8DF8BDA05D7B}" type="presParOf" srcId="{DBC8FE29-4C6C-45A3-8357-6F07602CECDA}" destId="{A863AEF2-CCC9-4F56-947E-EC65276FD1ED}" srcOrd="6" destOrd="0" presId="urn:microsoft.com/office/officeart/2008/layout/LinedList"/>
    <dgm:cxn modelId="{2743E59E-0603-4975-AC66-3865364BE4EF}" type="presParOf" srcId="{DBC8FE29-4C6C-45A3-8357-6F07602CECDA}" destId="{F0A2E18D-6D4B-4898-A21F-5B8D0C01BB4A}" srcOrd="7" destOrd="0" presId="urn:microsoft.com/office/officeart/2008/layout/LinedList"/>
    <dgm:cxn modelId="{B7D653D4-055F-4E51-BCCB-254D256EA5DA}" type="presParOf" srcId="{F0A2E18D-6D4B-4898-A21F-5B8D0C01BB4A}" destId="{A1E00662-50AA-46B7-8CB2-8C37BBADD917}" srcOrd="0" destOrd="0" presId="urn:microsoft.com/office/officeart/2008/layout/LinedList"/>
    <dgm:cxn modelId="{D197831E-24B4-4B9F-A8FB-12791ADDB5B8}" type="presParOf" srcId="{F0A2E18D-6D4B-4898-A21F-5B8D0C01BB4A}" destId="{5EF4DC52-979D-4EC2-AB1A-0545FC2DA7ED}" srcOrd="1" destOrd="0" presId="urn:microsoft.com/office/officeart/2008/layout/LinedList"/>
    <dgm:cxn modelId="{0080BE6C-EBC3-4C56-9070-CDFC59911BD1}" type="presParOf" srcId="{F0A2E18D-6D4B-4898-A21F-5B8D0C01BB4A}" destId="{D295CC15-18EF-48D2-AAAE-88F1356B56CD}" srcOrd="2" destOrd="0" presId="urn:microsoft.com/office/officeart/2008/layout/LinedList"/>
    <dgm:cxn modelId="{94FE859A-F9E2-462C-B15C-AFD946AC9086}" type="presParOf" srcId="{D295CC15-18EF-48D2-AAAE-88F1356B56CD}" destId="{4DFD4A74-95C9-49FF-B845-FB769AC3CD43}" srcOrd="0" destOrd="0" presId="urn:microsoft.com/office/officeart/2008/layout/LinedList"/>
    <dgm:cxn modelId="{24A5E1CB-8FCC-455F-AF2C-438FD36E354E}" type="presParOf" srcId="{4DFD4A74-95C9-49FF-B845-FB769AC3CD43}" destId="{C502AFB8-146D-478A-A3E2-2C570C83E669}" srcOrd="0" destOrd="0" presId="urn:microsoft.com/office/officeart/2008/layout/LinedList"/>
    <dgm:cxn modelId="{E8FC3D77-78A0-4A84-9459-97191917D991}" type="presParOf" srcId="{4DFD4A74-95C9-49FF-B845-FB769AC3CD43}" destId="{0A6DBE9A-FAF6-4771-B6BF-D37E0A9E6825}" srcOrd="1" destOrd="0" presId="urn:microsoft.com/office/officeart/2008/layout/LinedList"/>
    <dgm:cxn modelId="{52E2CE88-5420-46B5-AA03-ECE4B24CF1D7}" type="presParOf" srcId="{4DFD4A74-95C9-49FF-B845-FB769AC3CD43}" destId="{762B55CB-97BF-4CC4-8DA3-9EF2F2429BD5}" srcOrd="2" destOrd="0" presId="urn:microsoft.com/office/officeart/2008/layout/LinedList"/>
    <dgm:cxn modelId="{1DC73175-E190-4809-9D97-09B78551AC7F}" type="presParOf" srcId="{D295CC15-18EF-48D2-AAAE-88F1356B56CD}" destId="{C79AE00E-B598-45FC-86BD-2ED29390811A}" srcOrd="1" destOrd="0" presId="urn:microsoft.com/office/officeart/2008/layout/LinedList"/>
    <dgm:cxn modelId="{51142C17-F5B4-40BB-B1FA-B3EB75637611}" type="presParOf" srcId="{D295CC15-18EF-48D2-AAAE-88F1356B56CD}" destId="{5AA25F5D-7BD5-4A10-AA80-88D20D4C3094}" srcOrd="2" destOrd="0" presId="urn:microsoft.com/office/officeart/2008/layout/LinedList"/>
    <dgm:cxn modelId="{27F8D7F5-FCFE-45E1-8444-461225BDCD0A}" type="presParOf" srcId="{5AA25F5D-7BD5-4A10-AA80-88D20D4C3094}" destId="{D46F01E7-BCC4-44A9-AA0D-002E10FE8BB4}" srcOrd="0" destOrd="0" presId="urn:microsoft.com/office/officeart/2008/layout/LinedList"/>
    <dgm:cxn modelId="{EA6FFCD5-4EB2-415D-B3E1-47DD1E5B797C}" type="presParOf" srcId="{5AA25F5D-7BD5-4A10-AA80-88D20D4C3094}" destId="{EBC078C0-237B-4612-9830-5FF48000E3A6}" srcOrd="1" destOrd="0" presId="urn:microsoft.com/office/officeart/2008/layout/LinedList"/>
    <dgm:cxn modelId="{32EFBB9D-4E0D-463C-BCF3-95AEC08285C1}" type="presParOf" srcId="{5AA25F5D-7BD5-4A10-AA80-88D20D4C3094}" destId="{3E217B56-86A6-4582-8D70-15FBB2A9F232}" srcOrd="2" destOrd="0" presId="urn:microsoft.com/office/officeart/2008/layout/LinedList"/>
    <dgm:cxn modelId="{101D0671-EADB-4ECA-81F4-EB35B31D44D8}" type="presParOf" srcId="{D295CC15-18EF-48D2-AAAE-88F1356B56CD}" destId="{5774FA92-5549-4C28-94AE-B2025258E526}" srcOrd="3" destOrd="0" presId="urn:microsoft.com/office/officeart/2008/layout/LinedList"/>
    <dgm:cxn modelId="{B0D8FA28-7F3A-4AA6-9641-494438ADB704}" type="presParOf" srcId="{D295CC15-18EF-48D2-AAAE-88F1356B56CD}" destId="{E1DFAD0E-0E09-4C95-9F2A-7E9C83F7CC83}" srcOrd="4" destOrd="0" presId="urn:microsoft.com/office/officeart/2008/layout/LinedList"/>
    <dgm:cxn modelId="{82D2F952-7E4C-4C10-B619-A633672A976C}" type="presParOf" srcId="{E1DFAD0E-0E09-4C95-9F2A-7E9C83F7CC83}" destId="{C8539081-5D2F-4A2E-94D5-ED10D4943C83}" srcOrd="0" destOrd="0" presId="urn:microsoft.com/office/officeart/2008/layout/LinedList"/>
    <dgm:cxn modelId="{DC8DE331-7268-4066-8458-AF16EB153A1F}" type="presParOf" srcId="{E1DFAD0E-0E09-4C95-9F2A-7E9C83F7CC83}" destId="{E9F53D4E-BB61-44BF-85F8-8F27B8966A4A}" srcOrd="1" destOrd="0" presId="urn:microsoft.com/office/officeart/2008/layout/LinedList"/>
    <dgm:cxn modelId="{D49A4636-642F-4C39-9CBD-9769E60500F9}" type="presParOf" srcId="{E1DFAD0E-0E09-4C95-9F2A-7E9C83F7CC83}" destId="{C3E79C17-9038-4C43-9272-732662D43CE8}" srcOrd="2" destOrd="0" presId="urn:microsoft.com/office/officeart/2008/layout/LinedList"/>
    <dgm:cxn modelId="{2C4B03C4-7E3D-4169-A5C8-B0EF1A35D623}" type="presParOf" srcId="{D295CC15-18EF-48D2-AAAE-88F1356B56CD}" destId="{5DF57FF5-CA39-495D-A2C2-C1828FFD44D5}" srcOrd="5" destOrd="0" presId="urn:microsoft.com/office/officeart/2008/layout/LinedList"/>
    <dgm:cxn modelId="{91E0AC41-EB55-4A0B-80F3-062A67F5DEB4}" type="presParOf" srcId="{D295CC15-18EF-48D2-AAAE-88F1356B56CD}" destId="{4E208865-2A64-46F2-8613-A957AF9AFA9B}" srcOrd="6" destOrd="0" presId="urn:microsoft.com/office/officeart/2008/layout/LinedList"/>
    <dgm:cxn modelId="{9BA98EB7-5E55-4133-948A-9454E90FA216}" type="presParOf" srcId="{4E208865-2A64-46F2-8613-A957AF9AFA9B}" destId="{CF39C85D-0BEC-431C-B1E7-383963A0CF6D}" srcOrd="0" destOrd="0" presId="urn:microsoft.com/office/officeart/2008/layout/LinedList"/>
    <dgm:cxn modelId="{5856BEA4-236F-430E-BA70-F336DAD801CE}" type="presParOf" srcId="{4E208865-2A64-46F2-8613-A957AF9AFA9B}" destId="{0C208BA9-CAD6-4309-B23B-3ED09B95EC0B}" srcOrd="1" destOrd="0" presId="urn:microsoft.com/office/officeart/2008/layout/LinedList"/>
    <dgm:cxn modelId="{7FAEC401-C184-4749-B6AC-F3B529F5CBEC}" type="presParOf" srcId="{4E208865-2A64-46F2-8613-A957AF9AFA9B}" destId="{6924535D-41AE-429C-B2C9-495C1C08B2C4}" srcOrd="2" destOrd="0" presId="urn:microsoft.com/office/officeart/2008/layout/LinedList"/>
    <dgm:cxn modelId="{650C25C0-394F-40AF-84E5-DA6108B55920}" type="presParOf" srcId="{DBC8FE29-4C6C-45A3-8357-6F07602CECDA}" destId="{889B291A-CDE3-4AC0-9464-93AC141D4830}" srcOrd="8" destOrd="0" presId="urn:microsoft.com/office/officeart/2008/layout/LinedList"/>
    <dgm:cxn modelId="{3C34C132-1966-4A11-81ED-28BA2CEC151B}" type="presParOf" srcId="{DBC8FE29-4C6C-45A3-8357-6F07602CECDA}" destId="{04972C96-FD5E-4561-87C3-4B16FF802F2B}"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BC3D8E-7117-4A17-8280-D39F0594F90B}">
      <dsp:nvSpPr>
        <dsp:cNvPr id="0" name=""/>
        <dsp:cNvSpPr/>
      </dsp:nvSpPr>
      <dsp:spPr>
        <a:xfrm>
          <a:off x="0" y="2409"/>
          <a:ext cx="11814175" cy="0"/>
        </a:xfrm>
        <a:prstGeom prst="line">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w="6350" cap="flat" cmpd="sng" algn="ctr">
          <a:solidFill>
            <a:schemeClr val="accent1">
              <a:shade val="50000"/>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sp>
    <dsp:sp modelId="{C15FFE19-4ED4-484C-A1E3-D2636DF18B8F}">
      <dsp:nvSpPr>
        <dsp:cNvPr id="0" name=""/>
        <dsp:cNvSpPr/>
      </dsp:nvSpPr>
      <dsp:spPr>
        <a:xfrm>
          <a:off x="0" y="2409"/>
          <a:ext cx="2362835" cy="4929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endParaRPr lang="en-US" sz="3100" kern="1200" dirty="0" smtClean="0"/>
        </a:p>
        <a:p>
          <a:pPr lvl="0" algn="l" defTabSz="1377950">
            <a:lnSpc>
              <a:spcPct val="90000"/>
            </a:lnSpc>
            <a:spcBef>
              <a:spcPct val="0"/>
            </a:spcBef>
            <a:spcAft>
              <a:spcPct val="35000"/>
            </a:spcAft>
          </a:pPr>
          <a:endParaRPr lang="en-US" sz="3100" kern="1200" dirty="0" smtClean="0"/>
        </a:p>
        <a:p>
          <a:pPr lvl="0" algn="l" defTabSz="1377950">
            <a:lnSpc>
              <a:spcPct val="90000"/>
            </a:lnSpc>
            <a:spcBef>
              <a:spcPct val="0"/>
            </a:spcBef>
            <a:spcAft>
              <a:spcPct val="35000"/>
            </a:spcAft>
          </a:pPr>
          <a:endParaRPr lang="en-US" sz="3100" kern="1200" dirty="0" smtClean="0"/>
        </a:p>
        <a:p>
          <a:pPr lvl="0" algn="l" defTabSz="1377950">
            <a:lnSpc>
              <a:spcPct val="90000"/>
            </a:lnSpc>
            <a:spcBef>
              <a:spcPct val="0"/>
            </a:spcBef>
            <a:spcAft>
              <a:spcPct val="35000"/>
            </a:spcAft>
          </a:pPr>
          <a:r>
            <a:rPr lang="en-US" sz="2800" b="1" i="1" kern="1200" dirty="0" smtClean="0"/>
            <a:t>Principles of Management Information Systems</a:t>
          </a:r>
          <a:endParaRPr lang="en-US" sz="2800" b="1" i="1" kern="1200" dirty="0"/>
        </a:p>
      </dsp:txBody>
      <dsp:txXfrm>
        <a:off x="0" y="2409"/>
        <a:ext cx="2362835" cy="4929131"/>
      </dsp:txXfrm>
    </dsp:sp>
    <dsp:sp modelId="{8D02A036-3871-4E72-8C7A-0197EC399BA8}">
      <dsp:nvSpPr>
        <dsp:cNvPr id="0" name=""/>
        <dsp:cNvSpPr/>
      </dsp:nvSpPr>
      <dsp:spPr>
        <a:xfrm>
          <a:off x="2540047" y="79426"/>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US" sz="3600" b="1" i="1" u="sng" kern="1200" dirty="0" smtClean="0"/>
            <a:t>PART 1</a:t>
          </a:r>
          <a:r>
            <a:rPr lang="en-US" sz="3600" b="1" kern="1200" dirty="0" smtClean="0"/>
            <a:t>	</a:t>
          </a:r>
          <a:r>
            <a:rPr lang="en-US" sz="3600" kern="1200" dirty="0" smtClean="0">
              <a:solidFill>
                <a:schemeClr val="accent1"/>
              </a:solidFill>
            </a:rPr>
            <a:t>Information Systems in Perspective</a:t>
          </a:r>
          <a:endParaRPr lang="en-US" sz="3600" kern="1200" dirty="0">
            <a:solidFill>
              <a:schemeClr val="accent1"/>
            </a:solidFill>
          </a:endParaRPr>
        </a:p>
      </dsp:txBody>
      <dsp:txXfrm>
        <a:off x="2540047" y="79426"/>
        <a:ext cx="4548457" cy="1540353"/>
      </dsp:txXfrm>
    </dsp:sp>
    <dsp:sp modelId="{F8EAA286-B2A9-4A09-A410-083C9B566BE8}">
      <dsp:nvSpPr>
        <dsp:cNvPr id="0" name=""/>
        <dsp:cNvSpPr/>
      </dsp:nvSpPr>
      <dsp:spPr>
        <a:xfrm>
          <a:off x="7265717" y="79426"/>
          <a:ext cx="4548457" cy="770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1</a:t>
          </a:r>
          <a:r>
            <a:rPr lang="en-US" sz="1400" kern="1200" dirty="0" smtClean="0"/>
            <a:t>	</a:t>
          </a:r>
          <a:r>
            <a:rPr lang="en-US" sz="1400" kern="1200" dirty="0" smtClean="0">
              <a:solidFill>
                <a:srgbClr val="FF0000"/>
              </a:solidFill>
            </a:rPr>
            <a:t>An Introduction to Information Systems</a:t>
          </a:r>
          <a:endParaRPr lang="en-US" sz="1400" kern="1200" dirty="0">
            <a:solidFill>
              <a:srgbClr val="FF0000"/>
            </a:solidFill>
          </a:endParaRPr>
        </a:p>
      </dsp:txBody>
      <dsp:txXfrm>
        <a:off x="7265717" y="79426"/>
        <a:ext cx="4548457" cy="770176"/>
      </dsp:txXfrm>
    </dsp:sp>
    <dsp:sp modelId="{27876C57-55D0-4B5D-BD7B-EED7250AFCDC}">
      <dsp:nvSpPr>
        <dsp:cNvPr id="0" name=""/>
        <dsp:cNvSpPr/>
      </dsp:nvSpPr>
      <dsp:spPr>
        <a:xfrm>
          <a:off x="7088505" y="849603"/>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DFED7256-0862-4517-A744-51CC9F49EA2E}">
      <dsp:nvSpPr>
        <dsp:cNvPr id="0" name=""/>
        <dsp:cNvSpPr/>
      </dsp:nvSpPr>
      <dsp:spPr>
        <a:xfrm>
          <a:off x="7265717" y="849603"/>
          <a:ext cx="4548457" cy="7701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2</a:t>
          </a:r>
          <a:r>
            <a:rPr lang="en-US" sz="1400" kern="1200" dirty="0" smtClean="0"/>
            <a:t>	</a:t>
          </a:r>
          <a:r>
            <a:rPr lang="en-US" sz="1400" b="1" kern="1200" dirty="0" smtClean="0">
              <a:solidFill>
                <a:srgbClr val="FF0000"/>
              </a:solidFill>
            </a:rPr>
            <a:t>Information Systems in Organizations</a:t>
          </a:r>
          <a:endParaRPr lang="en-US" sz="1400" b="1" kern="1200" dirty="0">
            <a:solidFill>
              <a:srgbClr val="FF0000"/>
            </a:solidFill>
          </a:endParaRPr>
        </a:p>
      </dsp:txBody>
      <dsp:txXfrm>
        <a:off x="7265717" y="849603"/>
        <a:ext cx="4548457" cy="770176"/>
      </dsp:txXfrm>
    </dsp:sp>
    <dsp:sp modelId="{4EA492DB-28B7-4346-88BA-B633272B8600}">
      <dsp:nvSpPr>
        <dsp:cNvPr id="0" name=""/>
        <dsp:cNvSpPr/>
      </dsp:nvSpPr>
      <dsp:spPr>
        <a:xfrm>
          <a:off x="2362835" y="1619780"/>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1A351F1E-C5A3-4A5F-BEB8-BF7E89355467}">
      <dsp:nvSpPr>
        <dsp:cNvPr id="0" name=""/>
        <dsp:cNvSpPr/>
      </dsp:nvSpPr>
      <dsp:spPr>
        <a:xfrm>
          <a:off x="2540047" y="1696798"/>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US" sz="3600" b="1" i="1" u="sng" kern="1200" dirty="0" smtClean="0"/>
            <a:t>PART 2</a:t>
          </a:r>
          <a:r>
            <a:rPr lang="en-US" sz="3600" b="1" kern="1200" dirty="0" smtClean="0"/>
            <a:t>	</a:t>
          </a:r>
          <a:r>
            <a:rPr lang="en-US" sz="3600" kern="1200" dirty="0" smtClean="0">
              <a:solidFill>
                <a:schemeClr val="accent1"/>
              </a:solidFill>
            </a:rPr>
            <a:t>Information Technology Concepts</a:t>
          </a:r>
          <a:endParaRPr lang="en-US" sz="3600" kern="1200" dirty="0">
            <a:solidFill>
              <a:schemeClr val="accent1"/>
            </a:solidFill>
          </a:endParaRPr>
        </a:p>
      </dsp:txBody>
      <dsp:txXfrm>
        <a:off x="2540047" y="1696798"/>
        <a:ext cx="4548457" cy="1540353"/>
      </dsp:txXfrm>
    </dsp:sp>
    <dsp:sp modelId="{A3ADD967-32A9-4CED-A7F0-08E3A83ACB17}">
      <dsp:nvSpPr>
        <dsp:cNvPr id="0" name=""/>
        <dsp:cNvSpPr/>
      </dsp:nvSpPr>
      <dsp:spPr>
        <a:xfrm>
          <a:off x="7265717" y="1696798"/>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3</a:t>
          </a:r>
          <a:r>
            <a:rPr lang="en-US" sz="1400" kern="1200" dirty="0" smtClean="0"/>
            <a:t>	</a:t>
          </a:r>
          <a:r>
            <a:rPr lang="en-US" sz="1400" b="1" kern="1200" dirty="0" smtClean="0">
              <a:solidFill>
                <a:srgbClr val="FF0000"/>
              </a:solidFill>
            </a:rPr>
            <a:t>Hardware and Mobile Devices</a:t>
          </a:r>
          <a:endParaRPr lang="en-US" sz="1400" b="1" kern="1200" dirty="0">
            <a:solidFill>
              <a:srgbClr val="FF0000"/>
            </a:solidFill>
          </a:endParaRPr>
        </a:p>
      </dsp:txBody>
      <dsp:txXfrm>
        <a:off x="7265717" y="1696798"/>
        <a:ext cx="4548457" cy="385088"/>
      </dsp:txXfrm>
    </dsp:sp>
    <dsp:sp modelId="{D1B725B0-E928-4117-8146-0F9F0DF8C609}">
      <dsp:nvSpPr>
        <dsp:cNvPr id="0" name=""/>
        <dsp:cNvSpPr/>
      </dsp:nvSpPr>
      <dsp:spPr>
        <a:xfrm>
          <a:off x="7088505" y="2081886"/>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8F0BC8FC-2AD0-4994-95A6-1C68853EA065}">
      <dsp:nvSpPr>
        <dsp:cNvPr id="0" name=""/>
        <dsp:cNvSpPr/>
      </dsp:nvSpPr>
      <dsp:spPr>
        <a:xfrm>
          <a:off x="7265717" y="2081886"/>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4</a:t>
          </a:r>
          <a:r>
            <a:rPr lang="en-US" sz="1400" kern="1200" dirty="0" smtClean="0"/>
            <a:t>	</a:t>
          </a:r>
          <a:r>
            <a:rPr lang="en-US" sz="1400" b="1" kern="1200" dirty="0" smtClean="0">
              <a:solidFill>
                <a:srgbClr val="FF0000"/>
              </a:solidFill>
            </a:rPr>
            <a:t>Software and Mobile Applications</a:t>
          </a:r>
          <a:endParaRPr lang="en-US" sz="1400" b="1" kern="1200" dirty="0">
            <a:solidFill>
              <a:srgbClr val="FF0000"/>
            </a:solidFill>
          </a:endParaRPr>
        </a:p>
      </dsp:txBody>
      <dsp:txXfrm>
        <a:off x="7265717" y="2081886"/>
        <a:ext cx="4548457" cy="385088"/>
      </dsp:txXfrm>
    </dsp:sp>
    <dsp:sp modelId="{DC216626-6E79-4F8E-B24E-08D9BC5198F7}">
      <dsp:nvSpPr>
        <dsp:cNvPr id="0" name=""/>
        <dsp:cNvSpPr/>
      </dsp:nvSpPr>
      <dsp:spPr>
        <a:xfrm>
          <a:off x="7088505" y="2466974"/>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C51A1E6C-7822-4AA6-9B40-2F22AD2CD13B}">
      <dsp:nvSpPr>
        <dsp:cNvPr id="0" name=""/>
        <dsp:cNvSpPr/>
      </dsp:nvSpPr>
      <dsp:spPr>
        <a:xfrm>
          <a:off x="7265717" y="2466974"/>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5</a:t>
          </a:r>
          <a:r>
            <a:rPr lang="en-US" sz="1400" kern="1200" dirty="0" smtClean="0"/>
            <a:t>	</a:t>
          </a:r>
          <a:r>
            <a:rPr lang="en-US" sz="1400" b="1" kern="1200" dirty="0" smtClean="0">
              <a:solidFill>
                <a:srgbClr val="FF0000"/>
              </a:solidFill>
            </a:rPr>
            <a:t>Database Systems and Big Data</a:t>
          </a:r>
          <a:endParaRPr lang="en-US" sz="1400" b="1" kern="1200" dirty="0">
            <a:solidFill>
              <a:srgbClr val="FF0000"/>
            </a:solidFill>
          </a:endParaRPr>
        </a:p>
      </dsp:txBody>
      <dsp:txXfrm>
        <a:off x="7265717" y="2466974"/>
        <a:ext cx="4548457" cy="385088"/>
      </dsp:txXfrm>
    </dsp:sp>
    <dsp:sp modelId="{05EEEA38-10A9-47AB-9ED5-B869EFBFB1D4}">
      <dsp:nvSpPr>
        <dsp:cNvPr id="0" name=""/>
        <dsp:cNvSpPr/>
      </dsp:nvSpPr>
      <dsp:spPr>
        <a:xfrm>
          <a:off x="7088505" y="2852063"/>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A8C5A855-AEC0-4E73-8CD7-2CD54EB1AA8C}">
      <dsp:nvSpPr>
        <dsp:cNvPr id="0" name=""/>
        <dsp:cNvSpPr/>
      </dsp:nvSpPr>
      <dsp:spPr>
        <a:xfrm>
          <a:off x="7265717" y="2852063"/>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6</a:t>
          </a:r>
          <a:r>
            <a:rPr lang="en-US" sz="1400" kern="1200" dirty="0" smtClean="0"/>
            <a:t>	</a:t>
          </a:r>
          <a:r>
            <a:rPr lang="en-US" sz="1400" b="1" kern="1200" dirty="0" smtClean="0">
              <a:solidFill>
                <a:srgbClr val="FF0000"/>
              </a:solidFill>
            </a:rPr>
            <a:t>Networks and Cloud Computing</a:t>
          </a:r>
          <a:endParaRPr lang="en-US" sz="1400" b="1" kern="1200" dirty="0">
            <a:solidFill>
              <a:srgbClr val="FF0000"/>
            </a:solidFill>
          </a:endParaRPr>
        </a:p>
      </dsp:txBody>
      <dsp:txXfrm>
        <a:off x="7265717" y="2852063"/>
        <a:ext cx="4548457" cy="385088"/>
      </dsp:txXfrm>
    </dsp:sp>
    <dsp:sp modelId="{FDA8E254-916F-426A-BA59-83EDE7C271B5}">
      <dsp:nvSpPr>
        <dsp:cNvPr id="0" name=""/>
        <dsp:cNvSpPr/>
      </dsp:nvSpPr>
      <dsp:spPr>
        <a:xfrm>
          <a:off x="2362835" y="3237151"/>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5EF4DC52-979D-4EC2-AB1A-0545FC2DA7ED}">
      <dsp:nvSpPr>
        <dsp:cNvPr id="0" name=""/>
        <dsp:cNvSpPr/>
      </dsp:nvSpPr>
      <dsp:spPr>
        <a:xfrm>
          <a:off x="2540047" y="3314169"/>
          <a:ext cx="4548457" cy="1540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lvl="0" algn="l" defTabSz="1600200">
            <a:lnSpc>
              <a:spcPct val="90000"/>
            </a:lnSpc>
            <a:spcBef>
              <a:spcPct val="0"/>
            </a:spcBef>
            <a:spcAft>
              <a:spcPct val="35000"/>
            </a:spcAft>
          </a:pPr>
          <a:r>
            <a:rPr lang="en-US" sz="3600" b="1" i="1" u="sng" kern="1200" dirty="0" smtClean="0"/>
            <a:t>PART 3</a:t>
          </a:r>
          <a:r>
            <a:rPr lang="en-US" sz="3600" b="1" kern="1200" dirty="0" smtClean="0"/>
            <a:t>	</a:t>
          </a:r>
          <a:r>
            <a:rPr lang="en-US" sz="3600" kern="1200" dirty="0" smtClean="0">
              <a:solidFill>
                <a:schemeClr val="accent1"/>
              </a:solidFill>
            </a:rPr>
            <a:t>Business Information Systems</a:t>
          </a:r>
          <a:endParaRPr lang="en-US" sz="3600" kern="1200" dirty="0">
            <a:solidFill>
              <a:schemeClr val="accent1"/>
            </a:solidFill>
          </a:endParaRPr>
        </a:p>
      </dsp:txBody>
      <dsp:txXfrm>
        <a:off x="2540047" y="3314169"/>
        <a:ext cx="4548457" cy="1540353"/>
      </dsp:txXfrm>
    </dsp:sp>
    <dsp:sp modelId="{0A6DBE9A-FAF6-4771-B6BF-D37E0A9E6825}">
      <dsp:nvSpPr>
        <dsp:cNvPr id="0" name=""/>
        <dsp:cNvSpPr/>
      </dsp:nvSpPr>
      <dsp:spPr>
        <a:xfrm>
          <a:off x="7265717" y="3314169"/>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7</a:t>
          </a:r>
          <a:r>
            <a:rPr lang="en-US" sz="1400" kern="1200" dirty="0" smtClean="0"/>
            <a:t>	</a:t>
          </a:r>
          <a:r>
            <a:rPr lang="en-US" sz="1400" b="1" kern="1200" dirty="0" smtClean="0">
              <a:solidFill>
                <a:srgbClr val="FF0000"/>
              </a:solidFill>
            </a:rPr>
            <a:t>Electronic and Mobile Commerce</a:t>
          </a:r>
          <a:endParaRPr lang="en-US" sz="1400" b="1" kern="1200" dirty="0">
            <a:solidFill>
              <a:srgbClr val="FF0000"/>
            </a:solidFill>
          </a:endParaRPr>
        </a:p>
      </dsp:txBody>
      <dsp:txXfrm>
        <a:off x="7265717" y="3314169"/>
        <a:ext cx="4548457" cy="385088"/>
      </dsp:txXfrm>
    </dsp:sp>
    <dsp:sp modelId="{C79AE00E-B598-45FC-86BD-2ED29390811A}">
      <dsp:nvSpPr>
        <dsp:cNvPr id="0" name=""/>
        <dsp:cNvSpPr/>
      </dsp:nvSpPr>
      <dsp:spPr>
        <a:xfrm>
          <a:off x="7088505" y="3699257"/>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EBC078C0-237B-4612-9830-5FF48000E3A6}">
      <dsp:nvSpPr>
        <dsp:cNvPr id="0" name=""/>
        <dsp:cNvSpPr/>
      </dsp:nvSpPr>
      <dsp:spPr>
        <a:xfrm>
          <a:off x="7265717" y="3699257"/>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8</a:t>
          </a:r>
          <a:r>
            <a:rPr lang="en-US" sz="1400" kern="1200" dirty="0" smtClean="0"/>
            <a:t>	</a:t>
          </a:r>
          <a:r>
            <a:rPr lang="en-US" sz="1400" b="1" kern="1200" dirty="0" smtClean="0">
              <a:solidFill>
                <a:srgbClr val="FF0000"/>
              </a:solidFill>
            </a:rPr>
            <a:t>Enterprise Systems</a:t>
          </a:r>
          <a:endParaRPr lang="en-US" sz="1400" b="1" kern="1200" dirty="0">
            <a:solidFill>
              <a:srgbClr val="FF0000"/>
            </a:solidFill>
          </a:endParaRPr>
        </a:p>
      </dsp:txBody>
      <dsp:txXfrm>
        <a:off x="7265717" y="3699257"/>
        <a:ext cx="4548457" cy="385088"/>
      </dsp:txXfrm>
    </dsp:sp>
    <dsp:sp modelId="{5774FA92-5549-4C28-94AE-B2025258E526}">
      <dsp:nvSpPr>
        <dsp:cNvPr id="0" name=""/>
        <dsp:cNvSpPr/>
      </dsp:nvSpPr>
      <dsp:spPr>
        <a:xfrm>
          <a:off x="7088505" y="4084346"/>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E9F53D4E-BB61-44BF-85F8-8F27B8966A4A}">
      <dsp:nvSpPr>
        <dsp:cNvPr id="0" name=""/>
        <dsp:cNvSpPr/>
      </dsp:nvSpPr>
      <dsp:spPr>
        <a:xfrm>
          <a:off x="7265717" y="4084346"/>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9</a:t>
          </a:r>
          <a:r>
            <a:rPr lang="en-US" sz="1400" kern="1200" dirty="0" smtClean="0"/>
            <a:t>	</a:t>
          </a:r>
          <a:r>
            <a:rPr lang="en-US" sz="1400" b="1" kern="1200" dirty="0" smtClean="0">
              <a:solidFill>
                <a:srgbClr val="FF0000"/>
              </a:solidFill>
            </a:rPr>
            <a:t>Business Intelligence and Analytics</a:t>
          </a:r>
          <a:endParaRPr lang="en-US" sz="1400" b="1" kern="1200" dirty="0">
            <a:solidFill>
              <a:srgbClr val="FF0000"/>
            </a:solidFill>
          </a:endParaRPr>
        </a:p>
      </dsp:txBody>
      <dsp:txXfrm>
        <a:off x="7265717" y="4084346"/>
        <a:ext cx="4548457" cy="385088"/>
      </dsp:txXfrm>
    </dsp:sp>
    <dsp:sp modelId="{5DF57FF5-CA39-495D-A2C2-C1828FFD44D5}">
      <dsp:nvSpPr>
        <dsp:cNvPr id="0" name=""/>
        <dsp:cNvSpPr/>
      </dsp:nvSpPr>
      <dsp:spPr>
        <a:xfrm>
          <a:off x="7088505" y="4469434"/>
          <a:ext cx="4548457"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 modelId="{0C208BA9-CAD6-4309-B23B-3ED09B95EC0B}">
      <dsp:nvSpPr>
        <dsp:cNvPr id="0" name=""/>
        <dsp:cNvSpPr/>
      </dsp:nvSpPr>
      <dsp:spPr>
        <a:xfrm>
          <a:off x="7265717" y="4469434"/>
          <a:ext cx="4548457" cy="385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a:lnSpc>
              <a:spcPct val="90000"/>
            </a:lnSpc>
            <a:spcBef>
              <a:spcPct val="0"/>
            </a:spcBef>
            <a:spcAft>
              <a:spcPct val="35000"/>
            </a:spcAft>
          </a:pPr>
          <a:r>
            <a:rPr lang="en-US" sz="1400" i="1" kern="1200" dirty="0" smtClean="0"/>
            <a:t>Chapter 10 </a:t>
          </a:r>
          <a:r>
            <a:rPr lang="en-US" sz="1400" kern="1200" dirty="0" smtClean="0"/>
            <a:t>	</a:t>
          </a:r>
          <a:r>
            <a:rPr lang="en-US" sz="1400" b="1" kern="1200" dirty="0" smtClean="0">
              <a:solidFill>
                <a:srgbClr val="FF0000"/>
              </a:solidFill>
            </a:rPr>
            <a:t>Knowledge Management and Specialized Information System</a:t>
          </a:r>
          <a:endParaRPr lang="en-US" sz="1400" b="1" kern="1200" dirty="0">
            <a:solidFill>
              <a:srgbClr val="FF0000"/>
            </a:solidFill>
          </a:endParaRPr>
        </a:p>
      </dsp:txBody>
      <dsp:txXfrm>
        <a:off x="7265717" y="4469434"/>
        <a:ext cx="4548457" cy="385088"/>
      </dsp:txXfrm>
    </dsp:sp>
    <dsp:sp modelId="{889B291A-CDE3-4AC0-9464-93AC141D4830}">
      <dsp:nvSpPr>
        <dsp:cNvPr id="0" name=""/>
        <dsp:cNvSpPr/>
      </dsp:nvSpPr>
      <dsp:spPr>
        <a:xfrm>
          <a:off x="2362835" y="4854523"/>
          <a:ext cx="9451340" cy="0"/>
        </a:xfrm>
        <a:prstGeom prst="line">
          <a:avLst/>
        </a:pr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dirty="0" smtClean="0"/>
              <a:t>Lecture 0 Overview</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dirty="0" smtClean="0"/>
              <a:t>Lecture 1 An Introduction to Information Systems</a:t>
            </a:r>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dirty="0" smtClean="0"/>
              <a:t>Lecture 0 Overview</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dirty="0" smtClean="0"/>
              <a:t>Lecture 0 Overview</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dirty="0" smtClean="0"/>
              <a:t>Lecture 0 Overview</a:t>
            </a:r>
            <a:endParaRPr lang="en-US" dirty="0"/>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0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smtClean="0"/>
              <a:t>Lecture 0 Overview</a:t>
            </a:r>
            <a:endParaRPr lang="en-US" dirty="0"/>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dirty="0" smtClean="0"/>
              <a:t>Lecture 0 Overview</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dirty="0" smtClean="0"/>
              <a:t>Lecture 0 Overview</a:t>
            </a:r>
            <a:endParaRPr lang="en-US" dirty="0"/>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dirty="0" smtClean="0"/>
              <a:t>Lecture 0 Overview</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dirty="0" smtClean="0"/>
              <a:t>Lecture 0 Overview</a:t>
            </a:r>
            <a:endParaRPr lang="en-US" dirty="0"/>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0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dirty="0" smtClean="0"/>
              <a:t>Lecture 0 Overview</a:t>
            </a:r>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Principles of Management Information Systems</a:t>
            </a:r>
          </a:p>
          <a:p>
            <a:r>
              <a:rPr lang="en-US" sz="2800" b="1" dirty="0" smtClean="0">
                <a:solidFill>
                  <a:srgbClr val="00B0F0"/>
                </a:solidFill>
                <a:latin typeface="Times New Roman" panose="02020603050405020304" pitchFamily="18" charset="0"/>
                <a:cs typeface="Times New Roman" panose="02020603050405020304" pitchFamily="18" charset="0"/>
              </a:rPr>
              <a:t>MGM331</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p>
          <a:p>
            <a:r>
              <a:rPr lang="en-US" sz="2800" b="1" dirty="0">
                <a:solidFill>
                  <a:schemeClr val="tx1"/>
                </a:solidFill>
                <a:latin typeface="Times New Roman" panose="02020603050405020304" pitchFamily="18" charset="0"/>
                <a:cs typeface="Times New Roman" panose="02020603050405020304" pitchFamily="18" charset="0"/>
              </a:rPr>
              <a:t>An Introduction to Information Systems</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Eng. Youssef </a:t>
            </a:r>
            <a:r>
              <a:rPr lang="en-US" sz="2800" b="1" dirty="0" err="1" smtClean="0">
                <a:solidFill>
                  <a:srgbClr val="00B0F0"/>
                </a:solidFill>
                <a:latin typeface="Times New Roman" panose="02020603050405020304" pitchFamily="18" charset="0"/>
                <a:cs typeface="Times New Roman" panose="02020603050405020304" pitchFamily="18" charset="0"/>
              </a:rPr>
              <a:t>Ntefeh</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1</a:t>
            </a:r>
            <a:endParaRPr lang="en-US" dirty="0"/>
          </a:p>
        </p:txBody>
      </p:sp>
      <p:sp>
        <p:nvSpPr>
          <p:cNvPr id="3" name="Content Placeholder 2"/>
          <p:cNvSpPr>
            <a:spLocks noGrp="1"/>
          </p:cNvSpPr>
          <p:nvPr>
            <p:ph idx="1"/>
          </p:nvPr>
        </p:nvSpPr>
        <p:spPr/>
        <p:txBody>
          <a:bodyPr/>
          <a:lstStyle/>
          <a:p>
            <a:r>
              <a:rPr lang="en-US" dirty="0"/>
              <a:t>This chapter presents an overview of the material covered in the </a:t>
            </a:r>
            <a:r>
              <a:rPr lang="en-US" dirty="0" smtClean="0"/>
              <a:t>course. </a:t>
            </a:r>
            <a:r>
              <a:rPr lang="en-US" dirty="0"/>
              <a:t>The chapter is divided into </a:t>
            </a:r>
            <a:r>
              <a:rPr lang="en-US" dirty="0" smtClean="0"/>
              <a:t>three </a:t>
            </a:r>
            <a:r>
              <a:rPr lang="en-US" dirty="0"/>
              <a:t>major sections corresponding to the </a:t>
            </a:r>
            <a:r>
              <a:rPr lang="en-US" dirty="0" smtClean="0"/>
              <a:t>three </a:t>
            </a:r>
            <a:r>
              <a:rPr lang="en-US" dirty="0"/>
              <a:t>sections of the </a:t>
            </a:r>
            <a:r>
              <a:rPr lang="en-US" dirty="0" smtClean="0"/>
              <a:t>course. </a:t>
            </a:r>
            <a:r>
              <a:rPr lang="en-US" dirty="0"/>
              <a:t>The chapters included in each section of the text are highlighted as a subsection and briefly summarized. The essential material will receive fuller treatment in subsequent chapters.</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2252188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7" name="Content Placeholder 6"/>
          <p:cNvGraphicFramePr>
            <a:graphicFrameLocks noGrp="1"/>
          </p:cNvGraphicFramePr>
          <p:nvPr>
            <p:ph idx="1"/>
          </p:nvPr>
        </p:nvGraphicFramePr>
        <p:xfrm>
          <a:off x="188913" y="1422400"/>
          <a:ext cx="11814175" cy="49339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2364259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a:t>
            </a:r>
          </a:p>
        </p:txBody>
      </p:sp>
      <p:sp>
        <p:nvSpPr>
          <p:cNvPr id="3" name="Content Placeholder 2"/>
          <p:cNvSpPr>
            <a:spLocks noGrp="1"/>
          </p:cNvSpPr>
          <p:nvPr>
            <p:ph idx="1"/>
          </p:nvPr>
        </p:nvSpPr>
        <p:spPr/>
        <p:txBody>
          <a:bodyPr>
            <a:normAutofit/>
          </a:bodyPr>
          <a:lstStyle/>
          <a:p>
            <a:pPr marL="971550" lvl="1" indent="-514350">
              <a:buFont typeface="+mj-lt"/>
              <a:buAutoNum type="arabicPeriod"/>
            </a:pPr>
            <a:r>
              <a:rPr lang="en-US" sz="2800" dirty="0"/>
              <a:t>The value of information is directly linked to how it helps decision makers achieve the organization’s goals.</a:t>
            </a:r>
          </a:p>
          <a:p>
            <a:pPr marL="971550" lvl="1" indent="-514350">
              <a:buFont typeface="+mj-lt"/>
              <a:buAutoNum type="arabicPeriod"/>
            </a:pPr>
            <a:r>
              <a:rPr lang="en-US" sz="2800" dirty="0"/>
              <a:t>Information systems are composed of </a:t>
            </a:r>
            <a:r>
              <a:rPr lang="en-US" sz="2800" dirty="0" smtClean="0"/>
              <a:t>fundamental </a:t>
            </a:r>
            <a:r>
              <a:rPr lang="en-US" sz="2800" dirty="0"/>
              <a:t>components that must be carefully assembled and integrated to work well together</a:t>
            </a:r>
            <a:r>
              <a:rPr lang="en-US" sz="2800" dirty="0" smtClean="0"/>
              <a:t>.</a:t>
            </a:r>
          </a:p>
          <a:p>
            <a:pPr marL="971550" lvl="1" indent="-514350">
              <a:buFont typeface="+mj-lt"/>
              <a:buAutoNum type="arabicPeriod"/>
            </a:pPr>
            <a:r>
              <a:rPr lang="en-US" sz="2800" dirty="0"/>
              <a:t>Managers have an essential role to play in the successful implementation and use of information </a:t>
            </a:r>
            <a:r>
              <a:rPr lang="en-US" sz="2800" dirty="0" smtClean="0"/>
              <a:t>systems that </a:t>
            </a:r>
            <a:r>
              <a:rPr lang="en-US" sz="2800" dirty="0"/>
              <a:t>role changes depending on which type of IS system is being implemented</a:t>
            </a:r>
            <a:r>
              <a:rPr lang="en-US" sz="2800" dirty="0" smtClean="0"/>
              <a:t>.</a:t>
            </a:r>
            <a:endParaRPr lang="en-US" sz="2800"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dirty="0" smtClean="0"/>
              <a:t>Lecture 0 Overview</a:t>
            </a:r>
          </a:p>
        </p:txBody>
      </p:sp>
      <p:sp>
        <p:nvSpPr>
          <p:cNvPr id="8" name="Slide Number Placeholder 7"/>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5247961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a:t>
            </a:r>
          </a:p>
        </p:txBody>
      </p:sp>
      <p:sp>
        <p:nvSpPr>
          <p:cNvPr id="3" name="Content Placeholder 2"/>
          <p:cNvSpPr>
            <a:spLocks noGrp="1"/>
          </p:cNvSpPr>
          <p:nvPr>
            <p:ph idx="1"/>
          </p:nvPr>
        </p:nvSpPr>
        <p:spPr/>
        <p:txBody>
          <a:bodyPr>
            <a:normAutofit/>
          </a:bodyPr>
          <a:lstStyle/>
          <a:p>
            <a:pPr marL="971550" lvl="1" indent="-514350">
              <a:buFont typeface="+mj-lt"/>
              <a:buAutoNum type="arabicPeriod" startAt="4"/>
            </a:pPr>
            <a:r>
              <a:rPr lang="en-US" sz="2800" dirty="0" smtClean="0"/>
              <a:t>An </a:t>
            </a:r>
            <a:r>
              <a:rPr lang="en-US" sz="2800" dirty="0"/>
              <a:t>organization’s infrastructure technology forms the foundation upon which its systems and </a:t>
            </a:r>
            <a:r>
              <a:rPr lang="en-US" sz="2800" dirty="0" smtClean="0"/>
              <a:t>applications </a:t>
            </a:r>
            <a:r>
              <a:rPr lang="en-US" sz="2800" dirty="0"/>
              <a:t>are built</a:t>
            </a:r>
            <a:r>
              <a:rPr lang="en-US" sz="2800" dirty="0" smtClean="0"/>
              <a:t>.</a:t>
            </a:r>
          </a:p>
          <a:p>
            <a:pPr marL="971550" lvl="1" indent="-514350">
              <a:buFont typeface="+mj-lt"/>
              <a:buAutoNum type="arabicPeriod" startAt="4"/>
            </a:pPr>
            <a:r>
              <a:rPr lang="en-US" sz="2800" dirty="0"/>
              <a:t>Organizations employ a variety of information systems to improve the way they conduct </a:t>
            </a:r>
            <a:r>
              <a:rPr lang="en-US" sz="2800" dirty="0" smtClean="0"/>
              <a:t>business </a:t>
            </a:r>
            <a:r>
              <a:rPr lang="en-US" sz="2800" dirty="0"/>
              <a:t>and make fact-based decisions</a:t>
            </a:r>
            <a:r>
              <a:rPr lang="en-US" sz="2800" dirty="0" smtClean="0"/>
              <a:t>.</a:t>
            </a:r>
          </a:p>
          <a:p>
            <a:pPr marL="971550" lvl="1" indent="-514350">
              <a:buFont typeface="+mj-lt"/>
              <a:buAutoNum type="arabicPeriod" startAt="4"/>
            </a:pPr>
            <a:r>
              <a:rPr lang="en-US" sz="2800" dirty="0"/>
              <a:t>Strategic planning and project management are keys to ensuring that the organization is working </a:t>
            </a:r>
            <a:r>
              <a:rPr lang="en-US" sz="2800" dirty="0" smtClean="0"/>
              <a:t>effectively.</a:t>
            </a:r>
            <a:endParaRPr lang="en-US" sz="3600" dirty="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7" name="Date Placeholder 6"/>
          <p:cNvSpPr>
            <a:spLocks noGrp="1"/>
          </p:cNvSpPr>
          <p:nvPr>
            <p:ph type="dt" sz="half" idx="10"/>
          </p:nvPr>
        </p:nvSpPr>
        <p:spPr/>
        <p:txBody>
          <a:bodyPr/>
          <a:lstStyle/>
          <a:p>
            <a:r>
              <a:rPr lang="en-US" dirty="0" smtClean="0"/>
              <a:t>Lecture 0 Overview</a:t>
            </a:r>
          </a:p>
        </p:txBody>
      </p:sp>
      <p:sp>
        <p:nvSpPr>
          <p:cNvPr id="8" name="Slide Number Placeholder 7"/>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5247961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r>
              <a:rPr lang="en-US" dirty="0"/>
              <a:t>Distinguish data </a:t>
            </a:r>
            <a:r>
              <a:rPr lang="en-US" dirty="0" smtClean="0"/>
              <a:t>from information </a:t>
            </a:r>
            <a:r>
              <a:rPr lang="en-US" dirty="0"/>
              <a:t>and </a:t>
            </a:r>
            <a:r>
              <a:rPr lang="en-US" dirty="0" smtClean="0"/>
              <a:t>knowledge</a:t>
            </a:r>
            <a:r>
              <a:rPr lang="en-US" dirty="0"/>
              <a:t>, and describe the characteristics of quality data.</a:t>
            </a:r>
          </a:p>
          <a:p>
            <a:pPr lvl="0"/>
            <a:r>
              <a:rPr lang="en-US" dirty="0"/>
              <a:t>Identify the fundamental components of an information system and describe their function.</a:t>
            </a:r>
          </a:p>
          <a:p>
            <a:pPr lvl="0"/>
            <a:r>
              <a:rPr lang="en-US" dirty="0"/>
              <a:t>Identify the three fundamental information system types and explain what organizational </a:t>
            </a:r>
            <a:r>
              <a:rPr lang="en-US" dirty="0" smtClean="0"/>
              <a:t>complements </a:t>
            </a:r>
            <a:r>
              <a:rPr lang="en-US" dirty="0"/>
              <a:t>must be in place to ensure successful implementation and use of the system</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7992312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r>
              <a:rPr lang="en-US" dirty="0" smtClean="0"/>
              <a:t>Identify </a:t>
            </a:r>
            <a:r>
              <a:rPr lang="en-US" dirty="0"/>
              <a:t>and briefly describe the role of each component of an organization’s technology infrastructure.</a:t>
            </a:r>
          </a:p>
          <a:p>
            <a:pPr lvl="0"/>
            <a:r>
              <a:rPr lang="en-US" dirty="0"/>
              <a:t>Identify the basic types of business information systems, including who uses them, how they are used, and what kinds of benefits they deliver</a:t>
            </a:r>
            <a:r>
              <a:rPr lang="en-US" dirty="0" smtClean="0"/>
              <a:t>.</a:t>
            </a:r>
          </a:p>
          <a:p>
            <a:r>
              <a:rPr lang="en-US" dirty="0"/>
              <a:t>Describe how organizations are using business intelligence and business analytics to capitalize on the vast amount of data becoming available</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7992312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1: Information Systems in Perspective</a:t>
            </a:r>
          </a:p>
        </p:txBody>
      </p:sp>
      <p:sp>
        <p:nvSpPr>
          <p:cNvPr id="3" name="Content Placeholder 2"/>
          <p:cNvSpPr>
            <a:spLocks noGrp="1"/>
          </p:cNvSpPr>
          <p:nvPr>
            <p:ph idx="1"/>
          </p:nvPr>
        </p:nvSpPr>
        <p:spPr/>
        <p:txBody>
          <a:bodyPr/>
          <a:lstStyle/>
          <a:p>
            <a:pPr marL="0" indent="0">
              <a:buNone/>
            </a:pPr>
            <a:r>
              <a:rPr lang="en-US" dirty="0">
                <a:solidFill>
                  <a:srgbClr val="FF0000"/>
                </a:solidFill>
              </a:rPr>
              <a:t>An Introduction to Information </a:t>
            </a:r>
            <a:r>
              <a:rPr lang="en-US" dirty="0" smtClean="0">
                <a:solidFill>
                  <a:srgbClr val="FF0000"/>
                </a:solidFill>
              </a:rPr>
              <a:t>Systems</a:t>
            </a:r>
            <a:endParaRPr lang="en-US" b="1" i="1" dirty="0" smtClean="0">
              <a:solidFill>
                <a:srgbClr val="FF0000"/>
              </a:solidFill>
            </a:endParaRPr>
          </a:p>
          <a:p>
            <a:r>
              <a:rPr lang="en-US" b="1" i="1" dirty="0" smtClean="0"/>
              <a:t>Information</a:t>
            </a:r>
            <a:r>
              <a:rPr lang="en-US" dirty="0" smtClean="0"/>
              <a:t> </a:t>
            </a:r>
            <a:r>
              <a:rPr lang="en-US" dirty="0"/>
              <a:t>is a central concept of this </a:t>
            </a:r>
            <a:r>
              <a:rPr lang="en-US" dirty="0" smtClean="0"/>
              <a:t>course. </a:t>
            </a:r>
            <a:r>
              <a:rPr lang="en-US" dirty="0"/>
              <a:t>To be an effective manager in any area of business, you need to understand that information is one of an organization’s most valuable resources. Information is not the same thing as data, and knowledge is different from both data and information. These </a:t>
            </a:r>
            <a:r>
              <a:rPr lang="en-US" dirty="0" smtClean="0"/>
              <a:t>concepts </a:t>
            </a:r>
            <a:r>
              <a:rPr lang="en-US" dirty="0"/>
              <a:t>will now be explained.</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6821321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Data, Information, and </a:t>
            </a:r>
            <a:r>
              <a:rPr lang="en-US" i="1" dirty="0" smtClean="0"/>
              <a:t>Knowledge</a:t>
            </a:r>
            <a:endParaRPr lang="en-US" dirty="0"/>
          </a:p>
        </p:txBody>
      </p:sp>
      <p:sp>
        <p:nvSpPr>
          <p:cNvPr id="3" name="Content Placeholder 2"/>
          <p:cNvSpPr>
            <a:spLocks noGrp="1"/>
          </p:cNvSpPr>
          <p:nvPr>
            <p:ph idx="1"/>
          </p:nvPr>
        </p:nvSpPr>
        <p:spPr/>
        <p:txBody>
          <a:bodyPr>
            <a:normAutofit/>
          </a:bodyPr>
          <a:lstStyle/>
          <a:p>
            <a:r>
              <a:rPr lang="en-US" b="1" dirty="0">
                <a:solidFill>
                  <a:srgbClr val="00B0F0"/>
                </a:solidFill>
              </a:rPr>
              <a:t>Data</a:t>
            </a:r>
            <a:r>
              <a:rPr lang="en-US" dirty="0"/>
              <a:t> consists of raw facts, such as an employee number, total hours worked in a week, an inventory part number, or the number of units produced on a production </a:t>
            </a:r>
            <a:r>
              <a:rPr lang="en-US" dirty="0" smtClean="0"/>
              <a:t>line.</a:t>
            </a:r>
          </a:p>
          <a:p>
            <a:r>
              <a:rPr lang="en-US" b="1" dirty="0" smtClean="0">
                <a:solidFill>
                  <a:srgbClr val="00B0F0"/>
                </a:solidFill>
              </a:rPr>
              <a:t>Information</a:t>
            </a:r>
            <a:r>
              <a:rPr lang="en-US" dirty="0" smtClean="0"/>
              <a:t> </a:t>
            </a:r>
            <a:r>
              <a:rPr lang="en-US" dirty="0"/>
              <a:t>is a collection of data organized and processed so that it has additional value beyond the value of the individual facts. </a:t>
            </a:r>
            <a:endParaRPr lang="en-US" dirty="0" smtClean="0"/>
          </a:p>
          <a:p>
            <a:r>
              <a:rPr lang="en-US" dirty="0" smtClean="0"/>
              <a:t>Providing </a:t>
            </a:r>
            <a:r>
              <a:rPr lang="en-US" dirty="0"/>
              <a:t>information to customers can </a:t>
            </a:r>
            <a:r>
              <a:rPr lang="en-US" dirty="0" smtClean="0"/>
              <a:t>also help </a:t>
            </a:r>
            <a:r>
              <a:rPr lang="en-US" dirty="0"/>
              <a:t>companies increase revenues and profits. </a:t>
            </a:r>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5912400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Data, Information, and Knowledge</a:t>
            </a:r>
            <a:endParaRPr lang="en-US" dirty="0"/>
          </a:p>
        </p:txBody>
      </p:sp>
      <p:sp>
        <p:nvSpPr>
          <p:cNvPr id="3" name="Content Placeholder 2"/>
          <p:cNvSpPr>
            <a:spLocks noGrp="1"/>
          </p:cNvSpPr>
          <p:nvPr>
            <p:ph idx="1"/>
          </p:nvPr>
        </p:nvSpPr>
        <p:spPr/>
        <p:txBody>
          <a:bodyPr>
            <a:normAutofit fontScale="85000" lnSpcReduction="10000"/>
          </a:bodyPr>
          <a:lstStyle/>
          <a:p>
            <a:r>
              <a:rPr lang="en-US" dirty="0"/>
              <a:t>Turning data into information is a </a:t>
            </a:r>
            <a:r>
              <a:rPr lang="en-US" b="1" dirty="0">
                <a:solidFill>
                  <a:srgbClr val="00B0F0"/>
                </a:solidFill>
              </a:rPr>
              <a:t>process</a:t>
            </a:r>
            <a:r>
              <a:rPr lang="en-US" dirty="0"/>
              <a:t>, or a set of logically related tasks performed to achieve a defined </a:t>
            </a:r>
            <a:r>
              <a:rPr lang="en-US" dirty="0" smtClean="0"/>
              <a:t>outcome.</a:t>
            </a:r>
          </a:p>
          <a:p>
            <a:r>
              <a:rPr lang="en-US" dirty="0" smtClean="0"/>
              <a:t>The </a:t>
            </a:r>
            <a:r>
              <a:rPr lang="en-US" dirty="0"/>
              <a:t>process of defining </a:t>
            </a:r>
            <a:r>
              <a:rPr lang="en-US" dirty="0" smtClean="0"/>
              <a:t>relationships </a:t>
            </a:r>
            <a:r>
              <a:rPr lang="en-US" dirty="0"/>
              <a:t>among data </a:t>
            </a:r>
            <a:r>
              <a:rPr lang="en-US" dirty="0" smtClean="0"/>
              <a:t>to create useful information requires </a:t>
            </a:r>
            <a:r>
              <a:rPr lang="en-US" b="1" dirty="0" smtClean="0">
                <a:solidFill>
                  <a:srgbClr val="00B0F0"/>
                </a:solidFill>
              </a:rPr>
              <a:t>knowledge</a:t>
            </a:r>
            <a:r>
              <a:rPr lang="en-US" dirty="0"/>
              <a:t>, which is the awareness and understanding of a set of information and the ways in which that </a:t>
            </a:r>
            <a:r>
              <a:rPr lang="en-US" dirty="0" smtClean="0"/>
              <a:t>information can </a:t>
            </a:r>
            <a:r>
              <a:rPr lang="en-US" dirty="0"/>
              <a:t>be made useful to support a specific task or reach a </a:t>
            </a:r>
            <a:r>
              <a:rPr lang="en-US" dirty="0" smtClean="0"/>
              <a:t>decision.</a:t>
            </a:r>
          </a:p>
          <a:p>
            <a:r>
              <a:rPr lang="en-US" dirty="0"/>
              <a:t>The </a:t>
            </a:r>
            <a:r>
              <a:rPr lang="en-US" b="1" i="1" dirty="0">
                <a:solidFill>
                  <a:srgbClr val="00B0F0"/>
                </a:solidFill>
              </a:rPr>
              <a:t>value of information </a:t>
            </a:r>
            <a:r>
              <a:rPr lang="en-US" dirty="0"/>
              <a:t>is directly linked to how it helps decision makers achieve their organization’s goals. Valuable information can help people perform tasks more efficiently and effectively. </a:t>
            </a:r>
          </a:p>
          <a:p>
            <a:endParaRPr lang="en-US" dirty="0" smtClean="0"/>
          </a:p>
          <a:p>
            <a:endParaRPr lang="en-US" dirty="0" smtClean="0"/>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0978719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What Is an Information System</a:t>
            </a:r>
            <a:r>
              <a:rPr lang="en-US" i="1" dirty="0" smtClean="0"/>
              <a:t>?</a:t>
            </a:r>
            <a:endParaRPr lang="en-US" dirty="0"/>
          </a:p>
        </p:txBody>
      </p:sp>
      <p:sp>
        <p:nvSpPr>
          <p:cNvPr id="3" name="Content Placeholder 2"/>
          <p:cNvSpPr>
            <a:spLocks noGrp="1"/>
          </p:cNvSpPr>
          <p:nvPr>
            <p:ph idx="1"/>
          </p:nvPr>
        </p:nvSpPr>
        <p:spPr/>
        <p:txBody>
          <a:bodyPr/>
          <a:lstStyle/>
          <a:p>
            <a:r>
              <a:rPr lang="en-US" dirty="0" smtClean="0"/>
              <a:t>An </a:t>
            </a:r>
            <a:r>
              <a:rPr lang="en-US" b="1" dirty="0" smtClean="0">
                <a:solidFill>
                  <a:srgbClr val="00B0F0"/>
                </a:solidFill>
              </a:rPr>
              <a:t>information system </a:t>
            </a:r>
            <a:r>
              <a:rPr lang="en-US" dirty="0" smtClean="0"/>
              <a:t>(IS) is a set of interrelated components that collect, process, store, and disseminate data and information</a:t>
            </a:r>
          </a:p>
          <a:p>
            <a:r>
              <a:rPr lang="en-US" dirty="0" smtClean="0"/>
              <a:t>An information system provides a feedback mechanism to monitor and control its operation to make sure it continues to meet its goals and objectives.</a:t>
            </a:r>
          </a:p>
          <a:p>
            <a:r>
              <a:rPr lang="en-US" dirty="0" smtClean="0"/>
              <a:t>The feedback mechanism is critical to helping organizations achieve their goals, such as increasing profits or improving customer service.</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2957862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What Is an Information System?</a:t>
            </a:r>
            <a:endParaRPr lang="en-US" dirty="0"/>
          </a:p>
        </p:txBody>
      </p:sp>
      <p:sp>
        <p:nvSpPr>
          <p:cNvPr id="3" name="Content Placeholder 2"/>
          <p:cNvSpPr>
            <a:spLocks noGrp="1"/>
          </p:cNvSpPr>
          <p:nvPr>
            <p:ph idx="1"/>
          </p:nvPr>
        </p:nvSpPr>
        <p:spPr>
          <a:xfrm>
            <a:off x="324969" y="2050739"/>
            <a:ext cx="5494096" cy="4934138"/>
          </a:xfrm>
        </p:spPr>
        <p:txBody>
          <a:bodyPr/>
          <a:lstStyle/>
          <a:p>
            <a:pPr marL="0" indent="0">
              <a:buNone/>
            </a:pPr>
            <a:r>
              <a:rPr lang="en-US" dirty="0" smtClean="0"/>
              <a:t>is </a:t>
            </a:r>
            <a:r>
              <a:rPr lang="en-US" dirty="0"/>
              <a:t>a </a:t>
            </a:r>
            <a:r>
              <a:rPr lang="en-US" dirty="0" smtClean="0"/>
              <a:t>single set of hardware</a:t>
            </a:r>
            <a:r>
              <a:rPr lang="en-US" dirty="0"/>
              <a:t>, software, databases, networks, people, and procedures that are </a:t>
            </a:r>
            <a:r>
              <a:rPr lang="en-US" dirty="0" smtClean="0"/>
              <a:t>configured </a:t>
            </a:r>
            <a:r>
              <a:rPr lang="en-US" dirty="0"/>
              <a:t>to collect, manipulate, store, and process data into information</a:t>
            </a:r>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9065" y="2173968"/>
            <a:ext cx="6114286" cy="3714286"/>
          </a:xfrm>
          <a:prstGeom prst="rect">
            <a:avLst/>
          </a:prstGeom>
        </p:spPr>
      </p:pic>
      <p:sp>
        <p:nvSpPr>
          <p:cNvPr id="8" name="Content Placeholder 2"/>
          <p:cNvSpPr txBox="1">
            <a:spLocks/>
          </p:cNvSpPr>
          <p:nvPr/>
        </p:nvSpPr>
        <p:spPr>
          <a:xfrm>
            <a:off x="470647" y="1383074"/>
            <a:ext cx="6787302" cy="954400"/>
          </a:xfrm>
          <a:prstGeom prst="rect">
            <a:avLst/>
          </a:prstGeom>
        </p:spPr>
        <p:txBody>
          <a:bodyPr vert="horz" lIns="91440" tIns="45720" rIns="91440" bIns="45720" rtlCol="0">
            <a:normAutofit/>
          </a:bodyPr>
          <a:lstStyle>
            <a:lvl1pPr marL="228600" indent="-228600" algn="just" defTabSz="914400" rtl="0" eaLnBrk="1" latinLnBrk="0" hangingPunct="1">
              <a:lnSpc>
                <a:spcPct val="15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just" defTabSz="914400" rtl="0" eaLnBrk="1" latinLnBrk="0" hangingPunct="1">
              <a:lnSpc>
                <a:spcPct val="15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just" defTabSz="914400" rtl="0" eaLnBrk="1" latinLnBrk="0" hangingPunct="1">
              <a:lnSpc>
                <a:spcPct val="15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just" defTabSz="914400" rtl="0" eaLnBrk="1" latinLnBrk="0" hangingPunct="1">
              <a:lnSpc>
                <a:spcPct val="15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solidFill>
                  <a:srgbClr val="00B0F0"/>
                </a:solidFill>
              </a:rPr>
              <a:t>Computer-based information system (CBIS)</a:t>
            </a:r>
            <a:endParaRPr lang="en-US" dirty="0"/>
          </a:p>
        </p:txBody>
      </p:sp>
    </p:spTree>
    <p:extLst>
      <p:ext uri="{BB962C8B-B14F-4D97-AF65-F5344CB8AC3E}">
        <p14:creationId xmlns:p14="http://schemas.microsoft.com/office/powerpoint/2010/main" val="31264140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1: Information Systems in Perspective</a:t>
            </a:r>
            <a:endParaRPr lang="en-US" dirty="0">
              <a:solidFill>
                <a:srgbClr val="FF0000"/>
              </a:solidFill>
            </a:endParaRPr>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Information Systems in Organizations</a:t>
            </a:r>
            <a:endParaRPr lang="en-US" dirty="0" smtClean="0"/>
          </a:p>
          <a:p>
            <a:pPr marL="0" indent="0">
              <a:buNone/>
            </a:pPr>
            <a:r>
              <a:rPr lang="en-US" dirty="0" smtClean="0"/>
              <a:t>Organizations </a:t>
            </a:r>
            <a:r>
              <a:rPr lang="en-US" dirty="0"/>
              <a:t>have three </a:t>
            </a:r>
            <a:r>
              <a:rPr lang="en-US" dirty="0" smtClean="0"/>
              <a:t>types of </a:t>
            </a:r>
            <a:r>
              <a:rPr lang="en-US" dirty="0"/>
              <a:t>information systems. </a:t>
            </a:r>
          </a:p>
          <a:p>
            <a:r>
              <a:rPr lang="en-US" b="1" dirty="0">
                <a:solidFill>
                  <a:srgbClr val="00B0F0"/>
                </a:solidFill>
              </a:rPr>
              <a:t>Personal IS </a:t>
            </a:r>
            <a:r>
              <a:rPr lang="en-US" dirty="0"/>
              <a:t>includes information systems that improve the productivity of individual users in performing stand-alone tasks. </a:t>
            </a:r>
            <a:endParaRPr lang="en-US" dirty="0" smtClean="0"/>
          </a:p>
          <a:p>
            <a:r>
              <a:rPr lang="en-US" dirty="0" smtClean="0"/>
              <a:t>Examples </a:t>
            </a:r>
            <a:r>
              <a:rPr lang="en-US" dirty="0"/>
              <a:t>include </a:t>
            </a:r>
            <a:r>
              <a:rPr lang="en-US" dirty="0" smtClean="0"/>
              <a:t>personal </a:t>
            </a:r>
            <a:r>
              <a:rPr lang="en-US" dirty="0"/>
              <a:t>productivity software, such as word-processing, presentation, and spreadsheet software.</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789963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Systems in </a:t>
            </a:r>
            <a:r>
              <a:rPr lang="en-US" dirty="0" smtClean="0"/>
              <a:t>Organizations</a:t>
            </a:r>
            <a:endParaRPr lang="en-US" dirty="0"/>
          </a:p>
        </p:txBody>
      </p:sp>
      <p:sp>
        <p:nvSpPr>
          <p:cNvPr id="3" name="Content Placeholder 2"/>
          <p:cNvSpPr>
            <a:spLocks noGrp="1"/>
          </p:cNvSpPr>
          <p:nvPr>
            <p:ph idx="1"/>
          </p:nvPr>
        </p:nvSpPr>
        <p:spPr/>
        <p:txBody>
          <a:bodyPr>
            <a:normAutofit/>
          </a:bodyPr>
          <a:lstStyle/>
          <a:p>
            <a:r>
              <a:rPr lang="en-US" dirty="0"/>
              <a:t>In today’s fast-moving, global work environment, success depends on our ability to communicate and collaborate with others, including colleagues, </a:t>
            </a:r>
            <a:r>
              <a:rPr lang="en-US" dirty="0" smtClean="0"/>
              <a:t>clients</a:t>
            </a:r>
            <a:r>
              <a:rPr lang="en-US" dirty="0"/>
              <a:t>, and customers. </a:t>
            </a:r>
            <a:r>
              <a:rPr lang="en-US" b="1" dirty="0">
                <a:solidFill>
                  <a:srgbClr val="00B0F0"/>
                </a:solidFill>
              </a:rPr>
              <a:t>Group IS </a:t>
            </a:r>
            <a:r>
              <a:rPr lang="en-US" dirty="0"/>
              <a:t>includes information systems that improve communications and support collaboration among members of a workgroup. Examples include Web conferencing software, wikis, and electronic corporate directories.</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573857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Information Systems in </a:t>
            </a:r>
            <a:r>
              <a:rPr lang="en-US" dirty="0" smtClean="0"/>
              <a:t>Organizations</a:t>
            </a:r>
            <a:endParaRPr lang="en-US" dirty="0"/>
          </a:p>
        </p:txBody>
      </p:sp>
      <p:sp>
        <p:nvSpPr>
          <p:cNvPr id="3" name="Content Placeholder 2"/>
          <p:cNvSpPr>
            <a:spLocks noGrp="1"/>
          </p:cNvSpPr>
          <p:nvPr>
            <p:ph idx="1"/>
          </p:nvPr>
        </p:nvSpPr>
        <p:spPr/>
        <p:txBody>
          <a:bodyPr>
            <a:normAutofit fontScale="92500" lnSpcReduction="10000"/>
          </a:bodyPr>
          <a:lstStyle/>
          <a:p>
            <a:r>
              <a:rPr lang="en-US" b="1" dirty="0">
                <a:solidFill>
                  <a:srgbClr val="00B0F0"/>
                </a:solidFill>
              </a:rPr>
              <a:t>Enterprise IS </a:t>
            </a:r>
            <a:r>
              <a:rPr lang="en-US" dirty="0"/>
              <a:t>includes information systems that </a:t>
            </a:r>
            <a:r>
              <a:rPr lang="en-US" dirty="0" smtClean="0"/>
              <a:t>organizations use to </a:t>
            </a:r>
            <a:r>
              <a:rPr lang="en-US" dirty="0"/>
              <a:t>define structured interactions among their own </a:t>
            </a:r>
            <a:r>
              <a:rPr lang="en-US" dirty="0" smtClean="0"/>
              <a:t>employees and/or with </a:t>
            </a:r>
            <a:r>
              <a:rPr lang="en-US" dirty="0"/>
              <a:t>external customers, suppliers, government agencies, and other business </a:t>
            </a:r>
            <a:r>
              <a:rPr lang="en-US" dirty="0" smtClean="0"/>
              <a:t>partners.</a:t>
            </a:r>
          </a:p>
          <a:p>
            <a:r>
              <a:rPr lang="en-US" dirty="0" smtClean="0"/>
              <a:t>Successful </a:t>
            </a:r>
            <a:r>
              <a:rPr lang="en-US" dirty="0"/>
              <a:t>implementation of these systems often requires the radical redesign of fundamental work processes and the automation of </a:t>
            </a:r>
            <a:r>
              <a:rPr lang="en-US" dirty="0" smtClean="0"/>
              <a:t>new processes</a:t>
            </a:r>
            <a:r>
              <a:rPr lang="en-US" dirty="0"/>
              <a:t>. Target processes may include purely internal activities within the organization (such as payroll) or those that support activities with external customers and suppliers (order processing and purchasing). </a:t>
            </a:r>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1931473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Systems in Organizations</a:t>
            </a:r>
          </a:p>
        </p:txBody>
      </p:sp>
      <p:sp>
        <p:nvSpPr>
          <p:cNvPr id="3" name="Content Placeholder 2"/>
          <p:cNvSpPr>
            <a:spLocks noGrp="1"/>
          </p:cNvSpPr>
          <p:nvPr>
            <p:ph idx="1"/>
          </p:nvPr>
        </p:nvSpPr>
        <p:spPr/>
        <p:txBody>
          <a:bodyPr>
            <a:normAutofit fontScale="92500"/>
          </a:bodyPr>
          <a:lstStyle/>
          <a:p>
            <a:pPr marL="0" indent="0">
              <a:buNone/>
            </a:pPr>
            <a:r>
              <a:rPr lang="en-US" dirty="0"/>
              <a:t>For each type of IS, certain key </a:t>
            </a:r>
            <a:r>
              <a:rPr lang="en-US" b="1" dirty="0">
                <a:solidFill>
                  <a:srgbClr val="00B0F0"/>
                </a:solidFill>
              </a:rPr>
              <a:t>organizational complements </a:t>
            </a:r>
            <a:r>
              <a:rPr lang="en-US" dirty="0"/>
              <a:t>must be in place to ensure successful implementation and use of the system. These </a:t>
            </a:r>
            <a:r>
              <a:rPr lang="en-US" dirty="0" smtClean="0"/>
              <a:t>complements </a:t>
            </a:r>
            <a:r>
              <a:rPr lang="en-US" dirty="0"/>
              <a:t>include</a:t>
            </a:r>
            <a:r>
              <a:rPr lang="en-US" dirty="0" smtClean="0"/>
              <a:t>:</a:t>
            </a:r>
          </a:p>
          <a:p>
            <a:pPr marL="566738" lvl="0">
              <a:buFont typeface="Wingdings" panose="05000000000000000000" pitchFamily="2" charset="2"/>
              <a:buChar char="q"/>
            </a:pPr>
            <a:r>
              <a:rPr lang="en-US" dirty="0"/>
              <a:t>Well-trained </a:t>
            </a:r>
            <a:r>
              <a:rPr lang="en-US" dirty="0" smtClean="0"/>
              <a:t>workers: </a:t>
            </a:r>
            <a:r>
              <a:rPr lang="en-US" dirty="0"/>
              <a:t>Employees must be well trained and understand the need for the new system, what their role is in using or operating the system, and how to get the results they need from the system.</a:t>
            </a:r>
          </a:p>
          <a:p>
            <a:pPr marL="566738" lvl="0">
              <a:buFont typeface="Wingdings" panose="05000000000000000000" pitchFamily="2" charset="2"/>
              <a:buChar char="q"/>
            </a:pPr>
            <a:r>
              <a:rPr lang="en-US" dirty="0"/>
              <a:t>System </a:t>
            </a:r>
            <a:r>
              <a:rPr lang="en-US" dirty="0" smtClean="0"/>
              <a:t>support: </a:t>
            </a:r>
            <a:r>
              <a:rPr lang="en-US" dirty="0"/>
              <a:t>Trained and experienced users who can show others how to gain value from the system and overcome start-up problems</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435948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Information Systems in Organizations</a:t>
            </a:r>
          </a:p>
        </p:txBody>
      </p:sp>
      <p:sp>
        <p:nvSpPr>
          <p:cNvPr id="3" name="Content Placeholder 2"/>
          <p:cNvSpPr>
            <a:spLocks noGrp="1"/>
          </p:cNvSpPr>
          <p:nvPr>
            <p:ph idx="1"/>
          </p:nvPr>
        </p:nvSpPr>
        <p:spPr/>
        <p:txBody>
          <a:bodyPr>
            <a:normAutofit/>
          </a:bodyPr>
          <a:lstStyle/>
          <a:p>
            <a:pPr marL="623888" lvl="0">
              <a:buFont typeface="Wingdings" panose="05000000000000000000" pitchFamily="2" charset="2"/>
              <a:buChar char="q"/>
            </a:pPr>
            <a:r>
              <a:rPr lang="en-US" dirty="0" smtClean="0"/>
              <a:t>Better teamwork: </a:t>
            </a:r>
            <a:r>
              <a:rPr lang="en-US" dirty="0"/>
              <a:t>Employees must understand and be motivated to work together to achieve the anticipated benefits of the system.</a:t>
            </a:r>
          </a:p>
          <a:p>
            <a:pPr marL="623888" lvl="0">
              <a:buFont typeface="Wingdings" panose="05000000000000000000" pitchFamily="2" charset="2"/>
              <a:buChar char="q"/>
            </a:pPr>
            <a:r>
              <a:rPr lang="en-US" dirty="0"/>
              <a:t>Redesigned </a:t>
            </a:r>
            <a:r>
              <a:rPr lang="en-US" dirty="0" smtClean="0"/>
              <a:t>processes: </a:t>
            </a:r>
            <a:r>
              <a:rPr lang="en-US" dirty="0"/>
              <a:t>New systems often require radical redesign of existing work processes as well as the automation of new processes.</a:t>
            </a:r>
          </a:p>
          <a:p>
            <a:pPr marL="623888" lvl="0">
              <a:buFont typeface="Wingdings" panose="05000000000000000000" pitchFamily="2" charset="2"/>
              <a:buChar char="q"/>
            </a:pPr>
            <a:r>
              <a:rPr lang="en-US" dirty="0"/>
              <a:t>New decision </a:t>
            </a:r>
            <a:r>
              <a:rPr lang="en-US" dirty="0" smtClean="0"/>
              <a:t>rights: </a:t>
            </a:r>
            <a:r>
              <a:rPr lang="en-US" dirty="0"/>
              <a:t>Employees must understand and accept their new roles and responsibilities including who is responsible for making what decisions. Roles and responsibilities often change with introduction of a new system</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4359480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Example</a:t>
            </a:r>
            <a:endParaRPr lang="en-US" dirty="0"/>
          </a:p>
        </p:txBody>
      </p:sp>
      <p:sp>
        <p:nvSpPr>
          <p:cNvPr id="3" name="Content Placeholder 2"/>
          <p:cNvSpPr>
            <a:spLocks noGrp="1"/>
          </p:cNvSpPr>
          <p:nvPr>
            <p:ph idx="1"/>
          </p:nvPr>
        </p:nvSpPr>
        <p:spPr/>
        <p:txBody>
          <a:bodyPr>
            <a:normAutofit fontScale="85000" lnSpcReduction="10000"/>
          </a:bodyPr>
          <a:lstStyle/>
          <a:p>
            <a:r>
              <a:rPr lang="en-US" dirty="0"/>
              <a:t>Kroger has annual sales in excess of $100 billion and operates stores across the United </a:t>
            </a:r>
            <a:r>
              <a:rPr lang="en-US" dirty="0" smtClean="0"/>
              <a:t>States. </a:t>
            </a:r>
            <a:r>
              <a:rPr lang="en-US" dirty="0"/>
              <a:t>In surveys, Kroger’s customers have consistently rated waiting at the checkout lane as the worst part of the grocery shopping experience. In response, </a:t>
            </a:r>
            <a:r>
              <a:rPr lang="en-US" dirty="0" smtClean="0"/>
              <a:t>Kroger developed </a:t>
            </a:r>
            <a:r>
              <a:rPr lang="en-US" dirty="0"/>
              <a:t>its </a:t>
            </a:r>
            <a:r>
              <a:rPr lang="en-US" dirty="0" err="1"/>
              <a:t>QueVision</a:t>
            </a:r>
            <a:r>
              <a:rPr lang="en-US" dirty="0"/>
              <a:t> computer-based information system, which relies on real-time data feeds from point-of-sale systems as well as infrared sensors over store doors and cash registers to count customers entering the store and standing at checkout lanes. The system also uses historical point-of-sale records to forecast the number of shoppers that can be expected and, therefore, the number of </a:t>
            </a:r>
            <a:r>
              <a:rPr lang="en-US" dirty="0" smtClean="0"/>
              <a:t>cashiers </a:t>
            </a:r>
            <a:r>
              <a:rPr lang="en-US" dirty="0"/>
              <a:t>that will be needed. All this was done to achieve the goal of ensuring that customers never have more than one person ahead of them in the checkout lane. </a:t>
            </a:r>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540436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Example</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system provides feedback by displaying customer checkout time on a </a:t>
            </a:r>
            <a:r>
              <a:rPr lang="en-US" dirty="0" smtClean="0"/>
              <a:t>screen that </a:t>
            </a:r>
            <a:r>
              <a:rPr lang="en-US" dirty="0"/>
              <a:t>both employees and customers can </a:t>
            </a:r>
            <a:r>
              <a:rPr lang="en-US" dirty="0" smtClean="0"/>
              <a:t>see delivering </a:t>
            </a:r>
            <a:r>
              <a:rPr lang="en-US" dirty="0"/>
              <a:t>a visible measure of </a:t>
            </a:r>
            <a:r>
              <a:rPr lang="en-US" dirty="0" smtClean="0"/>
              <a:t>how well </a:t>
            </a:r>
            <a:r>
              <a:rPr lang="en-US" dirty="0"/>
              <a:t>the whole system is working. The system is now deployed at over 2,300 stores in 31 states and has cut the average time a customer must wait to begin checkout from four minutes to 30 seconds</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540436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en-US" dirty="0" smtClean="0"/>
              <a:t>2: </a:t>
            </a:r>
            <a:r>
              <a:rPr lang="en-US" dirty="0"/>
              <a:t>Information Technology Concepts</a:t>
            </a:r>
          </a:p>
        </p:txBody>
      </p:sp>
      <p:sp>
        <p:nvSpPr>
          <p:cNvPr id="3" name="Content Placeholder 2"/>
          <p:cNvSpPr>
            <a:spLocks noGrp="1"/>
          </p:cNvSpPr>
          <p:nvPr>
            <p:ph idx="1"/>
          </p:nvPr>
        </p:nvSpPr>
        <p:spPr/>
        <p:txBody>
          <a:bodyPr>
            <a:normAutofit lnSpcReduction="10000"/>
          </a:bodyPr>
          <a:lstStyle/>
          <a:p>
            <a:pPr marL="0" indent="0">
              <a:buNone/>
            </a:pPr>
            <a:r>
              <a:rPr lang="en-US" dirty="0">
                <a:solidFill>
                  <a:srgbClr val="FF0000"/>
                </a:solidFill>
              </a:rPr>
              <a:t>Hardware and Mobile Devices</a:t>
            </a:r>
          </a:p>
          <a:p>
            <a:r>
              <a:rPr lang="en-US" b="1" i="1" dirty="0"/>
              <a:t>Hardware</a:t>
            </a:r>
            <a:r>
              <a:rPr lang="en-US" dirty="0"/>
              <a:t> consists of computer equipment used to </a:t>
            </a:r>
            <a:r>
              <a:rPr lang="en-US" dirty="0" smtClean="0"/>
              <a:t>perform input, processing</a:t>
            </a:r>
            <a:r>
              <a:rPr lang="en-US" dirty="0"/>
              <a:t>, storage, and output </a:t>
            </a:r>
            <a:r>
              <a:rPr lang="en-US" dirty="0" smtClean="0"/>
              <a:t>activities.</a:t>
            </a:r>
          </a:p>
          <a:p>
            <a:r>
              <a:rPr lang="en-US" dirty="0" smtClean="0"/>
              <a:t>The </a:t>
            </a:r>
            <a:r>
              <a:rPr lang="en-US" dirty="0"/>
              <a:t>trend in the computer industry is to produce smaller, faster, and more mobile hardware, such as smartphones, </a:t>
            </a:r>
            <a:r>
              <a:rPr lang="en-US" dirty="0" smtClean="0"/>
              <a:t>laptops</a:t>
            </a:r>
            <a:r>
              <a:rPr lang="en-US" dirty="0"/>
              <a:t>, and tablet </a:t>
            </a:r>
            <a:r>
              <a:rPr lang="en-US" dirty="0" smtClean="0"/>
              <a:t>computers.</a:t>
            </a:r>
          </a:p>
          <a:p>
            <a:r>
              <a:rPr lang="en-US" dirty="0" smtClean="0"/>
              <a:t>In </a:t>
            </a:r>
            <a:r>
              <a:rPr lang="en-US" dirty="0"/>
              <a:t>addition, hardware manufacturers </a:t>
            </a:r>
            <a:r>
              <a:rPr lang="en-US" dirty="0" smtClean="0"/>
              <a:t>are </a:t>
            </a:r>
            <a:r>
              <a:rPr lang="en-US" dirty="0"/>
              <a:t>hard at work developing innovative new hardware devices, such as the following:</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6061791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a:t>
            </a:r>
            <a:r>
              <a:rPr lang="en-US" dirty="0" smtClean="0"/>
              <a:t>Devices</a:t>
            </a:r>
            <a:endParaRPr lang="en-US" dirty="0"/>
          </a:p>
        </p:txBody>
      </p:sp>
      <p:sp>
        <p:nvSpPr>
          <p:cNvPr id="3" name="Content Placeholder 2"/>
          <p:cNvSpPr>
            <a:spLocks noGrp="1"/>
          </p:cNvSpPr>
          <p:nvPr>
            <p:ph idx="1"/>
          </p:nvPr>
        </p:nvSpPr>
        <p:spPr/>
        <p:txBody>
          <a:bodyPr>
            <a:normAutofit/>
          </a:bodyPr>
          <a:lstStyle/>
          <a:p>
            <a:pPr lvl="0"/>
            <a:r>
              <a:rPr lang="en-US" b="1" dirty="0"/>
              <a:t>Advanced keyboards </a:t>
            </a:r>
            <a:r>
              <a:rPr lang="en-US" dirty="0"/>
              <a:t>that turn individual keys on a keyboard into trackpad-covered buttons where certain dual-purpose keys could be depressed to multiple levels to complete different tasks; </a:t>
            </a:r>
            <a:endParaRPr lang="en-US" dirty="0" smtClean="0"/>
          </a:p>
          <a:p>
            <a:pPr lvl="0"/>
            <a:r>
              <a:rPr lang="en-US" b="1" dirty="0" smtClean="0"/>
              <a:t>Laptops </a:t>
            </a:r>
            <a:r>
              <a:rPr lang="en-US" b="1" dirty="0"/>
              <a:t>and displays </a:t>
            </a:r>
            <a:r>
              <a:rPr lang="en-US" dirty="0"/>
              <a:t>that connect wirelessly, thus eliminating the need for expensive HDMI or DisplayPort </a:t>
            </a:r>
            <a:r>
              <a:rPr lang="en-US" dirty="0" smtClean="0"/>
              <a:t>cables</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7421423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a:t>
            </a:r>
            <a:r>
              <a:rPr lang="en-US" dirty="0" smtClean="0"/>
              <a:t>Devices</a:t>
            </a:r>
            <a:endParaRPr lang="en-US" dirty="0"/>
          </a:p>
        </p:txBody>
      </p:sp>
      <p:sp>
        <p:nvSpPr>
          <p:cNvPr id="3" name="Content Placeholder 2"/>
          <p:cNvSpPr>
            <a:spLocks noGrp="1"/>
          </p:cNvSpPr>
          <p:nvPr>
            <p:ph idx="1"/>
          </p:nvPr>
        </p:nvSpPr>
        <p:spPr/>
        <p:txBody>
          <a:bodyPr>
            <a:normAutofit fontScale="92500"/>
          </a:bodyPr>
          <a:lstStyle/>
          <a:p>
            <a:pPr lvl="0"/>
            <a:r>
              <a:rPr lang="en-US" dirty="0" smtClean="0"/>
              <a:t>Computing </a:t>
            </a:r>
            <a:r>
              <a:rPr lang="en-US" dirty="0"/>
              <a:t>devices with embedded </a:t>
            </a:r>
            <a:r>
              <a:rPr lang="en-US" b="1" dirty="0"/>
              <a:t>3D cameras</a:t>
            </a:r>
            <a:r>
              <a:rPr lang="en-US" dirty="0"/>
              <a:t>, which will be able to recognize objects and even measure distances between </a:t>
            </a:r>
            <a:r>
              <a:rPr lang="en-US" dirty="0" smtClean="0"/>
              <a:t>things.</a:t>
            </a:r>
            <a:endParaRPr lang="en-US" dirty="0"/>
          </a:p>
          <a:p>
            <a:pPr lvl="0"/>
            <a:r>
              <a:rPr lang="en-US" dirty="0"/>
              <a:t>Keyboards that enable users to log in to Web sites via </a:t>
            </a:r>
            <a:r>
              <a:rPr lang="en-US" b="1" dirty="0"/>
              <a:t>fingerprint</a:t>
            </a:r>
            <a:r>
              <a:rPr lang="en-US" dirty="0"/>
              <a:t> </a:t>
            </a:r>
            <a:r>
              <a:rPr lang="en-US" dirty="0" smtClean="0"/>
              <a:t>authentication </a:t>
            </a:r>
            <a:r>
              <a:rPr lang="en-US" dirty="0"/>
              <a:t>so they won’t have to remember dozens of passwords for </a:t>
            </a:r>
            <a:r>
              <a:rPr lang="en-US" dirty="0" smtClean="0"/>
              <a:t>different sites</a:t>
            </a:r>
          </a:p>
          <a:p>
            <a:r>
              <a:rPr lang="en-US" dirty="0"/>
              <a:t>Very </a:t>
            </a:r>
            <a:r>
              <a:rPr lang="en-US" b="1" dirty="0"/>
              <a:t>high resolution </a:t>
            </a:r>
            <a:r>
              <a:rPr lang="en-US" dirty="0"/>
              <a:t>display devices that will show content in incredible detail and dramatically improve the viewing experience (think clarity and resolution way beyond 4K)</a:t>
            </a:r>
          </a:p>
          <a:p>
            <a:pPr lvl="0"/>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7421423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Hardware and Mobile </a:t>
            </a:r>
            <a:r>
              <a:rPr lang="en-US" dirty="0" smtClean="0"/>
              <a:t>Devices</a:t>
            </a:r>
            <a:endParaRPr lang="en-US" dirty="0"/>
          </a:p>
        </p:txBody>
      </p:sp>
      <p:sp>
        <p:nvSpPr>
          <p:cNvPr id="3" name="Content Placeholder 2"/>
          <p:cNvSpPr>
            <a:spLocks noGrp="1"/>
          </p:cNvSpPr>
          <p:nvPr>
            <p:ph idx="1"/>
          </p:nvPr>
        </p:nvSpPr>
        <p:spPr/>
        <p:txBody>
          <a:bodyPr>
            <a:normAutofit fontScale="85000" lnSpcReduction="20000"/>
          </a:bodyPr>
          <a:lstStyle/>
          <a:p>
            <a:r>
              <a:rPr lang="en-US" dirty="0"/>
              <a:t>While desktop, laptop, and tablet computers continue to be used in a </a:t>
            </a:r>
            <a:r>
              <a:rPr lang="en-US" dirty="0" smtClean="0"/>
              <a:t>variety </a:t>
            </a:r>
            <a:r>
              <a:rPr lang="en-US" dirty="0"/>
              <a:t>of settings, smartphones have become the primary device used by people around the world to communicate, go online, and access and </a:t>
            </a:r>
            <a:r>
              <a:rPr lang="en-US" dirty="0" smtClean="0"/>
              <a:t>share information</a:t>
            </a:r>
            <a:r>
              <a:rPr lang="en-US" dirty="0"/>
              <a:t>. </a:t>
            </a:r>
            <a:endParaRPr lang="en-US" dirty="0" smtClean="0"/>
          </a:p>
          <a:p>
            <a:r>
              <a:rPr lang="en-US" dirty="0" smtClean="0"/>
              <a:t>In </a:t>
            </a:r>
            <a:r>
              <a:rPr lang="en-US" dirty="0"/>
              <a:t>2013, the number of smartphone users first exceeded the number of personal computer users, and the gap keeps growing, with the number of smartphones sold worldwide far exceeding the combined sale of desktops, laptops, and </a:t>
            </a:r>
            <a:r>
              <a:rPr lang="en-US" dirty="0" smtClean="0"/>
              <a:t>tablets. </a:t>
            </a:r>
          </a:p>
          <a:p>
            <a:r>
              <a:rPr lang="en-US" dirty="0" smtClean="0"/>
              <a:t>This </a:t>
            </a:r>
            <a:r>
              <a:rPr lang="en-US" dirty="0"/>
              <a:t>rapid growth has been spurred by the improving affordability and capability of smartphones, the increasing speed and coverage of wireless networks, longer battery life, and the availability of hundreds of thousands of smartphone applications and games. </a:t>
            </a:r>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61868704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en-US" dirty="0" smtClean="0"/>
              <a:t>2: </a:t>
            </a:r>
            <a:r>
              <a:rPr lang="en-US" dirty="0"/>
              <a:t>Information Technology Concepts</a:t>
            </a:r>
          </a:p>
        </p:txBody>
      </p:sp>
      <p:sp>
        <p:nvSpPr>
          <p:cNvPr id="3" name="Content Placeholder 2"/>
          <p:cNvSpPr>
            <a:spLocks noGrp="1"/>
          </p:cNvSpPr>
          <p:nvPr>
            <p:ph idx="1"/>
          </p:nvPr>
        </p:nvSpPr>
        <p:spPr>
          <a:xfrm>
            <a:off x="188685" y="1257855"/>
            <a:ext cx="11814627" cy="5361854"/>
          </a:xfrm>
        </p:spPr>
        <p:txBody>
          <a:bodyPr>
            <a:normAutofit fontScale="77500" lnSpcReduction="20000"/>
          </a:bodyPr>
          <a:lstStyle/>
          <a:p>
            <a:pPr marL="0" indent="0">
              <a:buNone/>
            </a:pPr>
            <a:r>
              <a:rPr lang="en-US" dirty="0">
                <a:solidFill>
                  <a:srgbClr val="FF0000"/>
                </a:solidFill>
              </a:rPr>
              <a:t>Software and Mobile </a:t>
            </a:r>
            <a:r>
              <a:rPr lang="en-US" dirty="0" smtClean="0">
                <a:solidFill>
                  <a:srgbClr val="FF0000"/>
                </a:solidFill>
              </a:rPr>
              <a:t>Applications</a:t>
            </a:r>
          </a:p>
          <a:p>
            <a:r>
              <a:rPr lang="en-US" b="1" i="1" dirty="0">
                <a:solidFill>
                  <a:schemeClr val="accent1"/>
                </a:solidFill>
              </a:rPr>
              <a:t>Software</a:t>
            </a:r>
            <a:r>
              <a:rPr lang="en-US" dirty="0"/>
              <a:t> consists of the computer programs that govern the operation of a particular computing device, be it desktop computer, laptop, tablet, </a:t>
            </a:r>
            <a:r>
              <a:rPr lang="en-US" dirty="0" smtClean="0"/>
              <a:t>smartphone</a:t>
            </a:r>
            <a:r>
              <a:rPr lang="en-US" dirty="0"/>
              <a:t>, or some other device. There are two types of software: system </a:t>
            </a:r>
            <a:r>
              <a:rPr lang="en-US" dirty="0" smtClean="0"/>
              <a:t>software </a:t>
            </a:r>
            <a:r>
              <a:rPr lang="en-US" dirty="0"/>
              <a:t>and application software. </a:t>
            </a:r>
            <a:r>
              <a:rPr lang="en-US" b="1" i="1" dirty="0">
                <a:solidFill>
                  <a:schemeClr val="accent1"/>
                </a:solidFill>
              </a:rPr>
              <a:t>System </a:t>
            </a:r>
            <a:r>
              <a:rPr lang="en-US" b="1" i="1" dirty="0" smtClean="0">
                <a:solidFill>
                  <a:schemeClr val="accent1"/>
                </a:solidFill>
              </a:rPr>
              <a:t>software </a:t>
            </a:r>
            <a:r>
              <a:rPr lang="en-US" dirty="0" smtClean="0"/>
              <a:t>such </a:t>
            </a:r>
            <a:r>
              <a:rPr lang="en-US" dirty="0"/>
              <a:t>as Google’s </a:t>
            </a:r>
            <a:r>
              <a:rPr lang="en-US" dirty="0" smtClean="0"/>
              <a:t>Android or </a:t>
            </a:r>
            <a:r>
              <a:rPr lang="en-US" dirty="0"/>
              <a:t>Apple’s </a:t>
            </a:r>
            <a:r>
              <a:rPr lang="en-US" dirty="0" smtClean="0"/>
              <a:t>iOS oversees </a:t>
            </a:r>
            <a:r>
              <a:rPr lang="en-US" dirty="0"/>
              <a:t>basic computer operations such as start-up, </a:t>
            </a:r>
            <a:r>
              <a:rPr lang="en-US" dirty="0" smtClean="0"/>
              <a:t>controls access </a:t>
            </a:r>
            <a:r>
              <a:rPr lang="en-US" dirty="0"/>
              <a:t>to system resources, and manages memory and </a:t>
            </a:r>
            <a:r>
              <a:rPr lang="en-US" dirty="0" smtClean="0"/>
              <a:t>files.</a:t>
            </a:r>
          </a:p>
          <a:p>
            <a:r>
              <a:rPr lang="en-US" b="1" i="1" dirty="0" smtClean="0">
                <a:solidFill>
                  <a:schemeClr val="accent1"/>
                </a:solidFill>
              </a:rPr>
              <a:t>Application software</a:t>
            </a:r>
            <a:r>
              <a:rPr lang="en-US" dirty="0"/>
              <a:t>, such as Microsoft Office, allows you to accomplish specific tasks, including editing text documents, creating graphs, and playing games. Both system software and application software are needed for all types of </a:t>
            </a:r>
            <a:r>
              <a:rPr lang="en-US" dirty="0" smtClean="0"/>
              <a:t>computers</a:t>
            </a:r>
            <a:r>
              <a:rPr lang="en-US" dirty="0"/>
              <a:t>, from small handheld devices to large supercomputers. In choosing </a:t>
            </a:r>
            <a:r>
              <a:rPr lang="en-US" dirty="0" smtClean="0"/>
              <a:t>application </a:t>
            </a:r>
            <a:r>
              <a:rPr lang="en-US" dirty="0"/>
              <a:t>software, you must choose software that will work with the operating system installed on your computing device</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21667934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en-US" dirty="0" smtClean="0"/>
              <a:t>2: </a:t>
            </a:r>
            <a:r>
              <a:rPr lang="en-US" dirty="0"/>
              <a:t>Information Technology Concepts</a:t>
            </a:r>
          </a:p>
        </p:txBody>
      </p:sp>
      <p:sp>
        <p:nvSpPr>
          <p:cNvPr id="3" name="Content Placeholder 2"/>
          <p:cNvSpPr>
            <a:spLocks noGrp="1"/>
          </p:cNvSpPr>
          <p:nvPr>
            <p:ph idx="1"/>
          </p:nvPr>
        </p:nvSpPr>
        <p:spPr>
          <a:xfrm>
            <a:off x="188685" y="1257855"/>
            <a:ext cx="11814627" cy="5361854"/>
          </a:xfrm>
        </p:spPr>
        <p:txBody>
          <a:bodyPr>
            <a:normAutofit fontScale="92500"/>
          </a:bodyPr>
          <a:lstStyle/>
          <a:p>
            <a:pPr marL="0" indent="0">
              <a:buNone/>
            </a:pPr>
            <a:r>
              <a:rPr lang="en-US" b="1" dirty="0">
                <a:solidFill>
                  <a:srgbClr val="FF0000"/>
                </a:solidFill>
              </a:rPr>
              <a:t>Database Systems and Big Data</a:t>
            </a:r>
          </a:p>
          <a:p>
            <a:r>
              <a:rPr lang="en-US" dirty="0"/>
              <a:t>A </a:t>
            </a:r>
            <a:r>
              <a:rPr lang="en-US" b="1" i="1" dirty="0">
                <a:solidFill>
                  <a:schemeClr val="accent1"/>
                </a:solidFill>
              </a:rPr>
              <a:t>database</a:t>
            </a:r>
            <a:r>
              <a:rPr lang="en-US" dirty="0"/>
              <a:t> is an organized collection of facts and information, typically </a:t>
            </a:r>
            <a:r>
              <a:rPr lang="en-US" dirty="0" smtClean="0"/>
              <a:t>consisting </a:t>
            </a:r>
            <a:r>
              <a:rPr lang="en-US" dirty="0"/>
              <a:t>of two or more related data files. An organization’s database can </a:t>
            </a:r>
            <a:r>
              <a:rPr lang="en-US" dirty="0" smtClean="0"/>
              <a:t>contain </a:t>
            </a:r>
            <a:r>
              <a:rPr lang="en-US" dirty="0"/>
              <a:t>facts and information on customers, employees, inventory, sales, online purchases, and much more. A database is essential to the operation of </a:t>
            </a:r>
            <a:r>
              <a:rPr lang="en-US" dirty="0" smtClean="0"/>
              <a:t>a computer-based </a:t>
            </a:r>
            <a:r>
              <a:rPr lang="en-US" dirty="0"/>
              <a:t>information system</a:t>
            </a:r>
            <a:r>
              <a:rPr lang="en-US" dirty="0" smtClean="0"/>
              <a:t>.</a:t>
            </a:r>
          </a:p>
          <a:p>
            <a:r>
              <a:rPr lang="en-US" dirty="0"/>
              <a:t>As anyone who works in marketing or sales knows, one of the biggest challenges that any business faces is the ability to generate new leads in an effort to locate customers.</a:t>
            </a:r>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973394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fontScale="92500" lnSpcReduction="10000"/>
          </a:bodyPr>
          <a:lstStyle/>
          <a:p>
            <a:r>
              <a:rPr lang="en-US" dirty="0"/>
              <a:t>A </a:t>
            </a:r>
            <a:r>
              <a:rPr lang="en-US" b="1" i="1" dirty="0">
                <a:solidFill>
                  <a:schemeClr val="accent1"/>
                </a:solidFill>
              </a:rPr>
              <a:t>data warehouse </a:t>
            </a:r>
            <a:r>
              <a:rPr lang="en-US" dirty="0"/>
              <a:t>is a database that stores large amounts of historical data in a form that readily supports analysis and management decision </a:t>
            </a:r>
            <a:r>
              <a:rPr lang="en-US" dirty="0" smtClean="0"/>
              <a:t>making.</a:t>
            </a:r>
          </a:p>
          <a:p>
            <a:r>
              <a:rPr lang="en-US" dirty="0" smtClean="0"/>
              <a:t>In </a:t>
            </a:r>
            <a:r>
              <a:rPr lang="en-US" dirty="0"/>
              <a:t>a process called the extract-transform-load (ETL) process, raw data is extracted from various sources, transformed into a format that will support the analysis to be performed, and then loaded into the data </a:t>
            </a:r>
            <a:r>
              <a:rPr lang="en-US" dirty="0" smtClean="0"/>
              <a:t>warehouse.</a:t>
            </a:r>
          </a:p>
          <a:p>
            <a:r>
              <a:rPr lang="en-US" dirty="0" smtClean="0"/>
              <a:t>Data </a:t>
            </a:r>
            <a:r>
              <a:rPr lang="en-US" dirty="0"/>
              <a:t>warehouses frequently hold a huge amount of data; they often contain five years or more of data. Many organizations employ data warehouses to hold the data they need to make key business </a:t>
            </a:r>
            <a:r>
              <a:rPr lang="en-US" dirty="0" smtClean="0"/>
              <a:t>decisions.</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64376493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fontScale="85000" lnSpcReduction="20000"/>
          </a:bodyPr>
          <a:lstStyle/>
          <a:p>
            <a:r>
              <a:rPr lang="en-US" dirty="0"/>
              <a:t>The digital universe (the collection of all data that exists) is doubling in size every two </a:t>
            </a:r>
            <a:r>
              <a:rPr lang="en-US" dirty="0" smtClean="0"/>
              <a:t>years</a:t>
            </a:r>
            <a:endParaRPr lang="ar-SY" dirty="0" smtClean="0"/>
          </a:p>
          <a:p>
            <a:r>
              <a:rPr lang="en-US" dirty="0" smtClean="0"/>
              <a:t>Organizations </a:t>
            </a:r>
            <a:r>
              <a:rPr lang="en-US" dirty="0"/>
              <a:t>are challenged by this rapid growth and at the same time scrambling to take advantage of the opportunities </a:t>
            </a:r>
            <a:r>
              <a:rPr lang="en-US" dirty="0" smtClean="0"/>
              <a:t>provided by </a:t>
            </a:r>
            <a:r>
              <a:rPr lang="en-US" dirty="0"/>
              <a:t>this data. </a:t>
            </a:r>
            <a:endParaRPr lang="ar-SY" dirty="0" smtClean="0"/>
          </a:p>
          <a:p>
            <a:r>
              <a:rPr lang="en-US" b="1" i="1" dirty="0" smtClean="0">
                <a:solidFill>
                  <a:schemeClr val="accent1"/>
                </a:solidFill>
              </a:rPr>
              <a:t>Big </a:t>
            </a:r>
            <a:r>
              <a:rPr lang="en-US" b="1" i="1" dirty="0">
                <a:solidFill>
                  <a:schemeClr val="accent1"/>
                </a:solidFill>
              </a:rPr>
              <a:t>data </a:t>
            </a:r>
            <a:r>
              <a:rPr lang="en-US" dirty="0"/>
              <a:t>is a term used to describe data collections that are so enormous (think petabytes or larger) and complex (from sensor data to social media data) that traditional data management </a:t>
            </a:r>
            <a:r>
              <a:rPr lang="en-US" dirty="0" smtClean="0"/>
              <a:t>software</a:t>
            </a:r>
            <a:r>
              <a:rPr lang="en-US" dirty="0"/>
              <a:t>, hardware, and analysis processes are incapable of dealing with </a:t>
            </a:r>
            <a:r>
              <a:rPr lang="en-US" dirty="0" smtClean="0"/>
              <a:t>them.</a:t>
            </a:r>
            <a:endParaRPr lang="ar-SY" dirty="0" smtClean="0"/>
          </a:p>
          <a:p>
            <a:r>
              <a:rPr lang="en-US" dirty="0" smtClean="0"/>
              <a:t>To </a:t>
            </a:r>
            <a:r>
              <a:rPr lang="en-US" dirty="0"/>
              <a:t>gain a perspective on the quantity of data some organizations are </a:t>
            </a:r>
            <a:r>
              <a:rPr lang="en-US" dirty="0" smtClean="0"/>
              <a:t>struggling </a:t>
            </a:r>
            <a:r>
              <a:rPr lang="en-US" dirty="0"/>
              <a:t>to manage, consider that the amount of data traveling over mobile </a:t>
            </a:r>
            <a:r>
              <a:rPr lang="en-US" dirty="0" smtClean="0"/>
              <a:t>networks </a:t>
            </a:r>
            <a:r>
              <a:rPr lang="en-US" dirty="0"/>
              <a:t>alone </a:t>
            </a:r>
            <a:r>
              <a:rPr lang="en-US" dirty="0" smtClean="0"/>
              <a:t>exceeded 10 </a:t>
            </a:r>
            <a:r>
              <a:rPr lang="en-US" dirty="0" err="1" smtClean="0"/>
              <a:t>exabytes</a:t>
            </a:r>
            <a:r>
              <a:rPr lang="en-US" dirty="0" smtClean="0"/>
              <a:t> per month in 2016. </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6297856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302557598"/>
              </p:ext>
            </p:extLst>
          </p:nvPr>
        </p:nvGraphicFramePr>
        <p:xfrm>
          <a:off x="290516" y="1312609"/>
          <a:ext cx="11712796" cy="4994992"/>
        </p:xfrm>
        <a:graphic>
          <a:graphicData uri="http://schemas.openxmlformats.org/drawingml/2006/table">
            <a:tbl>
              <a:tblPr firstRow="1" firstCol="1" lastRow="1" lastCol="1" bandRow="1" bandCol="1">
                <a:tableStyleId>{5FD0F851-EC5A-4D38-B0AD-8093EC10F338}</a:tableStyleId>
              </a:tblPr>
              <a:tblGrid>
                <a:gridCol w="2049943">
                  <a:extLst>
                    <a:ext uri="{9D8B030D-6E8A-4147-A177-3AD203B41FA5}">
                      <a16:colId xmlns:a16="http://schemas.microsoft.com/office/drawing/2014/main" val="238238393"/>
                    </a:ext>
                  </a:extLst>
                </a:gridCol>
                <a:gridCol w="2012755">
                  <a:extLst>
                    <a:ext uri="{9D8B030D-6E8A-4147-A177-3AD203B41FA5}">
                      <a16:colId xmlns:a16="http://schemas.microsoft.com/office/drawing/2014/main" val="247138157"/>
                    </a:ext>
                  </a:extLst>
                </a:gridCol>
                <a:gridCol w="7650098">
                  <a:extLst>
                    <a:ext uri="{9D8B030D-6E8A-4147-A177-3AD203B41FA5}">
                      <a16:colId xmlns:a16="http://schemas.microsoft.com/office/drawing/2014/main" val="283189675"/>
                    </a:ext>
                  </a:extLst>
                </a:gridCol>
              </a:tblGrid>
              <a:tr h="459911">
                <a:tc>
                  <a:txBody>
                    <a:bodyPr/>
                    <a:lstStyle/>
                    <a:p>
                      <a:pPr marL="126365" marR="0">
                        <a:spcBef>
                          <a:spcPts val="260"/>
                        </a:spcBef>
                        <a:spcAft>
                          <a:spcPts val="0"/>
                        </a:spcAft>
                      </a:pPr>
                      <a:r>
                        <a:rPr lang="en-US" sz="2000" dirty="0">
                          <a:effectLst/>
                        </a:rPr>
                        <a:t>Unit</a:t>
                      </a:r>
                      <a:r>
                        <a:rPr lang="en-US" sz="2000" spc="25" dirty="0">
                          <a:effectLst/>
                        </a:rPr>
                        <a:t> </a:t>
                      </a:r>
                      <a:r>
                        <a:rPr lang="en-US" sz="2000" dirty="0">
                          <a:effectLst/>
                        </a:rPr>
                        <a:t>of</a:t>
                      </a:r>
                      <a:r>
                        <a:rPr lang="en-US" sz="2000" spc="20" dirty="0">
                          <a:effectLst/>
                        </a:rPr>
                        <a:t> </a:t>
                      </a:r>
                      <a:r>
                        <a:rPr lang="en-US" sz="2000" dirty="0">
                          <a:effectLst/>
                        </a:rPr>
                        <a:t>Measure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60"/>
                        </a:spcBef>
                        <a:spcAft>
                          <a:spcPts val="0"/>
                        </a:spcAft>
                      </a:pPr>
                      <a:r>
                        <a:rPr lang="en-US" sz="2000">
                          <a:effectLst/>
                        </a:rPr>
                        <a:t>Size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60"/>
                        </a:spcBef>
                        <a:spcAft>
                          <a:spcPts val="0"/>
                        </a:spcAft>
                      </a:pPr>
                      <a:r>
                        <a:rPr lang="en-US" sz="2000">
                          <a:effectLst/>
                        </a:rPr>
                        <a:t>Equivalent</a:t>
                      </a:r>
                      <a:r>
                        <a:rPr lang="en-US" sz="2000" spc="150">
                          <a:effectLst/>
                        </a:rPr>
                        <a:t> </a:t>
                      </a:r>
                      <a:r>
                        <a:rPr lang="en-US" sz="2000">
                          <a:effectLst/>
                        </a:rPr>
                        <a:t>To</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18800045"/>
                  </a:ext>
                </a:extLst>
              </a:tr>
              <a:tr h="448485">
                <a:tc>
                  <a:txBody>
                    <a:bodyPr/>
                    <a:lstStyle/>
                    <a:p>
                      <a:pPr marL="126365" marR="0">
                        <a:spcBef>
                          <a:spcPts val="330"/>
                        </a:spcBef>
                        <a:spcAft>
                          <a:spcPts val="0"/>
                        </a:spcAft>
                      </a:pPr>
                      <a:r>
                        <a:rPr lang="en-US" sz="2000">
                          <a:effectLst/>
                        </a:rPr>
                        <a:t>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330"/>
                        </a:spcBef>
                        <a:spcAft>
                          <a:spcPts val="0"/>
                        </a:spcAft>
                      </a:pPr>
                      <a:r>
                        <a:rPr lang="en-US" sz="2000">
                          <a:effectLst/>
                        </a:rPr>
                        <a:t>1</a:t>
                      </a:r>
                      <a:r>
                        <a:rPr lang="en-US" sz="2000" spc="30">
                          <a:effectLst/>
                        </a:rPr>
                        <a:t> </a:t>
                      </a:r>
                      <a:r>
                        <a:rPr lang="en-US" sz="2000">
                          <a:effectLst/>
                        </a:rPr>
                        <a:t>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330"/>
                        </a:spcBef>
                        <a:spcAft>
                          <a:spcPts val="0"/>
                        </a:spcAft>
                      </a:pPr>
                      <a:r>
                        <a:rPr lang="en-US" sz="2000">
                          <a:effectLst/>
                        </a:rPr>
                        <a:t>One</a:t>
                      </a:r>
                      <a:r>
                        <a:rPr lang="en-US" sz="2000" spc="65">
                          <a:effectLst/>
                        </a:rPr>
                        <a:t> </a:t>
                      </a:r>
                      <a:r>
                        <a:rPr lang="en-US" sz="2000">
                          <a:effectLst/>
                        </a:rPr>
                        <a:t>alphanumeric</a:t>
                      </a:r>
                      <a:r>
                        <a:rPr lang="en-US" sz="2000" spc="70">
                          <a:effectLst/>
                        </a:rPr>
                        <a:t> </a:t>
                      </a:r>
                      <a:r>
                        <a:rPr lang="en-US" sz="2000">
                          <a:effectLst/>
                        </a:rPr>
                        <a:t>character</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75660107"/>
                  </a:ext>
                </a:extLst>
              </a:tr>
              <a:tr h="418490">
                <a:tc>
                  <a:txBody>
                    <a:bodyPr/>
                    <a:lstStyle/>
                    <a:p>
                      <a:pPr marL="126365" marR="0">
                        <a:spcBef>
                          <a:spcPts val="230"/>
                        </a:spcBef>
                        <a:spcAft>
                          <a:spcPts val="0"/>
                        </a:spcAft>
                      </a:pPr>
                      <a:r>
                        <a:rPr lang="en-US" sz="2000">
                          <a:effectLst/>
                        </a:rPr>
                        <a:t>Kilobyte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 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The</a:t>
                      </a:r>
                      <a:r>
                        <a:rPr lang="en-US" sz="2000" spc="30">
                          <a:effectLst/>
                        </a:rPr>
                        <a:t> </a:t>
                      </a:r>
                      <a:r>
                        <a:rPr lang="en-US" sz="2000">
                          <a:effectLst/>
                        </a:rPr>
                        <a:t>text</a:t>
                      </a:r>
                      <a:r>
                        <a:rPr lang="en-US" sz="2000" spc="35">
                          <a:effectLst/>
                        </a:rPr>
                        <a:t> </a:t>
                      </a:r>
                      <a:r>
                        <a:rPr lang="en-US" sz="2000">
                          <a:effectLst/>
                        </a:rPr>
                        <a:t>of</a:t>
                      </a:r>
                      <a:r>
                        <a:rPr lang="en-US" sz="2000" spc="35">
                          <a:effectLst/>
                        </a:rPr>
                        <a:t> </a:t>
                      </a:r>
                      <a:r>
                        <a:rPr lang="en-US" sz="2000">
                          <a:effectLst/>
                        </a:rPr>
                        <a:t>a</a:t>
                      </a:r>
                      <a:r>
                        <a:rPr lang="en-US" sz="2000" spc="35">
                          <a:effectLst/>
                        </a:rPr>
                        <a:t> </a:t>
                      </a:r>
                      <a:r>
                        <a:rPr lang="en-US" sz="2000">
                          <a:effectLst/>
                        </a:rPr>
                        <a:t>joke</a:t>
                      </a:r>
                      <a:r>
                        <a:rPr lang="en-US" sz="2000" spc="30">
                          <a:effectLst/>
                        </a:rPr>
                        <a:t> </a:t>
                      </a:r>
                      <a:r>
                        <a:rPr lang="en-US" sz="2000">
                          <a:effectLst/>
                        </a:rPr>
                        <a:t>or</a:t>
                      </a:r>
                      <a:r>
                        <a:rPr lang="en-US" sz="2000" spc="35">
                          <a:effectLst/>
                        </a:rPr>
                        <a:t> </a:t>
                      </a:r>
                      <a:r>
                        <a:rPr lang="en-US" sz="2000">
                          <a:effectLst/>
                        </a:rPr>
                        <a:t>very</a:t>
                      </a:r>
                      <a:r>
                        <a:rPr lang="en-US" sz="2000" spc="35">
                          <a:effectLst/>
                        </a:rPr>
                        <a:t> </a:t>
                      </a:r>
                      <a:r>
                        <a:rPr lang="en-US" sz="2000">
                          <a:effectLst/>
                        </a:rPr>
                        <a:t>short</a:t>
                      </a:r>
                      <a:r>
                        <a:rPr lang="en-US" sz="2000" spc="35">
                          <a:effectLst/>
                        </a:rPr>
                        <a:t> </a:t>
                      </a:r>
                      <a:r>
                        <a:rPr lang="en-US" sz="2000">
                          <a:effectLst/>
                        </a:rPr>
                        <a:t>story</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73940715"/>
                  </a:ext>
                </a:extLst>
              </a:tr>
              <a:tr h="418490">
                <a:tc>
                  <a:txBody>
                    <a:bodyPr/>
                    <a:lstStyle/>
                    <a:p>
                      <a:pPr marL="126365" marR="0">
                        <a:spcBef>
                          <a:spcPts val="230"/>
                        </a:spcBef>
                        <a:spcAft>
                          <a:spcPts val="0"/>
                        </a:spcAft>
                      </a:pPr>
                      <a:r>
                        <a:rPr lang="en-US" sz="2000">
                          <a:effectLst/>
                        </a:rPr>
                        <a:t>Megabyte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a:t>
                      </a:r>
                      <a:r>
                        <a:rPr lang="en-US" sz="2000" spc="-15">
                          <a:effectLst/>
                        </a:rPr>
                        <a:t> </a:t>
                      </a:r>
                      <a:r>
                        <a:rPr lang="en-US" sz="2000">
                          <a:effectLst/>
                        </a:rPr>
                        <a:t>kilobytes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800</a:t>
                      </a:r>
                      <a:r>
                        <a:rPr lang="en-US" sz="2000" spc="30">
                          <a:effectLst/>
                        </a:rPr>
                        <a:t> </a:t>
                      </a:r>
                      <a:r>
                        <a:rPr lang="en-US" sz="2000">
                          <a:effectLst/>
                        </a:rPr>
                        <a:t>pages</a:t>
                      </a:r>
                      <a:r>
                        <a:rPr lang="en-US" sz="2000" spc="30">
                          <a:effectLst/>
                        </a:rPr>
                        <a:t> </a:t>
                      </a:r>
                      <a:r>
                        <a:rPr lang="en-US" sz="2000">
                          <a:effectLst/>
                        </a:rPr>
                        <a:t>of</a:t>
                      </a:r>
                      <a:r>
                        <a:rPr lang="en-US" sz="2000" spc="35">
                          <a:effectLst/>
                        </a:rPr>
                        <a:t> </a:t>
                      </a:r>
                      <a:r>
                        <a:rPr lang="en-US" sz="2000">
                          <a:effectLst/>
                        </a:rPr>
                        <a:t>text</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78410138"/>
                  </a:ext>
                </a:extLst>
              </a:tr>
              <a:tr h="418490">
                <a:tc>
                  <a:txBody>
                    <a:bodyPr/>
                    <a:lstStyle/>
                    <a:p>
                      <a:pPr marL="126365" marR="0">
                        <a:spcBef>
                          <a:spcPts val="230"/>
                        </a:spcBef>
                        <a:spcAft>
                          <a:spcPts val="0"/>
                        </a:spcAft>
                      </a:pPr>
                      <a:r>
                        <a:rPr lang="en-US" sz="2000" dirty="0">
                          <a:effectLst/>
                        </a:rPr>
                        <a:t>Gigabyte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dirty="0">
                          <a:effectLst/>
                        </a:rPr>
                        <a:t>1,000</a:t>
                      </a:r>
                      <a:r>
                        <a:rPr lang="en-US" sz="2000" spc="-5" dirty="0">
                          <a:effectLst/>
                        </a:rPr>
                        <a:t> </a:t>
                      </a:r>
                      <a:r>
                        <a:rPr lang="en-US" sz="2000" dirty="0">
                          <a:effectLst/>
                        </a:rPr>
                        <a:t>megabytes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dirty="0" smtClean="0">
                          <a:effectLst/>
                        </a:rPr>
                        <a:t>12</a:t>
                      </a:r>
                      <a:r>
                        <a:rPr lang="en-US" sz="2000" spc="-50" dirty="0" smtClean="0">
                          <a:effectLst/>
                        </a:rPr>
                        <a:t> </a:t>
                      </a:r>
                      <a:r>
                        <a:rPr lang="en-US" sz="2000" dirty="0">
                          <a:effectLst/>
                        </a:rPr>
                        <a:t>minutes</a:t>
                      </a:r>
                      <a:r>
                        <a:rPr lang="en-US" sz="2000" spc="-45" dirty="0">
                          <a:effectLst/>
                        </a:rPr>
                        <a:t> </a:t>
                      </a:r>
                      <a:r>
                        <a:rPr lang="en-US" sz="2000" dirty="0">
                          <a:effectLst/>
                        </a:rPr>
                        <a:t>of</a:t>
                      </a:r>
                      <a:r>
                        <a:rPr lang="en-US" sz="2000" spc="-45" dirty="0">
                          <a:effectLst/>
                        </a:rPr>
                        <a:t> </a:t>
                      </a:r>
                      <a:r>
                        <a:rPr lang="en-US" sz="2000" dirty="0" smtClean="0">
                          <a:effectLst/>
                        </a:rPr>
                        <a:t>4K (UHD)</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55783939"/>
                  </a:ext>
                </a:extLst>
              </a:tr>
              <a:tr h="785809">
                <a:tc>
                  <a:txBody>
                    <a:bodyPr/>
                    <a:lstStyle/>
                    <a:p>
                      <a:pPr marL="126365" marR="0">
                        <a:spcBef>
                          <a:spcPts val="230"/>
                        </a:spcBef>
                        <a:spcAft>
                          <a:spcPts val="0"/>
                        </a:spcAft>
                      </a:pPr>
                      <a:r>
                        <a:rPr lang="en-US" sz="2000" dirty="0">
                          <a:effectLst/>
                        </a:rPr>
                        <a:t>Terabyte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dirty="0">
                          <a:effectLst/>
                        </a:rPr>
                        <a:t>1,000</a:t>
                      </a:r>
                      <a:r>
                        <a:rPr lang="en-US" sz="2000" spc="125" dirty="0">
                          <a:effectLst/>
                        </a:rPr>
                        <a:t> </a:t>
                      </a:r>
                      <a:r>
                        <a:rPr lang="en-US" sz="2000" dirty="0">
                          <a:effectLst/>
                        </a:rPr>
                        <a:t>gigabytes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212090">
                        <a:lnSpc>
                          <a:spcPct val="105000"/>
                        </a:lnSpc>
                        <a:spcBef>
                          <a:spcPts val="230"/>
                        </a:spcBef>
                        <a:spcAft>
                          <a:spcPts val="0"/>
                        </a:spcAft>
                      </a:pPr>
                      <a:r>
                        <a:rPr lang="en-US" sz="2000" dirty="0">
                          <a:effectLst/>
                        </a:rPr>
                        <a:t>The</a:t>
                      </a:r>
                      <a:r>
                        <a:rPr lang="en-US" sz="2000" spc="20" dirty="0">
                          <a:effectLst/>
                        </a:rPr>
                        <a:t> </a:t>
                      </a:r>
                      <a:r>
                        <a:rPr lang="en-US" sz="2000" dirty="0">
                          <a:effectLst/>
                        </a:rPr>
                        <a:t>Hubble</a:t>
                      </a:r>
                      <a:r>
                        <a:rPr lang="en-US" sz="2000" spc="25" dirty="0">
                          <a:effectLst/>
                        </a:rPr>
                        <a:t> </a:t>
                      </a:r>
                      <a:r>
                        <a:rPr lang="en-US" sz="2000" dirty="0">
                          <a:effectLst/>
                        </a:rPr>
                        <a:t>Space</a:t>
                      </a:r>
                      <a:r>
                        <a:rPr lang="en-US" sz="2000" spc="20" dirty="0">
                          <a:effectLst/>
                        </a:rPr>
                        <a:t> </a:t>
                      </a:r>
                      <a:r>
                        <a:rPr lang="en-US" sz="2000" dirty="0">
                          <a:effectLst/>
                        </a:rPr>
                        <a:t>Telescope</a:t>
                      </a:r>
                      <a:r>
                        <a:rPr lang="en-US" sz="2000" spc="30" dirty="0">
                          <a:effectLst/>
                        </a:rPr>
                        <a:t> </a:t>
                      </a:r>
                      <a:r>
                        <a:rPr lang="en-US" sz="2000" dirty="0">
                          <a:effectLst/>
                        </a:rPr>
                        <a:t>collected</a:t>
                      </a:r>
                      <a:r>
                        <a:rPr lang="en-US" sz="2000" spc="30" dirty="0">
                          <a:effectLst/>
                        </a:rPr>
                        <a:t> </a:t>
                      </a:r>
                      <a:r>
                        <a:rPr lang="en-US" sz="2000" dirty="0">
                          <a:effectLst/>
                        </a:rPr>
                        <a:t>more</a:t>
                      </a:r>
                      <a:r>
                        <a:rPr lang="en-US" sz="2000" spc="20" dirty="0">
                          <a:effectLst/>
                        </a:rPr>
                        <a:t> </a:t>
                      </a:r>
                      <a:r>
                        <a:rPr lang="en-US" sz="2000" dirty="0">
                          <a:effectLst/>
                        </a:rPr>
                        <a:t>than</a:t>
                      </a:r>
                      <a:r>
                        <a:rPr lang="en-US" sz="2000" spc="30" dirty="0">
                          <a:effectLst/>
                        </a:rPr>
                        <a:t> </a:t>
                      </a:r>
                      <a:r>
                        <a:rPr lang="en-US" sz="2000" dirty="0">
                          <a:effectLst/>
                        </a:rPr>
                        <a:t>45</a:t>
                      </a:r>
                      <a:r>
                        <a:rPr lang="en-US" sz="2000" spc="20" dirty="0">
                          <a:effectLst/>
                        </a:rPr>
                        <a:t> </a:t>
                      </a:r>
                      <a:r>
                        <a:rPr lang="en-US" sz="2000" dirty="0">
                          <a:effectLst/>
                        </a:rPr>
                        <a:t>terabytes</a:t>
                      </a:r>
                      <a:r>
                        <a:rPr lang="en-US" sz="2000" spc="25" dirty="0">
                          <a:effectLst/>
                        </a:rPr>
                        <a:t> </a:t>
                      </a:r>
                      <a:r>
                        <a:rPr lang="en-US" sz="2000" dirty="0">
                          <a:effectLst/>
                        </a:rPr>
                        <a:t>of</a:t>
                      </a:r>
                      <a:r>
                        <a:rPr lang="en-US" sz="2000" spc="20" dirty="0">
                          <a:effectLst/>
                        </a:rPr>
                        <a:t> </a:t>
                      </a:r>
                      <a:r>
                        <a:rPr lang="en-US" sz="2000" dirty="0">
                          <a:effectLst/>
                        </a:rPr>
                        <a:t>data</a:t>
                      </a:r>
                      <a:r>
                        <a:rPr lang="en-US" sz="2000" spc="30" dirty="0">
                          <a:effectLst/>
                        </a:rPr>
                        <a:t> </a:t>
                      </a:r>
                      <a:r>
                        <a:rPr lang="en-US" sz="2000" dirty="0">
                          <a:effectLst/>
                        </a:rPr>
                        <a:t>in</a:t>
                      </a:r>
                      <a:r>
                        <a:rPr lang="en-US" sz="2000" spc="20" dirty="0">
                          <a:effectLst/>
                        </a:rPr>
                        <a:t> </a:t>
                      </a:r>
                      <a:r>
                        <a:rPr lang="en-US" sz="2000" dirty="0">
                          <a:effectLst/>
                        </a:rPr>
                        <a:t>its</a:t>
                      </a:r>
                      <a:r>
                        <a:rPr lang="en-US" sz="2000" spc="-230" dirty="0">
                          <a:effectLst/>
                        </a:rPr>
                        <a:t> </a:t>
                      </a:r>
                      <a:r>
                        <a:rPr lang="en-US" sz="2000" dirty="0">
                          <a:effectLst/>
                        </a:rPr>
                        <a:t>first</a:t>
                      </a:r>
                      <a:r>
                        <a:rPr lang="en-US" sz="2000" spc="45" dirty="0">
                          <a:effectLst/>
                        </a:rPr>
                        <a:t> </a:t>
                      </a:r>
                      <a:r>
                        <a:rPr lang="en-US" sz="2000" dirty="0">
                          <a:effectLst/>
                        </a:rPr>
                        <a:t>20</a:t>
                      </a:r>
                      <a:r>
                        <a:rPr lang="en-US" sz="2000" spc="45" dirty="0">
                          <a:effectLst/>
                        </a:rPr>
                        <a:t> </a:t>
                      </a:r>
                      <a:r>
                        <a:rPr lang="en-US" sz="2000" dirty="0">
                          <a:effectLst/>
                        </a:rPr>
                        <a:t>years</a:t>
                      </a:r>
                      <a:r>
                        <a:rPr lang="en-US" sz="2000" spc="45" dirty="0">
                          <a:effectLst/>
                        </a:rPr>
                        <a:t> </a:t>
                      </a:r>
                      <a:r>
                        <a:rPr lang="en-US" sz="2000" dirty="0">
                          <a:effectLst/>
                        </a:rPr>
                        <a:t>of</a:t>
                      </a:r>
                      <a:r>
                        <a:rPr lang="en-US" sz="2000" spc="45" dirty="0">
                          <a:effectLst/>
                        </a:rPr>
                        <a:t> </a:t>
                      </a:r>
                      <a:r>
                        <a:rPr lang="en-US" sz="2000" dirty="0">
                          <a:effectLst/>
                        </a:rPr>
                        <a:t>observations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70204187"/>
                  </a:ext>
                </a:extLst>
              </a:tr>
              <a:tr h="418490">
                <a:tc>
                  <a:txBody>
                    <a:bodyPr/>
                    <a:lstStyle/>
                    <a:p>
                      <a:pPr marL="126365" marR="0">
                        <a:spcBef>
                          <a:spcPts val="230"/>
                        </a:spcBef>
                        <a:spcAft>
                          <a:spcPts val="0"/>
                        </a:spcAft>
                      </a:pPr>
                      <a:r>
                        <a:rPr lang="en-US" sz="2000">
                          <a:effectLst/>
                        </a:rPr>
                        <a:t>Petabyte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6365" marR="0">
                        <a:spcBef>
                          <a:spcPts val="230"/>
                        </a:spcBef>
                        <a:spcAft>
                          <a:spcPts val="0"/>
                        </a:spcAft>
                      </a:pPr>
                      <a:r>
                        <a:rPr lang="en-US" sz="2000">
                          <a:effectLst/>
                        </a:rPr>
                        <a:t>1,000</a:t>
                      </a:r>
                      <a:r>
                        <a:rPr lang="en-US" sz="2000" spc="5">
                          <a:effectLst/>
                        </a:rPr>
                        <a:t> </a:t>
                      </a:r>
                      <a:r>
                        <a:rPr lang="en-US" sz="2000">
                          <a:effectLst/>
                        </a:rPr>
                        <a:t>terabytes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lnSpc>
                          <a:spcPts val="1285"/>
                        </a:lnSpc>
                        <a:spcBef>
                          <a:spcPts val="80"/>
                        </a:spcBef>
                        <a:spcAft>
                          <a:spcPts val="0"/>
                        </a:spcAft>
                      </a:pPr>
                      <a:r>
                        <a:rPr lang="en-US" sz="2000" dirty="0" smtClean="0">
                          <a:effectLst/>
                        </a:rPr>
                        <a:t>50</a:t>
                      </a:r>
                      <a:r>
                        <a:rPr lang="en-US" sz="2000" spc="80" dirty="0" smtClean="0">
                          <a:effectLst/>
                        </a:rPr>
                        <a:t> </a:t>
                      </a:r>
                      <a:r>
                        <a:rPr lang="en-US" sz="2000" dirty="0" smtClean="0">
                          <a:effectLst/>
                        </a:rPr>
                        <a:t>years’</a:t>
                      </a:r>
                      <a:r>
                        <a:rPr lang="en-US" sz="2000" spc="15" dirty="0" smtClean="0">
                          <a:effectLst/>
                        </a:rPr>
                        <a:t> </a:t>
                      </a:r>
                      <a:r>
                        <a:rPr lang="en-US" sz="2000" dirty="0" smtClean="0">
                          <a:effectLst/>
                        </a:rPr>
                        <a:t>worth</a:t>
                      </a:r>
                      <a:r>
                        <a:rPr lang="en-US" sz="2000" spc="85" dirty="0" smtClean="0">
                          <a:effectLst/>
                        </a:rPr>
                        <a:t> </a:t>
                      </a:r>
                      <a:r>
                        <a:rPr lang="en-US" sz="2000" dirty="0" smtClean="0">
                          <a:effectLst/>
                        </a:rPr>
                        <a:t>of</a:t>
                      </a:r>
                      <a:r>
                        <a:rPr lang="en-US" sz="2000" spc="80" dirty="0" smtClean="0">
                          <a:effectLst/>
                        </a:rPr>
                        <a:t> </a:t>
                      </a:r>
                      <a:r>
                        <a:rPr lang="en-US" sz="2000" dirty="0" smtClean="0">
                          <a:effectLst/>
                        </a:rPr>
                        <a:t>DVD-quality</a:t>
                      </a:r>
                      <a:r>
                        <a:rPr lang="en-US" sz="2000" spc="80" dirty="0" smtClean="0">
                          <a:effectLst/>
                        </a:rPr>
                        <a:t> </a:t>
                      </a:r>
                      <a:r>
                        <a:rPr lang="en-US" sz="2000" dirty="0" smtClean="0">
                          <a:effectLst/>
                        </a:rPr>
                        <a:t>video</a:t>
                      </a:r>
                      <a:endParaRPr lang="en-US" sz="3200" dirty="0">
                        <a:effectLst/>
                        <a:latin typeface="Times New Roman" panose="02020603050405020304" pitchFamily="18" charset="0"/>
                        <a:ea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447107498"/>
                  </a:ext>
                </a:extLst>
              </a:tr>
              <a:tr h="418490">
                <a:tc>
                  <a:txBody>
                    <a:bodyPr/>
                    <a:lstStyle/>
                    <a:p>
                      <a:pPr marL="126365" marR="0">
                        <a:spcBef>
                          <a:spcPts val="230"/>
                        </a:spcBef>
                        <a:spcAft>
                          <a:spcPts val="0"/>
                        </a:spcAft>
                      </a:pPr>
                      <a:r>
                        <a:rPr lang="en-US" sz="2000" dirty="0">
                          <a:effectLst/>
                        </a:rPr>
                        <a:t>Exabyte</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1,000</a:t>
                      </a:r>
                      <a:r>
                        <a:rPr lang="en-US" sz="2000" spc="20">
                          <a:effectLst/>
                        </a:rPr>
                        <a:t> </a:t>
                      </a:r>
                      <a:r>
                        <a:rPr lang="en-US" sz="2000">
                          <a:effectLst/>
                        </a:rPr>
                        <a:t>petabytes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44</a:t>
                      </a:r>
                      <a:r>
                        <a:rPr lang="en-US" sz="2000" spc="90">
                          <a:effectLst/>
                        </a:rPr>
                        <a:t> </a:t>
                      </a:r>
                      <a:r>
                        <a:rPr lang="en-US" sz="2000">
                          <a:effectLst/>
                        </a:rPr>
                        <a:t>billion</a:t>
                      </a:r>
                      <a:r>
                        <a:rPr lang="en-US" sz="2000" spc="100">
                          <a:effectLst/>
                        </a:rPr>
                        <a:t> </a:t>
                      </a:r>
                      <a:r>
                        <a:rPr lang="en-US" sz="2000">
                          <a:effectLst/>
                        </a:rPr>
                        <a:t>25</a:t>
                      </a:r>
                      <a:r>
                        <a:rPr lang="en-US" sz="2000" spc="95">
                          <a:effectLst/>
                        </a:rPr>
                        <a:t> </a:t>
                      </a:r>
                      <a:r>
                        <a:rPr lang="en-US" sz="2000">
                          <a:effectLst/>
                        </a:rPr>
                        <a:t>gigabytes</a:t>
                      </a:r>
                      <a:r>
                        <a:rPr lang="en-US" sz="2000" spc="95">
                          <a:effectLst/>
                        </a:rPr>
                        <a:t> </a:t>
                      </a:r>
                      <a:r>
                        <a:rPr lang="en-US" sz="2000">
                          <a:effectLst/>
                        </a:rPr>
                        <a:t>Blu-ray</a:t>
                      </a:r>
                      <a:r>
                        <a:rPr lang="en-US" sz="2000" spc="100">
                          <a:effectLst/>
                        </a:rPr>
                        <a:t> </a:t>
                      </a:r>
                      <a:r>
                        <a:rPr lang="en-US" sz="2000">
                          <a:effectLst/>
                        </a:rPr>
                        <a:t>discs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85179497"/>
                  </a:ext>
                </a:extLst>
              </a:tr>
              <a:tr h="732715">
                <a:tc>
                  <a:txBody>
                    <a:bodyPr/>
                    <a:lstStyle/>
                    <a:p>
                      <a:pPr marL="126365" marR="0">
                        <a:spcBef>
                          <a:spcPts val="230"/>
                        </a:spcBef>
                        <a:spcAft>
                          <a:spcPts val="0"/>
                        </a:spcAft>
                      </a:pPr>
                      <a:r>
                        <a:rPr lang="en-US" sz="2000">
                          <a:effectLst/>
                        </a:rPr>
                        <a:t>Zettabyte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30"/>
                        </a:spcBef>
                        <a:spcAft>
                          <a:spcPts val="0"/>
                        </a:spcAft>
                      </a:pPr>
                      <a:r>
                        <a:rPr lang="en-US" sz="2000">
                          <a:effectLst/>
                        </a:rPr>
                        <a:t>1,000</a:t>
                      </a:r>
                      <a:r>
                        <a:rPr lang="en-US" sz="2000" spc="-5">
                          <a:effectLst/>
                        </a:rPr>
                        <a:t> </a:t>
                      </a:r>
                      <a:r>
                        <a:rPr lang="en-US" sz="2000">
                          <a:effectLst/>
                        </a:rPr>
                        <a:t>exabytes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147955">
                        <a:lnSpc>
                          <a:spcPct val="105000"/>
                        </a:lnSpc>
                        <a:spcBef>
                          <a:spcPts val="230"/>
                        </a:spcBef>
                        <a:spcAft>
                          <a:spcPts val="0"/>
                        </a:spcAft>
                      </a:pPr>
                      <a:r>
                        <a:rPr lang="en-US" sz="2000" dirty="0">
                          <a:effectLst/>
                        </a:rPr>
                        <a:t>The</a:t>
                      </a:r>
                      <a:r>
                        <a:rPr lang="en-US" sz="2000" spc="45" dirty="0">
                          <a:effectLst/>
                        </a:rPr>
                        <a:t> </a:t>
                      </a:r>
                      <a:r>
                        <a:rPr lang="en-US" sz="2000" dirty="0">
                          <a:effectLst/>
                        </a:rPr>
                        <a:t>amount</a:t>
                      </a:r>
                      <a:r>
                        <a:rPr lang="en-US" sz="2000" spc="45" dirty="0">
                          <a:effectLst/>
                        </a:rPr>
                        <a:t> </a:t>
                      </a:r>
                      <a:r>
                        <a:rPr lang="en-US" sz="2000" dirty="0">
                          <a:effectLst/>
                        </a:rPr>
                        <a:t>of</a:t>
                      </a:r>
                      <a:r>
                        <a:rPr lang="en-US" sz="2000" spc="45" dirty="0">
                          <a:effectLst/>
                        </a:rPr>
                        <a:t> </a:t>
                      </a:r>
                      <a:r>
                        <a:rPr lang="en-US" sz="2000" dirty="0">
                          <a:effectLst/>
                        </a:rPr>
                        <a:t>text</a:t>
                      </a:r>
                      <a:r>
                        <a:rPr lang="en-US" sz="2000" spc="45" dirty="0">
                          <a:effectLst/>
                        </a:rPr>
                        <a:t> </a:t>
                      </a:r>
                      <a:r>
                        <a:rPr lang="en-US" sz="2000" dirty="0">
                          <a:effectLst/>
                        </a:rPr>
                        <a:t>created</a:t>
                      </a:r>
                      <a:r>
                        <a:rPr lang="en-US" sz="2000" spc="45" dirty="0">
                          <a:effectLst/>
                        </a:rPr>
                        <a:t> </a:t>
                      </a:r>
                      <a:r>
                        <a:rPr lang="en-US" sz="2000" dirty="0">
                          <a:effectLst/>
                        </a:rPr>
                        <a:t>by</a:t>
                      </a:r>
                      <a:r>
                        <a:rPr lang="en-US" sz="2000" spc="50" dirty="0">
                          <a:effectLst/>
                        </a:rPr>
                        <a:t> </a:t>
                      </a:r>
                      <a:r>
                        <a:rPr lang="en-US" sz="2000" dirty="0">
                          <a:effectLst/>
                        </a:rPr>
                        <a:t>every</a:t>
                      </a:r>
                      <a:r>
                        <a:rPr lang="en-US" sz="2000" spc="45" dirty="0">
                          <a:effectLst/>
                        </a:rPr>
                        <a:t> </a:t>
                      </a:r>
                      <a:r>
                        <a:rPr lang="en-US" sz="2000" dirty="0">
                          <a:effectLst/>
                        </a:rPr>
                        <a:t>man,</a:t>
                      </a:r>
                      <a:r>
                        <a:rPr lang="en-US" sz="2000" spc="45" dirty="0">
                          <a:effectLst/>
                        </a:rPr>
                        <a:t> </a:t>
                      </a:r>
                      <a:r>
                        <a:rPr lang="en-US" sz="2000" dirty="0">
                          <a:effectLst/>
                        </a:rPr>
                        <a:t>woman,</a:t>
                      </a:r>
                      <a:r>
                        <a:rPr lang="en-US" sz="2000" spc="50" dirty="0">
                          <a:effectLst/>
                        </a:rPr>
                        <a:t> </a:t>
                      </a:r>
                      <a:r>
                        <a:rPr lang="en-US" sz="2000" dirty="0">
                          <a:effectLst/>
                        </a:rPr>
                        <a:t>and</a:t>
                      </a:r>
                      <a:r>
                        <a:rPr lang="en-US" sz="2000" spc="45" dirty="0">
                          <a:effectLst/>
                        </a:rPr>
                        <a:t> </a:t>
                      </a:r>
                      <a:r>
                        <a:rPr lang="en-US" sz="2000" dirty="0">
                          <a:effectLst/>
                        </a:rPr>
                        <a:t>child</a:t>
                      </a:r>
                      <a:r>
                        <a:rPr lang="en-US" sz="2000" spc="45" dirty="0">
                          <a:effectLst/>
                        </a:rPr>
                        <a:t> </a:t>
                      </a:r>
                      <a:r>
                        <a:rPr lang="en-US" sz="2000" dirty="0">
                          <a:effectLst/>
                        </a:rPr>
                        <a:t>on</a:t>
                      </a:r>
                      <a:r>
                        <a:rPr lang="en-US" sz="2000" spc="55" dirty="0">
                          <a:effectLst/>
                        </a:rPr>
                        <a:t> </a:t>
                      </a:r>
                      <a:r>
                        <a:rPr lang="en-US" sz="2000" dirty="0">
                          <a:effectLst/>
                        </a:rPr>
                        <a:t>earth</a:t>
                      </a:r>
                      <a:r>
                        <a:rPr lang="en-US" sz="2000" spc="40" dirty="0">
                          <a:effectLst/>
                        </a:rPr>
                        <a:t> </a:t>
                      </a:r>
                      <a:r>
                        <a:rPr lang="en-US" sz="2000" dirty="0" smtClean="0">
                          <a:effectLst/>
                        </a:rPr>
                        <a:t>tweeting</a:t>
                      </a:r>
                      <a:r>
                        <a:rPr lang="en-US" sz="2000" spc="45" dirty="0" smtClean="0">
                          <a:effectLst/>
                        </a:rPr>
                        <a:t> </a:t>
                      </a:r>
                      <a:r>
                        <a:rPr lang="en-US" sz="2000" dirty="0">
                          <a:effectLst/>
                        </a:rPr>
                        <a:t>continuously</a:t>
                      </a:r>
                      <a:r>
                        <a:rPr lang="en-US" sz="2000" spc="50" dirty="0">
                          <a:effectLst/>
                        </a:rPr>
                        <a:t> </a:t>
                      </a:r>
                      <a:r>
                        <a:rPr lang="en-US" sz="2000" dirty="0">
                          <a:effectLst/>
                        </a:rPr>
                        <a:t>for</a:t>
                      </a:r>
                      <a:r>
                        <a:rPr lang="en-US" sz="2000" spc="50" dirty="0">
                          <a:effectLst/>
                        </a:rPr>
                        <a:t> </a:t>
                      </a:r>
                      <a:r>
                        <a:rPr lang="en-US" sz="2000" dirty="0">
                          <a:effectLst/>
                        </a:rPr>
                        <a:t>100</a:t>
                      </a:r>
                      <a:r>
                        <a:rPr lang="en-US" sz="2000" spc="45" dirty="0">
                          <a:effectLst/>
                        </a:rPr>
                        <a:t> </a:t>
                      </a:r>
                      <a:r>
                        <a:rPr lang="en-US" sz="2000" dirty="0">
                          <a:effectLst/>
                        </a:rPr>
                        <a:t>years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662371976"/>
                  </a:ext>
                </a:extLst>
              </a:tr>
              <a:tr h="475622">
                <a:tc>
                  <a:txBody>
                    <a:bodyPr/>
                    <a:lstStyle/>
                    <a:p>
                      <a:pPr marL="126365" marR="0">
                        <a:spcBef>
                          <a:spcPts val="225"/>
                        </a:spcBef>
                        <a:spcAft>
                          <a:spcPts val="0"/>
                        </a:spcAft>
                      </a:pPr>
                      <a:r>
                        <a:rPr lang="en-US" sz="2000">
                          <a:effectLst/>
                        </a:rPr>
                        <a:t>Yottabyte</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225"/>
                        </a:spcBef>
                        <a:spcAft>
                          <a:spcPts val="0"/>
                        </a:spcAft>
                      </a:pPr>
                      <a:r>
                        <a:rPr lang="en-US" sz="2000">
                          <a:effectLst/>
                        </a:rPr>
                        <a:t>1,000</a:t>
                      </a:r>
                      <a:r>
                        <a:rPr lang="en-US" sz="2000" spc="-10">
                          <a:effectLst/>
                        </a:rPr>
                        <a:t> </a:t>
                      </a:r>
                      <a:r>
                        <a:rPr lang="en-US" sz="2000">
                          <a:effectLst/>
                        </a:rPr>
                        <a:t>zettabytes</a:t>
                      </a:r>
                      <a:endParaRPr lang="en-US" sz="320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127000" marR="0">
                        <a:spcBef>
                          <a:spcPts val="80"/>
                        </a:spcBef>
                        <a:spcAft>
                          <a:spcPts val="0"/>
                        </a:spcAft>
                      </a:pPr>
                      <a:r>
                        <a:rPr lang="en-US" sz="2000" dirty="0">
                          <a:effectLst/>
                        </a:rPr>
                        <a:t>One</a:t>
                      </a:r>
                      <a:r>
                        <a:rPr lang="en-US" sz="2000" spc="35" dirty="0">
                          <a:effectLst/>
                        </a:rPr>
                        <a:t> </a:t>
                      </a:r>
                      <a:r>
                        <a:rPr lang="en-US" sz="2000" dirty="0">
                          <a:effectLst/>
                        </a:rPr>
                        <a:t>thousand</a:t>
                      </a:r>
                      <a:r>
                        <a:rPr lang="en-US" sz="2000" spc="45" dirty="0">
                          <a:effectLst/>
                        </a:rPr>
                        <a:t> </a:t>
                      </a:r>
                      <a:r>
                        <a:rPr lang="en-US" sz="2000" dirty="0">
                          <a:effectLst/>
                        </a:rPr>
                        <a:t>times</a:t>
                      </a:r>
                      <a:r>
                        <a:rPr lang="en-US" sz="2000" spc="40" dirty="0">
                          <a:effectLst/>
                        </a:rPr>
                        <a:t> </a:t>
                      </a:r>
                      <a:r>
                        <a:rPr lang="en-US" sz="2000" dirty="0">
                          <a:effectLst/>
                        </a:rPr>
                        <a:t>the</a:t>
                      </a:r>
                      <a:r>
                        <a:rPr lang="en-US" sz="2000" spc="35" dirty="0">
                          <a:effectLst/>
                        </a:rPr>
                        <a:t> </a:t>
                      </a:r>
                      <a:r>
                        <a:rPr lang="en-US" sz="2000" dirty="0">
                          <a:effectLst/>
                        </a:rPr>
                        <a:t>grains</a:t>
                      </a:r>
                      <a:r>
                        <a:rPr lang="en-US" sz="2000" spc="45" dirty="0">
                          <a:effectLst/>
                        </a:rPr>
                        <a:t> </a:t>
                      </a:r>
                      <a:r>
                        <a:rPr lang="en-US" sz="2000" dirty="0">
                          <a:effectLst/>
                        </a:rPr>
                        <a:t>of</a:t>
                      </a:r>
                      <a:r>
                        <a:rPr lang="en-US" sz="2000" spc="40" dirty="0">
                          <a:effectLst/>
                        </a:rPr>
                        <a:t> </a:t>
                      </a:r>
                      <a:r>
                        <a:rPr lang="en-US" sz="2000" dirty="0">
                          <a:effectLst/>
                        </a:rPr>
                        <a:t>sand</a:t>
                      </a:r>
                      <a:r>
                        <a:rPr lang="en-US" sz="2000" spc="35" dirty="0">
                          <a:effectLst/>
                        </a:rPr>
                        <a:t> </a:t>
                      </a:r>
                      <a:r>
                        <a:rPr lang="en-US" sz="2000" dirty="0">
                          <a:effectLst/>
                        </a:rPr>
                        <a:t>on</a:t>
                      </a:r>
                      <a:r>
                        <a:rPr lang="en-US" sz="2000" spc="45" dirty="0">
                          <a:effectLst/>
                        </a:rPr>
                        <a:t> </a:t>
                      </a:r>
                      <a:r>
                        <a:rPr lang="en-US" sz="2000" dirty="0">
                          <a:effectLst/>
                        </a:rPr>
                        <a:t>all</a:t>
                      </a:r>
                      <a:r>
                        <a:rPr lang="en-US" sz="2000" spc="40" dirty="0">
                          <a:effectLst/>
                        </a:rPr>
                        <a:t> </a:t>
                      </a:r>
                      <a:r>
                        <a:rPr lang="en-US" sz="2000" dirty="0">
                          <a:effectLst/>
                        </a:rPr>
                        <a:t>of</a:t>
                      </a:r>
                      <a:r>
                        <a:rPr lang="en-US" sz="2000" spc="35" dirty="0">
                          <a:effectLst/>
                        </a:rPr>
                        <a:t> </a:t>
                      </a:r>
                      <a:r>
                        <a:rPr lang="en-US" sz="2000" dirty="0">
                          <a:effectLst/>
                        </a:rPr>
                        <a:t>Earth’s</a:t>
                      </a:r>
                      <a:r>
                        <a:rPr lang="en-US" sz="2000" spc="45" dirty="0">
                          <a:effectLst/>
                        </a:rPr>
                        <a:t> </a:t>
                      </a:r>
                      <a:r>
                        <a:rPr lang="en-US" sz="2000" dirty="0">
                          <a:effectLst/>
                        </a:rPr>
                        <a:t>beaches</a:t>
                      </a:r>
                      <a:endParaRPr lang="en-US" sz="3200" dirty="0">
                        <a:effectLst/>
                        <a:latin typeface="Times New Roman" panose="02020603050405020304" pitchFamily="18" charset="0"/>
                        <a:ea typeface="Times New Roman" panose="02020603050405020304" pitchFamily="18"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14054834"/>
                  </a:ext>
                </a:extLst>
              </a:tr>
            </a:tbl>
          </a:graphicData>
        </a:graphic>
      </p:graphicFrame>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6629323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Database Systems and Big Data</a:t>
            </a:r>
          </a:p>
        </p:txBody>
      </p:sp>
      <p:sp>
        <p:nvSpPr>
          <p:cNvPr id="3" name="Content Placeholder 2"/>
          <p:cNvSpPr>
            <a:spLocks noGrp="1"/>
          </p:cNvSpPr>
          <p:nvPr>
            <p:ph idx="1"/>
          </p:nvPr>
        </p:nvSpPr>
        <p:spPr>
          <a:xfrm>
            <a:off x="188685" y="1257855"/>
            <a:ext cx="11814627" cy="5024958"/>
          </a:xfrm>
        </p:spPr>
        <p:txBody>
          <a:bodyPr>
            <a:normAutofit/>
          </a:bodyPr>
          <a:lstStyle/>
          <a:p>
            <a:r>
              <a:rPr lang="en-US" dirty="0"/>
              <a:t>To avoid being paralyzed by information overload, organizations and indeed society itself must find a way to deal with this oncoming tsunami of data. </a:t>
            </a:r>
            <a:endParaRPr lang="en-US" dirty="0" smtClean="0"/>
          </a:p>
          <a:p>
            <a:r>
              <a:rPr lang="en-US" dirty="0" smtClean="0"/>
              <a:t>This </a:t>
            </a:r>
            <a:r>
              <a:rPr lang="en-US" dirty="0"/>
              <a:t>challenge has several aspects, including how to choose which </a:t>
            </a:r>
            <a:r>
              <a:rPr lang="en-US" dirty="0" smtClean="0"/>
              <a:t>subset </a:t>
            </a:r>
            <a:r>
              <a:rPr lang="en-US" dirty="0"/>
              <a:t>of data to keep, where and how to store the data, how to find </a:t>
            </a:r>
            <a:r>
              <a:rPr lang="en-US" dirty="0" smtClean="0"/>
              <a:t>the </a:t>
            </a:r>
            <a:r>
              <a:rPr lang="en-US" dirty="0"/>
              <a:t>useful data that are relevant to the decision making at hand, and how to derive real value from the relevant data</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1761772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en-US" dirty="0" smtClean="0"/>
              <a:t>2: </a:t>
            </a:r>
            <a:r>
              <a:rPr lang="en-US" dirty="0"/>
              <a:t>Information Technology Concepts</a:t>
            </a:r>
          </a:p>
        </p:txBody>
      </p:sp>
      <p:sp>
        <p:nvSpPr>
          <p:cNvPr id="3" name="Content Placeholder 2"/>
          <p:cNvSpPr>
            <a:spLocks noGrp="1"/>
          </p:cNvSpPr>
          <p:nvPr>
            <p:ph idx="1"/>
          </p:nvPr>
        </p:nvSpPr>
        <p:spPr>
          <a:xfrm>
            <a:off x="188685" y="1257855"/>
            <a:ext cx="11814627" cy="5098700"/>
          </a:xfrm>
        </p:spPr>
        <p:txBody>
          <a:bodyPr>
            <a:normAutofit/>
          </a:bodyPr>
          <a:lstStyle/>
          <a:p>
            <a:pPr marL="0" indent="0">
              <a:buNone/>
            </a:pPr>
            <a:r>
              <a:rPr lang="en-US" b="1" dirty="0">
                <a:solidFill>
                  <a:srgbClr val="FF0000"/>
                </a:solidFill>
              </a:rPr>
              <a:t>Networks and Cloud Computing</a:t>
            </a:r>
          </a:p>
          <a:p>
            <a:r>
              <a:rPr lang="en-US" b="1" i="1" dirty="0">
                <a:solidFill>
                  <a:schemeClr val="accent1"/>
                </a:solidFill>
              </a:rPr>
              <a:t>Networks</a:t>
            </a:r>
            <a:r>
              <a:rPr lang="en-US" dirty="0"/>
              <a:t> connect computers and equipment in a room, building, campus, city, across the country, or around the world to enable electronic </a:t>
            </a:r>
            <a:r>
              <a:rPr lang="en-US" dirty="0" smtClean="0"/>
              <a:t>communication</a:t>
            </a:r>
            <a:r>
              <a:rPr lang="en-US" dirty="0"/>
              <a:t>. </a:t>
            </a:r>
            <a:endParaRPr lang="en-US" dirty="0" smtClean="0"/>
          </a:p>
          <a:p>
            <a:r>
              <a:rPr lang="en-US" dirty="0" smtClean="0"/>
              <a:t>Wireless </a:t>
            </a:r>
            <a:r>
              <a:rPr lang="en-US" dirty="0"/>
              <a:t>transmission networks enable the use of mobile devices, such as smartphones and tablets. </a:t>
            </a:r>
            <a:endParaRPr lang="en-US" dirty="0" smtClean="0"/>
          </a:p>
          <a:p>
            <a:r>
              <a:rPr lang="en-US" dirty="0"/>
              <a:t>The </a:t>
            </a:r>
            <a:r>
              <a:rPr lang="en-US" b="1" i="1" dirty="0">
                <a:solidFill>
                  <a:schemeClr val="accent1"/>
                </a:solidFill>
              </a:rPr>
              <a:t>Internet</a:t>
            </a:r>
            <a:r>
              <a:rPr lang="en-US" dirty="0"/>
              <a:t> is the world’s largest computer network, consisting of thousands of interconnected networks, all freely exchanging information. </a:t>
            </a:r>
          </a:p>
          <a:p>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01888889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Networks and Cloud Computing</a:t>
            </a:r>
          </a:p>
        </p:txBody>
      </p:sp>
      <p:sp>
        <p:nvSpPr>
          <p:cNvPr id="3" name="Content Placeholder 2"/>
          <p:cNvSpPr>
            <a:spLocks noGrp="1"/>
          </p:cNvSpPr>
          <p:nvPr>
            <p:ph idx="1"/>
          </p:nvPr>
        </p:nvSpPr>
        <p:spPr>
          <a:xfrm>
            <a:off x="188685" y="1257855"/>
            <a:ext cx="11814627" cy="5098700"/>
          </a:xfrm>
        </p:spPr>
        <p:txBody>
          <a:bodyPr>
            <a:normAutofit/>
          </a:bodyPr>
          <a:lstStyle/>
          <a:p>
            <a:r>
              <a:rPr lang="en-US" sz="3200" dirty="0" smtClean="0"/>
              <a:t>People use </a:t>
            </a:r>
            <a:r>
              <a:rPr lang="en-US" sz="3200" dirty="0"/>
              <a:t>the Internet to research information, buy and sell products and services, email and instant message one another, participate in social networks (e.g., Facebook and LinkedIn), make travel arrangements, complete banking </a:t>
            </a:r>
            <a:r>
              <a:rPr lang="en-US" sz="3200" dirty="0" smtClean="0"/>
              <a:t>transactions</a:t>
            </a:r>
            <a:r>
              <a:rPr lang="en-US" sz="3200" dirty="0"/>
              <a:t>, make investments, download music and videos, </a:t>
            </a:r>
            <a:r>
              <a:rPr lang="en-US" sz="3200" dirty="0" smtClean="0"/>
              <a:t>read books, and </a:t>
            </a:r>
            <a:r>
              <a:rPr lang="en-US" sz="3200" dirty="0"/>
              <a:t>watch movies among other activities.</a:t>
            </a:r>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288028006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lstStyle/>
          <a:p>
            <a:r>
              <a:rPr lang="en-US" dirty="0"/>
              <a:t>The </a:t>
            </a:r>
            <a:r>
              <a:rPr lang="en-US" b="1" i="1" dirty="0">
                <a:solidFill>
                  <a:schemeClr val="accent1"/>
                </a:solidFill>
              </a:rPr>
              <a:t>World Wide Web </a:t>
            </a:r>
            <a:r>
              <a:rPr lang="en-US" dirty="0"/>
              <a:t>(WWW), better known simply as “the Web,” is a network of links on the Internet to files containing text, graphics, video, </a:t>
            </a:r>
            <a:r>
              <a:rPr lang="en-US" dirty="0" smtClean="0"/>
              <a:t>and sound</a:t>
            </a:r>
            <a:r>
              <a:rPr lang="en-US" dirty="0"/>
              <a:t>. </a:t>
            </a:r>
            <a:endParaRPr lang="en-US" dirty="0" smtClean="0"/>
          </a:p>
          <a:p>
            <a:r>
              <a:rPr lang="en-US" dirty="0" smtClean="0"/>
              <a:t>Information </a:t>
            </a:r>
            <a:r>
              <a:rPr lang="en-US" dirty="0"/>
              <a:t>about the documents </a:t>
            </a:r>
            <a:r>
              <a:rPr lang="en-US" dirty="0" smtClean="0"/>
              <a:t>and access </a:t>
            </a:r>
            <a:r>
              <a:rPr lang="en-US" dirty="0"/>
              <a:t>to </a:t>
            </a:r>
            <a:r>
              <a:rPr lang="en-US" dirty="0" smtClean="0"/>
              <a:t>them are </a:t>
            </a:r>
            <a:r>
              <a:rPr lang="en-US" dirty="0"/>
              <a:t>controlled and provided by tens of thousands of specialized computers called Web </a:t>
            </a:r>
            <a:r>
              <a:rPr lang="en-US" dirty="0" smtClean="0"/>
              <a:t>servers</a:t>
            </a:r>
            <a:r>
              <a:rPr lang="en-US" dirty="0"/>
              <a:t>. </a:t>
            </a:r>
            <a:endParaRPr lang="en-US" dirty="0" smtClean="0"/>
          </a:p>
          <a:p>
            <a:r>
              <a:rPr lang="en-US" dirty="0" smtClean="0"/>
              <a:t>The </a:t>
            </a:r>
            <a:r>
              <a:rPr lang="en-US" dirty="0"/>
              <a:t>Web is one of many services available over the Internet, and it </a:t>
            </a:r>
            <a:r>
              <a:rPr lang="en-US" dirty="0" smtClean="0"/>
              <a:t>provides </a:t>
            </a:r>
            <a:r>
              <a:rPr lang="en-US" dirty="0"/>
              <a:t>access to millions of files</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3384051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a:t>The technology used to create the Internet is also being applied within organizations to create </a:t>
            </a:r>
            <a:r>
              <a:rPr lang="en-US" i="1" dirty="0">
                <a:solidFill>
                  <a:schemeClr val="accent1"/>
                </a:solidFill>
              </a:rPr>
              <a:t>intranets</a:t>
            </a:r>
            <a:r>
              <a:rPr lang="en-US" dirty="0"/>
              <a:t>, which enable communication, collaboration, search functions, and information sharing between the members of an </a:t>
            </a:r>
            <a:r>
              <a:rPr lang="en-US" dirty="0" smtClean="0"/>
              <a:t>organization’s </a:t>
            </a:r>
            <a:r>
              <a:rPr lang="en-US" dirty="0"/>
              <a:t>team using a Web browser. </a:t>
            </a:r>
            <a:endParaRPr lang="en-US" dirty="0" smtClean="0"/>
          </a:p>
          <a:p>
            <a:r>
              <a:rPr lang="en-US" dirty="0"/>
              <a:t>An </a:t>
            </a:r>
            <a:r>
              <a:rPr lang="en-US" b="1" i="1" dirty="0">
                <a:solidFill>
                  <a:schemeClr val="accent1"/>
                </a:solidFill>
              </a:rPr>
              <a:t>extranet</a:t>
            </a:r>
            <a:r>
              <a:rPr lang="en-US" dirty="0"/>
              <a:t> is a network based on Web technologies that allows selected outsiders, such as business partners and customers, to access authorized resources of a company’s intranet. </a:t>
            </a:r>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9515048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smtClean="0"/>
              <a:t>Many </a:t>
            </a:r>
            <a:r>
              <a:rPr lang="en-US" dirty="0"/>
              <a:t>people use extranets every day without realizing it to order products from their suppliers, track shipped goods, or access customer assistance from other companies. Federal Express (FedEx) was one of the first large companies to empower customers to serve themselves at their convenience through the use of a corporate extranet. </a:t>
            </a:r>
          </a:p>
          <a:p>
            <a:endParaRPr lang="en-US" dirty="0"/>
          </a:p>
          <a:p>
            <a:endParaRPr lang="en-US" dirty="0" smtClean="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9515048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fontScale="92500" lnSpcReduction="10000"/>
          </a:bodyPr>
          <a:lstStyle/>
          <a:p>
            <a:r>
              <a:rPr lang="en-US" dirty="0"/>
              <a:t>The </a:t>
            </a:r>
            <a:r>
              <a:rPr lang="en-US" b="1" i="1" dirty="0">
                <a:solidFill>
                  <a:schemeClr val="accent1"/>
                </a:solidFill>
              </a:rPr>
              <a:t>Internet of Things </a:t>
            </a:r>
            <a:r>
              <a:rPr lang="en-US" dirty="0"/>
              <a:t>(</a:t>
            </a:r>
            <a:r>
              <a:rPr lang="en-US" dirty="0" err="1"/>
              <a:t>IoT</a:t>
            </a:r>
            <a:r>
              <a:rPr lang="en-US" dirty="0" smtClean="0"/>
              <a:t>) is a network of physical objects or </a:t>
            </a:r>
            <a:r>
              <a:rPr lang="en-US" dirty="0"/>
              <a:t>“things” embedded with sensors, processors, software, and network </a:t>
            </a:r>
            <a:r>
              <a:rPr lang="en-US" dirty="0" smtClean="0"/>
              <a:t>connectivity </a:t>
            </a:r>
            <a:r>
              <a:rPr lang="en-US" dirty="0"/>
              <a:t>capability to enable them to exchange data with the manufacturer of the device, device operators, </a:t>
            </a:r>
            <a:r>
              <a:rPr lang="en-US" dirty="0" smtClean="0"/>
              <a:t>and other connected devices</a:t>
            </a:r>
            <a:r>
              <a:rPr lang="en-US" dirty="0"/>
              <a:t>. </a:t>
            </a:r>
            <a:endParaRPr lang="en-US" dirty="0" smtClean="0"/>
          </a:p>
          <a:p>
            <a:r>
              <a:rPr lang="en-US" dirty="0" smtClean="0"/>
              <a:t>In theory, the </a:t>
            </a:r>
            <a:r>
              <a:rPr lang="en-US" dirty="0" err="1"/>
              <a:t>IoT</a:t>
            </a:r>
            <a:r>
              <a:rPr lang="en-US" dirty="0"/>
              <a:t> would enable us to connect almost any device with an on/off switch to a </a:t>
            </a:r>
            <a:r>
              <a:rPr lang="en-US" dirty="0" smtClean="0"/>
              <a:t>network automobiles</a:t>
            </a:r>
            <a:r>
              <a:rPr lang="en-US" dirty="0"/>
              <a:t>, appliances, components of an aircraft engine, heart </a:t>
            </a:r>
            <a:r>
              <a:rPr lang="en-US" dirty="0" smtClean="0"/>
              <a:t>monitor implants, packing labels, ingestible pills, wearable devices, and even </a:t>
            </a:r>
            <a:r>
              <a:rPr lang="en-US" dirty="0"/>
              <a:t>highway sensors that can warn of traffic and hazardous road </a:t>
            </a:r>
            <a:r>
              <a:rPr lang="en-US" dirty="0" smtClean="0"/>
              <a:t>conditions.</a:t>
            </a:r>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0879766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Networks and Cloud Computing</a:t>
            </a:r>
            <a:endParaRPr lang="en-US" dirty="0"/>
          </a:p>
        </p:txBody>
      </p:sp>
      <p:sp>
        <p:nvSpPr>
          <p:cNvPr id="3" name="Content Placeholder 2"/>
          <p:cNvSpPr>
            <a:spLocks noGrp="1"/>
          </p:cNvSpPr>
          <p:nvPr>
            <p:ph idx="1"/>
          </p:nvPr>
        </p:nvSpPr>
        <p:spPr/>
        <p:txBody>
          <a:bodyPr>
            <a:normAutofit/>
          </a:bodyPr>
          <a:lstStyle/>
          <a:p>
            <a:r>
              <a:rPr lang="en-US" dirty="0" smtClean="0"/>
              <a:t> </a:t>
            </a:r>
            <a:r>
              <a:rPr lang="en-US" dirty="0"/>
              <a:t>Each thing is uniquely identifiable and capable of interoperating with other “things” within the existing </a:t>
            </a:r>
            <a:r>
              <a:rPr lang="en-US" dirty="0" err="1"/>
              <a:t>IoT</a:t>
            </a:r>
            <a:r>
              <a:rPr lang="en-US" dirty="0"/>
              <a:t> infrastructure, often by connecting to a central hub. </a:t>
            </a:r>
            <a:endParaRPr lang="en-US" dirty="0" smtClean="0"/>
          </a:p>
          <a:p>
            <a:r>
              <a:rPr lang="en-US" dirty="0" smtClean="0"/>
              <a:t>The </a:t>
            </a:r>
            <a:r>
              <a:rPr lang="en-US" dirty="0" err="1"/>
              <a:t>IoT</a:t>
            </a:r>
            <a:r>
              <a:rPr lang="en-US" dirty="0"/>
              <a:t> also includes cloud services, which enable the </a:t>
            </a:r>
            <a:r>
              <a:rPr lang="en-US" dirty="0" smtClean="0"/>
              <a:t>collection </a:t>
            </a:r>
            <a:r>
              <a:rPr lang="en-US" dirty="0"/>
              <a:t>and analysis of data so </a:t>
            </a:r>
            <a:r>
              <a:rPr lang="en-US" dirty="0" smtClean="0"/>
              <a:t>people can </a:t>
            </a:r>
            <a:r>
              <a:rPr lang="en-US" dirty="0"/>
              <a:t>process </a:t>
            </a:r>
            <a:r>
              <a:rPr lang="en-US" dirty="0" smtClean="0"/>
              <a:t>the data and take appropriate </a:t>
            </a:r>
            <a:r>
              <a:rPr lang="en-US" dirty="0"/>
              <a:t>action via mobile apps.</a:t>
            </a:r>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308797663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smtClean="0"/>
              <a:t>3</a:t>
            </a:r>
            <a:r>
              <a:rPr lang="en-US" dirty="0" smtClean="0"/>
              <a:t>: </a:t>
            </a:r>
            <a:r>
              <a:rPr lang="en-US" dirty="0"/>
              <a:t>Business Information Systems</a:t>
            </a:r>
          </a:p>
        </p:txBody>
      </p:sp>
      <p:sp>
        <p:nvSpPr>
          <p:cNvPr id="3" name="Content Placeholder 2"/>
          <p:cNvSpPr>
            <a:spLocks noGrp="1"/>
          </p:cNvSpPr>
          <p:nvPr>
            <p:ph idx="1"/>
          </p:nvPr>
        </p:nvSpPr>
        <p:spPr>
          <a:xfrm>
            <a:off x="188685" y="1257855"/>
            <a:ext cx="11814627" cy="5098700"/>
          </a:xfrm>
        </p:spPr>
        <p:txBody>
          <a:bodyPr>
            <a:normAutofit lnSpcReduction="10000"/>
          </a:bodyPr>
          <a:lstStyle/>
          <a:p>
            <a:r>
              <a:rPr lang="en-US" dirty="0"/>
              <a:t>Information systems are used in all functional areas of business organizations, as summarized here:</a:t>
            </a:r>
          </a:p>
          <a:p>
            <a:pPr lvl="1"/>
            <a:r>
              <a:rPr lang="en-US" b="1" dirty="0"/>
              <a:t>Accounting and </a:t>
            </a:r>
            <a:r>
              <a:rPr lang="en-US" b="1" dirty="0" smtClean="0"/>
              <a:t>finance:</a:t>
            </a:r>
            <a:r>
              <a:rPr lang="en-US" dirty="0" smtClean="0"/>
              <a:t> </a:t>
            </a:r>
            <a:r>
              <a:rPr lang="en-US" dirty="0"/>
              <a:t>Information systems are used to forecast </a:t>
            </a:r>
            <a:r>
              <a:rPr lang="en-US" dirty="0" smtClean="0"/>
              <a:t>revenues </a:t>
            </a:r>
            <a:r>
              <a:rPr lang="en-US" dirty="0"/>
              <a:t>and expenses, determine the best sources and uses of funds, manage cash and other financial resources, analyze investments, and perform audits to make sure that the organization is financially sound and that all financial reports and documents are accurate.</a:t>
            </a:r>
            <a:endParaRPr lang="en-US" sz="3200" dirty="0"/>
          </a:p>
          <a:p>
            <a:pPr lvl="1"/>
            <a:r>
              <a:rPr lang="en-US" b="1" dirty="0"/>
              <a:t>Customer </a:t>
            </a:r>
            <a:r>
              <a:rPr lang="en-US" b="1" dirty="0" smtClean="0"/>
              <a:t>service</a:t>
            </a:r>
            <a:r>
              <a:rPr lang="en-US" dirty="0"/>
              <a:t>:</a:t>
            </a:r>
            <a:r>
              <a:rPr lang="en-US" dirty="0" smtClean="0"/>
              <a:t> </a:t>
            </a:r>
            <a:r>
              <a:rPr lang="en-US" dirty="0"/>
              <a:t>Information systems are used to capture data about customers and their interactions with the company to better understand their needs and issues and enable superior customer service.</a:t>
            </a:r>
            <a:endParaRPr lang="en-US" sz="3200" dirty="0"/>
          </a:p>
          <a:p>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9172523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smtClean="0"/>
              <a:t>3</a:t>
            </a:r>
            <a:r>
              <a:rPr lang="en-US" dirty="0" smtClean="0"/>
              <a:t>: </a:t>
            </a:r>
            <a:r>
              <a:rPr lang="en-US" dirty="0"/>
              <a:t>Business Information Systems</a:t>
            </a:r>
          </a:p>
        </p:txBody>
      </p:sp>
      <p:sp>
        <p:nvSpPr>
          <p:cNvPr id="3" name="Content Placeholder 2"/>
          <p:cNvSpPr>
            <a:spLocks noGrp="1"/>
          </p:cNvSpPr>
          <p:nvPr>
            <p:ph idx="1"/>
          </p:nvPr>
        </p:nvSpPr>
        <p:spPr>
          <a:xfrm>
            <a:off x="188685" y="1257855"/>
            <a:ext cx="11814627" cy="5098700"/>
          </a:xfrm>
        </p:spPr>
        <p:txBody>
          <a:bodyPr>
            <a:normAutofit/>
          </a:bodyPr>
          <a:lstStyle/>
          <a:p>
            <a:pPr marL="738188"/>
            <a:r>
              <a:rPr lang="en-US" sz="2400" b="1" dirty="0" smtClean="0"/>
              <a:t>Human resources</a:t>
            </a:r>
            <a:r>
              <a:rPr lang="en-US" sz="2400" dirty="0" smtClean="0"/>
              <a:t>: </a:t>
            </a:r>
            <a:r>
              <a:rPr lang="en-US" sz="2400" dirty="0"/>
              <a:t>Information systems help human resource staff screen job applicants, administer performance tests to employees, monitor employee productivity, and generate required government reports.</a:t>
            </a:r>
          </a:p>
          <a:p>
            <a:pPr marL="738188"/>
            <a:r>
              <a:rPr lang="en-US" sz="2400" b="1" dirty="0" smtClean="0"/>
              <a:t>Manufacturing</a:t>
            </a:r>
            <a:r>
              <a:rPr lang="en-US" sz="2400" dirty="0" smtClean="0"/>
              <a:t>: </a:t>
            </a:r>
            <a:r>
              <a:rPr lang="en-US" sz="2400" dirty="0"/>
              <a:t>Information systems </a:t>
            </a:r>
            <a:r>
              <a:rPr lang="en-US" sz="2400" dirty="0" smtClean="0"/>
              <a:t>are used to process customer </a:t>
            </a:r>
            <a:r>
              <a:rPr lang="en-US" sz="2400" dirty="0"/>
              <a:t>orders, develop production schedules, control inventory levels, and </a:t>
            </a:r>
            <a:r>
              <a:rPr lang="en-US" sz="2400" dirty="0" smtClean="0"/>
              <a:t>monitor </a:t>
            </a:r>
            <a:r>
              <a:rPr lang="en-US" sz="2400" dirty="0"/>
              <a:t>product quality</a:t>
            </a:r>
            <a:r>
              <a:rPr lang="en-US" sz="2400" dirty="0" smtClean="0"/>
              <a:t>.</a:t>
            </a:r>
            <a:endParaRPr lang="en-US" sz="2400"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59277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Part </a:t>
            </a:r>
            <a:r>
              <a:rPr lang="ar-SY" dirty="0" smtClean="0"/>
              <a:t>3</a:t>
            </a:r>
            <a:r>
              <a:rPr lang="en-US" dirty="0" smtClean="0"/>
              <a:t>: </a:t>
            </a:r>
            <a:r>
              <a:rPr lang="en-US" dirty="0"/>
              <a:t>Business Information Systems</a:t>
            </a:r>
          </a:p>
        </p:txBody>
      </p:sp>
      <p:sp>
        <p:nvSpPr>
          <p:cNvPr id="3" name="Content Placeholder 2"/>
          <p:cNvSpPr>
            <a:spLocks noGrp="1"/>
          </p:cNvSpPr>
          <p:nvPr>
            <p:ph idx="1"/>
          </p:nvPr>
        </p:nvSpPr>
        <p:spPr>
          <a:xfrm>
            <a:off x="188685" y="1257855"/>
            <a:ext cx="11814627" cy="5098700"/>
          </a:xfrm>
        </p:spPr>
        <p:txBody>
          <a:bodyPr>
            <a:normAutofit/>
          </a:bodyPr>
          <a:lstStyle/>
          <a:p>
            <a:pPr marL="693738"/>
            <a:r>
              <a:rPr lang="en-US" sz="2400" b="1" dirty="0" smtClean="0"/>
              <a:t>Research </a:t>
            </a:r>
            <a:r>
              <a:rPr lang="en-US" sz="2400" b="1" dirty="0"/>
              <a:t>and </a:t>
            </a:r>
            <a:r>
              <a:rPr lang="en-US" sz="2400" b="1" dirty="0" smtClean="0"/>
              <a:t>development</a:t>
            </a:r>
            <a:r>
              <a:rPr lang="en-US" sz="2400" dirty="0" smtClean="0"/>
              <a:t>: </a:t>
            </a:r>
            <a:r>
              <a:rPr lang="en-US" sz="2400" dirty="0"/>
              <a:t>Information systems help R&amp;D staff design products, gather input from customers that leads to new ideas and improvements, and enable the sharing of information with a worldwide community of researchers.</a:t>
            </a:r>
          </a:p>
          <a:p>
            <a:pPr marL="693738"/>
            <a:r>
              <a:rPr lang="en-US" sz="2400" b="1" dirty="0" smtClean="0"/>
              <a:t>Sales </a:t>
            </a:r>
            <a:r>
              <a:rPr lang="en-US" sz="2400" b="1" dirty="0"/>
              <a:t>and </a:t>
            </a:r>
            <a:r>
              <a:rPr lang="en-US" sz="2400" b="1" dirty="0" smtClean="0"/>
              <a:t>marketing</a:t>
            </a:r>
            <a:r>
              <a:rPr lang="en-US" sz="2400" dirty="0" smtClean="0"/>
              <a:t>: </a:t>
            </a:r>
            <a:r>
              <a:rPr lang="en-US" sz="2400" dirty="0"/>
              <a:t>Information systems help sales and marketing </a:t>
            </a:r>
            <a:r>
              <a:rPr lang="en-US" sz="2400" dirty="0" smtClean="0"/>
              <a:t>personnel </a:t>
            </a:r>
            <a:r>
              <a:rPr lang="en-US" sz="2400" dirty="0"/>
              <a:t>develop new goods and services (product analysis), determine the best advertising and sales approaches (promotion analysis), and set </a:t>
            </a:r>
            <a:r>
              <a:rPr lang="en-US" sz="2400" dirty="0" smtClean="0"/>
              <a:t>optimal </a:t>
            </a:r>
            <a:r>
              <a:rPr lang="en-US" sz="2400" dirty="0"/>
              <a:t>product prices to get the highest total revenues (price analysis).</a:t>
            </a:r>
          </a:p>
          <a:p>
            <a:pPr marL="693738"/>
            <a:endParaRPr lang="en-US" sz="2400"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spTree>
    <p:extLst>
      <p:ext uri="{BB962C8B-B14F-4D97-AF65-F5344CB8AC3E}">
        <p14:creationId xmlns:p14="http://schemas.microsoft.com/office/powerpoint/2010/main" val="1592772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dirty="0"/>
              <a:t>Information systems are also used in nearly every industry, as the following examples show:</a:t>
            </a:r>
          </a:p>
          <a:p>
            <a:pPr marL="0" indent="0">
              <a:buNone/>
            </a:pPr>
            <a:r>
              <a:rPr lang="en-US" b="1" dirty="0" smtClean="0"/>
              <a:t>Agriculture</a:t>
            </a:r>
            <a:r>
              <a:rPr lang="en-US" dirty="0"/>
              <a:t>:</a:t>
            </a:r>
            <a:r>
              <a:rPr lang="en-US" dirty="0" smtClean="0"/>
              <a:t> </a:t>
            </a:r>
            <a:r>
              <a:rPr lang="en-US" dirty="0"/>
              <a:t>Farmers attach a yield monitor and a global positioning unit to their combines to determine how much grain should be harvested in each field. This data is entered in a system that produces a color-coded map that predicts the expected yield. From this, farmers can determine where they should add soil additives or fertilizer, for example, to increase the </a:t>
            </a:r>
            <a:r>
              <a:rPr lang="en-US" dirty="0" smtClean="0"/>
              <a:t>yield.</a:t>
            </a: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800741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t>Finance</a:t>
            </a:r>
            <a:r>
              <a:rPr lang="en-US" dirty="0" smtClean="0"/>
              <a:t>: </a:t>
            </a:r>
            <a:r>
              <a:rPr lang="en-US" dirty="0"/>
              <a:t>Banks use information systems to help make sound decisions regarding loans, invest wisely, and provide online services, such as bill payment and account transfers for account holders.</a:t>
            </a:r>
          </a:p>
          <a:p>
            <a:pPr marL="0" indent="0">
              <a:buNone/>
            </a:pPr>
            <a:r>
              <a:rPr lang="en-US" b="1" dirty="0" smtClean="0"/>
              <a:t>Health care: </a:t>
            </a:r>
            <a:r>
              <a:rPr lang="en-US" dirty="0"/>
              <a:t>Healthcare organizations use information systems to diagnose illnesses, plan medical treatment, track patient records, and bill </a:t>
            </a:r>
            <a:r>
              <a:rPr lang="en-US" dirty="0" smtClean="0"/>
              <a:t>patients. </a:t>
            </a:r>
            <a:r>
              <a:rPr lang="en-US" dirty="0"/>
              <a:t>Health insurance companies and health maintenance </a:t>
            </a:r>
            <a:r>
              <a:rPr lang="en-US" dirty="0" smtClean="0"/>
              <a:t>organizations </a:t>
            </a:r>
            <a:r>
              <a:rPr lang="en-US" dirty="0"/>
              <a:t>(HMOs) use Web technology to access patients’ insurance </a:t>
            </a:r>
            <a:r>
              <a:rPr lang="en-US" dirty="0" smtClean="0"/>
              <a:t>eligibility </a:t>
            </a:r>
            <a:r>
              <a:rPr lang="en-US" dirty="0"/>
              <a:t>information, pay medical claims, and analyze data to manage costs.</a:t>
            </a:r>
          </a:p>
          <a:p>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800741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b="1" dirty="0" smtClean="0"/>
              <a:t>Mining: </a:t>
            </a:r>
            <a:r>
              <a:rPr lang="en-US" dirty="0"/>
              <a:t>Companies use global positioning systems to identify and </a:t>
            </a:r>
            <a:r>
              <a:rPr lang="en-US" dirty="0" smtClean="0"/>
              <a:t>evaluate </a:t>
            </a:r>
            <a:r>
              <a:rPr lang="en-US" dirty="0"/>
              <a:t>promising areas for mineral exploration, model mine construction, and display geochemical and hydrological data. Mining companies </a:t>
            </a:r>
            <a:r>
              <a:rPr lang="en-US" dirty="0" smtClean="0"/>
              <a:t>also use </a:t>
            </a:r>
            <a:r>
              <a:rPr lang="en-US" dirty="0"/>
              <a:t>information systems to gather the necessary data when applying for mining permits, to assess the environmental impacts of a proposed mine, and to design mine closure and reclamation plans</a:t>
            </a:r>
            <a:r>
              <a:rPr lang="en-US" dirty="0" smtClean="0"/>
              <a:t>.</a:t>
            </a:r>
          </a:p>
          <a:p>
            <a:endParaRPr lang="en-US" dirty="0" smtClean="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10783433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Part </a:t>
            </a:r>
            <a:r>
              <a:rPr lang="ar-SY" dirty="0"/>
              <a:t>3</a:t>
            </a:r>
            <a:r>
              <a:rPr lang="en-US" dirty="0"/>
              <a:t>: Business Information Systems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Electronic and Mobile </a:t>
            </a:r>
            <a:r>
              <a:rPr lang="en-US" b="1" dirty="0" smtClean="0">
                <a:solidFill>
                  <a:srgbClr val="FF0000"/>
                </a:solidFill>
              </a:rPr>
              <a:t>Commerce</a:t>
            </a:r>
          </a:p>
          <a:p>
            <a:pPr marL="0" indent="0">
              <a:buNone/>
            </a:pPr>
            <a:r>
              <a:rPr lang="en-US" b="1" i="1" dirty="0">
                <a:solidFill>
                  <a:schemeClr val="accent1"/>
                </a:solidFill>
              </a:rPr>
              <a:t>E-commerce</a:t>
            </a:r>
            <a:r>
              <a:rPr lang="en-US" dirty="0"/>
              <a:t> involves the exchange of money for goods and services over </a:t>
            </a:r>
            <a:r>
              <a:rPr lang="en-US" dirty="0" smtClean="0"/>
              <a:t>electronic </a:t>
            </a:r>
            <a:r>
              <a:rPr lang="en-US" dirty="0"/>
              <a:t>networks, and it encompasses many of an organization’s outward-facing </a:t>
            </a:r>
            <a:r>
              <a:rPr lang="en-US" dirty="0" smtClean="0"/>
              <a:t>processes such </a:t>
            </a:r>
            <a:r>
              <a:rPr lang="en-US" dirty="0"/>
              <a:t>as sales, marketing, order taking, </a:t>
            </a:r>
            <a:r>
              <a:rPr lang="en-US" dirty="0" smtClean="0"/>
              <a:t>delivery </a:t>
            </a:r>
            <a:r>
              <a:rPr lang="en-US" dirty="0"/>
              <a:t>and customer </a:t>
            </a:r>
            <a:r>
              <a:rPr lang="en-US" dirty="0" smtClean="0"/>
              <a:t>service that </a:t>
            </a:r>
            <a:r>
              <a:rPr lang="en-US" dirty="0"/>
              <a:t>touch customers, suppliers, and other business partners </a:t>
            </a:r>
            <a:endParaRPr lang="en-US" dirty="0" smtClean="0"/>
          </a:p>
          <a:p>
            <a:pPr marL="0" indent="0">
              <a:buNone/>
            </a:pP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00840304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pPr marL="0" indent="0">
              <a:buNone/>
            </a:pPr>
            <a:r>
              <a:rPr lang="en-US" dirty="0"/>
              <a:t>Benefits of E</a:t>
            </a:r>
            <a:r>
              <a:rPr lang="en-US" dirty="0" smtClean="0"/>
              <a:t>-commerce</a:t>
            </a:r>
          </a:p>
          <a:p>
            <a:pPr marL="0" indent="0">
              <a:buNone/>
            </a:pPr>
            <a:endParaRPr lang="en-US" dirty="0">
              <a:solidFill>
                <a:srgbClr val="FF0000"/>
              </a:solidFill>
            </a:endParaRPr>
          </a:p>
          <a:p>
            <a:pPr marL="0" indent="0">
              <a:buNone/>
            </a:pP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129204299"/>
              </p:ext>
            </p:extLst>
          </p:nvPr>
        </p:nvGraphicFramePr>
        <p:xfrm>
          <a:off x="470647" y="2557492"/>
          <a:ext cx="11397503" cy="3424965"/>
        </p:xfrm>
        <a:graphic>
          <a:graphicData uri="http://schemas.openxmlformats.org/drawingml/2006/table">
            <a:tbl>
              <a:tblPr firstRow="1" firstCol="1" lastRow="1" lastCol="1" bandRow="1" bandCol="1">
                <a:tableStyleId>{FABFCF23-3B69-468F-B69F-88F6DE6A72F2}</a:tableStyleId>
              </a:tblPr>
              <a:tblGrid>
                <a:gridCol w="4210182">
                  <a:extLst>
                    <a:ext uri="{9D8B030D-6E8A-4147-A177-3AD203B41FA5}">
                      <a16:colId xmlns:a16="http://schemas.microsoft.com/office/drawing/2014/main" val="1944233576"/>
                    </a:ext>
                  </a:extLst>
                </a:gridCol>
                <a:gridCol w="7187321">
                  <a:extLst>
                    <a:ext uri="{9D8B030D-6E8A-4147-A177-3AD203B41FA5}">
                      <a16:colId xmlns:a16="http://schemas.microsoft.com/office/drawing/2014/main" val="2935266161"/>
                    </a:ext>
                  </a:extLst>
                </a:gridCol>
              </a:tblGrid>
              <a:tr h="360051">
                <a:tc>
                  <a:txBody>
                    <a:bodyPr/>
                    <a:lstStyle/>
                    <a:p>
                      <a:pPr marL="126365" marR="0" algn="ctr">
                        <a:spcBef>
                          <a:spcPts val="260"/>
                        </a:spcBef>
                        <a:spcAft>
                          <a:spcPts val="0"/>
                        </a:spcAft>
                      </a:pPr>
                      <a:r>
                        <a:rPr lang="en-US" sz="2000" dirty="0">
                          <a:effectLst/>
                        </a:rPr>
                        <a:t>Benefit</a:t>
                      </a:r>
                      <a:endParaRPr lang="en-US" sz="2000" dirty="0">
                        <a:effectLst/>
                        <a:latin typeface="Times New Roman" panose="02020603050405020304" pitchFamily="18" charset="0"/>
                        <a:ea typeface="Times New Roman" panose="02020603050405020304" pitchFamily="18"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126365" marR="0" algn="ctr">
                        <a:spcBef>
                          <a:spcPts val="260"/>
                        </a:spcBef>
                        <a:spcAft>
                          <a:spcPts val="0"/>
                        </a:spcAft>
                      </a:pPr>
                      <a:r>
                        <a:rPr lang="en-US" sz="2000" dirty="0">
                          <a:effectLst/>
                        </a:rPr>
                        <a:t>How</a:t>
                      </a:r>
                      <a:r>
                        <a:rPr lang="en-US" sz="2000" spc="-5" dirty="0">
                          <a:effectLst/>
                        </a:rPr>
                        <a:t> </a:t>
                      </a:r>
                      <a:r>
                        <a:rPr lang="en-US" sz="2000" dirty="0">
                          <a:effectLst/>
                        </a:rPr>
                        <a:t>Achieved</a:t>
                      </a:r>
                      <a:endParaRPr lang="en-US" sz="2000" dirty="0">
                        <a:effectLst/>
                        <a:latin typeface="Times New Roman" panose="02020603050405020304" pitchFamily="18" charset="0"/>
                        <a:ea typeface="Times New Roman" panose="02020603050405020304" pitchFamily="18" charset="0"/>
                      </a:endParaRPr>
                    </a:p>
                  </a:txBody>
                  <a:tcPr marL="0" marR="0" marT="0" marB="0" anchor="ct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99064121"/>
                  </a:ext>
                </a:extLst>
              </a:tr>
              <a:tr h="473357">
                <a:tc>
                  <a:txBody>
                    <a:bodyPr/>
                    <a:lstStyle/>
                    <a:p>
                      <a:pPr marL="126365" marR="0" algn="l">
                        <a:spcBef>
                          <a:spcPts val="330"/>
                        </a:spcBef>
                        <a:spcAft>
                          <a:spcPts val="0"/>
                        </a:spcAft>
                      </a:pPr>
                      <a:r>
                        <a:rPr lang="en-US" sz="2000" dirty="0">
                          <a:effectLst/>
                        </a:rPr>
                        <a:t>Build</a:t>
                      </a:r>
                      <a:r>
                        <a:rPr lang="en-US" sz="2000" spc="45" dirty="0">
                          <a:effectLst/>
                        </a:rPr>
                        <a:t> </a:t>
                      </a:r>
                      <a:r>
                        <a:rPr lang="en-US" sz="2000" dirty="0">
                          <a:effectLst/>
                        </a:rPr>
                        <a:t>new</a:t>
                      </a:r>
                      <a:r>
                        <a:rPr lang="en-US" sz="2000" spc="40" dirty="0">
                          <a:effectLst/>
                        </a:rPr>
                        <a:t> </a:t>
                      </a:r>
                      <a:r>
                        <a:rPr lang="en-US" sz="2000" dirty="0">
                          <a:effectLst/>
                        </a:rPr>
                        <a:t>revenue</a:t>
                      </a:r>
                      <a:r>
                        <a:rPr lang="en-US" sz="2000" spc="45" dirty="0">
                          <a:effectLst/>
                        </a:rPr>
                        <a:t> </a:t>
                      </a:r>
                      <a:r>
                        <a:rPr lang="en-US" sz="2000" dirty="0" smtClean="0">
                          <a:effectLst/>
                        </a:rPr>
                        <a:t>streams</a:t>
                      </a:r>
                      <a:endParaRPr lang="en-US" sz="2000" dirty="0">
                        <a:effectLst/>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342900" marR="295910" lvl="0" indent="-171450" algn="l" rtl="0">
                        <a:lnSpc>
                          <a:spcPct val="105000"/>
                        </a:lnSpc>
                        <a:spcBef>
                          <a:spcPts val="330"/>
                        </a:spcBef>
                        <a:spcAft>
                          <a:spcPts val="0"/>
                        </a:spcAft>
                        <a:buSzPts val="500"/>
                        <a:buFont typeface="Lucida Sans Unicode" panose="020B0602030504020204" pitchFamily="34" charset="0"/>
                        <a:buChar char="●"/>
                        <a:tabLst>
                          <a:tab pos="316865" algn="l"/>
                          <a:tab pos="317500" algn="l"/>
                        </a:tabLst>
                      </a:pPr>
                      <a:r>
                        <a:rPr lang="en-US" sz="2000" dirty="0">
                          <a:effectLst/>
                        </a:rPr>
                        <a:t>Reach</a:t>
                      </a:r>
                      <a:r>
                        <a:rPr lang="en-US" sz="2000" spc="40" dirty="0">
                          <a:effectLst/>
                        </a:rPr>
                        <a:t> </a:t>
                      </a:r>
                      <a:r>
                        <a:rPr lang="en-US" sz="2000" dirty="0">
                          <a:effectLst/>
                        </a:rPr>
                        <a:t>a</a:t>
                      </a:r>
                      <a:r>
                        <a:rPr lang="en-US" sz="2000" spc="40" dirty="0">
                          <a:effectLst/>
                        </a:rPr>
                        <a:t> </a:t>
                      </a:r>
                      <a:r>
                        <a:rPr lang="en-US" sz="2000" dirty="0">
                          <a:effectLst/>
                        </a:rPr>
                        <a:t>broader</a:t>
                      </a:r>
                      <a:r>
                        <a:rPr lang="en-US" sz="2000" spc="45" dirty="0">
                          <a:effectLst/>
                        </a:rPr>
                        <a:t> </a:t>
                      </a:r>
                      <a:r>
                        <a:rPr lang="en-US" sz="2000" dirty="0">
                          <a:effectLst/>
                        </a:rPr>
                        <a:t>geographic</a:t>
                      </a:r>
                      <a:r>
                        <a:rPr lang="en-US" sz="2000" spc="40" dirty="0">
                          <a:effectLst/>
                        </a:rPr>
                        <a:t> </a:t>
                      </a:r>
                      <a:r>
                        <a:rPr lang="en-US" sz="2000" dirty="0">
                          <a:effectLst/>
                        </a:rPr>
                        <a:t>dispersion</a:t>
                      </a:r>
                      <a:r>
                        <a:rPr lang="en-US" sz="2000" spc="45" dirty="0">
                          <a:effectLst/>
                        </a:rPr>
                        <a:t> </a:t>
                      </a:r>
                      <a:r>
                        <a:rPr lang="en-US" sz="2000" dirty="0">
                          <a:effectLst/>
                        </a:rPr>
                        <a:t>of</a:t>
                      </a:r>
                      <a:r>
                        <a:rPr lang="en-US" sz="2000" spc="-235" dirty="0">
                          <a:effectLst/>
                        </a:rPr>
                        <a:t> </a:t>
                      </a:r>
                      <a:r>
                        <a:rPr lang="en-US" sz="2000" dirty="0">
                          <a:effectLst/>
                        </a:rPr>
                        <a:t>consumers</a:t>
                      </a:r>
                      <a:endParaRPr lang="en-US" sz="2000" dirty="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438330"/>
                  </a:ext>
                </a:extLst>
              </a:tr>
              <a:tr h="1159157">
                <a:tc>
                  <a:txBody>
                    <a:bodyPr/>
                    <a:lstStyle/>
                    <a:p>
                      <a:pPr marL="126365" marR="197485" indent="0" algn="l" defTabSz="914400" rtl="0" eaLnBrk="1" fontAlgn="auto" latinLnBrk="0" hangingPunct="1">
                        <a:lnSpc>
                          <a:spcPct val="105000"/>
                        </a:lnSpc>
                        <a:spcBef>
                          <a:spcPts val="0"/>
                        </a:spcBef>
                        <a:spcAft>
                          <a:spcPts val="0"/>
                        </a:spcAft>
                        <a:buClrTx/>
                        <a:buSzTx/>
                        <a:buFontTx/>
                        <a:buNone/>
                        <a:tabLst/>
                        <a:defRPr/>
                      </a:pPr>
                      <a:r>
                        <a:rPr lang="en-US" sz="2000" dirty="0" smtClean="0">
                          <a:effectLst/>
                        </a:rPr>
                        <a:t>Create and enhance relationships with customers</a:t>
                      </a:r>
                      <a:r>
                        <a:rPr lang="en-US" sz="2000" spc="-235" dirty="0" smtClean="0">
                          <a:effectLst/>
                        </a:rPr>
                        <a:t> </a:t>
                      </a:r>
                      <a:r>
                        <a:rPr lang="en-US" sz="2000" dirty="0" smtClean="0">
                          <a:effectLst/>
                        </a:rPr>
                        <a:t>and</a:t>
                      </a:r>
                      <a:r>
                        <a:rPr lang="en-US" sz="2000" spc="65" dirty="0" smtClean="0">
                          <a:effectLst/>
                        </a:rPr>
                        <a:t> </a:t>
                      </a:r>
                      <a:r>
                        <a:rPr lang="en-US" sz="2000" dirty="0" smtClean="0">
                          <a:effectLst/>
                        </a:rPr>
                        <a:t>business</a:t>
                      </a:r>
                      <a:r>
                        <a:rPr lang="en-US" sz="2000" spc="75" dirty="0" smtClean="0">
                          <a:effectLst/>
                        </a:rPr>
                        <a:t> </a:t>
                      </a:r>
                      <a:r>
                        <a:rPr lang="en-US" sz="2000" dirty="0" smtClean="0">
                          <a:effectLst/>
                        </a:rPr>
                        <a:t>partners</a:t>
                      </a: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pPr marL="342900" marR="0" lvl="0" indent="-171450" algn="l" rtl="0">
                        <a:spcBef>
                          <a:spcPts val="230"/>
                        </a:spcBef>
                        <a:spcAft>
                          <a:spcPts val="0"/>
                        </a:spcAft>
                        <a:buSzPts val="500"/>
                        <a:buFont typeface="Arial" panose="020B0604020202020204" pitchFamily="34" charset="0"/>
                        <a:buChar char="•"/>
                        <a:tabLst>
                          <a:tab pos="316865" algn="l"/>
                          <a:tab pos="317500" algn="l"/>
                        </a:tabLst>
                      </a:pPr>
                      <a:r>
                        <a:rPr lang="en-US" sz="2000" dirty="0" smtClean="0">
                          <a:effectLst/>
                        </a:rPr>
                        <a:t>Increase</a:t>
                      </a:r>
                      <a:r>
                        <a:rPr lang="en-US" sz="2000" spc="60" dirty="0" smtClean="0">
                          <a:effectLst/>
                        </a:rPr>
                        <a:t> </a:t>
                      </a:r>
                      <a:r>
                        <a:rPr lang="en-US" sz="2000" dirty="0" smtClean="0">
                          <a:effectLst/>
                        </a:rPr>
                        <a:t>customer</a:t>
                      </a:r>
                      <a:r>
                        <a:rPr lang="en-US" sz="2000" spc="65" dirty="0" smtClean="0">
                          <a:effectLst/>
                        </a:rPr>
                        <a:t> </a:t>
                      </a:r>
                      <a:r>
                        <a:rPr lang="en-US" sz="2000" dirty="0" smtClean="0">
                          <a:effectLst/>
                        </a:rPr>
                        <a:t>engagement</a:t>
                      </a:r>
                    </a:p>
                    <a:p>
                      <a:pPr marL="342900" marR="271145" lvl="0" indent="-171450" algn="l">
                        <a:lnSpc>
                          <a:spcPct val="105000"/>
                        </a:lnSpc>
                        <a:spcBef>
                          <a:spcPts val="65"/>
                        </a:spcBef>
                        <a:spcAft>
                          <a:spcPts val="0"/>
                        </a:spcAft>
                        <a:buSzPts val="500"/>
                        <a:buFont typeface="Arial" panose="020B0604020202020204" pitchFamily="34" charset="0"/>
                        <a:buChar char="•"/>
                        <a:tabLst>
                          <a:tab pos="316865" algn="l"/>
                          <a:tab pos="317500" algn="l"/>
                        </a:tabLst>
                      </a:pPr>
                      <a:r>
                        <a:rPr lang="en-US" sz="2000" dirty="0" smtClean="0">
                          <a:effectLst/>
                        </a:rPr>
                        <a:t>Improve</a:t>
                      </a:r>
                      <a:r>
                        <a:rPr lang="en-US" sz="2000" spc="-20" dirty="0" smtClean="0">
                          <a:effectLst/>
                        </a:rPr>
                        <a:t> </a:t>
                      </a:r>
                      <a:r>
                        <a:rPr lang="en-US" sz="2000" dirty="0" smtClean="0">
                          <a:effectLst/>
                        </a:rPr>
                        <a:t>loyalty</a:t>
                      </a:r>
                      <a:r>
                        <a:rPr lang="en-US" sz="2000" spc="-15" dirty="0" smtClean="0">
                          <a:effectLst/>
                        </a:rPr>
                        <a:t> </a:t>
                      </a:r>
                      <a:r>
                        <a:rPr lang="en-US" sz="2000" dirty="0" smtClean="0">
                          <a:effectLst/>
                        </a:rPr>
                        <a:t>of</a:t>
                      </a:r>
                      <a:r>
                        <a:rPr lang="en-US" sz="2000" spc="-15" dirty="0" smtClean="0">
                          <a:effectLst/>
                        </a:rPr>
                        <a:t> </a:t>
                      </a:r>
                      <a:r>
                        <a:rPr lang="en-US" sz="2000" dirty="0" smtClean="0">
                          <a:effectLst/>
                        </a:rPr>
                        <a:t>customers</a:t>
                      </a:r>
                      <a:r>
                        <a:rPr lang="en-US" sz="2000" spc="-10" dirty="0" smtClean="0">
                          <a:effectLst/>
                        </a:rPr>
                        <a:t> </a:t>
                      </a:r>
                      <a:r>
                        <a:rPr lang="en-US" sz="2000" dirty="0" smtClean="0">
                          <a:effectLst/>
                        </a:rPr>
                        <a:t>who</a:t>
                      </a:r>
                      <a:r>
                        <a:rPr lang="en-US" sz="2000" spc="-15" dirty="0" smtClean="0">
                          <a:effectLst/>
                        </a:rPr>
                        <a:t> </a:t>
                      </a:r>
                      <a:r>
                        <a:rPr lang="en-US" sz="2000" dirty="0" smtClean="0">
                          <a:effectLst/>
                        </a:rPr>
                        <a:t>initially</a:t>
                      </a:r>
                      <a:r>
                        <a:rPr lang="en-US" sz="2000" spc="-235" dirty="0" smtClean="0">
                          <a:effectLst/>
                        </a:rPr>
                        <a:t> </a:t>
                      </a:r>
                      <a:r>
                        <a:rPr lang="en-US" sz="2000" dirty="0" smtClean="0">
                          <a:effectLst/>
                        </a:rPr>
                        <a:t>buy</a:t>
                      </a:r>
                      <a:r>
                        <a:rPr lang="en-US" sz="2000" spc="45" dirty="0" smtClean="0">
                          <a:effectLst/>
                        </a:rPr>
                        <a:t> </a:t>
                      </a:r>
                      <a:r>
                        <a:rPr lang="en-US" sz="2000" dirty="0" smtClean="0">
                          <a:effectLst/>
                        </a:rPr>
                        <a:t>offline</a:t>
                      </a:r>
                    </a:p>
                    <a:p>
                      <a:pPr marL="342900" marR="126365" lvl="0" indent="-171450" algn="l">
                        <a:lnSpc>
                          <a:spcPct val="105000"/>
                        </a:lnSpc>
                        <a:spcBef>
                          <a:spcPts val="5"/>
                        </a:spcBef>
                        <a:spcAft>
                          <a:spcPts val="0"/>
                        </a:spcAft>
                        <a:buSzPts val="500"/>
                        <a:buFont typeface="Arial" panose="020B0604020202020204" pitchFamily="34" charset="0"/>
                        <a:buChar char="•"/>
                        <a:tabLst>
                          <a:tab pos="316865" algn="l"/>
                          <a:tab pos="317500" algn="l"/>
                        </a:tabLst>
                      </a:pPr>
                      <a:r>
                        <a:rPr lang="en-US" sz="2000" dirty="0" smtClean="0">
                          <a:effectLst/>
                        </a:rPr>
                        <a:t>Increase</a:t>
                      </a:r>
                      <a:r>
                        <a:rPr lang="en-US" sz="2000" spc="40" dirty="0" smtClean="0">
                          <a:effectLst/>
                        </a:rPr>
                        <a:t> </a:t>
                      </a:r>
                      <a:r>
                        <a:rPr lang="en-US" sz="2000" dirty="0" smtClean="0">
                          <a:effectLst/>
                        </a:rPr>
                        <a:t>opportunity</a:t>
                      </a:r>
                      <a:r>
                        <a:rPr lang="en-US" sz="2000" spc="45" dirty="0" smtClean="0">
                          <a:effectLst/>
                        </a:rPr>
                        <a:t> </a:t>
                      </a:r>
                      <a:r>
                        <a:rPr lang="en-US" sz="2000" dirty="0" smtClean="0">
                          <a:effectLst/>
                        </a:rPr>
                        <a:t>to</a:t>
                      </a:r>
                      <a:r>
                        <a:rPr lang="en-US" sz="2000" spc="45" dirty="0" smtClean="0">
                          <a:effectLst/>
                        </a:rPr>
                        <a:t> </a:t>
                      </a:r>
                      <a:r>
                        <a:rPr lang="en-US" sz="2000" dirty="0" smtClean="0">
                          <a:effectLst/>
                        </a:rPr>
                        <a:t>build</a:t>
                      </a:r>
                      <a:r>
                        <a:rPr lang="en-US" sz="2000" spc="45" dirty="0" smtClean="0">
                          <a:effectLst/>
                        </a:rPr>
                        <a:t> </a:t>
                      </a:r>
                      <a:r>
                        <a:rPr lang="en-US" sz="2000" dirty="0" smtClean="0">
                          <a:effectLst/>
                        </a:rPr>
                        <a:t>loyalty</a:t>
                      </a:r>
                      <a:r>
                        <a:rPr lang="en-US" sz="2000" spc="45" dirty="0" smtClean="0">
                          <a:effectLst/>
                        </a:rPr>
                        <a:t> </a:t>
                      </a:r>
                      <a:r>
                        <a:rPr lang="en-US" sz="2000" dirty="0" smtClean="0">
                          <a:effectLst/>
                        </a:rPr>
                        <a:t>through</a:t>
                      </a:r>
                      <a:r>
                        <a:rPr lang="en-US" sz="2000" spc="-235" dirty="0" smtClean="0">
                          <a:effectLst/>
                        </a:rPr>
                        <a:t> </a:t>
                      </a:r>
                      <a:r>
                        <a:rPr lang="en-US" sz="2000" dirty="0" smtClean="0">
                          <a:effectLst/>
                        </a:rPr>
                        <a:t>multiple</a:t>
                      </a:r>
                      <a:r>
                        <a:rPr lang="en-US" sz="2000" spc="45" dirty="0" smtClean="0">
                          <a:effectLst/>
                        </a:rPr>
                        <a:t> </a:t>
                      </a:r>
                      <a:r>
                        <a:rPr lang="en-US" sz="2000" dirty="0" smtClean="0">
                          <a:effectLst/>
                        </a:rPr>
                        <a:t>channels</a:t>
                      </a:r>
                      <a:endParaRPr lang="en-US" sz="2000" dirty="0" smtClean="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63220110"/>
                  </a:ext>
                </a:extLst>
              </a:tr>
              <a:tr h="1313937">
                <a:tc>
                  <a:txBody>
                    <a:bodyPr/>
                    <a:lstStyle/>
                    <a:p>
                      <a:pPr marL="126365" marR="197485" indent="0" algn="l" defTabSz="914400" rtl="0" eaLnBrk="1" fontAlgn="auto" latinLnBrk="0" hangingPunct="1">
                        <a:lnSpc>
                          <a:spcPct val="105000"/>
                        </a:lnSpc>
                        <a:spcBef>
                          <a:spcPts val="0"/>
                        </a:spcBef>
                        <a:spcAft>
                          <a:spcPts val="0"/>
                        </a:spcAft>
                        <a:buClrTx/>
                        <a:buSzTx/>
                        <a:buFontTx/>
                        <a:buNone/>
                        <a:tabLst/>
                        <a:defRPr/>
                      </a:pPr>
                      <a:r>
                        <a:rPr lang="en-US" sz="2000" dirty="0" smtClean="0">
                          <a:effectLst/>
                        </a:rPr>
                        <a:t>Improve</a:t>
                      </a:r>
                      <a:r>
                        <a:rPr lang="en-US" sz="2000" spc="30" dirty="0" smtClean="0">
                          <a:effectLst/>
                        </a:rPr>
                        <a:t> </a:t>
                      </a:r>
                      <a:r>
                        <a:rPr lang="en-US" sz="2000" dirty="0" smtClean="0">
                          <a:effectLst/>
                        </a:rPr>
                        <a:t>operating</a:t>
                      </a:r>
                      <a:r>
                        <a:rPr lang="en-US" sz="2000" spc="-230" dirty="0" smtClean="0">
                          <a:effectLst/>
                        </a:rPr>
                        <a:t> </a:t>
                      </a:r>
                      <a:r>
                        <a:rPr lang="en-US" sz="2000" dirty="0" smtClean="0">
                          <a:effectLst/>
                        </a:rPr>
                        <a:t>efficiencies</a:t>
                      </a:r>
                    </a:p>
                    <a:p>
                      <a:pPr marL="126365" marR="197485" algn="l">
                        <a:lnSpc>
                          <a:spcPct val="10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solidFill>
                  </a:tcPr>
                </a:tc>
                <a:tc>
                  <a:txBody>
                    <a:bodyPr/>
                    <a:lstStyle/>
                    <a:p>
                      <a:pPr marL="342900" marR="0" lvl="0" indent="-171450" algn="l" rtl="0">
                        <a:spcBef>
                          <a:spcPts val="230"/>
                        </a:spcBef>
                        <a:spcAft>
                          <a:spcPts val="0"/>
                        </a:spcAft>
                        <a:buSzPts val="500"/>
                        <a:buFont typeface="Lucida Sans Unicode" panose="020B0602030504020204" pitchFamily="34" charset="0"/>
                        <a:buChar char="●"/>
                        <a:tabLst>
                          <a:tab pos="316865" algn="l"/>
                          <a:tab pos="317500" algn="l"/>
                        </a:tabLst>
                      </a:pPr>
                      <a:r>
                        <a:rPr lang="en-US" sz="2000" dirty="0" smtClean="0">
                          <a:effectLst/>
                        </a:rPr>
                        <a:t>Lower customer acquisition cost</a:t>
                      </a:r>
                    </a:p>
                    <a:p>
                      <a:pPr marL="342900" marR="0" lvl="0" indent="-171450" algn="l">
                        <a:spcBef>
                          <a:spcPts val="65"/>
                        </a:spcBef>
                        <a:spcAft>
                          <a:spcPts val="0"/>
                        </a:spcAft>
                        <a:buSzPts val="500"/>
                        <a:buFont typeface="Lucida Sans Unicode" panose="020B0602030504020204" pitchFamily="34" charset="0"/>
                        <a:buChar char="●"/>
                        <a:tabLst>
                          <a:tab pos="316865" algn="l"/>
                          <a:tab pos="317500" algn="l"/>
                        </a:tabLst>
                      </a:pPr>
                      <a:r>
                        <a:rPr lang="en-US" sz="2000" dirty="0" smtClean="0">
                          <a:effectLst/>
                        </a:rPr>
                        <a:t>Lower</a:t>
                      </a:r>
                      <a:r>
                        <a:rPr lang="en-US" sz="2000" spc="30" dirty="0" smtClean="0">
                          <a:effectLst/>
                        </a:rPr>
                        <a:t> </a:t>
                      </a:r>
                      <a:r>
                        <a:rPr lang="en-US" sz="2000" dirty="0" smtClean="0">
                          <a:effectLst/>
                        </a:rPr>
                        <a:t>operating</a:t>
                      </a:r>
                      <a:r>
                        <a:rPr lang="en-US" sz="2000" spc="30" dirty="0" smtClean="0">
                          <a:effectLst/>
                        </a:rPr>
                        <a:t> </a:t>
                      </a:r>
                      <a:r>
                        <a:rPr lang="en-US" sz="2000" dirty="0" smtClean="0">
                          <a:effectLst/>
                        </a:rPr>
                        <a:t>costs</a:t>
                      </a:r>
                      <a:r>
                        <a:rPr lang="en-US" sz="2000" spc="35" dirty="0" smtClean="0">
                          <a:effectLst/>
                        </a:rPr>
                        <a:t> </a:t>
                      </a:r>
                      <a:r>
                        <a:rPr lang="en-US" sz="2000" dirty="0" smtClean="0">
                          <a:effectLst/>
                        </a:rPr>
                        <a:t>per</a:t>
                      </a:r>
                      <a:r>
                        <a:rPr lang="en-US" sz="2000" spc="30" dirty="0" smtClean="0">
                          <a:effectLst/>
                        </a:rPr>
                        <a:t> </a:t>
                      </a:r>
                      <a:r>
                        <a:rPr lang="en-US" sz="2000" dirty="0" smtClean="0">
                          <a:effectLst/>
                        </a:rPr>
                        <a:t>sale</a:t>
                      </a:r>
                    </a:p>
                    <a:p>
                      <a:pPr marL="342900" marR="236855" lvl="0" indent="-171450" algn="l">
                        <a:lnSpc>
                          <a:spcPct val="105000"/>
                        </a:lnSpc>
                        <a:spcBef>
                          <a:spcPts val="65"/>
                        </a:spcBef>
                        <a:spcAft>
                          <a:spcPts val="0"/>
                        </a:spcAft>
                        <a:buSzPts val="500"/>
                        <a:buFont typeface="Lucida Sans Unicode" panose="020B0602030504020204" pitchFamily="34" charset="0"/>
                        <a:buChar char="●"/>
                        <a:tabLst>
                          <a:tab pos="316865" algn="l"/>
                          <a:tab pos="317500" algn="l"/>
                        </a:tabLst>
                      </a:pPr>
                      <a:r>
                        <a:rPr lang="en-US" sz="2000" dirty="0" smtClean="0">
                          <a:effectLst/>
                        </a:rPr>
                        <a:t>Reduce</a:t>
                      </a:r>
                      <a:r>
                        <a:rPr lang="en-US" sz="2000" spc="50" dirty="0" smtClean="0">
                          <a:effectLst/>
                        </a:rPr>
                        <a:t> </a:t>
                      </a:r>
                      <a:r>
                        <a:rPr lang="en-US" sz="2000" dirty="0" smtClean="0">
                          <a:effectLst/>
                        </a:rPr>
                        <a:t>the</a:t>
                      </a:r>
                      <a:r>
                        <a:rPr lang="en-US" sz="2000" spc="50" dirty="0" smtClean="0">
                          <a:effectLst/>
                        </a:rPr>
                        <a:t> </a:t>
                      </a:r>
                      <a:r>
                        <a:rPr lang="en-US" sz="2000" dirty="0" smtClean="0">
                          <a:effectLst/>
                        </a:rPr>
                        <a:t>expense</a:t>
                      </a:r>
                      <a:r>
                        <a:rPr lang="en-US" sz="2000" spc="50" dirty="0" smtClean="0">
                          <a:effectLst/>
                        </a:rPr>
                        <a:t> </a:t>
                      </a:r>
                      <a:r>
                        <a:rPr lang="en-US" sz="2000" dirty="0" smtClean="0">
                          <a:effectLst/>
                        </a:rPr>
                        <a:t>of</a:t>
                      </a:r>
                      <a:r>
                        <a:rPr lang="en-US" sz="2000" spc="50" dirty="0" smtClean="0">
                          <a:effectLst/>
                        </a:rPr>
                        <a:t> </a:t>
                      </a:r>
                      <a:r>
                        <a:rPr lang="en-US" sz="2000" dirty="0" smtClean="0">
                          <a:effectLst/>
                        </a:rPr>
                        <a:t>supporting</a:t>
                      </a:r>
                      <a:r>
                        <a:rPr lang="en-US" sz="2000" spc="60" dirty="0" smtClean="0">
                          <a:effectLst/>
                        </a:rPr>
                        <a:t> </a:t>
                      </a:r>
                      <a:r>
                        <a:rPr lang="en-US" sz="2000" dirty="0" smtClean="0">
                          <a:effectLst/>
                        </a:rPr>
                        <a:t>and</a:t>
                      </a:r>
                      <a:r>
                        <a:rPr lang="en-US" sz="2000" spc="50" dirty="0" smtClean="0">
                          <a:effectLst/>
                        </a:rPr>
                        <a:t> </a:t>
                      </a:r>
                      <a:r>
                        <a:rPr lang="en-US" sz="2000" dirty="0" smtClean="0">
                          <a:effectLst/>
                        </a:rPr>
                        <a:t>servicing</a:t>
                      </a:r>
                      <a:r>
                        <a:rPr lang="en-US" sz="2000" spc="40" dirty="0" smtClean="0">
                          <a:effectLst/>
                        </a:rPr>
                        <a:t> </a:t>
                      </a:r>
                      <a:r>
                        <a:rPr lang="en-US" sz="2000" dirty="0" smtClean="0">
                          <a:effectLst/>
                        </a:rPr>
                        <a:t>existing</a:t>
                      </a:r>
                      <a:r>
                        <a:rPr lang="en-US" sz="2000" spc="45" dirty="0" smtClean="0">
                          <a:effectLst/>
                        </a:rPr>
                        <a:t> </a:t>
                      </a:r>
                      <a:r>
                        <a:rPr lang="en-US" sz="2000" dirty="0" smtClean="0">
                          <a:effectLst/>
                        </a:rPr>
                        <a:t>customers</a:t>
                      </a:r>
                      <a:endParaRPr lang="en-US" sz="2000" dirty="0" smtClean="0">
                        <a:effectLst/>
                        <a:latin typeface="Times New Roman" panose="02020603050405020304" pitchFamily="18" charset="0"/>
                        <a:ea typeface="Lucida Sans Unicode" panose="020B0602030504020204" pitchFamily="34" charset="0"/>
                      </a:endParaRPr>
                    </a:p>
                  </a:txBody>
                  <a:tcPr marL="0" marR="0" marT="0" marB="0">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410502614"/>
                  </a:ext>
                </a:extLst>
              </a:tr>
            </a:tbl>
          </a:graphicData>
        </a:graphic>
      </p:graphicFrame>
    </p:spTree>
    <p:extLst>
      <p:ext uri="{BB962C8B-B14F-4D97-AF65-F5344CB8AC3E}">
        <p14:creationId xmlns:p14="http://schemas.microsoft.com/office/powerpoint/2010/main" val="3187348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pPr marL="0" indent="0">
              <a:buNone/>
            </a:pPr>
            <a:r>
              <a:rPr lang="en-US" b="1" i="1" dirty="0">
                <a:solidFill>
                  <a:schemeClr val="accent1"/>
                </a:solidFill>
              </a:rPr>
              <a:t>Mobile commerce </a:t>
            </a:r>
            <a:r>
              <a:rPr lang="en-US" dirty="0"/>
              <a:t>(m-commerce) is the buying and </a:t>
            </a:r>
            <a:r>
              <a:rPr lang="en-US" dirty="0" smtClean="0"/>
              <a:t>selling of goods </a:t>
            </a:r>
            <a:r>
              <a:rPr lang="en-US" dirty="0"/>
              <a:t>and/or services using a </a:t>
            </a:r>
            <a:r>
              <a:rPr lang="en-US" dirty="0" smtClean="0"/>
              <a:t>mobile device, such as a tablet, smartphone, or </a:t>
            </a:r>
            <a:r>
              <a:rPr lang="en-US" dirty="0"/>
              <a:t>other portable device. </a:t>
            </a:r>
            <a:endParaRPr lang="en-US" dirty="0" smtClean="0"/>
          </a:p>
          <a:p>
            <a:pPr marL="0" indent="0">
              <a:buNone/>
            </a:pPr>
            <a:r>
              <a:rPr lang="en-US" b="1" i="1" dirty="0">
                <a:solidFill>
                  <a:schemeClr val="accent1"/>
                </a:solidFill>
              </a:rPr>
              <a:t>Electronic business </a:t>
            </a:r>
            <a:r>
              <a:rPr lang="en-US" dirty="0"/>
              <a:t>(e-business) goes beyond e-commerce by using information systems and networks to perform business-related tasks and functions, such as:</a:t>
            </a:r>
          </a:p>
          <a:p>
            <a:pPr marL="0" indent="0">
              <a:buNone/>
            </a:pP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75920014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Electronic and Mobile Commerce</a:t>
            </a:r>
          </a:p>
        </p:txBody>
      </p:sp>
      <p:sp>
        <p:nvSpPr>
          <p:cNvPr id="3" name="Content Placeholder 2"/>
          <p:cNvSpPr>
            <a:spLocks noGrp="1"/>
          </p:cNvSpPr>
          <p:nvPr>
            <p:ph idx="1"/>
          </p:nvPr>
        </p:nvSpPr>
        <p:spPr/>
        <p:txBody>
          <a:bodyPr>
            <a:normAutofit/>
          </a:bodyPr>
          <a:lstStyle/>
          <a:p>
            <a:r>
              <a:rPr lang="en-US" dirty="0"/>
              <a:t>Gathering product demand forecasts directly from the distributors of your product in order to aggregate them and develop a master production </a:t>
            </a:r>
            <a:r>
              <a:rPr lang="en-US" dirty="0" smtClean="0"/>
              <a:t>schedule</a:t>
            </a:r>
          </a:p>
          <a:p>
            <a:r>
              <a:rPr lang="en-US" dirty="0" smtClean="0"/>
              <a:t>Sharing </a:t>
            </a:r>
            <a:r>
              <a:rPr lang="en-US" dirty="0"/>
              <a:t>product data (e.g., design specifications and bills of material) electronically with suppliers and contract manufacturers as your products evolve through research and development, product design, prototyping, process design, and manufacturing</a:t>
            </a:r>
          </a:p>
          <a:p>
            <a:pPr marL="0" indent="0">
              <a:buNone/>
            </a:pP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4485966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a:t>
            </a:r>
            <a:r>
              <a:rPr lang="ar-SY" dirty="0" smtClean="0"/>
              <a:t>3</a:t>
            </a:r>
            <a:r>
              <a:rPr lang="en-US" dirty="0" smtClean="0"/>
              <a:t>: Business Information Systems</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sz="3300" b="1" dirty="0">
                <a:solidFill>
                  <a:srgbClr val="FF0000"/>
                </a:solidFill>
              </a:rPr>
              <a:t>Enterprise Systems</a:t>
            </a:r>
          </a:p>
          <a:p>
            <a:r>
              <a:rPr lang="en-US" dirty="0"/>
              <a:t>Computers have been used to perform common business applications since the 1950s. These early systems were designed to reduce costs by automating </a:t>
            </a:r>
            <a:r>
              <a:rPr lang="en-US" dirty="0" smtClean="0"/>
              <a:t>routine. </a:t>
            </a:r>
          </a:p>
          <a:p>
            <a:r>
              <a:rPr lang="en-US" dirty="0"/>
              <a:t>One of the first business systems to be computerized was the payroll system.</a:t>
            </a:r>
          </a:p>
          <a:p>
            <a:r>
              <a:rPr lang="en-US" dirty="0"/>
              <a:t>The primary inputs </a:t>
            </a:r>
            <a:r>
              <a:rPr lang="en-US" dirty="0" smtClean="0"/>
              <a:t>are </a:t>
            </a:r>
            <a:r>
              <a:rPr lang="en-US" dirty="0"/>
              <a:t>the number of employee hours worked during the week and the pay rate.</a:t>
            </a:r>
          </a:p>
          <a:p>
            <a:r>
              <a:rPr lang="en-US" dirty="0"/>
              <a:t>The primary output consists of paychecks.</a:t>
            </a:r>
          </a:p>
          <a:p>
            <a:r>
              <a:rPr lang="en-US" dirty="0" smtClean="0"/>
              <a:t>Other </a:t>
            </a:r>
            <a:r>
              <a:rPr lang="en-US" dirty="0"/>
              <a:t>high-volume, repetitive processes, such as order processing, customer billing, and inventory control, were soon computerized as well.</a:t>
            </a:r>
          </a:p>
          <a:p>
            <a:pPr marL="0" indent="0">
              <a:buNone/>
            </a:pP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7710257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a:t>
            </a:r>
            <a:r>
              <a:rPr lang="ar-SY" dirty="0" smtClean="0"/>
              <a:t>3</a:t>
            </a:r>
            <a:r>
              <a:rPr lang="en-US" dirty="0" smtClean="0"/>
              <a:t>: Business Information Systems</a:t>
            </a:r>
            <a:endParaRPr lang="en-US" dirty="0"/>
          </a:p>
        </p:txBody>
      </p:sp>
      <p:sp>
        <p:nvSpPr>
          <p:cNvPr id="3" name="Content Placeholder 2"/>
          <p:cNvSpPr>
            <a:spLocks noGrp="1"/>
          </p:cNvSpPr>
          <p:nvPr>
            <p:ph idx="1"/>
          </p:nvPr>
        </p:nvSpPr>
        <p:spPr/>
        <p:txBody>
          <a:bodyPr>
            <a:normAutofit fontScale="85000" lnSpcReduction="20000"/>
          </a:bodyPr>
          <a:lstStyle/>
          <a:p>
            <a:pPr marL="0" indent="0">
              <a:buNone/>
            </a:pPr>
            <a:r>
              <a:rPr lang="en-US" b="1" dirty="0" smtClean="0">
                <a:solidFill>
                  <a:srgbClr val="FF0000"/>
                </a:solidFill>
              </a:rPr>
              <a:t>Business Intelligence and Analytics</a:t>
            </a:r>
          </a:p>
          <a:p>
            <a:r>
              <a:rPr lang="en-US" b="1" i="1" dirty="0">
                <a:solidFill>
                  <a:schemeClr val="accent1"/>
                </a:solidFill>
              </a:rPr>
              <a:t>Business intelligence</a:t>
            </a:r>
            <a:r>
              <a:rPr lang="en-US" dirty="0"/>
              <a:t> (BI) includes a wide range of applications, practices, and technologies for the extraction, transformation, integration, visualization, analysis, interpretation, and presentation of data to support improved decision making.</a:t>
            </a:r>
          </a:p>
          <a:p>
            <a:r>
              <a:rPr lang="en-US" b="1" i="1" dirty="0">
                <a:solidFill>
                  <a:schemeClr val="accent1"/>
                </a:solidFill>
              </a:rPr>
              <a:t>Business analytics </a:t>
            </a:r>
            <a:r>
              <a:rPr lang="en-US" dirty="0"/>
              <a:t>can be simply defined as the extensive use of data and quantitative analysis to support fact-based decision making within organizations. It can be used to gain a better understanding of current business performance, reveal new business patterns and relationships, explain why certain results occurred, optimize current operations, and forecast future business results</a:t>
            </a:r>
            <a:r>
              <a:rPr lang="en-US" dirty="0" smtClean="0"/>
              <a:t>.</a:t>
            </a:r>
            <a:endParaRPr lang="en-US" dirty="0">
              <a:solidFill>
                <a:srgbClr val="FF0000"/>
              </a:solidFill>
            </a:endParaRP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6184911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a:t>
            </a:r>
            <a:r>
              <a:rPr lang="ar-SY" dirty="0" smtClean="0"/>
              <a:t>3</a:t>
            </a:r>
            <a:r>
              <a:rPr lang="en-US" dirty="0" smtClean="0"/>
              <a:t>: Business Information Systems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Knowledge Management and Specialized Information Systems</a:t>
            </a:r>
          </a:p>
          <a:p>
            <a:r>
              <a:rPr lang="en-US" dirty="0"/>
              <a:t>A </a:t>
            </a:r>
            <a:r>
              <a:rPr lang="en-US" b="1" dirty="0">
                <a:solidFill>
                  <a:schemeClr val="accent1"/>
                </a:solidFill>
              </a:rPr>
              <a:t>knowledge management system </a:t>
            </a:r>
            <a:r>
              <a:rPr lang="en-US" dirty="0"/>
              <a:t>(KMS) is an organized collection of </a:t>
            </a:r>
            <a:r>
              <a:rPr lang="en-US" dirty="0" smtClean="0"/>
              <a:t>people</a:t>
            </a:r>
            <a:r>
              <a:rPr lang="en-US" dirty="0"/>
              <a:t>, procedures, software, databases, and devices that stores and retrieves knowledge, improves collaboration, locates knowledge sources, captures and uses knowledge, or in some other way enhances the knowledge management process. </a:t>
            </a:r>
            <a:endParaRPr lang="en-US" dirty="0" smtClean="0"/>
          </a:p>
          <a:p>
            <a:r>
              <a:rPr lang="en-US" dirty="0" smtClean="0"/>
              <a:t>The </a:t>
            </a:r>
            <a:r>
              <a:rPr lang="en-US" dirty="0"/>
              <a:t>workforce at NASA is aging, and it is essential for the organization’s future success that critical knowledge  not  be  lost  as  workers  retire.  Rather, their specialized knowledge must be captured and retained for future use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0525579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 </a:t>
            </a:r>
            <a:r>
              <a:rPr lang="ar-SY" dirty="0" smtClean="0"/>
              <a:t>3</a:t>
            </a:r>
            <a:r>
              <a:rPr lang="en-US" dirty="0" smtClean="0"/>
              <a:t>: Business Information Systems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NASA </a:t>
            </a:r>
            <a:r>
              <a:rPr lang="en-US" dirty="0"/>
              <a:t>employs knowledge management to document and integrate lessons learned from decades of missions to effectively manage the risk involved in future space exploration and human space </a:t>
            </a:r>
            <a:r>
              <a:rPr lang="en-US" dirty="0" smtClean="0"/>
              <a:t>flight.</a:t>
            </a:r>
            <a:endParaRPr lang="en-US" dirty="0"/>
          </a:p>
          <a:p>
            <a:r>
              <a:rPr lang="en-US" dirty="0"/>
              <a:t>Specialized information systems include a wide range of artificial </a:t>
            </a:r>
            <a:r>
              <a:rPr lang="en-US" dirty="0" smtClean="0"/>
              <a:t>intelligence </a:t>
            </a:r>
            <a:r>
              <a:rPr lang="en-US" dirty="0"/>
              <a:t>systems (robotics, vision systems, natural language processing  and voice recognition systems, learning systems, and expert systems) that can </a:t>
            </a:r>
            <a:r>
              <a:rPr lang="en-US" dirty="0" smtClean="0"/>
              <a:t>simulate </a:t>
            </a:r>
            <a:r>
              <a:rPr lang="en-US" dirty="0"/>
              <a:t>human intelligence processes. Multimedia systems, virtual reality </a:t>
            </a:r>
            <a:r>
              <a:rPr lang="en-US" dirty="0" smtClean="0"/>
              <a:t>systems</a:t>
            </a:r>
            <a:r>
              <a:rPr lang="en-US" dirty="0"/>
              <a:t>, assistive technology systems, and systems based on game theory are additional types of specialized information systems.</a:t>
            </a:r>
          </a:p>
          <a:p>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405255795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The value of information is directly linked to how it helps decision makers achieve the organization’s goals.</a:t>
            </a:r>
          </a:p>
          <a:p>
            <a:pPr>
              <a:buFont typeface="Wingdings" panose="05000000000000000000" pitchFamily="2" charset="2"/>
              <a:buChar char="Ø"/>
            </a:pPr>
            <a:r>
              <a:rPr lang="en-US" dirty="0"/>
              <a:t>Data consists of raw facts; information is a collection of data organized </a:t>
            </a:r>
            <a:r>
              <a:rPr lang="en-US" dirty="0" smtClean="0"/>
              <a:t>and processed </a:t>
            </a:r>
            <a:r>
              <a:rPr lang="en-US" dirty="0"/>
              <a:t>so that it has additional value beyond the value of the individual facts. </a:t>
            </a:r>
            <a:endParaRPr lang="en-US" dirty="0" smtClean="0"/>
          </a:p>
          <a:p>
            <a:pPr>
              <a:buFont typeface="Wingdings" panose="05000000000000000000" pitchFamily="2" charset="2"/>
              <a:buChar char="Ø"/>
            </a:pPr>
            <a:r>
              <a:rPr lang="en-US" dirty="0" smtClean="0"/>
              <a:t>The </a:t>
            </a:r>
            <a:r>
              <a:rPr lang="en-US" dirty="0"/>
              <a:t>value of information created depends on the relationships </a:t>
            </a:r>
            <a:r>
              <a:rPr lang="en-US" dirty="0" smtClean="0"/>
              <a:t>defined among </a:t>
            </a:r>
            <a:r>
              <a:rPr lang="en-US" dirty="0"/>
              <a:t>existing data. Turning data into information is a process performed to achieve a defined </a:t>
            </a:r>
            <a:r>
              <a:rPr lang="en-US" dirty="0" smtClean="0"/>
              <a:t>outcome.</a:t>
            </a:r>
          </a:p>
          <a:p>
            <a:pPr>
              <a:buFont typeface="Wingdings" panose="05000000000000000000" pitchFamily="2" charset="2"/>
              <a:buChar char="Ø"/>
            </a:pPr>
            <a:r>
              <a:rPr lang="en-US" dirty="0" smtClean="0"/>
              <a:t>This </a:t>
            </a:r>
            <a:r>
              <a:rPr lang="en-US" dirty="0"/>
              <a:t>process requires knowledge, which is the </a:t>
            </a:r>
            <a:r>
              <a:rPr lang="en-US" dirty="0" smtClean="0"/>
              <a:t>awareness </a:t>
            </a:r>
            <a:r>
              <a:rPr lang="en-US" dirty="0"/>
              <a:t>and understanding of a set of information and the ways in which that </a:t>
            </a:r>
            <a:r>
              <a:rPr lang="en-US" dirty="0" smtClean="0"/>
              <a:t>information </a:t>
            </a:r>
            <a:r>
              <a:rPr lang="en-US" dirty="0"/>
              <a:t>can be made useful to support a specific task or reach a decision.</a:t>
            </a:r>
          </a:p>
          <a:p>
            <a:endParaRPr lang="en-US" dirty="0"/>
          </a:p>
          <a:p>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75721983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70000" lnSpcReduction="20000"/>
          </a:bodyPr>
          <a:lstStyle/>
          <a:p>
            <a:pPr>
              <a:buFont typeface="Wingdings" panose="05000000000000000000" pitchFamily="2" charset="2"/>
              <a:buChar char="Ø"/>
            </a:pPr>
            <a:r>
              <a:rPr lang="en-US" dirty="0"/>
              <a:t>Information systems are composed of fundamental components that must be carefully assembled and integrated to work well together.</a:t>
            </a:r>
          </a:p>
          <a:p>
            <a:pPr>
              <a:buFont typeface="Wingdings" panose="05000000000000000000" pitchFamily="2" charset="2"/>
              <a:buChar char="Ø"/>
            </a:pPr>
            <a:r>
              <a:rPr lang="en-US" dirty="0"/>
              <a:t>An information system (IS) is a set of interrelated components that collect, process, store, and disseminate data and information; an information system provides a feedback mechanism to monitor and control its operation to make sure it continues to meet its goals and objectives.</a:t>
            </a:r>
          </a:p>
          <a:p>
            <a:pPr>
              <a:buFont typeface="Wingdings" panose="05000000000000000000" pitchFamily="2" charset="2"/>
              <a:buChar char="Ø"/>
            </a:pPr>
            <a:r>
              <a:rPr lang="en-US" dirty="0"/>
              <a:t>A computer-based information system (CBIS) is a single set of hardware, software, databases, networks, people, and procedures that are configured to collect, manipulate, store, and process data into information.</a:t>
            </a:r>
          </a:p>
          <a:p>
            <a:pPr>
              <a:buFont typeface="Wingdings" panose="05000000000000000000" pitchFamily="2" charset="2"/>
              <a:buChar char="Ø"/>
            </a:pPr>
            <a:r>
              <a:rPr lang="en-US" dirty="0"/>
              <a:t>An organization’s technology infrastructure includes all the hardware, </a:t>
            </a:r>
            <a:r>
              <a:rPr lang="en-US" dirty="0" smtClean="0"/>
              <a:t>software</a:t>
            </a:r>
            <a:r>
              <a:rPr lang="en-US" dirty="0"/>
              <a:t>, databases, networks, people, and procedures that are configured to </a:t>
            </a:r>
            <a:r>
              <a:rPr lang="en-US" dirty="0" smtClean="0"/>
              <a:t>collect</a:t>
            </a:r>
            <a:r>
              <a:rPr lang="en-US" dirty="0"/>
              <a:t>, manipulate, store, and process data into information.</a:t>
            </a: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75729801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Ø"/>
            </a:pPr>
            <a:r>
              <a:rPr lang="en-US" dirty="0"/>
              <a:t>Managers have an essential role to play in the successful implementation and use of information </a:t>
            </a:r>
            <a:r>
              <a:rPr lang="en-US" dirty="0" smtClean="0"/>
              <a:t>systems that </a:t>
            </a:r>
            <a:r>
              <a:rPr lang="en-US" dirty="0"/>
              <a:t>role changes depending on which type of IS system is being implemented.</a:t>
            </a:r>
          </a:p>
          <a:p>
            <a:pPr>
              <a:buFont typeface="Wingdings" panose="05000000000000000000" pitchFamily="2" charset="2"/>
              <a:buChar char="Ø"/>
            </a:pPr>
            <a:r>
              <a:rPr lang="en-US" dirty="0"/>
              <a:t>When considering the role of business managers in working with IS, it is useful to divide information systems into three types: personal IS, group IS, and enterprise IS.</a:t>
            </a:r>
          </a:p>
          <a:p>
            <a:pPr>
              <a:buFont typeface="Wingdings" panose="05000000000000000000" pitchFamily="2" charset="2"/>
              <a:buChar char="Ø"/>
            </a:pPr>
            <a:r>
              <a:rPr lang="en-US" dirty="0"/>
              <a:t>For each type of IS, certain key organizational complements must be in place to ensure successful implementation and use of the system. These </a:t>
            </a:r>
            <a:r>
              <a:rPr lang="en-US" dirty="0" smtClean="0"/>
              <a:t>complements </a:t>
            </a:r>
            <a:r>
              <a:rPr lang="en-US" dirty="0"/>
              <a:t>include well-trained workers, better teamwork, redesigned processes, and new decision rights.</a:t>
            </a: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58473315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An organization’s infrastructure technology forms the foundation upon which its systems and applications are built.</a:t>
            </a:r>
          </a:p>
          <a:p>
            <a:pPr>
              <a:buFont typeface="Wingdings" panose="05000000000000000000" pitchFamily="2" charset="2"/>
              <a:buChar char="Ø"/>
            </a:pPr>
            <a:r>
              <a:rPr lang="en-US" dirty="0"/>
              <a:t>Hardware consists of computer equipment used to perform input, </a:t>
            </a:r>
            <a:r>
              <a:rPr lang="en-US" dirty="0" smtClean="0"/>
              <a:t>processing</a:t>
            </a:r>
            <a:r>
              <a:rPr lang="en-US" dirty="0"/>
              <a:t>, storage, and output activities.</a:t>
            </a:r>
          </a:p>
          <a:p>
            <a:pPr>
              <a:buFont typeface="Wingdings" panose="05000000000000000000" pitchFamily="2" charset="2"/>
              <a:buChar char="Ø"/>
            </a:pPr>
            <a:r>
              <a:rPr lang="en-US" dirty="0"/>
              <a:t>Smartphones have become the primary device used by people around the world to communicate, go online, and access and share information</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81826395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dirty="0" smtClean="0"/>
              <a:t>Software </a:t>
            </a:r>
            <a:r>
              <a:rPr lang="en-US" dirty="0"/>
              <a:t>consists of computer programs that govern the operation of a particular computing device, be it desktop, laptop</a:t>
            </a:r>
            <a:r>
              <a:rPr lang="en-US" dirty="0" smtClean="0"/>
              <a:t>, tablet, smartphone, or </a:t>
            </a:r>
            <a:r>
              <a:rPr lang="en-US" dirty="0"/>
              <a:t>some other device.</a:t>
            </a:r>
          </a:p>
          <a:p>
            <a:pPr>
              <a:buFont typeface="Wingdings" panose="05000000000000000000" pitchFamily="2" charset="2"/>
              <a:buChar char="Ø"/>
            </a:pPr>
            <a:r>
              <a:rPr lang="en-US" dirty="0"/>
              <a:t>The trend of consumer technology practices influencing the way business software is designed and delivered is called the consumerization of IT.</a:t>
            </a:r>
          </a:p>
          <a:p>
            <a:pPr>
              <a:buFont typeface="Wingdings" panose="05000000000000000000" pitchFamily="2" charset="2"/>
              <a:buChar char="Ø"/>
            </a:pPr>
            <a:r>
              <a:rPr lang="en-US" dirty="0"/>
              <a:t>A database is an organized collection of facts and information, typically consisting of two or more related files.</a:t>
            </a:r>
          </a:p>
          <a:p>
            <a:pPr>
              <a:buFont typeface="Wingdings" panose="05000000000000000000" pitchFamily="2" charset="2"/>
              <a:buChar char="Ø"/>
            </a:pPr>
            <a:r>
              <a:rPr lang="en-US" dirty="0"/>
              <a:t>A data warehouse is a database that stores large amounts of historical data in a form that readily supports analysis and decision making. An </a:t>
            </a:r>
            <a:r>
              <a:rPr lang="en-US" dirty="0" smtClean="0"/>
              <a:t>extract-transform-load </a:t>
            </a:r>
            <a:r>
              <a:rPr lang="en-US" dirty="0"/>
              <a:t>process is used to prepare the data for the data warehouse.</a:t>
            </a:r>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281826395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fontScale="85000" lnSpcReduction="20000"/>
          </a:bodyPr>
          <a:lstStyle/>
          <a:p>
            <a:pPr>
              <a:buFont typeface="Wingdings" panose="05000000000000000000" pitchFamily="2" charset="2"/>
              <a:buChar char="Ø"/>
            </a:pPr>
            <a:r>
              <a:rPr lang="en-US" dirty="0"/>
              <a:t>Big data is a term used to describe collections of data that are so large and complex that traditional database management software, hardware, and </a:t>
            </a:r>
            <a:r>
              <a:rPr lang="en-US" dirty="0" smtClean="0"/>
              <a:t>analysis </a:t>
            </a:r>
            <a:r>
              <a:rPr lang="en-US" dirty="0"/>
              <a:t>processes are incapable of dealing with them.</a:t>
            </a:r>
          </a:p>
          <a:p>
            <a:pPr>
              <a:buFont typeface="Wingdings" panose="05000000000000000000" pitchFamily="2" charset="2"/>
              <a:buChar char="Ø"/>
            </a:pPr>
            <a:r>
              <a:rPr lang="en-US" dirty="0"/>
              <a:t>Networks connect computers and equipment in a room, building, campus, city, across the country, or around the world to enable electronic communications.</a:t>
            </a:r>
          </a:p>
          <a:p>
            <a:pPr>
              <a:buFont typeface="Wingdings" panose="05000000000000000000" pitchFamily="2" charset="2"/>
              <a:buChar char="Ø"/>
            </a:pPr>
            <a:r>
              <a:rPr lang="en-US" dirty="0" smtClean="0"/>
              <a:t>The </a:t>
            </a:r>
            <a:r>
              <a:rPr lang="en-US" dirty="0"/>
              <a:t>Internet of Things (</a:t>
            </a:r>
            <a:r>
              <a:rPr lang="en-US" dirty="0" err="1"/>
              <a:t>IoT</a:t>
            </a:r>
            <a:r>
              <a:rPr lang="en-US" dirty="0"/>
              <a:t>) is a network of physical objects or things embedded with sensors, processors, software, and network connectivity </a:t>
            </a:r>
            <a:r>
              <a:rPr lang="en-US" dirty="0" smtClean="0"/>
              <a:t>capability </a:t>
            </a:r>
            <a:r>
              <a:rPr lang="en-US" dirty="0"/>
              <a:t>to enable them to exchange data with the manufacturer of the </a:t>
            </a:r>
            <a:r>
              <a:rPr lang="en-US" dirty="0" smtClean="0"/>
              <a:t>device, device </a:t>
            </a:r>
            <a:r>
              <a:rPr lang="en-US" dirty="0"/>
              <a:t>operators, and other connected devices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Lecture 1 An Introduction to Information Systems</a:t>
            </a:r>
            <a:endParaRPr lang="en-US" dirty="0" smtClean="0"/>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35323632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Ø"/>
            </a:pPr>
            <a:r>
              <a:rPr lang="en-US" dirty="0"/>
              <a:t>Organizations employ a variety of information systems to improve the way they conduct business and make fact-based decisions.</a:t>
            </a:r>
          </a:p>
          <a:p>
            <a:pPr>
              <a:buFont typeface="Wingdings" panose="05000000000000000000" pitchFamily="2" charset="2"/>
              <a:buChar char="Ø"/>
            </a:pPr>
            <a:r>
              <a:rPr lang="en-US" dirty="0"/>
              <a:t>E-commerce involves the exchange of money for goods and services over electronic networks, and it encompasses many of an organization’s </a:t>
            </a:r>
            <a:r>
              <a:rPr lang="en-US" dirty="0" smtClean="0"/>
              <a:t>outward facing </a:t>
            </a:r>
            <a:r>
              <a:rPr lang="en-US" dirty="0"/>
              <a:t>processes. Electronic business goes beyond e-commerce by using </a:t>
            </a:r>
            <a:r>
              <a:rPr lang="en-US" dirty="0" smtClean="0"/>
              <a:t>information </a:t>
            </a:r>
            <a:r>
              <a:rPr lang="en-US" dirty="0"/>
              <a:t>systems and networks to perform business-related tasks and functions</a:t>
            </a:r>
            <a:r>
              <a:rPr lang="en-US" dirty="0" smtClean="0"/>
              <a:t>.</a:t>
            </a:r>
            <a:endParaRPr lang="en-US" dirty="0"/>
          </a:p>
        </p:txBody>
      </p:sp>
      <p:sp>
        <p:nvSpPr>
          <p:cNvPr id="4" name="Date Placeholder 3"/>
          <p:cNvSpPr>
            <a:spLocks noGrp="1"/>
          </p:cNvSpPr>
          <p:nvPr>
            <p:ph type="dt" sz="half" idx="10"/>
          </p:nvPr>
        </p:nvSpPr>
        <p:spPr/>
        <p:txBody>
          <a:bodyPr/>
          <a:lstStyle/>
          <a:p>
            <a:r>
              <a:rPr lang="en-US" dirty="0" smtClean="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smtClean="0"/>
              <a:t>MGM331 Principles of Management Information Systems</a:t>
            </a:r>
            <a:endParaRPr lang="en-US" dirty="0"/>
          </a:p>
        </p:txBody>
      </p:sp>
    </p:spTree>
    <p:extLst>
      <p:ext uri="{BB962C8B-B14F-4D97-AF65-F5344CB8AC3E}">
        <p14:creationId xmlns:p14="http://schemas.microsoft.com/office/powerpoint/2010/main" val="171171262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4" name="Date Placeholder 3"/>
          <p:cNvSpPr>
            <a:spLocks noGrp="1"/>
          </p:cNvSpPr>
          <p:nvPr>
            <p:ph type="dt" sz="half" idx="10"/>
          </p:nvPr>
        </p:nvSpPr>
        <p:spPr/>
        <p:txBody>
          <a:bodyPr/>
          <a:lstStyle/>
          <a:p>
            <a:r>
              <a:rPr lang="en-US" dirty="0"/>
              <a:t>Lecture 1 An Introduction to Information Systems</a:t>
            </a:r>
          </a:p>
        </p:txBody>
      </p:sp>
      <p:sp>
        <p:nvSpPr>
          <p:cNvPr id="5" name="Footer Placeholder 4"/>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6" name="Slide Number Placeholder 5"/>
          <p:cNvSpPr>
            <a:spLocks noGrp="1"/>
          </p:cNvSpPr>
          <p:nvPr>
            <p:ph type="sldNum" sz="quarter" idx="12"/>
          </p:nvPr>
        </p:nvSpPr>
        <p:spPr/>
        <p:txBody>
          <a:bodyPr/>
          <a:lstStyle/>
          <a:p>
            <a:r>
              <a:rPr lang="en-US" dirty="0" smtClean="0"/>
              <a:t>MGM331 Principles of Management Information Systems</a:t>
            </a:r>
            <a:endParaRPr lang="en-US" dirty="0"/>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2725</TotalTime>
  <Words>5552</Words>
  <Application>Microsoft Office PowerPoint</Application>
  <PresentationFormat>Widescreen</PresentationFormat>
  <Paragraphs>434</Paragraphs>
  <Slides>58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58</vt:i4>
      </vt:variant>
    </vt:vector>
  </HeadingPairs>
  <TitlesOfParts>
    <vt:vector size="64" baseType="lpstr">
      <vt:lpstr>Arial</vt:lpstr>
      <vt:lpstr>Calibri</vt:lpstr>
      <vt:lpstr>Lucida Sans Unicode</vt:lpstr>
      <vt:lpstr>Times New Roman</vt:lpstr>
      <vt:lpstr>Wingdings</vt:lpstr>
      <vt:lpstr>Office Theme</vt:lpstr>
      <vt:lpstr>PowerPoint Presentation</vt:lpstr>
      <vt:lpstr>Chapter 1</vt:lpstr>
      <vt:lpstr>PowerPoint Presentation</vt:lpstr>
      <vt:lpstr>Principles</vt:lpstr>
      <vt:lpstr>Principles</vt:lpstr>
      <vt:lpstr>Learning Objectives</vt:lpstr>
      <vt:lpstr>Learning Objectives</vt:lpstr>
      <vt:lpstr>Part 1: Information Systems in Perspective</vt:lpstr>
      <vt:lpstr>Data, Information, and Knowledge</vt:lpstr>
      <vt:lpstr>Data, Information, and Knowledge</vt:lpstr>
      <vt:lpstr>What Is an Information System?</vt:lpstr>
      <vt:lpstr>What Is an Information System?</vt:lpstr>
      <vt:lpstr>Part 1: Information Systems in Perspective</vt:lpstr>
      <vt:lpstr>Information Systems in Organizations</vt:lpstr>
      <vt:lpstr>Information Systems in Organizations</vt:lpstr>
      <vt:lpstr>Information Systems in Organizations</vt:lpstr>
      <vt:lpstr>Information Systems in Organizations</vt:lpstr>
      <vt:lpstr>Example</vt:lpstr>
      <vt:lpstr>Example</vt:lpstr>
      <vt:lpstr>Part 2: Information Technology Concepts</vt:lpstr>
      <vt:lpstr>Hardware and Mobile Devices</vt:lpstr>
      <vt:lpstr>Hardware and Mobile Devices</vt:lpstr>
      <vt:lpstr>Hardware and Mobile Devices</vt:lpstr>
      <vt:lpstr>Part 2: Information Technology Concepts</vt:lpstr>
      <vt:lpstr>Part 2: Information Technology Concepts</vt:lpstr>
      <vt:lpstr>Database Systems and Big Data</vt:lpstr>
      <vt:lpstr>Database Systems and Big Data</vt:lpstr>
      <vt:lpstr>Database Systems and Big Data</vt:lpstr>
      <vt:lpstr>Database Systems and Big Data</vt:lpstr>
      <vt:lpstr>Part 2: Information Technology Concepts</vt:lpstr>
      <vt:lpstr>Networks and Cloud Computing</vt:lpstr>
      <vt:lpstr>Networks and Cloud Computing</vt:lpstr>
      <vt:lpstr>Networks and Cloud Computing</vt:lpstr>
      <vt:lpstr>Networks and Cloud Computing</vt:lpstr>
      <vt:lpstr>Networks and Cloud Computing</vt:lpstr>
      <vt:lpstr>Networks and Cloud Computing</vt:lpstr>
      <vt:lpstr>Part 3: Business Information Systems</vt:lpstr>
      <vt:lpstr>Part 3: Business Information Systems</vt:lpstr>
      <vt:lpstr>Part 3: Business Information Systems</vt:lpstr>
      <vt:lpstr>Part 3: Business Information Systems</vt:lpstr>
      <vt:lpstr>Part 3: Business Information Systems</vt:lpstr>
      <vt:lpstr>Part 3: Business Information Systems</vt:lpstr>
      <vt:lpstr>Part 3: Business Information Systems</vt:lpstr>
      <vt:lpstr>Electronic and Mobile Commerce</vt:lpstr>
      <vt:lpstr>Electronic and Mobile Commerce</vt:lpstr>
      <vt:lpstr>Electronic and Mobile Commerce</vt:lpstr>
      <vt:lpstr>Part 3: Business Information Systems</vt:lpstr>
      <vt:lpstr>Part 3: Business Information Systems</vt:lpstr>
      <vt:lpstr>Part 3: Business Information Systems</vt:lpstr>
      <vt:lpstr>Part 3: Business Information Systems</vt:lpstr>
      <vt:lpstr> Summary</vt:lpstr>
      <vt:lpstr> Summary</vt:lpstr>
      <vt:lpstr> Summary</vt:lpstr>
      <vt:lpstr> Summary</vt:lpstr>
      <vt:lpstr> Summary</vt:lpstr>
      <vt:lpstr> Summary</vt:lpstr>
      <vt:lpstr> 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72</cp:revision>
  <dcterms:created xsi:type="dcterms:W3CDTF">2023-09-12T14:13:52Z</dcterms:created>
  <dcterms:modified xsi:type="dcterms:W3CDTF">2023-09-16T15:45:23Z</dcterms:modified>
</cp:coreProperties>
</file>