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6"/>
  </p:notesMasterIdLst>
  <p:sldIdLst>
    <p:sldId id="498" r:id="rId6"/>
    <p:sldId id="1028" r:id="rId7"/>
    <p:sldId id="1131" r:id="rId8"/>
    <p:sldId id="1134" r:id="rId9"/>
    <p:sldId id="1135" r:id="rId10"/>
    <p:sldId id="1136" r:id="rId11"/>
    <p:sldId id="1137" r:id="rId12"/>
    <p:sldId id="1138" r:id="rId13"/>
    <p:sldId id="1132" r:id="rId14"/>
    <p:sldId id="1139" r:id="rId15"/>
    <p:sldId id="1142" r:id="rId16"/>
    <p:sldId id="1140" r:id="rId17"/>
    <p:sldId id="1144" r:id="rId18"/>
    <p:sldId id="1143" r:id="rId19"/>
    <p:sldId id="1145" r:id="rId20"/>
    <p:sldId id="1146" r:id="rId21"/>
    <p:sldId id="1147" r:id="rId22"/>
    <p:sldId id="1149" r:id="rId23"/>
    <p:sldId id="1148" r:id="rId24"/>
    <p:sldId id="1150" r:id="rId25"/>
    <p:sldId id="1151" r:id="rId26"/>
    <p:sldId id="1153" r:id="rId27"/>
    <p:sldId id="1152" r:id="rId28"/>
    <p:sldId id="1154" r:id="rId29"/>
    <p:sldId id="1155" r:id="rId30"/>
    <p:sldId id="1156" r:id="rId31"/>
    <p:sldId id="1157" r:id="rId32"/>
    <p:sldId id="1158" r:id="rId33"/>
    <p:sldId id="1159" r:id="rId34"/>
    <p:sldId id="1160" r:id="rId35"/>
    <p:sldId id="1161" r:id="rId36"/>
    <p:sldId id="1162" r:id="rId37"/>
    <p:sldId id="1164" r:id="rId38"/>
    <p:sldId id="1163" r:id="rId39"/>
    <p:sldId id="1165" r:id="rId40"/>
    <p:sldId id="1166" r:id="rId41"/>
    <p:sldId id="1167" r:id="rId42"/>
    <p:sldId id="1170" r:id="rId43"/>
    <p:sldId id="1169" r:id="rId44"/>
    <p:sldId id="483"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F5F"/>
    <a:srgbClr val="B3EBFF"/>
    <a:srgbClr val="00AEEF"/>
    <a:srgbClr val="33CC33"/>
    <a:srgbClr val="0094C6"/>
    <a:srgbClr val="00CC99"/>
    <a:srgbClr val="CC00CC"/>
    <a:srgbClr val="20639B"/>
    <a:srgbClr val="2D847B"/>
    <a:srgbClr val="F4C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43" d="100"/>
          <a:sy n="43" d="100"/>
        </p:scale>
        <p:origin x="67" y="686"/>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sv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4.svg"/><Relationship Id="rId5" Type="http://schemas.openxmlformats.org/officeDocument/2006/relationships/image" Target="../media/image33.svg"/><Relationship Id="rId4" Type="http://schemas.openxmlformats.org/officeDocument/2006/relationships/image" Target="../media/image32.svg"/></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8.png"/><Relationship Id="rId7" Type="http://schemas.openxmlformats.org/officeDocument/2006/relationships/image" Target="../media/image41.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7.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6.svg"/><Relationship Id="rId5" Type="http://schemas.openxmlformats.org/officeDocument/2006/relationships/image" Target="../media/image45.svg"/><Relationship Id="rId4" Type="http://schemas.openxmlformats.org/officeDocument/2006/relationships/image" Target="../media/image44.sv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6.svg"/><Relationship Id="rId5" Type="http://schemas.openxmlformats.org/officeDocument/2006/relationships/image" Target="../media/image45.svg"/><Relationship Id="rId4" Type="http://schemas.openxmlformats.org/officeDocument/2006/relationships/image" Target="../media/image44.sv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49.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51.png"/><Relationship Id="rId7" Type="http://schemas.openxmlformats.org/officeDocument/2006/relationships/image" Target="../media/image54.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53.svg"/><Relationship Id="rId5" Type="http://schemas.openxmlformats.org/officeDocument/2006/relationships/image" Target="../media/image52.sv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57.png"/><Relationship Id="rId4" Type="http://schemas.openxmlformats.org/officeDocument/2006/relationships/image" Target="../media/image56.svg"/></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66.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65.svg"/><Relationship Id="rId5" Type="http://schemas.openxmlformats.org/officeDocument/2006/relationships/image" Target="../media/image64.svg"/><Relationship Id="rId4" Type="http://schemas.openxmlformats.org/officeDocument/2006/relationships/image" Target="../media/image63.svg"/></Relationships>
</file>

<file path=ppt/slides/_rels/slide2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71.png"/><Relationship Id="rId7" Type="http://schemas.openxmlformats.org/officeDocument/2006/relationships/image" Target="../media/image74.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73.svg"/><Relationship Id="rId5" Type="http://schemas.openxmlformats.org/officeDocument/2006/relationships/image" Target="../media/image72.sv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3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8.png"/><Relationship Id="rId4" Type="http://schemas.openxmlformats.org/officeDocument/2006/relationships/image" Target="../media/image87.png"/></Relationships>
</file>

<file path=ppt/slides/_rels/slide3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94.svg"/><Relationship Id="rId3" Type="http://schemas.openxmlformats.org/officeDocument/2006/relationships/image" Target="../media/image90.png"/><Relationship Id="rId7" Type="http://schemas.openxmlformats.org/officeDocument/2006/relationships/image" Target="../media/image9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2.svg"/><Relationship Id="rId5" Type="http://schemas.openxmlformats.org/officeDocument/2006/relationships/image" Target="../media/image21.png"/><Relationship Id="rId4" Type="http://schemas.openxmlformats.org/officeDocument/2006/relationships/image" Target="../media/image91.png"/><Relationship Id="rId9" Type="http://schemas.openxmlformats.org/officeDocument/2006/relationships/image" Target="../media/image95.png"/></Relationships>
</file>

<file path=ppt/slides/_rels/slide4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30.xml"/><Relationship Id="rId5" Type="http://schemas.openxmlformats.org/officeDocument/2006/relationships/image" Target="../media/image3.png"/><Relationship Id="rId4" Type="http://schemas.openxmlformats.org/officeDocument/2006/relationships/image" Target="../media/image9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7</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إدارة الأزمات والمخاطر المؤسسية في البيئة التعليمية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الأزمة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56808" y="2119820"/>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المراحل</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32578" y="296367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مقارنة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0060" y="3675632"/>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معوقات ومتطلبات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17955" y="4683576"/>
              <a:ext cx="139552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المخاطر</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23143" y="5438977"/>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أنواعها وطرق التعامل </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إدارة الأزمات والإدارة بالأزمات</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معوقات ومتطلبات إدارة الأزمات</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49499" y="380753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المخاطر المؤسسية، وإدارتها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أنواع المخاطر المؤسسية، وأهمية إدارتها، وطرق التعامل معها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0470" y="188306"/>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السابعة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إدارة الأزمات والمخاطر المؤسسية في البيئة التعليمية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kern="1200" noProof="0" dirty="0">
                <a:solidFill>
                  <a:srgbClr val="002060"/>
                </a:solidFill>
                <a:latin typeface="Alexandria" pitchFamily="2" charset="-78"/>
                <a:cs typeface="Alexandria" pitchFamily="2" charset="-78"/>
              </a:rPr>
              <a:t>الأزمة وخصائصها، وأسبابها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مراحل نشوء الأزمات، ومناهج تشخيصها</a:t>
            </a:r>
            <a:endParaRPr lang="en-US" dirty="0"/>
          </a:p>
        </p:txBody>
      </p:sp>
    </p:spTree>
    <p:extLst>
      <p:ext uri="{BB962C8B-B14F-4D97-AF65-F5344CB8AC3E}">
        <p14:creationId xmlns:p14="http://schemas.microsoft.com/office/powerpoint/2010/main" val="192801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6BF1AB1-6964-3E9E-9A5A-D98A2CDBA0EA}"/>
              </a:ext>
            </a:extLst>
          </p:cNvPr>
          <p:cNvPicPr>
            <a:picLocks noChangeAspect="1"/>
          </p:cNvPicPr>
          <p:nvPr/>
        </p:nvPicPr>
        <p:blipFill>
          <a:blip r:embed="rId3"/>
          <a:stretch>
            <a:fillRect/>
          </a:stretch>
        </p:blipFill>
        <p:spPr>
          <a:xfrm>
            <a:off x="7110658" y="1155869"/>
            <a:ext cx="4800600" cy="5350043"/>
          </a:xfrm>
          <a:prstGeom prst="rect">
            <a:avLst/>
          </a:prstGeom>
        </p:spPr>
      </p:pic>
      <p:sp>
        <p:nvSpPr>
          <p:cNvPr id="7" name="Text 0">
            <a:extLst>
              <a:ext uri="{FF2B5EF4-FFF2-40B4-BE49-F238E27FC236}">
                <a16:creationId xmlns:a16="http://schemas.microsoft.com/office/drawing/2014/main" id="{34DE8564-1B82-2D6F-E290-87869EE505C8}"/>
              </a:ext>
            </a:extLst>
          </p:cNvPr>
          <p:cNvSpPr/>
          <p:nvPr/>
        </p:nvSpPr>
        <p:spPr>
          <a:xfrm>
            <a:off x="5084859" y="1668681"/>
            <a:ext cx="1707199" cy="973408"/>
          </a:xfrm>
          <a:prstGeom prst="rect">
            <a:avLst/>
          </a:prstGeom>
          <a:noFill/>
          <a:ln/>
        </p:spPr>
        <p:txBody>
          <a:bodyPr wrap="none" lIns="0" tIns="0" rIns="0" bIns="0" rtlCol="0" anchor="t">
            <a:spAutoFit/>
          </a:bodyPr>
          <a:lstStyle/>
          <a:p>
            <a:pPr algn="ctr" rtl="1">
              <a:lnSpc>
                <a:spcPct val="200000"/>
              </a:lnSpc>
            </a:pPr>
            <a:r>
              <a:rPr lang="en-US" sz="3708" b="1" dirty="0">
                <a:solidFill>
                  <a:srgbClr val="00B0F0"/>
                </a:solidFill>
                <a:latin typeface="Alexandria" pitchFamily="2" charset="-78"/>
                <a:ea typeface="Barlow Bold" pitchFamily="34" charset="-122"/>
                <a:cs typeface="Alexandria" pitchFamily="2" charset="-78"/>
              </a:rPr>
              <a:t>مقدمة</a:t>
            </a:r>
            <a:endParaRPr lang="en-US" sz="3708"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F22D7B68-EF1D-18D5-AF36-A4A952D1F6A9}"/>
              </a:ext>
            </a:extLst>
          </p:cNvPr>
          <p:cNvSpPr/>
          <p:nvPr/>
        </p:nvSpPr>
        <p:spPr>
          <a:xfrm>
            <a:off x="754506" y="3090547"/>
            <a:ext cx="6356152" cy="2389757"/>
          </a:xfrm>
          <a:prstGeom prst="rect">
            <a:avLst/>
          </a:prstGeom>
          <a:noFill/>
          <a:ln/>
        </p:spPr>
        <p:txBody>
          <a:bodyPr wrap="square" lIns="0" tIns="0" rIns="0" bIns="0" rtlCol="0" anchor="t">
            <a:spAutoFit/>
          </a:bodyPr>
          <a:lstStyle/>
          <a:p>
            <a:pPr algn="ctr" rtl="1">
              <a:lnSpc>
                <a:spcPct val="200000"/>
              </a:lnSpc>
            </a:pPr>
            <a:r>
              <a:rPr lang="en-US" sz="1600" dirty="0">
                <a:solidFill>
                  <a:srgbClr val="384653"/>
                </a:solidFill>
                <a:latin typeface="Alexandria" pitchFamily="2" charset="-78"/>
                <a:ea typeface="Montserrat" pitchFamily="34" charset="-122"/>
                <a:cs typeface="Alexandria" pitchFamily="2" charset="-78"/>
              </a:rPr>
              <a:t>يشهد العصر الحديث تطورًا متسارعًا أدى إلى اتساع تأثير الأزمات على المؤسسات والمجتمعات، بما فيها </a:t>
            </a:r>
            <a:r>
              <a:rPr lang="en-US" sz="1600" dirty="0">
                <a:solidFill>
                  <a:srgbClr val="2589C9"/>
                </a:solidFill>
                <a:latin typeface="Alexandria" pitchFamily="2" charset="-78"/>
                <a:ea typeface="Montserrat" pitchFamily="34" charset="-122"/>
                <a:cs typeface="Alexandria" pitchFamily="2" charset="-78"/>
              </a:rPr>
              <a:t>القطاع التعليمي</a:t>
            </a:r>
            <a:r>
              <a:rPr lang="en-US" sz="1600" dirty="0">
                <a:solidFill>
                  <a:srgbClr val="384653"/>
                </a:solidFill>
                <a:latin typeface="Alexandria" pitchFamily="2" charset="-78"/>
                <a:ea typeface="Montserrat" pitchFamily="34" charset="-122"/>
                <a:cs typeface="Alexandria" pitchFamily="2" charset="-78"/>
              </a:rPr>
              <a:t>. وقد غدت إدارة الأزمات فرعًا علميًا مستقلًا يعتمد على أساليب منهجية للتنبؤ بالمخاطر والاستعداد لها والتعامل معها بكفاءة، مع الحد من آثارها واحتواء نتائجها.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42232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9AB803F-F865-439F-F374-064D1A87320C}"/>
              </a:ext>
            </a:extLst>
          </p:cNvPr>
          <p:cNvSpPr/>
          <p:nvPr/>
        </p:nvSpPr>
        <p:spPr>
          <a:xfrm>
            <a:off x="4456337" y="1281390"/>
            <a:ext cx="1728037" cy="409599"/>
          </a:xfrm>
          <a:prstGeom prst="rect">
            <a:avLst/>
          </a:prstGeom>
          <a:noFill/>
          <a:ln/>
        </p:spPr>
        <p:txBody>
          <a:bodyPr wrap="none" lIns="0" tIns="0" rIns="0" bIns="0" rtlCol="0" anchor="t">
            <a:spAutoFit/>
          </a:bodyPr>
          <a:lstStyle/>
          <a:p>
            <a:pPr algn="r" rtl="1">
              <a:lnSpc>
                <a:spcPct val="150000"/>
              </a:lnSpc>
            </a:pPr>
            <a:r>
              <a:rPr lang="en-US" sz="2000" b="1" dirty="0">
                <a:solidFill>
                  <a:srgbClr val="00B0F0"/>
                </a:solidFill>
                <a:latin typeface="Alexandria" pitchFamily="2" charset="-78"/>
                <a:ea typeface="Barlow Bold" pitchFamily="34" charset="-122"/>
                <a:cs typeface="Alexandria" pitchFamily="2" charset="-78"/>
              </a:rPr>
              <a:t>مفهوم الأزمة</a:t>
            </a:r>
            <a:endParaRPr lang="en-US" sz="20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9953BD1-160E-DB4B-3B70-636240E53D82}"/>
              </a:ext>
            </a:extLst>
          </p:cNvPr>
          <p:cNvSpPr/>
          <p:nvPr/>
        </p:nvSpPr>
        <p:spPr>
          <a:xfrm>
            <a:off x="1055440" y="2067893"/>
            <a:ext cx="5250624" cy="1435649"/>
          </a:xfrm>
          <a:prstGeom prst="rect">
            <a:avLst/>
          </a:prstGeom>
          <a:noFill/>
          <a:ln/>
        </p:spPr>
        <p:txBody>
          <a:bodyPr wrap="square" lIns="0" tIns="0" rIns="0" bIns="0" rtlCol="0" anchor="t">
            <a:spAutoFit/>
          </a:bodyPr>
          <a:lstStyle/>
          <a:p>
            <a:pPr algn="ctr" rtl="1">
              <a:lnSpc>
                <a:spcPct val="150000"/>
              </a:lnSpc>
            </a:pPr>
            <a:r>
              <a:rPr lang="en-US" sz="1600" dirty="0">
                <a:solidFill>
                  <a:srgbClr val="384653"/>
                </a:solidFill>
                <a:latin typeface="Alexandria" pitchFamily="2" charset="-78"/>
                <a:ea typeface="Montserrat" pitchFamily="34" charset="-122"/>
                <a:cs typeface="Alexandria" pitchFamily="2" charset="-78"/>
              </a:rPr>
              <a:t>الأزمة موقف مفاجئ أو متصاعد يهدد استقرار المؤسسة ويؤثر في قدرتها على الاستمرار في أداء مهامها. وتزداد خطورتها عند اقترانها بضيق الوقت ونقص المعلومات والحاجة إلى قرارات سريعة.</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06C62B10-2C17-315C-695B-1D1DF7A32A08}"/>
              </a:ext>
            </a:extLst>
          </p:cNvPr>
          <p:cNvPicPr>
            <a:picLocks noChangeAspect="1"/>
          </p:cNvPicPr>
          <p:nvPr/>
        </p:nvPicPr>
        <p:blipFill>
          <a:blip r:embed="rId3"/>
          <a:stretch>
            <a:fillRect/>
          </a:stretch>
        </p:blipFill>
        <p:spPr>
          <a:xfrm>
            <a:off x="6583406" y="1391680"/>
            <a:ext cx="5092973" cy="28859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8BE7543D-D701-38A7-E313-0F76F47283B9}"/>
              </a:ext>
            </a:extLst>
          </p:cNvPr>
          <p:cNvSpPr/>
          <p:nvPr/>
        </p:nvSpPr>
        <p:spPr>
          <a:xfrm>
            <a:off x="8992096"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0" name="Image 1" descr="preencoded.png">
            <a:extLst>
              <a:ext uri="{FF2B5EF4-FFF2-40B4-BE49-F238E27FC236}">
                <a16:creationId xmlns:a16="http://schemas.microsoft.com/office/drawing/2014/main" id="{862F32FE-BDF7-0051-24D8-2EB3BA0A4B48}"/>
              </a:ext>
            </a:extLst>
          </p:cNvPr>
          <p:cNvPicPr>
            <a:picLocks noChangeAspect="1"/>
          </p:cNvPicPr>
          <p:nvPr/>
        </p:nvPicPr>
        <p:blipFill>
          <a:blip r:embed="rId4"/>
          <a:stretch>
            <a:fillRect/>
          </a:stretch>
        </p:blipFill>
        <p:spPr>
          <a:xfrm>
            <a:off x="11268769" y="4860231"/>
            <a:ext cx="366713" cy="366713"/>
          </a:xfrm>
          <a:prstGeom prst="rect">
            <a:avLst/>
          </a:prstGeom>
        </p:spPr>
      </p:pic>
      <p:pic>
        <p:nvPicPr>
          <p:cNvPr id="11" name="Image 2" descr="preencoded.png">
            <a:extLst>
              <a:ext uri="{FF2B5EF4-FFF2-40B4-BE49-F238E27FC236}">
                <a16:creationId xmlns:a16="http://schemas.microsoft.com/office/drawing/2014/main" id="{5514874F-AD2A-77DD-B413-9A5F1B9DC77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69675" y="4961037"/>
            <a:ext cx="165001" cy="165001"/>
          </a:xfrm>
          <a:prstGeom prst="rect">
            <a:avLst/>
          </a:prstGeom>
        </p:spPr>
      </p:pic>
      <p:sp>
        <p:nvSpPr>
          <p:cNvPr id="12" name="Text 3">
            <a:extLst>
              <a:ext uri="{FF2B5EF4-FFF2-40B4-BE49-F238E27FC236}">
                <a16:creationId xmlns:a16="http://schemas.microsoft.com/office/drawing/2014/main" id="{E517FF60-0198-28B4-8175-07547193B87F}"/>
              </a:ext>
            </a:extLst>
          </p:cNvPr>
          <p:cNvSpPr/>
          <p:nvPr/>
        </p:nvSpPr>
        <p:spPr>
          <a:xfrm>
            <a:off x="9914750" y="4974599"/>
            <a:ext cx="854401"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المفاجأة</a:t>
            </a:r>
            <a:endParaRPr lang="en-US" sz="1600" dirty="0">
              <a:latin typeface="Alexandria" pitchFamily="2" charset="-78"/>
              <a:cs typeface="Alexandria" pitchFamily="2" charset="-78"/>
            </a:endParaRPr>
          </a:p>
        </p:txBody>
      </p:sp>
      <p:sp>
        <p:nvSpPr>
          <p:cNvPr id="13" name="Shape 4">
            <a:extLst>
              <a:ext uri="{FF2B5EF4-FFF2-40B4-BE49-F238E27FC236}">
                <a16:creationId xmlns:a16="http://schemas.microsoft.com/office/drawing/2014/main" id="{D7796EA4-DC00-E7C9-FAE8-D276890E24AC}"/>
              </a:ext>
            </a:extLst>
          </p:cNvPr>
          <p:cNvSpPr/>
          <p:nvPr/>
        </p:nvSpPr>
        <p:spPr>
          <a:xfrm>
            <a:off x="6137374"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4" name="Image 3" descr="preencoded.png">
            <a:extLst>
              <a:ext uri="{FF2B5EF4-FFF2-40B4-BE49-F238E27FC236}">
                <a16:creationId xmlns:a16="http://schemas.microsoft.com/office/drawing/2014/main" id="{C6672D4C-3258-4E00-1449-B629C4089CFB}"/>
              </a:ext>
            </a:extLst>
          </p:cNvPr>
          <p:cNvPicPr>
            <a:picLocks noChangeAspect="1"/>
          </p:cNvPicPr>
          <p:nvPr/>
        </p:nvPicPr>
        <p:blipFill>
          <a:blip r:embed="rId7"/>
          <a:stretch>
            <a:fillRect/>
          </a:stretch>
        </p:blipFill>
        <p:spPr>
          <a:xfrm>
            <a:off x="8414048" y="4860231"/>
            <a:ext cx="366713" cy="366713"/>
          </a:xfrm>
          <a:prstGeom prst="rect">
            <a:avLst/>
          </a:prstGeom>
        </p:spPr>
      </p:pic>
      <p:pic>
        <p:nvPicPr>
          <p:cNvPr id="15" name="Image 4" descr="preencoded.png">
            <a:extLst>
              <a:ext uri="{FF2B5EF4-FFF2-40B4-BE49-F238E27FC236}">
                <a16:creationId xmlns:a16="http://schemas.microsoft.com/office/drawing/2014/main" id="{21FDEC5F-0B72-38AE-8E28-3023C50A66E2}"/>
              </a:ext>
            </a:extLst>
          </p:cNvPr>
          <p:cNvPicPr>
            <a:picLocks noChangeAspect="1"/>
          </p:cNvPicPr>
          <p:nvPr/>
        </p:nvPicPr>
        <p:blipFill>
          <a:blip r:embed="rId5">
            <a:extLst>
              <a:ext uri="{96DAC541-7B7A-43D3-8B79-37D633B846F1}">
                <asvg:svgBlip xmlns:asvg="http://schemas.microsoft.com/office/drawing/2016/SVG/main" r:embed="rId8"/>
              </a:ext>
            </a:extLst>
          </a:blip>
          <a:stretch>
            <a:fillRect/>
          </a:stretch>
        </p:blipFill>
        <p:spPr>
          <a:xfrm>
            <a:off x="8514954" y="4961037"/>
            <a:ext cx="165001" cy="165001"/>
          </a:xfrm>
          <a:prstGeom prst="rect">
            <a:avLst/>
          </a:prstGeom>
        </p:spPr>
      </p:pic>
      <p:sp>
        <p:nvSpPr>
          <p:cNvPr id="16" name="Text 5">
            <a:extLst>
              <a:ext uri="{FF2B5EF4-FFF2-40B4-BE49-F238E27FC236}">
                <a16:creationId xmlns:a16="http://schemas.microsoft.com/office/drawing/2014/main" id="{40F5494C-C582-1582-A71C-09BC4ED54B01}"/>
              </a:ext>
            </a:extLst>
          </p:cNvPr>
          <p:cNvSpPr/>
          <p:nvPr/>
        </p:nvSpPr>
        <p:spPr>
          <a:xfrm>
            <a:off x="7263016" y="4900093"/>
            <a:ext cx="713337"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التهديد</a:t>
            </a:r>
            <a:endParaRPr lang="en-US" sz="1600" dirty="0">
              <a:latin typeface="Alexandria" pitchFamily="2" charset="-78"/>
              <a:cs typeface="Alexandria" pitchFamily="2" charset="-78"/>
            </a:endParaRPr>
          </a:p>
        </p:txBody>
      </p:sp>
      <p:sp>
        <p:nvSpPr>
          <p:cNvPr id="17" name="Shape 6">
            <a:extLst>
              <a:ext uri="{FF2B5EF4-FFF2-40B4-BE49-F238E27FC236}">
                <a16:creationId xmlns:a16="http://schemas.microsoft.com/office/drawing/2014/main" id="{3801924A-347C-9FFE-7E79-6FBB86E55840}"/>
              </a:ext>
            </a:extLst>
          </p:cNvPr>
          <p:cNvSpPr/>
          <p:nvPr/>
        </p:nvSpPr>
        <p:spPr>
          <a:xfrm>
            <a:off x="3282653"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9" name="Image 5" descr="preencoded.png">
            <a:extLst>
              <a:ext uri="{FF2B5EF4-FFF2-40B4-BE49-F238E27FC236}">
                <a16:creationId xmlns:a16="http://schemas.microsoft.com/office/drawing/2014/main" id="{09933964-5ED4-92A7-3FE6-2E23DC544CA5}"/>
              </a:ext>
            </a:extLst>
          </p:cNvPr>
          <p:cNvPicPr>
            <a:picLocks noChangeAspect="1"/>
          </p:cNvPicPr>
          <p:nvPr/>
        </p:nvPicPr>
        <p:blipFill>
          <a:blip r:embed="rId9"/>
          <a:stretch>
            <a:fillRect/>
          </a:stretch>
        </p:blipFill>
        <p:spPr>
          <a:xfrm>
            <a:off x="5559326" y="4860231"/>
            <a:ext cx="366713" cy="366713"/>
          </a:xfrm>
          <a:prstGeom prst="rect">
            <a:avLst/>
          </a:prstGeom>
        </p:spPr>
      </p:pic>
      <p:pic>
        <p:nvPicPr>
          <p:cNvPr id="20" name="Image 6" descr="preencoded.png">
            <a:extLst>
              <a:ext uri="{FF2B5EF4-FFF2-40B4-BE49-F238E27FC236}">
                <a16:creationId xmlns:a16="http://schemas.microsoft.com/office/drawing/2014/main" id="{5BC7EFCA-52F0-E640-6F78-1B4A187A61ED}"/>
              </a:ext>
            </a:extLst>
          </p:cNvPr>
          <p:cNvPicPr>
            <a:picLocks noChangeAspect="1"/>
          </p:cNvPicPr>
          <p:nvPr/>
        </p:nvPicPr>
        <p:blipFill>
          <a:blip r:embed="rId5">
            <a:extLst>
              <a:ext uri="{96DAC541-7B7A-43D3-8B79-37D633B846F1}">
                <asvg:svgBlip xmlns:asvg="http://schemas.microsoft.com/office/drawing/2016/SVG/main" r:embed="rId10"/>
              </a:ext>
            </a:extLst>
          </a:blip>
          <a:stretch>
            <a:fillRect/>
          </a:stretch>
        </p:blipFill>
        <p:spPr>
          <a:xfrm>
            <a:off x="5660232" y="4961037"/>
            <a:ext cx="165001" cy="165001"/>
          </a:xfrm>
          <a:prstGeom prst="rect">
            <a:avLst/>
          </a:prstGeom>
        </p:spPr>
      </p:pic>
      <p:sp>
        <p:nvSpPr>
          <p:cNvPr id="21" name="Text 7">
            <a:extLst>
              <a:ext uri="{FF2B5EF4-FFF2-40B4-BE49-F238E27FC236}">
                <a16:creationId xmlns:a16="http://schemas.microsoft.com/office/drawing/2014/main" id="{E5019234-3215-F559-C8F3-517223D05529}"/>
              </a:ext>
            </a:extLst>
          </p:cNvPr>
          <p:cNvSpPr/>
          <p:nvPr/>
        </p:nvSpPr>
        <p:spPr>
          <a:xfrm>
            <a:off x="4130424" y="4921238"/>
            <a:ext cx="1195840"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ضيق الوقت</a:t>
            </a:r>
            <a:endParaRPr lang="en-US" sz="1600" dirty="0">
              <a:latin typeface="Alexandria" pitchFamily="2" charset="-78"/>
              <a:cs typeface="Alexandria" pitchFamily="2" charset="-78"/>
            </a:endParaRPr>
          </a:p>
        </p:txBody>
      </p:sp>
      <p:sp>
        <p:nvSpPr>
          <p:cNvPr id="22" name="Shape 8">
            <a:extLst>
              <a:ext uri="{FF2B5EF4-FFF2-40B4-BE49-F238E27FC236}">
                <a16:creationId xmlns:a16="http://schemas.microsoft.com/office/drawing/2014/main" id="{DDE3954B-76C0-506A-5E0D-A0C4642EE02A}"/>
              </a:ext>
            </a:extLst>
          </p:cNvPr>
          <p:cNvSpPr/>
          <p:nvPr/>
        </p:nvSpPr>
        <p:spPr>
          <a:xfrm>
            <a:off x="427931"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24" name="Image 7" descr="preencoded.png">
            <a:extLst>
              <a:ext uri="{FF2B5EF4-FFF2-40B4-BE49-F238E27FC236}">
                <a16:creationId xmlns:a16="http://schemas.microsoft.com/office/drawing/2014/main" id="{ED76CEF9-DE65-8D6E-DEC5-3401E8A503A8}"/>
              </a:ext>
            </a:extLst>
          </p:cNvPr>
          <p:cNvPicPr>
            <a:picLocks noChangeAspect="1"/>
          </p:cNvPicPr>
          <p:nvPr/>
        </p:nvPicPr>
        <p:blipFill>
          <a:blip r:embed="rId11"/>
          <a:stretch>
            <a:fillRect/>
          </a:stretch>
        </p:blipFill>
        <p:spPr>
          <a:xfrm>
            <a:off x="2704604" y="4860231"/>
            <a:ext cx="366713" cy="366713"/>
          </a:xfrm>
          <a:prstGeom prst="rect">
            <a:avLst/>
          </a:prstGeom>
        </p:spPr>
      </p:pic>
      <p:pic>
        <p:nvPicPr>
          <p:cNvPr id="26" name="Image 8" descr="preencoded.png">
            <a:extLst>
              <a:ext uri="{FF2B5EF4-FFF2-40B4-BE49-F238E27FC236}">
                <a16:creationId xmlns:a16="http://schemas.microsoft.com/office/drawing/2014/main" id="{880998E0-C160-430A-6FDF-B992DBBB05E8}"/>
              </a:ext>
            </a:extLst>
          </p:cNvPr>
          <p:cNvPicPr>
            <a:picLocks noChangeAspect="1"/>
          </p:cNvPicPr>
          <p:nvPr/>
        </p:nvPicPr>
        <p:blipFill>
          <a:blip r:embed="rId5">
            <a:extLst>
              <a:ext uri="{96DAC541-7B7A-43D3-8B79-37D633B846F1}">
                <asvg:svgBlip xmlns:asvg="http://schemas.microsoft.com/office/drawing/2016/SVG/main" r:embed="rId12"/>
              </a:ext>
            </a:extLst>
          </a:blip>
          <a:stretch>
            <a:fillRect/>
          </a:stretch>
        </p:blipFill>
        <p:spPr>
          <a:xfrm>
            <a:off x="2805510" y="4961037"/>
            <a:ext cx="165001" cy="165001"/>
          </a:xfrm>
          <a:prstGeom prst="rect">
            <a:avLst/>
          </a:prstGeom>
        </p:spPr>
      </p:pic>
      <p:sp>
        <p:nvSpPr>
          <p:cNvPr id="27" name="Text 9">
            <a:extLst>
              <a:ext uri="{FF2B5EF4-FFF2-40B4-BE49-F238E27FC236}">
                <a16:creationId xmlns:a16="http://schemas.microsoft.com/office/drawing/2014/main" id="{9BD8E356-F442-07AF-C02A-2380B196591F}"/>
              </a:ext>
            </a:extLst>
          </p:cNvPr>
          <p:cNvSpPr/>
          <p:nvPr/>
        </p:nvSpPr>
        <p:spPr>
          <a:xfrm>
            <a:off x="947614" y="4984538"/>
            <a:ext cx="1724831"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نقص المعلومات</a:t>
            </a:r>
            <a:endParaRPr lang="en-US" sz="1600" dirty="0">
              <a:latin typeface="Alexandria" pitchFamily="2" charset="-78"/>
              <a:cs typeface="Alexandria" pitchFamily="2" charset="-78"/>
            </a:endParaRPr>
          </a:p>
        </p:txBody>
      </p:sp>
      <p:sp>
        <p:nvSpPr>
          <p:cNvPr id="28" name="Shape 10">
            <a:extLst>
              <a:ext uri="{FF2B5EF4-FFF2-40B4-BE49-F238E27FC236}">
                <a16:creationId xmlns:a16="http://schemas.microsoft.com/office/drawing/2014/main" id="{C070EF8D-A387-8555-219E-A782EA1A7C2C}"/>
              </a:ext>
            </a:extLst>
          </p:cNvPr>
          <p:cNvSpPr/>
          <p:nvPr/>
        </p:nvSpPr>
        <p:spPr>
          <a:xfrm>
            <a:off x="427931" y="5722044"/>
            <a:ext cx="11336139"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29" name="Image 9" descr="preencoded.png">
            <a:extLst>
              <a:ext uri="{FF2B5EF4-FFF2-40B4-BE49-F238E27FC236}">
                <a16:creationId xmlns:a16="http://schemas.microsoft.com/office/drawing/2014/main" id="{912C8301-A138-7004-7043-1A1DE5166918}"/>
              </a:ext>
            </a:extLst>
          </p:cNvPr>
          <p:cNvPicPr>
            <a:picLocks noChangeAspect="1"/>
          </p:cNvPicPr>
          <p:nvPr/>
        </p:nvPicPr>
        <p:blipFill>
          <a:blip r:embed="rId13"/>
          <a:stretch>
            <a:fillRect/>
          </a:stretch>
        </p:blipFill>
        <p:spPr>
          <a:xfrm>
            <a:off x="11268769" y="5850632"/>
            <a:ext cx="366713" cy="366713"/>
          </a:xfrm>
          <a:prstGeom prst="rect">
            <a:avLst/>
          </a:prstGeom>
        </p:spPr>
      </p:pic>
      <p:pic>
        <p:nvPicPr>
          <p:cNvPr id="30" name="Image 10" descr="preencoded.png">
            <a:extLst>
              <a:ext uri="{FF2B5EF4-FFF2-40B4-BE49-F238E27FC236}">
                <a16:creationId xmlns:a16="http://schemas.microsoft.com/office/drawing/2014/main" id="{2DA53827-5E3D-F5CE-BF9D-A07DB75184D0}"/>
              </a:ext>
            </a:extLst>
          </p:cNvPr>
          <p:cNvPicPr>
            <a:picLocks noChangeAspect="1"/>
          </p:cNvPicPr>
          <p:nvPr/>
        </p:nvPicPr>
        <p:blipFill>
          <a:blip r:embed="rId5">
            <a:extLst>
              <a:ext uri="{96DAC541-7B7A-43D3-8B79-37D633B846F1}">
                <asvg:svgBlip xmlns:asvg="http://schemas.microsoft.com/office/drawing/2016/SVG/main" r:embed="rId14"/>
              </a:ext>
            </a:extLst>
          </a:blip>
          <a:stretch>
            <a:fillRect/>
          </a:stretch>
        </p:blipFill>
        <p:spPr>
          <a:xfrm>
            <a:off x="11369675" y="5951439"/>
            <a:ext cx="165001" cy="165001"/>
          </a:xfrm>
          <a:prstGeom prst="rect">
            <a:avLst/>
          </a:prstGeom>
        </p:spPr>
      </p:pic>
      <p:sp>
        <p:nvSpPr>
          <p:cNvPr id="31" name="Text 11">
            <a:extLst>
              <a:ext uri="{FF2B5EF4-FFF2-40B4-BE49-F238E27FC236}">
                <a16:creationId xmlns:a16="http://schemas.microsoft.com/office/drawing/2014/main" id="{F6937C52-0A8F-B836-C2AF-E6B89DA202A3}"/>
              </a:ext>
            </a:extLst>
          </p:cNvPr>
          <p:cNvSpPr/>
          <p:nvPr/>
        </p:nvSpPr>
        <p:spPr>
          <a:xfrm>
            <a:off x="9430824" y="5938697"/>
            <a:ext cx="1445909"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سرعة التصعيد</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42441159-4155-A458-2C2D-5B034C8A96F8}"/>
              </a:ext>
            </a:extLst>
          </p:cNvPr>
          <p:cNvSpPr txBox="1"/>
          <p:nvPr/>
        </p:nvSpPr>
        <p:spPr>
          <a:xfrm>
            <a:off x="4517445" y="3989854"/>
            <a:ext cx="2083761" cy="501932"/>
          </a:xfrm>
          <a:prstGeom prst="rect">
            <a:avLst/>
          </a:prstGeom>
          <a:noFill/>
        </p:spPr>
        <p:txBody>
          <a:bodyPr wrap="square" rtlCol="0">
            <a:spAutoFit/>
          </a:bodyPr>
          <a:lstStyle/>
          <a:p>
            <a:pPr algn="ctr" rtl="1">
              <a:lnSpc>
                <a:spcPct val="150000"/>
              </a:lnSpc>
            </a:pPr>
            <a:r>
              <a:rPr lang="ar-SA" sz="2000" b="1" dirty="0">
                <a:solidFill>
                  <a:schemeClr val="accent2">
                    <a:lumMod val="75000"/>
                  </a:schemeClr>
                </a:solidFill>
                <a:latin typeface="Alexandria" pitchFamily="2" charset="-78"/>
                <a:cs typeface="Alexandria" pitchFamily="2" charset="-78"/>
              </a:rPr>
              <a:t>خصائص الأزمة</a:t>
            </a:r>
            <a:endParaRPr lang="en-US" sz="20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82095002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5798" y="464508"/>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77BB56F-8939-0806-2A70-7B89F53E450C}"/>
              </a:ext>
            </a:extLst>
          </p:cNvPr>
          <p:cNvSpPr/>
          <p:nvPr/>
        </p:nvSpPr>
        <p:spPr>
          <a:xfrm>
            <a:off x="3783501" y="534170"/>
            <a:ext cx="4251164"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الخصائص الأساسية للأزمات:</a:t>
            </a:r>
            <a:endParaRPr lang="ar-SA" sz="240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6B33C090-C4CE-F922-4BEB-7B71BFEEBD0B}"/>
              </a:ext>
            </a:extLst>
          </p:cNvPr>
          <p:cNvPicPr>
            <a:picLocks noChangeAspect="1"/>
          </p:cNvPicPr>
          <p:nvPr/>
        </p:nvPicPr>
        <p:blipFill>
          <a:blip r:embed="rId3"/>
          <a:stretch>
            <a:fillRect/>
          </a:stretch>
        </p:blipFill>
        <p:spPr>
          <a:xfrm>
            <a:off x="11483876" y="2421533"/>
            <a:ext cx="101600" cy="1394718"/>
          </a:xfrm>
          <a:prstGeom prst="rect">
            <a:avLst/>
          </a:prstGeom>
        </p:spPr>
      </p:pic>
      <p:grpSp>
        <p:nvGrpSpPr>
          <p:cNvPr id="31" name="Group 30">
            <a:extLst>
              <a:ext uri="{FF2B5EF4-FFF2-40B4-BE49-F238E27FC236}">
                <a16:creationId xmlns:a16="http://schemas.microsoft.com/office/drawing/2014/main" id="{581E1C6A-110D-5DFB-97E0-F7FA8A46BAA5}"/>
              </a:ext>
            </a:extLst>
          </p:cNvPr>
          <p:cNvGrpSpPr/>
          <p:nvPr/>
        </p:nvGrpSpPr>
        <p:grpSpPr>
          <a:xfrm>
            <a:off x="7973407" y="2964220"/>
            <a:ext cx="3522365" cy="1394718"/>
            <a:chOff x="8037711" y="2421533"/>
            <a:chExt cx="3522365" cy="1394718"/>
          </a:xfrm>
        </p:grpSpPr>
        <p:sp>
          <p:nvSpPr>
            <p:cNvPr id="7" name="Shape 1">
              <a:extLst>
                <a:ext uri="{FF2B5EF4-FFF2-40B4-BE49-F238E27FC236}">
                  <a16:creationId xmlns:a16="http://schemas.microsoft.com/office/drawing/2014/main" id="{43DD0E87-EBFD-2EB2-9C06-667C2804E3A8}"/>
                </a:ext>
              </a:extLst>
            </p:cNvPr>
            <p:cNvSpPr/>
            <p:nvPr/>
          </p:nvSpPr>
          <p:spPr>
            <a:xfrm>
              <a:off x="8037711" y="2421533"/>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9" name="Text 2">
              <a:extLst>
                <a:ext uri="{FF2B5EF4-FFF2-40B4-BE49-F238E27FC236}">
                  <a16:creationId xmlns:a16="http://schemas.microsoft.com/office/drawing/2014/main" id="{DBAC6533-6A01-B4DE-1A14-35D34DBB61B6}"/>
                </a:ext>
              </a:extLst>
            </p:cNvPr>
            <p:cNvSpPr/>
            <p:nvPr/>
          </p:nvSpPr>
          <p:spPr>
            <a:xfrm>
              <a:off x="9396072" y="2627412"/>
              <a:ext cx="1881925"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المفاجأة والعنف</a:t>
              </a:r>
              <a:endParaRPr lang="en-US" sz="1833"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9AA6E6A-4B9A-7A1C-FB16-E42921B56F1E}"/>
                </a:ext>
              </a:extLst>
            </p:cNvPr>
            <p:cNvSpPr/>
            <p:nvPr/>
          </p:nvSpPr>
          <p:spPr>
            <a:xfrm>
              <a:off x="8243590" y="3032522"/>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تظهر الأزمة فجأةً وتستحوذ بسرعة على اهتمام الأفراد والمؤسسة.</a:t>
              </a:r>
              <a:endParaRPr lang="en-US" sz="1417" dirty="0">
                <a:latin typeface="Alexandria" pitchFamily="2" charset="-78"/>
                <a:cs typeface="Alexandria" pitchFamily="2" charset="-78"/>
              </a:endParaRPr>
            </a:p>
          </p:txBody>
        </p:sp>
      </p:grpSp>
      <p:pic>
        <p:nvPicPr>
          <p:cNvPr id="12" name="Image 1" descr="preencoded.png">
            <a:extLst>
              <a:ext uri="{FF2B5EF4-FFF2-40B4-BE49-F238E27FC236}">
                <a16:creationId xmlns:a16="http://schemas.microsoft.com/office/drawing/2014/main" id="{760A767C-9B70-4D0E-0698-A13EAB1AA955}"/>
              </a:ext>
            </a:extLst>
          </p:cNvPr>
          <p:cNvPicPr>
            <a:picLocks noChangeAspect="1"/>
          </p:cNvPicPr>
          <p:nvPr/>
        </p:nvPicPr>
        <p:blipFill>
          <a:blip r:embed="rId3"/>
          <a:stretch>
            <a:fillRect/>
          </a:stretch>
        </p:blipFill>
        <p:spPr>
          <a:xfrm>
            <a:off x="7781032" y="2421533"/>
            <a:ext cx="101600" cy="1394718"/>
          </a:xfrm>
          <a:prstGeom prst="rect">
            <a:avLst/>
          </a:prstGeom>
        </p:spPr>
      </p:pic>
      <p:grpSp>
        <p:nvGrpSpPr>
          <p:cNvPr id="32" name="Group 31">
            <a:extLst>
              <a:ext uri="{FF2B5EF4-FFF2-40B4-BE49-F238E27FC236}">
                <a16:creationId xmlns:a16="http://schemas.microsoft.com/office/drawing/2014/main" id="{ECCD4735-07B6-C700-DFCE-548A93E0D1FB}"/>
              </a:ext>
            </a:extLst>
          </p:cNvPr>
          <p:cNvGrpSpPr/>
          <p:nvPr/>
        </p:nvGrpSpPr>
        <p:grpSpPr>
          <a:xfrm>
            <a:off x="4279625" y="2964220"/>
            <a:ext cx="3522365" cy="1394718"/>
            <a:chOff x="4334868" y="2421533"/>
            <a:chExt cx="3522365" cy="1394718"/>
          </a:xfrm>
        </p:grpSpPr>
        <p:sp>
          <p:nvSpPr>
            <p:cNvPr id="11" name="Shape 4">
              <a:extLst>
                <a:ext uri="{FF2B5EF4-FFF2-40B4-BE49-F238E27FC236}">
                  <a16:creationId xmlns:a16="http://schemas.microsoft.com/office/drawing/2014/main" id="{446A10A3-243F-EF56-689F-56DA83BFF559}"/>
                </a:ext>
              </a:extLst>
            </p:cNvPr>
            <p:cNvSpPr/>
            <p:nvPr/>
          </p:nvSpPr>
          <p:spPr>
            <a:xfrm>
              <a:off x="4334868" y="2421533"/>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13" name="Text 5">
              <a:extLst>
                <a:ext uri="{FF2B5EF4-FFF2-40B4-BE49-F238E27FC236}">
                  <a16:creationId xmlns:a16="http://schemas.microsoft.com/office/drawing/2014/main" id="{4C16014B-0A9A-F325-BA26-39695AB3B76E}"/>
                </a:ext>
              </a:extLst>
            </p:cNvPr>
            <p:cNvSpPr/>
            <p:nvPr/>
          </p:nvSpPr>
          <p:spPr>
            <a:xfrm>
              <a:off x="5600253" y="2627412"/>
              <a:ext cx="197490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التعقيد والتشابك</a:t>
              </a:r>
              <a:endParaRPr lang="en-US" sz="1833" dirty="0">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2BA251AE-29D7-951B-DCB4-9934BA211BBE}"/>
                </a:ext>
              </a:extLst>
            </p:cNvPr>
            <p:cNvSpPr/>
            <p:nvPr/>
          </p:nvSpPr>
          <p:spPr>
            <a:xfrm>
              <a:off x="4540746" y="3032522"/>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تتداخل أسباب الأزمة ونتائجها مما يجعل التعامل معها أكثر صعوبة.</a:t>
              </a:r>
              <a:endParaRPr lang="en-US" sz="1417" dirty="0">
                <a:latin typeface="Alexandria" pitchFamily="2" charset="-78"/>
                <a:cs typeface="Alexandria" pitchFamily="2" charset="-78"/>
              </a:endParaRPr>
            </a:p>
          </p:txBody>
        </p:sp>
      </p:grpSp>
      <p:grpSp>
        <p:nvGrpSpPr>
          <p:cNvPr id="33" name="Group 32">
            <a:extLst>
              <a:ext uri="{FF2B5EF4-FFF2-40B4-BE49-F238E27FC236}">
                <a16:creationId xmlns:a16="http://schemas.microsoft.com/office/drawing/2014/main" id="{E5D8CA0B-AFF1-9CD5-0D4E-56BA8E4A5BD6}"/>
              </a:ext>
            </a:extLst>
          </p:cNvPr>
          <p:cNvGrpSpPr/>
          <p:nvPr/>
        </p:nvGrpSpPr>
        <p:grpSpPr>
          <a:xfrm>
            <a:off x="628822" y="2979081"/>
            <a:ext cx="3547863" cy="1394718"/>
            <a:chOff x="631925" y="2421533"/>
            <a:chExt cx="3547863" cy="1394718"/>
          </a:xfrm>
        </p:grpSpPr>
        <p:sp>
          <p:nvSpPr>
            <p:cNvPr id="15" name="Shape 7">
              <a:extLst>
                <a:ext uri="{FF2B5EF4-FFF2-40B4-BE49-F238E27FC236}">
                  <a16:creationId xmlns:a16="http://schemas.microsoft.com/office/drawing/2014/main" id="{CD588F65-C520-D139-BC2B-1D2D7ED75960}"/>
                </a:ext>
              </a:extLst>
            </p:cNvPr>
            <p:cNvSpPr/>
            <p:nvPr/>
          </p:nvSpPr>
          <p:spPr>
            <a:xfrm>
              <a:off x="631925" y="2421533"/>
              <a:ext cx="3522464"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pic>
          <p:nvPicPr>
            <p:cNvPr id="16" name="Image 2" descr="preencoded.png">
              <a:extLst>
                <a:ext uri="{FF2B5EF4-FFF2-40B4-BE49-F238E27FC236}">
                  <a16:creationId xmlns:a16="http://schemas.microsoft.com/office/drawing/2014/main" id="{1B92BF2D-C9AE-94FA-201E-EDA96DFCACAE}"/>
                </a:ext>
              </a:extLst>
            </p:cNvPr>
            <p:cNvPicPr>
              <a:picLocks noChangeAspect="1"/>
            </p:cNvPicPr>
            <p:nvPr/>
          </p:nvPicPr>
          <p:blipFill>
            <a:blip r:embed="rId3"/>
            <a:stretch>
              <a:fillRect/>
            </a:stretch>
          </p:blipFill>
          <p:spPr>
            <a:xfrm>
              <a:off x="4078188" y="2421533"/>
              <a:ext cx="101600" cy="1394718"/>
            </a:xfrm>
            <a:prstGeom prst="rect">
              <a:avLst/>
            </a:prstGeom>
          </p:spPr>
        </p:pic>
        <p:sp>
          <p:nvSpPr>
            <p:cNvPr id="17" name="Text 8">
              <a:extLst>
                <a:ext uri="{FF2B5EF4-FFF2-40B4-BE49-F238E27FC236}">
                  <a16:creationId xmlns:a16="http://schemas.microsoft.com/office/drawing/2014/main" id="{632898E3-1DF1-0060-923D-D5FD6537DF68}"/>
                </a:ext>
              </a:extLst>
            </p:cNvPr>
            <p:cNvSpPr/>
            <p:nvPr/>
          </p:nvSpPr>
          <p:spPr>
            <a:xfrm>
              <a:off x="1897410" y="2627412"/>
              <a:ext cx="197490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نقص المعلومات</a:t>
              </a:r>
              <a:endParaRPr lang="en-US" sz="1833"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38B896C0-EBCA-D911-FFFC-C309DEA73AA9}"/>
                </a:ext>
              </a:extLst>
            </p:cNvPr>
            <p:cNvSpPr/>
            <p:nvPr/>
          </p:nvSpPr>
          <p:spPr>
            <a:xfrm>
              <a:off x="837803" y="3032522"/>
              <a:ext cx="30345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عدم وضوح الرؤية وتضارب البيانات في بدايات الأزمة.</a:t>
              </a:r>
              <a:endParaRPr lang="en-US" sz="1417" dirty="0">
                <a:latin typeface="Alexandria" pitchFamily="2" charset="-78"/>
                <a:cs typeface="Alexandria" pitchFamily="2" charset="-78"/>
              </a:endParaRPr>
            </a:p>
          </p:txBody>
        </p:sp>
      </p:grpSp>
      <p:pic>
        <p:nvPicPr>
          <p:cNvPr id="21" name="Image 3" descr="preencoded.png">
            <a:extLst>
              <a:ext uri="{FF2B5EF4-FFF2-40B4-BE49-F238E27FC236}">
                <a16:creationId xmlns:a16="http://schemas.microsoft.com/office/drawing/2014/main" id="{C35D354C-6FC1-9F94-DEC8-9851D339E241}"/>
              </a:ext>
            </a:extLst>
          </p:cNvPr>
          <p:cNvPicPr>
            <a:picLocks noChangeAspect="1"/>
          </p:cNvPicPr>
          <p:nvPr/>
        </p:nvPicPr>
        <p:blipFill>
          <a:blip r:embed="rId3"/>
          <a:stretch>
            <a:fillRect/>
          </a:stretch>
        </p:blipFill>
        <p:spPr>
          <a:xfrm>
            <a:off x="11483876" y="3996730"/>
            <a:ext cx="101600" cy="1394718"/>
          </a:xfrm>
          <a:prstGeom prst="rect">
            <a:avLst/>
          </a:prstGeom>
        </p:spPr>
      </p:pic>
      <p:grpSp>
        <p:nvGrpSpPr>
          <p:cNvPr id="3" name="Group 2">
            <a:extLst>
              <a:ext uri="{FF2B5EF4-FFF2-40B4-BE49-F238E27FC236}">
                <a16:creationId xmlns:a16="http://schemas.microsoft.com/office/drawing/2014/main" id="{0B3380A4-C466-DCF3-AB92-0A174F7C37F8}"/>
              </a:ext>
            </a:extLst>
          </p:cNvPr>
          <p:cNvGrpSpPr/>
          <p:nvPr/>
        </p:nvGrpSpPr>
        <p:grpSpPr>
          <a:xfrm>
            <a:off x="6234785" y="4812765"/>
            <a:ext cx="3522365" cy="1394718"/>
            <a:chOff x="8037711" y="3996730"/>
            <a:chExt cx="3522365" cy="1394718"/>
          </a:xfrm>
        </p:grpSpPr>
        <p:sp>
          <p:nvSpPr>
            <p:cNvPr id="20" name="Shape 10">
              <a:extLst>
                <a:ext uri="{FF2B5EF4-FFF2-40B4-BE49-F238E27FC236}">
                  <a16:creationId xmlns:a16="http://schemas.microsoft.com/office/drawing/2014/main" id="{A2357210-810B-4276-64FF-9FD6549A224E}"/>
                </a:ext>
              </a:extLst>
            </p:cNvPr>
            <p:cNvSpPr/>
            <p:nvPr/>
          </p:nvSpPr>
          <p:spPr>
            <a:xfrm>
              <a:off x="8037711" y="3996730"/>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22" name="Text 11">
              <a:extLst>
                <a:ext uri="{FF2B5EF4-FFF2-40B4-BE49-F238E27FC236}">
                  <a16:creationId xmlns:a16="http://schemas.microsoft.com/office/drawing/2014/main" id="{7D3764B7-195C-B3E8-43A9-DB3CE1615E3C}"/>
                </a:ext>
              </a:extLst>
            </p:cNvPr>
            <p:cNvSpPr/>
            <p:nvPr/>
          </p:nvSpPr>
          <p:spPr>
            <a:xfrm>
              <a:off x="9691024" y="4202609"/>
              <a:ext cx="1586973"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الخوف والقلق</a:t>
              </a:r>
              <a:endParaRPr lang="en-US" sz="1833"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5BF83F8B-B073-9C57-7A1A-A79AD2142FCB}"/>
                </a:ext>
              </a:extLst>
            </p:cNvPr>
            <p:cNvSpPr/>
            <p:nvPr/>
          </p:nvSpPr>
          <p:spPr>
            <a:xfrm>
              <a:off x="8243590" y="4607719"/>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تولّد الأزمة حالة توتر وارتباك لدى الأفراد والمؤسسات.</a:t>
              </a:r>
              <a:endParaRPr lang="en-US" sz="1417" dirty="0">
                <a:latin typeface="Alexandria" pitchFamily="2" charset="-78"/>
                <a:cs typeface="Alexandria" pitchFamily="2" charset="-78"/>
              </a:endParaRPr>
            </a:p>
          </p:txBody>
        </p:sp>
      </p:grpSp>
      <p:grpSp>
        <p:nvGrpSpPr>
          <p:cNvPr id="30" name="Group 29">
            <a:extLst>
              <a:ext uri="{FF2B5EF4-FFF2-40B4-BE49-F238E27FC236}">
                <a16:creationId xmlns:a16="http://schemas.microsoft.com/office/drawing/2014/main" id="{EC3DF82C-1010-55C9-5865-596DFDC74769}"/>
              </a:ext>
            </a:extLst>
          </p:cNvPr>
          <p:cNvGrpSpPr/>
          <p:nvPr/>
        </p:nvGrpSpPr>
        <p:grpSpPr>
          <a:xfrm>
            <a:off x="2454942" y="4813562"/>
            <a:ext cx="3547764" cy="1394718"/>
            <a:chOff x="4334868" y="3996730"/>
            <a:chExt cx="3547764" cy="1394718"/>
          </a:xfrm>
        </p:grpSpPr>
        <p:sp>
          <p:nvSpPr>
            <p:cNvPr id="26" name="Shape 13">
              <a:extLst>
                <a:ext uri="{FF2B5EF4-FFF2-40B4-BE49-F238E27FC236}">
                  <a16:creationId xmlns:a16="http://schemas.microsoft.com/office/drawing/2014/main" id="{1D2536BA-52B4-0E61-C1CF-63318D2E27F6}"/>
                </a:ext>
              </a:extLst>
            </p:cNvPr>
            <p:cNvSpPr/>
            <p:nvPr/>
          </p:nvSpPr>
          <p:spPr>
            <a:xfrm>
              <a:off x="4334868" y="3996730"/>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pic>
          <p:nvPicPr>
            <p:cNvPr id="27" name="Image 4" descr="preencoded.png">
              <a:extLst>
                <a:ext uri="{FF2B5EF4-FFF2-40B4-BE49-F238E27FC236}">
                  <a16:creationId xmlns:a16="http://schemas.microsoft.com/office/drawing/2014/main" id="{D2A27F66-2039-B950-BF20-2EC502E9A819}"/>
                </a:ext>
              </a:extLst>
            </p:cNvPr>
            <p:cNvPicPr>
              <a:picLocks noChangeAspect="1"/>
            </p:cNvPicPr>
            <p:nvPr/>
          </p:nvPicPr>
          <p:blipFill>
            <a:blip r:embed="rId3"/>
            <a:stretch>
              <a:fillRect/>
            </a:stretch>
          </p:blipFill>
          <p:spPr>
            <a:xfrm>
              <a:off x="7781032" y="3996730"/>
              <a:ext cx="101600" cy="1394718"/>
            </a:xfrm>
            <a:prstGeom prst="rect">
              <a:avLst/>
            </a:prstGeom>
          </p:spPr>
        </p:pic>
        <p:sp>
          <p:nvSpPr>
            <p:cNvPr id="28" name="Text 14">
              <a:extLst>
                <a:ext uri="{FF2B5EF4-FFF2-40B4-BE49-F238E27FC236}">
                  <a16:creationId xmlns:a16="http://schemas.microsoft.com/office/drawing/2014/main" id="{FA3C727E-5C33-1F4C-9C74-F47EAFE019CE}"/>
                </a:ext>
              </a:extLst>
            </p:cNvPr>
            <p:cNvSpPr/>
            <p:nvPr/>
          </p:nvSpPr>
          <p:spPr>
            <a:xfrm>
              <a:off x="5189885" y="4202609"/>
              <a:ext cx="2385268"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ضيق الوقت والتهديد</a:t>
              </a:r>
              <a:endParaRPr lang="en-US" sz="1833" dirty="0">
                <a:solidFill>
                  <a:schemeClr val="accent2">
                    <a:lumMod val="75000"/>
                  </a:schemeClr>
                </a:solidFill>
                <a:latin typeface="Alexandria" pitchFamily="2" charset="-78"/>
                <a:cs typeface="Alexandria" pitchFamily="2" charset="-78"/>
              </a:endParaRPr>
            </a:p>
          </p:txBody>
        </p:sp>
        <p:sp>
          <p:nvSpPr>
            <p:cNvPr id="29" name="Text 15">
              <a:extLst>
                <a:ext uri="{FF2B5EF4-FFF2-40B4-BE49-F238E27FC236}">
                  <a16:creationId xmlns:a16="http://schemas.microsoft.com/office/drawing/2014/main" id="{20E2FC8E-086B-A2A0-C9BD-BB75DFAB0D7C}"/>
                </a:ext>
              </a:extLst>
            </p:cNvPr>
            <p:cNvSpPr/>
            <p:nvPr/>
          </p:nvSpPr>
          <p:spPr>
            <a:xfrm>
              <a:off x="4540746" y="4607719"/>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تستدعي قرارات سريعة تحت ضغط، وتمثل خطرًا على الموارد والاستمرارية.</a:t>
              </a:r>
              <a:endParaRPr lang="en-US" sz="1417" dirty="0">
                <a:latin typeface="Alexandria" pitchFamily="2" charset="-78"/>
                <a:cs typeface="Alexandria" pitchFamily="2" charset="-78"/>
              </a:endParaRPr>
            </a:p>
          </p:txBody>
        </p:sp>
      </p:grpSp>
      <p:sp>
        <p:nvSpPr>
          <p:cNvPr id="2" name="TextBox 1">
            <a:extLst>
              <a:ext uri="{FF2B5EF4-FFF2-40B4-BE49-F238E27FC236}">
                <a16:creationId xmlns:a16="http://schemas.microsoft.com/office/drawing/2014/main" id="{BF9A3608-33DB-CD3D-9F7D-C09F0F630E21}"/>
              </a:ext>
            </a:extLst>
          </p:cNvPr>
          <p:cNvSpPr txBox="1"/>
          <p:nvPr/>
        </p:nvSpPr>
        <p:spPr>
          <a:xfrm>
            <a:off x="628822" y="1421408"/>
            <a:ext cx="10997118" cy="1277273"/>
          </a:xfrm>
          <a:prstGeom prst="rect">
            <a:avLst/>
          </a:prstGeom>
          <a:noFill/>
        </p:spPr>
        <p:txBody>
          <a:bodyPr wrap="square" rtlCol="0">
            <a:spAutoFit/>
          </a:bodyPr>
          <a:lstStyle/>
          <a:p>
            <a:pPr algn="ctr">
              <a:lnSpc>
                <a:spcPct val="150000"/>
              </a:lnSpc>
            </a:pPr>
            <a:r>
              <a:rPr lang="ar-SA" dirty="0">
                <a:latin typeface="Alexandria" pitchFamily="2" charset="-78"/>
                <a:cs typeface="Alexandria" pitchFamily="2" charset="-78"/>
              </a:rPr>
              <a:t>تتسم الأزمات بمجموعة من السمات التي تميزها عن غيرها من المواقف الإدارية العادية، فهي غالبًا ما تظهر بصورة مفاجئة، وتتسم بالتعقيد والتشابك، كما ترتبط بنقص المعلومات وضيق الوقت وارتفاع مستوى التهديد. وتؤدي هذه الخصائص مجتمعة إلى خلق حالة من القلق والضغط تستدعي استجابة سريعة وفاعلة.</a:t>
            </a:r>
          </a:p>
          <a:p>
            <a:endParaRPr lang="en-US" dirty="0"/>
          </a:p>
        </p:txBody>
      </p:sp>
    </p:spTree>
    <p:extLst>
      <p:ext uri="{BB962C8B-B14F-4D97-AF65-F5344CB8AC3E}">
        <p14:creationId xmlns:p14="http://schemas.microsoft.com/office/powerpoint/2010/main" val="123633439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18" y="113342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88C15F5-23D0-9C33-C395-0B8DA804B3DB}"/>
              </a:ext>
            </a:extLst>
          </p:cNvPr>
          <p:cNvSpPr/>
          <p:nvPr/>
        </p:nvSpPr>
        <p:spPr>
          <a:xfrm>
            <a:off x="4914446" y="554935"/>
            <a:ext cx="2178481"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أسباب الأزمات:</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EFABDD8-2278-A698-E97B-958827F821E9}"/>
              </a:ext>
            </a:extLst>
          </p:cNvPr>
          <p:cNvSpPr/>
          <p:nvPr/>
        </p:nvSpPr>
        <p:spPr>
          <a:xfrm>
            <a:off x="746466" y="1518462"/>
            <a:ext cx="10602843" cy="696986"/>
          </a:xfrm>
          <a:prstGeom prst="rect">
            <a:avLst/>
          </a:prstGeom>
          <a:noFill/>
          <a:ln/>
        </p:spPr>
        <p:txBody>
          <a:bodyPr wrap="square" lIns="0" tIns="0" rIns="0" bIns="0" rtlCol="0" anchor="t">
            <a:spAutoFit/>
          </a:bodyPr>
          <a:lstStyle/>
          <a:p>
            <a:pPr algn="ctr" rtl="1">
              <a:lnSpc>
                <a:spcPct val="150000"/>
              </a:lnSpc>
            </a:pPr>
            <a:r>
              <a:rPr lang="ar-SA" sz="1600" dirty="0">
                <a:solidFill>
                  <a:srgbClr val="384653"/>
                </a:solidFill>
                <a:latin typeface="Alexandria" pitchFamily="2" charset="-78"/>
                <a:ea typeface="Montserrat" pitchFamily="34" charset="-122"/>
                <a:cs typeface="Alexandria" pitchFamily="2" charset="-78"/>
              </a:rPr>
              <a:t>تنشأ الأزمات نتيجة تفاعل عوامل إدارية وبشرية وتنظيمية متعددة، وتظهر حين تتراكم المشكلات دون معالجة فاعلة ومن أبرزها ما يلي:</a:t>
            </a:r>
            <a:endParaRPr lang="ar-SA"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5D00F11D-ADCC-F2DE-719C-1481E3CFE7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60455" y="3003696"/>
            <a:ext cx="451346" cy="451346"/>
          </a:xfrm>
          <a:prstGeom prst="rect">
            <a:avLst/>
          </a:prstGeom>
        </p:spPr>
      </p:pic>
      <p:sp>
        <p:nvSpPr>
          <p:cNvPr id="9" name="Text 2">
            <a:extLst>
              <a:ext uri="{FF2B5EF4-FFF2-40B4-BE49-F238E27FC236}">
                <a16:creationId xmlns:a16="http://schemas.microsoft.com/office/drawing/2014/main" id="{8D7BBE7E-99AD-D732-1215-32685903ACF4}"/>
              </a:ext>
            </a:extLst>
          </p:cNvPr>
          <p:cNvSpPr/>
          <p:nvPr/>
        </p:nvSpPr>
        <p:spPr>
          <a:xfrm>
            <a:off x="9056595" y="3115319"/>
            <a:ext cx="1966884"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الأخطاء البشرية</a:t>
            </a:r>
            <a:endParaRPr lang="en-US" sz="2000"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13172A9-0757-6554-0247-81932818EFE1}"/>
              </a:ext>
            </a:extLst>
          </p:cNvPr>
          <p:cNvSpPr/>
          <p:nvPr/>
        </p:nvSpPr>
        <p:spPr>
          <a:xfrm>
            <a:off x="8515668" y="3510744"/>
            <a:ext cx="2932035" cy="1404872"/>
          </a:xfrm>
          <a:prstGeom prst="rect">
            <a:avLst/>
          </a:prstGeom>
          <a:noFill/>
          <a:ln/>
        </p:spPr>
        <p:txBody>
          <a:bodyPr wrap="square" lIns="0" tIns="0" rIns="0" bIns="0" rtlCol="0" anchor="t">
            <a:spAutoFit/>
          </a:bodyPr>
          <a:lstStyle/>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سوء الفهم.</a:t>
            </a:r>
          </a:p>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ضعف الإدراك.</a:t>
            </a:r>
          </a:p>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التسرع في استخدام السلطة.</a:t>
            </a:r>
            <a:endParaRPr lang="ar-SA" sz="1600"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F05E0672-A1A5-FE38-8845-0DAD9D6B29D9}"/>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7390805" y="3660974"/>
            <a:ext cx="451346" cy="451346"/>
          </a:xfrm>
          <a:prstGeom prst="rect">
            <a:avLst/>
          </a:prstGeom>
        </p:spPr>
      </p:pic>
      <p:sp>
        <p:nvSpPr>
          <p:cNvPr id="12" name="Text 4">
            <a:extLst>
              <a:ext uri="{FF2B5EF4-FFF2-40B4-BE49-F238E27FC236}">
                <a16:creationId xmlns:a16="http://schemas.microsoft.com/office/drawing/2014/main" id="{BC8A534E-D500-7519-C8CD-A98265AF28A9}"/>
              </a:ext>
            </a:extLst>
          </p:cNvPr>
          <p:cNvSpPr/>
          <p:nvPr/>
        </p:nvSpPr>
        <p:spPr>
          <a:xfrm>
            <a:off x="5183869" y="3660974"/>
            <a:ext cx="1981312"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تعارض المصالح</a:t>
            </a:r>
            <a:endParaRPr lang="en-US" sz="2000"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A76CD6BC-8E66-2A7E-8C54-050D14146940}"/>
              </a:ext>
            </a:extLst>
          </p:cNvPr>
          <p:cNvSpPr/>
          <p:nvPr/>
        </p:nvSpPr>
        <p:spPr>
          <a:xfrm>
            <a:off x="4344326" y="4162594"/>
            <a:ext cx="3381122" cy="696986"/>
          </a:xfrm>
          <a:prstGeom prst="rect">
            <a:avLst/>
          </a:prstGeom>
          <a:noFill/>
          <a:ln/>
        </p:spPr>
        <p:txBody>
          <a:bodyPr wrap="square" lIns="0" tIns="0" rIns="0" bIns="0" rtlCol="0" anchor="t">
            <a:spAutoFit/>
          </a:bodyPr>
          <a:lstStyle/>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تضارب</a:t>
            </a:r>
            <a:r>
              <a:rPr lang="en-US" sz="1600" dirty="0">
                <a:solidFill>
                  <a:srgbClr val="384653"/>
                </a:solidFill>
                <a:latin typeface="Alexandria" pitchFamily="2" charset="-78"/>
                <a:ea typeface="Montserrat" pitchFamily="34" charset="-122"/>
                <a:cs typeface="Alexandria" pitchFamily="2" charset="-78"/>
              </a:rPr>
              <a:t> </a:t>
            </a:r>
            <a:r>
              <a:rPr lang="ar-SA" sz="1600" dirty="0">
                <a:solidFill>
                  <a:srgbClr val="384653"/>
                </a:solidFill>
                <a:latin typeface="Alexandria" pitchFamily="2" charset="-78"/>
                <a:ea typeface="Montserrat" pitchFamily="34" charset="-122"/>
                <a:cs typeface="Alexandria" pitchFamily="2" charset="-78"/>
              </a:rPr>
              <a:t>الأهداف</a:t>
            </a:r>
          </a:p>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انعدام الثقة بين أطراف</a:t>
            </a:r>
            <a:r>
              <a:rPr lang="en-US" sz="1600" dirty="0">
                <a:solidFill>
                  <a:srgbClr val="384653"/>
                </a:solidFill>
                <a:latin typeface="Alexandria" pitchFamily="2" charset="-78"/>
                <a:ea typeface="Montserrat" pitchFamily="34" charset="-122"/>
                <a:cs typeface="Alexandria" pitchFamily="2" charset="-78"/>
              </a:rPr>
              <a:t> المؤسسة.</a:t>
            </a:r>
            <a:endParaRPr lang="en-US" sz="1600"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0D2FF92B-3279-8969-0D50-82B707DC72FB}"/>
              </a:ext>
            </a:extLst>
          </p:cNvPr>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3857193" y="5072801"/>
            <a:ext cx="451346" cy="451346"/>
          </a:xfrm>
          <a:prstGeom prst="rect">
            <a:avLst/>
          </a:prstGeom>
        </p:spPr>
      </p:pic>
      <p:sp>
        <p:nvSpPr>
          <p:cNvPr id="15" name="Text 6">
            <a:extLst>
              <a:ext uri="{FF2B5EF4-FFF2-40B4-BE49-F238E27FC236}">
                <a16:creationId xmlns:a16="http://schemas.microsoft.com/office/drawing/2014/main" id="{B9A06BF9-138E-43A7-E078-02A7A00C340B}"/>
              </a:ext>
            </a:extLst>
          </p:cNvPr>
          <p:cNvSpPr/>
          <p:nvPr/>
        </p:nvSpPr>
        <p:spPr>
          <a:xfrm>
            <a:off x="767904" y="5062225"/>
            <a:ext cx="3010440"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ضعف العمل المؤسسي</a:t>
            </a:r>
            <a:endParaRPr lang="en-US" sz="20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DC62E287-3F12-77EC-D093-F74BE659975E}"/>
              </a:ext>
            </a:extLst>
          </p:cNvPr>
          <p:cNvSpPr/>
          <p:nvPr/>
        </p:nvSpPr>
        <p:spPr>
          <a:xfrm>
            <a:off x="1415480" y="5660385"/>
            <a:ext cx="2815332" cy="696986"/>
          </a:xfrm>
          <a:prstGeom prst="rect">
            <a:avLst/>
          </a:prstGeom>
          <a:noFill/>
          <a:ln/>
        </p:spPr>
        <p:txBody>
          <a:bodyPr wrap="square" lIns="0" tIns="0" rIns="0" bIns="0" rtlCol="0" anchor="t">
            <a:spAutoFit/>
          </a:bodyPr>
          <a:lstStyle/>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التفكير التقليدي الجامد</a:t>
            </a:r>
          </a:p>
          <a:p>
            <a:pPr marL="285750" indent="-285750" algn="r" rtl="1">
              <a:lnSpc>
                <a:spcPct val="150000"/>
              </a:lnSpc>
              <a:buFont typeface="Arial" panose="020B0604020202020204" pitchFamily="34" charset="0"/>
              <a:buChar char="•"/>
            </a:pPr>
            <a:r>
              <a:rPr lang="en-US" sz="1600" dirty="0" err="1">
                <a:solidFill>
                  <a:srgbClr val="384653"/>
                </a:solidFill>
                <a:latin typeface="Alexandria" pitchFamily="2" charset="-78"/>
                <a:ea typeface="Montserrat" pitchFamily="34" charset="-122"/>
                <a:cs typeface="Alexandria" pitchFamily="2" charset="-78"/>
              </a:rPr>
              <a:t>ضعف</a:t>
            </a:r>
            <a:r>
              <a:rPr lang="en-US" sz="1600" dirty="0">
                <a:solidFill>
                  <a:srgbClr val="384653"/>
                </a:solidFill>
                <a:latin typeface="Alexandria" pitchFamily="2" charset="-78"/>
                <a:ea typeface="Montserrat" pitchFamily="34" charset="-122"/>
                <a:cs typeface="Alexandria" pitchFamily="2" charset="-78"/>
              </a:rPr>
              <a:t> التقدير والتقويم.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461633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490B101-F47F-A492-059A-734D779B19E8}"/>
              </a:ext>
            </a:extLst>
          </p:cNvPr>
          <p:cNvSpPr/>
          <p:nvPr/>
        </p:nvSpPr>
        <p:spPr>
          <a:xfrm>
            <a:off x="2682611" y="524514"/>
            <a:ext cx="4908848" cy="593923"/>
          </a:xfrm>
          <a:prstGeom prst="rect">
            <a:avLst/>
          </a:prstGeom>
          <a:noFill/>
          <a:ln/>
        </p:spPr>
        <p:txBody>
          <a:bodyPr wrap="none" lIns="0" tIns="0" rIns="0" bIns="0" rtlCol="0" anchor="t"/>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مراحل نشوء الأزمة وتطورها:</a:t>
            </a:r>
            <a:endParaRPr lang="ar-SA"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53E78476-2590-CA5E-6F50-F333BA55C47D}"/>
              </a:ext>
            </a:extLst>
          </p:cNvPr>
          <p:cNvPicPr>
            <a:picLocks noChangeAspect="1"/>
          </p:cNvPicPr>
          <p:nvPr/>
        </p:nvPicPr>
        <p:blipFill>
          <a:blip r:embed="rId3"/>
          <a:stretch>
            <a:fillRect/>
          </a:stretch>
        </p:blipFill>
        <p:spPr>
          <a:xfrm>
            <a:off x="631924" y="1504851"/>
            <a:ext cx="10928152" cy="4311154"/>
          </a:xfrm>
          <a:prstGeom prst="rect">
            <a:avLst/>
          </a:prstGeom>
        </p:spPr>
      </p:pic>
      <p:sp>
        <p:nvSpPr>
          <p:cNvPr id="8" name="Text 1">
            <a:extLst>
              <a:ext uri="{FF2B5EF4-FFF2-40B4-BE49-F238E27FC236}">
                <a16:creationId xmlns:a16="http://schemas.microsoft.com/office/drawing/2014/main" id="{BBA3600B-901F-ABEF-AF2D-044BB6925D7D}"/>
              </a:ext>
            </a:extLst>
          </p:cNvPr>
          <p:cNvSpPr/>
          <p:nvPr/>
        </p:nvSpPr>
        <p:spPr>
          <a:xfrm>
            <a:off x="7686108" y="2997928"/>
            <a:ext cx="2173944"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ما قبل الأزمة</a:t>
            </a:r>
            <a:endParaRPr lang="ar-SA" sz="1958"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1C90578A-B1A3-702F-23DD-CC657FBCC599}"/>
              </a:ext>
            </a:extLst>
          </p:cNvPr>
          <p:cNvSpPr/>
          <p:nvPr/>
        </p:nvSpPr>
        <p:spPr>
          <a:xfrm>
            <a:off x="7591459" y="3393444"/>
            <a:ext cx="2395757" cy="1308307"/>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تشمل الاستعداد المبكر،  ورصد مؤشرات الخطر، اتخاذ الإجراءات الوقاية للحد من احتمالية وقوع الأزمة</a:t>
            </a:r>
            <a:endParaRPr lang="ar-SA" sz="1458"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29EA5525-36BB-EBF3-CCC8-918784823F2C}"/>
              </a:ext>
            </a:extLst>
          </p:cNvPr>
          <p:cNvSpPr/>
          <p:nvPr/>
        </p:nvSpPr>
        <p:spPr>
          <a:xfrm>
            <a:off x="4953267" y="2764999"/>
            <a:ext cx="2173944"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أثناء الأزمة</a:t>
            </a:r>
            <a:endParaRPr lang="ar-SA" sz="1958"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81799CBF-1C14-090D-D4D3-42A74DC63A88}"/>
              </a:ext>
            </a:extLst>
          </p:cNvPr>
          <p:cNvSpPr/>
          <p:nvPr/>
        </p:nvSpPr>
        <p:spPr>
          <a:xfrm>
            <a:off x="4967609" y="3153620"/>
            <a:ext cx="2173944" cy="1644874"/>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تبدأ عند وقوع الأزمة فعليا، وتشمل الاستجابة السريعة واحتواء الأضرار، اتخاذ القرارات المناسبة لتقليل الخسائر</a:t>
            </a:r>
            <a:endParaRPr lang="ar-SA" sz="1458"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E4ED24B9-9358-242C-2446-6F226979D578}"/>
              </a:ext>
            </a:extLst>
          </p:cNvPr>
          <p:cNvSpPr/>
          <p:nvPr/>
        </p:nvSpPr>
        <p:spPr>
          <a:xfrm>
            <a:off x="2249109" y="2997928"/>
            <a:ext cx="2173945"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ما بعد الأزمة</a:t>
            </a:r>
            <a:endParaRPr lang="ar-SA" sz="1958"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47C2F234-99BD-F69D-BAD9-5AEB311926F9}"/>
              </a:ext>
            </a:extLst>
          </p:cNvPr>
          <p:cNvSpPr/>
          <p:nvPr/>
        </p:nvSpPr>
        <p:spPr>
          <a:xfrm>
            <a:off x="1869636" y="3393186"/>
            <a:ext cx="2772829" cy="1308307"/>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التركز على تعافي، واستعادة النشاط المؤسسي، واستخلاص الدروس المستفادة، وتطوير الخطط الوقائية المستقبلية</a:t>
            </a:r>
            <a:endParaRPr lang="ar-SA" sz="1458"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7E5B5FDB-9FB1-AD89-E5C6-652D23FB422F}"/>
              </a:ext>
            </a:extLst>
          </p:cNvPr>
          <p:cNvSpPr/>
          <p:nvPr/>
        </p:nvSpPr>
        <p:spPr>
          <a:xfrm>
            <a:off x="911424" y="5707735"/>
            <a:ext cx="10648652" cy="696986"/>
          </a:xfrm>
          <a:prstGeom prst="rect">
            <a:avLst/>
          </a:prstGeom>
          <a:noFill/>
          <a:ln/>
        </p:spPr>
        <p:txBody>
          <a:bodyPr wrap="square" lIns="0" tIns="0" rIns="0" bIns="0" rtlCol="0" anchor="t">
            <a:spAutoFit/>
          </a:bodyPr>
          <a:lstStyle/>
          <a:p>
            <a:pPr algn="ctr" rtl="1">
              <a:lnSpc>
                <a:spcPct val="150000"/>
              </a:lnSpc>
            </a:pPr>
            <a:r>
              <a:rPr lang="ar-SA" sz="1417" b="1" dirty="0">
                <a:solidFill>
                  <a:schemeClr val="accent2">
                    <a:lumMod val="75000"/>
                  </a:schemeClr>
                </a:solidFill>
                <a:latin typeface="Alexandria" pitchFamily="2" charset="-78"/>
                <a:ea typeface="Montserrat" pitchFamily="34" charset="-122"/>
                <a:cs typeface="Alexandria" pitchFamily="2" charset="-78"/>
              </a:rPr>
              <a:t>في البيئة التعليمية: </a:t>
            </a:r>
            <a:r>
              <a:rPr lang="ar-SA" sz="1600" dirty="0">
                <a:solidFill>
                  <a:schemeClr val="tx2"/>
                </a:solidFill>
                <a:latin typeface="Alexandria" pitchFamily="2" charset="-78"/>
                <a:ea typeface="Montserrat" pitchFamily="34" charset="-122"/>
                <a:cs typeface="Alexandria" pitchFamily="2" charset="-78"/>
              </a:rPr>
              <a:t>تضمن هذه المراحل استمرارية التعلم وحماية الطلبة والعاملين، مع تقليل الآثار السلبية للأزمات في كل مرحلة.</a:t>
            </a:r>
            <a:endParaRPr lang="ar-SA" sz="1417" dirty="0">
              <a:solidFill>
                <a:schemeClr val="tx2"/>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C2AEF21-71DB-257F-F266-B85FD35A3E75}"/>
              </a:ext>
            </a:extLst>
          </p:cNvPr>
          <p:cNvSpPr txBox="1"/>
          <p:nvPr/>
        </p:nvSpPr>
        <p:spPr>
          <a:xfrm>
            <a:off x="2809830" y="1376889"/>
            <a:ext cx="6686542" cy="553998"/>
          </a:xfrm>
          <a:prstGeom prst="rect">
            <a:avLst/>
          </a:prstGeom>
          <a:noFill/>
        </p:spPr>
        <p:txBody>
          <a:bodyPr wrap="square" rtlCol="0">
            <a:spAutoFit/>
          </a:bodyPr>
          <a:lstStyle/>
          <a:p>
            <a:pPr algn="ctr"/>
            <a:r>
              <a:rPr lang="ar-SA" sz="1600" dirty="0">
                <a:latin typeface="Alexandria" pitchFamily="2" charset="-78"/>
                <a:cs typeface="Alexandria" pitchFamily="2" charset="-78"/>
              </a:rPr>
              <a:t>يمكن تلخيص مراحل الأزمة في ثلاث مراحل رئيسية:</a:t>
            </a:r>
          </a:p>
          <a:p>
            <a:endParaRPr lang="en-US" dirty="0"/>
          </a:p>
        </p:txBody>
      </p:sp>
    </p:spTree>
    <p:extLst>
      <p:ext uri="{BB962C8B-B14F-4D97-AF65-F5344CB8AC3E}">
        <p14:creationId xmlns:p14="http://schemas.microsoft.com/office/powerpoint/2010/main" val="89340859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605F8CF7-C620-089A-F426-CF31555BDDEE}"/>
              </a:ext>
            </a:extLst>
          </p:cNvPr>
          <p:cNvPicPr>
            <a:picLocks noChangeAspect="1"/>
          </p:cNvPicPr>
          <p:nvPr/>
        </p:nvPicPr>
        <p:blipFill>
          <a:blip r:embed="rId3"/>
          <a:stretch>
            <a:fillRect/>
          </a:stretch>
        </p:blipFill>
        <p:spPr>
          <a:xfrm>
            <a:off x="367790" y="993294"/>
            <a:ext cx="4800600" cy="56909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 0">
            <a:extLst>
              <a:ext uri="{FF2B5EF4-FFF2-40B4-BE49-F238E27FC236}">
                <a16:creationId xmlns:a16="http://schemas.microsoft.com/office/drawing/2014/main" id="{1B46ECF8-D1AE-9E58-AA98-2A41EB28E535}"/>
              </a:ext>
            </a:extLst>
          </p:cNvPr>
          <p:cNvSpPr/>
          <p:nvPr/>
        </p:nvSpPr>
        <p:spPr>
          <a:xfrm>
            <a:off x="5049325" y="2037149"/>
            <a:ext cx="6693018" cy="570605"/>
          </a:xfrm>
          <a:prstGeom prst="rect">
            <a:avLst/>
          </a:prstGeom>
          <a:noFill/>
          <a:ln/>
        </p:spPr>
        <p:txBody>
          <a:bodyPr wrap="square" lIns="0" tIns="0" rIns="0" bIns="0" rtlCol="0" anchor="t">
            <a:spAutoFit/>
          </a:bodyPr>
          <a:lstStyle/>
          <a:p>
            <a:pPr algn="ctr" rtl="1"/>
            <a:r>
              <a:rPr lang="ar-SA" sz="3708" b="1" dirty="0">
                <a:solidFill>
                  <a:srgbClr val="00B0F0"/>
                </a:solidFill>
                <a:latin typeface="Alexandria" pitchFamily="2" charset="-78"/>
                <a:ea typeface="Barlow Bold" pitchFamily="34" charset="-122"/>
                <a:cs typeface="Alexandria" pitchFamily="2" charset="-78"/>
              </a:rPr>
              <a:t>مراحل تطور الأزمات</a:t>
            </a:r>
            <a:endParaRPr lang="ar-SA" sz="3708" dirty="0">
              <a:solidFill>
                <a:srgbClr val="00B0F0"/>
              </a:solidFill>
              <a:latin typeface="Alexandria" pitchFamily="2" charset="-78"/>
              <a:cs typeface="Alexandria" pitchFamily="2" charset="-78"/>
            </a:endParaRPr>
          </a:p>
        </p:txBody>
      </p:sp>
      <p:sp>
        <p:nvSpPr>
          <p:cNvPr id="11" name="Text 1">
            <a:extLst>
              <a:ext uri="{FF2B5EF4-FFF2-40B4-BE49-F238E27FC236}">
                <a16:creationId xmlns:a16="http://schemas.microsoft.com/office/drawing/2014/main" id="{55C7FA96-9EC8-20B0-63C9-3E65EFBFD4B3}"/>
              </a:ext>
            </a:extLst>
          </p:cNvPr>
          <p:cNvSpPr/>
          <p:nvPr/>
        </p:nvSpPr>
        <p:spPr>
          <a:xfrm>
            <a:off x="5250257" y="3093534"/>
            <a:ext cx="6356152" cy="2116605"/>
          </a:xfrm>
          <a:prstGeom prst="rect">
            <a:avLst/>
          </a:prstGeom>
          <a:noFill/>
          <a:ln/>
        </p:spPr>
        <p:txBody>
          <a:bodyPr wrap="square" lIns="0" tIns="0" rIns="0" bIns="0" rtlCol="0" anchor="t">
            <a:spAutoFit/>
          </a:bodyPr>
          <a:lstStyle/>
          <a:p>
            <a:pPr algn="ctr" rtl="1">
              <a:lnSpc>
                <a:spcPct val="200000"/>
              </a:lnSpc>
            </a:pPr>
            <a:r>
              <a:rPr lang="ar-SA" sz="1417" dirty="0">
                <a:solidFill>
                  <a:srgbClr val="384653"/>
                </a:solidFill>
                <a:latin typeface="Alexandria" pitchFamily="2" charset="-78"/>
                <a:ea typeface="Montserrat" pitchFamily="34" charset="-122"/>
                <a:cs typeface="Alexandria" pitchFamily="2" charset="-78"/>
              </a:rPr>
              <a:t>تمر الأزمة عادةً بعدة مراحل متتابعة، تبدأ بإشارات مبكرة قد لا تحظى بالانتباه الكافي، ثم تتطور تدريجيًا مع تراكم المسببات وضعف المعالجة، إلى أن تصل إلى مرحلة الذروة، قبل أن تبدأ في الانحسار والتراجع إذا تمت إدارتها بصورة فاعلة. ويساعد فهم هذه المراحل المؤسسة على التدخل في الوقت المناسب، واختيار الاستجابة الأنسب في كل مرحلة.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20548075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0132" y="41731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EA1240-55D0-BC2B-6FAA-79AD612ABFD5}"/>
              </a:ext>
            </a:extLst>
          </p:cNvPr>
          <p:cNvSpPr/>
          <p:nvPr/>
        </p:nvSpPr>
        <p:spPr>
          <a:xfrm>
            <a:off x="3254716" y="533535"/>
            <a:ext cx="4313680" cy="431913"/>
          </a:xfrm>
          <a:prstGeom prst="rect">
            <a:avLst/>
          </a:prstGeom>
          <a:noFill/>
          <a:ln/>
        </p:spPr>
        <p:txBody>
          <a:bodyPr wrap="none" lIns="0" tIns="0" rIns="0" bIns="0" rtlCol="0" anchor="t">
            <a:spAutoFit/>
          </a:bodyPr>
          <a:lstStyle/>
          <a:p>
            <a:pPr algn="r" rtl="1">
              <a:lnSpc>
                <a:spcPts val="3708"/>
              </a:lnSpc>
            </a:pPr>
            <a:r>
              <a:rPr lang="ar-SA" sz="2400" b="1" dirty="0">
                <a:solidFill>
                  <a:srgbClr val="00B0F0"/>
                </a:solidFill>
                <a:latin typeface="Alexandria" pitchFamily="2" charset="-78"/>
                <a:ea typeface="Barlow Bold" pitchFamily="34" charset="-122"/>
                <a:cs typeface="Alexandria" pitchFamily="2" charset="-78"/>
              </a:rPr>
              <a:t>مراحل تطور الأزمة التفصيلية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D6A4186-D77D-EB7B-5F9D-E7C5465445B8}"/>
              </a:ext>
            </a:extLst>
          </p:cNvPr>
          <p:cNvSpPr/>
          <p:nvPr/>
        </p:nvSpPr>
        <p:spPr>
          <a:xfrm>
            <a:off x="6086475" y="1338759"/>
            <a:ext cx="19050" cy="4886523"/>
          </a:xfrm>
          <a:prstGeom prst="roundRect">
            <a:avLst>
              <a:gd name="adj" fmla="val 1137336"/>
            </a:avLst>
          </a:prstGeom>
          <a:solidFill>
            <a:srgbClr val="BACFDD"/>
          </a:solidFill>
          <a:ln/>
        </p:spPr>
        <p:txBody>
          <a:bodyPr>
            <a:spAutoFit/>
          </a:bodyPr>
          <a:lstStyle/>
          <a:p>
            <a:endParaRPr lang="en-US"/>
          </a:p>
        </p:txBody>
      </p:sp>
      <p:sp>
        <p:nvSpPr>
          <p:cNvPr id="8" name="Shape 2">
            <a:extLst>
              <a:ext uri="{FF2B5EF4-FFF2-40B4-BE49-F238E27FC236}">
                <a16:creationId xmlns:a16="http://schemas.microsoft.com/office/drawing/2014/main" id="{E17516F1-DF75-34B6-1B60-B275D68EA7DF}"/>
              </a:ext>
            </a:extLst>
          </p:cNvPr>
          <p:cNvSpPr/>
          <p:nvPr/>
        </p:nvSpPr>
        <p:spPr>
          <a:xfrm>
            <a:off x="6239421" y="1491655"/>
            <a:ext cx="433288" cy="19050"/>
          </a:xfrm>
          <a:prstGeom prst="roundRect">
            <a:avLst>
              <a:gd name="adj" fmla="val 1137336"/>
            </a:avLst>
          </a:prstGeom>
          <a:solidFill>
            <a:srgbClr val="BACFDD"/>
          </a:solidFill>
          <a:ln/>
        </p:spPr>
        <p:txBody>
          <a:bodyPr>
            <a:spAutoFit/>
          </a:bodyPr>
          <a:lstStyle/>
          <a:p>
            <a:endParaRPr lang="en-US"/>
          </a:p>
        </p:txBody>
      </p:sp>
      <p:sp>
        <p:nvSpPr>
          <p:cNvPr id="9" name="Shape 3">
            <a:extLst>
              <a:ext uri="{FF2B5EF4-FFF2-40B4-BE49-F238E27FC236}">
                <a16:creationId xmlns:a16="http://schemas.microsoft.com/office/drawing/2014/main" id="{C8EE7EF1-A8E6-3DC8-2EF4-C3D2BC3B6605}"/>
              </a:ext>
            </a:extLst>
          </p:cNvPr>
          <p:cNvSpPr/>
          <p:nvPr/>
        </p:nvSpPr>
        <p:spPr>
          <a:xfrm>
            <a:off x="5933529" y="1338758"/>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0" name="Text 4">
            <a:extLst>
              <a:ext uri="{FF2B5EF4-FFF2-40B4-BE49-F238E27FC236}">
                <a16:creationId xmlns:a16="http://schemas.microsoft.com/office/drawing/2014/main" id="{31C431F2-1A92-85FF-ACFE-54A9590D7171}"/>
              </a:ext>
            </a:extLst>
          </p:cNvPr>
          <p:cNvSpPr/>
          <p:nvPr/>
        </p:nvSpPr>
        <p:spPr>
          <a:xfrm>
            <a:off x="6063243" y="1447063"/>
            <a:ext cx="104195"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1</a:t>
            </a:r>
            <a:endParaRPr lang="ar-SA" sz="20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5FF06AC-E94F-BE25-6B6E-50237A3F31D0}"/>
              </a:ext>
            </a:extLst>
          </p:cNvPr>
          <p:cNvSpPr/>
          <p:nvPr/>
        </p:nvSpPr>
        <p:spPr>
          <a:xfrm>
            <a:off x="6818114" y="1388369"/>
            <a:ext cx="1368965"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الإنذار المبكر</a:t>
            </a:r>
            <a:endParaRPr lang="ar-SA" sz="1800"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9A6B547-55A2-CEA9-8376-4EF277199F72}"/>
              </a:ext>
            </a:extLst>
          </p:cNvPr>
          <p:cNvSpPr/>
          <p:nvPr/>
        </p:nvSpPr>
        <p:spPr>
          <a:xfrm>
            <a:off x="6192794" y="1896200"/>
            <a:ext cx="5549549"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ea typeface="Montserrat" pitchFamily="34" charset="-122"/>
                <a:cs typeface="Alexandria" pitchFamily="2" charset="-78"/>
              </a:rPr>
              <a:t>تظهر في هذه المرحلة مؤشرات أولية أو إشارات تنبّه إلى احتمال وقوع أزمة في المستقبل. وقد تتمثل هذه المؤشرات في شكاوى متكررة، أو خلل إداري، أو ضعف في التواصل، أو بوادر توتر داخل المؤسسة. وغالبًا ما تكمن خطورة هذه المرحلة في تجاهل تلك الإشارات أو التقليل من أهميتها.</a:t>
            </a:r>
            <a:endParaRPr lang="ar-SA"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DBA33776-68EB-3EA4-D34C-7C1DC00CE64E}"/>
              </a:ext>
            </a:extLst>
          </p:cNvPr>
          <p:cNvGrpSpPr/>
          <p:nvPr/>
        </p:nvGrpSpPr>
        <p:grpSpPr>
          <a:xfrm>
            <a:off x="5511076" y="3239830"/>
            <a:ext cx="739180" cy="324942"/>
            <a:chOff x="5519291" y="2147590"/>
            <a:chExt cx="739180" cy="324942"/>
          </a:xfrm>
        </p:grpSpPr>
        <p:sp>
          <p:nvSpPr>
            <p:cNvPr id="13" name="Shape 7">
              <a:extLst>
                <a:ext uri="{FF2B5EF4-FFF2-40B4-BE49-F238E27FC236}">
                  <a16:creationId xmlns:a16="http://schemas.microsoft.com/office/drawing/2014/main" id="{1F69FA3B-D376-3D8E-2C01-E2186040CD83}"/>
                </a:ext>
              </a:extLst>
            </p:cNvPr>
            <p:cNvSpPr/>
            <p:nvPr/>
          </p:nvSpPr>
          <p:spPr>
            <a:xfrm>
              <a:off x="5519291" y="2300486"/>
              <a:ext cx="433288" cy="19050"/>
            </a:xfrm>
            <a:prstGeom prst="roundRect">
              <a:avLst>
                <a:gd name="adj" fmla="val 1137336"/>
              </a:avLst>
            </a:prstGeom>
            <a:solidFill>
              <a:srgbClr val="BACFDD"/>
            </a:solidFill>
            <a:ln/>
          </p:spPr>
          <p:txBody>
            <a:bodyPr>
              <a:spAutoFit/>
            </a:bodyPr>
            <a:lstStyle/>
            <a:p>
              <a:endParaRPr lang="en-US"/>
            </a:p>
          </p:txBody>
        </p:sp>
        <p:sp>
          <p:nvSpPr>
            <p:cNvPr id="14" name="Shape 8">
              <a:extLst>
                <a:ext uri="{FF2B5EF4-FFF2-40B4-BE49-F238E27FC236}">
                  <a16:creationId xmlns:a16="http://schemas.microsoft.com/office/drawing/2014/main" id="{29CFAEAD-EC5E-C12E-1F46-F57F44A87CD7}"/>
                </a:ext>
              </a:extLst>
            </p:cNvPr>
            <p:cNvSpPr/>
            <p:nvPr/>
          </p:nvSpPr>
          <p:spPr>
            <a:xfrm>
              <a:off x="5933529" y="2147590"/>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5" name="Text 9">
              <a:extLst>
                <a:ext uri="{FF2B5EF4-FFF2-40B4-BE49-F238E27FC236}">
                  <a16:creationId xmlns:a16="http://schemas.microsoft.com/office/drawing/2014/main" id="{EACC1381-ABB6-E26C-CEDD-61405E676064}"/>
                </a:ext>
              </a:extLst>
            </p:cNvPr>
            <p:cNvSpPr/>
            <p:nvPr/>
          </p:nvSpPr>
          <p:spPr>
            <a:xfrm>
              <a:off x="6027779" y="2229121"/>
              <a:ext cx="155491"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2</a:t>
              </a:r>
              <a:endParaRPr lang="ar-SA" sz="2000" dirty="0">
                <a:latin typeface="Alexandria" pitchFamily="2" charset="-78"/>
                <a:cs typeface="Alexandria" pitchFamily="2" charset="-78"/>
              </a:endParaRPr>
            </a:p>
          </p:txBody>
        </p:sp>
      </p:grpSp>
      <p:sp>
        <p:nvSpPr>
          <p:cNvPr id="16" name="Text 10">
            <a:extLst>
              <a:ext uri="{FF2B5EF4-FFF2-40B4-BE49-F238E27FC236}">
                <a16:creationId xmlns:a16="http://schemas.microsoft.com/office/drawing/2014/main" id="{B3CE6760-2E74-DBA0-35E4-04D11D87D475}"/>
              </a:ext>
            </a:extLst>
          </p:cNvPr>
          <p:cNvSpPr/>
          <p:nvPr/>
        </p:nvSpPr>
        <p:spPr>
          <a:xfrm>
            <a:off x="3949728" y="3272795"/>
            <a:ext cx="1352934" cy="230832"/>
          </a:xfrm>
          <a:prstGeom prst="rect">
            <a:avLst/>
          </a:prstGeom>
          <a:noFill/>
          <a:ln/>
        </p:spPr>
        <p:txBody>
          <a:bodyPr wrap="none" lIns="0" tIns="0" rIns="0" bIns="0" rtlCol="0" anchor="t">
            <a:spAutoFit/>
          </a:bodyPr>
          <a:lstStyle/>
          <a:p>
            <a:pPr algn="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نشوء الأزمة</a:t>
            </a:r>
            <a:endParaRPr lang="ar-SA" sz="1800" dirty="0">
              <a:solidFill>
                <a:schemeClr val="accent2">
                  <a:lumMod val="75000"/>
                </a:schemeClr>
              </a:solidFill>
              <a:latin typeface="Alexandria" pitchFamily="2" charset="-78"/>
              <a:cs typeface="Alexandria" pitchFamily="2" charset="-78"/>
            </a:endParaRPr>
          </a:p>
        </p:txBody>
      </p:sp>
      <p:sp>
        <p:nvSpPr>
          <p:cNvPr id="17" name="Text 11">
            <a:extLst>
              <a:ext uri="{FF2B5EF4-FFF2-40B4-BE49-F238E27FC236}">
                <a16:creationId xmlns:a16="http://schemas.microsoft.com/office/drawing/2014/main" id="{24B1D0A8-79C9-D0B1-DFC2-13ACFCC6ECC0}"/>
              </a:ext>
            </a:extLst>
          </p:cNvPr>
          <p:cNvSpPr/>
          <p:nvPr/>
        </p:nvSpPr>
        <p:spPr>
          <a:xfrm>
            <a:off x="634552" y="3602197"/>
            <a:ext cx="5255398" cy="1256241"/>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cs typeface="Alexandria" pitchFamily="2" charset="-78"/>
              </a:rPr>
              <a:t>تبدأ الأزمة هنا في التشكل بصورة أكثر وضوحًا نتيجة تراكم المشكلات أو عدم التعامل الجاد مع مؤشرات الإنذار المبكر. وفي هذه المرحلة تنتقل المؤسسة من مجرد احتمال وقوع الأزمة إلى بداية ظهورها الفعلي، بما يستدعي الانتباه واتخاذ إجراءات احترازية سريعة.</a:t>
            </a:r>
          </a:p>
        </p:txBody>
      </p:sp>
      <p:sp>
        <p:nvSpPr>
          <p:cNvPr id="19" name="Shape 12">
            <a:extLst>
              <a:ext uri="{FF2B5EF4-FFF2-40B4-BE49-F238E27FC236}">
                <a16:creationId xmlns:a16="http://schemas.microsoft.com/office/drawing/2014/main" id="{6A936655-2EE0-E542-B5E2-0BCD5972F94D}"/>
              </a:ext>
            </a:extLst>
          </p:cNvPr>
          <p:cNvSpPr/>
          <p:nvPr/>
        </p:nvSpPr>
        <p:spPr>
          <a:xfrm>
            <a:off x="6310784" y="4762638"/>
            <a:ext cx="433288" cy="19050"/>
          </a:xfrm>
          <a:prstGeom prst="roundRect">
            <a:avLst>
              <a:gd name="adj" fmla="val 1137336"/>
            </a:avLst>
          </a:prstGeom>
          <a:solidFill>
            <a:srgbClr val="BACFDD"/>
          </a:solidFill>
          <a:ln/>
        </p:spPr>
        <p:txBody>
          <a:bodyPr wrap="square">
            <a:spAutoFit/>
          </a:bodyPr>
          <a:lstStyle/>
          <a:p>
            <a:endParaRPr lang="en-US"/>
          </a:p>
        </p:txBody>
      </p:sp>
      <p:grpSp>
        <p:nvGrpSpPr>
          <p:cNvPr id="2" name="Group 1">
            <a:extLst>
              <a:ext uri="{FF2B5EF4-FFF2-40B4-BE49-F238E27FC236}">
                <a16:creationId xmlns:a16="http://schemas.microsoft.com/office/drawing/2014/main" id="{FF36C1CD-C01C-3B1D-E259-2C7A148EE8FC}"/>
              </a:ext>
            </a:extLst>
          </p:cNvPr>
          <p:cNvGrpSpPr/>
          <p:nvPr/>
        </p:nvGrpSpPr>
        <p:grpSpPr>
          <a:xfrm>
            <a:off x="5952577" y="4568080"/>
            <a:ext cx="324942" cy="324942"/>
            <a:chOff x="5933529" y="2865636"/>
            <a:chExt cx="324942" cy="324942"/>
          </a:xfrm>
        </p:grpSpPr>
        <p:sp>
          <p:nvSpPr>
            <p:cNvPr id="20" name="Shape 13">
              <a:extLst>
                <a:ext uri="{FF2B5EF4-FFF2-40B4-BE49-F238E27FC236}">
                  <a16:creationId xmlns:a16="http://schemas.microsoft.com/office/drawing/2014/main" id="{84829394-EE5F-91E6-924F-962612B70CCA}"/>
                </a:ext>
              </a:extLst>
            </p:cNvPr>
            <p:cNvSpPr/>
            <p:nvPr/>
          </p:nvSpPr>
          <p:spPr>
            <a:xfrm>
              <a:off x="5933529" y="2865636"/>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65F02AB6-676D-B2A8-F4FE-5C8C8E98D1D6}"/>
                </a:ext>
              </a:extLst>
            </p:cNvPr>
            <p:cNvSpPr/>
            <p:nvPr/>
          </p:nvSpPr>
          <p:spPr>
            <a:xfrm>
              <a:off x="6022212" y="2934743"/>
              <a:ext cx="153888"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3</a:t>
              </a:r>
              <a:endParaRPr lang="ar-SA" sz="2000" dirty="0">
                <a:latin typeface="Alexandria" pitchFamily="2" charset="-78"/>
                <a:cs typeface="Alexandria" pitchFamily="2" charset="-78"/>
              </a:endParaRPr>
            </a:p>
          </p:txBody>
        </p:sp>
      </p:grpSp>
      <p:sp>
        <p:nvSpPr>
          <p:cNvPr id="22" name="Text 15">
            <a:extLst>
              <a:ext uri="{FF2B5EF4-FFF2-40B4-BE49-F238E27FC236}">
                <a16:creationId xmlns:a16="http://schemas.microsoft.com/office/drawing/2014/main" id="{49C73B6D-CEBE-DFFD-4519-36EC89CFF586}"/>
              </a:ext>
            </a:extLst>
          </p:cNvPr>
          <p:cNvSpPr/>
          <p:nvPr/>
        </p:nvSpPr>
        <p:spPr>
          <a:xfrm>
            <a:off x="7127133" y="4656747"/>
            <a:ext cx="1388201"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تفاقم الأزمة</a:t>
            </a:r>
            <a:endParaRPr lang="ar-SA" sz="1800" dirty="0">
              <a:solidFill>
                <a:schemeClr val="accent2">
                  <a:lumMod val="75000"/>
                </a:schemeClr>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EB6B8BD-EB38-CA30-D5F3-4B29F2EB27FF}"/>
              </a:ext>
            </a:extLst>
          </p:cNvPr>
          <p:cNvSpPr txBox="1"/>
          <p:nvPr/>
        </p:nvSpPr>
        <p:spPr>
          <a:xfrm>
            <a:off x="6078872" y="5146942"/>
            <a:ext cx="5705265" cy="1600438"/>
          </a:xfrm>
          <a:prstGeom prst="rect">
            <a:avLst/>
          </a:prstGeom>
          <a:noFill/>
        </p:spPr>
        <p:txBody>
          <a:bodyPr wrap="square" rtlCol="0">
            <a:spAutoFit/>
          </a:bodyPr>
          <a:lstStyle/>
          <a:p>
            <a:pPr algn="ctr" rtl="1">
              <a:lnSpc>
                <a:spcPct val="150000"/>
              </a:lnSpc>
            </a:pPr>
            <a:r>
              <a:rPr lang="ar-SA" dirty="0">
                <a:solidFill>
                  <a:srgbClr val="384653"/>
                </a:solidFill>
                <a:latin typeface="Alexandria" pitchFamily="2" charset="-78"/>
                <a:cs typeface="Alexandria" pitchFamily="2" charset="-78"/>
              </a:rPr>
              <a:t>في هذه المرحلة تتسع الأزمة وتزداد آثارها السلبية، ويظهر الخلل بشكل أكبر في الأداء والقرارات والتواصل بين الأطراف المعنية. كما تبدأ انعكاسات الأزمة في التأثير على سير العمل واستقرار المؤسسة، وقد تصبح المعالجة أكثر تعقيدًا إذا تأخر التدخل.</a:t>
            </a:r>
          </a:p>
          <a:p>
            <a:endParaRPr lang="en-US" dirty="0"/>
          </a:p>
        </p:txBody>
      </p:sp>
    </p:spTree>
    <p:extLst>
      <p:ext uri="{BB962C8B-B14F-4D97-AF65-F5344CB8AC3E}">
        <p14:creationId xmlns:p14="http://schemas.microsoft.com/office/powerpoint/2010/main" val="176880545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0132" y="41731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81375" y="1180893"/>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EA1240-55D0-BC2B-6FAA-79AD612ABFD5}"/>
              </a:ext>
            </a:extLst>
          </p:cNvPr>
          <p:cNvSpPr/>
          <p:nvPr/>
        </p:nvSpPr>
        <p:spPr>
          <a:xfrm>
            <a:off x="2536569" y="533535"/>
            <a:ext cx="5031827" cy="431913"/>
          </a:xfrm>
          <a:prstGeom prst="rect">
            <a:avLst/>
          </a:prstGeom>
          <a:noFill/>
          <a:ln/>
        </p:spPr>
        <p:txBody>
          <a:bodyPr wrap="none" lIns="0" tIns="0" rIns="0" bIns="0" rtlCol="0" anchor="t">
            <a:spAutoFit/>
          </a:bodyPr>
          <a:lstStyle/>
          <a:p>
            <a:pPr algn="r" rtl="1">
              <a:lnSpc>
                <a:spcPts val="3708"/>
              </a:lnSpc>
            </a:pPr>
            <a:r>
              <a:rPr lang="ar-SA" sz="2400" b="1" dirty="0">
                <a:solidFill>
                  <a:srgbClr val="00B0F0"/>
                </a:solidFill>
                <a:latin typeface="Alexandria" pitchFamily="2" charset="-78"/>
                <a:ea typeface="Barlow Bold" pitchFamily="34" charset="-122"/>
                <a:cs typeface="Alexandria" pitchFamily="2" charset="-78"/>
              </a:rPr>
              <a:t>تابع: مراحل تطور الأزمة التفصيلية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D6A4186-D77D-EB7B-5F9D-E7C5465445B8}"/>
              </a:ext>
            </a:extLst>
          </p:cNvPr>
          <p:cNvSpPr/>
          <p:nvPr/>
        </p:nvSpPr>
        <p:spPr>
          <a:xfrm>
            <a:off x="6086475" y="1338759"/>
            <a:ext cx="19050" cy="4886523"/>
          </a:xfrm>
          <a:prstGeom prst="roundRect">
            <a:avLst>
              <a:gd name="adj" fmla="val 1137336"/>
            </a:avLst>
          </a:prstGeom>
          <a:solidFill>
            <a:srgbClr val="BACFDD"/>
          </a:solidFill>
          <a:ln/>
        </p:spPr>
        <p:txBody>
          <a:bodyPr>
            <a:spAutoFit/>
          </a:bodyPr>
          <a:lstStyle/>
          <a:p>
            <a:endParaRPr lang="en-US"/>
          </a:p>
        </p:txBody>
      </p:sp>
      <p:sp>
        <p:nvSpPr>
          <p:cNvPr id="8" name="Shape 2">
            <a:extLst>
              <a:ext uri="{FF2B5EF4-FFF2-40B4-BE49-F238E27FC236}">
                <a16:creationId xmlns:a16="http://schemas.microsoft.com/office/drawing/2014/main" id="{E17516F1-DF75-34B6-1B60-B275D68EA7DF}"/>
              </a:ext>
            </a:extLst>
          </p:cNvPr>
          <p:cNvSpPr/>
          <p:nvPr/>
        </p:nvSpPr>
        <p:spPr>
          <a:xfrm>
            <a:off x="6239421" y="1491655"/>
            <a:ext cx="433288" cy="19050"/>
          </a:xfrm>
          <a:prstGeom prst="roundRect">
            <a:avLst>
              <a:gd name="adj" fmla="val 1137336"/>
            </a:avLst>
          </a:prstGeom>
          <a:solidFill>
            <a:srgbClr val="BACFDD"/>
          </a:solidFill>
          <a:ln/>
        </p:spPr>
        <p:txBody>
          <a:bodyPr>
            <a:spAutoFit/>
          </a:bodyPr>
          <a:lstStyle/>
          <a:p>
            <a:endParaRPr lang="en-US"/>
          </a:p>
        </p:txBody>
      </p:sp>
      <p:sp>
        <p:nvSpPr>
          <p:cNvPr id="9" name="Shape 3">
            <a:extLst>
              <a:ext uri="{FF2B5EF4-FFF2-40B4-BE49-F238E27FC236}">
                <a16:creationId xmlns:a16="http://schemas.microsoft.com/office/drawing/2014/main" id="{C8EE7EF1-A8E6-3DC8-2EF4-C3D2BC3B6605}"/>
              </a:ext>
            </a:extLst>
          </p:cNvPr>
          <p:cNvSpPr/>
          <p:nvPr/>
        </p:nvSpPr>
        <p:spPr>
          <a:xfrm>
            <a:off x="5933529" y="1338758"/>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0" name="Text 4">
            <a:extLst>
              <a:ext uri="{FF2B5EF4-FFF2-40B4-BE49-F238E27FC236}">
                <a16:creationId xmlns:a16="http://schemas.microsoft.com/office/drawing/2014/main" id="{31C431F2-1A92-85FF-ACFE-54A9590D7171}"/>
              </a:ext>
            </a:extLst>
          </p:cNvPr>
          <p:cNvSpPr/>
          <p:nvPr/>
        </p:nvSpPr>
        <p:spPr>
          <a:xfrm>
            <a:off x="6037595" y="1447063"/>
            <a:ext cx="155492"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4</a:t>
            </a:r>
            <a:endParaRPr lang="ar-SA" sz="20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5FF06AC-E94F-BE25-6B6E-50237A3F31D0}"/>
              </a:ext>
            </a:extLst>
          </p:cNvPr>
          <p:cNvSpPr/>
          <p:nvPr/>
        </p:nvSpPr>
        <p:spPr>
          <a:xfrm>
            <a:off x="6818114" y="1388369"/>
            <a:ext cx="1673535"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الانفجار والذروة</a:t>
            </a:r>
            <a:endParaRPr lang="ar-SA" sz="1800"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9A6B547-55A2-CEA9-8376-4EF277199F72}"/>
              </a:ext>
            </a:extLst>
          </p:cNvPr>
          <p:cNvSpPr/>
          <p:nvPr/>
        </p:nvSpPr>
        <p:spPr>
          <a:xfrm>
            <a:off x="6192794" y="1896200"/>
            <a:ext cx="5549549"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ea typeface="Montserrat" pitchFamily="34" charset="-122"/>
                <a:cs typeface="Alexandria" pitchFamily="2" charset="-78"/>
              </a:rPr>
              <a:t>تصل الأزمة في هذه المرحلة إلى أعلى درجاتها من حيث التأثير والخطورة والضغط. وتكون المؤسسة أمام موقف حرج يتطلب قرارات سريعة وحاسمة للحد من الخسائر والسيطرة على الموقف. وغالبًا ما تكون هذه المرحلة الأكثر حساسية بسبب ارتفاع مستوى التوتر واتساع دائرة التأثر بالأزمة.</a:t>
            </a:r>
            <a:endParaRPr lang="ar-SA"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DBA33776-68EB-3EA4-D34C-7C1DC00CE64E}"/>
              </a:ext>
            </a:extLst>
          </p:cNvPr>
          <p:cNvGrpSpPr/>
          <p:nvPr/>
        </p:nvGrpSpPr>
        <p:grpSpPr>
          <a:xfrm>
            <a:off x="5511076" y="3239830"/>
            <a:ext cx="739180" cy="324942"/>
            <a:chOff x="5519291" y="2147590"/>
            <a:chExt cx="739180" cy="324942"/>
          </a:xfrm>
        </p:grpSpPr>
        <p:sp>
          <p:nvSpPr>
            <p:cNvPr id="13" name="Shape 7">
              <a:extLst>
                <a:ext uri="{FF2B5EF4-FFF2-40B4-BE49-F238E27FC236}">
                  <a16:creationId xmlns:a16="http://schemas.microsoft.com/office/drawing/2014/main" id="{1F69FA3B-D376-3D8E-2C01-E2186040CD83}"/>
                </a:ext>
              </a:extLst>
            </p:cNvPr>
            <p:cNvSpPr/>
            <p:nvPr/>
          </p:nvSpPr>
          <p:spPr>
            <a:xfrm>
              <a:off x="5519291" y="2300486"/>
              <a:ext cx="433288" cy="19050"/>
            </a:xfrm>
            <a:prstGeom prst="roundRect">
              <a:avLst>
                <a:gd name="adj" fmla="val 1137336"/>
              </a:avLst>
            </a:prstGeom>
            <a:solidFill>
              <a:srgbClr val="BACFDD"/>
            </a:solidFill>
            <a:ln/>
          </p:spPr>
          <p:txBody>
            <a:bodyPr>
              <a:spAutoFit/>
            </a:bodyPr>
            <a:lstStyle/>
            <a:p>
              <a:endParaRPr lang="en-US"/>
            </a:p>
          </p:txBody>
        </p:sp>
        <p:sp>
          <p:nvSpPr>
            <p:cNvPr id="14" name="Shape 8">
              <a:extLst>
                <a:ext uri="{FF2B5EF4-FFF2-40B4-BE49-F238E27FC236}">
                  <a16:creationId xmlns:a16="http://schemas.microsoft.com/office/drawing/2014/main" id="{29CFAEAD-EC5E-C12E-1F46-F57F44A87CD7}"/>
                </a:ext>
              </a:extLst>
            </p:cNvPr>
            <p:cNvSpPr/>
            <p:nvPr/>
          </p:nvSpPr>
          <p:spPr>
            <a:xfrm>
              <a:off x="5933529" y="2147590"/>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5" name="Text 9">
              <a:extLst>
                <a:ext uri="{FF2B5EF4-FFF2-40B4-BE49-F238E27FC236}">
                  <a16:creationId xmlns:a16="http://schemas.microsoft.com/office/drawing/2014/main" id="{EACC1381-ABB6-E26C-CEDD-61405E676064}"/>
                </a:ext>
              </a:extLst>
            </p:cNvPr>
            <p:cNvSpPr/>
            <p:nvPr/>
          </p:nvSpPr>
          <p:spPr>
            <a:xfrm>
              <a:off x="6025375" y="2229121"/>
              <a:ext cx="160300"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5</a:t>
              </a:r>
              <a:endParaRPr lang="ar-SA" sz="2000" dirty="0">
                <a:latin typeface="Alexandria" pitchFamily="2" charset="-78"/>
                <a:cs typeface="Alexandria" pitchFamily="2" charset="-78"/>
              </a:endParaRPr>
            </a:p>
          </p:txBody>
        </p:sp>
      </p:grpSp>
      <p:sp>
        <p:nvSpPr>
          <p:cNvPr id="16" name="Text 10">
            <a:extLst>
              <a:ext uri="{FF2B5EF4-FFF2-40B4-BE49-F238E27FC236}">
                <a16:creationId xmlns:a16="http://schemas.microsoft.com/office/drawing/2014/main" id="{B3CE6760-2E74-DBA0-35E4-04D11D87D475}"/>
              </a:ext>
            </a:extLst>
          </p:cNvPr>
          <p:cNvSpPr/>
          <p:nvPr/>
        </p:nvSpPr>
        <p:spPr>
          <a:xfrm>
            <a:off x="3475238" y="3272795"/>
            <a:ext cx="1827424" cy="230832"/>
          </a:xfrm>
          <a:prstGeom prst="rect">
            <a:avLst/>
          </a:prstGeom>
          <a:noFill/>
          <a:ln/>
        </p:spPr>
        <p:txBody>
          <a:bodyPr wrap="none" lIns="0" tIns="0" rIns="0" bIns="0" rtlCol="0" anchor="t">
            <a:spAutoFit/>
          </a:bodyPr>
          <a:lstStyle/>
          <a:p>
            <a:pPr algn="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الانحسار والتراجع</a:t>
            </a:r>
            <a:endParaRPr lang="ar-SA" sz="1800" dirty="0">
              <a:solidFill>
                <a:schemeClr val="accent2">
                  <a:lumMod val="75000"/>
                </a:schemeClr>
              </a:solidFill>
              <a:latin typeface="Alexandria" pitchFamily="2" charset="-78"/>
              <a:cs typeface="Alexandria" pitchFamily="2" charset="-78"/>
            </a:endParaRPr>
          </a:p>
        </p:txBody>
      </p:sp>
      <p:sp>
        <p:nvSpPr>
          <p:cNvPr id="17" name="Text 11">
            <a:extLst>
              <a:ext uri="{FF2B5EF4-FFF2-40B4-BE49-F238E27FC236}">
                <a16:creationId xmlns:a16="http://schemas.microsoft.com/office/drawing/2014/main" id="{24B1D0A8-79C9-D0B1-DFC2-13ACFCC6ECC0}"/>
              </a:ext>
            </a:extLst>
          </p:cNvPr>
          <p:cNvSpPr/>
          <p:nvPr/>
        </p:nvSpPr>
        <p:spPr>
          <a:xfrm>
            <a:off x="634552" y="3602197"/>
            <a:ext cx="5255398"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cs typeface="Alexandria" pitchFamily="2" charset="-78"/>
              </a:rPr>
              <a:t>تبدأ الأزمة في هذه المرحلة بفقدان حدتها تدريجيًا نتيجة التدخل والمعالجة ووضوح الرؤية بشكل أكبر. وتظهر مؤشرات أولية على استعادة السيطرة، كما تبدأ آثار الأزمة في التراجع، إلا أن المؤسسة تظل بحاجة إلى المتابعة الدقيقة حتى لا تتجدد الأزمة أو تظهر آثارها مرة أخرى.</a:t>
            </a:r>
          </a:p>
        </p:txBody>
      </p:sp>
      <p:sp>
        <p:nvSpPr>
          <p:cNvPr id="19" name="Shape 12">
            <a:extLst>
              <a:ext uri="{FF2B5EF4-FFF2-40B4-BE49-F238E27FC236}">
                <a16:creationId xmlns:a16="http://schemas.microsoft.com/office/drawing/2014/main" id="{6A936655-2EE0-E542-B5E2-0BCD5972F94D}"/>
              </a:ext>
            </a:extLst>
          </p:cNvPr>
          <p:cNvSpPr/>
          <p:nvPr/>
        </p:nvSpPr>
        <p:spPr>
          <a:xfrm>
            <a:off x="6280230" y="4718761"/>
            <a:ext cx="433288" cy="19050"/>
          </a:xfrm>
          <a:prstGeom prst="roundRect">
            <a:avLst>
              <a:gd name="adj" fmla="val 1137336"/>
            </a:avLst>
          </a:prstGeom>
          <a:solidFill>
            <a:srgbClr val="BACFDD"/>
          </a:solidFill>
          <a:ln/>
        </p:spPr>
        <p:txBody>
          <a:bodyPr wrap="square">
            <a:spAutoFit/>
          </a:bodyPr>
          <a:lstStyle/>
          <a:p>
            <a:endParaRPr lang="en-US"/>
          </a:p>
        </p:txBody>
      </p:sp>
      <p:grpSp>
        <p:nvGrpSpPr>
          <p:cNvPr id="2" name="Group 1">
            <a:extLst>
              <a:ext uri="{FF2B5EF4-FFF2-40B4-BE49-F238E27FC236}">
                <a16:creationId xmlns:a16="http://schemas.microsoft.com/office/drawing/2014/main" id="{FF36C1CD-C01C-3B1D-E259-2C7A148EE8FC}"/>
              </a:ext>
            </a:extLst>
          </p:cNvPr>
          <p:cNvGrpSpPr/>
          <p:nvPr/>
        </p:nvGrpSpPr>
        <p:grpSpPr>
          <a:xfrm>
            <a:off x="5952577" y="4568080"/>
            <a:ext cx="324942" cy="324942"/>
            <a:chOff x="5933529" y="2865636"/>
            <a:chExt cx="324942" cy="324942"/>
          </a:xfrm>
        </p:grpSpPr>
        <p:sp>
          <p:nvSpPr>
            <p:cNvPr id="20" name="Shape 13">
              <a:extLst>
                <a:ext uri="{FF2B5EF4-FFF2-40B4-BE49-F238E27FC236}">
                  <a16:creationId xmlns:a16="http://schemas.microsoft.com/office/drawing/2014/main" id="{84829394-EE5F-91E6-924F-962612B70CCA}"/>
                </a:ext>
              </a:extLst>
            </p:cNvPr>
            <p:cNvSpPr/>
            <p:nvPr/>
          </p:nvSpPr>
          <p:spPr>
            <a:xfrm>
              <a:off x="5933529" y="2865636"/>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65F02AB6-676D-B2A8-F4FE-5C8C8E98D1D6}"/>
                </a:ext>
              </a:extLst>
            </p:cNvPr>
            <p:cNvSpPr/>
            <p:nvPr/>
          </p:nvSpPr>
          <p:spPr>
            <a:xfrm>
              <a:off x="6018204" y="2934743"/>
              <a:ext cx="161904"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6</a:t>
              </a:r>
              <a:endParaRPr lang="ar-SA" sz="2000" dirty="0">
                <a:latin typeface="Alexandria" pitchFamily="2" charset="-78"/>
                <a:cs typeface="Alexandria" pitchFamily="2" charset="-78"/>
              </a:endParaRPr>
            </a:p>
          </p:txBody>
        </p:sp>
      </p:grpSp>
      <p:sp>
        <p:nvSpPr>
          <p:cNvPr id="22" name="Text 15">
            <a:extLst>
              <a:ext uri="{FF2B5EF4-FFF2-40B4-BE49-F238E27FC236}">
                <a16:creationId xmlns:a16="http://schemas.microsoft.com/office/drawing/2014/main" id="{49C73B6D-CEBE-DFFD-4519-36EC89CFF586}"/>
              </a:ext>
            </a:extLst>
          </p:cNvPr>
          <p:cNvSpPr/>
          <p:nvPr/>
        </p:nvSpPr>
        <p:spPr>
          <a:xfrm>
            <a:off x="6933317" y="4604045"/>
            <a:ext cx="1912383"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التعافي والدروس</a:t>
            </a:r>
            <a:endParaRPr lang="ar-SA" sz="1800" dirty="0">
              <a:solidFill>
                <a:schemeClr val="accent2">
                  <a:lumMod val="75000"/>
                </a:schemeClr>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EB6B8BD-EB38-CA30-D5F3-4B29F2EB27FF}"/>
              </a:ext>
            </a:extLst>
          </p:cNvPr>
          <p:cNvSpPr txBox="1"/>
          <p:nvPr/>
        </p:nvSpPr>
        <p:spPr>
          <a:xfrm>
            <a:off x="6096000" y="4861228"/>
            <a:ext cx="5656013" cy="1671035"/>
          </a:xfrm>
          <a:prstGeom prst="rect">
            <a:avLst/>
          </a:prstGeom>
          <a:noFill/>
        </p:spPr>
        <p:txBody>
          <a:bodyPr wrap="square" rtlCol="0">
            <a:spAutoFit/>
          </a:bodyPr>
          <a:lstStyle/>
          <a:p>
            <a:pPr algn="ctr" rtl="1">
              <a:lnSpc>
                <a:spcPct val="150000"/>
              </a:lnSpc>
            </a:pPr>
            <a:r>
              <a:rPr lang="ar-SA" dirty="0">
                <a:solidFill>
                  <a:srgbClr val="384653"/>
                </a:solidFill>
                <a:latin typeface="Alexandria" pitchFamily="2" charset="-78"/>
                <a:cs typeface="Alexandria" pitchFamily="2" charset="-78"/>
              </a:rPr>
              <a:t>تعود المؤسسة تدريجيًا إلى وضعها الطبيعي، وتبدأ مرحلة التقييم والمراجعة لما حدث. وتُعد هذه المرحلة بالغة الأهمية لأنها لا تقتصر على إنهاء الأزمة، بل تشمل أيضًا تحليل أسبابها، وتحديد جوانب القوة والقصور في التعامل معها، والاستفادة من الدروس المستخلصة لمنع تكرارها مستقبلًا.</a:t>
            </a:r>
            <a:endParaRPr lang="en-US" dirty="0"/>
          </a:p>
        </p:txBody>
      </p:sp>
    </p:spTree>
    <p:extLst>
      <p:ext uri="{BB962C8B-B14F-4D97-AF65-F5344CB8AC3E}">
        <p14:creationId xmlns:p14="http://schemas.microsoft.com/office/powerpoint/2010/main" val="11256155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D26BEE1-9AED-2F56-35B0-515F482C42C4}"/>
              </a:ext>
            </a:extLst>
          </p:cNvPr>
          <p:cNvSpPr/>
          <p:nvPr/>
        </p:nvSpPr>
        <p:spPr>
          <a:xfrm>
            <a:off x="2927648" y="1225996"/>
            <a:ext cx="3538438" cy="528093"/>
          </a:xfrm>
          <a:prstGeom prst="rect">
            <a:avLst/>
          </a:prstGeom>
          <a:noFill/>
          <a:ln/>
        </p:spPr>
        <p:txBody>
          <a:bodyPr wrap="square" lIns="0" tIns="0" rIns="0" bIns="0" rtlCol="0" anchor="t">
            <a:spAutoFit/>
          </a:bodyPr>
          <a:lstStyle/>
          <a:p>
            <a:pPr algn="ctr" rtl="1">
              <a:lnSpc>
                <a:spcPts val="4666"/>
              </a:lnSpc>
            </a:pPr>
            <a:r>
              <a:rPr lang="en-US" sz="2400" b="1" dirty="0">
                <a:solidFill>
                  <a:srgbClr val="00B0F0"/>
                </a:solidFill>
                <a:latin typeface="Alexandria" pitchFamily="2" charset="-78"/>
                <a:ea typeface="Barlow Bold" pitchFamily="34" charset="-122"/>
                <a:cs typeface="Alexandria" pitchFamily="2" charset="-78"/>
              </a:rPr>
              <a:t>مناهج تشخيص الأزمة</a:t>
            </a:r>
            <a:endParaRPr lang="en-US"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927D36C-7041-5729-B199-CB2CE293A57D}"/>
              </a:ext>
            </a:extLst>
          </p:cNvPr>
          <p:cNvSpPr/>
          <p:nvPr/>
        </p:nvSpPr>
        <p:spPr>
          <a:xfrm>
            <a:off x="631925" y="2129616"/>
            <a:ext cx="6400179" cy="1435649"/>
          </a:xfrm>
          <a:prstGeom prst="rect">
            <a:avLst/>
          </a:prstGeom>
          <a:noFill/>
          <a:ln/>
        </p:spPr>
        <p:txBody>
          <a:bodyPr wrap="square" lIns="0" tIns="0" rIns="0" bIns="0" rtlCol="0" anchor="t">
            <a:spAutoFit/>
          </a:bodyPr>
          <a:lstStyle/>
          <a:p>
            <a:pPr algn="ctr" rtl="1">
              <a:lnSpc>
                <a:spcPct val="150000"/>
              </a:lnSpc>
            </a:pPr>
            <a:r>
              <a:rPr lang="ar-SA" sz="1600" dirty="0">
                <a:solidFill>
                  <a:srgbClr val="384653"/>
                </a:solidFill>
                <a:latin typeface="Alexandria" pitchFamily="2" charset="-78"/>
                <a:ea typeface="Montserrat" pitchFamily="34" charset="-122"/>
                <a:cs typeface="Alexandria" pitchFamily="2" charset="-78"/>
              </a:rPr>
              <a:t>يُعد تشخيص الأزمة خطوة أساسية لفهم طبيعتها وأسبابها ودرجة تأثيرها، لأنه يساعد المؤسسة على اختيار أسلوب الاستجابة المناسب. وتتنوع مناهج تشخيص الأزمات بحسب زاوية النظر إليها وطريقة تحليلها، ومن أبرزها ما يأتي:</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95960971-91F8-32D3-F21D-DA3EFE1124FA}"/>
              </a:ext>
            </a:extLst>
          </p:cNvPr>
          <p:cNvPicPr>
            <a:picLocks noChangeAspect="1"/>
          </p:cNvPicPr>
          <p:nvPr/>
        </p:nvPicPr>
        <p:blipFill>
          <a:blip r:embed="rId3"/>
          <a:stretch>
            <a:fillRect/>
          </a:stretch>
        </p:blipFill>
        <p:spPr>
          <a:xfrm>
            <a:off x="7358686" y="1646305"/>
            <a:ext cx="3813189" cy="21607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2819F133-AD34-D70F-FCA5-689F53255541}"/>
              </a:ext>
            </a:extLst>
          </p:cNvPr>
          <p:cNvSpPr/>
          <p:nvPr/>
        </p:nvSpPr>
        <p:spPr>
          <a:xfrm>
            <a:off x="11153875" y="4297537"/>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0" name="Text 3">
            <a:extLst>
              <a:ext uri="{FF2B5EF4-FFF2-40B4-BE49-F238E27FC236}">
                <a16:creationId xmlns:a16="http://schemas.microsoft.com/office/drawing/2014/main" id="{ED08EE08-1004-FE23-B46C-CDB9B611DCD9}"/>
              </a:ext>
            </a:extLst>
          </p:cNvPr>
          <p:cNvSpPr/>
          <p:nvPr/>
        </p:nvSpPr>
        <p:spPr>
          <a:xfrm>
            <a:off x="11300069" y="4369710"/>
            <a:ext cx="113814"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1</a:t>
            </a:r>
            <a:endParaRPr lang="en-US" sz="2208"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70E02E7C-E8CB-E819-5A65-B1B055F1F587}"/>
              </a:ext>
            </a:extLst>
          </p:cNvPr>
          <p:cNvSpPr/>
          <p:nvPr/>
        </p:nvSpPr>
        <p:spPr>
          <a:xfrm>
            <a:off x="8202426" y="4231467"/>
            <a:ext cx="2805255"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الوصفي التحليلي</a:t>
            </a:r>
            <a:endParaRPr lang="en-US" sz="1833"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C5071F1-0C79-846D-BD5B-A7D00EBC3766}"/>
              </a:ext>
            </a:extLst>
          </p:cNvPr>
          <p:cNvSpPr/>
          <p:nvPr/>
        </p:nvSpPr>
        <p:spPr>
          <a:xfrm>
            <a:off x="8097351" y="4658722"/>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يركز هذا المنهج على وصف الأزمة وتحليل عناصرها وأبعادها المختلفة، بهدف تكوين صورة واضحة عن طبيعتها ومظاهرها وأطرافها المتأثرة.</a:t>
            </a:r>
            <a:endParaRPr lang="en-US" sz="1417"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485EFFCC-1271-E319-C104-4B27BDCA32DF}"/>
              </a:ext>
            </a:extLst>
          </p:cNvPr>
          <p:cNvSpPr/>
          <p:nvPr/>
        </p:nvSpPr>
        <p:spPr>
          <a:xfrm>
            <a:off x="7317306" y="4200544"/>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4" name="Text 7">
            <a:extLst>
              <a:ext uri="{FF2B5EF4-FFF2-40B4-BE49-F238E27FC236}">
                <a16:creationId xmlns:a16="http://schemas.microsoft.com/office/drawing/2014/main" id="{172EB898-59C3-DB7A-EC7E-ED7E090D529A}"/>
              </a:ext>
            </a:extLst>
          </p:cNvPr>
          <p:cNvSpPr/>
          <p:nvPr/>
        </p:nvSpPr>
        <p:spPr>
          <a:xfrm>
            <a:off x="7442079" y="4272717"/>
            <a:ext cx="171522"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2</a:t>
            </a:r>
            <a:endParaRPr lang="en-US" sz="220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2E898976-7419-9C20-F377-44345C5452BD}"/>
              </a:ext>
            </a:extLst>
          </p:cNvPr>
          <p:cNvSpPr/>
          <p:nvPr/>
        </p:nvSpPr>
        <p:spPr>
          <a:xfrm>
            <a:off x="5338828" y="4259705"/>
            <a:ext cx="1758494"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التاريخي</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89D47DE6-79D8-6491-80CB-7814E779E378}"/>
              </a:ext>
            </a:extLst>
          </p:cNvPr>
          <p:cNvSpPr/>
          <p:nvPr/>
        </p:nvSpPr>
        <p:spPr>
          <a:xfrm>
            <a:off x="4614786" y="4652402"/>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ينطلق من أن الأزمة لا تظهر بصورة مفاجئة تمامًا، بل تسبقها أسباب ومؤشرات وعوامل تراكمية. ولذلك يعتمد على تتبع جذور الأزمة ومراحل تطورها عبر الزمن.</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EE4D9A9E-0A21-5353-91D4-2547809BEE85}"/>
              </a:ext>
            </a:extLst>
          </p:cNvPr>
          <p:cNvSpPr/>
          <p:nvPr/>
        </p:nvSpPr>
        <p:spPr>
          <a:xfrm>
            <a:off x="3824113" y="4203206"/>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9" name="Text 11">
            <a:extLst>
              <a:ext uri="{FF2B5EF4-FFF2-40B4-BE49-F238E27FC236}">
                <a16:creationId xmlns:a16="http://schemas.microsoft.com/office/drawing/2014/main" id="{C0C2A003-6248-E473-A6F5-A6C0A14A9386}"/>
              </a:ext>
            </a:extLst>
          </p:cNvPr>
          <p:cNvSpPr/>
          <p:nvPr/>
        </p:nvSpPr>
        <p:spPr>
          <a:xfrm>
            <a:off x="3924728" y="4292725"/>
            <a:ext cx="171522"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3</a:t>
            </a:r>
            <a:endParaRPr lang="en-US" sz="2208"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2BECED7D-9C84-0E76-1F27-519EC5E39B67}"/>
              </a:ext>
            </a:extLst>
          </p:cNvPr>
          <p:cNvSpPr/>
          <p:nvPr/>
        </p:nvSpPr>
        <p:spPr>
          <a:xfrm>
            <a:off x="2001810" y="4280374"/>
            <a:ext cx="1538883"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البيئي</a:t>
            </a:r>
            <a:endParaRPr lang="en-US" sz="1833"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90F039F7-2B08-4149-933F-1D26E6F7450A}"/>
              </a:ext>
            </a:extLst>
          </p:cNvPr>
          <p:cNvSpPr/>
          <p:nvPr/>
        </p:nvSpPr>
        <p:spPr>
          <a:xfrm>
            <a:off x="936331" y="4703739"/>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يقوم على دراسة البيئة التي نشأت فيها الأزمة، سواء كانت بيئة داخلية أو خارجية، لفهم الظروف والعوامل المحيطة التي أسهمت في ظهورها أو تفاقمها.</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11971671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7462"/>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D26BEE1-9AED-2F56-35B0-515F482C42C4}"/>
              </a:ext>
            </a:extLst>
          </p:cNvPr>
          <p:cNvSpPr/>
          <p:nvPr/>
        </p:nvSpPr>
        <p:spPr>
          <a:xfrm>
            <a:off x="2135560" y="1225996"/>
            <a:ext cx="4330526" cy="528093"/>
          </a:xfrm>
          <a:prstGeom prst="rect">
            <a:avLst/>
          </a:prstGeom>
          <a:noFill/>
          <a:ln/>
        </p:spPr>
        <p:txBody>
          <a:bodyPr wrap="square" lIns="0" tIns="0" rIns="0" bIns="0" rtlCol="0" anchor="t">
            <a:spAutoFit/>
          </a:bodyPr>
          <a:lstStyle/>
          <a:p>
            <a:pPr algn="ctr" rtl="1">
              <a:lnSpc>
                <a:spcPts val="4666"/>
              </a:lnSpc>
            </a:pPr>
            <a:r>
              <a:rPr lang="ar-SA" sz="2400" b="1" dirty="0">
                <a:solidFill>
                  <a:srgbClr val="00B0F0"/>
                </a:solidFill>
                <a:latin typeface="Alexandria" pitchFamily="2" charset="-78"/>
                <a:ea typeface="Barlow Bold" pitchFamily="34" charset="-122"/>
                <a:cs typeface="Alexandria" pitchFamily="2" charset="-78"/>
              </a:rPr>
              <a:t>تابع: مناهج</a:t>
            </a:r>
            <a:r>
              <a:rPr lang="en-US" sz="2400" b="1" dirty="0">
                <a:solidFill>
                  <a:srgbClr val="00B0F0"/>
                </a:solidFill>
                <a:latin typeface="Alexandria" pitchFamily="2" charset="-78"/>
                <a:ea typeface="Barlow Bold" pitchFamily="34" charset="-122"/>
                <a:cs typeface="Alexandria" pitchFamily="2" charset="-78"/>
              </a:rPr>
              <a:t> تشخيص الأزمة</a:t>
            </a:r>
            <a:endParaRPr lang="en-US" sz="240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95960971-91F8-32D3-F21D-DA3EFE1124FA}"/>
              </a:ext>
            </a:extLst>
          </p:cNvPr>
          <p:cNvPicPr>
            <a:picLocks noChangeAspect="1"/>
          </p:cNvPicPr>
          <p:nvPr/>
        </p:nvPicPr>
        <p:blipFill>
          <a:blip r:embed="rId3"/>
          <a:stretch>
            <a:fillRect/>
          </a:stretch>
        </p:blipFill>
        <p:spPr>
          <a:xfrm>
            <a:off x="7358686" y="1646305"/>
            <a:ext cx="3813189" cy="21607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2819F133-AD34-D70F-FCA5-689F53255541}"/>
              </a:ext>
            </a:extLst>
          </p:cNvPr>
          <p:cNvSpPr/>
          <p:nvPr/>
        </p:nvSpPr>
        <p:spPr>
          <a:xfrm>
            <a:off x="6598414" y="2308338"/>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0" name="Text 3">
            <a:extLst>
              <a:ext uri="{FF2B5EF4-FFF2-40B4-BE49-F238E27FC236}">
                <a16:creationId xmlns:a16="http://schemas.microsoft.com/office/drawing/2014/main" id="{ED08EE08-1004-FE23-B46C-CDB9B611DCD9}"/>
              </a:ext>
            </a:extLst>
          </p:cNvPr>
          <p:cNvSpPr/>
          <p:nvPr/>
        </p:nvSpPr>
        <p:spPr>
          <a:xfrm>
            <a:off x="6715754" y="2380511"/>
            <a:ext cx="171522" cy="282129"/>
          </a:xfrm>
          <a:prstGeom prst="rect">
            <a:avLst/>
          </a:prstGeom>
          <a:noFill/>
          <a:ln/>
        </p:spPr>
        <p:txBody>
          <a:bodyPr wrap="non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4</a:t>
            </a:r>
            <a:endParaRPr lang="en-US" sz="2208"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70E02E7C-E8CB-E819-5A65-B1B055F1F587}"/>
              </a:ext>
            </a:extLst>
          </p:cNvPr>
          <p:cNvSpPr/>
          <p:nvPr/>
        </p:nvSpPr>
        <p:spPr>
          <a:xfrm>
            <a:off x="4257799" y="2291583"/>
            <a:ext cx="2159245"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دراسة الحالة:</a:t>
            </a:r>
            <a:endParaRPr lang="en-US" sz="1833"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C5071F1-0C79-846D-BD5B-A7D00EBC3766}"/>
              </a:ext>
            </a:extLst>
          </p:cNvPr>
          <p:cNvSpPr/>
          <p:nvPr/>
        </p:nvSpPr>
        <p:spPr>
          <a:xfrm>
            <a:off x="853209" y="2759847"/>
            <a:ext cx="6059177" cy="561051"/>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يعتمد على تحليل أزمة محددة بصورة معمقة، باعتبارها حالة مستقلة يمكن من خلالها فهم طبيعة الأزمة واستخلاص نتائج عملية قابلة للاستفادة.</a:t>
            </a:r>
            <a:endParaRPr lang="en-US" sz="1417"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485EFFCC-1271-E319-C104-4B27BDCA32DF}"/>
              </a:ext>
            </a:extLst>
          </p:cNvPr>
          <p:cNvSpPr/>
          <p:nvPr/>
        </p:nvSpPr>
        <p:spPr>
          <a:xfrm>
            <a:off x="10190190" y="4280374"/>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4" name="Text 7">
            <a:extLst>
              <a:ext uri="{FF2B5EF4-FFF2-40B4-BE49-F238E27FC236}">
                <a16:creationId xmlns:a16="http://schemas.microsoft.com/office/drawing/2014/main" id="{172EB898-59C3-DB7A-EC7E-ED7E090D529A}"/>
              </a:ext>
            </a:extLst>
          </p:cNvPr>
          <p:cNvSpPr/>
          <p:nvPr/>
        </p:nvSpPr>
        <p:spPr>
          <a:xfrm>
            <a:off x="10314963" y="4352547"/>
            <a:ext cx="112714" cy="282129"/>
          </a:xfrm>
          <a:prstGeom prst="rect">
            <a:avLst/>
          </a:prstGeom>
          <a:noFill/>
          <a:ln/>
        </p:spPr>
        <p:txBody>
          <a:bodyPr wrap="squar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5</a:t>
            </a:r>
            <a:endParaRPr lang="en-US" sz="220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2E898976-7419-9C20-F377-44345C5452BD}"/>
              </a:ext>
            </a:extLst>
          </p:cNvPr>
          <p:cNvSpPr/>
          <p:nvPr/>
        </p:nvSpPr>
        <p:spPr>
          <a:xfrm>
            <a:off x="7338047" y="4266653"/>
            <a:ext cx="2683428"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الدراسات المقارنة</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89D47DE6-79D8-6491-80CB-7814E779E378}"/>
              </a:ext>
            </a:extLst>
          </p:cNvPr>
          <p:cNvSpPr/>
          <p:nvPr/>
        </p:nvSpPr>
        <p:spPr>
          <a:xfrm>
            <a:off x="7100805" y="4782570"/>
            <a:ext cx="3214158"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يركز على مقارنة الأزمة الحالية بأزمات مشابهة حدثت في مؤسسات أو فترات مختلفة، بهدف التعرف على أوجه التشابه والاختلاف والاستفادة من الخبرات السابقة.</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EE4D9A9E-0A21-5353-91D4-2547809BEE85}"/>
              </a:ext>
            </a:extLst>
          </p:cNvPr>
          <p:cNvSpPr/>
          <p:nvPr/>
        </p:nvSpPr>
        <p:spPr>
          <a:xfrm>
            <a:off x="4682233" y="4326656"/>
            <a:ext cx="343441" cy="406685"/>
          </a:xfrm>
          <a:prstGeom prst="roundRect">
            <a:avLst>
              <a:gd name="adj" fmla="val 66673"/>
            </a:avLst>
          </a:prstGeom>
          <a:solidFill>
            <a:srgbClr val="D4E9F7"/>
          </a:solidFill>
          <a:ln w="7620">
            <a:solidFill>
              <a:srgbClr val="BACFDD"/>
            </a:solidFill>
            <a:prstDash val="solid"/>
          </a:ln>
        </p:spPr>
        <p:txBody>
          <a:bodyPr wrap="square">
            <a:spAutoFit/>
          </a:bodyPr>
          <a:lstStyle/>
          <a:p>
            <a:endParaRPr lang="en-US"/>
          </a:p>
        </p:txBody>
      </p:sp>
      <p:sp>
        <p:nvSpPr>
          <p:cNvPr id="19" name="Text 11">
            <a:extLst>
              <a:ext uri="{FF2B5EF4-FFF2-40B4-BE49-F238E27FC236}">
                <a16:creationId xmlns:a16="http://schemas.microsoft.com/office/drawing/2014/main" id="{C0C2A003-6248-E473-A6F5-A6C0A14A9386}"/>
              </a:ext>
            </a:extLst>
          </p:cNvPr>
          <p:cNvSpPr/>
          <p:nvPr/>
        </p:nvSpPr>
        <p:spPr>
          <a:xfrm>
            <a:off x="4779642" y="4416324"/>
            <a:ext cx="150442" cy="282464"/>
          </a:xfrm>
          <a:prstGeom prst="rect">
            <a:avLst/>
          </a:prstGeom>
          <a:noFill/>
          <a:ln/>
        </p:spPr>
        <p:txBody>
          <a:bodyPr wrap="squar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6</a:t>
            </a:r>
            <a:endParaRPr lang="en-US" sz="2208"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2BECED7D-9C84-0E76-1F27-519EC5E39B67}"/>
              </a:ext>
            </a:extLst>
          </p:cNvPr>
          <p:cNvSpPr/>
          <p:nvPr/>
        </p:nvSpPr>
        <p:spPr>
          <a:xfrm>
            <a:off x="3170116" y="4271840"/>
            <a:ext cx="1370568"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النظم</a:t>
            </a:r>
            <a:endParaRPr lang="en-US" sz="1833"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90F039F7-2B08-4149-933F-1D26E6F7450A}"/>
              </a:ext>
            </a:extLst>
          </p:cNvPr>
          <p:cNvSpPr/>
          <p:nvPr/>
        </p:nvSpPr>
        <p:spPr>
          <a:xfrm>
            <a:off x="1706161" y="4799478"/>
            <a:ext cx="3214159"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ينظر إلى الأزمة باعتبارها ناتجة عن تفاعل مجموعة من العناصر داخل المؤسسة وخارجها، لذلك يهتم بتحليل العلاقات بين هذه العناصر وتأثيرها في نشوء الأزمة وتطورها.</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44828050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79B0D3D-ED2F-4F57-DEE5-CEB4A80DCC26}"/>
              </a:ext>
            </a:extLst>
          </p:cNvPr>
          <p:cNvPicPr>
            <a:picLocks noChangeAspect="1"/>
          </p:cNvPicPr>
          <p:nvPr/>
        </p:nvPicPr>
        <p:blipFill>
          <a:blip r:embed="rId3"/>
          <a:stretch>
            <a:fillRect/>
          </a:stretch>
        </p:blipFill>
        <p:spPr>
          <a:xfrm>
            <a:off x="350903" y="964197"/>
            <a:ext cx="4128422" cy="57035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E5F48FA-FD9E-139F-6773-807A7D457F6E}"/>
              </a:ext>
            </a:extLst>
          </p:cNvPr>
          <p:cNvSpPr/>
          <p:nvPr/>
        </p:nvSpPr>
        <p:spPr>
          <a:xfrm>
            <a:off x="3647728" y="592338"/>
            <a:ext cx="4038600" cy="504726"/>
          </a:xfrm>
          <a:prstGeom prst="rect">
            <a:avLst/>
          </a:prstGeom>
          <a:noFill/>
          <a:ln/>
        </p:spPr>
        <p:txBody>
          <a:bodyPr wrap="none" lIns="0" tIns="0" rIns="0" bIns="0" rtlCol="0" anchor="t"/>
          <a:lstStyle/>
          <a:p>
            <a:pPr algn="r" rtl="1">
              <a:lnSpc>
                <a:spcPts val="3958"/>
              </a:lnSpc>
            </a:pPr>
            <a:r>
              <a:rPr lang="en-US" sz="2400" b="1" dirty="0">
                <a:solidFill>
                  <a:srgbClr val="00B0F0"/>
                </a:solidFill>
                <a:latin typeface="Alexandria" pitchFamily="2" charset="-78"/>
                <a:ea typeface="Barlow Bold" pitchFamily="34" charset="-122"/>
                <a:cs typeface="Alexandria" pitchFamily="2" charset="-78"/>
              </a:rPr>
              <a:t>مفهوم إدارة الأزمات</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401CA23-4879-B65E-E850-DC4309A9C424}"/>
              </a:ext>
            </a:extLst>
          </p:cNvPr>
          <p:cNvSpPr/>
          <p:nvPr/>
        </p:nvSpPr>
        <p:spPr>
          <a:xfrm>
            <a:off x="4425256" y="1266548"/>
            <a:ext cx="6943031" cy="933076"/>
          </a:xfrm>
          <a:prstGeom prst="rect">
            <a:avLst/>
          </a:prstGeom>
          <a:noFill/>
          <a:ln/>
        </p:spPr>
        <p:txBody>
          <a:bodyPr wrap="square" lIns="0" tIns="0" rIns="0" bIns="0" rtlCol="0" anchor="t">
            <a:spAutoFit/>
          </a:bodyPr>
          <a:lstStyle/>
          <a:p>
            <a:pPr algn="ctr" rtl="1">
              <a:lnSpc>
                <a:spcPct val="150000"/>
              </a:lnSpc>
            </a:pPr>
            <a:r>
              <a:rPr lang="en-US" dirty="0" err="1">
                <a:solidFill>
                  <a:srgbClr val="384653"/>
                </a:solidFill>
                <a:latin typeface="Alexandria" pitchFamily="2" charset="-78"/>
                <a:ea typeface="Montserrat" pitchFamily="34" charset="-122"/>
                <a:cs typeface="Alexandria" pitchFamily="2" charset="-78"/>
              </a:rPr>
              <a:t>هي</a:t>
            </a:r>
            <a:r>
              <a:rPr lang="en-US" dirty="0">
                <a:solidFill>
                  <a:srgbClr val="384653"/>
                </a:solidFill>
                <a:latin typeface="Alexandria" pitchFamily="2" charset="-78"/>
                <a:ea typeface="Montserrat" pitchFamily="34" charset="-122"/>
                <a:cs typeface="Alexandria" pitchFamily="2" charset="-78"/>
              </a:rPr>
              <a:t> مجموعة من الإجراءات والخطط المنظمة التي تهدف إلى التنبؤ بالأزمات والاستعداد لها، والتعامل معها بكفاءة عند وقوعها، ثم الحد من آثارها واستعادة النشاط </a:t>
            </a:r>
            <a:r>
              <a:rPr lang="en-US" dirty="0" err="1">
                <a:solidFill>
                  <a:srgbClr val="384653"/>
                </a:solidFill>
                <a:latin typeface="Alexandria" pitchFamily="2" charset="-78"/>
                <a:ea typeface="Montserrat" pitchFamily="34" charset="-122"/>
                <a:cs typeface="Alexandria" pitchFamily="2" charset="-78"/>
              </a:rPr>
              <a:t>المؤسسي</a:t>
            </a:r>
            <a:r>
              <a:rPr lang="en-US" dirty="0">
                <a:solidFill>
                  <a:srgbClr val="384653"/>
                </a:solidFill>
                <a:latin typeface="Alexandria" pitchFamily="2" charset="-78"/>
                <a:ea typeface="Montserrat" pitchFamily="34" charset="-122"/>
                <a:cs typeface="Alexandria" pitchFamily="2" charset="-78"/>
              </a:rPr>
              <a:t>.</a:t>
            </a:r>
            <a:r>
              <a:rPr lang="ar-SA" dirty="0">
                <a:solidFill>
                  <a:srgbClr val="384653"/>
                </a:solidFill>
                <a:latin typeface="Alexandria" pitchFamily="2" charset="-78"/>
                <a:ea typeface="Montserrat" pitchFamily="34" charset="-122"/>
                <a:cs typeface="Alexandria" pitchFamily="2" charset="-78"/>
              </a:rPr>
              <a:t> بعد انتهائها وتشمل:</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903DE329-0999-F0C6-B966-05C5B097B743}"/>
              </a:ext>
            </a:extLst>
          </p:cNvPr>
          <p:cNvSpPr/>
          <p:nvPr/>
        </p:nvSpPr>
        <p:spPr>
          <a:xfrm>
            <a:off x="11541026" y="1294904"/>
            <a:ext cx="19050" cy="747713"/>
          </a:xfrm>
          <a:prstGeom prst="rect">
            <a:avLst/>
          </a:prstGeom>
          <a:solidFill>
            <a:srgbClr val="75BAE6"/>
          </a:solidFill>
          <a:ln/>
        </p:spPr>
      </p:sp>
      <p:sp>
        <p:nvSpPr>
          <p:cNvPr id="10" name="Shape 3">
            <a:extLst>
              <a:ext uri="{FF2B5EF4-FFF2-40B4-BE49-F238E27FC236}">
                <a16:creationId xmlns:a16="http://schemas.microsoft.com/office/drawing/2014/main" id="{A70426F0-8DD8-6FBD-A9B4-68A89FBCB256}"/>
              </a:ext>
            </a:extLst>
          </p:cNvPr>
          <p:cNvSpPr/>
          <p:nvPr/>
        </p:nvSpPr>
        <p:spPr>
          <a:xfrm>
            <a:off x="10946209" y="2189361"/>
            <a:ext cx="613867" cy="553967"/>
          </a:xfrm>
          <a:prstGeom prst="roundRect">
            <a:avLst>
              <a:gd name="adj" fmla="val 360005"/>
            </a:avLst>
          </a:prstGeom>
          <a:solidFill>
            <a:srgbClr val="D4E9F7"/>
          </a:solidFill>
          <a:ln w="7620">
            <a:solidFill>
              <a:srgbClr val="BACFDD"/>
            </a:solidFill>
            <a:prstDash val="solid"/>
          </a:ln>
        </p:spPr>
      </p:sp>
      <p:pic>
        <p:nvPicPr>
          <p:cNvPr id="11" name="Image 1" descr="preencoded.png">
            <a:extLst>
              <a:ext uri="{FF2B5EF4-FFF2-40B4-BE49-F238E27FC236}">
                <a16:creationId xmlns:a16="http://schemas.microsoft.com/office/drawing/2014/main" id="{D35EE0A8-D0AC-4C62-2D32-A56B05FFCE1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138099" y="2309585"/>
            <a:ext cx="230188" cy="230188"/>
          </a:xfrm>
          <a:prstGeom prst="rect">
            <a:avLst/>
          </a:prstGeom>
        </p:spPr>
      </p:pic>
      <p:sp>
        <p:nvSpPr>
          <p:cNvPr id="12" name="Text 4">
            <a:extLst>
              <a:ext uri="{FF2B5EF4-FFF2-40B4-BE49-F238E27FC236}">
                <a16:creationId xmlns:a16="http://schemas.microsoft.com/office/drawing/2014/main" id="{28B971AB-1C17-334F-40EB-32E3000A6243}"/>
              </a:ext>
            </a:extLst>
          </p:cNvPr>
          <p:cNvSpPr/>
          <p:nvPr/>
        </p:nvSpPr>
        <p:spPr>
          <a:xfrm>
            <a:off x="8796536" y="2342754"/>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رصد مؤشرات الخطر والإنذار المبكر.</a:t>
            </a:r>
            <a:endParaRPr lang="en-US" sz="1600"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969CF31C-AB09-1886-BF33-360131D84492}"/>
              </a:ext>
            </a:extLst>
          </p:cNvPr>
          <p:cNvSpPr/>
          <p:nvPr/>
        </p:nvSpPr>
        <p:spPr>
          <a:xfrm>
            <a:off x="10914590" y="2821925"/>
            <a:ext cx="613867" cy="607075"/>
          </a:xfrm>
          <a:prstGeom prst="roundRect">
            <a:avLst>
              <a:gd name="adj" fmla="val 360005"/>
            </a:avLst>
          </a:prstGeom>
          <a:solidFill>
            <a:srgbClr val="D4E9F7"/>
          </a:solidFill>
          <a:ln w="7620">
            <a:solidFill>
              <a:srgbClr val="BACFDD"/>
            </a:solidFill>
            <a:prstDash val="solid"/>
          </a:ln>
        </p:spPr>
      </p:sp>
      <p:pic>
        <p:nvPicPr>
          <p:cNvPr id="14" name="Image 2" descr="preencoded.png">
            <a:extLst>
              <a:ext uri="{FF2B5EF4-FFF2-40B4-BE49-F238E27FC236}">
                <a16:creationId xmlns:a16="http://schemas.microsoft.com/office/drawing/2014/main" id="{2771EA5B-D0FE-262B-1DA0-01169F59E5A2}"/>
              </a:ext>
            </a:extLst>
          </p:cNvPr>
          <p:cNvPicPr>
            <a:picLocks noChangeAspect="1"/>
          </p:cNvPicPr>
          <p:nvPr/>
        </p:nvPicPr>
        <p:blipFill>
          <a:blip r:embed="rId4">
            <a:extLst>
              <a:ext uri="{96DAC541-7B7A-43D3-8B79-37D633B846F1}">
                <asvg:svgBlip xmlns:asvg="http://schemas.microsoft.com/office/drawing/2016/SVG/main" r:embed="rId6"/>
              </a:ext>
            </a:extLst>
          </a:blip>
          <a:stretch>
            <a:fillRect/>
          </a:stretch>
        </p:blipFill>
        <p:spPr>
          <a:xfrm>
            <a:off x="11092383" y="3039500"/>
            <a:ext cx="230188" cy="230188"/>
          </a:xfrm>
          <a:prstGeom prst="rect">
            <a:avLst/>
          </a:prstGeom>
        </p:spPr>
      </p:pic>
      <p:sp>
        <p:nvSpPr>
          <p:cNvPr id="15" name="Text 6">
            <a:extLst>
              <a:ext uri="{FF2B5EF4-FFF2-40B4-BE49-F238E27FC236}">
                <a16:creationId xmlns:a16="http://schemas.microsoft.com/office/drawing/2014/main" id="{D3BC97CC-9E3E-D8F6-EAFE-DFF341B2ACDA}"/>
              </a:ext>
            </a:extLst>
          </p:cNvPr>
          <p:cNvSpPr/>
          <p:nvPr/>
        </p:nvSpPr>
        <p:spPr>
          <a:xfrm>
            <a:off x="8768940" y="302843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الاستعداد والتخطيط المسبق.</a:t>
            </a:r>
            <a:endParaRPr lang="en-US" sz="1600" dirty="0">
              <a:latin typeface="Alexandria" pitchFamily="2" charset="-78"/>
              <a:cs typeface="Alexandria" pitchFamily="2" charset="-78"/>
            </a:endParaRPr>
          </a:p>
        </p:txBody>
      </p:sp>
      <p:sp>
        <p:nvSpPr>
          <p:cNvPr id="16" name="Shape 7">
            <a:extLst>
              <a:ext uri="{FF2B5EF4-FFF2-40B4-BE49-F238E27FC236}">
                <a16:creationId xmlns:a16="http://schemas.microsoft.com/office/drawing/2014/main" id="{A8CC6186-D9CC-FC32-22A9-3FEAC9FE1FCB}"/>
              </a:ext>
            </a:extLst>
          </p:cNvPr>
          <p:cNvSpPr/>
          <p:nvPr/>
        </p:nvSpPr>
        <p:spPr>
          <a:xfrm>
            <a:off x="10831165" y="3524250"/>
            <a:ext cx="613867" cy="679497"/>
          </a:xfrm>
          <a:prstGeom prst="roundRect">
            <a:avLst>
              <a:gd name="adj" fmla="val 360005"/>
            </a:avLst>
          </a:prstGeom>
          <a:solidFill>
            <a:srgbClr val="D4E9F7"/>
          </a:solidFill>
          <a:ln w="7620">
            <a:solidFill>
              <a:srgbClr val="BACFDD"/>
            </a:solidFill>
            <a:prstDash val="solid"/>
          </a:ln>
        </p:spPr>
      </p:sp>
      <p:pic>
        <p:nvPicPr>
          <p:cNvPr id="17" name="Image 3" descr="preencoded.png">
            <a:extLst>
              <a:ext uri="{FF2B5EF4-FFF2-40B4-BE49-F238E27FC236}">
                <a16:creationId xmlns:a16="http://schemas.microsoft.com/office/drawing/2014/main" id="{386F49A1-295F-5126-FE95-52A28E0E349C}"/>
              </a:ext>
            </a:extLst>
          </p:cNvPr>
          <p:cNvPicPr>
            <a:picLocks noChangeAspect="1"/>
          </p:cNvPicPr>
          <p:nvPr/>
        </p:nvPicPr>
        <p:blipFill>
          <a:blip r:embed="rId4">
            <a:extLst>
              <a:ext uri="{96DAC541-7B7A-43D3-8B79-37D633B846F1}">
                <asvg:svgBlip xmlns:asvg="http://schemas.microsoft.com/office/drawing/2016/SVG/main" r:embed="rId7"/>
              </a:ext>
            </a:extLst>
          </a:blip>
          <a:stretch>
            <a:fillRect/>
          </a:stretch>
        </p:blipFill>
        <p:spPr>
          <a:xfrm>
            <a:off x="11012407" y="3774281"/>
            <a:ext cx="230188" cy="230188"/>
          </a:xfrm>
          <a:prstGeom prst="rect">
            <a:avLst/>
          </a:prstGeom>
        </p:spPr>
      </p:pic>
      <p:sp>
        <p:nvSpPr>
          <p:cNvPr id="19" name="Text 8">
            <a:extLst>
              <a:ext uri="{FF2B5EF4-FFF2-40B4-BE49-F238E27FC236}">
                <a16:creationId xmlns:a16="http://schemas.microsoft.com/office/drawing/2014/main" id="{FC3F13BB-59EE-463B-EA77-365C07C96F4A}"/>
              </a:ext>
            </a:extLst>
          </p:cNvPr>
          <p:cNvSpPr/>
          <p:nvPr/>
        </p:nvSpPr>
        <p:spPr>
          <a:xfrm>
            <a:off x="8713456" y="372171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سرعة الاستجابة واتخاذ القرار.</a:t>
            </a:r>
            <a:endParaRPr lang="en-US" sz="1600"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B7D978EC-0959-B8A9-ADAA-C3D4F803C058}"/>
              </a:ext>
            </a:extLst>
          </p:cNvPr>
          <p:cNvSpPr/>
          <p:nvPr/>
        </p:nvSpPr>
        <p:spPr>
          <a:xfrm>
            <a:off x="10815836" y="4280991"/>
            <a:ext cx="613867" cy="640815"/>
          </a:xfrm>
          <a:prstGeom prst="roundRect">
            <a:avLst>
              <a:gd name="adj" fmla="val 360005"/>
            </a:avLst>
          </a:prstGeom>
          <a:solidFill>
            <a:srgbClr val="D4E9F7"/>
          </a:solidFill>
          <a:ln w="7620">
            <a:solidFill>
              <a:srgbClr val="BACFDD"/>
            </a:solidFill>
            <a:prstDash val="solid"/>
          </a:ln>
        </p:spPr>
      </p:sp>
      <p:pic>
        <p:nvPicPr>
          <p:cNvPr id="21" name="Image 4" descr="preencoded.png">
            <a:extLst>
              <a:ext uri="{FF2B5EF4-FFF2-40B4-BE49-F238E27FC236}">
                <a16:creationId xmlns:a16="http://schemas.microsoft.com/office/drawing/2014/main" id="{E121C257-BC28-DF6F-29E7-895586F8E5FB}"/>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11007675" y="4477043"/>
            <a:ext cx="230188" cy="230188"/>
          </a:xfrm>
          <a:prstGeom prst="rect">
            <a:avLst/>
          </a:prstGeom>
        </p:spPr>
      </p:pic>
      <p:sp>
        <p:nvSpPr>
          <p:cNvPr id="22" name="Text 10">
            <a:extLst>
              <a:ext uri="{FF2B5EF4-FFF2-40B4-BE49-F238E27FC236}">
                <a16:creationId xmlns:a16="http://schemas.microsoft.com/office/drawing/2014/main" id="{91D7D8BD-3AEA-7964-06A0-51EDF8D2831D}"/>
              </a:ext>
            </a:extLst>
          </p:cNvPr>
          <p:cNvSpPr/>
          <p:nvPr/>
        </p:nvSpPr>
        <p:spPr>
          <a:xfrm>
            <a:off x="8664442" y="441499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الحد من الخسائر وحماية الأفراد.</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3F42358-FE99-1839-EABA-9C117EF68F66}"/>
              </a:ext>
            </a:extLst>
          </p:cNvPr>
          <p:cNvSpPr txBox="1"/>
          <p:nvPr/>
        </p:nvSpPr>
        <p:spPr>
          <a:xfrm>
            <a:off x="3718036" y="5811033"/>
            <a:ext cx="7936583" cy="954107"/>
          </a:xfrm>
          <a:prstGeom prst="rect">
            <a:avLst/>
          </a:prstGeom>
          <a:noFill/>
        </p:spPr>
        <p:txBody>
          <a:bodyPr wrap="square" rtlCol="0">
            <a:spAutoFit/>
          </a:bodyPr>
          <a:lstStyle/>
          <a:p>
            <a:pPr algn="ctr">
              <a:lnSpc>
                <a:spcPct val="150000"/>
              </a:lnSpc>
            </a:pPr>
            <a:r>
              <a:rPr lang="ar-SA" b="1" dirty="0">
                <a:solidFill>
                  <a:schemeClr val="accent2">
                    <a:lumMod val="75000"/>
                  </a:schemeClr>
                </a:solidFill>
                <a:latin typeface="Alexandria" pitchFamily="2" charset="-78"/>
                <a:cs typeface="Alexandria" pitchFamily="2" charset="-78"/>
              </a:rPr>
              <a:t>في العملية التعليمية</a:t>
            </a:r>
            <a:r>
              <a:rPr lang="ar-SA" dirty="0">
                <a:solidFill>
                  <a:schemeClr val="accent2">
                    <a:lumMod val="75000"/>
                  </a:schemeClr>
                </a:solidFill>
                <a:latin typeface="Alexandria" pitchFamily="2" charset="-78"/>
                <a:cs typeface="Alexandria" pitchFamily="2" charset="-78"/>
              </a:rPr>
              <a:t> </a:t>
            </a:r>
            <a:r>
              <a:rPr lang="ar-SA" dirty="0">
                <a:latin typeface="Alexandria" pitchFamily="2" charset="-78"/>
                <a:cs typeface="Alexandria" pitchFamily="2" charset="-78"/>
              </a:rPr>
              <a:t>تسهم إدارة الأزمات في ضمان استمرارية التعلم، وحماية الطلبة والعاملين، وتقليل الاضطراب في الأداء المؤسسي.</a:t>
            </a:r>
          </a:p>
          <a:p>
            <a:endParaRPr lang="en-US" dirty="0"/>
          </a:p>
        </p:txBody>
      </p:sp>
      <p:sp>
        <p:nvSpPr>
          <p:cNvPr id="24" name="Shape 9">
            <a:extLst>
              <a:ext uri="{FF2B5EF4-FFF2-40B4-BE49-F238E27FC236}">
                <a16:creationId xmlns:a16="http://schemas.microsoft.com/office/drawing/2014/main" id="{F4EC2ED9-EED0-0790-672C-A688886411FA}"/>
              </a:ext>
            </a:extLst>
          </p:cNvPr>
          <p:cNvSpPr/>
          <p:nvPr/>
        </p:nvSpPr>
        <p:spPr>
          <a:xfrm>
            <a:off x="10776520" y="5092441"/>
            <a:ext cx="613867" cy="640815"/>
          </a:xfrm>
          <a:prstGeom prst="roundRect">
            <a:avLst>
              <a:gd name="adj" fmla="val 360005"/>
            </a:avLst>
          </a:prstGeom>
          <a:solidFill>
            <a:srgbClr val="D4E9F7"/>
          </a:solidFill>
          <a:ln w="7620">
            <a:solidFill>
              <a:srgbClr val="BACFDD"/>
            </a:solidFill>
            <a:prstDash val="solid"/>
          </a:ln>
        </p:spPr>
      </p:sp>
      <p:pic>
        <p:nvPicPr>
          <p:cNvPr id="26" name="Image 4" descr="preencoded.png">
            <a:extLst>
              <a:ext uri="{FF2B5EF4-FFF2-40B4-BE49-F238E27FC236}">
                <a16:creationId xmlns:a16="http://schemas.microsoft.com/office/drawing/2014/main" id="{D9D72944-F00A-CC77-F396-5C46A70A6935}"/>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10968359" y="5288493"/>
            <a:ext cx="230188" cy="230188"/>
          </a:xfrm>
          <a:prstGeom prst="rect">
            <a:avLst/>
          </a:prstGeom>
        </p:spPr>
      </p:pic>
      <p:sp>
        <p:nvSpPr>
          <p:cNvPr id="27" name="Text 10">
            <a:extLst>
              <a:ext uri="{FF2B5EF4-FFF2-40B4-BE49-F238E27FC236}">
                <a16:creationId xmlns:a16="http://schemas.microsoft.com/office/drawing/2014/main" id="{6B25A5E8-EC93-8D97-DA4A-0F9FD63896F9}"/>
              </a:ext>
            </a:extLst>
          </p:cNvPr>
          <p:cNvSpPr/>
          <p:nvPr/>
        </p:nvSpPr>
        <p:spPr>
          <a:xfrm>
            <a:off x="8664442" y="5230841"/>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التعافي واستخلاص الدروس المستفادة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532390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60FB0AE-61CE-F218-F019-497C74C9D250}"/>
              </a:ext>
            </a:extLst>
          </p:cNvPr>
          <p:cNvSpPr/>
          <p:nvPr/>
        </p:nvSpPr>
        <p:spPr>
          <a:xfrm>
            <a:off x="4308854" y="652571"/>
            <a:ext cx="3325912" cy="415727"/>
          </a:xfrm>
          <a:prstGeom prst="rect">
            <a:avLst/>
          </a:prstGeom>
          <a:noFill/>
          <a:ln/>
        </p:spPr>
        <p:txBody>
          <a:bodyPr wrap="none" lIns="0" tIns="0" rIns="0" bIns="0" rtlCol="0" anchor="t"/>
          <a:lstStyle/>
          <a:p>
            <a:pPr algn="r" rtl="1">
              <a:lnSpc>
                <a:spcPts val="3250"/>
              </a:lnSpc>
            </a:pPr>
            <a:r>
              <a:rPr lang="ar-SA" sz="2800" b="1" dirty="0">
                <a:solidFill>
                  <a:srgbClr val="00B0F0"/>
                </a:solidFill>
                <a:latin typeface="Alexandria" pitchFamily="2" charset="-78"/>
                <a:ea typeface="Barlow Bold" pitchFamily="34" charset="-122"/>
                <a:cs typeface="Alexandria" pitchFamily="2" charset="-78"/>
              </a:rPr>
              <a:t>ملامح إدارة الأزمات</a:t>
            </a:r>
            <a:endParaRPr lang="ar-SA" sz="28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7CA0F46-9300-6C94-6F20-E43D48D68BEC}"/>
              </a:ext>
            </a:extLst>
          </p:cNvPr>
          <p:cNvSpPr/>
          <p:nvPr/>
        </p:nvSpPr>
        <p:spPr>
          <a:xfrm>
            <a:off x="631924" y="1389930"/>
            <a:ext cx="10928152" cy="758230"/>
          </a:xfrm>
          <a:prstGeom prst="roundRect">
            <a:avLst>
              <a:gd name="adj" fmla="val 25003"/>
            </a:avLst>
          </a:prstGeom>
          <a:solidFill>
            <a:srgbClr val="FFFFFF"/>
          </a:solidFill>
          <a:ln w="15240">
            <a:solidFill>
              <a:srgbClr val="BACFDD"/>
            </a:solidFill>
            <a:prstDash val="solid"/>
          </a:ln>
        </p:spPr>
      </p:sp>
      <p:sp>
        <p:nvSpPr>
          <p:cNvPr id="8" name="Shape 2">
            <a:extLst>
              <a:ext uri="{FF2B5EF4-FFF2-40B4-BE49-F238E27FC236}">
                <a16:creationId xmlns:a16="http://schemas.microsoft.com/office/drawing/2014/main" id="{D95B0C5A-ACF0-4A86-125C-68E65677E379}"/>
              </a:ext>
            </a:extLst>
          </p:cNvPr>
          <p:cNvSpPr/>
          <p:nvPr/>
        </p:nvSpPr>
        <p:spPr>
          <a:xfrm>
            <a:off x="11041857" y="1402630"/>
            <a:ext cx="505519" cy="732830"/>
          </a:xfrm>
          <a:prstGeom prst="roundRect">
            <a:avLst>
              <a:gd name="adj" fmla="val 34487"/>
            </a:avLst>
          </a:prstGeom>
          <a:solidFill>
            <a:srgbClr val="D4E9F7"/>
          </a:solidFill>
          <a:ln/>
        </p:spPr>
      </p:sp>
      <p:sp>
        <p:nvSpPr>
          <p:cNvPr id="9" name="Text 3">
            <a:extLst>
              <a:ext uri="{FF2B5EF4-FFF2-40B4-BE49-F238E27FC236}">
                <a16:creationId xmlns:a16="http://schemas.microsoft.com/office/drawing/2014/main" id="{7B643CF7-2E30-92B3-A4F3-B9411BE6A224}"/>
              </a:ext>
            </a:extLst>
          </p:cNvPr>
          <p:cNvSpPr/>
          <p:nvPr/>
        </p:nvSpPr>
        <p:spPr>
          <a:xfrm>
            <a:off x="11196737" y="1650578"/>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1</a:t>
            </a:r>
            <a:endParaRPr lang="ar-SA" sz="1458">
              <a:latin typeface="Alexandria" pitchFamily="2" charset="-78"/>
              <a:cs typeface="Alexandria" pitchFamily="2" charset="-78"/>
            </a:endParaRPr>
          </a:p>
        </p:txBody>
      </p:sp>
      <p:sp>
        <p:nvSpPr>
          <p:cNvPr id="10" name="Text 4">
            <a:extLst>
              <a:ext uri="{FF2B5EF4-FFF2-40B4-BE49-F238E27FC236}">
                <a16:creationId xmlns:a16="http://schemas.microsoft.com/office/drawing/2014/main" id="{537D3B64-D0AF-A813-3AA1-B3DE796DCCEB}"/>
              </a:ext>
            </a:extLst>
          </p:cNvPr>
          <p:cNvSpPr/>
          <p:nvPr/>
        </p:nvSpPr>
        <p:spPr>
          <a:xfrm>
            <a:off x="9290546" y="1528936"/>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التنبؤ المبكر</a:t>
            </a:r>
            <a:endParaRPr lang="ar-SA"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05AFCD83-1232-E975-DE2F-515E7C3993CF}"/>
              </a:ext>
            </a:extLst>
          </p:cNvPr>
          <p:cNvSpPr/>
          <p:nvPr/>
        </p:nvSpPr>
        <p:spPr>
          <a:xfrm>
            <a:off x="782880" y="1836033"/>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المتابعة المستمرة ورصد مؤشرات الخطر قبل وقوع الأزمة.</a:t>
            </a:r>
            <a:endParaRPr lang="ar-SA"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506BD2D-CB3F-F0EE-CA0B-DD4A6F0D7E74}"/>
              </a:ext>
            </a:extLst>
          </p:cNvPr>
          <p:cNvSpPr/>
          <p:nvPr/>
        </p:nvSpPr>
        <p:spPr>
          <a:xfrm>
            <a:off x="631924" y="2236564"/>
            <a:ext cx="10928152" cy="758230"/>
          </a:xfrm>
          <a:prstGeom prst="roundRect">
            <a:avLst>
              <a:gd name="adj" fmla="val 25003"/>
            </a:avLst>
          </a:prstGeom>
          <a:solidFill>
            <a:srgbClr val="FFFFFF"/>
          </a:solidFill>
          <a:ln w="15240">
            <a:solidFill>
              <a:srgbClr val="BACFDD"/>
            </a:solidFill>
            <a:prstDash val="solid"/>
          </a:ln>
        </p:spPr>
      </p:sp>
      <p:sp>
        <p:nvSpPr>
          <p:cNvPr id="13" name="Shape 7">
            <a:extLst>
              <a:ext uri="{FF2B5EF4-FFF2-40B4-BE49-F238E27FC236}">
                <a16:creationId xmlns:a16="http://schemas.microsoft.com/office/drawing/2014/main" id="{65A46BD6-A0D4-03B8-189F-654B5E7D5634}"/>
              </a:ext>
            </a:extLst>
          </p:cNvPr>
          <p:cNvSpPr/>
          <p:nvPr/>
        </p:nvSpPr>
        <p:spPr>
          <a:xfrm>
            <a:off x="11041857" y="2249264"/>
            <a:ext cx="505519" cy="732830"/>
          </a:xfrm>
          <a:prstGeom prst="roundRect">
            <a:avLst>
              <a:gd name="adj" fmla="val 34487"/>
            </a:avLst>
          </a:prstGeom>
          <a:solidFill>
            <a:srgbClr val="D4E9F7"/>
          </a:solidFill>
          <a:ln/>
        </p:spPr>
      </p:sp>
      <p:sp>
        <p:nvSpPr>
          <p:cNvPr id="14" name="Text 8">
            <a:extLst>
              <a:ext uri="{FF2B5EF4-FFF2-40B4-BE49-F238E27FC236}">
                <a16:creationId xmlns:a16="http://schemas.microsoft.com/office/drawing/2014/main" id="{B78D422B-D860-2974-CDE5-919FA613DB15}"/>
              </a:ext>
            </a:extLst>
          </p:cNvPr>
          <p:cNvSpPr/>
          <p:nvPr/>
        </p:nvSpPr>
        <p:spPr>
          <a:xfrm>
            <a:off x="11196737" y="2497212"/>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2</a:t>
            </a:r>
            <a:endParaRPr lang="ar-SA" sz="1458">
              <a:latin typeface="Alexandria" pitchFamily="2" charset="-78"/>
              <a:cs typeface="Alexandria" pitchFamily="2" charset="-78"/>
            </a:endParaRPr>
          </a:p>
        </p:txBody>
      </p:sp>
      <p:sp>
        <p:nvSpPr>
          <p:cNvPr id="15" name="Text 9">
            <a:extLst>
              <a:ext uri="{FF2B5EF4-FFF2-40B4-BE49-F238E27FC236}">
                <a16:creationId xmlns:a16="http://schemas.microsoft.com/office/drawing/2014/main" id="{D8D5B0F9-C852-EE85-BE46-5527BF958D01}"/>
              </a:ext>
            </a:extLst>
          </p:cNvPr>
          <p:cNvSpPr/>
          <p:nvPr/>
        </p:nvSpPr>
        <p:spPr>
          <a:xfrm>
            <a:off x="9290546" y="2375569"/>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التخطيط المسبق</a:t>
            </a:r>
            <a:endParaRPr lang="ar-SA"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E6D53753-2CEF-7264-C112-6BFA248C25BA}"/>
              </a:ext>
            </a:extLst>
          </p:cNvPr>
          <p:cNvSpPr/>
          <p:nvPr/>
        </p:nvSpPr>
        <p:spPr>
          <a:xfrm>
            <a:off x="782880" y="2707553"/>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الاستعداد لمواجهة المواقف الطارئة والحد من آثارها.</a:t>
            </a:r>
            <a:endParaRPr lang="ar-SA"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C955FC04-E841-F641-680F-85C805C3AE92}"/>
              </a:ext>
            </a:extLst>
          </p:cNvPr>
          <p:cNvSpPr/>
          <p:nvPr/>
        </p:nvSpPr>
        <p:spPr>
          <a:xfrm>
            <a:off x="631924" y="3083197"/>
            <a:ext cx="10928152" cy="758230"/>
          </a:xfrm>
          <a:prstGeom prst="roundRect">
            <a:avLst>
              <a:gd name="adj" fmla="val 25003"/>
            </a:avLst>
          </a:prstGeom>
          <a:solidFill>
            <a:srgbClr val="FFFFFF"/>
          </a:solidFill>
          <a:ln w="15240">
            <a:solidFill>
              <a:srgbClr val="BACFDD"/>
            </a:solidFill>
            <a:prstDash val="solid"/>
          </a:ln>
        </p:spPr>
      </p:sp>
      <p:sp>
        <p:nvSpPr>
          <p:cNvPr id="19" name="Shape 12">
            <a:extLst>
              <a:ext uri="{FF2B5EF4-FFF2-40B4-BE49-F238E27FC236}">
                <a16:creationId xmlns:a16="http://schemas.microsoft.com/office/drawing/2014/main" id="{16165EEF-1DB1-C6AC-F989-C34970D46530}"/>
              </a:ext>
            </a:extLst>
          </p:cNvPr>
          <p:cNvSpPr/>
          <p:nvPr/>
        </p:nvSpPr>
        <p:spPr>
          <a:xfrm>
            <a:off x="11041857" y="3095897"/>
            <a:ext cx="505519" cy="732830"/>
          </a:xfrm>
          <a:prstGeom prst="roundRect">
            <a:avLst>
              <a:gd name="adj" fmla="val 34487"/>
            </a:avLst>
          </a:prstGeom>
          <a:solidFill>
            <a:srgbClr val="D4E9F7"/>
          </a:solidFill>
          <a:ln/>
        </p:spPr>
      </p:sp>
      <p:sp>
        <p:nvSpPr>
          <p:cNvPr id="20" name="Text 13">
            <a:extLst>
              <a:ext uri="{FF2B5EF4-FFF2-40B4-BE49-F238E27FC236}">
                <a16:creationId xmlns:a16="http://schemas.microsoft.com/office/drawing/2014/main" id="{7B1440CF-0CDF-6FF3-D91B-1477F0578505}"/>
              </a:ext>
            </a:extLst>
          </p:cNvPr>
          <p:cNvSpPr/>
          <p:nvPr/>
        </p:nvSpPr>
        <p:spPr>
          <a:xfrm>
            <a:off x="11196737" y="3343845"/>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3</a:t>
            </a:r>
            <a:endParaRPr lang="ar-SA" sz="1458">
              <a:latin typeface="Alexandria" pitchFamily="2" charset="-78"/>
              <a:cs typeface="Alexandria" pitchFamily="2" charset="-78"/>
            </a:endParaRPr>
          </a:p>
        </p:txBody>
      </p:sp>
      <p:sp>
        <p:nvSpPr>
          <p:cNvPr id="21" name="Text 14">
            <a:extLst>
              <a:ext uri="{FF2B5EF4-FFF2-40B4-BE49-F238E27FC236}">
                <a16:creationId xmlns:a16="http://schemas.microsoft.com/office/drawing/2014/main" id="{3C572F0E-1D90-C27C-35AD-53C22325C1D8}"/>
              </a:ext>
            </a:extLst>
          </p:cNvPr>
          <p:cNvSpPr/>
          <p:nvPr/>
        </p:nvSpPr>
        <p:spPr>
          <a:xfrm>
            <a:off x="9290546" y="3222203"/>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فريق متخصص</a:t>
            </a:r>
            <a:endParaRPr lang="ar-SA"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80294595-C9C1-B6B1-BF3C-2E5017F2B0AC}"/>
              </a:ext>
            </a:extLst>
          </p:cNvPr>
          <p:cNvSpPr/>
          <p:nvPr/>
        </p:nvSpPr>
        <p:spPr>
          <a:xfrm>
            <a:off x="770930" y="3560009"/>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امتلاك المهارات والخبرات اللازمة للتعامل مع الأزمة.</a:t>
            </a:r>
            <a:endParaRPr lang="ar-SA"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2820740C-BD2F-EBBC-D68D-BEB6428C4CAD}"/>
              </a:ext>
            </a:extLst>
          </p:cNvPr>
          <p:cNvSpPr/>
          <p:nvPr/>
        </p:nvSpPr>
        <p:spPr>
          <a:xfrm>
            <a:off x="631924" y="3929831"/>
            <a:ext cx="10928152" cy="758230"/>
          </a:xfrm>
          <a:prstGeom prst="roundRect">
            <a:avLst>
              <a:gd name="adj" fmla="val 25003"/>
            </a:avLst>
          </a:prstGeom>
          <a:solidFill>
            <a:srgbClr val="FFFFFF"/>
          </a:solidFill>
          <a:ln w="15240">
            <a:solidFill>
              <a:srgbClr val="BACFDD"/>
            </a:solidFill>
            <a:prstDash val="solid"/>
          </a:ln>
        </p:spPr>
      </p:sp>
      <p:sp>
        <p:nvSpPr>
          <p:cNvPr id="26" name="Shape 17">
            <a:extLst>
              <a:ext uri="{FF2B5EF4-FFF2-40B4-BE49-F238E27FC236}">
                <a16:creationId xmlns:a16="http://schemas.microsoft.com/office/drawing/2014/main" id="{D5E551E1-9572-741C-3A05-88044DBC2719}"/>
              </a:ext>
            </a:extLst>
          </p:cNvPr>
          <p:cNvSpPr/>
          <p:nvPr/>
        </p:nvSpPr>
        <p:spPr>
          <a:xfrm>
            <a:off x="11041857" y="3942531"/>
            <a:ext cx="505519" cy="732830"/>
          </a:xfrm>
          <a:prstGeom prst="roundRect">
            <a:avLst>
              <a:gd name="adj" fmla="val 34487"/>
            </a:avLst>
          </a:prstGeom>
          <a:solidFill>
            <a:srgbClr val="D4E9F7"/>
          </a:solidFill>
          <a:ln/>
        </p:spPr>
      </p:sp>
      <p:sp>
        <p:nvSpPr>
          <p:cNvPr id="27" name="Text 18">
            <a:extLst>
              <a:ext uri="{FF2B5EF4-FFF2-40B4-BE49-F238E27FC236}">
                <a16:creationId xmlns:a16="http://schemas.microsoft.com/office/drawing/2014/main" id="{4135E679-675A-5606-B977-902FD3EAC4BA}"/>
              </a:ext>
            </a:extLst>
          </p:cNvPr>
          <p:cNvSpPr/>
          <p:nvPr/>
        </p:nvSpPr>
        <p:spPr>
          <a:xfrm>
            <a:off x="11196737" y="4190479"/>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4</a:t>
            </a:r>
            <a:endParaRPr lang="ar-SA" sz="1458">
              <a:latin typeface="Alexandria" pitchFamily="2" charset="-78"/>
              <a:cs typeface="Alexandria" pitchFamily="2" charset="-78"/>
            </a:endParaRPr>
          </a:p>
        </p:txBody>
      </p:sp>
      <p:sp>
        <p:nvSpPr>
          <p:cNvPr id="28" name="Text 19">
            <a:extLst>
              <a:ext uri="{FF2B5EF4-FFF2-40B4-BE49-F238E27FC236}">
                <a16:creationId xmlns:a16="http://schemas.microsoft.com/office/drawing/2014/main" id="{D629A7DA-AB5C-BD1B-E998-CB67BD69C728}"/>
              </a:ext>
            </a:extLst>
          </p:cNvPr>
          <p:cNvSpPr/>
          <p:nvPr/>
        </p:nvSpPr>
        <p:spPr>
          <a:xfrm>
            <a:off x="9290546" y="4068836"/>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توظيف الموارد</a:t>
            </a:r>
            <a:endParaRPr lang="ar-SA"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4A58EFE2-3297-31A3-5DB8-1FD25F3A8F6E}"/>
              </a:ext>
            </a:extLst>
          </p:cNvPr>
          <p:cNvSpPr/>
          <p:nvPr/>
        </p:nvSpPr>
        <p:spPr>
          <a:xfrm>
            <a:off x="749825" y="4418185"/>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استثمار الإمكانات البشرية والمادية بصورة فعّالة أثناء الأزمة.</a:t>
            </a:r>
            <a:endParaRPr lang="ar-SA" dirty="0">
              <a:latin typeface="Alexandria" pitchFamily="2" charset="-78"/>
              <a:cs typeface="Alexandria" pitchFamily="2" charset="-78"/>
            </a:endParaRPr>
          </a:p>
        </p:txBody>
      </p:sp>
      <p:sp>
        <p:nvSpPr>
          <p:cNvPr id="30" name="Shape 21">
            <a:extLst>
              <a:ext uri="{FF2B5EF4-FFF2-40B4-BE49-F238E27FC236}">
                <a16:creationId xmlns:a16="http://schemas.microsoft.com/office/drawing/2014/main" id="{6293568D-F711-46A5-1F35-5141A3859179}"/>
              </a:ext>
            </a:extLst>
          </p:cNvPr>
          <p:cNvSpPr/>
          <p:nvPr/>
        </p:nvSpPr>
        <p:spPr>
          <a:xfrm>
            <a:off x="631924" y="4776465"/>
            <a:ext cx="10928152" cy="758230"/>
          </a:xfrm>
          <a:prstGeom prst="roundRect">
            <a:avLst>
              <a:gd name="adj" fmla="val 25003"/>
            </a:avLst>
          </a:prstGeom>
          <a:solidFill>
            <a:srgbClr val="FFFFFF"/>
          </a:solidFill>
          <a:ln w="15240">
            <a:solidFill>
              <a:srgbClr val="BACFDD"/>
            </a:solidFill>
            <a:prstDash val="solid"/>
          </a:ln>
        </p:spPr>
      </p:sp>
      <p:sp>
        <p:nvSpPr>
          <p:cNvPr id="31" name="Shape 22">
            <a:extLst>
              <a:ext uri="{FF2B5EF4-FFF2-40B4-BE49-F238E27FC236}">
                <a16:creationId xmlns:a16="http://schemas.microsoft.com/office/drawing/2014/main" id="{C5A30FB3-1D33-2228-72BE-9B17186C63F8}"/>
              </a:ext>
            </a:extLst>
          </p:cNvPr>
          <p:cNvSpPr/>
          <p:nvPr/>
        </p:nvSpPr>
        <p:spPr>
          <a:xfrm>
            <a:off x="11041857" y="4789165"/>
            <a:ext cx="505519" cy="732830"/>
          </a:xfrm>
          <a:prstGeom prst="roundRect">
            <a:avLst>
              <a:gd name="adj" fmla="val 34487"/>
            </a:avLst>
          </a:prstGeom>
          <a:solidFill>
            <a:srgbClr val="D4E9F7"/>
          </a:solidFill>
          <a:ln/>
        </p:spPr>
      </p:sp>
      <p:sp>
        <p:nvSpPr>
          <p:cNvPr id="32" name="Text 23">
            <a:extLst>
              <a:ext uri="{FF2B5EF4-FFF2-40B4-BE49-F238E27FC236}">
                <a16:creationId xmlns:a16="http://schemas.microsoft.com/office/drawing/2014/main" id="{E49A861E-6E6B-2077-7C06-9BA8903C55FB}"/>
              </a:ext>
            </a:extLst>
          </p:cNvPr>
          <p:cNvSpPr/>
          <p:nvPr/>
        </p:nvSpPr>
        <p:spPr>
          <a:xfrm>
            <a:off x="11196737" y="5037113"/>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5</a:t>
            </a:r>
            <a:endParaRPr lang="ar-SA" sz="1458">
              <a:latin typeface="Alexandria" pitchFamily="2" charset="-78"/>
              <a:cs typeface="Alexandria" pitchFamily="2" charset="-78"/>
            </a:endParaRPr>
          </a:p>
        </p:txBody>
      </p:sp>
      <p:sp>
        <p:nvSpPr>
          <p:cNvPr id="33" name="Text 24">
            <a:extLst>
              <a:ext uri="{FF2B5EF4-FFF2-40B4-BE49-F238E27FC236}">
                <a16:creationId xmlns:a16="http://schemas.microsoft.com/office/drawing/2014/main" id="{7B5436D6-9B80-94B4-8C90-DB378CCCC655}"/>
              </a:ext>
            </a:extLst>
          </p:cNvPr>
          <p:cNvSpPr/>
          <p:nvPr/>
        </p:nvSpPr>
        <p:spPr>
          <a:xfrm>
            <a:off x="9290546" y="4915470"/>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القرار السريع</a:t>
            </a:r>
            <a:endParaRPr lang="ar-SA" dirty="0">
              <a:solidFill>
                <a:schemeClr val="accent2">
                  <a:lumMod val="75000"/>
                </a:schemeClr>
              </a:solidFill>
              <a:latin typeface="Alexandria" pitchFamily="2" charset="-78"/>
              <a:cs typeface="Alexandria" pitchFamily="2" charset="-78"/>
            </a:endParaRPr>
          </a:p>
        </p:txBody>
      </p:sp>
      <p:sp>
        <p:nvSpPr>
          <p:cNvPr id="34" name="Text 25">
            <a:extLst>
              <a:ext uri="{FF2B5EF4-FFF2-40B4-BE49-F238E27FC236}">
                <a16:creationId xmlns:a16="http://schemas.microsoft.com/office/drawing/2014/main" id="{D371F742-8522-2319-F135-EDEB65467CB1}"/>
              </a:ext>
            </a:extLst>
          </p:cNvPr>
          <p:cNvSpPr/>
          <p:nvPr/>
        </p:nvSpPr>
        <p:spPr>
          <a:xfrm>
            <a:off x="770930" y="5243090"/>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السيطرة على الموقف وتقليل الخسائر باتخاذ قرارات مدروسة.</a:t>
            </a:r>
            <a:endParaRPr lang="ar-SA" dirty="0">
              <a:latin typeface="Alexandria" pitchFamily="2" charset="-78"/>
              <a:cs typeface="Alexandria" pitchFamily="2" charset="-78"/>
            </a:endParaRPr>
          </a:p>
        </p:txBody>
      </p:sp>
      <p:sp>
        <p:nvSpPr>
          <p:cNvPr id="35" name="Shape 26">
            <a:extLst>
              <a:ext uri="{FF2B5EF4-FFF2-40B4-BE49-F238E27FC236}">
                <a16:creationId xmlns:a16="http://schemas.microsoft.com/office/drawing/2014/main" id="{3FFFFBDF-0D74-9FE5-A6B7-FFA3BB19E9BB}"/>
              </a:ext>
            </a:extLst>
          </p:cNvPr>
          <p:cNvSpPr/>
          <p:nvPr/>
        </p:nvSpPr>
        <p:spPr>
          <a:xfrm>
            <a:off x="631924" y="5623098"/>
            <a:ext cx="10928152" cy="758230"/>
          </a:xfrm>
          <a:prstGeom prst="roundRect">
            <a:avLst>
              <a:gd name="adj" fmla="val 25003"/>
            </a:avLst>
          </a:prstGeom>
          <a:solidFill>
            <a:srgbClr val="FFFFFF"/>
          </a:solidFill>
          <a:ln w="15240">
            <a:solidFill>
              <a:srgbClr val="BACFDD"/>
            </a:solidFill>
            <a:prstDash val="solid"/>
          </a:ln>
        </p:spPr>
      </p:sp>
      <p:sp>
        <p:nvSpPr>
          <p:cNvPr id="36" name="Shape 27">
            <a:extLst>
              <a:ext uri="{FF2B5EF4-FFF2-40B4-BE49-F238E27FC236}">
                <a16:creationId xmlns:a16="http://schemas.microsoft.com/office/drawing/2014/main" id="{FEBC1443-2BEB-5FB1-D6DA-98E3B0B25558}"/>
              </a:ext>
            </a:extLst>
          </p:cNvPr>
          <p:cNvSpPr/>
          <p:nvPr/>
        </p:nvSpPr>
        <p:spPr>
          <a:xfrm>
            <a:off x="11041857" y="5635798"/>
            <a:ext cx="505519" cy="732830"/>
          </a:xfrm>
          <a:prstGeom prst="roundRect">
            <a:avLst>
              <a:gd name="adj" fmla="val 34487"/>
            </a:avLst>
          </a:prstGeom>
          <a:solidFill>
            <a:srgbClr val="D4E9F7"/>
          </a:solidFill>
          <a:ln/>
        </p:spPr>
      </p:sp>
      <p:sp>
        <p:nvSpPr>
          <p:cNvPr id="37" name="Text 28">
            <a:extLst>
              <a:ext uri="{FF2B5EF4-FFF2-40B4-BE49-F238E27FC236}">
                <a16:creationId xmlns:a16="http://schemas.microsoft.com/office/drawing/2014/main" id="{F937948F-DC3E-823F-E611-E9194FB00B27}"/>
              </a:ext>
            </a:extLst>
          </p:cNvPr>
          <p:cNvSpPr/>
          <p:nvPr/>
        </p:nvSpPr>
        <p:spPr>
          <a:xfrm>
            <a:off x="11196737" y="5883746"/>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6</a:t>
            </a:r>
            <a:endParaRPr lang="ar-SA" sz="1458">
              <a:latin typeface="Alexandria" pitchFamily="2" charset="-78"/>
              <a:cs typeface="Alexandria" pitchFamily="2" charset="-78"/>
            </a:endParaRPr>
          </a:p>
        </p:txBody>
      </p:sp>
      <p:sp>
        <p:nvSpPr>
          <p:cNvPr id="38" name="Text 29">
            <a:extLst>
              <a:ext uri="{FF2B5EF4-FFF2-40B4-BE49-F238E27FC236}">
                <a16:creationId xmlns:a16="http://schemas.microsoft.com/office/drawing/2014/main" id="{18B6355D-FEB6-2AC7-A27F-5C581FF030A0}"/>
              </a:ext>
            </a:extLst>
          </p:cNvPr>
          <p:cNvSpPr/>
          <p:nvPr/>
        </p:nvSpPr>
        <p:spPr>
          <a:xfrm>
            <a:off x="9290546" y="5762104"/>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التعلم المستمر</a:t>
            </a:r>
            <a:endParaRPr lang="ar-SA" dirty="0">
              <a:solidFill>
                <a:schemeClr val="accent2">
                  <a:lumMod val="75000"/>
                </a:schemeClr>
              </a:solidFill>
              <a:latin typeface="Alexandria" pitchFamily="2" charset="-78"/>
              <a:cs typeface="Alexandria" pitchFamily="2" charset="-78"/>
            </a:endParaRPr>
          </a:p>
        </p:txBody>
      </p:sp>
      <p:sp>
        <p:nvSpPr>
          <p:cNvPr id="39" name="Text 30">
            <a:extLst>
              <a:ext uri="{FF2B5EF4-FFF2-40B4-BE49-F238E27FC236}">
                <a16:creationId xmlns:a16="http://schemas.microsoft.com/office/drawing/2014/main" id="{62DC3942-7AC8-08CE-1C3E-7D045C829357}"/>
              </a:ext>
            </a:extLst>
          </p:cNvPr>
          <p:cNvSpPr/>
          <p:nvPr/>
        </p:nvSpPr>
        <p:spPr>
          <a:xfrm>
            <a:off x="770930" y="6085898"/>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استخلاص الدروس من كل أزمة لتحسين الاستجابة مستقبلًا.</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72705328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2B1CD50-8D45-D7F3-FFBA-C6310AB7875B}"/>
              </a:ext>
            </a:extLst>
          </p:cNvPr>
          <p:cNvSpPr/>
          <p:nvPr/>
        </p:nvSpPr>
        <p:spPr>
          <a:xfrm>
            <a:off x="5773242" y="1208088"/>
            <a:ext cx="5786834" cy="593923"/>
          </a:xfrm>
          <a:prstGeom prst="rect">
            <a:avLst/>
          </a:prstGeom>
          <a:noFill/>
          <a:ln/>
        </p:spPr>
        <p:txBody>
          <a:bodyPr wrap="none" lIns="0" tIns="0" rIns="0" bIns="0" rtlCol="0" anchor="t"/>
          <a:lstStyle/>
          <a:p>
            <a:pPr algn="r" rtl="1">
              <a:lnSpc>
                <a:spcPts val="4666"/>
              </a:lnSpc>
            </a:pPr>
            <a:r>
              <a:rPr lang="ar-SA" sz="2800" b="1" dirty="0">
                <a:solidFill>
                  <a:srgbClr val="00B0F0"/>
                </a:solidFill>
                <a:latin typeface="Alexandria" pitchFamily="2" charset="-78"/>
                <a:ea typeface="Barlow Bold" pitchFamily="34" charset="-122"/>
                <a:cs typeface="Alexandria" pitchFamily="2" charset="-78"/>
              </a:rPr>
              <a:t>إدارة الأزمات VS الإدارة بالأزمات:</a:t>
            </a:r>
            <a:endParaRPr lang="ar-SA" sz="28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1688CC41-F25D-3E1B-7BC1-EC4D23703DDA}"/>
              </a:ext>
            </a:extLst>
          </p:cNvPr>
          <p:cNvSpPr/>
          <p:nvPr/>
        </p:nvSpPr>
        <p:spPr>
          <a:xfrm>
            <a:off x="501848" y="2072780"/>
            <a:ext cx="5503962" cy="3577034"/>
          </a:xfrm>
          <a:prstGeom prst="roundRect">
            <a:avLst>
              <a:gd name="adj" fmla="val 12114"/>
            </a:avLst>
          </a:prstGeom>
          <a:solidFill>
            <a:srgbClr val="063E5F"/>
          </a:solidFill>
          <a:ln/>
        </p:spPr>
        <p:txBody>
          <a:bodyPr/>
          <a:lstStyle/>
          <a:p>
            <a:endParaRPr lang="en-US"/>
          </a:p>
        </p:txBody>
      </p:sp>
      <p:sp>
        <p:nvSpPr>
          <p:cNvPr id="8" name="Text 2">
            <a:extLst>
              <a:ext uri="{FF2B5EF4-FFF2-40B4-BE49-F238E27FC236}">
                <a16:creationId xmlns:a16="http://schemas.microsoft.com/office/drawing/2014/main" id="{BBDD74DF-A986-7CF2-4070-431708140843}"/>
              </a:ext>
            </a:extLst>
          </p:cNvPr>
          <p:cNvSpPr/>
          <p:nvPr/>
        </p:nvSpPr>
        <p:spPr>
          <a:xfrm>
            <a:off x="4050807" y="2253258"/>
            <a:ext cx="1774524" cy="278346"/>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إدارة الأزمات </a:t>
            </a:r>
            <a:r>
              <a:rPr lang="ar-SA" sz="1833" b="1" dirty="0">
                <a:latin typeface="Alexandria" pitchFamily="2" charset="-78"/>
                <a:ea typeface="Barlow Bold" pitchFamily="34" charset="-122"/>
                <a:cs typeface="Alexandria" pitchFamily="2" charset="-78"/>
              </a:rPr>
              <a:t>✅</a:t>
            </a:r>
            <a:endParaRPr lang="ar-SA" sz="1833"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3B9DCD0C-7BBA-8661-E67D-015302FE2A4A}"/>
              </a:ext>
            </a:extLst>
          </p:cNvPr>
          <p:cNvSpPr/>
          <p:nvPr/>
        </p:nvSpPr>
        <p:spPr>
          <a:xfrm>
            <a:off x="3391974" y="2743299"/>
            <a:ext cx="2433358" cy="266098"/>
          </a:xfrm>
          <a:prstGeom prst="rect">
            <a:avLst/>
          </a:prstGeom>
          <a:noFill/>
          <a:ln/>
        </p:spPr>
        <p:txBody>
          <a:bodyPr wrap="none" lIns="0" tIns="0" rIns="0" bIns="0" rtlCol="0" anchor="t">
            <a:spAutoFit/>
          </a:bodyPr>
          <a:lstStyle/>
          <a:p>
            <a:pPr algn="r" rtl="1">
              <a:lnSpc>
                <a:spcPts val="2250"/>
              </a:lnSpc>
            </a:pPr>
            <a:r>
              <a:rPr lang="ar-SA" sz="1417" dirty="0">
                <a:solidFill>
                  <a:srgbClr val="FFFFFF"/>
                </a:solidFill>
                <a:latin typeface="Alexandria" pitchFamily="2" charset="-78"/>
                <a:ea typeface="Montserrat" pitchFamily="34" charset="-122"/>
                <a:cs typeface="Alexandria" pitchFamily="2" charset="-78"/>
              </a:rPr>
              <a:t>أسلوب إداري منظم يهدف إلى:</a:t>
            </a:r>
            <a:endParaRPr lang="ar-SA" sz="1417"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031E356F-4FDB-E585-9DAA-EFECC0FE5EE7}"/>
              </a:ext>
            </a:extLst>
          </p:cNvPr>
          <p:cNvSpPr/>
          <p:nvPr/>
        </p:nvSpPr>
        <p:spPr>
          <a:xfrm>
            <a:off x="682328" y="3194645"/>
            <a:ext cx="5143004" cy="1244315"/>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التنبؤ بالأزمة والاستعداد لها</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الحد من الخسائر والسيطرة على الموقف</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استعادة النشاط والاستفادة من الدروس</a:t>
            </a:r>
            <a:endParaRPr lang="ar-SA" sz="1417"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F8711312-6B68-9AA2-7426-999483C88609}"/>
              </a:ext>
            </a:extLst>
          </p:cNvPr>
          <p:cNvSpPr/>
          <p:nvPr/>
        </p:nvSpPr>
        <p:spPr>
          <a:xfrm>
            <a:off x="9190832" y="2253258"/>
            <a:ext cx="2375594" cy="309563"/>
          </a:xfrm>
          <a:prstGeom prst="rect">
            <a:avLst/>
          </a:prstGeom>
          <a:noFill/>
          <a:ln/>
        </p:spPr>
        <p:txBody>
          <a:bodyPr wrap="none" lIns="0" tIns="0" rIns="0" bIns="0" rtlCol="0" anchor="t"/>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الإدارة بالأزمات ⚠️</a:t>
            </a:r>
            <a:endParaRPr lang="ar-SA" sz="1833"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79F554FB-761C-F7A8-13FE-0DCD2F34DFED}"/>
              </a:ext>
            </a:extLst>
          </p:cNvPr>
          <p:cNvSpPr/>
          <p:nvPr/>
        </p:nvSpPr>
        <p:spPr>
          <a:xfrm>
            <a:off x="8701859" y="2743299"/>
            <a:ext cx="2864567"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استخدام الأزمات أداةً إدارية من أجل:</a:t>
            </a:r>
            <a:endParaRPr lang="ar-SA" sz="1417"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C0169B0A-4843-16F3-8594-FF5304FB6A03}"/>
              </a:ext>
            </a:extLst>
          </p:cNvPr>
          <p:cNvSpPr/>
          <p:nvPr/>
        </p:nvSpPr>
        <p:spPr>
          <a:xfrm>
            <a:off x="6322616" y="3194645"/>
            <a:ext cx="5243810" cy="1244315"/>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توجيه الأفراد والضغط عليهم</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تشتيت الانتباه أو فرض تغييرات</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خلق توتر لتحقيق أهداف مؤقتة</a:t>
            </a:r>
            <a:endParaRPr lang="ar-SA" sz="1417"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99B9CEAE-800F-664D-2768-494A5E26607C}"/>
              </a:ext>
            </a:extLst>
          </p:cNvPr>
          <p:cNvSpPr/>
          <p:nvPr/>
        </p:nvSpPr>
        <p:spPr>
          <a:xfrm>
            <a:off x="6299506" y="5121821"/>
            <a:ext cx="5243810" cy="1055985"/>
          </a:xfrm>
          <a:prstGeom prst="roundRect">
            <a:avLst>
              <a:gd name="adj" fmla="val 25647"/>
            </a:avLst>
          </a:prstGeom>
          <a:solidFill>
            <a:srgbClr val="BEDFF3"/>
          </a:solidFill>
          <a:ln/>
        </p:spPr>
        <p:txBody>
          <a:bodyPr/>
          <a:lstStyle/>
          <a:p>
            <a:endParaRPr lang="en-US"/>
          </a:p>
        </p:txBody>
      </p:sp>
      <p:pic>
        <p:nvPicPr>
          <p:cNvPr id="15" name="Image 0" descr="preencoded.png">
            <a:extLst>
              <a:ext uri="{FF2B5EF4-FFF2-40B4-BE49-F238E27FC236}">
                <a16:creationId xmlns:a16="http://schemas.microsoft.com/office/drawing/2014/main" id="{581375ED-1F46-DECE-4AA2-65AC62F6D322}"/>
              </a:ext>
            </a:extLst>
          </p:cNvPr>
          <p:cNvPicPr>
            <a:picLocks noChangeAspect="1"/>
          </p:cNvPicPr>
          <p:nvPr/>
        </p:nvPicPr>
        <p:blipFill>
          <a:blip r:embed="rId3"/>
          <a:stretch>
            <a:fillRect/>
          </a:stretch>
        </p:blipFill>
        <p:spPr>
          <a:xfrm>
            <a:off x="11059198" y="5520302"/>
            <a:ext cx="225623" cy="180479"/>
          </a:xfrm>
          <a:prstGeom prst="rect">
            <a:avLst/>
          </a:prstGeom>
        </p:spPr>
      </p:pic>
      <p:sp>
        <p:nvSpPr>
          <p:cNvPr id="16" name="Text 9">
            <a:extLst>
              <a:ext uri="{FF2B5EF4-FFF2-40B4-BE49-F238E27FC236}">
                <a16:creationId xmlns:a16="http://schemas.microsoft.com/office/drawing/2014/main" id="{8BDC220B-E284-86A0-A8E0-A8B0B1440037}"/>
              </a:ext>
            </a:extLst>
          </p:cNvPr>
          <p:cNvSpPr/>
          <p:nvPr/>
        </p:nvSpPr>
        <p:spPr>
          <a:xfrm>
            <a:off x="6567132" y="5221811"/>
            <a:ext cx="4476750" cy="856004"/>
          </a:xfrm>
          <a:prstGeom prst="rect">
            <a:avLst/>
          </a:prstGeom>
          <a:noFill/>
          <a:ln/>
        </p:spPr>
        <p:txBody>
          <a:bodyPr wrap="square" lIns="0" tIns="0" rIns="0" bIns="0" rtlCol="0" anchor="t">
            <a:spAutoFit/>
          </a:bodyPr>
          <a:lstStyle/>
          <a:p>
            <a:pPr algn="ctr" rtl="1">
              <a:lnSpc>
                <a:spcPts val="2250"/>
              </a:lnSpc>
            </a:pPr>
            <a:r>
              <a:rPr lang="ar-SA" sz="1417" dirty="0">
                <a:latin typeface="Alexandria" pitchFamily="2" charset="-78"/>
                <a:ea typeface="Montserrat" pitchFamily="34" charset="-122"/>
                <a:cs typeface="Alexandria" pitchFamily="2" charset="-78"/>
              </a:rPr>
              <a:t>إدارة الأزمات منهج علمي لحماية المؤسسة، أما الإدارة بالأزمات فهي أسلوب قد يفاقم المشكلات ويؤثر سلبًا في البيئة التعليمية.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29253471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E3A84D7-066C-8763-C3CE-76FEBAD80163}"/>
              </a:ext>
            </a:extLst>
          </p:cNvPr>
          <p:cNvSpPr/>
          <p:nvPr/>
        </p:nvSpPr>
        <p:spPr>
          <a:xfrm>
            <a:off x="8777263" y="1399977"/>
            <a:ext cx="2782813" cy="540789"/>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أهداف إدارة </a:t>
            </a:r>
            <a:r>
              <a:rPr lang="ar-SA" sz="2000" b="1" dirty="0">
                <a:solidFill>
                  <a:srgbClr val="00B0F0"/>
                </a:solidFill>
                <a:latin typeface="Alexandria" pitchFamily="2" charset="-78"/>
                <a:ea typeface="Barlow Bold" pitchFamily="34" charset="-122"/>
                <a:cs typeface="Alexandria" pitchFamily="2" charset="-78"/>
              </a:rPr>
              <a:t>الأزمات</a:t>
            </a:r>
            <a:r>
              <a:rPr lang="ar-SA" sz="2400" b="1" dirty="0">
                <a:solidFill>
                  <a:srgbClr val="00B0F0"/>
                </a:solidFill>
                <a:latin typeface="Alexandria" pitchFamily="2" charset="-78"/>
                <a:ea typeface="Barlow Bold" pitchFamily="34" charset="-122"/>
                <a:cs typeface="Alexandria" pitchFamily="2" charset="-78"/>
              </a:rPr>
              <a:t>:</a:t>
            </a:r>
            <a:endParaRPr lang="ar-SA"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94EA327B-88B8-9A05-CF06-DC8EF1E24D7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08730" y="2354957"/>
            <a:ext cx="451346" cy="451346"/>
          </a:xfrm>
          <a:prstGeom prst="rect">
            <a:avLst/>
          </a:prstGeom>
        </p:spPr>
      </p:pic>
      <p:sp>
        <p:nvSpPr>
          <p:cNvPr id="8" name="Text 1">
            <a:extLst>
              <a:ext uri="{FF2B5EF4-FFF2-40B4-BE49-F238E27FC236}">
                <a16:creationId xmlns:a16="http://schemas.microsoft.com/office/drawing/2014/main" id="{AA179A29-1F89-6918-D149-BC61DCC62F96}"/>
              </a:ext>
            </a:extLst>
          </p:cNvPr>
          <p:cNvSpPr/>
          <p:nvPr/>
        </p:nvSpPr>
        <p:spPr>
          <a:xfrm>
            <a:off x="9892953" y="3031927"/>
            <a:ext cx="1667123"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رصد التهديدات</a:t>
            </a:r>
            <a:endParaRPr lang="ar-SA" sz="1800"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9953C2F0-4F17-5C2F-1C5D-3D5FA6BC2CDA}"/>
              </a:ext>
            </a:extLst>
          </p:cNvPr>
          <p:cNvSpPr/>
          <p:nvPr/>
        </p:nvSpPr>
        <p:spPr>
          <a:xfrm>
            <a:off x="7307310" y="3437037"/>
            <a:ext cx="4252766"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تحديد مصادر الخطر والتخطيط الوقائي للتعامل معها.</a:t>
            </a:r>
            <a:endParaRPr lang="ar-SA"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C9B18ACB-9D2C-0E9D-8E2C-F91BD80ABA1E}"/>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531843" y="2354957"/>
            <a:ext cx="451346" cy="451346"/>
          </a:xfrm>
          <a:prstGeom prst="rect">
            <a:avLst/>
          </a:prstGeom>
        </p:spPr>
      </p:pic>
      <p:sp>
        <p:nvSpPr>
          <p:cNvPr id="11" name="Text 3">
            <a:extLst>
              <a:ext uri="{FF2B5EF4-FFF2-40B4-BE49-F238E27FC236}">
                <a16:creationId xmlns:a16="http://schemas.microsoft.com/office/drawing/2014/main" id="{25D0E7AE-B614-A96E-B7CB-0B02611433AC}"/>
              </a:ext>
            </a:extLst>
          </p:cNvPr>
          <p:cNvSpPr/>
          <p:nvPr/>
        </p:nvSpPr>
        <p:spPr>
          <a:xfrm>
            <a:off x="4543692" y="3031927"/>
            <a:ext cx="1439497"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توفير الموارد</a:t>
            </a:r>
            <a:endParaRPr lang="ar-SA" sz="18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6523118-84DA-01BA-073A-43C5C8C07F6E}"/>
              </a:ext>
            </a:extLst>
          </p:cNvPr>
          <p:cNvSpPr/>
          <p:nvPr/>
        </p:nvSpPr>
        <p:spPr>
          <a:xfrm>
            <a:off x="1999727" y="3437037"/>
            <a:ext cx="3983462"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تجهيز الإمكانات البشرية والمادية اللازمة للمواجهة.</a:t>
            </a:r>
            <a:endParaRPr lang="ar-SA"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F8357E4D-07C3-7D11-FB52-C8DD165D4CA3}"/>
              </a:ext>
            </a:extLst>
          </p:cNvPr>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11108730" y="4087020"/>
            <a:ext cx="451346" cy="451346"/>
          </a:xfrm>
          <a:prstGeom prst="rect">
            <a:avLst/>
          </a:prstGeom>
        </p:spPr>
      </p:pic>
      <p:sp>
        <p:nvSpPr>
          <p:cNvPr id="14" name="Text 5">
            <a:extLst>
              <a:ext uri="{FF2B5EF4-FFF2-40B4-BE49-F238E27FC236}">
                <a16:creationId xmlns:a16="http://schemas.microsoft.com/office/drawing/2014/main" id="{DBB32C70-20F5-D604-20AF-DBE5BE583421}"/>
              </a:ext>
            </a:extLst>
          </p:cNvPr>
          <p:cNvSpPr/>
          <p:nvPr/>
        </p:nvSpPr>
        <p:spPr>
          <a:xfrm>
            <a:off x="9524262" y="4763989"/>
            <a:ext cx="2035814"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التنسيق والاتصال</a:t>
            </a:r>
            <a:endParaRPr lang="ar-SA" sz="1800"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18C4A06-BEA9-CA40-92BF-D7AC0D5DE7B5}"/>
              </a:ext>
            </a:extLst>
          </p:cNvPr>
          <p:cNvSpPr/>
          <p:nvPr/>
        </p:nvSpPr>
        <p:spPr>
          <a:xfrm>
            <a:off x="6826409" y="5169098"/>
            <a:ext cx="4733667"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دعم الاتصال بين الجهات المعنية وتعزيز التعاون أثناء الأزمة.</a:t>
            </a:r>
            <a:endParaRPr lang="ar-SA" sz="1417"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B486E6F1-DDD6-7378-B490-EE2E81270B13}"/>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5531843" y="4087020"/>
            <a:ext cx="451346" cy="451346"/>
          </a:xfrm>
          <a:prstGeom prst="rect">
            <a:avLst/>
          </a:prstGeom>
        </p:spPr>
      </p:pic>
      <p:sp>
        <p:nvSpPr>
          <p:cNvPr id="17" name="Text 7">
            <a:extLst>
              <a:ext uri="{FF2B5EF4-FFF2-40B4-BE49-F238E27FC236}">
                <a16:creationId xmlns:a16="http://schemas.microsoft.com/office/drawing/2014/main" id="{8669E5E0-5F94-115B-68DE-DD781F46C7E0}"/>
              </a:ext>
            </a:extLst>
          </p:cNvPr>
          <p:cNvSpPr/>
          <p:nvPr/>
        </p:nvSpPr>
        <p:spPr>
          <a:xfrm>
            <a:off x="4825821" y="4763989"/>
            <a:ext cx="1157368"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منع التكرار</a:t>
            </a:r>
            <a:endParaRPr lang="ar-SA" sz="1800"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1D071836-3493-D41F-FA5D-416020A14665}"/>
              </a:ext>
            </a:extLst>
          </p:cNvPr>
          <p:cNvSpPr/>
          <p:nvPr/>
        </p:nvSpPr>
        <p:spPr>
          <a:xfrm>
            <a:off x="763811" y="5169098"/>
            <a:ext cx="5219378"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تحليل نقاط القوة والضعف واستخلاص الدروس لتحسين الاستجابة.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5690078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E3A84D7-066C-8763-C3CE-76FEBAD80163}"/>
              </a:ext>
            </a:extLst>
          </p:cNvPr>
          <p:cNvSpPr/>
          <p:nvPr/>
        </p:nvSpPr>
        <p:spPr>
          <a:xfrm>
            <a:off x="8059118" y="1399977"/>
            <a:ext cx="3500958" cy="540789"/>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تابع: أهداف إدارة </a:t>
            </a:r>
            <a:r>
              <a:rPr lang="ar-SA" sz="2000" b="1" dirty="0">
                <a:solidFill>
                  <a:srgbClr val="00B0F0"/>
                </a:solidFill>
                <a:latin typeface="Alexandria" pitchFamily="2" charset="-78"/>
                <a:ea typeface="Barlow Bold" pitchFamily="34" charset="-122"/>
                <a:cs typeface="Alexandria" pitchFamily="2" charset="-78"/>
              </a:rPr>
              <a:t>الأزمات</a:t>
            </a:r>
            <a:r>
              <a:rPr lang="ar-SA" sz="2400" b="1" dirty="0">
                <a:solidFill>
                  <a:srgbClr val="00B0F0"/>
                </a:solidFill>
                <a:latin typeface="Alexandria" pitchFamily="2" charset="-78"/>
                <a:ea typeface="Barlow Bold" pitchFamily="34" charset="-122"/>
                <a:cs typeface="Alexandria" pitchFamily="2" charset="-78"/>
              </a:rPr>
              <a:t>:</a:t>
            </a:r>
            <a:endParaRPr lang="ar-SA"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94EA327B-88B8-9A05-CF06-DC8EF1E24D7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08730" y="2354957"/>
            <a:ext cx="451346" cy="451346"/>
          </a:xfrm>
          <a:prstGeom prst="rect">
            <a:avLst/>
          </a:prstGeom>
        </p:spPr>
      </p:pic>
      <p:sp>
        <p:nvSpPr>
          <p:cNvPr id="8" name="Text 1">
            <a:extLst>
              <a:ext uri="{FF2B5EF4-FFF2-40B4-BE49-F238E27FC236}">
                <a16:creationId xmlns:a16="http://schemas.microsoft.com/office/drawing/2014/main" id="{AA179A29-1F89-6918-D149-BC61DCC62F96}"/>
              </a:ext>
            </a:extLst>
          </p:cNvPr>
          <p:cNvSpPr/>
          <p:nvPr/>
        </p:nvSpPr>
        <p:spPr>
          <a:xfrm>
            <a:off x="8871840" y="3031927"/>
            <a:ext cx="2688236"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التنبؤ بالأزمات المحتملة</a:t>
            </a:r>
            <a:endParaRPr lang="ar-SA" sz="1800"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9953C2F0-4F17-5C2F-1C5D-3D5FA6BC2CDA}"/>
              </a:ext>
            </a:extLst>
          </p:cNvPr>
          <p:cNvSpPr/>
          <p:nvPr/>
        </p:nvSpPr>
        <p:spPr>
          <a:xfrm>
            <a:off x="9854481" y="3437037"/>
            <a:ext cx="1705595"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والاستعداد المبكر لها</a:t>
            </a:r>
            <a:endParaRPr lang="ar-SA"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C9B18ACB-9D2C-0E9D-8E2C-F91BD80ABA1E}"/>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531843" y="2354957"/>
            <a:ext cx="451346" cy="451346"/>
          </a:xfrm>
          <a:prstGeom prst="rect">
            <a:avLst/>
          </a:prstGeom>
        </p:spPr>
      </p:pic>
      <p:sp>
        <p:nvSpPr>
          <p:cNvPr id="11" name="Text 3">
            <a:extLst>
              <a:ext uri="{FF2B5EF4-FFF2-40B4-BE49-F238E27FC236}">
                <a16:creationId xmlns:a16="http://schemas.microsoft.com/office/drawing/2014/main" id="{25D0E7AE-B614-A96E-B7CB-0B02611433AC}"/>
              </a:ext>
            </a:extLst>
          </p:cNvPr>
          <p:cNvSpPr/>
          <p:nvPr/>
        </p:nvSpPr>
        <p:spPr>
          <a:xfrm>
            <a:off x="4150956" y="3031927"/>
            <a:ext cx="1832233"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الحد من الخسائر</a:t>
            </a:r>
            <a:endParaRPr lang="ar-SA" sz="18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6523118-84DA-01BA-073A-43C5C8C07F6E}"/>
              </a:ext>
            </a:extLst>
          </p:cNvPr>
          <p:cNvSpPr/>
          <p:nvPr/>
        </p:nvSpPr>
        <p:spPr>
          <a:xfrm>
            <a:off x="2871760" y="3437037"/>
            <a:ext cx="3111429"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و السيطرة على الموقف بسرعة وكفاءة</a:t>
            </a:r>
            <a:endParaRPr lang="ar-SA"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F8357E4D-07C3-7D11-FB52-C8DD165D4CA3}"/>
              </a:ext>
            </a:extLst>
          </p:cNvPr>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11108730" y="4087020"/>
            <a:ext cx="451346" cy="451346"/>
          </a:xfrm>
          <a:prstGeom prst="rect">
            <a:avLst/>
          </a:prstGeom>
        </p:spPr>
      </p:pic>
      <p:sp>
        <p:nvSpPr>
          <p:cNvPr id="14" name="Text 5">
            <a:extLst>
              <a:ext uri="{FF2B5EF4-FFF2-40B4-BE49-F238E27FC236}">
                <a16:creationId xmlns:a16="http://schemas.microsoft.com/office/drawing/2014/main" id="{DBB32C70-20F5-D604-20AF-DBE5BE583421}"/>
              </a:ext>
            </a:extLst>
          </p:cNvPr>
          <p:cNvSpPr/>
          <p:nvPr/>
        </p:nvSpPr>
        <p:spPr>
          <a:xfrm>
            <a:off x="8589711" y="4763989"/>
            <a:ext cx="2970365"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تحليل نقاط القوة والضعف</a:t>
            </a:r>
            <a:endParaRPr lang="ar-SA" sz="1800"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18C4A06-BEA9-CA40-92BF-D7AC0D5DE7B5}"/>
              </a:ext>
            </a:extLst>
          </p:cNvPr>
          <p:cNvSpPr/>
          <p:nvPr/>
        </p:nvSpPr>
        <p:spPr>
          <a:xfrm>
            <a:off x="8637801" y="5169098"/>
            <a:ext cx="2922275"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للاستفادة منها في تحسين الاستجابة</a:t>
            </a:r>
            <a:endParaRPr lang="ar-SA" sz="1417"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1D071836-3493-D41F-FA5D-416020A14665}"/>
              </a:ext>
            </a:extLst>
          </p:cNvPr>
          <p:cNvSpPr/>
          <p:nvPr/>
        </p:nvSpPr>
        <p:spPr>
          <a:xfrm>
            <a:off x="1194773" y="4813038"/>
            <a:ext cx="4927749" cy="1244315"/>
          </a:xfrm>
          <a:prstGeom prst="rect">
            <a:avLst/>
          </a:prstGeom>
          <a:solidFill>
            <a:srgbClr val="B3EBFF"/>
          </a:solidFill>
          <a:ln/>
        </p:spPr>
        <p:txBody>
          <a:bodyPr wrap="square" lIns="0" tIns="0" rIns="0" bIns="0" rtlCol="0" anchor="t">
            <a:spAutoFit/>
          </a:bodyPr>
          <a:lstStyle/>
          <a:p>
            <a:pPr algn="ctr" rtl="1">
              <a:lnSpc>
                <a:spcPct val="200000"/>
              </a:lnSpc>
            </a:pPr>
            <a:r>
              <a:rPr lang="ar-SA" sz="1417" dirty="0">
                <a:solidFill>
                  <a:srgbClr val="384653"/>
                </a:solidFill>
                <a:latin typeface="Alexandria" pitchFamily="2" charset="-78"/>
                <a:ea typeface="Montserrat" pitchFamily="34" charset="-122"/>
                <a:cs typeface="Alexandria" pitchFamily="2" charset="-78"/>
              </a:rPr>
              <a:t>في المؤسسة التعليمية تهدف إدارة الأزمات إلى حماية الطلبة والعاملين، وضمان استمرارية العملية التعليمية، وتقليل الآثار السلبية على الأداء المؤسسي.</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78750196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FC794D1-438D-DB09-55A4-1F161B31F896}"/>
              </a:ext>
            </a:extLst>
          </p:cNvPr>
          <p:cNvPicPr>
            <a:picLocks noChangeAspect="1"/>
          </p:cNvPicPr>
          <p:nvPr/>
        </p:nvPicPr>
        <p:blipFill>
          <a:blip r:embed="rId3"/>
          <a:stretch>
            <a:fillRect/>
          </a:stretch>
        </p:blipFill>
        <p:spPr>
          <a:xfrm>
            <a:off x="1437616" y="2105548"/>
            <a:ext cx="3980078" cy="22553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98D19E52-E142-2F20-D16C-F5B0CE37F2A0}"/>
              </a:ext>
            </a:extLst>
          </p:cNvPr>
          <p:cNvSpPr/>
          <p:nvPr/>
        </p:nvSpPr>
        <p:spPr>
          <a:xfrm>
            <a:off x="3623312" y="589610"/>
            <a:ext cx="3582094" cy="1008658"/>
          </a:xfrm>
          <a:prstGeom prst="rect">
            <a:avLst/>
          </a:prstGeom>
          <a:noFill/>
          <a:ln/>
        </p:spPr>
        <p:txBody>
          <a:bodyPr wrap="square" lIns="0" tIns="0" rIns="0" bIns="0" rtlCol="0" anchor="t"/>
          <a:lstStyle/>
          <a:p>
            <a:pPr algn="r" rtl="1">
              <a:lnSpc>
                <a:spcPts val="3958"/>
              </a:lnSpc>
            </a:pPr>
            <a:r>
              <a:rPr lang="ar-SA" sz="2000" b="1" dirty="0">
                <a:solidFill>
                  <a:srgbClr val="00B0F0"/>
                </a:solidFill>
                <a:latin typeface="Alexandria" pitchFamily="2" charset="-78"/>
                <a:ea typeface="Barlow Bold" pitchFamily="34" charset="-122"/>
                <a:cs typeface="Alexandria" pitchFamily="2" charset="-78"/>
              </a:rPr>
              <a:t>معوقات نجاح إدارة الأزمات</a:t>
            </a:r>
            <a:endParaRPr lang="ar-SA" sz="20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8049F6D5-16A4-277A-3209-CB6AB03CB970}"/>
              </a:ext>
            </a:extLst>
          </p:cNvPr>
          <p:cNvSpPr/>
          <p:nvPr/>
        </p:nvSpPr>
        <p:spPr>
          <a:xfrm>
            <a:off x="7032104" y="1782366"/>
            <a:ext cx="4534818" cy="1180406"/>
          </a:xfrm>
          <a:prstGeom prst="roundRect">
            <a:avLst>
              <a:gd name="adj" fmla="val 7746"/>
            </a:avLst>
          </a:prstGeom>
          <a:solidFill>
            <a:srgbClr val="FFFFFF"/>
          </a:solidFill>
          <a:ln w="22860">
            <a:solidFill>
              <a:srgbClr val="BACFDD"/>
            </a:solidFill>
            <a:prstDash val="solid"/>
          </a:ln>
        </p:spPr>
      </p:sp>
      <p:pic>
        <p:nvPicPr>
          <p:cNvPr id="9" name="Image 1" descr="preencoded.png">
            <a:extLst>
              <a:ext uri="{FF2B5EF4-FFF2-40B4-BE49-F238E27FC236}">
                <a16:creationId xmlns:a16="http://schemas.microsoft.com/office/drawing/2014/main" id="{FF7898AF-CF77-9E74-6DA4-FD938811B54B}"/>
              </a:ext>
            </a:extLst>
          </p:cNvPr>
          <p:cNvPicPr>
            <a:picLocks noChangeAspect="1"/>
          </p:cNvPicPr>
          <p:nvPr/>
        </p:nvPicPr>
        <p:blipFill>
          <a:blip r:embed="rId4"/>
          <a:stretch>
            <a:fillRect/>
          </a:stretch>
        </p:blipFill>
        <p:spPr>
          <a:xfrm>
            <a:off x="11509772" y="1782366"/>
            <a:ext cx="76200" cy="1180406"/>
          </a:xfrm>
          <a:prstGeom prst="rect">
            <a:avLst/>
          </a:prstGeom>
        </p:spPr>
      </p:pic>
      <p:sp>
        <p:nvSpPr>
          <p:cNvPr id="10" name="Text 2">
            <a:extLst>
              <a:ext uri="{FF2B5EF4-FFF2-40B4-BE49-F238E27FC236}">
                <a16:creationId xmlns:a16="http://schemas.microsoft.com/office/drawing/2014/main" id="{80BDB639-EFD7-FF79-FB0F-DE8D9084B105}"/>
              </a:ext>
            </a:extLst>
          </p:cNvPr>
          <p:cNvSpPr/>
          <p:nvPr/>
        </p:nvSpPr>
        <p:spPr>
          <a:xfrm>
            <a:off x="9320014" y="1954708"/>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الاتصال</a:t>
            </a:r>
            <a:endParaRPr lang="ar-SA" sz="1583"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9FAB55A6-40F2-83D6-3672-B4DBB50B1CC5}"/>
              </a:ext>
            </a:extLst>
          </p:cNvPr>
          <p:cNvSpPr/>
          <p:nvPr/>
        </p:nvSpPr>
        <p:spPr>
          <a:xfrm>
            <a:off x="7205406" y="2336998"/>
            <a:ext cx="4132022" cy="453430"/>
          </a:xfrm>
          <a:prstGeom prst="rect">
            <a:avLst/>
          </a:prstGeom>
          <a:noFill/>
          <a:ln/>
        </p:spPr>
        <p:txBody>
          <a:bodyPr wrap="squar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ضعف تدفق المعلومات وسوء التنسيق بين الجهات المعنية، تأخر نقل التعليمات.</a:t>
            </a:r>
            <a:endParaRPr lang="ar-SA" dirty="0">
              <a:latin typeface="Alexandria" pitchFamily="2" charset="-78"/>
              <a:cs typeface="Alexandria" pitchFamily="2" charset="-78"/>
            </a:endParaRPr>
          </a:p>
        </p:txBody>
      </p:sp>
      <p:sp>
        <p:nvSpPr>
          <p:cNvPr id="12" name="Shape 4">
            <a:extLst>
              <a:ext uri="{FF2B5EF4-FFF2-40B4-BE49-F238E27FC236}">
                <a16:creationId xmlns:a16="http://schemas.microsoft.com/office/drawing/2014/main" id="{DDC90325-6D62-B11A-504F-8372802BC1A3}"/>
              </a:ext>
            </a:extLst>
          </p:cNvPr>
          <p:cNvSpPr/>
          <p:nvPr/>
        </p:nvSpPr>
        <p:spPr>
          <a:xfrm>
            <a:off x="7032104" y="3092946"/>
            <a:ext cx="4534818" cy="953691"/>
          </a:xfrm>
          <a:prstGeom prst="roundRect">
            <a:avLst>
              <a:gd name="adj" fmla="val 9588"/>
            </a:avLst>
          </a:prstGeom>
          <a:solidFill>
            <a:srgbClr val="FFFFFF"/>
          </a:solidFill>
          <a:ln w="22860">
            <a:solidFill>
              <a:srgbClr val="BACFDD"/>
            </a:solidFill>
            <a:prstDash val="solid"/>
          </a:ln>
        </p:spPr>
      </p:sp>
      <p:pic>
        <p:nvPicPr>
          <p:cNvPr id="13" name="Image 2" descr="preencoded.png">
            <a:extLst>
              <a:ext uri="{FF2B5EF4-FFF2-40B4-BE49-F238E27FC236}">
                <a16:creationId xmlns:a16="http://schemas.microsoft.com/office/drawing/2014/main" id="{C27F8A5F-75A0-12F9-EFE7-6DF09CD579AC}"/>
              </a:ext>
            </a:extLst>
          </p:cNvPr>
          <p:cNvPicPr>
            <a:picLocks noChangeAspect="1"/>
          </p:cNvPicPr>
          <p:nvPr/>
        </p:nvPicPr>
        <p:blipFill>
          <a:blip r:embed="rId5"/>
          <a:stretch>
            <a:fillRect/>
          </a:stretch>
        </p:blipFill>
        <p:spPr>
          <a:xfrm>
            <a:off x="11509772" y="3092946"/>
            <a:ext cx="76200" cy="953691"/>
          </a:xfrm>
          <a:prstGeom prst="rect">
            <a:avLst/>
          </a:prstGeom>
        </p:spPr>
      </p:pic>
      <p:sp>
        <p:nvSpPr>
          <p:cNvPr id="14" name="Text 5">
            <a:extLst>
              <a:ext uri="{FF2B5EF4-FFF2-40B4-BE49-F238E27FC236}">
                <a16:creationId xmlns:a16="http://schemas.microsoft.com/office/drawing/2014/main" id="{86645B40-9CA6-55BA-3261-7EFC736F9112}"/>
              </a:ext>
            </a:extLst>
          </p:cNvPr>
          <p:cNvSpPr/>
          <p:nvPr/>
        </p:nvSpPr>
        <p:spPr>
          <a:xfrm>
            <a:off x="9320014" y="3265289"/>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تنظيمية</a:t>
            </a:r>
            <a:endParaRPr lang="ar-SA"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628E14C-B4DC-5F32-7482-BEB6B241F625}"/>
              </a:ext>
            </a:extLst>
          </p:cNvPr>
          <p:cNvSpPr/>
          <p:nvPr/>
        </p:nvSpPr>
        <p:spPr>
          <a:xfrm>
            <a:off x="8258365" y="3658554"/>
            <a:ext cx="3180258" cy="226715"/>
          </a:xfrm>
          <a:prstGeom prst="rect">
            <a:avLst/>
          </a:prstGeom>
          <a:noFill/>
          <a:ln/>
        </p:spPr>
        <p:txBody>
          <a:bodyPr wrap="non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غموض الأدوار وتداخل المسؤوليات وضعف التخطيط.</a:t>
            </a:r>
            <a:endParaRPr lang="ar-SA" dirty="0">
              <a:latin typeface="Alexandria" pitchFamily="2" charset="-78"/>
              <a:cs typeface="Alexandria" pitchFamily="2" charset="-78"/>
            </a:endParaRPr>
          </a:p>
        </p:txBody>
      </p:sp>
      <p:sp>
        <p:nvSpPr>
          <p:cNvPr id="16" name="Shape 7">
            <a:extLst>
              <a:ext uri="{FF2B5EF4-FFF2-40B4-BE49-F238E27FC236}">
                <a16:creationId xmlns:a16="http://schemas.microsoft.com/office/drawing/2014/main" id="{E43DB9F3-B6C8-A28F-D7E5-EAF896FB6674}"/>
              </a:ext>
            </a:extLst>
          </p:cNvPr>
          <p:cNvSpPr/>
          <p:nvPr/>
        </p:nvSpPr>
        <p:spPr>
          <a:xfrm>
            <a:off x="7032104" y="4176812"/>
            <a:ext cx="4534818" cy="953691"/>
          </a:xfrm>
          <a:prstGeom prst="roundRect">
            <a:avLst>
              <a:gd name="adj" fmla="val 9588"/>
            </a:avLst>
          </a:prstGeom>
          <a:solidFill>
            <a:srgbClr val="FFFFFF"/>
          </a:solidFill>
          <a:ln w="22860">
            <a:solidFill>
              <a:srgbClr val="BACFDD"/>
            </a:solidFill>
            <a:prstDash val="solid"/>
          </a:ln>
        </p:spPr>
      </p:sp>
      <p:pic>
        <p:nvPicPr>
          <p:cNvPr id="17" name="Image 3" descr="preencoded.png">
            <a:extLst>
              <a:ext uri="{FF2B5EF4-FFF2-40B4-BE49-F238E27FC236}">
                <a16:creationId xmlns:a16="http://schemas.microsoft.com/office/drawing/2014/main" id="{8C9E5B66-0EF4-73D2-6CC2-3598423F047D}"/>
              </a:ext>
            </a:extLst>
          </p:cNvPr>
          <p:cNvPicPr>
            <a:picLocks noChangeAspect="1"/>
          </p:cNvPicPr>
          <p:nvPr/>
        </p:nvPicPr>
        <p:blipFill>
          <a:blip r:embed="rId5"/>
          <a:stretch>
            <a:fillRect/>
          </a:stretch>
        </p:blipFill>
        <p:spPr>
          <a:xfrm>
            <a:off x="11509772" y="4176812"/>
            <a:ext cx="76200" cy="953691"/>
          </a:xfrm>
          <a:prstGeom prst="rect">
            <a:avLst/>
          </a:prstGeom>
        </p:spPr>
      </p:pic>
      <p:sp>
        <p:nvSpPr>
          <p:cNvPr id="19" name="Text 8">
            <a:extLst>
              <a:ext uri="{FF2B5EF4-FFF2-40B4-BE49-F238E27FC236}">
                <a16:creationId xmlns:a16="http://schemas.microsoft.com/office/drawing/2014/main" id="{B5C79AE1-F9B4-5E64-261D-176DA4B8C885}"/>
              </a:ext>
            </a:extLst>
          </p:cNvPr>
          <p:cNvSpPr/>
          <p:nvPr/>
        </p:nvSpPr>
        <p:spPr>
          <a:xfrm>
            <a:off x="9335408" y="4289916"/>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المعلومات</a:t>
            </a:r>
            <a:endParaRPr lang="ar-SA" sz="1583"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7AAAA6C4-B92A-B9DC-06DD-AD3D22DFEDB6}"/>
              </a:ext>
            </a:extLst>
          </p:cNvPr>
          <p:cNvSpPr/>
          <p:nvPr/>
        </p:nvSpPr>
        <p:spPr>
          <a:xfrm>
            <a:off x="7232452" y="4610168"/>
            <a:ext cx="4132022" cy="448328"/>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نقص البيانات أو عدم دقتها وقت الأزمة، أو تأخر في الحصول عليها</a:t>
            </a:r>
            <a:endParaRPr lang="ar-SA" dirty="0">
              <a:latin typeface="Alexandria" pitchFamily="2" charset="-78"/>
              <a:cs typeface="Alexandria" pitchFamily="2" charset="-78"/>
            </a:endParaRPr>
          </a:p>
        </p:txBody>
      </p:sp>
      <p:sp>
        <p:nvSpPr>
          <p:cNvPr id="21" name="Shape 10">
            <a:extLst>
              <a:ext uri="{FF2B5EF4-FFF2-40B4-BE49-F238E27FC236}">
                <a16:creationId xmlns:a16="http://schemas.microsoft.com/office/drawing/2014/main" id="{8048CA17-8FA6-8965-3AC1-B662ED55ED45}"/>
              </a:ext>
            </a:extLst>
          </p:cNvPr>
          <p:cNvSpPr/>
          <p:nvPr/>
        </p:nvSpPr>
        <p:spPr>
          <a:xfrm>
            <a:off x="7032104" y="5260678"/>
            <a:ext cx="4534818" cy="953691"/>
          </a:xfrm>
          <a:prstGeom prst="roundRect">
            <a:avLst>
              <a:gd name="adj" fmla="val 9588"/>
            </a:avLst>
          </a:prstGeom>
          <a:solidFill>
            <a:srgbClr val="FFFFFF"/>
          </a:solidFill>
          <a:ln w="22860">
            <a:solidFill>
              <a:srgbClr val="BACFDD"/>
            </a:solidFill>
            <a:prstDash val="solid"/>
          </a:ln>
        </p:spPr>
      </p:sp>
      <p:pic>
        <p:nvPicPr>
          <p:cNvPr id="22" name="Image 4" descr="preencoded.png">
            <a:extLst>
              <a:ext uri="{FF2B5EF4-FFF2-40B4-BE49-F238E27FC236}">
                <a16:creationId xmlns:a16="http://schemas.microsoft.com/office/drawing/2014/main" id="{43C4D7FB-B76C-BADF-D6D4-394310D0DFA7}"/>
              </a:ext>
            </a:extLst>
          </p:cNvPr>
          <p:cNvPicPr>
            <a:picLocks noChangeAspect="1"/>
          </p:cNvPicPr>
          <p:nvPr/>
        </p:nvPicPr>
        <p:blipFill>
          <a:blip r:embed="rId5"/>
          <a:stretch>
            <a:fillRect/>
          </a:stretch>
        </p:blipFill>
        <p:spPr>
          <a:xfrm>
            <a:off x="11509772" y="5260678"/>
            <a:ext cx="76200" cy="953691"/>
          </a:xfrm>
          <a:prstGeom prst="rect">
            <a:avLst/>
          </a:prstGeom>
        </p:spPr>
      </p:pic>
      <p:sp>
        <p:nvSpPr>
          <p:cNvPr id="24" name="Text 11">
            <a:extLst>
              <a:ext uri="{FF2B5EF4-FFF2-40B4-BE49-F238E27FC236}">
                <a16:creationId xmlns:a16="http://schemas.microsoft.com/office/drawing/2014/main" id="{7CFE74F2-4F3B-6084-BBBE-E6F3D2C453B2}"/>
              </a:ext>
            </a:extLst>
          </p:cNvPr>
          <p:cNvSpPr/>
          <p:nvPr/>
        </p:nvSpPr>
        <p:spPr>
          <a:xfrm>
            <a:off x="9320014" y="5433020"/>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بشرية</a:t>
            </a:r>
            <a:endParaRPr lang="ar-SA" sz="1583" dirty="0">
              <a:solidFill>
                <a:schemeClr val="accent2">
                  <a:lumMod val="75000"/>
                </a:schemeClr>
              </a:solidFill>
              <a:latin typeface="Alexandria" pitchFamily="2" charset="-78"/>
              <a:cs typeface="Alexandria" pitchFamily="2" charset="-78"/>
            </a:endParaRPr>
          </a:p>
        </p:txBody>
      </p:sp>
      <p:sp>
        <p:nvSpPr>
          <p:cNvPr id="26" name="Text 12">
            <a:extLst>
              <a:ext uri="{FF2B5EF4-FFF2-40B4-BE49-F238E27FC236}">
                <a16:creationId xmlns:a16="http://schemas.microsoft.com/office/drawing/2014/main" id="{EECFAF5E-7746-6726-5094-C47456362F3A}"/>
              </a:ext>
            </a:extLst>
          </p:cNvPr>
          <p:cNvSpPr/>
          <p:nvPr/>
        </p:nvSpPr>
        <p:spPr>
          <a:xfrm>
            <a:off x="8157170" y="5815310"/>
            <a:ext cx="3180258" cy="226715"/>
          </a:xfrm>
          <a:prstGeom prst="rect">
            <a:avLst/>
          </a:prstGeom>
          <a:noFill/>
          <a:ln/>
        </p:spPr>
        <p:txBody>
          <a:bodyPr wrap="non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الخوف والتردد وضعف التدريب ومقاومة التغيير.</a:t>
            </a:r>
            <a:endParaRPr lang="ar-SA"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49CE122E-779F-E4AB-300C-42D9C62BE035}"/>
              </a:ext>
            </a:extLst>
          </p:cNvPr>
          <p:cNvSpPr txBox="1"/>
          <p:nvPr/>
        </p:nvSpPr>
        <p:spPr>
          <a:xfrm>
            <a:off x="5878290" y="1371103"/>
            <a:ext cx="5688632" cy="523220"/>
          </a:xfrm>
          <a:prstGeom prst="rect">
            <a:avLst/>
          </a:prstGeom>
          <a:noFill/>
        </p:spPr>
        <p:txBody>
          <a:bodyPr wrap="square" rtlCol="0">
            <a:spAutoFit/>
          </a:bodyPr>
          <a:lstStyle/>
          <a:p>
            <a:pPr algn="ctr" rtl="1"/>
            <a:r>
              <a:rPr lang="ar-SA" dirty="0">
                <a:latin typeface="Alexandria" pitchFamily="2" charset="-78"/>
                <a:cs typeface="Alexandria" pitchFamily="2" charset="-78"/>
              </a:rPr>
              <a:t>من أبرز المعوقات التي قد تحد من فاعلية إدارة الأزمات:</a:t>
            </a:r>
          </a:p>
          <a:p>
            <a:endParaRPr lang="en-US" dirty="0"/>
          </a:p>
        </p:txBody>
      </p:sp>
      <p:sp>
        <p:nvSpPr>
          <p:cNvPr id="3" name="TextBox 2">
            <a:extLst>
              <a:ext uri="{FF2B5EF4-FFF2-40B4-BE49-F238E27FC236}">
                <a16:creationId xmlns:a16="http://schemas.microsoft.com/office/drawing/2014/main" id="{6A0B1CC9-4134-9F13-F36F-95F4DD85242C}"/>
              </a:ext>
            </a:extLst>
          </p:cNvPr>
          <p:cNvSpPr txBox="1"/>
          <p:nvPr/>
        </p:nvSpPr>
        <p:spPr>
          <a:xfrm>
            <a:off x="928699" y="4924421"/>
            <a:ext cx="4958583" cy="1277273"/>
          </a:xfrm>
          <a:prstGeom prst="rect">
            <a:avLst/>
          </a:prstGeom>
          <a:noFill/>
        </p:spPr>
        <p:txBody>
          <a:bodyPr wrap="square" rtlCol="0">
            <a:spAutoFit/>
          </a:bodyPr>
          <a:lstStyle>
            <a:defPPr marR="0" lvl="0" algn="l" rtl="0">
              <a:lnSpc>
                <a:spcPct val="100000"/>
              </a:lnSpc>
              <a:spcBef>
                <a:spcPts val="0"/>
              </a:spcBef>
              <a:spcAft>
                <a:spcPts val="0"/>
              </a:spcAft>
            </a:defPPr>
            <a:lvl1pPr algn="ctr" rtl="1">
              <a:defRPr>
                <a:latin typeface="Alexandria" pitchFamily="2" charset="-78"/>
                <a:cs typeface="Alexandria" pitchFamily="2" charset="-78"/>
              </a:defRPr>
            </a:lvl1pPr>
          </a:lstStyle>
          <a:p>
            <a:pPr>
              <a:lnSpc>
                <a:spcPct val="150000"/>
              </a:lnSpc>
            </a:pPr>
            <a:r>
              <a:rPr lang="ar-SA" dirty="0">
                <a:solidFill>
                  <a:srgbClr val="00B0F0"/>
                </a:solidFill>
              </a:rPr>
              <a:t>في المؤسسة التعليمية </a:t>
            </a:r>
            <a:r>
              <a:rPr lang="ar-SA" dirty="0"/>
              <a:t>تؤثر هذه المعوقات في سرعة الاستجابة، ودقة القرار، واستمرارية العملية التعليمية أثناء الأزمة.</a:t>
            </a:r>
          </a:p>
          <a:p>
            <a:endParaRPr lang="en-US" dirty="0"/>
          </a:p>
        </p:txBody>
      </p:sp>
    </p:spTree>
    <p:extLst>
      <p:ext uri="{BB962C8B-B14F-4D97-AF65-F5344CB8AC3E}">
        <p14:creationId xmlns:p14="http://schemas.microsoft.com/office/powerpoint/2010/main" val="24946540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9A27BF3-A2AD-E386-3C71-907CF2214595}"/>
              </a:ext>
            </a:extLst>
          </p:cNvPr>
          <p:cNvSpPr/>
          <p:nvPr/>
        </p:nvSpPr>
        <p:spPr>
          <a:xfrm>
            <a:off x="7398924" y="1530190"/>
            <a:ext cx="4001095"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متطلبات نجاح إدارة الأزمات</a:t>
            </a:r>
            <a:endParaRPr lang="en-US"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B3F62688-FB7F-F6B0-9B5D-B9ED3C9839F8}"/>
              </a:ext>
            </a:extLst>
          </p:cNvPr>
          <p:cNvSpPr/>
          <p:nvPr/>
        </p:nvSpPr>
        <p:spPr>
          <a:xfrm>
            <a:off x="8037711" y="2604095"/>
            <a:ext cx="3522365"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8" name="Text 2">
            <a:extLst>
              <a:ext uri="{FF2B5EF4-FFF2-40B4-BE49-F238E27FC236}">
                <a16:creationId xmlns:a16="http://schemas.microsoft.com/office/drawing/2014/main" id="{70F72D3B-1A73-0823-9481-DBB25DD17450}"/>
              </a:ext>
            </a:extLst>
          </p:cNvPr>
          <p:cNvSpPr/>
          <p:nvPr/>
        </p:nvSpPr>
        <p:spPr>
          <a:xfrm>
            <a:off x="9531397" y="2790924"/>
            <a:ext cx="184185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الاستعداد الدائم</a:t>
            </a:r>
            <a:endParaRPr lang="en-US" sz="1833"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604EA64B-8947-391C-F8E5-43F19EB81536}"/>
              </a:ext>
            </a:extLst>
          </p:cNvPr>
          <p:cNvSpPr/>
          <p:nvPr/>
        </p:nvSpPr>
        <p:spPr>
          <a:xfrm>
            <a:off x="8224540" y="3196034"/>
            <a:ext cx="31487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الجاهزية المستمرة والخطط المحدّثة لمواجهة الطوارئ.</a:t>
            </a:r>
            <a:endParaRPr lang="en-US" sz="1417"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B4758F35-ACBE-4AF5-CC06-00E2C82B5E81}"/>
              </a:ext>
            </a:extLst>
          </p:cNvPr>
          <p:cNvSpPr/>
          <p:nvPr/>
        </p:nvSpPr>
        <p:spPr>
          <a:xfrm>
            <a:off x="4334868" y="2604095"/>
            <a:ext cx="3522365"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11" name="Text 5">
            <a:extLst>
              <a:ext uri="{FF2B5EF4-FFF2-40B4-BE49-F238E27FC236}">
                <a16:creationId xmlns:a16="http://schemas.microsoft.com/office/drawing/2014/main" id="{EA44F2F1-FE18-C275-AC2A-359ECB3ADFE7}"/>
              </a:ext>
            </a:extLst>
          </p:cNvPr>
          <p:cNvSpPr/>
          <p:nvPr/>
        </p:nvSpPr>
        <p:spPr>
          <a:xfrm>
            <a:off x="5572073" y="2790924"/>
            <a:ext cx="209833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التنسيق والتواصل</a:t>
            </a:r>
            <a:endParaRPr lang="en-US" sz="1833"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B72F11D-53DD-A30F-9B87-B1B8184C07DC}"/>
              </a:ext>
            </a:extLst>
          </p:cNvPr>
          <p:cNvSpPr/>
          <p:nvPr/>
        </p:nvSpPr>
        <p:spPr>
          <a:xfrm>
            <a:off x="4521696" y="3196034"/>
            <a:ext cx="31487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قنوات اتصال فعّالة وتنسيق مستمر بين الأطراف.</a:t>
            </a:r>
            <a:endParaRPr lang="en-US" sz="1417"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2B19846F-804F-BF10-500E-4B12D6268169}"/>
              </a:ext>
            </a:extLst>
          </p:cNvPr>
          <p:cNvSpPr/>
          <p:nvPr/>
        </p:nvSpPr>
        <p:spPr>
          <a:xfrm>
            <a:off x="631925" y="2604095"/>
            <a:ext cx="3522464"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14" name="Text 8">
            <a:extLst>
              <a:ext uri="{FF2B5EF4-FFF2-40B4-BE49-F238E27FC236}">
                <a16:creationId xmlns:a16="http://schemas.microsoft.com/office/drawing/2014/main" id="{9E76D414-97B1-4DD1-C520-42CAF7FD345A}"/>
              </a:ext>
            </a:extLst>
          </p:cNvPr>
          <p:cNvSpPr/>
          <p:nvPr/>
        </p:nvSpPr>
        <p:spPr>
          <a:xfrm>
            <a:off x="1938158" y="2790924"/>
            <a:ext cx="2029402"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التدريب المتواصل</a:t>
            </a:r>
            <a:endParaRPr lang="en-US" sz="1833"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7D4E8950-69A6-A390-3CDC-23D6226F64ED}"/>
              </a:ext>
            </a:extLst>
          </p:cNvPr>
          <p:cNvSpPr/>
          <p:nvPr/>
        </p:nvSpPr>
        <p:spPr>
          <a:xfrm>
            <a:off x="818753" y="3196034"/>
            <a:ext cx="31488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برامج تدريبية منتظمة للعاملين والطلبة على إجراءات الطوارئ.</a:t>
            </a:r>
            <a:endParaRPr lang="en-US" sz="1417"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4E6D5971-F022-44E9-3C64-E97FD21E485E}"/>
              </a:ext>
            </a:extLst>
          </p:cNvPr>
          <p:cNvSpPr/>
          <p:nvPr/>
        </p:nvSpPr>
        <p:spPr>
          <a:xfrm>
            <a:off x="6186289" y="4141193"/>
            <a:ext cx="5373787" cy="1067693"/>
          </a:xfrm>
          <a:prstGeom prst="roundRect">
            <a:avLst>
              <a:gd name="adj" fmla="val 25366"/>
            </a:avLst>
          </a:prstGeom>
          <a:solidFill>
            <a:srgbClr val="D4E9F7"/>
          </a:solidFill>
          <a:ln w="7620">
            <a:solidFill>
              <a:srgbClr val="BACFDD"/>
            </a:solidFill>
            <a:prstDash val="solid"/>
          </a:ln>
        </p:spPr>
        <p:txBody>
          <a:bodyPr>
            <a:spAutoFit/>
          </a:bodyPr>
          <a:lstStyle/>
          <a:p>
            <a:endParaRPr lang="en-US"/>
          </a:p>
        </p:txBody>
      </p:sp>
      <p:sp>
        <p:nvSpPr>
          <p:cNvPr id="17" name="Text 11">
            <a:extLst>
              <a:ext uri="{FF2B5EF4-FFF2-40B4-BE49-F238E27FC236}">
                <a16:creationId xmlns:a16="http://schemas.microsoft.com/office/drawing/2014/main" id="{7D39D133-A876-6D6A-DAC7-578E9AB77CF9}"/>
              </a:ext>
            </a:extLst>
          </p:cNvPr>
          <p:cNvSpPr/>
          <p:nvPr/>
        </p:nvSpPr>
        <p:spPr>
          <a:xfrm>
            <a:off x="9980238" y="4328021"/>
            <a:ext cx="139300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الإنذار المبكر</a:t>
            </a:r>
            <a:endParaRPr lang="en-US" sz="1833"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4DED6F00-B036-54DE-16DC-154377920F5A}"/>
              </a:ext>
            </a:extLst>
          </p:cNvPr>
          <p:cNvSpPr/>
          <p:nvPr/>
        </p:nvSpPr>
        <p:spPr>
          <a:xfrm>
            <a:off x="7075597" y="4733132"/>
            <a:ext cx="4297651"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نظام متكامل لرصد المخاطر والتنبيه قبل وقوع الأزمة.</a:t>
            </a:r>
            <a:endParaRPr lang="en-US" sz="1417"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5703B7A4-3F8F-49CE-C642-44ABBA853DC2}"/>
              </a:ext>
            </a:extLst>
          </p:cNvPr>
          <p:cNvSpPr/>
          <p:nvPr/>
        </p:nvSpPr>
        <p:spPr>
          <a:xfrm>
            <a:off x="631925" y="4141193"/>
            <a:ext cx="5373886" cy="1067693"/>
          </a:xfrm>
          <a:prstGeom prst="roundRect">
            <a:avLst>
              <a:gd name="adj" fmla="val 25366"/>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D76AF59A-DB09-5B55-3E90-7FFDFF47C27F}"/>
              </a:ext>
            </a:extLst>
          </p:cNvPr>
          <p:cNvSpPr/>
          <p:nvPr/>
        </p:nvSpPr>
        <p:spPr>
          <a:xfrm>
            <a:off x="3672561" y="4328021"/>
            <a:ext cx="214642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تفويض الصلاحيات</a:t>
            </a:r>
            <a:endParaRPr lang="en-US" sz="1833"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1304C1DC-5DF9-0B39-C323-9A599CAFD8E0}"/>
              </a:ext>
            </a:extLst>
          </p:cNvPr>
          <p:cNvSpPr/>
          <p:nvPr/>
        </p:nvSpPr>
        <p:spPr>
          <a:xfrm>
            <a:off x="1372252" y="4733132"/>
            <a:ext cx="444673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توزيع واضح للمسؤوليات وغرفة مخصصة لإدارة الأزمات.</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426B6CD-EFFF-2886-BDF5-96707E6152D7}"/>
              </a:ext>
            </a:extLst>
          </p:cNvPr>
          <p:cNvSpPr txBox="1"/>
          <p:nvPr/>
        </p:nvSpPr>
        <p:spPr>
          <a:xfrm>
            <a:off x="2247251" y="5702131"/>
            <a:ext cx="813690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تسهم هذه المتطلبات في سرعة الاستجابة، وحماية الطلبة والعاملين، وضمان استمرارية العملية التعليمية.</a:t>
            </a:r>
          </a:p>
          <a:p>
            <a:endParaRPr lang="en-US" dirty="0"/>
          </a:p>
        </p:txBody>
      </p:sp>
    </p:spTree>
    <p:extLst>
      <p:ext uri="{BB962C8B-B14F-4D97-AF65-F5344CB8AC3E}">
        <p14:creationId xmlns:p14="http://schemas.microsoft.com/office/powerpoint/2010/main" val="242357694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23342" y="367688"/>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85BD64A-3FB3-8B6F-1DF7-184C8BA8DC6C}"/>
              </a:ext>
            </a:extLst>
          </p:cNvPr>
          <p:cNvSpPr/>
          <p:nvPr/>
        </p:nvSpPr>
        <p:spPr>
          <a:xfrm>
            <a:off x="4367808" y="456935"/>
            <a:ext cx="2834109" cy="451149"/>
          </a:xfrm>
          <a:prstGeom prst="rect">
            <a:avLst/>
          </a:prstGeom>
          <a:noFill/>
          <a:ln/>
        </p:spPr>
        <p:txBody>
          <a:bodyPr wrap="none" lIns="0" tIns="0" rIns="0" bIns="0" rtlCol="0" anchor="t">
            <a:spAutoFit/>
          </a:bodyPr>
          <a:lstStyle/>
          <a:p>
            <a:pPr algn="r" rtl="1">
              <a:lnSpc>
                <a:spcPts val="3917"/>
              </a:lnSpc>
            </a:pPr>
            <a:r>
              <a:rPr lang="en-US" sz="2400" b="1" dirty="0">
                <a:solidFill>
                  <a:srgbClr val="00B0F0"/>
                </a:solidFill>
                <a:latin typeface="Alexandria" pitchFamily="2" charset="-78"/>
                <a:ea typeface="Barlow Bold" pitchFamily="34" charset="-122"/>
                <a:cs typeface="Alexandria" pitchFamily="2" charset="-78"/>
              </a:rPr>
              <a:t>مراحل إدارة الأزمات</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BE1BBE9E-43A3-5280-04CD-2B1954250353}"/>
              </a:ext>
            </a:extLst>
          </p:cNvPr>
          <p:cNvPicPr>
            <a:picLocks noChangeAspect="1"/>
          </p:cNvPicPr>
          <p:nvPr/>
        </p:nvPicPr>
        <p:blipFill>
          <a:blip r:embed="rId3"/>
          <a:stretch>
            <a:fillRect/>
          </a:stretch>
        </p:blipFill>
        <p:spPr>
          <a:xfrm>
            <a:off x="537239" y="917306"/>
            <a:ext cx="11127383" cy="5007273"/>
          </a:xfrm>
          <a:prstGeom prst="rect">
            <a:avLst/>
          </a:prstGeom>
        </p:spPr>
      </p:pic>
      <p:sp>
        <p:nvSpPr>
          <p:cNvPr id="8" name="Text 1">
            <a:extLst>
              <a:ext uri="{FF2B5EF4-FFF2-40B4-BE49-F238E27FC236}">
                <a16:creationId xmlns:a16="http://schemas.microsoft.com/office/drawing/2014/main" id="{7149EFD9-7D4A-6B7C-8CF6-39E636CD8D32}"/>
              </a:ext>
            </a:extLst>
          </p:cNvPr>
          <p:cNvSpPr/>
          <p:nvPr/>
        </p:nvSpPr>
        <p:spPr>
          <a:xfrm>
            <a:off x="8533796" y="1393820"/>
            <a:ext cx="95218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اكتشاف</a:t>
            </a:r>
            <a:endParaRPr lang="en-US" sz="19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DD508AAD-BEC9-B457-C57E-A9537FA6D8BE}"/>
              </a:ext>
            </a:extLst>
          </p:cNvPr>
          <p:cNvSpPr/>
          <p:nvPr/>
        </p:nvSpPr>
        <p:spPr>
          <a:xfrm>
            <a:off x="8036252" y="1796214"/>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رصد إشارات الإنذار المبكرة</a:t>
            </a:r>
            <a:endParaRPr lang="en-US" sz="1500"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D39D14E5-733C-B7D7-479C-5F01DE8BB6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94230" y="2557024"/>
            <a:ext cx="431315" cy="431316"/>
          </a:xfrm>
          <a:prstGeom prst="rect">
            <a:avLst/>
          </a:prstGeom>
        </p:spPr>
      </p:pic>
      <p:sp>
        <p:nvSpPr>
          <p:cNvPr id="11" name="Text 3">
            <a:extLst>
              <a:ext uri="{FF2B5EF4-FFF2-40B4-BE49-F238E27FC236}">
                <a16:creationId xmlns:a16="http://schemas.microsoft.com/office/drawing/2014/main" id="{CE660469-16CB-5809-C928-16D67D655849}"/>
              </a:ext>
            </a:extLst>
          </p:cNvPr>
          <p:cNvSpPr/>
          <p:nvPr/>
        </p:nvSpPr>
        <p:spPr>
          <a:xfrm>
            <a:off x="6488876" y="4940517"/>
            <a:ext cx="120866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الاستعداد</a:t>
            </a:r>
            <a:endParaRPr lang="en-US" sz="1958"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C4E042DB-FF60-D167-7C89-5A05C1467E94}"/>
              </a:ext>
            </a:extLst>
          </p:cNvPr>
          <p:cNvSpPr/>
          <p:nvPr/>
        </p:nvSpPr>
        <p:spPr>
          <a:xfrm>
            <a:off x="6114222" y="5295198"/>
            <a:ext cx="1957972"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التخطيط والوقاية والبروتوكولات</a:t>
            </a:r>
            <a:endParaRPr lang="en-US" sz="1500"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4D38F0BC-6030-77F6-C018-6E129875B214}"/>
              </a:ext>
            </a:extLst>
          </p:cNvPr>
          <p:cNvPicPr>
            <a:picLocks noChangeAspect="1"/>
          </p:cNvPicPr>
          <p:nvPr/>
        </p:nvPicPr>
        <p:blipFill>
          <a:blip r:embed="rId4">
            <a:extLst>
              <a:ext uri="{96DAC541-7B7A-43D3-8B79-37D633B846F1}">
                <asvg:svgBlip xmlns:asvg="http://schemas.microsoft.com/office/drawing/2016/SVG/main" r:embed="rId6"/>
              </a:ext>
            </a:extLst>
          </a:blip>
          <a:stretch>
            <a:fillRect/>
          </a:stretch>
        </p:blipFill>
        <p:spPr>
          <a:xfrm>
            <a:off x="6886910" y="4076461"/>
            <a:ext cx="431317" cy="431316"/>
          </a:xfrm>
          <a:prstGeom prst="rect">
            <a:avLst/>
          </a:prstGeom>
        </p:spPr>
      </p:pic>
      <p:sp>
        <p:nvSpPr>
          <p:cNvPr id="14" name="Text 5">
            <a:extLst>
              <a:ext uri="{FF2B5EF4-FFF2-40B4-BE49-F238E27FC236}">
                <a16:creationId xmlns:a16="http://schemas.microsoft.com/office/drawing/2014/main" id="{13B75B10-B366-4C15-5B5A-7801826B7E7D}"/>
              </a:ext>
            </a:extLst>
          </p:cNvPr>
          <p:cNvSpPr/>
          <p:nvPr/>
        </p:nvSpPr>
        <p:spPr>
          <a:xfrm>
            <a:off x="4703446" y="1356372"/>
            <a:ext cx="95218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الاحتواء</a:t>
            </a:r>
            <a:endParaRPr lang="en-US" sz="1958"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69C64D1E-2AA8-2F02-F012-297C7CBC5600}"/>
              </a:ext>
            </a:extLst>
          </p:cNvPr>
          <p:cNvSpPr/>
          <p:nvPr/>
        </p:nvSpPr>
        <p:spPr>
          <a:xfrm>
            <a:off x="4205902" y="1758766"/>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تقليل الأضرار واستجابة فورية</a:t>
            </a:r>
            <a:endParaRPr lang="en-US" sz="1500"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533D5EDD-BB49-3DC6-E798-045B635BB7E2}"/>
              </a:ext>
            </a:extLst>
          </p:cNvPr>
          <p:cNvPicPr>
            <a:picLocks noChangeAspect="1"/>
          </p:cNvPicPr>
          <p:nvPr/>
        </p:nvPicPr>
        <p:blipFill>
          <a:blip r:embed="rId4">
            <a:extLst>
              <a:ext uri="{96DAC541-7B7A-43D3-8B79-37D633B846F1}">
                <asvg:svgBlip xmlns:asvg="http://schemas.microsoft.com/office/drawing/2016/SVG/main" r:embed="rId7"/>
              </a:ext>
            </a:extLst>
          </a:blip>
          <a:stretch>
            <a:fillRect/>
          </a:stretch>
        </p:blipFill>
        <p:spPr>
          <a:xfrm>
            <a:off x="4926433" y="2703982"/>
            <a:ext cx="431316" cy="431316"/>
          </a:xfrm>
          <a:prstGeom prst="rect">
            <a:avLst/>
          </a:prstGeom>
        </p:spPr>
      </p:pic>
      <p:sp>
        <p:nvSpPr>
          <p:cNvPr id="17" name="Text 7">
            <a:extLst>
              <a:ext uri="{FF2B5EF4-FFF2-40B4-BE49-F238E27FC236}">
                <a16:creationId xmlns:a16="http://schemas.microsoft.com/office/drawing/2014/main" id="{9C4365EA-0521-7170-6977-ED64B9D085EC}"/>
              </a:ext>
            </a:extLst>
          </p:cNvPr>
          <p:cNvSpPr/>
          <p:nvPr/>
        </p:nvSpPr>
        <p:spPr>
          <a:xfrm>
            <a:off x="2159614" y="4940517"/>
            <a:ext cx="2188100" cy="302519"/>
          </a:xfrm>
          <a:prstGeom prst="rect">
            <a:avLst/>
          </a:prstGeom>
          <a:noFill/>
          <a:ln/>
        </p:spPr>
        <p:txBody>
          <a:bodyPr wrap="none" lIns="0" tIns="0" rIns="0" bIns="0" rtlCol="0" anchor="t">
            <a:spAutoFit/>
          </a:bodyPr>
          <a:lstStyle/>
          <a:p>
            <a:pPr algn="ctr" rtl="1">
              <a:lnSpc>
                <a:spcPts val="2458"/>
              </a:lnSpc>
            </a:pPr>
            <a:r>
              <a:rPr lang="ar-SA" sz="1958" b="1" dirty="0">
                <a:solidFill>
                  <a:srgbClr val="384653"/>
                </a:solidFill>
                <a:latin typeface="Alexandria" pitchFamily="2" charset="-78"/>
                <a:ea typeface="Barlow Bold" pitchFamily="34" charset="-122"/>
                <a:cs typeface="Alexandria" pitchFamily="2" charset="-78"/>
              </a:rPr>
              <a:t>الاستعادة والتعلم</a:t>
            </a:r>
            <a:endParaRPr lang="en-US" sz="1958"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7BD4C8D5-9AC7-55C4-CFD7-E8B07449D9CB}"/>
              </a:ext>
            </a:extLst>
          </p:cNvPr>
          <p:cNvSpPr/>
          <p:nvPr/>
        </p:nvSpPr>
        <p:spPr>
          <a:xfrm>
            <a:off x="2280027" y="5329991"/>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استئناف الأنشطة التعليمية</a:t>
            </a:r>
            <a:endParaRPr lang="en-US" sz="1500"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9D6169C4-E928-64DA-95C0-A7DC34A0710E}"/>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3108329" y="3975495"/>
            <a:ext cx="431316" cy="431316"/>
          </a:xfrm>
          <a:prstGeom prst="rect">
            <a:avLst/>
          </a:prstGeom>
        </p:spPr>
      </p:pic>
      <p:sp>
        <p:nvSpPr>
          <p:cNvPr id="21" name="Text 9">
            <a:extLst>
              <a:ext uri="{FF2B5EF4-FFF2-40B4-BE49-F238E27FC236}">
                <a16:creationId xmlns:a16="http://schemas.microsoft.com/office/drawing/2014/main" id="{F39FD1C0-8536-6648-EB2E-66EFEB67ACDD}"/>
              </a:ext>
            </a:extLst>
          </p:cNvPr>
          <p:cNvSpPr/>
          <p:nvPr/>
        </p:nvSpPr>
        <p:spPr>
          <a:xfrm>
            <a:off x="705293" y="5857574"/>
            <a:ext cx="10820275" cy="609911"/>
          </a:xfrm>
          <a:prstGeom prst="rect">
            <a:avLst/>
          </a:prstGeom>
          <a:noFill/>
          <a:ln/>
        </p:spPr>
        <p:txBody>
          <a:bodyPr wrap="square" lIns="0" tIns="0" rIns="0" bIns="0" rtlCol="0" anchor="t">
            <a:spAutoFit/>
          </a:bodyPr>
          <a:lstStyle/>
          <a:p>
            <a:pPr algn="ct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تضمن هذه المراحل استمرارية التعلم وتقليل تعطّل الدراسة، مع رفع جاهزية المؤسسة للتعامل مع الطوارئ المستقبلية.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4581617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98D19E52-E142-2F20-D16C-F5B0CE37F2A0}"/>
              </a:ext>
            </a:extLst>
          </p:cNvPr>
          <p:cNvSpPr/>
          <p:nvPr/>
        </p:nvSpPr>
        <p:spPr>
          <a:xfrm>
            <a:off x="3623312" y="589610"/>
            <a:ext cx="3582094" cy="1008658"/>
          </a:xfrm>
          <a:prstGeom prst="rect">
            <a:avLst/>
          </a:prstGeom>
          <a:noFill/>
          <a:ln/>
        </p:spPr>
        <p:txBody>
          <a:bodyPr wrap="square" lIns="0" tIns="0" rIns="0" bIns="0" rtlCol="0" anchor="t"/>
          <a:lstStyle/>
          <a:p>
            <a:pPr algn="r" rtl="1">
              <a:lnSpc>
                <a:spcPts val="3958"/>
              </a:lnSpc>
            </a:pPr>
            <a:r>
              <a:rPr lang="ar-SA" sz="2000" b="1" dirty="0">
                <a:solidFill>
                  <a:srgbClr val="00B0F0"/>
                </a:solidFill>
                <a:latin typeface="Alexandria" pitchFamily="2" charset="-78"/>
                <a:ea typeface="Barlow Bold" pitchFamily="34" charset="-122"/>
                <a:cs typeface="Alexandria" pitchFamily="2" charset="-78"/>
              </a:rPr>
              <a:t>مراحل إدارة الأزمات</a:t>
            </a:r>
            <a:endParaRPr lang="ar-SA" sz="2000" dirty="0">
              <a:solidFill>
                <a:srgbClr val="00B0F0"/>
              </a:solidFill>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FF7898AF-CF77-9E74-6DA4-FD938811B54B}"/>
              </a:ext>
            </a:extLst>
          </p:cNvPr>
          <p:cNvPicPr>
            <a:picLocks noChangeAspect="1"/>
          </p:cNvPicPr>
          <p:nvPr/>
        </p:nvPicPr>
        <p:blipFill>
          <a:blip r:embed="rId3"/>
          <a:stretch>
            <a:fillRect/>
          </a:stretch>
        </p:blipFill>
        <p:spPr>
          <a:xfrm>
            <a:off x="11509772" y="1782366"/>
            <a:ext cx="76200" cy="1180406"/>
          </a:xfrm>
          <a:prstGeom prst="rect">
            <a:avLst/>
          </a:prstGeom>
        </p:spPr>
      </p:pic>
      <p:grpSp>
        <p:nvGrpSpPr>
          <p:cNvPr id="4" name="Group 3">
            <a:extLst>
              <a:ext uri="{FF2B5EF4-FFF2-40B4-BE49-F238E27FC236}">
                <a16:creationId xmlns:a16="http://schemas.microsoft.com/office/drawing/2014/main" id="{39A4CEAD-E06B-9A8E-4860-C80EB5BD81E0}"/>
              </a:ext>
            </a:extLst>
          </p:cNvPr>
          <p:cNvGrpSpPr/>
          <p:nvPr/>
        </p:nvGrpSpPr>
        <p:grpSpPr>
          <a:xfrm>
            <a:off x="4299992" y="1457503"/>
            <a:ext cx="7343130" cy="1180406"/>
            <a:chOff x="4223792" y="1782366"/>
            <a:chExt cx="7343130" cy="1180406"/>
          </a:xfrm>
        </p:grpSpPr>
        <p:sp>
          <p:nvSpPr>
            <p:cNvPr id="8" name="Shape 1">
              <a:extLst>
                <a:ext uri="{FF2B5EF4-FFF2-40B4-BE49-F238E27FC236}">
                  <a16:creationId xmlns:a16="http://schemas.microsoft.com/office/drawing/2014/main" id="{8049F6D5-16A4-277A-3209-CB6AB03CB970}"/>
                </a:ext>
              </a:extLst>
            </p:cNvPr>
            <p:cNvSpPr/>
            <p:nvPr/>
          </p:nvSpPr>
          <p:spPr>
            <a:xfrm>
              <a:off x="4223792" y="1782366"/>
              <a:ext cx="7343130" cy="1180406"/>
            </a:xfrm>
            <a:prstGeom prst="roundRect">
              <a:avLst>
                <a:gd name="adj" fmla="val 7746"/>
              </a:avLst>
            </a:prstGeom>
            <a:solidFill>
              <a:srgbClr val="FFFFFF"/>
            </a:solidFill>
            <a:ln w="22860">
              <a:solidFill>
                <a:srgbClr val="BACFDD"/>
              </a:solidFill>
              <a:prstDash val="solid"/>
            </a:ln>
          </p:spPr>
        </p:sp>
        <p:sp>
          <p:nvSpPr>
            <p:cNvPr id="10" name="Text 2">
              <a:extLst>
                <a:ext uri="{FF2B5EF4-FFF2-40B4-BE49-F238E27FC236}">
                  <a16:creationId xmlns:a16="http://schemas.microsoft.com/office/drawing/2014/main" id="{80BDB639-EFD7-FF79-FB0F-DE8D9084B105}"/>
                </a:ext>
              </a:extLst>
            </p:cNvPr>
            <p:cNvSpPr/>
            <p:nvPr/>
          </p:nvSpPr>
          <p:spPr>
            <a:xfrm>
              <a:off x="9320014" y="1954708"/>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اكتشاف إشارات الإنذار المبكر:</a:t>
              </a:r>
              <a:endParaRPr lang="ar-SA" sz="1583"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9FAB55A6-40F2-83D6-3672-B4DBB50B1CC5}"/>
                </a:ext>
              </a:extLst>
            </p:cNvPr>
            <p:cNvSpPr/>
            <p:nvPr/>
          </p:nvSpPr>
          <p:spPr>
            <a:xfrm>
              <a:off x="4473197" y="2364843"/>
              <a:ext cx="6897612" cy="453430"/>
            </a:xfrm>
            <a:prstGeom prst="rect">
              <a:avLst/>
            </a:prstGeom>
            <a:noFill/>
            <a:ln/>
          </p:spPr>
          <p:txBody>
            <a:bodyPr wrap="squar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يتم فيها رصد المؤشرات التي قد تنذر بوقوع أزمة واتخاذ إجراءات استباقية.</a:t>
              </a:r>
              <a:endParaRPr lang="ar-SA" dirty="0">
                <a:latin typeface="Alexandria" pitchFamily="2" charset="-78"/>
                <a:cs typeface="Alexandria" pitchFamily="2" charset="-78"/>
              </a:endParaRPr>
            </a:p>
          </p:txBody>
        </p:sp>
      </p:grpSp>
      <p:pic>
        <p:nvPicPr>
          <p:cNvPr id="13" name="Image 2" descr="preencoded.png">
            <a:extLst>
              <a:ext uri="{FF2B5EF4-FFF2-40B4-BE49-F238E27FC236}">
                <a16:creationId xmlns:a16="http://schemas.microsoft.com/office/drawing/2014/main" id="{C27F8A5F-75A0-12F9-EFE7-6DF09CD579AC}"/>
              </a:ext>
            </a:extLst>
          </p:cNvPr>
          <p:cNvPicPr>
            <a:picLocks noChangeAspect="1"/>
          </p:cNvPicPr>
          <p:nvPr/>
        </p:nvPicPr>
        <p:blipFill>
          <a:blip r:embed="rId4"/>
          <a:stretch>
            <a:fillRect/>
          </a:stretch>
        </p:blipFill>
        <p:spPr>
          <a:xfrm>
            <a:off x="11509772" y="3092946"/>
            <a:ext cx="76200" cy="953691"/>
          </a:xfrm>
          <a:prstGeom prst="rect">
            <a:avLst/>
          </a:prstGeom>
        </p:spPr>
      </p:pic>
      <p:grpSp>
        <p:nvGrpSpPr>
          <p:cNvPr id="27" name="Group 26">
            <a:extLst>
              <a:ext uri="{FF2B5EF4-FFF2-40B4-BE49-F238E27FC236}">
                <a16:creationId xmlns:a16="http://schemas.microsoft.com/office/drawing/2014/main" id="{A47FE454-65D4-2F0A-70EB-F4F44B37E8CB}"/>
              </a:ext>
            </a:extLst>
          </p:cNvPr>
          <p:cNvGrpSpPr/>
          <p:nvPr/>
        </p:nvGrpSpPr>
        <p:grpSpPr>
          <a:xfrm>
            <a:off x="4321873" y="2885058"/>
            <a:ext cx="7321249" cy="953691"/>
            <a:chOff x="4223792" y="3146617"/>
            <a:chExt cx="7321249" cy="953691"/>
          </a:xfrm>
        </p:grpSpPr>
        <p:sp>
          <p:nvSpPr>
            <p:cNvPr id="12" name="Shape 4">
              <a:extLst>
                <a:ext uri="{FF2B5EF4-FFF2-40B4-BE49-F238E27FC236}">
                  <a16:creationId xmlns:a16="http://schemas.microsoft.com/office/drawing/2014/main" id="{DDC90325-6D62-B11A-504F-8372802BC1A3}"/>
                </a:ext>
              </a:extLst>
            </p:cNvPr>
            <p:cNvSpPr/>
            <p:nvPr/>
          </p:nvSpPr>
          <p:spPr>
            <a:xfrm>
              <a:off x="4223792" y="3146617"/>
              <a:ext cx="7321249" cy="953691"/>
            </a:xfrm>
            <a:prstGeom prst="roundRect">
              <a:avLst>
                <a:gd name="adj" fmla="val 9588"/>
              </a:avLst>
            </a:prstGeom>
            <a:solidFill>
              <a:srgbClr val="FFFFFF"/>
            </a:solidFill>
            <a:ln w="22860">
              <a:solidFill>
                <a:srgbClr val="BACFDD"/>
              </a:solidFill>
              <a:prstDash val="solid"/>
            </a:ln>
          </p:spPr>
        </p:sp>
        <p:sp>
          <p:nvSpPr>
            <p:cNvPr id="14" name="Text 5">
              <a:extLst>
                <a:ext uri="{FF2B5EF4-FFF2-40B4-BE49-F238E27FC236}">
                  <a16:creationId xmlns:a16="http://schemas.microsoft.com/office/drawing/2014/main" id="{86645B40-9CA6-55BA-3261-7EFC736F9112}"/>
                </a:ext>
              </a:extLst>
            </p:cNvPr>
            <p:cNvSpPr/>
            <p:nvPr/>
          </p:nvSpPr>
          <p:spPr>
            <a:xfrm>
              <a:off x="9320014" y="3253063"/>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الاستعداد والوقاية</a:t>
              </a:r>
              <a:endParaRPr lang="ar-SA"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628E14C-B4DC-5F32-7482-BEB6B241F625}"/>
                </a:ext>
              </a:extLst>
            </p:cNvPr>
            <p:cNvSpPr/>
            <p:nvPr/>
          </p:nvSpPr>
          <p:spPr>
            <a:xfrm>
              <a:off x="4223792" y="3677551"/>
              <a:ext cx="7171177" cy="217495"/>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 تشمل التخطيط المسبق، وتحديد المسؤوليات، وتجهيز الموارد اللازمة للمواجهة.</a:t>
              </a:r>
              <a:endParaRPr lang="ar-SA" dirty="0">
                <a:latin typeface="Alexandria" pitchFamily="2" charset="-78"/>
                <a:cs typeface="Alexandria" pitchFamily="2" charset="-78"/>
              </a:endParaRPr>
            </a:p>
          </p:txBody>
        </p:sp>
      </p:grpSp>
      <p:pic>
        <p:nvPicPr>
          <p:cNvPr id="17" name="Image 3" descr="preencoded.png">
            <a:extLst>
              <a:ext uri="{FF2B5EF4-FFF2-40B4-BE49-F238E27FC236}">
                <a16:creationId xmlns:a16="http://schemas.microsoft.com/office/drawing/2014/main" id="{8C9E5B66-0EF4-73D2-6CC2-3598423F047D}"/>
              </a:ext>
            </a:extLst>
          </p:cNvPr>
          <p:cNvPicPr>
            <a:picLocks noChangeAspect="1"/>
          </p:cNvPicPr>
          <p:nvPr/>
        </p:nvPicPr>
        <p:blipFill>
          <a:blip r:embed="rId4"/>
          <a:stretch>
            <a:fillRect/>
          </a:stretch>
        </p:blipFill>
        <p:spPr>
          <a:xfrm>
            <a:off x="11509772" y="4176812"/>
            <a:ext cx="76200" cy="953691"/>
          </a:xfrm>
          <a:prstGeom prst="rect">
            <a:avLst/>
          </a:prstGeom>
        </p:spPr>
      </p:pic>
      <p:grpSp>
        <p:nvGrpSpPr>
          <p:cNvPr id="31" name="Group 30">
            <a:extLst>
              <a:ext uri="{FF2B5EF4-FFF2-40B4-BE49-F238E27FC236}">
                <a16:creationId xmlns:a16="http://schemas.microsoft.com/office/drawing/2014/main" id="{F0F3236E-27FB-AD8B-241B-66FD6B516FF5}"/>
              </a:ext>
            </a:extLst>
          </p:cNvPr>
          <p:cNvGrpSpPr/>
          <p:nvPr/>
        </p:nvGrpSpPr>
        <p:grpSpPr>
          <a:xfrm>
            <a:off x="4290060" y="3986695"/>
            <a:ext cx="7384874" cy="953691"/>
            <a:chOff x="4298958" y="4092309"/>
            <a:chExt cx="7384874" cy="953691"/>
          </a:xfrm>
        </p:grpSpPr>
        <p:grpSp>
          <p:nvGrpSpPr>
            <p:cNvPr id="29" name="Group 28">
              <a:extLst>
                <a:ext uri="{FF2B5EF4-FFF2-40B4-BE49-F238E27FC236}">
                  <a16:creationId xmlns:a16="http://schemas.microsoft.com/office/drawing/2014/main" id="{DC888998-AA6B-F344-8537-2D7F83C5018B}"/>
                </a:ext>
              </a:extLst>
            </p:cNvPr>
            <p:cNvGrpSpPr/>
            <p:nvPr/>
          </p:nvGrpSpPr>
          <p:grpSpPr>
            <a:xfrm>
              <a:off x="4298958" y="4092309"/>
              <a:ext cx="7384874" cy="953691"/>
              <a:chOff x="4616611" y="4220397"/>
              <a:chExt cx="7384874" cy="953691"/>
            </a:xfrm>
          </p:grpSpPr>
          <p:sp>
            <p:nvSpPr>
              <p:cNvPr id="16" name="Shape 7">
                <a:extLst>
                  <a:ext uri="{FF2B5EF4-FFF2-40B4-BE49-F238E27FC236}">
                    <a16:creationId xmlns:a16="http://schemas.microsoft.com/office/drawing/2014/main" id="{E43DB9F3-B6C8-A28F-D7E5-EAF896FB6674}"/>
                  </a:ext>
                </a:extLst>
              </p:cNvPr>
              <p:cNvSpPr/>
              <p:nvPr/>
            </p:nvSpPr>
            <p:spPr>
              <a:xfrm>
                <a:off x="4658355" y="4220397"/>
                <a:ext cx="7343130" cy="953691"/>
              </a:xfrm>
              <a:prstGeom prst="roundRect">
                <a:avLst>
                  <a:gd name="adj" fmla="val 9588"/>
                </a:avLst>
              </a:prstGeom>
              <a:solidFill>
                <a:srgbClr val="FFFFFF"/>
              </a:solidFill>
              <a:ln w="22860">
                <a:solidFill>
                  <a:srgbClr val="BACFDD"/>
                </a:solidFill>
                <a:prstDash val="solid"/>
              </a:ln>
            </p:spPr>
          </p:sp>
          <p:sp>
            <p:nvSpPr>
              <p:cNvPr id="20" name="Text 9">
                <a:extLst>
                  <a:ext uri="{FF2B5EF4-FFF2-40B4-BE49-F238E27FC236}">
                    <a16:creationId xmlns:a16="http://schemas.microsoft.com/office/drawing/2014/main" id="{7AAAA6C4-B92A-B9DC-06DD-AD3D22DFEDB6}"/>
                  </a:ext>
                </a:extLst>
              </p:cNvPr>
              <p:cNvSpPr/>
              <p:nvPr/>
            </p:nvSpPr>
            <p:spPr>
              <a:xfrm>
                <a:off x="4616611" y="4728993"/>
                <a:ext cx="6848458" cy="217495"/>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تركز على الحد من الخسائر والسيطرة على الموقف وتقليل الآثار السلبية للأزمة.</a:t>
                </a:r>
                <a:endParaRPr lang="ar-SA" dirty="0">
                  <a:latin typeface="Alexandria" pitchFamily="2" charset="-78"/>
                  <a:cs typeface="Alexandria" pitchFamily="2" charset="-78"/>
                </a:endParaRPr>
              </a:p>
            </p:txBody>
          </p:sp>
        </p:grpSp>
        <p:sp>
          <p:nvSpPr>
            <p:cNvPr id="19" name="Text 8">
              <a:extLst>
                <a:ext uri="{FF2B5EF4-FFF2-40B4-BE49-F238E27FC236}">
                  <a16:creationId xmlns:a16="http://schemas.microsoft.com/office/drawing/2014/main" id="{B5C79AE1-F9B4-5E64-261D-176DA4B8C885}"/>
                </a:ext>
              </a:extLst>
            </p:cNvPr>
            <p:cNvSpPr/>
            <p:nvPr/>
          </p:nvSpPr>
          <p:spPr>
            <a:xfrm>
              <a:off x="9421383" y="4165272"/>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احتواء الأضرار</a:t>
              </a:r>
              <a:endParaRPr lang="ar-SA" sz="1583" dirty="0">
                <a:solidFill>
                  <a:schemeClr val="accent2">
                    <a:lumMod val="75000"/>
                  </a:schemeClr>
                </a:solidFill>
                <a:latin typeface="Alexandria" pitchFamily="2" charset="-78"/>
                <a:cs typeface="Alexandria" pitchFamily="2" charset="-78"/>
              </a:endParaRPr>
            </a:p>
          </p:txBody>
        </p:sp>
      </p:grpSp>
      <p:pic>
        <p:nvPicPr>
          <p:cNvPr id="22" name="Image 4" descr="preencoded.png">
            <a:extLst>
              <a:ext uri="{FF2B5EF4-FFF2-40B4-BE49-F238E27FC236}">
                <a16:creationId xmlns:a16="http://schemas.microsoft.com/office/drawing/2014/main" id="{43C4D7FB-B76C-BADF-D6D4-394310D0DFA7}"/>
              </a:ext>
            </a:extLst>
          </p:cNvPr>
          <p:cNvPicPr>
            <a:picLocks noChangeAspect="1"/>
          </p:cNvPicPr>
          <p:nvPr/>
        </p:nvPicPr>
        <p:blipFill>
          <a:blip r:embed="rId4"/>
          <a:stretch>
            <a:fillRect/>
          </a:stretch>
        </p:blipFill>
        <p:spPr>
          <a:xfrm>
            <a:off x="11509772" y="5260678"/>
            <a:ext cx="76200" cy="953691"/>
          </a:xfrm>
          <a:prstGeom prst="rect">
            <a:avLst/>
          </a:prstGeom>
        </p:spPr>
      </p:pic>
      <p:grpSp>
        <p:nvGrpSpPr>
          <p:cNvPr id="30" name="Group 29">
            <a:extLst>
              <a:ext uri="{FF2B5EF4-FFF2-40B4-BE49-F238E27FC236}">
                <a16:creationId xmlns:a16="http://schemas.microsoft.com/office/drawing/2014/main" id="{A1D79CC6-726C-AD76-B977-8D6E44466D53}"/>
              </a:ext>
            </a:extLst>
          </p:cNvPr>
          <p:cNvGrpSpPr/>
          <p:nvPr/>
        </p:nvGrpSpPr>
        <p:grpSpPr>
          <a:xfrm>
            <a:off x="4282517" y="5122980"/>
            <a:ext cx="7343130" cy="1245234"/>
            <a:chOff x="4223792" y="5260678"/>
            <a:chExt cx="7343130" cy="1245234"/>
          </a:xfrm>
        </p:grpSpPr>
        <p:sp>
          <p:nvSpPr>
            <p:cNvPr id="21" name="Shape 10">
              <a:extLst>
                <a:ext uri="{FF2B5EF4-FFF2-40B4-BE49-F238E27FC236}">
                  <a16:creationId xmlns:a16="http://schemas.microsoft.com/office/drawing/2014/main" id="{8048CA17-8FA6-8965-3AC1-B662ED55ED45}"/>
                </a:ext>
              </a:extLst>
            </p:cNvPr>
            <p:cNvSpPr/>
            <p:nvPr/>
          </p:nvSpPr>
          <p:spPr>
            <a:xfrm>
              <a:off x="4223792" y="5260678"/>
              <a:ext cx="7343130" cy="1245234"/>
            </a:xfrm>
            <a:prstGeom prst="roundRect">
              <a:avLst>
                <a:gd name="adj" fmla="val 9588"/>
              </a:avLst>
            </a:prstGeom>
            <a:solidFill>
              <a:srgbClr val="FFFFFF"/>
            </a:solidFill>
            <a:ln w="22860">
              <a:solidFill>
                <a:srgbClr val="BACFDD"/>
              </a:solidFill>
              <a:prstDash val="solid"/>
            </a:ln>
          </p:spPr>
        </p:sp>
        <p:sp>
          <p:nvSpPr>
            <p:cNvPr id="24" name="Text 11">
              <a:extLst>
                <a:ext uri="{FF2B5EF4-FFF2-40B4-BE49-F238E27FC236}">
                  <a16:creationId xmlns:a16="http://schemas.microsoft.com/office/drawing/2014/main" id="{7CFE74F2-4F3B-6084-BBBE-E6F3D2C453B2}"/>
                </a:ext>
              </a:extLst>
            </p:cNvPr>
            <p:cNvSpPr/>
            <p:nvPr/>
          </p:nvSpPr>
          <p:spPr>
            <a:xfrm>
              <a:off x="9320014" y="5433020"/>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استعادة النشاط والتعلم</a:t>
              </a:r>
              <a:endParaRPr lang="ar-SA" sz="1583" dirty="0">
                <a:solidFill>
                  <a:schemeClr val="accent2">
                    <a:lumMod val="75000"/>
                  </a:schemeClr>
                </a:solidFill>
                <a:latin typeface="Alexandria" pitchFamily="2" charset="-78"/>
                <a:cs typeface="Alexandria" pitchFamily="2" charset="-78"/>
              </a:endParaRPr>
            </a:p>
          </p:txBody>
        </p:sp>
        <p:sp>
          <p:nvSpPr>
            <p:cNvPr id="26" name="Text 12">
              <a:extLst>
                <a:ext uri="{FF2B5EF4-FFF2-40B4-BE49-F238E27FC236}">
                  <a16:creationId xmlns:a16="http://schemas.microsoft.com/office/drawing/2014/main" id="{EECFAF5E-7746-6726-5094-C47456362F3A}"/>
                </a:ext>
              </a:extLst>
            </p:cNvPr>
            <p:cNvSpPr/>
            <p:nvPr/>
          </p:nvSpPr>
          <p:spPr>
            <a:xfrm>
              <a:off x="4299992" y="5741953"/>
              <a:ext cx="7083430" cy="609911"/>
            </a:xfrm>
            <a:prstGeom prst="rect">
              <a:avLst/>
            </a:prstGeom>
            <a:noFill/>
            <a:ln/>
          </p:spPr>
          <p:txBody>
            <a:bodyPr wrap="square" lIns="0" tIns="0" rIns="0" bIns="0" rtlCol="0" anchor="t">
              <a:spAutoFit/>
            </a:bodyPr>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يتم فيها إعادة تشغيل العمل تدريجيًا وعودة المؤسسة إلى وضعها الطبيعي، وتقييم الأزمة واستخلاص الدروس المستفادة، وتطوير خطط التحسين المستقبلية</a:t>
              </a:r>
              <a:endParaRPr lang="ar-SA" dirty="0">
                <a:latin typeface="Alexandria" pitchFamily="2" charset="-78"/>
                <a:cs typeface="Alexandria" pitchFamily="2" charset="-78"/>
              </a:endParaRPr>
            </a:p>
          </p:txBody>
        </p:sp>
      </p:grpSp>
    </p:spTree>
    <p:extLst>
      <p:ext uri="{BB962C8B-B14F-4D97-AF65-F5344CB8AC3E}">
        <p14:creationId xmlns:p14="http://schemas.microsoft.com/office/powerpoint/2010/main" val="136316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4706" y="1177840"/>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9C7216F-E1E7-22DA-6353-3ED895F9515C}"/>
              </a:ext>
            </a:extLst>
          </p:cNvPr>
          <p:cNvSpPr/>
          <p:nvPr/>
        </p:nvSpPr>
        <p:spPr>
          <a:xfrm>
            <a:off x="2567608" y="580464"/>
            <a:ext cx="5018868" cy="563531"/>
          </a:xfrm>
          <a:prstGeom prst="rect">
            <a:avLst/>
          </a:prstGeom>
          <a:noFill/>
          <a:ln/>
        </p:spPr>
        <p:txBody>
          <a:bodyPr wrap="square" lIns="0" tIns="0" rIns="0" bIns="0" rtlCol="0" anchor="t"/>
          <a:lstStyle/>
          <a:p>
            <a:pPr algn="ctr" rtl="1">
              <a:lnSpc>
                <a:spcPts val="4000"/>
              </a:lnSpc>
            </a:pPr>
            <a:r>
              <a:rPr lang="en-US" sz="2000" b="1" dirty="0">
                <a:solidFill>
                  <a:srgbClr val="00B0F0"/>
                </a:solidFill>
                <a:latin typeface="Alexandria" pitchFamily="2" charset="-78"/>
                <a:ea typeface="Barlow Bold" pitchFamily="34" charset="-122"/>
                <a:cs typeface="Alexandria" pitchFamily="2" charset="-78"/>
              </a:rPr>
              <a:t>الأساليب التقليدية غير الفعالة</a:t>
            </a:r>
            <a:endParaRPr lang="en-US" sz="20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DD5DACAB-E2D9-1357-47E2-89704BB710D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6899111" y="2144831"/>
            <a:ext cx="233660" cy="233660"/>
          </a:xfrm>
          <a:prstGeom prst="rect">
            <a:avLst/>
          </a:prstGeom>
        </p:spPr>
      </p:pic>
      <p:sp>
        <p:nvSpPr>
          <p:cNvPr id="8" name="Text 1">
            <a:extLst>
              <a:ext uri="{FF2B5EF4-FFF2-40B4-BE49-F238E27FC236}">
                <a16:creationId xmlns:a16="http://schemas.microsoft.com/office/drawing/2014/main" id="{622D4925-6BF8-9B99-A1AB-A463781203F6}"/>
              </a:ext>
            </a:extLst>
          </p:cNvPr>
          <p:cNvSpPr/>
          <p:nvPr/>
        </p:nvSpPr>
        <p:spPr>
          <a:xfrm>
            <a:off x="4285654" y="2037188"/>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إنكار الأزمة</a:t>
            </a:r>
            <a:endParaRPr lang="en-US" sz="158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2013CAE3-20F1-0AAA-C102-F72526674685}"/>
              </a:ext>
            </a:extLst>
          </p:cNvPr>
          <p:cNvSpPr/>
          <p:nvPr/>
        </p:nvSpPr>
        <p:spPr>
          <a:xfrm>
            <a:off x="3258087" y="2384697"/>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عدم الاعتراف بوجود الأزمة أو التقليل من خطورتها.</a:t>
            </a:r>
            <a:endParaRPr lang="en-US" sz="120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CB36DACD-A19D-ACE9-4DC1-53285EBF485D}"/>
              </a:ext>
            </a:extLst>
          </p:cNvPr>
          <p:cNvSpPr/>
          <p:nvPr/>
        </p:nvSpPr>
        <p:spPr>
          <a:xfrm>
            <a:off x="4186493" y="3197370"/>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التأجيل والتجزئة</a:t>
            </a:r>
            <a:endParaRPr lang="en-US" sz="158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47354DA-A34B-90DE-CC53-784F4F4367AE}"/>
              </a:ext>
            </a:extLst>
          </p:cNvPr>
          <p:cNvSpPr/>
          <p:nvPr/>
        </p:nvSpPr>
        <p:spPr>
          <a:xfrm>
            <a:off x="2135561" y="3517145"/>
            <a:ext cx="4103562" cy="464145"/>
          </a:xfrm>
          <a:prstGeom prst="rect">
            <a:avLst/>
          </a:prstGeom>
          <a:noFill/>
          <a:ln/>
        </p:spPr>
        <p:txBody>
          <a:bodyPr wrap="squar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تأجيل التعامل مع الأزمة أو تفريغها من محتواها شكليًا.</a:t>
            </a:r>
            <a:endParaRPr lang="en-US" sz="120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699A17D7-4AF6-085B-6A04-75D5C4E95EAB}"/>
              </a:ext>
            </a:extLst>
          </p:cNvPr>
          <p:cNvSpPr/>
          <p:nvPr/>
        </p:nvSpPr>
        <p:spPr>
          <a:xfrm>
            <a:off x="4159381" y="4521849"/>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إقصاء الأطراف الفاعلة</a:t>
            </a:r>
            <a:endParaRPr lang="en-US"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603149A-5DDB-5889-CAB0-D207DB2EE681}"/>
              </a:ext>
            </a:extLst>
          </p:cNvPr>
          <p:cNvSpPr/>
          <p:nvPr/>
        </p:nvSpPr>
        <p:spPr>
          <a:xfrm>
            <a:off x="3077948" y="4840038"/>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استبعاد الأطراف المؤثرة بدلًا من إشراكها في الحل.</a:t>
            </a:r>
            <a:endParaRPr lang="en-US" sz="120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E410BF02-7461-E36F-F934-44BCFFD3E468}"/>
              </a:ext>
            </a:extLst>
          </p:cNvPr>
          <p:cNvSpPr/>
          <p:nvPr/>
        </p:nvSpPr>
        <p:spPr>
          <a:xfrm>
            <a:off x="4128806" y="5723326"/>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ترك الضغوط تتفاقم</a:t>
            </a:r>
            <a:endParaRPr lang="en-US" sz="158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E69A2CC9-50A5-7D3F-29E4-E3840537A65A}"/>
              </a:ext>
            </a:extLst>
          </p:cNvPr>
          <p:cNvSpPr/>
          <p:nvPr/>
        </p:nvSpPr>
        <p:spPr>
          <a:xfrm>
            <a:off x="3082178" y="6109868"/>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إهمال المؤشرات الداخلية مما يُعجّل بانفجار الأزمة.</a:t>
            </a:r>
            <a:endParaRPr lang="en-US" sz="1208"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E7EF6D2A-72BE-5354-0622-1D97EBE2E819}"/>
              </a:ext>
            </a:extLst>
          </p:cNvPr>
          <p:cNvPicPr>
            <a:picLocks noChangeAspect="1"/>
          </p:cNvPicPr>
          <p:nvPr/>
        </p:nvPicPr>
        <p:blipFill>
          <a:blip r:embed="rId5"/>
          <a:stretch>
            <a:fillRect/>
          </a:stretch>
        </p:blipFill>
        <p:spPr>
          <a:xfrm>
            <a:off x="7508926" y="1806865"/>
            <a:ext cx="4012883" cy="24577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TextBox 1">
            <a:extLst>
              <a:ext uri="{FF2B5EF4-FFF2-40B4-BE49-F238E27FC236}">
                <a16:creationId xmlns:a16="http://schemas.microsoft.com/office/drawing/2014/main" id="{1CCBE974-B6A4-ECB3-269B-715A3485C2F1}"/>
              </a:ext>
            </a:extLst>
          </p:cNvPr>
          <p:cNvSpPr txBox="1"/>
          <p:nvPr/>
        </p:nvSpPr>
        <p:spPr>
          <a:xfrm>
            <a:off x="7531835" y="4581128"/>
            <a:ext cx="3820749" cy="1277273"/>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تؤدي هذه الأساليب إلى ضعف الاستجابة، وتعطّل القرار، وزيادة الآثار السلبية على العملية التعليمية.</a:t>
            </a:r>
          </a:p>
          <a:p>
            <a:endParaRPr lang="en-US" dirty="0"/>
          </a:p>
        </p:txBody>
      </p:sp>
      <p:pic>
        <p:nvPicPr>
          <p:cNvPr id="21" name="Image 0" descr="preencoded.png">
            <a:extLst>
              <a:ext uri="{FF2B5EF4-FFF2-40B4-BE49-F238E27FC236}">
                <a16:creationId xmlns:a16="http://schemas.microsoft.com/office/drawing/2014/main" id="{A2E164B7-A86A-6765-E4D4-1137314A3C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6890479" y="3312170"/>
            <a:ext cx="233660" cy="233660"/>
          </a:xfrm>
          <a:prstGeom prst="rect">
            <a:avLst/>
          </a:prstGeom>
        </p:spPr>
      </p:pic>
      <p:pic>
        <p:nvPicPr>
          <p:cNvPr id="22" name="Image 0" descr="preencoded.png">
            <a:extLst>
              <a:ext uri="{FF2B5EF4-FFF2-40B4-BE49-F238E27FC236}">
                <a16:creationId xmlns:a16="http://schemas.microsoft.com/office/drawing/2014/main" id="{5ECB7D32-44D3-2D32-19C4-A396D396407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6890480" y="4669506"/>
            <a:ext cx="233660" cy="233660"/>
          </a:xfrm>
          <a:prstGeom prst="rect">
            <a:avLst/>
          </a:prstGeom>
        </p:spPr>
      </p:pic>
      <p:pic>
        <p:nvPicPr>
          <p:cNvPr id="24" name="Image 0" descr="preencoded.png">
            <a:extLst>
              <a:ext uri="{FF2B5EF4-FFF2-40B4-BE49-F238E27FC236}">
                <a16:creationId xmlns:a16="http://schemas.microsoft.com/office/drawing/2014/main" id="{5BCDCFA7-5703-3A5F-03A8-3481E1A9CF6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6890480" y="6082145"/>
            <a:ext cx="233660" cy="233660"/>
          </a:xfrm>
          <a:prstGeom prst="rect">
            <a:avLst/>
          </a:prstGeom>
        </p:spPr>
      </p:pic>
    </p:spTree>
    <p:extLst>
      <p:ext uri="{BB962C8B-B14F-4D97-AF65-F5344CB8AC3E}">
        <p14:creationId xmlns:p14="http://schemas.microsoft.com/office/powerpoint/2010/main" val="137986254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7079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1558" y="1200907"/>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C44AD3E-75CB-DDD2-CA50-CB26D95480AD}"/>
              </a:ext>
            </a:extLst>
          </p:cNvPr>
          <p:cNvPicPr>
            <a:picLocks noChangeAspect="1"/>
          </p:cNvPicPr>
          <p:nvPr/>
        </p:nvPicPr>
        <p:blipFill>
          <a:blip r:embed="rId3"/>
          <a:stretch>
            <a:fillRect/>
          </a:stretch>
        </p:blipFill>
        <p:spPr>
          <a:xfrm>
            <a:off x="355755" y="1067617"/>
            <a:ext cx="4079776" cy="56166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0F43CF34-4882-4B7E-B263-AFDEBA58CD5A}"/>
              </a:ext>
            </a:extLst>
          </p:cNvPr>
          <p:cNvSpPr/>
          <p:nvPr/>
        </p:nvSpPr>
        <p:spPr>
          <a:xfrm>
            <a:off x="2755112" y="363323"/>
            <a:ext cx="6356152" cy="1187847"/>
          </a:xfrm>
          <a:prstGeom prst="rect">
            <a:avLst/>
          </a:prstGeom>
          <a:noFill/>
          <a:ln/>
        </p:spPr>
        <p:txBody>
          <a:bodyPr wrap="square" lIns="0" tIns="0" rIns="0" bIns="0" rtlCol="0" anchor="t"/>
          <a:lstStyle/>
          <a:p>
            <a:pPr algn="ctr" rtl="1">
              <a:lnSpc>
                <a:spcPts val="4666"/>
              </a:lnSpc>
            </a:pPr>
            <a:r>
              <a:rPr lang="en-US" sz="2400" b="1" dirty="0">
                <a:solidFill>
                  <a:srgbClr val="00B0F0"/>
                </a:solidFill>
                <a:latin typeface="Alexandria" pitchFamily="2" charset="-78"/>
                <a:ea typeface="Barlow Bold" pitchFamily="34" charset="-122"/>
                <a:cs typeface="Alexandria" pitchFamily="2" charset="-78"/>
              </a:rPr>
              <a:t>أساليب حديثة وفعالة في مواجهة الأزمات</a:t>
            </a:r>
            <a:endParaRPr lang="en-US" sz="2400"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746FCE8-A688-FF0A-63FB-62C2196E5A02}"/>
              </a:ext>
            </a:extLst>
          </p:cNvPr>
          <p:cNvSpPr/>
          <p:nvPr/>
        </p:nvSpPr>
        <p:spPr>
          <a:xfrm>
            <a:off x="8904312" y="1628411"/>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15" name="Text 7">
            <a:extLst>
              <a:ext uri="{FF2B5EF4-FFF2-40B4-BE49-F238E27FC236}">
                <a16:creationId xmlns:a16="http://schemas.microsoft.com/office/drawing/2014/main" id="{264A1638-B895-F6EA-EA3E-87670B7CFAF5}"/>
              </a:ext>
            </a:extLst>
          </p:cNvPr>
          <p:cNvSpPr/>
          <p:nvPr/>
        </p:nvSpPr>
        <p:spPr>
          <a:xfrm>
            <a:off x="5933188" y="1859238"/>
            <a:ext cx="4962897" cy="3394904"/>
          </a:xfrm>
          <a:prstGeom prst="rect">
            <a:avLst/>
          </a:prstGeom>
          <a:noFill/>
          <a:ln/>
        </p:spPr>
        <p:txBody>
          <a:bodyPr wrap="none" lIns="0" tIns="0" rIns="0" bIns="0" rtlCol="0" anchor="t">
            <a:spAutoFit/>
          </a:bodyPr>
          <a:lstStyle/>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الإنذار المبكر والتخطيط الوقائي.</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تشكيل فريق إدارة أزمة</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سرعة اتخاذ القرار،  والاتصال والتنسيق الفعال.</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احتواء الأضرار واستمرارية العمل والتعافي</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cs typeface="Alexandria" pitchFamily="2" charset="-78"/>
              </a:rPr>
              <a:t>التقييم واستخلاص الدروس المستفادة</a:t>
            </a:r>
            <a:endParaRPr lang="ar-SA" sz="1833" dirty="0">
              <a:latin typeface="Alexandria" pitchFamily="2" charset="-78"/>
              <a:cs typeface="Alexandria" pitchFamily="2" charset="-78"/>
            </a:endParaRPr>
          </a:p>
          <a:p>
            <a:pPr marL="342900" indent="-342900" algn="r" rtl="1">
              <a:lnSpc>
                <a:spcPts val="2333"/>
              </a:lnSpc>
              <a:buFont typeface="Wingdings" panose="05000000000000000000" pitchFamily="2" charset="2"/>
              <a:buChar char="v"/>
            </a:pPr>
            <a:endParaRPr lang="en-US" sz="1833" dirty="0">
              <a:latin typeface="Alexandria" pitchFamily="2" charset="-78"/>
              <a:cs typeface="Alexandria" pitchFamily="2" charset="-78"/>
            </a:endParaRPr>
          </a:p>
          <a:p>
            <a:pPr marL="342900" indent="-342900" algn="r" rtl="1">
              <a:lnSpc>
                <a:spcPts val="2333"/>
              </a:lnSpc>
              <a:buFont typeface="Wingdings" panose="05000000000000000000" pitchFamily="2" charset="2"/>
              <a:buChar char="v"/>
            </a:pPr>
            <a:endParaRPr lang="en-US" sz="1833" dirty="0">
              <a:latin typeface="Alexandria" pitchFamily="2" charset="-78"/>
              <a:cs typeface="Alexandria" pitchFamily="2" charset="-78"/>
            </a:endParaRPr>
          </a:p>
        </p:txBody>
      </p:sp>
      <p:sp>
        <p:nvSpPr>
          <p:cNvPr id="21" name="Text 11">
            <a:extLst>
              <a:ext uri="{FF2B5EF4-FFF2-40B4-BE49-F238E27FC236}">
                <a16:creationId xmlns:a16="http://schemas.microsoft.com/office/drawing/2014/main" id="{47201A6B-041C-629F-6C4D-87A0E35DB8DF}"/>
              </a:ext>
            </a:extLst>
          </p:cNvPr>
          <p:cNvSpPr/>
          <p:nvPr/>
        </p:nvSpPr>
        <p:spPr>
          <a:xfrm>
            <a:off x="8997653" y="4609604"/>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28" name="Text 15">
            <a:extLst>
              <a:ext uri="{FF2B5EF4-FFF2-40B4-BE49-F238E27FC236}">
                <a16:creationId xmlns:a16="http://schemas.microsoft.com/office/drawing/2014/main" id="{814B4085-C06D-256C-B19B-FC82062104FA}"/>
              </a:ext>
            </a:extLst>
          </p:cNvPr>
          <p:cNvSpPr/>
          <p:nvPr/>
        </p:nvSpPr>
        <p:spPr>
          <a:xfrm>
            <a:off x="8997653" y="5809159"/>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21C4E09-C4B9-7B6A-2011-BAAE89F71856}"/>
              </a:ext>
            </a:extLst>
          </p:cNvPr>
          <p:cNvSpPr txBox="1"/>
          <p:nvPr/>
        </p:nvSpPr>
        <p:spPr>
          <a:xfrm>
            <a:off x="4223792" y="5364231"/>
            <a:ext cx="7056114" cy="1292662"/>
          </a:xfrm>
          <a:prstGeom prst="rect">
            <a:avLst/>
          </a:prstGeom>
          <a:noFill/>
        </p:spPr>
        <p:txBody>
          <a:bodyPr wrap="square" rtlCol="0">
            <a:spAutoFit/>
          </a:bodyPr>
          <a:lstStyle/>
          <a:p>
            <a:pPr algn="ctr" rtl="1">
              <a:lnSpc>
                <a:spcPct val="200000"/>
              </a:lnSpc>
            </a:pPr>
            <a:r>
              <a:rPr lang="ar-SA" sz="1600" b="1" dirty="0">
                <a:solidFill>
                  <a:srgbClr val="00B0F0"/>
                </a:solidFill>
                <a:latin typeface="Alexandria" pitchFamily="2" charset="-78"/>
                <a:cs typeface="Alexandria" pitchFamily="2" charset="-78"/>
              </a:rPr>
              <a:t>في المؤسسة التعليمية</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تساعد هذه الأساليب على حماية الطلبة والعاملين، والحد من تعطّل الدراسة، وضمان استمرارية العملية التعليمية.</a:t>
            </a:r>
          </a:p>
          <a:p>
            <a:endParaRPr lang="en-US" dirty="0"/>
          </a:p>
        </p:txBody>
      </p:sp>
    </p:spTree>
    <p:extLst>
      <p:ext uri="{BB962C8B-B14F-4D97-AF65-F5344CB8AC3E}">
        <p14:creationId xmlns:p14="http://schemas.microsoft.com/office/powerpoint/2010/main" val="339314607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71223"/>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BC98830-83B8-337F-C737-8D3E0BFC059D}"/>
              </a:ext>
            </a:extLst>
          </p:cNvPr>
          <p:cNvSpPr/>
          <p:nvPr/>
        </p:nvSpPr>
        <p:spPr>
          <a:xfrm>
            <a:off x="5045897" y="1204783"/>
            <a:ext cx="6323847"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أمثلة على الأزمات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4FE5858C-37A1-42BA-C28B-4794A4FAFC28}"/>
              </a:ext>
            </a:extLst>
          </p:cNvPr>
          <p:cNvPicPr>
            <a:picLocks noChangeAspect="1"/>
          </p:cNvPicPr>
          <p:nvPr/>
        </p:nvPicPr>
        <p:blipFill>
          <a:blip r:embed="rId3"/>
          <a:stretch>
            <a:fillRect/>
          </a:stretch>
        </p:blipFill>
        <p:spPr>
          <a:xfrm>
            <a:off x="10432455" y="2593876"/>
            <a:ext cx="1127621" cy="1127621"/>
          </a:xfrm>
          <a:prstGeom prst="rect">
            <a:avLst/>
          </a:prstGeom>
        </p:spPr>
      </p:pic>
      <p:sp>
        <p:nvSpPr>
          <p:cNvPr id="8" name="Text 1">
            <a:extLst>
              <a:ext uri="{FF2B5EF4-FFF2-40B4-BE49-F238E27FC236}">
                <a16:creationId xmlns:a16="http://schemas.microsoft.com/office/drawing/2014/main" id="{01BF5A25-762F-3AD3-5A03-5E6A785390A6}"/>
              </a:ext>
            </a:extLst>
          </p:cNvPr>
          <p:cNvSpPr/>
          <p:nvPr/>
        </p:nvSpPr>
        <p:spPr>
          <a:xfrm>
            <a:off x="10231187" y="3947120"/>
            <a:ext cx="132888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تقنية</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C81B3E61-29FA-EE4E-5C3C-8F8E62D7ECB9}"/>
              </a:ext>
            </a:extLst>
          </p:cNvPr>
          <p:cNvSpPr/>
          <p:nvPr/>
        </p:nvSpPr>
        <p:spPr>
          <a:xfrm>
            <a:off x="8997256" y="4352231"/>
            <a:ext cx="2562820"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انقطاع الأنظمة الإلكترونية، تعطّل منصات التعلم، تسرّب البيانات.</a:t>
            </a:r>
            <a:endParaRPr lang="en-US"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43B15043-73FB-CABC-6EB4-207825D4503C}"/>
              </a:ext>
            </a:extLst>
          </p:cNvPr>
          <p:cNvPicPr>
            <a:picLocks noChangeAspect="1"/>
          </p:cNvPicPr>
          <p:nvPr/>
        </p:nvPicPr>
        <p:blipFill>
          <a:blip r:embed="rId4"/>
          <a:stretch>
            <a:fillRect/>
          </a:stretch>
        </p:blipFill>
        <p:spPr>
          <a:xfrm>
            <a:off x="7644011" y="2593876"/>
            <a:ext cx="1127621" cy="1127621"/>
          </a:xfrm>
          <a:prstGeom prst="rect">
            <a:avLst/>
          </a:prstGeom>
        </p:spPr>
      </p:pic>
      <p:sp>
        <p:nvSpPr>
          <p:cNvPr id="11" name="Text 3">
            <a:extLst>
              <a:ext uri="{FF2B5EF4-FFF2-40B4-BE49-F238E27FC236}">
                <a16:creationId xmlns:a16="http://schemas.microsoft.com/office/drawing/2014/main" id="{EB5BCB3B-B940-B886-C18A-CF9DF2A01EC8}"/>
              </a:ext>
            </a:extLst>
          </p:cNvPr>
          <p:cNvSpPr/>
          <p:nvPr/>
        </p:nvSpPr>
        <p:spPr>
          <a:xfrm>
            <a:off x="7126951" y="3947120"/>
            <a:ext cx="1644681"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السلامة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A4636AD0-1D55-46D5-A060-23D5858DF01F}"/>
              </a:ext>
            </a:extLst>
          </p:cNvPr>
          <p:cNvSpPr/>
          <p:nvPr/>
        </p:nvSpPr>
        <p:spPr>
          <a:xfrm>
            <a:off x="6208812" y="4352231"/>
            <a:ext cx="2562820"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الحرائق، الكوارث الطبيعية، المشكلات الأمنية داخل الحرم التعليمي.</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DA3BBAEF-60B3-3315-E9BD-BB26567939B2}"/>
              </a:ext>
            </a:extLst>
          </p:cNvPr>
          <p:cNvPicPr>
            <a:picLocks noChangeAspect="1"/>
          </p:cNvPicPr>
          <p:nvPr/>
        </p:nvPicPr>
        <p:blipFill>
          <a:blip r:embed="rId5"/>
          <a:stretch>
            <a:fillRect/>
          </a:stretch>
        </p:blipFill>
        <p:spPr>
          <a:xfrm>
            <a:off x="4855568" y="2593876"/>
            <a:ext cx="1127621" cy="1127621"/>
          </a:xfrm>
          <a:prstGeom prst="rect">
            <a:avLst/>
          </a:prstGeom>
        </p:spPr>
      </p:pic>
      <p:sp>
        <p:nvSpPr>
          <p:cNvPr id="14" name="Text 5">
            <a:extLst>
              <a:ext uri="{FF2B5EF4-FFF2-40B4-BE49-F238E27FC236}">
                <a16:creationId xmlns:a16="http://schemas.microsoft.com/office/drawing/2014/main" id="{97B9125F-1AD1-F925-801E-5E50ABAC518B}"/>
              </a:ext>
            </a:extLst>
          </p:cNvPr>
          <p:cNvSpPr/>
          <p:nvPr/>
        </p:nvSpPr>
        <p:spPr>
          <a:xfrm>
            <a:off x="4585370" y="3947120"/>
            <a:ext cx="139781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صحية</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80A6CA42-B216-47FA-5153-40ECF47BF3C1}"/>
              </a:ext>
            </a:extLst>
          </p:cNvPr>
          <p:cNvSpPr/>
          <p:nvPr/>
        </p:nvSpPr>
        <p:spPr>
          <a:xfrm>
            <a:off x="3420368" y="4352231"/>
            <a:ext cx="2562820"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الأوبئة والأزمات الصحية التي تستدعي التباعد وتعطّل الدراسة.</a:t>
            </a:r>
            <a:endParaRPr lang="en-US" sz="1417"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83123E4D-12A2-2B82-33AA-AE9E9FC2E8EA}"/>
              </a:ext>
            </a:extLst>
          </p:cNvPr>
          <p:cNvPicPr>
            <a:picLocks noChangeAspect="1"/>
          </p:cNvPicPr>
          <p:nvPr/>
        </p:nvPicPr>
        <p:blipFill>
          <a:blip r:embed="rId6"/>
          <a:stretch>
            <a:fillRect/>
          </a:stretch>
        </p:blipFill>
        <p:spPr>
          <a:xfrm>
            <a:off x="2067124" y="2593876"/>
            <a:ext cx="1127621" cy="1127621"/>
          </a:xfrm>
          <a:prstGeom prst="rect">
            <a:avLst/>
          </a:prstGeom>
        </p:spPr>
      </p:pic>
      <p:sp>
        <p:nvSpPr>
          <p:cNvPr id="17" name="Text 7">
            <a:extLst>
              <a:ext uri="{FF2B5EF4-FFF2-40B4-BE49-F238E27FC236}">
                <a16:creationId xmlns:a16="http://schemas.microsoft.com/office/drawing/2014/main" id="{672198AC-F7B2-98EB-CCC2-594A4604C4AC}"/>
              </a:ext>
            </a:extLst>
          </p:cNvPr>
          <p:cNvSpPr/>
          <p:nvPr/>
        </p:nvSpPr>
        <p:spPr>
          <a:xfrm>
            <a:off x="1721586" y="3947120"/>
            <a:ext cx="147315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سمعة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0FCCFCE5-8817-545E-5369-4166D51E7EE5}"/>
              </a:ext>
            </a:extLst>
          </p:cNvPr>
          <p:cNvSpPr/>
          <p:nvPr/>
        </p:nvSpPr>
        <p:spPr>
          <a:xfrm>
            <a:off x="631924" y="4352231"/>
            <a:ext cx="2562820"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الأزمات الإعلامية وتداول معلومات غير دقيقة تؤثر في صورة المؤسسة.</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7198CF2-19B0-A76C-FC05-6F9930A5362B}"/>
              </a:ext>
            </a:extLst>
          </p:cNvPr>
          <p:cNvSpPr txBox="1"/>
          <p:nvPr/>
        </p:nvSpPr>
        <p:spPr>
          <a:xfrm>
            <a:off x="2135560" y="5658206"/>
            <a:ext cx="833485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وتتطلب هذه الأزمات </a:t>
            </a:r>
            <a:r>
              <a:rPr lang="ar-SA" dirty="0">
                <a:latin typeface="Alexandria" pitchFamily="2" charset="-78"/>
                <a:cs typeface="Alexandria" pitchFamily="2" charset="-78"/>
              </a:rPr>
              <a:t>خططًا واضحة للاستعداد، والاستجابة، والتعافي، مع تحديد الأدوار والمسؤوليات داخل المؤسسة.</a:t>
            </a:r>
          </a:p>
          <a:p>
            <a:endParaRPr lang="en-US" dirty="0"/>
          </a:p>
        </p:txBody>
      </p:sp>
    </p:spTree>
    <p:extLst>
      <p:ext uri="{BB962C8B-B14F-4D97-AF65-F5344CB8AC3E}">
        <p14:creationId xmlns:p14="http://schemas.microsoft.com/office/powerpoint/2010/main" val="425804128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62265" y="364550"/>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81726"/>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52912053-4A1C-167C-F265-D42E96C3B99C}"/>
              </a:ext>
            </a:extLst>
          </p:cNvPr>
          <p:cNvSpPr/>
          <p:nvPr/>
        </p:nvSpPr>
        <p:spPr>
          <a:xfrm>
            <a:off x="2715470" y="326231"/>
            <a:ext cx="8306892" cy="593923"/>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استراتيجيات تعزيز جاهزية المؤسسة التعليمية</a:t>
            </a:r>
            <a:endParaRPr lang="en-US" sz="28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41323DBB-B6B8-3447-2F78-70CAD80D6AA4}"/>
              </a:ext>
            </a:extLst>
          </p:cNvPr>
          <p:cNvSpPr/>
          <p:nvPr/>
        </p:nvSpPr>
        <p:spPr>
          <a:xfrm>
            <a:off x="6186389" y="2400201"/>
            <a:ext cx="5102919" cy="180479"/>
          </a:xfrm>
          <a:prstGeom prst="roundRect">
            <a:avLst>
              <a:gd name="adj" fmla="val 150060"/>
            </a:avLst>
          </a:prstGeom>
          <a:solidFill>
            <a:srgbClr val="D4E9F7"/>
          </a:solidFill>
          <a:ln w="7620">
            <a:solidFill>
              <a:srgbClr val="BACFDD"/>
            </a:solidFill>
            <a:prstDash val="solid"/>
          </a:ln>
        </p:spPr>
      </p:sp>
      <p:sp>
        <p:nvSpPr>
          <p:cNvPr id="9" name="Shape 2">
            <a:extLst>
              <a:ext uri="{FF2B5EF4-FFF2-40B4-BE49-F238E27FC236}">
                <a16:creationId xmlns:a16="http://schemas.microsoft.com/office/drawing/2014/main" id="{F789941F-8798-8CDC-72B7-6BC4834A442A}"/>
              </a:ext>
            </a:extLst>
          </p:cNvPr>
          <p:cNvSpPr/>
          <p:nvPr/>
        </p:nvSpPr>
        <p:spPr>
          <a:xfrm>
            <a:off x="11018441" y="2219573"/>
            <a:ext cx="541635" cy="541635"/>
          </a:xfrm>
          <a:prstGeom prst="roundRect">
            <a:avLst>
              <a:gd name="adj" fmla="val 70343"/>
            </a:avLst>
          </a:prstGeom>
          <a:solidFill>
            <a:srgbClr val="D4E9F7"/>
          </a:solidFill>
          <a:ln w="7620">
            <a:solidFill>
              <a:srgbClr val="BACFDD"/>
            </a:solidFill>
            <a:prstDash val="solid"/>
          </a:ln>
        </p:spPr>
      </p:sp>
      <p:pic>
        <p:nvPicPr>
          <p:cNvPr id="10" name="Image 0" descr="preencoded.png">
            <a:extLst>
              <a:ext uri="{FF2B5EF4-FFF2-40B4-BE49-F238E27FC236}">
                <a16:creationId xmlns:a16="http://schemas.microsoft.com/office/drawing/2014/main" id="{F97F5BD2-AF93-414E-736C-1D72FDB109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53874" y="2355007"/>
            <a:ext cx="270768" cy="270768"/>
          </a:xfrm>
          <a:prstGeom prst="rect">
            <a:avLst/>
          </a:prstGeom>
        </p:spPr>
      </p:pic>
      <p:sp>
        <p:nvSpPr>
          <p:cNvPr id="11" name="Text 3">
            <a:extLst>
              <a:ext uri="{FF2B5EF4-FFF2-40B4-BE49-F238E27FC236}">
                <a16:creationId xmlns:a16="http://schemas.microsoft.com/office/drawing/2014/main" id="{5BCEDF48-47AE-E24A-C80B-8572595F504A}"/>
              </a:ext>
            </a:extLst>
          </p:cNvPr>
          <p:cNvSpPr/>
          <p:nvPr/>
        </p:nvSpPr>
        <p:spPr>
          <a:xfrm>
            <a:off x="9004003" y="294173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إعداد خطة متكاملة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2A93776-F779-4951-20F3-D60E49E29445}"/>
              </a:ext>
            </a:extLst>
          </p:cNvPr>
          <p:cNvSpPr/>
          <p:nvPr/>
        </p:nvSpPr>
        <p:spPr>
          <a:xfrm>
            <a:off x="6366769" y="3346847"/>
            <a:ext cx="5012829"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خطة شاملة لإدارة الأزمات والمخاطر مع تحديد واضح للأدوار.</a:t>
            </a:r>
            <a:endParaRPr lang="en-US" sz="1417"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6444C4B6-4841-A9F6-A82B-B521E1EAFC9B}"/>
              </a:ext>
            </a:extLst>
          </p:cNvPr>
          <p:cNvSpPr/>
          <p:nvPr/>
        </p:nvSpPr>
        <p:spPr>
          <a:xfrm>
            <a:off x="632024" y="2129433"/>
            <a:ext cx="5103019" cy="180479"/>
          </a:xfrm>
          <a:prstGeom prst="roundRect">
            <a:avLst>
              <a:gd name="adj" fmla="val 150060"/>
            </a:avLst>
          </a:prstGeom>
          <a:solidFill>
            <a:srgbClr val="D4E9F7"/>
          </a:solidFill>
          <a:ln w="7620">
            <a:solidFill>
              <a:srgbClr val="BACFDD"/>
            </a:solidFill>
            <a:prstDash val="solid"/>
          </a:ln>
        </p:spPr>
      </p:sp>
      <p:sp>
        <p:nvSpPr>
          <p:cNvPr id="14" name="Shape 6">
            <a:extLst>
              <a:ext uri="{FF2B5EF4-FFF2-40B4-BE49-F238E27FC236}">
                <a16:creationId xmlns:a16="http://schemas.microsoft.com/office/drawing/2014/main" id="{6800A572-B709-61ED-CA15-09344286C6B1}"/>
              </a:ext>
            </a:extLst>
          </p:cNvPr>
          <p:cNvSpPr/>
          <p:nvPr/>
        </p:nvSpPr>
        <p:spPr>
          <a:xfrm>
            <a:off x="5464175" y="1948805"/>
            <a:ext cx="541635" cy="541635"/>
          </a:xfrm>
          <a:prstGeom prst="roundRect">
            <a:avLst>
              <a:gd name="adj" fmla="val 70343"/>
            </a:avLst>
          </a:prstGeom>
          <a:solidFill>
            <a:srgbClr val="D4E9F7"/>
          </a:solidFill>
          <a:ln w="7620">
            <a:solidFill>
              <a:srgbClr val="BACFDD"/>
            </a:solidFill>
            <a:prstDash val="solid"/>
          </a:ln>
        </p:spPr>
      </p:sp>
      <p:pic>
        <p:nvPicPr>
          <p:cNvPr id="15" name="Image 1" descr="preencoded.png">
            <a:extLst>
              <a:ext uri="{FF2B5EF4-FFF2-40B4-BE49-F238E27FC236}">
                <a16:creationId xmlns:a16="http://schemas.microsoft.com/office/drawing/2014/main" id="{1AA15908-6CFE-C6B7-1587-E7C4A932BF6E}"/>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599609" y="2084239"/>
            <a:ext cx="270768" cy="270768"/>
          </a:xfrm>
          <a:prstGeom prst="rect">
            <a:avLst/>
          </a:prstGeom>
        </p:spPr>
      </p:pic>
      <p:sp>
        <p:nvSpPr>
          <p:cNvPr id="16" name="Text 7">
            <a:extLst>
              <a:ext uri="{FF2B5EF4-FFF2-40B4-BE49-F238E27FC236}">
                <a16:creationId xmlns:a16="http://schemas.microsoft.com/office/drawing/2014/main" id="{524B95C2-342C-C8FB-6BEE-097E638854B7}"/>
              </a:ext>
            </a:extLst>
          </p:cNvPr>
          <p:cNvSpPr/>
          <p:nvPr/>
        </p:nvSpPr>
        <p:spPr>
          <a:xfrm>
            <a:off x="3449737" y="2670969"/>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التدريب والمحاكاة</a:t>
            </a:r>
            <a:endParaRPr lang="en-US" sz="1833"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95F2374A-BC17-287B-E892-8AE342A5F0A5}"/>
              </a:ext>
            </a:extLst>
          </p:cNvPr>
          <p:cNvSpPr/>
          <p:nvPr/>
        </p:nvSpPr>
        <p:spPr>
          <a:xfrm>
            <a:off x="812404" y="3076079"/>
            <a:ext cx="501292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تدريب العاملين والطلبة على سيناريوهات الطوارئ المحتملة.</a:t>
            </a:r>
            <a:endParaRPr lang="en-US" sz="1417" dirty="0">
              <a:latin typeface="Alexandria" pitchFamily="2" charset="-78"/>
              <a:cs typeface="Alexandria" pitchFamily="2" charset="-78"/>
            </a:endParaRPr>
          </a:p>
        </p:txBody>
      </p:sp>
      <p:sp>
        <p:nvSpPr>
          <p:cNvPr id="19" name="Shape 9">
            <a:extLst>
              <a:ext uri="{FF2B5EF4-FFF2-40B4-BE49-F238E27FC236}">
                <a16:creationId xmlns:a16="http://schemas.microsoft.com/office/drawing/2014/main" id="{003B73D7-3E52-B566-C9D8-96E3C74874BA}"/>
              </a:ext>
            </a:extLst>
          </p:cNvPr>
          <p:cNvSpPr/>
          <p:nvPr/>
        </p:nvSpPr>
        <p:spPr>
          <a:xfrm>
            <a:off x="6186389" y="4448076"/>
            <a:ext cx="5102919" cy="180479"/>
          </a:xfrm>
          <a:prstGeom prst="roundRect">
            <a:avLst>
              <a:gd name="adj" fmla="val 150060"/>
            </a:avLst>
          </a:prstGeom>
          <a:solidFill>
            <a:srgbClr val="D4E9F7"/>
          </a:solidFill>
          <a:ln w="7620">
            <a:solidFill>
              <a:srgbClr val="BACFDD"/>
            </a:solidFill>
            <a:prstDash val="solid"/>
          </a:ln>
        </p:spPr>
      </p:sp>
      <p:sp>
        <p:nvSpPr>
          <p:cNvPr id="20" name="Shape 10">
            <a:extLst>
              <a:ext uri="{FF2B5EF4-FFF2-40B4-BE49-F238E27FC236}">
                <a16:creationId xmlns:a16="http://schemas.microsoft.com/office/drawing/2014/main" id="{82A99D5F-7E3A-CE69-82DD-738CC54E6027}"/>
              </a:ext>
            </a:extLst>
          </p:cNvPr>
          <p:cNvSpPr/>
          <p:nvPr/>
        </p:nvSpPr>
        <p:spPr>
          <a:xfrm>
            <a:off x="11018441" y="4267448"/>
            <a:ext cx="541635" cy="541635"/>
          </a:xfrm>
          <a:prstGeom prst="roundRect">
            <a:avLst>
              <a:gd name="adj" fmla="val 70343"/>
            </a:avLst>
          </a:prstGeom>
          <a:solidFill>
            <a:srgbClr val="D4E9F7"/>
          </a:solidFill>
          <a:ln w="7620">
            <a:solidFill>
              <a:srgbClr val="BACFDD"/>
            </a:solidFill>
            <a:prstDash val="solid"/>
          </a:ln>
        </p:spPr>
      </p:sp>
      <p:pic>
        <p:nvPicPr>
          <p:cNvPr id="21" name="Image 2" descr="preencoded.png">
            <a:extLst>
              <a:ext uri="{FF2B5EF4-FFF2-40B4-BE49-F238E27FC236}">
                <a16:creationId xmlns:a16="http://schemas.microsoft.com/office/drawing/2014/main" id="{078958BD-286B-D6F2-C775-2C603022604B}"/>
              </a:ext>
            </a:extLst>
          </p:cNvPr>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11153874" y="4402882"/>
            <a:ext cx="270768" cy="270768"/>
          </a:xfrm>
          <a:prstGeom prst="rect">
            <a:avLst/>
          </a:prstGeom>
        </p:spPr>
      </p:pic>
      <p:sp>
        <p:nvSpPr>
          <p:cNvPr id="22" name="Text 11">
            <a:extLst>
              <a:ext uri="{FF2B5EF4-FFF2-40B4-BE49-F238E27FC236}">
                <a16:creationId xmlns:a16="http://schemas.microsoft.com/office/drawing/2014/main" id="{E0A9287E-ED6C-25E3-397C-045CEE4709E4}"/>
              </a:ext>
            </a:extLst>
          </p:cNvPr>
          <p:cNvSpPr/>
          <p:nvPr/>
        </p:nvSpPr>
        <p:spPr>
          <a:xfrm>
            <a:off x="9004003" y="4989612"/>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تعزيز قنوات الاتصال</a:t>
            </a:r>
            <a:endParaRPr lang="en-US" sz="1833"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8897C6AF-58A6-2863-172E-38C36ADAF223}"/>
              </a:ext>
            </a:extLst>
          </p:cNvPr>
          <p:cNvSpPr/>
          <p:nvPr/>
        </p:nvSpPr>
        <p:spPr>
          <a:xfrm>
            <a:off x="6366769" y="5394722"/>
            <a:ext cx="5012829"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بناء شبكة اتصال داخلية وخارجية قوية وموثوقة.</a:t>
            </a:r>
            <a:endParaRPr lang="en-US" sz="1417" dirty="0">
              <a:latin typeface="Alexandria" pitchFamily="2" charset="-78"/>
              <a:cs typeface="Alexandria" pitchFamily="2" charset="-78"/>
            </a:endParaRPr>
          </a:p>
        </p:txBody>
      </p:sp>
      <p:sp>
        <p:nvSpPr>
          <p:cNvPr id="26" name="Shape 13">
            <a:extLst>
              <a:ext uri="{FF2B5EF4-FFF2-40B4-BE49-F238E27FC236}">
                <a16:creationId xmlns:a16="http://schemas.microsoft.com/office/drawing/2014/main" id="{9FBC9BCA-C1D9-D737-9716-C8F0DA0E7C88}"/>
              </a:ext>
            </a:extLst>
          </p:cNvPr>
          <p:cNvSpPr/>
          <p:nvPr/>
        </p:nvSpPr>
        <p:spPr>
          <a:xfrm>
            <a:off x="632024" y="4177308"/>
            <a:ext cx="5103019" cy="180479"/>
          </a:xfrm>
          <a:prstGeom prst="roundRect">
            <a:avLst>
              <a:gd name="adj" fmla="val 150060"/>
            </a:avLst>
          </a:prstGeom>
          <a:solidFill>
            <a:srgbClr val="D4E9F7"/>
          </a:solidFill>
          <a:ln w="7620">
            <a:solidFill>
              <a:srgbClr val="BACFDD"/>
            </a:solidFill>
            <a:prstDash val="solid"/>
          </a:ln>
        </p:spPr>
      </p:sp>
      <p:sp>
        <p:nvSpPr>
          <p:cNvPr id="27" name="Shape 14">
            <a:extLst>
              <a:ext uri="{FF2B5EF4-FFF2-40B4-BE49-F238E27FC236}">
                <a16:creationId xmlns:a16="http://schemas.microsoft.com/office/drawing/2014/main" id="{E40D12C0-0EF0-0039-84B4-435AF0F48B5B}"/>
              </a:ext>
            </a:extLst>
          </p:cNvPr>
          <p:cNvSpPr/>
          <p:nvPr/>
        </p:nvSpPr>
        <p:spPr>
          <a:xfrm>
            <a:off x="5464175" y="3996680"/>
            <a:ext cx="541635" cy="541635"/>
          </a:xfrm>
          <a:prstGeom prst="roundRect">
            <a:avLst>
              <a:gd name="adj" fmla="val 70343"/>
            </a:avLst>
          </a:prstGeom>
          <a:solidFill>
            <a:srgbClr val="D4E9F7"/>
          </a:solidFill>
          <a:ln w="7620">
            <a:solidFill>
              <a:srgbClr val="BACFDD"/>
            </a:solidFill>
            <a:prstDash val="solid"/>
          </a:ln>
        </p:spPr>
      </p:sp>
      <p:pic>
        <p:nvPicPr>
          <p:cNvPr id="28" name="Image 3" descr="preencoded.png">
            <a:extLst>
              <a:ext uri="{FF2B5EF4-FFF2-40B4-BE49-F238E27FC236}">
                <a16:creationId xmlns:a16="http://schemas.microsoft.com/office/drawing/2014/main" id="{35C802FA-6668-8043-4D1F-BF156E29217D}"/>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5599609" y="4132114"/>
            <a:ext cx="270768" cy="270768"/>
          </a:xfrm>
          <a:prstGeom prst="rect">
            <a:avLst/>
          </a:prstGeom>
        </p:spPr>
      </p:pic>
      <p:sp>
        <p:nvSpPr>
          <p:cNvPr id="29" name="Text 15">
            <a:extLst>
              <a:ext uri="{FF2B5EF4-FFF2-40B4-BE49-F238E27FC236}">
                <a16:creationId xmlns:a16="http://schemas.microsoft.com/office/drawing/2014/main" id="{7A8470EC-6A68-FEEF-E641-A5A751D6F3F5}"/>
              </a:ext>
            </a:extLst>
          </p:cNvPr>
          <p:cNvSpPr/>
          <p:nvPr/>
        </p:nvSpPr>
        <p:spPr>
          <a:xfrm>
            <a:off x="3449737" y="471884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المراجعة الدورية</a:t>
            </a:r>
            <a:endParaRPr lang="en-US" sz="1833" dirty="0">
              <a:solidFill>
                <a:schemeClr val="accent2">
                  <a:lumMod val="75000"/>
                </a:schemeClr>
              </a:solidFill>
              <a:latin typeface="Alexandria" pitchFamily="2" charset="-78"/>
              <a:cs typeface="Alexandria" pitchFamily="2" charset="-78"/>
            </a:endParaRPr>
          </a:p>
        </p:txBody>
      </p:sp>
      <p:sp>
        <p:nvSpPr>
          <p:cNvPr id="30" name="Text 16">
            <a:extLst>
              <a:ext uri="{FF2B5EF4-FFF2-40B4-BE49-F238E27FC236}">
                <a16:creationId xmlns:a16="http://schemas.microsoft.com/office/drawing/2014/main" id="{B5758D7B-4A7E-E82D-7460-94E62F321DD7}"/>
              </a:ext>
            </a:extLst>
          </p:cNvPr>
          <p:cNvSpPr/>
          <p:nvPr/>
        </p:nvSpPr>
        <p:spPr>
          <a:xfrm>
            <a:off x="812404" y="5123954"/>
            <a:ext cx="501292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تحديث الخطط ومراجعتها بانتظام لضمان فاعليتها المستمرة.</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ABD4F6-B9B7-5EB2-702A-0238D33FB07D}"/>
              </a:ext>
            </a:extLst>
          </p:cNvPr>
          <p:cNvSpPr txBox="1"/>
          <p:nvPr/>
        </p:nvSpPr>
        <p:spPr>
          <a:xfrm>
            <a:off x="3094473" y="1274365"/>
            <a:ext cx="6145930" cy="523220"/>
          </a:xfrm>
          <a:prstGeom prst="rect">
            <a:avLst/>
          </a:prstGeom>
          <a:noFill/>
        </p:spPr>
        <p:txBody>
          <a:bodyPr wrap="square" rtlCol="0">
            <a:spAutoFit/>
          </a:bodyPr>
          <a:lstStyle/>
          <a:p>
            <a:pPr algn="ctr" rtl="1"/>
            <a:r>
              <a:rPr lang="ar-SA" dirty="0">
                <a:latin typeface="Alexandria" pitchFamily="2" charset="-78"/>
                <a:cs typeface="Alexandria" pitchFamily="2" charset="-78"/>
              </a:rPr>
              <a:t>لرفع كفاءة المؤسسة التعليمية في إدارة الأزمات والمخاطر، يوصى بما يلي:</a:t>
            </a:r>
          </a:p>
          <a:p>
            <a:endParaRPr lang="en-US" dirty="0"/>
          </a:p>
        </p:txBody>
      </p:sp>
      <p:sp>
        <p:nvSpPr>
          <p:cNvPr id="3" name="TextBox 2">
            <a:extLst>
              <a:ext uri="{FF2B5EF4-FFF2-40B4-BE49-F238E27FC236}">
                <a16:creationId xmlns:a16="http://schemas.microsoft.com/office/drawing/2014/main" id="{5E7EE5AF-6D36-2854-A02E-EBCD5A41D9E8}"/>
              </a:ext>
            </a:extLst>
          </p:cNvPr>
          <p:cNvSpPr txBox="1"/>
          <p:nvPr/>
        </p:nvSpPr>
        <p:spPr>
          <a:xfrm>
            <a:off x="2165980" y="6010404"/>
            <a:ext cx="8002916" cy="630942"/>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النتيجة المتوقعة: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تعزيز المرونة المؤسسية، وتقليل الخسائر، وضمان استمرارية العملية التعليمية.</a:t>
            </a:r>
          </a:p>
          <a:p>
            <a:endParaRPr lang="en-US" dirty="0"/>
          </a:p>
        </p:txBody>
      </p:sp>
    </p:spTree>
    <p:extLst>
      <p:ext uri="{BB962C8B-B14F-4D97-AF65-F5344CB8AC3E}">
        <p14:creationId xmlns:p14="http://schemas.microsoft.com/office/powerpoint/2010/main" val="26853496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86469" y="43704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D62E95D-A4E6-AC00-B081-C673D5CA15D0}"/>
              </a:ext>
            </a:extLst>
          </p:cNvPr>
          <p:cNvSpPr/>
          <p:nvPr/>
        </p:nvSpPr>
        <p:spPr>
          <a:xfrm>
            <a:off x="2783632" y="546619"/>
            <a:ext cx="5471716" cy="463054"/>
          </a:xfrm>
          <a:prstGeom prst="rect">
            <a:avLst/>
          </a:prstGeom>
          <a:noFill/>
          <a:ln/>
        </p:spPr>
        <p:txBody>
          <a:bodyPr wrap="none" lIns="0" tIns="0" rIns="0" bIns="0" rtlCol="0" anchor="t"/>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العلاقة بين إدارة الأزمات وإدارة المخاطر</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D081AA60-E68F-428B-C455-EB6BC809C965}"/>
              </a:ext>
            </a:extLst>
          </p:cNvPr>
          <p:cNvPicPr>
            <a:picLocks noChangeAspect="1"/>
          </p:cNvPicPr>
          <p:nvPr/>
        </p:nvPicPr>
        <p:blipFill>
          <a:blip r:embed="rId3"/>
          <a:stretch>
            <a:fillRect/>
          </a:stretch>
        </p:blipFill>
        <p:spPr>
          <a:xfrm>
            <a:off x="485856" y="1234040"/>
            <a:ext cx="5271872" cy="52718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 1">
            <a:extLst>
              <a:ext uri="{FF2B5EF4-FFF2-40B4-BE49-F238E27FC236}">
                <a16:creationId xmlns:a16="http://schemas.microsoft.com/office/drawing/2014/main" id="{996DB37C-9479-6657-78C1-F98687B5929D}"/>
              </a:ext>
            </a:extLst>
          </p:cNvPr>
          <p:cNvSpPr/>
          <p:nvPr/>
        </p:nvSpPr>
        <p:spPr>
          <a:xfrm>
            <a:off x="5967315" y="2364028"/>
            <a:ext cx="5431532" cy="1897314"/>
          </a:xfrm>
          <a:prstGeom prst="rect">
            <a:avLst/>
          </a:prstGeom>
          <a:noFill/>
          <a:ln/>
        </p:spPr>
        <p:txBody>
          <a:bodyPr wrap="square" lIns="0" tIns="0" rIns="0" bIns="0" rtlCol="0" anchor="t">
            <a:spAutoFit/>
          </a:bodyPr>
          <a:lstStyle/>
          <a:p>
            <a:pPr algn="ctr" rtl="1">
              <a:lnSpc>
                <a:spcPct val="200000"/>
              </a:lnSpc>
            </a:pPr>
            <a:r>
              <a:rPr lang="ar-SA" sz="1600" dirty="0">
                <a:solidFill>
                  <a:schemeClr val="tx1">
                    <a:lumMod val="65000"/>
                    <a:lumOff val="35000"/>
                  </a:schemeClr>
                </a:solidFill>
                <a:latin typeface="Alexandria" pitchFamily="2" charset="-78"/>
                <a:ea typeface="Montserrat" pitchFamily="34" charset="-122"/>
                <a:cs typeface="Alexandria" pitchFamily="2" charset="-78"/>
              </a:rPr>
              <a:t>ترتبط إدارة الأزمات بإدارة المخاطر ارتباطًا تكامليًا؛ </a:t>
            </a:r>
          </a:p>
          <a:p>
            <a:pPr algn="ctr" rtl="1">
              <a:lnSpc>
                <a:spcPct val="200000"/>
              </a:lnSpc>
            </a:pPr>
            <a:r>
              <a:rPr lang="ar-SA" sz="1600" dirty="0">
                <a:solidFill>
                  <a:schemeClr val="tx1">
                    <a:lumMod val="65000"/>
                    <a:lumOff val="35000"/>
                  </a:schemeClr>
                </a:solidFill>
                <a:latin typeface="Alexandria" pitchFamily="2" charset="-78"/>
                <a:ea typeface="Montserrat" pitchFamily="34" charset="-122"/>
                <a:cs typeface="Alexandria" pitchFamily="2" charset="-78"/>
              </a:rPr>
              <a:t>فبينما تركز </a:t>
            </a:r>
            <a:r>
              <a:rPr lang="ar-SA" sz="1600" b="1" dirty="0">
                <a:solidFill>
                  <a:srgbClr val="00B0F0"/>
                </a:solidFill>
                <a:latin typeface="Alexandria" pitchFamily="2" charset="-78"/>
                <a:ea typeface="Montserrat" pitchFamily="34" charset="-122"/>
                <a:cs typeface="Alexandria" pitchFamily="2" charset="-78"/>
              </a:rPr>
              <a:t>إدارة المخاطر </a:t>
            </a:r>
            <a:r>
              <a:rPr lang="ar-SA" sz="1600" dirty="0">
                <a:solidFill>
                  <a:schemeClr val="tx1">
                    <a:lumMod val="65000"/>
                    <a:lumOff val="35000"/>
                  </a:schemeClr>
                </a:solidFill>
                <a:latin typeface="Alexandria" pitchFamily="2" charset="-78"/>
                <a:ea typeface="Montserrat" pitchFamily="34" charset="-122"/>
                <a:cs typeface="Alexandria" pitchFamily="2" charset="-78"/>
              </a:rPr>
              <a:t>على التنبؤ والوقاية قبل وقوع الأزمة، تهتم </a:t>
            </a:r>
            <a:r>
              <a:rPr lang="ar-SA" sz="1600" b="1" dirty="0">
                <a:solidFill>
                  <a:srgbClr val="00B0F0"/>
                </a:solidFill>
                <a:latin typeface="Alexandria" pitchFamily="2" charset="-78"/>
                <a:ea typeface="Montserrat" pitchFamily="34" charset="-122"/>
                <a:cs typeface="Alexandria" pitchFamily="2" charset="-78"/>
              </a:rPr>
              <a:t>إدارة الأزمات </a:t>
            </a:r>
            <a:r>
              <a:rPr lang="ar-SA" sz="1600" dirty="0">
                <a:solidFill>
                  <a:schemeClr val="tx1">
                    <a:lumMod val="65000"/>
                    <a:lumOff val="35000"/>
                  </a:schemeClr>
                </a:solidFill>
                <a:latin typeface="Alexandria" pitchFamily="2" charset="-78"/>
                <a:ea typeface="Montserrat" pitchFamily="34" charset="-122"/>
                <a:cs typeface="Alexandria" pitchFamily="2" charset="-78"/>
              </a:rPr>
              <a:t>بالتعامل الفعّال مع الحدث لحظة وقوعه.</a:t>
            </a:r>
            <a:endParaRPr lang="ar-SA" sz="1600" dirty="0">
              <a:solidFill>
                <a:schemeClr val="tx1">
                  <a:lumMod val="65000"/>
                  <a:lumOff val="3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ED6CB006-30F3-5D90-7F6D-B3428A7E6FED}"/>
              </a:ext>
            </a:extLst>
          </p:cNvPr>
          <p:cNvSpPr/>
          <p:nvPr/>
        </p:nvSpPr>
        <p:spPr>
          <a:xfrm>
            <a:off x="6310811" y="4669682"/>
            <a:ext cx="5431532" cy="609911"/>
          </a:xfrm>
          <a:prstGeom prst="rect">
            <a:avLst/>
          </a:prstGeom>
          <a:noFill/>
          <a:ln/>
        </p:spPr>
        <p:txBody>
          <a:bodyPr wrap="square" lIns="0" tIns="0" rIns="0" bIns="0" rtlCol="0" anchor="t">
            <a:spAutoFit/>
          </a:bodyPr>
          <a:lstStyle/>
          <a:p>
            <a:pPr algn="ct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يسهم التكامل بين المجالين في رفع الجاهزية وحماية الطلبة والعاملين وضمان استمرارية التعلم.</a:t>
            </a:r>
            <a:endParaRPr lang="en-US"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A80BBB79-4A40-50CB-ADF0-072A7746AAC6}"/>
              </a:ext>
            </a:extLst>
          </p:cNvPr>
          <p:cNvSpPr txBox="1"/>
          <p:nvPr/>
        </p:nvSpPr>
        <p:spPr>
          <a:xfrm>
            <a:off x="1703512" y="1484784"/>
            <a:ext cx="3456384" cy="523220"/>
          </a:xfrm>
          <a:prstGeom prst="rect">
            <a:avLst/>
          </a:prstGeom>
          <a:noFill/>
        </p:spPr>
        <p:txBody>
          <a:bodyPr wrap="square" rtlCol="0">
            <a:spAutoFit/>
          </a:bodyPr>
          <a:lstStyle/>
          <a:p>
            <a:pPr algn="ctr"/>
            <a:r>
              <a:rPr lang="ar-SA" b="1" dirty="0">
                <a:solidFill>
                  <a:schemeClr val="accent2">
                    <a:lumMod val="75000"/>
                  </a:schemeClr>
                </a:solidFill>
                <a:latin typeface="Alexandria" pitchFamily="2" charset="-78"/>
                <a:cs typeface="Alexandria" pitchFamily="2" charset="-78"/>
              </a:rPr>
              <a:t>ويتضح الفرق والعلاقة بينهما كما يلي:</a:t>
            </a:r>
            <a:endParaRPr lang="ar-SA" dirty="0">
              <a:solidFill>
                <a:schemeClr val="accent2">
                  <a:lumMod val="75000"/>
                </a:schemeClr>
              </a:solidFill>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52849372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1149B00-639D-5F2F-3113-24BA02653E76}"/>
              </a:ext>
            </a:extLst>
          </p:cNvPr>
          <p:cNvPicPr>
            <a:picLocks noChangeAspect="1"/>
          </p:cNvPicPr>
          <p:nvPr/>
        </p:nvPicPr>
        <p:blipFill>
          <a:blip r:embed="rId3"/>
          <a:stretch>
            <a:fillRect/>
          </a:stretch>
        </p:blipFill>
        <p:spPr>
          <a:xfrm>
            <a:off x="350903" y="1006488"/>
            <a:ext cx="4128422" cy="56320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A7A01DB-2488-683F-EC14-D213585340FC}"/>
              </a:ext>
            </a:extLst>
          </p:cNvPr>
          <p:cNvSpPr/>
          <p:nvPr/>
        </p:nvSpPr>
        <p:spPr>
          <a:xfrm>
            <a:off x="5237343" y="2412287"/>
            <a:ext cx="6356152" cy="819646"/>
          </a:xfrm>
          <a:prstGeom prst="rect">
            <a:avLst/>
          </a:prstGeom>
          <a:noFill/>
          <a:ln/>
        </p:spPr>
        <p:txBody>
          <a:bodyPr wrap="none" lIns="0" tIns="0" rIns="0" bIns="0" rtlCol="0" anchor="t"/>
          <a:lstStyle/>
          <a:p>
            <a:pPr algn="ctr" rtl="1">
              <a:lnSpc>
                <a:spcPts val="6416"/>
              </a:lnSpc>
            </a:pPr>
            <a:r>
              <a:rPr lang="en-US" sz="4000" b="1" dirty="0">
                <a:solidFill>
                  <a:srgbClr val="00B0F0"/>
                </a:solidFill>
                <a:latin typeface="Alexandria" pitchFamily="2" charset="-78"/>
                <a:ea typeface="Barlow Bold" pitchFamily="34" charset="-122"/>
                <a:cs typeface="Alexandria" pitchFamily="2" charset="-78"/>
              </a:rPr>
              <a:t>المخاطر المؤسسية</a:t>
            </a:r>
            <a:endParaRPr lang="en-US" sz="40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995C790-4947-C72B-4EF2-8B0CE5B12F86}"/>
              </a:ext>
            </a:extLst>
          </p:cNvPr>
          <p:cNvSpPr/>
          <p:nvPr/>
        </p:nvSpPr>
        <p:spPr>
          <a:xfrm>
            <a:off x="5203924" y="3829744"/>
            <a:ext cx="6356152" cy="288925"/>
          </a:xfrm>
          <a:prstGeom prst="rect">
            <a:avLst/>
          </a:prstGeom>
          <a:noFill/>
          <a:ln/>
        </p:spPr>
        <p:txBody>
          <a:bodyPr wrap="none" lIns="0" tIns="0" rIns="0" bIns="0" rtlCol="0" anchor="t"/>
          <a:lstStyle/>
          <a:p>
            <a:pPr algn="ctr" rtl="1">
              <a:lnSpc>
                <a:spcPts val="2250"/>
              </a:lnSpc>
            </a:pPr>
            <a:r>
              <a:rPr lang="en-US" sz="1600" dirty="0">
                <a:solidFill>
                  <a:srgbClr val="384653"/>
                </a:solidFill>
                <a:latin typeface="Alexandria" pitchFamily="2" charset="-78"/>
                <a:ea typeface="Montserrat" pitchFamily="34" charset="-122"/>
                <a:cs typeface="Alexandria" pitchFamily="2" charset="-78"/>
              </a:rPr>
              <a:t>فهم المخاطر وإدارتها لحماية البيئة التعليمية وضمان استمراريتها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163439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19" y="1223162"/>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B0D88D3-396F-653A-01A0-18F2988C0FE2}"/>
              </a:ext>
            </a:extLst>
          </p:cNvPr>
          <p:cNvSpPr/>
          <p:nvPr/>
        </p:nvSpPr>
        <p:spPr>
          <a:xfrm>
            <a:off x="3667229" y="1424760"/>
            <a:ext cx="2590453" cy="540789"/>
          </a:xfrm>
          <a:prstGeom prst="rect">
            <a:avLst/>
          </a:prstGeom>
          <a:noFill/>
          <a:ln/>
        </p:spPr>
        <p:txBody>
          <a:bodyPr wrap="none" lIns="0" tIns="0" rIns="0" bIns="0" rtlCol="0" anchor="t">
            <a:spAutoFit/>
          </a:bodyPr>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تعريف المخاطر</a:t>
            </a:r>
            <a:endParaRPr lang="en-US" sz="2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D86052D-AB6A-622D-446E-9F196CFD5A06}"/>
              </a:ext>
            </a:extLst>
          </p:cNvPr>
          <p:cNvSpPr/>
          <p:nvPr/>
        </p:nvSpPr>
        <p:spPr>
          <a:xfrm>
            <a:off x="948188" y="2487602"/>
            <a:ext cx="4791972"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المخاطر هي احتمال حدوث أحداث أو ظروف غير متوقعة قد تؤثر سلبًا في تحقيق أهداف المؤسسة، وتسبب خسائر بشرية أو مادية أو تنظيمية.</a:t>
            </a:r>
            <a:endParaRPr lang="en-US" sz="1417"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066FE834-3753-6BC9-7B44-58426CBBC12C}"/>
              </a:ext>
            </a:extLst>
          </p:cNvPr>
          <p:cNvSpPr/>
          <p:nvPr/>
        </p:nvSpPr>
        <p:spPr>
          <a:xfrm>
            <a:off x="5854576" y="2420888"/>
            <a:ext cx="25400" cy="1155700"/>
          </a:xfrm>
          <a:prstGeom prst="rect">
            <a:avLst/>
          </a:prstGeom>
          <a:solidFill>
            <a:srgbClr val="75BAE6"/>
          </a:solidFill>
          <a:ln/>
        </p:spPr>
        <p:txBody>
          <a:bodyPr>
            <a:spAutoFit/>
          </a:bodyPr>
          <a:lstStyle/>
          <a:p>
            <a:endParaRPr lang="en-US"/>
          </a:p>
        </p:txBody>
      </p:sp>
      <p:pic>
        <p:nvPicPr>
          <p:cNvPr id="9" name="Image 0" descr="preencoded.png">
            <a:extLst>
              <a:ext uri="{FF2B5EF4-FFF2-40B4-BE49-F238E27FC236}">
                <a16:creationId xmlns:a16="http://schemas.microsoft.com/office/drawing/2014/main" id="{0DD760A8-A4B1-314E-5567-CC26E0442885}"/>
              </a:ext>
            </a:extLst>
          </p:cNvPr>
          <p:cNvPicPr>
            <a:picLocks noChangeAspect="1"/>
          </p:cNvPicPr>
          <p:nvPr/>
        </p:nvPicPr>
        <p:blipFill>
          <a:blip r:embed="rId3"/>
          <a:stretch>
            <a:fillRect/>
          </a:stretch>
        </p:blipFill>
        <p:spPr>
          <a:xfrm>
            <a:off x="6814046" y="1527924"/>
            <a:ext cx="4463505" cy="25293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 1" descr="preencoded.png">
            <a:extLst>
              <a:ext uri="{FF2B5EF4-FFF2-40B4-BE49-F238E27FC236}">
                <a16:creationId xmlns:a16="http://schemas.microsoft.com/office/drawing/2014/main" id="{16DB513B-A428-0141-5CFA-1C9DAC0CF3E8}"/>
              </a:ext>
            </a:extLst>
          </p:cNvPr>
          <p:cNvPicPr>
            <a:picLocks noChangeAspect="1"/>
          </p:cNvPicPr>
          <p:nvPr/>
        </p:nvPicPr>
        <p:blipFill>
          <a:blip r:embed="rId4"/>
          <a:stretch>
            <a:fillRect/>
          </a:stretch>
        </p:blipFill>
        <p:spPr>
          <a:xfrm>
            <a:off x="11534676" y="5330131"/>
            <a:ext cx="50800" cy="744835"/>
          </a:xfrm>
          <a:prstGeom prst="rect">
            <a:avLst/>
          </a:prstGeom>
        </p:spPr>
      </p:pic>
      <p:sp>
        <p:nvSpPr>
          <p:cNvPr id="11" name="Text 3">
            <a:extLst>
              <a:ext uri="{FF2B5EF4-FFF2-40B4-BE49-F238E27FC236}">
                <a16:creationId xmlns:a16="http://schemas.microsoft.com/office/drawing/2014/main" id="{8B517722-4670-08AF-961F-727089026615}"/>
              </a:ext>
            </a:extLst>
          </p:cNvPr>
          <p:cNvSpPr/>
          <p:nvPr/>
        </p:nvSpPr>
        <p:spPr>
          <a:xfrm>
            <a:off x="9607446" y="5042630"/>
            <a:ext cx="182582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داخلية أو خارجية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42CA6C1-04AA-6CB9-7752-F238B0DC3E6D}"/>
              </a:ext>
            </a:extLst>
          </p:cNvPr>
          <p:cNvSpPr/>
          <p:nvPr/>
        </p:nvSpPr>
        <p:spPr>
          <a:xfrm>
            <a:off x="8336411" y="5330076"/>
            <a:ext cx="3113032"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تختلف في مصدرها ودرجة التحكم فيها.</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1144A6DA-D5AC-6CC2-5E95-8DC2DB7FC33D}"/>
              </a:ext>
            </a:extLst>
          </p:cNvPr>
          <p:cNvPicPr>
            <a:picLocks noChangeAspect="1"/>
          </p:cNvPicPr>
          <p:nvPr/>
        </p:nvPicPr>
        <p:blipFill>
          <a:blip r:embed="rId4"/>
          <a:stretch>
            <a:fillRect/>
          </a:stretch>
        </p:blipFill>
        <p:spPr>
          <a:xfrm>
            <a:off x="5957788" y="5330131"/>
            <a:ext cx="50800" cy="744835"/>
          </a:xfrm>
          <a:prstGeom prst="rect">
            <a:avLst/>
          </a:prstGeom>
        </p:spPr>
      </p:pic>
      <p:sp>
        <p:nvSpPr>
          <p:cNvPr id="14" name="Text 5">
            <a:extLst>
              <a:ext uri="{FF2B5EF4-FFF2-40B4-BE49-F238E27FC236}">
                <a16:creationId xmlns:a16="http://schemas.microsoft.com/office/drawing/2014/main" id="{26F1B480-71EF-E4DF-AFB0-908FCD286B44}"/>
              </a:ext>
            </a:extLst>
          </p:cNvPr>
          <p:cNvSpPr/>
          <p:nvPr/>
        </p:nvSpPr>
        <p:spPr>
          <a:xfrm>
            <a:off x="2801113" y="4752798"/>
            <a:ext cx="327172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متباينة في الاحتمالية والتأثير</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A3E4AE0-3E83-7D4E-E3F0-E46E2C742D70}"/>
              </a:ext>
            </a:extLst>
          </p:cNvPr>
          <p:cNvSpPr/>
          <p:nvPr/>
        </p:nvSpPr>
        <p:spPr>
          <a:xfrm>
            <a:off x="2801113" y="5085584"/>
            <a:ext cx="334707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تتطلب ترتيبًا حسب الأولوية وفق حجم الأثر.</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69AC01A-04F6-FC06-984B-878B0A73F4F4}"/>
              </a:ext>
            </a:extLst>
          </p:cNvPr>
          <p:cNvSpPr txBox="1"/>
          <p:nvPr/>
        </p:nvSpPr>
        <p:spPr>
          <a:xfrm>
            <a:off x="7536160" y="4352023"/>
            <a:ext cx="3672408" cy="584775"/>
          </a:xfrm>
          <a:prstGeom prst="rect">
            <a:avLst/>
          </a:prstGeom>
          <a:noFill/>
        </p:spPr>
        <p:txBody>
          <a:bodyPr wrap="square" rtlCol="0">
            <a:spAutoFit/>
          </a:bodyPr>
          <a:lstStyle/>
          <a:p>
            <a:pPr algn="ctr" rtl="1"/>
            <a:r>
              <a:rPr lang="ar-SA" sz="1800" b="1" dirty="0">
                <a:solidFill>
                  <a:srgbClr val="00B0F0"/>
                </a:solidFill>
                <a:latin typeface="Alexandria" pitchFamily="2" charset="-78"/>
                <a:cs typeface="Alexandria" pitchFamily="2" charset="-78"/>
              </a:rPr>
              <a:t>وتتميز المخاطر بأنها:</a:t>
            </a:r>
          </a:p>
          <a:p>
            <a:endParaRPr lang="en-US" dirty="0"/>
          </a:p>
        </p:txBody>
      </p:sp>
      <p:sp>
        <p:nvSpPr>
          <p:cNvPr id="3" name="TextBox 2">
            <a:extLst>
              <a:ext uri="{FF2B5EF4-FFF2-40B4-BE49-F238E27FC236}">
                <a16:creationId xmlns:a16="http://schemas.microsoft.com/office/drawing/2014/main" id="{74F710E7-2337-8988-F49C-562E078E3B77}"/>
              </a:ext>
            </a:extLst>
          </p:cNvPr>
          <p:cNvSpPr txBox="1"/>
          <p:nvPr/>
        </p:nvSpPr>
        <p:spPr>
          <a:xfrm>
            <a:off x="2722228" y="5797427"/>
            <a:ext cx="726220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 </a:t>
            </a:r>
            <a:r>
              <a:rPr lang="ar-SA" dirty="0">
                <a:latin typeface="Alexandria" pitchFamily="2" charset="-78"/>
                <a:cs typeface="Alexandria" pitchFamily="2" charset="-78"/>
              </a:rPr>
              <a:t>قد تشمل المخاطر الأزمات الصحية، وتعطل الأنظمة التقنية، والمشكلات الأمنية، وتعطل العملية التعليمية.</a:t>
            </a:r>
          </a:p>
          <a:p>
            <a:endParaRPr lang="en-US" dirty="0"/>
          </a:p>
        </p:txBody>
      </p:sp>
    </p:spTree>
    <p:extLst>
      <p:ext uri="{BB962C8B-B14F-4D97-AF65-F5344CB8AC3E}">
        <p14:creationId xmlns:p14="http://schemas.microsoft.com/office/powerpoint/2010/main" val="399432961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8C287B6-C723-00D6-E9E0-71C8BA703E45}"/>
              </a:ext>
            </a:extLst>
          </p:cNvPr>
          <p:cNvSpPr/>
          <p:nvPr/>
        </p:nvSpPr>
        <p:spPr>
          <a:xfrm>
            <a:off x="4584113" y="646563"/>
            <a:ext cx="2261838" cy="415755"/>
          </a:xfrm>
          <a:prstGeom prst="rect">
            <a:avLst/>
          </a:prstGeom>
          <a:noFill/>
          <a:ln/>
        </p:spPr>
        <p:txBody>
          <a:bodyPr wrap="none" lIns="0" tIns="0" rIns="0" bIns="0" rtlCol="0" anchor="t">
            <a:spAutoFit/>
          </a:bodyPr>
          <a:lstStyle/>
          <a:p>
            <a:pPr algn="r" rtl="1">
              <a:lnSpc>
                <a:spcPts val="3417"/>
              </a:lnSpc>
            </a:pPr>
            <a:r>
              <a:rPr lang="en-US" sz="2800" b="1" dirty="0">
                <a:solidFill>
                  <a:srgbClr val="00B0F0"/>
                </a:solidFill>
                <a:latin typeface="Alexandria" pitchFamily="2" charset="-78"/>
                <a:ea typeface="Barlow Bold" pitchFamily="34" charset="-122"/>
                <a:cs typeface="Alexandria" pitchFamily="2" charset="-78"/>
              </a:rPr>
              <a:t>إدارة المخاطر</a:t>
            </a:r>
            <a:endParaRPr lang="en-US" sz="2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2A009C67-549C-54B0-E292-F23E769705F6}"/>
              </a:ext>
            </a:extLst>
          </p:cNvPr>
          <p:cNvSpPr/>
          <p:nvPr/>
        </p:nvSpPr>
        <p:spPr>
          <a:xfrm>
            <a:off x="1121799" y="1320487"/>
            <a:ext cx="9558707" cy="192360"/>
          </a:xfrm>
          <a:prstGeom prst="rect">
            <a:avLst/>
          </a:prstGeom>
          <a:noFill/>
          <a:ln/>
        </p:spPr>
        <p:txBody>
          <a:bodyPr wrap="none" lIns="0" tIns="0" rIns="0" bIns="0" rtlCol="0" anchor="t">
            <a:spAutoFit/>
          </a:bodyPr>
          <a:lstStyle/>
          <a:p>
            <a:pPr algn="r" rtl="1">
              <a:lnSpc>
                <a:spcPts val="1458"/>
              </a:lnSpc>
            </a:pPr>
            <a:r>
              <a:rPr lang="en-US" b="1" dirty="0">
                <a:solidFill>
                  <a:srgbClr val="00B0F0"/>
                </a:solidFill>
                <a:latin typeface="Alexandria" pitchFamily="2" charset="-78"/>
                <a:ea typeface="Montserrat" pitchFamily="34" charset="-122"/>
                <a:cs typeface="Alexandria" pitchFamily="2" charset="-78"/>
              </a:rPr>
              <a:t>إدارة </a:t>
            </a:r>
            <a:r>
              <a:rPr lang="en-US" b="1" dirty="0" err="1">
                <a:solidFill>
                  <a:srgbClr val="00B0F0"/>
                </a:solidFill>
                <a:latin typeface="Alexandria" pitchFamily="2" charset="-78"/>
                <a:ea typeface="Montserrat" pitchFamily="34" charset="-122"/>
                <a:cs typeface="Alexandria" pitchFamily="2" charset="-78"/>
              </a:rPr>
              <a:t>المخاطر</a:t>
            </a:r>
            <a:r>
              <a:rPr lang="en-US" b="1" dirty="0">
                <a:solidFill>
                  <a:srgbClr val="00B0F0"/>
                </a:solidFill>
                <a:latin typeface="Alexandria" pitchFamily="2" charset="-78"/>
                <a:ea typeface="Montserrat" pitchFamily="34" charset="-122"/>
                <a:cs typeface="Alexandria" pitchFamily="2" charset="-78"/>
              </a:rPr>
              <a:t> </a:t>
            </a:r>
            <a:r>
              <a:rPr lang="ar-SA" b="1" dirty="0">
                <a:solidFill>
                  <a:srgbClr val="00B0F0"/>
                </a:solidFill>
                <a:latin typeface="Alexandria" pitchFamily="2" charset="-78"/>
                <a:ea typeface="Montserrat" pitchFamily="34" charset="-122"/>
                <a:cs typeface="Alexandria" pitchFamily="2" charset="-78"/>
              </a:rPr>
              <a:t>هي: </a:t>
            </a:r>
            <a:r>
              <a:rPr lang="en-US" dirty="0" err="1">
                <a:solidFill>
                  <a:srgbClr val="384653"/>
                </a:solidFill>
                <a:latin typeface="Alexandria" pitchFamily="2" charset="-78"/>
                <a:ea typeface="Montserrat" pitchFamily="34" charset="-122"/>
                <a:cs typeface="Alexandria" pitchFamily="2" charset="-78"/>
              </a:rPr>
              <a:t>عملية</a:t>
            </a:r>
            <a:r>
              <a:rPr lang="en-US" dirty="0">
                <a:solidFill>
                  <a:srgbClr val="384653"/>
                </a:solidFill>
                <a:latin typeface="Alexandria" pitchFamily="2" charset="-78"/>
                <a:ea typeface="Montserrat" pitchFamily="34" charset="-122"/>
                <a:cs typeface="Alexandria" pitchFamily="2" charset="-78"/>
              </a:rPr>
              <a:t> منهجية لتحديد المخاطر المحتملة وتحليلها وتقييمها، ثم وضع الإجراءات المناسبة للحد من آثارها.</a:t>
            </a:r>
            <a:endParaRPr lang="en-US"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11DA60B9-62C1-FFED-7B66-0F94DC7B52FC}"/>
              </a:ext>
            </a:extLst>
          </p:cNvPr>
          <p:cNvPicPr>
            <a:picLocks noChangeAspect="1"/>
          </p:cNvPicPr>
          <p:nvPr/>
        </p:nvPicPr>
        <p:blipFill>
          <a:blip r:embed="rId3"/>
          <a:stretch>
            <a:fillRect/>
          </a:stretch>
        </p:blipFill>
        <p:spPr>
          <a:xfrm>
            <a:off x="306781" y="1245806"/>
            <a:ext cx="10948628" cy="4926874"/>
          </a:xfrm>
          <a:prstGeom prst="rect">
            <a:avLst/>
          </a:prstGeom>
        </p:spPr>
      </p:pic>
      <p:sp>
        <p:nvSpPr>
          <p:cNvPr id="9" name="Text 2">
            <a:extLst>
              <a:ext uri="{FF2B5EF4-FFF2-40B4-BE49-F238E27FC236}">
                <a16:creationId xmlns:a16="http://schemas.microsoft.com/office/drawing/2014/main" id="{AA281D47-C1D1-03DC-9324-76BC67CE5951}"/>
              </a:ext>
            </a:extLst>
          </p:cNvPr>
          <p:cNvSpPr/>
          <p:nvPr/>
        </p:nvSpPr>
        <p:spPr>
          <a:xfrm>
            <a:off x="7714517" y="1738306"/>
            <a:ext cx="176170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تحديد المخاطر</a:t>
            </a:r>
            <a:endParaRPr lang="en-US" sz="2000"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300A3F8-FAA3-3CDE-7460-DFC4160E968A}"/>
              </a:ext>
            </a:extLst>
          </p:cNvPr>
          <p:cNvSpPr/>
          <p:nvPr/>
        </p:nvSpPr>
        <p:spPr>
          <a:xfrm>
            <a:off x="7610193" y="2088883"/>
            <a:ext cx="1970348"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تحديد مصادر الخطر المحتملة</a:t>
            </a:r>
            <a:endParaRPr lang="en-US" sz="1500"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CBE91D61-280F-BED4-D525-7BB78F572F9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495329" y="2780836"/>
            <a:ext cx="436427" cy="436426"/>
          </a:xfrm>
          <a:prstGeom prst="rect">
            <a:avLst/>
          </a:prstGeom>
        </p:spPr>
      </p:pic>
      <p:sp>
        <p:nvSpPr>
          <p:cNvPr id="12" name="Text 4">
            <a:extLst>
              <a:ext uri="{FF2B5EF4-FFF2-40B4-BE49-F238E27FC236}">
                <a16:creationId xmlns:a16="http://schemas.microsoft.com/office/drawing/2014/main" id="{2A65434D-F26F-BCA1-E75E-47D03ADCE241}"/>
              </a:ext>
            </a:extLst>
          </p:cNvPr>
          <p:cNvSpPr/>
          <p:nvPr/>
        </p:nvSpPr>
        <p:spPr>
          <a:xfrm>
            <a:off x="5872932" y="5080605"/>
            <a:ext cx="164949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تحليل وتقييم</a:t>
            </a:r>
            <a:endParaRPr lang="en-US" sz="2000"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3ACE19E9-BD30-FEFF-7562-A3C45F975915}"/>
              </a:ext>
            </a:extLst>
          </p:cNvPr>
          <p:cNvSpPr/>
          <p:nvPr/>
        </p:nvSpPr>
        <p:spPr>
          <a:xfrm>
            <a:off x="5620433" y="5635116"/>
            <a:ext cx="1981173"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تقدير احتمالية وتأثير كل خطر</a:t>
            </a:r>
            <a:endParaRPr lang="en-US" sz="1500"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7454C126-5902-D58F-F0AF-2FA927F2FB82}"/>
              </a:ext>
            </a:extLst>
          </p:cNvPr>
          <p:cNvPicPr>
            <a:picLocks noChangeAspect="1"/>
          </p:cNvPicPr>
          <p:nvPr/>
        </p:nvPicPr>
        <p:blipFill>
          <a:blip r:embed="rId4">
            <a:extLst>
              <a:ext uri="{96DAC541-7B7A-43D3-8B79-37D633B846F1}">
                <asvg:svgBlip xmlns:asvg="http://schemas.microsoft.com/office/drawing/2016/SVG/main" r:embed="rId6"/>
              </a:ext>
            </a:extLst>
          </a:blip>
          <a:stretch>
            <a:fillRect/>
          </a:stretch>
        </p:blipFill>
        <p:spPr>
          <a:xfrm>
            <a:off x="6602226" y="4340356"/>
            <a:ext cx="436427" cy="436426"/>
          </a:xfrm>
          <a:prstGeom prst="rect">
            <a:avLst/>
          </a:prstGeom>
        </p:spPr>
      </p:pic>
      <p:sp>
        <p:nvSpPr>
          <p:cNvPr id="15" name="Text 6">
            <a:extLst>
              <a:ext uri="{FF2B5EF4-FFF2-40B4-BE49-F238E27FC236}">
                <a16:creationId xmlns:a16="http://schemas.microsoft.com/office/drawing/2014/main" id="{D926A72A-2B87-028D-DBBE-B5BBC3DCAB19}"/>
              </a:ext>
            </a:extLst>
          </p:cNvPr>
          <p:cNvSpPr/>
          <p:nvPr/>
        </p:nvSpPr>
        <p:spPr>
          <a:xfrm>
            <a:off x="4015052" y="1687988"/>
            <a:ext cx="185788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ترتيب الأولويات</a:t>
            </a:r>
            <a:endParaRPr lang="en-US" sz="20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D7EAB15F-0070-C75B-C1BB-CAA13B8111FB}"/>
              </a:ext>
            </a:extLst>
          </p:cNvPr>
          <p:cNvSpPr/>
          <p:nvPr/>
        </p:nvSpPr>
        <p:spPr>
          <a:xfrm>
            <a:off x="3930805" y="2093688"/>
            <a:ext cx="1970347"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تصنيف المخاطر حسب الأهمية</a:t>
            </a:r>
            <a:endParaRPr lang="en-US" sz="1500"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479EA6EC-7E0B-FCCE-A12C-6575213E8F7A}"/>
              </a:ext>
            </a:extLst>
          </p:cNvPr>
          <p:cNvPicPr>
            <a:picLocks noChangeAspect="1"/>
          </p:cNvPicPr>
          <p:nvPr/>
        </p:nvPicPr>
        <p:blipFill>
          <a:blip r:embed="rId4">
            <a:extLst>
              <a:ext uri="{96DAC541-7B7A-43D3-8B79-37D633B846F1}">
                <asvg:svgBlip xmlns:asvg="http://schemas.microsoft.com/office/drawing/2016/SVG/main" r:embed="rId7"/>
              </a:ext>
            </a:extLst>
          </a:blip>
          <a:stretch>
            <a:fillRect/>
          </a:stretch>
        </p:blipFill>
        <p:spPr>
          <a:xfrm>
            <a:off x="4593979" y="2708034"/>
            <a:ext cx="436427" cy="436426"/>
          </a:xfrm>
          <a:prstGeom prst="rect">
            <a:avLst/>
          </a:prstGeom>
        </p:spPr>
      </p:pic>
      <p:sp>
        <p:nvSpPr>
          <p:cNvPr id="19" name="Text 8">
            <a:extLst>
              <a:ext uri="{FF2B5EF4-FFF2-40B4-BE49-F238E27FC236}">
                <a16:creationId xmlns:a16="http://schemas.microsoft.com/office/drawing/2014/main" id="{7019FA95-DCEB-5D0E-1D03-61CF87D1EFD4}"/>
              </a:ext>
            </a:extLst>
          </p:cNvPr>
          <p:cNvSpPr/>
          <p:nvPr/>
        </p:nvSpPr>
        <p:spPr>
          <a:xfrm>
            <a:off x="2147131" y="5119229"/>
            <a:ext cx="1546898"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خطط وقائية</a:t>
            </a:r>
            <a:endParaRPr lang="en-US" sz="2000"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64B22D9-F327-A862-AE82-FCC553EFFF65}"/>
              </a:ext>
            </a:extLst>
          </p:cNvPr>
          <p:cNvSpPr/>
          <p:nvPr/>
        </p:nvSpPr>
        <p:spPr>
          <a:xfrm>
            <a:off x="2007990" y="5484122"/>
            <a:ext cx="1970347"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وضع إجراءات للحد من المخاطر</a:t>
            </a:r>
            <a:endParaRPr lang="en-US" sz="1500" dirty="0">
              <a:latin typeface="Alexandria" pitchFamily="2" charset="-78"/>
              <a:cs typeface="Alexandria" pitchFamily="2" charset="-78"/>
            </a:endParaRPr>
          </a:p>
        </p:txBody>
      </p:sp>
      <p:pic>
        <p:nvPicPr>
          <p:cNvPr id="21" name="Image 4" descr="preencoded.png">
            <a:extLst>
              <a:ext uri="{FF2B5EF4-FFF2-40B4-BE49-F238E27FC236}">
                <a16:creationId xmlns:a16="http://schemas.microsoft.com/office/drawing/2014/main" id="{9E88015C-61C8-5BD2-2E9B-0C742DF5DE96}"/>
              </a:ext>
            </a:extLst>
          </p:cNvPr>
          <p:cNvPicPr>
            <a:picLocks noChangeAspect="1"/>
          </p:cNvPicPr>
          <p:nvPr/>
        </p:nvPicPr>
        <p:blipFill>
          <a:blip r:embed="rId4">
            <a:extLst>
              <a:ext uri="{96DAC541-7B7A-43D3-8B79-37D633B846F1}">
                <asvg:svgBlip xmlns:asvg="http://schemas.microsoft.com/office/drawing/2016/SVG/main" r:embed="rId8"/>
              </a:ext>
            </a:extLst>
          </a:blip>
          <a:stretch>
            <a:fillRect/>
          </a:stretch>
        </p:blipFill>
        <p:spPr>
          <a:xfrm>
            <a:off x="2774951" y="4313640"/>
            <a:ext cx="436426" cy="436426"/>
          </a:xfrm>
          <a:prstGeom prst="rect">
            <a:avLst/>
          </a:prstGeom>
        </p:spPr>
      </p:pic>
      <p:sp>
        <p:nvSpPr>
          <p:cNvPr id="22" name="Text 10">
            <a:extLst>
              <a:ext uri="{FF2B5EF4-FFF2-40B4-BE49-F238E27FC236}">
                <a16:creationId xmlns:a16="http://schemas.microsoft.com/office/drawing/2014/main" id="{A9F684DF-BD73-4EA7-A2F9-0014A9CDA500}"/>
              </a:ext>
            </a:extLst>
          </p:cNvPr>
          <p:cNvSpPr/>
          <p:nvPr/>
        </p:nvSpPr>
        <p:spPr>
          <a:xfrm>
            <a:off x="8446229" y="5271130"/>
            <a:ext cx="3322586" cy="933076"/>
          </a:xfrm>
          <a:prstGeom prst="rect">
            <a:avLst/>
          </a:prstGeom>
          <a:noFill/>
          <a:ln/>
        </p:spPr>
        <p:txBody>
          <a:bodyPr wrap="square" lIns="0" tIns="0" rIns="0" bIns="0" rtlCol="0" anchor="t">
            <a:spAutoFit/>
          </a:bodyPr>
          <a:lstStyle/>
          <a:p>
            <a:pPr algn="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تسهم هذه العملية في حماية الطلبة والعاملين وتقليل الآثار السلبية للأحداث الطارئة.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6858646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92525"/>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14C234-86B3-45E7-6F32-91240B5FC535}"/>
              </a:ext>
            </a:extLst>
          </p:cNvPr>
          <p:cNvSpPr/>
          <p:nvPr/>
        </p:nvSpPr>
        <p:spPr>
          <a:xfrm>
            <a:off x="2626179" y="467877"/>
            <a:ext cx="6437660"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أمثلة على المخاطر في المؤسسة التعليمية</a:t>
            </a:r>
            <a:endParaRPr lang="en-US" sz="2400" dirty="0">
              <a:solidFill>
                <a:srgbClr val="00B0F0"/>
              </a:solidFill>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F8137B6C-8B1F-18C1-D325-5248FDCEFB51}"/>
              </a:ext>
            </a:extLst>
          </p:cNvPr>
          <p:cNvGrpSpPr/>
          <p:nvPr/>
        </p:nvGrpSpPr>
        <p:grpSpPr>
          <a:xfrm>
            <a:off x="9117285" y="2395456"/>
            <a:ext cx="2505198" cy="1300702"/>
            <a:chOff x="9140138" y="3097159"/>
            <a:chExt cx="2505198" cy="1300702"/>
          </a:xfrm>
        </p:grpSpPr>
        <p:pic>
          <p:nvPicPr>
            <p:cNvPr id="7" name="Image 0" descr="preencoded.png">
              <a:extLst>
                <a:ext uri="{FF2B5EF4-FFF2-40B4-BE49-F238E27FC236}">
                  <a16:creationId xmlns:a16="http://schemas.microsoft.com/office/drawing/2014/main" id="{889C274F-98F5-F8DF-178C-A30CD2240FD7}"/>
                </a:ext>
              </a:extLst>
            </p:cNvPr>
            <p:cNvPicPr>
              <a:picLocks noChangeAspect="1"/>
            </p:cNvPicPr>
            <p:nvPr/>
          </p:nvPicPr>
          <p:blipFill>
            <a:blip r:embed="rId3"/>
            <a:stretch>
              <a:fillRect/>
            </a:stretch>
          </p:blipFill>
          <p:spPr>
            <a:xfrm>
              <a:off x="11081575" y="3097159"/>
              <a:ext cx="563761" cy="563761"/>
            </a:xfrm>
            <a:prstGeom prst="rect">
              <a:avLst/>
            </a:prstGeom>
          </p:spPr>
        </p:pic>
        <p:sp>
          <p:nvSpPr>
            <p:cNvPr id="8" name="Text 1">
              <a:extLst>
                <a:ext uri="{FF2B5EF4-FFF2-40B4-BE49-F238E27FC236}">
                  <a16:creationId xmlns:a16="http://schemas.microsoft.com/office/drawing/2014/main" id="{F2DD774B-E8DA-CFA6-F117-F0210218CA41}"/>
                </a:ext>
              </a:extLst>
            </p:cNvPr>
            <p:cNvSpPr/>
            <p:nvPr/>
          </p:nvSpPr>
          <p:spPr>
            <a:xfrm>
              <a:off x="9140138" y="3254367"/>
              <a:ext cx="183543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الصحية</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D5E91EEA-BD43-D95C-EF8E-70C445C14E7D}"/>
                </a:ext>
              </a:extLst>
            </p:cNvPr>
            <p:cNvSpPr/>
            <p:nvPr/>
          </p:nvSpPr>
          <p:spPr>
            <a:xfrm>
              <a:off x="9732569" y="3820011"/>
              <a:ext cx="1773436"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انتشار العدوى والأوبئة داخل البيئة التعليمية.</a:t>
              </a:r>
              <a:endParaRPr lang="en-US" sz="1417" dirty="0">
                <a:latin typeface="Alexandria" pitchFamily="2" charset="-78"/>
                <a:cs typeface="Alexandria" pitchFamily="2" charset="-78"/>
              </a:endParaRPr>
            </a:p>
          </p:txBody>
        </p:sp>
      </p:grpSp>
      <p:grpSp>
        <p:nvGrpSpPr>
          <p:cNvPr id="2" name="Group 1">
            <a:extLst>
              <a:ext uri="{FF2B5EF4-FFF2-40B4-BE49-F238E27FC236}">
                <a16:creationId xmlns:a16="http://schemas.microsoft.com/office/drawing/2014/main" id="{EE82E588-5D89-B9AB-A5BD-E85081B6374E}"/>
              </a:ext>
            </a:extLst>
          </p:cNvPr>
          <p:cNvGrpSpPr/>
          <p:nvPr/>
        </p:nvGrpSpPr>
        <p:grpSpPr>
          <a:xfrm>
            <a:off x="6554465" y="4094331"/>
            <a:ext cx="2562820" cy="1568747"/>
            <a:chOff x="6294072" y="3097159"/>
            <a:chExt cx="2562820" cy="1568747"/>
          </a:xfrm>
        </p:grpSpPr>
        <p:pic>
          <p:nvPicPr>
            <p:cNvPr id="10" name="Image 1" descr="preencoded.png">
              <a:extLst>
                <a:ext uri="{FF2B5EF4-FFF2-40B4-BE49-F238E27FC236}">
                  <a16:creationId xmlns:a16="http://schemas.microsoft.com/office/drawing/2014/main" id="{846E234C-D98C-CE6E-F845-C5C1008A3E80}"/>
                </a:ext>
              </a:extLst>
            </p:cNvPr>
            <p:cNvPicPr>
              <a:picLocks noChangeAspect="1"/>
            </p:cNvPicPr>
            <p:nvPr/>
          </p:nvPicPr>
          <p:blipFill>
            <a:blip r:embed="rId4"/>
            <a:stretch>
              <a:fillRect/>
            </a:stretch>
          </p:blipFill>
          <p:spPr>
            <a:xfrm>
              <a:off x="8293131" y="3097159"/>
              <a:ext cx="563761" cy="563761"/>
            </a:xfrm>
            <a:prstGeom prst="rect">
              <a:avLst/>
            </a:prstGeom>
          </p:spPr>
        </p:pic>
        <p:sp>
          <p:nvSpPr>
            <p:cNvPr id="11" name="Text 3">
              <a:extLst>
                <a:ext uri="{FF2B5EF4-FFF2-40B4-BE49-F238E27FC236}">
                  <a16:creationId xmlns:a16="http://schemas.microsoft.com/office/drawing/2014/main" id="{C47D170A-A373-E993-5F8F-37BC36BF33D7}"/>
                </a:ext>
              </a:extLst>
            </p:cNvPr>
            <p:cNvSpPr/>
            <p:nvPr/>
          </p:nvSpPr>
          <p:spPr>
            <a:xfrm>
              <a:off x="6294072" y="3097159"/>
              <a:ext cx="1773436" cy="593725"/>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التقنية والمعلوماتية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00C92A4F-78FD-8C19-9145-B2CDF5605AAF}"/>
                </a:ext>
              </a:extLst>
            </p:cNvPr>
            <p:cNvSpPr/>
            <p:nvPr/>
          </p:nvSpPr>
          <p:spPr>
            <a:xfrm>
              <a:off x="6294072" y="3799131"/>
              <a:ext cx="1773436"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الأنظمة، فقدان البيانات، الاختراقات الإلكترونية.</a:t>
              </a:r>
              <a:endParaRPr lang="en-US" sz="1417"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583D8839-D251-F7D7-A44B-F0A32162ADE6}"/>
              </a:ext>
            </a:extLst>
          </p:cNvPr>
          <p:cNvGrpSpPr/>
          <p:nvPr/>
        </p:nvGrpSpPr>
        <p:grpSpPr>
          <a:xfrm>
            <a:off x="3604618" y="2552664"/>
            <a:ext cx="2562820" cy="1568747"/>
            <a:chOff x="3505629" y="3097159"/>
            <a:chExt cx="2562820" cy="1568747"/>
          </a:xfrm>
        </p:grpSpPr>
        <p:pic>
          <p:nvPicPr>
            <p:cNvPr id="13" name="Image 2" descr="preencoded.png">
              <a:extLst>
                <a:ext uri="{FF2B5EF4-FFF2-40B4-BE49-F238E27FC236}">
                  <a16:creationId xmlns:a16="http://schemas.microsoft.com/office/drawing/2014/main" id="{91236623-B959-79BB-943D-7DBD254D0F82}"/>
                </a:ext>
              </a:extLst>
            </p:cNvPr>
            <p:cNvPicPr>
              <a:picLocks noChangeAspect="1"/>
            </p:cNvPicPr>
            <p:nvPr/>
          </p:nvPicPr>
          <p:blipFill>
            <a:blip r:embed="rId5"/>
            <a:stretch>
              <a:fillRect/>
            </a:stretch>
          </p:blipFill>
          <p:spPr>
            <a:xfrm>
              <a:off x="5504688" y="3097159"/>
              <a:ext cx="563761" cy="563761"/>
            </a:xfrm>
            <a:prstGeom prst="rect">
              <a:avLst/>
            </a:prstGeom>
          </p:spPr>
        </p:pic>
        <p:sp>
          <p:nvSpPr>
            <p:cNvPr id="14" name="Text 5">
              <a:extLst>
                <a:ext uri="{FF2B5EF4-FFF2-40B4-BE49-F238E27FC236}">
                  <a16:creationId xmlns:a16="http://schemas.microsoft.com/office/drawing/2014/main" id="{0C8512B7-EB35-09C2-C077-973CA253694D}"/>
                </a:ext>
              </a:extLst>
            </p:cNvPr>
            <p:cNvSpPr/>
            <p:nvPr/>
          </p:nvSpPr>
          <p:spPr>
            <a:xfrm>
              <a:off x="3505629" y="3097159"/>
              <a:ext cx="1773436" cy="593725"/>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الأمنية والتشغيلية</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6AB2B036-8A8E-1B91-56CA-18551C6FED84}"/>
                </a:ext>
              </a:extLst>
            </p:cNvPr>
            <p:cNvSpPr/>
            <p:nvPr/>
          </p:nvSpPr>
          <p:spPr>
            <a:xfrm>
              <a:off x="3505629" y="3799131"/>
              <a:ext cx="1773436"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الحوادث الأمنية وانقطاع المرافق والخدمات الأساسية.</a:t>
              </a:r>
              <a:endParaRPr lang="en-US" sz="1417" dirty="0">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1616FC09-F95C-279B-CE73-BE42B754D5CD}"/>
              </a:ext>
            </a:extLst>
          </p:cNvPr>
          <p:cNvGrpSpPr/>
          <p:nvPr/>
        </p:nvGrpSpPr>
        <p:grpSpPr>
          <a:xfrm>
            <a:off x="711921" y="4121411"/>
            <a:ext cx="2562820" cy="2239168"/>
            <a:chOff x="717185" y="3097159"/>
            <a:chExt cx="2562820" cy="2239168"/>
          </a:xfrm>
        </p:grpSpPr>
        <p:pic>
          <p:nvPicPr>
            <p:cNvPr id="16" name="Image 3" descr="preencoded.png">
              <a:extLst>
                <a:ext uri="{FF2B5EF4-FFF2-40B4-BE49-F238E27FC236}">
                  <a16:creationId xmlns:a16="http://schemas.microsoft.com/office/drawing/2014/main" id="{DC2B0D86-B9C7-164D-7439-BFBB4E97AA4C}"/>
                </a:ext>
              </a:extLst>
            </p:cNvPr>
            <p:cNvPicPr>
              <a:picLocks noChangeAspect="1"/>
            </p:cNvPicPr>
            <p:nvPr/>
          </p:nvPicPr>
          <p:blipFill>
            <a:blip r:embed="rId6"/>
            <a:stretch>
              <a:fillRect/>
            </a:stretch>
          </p:blipFill>
          <p:spPr>
            <a:xfrm>
              <a:off x="2716244" y="3097159"/>
              <a:ext cx="563761" cy="563761"/>
            </a:xfrm>
            <a:prstGeom prst="rect">
              <a:avLst/>
            </a:prstGeom>
          </p:spPr>
        </p:pic>
        <p:sp>
          <p:nvSpPr>
            <p:cNvPr id="17" name="Text 7">
              <a:extLst>
                <a:ext uri="{FF2B5EF4-FFF2-40B4-BE49-F238E27FC236}">
                  <a16:creationId xmlns:a16="http://schemas.microsoft.com/office/drawing/2014/main" id="{AEC2FB1D-E708-069F-3BBE-B67E066C9C95}"/>
                </a:ext>
              </a:extLst>
            </p:cNvPr>
            <p:cNvSpPr/>
            <p:nvPr/>
          </p:nvSpPr>
          <p:spPr>
            <a:xfrm>
              <a:off x="717185" y="3097159"/>
              <a:ext cx="1773436" cy="869212"/>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الأكاديمية والإدارية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8CBFB5B7-62C3-825E-B49D-A796C777D72F}"/>
                </a:ext>
              </a:extLst>
            </p:cNvPr>
            <p:cNvSpPr/>
            <p:nvPr/>
          </p:nvSpPr>
          <p:spPr>
            <a:xfrm>
              <a:off x="728636" y="4185371"/>
              <a:ext cx="1773436" cy="1150956"/>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الدراسة وغموض المسؤوليات وضعف استمرارية التعلم.</a:t>
              </a:r>
              <a:endParaRPr lang="en-US" sz="1417" dirty="0">
                <a:latin typeface="Alexandria" pitchFamily="2" charset="-78"/>
                <a:cs typeface="Alexandria" pitchFamily="2" charset="-78"/>
              </a:endParaRPr>
            </a:p>
          </p:txBody>
        </p:sp>
      </p:grpSp>
      <p:sp>
        <p:nvSpPr>
          <p:cNvPr id="21" name="TextBox 20">
            <a:extLst>
              <a:ext uri="{FF2B5EF4-FFF2-40B4-BE49-F238E27FC236}">
                <a16:creationId xmlns:a16="http://schemas.microsoft.com/office/drawing/2014/main" id="{8658489A-8A8A-3C84-3FF4-94D29E6D96CC}"/>
              </a:ext>
            </a:extLst>
          </p:cNvPr>
          <p:cNvSpPr txBox="1"/>
          <p:nvPr/>
        </p:nvSpPr>
        <p:spPr>
          <a:xfrm>
            <a:off x="723372" y="1333102"/>
            <a:ext cx="10910562" cy="954107"/>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تواجه المؤسسة التعليمية مجموعة من المخاطر التي قد تؤثر في استقرارها واستمرارية عملها، وقد تكون هذه المخاطر إدارية أو تقنية أو أمنية أو صحية، ومن أمثلتها:</a:t>
            </a:r>
          </a:p>
          <a:p>
            <a:endParaRPr lang="en-US" dirty="0"/>
          </a:p>
        </p:txBody>
      </p:sp>
    </p:spTree>
    <p:extLst>
      <p:ext uri="{BB962C8B-B14F-4D97-AF65-F5344CB8AC3E}">
        <p14:creationId xmlns:p14="http://schemas.microsoft.com/office/powerpoint/2010/main" val="104814601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03506" y="33735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A2FA93-BEB4-2CE9-56CA-8150F47FF1AF}"/>
              </a:ext>
            </a:extLst>
          </p:cNvPr>
          <p:cNvSpPr/>
          <p:nvPr/>
        </p:nvSpPr>
        <p:spPr>
          <a:xfrm>
            <a:off x="2567608" y="459065"/>
            <a:ext cx="5652188" cy="422295"/>
          </a:xfrm>
          <a:prstGeom prst="rect">
            <a:avLst/>
          </a:prstGeom>
          <a:noFill/>
          <a:ln/>
        </p:spPr>
        <p:txBody>
          <a:bodyPr wrap="none" lIns="0" tIns="0" rIns="0" bIns="0" rtlCol="0" anchor="t">
            <a:spAutoFit/>
          </a:bodyPr>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أنواع المخاطر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3AB90BC-EC47-B90A-E31A-3CF58FA7B5C5}"/>
              </a:ext>
            </a:extLst>
          </p:cNvPr>
          <p:cNvPicPr>
            <a:picLocks noChangeAspect="1"/>
          </p:cNvPicPr>
          <p:nvPr/>
        </p:nvPicPr>
        <p:blipFill>
          <a:blip r:embed="rId3"/>
          <a:stretch>
            <a:fillRect/>
          </a:stretch>
        </p:blipFill>
        <p:spPr>
          <a:xfrm>
            <a:off x="572133" y="1331010"/>
            <a:ext cx="5039724" cy="5039724"/>
          </a:xfrm>
          <a:prstGeom prst="rect">
            <a:avLst/>
          </a:prstGeom>
        </p:spPr>
      </p:pic>
      <p:sp>
        <p:nvSpPr>
          <p:cNvPr id="9" name="Text 1">
            <a:extLst>
              <a:ext uri="{FF2B5EF4-FFF2-40B4-BE49-F238E27FC236}">
                <a16:creationId xmlns:a16="http://schemas.microsoft.com/office/drawing/2014/main" id="{704FC6C2-E541-4569-4BC7-BA4FD3E44F35}"/>
              </a:ext>
            </a:extLst>
          </p:cNvPr>
          <p:cNvSpPr/>
          <p:nvPr/>
        </p:nvSpPr>
        <p:spPr>
          <a:xfrm>
            <a:off x="5967315" y="1915075"/>
            <a:ext cx="5431532" cy="1229311"/>
          </a:xfrm>
          <a:prstGeom prst="rect">
            <a:avLst/>
          </a:prstGeom>
          <a:noFill/>
          <a:ln/>
        </p:spPr>
        <p:txBody>
          <a:bodyPr wrap="square" lIns="0" tIns="0" rIns="0" bIns="0" rtlCol="0" anchor="t">
            <a:spAutoFit/>
          </a:bodyPr>
          <a:lstStyle/>
          <a:p>
            <a:pPr algn="ctr" rtl="1">
              <a:lnSpc>
                <a:spcPct val="200000"/>
              </a:lnSpc>
            </a:pPr>
            <a:r>
              <a:rPr lang="en-US" dirty="0">
                <a:solidFill>
                  <a:srgbClr val="384653"/>
                </a:solidFill>
                <a:latin typeface="Alexandria" pitchFamily="2" charset="-78"/>
                <a:ea typeface="Montserrat" pitchFamily="34" charset="-122"/>
                <a:cs typeface="Alexandria" pitchFamily="2" charset="-78"/>
              </a:rPr>
              <a:t>تتعدد أنواع المخاطر التي تواجه المؤسسة التعليمية، وتتفاوت في درجة تأثيرها واحتمالية حدوثها. ويتطلب التعامل معها منهجًا متكاملًا يشمل جميع جوانب العمل المؤسسي.</a:t>
            </a:r>
            <a:endParaRPr lang="en-US" dirty="0">
              <a:latin typeface="Alexandria" pitchFamily="2" charset="-78"/>
              <a:cs typeface="Alexandria" pitchFamily="2" charset="-78"/>
            </a:endParaRPr>
          </a:p>
        </p:txBody>
      </p:sp>
      <p:sp>
        <p:nvSpPr>
          <p:cNvPr id="10" name="Shape 2">
            <a:extLst>
              <a:ext uri="{FF2B5EF4-FFF2-40B4-BE49-F238E27FC236}">
                <a16:creationId xmlns:a16="http://schemas.microsoft.com/office/drawing/2014/main" id="{3553DEDF-1993-D5CA-640A-9D85CF974F12}"/>
              </a:ext>
            </a:extLst>
          </p:cNvPr>
          <p:cNvSpPr/>
          <p:nvPr/>
        </p:nvSpPr>
        <p:spPr>
          <a:xfrm>
            <a:off x="6236541" y="3846612"/>
            <a:ext cx="5469088" cy="878532"/>
          </a:xfrm>
          <a:prstGeom prst="roundRect">
            <a:avLst>
              <a:gd name="adj" fmla="val 41059"/>
            </a:avLst>
          </a:prstGeom>
          <a:solidFill>
            <a:srgbClr val="BEDFF3"/>
          </a:solidFill>
          <a:ln/>
        </p:spPr>
        <p:txBody>
          <a:bodyPr wrap="square">
            <a:spAutoFit/>
          </a:bodyPr>
          <a:lstStyle/>
          <a:p>
            <a:endParaRPr lang="en-US"/>
          </a:p>
        </p:txBody>
      </p:sp>
      <p:sp>
        <p:nvSpPr>
          <p:cNvPr id="12" name="Text 3">
            <a:extLst>
              <a:ext uri="{FF2B5EF4-FFF2-40B4-BE49-F238E27FC236}">
                <a16:creationId xmlns:a16="http://schemas.microsoft.com/office/drawing/2014/main" id="{9152355D-EE09-8664-30A7-459A0DDEBDF7}"/>
              </a:ext>
            </a:extLst>
          </p:cNvPr>
          <p:cNvSpPr/>
          <p:nvPr/>
        </p:nvSpPr>
        <p:spPr>
          <a:xfrm>
            <a:off x="6435160" y="3980922"/>
            <a:ext cx="5204620" cy="609911"/>
          </a:xfrm>
          <a:prstGeom prst="rect">
            <a:avLst/>
          </a:prstGeom>
          <a:noFill/>
          <a:ln/>
        </p:spPr>
        <p:txBody>
          <a:bodyPr wrap="square" lIns="0" tIns="0" rIns="0" bIns="0" rtlCol="0" anchor="t">
            <a:spAutoFit/>
          </a:bodyPr>
          <a:lstStyle/>
          <a:p>
            <a:pPr algn="ctr" rtl="1">
              <a:lnSpc>
                <a:spcPct val="150000"/>
              </a:lnSpc>
            </a:pPr>
            <a:r>
              <a:rPr lang="en-US" dirty="0">
                <a:latin typeface="Alexandria" pitchFamily="2" charset="-78"/>
                <a:ea typeface="Montserrat" pitchFamily="34" charset="-122"/>
                <a:cs typeface="Alexandria" pitchFamily="2" charset="-78"/>
              </a:rPr>
              <a:t>كل نوع من هذه المخاطر يستدعي خططًا خاصة للرصد والوقاية والاستجابة السريعة.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3422513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03506" y="33735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A2FA93-BEB4-2CE9-56CA-8150F47FF1AF}"/>
              </a:ext>
            </a:extLst>
          </p:cNvPr>
          <p:cNvSpPr/>
          <p:nvPr/>
        </p:nvSpPr>
        <p:spPr>
          <a:xfrm>
            <a:off x="2567608" y="459065"/>
            <a:ext cx="5652188" cy="422295"/>
          </a:xfrm>
          <a:prstGeom prst="rect">
            <a:avLst/>
          </a:prstGeom>
          <a:noFill/>
          <a:ln/>
        </p:spPr>
        <p:txBody>
          <a:bodyPr wrap="none" lIns="0" tIns="0" rIns="0" bIns="0" rtlCol="0" anchor="t">
            <a:spAutoFit/>
          </a:bodyPr>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أنواع المخاطر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3AB90BC-EC47-B90A-E31A-3CF58FA7B5C5}"/>
              </a:ext>
            </a:extLst>
          </p:cNvPr>
          <p:cNvPicPr>
            <a:picLocks noChangeAspect="1"/>
          </p:cNvPicPr>
          <p:nvPr/>
        </p:nvPicPr>
        <p:blipFill>
          <a:blip r:embed="rId3"/>
          <a:stretch>
            <a:fillRect/>
          </a:stretch>
        </p:blipFill>
        <p:spPr>
          <a:xfrm>
            <a:off x="556702" y="1286980"/>
            <a:ext cx="2931579" cy="2931579"/>
          </a:xfrm>
          <a:prstGeom prst="rect">
            <a:avLst/>
          </a:prstGeom>
        </p:spPr>
      </p:pic>
      <p:sp>
        <p:nvSpPr>
          <p:cNvPr id="9" name="Text 1">
            <a:extLst>
              <a:ext uri="{FF2B5EF4-FFF2-40B4-BE49-F238E27FC236}">
                <a16:creationId xmlns:a16="http://schemas.microsoft.com/office/drawing/2014/main" id="{704FC6C2-E541-4569-4BC7-BA4FD3E44F35}"/>
              </a:ext>
            </a:extLst>
          </p:cNvPr>
          <p:cNvSpPr/>
          <p:nvPr/>
        </p:nvSpPr>
        <p:spPr>
          <a:xfrm>
            <a:off x="3488281" y="1708129"/>
            <a:ext cx="8039251" cy="4245521"/>
          </a:xfrm>
          <a:prstGeom prst="rect">
            <a:avLst/>
          </a:prstGeom>
          <a:noFill/>
          <a:ln/>
        </p:spPr>
        <p:txBody>
          <a:bodyPr wrap="square" lIns="0" tIns="0" rIns="0" bIns="0" rtlCol="0" anchor="t">
            <a:spAutoFit/>
          </a:bodyPr>
          <a:lstStyle/>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التشغيلية: </a:t>
            </a:r>
            <a:r>
              <a:rPr lang="ar-SA" dirty="0">
                <a:solidFill>
                  <a:srgbClr val="384653"/>
                </a:solidFill>
                <a:latin typeface="Alexandria" pitchFamily="2" charset="-78"/>
                <a:ea typeface="Montserrat" pitchFamily="34" charset="-122"/>
                <a:cs typeface="Alexandria" pitchFamily="2" charset="-78"/>
              </a:rPr>
              <a:t>مثل تعطل المرافق، أو انقطاع الكهرباء، أو تعطل الأنظمة والخدمات الأساسية.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التقنية: </a:t>
            </a:r>
            <a:r>
              <a:rPr lang="ar-SA" dirty="0">
                <a:solidFill>
                  <a:srgbClr val="384653"/>
                </a:solidFill>
                <a:latin typeface="Alexandria" pitchFamily="2" charset="-78"/>
                <a:ea typeface="Montserrat" pitchFamily="34" charset="-122"/>
                <a:cs typeface="Alexandria" pitchFamily="2" charset="-78"/>
              </a:rPr>
              <a:t>مثل تعطل منصات التعلم الإلكتروني، أو الاختراقات، أو فقدان البيانات.</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الصحية: </a:t>
            </a:r>
            <a:r>
              <a:rPr lang="ar-SA" dirty="0">
                <a:solidFill>
                  <a:srgbClr val="384653"/>
                </a:solidFill>
                <a:latin typeface="Alexandria" pitchFamily="2" charset="-78"/>
                <a:ea typeface="Montserrat" pitchFamily="34" charset="-122"/>
                <a:cs typeface="Alexandria" pitchFamily="2" charset="-78"/>
              </a:rPr>
              <a:t>مثل انتشار العدوى أو الأوبئة داخل البيئة التعليمية.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الأمنية والسلامة: </a:t>
            </a:r>
            <a:r>
              <a:rPr lang="ar-SA" dirty="0">
                <a:solidFill>
                  <a:srgbClr val="384653"/>
                </a:solidFill>
                <a:latin typeface="Alexandria" pitchFamily="2" charset="-78"/>
                <a:ea typeface="Montserrat" pitchFamily="34" charset="-122"/>
                <a:cs typeface="Alexandria" pitchFamily="2" charset="-78"/>
              </a:rPr>
              <a:t>مثل الحوادث، والحرائق، والعنف، وضعف إجراءات الإخلاء والطوارئ.</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الأكاديمية: </a:t>
            </a:r>
            <a:r>
              <a:rPr lang="ar-SA" dirty="0">
                <a:solidFill>
                  <a:srgbClr val="384653"/>
                </a:solidFill>
                <a:latin typeface="Alexandria" pitchFamily="2" charset="-78"/>
                <a:ea typeface="Montserrat" pitchFamily="34" charset="-122"/>
                <a:cs typeface="Alexandria" pitchFamily="2" charset="-78"/>
              </a:rPr>
              <a:t>مثل تعطل الدراسة، أو انخفاض جودة التعلم، أو ضعف استمرارية العملية التعليمية.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الإدارية والتنظيمية: </a:t>
            </a:r>
            <a:r>
              <a:rPr lang="ar-SA" dirty="0">
                <a:solidFill>
                  <a:srgbClr val="384653"/>
                </a:solidFill>
                <a:latin typeface="Alexandria" pitchFamily="2" charset="-78"/>
                <a:ea typeface="Montserrat" pitchFamily="34" charset="-122"/>
                <a:cs typeface="Alexandria" pitchFamily="2" charset="-78"/>
              </a:rPr>
              <a:t>مثل غموض المسؤوليات، وضعف التنسيق، وتأخر اتخاذ القرار.</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مخاطر السمعة المؤسسية: </a:t>
            </a:r>
            <a:r>
              <a:rPr lang="ar-SA" dirty="0">
                <a:solidFill>
                  <a:srgbClr val="384653"/>
                </a:solidFill>
                <a:latin typeface="Alexandria" pitchFamily="2" charset="-78"/>
                <a:ea typeface="Montserrat" pitchFamily="34" charset="-122"/>
                <a:cs typeface="Alexandria" pitchFamily="2" charset="-78"/>
              </a:rPr>
              <a:t>مثل تداول معلومات غير دقيقة عن المؤسسة أو حدوث أزمات إعلامية تؤثر في صورتها.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0320536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439267"/>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BFAC6400-1C2C-851C-341C-9123DEF89A81}"/>
              </a:ext>
            </a:extLst>
          </p:cNvPr>
          <p:cNvPicPr>
            <a:picLocks noChangeAspect="1"/>
          </p:cNvPicPr>
          <p:nvPr/>
        </p:nvPicPr>
        <p:blipFill>
          <a:blip r:embed="rId3"/>
          <a:stretch>
            <a:fillRect/>
          </a:stretch>
        </p:blipFill>
        <p:spPr>
          <a:xfrm>
            <a:off x="8124997" y="1052907"/>
            <a:ext cx="3889176" cy="55559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4E49E065-FAA4-F9FB-2E69-9B44829EB731}"/>
              </a:ext>
            </a:extLst>
          </p:cNvPr>
          <p:cNvSpPr/>
          <p:nvPr/>
        </p:nvSpPr>
        <p:spPr>
          <a:xfrm>
            <a:off x="2351584" y="499004"/>
            <a:ext cx="4572710" cy="467705"/>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أهمية إدارة المخاطر</a:t>
            </a:r>
            <a:endParaRPr lang="en-US" sz="28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99CDB337-A790-40CD-6C34-75A1CB8B110C}"/>
              </a:ext>
            </a:extLst>
          </p:cNvPr>
          <p:cNvSpPr/>
          <p:nvPr/>
        </p:nvSpPr>
        <p:spPr>
          <a:xfrm>
            <a:off x="1612063" y="1473224"/>
            <a:ext cx="6117255" cy="840792"/>
          </a:xfrm>
          <a:prstGeom prst="roundRect">
            <a:avLst>
              <a:gd name="adj" fmla="val 40585"/>
            </a:avLst>
          </a:prstGeom>
          <a:solidFill>
            <a:srgbClr val="D4E9F7"/>
          </a:solidFill>
          <a:ln w="7620">
            <a:solidFill>
              <a:srgbClr val="BACFDD"/>
            </a:solidFill>
            <a:prstDash val="solid"/>
          </a:ln>
        </p:spPr>
      </p:sp>
      <p:sp>
        <p:nvSpPr>
          <p:cNvPr id="9" name="Text 2">
            <a:extLst>
              <a:ext uri="{FF2B5EF4-FFF2-40B4-BE49-F238E27FC236}">
                <a16:creationId xmlns:a16="http://schemas.microsoft.com/office/drawing/2014/main" id="{51A69BB5-75B2-F753-9FDD-FC4C8EAB4D0B}"/>
              </a:ext>
            </a:extLst>
          </p:cNvPr>
          <p:cNvSpPr/>
          <p:nvPr/>
        </p:nvSpPr>
        <p:spPr>
          <a:xfrm>
            <a:off x="5159896" y="1531402"/>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دعم الاستمرارية</a:t>
            </a:r>
            <a:endParaRPr lang="en-US" sz="1833"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A32D6B69-F0A8-C3D9-B8BF-64EC4C38D037}"/>
              </a:ext>
            </a:extLst>
          </p:cNvPr>
          <p:cNvSpPr/>
          <p:nvPr/>
        </p:nvSpPr>
        <p:spPr>
          <a:xfrm>
            <a:off x="1333001" y="1893620"/>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ضمان استمرارية العمل والتعلم داخل المؤسسة التعليمية.</a:t>
            </a:r>
            <a:endParaRPr lang="en-US" sz="1417"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05F0A9FF-0B3C-1D71-877A-9407403D17FA}"/>
              </a:ext>
            </a:extLst>
          </p:cNvPr>
          <p:cNvSpPr/>
          <p:nvPr/>
        </p:nvSpPr>
        <p:spPr>
          <a:xfrm>
            <a:off x="1554683" y="2727441"/>
            <a:ext cx="6117255" cy="840792"/>
          </a:xfrm>
          <a:prstGeom prst="roundRect">
            <a:avLst>
              <a:gd name="adj" fmla="val 40585"/>
            </a:avLst>
          </a:prstGeom>
          <a:solidFill>
            <a:srgbClr val="D4E9F7"/>
          </a:solidFill>
          <a:ln w="7620">
            <a:solidFill>
              <a:srgbClr val="BACFDD"/>
            </a:solidFill>
            <a:prstDash val="solid"/>
          </a:ln>
        </p:spPr>
      </p:sp>
      <p:sp>
        <p:nvSpPr>
          <p:cNvPr id="12" name="Text 5">
            <a:extLst>
              <a:ext uri="{FF2B5EF4-FFF2-40B4-BE49-F238E27FC236}">
                <a16:creationId xmlns:a16="http://schemas.microsoft.com/office/drawing/2014/main" id="{CF9265DF-81A2-26FB-A3A1-4F8ECC4B781B}"/>
              </a:ext>
            </a:extLst>
          </p:cNvPr>
          <p:cNvSpPr/>
          <p:nvPr/>
        </p:nvSpPr>
        <p:spPr>
          <a:xfrm>
            <a:off x="4937581" y="2778393"/>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تحسين القرار</a:t>
            </a:r>
            <a:endParaRPr lang="en-US" sz="1833"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C70A3600-DB3F-FAF5-00DD-C6CAC7A89D87}"/>
              </a:ext>
            </a:extLst>
          </p:cNvPr>
          <p:cNvSpPr/>
          <p:nvPr/>
        </p:nvSpPr>
        <p:spPr>
          <a:xfrm>
            <a:off x="1166653" y="3184396"/>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التخطيط المبني على الأولويات والاستخدام الأمثل للموارد.</a:t>
            </a:r>
            <a:endParaRPr lang="en-US" sz="1417"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B918BDBC-C1BC-B4AF-DBA0-EDCC7E786C81}"/>
              </a:ext>
            </a:extLst>
          </p:cNvPr>
          <p:cNvSpPr/>
          <p:nvPr/>
        </p:nvSpPr>
        <p:spPr>
          <a:xfrm>
            <a:off x="1541491" y="4001865"/>
            <a:ext cx="6117255" cy="840792"/>
          </a:xfrm>
          <a:prstGeom prst="roundRect">
            <a:avLst>
              <a:gd name="adj" fmla="val 40585"/>
            </a:avLst>
          </a:prstGeom>
          <a:solidFill>
            <a:srgbClr val="D4E9F7"/>
          </a:solidFill>
          <a:ln w="7620">
            <a:solidFill>
              <a:srgbClr val="BACFDD"/>
            </a:solidFill>
            <a:prstDash val="solid"/>
          </a:ln>
        </p:spPr>
      </p:sp>
      <p:sp>
        <p:nvSpPr>
          <p:cNvPr id="15" name="Text 8">
            <a:extLst>
              <a:ext uri="{FF2B5EF4-FFF2-40B4-BE49-F238E27FC236}">
                <a16:creationId xmlns:a16="http://schemas.microsoft.com/office/drawing/2014/main" id="{C0453C72-B05F-AE53-0A0D-2BBAF5232302}"/>
              </a:ext>
            </a:extLst>
          </p:cNvPr>
          <p:cNvSpPr/>
          <p:nvPr/>
        </p:nvSpPr>
        <p:spPr>
          <a:xfrm>
            <a:off x="4989299" y="4155861"/>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حماية السمعة</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4FE542BB-ECFA-D185-A27B-958661F6EB83}"/>
              </a:ext>
            </a:extLst>
          </p:cNvPr>
          <p:cNvSpPr/>
          <p:nvPr/>
        </p:nvSpPr>
        <p:spPr>
          <a:xfrm>
            <a:off x="1257784" y="4465034"/>
            <a:ext cx="5757641" cy="227524"/>
          </a:xfrm>
          <a:prstGeom prst="rect">
            <a:avLst/>
          </a:prstGeom>
          <a:noFill/>
          <a:ln/>
        </p:spPr>
        <p:txBody>
          <a:bodyPr wrap="none" lIns="0" tIns="0" rIns="0" bIns="0" rtlCol="0" anchor="t"/>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تحسين</a:t>
            </a:r>
            <a:r>
              <a:rPr lang="en-US" sz="1417" dirty="0">
                <a:solidFill>
                  <a:srgbClr val="384653"/>
                </a:solidFill>
                <a:latin typeface="Alexandria" pitchFamily="2" charset="-78"/>
                <a:ea typeface="Montserrat" pitchFamily="34" charset="-122"/>
                <a:cs typeface="Alexandria" pitchFamily="2" charset="-78"/>
              </a:rPr>
              <a:t> صورة المؤسسة وتعزيز الثقة بين مجتمعها وشركائها.</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9B647A72-1A8B-5019-C885-89C8253F4CB0}"/>
              </a:ext>
            </a:extLst>
          </p:cNvPr>
          <p:cNvSpPr/>
          <p:nvPr/>
        </p:nvSpPr>
        <p:spPr>
          <a:xfrm>
            <a:off x="1333001" y="5319610"/>
            <a:ext cx="6117255" cy="840792"/>
          </a:xfrm>
          <a:prstGeom prst="roundRect">
            <a:avLst>
              <a:gd name="adj" fmla="val 40585"/>
            </a:avLst>
          </a:prstGeom>
          <a:solidFill>
            <a:srgbClr val="D4E9F7"/>
          </a:solidFill>
          <a:ln w="7620">
            <a:solidFill>
              <a:srgbClr val="BACFDD"/>
            </a:solidFill>
            <a:prstDash val="solid"/>
          </a:ln>
        </p:spPr>
      </p:sp>
      <p:sp>
        <p:nvSpPr>
          <p:cNvPr id="19" name="Text 11">
            <a:extLst>
              <a:ext uri="{FF2B5EF4-FFF2-40B4-BE49-F238E27FC236}">
                <a16:creationId xmlns:a16="http://schemas.microsoft.com/office/drawing/2014/main" id="{8FBD5D3A-8216-16E3-DF06-9E2C888DC8DA}"/>
              </a:ext>
            </a:extLst>
          </p:cNvPr>
          <p:cNvSpPr/>
          <p:nvPr/>
        </p:nvSpPr>
        <p:spPr>
          <a:xfrm>
            <a:off x="4830304" y="5414864"/>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رفع الكفاءة</a:t>
            </a:r>
            <a:endParaRPr lang="en-US" sz="1833"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AEFD14FF-FE5E-C130-4C46-2A41F8581F95}"/>
              </a:ext>
            </a:extLst>
          </p:cNvPr>
          <p:cNvSpPr/>
          <p:nvPr/>
        </p:nvSpPr>
        <p:spPr>
          <a:xfrm>
            <a:off x="1129638" y="5781672"/>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تقليل الخسائر ورفع كفاءة الاستجابة لمواجهة التغيرات.</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102694601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64EF0A7-D977-EF3A-5272-2EE155CED4F2}"/>
              </a:ext>
            </a:extLst>
          </p:cNvPr>
          <p:cNvSpPr/>
          <p:nvPr/>
        </p:nvSpPr>
        <p:spPr>
          <a:xfrm>
            <a:off x="6628359" y="1262718"/>
            <a:ext cx="4751288" cy="593923"/>
          </a:xfrm>
          <a:prstGeom prst="rect">
            <a:avLst/>
          </a:prstGeom>
          <a:noFill/>
          <a:ln/>
        </p:spPr>
        <p:txBody>
          <a:bodyPr wrap="none" lIns="0" tIns="0" rIns="0" bIns="0" rtlCol="0" anchor="t"/>
          <a:lstStyle/>
          <a:p>
            <a:pPr algn="r" rtl="1">
              <a:lnSpc>
                <a:spcPts val="4666"/>
              </a:lnSpc>
            </a:pPr>
            <a:r>
              <a:rPr lang="ar-SA" sz="2800" b="1" dirty="0">
                <a:solidFill>
                  <a:srgbClr val="00B0F0"/>
                </a:solidFill>
                <a:latin typeface="Alexandria" pitchFamily="2" charset="-78"/>
                <a:ea typeface="Barlow Bold" pitchFamily="34" charset="-122"/>
                <a:cs typeface="Alexandria" pitchFamily="2" charset="-78"/>
              </a:rPr>
              <a:t>خطوات إدارة المخاطر:</a:t>
            </a:r>
            <a:endParaRPr lang="ar-SA" sz="28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516A5D8-06F6-5ABA-AEBF-193D71675A37}"/>
              </a:ext>
            </a:extLst>
          </p:cNvPr>
          <p:cNvPicPr>
            <a:picLocks noChangeAspect="1"/>
          </p:cNvPicPr>
          <p:nvPr/>
        </p:nvPicPr>
        <p:blipFill>
          <a:blip r:embed="rId3"/>
          <a:stretch>
            <a:fillRect/>
          </a:stretch>
        </p:blipFill>
        <p:spPr>
          <a:xfrm>
            <a:off x="6096000" y="2129334"/>
            <a:ext cx="5464076" cy="722114"/>
          </a:xfrm>
          <a:prstGeom prst="rect">
            <a:avLst/>
          </a:prstGeom>
        </p:spPr>
      </p:pic>
      <p:sp>
        <p:nvSpPr>
          <p:cNvPr id="8" name="Text 1">
            <a:extLst>
              <a:ext uri="{FF2B5EF4-FFF2-40B4-BE49-F238E27FC236}">
                <a16:creationId xmlns:a16="http://schemas.microsoft.com/office/drawing/2014/main" id="{3021DDB9-FCDA-DF92-EBD3-E845D664419E}"/>
              </a:ext>
            </a:extLst>
          </p:cNvPr>
          <p:cNvSpPr/>
          <p:nvPr/>
        </p:nvSpPr>
        <p:spPr>
          <a:xfrm>
            <a:off x="9004003" y="303192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تحديد المخاطر</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22028D1C-23FB-1F1A-8253-D71522F02E19}"/>
              </a:ext>
            </a:extLst>
          </p:cNvPr>
          <p:cNvSpPr/>
          <p:nvPr/>
        </p:nvSpPr>
        <p:spPr>
          <a:xfrm>
            <a:off x="6276479" y="3437037"/>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حصر المخاطر المحتملة التي قد تواجه المؤسسة.</a:t>
            </a:r>
            <a:endParaRPr lang="en-US"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BC5E6B90-9876-73BB-4709-4065712C7792}"/>
              </a:ext>
            </a:extLst>
          </p:cNvPr>
          <p:cNvPicPr>
            <a:picLocks noChangeAspect="1"/>
          </p:cNvPicPr>
          <p:nvPr/>
        </p:nvPicPr>
        <p:blipFill>
          <a:blip r:embed="rId4"/>
          <a:stretch>
            <a:fillRect/>
          </a:stretch>
        </p:blipFill>
        <p:spPr>
          <a:xfrm>
            <a:off x="631925" y="2129334"/>
            <a:ext cx="5464076" cy="722114"/>
          </a:xfrm>
          <a:prstGeom prst="rect">
            <a:avLst/>
          </a:prstGeom>
        </p:spPr>
      </p:pic>
      <p:sp>
        <p:nvSpPr>
          <p:cNvPr id="11" name="Text 3">
            <a:extLst>
              <a:ext uri="{FF2B5EF4-FFF2-40B4-BE49-F238E27FC236}">
                <a16:creationId xmlns:a16="http://schemas.microsoft.com/office/drawing/2014/main" id="{8AABB503-FDB7-341B-99C1-9EBCE352052F}"/>
              </a:ext>
            </a:extLst>
          </p:cNvPr>
          <p:cNvSpPr/>
          <p:nvPr/>
        </p:nvSpPr>
        <p:spPr>
          <a:xfrm>
            <a:off x="3539927" y="303192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تقييم المخاطر</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C32F2A5-314F-7886-F318-A5D81D7696FB}"/>
              </a:ext>
            </a:extLst>
          </p:cNvPr>
          <p:cNvSpPr/>
          <p:nvPr/>
        </p:nvSpPr>
        <p:spPr>
          <a:xfrm>
            <a:off x="812404" y="3437037"/>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تحليل احتمال الحدوث وتقدير حجم التأثير.</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EE789CCF-BB28-C78E-2ED2-C9D261E11C0B}"/>
              </a:ext>
            </a:extLst>
          </p:cNvPr>
          <p:cNvPicPr>
            <a:picLocks noChangeAspect="1"/>
          </p:cNvPicPr>
          <p:nvPr/>
        </p:nvPicPr>
        <p:blipFill>
          <a:blip r:embed="rId5"/>
          <a:stretch>
            <a:fillRect/>
          </a:stretch>
        </p:blipFill>
        <p:spPr>
          <a:xfrm>
            <a:off x="6096000" y="3906441"/>
            <a:ext cx="5464076" cy="722114"/>
          </a:xfrm>
          <a:prstGeom prst="rect">
            <a:avLst/>
          </a:prstGeom>
        </p:spPr>
      </p:pic>
      <p:sp>
        <p:nvSpPr>
          <p:cNvPr id="14" name="Text 5">
            <a:extLst>
              <a:ext uri="{FF2B5EF4-FFF2-40B4-BE49-F238E27FC236}">
                <a16:creationId xmlns:a16="http://schemas.microsoft.com/office/drawing/2014/main" id="{3CB4215E-8C90-0D9A-66CE-FDAD7BA40C38}"/>
              </a:ext>
            </a:extLst>
          </p:cNvPr>
          <p:cNvSpPr/>
          <p:nvPr/>
        </p:nvSpPr>
        <p:spPr>
          <a:xfrm>
            <a:off x="9004003" y="480903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التحكم في المخاطر</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BA2CB721-D475-6EA0-15DA-22E9FCFA2389}"/>
              </a:ext>
            </a:extLst>
          </p:cNvPr>
          <p:cNvSpPr/>
          <p:nvPr/>
        </p:nvSpPr>
        <p:spPr>
          <a:xfrm>
            <a:off x="6276479" y="5214144"/>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اختيار الإجراءات الوقائية والعلاجية المناسبة.</a:t>
            </a:r>
            <a:endParaRPr lang="en-US" sz="1417"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BFDF32E7-E5C3-9EA2-8138-77EC4B17B873}"/>
              </a:ext>
            </a:extLst>
          </p:cNvPr>
          <p:cNvPicPr>
            <a:picLocks noChangeAspect="1"/>
          </p:cNvPicPr>
          <p:nvPr/>
        </p:nvPicPr>
        <p:blipFill>
          <a:blip r:embed="rId6"/>
          <a:stretch>
            <a:fillRect/>
          </a:stretch>
        </p:blipFill>
        <p:spPr>
          <a:xfrm>
            <a:off x="631925" y="3906441"/>
            <a:ext cx="5464076" cy="722114"/>
          </a:xfrm>
          <a:prstGeom prst="rect">
            <a:avLst/>
          </a:prstGeom>
        </p:spPr>
      </p:pic>
      <p:sp>
        <p:nvSpPr>
          <p:cNvPr id="17" name="Text 7">
            <a:extLst>
              <a:ext uri="{FF2B5EF4-FFF2-40B4-BE49-F238E27FC236}">
                <a16:creationId xmlns:a16="http://schemas.microsoft.com/office/drawing/2014/main" id="{8F588941-2A3D-4D3F-C760-9908403D09B3}"/>
              </a:ext>
            </a:extLst>
          </p:cNvPr>
          <p:cNvSpPr/>
          <p:nvPr/>
        </p:nvSpPr>
        <p:spPr>
          <a:xfrm>
            <a:off x="3539927" y="480903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المتابعة والمراجعة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DB4E67FD-2A77-016A-285A-9A43C3A4A1D5}"/>
              </a:ext>
            </a:extLst>
          </p:cNvPr>
          <p:cNvSpPr/>
          <p:nvPr/>
        </p:nvSpPr>
        <p:spPr>
          <a:xfrm>
            <a:off x="812404" y="5214144"/>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تقييم فعالية الإجراءات وتحديث الخطط باستمرار.</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6BCA303D-F918-1EB0-C583-18EDC7CD3F5F}"/>
              </a:ext>
            </a:extLst>
          </p:cNvPr>
          <p:cNvSpPr txBox="1"/>
          <p:nvPr/>
        </p:nvSpPr>
        <p:spPr>
          <a:xfrm>
            <a:off x="1235460" y="5981819"/>
            <a:ext cx="9721080" cy="630942"/>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وتسهم هذه الخطوات</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في تعزيز الجاهزية المؤسسية، وحماية الطلبة والعاملين، وضمان استمرارية العملية التعليمية.</a:t>
            </a:r>
          </a:p>
          <a:p>
            <a:endParaRPr lang="en-US" dirty="0"/>
          </a:p>
        </p:txBody>
      </p:sp>
    </p:spTree>
    <p:extLst>
      <p:ext uri="{BB962C8B-B14F-4D97-AF65-F5344CB8AC3E}">
        <p14:creationId xmlns:p14="http://schemas.microsoft.com/office/powerpoint/2010/main" val="54695887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F65B9C4-F706-6448-1DA7-B6B7EA3A2D19}"/>
              </a:ext>
            </a:extLst>
          </p:cNvPr>
          <p:cNvSpPr/>
          <p:nvPr/>
        </p:nvSpPr>
        <p:spPr>
          <a:xfrm>
            <a:off x="7731817" y="1435299"/>
            <a:ext cx="3533973" cy="441722"/>
          </a:xfrm>
          <a:prstGeom prst="rect">
            <a:avLst/>
          </a:prstGeom>
          <a:noFill/>
          <a:ln/>
        </p:spPr>
        <p:txBody>
          <a:bodyPr wrap="none" lIns="0" tIns="0" rIns="0" bIns="0" rtlCol="0" anchor="t"/>
          <a:lstStyle/>
          <a:p>
            <a:pPr algn="r" rtl="1">
              <a:lnSpc>
                <a:spcPts val="3458"/>
              </a:lnSpc>
            </a:pPr>
            <a:r>
              <a:rPr lang="en-US" sz="2750" b="1" dirty="0">
                <a:solidFill>
                  <a:srgbClr val="00B0F0"/>
                </a:solidFill>
                <a:latin typeface="Alexandria" pitchFamily="2" charset="-78"/>
                <a:ea typeface="Barlow Bold" pitchFamily="34" charset="-122"/>
                <a:cs typeface="Alexandria" pitchFamily="2" charset="-78"/>
              </a:rPr>
              <a:t>طرق التعامل مع المخاطر</a:t>
            </a:r>
            <a:endParaRPr lang="en-US" sz="275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54E439E4-A467-0112-3FE1-51AD39B11175}"/>
              </a:ext>
            </a:extLst>
          </p:cNvPr>
          <p:cNvPicPr>
            <a:picLocks noChangeAspect="1"/>
          </p:cNvPicPr>
          <p:nvPr/>
        </p:nvPicPr>
        <p:blipFill>
          <a:blip r:embed="rId3"/>
          <a:stretch>
            <a:fillRect/>
          </a:stretch>
        </p:blipFill>
        <p:spPr>
          <a:xfrm>
            <a:off x="626666" y="1335683"/>
            <a:ext cx="5469334" cy="115270"/>
          </a:xfrm>
          <a:prstGeom prst="rect">
            <a:avLst/>
          </a:prstGeom>
        </p:spPr>
      </p:pic>
      <p:pic>
        <p:nvPicPr>
          <p:cNvPr id="9" name="Image 1" descr="preencoded.png">
            <a:extLst>
              <a:ext uri="{FF2B5EF4-FFF2-40B4-BE49-F238E27FC236}">
                <a16:creationId xmlns:a16="http://schemas.microsoft.com/office/drawing/2014/main" id="{C00411D2-EF57-273A-7BCA-047CCCC61BA8}"/>
              </a:ext>
            </a:extLst>
          </p:cNvPr>
          <p:cNvPicPr>
            <a:picLocks noChangeAspect="1"/>
          </p:cNvPicPr>
          <p:nvPr/>
        </p:nvPicPr>
        <p:blipFill>
          <a:blip r:embed="rId4"/>
          <a:stretch>
            <a:fillRect/>
          </a:stretch>
        </p:blipFill>
        <p:spPr>
          <a:xfrm>
            <a:off x="2233018" y="1153319"/>
            <a:ext cx="402828" cy="402828"/>
          </a:xfrm>
          <a:prstGeom prst="rect">
            <a:avLst/>
          </a:prstGeom>
        </p:spPr>
      </p:pic>
      <p:sp>
        <p:nvSpPr>
          <p:cNvPr id="11" name="Text 2">
            <a:extLst>
              <a:ext uri="{FF2B5EF4-FFF2-40B4-BE49-F238E27FC236}">
                <a16:creationId xmlns:a16="http://schemas.microsoft.com/office/drawing/2014/main" id="{527B1A23-131D-D45F-DE0C-783000E00AB1}"/>
              </a:ext>
            </a:extLst>
          </p:cNvPr>
          <p:cNvSpPr/>
          <p:nvPr/>
        </p:nvSpPr>
        <p:spPr>
          <a:xfrm>
            <a:off x="3935760" y="1660921"/>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تجنب الخطر</a:t>
            </a:r>
            <a:endParaRPr lang="en-US" sz="1600" dirty="0">
              <a:solidFill>
                <a:schemeClr val="accent2">
                  <a:lumMod val="75000"/>
                </a:schemeClr>
              </a:solidFill>
              <a:latin typeface="Alexandria" pitchFamily="2" charset="-78"/>
              <a:cs typeface="Alexandria" pitchFamily="2" charset="-78"/>
            </a:endParaRPr>
          </a:p>
        </p:txBody>
      </p:sp>
      <p:sp>
        <p:nvSpPr>
          <p:cNvPr id="12" name="Text 3">
            <a:extLst>
              <a:ext uri="{FF2B5EF4-FFF2-40B4-BE49-F238E27FC236}">
                <a16:creationId xmlns:a16="http://schemas.microsoft.com/office/drawing/2014/main" id="{460D1B41-C809-9BF3-6E6A-0D10C2953849}"/>
              </a:ext>
            </a:extLst>
          </p:cNvPr>
          <p:cNvSpPr/>
          <p:nvPr/>
        </p:nvSpPr>
        <p:spPr>
          <a:xfrm>
            <a:off x="2158416" y="2186076"/>
            <a:ext cx="3308945" cy="187325"/>
          </a:xfrm>
          <a:prstGeom prst="rect">
            <a:avLst/>
          </a:prstGeom>
          <a:noFill/>
          <a:ln/>
        </p:spPr>
        <p:txBody>
          <a:bodyPr wrap="none" lIns="0" tIns="0" rIns="0" bIns="0" rtlCol="0" anchor="t"/>
          <a:lstStyle/>
          <a:p>
            <a:pPr algn="ctr" rtl="1">
              <a:lnSpc>
                <a:spcPts val="1458"/>
              </a:lnSpc>
            </a:pPr>
            <a:r>
              <a:rPr lang="en-US" dirty="0">
                <a:solidFill>
                  <a:srgbClr val="384653"/>
                </a:solidFill>
                <a:latin typeface="Alexandria" pitchFamily="2" charset="-78"/>
                <a:ea typeface="Montserrat" pitchFamily="34" charset="-122"/>
                <a:cs typeface="Alexandria" pitchFamily="2" charset="-78"/>
              </a:rPr>
              <a:t>إيقاف النشاط أو الإجراء الذي قد يسبب الخطر كليًا.</a:t>
            </a:r>
            <a:endParaRPr lang="en-US" dirty="0">
              <a:latin typeface="Alexandria" pitchFamily="2" charset="-78"/>
              <a:cs typeface="Alexandria" pitchFamily="2" charset="-78"/>
            </a:endParaRPr>
          </a:p>
        </p:txBody>
      </p:sp>
      <p:pic>
        <p:nvPicPr>
          <p:cNvPr id="14" name="Image 3" descr="preencoded.png">
            <a:extLst>
              <a:ext uri="{FF2B5EF4-FFF2-40B4-BE49-F238E27FC236}">
                <a16:creationId xmlns:a16="http://schemas.microsoft.com/office/drawing/2014/main" id="{E5275C8E-1B3F-6F63-A0C0-CDBF86A020D6}"/>
              </a:ext>
            </a:extLst>
          </p:cNvPr>
          <p:cNvPicPr>
            <a:picLocks noChangeAspect="1"/>
          </p:cNvPicPr>
          <p:nvPr/>
        </p:nvPicPr>
        <p:blipFill>
          <a:blip r:embed="rId3"/>
          <a:stretch>
            <a:fillRect/>
          </a:stretch>
        </p:blipFill>
        <p:spPr>
          <a:xfrm>
            <a:off x="626666" y="2593285"/>
            <a:ext cx="5540772" cy="116776"/>
          </a:xfrm>
          <a:prstGeom prst="rect">
            <a:avLst/>
          </a:prstGeom>
        </p:spPr>
      </p:pic>
      <p:pic>
        <p:nvPicPr>
          <p:cNvPr id="15" name="Image 4" descr="preencoded.png">
            <a:extLst>
              <a:ext uri="{FF2B5EF4-FFF2-40B4-BE49-F238E27FC236}">
                <a16:creationId xmlns:a16="http://schemas.microsoft.com/office/drawing/2014/main" id="{FAB0AF52-2E9A-FE4B-F30A-5B40030A6384}"/>
              </a:ext>
            </a:extLst>
          </p:cNvPr>
          <p:cNvPicPr>
            <a:picLocks noChangeAspect="1"/>
          </p:cNvPicPr>
          <p:nvPr/>
        </p:nvPicPr>
        <p:blipFill>
          <a:blip r:embed="rId4"/>
          <a:stretch>
            <a:fillRect/>
          </a:stretch>
        </p:blipFill>
        <p:spPr>
          <a:xfrm>
            <a:off x="2233018" y="2451497"/>
            <a:ext cx="402828" cy="402828"/>
          </a:xfrm>
          <a:prstGeom prst="rect">
            <a:avLst/>
          </a:prstGeom>
        </p:spPr>
      </p:pic>
      <p:sp>
        <p:nvSpPr>
          <p:cNvPr id="17" name="Text 5">
            <a:extLst>
              <a:ext uri="{FF2B5EF4-FFF2-40B4-BE49-F238E27FC236}">
                <a16:creationId xmlns:a16="http://schemas.microsoft.com/office/drawing/2014/main" id="{978E4EB2-AEA7-0310-54C1-CD28A3C4EA6F}"/>
              </a:ext>
            </a:extLst>
          </p:cNvPr>
          <p:cNvSpPr/>
          <p:nvPr/>
        </p:nvSpPr>
        <p:spPr>
          <a:xfrm>
            <a:off x="3935759" y="3028773"/>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تقليل الخطر</a:t>
            </a:r>
            <a:endParaRPr lang="en-US" sz="1600" dirty="0">
              <a:solidFill>
                <a:schemeClr val="accent2">
                  <a:lumMod val="75000"/>
                </a:schemeClr>
              </a:solidFill>
              <a:latin typeface="Alexandria" pitchFamily="2" charset="-78"/>
              <a:cs typeface="Alexandria" pitchFamily="2" charset="-78"/>
            </a:endParaRPr>
          </a:p>
        </p:txBody>
      </p:sp>
      <p:sp>
        <p:nvSpPr>
          <p:cNvPr id="19" name="Text 6">
            <a:extLst>
              <a:ext uri="{FF2B5EF4-FFF2-40B4-BE49-F238E27FC236}">
                <a16:creationId xmlns:a16="http://schemas.microsoft.com/office/drawing/2014/main" id="{DCCA924B-51E4-AE4E-D64D-B1F02457A1FB}"/>
              </a:ext>
            </a:extLst>
          </p:cNvPr>
          <p:cNvSpPr/>
          <p:nvPr/>
        </p:nvSpPr>
        <p:spPr>
          <a:xfrm>
            <a:off x="2511930" y="3431998"/>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اتخاذ تدابير للحد من احتمال وقوعه أو تقليص آثاره.</a:t>
            </a:r>
            <a:endParaRPr lang="en-US" dirty="0">
              <a:latin typeface="Alexandria" pitchFamily="2" charset="-78"/>
              <a:cs typeface="Alexandria" pitchFamily="2" charset="-78"/>
            </a:endParaRPr>
          </a:p>
        </p:txBody>
      </p:sp>
      <p:pic>
        <p:nvPicPr>
          <p:cNvPr id="21" name="Image 6" descr="preencoded.png">
            <a:extLst>
              <a:ext uri="{FF2B5EF4-FFF2-40B4-BE49-F238E27FC236}">
                <a16:creationId xmlns:a16="http://schemas.microsoft.com/office/drawing/2014/main" id="{30F977AE-D048-13EF-4955-6D80670CB2FA}"/>
              </a:ext>
            </a:extLst>
          </p:cNvPr>
          <p:cNvPicPr>
            <a:picLocks noChangeAspect="1"/>
          </p:cNvPicPr>
          <p:nvPr/>
        </p:nvPicPr>
        <p:blipFill>
          <a:blip r:embed="rId3"/>
          <a:stretch>
            <a:fillRect/>
          </a:stretch>
        </p:blipFill>
        <p:spPr>
          <a:xfrm>
            <a:off x="626666" y="3932039"/>
            <a:ext cx="5540772" cy="116776"/>
          </a:xfrm>
          <a:prstGeom prst="rect">
            <a:avLst/>
          </a:prstGeom>
        </p:spPr>
      </p:pic>
      <p:pic>
        <p:nvPicPr>
          <p:cNvPr id="22" name="Image 7" descr="preencoded.png">
            <a:extLst>
              <a:ext uri="{FF2B5EF4-FFF2-40B4-BE49-F238E27FC236}">
                <a16:creationId xmlns:a16="http://schemas.microsoft.com/office/drawing/2014/main" id="{D6776B81-B6BE-E8BC-6517-EBA7D0D8F1EE}"/>
              </a:ext>
            </a:extLst>
          </p:cNvPr>
          <p:cNvPicPr>
            <a:picLocks noChangeAspect="1"/>
          </p:cNvPicPr>
          <p:nvPr/>
        </p:nvPicPr>
        <p:blipFill>
          <a:blip r:embed="rId4"/>
          <a:stretch>
            <a:fillRect/>
          </a:stretch>
        </p:blipFill>
        <p:spPr>
          <a:xfrm>
            <a:off x="2233018" y="3749675"/>
            <a:ext cx="402828" cy="402828"/>
          </a:xfrm>
          <a:prstGeom prst="rect">
            <a:avLst/>
          </a:prstGeom>
        </p:spPr>
      </p:pic>
      <p:sp>
        <p:nvSpPr>
          <p:cNvPr id="26" name="Text 8">
            <a:extLst>
              <a:ext uri="{FF2B5EF4-FFF2-40B4-BE49-F238E27FC236}">
                <a16:creationId xmlns:a16="http://schemas.microsoft.com/office/drawing/2014/main" id="{AA1750BC-C1AF-5DD4-4DDF-50C3ED87DD43}"/>
              </a:ext>
            </a:extLst>
          </p:cNvPr>
          <p:cNvSpPr/>
          <p:nvPr/>
        </p:nvSpPr>
        <p:spPr>
          <a:xfrm>
            <a:off x="3982455" y="4208231"/>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نقل الخطر</a:t>
            </a:r>
            <a:endParaRPr lang="en-US" sz="1600" dirty="0">
              <a:solidFill>
                <a:schemeClr val="accent2">
                  <a:lumMod val="75000"/>
                </a:schemeClr>
              </a:solidFill>
              <a:latin typeface="Alexandria" pitchFamily="2" charset="-78"/>
              <a:cs typeface="Alexandria" pitchFamily="2" charset="-78"/>
            </a:endParaRPr>
          </a:p>
        </p:txBody>
      </p:sp>
      <p:sp>
        <p:nvSpPr>
          <p:cNvPr id="27" name="Text 9">
            <a:extLst>
              <a:ext uri="{FF2B5EF4-FFF2-40B4-BE49-F238E27FC236}">
                <a16:creationId xmlns:a16="http://schemas.microsoft.com/office/drawing/2014/main" id="{20975BBF-57C6-BDE3-9114-06E74BD2184D}"/>
              </a:ext>
            </a:extLst>
          </p:cNvPr>
          <p:cNvSpPr/>
          <p:nvPr/>
        </p:nvSpPr>
        <p:spPr>
          <a:xfrm>
            <a:off x="2440497" y="4783654"/>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تحويل جزء من تبعات الخطر إلى جهة أخرى مختصة.</a:t>
            </a:r>
            <a:endParaRPr lang="en-US" dirty="0">
              <a:latin typeface="Alexandria" pitchFamily="2" charset="-78"/>
              <a:cs typeface="Alexandria" pitchFamily="2" charset="-78"/>
            </a:endParaRPr>
          </a:p>
        </p:txBody>
      </p:sp>
      <p:pic>
        <p:nvPicPr>
          <p:cNvPr id="29" name="Image 9" descr="preencoded.png">
            <a:extLst>
              <a:ext uri="{FF2B5EF4-FFF2-40B4-BE49-F238E27FC236}">
                <a16:creationId xmlns:a16="http://schemas.microsoft.com/office/drawing/2014/main" id="{7C4DE9FA-6304-8E02-BB26-C12EF2765318}"/>
              </a:ext>
            </a:extLst>
          </p:cNvPr>
          <p:cNvPicPr>
            <a:picLocks noChangeAspect="1"/>
          </p:cNvPicPr>
          <p:nvPr/>
        </p:nvPicPr>
        <p:blipFill>
          <a:blip r:embed="rId3"/>
          <a:stretch>
            <a:fillRect/>
          </a:stretch>
        </p:blipFill>
        <p:spPr>
          <a:xfrm>
            <a:off x="760377" y="5246718"/>
            <a:ext cx="5469334" cy="115270"/>
          </a:xfrm>
          <a:prstGeom prst="rect">
            <a:avLst/>
          </a:prstGeom>
        </p:spPr>
      </p:pic>
      <p:pic>
        <p:nvPicPr>
          <p:cNvPr id="30" name="Image 10" descr="preencoded.png">
            <a:extLst>
              <a:ext uri="{FF2B5EF4-FFF2-40B4-BE49-F238E27FC236}">
                <a16:creationId xmlns:a16="http://schemas.microsoft.com/office/drawing/2014/main" id="{3FF64347-BAD9-1358-F7BF-FCFFD614D9D0}"/>
              </a:ext>
            </a:extLst>
          </p:cNvPr>
          <p:cNvPicPr>
            <a:picLocks noChangeAspect="1"/>
          </p:cNvPicPr>
          <p:nvPr/>
        </p:nvPicPr>
        <p:blipFill>
          <a:blip r:embed="rId4"/>
          <a:stretch>
            <a:fillRect/>
          </a:stretch>
        </p:blipFill>
        <p:spPr>
          <a:xfrm>
            <a:off x="2233018" y="5047854"/>
            <a:ext cx="402828" cy="402828"/>
          </a:xfrm>
          <a:prstGeom prst="rect">
            <a:avLst/>
          </a:prstGeom>
        </p:spPr>
      </p:pic>
      <p:sp>
        <p:nvSpPr>
          <p:cNvPr id="32" name="Text 11">
            <a:extLst>
              <a:ext uri="{FF2B5EF4-FFF2-40B4-BE49-F238E27FC236}">
                <a16:creationId xmlns:a16="http://schemas.microsoft.com/office/drawing/2014/main" id="{F8717451-1635-26DA-34B9-6B163652E346}"/>
              </a:ext>
            </a:extLst>
          </p:cNvPr>
          <p:cNvSpPr/>
          <p:nvPr/>
        </p:nvSpPr>
        <p:spPr>
          <a:xfrm>
            <a:off x="4142467" y="5602130"/>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قبول الخطر</a:t>
            </a:r>
            <a:endParaRPr lang="en-US" sz="1600" dirty="0">
              <a:solidFill>
                <a:schemeClr val="accent2">
                  <a:lumMod val="75000"/>
                </a:schemeClr>
              </a:solidFill>
              <a:latin typeface="Alexandria" pitchFamily="2" charset="-78"/>
              <a:cs typeface="Alexandria" pitchFamily="2" charset="-78"/>
            </a:endParaRPr>
          </a:p>
        </p:txBody>
      </p:sp>
      <p:sp>
        <p:nvSpPr>
          <p:cNvPr id="33" name="Text 12">
            <a:extLst>
              <a:ext uri="{FF2B5EF4-FFF2-40B4-BE49-F238E27FC236}">
                <a16:creationId xmlns:a16="http://schemas.microsoft.com/office/drawing/2014/main" id="{1BAB43C2-54C3-FE56-BED0-78D2CAF6750A}"/>
              </a:ext>
            </a:extLst>
          </p:cNvPr>
          <p:cNvSpPr/>
          <p:nvPr/>
        </p:nvSpPr>
        <p:spPr>
          <a:xfrm>
            <a:off x="2485572" y="6061443"/>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تحمّل الخطر إذا كان محدود الأثر ويمكن السيطرة عليه.</a:t>
            </a:r>
            <a:endParaRPr lang="en-US" dirty="0">
              <a:latin typeface="Alexandria" pitchFamily="2" charset="-78"/>
              <a:cs typeface="Alexandria" pitchFamily="2" charset="-78"/>
            </a:endParaRPr>
          </a:p>
        </p:txBody>
      </p:sp>
      <p:pic>
        <p:nvPicPr>
          <p:cNvPr id="34" name="Image 12" descr="preencoded.png">
            <a:extLst>
              <a:ext uri="{FF2B5EF4-FFF2-40B4-BE49-F238E27FC236}">
                <a16:creationId xmlns:a16="http://schemas.microsoft.com/office/drawing/2014/main" id="{9150478F-2F2B-E529-DF22-0E2CBBA19D93}"/>
              </a:ext>
            </a:extLst>
          </p:cNvPr>
          <p:cNvPicPr>
            <a:picLocks noChangeAspect="1"/>
          </p:cNvPicPr>
          <p:nvPr/>
        </p:nvPicPr>
        <p:blipFill>
          <a:blip r:embed="rId5"/>
          <a:stretch>
            <a:fillRect/>
          </a:stretch>
        </p:blipFill>
        <p:spPr>
          <a:xfrm>
            <a:off x="7176120" y="2163366"/>
            <a:ext cx="4136923" cy="23442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5244961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352286"/>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8FF7E0-52F2-858D-61E3-BE12EF591409}"/>
              </a:ext>
            </a:extLst>
          </p:cNvPr>
          <p:cNvSpPr/>
          <p:nvPr/>
        </p:nvSpPr>
        <p:spPr>
          <a:xfrm>
            <a:off x="2423592" y="481421"/>
            <a:ext cx="6468117" cy="434991"/>
          </a:xfrm>
          <a:prstGeom prst="rect">
            <a:avLst/>
          </a:prstGeom>
          <a:noFill/>
          <a:ln/>
        </p:spPr>
        <p:txBody>
          <a:bodyPr wrap="none" lIns="0" tIns="0" rIns="0" bIns="0" rtlCol="0" anchor="t">
            <a:spAutoFit/>
          </a:bodyPr>
          <a:lstStyle/>
          <a:p>
            <a:pPr algn="r" rtl="1">
              <a:lnSpc>
                <a:spcPts val="3625"/>
              </a:lnSpc>
            </a:pPr>
            <a:r>
              <a:rPr lang="en-US" sz="2800" b="1" dirty="0">
                <a:solidFill>
                  <a:srgbClr val="00B0F0"/>
                </a:solidFill>
                <a:latin typeface="Alexandria" pitchFamily="2" charset="-78"/>
                <a:ea typeface="Barlow Bold" pitchFamily="34" charset="-122"/>
                <a:cs typeface="Alexandria" pitchFamily="2" charset="-78"/>
              </a:rPr>
              <a:t>الفرق بين إدارة الأزمات وإدارة المخاطر</a:t>
            </a:r>
            <a:endParaRPr lang="en-US" sz="28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3F0CA661-230D-4D6F-F50A-9C60ECB4989B}"/>
              </a:ext>
            </a:extLst>
          </p:cNvPr>
          <p:cNvPicPr>
            <a:picLocks noChangeAspect="1"/>
          </p:cNvPicPr>
          <p:nvPr/>
        </p:nvPicPr>
        <p:blipFill>
          <a:blip r:embed="rId3"/>
          <a:stretch>
            <a:fillRect/>
          </a:stretch>
        </p:blipFill>
        <p:spPr>
          <a:xfrm>
            <a:off x="800713" y="1334482"/>
            <a:ext cx="5171232" cy="5042097"/>
          </a:xfrm>
          <a:prstGeom prst="rect">
            <a:avLst/>
          </a:prstGeom>
        </p:spPr>
      </p:pic>
      <p:sp>
        <p:nvSpPr>
          <p:cNvPr id="9" name="Text 1">
            <a:extLst>
              <a:ext uri="{FF2B5EF4-FFF2-40B4-BE49-F238E27FC236}">
                <a16:creationId xmlns:a16="http://schemas.microsoft.com/office/drawing/2014/main" id="{3AC996AB-1C69-3F6F-1524-F04083331DAD}"/>
              </a:ext>
            </a:extLst>
          </p:cNvPr>
          <p:cNvSpPr/>
          <p:nvPr/>
        </p:nvSpPr>
        <p:spPr>
          <a:xfrm>
            <a:off x="5807968" y="1987887"/>
            <a:ext cx="5836380" cy="1897314"/>
          </a:xfrm>
          <a:prstGeom prst="rect">
            <a:avLst/>
          </a:prstGeom>
          <a:noFill/>
          <a:ln/>
        </p:spPr>
        <p:txBody>
          <a:bodyPr wrap="square" lIns="0" tIns="0" rIns="0" bIns="0" rtlCol="0" anchor="t">
            <a:spAutoFit/>
          </a:bodyPr>
          <a:lstStyle/>
          <a:p>
            <a:pPr marL="285750" indent="-285750" algn="r" rtl="1">
              <a:lnSpc>
                <a:spcPct val="200000"/>
              </a:lnSpc>
              <a:buClr>
                <a:schemeClr val="accent2">
                  <a:lumMod val="75000"/>
                </a:schemeClr>
              </a:buClr>
              <a:buFont typeface="Wingdings" panose="05000000000000000000" pitchFamily="2" charset="2"/>
              <a:buChar char="v"/>
            </a:pPr>
            <a:r>
              <a:rPr lang="ar-SA" sz="1600" b="1" dirty="0">
                <a:solidFill>
                  <a:srgbClr val="00B0F0"/>
                </a:solidFill>
                <a:latin typeface="Alexandria" pitchFamily="2" charset="-78"/>
                <a:ea typeface="Montserrat" pitchFamily="34" charset="-122"/>
                <a:cs typeface="Alexandria" pitchFamily="2" charset="-78"/>
              </a:rPr>
              <a:t>إدارة المخاطر</a:t>
            </a:r>
            <a:r>
              <a:rPr lang="ar-SA" sz="1600" dirty="0">
                <a:solidFill>
                  <a:srgbClr val="00B0F0"/>
                </a:solidFill>
                <a:latin typeface="Alexandria" pitchFamily="2" charset="-78"/>
                <a:ea typeface="Montserrat" pitchFamily="34" charset="-122"/>
                <a:cs typeface="Alexandria" pitchFamily="2" charset="-78"/>
              </a:rPr>
              <a:t> :</a:t>
            </a:r>
          </a:p>
          <a:p>
            <a:pPr algn="r" rtl="1">
              <a:lnSpc>
                <a:spcPct val="200000"/>
              </a:lnSpc>
              <a:buClr>
                <a:schemeClr val="accent2">
                  <a:lumMod val="75000"/>
                </a:schemeClr>
              </a:buClr>
            </a:pPr>
            <a:r>
              <a:rPr lang="ar-SA" sz="1600" dirty="0">
                <a:solidFill>
                  <a:srgbClr val="00B0F0"/>
                </a:solidFill>
                <a:latin typeface="Alexandria" pitchFamily="2" charset="-78"/>
                <a:ea typeface="Montserrat" pitchFamily="34" charset="-122"/>
                <a:cs typeface="Alexandria" pitchFamily="2" charset="-78"/>
              </a:rPr>
              <a:t>     </a:t>
            </a:r>
            <a:r>
              <a:rPr lang="ar-SA" sz="1600" dirty="0">
                <a:solidFill>
                  <a:srgbClr val="384653"/>
                </a:solidFill>
                <a:latin typeface="Alexandria" pitchFamily="2" charset="-78"/>
                <a:ea typeface="Montserrat" pitchFamily="34" charset="-122"/>
                <a:cs typeface="Alexandria" pitchFamily="2" charset="-78"/>
              </a:rPr>
              <a:t>تعمل قبل وقوع الأزمة بطابع وقائي واستباقي، </a:t>
            </a:r>
          </a:p>
          <a:p>
            <a:pPr marL="285750" indent="-285750" algn="r" rtl="1">
              <a:lnSpc>
                <a:spcPct val="200000"/>
              </a:lnSpc>
              <a:buClr>
                <a:schemeClr val="accent2">
                  <a:lumMod val="75000"/>
                </a:schemeClr>
              </a:buClr>
              <a:buFont typeface="Wingdings" panose="05000000000000000000" pitchFamily="2" charset="2"/>
              <a:buChar char="v"/>
            </a:pPr>
            <a:r>
              <a:rPr lang="ar-SA" sz="1600" b="1" dirty="0">
                <a:solidFill>
                  <a:srgbClr val="00B0F0"/>
                </a:solidFill>
                <a:latin typeface="Alexandria" pitchFamily="2" charset="-78"/>
                <a:ea typeface="Montserrat" pitchFamily="34" charset="-122"/>
                <a:cs typeface="Alexandria" pitchFamily="2" charset="-78"/>
              </a:rPr>
              <a:t>إدارة الأزمات:</a:t>
            </a:r>
          </a:p>
          <a:p>
            <a:pPr algn="r" rtl="1">
              <a:lnSpc>
                <a:spcPct val="200000"/>
              </a:lnSpc>
              <a:buClr>
                <a:schemeClr val="accent2">
                  <a:lumMod val="75000"/>
                </a:schemeClr>
              </a:buClr>
            </a:pPr>
            <a:r>
              <a:rPr lang="en-US" sz="1600" b="1" dirty="0">
                <a:solidFill>
                  <a:srgbClr val="00B0F0"/>
                </a:solidFill>
                <a:latin typeface="Alexandria" pitchFamily="2" charset="-78"/>
                <a:ea typeface="Montserrat" pitchFamily="34" charset="-122"/>
                <a:cs typeface="Alexandria" pitchFamily="2" charset="-78"/>
              </a:rPr>
              <a:t>     </a:t>
            </a:r>
            <a:r>
              <a:rPr lang="en-US" sz="1600" dirty="0">
                <a:solidFill>
                  <a:srgbClr val="00B0F0"/>
                </a:solidFill>
                <a:latin typeface="Alexandria" pitchFamily="2" charset="-78"/>
                <a:ea typeface="Montserrat" pitchFamily="34" charset="-122"/>
                <a:cs typeface="Alexandria" pitchFamily="2" charset="-78"/>
              </a:rPr>
              <a:t> </a:t>
            </a:r>
            <a:r>
              <a:rPr lang="en-US" sz="1600" dirty="0">
                <a:solidFill>
                  <a:srgbClr val="384653"/>
                </a:solidFill>
                <a:latin typeface="Alexandria" pitchFamily="2" charset="-78"/>
                <a:ea typeface="Montserrat" pitchFamily="34" charset="-122"/>
                <a:cs typeface="Alexandria" pitchFamily="2" charset="-78"/>
              </a:rPr>
              <a:t>تتدخل عند وقوع الأزمة للسيطرة عليها واحتواء آثارها.</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AA37178D-931E-6B03-F1CC-20B3479BDCDE}"/>
              </a:ext>
            </a:extLst>
          </p:cNvPr>
          <p:cNvSpPr/>
          <p:nvPr/>
        </p:nvSpPr>
        <p:spPr>
          <a:xfrm>
            <a:off x="6212816" y="5353638"/>
            <a:ext cx="5431532" cy="696986"/>
          </a:xfrm>
          <a:prstGeom prst="rect">
            <a:avLst/>
          </a:prstGeom>
          <a:noFill/>
          <a:ln/>
        </p:spPr>
        <p:txBody>
          <a:bodyPr wrap="square" lIns="0" tIns="0" rIns="0" bIns="0" rtlCol="0" anchor="t">
            <a:spAutoFit/>
          </a:bodyPr>
          <a:lstStyle/>
          <a:p>
            <a:pPr algn="ctr" rtl="1">
              <a:lnSpc>
                <a:spcPct val="150000"/>
              </a:lnSpc>
            </a:pPr>
            <a:r>
              <a:rPr lang="en-US" sz="1600" dirty="0">
                <a:solidFill>
                  <a:schemeClr val="accent2">
                    <a:lumMod val="75000"/>
                  </a:schemeClr>
                </a:solidFill>
                <a:latin typeface="Alexandria" pitchFamily="2" charset="-78"/>
                <a:ea typeface="Montserrat" pitchFamily="34" charset="-122"/>
                <a:cs typeface="Alexandria" pitchFamily="2" charset="-78"/>
              </a:rPr>
              <a:t>التكامل بين المجالين يرفع الجاهزية المؤسسية ويضمن استمرارية العملية التعليمية في الظروف الطارئة.</a:t>
            </a:r>
            <a:endParaRPr lang="en-US" sz="1600"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2740189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6196DB9-C8A2-0F94-7062-4574FC537148}"/>
              </a:ext>
            </a:extLst>
          </p:cNvPr>
          <p:cNvSpPr/>
          <p:nvPr/>
        </p:nvSpPr>
        <p:spPr>
          <a:xfrm>
            <a:off x="3040838" y="1304701"/>
            <a:ext cx="8332409"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مثال عملي:  خطة إدارة المخاطر في المؤسسة التعليمية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3E09DE2A-21AB-3B6F-A6CB-E5556A7C2139}"/>
              </a:ext>
            </a:extLst>
          </p:cNvPr>
          <p:cNvSpPr/>
          <p:nvPr/>
        </p:nvSpPr>
        <p:spPr>
          <a:xfrm>
            <a:off x="631924" y="2378769"/>
            <a:ext cx="10928152" cy="2085182"/>
          </a:xfrm>
          <a:prstGeom prst="roundRect">
            <a:avLst>
              <a:gd name="adj" fmla="val 12988"/>
            </a:avLst>
          </a:prstGeom>
          <a:noFill/>
          <a:ln w="7620">
            <a:solidFill>
              <a:srgbClr val="000000">
                <a:alpha val="8000"/>
              </a:srgbClr>
            </a:solidFill>
            <a:prstDash val="solid"/>
          </a:ln>
        </p:spPr>
        <p:txBody>
          <a:bodyPr>
            <a:spAutoFit/>
          </a:bodyPr>
          <a:lstStyle/>
          <a:p>
            <a:endParaRPr lang="en-US"/>
          </a:p>
        </p:txBody>
      </p:sp>
      <p:sp>
        <p:nvSpPr>
          <p:cNvPr id="8" name="Shape 2">
            <a:extLst>
              <a:ext uri="{FF2B5EF4-FFF2-40B4-BE49-F238E27FC236}">
                <a16:creationId xmlns:a16="http://schemas.microsoft.com/office/drawing/2014/main" id="{3D0622D3-B843-DBEB-E724-1DB318B71BFF}"/>
              </a:ext>
            </a:extLst>
          </p:cNvPr>
          <p:cNvSpPr/>
          <p:nvPr/>
        </p:nvSpPr>
        <p:spPr>
          <a:xfrm>
            <a:off x="638274" y="2385119"/>
            <a:ext cx="10915452" cy="518120"/>
          </a:xfrm>
          <a:prstGeom prst="rect">
            <a:avLst/>
          </a:prstGeom>
          <a:solidFill>
            <a:srgbClr val="FFFFFF">
              <a:alpha val="4000"/>
            </a:srgbClr>
          </a:solidFill>
          <a:ln/>
        </p:spPr>
        <p:txBody>
          <a:bodyPr>
            <a:spAutoFit/>
          </a:bodyPr>
          <a:lstStyle/>
          <a:p>
            <a:endParaRPr lang="en-US"/>
          </a:p>
        </p:txBody>
      </p:sp>
      <p:sp>
        <p:nvSpPr>
          <p:cNvPr id="9" name="Text 3">
            <a:extLst>
              <a:ext uri="{FF2B5EF4-FFF2-40B4-BE49-F238E27FC236}">
                <a16:creationId xmlns:a16="http://schemas.microsoft.com/office/drawing/2014/main" id="{F61EB9F6-8D0C-4B9B-53DA-CA69E70CBE6C}"/>
              </a:ext>
            </a:extLst>
          </p:cNvPr>
          <p:cNvSpPr/>
          <p:nvPr/>
        </p:nvSpPr>
        <p:spPr>
          <a:xfrm>
            <a:off x="1648804" y="2423021"/>
            <a:ext cx="836768"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المسؤول</a:t>
            </a:r>
            <a:endParaRPr lang="en-US" sz="1417"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F4D7011F-D9E8-5188-4EC2-14BBBC01C4DE}"/>
              </a:ext>
            </a:extLst>
          </p:cNvPr>
          <p:cNvSpPr/>
          <p:nvPr/>
        </p:nvSpPr>
        <p:spPr>
          <a:xfrm>
            <a:off x="4521121" y="2478753"/>
            <a:ext cx="790281"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المعالجة</a:t>
            </a:r>
            <a:endParaRPr lang="en-US" sz="1417"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D626D789-7D61-F183-57D6-78F949D8B6DE}"/>
              </a:ext>
            </a:extLst>
          </p:cNvPr>
          <p:cNvSpPr/>
          <p:nvPr/>
        </p:nvSpPr>
        <p:spPr>
          <a:xfrm>
            <a:off x="8359932" y="2530422"/>
            <a:ext cx="338233"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الأثر</a:t>
            </a:r>
            <a:endParaRPr lang="en-US" sz="1417"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0D635702-54C4-791B-0E5B-95604F24F6A8}"/>
              </a:ext>
            </a:extLst>
          </p:cNvPr>
          <p:cNvSpPr/>
          <p:nvPr/>
        </p:nvSpPr>
        <p:spPr>
          <a:xfrm>
            <a:off x="10871507" y="2499718"/>
            <a:ext cx="501740"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الخطر</a:t>
            </a:r>
            <a:endParaRPr lang="en-US" sz="1417" dirty="0">
              <a:solidFill>
                <a:schemeClr val="accent2">
                  <a:lumMod val="75000"/>
                </a:schemeClr>
              </a:solidFill>
              <a:latin typeface="Alexandria" pitchFamily="2" charset="-78"/>
              <a:cs typeface="Alexandria" pitchFamily="2" charset="-78"/>
            </a:endParaRPr>
          </a:p>
        </p:txBody>
      </p:sp>
      <p:sp>
        <p:nvSpPr>
          <p:cNvPr id="13" name="Shape 7">
            <a:extLst>
              <a:ext uri="{FF2B5EF4-FFF2-40B4-BE49-F238E27FC236}">
                <a16:creationId xmlns:a16="http://schemas.microsoft.com/office/drawing/2014/main" id="{8245F1C9-84C8-6F7D-4CCA-D7296CF1C3C2}"/>
              </a:ext>
            </a:extLst>
          </p:cNvPr>
          <p:cNvSpPr/>
          <p:nvPr/>
        </p:nvSpPr>
        <p:spPr>
          <a:xfrm>
            <a:off x="638274" y="2903240"/>
            <a:ext cx="10915452" cy="518120"/>
          </a:xfrm>
          <a:prstGeom prst="rect">
            <a:avLst/>
          </a:prstGeom>
          <a:solidFill>
            <a:srgbClr val="000000">
              <a:alpha val="4000"/>
            </a:srgbClr>
          </a:solidFill>
          <a:ln/>
        </p:spPr>
        <p:txBody>
          <a:bodyPr>
            <a:spAutoFit/>
          </a:bodyPr>
          <a:lstStyle/>
          <a:p>
            <a:endParaRPr lang="en-US"/>
          </a:p>
        </p:txBody>
      </p:sp>
      <p:sp>
        <p:nvSpPr>
          <p:cNvPr id="14" name="Text 8">
            <a:extLst>
              <a:ext uri="{FF2B5EF4-FFF2-40B4-BE49-F238E27FC236}">
                <a16:creationId xmlns:a16="http://schemas.microsoft.com/office/drawing/2014/main" id="{42267E1C-B499-4AF2-63AA-C41A25D3D91D}"/>
              </a:ext>
            </a:extLst>
          </p:cNvPr>
          <p:cNvSpPr/>
          <p:nvPr/>
        </p:nvSpPr>
        <p:spPr>
          <a:xfrm>
            <a:off x="10191031" y="2983695"/>
            <a:ext cx="1242328"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غياب المعلمين</a:t>
            </a:r>
            <a:endParaRPr lang="en-US" sz="1417"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82C05AAF-EB93-7B61-1710-2604E0C589D3}"/>
              </a:ext>
            </a:extLst>
          </p:cNvPr>
          <p:cNvSpPr/>
          <p:nvPr/>
        </p:nvSpPr>
        <p:spPr>
          <a:xfrm>
            <a:off x="7014949" y="3028812"/>
            <a:ext cx="1928413"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الحصص الدراسية</a:t>
            </a:r>
            <a:endParaRPr lang="en-US" sz="1417"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C5952DD4-7EA1-0CEE-D249-06856D84106D}"/>
              </a:ext>
            </a:extLst>
          </p:cNvPr>
          <p:cNvSpPr/>
          <p:nvPr/>
        </p:nvSpPr>
        <p:spPr>
          <a:xfrm>
            <a:off x="3740589" y="3004834"/>
            <a:ext cx="218810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إعداد بدائل وتوزيع الحصص</a:t>
            </a:r>
            <a:endParaRPr lang="en-US" sz="1417"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5B305958-9627-7AAD-CB61-873A6341F849}"/>
              </a:ext>
            </a:extLst>
          </p:cNvPr>
          <p:cNvSpPr/>
          <p:nvPr/>
        </p:nvSpPr>
        <p:spPr>
          <a:xfrm>
            <a:off x="1222567" y="3002163"/>
            <a:ext cx="1195841"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إدارة المدرسة</a:t>
            </a:r>
            <a:endParaRPr lang="en-US" sz="1417" b="1"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847609E4-DDAD-7B84-CD59-82DA8E05BEBC}"/>
              </a:ext>
            </a:extLst>
          </p:cNvPr>
          <p:cNvSpPr/>
          <p:nvPr/>
        </p:nvSpPr>
        <p:spPr>
          <a:xfrm>
            <a:off x="638274" y="3421360"/>
            <a:ext cx="10915452" cy="518120"/>
          </a:xfrm>
          <a:prstGeom prst="rect">
            <a:avLst/>
          </a:prstGeom>
          <a:solidFill>
            <a:srgbClr val="FFFFFF">
              <a:alpha val="4000"/>
            </a:srgbClr>
          </a:solidFill>
          <a:ln/>
        </p:spPr>
        <p:txBody>
          <a:bodyPr>
            <a:spAutoFit/>
          </a:bodyPr>
          <a:lstStyle/>
          <a:p>
            <a:endParaRPr lang="en-US"/>
          </a:p>
        </p:txBody>
      </p:sp>
      <p:sp>
        <p:nvSpPr>
          <p:cNvPr id="20" name="Text 13">
            <a:extLst>
              <a:ext uri="{FF2B5EF4-FFF2-40B4-BE49-F238E27FC236}">
                <a16:creationId xmlns:a16="http://schemas.microsoft.com/office/drawing/2014/main" id="{FDE8904C-8490-E2F0-F9E3-2487DDDEEA8F}"/>
              </a:ext>
            </a:extLst>
          </p:cNvPr>
          <p:cNvSpPr/>
          <p:nvPr/>
        </p:nvSpPr>
        <p:spPr>
          <a:xfrm>
            <a:off x="9446023" y="3570396"/>
            <a:ext cx="199093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المنصة التعليمية</a:t>
            </a:r>
            <a:endParaRPr lang="en-US" sz="1417" dirty="0">
              <a:latin typeface="Alexandria" pitchFamily="2" charset="-78"/>
              <a:cs typeface="Alexandria" pitchFamily="2" charset="-78"/>
            </a:endParaRPr>
          </a:p>
        </p:txBody>
      </p:sp>
      <p:sp>
        <p:nvSpPr>
          <p:cNvPr id="21" name="Text 14">
            <a:extLst>
              <a:ext uri="{FF2B5EF4-FFF2-40B4-BE49-F238E27FC236}">
                <a16:creationId xmlns:a16="http://schemas.microsoft.com/office/drawing/2014/main" id="{96582A8F-F88E-D7D9-5FA3-16B3EF5CBA15}"/>
              </a:ext>
            </a:extLst>
          </p:cNvPr>
          <p:cNvSpPr/>
          <p:nvPr/>
        </p:nvSpPr>
        <p:spPr>
          <a:xfrm>
            <a:off x="7091893" y="3544171"/>
            <a:ext cx="1851469"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توقف التعلم الإلكتروني</a:t>
            </a:r>
            <a:endParaRPr lang="en-US" sz="1417"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12E3ADFD-8EA0-2038-313D-5B0F702F6CDF}"/>
              </a:ext>
            </a:extLst>
          </p:cNvPr>
          <p:cNvSpPr/>
          <p:nvPr/>
        </p:nvSpPr>
        <p:spPr>
          <a:xfrm>
            <a:off x="4012038" y="3525972"/>
            <a:ext cx="1750479"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دعم فني وخطة بديلة</a:t>
            </a:r>
            <a:endParaRPr lang="en-US" sz="1417" dirty="0">
              <a:latin typeface="Alexandria" pitchFamily="2" charset="-78"/>
              <a:cs typeface="Alexandria" pitchFamily="2" charset="-78"/>
            </a:endParaRPr>
          </a:p>
        </p:txBody>
      </p:sp>
      <p:sp>
        <p:nvSpPr>
          <p:cNvPr id="24" name="Text 16">
            <a:extLst>
              <a:ext uri="{FF2B5EF4-FFF2-40B4-BE49-F238E27FC236}">
                <a16:creationId xmlns:a16="http://schemas.microsoft.com/office/drawing/2014/main" id="{B1976EB9-777A-68CB-0812-F766CCBD6F9E}"/>
              </a:ext>
            </a:extLst>
          </p:cNvPr>
          <p:cNvSpPr/>
          <p:nvPr/>
        </p:nvSpPr>
        <p:spPr>
          <a:xfrm>
            <a:off x="1193539" y="3525972"/>
            <a:ext cx="1122103"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قسم التقنية</a:t>
            </a:r>
            <a:endParaRPr lang="en-US" sz="1417" b="1"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C2FF0668-34E7-9BE8-A6EF-96BF026B4298}"/>
              </a:ext>
            </a:extLst>
          </p:cNvPr>
          <p:cNvSpPr/>
          <p:nvPr/>
        </p:nvSpPr>
        <p:spPr>
          <a:xfrm>
            <a:off x="638274" y="3939481"/>
            <a:ext cx="10915452" cy="518120"/>
          </a:xfrm>
          <a:prstGeom prst="rect">
            <a:avLst/>
          </a:prstGeom>
          <a:solidFill>
            <a:srgbClr val="000000">
              <a:alpha val="4000"/>
            </a:srgbClr>
          </a:solidFill>
          <a:ln/>
        </p:spPr>
        <p:txBody>
          <a:bodyPr>
            <a:spAutoFit/>
          </a:bodyPr>
          <a:lstStyle/>
          <a:p>
            <a:endParaRPr lang="en-US"/>
          </a:p>
        </p:txBody>
      </p:sp>
      <p:sp>
        <p:nvSpPr>
          <p:cNvPr id="27" name="Text 18">
            <a:extLst>
              <a:ext uri="{FF2B5EF4-FFF2-40B4-BE49-F238E27FC236}">
                <a16:creationId xmlns:a16="http://schemas.microsoft.com/office/drawing/2014/main" id="{A6A26728-E10F-9A31-3F30-9C6B80767CF1}"/>
              </a:ext>
            </a:extLst>
          </p:cNvPr>
          <p:cNvSpPr/>
          <p:nvPr/>
        </p:nvSpPr>
        <p:spPr>
          <a:xfrm>
            <a:off x="9843019" y="4003275"/>
            <a:ext cx="1529265"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انتشار عدوى صحية</a:t>
            </a:r>
            <a:endParaRPr lang="en-US" sz="1417" dirty="0">
              <a:latin typeface="Alexandria" pitchFamily="2" charset="-78"/>
              <a:cs typeface="Alexandria" pitchFamily="2" charset="-78"/>
            </a:endParaRPr>
          </a:p>
        </p:txBody>
      </p:sp>
      <p:sp>
        <p:nvSpPr>
          <p:cNvPr id="28" name="Text 19">
            <a:extLst>
              <a:ext uri="{FF2B5EF4-FFF2-40B4-BE49-F238E27FC236}">
                <a16:creationId xmlns:a16="http://schemas.microsoft.com/office/drawing/2014/main" id="{4C6946FB-D7CB-10D7-C472-1BB15F32EC2C}"/>
              </a:ext>
            </a:extLst>
          </p:cNvPr>
          <p:cNvSpPr/>
          <p:nvPr/>
        </p:nvSpPr>
        <p:spPr>
          <a:xfrm>
            <a:off x="6635506" y="4001376"/>
            <a:ext cx="2439771"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تهديد سلامة الطلبة والعاملين</a:t>
            </a:r>
            <a:endParaRPr lang="en-US" sz="1417" dirty="0">
              <a:latin typeface="Alexandria" pitchFamily="2" charset="-78"/>
              <a:cs typeface="Alexandria" pitchFamily="2" charset="-78"/>
            </a:endParaRPr>
          </a:p>
        </p:txBody>
      </p:sp>
      <p:sp>
        <p:nvSpPr>
          <p:cNvPr id="29" name="Text 20">
            <a:extLst>
              <a:ext uri="{FF2B5EF4-FFF2-40B4-BE49-F238E27FC236}">
                <a16:creationId xmlns:a16="http://schemas.microsoft.com/office/drawing/2014/main" id="{D4F5604E-B2F6-F867-3E70-F7E59D03999A}"/>
              </a:ext>
            </a:extLst>
          </p:cNvPr>
          <p:cNvSpPr/>
          <p:nvPr/>
        </p:nvSpPr>
        <p:spPr>
          <a:xfrm>
            <a:off x="3932017" y="4008759"/>
            <a:ext cx="1968488"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تطبيق الإجراءات الوقائية</a:t>
            </a:r>
            <a:endParaRPr lang="en-US" sz="1417" dirty="0">
              <a:latin typeface="Alexandria" pitchFamily="2" charset="-78"/>
              <a:cs typeface="Alexandria" pitchFamily="2" charset="-78"/>
            </a:endParaRPr>
          </a:p>
        </p:txBody>
      </p:sp>
      <p:sp>
        <p:nvSpPr>
          <p:cNvPr id="30" name="Text 21">
            <a:extLst>
              <a:ext uri="{FF2B5EF4-FFF2-40B4-BE49-F238E27FC236}">
                <a16:creationId xmlns:a16="http://schemas.microsoft.com/office/drawing/2014/main" id="{2F9FD10E-F2C4-74FF-EC1A-B4487FCCF475}"/>
              </a:ext>
            </a:extLst>
          </p:cNvPr>
          <p:cNvSpPr/>
          <p:nvPr/>
        </p:nvSpPr>
        <p:spPr>
          <a:xfrm>
            <a:off x="802936" y="4001977"/>
            <a:ext cx="2183291"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الإدارة والجهات المختصة</a:t>
            </a:r>
            <a:endParaRPr lang="en-US" sz="1417" b="1" dirty="0">
              <a:latin typeface="Alexandria" pitchFamily="2" charset="-78"/>
              <a:cs typeface="Alexandria" pitchFamily="2" charset="-78"/>
            </a:endParaRPr>
          </a:p>
        </p:txBody>
      </p:sp>
      <p:sp>
        <p:nvSpPr>
          <p:cNvPr id="31" name="Shape 22">
            <a:extLst>
              <a:ext uri="{FF2B5EF4-FFF2-40B4-BE49-F238E27FC236}">
                <a16:creationId xmlns:a16="http://schemas.microsoft.com/office/drawing/2014/main" id="{1F01B0EE-506A-5D71-1B52-6748F677ABC8}"/>
              </a:ext>
            </a:extLst>
          </p:cNvPr>
          <p:cNvSpPr/>
          <p:nvPr/>
        </p:nvSpPr>
        <p:spPr>
          <a:xfrm>
            <a:off x="802936" y="5424034"/>
            <a:ext cx="10928152" cy="767060"/>
          </a:xfrm>
          <a:prstGeom prst="roundRect">
            <a:avLst>
              <a:gd name="adj" fmla="val 35307"/>
            </a:avLst>
          </a:prstGeom>
          <a:solidFill>
            <a:srgbClr val="BEDFF3"/>
          </a:solidFill>
          <a:ln/>
        </p:spPr>
        <p:txBody>
          <a:bodyPr>
            <a:spAutoFit/>
          </a:bodyPr>
          <a:lstStyle/>
          <a:p>
            <a:endParaRPr lang="en-US"/>
          </a:p>
        </p:txBody>
      </p:sp>
      <p:sp>
        <p:nvSpPr>
          <p:cNvPr id="33" name="Text 23">
            <a:extLst>
              <a:ext uri="{FF2B5EF4-FFF2-40B4-BE49-F238E27FC236}">
                <a16:creationId xmlns:a16="http://schemas.microsoft.com/office/drawing/2014/main" id="{0F7E99D7-496C-0365-C19B-1EDAA19D50E1}"/>
              </a:ext>
            </a:extLst>
          </p:cNvPr>
          <p:cNvSpPr/>
          <p:nvPr/>
        </p:nvSpPr>
        <p:spPr>
          <a:xfrm>
            <a:off x="1584348" y="5686851"/>
            <a:ext cx="9023304" cy="271869"/>
          </a:xfrm>
          <a:prstGeom prst="rect">
            <a:avLst/>
          </a:prstGeom>
          <a:noFill/>
          <a:ln/>
        </p:spPr>
        <p:txBody>
          <a:bodyPr wrap="none" lIns="0" tIns="0" rIns="0" bIns="0" rtlCol="0" anchor="t">
            <a:spAutoFit/>
          </a:bodyPr>
          <a:lstStyle/>
          <a:p>
            <a:pPr algn="ctr" rtl="1">
              <a:lnSpc>
                <a:spcPts val="2250"/>
              </a:lnSpc>
            </a:pPr>
            <a:r>
              <a:rPr lang="en-US" sz="1600" dirty="0">
                <a:latin typeface="Alexandria" pitchFamily="2" charset="-78"/>
                <a:ea typeface="Montserrat" pitchFamily="34" charset="-122"/>
                <a:cs typeface="Alexandria" pitchFamily="2" charset="-78"/>
              </a:rPr>
              <a:t>الجدول نموذج مبسّط يوضح كيفية توثيق المخاطر وتحديد المسؤوليات والإجراءات في خطة متكاملة.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093185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932" y="1165471"/>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39DCEB4-CA45-5DBF-1D99-D4CAA0392EB3}"/>
              </a:ext>
            </a:extLst>
          </p:cNvPr>
          <p:cNvPicPr>
            <a:picLocks noChangeAspect="1"/>
          </p:cNvPicPr>
          <p:nvPr/>
        </p:nvPicPr>
        <p:blipFill>
          <a:blip r:embed="rId3"/>
          <a:stretch>
            <a:fillRect/>
          </a:stretch>
        </p:blipFill>
        <p:spPr>
          <a:xfrm>
            <a:off x="7547824" y="864109"/>
            <a:ext cx="4573711" cy="57823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C6829C28-2FDB-6D52-845F-45459D9D60DC}"/>
              </a:ext>
            </a:extLst>
          </p:cNvPr>
          <p:cNvSpPr/>
          <p:nvPr/>
        </p:nvSpPr>
        <p:spPr>
          <a:xfrm>
            <a:off x="3708520" y="542609"/>
            <a:ext cx="1132384" cy="593923"/>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خاتمة</a:t>
            </a:r>
            <a:endParaRPr lang="en-US" sz="28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671B8FF-EA28-797C-F56C-1B7DE60485EB}"/>
              </a:ext>
            </a:extLst>
          </p:cNvPr>
          <p:cNvSpPr/>
          <p:nvPr/>
        </p:nvSpPr>
        <p:spPr>
          <a:xfrm>
            <a:off x="849254" y="1390634"/>
            <a:ext cx="6356152" cy="2091085"/>
          </a:xfrm>
          <a:prstGeom prst="rect">
            <a:avLst/>
          </a:prstGeom>
          <a:noFill/>
          <a:ln/>
        </p:spPr>
        <p:txBody>
          <a:bodyPr wrap="square" lIns="0" tIns="0" rIns="0" bIns="0" rtlCol="0" anchor="t">
            <a:spAutoFit/>
          </a:bodyPr>
          <a:lstStyle/>
          <a:p>
            <a:pPr algn="just" rtl="1">
              <a:lnSpc>
                <a:spcPct val="200000"/>
              </a:lnSpc>
            </a:pPr>
            <a:r>
              <a:rPr lang="ar-SA" dirty="0">
                <a:solidFill>
                  <a:srgbClr val="384653"/>
                </a:solidFill>
                <a:latin typeface="Alexandria" pitchFamily="2" charset="-78"/>
                <a:ea typeface="Montserrat" pitchFamily="34" charset="-122"/>
                <a:cs typeface="Alexandria" pitchFamily="2" charset="-78"/>
              </a:rPr>
              <a:t>يُعدّ التكامل بين </a:t>
            </a:r>
            <a:r>
              <a:rPr lang="ar-SA" b="1" dirty="0">
                <a:solidFill>
                  <a:srgbClr val="00B0F0"/>
                </a:solidFill>
                <a:latin typeface="Alexandria" pitchFamily="2" charset="-78"/>
                <a:ea typeface="Montserrat" pitchFamily="34" charset="-122"/>
                <a:cs typeface="Alexandria" pitchFamily="2" charset="-78"/>
              </a:rPr>
              <a:t>إدارة الأزمات</a:t>
            </a:r>
            <a:r>
              <a:rPr lang="ar-SA" dirty="0">
                <a:solidFill>
                  <a:srgbClr val="00B0F0"/>
                </a:solidFill>
                <a:latin typeface="Alexandria" pitchFamily="2" charset="-78"/>
                <a:ea typeface="Montserrat" pitchFamily="34" charset="-122"/>
                <a:cs typeface="Alexandria" pitchFamily="2" charset="-78"/>
              </a:rPr>
              <a:t> </a:t>
            </a:r>
            <a:r>
              <a:rPr lang="ar-SA" dirty="0">
                <a:solidFill>
                  <a:srgbClr val="384653"/>
                </a:solidFill>
                <a:latin typeface="Alexandria" pitchFamily="2" charset="-78"/>
                <a:ea typeface="Montserrat" pitchFamily="34" charset="-122"/>
                <a:cs typeface="Alexandria" pitchFamily="2" charset="-78"/>
              </a:rPr>
              <a:t>و </a:t>
            </a:r>
            <a:r>
              <a:rPr lang="ar-SA" b="1" dirty="0">
                <a:solidFill>
                  <a:srgbClr val="00B0F0"/>
                </a:solidFill>
                <a:latin typeface="Alexandria" pitchFamily="2" charset="-78"/>
                <a:ea typeface="Montserrat" pitchFamily="34" charset="-122"/>
                <a:cs typeface="Alexandria" pitchFamily="2" charset="-78"/>
              </a:rPr>
              <a:t>إدارة المخاطر</a:t>
            </a:r>
            <a:r>
              <a:rPr lang="ar-SA" dirty="0">
                <a:solidFill>
                  <a:srgbClr val="00B0F0"/>
                </a:solidFill>
                <a:latin typeface="Alexandria" pitchFamily="2" charset="-78"/>
                <a:ea typeface="Montserrat" pitchFamily="34" charset="-122"/>
                <a:cs typeface="Alexandria" pitchFamily="2" charset="-78"/>
              </a:rPr>
              <a:t> </a:t>
            </a:r>
            <a:r>
              <a:rPr lang="ar-SA" dirty="0">
                <a:solidFill>
                  <a:srgbClr val="384653"/>
                </a:solidFill>
                <a:latin typeface="Alexandria" pitchFamily="2" charset="-78"/>
                <a:ea typeface="Montserrat" pitchFamily="34" charset="-122"/>
                <a:cs typeface="Alexandria" pitchFamily="2" charset="-78"/>
              </a:rPr>
              <a:t>ركيزةً أساسية لضمان استقرار المؤسسة التعليمية واستمرار عطائها. فبينما تعمل </a:t>
            </a:r>
            <a:r>
              <a:rPr lang="ar-SA" b="1" dirty="0">
                <a:solidFill>
                  <a:srgbClr val="384653"/>
                </a:solidFill>
                <a:latin typeface="Alexandria" pitchFamily="2" charset="-78"/>
                <a:ea typeface="Montserrat" pitchFamily="34" charset="-122"/>
                <a:cs typeface="Alexandria" pitchFamily="2" charset="-78"/>
              </a:rPr>
              <a:t>إدارة المخاطر </a:t>
            </a:r>
            <a:r>
              <a:rPr lang="ar-SA" dirty="0">
                <a:solidFill>
                  <a:srgbClr val="384653"/>
                </a:solidFill>
                <a:latin typeface="Alexandria" pitchFamily="2" charset="-78"/>
                <a:ea typeface="Montserrat" pitchFamily="34" charset="-122"/>
                <a:cs typeface="Alexandria" pitchFamily="2" charset="-78"/>
              </a:rPr>
              <a:t>على التنبؤ والوقاية، تتدخل </a:t>
            </a:r>
            <a:r>
              <a:rPr lang="ar-SA" b="1" dirty="0">
                <a:solidFill>
                  <a:srgbClr val="384653"/>
                </a:solidFill>
                <a:latin typeface="Alexandria" pitchFamily="2" charset="-78"/>
                <a:ea typeface="Montserrat" pitchFamily="34" charset="-122"/>
                <a:cs typeface="Alexandria" pitchFamily="2" charset="-78"/>
              </a:rPr>
              <a:t>إدارة الأزمات </a:t>
            </a:r>
            <a:r>
              <a:rPr lang="ar-SA" dirty="0">
                <a:solidFill>
                  <a:srgbClr val="384653"/>
                </a:solidFill>
                <a:latin typeface="Alexandria" pitchFamily="2" charset="-78"/>
                <a:ea typeface="Montserrat" pitchFamily="34" charset="-122"/>
                <a:cs typeface="Alexandria" pitchFamily="2" charset="-78"/>
              </a:rPr>
              <a:t>عند وقوع الحدث للسيطرة عليه وتقليل أضراره. ويتوقف نجاح المؤسسة على امتلاكها خططًا واضحة، وفرقًا متخصصة، وأنظمة إنذار مبكر، وثقافة مؤسسية راسخة في التعامل الفاعل مع التحديات.</a:t>
            </a:r>
            <a:endParaRPr lang="ar-SA"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2FFE5167-048E-6AAF-28DA-D37E69EA361E}"/>
              </a:ext>
            </a:extLst>
          </p:cNvPr>
          <p:cNvGrpSpPr/>
          <p:nvPr/>
        </p:nvGrpSpPr>
        <p:grpSpPr>
          <a:xfrm>
            <a:off x="4624129" y="4479227"/>
            <a:ext cx="2813729" cy="837457"/>
            <a:chOff x="3900289" y="3202286"/>
            <a:chExt cx="3087787" cy="1392634"/>
          </a:xfrm>
        </p:grpSpPr>
        <p:sp>
          <p:nvSpPr>
            <p:cNvPr id="9" name="Shape 2">
              <a:extLst>
                <a:ext uri="{FF2B5EF4-FFF2-40B4-BE49-F238E27FC236}">
                  <a16:creationId xmlns:a16="http://schemas.microsoft.com/office/drawing/2014/main" id="{5059BFB4-3EEE-A265-2458-9F93FA6E6FEF}"/>
                </a:ext>
              </a:extLst>
            </p:cNvPr>
            <p:cNvSpPr/>
            <p:nvPr/>
          </p:nvSpPr>
          <p:spPr>
            <a:xfrm>
              <a:off x="3900289" y="3202286"/>
              <a:ext cx="3087787" cy="1392634"/>
            </a:xfrm>
            <a:prstGeom prst="roundRect">
              <a:avLst>
                <a:gd name="adj" fmla="val 19447"/>
              </a:avLst>
            </a:prstGeom>
            <a:solidFill>
              <a:srgbClr val="D4E9F7"/>
            </a:solidFill>
            <a:ln w="7620">
              <a:solidFill>
                <a:srgbClr val="BACFDD"/>
              </a:solidFill>
              <a:prstDash val="solid"/>
            </a:ln>
          </p:spPr>
        </p:sp>
        <p:pic>
          <p:nvPicPr>
            <p:cNvPr id="10" name="Image 1" descr="preencoded.png">
              <a:extLst>
                <a:ext uri="{FF2B5EF4-FFF2-40B4-BE49-F238E27FC236}">
                  <a16:creationId xmlns:a16="http://schemas.microsoft.com/office/drawing/2014/main" id="{C589CDF1-FA04-C536-EBF9-BC2E5FCF74F6}"/>
                </a:ext>
              </a:extLst>
            </p:cNvPr>
            <p:cNvPicPr>
              <a:picLocks noChangeAspect="1"/>
            </p:cNvPicPr>
            <p:nvPr/>
          </p:nvPicPr>
          <p:blipFill>
            <a:blip r:embed="rId4"/>
            <a:stretch>
              <a:fillRect/>
            </a:stretch>
          </p:blipFill>
          <p:spPr>
            <a:xfrm>
              <a:off x="6259612" y="3389114"/>
              <a:ext cx="541635" cy="541635"/>
            </a:xfrm>
            <a:prstGeom prst="rect">
              <a:avLst/>
            </a:prstGeom>
          </p:spPr>
        </p:pic>
        <p:pic>
          <p:nvPicPr>
            <p:cNvPr id="11" name="Image 2" descr="preencoded.png">
              <a:extLst>
                <a:ext uri="{FF2B5EF4-FFF2-40B4-BE49-F238E27FC236}">
                  <a16:creationId xmlns:a16="http://schemas.microsoft.com/office/drawing/2014/main" id="{C742AAF1-2B67-2605-5394-05956BDA4F6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08638" y="3538042"/>
              <a:ext cx="243682" cy="243682"/>
            </a:xfrm>
            <a:prstGeom prst="rect">
              <a:avLst/>
            </a:prstGeom>
          </p:spPr>
        </p:pic>
        <p:sp>
          <p:nvSpPr>
            <p:cNvPr id="12" name="Text 3">
              <a:extLst>
                <a:ext uri="{FF2B5EF4-FFF2-40B4-BE49-F238E27FC236}">
                  <a16:creationId xmlns:a16="http://schemas.microsoft.com/office/drawing/2014/main" id="{FFC08023-AA57-264D-0569-6C8EB484EF80}"/>
                </a:ext>
              </a:extLst>
            </p:cNvPr>
            <p:cNvSpPr/>
            <p:nvPr/>
          </p:nvSpPr>
          <p:spPr>
            <a:xfrm>
              <a:off x="4294608" y="4031535"/>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الجاهزية المؤسسية</a:t>
              </a:r>
              <a:endParaRPr lang="en-US" sz="1833" dirty="0">
                <a:solidFill>
                  <a:schemeClr val="accent2">
                    <a:lumMod val="75000"/>
                  </a:schemeClr>
                </a:solidFill>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B6C0ED56-B544-2849-3CA7-CFDB9A0A42BB}"/>
              </a:ext>
            </a:extLst>
          </p:cNvPr>
          <p:cNvGrpSpPr/>
          <p:nvPr/>
        </p:nvGrpSpPr>
        <p:grpSpPr>
          <a:xfrm>
            <a:off x="1199067" y="4408942"/>
            <a:ext cx="2892950" cy="837457"/>
            <a:chOff x="631925" y="3202286"/>
            <a:chExt cx="3087886" cy="1392634"/>
          </a:xfrm>
        </p:grpSpPr>
        <p:sp>
          <p:nvSpPr>
            <p:cNvPr id="13" name="Shape 4">
              <a:extLst>
                <a:ext uri="{FF2B5EF4-FFF2-40B4-BE49-F238E27FC236}">
                  <a16:creationId xmlns:a16="http://schemas.microsoft.com/office/drawing/2014/main" id="{61F445D8-1A92-F13F-1ACC-B9BBAB3DBD5D}"/>
                </a:ext>
              </a:extLst>
            </p:cNvPr>
            <p:cNvSpPr/>
            <p:nvPr/>
          </p:nvSpPr>
          <p:spPr>
            <a:xfrm>
              <a:off x="631925" y="3202286"/>
              <a:ext cx="3087886" cy="1392634"/>
            </a:xfrm>
            <a:prstGeom prst="roundRect">
              <a:avLst>
                <a:gd name="adj" fmla="val 19447"/>
              </a:avLst>
            </a:prstGeom>
            <a:solidFill>
              <a:srgbClr val="D4E9F7"/>
            </a:solidFill>
            <a:ln w="7620">
              <a:solidFill>
                <a:srgbClr val="BACFDD"/>
              </a:solidFill>
              <a:prstDash val="solid"/>
            </a:ln>
          </p:spPr>
        </p:sp>
        <p:pic>
          <p:nvPicPr>
            <p:cNvPr id="14" name="Image 3" descr="preencoded.png">
              <a:extLst>
                <a:ext uri="{FF2B5EF4-FFF2-40B4-BE49-F238E27FC236}">
                  <a16:creationId xmlns:a16="http://schemas.microsoft.com/office/drawing/2014/main" id="{97EB80A8-DC97-4695-568C-837C1A39C42D}"/>
                </a:ext>
              </a:extLst>
            </p:cNvPr>
            <p:cNvPicPr>
              <a:picLocks noChangeAspect="1"/>
            </p:cNvPicPr>
            <p:nvPr/>
          </p:nvPicPr>
          <p:blipFill>
            <a:blip r:embed="rId7"/>
            <a:stretch>
              <a:fillRect/>
            </a:stretch>
          </p:blipFill>
          <p:spPr>
            <a:xfrm>
              <a:off x="2991346" y="3389114"/>
              <a:ext cx="541635" cy="541635"/>
            </a:xfrm>
            <a:prstGeom prst="rect">
              <a:avLst/>
            </a:prstGeom>
          </p:spPr>
        </p:pic>
        <p:pic>
          <p:nvPicPr>
            <p:cNvPr id="15" name="Image 4" descr="preencoded.png">
              <a:extLst>
                <a:ext uri="{FF2B5EF4-FFF2-40B4-BE49-F238E27FC236}">
                  <a16:creationId xmlns:a16="http://schemas.microsoft.com/office/drawing/2014/main" id="{FD680A6E-538A-3E48-DBAE-BF62B6508AF1}"/>
                </a:ext>
              </a:extLst>
            </p:cNvPr>
            <p:cNvPicPr>
              <a:picLocks noChangeAspect="1"/>
            </p:cNvPicPr>
            <p:nvPr/>
          </p:nvPicPr>
          <p:blipFill>
            <a:blip r:embed="rId5">
              <a:extLst>
                <a:ext uri="{96DAC541-7B7A-43D3-8B79-37D633B846F1}">
                  <asvg:svgBlip xmlns:asvg="http://schemas.microsoft.com/office/drawing/2016/SVG/main" r:embed="rId8"/>
                </a:ext>
              </a:extLst>
            </a:blip>
            <a:stretch>
              <a:fillRect/>
            </a:stretch>
          </p:blipFill>
          <p:spPr>
            <a:xfrm>
              <a:off x="3140372" y="3538042"/>
              <a:ext cx="243682" cy="243682"/>
            </a:xfrm>
            <a:prstGeom prst="rect">
              <a:avLst/>
            </a:prstGeom>
          </p:spPr>
        </p:pic>
        <p:sp>
          <p:nvSpPr>
            <p:cNvPr id="16" name="Text 5">
              <a:extLst>
                <a:ext uri="{FF2B5EF4-FFF2-40B4-BE49-F238E27FC236}">
                  <a16:creationId xmlns:a16="http://schemas.microsoft.com/office/drawing/2014/main" id="{ADAFD9ED-F5E6-21A4-00A4-3A77EAA2CE2B}"/>
                </a:ext>
              </a:extLst>
            </p:cNvPr>
            <p:cNvSpPr/>
            <p:nvPr/>
          </p:nvSpPr>
          <p:spPr>
            <a:xfrm>
              <a:off x="1157389" y="3960643"/>
              <a:ext cx="2375592"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حماية الطلبة والعاملين</a:t>
              </a:r>
              <a:endParaRPr lang="en-US" sz="1833" dirty="0">
                <a:solidFill>
                  <a:schemeClr val="accent2">
                    <a:lumMod val="75000"/>
                  </a:schemeClr>
                </a:solidFill>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30777CC3-3D19-5586-84B5-CE5099F5CFEA}"/>
              </a:ext>
            </a:extLst>
          </p:cNvPr>
          <p:cNvGrpSpPr/>
          <p:nvPr/>
        </p:nvGrpSpPr>
        <p:grpSpPr>
          <a:xfrm>
            <a:off x="1057059" y="5467365"/>
            <a:ext cx="5997979" cy="945961"/>
            <a:chOff x="1057059" y="5303151"/>
            <a:chExt cx="6093173" cy="1110176"/>
          </a:xfrm>
        </p:grpSpPr>
        <p:sp>
          <p:nvSpPr>
            <p:cNvPr id="17" name="Shape 6">
              <a:extLst>
                <a:ext uri="{FF2B5EF4-FFF2-40B4-BE49-F238E27FC236}">
                  <a16:creationId xmlns:a16="http://schemas.microsoft.com/office/drawing/2014/main" id="{5A088EF8-CE01-B9E3-75D7-2CD39D9248A6}"/>
                </a:ext>
              </a:extLst>
            </p:cNvPr>
            <p:cNvSpPr/>
            <p:nvPr/>
          </p:nvSpPr>
          <p:spPr>
            <a:xfrm>
              <a:off x="1057059" y="5303151"/>
              <a:ext cx="6093173" cy="1110176"/>
            </a:xfrm>
            <a:prstGeom prst="roundRect">
              <a:avLst>
                <a:gd name="adj" fmla="val 19447"/>
              </a:avLst>
            </a:prstGeom>
            <a:solidFill>
              <a:srgbClr val="D4E9F7"/>
            </a:solidFill>
            <a:ln w="7620">
              <a:solidFill>
                <a:srgbClr val="BACFDD"/>
              </a:solidFill>
              <a:prstDash val="solid"/>
            </a:ln>
          </p:spPr>
        </p:sp>
        <p:pic>
          <p:nvPicPr>
            <p:cNvPr id="19" name="Image 5" descr="preencoded.png">
              <a:extLst>
                <a:ext uri="{FF2B5EF4-FFF2-40B4-BE49-F238E27FC236}">
                  <a16:creationId xmlns:a16="http://schemas.microsoft.com/office/drawing/2014/main" id="{DCCEA7EA-D97D-4565-F8C2-956FCCB5585D}"/>
                </a:ext>
              </a:extLst>
            </p:cNvPr>
            <p:cNvPicPr>
              <a:picLocks noChangeAspect="1"/>
            </p:cNvPicPr>
            <p:nvPr/>
          </p:nvPicPr>
          <p:blipFill>
            <a:blip r:embed="rId9"/>
            <a:stretch>
              <a:fillRect/>
            </a:stretch>
          </p:blipFill>
          <p:spPr>
            <a:xfrm>
              <a:off x="6408638" y="5445619"/>
              <a:ext cx="541635" cy="541635"/>
            </a:xfrm>
            <a:prstGeom prst="rect">
              <a:avLst/>
            </a:prstGeom>
          </p:spPr>
        </p:pic>
        <p:sp>
          <p:nvSpPr>
            <p:cNvPr id="21" name="Text 7">
              <a:extLst>
                <a:ext uri="{FF2B5EF4-FFF2-40B4-BE49-F238E27FC236}">
                  <a16:creationId xmlns:a16="http://schemas.microsoft.com/office/drawing/2014/main" id="{DE5FEFBA-187C-AFA9-394E-A76B2D11C272}"/>
                </a:ext>
              </a:extLst>
            </p:cNvPr>
            <p:cNvSpPr/>
            <p:nvPr/>
          </p:nvSpPr>
          <p:spPr>
            <a:xfrm>
              <a:off x="4043013" y="587278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استمرارية التعليم</a:t>
              </a:r>
              <a:endParaRPr lang="en-US" sz="1833" dirty="0">
                <a:solidFill>
                  <a:schemeClr val="accent2">
                    <a:lumMod val="75000"/>
                  </a:schemeClr>
                </a:solidFill>
                <a:latin typeface="Alexandria" pitchFamily="2" charset="-78"/>
                <a:cs typeface="Alexandria" pitchFamily="2" charset="-78"/>
              </a:endParaRPr>
            </a:p>
          </p:txBody>
        </p:sp>
      </p:grpSp>
      <p:sp>
        <p:nvSpPr>
          <p:cNvPr id="22" name="TextBox 21">
            <a:extLst>
              <a:ext uri="{FF2B5EF4-FFF2-40B4-BE49-F238E27FC236}">
                <a16:creationId xmlns:a16="http://schemas.microsoft.com/office/drawing/2014/main" id="{AE84DA69-0A59-6D6C-9E42-9CA2059AFF98}"/>
              </a:ext>
            </a:extLst>
          </p:cNvPr>
          <p:cNvSpPr txBox="1"/>
          <p:nvPr/>
        </p:nvSpPr>
        <p:spPr>
          <a:xfrm>
            <a:off x="2568471" y="3955947"/>
            <a:ext cx="3485242" cy="369332"/>
          </a:xfrm>
          <a:prstGeom prst="rect">
            <a:avLst/>
          </a:prstGeom>
          <a:noFill/>
        </p:spPr>
        <p:txBody>
          <a:bodyPr wrap="square" rtlCol="0">
            <a:spAutoFit/>
          </a:bodyPr>
          <a:lstStyle/>
          <a:p>
            <a:pPr algn="ctr" rtl="1"/>
            <a:r>
              <a:rPr lang="ar-SA" sz="1800" b="1" dirty="0">
                <a:solidFill>
                  <a:srgbClr val="00B0F0"/>
                </a:solidFill>
                <a:latin typeface="Alexandria" pitchFamily="2" charset="-78"/>
                <a:cs typeface="Alexandria" pitchFamily="2" charset="-78"/>
              </a:rPr>
              <a:t>يؤدي التكامل بينهما إلى:</a:t>
            </a:r>
            <a:endParaRPr lang="en-US" sz="1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2867083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63194512-876E-437F-BA0D-72675A455B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45658</TotalTime>
  <Words>2704</Words>
  <Application>Microsoft Office PowerPoint</Application>
  <PresentationFormat>Widescreen</PresentationFormat>
  <Paragraphs>362</Paragraphs>
  <Slides>40</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Century Gothic</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Dr.Rehab Elshafie</cp:lastModifiedBy>
  <cp:revision>498</cp:revision>
  <dcterms:created xsi:type="dcterms:W3CDTF">2023-04-29T09:08:23Z</dcterms:created>
  <dcterms:modified xsi:type="dcterms:W3CDTF">2026-03-23T23:50:05Z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