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271" r:id="rId7"/>
    <p:sldId id="567" r:id="rId8"/>
    <p:sldId id="313" r:id="rId9"/>
    <p:sldId id="538" r:id="rId10"/>
    <p:sldId id="569" r:id="rId11"/>
    <p:sldId id="570" r:id="rId12"/>
    <p:sldId id="571" r:id="rId13"/>
    <p:sldId id="572" r:id="rId14"/>
    <p:sldId id="573" r:id="rId15"/>
    <p:sldId id="574" r:id="rId16"/>
    <p:sldId id="575" r:id="rId17"/>
    <p:sldId id="594" r:id="rId18"/>
    <p:sldId id="576" r:id="rId19"/>
    <p:sldId id="595" r:id="rId20"/>
    <p:sldId id="577" r:id="rId21"/>
    <p:sldId id="578" r:id="rId22"/>
    <p:sldId id="596" r:id="rId23"/>
    <p:sldId id="579" r:id="rId24"/>
    <p:sldId id="580" r:id="rId25"/>
    <p:sldId id="581" r:id="rId26"/>
    <p:sldId id="582" r:id="rId27"/>
    <p:sldId id="583" r:id="rId28"/>
    <p:sldId id="584" r:id="rId29"/>
    <p:sldId id="585" r:id="rId30"/>
    <p:sldId id="586" r:id="rId31"/>
    <p:sldId id="597" r:id="rId32"/>
    <p:sldId id="587" r:id="rId33"/>
    <p:sldId id="588" r:id="rId34"/>
    <p:sldId id="589" r:id="rId35"/>
    <p:sldId id="590" r:id="rId36"/>
    <p:sldId id="598" r:id="rId37"/>
    <p:sldId id="591" r:id="rId38"/>
    <p:sldId id="592" r:id="rId39"/>
    <p:sldId id="599" r:id="rId40"/>
    <p:sldId id="600" r:id="rId41"/>
    <p:sldId id="601" r:id="rId42"/>
    <p:sldId id="602" r:id="rId43"/>
    <p:sldId id="603" r:id="rId44"/>
    <p:sldId id="256" r:id="rId45"/>
    <p:sldId id="593"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538"/>
            <p14:sldId id="569"/>
            <p14:sldId id="570"/>
            <p14:sldId id="571"/>
            <p14:sldId id="572"/>
            <p14:sldId id="573"/>
            <p14:sldId id="574"/>
            <p14:sldId id="575"/>
            <p14:sldId id="594"/>
            <p14:sldId id="576"/>
            <p14:sldId id="595"/>
            <p14:sldId id="577"/>
            <p14:sldId id="578"/>
            <p14:sldId id="596"/>
            <p14:sldId id="579"/>
            <p14:sldId id="580"/>
            <p14:sldId id="581"/>
            <p14:sldId id="582"/>
            <p14:sldId id="583"/>
            <p14:sldId id="584"/>
            <p14:sldId id="585"/>
            <p14:sldId id="586"/>
            <p14:sldId id="597"/>
            <p14:sldId id="587"/>
            <p14:sldId id="588"/>
            <p14:sldId id="589"/>
            <p14:sldId id="590"/>
            <p14:sldId id="598"/>
            <p14:sldId id="591"/>
            <p14:sldId id="592"/>
            <p14:sldId id="599"/>
            <p14:sldId id="600"/>
            <p14:sldId id="601"/>
            <p14:sldId id="602"/>
            <p14:sldId id="603"/>
            <p14:sldId id="256"/>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075711-F9DE-55A9-29B0-B4AC08462419}" v="5" dt="2024-02-01T10:11:32.6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38" autoAdjust="0"/>
    <p:restoredTop sz="93738" autoAdjust="0"/>
  </p:normalViewPr>
  <p:slideViewPr>
    <p:cSldViewPr snapToGrid="0">
      <p:cViewPr varScale="1">
        <p:scale>
          <a:sx n="62" d="100"/>
          <a:sy n="62" d="100"/>
        </p:scale>
        <p:origin x="96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na Elsaidy" userId="S::mernaelsaidy@midocean.edu.km::787b139f-c114-4515-9df1-fb59263ea98c" providerId="AD" clId="Web-{12075711-F9DE-55A9-29B0-B4AC08462419}"/>
    <pc:docChg chg="modSld">
      <pc:chgData name="Merna Elsaidy" userId="S::mernaelsaidy@midocean.edu.km::787b139f-c114-4515-9df1-fb59263ea98c" providerId="AD" clId="Web-{12075711-F9DE-55A9-29B0-B4AC08462419}" dt="2024-02-01T10:11:20.894" v="3" actId="20577"/>
      <pc:docMkLst>
        <pc:docMk/>
      </pc:docMkLst>
      <pc:sldChg chg="modSp">
        <pc:chgData name="Merna Elsaidy" userId="S::mernaelsaidy@midocean.edu.km::787b139f-c114-4515-9df1-fb59263ea98c" providerId="AD" clId="Web-{12075711-F9DE-55A9-29B0-B4AC08462419}" dt="2024-02-01T10:11:20.894" v="3" actId="20577"/>
        <pc:sldMkLst>
          <pc:docMk/>
          <pc:sldMk cId="3092112632" sldId="538"/>
        </pc:sldMkLst>
        <pc:spChg chg="mod">
          <ac:chgData name="Merna Elsaidy" userId="S::mernaelsaidy@midocean.edu.km::787b139f-c114-4515-9df1-fb59263ea98c" providerId="AD" clId="Web-{12075711-F9DE-55A9-29B0-B4AC08462419}" dt="2024-02-01T10:11:20.894" v="3" actId="20577"/>
          <ac:spMkLst>
            <pc:docMk/>
            <pc:sldMk cId="3092112632" sldId="538"/>
            <ac:spMk id="4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2/1/2024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2/1/2024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94617" y="4586692"/>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chemeClr val="bg1"/>
                </a:solidFill>
                <a:latin typeface="Alexandria Black" pitchFamily="2" charset="-78"/>
                <a:ea typeface="Times New Roman"/>
                <a:cs typeface="Alexandria Black" pitchFamily="2" charset="-78"/>
                <a:sym typeface="Times New Roman"/>
              </a:rPr>
              <a:t>Lecture 01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Technology-</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0" y="3171020"/>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626</a:t>
            </a:r>
          </a:p>
        </p:txBody>
      </p:sp>
      <p:sp>
        <p:nvSpPr>
          <p:cNvPr id="12" name="Google Shape;131;p3"/>
          <p:cNvSpPr txBox="1"/>
          <p:nvPr/>
        </p:nvSpPr>
        <p:spPr>
          <a:xfrm>
            <a:off x="3265936" y="5645692"/>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a:latin typeface="Alexandria Black" pitchFamily="2" charset="-78"/>
                <a:ea typeface="Times New Roman"/>
                <a:cs typeface="Alexandria Black" pitchFamily="2" charset="-78"/>
                <a:sym typeface="Times New Roman"/>
              </a:rPr>
              <a:t>Dr.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626- AI 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000000"/>
                </a:solidFill>
                <a:latin typeface="Alexandria Black" pitchFamily="2" charset="-78"/>
                <a:ea typeface="Times New Roman"/>
                <a:cs typeface="Alexandria Black" pitchFamily="2" charset="-78"/>
                <a:sym typeface="Times New Roman"/>
              </a:rPr>
              <a:t>Lecture 01 </a:t>
            </a: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a:solidFill>
                  <a:srgbClr val="00B0F0"/>
                </a:solidFill>
                <a:latin typeface="Alexandria Black" pitchFamily="2" charset="-78"/>
                <a:cs typeface="Alexandria Black" pitchFamily="2" charset="-78"/>
              </a:rPr>
              <a:t>Dr. </a:t>
            </a:r>
            <a:r>
              <a:rPr lang="en-US" sz="2000" b="1" dirty="0" err="1">
                <a:solidFill>
                  <a:srgbClr val="00B0F0"/>
                </a:solidFill>
                <a:latin typeface="Alexandria Black" pitchFamily="2" charset="-78"/>
                <a:cs typeface="Alexandria Black" pitchFamily="2" charset="-78"/>
              </a:rPr>
              <a:t>Abeir</a:t>
            </a:r>
            <a:r>
              <a:rPr lang="en-US" sz="2000" b="1" dirty="0">
                <a:solidFill>
                  <a:srgbClr val="00B0F0"/>
                </a:solidFill>
                <a:latin typeface="Alexandria Black" pitchFamily="2" charset="-78"/>
                <a:cs typeface="Alexandria Black" pitchFamily="2" charset="-78"/>
              </a:rPr>
              <a:t> Moussa</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051010" y="6292631"/>
            <a:ext cx="2829815" cy="307777"/>
          </a:xfrm>
          <a:prstGeom prst="rect">
            <a:avLst/>
          </a:prstGeom>
          <a:noFill/>
        </p:spPr>
        <p:txBody>
          <a:bodyPr wrap="square" rtlCol="0">
            <a:spAutoFit/>
          </a:bodyPr>
          <a:lstStyle/>
          <a:p>
            <a:pPr algn="ctr"/>
            <a:r>
              <a:rPr lang="en-US" sz="1400" b="1" dirty="0">
                <a:solidFill>
                  <a:schemeClr val="bg1"/>
                </a:solidFill>
                <a:latin typeface="Alexandria" pitchFamily="2" charset="-78"/>
                <a:cs typeface="Alexandria" pitchFamily="2" charset="-78"/>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Times New Roman"/>
                <a:cs typeface="Alexandria Black" pitchFamily="2" charset="-78"/>
                <a:sym typeface="Times New Roman"/>
              </a:rPr>
              <a:t>CHAPTER ONE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646290"/>
          </a:xfrm>
          <a:prstGeom prst="rect">
            <a:avLst/>
          </a:prstGeom>
          <a:noFill/>
          <a:ln>
            <a:noFill/>
          </a:ln>
        </p:spPr>
        <p:txBody>
          <a:bodyPr spcFirstLastPara="1" wrap="square" lIns="91425" tIns="45700" rIns="91425" bIns="45700" anchor="t" anchorCtr="0">
            <a:spAutoFit/>
          </a:bodyPr>
          <a:lstStyle/>
          <a:p>
            <a:pPr lvl="0" algn="ctr">
              <a:lnSpc>
                <a:spcPct val="90000"/>
              </a:lnSpc>
              <a:buClr>
                <a:schemeClr val="lt1"/>
              </a:buClr>
              <a:buSzPct val="100000"/>
            </a:pPr>
            <a:r>
              <a:rPr lang="en-US" sz="2000" b="1" dirty="0">
                <a:latin typeface="Alexandria Black" pitchFamily="2" charset="-78"/>
                <a:ea typeface="Calibri"/>
                <a:cs typeface="Alexandria Black" pitchFamily="2" charset="-78"/>
                <a:sym typeface="Calibri"/>
              </a:rPr>
              <a:t>FOUNDATIONS of ARTIFICIAL INTELLEGENCE and MACHINE LEARNING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282575" cy="2554545"/>
          </a:xfrm>
          <a:prstGeom prst="rect">
            <a:avLst/>
          </a:prstGeom>
          <a:noFill/>
        </p:spPr>
        <p:txBody>
          <a:bodyPr wrap="square" rtlCol="0">
            <a:spAutoFit/>
          </a:bodyPr>
          <a:lstStyle/>
          <a:p>
            <a:pPr marL="457200" indent="-457200" algn="just">
              <a:buFont typeface="+mj-lt"/>
              <a:buAutoNum type="arabicPeriod"/>
            </a:pPr>
            <a:r>
              <a:rPr lang="en-US" sz="1600" dirty="0">
                <a:latin typeface="Alexandria" pitchFamily="2" charset="-78"/>
              </a:rPr>
              <a:t>Understand the Fundamentals of Artificial Intelligence (AI),</a:t>
            </a:r>
          </a:p>
          <a:p>
            <a:pPr marL="457200" indent="-457200" algn="just">
              <a:buFont typeface="+mj-lt"/>
              <a:buAutoNum type="arabicPeriod"/>
            </a:pPr>
            <a:r>
              <a:rPr lang="en-US" sz="1600" dirty="0">
                <a:latin typeface="Alexandria" pitchFamily="2" charset="-78"/>
              </a:rPr>
              <a:t>Understand the fundamental concepts of machine learning,</a:t>
            </a:r>
          </a:p>
          <a:p>
            <a:pPr marL="457200" indent="-457200" algn="just">
              <a:buFont typeface="+mj-lt"/>
              <a:buAutoNum type="arabicPeriod"/>
            </a:pPr>
            <a:r>
              <a:rPr lang="en-US" sz="1600" dirty="0">
                <a:latin typeface="Alexandria" pitchFamily="2" charset="-78"/>
              </a:rPr>
              <a:t>Explore the principles of neural networks and deep learning,</a:t>
            </a:r>
          </a:p>
          <a:p>
            <a:pPr marL="457200" indent="-457200" algn="just">
              <a:buFont typeface="+mj-lt"/>
              <a:buAutoNum type="arabicPeriod"/>
            </a:pPr>
            <a:r>
              <a:rPr lang="en-US" sz="1600" dirty="0">
                <a:latin typeface="Alexandria" pitchFamily="2" charset="-78"/>
              </a:rPr>
              <a:t>Gain insights into different machine learning algorithms and models,</a:t>
            </a:r>
          </a:p>
          <a:p>
            <a:pPr marL="457200" indent="-457200" algn="just">
              <a:buFont typeface="+mj-lt"/>
              <a:buAutoNum type="arabicPeriod"/>
            </a:pPr>
            <a:r>
              <a:rPr lang="en-US" sz="1600" dirty="0">
                <a:latin typeface="Alexandria" pitchFamily="2" charset="-78"/>
              </a:rPr>
              <a:t>Understand data preprocessing techniques, feature selection, </a:t>
            </a:r>
          </a:p>
          <a:p>
            <a:pPr marL="457200" indent="-457200" algn="just">
              <a:buFont typeface="+mj-lt"/>
              <a:buAutoNum type="arabicPeriod"/>
            </a:pPr>
            <a:r>
              <a:rPr lang="en-GB" sz="1600" dirty="0">
                <a:latin typeface="Alexandria" pitchFamily="2" charset="-78"/>
              </a:rPr>
              <a:t>Explore AI Applications in Various Industries,</a:t>
            </a:r>
          </a:p>
          <a:p>
            <a:pPr marL="457200" indent="-457200" algn="just">
              <a:buFont typeface="+mj-lt"/>
              <a:buAutoNum type="arabicPeriod"/>
            </a:pPr>
            <a:r>
              <a:rPr lang="en-US" sz="1600" dirty="0">
                <a:latin typeface="Alexandria" pitchFamily="2" charset="-78"/>
              </a:rPr>
              <a:t>Address the ethical implications and regulatory challenges associated with the adoption of AI and machine learning,</a:t>
            </a:r>
          </a:p>
          <a:p>
            <a:pPr marL="457200" indent="-457200" algn="just">
              <a:buFont typeface="+mj-lt"/>
              <a:buAutoNum type="arabicPeriod"/>
            </a:pPr>
            <a:r>
              <a:rPr lang="en-US" sz="1600" dirty="0">
                <a:latin typeface="Alexandria" pitchFamily="2" charset="-78"/>
              </a:rPr>
              <a:t>Explore real-world case studies and practical applications of AI and machine learning.</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3" name="TextBox 2"/>
          <p:cNvSpPr txBox="1"/>
          <p:nvPr/>
        </p:nvSpPr>
        <p:spPr>
          <a:xfrm>
            <a:off x="8787539" y="6292631"/>
            <a:ext cx="3093286"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lvl="0"/>
            <a:r>
              <a:rPr lang="en-US" altLang="en-US" sz="2000" b="1" dirty="0">
                <a:solidFill>
                  <a:srgbClr val="00B0F0"/>
                </a:solidFill>
                <a:latin typeface="Alexandria" pitchFamily="2" charset="-78"/>
                <a:cs typeface="Alexandria" pitchFamily="2" charset="-78"/>
              </a:rPr>
              <a:t>Learning Objectives</a:t>
            </a:r>
            <a:endParaRPr sz="2000" b="1" dirty="0">
              <a:solidFill>
                <a:srgbClr val="3BCCFF"/>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988359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539430"/>
          </a:xfrm>
          <a:prstGeom prst="rect">
            <a:avLst/>
          </a:prstGeom>
          <a:noFill/>
        </p:spPr>
        <p:txBody>
          <a:bodyPr wrap="square" rtlCol="0">
            <a:spAutoFit/>
          </a:bodyPr>
          <a:lstStyle/>
          <a:p>
            <a:pPr marL="514350" indent="-514350" algn="just">
              <a:buFont typeface="+mj-lt"/>
              <a:buAutoNum type="arabicPeriod"/>
            </a:pPr>
            <a:r>
              <a:rPr lang="en-US" sz="1600" dirty="0">
                <a:latin typeface="Alexandria" pitchFamily="2" charset="-78"/>
              </a:rPr>
              <a:t>INTRODUCTION</a:t>
            </a:r>
          </a:p>
          <a:p>
            <a:pPr marL="514350" indent="-514350" algn="just">
              <a:buFont typeface="+mj-lt"/>
              <a:buAutoNum type="arabicPeriod"/>
            </a:pPr>
            <a:r>
              <a:rPr lang="en-US" sz="1600" dirty="0">
                <a:latin typeface="Alexandria" pitchFamily="2" charset="-78"/>
              </a:rPr>
              <a:t>A BRIEF HISTORY OF AI </a:t>
            </a:r>
          </a:p>
          <a:p>
            <a:pPr algn="just"/>
            <a:r>
              <a:rPr lang="en-US" sz="1600" dirty="0">
                <a:latin typeface="Alexandria" pitchFamily="2" charset="-78"/>
              </a:rPr>
              <a:t>	2.1 The Early Years </a:t>
            </a:r>
          </a:p>
          <a:p>
            <a:pPr algn="just"/>
            <a:r>
              <a:rPr lang="en-US" sz="1600" dirty="0">
                <a:latin typeface="Alexandria" pitchFamily="2" charset="-78"/>
              </a:rPr>
              <a:t>	2.2The AI Industry Flourishes </a:t>
            </a:r>
          </a:p>
          <a:p>
            <a:pPr algn="just"/>
            <a:r>
              <a:rPr lang="en-US" sz="1600" dirty="0">
                <a:latin typeface="Alexandria" pitchFamily="2" charset="-78"/>
              </a:rPr>
              <a:t>	2.3The Current State of AI </a:t>
            </a:r>
          </a:p>
          <a:p>
            <a:pPr algn="just"/>
            <a:r>
              <a:rPr lang="en-US" sz="1600" dirty="0">
                <a:latin typeface="Alexandria" pitchFamily="2" charset="-78"/>
              </a:rPr>
              <a:t>3. THE AI LANDSCAPE</a:t>
            </a:r>
          </a:p>
          <a:p>
            <a:pPr algn="just"/>
            <a:r>
              <a:rPr lang="en-US" sz="1600" dirty="0">
                <a:latin typeface="Alexandria" pitchFamily="2" charset="-78"/>
              </a:rPr>
              <a:t>	3.1 The Scope of AI</a:t>
            </a:r>
          </a:p>
          <a:p>
            <a:pPr algn="just"/>
            <a:r>
              <a:rPr lang="en-US" sz="1600" dirty="0">
                <a:latin typeface="Alexandria" pitchFamily="2" charset="-78"/>
              </a:rPr>
              <a:t>	</a:t>
            </a:r>
            <a:r>
              <a:rPr lang="en-GB" sz="1600" dirty="0">
                <a:latin typeface="Alexandria" pitchFamily="2" charset="-78"/>
              </a:rPr>
              <a:t>3.2 AI: Algorithmic Classes</a:t>
            </a:r>
          </a:p>
          <a:p>
            <a:pPr algn="just"/>
            <a:r>
              <a:rPr lang="en-US" sz="1600" dirty="0">
                <a:latin typeface="Alexandria" pitchFamily="2" charset="-78"/>
              </a:rPr>
              <a:t>4. APPLICATIONS IN THE FINANCIAL INDUSTRY</a:t>
            </a:r>
          </a:p>
          <a:p>
            <a:pPr algn="just"/>
            <a:r>
              <a:rPr lang="en-US" sz="1600" dirty="0">
                <a:latin typeface="Alexandria" pitchFamily="2" charset="-78"/>
              </a:rPr>
              <a:t>	</a:t>
            </a:r>
            <a:r>
              <a:rPr lang="en-GB" sz="1600" dirty="0">
                <a:latin typeface="Alexandria" pitchFamily="2" charset="-78"/>
              </a:rPr>
              <a:t>4.1Banking</a:t>
            </a:r>
          </a:p>
          <a:p>
            <a:pPr algn="just"/>
            <a:r>
              <a:rPr lang="en-GB" sz="1600" dirty="0">
                <a:latin typeface="Alexandria" pitchFamily="2" charset="-78"/>
              </a:rPr>
              <a:t>	4.2 Investing</a:t>
            </a:r>
          </a:p>
          <a:p>
            <a:pPr algn="just"/>
            <a:r>
              <a:rPr lang="en-GB" sz="1600" dirty="0">
                <a:latin typeface="Alexandria" pitchFamily="2" charset="-78"/>
              </a:rPr>
              <a:t>	4.3 Insurance</a:t>
            </a:r>
          </a:p>
          <a:p>
            <a:pPr algn="just"/>
            <a:r>
              <a:rPr lang="en-US" sz="1600" dirty="0">
                <a:latin typeface="Alexandria" pitchFamily="2" charset="-78"/>
              </a:rPr>
              <a:t>	</a:t>
            </a:r>
            <a:r>
              <a:rPr lang="en-GB" sz="1600" dirty="0">
                <a:latin typeface="Alexandria" pitchFamily="2" charset="-78"/>
              </a:rPr>
              <a:t>4.4 AI’s Challenges</a:t>
            </a:r>
          </a:p>
          <a:p>
            <a:pPr algn="just"/>
            <a:r>
              <a:rPr lang="en-US" sz="1600" dirty="0">
                <a:latin typeface="Alexandria" pitchFamily="2" charset="-78"/>
              </a:rPr>
              <a:t>5. CONCLUSION</a:t>
            </a: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lvl="0"/>
            <a:r>
              <a:rPr lang="en-US" sz="2000" b="1" dirty="0">
                <a:solidFill>
                  <a:srgbClr val="00B0F0"/>
                </a:solidFill>
                <a:latin typeface="Alexandria" pitchFamily="2" charset="-78"/>
                <a:cs typeface="Alexandria" pitchFamily="2" charset="-78"/>
              </a:rPr>
              <a:t>Lecture Outline</a:t>
            </a:r>
            <a:endParaRPr sz="2000" b="1" dirty="0">
              <a:solidFill>
                <a:srgbClr val="3BCCFF"/>
              </a:solidFill>
              <a:latin typeface="Alexandria Black" pitchFamily="2" charset="-78"/>
              <a:ea typeface="Times New Roman"/>
              <a:cs typeface="Alexandria Black" pitchFamily="2" charset="-78"/>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US" sz="2000" b="1" dirty="0">
                <a:latin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753140" y="2203190"/>
            <a:ext cx="10467633" cy="3108543"/>
          </a:xfrm>
          <a:prstGeom prst="rect">
            <a:avLst/>
          </a:prstGeom>
          <a:noFill/>
        </p:spPr>
        <p:txBody>
          <a:bodyPr wrap="square" lIns="91440" tIns="45720" rIns="91440" bIns="45720" rtlCol="0" anchor="t">
            <a:spAutoFit/>
          </a:bodyPr>
          <a:lstStyle/>
          <a:p>
            <a:r>
              <a:rPr lang="en-US" sz="2000" b="1" dirty="0">
                <a:latin typeface="Alexandria" pitchFamily="2" charset="-78"/>
              </a:rPr>
              <a:t>1. INTRODUCTION</a:t>
            </a:r>
          </a:p>
          <a:p>
            <a:pPr algn="just"/>
            <a:endParaRPr lang="en-US" sz="1600" dirty="0">
              <a:latin typeface="Alexandria" pitchFamily="2" charset="-78"/>
            </a:endParaRPr>
          </a:p>
          <a:p>
            <a:pPr algn="just"/>
            <a:r>
              <a:rPr lang="en-US" sz="1600" dirty="0">
                <a:latin typeface="Alexandria" pitchFamily="2" charset="-78"/>
              </a:rPr>
              <a:t>The notion of intelligence is at the heart of human nature, as reflected in the very name of our species – homo sapiens (‘man the wise’). For thousands of years, we have sought to comprehend how ‘a mere handful of matter can perceive, understand, predict and manipulate a world far larger and more complicated than itself’. The notion of intelligence cannot be fully captured in formulaic terms, which has led scientists to advance a plethora of divergent definitions.  In Mainstream Science on Intelligence, a number of prominent scientists settled on the following characterization of intelligence: ‘A very general mental capability that, among other things, involves the ability to reason, plan, solve problems, think abstractly, comprehend complex ideas, learn quickly and learn from experience.’ To arrive at these capabilities, intelligence is said to integrate cognitive functions such as perception, attention, memory, language and planning. Ever since computers were invented, humans have also wondered whether machines might be able to exhibit intelligent behavior. Artificial intelligence</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2112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76247"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62769" cy="3847207"/>
          </a:xfrm>
          <a:prstGeom prst="rect">
            <a:avLst/>
          </a:prstGeom>
          <a:noFill/>
        </p:spPr>
        <p:txBody>
          <a:bodyPr wrap="square" rtlCol="0">
            <a:spAutoFit/>
          </a:bodyPr>
          <a:lstStyle/>
          <a:p>
            <a:pPr algn="just"/>
            <a:r>
              <a:rPr lang="en-US" sz="2000" b="1" dirty="0">
                <a:latin typeface="Alexandria" pitchFamily="2" charset="-78"/>
                <a:cs typeface="Alexandria" pitchFamily="2" charset="-78"/>
              </a:rPr>
              <a:t>1. INTRODUCTION</a:t>
            </a:r>
          </a:p>
          <a:p>
            <a:pPr algn="just"/>
            <a:r>
              <a:rPr lang="en-US" sz="1600" dirty="0">
                <a:latin typeface="Alexandria" pitchFamily="2" charset="-78"/>
                <a:cs typeface="Alexandria" pitchFamily="2" charset="-78"/>
              </a:rPr>
              <a:t>Foundations of artificial intelligence and machine learning (AI) is the interdisciplinary field that studies how machines can be made to think or act in an intelligent manner.</a:t>
            </a:r>
          </a:p>
          <a:p>
            <a:pPr algn="just"/>
            <a:br>
              <a:rPr lang="en-US" sz="1600" dirty="0">
                <a:latin typeface="Alexandria" pitchFamily="2" charset="-78"/>
                <a:cs typeface="Alexandria" pitchFamily="2" charset="-78"/>
              </a:rPr>
            </a:br>
            <a:r>
              <a:rPr lang="en-US" sz="1600" dirty="0">
                <a:latin typeface="Alexandria" pitchFamily="2" charset="-78"/>
                <a:cs typeface="Alexandria" pitchFamily="2" charset="-78"/>
              </a:rPr>
              <a:t>The broad foundations of AI include computer science, mathematics, neuroscience, psychology, linguistics and philosophy. In view of our abstract understanding of intelligence, it is perhaps unsurprising that the standard for technology that qualifies as AI is fuzzy and time-bound. In general, the AI label is attached to machines (that is, computers comprising hardware and software) that are able to solve complex problems, which may involve acting or thinking in a human-like manner.</a:t>
            </a:r>
          </a:p>
          <a:p>
            <a:pPr algn="just"/>
            <a:br>
              <a:rPr lang="en-US" sz="1600" dirty="0">
                <a:latin typeface="Alexandria" pitchFamily="2" charset="-78"/>
                <a:cs typeface="Alexandria" pitchFamily="2" charset="-78"/>
              </a:rPr>
            </a:br>
            <a:r>
              <a:rPr lang="en-US" sz="1600" dirty="0">
                <a:latin typeface="Alexandria" pitchFamily="2" charset="-78"/>
                <a:cs typeface="Alexandria" pitchFamily="2" charset="-78"/>
              </a:rPr>
              <a:t>In turn, machine learning (ML) is a subfield of AI that comprises algorithms that improve their performance with experience, as opposed to being programmed to follow predetermined rules.</a:t>
            </a:r>
          </a:p>
          <a:p>
            <a:pPr algn="just"/>
            <a:r>
              <a:rPr lang="en-US" sz="1600" dirty="0">
                <a:latin typeface="Alexandria" pitchFamily="2" charset="-78"/>
                <a:cs typeface="Alexandria" pitchFamily="2" charset="-78"/>
              </a:rPr>
              <a:t>Through the lectures, several applications of AI in the financial industry will be highlighted, focusing on the banking, investing and insurance sectors.</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7194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914538"/>
            <a:ext cx="4939659" cy="3785611"/>
          </a:xfrm>
          <a:prstGeom prst="rect">
            <a:avLst/>
          </a:prstGeom>
          <a:noFill/>
          <a:ln>
            <a:noFill/>
          </a:ln>
        </p:spPr>
        <p:txBody>
          <a:bodyPr spcFirstLastPara="1" wrap="square" lIns="91425" tIns="45700" rIns="91425" bIns="45700" anchor="t" anchorCtr="0">
            <a:spAutoFit/>
          </a:bodyPr>
          <a:lstStyle/>
          <a:p>
            <a:r>
              <a:rPr lang="en-US" sz="2000" b="1" dirty="0">
                <a:latin typeface="Alexandria" pitchFamily="2" charset="-78"/>
              </a:rPr>
              <a:t>2. A BRIEF HISTORY OF AI </a:t>
            </a:r>
          </a:p>
          <a:p>
            <a:endParaRPr lang="en-US" sz="2000" b="1" dirty="0">
              <a:latin typeface="Alexandria" pitchFamily="2" charset="-78"/>
            </a:endParaRPr>
          </a:p>
          <a:p>
            <a:r>
              <a:rPr lang="en-US" sz="2000" b="1" dirty="0">
                <a:latin typeface="Alexandria" pitchFamily="2" charset="-78"/>
              </a:rPr>
              <a:t>	2.1 The Early Years </a:t>
            </a:r>
          </a:p>
          <a:p>
            <a:r>
              <a:rPr lang="en-US" sz="2000" b="1" dirty="0">
                <a:latin typeface="Alexandria" pitchFamily="2" charset="-78"/>
              </a:rPr>
              <a:t>	2.2The AI Industry Flourishes </a:t>
            </a:r>
          </a:p>
          <a:p>
            <a:r>
              <a:rPr lang="en-US" sz="2000" b="1" dirty="0">
                <a:latin typeface="Alexandria" pitchFamily="2" charset="-78"/>
              </a:rPr>
              <a:t>	2.3The Current State of AI </a:t>
            </a:r>
          </a:p>
          <a:p>
            <a:endParaRPr lang="en-US" sz="2000" b="1" dirty="0">
              <a:latin typeface="Alexandria" pitchFamily="2" charset="-78"/>
            </a:endParaRPr>
          </a:p>
          <a:p>
            <a:endParaRPr lang="en-US" sz="2000" b="1" dirty="0">
              <a:latin typeface="Alexandria" pitchFamily="2" charset="-78"/>
            </a:endParaRPr>
          </a:p>
          <a:p>
            <a:endParaRPr lang="en-US" sz="2000" b="1" dirty="0">
              <a:latin typeface="Alexandria" pitchFamily="2" charset="-78"/>
            </a:endParaRPr>
          </a:p>
          <a:p>
            <a:endParaRPr lang="en-US" sz="2000" b="1" dirty="0">
              <a:latin typeface="Alexandria" pitchFamily="2" charset="-78"/>
            </a:endParaRPr>
          </a:p>
          <a:p>
            <a:endParaRPr lang="en-US" sz="2000" b="1" dirty="0">
              <a:latin typeface="Alexandria" pitchFamily="2" charset="-78"/>
            </a:endParaRPr>
          </a:p>
          <a:p>
            <a:endParaRPr lang="en-US" sz="2000" b="1" dirty="0">
              <a:latin typeface="Alexandria" pitchFamily="2" charset="-78"/>
            </a:endParaRPr>
          </a:p>
          <a:p>
            <a:endParaRPr lang="en-US" sz="2000" b="1" dirty="0">
              <a:latin typeface="Alexandria" pitchFamily="2" charset="-78"/>
            </a:endParaRPr>
          </a:p>
        </p:txBody>
      </p:sp>
    </p:spTree>
    <p:extLst>
      <p:ext uri="{BB962C8B-B14F-4D97-AF65-F5344CB8AC3E}">
        <p14:creationId xmlns:p14="http://schemas.microsoft.com/office/powerpoint/2010/main" val="371175709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545250"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541000" cy="3847207"/>
          </a:xfrm>
          <a:prstGeom prst="rect">
            <a:avLst/>
          </a:prstGeom>
          <a:noFill/>
        </p:spPr>
        <p:txBody>
          <a:bodyPr wrap="square" rtlCol="0">
            <a:spAutoFit/>
          </a:bodyPr>
          <a:lstStyle/>
          <a:p>
            <a:pPr algn="just"/>
            <a:r>
              <a:rPr lang="en-US" sz="2000" b="1" dirty="0">
                <a:latin typeface="Alexandria" pitchFamily="2" charset="-78"/>
              </a:rPr>
              <a:t>2. A BRIEF HISTORY OF AI </a:t>
            </a:r>
          </a:p>
          <a:p>
            <a:pPr algn="just"/>
            <a:endParaRPr lang="en-US" sz="1600" b="1" dirty="0">
              <a:latin typeface="Alexandria" pitchFamily="2" charset="-78"/>
            </a:endParaRPr>
          </a:p>
          <a:p>
            <a:pPr algn="just"/>
            <a:r>
              <a:rPr lang="en-US" b="1" dirty="0">
                <a:latin typeface="Alexandria" pitchFamily="2" charset="-78"/>
              </a:rPr>
              <a:t>2.1 The Early Years </a:t>
            </a:r>
          </a:p>
          <a:p>
            <a:pPr algn="just"/>
            <a:r>
              <a:rPr lang="en-US" sz="1600" dirty="0">
                <a:latin typeface="Alexandria" pitchFamily="2" charset="-78"/>
              </a:rPr>
              <a:t>Any meaningful introduction to AI ought to commence with a brief exploration of the field’s historical milestones, which have shaped our expectations of machines’ capabilities and their limitations.</a:t>
            </a:r>
          </a:p>
          <a:p>
            <a:pPr algn="just"/>
            <a:r>
              <a:rPr lang="en-US" sz="1600" dirty="0">
                <a:latin typeface="Alexandria" pitchFamily="2" charset="-78"/>
              </a:rPr>
              <a:t>Theory of computation demonstrated that any form of computation could be described digitally.</a:t>
            </a:r>
            <a:br>
              <a:rPr lang="en-US" sz="1600" dirty="0">
                <a:latin typeface="Alexandria" pitchFamily="2" charset="-78"/>
              </a:rPr>
            </a:br>
            <a:r>
              <a:rPr lang="en-US" sz="1600" dirty="0">
                <a:latin typeface="Alexandria" pitchFamily="2" charset="-78"/>
              </a:rPr>
              <a:t>Indeed, it was around this time that Pitts and McCulloch started to explore what researchers would later refer to as neural networks.</a:t>
            </a:r>
          </a:p>
          <a:p>
            <a:pPr algn="just"/>
            <a:endParaRPr lang="en-US" sz="1600" dirty="0">
              <a:latin typeface="Alexandria" pitchFamily="2" charset="-78"/>
            </a:endParaRPr>
          </a:p>
          <a:p>
            <a:pPr algn="just"/>
            <a:r>
              <a:rPr lang="en-US" sz="1600" dirty="0">
                <a:latin typeface="Alexandria" pitchFamily="2" charset="-78"/>
              </a:rPr>
              <a:t>In 1950, Turing published a landmark paper in which he asked a short yet challenging question: ‘Can machines think?’ Turing recognized that the concept of ‘thought’ was elusive, opting to sidestep the ambiguity by advancing a question that he regarded to be closely related: ‘Are there imaginable computers that would do well in the imitation game?’ The imitation game, or Turing Test, involves an interrogator trying to find out which of two participants is a machine by asking questions and evaluating each participant’s written responses.</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83309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746728"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16275" cy="3416320"/>
          </a:xfrm>
          <a:prstGeom prst="rect">
            <a:avLst/>
          </a:prstGeom>
          <a:noFill/>
        </p:spPr>
        <p:txBody>
          <a:bodyPr wrap="square" rtlCol="0">
            <a:spAutoFit/>
          </a:bodyPr>
          <a:lstStyle/>
          <a:p>
            <a:pPr algn="just"/>
            <a:r>
              <a:rPr lang="en-US" sz="2000" b="1" dirty="0">
                <a:latin typeface="Alexandria" pitchFamily="2" charset="-78"/>
              </a:rPr>
              <a:t>2. A BRIEF HISTORY OF AI cont. </a:t>
            </a:r>
          </a:p>
          <a:p>
            <a:pPr algn="just"/>
            <a:endParaRPr lang="en-US" b="1" dirty="0">
              <a:latin typeface="Alexandria" pitchFamily="2" charset="-78"/>
            </a:endParaRPr>
          </a:p>
          <a:p>
            <a:pPr algn="just"/>
            <a:r>
              <a:rPr lang="en-US" b="1" dirty="0">
                <a:latin typeface="Alexandria" pitchFamily="2" charset="-78"/>
              </a:rPr>
              <a:t>2.1 The Early Years cont.  </a:t>
            </a:r>
          </a:p>
          <a:p>
            <a:pPr algn="just"/>
            <a:r>
              <a:rPr lang="en-US" sz="1600" dirty="0">
                <a:latin typeface="Alexandria" pitchFamily="2" charset="-78"/>
              </a:rPr>
              <a:t>The test’s usefulness as a measure of AI’s success was famously mocked by The Economist in an article entitled ‘Artificial Stupidity’, in which the author noted that human behavior is often remarkably unintel-ligent.14 As a result, AI researchers have not devoted much time to building machines with the sole purpose of passing the Turing Test.</a:t>
            </a:r>
          </a:p>
          <a:p>
            <a:pPr algn="just"/>
            <a:endParaRPr lang="en-US" sz="1600" dirty="0">
              <a:latin typeface="Alexandria" pitchFamily="2" charset="-78"/>
            </a:endParaRPr>
          </a:p>
          <a:p>
            <a:pPr algn="just"/>
            <a:r>
              <a:rPr lang="en-US" sz="1600" dirty="0">
                <a:latin typeface="Alexandria" pitchFamily="2" charset="-78"/>
              </a:rPr>
              <a:t>Russell and </a:t>
            </a:r>
            <a:r>
              <a:rPr lang="en-US" sz="1600" dirty="0" err="1">
                <a:latin typeface="Alexandria" pitchFamily="2" charset="-78"/>
              </a:rPr>
              <a:t>Norvigdrew</a:t>
            </a:r>
            <a:r>
              <a:rPr lang="en-US" sz="1600" dirty="0">
                <a:latin typeface="Alexandria" pitchFamily="2" charset="-78"/>
              </a:rPr>
              <a:t> an analogy with aeronautical engineers, who do not define the goal of their field as making ‘machines that fly so exactly like pigeons that they can fool pigeons’.15 Nevertheless, Turing’s paper remains relevant to this day, as it introduced fundamental concepts like machine learning and reinforcement learning, which are explored further below.</a:t>
            </a:r>
          </a:p>
          <a:p>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08802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8180681"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27455"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47271" cy="3662541"/>
          </a:xfrm>
          <a:prstGeom prst="rect">
            <a:avLst/>
          </a:prstGeom>
          <a:noFill/>
        </p:spPr>
        <p:txBody>
          <a:bodyPr wrap="square" rtlCol="0">
            <a:spAutoFit/>
          </a:bodyPr>
          <a:lstStyle/>
          <a:p>
            <a:pPr algn="just"/>
            <a:r>
              <a:rPr lang="en-US" sz="2000" b="1" dirty="0">
                <a:latin typeface="Alexandria" pitchFamily="2" charset="-78"/>
              </a:rPr>
              <a:t>2. A BRIEF HISTORY OF AI cont. </a:t>
            </a:r>
          </a:p>
          <a:p>
            <a:pPr algn="just"/>
            <a:endParaRPr lang="en-US" b="1" dirty="0">
              <a:latin typeface="Alexandria" pitchFamily="2" charset="-78"/>
            </a:endParaRPr>
          </a:p>
          <a:p>
            <a:pPr algn="just"/>
            <a:r>
              <a:rPr lang="en-US" b="1" dirty="0">
                <a:latin typeface="Alexandria" pitchFamily="2" charset="-78"/>
              </a:rPr>
              <a:t>2.1 The Early Years cont.  </a:t>
            </a:r>
          </a:p>
          <a:p>
            <a:pPr algn="just"/>
            <a:r>
              <a:rPr lang="en-US" sz="1600" dirty="0">
                <a:latin typeface="Alexandria" pitchFamily="2" charset="-78"/>
              </a:rPr>
              <a:t>In the summer of 1956, a small team of scientists led by John McCarthy organized a two-month conference at Dartmouth College to study the topic of ‘artificial intelligence’.</a:t>
            </a:r>
          </a:p>
          <a:p>
            <a:pPr algn="just"/>
            <a:br>
              <a:rPr lang="en-US" sz="1600" dirty="0">
                <a:latin typeface="Alexandria" pitchFamily="2" charset="-78"/>
              </a:rPr>
            </a:br>
            <a:r>
              <a:rPr lang="en-US" sz="1600" dirty="0">
                <a:latin typeface="Alexandria" pitchFamily="2" charset="-78"/>
              </a:rPr>
              <a:t>This marked the first usage of the term, though Russell and </a:t>
            </a:r>
            <a:r>
              <a:rPr lang="en-US" sz="1600" dirty="0" err="1">
                <a:latin typeface="Alexandria" pitchFamily="2" charset="-78"/>
              </a:rPr>
              <a:t>Norvig</a:t>
            </a:r>
            <a:r>
              <a:rPr lang="en-US" sz="1600" dirty="0">
                <a:latin typeface="Alexandria" pitchFamily="2" charset="-78"/>
              </a:rPr>
              <a:t> note that perhaps the term ‘computational rationality’ would have been more precise and less threatening. The early years of AI were marked by great expectations and enthusiasm. Given the primitive computers and programming tools that were available at the time, and the fact that computers were perceived to be capable of little more than rudimentary arithmetic operations, people were astonished when-ever a computer did anything remotely clever. In his paper, Turing had drawn up a list of tasks that the intellectual establishment assumed machines would never be able to perform.</a:t>
            </a:r>
          </a:p>
          <a:p>
            <a:pPr algn="just"/>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298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638240"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19645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62769" cy="3877985"/>
          </a:xfrm>
          <a:prstGeom prst="rect">
            <a:avLst/>
          </a:prstGeom>
          <a:noFill/>
        </p:spPr>
        <p:txBody>
          <a:bodyPr wrap="square" rtlCol="0">
            <a:spAutoFit/>
          </a:bodyPr>
          <a:lstStyle/>
          <a:p>
            <a:pPr algn="just"/>
            <a:r>
              <a:rPr lang="en-US" sz="2000" b="1" dirty="0">
                <a:latin typeface="Alexandria" pitchFamily="2" charset="-78"/>
              </a:rPr>
              <a:t>2. A BRIEF HISTORY OF AI cont. </a:t>
            </a:r>
          </a:p>
          <a:p>
            <a:pPr algn="just"/>
            <a:endParaRPr lang="en-US" sz="1600" b="1" dirty="0">
              <a:latin typeface="Alexandria" pitchFamily="2" charset="-78"/>
            </a:endParaRPr>
          </a:p>
          <a:p>
            <a:pPr algn="just"/>
            <a:r>
              <a:rPr lang="en-US" b="1" dirty="0">
                <a:latin typeface="Alexandria" pitchFamily="2" charset="-78"/>
              </a:rPr>
              <a:t>2.1 The Early Years cont.  </a:t>
            </a:r>
          </a:p>
          <a:p>
            <a:pPr algn="just"/>
            <a:endParaRPr lang="en-US" sz="1600" dirty="0">
              <a:latin typeface="Alexandria" pitchFamily="2" charset="-78"/>
            </a:endParaRPr>
          </a:p>
          <a:p>
            <a:pPr algn="just"/>
            <a:r>
              <a:rPr lang="en-US" sz="1600" dirty="0">
                <a:latin typeface="Alexandria" pitchFamily="2" charset="-78"/>
              </a:rPr>
              <a:t>Presented with this challenge, many AI researchers naturally responded by creating AI programs that surpassed one after the other. McCarthy would later refer to this period as the ‘Look, Ma, no hands!’ era. In 1958, McCarthy (then at MIT) defined the high-level language Lisp, which would become the main language for AI programs for the next 30 years. From the earliest days, AI researchers did not shy away from making bold predictions of the field’s coming successes, which served as reference points for both industry insiders and outsiders. A period of slow development – commonly referred to as the first AI winter – ensued from 1974 to 1980.</a:t>
            </a:r>
          </a:p>
          <a:p>
            <a:endParaRPr lang="en-US" sz="1600" dirty="0">
              <a:latin typeface="Alexandria" pitchFamily="2" charset="-78"/>
            </a:endParaRPr>
          </a:p>
          <a:p>
            <a:endParaRPr lang="en-US" sz="1600" dirty="0">
              <a:latin typeface="Alexandria" pitchFamily="2" charset="-78"/>
            </a:endParaRPr>
          </a:p>
          <a:p>
            <a:endParaRPr lang="en-US" sz="1600" dirty="0">
              <a:latin typeface="Alexandria" pitchFamily="2" charset="-78"/>
            </a:endParaRPr>
          </a:p>
          <a:p>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67115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00233"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85278" cy="3631763"/>
          </a:xfrm>
          <a:prstGeom prst="rect">
            <a:avLst/>
          </a:prstGeom>
          <a:noFill/>
        </p:spPr>
        <p:txBody>
          <a:bodyPr wrap="square" rtlCol="0">
            <a:spAutoFit/>
          </a:bodyPr>
          <a:lstStyle/>
          <a:p>
            <a:r>
              <a:rPr lang="en-US" sz="2000" b="1" dirty="0">
                <a:latin typeface="Alexandria" pitchFamily="2" charset="-78"/>
              </a:rPr>
              <a:t>2. A BRIEF HISTORY OF AI cont. </a:t>
            </a:r>
          </a:p>
          <a:p>
            <a:endParaRPr lang="en-US" sz="1600" dirty="0">
              <a:latin typeface="Alexandria" pitchFamily="2" charset="-78"/>
            </a:endParaRPr>
          </a:p>
          <a:p>
            <a:pPr algn="just"/>
            <a:r>
              <a:rPr lang="en-US" b="1" dirty="0">
                <a:latin typeface="Alexandria" pitchFamily="2" charset="-78"/>
              </a:rPr>
              <a:t>2.2 The AI Industry Flourishes </a:t>
            </a:r>
          </a:p>
          <a:p>
            <a:pPr algn="just"/>
            <a:r>
              <a:rPr lang="en-US" sz="1600" dirty="0">
                <a:latin typeface="Alexandria" pitchFamily="2" charset="-78"/>
              </a:rPr>
              <a:t>The second AI wave took place in the 1980s, thanks to the adoption of ‘expert systems’ by major corporations around the world. Indeed, expert systems proved to be too costly to maintain and difficult to upgrade, as they were unable to learn from experience.</a:t>
            </a:r>
          </a:p>
          <a:p>
            <a:pPr algn="just"/>
            <a:br>
              <a:rPr lang="en-US" sz="1600" dirty="0">
                <a:latin typeface="Alexandria" pitchFamily="2" charset="-78"/>
              </a:rPr>
            </a:br>
            <a:r>
              <a:rPr lang="en-US" sz="1600" dirty="0">
                <a:latin typeface="Alexandria" pitchFamily="2" charset="-78"/>
              </a:rPr>
              <a:t>Kasparov stated that he felt ‘a new kind of intelligence’ across the board, one that could sense the virtue of sacrificing a decisive short-term advantage in favor of an ultimate victory. On the other hand, many critics were quick to dismiss the machine’s achievement, arguing that the use of ‘brute force’, where the machine processes all possible moves to compute its best strategy on a probabilistic basis, was not representative of real intelligence.</a:t>
            </a:r>
          </a:p>
          <a:p>
            <a:pPr algn="just"/>
            <a:br>
              <a:rPr lang="en-US" sz="1600" dirty="0">
                <a:latin typeface="Alexandria" pitchFamily="2" charset="-78"/>
              </a:rPr>
            </a:br>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6603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00233"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78268" cy="3385542"/>
          </a:xfrm>
          <a:prstGeom prst="rect">
            <a:avLst/>
          </a:prstGeom>
          <a:noFill/>
        </p:spPr>
        <p:txBody>
          <a:bodyPr wrap="square" rtlCol="0">
            <a:spAutoFit/>
          </a:bodyPr>
          <a:lstStyle/>
          <a:p>
            <a:r>
              <a:rPr lang="en-US" sz="2000" b="1" dirty="0">
                <a:latin typeface="Alexandria" pitchFamily="2" charset="-78"/>
              </a:rPr>
              <a:t>2. A BRIEF HISTORY OF AI cont. </a:t>
            </a:r>
          </a:p>
          <a:p>
            <a:endParaRPr lang="en-US" sz="1600" dirty="0">
              <a:latin typeface="Alexandria" pitchFamily="2" charset="-78"/>
            </a:endParaRPr>
          </a:p>
          <a:p>
            <a:pPr algn="just"/>
            <a:r>
              <a:rPr lang="en-US" b="1" dirty="0">
                <a:latin typeface="Alexandria" pitchFamily="2" charset="-78"/>
              </a:rPr>
              <a:t>2.2 The AI Industry Flourishes </a:t>
            </a:r>
          </a:p>
          <a:p>
            <a:pPr algn="just"/>
            <a:br>
              <a:rPr lang="en-US" sz="1600" dirty="0">
                <a:latin typeface="Alexandria" pitchFamily="2" charset="-78"/>
              </a:rPr>
            </a:br>
            <a:r>
              <a:rPr lang="en-US" sz="1600" dirty="0" err="1">
                <a:latin typeface="Alexandria" pitchFamily="2" charset="-78"/>
              </a:rPr>
              <a:t>Tesler</a:t>
            </a:r>
            <a:r>
              <a:rPr lang="en-US" sz="1600" dirty="0">
                <a:latin typeface="Alexandria" pitchFamily="2" charset="-78"/>
              </a:rPr>
              <a:t> argues that people perceive AI to be ‘whatever machines haven’t done yet’ because humanity is defined by reference to our ‘allegedly unique intelligence’.21 While the performance of advanced calculations in the 1950s may have marveled the bystander, most would now regard such a feat as banal and unexciting, rendering it unmeritorious of the AI label. </a:t>
            </a:r>
          </a:p>
          <a:p>
            <a:pPr algn="just"/>
            <a:endParaRPr lang="en-US" sz="1600" dirty="0">
              <a:latin typeface="Alexandria" pitchFamily="2" charset="-78"/>
            </a:endParaRPr>
          </a:p>
          <a:p>
            <a:pPr algn="just"/>
            <a:endParaRPr lang="en-US" sz="1600" dirty="0">
              <a:latin typeface="Alexandria" pitchFamily="2" charset="-78"/>
            </a:endParaRPr>
          </a:p>
          <a:p>
            <a:pPr algn="just"/>
            <a:endParaRPr lang="en-US" sz="1600" dirty="0">
              <a:latin typeface="Alexandria" pitchFamily="2" charset="-78"/>
            </a:endParaRPr>
          </a:p>
          <a:p>
            <a:pPr algn="just"/>
            <a:endParaRPr lang="en-US" sz="1600" dirty="0">
              <a:latin typeface="Alexandria" pitchFamily="2" charset="-78"/>
            </a:endParaRPr>
          </a:p>
          <a:p>
            <a:pPr algn="just"/>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5428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684735"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0663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176790" cy="3385542"/>
          </a:xfrm>
          <a:prstGeom prst="rect">
            <a:avLst/>
          </a:prstGeom>
          <a:noFill/>
        </p:spPr>
        <p:txBody>
          <a:bodyPr wrap="square" rtlCol="0">
            <a:spAutoFit/>
          </a:bodyPr>
          <a:lstStyle/>
          <a:p>
            <a:pPr algn="just"/>
            <a:r>
              <a:rPr lang="en-US" sz="2000" b="1" dirty="0">
                <a:latin typeface="Alexandria" pitchFamily="2" charset="-78"/>
              </a:rPr>
              <a:t>2. A BRIEF HISTORY OF AI cont. </a:t>
            </a:r>
          </a:p>
          <a:p>
            <a:pPr algn="just"/>
            <a:endParaRPr lang="en-US" sz="1600" b="1" dirty="0">
              <a:latin typeface="Alexandria" pitchFamily="2" charset="-78"/>
            </a:endParaRPr>
          </a:p>
          <a:p>
            <a:pPr algn="just"/>
            <a:r>
              <a:rPr lang="en-US" b="1" dirty="0">
                <a:latin typeface="Alexandria" pitchFamily="2" charset="-78"/>
              </a:rPr>
              <a:t>2.3 The Current State of AI </a:t>
            </a:r>
          </a:p>
          <a:p>
            <a:pPr algn="just"/>
            <a:r>
              <a:rPr lang="en-US" sz="1600" dirty="0">
                <a:latin typeface="Alexandria" pitchFamily="2" charset="-78"/>
              </a:rPr>
              <a:t>Since the turn of the century, the widespread adoption of the internet has led to an exponential increase in the generation of publicly accessible data.22 The terms ‘big data’ and ‘data science’ are relevant here, as they refer to the analysis (or ‘mining’) of large datasets, often by using AI to identify patterns and derive useful outputs from the data.</a:t>
            </a:r>
          </a:p>
          <a:p>
            <a:pPr algn="just"/>
            <a:br>
              <a:rPr lang="en-US" sz="1600" dirty="0">
                <a:latin typeface="Alexandria" pitchFamily="2" charset="-78"/>
              </a:rPr>
            </a:br>
            <a:r>
              <a:rPr lang="en-US" sz="1600" dirty="0">
                <a:latin typeface="Alexandria" pitchFamily="2" charset="-78"/>
              </a:rPr>
              <a:t>This growing supply of data has catalyzed the rate of progress in AI, specifically in the machine learning subfield, where the accuracy of a model is linked to the amount of high-quality data that is fed to it.</a:t>
            </a:r>
          </a:p>
          <a:p>
            <a:pPr algn="just"/>
            <a:br>
              <a:rPr lang="en-US" sz="1600" dirty="0">
                <a:latin typeface="Alexandria" pitchFamily="2" charset="-78"/>
              </a:rPr>
            </a:br>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79836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684735"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0663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176790" cy="2646878"/>
          </a:xfrm>
          <a:prstGeom prst="rect">
            <a:avLst/>
          </a:prstGeom>
          <a:noFill/>
        </p:spPr>
        <p:txBody>
          <a:bodyPr wrap="square" rtlCol="0">
            <a:spAutoFit/>
          </a:bodyPr>
          <a:lstStyle/>
          <a:p>
            <a:pPr algn="just"/>
            <a:r>
              <a:rPr lang="en-US" sz="2000" b="1" dirty="0">
                <a:latin typeface="Alexandria" pitchFamily="2" charset="-78"/>
              </a:rPr>
              <a:t>2. A BRIEF HISTORY OF AI cont. </a:t>
            </a:r>
          </a:p>
          <a:p>
            <a:pPr algn="just"/>
            <a:endParaRPr lang="en-US" sz="1600" b="1" dirty="0">
              <a:latin typeface="Alexandria" pitchFamily="2" charset="-78"/>
            </a:endParaRPr>
          </a:p>
          <a:p>
            <a:pPr algn="just"/>
            <a:r>
              <a:rPr lang="en-US" b="1" dirty="0">
                <a:latin typeface="Alexandria" pitchFamily="2" charset="-78"/>
              </a:rPr>
              <a:t>2.3 The Current State of AI </a:t>
            </a:r>
          </a:p>
          <a:p>
            <a:pPr algn="just"/>
            <a:r>
              <a:rPr lang="en-US" sz="1600" dirty="0">
                <a:latin typeface="Alexandria" pitchFamily="2" charset="-78"/>
              </a:rPr>
              <a:t>At the sometime, AI practitioners are no longer constrained by high costs or the need to run processes locally, as big tech companies like Amazon (Amazon Web Services), Microsoft (Azure) and Google (Google Cloud Platform) all offer competitively priced, cloud-based AI frameworks.</a:t>
            </a:r>
          </a:p>
          <a:p>
            <a:pPr algn="just"/>
            <a:endParaRPr lang="en-US" sz="1600" dirty="0">
              <a:latin typeface="Alexandria" pitchFamily="2" charset="-78"/>
            </a:endParaRPr>
          </a:p>
          <a:p>
            <a:pPr algn="just"/>
            <a:r>
              <a:rPr lang="en-US" sz="1600" dirty="0">
                <a:latin typeface="Alexandria" pitchFamily="2" charset="-78"/>
              </a:rPr>
              <a:t>In addition, the raw processing power of computers has increased exponentially since 1993, roughly as anticipated by Moore’s Law.</a:t>
            </a:r>
          </a:p>
          <a:p>
            <a:pPr algn="just"/>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1585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914538"/>
            <a:ext cx="4828969" cy="3785611"/>
          </a:xfrm>
          <a:prstGeom prst="rect">
            <a:avLst/>
          </a:prstGeom>
          <a:noFill/>
          <a:ln>
            <a:noFill/>
          </a:ln>
        </p:spPr>
        <p:txBody>
          <a:bodyPr spcFirstLastPara="1" wrap="square" lIns="91425" tIns="45700" rIns="91425" bIns="45700" anchor="t" anchorCtr="0">
            <a:spAutoFit/>
          </a:bodyPr>
          <a:lstStyle/>
          <a:p>
            <a:r>
              <a:rPr lang="en-US" sz="2000" b="1" dirty="0">
                <a:latin typeface="Alexandria" pitchFamily="2" charset="-78"/>
              </a:rPr>
              <a:t>3. THE AI LANDSCAPE</a:t>
            </a:r>
          </a:p>
          <a:p>
            <a:endParaRPr lang="en-US" sz="2000" b="1" dirty="0">
              <a:latin typeface="Alexandria" pitchFamily="2" charset="-78"/>
            </a:endParaRPr>
          </a:p>
          <a:p>
            <a:pPr algn="just"/>
            <a:r>
              <a:rPr lang="en-US" sz="2000" b="1" dirty="0">
                <a:latin typeface="Alexandria" pitchFamily="2" charset="-78"/>
              </a:rPr>
              <a:t>	3.1 The Scope of AI</a:t>
            </a:r>
          </a:p>
          <a:p>
            <a:pPr algn="just"/>
            <a:r>
              <a:rPr lang="en-US" sz="2000" b="1" dirty="0">
                <a:latin typeface="Alexandria" pitchFamily="2" charset="-78"/>
              </a:rPr>
              <a:t>	</a:t>
            </a:r>
            <a:r>
              <a:rPr lang="en-GB" sz="2000" b="1" dirty="0">
                <a:latin typeface="Alexandria" pitchFamily="2" charset="-78"/>
              </a:rPr>
              <a:t>3.2 AI: Algorithmic Classes</a:t>
            </a:r>
          </a:p>
          <a:p>
            <a:pPr algn="just"/>
            <a:endParaRPr lang="en-US" sz="2000" b="1" dirty="0">
              <a:latin typeface="Alexandria" pitchFamily="2" charset="-78"/>
            </a:endParaRPr>
          </a:p>
          <a:p>
            <a:pPr algn="just"/>
            <a:endParaRPr lang="en-US" sz="2000" b="1" dirty="0">
              <a:latin typeface="Alexandria" pitchFamily="2" charset="-78"/>
            </a:endParaRPr>
          </a:p>
          <a:p>
            <a:pPr algn="just"/>
            <a:endParaRPr lang="en-US" sz="2000" b="1" dirty="0">
              <a:latin typeface="Alexandria" pitchFamily="2" charset="-78"/>
            </a:endParaRPr>
          </a:p>
          <a:p>
            <a:pPr algn="just"/>
            <a:endParaRPr lang="en-US" sz="2000" b="1" dirty="0">
              <a:latin typeface="Alexandria" pitchFamily="2" charset="-78"/>
            </a:endParaRPr>
          </a:p>
          <a:p>
            <a:pPr algn="just"/>
            <a:endParaRPr lang="en-US" sz="2000" b="1" dirty="0">
              <a:latin typeface="Alexandria" pitchFamily="2" charset="-78"/>
            </a:endParaRPr>
          </a:p>
          <a:p>
            <a:pPr algn="just"/>
            <a:endParaRPr lang="en-US" sz="2000" b="1" dirty="0">
              <a:latin typeface="Alexandria" pitchFamily="2" charset="-78"/>
            </a:endParaRPr>
          </a:p>
          <a:p>
            <a:pPr algn="just"/>
            <a:endParaRPr lang="en-US" sz="2000" b="1" dirty="0">
              <a:latin typeface="Alexandria" pitchFamily="2" charset="-78"/>
            </a:endParaRPr>
          </a:p>
          <a:p>
            <a:pPr algn="just"/>
            <a:endParaRPr lang="en-GB" sz="2000" b="1" dirty="0">
              <a:latin typeface="Alexandria" pitchFamily="2" charset="-78"/>
            </a:endParaRPr>
          </a:p>
        </p:txBody>
      </p:sp>
    </p:spTree>
    <p:extLst>
      <p:ext uri="{BB962C8B-B14F-4D97-AF65-F5344CB8AC3E}">
        <p14:creationId xmlns:p14="http://schemas.microsoft.com/office/powerpoint/2010/main" val="347582662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19645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78268" cy="3600986"/>
          </a:xfrm>
          <a:prstGeom prst="rect">
            <a:avLst/>
          </a:prstGeom>
          <a:noFill/>
        </p:spPr>
        <p:txBody>
          <a:bodyPr wrap="square" rtlCol="0">
            <a:spAutoFit/>
          </a:bodyPr>
          <a:lstStyle/>
          <a:p>
            <a:pPr algn="just"/>
            <a:r>
              <a:rPr lang="en-US" sz="2000" b="1" dirty="0">
                <a:latin typeface="Alexandria" pitchFamily="2" charset="-78"/>
              </a:rPr>
              <a:t>3. THE AI LANDSCAPE</a:t>
            </a:r>
          </a:p>
          <a:p>
            <a:pPr algn="just"/>
            <a:endParaRPr lang="en-US" sz="1600" b="1" dirty="0">
              <a:latin typeface="Alexandria" pitchFamily="2" charset="-78"/>
            </a:endParaRPr>
          </a:p>
          <a:p>
            <a:pPr algn="just"/>
            <a:r>
              <a:rPr lang="en-US" b="1" dirty="0">
                <a:latin typeface="Alexandria" pitchFamily="2" charset="-78"/>
              </a:rPr>
              <a:t>3.1 The Scope of AI</a:t>
            </a:r>
          </a:p>
          <a:p>
            <a:pPr algn="just"/>
            <a:r>
              <a:rPr lang="en-US" sz="1600" dirty="0">
                <a:latin typeface="Alexandria" pitchFamily="2" charset="-78"/>
              </a:rPr>
              <a:t>At inception, the field of AI sought to replicate human thinking in machines. As such, researchers often categories a machine’s intellect based on how it compares with that of humans.</a:t>
            </a:r>
          </a:p>
          <a:p>
            <a:pPr algn="just"/>
            <a:br>
              <a:rPr lang="en-US" sz="1600" dirty="0">
                <a:latin typeface="Alexandria" pitchFamily="2" charset="-78"/>
              </a:rPr>
            </a:br>
            <a:r>
              <a:rPr lang="en-US" sz="1600" dirty="0">
                <a:latin typeface="Alexandria" pitchFamily="2" charset="-78"/>
              </a:rPr>
              <a:t>Even Watson, IBM’s most advanced question-answering computing system, which benefits from a knowledge base that branches into multiple domains, is only able to resolve a fraction of the problems that our species has collectively conquered. Artificial general intelligence (AGI) refers to the intelligence of a machine that is able to successfully perform any intellectual task that a human can do, including learning, planning, decision-making under uncertainty, joking and perhaps even deceiving or manipulating others.</a:t>
            </a:r>
          </a:p>
          <a:p>
            <a:pPr algn="just"/>
            <a:br>
              <a:rPr lang="en-US" sz="1600" dirty="0">
                <a:latin typeface="Alexandria" pitchFamily="2" charset="-78"/>
              </a:rPr>
            </a:br>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1149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93223"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253126"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23285" cy="3385542"/>
          </a:xfrm>
          <a:prstGeom prst="rect">
            <a:avLst/>
          </a:prstGeom>
          <a:noFill/>
        </p:spPr>
        <p:txBody>
          <a:bodyPr wrap="square" rtlCol="0">
            <a:spAutoFit/>
          </a:bodyPr>
          <a:lstStyle/>
          <a:p>
            <a:pPr algn="just"/>
            <a:r>
              <a:rPr lang="en-US" sz="2000" b="1" dirty="0">
                <a:latin typeface="Alexandria" pitchFamily="2" charset="-78"/>
              </a:rPr>
              <a:t>3. THE AI LANDSCAPE cont. </a:t>
            </a:r>
          </a:p>
          <a:p>
            <a:pPr algn="just"/>
            <a:endParaRPr lang="en-US" sz="1600" b="1" dirty="0">
              <a:latin typeface="Alexandria" pitchFamily="2" charset="-78"/>
            </a:endParaRPr>
          </a:p>
          <a:p>
            <a:pPr algn="just"/>
            <a:r>
              <a:rPr lang="en-US" b="1" dirty="0">
                <a:latin typeface="Alexandria" pitchFamily="2" charset="-78"/>
              </a:rPr>
              <a:t>3.1 The Scope of AI cont. </a:t>
            </a:r>
          </a:p>
          <a:p>
            <a:pPr algn="just"/>
            <a:r>
              <a:rPr lang="en-US" sz="1600" dirty="0">
                <a:latin typeface="Alexandria" pitchFamily="2" charset="-78"/>
              </a:rPr>
              <a:t>In a recent report, the University of Oxford’s Future of Humanity Institute surveyed a panel of AI researchers on timelines for AGI’s arrival and concluded that ‘there is a 50% chance of AI outperforming humans in all tasks in 45 years’. However, the answers given by individual AI practitioners tend to range from ‘in a few years’ to ‘never’. Artificial superintelligence (ASI) refers to a machine that greatly exceeds the cognitive performance of humans in virtually all domains of interest. It is sometimes argued that a machine that has developed AGI capabilities would-be able to achieve ASI status in a short timeframe, perhaps even on the someday, as the iterations of recursive self-improvement accelerate.</a:t>
            </a:r>
          </a:p>
          <a:p>
            <a:pPr algn="just"/>
            <a:endParaRPr lang="en-US" sz="1600" dirty="0">
              <a:latin typeface="Alexandria" pitchFamily="2" charset="-78"/>
            </a:endParaRPr>
          </a:p>
          <a:p>
            <a:pPr algn="just"/>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35835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93223"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253126"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23285" cy="3139321"/>
          </a:xfrm>
          <a:prstGeom prst="rect">
            <a:avLst/>
          </a:prstGeom>
          <a:noFill/>
        </p:spPr>
        <p:txBody>
          <a:bodyPr wrap="square" rtlCol="0">
            <a:spAutoFit/>
          </a:bodyPr>
          <a:lstStyle/>
          <a:p>
            <a:pPr algn="just"/>
            <a:r>
              <a:rPr lang="en-US" sz="2000" b="1" dirty="0">
                <a:latin typeface="Alexandria" pitchFamily="2" charset="-78"/>
              </a:rPr>
              <a:t>3. THE AI LANDSCAPE cont. </a:t>
            </a:r>
          </a:p>
          <a:p>
            <a:pPr algn="just"/>
            <a:endParaRPr lang="en-US" sz="1600" b="1" dirty="0">
              <a:latin typeface="Alexandria" pitchFamily="2" charset="-78"/>
            </a:endParaRPr>
          </a:p>
          <a:p>
            <a:pPr algn="just"/>
            <a:r>
              <a:rPr lang="en-US" b="1" dirty="0">
                <a:latin typeface="Alexandria" pitchFamily="2" charset="-78"/>
              </a:rPr>
              <a:t>3.1 The Scope of AI cont. </a:t>
            </a:r>
          </a:p>
          <a:p>
            <a:pPr algn="just"/>
            <a:r>
              <a:rPr lang="en-US" sz="1600" dirty="0" err="1">
                <a:latin typeface="Alexandria" pitchFamily="2" charset="-78"/>
              </a:rPr>
              <a:t>Aditionally</a:t>
            </a:r>
            <a:r>
              <a:rPr lang="en-US" sz="1600" dirty="0">
                <a:latin typeface="Alexandria" pitchFamily="2" charset="-78"/>
              </a:rPr>
              <a:t>, ‘the first ultra intelligent machine is the last invention that man need ever make, provided that the machine is docile enough to tell us how to keep it under control’. Yudofsky proposes that research be undertaken to create friendly AI (FAI) by introducing checks and balances via mechanism design and programming utility functions that remain friendly as the AI system evolves. </a:t>
            </a:r>
          </a:p>
          <a:p>
            <a:pPr algn="just"/>
            <a:endParaRPr lang="en-US" sz="1600" dirty="0">
              <a:latin typeface="Alexandria" pitchFamily="2" charset="-78"/>
            </a:endParaRPr>
          </a:p>
          <a:p>
            <a:pPr algn="just"/>
            <a:endParaRPr lang="en-US" sz="1600" dirty="0">
              <a:latin typeface="Alexandria" pitchFamily="2" charset="-78"/>
            </a:endParaRPr>
          </a:p>
          <a:p>
            <a:pPr algn="just"/>
            <a:endParaRPr lang="en-US" sz="1600" dirty="0">
              <a:latin typeface="Alexandria" pitchFamily="2" charset="-78"/>
            </a:endParaRPr>
          </a:p>
          <a:p>
            <a:pPr algn="just"/>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465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91745"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134465"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00776" cy="3877985"/>
          </a:xfrm>
          <a:prstGeom prst="rect">
            <a:avLst/>
          </a:prstGeom>
          <a:noFill/>
        </p:spPr>
        <p:txBody>
          <a:bodyPr wrap="square" rtlCol="0">
            <a:spAutoFit/>
          </a:bodyPr>
          <a:lstStyle/>
          <a:p>
            <a:pPr algn="just"/>
            <a:r>
              <a:rPr lang="en-US" sz="2000" b="1" dirty="0">
                <a:latin typeface="Alexandria" pitchFamily="2" charset="-78"/>
              </a:rPr>
              <a:t>3. THE AI LANDSCAPE cont. </a:t>
            </a:r>
          </a:p>
          <a:p>
            <a:pPr algn="just"/>
            <a:endParaRPr lang="en-US" sz="1600" b="1" dirty="0">
              <a:latin typeface="Alexandria" pitchFamily="2" charset="-78"/>
            </a:endParaRPr>
          </a:p>
          <a:p>
            <a:pPr algn="just"/>
            <a:r>
              <a:rPr lang="en-US" b="1" dirty="0">
                <a:latin typeface="Alexandria" pitchFamily="2" charset="-78"/>
              </a:rPr>
              <a:t>3.1 The Scope of AI cont. </a:t>
            </a:r>
          </a:p>
          <a:p>
            <a:pPr algn="just"/>
            <a:r>
              <a:rPr lang="en-US" sz="1600" dirty="0">
                <a:latin typeface="Alexandria" pitchFamily="2" charset="-78"/>
              </a:rPr>
              <a:t>In the absence of safeguards, </a:t>
            </a:r>
            <a:r>
              <a:rPr lang="en-US" sz="1600" dirty="0" err="1">
                <a:latin typeface="Alexandria" pitchFamily="2" charset="-78"/>
              </a:rPr>
              <a:t>Omohundro</a:t>
            </a:r>
            <a:r>
              <a:rPr lang="en-US" sz="1600" dirty="0">
                <a:latin typeface="Alexandria" pitchFamily="2" charset="-78"/>
              </a:rPr>
              <a:t> posits that an innocuous chess program with the ability to self-improve could pose an existential risk to humans. In turn, Maini and </a:t>
            </a:r>
            <a:r>
              <a:rPr lang="en-US" sz="1600" dirty="0" err="1">
                <a:latin typeface="Alexandria" pitchFamily="2" charset="-78"/>
              </a:rPr>
              <a:t>Sabri</a:t>
            </a:r>
            <a:r>
              <a:rPr lang="en-US" sz="1600" dirty="0">
                <a:latin typeface="Alexandria" pitchFamily="2" charset="-78"/>
              </a:rPr>
              <a:t> observe that‘ it’s impossible to predict what will happen, just as mice who intentionally designed a human might have trouble predicting what the human would do to their world.</a:t>
            </a:r>
          </a:p>
          <a:p>
            <a:pPr algn="just"/>
            <a:br>
              <a:rPr lang="en-US" sz="1600" dirty="0">
                <a:latin typeface="Alexandria" pitchFamily="2" charset="-78"/>
              </a:rPr>
            </a:br>
            <a:r>
              <a:rPr lang="en-US" sz="1600" dirty="0">
                <a:latin typeface="Alexandria" pitchFamily="2" charset="-78"/>
              </a:rPr>
              <a:t>A distinction is drawn between machines that merely simulate a mind (weak AI) and machines that actually have a mind (strong AI). To pass the Turing Test, weak AI would suffice, as it is only the machine’s outputs that matter, as opposed to the process through which these are reached.</a:t>
            </a:r>
          </a:p>
          <a:p>
            <a:pPr algn="just"/>
            <a:endParaRPr lang="en-US" sz="1600" dirty="0">
              <a:latin typeface="Alexandria" pitchFamily="2" charset="-78"/>
            </a:endParaRPr>
          </a:p>
          <a:p>
            <a:pPr algn="just"/>
            <a:r>
              <a:rPr lang="en-US" sz="1600" dirty="0">
                <a:latin typeface="Alexandria" pitchFamily="2" charset="-78"/>
              </a:rPr>
              <a:t>The extent to which this distinction can and should be investigated has been brought into question, with suggestions that this issues as relevant as the question of whether submarines can ‘swim’ or planes can ‘fly’.</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07319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545250"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27395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541000" cy="3877985"/>
          </a:xfrm>
          <a:prstGeom prst="rect">
            <a:avLst/>
          </a:prstGeom>
          <a:noFill/>
        </p:spPr>
        <p:txBody>
          <a:bodyPr wrap="square" rtlCol="0">
            <a:spAutoFit/>
          </a:bodyPr>
          <a:lstStyle/>
          <a:p>
            <a:pPr algn="just"/>
            <a:r>
              <a:rPr lang="en-US" sz="2000" b="1" dirty="0">
                <a:latin typeface="Alexandria" pitchFamily="2" charset="-78"/>
              </a:rPr>
              <a:t>3. THE AI LANDSCAPE cont. </a:t>
            </a:r>
          </a:p>
          <a:p>
            <a:pPr algn="just"/>
            <a:endParaRPr lang="en-US" sz="1600" b="1" dirty="0">
              <a:latin typeface="Alexandria" pitchFamily="2" charset="-78"/>
            </a:endParaRPr>
          </a:p>
          <a:p>
            <a:pPr algn="just"/>
            <a:r>
              <a:rPr lang="en-US" b="1" dirty="0">
                <a:latin typeface="Alexandria" pitchFamily="2" charset="-78"/>
              </a:rPr>
              <a:t>3.2 AI: Algorithmic Classes</a:t>
            </a:r>
          </a:p>
          <a:p>
            <a:pPr algn="just"/>
            <a:r>
              <a:rPr lang="en-US" sz="1600" dirty="0">
                <a:latin typeface="Alexandria" pitchFamily="2" charset="-78"/>
              </a:rPr>
              <a:t>The field of AI can also be subdivided based on the types of algorithms that are used to create intelligent machines.</a:t>
            </a:r>
          </a:p>
          <a:p>
            <a:pPr algn="just"/>
            <a:endParaRPr lang="en-US" sz="1600" dirty="0">
              <a:latin typeface="Alexandria" pitchFamily="2" charset="-78"/>
            </a:endParaRPr>
          </a:p>
          <a:p>
            <a:pPr algn="just"/>
            <a:r>
              <a:rPr lang="en-US" sz="1600" dirty="0">
                <a:latin typeface="Alexandria" pitchFamily="2" charset="-78"/>
              </a:rPr>
              <a:t>In the context of software, AI is a broad term that is associated with programs that succeed at performing a (complex) task. Due to the AI effect, many people no longer con-sider these achievements to be representative of ‘real’ intelligence. Nowadays, the term AI is becoming synonymous with machine learning(ML). To achieve this, developers must typically select an adequate model for the task, transform the data into features that can be processed by the model (through feature engineering), and monitor the model’s performance over time. The end goal is to produce an algorithm that has a low rate of error (perhaps lower than that of a human) and is able to improve over time.ML is particularly useful in situations where it would be sub-optimal to program these algorithms, for example if there is a need to eliminate human bias or fatigue-based error.</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1932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591745"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27395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62769" cy="3877985"/>
          </a:xfrm>
          <a:prstGeom prst="rect">
            <a:avLst/>
          </a:prstGeom>
          <a:noFill/>
        </p:spPr>
        <p:txBody>
          <a:bodyPr wrap="square" rtlCol="0">
            <a:spAutoFit/>
          </a:bodyPr>
          <a:lstStyle/>
          <a:p>
            <a:pPr algn="just"/>
            <a:r>
              <a:rPr lang="en-US" sz="2000" b="1" dirty="0">
                <a:latin typeface="Alexandria" pitchFamily="2" charset="-78"/>
              </a:rPr>
              <a:t>3. THE AI LANDSCAPE cont. </a:t>
            </a:r>
          </a:p>
          <a:p>
            <a:pPr algn="just"/>
            <a:endParaRPr lang="en-US" sz="1600" b="1" dirty="0">
              <a:latin typeface="Alexandria" pitchFamily="2" charset="-78"/>
            </a:endParaRPr>
          </a:p>
          <a:p>
            <a:pPr algn="just"/>
            <a:r>
              <a:rPr lang="en-US" b="1" dirty="0">
                <a:latin typeface="Alexandria" pitchFamily="2" charset="-78"/>
              </a:rPr>
              <a:t>3.2 AI: Algorithmic Classes cont. </a:t>
            </a:r>
          </a:p>
          <a:p>
            <a:pPr algn="just"/>
            <a:endParaRPr lang="en-US" sz="1600" dirty="0">
              <a:latin typeface="Alexandria" pitchFamily="2" charset="-78"/>
            </a:endParaRPr>
          </a:p>
          <a:p>
            <a:pPr algn="just"/>
            <a:r>
              <a:rPr lang="en-US" sz="1600" dirty="0">
                <a:latin typeface="Alexandria" pitchFamily="2" charset="-78"/>
              </a:rPr>
              <a:t>For instance, Singh explains that the seemingly accurate algorithm that his students had trained to distinguish huskies from wolves was in fact just learning to identify snow in the images – ‘if snow: return wolf; else: return husky’. Research is being conducted on explainable AI (XAI), which aims to address the opacity arising from black box ML algorithms by describing in an intelligible manner the variables to which the algorithm attributes weight as it evolves.</a:t>
            </a:r>
          </a:p>
          <a:p>
            <a:pPr algn="just"/>
            <a:endParaRPr lang="en-US" sz="1600" dirty="0">
              <a:latin typeface="Alexandria" pitchFamily="2" charset="-78"/>
            </a:endParaRPr>
          </a:p>
          <a:p>
            <a:pPr algn="just"/>
            <a:r>
              <a:rPr lang="en-US" sz="1600" dirty="0">
                <a:latin typeface="Alexandria" pitchFamily="2" charset="-78"/>
              </a:rPr>
              <a:t>By way of reference, estimates suggest that there are only 1080 atoms in the universe.</a:t>
            </a:r>
          </a:p>
          <a:p>
            <a:pPr algn="just"/>
            <a:endParaRPr lang="en-US" sz="1600" dirty="0">
              <a:latin typeface="Alexandria" pitchFamily="2" charset="-78"/>
            </a:endParaRPr>
          </a:p>
          <a:p>
            <a:pPr algn="just"/>
            <a:endParaRPr lang="en-US" sz="1600" dirty="0">
              <a:latin typeface="Alexandria" pitchFamily="2" charset="-78"/>
            </a:endParaRPr>
          </a:p>
          <a:p>
            <a:pPr algn="just"/>
            <a:br>
              <a:rPr lang="en-US" sz="1600" dirty="0">
                <a:latin typeface="Alexandria" pitchFamily="2" charset="-78"/>
              </a:rPr>
            </a:br>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9682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886213"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149963"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38783" cy="3662541"/>
          </a:xfrm>
          <a:prstGeom prst="rect">
            <a:avLst/>
          </a:prstGeom>
          <a:noFill/>
        </p:spPr>
        <p:txBody>
          <a:bodyPr wrap="square" rtlCol="0">
            <a:spAutoFit/>
          </a:bodyPr>
          <a:lstStyle/>
          <a:p>
            <a:pPr algn="just"/>
            <a:r>
              <a:rPr lang="en-US" sz="2000" b="1" dirty="0">
                <a:latin typeface="Alexandria" pitchFamily="2" charset="-78"/>
              </a:rPr>
              <a:t>3. THE AI LANDSCAPE cont. </a:t>
            </a:r>
          </a:p>
          <a:p>
            <a:pPr algn="just"/>
            <a:endParaRPr lang="en-US" b="1" dirty="0">
              <a:latin typeface="Alexandria" pitchFamily="2" charset="-78"/>
            </a:endParaRPr>
          </a:p>
          <a:p>
            <a:pPr algn="just"/>
            <a:r>
              <a:rPr lang="en-US" b="1" dirty="0">
                <a:latin typeface="Alexandria" pitchFamily="2" charset="-78"/>
              </a:rPr>
              <a:t>3.2 AI: Algorithmic Classes cont. </a:t>
            </a:r>
          </a:p>
          <a:p>
            <a:pPr algn="just"/>
            <a:endParaRPr lang="en-US" sz="1600" dirty="0">
              <a:latin typeface="Alexandria" pitchFamily="2" charset="-78"/>
            </a:endParaRPr>
          </a:p>
          <a:p>
            <a:pPr algn="just"/>
            <a:r>
              <a:rPr lang="en-US" sz="1600" dirty="0">
                <a:latin typeface="Alexandria" pitchFamily="2" charset="-78"/>
              </a:rPr>
              <a:t>There are three main methods that can be used to train ML algorithms. In supervised learning, the computer is fed a series of inputs and told what the corresponding output is (e.g., ‘high’ or ‘low’).</a:t>
            </a:r>
            <a:br>
              <a:rPr lang="en-US" sz="1600" dirty="0">
                <a:latin typeface="Alexandria" pitchFamily="2" charset="-78"/>
              </a:rPr>
            </a:br>
            <a:r>
              <a:rPr lang="en-US" sz="1600" dirty="0">
                <a:latin typeface="Alexandria" pitchFamily="2" charset="-78"/>
              </a:rPr>
              <a:t>The objective of the MDP is to find the best policy (i.e., succession of actions for each state) to maximize its reward. If the agent gets closer to the optimal state, it receives feedback on its performance by way of the reward.</a:t>
            </a:r>
          </a:p>
          <a:p>
            <a:pPr algn="just"/>
            <a:br>
              <a:rPr lang="en-US" sz="1600" dirty="0">
                <a:latin typeface="Alexandria" pitchFamily="2" charset="-78"/>
              </a:rPr>
            </a:br>
            <a:endParaRPr lang="en-US" sz="1600" dirty="0">
              <a:latin typeface="Alexandria" pitchFamily="2" charset="-78"/>
            </a:endParaRPr>
          </a:p>
          <a:p>
            <a:pPr algn="just"/>
            <a:r>
              <a:rPr lang="en-US" sz="1600" dirty="0">
                <a:latin typeface="Alexandria" pitchFamily="2" charset="-78"/>
              </a:rPr>
              <a:t>DL also draws from the learning methods that are used more broadly in ML. DeepMind’s </a:t>
            </a:r>
            <a:r>
              <a:rPr lang="en-US" sz="1600" dirty="0" err="1">
                <a:latin typeface="Alexandria" pitchFamily="2" charset="-78"/>
              </a:rPr>
              <a:t>AlphaGo</a:t>
            </a:r>
            <a:r>
              <a:rPr lang="en-US" sz="1600" dirty="0">
                <a:latin typeface="Alexandria" pitchFamily="2" charset="-78"/>
              </a:rPr>
              <a:t> is an example of a software agent that uses a DNN to decide which action to undertake.</a:t>
            </a:r>
          </a:p>
          <a:p>
            <a:pPr algn="just"/>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099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2" y="1914538"/>
            <a:ext cx="4431946" cy="3785611"/>
          </a:xfrm>
          <a:prstGeom prst="rect">
            <a:avLst/>
          </a:prstGeom>
          <a:noFill/>
          <a:ln>
            <a:noFill/>
          </a:ln>
        </p:spPr>
        <p:txBody>
          <a:bodyPr spcFirstLastPara="1" wrap="square" lIns="91425" tIns="45700" rIns="91425" bIns="45700" anchor="t" anchorCtr="0">
            <a:spAutoFit/>
          </a:bodyPr>
          <a:lstStyle/>
          <a:p>
            <a:pPr algn="just"/>
            <a:r>
              <a:rPr lang="en-US" sz="2000" b="1" dirty="0">
                <a:latin typeface="Alexandria" pitchFamily="2" charset="-78"/>
              </a:rPr>
              <a:t>4. APPLICATIONS IN THE FINANCIAL INDUSTRY</a:t>
            </a:r>
          </a:p>
          <a:p>
            <a:pPr algn="just"/>
            <a:endParaRPr lang="en-US" sz="2000" b="1" dirty="0">
              <a:latin typeface="Alexandria" pitchFamily="2" charset="-78"/>
            </a:endParaRPr>
          </a:p>
          <a:p>
            <a:pPr algn="just"/>
            <a:r>
              <a:rPr lang="en-US" sz="2000" b="1" dirty="0">
                <a:latin typeface="Alexandria" pitchFamily="2" charset="-78"/>
              </a:rPr>
              <a:t>	</a:t>
            </a:r>
            <a:r>
              <a:rPr lang="en-GB" sz="2000" b="1" dirty="0">
                <a:latin typeface="Alexandria" pitchFamily="2" charset="-78"/>
              </a:rPr>
              <a:t>4.1Banking</a:t>
            </a:r>
          </a:p>
          <a:p>
            <a:pPr algn="just"/>
            <a:r>
              <a:rPr lang="en-GB" sz="2000" b="1" dirty="0">
                <a:latin typeface="Alexandria" pitchFamily="2" charset="-78"/>
              </a:rPr>
              <a:t>	4.2 Investing</a:t>
            </a:r>
          </a:p>
          <a:p>
            <a:pPr algn="just"/>
            <a:r>
              <a:rPr lang="en-GB" sz="2000" b="1" dirty="0">
                <a:latin typeface="Alexandria" pitchFamily="2" charset="-78"/>
              </a:rPr>
              <a:t>	4.3 Insurance</a:t>
            </a:r>
          </a:p>
          <a:p>
            <a:pPr algn="just"/>
            <a:r>
              <a:rPr lang="en-US" sz="2000" b="1" dirty="0">
                <a:latin typeface="Alexandria" pitchFamily="2" charset="-78"/>
              </a:rPr>
              <a:t>	</a:t>
            </a:r>
            <a:r>
              <a:rPr lang="en-GB" sz="2000" b="1" dirty="0">
                <a:latin typeface="Alexandria" pitchFamily="2" charset="-78"/>
              </a:rPr>
              <a:t>4.4 AI’s Challenges</a:t>
            </a:r>
          </a:p>
          <a:p>
            <a:pPr algn="just"/>
            <a:endParaRPr lang="en-US" sz="2000" b="1" dirty="0">
              <a:latin typeface="Alexandria" pitchFamily="2" charset="-78"/>
            </a:endParaRPr>
          </a:p>
          <a:p>
            <a:pPr algn="just"/>
            <a:endParaRPr lang="en-US" sz="2000" b="1" dirty="0">
              <a:latin typeface="Alexandria" pitchFamily="2" charset="-78"/>
            </a:endParaRPr>
          </a:p>
          <a:p>
            <a:pPr algn="just"/>
            <a:endParaRPr lang="en-US" sz="2000" b="1" dirty="0">
              <a:latin typeface="Alexandria" pitchFamily="2" charset="-78"/>
            </a:endParaRPr>
          </a:p>
          <a:p>
            <a:pPr algn="just"/>
            <a:endParaRPr lang="en-US" sz="2000" b="1" dirty="0">
              <a:latin typeface="Alexandria" pitchFamily="2" charset="-78"/>
            </a:endParaRPr>
          </a:p>
          <a:p>
            <a:pPr algn="just"/>
            <a:endParaRPr lang="en-GB" sz="2000" b="1" dirty="0">
              <a:latin typeface="Alexandria" pitchFamily="2" charset="-78"/>
            </a:endParaRPr>
          </a:p>
        </p:txBody>
      </p:sp>
    </p:spTree>
    <p:extLst>
      <p:ext uri="{BB962C8B-B14F-4D97-AF65-F5344CB8AC3E}">
        <p14:creationId xmlns:p14="http://schemas.microsoft.com/office/powerpoint/2010/main" val="63447362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762226"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6"/>
            <a:ext cx="1273950" cy="100723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00776" cy="3631763"/>
          </a:xfrm>
          <a:prstGeom prst="rect">
            <a:avLst/>
          </a:prstGeom>
          <a:noFill/>
        </p:spPr>
        <p:txBody>
          <a:bodyPr wrap="square" rtlCol="0">
            <a:spAutoFit/>
          </a:bodyPr>
          <a:lstStyle/>
          <a:p>
            <a:pPr algn="just"/>
            <a:r>
              <a:rPr lang="en-US" sz="2000" b="1" dirty="0">
                <a:latin typeface="Alexandria" pitchFamily="2" charset="-78"/>
              </a:rPr>
              <a:t>4. APPLICATIONS IN THE FINANCIAL INDUSTRY</a:t>
            </a:r>
          </a:p>
          <a:p>
            <a:pPr algn="just"/>
            <a:endParaRPr lang="en-US" sz="1600" dirty="0">
              <a:latin typeface="Alexandria" pitchFamily="2" charset="-78"/>
            </a:endParaRPr>
          </a:p>
          <a:p>
            <a:pPr algn="just"/>
            <a:r>
              <a:rPr lang="en-US" sz="1600" dirty="0">
                <a:latin typeface="Alexandria" pitchFamily="2" charset="-78"/>
              </a:rPr>
              <a:t>AI,  and ML in particular, nowadays plays an integral role in many industries, ranging from healthcare to advertising and manufacturing. The financial industry is certainly no exception, with myriad AI applications being deployed across the banking, investing and insurance sectors. In this section, we high-light applications in each of these sectors and discuss their associated benefits.</a:t>
            </a:r>
          </a:p>
          <a:p>
            <a:pPr algn="just"/>
            <a:endParaRPr lang="en-US" sz="1600" dirty="0">
              <a:latin typeface="Alexandria" pitchFamily="2" charset="-78"/>
            </a:endParaRPr>
          </a:p>
          <a:p>
            <a:pPr algn="just"/>
            <a:r>
              <a:rPr lang="en-US" b="1" dirty="0">
                <a:latin typeface="Alexandria" pitchFamily="2" charset="-78"/>
              </a:rPr>
              <a:t>4.1 Banking</a:t>
            </a:r>
          </a:p>
          <a:p>
            <a:pPr algn="just"/>
            <a:r>
              <a:rPr lang="en-US" sz="1600" dirty="0">
                <a:latin typeface="Alexandria" pitchFamily="2" charset="-78"/>
              </a:rPr>
              <a:t>As mentioned that AI algorithms can be used to produce credit scores. The goal in using these algorithms is therefore to arrive at a faster, less manual, and more accurate system for risk-based pricing. AI is also assisting banks’ compliance departments, freeing them from manual and repetitive tasks.</a:t>
            </a:r>
          </a:p>
          <a:p>
            <a:pPr algn="just"/>
            <a:br>
              <a:rPr lang="en-US" sz="1600" dirty="0">
                <a:latin typeface="Alexandria" pitchFamily="2" charset="-78"/>
              </a:rPr>
            </a:br>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4155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15731"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0270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78268" cy="3631763"/>
          </a:xfrm>
          <a:prstGeom prst="rect">
            <a:avLst/>
          </a:prstGeom>
          <a:noFill/>
        </p:spPr>
        <p:txBody>
          <a:bodyPr wrap="square" rtlCol="0">
            <a:spAutoFit/>
          </a:bodyPr>
          <a:lstStyle/>
          <a:p>
            <a:pPr algn="just"/>
            <a:r>
              <a:rPr lang="en-US" sz="2000" b="1" dirty="0">
                <a:latin typeface="Alexandria" pitchFamily="2" charset="-78"/>
              </a:rPr>
              <a:t>4. APPLICATIONS IN THE FINANCIAL INDUSTRY cont. </a:t>
            </a:r>
          </a:p>
          <a:p>
            <a:pPr algn="just"/>
            <a:endParaRPr lang="en-US" sz="1600" dirty="0">
              <a:latin typeface="Alexandria" pitchFamily="2" charset="-78"/>
            </a:endParaRPr>
          </a:p>
          <a:p>
            <a:pPr algn="just"/>
            <a:r>
              <a:rPr lang="en-US" b="1" dirty="0">
                <a:latin typeface="Alexandria" pitchFamily="2" charset="-78"/>
              </a:rPr>
              <a:t>4.1 Banking cont. </a:t>
            </a:r>
          </a:p>
          <a:p>
            <a:pPr algn="just"/>
            <a:endParaRPr lang="en-US" sz="1600" b="1" dirty="0">
              <a:latin typeface="Alexandria" pitchFamily="2" charset="-78"/>
            </a:endParaRPr>
          </a:p>
          <a:p>
            <a:pPr algn="just"/>
            <a:r>
              <a:rPr lang="en-US" sz="1600" dirty="0">
                <a:latin typeface="Alexandria" pitchFamily="2" charset="-78"/>
              </a:rPr>
              <a:t>AI-powered software can apply data mining techniques to extract relevant phrases from a sea of documents. An example of this is JP Morgan’s contract intelligence (COIN) program, which in 2017 took over the job of reviewing approximately 12,000 new commercial loan contracts per year. The company claimed that the program replaced 360,000 hours of staff time between lawyers and loan officers. Since many of these contracts are standard in form, COIN was able to flag issues in certain documents in a matter of seconds.  In addition, it appeared to have a lower error rate than humans.</a:t>
            </a:r>
          </a:p>
          <a:p>
            <a:pPr algn="just"/>
            <a:endParaRPr lang="en-US" sz="1600" dirty="0">
              <a:latin typeface="Alexandria" pitchFamily="2" charset="-78"/>
            </a:endParaRPr>
          </a:p>
          <a:p>
            <a:pPr algn="just"/>
            <a:endParaRPr lang="en-US" sz="1600" dirty="0">
              <a:latin typeface="Alexandria" pitchFamily="2" charset="-78"/>
            </a:endParaRPr>
          </a:p>
          <a:p>
            <a:pPr algn="just"/>
            <a:endParaRPr lang="en-US" sz="1600" dirty="0">
              <a:latin typeface="Alexandria" pitchFamily="2" charset="-78"/>
            </a:endParaRPr>
          </a:p>
          <a:p>
            <a:pPr algn="just"/>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51007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15731"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0270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69780" cy="2400657"/>
          </a:xfrm>
          <a:prstGeom prst="rect">
            <a:avLst/>
          </a:prstGeom>
          <a:noFill/>
        </p:spPr>
        <p:txBody>
          <a:bodyPr wrap="square" rtlCol="0">
            <a:spAutoFit/>
          </a:bodyPr>
          <a:lstStyle/>
          <a:p>
            <a:pPr algn="just"/>
            <a:r>
              <a:rPr lang="en-US" sz="2000" b="1" dirty="0">
                <a:latin typeface="Alexandria" pitchFamily="2" charset="-78"/>
              </a:rPr>
              <a:t>4. APPLICATIONS IN THE FINANCIAL INDUSTRY cont. </a:t>
            </a:r>
          </a:p>
          <a:p>
            <a:pPr algn="just"/>
            <a:endParaRPr lang="en-US" sz="1600" dirty="0">
              <a:latin typeface="Alexandria" pitchFamily="2" charset="-78"/>
            </a:endParaRPr>
          </a:p>
          <a:p>
            <a:pPr algn="just"/>
            <a:r>
              <a:rPr lang="en-US" b="1" dirty="0">
                <a:latin typeface="Alexandria" pitchFamily="2" charset="-78"/>
              </a:rPr>
              <a:t>4.1 Banking cont. </a:t>
            </a:r>
          </a:p>
          <a:p>
            <a:pPr algn="just"/>
            <a:endParaRPr lang="en-US" sz="1600" b="1" dirty="0">
              <a:latin typeface="Alexandria" pitchFamily="2" charset="-78"/>
            </a:endParaRPr>
          </a:p>
          <a:p>
            <a:pPr algn="just"/>
            <a:r>
              <a:rPr lang="en-US" sz="1600" dirty="0">
                <a:latin typeface="Alexandria" pitchFamily="2" charset="-78"/>
              </a:rPr>
              <a:t>Banks are also making use of AI-powered </a:t>
            </a:r>
            <a:r>
              <a:rPr lang="en-US" sz="1600" dirty="0" err="1">
                <a:latin typeface="Alexandria" pitchFamily="2" charset="-78"/>
              </a:rPr>
              <a:t>chatbots</a:t>
            </a:r>
            <a:r>
              <a:rPr lang="en-US" sz="1600" dirty="0">
                <a:latin typeface="Alexandria" pitchFamily="2" charset="-78"/>
              </a:rPr>
              <a:t> to assist with customers’ everyday queries, provide account data on demand, and help customers to meet their saving goals. These </a:t>
            </a:r>
            <a:r>
              <a:rPr lang="en-US" sz="1600" dirty="0" err="1">
                <a:latin typeface="Alexandria" pitchFamily="2" charset="-78"/>
              </a:rPr>
              <a:t>chatbots</a:t>
            </a:r>
            <a:r>
              <a:rPr lang="en-US" sz="1600" dirty="0">
                <a:latin typeface="Alexandria" pitchFamily="2" charset="-78"/>
              </a:rPr>
              <a:t> are able to recognize specific ‘trigger words’ in customer queries and to draw an adequate response from a message pool. Through the use of </a:t>
            </a:r>
            <a:r>
              <a:rPr lang="en-US" sz="1600" dirty="0" err="1">
                <a:latin typeface="Alexandria" pitchFamily="2" charset="-78"/>
              </a:rPr>
              <a:t>chatbots</a:t>
            </a:r>
            <a:r>
              <a:rPr lang="en-US" sz="1600" dirty="0">
                <a:latin typeface="Alexandria" pitchFamily="2" charset="-78"/>
              </a:rPr>
              <a:t>, banks are able to offer 24/7 support, cut waiting times, and enable support staff to focus on higher-value tasks. </a:t>
            </a:r>
            <a:endParaRPr lang="en-GB"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8984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436762"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27455" cy="11710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85278" cy="3385542"/>
          </a:xfrm>
          <a:prstGeom prst="rect">
            <a:avLst/>
          </a:prstGeom>
          <a:noFill/>
        </p:spPr>
        <p:txBody>
          <a:bodyPr wrap="square" rtlCol="0">
            <a:spAutoFit/>
          </a:bodyPr>
          <a:lstStyle/>
          <a:p>
            <a:r>
              <a:rPr lang="en-US" sz="2000" b="1" dirty="0">
                <a:latin typeface="Alexandria" pitchFamily="2" charset="-78"/>
              </a:rPr>
              <a:t>4.APPLICATIONS IN THE FINANCIAL INDUSTRY cont. </a:t>
            </a:r>
          </a:p>
          <a:p>
            <a:endParaRPr lang="en-US" sz="1600" dirty="0">
              <a:latin typeface="Alexandria" pitchFamily="2" charset="-78"/>
            </a:endParaRPr>
          </a:p>
          <a:p>
            <a:pPr algn="just"/>
            <a:r>
              <a:rPr lang="en-GB" b="1" dirty="0">
                <a:latin typeface="Alexandria" pitchFamily="2" charset="-78"/>
              </a:rPr>
              <a:t>4.2 Investing</a:t>
            </a:r>
          </a:p>
          <a:p>
            <a:pPr algn="just"/>
            <a:r>
              <a:rPr lang="en-US" sz="1600" dirty="0">
                <a:latin typeface="Alexandria" pitchFamily="2" charset="-78"/>
              </a:rPr>
              <a:t>Machine learning is used extensively in the investment industry, particularly in the realm of quantitative and systematic investing. A novel application of ML in this space is ‘</a:t>
            </a:r>
            <a:r>
              <a:rPr lang="en-US" sz="1600" dirty="0" err="1">
                <a:latin typeface="Alexandria" pitchFamily="2" charset="-78"/>
              </a:rPr>
              <a:t>nowcasting</a:t>
            </a:r>
            <a:r>
              <a:rPr lang="en-US" sz="1600" dirty="0">
                <a:latin typeface="Alexandria" pitchFamily="2" charset="-78"/>
              </a:rPr>
              <a:t>’, which entails the real-time analysis of big data, </a:t>
            </a:r>
            <a:r>
              <a:rPr lang="en-GB" sz="1600" dirty="0">
                <a:latin typeface="Alexandria" pitchFamily="2" charset="-78"/>
              </a:rPr>
              <a:t>including alternative (i.e., non-traditional) datasets. </a:t>
            </a:r>
            <a:r>
              <a:rPr lang="en-GB" sz="1600" dirty="0" err="1">
                <a:latin typeface="Alexandria" pitchFamily="2" charset="-78"/>
              </a:rPr>
              <a:t>López</a:t>
            </a:r>
            <a:r>
              <a:rPr lang="en-GB" sz="1600" dirty="0">
                <a:latin typeface="Alexandria" pitchFamily="2" charset="-78"/>
              </a:rPr>
              <a:t> de Prado argues that </a:t>
            </a:r>
            <a:r>
              <a:rPr lang="en-US" sz="1600" dirty="0">
                <a:latin typeface="Alexandria" pitchFamily="2" charset="-78"/>
              </a:rPr>
              <a:t>this practice can yield predictions that are more accurate than historical data (forecasts), on which modern financial theory is built.</a:t>
            </a:r>
          </a:p>
          <a:p>
            <a:pPr algn="just"/>
            <a:endParaRPr lang="en-US" sz="1600" dirty="0">
              <a:latin typeface="Alexandria" pitchFamily="2" charset="-78"/>
            </a:endParaRPr>
          </a:p>
          <a:p>
            <a:pPr algn="just"/>
            <a:r>
              <a:rPr lang="en-US" sz="1600" dirty="0">
                <a:latin typeface="Alexandria" pitchFamily="2" charset="-78"/>
              </a:rPr>
              <a:t>In addition, he contends that with increasing competition, excess returns are becoming ‘microscopic', meaning that traders will struggle to outperform in the long run if their analysis is limited to the capabilities of an Excel sheet.</a:t>
            </a:r>
          </a:p>
          <a:p>
            <a:pPr algn="just"/>
            <a:endParaRPr lang="en-GB"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53946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343772"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9" y="935395"/>
            <a:ext cx="1211955" cy="11710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31773" cy="3139321"/>
          </a:xfrm>
          <a:prstGeom prst="rect">
            <a:avLst/>
          </a:prstGeom>
          <a:noFill/>
        </p:spPr>
        <p:txBody>
          <a:bodyPr wrap="square" rtlCol="0">
            <a:spAutoFit/>
          </a:bodyPr>
          <a:lstStyle/>
          <a:p>
            <a:r>
              <a:rPr lang="en-US" sz="2000" b="1" dirty="0">
                <a:latin typeface="Alexandria" pitchFamily="2" charset="-78"/>
              </a:rPr>
              <a:t>4.APPLICATIONS IN THE FINANCIAL INDUSTRY cont. </a:t>
            </a:r>
          </a:p>
          <a:p>
            <a:endParaRPr lang="en-US" sz="1600" dirty="0">
              <a:latin typeface="Alexandria" pitchFamily="2" charset="-78"/>
            </a:endParaRPr>
          </a:p>
          <a:p>
            <a:pPr algn="just"/>
            <a:r>
              <a:rPr lang="en-GB" b="1" dirty="0">
                <a:latin typeface="Alexandria" pitchFamily="2" charset="-78"/>
              </a:rPr>
              <a:t>4.2 Investing cont. </a:t>
            </a:r>
          </a:p>
          <a:p>
            <a:pPr algn="just"/>
            <a:endParaRPr lang="en-GB" sz="1600" b="1" dirty="0">
              <a:latin typeface="Alexandria" pitchFamily="2" charset="-78"/>
            </a:endParaRPr>
          </a:p>
          <a:p>
            <a:pPr algn="just"/>
            <a:r>
              <a:rPr lang="en-US" sz="1600" dirty="0">
                <a:latin typeface="Alexandria" pitchFamily="2" charset="-78"/>
                <a:cs typeface="Alexandria" pitchFamily="2" charset="-78"/>
              </a:rPr>
              <a:t>For instance, social media platforms generate alternative data that can be analyzed with deep learning techniques in an attempt to infer retail sentiment for traded assets.</a:t>
            </a:r>
            <a:endParaRPr lang="ar-AE" sz="1600" dirty="0">
              <a:latin typeface="Alexandria" pitchFamily="2" charset="-78"/>
              <a:cs typeface="Alexandria" pitchFamily="2" charset="-78"/>
            </a:endParaRPr>
          </a:p>
          <a:p>
            <a:pPr algn="just"/>
            <a:endParaRPr lang="en-US" sz="1600" dirty="0">
              <a:latin typeface="Alexandria" pitchFamily="2" charset="-78"/>
              <a:cs typeface="Alexandria" pitchFamily="2" charset="-78"/>
            </a:endParaRPr>
          </a:p>
          <a:p>
            <a:pPr algn="just"/>
            <a:r>
              <a:rPr lang="en-US" sz="1600" dirty="0">
                <a:latin typeface="Alexandria" pitchFamily="2" charset="-78"/>
                <a:cs typeface="Alexandria" pitchFamily="2" charset="-78"/>
              </a:rPr>
              <a:t>AI is also being used to assess investment opportunities in private markets. A somewhat exotic example of this is ‘VITAL’, a program which Deep Knowledge (a life sciences venture capital firm in Hong Kong) appointed as a voting member of its board of directors in 2014.  The goal was for VITAL to analyze potential investments in biotechnology companies, which have a very high rate of failure.</a:t>
            </a:r>
            <a:endParaRPr lang="en-GB" sz="1600" dirty="0">
              <a:latin typeface="Alexandria" pitchFamily="2" charset="-78"/>
              <a:cs typeface="Alexandria" pitchFamily="2" charset="-78"/>
            </a:endParaRPr>
          </a:p>
          <a:p>
            <a:pPr algn="just"/>
            <a:endParaRPr lang="en-GB"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3858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529752"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07786" cy="2893100"/>
          </a:xfrm>
          <a:prstGeom prst="rect">
            <a:avLst/>
          </a:prstGeom>
          <a:noFill/>
        </p:spPr>
        <p:txBody>
          <a:bodyPr wrap="square" rtlCol="0">
            <a:spAutoFit/>
          </a:bodyPr>
          <a:lstStyle/>
          <a:p>
            <a:r>
              <a:rPr lang="en-US" sz="2000" b="1" dirty="0">
                <a:latin typeface="Alexandria" pitchFamily="2" charset="-78"/>
              </a:rPr>
              <a:t>4.APPLICATIONS IN THE FINANCIAL INDUSTRY cont. </a:t>
            </a:r>
          </a:p>
          <a:p>
            <a:endParaRPr lang="en-US" sz="1600" dirty="0">
              <a:latin typeface="Alexandria" pitchFamily="2" charset="-78"/>
            </a:endParaRPr>
          </a:p>
          <a:p>
            <a:pPr algn="just"/>
            <a:r>
              <a:rPr lang="en-GB" b="1" dirty="0">
                <a:latin typeface="Alexandria" pitchFamily="2" charset="-78"/>
              </a:rPr>
              <a:t>4.2 Investing cont. </a:t>
            </a:r>
          </a:p>
          <a:p>
            <a:pPr algn="just"/>
            <a:endParaRPr lang="en-GB" sz="1600" b="1" dirty="0">
              <a:latin typeface="Alexandria" pitchFamily="2" charset="-78"/>
            </a:endParaRPr>
          </a:p>
          <a:p>
            <a:pPr algn="just"/>
            <a:r>
              <a:rPr lang="en-US" sz="1600" dirty="0">
                <a:latin typeface="Alexandria" pitchFamily="2" charset="-78"/>
              </a:rPr>
              <a:t>In the wealth management sector, ‘</a:t>
            </a:r>
            <a:r>
              <a:rPr lang="en-US" sz="1600" dirty="0" err="1">
                <a:latin typeface="Alexandria" pitchFamily="2" charset="-78"/>
              </a:rPr>
              <a:t>robo</a:t>
            </a:r>
            <a:r>
              <a:rPr lang="en-US" sz="1600" dirty="0">
                <a:latin typeface="Alexandria" pitchFamily="2" charset="-78"/>
              </a:rPr>
              <a:t>-advisers’ are AI-driven algorithms that dynamically manage a portfolio of assets based on predefined parameters. The terminology here is somewhat misleading, as no robots (i.e., machines with the ability to exert physical actions) are involved in this process. These algorithms can select assets for inclusion in a personal portfolio on the basis of risk-return preferences and liquidity needs, as well as other investment factors (e.g., ESG considerations). The algorithms are able to place trades automatically, rebalance the portfolio, and generate regular performance reports.</a:t>
            </a:r>
            <a:endParaRPr lang="en-GB"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3372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77725"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145793" cy="3385542"/>
          </a:xfrm>
          <a:prstGeom prst="rect">
            <a:avLst/>
          </a:prstGeom>
          <a:noFill/>
        </p:spPr>
        <p:txBody>
          <a:bodyPr wrap="square" rtlCol="0">
            <a:spAutoFit/>
          </a:bodyPr>
          <a:lstStyle/>
          <a:p>
            <a:pPr algn="just"/>
            <a:r>
              <a:rPr lang="en-US" sz="2000" b="1" dirty="0">
                <a:latin typeface="Alexandria" pitchFamily="2" charset="-78"/>
              </a:rPr>
              <a:t>4.APPLICATIONS IN THE FINANCIAL INDUSTRY cont. </a:t>
            </a:r>
          </a:p>
          <a:p>
            <a:pPr algn="just"/>
            <a:endParaRPr lang="en-US" sz="1600" dirty="0">
              <a:latin typeface="Alexandria" pitchFamily="2" charset="-78"/>
            </a:endParaRPr>
          </a:p>
          <a:p>
            <a:pPr algn="just"/>
            <a:r>
              <a:rPr lang="en-US" b="1" dirty="0">
                <a:latin typeface="Alexandria" pitchFamily="2" charset="-78"/>
              </a:rPr>
              <a:t>4.3 Insurance</a:t>
            </a:r>
          </a:p>
          <a:p>
            <a:pPr algn="just"/>
            <a:endParaRPr lang="en-US" sz="1600" dirty="0">
              <a:latin typeface="Alexandria" pitchFamily="2" charset="-78"/>
            </a:endParaRPr>
          </a:p>
          <a:p>
            <a:pPr algn="just"/>
            <a:r>
              <a:rPr lang="en-US" sz="1600" dirty="0">
                <a:latin typeface="Alexandria" pitchFamily="2" charset="-78"/>
              </a:rPr>
              <a:t>AI-based applications are being used in the insurance industry to derive risk-based scores based on applicants’ attributes and to price insurance policies. Companies like Lemonade seek to automate the entire process of obtaining a policy through a </a:t>
            </a:r>
            <a:r>
              <a:rPr lang="en-US" sz="1600" dirty="0" err="1">
                <a:latin typeface="Alexandria" pitchFamily="2" charset="-78"/>
              </a:rPr>
              <a:t>chatbot</a:t>
            </a:r>
            <a:r>
              <a:rPr lang="en-US" sz="1600" dirty="0">
                <a:latin typeface="Alexandria" pitchFamily="2" charset="-78"/>
              </a:rPr>
              <a:t>  experience. The whole process can be completed in a matter of minutes, without intermediaries, and avoiding the need for paperwork.</a:t>
            </a:r>
          </a:p>
          <a:p>
            <a:pPr algn="just"/>
            <a:endParaRPr lang="en-US" sz="1600" dirty="0">
              <a:latin typeface="Alexandria" pitchFamily="2" charset="-78"/>
            </a:endParaRPr>
          </a:p>
          <a:p>
            <a:pPr algn="just"/>
            <a:endParaRPr lang="en-US" sz="1600" dirty="0">
              <a:latin typeface="Alexandria" pitchFamily="2" charset="-78"/>
            </a:endParaRPr>
          </a:p>
          <a:p>
            <a:pPr algn="just"/>
            <a:endParaRPr lang="en-US" sz="1600" dirty="0">
              <a:latin typeface="Alexandria" pitchFamily="2" charset="-78"/>
            </a:endParaRPr>
          </a:p>
          <a:p>
            <a:pPr algn="just"/>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2476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777725"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42953"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145793" cy="2893100"/>
          </a:xfrm>
          <a:prstGeom prst="rect">
            <a:avLst/>
          </a:prstGeom>
          <a:noFill/>
        </p:spPr>
        <p:txBody>
          <a:bodyPr wrap="square" rtlCol="0">
            <a:spAutoFit/>
          </a:bodyPr>
          <a:lstStyle/>
          <a:p>
            <a:pPr algn="just"/>
            <a:r>
              <a:rPr lang="en-US" sz="2000" b="1" dirty="0">
                <a:latin typeface="Alexandria" pitchFamily="2" charset="-78"/>
              </a:rPr>
              <a:t>4.APPLICATIONS IN THE FINANCIAL INDUSTRY cont. </a:t>
            </a:r>
          </a:p>
          <a:p>
            <a:pPr algn="just"/>
            <a:endParaRPr lang="en-US" sz="1600" dirty="0">
              <a:latin typeface="Alexandria" pitchFamily="2" charset="-78"/>
            </a:endParaRPr>
          </a:p>
          <a:p>
            <a:pPr algn="just"/>
            <a:r>
              <a:rPr lang="en-US" b="1" dirty="0">
                <a:latin typeface="Alexandria" pitchFamily="2" charset="-78"/>
              </a:rPr>
              <a:t>4.3 Insurance</a:t>
            </a:r>
          </a:p>
          <a:p>
            <a:pPr algn="just"/>
            <a:endParaRPr lang="en-US" sz="1600" dirty="0">
              <a:latin typeface="Alexandria" pitchFamily="2" charset="-78"/>
            </a:endParaRPr>
          </a:p>
          <a:p>
            <a:pPr algn="just"/>
            <a:r>
              <a:rPr lang="en-US" sz="1600" dirty="0">
                <a:latin typeface="Alexandria" pitchFamily="2" charset="-78"/>
              </a:rPr>
              <a:t>AI applications are also being used to assist fraud-prevention processes. Deloitte estimates that fraud-related costs amount to 10% of insurance companies’ overall claims expenditure. AI can assist insurers during the claim-handling process by querying the events asserted in an insurance claim. For instance, if a driver involved in a car accident states that adverse weather conditions impacted the car’s braking distance, the AI can pick this up and check the weather reports to confirm whether this was indeed the case.</a:t>
            </a:r>
          </a:p>
          <a:p>
            <a:pPr algn="just"/>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437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956234"/>
            <a:ext cx="7653738"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27455"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541000" cy="3600986"/>
          </a:xfrm>
          <a:prstGeom prst="rect">
            <a:avLst/>
          </a:prstGeom>
          <a:noFill/>
        </p:spPr>
        <p:txBody>
          <a:bodyPr wrap="square" rtlCol="0">
            <a:spAutoFit/>
          </a:bodyPr>
          <a:lstStyle/>
          <a:p>
            <a:pPr algn="just"/>
            <a:r>
              <a:rPr lang="en-US" sz="2000" b="1" dirty="0">
                <a:latin typeface="Alexandria" pitchFamily="2" charset="-78"/>
              </a:rPr>
              <a:t>4.APPLICATIONS IN THE FINANCIAL INDUSTRY cont. </a:t>
            </a:r>
          </a:p>
          <a:p>
            <a:pPr algn="just"/>
            <a:endParaRPr lang="en-US" sz="1600" dirty="0">
              <a:latin typeface="Alexandria" pitchFamily="2" charset="-78"/>
            </a:endParaRPr>
          </a:p>
          <a:p>
            <a:pPr algn="just"/>
            <a:r>
              <a:rPr lang="en-US" b="1" dirty="0">
                <a:latin typeface="Alexandria" pitchFamily="2" charset="-78"/>
              </a:rPr>
              <a:t>4.3 Insurance cont. </a:t>
            </a:r>
          </a:p>
          <a:p>
            <a:pPr algn="just"/>
            <a:endParaRPr lang="en-US" sz="1600" dirty="0">
              <a:latin typeface="Alexandria" pitchFamily="2" charset="-78"/>
            </a:endParaRPr>
          </a:p>
          <a:p>
            <a:pPr algn="just"/>
            <a:r>
              <a:rPr lang="en-US" sz="1600" dirty="0">
                <a:latin typeface="Alexandria" pitchFamily="2" charset="-78"/>
              </a:rPr>
              <a:t>AI can also help to boost insurance companies’ operational efficiency in distributing payouts. By way of example, in 2017 a Japanese life insurer (Fukoku Mutual Life Insurance Co) introduced an AI application based on IBM Watson to accelerate the processing of medical claims. This application is able to calculate the applicable payout based on case-specific factors, such as the relevant policy, period of hospitalization, administered procedures and medical history.</a:t>
            </a:r>
          </a:p>
          <a:p>
            <a:pPr algn="just"/>
            <a:endParaRPr lang="en-US" sz="1600" dirty="0">
              <a:latin typeface="Alexandria" pitchFamily="2" charset="-78"/>
            </a:endParaRPr>
          </a:p>
          <a:p>
            <a:pPr algn="just"/>
            <a:r>
              <a:rPr lang="en-US" sz="1600" dirty="0">
                <a:latin typeface="Alexandria" pitchFamily="2" charset="-78"/>
              </a:rPr>
              <a:t> To achieve this, the application amalgamates and analyses information from a variety of sources (including hospital records and internal files). The calculated payout is then sent to a member of staff for approval, before it is released to the policyholder.</a:t>
            </a:r>
            <a:endParaRPr lang="en-GB" sz="1600" dirty="0">
              <a:latin typeface="Alexandria" pitchFamily="2" charset="-78"/>
            </a:endParaRPr>
          </a:p>
          <a:p>
            <a:pPr algn="just"/>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92060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254281" cy="2185214"/>
          </a:xfrm>
          <a:prstGeom prst="rect">
            <a:avLst/>
          </a:prstGeom>
          <a:noFill/>
        </p:spPr>
        <p:txBody>
          <a:bodyPr wrap="square" rtlCol="0">
            <a:spAutoFit/>
          </a:bodyPr>
          <a:lstStyle/>
          <a:p>
            <a:pPr algn="just"/>
            <a:r>
              <a:rPr lang="en-US" sz="2000" b="1" dirty="0">
                <a:latin typeface="Alexandria" pitchFamily="2" charset="-78"/>
              </a:rPr>
              <a:t>4.APPLICATIONS IN THE FINANCIAL INDUSTRY cont. </a:t>
            </a:r>
          </a:p>
          <a:p>
            <a:pPr algn="just"/>
            <a:endParaRPr lang="en-US" dirty="0">
              <a:latin typeface="Alexandria" pitchFamily="2" charset="-78"/>
            </a:endParaRPr>
          </a:p>
          <a:p>
            <a:pPr algn="just"/>
            <a:r>
              <a:rPr lang="en-GB" b="1" dirty="0">
                <a:latin typeface="Alexandria" pitchFamily="2" charset="-78"/>
              </a:rPr>
              <a:t>4.4 AI’s Challenges</a:t>
            </a:r>
          </a:p>
          <a:p>
            <a:pPr algn="just"/>
            <a:endParaRPr lang="en-GB" sz="1600" b="1" dirty="0">
              <a:latin typeface="Alexandria" pitchFamily="2" charset="-78"/>
            </a:endParaRPr>
          </a:p>
          <a:p>
            <a:pPr algn="just"/>
            <a:r>
              <a:rPr lang="en-US" sz="1600" dirty="0">
                <a:latin typeface="Alexandria" pitchFamily="2" charset="-78"/>
              </a:rPr>
              <a:t>AI is already playing a valuable role in the financial industry. Nonetheless, despite the advantages and opportunities associated with AI, there are several challenges that still need to be addressed. In addition to technical issues, there are legal, philosophical, governance, and ethical considerations that stem from the use of this technology.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231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16275" cy="3508653"/>
          </a:xfrm>
          <a:prstGeom prst="rect">
            <a:avLst/>
          </a:prstGeom>
          <a:noFill/>
        </p:spPr>
        <p:txBody>
          <a:bodyPr wrap="square" rtlCol="0">
            <a:spAutoFit/>
          </a:bodyPr>
          <a:lstStyle/>
          <a:p>
            <a:pPr algn="just"/>
            <a:r>
              <a:rPr lang="en-US" sz="2000" b="1" dirty="0">
                <a:latin typeface="Alexandria" pitchFamily="2" charset="-78"/>
                <a:cs typeface="Alexandria" pitchFamily="2" charset="-78"/>
              </a:rPr>
              <a:t>4.APPLICATIONS IN THE FINANCIAL INDUSTRY cont. </a:t>
            </a:r>
          </a:p>
          <a:p>
            <a:pPr algn="just"/>
            <a:endParaRPr lang="en-US" dirty="0">
              <a:latin typeface="Alexandria" pitchFamily="2" charset="-78"/>
              <a:cs typeface="Alexandria" pitchFamily="2" charset="-78"/>
            </a:endParaRPr>
          </a:p>
          <a:p>
            <a:pPr algn="just"/>
            <a:r>
              <a:rPr lang="en-GB" b="1" dirty="0">
                <a:latin typeface="Alexandria" pitchFamily="2" charset="-78"/>
                <a:cs typeface="Alexandria" pitchFamily="2" charset="-78"/>
              </a:rPr>
              <a:t>4.4 AI’s Challenges</a:t>
            </a:r>
          </a:p>
          <a:p>
            <a:pPr algn="just"/>
            <a:endParaRPr lang="en-GB" sz="1600" b="1" dirty="0">
              <a:latin typeface="Alexandria" pitchFamily="2" charset="-78"/>
              <a:cs typeface="Alexandria" pitchFamily="2" charset="-78"/>
            </a:endParaRPr>
          </a:p>
          <a:p>
            <a:pPr algn="just" fontAlgn="base"/>
            <a:r>
              <a:rPr lang="en-US" b="1" dirty="0">
                <a:latin typeface="Alexandria" pitchFamily="2" charset="-78"/>
                <a:cs typeface="Alexandria" pitchFamily="2" charset="-78"/>
              </a:rPr>
              <a:t>1. Data Privacy and Security:</a:t>
            </a:r>
          </a:p>
          <a:p>
            <a:pPr lvl="1" algn="just" fontAlgn="base"/>
            <a:r>
              <a:rPr lang="en-US" sz="1600" dirty="0">
                <a:latin typeface="Alexandria" pitchFamily="2" charset="-78"/>
                <a:cs typeface="Alexandria" pitchFamily="2" charset="-78"/>
              </a:rPr>
              <a:t>The financial industry handles sensitive customer data, making data privacy and security a paramount concern. Ensuring that AI systems comply with stringent data protection regulations such as GDPR and safeguard against cyber threats is crucial.</a:t>
            </a:r>
          </a:p>
          <a:p>
            <a:pPr algn="just" fontAlgn="base"/>
            <a:endParaRPr lang="en-US" b="1" dirty="0">
              <a:latin typeface="Alexandria" pitchFamily="2" charset="-78"/>
              <a:cs typeface="Alexandria" pitchFamily="2" charset="-78"/>
            </a:endParaRPr>
          </a:p>
          <a:p>
            <a:pPr algn="just" fontAlgn="base"/>
            <a:r>
              <a:rPr lang="en-US" b="1" dirty="0">
                <a:latin typeface="Alexandria" pitchFamily="2" charset="-78"/>
                <a:cs typeface="Alexandria" pitchFamily="2" charset="-78"/>
              </a:rPr>
              <a:t>2. Regulatory Compliance</a:t>
            </a:r>
            <a:r>
              <a:rPr lang="en-US" dirty="0">
                <a:latin typeface="Alexandria" pitchFamily="2" charset="-78"/>
                <a:cs typeface="Alexandria" pitchFamily="2" charset="-78"/>
              </a:rPr>
              <a:t>:</a:t>
            </a:r>
          </a:p>
          <a:p>
            <a:pPr lvl="1" algn="just" fontAlgn="base"/>
            <a:r>
              <a:rPr lang="en-US" sz="1600" dirty="0">
                <a:latin typeface="Alexandria" pitchFamily="2" charset="-78"/>
                <a:cs typeface="Alexandria" pitchFamily="2" charset="-78"/>
              </a:rPr>
              <a:t>Adhering to complex and evolving regulatory requirements while integrating AI into financial processes. Compliance with regulations such as KYC (Know Your Customer), AML (Anti-Money Laundering), and financial reporting standards presents a significant challenge.</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8430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31773" cy="3447098"/>
          </a:xfrm>
          <a:prstGeom prst="rect">
            <a:avLst/>
          </a:prstGeom>
          <a:noFill/>
        </p:spPr>
        <p:txBody>
          <a:bodyPr wrap="square" rtlCol="0">
            <a:spAutoFit/>
          </a:bodyPr>
          <a:lstStyle/>
          <a:p>
            <a:pPr algn="just"/>
            <a:r>
              <a:rPr lang="en-US" sz="2000" b="1" dirty="0">
                <a:latin typeface="Alexandria" pitchFamily="2" charset="-78"/>
                <a:cs typeface="Alexandria" pitchFamily="2" charset="-78"/>
              </a:rPr>
              <a:t>4.APPLICATIONS IN THE FINANCIAL INDUSTRY cont. </a:t>
            </a:r>
          </a:p>
          <a:p>
            <a:pPr algn="just"/>
            <a:endParaRPr lang="en-US" dirty="0">
              <a:latin typeface="Alexandria" pitchFamily="2" charset="-78"/>
              <a:cs typeface="Alexandria" pitchFamily="2" charset="-78"/>
            </a:endParaRPr>
          </a:p>
          <a:p>
            <a:pPr algn="just"/>
            <a:r>
              <a:rPr lang="en-GB" b="1" dirty="0">
                <a:latin typeface="Alexandria" pitchFamily="2" charset="-78"/>
                <a:cs typeface="Alexandria" pitchFamily="2" charset="-78"/>
              </a:rPr>
              <a:t>4.4 AI’s Challenges</a:t>
            </a:r>
          </a:p>
          <a:p>
            <a:pPr algn="just"/>
            <a:endParaRPr lang="en-GB" sz="1600" b="1" dirty="0">
              <a:latin typeface="Alexandria" pitchFamily="2" charset="-78"/>
              <a:cs typeface="Alexandria" pitchFamily="2" charset="-78"/>
            </a:endParaRPr>
          </a:p>
          <a:p>
            <a:pPr algn="just" fontAlgn="base"/>
            <a:r>
              <a:rPr lang="en-US" b="1" dirty="0">
                <a:latin typeface="Alexandria" pitchFamily="2" charset="-78"/>
                <a:cs typeface="Alexandria" pitchFamily="2" charset="-78"/>
              </a:rPr>
              <a:t>3. Interpretability and </a:t>
            </a:r>
            <a:r>
              <a:rPr lang="en-US" b="1" dirty="0" err="1">
                <a:latin typeface="Alexandria" pitchFamily="2" charset="-78"/>
                <a:cs typeface="Alexandria" pitchFamily="2" charset="-78"/>
              </a:rPr>
              <a:t>Explainability</a:t>
            </a:r>
            <a:r>
              <a:rPr lang="en-US" dirty="0">
                <a:latin typeface="Alexandria" pitchFamily="2" charset="-78"/>
                <a:cs typeface="Alexandria" pitchFamily="2" charset="-78"/>
              </a:rPr>
              <a:t>:</a:t>
            </a:r>
          </a:p>
          <a:p>
            <a:pPr lvl="1" algn="just" fontAlgn="base"/>
            <a:r>
              <a:rPr lang="en-US" sz="1600" dirty="0">
                <a:latin typeface="Alexandria" pitchFamily="2" charset="-78"/>
                <a:cs typeface="Alexandria" pitchFamily="2" charset="-78"/>
              </a:rPr>
              <a:t>The need for transparent and explainable AI models in financial decision-making. Regulators and stakeholders often require clear explanations for AI-driven decisions, especially in risk assessment, investment strategies, and credit underwriting.</a:t>
            </a:r>
          </a:p>
          <a:p>
            <a:pPr algn="just" fontAlgn="base"/>
            <a:endParaRPr lang="en-US" sz="1600" b="1" dirty="0">
              <a:latin typeface="Alexandria" pitchFamily="2" charset="-78"/>
              <a:cs typeface="Alexandria" pitchFamily="2" charset="-78"/>
            </a:endParaRPr>
          </a:p>
          <a:p>
            <a:pPr algn="just" fontAlgn="base"/>
            <a:r>
              <a:rPr lang="en-US" b="1" dirty="0">
                <a:latin typeface="Alexandria" pitchFamily="2" charset="-78"/>
                <a:cs typeface="Alexandria" pitchFamily="2" charset="-78"/>
              </a:rPr>
              <a:t>4. Bias and Fairness:</a:t>
            </a:r>
          </a:p>
          <a:p>
            <a:pPr lvl="1" algn="just" fontAlgn="base"/>
            <a:r>
              <a:rPr lang="en-US" sz="1600" dirty="0">
                <a:latin typeface="Alexandria" pitchFamily="2" charset="-78"/>
                <a:cs typeface="Alexandria" pitchFamily="2" charset="-78"/>
              </a:rPr>
              <a:t>Mitigating bias in AI algorithms, particularly in credit scoring, loan approvals, and risk assessment. Ensuring fairness and non-discrimination in AI-driven financial decisions is essential to maintain trust and regulatory compliance.</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1891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78268" cy="3447098"/>
          </a:xfrm>
          <a:prstGeom prst="rect">
            <a:avLst/>
          </a:prstGeom>
          <a:noFill/>
        </p:spPr>
        <p:txBody>
          <a:bodyPr wrap="square" rtlCol="0">
            <a:spAutoFit/>
          </a:bodyPr>
          <a:lstStyle/>
          <a:p>
            <a:pPr algn="just"/>
            <a:r>
              <a:rPr lang="en-US" sz="2000" b="1" dirty="0">
                <a:latin typeface="Alexandria" pitchFamily="2" charset="-78"/>
                <a:cs typeface="Alexandria" pitchFamily="2" charset="-78"/>
              </a:rPr>
              <a:t>4.APPLICATIONS IN THE FINANCIAL INDUSTRY cont. </a:t>
            </a:r>
          </a:p>
          <a:p>
            <a:pPr algn="just"/>
            <a:endParaRPr lang="en-US" dirty="0">
              <a:latin typeface="Alexandria" pitchFamily="2" charset="-78"/>
              <a:cs typeface="Alexandria" pitchFamily="2" charset="-78"/>
            </a:endParaRPr>
          </a:p>
          <a:p>
            <a:pPr algn="just"/>
            <a:r>
              <a:rPr lang="en-GB" b="1" dirty="0">
                <a:latin typeface="Alexandria" pitchFamily="2" charset="-78"/>
                <a:cs typeface="Alexandria" pitchFamily="2" charset="-78"/>
              </a:rPr>
              <a:t>4.4 AI’s Challenges</a:t>
            </a:r>
          </a:p>
          <a:p>
            <a:pPr algn="just"/>
            <a:endParaRPr lang="en-GB" sz="1600" b="1" dirty="0">
              <a:latin typeface="Alexandria" pitchFamily="2" charset="-78"/>
              <a:cs typeface="Alexandria" pitchFamily="2" charset="-78"/>
            </a:endParaRPr>
          </a:p>
          <a:p>
            <a:pPr algn="just" fontAlgn="base"/>
            <a:r>
              <a:rPr lang="en-US" b="1" dirty="0">
                <a:latin typeface="Alexandria" pitchFamily="2" charset="-78"/>
                <a:cs typeface="Alexandria" pitchFamily="2" charset="-78"/>
              </a:rPr>
              <a:t>5. Risk Management</a:t>
            </a:r>
            <a:r>
              <a:rPr lang="en-US" dirty="0">
                <a:latin typeface="Alexandria" pitchFamily="2" charset="-78"/>
                <a:cs typeface="Alexandria" pitchFamily="2" charset="-78"/>
              </a:rPr>
              <a:t>:</a:t>
            </a:r>
          </a:p>
          <a:p>
            <a:pPr lvl="1" algn="just" fontAlgn="base"/>
            <a:r>
              <a:rPr lang="en-US" sz="1600" dirty="0">
                <a:latin typeface="Alexandria" pitchFamily="2" charset="-78"/>
                <a:cs typeface="Alexandria" pitchFamily="2" charset="-78"/>
              </a:rPr>
              <a:t>Developing AI models that accurately assess and manage financial risks, including market volatility, credit risk, and fraud detection. Ensuring the reliability and robustness of AI systems in risk management is critical.</a:t>
            </a:r>
          </a:p>
          <a:p>
            <a:pPr lvl="1" algn="just" fontAlgn="base"/>
            <a:endParaRPr lang="en-US" sz="1600" dirty="0">
              <a:latin typeface="Alexandria" pitchFamily="2" charset="-78"/>
              <a:cs typeface="Alexandria" pitchFamily="2" charset="-78"/>
            </a:endParaRPr>
          </a:p>
          <a:p>
            <a:pPr algn="just" fontAlgn="base"/>
            <a:r>
              <a:rPr lang="en-US" b="1" dirty="0">
                <a:latin typeface="Alexandria" pitchFamily="2" charset="-78"/>
                <a:cs typeface="Alexandria" pitchFamily="2" charset="-78"/>
              </a:rPr>
              <a:t>6. Ethical Use of AI</a:t>
            </a:r>
            <a:r>
              <a:rPr lang="en-US" dirty="0">
                <a:latin typeface="Alexandria" pitchFamily="2" charset="-78"/>
                <a:cs typeface="Alexandria" pitchFamily="2" charset="-78"/>
              </a:rPr>
              <a:t>:</a:t>
            </a:r>
          </a:p>
          <a:p>
            <a:pPr lvl="1" algn="just" fontAlgn="base"/>
            <a:r>
              <a:rPr lang="en-US" sz="1600" dirty="0">
                <a:latin typeface="Alexandria" pitchFamily="2" charset="-78"/>
                <a:cs typeface="Alexandria" pitchFamily="2" charset="-78"/>
              </a:rPr>
              <a:t>Addressing ethical considerations in the use of AI for financial services, including the responsible handling of customer data, ethical investment practices, and the ethical implications of algorithmic decision-making.</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9265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93766" cy="3600986"/>
          </a:xfrm>
          <a:prstGeom prst="rect">
            <a:avLst/>
          </a:prstGeom>
          <a:noFill/>
        </p:spPr>
        <p:txBody>
          <a:bodyPr wrap="square" rtlCol="0">
            <a:spAutoFit/>
          </a:bodyPr>
          <a:lstStyle/>
          <a:p>
            <a:pPr algn="just"/>
            <a:r>
              <a:rPr lang="en-US" sz="2000" b="1" dirty="0">
                <a:latin typeface="Alexandria" pitchFamily="2" charset="-78"/>
                <a:cs typeface="Alexandria" pitchFamily="2" charset="-78"/>
              </a:rPr>
              <a:t>4.APPLICATIONS IN THE FINANCIAL INDUSTRY cont. </a:t>
            </a:r>
          </a:p>
          <a:p>
            <a:pPr algn="just"/>
            <a:endParaRPr lang="en-US" sz="2000" dirty="0">
              <a:latin typeface="Alexandria" pitchFamily="2" charset="-78"/>
              <a:cs typeface="Alexandria" pitchFamily="2" charset="-78"/>
            </a:endParaRPr>
          </a:p>
          <a:p>
            <a:pPr algn="just"/>
            <a:r>
              <a:rPr lang="en-GB" sz="2000" b="1" dirty="0">
                <a:latin typeface="Alexandria" pitchFamily="2" charset="-78"/>
                <a:cs typeface="Alexandria" pitchFamily="2" charset="-78"/>
              </a:rPr>
              <a:t>4.4 AI’s Challenges</a:t>
            </a:r>
          </a:p>
          <a:p>
            <a:pPr algn="just"/>
            <a:endParaRPr lang="en-GB" sz="2000" b="1" dirty="0">
              <a:latin typeface="Alexandria" pitchFamily="2" charset="-78"/>
              <a:cs typeface="Alexandria" pitchFamily="2" charset="-78"/>
            </a:endParaRPr>
          </a:p>
          <a:p>
            <a:pPr fontAlgn="base"/>
            <a:r>
              <a:rPr lang="en-US" b="1" dirty="0">
                <a:latin typeface="Alexandria" pitchFamily="2" charset="-78"/>
                <a:cs typeface="Alexandria" pitchFamily="2" charset="-78"/>
              </a:rPr>
              <a:t>7. Explainable AI in Trading</a:t>
            </a:r>
            <a:r>
              <a:rPr lang="en-US" dirty="0">
                <a:latin typeface="Alexandria" pitchFamily="2" charset="-78"/>
                <a:cs typeface="Alexandria" pitchFamily="2" charset="-78"/>
              </a:rPr>
              <a:t>:</a:t>
            </a:r>
          </a:p>
          <a:p>
            <a:pPr lvl="1" algn="just" fontAlgn="base"/>
            <a:r>
              <a:rPr lang="en-US" sz="1600" dirty="0">
                <a:latin typeface="Alexandria" pitchFamily="2" charset="-78"/>
                <a:cs typeface="Alexandria" pitchFamily="2" charset="-78"/>
              </a:rPr>
              <a:t>Ensuring transparency and interpretability in algorithmic trading systems. The need to understand and explain the decision-making processes of AI-driven trading algorithms is crucial for compliance and risk management.</a:t>
            </a:r>
          </a:p>
          <a:p>
            <a:pPr lvl="1" algn="just" fontAlgn="base"/>
            <a:endParaRPr lang="en-US" sz="1600" dirty="0">
              <a:latin typeface="Alexandria" pitchFamily="2" charset="-78"/>
              <a:cs typeface="Alexandria" pitchFamily="2" charset="-78"/>
            </a:endParaRPr>
          </a:p>
          <a:p>
            <a:pPr algn="just" fontAlgn="base"/>
            <a:r>
              <a:rPr lang="en-US" b="1" dirty="0">
                <a:latin typeface="Alexandria" pitchFamily="2" charset="-78"/>
                <a:cs typeface="Alexandria" pitchFamily="2" charset="-78"/>
              </a:rPr>
              <a:t>8. Customer Trust and Communication</a:t>
            </a:r>
            <a:r>
              <a:rPr lang="en-US" dirty="0">
                <a:latin typeface="Alexandria" pitchFamily="2" charset="-78"/>
                <a:cs typeface="Alexandria" pitchFamily="2" charset="-78"/>
              </a:rPr>
              <a:t>:</a:t>
            </a:r>
          </a:p>
          <a:p>
            <a:pPr lvl="1" algn="just" fontAlgn="base"/>
            <a:r>
              <a:rPr lang="en-US" sz="1600" dirty="0">
                <a:latin typeface="Alexandria" pitchFamily="2" charset="-78"/>
                <a:cs typeface="Alexandria" pitchFamily="2" charset="-78"/>
              </a:rPr>
              <a:t>Building and maintaining customer trust in AI-driven financial services. Communicating the benefits and limitations of AI to customers and ensuring that AI enhances, rather than detracts from, the customer experience.</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6085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54067" y="991363"/>
            <a:ext cx="7824219"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
        <p:nvSpPr>
          <p:cNvPr id="48" name="TextBox 47"/>
          <p:cNvSpPr txBox="1"/>
          <p:nvPr/>
        </p:nvSpPr>
        <p:spPr>
          <a:xfrm>
            <a:off x="889000" y="2106443"/>
            <a:ext cx="10331773" cy="3447098"/>
          </a:xfrm>
          <a:prstGeom prst="rect">
            <a:avLst/>
          </a:prstGeom>
          <a:noFill/>
        </p:spPr>
        <p:txBody>
          <a:bodyPr wrap="square" rtlCol="0">
            <a:spAutoFit/>
          </a:bodyPr>
          <a:lstStyle/>
          <a:p>
            <a:pPr algn="just"/>
            <a:r>
              <a:rPr lang="en-US" sz="2000" b="1" dirty="0">
                <a:latin typeface="Alexandria" pitchFamily="2" charset="-78"/>
                <a:cs typeface="Alexandria" pitchFamily="2" charset="-78"/>
              </a:rPr>
              <a:t>4.APPLICATIONS IN THE FINANCIAL INDUSTRY cont. </a:t>
            </a:r>
          </a:p>
          <a:p>
            <a:pPr algn="just"/>
            <a:endParaRPr lang="en-US" dirty="0">
              <a:latin typeface="Alexandria" pitchFamily="2" charset="-78"/>
              <a:cs typeface="Alexandria" pitchFamily="2" charset="-78"/>
            </a:endParaRPr>
          </a:p>
          <a:p>
            <a:pPr algn="just"/>
            <a:r>
              <a:rPr lang="en-GB" b="1" dirty="0">
                <a:latin typeface="Alexandria" pitchFamily="2" charset="-78"/>
                <a:cs typeface="Alexandria" pitchFamily="2" charset="-78"/>
              </a:rPr>
              <a:t>4.4 AI’s Challenges</a:t>
            </a:r>
          </a:p>
          <a:p>
            <a:pPr algn="just"/>
            <a:endParaRPr lang="en-GB" sz="1600" b="1" dirty="0">
              <a:latin typeface="Alexandria" pitchFamily="2" charset="-78"/>
              <a:cs typeface="Alexandria" pitchFamily="2" charset="-78"/>
            </a:endParaRPr>
          </a:p>
          <a:p>
            <a:pPr algn="just" fontAlgn="base"/>
            <a:r>
              <a:rPr lang="en-US" b="1" dirty="0">
                <a:latin typeface="Alexandria" pitchFamily="2" charset="-78"/>
                <a:cs typeface="Alexandria" pitchFamily="2" charset="-78"/>
              </a:rPr>
              <a:t>9. Operational Resilience</a:t>
            </a:r>
            <a:r>
              <a:rPr lang="en-US" dirty="0">
                <a:latin typeface="Alexandria" pitchFamily="2" charset="-78"/>
                <a:cs typeface="Alexandria" pitchFamily="2" charset="-78"/>
              </a:rPr>
              <a:t>:</a:t>
            </a:r>
          </a:p>
          <a:p>
            <a:pPr lvl="1" algn="just" fontAlgn="base"/>
            <a:r>
              <a:rPr lang="en-US" sz="1600" dirty="0">
                <a:latin typeface="Alexandria" pitchFamily="2" charset="-78"/>
                <a:cs typeface="Alexandria" pitchFamily="2" charset="-78"/>
              </a:rPr>
              <a:t>Ensuring the resilience and reliability of AI systems in the face of operational disruptions, cyber threats, and system failures. Maintaining operational continuity and security is essential in AI adoption.</a:t>
            </a:r>
          </a:p>
          <a:p>
            <a:pPr lvl="1" algn="just" fontAlgn="base"/>
            <a:endParaRPr lang="en-US" sz="1600" dirty="0">
              <a:latin typeface="Alexandria" pitchFamily="2" charset="-78"/>
              <a:cs typeface="Alexandria" pitchFamily="2" charset="-78"/>
            </a:endParaRPr>
          </a:p>
          <a:p>
            <a:pPr algn="just" fontAlgn="base"/>
            <a:r>
              <a:rPr lang="en-US" b="1" dirty="0">
                <a:latin typeface="Alexandria" pitchFamily="2" charset="-78"/>
                <a:cs typeface="Alexandria" pitchFamily="2" charset="-78"/>
              </a:rPr>
              <a:t>10. Talent and Expertise</a:t>
            </a:r>
            <a:r>
              <a:rPr lang="en-US" dirty="0">
                <a:latin typeface="Alexandria" pitchFamily="2" charset="-78"/>
                <a:cs typeface="Alexandria" pitchFamily="2" charset="-78"/>
              </a:rPr>
              <a:t>:</a:t>
            </a:r>
          </a:p>
          <a:p>
            <a:pPr lvl="1" algn="just" fontAlgn="base"/>
            <a:r>
              <a:rPr lang="en-US" sz="1600" dirty="0">
                <a:latin typeface="Alexandria" pitchFamily="2" charset="-78"/>
                <a:cs typeface="Alexandria" pitchFamily="2" charset="-78"/>
              </a:rPr>
              <a:t>Acquiring and retaining talent with expertise in both finance and AI. The demand for professionals who understand the intersection of finance, data science, and AI presents a talent acquisition challenge for financial institutions.</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10356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2999" y="1992909"/>
            <a:ext cx="9023111" cy="3631763"/>
          </a:xfrm>
          <a:prstGeom prst="rect">
            <a:avLst/>
          </a:prstGeom>
          <a:noFill/>
        </p:spPr>
        <p:txBody>
          <a:bodyPr wrap="square" rtlCol="0">
            <a:spAutoFit/>
          </a:bodyPr>
          <a:lstStyle/>
          <a:p>
            <a:pPr algn="just"/>
            <a:r>
              <a:rPr lang="en-US" sz="2000" b="1" dirty="0">
                <a:latin typeface="Alexandria" pitchFamily="2" charset="-78"/>
              </a:rPr>
              <a:t>5. CONCLUSION</a:t>
            </a:r>
          </a:p>
          <a:p>
            <a:pPr algn="just"/>
            <a:endParaRPr lang="en-US" b="1" dirty="0">
              <a:latin typeface="Alexandria" pitchFamily="2" charset="-78"/>
            </a:endParaRPr>
          </a:p>
          <a:p>
            <a:pPr algn="just"/>
            <a:r>
              <a:rPr lang="en-US" sz="1600" dirty="0">
                <a:latin typeface="Alexandria" pitchFamily="2" charset="-78"/>
              </a:rPr>
              <a:t>Artificial intelligence (AI) is an interdisciplinary field of study that focuses on building machines that are able to think and, in particular, act in an intelligent manner.</a:t>
            </a:r>
          </a:p>
          <a:p>
            <a:pPr algn="just"/>
            <a:br>
              <a:rPr lang="en-US" sz="1600" dirty="0">
                <a:latin typeface="Alexandria" pitchFamily="2" charset="-78"/>
              </a:rPr>
            </a:br>
            <a:r>
              <a:rPr lang="en-US" sz="1600" dirty="0">
                <a:latin typeface="Alexandria" pitchFamily="2" charset="-78"/>
              </a:rPr>
              <a:t>In turn, deep learning (DL) is a subfield of ML that uses deep neural networks (DNN) to identify useful patterns in the input data. On the technical side, this chapter draws a distinction between artificial narrow intelligence (ANI), artificial general intelligence (AGI) and artificial superintelligence (ASI).</a:t>
            </a:r>
          </a:p>
          <a:p>
            <a:pPr algn="just"/>
            <a:endParaRPr lang="en-US" sz="1600" dirty="0">
              <a:latin typeface="Alexandria" pitchFamily="2" charset="-78"/>
            </a:endParaRPr>
          </a:p>
          <a:p>
            <a:pPr algn="just"/>
            <a:r>
              <a:rPr lang="en-US" sz="1600" dirty="0">
                <a:latin typeface="Alexandria" pitchFamily="2" charset="-78"/>
              </a:rPr>
              <a:t>Also, the distinction between weak AI and strong AI based on consciousness have been explored, though concerns have been raised about the relevance and falsifiability of these concepts.AI is already playing an important role in the financial industry, including in the banking, investing and insurance sectors.</a:t>
            </a: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2999" y="1041515"/>
            <a:ext cx="7931626" cy="707886"/>
          </a:xfrm>
          <a:prstGeom prst="rect">
            <a:avLst/>
          </a:prstGeom>
          <a:noFill/>
        </p:spPr>
        <p:txBody>
          <a:bodyPr wrap="square" rtlCol="0">
            <a:spAutoFit/>
          </a:bodyPr>
          <a:lstStyle/>
          <a:p>
            <a:pPr lvl="0"/>
            <a:r>
              <a:rPr lang="en-US" sz="2000" b="1" dirty="0">
                <a:latin typeface="Alexandria" pitchFamily="2" charset="-78"/>
                <a:cs typeface="Alexandria" pitchFamily="2" charset="-78"/>
              </a:rPr>
              <a:t>Ch1: Foundations of artificial intelligence and machine learning</a:t>
            </a:r>
            <a:endParaRPr lang="en-US" sz="2000" b="1" dirty="0">
              <a:latin typeface="Alexandria" pitchFamily="2" charset="-78"/>
              <a:ea typeface="Times New Roman"/>
              <a:cs typeface="Alexandria" pitchFamily="2" charset="-78"/>
              <a:sym typeface="Times New Roman"/>
            </a:endParaRPr>
          </a:p>
        </p:txBody>
      </p:sp>
      <p:sp>
        <p:nvSpPr>
          <p:cNvPr id="12" name="Rectangle 11"/>
          <p:cNvSpPr/>
          <p:nvPr/>
        </p:nvSpPr>
        <p:spPr>
          <a:xfrm>
            <a:off x="9606278" y="1124433"/>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01</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Elgar.</a:t>
            </a:r>
          </a:p>
          <a:p>
            <a:pPr algn="just"/>
            <a:endParaRPr lang="en-US" dirty="0">
              <a:latin typeface="Alexandria" pitchFamily="2" charset="-78"/>
            </a:endParaRPr>
          </a:p>
          <a:p>
            <a:pPr algn="just"/>
            <a:r>
              <a:rPr lang="en-US" b="1" dirty="0">
                <a:latin typeface="Alexandria" pitchFamily="2" charset="-78"/>
              </a:rPr>
              <a:t>Recommended Readings </a:t>
            </a:r>
          </a:p>
          <a:p>
            <a:pPr algn="just"/>
            <a:r>
              <a:rPr lang="en-GB" sz="1600" dirty="0">
                <a:latin typeface="Alexandria" pitchFamily="2" charset="-78"/>
              </a:rPr>
              <a:t>Chishti, S., 2020. The AI book: the artificial intelligence  handbook for investors, entrepreneurs and </a:t>
            </a:r>
            <a:r>
              <a:rPr lang="en-GB" sz="1600" dirty="0" err="1">
                <a:latin typeface="Alexandria" pitchFamily="2" charset="-78"/>
              </a:rPr>
              <a:t>fintech</a:t>
            </a:r>
            <a:r>
              <a:rPr lang="en-GB" sz="1600" dirty="0">
                <a:latin typeface="Alexandria" pitchFamily="2" charset="-78"/>
              </a:rPr>
              <a:t> visionaries. John Wiley &amp; Sons. </a:t>
            </a:r>
          </a:p>
          <a:p>
            <a:pPr algn="just"/>
            <a:endParaRPr lang="en-US" dirty="0">
              <a:latin typeface="Alexandria" pitchFamily="2" charset="-78"/>
            </a:endParaRPr>
          </a:p>
          <a:p>
            <a:pPr algn="just"/>
            <a:endParaRPr lang="en-US" dirty="0">
              <a:latin typeface="Alexandria" pitchFamily="2" charset="-78"/>
            </a:endParaRPr>
          </a:p>
          <a:p>
            <a:pPr algn="just"/>
            <a:endParaRPr lang="en-US" dirty="0">
              <a:latin typeface="Alexandria" pitchFamily="2" charset="-78"/>
            </a:endParaRPr>
          </a:p>
          <a:p>
            <a:pPr algn="just"/>
            <a:endParaRPr lang="en-US" dirty="0">
              <a:latin typeface="Alexandria" pitchFamily="2" charset="-78"/>
            </a:endParaRPr>
          </a:p>
          <a:p>
            <a:pPr algn="just"/>
            <a:endParaRPr lang="en-GB" dirty="0">
              <a:latin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Technology</a:t>
            </a:r>
          </a:p>
        </p:txBody>
      </p:sp>
    </p:spTree>
    <p:extLst>
      <p:ext uri="{BB962C8B-B14F-4D97-AF65-F5344CB8AC3E}">
        <p14:creationId xmlns:p14="http://schemas.microsoft.com/office/powerpoint/2010/main" val="15454141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a:solidFill>
                  <a:srgbClr val="00B0F0"/>
                </a:solidFill>
                <a:latin typeface="Alexandria Black" pitchFamily="2" charset="-78"/>
                <a:cs typeface="Alexandria Black" pitchFamily="2" charset="-78"/>
              </a:rPr>
              <a:t>Dr. </a:t>
            </a:r>
            <a:r>
              <a:rPr lang="en-US" sz="2000" b="1" dirty="0" err="1">
                <a:solidFill>
                  <a:srgbClr val="00B0F0"/>
                </a:solidFill>
                <a:latin typeface="Alexandria Black" pitchFamily="2" charset="-78"/>
                <a:cs typeface="Alexandria Black" pitchFamily="2" charset="-78"/>
              </a:rPr>
              <a:t>Abeir</a:t>
            </a:r>
            <a:r>
              <a:rPr lang="en-US" sz="2000" b="1" dirty="0">
                <a:solidFill>
                  <a:srgbClr val="00B0F0"/>
                </a:solidFill>
                <a:latin typeface="Alexandria Black" pitchFamily="2" charset="-78"/>
                <a:cs typeface="Alexandria Black" pitchFamily="2" charset="-78"/>
              </a:rPr>
              <a:t> Moussa</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E898BF-A762-4018-BF13-7DF1ADF93A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49EE33C-BEA3-4744-A9F4-38163112B54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A4D90907-92F5-4F71-8E96-4D3DEBE104F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2685</TotalTime>
  <Words>3771</Words>
  <Application>Microsoft Office PowerPoint</Application>
  <PresentationFormat>Widescreen</PresentationFormat>
  <Paragraphs>418</Paragraphs>
  <Slides>43</Slides>
  <Notes>4</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90</cp:revision>
  <dcterms:created xsi:type="dcterms:W3CDTF">2023-04-29T09:08:00Z</dcterms:created>
  <dcterms:modified xsi:type="dcterms:W3CDTF">2024-02-01T10:11:33Z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