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26" r:id="rId2"/>
    <p:sldId id="329" r:id="rId3"/>
    <p:sldId id="330" r:id="rId4"/>
    <p:sldId id="331" r:id="rId5"/>
    <p:sldId id="332" r:id="rId6"/>
    <p:sldId id="333" r:id="rId7"/>
    <p:sldId id="334" r:id="rId8"/>
    <p:sldId id="335" r:id="rId9"/>
    <p:sldId id="336" r:id="rId10"/>
    <p:sldId id="337" r:id="rId11"/>
    <p:sldId id="338" r:id="rId12"/>
    <p:sldId id="339" r:id="rId13"/>
    <p:sldId id="340" r:id="rId14"/>
    <p:sldId id="341" r:id="rId15"/>
    <p:sldId id="342" r:id="rId16"/>
    <p:sldId id="343" r:id="rId17"/>
    <p:sldId id="34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000" autoAdjust="0"/>
    <p:restoredTop sz="94660"/>
  </p:normalViewPr>
  <p:slideViewPr>
    <p:cSldViewPr snapToGrid="0">
      <p:cViewPr varScale="1">
        <p:scale>
          <a:sx n="78" d="100"/>
          <a:sy n="78" d="100"/>
        </p:scale>
        <p:origin x="806" y="182"/>
      </p:cViewPr>
      <p:guideLst/>
    </p:cSldViewPr>
  </p:slideViewPr>
  <p:notesTextViewPr>
    <p:cViewPr>
      <p:scale>
        <a:sx n="1" d="1"/>
        <a:sy n="1" d="1"/>
      </p:scale>
      <p:origin x="0" y="0"/>
    </p:cViewPr>
  </p:notesTextViewPr>
  <p:sorterViewPr>
    <p:cViewPr varScale="1">
      <p:scale>
        <a:sx n="100" d="100"/>
        <a:sy n="100" d="100"/>
      </p:scale>
      <p:origin x="0" y="-905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185978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a:t>
            </a:fld>
            <a:endParaRPr lang="en-US"/>
          </a:p>
        </p:txBody>
      </p:sp>
    </p:spTree>
    <p:extLst>
      <p:ext uri="{BB962C8B-B14F-4D97-AF65-F5344CB8AC3E}">
        <p14:creationId xmlns:p14="http://schemas.microsoft.com/office/powerpoint/2010/main" val="4250111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a:p>
        </p:txBody>
      </p:sp>
    </p:spTree>
    <p:extLst>
      <p:ext uri="{BB962C8B-B14F-4D97-AF65-F5344CB8AC3E}">
        <p14:creationId xmlns:p14="http://schemas.microsoft.com/office/powerpoint/2010/main" val="2397007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a:p>
        </p:txBody>
      </p:sp>
    </p:spTree>
    <p:extLst>
      <p:ext uri="{BB962C8B-B14F-4D97-AF65-F5344CB8AC3E}">
        <p14:creationId xmlns:p14="http://schemas.microsoft.com/office/powerpoint/2010/main" val="3286182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a:p>
        </p:txBody>
      </p:sp>
    </p:spTree>
    <p:extLst>
      <p:ext uri="{BB962C8B-B14F-4D97-AF65-F5344CB8AC3E}">
        <p14:creationId xmlns:p14="http://schemas.microsoft.com/office/powerpoint/2010/main" val="1575927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7</a:t>
            </a:fld>
            <a:endParaRPr lang="en-US"/>
          </a:p>
        </p:txBody>
      </p:sp>
    </p:spTree>
    <p:extLst>
      <p:ext uri="{BB962C8B-B14F-4D97-AF65-F5344CB8AC3E}">
        <p14:creationId xmlns:p14="http://schemas.microsoft.com/office/powerpoint/2010/main" val="2368885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8</a:t>
            </a:fld>
            <a:endParaRPr lang="en-US"/>
          </a:p>
        </p:txBody>
      </p:sp>
    </p:spTree>
    <p:extLst>
      <p:ext uri="{BB962C8B-B14F-4D97-AF65-F5344CB8AC3E}">
        <p14:creationId xmlns:p14="http://schemas.microsoft.com/office/powerpoint/2010/main" val="4262760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9</a:t>
            </a:fld>
            <a:endParaRPr lang="en-US"/>
          </a:p>
        </p:txBody>
      </p:sp>
    </p:spTree>
    <p:extLst>
      <p:ext uri="{BB962C8B-B14F-4D97-AF65-F5344CB8AC3E}">
        <p14:creationId xmlns:p14="http://schemas.microsoft.com/office/powerpoint/2010/main" val="18499363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10</a:t>
            </a:fld>
            <a:endParaRPr lang="en-US"/>
          </a:p>
        </p:txBody>
      </p:sp>
    </p:spTree>
    <p:extLst>
      <p:ext uri="{BB962C8B-B14F-4D97-AF65-F5344CB8AC3E}">
        <p14:creationId xmlns:p14="http://schemas.microsoft.com/office/powerpoint/2010/main" val="21854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a:p>
        </p:txBody>
      </p:sp>
    </p:spTree>
    <p:extLst>
      <p:ext uri="{BB962C8B-B14F-4D97-AF65-F5344CB8AC3E}">
        <p14:creationId xmlns:p14="http://schemas.microsoft.com/office/powerpoint/2010/main" val="2033034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12</a:t>
            </a:fld>
            <a:endParaRPr lang="en-US"/>
          </a:p>
        </p:txBody>
      </p:sp>
    </p:spTree>
    <p:extLst>
      <p:ext uri="{BB962C8B-B14F-4D97-AF65-F5344CB8AC3E}">
        <p14:creationId xmlns:p14="http://schemas.microsoft.com/office/powerpoint/2010/main" val="3675294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a:p>
        </p:txBody>
      </p:sp>
    </p:spTree>
    <p:extLst>
      <p:ext uri="{BB962C8B-B14F-4D97-AF65-F5344CB8AC3E}">
        <p14:creationId xmlns:p14="http://schemas.microsoft.com/office/powerpoint/2010/main" val="1567892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a:p>
        </p:txBody>
      </p:sp>
    </p:spTree>
    <p:extLst>
      <p:ext uri="{BB962C8B-B14F-4D97-AF65-F5344CB8AC3E}">
        <p14:creationId xmlns:p14="http://schemas.microsoft.com/office/powerpoint/2010/main" val="27831599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a:p>
        </p:txBody>
      </p:sp>
    </p:spTree>
    <p:extLst>
      <p:ext uri="{BB962C8B-B14F-4D97-AF65-F5344CB8AC3E}">
        <p14:creationId xmlns:p14="http://schemas.microsoft.com/office/powerpoint/2010/main" val="2377189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a:p>
        </p:txBody>
      </p:sp>
    </p:spTree>
    <p:extLst>
      <p:ext uri="{BB962C8B-B14F-4D97-AF65-F5344CB8AC3E}">
        <p14:creationId xmlns:p14="http://schemas.microsoft.com/office/powerpoint/2010/main" val="15998737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a:p>
        </p:txBody>
      </p:sp>
    </p:spTree>
    <p:extLst>
      <p:ext uri="{BB962C8B-B14F-4D97-AF65-F5344CB8AC3E}">
        <p14:creationId xmlns:p14="http://schemas.microsoft.com/office/powerpoint/2010/main" val="463323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6" name="Footer Placeholder 5">
            <a:extLst>
              <a:ext uri="{FF2B5EF4-FFF2-40B4-BE49-F238E27FC236}">
                <a16:creationId xmlns=""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8" name="Footer Placeholder 7">
            <a:extLst>
              <a:ext uri="{FF2B5EF4-FFF2-40B4-BE49-F238E27FC236}">
                <a16:creationId xmlns=""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4" name="Footer Placeholder 3">
            <a:extLst>
              <a:ext uri="{FF2B5EF4-FFF2-40B4-BE49-F238E27FC236}">
                <a16:creationId xmlns=""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3" name="Footer Placeholder 2">
            <a:extLst>
              <a:ext uri="{FF2B5EF4-FFF2-40B4-BE49-F238E27FC236}">
                <a16:creationId xmlns=""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6" name="Footer Placeholder 5">
            <a:extLst>
              <a:ext uri="{FF2B5EF4-FFF2-40B4-BE49-F238E27FC236}">
                <a16:creationId xmlns=""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6" name="Footer Placeholder 5">
            <a:extLst>
              <a:ext uri="{FF2B5EF4-FFF2-40B4-BE49-F238E27FC236}">
                <a16:creationId xmlns=""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7.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7.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7.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142271" y="1402743"/>
            <a:ext cx="6127922" cy="2185214"/>
          </a:xfrm>
          <a:prstGeom prst="rect">
            <a:avLst/>
          </a:prstGeom>
          <a:noFill/>
        </p:spPr>
        <p:txBody>
          <a:bodyPr wrap="square" rtlCol="0">
            <a:spAutoFit/>
          </a:bodyPr>
          <a:lstStyle/>
          <a:p>
            <a:pPr algn="ctr"/>
            <a:r>
              <a:rPr lang="en-US" sz="3200" b="1" dirty="0">
                <a:solidFill>
                  <a:srgbClr val="00B050"/>
                </a:solidFill>
              </a:rPr>
              <a:t>Secure Operating System</a:t>
            </a:r>
            <a:br>
              <a:rPr lang="en-US" sz="3200" b="1" dirty="0">
                <a:solidFill>
                  <a:srgbClr val="00B050"/>
                </a:solidFill>
              </a:rPr>
            </a:br>
            <a:r>
              <a:rPr lang="en-US" sz="3200" b="1" dirty="0">
                <a:solidFill>
                  <a:srgbClr val="00B050"/>
                </a:solidFill>
              </a:rPr>
              <a:t>Master of Science in Cybersecurity </a:t>
            </a:r>
            <a:r>
              <a:rPr lang="en-US" sz="3200" dirty="0">
                <a:solidFill>
                  <a:srgbClr val="00B050"/>
                </a:solidFill>
              </a:rPr>
              <a:t/>
            </a:r>
            <a:br>
              <a:rPr lang="en-US" sz="3200" dirty="0">
                <a:solidFill>
                  <a:srgbClr val="00B050"/>
                </a:solidFill>
              </a:rPr>
            </a:br>
            <a:r>
              <a:rPr lang="en-US" sz="3600" dirty="0" smtClean="0">
                <a:solidFill>
                  <a:srgbClr val="FFC000"/>
                </a:solidFill>
                <a:effectLst>
                  <a:outerShdw blurRad="38100" dist="38100" dir="2700000" algn="tl">
                    <a:srgbClr val="000000">
                      <a:alpha val="43137"/>
                    </a:srgbClr>
                  </a:outerShdw>
                </a:effectLst>
              </a:rPr>
              <a:t>Orientation </a:t>
            </a:r>
            <a:r>
              <a:rPr lang="en-US" sz="3600" dirty="0">
                <a:solidFill>
                  <a:srgbClr val="FFC000"/>
                </a:solidFill>
                <a:effectLst>
                  <a:outerShdw blurRad="38100" dist="38100" dir="2700000" algn="tl">
                    <a:srgbClr val="000000">
                      <a:alpha val="43137"/>
                    </a:srgbClr>
                  </a:outerShdw>
                </a:effectLst>
              </a:rPr>
              <a:t>show</a:t>
            </a:r>
            <a:br>
              <a:rPr lang="en-US" sz="3600" dirty="0">
                <a:solidFill>
                  <a:srgbClr val="FFC000"/>
                </a:solidFill>
                <a:effectLst>
                  <a:outerShdw blurRad="38100" dist="38100" dir="2700000" algn="tl">
                    <a:srgbClr val="000000">
                      <a:alpha val="43137"/>
                    </a:srgbClr>
                  </a:outerShdw>
                </a:effectLst>
              </a:rPr>
            </a:br>
            <a:r>
              <a:rPr lang="ar-YE" sz="3600" dirty="0">
                <a:solidFill>
                  <a:srgbClr val="FFC000"/>
                </a:solidFill>
                <a:effectLst>
                  <a:outerShdw blurRad="38100" dist="38100" dir="2700000" algn="tl">
                    <a:srgbClr val="000000">
                      <a:alpha val="43137"/>
                    </a:srgbClr>
                  </a:outerShdw>
                </a:effectLst>
              </a:rPr>
              <a:t>عرض </a:t>
            </a:r>
            <a:r>
              <a:rPr lang="ar-YE" sz="3600" dirty="0" smtClean="0">
                <a:solidFill>
                  <a:srgbClr val="FFC000"/>
                </a:solidFill>
                <a:effectLst>
                  <a:outerShdw blurRad="38100" dist="38100" dir="2700000" algn="tl">
                    <a:srgbClr val="000000">
                      <a:alpha val="43137"/>
                    </a:srgbClr>
                  </a:outerShdw>
                </a:effectLst>
              </a:rPr>
              <a:t>توجيه</a:t>
            </a:r>
            <a:r>
              <a:rPr lang="ar-EG" sz="3600" dirty="0" smtClean="0">
                <a:solidFill>
                  <a:srgbClr val="FFC000"/>
                </a:solidFill>
                <a:effectLst>
                  <a:outerShdw blurRad="38100" dist="38100" dir="2700000" algn="tl">
                    <a:srgbClr val="000000">
                      <a:alpha val="43137"/>
                    </a:srgbClr>
                  </a:outerShdw>
                </a:effectLst>
              </a:rPr>
              <a:t>ى</a:t>
            </a:r>
            <a:r>
              <a:rPr lang="en-US" sz="3600" dirty="0" smtClean="0">
                <a:solidFill>
                  <a:srgbClr val="FFC000"/>
                </a:solidFill>
                <a:effectLst>
                  <a:outerShdw blurRad="38100" dist="38100" dir="2700000" algn="tl">
                    <a:srgbClr val="000000">
                      <a:alpha val="43137"/>
                    </a:srgbClr>
                  </a:outerShdw>
                </a:effectLst>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0 -  Overview</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681558" y="3849159"/>
            <a:ext cx="6891009" cy="523220"/>
          </a:xfrm>
          <a:prstGeom prst="rect">
            <a:avLst/>
          </a:prstGeom>
          <a:noFill/>
        </p:spPr>
        <p:txBody>
          <a:bodyPr wrap="square" rtlCol="0">
            <a:spAutoFit/>
          </a:bodyPr>
          <a:lstStyle/>
          <a:p>
            <a:pPr algn="ct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Eng. </a:t>
            </a:r>
            <a:r>
              <a:rPr lang="ar-EG" sz="2800" b="1" dirty="0">
                <a:solidFill>
                  <a:schemeClr val="accent4">
                    <a:lumMod val="60000"/>
                    <a:lumOff val="40000"/>
                  </a:schemeClr>
                </a:solidFill>
                <a:latin typeface="Times New Roman" panose="02020603050405020304" pitchFamily="18" charset="0"/>
                <a:cs typeface="Times New Roman" panose="02020603050405020304" pitchFamily="18" charset="0"/>
              </a:rPr>
              <a:t>:</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Hesham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Abou</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smtClean="0">
                <a:solidFill>
                  <a:schemeClr val="accent4">
                    <a:lumMod val="60000"/>
                    <a:lumOff val="40000"/>
                  </a:schemeClr>
                </a:solidFill>
                <a:latin typeface="Times New Roman" panose="02020603050405020304" pitchFamily="18" charset="0"/>
                <a:cs typeface="Times New Roman" panose="02020603050405020304" pitchFamily="18" charset="0"/>
              </a:rPr>
              <a:t>Elfetouh</a:t>
            </a:r>
            <a:r>
              <a:rPr lang="ar-EG" sz="2800" b="1" dirty="0" smtClean="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smtClean="0">
                <a:solidFill>
                  <a:schemeClr val="accent4">
                    <a:lumMod val="60000"/>
                    <a:lumOff val="40000"/>
                  </a:schemeClr>
                </a:solidFill>
                <a:latin typeface="Times New Roman" panose="02020603050405020304" pitchFamily="18" charset="0"/>
                <a:cs typeface="Times New Roman" panose="02020603050405020304" pitchFamily="18" charset="0"/>
              </a:rPr>
              <a:t> Salman</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 xmlns:a16="http://schemas.microsoft.com/office/drawing/2014/main" id="{E5E2D01B-0E78-027F-160A-F532D98C46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sp>
        <p:nvSpPr>
          <p:cNvPr id="14" name="TextBox 13">
            <a:extLst>
              <a:ext uri="{FF2B5EF4-FFF2-40B4-BE49-F238E27FC236}">
                <a16:creationId xmlns="" xmlns:a16="http://schemas.microsoft.com/office/drawing/2014/main" id="{3620D0A5-176B-EAD8-BA5B-53AB3048E130}"/>
              </a:ext>
            </a:extLst>
          </p:cNvPr>
          <p:cNvSpPr txBox="1"/>
          <p:nvPr/>
        </p:nvSpPr>
        <p:spPr>
          <a:xfrm>
            <a:off x="7918714" y="60956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0" indent="0" algn="ctr" rtl="1">
              <a:lnSpc>
                <a:spcPct val="107000"/>
              </a:lnSpc>
              <a:spcBef>
                <a:spcPts val="0"/>
              </a:spcBef>
              <a:spcAft>
                <a:spcPts val="800"/>
              </a:spcAft>
              <a:buNone/>
            </a:pPr>
            <a:r>
              <a:rPr lang="ar-EG" sz="2400" b="1" dirty="0">
                <a:ln w="10160" cap="flat" cmpd="sng" algn="ctr">
                  <a:solidFill>
                    <a:srgbClr val="5B9BD5"/>
                  </a:solidFill>
                  <a:prstDash val="solid"/>
                  <a:round/>
                </a:ln>
                <a:solidFill>
                  <a:srgbClr val="0070C0"/>
                </a:solidFill>
                <a:latin typeface="Calibri" panose="020F0502020204030204" pitchFamily="34" charset="0"/>
              </a:rPr>
              <a:t>بسم الله الرحمن الرحيم</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marR="0" indent="0" algn="ctr" rtl="1">
              <a:lnSpc>
                <a:spcPct val="107000"/>
              </a:lnSpc>
              <a:spcBef>
                <a:spcPts val="0"/>
              </a:spcBef>
              <a:spcAft>
                <a:spcPts val="800"/>
              </a:spcAft>
              <a:buNone/>
            </a:pPr>
            <a:r>
              <a:rPr lang="ar-EG" sz="2400" b="1" dirty="0" smtClean="0">
                <a:ln w="10160" cap="flat" cmpd="sng" algn="ctr">
                  <a:solidFill>
                    <a:srgbClr val="5B9BD5"/>
                  </a:solidFill>
                  <a:prstDash val="solid"/>
                  <a:round/>
                </a:ln>
                <a:solidFill>
                  <a:srgbClr val="0070C0"/>
                </a:solidFill>
                <a:latin typeface="Calibri" panose="020F0502020204030204" pitchFamily="34" charset="0"/>
              </a:rPr>
              <a:t>اللهم </a:t>
            </a:r>
            <a:r>
              <a:rPr lang="ar-EG" sz="2400" b="1" dirty="0">
                <a:ln w="10160" cap="flat" cmpd="sng" algn="ctr">
                  <a:solidFill>
                    <a:srgbClr val="5B9BD5"/>
                  </a:solidFill>
                  <a:prstDash val="solid"/>
                  <a:round/>
                </a:ln>
                <a:solidFill>
                  <a:srgbClr val="0070C0"/>
                </a:solidFill>
                <a:latin typeface="Calibri" panose="020F0502020204030204" pitchFamily="34" charset="0"/>
              </a:rPr>
              <a:t>صلي و سلم و بارك على اشرف المرسلين سيدنا محمد و على آله وأصحابه أفضل التسليم</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marR="0" indent="0" algn="just" rtl="1">
              <a:lnSpc>
                <a:spcPct val="107000"/>
              </a:lnSpc>
              <a:spcBef>
                <a:spcPts val="0"/>
              </a:spcBef>
              <a:spcAft>
                <a:spcPts val="800"/>
              </a:spcAft>
              <a:buNone/>
            </a:pPr>
            <a:r>
              <a:rPr lang="ar-EG" sz="2400" b="1" dirty="0">
                <a:ln w="10160" cap="flat" cmpd="sng" algn="ctr">
                  <a:solidFill>
                    <a:srgbClr val="5B9BD5"/>
                  </a:solidFill>
                  <a:prstDash val="solid"/>
                  <a:round/>
                </a:ln>
                <a:solidFill>
                  <a:srgbClr val="0070C0"/>
                </a:solidFill>
                <a:latin typeface="Calibri" panose="020F0502020204030204" pitchFamily="34" charset="0"/>
              </a:rPr>
              <a:t>يسعدني أن أرحب بكم ترحيبا خاصا في مستهل هذا الفصل الدراسي الجديد، الذي نتطلع فيه إلى المزيد من العمل المثمر والجاد من أجل بلوغ الأهداف التي إجتمعنا من أجلها في هذا الصرح العلمي العظيم، راجيا من الله العلي القدير أن يوفقنا  جميعا لتأدية مهامنا الأكاديمية والإدارية والتربوية على الوجه الذي يحبه و يرضاه.</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indent="0" algn="ctr">
              <a:buNone/>
            </a:pPr>
            <a:r>
              <a:rPr lang="ar-EG" sz="3600" b="1" dirty="0">
                <a:ln w="10160" cap="flat" cmpd="sng" algn="ctr">
                  <a:solidFill>
                    <a:srgbClr val="5B9BD5"/>
                  </a:solidFill>
                  <a:prstDash val="solid"/>
                  <a:round/>
                </a:ln>
                <a:solidFill>
                  <a:srgbClr val="0070C0"/>
                </a:solidFill>
                <a:latin typeface="Calibri" panose="020F0502020204030204" pitchFamily="34" charset="0"/>
                <a:ea typeface="Calibri" panose="020F0502020204030204" pitchFamily="34" charset="0"/>
              </a:rPr>
              <a:t>كل عام وأنتم بخير</a:t>
            </a:r>
            <a:endParaRPr lang="en-US" sz="3600" b="1" dirty="0">
              <a:ln w="10160" cap="flat" cmpd="sng" algn="ctr">
                <a:solidFill>
                  <a:srgbClr val="5B9BD5"/>
                </a:solidFill>
                <a:prstDash val="solid"/>
                <a:round/>
              </a:ln>
              <a:solidFill>
                <a:srgbClr val="0070C0"/>
              </a:solidFill>
              <a:latin typeface="Calibri" panose="020F0502020204030204" pitchFamily="34" charset="0"/>
              <a:ea typeface="Calibri" panose="020F0502020204030204" pitchFamily="34"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304982" y="5839016"/>
            <a:ext cx="8023123" cy="369332"/>
          </a:xfrm>
          <a:prstGeom prst="rect">
            <a:avLst/>
          </a:prstGeom>
          <a:noFill/>
        </p:spPr>
        <p:txBody>
          <a:bodyPr wrap="square" rtlCol="0">
            <a:spAutoFit/>
          </a:bodyPr>
          <a:lstStyle/>
          <a:p>
            <a:r>
              <a:rPr lang="en-US" b="1" dirty="0">
                <a:solidFill>
                  <a:srgbClr val="00B050"/>
                </a:solidFill>
              </a:rPr>
              <a:t>Secure Operating </a:t>
            </a:r>
            <a:r>
              <a:rPr lang="en-US" b="1" dirty="0" smtClean="0">
                <a:solidFill>
                  <a:srgbClr val="00B050"/>
                </a:solidFill>
              </a:rPr>
              <a:t>System   Master </a:t>
            </a:r>
            <a:r>
              <a:rPr lang="en-US" b="1" dirty="0">
                <a:solidFill>
                  <a:srgbClr val="00B050"/>
                </a:solidFill>
              </a:rPr>
              <a:t>of Science in Cybersecurity</a:t>
            </a:r>
            <a:endParaRPr lang="en-US" sz="18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52130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algn="ctr">
              <a:defRPr/>
            </a:pPr>
            <a:r>
              <a:rPr lang="en-US" sz="2400" b="1" i="1" dirty="0">
                <a:solidFill>
                  <a:srgbClr val="FF0000"/>
                </a:solidFill>
              </a:rPr>
              <a:t>Dr. </a:t>
            </a:r>
            <a:r>
              <a:rPr lang="en-US" sz="2400" b="1" i="1" dirty="0" smtClean="0">
                <a:solidFill>
                  <a:srgbClr val="FF0000"/>
                </a:solidFill>
              </a:rPr>
              <a:t>Eng. : Hesham </a:t>
            </a:r>
            <a:r>
              <a:rPr lang="en-US" sz="2400" b="1" i="1" dirty="0" err="1">
                <a:solidFill>
                  <a:srgbClr val="FF0000"/>
                </a:solidFill>
              </a:rPr>
              <a:t>Abou</a:t>
            </a:r>
            <a:r>
              <a:rPr lang="en-US" sz="2400" b="1" i="1" dirty="0">
                <a:solidFill>
                  <a:srgbClr val="FF0000"/>
                </a:solidFill>
              </a:rPr>
              <a:t> </a:t>
            </a:r>
            <a:r>
              <a:rPr lang="en-US" sz="2400" b="1" i="1" dirty="0" err="1" smtClean="0">
                <a:solidFill>
                  <a:srgbClr val="FF0000"/>
                </a:solidFill>
              </a:rPr>
              <a:t>Elfetouh</a:t>
            </a:r>
            <a:r>
              <a:rPr lang="en-US" sz="2400" b="1" i="1" dirty="0" smtClean="0">
                <a:solidFill>
                  <a:srgbClr val="FF0000"/>
                </a:solidFill>
              </a:rPr>
              <a:t> Salman</a:t>
            </a:r>
            <a:endParaRPr lang="en-US" sz="2400" b="1" i="1" dirty="0">
              <a:solidFill>
                <a:srgbClr val="FF0000"/>
              </a:solidFill>
            </a:endParaRPr>
          </a:p>
          <a:p>
            <a:endParaRPr lang="en-US" sz="1400" dirty="0">
              <a:solidFill>
                <a:srgbClr val="000000"/>
              </a:solidFill>
              <a:latin typeface="Times New Roman" panose="02020603050405020304" pitchFamily="18" charset="0"/>
            </a:endParaRPr>
          </a:p>
          <a:p>
            <a:pPr marL="285750" indent="-285750">
              <a:buFont typeface="Wingdings" panose="05000000000000000000" pitchFamily="2" charset="2"/>
              <a:buChar char="Ø"/>
            </a:pPr>
            <a:r>
              <a:rPr lang="en-GB" sz="1400" dirty="0">
                <a:solidFill>
                  <a:srgbClr val="000000"/>
                </a:solidFill>
                <a:latin typeface="Times New Roman" panose="02020603050405020304" pitchFamily="18" charset="0"/>
              </a:rPr>
              <a:t> </a:t>
            </a:r>
            <a:r>
              <a:rPr lang="en-GB" sz="2400" b="1" dirty="0">
                <a:solidFill>
                  <a:srgbClr val="000000"/>
                </a:solidFill>
                <a:latin typeface="Times New Roman" panose="02020603050405020304" pitchFamily="18" charset="0"/>
              </a:rPr>
              <a:t>Doctor of Philosophy Ph.D. </a:t>
            </a:r>
            <a:r>
              <a:rPr lang="en-GB"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Department Of Computer Systems, </a:t>
            </a:r>
            <a:r>
              <a:rPr lang="en-GB" sz="2400" dirty="0">
                <a:solidFill>
                  <a:srgbClr val="000000"/>
                </a:solidFill>
                <a:latin typeface="Times New Roman" panose="02020603050405020304" pitchFamily="18" charset="0"/>
              </a:rPr>
              <a:t>Faculty Of Computer &amp; Information Sciences, </a:t>
            </a:r>
            <a:r>
              <a:rPr lang="en-US" sz="2400" dirty="0">
                <a:solidFill>
                  <a:srgbClr val="000000"/>
                </a:solidFill>
                <a:latin typeface="Times New Roman" panose="02020603050405020304" pitchFamily="18" charset="0"/>
              </a:rPr>
              <a:t>Ain Shams University.</a:t>
            </a:r>
          </a:p>
          <a:p>
            <a:pPr marL="285750" indent="-285750">
              <a:buFont typeface="Wingdings" panose="05000000000000000000" pitchFamily="2" charset="2"/>
              <a:buChar char="Ø"/>
            </a:pPr>
            <a:r>
              <a:rPr lang="en-US" sz="2400" b="1" dirty="0" smtClean="0">
                <a:solidFill>
                  <a:srgbClr val="000000"/>
                </a:solidFill>
                <a:latin typeface="Times New Roman" panose="02020603050405020304" pitchFamily="18" charset="0"/>
              </a:rPr>
              <a:t>Master </a:t>
            </a:r>
            <a:r>
              <a:rPr lang="en-US" sz="2400" b="1" dirty="0">
                <a:solidFill>
                  <a:srgbClr val="000000"/>
                </a:solidFill>
                <a:latin typeface="Times New Roman" panose="02020603050405020304" pitchFamily="18" charset="0"/>
              </a:rPr>
              <a:t>Degree </a:t>
            </a:r>
            <a:r>
              <a:rPr lang="en-US" sz="2400" dirty="0">
                <a:solidFill>
                  <a:srgbClr val="000000"/>
                </a:solidFill>
                <a:latin typeface="Times New Roman" panose="02020603050405020304" pitchFamily="18" charset="0"/>
              </a:rPr>
              <a:t>of Computer Engineering, </a:t>
            </a:r>
            <a:r>
              <a:rPr lang="en-GB" sz="2400" dirty="0">
                <a:solidFill>
                  <a:srgbClr val="000000"/>
                </a:solidFill>
                <a:latin typeface="Times New Roman" panose="02020603050405020304" pitchFamily="18" charset="0"/>
              </a:rPr>
              <a:t> Engineering faculty of Ain shams </a:t>
            </a:r>
            <a:r>
              <a:rPr lang="en-GB" sz="2400" dirty="0" smtClean="0">
                <a:solidFill>
                  <a:srgbClr val="000000"/>
                </a:solidFill>
                <a:latin typeface="Times New Roman" panose="02020603050405020304" pitchFamily="18" charset="0"/>
              </a:rPr>
              <a:t>university</a:t>
            </a:r>
          </a:p>
          <a:p>
            <a:pPr>
              <a:buFont typeface="Wingdings" panose="05000000000000000000" pitchFamily="2" charset="2"/>
              <a:buChar char="Ø"/>
            </a:pPr>
            <a:r>
              <a:rPr lang="de-DE" sz="2400" b="1" dirty="0">
                <a:solidFill>
                  <a:srgbClr val="000000"/>
                </a:solidFill>
                <a:latin typeface="Times New Roman" panose="02020603050405020304" pitchFamily="18" charset="0"/>
              </a:rPr>
              <a:t>Diploma In Information Systems Management</a:t>
            </a:r>
            <a:r>
              <a:rPr lang="de-DE"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Fort Gordon -Georgia - USA</a:t>
            </a:r>
            <a:endParaRPr lang="en-US" sz="2400" b="1" dirty="0">
              <a:solidFill>
                <a:srgbClr val="000000"/>
              </a:solidFill>
              <a:latin typeface="Times New Roman" panose="02020603050405020304" pitchFamily="18" charset="0"/>
            </a:endParaRPr>
          </a:p>
          <a:p>
            <a:pPr>
              <a:buFont typeface="Wingdings" panose="05000000000000000000" pitchFamily="2" charset="2"/>
              <a:buChar char="Ø"/>
            </a:pPr>
            <a:r>
              <a:rPr lang="en-GB" sz="2400" b="1" dirty="0">
                <a:solidFill>
                  <a:srgbClr val="000000"/>
                </a:solidFill>
                <a:latin typeface="Times New Roman" panose="02020603050405020304" pitchFamily="18" charset="0"/>
              </a:rPr>
              <a:t>B. S. c: </a:t>
            </a:r>
            <a:r>
              <a:rPr lang="en-US"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cs typeface="Arial" panose="020B0604020202020204" pitchFamily="34" charset="0"/>
              </a:rPr>
              <a:t>Bachelor of Computer Engineering , Military technical College.</a:t>
            </a:r>
          </a:p>
          <a:p>
            <a:pPr marL="285750" indent="-285750">
              <a:buFont typeface="Wingdings" panose="05000000000000000000" pitchFamily="2" charset="2"/>
              <a:buChar char="Ø"/>
            </a:pPr>
            <a:endParaRPr lang="en-GB" sz="2400" dirty="0">
              <a:solidFill>
                <a:srgbClr val="000000"/>
              </a:solidFill>
              <a:latin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2954655" cy="707886"/>
          </a:xfrm>
          <a:prstGeom prst="rect">
            <a:avLst/>
          </a:prstGeom>
          <a:noFill/>
        </p:spPr>
        <p:txBody>
          <a:bodyPr wrap="none" rtlCol="0">
            <a:spAutoFit/>
          </a:bodyPr>
          <a:lstStyle/>
          <a:p>
            <a:r>
              <a:rPr lang="en-US" sz="4000" b="1" dirty="0">
                <a:solidFill>
                  <a:srgbClr val="0070C0"/>
                </a:solidFill>
                <a:latin typeface="Tajawal Medium" panose="00000600000000000000" pitchFamily="2" charset="-78"/>
                <a:cs typeface="Tajawal Medium" panose="00000600000000000000" pitchFamily="2" charset="-78"/>
              </a:rPr>
              <a:t>Who Am I?</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8141729" y="6282627"/>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271620" y="5851947"/>
            <a:ext cx="6514212" cy="369332"/>
          </a:xfrm>
          <a:prstGeom prst="rect">
            <a:avLst/>
          </a:prstGeom>
          <a:noFill/>
        </p:spPr>
        <p:txBody>
          <a:bodyPr wrap="square" rtlCol="0">
            <a:spAutoFit/>
          </a:bodyPr>
          <a:lstStyle/>
          <a:p>
            <a:r>
              <a:rPr lang="en-US" b="1" dirty="0">
                <a:solidFill>
                  <a:srgbClr val="00B050"/>
                </a:solidFill>
              </a:rPr>
              <a:t>Secure Operating System   </a:t>
            </a:r>
            <a:r>
              <a:rPr lang="en-US" b="1" dirty="0" smtClean="0">
                <a:solidFill>
                  <a:srgbClr val="00B050"/>
                </a:solidFill>
              </a:rPr>
              <a:t> Master </a:t>
            </a:r>
            <a:r>
              <a:rPr lang="en-US" b="1" dirty="0">
                <a:solidFill>
                  <a:srgbClr val="00B050"/>
                </a:solidFill>
              </a:rPr>
              <a:t>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4680152" y="622247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830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92500" lnSpcReduction="10000"/>
          </a:bodyPr>
          <a:lstStyle/>
          <a:p>
            <a:pPr marL="338138" indent="-338138">
              <a:buFont typeface="Wingdings" panose="05000000000000000000" pitchFamily="2" charset="2"/>
              <a:buChar char="Ø"/>
            </a:pPr>
            <a:r>
              <a:rPr lang="en-US" sz="2400" dirty="0">
                <a:solidFill>
                  <a:srgbClr val="000000"/>
                </a:solidFill>
                <a:latin typeface="Times New Roman" panose="02020603050405020304" pitchFamily="18" charset="0"/>
              </a:rPr>
              <a:t>Higher Institute for Computers &amp; Information Technology, Management Information system Dep. </a:t>
            </a:r>
            <a:r>
              <a:rPr lang="en-US" sz="2400" dirty="0" err="1">
                <a:solidFill>
                  <a:srgbClr val="000000"/>
                </a:solidFill>
                <a:latin typeface="Times New Roman" panose="02020603050405020304" pitchFamily="18" charset="0"/>
              </a:rPr>
              <a:t>ElShorouk</a:t>
            </a:r>
            <a:r>
              <a:rPr lang="en-US" sz="2400" dirty="0">
                <a:solidFill>
                  <a:srgbClr val="000000"/>
                </a:solidFill>
                <a:latin typeface="Times New Roman" panose="02020603050405020304" pitchFamily="18" charset="0"/>
              </a:rPr>
              <a:t>, Cairo, Egypt.</a:t>
            </a:r>
          </a:p>
          <a:p>
            <a:pPr>
              <a:buFont typeface="Wingdings" panose="05000000000000000000" pitchFamily="2" charset="2"/>
              <a:buChar char="Ø"/>
            </a:pPr>
            <a:r>
              <a:rPr lang="en-GB" sz="2400" dirty="0">
                <a:solidFill>
                  <a:srgbClr val="000000"/>
                </a:solidFill>
                <a:latin typeface="Times New Roman" panose="02020603050405020304" pitchFamily="18" charset="0"/>
              </a:rPr>
              <a:t>Faculty of Computing and Information Technology, Information System Department, King Abdulaziz University. </a:t>
            </a:r>
          </a:p>
          <a:p>
            <a:pPr>
              <a:buFont typeface="Wingdings" panose="05000000000000000000" pitchFamily="2" charset="2"/>
              <a:buChar char="Ø"/>
            </a:pPr>
            <a:r>
              <a:rPr lang="en-GB" sz="2400" dirty="0">
                <a:solidFill>
                  <a:srgbClr val="000000"/>
                </a:solidFill>
                <a:latin typeface="Times New Roman" panose="02020603050405020304" pitchFamily="18" charset="0"/>
              </a:rPr>
              <a:t>General Manager of the Technology Competency Centre, Ministry of Commerce and Industry, Cairo, Egypt.</a:t>
            </a:r>
          </a:p>
          <a:p>
            <a:pPr>
              <a:buFont typeface="Wingdings" panose="05000000000000000000" pitchFamily="2" charset="2"/>
              <a:buChar char="Ø"/>
            </a:pPr>
            <a:r>
              <a:rPr lang="en-GB" sz="2400" dirty="0">
                <a:solidFill>
                  <a:srgbClr val="000000"/>
                </a:solidFill>
                <a:latin typeface="Times New Roman" panose="02020603050405020304" pitchFamily="18" charset="0"/>
              </a:rPr>
              <a:t>I have </a:t>
            </a:r>
            <a:r>
              <a:rPr lang="en-GB" sz="2400" dirty="0" smtClean="0">
                <a:solidFill>
                  <a:srgbClr val="000000"/>
                </a:solidFill>
                <a:latin typeface="Times New Roman" panose="02020603050405020304" pitchFamily="18" charset="0"/>
              </a:rPr>
              <a:t>about 41 </a:t>
            </a:r>
            <a:r>
              <a:rPr lang="en-GB" sz="2400" dirty="0">
                <a:solidFill>
                  <a:srgbClr val="000000"/>
                </a:solidFill>
                <a:latin typeface="Times New Roman" panose="02020603050405020304" pitchFamily="18" charset="0"/>
              </a:rPr>
              <a:t>years of experience in the fields of network engineering, Data Base Centres and programming applications. </a:t>
            </a:r>
          </a:p>
          <a:p>
            <a:pPr>
              <a:buFont typeface="Wingdings" panose="05000000000000000000" pitchFamily="2" charset="2"/>
              <a:buChar char="Ø"/>
            </a:pPr>
            <a:r>
              <a:rPr lang="en-GB" sz="2400" dirty="0">
                <a:solidFill>
                  <a:srgbClr val="000000"/>
                </a:solidFill>
                <a:latin typeface="Times New Roman" panose="02020603050405020304" pitchFamily="18" charset="0"/>
              </a:rPr>
              <a:t>I have publications in the area of networks, data mining, wire and mobile networks planning and network security.</a:t>
            </a:r>
            <a:endParaRPr lang="en-US" sz="2400" dirty="0">
              <a:solidFill>
                <a:srgbClr val="000000"/>
              </a:solidFill>
              <a:latin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814057" cy="646331"/>
          </a:xfrm>
          <a:prstGeom prst="rect">
            <a:avLst/>
          </a:prstGeom>
          <a:noFill/>
        </p:spPr>
        <p:txBody>
          <a:bodyPr wrap="none" rtlCol="0">
            <a:spAutoFit/>
          </a:bodyPr>
          <a:lstStyle/>
          <a:p>
            <a:pPr fontAlgn="auto">
              <a:spcAft>
                <a:spcPts val="0"/>
              </a:spcAft>
            </a:pPr>
            <a:r>
              <a:rPr lang="en-US" sz="3600" b="1" dirty="0">
                <a:solidFill>
                  <a:srgbClr val="0070C0"/>
                </a:solidFill>
                <a:latin typeface="Times New Roman" panose="02020603050405020304" pitchFamily="18" charset="0"/>
                <a:cs typeface="Arial" panose="020B0604020202020204" pitchFamily="34" charset="0"/>
              </a:rPr>
              <a:t>Work Experiences</a:t>
            </a:r>
            <a:endParaRPr lang="en-US" sz="3600" dirty="0">
              <a:solidFill>
                <a:srgbClr val="0070C0"/>
              </a:solidFill>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304982" y="5858094"/>
            <a:ext cx="7718573" cy="369332"/>
          </a:xfrm>
          <a:prstGeom prst="rect">
            <a:avLst/>
          </a:prstGeom>
          <a:noFill/>
        </p:spPr>
        <p:txBody>
          <a:bodyPr wrap="square" rtlCol="0">
            <a:spAutoFit/>
          </a:bodyPr>
          <a:lstStyle/>
          <a:p>
            <a:r>
              <a:rPr lang="en-US" b="1" dirty="0">
                <a:solidFill>
                  <a:srgbClr val="00B050"/>
                </a:solidFill>
              </a:rPr>
              <a:t>Secure Operating System   </a:t>
            </a:r>
            <a:r>
              <a:rPr lang="en-US" b="1" dirty="0" smtClean="0">
                <a:solidFill>
                  <a:srgbClr val="00B050"/>
                </a:solidFill>
              </a:rPr>
              <a:t>Master </a:t>
            </a:r>
            <a:r>
              <a:rPr lang="en-US" b="1" dirty="0">
                <a:solidFill>
                  <a:srgbClr val="00B050"/>
                </a:solidFill>
              </a:rPr>
              <a:t>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422810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257300" lvl="2" indent="-342900">
              <a:buFont typeface="Wingdings" panose="05000000000000000000" pitchFamily="2" charset="2"/>
              <a:buChar char="§"/>
              <a:defRPr/>
            </a:pPr>
            <a:r>
              <a:rPr lang="en-US" sz="3200" dirty="0">
                <a:latin typeface="Times New Roman" panose="02020603050405020304" pitchFamily="18" charset="0"/>
                <a:cs typeface="Times New Roman" panose="02020603050405020304" pitchFamily="18" charset="0"/>
              </a:rPr>
              <a:t>By email at </a:t>
            </a:r>
            <a:r>
              <a:rPr lang="en-US" sz="3200" dirty="0">
                <a:solidFill>
                  <a:srgbClr val="0B06D0"/>
                </a:solidFill>
                <a:latin typeface="Times New Roman" panose="02020603050405020304" pitchFamily="18" charset="0"/>
                <a:cs typeface="Times New Roman" panose="02020603050405020304" pitchFamily="18" charset="0"/>
              </a:rPr>
              <a:t>hesham.salman@esu.ac.ae</a:t>
            </a:r>
            <a:br>
              <a:rPr lang="en-US" sz="3200" dirty="0">
                <a:solidFill>
                  <a:srgbClr val="0B06D0"/>
                </a:solidFill>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please include “Secure Operating Systems” in subject line)</a:t>
            </a:r>
          </a:p>
          <a:p>
            <a:pPr marL="914400" lvl="2" indent="0">
              <a:defRPr/>
            </a:pPr>
            <a:endParaRPr lang="en-US" sz="3200" dirty="0">
              <a:latin typeface="Times New Roman" panose="02020603050405020304" pitchFamily="18" charset="0"/>
              <a:cs typeface="Times New Roman" panose="02020603050405020304" pitchFamily="18" charset="0"/>
            </a:endParaRPr>
          </a:p>
          <a:p>
            <a:pPr marL="800100" lvl="1" indent="-342900">
              <a:buFont typeface="Wingdings" panose="05000000000000000000" pitchFamily="2" charset="2"/>
              <a:buChar char="v"/>
              <a:defRPr/>
            </a:pPr>
            <a:r>
              <a:rPr lang="en-US" sz="3200" dirty="0">
                <a:solidFill>
                  <a:srgbClr val="0070C0"/>
                </a:solidFill>
                <a:latin typeface="Times New Roman" panose="02020603050405020304" pitchFamily="18" charset="0"/>
                <a:cs typeface="Times New Roman" panose="02020603050405020304" pitchFamily="18" charset="0"/>
              </a:rPr>
              <a:t>Office hours</a:t>
            </a:r>
          </a:p>
          <a:p>
            <a:pPr marL="1262063" lvl="1" indent="-342900">
              <a:buFont typeface="Wingdings" panose="05000000000000000000" pitchFamily="2" charset="2"/>
              <a:buChar char="§"/>
              <a:defRPr/>
            </a:pPr>
            <a:r>
              <a:rPr lang="en-US" sz="3200" dirty="0">
                <a:latin typeface="Times New Roman" panose="02020603050405020304" pitchFamily="18" charset="0"/>
                <a:cs typeface="Times New Roman" panose="02020603050405020304" pitchFamily="18" charset="0"/>
              </a:rPr>
              <a:t> Discussion Time </a:t>
            </a:r>
            <a:r>
              <a:rPr lang="en-US" sz="3200" dirty="0" smtClean="0">
                <a:latin typeface="Times New Roman" panose="02020603050405020304" pitchFamily="18" charset="0"/>
                <a:cs typeface="Times New Roman" panose="02020603050405020304" pitchFamily="18" charset="0"/>
              </a:rPr>
              <a:t>(Monday at </a:t>
            </a:r>
            <a:r>
              <a:rPr lang="en-US" sz="3200" dirty="0">
                <a:latin typeface="Times New Roman" panose="02020603050405020304" pitchFamily="18" charset="0"/>
                <a:cs typeface="Times New Roman" panose="02020603050405020304" pitchFamily="18" charset="0"/>
              </a:rPr>
              <a:t>9:00 PM) every Week</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276958" cy="584775"/>
          </a:xfrm>
          <a:prstGeom prst="rect">
            <a:avLst/>
          </a:prstGeom>
          <a:noFill/>
        </p:spPr>
        <p:txBody>
          <a:bodyPr wrap="square" rtlCol="0">
            <a:spAutoFit/>
          </a:bodyPr>
          <a:lstStyle/>
          <a:p>
            <a:r>
              <a:rPr lang="en-US" sz="3200" b="1" dirty="0">
                <a:solidFill>
                  <a:srgbClr val="0070C0"/>
                </a:solidFill>
                <a:latin typeface="Times New Roman" panose="02020603050405020304" pitchFamily="18" charset="0"/>
                <a:cs typeface="Times New Roman" panose="02020603050405020304" pitchFamily="18" charset="0"/>
              </a:rPr>
              <a:t>Contact Information</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304982" y="5867843"/>
            <a:ext cx="7718573" cy="369332"/>
          </a:xfrm>
          <a:prstGeom prst="rect">
            <a:avLst/>
          </a:prstGeom>
          <a:noFill/>
        </p:spPr>
        <p:txBody>
          <a:bodyPr wrap="square" rtlCol="0">
            <a:spAutoFit/>
          </a:bodyPr>
          <a:lstStyle/>
          <a:p>
            <a:r>
              <a:rPr lang="en-US" b="1" dirty="0">
                <a:solidFill>
                  <a:srgbClr val="00B050"/>
                </a:solidFill>
              </a:rPr>
              <a:t>Secure Operating System </a:t>
            </a:r>
            <a:r>
              <a:rPr lang="en-US" b="1" dirty="0" smtClean="0">
                <a:solidFill>
                  <a:srgbClr val="00B050"/>
                </a:solidFill>
              </a:rPr>
              <a:t>  Master </a:t>
            </a:r>
            <a:r>
              <a:rPr lang="en-US" b="1" dirty="0">
                <a:solidFill>
                  <a:srgbClr val="00B050"/>
                </a:solidFill>
              </a:rPr>
              <a:t>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91920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8554064" y="582615"/>
            <a:ext cx="1123335"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853009" cy="523220"/>
          </a:xfrm>
          <a:prstGeom prst="rect">
            <a:avLst/>
          </a:prstGeom>
          <a:noFill/>
        </p:spPr>
        <p:txBody>
          <a:bodyPr wrap="square" rtlCol="0">
            <a:spAutoFit/>
          </a:bodyPr>
          <a:lstStyle/>
          <a:p>
            <a:r>
              <a:rPr lang="en-US" sz="2800" b="1" dirty="0">
                <a:solidFill>
                  <a:srgbClr val="0070C0"/>
                </a:solidFill>
                <a:latin typeface="Tajawal Medium" panose="00000600000000000000" pitchFamily="2" charset="-78"/>
                <a:cs typeface="Tajawal Medium" panose="00000600000000000000" pitchFamily="2" charset="-78"/>
              </a:rPr>
              <a:t>The course that will be taught</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304982" y="5867843"/>
            <a:ext cx="7718573" cy="369332"/>
          </a:xfrm>
          <a:prstGeom prst="rect">
            <a:avLst/>
          </a:prstGeom>
          <a:noFill/>
        </p:spPr>
        <p:txBody>
          <a:bodyPr wrap="square" rtlCol="0">
            <a:spAutoFit/>
          </a:bodyPr>
          <a:lstStyle/>
          <a:p>
            <a:r>
              <a:rPr lang="en-US" b="1" dirty="0">
                <a:solidFill>
                  <a:srgbClr val="00B050"/>
                </a:solidFill>
              </a:rPr>
              <a:t>Secure Operating </a:t>
            </a:r>
            <a:r>
              <a:rPr lang="en-US" b="1" dirty="0" smtClean="0">
                <a:solidFill>
                  <a:srgbClr val="00B050"/>
                </a:solidFill>
              </a:rPr>
              <a:t>System   </a:t>
            </a:r>
            <a:r>
              <a:rPr lang="en-US" b="1" dirty="0">
                <a:solidFill>
                  <a:srgbClr val="00B050"/>
                </a:solidFill>
              </a:rPr>
              <a:t>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xmlns="" id="{E495EE90-4523-F16E-5C1B-5BEB166EF739}"/>
              </a:ext>
            </a:extLst>
          </p:cNvPr>
          <p:cNvPicPr>
            <a:picLocks noChangeAspect="1"/>
          </p:cNvPicPr>
          <p:nvPr/>
        </p:nvPicPr>
        <p:blipFill>
          <a:blip r:embed="rId6"/>
          <a:stretch>
            <a:fillRect/>
          </a:stretch>
        </p:blipFill>
        <p:spPr>
          <a:xfrm>
            <a:off x="3448974" y="1821884"/>
            <a:ext cx="4235242" cy="3406595"/>
          </a:xfrm>
          <a:prstGeom prst="rect">
            <a:avLst/>
          </a:prstGeom>
        </p:spPr>
      </p:pic>
      <p:sp>
        <p:nvSpPr>
          <p:cNvPr id="16" name="TextBox 15">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7455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r>
              <a:rPr lang="en-US" sz="3200" b="1" dirty="0"/>
              <a:t>In Previous</a:t>
            </a:r>
            <a:r>
              <a:rPr lang="ar-EG" sz="3200" b="1" dirty="0"/>
              <a:t> </a:t>
            </a:r>
            <a:r>
              <a:rPr lang="en-US" sz="3200" b="1" dirty="0"/>
              <a:t>Courses you learned:</a:t>
            </a:r>
          </a:p>
          <a:p>
            <a:pPr lvl="0"/>
            <a:endParaRPr lang="en-US" sz="2400" dirty="0"/>
          </a:p>
          <a:p>
            <a:pPr marL="285750" lvl="0" indent="-285750"/>
            <a:r>
              <a:rPr lang="en-US" sz="2400" b="1" dirty="0"/>
              <a:t>The concepts of computer security, cryptography, digital money, secure protocols, detection, and other security techniques.</a:t>
            </a:r>
          </a:p>
          <a:p>
            <a:pPr marL="285750" lvl="0" indent="-285750"/>
            <a:r>
              <a:rPr lang="en-US" sz="2400" b="1" dirty="0"/>
              <a:t>The essential techniques in protecting information systems, IT  infrastructure,  analyzing  and  monitoring  potential threats  and  attacks,  devising  security architecture,  and  implementing  security  solutions. </a:t>
            </a:r>
          </a:p>
          <a:p>
            <a:pPr marL="285750" indent="-285750"/>
            <a:r>
              <a:rPr lang="en-US" sz="2400" b="1" dirty="0"/>
              <a:t>Various network technologies and cyber-attacks and their </a:t>
            </a:r>
            <a:r>
              <a:rPr lang="en-US" sz="2400" b="1" dirty="0" smtClean="0"/>
              <a:t>issues</a:t>
            </a:r>
            <a:r>
              <a:rPr lang="en-US" sz="2400" b="1" dirty="0"/>
              <a:t>. </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754541" cy="769441"/>
          </a:xfrm>
          <a:prstGeom prst="rect">
            <a:avLst/>
          </a:prstGeom>
          <a:noFill/>
        </p:spPr>
        <p:txBody>
          <a:bodyPr wrap="square" rtlCol="0">
            <a:spAutoFit/>
          </a:bodyPr>
          <a:lstStyle/>
          <a:p>
            <a:pPr lvl="0"/>
            <a:r>
              <a:rPr lang="en-US" sz="4400" b="1" dirty="0">
                <a:solidFill>
                  <a:srgbClr val="FF0000"/>
                </a:solidFill>
              </a:rPr>
              <a:t>Introduction</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304982" y="5826766"/>
            <a:ext cx="7718573" cy="369332"/>
          </a:xfrm>
          <a:prstGeom prst="rect">
            <a:avLst/>
          </a:prstGeom>
          <a:noFill/>
        </p:spPr>
        <p:txBody>
          <a:bodyPr wrap="square" rtlCol="0">
            <a:spAutoFit/>
          </a:bodyPr>
          <a:lstStyle/>
          <a:p>
            <a:r>
              <a:rPr lang="en-US" b="1" dirty="0">
                <a:solidFill>
                  <a:srgbClr val="00B050"/>
                </a:solidFill>
              </a:rPr>
              <a:t>Secure Operating System </a:t>
            </a:r>
            <a:r>
              <a:rPr lang="en-US" b="1" dirty="0" smtClean="0">
                <a:solidFill>
                  <a:srgbClr val="00B050"/>
                </a:solidFill>
              </a:rPr>
              <a:t>  </a:t>
            </a:r>
            <a:r>
              <a:rPr lang="en-US" b="1" dirty="0">
                <a:solidFill>
                  <a:srgbClr val="00B050"/>
                </a:solidFill>
              </a:rPr>
              <a:t>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874231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85000" lnSpcReduction="20000"/>
          </a:bodyPr>
          <a:lstStyle/>
          <a:p>
            <a:pPr marL="342900" lvl="0" indent="-342900"/>
            <a:r>
              <a:rPr lang="en-US" sz="3200" b="1" dirty="0"/>
              <a:t>The origin of Malware, and its security. </a:t>
            </a:r>
          </a:p>
          <a:p>
            <a:pPr marL="342900" lvl="0" indent="-342900"/>
            <a:r>
              <a:rPr lang="en-US" sz="3200" b="1" dirty="0"/>
              <a:t>How to Identify &amp; Evaluate vulnerabilities in information systems and apply security measures to real-time scenarios. </a:t>
            </a:r>
          </a:p>
          <a:p>
            <a:pPr marL="342900" lvl="0" indent="-342900"/>
            <a:r>
              <a:rPr lang="en-US" sz="3200" b="1" dirty="0"/>
              <a:t>Security Protocols for avoiding the basic level threat. </a:t>
            </a:r>
          </a:p>
          <a:p>
            <a:pPr marL="342900" lvl="0" indent="-342900"/>
            <a:r>
              <a:rPr lang="en-US" sz="3200" b="1" dirty="0"/>
              <a:t>The use of standards to enhance information security in the development process and infrastructure protection. </a:t>
            </a:r>
          </a:p>
          <a:p>
            <a:pPr marL="342900" lvl="0" indent="-342900"/>
            <a:r>
              <a:rPr lang="en-US" sz="3200" b="1" dirty="0"/>
              <a:t>Recognize the appropriate steps for information security risk, response, and recovery. </a:t>
            </a:r>
          </a:p>
          <a:p>
            <a:pPr marL="342900" indent="-342900"/>
            <a:r>
              <a:rPr lang="en-US" sz="3200" b="1" dirty="0"/>
              <a:t>Demonstrate the ability to assess and implement access controls.</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754541" cy="769441"/>
          </a:xfrm>
          <a:prstGeom prst="rect">
            <a:avLst/>
          </a:prstGeom>
          <a:noFill/>
        </p:spPr>
        <p:txBody>
          <a:bodyPr wrap="square" rtlCol="0">
            <a:spAutoFit/>
          </a:bodyPr>
          <a:lstStyle/>
          <a:p>
            <a:pPr lvl="0"/>
            <a:r>
              <a:rPr lang="en-US" sz="4400" b="1" dirty="0">
                <a:solidFill>
                  <a:srgbClr val="FF0000"/>
                </a:solidFill>
              </a:rPr>
              <a:t>Introduction</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122716" y="585760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153150" y="5875734"/>
            <a:ext cx="7718573" cy="369332"/>
          </a:xfrm>
          <a:prstGeom prst="rect">
            <a:avLst/>
          </a:prstGeom>
          <a:noFill/>
        </p:spPr>
        <p:txBody>
          <a:bodyPr wrap="square" rtlCol="0">
            <a:spAutoFit/>
          </a:bodyPr>
          <a:lstStyle/>
          <a:p>
            <a:r>
              <a:rPr lang="en-US" b="1" dirty="0">
                <a:solidFill>
                  <a:srgbClr val="00B050"/>
                </a:solidFill>
              </a:rPr>
              <a:t>Secure Operating System </a:t>
            </a:r>
            <a:r>
              <a:rPr lang="en-US" b="1" dirty="0" smtClean="0">
                <a:solidFill>
                  <a:srgbClr val="00B050"/>
                </a:solidFill>
              </a:rPr>
              <a:t>     </a:t>
            </a:r>
            <a:r>
              <a:rPr lang="en-US" b="1" dirty="0">
                <a:solidFill>
                  <a:srgbClr val="00B050"/>
                </a:solidFill>
              </a:rPr>
              <a:t>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34835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934200" y="582615"/>
            <a:ext cx="274320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4" y="1821885"/>
            <a:ext cx="7380782" cy="3406595"/>
          </a:xfrm>
        </p:spPr>
        <p:txBody>
          <a:bodyPr>
            <a:normAutofit/>
          </a:bodyPr>
          <a:lstStyle/>
          <a:p>
            <a:pPr>
              <a:buFont typeface="Wingdings" panose="05000000000000000000" pitchFamily="2" charset="2"/>
              <a:buChar char="Ø"/>
              <a:defRPr/>
            </a:pPr>
            <a:r>
              <a:rPr lang="ar-YE" sz="2400" b="1" i="1" dirty="0">
                <a:solidFill>
                  <a:srgbClr val="FF0000"/>
                </a:solidFill>
              </a:rPr>
              <a:t> </a:t>
            </a:r>
            <a:r>
              <a:rPr lang="en-US" sz="3200" b="1" i="1" dirty="0">
                <a:solidFill>
                  <a:srgbClr val="FF0000"/>
                </a:solidFill>
                <a:latin typeface="Times New Roman" panose="02020603050405020304" pitchFamily="18" charset="0"/>
                <a:cs typeface="Times New Roman" panose="02020603050405020304" pitchFamily="18" charset="0"/>
              </a:rPr>
              <a:t>Credit Hours</a:t>
            </a:r>
            <a:r>
              <a:rPr lang="en-US" sz="3200" dirty="0">
                <a:latin typeface="Times New Roman" panose="02020603050405020304" pitchFamily="18" charset="0"/>
                <a:cs typeface="Times New Roman" panose="02020603050405020304" pitchFamily="18" charset="0"/>
              </a:rPr>
              <a:t>:  3 credit hours.  </a:t>
            </a:r>
          </a:p>
          <a:p>
            <a:pPr>
              <a:defRPr/>
            </a:pPr>
            <a:endParaRPr lang="en-US" sz="3200" dirty="0">
              <a:latin typeface="Times New Roman" panose="02020603050405020304" pitchFamily="18" charset="0"/>
              <a:cs typeface="Times New Roman" panose="02020603050405020304" pitchFamily="18" charset="0"/>
            </a:endParaRPr>
          </a:p>
          <a:p>
            <a:pPr lvl="1" indent="-457200">
              <a:buFont typeface="Wingdings" pitchFamily="2" charset="2"/>
              <a:buChar char="Ø"/>
              <a:defRPr/>
            </a:pPr>
            <a:r>
              <a:rPr lang="en-US" sz="3200" b="1" i="1" dirty="0">
                <a:solidFill>
                  <a:schemeClr val="accent6"/>
                </a:solidFill>
                <a:latin typeface="Times New Roman" panose="02020603050405020304" pitchFamily="18" charset="0"/>
                <a:cs typeface="Times New Roman" panose="02020603050405020304" pitchFamily="18" charset="0"/>
              </a:rPr>
              <a:t>Required Textbook</a:t>
            </a:r>
            <a:r>
              <a:rPr lang="en-US" sz="3200" b="1" i="1" dirty="0">
                <a:solidFill>
                  <a:srgbClr val="FF0000"/>
                </a:solidFill>
                <a:latin typeface="Times New Roman" panose="02020603050405020304" pitchFamily="18" charset="0"/>
                <a:cs typeface="Times New Roman" panose="02020603050405020304" pitchFamily="18" charset="0"/>
              </a:rPr>
              <a:t>: </a:t>
            </a:r>
            <a:endParaRPr lang="ar-YE" sz="3200" b="1" i="1" dirty="0">
              <a:solidFill>
                <a:srgbClr val="FF0000"/>
              </a:solidFill>
              <a:latin typeface="Times New Roman" panose="02020603050405020304" pitchFamily="18" charset="0"/>
              <a:cs typeface="Times New Roman" panose="02020603050405020304" pitchFamily="18" charset="0"/>
            </a:endParaRPr>
          </a:p>
          <a:p>
            <a:pPr marL="0" marR="0">
              <a:spcBef>
                <a:spcPts val="0"/>
              </a:spcBef>
              <a:spcAft>
                <a:spcPts val="0"/>
              </a:spcAft>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Jang M. and Messier R., “Security Strategies in Linux Platforms and Applications”, 2024, Jones and Bartlett Learning,  </a:t>
            </a:r>
            <a:r>
              <a:rPr lang="en-US" sz="3200" dirty="0">
                <a:latin typeface="Times New Roman" panose="02020603050405020304" pitchFamily="18" charset="0"/>
                <a:cs typeface="Times New Roman" panose="02020603050405020304" pitchFamily="18" charset="0"/>
              </a:rPr>
              <a:t>ISBN 9781284255850</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866642" cy="707886"/>
          </a:xfrm>
          <a:prstGeom prst="rect">
            <a:avLst/>
          </a:prstGeom>
          <a:noFill/>
        </p:spPr>
        <p:txBody>
          <a:bodyPr wrap="square" rtlCol="0">
            <a:spAutoFit/>
          </a:bodyPr>
          <a:lstStyle/>
          <a:p>
            <a:r>
              <a:rPr lang="en-US" sz="4000" b="1" dirty="0">
                <a:solidFill>
                  <a:srgbClr val="0070C0"/>
                </a:solidFill>
              </a:rPr>
              <a:t>Learning Resources:</a:t>
            </a:r>
            <a:endParaRPr lang="en-US" sz="40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427021" y="5848180"/>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427021" y="5839016"/>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xmlns="" id="{FC0855B2-0C44-0644-5DD4-B4039CF5F78A}"/>
              </a:ext>
            </a:extLst>
          </p:cNvPr>
          <p:cNvPicPr>
            <a:picLocks noChangeAspect="1"/>
          </p:cNvPicPr>
          <p:nvPr/>
        </p:nvPicPr>
        <p:blipFill>
          <a:blip r:embed="rId6"/>
          <a:stretch>
            <a:fillRect/>
          </a:stretch>
        </p:blipFill>
        <p:spPr>
          <a:xfrm>
            <a:off x="8348396" y="1542546"/>
            <a:ext cx="3870794" cy="4099440"/>
          </a:xfrm>
          <a:prstGeom prst="rect">
            <a:avLst/>
          </a:prstGeom>
        </p:spPr>
      </p:pic>
      <p:sp>
        <p:nvSpPr>
          <p:cNvPr id="16" name="TextBox 15">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93096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007510" y="582615"/>
            <a:ext cx="366989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0" marR="0" algn="just">
              <a:spcBef>
                <a:spcPts val="0"/>
              </a:spcBef>
              <a:spcAft>
                <a:spcPts val="0"/>
              </a:spcAft>
            </a:pPr>
            <a:r>
              <a:rPr lang="en-US" sz="3200" dirty="0">
                <a:latin typeface="Times New Roman" panose="02020603050405020304" pitchFamily="18" charset="0"/>
                <a:ea typeface="Times New Roman" panose="02020603050405020304" pitchFamily="18" charset="0"/>
              </a:rPr>
              <a:t> </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In this course, </a:t>
            </a:r>
            <a:r>
              <a:rPr lang="en-US" sz="4000" dirty="0">
                <a:latin typeface="Times New Roman" panose="02020603050405020304" pitchFamily="18" charset="0"/>
                <a:cs typeface="Times New Roman" panose="02020603050405020304" pitchFamily="18" charset="0"/>
              </a:rPr>
              <a:t>you understand how hardware and software constructs protect modern operating systems.</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a:p>
            <a:pPr lvl="1" eaLnBrk="0" fontAlgn="base" hangingPunct="0">
              <a:lnSpc>
                <a:spcPct val="150000"/>
              </a:lnSpc>
              <a:spcBef>
                <a:spcPct val="0"/>
              </a:spcBef>
              <a:spcAft>
                <a:spcPct val="0"/>
              </a:spcAft>
              <a:defRPr/>
            </a:pPr>
            <a:endParaRPr lang="en-US" dirty="0">
              <a:solidFill>
                <a:srgbClr val="0070C0"/>
              </a:solidFill>
              <a:latin typeface="Arial" panose="020B0604020202020204" pitchFamily="34" charset="0"/>
              <a:cs typeface="Arial" panose="020B0604020202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070480" cy="584775"/>
          </a:xfrm>
          <a:prstGeom prst="rect">
            <a:avLst/>
          </a:prstGeom>
          <a:noFill/>
        </p:spPr>
        <p:txBody>
          <a:bodyPr wrap="square" rtlCol="0">
            <a:spAutoFit/>
          </a:bodyPr>
          <a:lstStyle/>
          <a:p>
            <a:r>
              <a:rPr lang="en-US" sz="3200" b="1" dirty="0">
                <a:solidFill>
                  <a:srgbClr val="0070C0"/>
                </a:solidFill>
                <a:latin typeface="Times New Roman" panose="02020603050405020304" pitchFamily="18" charset="0"/>
                <a:ea typeface="Times New Roman" panose="02020603050405020304" pitchFamily="18" charset="0"/>
              </a:rPr>
              <a:t>Course Description :</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132054" y="5838431"/>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945375" y="5829323"/>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68043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007510" y="582615"/>
            <a:ext cx="366989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77500" lnSpcReduction="20000"/>
          </a:bodyPr>
          <a:lstStyle/>
          <a:p>
            <a:pPr marL="0" marR="0" indent="0">
              <a:lnSpc>
                <a:spcPct val="150000"/>
              </a:lnSpc>
              <a:spcBef>
                <a:spcPts val="0"/>
              </a:spcBef>
              <a:spcAft>
                <a:spcPts val="0"/>
              </a:spcAft>
              <a:buNone/>
            </a:pPr>
            <a:r>
              <a:rPr lang="en-US" sz="3200" dirty="0">
                <a:latin typeface="Times New Roman" panose="02020603050405020304" pitchFamily="18" charset="0"/>
                <a:ea typeface="Times New Roman" panose="02020603050405020304" pitchFamily="18" charset="0"/>
              </a:rPr>
              <a:t> </a:t>
            </a:r>
            <a:r>
              <a:rPr lang="en-US" sz="4000" b="1" dirty="0">
                <a:solidFill>
                  <a:srgbClr val="000000"/>
                </a:solidFill>
                <a:latin typeface="Calibri" panose="020F0502020204030204" pitchFamily="34" charset="0"/>
                <a:ea typeface="Calibri" panose="020F0502020204030204" pitchFamily="34" charset="0"/>
                <a:cs typeface="Calibri" panose="020F0502020204030204" pitchFamily="34" charset="0"/>
              </a:rPr>
              <a:t>Upon successful completion of this course, you should be able to:</a:t>
            </a:r>
            <a:endParaRPr lang="en-US" sz="4000" b="1" dirty="0">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Explain what operating system and network security means.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Explain how viruses, worms, and </a:t>
            </a:r>
            <a:r>
              <a:rPr lang="en-US" sz="4000" dirty="0" err="1">
                <a:solidFill>
                  <a:srgbClr val="000000"/>
                </a:solidFill>
                <a:latin typeface="Calibri" panose="020F0502020204030204" pitchFamily="34" charset="0"/>
                <a:ea typeface="Calibri" panose="020F0502020204030204" pitchFamily="34" charset="0"/>
                <a:cs typeface="Calibri" panose="020F0502020204030204" pitchFamily="34" charset="0"/>
              </a:rPr>
              <a:t>trojan</a:t>
            </a: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 horses spread.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Explain encryption and authentication methods and how they are used.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Create account naming and security strategies.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 Implement directory, folder, and file security. </a:t>
            </a:r>
            <a:endParaRPr lang="en-US" sz="4000" dirty="0">
              <a:solidFill>
                <a:srgbClr val="000000"/>
              </a:solidFill>
              <a:latin typeface="Calibri" panose="020F0502020204030204" pitchFamily="34" charset="0"/>
              <a:ea typeface="Calibri" panose="020F0502020204030204" pitchFamily="34"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070480" cy="584775"/>
          </a:xfrm>
          <a:prstGeom prst="rect">
            <a:avLst/>
          </a:prstGeom>
          <a:noFill/>
        </p:spPr>
        <p:txBody>
          <a:bodyPr wrap="square" rtlCol="0">
            <a:spAutoFit/>
          </a:bodyPr>
          <a:lstStyle/>
          <a:p>
            <a:pPr fontAlgn="auto">
              <a:spcAft>
                <a:spcPts val="0"/>
              </a:spcAft>
            </a:pPr>
            <a:r>
              <a:rPr lang="en-US" sz="32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3200" dirty="0">
              <a:solidFill>
                <a:srgbClr val="0070C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446685" y="585760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446685" y="5852232"/>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937066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007510" y="582615"/>
            <a:ext cx="366989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85000" lnSpcReduction="10000"/>
          </a:bodyPr>
          <a:lstStyle/>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Configure the firewall capabilities in operating systems.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Explain physical security methods for workstations, servers, and network devices.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Configure security for wireless interfaces in workstation operating systems.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Explain how e-mail can be secured through certificates and encryption.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Explain how to use disaster recovery techniques to secure operating systems, prevent data loss, and reduce downtime.</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070480" cy="584775"/>
          </a:xfrm>
          <a:prstGeom prst="rect">
            <a:avLst/>
          </a:prstGeom>
          <a:noFill/>
        </p:spPr>
        <p:txBody>
          <a:bodyPr wrap="square" rtlCol="0">
            <a:spAutoFit/>
          </a:bodyPr>
          <a:lstStyle/>
          <a:p>
            <a:pPr fontAlgn="auto">
              <a:spcAft>
                <a:spcPts val="0"/>
              </a:spcAft>
            </a:pPr>
            <a:r>
              <a:rPr lang="en-US" sz="32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3200" dirty="0">
              <a:solidFill>
                <a:srgbClr val="0070C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505679" y="585760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581581" y="5835222"/>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1130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7885044" y="582615"/>
            <a:ext cx="1792355"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lnSpcReduction="10000"/>
          </a:bodyPr>
          <a:lstStyle/>
          <a:p>
            <a:pPr marL="342900" lvl="0" indent="-342900">
              <a:lnSpc>
                <a:spcPct val="115000"/>
              </a:lnSpc>
              <a:spcBef>
                <a:spcPts val="0"/>
              </a:spcBef>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1:  Introduction,  and  an  overview  about  OS  Security  Threats  and  basic components of OS Security.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2: User privileges, Permissions and Files systems and encryption.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3: Securing services.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4: Firewalls, Remote Access, Secure NAS.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Units of Course Contents</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441134" y="5848180"/>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650407" y="5857674"/>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61920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7885044" y="582615"/>
            <a:ext cx="1792355"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5: Network application security.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6: Managing security alerts and updates.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7: Detecting and responding to security breaches.</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Units of Course Contents</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441134" y="585760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660239" y="5867357"/>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96406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319213" lvl="1" indent="-342900">
              <a:buFont typeface="Wingdings" panose="05000000000000000000" pitchFamily="2" charset="2"/>
              <a:buChar char="Ø"/>
              <a:defRPr/>
            </a:pPr>
            <a:r>
              <a:rPr lang="en-US" sz="3200" b="1" dirty="0">
                <a:solidFill>
                  <a:srgbClr val="FF0000"/>
                </a:solidFill>
              </a:rPr>
              <a:t>Assessment Method:</a:t>
            </a:r>
          </a:p>
          <a:p>
            <a:pPr marL="0" indent="0"/>
            <a:r>
              <a:rPr lang="en-GB" sz="2400" dirty="0"/>
              <a:t>Short Exam</a:t>
            </a:r>
          </a:p>
          <a:p>
            <a:pPr lvl="1"/>
            <a:r>
              <a:rPr lang="en-US" sz="2000" dirty="0"/>
              <a:t>80</a:t>
            </a:r>
            <a:r>
              <a:rPr lang="en-GB" sz="2000" dirty="0"/>
              <a:t>% mark</a:t>
            </a:r>
            <a:r>
              <a:rPr lang="en-US" sz="2000" dirty="0"/>
              <a:t>s</a:t>
            </a:r>
            <a:endParaRPr lang="en-GB" sz="2000" dirty="0"/>
          </a:p>
          <a:p>
            <a:pPr lvl="2"/>
            <a:r>
              <a:rPr lang="en-GB" sz="1800" dirty="0"/>
              <a:t>Count of short Exam 10 (Weekly)</a:t>
            </a:r>
          </a:p>
          <a:p>
            <a:pPr lvl="2"/>
            <a:r>
              <a:rPr lang="en-GB" sz="1800" dirty="0"/>
              <a:t>8 Marks for every each of short Exam. </a:t>
            </a:r>
          </a:p>
          <a:p>
            <a:pPr lvl="2"/>
            <a:endParaRPr lang="en-GB" sz="1800" dirty="0"/>
          </a:p>
          <a:p>
            <a:pPr lvl="1"/>
            <a:r>
              <a:rPr lang="en-US" sz="2000" dirty="0"/>
              <a:t>20</a:t>
            </a:r>
            <a:r>
              <a:rPr lang="en-GB" sz="2000" dirty="0"/>
              <a:t>% Final Examination</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Course Information</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554841" y="5829926"/>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796375" y="5837534"/>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4910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Academic Calendar</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674385" y="585760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900469" y="5810600"/>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Google Shape;1103;p33">
            <a:extLst>
              <a:ext uri="{FF2B5EF4-FFF2-40B4-BE49-F238E27FC236}">
                <a16:creationId xmlns:a16="http://schemas.microsoft.com/office/drawing/2014/main" xmlns="" id="{8BCBFB35-849A-A846-920B-05F167933D55}"/>
              </a:ext>
            </a:extLst>
          </p:cNvPr>
          <p:cNvSpPr txBox="1">
            <a:spLocks/>
          </p:cNvSpPr>
          <p:nvPr/>
        </p:nvSpPr>
        <p:spPr>
          <a:xfrm>
            <a:off x="6827776" y="2113251"/>
            <a:ext cx="4373393" cy="2452839"/>
          </a:xfrm>
          <a:prstGeom prst="rect">
            <a:avLst/>
          </a:prstGeom>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a:t>
            </a:r>
            <a:r>
              <a:rPr lang="ar-EG"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تها</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endPar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(منهم </a:t>
            </a: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أسبوع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 النهائي)</a:t>
            </a:r>
          </a:p>
        </p:txBody>
      </p:sp>
      <p:grpSp>
        <p:nvGrpSpPr>
          <p:cNvPr id="56" name="Google Shape;531;p45">
            <a:extLst>
              <a:ext uri="{FF2B5EF4-FFF2-40B4-BE49-F238E27FC236}">
                <a16:creationId xmlns:a16="http://schemas.microsoft.com/office/drawing/2014/main" xmlns="" id="{5594617E-7544-D04F-B38A-E344AC5615A3}"/>
              </a:ext>
            </a:extLst>
          </p:cNvPr>
          <p:cNvGrpSpPr/>
          <p:nvPr/>
        </p:nvGrpSpPr>
        <p:grpSpPr>
          <a:xfrm>
            <a:off x="453975" y="2434427"/>
            <a:ext cx="4446494" cy="1884958"/>
            <a:chOff x="4189650" y="2440275"/>
            <a:chExt cx="4195525" cy="2055425"/>
          </a:xfrm>
        </p:grpSpPr>
        <p:sp>
          <p:nvSpPr>
            <p:cNvPr id="57" name="Google Shape;532;p45">
              <a:extLst>
                <a:ext uri="{FF2B5EF4-FFF2-40B4-BE49-F238E27FC236}">
                  <a16:creationId xmlns:a16="http://schemas.microsoft.com/office/drawing/2014/main" xmlns=""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58" name="Google Shape;533;p45">
              <a:extLst>
                <a:ext uri="{FF2B5EF4-FFF2-40B4-BE49-F238E27FC236}">
                  <a16:creationId xmlns:a16="http://schemas.microsoft.com/office/drawing/2014/main" xmlns=""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9" name="Google Shape;534;p45">
              <a:extLst>
                <a:ext uri="{FF2B5EF4-FFF2-40B4-BE49-F238E27FC236}">
                  <a16:creationId xmlns:a16="http://schemas.microsoft.com/office/drawing/2014/main" xmlns=""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0" name="Google Shape;535;p45">
              <a:extLst>
                <a:ext uri="{FF2B5EF4-FFF2-40B4-BE49-F238E27FC236}">
                  <a16:creationId xmlns:a16="http://schemas.microsoft.com/office/drawing/2014/main" xmlns=""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1" name="Google Shape;536;p45">
              <a:extLst>
                <a:ext uri="{FF2B5EF4-FFF2-40B4-BE49-F238E27FC236}">
                  <a16:creationId xmlns:a16="http://schemas.microsoft.com/office/drawing/2014/main" xmlns=""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2" name="Google Shape;537;p45">
              <a:extLst>
                <a:ext uri="{FF2B5EF4-FFF2-40B4-BE49-F238E27FC236}">
                  <a16:creationId xmlns:a16="http://schemas.microsoft.com/office/drawing/2014/main" xmlns=""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3" name="Google Shape;538;p45">
              <a:extLst>
                <a:ext uri="{FF2B5EF4-FFF2-40B4-BE49-F238E27FC236}">
                  <a16:creationId xmlns:a16="http://schemas.microsoft.com/office/drawing/2014/main" xmlns=""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4" name="Google Shape;539;p45">
              <a:extLst>
                <a:ext uri="{FF2B5EF4-FFF2-40B4-BE49-F238E27FC236}">
                  <a16:creationId xmlns:a16="http://schemas.microsoft.com/office/drawing/2014/main" xmlns=""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5" name="Google Shape;540;p45">
              <a:extLst>
                <a:ext uri="{FF2B5EF4-FFF2-40B4-BE49-F238E27FC236}">
                  <a16:creationId xmlns:a16="http://schemas.microsoft.com/office/drawing/2014/main" xmlns=""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6" name="Google Shape;541;p45">
              <a:extLst>
                <a:ext uri="{FF2B5EF4-FFF2-40B4-BE49-F238E27FC236}">
                  <a16:creationId xmlns:a16="http://schemas.microsoft.com/office/drawing/2014/main" xmlns=""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7" name="Google Shape;542;p45">
              <a:extLst>
                <a:ext uri="{FF2B5EF4-FFF2-40B4-BE49-F238E27FC236}">
                  <a16:creationId xmlns:a16="http://schemas.microsoft.com/office/drawing/2014/main" xmlns=""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8" name="Google Shape;543;p45">
              <a:extLst>
                <a:ext uri="{FF2B5EF4-FFF2-40B4-BE49-F238E27FC236}">
                  <a16:creationId xmlns:a16="http://schemas.microsoft.com/office/drawing/2014/main" xmlns=""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9" name="Google Shape;544;p45">
              <a:extLst>
                <a:ext uri="{FF2B5EF4-FFF2-40B4-BE49-F238E27FC236}">
                  <a16:creationId xmlns:a16="http://schemas.microsoft.com/office/drawing/2014/main" xmlns=""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0" name="Google Shape;545;p45">
              <a:extLst>
                <a:ext uri="{FF2B5EF4-FFF2-40B4-BE49-F238E27FC236}">
                  <a16:creationId xmlns:a16="http://schemas.microsoft.com/office/drawing/2014/main" xmlns=""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71" name="Google Shape;546;p45">
              <a:extLst>
                <a:ext uri="{FF2B5EF4-FFF2-40B4-BE49-F238E27FC236}">
                  <a16:creationId xmlns:a16="http://schemas.microsoft.com/office/drawing/2014/main" xmlns=""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2" name="Google Shape;547;p45">
              <a:extLst>
                <a:ext uri="{FF2B5EF4-FFF2-40B4-BE49-F238E27FC236}">
                  <a16:creationId xmlns:a16="http://schemas.microsoft.com/office/drawing/2014/main" xmlns=""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3" name="Google Shape;548;p45">
              <a:extLst>
                <a:ext uri="{FF2B5EF4-FFF2-40B4-BE49-F238E27FC236}">
                  <a16:creationId xmlns:a16="http://schemas.microsoft.com/office/drawing/2014/main" xmlns=""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4" name="Google Shape;549;p45">
              <a:extLst>
                <a:ext uri="{FF2B5EF4-FFF2-40B4-BE49-F238E27FC236}">
                  <a16:creationId xmlns:a16="http://schemas.microsoft.com/office/drawing/2014/main" xmlns=""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5" name="Google Shape;550;p45">
              <a:extLst>
                <a:ext uri="{FF2B5EF4-FFF2-40B4-BE49-F238E27FC236}">
                  <a16:creationId xmlns:a16="http://schemas.microsoft.com/office/drawing/2014/main" xmlns=""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6" name="Google Shape;551;p45">
              <a:extLst>
                <a:ext uri="{FF2B5EF4-FFF2-40B4-BE49-F238E27FC236}">
                  <a16:creationId xmlns:a16="http://schemas.microsoft.com/office/drawing/2014/main" xmlns=""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7" name="Google Shape;552;p45">
              <a:extLst>
                <a:ext uri="{FF2B5EF4-FFF2-40B4-BE49-F238E27FC236}">
                  <a16:creationId xmlns:a16="http://schemas.microsoft.com/office/drawing/2014/main" xmlns=""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8" name="Google Shape;553;p45">
              <a:extLst>
                <a:ext uri="{FF2B5EF4-FFF2-40B4-BE49-F238E27FC236}">
                  <a16:creationId xmlns:a16="http://schemas.microsoft.com/office/drawing/2014/main" xmlns=""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9" name="Google Shape;554;p45">
              <a:extLst>
                <a:ext uri="{FF2B5EF4-FFF2-40B4-BE49-F238E27FC236}">
                  <a16:creationId xmlns:a16="http://schemas.microsoft.com/office/drawing/2014/main" xmlns=""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0" name="Google Shape;555;p45">
              <a:extLst>
                <a:ext uri="{FF2B5EF4-FFF2-40B4-BE49-F238E27FC236}">
                  <a16:creationId xmlns:a16="http://schemas.microsoft.com/office/drawing/2014/main" xmlns=""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1" name="Google Shape;556;p45">
              <a:extLst>
                <a:ext uri="{FF2B5EF4-FFF2-40B4-BE49-F238E27FC236}">
                  <a16:creationId xmlns:a16="http://schemas.microsoft.com/office/drawing/2014/main" xmlns=""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2" name="Google Shape;557;p45">
              <a:extLst>
                <a:ext uri="{FF2B5EF4-FFF2-40B4-BE49-F238E27FC236}">
                  <a16:creationId xmlns:a16="http://schemas.microsoft.com/office/drawing/2014/main" xmlns=""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3" name="Google Shape;558;p45">
              <a:extLst>
                <a:ext uri="{FF2B5EF4-FFF2-40B4-BE49-F238E27FC236}">
                  <a16:creationId xmlns:a16="http://schemas.microsoft.com/office/drawing/2014/main" xmlns=""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4" name="Google Shape;559;p45">
              <a:extLst>
                <a:ext uri="{FF2B5EF4-FFF2-40B4-BE49-F238E27FC236}">
                  <a16:creationId xmlns:a16="http://schemas.microsoft.com/office/drawing/2014/main" xmlns=""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5" name="Google Shape;560;p45">
              <a:extLst>
                <a:ext uri="{FF2B5EF4-FFF2-40B4-BE49-F238E27FC236}">
                  <a16:creationId xmlns:a16="http://schemas.microsoft.com/office/drawing/2014/main" xmlns=""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6" name="Google Shape;561;p45">
              <a:extLst>
                <a:ext uri="{FF2B5EF4-FFF2-40B4-BE49-F238E27FC236}">
                  <a16:creationId xmlns:a16="http://schemas.microsoft.com/office/drawing/2014/main" xmlns=""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7" name="Google Shape;562;p45">
              <a:extLst>
                <a:ext uri="{FF2B5EF4-FFF2-40B4-BE49-F238E27FC236}">
                  <a16:creationId xmlns:a16="http://schemas.microsoft.com/office/drawing/2014/main" xmlns=""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8" name="Google Shape;563;p45">
              <a:extLst>
                <a:ext uri="{FF2B5EF4-FFF2-40B4-BE49-F238E27FC236}">
                  <a16:creationId xmlns:a16="http://schemas.microsoft.com/office/drawing/2014/main" xmlns=""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9" name="Google Shape;564;p45">
              <a:extLst>
                <a:ext uri="{FF2B5EF4-FFF2-40B4-BE49-F238E27FC236}">
                  <a16:creationId xmlns:a16="http://schemas.microsoft.com/office/drawing/2014/main" xmlns=""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0" name="Google Shape;565;p45">
              <a:extLst>
                <a:ext uri="{FF2B5EF4-FFF2-40B4-BE49-F238E27FC236}">
                  <a16:creationId xmlns:a16="http://schemas.microsoft.com/office/drawing/2014/main" xmlns=""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1" name="Google Shape;566;p45">
              <a:extLst>
                <a:ext uri="{FF2B5EF4-FFF2-40B4-BE49-F238E27FC236}">
                  <a16:creationId xmlns:a16="http://schemas.microsoft.com/office/drawing/2014/main" xmlns=""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2" name="Google Shape;567;p45">
              <a:extLst>
                <a:ext uri="{FF2B5EF4-FFF2-40B4-BE49-F238E27FC236}">
                  <a16:creationId xmlns:a16="http://schemas.microsoft.com/office/drawing/2014/main" xmlns=""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3" name="Google Shape;568;p45">
              <a:extLst>
                <a:ext uri="{FF2B5EF4-FFF2-40B4-BE49-F238E27FC236}">
                  <a16:creationId xmlns:a16="http://schemas.microsoft.com/office/drawing/2014/main" xmlns=""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4" name="Google Shape;569;p45">
              <a:extLst>
                <a:ext uri="{FF2B5EF4-FFF2-40B4-BE49-F238E27FC236}">
                  <a16:creationId xmlns:a16="http://schemas.microsoft.com/office/drawing/2014/main" xmlns=""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sp>
        <p:nvSpPr>
          <p:cNvPr id="54" name="TextBox 53">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61173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62270"/>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4525343" y="585760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525343" y="5835222"/>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6" name="Content Placeholder 15">
            <a:extLst>
              <a:ext uri="{FF2B5EF4-FFF2-40B4-BE49-F238E27FC236}">
                <a16:creationId xmlns:a16="http://schemas.microsoft.com/office/drawing/2014/main" xmlns="" id="{FF1165F4-8B05-DE45-8021-00287CC6DF41}"/>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3142202" y="1825625"/>
            <a:ext cx="5907595" cy="3417888"/>
          </a:xfrm>
          <a:prstGeom prst="rect">
            <a:avLst/>
          </a:prstGeom>
        </p:spPr>
      </p:pic>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514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TotalTime>
  <Words>967</Words>
  <Application>Microsoft Office PowerPoint</Application>
  <PresentationFormat>Widescreen</PresentationFormat>
  <Paragraphs>194</Paragraphs>
  <Slides>17</Slides>
  <Notes>17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vt:i4>
      </vt:variant>
    </vt:vector>
  </HeadingPairs>
  <TitlesOfParts>
    <vt:vector size="28" baseType="lpstr">
      <vt:lpstr>Arial</vt:lpstr>
      <vt:lpstr>Calibri</vt:lpstr>
      <vt:lpstr>Calibri Light</vt:lpstr>
      <vt:lpstr>Catamaran</vt:lpstr>
      <vt:lpstr>Roboto Light</vt:lpstr>
      <vt:lpstr>Symbol</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27</cp:revision>
  <dcterms:created xsi:type="dcterms:W3CDTF">2023-05-27T09:20:30Z</dcterms:created>
  <dcterms:modified xsi:type="dcterms:W3CDTF">2023-09-23T11:08:30Z</dcterms:modified>
</cp:coreProperties>
</file>