
<file path=[Content_Types].xml><?xml version="1.0" encoding="utf-8"?>
<Types xmlns="http://schemas.openxmlformats.org/package/2006/content-types">
  <Default Extension="png" ContentType="image/png"/>
  <Default Extension="bin" ContentType="application/vnd.openxmlformats-officedocument.oleObject"/>
  <Default Extension="rels" ContentType="application/vnd.openxmlformats-package.relationships+xml"/>
  <Default Extension="xml" ContentType="application/xml"/>
  <Default Extension="fntdata" ContentType="application/x-fontdata"/>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60" r:id="rId2"/>
  </p:sldMasterIdLst>
  <p:notesMasterIdLst>
    <p:notesMasterId r:id="rId43"/>
  </p:notesMasterIdLst>
  <p:sldIdLst>
    <p:sldId id="256" r:id="rId3"/>
    <p:sldId id="257"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Lst>
  <p:sldSz cx="12192000" cy="6858000"/>
  <p:notesSz cx="6858000" cy="9144000"/>
  <p:embeddedFontLst>
    <p:embeddedFont>
      <p:font typeface="Calibri" panose="020F0502020204030204" pitchFamily="34" charset="0"/>
      <p:regular r:id="rId44"/>
      <p:bold r:id="rId45"/>
      <p:italic r:id="rId46"/>
      <p:boldItalic r:id="rId47"/>
    </p:embeddedFont>
    <p:embeddedFont>
      <p:font typeface="Tajawal Medium" panose="00000600000000000000" charset="-78"/>
      <p:regular r:id="rId48"/>
      <p:bold r:id="rId4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0" roundtripDataSignature="AMtx7minpYZxn3BJn4pztTgu/ERFxvJeP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B64FFF4B-813A-4CB4-918A-CFE2450D27E4}">
  <a:tblStyle styleId="{B64FFF4B-813A-4CB4-918A-CFE2450D27E4}"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font" Target="fonts/font4.fntdata"/><Relationship Id="rId50" Type="http://customschemas.google.com/relationships/presentationmetadata" Target="meta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font" Target="fonts/font3.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font" Target="fonts/font2.fntdata"/><Relationship Id="rId53"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6.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font" Target="fonts/font1.fntdata"/><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48" Type="http://schemas.openxmlformats.org/officeDocument/2006/relationships/font" Target="fonts/font5.fntdata"/><Relationship Id="rId8" Type="http://schemas.openxmlformats.org/officeDocument/2006/relationships/slide" Target="slides/slide6.xml"/><Relationship Id="rId51"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9.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0.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2.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34.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35.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38.png"/></Relationships>
</file>

<file path=ppt/drawings/_rels/vmlDrawing7.vml.rels><?xml version="1.0" encoding="UTF-8" standalone="yes"?>
<Relationships xmlns="http://schemas.openxmlformats.org/package/2006/relationships"><Relationship Id="rId1" Type="http://schemas.openxmlformats.org/officeDocument/2006/relationships/image" Target="../media/image40.png"/></Relationships>
</file>

<file path=ppt/drawings/_rels/vmlDrawing8.vml.rels><?xml version="1.0" encoding="UTF-8" standalone="yes"?>
<Relationships xmlns="http://schemas.openxmlformats.org/package/2006/relationships"><Relationship Id="rId1" Type="http://schemas.openxmlformats.org/officeDocument/2006/relationships/image" Target="../media/image53.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1" name="Google Shape;161;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3" name="Google Shape;173;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98" name="Google Shape;198;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A receivable is an amount due from another party. The two most common receivables are accounts receivable and notes receivable. Other receivables include interest receivable, rent receivable, tax refund receivable, and receivables from employees. Accounts receivable are amounts due from customers for credit sales.  The graph on this slide shows recent dollar amounts of receivables and their percent of total assets for four well-known companies.</a:t>
            </a:r>
            <a:endParaRPr/>
          </a:p>
          <a:p>
            <a:pPr marL="0" lvl="0" indent="0" algn="l" rtl="0">
              <a:spcBef>
                <a:spcPts val="0"/>
              </a:spcBef>
              <a:spcAft>
                <a:spcPts val="0"/>
              </a:spcAft>
              <a:buNone/>
            </a:pPr>
            <a:endParaRPr/>
          </a:p>
          <a:p>
            <a:pPr marL="0" lvl="0" indent="0" algn="l" rtl="0">
              <a:spcBef>
                <a:spcPts val="0"/>
              </a:spcBef>
              <a:spcAft>
                <a:spcPts val="0"/>
              </a:spcAft>
              <a:buNone/>
            </a:pPr>
            <a:r>
              <a:rPr lang="en-US"/>
              <a:t>Credit sales are recorded by increasing (debiting) Accounts Receivable. A company must also maintain a separate account for each customer that tracks how much that customer purchases, has already paid, and still owes. This information provides the basis for sending bills to customers and for other business analyses. The general ledger continues to have a single Accounts Receivable account along with the other financial statement accounts, but a supplementary record is created to maintain a separate account for each customer. This supplementary record is called the accounts receivable ledger.</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09" name="Google Shape;209;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To see how accounts receivable from credit sales are recognized in the accounting records, we look at two transactions on July 1 between TechCom and its credit customers. The first is a credit sale of $950 to CompStore that is recorded with a debit to Accounts Receivable--CompStore and a credit to Sales. The second transaction is a collection of $720 from RDA Electronics from a prior credit sale. The cash receipt from a RDA Electronics is recorded with a debit to Cash and a credit to Accounts Receivable—RDA Electronics. </a:t>
            </a: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17" name="Google Shape;217;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The credit sale is posted with both a debit to the Accounts Receivable account in the general ledger and a debit to Accounts Receivable—CompStore customer account in the accounts receivable ledger. </a:t>
            </a:r>
            <a:endParaRPr/>
          </a:p>
          <a:p>
            <a:pPr marL="0" lvl="0" indent="0" algn="l" rtl="0">
              <a:spcBef>
                <a:spcPts val="0"/>
              </a:spcBef>
              <a:spcAft>
                <a:spcPts val="0"/>
              </a:spcAft>
              <a:buNone/>
            </a:pPr>
            <a:endParaRPr/>
          </a:p>
          <a:p>
            <a:pPr marL="0" lvl="0" indent="0" algn="l" rtl="0">
              <a:spcBef>
                <a:spcPts val="0"/>
              </a:spcBef>
              <a:spcAft>
                <a:spcPts val="0"/>
              </a:spcAft>
              <a:buNone/>
            </a:pPr>
            <a:r>
              <a:rPr lang="en-US"/>
              <a:t>The cash receipt from RDA Electronics is posted as a credit to the Accounts Receivable account in the general ledger and to the Accounts Receivable—RDA Electronics customer account in the accounts receivable ledger. </a:t>
            </a:r>
            <a:endParaRPr/>
          </a:p>
          <a:p>
            <a:pPr marL="0" lvl="0" indent="0" algn="l" rtl="0">
              <a:spcBef>
                <a:spcPts val="0"/>
              </a:spcBef>
              <a:spcAft>
                <a:spcPts val="0"/>
              </a:spcAft>
              <a:buNone/>
            </a:pPr>
            <a:endParaRPr/>
          </a:p>
          <a:p>
            <a:pPr marL="0" lvl="0" indent="0" algn="l" rtl="0">
              <a:spcBef>
                <a:spcPts val="0"/>
              </a:spcBef>
              <a:spcAft>
                <a:spcPts val="0"/>
              </a:spcAft>
              <a:buNone/>
            </a:pPr>
            <a:r>
              <a:rPr lang="en-US"/>
              <a:t>Posting debits or credits to Accounts Receivable in two separate ledgers does not violate the requirement that debits equal credits. The equality of debits and credits is maintained in the general ledger. The accounts receivable ledger is a supplementary record providing information on each customer. The $3,230 sum of the individual accounts equals the debit balance of the Accounts Receivable account in the general ledger.</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25" name="Google Shape;225;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Many companies allow their customers to pay for products and services using third-party credit cards such as Visa, MasterCard, or American Express, and debit cards (also called ATM or bank cards). The seller pays a fee for services provided by the card company, often ranging from 1% to 5% of card sales. This charge is deducted from the credit to the seller’s account or the cash payment to the seller.</a:t>
            </a:r>
            <a:endParaRPr/>
          </a:p>
          <a:p>
            <a:pPr marL="0" lvl="0" indent="0" algn="l" rtl="0">
              <a:spcBef>
                <a:spcPts val="0"/>
              </a:spcBef>
              <a:spcAft>
                <a:spcPts val="0"/>
              </a:spcAft>
              <a:buNone/>
            </a:pPr>
            <a:endParaRPr/>
          </a:p>
          <a:p>
            <a:pPr marL="0" lvl="0" indent="0" algn="l" rtl="0">
              <a:spcBef>
                <a:spcPts val="0"/>
              </a:spcBef>
              <a:spcAft>
                <a:spcPts val="0"/>
              </a:spcAft>
              <a:buNone/>
            </a:pPr>
            <a:r>
              <a:rPr lang="en-US"/>
              <a:t>There are several reasons why sellers allow customers to use third-party credit cards and debit cards instead of granting credit directly to customers. First, the seller does not have to evaluate each customer’s credit standing or make decisions about who gets credit and how much. Second, the seller avoids the risk of extending credit to customers who cannot or do not pay. This risk is transferred to the card company. Third, the seller typically receives cash from the card company sooner than had it granted credit directly to customers. Fourth, a variety of credit options for customers offers a potential increase in sales volume.</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37" name="Google Shape;237;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Let’s see how to record a credit card sale for TechCom. On July 15, TechCom has $100 of credit card sales with a 4% fee, and its $96 cash is received immediately on deposit.  TechCom will credit Sales for the entire amount of the sale of $100. However, TechCom will debit Cash for $96, which represents how much cash they will collect from the bank. The difference of $4 is the 4% fee that TechCom must pay for allowing customers to use the third-party credit card.  The $4 will be debited to Credit Card Expense.     </a:t>
            </a:r>
            <a:endParaRPr/>
          </a:p>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46" name="Google Shape;246;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If instead TechCom must remit electronically the credit card sales receipts to the credit card company and wait for the $96 cash payment, we will make the first entry on July 15, and the second entry on July 20, when the cash is received.  On the date of the sale, TechCom would credit Sales for the entire amount of the sale of $100 and will debit Accounts Receivable for $96, which represents how much cash it will ultimately collect from the credit card company, and will debit $4 to Credit Card Expense.  The $4 fee is what TechCom must pay for allowing customers to use the third-party credit card. On July 20, the collection date, TechCom would debit Cash and credit Accounts Receivable for $96.</a:t>
            </a:r>
            <a:endParaRPr/>
          </a:p>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55" name="Google Shape;255;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Many companies allow their credit customers to make periodic payments over several months. For example, Ford Motor Company reports more than $75 billion in installment receivables. The seller refers to such assets as installment (or finance) accounts receivable, which are amounts owed by customers from credit sales for which payment is required in periodic amounts over an extended time period. Source documents for installment accounts receivable include sales slips or invoices describing the sales transactions. The customer is usually charged interest. Although installment accounts receivable can have credit periods of more than one year, they are classified as current assets if the seller regularly offers customers such terms.</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64" name="Google Shape;264;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When a company directly grants credit to its customers, it expects that some customers will not pay what they promised. The accounts of these customers are uncollectible accounts, commonly called bad debts. The total amount of uncollectible accounts is an expense of selling on credit. Why do companies sell on credit if they expect some accounts to be uncollectible? The answer is that companies believe that granting credit will increase total sales and net income enough to offset bad debts. Companies use two methods to account for uncollectible accounts: </a:t>
            </a:r>
            <a:endParaRPr/>
          </a:p>
          <a:p>
            <a:pPr marL="228600" lvl="0" indent="-228600" algn="l" rtl="0">
              <a:spcBef>
                <a:spcPts val="0"/>
              </a:spcBef>
              <a:spcAft>
                <a:spcPts val="0"/>
              </a:spcAft>
              <a:buClr>
                <a:schemeClr val="dk1"/>
              </a:buClr>
              <a:buSzPts val="1200"/>
              <a:buFont typeface="Calibri"/>
              <a:buAutoNum type="arabicParenBoth"/>
            </a:pPr>
            <a:r>
              <a:rPr lang="en-US"/>
              <a:t>direct write-off method and </a:t>
            </a:r>
            <a:endParaRPr/>
          </a:p>
          <a:p>
            <a:pPr marL="228600" lvl="0" indent="-228600" algn="l" rtl="0">
              <a:spcBef>
                <a:spcPts val="0"/>
              </a:spcBef>
              <a:spcAft>
                <a:spcPts val="0"/>
              </a:spcAft>
              <a:buClr>
                <a:schemeClr val="dk1"/>
              </a:buClr>
              <a:buSzPts val="1200"/>
              <a:buFont typeface="Calibri"/>
              <a:buAutoNum type="arabicParenBoth"/>
            </a:pPr>
            <a:r>
              <a:rPr lang="en-US"/>
              <a:t>allowance method.</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73" name="Google Shape;273;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When using the direct write-off method, customers’ accounts receivable are written off to Bad Debts Expense at the time the company becomes aware that the customer will not be able to pay the amounts owed. TechCom determines on January 23 that it cannot collect $520 owed to it by its customer J. Kent. We must recognize the loss. Using the direct write-off method, TechCom would debit Bad Debts Expense and credit Accounts Receivable—J. Kent for $520. Notice that the specific customer is noted in the transaction so we can make the proper entry in the customer’s Accounts Receivable subsidiary ledger. </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82" name="Google Shape;282;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Now assume that on March 11, J. Kent sends TechCom full payment of $520 after TechCom made the write-off entry. Should TechCom return the $520 since it has written off Kent’s account receivable? Of course not. Since TechCom had written off Kent’s account receivable, the first required entry reverses the write-off and re-establishes part of Kent’s account receivable. This entry includes a debit to Accounts Receivable and a credit to Bad Debts Expense. The second entry is a debit to Cash and a credit to Accounts Receivable for the amount of cash received.    </a:t>
            </a:r>
            <a:endParaRPr/>
          </a:p>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8"/>
        <p:cNvGrpSpPr/>
        <p:nvPr/>
      </p:nvGrpSpPr>
      <p:grpSpPr>
        <a:xfrm>
          <a:off x="0" y="0"/>
          <a:ext cx="0" cy="0"/>
          <a:chOff x="0" y="0"/>
          <a:chExt cx="0" cy="0"/>
        </a:xfrm>
      </p:grpSpPr>
      <p:sp>
        <p:nvSpPr>
          <p:cNvPr id="289" name="Google Shape;289;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90" name="Google Shape;290;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The matching (expense recognition) principle requires expenses to be reported in the same accounting period as the sales they helped produce. This means that if extending credit to customers helped produce sales, the bad debts expense linked to those sales is matched and reported in the same period. The direct write-off method usually does not best match sales and expenses because bad debts expense is not recorded until an account becomes uncollectible, which often occurs in a period after that of the credit sale. To match bad debts expense with the sales it produces therefore requires a company to estimate future uncollectibles.</a:t>
            </a:r>
            <a:endParaRPr/>
          </a:p>
          <a:p>
            <a:pPr marL="0" lvl="0" indent="0" algn="l" rtl="0">
              <a:spcBef>
                <a:spcPts val="0"/>
              </a:spcBef>
              <a:spcAft>
                <a:spcPts val="0"/>
              </a:spcAft>
              <a:buNone/>
            </a:pPr>
            <a:endParaRPr/>
          </a:p>
          <a:p>
            <a:pPr marL="0" lvl="0" indent="0" algn="l" rtl="0">
              <a:spcBef>
                <a:spcPts val="0"/>
              </a:spcBef>
              <a:spcAft>
                <a:spcPts val="0"/>
              </a:spcAft>
              <a:buNone/>
            </a:pPr>
            <a:r>
              <a:rPr lang="en-US"/>
              <a:t>The materiality constraint states that an amount can be ignored if its effect on the financial statements is unimportant to users’ business decisions. The materiality constraint permits the use of the direct write-off method when bad debts expenses are very small in relation to a company’s other financial statement items such as sales and net income.</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00" name="Google Shape;300;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The allowance method of accounting for bad debts matches the estimated loss from uncollectible accounts receivable against the sales they helped produce. We must use estimated losses because when sales occur, management does not know which customers will not pay their bills. This means that at the end of each period, the allowance method requires an estimate of the total bad debts expected to result from that period’s sales. This method has two advantages over the direct write-off method: </a:t>
            </a:r>
            <a:endParaRPr/>
          </a:p>
          <a:p>
            <a:pPr marL="228600" lvl="0" indent="-228600" algn="l" rtl="0">
              <a:spcBef>
                <a:spcPts val="0"/>
              </a:spcBef>
              <a:spcAft>
                <a:spcPts val="0"/>
              </a:spcAft>
              <a:buClr>
                <a:schemeClr val="dk1"/>
              </a:buClr>
              <a:buSzPts val="1200"/>
              <a:buFont typeface="Calibri"/>
              <a:buAutoNum type="arabicParenBoth"/>
            </a:pPr>
            <a:r>
              <a:rPr lang="en-US"/>
              <a:t>it records estimated bad debts expense in the period when the related sales are recorded and</a:t>
            </a:r>
            <a:endParaRPr/>
          </a:p>
          <a:p>
            <a:pPr marL="228600" lvl="0" indent="-228600" algn="l" rtl="0">
              <a:spcBef>
                <a:spcPts val="0"/>
              </a:spcBef>
              <a:spcAft>
                <a:spcPts val="0"/>
              </a:spcAft>
              <a:buClr>
                <a:schemeClr val="dk1"/>
              </a:buClr>
              <a:buSzPts val="1200"/>
              <a:buFont typeface="Calibri"/>
              <a:buAutoNum type="arabicParenBoth"/>
            </a:pPr>
            <a:r>
              <a:rPr lang="en-US"/>
              <a:t>it reports accounts receivable on the balance sheet at the estimated amount of cash to be collected.</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Google Shape;308;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09" name="Google Shape;309;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r>
              <a:rPr lang="en-US"/>
              <a:t>At the end of the period, a company estimates how much of its accounts receivable will not be collected. This estimate is based on past collection history and current economic information. Remember that when we make this estimate, we do not know specifically </a:t>
            </a:r>
            <a:r>
              <a:rPr lang="en-US" u="sng"/>
              <a:t>WHO</a:t>
            </a:r>
            <a:r>
              <a:rPr lang="en-US"/>
              <a:t> will not pay us. If we knew </a:t>
            </a:r>
            <a:r>
              <a:rPr lang="en-US" u="sng"/>
              <a:t>WHO</a:t>
            </a:r>
            <a:r>
              <a:rPr lang="en-US"/>
              <a:t> would not pay us, we would never have sold to them on credit in the first place—right?  </a:t>
            </a:r>
            <a:endParaRPr/>
          </a:p>
          <a:p>
            <a:pPr marL="0" lvl="0" indent="0" algn="l" rtl="0">
              <a:spcBef>
                <a:spcPts val="0"/>
              </a:spcBef>
              <a:spcAft>
                <a:spcPts val="0"/>
              </a:spcAft>
              <a:buNone/>
            </a:pPr>
            <a:endParaRPr/>
          </a:p>
          <a:p>
            <a:pPr marL="0" lvl="0" indent="0" algn="l" rtl="0">
              <a:spcBef>
                <a:spcPts val="0"/>
              </a:spcBef>
              <a:spcAft>
                <a:spcPts val="0"/>
              </a:spcAft>
              <a:buNone/>
            </a:pPr>
            <a:r>
              <a:rPr lang="en-US"/>
              <a:t>TechCom had credit sales of $300,000 during its first year of operations. At the end of the first year, $20,000 of credit sales remained uncollected. Based on the experience of similar businesses, TechCom estimated that $1,500 of its accounts receivable would be uncollectible. This estimated expense is recorded with a debit to Bad Debts Expense and a credit to Allowance for Doubtful Accounts, a contra-asset account. A contra account is used instead of reducing accounts receivable directly because at the time of the adjusting entry, the company does not know which customers will not pay. </a:t>
            </a:r>
            <a:endParaRPr/>
          </a:p>
          <a:p>
            <a:pPr marL="0" lvl="0" indent="0" algn="l" rtl="0">
              <a:spcBef>
                <a:spcPts val="0"/>
              </a:spcBef>
              <a:spcAft>
                <a:spcPts val="0"/>
              </a:spcAft>
              <a:buNone/>
            </a:pPr>
            <a:endParaRPr/>
          </a:p>
          <a:p>
            <a:pPr marL="0" lvl="0" indent="0" algn="l" rtl="0">
              <a:spcBef>
                <a:spcPts val="0"/>
              </a:spcBef>
              <a:spcAft>
                <a:spcPts val="0"/>
              </a:spcAft>
              <a:buNone/>
            </a:pPr>
            <a:r>
              <a:rPr lang="en-US"/>
              <a:t>After posting this entry, the Allowance for Doubtful Accounts credit balance of $1,500 has the effect of reducing accounts receivable to its estimated realizable value. The next slide illustrates how the Accounts Receivable account and the Allowance for Doubtful Accounts are shown in the balance sheet.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6"/>
        <p:cNvGrpSpPr/>
        <p:nvPr/>
      </p:nvGrpSpPr>
      <p:grpSpPr>
        <a:xfrm>
          <a:off x="0" y="0"/>
          <a:ext cx="0" cy="0"/>
          <a:chOff x="0" y="0"/>
          <a:chExt cx="0" cy="0"/>
        </a:xfrm>
      </p:grpSpPr>
      <p:sp>
        <p:nvSpPr>
          <p:cNvPr id="317" name="Google Shape;317;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18" name="Google Shape;318;p1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On the balance sheet, the Allowance for Doubtful Accounts is subtracted from the Accounts Receivable balance. Realizable value refers to the expected proceeds from converting an asset into cash. Although credit customers owe $20,000 to TechCom, only $18,500 is expected to be realized in cash collections from these customers.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26" name="Google Shape;326;p1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When specific accounts are identified as uncollectible, they are written off against the Allowance for Doubtful Accounts. To illustrate, TechCom decides that J. Kent’s $520 account is uncollectible.  The entry to record the write-off is a debit to Allowance for Doubtful Accounts and a credit to Accounts Receivable—J. Kent for $520. </a:t>
            </a:r>
            <a:endParaRPr/>
          </a:p>
          <a:p>
            <a:pPr marL="0" lvl="0" indent="0" algn="l" rtl="0">
              <a:spcBef>
                <a:spcPts val="0"/>
              </a:spcBef>
              <a:spcAft>
                <a:spcPts val="0"/>
              </a:spcAft>
              <a:buNone/>
            </a:pPr>
            <a:endParaRPr/>
          </a:p>
          <a:p>
            <a:pPr marL="0" lvl="0" indent="0" algn="l" rtl="0">
              <a:spcBef>
                <a:spcPts val="0"/>
              </a:spcBef>
              <a:spcAft>
                <a:spcPts val="0"/>
              </a:spcAft>
              <a:buNone/>
            </a:pPr>
            <a:r>
              <a:rPr lang="en-US"/>
              <a:t>Posting this write-off entry to the Accounts Receivable account removes the amount of the bad debt from the general ledger (it is also posted to the accounts receivable subsidiary ledger). After posting, the general ledger accounts for both Accounts Receivable and Allowance for Doubtful Accounts reflect the $520 write off.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35" name="Google Shape;335;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The write-off does not affect the realizable value of accounts receivable as shown on this slide. Neither total assets nor net income is affected by the write-off of a specific account. Instead, both assets and net income are affected in the period when bad debts expense is predicted and recorded with an adjusting entry. </a:t>
            </a:r>
            <a:endParaRPr/>
          </a:p>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43" name="Google Shape;343;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When a customer fails to pay and the account is written off as uncollectible, his or her credit standing is jeopardized. To help restore credit standing, a customer sometimes volunteers to pay all or part of the amount owed. A company makes two entries when collecting an account previously written off by the allowance method. The first is to reverse the write-off and reinstate the customer’s account. The second entry records the collection of the reinstated account. To illustrate, if on March 11 Kent pays in full his account previously written off, the first entry is a debit to Accounts Receivable—J. Kent and a credit to Allowance for Doubtful Accounts for $520 to reinstate the account.  The second entry is a debit to Cash and a credit to Accounts Receivable for $520 to record the receipt of the cash.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0"/>
        <p:cNvGrpSpPr/>
        <p:nvPr/>
      </p:nvGrpSpPr>
      <p:grpSpPr>
        <a:xfrm>
          <a:off x="0" y="0"/>
          <a:ext cx="0" cy="0"/>
          <a:chOff x="0" y="0"/>
          <a:chExt cx="0" cy="0"/>
        </a:xfrm>
      </p:grpSpPr>
      <p:sp>
        <p:nvSpPr>
          <p:cNvPr id="351" name="Google Shape;351;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52" name="Google Shape;352;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The allowance method requires an estimate of bad debts expense to prepare an adjusting entry at the end of each accounting period. There are two common methods. The Percent of Sales Method is based on the income statement relation between bad debts expense and sales. The Accounts Receivable Methods are based on the balance sheet relation between accounts receivable and the allowance for doubtful accounts.</a:t>
            </a:r>
            <a:endParaRPr/>
          </a:p>
          <a:p>
            <a:pPr marL="218094" lvl="0" indent="-218094"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60" name="Google Shape;360;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When using the Percent of Sales Method, the estimate at the end of the period is determined by taking current period sales and multiplying by an established bad debt percentage. The bad debt percentage is determined based on past history of the company and current economic trends. Also, the sales transactions included in this computation are typically only the credit sales. There are not any collection issues to consider for cash sales transactions. </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7"/>
        <p:cNvGrpSpPr/>
        <p:nvPr/>
      </p:nvGrpSpPr>
      <p:grpSpPr>
        <a:xfrm>
          <a:off x="0" y="0"/>
          <a:ext cx="0" cy="0"/>
          <a:chOff x="0" y="0"/>
          <a:chExt cx="0" cy="0"/>
        </a:xfrm>
      </p:grpSpPr>
      <p:sp>
        <p:nvSpPr>
          <p:cNvPr id="368" name="Google Shape;368;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69" name="Google Shape;369;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Musicland has credit sales of $400,000 in the year 2011. Management estimates that 0.6% of credit sales will eventually prove to be uncollectible. Let’s look at recording Bad Debts Expense for 2011 using the percentage of sales method of estimating bad debts expense.</a:t>
            </a:r>
            <a:endParaRPr/>
          </a:p>
          <a:p>
            <a:pPr marL="0" lvl="0" indent="0" algn="l" rtl="0">
              <a:spcBef>
                <a:spcPts val="0"/>
              </a:spcBef>
              <a:spcAft>
                <a:spcPts val="0"/>
              </a:spcAft>
              <a:buNone/>
            </a:pPr>
            <a:endParaRPr/>
          </a:p>
          <a:p>
            <a:pPr marL="0" lvl="0" indent="0" algn="l" rtl="0">
              <a:spcBef>
                <a:spcPts val="0"/>
              </a:spcBef>
              <a:spcAft>
                <a:spcPts val="0"/>
              </a:spcAft>
              <a:buNone/>
            </a:pPr>
            <a:r>
              <a:rPr lang="en-US"/>
              <a:t>Musicland’s Bad Debt Expense would be $2,400. This is determined by multiplying the credit sales of $400,000 by 0.6 %. Musicland will debit Bad Debts Expense and credit Allowance for Doubtful Accounts for $2,400.</a:t>
            </a:r>
            <a:endParaRPr/>
          </a:p>
          <a:p>
            <a:pPr marL="0" lvl="0" indent="0" algn="l" rtl="0">
              <a:spcBef>
                <a:spcPts val="0"/>
              </a:spcBef>
              <a:spcAft>
                <a:spcPts val="0"/>
              </a:spcAft>
              <a:buNone/>
            </a:pPr>
            <a:endParaRPr/>
          </a:p>
          <a:p>
            <a:pPr marL="0" lvl="0" indent="0" algn="l" rtl="0">
              <a:spcBef>
                <a:spcPts val="0"/>
              </a:spcBef>
              <a:spcAft>
                <a:spcPts val="0"/>
              </a:spcAft>
              <a:buNone/>
            </a:pPr>
            <a:r>
              <a:rPr lang="en-US"/>
              <a:t>The allowance account ending balance on the balance sheet for this method would rarely equal the bad debts expense on the income statement. This is so because unless a company is in its first period of operations, its allowance account has a zero balance only if the prior amounts written off as uncollectible exactly equal the prior estimated bad debts expenses.</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80" name="Google Shape;380;p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When using the Percent of Accounts Receivable Method, the estimate at the end of the period is determined by taking the Accounts Receivable balance and multiplying by an established bad debt percentage. The bad debt percentage is determined based on past history of the company and current economic trends. This computation provides the company with the balance desired in the Allowance for Doubtful Accounts. </a:t>
            </a:r>
            <a:endParaRPr/>
          </a:p>
          <a:p>
            <a:pPr marL="0" lvl="0" indent="0" algn="l" rtl="0">
              <a:spcBef>
                <a:spcPts val="0"/>
              </a:spcBef>
              <a:spcAft>
                <a:spcPts val="0"/>
              </a:spcAft>
              <a:buNone/>
            </a:pPr>
            <a:endParaRPr/>
          </a:p>
          <a:p>
            <a:pPr marL="0" lvl="0" indent="0" algn="l" rtl="0">
              <a:spcBef>
                <a:spcPts val="0"/>
              </a:spcBef>
              <a:spcAft>
                <a:spcPts val="0"/>
              </a:spcAft>
              <a:buNone/>
            </a:pPr>
            <a:r>
              <a:rPr lang="en-US"/>
              <a:t>Because the Allowance for Doubtful Accounts is a permanent account, it will always have a balance in it.  As a result, when we determine the desired balance in step one, we have to then look and see what balance is already in the Allowance for Doubtful Accounts and make the entry for the amount needed to arrive at the desired balance.</a:t>
            </a:r>
            <a:endParaRPr/>
          </a:p>
          <a:p>
            <a:pPr marL="0" lvl="0" indent="0" algn="l" rtl="0">
              <a:spcBef>
                <a:spcPts val="0"/>
              </a:spcBef>
              <a:spcAft>
                <a:spcPts val="0"/>
              </a:spcAft>
              <a:buNone/>
            </a:pPr>
            <a:endParaRPr/>
          </a:p>
          <a:p>
            <a:pPr marL="0" lvl="0" indent="0" algn="l" rtl="0">
              <a:spcBef>
                <a:spcPts val="0"/>
              </a:spcBef>
              <a:spcAft>
                <a:spcPts val="0"/>
              </a:spcAft>
              <a:buNone/>
            </a:pPr>
            <a:r>
              <a:rPr lang="en-US"/>
              <a:t> </a:t>
            </a:r>
            <a:endParaRPr/>
          </a:p>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7"/>
        <p:cNvGrpSpPr/>
        <p:nvPr/>
      </p:nvGrpSpPr>
      <p:grpSpPr>
        <a:xfrm>
          <a:off x="0" y="0"/>
          <a:ext cx="0" cy="0"/>
          <a:chOff x="0" y="0"/>
          <a:chExt cx="0" cy="0"/>
        </a:xfrm>
      </p:grpSpPr>
      <p:sp>
        <p:nvSpPr>
          <p:cNvPr id="388" name="Google Shape;388;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89" name="Google Shape;389;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Musicland has $50,000 in Accounts Receivable and a $200 credit balance in Allowance for Doubtful Accounts on December 31, 2011. Past experience suggests that 5% of receivables are uncollectible. Let’s record Musicland’s Bad Debts Expense for 2011.</a:t>
            </a:r>
            <a:endParaRPr/>
          </a:p>
          <a:p>
            <a:pPr marL="0" lvl="0" indent="0" algn="l" rtl="0">
              <a:spcBef>
                <a:spcPts val="600"/>
              </a:spcBef>
              <a:spcAft>
                <a:spcPts val="0"/>
              </a:spcAft>
              <a:buNone/>
            </a:pPr>
            <a:endParaRPr/>
          </a:p>
          <a:p>
            <a:pPr marL="0" lvl="0" indent="0" algn="l" rtl="0">
              <a:spcBef>
                <a:spcPts val="0"/>
              </a:spcBef>
              <a:spcAft>
                <a:spcPts val="0"/>
              </a:spcAft>
              <a:buNone/>
            </a:pPr>
            <a:r>
              <a:rPr lang="en-US"/>
              <a:t>First, Musicland multiplies the Accounts Receivable balance of $50,000 by the five percent that is expected to be uncollectible. The result of $2,500 represents the desired balance in Allowance for Doubtful Accounts. Remember that Allowance for Doubtful Accounts is a permanent account and already has a $200 credit balance. So, if we want the balance to be $2,500, we only need to credit this account for $2,300.  </a:t>
            </a:r>
            <a:endParaRPr/>
          </a:p>
          <a:p>
            <a:pPr marL="0" lvl="0" indent="0" algn="l" rtl="0">
              <a:spcBef>
                <a:spcPts val="0"/>
              </a:spcBef>
              <a:spcAft>
                <a:spcPts val="0"/>
              </a:spcAft>
              <a:buNone/>
            </a:pPr>
            <a:endParaRPr/>
          </a:p>
          <a:p>
            <a:pPr marL="0" lvl="0" indent="0" algn="l" rtl="0">
              <a:spcBef>
                <a:spcPts val="0"/>
              </a:spcBef>
              <a:spcAft>
                <a:spcPts val="0"/>
              </a:spcAft>
              <a:buNone/>
            </a:pPr>
            <a:r>
              <a:rPr lang="en-US"/>
              <a:t>The entry would be to debit Bad Debts Expense and credit Allowance for Doubtful Accounts for $2,300. This adjustment assumes there were no accounts written off during the year.</a:t>
            </a:r>
            <a:endParaRPr/>
          </a:p>
          <a:p>
            <a:pPr marL="0" lvl="0" indent="0" algn="l" rtl="0">
              <a:spcBef>
                <a:spcPts val="0"/>
              </a:spcBef>
              <a:spcAft>
                <a:spcPts val="0"/>
              </a:spcAft>
              <a:buNone/>
            </a:pPr>
            <a:endParaRPr/>
          </a:p>
          <a:p>
            <a:pPr marL="0" lvl="0" indent="0" algn="l" rtl="0">
              <a:spcBef>
                <a:spcPts val="60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9"/>
        <p:cNvGrpSpPr/>
        <p:nvPr/>
      </p:nvGrpSpPr>
      <p:grpSpPr>
        <a:xfrm>
          <a:off x="0" y="0"/>
          <a:ext cx="0" cy="0"/>
          <a:chOff x="0" y="0"/>
          <a:chExt cx="0" cy="0"/>
        </a:xfrm>
      </p:grpSpPr>
      <p:sp>
        <p:nvSpPr>
          <p:cNvPr id="400" name="Google Shape;400;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01" name="Google Shape;401;p2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A second method used to determine the amount of Bad Debt Expense is the Aging of Receivables Method. This method uses both past and current receivables information to estimate the allowance amount. Specifically, each receivable is classified by how long it is past its due date. Then estimates of uncollectible amounts are made assuming that the longer an amount is past due, the more likely it is to be uncollectible. Classifications are often based on 30-day periods. After the amounts are classified (or aged), experience is used to estimate the percent of each uncollectible class. These percents are applied to the amounts in each class and then totaled to get the estimated balance of the Allowance for Doubtful Accounts.</a:t>
            </a:r>
            <a:endParaRPr/>
          </a:p>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9"/>
        <p:cNvGrpSpPr/>
        <p:nvPr/>
      </p:nvGrpSpPr>
      <p:grpSpPr>
        <a:xfrm>
          <a:off x="0" y="0"/>
          <a:ext cx="0" cy="0"/>
          <a:chOff x="0" y="0"/>
          <a:chExt cx="0" cy="0"/>
        </a:xfrm>
      </p:grpSpPr>
      <p:sp>
        <p:nvSpPr>
          <p:cNvPr id="410" name="Google Shape;410;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11" name="Google Shape;411;p2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This aging of accounts lists each customer’s individual balances assigned to one of five classes based on its days past due. The amounts in each class are totaled and multiplied by the estimated percent of uncollectible accounts for each class. The percents used are regularly reviewed to reflect changes in the company and economy. The total of $2,270 is the balance we desire in the Allowance for Doubtful Accounts.</a:t>
            </a:r>
            <a:endParaRPr/>
          </a:p>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6"/>
        <p:cNvGrpSpPr/>
        <p:nvPr/>
      </p:nvGrpSpPr>
      <p:grpSpPr>
        <a:xfrm>
          <a:off x="0" y="0"/>
          <a:ext cx="0" cy="0"/>
          <a:chOff x="0" y="0"/>
          <a:chExt cx="0" cy="0"/>
        </a:xfrm>
      </p:grpSpPr>
      <p:sp>
        <p:nvSpPr>
          <p:cNvPr id="417" name="Google Shape;417;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18" name="Google Shape;418;p2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Notice that Musicland already has an unadjusted credit balance in the Allowance for Doubtful Accounts of $200.  </a:t>
            </a:r>
            <a:endParaRPr/>
          </a:p>
          <a:p>
            <a:pPr marL="0" lvl="0" indent="0" algn="l" rtl="0">
              <a:spcBef>
                <a:spcPts val="0"/>
              </a:spcBef>
              <a:spcAft>
                <a:spcPts val="0"/>
              </a:spcAft>
              <a:buNone/>
            </a:pPr>
            <a:endParaRPr/>
          </a:p>
          <a:p>
            <a:pPr marL="0" lvl="0" indent="0" algn="l" rtl="0">
              <a:spcBef>
                <a:spcPts val="0"/>
              </a:spcBef>
              <a:spcAft>
                <a:spcPts val="0"/>
              </a:spcAft>
              <a:buNone/>
            </a:pPr>
            <a:r>
              <a:rPr lang="en-US"/>
              <a:t>So, if we want the balance to be $2,270, we only need to credit this account for $2,070.  The entry would be debit Bad Debts Expense and credit Allowance for Doubtful Accounts for $2,070. </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6"/>
        <p:cNvGrpSpPr/>
        <p:nvPr/>
      </p:nvGrpSpPr>
      <p:grpSpPr>
        <a:xfrm>
          <a:off x="0" y="0"/>
          <a:ext cx="0" cy="0"/>
          <a:chOff x="0" y="0"/>
          <a:chExt cx="0" cy="0"/>
        </a:xfrm>
      </p:grpSpPr>
      <p:sp>
        <p:nvSpPr>
          <p:cNvPr id="427" name="Google Shape;427;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28" name="Google Shape;428;p2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Here is a summary of the allowance methods we just discussed. The focus of the Percent of Sales Method is on matching Bad Debts Expense with the related revenues. The focus of the two Percent of Accounts Receivable Methods is on valuing Accounts Receivable at net realizable value on the balance sheet. These methods do a better job than the Direct Method of matching and reporting Accounts Receivable at net realizable value in the balance sheet. </a:t>
            </a:r>
            <a:endParaRPr/>
          </a:p>
          <a:p>
            <a:pPr marL="0" lvl="0" indent="0" algn="l" rtl="0">
              <a:spcBef>
                <a:spcPts val="0"/>
              </a:spcBef>
              <a:spcAft>
                <a:spcPts val="0"/>
              </a:spcAft>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3"/>
        <p:cNvGrpSpPr/>
        <p:nvPr/>
      </p:nvGrpSpPr>
      <p:grpSpPr>
        <a:xfrm>
          <a:off x="0" y="0"/>
          <a:ext cx="0" cy="0"/>
          <a:chOff x="0" y="0"/>
          <a:chExt cx="0" cy="0"/>
        </a:xfrm>
      </p:grpSpPr>
      <p:sp>
        <p:nvSpPr>
          <p:cNvPr id="434" name="Google Shape;434;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35" name="Google Shape;435;p3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A promissory note is a written promise to pay a specified amount of money, usually with interest, either on demand or at a definite future date. Promissory notes are used in many transactions, including paying for products and services, and lending and borrowing money. Sellers sometimes ask for a note to replace an account receivable when a customer requests additional time to pay a past-due account. For legal reasons, sellers generally prefer to receive notes when the credit period is long and when the receivable is for a large amount. If a lawsuit is needed to collect from a customer, a note is the buyer’s written acknowledgment of the debt, its amount, and its terms.</a:t>
            </a:r>
            <a:endParaRPr/>
          </a:p>
          <a:p>
            <a:pPr marL="0" lvl="0" indent="0" algn="l" rtl="0">
              <a:spcBef>
                <a:spcPts val="0"/>
              </a:spcBef>
              <a:spcAft>
                <a:spcPts val="0"/>
              </a:spcAft>
              <a:buNone/>
            </a:pPr>
            <a:endParaRPr/>
          </a:p>
          <a:p>
            <a:pPr marL="0" lvl="0" indent="0" algn="l" rtl="0">
              <a:spcBef>
                <a:spcPts val="0"/>
              </a:spcBef>
              <a:spcAft>
                <a:spcPts val="0"/>
              </a:spcAft>
              <a:buNone/>
            </a:pPr>
            <a:r>
              <a:rPr lang="en-US"/>
              <a:t>For the note illustrated on this slide, Julia Browne promises to pay TechCom or to its order (according to TechCom’s instructions) a specified amount of money ($1,000), called the principal of a note, at a definite future date (October 8, 2011). As the one who signed the note and promised to pay it at maturity, Browne is the maker of the note. As the person to whom the note is payable, TechCom is the payee of the note. To Browne, the note is a liability called a note payable. To TechCom, the same note is an asset called a note receivable. This note bears interest at 12%, as written on the note. Interest is the charge for using the money until its due date. To a borrower, interest is an expense. To a lender, it is revenue.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1"/>
        <p:cNvGrpSpPr/>
        <p:nvPr/>
      </p:nvGrpSpPr>
      <p:grpSpPr>
        <a:xfrm>
          <a:off x="0" y="0"/>
          <a:ext cx="0" cy="0"/>
          <a:chOff x="0" y="0"/>
          <a:chExt cx="0" cy="0"/>
        </a:xfrm>
      </p:grpSpPr>
      <p:sp>
        <p:nvSpPr>
          <p:cNvPr id="442" name="Google Shape;442;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43" name="Google Shape;443;p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The maturity date of a note is the day the note (principal and interest) must be repaid. The period of a note is the time from the note’s (contract) date to its maturity date. Many notes mature in less than a full year, and the period they cover is often expressed in days. When the time of a note is expressed in days, its maturity date is the specified number of days after the note’s date. </a:t>
            </a:r>
            <a:endParaRPr/>
          </a:p>
          <a:p>
            <a:pPr marL="0" lvl="0" indent="0" algn="l" rtl="0">
              <a:spcBef>
                <a:spcPts val="0"/>
              </a:spcBef>
              <a:spcAft>
                <a:spcPts val="0"/>
              </a:spcAft>
              <a:buNone/>
            </a:pPr>
            <a:endParaRPr/>
          </a:p>
          <a:p>
            <a:pPr marL="0" lvl="0" indent="0" algn="l" rtl="0">
              <a:spcBef>
                <a:spcPts val="0"/>
              </a:spcBef>
              <a:spcAft>
                <a:spcPts val="0"/>
              </a:spcAft>
              <a:buNone/>
            </a:pPr>
            <a:r>
              <a:rPr lang="en-US"/>
              <a:t>Julia Browne’s 90-day note dated July 10 matures on October 8. This October 8 due date is computed as shown on this slide. Start with the number of days in the month the note originated and subtract the date of the note. This gives the number of days in the originating month to count toward the maturity date. In this example, it was 21. Then, we add the days from the next three months until they add up to the note term. In this example, we would add 31 days in August, 30 days in September, and 8 days in October to add up to the note term of 90 days.  </a:t>
            </a:r>
            <a:endParaRPr/>
          </a:p>
          <a:p>
            <a:pPr marL="0" lvl="0" indent="0" algn="l" rtl="0">
              <a:spcBef>
                <a:spcPts val="0"/>
              </a:spcBef>
              <a:spcAft>
                <a:spcPts val="0"/>
              </a:spcAft>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1"/>
        <p:cNvGrpSpPr/>
        <p:nvPr/>
      </p:nvGrpSpPr>
      <p:grpSpPr>
        <a:xfrm>
          <a:off x="0" y="0"/>
          <a:ext cx="0" cy="0"/>
          <a:chOff x="0" y="0"/>
          <a:chExt cx="0" cy="0"/>
        </a:xfrm>
      </p:grpSpPr>
      <p:sp>
        <p:nvSpPr>
          <p:cNvPr id="452" name="Google Shape;452;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53" name="Google Shape;453;p3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Interest is the cost of borrowing.  It is calculated as Principal times Rate times Time. Remember that interest rates are reported for a year. So, if we just took Principal times Rate, we would get the interest for an entire year. We need to continue to multiply by Time to get the interest for the portion of the year the note was outstanding. Remember that accountants use a year based on 360 days rather than 365 days.</a:t>
            </a:r>
            <a:endParaRPr/>
          </a:p>
          <a:p>
            <a:pPr marL="0" lvl="0" indent="0" algn="l" rtl="0">
              <a:spcBef>
                <a:spcPts val="0"/>
              </a:spcBef>
              <a:spcAft>
                <a:spcPts val="0"/>
              </a:spcAft>
              <a:buNone/>
            </a:pPr>
            <a:endParaRPr/>
          </a:p>
          <a:p>
            <a:pPr marL="0" lvl="0" indent="0" algn="l" rtl="0">
              <a:spcBef>
                <a:spcPts val="0"/>
              </a:spcBef>
              <a:spcAft>
                <a:spcPts val="0"/>
              </a:spcAft>
              <a:buNone/>
            </a:pPr>
            <a:r>
              <a:rPr lang="en-US"/>
              <a:t>The interest for a 90-day, 12%, $1,000 note would be $30.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5"/>
        <p:cNvGrpSpPr/>
        <p:nvPr/>
      </p:nvGrpSpPr>
      <p:grpSpPr>
        <a:xfrm>
          <a:off x="0" y="0"/>
          <a:ext cx="0" cy="0"/>
          <a:chOff x="0" y="0"/>
          <a:chExt cx="0" cy="0"/>
        </a:xfrm>
      </p:grpSpPr>
      <p:sp>
        <p:nvSpPr>
          <p:cNvPr id="466" name="Google Shape;466;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67" name="Google Shape;467;p3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Notes receivable are usually recorded in a single Notes Receivable account to simplify recordkeeping. The original notes are kept on file, including information on the maker, rate of interest, and due date. (When a company holds a large number of notes, it sometimes sets up a controlling account and a subsidiary ledger for notes. This is similar to the handling of Accounts Receivable.) </a:t>
            </a:r>
            <a:endParaRPr/>
          </a:p>
          <a:p>
            <a:pPr marL="0" lvl="0" indent="0" algn="l" rtl="0">
              <a:spcBef>
                <a:spcPts val="0"/>
              </a:spcBef>
              <a:spcAft>
                <a:spcPts val="0"/>
              </a:spcAft>
              <a:buNone/>
            </a:pPr>
            <a:endParaRPr/>
          </a:p>
          <a:p>
            <a:pPr marL="0" lvl="0" indent="0" algn="l" rtl="0">
              <a:spcBef>
                <a:spcPts val="0"/>
              </a:spcBef>
              <a:spcAft>
                <a:spcPts val="0"/>
              </a:spcAft>
              <a:buNone/>
            </a:pPr>
            <a:r>
              <a:rPr lang="en-US"/>
              <a:t>To illustrate the recording for the receipt of a note, we use the $1,000, 90-day, 12% promissory note from Julia Browne to TechCom.  TechCom received this note at the time of a product sale to Julia Browne. This transaction is recorded as a debit to Notes Receivable and a credit to Sales for $1,000. </a:t>
            </a:r>
            <a:endParaRPr/>
          </a:p>
          <a:p>
            <a:pPr marL="0" lvl="0" indent="0" algn="l" rtl="0">
              <a:spcBef>
                <a:spcPts val="0"/>
              </a:spcBef>
              <a:spcAft>
                <a:spcPts val="0"/>
              </a:spcAft>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5"/>
        <p:cNvGrpSpPr/>
        <p:nvPr/>
      </p:nvGrpSpPr>
      <p:grpSpPr>
        <a:xfrm>
          <a:off x="0" y="0"/>
          <a:ext cx="0" cy="0"/>
          <a:chOff x="0" y="0"/>
          <a:chExt cx="0" cy="0"/>
        </a:xfrm>
      </p:grpSpPr>
      <p:sp>
        <p:nvSpPr>
          <p:cNvPr id="476" name="Google Shape;476;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77" name="Google Shape;477;p3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The principal and interest of a note are due on its maturity date. The maker of the note usually honors the note and pays it in full. To illustrate, J. Cook has a $600, 15%, 60-day note receivable due to TechCom on December 4.  J. Cook pays TechCom $615, $600 for a Note Receivable and $15 for interest accrued on the note. The entry to record the payment on December 4 is a debit to Cash for $615, a credit to Interest Revenue for $15, and a credit to Notes Receivable for $600.   </a:t>
            </a:r>
            <a:endParaRPr/>
          </a:p>
          <a:p>
            <a:pPr marL="0" lvl="0" indent="0" algn="l" rtl="0">
              <a:spcBef>
                <a:spcPts val="0"/>
              </a:spcBef>
              <a:spcAft>
                <a:spcPts val="0"/>
              </a:spcAft>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5"/>
        <p:cNvGrpSpPr/>
        <p:nvPr/>
      </p:nvGrpSpPr>
      <p:grpSpPr>
        <a:xfrm>
          <a:off x="0" y="0"/>
          <a:ext cx="0" cy="0"/>
          <a:chOff x="0" y="0"/>
          <a:chExt cx="0" cy="0"/>
        </a:xfrm>
      </p:grpSpPr>
      <p:sp>
        <p:nvSpPr>
          <p:cNvPr id="486" name="Google Shape;486;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87" name="Google Shape;487;p3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020"/>
              <a:buFont typeface="Noto Sans Symbols"/>
              <a:buNone/>
            </a:pPr>
            <a:r>
              <a:rPr lang="en-US"/>
              <a:t>When a note’s maker is unable or refuses to pay at maturity, the note is dishonored. The act of dishonoring a note does not relieve the maker of the obligation to repay the principal and interest due. </a:t>
            </a:r>
            <a:r>
              <a:rPr lang="en-US">
                <a:solidFill>
                  <a:schemeClr val="lt1"/>
                </a:solidFill>
              </a:rPr>
              <a:t>TechCom holds an $800, 12%, 60-day note of Greg Hart. At maturity, October 14, Hart dishonors the note.</a:t>
            </a:r>
            <a:endParaRPr/>
          </a:p>
          <a:p>
            <a:pPr marL="0" lvl="0" indent="0" algn="l" rtl="0">
              <a:spcBef>
                <a:spcPts val="0"/>
              </a:spcBef>
              <a:spcAft>
                <a:spcPts val="0"/>
              </a:spcAft>
              <a:buNone/>
            </a:pPr>
            <a:r>
              <a:rPr lang="en-US"/>
              <a:t>On October 14, TechCom would debit Accounts Receivable for $816. That is the original note amount of $800 plus the interest of $16 that Greg Hart owes. TechCom would credit Interest Revenue for $16 and Notes Receivable for $800 because the note is no longer valid. </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4"/>
        <p:cNvGrpSpPr/>
        <p:nvPr/>
      </p:nvGrpSpPr>
      <p:grpSpPr>
        <a:xfrm>
          <a:off x="0" y="0"/>
          <a:ext cx="0" cy="0"/>
          <a:chOff x="0" y="0"/>
          <a:chExt cx="0" cy="0"/>
        </a:xfrm>
      </p:grpSpPr>
      <p:sp>
        <p:nvSpPr>
          <p:cNvPr id="495" name="Google Shape;495;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96" name="Google Shape;496;p3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accent1"/>
              </a:buClr>
              <a:buSzPts val="840"/>
              <a:buFont typeface="Noto Sans Symbols"/>
              <a:buNone/>
            </a:pPr>
            <a:r>
              <a:rPr lang="en-US"/>
              <a:t>On December 16, TechCom accepts a $3,000, 60-day, 12% note from a customer in granting an extension on a past-due account. When TechCom’s accounting period ends on December 31, $15 of interest has accrued on the note. Using the formula Principal times Rate times Time, we determine that $15 of interest has accrued on this note by December 31.</a:t>
            </a:r>
            <a:endParaRPr/>
          </a:p>
          <a:p>
            <a:pPr marL="0" lvl="0" indent="0" algn="l" rtl="0">
              <a:spcBef>
                <a:spcPts val="0"/>
              </a:spcBef>
              <a:spcAft>
                <a:spcPts val="0"/>
              </a:spcAft>
              <a:buNone/>
            </a:pPr>
            <a:endParaRPr/>
          </a:p>
          <a:p>
            <a:pPr marL="0" lvl="0" indent="0" algn="l" rtl="0">
              <a:spcBef>
                <a:spcPts val="0"/>
              </a:spcBef>
              <a:spcAft>
                <a:spcPts val="0"/>
              </a:spcAft>
              <a:buNone/>
            </a:pPr>
            <a:r>
              <a:rPr lang="en-US"/>
              <a:t>The adjusting entry includes a debit to Interest Receivable and a credit to Interest Revenue for $15.</a:t>
            </a:r>
            <a:endParaRPr/>
          </a:p>
          <a:p>
            <a:pPr marL="0" lvl="0" indent="0" algn="l" rtl="0">
              <a:spcBef>
                <a:spcPts val="0"/>
              </a:spcBef>
              <a:spcAft>
                <a:spcPts val="0"/>
              </a:spcAft>
              <a:buNone/>
            </a:pP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p:cNvGrpSpPr/>
        <p:nvPr/>
      </p:nvGrpSpPr>
      <p:grpSpPr>
        <a:xfrm>
          <a:off x="0" y="0"/>
          <a:ext cx="0" cy="0"/>
          <a:chOff x="0" y="0"/>
          <a:chExt cx="0" cy="0"/>
        </a:xfrm>
      </p:grpSpPr>
      <p:sp>
        <p:nvSpPr>
          <p:cNvPr id="504" name="Google Shape;504;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505" name="Google Shape;505;p3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The maturity date of the note is February 14, 2009, as shown in the textbox at the top of your screen. Total interest on the note is $60 ($3,000 times 12% times 60 divided by 360).</a:t>
            </a:r>
            <a:endParaRPr/>
          </a:p>
          <a:p>
            <a:pPr marL="0" lvl="0" indent="0" algn="l" rtl="0">
              <a:spcBef>
                <a:spcPts val="0"/>
              </a:spcBef>
              <a:spcAft>
                <a:spcPts val="0"/>
              </a:spcAft>
              <a:buNone/>
            </a:pPr>
            <a:endParaRPr/>
          </a:p>
          <a:p>
            <a:pPr marL="0" lvl="0" indent="0" algn="l" rtl="0">
              <a:spcBef>
                <a:spcPts val="0"/>
              </a:spcBef>
              <a:spcAft>
                <a:spcPts val="0"/>
              </a:spcAft>
              <a:buNone/>
            </a:pPr>
            <a:r>
              <a:rPr lang="en-US"/>
              <a:t>On February 14, TechCom will debit Cash for $3,060. That is the original note amount of $3,000 plus the interest of $60. Notes Receivable is credited for $3,000. The total interest is divided between two accounts. Interest Receivable is credited for $15. Remember this is removing the Interest Receivable we created in the previous adjusting entry. Interest Revenue is credited for $45. This is the interest revenue TechCom earned in the current year. </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Google Shape;515;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516" name="Google Shape;516;p3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Companies can convert receivables to cash before they are due. Reasons for this include the need for cash or the desire not to be involved in collection activities. Converting receivables is usually done either by (1) selling them or (2) using them as security for a loan. A recent survey shows that about 20% of companies obtain cash from either selling receivables or pledging them as security. In some industries such as textiles, apparel and furniture, this is common practice.</a:t>
            </a:r>
            <a:endParaRPr/>
          </a:p>
          <a:p>
            <a:pPr marL="0" lvl="0" indent="0" algn="l" rtl="0">
              <a:spcBef>
                <a:spcPts val="0"/>
              </a:spcBef>
              <a:spcAft>
                <a:spcPts val="0"/>
              </a:spcAft>
              <a:buNone/>
            </a:pPr>
            <a:endParaRPr/>
          </a:p>
          <a:p>
            <a:pPr marL="0" lvl="0" indent="0" algn="l" rtl="0">
              <a:spcBef>
                <a:spcPts val="0"/>
              </a:spcBef>
              <a:spcAft>
                <a:spcPts val="0"/>
              </a:spcAft>
              <a:buNone/>
            </a:pPr>
            <a:r>
              <a:rPr lang="en-US"/>
              <a:t>A company can sell all or a portion of its receivables to a finance company or bank. The buyer, called a factor, charges the seller a factoring fee and then the buyer takes ownership of the receivables and receives cash when they come due. By incurring a factoring fee, the seller receives cash earlier and can pass the risk of bad debts to the factor. </a:t>
            </a:r>
            <a:endParaRPr/>
          </a:p>
          <a:p>
            <a:pPr marL="0" lvl="0" indent="0" algn="l" rtl="0">
              <a:spcBef>
                <a:spcPts val="0"/>
              </a:spcBef>
              <a:spcAft>
                <a:spcPts val="0"/>
              </a:spcAft>
              <a:buNone/>
            </a:pPr>
            <a:endParaRPr/>
          </a:p>
          <a:p>
            <a:pPr marL="0" lvl="0" indent="0" algn="l" rtl="0">
              <a:spcBef>
                <a:spcPts val="0"/>
              </a:spcBef>
              <a:spcAft>
                <a:spcPts val="0"/>
              </a:spcAft>
              <a:buNone/>
            </a:pPr>
            <a:r>
              <a:rPr lang="en-US"/>
              <a:t>A company can raise cash by borrowing money and pledging its receivables as security for the loan. Pledging receivables does not transfer the risk of bad debts to the lender because the borrower retains ownership of the receivables. If the borrower defaults on the loan, the lender has a right to be paid from the cash receipts of the receivable when collected.</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3"/>
        <p:cNvGrpSpPr/>
        <p:nvPr/>
      </p:nvGrpSpPr>
      <p:grpSpPr>
        <a:xfrm>
          <a:off x="0" y="0"/>
          <a:ext cx="0" cy="0"/>
          <a:chOff x="0" y="0"/>
          <a:chExt cx="0" cy="0"/>
        </a:xfrm>
      </p:grpSpPr>
      <p:sp>
        <p:nvSpPr>
          <p:cNvPr id="524" name="Google Shape;524;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525" name="Google Shape;525;p3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The Accounts Receivable Turnover ratio provides useful information for evaluating how efficient management has been in granting credit to produce revenue. It is calculated as Net Sales divided by Average Accounts Receivable.  Average Accounts Receivable is determined by adding together the beginning Accounts Receivable balance and the ending Accounts Receivable balance and dividing this total by two.  </a:t>
            </a:r>
            <a:endParaRPr/>
          </a:p>
          <a:p>
            <a:pPr marL="0" lvl="0" indent="0" algn="l" rtl="0">
              <a:spcBef>
                <a:spcPts val="0"/>
              </a:spcBef>
              <a:spcAft>
                <a:spcPts val="0"/>
              </a:spcAft>
              <a:buNone/>
            </a:pPr>
            <a:endParaRPr/>
          </a:p>
          <a:p>
            <a:pPr marL="0" lvl="0" indent="0" algn="l" rtl="0">
              <a:spcBef>
                <a:spcPts val="0"/>
              </a:spcBef>
              <a:spcAft>
                <a:spcPts val="0"/>
              </a:spcAft>
              <a:buNone/>
            </a:pPr>
            <a:r>
              <a:rPr lang="en-US"/>
              <a:t>This ratio measures how often, on average, receivables are received and collected during the period.  If a company offers terms of net 30 on its sales, then one would expect the turnover to be approximately twelve times per year. This ratio should be monitored closely from period to period and should also be used to compare collection trends with that of competitors. Here is a look at the accounts receivable at Dell Computers and Apple for the period 2005 through 2008. Dell’s 2008 turnover is 11.4, computed as $61,101/$5,346 ($ millions). This means that Dell’s average accounts receivable balance was converted into cash 11.4 times in 2008. Its turnover declined in 2008, as it has for each of the past 3 years. Apple’s turnover exceeds that for Dell in each of the past 4 years. Both Dell and Apple seem to be doing well managing their receivables.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40:notes"/>
          <p:cNvSpPr>
            <a:spLocks noGrp="1" noRot="1" noChangeAspect="1"/>
          </p:cNvSpPr>
          <p:nvPr>
            <p:ph type="sldImg" idx="2"/>
          </p:nvPr>
        </p:nvSpPr>
        <p:spPr>
          <a:xfrm>
            <a:off x="393700" y="692150"/>
            <a:ext cx="6070600" cy="34163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535" name="Google Shape;535;p40:notes"/>
          <p:cNvSpPr txBox="1">
            <a:spLocks noGrp="1"/>
          </p:cNvSpPr>
          <p:nvPr>
            <p:ph type="body" idx="1"/>
          </p:nvPr>
        </p:nvSpPr>
        <p:spPr>
          <a:xfrm>
            <a:off x="0" y="4343400"/>
            <a:ext cx="6858000" cy="48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This slide presents similarities and differences between U.S. GAAP and IFRS regarding the recognition, measurement, and disposition of receivables.</a:t>
            </a:r>
            <a:endParaRPr/>
          </a:p>
          <a:p>
            <a:pPr marL="0" lvl="0" indent="0" algn="l" rtl="0">
              <a:spcBef>
                <a:spcPts val="0"/>
              </a:spcBef>
              <a:spcAft>
                <a:spcPts val="0"/>
              </a:spcAft>
              <a:buNone/>
            </a:pPr>
            <a:endParaRPr/>
          </a:p>
          <a:p>
            <a:pPr marL="0" lvl="0" indent="0" algn="l" rtl="0">
              <a:spcBef>
                <a:spcPts val="0"/>
              </a:spcBef>
              <a:spcAft>
                <a:spcPts val="0"/>
              </a:spcAft>
              <a:buNone/>
            </a:pPr>
            <a:r>
              <a:rPr lang="en-US" u="sng"/>
              <a:t>Recognition of Receivables:</a:t>
            </a:r>
            <a:r>
              <a:rPr lang="en-US"/>
              <a:t>  Both U.S. GAAP and IFRS have similar asset criteria that apply to recognition of receivables. Further, receivables that arise from revenue-generating activities are subject to broadly similar criteria for U.S. GAAP and IFRS. Specifically, both refer to the realization principle and an earnings process. The realization principle under U.S. GAAP implies an arm’s-length transaction occurs, whereas under IFRS this notion is applied in terms of reliable measurement and likelihood of economic benefits. Regarding U.S. GAAP’s reference to an earnings process, IFRS instead refers to risk transfer and ownership reward. However, while these criteria are broadly similar, differences do exist, and they arise mainly from industry-specific guidance under U.S. GAAP, which is very limited under IFRS. </a:t>
            </a:r>
            <a:endParaRPr/>
          </a:p>
          <a:p>
            <a:pPr marL="0" lvl="0" indent="0" algn="l" rtl="0">
              <a:spcBef>
                <a:spcPts val="0"/>
              </a:spcBef>
              <a:spcAft>
                <a:spcPts val="0"/>
              </a:spcAft>
              <a:buNone/>
            </a:pPr>
            <a:endParaRPr/>
          </a:p>
          <a:p>
            <a:pPr marL="0" lvl="0" indent="0" algn="l" rtl="0">
              <a:spcBef>
                <a:spcPts val="0"/>
              </a:spcBef>
              <a:spcAft>
                <a:spcPts val="0"/>
              </a:spcAft>
              <a:buNone/>
            </a:pPr>
            <a:r>
              <a:rPr lang="en-US" u="sng"/>
              <a:t>Valuing of Receivables:</a:t>
            </a:r>
            <a:r>
              <a:rPr lang="en-US"/>
              <a:t>  Both U.S. GAAP and IFRS require that receivables be reported net of estimated uncollectibles. Further, both systems require that the expense for estimated uncollectibles be recorded in the same period when any revenues from those receivables are recorded.</a:t>
            </a:r>
            <a:endParaRPr/>
          </a:p>
          <a:p>
            <a:pPr marL="0" lvl="0" indent="0" algn="l" rtl="0">
              <a:spcBef>
                <a:spcPts val="0"/>
              </a:spcBef>
              <a:spcAft>
                <a:spcPts val="0"/>
              </a:spcAft>
              <a:buNone/>
            </a:pPr>
            <a:endParaRPr/>
          </a:p>
          <a:p>
            <a:pPr marL="0" lvl="0" indent="0" algn="l" rtl="0">
              <a:spcBef>
                <a:spcPts val="0"/>
              </a:spcBef>
              <a:spcAft>
                <a:spcPts val="0"/>
              </a:spcAft>
              <a:buNone/>
            </a:pPr>
            <a:r>
              <a:rPr lang="en-US" u="sng"/>
              <a:t>Disposition of Receivables:</a:t>
            </a:r>
            <a:r>
              <a:rPr lang="en-US"/>
              <a:t> Both U.S. GAAP and IFRS apply broadly similar rules in recording dispositions of receivables. Those rules are discussed in this chapter. We should be aware of an important difference in terminology. Companies reporting under U.S. GAAP disclose Bad Debts Expense, which is also referred to as Provision for Bad Debts or the Provision for Uncollectible Accounts. For U.S. GAAP, provision here refers to expense. However, under IFRS, the term provision usually refers to a liability whose amount or timing (or both) is uncertain.</a:t>
            </a:r>
            <a:endParaRPr>
              <a:latin typeface="Arial"/>
              <a:ea typeface="Arial"/>
              <a:cs typeface="Arial"/>
              <a:sym typeface="Arial"/>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2"/>
        <p:cNvGrpSpPr/>
        <p:nvPr/>
      </p:nvGrpSpPr>
      <p:grpSpPr>
        <a:xfrm>
          <a:off x="0" y="0"/>
          <a:ext cx="0" cy="0"/>
          <a:chOff x="0" y="0"/>
          <a:chExt cx="0" cy="0"/>
        </a:xfrm>
      </p:grpSpPr>
      <p:sp>
        <p:nvSpPr>
          <p:cNvPr id="543" name="Google Shape;543;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544" name="Google Shape;544;p4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End of Chapter 9.</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43"/>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43"/>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4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4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47"/>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47"/>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4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4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4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4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49"/>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49"/>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49"/>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49"/>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5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5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5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5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5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53"/>
          <p:cNvSpPr>
            <a:spLocks noGrp="1"/>
          </p:cNvSpPr>
          <p:nvPr>
            <p:ph type="pic" idx="2"/>
          </p:nvPr>
        </p:nvSpPr>
        <p:spPr>
          <a:xfrm>
            <a:off x="5183188" y="987425"/>
            <a:ext cx="6172200" cy="4873625"/>
          </a:xfrm>
          <a:prstGeom prst="rect">
            <a:avLst/>
          </a:prstGeom>
          <a:noFill/>
          <a:ln>
            <a:noFill/>
          </a:ln>
        </p:spPr>
      </p:sp>
      <p:sp>
        <p:nvSpPr>
          <p:cNvPr id="68" name="Google Shape;68;p53"/>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5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54"/>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55"/>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55"/>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90"/>
        <p:cNvGrpSpPr/>
        <p:nvPr/>
      </p:nvGrpSpPr>
      <p:grpSpPr>
        <a:xfrm>
          <a:off x="0" y="0"/>
          <a:ext cx="0" cy="0"/>
          <a:chOff x="0" y="0"/>
          <a:chExt cx="0" cy="0"/>
        </a:xfrm>
      </p:grpSpPr>
      <p:sp>
        <p:nvSpPr>
          <p:cNvPr id="91" name="Google Shape;91;p4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2" name="Google Shape;92;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3" name="Google Shape;93;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4" name="Google Shape;94;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5"/>
        <p:cNvGrpSpPr/>
        <p:nvPr/>
      </p:nvGrpSpPr>
      <p:grpSpPr>
        <a:xfrm>
          <a:off x="0" y="0"/>
          <a:ext cx="0" cy="0"/>
          <a:chOff x="0" y="0"/>
          <a:chExt cx="0" cy="0"/>
        </a:xfrm>
      </p:grpSpPr>
      <p:sp>
        <p:nvSpPr>
          <p:cNvPr id="96" name="Google Shape;96;p56"/>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7" name="Google Shape;97;p56"/>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98" name="Google Shape;98;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9" name="Google Shape;99;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0" name="Google Shape;100;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01"/>
        <p:cNvGrpSpPr/>
        <p:nvPr/>
      </p:nvGrpSpPr>
      <p:grpSpPr>
        <a:xfrm>
          <a:off x="0" y="0"/>
          <a:ext cx="0" cy="0"/>
          <a:chOff x="0" y="0"/>
          <a:chExt cx="0" cy="0"/>
        </a:xfrm>
      </p:grpSpPr>
      <p:sp>
        <p:nvSpPr>
          <p:cNvPr id="102" name="Google Shape;102;p5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3" name="Google Shape;103;p5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4" name="Google Shape;104;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5" name="Google Shape;105;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6" name="Google Shape;106;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07"/>
        <p:cNvGrpSpPr/>
        <p:nvPr/>
      </p:nvGrpSpPr>
      <p:grpSpPr>
        <a:xfrm>
          <a:off x="0" y="0"/>
          <a:ext cx="0" cy="0"/>
          <a:chOff x="0" y="0"/>
          <a:chExt cx="0" cy="0"/>
        </a:xfrm>
      </p:grpSpPr>
      <p:sp>
        <p:nvSpPr>
          <p:cNvPr id="108" name="Google Shape;108;p58"/>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9" name="Google Shape;109;p58"/>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110" name="Google Shape;110;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1" name="Google Shape;111;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2" name="Google Shape;112;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113"/>
        <p:cNvGrpSpPr/>
        <p:nvPr/>
      </p:nvGrpSpPr>
      <p:grpSpPr>
        <a:xfrm>
          <a:off x="0" y="0"/>
          <a:ext cx="0" cy="0"/>
          <a:chOff x="0" y="0"/>
          <a:chExt cx="0" cy="0"/>
        </a:xfrm>
      </p:grpSpPr>
      <p:sp>
        <p:nvSpPr>
          <p:cNvPr id="114" name="Google Shape;114;p5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5" name="Google Shape;115;p59"/>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6" name="Google Shape;116;p59"/>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7" name="Google Shape;117;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8" name="Google Shape;118;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9" name="Google Shape;119;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120"/>
        <p:cNvGrpSpPr/>
        <p:nvPr/>
      </p:nvGrpSpPr>
      <p:grpSpPr>
        <a:xfrm>
          <a:off x="0" y="0"/>
          <a:ext cx="0" cy="0"/>
          <a:chOff x="0" y="0"/>
          <a:chExt cx="0" cy="0"/>
        </a:xfrm>
      </p:grpSpPr>
      <p:sp>
        <p:nvSpPr>
          <p:cNvPr id="121" name="Google Shape;121;p60"/>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2" name="Google Shape;122;p60"/>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23" name="Google Shape;123;p60"/>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4" name="Google Shape;124;p60"/>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25" name="Google Shape;125;p60"/>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6" name="Google Shape;126;p6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7" name="Google Shape;127;p6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8" name="Google Shape;128;p6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29"/>
        <p:cNvGrpSpPr/>
        <p:nvPr/>
      </p:nvGrpSpPr>
      <p:grpSpPr>
        <a:xfrm>
          <a:off x="0" y="0"/>
          <a:ext cx="0" cy="0"/>
          <a:chOff x="0" y="0"/>
          <a:chExt cx="0" cy="0"/>
        </a:xfrm>
      </p:grpSpPr>
      <p:sp>
        <p:nvSpPr>
          <p:cNvPr id="130" name="Google Shape;130;p6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1" name="Google Shape;131;p6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2" name="Google Shape;132;p6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133"/>
        <p:cNvGrpSpPr/>
        <p:nvPr/>
      </p:nvGrpSpPr>
      <p:grpSpPr>
        <a:xfrm>
          <a:off x="0" y="0"/>
          <a:ext cx="0" cy="0"/>
          <a:chOff x="0" y="0"/>
          <a:chExt cx="0" cy="0"/>
        </a:xfrm>
      </p:grpSpPr>
      <p:sp>
        <p:nvSpPr>
          <p:cNvPr id="134" name="Google Shape;134;p6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5" name="Google Shape;135;p6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36" name="Google Shape;136;p6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37" name="Google Shape;137;p6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8" name="Google Shape;138;p6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9" name="Google Shape;139;p6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140"/>
        <p:cNvGrpSpPr/>
        <p:nvPr/>
      </p:nvGrpSpPr>
      <p:grpSpPr>
        <a:xfrm>
          <a:off x="0" y="0"/>
          <a:ext cx="0" cy="0"/>
          <a:chOff x="0" y="0"/>
          <a:chExt cx="0" cy="0"/>
        </a:xfrm>
      </p:grpSpPr>
      <p:sp>
        <p:nvSpPr>
          <p:cNvPr id="141" name="Google Shape;141;p6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2" name="Google Shape;142;p63"/>
          <p:cNvSpPr>
            <a:spLocks noGrp="1"/>
          </p:cNvSpPr>
          <p:nvPr>
            <p:ph type="pic" idx="2"/>
          </p:nvPr>
        </p:nvSpPr>
        <p:spPr>
          <a:xfrm>
            <a:off x="5183188" y="987425"/>
            <a:ext cx="6172200" cy="4873625"/>
          </a:xfrm>
          <a:prstGeom prst="rect">
            <a:avLst/>
          </a:prstGeom>
          <a:noFill/>
          <a:ln>
            <a:noFill/>
          </a:ln>
        </p:spPr>
      </p:sp>
      <p:sp>
        <p:nvSpPr>
          <p:cNvPr id="143" name="Google Shape;143;p63"/>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44" name="Google Shape;144;p6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5" name="Google Shape;145;p6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6" name="Google Shape;146;p6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47"/>
        <p:cNvGrpSpPr/>
        <p:nvPr/>
      </p:nvGrpSpPr>
      <p:grpSpPr>
        <a:xfrm>
          <a:off x="0" y="0"/>
          <a:ext cx="0" cy="0"/>
          <a:chOff x="0" y="0"/>
          <a:chExt cx="0" cy="0"/>
        </a:xfrm>
      </p:grpSpPr>
      <p:sp>
        <p:nvSpPr>
          <p:cNvPr id="148" name="Google Shape;148;p6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9" name="Google Shape;149;p64"/>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0" name="Google Shape;150;p6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1" name="Google Shape;151;p6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2" name="Google Shape;152;p6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53"/>
        <p:cNvGrpSpPr/>
        <p:nvPr/>
      </p:nvGrpSpPr>
      <p:grpSpPr>
        <a:xfrm>
          <a:off x="0" y="0"/>
          <a:ext cx="0" cy="0"/>
          <a:chOff x="0" y="0"/>
          <a:chExt cx="0" cy="0"/>
        </a:xfrm>
      </p:grpSpPr>
      <p:sp>
        <p:nvSpPr>
          <p:cNvPr id="154" name="Google Shape;154;p65"/>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5" name="Google Shape;155;p65"/>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6" name="Google Shape;156;p6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7" name="Google Shape;157;p6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8" name="Google Shape;158;p6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9"/>
        <p:cNvGrpSpPr/>
        <p:nvPr/>
      </p:nvGrpSpPr>
      <p:grpSpPr>
        <a:xfrm>
          <a:off x="0" y="0"/>
          <a:ext cx="0" cy="0"/>
          <a:chOff x="0" y="0"/>
          <a:chExt cx="0" cy="0"/>
        </a:xfrm>
      </p:grpSpPr>
      <p:sp>
        <p:nvSpPr>
          <p:cNvPr id="10" name="Google Shape;10;p4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84"/>
        <p:cNvGrpSpPr/>
        <p:nvPr/>
      </p:nvGrpSpPr>
      <p:grpSpPr>
        <a:xfrm>
          <a:off x="0" y="0"/>
          <a:ext cx="0" cy="0"/>
          <a:chOff x="0" y="0"/>
          <a:chExt cx="0" cy="0"/>
        </a:xfrm>
      </p:grpSpPr>
      <p:sp>
        <p:nvSpPr>
          <p:cNvPr id="85" name="Google Shape;85;p4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86" name="Google Shape;86;p4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7" name="Google Shape;87;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8" name="Google Shape;88;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9" name="Google Shape;89;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13.jp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7.xml"/><Relationship Id="rId1" Type="http://schemas.openxmlformats.org/officeDocument/2006/relationships/slideLayout" Target="../slideLayouts/slideLayout12.xml"/><Relationship Id="rId4" Type="http://schemas.openxmlformats.org/officeDocument/2006/relationships/image" Target="../media/image26.png"/></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2.xml"/><Relationship Id="rId1" Type="http://schemas.openxmlformats.org/officeDocument/2006/relationships/vmlDrawing" Target="../drawings/vmlDrawing1.vml"/><Relationship Id="rId5" Type="http://schemas.openxmlformats.org/officeDocument/2006/relationships/image" Target="../media/image29.png"/><Relationship Id="rId4" Type="http://schemas.openxmlformats.org/officeDocument/2006/relationships/oleObject" Target="../embeddings/oleObject1.bin"/></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2.xml"/><Relationship Id="rId1" Type="http://schemas.openxmlformats.org/officeDocument/2006/relationships/vmlDrawing" Target="../drawings/vmlDrawing2.vml"/><Relationship Id="rId6" Type="http://schemas.openxmlformats.org/officeDocument/2006/relationships/image" Target="../media/image31.jpg"/><Relationship Id="rId5" Type="http://schemas.openxmlformats.org/officeDocument/2006/relationships/image" Target="../media/image30.png"/><Relationship Id="rId4" Type="http://schemas.openxmlformats.org/officeDocument/2006/relationships/oleObject" Target="../embeddings/oleObject2.bin"/></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2.xml"/><Relationship Id="rId1" Type="http://schemas.openxmlformats.org/officeDocument/2006/relationships/vmlDrawing" Target="../drawings/vmlDrawing3.v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oleObject" Target="../embeddings/oleObject3.bin"/></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2.xml"/><Relationship Id="rId1" Type="http://schemas.openxmlformats.org/officeDocument/2006/relationships/vmlDrawing" Target="../drawings/vmlDrawing4.vml"/><Relationship Id="rId5" Type="http://schemas.openxmlformats.org/officeDocument/2006/relationships/image" Target="../media/image34.png"/><Relationship Id="rId4" Type="http://schemas.openxmlformats.org/officeDocument/2006/relationships/oleObject" Target="../embeddings/oleObject4.bin"/></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7" Type="http://schemas.openxmlformats.org/officeDocument/2006/relationships/image" Target="../media/image37.png"/><Relationship Id="rId2" Type="http://schemas.openxmlformats.org/officeDocument/2006/relationships/slideLayout" Target="../slideLayouts/slideLayout12.xml"/><Relationship Id="rId1" Type="http://schemas.openxmlformats.org/officeDocument/2006/relationships/vmlDrawing" Target="../drawings/vmlDrawing5.v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oleObject" Target="../embeddings/oleObject5.bin"/></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2.xml"/><Relationship Id="rId1" Type="http://schemas.openxmlformats.org/officeDocument/2006/relationships/vmlDrawing" Target="../drawings/vmlDrawing6.vml"/><Relationship Id="rId5" Type="http://schemas.openxmlformats.org/officeDocument/2006/relationships/image" Target="../media/image38.png"/><Relationship Id="rId4" Type="http://schemas.openxmlformats.org/officeDocument/2006/relationships/oleObject" Target="../embeddings/oleObject6.bin"/></Relationships>
</file>

<file path=ppt/slides/_rels/slide2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2.xml"/><Relationship Id="rId1" Type="http://schemas.openxmlformats.org/officeDocument/2006/relationships/vmlDrawing" Target="../drawings/vmlDrawing7.v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oleObject" Target="../embeddings/oleObject7.bin"/></Relationships>
</file>

<file path=ppt/slides/_rels/slide2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1.xml"/><Relationship Id="rId1" Type="http://schemas.openxmlformats.org/officeDocument/2006/relationships/slideLayout" Target="../slideLayouts/slideLayout12.xml"/><Relationship Id="rId4" Type="http://schemas.openxmlformats.org/officeDocument/2006/relationships/image" Target="../media/image46.png"/></Relationships>
</file>

<file path=ppt/slides/_rels/slide3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2.xml"/><Relationship Id="rId1" Type="http://schemas.openxmlformats.org/officeDocument/2006/relationships/slideLayout" Target="../slideLayouts/slideLayout12.xml"/><Relationship Id="rId4" Type="http://schemas.openxmlformats.org/officeDocument/2006/relationships/image" Target="../media/image48.png"/></Relationships>
</file>

<file path=ppt/slides/_rels/slide3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3.xml"/><Relationship Id="rId1" Type="http://schemas.openxmlformats.org/officeDocument/2006/relationships/slideLayout" Target="../slideLayouts/slideLayout12.xml"/><Relationship Id="rId4" Type="http://schemas.openxmlformats.org/officeDocument/2006/relationships/image" Target="../media/image50.jpg"/></Relationships>
</file>

<file path=ppt/slides/_rels/slide3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7" Type="http://schemas.openxmlformats.org/officeDocument/2006/relationships/image" Target="../media/image55.jpg"/><Relationship Id="rId2" Type="http://schemas.openxmlformats.org/officeDocument/2006/relationships/slideLayout" Target="../slideLayouts/slideLayout12.xml"/><Relationship Id="rId1" Type="http://schemas.openxmlformats.org/officeDocument/2006/relationships/vmlDrawing" Target="../drawings/vmlDrawing8.v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oleObject" Target="../embeddings/oleObject8.bin"/></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pic>
        <p:nvPicPr>
          <p:cNvPr id="163" name="Google Shape;163;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164" name="Google Shape;164;p1"/>
          <p:cNvSpPr/>
          <p:nvPr/>
        </p:nvSpPr>
        <p:spPr>
          <a:xfrm rot="10800000">
            <a:off x="-79022" y="-93133"/>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65" name="Google Shape;165;p1"/>
          <p:cNvPicPr preferRelativeResize="0"/>
          <p:nvPr/>
        </p:nvPicPr>
        <p:blipFill rotWithShape="1">
          <a:blip r:embed="rId4">
            <a:alphaModFix/>
          </a:blip>
          <a:srcRect l="984" r="913" b="11911"/>
          <a:stretch/>
        </p:blipFill>
        <p:spPr>
          <a:xfrm>
            <a:off x="0" y="4202692"/>
            <a:ext cx="12200709" cy="2688772"/>
          </a:xfrm>
          <a:prstGeom prst="rect">
            <a:avLst/>
          </a:prstGeom>
          <a:noFill/>
          <a:ln>
            <a:noFill/>
          </a:ln>
        </p:spPr>
      </p:pic>
      <p:pic>
        <p:nvPicPr>
          <p:cNvPr id="166" name="Google Shape;166;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167" name="Google Shape;167;p1"/>
          <p:cNvPicPr preferRelativeResize="0"/>
          <p:nvPr/>
        </p:nvPicPr>
        <p:blipFill rotWithShape="1">
          <a:blip r:embed="rId6">
            <a:alphaModFix/>
          </a:blip>
          <a:srcRect/>
          <a:stretch/>
        </p:blipFill>
        <p:spPr>
          <a:xfrm>
            <a:off x="-112889" y="422122"/>
            <a:ext cx="6714451" cy="1972334"/>
          </a:xfrm>
          <a:prstGeom prst="rect">
            <a:avLst/>
          </a:prstGeom>
          <a:noFill/>
          <a:ln>
            <a:noFill/>
          </a:ln>
        </p:spPr>
      </p:pic>
      <p:pic>
        <p:nvPicPr>
          <p:cNvPr id="168" name="Google Shape;168;p1"/>
          <p:cNvPicPr preferRelativeResize="0"/>
          <p:nvPr/>
        </p:nvPicPr>
        <p:blipFill rotWithShape="1">
          <a:blip r:embed="rId7">
            <a:alphaModFix/>
          </a:blip>
          <a:srcRect/>
          <a:stretch/>
        </p:blipFill>
        <p:spPr>
          <a:xfrm>
            <a:off x="6433777" y="3125529"/>
            <a:ext cx="5882401" cy="1034667"/>
          </a:xfrm>
          <a:prstGeom prst="rect">
            <a:avLst/>
          </a:prstGeom>
          <a:noFill/>
          <a:ln>
            <a:noFill/>
          </a:ln>
        </p:spPr>
      </p:pic>
      <p:sp>
        <p:nvSpPr>
          <p:cNvPr id="169" name="Google Shape;169;p1"/>
          <p:cNvSpPr txBox="1"/>
          <p:nvPr/>
        </p:nvSpPr>
        <p:spPr>
          <a:xfrm>
            <a:off x="474133" y="715791"/>
            <a:ext cx="6065507" cy="138499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0" i="0" u="none" strike="noStrike" cap="none" dirty="0">
                <a:solidFill>
                  <a:schemeClr val="lt1"/>
                </a:solidFill>
                <a:latin typeface="Tajawal Medium"/>
                <a:ea typeface="Tajawal Medium"/>
                <a:cs typeface="Tajawal Medium"/>
                <a:sym typeface="Tajawal Medium"/>
              </a:rPr>
              <a:t>Accounting Principles</a:t>
            </a:r>
            <a:endParaRPr dirty="0"/>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a:t>
            </a:r>
            <a:r>
              <a:rPr lang="en-US" sz="2800" dirty="0" err="1">
                <a:solidFill>
                  <a:srgbClr val="24A9E1"/>
                </a:solidFill>
                <a:latin typeface="Tajawal Medium"/>
                <a:ea typeface="Tajawal Medium"/>
                <a:cs typeface="Tajawal Medium"/>
                <a:sym typeface="Tajawal Medium"/>
              </a:rPr>
              <a:t>Hoda</a:t>
            </a:r>
            <a:r>
              <a:rPr lang="en-US" sz="2800" dirty="0">
                <a:solidFill>
                  <a:srgbClr val="24A9E1"/>
                </a:solidFill>
                <a:latin typeface="Tajawal Medium"/>
                <a:ea typeface="Tajawal Medium"/>
                <a:cs typeface="Tajawal Medium"/>
                <a:sym typeface="Tajawal Medium"/>
              </a:rPr>
              <a:t> </a:t>
            </a:r>
            <a:r>
              <a:rPr lang="en-US" sz="2800" dirty="0" err="1">
                <a:solidFill>
                  <a:srgbClr val="24A9E1"/>
                </a:solidFill>
                <a:latin typeface="Tajawal Medium"/>
                <a:ea typeface="Tajawal Medium"/>
                <a:cs typeface="Tajawal Medium"/>
                <a:sym typeface="Tajawal Medium"/>
              </a:rPr>
              <a:t>Metwally</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5</a:t>
            </a:r>
            <a:endParaRPr dirty="0"/>
          </a:p>
        </p:txBody>
      </p:sp>
      <p:sp>
        <p:nvSpPr>
          <p:cNvPr id="170" name="Google Shape;170;p1"/>
          <p:cNvSpPr txBox="1"/>
          <p:nvPr/>
        </p:nvSpPr>
        <p:spPr>
          <a:xfrm>
            <a:off x="6842447" y="3340034"/>
            <a:ext cx="5065060"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small">
                <a:solidFill>
                  <a:srgbClr val="862110"/>
                </a:solidFill>
                <a:latin typeface="Arial"/>
                <a:ea typeface="Arial"/>
                <a:cs typeface="Arial"/>
                <a:sym typeface="Arial"/>
              </a:rPr>
              <a:t>Accounting for Receivables</a:t>
            </a:r>
            <a:r>
              <a:rPr lang="en-US" sz="2000">
                <a:solidFill>
                  <a:schemeClr val="lt1"/>
                </a:solidFill>
                <a:latin typeface="Tajawal Medium"/>
                <a:ea typeface="Tajawal Medium"/>
                <a:cs typeface="Tajawal Medium"/>
                <a:sym typeface="Tajawal Medium"/>
              </a:rPr>
              <a:t> </a:t>
            </a:r>
            <a:endParaRPr sz="2000">
              <a:solidFill>
                <a:srgbClr val="FF9518"/>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pic>
        <p:nvPicPr>
          <p:cNvPr id="175" name="Google Shape;175;p2"/>
          <p:cNvPicPr preferRelativeResize="0"/>
          <p:nvPr/>
        </p:nvPicPr>
        <p:blipFill rotWithShape="1">
          <a:blip r:embed="rId3">
            <a:alphaModFix/>
          </a:blip>
          <a:srcRect/>
          <a:stretch/>
        </p:blipFill>
        <p:spPr>
          <a:xfrm>
            <a:off x="-71964" y="-117903"/>
            <a:ext cx="12335929" cy="7093806"/>
          </a:xfrm>
          <a:prstGeom prst="rect">
            <a:avLst/>
          </a:prstGeom>
          <a:noFill/>
          <a:ln>
            <a:noFill/>
          </a:ln>
        </p:spPr>
      </p:pic>
      <p:sp>
        <p:nvSpPr>
          <p:cNvPr id="176" name="Google Shape;176;p2"/>
          <p:cNvSpPr/>
          <p:nvPr/>
        </p:nvSpPr>
        <p:spPr>
          <a:xfrm rot="10800000">
            <a:off x="-450735" y="-101603"/>
            <a:ext cx="12350045" cy="7044267"/>
          </a:xfrm>
          <a:prstGeom prst="rect">
            <a:avLst/>
          </a:prstGeom>
          <a:gradFill>
            <a:gsLst>
              <a:gs pos="0">
                <a:srgbClr val="F6F9FC">
                  <a:alpha val="26666"/>
                </a:srgbClr>
              </a:gs>
              <a:gs pos="100000">
                <a:srgbClr val="0A1F61">
                  <a:alpha val="41960"/>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77" name="Google Shape;177;p2"/>
          <p:cNvPicPr preferRelativeResize="0"/>
          <p:nvPr/>
        </p:nvPicPr>
        <p:blipFill rotWithShape="1">
          <a:blip r:embed="rId4">
            <a:alphaModFix/>
          </a:blip>
          <a:srcRect l="984" r="913" b="11911"/>
          <a:stretch/>
        </p:blipFill>
        <p:spPr>
          <a:xfrm rot="10800000" flipH="1">
            <a:off x="-81742" y="-101602"/>
            <a:ext cx="12355484" cy="2722881"/>
          </a:xfrm>
          <a:prstGeom prst="rect">
            <a:avLst/>
          </a:prstGeom>
          <a:noFill/>
          <a:ln>
            <a:noFill/>
          </a:ln>
        </p:spPr>
      </p:pic>
      <p:pic>
        <p:nvPicPr>
          <p:cNvPr id="178" name="Google Shape;178;p2"/>
          <p:cNvPicPr preferRelativeResize="0"/>
          <p:nvPr/>
        </p:nvPicPr>
        <p:blipFill rotWithShape="1">
          <a:blip r:embed="rId5">
            <a:alphaModFix/>
          </a:blip>
          <a:srcRect/>
          <a:stretch/>
        </p:blipFill>
        <p:spPr>
          <a:xfrm>
            <a:off x="730762" y="308506"/>
            <a:ext cx="1699476" cy="1524000"/>
          </a:xfrm>
          <a:prstGeom prst="rect">
            <a:avLst/>
          </a:prstGeom>
          <a:noFill/>
          <a:ln>
            <a:noFill/>
          </a:ln>
        </p:spPr>
      </p:pic>
      <p:pic>
        <p:nvPicPr>
          <p:cNvPr id="179" name="Google Shape;179;p2"/>
          <p:cNvPicPr preferRelativeResize="0"/>
          <p:nvPr/>
        </p:nvPicPr>
        <p:blipFill rotWithShape="1">
          <a:blip r:embed="rId6">
            <a:alphaModFix/>
          </a:blip>
          <a:srcRect/>
          <a:stretch/>
        </p:blipFill>
        <p:spPr>
          <a:xfrm>
            <a:off x="-112889" y="4288121"/>
            <a:ext cx="6714451" cy="1972334"/>
          </a:xfrm>
          <a:prstGeom prst="rect">
            <a:avLst/>
          </a:prstGeom>
          <a:noFill/>
          <a:ln>
            <a:noFill/>
          </a:ln>
        </p:spPr>
      </p:pic>
      <p:pic>
        <p:nvPicPr>
          <p:cNvPr id="180" name="Google Shape;180;p2"/>
          <p:cNvPicPr preferRelativeResize="0"/>
          <p:nvPr/>
        </p:nvPicPr>
        <p:blipFill rotWithShape="1">
          <a:blip r:embed="rId7">
            <a:alphaModFix/>
          </a:blip>
          <a:srcRect/>
          <a:stretch/>
        </p:blipFill>
        <p:spPr>
          <a:xfrm>
            <a:off x="7109562" y="4708455"/>
            <a:ext cx="5882401" cy="1034667"/>
          </a:xfrm>
          <a:prstGeom prst="rect">
            <a:avLst/>
          </a:prstGeom>
          <a:noFill/>
          <a:ln>
            <a:noFill/>
          </a:ln>
        </p:spPr>
      </p:pic>
      <p:sp>
        <p:nvSpPr>
          <p:cNvPr id="181" name="Google Shape;181;p2"/>
          <p:cNvSpPr txBox="1"/>
          <p:nvPr/>
        </p:nvSpPr>
        <p:spPr>
          <a:xfrm>
            <a:off x="474133" y="4581790"/>
            <a:ext cx="6065507" cy="138499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Tajawal Medium"/>
              <a:buNone/>
            </a:pPr>
            <a:r>
              <a:rPr lang="en-US" sz="2800" b="0" i="0" u="none" strike="noStrike" cap="none" dirty="0">
                <a:solidFill>
                  <a:srgbClr val="FFFFFF"/>
                </a:solidFill>
                <a:latin typeface="Tajawal Medium"/>
                <a:ea typeface="Tajawal Medium"/>
                <a:cs typeface="Tajawal Medium"/>
                <a:sym typeface="Tajawal Medium"/>
              </a:rPr>
              <a:t>Accounting Principles</a:t>
            </a:r>
            <a:endParaRPr dirty="0"/>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a:t>
            </a:r>
            <a:r>
              <a:rPr lang="en-US" sz="2800" dirty="0" err="1">
                <a:solidFill>
                  <a:srgbClr val="24A9E1"/>
                </a:solidFill>
                <a:latin typeface="Tajawal Medium"/>
                <a:ea typeface="Tajawal Medium"/>
                <a:cs typeface="Tajawal Medium"/>
                <a:sym typeface="Tajawal Medium"/>
              </a:rPr>
              <a:t>Hoda</a:t>
            </a:r>
            <a:r>
              <a:rPr lang="en-US" sz="2800" dirty="0">
                <a:solidFill>
                  <a:srgbClr val="24A9E1"/>
                </a:solidFill>
                <a:latin typeface="Tajawal Medium"/>
                <a:ea typeface="Tajawal Medium"/>
                <a:cs typeface="Tajawal Medium"/>
                <a:sym typeface="Tajawal Medium"/>
              </a:rPr>
              <a:t> </a:t>
            </a:r>
            <a:r>
              <a:rPr lang="en-US" sz="2800" dirty="0" err="1">
                <a:solidFill>
                  <a:srgbClr val="24A9E1"/>
                </a:solidFill>
                <a:latin typeface="Tajawal Medium"/>
                <a:ea typeface="Tajawal Medium"/>
                <a:cs typeface="Tajawal Medium"/>
                <a:sym typeface="Tajawal Medium"/>
              </a:rPr>
              <a:t>Metwally</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5</a:t>
            </a:r>
            <a:endParaRPr dirty="0"/>
          </a:p>
        </p:txBody>
      </p:sp>
      <p:pic>
        <p:nvPicPr>
          <p:cNvPr id="182" name="Google Shape;182;p2"/>
          <p:cNvPicPr preferRelativeResize="0"/>
          <p:nvPr/>
        </p:nvPicPr>
        <p:blipFill rotWithShape="1">
          <a:blip r:embed="rId8">
            <a:alphaModFix/>
          </a:blip>
          <a:srcRect/>
          <a:stretch/>
        </p:blipFill>
        <p:spPr>
          <a:xfrm>
            <a:off x="7415432" y="4847803"/>
            <a:ext cx="5212532" cy="75597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p4"/>
          <p:cNvSpPr/>
          <p:nvPr/>
        </p:nvSpPr>
        <p:spPr>
          <a:xfrm>
            <a:off x="1828800" y="2362200"/>
            <a:ext cx="8534400" cy="2819400"/>
          </a:xfrm>
          <a:prstGeom prst="rect">
            <a:avLst/>
          </a:prstGeom>
          <a:gradFill>
            <a:gsLst>
              <a:gs pos="0">
                <a:srgbClr val="FFDC9B"/>
              </a:gs>
              <a:gs pos="50000">
                <a:srgbClr val="FFD68D"/>
              </a:gs>
              <a:gs pos="100000">
                <a:srgbClr val="FFD478"/>
              </a:gs>
            </a:gsLst>
            <a:lin ang="5400000" scaled="0"/>
          </a:gradFill>
          <a:ln w="9525" cap="flat" cmpd="sng">
            <a:solidFill>
              <a:schemeClr val="accent4"/>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201" name="Google Shape;201;p4"/>
          <p:cNvSpPr txBox="1">
            <a:spLocks noGrp="1"/>
          </p:cNvSpPr>
          <p:nvPr>
            <p:ph type="title"/>
          </p:nvPr>
        </p:nvSpPr>
        <p:spPr>
          <a:xfrm>
            <a:off x="2486025" y="103188"/>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solidFill>
                  <a:schemeClr val="lt1"/>
                </a:solidFill>
              </a:rPr>
              <a:t>Accounts Receivable</a:t>
            </a:r>
            <a:endParaRPr/>
          </a:p>
        </p:txBody>
      </p:sp>
      <p:sp>
        <p:nvSpPr>
          <p:cNvPr id="202" name="Google Shape;202;p4"/>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400"/>
              <a:buFont typeface="Noto Sans Symbols"/>
              <a:buNone/>
            </a:pPr>
            <a:r>
              <a:rPr lang="en-US" sz="1400">
                <a:solidFill>
                  <a:schemeClr val="lt1"/>
                </a:solidFill>
                <a:latin typeface="Times New Roman"/>
                <a:ea typeface="Times New Roman"/>
                <a:cs typeface="Times New Roman"/>
                <a:sym typeface="Times New Roman"/>
              </a:rPr>
              <a:t>C1</a:t>
            </a:r>
            <a:endParaRPr/>
          </a:p>
        </p:txBody>
      </p:sp>
      <p:pic>
        <p:nvPicPr>
          <p:cNvPr id="203" name="Google Shape;203;p4"/>
          <p:cNvPicPr preferRelativeResize="0"/>
          <p:nvPr/>
        </p:nvPicPr>
        <p:blipFill rotWithShape="1">
          <a:blip r:embed="rId3">
            <a:alphaModFix/>
          </a:blip>
          <a:srcRect/>
          <a:stretch/>
        </p:blipFill>
        <p:spPr>
          <a:xfrm>
            <a:off x="1981200" y="2590801"/>
            <a:ext cx="4237038" cy="2454275"/>
          </a:xfrm>
          <a:prstGeom prst="rect">
            <a:avLst/>
          </a:prstGeom>
          <a:noFill/>
          <a:ln w="9525" cap="flat" cmpd="sng">
            <a:solidFill>
              <a:schemeClr val="dk1"/>
            </a:solidFill>
            <a:prstDash val="solid"/>
            <a:miter lim="800000"/>
            <a:headEnd type="none" w="sm" len="sm"/>
            <a:tailEnd type="none" w="sm" len="sm"/>
          </a:ln>
        </p:spPr>
      </p:pic>
      <p:sp>
        <p:nvSpPr>
          <p:cNvPr id="204" name="Google Shape;204;p4"/>
          <p:cNvSpPr/>
          <p:nvPr/>
        </p:nvSpPr>
        <p:spPr>
          <a:xfrm>
            <a:off x="1981200" y="1676401"/>
            <a:ext cx="8305800" cy="5238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Clr>
                <a:schemeClr val="dk1"/>
              </a:buClr>
              <a:buSzPts val="2800"/>
              <a:buFont typeface="Noto Sans Symbols"/>
              <a:buNone/>
            </a:pPr>
            <a:r>
              <a:rPr lang="en-US" sz="2800">
                <a:solidFill>
                  <a:schemeClr val="dk1"/>
                </a:solidFill>
                <a:latin typeface="Arial"/>
                <a:ea typeface="Arial"/>
                <a:cs typeface="Arial"/>
                <a:sym typeface="Arial"/>
              </a:rPr>
              <a:t>A receivable is an amount due from another party. </a:t>
            </a:r>
            <a:endParaRPr/>
          </a:p>
        </p:txBody>
      </p:sp>
      <p:sp>
        <p:nvSpPr>
          <p:cNvPr id="205" name="Google Shape;205;p4"/>
          <p:cNvSpPr txBox="1"/>
          <p:nvPr/>
        </p:nvSpPr>
        <p:spPr>
          <a:xfrm>
            <a:off x="2057400" y="5429250"/>
            <a:ext cx="8001000" cy="1200150"/>
          </a:xfrm>
          <a:prstGeom prst="rect">
            <a:avLst/>
          </a:prstGeom>
          <a:solidFill>
            <a:srgbClr val="F4B081"/>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a:solidFill>
                  <a:schemeClr val="dk1"/>
                </a:solidFill>
                <a:latin typeface="Calibri"/>
                <a:ea typeface="Calibri"/>
                <a:cs typeface="Calibri"/>
                <a:sym typeface="Calibri"/>
              </a:rPr>
              <a:t>A company must also maintain a separate account for each customer that tracks how much that customer purchases, has already paid, and still owes.</a:t>
            </a:r>
            <a:endParaRPr sz="1800">
              <a:solidFill>
                <a:schemeClr val="dk1"/>
              </a:solidFill>
              <a:latin typeface="Calibri"/>
              <a:ea typeface="Calibri"/>
              <a:cs typeface="Calibri"/>
              <a:sym typeface="Calibri"/>
            </a:endParaRPr>
          </a:p>
        </p:txBody>
      </p:sp>
      <p:sp>
        <p:nvSpPr>
          <p:cNvPr id="206" name="Google Shape;206;p4"/>
          <p:cNvSpPr/>
          <p:nvPr/>
        </p:nvSpPr>
        <p:spPr>
          <a:xfrm>
            <a:off x="6248400" y="2828925"/>
            <a:ext cx="4114800" cy="193833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Clr>
                <a:schemeClr val="dk1"/>
              </a:buClr>
              <a:buSzPts val="2400"/>
              <a:buFont typeface="Noto Sans Symbols"/>
              <a:buNone/>
            </a:pPr>
            <a:r>
              <a:rPr lang="en-US" sz="2400">
                <a:solidFill>
                  <a:schemeClr val="dk1"/>
                </a:solidFill>
                <a:latin typeface="Arial"/>
                <a:ea typeface="Arial"/>
                <a:cs typeface="Arial"/>
                <a:sym typeface="Arial"/>
              </a:rPr>
              <a:t>This graph shows recent dollar amounts of receivables and their percent of total assets for four well-known companies.</a:t>
            </a:r>
            <a:endParaRPr/>
          </a:p>
        </p:txBody>
      </p:sp>
    </p:spTree>
  </p:cSld>
  <p:clrMapOvr>
    <a:masterClrMapping/>
  </p:clrMapOvr>
  <p:transition>
    <p:blinds dir="vert"/>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Google Shape;211;p5"/>
          <p:cNvSpPr txBox="1">
            <a:spLocks noGrp="1"/>
          </p:cNvSpPr>
          <p:nvPr>
            <p:ph type="title"/>
          </p:nvPr>
        </p:nvSpPr>
        <p:spPr>
          <a:xfrm>
            <a:off x="2600325" y="122237"/>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solidFill>
                  <a:schemeClr val="lt1"/>
                </a:solidFill>
              </a:rPr>
              <a:t>Sales on Credit</a:t>
            </a:r>
            <a:endParaRPr/>
          </a:p>
        </p:txBody>
      </p:sp>
      <p:sp>
        <p:nvSpPr>
          <p:cNvPr id="212" name="Google Shape;212;p5"/>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400"/>
              <a:buFont typeface="Noto Sans Symbols"/>
              <a:buNone/>
            </a:pPr>
            <a:r>
              <a:rPr lang="en-US" sz="1400">
                <a:solidFill>
                  <a:schemeClr val="lt1"/>
                </a:solidFill>
                <a:latin typeface="Times New Roman"/>
                <a:ea typeface="Times New Roman"/>
                <a:cs typeface="Times New Roman"/>
                <a:sym typeface="Times New Roman"/>
              </a:rPr>
              <a:t>C1</a:t>
            </a:r>
            <a:endParaRPr/>
          </a:p>
        </p:txBody>
      </p:sp>
      <p:pic>
        <p:nvPicPr>
          <p:cNvPr id="213" name="Google Shape;213;p5"/>
          <p:cNvPicPr preferRelativeResize="0"/>
          <p:nvPr/>
        </p:nvPicPr>
        <p:blipFill rotWithShape="1">
          <a:blip r:embed="rId3">
            <a:alphaModFix/>
          </a:blip>
          <a:srcRect/>
          <a:stretch/>
        </p:blipFill>
        <p:spPr>
          <a:xfrm>
            <a:off x="2141538" y="3810000"/>
            <a:ext cx="7916862" cy="1600200"/>
          </a:xfrm>
          <a:prstGeom prst="rect">
            <a:avLst/>
          </a:prstGeom>
          <a:noFill/>
          <a:ln w="9525" cap="flat" cmpd="sng">
            <a:solidFill>
              <a:schemeClr val="dk1"/>
            </a:solidFill>
            <a:prstDash val="solid"/>
            <a:miter lim="800000"/>
            <a:headEnd type="none" w="sm" len="sm"/>
            <a:tailEnd type="none" w="sm" len="sm"/>
          </a:ln>
        </p:spPr>
      </p:pic>
      <p:sp>
        <p:nvSpPr>
          <p:cNvPr id="214" name="Google Shape;214;p5"/>
          <p:cNvSpPr/>
          <p:nvPr/>
        </p:nvSpPr>
        <p:spPr>
          <a:xfrm>
            <a:off x="2171700" y="1981200"/>
            <a:ext cx="7848600" cy="1200150"/>
          </a:xfrm>
          <a:prstGeom prst="rect">
            <a:avLst/>
          </a:prstGeom>
          <a:solidFill>
            <a:srgbClr val="F7CAAC"/>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a:solidFill>
                  <a:schemeClr val="dk1"/>
                </a:solidFill>
                <a:latin typeface="Calibri"/>
                <a:ea typeface="Calibri"/>
                <a:cs typeface="Calibri"/>
                <a:sym typeface="Calibri"/>
              </a:rPr>
              <a:t>On July 1, TechCom had a credit sale of $950 to CompStore and a collection of $720 from RDA Electronics from a prior credit sale.</a:t>
            </a:r>
            <a:endParaRPr/>
          </a:p>
        </p:txBody>
      </p:sp>
    </p:spTree>
  </p:cSld>
  <p:clrMapOvr>
    <a:masterClrMapping/>
  </p:clrMapOvr>
  <p:transition>
    <p:checker dir="ver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6"/>
          <p:cNvSpPr txBox="1">
            <a:spLocks noGrp="1"/>
          </p:cNvSpPr>
          <p:nvPr>
            <p:ph type="title"/>
          </p:nvPr>
        </p:nvSpPr>
        <p:spPr>
          <a:xfrm>
            <a:off x="2590800" y="175418"/>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solidFill>
                  <a:schemeClr val="lt1"/>
                </a:solidFill>
              </a:rPr>
              <a:t>Sales on Credit</a:t>
            </a:r>
            <a:endParaRPr/>
          </a:p>
        </p:txBody>
      </p:sp>
      <p:sp>
        <p:nvSpPr>
          <p:cNvPr id="220" name="Google Shape;220;p6"/>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400"/>
              <a:buFont typeface="Noto Sans Symbols"/>
              <a:buNone/>
            </a:pPr>
            <a:r>
              <a:rPr lang="en-US" sz="1400">
                <a:solidFill>
                  <a:schemeClr val="lt1"/>
                </a:solidFill>
                <a:latin typeface="Times New Roman"/>
                <a:ea typeface="Times New Roman"/>
                <a:cs typeface="Times New Roman"/>
                <a:sym typeface="Times New Roman"/>
              </a:rPr>
              <a:t>C1</a:t>
            </a:r>
            <a:endParaRPr/>
          </a:p>
        </p:txBody>
      </p:sp>
      <p:pic>
        <p:nvPicPr>
          <p:cNvPr id="221" name="Google Shape;221;p6"/>
          <p:cNvPicPr preferRelativeResize="0"/>
          <p:nvPr/>
        </p:nvPicPr>
        <p:blipFill rotWithShape="1">
          <a:blip r:embed="rId3">
            <a:alphaModFix/>
          </a:blip>
          <a:srcRect/>
          <a:stretch/>
        </p:blipFill>
        <p:spPr>
          <a:xfrm>
            <a:off x="2141538" y="1524000"/>
            <a:ext cx="7916862" cy="1600200"/>
          </a:xfrm>
          <a:prstGeom prst="rect">
            <a:avLst/>
          </a:prstGeom>
          <a:noFill/>
          <a:ln w="9525" cap="flat" cmpd="sng">
            <a:solidFill>
              <a:schemeClr val="dk1"/>
            </a:solidFill>
            <a:prstDash val="solid"/>
            <a:miter lim="800000"/>
            <a:headEnd type="none" w="sm" len="sm"/>
            <a:tailEnd type="none" w="sm" len="sm"/>
          </a:ln>
        </p:spPr>
      </p:pic>
      <p:pic>
        <p:nvPicPr>
          <p:cNvPr id="222" name="Google Shape;222;p6"/>
          <p:cNvPicPr preferRelativeResize="0"/>
          <p:nvPr/>
        </p:nvPicPr>
        <p:blipFill rotWithShape="1">
          <a:blip r:embed="rId4">
            <a:alphaModFix/>
          </a:blip>
          <a:srcRect/>
          <a:stretch/>
        </p:blipFill>
        <p:spPr>
          <a:xfrm>
            <a:off x="1600200" y="3505200"/>
            <a:ext cx="8915400" cy="2971800"/>
          </a:xfrm>
          <a:prstGeom prst="rect">
            <a:avLst/>
          </a:prstGeom>
          <a:noFill/>
          <a:ln>
            <a:noFill/>
          </a:ln>
        </p:spPr>
      </p:pic>
    </p:spTree>
  </p:cSld>
  <p:clrMapOvr>
    <a:masterClrMapping/>
  </p:clrMapOvr>
  <p:transition>
    <p:spli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sp>
        <p:nvSpPr>
          <p:cNvPr id="227" name="Google Shape;227;p7"/>
          <p:cNvSpPr txBox="1">
            <a:spLocks noGrp="1"/>
          </p:cNvSpPr>
          <p:nvPr>
            <p:ph type="title"/>
          </p:nvPr>
        </p:nvSpPr>
        <p:spPr>
          <a:xfrm>
            <a:off x="2730500" y="165100"/>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solidFill>
                  <a:schemeClr val="lt1"/>
                </a:solidFill>
              </a:rPr>
              <a:t>Credit Card Sales</a:t>
            </a:r>
            <a:endParaRPr/>
          </a:p>
        </p:txBody>
      </p:sp>
      <p:sp>
        <p:nvSpPr>
          <p:cNvPr id="228" name="Google Shape;228;p7"/>
          <p:cNvSpPr txBox="1">
            <a:spLocks noGrp="1"/>
          </p:cNvSpPr>
          <p:nvPr>
            <p:ph type="body" idx="4294967295"/>
          </p:nvPr>
        </p:nvSpPr>
        <p:spPr>
          <a:xfrm>
            <a:off x="2362200" y="1752600"/>
            <a:ext cx="7391400" cy="914400"/>
          </a:xfrm>
          <a:prstGeom prst="rect">
            <a:avLst/>
          </a:prstGeom>
          <a:noFill/>
          <a:ln>
            <a:noFill/>
          </a:ln>
        </p:spPr>
        <p:txBody>
          <a:bodyPr spcFirstLastPara="1" wrap="square" lIns="90475" tIns="44450" rIns="90475" bIns="44450" anchor="t" anchorCtr="0">
            <a:normAutofit/>
          </a:bodyPr>
          <a:lstStyle/>
          <a:p>
            <a:pPr marL="228600" lvl="0" indent="-228600" algn="ctr" rtl="0">
              <a:lnSpc>
                <a:spcPct val="90000"/>
              </a:lnSpc>
              <a:spcBef>
                <a:spcPts val="0"/>
              </a:spcBef>
              <a:spcAft>
                <a:spcPts val="0"/>
              </a:spcAft>
              <a:buClr>
                <a:schemeClr val="dk1"/>
              </a:buClr>
              <a:buSzPts val="2800"/>
              <a:buFont typeface="Noto Sans Symbols"/>
              <a:buNone/>
            </a:pPr>
            <a:r>
              <a:rPr lang="en-US" b="1"/>
              <a:t>Advantages of allowing customers to use credit cards:</a:t>
            </a:r>
            <a:endParaRPr/>
          </a:p>
        </p:txBody>
      </p:sp>
      <p:sp>
        <p:nvSpPr>
          <p:cNvPr id="229" name="Google Shape;229;p7"/>
          <p:cNvSpPr/>
          <p:nvPr/>
        </p:nvSpPr>
        <p:spPr>
          <a:xfrm>
            <a:off x="1752600" y="2819400"/>
            <a:ext cx="2273300" cy="1968500"/>
          </a:xfrm>
          <a:prstGeom prst="rect">
            <a:avLst/>
          </a:prstGeom>
          <a:solidFill>
            <a:srgbClr val="F6E9B4"/>
          </a:solidFill>
          <a:ln w="12700" cap="flat" cmpd="sng">
            <a:solidFill>
              <a:srgbClr val="414141"/>
            </a:solidFill>
            <a:prstDash val="solid"/>
            <a:miter lim="800000"/>
            <a:headEnd type="none" w="sm" len="sm"/>
            <a:tailEnd type="none" w="sm" len="sm"/>
          </a:ln>
          <a:effectLst>
            <a:outerShdw dist="71842" dir="2700000" algn="ctr" rotWithShape="0">
              <a:schemeClr val="dk2"/>
            </a:outerShdw>
          </a:effectLst>
        </p:spPr>
        <p:txBody>
          <a:bodyPr spcFirstLastPara="1" wrap="square" lIns="90475" tIns="44450" rIns="90475" bIns="44450" anchor="ctr" anchorCtr="0">
            <a:noAutofit/>
          </a:bodyPr>
          <a:lstStyle/>
          <a:p>
            <a:pPr marL="0" marR="0" lvl="0" indent="0" algn="ctr" rtl="0">
              <a:spcBef>
                <a:spcPts val="0"/>
              </a:spcBef>
              <a:spcAft>
                <a:spcPts val="0"/>
              </a:spcAft>
              <a:buNone/>
            </a:pPr>
            <a:r>
              <a:rPr lang="en-US" sz="2600">
                <a:solidFill>
                  <a:srgbClr val="663300"/>
                </a:solidFill>
                <a:latin typeface="Calibri"/>
                <a:ea typeface="Calibri"/>
                <a:cs typeface="Calibri"/>
                <a:sym typeface="Calibri"/>
              </a:rPr>
              <a:t>Customers’ credit is evaluated by the credit card issuer.</a:t>
            </a:r>
            <a:endParaRPr/>
          </a:p>
        </p:txBody>
      </p:sp>
      <p:sp>
        <p:nvSpPr>
          <p:cNvPr id="230" name="Google Shape;230;p7"/>
          <p:cNvSpPr/>
          <p:nvPr/>
        </p:nvSpPr>
        <p:spPr>
          <a:xfrm>
            <a:off x="2514600" y="5105400"/>
            <a:ext cx="4102100" cy="1282700"/>
          </a:xfrm>
          <a:prstGeom prst="rect">
            <a:avLst/>
          </a:prstGeom>
          <a:solidFill>
            <a:srgbClr val="F6E9B4"/>
          </a:solidFill>
          <a:ln w="12700" cap="flat" cmpd="sng">
            <a:solidFill>
              <a:srgbClr val="414141"/>
            </a:solidFill>
            <a:prstDash val="solid"/>
            <a:miter lim="800000"/>
            <a:headEnd type="none" w="sm" len="sm"/>
            <a:tailEnd type="none" w="sm" len="sm"/>
          </a:ln>
          <a:effectLst>
            <a:outerShdw dist="71842" dir="2700000" algn="ctr" rotWithShape="0">
              <a:schemeClr val="dk2"/>
            </a:outerShdw>
          </a:effectLst>
        </p:spPr>
        <p:txBody>
          <a:bodyPr spcFirstLastPara="1" wrap="square" lIns="90475" tIns="44450" rIns="90475" bIns="44450" anchor="ctr" anchorCtr="0">
            <a:noAutofit/>
          </a:bodyPr>
          <a:lstStyle/>
          <a:p>
            <a:pPr marL="0" marR="0" lvl="0" indent="0" algn="ctr" rtl="0">
              <a:spcBef>
                <a:spcPts val="0"/>
              </a:spcBef>
              <a:spcAft>
                <a:spcPts val="0"/>
              </a:spcAft>
              <a:buNone/>
            </a:pPr>
            <a:r>
              <a:rPr lang="en-US" sz="2600">
                <a:solidFill>
                  <a:srgbClr val="663300"/>
                </a:solidFill>
                <a:latin typeface="Calibri"/>
                <a:ea typeface="Calibri"/>
                <a:cs typeface="Calibri"/>
                <a:sym typeface="Calibri"/>
              </a:rPr>
              <a:t>The risks of extending credit are transferred to the credit card issuer.</a:t>
            </a:r>
            <a:endParaRPr/>
          </a:p>
        </p:txBody>
      </p:sp>
      <p:sp>
        <p:nvSpPr>
          <p:cNvPr id="231" name="Google Shape;231;p7"/>
          <p:cNvSpPr/>
          <p:nvPr/>
        </p:nvSpPr>
        <p:spPr>
          <a:xfrm>
            <a:off x="7480300" y="5562600"/>
            <a:ext cx="2730500" cy="1130300"/>
          </a:xfrm>
          <a:prstGeom prst="rect">
            <a:avLst/>
          </a:prstGeom>
          <a:solidFill>
            <a:srgbClr val="F6E9B4"/>
          </a:solidFill>
          <a:ln w="12700" cap="flat" cmpd="sng">
            <a:solidFill>
              <a:srgbClr val="414141"/>
            </a:solidFill>
            <a:prstDash val="solid"/>
            <a:miter lim="800000"/>
            <a:headEnd type="none" w="sm" len="sm"/>
            <a:tailEnd type="none" w="sm" len="sm"/>
          </a:ln>
          <a:effectLst>
            <a:outerShdw dist="71842" dir="2700000" algn="ctr" rotWithShape="0">
              <a:schemeClr val="dk2"/>
            </a:outerShdw>
          </a:effectLst>
        </p:spPr>
        <p:txBody>
          <a:bodyPr spcFirstLastPara="1" wrap="square" lIns="90475" tIns="44450" rIns="90475" bIns="44450" anchor="ctr" anchorCtr="0">
            <a:noAutofit/>
          </a:bodyPr>
          <a:lstStyle/>
          <a:p>
            <a:pPr marL="0" marR="0" lvl="0" indent="0" algn="ctr" rtl="0">
              <a:spcBef>
                <a:spcPts val="0"/>
              </a:spcBef>
              <a:spcAft>
                <a:spcPts val="0"/>
              </a:spcAft>
              <a:buNone/>
            </a:pPr>
            <a:r>
              <a:rPr lang="en-US" sz="2600">
                <a:solidFill>
                  <a:srgbClr val="663300"/>
                </a:solidFill>
                <a:latin typeface="Calibri"/>
                <a:ea typeface="Calibri"/>
                <a:cs typeface="Calibri"/>
                <a:sym typeface="Calibri"/>
              </a:rPr>
              <a:t>Cash collections are quicker.</a:t>
            </a:r>
            <a:endParaRPr/>
          </a:p>
        </p:txBody>
      </p:sp>
      <p:sp>
        <p:nvSpPr>
          <p:cNvPr id="232" name="Google Shape;232;p7"/>
          <p:cNvSpPr/>
          <p:nvPr/>
        </p:nvSpPr>
        <p:spPr>
          <a:xfrm>
            <a:off x="4495800" y="3048000"/>
            <a:ext cx="3492500" cy="1663700"/>
          </a:xfrm>
          <a:prstGeom prst="rect">
            <a:avLst/>
          </a:prstGeom>
          <a:solidFill>
            <a:srgbClr val="F6E9B4"/>
          </a:solidFill>
          <a:ln w="12700" cap="flat" cmpd="sng">
            <a:solidFill>
              <a:srgbClr val="414141"/>
            </a:solidFill>
            <a:prstDash val="solid"/>
            <a:miter lim="800000"/>
            <a:headEnd type="none" w="sm" len="sm"/>
            <a:tailEnd type="none" w="sm" len="sm"/>
          </a:ln>
          <a:effectLst>
            <a:outerShdw dist="71842" dir="2700000" algn="ctr" rotWithShape="0">
              <a:schemeClr val="dk2"/>
            </a:outerShdw>
          </a:effectLst>
        </p:spPr>
        <p:txBody>
          <a:bodyPr spcFirstLastPara="1" wrap="square" lIns="90475" tIns="44450" rIns="90475" bIns="44450" anchor="ctr" anchorCtr="0">
            <a:noAutofit/>
          </a:bodyPr>
          <a:lstStyle/>
          <a:p>
            <a:pPr marL="0" marR="0" lvl="0" indent="0" algn="ctr" rtl="0">
              <a:spcBef>
                <a:spcPts val="0"/>
              </a:spcBef>
              <a:spcAft>
                <a:spcPts val="0"/>
              </a:spcAft>
              <a:buNone/>
            </a:pPr>
            <a:r>
              <a:rPr lang="en-US" sz="2600">
                <a:solidFill>
                  <a:srgbClr val="663300"/>
                </a:solidFill>
                <a:latin typeface="Calibri"/>
                <a:ea typeface="Calibri"/>
                <a:cs typeface="Calibri"/>
                <a:sym typeface="Calibri"/>
              </a:rPr>
              <a:t>Sales increase by providing purchase options to the customer.</a:t>
            </a:r>
            <a:endParaRPr/>
          </a:p>
        </p:txBody>
      </p:sp>
      <p:sp>
        <p:nvSpPr>
          <p:cNvPr id="233" name="Google Shape;233;p7"/>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400"/>
              <a:buFont typeface="Noto Sans Symbols"/>
              <a:buNone/>
            </a:pPr>
            <a:r>
              <a:rPr lang="en-US" sz="1400">
                <a:solidFill>
                  <a:schemeClr val="lt1"/>
                </a:solidFill>
                <a:latin typeface="Times New Roman"/>
                <a:ea typeface="Times New Roman"/>
                <a:cs typeface="Times New Roman"/>
                <a:sym typeface="Times New Roman"/>
              </a:rPr>
              <a:t>C1</a:t>
            </a:r>
            <a:endParaRPr/>
          </a:p>
        </p:txBody>
      </p:sp>
      <p:pic>
        <p:nvPicPr>
          <p:cNvPr id="234" name="Google Shape;234;p7"/>
          <p:cNvPicPr preferRelativeResize="0"/>
          <p:nvPr/>
        </p:nvPicPr>
        <p:blipFill rotWithShape="1">
          <a:blip r:embed="rId3">
            <a:alphaModFix/>
          </a:blip>
          <a:srcRect/>
          <a:stretch/>
        </p:blipFill>
        <p:spPr>
          <a:xfrm>
            <a:off x="8458200" y="2486026"/>
            <a:ext cx="1828800" cy="2771775"/>
          </a:xfrm>
          <a:prstGeom prst="rect">
            <a:avLst/>
          </a:prstGeom>
          <a:noFill/>
          <a:ln>
            <a:noFill/>
          </a:ln>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29"/>
                                        </p:tgtEl>
                                        <p:attrNameLst>
                                          <p:attrName>style.visibility</p:attrName>
                                        </p:attrNameLst>
                                      </p:cBhvr>
                                      <p:to>
                                        <p:strVal val="visible"/>
                                      </p:to>
                                    </p:set>
                                    <p:animEffect transition="in" filter="fade">
                                      <p:cBhvr>
                                        <p:cTn id="7" dur="500"/>
                                        <p:tgtEl>
                                          <p:spTgt spid="22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32"/>
                                        </p:tgtEl>
                                        <p:attrNameLst>
                                          <p:attrName>style.visibility</p:attrName>
                                        </p:attrNameLst>
                                      </p:cBhvr>
                                      <p:to>
                                        <p:strVal val="visible"/>
                                      </p:to>
                                    </p:set>
                                    <p:animEffect transition="in" filter="fade">
                                      <p:cBhvr>
                                        <p:cTn id="11" dur="500"/>
                                        <p:tgtEl>
                                          <p:spTgt spid="232"/>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30"/>
                                        </p:tgtEl>
                                        <p:attrNameLst>
                                          <p:attrName>style.visibility</p:attrName>
                                        </p:attrNameLst>
                                      </p:cBhvr>
                                      <p:to>
                                        <p:strVal val="visible"/>
                                      </p:to>
                                    </p:set>
                                    <p:animEffect transition="in" filter="fade">
                                      <p:cBhvr>
                                        <p:cTn id="15" dur="1000"/>
                                        <p:tgtEl>
                                          <p:spTgt spid="230"/>
                                        </p:tgtEl>
                                      </p:cBhvr>
                                    </p:animEffect>
                                  </p:childTnLst>
                                </p:cTn>
                              </p:par>
                            </p:childTnLst>
                          </p:cTn>
                        </p:par>
                        <p:par>
                          <p:cTn id="16" fill="hold">
                            <p:stCondLst>
                              <p:cond delay="2000"/>
                            </p:stCondLst>
                            <p:childTnLst>
                              <p:par>
                                <p:cTn id="17" presetID="10" presetClass="entr" presetSubtype="0" fill="hold" nodeType="afterEffect">
                                  <p:stCondLst>
                                    <p:cond delay="0"/>
                                  </p:stCondLst>
                                  <p:childTnLst>
                                    <p:set>
                                      <p:cBhvr>
                                        <p:cTn id="18" dur="1" fill="hold">
                                          <p:stCondLst>
                                            <p:cond delay="0"/>
                                          </p:stCondLst>
                                        </p:cTn>
                                        <p:tgtEl>
                                          <p:spTgt spid="231"/>
                                        </p:tgtEl>
                                        <p:attrNameLst>
                                          <p:attrName>style.visibility</p:attrName>
                                        </p:attrNameLst>
                                      </p:cBhvr>
                                      <p:to>
                                        <p:strVal val="visible"/>
                                      </p:to>
                                    </p:set>
                                    <p:animEffect transition="in" filter="fade">
                                      <p:cBhvr>
                                        <p:cTn id="19" dur="1000"/>
                                        <p:tgtEl>
                                          <p:spTgt spid="2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8"/>
          <p:cNvSpPr txBox="1">
            <a:spLocks noGrp="1"/>
          </p:cNvSpPr>
          <p:nvPr>
            <p:ph type="title"/>
          </p:nvPr>
        </p:nvSpPr>
        <p:spPr>
          <a:xfrm>
            <a:off x="3086100" y="76200"/>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solidFill>
                  <a:schemeClr val="lt1"/>
                </a:solidFill>
              </a:rPr>
              <a:t>Credit Card Sales</a:t>
            </a:r>
            <a:endParaRPr/>
          </a:p>
        </p:txBody>
      </p:sp>
      <p:sp>
        <p:nvSpPr>
          <p:cNvPr id="240" name="Google Shape;240;p8"/>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400"/>
              <a:buFont typeface="Noto Sans Symbols"/>
              <a:buNone/>
            </a:pPr>
            <a:r>
              <a:rPr lang="en-US" sz="1400">
                <a:solidFill>
                  <a:schemeClr val="lt1"/>
                </a:solidFill>
                <a:latin typeface="Times New Roman"/>
                <a:ea typeface="Times New Roman"/>
                <a:cs typeface="Times New Roman"/>
                <a:sym typeface="Times New Roman"/>
              </a:rPr>
              <a:t>C1</a:t>
            </a:r>
            <a:endParaRPr/>
          </a:p>
        </p:txBody>
      </p:sp>
      <p:sp>
        <p:nvSpPr>
          <p:cNvPr id="241" name="Google Shape;241;p8"/>
          <p:cNvSpPr/>
          <p:nvPr/>
        </p:nvSpPr>
        <p:spPr>
          <a:xfrm>
            <a:off x="2819400" y="1828800"/>
            <a:ext cx="6553200" cy="1200150"/>
          </a:xfrm>
          <a:prstGeom prst="rect">
            <a:avLst/>
          </a:prstGeom>
          <a:solidFill>
            <a:srgbClr val="FBE4D4"/>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a:solidFill>
                  <a:schemeClr val="dk1"/>
                </a:solidFill>
                <a:latin typeface="Calibri"/>
                <a:ea typeface="Calibri"/>
                <a:cs typeface="Calibri"/>
                <a:sym typeface="Calibri"/>
              </a:rPr>
              <a:t>On July 15</a:t>
            </a:r>
            <a:r>
              <a:rPr lang="en-US" sz="2400" baseline="30000">
                <a:solidFill>
                  <a:schemeClr val="dk1"/>
                </a:solidFill>
                <a:latin typeface="Calibri"/>
                <a:ea typeface="Calibri"/>
                <a:cs typeface="Calibri"/>
                <a:sym typeface="Calibri"/>
              </a:rPr>
              <a:t>th</a:t>
            </a:r>
            <a:r>
              <a:rPr lang="en-US" sz="2400">
                <a:solidFill>
                  <a:schemeClr val="dk1"/>
                </a:solidFill>
                <a:latin typeface="Calibri"/>
                <a:ea typeface="Calibri"/>
                <a:cs typeface="Calibri"/>
                <a:sym typeface="Calibri"/>
              </a:rPr>
              <a:t>, TechCom has $100 of credit card sales with a 4% fee, and its $96 cash is received immediately on deposit. </a:t>
            </a:r>
            <a:endParaRPr/>
          </a:p>
        </p:txBody>
      </p:sp>
      <p:pic>
        <p:nvPicPr>
          <p:cNvPr id="242" name="Google Shape;242;p8"/>
          <p:cNvPicPr preferRelativeResize="0"/>
          <p:nvPr/>
        </p:nvPicPr>
        <p:blipFill rotWithShape="1">
          <a:blip r:embed="rId3">
            <a:alphaModFix/>
          </a:blip>
          <a:srcRect/>
          <a:stretch/>
        </p:blipFill>
        <p:spPr>
          <a:xfrm>
            <a:off x="1928814" y="3290888"/>
            <a:ext cx="8281987" cy="1128712"/>
          </a:xfrm>
          <a:prstGeom prst="rect">
            <a:avLst/>
          </a:prstGeom>
          <a:noFill/>
          <a:ln w="9525" cap="flat" cmpd="sng">
            <a:solidFill>
              <a:schemeClr val="dk1"/>
            </a:solidFill>
            <a:prstDash val="solid"/>
            <a:miter lim="800000"/>
            <a:headEnd type="none" w="sm" len="sm"/>
            <a:tailEnd type="none" w="sm" len="sm"/>
          </a:ln>
        </p:spPr>
      </p:pic>
      <p:pic>
        <p:nvPicPr>
          <p:cNvPr id="243" name="Google Shape;243;p8" descr="C:\Users\DoddandSusan\AppData\Local\Microsoft\Windows\Temporary Internet Files\Content.IE5\6ODO0SMF\MP900405592[1].jpg"/>
          <p:cNvPicPr preferRelativeResize="0"/>
          <p:nvPr/>
        </p:nvPicPr>
        <p:blipFill rotWithShape="1">
          <a:blip r:embed="rId4">
            <a:alphaModFix/>
          </a:blip>
          <a:srcRect/>
          <a:stretch/>
        </p:blipFill>
        <p:spPr>
          <a:xfrm>
            <a:off x="4641850" y="4648201"/>
            <a:ext cx="2908300" cy="1946275"/>
          </a:xfrm>
          <a:prstGeom prst="rect">
            <a:avLst/>
          </a:prstGeom>
          <a:noFill/>
          <a:ln>
            <a:noFill/>
          </a:ln>
        </p:spPr>
      </p:pic>
    </p:spTree>
  </p:cSld>
  <p:clrMapOvr>
    <a:masterClrMapping/>
  </p:clrMapOvr>
  <p:transition>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sp>
        <p:nvSpPr>
          <p:cNvPr id="248" name="Google Shape;248;p9"/>
          <p:cNvSpPr txBox="1">
            <a:spLocks noGrp="1"/>
          </p:cNvSpPr>
          <p:nvPr>
            <p:ph type="title"/>
          </p:nvPr>
        </p:nvSpPr>
        <p:spPr>
          <a:xfrm>
            <a:off x="2524125" y="175418"/>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solidFill>
                  <a:schemeClr val="lt1"/>
                </a:solidFill>
              </a:rPr>
              <a:t>Credit Card Sales</a:t>
            </a:r>
            <a:endParaRPr/>
          </a:p>
        </p:txBody>
      </p:sp>
      <p:sp>
        <p:nvSpPr>
          <p:cNvPr id="249" name="Google Shape;249;p9"/>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400"/>
              <a:buFont typeface="Noto Sans Symbols"/>
              <a:buNone/>
            </a:pPr>
            <a:r>
              <a:rPr lang="en-US" sz="1400">
                <a:solidFill>
                  <a:schemeClr val="lt1"/>
                </a:solidFill>
                <a:latin typeface="Times New Roman"/>
                <a:ea typeface="Times New Roman"/>
                <a:cs typeface="Times New Roman"/>
                <a:sym typeface="Times New Roman"/>
              </a:rPr>
              <a:t>C1</a:t>
            </a:r>
            <a:endParaRPr/>
          </a:p>
        </p:txBody>
      </p:sp>
      <p:sp>
        <p:nvSpPr>
          <p:cNvPr id="250" name="Google Shape;250;p9"/>
          <p:cNvSpPr/>
          <p:nvPr/>
        </p:nvSpPr>
        <p:spPr>
          <a:xfrm>
            <a:off x="1676400" y="1600200"/>
            <a:ext cx="8839200" cy="1570038"/>
          </a:xfrm>
          <a:prstGeom prst="rect">
            <a:avLst/>
          </a:prstGeom>
          <a:solidFill>
            <a:srgbClr val="FFF2CC"/>
          </a:solidFill>
          <a:ln w="9525" cap="flat" cmpd="sng">
            <a:solidFill>
              <a:srgbClr val="833C0B"/>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a:solidFill>
                  <a:srgbClr val="1F3864"/>
                </a:solidFill>
                <a:latin typeface="Calibri"/>
                <a:ea typeface="Calibri"/>
                <a:cs typeface="Calibri"/>
                <a:sym typeface="Calibri"/>
              </a:rPr>
              <a:t>If instead TechCom must remit electronically the credit card sales receipts to the credit card company and wait for the $96 cash payment, we will make the first entry on July 15, and the second entry on July 20, when the cash is received. </a:t>
            </a:r>
            <a:endParaRPr sz="2400">
              <a:solidFill>
                <a:schemeClr val="dk1"/>
              </a:solidFill>
              <a:latin typeface="Calibri"/>
              <a:ea typeface="Calibri"/>
              <a:cs typeface="Calibri"/>
              <a:sym typeface="Calibri"/>
            </a:endParaRPr>
          </a:p>
        </p:txBody>
      </p:sp>
      <p:pic>
        <p:nvPicPr>
          <p:cNvPr id="251" name="Google Shape;251;p9"/>
          <p:cNvPicPr preferRelativeResize="0"/>
          <p:nvPr/>
        </p:nvPicPr>
        <p:blipFill rotWithShape="1">
          <a:blip r:embed="rId3">
            <a:alphaModFix/>
          </a:blip>
          <a:srcRect/>
          <a:stretch/>
        </p:blipFill>
        <p:spPr>
          <a:xfrm>
            <a:off x="2057401" y="3657601"/>
            <a:ext cx="8048625" cy="1135063"/>
          </a:xfrm>
          <a:prstGeom prst="rect">
            <a:avLst/>
          </a:prstGeom>
          <a:noFill/>
          <a:ln w="9525" cap="flat" cmpd="sng">
            <a:solidFill>
              <a:srgbClr val="833C0B"/>
            </a:solidFill>
            <a:prstDash val="solid"/>
            <a:miter lim="800000"/>
            <a:headEnd type="none" w="sm" len="sm"/>
            <a:tailEnd type="none" w="sm" len="sm"/>
          </a:ln>
        </p:spPr>
      </p:pic>
      <p:pic>
        <p:nvPicPr>
          <p:cNvPr id="252" name="Google Shape;252;p9"/>
          <p:cNvPicPr preferRelativeResize="0"/>
          <p:nvPr/>
        </p:nvPicPr>
        <p:blipFill rotWithShape="1">
          <a:blip r:embed="rId4">
            <a:alphaModFix/>
          </a:blip>
          <a:srcRect/>
          <a:stretch/>
        </p:blipFill>
        <p:spPr>
          <a:xfrm>
            <a:off x="2057401" y="5292726"/>
            <a:ext cx="8062913" cy="879475"/>
          </a:xfrm>
          <a:prstGeom prst="rect">
            <a:avLst/>
          </a:prstGeom>
          <a:noFill/>
          <a:ln w="9525" cap="flat" cmpd="sng">
            <a:solidFill>
              <a:srgbClr val="833C0B"/>
            </a:solidFill>
            <a:prstDash val="solid"/>
            <a:miter lim="800000"/>
            <a:headEnd type="none" w="sm" len="sm"/>
            <a:tailEnd type="none" w="sm" len="sm"/>
          </a:ln>
        </p:spPr>
      </p:pic>
    </p:spTree>
  </p:cSld>
  <p:clrMapOvr>
    <a:masterClrMapping/>
  </p:clrMapOvr>
  <p:transition>
    <p:pu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10"/>
          <p:cNvSpPr txBox="1"/>
          <p:nvPr/>
        </p:nvSpPr>
        <p:spPr>
          <a:xfrm>
            <a:off x="1752600" y="1600200"/>
            <a:ext cx="8534400" cy="1938338"/>
          </a:xfrm>
          <a:prstGeom prst="rect">
            <a:avLst/>
          </a:prstGeom>
          <a:solidFill>
            <a:srgbClr val="F4B081"/>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000">
                <a:solidFill>
                  <a:schemeClr val="dk1"/>
                </a:solidFill>
                <a:latin typeface="Calibri"/>
                <a:ea typeface="Calibri"/>
                <a:cs typeface="Calibri"/>
                <a:sym typeface="Calibri"/>
              </a:rPr>
              <a:t>Amounts owed by customers from credit sales for which payment is required in periodic amounts over an extended time period. The customer is usually charged interest.</a:t>
            </a:r>
            <a:endParaRPr sz="3000">
              <a:solidFill>
                <a:schemeClr val="dk1"/>
              </a:solidFill>
              <a:latin typeface="Calibri"/>
              <a:ea typeface="Calibri"/>
              <a:cs typeface="Calibri"/>
              <a:sym typeface="Calibri"/>
            </a:endParaRPr>
          </a:p>
        </p:txBody>
      </p:sp>
      <p:sp>
        <p:nvSpPr>
          <p:cNvPr id="258" name="Google Shape;258;p10"/>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400"/>
              <a:buFont typeface="Noto Sans Symbols"/>
              <a:buNone/>
            </a:pPr>
            <a:r>
              <a:rPr lang="en-US" sz="1400">
                <a:solidFill>
                  <a:schemeClr val="lt1"/>
                </a:solidFill>
                <a:latin typeface="Times New Roman"/>
                <a:ea typeface="Times New Roman"/>
                <a:cs typeface="Times New Roman"/>
                <a:sym typeface="Times New Roman"/>
              </a:rPr>
              <a:t>C1</a:t>
            </a:r>
            <a:endParaRPr/>
          </a:p>
        </p:txBody>
      </p:sp>
      <p:pic>
        <p:nvPicPr>
          <p:cNvPr id="259" name="Google Shape;259;p10"/>
          <p:cNvPicPr preferRelativeResize="0"/>
          <p:nvPr/>
        </p:nvPicPr>
        <p:blipFill rotWithShape="1">
          <a:blip r:embed="rId3">
            <a:alphaModFix/>
          </a:blip>
          <a:srcRect/>
          <a:stretch/>
        </p:blipFill>
        <p:spPr>
          <a:xfrm>
            <a:off x="2514600" y="3962401"/>
            <a:ext cx="3276600" cy="2447925"/>
          </a:xfrm>
          <a:prstGeom prst="rect">
            <a:avLst/>
          </a:prstGeom>
          <a:noFill/>
          <a:ln>
            <a:noFill/>
          </a:ln>
        </p:spPr>
      </p:pic>
      <p:sp>
        <p:nvSpPr>
          <p:cNvPr id="260" name="Google Shape;260;p10"/>
          <p:cNvSpPr/>
          <p:nvPr/>
        </p:nvSpPr>
        <p:spPr>
          <a:xfrm>
            <a:off x="5638800" y="4572000"/>
            <a:ext cx="4572000" cy="120015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Clr>
                <a:schemeClr val="dk1"/>
              </a:buClr>
              <a:buSzPts val="2400"/>
              <a:buFont typeface="Noto Sans Symbols"/>
              <a:buNone/>
            </a:pPr>
            <a:r>
              <a:rPr lang="en-US" sz="2400">
                <a:solidFill>
                  <a:schemeClr val="dk1"/>
                </a:solidFill>
                <a:latin typeface="Arial"/>
                <a:ea typeface="Arial"/>
                <a:cs typeface="Arial"/>
                <a:sym typeface="Arial"/>
              </a:rPr>
              <a:t>Ford Motor Company reports more than $75 billion in installment receivables. </a:t>
            </a:r>
            <a:endParaRPr/>
          </a:p>
        </p:txBody>
      </p:sp>
      <p:sp>
        <p:nvSpPr>
          <p:cNvPr id="261" name="Google Shape;261;p10"/>
          <p:cNvSpPr txBox="1">
            <a:spLocks noGrp="1"/>
          </p:cNvSpPr>
          <p:nvPr>
            <p:ph type="title"/>
          </p:nvPr>
        </p:nvSpPr>
        <p:spPr>
          <a:xfrm>
            <a:off x="2352675" y="6270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solidFill>
                  <a:schemeClr val="lt1"/>
                </a:solidFill>
              </a:rPr>
              <a:t>Installment Accounts Receivable</a:t>
            </a:r>
            <a:endParaRPr/>
          </a:p>
        </p:txBody>
      </p:sp>
    </p:spTree>
  </p:cSld>
  <p:clrMapOvr>
    <a:masterClrMapping/>
  </p:clrMapOvr>
  <p:transition>
    <p:strips dir="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sp>
        <p:nvSpPr>
          <p:cNvPr id="266" name="Google Shape;266;p11"/>
          <p:cNvSpPr txBox="1">
            <a:spLocks noGrp="1"/>
          </p:cNvSpPr>
          <p:nvPr>
            <p:ph type="title"/>
          </p:nvPr>
        </p:nvSpPr>
        <p:spPr>
          <a:xfrm>
            <a:off x="2419350" y="46037"/>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solidFill>
                  <a:schemeClr val="lt1"/>
                </a:solidFill>
              </a:rPr>
              <a:t>Valuing Accounts Receivable</a:t>
            </a:r>
            <a:endParaRPr/>
          </a:p>
        </p:txBody>
      </p:sp>
      <p:pic>
        <p:nvPicPr>
          <p:cNvPr id="267" name="Google Shape;267;p11" descr="j0316814"/>
          <p:cNvPicPr preferRelativeResize="0"/>
          <p:nvPr/>
        </p:nvPicPr>
        <p:blipFill rotWithShape="1">
          <a:blip r:embed="rId3">
            <a:alphaModFix/>
          </a:blip>
          <a:srcRect/>
          <a:stretch/>
        </p:blipFill>
        <p:spPr>
          <a:xfrm>
            <a:off x="7086600" y="3200400"/>
            <a:ext cx="2224088" cy="3352800"/>
          </a:xfrm>
          <a:prstGeom prst="rect">
            <a:avLst/>
          </a:prstGeom>
          <a:noFill/>
          <a:ln>
            <a:noFill/>
          </a:ln>
          <a:effectLst>
            <a:outerShdw blurRad="292100" dist="139700" dir="2700000" algn="tl" rotWithShape="0">
              <a:srgbClr val="333333">
                <a:alpha val="64705"/>
              </a:srgbClr>
            </a:outerShdw>
          </a:effectLst>
        </p:spPr>
      </p:pic>
      <p:sp>
        <p:nvSpPr>
          <p:cNvPr id="268" name="Google Shape;268;p11"/>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400"/>
              <a:buFont typeface="Noto Sans Symbols"/>
              <a:buNone/>
            </a:pPr>
            <a:r>
              <a:rPr lang="en-US" sz="1400">
                <a:solidFill>
                  <a:schemeClr val="lt1"/>
                </a:solidFill>
                <a:latin typeface="Times New Roman"/>
                <a:ea typeface="Times New Roman"/>
                <a:cs typeface="Times New Roman"/>
                <a:sym typeface="Times New Roman"/>
              </a:rPr>
              <a:t>P1</a:t>
            </a:r>
            <a:endParaRPr/>
          </a:p>
        </p:txBody>
      </p:sp>
      <p:sp>
        <p:nvSpPr>
          <p:cNvPr id="269" name="Google Shape;269;p11"/>
          <p:cNvSpPr/>
          <p:nvPr/>
        </p:nvSpPr>
        <p:spPr>
          <a:xfrm>
            <a:off x="2209800" y="3670300"/>
            <a:ext cx="4572000" cy="1816100"/>
          </a:xfrm>
          <a:prstGeom prst="rect">
            <a:avLst/>
          </a:prstGeom>
          <a:solidFill>
            <a:srgbClr val="FBE4D4"/>
          </a:solidFill>
          <a:ln w="9525" cap="flat" cmpd="sng">
            <a:solidFill>
              <a:srgbClr val="833C0B"/>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Clr>
                <a:srgbClr val="833C0B"/>
              </a:buClr>
              <a:buSzPts val="2800"/>
              <a:buFont typeface="Noto Sans Symbols"/>
              <a:buNone/>
            </a:pPr>
            <a:r>
              <a:rPr lang="en-US" sz="2800">
                <a:solidFill>
                  <a:srgbClr val="833C0B"/>
                </a:solidFill>
                <a:latin typeface="Calibri"/>
                <a:ea typeface="Calibri"/>
                <a:cs typeface="Calibri"/>
                <a:sym typeface="Calibri"/>
              </a:rPr>
              <a:t>There are two methods of accounting for bad debts:</a:t>
            </a:r>
            <a:endParaRPr/>
          </a:p>
          <a:p>
            <a:pPr marL="457200" marR="0" lvl="1" indent="-177800" algn="l" rtl="0">
              <a:spcBef>
                <a:spcPts val="0"/>
              </a:spcBef>
              <a:spcAft>
                <a:spcPts val="0"/>
              </a:spcAft>
              <a:buClr>
                <a:srgbClr val="0033CC"/>
              </a:buClr>
              <a:buSzPts val="2800"/>
              <a:buFont typeface="Noto Sans Symbols"/>
              <a:buChar char="⚫"/>
            </a:pPr>
            <a:r>
              <a:rPr lang="en-US" sz="2800" b="0" i="0" u="none" strike="noStrike" cap="none">
                <a:solidFill>
                  <a:srgbClr val="833C0B"/>
                </a:solidFill>
                <a:latin typeface="Calibri"/>
                <a:ea typeface="Calibri"/>
                <a:cs typeface="Calibri"/>
                <a:sym typeface="Calibri"/>
              </a:rPr>
              <a:t>Direct Write-Off Method</a:t>
            </a:r>
            <a:endParaRPr/>
          </a:p>
          <a:p>
            <a:pPr marL="457200" marR="0" lvl="1" indent="-177800" algn="l" rtl="0">
              <a:spcBef>
                <a:spcPts val="0"/>
              </a:spcBef>
              <a:spcAft>
                <a:spcPts val="0"/>
              </a:spcAft>
              <a:buClr>
                <a:srgbClr val="0033CC"/>
              </a:buClr>
              <a:buSzPts val="2800"/>
              <a:buFont typeface="Noto Sans Symbols"/>
              <a:buChar char="⚫"/>
            </a:pPr>
            <a:r>
              <a:rPr lang="en-US" sz="2800" b="0" i="0" u="none" strike="noStrike" cap="none">
                <a:solidFill>
                  <a:srgbClr val="833C0B"/>
                </a:solidFill>
                <a:latin typeface="Calibri"/>
                <a:ea typeface="Calibri"/>
                <a:cs typeface="Calibri"/>
                <a:sym typeface="Calibri"/>
              </a:rPr>
              <a:t>Allowance Method</a:t>
            </a:r>
            <a:endParaRPr/>
          </a:p>
        </p:txBody>
      </p:sp>
      <p:sp>
        <p:nvSpPr>
          <p:cNvPr id="270" name="Google Shape;270;p11"/>
          <p:cNvSpPr/>
          <p:nvPr/>
        </p:nvSpPr>
        <p:spPr>
          <a:xfrm>
            <a:off x="1828800" y="1789114"/>
            <a:ext cx="8458200" cy="954087"/>
          </a:xfrm>
          <a:prstGeom prst="rect">
            <a:avLst/>
          </a:prstGeom>
          <a:solidFill>
            <a:srgbClr val="FBE4D4"/>
          </a:solidFill>
          <a:ln w="9525" cap="flat" cmpd="sng">
            <a:solidFill>
              <a:srgbClr val="833C0B"/>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Clr>
                <a:srgbClr val="833C0B"/>
              </a:buClr>
              <a:buSzPts val="2800"/>
              <a:buFont typeface="Noto Sans Symbols"/>
              <a:buNone/>
            </a:pPr>
            <a:r>
              <a:rPr lang="en-US" sz="2800">
                <a:solidFill>
                  <a:srgbClr val="833C0B"/>
                </a:solidFill>
                <a:latin typeface="Calibri"/>
                <a:ea typeface="Calibri"/>
                <a:cs typeface="Calibri"/>
                <a:sym typeface="Calibri"/>
              </a:rPr>
              <a:t>Some customers may not pay their account. Uncollectible amounts are referred to as bad debts. </a:t>
            </a:r>
            <a:endParaRPr/>
          </a:p>
        </p:txBody>
      </p:sp>
    </p:spTree>
  </p:cSld>
  <p:clrMapOvr>
    <a:masterClrMapping/>
  </p:clrMapOvr>
  <p:transition>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sp>
        <p:nvSpPr>
          <p:cNvPr id="275" name="Google Shape;275;p12"/>
          <p:cNvSpPr txBox="1">
            <a:spLocks noGrp="1"/>
          </p:cNvSpPr>
          <p:nvPr>
            <p:ph type="title"/>
          </p:nvPr>
        </p:nvSpPr>
        <p:spPr>
          <a:xfrm>
            <a:off x="2505075" y="4127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solidFill>
                  <a:schemeClr val="lt1"/>
                </a:solidFill>
              </a:rPr>
              <a:t>Direct Write-Off Method</a:t>
            </a:r>
            <a:endParaRPr/>
          </a:p>
        </p:txBody>
      </p:sp>
      <p:sp>
        <p:nvSpPr>
          <p:cNvPr id="276" name="Google Shape;276;p12"/>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400"/>
              <a:buFont typeface="Noto Sans Symbols"/>
              <a:buNone/>
            </a:pPr>
            <a:r>
              <a:rPr lang="en-US" sz="1400">
                <a:solidFill>
                  <a:schemeClr val="lt1"/>
                </a:solidFill>
                <a:latin typeface="Times New Roman"/>
                <a:ea typeface="Times New Roman"/>
                <a:cs typeface="Times New Roman"/>
                <a:sym typeface="Times New Roman"/>
              </a:rPr>
              <a:t>P1</a:t>
            </a:r>
            <a:endParaRPr/>
          </a:p>
        </p:txBody>
      </p:sp>
      <p:sp>
        <p:nvSpPr>
          <p:cNvPr id="277" name="Google Shape;277;p12"/>
          <p:cNvSpPr/>
          <p:nvPr/>
        </p:nvSpPr>
        <p:spPr>
          <a:xfrm>
            <a:off x="1981200" y="1828800"/>
            <a:ext cx="8229600" cy="954088"/>
          </a:xfrm>
          <a:prstGeom prst="rect">
            <a:avLst/>
          </a:prstGeom>
          <a:solidFill>
            <a:srgbClr val="FBE4D4"/>
          </a:solidFill>
          <a:ln w="9525" cap="flat" cmpd="sng">
            <a:solidFill>
              <a:srgbClr val="833C0B"/>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rgbClr val="833C0B"/>
                </a:solidFill>
                <a:latin typeface="Calibri"/>
                <a:ea typeface="Calibri"/>
                <a:cs typeface="Calibri"/>
                <a:sym typeface="Calibri"/>
              </a:rPr>
              <a:t>TechCom determines on January 23 that it cannot collect $520 owed to it by its customer J. Kent.</a:t>
            </a:r>
            <a:endParaRPr/>
          </a:p>
        </p:txBody>
      </p:sp>
      <p:pic>
        <p:nvPicPr>
          <p:cNvPr id="278" name="Google Shape;278;p12"/>
          <p:cNvPicPr preferRelativeResize="0"/>
          <p:nvPr/>
        </p:nvPicPr>
        <p:blipFill rotWithShape="1">
          <a:blip r:embed="rId3">
            <a:alphaModFix/>
          </a:blip>
          <a:srcRect/>
          <a:stretch/>
        </p:blipFill>
        <p:spPr>
          <a:xfrm>
            <a:off x="1644650" y="3429000"/>
            <a:ext cx="8902700" cy="985838"/>
          </a:xfrm>
          <a:prstGeom prst="rect">
            <a:avLst/>
          </a:prstGeom>
          <a:noFill/>
          <a:ln w="9525" cap="flat" cmpd="sng">
            <a:solidFill>
              <a:srgbClr val="833C0B"/>
            </a:solidFill>
            <a:prstDash val="solid"/>
            <a:miter lim="800000"/>
            <a:headEnd type="none" w="sm" len="sm"/>
            <a:tailEnd type="none" w="sm" len="sm"/>
          </a:ln>
        </p:spPr>
      </p:pic>
      <p:sp>
        <p:nvSpPr>
          <p:cNvPr id="279" name="Google Shape;279;p12"/>
          <p:cNvSpPr/>
          <p:nvPr/>
        </p:nvSpPr>
        <p:spPr>
          <a:xfrm>
            <a:off x="1981200" y="4876800"/>
            <a:ext cx="8229600" cy="1384300"/>
          </a:xfrm>
          <a:prstGeom prst="rect">
            <a:avLst/>
          </a:prstGeom>
          <a:solidFill>
            <a:srgbClr val="FBE4D4"/>
          </a:solidFill>
          <a:ln w="9525" cap="flat" cmpd="sng">
            <a:solidFill>
              <a:srgbClr val="833C0B"/>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rgbClr val="833C0B"/>
                </a:solidFill>
                <a:latin typeface="Calibri"/>
                <a:ea typeface="Calibri"/>
                <a:cs typeface="Calibri"/>
                <a:sym typeface="Calibri"/>
              </a:rPr>
              <a:t>Notice that the specific customer is noted in the transaction so we can make the proper entry in the customer’s Accounts Receivable subsidiary ledger. </a:t>
            </a:r>
            <a:endParaRPr sz="2800">
              <a:solidFill>
                <a:srgbClr val="833C0B"/>
              </a:solidFill>
              <a:latin typeface="Calibri"/>
              <a:ea typeface="Calibri"/>
              <a:cs typeface="Calibri"/>
              <a:sym typeface="Calibri"/>
            </a:endParaRPr>
          </a:p>
        </p:txBody>
      </p:sp>
    </p:spTree>
  </p:cSld>
  <p:clrMapOvr>
    <a:masterClrMapping/>
  </p:clrMapOvr>
  <p:transition>
    <p:blinds dir="ver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4" name="Google Shape;284;p13"/>
          <p:cNvSpPr txBox="1">
            <a:spLocks noGrp="1"/>
          </p:cNvSpPr>
          <p:nvPr>
            <p:ph type="title"/>
          </p:nvPr>
        </p:nvSpPr>
        <p:spPr>
          <a:xfrm>
            <a:off x="2381250" y="160337"/>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3200"/>
              <a:buFont typeface="Calibri"/>
              <a:buNone/>
            </a:pPr>
            <a:r>
              <a:rPr lang="en-US" sz="3200">
                <a:solidFill>
                  <a:schemeClr val="lt1"/>
                </a:solidFill>
              </a:rPr>
              <a:t>Direct Write-Off Method –</a:t>
            </a:r>
            <a:br>
              <a:rPr lang="en-US" sz="3200">
                <a:solidFill>
                  <a:schemeClr val="lt1"/>
                </a:solidFill>
              </a:rPr>
            </a:br>
            <a:r>
              <a:rPr lang="en-US" sz="3200">
                <a:solidFill>
                  <a:schemeClr val="lt1"/>
                </a:solidFill>
              </a:rPr>
              <a:t>Recovering a Bad Debt</a:t>
            </a:r>
            <a:endParaRPr/>
          </a:p>
        </p:txBody>
      </p:sp>
      <p:sp>
        <p:nvSpPr>
          <p:cNvPr id="285" name="Google Shape;285;p13"/>
          <p:cNvSpPr txBox="1">
            <a:spLocks noGrp="1"/>
          </p:cNvSpPr>
          <p:nvPr>
            <p:ph type="body" idx="4294967295"/>
          </p:nvPr>
        </p:nvSpPr>
        <p:spPr>
          <a:xfrm>
            <a:off x="2057401" y="1752600"/>
            <a:ext cx="8112125" cy="914400"/>
          </a:xfrm>
          <a:prstGeom prst="rect">
            <a:avLst/>
          </a:prstGeom>
          <a:solidFill>
            <a:srgbClr val="FFF2CC"/>
          </a:solidFill>
          <a:ln w="12700" cap="flat" cmpd="sng">
            <a:solidFill>
              <a:schemeClr val="dk1"/>
            </a:solidFill>
            <a:prstDash val="solid"/>
            <a:round/>
            <a:headEnd type="none" w="sm" len="sm"/>
            <a:tailEnd type="none" w="sm" len="sm"/>
          </a:ln>
        </p:spPr>
        <p:txBody>
          <a:bodyPr spcFirstLastPara="1" wrap="square" lIns="90475" tIns="44450" rIns="90475" bIns="44450" anchor="t" anchorCtr="0">
            <a:normAutofit/>
          </a:bodyPr>
          <a:lstStyle/>
          <a:p>
            <a:pPr marL="228600" lvl="0" indent="-228600" algn="ctr" rtl="0">
              <a:lnSpc>
                <a:spcPct val="90000"/>
              </a:lnSpc>
              <a:spcBef>
                <a:spcPts val="0"/>
              </a:spcBef>
              <a:spcAft>
                <a:spcPts val="0"/>
              </a:spcAft>
              <a:buClr>
                <a:schemeClr val="dk1"/>
              </a:buClr>
              <a:buSzPts val="2400"/>
              <a:buFont typeface="Noto Sans Symbols"/>
              <a:buNone/>
            </a:pPr>
            <a:r>
              <a:rPr lang="en-US" sz="2400"/>
              <a:t>     On March 11, J. Kent was able to make full payment to TechCom for the amount previously written-off.</a:t>
            </a:r>
            <a:endParaRPr/>
          </a:p>
        </p:txBody>
      </p:sp>
      <p:sp>
        <p:nvSpPr>
          <p:cNvPr id="286" name="Google Shape;286;p13"/>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400"/>
              <a:buFont typeface="Noto Sans Symbols"/>
              <a:buNone/>
            </a:pPr>
            <a:r>
              <a:rPr lang="en-US" sz="1400">
                <a:solidFill>
                  <a:schemeClr val="lt1"/>
                </a:solidFill>
                <a:latin typeface="Times New Roman"/>
                <a:ea typeface="Times New Roman"/>
                <a:cs typeface="Times New Roman"/>
                <a:sym typeface="Times New Roman"/>
              </a:rPr>
              <a:t>P1</a:t>
            </a:r>
            <a:endParaRPr/>
          </a:p>
        </p:txBody>
      </p:sp>
      <p:pic>
        <p:nvPicPr>
          <p:cNvPr id="287" name="Google Shape;287;p13"/>
          <p:cNvPicPr preferRelativeResize="0"/>
          <p:nvPr/>
        </p:nvPicPr>
        <p:blipFill rotWithShape="1">
          <a:blip r:embed="rId3">
            <a:alphaModFix/>
          </a:blip>
          <a:srcRect/>
          <a:stretch/>
        </p:blipFill>
        <p:spPr>
          <a:xfrm>
            <a:off x="1692276" y="3200400"/>
            <a:ext cx="8747125" cy="1752600"/>
          </a:xfrm>
          <a:prstGeom prst="rect">
            <a:avLst/>
          </a:prstGeom>
          <a:noFill/>
          <a:ln w="9525" cap="flat" cmpd="sng">
            <a:solidFill>
              <a:schemeClr val="dk1"/>
            </a:solidFill>
            <a:prstDash val="solid"/>
            <a:miter lim="800000"/>
            <a:headEnd type="none" w="sm" len="sm"/>
            <a:tailEnd type="none" w="sm" len="sm"/>
          </a:ln>
        </p:spPr>
      </p:pic>
    </p:spTree>
  </p:cSld>
  <p:clrMapOvr>
    <a:masterClrMapping/>
  </p:clrMapOvr>
  <p:transition>
    <p:blinds dir="ver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sp>
        <p:nvSpPr>
          <p:cNvPr id="292" name="Google Shape;292;p14"/>
          <p:cNvSpPr txBox="1">
            <a:spLocks noGrp="1"/>
          </p:cNvSpPr>
          <p:nvPr>
            <p:ph type="title"/>
          </p:nvPr>
        </p:nvSpPr>
        <p:spPr>
          <a:xfrm>
            <a:off x="2438400" y="122237"/>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solidFill>
                  <a:schemeClr val="lt1"/>
                </a:solidFill>
              </a:rPr>
              <a:t>Matching vs. Materiality</a:t>
            </a:r>
            <a:endParaRPr/>
          </a:p>
        </p:txBody>
      </p:sp>
      <p:sp>
        <p:nvSpPr>
          <p:cNvPr id="293" name="Google Shape;293;p14"/>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400"/>
              <a:buFont typeface="Noto Sans Symbols"/>
              <a:buNone/>
            </a:pPr>
            <a:r>
              <a:rPr lang="en-US" sz="1400">
                <a:solidFill>
                  <a:schemeClr val="lt1"/>
                </a:solidFill>
                <a:latin typeface="Times New Roman"/>
                <a:ea typeface="Times New Roman"/>
                <a:cs typeface="Times New Roman"/>
                <a:sym typeface="Times New Roman"/>
              </a:rPr>
              <a:t>P1</a:t>
            </a:r>
            <a:endParaRPr/>
          </a:p>
        </p:txBody>
      </p:sp>
      <p:sp>
        <p:nvSpPr>
          <p:cNvPr id="294" name="Google Shape;294;p14"/>
          <p:cNvSpPr/>
          <p:nvPr/>
        </p:nvSpPr>
        <p:spPr>
          <a:xfrm>
            <a:off x="1981200" y="5638800"/>
            <a:ext cx="8305800" cy="95408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Clr>
                <a:schemeClr val="dk1"/>
              </a:buClr>
              <a:buSzPts val="2800"/>
              <a:buFont typeface="Noto Sans Symbols"/>
              <a:buNone/>
            </a:pPr>
            <a:r>
              <a:rPr lang="en-US" sz="2800">
                <a:solidFill>
                  <a:schemeClr val="dk1"/>
                </a:solidFill>
                <a:latin typeface="Arial"/>
                <a:ea typeface="Arial"/>
                <a:cs typeface="Arial"/>
                <a:sym typeface="Arial"/>
              </a:rPr>
              <a:t>The direct write-off method usually does not best match sales and expenses. </a:t>
            </a:r>
            <a:endParaRPr/>
          </a:p>
        </p:txBody>
      </p:sp>
      <p:sp>
        <p:nvSpPr>
          <p:cNvPr id="295" name="Google Shape;295;p14"/>
          <p:cNvSpPr/>
          <p:nvPr/>
        </p:nvSpPr>
        <p:spPr>
          <a:xfrm>
            <a:off x="1600200" y="1981200"/>
            <a:ext cx="3200400" cy="3048000"/>
          </a:xfrm>
          <a:prstGeom prst="rect">
            <a:avLst/>
          </a:prstGeom>
          <a:solidFill>
            <a:schemeClr val="accent2"/>
          </a:solidFill>
          <a:ln w="12700" cap="flat" cmpd="sng">
            <a:solidFill>
              <a:srgbClr val="AC5B2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400">
                <a:solidFill>
                  <a:schemeClr val="lt1"/>
                </a:solidFill>
                <a:latin typeface="Arial"/>
                <a:ea typeface="Arial"/>
                <a:cs typeface="Arial"/>
                <a:sym typeface="Arial"/>
              </a:rPr>
              <a:t>The matching (expense recognition) principle requires expenses to be reported in the same accounting period as the sales they helped produce. </a:t>
            </a:r>
            <a:endParaRPr/>
          </a:p>
        </p:txBody>
      </p:sp>
      <p:sp>
        <p:nvSpPr>
          <p:cNvPr id="296" name="Google Shape;296;p14"/>
          <p:cNvSpPr/>
          <p:nvPr/>
        </p:nvSpPr>
        <p:spPr>
          <a:xfrm>
            <a:off x="7353300" y="1981200"/>
            <a:ext cx="3200400" cy="3048000"/>
          </a:xfrm>
          <a:prstGeom prst="rect">
            <a:avLst/>
          </a:prstGeom>
          <a:solidFill>
            <a:schemeClr val="accent2"/>
          </a:solidFill>
          <a:ln w="12700" cap="flat" cmpd="sng">
            <a:solidFill>
              <a:srgbClr val="AC5B2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400">
                <a:solidFill>
                  <a:schemeClr val="lt1"/>
                </a:solidFill>
                <a:latin typeface="Arial"/>
                <a:ea typeface="Arial"/>
                <a:cs typeface="Arial"/>
                <a:sym typeface="Arial"/>
              </a:rPr>
              <a:t>Materiality states that an amount can be ignored if its effect on the financial statements is unimportant to users’ business decisions.</a:t>
            </a:r>
            <a:endParaRPr/>
          </a:p>
        </p:txBody>
      </p:sp>
      <p:pic>
        <p:nvPicPr>
          <p:cNvPr id="297" name="Google Shape;297;p14" descr="C:\Users\DoddandSusan\AppData\Local\Microsoft\Windows\Temporary Internet Files\Content.IE5\5E8N2X5D\MP900442211[1].jpg"/>
          <p:cNvPicPr preferRelativeResize="0"/>
          <p:nvPr/>
        </p:nvPicPr>
        <p:blipFill rotWithShape="1">
          <a:blip r:embed="rId3">
            <a:alphaModFix/>
          </a:blip>
          <a:srcRect/>
          <a:stretch/>
        </p:blipFill>
        <p:spPr>
          <a:xfrm>
            <a:off x="4953000" y="1828800"/>
            <a:ext cx="2286000" cy="3429000"/>
          </a:xfrm>
          <a:prstGeom prst="rect">
            <a:avLst/>
          </a:prstGeom>
          <a:noFill/>
          <a:ln>
            <a:noFill/>
          </a:ln>
        </p:spPr>
      </p:pic>
    </p:spTree>
  </p:cSld>
  <p:clrMapOvr>
    <a:masterClrMapping/>
  </p:clrMapOvr>
  <p:transition>
    <p:blinds dir="ver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sp>
        <p:nvSpPr>
          <p:cNvPr id="302" name="Google Shape;302;p15"/>
          <p:cNvSpPr txBox="1">
            <a:spLocks noGrp="1"/>
          </p:cNvSpPr>
          <p:nvPr>
            <p:ph type="title"/>
          </p:nvPr>
        </p:nvSpPr>
        <p:spPr>
          <a:xfrm>
            <a:off x="2486025" y="119636"/>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solidFill>
                  <a:schemeClr val="lt1"/>
                </a:solidFill>
              </a:rPr>
              <a:t>Allowance Method</a:t>
            </a:r>
            <a:endParaRPr/>
          </a:p>
        </p:txBody>
      </p:sp>
      <p:sp>
        <p:nvSpPr>
          <p:cNvPr id="303" name="Google Shape;303;p15"/>
          <p:cNvSpPr/>
          <p:nvPr/>
        </p:nvSpPr>
        <p:spPr>
          <a:xfrm>
            <a:off x="2133600" y="4538664"/>
            <a:ext cx="7924800" cy="1938337"/>
          </a:xfrm>
          <a:prstGeom prst="rect">
            <a:avLst/>
          </a:prstGeom>
          <a:solidFill>
            <a:srgbClr val="FBE4D4"/>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571500" marR="0" lvl="0" indent="-571500" algn="ctr" rtl="0">
              <a:spcBef>
                <a:spcPts val="0"/>
              </a:spcBef>
              <a:spcAft>
                <a:spcPts val="0"/>
              </a:spcAft>
              <a:buNone/>
            </a:pPr>
            <a:r>
              <a:rPr lang="en-US" sz="2400">
                <a:solidFill>
                  <a:schemeClr val="dk1"/>
                </a:solidFill>
                <a:latin typeface="Calibri"/>
                <a:ea typeface="Calibri"/>
                <a:cs typeface="Calibri"/>
                <a:sym typeface="Calibri"/>
              </a:rPr>
              <a:t>Two advantages to the allowance method:</a:t>
            </a:r>
            <a:endParaRPr/>
          </a:p>
          <a:p>
            <a:pPr marL="571500" marR="0" lvl="0" indent="-571500" algn="l" rtl="0">
              <a:spcBef>
                <a:spcPts val="0"/>
              </a:spcBef>
              <a:spcAft>
                <a:spcPts val="0"/>
              </a:spcAft>
              <a:buClr>
                <a:schemeClr val="dk1"/>
              </a:buClr>
              <a:buSzPts val="2400"/>
              <a:buFont typeface="Arial"/>
              <a:buAutoNum type="arabicPeriod"/>
            </a:pPr>
            <a:r>
              <a:rPr lang="en-US" sz="2400">
                <a:solidFill>
                  <a:schemeClr val="dk1"/>
                </a:solidFill>
                <a:latin typeface="Calibri"/>
                <a:ea typeface="Calibri"/>
                <a:cs typeface="Calibri"/>
                <a:sym typeface="Calibri"/>
              </a:rPr>
              <a:t>It records estimated bad debts expense in the period when the related sales are recorded.</a:t>
            </a:r>
            <a:endParaRPr/>
          </a:p>
          <a:p>
            <a:pPr marL="571500" marR="0" lvl="0" indent="-571500" algn="l" rtl="0">
              <a:spcBef>
                <a:spcPts val="0"/>
              </a:spcBef>
              <a:spcAft>
                <a:spcPts val="0"/>
              </a:spcAft>
              <a:buClr>
                <a:schemeClr val="dk1"/>
              </a:buClr>
              <a:buSzPts val="2400"/>
              <a:buFont typeface="Arial"/>
              <a:buAutoNum type="arabicPeriod"/>
            </a:pPr>
            <a:r>
              <a:rPr lang="en-US" sz="2400">
                <a:solidFill>
                  <a:schemeClr val="dk1"/>
                </a:solidFill>
                <a:latin typeface="Calibri"/>
                <a:ea typeface="Calibri"/>
                <a:cs typeface="Calibri"/>
                <a:sym typeface="Calibri"/>
              </a:rPr>
              <a:t>It reports accounts receivable on the balance sheet at the estimated amount of cash to be collected.</a:t>
            </a:r>
            <a:endParaRPr/>
          </a:p>
        </p:txBody>
      </p:sp>
      <p:sp>
        <p:nvSpPr>
          <p:cNvPr id="304" name="Google Shape;304;p15"/>
          <p:cNvSpPr/>
          <p:nvPr/>
        </p:nvSpPr>
        <p:spPr>
          <a:xfrm>
            <a:off x="1905000" y="1752600"/>
            <a:ext cx="4191000" cy="1815882"/>
          </a:xfrm>
          <a:prstGeom prst="rect">
            <a:avLst/>
          </a:prstGeom>
          <a:solidFill>
            <a:srgbClr val="FBE4D4"/>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Clr>
                <a:schemeClr val="dk1"/>
              </a:buClr>
              <a:buSzPts val="2240"/>
              <a:buFont typeface="Arial"/>
              <a:buNone/>
            </a:pPr>
            <a:r>
              <a:rPr lang="en-US" sz="2800">
                <a:solidFill>
                  <a:schemeClr val="dk1"/>
                </a:solidFill>
                <a:latin typeface="Calibri"/>
                <a:ea typeface="Calibri"/>
                <a:cs typeface="Calibri"/>
                <a:sym typeface="Calibri"/>
              </a:rPr>
              <a:t>At the end of each period, </a:t>
            </a:r>
            <a:r>
              <a:rPr lang="en-US" sz="2800">
                <a:solidFill>
                  <a:srgbClr val="3333CC"/>
                </a:solidFill>
                <a:latin typeface="Calibri"/>
                <a:ea typeface="Calibri"/>
                <a:cs typeface="Calibri"/>
                <a:sym typeface="Calibri"/>
              </a:rPr>
              <a:t>estimate</a:t>
            </a:r>
            <a:r>
              <a:rPr lang="en-US" sz="2800">
                <a:solidFill>
                  <a:schemeClr val="dk1"/>
                </a:solidFill>
                <a:latin typeface="Calibri"/>
                <a:ea typeface="Calibri"/>
                <a:cs typeface="Calibri"/>
                <a:sym typeface="Calibri"/>
              </a:rPr>
              <a:t> total bad debts expected to be realized from that period’s sales.</a:t>
            </a:r>
            <a:endParaRPr/>
          </a:p>
        </p:txBody>
      </p:sp>
      <p:pic>
        <p:nvPicPr>
          <p:cNvPr id="305" name="Google Shape;305;p15" descr="C:\Users\DoddandSusan\AppData\Local\Microsoft\Windows\Temporary Internet Files\Content.IE5\5E8N2X5D\MP900399492[1].jpg"/>
          <p:cNvPicPr preferRelativeResize="0"/>
          <p:nvPr/>
        </p:nvPicPr>
        <p:blipFill rotWithShape="1">
          <a:blip r:embed="rId3">
            <a:alphaModFix/>
          </a:blip>
          <a:srcRect/>
          <a:stretch/>
        </p:blipFill>
        <p:spPr>
          <a:xfrm>
            <a:off x="6400801" y="1600201"/>
            <a:ext cx="3902075" cy="2600325"/>
          </a:xfrm>
          <a:prstGeom prst="rect">
            <a:avLst/>
          </a:prstGeom>
          <a:noFill/>
          <a:ln>
            <a:noFill/>
          </a:ln>
        </p:spPr>
      </p:pic>
      <p:sp>
        <p:nvSpPr>
          <p:cNvPr id="306" name="Google Shape;306;p15"/>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400"/>
              <a:buFont typeface="Noto Sans Symbols"/>
              <a:buNone/>
            </a:pPr>
            <a:r>
              <a:rPr lang="en-US" sz="1400">
                <a:solidFill>
                  <a:schemeClr val="lt1"/>
                </a:solidFill>
                <a:latin typeface="Times New Roman"/>
                <a:ea typeface="Times New Roman"/>
                <a:cs typeface="Times New Roman"/>
                <a:sym typeface="Times New Roman"/>
              </a:rPr>
              <a:t>P1</a:t>
            </a:r>
            <a:endParaRPr/>
          </a:p>
        </p:txBody>
      </p:sp>
    </p:spTree>
  </p:cSld>
  <p:clrMapOvr>
    <a:masterClrMapping/>
  </p:clrMapOvr>
  <p:transition>
    <p:checke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10"/>
        <p:cNvGrpSpPr/>
        <p:nvPr/>
      </p:nvGrpSpPr>
      <p:grpSpPr>
        <a:xfrm>
          <a:off x="0" y="0"/>
          <a:ext cx="0" cy="0"/>
          <a:chOff x="0" y="0"/>
          <a:chExt cx="0" cy="0"/>
        </a:xfrm>
      </p:grpSpPr>
      <p:sp>
        <p:nvSpPr>
          <p:cNvPr id="311" name="Google Shape;311;p16"/>
          <p:cNvSpPr txBox="1">
            <a:spLocks noGrp="1"/>
          </p:cNvSpPr>
          <p:nvPr>
            <p:ph type="title"/>
          </p:nvPr>
        </p:nvSpPr>
        <p:spPr>
          <a:xfrm>
            <a:off x="2438400" y="175418"/>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solidFill>
                  <a:schemeClr val="lt1"/>
                </a:solidFill>
              </a:rPr>
              <a:t>Recording Bad Debts Expense</a:t>
            </a:r>
            <a:endParaRPr/>
          </a:p>
        </p:txBody>
      </p:sp>
      <p:sp>
        <p:nvSpPr>
          <p:cNvPr id="312" name="Google Shape;312;p16"/>
          <p:cNvSpPr txBox="1"/>
          <p:nvPr/>
        </p:nvSpPr>
        <p:spPr>
          <a:xfrm>
            <a:off x="1905000" y="1447800"/>
            <a:ext cx="8305800" cy="1938338"/>
          </a:xfrm>
          <a:prstGeom prst="rect">
            <a:avLst/>
          </a:prstGeom>
          <a:solidFill>
            <a:srgbClr val="FFFFCC"/>
          </a:solidFill>
          <a:ln w="12700" cap="flat" cmpd="sng">
            <a:solidFill>
              <a:schemeClr val="dk1"/>
            </a:solidFill>
            <a:prstDash val="solid"/>
            <a:miter lim="800000"/>
            <a:headEnd type="none" w="sm" len="sm"/>
            <a:tailEnd type="none" w="sm" len="sm"/>
          </a:ln>
          <a:effectLst>
            <a:outerShdw dist="35921" dir="2700000" algn="ctr" rotWithShape="0">
              <a:schemeClr val="dk1"/>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a:solidFill>
                  <a:schemeClr val="dk1"/>
                </a:solidFill>
                <a:latin typeface="Arial"/>
                <a:ea typeface="Arial"/>
                <a:cs typeface="Arial"/>
                <a:sym typeface="Arial"/>
              </a:rPr>
              <a:t>TechCom had credit sales of $300,000 during its first year of operations. At the end of the first year, $20,000 of credit sales remained uncollected. Based on the experience of similar businesses, TechCom estimated that $1,500 of its accounts receivable would be uncollectible.</a:t>
            </a:r>
            <a:endParaRPr sz="2400">
              <a:solidFill>
                <a:srgbClr val="3333CC"/>
              </a:solidFill>
              <a:latin typeface="Arial"/>
              <a:ea typeface="Arial"/>
              <a:cs typeface="Arial"/>
              <a:sym typeface="Arial"/>
            </a:endParaRPr>
          </a:p>
        </p:txBody>
      </p:sp>
      <p:pic>
        <p:nvPicPr>
          <p:cNvPr id="313" name="Google Shape;313;p16"/>
          <p:cNvPicPr preferRelativeResize="0"/>
          <p:nvPr/>
        </p:nvPicPr>
        <p:blipFill rotWithShape="1">
          <a:blip r:embed="rId3">
            <a:alphaModFix/>
          </a:blip>
          <a:srcRect/>
          <a:stretch/>
        </p:blipFill>
        <p:spPr>
          <a:xfrm>
            <a:off x="1666876" y="3733800"/>
            <a:ext cx="8772525" cy="914400"/>
          </a:xfrm>
          <a:prstGeom prst="rect">
            <a:avLst/>
          </a:prstGeom>
          <a:noFill/>
          <a:ln w="9525" cap="flat" cmpd="sng">
            <a:solidFill>
              <a:schemeClr val="dk1"/>
            </a:solidFill>
            <a:prstDash val="solid"/>
            <a:miter lim="800000"/>
            <a:headEnd type="none" w="sm" len="sm"/>
            <a:tailEnd type="none" w="sm" len="sm"/>
          </a:ln>
        </p:spPr>
      </p:pic>
      <p:pic>
        <p:nvPicPr>
          <p:cNvPr id="314" name="Google Shape;314;p16"/>
          <p:cNvPicPr preferRelativeResize="0"/>
          <p:nvPr/>
        </p:nvPicPr>
        <p:blipFill rotWithShape="1">
          <a:blip r:embed="rId4">
            <a:alphaModFix/>
          </a:blip>
          <a:srcRect/>
          <a:stretch/>
        </p:blipFill>
        <p:spPr>
          <a:xfrm>
            <a:off x="1828800" y="5334000"/>
            <a:ext cx="8586788" cy="685800"/>
          </a:xfrm>
          <a:prstGeom prst="rect">
            <a:avLst/>
          </a:prstGeom>
          <a:noFill/>
          <a:ln>
            <a:noFill/>
          </a:ln>
        </p:spPr>
      </p:pic>
      <p:sp>
        <p:nvSpPr>
          <p:cNvPr id="315" name="Google Shape;315;p16"/>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400"/>
              <a:buFont typeface="Noto Sans Symbols"/>
              <a:buNone/>
            </a:pPr>
            <a:r>
              <a:rPr lang="en-US" sz="1400">
                <a:solidFill>
                  <a:schemeClr val="lt1"/>
                </a:solidFill>
                <a:latin typeface="Times New Roman"/>
                <a:ea typeface="Times New Roman"/>
                <a:cs typeface="Times New Roman"/>
                <a:sym typeface="Times New Roman"/>
              </a:rPr>
              <a:t>P1</a:t>
            </a:r>
            <a:endParaRPr/>
          </a:p>
        </p:txBody>
      </p:sp>
    </p:spTree>
  </p:cSld>
  <p:clrMapOvr>
    <a:masterClrMapping/>
  </p:clrMapOvr>
  <p:transition>
    <p:checker dir="ver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19"/>
        <p:cNvGrpSpPr/>
        <p:nvPr/>
      </p:nvGrpSpPr>
      <p:grpSpPr>
        <a:xfrm>
          <a:off x="0" y="0"/>
          <a:ext cx="0" cy="0"/>
          <a:chOff x="0" y="0"/>
          <a:chExt cx="0" cy="0"/>
        </a:xfrm>
      </p:grpSpPr>
      <p:sp>
        <p:nvSpPr>
          <p:cNvPr id="320" name="Google Shape;320;p17"/>
          <p:cNvSpPr txBox="1">
            <a:spLocks noGrp="1"/>
          </p:cNvSpPr>
          <p:nvPr>
            <p:ph type="title"/>
          </p:nvPr>
        </p:nvSpPr>
        <p:spPr>
          <a:xfrm>
            <a:off x="2400300" y="103187"/>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solidFill>
                  <a:schemeClr val="lt1"/>
                </a:solidFill>
              </a:rPr>
              <a:t>Balance Sheet Presentation</a:t>
            </a:r>
            <a:endParaRPr/>
          </a:p>
        </p:txBody>
      </p:sp>
      <p:sp>
        <p:nvSpPr>
          <p:cNvPr id="321" name="Google Shape;321;p17"/>
          <p:cNvSpPr txBox="1"/>
          <p:nvPr/>
        </p:nvSpPr>
        <p:spPr>
          <a:xfrm>
            <a:off x="1905000" y="1447800"/>
            <a:ext cx="8305800" cy="1938338"/>
          </a:xfrm>
          <a:prstGeom prst="rect">
            <a:avLst/>
          </a:prstGeom>
          <a:solidFill>
            <a:srgbClr val="FFFFCC"/>
          </a:solidFill>
          <a:ln w="12700" cap="flat" cmpd="sng">
            <a:solidFill>
              <a:schemeClr val="dk1"/>
            </a:solidFill>
            <a:prstDash val="solid"/>
            <a:miter lim="800000"/>
            <a:headEnd type="none" w="sm" len="sm"/>
            <a:tailEnd type="none" w="sm" len="sm"/>
          </a:ln>
          <a:effectLst>
            <a:outerShdw dist="35921" dir="2700000" algn="ctr" rotWithShape="0">
              <a:schemeClr val="dk1"/>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a:solidFill>
                  <a:schemeClr val="dk1"/>
                </a:solidFill>
                <a:latin typeface="Arial"/>
                <a:ea typeface="Arial"/>
                <a:cs typeface="Arial"/>
                <a:sym typeface="Arial"/>
              </a:rPr>
              <a:t>TechCom had credit sales of $300,000 during its first year of operations. At the end of the first year, $20,000 of credit sales remained uncollected. Based on the experience of similar businesses, TechCom estimated that $1,500 of its accounts receivable would be uncollectible.</a:t>
            </a:r>
            <a:endParaRPr sz="2400">
              <a:solidFill>
                <a:srgbClr val="3333CC"/>
              </a:solidFill>
              <a:latin typeface="Arial"/>
              <a:ea typeface="Arial"/>
              <a:cs typeface="Arial"/>
              <a:sym typeface="Arial"/>
            </a:endParaRPr>
          </a:p>
        </p:txBody>
      </p:sp>
      <p:pic>
        <p:nvPicPr>
          <p:cNvPr id="322" name="Google Shape;322;p17"/>
          <p:cNvPicPr preferRelativeResize="0"/>
          <p:nvPr/>
        </p:nvPicPr>
        <p:blipFill rotWithShape="1">
          <a:blip r:embed="rId3">
            <a:alphaModFix/>
          </a:blip>
          <a:srcRect/>
          <a:stretch/>
        </p:blipFill>
        <p:spPr>
          <a:xfrm>
            <a:off x="2057401" y="4038600"/>
            <a:ext cx="8048625" cy="1143000"/>
          </a:xfrm>
          <a:prstGeom prst="rect">
            <a:avLst/>
          </a:prstGeom>
          <a:noFill/>
          <a:ln w="9525" cap="flat" cmpd="sng">
            <a:solidFill>
              <a:schemeClr val="dk1"/>
            </a:solidFill>
            <a:prstDash val="solid"/>
            <a:miter lim="800000"/>
            <a:headEnd type="none" w="sm" len="sm"/>
            <a:tailEnd type="none" w="sm" len="sm"/>
          </a:ln>
        </p:spPr>
      </p:pic>
      <p:sp>
        <p:nvSpPr>
          <p:cNvPr id="323" name="Google Shape;323;p17"/>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400"/>
              <a:buFont typeface="Noto Sans Symbols"/>
              <a:buNone/>
            </a:pPr>
            <a:r>
              <a:rPr lang="en-US" sz="1400">
                <a:solidFill>
                  <a:schemeClr val="lt1"/>
                </a:solidFill>
                <a:latin typeface="Times New Roman"/>
                <a:ea typeface="Times New Roman"/>
                <a:cs typeface="Times New Roman"/>
                <a:sym typeface="Times New Roman"/>
              </a:rPr>
              <a:t>P1</a:t>
            </a:r>
            <a:endParaRPr/>
          </a:p>
        </p:txBody>
      </p:sp>
    </p:spTree>
  </p:cSld>
  <p:clrMapOvr>
    <a:masterClrMapping/>
  </p:clrMapOvr>
  <p:transition>
    <p:checke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sp>
        <p:nvSpPr>
          <p:cNvPr id="328" name="Google Shape;328;p18"/>
          <p:cNvSpPr txBox="1">
            <a:spLocks noGrp="1"/>
          </p:cNvSpPr>
          <p:nvPr>
            <p:ph type="title"/>
          </p:nvPr>
        </p:nvSpPr>
        <p:spPr>
          <a:xfrm>
            <a:off x="2514600" y="114302"/>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solidFill>
                  <a:schemeClr val="lt1"/>
                </a:solidFill>
              </a:rPr>
              <a:t>Writing Off a Bad Debt</a:t>
            </a:r>
            <a:endParaRPr/>
          </a:p>
        </p:txBody>
      </p:sp>
      <p:sp>
        <p:nvSpPr>
          <p:cNvPr id="329" name="Google Shape;329;p18"/>
          <p:cNvSpPr txBox="1"/>
          <p:nvPr/>
        </p:nvSpPr>
        <p:spPr>
          <a:xfrm>
            <a:off x="1943100" y="1905001"/>
            <a:ext cx="8305800" cy="830263"/>
          </a:xfrm>
          <a:prstGeom prst="rect">
            <a:avLst/>
          </a:prstGeom>
          <a:solidFill>
            <a:srgbClr val="FFFFCC"/>
          </a:solidFill>
          <a:ln w="12700" cap="flat" cmpd="sng">
            <a:solidFill>
              <a:schemeClr val="dk1"/>
            </a:solidFill>
            <a:prstDash val="solid"/>
            <a:miter lim="800000"/>
            <a:headEnd type="none" w="sm" len="sm"/>
            <a:tailEnd type="none" w="sm" len="sm"/>
          </a:ln>
          <a:effectLst>
            <a:outerShdw dist="35921" dir="2700000" algn="ctr" rotWithShape="0">
              <a:schemeClr val="dk1"/>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a:solidFill>
                  <a:schemeClr val="dk1"/>
                </a:solidFill>
                <a:latin typeface="Arial"/>
                <a:ea typeface="Arial"/>
                <a:cs typeface="Arial"/>
                <a:sym typeface="Arial"/>
              </a:rPr>
              <a:t>TechCom decides that J. Kent’s $520 account is uncollectible.</a:t>
            </a:r>
            <a:endParaRPr sz="2400">
              <a:solidFill>
                <a:srgbClr val="3333CC"/>
              </a:solidFill>
              <a:latin typeface="Arial"/>
              <a:ea typeface="Arial"/>
              <a:cs typeface="Arial"/>
              <a:sym typeface="Arial"/>
            </a:endParaRPr>
          </a:p>
        </p:txBody>
      </p:sp>
      <p:pic>
        <p:nvPicPr>
          <p:cNvPr id="330" name="Google Shape;330;p18"/>
          <p:cNvPicPr preferRelativeResize="0"/>
          <p:nvPr/>
        </p:nvPicPr>
        <p:blipFill rotWithShape="1">
          <a:blip r:embed="rId3">
            <a:alphaModFix/>
          </a:blip>
          <a:srcRect/>
          <a:stretch/>
        </p:blipFill>
        <p:spPr>
          <a:xfrm>
            <a:off x="1966914" y="3200400"/>
            <a:ext cx="8243887" cy="914400"/>
          </a:xfrm>
          <a:prstGeom prst="rect">
            <a:avLst/>
          </a:prstGeom>
          <a:noFill/>
          <a:ln w="9525" cap="flat" cmpd="sng">
            <a:solidFill>
              <a:schemeClr val="dk1"/>
            </a:solidFill>
            <a:prstDash val="solid"/>
            <a:miter lim="800000"/>
            <a:headEnd type="none" w="sm" len="sm"/>
            <a:tailEnd type="none" w="sm" len="sm"/>
          </a:ln>
        </p:spPr>
      </p:pic>
      <p:pic>
        <p:nvPicPr>
          <p:cNvPr id="331" name="Google Shape;331;p18"/>
          <p:cNvPicPr preferRelativeResize="0"/>
          <p:nvPr/>
        </p:nvPicPr>
        <p:blipFill rotWithShape="1">
          <a:blip r:embed="rId4">
            <a:alphaModFix/>
          </a:blip>
          <a:srcRect/>
          <a:stretch/>
        </p:blipFill>
        <p:spPr>
          <a:xfrm>
            <a:off x="2057401" y="4876800"/>
            <a:ext cx="8126413" cy="838200"/>
          </a:xfrm>
          <a:prstGeom prst="rect">
            <a:avLst/>
          </a:prstGeom>
          <a:noFill/>
          <a:ln w="9525" cap="flat" cmpd="sng">
            <a:solidFill>
              <a:schemeClr val="dk1"/>
            </a:solidFill>
            <a:prstDash val="solid"/>
            <a:miter lim="800000"/>
            <a:headEnd type="none" w="sm" len="sm"/>
            <a:tailEnd type="none" w="sm" len="sm"/>
          </a:ln>
        </p:spPr>
      </p:pic>
      <p:sp>
        <p:nvSpPr>
          <p:cNvPr id="332" name="Google Shape;332;p18"/>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400"/>
              <a:buFont typeface="Noto Sans Symbols"/>
              <a:buNone/>
            </a:pPr>
            <a:r>
              <a:rPr lang="en-US" sz="1400">
                <a:solidFill>
                  <a:schemeClr val="lt1"/>
                </a:solidFill>
                <a:latin typeface="Times New Roman"/>
                <a:ea typeface="Times New Roman"/>
                <a:cs typeface="Times New Roman"/>
                <a:sym typeface="Times New Roman"/>
              </a:rPr>
              <a:t>P1</a:t>
            </a:r>
            <a:endParaRPr/>
          </a:p>
        </p:txBody>
      </p:sp>
    </p:spTree>
  </p:cSld>
  <p:clrMapOvr>
    <a:masterClrMapping/>
  </p:clrMapOvr>
  <p:transition>
    <p:checke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sp>
        <p:nvSpPr>
          <p:cNvPr id="337" name="Google Shape;337;p19"/>
          <p:cNvSpPr txBox="1">
            <a:spLocks noGrp="1"/>
          </p:cNvSpPr>
          <p:nvPr>
            <p:ph type="title"/>
          </p:nvPr>
        </p:nvSpPr>
        <p:spPr>
          <a:xfrm>
            <a:off x="2447925" y="137319"/>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solidFill>
                  <a:schemeClr val="lt1"/>
                </a:solidFill>
              </a:rPr>
              <a:t>Writing Off a Bad Debt</a:t>
            </a:r>
            <a:endParaRPr/>
          </a:p>
        </p:txBody>
      </p:sp>
      <p:pic>
        <p:nvPicPr>
          <p:cNvPr id="338" name="Google Shape;338;p19"/>
          <p:cNvPicPr preferRelativeResize="0"/>
          <p:nvPr/>
        </p:nvPicPr>
        <p:blipFill rotWithShape="1">
          <a:blip r:embed="rId3">
            <a:alphaModFix/>
          </a:blip>
          <a:srcRect/>
          <a:stretch/>
        </p:blipFill>
        <p:spPr>
          <a:xfrm>
            <a:off x="1635125" y="3200400"/>
            <a:ext cx="8921750" cy="1524000"/>
          </a:xfrm>
          <a:prstGeom prst="rect">
            <a:avLst/>
          </a:prstGeom>
          <a:noFill/>
          <a:ln w="9525" cap="flat" cmpd="sng">
            <a:solidFill>
              <a:schemeClr val="dk1"/>
            </a:solidFill>
            <a:prstDash val="solid"/>
            <a:miter lim="800000"/>
            <a:headEnd type="none" w="sm" len="sm"/>
            <a:tailEnd type="none" w="sm" len="sm"/>
          </a:ln>
        </p:spPr>
      </p:pic>
      <p:sp>
        <p:nvSpPr>
          <p:cNvPr id="339" name="Google Shape;339;p19"/>
          <p:cNvSpPr/>
          <p:nvPr/>
        </p:nvSpPr>
        <p:spPr>
          <a:xfrm>
            <a:off x="2209800" y="1981200"/>
            <a:ext cx="7696200" cy="954088"/>
          </a:xfrm>
          <a:prstGeom prst="rect">
            <a:avLst/>
          </a:prstGeom>
          <a:solidFill>
            <a:srgbClr val="FBE4D4"/>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dk1"/>
                </a:solidFill>
                <a:latin typeface="Calibri"/>
                <a:ea typeface="Calibri"/>
                <a:cs typeface="Calibri"/>
                <a:sym typeface="Calibri"/>
              </a:rPr>
              <a:t>The write-off does not affect the realizable value of accounts receivable.</a:t>
            </a:r>
            <a:endParaRPr/>
          </a:p>
        </p:txBody>
      </p:sp>
      <p:sp>
        <p:nvSpPr>
          <p:cNvPr id="340" name="Google Shape;340;p19"/>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400"/>
              <a:buFont typeface="Noto Sans Symbols"/>
              <a:buNone/>
            </a:pPr>
            <a:r>
              <a:rPr lang="en-US" sz="1400">
                <a:solidFill>
                  <a:schemeClr val="lt1"/>
                </a:solidFill>
                <a:latin typeface="Times New Roman"/>
                <a:ea typeface="Times New Roman"/>
                <a:cs typeface="Times New Roman"/>
                <a:sym typeface="Times New Roman"/>
              </a:rPr>
              <a:t>P1</a:t>
            </a:r>
            <a:endParaRPr/>
          </a:p>
        </p:txBody>
      </p:sp>
    </p:spTree>
  </p:cSld>
  <p:clrMapOvr>
    <a:masterClrMapping/>
  </p:clrMapOvr>
  <p:transition>
    <p:checke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5" name="Google Shape;345;p20"/>
          <p:cNvSpPr txBox="1">
            <a:spLocks noGrp="1"/>
          </p:cNvSpPr>
          <p:nvPr>
            <p:ph type="title"/>
          </p:nvPr>
        </p:nvSpPr>
        <p:spPr>
          <a:xfrm>
            <a:off x="2466975" y="122237"/>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solidFill>
                  <a:schemeClr val="lt1"/>
                </a:solidFill>
              </a:rPr>
              <a:t>Recovering a Bad Debt</a:t>
            </a:r>
            <a:endParaRPr/>
          </a:p>
        </p:txBody>
      </p:sp>
      <p:sp>
        <p:nvSpPr>
          <p:cNvPr id="346" name="Google Shape;346;p20"/>
          <p:cNvSpPr/>
          <p:nvPr/>
        </p:nvSpPr>
        <p:spPr>
          <a:xfrm>
            <a:off x="2133600" y="3589338"/>
            <a:ext cx="7924800" cy="830262"/>
          </a:xfrm>
          <a:prstGeom prst="rect">
            <a:avLst/>
          </a:prstGeom>
          <a:solidFill>
            <a:srgbClr val="FBE4D4"/>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a:solidFill>
                  <a:schemeClr val="dk1"/>
                </a:solidFill>
                <a:latin typeface="Calibri"/>
                <a:ea typeface="Calibri"/>
                <a:cs typeface="Calibri"/>
                <a:sym typeface="Calibri"/>
              </a:rPr>
              <a:t>On March 11, Kent pays in full his $520 account previously written off.</a:t>
            </a:r>
            <a:endParaRPr/>
          </a:p>
        </p:txBody>
      </p:sp>
      <p:pic>
        <p:nvPicPr>
          <p:cNvPr id="347" name="Google Shape;347;p20"/>
          <p:cNvPicPr preferRelativeResize="0"/>
          <p:nvPr/>
        </p:nvPicPr>
        <p:blipFill rotWithShape="1">
          <a:blip r:embed="rId3">
            <a:alphaModFix/>
          </a:blip>
          <a:srcRect/>
          <a:stretch/>
        </p:blipFill>
        <p:spPr>
          <a:xfrm>
            <a:off x="1981201" y="4648200"/>
            <a:ext cx="8164513" cy="1676400"/>
          </a:xfrm>
          <a:prstGeom prst="rect">
            <a:avLst/>
          </a:prstGeom>
          <a:noFill/>
          <a:ln w="9525" cap="flat" cmpd="sng">
            <a:solidFill>
              <a:schemeClr val="dk1"/>
            </a:solidFill>
            <a:prstDash val="solid"/>
            <a:miter lim="800000"/>
            <a:headEnd type="none" w="sm" len="sm"/>
            <a:tailEnd type="none" w="sm" len="sm"/>
          </a:ln>
        </p:spPr>
      </p:pic>
      <p:sp>
        <p:nvSpPr>
          <p:cNvPr id="348" name="Google Shape;348;p20"/>
          <p:cNvSpPr/>
          <p:nvPr/>
        </p:nvSpPr>
        <p:spPr>
          <a:xfrm>
            <a:off x="1828800" y="1676400"/>
            <a:ext cx="8458200" cy="1200150"/>
          </a:xfrm>
          <a:prstGeom prst="rect">
            <a:avLst/>
          </a:prstGeom>
          <a:solidFill>
            <a:srgbClr val="FFF2CC"/>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a:solidFill>
                  <a:schemeClr val="dk1"/>
                </a:solidFill>
                <a:latin typeface="Calibri"/>
                <a:ea typeface="Calibri"/>
                <a:cs typeface="Calibri"/>
                <a:sym typeface="Calibri"/>
              </a:rPr>
              <a:t>To help restore credit standing, a customer sometimes volunteers to pay all or part of the amount owed on an account even after it has been written off.</a:t>
            </a:r>
            <a:endParaRPr/>
          </a:p>
        </p:txBody>
      </p:sp>
      <p:sp>
        <p:nvSpPr>
          <p:cNvPr id="349" name="Google Shape;349;p20"/>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400"/>
              <a:buFont typeface="Noto Sans Symbols"/>
              <a:buNone/>
            </a:pPr>
            <a:r>
              <a:rPr lang="en-US" sz="1400">
                <a:solidFill>
                  <a:schemeClr val="lt1"/>
                </a:solidFill>
                <a:latin typeface="Times New Roman"/>
                <a:ea typeface="Times New Roman"/>
                <a:cs typeface="Times New Roman"/>
                <a:sym typeface="Times New Roman"/>
              </a:rPr>
              <a:t>P1</a:t>
            </a:r>
            <a:endParaRPr/>
          </a:p>
        </p:txBody>
      </p:sp>
    </p:spTree>
  </p:cSld>
  <p:clrMapOvr>
    <a:masterClrMapping/>
  </p:clrMapOvr>
  <p:transition>
    <p:checke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53"/>
        <p:cNvGrpSpPr/>
        <p:nvPr/>
      </p:nvGrpSpPr>
      <p:grpSpPr>
        <a:xfrm>
          <a:off x="0" y="0"/>
          <a:ext cx="0" cy="0"/>
          <a:chOff x="0" y="0"/>
          <a:chExt cx="0" cy="0"/>
        </a:xfrm>
      </p:grpSpPr>
      <p:sp>
        <p:nvSpPr>
          <p:cNvPr id="354" name="Google Shape;354;p21"/>
          <p:cNvSpPr txBox="1">
            <a:spLocks noGrp="1"/>
          </p:cNvSpPr>
          <p:nvPr>
            <p:ph type="title"/>
          </p:nvPr>
        </p:nvSpPr>
        <p:spPr>
          <a:xfrm>
            <a:off x="2400300" y="175418"/>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solidFill>
                  <a:schemeClr val="lt1"/>
                </a:solidFill>
              </a:rPr>
              <a:t>Estimating Bad Debts Expense</a:t>
            </a:r>
            <a:endParaRPr/>
          </a:p>
        </p:txBody>
      </p:sp>
      <p:sp>
        <p:nvSpPr>
          <p:cNvPr id="355" name="Google Shape;355;p21"/>
          <p:cNvSpPr txBox="1">
            <a:spLocks noGrp="1"/>
          </p:cNvSpPr>
          <p:nvPr>
            <p:ph type="body" idx="4294967295"/>
          </p:nvPr>
        </p:nvSpPr>
        <p:spPr>
          <a:xfrm>
            <a:off x="1981200" y="2514600"/>
            <a:ext cx="6172200" cy="2819400"/>
          </a:xfrm>
          <a:prstGeom prst="rect">
            <a:avLst/>
          </a:prstGeom>
          <a:solidFill>
            <a:srgbClr val="FFFFCC"/>
          </a:solidFill>
          <a:ln w="12700" cap="flat" cmpd="sng">
            <a:solidFill>
              <a:srgbClr val="414141"/>
            </a:solidFill>
            <a:prstDash val="solid"/>
            <a:miter lim="800000"/>
            <a:headEnd type="none" w="sm" len="sm"/>
            <a:tailEnd type="none" w="sm" len="sm"/>
          </a:ln>
          <a:effectLst>
            <a:outerShdw dist="107763" dir="2700000" algn="ctr" rotWithShape="0">
              <a:srgbClr val="414141"/>
            </a:outerShdw>
          </a:effectLst>
        </p:spPr>
        <p:txBody>
          <a:bodyPr spcFirstLastPara="1" wrap="square" lIns="90475" tIns="44450" rIns="90475" bIns="44450" anchor="t" anchorCtr="0">
            <a:normAutofit/>
          </a:bodyPr>
          <a:lstStyle/>
          <a:p>
            <a:pPr marL="690563" lvl="0" indent="-571500" algn="ctr" rtl="0">
              <a:lnSpc>
                <a:spcPct val="90000"/>
              </a:lnSpc>
              <a:spcBef>
                <a:spcPts val="0"/>
              </a:spcBef>
              <a:spcAft>
                <a:spcPts val="0"/>
              </a:spcAft>
              <a:buClr>
                <a:schemeClr val="dk1"/>
              </a:buClr>
              <a:buSzPts val="3200"/>
              <a:buNone/>
            </a:pPr>
            <a:r>
              <a:rPr lang="en-US" sz="3200">
                <a:latin typeface="Calibri"/>
                <a:ea typeface="Calibri"/>
                <a:cs typeface="Calibri"/>
                <a:sym typeface="Calibri"/>
              </a:rPr>
              <a:t>Two Methods</a:t>
            </a:r>
            <a:r>
              <a:rPr lang="en-US" sz="3200" u="sng">
                <a:latin typeface="Calibri"/>
                <a:ea typeface="Calibri"/>
                <a:cs typeface="Calibri"/>
                <a:sym typeface="Calibri"/>
              </a:rPr>
              <a:t> </a:t>
            </a:r>
            <a:endParaRPr sz="3200">
              <a:latin typeface="Calibri"/>
              <a:ea typeface="Calibri"/>
              <a:cs typeface="Calibri"/>
              <a:sym typeface="Calibri"/>
            </a:endParaRPr>
          </a:p>
          <a:p>
            <a:pPr marL="690563" lvl="0" indent="-571500" algn="l" rtl="0">
              <a:lnSpc>
                <a:spcPct val="90000"/>
              </a:lnSpc>
              <a:spcBef>
                <a:spcPts val="1000"/>
              </a:spcBef>
              <a:spcAft>
                <a:spcPts val="0"/>
              </a:spcAft>
              <a:buClr>
                <a:schemeClr val="dk1"/>
              </a:buClr>
              <a:buSzPts val="2800"/>
              <a:buFont typeface="Arial"/>
              <a:buAutoNum type="arabicPeriod"/>
            </a:pPr>
            <a:r>
              <a:rPr lang="en-US">
                <a:solidFill>
                  <a:schemeClr val="dk1"/>
                </a:solidFill>
                <a:latin typeface="Calibri"/>
                <a:ea typeface="Calibri"/>
                <a:cs typeface="Calibri"/>
                <a:sym typeface="Calibri"/>
              </a:rPr>
              <a:t>Percent of Sales Method</a:t>
            </a:r>
            <a:r>
              <a:rPr lang="en-US" sz="3200">
                <a:latin typeface="Calibri"/>
                <a:ea typeface="Calibri"/>
                <a:cs typeface="Calibri"/>
                <a:sym typeface="Calibri"/>
              </a:rPr>
              <a:t> </a:t>
            </a:r>
            <a:endParaRPr/>
          </a:p>
          <a:p>
            <a:pPr marL="690563" lvl="0" indent="-571500" algn="l" rtl="0">
              <a:lnSpc>
                <a:spcPct val="90000"/>
              </a:lnSpc>
              <a:spcBef>
                <a:spcPts val="1000"/>
              </a:spcBef>
              <a:spcAft>
                <a:spcPts val="0"/>
              </a:spcAft>
              <a:buClr>
                <a:schemeClr val="dk1"/>
              </a:buClr>
              <a:buSzPts val="2800"/>
              <a:buFont typeface="Arial"/>
              <a:buAutoNum type="arabicPeriod"/>
            </a:pPr>
            <a:r>
              <a:rPr lang="en-US">
                <a:solidFill>
                  <a:schemeClr val="dk1"/>
                </a:solidFill>
                <a:latin typeface="Calibri"/>
                <a:ea typeface="Calibri"/>
                <a:cs typeface="Calibri"/>
                <a:sym typeface="Calibri"/>
              </a:rPr>
              <a:t>Accounts Receivable Methods</a:t>
            </a:r>
            <a:endParaRPr/>
          </a:p>
          <a:p>
            <a:pPr marL="1466850" lvl="1" indent="-533400" algn="l" rtl="0">
              <a:lnSpc>
                <a:spcPct val="90000"/>
              </a:lnSpc>
              <a:spcBef>
                <a:spcPts val="500"/>
              </a:spcBef>
              <a:spcAft>
                <a:spcPts val="0"/>
              </a:spcAft>
              <a:buClr>
                <a:schemeClr val="dk1"/>
              </a:buClr>
              <a:buSzPts val="1800"/>
              <a:buFont typeface="Arial"/>
              <a:buChar char="●"/>
            </a:pPr>
            <a:r>
              <a:rPr lang="en-US">
                <a:latin typeface="Calibri"/>
                <a:ea typeface="Calibri"/>
                <a:cs typeface="Calibri"/>
                <a:sym typeface="Calibri"/>
              </a:rPr>
              <a:t>Percent of Accounts Receivable</a:t>
            </a:r>
            <a:endParaRPr/>
          </a:p>
          <a:p>
            <a:pPr marL="1466850" lvl="1" indent="-533400" algn="l" rtl="0">
              <a:lnSpc>
                <a:spcPct val="90000"/>
              </a:lnSpc>
              <a:spcBef>
                <a:spcPts val="500"/>
              </a:spcBef>
              <a:spcAft>
                <a:spcPts val="0"/>
              </a:spcAft>
              <a:buClr>
                <a:schemeClr val="dk1"/>
              </a:buClr>
              <a:buSzPts val="1800"/>
              <a:buFont typeface="Arial"/>
              <a:buChar char="●"/>
            </a:pPr>
            <a:r>
              <a:rPr lang="en-US">
                <a:latin typeface="Calibri"/>
                <a:ea typeface="Calibri"/>
                <a:cs typeface="Calibri"/>
                <a:sym typeface="Calibri"/>
              </a:rPr>
              <a:t>Aging of Accounts Receivable</a:t>
            </a:r>
            <a:endParaRPr/>
          </a:p>
        </p:txBody>
      </p:sp>
      <p:graphicFrame>
        <p:nvGraphicFramePr>
          <p:cNvPr id="356" name="Google Shape;356;p21"/>
          <p:cNvGraphicFramePr/>
          <p:nvPr/>
        </p:nvGraphicFramePr>
        <p:xfrm>
          <a:off x="8382000" y="2819400"/>
          <a:ext cx="1905000" cy="2286000"/>
        </p:xfrm>
        <a:graphic>
          <a:graphicData uri="http://schemas.openxmlformats.org/presentationml/2006/ole">
            <mc:AlternateContent xmlns:mc="http://schemas.openxmlformats.org/markup-compatibility/2006">
              <mc:Choice xmlns:v="urn:schemas-microsoft-com:vml" Requires="v">
                <p:oleObj spid="_x0000_s1028" r:id="rId4" imgW="1905000" imgH="2286000" progId="MS_ClipArt_Gallery.2">
                  <p:embed/>
                </p:oleObj>
              </mc:Choice>
              <mc:Fallback>
                <p:oleObj r:id="rId4" imgW="1905000" imgH="2286000" progId="MS_ClipArt_Gallery.2">
                  <p:embed/>
                  <p:pic>
                    <p:nvPicPr>
                      <p:cNvPr id="356" name="Google Shape;356;p21"/>
                      <p:cNvPicPr preferRelativeResize="0"/>
                      <p:nvPr/>
                    </p:nvPicPr>
                    <p:blipFill rotWithShape="1">
                      <a:blip r:embed="rId5">
                        <a:alphaModFix/>
                      </a:blip>
                      <a:srcRect/>
                      <a:stretch/>
                    </p:blipFill>
                    <p:spPr>
                      <a:xfrm>
                        <a:off x="8382000" y="2819400"/>
                        <a:ext cx="1905000" cy="2286000"/>
                      </a:xfrm>
                      <a:prstGeom prst="rect">
                        <a:avLst/>
                      </a:prstGeom>
                      <a:noFill/>
                      <a:ln>
                        <a:noFill/>
                      </a:ln>
                    </p:spPr>
                  </p:pic>
                </p:oleObj>
              </mc:Fallback>
            </mc:AlternateContent>
          </a:graphicData>
        </a:graphic>
      </p:graphicFrame>
      <p:sp>
        <p:nvSpPr>
          <p:cNvPr id="357" name="Google Shape;357;p21"/>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400"/>
              <a:buFont typeface="Noto Sans Symbols"/>
              <a:buNone/>
            </a:pPr>
            <a:r>
              <a:rPr lang="en-US" sz="1400">
                <a:solidFill>
                  <a:schemeClr val="lt1"/>
                </a:solidFill>
                <a:latin typeface="Times New Roman"/>
                <a:ea typeface="Times New Roman"/>
                <a:cs typeface="Times New Roman"/>
                <a:sym typeface="Times New Roman"/>
              </a:rPr>
              <a:t>P2</a:t>
            </a:r>
            <a:endParaRPr/>
          </a:p>
        </p:txBody>
      </p:sp>
    </p:spTree>
  </p:cSld>
  <p:clrMapOvr>
    <a:masterClrMapping/>
  </p:clrMapOvr>
  <p:transition>
    <p:zoom/>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61"/>
        <p:cNvGrpSpPr/>
        <p:nvPr/>
      </p:nvGrpSpPr>
      <p:grpSpPr>
        <a:xfrm>
          <a:off x="0" y="0"/>
          <a:ext cx="0" cy="0"/>
          <a:chOff x="0" y="0"/>
          <a:chExt cx="0" cy="0"/>
        </a:xfrm>
      </p:grpSpPr>
      <p:sp>
        <p:nvSpPr>
          <p:cNvPr id="362" name="Google Shape;362;p22"/>
          <p:cNvSpPr txBox="1">
            <a:spLocks noGrp="1"/>
          </p:cNvSpPr>
          <p:nvPr>
            <p:ph type="title"/>
          </p:nvPr>
        </p:nvSpPr>
        <p:spPr>
          <a:xfrm>
            <a:off x="2457450" y="126999"/>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solidFill>
                  <a:schemeClr val="lt1"/>
                </a:solidFill>
              </a:rPr>
              <a:t>Percent of Sales Method</a:t>
            </a:r>
            <a:endParaRPr/>
          </a:p>
        </p:txBody>
      </p:sp>
      <p:sp>
        <p:nvSpPr>
          <p:cNvPr id="363" name="Google Shape;363;p22"/>
          <p:cNvSpPr txBox="1">
            <a:spLocks noGrp="1"/>
          </p:cNvSpPr>
          <p:nvPr>
            <p:ph type="body" idx="4294967295"/>
          </p:nvPr>
        </p:nvSpPr>
        <p:spPr>
          <a:xfrm>
            <a:off x="2057400" y="2066925"/>
            <a:ext cx="8077200" cy="685800"/>
          </a:xfrm>
          <a:prstGeom prst="rect">
            <a:avLst/>
          </a:prstGeom>
          <a:noFill/>
          <a:ln>
            <a:noFill/>
          </a:ln>
        </p:spPr>
        <p:txBody>
          <a:bodyPr spcFirstLastPara="1" wrap="square" lIns="90475" tIns="44450" rIns="90475" bIns="44450" anchor="t" anchorCtr="0">
            <a:normAutofit/>
          </a:bodyPr>
          <a:lstStyle/>
          <a:p>
            <a:pPr marL="228600" lvl="0" indent="-228600" algn="ctr" rtl="0">
              <a:lnSpc>
                <a:spcPct val="90000"/>
              </a:lnSpc>
              <a:spcBef>
                <a:spcPts val="0"/>
              </a:spcBef>
              <a:spcAft>
                <a:spcPts val="0"/>
              </a:spcAft>
              <a:buClr>
                <a:srgbClr val="002060"/>
              </a:buClr>
              <a:buSzPts val="3200"/>
              <a:buFont typeface="Noto Sans Symbols"/>
              <a:buNone/>
            </a:pPr>
            <a:r>
              <a:rPr lang="en-US" sz="3200">
                <a:solidFill>
                  <a:srgbClr val="002060"/>
                </a:solidFill>
              </a:rPr>
              <a:t>Bad debts expense is computed as follows:</a:t>
            </a:r>
            <a:endParaRPr/>
          </a:p>
        </p:txBody>
      </p:sp>
      <p:graphicFrame>
        <p:nvGraphicFramePr>
          <p:cNvPr id="364" name="Google Shape;364;p22"/>
          <p:cNvGraphicFramePr/>
          <p:nvPr/>
        </p:nvGraphicFramePr>
        <p:xfrm>
          <a:off x="2819401" y="2590800"/>
          <a:ext cx="6583363" cy="1752600"/>
        </p:xfrm>
        <a:graphic>
          <a:graphicData uri="http://schemas.openxmlformats.org/presentationml/2006/ole">
            <mc:AlternateContent xmlns:mc="http://schemas.openxmlformats.org/markup-compatibility/2006">
              <mc:Choice xmlns:v="urn:schemas-microsoft-com:vml" Requires="v">
                <p:oleObj spid="_x0000_s2052" r:id="rId4" imgW="6583363" imgH="1752600" progId="Excel.Sheet.8">
                  <p:embed/>
                </p:oleObj>
              </mc:Choice>
              <mc:Fallback>
                <p:oleObj r:id="rId4" imgW="6583363" imgH="1752600" progId="Excel.Sheet.8">
                  <p:embed/>
                  <p:pic>
                    <p:nvPicPr>
                      <p:cNvPr id="364" name="Google Shape;364;p22"/>
                      <p:cNvPicPr preferRelativeResize="0"/>
                      <p:nvPr/>
                    </p:nvPicPr>
                    <p:blipFill rotWithShape="1">
                      <a:blip r:embed="rId5">
                        <a:alphaModFix/>
                      </a:blip>
                      <a:srcRect l="6252" t="10620" r="13704" b="11768"/>
                      <a:stretch/>
                    </p:blipFill>
                    <p:spPr>
                      <a:xfrm>
                        <a:off x="2819401" y="2590800"/>
                        <a:ext cx="6583363" cy="1752600"/>
                      </a:xfrm>
                      <a:prstGeom prst="rect">
                        <a:avLst/>
                      </a:prstGeom>
                      <a:noFill/>
                      <a:ln>
                        <a:noFill/>
                      </a:ln>
                    </p:spPr>
                  </p:pic>
                </p:oleObj>
              </mc:Fallback>
            </mc:AlternateContent>
          </a:graphicData>
        </a:graphic>
      </p:graphicFrame>
      <p:sp>
        <p:nvSpPr>
          <p:cNvPr id="365" name="Google Shape;365;p22"/>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400"/>
              <a:buFont typeface="Noto Sans Symbols"/>
              <a:buNone/>
            </a:pPr>
            <a:r>
              <a:rPr lang="en-US" sz="1400">
                <a:solidFill>
                  <a:schemeClr val="lt1"/>
                </a:solidFill>
                <a:latin typeface="Times New Roman"/>
                <a:ea typeface="Times New Roman"/>
                <a:cs typeface="Times New Roman"/>
                <a:sym typeface="Times New Roman"/>
              </a:rPr>
              <a:t>P2</a:t>
            </a:r>
            <a:endParaRPr/>
          </a:p>
        </p:txBody>
      </p:sp>
      <p:pic>
        <p:nvPicPr>
          <p:cNvPr id="366" name="Google Shape;366;p22" descr="C:\Users\DoddandSusan\AppData\Local\Microsoft\Windows\Temporary Internet Files\Content.IE5\6ODO0SMF\MP900385338[1].jpg"/>
          <p:cNvPicPr preferRelativeResize="0"/>
          <p:nvPr/>
        </p:nvPicPr>
        <p:blipFill rotWithShape="1">
          <a:blip r:embed="rId6">
            <a:alphaModFix/>
          </a:blip>
          <a:srcRect/>
          <a:stretch/>
        </p:blipFill>
        <p:spPr>
          <a:xfrm>
            <a:off x="4800600" y="4778376"/>
            <a:ext cx="2590800" cy="1851025"/>
          </a:xfrm>
          <a:prstGeom prst="rect">
            <a:avLst/>
          </a:prstGeom>
          <a:noFill/>
          <a:ln>
            <a:noFill/>
          </a:ln>
        </p:spPr>
      </p:pic>
    </p:spTree>
  </p:cSld>
  <p:clrMapOvr>
    <a:masterClrMapping/>
  </p:clrMapOvr>
  <p:transition>
    <p:wip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70"/>
        <p:cNvGrpSpPr/>
        <p:nvPr/>
      </p:nvGrpSpPr>
      <p:grpSpPr>
        <a:xfrm>
          <a:off x="0" y="0"/>
          <a:ext cx="0" cy="0"/>
          <a:chOff x="0" y="0"/>
          <a:chExt cx="0" cy="0"/>
        </a:xfrm>
      </p:grpSpPr>
      <p:sp>
        <p:nvSpPr>
          <p:cNvPr id="371" name="Google Shape;371;p23"/>
          <p:cNvSpPr/>
          <p:nvPr/>
        </p:nvSpPr>
        <p:spPr>
          <a:xfrm>
            <a:off x="1953492" y="3505200"/>
            <a:ext cx="8305800" cy="2133600"/>
          </a:xfrm>
          <a:prstGeom prst="rect">
            <a:avLst/>
          </a:prstGeom>
          <a:gradFill>
            <a:gsLst>
              <a:gs pos="0">
                <a:srgbClr val="A6B6DE"/>
              </a:gs>
              <a:gs pos="50000">
                <a:srgbClr val="98AAD9"/>
              </a:gs>
              <a:gs pos="100000">
                <a:srgbClr val="859CD7"/>
              </a:gs>
            </a:gsLst>
            <a:lin ang="5400000" scaled="0"/>
          </a:gradFill>
          <a:ln w="9525" cap="flat" cmpd="sng">
            <a:solidFill>
              <a:schemeClr val="accent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graphicFrame>
        <p:nvGraphicFramePr>
          <p:cNvPr id="372" name="Google Shape;372;p23"/>
          <p:cNvGraphicFramePr/>
          <p:nvPr/>
        </p:nvGraphicFramePr>
        <p:xfrm>
          <a:off x="2025650" y="3735388"/>
          <a:ext cx="3155950" cy="1522412"/>
        </p:xfrm>
        <a:graphic>
          <a:graphicData uri="http://schemas.openxmlformats.org/presentationml/2006/ole">
            <mc:AlternateContent xmlns:mc="http://schemas.openxmlformats.org/markup-compatibility/2006">
              <mc:Choice xmlns:v="urn:schemas-microsoft-com:vml" Requires="v">
                <p:oleObj spid="_x0000_s3076" r:id="rId4" imgW="3155950" imgH="1522412" progId="Excel.Sheet.8">
                  <p:embed/>
                </p:oleObj>
              </mc:Choice>
              <mc:Fallback>
                <p:oleObj r:id="rId4" imgW="3155950" imgH="1522412" progId="Excel.Sheet.8">
                  <p:embed/>
                  <p:pic>
                    <p:nvPicPr>
                      <p:cNvPr id="372" name="Google Shape;372;p23"/>
                      <p:cNvPicPr preferRelativeResize="0"/>
                      <p:nvPr/>
                    </p:nvPicPr>
                    <p:blipFill rotWithShape="1">
                      <a:blip r:embed="rId5">
                        <a:alphaModFix/>
                      </a:blip>
                      <a:srcRect l="5032" t="10574" r="57909" b="11713"/>
                      <a:stretch/>
                    </p:blipFill>
                    <p:spPr>
                      <a:xfrm>
                        <a:off x="2025650" y="3735388"/>
                        <a:ext cx="3155950" cy="1522412"/>
                      </a:xfrm>
                      <a:prstGeom prst="rect">
                        <a:avLst/>
                      </a:prstGeom>
                      <a:noFill/>
                      <a:ln>
                        <a:noFill/>
                      </a:ln>
                    </p:spPr>
                  </p:pic>
                </p:oleObj>
              </mc:Fallback>
            </mc:AlternateContent>
          </a:graphicData>
        </a:graphic>
      </p:graphicFrame>
      <p:sp>
        <p:nvSpPr>
          <p:cNvPr id="373" name="Google Shape;373;p23"/>
          <p:cNvSpPr/>
          <p:nvPr/>
        </p:nvSpPr>
        <p:spPr>
          <a:xfrm>
            <a:off x="5638801" y="3735388"/>
            <a:ext cx="4264025" cy="1797050"/>
          </a:xfrm>
          <a:prstGeom prst="rect">
            <a:avLst/>
          </a:prstGeom>
          <a:noFill/>
          <a:ln>
            <a:noFill/>
          </a:ln>
        </p:spPr>
        <p:txBody>
          <a:bodyPr spcFirstLastPara="1" wrap="square" lIns="90475" tIns="44450" rIns="90475" bIns="44450" anchor="t" anchorCtr="0">
            <a:spAutoFit/>
          </a:bodyPr>
          <a:lstStyle/>
          <a:p>
            <a:pPr marL="0" marR="0" lvl="0" indent="0" algn="ctr" rtl="0">
              <a:spcBef>
                <a:spcPts val="0"/>
              </a:spcBef>
              <a:spcAft>
                <a:spcPts val="0"/>
              </a:spcAft>
              <a:buClr>
                <a:srgbClr val="002060"/>
              </a:buClr>
              <a:buSzPts val="2800"/>
              <a:buFont typeface="Noto Sans Symbols"/>
              <a:buNone/>
            </a:pPr>
            <a:r>
              <a:rPr lang="en-US" sz="2800" b="1">
                <a:solidFill>
                  <a:srgbClr val="002060"/>
                </a:solidFill>
                <a:latin typeface="Arial"/>
                <a:ea typeface="Arial"/>
                <a:cs typeface="Arial"/>
                <a:sym typeface="Arial"/>
              </a:rPr>
              <a:t>Musicland’s accountant computes estimated Bad Debts Expense of $2,400.</a:t>
            </a:r>
            <a:endParaRPr/>
          </a:p>
        </p:txBody>
      </p:sp>
      <p:sp>
        <p:nvSpPr>
          <p:cNvPr id="374" name="Google Shape;374;p23"/>
          <p:cNvSpPr txBox="1">
            <a:spLocks noGrp="1"/>
          </p:cNvSpPr>
          <p:nvPr>
            <p:ph type="title"/>
          </p:nvPr>
        </p:nvSpPr>
        <p:spPr>
          <a:xfrm>
            <a:off x="2513013" y="84138"/>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solidFill>
                  <a:schemeClr val="lt1"/>
                </a:solidFill>
              </a:rPr>
              <a:t>Percent of Sales Method</a:t>
            </a:r>
            <a:endParaRPr/>
          </a:p>
        </p:txBody>
      </p:sp>
      <p:sp>
        <p:nvSpPr>
          <p:cNvPr id="375" name="Google Shape;375;p23"/>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400"/>
              <a:buFont typeface="Noto Sans Symbols"/>
              <a:buNone/>
            </a:pPr>
            <a:r>
              <a:rPr lang="en-US" sz="1400">
                <a:solidFill>
                  <a:schemeClr val="lt1"/>
                </a:solidFill>
                <a:latin typeface="Times New Roman"/>
                <a:ea typeface="Times New Roman"/>
                <a:cs typeface="Times New Roman"/>
                <a:sym typeface="Times New Roman"/>
              </a:rPr>
              <a:t>P2</a:t>
            </a:r>
            <a:endParaRPr/>
          </a:p>
        </p:txBody>
      </p:sp>
      <p:pic>
        <p:nvPicPr>
          <p:cNvPr id="376" name="Google Shape;376;p23"/>
          <p:cNvPicPr preferRelativeResize="0"/>
          <p:nvPr/>
        </p:nvPicPr>
        <p:blipFill rotWithShape="1">
          <a:blip r:embed="rId6">
            <a:alphaModFix/>
          </a:blip>
          <a:srcRect/>
          <a:stretch/>
        </p:blipFill>
        <p:spPr>
          <a:xfrm>
            <a:off x="1570038" y="5715000"/>
            <a:ext cx="9059862" cy="990600"/>
          </a:xfrm>
          <a:prstGeom prst="rect">
            <a:avLst/>
          </a:prstGeom>
          <a:noFill/>
          <a:ln w="9525" cap="flat" cmpd="sng">
            <a:solidFill>
              <a:schemeClr val="dk1"/>
            </a:solidFill>
            <a:prstDash val="solid"/>
            <a:miter lim="800000"/>
            <a:headEnd type="none" w="sm" len="sm"/>
            <a:tailEnd type="none" w="sm" len="sm"/>
          </a:ln>
        </p:spPr>
      </p:pic>
      <p:sp>
        <p:nvSpPr>
          <p:cNvPr id="377" name="Google Shape;377;p23"/>
          <p:cNvSpPr/>
          <p:nvPr/>
        </p:nvSpPr>
        <p:spPr>
          <a:xfrm>
            <a:off x="1752600" y="1447801"/>
            <a:ext cx="8686800" cy="2024063"/>
          </a:xfrm>
          <a:prstGeom prst="rect">
            <a:avLst/>
          </a:prstGeom>
          <a:solidFill>
            <a:srgbClr val="D8E2F3"/>
          </a:solidFill>
          <a:ln w="12700" cap="flat" cmpd="sng">
            <a:solidFill>
              <a:schemeClr val="dk1"/>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0475" tIns="44450" rIns="90475" bIns="44450" anchor="t" anchorCtr="0">
            <a:spAutoFit/>
          </a:bodyPr>
          <a:lstStyle/>
          <a:p>
            <a:pPr marL="0" marR="0" lvl="0" indent="0" algn="ctr" rtl="0">
              <a:spcBef>
                <a:spcPts val="0"/>
              </a:spcBef>
              <a:spcAft>
                <a:spcPts val="0"/>
              </a:spcAft>
              <a:buNone/>
            </a:pPr>
            <a:r>
              <a:rPr lang="en-US" sz="2800">
                <a:solidFill>
                  <a:srgbClr val="002060"/>
                </a:solidFill>
                <a:latin typeface="Calibri"/>
                <a:ea typeface="Calibri"/>
                <a:cs typeface="Calibri"/>
                <a:sym typeface="Calibri"/>
              </a:rPr>
              <a:t>Musicland has credit sales of $400,000 in 2011.  It is estimated that 0.6% of credit sales will eventually prove uncollectible.</a:t>
            </a:r>
            <a:endParaRPr/>
          </a:p>
          <a:p>
            <a:pPr marL="0" marR="0" lvl="0" indent="0" algn="ctr" rtl="0">
              <a:spcBef>
                <a:spcPts val="1400"/>
              </a:spcBef>
              <a:spcAft>
                <a:spcPts val="0"/>
              </a:spcAft>
              <a:buNone/>
            </a:pPr>
            <a:r>
              <a:rPr lang="en-US" sz="2800">
                <a:solidFill>
                  <a:srgbClr val="002060"/>
                </a:solidFill>
                <a:latin typeface="Calibri"/>
                <a:ea typeface="Calibri"/>
                <a:cs typeface="Calibri"/>
                <a:sym typeface="Calibri"/>
              </a:rPr>
              <a:t>Let’s look at recording Bad Debts Expense for 2011.</a:t>
            </a:r>
            <a:endParaRPr/>
          </a:p>
        </p:txBody>
      </p:sp>
    </p:spTree>
  </p:cSld>
  <p:clrMapOvr>
    <a:masterClrMapping/>
  </p:clrMapOvr>
  <p:transition>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81"/>
        <p:cNvGrpSpPr/>
        <p:nvPr/>
      </p:nvGrpSpPr>
      <p:grpSpPr>
        <a:xfrm>
          <a:off x="0" y="0"/>
          <a:ext cx="0" cy="0"/>
          <a:chOff x="0" y="0"/>
          <a:chExt cx="0" cy="0"/>
        </a:xfrm>
      </p:grpSpPr>
      <p:sp>
        <p:nvSpPr>
          <p:cNvPr id="382" name="Google Shape;382;p24"/>
          <p:cNvSpPr txBox="1">
            <a:spLocks noGrp="1"/>
          </p:cNvSpPr>
          <p:nvPr>
            <p:ph type="title"/>
          </p:nvPr>
        </p:nvSpPr>
        <p:spPr>
          <a:xfrm>
            <a:off x="2528889" y="199231"/>
            <a:ext cx="8534400" cy="11430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solidFill>
                  <a:schemeClr val="lt1"/>
                </a:solidFill>
              </a:rPr>
              <a:t>Percent of Receivables Method</a:t>
            </a:r>
            <a:endParaRPr/>
          </a:p>
        </p:txBody>
      </p:sp>
      <p:sp>
        <p:nvSpPr>
          <p:cNvPr id="383" name="Google Shape;383;p24"/>
          <p:cNvSpPr txBox="1">
            <a:spLocks noGrp="1"/>
          </p:cNvSpPr>
          <p:nvPr>
            <p:ph type="body" idx="4294967295"/>
          </p:nvPr>
        </p:nvSpPr>
        <p:spPr>
          <a:xfrm>
            <a:off x="2376488" y="1600200"/>
            <a:ext cx="7453312" cy="4419600"/>
          </a:xfrm>
          <a:prstGeom prst="rect">
            <a:avLst/>
          </a:prstGeom>
          <a:solidFill>
            <a:srgbClr val="FFF2CC"/>
          </a:solidFill>
          <a:ln w="9525" cap="flat" cmpd="sng">
            <a:solidFill>
              <a:schemeClr val="dk1"/>
            </a:solidFill>
            <a:prstDash val="solid"/>
            <a:round/>
            <a:headEnd type="none" w="sm" len="sm"/>
            <a:tailEnd type="none" w="sm" len="sm"/>
          </a:ln>
        </p:spPr>
        <p:txBody>
          <a:bodyPr spcFirstLastPara="1" wrap="square" lIns="90475" tIns="44450" rIns="90475" bIns="44450" anchor="t" anchorCtr="0">
            <a:normAutofit/>
          </a:bodyPr>
          <a:lstStyle/>
          <a:p>
            <a:pPr marL="514350" lvl="0" indent="-514350" algn="l" rtl="0">
              <a:lnSpc>
                <a:spcPct val="90000"/>
              </a:lnSpc>
              <a:spcBef>
                <a:spcPts val="0"/>
              </a:spcBef>
              <a:spcAft>
                <a:spcPts val="0"/>
              </a:spcAft>
              <a:buClr>
                <a:srgbClr val="002060"/>
              </a:buClr>
              <a:buSzPts val="2800"/>
              <a:buFont typeface="Calibri"/>
              <a:buAutoNum type="arabicPeriod"/>
            </a:pPr>
            <a:r>
              <a:rPr lang="en-US" b="1">
                <a:solidFill>
                  <a:srgbClr val="002060"/>
                </a:solidFill>
              </a:rPr>
              <a:t>Compute the estimate of the Allowance for Doubtful Accounts.</a:t>
            </a:r>
            <a:br>
              <a:rPr lang="en-US" b="1">
                <a:solidFill>
                  <a:srgbClr val="002060"/>
                </a:solidFill>
              </a:rPr>
            </a:br>
            <a:r>
              <a:rPr lang="en-US" b="1">
                <a:solidFill>
                  <a:srgbClr val="002060"/>
                </a:solidFill>
              </a:rPr>
              <a:t> </a:t>
            </a:r>
            <a:br>
              <a:rPr lang="en-US" b="1">
                <a:solidFill>
                  <a:srgbClr val="002060"/>
                </a:solidFill>
              </a:rPr>
            </a:br>
            <a:endParaRPr b="1">
              <a:solidFill>
                <a:srgbClr val="002060"/>
              </a:solidFill>
            </a:endParaRPr>
          </a:p>
          <a:p>
            <a:pPr marL="514350" lvl="0" indent="-514350" algn="l" rtl="0">
              <a:lnSpc>
                <a:spcPct val="90000"/>
              </a:lnSpc>
              <a:spcBef>
                <a:spcPts val="1000"/>
              </a:spcBef>
              <a:spcAft>
                <a:spcPts val="0"/>
              </a:spcAft>
              <a:buClr>
                <a:srgbClr val="002060"/>
              </a:buClr>
              <a:buSzPts val="2800"/>
              <a:buFont typeface="Calibri"/>
              <a:buAutoNum type="arabicPeriod"/>
            </a:pPr>
            <a:r>
              <a:rPr lang="en-US" b="1">
                <a:solidFill>
                  <a:srgbClr val="002060"/>
                </a:solidFill>
              </a:rPr>
              <a:t>Bad Debts Expense is computed as:</a:t>
            </a:r>
            <a:endParaRPr/>
          </a:p>
        </p:txBody>
      </p:sp>
      <p:graphicFrame>
        <p:nvGraphicFramePr>
          <p:cNvPr id="384" name="Google Shape;384;p24"/>
          <p:cNvGraphicFramePr/>
          <p:nvPr/>
        </p:nvGraphicFramePr>
        <p:xfrm>
          <a:off x="2528889" y="2438401"/>
          <a:ext cx="7077075" cy="822325"/>
        </p:xfrm>
        <a:graphic>
          <a:graphicData uri="http://schemas.openxmlformats.org/presentationml/2006/ole">
            <mc:AlternateContent xmlns:mc="http://schemas.openxmlformats.org/markup-compatibility/2006">
              <mc:Choice xmlns:v="urn:schemas-microsoft-com:vml" Requires="v">
                <p:oleObj spid="_x0000_s4100" r:id="rId4" imgW="7077075" imgH="822325" progId="Excel.Sheet.8">
                  <p:embed/>
                </p:oleObj>
              </mc:Choice>
              <mc:Fallback>
                <p:oleObj r:id="rId4" imgW="7077075" imgH="822325" progId="Excel.Sheet.8">
                  <p:embed/>
                  <p:pic>
                    <p:nvPicPr>
                      <p:cNvPr id="384" name="Google Shape;384;p24"/>
                      <p:cNvPicPr preferRelativeResize="0"/>
                      <p:nvPr/>
                    </p:nvPicPr>
                    <p:blipFill rotWithShape="1">
                      <a:blip r:embed="rId5">
                        <a:alphaModFix/>
                      </a:blip>
                      <a:srcRect l="6416" t="25790" r="5698" b="16667"/>
                      <a:stretch/>
                    </p:blipFill>
                    <p:spPr>
                      <a:xfrm>
                        <a:off x="2528889" y="2438401"/>
                        <a:ext cx="7077075" cy="822325"/>
                      </a:xfrm>
                      <a:prstGeom prst="rect">
                        <a:avLst/>
                      </a:prstGeom>
                      <a:noFill/>
                      <a:ln>
                        <a:noFill/>
                      </a:ln>
                    </p:spPr>
                  </p:pic>
                </p:oleObj>
              </mc:Fallback>
            </mc:AlternateContent>
          </a:graphicData>
        </a:graphic>
      </p:graphicFrame>
      <p:graphicFrame>
        <p:nvGraphicFramePr>
          <p:cNvPr id="385" name="Google Shape;385;p24"/>
          <p:cNvGraphicFramePr/>
          <p:nvPr/>
        </p:nvGraphicFramePr>
        <p:xfrm>
          <a:off x="2895600" y="3776664"/>
          <a:ext cx="3000000" cy="3000000"/>
        </p:xfrm>
        <a:graphic>
          <a:graphicData uri="http://schemas.openxmlformats.org/drawingml/2006/table">
            <a:tbl>
              <a:tblPr>
                <a:noFill/>
                <a:tableStyleId>{B64FFF4B-813A-4CB4-918A-CFE2450D27E4}</a:tableStyleId>
              </a:tblPr>
              <a:tblGrid>
                <a:gridCol w="794575">
                  <a:extLst>
                    <a:ext uri="{9D8B030D-6E8A-4147-A177-3AD203B41FA5}">
                      <a16:colId xmlns:a16="http://schemas.microsoft.com/office/drawing/2014/main" val="20000"/>
                    </a:ext>
                  </a:extLst>
                </a:gridCol>
                <a:gridCol w="5682425">
                  <a:extLst>
                    <a:ext uri="{9D8B030D-6E8A-4147-A177-3AD203B41FA5}">
                      <a16:colId xmlns:a16="http://schemas.microsoft.com/office/drawing/2014/main" val="20001"/>
                    </a:ext>
                  </a:extLst>
                </a:gridCol>
              </a:tblGrid>
              <a:tr h="514125">
                <a:tc gridSpan="2">
                  <a:txBody>
                    <a:bodyPr/>
                    <a:lstStyle/>
                    <a:p>
                      <a:pPr marL="0" marR="0" lvl="0" indent="0" algn="l" rtl="0">
                        <a:spcBef>
                          <a:spcPts val="0"/>
                        </a:spcBef>
                        <a:spcAft>
                          <a:spcPts val="0"/>
                        </a:spcAft>
                        <a:buNone/>
                      </a:pPr>
                      <a:r>
                        <a:rPr lang="en-US" sz="2400" b="0" i="0" u="none" strike="noStrike" cap="none">
                          <a:solidFill>
                            <a:srgbClr val="1F497D"/>
                          </a:solidFill>
                          <a:latin typeface="Arial"/>
                          <a:ea typeface="Arial"/>
                          <a:cs typeface="Arial"/>
                          <a:sym typeface="Arial"/>
                        </a:rPr>
                        <a:t>    Total Estimated Bad Debts Expense </a:t>
                      </a:r>
                      <a:endParaRPr/>
                    </a:p>
                  </a:txBody>
                  <a:tcPr marL="0" marR="0" marT="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B8CCE4"/>
                    </a:solidFill>
                  </a:tcPr>
                </a:tc>
                <a:tc hMerge="1">
                  <a:txBody>
                    <a:bodyPr/>
                    <a:lstStyle/>
                    <a:p>
                      <a:endParaRPr lang="en-US"/>
                    </a:p>
                  </a:txBody>
                  <a:tcPr/>
                </a:tc>
                <a:extLst>
                  <a:ext uri="{0D108BD9-81ED-4DB2-BD59-A6C34878D82A}">
                    <a16:rowId xmlns:a16="http://schemas.microsoft.com/office/drawing/2014/main" val="10000"/>
                  </a:ext>
                </a:extLst>
              </a:tr>
              <a:tr h="514125">
                <a:tc gridSpan="2">
                  <a:txBody>
                    <a:bodyPr/>
                    <a:lstStyle/>
                    <a:p>
                      <a:pPr marL="0" marR="0" lvl="0" indent="0" algn="l" rtl="0">
                        <a:spcBef>
                          <a:spcPts val="0"/>
                        </a:spcBef>
                        <a:spcAft>
                          <a:spcPts val="0"/>
                        </a:spcAft>
                        <a:buNone/>
                      </a:pPr>
                      <a:r>
                        <a:rPr lang="en-US" sz="2400" b="0" i="0" u="none" strike="noStrike" cap="none">
                          <a:solidFill>
                            <a:srgbClr val="1F497D"/>
                          </a:solidFill>
                          <a:latin typeface="Arial"/>
                          <a:ea typeface="Arial"/>
                          <a:cs typeface="Arial"/>
                          <a:sym typeface="Arial"/>
                        </a:rPr>
                        <a:t> </a:t>
                      </a:r>
                      <a:r>
                        <a:rPr lang="en-US" sz="2400" b="1" i="0" u="none" strike="noStrike" cap="none">
                          <a:solidFill>
                            <a:srgbClr val="1F497D"/>
                          </a:solidFill>
                          <a:latin typeface="Arial"/>
                          <a:ea typeface="Arial"/>
                          <a:cs typeface="Arial"/>
                          <a:sym typeface="Arial"/>
                        </a:rPr>
                        <a:t>–</a:t>
                      </a:r>
                      <a:r>
                        <a:rPr lang="en-US" sz="2400" b="0" i="0" u="none" strike="noStrike" cap="none">
                          <a:solidFill>
                            <a:srgbClr val="1F497D"/>
                          </a:solidFill>
                          <a:latin typeface="Arial"/>
                          <a:ea typeface="Arial"/>
                          <a:cs typeface="Arial"/>
                          <a:sym typeface="Arial"/>
                        </a:rPr>
                        <a:t>  Previous Balance in Allowance Account </a:t>
                      </a:r>
                      <a:endParaRPr/>
                    </a:p>
                  </a:txBody>
                  <a:tcPr marL="0" marR="0" marT="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solidFill>
                      <a:prstDash val="solid"/>
                      <a:round/>
                      <a:headEnd type="none" w="sm" len="sm"/>
                      <a:tailEnd type="none" w="sm" len="sm"/>
                    </a:lnB>
                    <a:solidFill>
                      <a:srgbClr val="B8CCE4"/>
                    </a:solidFill>
                  </a:tcPr>
                </a:tc>
                <a:tc hMerge="1">
                  <a:txBody>
                    <a:bodyPr/>
                    <a:lstStyle/>
                    <a:p>
                      <a:endParaRPr lang="en-US"/>
                    </a:p>
                  </a:txBody>
                  <a:tcPr/>
                </a:tc>
                <a:extLst>
                  <a:ext uri="{0D108BD9-81ED-4DB2-BD59-A6C34878D82A}">
                    <a16:rowId xmlns:a16="http://schemas.microsoft.com/office/drawing/2014/main" val="10001"/>
                  </a:ext>
                </a:extLst>
              </a:tr>
              <a:tr h="544350">
                <a:tc gridSpan="2">
                  <a:txBody>
                    <a:bodyPr/>
                    <a:lstStyle/>
                    <a:p>
                      <a:pPr marL="0" marR="0" lvl="0" indent="0" algn="l" rtl="0">
                        <a:spcBef>
                          <a:spcPts val="0"/>
                        </a:spcBef>
                        <a:spcAft>
                          <a:spcPts val="0"/>
                        </a:spcAft>
                        <a:buNone/>
                      </a:pPr>
                      <a:r>
                        <a:rPr lang="en-US" sz="2400" b="0" i="0" u="none" strike="noStrike" cap="none">
                          <a:solidFill>
                            <a:srgbClr val="1F497D"/>
                          </a:solidFill>
                          <a:latin typeface="Arial"/>
                          <a:ea typeface="Arial"/>
                          <a:cs typeface="Arial"/>
                          <a:sym typeface="Arial"/>
                        </a:rPr>
                        <a:t> = Current Bad Debts Expense </a:t>
                      </a:r>
                      <a:endParaRPr/>
                    </a:p>
                  </a:txBody>
                  <a:tcPr marL="0" marR="0" marT="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25400" cap="flat" cmpd="sng">
                      <a:solidFill>
                        <a:srgbClr val="000000"/>
                      </a:solidFill>
                      <a:prstDash val="solid"/>
                      <a:round/>
                      <a:headEnd type="none" w="sm" len="sm"/>
                      <a:tailEnd type="none" w="sm" len="sm"/>
                    </a:lnB>
                    <a:solidFill>
                      <a:srgbClr val="B8CCE4"/>
                    </a:solidFill>
                  </a:tcPr>
                </a:tc>
                <a:tc hMerge="1">
                  <a:txBody>
                    <a:bodyPr/>
                    <a:lstStyle/>
                    <a:p>
                      <a:endParaRPr lang="en-US"/>
                    </a:p>
                  </a:txBody>
                  <a:tcPr/>
                </a:tc>
                <a:extLst>
                  <a:ext uri="{0D108BD9-81ED-4DB2-BD59-A6C34878D82A}">
                    <a16:rowId xmlns:a16="http://schemas.microsoft.com/office/drawing/2014/main" val="10002"/>
                  </a:ext>
                </a:extLst>
              </a:tr>
              <a:tr h="365725">
                <a:tc>
                  <a:txBody>
                    <a:bodyPr/>
                    <a:lstStyle/>
                    <a:p>
                      <a:pPr marL="0" marR="0" lvl="0" indent="0" algn="l" rtl="0">
                        <a:spcBef>
                          <a:spcPts val="0"/>
                        </a:spcBef>
                        <a:spcAft>
                          <a:spcPts val="0"/>
                        </a:spcAft>
                        <a:buNone/>
                      </a:pPr>
                      <a:r>
                        <a:rPr lang="en-US" sz="2400" b="1" i="0" u="none" strike="noStrike" cap="none">
                          <a:solidFill>
                            <a:srgbClr val="1F497D"/>
                          </a:solidFill>
                          <a:latin typeface="Arial"/>
                          <a:ea typeface="Arial"/>
                          <a:cs typeface="Arial"/>
                          <a:sym typeface="Arial"/>
                        </a:rPr>
                        <a:t> </a:t>
                      </a:r>
                      <a:endParaRPr/>
                    </a:p>
                  </a:txBody>
                  <a:tcPr marL="0" marR="0" marT="0" marB="0" anchor="b">
                    <a:lnL w="9525" cap="flat" cmpd="sng">
                      <a:solidFill>
                        <a:srgbClr val="000000"/>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25400"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B8CCE4"/>
                    </a:solidFill>
                  </a:tcPr>
                </a:tc>
                <a:tc>
                  <a:txBody>
                    <a:bodyPr/>
                    <a:lstStyle/>
                    <a:p>
                      <a:pPr marL="0" marR="0" lvl="0" indent="0" algn="l" rtl="0">
                        <a:spcBef>
                          <a:spcPts val="0"/>
                        </a:spcBef>
                        <a:spcAft>
                          <a:spcPts val="0"/>
                        </a:spcAft>
                        <a:buNone/>
                      </a:pPr>
                      <a:r>
                        <a:rPr lang="en-US" sz="2400" b="1" i="0" u="none" strike="noStrike" cap="none">
                          <a:solidFill>
                            <a:srgbClr val="1F497D"/>
                          </a:solidFill>
                          <a:latin typeface="Arial"/>
                          <a:ea typeface="Arial"/>
                          <a:cs typeface="Arial"/>
                          <a:sym typeface="Arial"/>
                        </a:rPr>
                        <a:t> </a:t>
                      </a:r>
                      <a:endParaRPr/>
                    </a:p>
                  </a:txBody>
                  <a:tcPr marL="0" marR="0" marT="0" marB="0" anchor="b">
                    <a:lnL w="9525" cap="flat" cmpd="sng">
                      <a:solidFill>
                        <a:srgbClr val="000000">
                          <a:alpha val="0"/>
                        </a:srgbClr>
                      </a:solidFill>
                      <a:prstDash val="solid"/>
                      <a:round/>
                      <a:headEnd type="none" w="sm" len="sm"/>
                      <a:tailEnd type="none" w="sm" len="sm"/>
                    </a:lnL>
                    <a:lnR w="9525" cap="flat" cmpd="sng">
                      <a:solidFill>
                        <a:srgbClr val="000000"/>
                      </a:solidFill>
                      <a:prstDash val="solid"/>
                      <a:round/>
                      <a:headEnd type="none" w="sm" len="sm"/>
                      <a:tailEnd type="none" w="sm" len="sm"/>
                    </a:lnR>
                    <a:lnT w="25400"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B8CCE4"/>
                    </a:solidFill>
                  </a:tcPr>
                </a:tc>
                <a:extLst>
                  <a:ext uri="{0D108BD9-81ED-4DB2-BD59-A6C34878D82A}">
                    <a16:rowId xmlns:a16="http://schemas.microsoft.com/office/drawing/2014/main" val="10003"/>
                  </a:ext>
                </a:extLst>
              </a:tr>
            </a:tbl>
          </a:graphicData>
        </a:graphic>
      </p:graphicFrame>
      <p:sp>
        <p:nvSpPr>
          <p:cNvPr id="386" name="Google Shape;386;p24"/>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400"/>
              <a:buFont typeface="Noto Sans Symbols"/>
              <a:buNone/>
            </a:pPr>
            <a:r>
              <a:rPr lang="en-US" sz="1400">
                <a:solidFill>
                  <a:schemeClr val="lt1"/>
                </a:solidFill>
                <a:latin typeface="Times New Roman"/>
                <a:ea typeface="Times New Roman"/>
                <a:cs typeface="Times New Roman"/>
                <a:sym typeface="Times New Roman"/>
              </a:rPr>
              <a:t>P2</a:t>
            </a:r>
            <a:endParaRPr/>
          </a:p>
        </p:txBody>
      </p:sp>
    </p:spTree>
  </p:cSld>
  <p:clrMapOvr>
    <a:masterClrMapping/>
  </p:clrMapOvr>
  <p:transition>
    <p:wip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90"/>
        <p:cNvGrpSpPr/>
        <p:nvPr/>
      </p:nvGrpSpPr>
      <p:grpSpPr>
        <a:xfrm>
          <a:off x="0" y="0"/>
          <a:ext cx="0" cy="0"/>
          <a:chOff x="0" y="0"/>
          <a:chExt cx="0" cy="0"/>
        </a:xfrm>
      </p:grpSpPr>
      <p:sp>
        <p:nvSpPr>
          <p:cNvPr id="391" name="Google Shape;391;p25"/>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400"/>
              <a:buFont typeface="Noto Sans Symbols"/>
              <a:buNone/>
            </a:pPr>
            <a:r>
              <a:rPr lang="en-US" sz="1400">
                <a:solidFill>
                  <a:schemeClr val="lt1"/>
                </a:solidFill>
                <a:latin typeface="Times New Roman"/>
                <a:ea typeface="Times New Roman"/>
                <a:cs typeface="Times New Roman"/>
                <a:sym typeface="Times New Roman"/>
              </a:rPr>
              <a:t>P2</a:t>
            </a:r>
            <a:endParaRPr/>
          </a:p>
        </p:txBody>
      </p:sp>
      <p:sp>
        <p:nvSpPr>
          <p:cNvPr id="392" name="Google Shape;392;p25"/>
          <p:cNvSpPr/>
          <p:nvPr/>
        </p:nvSpPr>
        <p:spPr>
          <a:xfrm>
            <a:off x="1524000" y="1524001"/>
            <a:ext cx="9144000" cy="1108075"/>
          </a:xfrm>
          <a:prstGeom prst="rect">
            <a:avLst/>
          </a:prstGeom>
          <a:solidFill>
            <a:srgbClr val="FFF2CC"/>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200">
                <a:solidFill>
                  <a:srgbClr val="002060"/>
                </a:solidFill>
                <a:latin typeface="Calibri"/>
                <a:ea typeface="Calibri"/>
                <a:cs typeface="Calibri"/>
                <a:sym typeface="Calibri"/>
              </a:rPr>
              <a:t>Musicland has $50,000 in accounts receivable and a $200 credit balance in Allowance for Doubtful Accounts on December 31, 2011. Past experience suggests that 5% of receivables are uncollectible. </a:t>
            </a:r>
            <a:endParaRPr/>
          </a:p>
        </p:txBody>
      </p:sp>
      <p:graphicFrame>
        <p:nvGraphicFramePr>
          <p:cNvPr id="393" name="Google Shape;393;p25"/>
          <p:cNvGraphicFramePr/>
          <p:nvPr/>
        </p:nvGraphicFramePr>
        <p:xfrm>
          <a:off x="2038350" y="3576638"/>
          <a:ext cx="3348038" cy="1681162"/>
        </p:xfrm>
        <a:graphic>
          <a:graphicData uri="http://schemas.openxmlformats.org/presentationml/2006/ole">
            <mc:AlternateContent xmlns:mc="http://schemas.openxmlformats.org/markup-compatibility/2006">
              <mc:Choice xmlns:v="urn:schemas-microsoft-com:vml" Requires="v">
                <p:oleObj spid="_x0000_s5124" r:id="rId4" imgW="3348038" imgH="1681162" progId="Excel.Sheet.8">
                  <p:embed/>
                </p:oleObj>
              </mc:Choice>
              <mc:Fallback>
                <p:oleObj r:id="rId4" imgW="3348038" imgH="1681162" progId="Excel.Sheet.8">
                  <p:embed/>
                  <p:pic>
                    <p:nvPicPr>
                      <p:cNvPr id="393" name="Google Shape;393;p25"/>
                      <p:cNvPicPr preferRelativeResize="0"/>
                      <p:nvPr/>
                    </p:nvPicPr>
                    <p:blipFill rotWithShape="1">
                      <a:blip r:embed="rId5">
                        <a:alphaModFix/>
                      </a:blip>
                      <a:srcRect l="3415" t="13129" r="55428" b="11711"/>
                      <a:stretch/>
                    </p:blipFill>
                    <p:spPr>
                      <a:xfrm>
                        <a:off x="2038350" y="3576638"/>
                        <a:ext cx="3348038" cy="1681162"/>
                      </a:xfrm>
                      <a:prstGeom prst="rect">
                        <a:avLst/>
                      </a:prstGeom>
                      <a:noFill/>
                      <a:ln>
                        <a:noFill/>
                      </a:ln>
                    </p:spPr>
                  </p:pic>
                </p:oleObj>
              </mc:Fallback>
            </mc:AlternateContent>
          </a:graphicData>
        </a:graphic>
      </p:graphicFrame>
      <p:sp>
        <p:nvSpPr>
          <p:cNvPr id="394" name="Google Shape;394;p25"/>
          <p:cNvSpPr/>
          <p:nvPr/>
        </p:nvSpPr>
        <p:spPr>
          <a:xfrm>
            <a:off x="1601789" y="3035300"/>
            <a:ext cx="4264025" cy="698500"/>
          </a:xfrm>
          <a:prstGeom prst="rect">
            <a:avLst/>
          </a:prstGeom>
          <a:noFill/>
          <a:ln>
            <a:noFill/>
          </a:ln>
        </p:spPr>
        <p:txBody>
          <a:bodyPr spcFirstLastPara="1" wrap="square" lIns="90475" tIns="44450" rIns="90475" bIns="44450" anchor="t" anchorCtr="0">
            <a:spAutoFit/>
          </a:bodyPr>
          <a:lstStyle/>
          <a:p>
            <a:pPr marL="0" marR="0" lvl="0" indent="0" algn="ctr" rtl="0">
              <a:spcBef>
                <a:spcPts val="0"/>
              </a:spcBef>
              <a:spcAft>
                <a:spcPts val="0"/>
              </a:spcAft>
              <a:buNone/>
            </a:pPr>
            <a:r>
              <a:rPr lang="en-US" sz="2000" b="1">
                <a:solidFill>
                  <a:srgbClr val="7B7B7B"/>
                </a:solidFill>
                <a:latin typeface="Calibri"/>
                <a:ea typeface="Calibri"/>
                <a:cs typeface="Calibri"/>
                <a:sym typeface="Calibri"/>
              </a:rPr>
              <a:t>Desired balance in Allowance for Doubtful Accounts.</a:t>
            </a:r>
            <a:endParaRPr/>
          </a:p>
        </p:txBody>
      </p:sp>
      <p:pic>
        <p:nvPicPr>
          <p:cNvPr id="395" name="Google Shape;395;p25"/>
          <p:cNvPicPr preferRelativeResize="0"/>
          <p:nvPr/>
        </p:nvPicPr>
        <p:blipFill rotWithShape="1">
          <a:blip r:embed="rId6">
            <a:alphaModFix/>
          </a:blip>
          <a:srcRect/>
          <a:stretch/>
        </p:blipFill>
        <p:spPr>
          <a:xfrm>
            <a:off x="6477000" y="3048001"/>
            <a:ext cx="3581400" cy="2111375"/>
          </a:xfrm>
          <a:prstGeom prst="rect">
            <a:avLst/>
          </a:prstGeom>
          <a:noFill/>
          <a:ln w="9525" cap="flat" cmpd="sng">
            <a:solidFill>
              <a:schemeClr val="dk1"/>
            </a:solidFill>
            <a:prstDash val="solid"/>
            <a:miter lim="800000"/>
            <a:headEnd type="none" w="sm" len="sm"/>
            <a:tailEnd type="none" w="sm" len="sm"/>
          </a:ln>
        </p:spPr>
      </p:pic>
      <p:pic>
        <p:nvPicPr>
          <p:cNvPr id="396" name="Google Shape;396;p25"/>
          <p:cNvPicPr preferRelativeResize="0"/>
          <p:nvPr/>
        </p:nvPicPr>
        <p:blipFill rotWithShape="1">
          <a:blip r:embed="rId7">
            <a:alphaModFix/>
          </a:blip>
          <a:srcRect/>
          <a:stretch/>
        </p:blipFill>
        <p:spPr>
          <a:xfrm>
            <a:off x="1600201" y="5581650"/>
            <a:ext cx="8901113" cy="971550"/>
          </a:xfrm>
          <a:prstGeom prst="rect">
            <a:avLst/>
          </a:prstGeom>
          <a:noFill/>
          <a:ln w="9525" cap="flat" cmpd="sng">
            <a:solidFill>
              <a:schemeClr val="dk1"/>
            </a:solidFill>
            <a:prstDash val="solid"/>
            <a:miter lim="800000"/>
            <a:headEnd type="none" w="sm" len="sm"/>
            <a:tailEnd type="none" w="sm" len="sm"/>
          </a:ln>
        </p:spPr>
      </p:pic>
      <p:sp>
        <p:nvSpPr>
          <p:cNvPr id="397" name="Google Shape;397;p25"/>
          <p:cNvSpPr txBox="1">
            <a:spLocks noGrp="1"/>
          </p:cNvSpPr>
          <p:nvPr>
            <p:ph type="title"/>
          </p:nvPr>
        </p:nvSpPr>
        <p:spPr>
          <a:xfrm>
            <a:off x="2495550" y="219076"/>
            <a:ext cx="8534400" cy="11430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solidFill>
                  <a:schemeClr val="lt1"/>
                </a:solidFill>
              </a:rPr>
              <a:t>Percent of Receivables Method</a:t>
            </a:r>
            <a:endParaRPr/>
          </a:p>
        </p:txBody>
      </p:sp>
      <p:cxnSp>
        <p:nvCxnSpPr>
          <p:cNvPr id="398" name="Google Shape;398;p25"/>
          <p:cNvCxnSpPr/>
          <p:nvPr/>
        </p:nvCxnSpPr>
        <p:spPr>
          <a:xfrm rot="-5400000" flipH="1">
            <a:off x="9505950" y="5238750"/>
            <a:ext cx="1257300" cy="152400"/>
          </a:xfrm>
          <a:prstGeom prst="bentConnector2">
            <a:avLst/>
          </a:prstGeom>
          <a:noFill/>
          <a:ln w="28575" cap="flat" cmpd="sng">
            <a:solidFill>
              <a:schemeClr val="accent1"/>
            </a:solidFill>
            <a:prstDash val="solid"/>
            <a:miter lim="800000"/>
            <a:headEnd type="none" w="sm" len="sm"/>
            <a:tailEnd type="stealth" w="med" len="med"/>
          </a:ln>
        </p:spPr>
      </p:cxnSp>
    </p:spTree>
  </p:cSld>
  <p:clrMapOvr>
    <a:masterClrMapping/>
  </p:clrMapOvr>
  <p:transition>
    <p:spli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02"/>
        <p:cNvGrpSpPr/>
        <p:nvPr/>
      </p:nvGrpSpPr>
      <p:grpSpPr>
        <a:xfrm>
          <a:off x="0" y="0"/>
          <a:ext cx="0" cy="0"/>
          <a:chOff x="0" y="0"/>
          <a:chExt cx="0" cy="0"/>
        </a:xfrm>
      </p:grpSpPr>
      <p:sp>
        <p:nvSpPr>
          <p:cNvPr id="403" name="Google Shape;403;p26"/>
          <p:cNvSpPr/>
          <p:nvPr/>
        </p:nvSpPr>
        <p:spPr>
          <a:xfrm>
            <a:off x="1758950" y="3282950"/>
            <a:ext cx="5473700" cy="1358900"/>
          </a:xfrm>
          <a:prstGeom prst="rect">
            <a:avLst/>
          </a:prstGeom>
          <a:solidFill>
            <a:srgbClr val="DFFFDF"/>
          </a:solidFill>
          <a:ln w="12700" cap="flat" cmpd="sng">
            <a:solidFill>
              <a:srgbClr val="414141"/>
            </a:solidFill>
            <a:prstDash val="solid"/>
            <a:miter lim="800000"/>
            <a:headEnd type="none" w="sm" len="sm"/>
            <a:tailEnd type="none" w="sm" len="sm"/>
          </a:ln>
          <a:effectLst>
            <a:outerShdw dist="107763" dir="2700000" algn="ctr" rotWithShape="0">
              <a:srgbClr val="414141"/>
            </a:outerShdw>
          </a:effectLst>
        </p:spPr>
        <p:txBody>
          <a:bodyPr spcFirstLastPara="1" wrap="square" lIns="0" tIns="0" rIns="0" bIns="0" anchor="ctr" anchorCtr="1">
            <a:noAutofit/>
          </a:bodyPr>
          <a:lstStyle/>
          <a:p>
            <a:pPr marL="0" marR="0" lvl="0" indent="0" algn="ctr" rtl="0">
              <a:spcBef>
                <a:spcPts val="0"/>
              </a:spcBef>
              <a:spcAft>
                <a:spcPts val="0"/>
              </a:spcAft>
              <a:buNone/>
            </a:pPr>
            <a:r>
              <a:rPr lang="en-US" sz="2400" b="1">
                <a:solidFill>
                  <a:srgbClr val="006600"/>
                </a:solidFill>
                <a:latin typeface="Arial"/>
                <a:ea typeface="Arial"/>
                <a:cs typeface="Arial"/>
                <a:sym typeface="Arial"/>
              </a:rPr>
              <a:t>Each age group is multiplied by its estimated bad debts percentage.</a:t>
            </a:r>
            <a:endParaRPr/>
          </a:p>
        </p:txBody>
      </p:sp>
      <p:sp>
        <p:nvSpPr>
          <p:cNvPr id="404" name="Google Shape;404;p26"/>
          <p:cNvSpPr/>
          <p:nvPr/>
        </p:nvSpPr>
        <p:spPr>
          <a:xfrm>
            <a:off x="1758950" y="5035550"/>
            <a:ext cx="5473700" cy="1054100"/>
          </a:xfrm>
          <a:prstGeom prst="rect">
            <a:avLst/>
          </a:prstGeom>
          <a:solidFill>
            <a:srgbClr val="DFFFDF"/>
          </a:solidFill>
          <a:ln w="12700" cap="flat" cmpd="sng">
            <a:solidFill>
              <a:srgbClr val="414141"/>
            </a:solidFill>
            <a:prstDash val="solid"/>
            <a:miter lim="800000"/>
            <a:headEnd type="none" w="sm" len="sm"/>
            <a:tailEnd type="none" w="sm" len="sm"/>
          </a:ln>
          <a:effectLst>
            <a:outerShdw dist="107763" dir="2700000" algn="ctr" rotWithShape="0">
              <a:srgbClr val="414141"/>
            </a:outerShdw>
          </a:effectLst>
        </p:spPr>
        <p:txBody>
          <a:bodyPr spcFirstLastPara="1" wrap="square" lIns="0" tIns="0" rIns="0" bIns="0" anchor="ctr" anchorCtr="1">
            <a:noAutofit/>
          </a:bodyPr>
          <a:lstStyle/>
          <a:p>
            <a:pPr marL="0" marR="0" lvl="0" indent="0" algn="ctr" rtl="0">
              <a:spcBef>
                <a:spcPts val="0"/>
              </a:spcBef>
              <a:spcAft>
                <a:spcPts val="0"/>
              </a:spcAft>
              <a:buNone/>
            </a:pPr>
            <a:r>
              <a:rPr lang="en-US" sz="2400" b="1">
                <a:solidFill>
                  <a:srgbClr val="006600"/>
                </a:solidFill>
                <a:latin typeface="Arial"/>
                <a:ea typeface="Arial"/>
                <a:cs typeface="Arial"/>
                <a:sym typeface="Arial"/>
              </a:rPr>
              <a:t>Estimated bad debts for each group are totaled.</a:t>
            </a:r>
            <a:endParaRPr/>
          </a:p>
        </p:txBody>
      </p:sp>
      <p:graphicFrame>
        <p:nvGraphicFramePr>
          <p:cNvPr id="405" name="Google Shape;405;p26"/>
          <p:cNvGraphicFramePr/>
          <p:nvPr/>
        </p:nvGraphicFramePr>
        <p:xfrm>
          <a:off x="7696201" y="1752601"/>
          <a:ext cx="2386013" cy="4314825"/>
        </p:xfrm>
        <a:graphic>
          <a:graphicData uri="http://schemas.openxmlformats.org/presentationml/2006/ole">
            <mc:AlternateContent xmlns:mc="http://schemas.openxmlformats.org/markup-compatibility/2006">
              <mc:Choice xmlns:v="urn:schemas-microsoft-com:vml" Requires="v">
                <p:oleObj spid="_x0000_s6148" r:id="rId4" imgW="2386013" imgH="4314825" progId="MS_ClipArt_Gallery.2">
                  <p:embed/>
                </p:oleObj>
              </mc:Choice>
              <mc:Fallback>
                <p:oleObj r:id="rId4" imgW="2386013" imgH="4314825" progId="MS_ClipArt_Gallery.2">
                  <p:embed/>
                  <p:pic>
                    <p:nvPicPr>
                      <p:cNvPr id="405" name="Google Shape;405;p26"/>
                      <p:cNvPicPr preferRelativeResize="0"/>
                      <p:nvPr/>
                    </p:nvPicPr>
                    <p:blipFill rotWithShape="1">
                      <a:blip r:embed="rId5">
                        <a:alphaModFix/>
                      </a:blip>
                      <a:srcRect/>
                      <a:stretch/>
                    </p:blipFill>
                    <p:spPr>
                      <a:xfrm>
                        <a:off x="7696201" y="1752601"/>
                        <a:ext cx="2386013" cy="4314825"/>
                      </a:xfrm>
                      <a:prstGeom prst="rect">
                        <a:avLst/>
                      </a:prstGeom>
                      <a:noFill/>
                      <a:ln>
                        <a:noFill/>
                      </a:ln>
                    </p:spPr>
                  </p:pic>
                </p:oleObj>
              </mc:Fallback>
            </mc:AlternateContent>
          </a:graphicData>
        </a:graphic>
      </p:graphicFrame>
      <p:sp>
        <p:nvSpPr>
          <p:cNvPr id="406" name="Google Shape;406;p26"/>
          <p:cNvSpPr txBox="1">
            <a:spLocks noGrp="1"/>
          </p:cNvSpPr>
          <p:nvPr>
            <p:ph type="title"/>
          </p:nvPr>
        </p:nvSpPr>
        <p:spPr>
          <a:xfrm>
            <a:off x="2438401" y="127792"/>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solidFill>
                  <a:schemeClr val="lt1"/>
                </a:solidFill>
              </a:rPr>
              <a:t>Aging of Receivables Method</a:t>
            </a:r>
            <a:endParaRPr/>
          </a:p>
        </p:txBody>
      </p:sp>
      <p:sp>
        <p:nvSpPr>
          <p:cNvPr id="407" name="Google Shape;407;p26"/>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400"/>
              <a:buFont typeface="Noto Sans Symbols"/>
              <a:buNone/>
            </a:pPr>
            <a:r>
              <a:rPr lang="en-US" sz="1400">
                <a:solidFill>
                  <a:schemeClr val="lt1"/>
                </a:solidFill>
                <a:latin typeface="Times New Roman"/>
                <a:ea typeface="Times New Roman"/>
                <a:cs typeface="Times New Roman"/>
                <a:sym typeface="Times New Roman"/>
              </a:rPr>
              <a:t>P2</a:t>
            </a:r>
            <a:endParaRPr/>
          </a:p>
        </p:txBody>
      </p:sp>
      <p:sp>
        <p:nvSpPr>
          <p:cNvPr id="408" name="Google Shape;408;p26"/>
          <p:cNvSpPr/>
          <p:nvPr/>
        </p:nvSpPr>
        <p:spPr>
          <a:xfrm>
            <a:off x="1752600" y="1600200"/>
            <a:ext cx="5473700" cy="1358900"/>
          </a:xfrm>
          <a:prstGeom prst="rect">
            <a:avLst/>
          </a:prstGeom>
          <a:solidFill>
            <a:srgbClr val="DFFFDF"/>
          </a:solidFill>
          <a:ln w="12700" cap="flat" cmpd="sng">
            <a:solidFill>
              <a:srgbClr val="414141"/>
            </a:solidFill>
            <a:prstDash val="solid"/>
            <a:miter lim="800000"/>
            <a:headEnd type="none" w="sm" len="sm"/>
            <a:tailEnd type="none" w="sm" len="sm"/>
          </a:ln>
          <a:effectLst>
            <a:outerShdw dist="107763" dir="2700000" algn="ctr" rotWithShape="0">
              <a:srgbClr val="414141"/>
            </a:outerShdw>
          </a:effectLst>
        </p:spPr>
        <p:txBody>
          <a:bodyPr spcFirstLastPara="1" wrap="square" lIns="0" tIns="0" rIns="0" bIns="0" anchor="ctr" anchorCtr="1">
            <a:noAutofit/>
          </a:bodyPr>
          <a:lstStyle/>
          <a:p>
            <a:pPr marL="0" marR="0" lvl="0" indent="0" algn="ctr" rtl="0">
              <a:spcBef>
                <a:spcPts val="0"/>
              </a:spcBef>
              <a:spcAft>
                <a:spcPts val="0"/>
              </a:spcAft>
              <a:buNone/>
            </a:pPr>
            <a:r>
              <a:rPr lang="en-US" sz="2400" b="1">
                <a:solidFill>
                  <a:srgbClr val="006600"/>
                </a:solidFill>
                <a:latin typeface="Arial"/>
                <a:ea typeface="Arial"/>
                <a:cs typeface="Arial"/>
                <a:sym typeface="Arial"/>
              </a:rPr>
              <a:t>Classify each receivable by how </a:t>
            </a:r>
            <a:br>
              <a:rPr lang="en-US" sz="2400" b="1">
                <a:solidFill>
                  <a:srgbClr val="006600"/>
                </a:solidFill>
                <a:latin typeface="Arial"/>
                <a:ea typeface="Arial"/>
                <a:cs typeface="Arial"/>
                <a:sym typeface="Arial"/>
              </a:rPr>
            </a:br>
            <a:r>
              <a:rPr lang="en-US" sz="2400" b="1">
                <a:solidFill>
                  <a:srgbClr val="006600"/>
                </a:solidFill>
                <a:latin typeface="Arial"/>
                <a:ea typeface="Arial"/>
                <a:cs typeface="Arial"/>
                <a:sym typeface="Arial"/>
              </a:rPr>
              <a:t>long it is past due.</a:t>
            </a:r>
            <a:endParaRPr/>
          </a:p>
        </p:txBody>
      </p:sp>
    </p:spTree>
  </p:cSld>
  <p:clrMapOvr>
    <a:masterClrMapping/>
  </p:clrMapOvr>
  <p:transition>
    <p:checker dir="ver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12"/>
        <p:cNvGrpSpPr/>
        <p:nvPr/>
      </p:nvGrpSpPr>
      <p:grpSpPr>
        <a:xfrm>
          <a:off x="0" y="0"/>
          <a:ext cx="0" cy="0"/>
          <a:chOff x="0" y="0"/>
          <a:chExt cx="0" cy="0"/>
        </a:xfrm>
      </p:grpSpPr>
      <p:sp>
        <p:nvSpPr>
          <p:cNvPr id="413" name="Google Shape;413;p27"/>
          <p:cNvSpPr txBox="1">
            <a:spLocks noGrp="1"/>
          </p:cNvSpPr>
          <p:nvPr>
            <p:ph type="title"/>
          </p:nvPr>
        </p:nvSpPr>
        <p:spPr>
          <a:xfrm>
            <a:off x="2486025" y="7937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solidFill>
                  <a:schemeClr val="lt1"/>
                </a:solidFill>
              </a:rPr>
              <a:t>Aging of Accounts Receivable</a:t>
            </a:r>
            <a:endParaRPr/>
          </a:p>
        </p:txBody>
      </p:sp>
      <p:sp>
        <p:nvSpPr>
          <p:cNvPr id="414" name="Google Shape;414;p27"/>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400"/>
              <a:buFont typeface="Noto Sans Symbols"/>
              <a:buNone/>
            </a:pPr>
            <a:r>
              <a:rPr lang="en-US" sz="1400">
                <a:solidFill>
                  <a:schemeClr val="lt1"/>
                </a:solidFill>
                <a:latin typeface="Times New Roman"/>
                <a:ea typeface="Times New Roman"/>
                <a:cs typeface="Times New Roman"/>
                <a:sym typeface="Times New Roman"/>
              </a:rPr>
              <a:t>P2</a:t>
            </a:r>
            <a:endParaRPr/>
          </a:p>
        </p:txBody>
      </p:sp>
      <p:pic>
        <p:nvPicPr>
          <p:cNvPr id="415" name="Google Shape;415;p27"/>
          <p:cNvPicPr preferRelativeResize="0"/>
          <p:nvPr/>
        </p:nvPicPr>
        <p:blipFill rotWithShape="1">
          <a:blip r:embed="rId3">
            <a:alphaModFix/>
          </a:blip>
          <a:srcRect/>
          <a:stretch/>
        </p:blipFill>
        <p:spPr>
          <a:xfrm>
            <a:off x="1989138" y="1681164"/>
            <a:ext cx="8145462" cy="4643437"/>
          </a:xfrm>
          <a:prstGeom prst="rect">
            <a:avLst/>
          </a:prstGeom>
          <a:noFill/>
          <a:ln w="9525" cap="flat" cmpd="sng">
            <a:solidFill>
              <a:schemeClr val="dk1"/>
            </a:solidFill>
            <a:prstDash val="solid"/>
            <a:miter lim="800000"/>
            <a:headEnd type="none" w="sm" len="sm"/>
            <a:tailEnd type="none" w="sm" len="sm"/>
          </a:ln>
        </p:spPr>
      </p:pic>
    </p:spTree>
  </p:cSld>
  <p:clrMapOvr>
    <a:masterClrMapping/>
  </p:clrMapOvr>
  <p:transition>
    <p:blinds dir="ver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19"/>
        <p:cNvGrpSpPr/>
        <p:nvPr/>
      </p:nvGrpSpPr>
      <p:grpSpPr>
        <a:xfrm>
          <a:off x="0" y="0"/>
          <a:ext cx="0" cy="0"/>
          <a:chOff x="0" y="0"/>
          <a:chExt cx="0" cy="0"/>
        </a:xfrm>
      </p:grpSpPr>
      <p:sp>
        <p:nvSpPr>
          <p:cNvPr id="420" name="Google Shape;420;p28"/>
          <p:cNvSpPr/>
          <p:nvPr/>
        </p:nvSpPr>
        <p:spPr>
          <a:xfrm>
            <a:off x="1851026" y="1689100"/>
            <a:ext cx="4657725" cy="2120900"/>
          </a:xfrm>
          <a:prstGeom prst="rect">
            <a:avLst/>
          </a:prstGeom>
          <a:solidFill>
            <a:srgbClr val="DFFFDF"/>
          </a:solidFill>
          <a:ln w="12700" cap="flat" cmpd="sng">
            <a:solidFill>
              <a:srgbClr val="414141"/>
            </a:solidFill>
            <a:prstDash val="solid"/>
            <a:miter lim="800000"/>
            <a:headEnd type="none" w="sm" len="sm"/>
            <a:tailEnd type="none" w="sm" len="sm"/>
          </a:ln>
          <a:effectLst>
            <a:outerShdw dist="71842" dir="2700000" algn="ctr" rotWithShape="0">
              <a:schemeClr val="dk1"/>
            </a:outerShdw>
          </a:effectLst>
        </p:spPr>
        <p:txBody>
          <a:bodyPr spcFirstLastPara="1" wrap="square" lIns="90475" tIns="44450" rIns="90475" bIns="44450" anchor="t" anchorCtr="0">
            <a:spAutoFit/>
          </a:bodyPr>
          <a:lstStyle/>
          <a:p>
            <a:pPr marL="0" marR="0" lvl="0" indent="0" algn="ctr" rtl="0">
              <a:spcBef>
                <a:spcPts val="0"/>
              </a:spcBef>
              <a:spcAft>
                <a:spcPts val="0"/>
              </a:spcAft>
              <a:buNone/>
            </a:pPr>
            <a:r>
              <a:rPr lang="en-US" sz="2400">
                <a:solidFill>
                  <a:srgbClr val="006600"/>
                </a:solidFill>
                <a:latin typeface="Arial"/>
                <a:ea typeface="Arial"/>
                <a:cs typeface="Arial"/>
                <a:sym typeface="Arial"/>
              </a:rPr>
              <a:t>Musicland has an unadjusted credit balance in the allowance account is $200.</a:t>
            </a:r>
            <a:endParaRPr/>
          </a:p>
          <a:p>
            <a:pPr marL="0" marR="0" lvl="0" indent="0" algn="ctr" rtl="0">
              <a:spcBef>
                <a:spcPts val="1200"/>
              </a:spcBef>
              <a:spcAft>
                <a:spcPts val="0"/>
              </a:spcAft>
              <a:buNone/>
            </a:pPr>
            <a:r>
              <a:rPr lang="en-US" sz="2400">
                <a:solidFill>
                  <a:srgbClr val="006600"/>
                </a:solidFill>
                <a:latin typeface="Arial"/>
                <a:ea typeface="Arial"/>
                <a:cs typeface="Arial"/>
                <a:sym typeface="Arial"/>
              </a:rPr>
              <a:t>We estimated the proper balance to be $2,270.</a:t>
            </a:r>
            <a:endParaRPr/>
          </a:p>
        </p:txBody>
      </p:sp>
      <p:graphicFrame>
        <p:nvGraphicFramePr>
          <p:cNvPr id="421" name="Google Shape;421;p28"/>
          <p:cNvGraphicFramePr/>
          <p:nvPr/>
        </p:nvGraphicFramePr>
        <p:xfrm>
          <a:off x="7113588" y="1993901"/>
          <a:ext cx="2944812" cy="1503363"/>
        </p:xfrm>
        <a:graphic>
          <a:graphicData uri="http://schemas.openxmlformats.org/presentationml/2006/ole">
            <mc:AlternateContent xmlns:mc="http://schemas.openxmlformats.org/markup-compatibility/2006">
              <mc:Choice xmlns:v="urn:schemas-microsoft-com:vml" Requires="v">
                <p:oleObj spid="_x0000_s7172" r:id="rId4" imgW="2944812" imgH="1503363" progId="Excel.Sheet.8">
                  <p:embed/>
                </p:oleObj>
              </mc:Choice>
              <mc:Fallback>
                <p:oleObj r:id="rId4" imgW="2944812" imgH="1503363" progId="Excel.Sheet.8">
                  <p:embed/>
                  <p:pic>
                    <p:nvPicPr>
                      <p:cNvPr id="421" name="Google Shape;421;p28"/>
                      <p:cNvPicPr preferRelativeResize="0"/>
                      <p:nvPr/>
                    </p:nvPicPr>
                    <p:blipFill rotWithShape="1">
                      <a:blip r:embed="rId5">
                        <a:alphaModFix/>
                      </a:blip>
                      <a:srcRect l="6946" t="1590" r="46477" b="17973"/>
                      <a:stretch/>
                    </p:blipFill>
                    <p:spPr>
                      <a:xfrm>
                        <a:off x="7113588" y="1993901"/>
                        <a:ext cx="2944812" cy="1503363"/>
                      </a:xfrm>
                      <a:prstGeom prst="rect">
                        <a:avLst/>
                      </a:prstGeom>
                      <a:solidFill>
                        <a:schemeClr val="dk1"/>
                      </a:solidFill>
                      <a:ln w="9525" cap="flat" cmpd="sng">
                        <a:solidFill>
                          <a:schemeClr val="dk1"/>
                        </a:solidFill>
                        <a:prstDash val="solid"/>
                        <a:miter lim="800000"/>
                        <a:headEnd type="none" w="sm" len="sm"/>
                        <a:tailEnd type="none" w="sm" len="sm"/>
                      </a:ln>
                      <a:effectLst>
                        <a:outerShdw dist="71842" dir="2700000" algn="ctr" rotWithShape="0">
                          <a:schemeClr val="dk1"/>
                        </a:outerShdw>
                      </a:effectLst>
                    </p:spPr>
                  </p:pic>
                </p:oleObj>
              </mc:Fallback>
            </mc:AlternateContent>
          </a:graphicData>
        </a:graphic>
      </p:graphicFrame>
      <p:sp>
        <p:nvSpPr>
          <p:cNvPr id="422" name="Google Shape;422;p28"/>
          <p:cNvSpPr txBox="1">
            <a:spLocks noGrp="1"/>
          </p:cNvSpPr>
          <p:nvPr>
            <p:ph type="title"/>
          </p:nvPr>
        </p:nvSpPr>
        <p:spPr>
          <a:xfrm>
            <a:off x="2647950" y="96837"/>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solidFill>
                  <a:schemeClr val="lt1"/>
                </a:solidFill>
              </a:rPr>
              <a:t>Aging of Accounts Receivable</a:t>
            </a:r>
            <a:endParaRPr/>
          </a:p>
        </p:txBody>
      </p:sp>
      <p:sp>
        <p:nvSpPr>
          <p:cNvPr id="423" name="Google Shape;423;p28"/>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400"/>
              <a:buFont typeface="Noto Sans Symbols"/>
              <a:buNone/>
            </a:pPr>
            <a:r>
              <a:rPr lang="en-US" sz="1400">
                <a:solidFill>
                  <a:schemeClr val="lt1"/>
                </a:solidFill>
                <a:latin typeface="Times New Roman"/>
                <a:ea typeface="Times New Roman"/>
                <a:cs typeface="Times New Roman"/>
                <a:sym typeface="Times New Roman"/>
              </a:rPr>
              <a:t>P2</a:t>
            </a:r>
            <a:endParaRPr/>
          </a:p>
        </p:txBody>
      </p:sp>
      <p:pic>
        <p:nvPicPr>
          <p:cNvPr id="424" name="Google Shape;424;p28"/>
          <p:cNvPicPr preferRelativeResize="0"/>
          <p:nvPr/>
        </p:nvPicPr>
        <p:blipFill rotWithShape="1">
          <a:blip r:embed="rId6">
            <a:alphaModFix/>
          </a:blip>
          <a:srcRect/>
          <a:stretch/>
        </p:blipFill>
        <p:spPr>
          <a:xfrm>
            <a:off x="1524001" y="4343400"/>
            <a:ext cx="9142413" cy="990600"/>
          </a:xfrm>
          <a:prstGeom prst="rect">
            <a:avLst/>
          </a:prstGeom>
          <a:noFill/>
          <a:ln w="9525" cap="flat" cmpd="sng">
            <a:solidFill>
              <a:schemeClr val="dk1"/>
            </a:solidFill>
            <a:prstDash val="solid"/>
            <a:miter lim="800000"/>
            <a:headEnd type="none" w="sm" len="sm"/>
            <a:tailEnd type="none" w="sm" len="sm"/>
          </a:ln>
        </p:spPr>
      </p:pic>
      <p:cxnSp>
        <p:nvCxnSpPr>
          <p:cNvPr id="425" name="Google Shape;425;p28"/>
          <p:cNvCxnSpPr/>
          <p:nvPr/>
        </p:nvCxnSpPr>
        <p:spPr>
          <a:xfrm rot="-5400000" flipH="1">
            <a:off x="9196401" y="3555988"/>
            <a:ext cx="1828800" cy="549300"/>
          </a:xfrm>
          <a:prstGeom prst="bentConnector2">
            <a:avLst/>
          </a:prstGeom>
          <a:noFill/>
          <a:ln w="28575" cap="flat" cmpd="sng">
            <a:solidFill>
              <a:schemeClr val="accent1"/>
            </a:solidFill>
            <a:prstDash val="solid"/>
            <a:miter lim="800000"/>
            <a:headEnd type="none" w="sm" len="sm"/>
            <a:tailEnd type="stealth" w="med" len="med"/>
          </a:ln>
        </p:spPr>
      </p:cxnSp>
    </p:spTree>
  </p:cSld>
  <p:clrMapOvr>
    <a:masterClrMapping/>
  </p:clrMapOvr>
  <p:transition>
    <p:blinds dir="ver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29"/>
        <p:cNvGrpSpPr/>
        <p:nvPr/>
      </p:nvGrpSpPr>
      <p:grpSpPr>
        <a:xfrm>
          <a:off x="0" y="0"/>
          <a:ext cx="0" cy="0"/>
          <a:chOff x="0" y="0"/>
          <a:chExt cx="0" cy="0"/>
        </a:xfrm>
      </p:grpSpPr>
      <p:sp>
        <p:nvSpPr>
          <p:cNvPr id="430" name="Google Shape;430;p29"/>
          <p:cNvSpPr txBox="1">
            <a:spLocks noGrp="1"/>
          </p:cNvSpPr>
          <p:nvPr>
            <p:ph type="title"/>
          </p:nvPr>
        </p:nvSpPr>
        <p:spPr>
          <a:xfrm>
            <a:off x="2495550" y="84137"/>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solidFill>
                  <a:schemeClr val="lt1"/>
                </a:solidFill>
              </a:rPr>
              <a:t>Summary of Methods</a:t>
            </a:r>
            <a:endParaRPr/>
          </a:p>
        </p:txBody>
      </p:sp>
      <p:sp>
        <p:nvSpPr>
          <p:cNvPr id="431" name="Google Shape;431;p29"/>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400"/>
              <a:buFont typeface="Noto Sans Symbols"/>
              <a:buNone/>
            </a:pPr>
            <a:r>
              <a:rPr lang="en-US" sz="1400">
                <a:solidFill>
                  <a:schemeClr val="lt1"/>
                </a:solidFill>
                <a:latin typeface="Times New Roman"/>
                <a:ea typeface="Times New Roman"/>
                <a:cs typeface="Times New Roman"/>
                <a:sym typeface="Times New Roman"/>
              </a:rPr>
              <a:t>P2</a:t>
            </a:r>
            <a:endParaRPr/>
          </a:p>
        </p:txBody>
      </p:sp>
      <p:pic>
        <p:nvPicPr>
          <p:cNvPr id="432" name="Google Shape;432;p29"/>
          <p:cNvPicPr preferRelativeResize="0"/>
          <p:nvPr/>
        </p:nvPicPr>
        <p:blipFill rotWithShape="1">
          <a:blip r:embed="rId3">
            <a:alphaModFix/>
          </a:blip>
          <a:srcRect/>
          <a:stretch/>
        </p:blipFill>
        <p:spPr>
          <a:xfrm>
            <a:off x="1600200" y="1981200"/>
            <a:ext cx="8991600" cy="3276600"/>
          </a:xfrm>
          <a:prstGeom prst="rect">
            <a:avLst/>
          </a:prstGeom>
          <a:noFill/>
          <a:ln w="9525" cap="flat" cmpd="sng">
            <a:solidFill>
              <a:schemeClr val="dk1"/>
            </a:solidFill>
            <a:prstDash val="solid"/>
            <a:miter lim="800000"/>
            <a:headEnd type="none" w="sm" len="sm"/>
            <a:tailEnd type="none" w="sm" len="sm"/>
          </a:ln>
        </p:spPr>
      </p:pic>
    </p:spTree>
  </p:cSld>
  <p:clrMapOvr>
    <a:masterClrMapping/>
  </p:clrMapOvr>
  <p:transition>
    <p:blinds dir="vert"/>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36"/>
        <p:cNvGrpSpPr/>
        <p:nvPr/>
      </p:nvGrpSpPr>
      <p:grpSpPr>
        <a:xfrm>
          <a:off x="0" y="0"/>
          <a:ext cx="0" cy="0"/>
          <a:chOff x="0" y="0"/>
          <a:chExt cx="0" cy="0"/>
        </a:xfrm>
      </p:grpSpPr>
      <p:sp>
        <p:nvSpPr>
          <p:cNvPr id="437" name="Google Shape;437;p30"/>
          <p:cNvSpPr txBox="1">
            <a:spLocks noGrp="1"/>
          </p:cNvSpPr>
          <p:nvPr>
            <p:ph type="title"/>
          </p:nvPr>
        </p:nvSpPr>
        <p:spPr>
          <a:xfrm>
            <a:off x="2516981" y="320673"/>
            <a:ext cx="7158038" cy="90011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solidFill>
                  <a:schemeClr val="lt1"/>
                </a:solidFill>
              </a:rPr>
              <a:t>Notes Receivable</a:t>
            </a:r>
            <a:endParaRPr/>
          </a:p>
        </p:txBody>
      </p:sp>
      <p:sp>
        <p:nvSpPr>
          <p:cNvPr id="438" name="Google Shape;438;p30"/>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400"/>
              <a:buFont typeface="Noto Sans Symbols"/>
              <a:buNone/>
            </a:pPr>
            <a:r>
              <a:rPr lang="en-US" sz="1400">
                <a:solidFill>
                  <a:schemeClr val="lt1"/>
                </a:solidFill>
                <a:latin typeface="Times New Roman"/>
                <a:ea typeface="Times New Roman"/>
                <a:cs typeface="Times New Roman"/>
                <a:sym typeface="Times New Roman"/>
              </a:rPr>
              <a:t>C2</a:t>
            </a:r>
            <a:endParaRPr/>
          </a:p>
        </p:txBody>
      </p:sp>
      <p:sp>
        <p:nvSpPr>
          <p:cNvPr id="439" name="Google Shape;439;p30"/>
          <p:cNvSpPr/>
          <p:nvPr/>
        </p:nvSpPr>
        <p:spPr>
          <a:xfrm>
            <a:off x="1524000" y="1447800"/>
            <a:ext cx="9144000" cy="1384300"/>
          </a:xfrm>
          <a:prstGeom prst="rect">
            <a:avLst/>
          </a:prstGeom>
          <a:solidFill>
            <a:srgbClr val="FFF2CC"/>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rgbClr val="002060"/>
                </a:solidFill>
                <a:latin typeface="Calibri"/>
                <a:ea typeface="Calibri"/>
                <a:cs typeface="Calibri"/>
                <a:sym typeface="Calibri"/>
              </a:rPr>
              <a:t>A promissory note is a written promise to pay a specified amount of money, usually with interest, either on demand or at a definite future date. </a:t>
            </a:r>
            <a:endParaRPr/>
          </a:p>
        </p:txBody>
      </p:sp>
      <p:pic>
        <p:nvPicPr>
          <p:cNvPr id="440" name="Google Shape;440;p30"/>
          <p:cNvPicPr preferRelativeResize="0"/>
          <p:nvPr/>
        </p:nvPicPr>
        <p:blipFill rotWithShape="1">
          <a:blip r:embed="rId3">
            <a:alphaModFix/>
          </a:blip>
          <a:srcRect/>
          <a:stretch/>
        </p:blipFill>
        <p:spPr>
          <a:xfrm>
            <a:off x="1524000" y="3059114"/>
            <a:ext cx="9144000" cy="3570287"/>
          </a:xfrm>
          <a:prstGeom prst="rect">
            <a:avLst/>
          </a:prstGeom>
          <a:noFill/>
          <a:ln>
            <a:noFill/>
          </a:ln>
        </p:spPr>
      </p:pic>
    </p:spTree>
  </p:cSld>
  <p:clrMapOvr>
    <a:masterClrMapping/>
  </p:clrMapOvr>
  <p:transition>
    <p:wipe dir="d"/>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44"/>
        <p:cNvGrpSpPr/>
        <p:nvPr/>
      </p:nvGrpSpPr>
      <p:grpSpPr>
        <a:xfrm>
          <a:off x="0" y="0"/>
          <a:ext cx="0" cy="0"/>
          <a:chOff x="0" y="0"/>
          <a:chExt cx="0" cy="0"/>
        </a:xfrm>
      </p:grpSpPr>
      <p:sp>
        <p:nvSpPr>
          <p:cNvPr id="445" name="Google Shape;445;p31"/>
          <p:cNvSpPr txBox="1">
            <a:spLocks noGrp="1"/>
          </p:cNvSpPr>
          <p:nvPr>
            <p:ph type="title"/>
          </p:nvPr>
        </p:nvSpPr>
        <p:spPr>
          <a:xfrm>
            <a:off x="2409825" y="122237"/>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000"/>
              <a:buFont typeface="Calibri"/>
              <a:buNone/>
            </a:pPr>
            <a:r>
              <a:rPr lang="en-US" sz="4000">
                <a:solidFill>
                  <a:schemeClr val="lt1"/>
                </a:solidFill>
              </a:rPr>
              <a:t>Computing Maturity and Interest</a:t>
            </a:r>
            <a:endParaRPr/>
          </a:p>
        </p:txBody>
      </p:sp>
      <p:sp>
        <p:nvSpPr>
          <p:cNvPr id="446" name="Google Shape;446;p31"/>
          <p:cNvSpPr txBox="1"/>
          <p:nvPr/>
        </p:nvSpPr>
        <p:spPr>
          <a:xfrm>
            <a:off x="2133600" y="6091238"/>
            <a:ext cx="8001000" cy="46196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Clr>
                <a:srgbClr val="002060"/>
              </a:buClr>
              <a:buSzPts val="2400"/>
              <a:buFont typeface="Noto Sans Symbols"/>
              <a:buNone/>
            </a:pPr>
            <a:r>
              <a:rPr lang="en-US" sz="2400" b="1">
                <a:solidFill>
                  <a:srgbClr val="002060"/>
                </a:solidFill>
                <a:latin typeface="Arial"/>
                <a:ea typeface="Arial"/>
                <a:cs typeface="Arial"/>
                <a:sym typeface="Arial"/>
              </a:rPr>
              <a:t>The note is due and payable on October 8, 2011.</a:t>
            </a:r>
            <a:endParaRPr/>
          </a:p>
        </p:txBody>
      </p:sp>
      <p:sp>
        <p:nvSpPr>
          <p:cNvPr id="447" name="Google Shape;447;p31"/>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400"/>
              <a:buFont typeface="Noto Sans Symbols"/>
              <a:buNone/>
            </a:pPr>
            <a:r>
              <a:rPr lang="en-US" sz="1400">
                <a:solidFill>
                  <a:schemeClr val="lt1"/>
                </a:solidFill>
                <a:latin typeface="Times New Roman"/>
                <a:ea typeface="Times New Roman"/>
                <a:cs typeface="Times New Roman"/>
                <a:sym typeface="Times New Roman"/>
              </a:rPr>
              <a:t>C2</a:t>
            </a:r>
            <a:endParaRPr/>
          </a:p>
        </p:txBody>
      </p:sp>
      <p:pic>
        <p:nvPicPr>
          <p:cNvPr id="448" name="Google Shape;448;p31"/>
          <p:cNvPicPr preferRelativeResize="0"/>
          <p:nvPr/>
        </p:nvPicPr>
        <p:blipFill rotWithShape="1">
          <a:blip r:embed="rId3">
            <a:alphaModFix/>
          </a:blip>
          <a:srcRect/>
          <a:stretch/>
        </p:blipFill>
        <p:spPr>
          <a:xfrm>
            <a:off x="1828800" y="3886200"/>
            <a:ext cx="8534400" cy="2133600"/>
          </a:xfrm>
          <a:prstGeom prst="rect">
            <a:avLst/>
          </a:prstGeom>
          <a:noFill/>
          <a:ln w="9525" cap="flat" cmpd="sng">
            <a:solidFill>
              <a:schemeClr val="dk1"/>
            </a:solidFill>
            <a:prstDash val="solid"/>
            <a:miter lim="800000"/>
            <a:headEnd type="none" w="sm" len="sm"/>
            <a:tailEnd type="none" w="sm" len="sm"/>
          </a:ln>
        </p:spPr>
      </p:pic>
      <p:sp>
        <p:nvSpPr>
          <p:cNvPr id="449" name="Google Shape;449;p31"/>
          <p:cNvSpPr/>
          <p:nvPr/>
        </p:nvSpPr>
        <p:spPr>
          <a:xfrm>
            <a:off x="2057400" y="3043162"/>
            <a:ext cx="8115300" cy="690638"/>
          </a:xfrm>
          <a:prstGeom prst="rect">
            <a:avLst/>
          </a:prstGeom>
          <a:solidFill>
            <a:srgbClr val="FFF2CC"/>
          </a:solidFill>
          <a:ln w="9525" cap="flat" cmpd="sng">
            <a:solidFill>
              <a:schemeClr val="dk1"/>
            </a:solidFill>
            <a:prstDash val="solid"/>
            <a:round/>
            <a:headEnd type="none" w="sm" len="sm"/>
            <a:tailEnd type="none" w="sm" len="sm"/>
          </a:ln>
        </p:spPr>
        <p:txBody>
          <a:bodyPr spcFirstLastPara="1" wrap="square" lIns="91425" tIns="45700" rIns="91425" bIns="45700" anchor="b" anchorCtr="0">
            <a:spAutoFit/>
          </a:bodyPr>
          <a:lstStyle/>
          <a:p>
            <a:pPr marL="0" marR="0" lvl="0" indent="0" algn="ctr" rtl="0">
              <a:lnSpc>
                <a:spcPct val="80000"/>
              </a:lnSpc>
              <a:spcBef>
                <a:spcPts val="0"/>
              </a:spcBef>
              <a:spcAft>
                <a:spcPts val="0"/>
              </a:spcAft>
              <a:buClr>
                <a:srgbClr val="002060"/>
              </a:buClr>
              <a:buSzPts val="2400"/>
              <a:buFont typeface="Noto Sans Symbols"/>
              <a:buNone/>
            </a:pPr>
            <a:r>
              <a:rPr lang="en-US" sz="2400">
                <a:solidFill>
                  <a:srgbClr val="002060"/>
                </a:solidFill>
                <a:latin typeface="Calibri"/>
                <a:ea typeface="Calibri"/>
                <a:cs typeface="Calibri"/>
                <a:sym typeface="Calibri"/>
              </a:rPr>
              <a:t>On July 10, 2011, TechCom received a $1,000, 90-day, 12% promissory note as a result of a sale to Julia Browne.</a:t>
            </a:r>
            <a:endParaRPr/>
          </a:p>
        </p:txBody>
      </p:sp>
      <p:sp>
        <p:nvSpPr>
          <p:cNvPr id="450" name="Google Shape;450;p31"/>
          <p:cNvSpPr/>
          <p:nvPr/>
        </p:nvSpPr>
        <p:spPr>
          <a:xfrm>
            <a:off x="1524000" y="1600200"/>
            <a:ext cx="9144000" cy="95408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Clr>
                <a:schemeClr val="dk1"/>
              </a:buClr>
              <a:buSzPts val="2800"/>
              <a:buFont typeface="Noto Sans Symbols"/>
              <a:buNone/>
            </a:pPr>
            <a:r>
              <a:rPr lang="en-US" sz="2800">
                <a:solidFill>
                  <a:schemeClr val="dk1"/>
                </a:solidFill>
                <a:latin typeface="Arial"/>
                <a:ea typeface="Arial"/>
                <a:cs typeface="Arial"/>
                <a:sym typeface="Arial"/>
              </a:rPr>
              <a:t>The maturity date of a note is the day the note </a:t>
            </a:r>
            <a:endParaRPr/>
          </a:p>
          <a:p>
            <a:pPr marL="0" marR="0" lvl="0" indent="0" algn="ctr" rtl="0">
              <a:spcBef>
                <a:spcPts val="0"/>
              </a:spcBef>
              <a:spcAft>
                <a:spcPts val="0"/>
              </a:spcAft>
              <a:buClr>
                <a:schemeClr val="dk1"/>
              </a:buClr>
              <a:buSzPts val="2800"/>
              <a:buFont typeface="Noto Sans Symbols"/>
              <a:buNone/>
            </a:pPr>
            <a:r>
              <a:rPr lang="en-US" sz="2800">
                <a:solidFill>
                  <a:schemeClr val="dk1"/>
                </a:solidFill>
                <a:latin typeface="Arial"/>
                <a:ea typeface="Arial"/>
                <a:cs typeface="Arial"/>
                <a:sym typeface="Arial"/>
              </a:rPr>
              <a:t>(principal and interest) must be repaid. </a:t>
            </a:r>
            <a:endParaRPr/>
          </a:p>
        </p:txBody>
      </p:sp>
    </p:spTree>
  </p:cSld>
  <p:clrMapOvr>
    <a:masterClrMapping/>
  </p:clrMapOvr>
  <p:transition>
    <p:strips dir="rd"/>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54"/>
        <p:cNvGrpSpPr/>
        <p:nvPr/>
      </p:nvGrpSpPr>
      <p:grpSpPr>
        <a:xfrm>
          <a:off x="0" y="0"/>
          <a:ext cx="0" cy="0"/>
          <a:chOff x="0" y="0"/>
          <a:chExt cx="0" cy="0"/>
        </a:xfrm>
      </p:grpSpPr>
      <p:grpSp>
        <p:nvGrpSpPr>
          <p:cNvPr id="455" name="Google Shape;455;p32"/>
          <p:cNvGrpSpPr/>
          <p:nvPr/>
        </p:nvGrpSpPr>
        <p:grpSpPr>
          <a:xfrm>
            <a:off x="6178550" y="2667000"/>
            <a:ext cx="2349500" cy="2736850"/>
            <a:chOff x="2932" y="2256"/>
            <a:chExt cx="1480" cy="1724"/>
          </a:xfrm>
        </p:grpSpPr>
        <p:sp>
          <p:nvSpPr>
            <p:cNvPr id="456" name="Google Shape;456;p32"/>
            <p:cNvSpPr/>
            <p:nvPr/>
          </p:nvSpPr>
          <p:spPr>
            <a:xfrm>
              <a:off x="2932" y="2692"/>
              <a:ext cx="1480" cy="1288"/>
            </a:xfrm>
            <a:prstGeom prst="rect">
              <a:avLst/>
            </a:prstGeom>
            <a:solidFill>
              <a:srgbClr val="FFFFCC"/>
            </a:solidFill>
            <a:ln w="12700" cap="flat" cmpd="sng">
              <a:solidFill>
                <a:srgbClr val="414141"/>
              </a:solidFill>
              <a:prstDash val="solid"/>
              <a:miter lim="800000"/>
              <a:headEnd type="none" w="sm" len="sm"/>
              <a:tailEnd type="none" w="sm" len="sm"/>
            </a:ln>
            <a:effectLst>
              <a:outerShdw dist="71842" dir="2700000" algn="ctr" rotWithShape="0">
                <a:srgbClr val="414141"/>
              </a:outerShdw>
            </a:effectLst>
          </p:spPr>
          <p:txBody>
            <a:bodyPr spcFirstLastPara="1" wrap="square" lIns="90475" tIns="44450" rIns="90475" bIns="44450" anchor="ctr" anchorCtr="0">
              <a:noAutofit/>
            </a:bodyPr>
            <a:lstStyle/>
            <a:p>
              <a:pPr marL="0" marR="0" lvl="0" indent="0" algn="ctr" rtl="0">
                <a:spcBef>
                  <a:spcPts val="0"/>
                </a:spcBef>
                <a:spcAft>
                  <a:spcPts val="0"/>
                </a:spcAft>
                <a:buNone/>
              </a:pPr>
              <a:r>
                <a:rPr lang="en-US" sz="2400" b="1">
                  <a:solidFill>
                    <a:srgbClr val="663300"/>
                  </a:solidFill>
                  <a:latin typeface="Arial"/>
                  <a:ea typeface="Arial"/>
                  <a:cs typeface="Arial"/>
                  <a:sym typeface="Arial"/>
                </a:rPr>
                <a:t>If the note is expressed in days, base a year on 360 days.</a:t>
              </a:r>
              <a:endParaRPr/>
            </a:p>
          </p:txBody>
        </p:sp>
        <p:cxnSp>
          <p:nvCxnSpPr>
            <p:cNvPr id="457" name="Google Shape;457;p32"/>
            <p:cNvCxnSpPr/>
            <p:nvPr/>
          </p:nvCxnSpPr>
          <p:spPr>
            <a:xfrm rot="10800000">
              <a:off x="3672" y="2256"/>
              <a:ext cx="0" cy="432"/>
            </a:xfrm>
            <a:prstGeom prst="straightConnector1">
              <a:avLst/>
            </a:prstGeom>
            <a:noFill/>
            <a:ln w="50800" cap="flat" cmpd="sng">
              <a:solidFill>
                <a:srgbClr val="FF0000"/>
              </a:solidFill>
              <a:prstDash val="solid"/>
              <a:round/>
              <a:headEnd type="none" w="med" len="med"/>
              <a:tailEnd type="triangle" w="med" len="med"/>
            </a:ln>
            <a:effectLst>
              <a:outerShdw blurRad="50800" dist="38100" dir="2700000" algn="tl" rotWithShape="0">
                <a:srgbClr val="000000">
                  <a:alpha val="40000"/>
                </a:srgbClr>
              </a:outerShdw>
            </a:effectLst>
          </p:spPr>
        </p:cxnSp>
      </p:grpSp>
      <p:grpSp>
        <p:nvGrpSpPr>
          <p:cNvPr id="458" name="Google Shape;458;p32"/>
          <p:cNvGrpSpPr/>
          <p:nvPr/>
        </p:nvGrpSpPr>
        <p:grpSpPr>
          <a:xfrm>
            <a:off x="3663950" y="2667000"/>
            <a:ext cx="2349500" cy="2736850"/>
            <a:chOff x="1348" y="2256"/>
            <a:chExt cx="1480" cy="1724"/>
          </a:xfrm>
        </p:grpSpPr>
        <p:sp>
          <p:nvSpPr>
            <p:cNvPr id="459" name="Google Shape;459;p32"/>
            <p:cNvSpPr/>
            <p:nvPr/>
          </p:nvSpPr>
          <p:spPr>
            <a:xfrm>
              <a:off x="1348" y="2692"/>
              <a:ext cx="1480" cy="1288"/>
            </a:xfrm>
            <a:prstGeom prst="rect">
              <a:avLst/>
            </a:prstGeom>
            <a:solidFill>
              <a:srgbClr val="DFFFDF"/>
            </a:solidFill>
            <a:ln w="12700" cap="flat" cmpd="sng">
              <a:solidFill>
                <a:srgbClr val="414141"/>
              </a:solidFill>
              <a:prstDash val="solid"/>
              <a:miter lim="800000"/>
              <a:headEnd type="none" w="sm" len="sm"/>
              <a:tailEnd type="none" w="sm" len="sm"/>
            </a:ln>
            <a:effectLst>
              <a:outerShdw dist="71842" dir="2700000" algn="ctr" rotWithShape="0">
                <a:srgbClr val="414141"/>
              </a:outerShdw>
            </a:effectLst>
          </p:spPr>
          <p:txBody>
            <a:bodyPr spcFirstLastPara="1" wrap="square" lIns="90475" tIns="44450" rIns="90475" bIns="44450" anchor="ctr" anchorCtr="0">
              <a:noAutofit/>
            </a:bodyPr>
            <a:lstStyle/>
            <a:p>
              <a:pPr marL="0" marR="0" lvl="0" indent="0" algn="ctr" rtl="0">
                <a:spcBef>
                  <a:spcPts val="0"/>
                </a:spcBef>
                <a:spcAft>
                  <a:spcPts val="0"/>
                </a:spcAft>
                <a:buNone/>
              </a:pPr>
              <a:r>
                <a:rPr lang="en-US" sz="2400" b="1">
                  <a:solidFill>
                    <a:srgbClr val="006600"/>
                  </a:solidFill>
                  <a:latin typeface="Arial"/>
                  <a:ea typeface="Arial"/>
                  <a:cs typeface="Arial"/>
                  <a:sym typeface="Arial"/>
                </a:rPr>
                <a:t>Even for maturities less than one year, the rate is annualized.</a:t>
              </a:r>
              <a:endParaRPr/>
            </a:p>
          </p:txBody>
        </p:sp>
        <p:cxnSp>
          <p:nvCxnSpPr>
            <p:cNvPr id="460" name="Google Shape;460;p32"/>
            <p:cNvCxnSpPr/>
            <p:nvPr/>
          </p:nvCxnSpPr>
          <p:spPr>
            <a:xfrm rot="10800000">
              <a:off x="2088" y="2256"/>
              <a:ext cx="0" cy="432"/>
            </a:xfrm>
            <a:prstGeom prst="straightConnector1">
              <a:avLst/>
            </a:prstGeom>
            <a:noFill/>
            <a:ln w="50800" cap="flat" cmpd="sng">
              <a:solidFill>
                <a:srgbClr val="FF0000"/>
              </a:solidFill>
              <a:prstDash val="solid"/>
              <a:round/>
              <a:headEnd type="none" w="med" len="med"/>
              <a:tailEnd type="triangle" w="med" len="med"/>
            </a:ln>
            <a:effectLst>
              <a:outerShdw blurRad="50800" dist="38100" dir="2700000" algn="tl" rotWithShape="0">
                <a:srgbClr val="000000">
                  <a:alpha val="40000"/>
                </a:srgbClr>
              </a:outerShdw>
            </a:effectLst>
          </p:spPr>
        </p:cxnSp>
      </p:grpSp>
      <p:sp>
        <p:nvSpPr>
          <p:cNvPr id="461" name="Google Shape;461;p32"/>
          <p:cNvSpPr txBox="1">
            <a:spLocks noGrp="1"/>
          </p:cNvSpPr>
          <p:nvPr>
            <p:ph type="title"/>
          </p:nvPr>
        </p:nvSpPr>
        <p:spPr>
          <a:xfrm>
            <a:off x="2514600" y="128587"/>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solidFill>
                  <a:schemeClr val="lt1"/>
                </a:solidFill>
              </a:rPr>
              <a:t>Interest Computation</a:t>
            </a:r>
            <a:endParaRPr/>
          </a:p>
        </p:txBody>
      </p:sp>
      <p:sp>
        <p:nvSpPr>
          <p:cNvPr id="462" name="Google Shape;462;p32"/>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400"/>
              <a:buFont typeface="Noto Sans Symbols"/>
              <a:buNone/>
            </a:pPr>
            <a:r>
              <a:rPr lang="en-US" sz="1400">
                <a:solidFill>
                  <a:schemeClr val="lt1"/>
                </a:solidFill>
                <a:latin typeface="Times New Roman"/>
                <a:ea typeface="Times New Roman"/>
                <a:cs typeface="Times New Roman"/>
                <a:sym typeface="Times New Roman"/>
              </a:rPr>
              <a:t>C2</a:t>
            </a:r>
            <a:endParaRPr/>
          </a:p>
        </p:txBody>
      </p:sp>
      <p:pic>
        <p:nvPicPr>
          <p:cNvPr id="463" name="Google Shape;463;p32"/>
          <p:cNvPicPr preferRelativeResize="0"/>
          <p:nvPr/>
        </p:nvPicPr>
        <p:blipFill rotWithShape="1">
          <a:blip r:embed="rId3">
            <a:alphaModFix/>
          </a:blip>
          <a:srcRect/>
          <a:stretch/>
        </p:blipFill>
        <p:spPr>
          <a:xfrm>
            <a:off x="1733550" y="1790700"/>
            <a:ext cx="8724900" cy="876300"/>
          </a:xfrm>
          <a:prstGeom prst="rect">
            <a:avLst/>
          </a:prstGeom>
          <a:noFill/>
          <a:ln w="9525" cap="flat" cmpd="sng">
            <a:solidFill>
              <a:schemeClr val="dk1"/>
            </a:solidFill>
            <a:prstDash val="solid"/>
            <a:miter lim="800000"/>
            <a:headEnd type="none" w="sm" len="sm"/>
            <a:tailEnd type="none" w="sm" len="sm"/>
          </a:ln>
        </p:spPr>
      </p:pic>
      <p:pic>
        <p:nvPicPr>
          <p:cNvPr id="464" name="Google Shape;464;p32"/>
          <p:cNvPicPr preferRelativeResize="0"/>
          <p:nvPr/>
        </p:nvPicPr>
        <p:blipFill rotWithShape="1">
          <a:blip r:embed="rId4">
            <a:alphaModFix/>
          </a:blip>
          <a:srcRect/>
          <a:stretch/>
        </p:blipFill>
        <p:spPr>
          <a:xfrm>
            <a:off x="1828800" y="5562600"/>
            <a:ext cx="8567738" cy="1219200"/>
          </a:xfrm>
          <a:prstGeom prst="rect">
            <a:avLst/>
          </a:prstGeom>
          <a:noFill/>
          <a:ln>
            <a:noFill/>
          </a:ln>
        </p:spPr>
      </p:pic>
    </p:spTree>
  </p:cSld>
  <p:clrMapOvr>
    <a:masterClrMapping/>
  </p:clrMapOvr>
  <p:transition>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55"/>
                                        </p:tgtEl>
                                        <p:attrNameLst>
                                          <p:attrName>style.visibility</p:attrName>
                                        </p:attrNameLst>
                                      </p:cBhvr>
                                      <p:to>
                                        <p:strVal val="visible"/>
                                      </p:to>
                                    </p:set>
                                    <p:anim calcmode="lin" valueType="num">
                                      <p:cBhvr additive="base">
                                        <p:cTn id="7" dur="500"/>
                                        <p:tgtEl>
                                          <p:spTgt spid="455"/>
                                        </p:tgtEl>
                                        <p:attrNameLst>
                                          <p:attrName>ppt_y</p:attrName>
                                        </p:attrNameLst>
                                      </p:cBhvr>
                                      <p:tavLst>
                                        <p:tav tm="0">
                                          <p:val>
                                            <p:strVal val="#ppt_y+1"/>
                                          </p:val>
                                        </p:tav>
                                        <p:tav tm="100000">
                                          <p:val>
                                            <p:strVal val="#ppt_y"/>
                                          </p:val>
                                        </p:tav>
                                      </p:tavLst>
                                    </p:anim>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458"/>
                                        </p:tgtEl>
                                        <p:attrNameLst>
                                          <p:attrName>style.visibility</p:attrName>
                                        </p:attrNameLst>
                                      </p:cBhvr>
                                      <p:to>
                                        <p:strVal val="visible"/>
                                      </p:to>
                                    </p:set>
                                    <p:anim calcmode="lin" valueType="num">
                                      <p:cBhvr additive="base">
                                        <p:cTn id="11" dur="500"/>
                                        <p:tgtEl>
                                          <p:spTgt spid="4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68"/>
        <p:cNvGrpSpPr/>
        <p:nvPr/>
      </p:nvGrpSpPr>
      <p:grpSpPr>
        <a:xfrm>
          <a:off x="0" y="0"/>
          <a:ext cx="0" cy="0"/>
          <a:chOff x="0" y="0"/>
          <a:chExt cx="0" cy="0"/>
        </a:xfrm>
      </p:grpSpPr>
      <p:sp>
        <p:nvSpPr>
          <p:cNvPr id="469" name="Google Shape;469;p33"/>
          <p:cNvSpPr txBox="1">
            <a:spLocks noGrp="1"/>
          </p:cNvSpPr>
          <p:nvPr>
            <p:ph type="title"/>
          </p:nvPr>
        </p:nvSpPr>
        <p:spPr>
          <a:xfrm>
            <a:off x="2419350" y="137319"/>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solidFill>
                  <a:schemeClr val="lt1"/>
                </a:solidFill>
              </a:rPr>
              <a:t>Recognizing Notes Receivable</a:t>
            </a:r>
            <a:endParaRPr/>
          </a:p>
        </p:txBody>
      </p:sp>
      <p:sp>
        <p:nvSpPr>
          <p:cNvPr id="470" name="Google Shape;470;p33"/>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400"/>
              <a:buFont typeface="Noto Sans Symbols"/>
              <a:buNone/>
            </a:pPr>
            <a:r>
              <a:rPr lang="en-US" sz="1400">
                <a:solidFill>
                  <a:schemeClr val="lt1"/>
                </a:solidFill>
                <a:latin typeface="Times New Roman"/>
                <a:ea typeface="Times New Roman"/>
                <a:cs typeface="Times New Roman"/>
                <a:sym typeface="Times New Roman"/>
              </a:rPr>
              <a:t>C2</a:t>
            </a:r>
            <a:endParaRPr/>
          </a:p>
        </p:txBody>
      </p:sp>
      <p:pic>
        <p:nvPicPr>
          <p:cNvPr id="471" name="Google Shape;471;p33"/>
          <p:cNvPicPr preferRelativeResize="0"/>
          <p:nvPr/>
        </p:nvPicPr>
        <p:blipFill rotWithShape="1">
          <a:blip r:embed="rId3">
            <a:alphaModFix/>
          </a:blip>
          <a:srcRect/>
          <a:stretch/>
        </p:blipFill>
        <p:spPr>
          <a:xfrm>
            <a:off x="1600200" y="5195888"/>
            <a:ext cx="8934450" cy="976312"/>
          </a:xfrm>
          <a:prstGeom prst="rect">
            <a:avLst/>
          </a:prstGeom>
          <a:noFill/>
          <a:ln w="9525" cap="flat" cmpd="sng">
            <a:solidFill>
              <a:schemeClr val="dk1"/>
            </a:solidFill>
            <a:prstDash val="solid"/>
            <a:miter lim="800000"/>
            <a:headEnd type="none" w="sm" len="sm"/>
            <a:tailEnd type="none" w="sm" len="sm"/>
          </a:ln>
        </p:spPr>
      </p:pic>
      <p:pic>
        <p:nvPicPr>
          <p:cNvPr id="472" name="Google Shape;472;p33"/>
          <p:cNvPicPr preferRelativeResize="0"/>
          <p:nvPr/>
        </p:nvPicPr>
        <p:blipFill rotWithShape="1">
          <a:blip r:embed="rId4">
            <a:alphaModFix/>
          </a:blip>
          <a:srcRect/>
          <a:stretch/>
        </p:blipFill>
        <p:spPr>
          <a:xfrm>
            <a:off x="1600200" y="6229350"/>
            <a:ext cx="8153400" cy="400050"/>
          </a:xfrm>
          <a:prstGeom prst="rect">
            <a:avLst/>
          </a:prstGeom>
          <a:noFill/>
          <a:ln>
            <a:noFill/>
          </a:ln>
        </p:spPr>
      </p:pic>
      <p:sp>
        <p:nvSpPr>
          <p:cNvPr id="473" name="Google Shape;473;p33"/>
          <p:cNvSpPr/>
          <p:nvPr/>
        </p:nvSpPr>
        <p:spPr>
          <a:xfrm>
            <a:off x="1752600" y="3535364"/>
            <a:ext cx="8458200" cy="1570037"/>
          </a:xfrm>
          <a:prstGeom prst="rect">
            <a:avLst/>
          </a:prstGeom>
          <a:solidFill>
            <a:srgbClr val="FFF2CC"/>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a:solidFill>
                  <a:schemeClr val="dk1"/>
                </a:solidFill>
                <a:latin typeface="Calibri"/>
                <a:ea typeface="Calibri"/>
                <a:cs typeface="Calibri"/>
                <a:sym typeface="Calibri"/>
              </a:rPr>
              <a:t>To illustrate the recording for the receipt of a note, we use the $1,000, 90-day, 12% promissory note from Julia Browne to TechCom.  TechCom received this note at the time of a product sale to Julia Browne. </a:t>
            </a:r>
            <a:endParaRPr/>
          </a:p>
        </p:txBody>
      </p:sp>
      <p:sp>
        <p:nvSpPr>
          <p:cNvPr id="474" name="Google Shape;474;p33"/>
          <p:cNvSpPr/>
          <p:nvPr/>
        </p:nvSpPr>
        <p:spPr>
          <a:xfrm>
            <a:off x="1524000" y="1630364"/>
            <a:ext cx="9144000" cy="157003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Clr>
                <a:schemeClr val="dk1"/>
              </a:buClr>
              <a:buSzPts val="2400"/>
              <a:buFont typeface="Noto Sans Symbols"/>
              <a:buNone/>
            </a:pPr>
            <a:r>
              <a:rPr lang="en-US" sz="2400">
                <a:solidFill>
                  <a:schemeClr val="dk1"/>
                </a:solidFill>
                <a:latin typeface="Arial"/>
                <a:ea typeface="Arial"/>
                <a:cs typeface="Arial"/>
                <a:sym typeface="Arial"/>
              </a:rPr>
              <a:t>Notes receivable are usually recorded in a single Notes Receivable account to simplify recordkeeping. The original notes are kept on file, including information on the maker, rate of interest, and due date. </a:t>
            </a:r>
            <a:endParaRPr/>
          </a:p>
        </p:txBody>
      </p:sp>
    </p:spTree>
  </p:cSld>
  <p:clrMapOvr>
    <a:masterClrMapping/>
  </p:clrMapOvr>
  <p:transition>
    <p:checker dir="vert"/>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78"/>
        <p:cNvGrpSpPr/>
        <p:nvPr/>
      </p:nvGrpSpPr>
      <p:grpSpPr>
        <a:xfrm>
          <a:off x="0" y="0"/>
          <a:ext cx="0" cy="0"/>
          <a:chOff x="0" y="0"/>
          <a:chExt cx="0" cy="0"/>
        </a:xfrm>
      </p:grpSpPr>
      <p:sp>
        <p:nvSpPr>
          <p:cNvPr id="479" name="Google Shape;479;p34"/>
          <p:cNvSpPr txBox="1">
            <a:spLocks noGrp="1"/>
          </p:cNvSpPr>
          <p:nvPr>
            <p:ph type="title"/>
          </p:nvPr>
        </p:nvSpPr>
        <p:spPr>
          <a:xfrm>
            <a:off x="2505075" y="109537"/>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solidFill>
                  <a:schemeClr val="lt1"/>
                </a:solidFill>
              </a:rPr>
              <a:t>Recording an Honored Note</a:t>
            </a:r>
            <a:endParaRPr/>
          </a:p>
        </p:txBody>
      </p:sp>
      <p:sp>
        <p:nvSpPr>
          <p:cNvPr id="480" name="Google Shape;480;p34"/>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400"/>
              <a:buFont typeface="Noto Sans Symbols"/>
              <a:buNone/>
            </a:pPr>
            <a:r>
              <a:rPr lang="en-US" sz="1400">
                <a:solidFill>
                  <a:schemeClr val="lt1"/>
                </a:solidFill>
                <a:latin typeface="Times New Roman"/>
                <a:ea typeface="Times New Roman"/>
                <a:cs typeface="Times New Roman"/>
                <a:sym typeface="Times New Roman"/>
              </a:rPr>
              <a:t>P3</a:t>
            </a:r>
            <a:endParaRPr/>
          </a:p>
        </p:txBody>
      </p:sp>
      <p:sp>
        <p:nvSpPr>
          <p:cNvPr id="481" name="Google Shape;481;p34"/>
          <p:cNvSpPr/>
          <p:nvPr/>
        </p:nvSpPr>
        <p:spPr>
          <a:xfrm>
            <a:off x="2743200" y="1747838"/>
            <a:ext cx="3200400" cy="2062162"/>
          </a:xfrm>
          <a:prstGeom prst="rect">
            <a:avLst/>
          </a:prstGeom>
          <a:solidFill>
            <a:srgbClr val="FFF2CC"/>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a:solidFill>
                  <a:schemeClr val="dk1"/>
                </a:solidFill>
                <a:latin typeface="Calibri"/>
                <a:ea typeface="Calibri"/>
                <a:cs typeface="Calibri"/>
                <a:sym typeface="Calibri"/>
              </a:rPr>
              <a:t>The principal and interest of a note are due on its maturity date. </a:t>
            </a:r>
            <a:endParaRPr/>
          </a:p>
        </p:txBody>
      </p:sp>
      <p:pic>
        <p:nvPicPr>
          <p:cNvPr id="482" name="Google Shape;482;p34"/>
          <p:cNvPicPr preferRelativeResize="0"/>
          <p:nvPr/>
        </p:nvPicPr>
        <p:blipFill rotWithShape="1">
          <a:blip r:embed="rId3">
            <a:alphaModFix/>
          </a:blip>
          <a:srcRect/>
          <a:stretch/>
        </p:blipFill>
        <p:spPr>
          <a:xfrm>
            <a:off x="2062164" y="5181601"/>
            <a:ext cx="8067675" cy="1076325"/>
          </a:xfrm>
          <a:prstGeom prst="rect">
            <a:avLst/>
          </a:prstGeom>
          <a:noFill/>
          <a:ln w="9525" cap="flat" cmpd="sng">
            <a:solidFill>
              <a:schemeClr val="dk1"/>
            </a:solidFill>
            <a:prstDash val="solid"/>
            <a:miter lim="800000"/>
            <a:headEnd type="none" w="sm" len="sm"/>
            <a:tailEnd type="none" w="sm" len="sm"/>
          </a:ln>
        </p:spPr>
      </p:pic>
      <p:sp>
        <p:nvSpPr>
          <p:cNvPr id="483" name="Google Shape;483;p34"/>
          <p:cNvSpPr/>
          <p:nvPr/>
        </p:nvSpPr>
        <p:spPr>
          <a:xfrm>
            <a:off x="2438400" y="4122738"/>
            <a:ext cx="7315200" cy="830262"/>
          </a:xfrm>
          <a:prstGeom prst="rect">
            <a:avLst/>
          </a:prstGeom>
          <a:solidFill>
            <a:srgbClr val="FBE4D4"/>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a:solidFill>
                  <a:schemeClr val="dk1"/>
                </a:solidFill>
                <a:latin typeface="Calibri"/>
                <a:ea typeface="Calibri"/>
                <a:cs typeface="Calibri"/>
                <a:sym typeface="Calibri"/>
              </a:rPr>
              <a:t>J. Cook has a $600, 15%, 60-day note receivable due to TechCom on December 4.</a:t>
            </a:r>
            <a:endParaRPr/>
          </a:p>
        </p:txBody>
      </p:sp>
      <p:pic>
        <p:nvPicPr>
          <p:cNvPr id="484" name="Google Shape;484;p34" descr="C:\Users\DoddandSusan\AppData\Local\Microsoft\Windows\Temporary Internet Files\Content.IE5\QSEUU1H3\MP900442256[1].jpg"/>
          <p:cNvPicPr preferRelativeResize="0"/>
          <p:nvPr/>
        </p:nvPicPr>
        <p:blipFill rotWithShape="1">
          <a:blip r:embed="rId4">
            <a:alphaModFix/>
          </a:blip>
          <a:srcRect/>
          <a:stretch/>
        </p:blipFill>
        <p:spPr>
          <a:xfrm>
            <a:off x="6400800" y="1752600"/>
            <a:ext cx="3124200" cy="2076450"/>
          </a:xfrm>
          <a:prstGeom prst="rect">
            <a:avLst/>
          </a:prstGeom>
          <a:noFill/>
          <a:ln>
            <a:noFill/>
          </a:ln>
        </p:spPr>
      </p:pic>
    </p:spTree>
  </p:cSld>
  <p:clrMapOvr>
    <a:masterClrMapping/>
  </p:clrMapOvr>
  <p:transition>
    <p:checker dir="ver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88"/>
        <p:cNvGrpSpPr/>
        <p:nvPr/>
      </p:nvGrpSpPr>
      <p:grpSpPr>
        <a:xfrm>
          <a:off x="0" y="0"/>
          <a:ext cx="0" cy="0"/>
          <a:chOff x="0" y="0"/>
          <a:chExt cx="0" cy="0"/>
        </a:xfrm>
      </p:grpSpPr>
      <p:sp>
        <p:nvSpPr>
          <p:cNvPr id="489" name="Google Shape;489;p35"/>
          <p:cNvSpPr txBox="1">
            <a:spLocks noGrp="1"/>
          </p:cNvSpPr>
          <p:nvPr>
            <p:ph type="title"/>
          </p:nvPr>
        </p:nvSpPr>
        <p:spPr>
          <a:xfrm>
            <a:off x="2505075" y="99217"/>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solidFill>
                  <a:schemeClr val="lt1"/>
                </a:solidFill>
              </a:rPr>
              <a:t>Recording a Dishonored Note</a:t>
            </a:r>
            <a:endParaRPr/>
          </a:p>
        </p:txBody>
      </p:sp>
      <p:sp>
        <p:nvSpPr>
          <p:cNvPr id="490" name="Google Shape;490;p35"/>
          <p:cNvSpPr/>
          <p:nvPr/>
        </p:nvSpPr>
        <p:spPr>
          <a:xfrm>
            <a:off x="1828800" y="3648075"/>
            <a:ext cx="8610600" cy="990600"/>
          </a:xfrm>
          <a:prstGeom prst="rect">
            <a:avLst/>
          </a:prstGeom>
          <a:solidFill>
            <a:srgbClr val="FBE4D4"/>
          </a:solidFill>
          <a:ln w="12700" cap="flat" cmpd="sng">
            <a:solidFill>
              <a:schemeClr val="dk1"/>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0475" tIns="44450" rIns="90475" bIns="44450" anchor="t" anchorCtr="0">
            <a:noAutofit/>
          </a:bodyPr>
          <a:lstStyle/>
          <a:p>
            <a:pPr marL="342900" marR="0" lvl="0" indent="-342900" algn="ctr" rtl="0">
              <a:spcBef>
                <a:spcPts val="0"/>
              </a:spcBef>
              <a:spcAft>
                <a:spcPts val="0"/>
              </a:spcAft>
              <a:buNone/>
            </a:pPr>
            <a:r>
              <a:rPr lang="en-US" sz="2600">
                <a:solidFill>
                  <a:schemeClr val="dk1"/>
                </a:solidFill>
                <a:latin typeface="Arial"/>
                <a:ea typeface="Arial"/>
                <a:cs typeface="Arial"/>
                <a:sym typeface="Arial"/>
              </a:rPr>
              <a:t>TechCom holds an $800, 12%, 60-day note of Greg Hart. At maturity, October 14, Hart dishonors the note.</a:t>
            </a:r>
            <a:endParaRPr/>
          </a:p>
        </p:txBody>
      </p:sp>
      <p:sp>
        <p:nvSpPr>
          <p:cNvPr id="491" name="Google Shape;491;p35"/>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400"/>
              <a:buFont typeface="Noto Sans Symbols"/>
              <a:buNone/>
            </a:pPr>
            <a:r>
              <a:rPr lang="en-US" sz="1400">
                <a:solidFill>
                  <a:schemeClr val="lt1"/>
                </a:solidFill>
                <a:latin typeface="Times New Roman"/>
                <a:ea typeface="Times New Roman"/>
                <a:cs typeface="Times New Roman"/>
                <a:sym typeface="Times New Roman"/>
              </a:rPr>
              <a:t>P3</a:t>
            </a:r>
            <a:endParaRPr/>
          </a:p>
        </p:txBody>
      </p:sp>
      <p:pic>
        <p:nvPicPr>
          <p:cNvPr id="492" name="Google Shape;492;p35"/>
          <p:cNvPicPr preferRelativeResize="0"/>
          <p:nvPr/>
        </p:nvPicPr>
        <p:blipFill rotWithShape="1">
          <a:blip r:embed="rId3">
            <a:alphaModFix/>
          </a:blip>
          <a:srcRect/>
          <a:stretch/>
        </p:blipFill>
        <p:spPr>
          <a:xfrm>
            <a:off x="1828801" y="4714876"/>
            <a:ext cx="8589963" cy="1381125"/>
          </a:xfrm>
          <a:prstGeom prst="rect">
            <a:avLst/>
          </a:prstGeom>
          <a:noFill/>
          <a:ln w="9525" cap="flat" cmpd="sng">
            <a:solidFill>
              <a:schemeClr val="dk1"/>
            </a:solidFill>
            <a:prstDash val="solid"/>
            <a:miter lim="800000"/>
            <a:headEnd type="none" w="sm" len="sm"/>
            <a:tailEnd type="none" w="sm" len="sm"/>
          </a:ln>
        </p:spPr>
      </p:pic>
      <p:sp>
        <p:nvSpPr>
          <p:cNvPr id="493" name="Google Shape;493;p35"/>
          <p:cNvSpPr/>
          <p:nvPr/>
        </p:nvSpPr>
        <p:spPr>
          <a:xfrm>
            <a:off x="2362200" y="1739900"/>
            <a:ext cx="7467600" cy="1384300"/>
          </a:xfrm>
          <a:prstGeom prst="rect">
            <a:avLst/>
          </a:prstGeom>
          <a:solidFill>
            <a:srgbClr val="FFF2CC"/>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dk1"/>
                </a:solidFill>
                <a:latin typeface="Calibri"/>
                <a:ea typeface="Calibri"/>
                <a:cs typeface="Calibri"/>
                <a:sym typeface="Calibri"/>
              </a:rPr>
              <a:t>The act of dishonoring a note does not relieve the maker of the obligation to repay the principal and interest due. </a:t>
            </a:r>
            <a:endParaRPr sz="2800">
              <a:solidFill>
                <a:schemeClr val="dk1"/>
              </a:solidFill>
              <a:latin typeface="Calibri"/>
              <a:ea typeface="Calibri"/>
              <a:cs typeface="Calibri"/>
              <a:sym typeface="Calibri"/>
            </a:endParaRPr>
          </a:p>
        </p:txBody>
      </p:sp>
    </p:spTree>
  </p:cSld>
  <p:clrMapOvr>
    <a:masterClrMapping/>
  </p:clrMapOvr>
  <p:transition>
    <p:wip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97"/>
        <p:cNvGrpSpPr/>
        <p:nvPr/>
      </p:nvGrpSpPr>
      <p:grpSpPr>
        <a:xfrm>
          <a:off x="0" y="0"/>
          <a:ext cx="0" cy="0"/>
          <a:chOff x="0" y="0"/>
          <a:chExt cx="0" cy="0"/>
        </a:xfrm>
      </p:grpSpPr>
      <p:sp>
        <p:nvSpPr>
          <p:cNvPr id="498" name="Google Shape;498;p36"/>
          <p:cNvSpPr txBox="1">
            <a:spLocks noGrp="1"/>
          </p:cNvSpPr>
          <p:nvPr>
            <p:ph type="title"/>
          </p:nvPr>
        </p:nvSpPr>
        <p:spPr>
          <a:xfrm>
            <a:off x="2571750" y="175418"/>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3200"/>
              <a:buFont typeface="Calibri"/>
              <a:buNone/>
            </a:pPr>
            <a:r>
              <a:rPr lang="en-US" sz="3200">
                <a:solidFill>
                  <a:schemeClr val="lt1"/>
                </a:solidFill>
              </a:rPr>
              <a:t>Recording End-of-Period </a:t>
            </a:r>
            <a:br>
              <a:rPr lang="en-US" sz="3200">
                <a:solidFill>
                  <a:schemeClr val="lt1"/>
                </a:solidFill>
              </a:rPr>
            </a:br>
            <a:r>
              <a:rPr lang="en-US" sz="3200">
                <a:solidFill>
                  <a:schemeClr val="lt1"/>
                </a:solidFill>
              </a:rPr>
              <a:t>Interest Adjustments</a:t>
            </a:r>
            <a:endParaRPr/>
          </a:p>
        </p:txBody>
      </p:sp>
      <p:sp>
        <p:nvSpPr>
          <p:cNvPr id="499" name="Google Shape;499;p36"/>
          <p:cNvSpPr txBox="1"/>
          <p:nvPr/>
        </p:nvSpPr>
        <p:spPr>
          <a:xfrm>
            <a:off x="2057400" y="2238375"/>
            <a:ext cx="8001000" cy="1569660"/>
          </a:xfrm>
          <a:prstGeom prst="rect">
            <a:avLst/>
          </a:prstGeom>
          <a:solidFill>
            <a:srgbClr val="FBE4D4"/>
          </a:solidFill>
          <a:ln w="28575" cap="flat" cmpd="sng">
            <a:solidFill>
              <a:srgbClr val="000000"/>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1">
                <a:solidFill>
                  <a:schemeClr val="dk1"/>
                </a:solidFill>
                <a:latin typeface="Calibri"/>
                <a:ea typeface="Calibri"/>
                <a:cs typeface="Calibri"/>
                <a:sym typeface="Calibri"/>
              </a:rPr>
              <a:t>On December 16, TechCom accepts a $3,000, 60-day, 12% note from a customer in granting an extension on a past-due account.  When TechCom’s accounting period ends on December 31, $15 of interest has accrued on the note.  </a:t>
            </a:r>
            <a:endParaRPr/>
          </a:p>
        </p:txBody>
      </p:sp>
      <p:sp>
        <p:nvSpPr>
          <p:cNvPr id="500" name="Google Shape;500;p36"/>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400"/>
              <a:buFont typeface="Noto Sans Symbols"/>
              <a:buNone/>
            </a:pPr>
            <a:r>
              <a:rPr lang="en-US" sz="1400">
                <a:solidFill>
                  <a:schemeClr val="lt1"/>
                </a:solidFill>
                <a:latin typeface="Times New Roman"/>
                <a:ea typeface="Times New Roman"/>
                <a:cs typeface="Times New Roman"/>
                <a:sym typeface="Times New Roman"/>
              </a:rPr>
              <a:t>P3</a:t>
            </a:r>
            <a:endParaRPr/>
          </a:p>
        </p:txBody>
      </p:sp>
      <p:pic>
        <p:nvPicPr>
          <p:cNvPr id="501" name="Google Shape;501;p36"/>
          <p:cNvPicPr preferRelativeResize="0"/>
          <p:nvPr/>
        </p:nvPicPr>
        <p:blipFill rotWithShape="1">
          <a:blip r:embed="rId3">
            <a:alphaModFix/>
          </a:blip>
          <a:srcRect/>
          <a:stretch/>
        </p:blipFill>
        <p:spPr>
          <a:xfrm>
            <a:off x="2085975" y="5514976"/>
            <a:ext cx="8020050" cy="809625"/>
          </a:xfrm>
          <a:prstGeom prst="rect">
            <a:avLst/>
          </a:prstGeom>
          <a:noFill/>
          <a:ln w="9525" cap="flat" cmpd="sng">
            <a:solidFill>
              <a:schemeClr val="dk1"/>
            </a:solidFill>
            <a:prstDash val="solid"/>
            <a:miter lim="800000"/>
            <a:headEnd type="none" w="sm" len="sm"/>
            <a:tailEnd type="none" w="sm" len="sm"/>
          </a:ln>
        </p:spPr>
      </p:pic>
      <p:sp>
        <p:nvSpPr>
          <p:cNvPr id="502" name="Google Shape;502;p36"/>
          <p:cNvSpPr/>
          <p:nvPr/>
        </p:nvSpPr>
        <p:spPr>
          <a:xfrm>
            <a:off x="3352800" y="4495800"/>
            <a:ext cx="5526088" cy="584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3200"/>
              <a:buFont typeface="Noto Sans Symbols"/>
              <a:buNone/>
            </a:pPr>
            <a:r>
              <a:rPr lang="en-US" sz="3200">
                <a:solidFill>
                  <a:schemeClr val="dk1"/>
                </a:solidFill>
                <a:latin typeface="Arial"/>
                <a:ea typeface="Arial"/>
                <a:cs typeface="Arial"/>
                <a:sym typeface="Arial"/>
              </a:rPr>
              <a:t>$3,000 x 12% x 15/360 = $15</a:t>
            </a:r>
            <a:endParaRPr sz="3200">
              <a:solidFill>
                <a:schemeClr val="dk1"/>
              </a:solidFill>
              <a:latin typeface="Arial"/>
              <a:ea typeface="Arial"/>
              <a:cs typeface="Arial"/>
              <a:sym typeface="Arial"/>
            </a:endParaRPr>
          </a:p>
        </p:txBody>
      </p:sp>
    </p:spTree>
  </p:cSld>
  <p:clrMapOvr>
    <a:masterClrMapping/>
  </p:clrMapOvr>
  <p:transition>
    <p:blinds dir="vert"/>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06"/>
        <p:cNvGrpSpPr/>
        <p:nvPr/>
      </p:nvGrpSpPr>
      <p:grpSpPr>
        <a:xfrm>
          <a:off x="0" y="0"/>
          <a:ext cx="0" cy="0"/>
          <a:chOff x="0" y="0"/>
          <a:chExt cx="0" cy="0"/>
        </a:xfrm>
      </p:grpSpPr>
      <p:sp>
        <p:nvSpPr>
          <p:cNvPr id="507" name="Google Shape;507;p37"/>
          <p:cNvSpPr txBox="1">
            <a:spLocks noGrp="1"/>
          </p:cNvSpPr>
          <p:nvPr>
            <p:ph type="title"/>
          </p:nvPr>
        </p:nvSpPr>
        <p:spPr>
          <a:xfrm>
            <a:off x="2419350" y="122237"/>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3200"/>
              <a:buFont typeface="Calibri"/>
              <a:buNone/>
            </a:pPr>
            <a:r>
              <a:rPr lang="en-US" sz="3200">
                <a:solidFill>
                  <a:schemeClr val="lt1"/>
                </a:solidFill>
              </a:rPr>
              <a:t>Recording End-of-Period </a:t>
            </a:r>
            <a:br>
              <a:rPr lang="en-US" sz="3200">
                <a:solidFill>
                  <a:schemeClr val="lt1"/>
                </a:solidFill>
              </a:rPr>
            </a:br>
            <a:r>
              <a:rPr lang="en-US" sz="3200">
                <a:solidFill>
                  <a:schemeClr val="lt1"/>
                </a:solidFill>
              </a:rPr>
              <a:t>Interest Adjustments</a:t>
            </a:r>
            <a:endParaRPr/>
          </a:p>
        </p:txBody>
      </p:sp>
      <p:graphicFrame>
        <p:nvGraphicFramePr>
          <p:cNvPr id="508" name="Google Shape;508;p37"/>
          <p:cNvGraphicFramePr/>
          <p:nvPr/>
        </p:nvGraphicFramePr>
        <p:xfrm>
          <a:off x="2071688" y="1741488"/>
          <a:ext cx="4252912" cy="1687512"/>
        </p:xfrm>
        <a:graphic>
          <a:graphicData uri="http://schemas.openxmlformats.org/presentationml/2006/ole">
            <mc:AlternateContent xmlns:mc="http://schemas.openxmlformats.org/markup-compatibility/2006">
              <mc:Choice xmlns:v="urn:schemas-microsoft-com:vml" Requires="v">
                <p:oleObj spid="_x0000_s8196" r:id="rId4" imgW="4252912" imgH="1687512" progId="Excel.Sheet.8">
                  <p:embed/>
                </p:oleObj>
              </mc:Choice>
              <mc:Fallback>
                <p:oleObj r:id="rId4" imgW="4252912" imgH="1687512" progId="Excel.Sheet.8">
                  <p:embed/>
                  <p:pic>
                    <p:nvPicPr>
                      <p:cNvPr id="508" name="Google Shape;508;p37"/>
                      <p:cNvPicPr preferRelativeResize="0"/>
                      <p:nvPr/>
                    </p:nvPicPr>
                    <p:blipFill rotWithShape="1">
                      <a:blip r:embed="rId5">
                        <a:alphaModFix/>
                      </a:blip>
                      <a:srcRect/>
                      <a:stretch/>
                    </p:blipFill>
                    <p:spPr>
                      <a:xfrm>
                        <a:off x="2071688" y="1741488"/>
                        <a:ext cx="4252912" cy="1687512"/>
                      </a:xfrm>
                      <a:prstGeom prst="rect">
                        <a:avLst/>
                      </a:prstGeom>
                      <a:noFill/>
                      <a:ln>
                        <a:noFill/>
                      </a:ln>
                    </p:spPr>
                  </p:pic>
                </p:oleObj>
              </mc:Fallback>
            </mc:AlternateContent>
          </a:graphicData>
        </a:graphic>
      </p:graphicFrame>
      <p:sp>
        <p:nvSpPr>
          <p:cNvPr id="509" name="Google Shape;509;p37"/>
          <p:cNvSpPr txBox="1"/>
          <p:nvPr/>
        </p:nvSpPr>
        <p:spPr>
          <a:xfrm>
            <a:off x="1905000" y="3886201"/>
            <a:ext cx="8382000" cy="531813"/>
          </a:xfrm>
          <a:prstGeom prst="rect">
            <a:avLst/>
          </a:prstGeom>
          <a:solidFill>
            <a:srgbClr val="663300"/>
          </a:solidFill>
          <a:ln w="12700" cap="flat" cmpd="sng">
            <a:solidFill>
              <a:schemeClr val="dk1"/>
            </a:solidFill>
            <a:prstDash val="solid"/>
            <a:miter lim="800000"/>
            <a:headEnd type="none" w="sm" len="sm"/>
            <a:tailEnd type="none" w="sm" len="sm"/>
          </a:ln>
          <a:effectLst>
            <a:outerShdw dist="35921" dir="2700000" algn="ctr" rotWithShape="0">
              <a:schemeClr val="dk1"/>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rgbClr val="FFFFCC"/>
                </a:solidFill>
                <a:latin typeface="Arial"/>
                <a:ea typeface="Arial"/>
                <a:cs typeface="Arial"/>
                <a:sym typeface="Arial"/>
              </a:rPr>
              <a:t>Recording collection on note at maturity.</a:t>
            </a:r>
            <a:endParaRPr/>
          </a:p>
        </p:txBody>
      </p:sp>
      <p:sp>
        <p:nvSpPr>
          <p:cNvPr id="510" name="Google Shape;510;p37"/>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400"/>
              <a:buFont typeface="Noto Sans Symbols"/>
              <a:buNone/>
            </a:pPr>
            <a:r>
              <a:rPr lang="en-US" sz="1400">
                <a:solidFill>
                  <a:schemeClr val="lt1"/>
                </a:solidFill>
                <a:latin typeface="Times New Roman"/>
                <a:ea typeface="Times New Roman"/>
                <a:cs typeface="Times New Roman"/>
                <a:sym typeface="Times New Roman"/>
              </a:rPr>
              <a:t>P3</a:t>
            </a:r>
            <a:endParaRPr/>
          </a:p>
        </p:txBody>
      </p:sp>
      <p:pic>
        <p:nvPicPr>
          <p:cNvPr id="511" name="Google Shape;511;p37"/>
          <p:cNvPicPr preferRelativeResize="0"/>
          <p:nvPr/>
        </p:nvPicPr>
        <p:blipFill rotWithShape="1">
          <a:blip r:embed="rId6">
            <a:alphaModFix/>
          </a:blip>
          <a:srcRect/>
          <a:stretch/>
        </p:blipFill>
        <p:spPr>
          <a:xfrm>
            <a:off x="1844676" y="4724401"/>
            <a:ext cx="8518525" cy="1438275"/>
          </a:xfrm>
          <a:prstGeom prst="rect">
            <a:avLst/>
          </a:prstGeom>
          <a:noFill/>
          <a:ln w="9525" cap="flat" cmpd="sng">
            <a:solidFill>
              <a:schemeClr val="dk1"/>
            </a:solidFill>
            <a:prstDash val="solid"/>
            <a:miter lim="800000"/>
            <a:headEnd type="none" w="sm" len="sm"/>
            <a:tailEnd type="none" w="sm" len="sm"/>
          </a:ln>
        </p:spPr>
      </p:pic>
      <p:sp>
        <p:nvSpPr>
          <p:cNvPr id="512" name="Google Shape;512;p37"/>
          <p:cNvSpPr/>
          <p:nvPr/>
        </p:nvSpPr>
        <p:spPr>
          <a:xfrm>
            <a:off x="3352800" y="6197600"/>
            <a:ext cx="5526088" cy="584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3200"/>
              <a:buFont typeface="Noto Sans Symbols"/>
              <a:buNone/>
            </a:pPr>
            <a:r>
              <a:rPr lang="en-US" sz="3200">
                <a:solidFill>
                  <a:schemeClr val="dk1"/>
                </a:solidFill>
                <a:latin typeface="Arial"/>
                <a:ea typeface="Arial"/>
                <a:cs typeface="Arial"/>
                <a:sym typeface="Arial"/>
              </a:rPr>
              <a:t>$3,000 x 12% x 60/360 = $60</a:t>
            </a:r>
            <a:endParaRPr sz="3200">
              <a:solidFill>
                <a:schemeClr val="dk1"/>
              </a:solidFill>
              <a:latin typeface="Arial"/>
              <a:ea typeface="Arial"/>
              <a:cs typeface="Arial"/>
              <a:sym typeface="Arial"/>
            </a:endParaRPr>
          </a:p>
        </p:txBody>
      </p:sp>
      <p:pic>
        <p:nvPicPr>
          <p:cNvPr id="513" name="Google Shape;513;p37" descr="C:\Users\DoddandSusan\AppData\Local\Microsoft\Windows\Temporary Internet Files\Content.IE5\6ODO0SMF\MP900385338[1].jpg"/>
          <p:cNvPicPr preferRelativeResize="0"/>
          <p:nvPr/>
        </p:nvPicPr>
        <p:blipFill rotWithShape="1">
          <a:blip r:embed="rId7">
            <a:alphaModFix/>
          </a:blip>
          <a:srcRect/>
          <a:stretch/>
        </p:blipFill>
        <p:spPr>
          <a:xfrm>
            <a:off x="6705600" y="1447800"/>
            <a:ext cx="3200400" cy="2286000"/>
          </a:xfrm>
          <a:prstGeom prst="rect">
            <a:avLst/>
          </a:prstGeom>
          <a:noFill/>
          <a:ln>
            <a:noFill/>
          </a:ln>
        </p:spPr>
      </p:pic>
    </p:spTree>
  </p:cSld>
  <p:clrMapOvr>
    <a:masterClrMapping/>
  </p:clrMapOvr>
  <p:transition>
    <p:strips dir="rd"/>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17"/>
        <p:cNvGrpSpPr/>
        <p:nvPr/>
      </p:nvGrpSpPr>
      <p:grpSpPr>
        <a:xfrm>
          <a:off x="0" y="0"/>
          <a:ext cx="0" cy="0"/>
          <a:chOff x="0" y="0"/>
          <a:chExt cx="0" cy="0"/>
        </a:xfrm>
      </p:grpSpPr>
      <p:sp>
        <p:nvSpPr>
          <p:cNvPr id="518" name="Google Shape;518;p38"/>
          <p:cNvSpPr txBox="1">
            <a:spLocks noGrp="1"/>
          </p:cNvSpPr>
          <p:nvPr>
            <p:ph type="title"/>
          </p:nvPr>
        </p:nvSpPr>
        <p:spPr>
          <a:xfrm>
            <a:off x="2466975" y="175418"/>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solidFill>
                  <a:schemeClr val="lt1"/>
                </a:solidFill>
              </a:rPr>
              <a:t>Disposal of Receivables</a:t>
            </a:r>
            <a:endParaRPr/>
          </a:p>
        </p:txBody>
      </p:sp>
      <p:sp>
        <p:nvSpPr>
          <p:cNvPr id="519" name="Google Shape;519;p38"/>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400"/>
              <a:buFont typeface="Noto Sans Symbols"/>
              <a:buNone/>
            </a:pPr>
            <a:r>
              <a:rPr lang="en-US" sz="1400">
                <a:solidFill>
                  <a:schemeClr val="lt1"/>
                </a:solidFill>
                <a:latin typeface="Times New Roman"/>
                <a:ea typeface="Times New Roman"/>
                <a:cs typeface="Times New Roman"/>
                <a:sym typeface="Times New Roman"/>
              </a:rPr>
              <a:t>C3</a:t>
            </a:r>
            <a:endParaRPr/>
          </a:p>
        </p:txBody>
      </p:sp>
      <p:sp>
        <p:nvSpPr>
          <p:cNvPr id="520" name="Google Shape;520;p38"/>
          <p:cNvSpPr/>
          <p:nvPr/>
        </p:nvSpPr>
        <p:spPr>
          <a:xfrm>
            <a:off x="2173941" y="1518443"/>
            <a:ext cx="7467600" cy="1077913"/>
          </a:xfrm>
          <a:prstGeom prst="rect">
            <a:avLst/>
          </a:prstGeom>
          <a:solidFill>
            <a:srgbClr val="FBE4D4"/>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a:solidFill>
                  <a:schemeClr val="dk1"/>
                </a:solidFill>
                <a:latin typeface="Calibri"/>
                <a:ea typeface="Calibri"/>
                <a:cs typeface="Calibri"/>
                <a:sym typeface="Calibri"/>
              </a:rPr>
              <a:t>Companies can convert receivables to cash before they are due.</a:t>
            </a:r>
            <a:endParaRPr/>
          </a:p>
        </p:txBody>
      </p:sp>
      <p:sp>
        <p:nvSpPr>
          <p:cNvPr id="521" name="Google Shape;521;p38"/>
          <p:cNvSpPr/>
          <p:nvPr/>
        </p:nvSpPr>
        <p:spPr>
          <a:xfrm>
            <a:off x="1905000" y="3276600"/>
            <a:ext cx="4191000" cy="2286000"/>
          </a:xfrm>
          <a:prstGeom prst="ellipse">
            <a:avLst/>
          </a:prstGeom>
          <a:solidFill>
            <a:srgbClr val="FEE599"/>
          </a:solidFill>
          <a:ln w="12700" cap="flat" cmpd="sng">
            <a:solidFill>
              <a:srgbClr val="833C0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3600" b="1">
                <a:solidFill>
                  <a:srgbClr val="833C0B"/>
                </a:solidFill>
                <a:latin typeface="Arial"/>
                <a:ea typeface="Arial"/>
                <a:cs typeface="Arial"/>
                <a:sym typeface="Arial"/>
              </a:rPr>
              <a:t>Selling Receivables</a:t>
            </a:r>
            <a:endParaRPr/>
          </a:p>
        </p:txBody>
      </p:sp>
      <p:sp>
        <p:nvSpPr>
          <p:cNvPr id="522" name="Google Shape;522;p38"/>
          <p:cNvSpPr/>
          <p:nvPr/>
        </p:nvSpPr>
        <p:spPr>
          <a:xfrm>
            <a:off x="6324600" y="3276600"/>
            <a:ext cx="4191000" cy="2286000"/>
          </a:xfrm>
          <a:prstGeom prst="ellipse">
            <a:avLst/>
          </a:prstGeom>
          <a:solidFill>
            <a:srgbClr val="FEE599"/>
          </a:solidFill>
          <a:ln w="12700" cap="flat" cmpd="sng">
            <a:solidFill>
              <a:srgbClr val="833C0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3600" b="1">
                <a:solidFill>
                  <a:srgbClr val="833C0B"/>
                </a:solidFill>
                <a:latin typeface="Arial"/>
                <a:ea typeface="Arial"/>
                <a:cs typeface="Arial"/>
                <a:sym typeface="Arial"/>
              </a:rPr>
              <a:t>Pledging Receivables</a:t>
            </a:r>
            <a:endParaRPr/>
          </a:p>
        </p:txBody>
      </p:sp>
    </p:spTree>
  </p:cSld>
  <p:clrMapOvr>
    <a:masterClrMapping/>
  </p:clrMapOvr>
  <p:transition>
    <p:wipe dir="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26"/>
        <p:cNvGrpSpPr/>
        <p:nvPr/>
      </p:nvGrpSpPr>
      <p:grpSpPr>
        <a:xfrm>
          <a:off x="0" y="0"/>
          <a:ext cx="0" cy="0"/>
          <a:chOff x="0" y="0"/>
          <a:chExt cx="0" cy="0"/>
        </a:xfrm>
      </p:grpSpPr>
      <p:sp>
        <p:nvSpPr>
          <p:cNvPr id="527" name="Google Shape;527;p39"/>
          <p:cNvSpPr txBox="1">
            <a:spLocks noGrp="1"/>
          </p:cNvSpPr>
          <p:nvPr>
            <p:ph type="title"/>
          </p:nvPr>
        </p:nvSpPr>
        <p:spPr>
          <a:xfrm>
            <a:off x="2438400" y="95250"/>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solidFill>
                  <a:schemeClr val="lt1"/>
                </a:solidFill>
              </a:rPr>
              <a:t>Accounts Receivable Turnover</a:t>
            </a:r>
            <a:endParaRPr/>
          </a:p>
        </p:txBody>
      </p:sp>
      <p:sp>
        <p:nvSpPr>
          <p:cNvPr id="528" name="Google Shape;528;p39"/>
          <p:cNvSpPr txBox="1">
            <a:spLocks noGrp="1"/>
          </p:cNvSpPr>
          <p:nvPr>
            <p:ph type="body" idx="4294967295"/>
          </p:nvPr>
        </p:nvSpPr>
        <p:spPr>
          <a:xfrm>
            <a:off x="1828800" y="1638300"/>
            <a:ext cx="8458200" cy="1257300"/>
          </a:xfrm>
          <a:prstGeom prst="rect">
            <a:avLst/>
          </a:prstGeom>
          <a:solidFill>
            <a:srgbClr val="FEE599"/>
          </a:solidFill>
          <a:ln w="12700" cap="flat" cmpd="sng">
            <a:solidFill>
              <a:srgbClr val="833C0B"/>
            </a:solidFill>
            <a:prstDash val="solid"/>
            <a:round/>
            <a:headEnd type="none" w="sm" len="sm"/>
            <a:tailEnd type="none" w="sm" len="sm"/>
          </a:ln>
        </p:spPr>
        <p:txBody>
          <a:bodyPr spcFirstLastPara="1" wrap="square" lIns="90475" tIns="44450" rIns="90475" bIns="44450" anchor="t" anchorCtr="0">
            <a:normAutofit/>
          </a:bodyPr>
          <a:lstStyle/>
          <a:p>
            <a:pPr marL="228600" lvl="0" indent="-228600" algn="ctr" rtl="0">
              <a:lnSpc>
                <a:spcPct val="90000"/>
              </a:lnSpc>
              <a:spcBef>
                <a:spcPts val="0"/>
              </a:spcBef>
              <a:spcAft>
                <a:spcPts val="0"/>
              </a:spcAft>
              <a:buClr>
                <a:srgbClr val="833C0B"/>
              </a:buClr>
              <a:buSzPts val="2400"/>
              <a:buFont typeface="Noto Sans Symbols"/>
              <a:buNone/>
            </a:pPr>
            <a:r>
              <a:rPr lang="en-US" sz="2400">
                <a:solidFill>
                  <a:srgbClr val="833C0B"/>
                </a:solidFill>
              </a:rPr>
              <a:t>    This ratio provides useful information for evaluating how efficient management has been in granting credit to produce revenue.</a:t>
            </a:r>
            <a:endParaRPr/>
          </a:p>
        </p:txBody>
      </p:sp>
      <p:sp>
        <p:nvSpPr>
          <p:cNvPr id="529" name="Google Shape;529;p39"/>
          <p:cNvSpPr/>
          <p:nvPr/>
        </p:nvSpPr>
        <p:spPr>
          <a:xfrm>
            <a:off x="3733800" y="2994026"/>
            <a:ext cx="4730750" cy="828675"/>
          </a:xfrm>
          <a:prstGeom prst="rect">
            <a:avLst/>
          </a:prstGeom>
          <a:solidFill>
            <a:srgbClr val="833C0B"/>
          </a:solidFill>
          <a:ln w="12700" cap="flat" cmpd="sng">
            <a:solidFill>
              <a:schemeClr val="dk1"/>
            </a:solidFill>
            <a:prstDash val="solid"/>
            <a:miter lim="800000"/>
            <a:headEnd type="none" w="sm" len="sm"/>
            <a:tailEnd type="none" w="sm" len="sm"/>
          </a:ln>
          <a:effectLst>
            <a:outerShdw dist="35921" dir="2700000" algn="ctr" rotWithShape="0">
              <a:schemeClr val="dk1"/>
            </a:outerShdw>
          </a:effectLst>
        </p:spPr>
        <p:txBody>
          <a:bodyPr spcFirstLastPara="1" wrap="square" lIns="90475" tIns="44450" rIns="90475" bIns="44450" anchor="t" anchorCtr="0">
            <a:spAutoFit/>
          </a:bodyPr>
          <a:lstStyle/>
          <a:p>
            <a:pPr marL="0" marR="0" lvl="0" indent="0" algn="ctr" rtl="0">
              <a:spcBef>
                <a:spcPts val="0"/>
              </a:spcBef>
              <a:spcAft>
                <a:spcPts val="0"/>
              </a:spcAft>
              <a:buNone/>
            </a:pPr>
            <a:r>
              <a:rPr lang="en-US" sz="2400">
                <a:solidFill>
                  <a:schemeClr val="lt1"/>
                </a:solidFill>
                <a:latin typeface="Arial"/>
                <a:ea typeface="Arial"/>
                <a:cs typeface="Arial"/>
                <a:sym typeface="Arial"/>
              </a:rPr>
              <a:t>Net sales</a:t>
            </a:r>
            <a:endParaRPr/>
          </a:p>
          <a:p>
            <a:pPr marL="0" marR="0" lvl="0" indent="0" algn="ctr" rtl="0">
              <a:spcBef>
                <a:spcPts val="0"/>
              </a:spcBef>
              <a:spcAft>
                <a:spcPts val="0"/>
              </a:spcAft>
              <a:buNone/>
            </a:pPr>
            <a:r>
              <a:rPr lang="en-US" sz="2400">
                <a:solidFill>
                  <a:schemeClr val="lt1"/>
                </a:solidFill>
                <a:latin typeface="Arial"/>
                <a:ea typeface="Arial"/>
                <a:cs typeface="Arial"/>
                <a:sym typeface="Arial"/>
              </a:rPr>
              <a:t>Average accounts receivable, net</a:t>
            </a:r>
            <a:endParaRPr/>
          </a:p>
        </p:txBody>
      </p:sp>
      <p:cxnSp>
        <p:nvCxnSpPr>
          <p:cNvPr id="530" name="Google Shape;530;p39"/>
          <p:cNvCxnSpPr/>
          <p:nvPr/>
        </p:nvCxnSpPr>
        <p:spPr>
          <a:xfrm>
            <a:off x="3783013" y="3429000"/>
            <a:ext cx="4633912" cy="0"/>
          </a:xfrm>
          <a:prstGeom prst="straightConnector1">
            <a:avLst/>
          </a:prstGeom>
          <a:noFill/>
          <a:ln w="38100" cap="flat" cmpd="sng">
            <a:solidFill>
              <a:schemeClr val="lt1"/>
            </a:solidFill>
            <a:prstDash val="solid"/>
            <a:round/>
            <a:headEnd type="none" w="med" len="med"/>
            <a:tailEnd type="none" w="med" len="med"/>
          </a:ln>
        </p:spPr>
      </p:cxnSp>
      <p:sp>
        <p:nvSpPr>
          <p:cNvPr id="531" name="Google Shape;531;p39"/>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400"/>
              <a:buFont typeface="Noto Sans Symbols"/>
              <a:buNone/>
            </a:pPr>
            <a:r>
              <a:rPr lang="en-US" sz="1400">
                <a:solidFill>
                  <a:schemeClr val="lt1"/>
                </a:solidFill>
                <a:latin typeface="Times New Roman"/>
                <a:ea typeface="Times New Roman"/>
                <a:cs typeface="Times New Roman"/>
                <a:sym typeface="Times New Roman"/>
              </a:rPr>
              <a:t>A1</a:t>
            </a:r>
            <a:endParaRPr/>
          </a:p>
        </p:txBody>
      </p:sp>
      <p:pic>
        <p:nvPicPr>
          <p:cNvPr id="532" name="Google Shape;532;p39"/>
          <p:cNvPicPr preferRelativeResize="0"/>
          <p:nvPr/>
        </p:nvPicPr>
        <p:blipFill rotWithShape="1">
          <a:blip r:embed="rId3">
            <a:alphaModFix/>
          </a:blip>
          <a:srcRect/>
          <a:stretch/>
        </p:blipFill>
        <p:spPr>
          <a:xfrm>
            <a:off x="1633538" y="4433888"/>
            <a:ext cx="8805862" cy="2119312"/>
          </a:xfrm>
          <a:prstGeom prst="rect">
            <a:avLst/>
          </a:prstGeom>
          <a:noFill/>
          <a:ln w="9525" cap="flat" cmpd="sng">
            <a:solidFill>
              <a:srgbClr val="833C0B"/>
            </a:solidFill>
            <a:prstDash val="solid"/>
            <a:miter lim="800000"/>
            <a:headEnd type="none" w="sm" len="sm"/>
            <a:tailEnd type="none" w="sm" len="sm"/>
          </a:ln>
        </p:spPr>
      </p:pic>
    </p:spTree>
  </p:cSld>
  <p:clrMapOvr>
    <a:masterClrMapping/>
  </p:clrMapOvr>
  <p:transition>
    <p:checker dir="vert"/>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40"/>
          <p:cNvSpPr txBox="1">
            <a:spLocks noGrp="1"/>
          </p:cNvSpPr>
          <p:nvPr>
            <p:ph type="title"/>
          </p:nvPr>
        </p:nvSpPr>
        <p:spPr>
          <a:xfrm>
            <a:off x="2457450" y="115093"/>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solidFill>
                  <a:schemeClr val="lt1"/>
                </a:solidFill>
              </a:rPr>
              <a:t>Global View</a:t>
            </a:r>
            <a:endParaRPr/>
          </a:p>
        </p:txBody>
      </p:sp>
      <p:sp>
        <p:nvSpPr>
          <p:cNvPr id="538" name="Google Shape;538;p40"/>
          <p:cNvSpPr/>
          <p:nvPr/>
        </p:nvSpPr>
        <p:spPr>
          <a:xfrm>
            <a:off x="1524000" y="3505200"/>
            <a:ext cx="9144000" cy="1828800"/>
          </a:xfrm>
          <a:prstGeom prst="rect">
            <a:avLst/>
          </a:prstGeom>
          <a:solidFill>
            <a:srgbClr val="C55A11"/>
          </a:solidFill>
          <a:ln w="12700" cap="flat" cmpd="sng">
            <a:solidFill>
              <a:srgbClr val="833C0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400" b="1" u="sng">
                <a:solidFill>
                  <a:schemeClr val="lt1"/>
                </a:solidFill>
                <a:latin typeface="Arial"/>
                <a:ea typeface="Arial"/>
                <a:cs typeface="Arial"/>
                <a:sym typeface="Arial"/>
              </a:rPr>
              <a:t>Valuing of Receivables</a:t>
            </a:r>
            <a:endParaRPr/>
          </a:p>
          <a:p>
            <a:pPr marL="0" marR="0" lvl="0" indent="0" algn="ctr" rtl="0">
              <a:spcBef>
                <a:spcPts val="0"/>
              </a:spcBef>
              <a:spcAft>
                <a:spcPts val="0"/>
              </a:spcAft>
              <a:buNone/>
            </a:pPr>
            <a:r>
              <a:rPr lang="en-US" sz="2000" b="1">
                <a:solidFill>
                  <a:schemeClr val="lt1"/>
                </a:solidFill>
                <a:latin typeface="Arial"/>
                <a:ea typeface="Arial"/>
                <a:cs typeface="Arial"/>
                <a:sym typeface="Arial"/>
              </a:rPr>
              <a:t>Both U.S. GAAP and IFRS require that receivables be reported net of estimated uncollectibles. Further, both systems require that the expense for estimated uncollectibles be recorded in the same period when any revenues from those receivables are recorded.</a:t>
            </a:r>
            <a:endParaRPr/>
          </a:p>
        </p:txBody>
      </p:sp>
      <p:pic>
        <p:nvPicPr>
          <p:cNvPr id="539" name="Google Shape;539;p40" descr="http://sz0019.ev.mail.comcast.net/service/home/~/International%20World.png?auth=co&amp;loc=en_US&amp;id=244900&amp;part=2"/>
          <p:cNvPicPr preferRelativeResize="0"/>
          <p:nvPr/>
        </p:nvPicPr>
        <p:blipFill rotWithShape="1">
          <a:blip r:embed="rId3">
            <a:alphaModFix/>
          </a:blip>
          <a:srcRect/>
          <a:stretch/>
        </p:blipFill>
        <p:spPr>
          <a:xfrm>
            <a:off x="8610600" y="0"/>
            <a:ext cx="1447800" cy="1555750"/>
          </a:xfrm>
          <a:prstGeom prst="rect">
            <a:avLst/>
          </a:prstGeom>
          <a:noFill/>
          <a:ln>
            <a:noFill/>
          </a:ln>
        </p:spPr>
      </p:pic>
      <p:sp>
        <p:nvSpPr>
          <p:cNvPr id="540" name="Google Shape;540;p40"/>
          <p:cNvSpPr/>
          <p:nvPr/>
        </p:nvSpPr>
        <p:spPr>
          <a:xfrm>
            <a:off x="1524000" y="1524000"/>
            <a:ext cx="9144000" cy="1752600"/>
          </a:xfrm>
          <a:prstGeom prst="rect">
            <a:avLst/>
          </a:prstGeom>
          <a:solidFill>
            <a:srgbClr val="C55A11"/>
          </a:solidFill>
          <a:ln w="12700" cap="flat" cmpd="sng">
            <a:solidFill>
              <a:srgbClr val="833C0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400" b="1" u="sng">
                <a:solidFill>
                  <a:schemeClr val="lt1"/>
                </a:solidFill>
                <a:latin typeface="Arial"/>
                <a:ea typeface="Arial"/>
                <a:cs typeface="Arial"/>
                <a:sym typeface="Arial"/>
              </a:rPr>
              <a:t>Recognition of Receivables</a:t>
            </a:r>
            <a:endParaRPr/>
          </a:p>
          <a:p>
            <a:pPr marL="0" marR="0" lvl="0" indent="0" algn="ctr" rtl="0">
              <a:spcBef>
                <a:spcPts val="0"/>
              </a:spcBef>
              <a:spcAft>
                <a:spcPts val="0"/>
              </a:spcAft>
              <a:buNone/>
            </a:pPr>
            <a:r>
              <a:rPr lang="en-US" sz="2000" b="1">
                <a:solidFill>
                  <a:schemeClr val="lt1"/>
                </a:solidFill>
                <a:latin typeface="Arial"/>
                <a:ea typeface="Arial"/>
                <a:cs typeface="Arial"/>
                <a:sym typeface="Arial"/>
              </a:rPr>
              <a:t>Both U.S. GAAP and IFRS have similar asset criteria that apply to recognition of receivables. Further, receivables that arise from revenue-generating activities are subject to broadly similar criteria for U.S. GAAP and IFRS.</a:t>
            </a:r>
            <a:endParaRPr/>
          </a:p>
        </p:txBody>
      </p:sp>
      <p:sp>
        <p:nvSpPr>
          <p:cNvPr id="541" name="Google Shape;541;p40"/>
          <p:cNvSpPr/>
          <p:nvPr/>
        </p:nvSpPr>
        <p:spPr>
          <a:xfrm>
            <a:off x="1524000" y="5486400"/>
            <a:ext cx="9144000" cy="1295400"/>
          </a:xfrm>
          <a:prstGeom prst="rect">
            <a:avLst/>
          </a:prstGeom>
          <a:solidFill>
            <a:srgbClr val="C55A11"/>
          </a:solidFill>
          <a:ln w="12700" cap="flat" cmpd="sng">
            <a:solidFill>
              <a:srgbClr val="833C0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400" b="1" u="sng">
                <a:solidFill>
                  <a:schemeClr val="lt1"/>
                </a:solidFill>
                <a:latin typeface="Arial"/>
                <a:ea typeface="Arial"/>
                <a:cs typeface="Arial"/>
                <a:sym typeface="Arial"/>
              </a:rPr>
              <a:t>Disposition of Receivables</a:t>
            </a:r>
            <a:endParaRPr/>
          </a:p>
          <a:p>
            <a:pPr marL="0" marR="0" lvl="0" indent="0" algn="ctr" rtl="0">
              <a:spcBef>
                <a:spcPts val="0"/>
              </a:spcBef>
              <a:spcAft>
                <a:spcPts val="0"/>
              </a:spcAft>
              <a:buNone/>
            </a:pPr>
            <a:r>
              <a:rPr lang="en-US" sz="2000" b="1">
                <a:solidFill>
                  <a:schemeClr val="lt1"/>
                </a:solidFill>
                <a:latin typeface="Arial"/>
                <a:ea typeface="Arial"/>
                <a:cs typeface="Arial"/>
                <a:sym typeface="Arial"/>
              </a:rPr>
              <a:t>Both U.S. GAAP and IFRS apply broadly similar rules in recording dispositions of receivables. </a:t>
            </a:r>
            <a:endParaRPr/>
          </a:p>
        </p:txBody>
      </p:sp>
    </p:spTree>
  </p:cSld>
  <p:clrMapOvr>
    <a:masterClrMapping/>
  </p:clrMapOvr>
  <p:transition>
    <p:strips dir="rd"/>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45"/>
        <p:cNvGrpSpPr/>
        <p:nvPr/>
      </p:nvGrpSpPr>
      <p:grpSpPr>
        <a:xfrm>
          <a:off x="0" y="0"/>
          <a:ext cx="0" cy="0"/>
          <a:chOff x="0" y="0"/>
          <a:chExt cx="0" cy="0"/>
        </a:xfrm>
      </p:grpSpPr>
      <p:sp>
        <p:nvSpPr>
          <p:cNvPr id="546" name="Google Shape;546;p41"/>
          <p:cNvSpPr txBox="1">
            <a:spLocks noGrp="1"/>
          </p:cNvSpPr>
          <p:nvPr>
            <p:ph type="title"/>
          </p:nvPr>
        </p:nvSpPr>
        <p:spPr>
          <a:xfrm>
            <a:off x="2466975" y="69850"/>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solidFill>
                  <a:schemeClr val="lt1"/>
                </a:solidFill>
              </a:rPr>
              <a:t>End of Chapter</a:t>
            </a:r>
            <a:endParaRPr/>
          </a:p>
        </p:txBody>
      </p:sp>
      <p:pic>
        <p:nvPicPr>
          <p:cNvPr id="547" name="Google Shape;547;p41" descr="C:\Users\Charles\Pictures\Microsoft Clip Organizer\j0431739.jpg"/>
          <p:cNvPicPr preferRelativeResize="0"/>
          <p:nvPr/>
        </p:nvPicPr>
        <p:blipFill rotWithShape="1">
          <a:blip r:embed="rId3">
            <a:alphaModFix/>
          </a:blip>
          <a:srcRect/>
          <a:stretch/>
        </p:blipFill>
        <p:spPr>
          <a:xfrm>
            <a:off x="3860801" y="2209801"/>
            <a:ext cx="4481513" cy="4479925"/>
          </a:xfrm>
          <a:prstGeom prst="rect">
            <a:avLst/>
          </a:prstGeom>
          <a:noFill/>
          <a:ln>
            <a:noFill/>
          </a:ln>
        </p:spPr>
      </p:pic>
    </p:spTree>
  </p:cSld>
  <p:clrMapOvr>
    <a:masterClrMapping/>
  </p:clrMapOvr>
  <p:transition>
    <p:wipe dir="u"/>
  </p:transition>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TotalTime>
  <Words>6650</Words>
  <Application>Microsoft Office PowerPoint</Application>
  <PresentationFormat>Widescreen</PresentationFormat>
  <Paragraphs>264</Paragraphs>
  <Slides>40</Slides>
  <Notes>40</Notes>
  <HiddenSlides>0</HiddenSlides>
  <MMClips>0</MMClips>
  <ScaleCrop>false</ScaleCrop>
  <HeadingPairs>
    <vt:vector size="8" baseType="variant">
      <vt:variant>
        <vt:lpstr>Fonts Used</vt:lpstr>
      </vt:variant>
      <vt:variant>
        <vt:i4>5</vt:i4>
      </vt:variant>
      <vt:variant>
        <vt:lpstr>Theme</vt:lpstr>
      </vt:variant>
      <vt:variant>
        <vt:i4>2</vt:i4>
      </vt:variant>
      <vt:variant>
        <vt:lpstr>Embedded OLE Servers</vt:lpstr>
      </vt:variant>
      <vt:variant>
        <vt:i4>2</vt:i4>
      </vt:variant>
      <vt:variant>
        <vt:lpstr>Slide Titles</vt:lpstr>
      </vt:variant>
      <vt:variant>
        <vt:i4>40</vt:i4>
      </vt:variant>
    </vt:vector>
  </HeadingPairs>
  <TitlesOfParts>
    <vt:vector size="49" baseType="lpstr">
      <vt:lpstr>Arial</vt:lpstr>
      <vt:lpstr>Tajawal Medium</vt:lpstr>
      <vt:lpstr>Times New Roman</vt:lpstr>
      <vt:lpstr>Noto Sans Symbols</vt:lpstr>
      <vt:lpstr>Calibri</vt:lpstr>
      <vt:lpstr>Office Theme</vt:lpstr>
      <vt:lpstr>1_Office Theme</vt:lpstr>
      <vt:lpstr>MS_ClipArt_Gallery.2</vt:lpstr>
      <vt:lpstr>Microsoft Excel 97-2003 Worksheet</vt:lpstr>
      <vt:lpstr>PowerPoint Presentation</vt:lpstr>
      <vt:lpstr>PowerPoint Presentation</vt:lpstr>
      <vt:lpstr>Accounts Receivable</vt:lpstr>
      <vt:lpstr>Sales on Credit</vt:lpstr>
      <vt:lpstr>Sales on Credit</vt:lpstr>
      <vt:lpstr>Credit Card Sales</vt:lpstr>
      <vt:lpstr>Credit Card Sales</vt:lpstr>
      <vt:lpstr>Credit Card Sales</vt:lpstr>
      <vt:lpstr>Installment Accounts Receivable</vt:lpstr>
      <vt:lpstr>Valuing Accounts Receivable</vt:lpstr>
      <vt:lpstr>Direct Write-Off Method</vt:lpstr>
      <vt:lpstr>Direct Write-Off Method – Recovering a Bad Debt</vt:lpstr>
      <vt:lpstr>Matching vs. Materiality</vt:lpstr>
      <vt:lpstr>Allowance Method</vt:lpstr>
      <vt:lpstr>Recording Bad Debts Expense</vt:lpstr>
      <vt:lpstr>Balance Sheet Presentation</vt:lpstr>
      <vt:lpstr>Writing Off a Bad Debt</vt:lpstr>
      <vt:lpstr>Writing Off a Bad Debt</vt:lpstr>
      <vt:lpstr>Recovering a Bad Debt</vt:lpstr>
      <vt:lpstr>Estimating Bad Debts Expense</vt:lpstr>
      <vt:lpstr>Percent of Sales Method</vt:lpstr>
      <vt:lpstr>Percent of Sales Method</vt:lpstr>
      <vt:lpstr>Percent of Receivables Method</vt:lpstr>
      <vt:lpstr>Percent of Receivables Method</vt:lpstr>
      <vt:lpstr>Aging of Receivables Method</vt:lpstr>
      <vt:lpstr>Aging of Accounts Receivable</vt:lpstr>
      <vt:lpstr>Aging of Accounts Receivable</vt:lpstr>
      <vt:lpstr>Summary of Methods</vt:lpstr>
      <vt:lpstr>Notes Receivable</vt:lpstr>
      <vt:lpstr>Computing Maturity and Interest</vt:lpstr>
      <vt:lpstr>Interest Computation</vt:lpstr>
      <vt:lpstr>Recognizing Notes Receivable</vt:lpstr>
      <vt:lpstr>Recording an Honored Note</vt:lpstr>
      <vt:lpstr>Recording a Dishonored Note</vt:lpstr>
      <vt:lpstr>Recording End-of-Period  Interest Adjustments</vt:lpstr>
      <vt:lpstr>Recording End-of-Period  Interest Adjustments</vt:lpstr>
      <vt:lpstr>Disposal of Receivables</vt:lpstr>
      <vt:lpstr>Accounts Receivable Turnover</vt:lpstr>
      <vt:lpstr>Global View</vt:lpstr>
      <vt:lpstr>End of Chapter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Ahmed</cp:lastModifiedBy>
  <cp:revision>1</cp:revision>
  <dcterms:created xsi:type="dcterms:W3CDTF">2021-08-03T13:03:26Z</dcterms:created>
  <dcterms:modified xsi:type="dcterms:W3CDTF">2023-03-01T08:37:24Z</dcterms:modified>
</cp:coreProperties>
</file>