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271" r:id="rId4"/>
    <p:sldId id="313" r:id="rId5"/>
    <p:sldId id="490" r:id="rId6"/>
    <p:sldId id="276" r:id="rId7"/>
    <p:sldId id="491" r:id="rId8"/>
    <p:sldId id="492" r:id="rId9"/>
    <p:sldId id="493" r:id="rId10"/>
    <p:sldId id="494" r:id="rId11"/>
    <p:sldId id="495" r:id="rId12"/>
    <p:sldId id="496" r:id="rId13"/>
    <p:sldId id="497" r:id="rId14"/>
    <p:sldId id="489" r:id="rId15"/>
    <p:sldId id="498" r:id="rId16"/>
    <p:sldId id="499" r:id="rId17"/>
    <p:sldId id="500" r:id="rId18"/>
    <p:sldId id="256" r:id="rId19"/>
    <p:sldId id="501" r:id="rId20"/>
    <p:sldId id="502" r:id="rId21"/>
    <p:sldId id="503" r:id="rId22"/>
    <p:sldId id="504" r:id="rId23"/>
    <p:sldId id="505" r:id="rId24"/>
    <p:sldId id="506" r:id="rId25"/>
    <p:sldId id="507" r:id="rId26"/>
    <p:sldId id="508" r:id="rId27"/>
    <p:sldId id="509" r:id="rId28"/>
    <p:sldId id="510" r:id="rId29"/>
    <p:sldId id="306" r:id="rId30"/>
    <p:sldId id="513" r:id="rId31"/>
    <p:sldId id="514" r:id="rId32"/>
    <p:sldId id="515"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0"/>
            <p14:sldId id="276"/>
            <p14:sldId id="491"/>
            <p14:sldId id="492"/>
            <p14:sldId id="493"/>
            <p14:sldId id="494"/>
            <p14:sldId id="495"/>
            <p14:sldId id="496"/>
            <p14:sldId id="497"/>
            <p14:sldId id="489"/>
            <p14:sldId id="498"/>
            <p14:sldId id="499"/>
            <p14:sldId id="500"/>
            <p14:sldId id="256"/>
            <p14:sldId id="501"/>
            <p14:sldId id="502"/>
            <p14:sldId id="503"/>
            <p14:sldId id="504"/>
            <p14:sldId id="505"/>
            <p14:sldId id="506"/>
            <p14:sldId id="507"/>
            <p14:sldId id="508"/>
            <p14:sldId id="509"/>
            <p14:sldId id="510"/>
            <p14:sldId id="306"/>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5E30A49-6736-ECBA-A034-3B17B6F1264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userDrawn="1"/>
        </p:nvPicPr>
        <p:blipFill rotWithShape="1">
          <a:blip r:embed="rId2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en-US" sz="2400" b="1" dirty="0">
                <a:solidFill>
                  <a:srgbClr val="000000"/>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52266" cy="400110"/>
          </a:xfrm>
          <a:prstGeom prst="rect">
            <a:avLst/>
          </a:prstGeom>
          <a:noFill/>
        </p:spPr>
        <p:txBody>
          <a:bodyPr wrap="none" rtlCol="0">
            <a:spAutoFit/>
          </a:bodyPr>
          <a:lstStyle/>
          <a:p>
            <a:r>
              <a:rPr lang="en-US" sz="2000" b="1" dirty="0">
                <a:solidFill>
                  <a:srgbClr val="000000"/>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7599" y="253833"/>
            <a:ext cx="2305141" cy="1076343"/>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44172" y="2064989"/>
            <a:ext cx="12147828" cy="3477875"/>
          </a:xfrm>
          <a:prstGeom prst="rect">
            <a:avLst/>
          </a:prstGeom>
          <a:noFill/>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Introduction.</a:t>
            </a:r>
          </a:p>
          <a:p>
            <a:pPr algn="just"/>
            <a:r>
              <a:rPr lang="en-US" sz="2400" dirty="0">
                <a:latin typeface="Times New Roman" panose="02020603050405020304" pitchFamily="18" charset="0"/>
              </a:rPr>
              <a:t>2- Sole Proprietorship.</a:t>
            </a:r>
          </a:p>
          <a:p>
            <a:pPr algn="just"/>
            <a:r>
              <a:rPr lang="en-US" sz="2400" dirty="0">
                <a:latin typeface="Times New Roman" panose="02020603050405020304" pitchFamily="18" charset="0"/>
              </a:rPr>
              <a:t>3- Partnerships. </a:t>
            </a:r>
          </a:p>
          <a:p>
            <a:pPr algn="just"/>
            <a:r>
              <a:rPr lang="en-US" sz="2400" dirty="0">
                <a:latin typeface="Times New Roman" panose="02020603050405020304" pitchFamily="18" charset="0"/>
              </a:rPr>
              <a:t>4- Franchises.</a:t>
            </a:r>
          </a:p>
          <a:p>
            <a:pPr algn="just"/>
            <a:r>
              <a:rPr lang="en-US" sz="2400" dirty="0">
                <a:latin typeface="Times New Roman" panose="02020603050405020304" pitchFamily="18" charset="0"/>
              </a:rPr>
              <a:t>5- Joint Venture. </a:t>
            </a:r>
            <a:endParaRPr lang="en-US" sz="2400" dirty="0" smtClean="0">
              <a:latin typeface="Times New Roman" panose="02020603050405020304" pitchFamily="18" charset="0"/>
            </a:endParaRPr>
          </a:p>
          <a:p>
            <a:pPr algn="just"/>
            <a:r>
              <a:rPr lang="en-US" sz="2400" dirty="0" smtClean="0">
                <a:latin typeface="Times New Roman" panose="02020603050405020304" pitchFamily="18" charset="0"/>
              </a:rPr>
              <a:t>6-Corporations.</a:t>
            </a:r>
          </a:p>
          <a:p>
            <a:pPr algn="just"/>
            <a:r>
              <a:rPr lang="en-US" sz="2400" dirty="0">
                <a:latin typeface="Times New Roman" panose="02020603050405020304" pitchFamily="18" charset="0"/>
              </a:rPr>
              <a:t>7-Limited Liability </a:t>
            </a:r>
            <a:r>
              <a:rPr lang="en-US" sz="2400" dirty="0" smtClean="0">
                <a:latin typeface="Times New Roman" panose="02020603050405020304" pitchFamily="18" charset="0"/>
              </a:rPr>
              <a:t>Entities.</a:t>
            </a:r>
          </a:p>
          <a:p>
            <a:pPr algn="just"/>
            <a:r>
              <a:rPr lang="en-US" sz="2400" dirty="0">
                <a:latin typeface="Times New Roman" panose="02020603050405020304" pitchFamily="18" charset="0"/>
              </a:rPr>
              <a:t>8-Concluding </a:t>
            </a:r>
            <a:r>
              <a:rPr lang="en-US" sz="2400" dirty="0" smtClean="0">
                <a:latin typeface="Times New Roman" panose="02020603050405020304" pitchFamily="18" charset="0"/>
              </a:rPr>
              <a:t>Thoughts.</a:t>
            </a:r>
            <a:endParaRPr lang="en-US" sz="2400" dirty="0">
              <a:latin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480916" y="658045"/>
            <a:ext cx="6146250"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 6 </a:t>
            </a:r>
            <a:r>
              <a:rPr lang="en-US" sz="2800" b="1" dirty="0">
                <a:solidFill>
                  <a:srgbClr val="00B0F0"/>
                </a:solidFill>
                <a:latin typeface="Times New Roman" panose="02020603050405020304" pitchFamily="18" charset="0"/>
                <a:cs typeface="Times New Roman" panose="02020603050405020304" pitchFamily="18" charset="0"/>
              </a:rPr>
              <a:t>:Business Organizations: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8903" y="718482"/>
            <a:ext cx="579120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a:t>
            </a:r>
            <a:r>
              <a:rPr lang="en-US" sz="2800" b="1" dirty="0" smtClean="0">
                <a:solidFill>
                  <a:srgbClr val="00B0F0"/>
                </a:solidFill>
                <a:latin typeface="Times New Roman" panose="02020603050405020304" pitchFamily="18" charset="0"/>
                <a:cs typeface="Times New Roman" panose="02020603050405020304" pitchFamily="18" charset="0"/>
              </a:rPr>
              <a:t>Introduction: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3637919"/>
          </a:xfrm>
          <a:prstGeom prst="rect">
            <a:avLst/>
          </a:prstGeom>
          <a:noFill/>
        </p:spPr>
        <p:txBody>
          <a:bodyPr wrap="square" rtlCol="0">
            <a:spAutoFit/>
          </a:bodyPr>
          <a:lstStyle/>
          <a:p>
            <a:pPr algn="just">
              <a:lnSpc>
                <a:spcPct val="120000"/>
              </a:lnSpc>
            </a:pPr>
            <a:r>
              <a:rPr lang="en-US" sz="2400" dirty="0" smtClean="0">
                <a:solidFill>
                  <a:srgbClr val="0070C0"/>
                </a:solidFill>
                <a:latin typeface="Times New Roman" panose="02020603050405020304" pitchFamily="18" charset="0"/>
              </a:rPr>
              <a:t>- </a:t>
            </a:r>
            <a:r>
              <a:rPr lang="en-US" sz="2400" dirty="0">
                <a:solidFill>
                  <a:srgbClr val="0070C0"/>
                </a:solidFill>
                <a:latin typeface="Times New Roman" panose="02020603050405020304" pitchFamily="18" charset="0"/>
              </a:rPr>
              <a:t>At its most fundamental level, a business exists to make a profit for its owners. Some businesses make things in </a:t>
            </a:r>
            <a:r>
              <a:rPr lang="en-US" sz="2400" dirty="0" smtClean="0">
                <a:solidFill>
                  <a:srgbClr val="0070C0"/>
                </a:solidFill>
                <a:latin typeface="Times New Roman" panose="02020603050405020304" pitchFamily="18" charset="0"/>
              </a:rPr>
              <a:t>factories (</a:t>
            </a:r>
            <a:r>
              <a:rPr lang="en-US" sz="2400" dirty="0">
                <a:solidFill>
                  <a:srgbClr val="0070C0"/>
                </a:solidFill>
                <a:latin typeface="Times New Roman" panose="02020603050405020304" pitchFamily="18" charset="0"/>
              </a:rPr>
              <a:t>manufacturers), other businesses sell things that other businesses make (retailers), and still other businesses exist to help both </a:t>
            </a:r>
            <a:r>
              <a:rPr lang="en-US" sz="2400" dirty="0" smtClean="0">
                <a:solidFill>
                  <a:srgbClr val="0070C0"/>
                </a:solidFill>
                <a:latin typeface="Times New Roman" panose="02020603050405020304" pitchFamily="18" charset="0"/>
              </a:rPr>
              <a:t>the makers </a:t>
            </a:r>
            <a:r>
              <a:rPr lang="en-US" sz="2400" dirty="0">
                <a:solidFill>
                  <a:srgbClr val="0070C0"/>
                </a:solidFill>
                <a:latin typeface="Times New Roman" panose="02020603050405020304" pitchFamily="18" charset="0"/>
              </a:rPr>
              <a:t>and sellers make and sell better (business consultants). Some businesses don’t make things at all, and instead profit </a:t>
            </a:r>
            <a:r>
              <a:rPr lang="en-US" sz="2400" dirty="0" smtClean="0">
                <a:solidFill>
                  <a:srgbClr val="0070C0"/>
                </a:solidFill>
                <a:latin typeface="Times New Roman" panose="02020603050405020304" pitchFamily="18" charset="0"/>
              </a:rPr>
              <a:t>by selling </a:t>
            </a:r>
            <a:r>
              <a:rPr lang="en-US" sz="2400" dirty="0">
                <a:solidFill>
                  <a:srgbClr val="0070C0"/>
                </a:solidFill>
                <a:latin typeface="Times New Roman" panose="02020603050405020304" pitchFamily="18" charset="0"/>
              </a:rPr>
              <a:t>their services or by lending money</a:t>
            </a:r>
            <a:r>
              <a:rPr lang="en-US" sz="2400" dirty="0" smtClean="0">
                <a:solidFill>
                  <a:srgbClr val="0070C0"/>
                </a:solidFill>
                <a:latin typeface="Times New Roman" panose="02020603050405020304" pitchFamily="18" charset="0"/>
              </a:rPr>
              <a:t>.</a:t>
            </a:r>
            <a:endParaRPr lang="en-US" sz="2400" dirty="0">
              <a:solidFill>
                <a:srgbClr val="0070C0"/>
              </a:solidFill>
              <a:latin typeface="Times New Roman" panose="02020603050405020304" pitchFamily="18" charset="0"/>
            </a:endParaRPr>
          </a:p>
          <a:p>
            <a:pPr algn="just">
              <a:lnSpc>
                <a:spcPct val="120000"/>
              </a:lnSpc>
            </a:pPr>
            <a:r>
              <a:rPr lang="en-US" sz="2400" dirty="0" smtClean="0">
                <a:solidFill>
                  <a:srgbClr val="0070C0"/>
                </a:solidFill>
                <a:latin typeface="Times New Roman" panose="02020603050405020304" pitchFamily="18" charset="0"/>
              </a:rPr>
              <a:t>- </a:t>
            </a:r>
            <a:r>
              <a:rPr lang="en-US" sz="2400" dirty="0">
                <a:solidFill>
                  <a:srgbClr val="0070C0"/>
                </a:solidFill>
                <a:latin typeface="Times New Roman" panose="02020603050405020304" pitchFamily="18" charset="0"/>
              </a:rPr>
              <a:t>With this diversity, it’s not surprising that there is no “one size fits all” approach to choosing a business organization. </a:t>
            </a:r>
            <a:r>
              <a:rPr lang="en-US" sz="2400" dirty="0" smtClean="0">
                <a:solidFill>
                  <a:srgbClr val="0070C0"/>
                </a:solidFill>
                <a:latin typeface="Times New Roman" panose="02020603050405020304" pitchFamily="18" charset="0"/>
              </a:rPr>
              <a:t>When choosing </a:t>
            </a:r>
            <a:r>
              <a:rPr lang="en-US" sz="2400" dirty="0">
                <a:solidFill>
                  <a:srgbClr val="0070C0"/>
                </a:solidFill>
                <a:latin typeface="Times New Roman" panose="02020603050405020304" pitchFamily="18" charset="0"/>
              </a:rPr>
              <a:t>what form of entity is best, several factors are important to consider</a:t>
            </a:r>
            <a:r>
              <a:rPr lang="en-US" sz="2400" dirty="0" smtClean="0">
                <a:solidFill>
                  <a:srgbClr val="0070C0"/>
                </a:solidFill>
                <a:latin typeface="Times New Roman" panose="02020603050405020304" pitchFamily="18" charset="0"/>
              </a:rPr>
              <a:t>:</a:t>
            </a:r>
            <a:endParaRPr lang="en-US" sz="2400" dirty="0">
              <a:solidFill>
                <a:srgbClr val="0070C0"/>
              </a:solidFill>
              <a:latin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8903" y="718482"/>
            <a:ext cx="579120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a:t>
            </a:r>
            <a:r>
              <a:rPr lang="en-US" sz="2800" b="1" dirty="0" smtClean="0">
                <a:solidFill>
                  <a:srgbClr val="00B0F0"/>
                </a:solidFill>
                <a:latin typeface="Times New Roman" panose="02020603050405020304" pitchFamily="18" charset="0"/>
                <a:cs typeface="Times New Roman" panose="02020603050405020304" pitchFamily="18" charset="0"/>
              </a:rPr>
              <a:t>Introduction: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4524315"/>
          </a:xfrm>
          <a:prstGeom prst="rect">
            <a:avLst/>
          </a:prstGeom>
          <a:noFill/>
        </p:spPr>
        <p:txBody>
          <a:bodyPr wrap="square" rtlCol="0">
            <a:spAutoFit/>
          </a:bodyPr>
          <a:lstStyle/>
          <a:p>
            <a:pPr algn="just">
              <a:lnSpc>
                <a:spcPct val="120000"/>
              </a:lnSpc>
            </a:pPr>
            <a:r>
              <a:rPr lang="en-US" sz="2400" dirty="0">
                <a:solidFill>
                  <a:srgbClr val="0070C0"/>
                </a:solidFill>
                <a:latin typeface="Times New Roman" panose="02020603050405020304" pitchFamily="18" charset="0"/>
              </a:rPr>
              <a:t>1. How much it costs to create the entity and how hard it is to create.</a:t>
            </a:r>
          </a:p>
          <a:p>
            <a:pPr algn="just">
              <a:lnSpc>
                <a:spcPct val="120000"/>
              </a:lnSpc>
            </a:pPr>
            <a:r>
              <a:rPr lang="en-US" sz="2400" dirty="0">
                <a:solidFill>
                  <a:srgbClr val="0070C0"/>
                </a:solidFill>
                <a:latin typeface="Times New Roman" panose="02020603050405020304" pitchFamily="18" charset="0"/>
              </a:rPr>
              <a:t>2. How easy it is for the business to continue if the founder dies or retires.</a:t>
            </a:r>
          </a:p>
          <a:p>
            <a:pPr algn="just">
              <a:lnSpc>
                <a:spcPct val="120000"/>
              </a:lnSpc>
            </a:pPr>
            <a:r>
              <a:rPr lang="en-US" sz="2400" dirty="0">
                <a:solidFill>
                  <a:srgbClr val="0070C0"/>
                </a:solidFill>
                <a:latin typeface="Times New Roman" panose="02020603050405020304" pitchFamily="18" charset="0"/>
              </a:rPr>
              <a:t>3. How difficult it is to raise money to grow or expand the business.</a:t>
            </a:r>
          </a:p>
          <a:p>
            <a:pPr algn="just">
              <a:lnSpc>
                <a:spcPct val="120000"/>
              </a:lnSpc>
            </a:pPr>
            <a:r>
              <a:rPr lang="en-US" sz="2400" dirty="0">
                <a:solidFill>
                  <a:srgbClr val="0070C0"/>
                </a:solidFill>
                <a:latin typeface="Times New Roman" panose="02020603050405020304" pitchFamily="18" charset="0"/>
              </a:rPr>
              <a:t>4. What type of managerial control they wish to keep on the business, and whether they are willing to cede control to outsiders.</a:t>
            </a:r>
          </a:p>
          <a:p>
            <a:pPr algn="just">
              <a:lnSpc>
                <a:spcPct val="120000"/>
              </a:lnSpc>
            </a:pPr>
            <a:r>
              <a:rPr lang="en-US" sz="2400" dirty="0">
                <a:solidFill>
                  <a:srgbClr val="0070C0"/>
                </a:solidFill>
                <a:latin typeface="Times New Roman" panose="02020603050405020304" pitchFamily="18" charset="0"/>
              </a:rPr>
              <a:t>5. If expanding ownership to members of the public is desired.</a:t>
            </a:r>
          </a:p>
          <a:p>
            <a:pPr algn="just">
              <a:lnSpc>
                <a:spcPct val="120000"/>
              </a:lnSpc>
            </a:pPr>
            <a:r>
              <a:rPr lang="en-US" sz="2400" dirty="0">
                <a:solidFill>
                  <a:srgbClr val="0070C0"/>
                </a:solidFill>
                <a:latin typeface="Times New Roman" panose="02020603050405020304" pitchFamily="18" charset="0"/>
              </a:rPr>
              <a:t>6. How to minimize the taxes paid on earnings and income.</a:t>
            </a:r>
          </a:p>
          <a:p>
            <a:pPr algn="just">
              <a:lnSpc>
                <a:spcPct val="120000"/>
              </a:lnSpc>
            </a:pPr>
            <a:r>
              <a:rPr lang="en-US" sz="2400" dirty="0">
                <a:solidFill>
                  <a:srgbClr val="0070C0"/>
                </a:solidFill>
                <a:latin typeface="Times New Roman" panose="02020603050405020304" pitchFamily="18" charset="0"/>
              </a:rPr>
              <a:t>7. How to protect personal assets from claims, a feature known as limited liability</a:t>
            </a:r>
            <a:r>
              <a:rPr lang="en-US" sz="2400" dirty="0" smtClean="0">
                <a:solidFill>
                  <a:srgbClr val="0070C0"/>
                </a:solidFill>
                <a:latin typeface="Times New Roman" panose="02020603050405020304" pitchFamily="18" charset="0"/>
              </a:rPr>
              <a:t>.</a:t>
            </a:r>
          </a:p>
          <a:p>
            <a:pPr algn="just">
              <a:lnSpc>
                <a:spcPct val="120000"/>
              </a:lnSpc>
            </a:pPr>
            <a:r>
              <a:rPr lang="en-US" sz="2400" dirty="0" smtClean="0">
                <a:solidFill>
                  <a:srgbClr val="0070C0"/>
                </a:solidFill>
                <a:latin typeface="Times New Roman" panose="02020603050405020304" pitchFamily="18" charset="0"/>
              </a:rPr>
              <a:t>- Depending </a:t>
            </a:r>
            <a:r>
              <a:rPr lang="en-US" sz="2400" dirty="0">
                <a:solidFill>
                  <a:srgbClr val="0070C0"/>
                </a:solidFill>
                <a:latin typeface="Times New Roman" panose="02020603050405020304" pitchFamily="18" charset="0"/>
              </a:rPr>
              <a:t>on the type of business and its goals, different business entities may be appropriate.</a:t>
            </a: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3172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524315"/>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A sole proprietorship is an unincorporated business </a:t>
            </a:r>
            <a:r>
              <a:rPr lang="en-US" sz="2400" dirty="0">
                <a:solidFill>
                  <a:srgbClr val="2D3956"/>
                </a:solidFill>
                <a:latin typeface="Times New Roman" panose="02020603050405020304" pitchFamily="18" charset="0"/>
              </a:rPr>
              <a:t>owned by one person or married couple. The legal name for a </a:t>
            </a:r>
            <a:r>
              <a:rPr lang="en-US" sz="2400" dirty="0" smtClean="0">
                <a:solidFill>
                  <a:srgbClr val="2D3956"/>
                </a:solidFill>
                <a:latin typeface="Times New Roman" panose="02020603050405020304" pitchFamily="18" charset="0"/>
              </a:rPr>
              <a:t>sole proprietorship </a:t>
            </a:r>
            <a:r>
              <a:rPr lang="en-US" sz="2400" dirty="0">
                <a:solidFill>
                  <a:srgbClr val="2D3956"/>
                </a:solidFill>
                <a:latin typeface="Times New Roman" panose="02020603050405020304" pitchFamily="18" charset="0"/>
              </a:rPr>
              <a:t>is usually the owner’s name.</a:t>
            </a:r>
          </a:p>
          <a:p>
            <a:pPr algn="just"/>
            <a:r>
              <a:rPr lang="en-US" sz="2400" dirty="0" smtClean="0">
                <a:solidFill>
                  <a:srgbClr val="2D3956"/>
                </a:solidFill>
                <a:latin typeface="Times New Roman" panose="02020603050405020304" pitchFamily="18" charset="0"/>
              </a:rPr>
              <a:t>- </a:t>
            </a:r>
            <a:r>
              <a:rPr lang="en-US" sz="2400" b="1" u="sng" dirty="0" smtClean="0">
                <a:solidFill>
                  <a:srgbClr val="2D3956"/>
                </a:solidFill>
                <a:latin typeface="Times New Roman" panose="02020603050405020304" pitchFamily="18" charset="0"/>
              </a:rPr>
              <a:t>There </a:t>
            </a:r>
            <a:r>
              <a:rPr lang="en-US" sz="2400" b="1" u="sng" dirty="0">
                <a:solidFill>
                  <a:srgbClr val="2D3956"/>
                </a:solidFill>
                <a:latin typeface="Times New Roman" panose="02020603050405020304" pitchFamily="18" charset="0"/>
              </a:rPr>
              <a:t>are many advantages to doing business as a sole proprietor</a:t>
            </a:r>
            <a:r>
              <a:rPr lang="en-US" sz="2400" dirty="0">
                <a:solidFill>
                  <a:srgbClr val="2D3956"/>
                </a:solidFill>
                <a:latin typeface="Times New Roman" panose="02020603050405020304" pitchFamily="18" charset="0"/>
              </a:rPr>
              <a:t>. </a:t>
            </a:r>
            <a:r>
              <a:rPr lang="en-US" sz="2400" b="1" dirty="0">
                <a:solidFill>
                  <a:srgbClr val="2D3956"/>
                </a:solidFill>
                <a:latin typeface="Times New Roman" panose="02020603050405020304" pitchFamily="18" charset="0"/>
              </a:rPr>
              <a:t>First</a:t>
            </a:r>
            <a:r>
              <a:rPr lang="en-US" sz="2400" dirty="0">
                <a:solidFill>
                  <a:srgbClr val="2D3956"/>
                </a:solidFill>
                <a:latin typeface="Times New Roman" panose="02020603050405020304" pitchFamily="18" charset="0"/>
              </a:rPr>
              <a:t>, it’s easy to create a sole proprietorship. In effect, </a:t>
            </a:r>
            <a:r>
              <a:rPr lang="en-US" sz="2400" dirty="0" smtClean="0">
                <a:solidFill>
                  <a:srgbClr val="2D3956"/>
                </a:solidFill>
                <a:latin typeface="Times New Roman" panose="02020603050405020304" pitchFamily="18" charset="0"/>
              </a:rPr>
              <a:t>no creation </a:t>
            </a:r>
            <a:r>
              <a:rPr lang="en-US" sz="2400" dirty="0">
                <a:solidFill>
                  <a:srgbClr val="2D3956"/>
                </a:solidFill>
                <a:latin typeface="Times New Roman" panose="02020603050405020304" pitchFamily="18" charset="0"/>
              </a:rPr>
              <a:t>costs or time is required because there is nothing to create. The entrepreneur in charge of the business simply starts </a:t>
            </a:r>
            <a:r>
              <a:rPr lang="en-US" sz="2400" dirty="0" smtClean="0">
                <a:solidFill>
                  <a:srgbClr val="2D3956"/>
                </a:solidFill>
                <a:latin typeface="Times New Roman" panose="02020603050405020304" pitchFamily="18" charset="0"/>
              </a:rPr>
              <a:t>doing business</a:t>
            </a:r>
            <a:r>
              <a:rPr lang="en-US" sz="2400" dirty="0">
                <a:solidFill>
                  <a:srgbClr val="2D3956"/>
                </a:solidFill>
                <a:latin typeface="Times New Roman" panose="02020603050405020304" pitchFamily="18" charset="0"/>
              </a:rPr>
              <a:t>, charging money, and providing goods or services.</a:t>
            </a:r>
          </a:p>
          <a:p>
            <a:pPr algn="just"/>
            <a:r>
              <a:rPr lang="en-US" sz="2400" dirty="0" smtClean="0">
                <a:solidFill>
                  <a:srgbClr val="2D3956"/>
                </a:solidFill>
                <a:latin typeface="Times New Roman" panose="02020603050405020304" pitchFamily="18" charset="0"/>
              </a:rPr>
              <a:t>- </a:t>
            </a:r>
            <a:r>
              <a:rPr lang="en-US" sz="2400" b="1" u="sng" dirty="0" smtClean="0">
                <a:solidFill>
                  <a:srgbClr val="2D3956"/>
                </a:solidFill>
                <a:latin typeface="Times New Roman" panose="02020603050405020304" pitchFamily="18" charset="0"/>
              </a:rPr>
              <a:t>Another </a:t>
            </a:r>
            <a:r>
              <a:rPr lang="en-US" sz="2400" b="1" u="sng" dirty="0">
                <a:solidFill>
                  <a:srgbClr val="2D3956"/>
                </a:solidFill>
                <a:latin typeface="Times New Roman" panose="02020603050405020304" pitchFamily="18" charset="0"/>
              </a:rPr>
              <a:t>key advantage to sole proprietorship is autonomy</a:t>
            </a:r>
            <a:r>
              <a:rPr lang="en-US" sz="2400" dirty="0">
                <a:solidFill>
                  <a:srgbClr val="2D3956"/>
                </a:solidFill>
                <a:latin typeface="Times New Roman" panose="02020603050405020304" pitchFamily="18" charset="0"/>
              </a:rPr>
              <a:t>. The owner can decide how he or she wants to run the business. </a:t>
            </a:r>
            <a:r>
              <a:rPr lang="en-US" sz="2400" dirty="0" smtClean="0">
                <a:solidFill>
                  <a:srgbClr val="2D3956"/>
                </a:solidFill>
                <a:latin typeface="Times New Roman" panose="02020603050405020304" pitchFamily="18" charset="0"/>
              </a:rPr>
              <a:t>The owner </a:t>
            </a:r>
            <a:r>
              <a:rPr lang="en-US" sz="2400" dirty="0">
                <a:solidFill>
                  <a:srgbClr val="2D3956"/>
                </a:solidFill>
                <a:latin typeface="Times New Roman" panose="02020603050405020304" pitchFamily="18" charset="0"/>
              </a:rPr>
              <a:t>can set her own hours, grow as quickly or slowly as she wants, and expand into new lines of businesses. That autonomy </a:t>
            </a:r>
            <a:r>
              <a:rPr lang="en-US" sz="2400" dirty="0" smtClean="0">
                <a:solidFill>
                  <a:srgbClr val="2D3956"/>
                </a:solidFill>
                <a:latin typeface="Times New Roman" panose="02020603050405020304" pitchFamily="18" charset="0"/>
              </a:rPr>
              <a:t>also comes </a:t>
            </a:r>
            <a:r>
              <a:rPr lang="en-US" sz="2400" dirty="0">
                <a:solidFill>
                  <a:srgbClr val="2D3956"/>
                </a:solidFill>
                <a:latin typeface="Times New Roman" panose="02020603050405020304" pitchFamily="18" charset="0"/>
              </a:rPr>
              <a:t>with total ownership of the business’s finances. All the money that the owner takes in, even if it is in a separate </a:t>
            </a:r>
            <a:r>
              <a:rPr lang="en-US" sz="2400" dirty="0" smtClean="0">
                <a:solidFill>
                  <a:srgbClr val="2D3956"/>
                </a:solidFill>
                <a:latin typeface="Times New Roman" panose="02020603050405020304" pitchFamily="18" charset="0"/>
              </a:rPr>
              <a:t>bank account</a:t>
            </a:r>
            <a:r>
              <a:rPr lang="en-US" sz="2400" dirty="0">
                <a:solidFill>
                  <a:srgbClr val="2D3956"/>
                </a:solidFill>
                <a:latin typeface="Times New Roman" panose="02020603050405020304" pitchFamily="18" charset="0"/>
              </a:rPr>
              <a:t>, belongs to her, and she can do with that money whatever she wants.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230832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-A </a:t>
            </a:r>
            <a:r>
              <a:rPr lang="en-US" sz="2400" b="1" u="sng" dirty="0">
                <a:solidFill>
                  <a:srgbClr val="2D3956"/>
                </a:solidFill>
                <a:latin typeface="Times New Roman" panose="02020603050405020304" pitchFamily="18" charset="0"/>
              </a:rPr>
              <a:t>sole proprietorship is a flow-through tax entity, </a:t>
            </a:r>
            <a:r>
              <a:rPr lang="en-US" sz="2400" dirty="0">
                <a:solidFill>
                  <a:srgbClr val="2D3956"/>
                </a:solidFill>
                <a:latin typeface="Times New Roman" panose="02020603050405020304" pitchFamily="18" charset="0"/>
              </a:rPr>
              <a:t>which means the business does not pay tax on its profits and does not file </a:t>
            </a:r>
            <a:r>
              <a:rPr lang="en-US" sz="2400" dirty="0" smtClean="0">
                <a:solidFill>
                  <a:srgbClr val="2D3956"/>
                </a:solidFill>
                <a:latin typeface="Times New Roman" panose="02020603050405020304" pitchFamily="18" charset="0"/>
              </a:rPr>
              <a:t>a separate </a:t>
            </a:r>
            <a:r>
              <a:rPr lang="en-US" sz="2400" dirty="0">
                <a:solidFill>
                  <a:srgbClr val="2D3956"/>
                </a:solidFill>
                <a:latin typeface="Times New Roman" panose="02020603050405020304" pitchFamily="18" charset="0"/>
              </a:rPr>
              <a:t>tax return. Instead, the owner pays personal income tax on all business profits.</a:t>
            </a:r>
          </a:p>
          <a:p>
            <a:pPr algn="just"/>
            <a:r>
              <a:rPr lang="en-US" sz="2400" dirty="0" smtClean="0">
                <a:solidFill>
                  <a:srgbClr val="2D3956"/>
                </a:solidFill>
                <a:latin typeface="Times New Roman" panose="02020603050405020304" pitchFamily="18" charset="0"/>
              </a:rPr>
              <a:t>- These </a:t>
            </a:r>
            <a:r>
              <a:rPr lang="en-US" sz="2400" dirty="0">
                <a:solidFill>
                  <a:srgbClr val="2D3956"/>
                </a:solidFill>
                <a:latin typeface="Times New Roman" panose="02020603050405020304" pitchFamily="18" charset="0"/>
              </a:rPr>
              <a:t>advantages must be weighed against some disadvantages. First, because a sole proprietorship can have only one owner, it </a:t>
            </a:r>
            <a:r>
              <a:rPr lang="en-US" sz="2400" dirty="0" smtClean="0">
                <a:solidFill>
                  <a:srgbClr val="2D3956"/>
                </a:solidFill>
                <a:latin typeface="Times New Roman" panose="02020603050405020304" pitchFamily="18" charset="0"/>
              </a:rPr>
              <a:t>is impossible </a:t>
            </a:r>
            <a:r>
              <a:rPr lang="en-US" sz="2400" dirty="0">
                <a:solidFill>
                  <a:srgbClr val="2D3956"/>
                </a:solidFill>
                <a:latin typeface="Times New Roman" panose="02020603050405020304" pitchFamily="18" charset="0"/>
              </a:rPr>
              <a:t>to bring in others to the business. In addition, the business and the owner are identical so it is impossible to pass on </a:t>
            </a:r>
            <a:r>
              <a:rPr lang="en-US" sz="2400" dirty="0" smtClean="0">
                <a:solidFill>
                  <a:srgbClr val="2D3956"/>
                </a:solidFill>
                <a:latin typeface="Times New Roman" panose="02020603050405020304" pitchFamily="18" charset="0"/>
              </a:rPr>
              <a:t>the business</a:t>
            </a:r>
            <a:r>
              <a:rPr lang="en-US" sz="2400" dirty="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41064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Sole Proprietorship: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Raising working capital can be a problem for sole proprietors, </a:t>
            </a:r>
            <a:r>
              <a:rPr lang="en-US" sz="2400" dirty="0">
                <a:solidFill>
                  <a:srgbClr val="2D3956"/>
                </a:solidFill>
                <a:latin typeface="Times New Roman" panose="02020603050405020304" pitchFamily="18" charset="0"/>
              </a:rPr>
              <a:t>especially those early in their business ventures. </a:t>
            </a:r>
            <a:r>
              <a:rPr lang="en-US" sz="2400" dirty="0" smtClean="0">
                <a:solidFill>
                  <a:srgbClr val="2D3956"/>
                </a:solidFill>
                <a:latin typeface="Times New Roman" panose="02020603050405020304" pitchFamily="18" charset="0"/>
              </a:rPr>
              <a:t>Many entrepreneurial </a:t>
            </a:r>
            <a:r>
              <a:rPr lang="en-US" sz="2400" dirty="0">
                <a:solidFill>
                  <a:srgbClr val="2D3956"/>
                </a:solidFill>
                <a:latin typeface="Times New Roman" panose="02020603050405020304" pitchFamily="18" charset="0"/>
              </a:rPr>
              <a:t>ventures are built on great ideas but need capital to flourish and develop. </a:t>
            </a:r>
            <a:r>
              <a:rPr lang="en-US" sz="2400" b="1" u="sng" dirty="0">
                <a:solidFill>
                  <a:srgbClr val="2D3956"/>
                </a:solidFill>
                <a:latin typeface="Times New Roman" panose="02020603050405020304" pitchFamily="18" charset="0"/>
              </a:rPr>
              <a:t>If the entrepreneur lacks </a:t>
            </a:r>
            <a:r>
              <a:rPr lang="en-US" sz="2400" b="1" u="sng" dirty="0" smtClean="0">
                <a:solidFill>
                  <a:srgbClr val="2D3956"/>
                </a:solidFill>
                <a:latin typeface="Times New Roman" panose="02020603050405020304" pitchFamily="18" charset="0"/>
              </a:rPr>
              <a:t>individual wealth</a:t>
            </a:r>
            <a:r>
              <a:rPr lang="en-US" sz="2400" b="1" u="sng" dirty="0">
                <a:solidFill>
                  <a:srgbClr val="2D3956"/>
                </a:solidFill>
                <a:latin typeface="Times New Roman" panose="02020603050405020304" pitchFamily="18" charset="0"/>
              </a:rPr>
              <a:t>, then he or she must seek those funds from other sources. </a:t>
            </a:r>
            <a:r>
              <a:rPr lang="en-US" sz="2400" dirty="0">
                <a:solidFill>
                  <a:srgbClr val="2D3956"/>
                </a:solidFill>
                <a:latin typeface="Times New Roman" panose="02020603050405020304" pitchFamily="18" charset="0"/>
              </a:rPr>
              <a:t>Outsiders can make a loan to the owner, or enter into a </a:t>
            </a:r>
            <a:r>
              <a:rPr lang="en-US" sz="2400" dirty="0" smtClean="0">
                <a:solidFill>
                  <a:srgbClr val="2D3956"/>
                </a:solidFill>
                <a:latin typeface="Times New Roman" panose="02020603050405020304" pitchFamily="18" charset="0"/>
              </a:rPr>
              <a:t>profitsharing contract </a:t>
            </a:r>
            <a:r>
              <a:rPr lang="en-US" sz="2400" dirty="0">
                <a:solidFill>
                  <a:srgbClr val="2D3956"/>
                </a:solidFill>
                <a:latin typeface="Times New Roman" panose="02020603050405020304" pitchFamily="18" charset="0"/>
              </a:rPr>
              <a:t>with her, but there is no way for him to own any part of the owner’s business. Traditionally, most sole </a:t>
            </a:r>
            <a:r>
              <a:rPr lang="en-US" sz="2400" dirty="0" smtClean="0">
                <a:solidFill>
                  <a:srgbClr val="2D3956"/>
                </a:solidFill>
                <a:latin typeface="Times New Roman" panose="02020603050405020304" pitchFamily="18" charset="0"/>
              </a:rPr>
              <a:t>proprietors seek </a:t>
            </a:r>
            <a:r>
              <a:rPr lang="en-US" sz="2400" dirty="0">
                <a:solidFill>
                  <a:srgbClr val="2D3956"/>
                </a:solidFill>
                <a:latin typeface="Times New Roman" panose="02020603050405020304" pitchFamily="18" charset="0"/>
              </a:rPr>
              <a:t>funding from banks. Banks approach these loans just like any other personal loan to an individual, such as a car loan </a:t>
            </a:r>
            <a:r>
              <a:rPr lang="en-US" sz="2400" dirty="0" smtClean="0">
                <a:solidFill>
                  <a:srgbClr val="2D3956"/>
                </a:solidFill>
                <a:latin typeface="Times New Roman" panose="02020603050405020304" pitchFamily="18" charset="0"/>
              </a:rPr>
              <a:t>or mortgage</a:t>
            </a:r>
            <a:r>
              <a:rPr lang="en-US" sz="2400" dirty="0">
                <a:solidFill>
                  <a:srgbClr val="2D3956"/>
                </a:solidFill>
                <a:latin typeface="Times New Roman" panose="02020603050405020304" pitchFamily="18" charset="0"/>
              </a:rPr>
              <a:t>. Down payment requirements may be high, and typically the banks require some form of personal collateral to </a:t>
            </a:r>
            <a:r>
              <a:rPr lang="en-US" sz="2400" dirty="0" smtClean="0">
                <a:solidFill>
                  <a:srgbClr val="2D3956"/>
                </a:solidFill>
                <a:latin typeface="Times New Roman" panose="02020603050405020304" pitchFamily="18" charset="0"/>
              </a:rPr>
              <a:t>guarantee the </a:t>
            </a:r>
            <a:r>
              <a:rPr lang="en-US" sz="2400" dirty="0">
                <a:solidFill>
                  <a:srgbClr val="2D3956"/>
                </a:solidFill>
                <a:latin typeface="Times New Roman" panose="02020603050405020304" pitchFamily="18" charset="0"/>
              </a:rPr>
              <a:t>loan, even though the loan is to be used to grow the business</a:t>
            </a:r>
            <a:r>
              <a:rPr lang="en-US"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0608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a:t>
            </a:r>
            <a:r>
              <a:rPr lang="en-US" sz="2800" b="1" dirty="0" smtClean="0">
                <a:solidFill>
                  <a:srgbClr val="00B0F0"/>
                </a:solidFill>
                <a:latin typeface="Times New Roman" panose="02020603050405020304" pitchFamily="18" charset="0"/>
                <a:cs typeface="Times New Roman" panose="02020603050405020304" pitchFamily="18" charset="0"/>
              </a:rPr>
              <a:t>Sole Proprietorship: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156966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Sole proprietors are personally liable for all the business’s debts and obligations. Unlimited liability puts all the personal assets of the sole proprietor at risk. Personal homes, automobiles, bank accounts and retirement accounts—all are within reach of creditors.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C:\Users\oo\Downloads\Screenshot 2023-11-09 at 11-05-19 Full-232-244.pd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51" y="3569219"/>
            <a:ext cx="11874402" cy="2757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0223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Partnerships: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524315"/>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A partnership is an unincorporated association of two or more co-owners who operate a business for profit. Each owner is called </a:t>
            </a:r>
            <a:r>
              <a:rPr lang="en-US" sz="2400" b="1" u="sng" dirty="0" smtClean="0">
                <a:solidFill>
                  <a:srgbClr val="2D3956"/>
                </a:solidFill>
                <a:latin typeface="Times New Roman" panose="02020603050405020304" pitchFamily="18" charset="0"/>
              </a:rPr>
              <a:t>a general </a:t>
            </a:r>
            <a:r>
              <a:rPr lang="en-US" sz="2400" b="1" u="sng" dirty="0">
                <a:solidFill>
                  <a:srgbClr val="2D3956"/>
                </a:solidFill>
                <a:latin typeface="Times New Roman" panose="02020603050405020304" pitchFamily="18" charset="0"/>
              </a:rPr>
              <a:t>partner</a:t>
            </a:r>
            <a:r>
              <a:rPr lang="en-US" sz="2400" b="1" u="sng"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1- General Partnerships:</a:t>
            </a:r>
            <a:endParaRPr lang="en-US" sz="2400" b="1" u="sng" dirty="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 A </a:t>
            </a:r>
            <a:r>
              <a:rPr lang="en-US" sz="2400" dirty="0">
                <a:solidFill>
                  <a:srgbClr val="2D3956"/>
                </a:solidFill>
                <a:latin typeface="Times New Roman" panose="02020603050405020304" pitchFamily="18" charset="0"/>
              </a:rPr>
              <a:t>general partnership is when all partners participate fully in running the business and share equally in profits and losses, even </a:t>
            </a:r>
            <a:r>
              <a:rPr lang="en-US" sz="2400" dirty="0" smtClean="0">
                <a:solidFill>
                  <a:srgbClr val="2D3956"/>
                </a:solidFill>
                <a:latin typeface="Times New Roman" panose="02020603050405020304" pitchFamily="18" charset="0"/>
              </a:rPr>
              <a:t>if the </a:t>
            </a:r>
            <a:r>
              <a:rPr lang="en-US" sz="2400" dirty="0">
                <a:solidFill>
                  <a:srgbClr val="2D3956"/>
                </a:solidFill>
                <a:latin typeface="Times New Roman" panose="02020603050405020304" pitchFamily="18" charset="0"/>
              </a:rPr>
              <a:t>partners’ monetary contributions vary. No legal documents are required to file with the government to form a partnership. </a:t>
            </a:r>
            <a:r>
              <a:rPr lang="en-US" sz="2400" dirty="0" smtClean="0">
                <a:solidFill>
                  <a:srgbClr val="2D3956"/>
                </a:solidFill>
                <a:latin typeface="Times New Roman" panose="02020603050405020304" pitchFamily="18" charset="0"/>
              </a:rPr>
              <a:t>If two </a:t>
            </a:r>
            <a:r>
              <a:rPr lang="en-US" sz="2400" dirty="0">
                <a:solidFill>
                  <a:srgbClr val="2D3956"/>
                </a:solidFill>
                <a:latin typeface="Times New Roman" panose="02020603050405020304" pitchFamily="18" charset="0"/>
              </a:rPr>
              <a:t>or more people do business together, sharing management of the business, profits and losses, they have a partnership.</a:t>
            </a:r>
          </a:p>
          <a:p>
            <a:pPr algn="just"/>
            <a:r>
              <a:rPr lang="en-US" sz="2400" dirty="0" smtClean="0">
                <a:solidFill>
                  <a:srgbClr val="2D3956"/>
                </a:solidFill>
                <a:latin typeface="Times New Roman" panose="02020603050405020304" pitchFamily="18" charset="0"/>
              </a:rPr>
              <a:t>- If </a:t>
            </a:r>
            <a:r>
              <a:rPr lang="en-US" sz="2400" dirty="0">
                <a:solidFill>
                  <a:srgbClr val="2D3956"/>
                </a:solidFill>
                <a:latin typeface="Times New Roman" panose="02020603050405020304" pitchFamily="18" charset="0"/>
              </a:rPr>
              <a:t>a partnership is formed formally, then the written agreement is called the articles of partnership. The articles can set </a:t>
            </a:r>
            <a:r>
              <a:rPr lang="en-US" sz="2400" dirty="0" smtClean="0">
                <a:solidFill>
                  <a:srgbClr val="2D3956"/>
                </a:solidFill>
                <a:latin typeface="Times New Roman" panose="02020603050405020304" pitchFamily="18" charset="0"/>
              </a:rPr>
              <a:t>forth anything </a:t>
            </a:r>
            <a:r>
              <a:rPr lang="en-US" sz="2400" dirty="0">
                <a:solidFill>
                  <a:srgbClr val="2D3956"/>
                </a:solidFill>
                <a:latin typeface="Times New Roman" panose="02020603050405020304" pitchFamily="18" charset="0"/>
              </a:rPr>
              <a:t>the partners wish to include about how the partnership will be run. Normally, all general partners have an equal voice </a:t>
            </a:r>
            <a:r>
              <a:rPr lang="en-US" sz="2400" dirty="0" smtClean="0">
                <a:solidFill>
                  <a:srgbClr val="2D3956"/>
                </a:solidFill>
                <a:latin typeface="Times New Roman" panose="02020603050405020304" pitchFamily="18" charset="0"/>
              </a:rPr>
              <a:t>in management</a:t>
            </a:r>
            <a:r>
              <a:rPr lang="en-US" sz="2400" dirty="0">
                <a:solidFill>
                  <a:srgbClr val="2D3956"/>
                </a:solidFill>
                <a:latin typeface="Times New Roman" panose="02020603050405020304" pitchFamily="18" charset="0"/>
              </a:rPr>
              <a:t>, but as a creation of contract, the partners can modify this if they wish.</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928434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Partnerships: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A general partnership is taxed just like a sole proprietorship. </a:t>
            </a:r>
            <a:r>
              <a:rPr lang="en-US" sz="2400" dirty="0">
                <a:solidFill>
                  <a:srgbClr val="2D3956"/>
                </a:solidFill>
                <a:latin typeface="Times New Roman" panose="02020603050405020304" pitchFamily="18" charset="0"/>
              </a:rPr>
              <a:t>A partnership is a flow-through tax entity, where the </a:t>
            </a:r>
            <a:r>
              <a:rPr lang="en-US" sz="2400" dirty="0" smtClean="0">
                <a:solidFill>
                  <a:srgbClr val="2D3956"/>
                </a:solidFill>
                <a:latin typeface="Times New Roman" panose="02020603050405020304" pitchFamily="18" charset="0"/>
              </a:rPr>
              <a:t>partnership’s income </a:t>
            </a:r>
            <a:r>
              <a:rPr lang="en-US" sz="2400" dirty="0">
                <a:solidFill>
                  <a:srgbClr val="2D3956"/>
                </a:solidFill>
                <a:latin typeface="Times New Roman" panose="02020603050405020304" pitchFamily="18" charset="0"/>
              </a:rPr>
              <a:t>“flows through” the business to the partners, who then pay individual tax on the business income. The partnership may </a:t>
            </a:r>
            <a:r>
              <a:rPr lang="en-US" sz="2400" dirty="0" smtClean="0">
                <a:solidFill>
                  <a:srgbClr val="2D3956"/>
                </a:solidFill>
                <a:latin typeface="Times New Roman" panose="02020603050405020304" pitchFamily="18" charset="0"/>
              </a:rPr>
              <a:t>file an </a:t>
            </a:r>
            <a:r>
              <a:rPr lang="en-US" sz="2400" dirty="0">
                <a:solidFill>
                  <a:srgbClr val="2D3956"/>
                </a:solidFill>
                <a:latin typeface="Times New Roman" panose="02020603050405020304" pitchFamily="18" charset="0"/>
              </a:rPr>
              <a:t>information return, reporting total income and losses for the partnership, and how those profits and losses are allocated </a:t>
            </a:r>
            <a:r>
              <a:rPr lang="en-US" sz="2400" dirty="0" smtClean="0">
                <a:solidFill>
                  <a:srgbClr val="2D3956"/>
                </a:solidFill>
                <a:latin typeface="Times New Roman" panose="02020603050405020304" pitchFamily="18" charset="0"/>
              </a:rPr>
              <a:t>among the </a:t>
            </a:r>
            <a:r>
              <a:rPr lang="en-US" sz="2400" dirty="0">
                <a:solidFill>
                  <a:srgbClr val="2D3956"/>
                </a:solidFill>
                <a:latin typeface="Times New Roman" panose="02020603050405020304" pitchFamily="18" charset="0"/>
              </a:rPr>
              <a:t>general partners. However, an information return is usually not required</a:t>
            </a:r>
            <a:r>
              <a:rPr lang="en-US" sz="2400"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-General </a:t>
            </a:r>
            <a:r>
              <a:rPr lang="en-US" sz="2400" b="1" u="sng" dirty="0">
                <a:solidFill>
                  <a:srgbClr val="2D3956"/>
                </a:solidFill>
                <a:latin typeface="Times New Roman" panose="02020603050405020304" pitchFamily="18" charset="0"/>
              </a:rPr>
              <a:t>partnerships are also similar to sole proprietorships in unlimited liability</a:t>
            </a:r>
            <a:r>
              <a:rPr lang="en-US" sz="2400" dirty="0">
                <a:solidFill>
                  <a:srgbClr val="2D3956"/>
                </a:solidFill>
                <a:latin typeface="Times New Roman" panose="02020603050405020304" pitchFamily="18" charset="0"/>
              </a:rPr>
              <a:t>. Every partner in the partnership is jointly </a:t>
            </a:r>
            <a:r>
              <a:rPr lang="en-US" sz="2400" dirty="0" smtClean="0">
                <a:solidFill>
                  <a:srgbClr val="2D3956"/>
                </a:solidFill>
                <a:latin typeface="Times New Roman" panose="02020603050405020304" pitchFamily="18" charset="0"/>
              </a:rPr>
              <a:t>and severally </a:t>
            </a:r>
            <a:r>
              <a:rPr lang="en-US" sz="2400" dirty="0">
                <a:solidFill>
                  <a:srgbClr val="2D3956"/>
                </a:solidFill>
                <a:latin typeface="Times New Roman" panose="02020603050405020304" pitchFamily="18" charset="0"/>
              </a:rPr>
              <a:t>liable for the partnership’s debts and obligations. This is a very unattractive feature of general partnerships. One </a:t>
            </a:r>
            <a:r>
              <a:rPr lang="en-US" sz="2400" dirty="0" smtClean="0">
                <a:solidFill>
                  <a:srgbClr val="2D3956"/>
                </a:solidFill>
                <a:latin typeface="Times New Roman" panose="02020603050405020304" pitchFamily="18" charset="0"/>
              </a:rPr>
              <a:t>partner may </a:t>
            </a:r>
            <a:r>
              <a:rPr lang="en-US" sz="2400" dirty="0">
                <a:solidFill>
                  <a:srgbClr val="2D3956"/>
                </a:solidFill>
                <a:latin typeface="Times New Roman" panose="02020603050405020304" pitchFamily="18" charset="0"/>
              </a:rPr>
              <a:t>be completely innocent of any wrongdoing and still be liable for another partner’s malpractice or bad acts.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08336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Partnerships: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2-Management Duties:</a:t>
            </a:r>
          </a:p>
          <a:p>
            <a:pPr algn="just"/>
            <a:r>
              <a:rPr lang="en-US" sz="2400" b="1" u="sng" dirty="0" smtClean="0">
                <a:solidFill>
                  <a:srgbClr val="2D3956"/>
                </a:solidFill>
                <a:latin typeface="Times New Roman" panose="02020603050405020304" pitchFamily="18" charset="0"/>
              </a:rPr>
              <a:t>-Partners </a:t>
            </a:r>
            <a:r>
              <a:rPr lang="en-US" sz="2400" b="1" u="sng" dirty="0">
                <a:solidFill>
                  <a:srgbClr val="2D3956"/>
                </a:solidFill>
                <a:latin typeface="Times New Roman" panose="02020603050405020304" pitchFamily="18" charset="0"/>
              </a:rPr>
              <a:t>have a fiduciary duty to the partnership. This means that partners have a duty to act for the benefit of the partnership. </a:t>
            </a:r>
            <a:r>
              <a:rPr lang="en-US" sz="2400" b="1" u="sng" dirty="0" smtClean="0">
                <a:solidFill>
                  <a:srgbClr val="2D3956"/>
                </a:solidFill>
                <a:latin typeface="Times New Roman" panose="02020603050405020304" pitchFamily="18" charset="0"/>
              </a:rPr>
              <a:t>In particular</a:t>
            </a:r>
            <a:r>
              <a:rPr lang="en-US" sz="2400" b="1" u="sng" dirty="0">
                <a:solidFill>
                  <a:srgbClr val="2D3956"/>
                </a:solidFill>
                <a:latin typeface="Times New Roman" panose="02020603050405020304" pitchFamily="18" charset="0"/>
              </a:rPr>
              <a:t>:</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have an obligation of good faith and fair dealing with each other and the partnership.</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are liable to the partnership for gross negligence or intentional misconduct. Partners are not liable for </a:t>
            </a:r>
            <a:r>
              <a:rPr lang="en-US" sz="2400" dirty="0" smtClean="0">
                <a:solidFill>
                  <a:srgbClr val="2D3956"/>
                </a:solidFill>
                <a:latin typeface="Times New Roman" panose="02020603050405020304" pitchFamily="18" charset="0"/>
              </a:rPr>
              <a:t>ordinary negligence</a:t>
            </a:r>
            <a:r>
              <a:rPr lang="en-US" sz="2400" dirty="0">
                <a:solidFill>
                  <a:srgbClr val="2D3956"/>
                </a:solidFill>
                <a:latin typeface="Times New Roman" panose="02020603050405020304" pitchFamily="18" charset="0"/>
              </a:rPr>
              <a:t>.</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compete with the partnership.</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take opportunities away from the partnership unless the other partners consent.</a:t>
            </a:r>
          </a:p>
          <a:p>
            <a:pPr marL="342900" indent="-342900" algn="just">
              <a:buFont typeface="Arial" pitchFamily="34" charset="0"/>
              <a:buChar char="•"/>
            </a:pPr>
            <a:r>
              <a:rPr lang="en-US" sz="2400" dirty="0">
                <a:solidFill>
                  <a:srgbClr val="2D3956"/>
                </a:solidFill>
                <a:latin typeface="Times New Roman" panose="02020603050405020304" pitchFamily="18" charset="0"/>
              </a:rPr>
              <a:t>Partners cannot engage in conflicts of interest.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97505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Partnerships: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3-Limited Partnerships:</a:t>
            </a:r>
          </a:p>
          <a:p>
            <a:pPr algn="just"/>
            <a:r>
              <a:rPr lang="en-US" sz="2400" b="1" dirty="0" smtClean="0">
                <a:solidFill>
                  <a:srgbClr val="2D3956"/>
                </a:solidFill>
                <a:latin typeface="Times New Roman" panose="02020603050405020304" pitchFamily="18" charset="0"/>
              </a:rPr>
              <a:t>- In </a:t>
            </a:r>
            <a:r>
              <a:rPr lang="en-US" sz="2400" b="1" dirty="0">
                <a:solidFill>
                  <a:srgbClr val="2D3956"/>
                </a:solidFill>
                <a:latin typeface="Times New Roman" panose="02020603050405020304" pitchFamily="18" charset="0"/>
              </a:rPr>
              <a:t>most states, </a:t>
            </a:r>
            <a:r>
              <a:rPr lang="en-US" sz="2400" dirty="0">
                <a:solidFill>
                  <a:srgbClr val="2D3956"/>
                </a:solidFill>
                <a:latin typeface="Times New Roman" panose="02020603050405020304" pitchFamily="18" charset="0"/>
              </a:rPr>
              <a:t>owners can form a limited partnership. A limited partnership has both general partners and limited partners. As </a:t>
            </a:r>
            <a:r>
              <a:rPr lang="en-US" sz="2400" dirty="0" smtClean="0">
                <a:solidFill>
                  <a:srgbClr val="2D3956"/>
                </a:solidFill>
                <a:latin typeface="Times New Roman" panose="02020603050405020304" pitchFamily="18" charset="0"/>
              </a:rPr>
              <a:t>a limited </a:t>
            </a:r>
            <a:r>
              <a:rPr lang="en-US" sz="2400" dirty="0">
                <a:solidFill>
                  <a:srgbClr val="2D3956"/>
                </a:solidFill>
                <a:latin typeface="Times New Roman" panose="02020603050405020304" pitchFamily="18" charset="0"/>
              </a:rPr>
              <a:t>partner, the most he or she can lose is the amount of his investment into the business, nothing more. Limited </a:t>
            </a:r>
            <a:r>
              <a:rPr lang="en-US" sz="2400" dirty="0" smtClean="0">
                <a:solidFill>
                  <a:srgbClr val="2D3956"/>
                </a:solidFill>
                <a:latin typeface="Times New Roman" panose="02020603050405020304" pitchFamily="18" charset="0"/>
              </a:rPr>
              <a:t>partnerships have </a:t>
            </a:r>
            <a:r>
              <a:rPr lang="en-US" sz="2400" dirty="0">
                <a:solidFill>
                  <a:srgbClr val="2D3956"/>
                </a:solidFill>
                <a:latin typeface="Times New Roman" panose="02020603050405020304" pitchFamily="18" charset="0"/>
              </a:rPr>
              <a:t>to be formed in compliance with state law, and limited partners are generally prohibited from participating in </a:t>
            </a:r>
            <a:r>
              <a:rPr lang="en-US" sz="2400" dirty="0" smtClean="0">
                <a:solidFill>
                  <a:srgbClr val="2D3956"/>
                </a:solidFill>
                <a:latin typeface="Times New Roman" panose="02020603050405020304" pitchFamily="18" charset="0"/>
              </a:rPr>
              <a:t>day-to-day management </a:t>
            </a:r>
            <a:r>
              <a:rPr lang="en-US" sz="2400" dirty="0">
                <a:solidFill>
                  <a:srgbClr val="2D3956"/>
                </a:solidFill>
                <a:latin typeface="Times New Roman" panose="02020603050405020304" pitchFamily="18" charset="0"/>
              </a:rPr>
              <a:t>of the business. This often occurs when someone invests money in the partnership but is not interested in running </a:t>
            </a:r>
            <a:r>
              <a:rPr lang="en-US" sz="2400" dirty="0" smtClean="0">
                <a:solidFill>
                  <a:srgbClr val="2D3956"/>
                </a:solidFill>
                <a:latin typeface="Times New Roman" panose="02020603050405020304" pitchFamily="18" charset="0"/>
              </a:rPr>
              <a:t>the business</a:t>
            </a:r>
            <a:r>
              <a:rPr lang="en-US" sz="2400" dirty="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877344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A franchise is when a business grants to another the sole right of engaging in a certain business or in a business using a </a:t>
            </a:r>
            <a:r>
              <a:rPr lang="en-US" sz="2400" dirty="0" smtClean="0">
                <a:solidFill>
                  <a:srgbClr val="2D3956"/>
                </a:solidFill>
                <a:latin typeface="Times New Roman" panose="02020603050405020304" pitchFamily="18" charset="0"/>
              </a:rPr>
              <a:t>particular trademark </a:t>
            </a:r>
            <a:r>
              <a:rPr lang="en-US" sz="2400" dirty="0">
                <a:solidFill>
                  <a:srgbClr val="2D3956"/>
                </a:solidFill>
                <a:latin typeface="Times New Roman" panose="02020603050405020304" pitchFamily="18" charset="0"/>
              </a:rPr>
              <a:t>in a certain area. Franchises are not a separate form of business organization. Rather, they are a form of contract </a:t>
            </a:r>
            <a:r>
              <a:rPr lang="en-US" sz="2400" dirty="0" smtClean="0">
                <a:solidFill>
                  <a:srgbClr val="2D3956"/>
                </a:solidFill>
                <a:latin typeface="Times New Roman" panose="02020603050405020304" pitchFamily="18" charset="0"/>
              </a:rPr>
              <a:t>between businesses</a:t>
            </a:r>
            <a:r>
              <a:rPr lang="en-US" sz="2400" dirty="0">
                <a:solidFill>
                  <a:srgbClr val="2D3956"/>
                </a:solidFill>
                <a:latin typeface="Times New Roman" panose="02020603050405020304" pitchFamily="18" charset="0"/>
              </a:rPr>
              <a:t>. Most franchises involve corporations or limited liability corporations, but they may include sole proprietorships </a:t>
            </a:r>
            <a:r>
              <a:rPr lang="en-US" sz="2400" dirty="0" smtClean="0">
                <a:solidFill>
                  <a:srgbClr val="2D3956"/>
                </a:solidFill>
                <a:latin typeface="Times New Roman" panose="02020603050405020304" pitchFamily="18" charset="0"/>
              </a:rPr>
              <a:t>and partnerships</a:t>
            </a:r>
            <a:r>
              <a:rPr lang="en-US" sz="2400" dirty="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The advantage of a franchise is that under a franchise agreement, an entrepreneur can open and run a business under a </a:t>
            </a:r>
            <a:r>
              <a:rPr lang="en-US" sz="2400" dirty="0" smtClean="0">
                <a:solidFill>
                  <a:srgbClr val="2D3956"/>
                </a:solidFill>
                <a:latin typeface="Times New Roman" panose="02020603050405020304" pitchFamily="18" charset="0"/>
              </a:rPr>
              <a:t>proven business </a:t>
            </a:r>
            <a:r>
              <a:rPr lang="en-US" sz="2400" dirty="0">
                <a:solidFill>
                  <a:srgbClr val="2D3956"/>
                </a:solidFill>
                <a:latin typeface="Times New Roman" panose="02020603050405020304" pitchFamily="18" charset="0"/>
              </a:rPr>
              <a:t>model. The local owner, the franchisee, uses the franchisor’s trademark, intellectual property, and business model </a:t>
            </a:r>
            <a:r>
              <a:rPr lang="en-US" sz="2400" dirty="0" smtClean="0">
                <a:solidFill>
                  <a:srgbClr val="2D3956"/>
                </a:solidFill>
                <a:latin typeface="Times New Roman" panose="02020603050405020304" pitchFamily="18" charset="0"/>
              </a:rPr>
              <a:t>under a </a:t>
            </a:r>
            <a:r>
              <a:rPr lang="en-US" sz="2400" dirty="0">
                <a:solidFill>
                  <a:srgbClr val="2D3956"/>
                </a:solidFill>
                <a:latin typeface="Times New Roman" panose="02020603050405020304" pitchFamily="18" charset="0"/>
              </a:rPr>
              <a:t>license agreement. The franchisee offers goods or services to the public and keeps any income earned. In exchange for the right </a:t>
            </a:r>
            <a:r>
              <a:rPr lang="en-US" sz="2400" dirty="0" smtClean="0">
                <a:solidFill>
                  <a:srgbClr val="2D3956"/>
                </a:solidFill>
                <a:latin typeface="Times New Roman" panose="02020603050405020304" pitchFamily="18" charset="0"/>
              </a:rPr>
              <a:t>to sell </a:t>
            </a:r>
            <a:r>
              <a:rPr lang="en-US" sz="2400" dirty="0">
                <a:solidFill>
                  <a:srgbClr val="2D3956"/>
                </a:solidFill>
                <a:latin typeface="Times New Roman" panose="02020603050405020304" pitchFamily="18" charset="0"/>
              </a:rPr>
              <a:t>goods or services developed by the franchisor, the franchisee pays a fee to the franchisor</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Franchises:</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046988"/>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-Franchises </a:t>
            </a:r>
            <a:r>
              <a:rPr lang="en-US" sz="2400" dirty="0">
                <a:solidFill>
                  <a:srgbClr val="2D3956"/>
                </a:solidFill>
                <a:latin typeface="Times New Roman" panose="02020603050405020304" pitchFamily="18" charset="0"/>
              </a:rPr>
              <a:t>are common in some industries such as fast food restaurants, hotels, and tax preparation services. Franchise </a:t>
            </a:r>
            <a:r>
              <a:rPr lang="en-US" sz="2400" dirty="0" smtClean="0">
                <a:solidFill>
                  <a:srgbClr val="2D3956"/>
                </a:solidFill>
                <a:latin typeface="Times New Roman" panose="02020603050405020304" pitchFamily="18" charset="0"/>
              </a:rPr>
              <a:t>agreements are </a:t>
            </a:r>
            <a:r>
              <a:rPr lang="en-US" sz="2400" dirty="0">
                <a:solidFill>
                  <a:srgbClr val="2D3956"/>
                </a:solidFill>
                <a:latin typeface="Times New Roman" panose="02020603050405020304" pitchFamily="18" charset="0"/>
              </a:rPr>
              <a:t>very detailed and often require the franchisee to use specific vendors, ingredients, store layouts, colors, etc.</a:t>
            </a:r>
          </a:p>
          <a:p>
            <a:pPr lvl="0" algn="just"/>
            <a:r>
              <a:rPr lang="en-US" sz="2400" dirty="0" smtClean="0">
                <a:solidFill>
                  <a:srgbClr val="2D3956"/>
                </a:solidFill>
                <a:latin typeface="Times New Roman" panose="02020603050405020304" pitchFamily="18" charset="0"/>
              </a:rPr>
              <a:t>-Franchises </a:t>
            </a:r>
            <a:r>
              <a:rPr lang="en-US" sz="2400" dirty="0">
                <a:solidFill>
                  <a:srgbClr val="2D3956"/>
                </a:solidFill>
                <a:latin typeface="Times New Roman" panose="02020603050405020304" pitchFamily="18" charset="0"/>
              </a:rPr>
              <a:t>are also very popular with US businesses interested in conducting business abroad. US businesses collect franchise </a:t>
            </a:r>
            <a:r>
              <a:rPr lang="en-US" sz="2400" dirty="0" smtClean="0">
                <a:solidFill>
                  <a:srgbClr val="2D3956"/>
                </a:solidFill>
                <a:latin typeface="Times New Roman" panose="02020603050405020304" pitchFamily="18" charset="0"/>
              </a:rPr>
              <a:t>fees from </a:t>
            </a:r>
            <a:r>
              <a:rPr lang="en-US" sz="2400" dirty="0">
                <a:solidFill>
                  <a:srgbClr val="2D3956"/>
                </a:solidFill>
                <a:latin typeface="Times New Roman" panose="02020603050405020304" pitchFamily="18" charset="0"/>
              </a:rPr>
              <a:t>owners in other nations who are responsible for running the business abroad. This allows US companies to have a presence </a:t>
            </a:r>
            <a:r>
              <a:rPr lang="en-US" sz="2400" dirty="0" smtClean="0">
                <a:solidFill>
                  <a:srgbClr val="2D3956"/>
                </a:solidFill>
                <a:latin typeface="Times New Roman" panose="02020603050405020304" pitchFamily="18" charset="0"/>
              </a:rPr>
              <a:t>in nations </a:t>
            </a:r>
            <a:r>
              <a:rPr lang="en-US" sz="2400" dirty="0">
                <a:solidFill>
                  <a:srgbClr val="2D3956"/>
                </a:solidFill>
                <a:latin typeface="Times New Roman" panose="02020603050405020304" pitchFamily="18" charset="0"/>
              </a:rPr>
              <a:t>that may restrict business ownership by foreigners because the businesses themselves are owned and operated by locals.</a:t>
            </a:r>
          </a:p>
        </p:txBody>
      </p:sp>
      <p:sp>
        <p:nvSpPr>
          <p:cNvPr id="6" name="TextBox 5">
            <a:extLst>
              <a:ext uri="{FF2B5EF4-FFF2-40B4-BE49-F238E27FC236}">
                <a16:creationId xmlns:a16="http://schemas.microsoft.com/office/drawing/2014/main" id="{F9A80F9F-74DB-1D57-04E8-E20E92A09B0A}"/>
              </a:ext>
            </a:extLst>
          </p:cNvPr>
          <p:cNvSpPr txBox="1"/>
          <p:nvPr/>
        </p:nvSpPr>
        <p:spPr>
          <a:xfrm>
            <a:off x="3385931" y="678160"/>
            <a:ext cx="486354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4- </a:t>
            </a:r>
            <a:r>
              <a:rPr lang="en-US" sz="2800" b="1" dirty="0">
                <a:solidFill>
                  <a:srgbClr val="00B0F0"/>
                </a:solidFill>
                <a:latin typeface="Times New Roman" panose="02020603050405020304" pitchFamily="18" charset="0"/>
                <a:cs typeface="Times New Roman" panose="02020603050405020304" pitchFamily="18" charset="0"/>
              </a:rPr>
              <a:t>Franchises:</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2354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2677656"/>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A joint venture is when two or more individuals or businesses combine their efforts in a particular business enterprise and agree </a:t>
            </a:r>
            <a:r>
              <a:rPr lang="en-US" sz="2400" dirty="0" smtClean="0">
                <a:solidFill>
                  <a:srgbClr val="2D3956"/>
                </a:solidFill>
                <a:latin typeface="Times New Roman" panose="02020603050405020304" pitchFamily="18" charset="0"/>
              </a:rPr>
              <a:t>to share </a:t>
            </a:r>
            <a:r>
              <a:rPr lang="en-US" sz="2400" dirty="0">
                <a:solidFill>
                  <a:srgbClr val="2D3956"/>
                </a:solidFill>
                <a:latin typeface="Times New Roman" panose="02020603050405020304" pitchFamily="18" charset="0"/>
              </a:rPr>
              <a:t>the profits and losses jointly or in proportion to their contributions. Unlike a partnership, which operates as a general </a:t>
            </a:r>
            <a:r>
              <a:rPr lang="en-US" sz="2400" dirty="0" smtClean="0">
                <a:solidFill>
                  <a:srgbClr val="2D3956"/>
                </a:solidFill>
                <a:latin typeface="Times New Roman" panose="02020603050405020304" pitchFamily="18" charset="0"/>
              </a:rPr>
              <a:t>business for </a:t>
            </a:r>
            <a:r>
              <a:rPr lang="en-US" sz="2400" dirty="0">
                <a:solidFill>
                  <a:srgbClr val="2D3956"/>
                </a:solidFill>
                <a:latin typeface="Times New Roman" panose="02020603050405020304" pitchFamily="18" charset="0"/>
              </a:rPr>
              <a:t>as long as the partners desire, a joint venture is for a single transaction or a limited activity. The businesses remain </a:t>
            </a:r>
            <a:r>
              <a:rPr lang="en-US" sz="2400" dirty="0" smtClean="0">
                <a:solidFill>
                  <a:srgbClr val="2D3956"/>
                </a:solidFill>
                <a:latin typeface="Times New Roman" panose="02020603050405020304" pitchFamily="18" charset="0"/>
              </a:rPr>
              <a:t>separate entities </a:t>
            </a:r>
            <a:r>
              <a:rPr lang="en-US" sz="2400" dirty="0">
                <a:solidFill>
                  <a:srgbClr val="2D3956"/>
                </a:solidFill>
                <a:latin typeface="Times New Roman" panose="02020603050405020304" pitchFamily="18" charset="0"/>
              </a:rPr>
              <a:t>and they do not share financial or confidential information unless they decide to. Joint ventures automatically terminate </a:t>
            </a:r>
            <a:r>
              <a:rPr lang="en-US" sz="2400" dirty="0" smtClean="0">
                <a:solidFill>
                  <a:srgbClr val="2D3956"/>
                </a:solidFill>
                <a:latin typeface="Times New Roman" panose="02020603050405020304" pitchFamily="18" charset="0"/>
              </a:rPr>
              <a:t>at the </a:t>
            </a:r>
            <a:r>
              <a:rPr lang="en-US" sz="2400" dirty="0">
                <a:solidFill>
                  <a:srgbClr val="2D3956"/>
                </a:solidFill>
                <a:latin typeface="Times New Roman" panose="02020603050405020304" pitchFamily="18" charset="0"/>
              </a:rPr>
              <a:t>conclusion of an event or project.</a:t>
            </a:r>
          </a:p>
        </p:txBody>
      </p:sp>
      <p:sp>
        <p:nvSpPr>
          <p:cNvPr id="6" name="TextBox 5">
            <a:extLst>
              <a:ext uri="{FF2B5EF4-FFF2-40B4-BE49-F238E27FC236}">
                <a16:creationId xmlns:a16="http://schemas.microsoft.com/office/drawing/2014/main" id="{F9A80F9F-74DB-1D57-04E8-E20E92A09B0A}"/>
              </a:ext>
            </a:extLst>
          </p:cNvPr>
          <p:cNvSpPr txBox="1"/>
          <p:nvPr/>
        </p:nvSpPr>
        <p:spPr>
          <a:xfrm>
            <a:off x="3385931" y="678160"/>
            <a:ext cx="486354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 </a:t>
            </a:r>
            <a:r>
              <a:rPr lang="en-US" sz="2800" b="1" dirty="0">
                <a:solidFill>
                  <a:srgbClr val="00B0F0"/>
                </a:solidFill>
                <a:latin typeface="Times New Roman" panose="02020603050405020304" pitchFamily="18" charset="0"/>
                <a:cs typeface="Times New Roman" panose="02020603050405020304" pitchFamily="18" charset="0"/>
              </a:rPr>
              <a:t>Joint Venture:</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86966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Joint ventures are often formed to address a common need or to reach a mutual goal. For example, Google and </a:t>
            </a:r>
            <a:r>
              <a:rPr lang="en-US" sz="2400" dirty="0" smtClean="0">
                <a:solidFill>
                  <a:srgbClr val="2D3956"/>
                </a:solidFill>
                <a:latin typeface="Times New Roman" panose="02020603050405020304" pitchFamily="18" charset="0"/>
              </a:rPr>
              <a:t>National Aeronautics </a:t>
            </a:r>
            <a:r>
              <a:rPr lang="en-US" sz="2400" dirty="0">
                <a:solidFill>
                  <a:srgbClr val="2D3956"/>
                </a:solidFill>
                <a:latin typeface="Times New Roman" panose="02020603050405020304" pitchFamily="18" charset="0"/>
              </a:rPr>
              <a:t>and Space Administration (NASA) developed Google Earth as a joint venture. To do so, they shared resources </a:t>
            </a:r>
            <a:r>
              <a:rPr lang="en-US" sz="2400" dirty="0" smtClean="0">
                <a:solidFill>
                  <a:srgbClr val="2D3956"/>
                </a:solidFill>
                <a:latin typeface="Times New Roman" panose="02020603050405020304" pitchFamily="18" charset="0"/>
              </a:rPr>
              <a:t>and information </a:t>
            </a:r>
            <a:r>
              <a:rPr lang="en-US" sz="2400" dirty="0">
                <a:solidFill>
                  <a:srgbClr val="2D3956"/>
                </a:solidFill>
                <a:latin typeface="Times New Roman" panose="02020603050405020304" pitchFamily="18" charset="0"/>
              </a:rPr>
              <a:t>necessary to develop Google Earth but Google did not become part of the government, nor did NASA share </a:t>
            </a:r>
            <a:r>
              <a:rPr lang="en-US" sz="2400" dirty="0" smtClean="0">
                <a:solidFill>
                  <a:srgbClr val="2D3956"/>
                </a:solidFill>
                <a:latin typeface="Times New Roman" panose="02020603050405020304" pitchFamily="18" charset="0"/>
              </a:rPr>
              <a:t>any confidential </a:t>
            </a:r>
            <a:r>
              <a:rPr lang="en-US" sz="2400" dirty="0">
                <a:solidFill>
                  <a:srgbClr val="2D3956"/>
                </a:solidFill>
                <a:latin typeface="Times New Roman" panose="02020603050405020304" pitchFamily="18" charset="0"/>
              </a:rPr>
              <a:t>information or intellectual property more than necessary.</a:t>
            </a:r>
          </a:p>
          <a:p>
            <a:pPr lvl="0" algn="just"/>
            <a:r>
              <a:rPr lang="en-US" sz="2400" dirty="0" smtClean="0">
                <a:solidFill>
                  <a:srgbClr val="2D3956"/>
                </a:solidFill>
                <a:latin typeface="Times New Roman" panose="02020603050405020304" pitchFamily="18" charset="0"/>
              </a:rPr>
              <a:t>- Joint </a:t>
            </a:r>
            <a:r>
              <a:rPr lang="en-US" sz="2400" dirty="0">
                <a:solidFill>
                  <a:srgbClr val="2D3956"/>
                </a:solidFill>
                <a:latin typeface="Times New Roman" panose="02020603050405020304" pitchFamily="18" charset="0"/>
              </a:rPr>
              <a:t>ventures are also common to share the costs of major research or infrastructure projects within an industry. This </a:t>
            </a:r>
            <a:r>
              <a:rPr lang="en-US" sz="2400" dirty="0" smtClean="0">
                <a:solidFill>
                  <a:srgbClr val="2D3956"/>
                </a:solidFill>
                <a:latin typeface="Times New Roman" panose="02020603050405020304" pitchFamily="18" charset="0"/>
              </a:rPr>
              <a:t>occurs frequently </a:t>
            </a:r>
            <a:r>
              <a:rPr lang="en-US" sz="2400" dirty="0">
                <a:solidFill>
                  <a:srgbClr val="2D3956"/>
                </a:solidFill>
                <a:latin typeface="Times New Roman" panose="02020603050405020304" pitchFamily="18" charset="0"/>
              </a:rPr>
              <a:t>when industries are impacted by advances in technology. For example, BMW and Toyota created a joint venture </a:t>
            </a:r>
            <a:r>
              <a:rPr lang="en-US" sz="2400" dirty="0" smtClean="0">
                <a:solidFill>
                  <a:srgbClr val="2D3956"/>
                </a:solidFill>
                <a:latin typeface="Times New Roman" panose="02020603050405020304" pitchFamily="18" charset="0"/>
              </a:rPr>
              <a:t>to research </a:t>
            </a:r>
            <a:r>
              <a:rPr lang="en-US" sz="2400" dirty="0">
                <a:solidFill>
                  <a:srgbClr val="2D3956"/>
                </a:solidFill>
                <a:latin typeface="Times New Roman" panose="02020603050405020304" pitchFamily="18" charset="0"/>
              </a:rPr>
              <a:t>hydrogen fuel cells, electric vehicles, and ultra-lightweight materials needed in next generation vehicles. By sharing </a:t>
            </a:r>
            <a:r>
              <a:rPr lang="en-US" sz="2400" dirty="0" smtClean="0">
                <a:solidFill>
                  <a:srgbClr val="2D3956"/>
                </a:solidFill>
                <a:latin typeface="Times New Roman" panose="02020603050405020304" pitchFamily="18" charset="0"/>
              </a:rPr>
              <a:t>the cost </a:t>
            </a:r>
            <a:r>
              <a:rPr lang="en-US" sz="2400" dirty="0">
                <a:solidFill>
                  <a:srgbClr val="2D3956"/>
                </a:solidFill>
                <a:latin typeface="Times New Roman" panose="02020603050405020304" pitchFamily="18" charset="0"/>
              </a:rPr>
              <a:t>of research and development, the companies are able to be on the forefront of technological advancements in their industry.</a:t>
            </a:r>
          </a:p>
        </p:txBody>
      </p:sp>
      <p:sp>
        <p:nvSpPr>
          <p:cNvPr id="6" name="TextBox 5">
            <a:extLst>
              <a:ext uri="{FF2B5EF4-FFF2-40B4-BE49-F238E27FC236}">
                <a16:creationId xmlns:a16="http://schemas.microsoft.com/office/drawing/2014/main" id="{F9A80F9F-74DB-1D57-04E8-E20E92A09B0A}"/>
              </a:ext>
            </a:extLst>
          </p:cNvPr>
          <p:cNvSpPr txBox="1"/>
          <p:nvPr/>
        </p:nvSpPr>
        <p:spPr>
          <a:xfrm>
            <a:off x="3385931" y="678160"/>
            <a:ext cx="486354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 </a:t>
            </a:r>
            <a:r>
              <a:rPr lang="en-US" sz="2800" b="1" dirty="0">
                <a:solidFill>
                  <a:srgbClr val="00B0F0"/>
                </a:solidFill>
                <a:latin typeface="Times New Roman" panose="02020603050405020304" pitchFamily="18" charset="0"/>
                <a:cs typeface="Times New Roman" panose="02020603050405020304" pitchFamily="18" charset="0"/>
              </a:rPr>
              <a:t>Joint Venture:</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06291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 Unlike a sole proprietorship or general partnership, a corporation is a legal entity separate and distinct from its owners. It can </a:t>
            </a:r>
            <a:r>
              <a:rPr lang="en-US" sz="2400" dirty="0" smtClean="0">
                <a:solidFill>
                  <a:srgbClr val="2D3956"/>
                </a:solidFill>
                <a:latin typeface="Times New Roman" panose="02020603050405020304" pitchFamily="18" charset="0"/>
              </a:rPr>
              <a:t>be created </a:t>
            </a:r>
            <a:r>
              <a:rPr lang="en-US" sz="2400" dirty="0">
                <a:solidFill>
                  <a:srgbClr val="2D3956"/>
                </a:solidFill>
                <a:latin typeface="Times New Roman" panose="02020603050405020304" pitchFamily="18" charset="0"/>
              </a:rPr>
              <a:t>for a limited duration, or it can have a perpetual existence. Since it is a separate legal entity, a corporation has </a:t>
            </a:r>
            <a:r>
              <a:rPr lang="en-US" sz="2400" dirty="0" smtClean="0">
                <a:solidFill>
                  <a:srgbClr val="2D3956"/>
                </a:solidFill>
                <a:latin typeface="Times New Roman" panose="02020603050405020304" pitchFamily="18" charset="0"/>
              </a:rPr>
              <a:t>continuity regardless </a:t>
            </a:r>
            <a:r>
              <a:rPr lang="en-US" sz="2400" dirty="0">
                <a:solidFill>
                  <a:srgbClr val="2D3956"/>
                </a:solidFill>
                <a:latin typeface="Times New Roman" panose="02020603050405020304" pitchFamily="18" charset="0"/>
              </a:rPr>
              <a:t>of its owners. Similarly, in a publicly traded company, the identity of shareholders can change, but the </a:t>
            </a:r>
            <a:r>
              <a:rPr lang="en-US" sz="2400" dirty="0" smtClean="0">
                <a:solidFill>
                  <a:srgbClr val="2D3956"/>
                </a:solidFill>
                <a:latin typeface="Times New Roman" panose="02020603050405020304" pitchFamily="18" charset="0"/>
              </a:rPr>
              <a:t>corporation continues </a:t>
            </a:r>
            <a:r>
              <a:rPr lang="en-US" sz="2400" dirty="0">
                <a:solidFill>
                  <a:srgbClr val="2D3956"/>
                </a:solidFill>
                <a:latin typeface="Times New Roman" panose="02020603050405020304" pitchFamily="18" charset="0"/>
              </a:rPr>
              <a:t>its business operations without being affected.</a:t>
            </a:r>
          </a:p>
          <a:p>
            <a:pPr algn="just"/>
            <a:r>
              <a:rPr lang="en-US" sz="2400" dirty="0" smtClean="0">
                <a:solidFill>
                  <a:srgbClr val="2D3956"/>
                </a:solidFill>
                <a:latin typeface="Times New Roman" panose="02020603050405020304" pitchFamily="18" charset="0"/>
              </a:rPr>
              <a:t>- Corporations </a:t>
            </a:r>
            <a:r>
              <a:rPr lang="en-US" sz="2400" dirty="0">
                <a:solidFill>
                  <a:srgbClr val="2D3956"/>
                </a:solidFill>
                <a:latin typeface="Times New Roman" panose="02020603050405020304" pitchFamily="18" charset="0"/>
              </a:rPr>
              <a:t>must be formed in compliance with the law of the state law where they are incorporated. Most </a:t>
            </a:r>
            <a:r>
              <a:rPr lang="en-US" sz="2400" dirty="0" smtClean="0">
                <a:solidFill>
                  <a:srgbClr val="2D3956"/>
                </a:solidFill>
                <a:latin typeface="Times New Roman" panose="02020603050405020304" pitchFamily="18" charset="0"/>
              </a:rPr>
              <a:t>corporations incorporate </a:t>
            </a:r>
            <a:r>
              <a:rPr lang="en-US" sz="2400" dirty="0">
                <a:solidFill>
                  <a:srgbClr val="2D3956"/>
                </a:solidFill>
                <a:latin typeface="Times New Roman" panose="02020603050405020304" pitchFamily="18" charset="0"/>
              </a:rPr>
              <a:t>where their principal place of business is located, but not all do. Many companies choose to incorporate in Delaware</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4524315"/>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 Delaware </a:t>
            </a:r>
            <a:r>
              <a:rPr lang="en-US" sz="2400" dirty="0">
                <a:solidFill>
                  <a:srgbClr val="2D3956"/>
                </a:solidFill>
                <a:latin typeface="Times New Roman" panose="02020603050405020304" pitchFamily="18" charset="0"/>
              </a:rPr>
              <a:t>chancery courts have developed a reputation for fairly and quickly applying a very well-developed body of corporate </a:t>
            </a:r>
            <a:r>
              <a:rPr lang="en-US" sz="2400" dirty="0" smtClean="0">
                <a:solidFill>
                  <a:srgbClr val="2D3956"/>
                </a:solidFill>
                <a:latin typeface="Times New Roman" panose="02020603050405020304" pitchFamily="18" charset="0"/>
              </a:rPr>
              <a:t>law in </a:t>
            </a:r>
            <a:r>
              <a:rPr lang="en-US" sz="2400" dirty="0">
                <a:solidFill>
                  <a:srgbClr val="2D3956"/>
                </a:solidFill>
                <a:latin typeface="Times New Roman" panose="02020603050405020304" pitchFamily="18" charset="0"/>
              </a:rPr>
              <a:t>Delaware. The courts also operate without a jury, meaning that disputes heard in Delaware courts are usually predictable </a:t>
            </a:r>
            <a:r>
              <a:rPr lang="en-US" sz="2400" dirty="0" smtClean="0">
                <a:solidFill>
                  <a:srgbClr val="2D3956"/>
                </a:solidFill>
                <a:latin typeface="Times New Roman" panose="02020603050405020304" pitchFamily="18" charset="0"/>
              </a:rPr>
              <a:t>and transparent</a:t>
            </a:r>
            <a:r>
              <a:rPr lang="en-US" sz="2400" dirty="0">
                <a:solidFill>
                  <a:srgbClr val="2D3956"/>
                </a:solidFill>
                <a:latin typeface="Times New Roman" panose="02020603050405020304" pitchFamily="18" charset="0"/>
              </a:rPr>
              <a:t>, with well-written opinions explaining how the judges decided the cases</a:t>
            </a:r>
            <a:r>
              <a:rPr lang="en-US" sz="2400" dirty="0" smtClean="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 To start a corporation, the corporate founders must file articles of incorporation with the Secretary of State where they </a:t>
            </a:r>
            <a:r>
              <a:rPr lang="en-US" sz="2400" b="1" u="sng" dirty="0" smtClean="0">
                <a:solidFill>
                  <a:srgbClr val="2D3956"/>
                </a:solidFill>
                <a:latin typeface="Times New Roman" panose="02020603050405020304" pitchFamily="18" charset="0"/>
              </a:rPr>
              <a:t>are incorporated</a:t>
            </a:r>
            <a:r>
              <a:rPr lang="en-US" sz="2400" b="1" u="sng" dirty="0">
                <a:solidFill>
                  <a:srgbClr val="2D3956"/>
                </a:solidFill>
                <a:latin typeface="Times New Roman" panose="02020603050405020304" pitchFamily="18" charset="0"/>
              </a:rPr>
              <a:t>. Articles of incorporation typically include:</a:t>
            </a:r>
          </a:p>
          <a:p>
            <a:pPr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name of the </a:t>
            </a:r>
            <a:r>
              <a:rPr lang="en-US" sz="2400" dirty="0" smtClean="0">
                <a:solidFill>
                  <a:srgbClr val="2D3956"/>
                </a:solidFill>
                <a:latin typeface="Times New Roman" panose="02020603050405020304" pitchFamily="18" charset="0"/>
              </a:rPr>
              <a:t>company;           -Whether </a:t>
            </a:r>
            <a:r>
              <a:rPr lang="en-US" sz="2400" dirty="0">
                <a:solidFill>
                  <a:srgbClr val="2D3956"/>
                </a:solidFill>
                <a:latin typeface="Times New Roman" panose="02020603050405020304" pitchFamily="18" charset="0"/>
              </a:rPr>
              <a:t>the company is for-profit or nonprofit;</a:t>
            </a:r>
          </a:p>
          <a:p>
            <a:pPr algn="just"/>
            <a:r>
              <a:rPr lang="en-US" sz="2400" dirty="0" smtClean="0">
                <a:solidFill>
                  <a:srgbClr val="2D3956"/>
                </a:solidFill>
                <a:latin typeface="Times New Roman" panose="02020603050405020304" pitchFamily="18" charset="0"/>
              </a:rPr>
              <a:t>-The </a:t>
            </a:r>
            <a:r>
              <a:rPr lang="en-US" sz="2400" dirty="0">
                <a:solidFill>
                  <a:srgbClr val="2D3956"/>
                </a:solidFill>
                <a:latin typeface="Times New Roman" panose="02020603050405020304" pitchFamily="18" charset="0"/>
              </a:rPr>
              <a:t>founders’ </a:t>
            </a:r>
            <a:r>
              <a:rPr lang="en-US" sz="2400" dirty="0" smtClean="0">
                <a:solidFill>
                  <a:srgbClr val="2D3956"/>
                </a:solidFill>
                <a:latin typeface="Times New Roman" panose="02020603050405020304" pitchFamily="18" charset="0"/>
              </a:rPr>
              <a:t>names;                - The </a:t>
            </a:r>
            <a:r>
              <a:rPr lang="en-US" sz="2400" dirty="0">
                <a:solidFill>
                  <a:srgbClr val="2D3956"/>
                </a:solidFill>
                <a:latin typeface="Times New Roman" panose="02020603050405020304" pitchFamily="18" charset="0"/>
              </a:rPr>
              <a:t>company’s purpose;</a:t>
            </a:r>
          </a:p>
          <a:p>
            <a:pPr algn="just"/>
            <a:r>
              <a:rPr lang="en-US" sz="2400" dirty="0" smtClean="0">
                <a:solidFill>
                  <a:srgbClr val="2D3956"/>
                </a:solidFill>
                <a:latin typeface="Times New Roman" panose="02020603050405020304" pitchFamily="18" charset="0"/>
              </a:rPr>
              <a:t>- How </a:t>
            </a:r>
            <a:r>
              <a:rPr lang="en-US" sz="2400" dirty="0">
                <a:solidFill>
                  <a:srgbClr val="2D3956"/>
                </a:solidFill>
                <a:latin typeface="Times New Roman" panose="02020603050405020304" pitchFamily="18" charset="0"/>
              </a:rPr>
              <a:t>many shares the corporation will issue initially; </a:t>
            </a:r>
            <a:r>
              <a:rPr lang="en-US" sz="2400" dirty="0" smtClean="0">
                <a:solidFill>
                  <a:srgbClr val="2D3956"/>
                </a:solidFill>
                <a:latin typeface="Times New Roman" panose="02020603050405020304" pitchFamily="18" charset="0"/>
              </a:rPr>
              <a:t>and  - The </a:t>
            </a:r>
            <a:r>
              <a:rPr lang="en-US" sz="2400" dirty="0">
                <a:solidFill>
                  <a:srgbClr val="2D3956"/>
                </a:solidFill>
                <a:latin typeface="Times New Roman" panose="02020603050405020304" pitchFamily="18" charset="0"/>
              </a:rPr>
              <a:t>par value of any shares issued.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9121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rPr>
              <a:t>- Unlike sole proprietorships, corporations can be quite complicated to manage and often require attorneys and accountants </a:t>
            </a:r>
            <a:r>
              <a:rPr lang="en-US" sz="2400" dirty="0" smtClean="0">
                <a:solidFill>
                  <a:srgbClr val="2D3956"/>
                </a:solidFill>
                <a:latin typeface="Times New Roman" panose="02020603050405020304" pitchFamily="18" charset="0"/>
              </a:rPr>
              <a:t>to maintain </a:t>
            </a:r>
            <a:r>
              <a:rPr lang="en-US" sz="2400" dirty="0">
                <a:solidFill>
                  <a:srgbClr val="2D3956"/>
                </a:solidFill>
                <a:latin typeface="Times New Roman" panose="02020603050405020304" pitchFamily="18" charset="0"/>
              </a:rPr>
              <a:t>corporate books in good order. In addition to the foundation requirements, corporate law requires ongoing </a:t>
            </a:r>
            <a:r>
              <a:rPr lang="en-US" sz="2400" dirty="0" smtClean="0">
                <a:solidFill>
                  <a:srgbClr val="2D3956"/>
                </a:solidFill>
                <a:latin typeface="Times New Roman" panose="02020603050405020304" pitchFamily="18" charset="0"/>
              </a:rPr>
              <a:t>annual maintenance </a:t>
            </a:r>
            <a:r>
              <a:rPr lang="en-US" sz="2400" dirty="0">
                <a:solidFill>
                  <a:srgbClr val="2D3956"/>
                </a:solidFill>
                <a:latin typeface="Times New Roman" panose="02020603050405020304" pitchFamily="18" charset="0"/>
              </a:rPr>
              <a:t>of corporations. In addition to filing fees due at the time of incorporation, there are typically annual license fees</a:t>
            </a:r>
            <a:r>
              <a:rPr lang="en-US" sz="2400" dirty="0" smtClean="0">
                <a:solidFill>
                  <a:srgbClr val="2D3956"/>
                </a:solidFill>
                <a:latin typeface="Times New Roman" panose="02020603050405020304" pitchFamily="18" charset="0"/>
              </a:rPr>
              <a:t>,  franchise </a:t>
            </a:r>
            <a:r>
              <a:rPr lang="en-US" sz="2400" dirty="0">
                <a:solidFill>
                  <a:srgbClr val="2D3956"/>
                </a:solidFill>
                <a:latin typeface="Times New Roman" panose="02020603050405020304" pitchFamily="18" charset="0"/>
              </a:rPr>
              <a:t>fees and taxes, and fees related to maintaining minute books, corporate seals, stock certificates and registries, as well </a:t>
            </a:r>
            <a:r>
              <a:rPr lang="en-US" sz="2400" dirty="0" smtClean="0">
                <a:solidFill>
                  <a:srgbClr val="2D3956"/>
                </a:solidFill>
                <a:latin typeface="Times New Roman" panose="02020603050405020304" pitchFamily="18" charset="0"/>
              </a:rPr>
              <a:t>as out-of-state </a:t>
            </a:r>
            <a:r>
              <a:rPr lang="en-US" sz="2400" dirty="0">
                <a:solidFill>
                  <a:srgbClr val="2D3956"/>
                </a:solidFill>
                <a:latin typeface="Times New Roman" panose="02020603050405020304" pitchFamily="18" charset="0"/>
              </a:rPr>
              <a:t>registration. A domestic corporation is entitled to operate in its state of incorporation but must register as a </a:t>
            </a:r>
            <a:r>
              <a:rPr lang="en-US" sz="2400" dirty="0" smtClean="0">
                <a:solidFill>
                  <a:srgbClr val="2D3956"/>
                </a:solidFill>
                <a:latin typeface="Times New Roman" panose="02020603050405020304" pitchFamily="18" charset="0"/>
              </a:rPr>
              <a:t>foreign corporation </a:t>
            </a:r>
            <a:r>
              <a:rPr lang="en-US" sz="2400" dirty="0">
                <a:solidFill>
                  <a:srgbClr val="2D3956"/>
                </a:solidFill>
                <a:latin typeface="Times New Roman" panose="02020603050405020304" pitchFamily="18" charset="0"/>
              </a:rPr>
              <a:t>to do business in other states.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769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1-Corporate </a:t>
            </a:r>
            <a:r>
              <a:rPr lang="en-US" sz="2400" b="1" u="sng" dirty="0">
                <a:solidFill>
                  <a:srgbClr val="2D3956"/>
                </a:solidFill>
                <a:latin typeface="Times New Roman" panose="02020603050405020304" pitchFamily="18" charset="0"/>
              </a:rPr>
              <a:t>Legal </a:t>
            </a:r>
            <a:r>
              <a:rPr lang="en-US" sz="2400" b="1" u="sng" dirty="0" smtClean="0">
                <a:solidFill>
                  <a:srgbClr val="2D3956"/>
                </a:solidFill>
                <a:latin typeface="Times New Roman" panose="02020603050405020304" pitchFamily="18" charset="0"/>
              </a:rPr>
              <a:t>Structure:</a:t>
            </a:r>
            <a:endParaRPr lang="en-US" sz="2400" b="1" u="sng" dirty="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-Owners </a:t>
            </a:r>
            <a:r>
              <a:rPr lang="en-US" sz="2400" dirty="0">
                <a:solidFill>
                  <a:srgbClr val="2D3956"/>
                </a:solidFill>
                <a:latin typeface="Times New Roman" panose="02020603050405020304" pitchFamily="18" charset="0"/>
              </a:rPr>
              <a:t>of corporations are called shareholders. Corporations can have as few as one shareholder or as many as millions </a:t>
            </a:r>
            <a:r>
              <a:rPr lang="en-US" sz="2400" dirty="0" smtClean="0">
                <a:solidFill>
                  <a:srgbClr val="2D3956"/>
                </a:solidFill>
                <a:latin typeface="Times New Roman" panose="02020603050405020304" pitchFamily="18" charset="0"/>
              </a:rPr>
              <a:t>of shareholders</a:t>
            </a:r>
            <a:r>
              <a:rPr lang="en-US" sz="2400" dirty="0">
                <a:solidFill>
                  <a:srgbClr val="2D3956"/>
                </a:solidFill>
                <a:latin typeface="Times New Roman" panose="02020603050405020304" pitchFamily="18" charset="0"/>
              </a:rPr>
              <a:t>, and those shareholders can hold as few as one share or as many as millions of shares. In a closely held corporation</a:t>
            </a:r>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number of shareholders tends to be small, while in a publicly traded corporation, the body of shareholders tends to be large.</a:t>
            </a:r>
          </a:p>
          <a:p>
            <a:pPr algn="just"/>
            <a:r>
              <a:rPr lang="en-US" sz="2400" dirty="0" smtClean="0">
                <a:solidFill>
                  <a:srgbClr val="2D3956"/>
                </a:solidFill>
                <a:latin typeface="Times New Roman" panose="02020603050405020304" pitchFamily="18" charset="0"/>
              </a:rPr>
              <a:t>-In </a:t>
            </a:r>
            <a:r>
              <a:rPr lang="en-US" sz="2400" dirty="0">
                <a:solidFill>
                  <a:srgbClr val="2D3956"/>
                </a:solidFill>
                <a:latin typeface="Times New Roman" panose="02020603050405020304" pitchFamily="18" charset="0"/>
              </a:rPr>
              <a:t>a publicly traded corporation, the value of a share is determined by the laws of supply and demand, with various markets </a:t>
            </a:r>
            <a:r>
              <a:rPr lang="en-US" sz="2400" dirty="0" smtClean="0">
                <a:solidFill>
                  <a:srgbClr val="2D3956"/>
                </a:solidFill>
                <a:latin typeface="Times New Roman" panose="02020603050405020304" pitchFamily="18" charset="0"/>
              </a:rPr>
              <a:t>or exchanges </a:t>
            </a:r>
            <a:r>
              <a:rPr lang="en-US" sz="2400" dirty="0">
                <a:solidFill>
                  <a:srgbClr val="2D3956"/>
                </a:solidFill>
                <a:latin typeface="Times New Roman" panose="02020603050405020304" pitchFamily="18" charset="0"/>
              </a:rPr>
              <a:t>providing trading space for buyers and sellers of certain shares to be traded. Shareholders own shares in the </a:t>
            </a:r>
            <a:r>
              <a:rPr lang="en-US" sz="2400" dirty="0" smtClean="0">
                <a:solidFill>
                  <a:srgbClr val="2D3956"/>
                </a:solidFill>
                <a:latin typeface="Times New Roman" panose="02020603050405020304" pitchFamily="18" charset="0"/>
              </a:rPr>
              <a:t>company but </a:t>
            </a:r>
            <a:r>
              <a:rPr lang="en-US" sz="2400" dirty="0">
                <a:solidFill>
                  <a:srgbClr val="2D3956"/>
                </a:solidFill>
                <a:latin typeface="Times New Roman" panose="02020603050405020304" pitchFamily="18" charset="0"/>
              </a:rPr>
              <a:t>have no legal right to the company’s assets. As a separate legal entity, the corporation owns any property in its name</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99288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1-Corporate </a:t>
            </a:r>
            <a:r>
              <a:rPr lang="en-US" sz="2400" b="1" u="sng" dirty="0">
                <a:solidFill>
                  <a:srgbClr val="2D3956"/>
                </a:solidFill>
                <a:latin typeface="Times New Roman" panose="02020603050405020304" pitchFamily="18" charset="0"/>
              </a:rPr>
              <a:t>Legal </a:t>
            </a:r>
            <a:r>
              <a:rPr lang="en-US" sz="2400" b="1" u="sng" dirty="0" smtClean="0">
                <a:solidFill>
                  <a:srgbClr val="2D3956"/>
                </a:solidFill>
                <a:latin typeface="Times New Roman" panose="02020603050405020304" pitchFamily="18" charset="0"/>
              </a:rPr>
              <a:t>Structure:</a:t>
            </a:r>
            <a:endParaRPr lang="en-US" sz="2400" b="1" u="sng" dirty="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-Shareholders of a corporation enjoy limited liability. The most they can lose is the amount of their investment. Shareholders</a:t>
            </a:r>
            <a:r>
              <a:rPr lang="en-US" sz="2400" dirty="0" smtClean="0">
                <a:solidFill>
                  <a:srgbClr val="2D3956"/>
                </a:solidFill>
                <a:latin typeface="Times New Roman" panose="02020603050405020304" pitchFamily="18" charset="0"/>
              </a:rPr>
              <a:t>’ personal </a:t>
            </a:r>
            <a:r>
              <a:rPr lang="en-US" sz="2400" dirty="0">
                <a:solidFill>
                  <a:srgbClr val="2D3956"/>
                </a:solidFill>
                <a:latin typeface="Times New Roman" panose="02020603050405020304" pitchFamily="18" charset="0"/>
              </a:rPr>
              <a:t>assets are not available to the corporation’s creditors.</a:t>
            </a:r>
          </a:p>
          <a:p>
            <a:pPr algn="just"/>
            <a:r>
              <a:rPr lang="en-US" sz="2400" dirty="0" smtClean="0">
                <a:solidFill>
                  <a:srgbClr val="2D3956"/>
                </a:solidFill>
                <a:latin typeface="Times New Roman" panose="02020603050405020304" pitchFamily="18" charset="0"/>
              </a:rPr>
              <a:t>- Shareholders </a:t>
            </a:r>
            <a:r>
              <a:rPr lang="en-US" sz="2400" dirty="0">
                <a:solidFill>
                  <a:srgbClr val="2D3956"/>
                </a:solidFill>
                <a:latin typeface="Times New Roman" panose="02020603050405020304" pitchFamily="18" charset="0"/>
              </a:rPr>
              <a:t>can be individuals or other business entities, such as partnerships or corporations. If one corporation owns all </a:t>
            </a:r>
            <a:r>
              <a:rPr lang="en-US" sz="2400" dirty="0" smtClean="0">
                <a:solidFill>
                  <a:srgbClr val="2D3956"/>
                </a:solidFill>
                <a:latin typeface="Times New Roman" panose="02020603050405020304" pitchFamily="18" charset="0"/>
              </a:rPr>
              <a:t>the stock </a:t>
            </a:r>
            <a:r>
              <a:rPr lang="en-US" sz="2400" dirty="0">
                <a:solidFill>
                  <a:srgbClr val="2D3956"/>
                </a:solidFill>
                <a:latin typeface="Times New Roman" panose="02020603050405020304" pitchFamily="18" charset="0"/>
              </a:rPr>
              <a:t>of another corporation, the owner is said to be a parent company, while the company being owned is a wholly </a:t>
            </a:r>
            <a:r>
              <a:rPr lang="en-US" sz="2400" dirty="0" smtClean="0">
                <a:solidFill>
                  <a:srgbClr val="2D3956"/>
                </a:solidFill>
                <a:latin typeface="Times New Roman" panose="02020603050405020304" pitchFamily="18" charset="0"/>
              </a:rPr>
              <a:t>owned subsidiary</a:t>
            </a:r>
            <a:r>
              <a:rPr lang="en-US" sz="2400" dirty="0">
                <a:solidFill>
                  <a:srgbClr val="2D3956"/>
                </a:solidFill>
                <a:latin typeface="Times New Roman" panose="02020603050405020304" pitchFamily="18" charset="0"/>
              </a:rPr>
              <a:t>. Often large corporations form subsidiaries for specific purposes so that the parent company has limited liability </a:t>
            </a:r>
            <a:r>
              <a:rPr lang="en-US" sz="2400" dirty="0" smtClean="0">
                <a:solidFill>
                  <a:srgbClr val="2D3956"/>
                </a:solidFill>
                <a:latin typeface="Times New Roman" panose="02020603050405020304" pitchFamily="18" charset="0"/>
              </a:rPr>
              <a:t>or advantageous </a:t>
            </a:r>
            <a:r>
              <a:rPr lang="en-US" sz="2400" dirty="0">
                <a:solidFill>
                  <a:srgbClr val="2D3956"/>
                </a:solidFill>
                <a:latin typeface="Times New Roman" panose="02020603050405020304" pitchFamily="18" charset="0"/>
              </a:rPr>
              <a:t>tax treatment.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9198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1-Corporate </a:t>
            </a:r>
            <a:r>
              <a:rPr lang="en-US" sz="2400" b="1" u="sng" dirty="0">
                <a:solidFill>
                  <a:srgbClr val="2D3956"/>
                </a:solidFill>
                <a:latin typeface="Times New Roman" panose="02020603050405020304" pitchFamily="18" charset="0"/>
              </a:rPr>
              <a:t>Legal </a:t>
            </a:r>
            <a:r>
              <a:rPr lang="en-US" sz="2400" b="1" u="sng" dirty="0" smtClean="0">
                <a:solidFill>
                  <a:srgbClr val="2D3956"/>
                </a:solidFill>
                <a:latin typeface="Times New Roman" panose="02020603050405020304" pitchFamily="18" charset="0"/>
              </a:rPr>
              <a:t>Structure:</a:t>
            </a:r>
            <a:endParaRPr lang="en-US" sz="2400" b="1" u="sng" dirty="0">
              <a:solidFill>
                <a:srgbClr val="2D3956"/>
              </a:solidFill>
              <a:latin typeface="Times New Roman" panose="02020603050405020304" pitchFamily="18" charset="0"/>
            </a:endParaRPr>
          </a:p>
          <a:p>
            <a:pPr algn="just"/>
            <a:r>
              <a:rPr lang="en-US" sz="2400" b="1" dirty="0">
                <a:solidFill>
                  <a:srgbClr val="2D3956"/>
                </a:solidFill>
                <a:latin typeface="Times New Roman" panose="02020603050405020304" pitchFamily="18" charset="0"/>
              </a:rPr>
              <a:t>-For example, </a:t>
            </a:r>
            <a:r>
              <a:rPr lang="en-US" sz="2400" dirty="0">
                <a:solidFill>
                  <a:srgbClr val="2D3956"/>
                </a:solidFill>
                <a:latin typeface="Times New Roman" panose="02020603050405020304" pitchFamily="18" charset="0"/>
              </a:rPr>
              <a:t>large companies may form subsidiaries to hold real property so that premises liability </a:t>
            </a:r>
            <a:r>
              <a:rPr lang="en-US" sz="2400" dirty="0" smtClean="0">
                <a:solidFill>
                  <a:srgbClr val="2D3956"/>
                </a:solidFill>
                <a:latin typeface="Times New Roman" panose="02020603050405020304" pitchFamily="18" charset="0"/>
              </a:rPr>
              <a:t>is limited </a:t>
            </a:r>
            <a:r>
              <a:rPr lang="en-US" sz="2400" dirty="0">
                <a:solidFill>
                  <a:srgbClr val="2D3956"/>
                </a:solidFill>
                <a:latin typeface="Times New Roman" panose="02020603050405020304" pitchFamily="18" charset="0"/>
              </a:rPr>
              <a:t>to that real estate subsidiary only, shielding the parent company and its assets from lawsuits. Companies that deal in a lot </a:t>
            </a:r>
            <a:r>
              <a:rPr lang="en-US" sz="2400" dirty="0" smtClean="0">
                <a:solidFill>
                  <a:srgbClr val="2D3956"/>
                </a:solidFill>
                <a:latin typeface="Times New Roman" panose="02020603050405020304" pitchFamily="18" charset="0"/>
              </a:rPr>
              <a:t>of intellectual </a:t>
            </a:r>
            <a:r>
              <a:rPr lang="en-US" sz="2400" dirty="0">
                <a:solidFill>
                  <a:srgbClr val="2D3956"/>
                </a:solidFill>
                <a:latin typeface="Times New Roman" panose="02020603050405020304" pitchFamily="18" charset="0"/>
              </a:rPr>
              <a:t>property may form subsidiaries to hold their intellectual property, which is then licensed back to the parent company </a:t>
            </a:r>
            <a:r>
              <a:rPr lang="en-US" sz="2400" dirty="0" smtClean="0">
                <a:solidFill>
                  <a:srgbClr val="2D3956"/>
                </a:solidFill>
                <a:latin typeface="Times New Roman" panose="02020603050405020304" pitchFamily="18" charset="0"/>
              </a:rPr>
              <a:t>so that </a:t>
            </a:r>
            <a:r>
              <a:rPr lang="en-US" sz="2400" dirty="0">
                <a:solidFill>
                  <a:srgbClr val="2D3956"/>
                </a:solidFill>
                <a:latin typeface="Times New Roman" panose="02020603050405020304" pitchFamily="18" charset="0"/>
              </a:rPr>
              <a:t>the parent company can deduct royalty payments for those licenses from its taxes. This type of sophisticated liability and </a:t>
            </a:r>
            <a:r>
              <a:rPr lang="en-US" sz="2400" dirty="0" smtClean="0">
                <a:solidFill>
                  <a:srgbClr val="2D3956"/>
                </a:solidFill>
                <a:latin typeface="Times New Roman" panose="02020603050405020304" pitchFamily="18" charset="0"/>
              </a:rPr>
              <a:t>tax planning </a:t>
            </a:r>
            <a:r>
              <a:rPr lang="en-US" sz="2400" dirty="0">
                <a:solidFill>
                  <a:srgbClr val="2D3956"/>
                </a:solidFill>
                <a:latin typeface="Times New Roman" panose="02020603050405020304" pitchFamily="18" charset="0"/>
              </a:rPr>
              <a:t>makes the corporate form very attractive for larger businesses in the United States</a:t>
            </a:r>
            <a:r>
              <a:rPr lang="en-US" sz="2400" dirty="0" smtClean="0">
                <a:solidFill>
                  <a:srgbClr val="2D3956"/>
                </a:solidFill>
                <a:latin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6765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2-Rights </a:t>
            </a:r>
            <a:r>
              <a:rPr lang="en-US" sz="2400" b="1" u="sng" dirty="0">
                <a:solidFill>
                  <a:srgbClr val="2D3956"/>
                </a:solidFill>
                <a:latin typeface="Times New Roman" panose="02020603050405020304" pitchFamily="18" charset="0"/>
              </a:rPr>
              <a:t>of Shareholders:</a:t>
            </a:r>
          </a:p>
          <a:p>
            <a:pPr algn="just"/>
            <a:r>
              <a:rPr lang="en-US" sz="2400" b="1" dirty="0">
                <a:solidFill>
                  <a:srgbClr val="2D3956"/>
                </a:solidFill>
                <a:latin typeface="Times New Roman" panose="02020603050405020304" pitchFamily="18" charset="0"/>
              </a:rPr>
              <a:t>-Not all shareholders in a corporation are necessarily equal</a:t>
            </a:r>
            <a:r>
              <a:rPr lang="en-US" sz="2400" dirty="0">
                <a:solidFill>
                  <a:srgbClr val="2D3956"/>
                </a:solidFill>
                <a:latin typeface="Times New Roman" panose="02020603050405020304" pitchFamily="18" charset="0"/>
              </a:rPr>
              <a:t>. US corporate law allows for the creation of different types, or classes, </a:t>
            </a:r>
            <a:r>
              <a:rPr lang="en-US" sz="2400" dirty="0" smtClean="0">
                <a:solidFill>
                  <a:srgbClr val="2D3956"/>
                </a:solidFill>
                <a:latin typeface="Times New Roman" panose="02020603050405020304" pitchFamily="18" charset="0"/>
              </a:rPr>
              <a:t>of shareholders</a:t>
            </a:r>
            <a:r>
              <a:rPr lang="en-US" sz="2400" dirty="0">
                <a:solidFill>
                  <a:srgbClr val="2D3956"/>
                </a:solidFill>
                <a:latin typeface="Times New Roman" panose="02020603050405020304" pitchFamily="18" charset="0"/>
              </a:rPr>
              <a:t>. Shareholders in different classes may be given preferential treatment when it comes to corporate actions such </a:t>
            </a:r>
            <a:r>
              <a:rPr lang="en-US" sz="2400" dirty="0" smtClean="0">
                <a:solidFill>
                  <a:srgbClr val="2D3956"/>
                </a:solidFill>
                <a:latin typeface="Times New Roman" panose="02020603050405020304" pitchFamily="18" charset="0"/>
              </a:rPr>
              <a:t>as paying </a:t>
            </a:r>
            <a:r>
              <a:rPr lang="en-US" sz="2400" dirty="0">
                <a:solidFill>
                  <a:srgbClr val="2D3956"/>
                </a:solidFill>
                <a:latin typeface="Times New Roman" panose="02020603050405020304" pitchFamily="18" charset="0"/>
              </a:rPr>
              <a:t>dividends or voting at shareholder meetings.</a:t>
            </a:r>
          </a:p>
          <a:p>
            <a:pPr algn="just"/>
            <a:r>
              <a:rPr lang="en-US" sz="2400" b="1" dirty="0" smtClean="0">
                <a:solidFill>
                  <a:srgbClr val="2D3956"/>
                </a:solidFill>
                <a:latin typeface="Times New Roman" panose="02020603050405020304" pitchFamily="18" charset="0"/>
              </a:rPr>
              <a:t>-Shareholder </a:t>
            </a:r>
            <a:r>
              <a:rPr lang="en-US" sz="2400" b="1" dirty="0">
                <a:solidFill>
                  <a:srgbClr val="2D3956"/>
                </a:solidFill>
                <a:latin typeface="Times New Roman" panose="02020603050405020304" pitchFamily="18" charset="0"/>
              </a:rPr>
              <a:t>rights are generally outlined in a company’s articles of incorporation or bylaws. </a:t>
            </a:r>
            <a:r>
              <a:rPr lang="en-US" sz="2400" dirty="0">
                <a:solidFill>
                  <a:srgbClr val="2D3956"/>
                </a:solidFill>
                <a:latin typeface="Times New Roman" panose="02020603050405020304" pitchFamily="18" charset="0"/>
              </a:rPr>
              <a:t>Some of these rights may include </a:t>
            </a:r>
            <a:r>
              <a:rPr lang="en-US" sz="2400" dirty="0" smtClean="0">
                <a:solidFill>
                  <a:srgbClr val="2D3956"/>
                </a:solidFill>
                <a:latin typeface="Times New Roman" panose="02020603050405020304" pitchFamily="18" charset="0"/>
              </a:rPr>
              <a:t>the right </a:t>
            </a:r>
            <a:r>
              <a:rPr lang="en-US" sz="2400" dirty="0">
                <a:solidFill>
                  <a:srgbClr val="2D3956"/>
                </a:solidFill>
                <a:latin typeface="Times New Roman" panose="02020603050405020304" pitchFamily="18" charset="0"/>
              </a:rPr>
              <a:t>to obtain a dividend, but only if the board of directors approves one. They also include the right to attend </a:t>
            </a:r>
            <a:r>
              <a:rPr lang="en-US" sz="2400" dirty="0" smtClean="0">
                <a:solidFill>
                  <a:srgbClr val="2D3956"/>
                </a:solidFill>
                <a:latin typeface="Times New Roman" panose="02020603050405020304" pitchFamily="18" charset="0"/>
              </a:rPr>
              <a:t>shareholder meetings</a:t>
            </a:r>
            <a:r>
              <a:rPr lang="en-US" sz="2400" dirty="0">
                <a:solidFill>
                  <a:srgbClr val="2D3956"/>
                </a:solidFill>
                <a:latin typeface="Times New Roman" panose="02020603050405020304" pitchFamily="18" charset="0"/>
              </a:rPr>
              <a:t>, the right to examine the company’s financial records, and the right to a portion of liquidated company assets</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95779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4524315"/>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2-Rights </a:t>
            </a:r>
            <a:r>
              <a:rPr lang="en-US" sz="2400" b="1" u="sng" dirty="0">
                <a:solidFill>
                  <a:srgbClr val="2D3956"/>
                </a:solidFill>
                <a:latin typeface="Times New Roman" panose="02020603050405020304" pitchFamily="18" charset="0"/>
              </a:rPr>
              <a:t>of Shareholders:</a:t>
            </a:r>
          </a:p>
          <a:p>
            <a:pPr algn="just"/>
            <a:r>
              <a:rPr lang="en-US" sz="2400" b="1" dirty="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Under most state laws, shareholders are also given a unique right to sue a third party on behalf of the corporation. This is called </a:t>
            </a:r>
            <a:r>
              <a:rPr lang="en-US" sz="2400" dirty="0" smtClean="0">
                <a:solidFill>
                  <a:srgbClr val="2D3956"/>
                </a:solidFill>
                <a:latin typeface="Times New Roman" panose="02020603050405020304" pitchFamily="18" charset="0"/>
              </a:rPr>
              <a:t>a shareholder </a:t>
            </a:r>
            <a:r>
              <a:rPr lang="en-US" sz="2400" dirty="0">
                <a:solidFill>
                  <a:srgbClr val="2D3956"/>
                </a:solidFill>
                <a:latin typeface="Times New Roman" panose="02020603050405020304" pitchFamily="18" charset="0"/>
              </a:rPr>
              <a:t>derivative lawsuit. In essence, a shareholder alleges that the people who are ordinarily charged with acting in </a:t>
            </a:r>
            <a:r>
              <a:rPr lang="en-US" sz="2400" dirty="0" smtClean="0">
                <a:solidFill>
                  <a:srgbClr val="2D3956"/>
                </a:solidFill>
                <a:latin typeface="Times New Roman" panose="02020603050405020304" pitchFamily="18" charset="0"/>
              </a:rPr>
              <a:t>the corporation’s </a:t>
            </a:r>
            <a:r>
              <a:rPr lang="en-US" sz="2400" dirty="0">
                <a:solidFill>
                  <a:srgbClr val="2D3956"/>
                </a:solidFill>
                <a:latin typeface="Times New Roman" panose="02020603050405020304" pitchFamily="18" charset="0"/>
              </a:rPr>
              <a:t>best interests </a:t>
            </a:r>
            <a:r>
              <a:rPr lang="en-US" sz="2400" b="1" dirty="0">
                <a:solidFill>
                  <a:srgbClr val="2D3956"/>
                </a:solidFill>
                <a:latin typeface="Times New Roman" panose="02020603050405020304" pitchFamily="18" charset="0"/>
              </a:rPr>
              <a:t>(the officers and directors) </a:t>
            </a:r>
            <a:r>
              <a:rPr lang="en-US" sz="2400" dirty="0">
                <a:solidFill>
                  <a:srgbClr val="2D3956"/>
                </a:solidFill>
                <a:latin typeface="Times New Roman" panose="02020603050405020304" pitchFamily="18" charset="0"/>
              </a:rPr>
              <a:t>are failing to do so, and therefore the shareholder must step in to protect </a:t>
            </a:r>
            <a:r>
              <a:rPr lang="en-US" sz="2400" dirty="0" smtClean="0">
                <a:solidFill>
                  <a:srgbClr val="2D3956"/>
                </a:solidFill>
                <a:latin typeface="Times New Roman" panose="02020603050405020304" pitchFamily="18" charset="0"/>
              </a:rPr>
              <a:t>the corporation.</a:t>
            </a:r>
          </a:p>
          <a:p>
            <a:pPr algn="just"/>
            <a:r>
              <a:rPr lang="en-US" sz="2400" dirty="0" smtClean="0">
                <a:solidFill>
                  <a:srgbClr val="2D3956"/>
                </a:solidFill>
                <a:latin typeface="Times New Roman" panose="02020603050405020304" pitchFamily="18" charset="0"/>
              </a:rPr>
              <a:t>-One </a:t>
            </a:r>
            <a:r>
              <a:rPr lang="en-US" sz="2400" dirty="0">
                <a:solidFill>
                  <a:srgbClr val="2D3956"/>
                </a:solidFill>
                <a:latin typeface="Times New Roman" panose="02020603050405020304" pitchFamily="18" charset="0"/>
              </a:rPr>
              <a:t>of the most important functions for shareholders is to elect the board of directors of a corporation. Only shareholders elect </a:t>
            </a:r>
            <a:r>
              <a:rPr lang="en-US" sz="2400" dirty="0" smtClean="0">
                <a:solidFill>
                  <a:srgbClr val="2D3956"/>
                </a:solidFill>
                <a:latin typeface="Times New Roman" panose="02020603050405020304" pitchFamily="18" charset="0"/>
              </a:rPr>
              <a:t>a director</a:t>
            </a:r>
            <a:r>
              <a:rPr lang="en-US" sz="2400" dirty="0">
                <a:solidFill>
                  <a:srgbClr val="2D3956"/>
                </a:solidFill>
                <a:latin typeface="Times New Roman" panose="02020603050405020304" pitchFamily="18" charset="0"/>
              </a:rPr>
              <a:t>. The board is responsible for making major decisions that affect a corporation, such as declaring and paying a </a:t>
            </a:r>
            <a:r>
              <a:rPr lang="en-US" sz="2400" dirty="0" smtClean="0">
                <a:solidFill>
                  <a:srgbClr val="2D3956"/>
                </a:solidFill>
                <a:latin typeface="Times New Roman" panose="02020603050405020304" pitchFamily="18" charset="0"/>
              </a:rPr>
              <a:t>corporate dividend </a:t>
            </a:r>
            <a:r>
              <a:rPr lang="en-US" sz="2400" dirty="0">
                <a:solidFill>
                  <a:srgbClr val="2D3956"/>
                </a:solidFill>
                <a:latin typeface="Times New Roman" panose="02020603050405020304" pitchFamily="18" charset="0"/>
              </a:rPr>
              <a:t>to shareholders; authorizing major decisions; appointing and removing corporate officers; determining </a:t>
            </a:r>
            <a:r>
              <a:rPr lang="en-US" sz="2400" dirty="0" smtClean="0">
                <a:solidFill>
                  <a:srgbClr val="2D3956"/>
                </a:solidFill>
                <a:latin typeface="Times New Roman" panose="02020603050405020304" pitchFamily="18" charset="0"/>
              </a:rPr>
              <a:t>employee compensation</a:t>
            </a:r>
            <a:r>
              <a:rPr lang="en-US" sz="2400" dirty="0">
                <a:solidFill>
                  <a:srgbClr val="2D3956"/>
                </a:solidFill>
                <a:latin typeface="Times New Roman" panose="02020603050405020304" pitchFamily="18" charset="0"/>
              </a:rPr>
              <a:t>, especially bonus and incentive plans; and issuing new shares and corporate bonds.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76867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2-Rights </a:t>
            </a:r>
            <a:r>
              <a:rPr lang="en-US" sz="2400" b="1" u="sng" dirty="0">
                <a:solidFill>
                  <a:srgbClr val="2D3956"/>
                </a:solidFill>
                <a:latin typeface="Times New Roman" panose="02020603050405020304" pitchFamily="18" charset="0"/>
              </a:rPr>
              <a:t>of Shareholders:</a:t>
            </a:r>
          </a:p>
          <a:p>
            <a:pPr algn="just"/>
            <a:r>
              <a:rPr lang="en-US" sz="2400" b="1"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One critical function for boards of directors is to appoint corporate officers. These officers often hold titles such as chief </a:t>
            </a:r>
            <a:r>
              <a:rPr lang="en-US" sz="2400" dirty="0" smtClean="0">
                <a:solidFill>
                  <a:srgbClr val="2D3956"/>
                </a:solidFill>
                <a:latin typeface="Times New Roman" panose="02020603050405020304" pitchFamily="18" charset="0"/>
              </a:rPr>
              <a:t>executive officer</a:t>
            </a:r>
            <a:r>
              <a:rPr lang="en-US" sz="2400" dirty="0">
                <a:solidFill>
                  <a:srgbClr val="2D3956"/>
                </a:solidFill>
                <a:latin typeface="Times New Roman" panose="02020603050405020304" pitchFamily="18" charset="0"/>
              </a:rPr>
              <a:t>, chief operating officer, chief marketing officer, and so on. Officers are involved in everyday decision making for </a:t>
            </a:r>
            <a:r>
              <a:rPr lang="en-US" sz="2400" dirty="0" smtClean="0">
                <a:solidFill>
                  <a:srgbClr val="2D3956"/>
                </a:solidFill>
                <a:latin typeface="Times New Roman" panose="02020603050405020304" pitchFamily="18" charset="0"/>
              </a:rPr>
              <a:t>the company </a:t>
            </a:r>
            <a:r>
              <a:rPr lang="en-US" sz="2400" dirty="0">
                <a:solidFill>
                  <a:srgbClr val="2D3956"/>
                </a:solidFill>
                <a:latin typeface="Times New Roman" panose="02020603050405020304" pitchFamily="18" charset="0"/>
              </a:rPr>
              <a:t>and implement the board’s decisions. As officers of the company, they have legal authority to sign contracts on behalf </a:t>
            </a:r>
            <a:r>
              <a:rPr lang="en-US" sz="2400" dirty="0" smtClean="0">
                <a:solidFill>
                  <a:srgbClr val="2D3956"/>
                </a:solidFill>
                <a:latin typeface="Times New Roman" panose="02020603050405020304" pitchFamily="18" charset="0"/>
              </a:rPr>
              <a:t>of the </a:t>
            </a:r>
            <a:r>
              <a:rPr lang="en-US" sz="2400" dirty="0">
                <a:solidFill>
                  <a:srgbClr val="2D3956"/>
                </a:solidFill>
                <a:latin typeface="Times New Roman" panose="02020603050405020304" pitchFamily="18" charset="0"/>
              </a:rPr>
              <a:t>corporation, binding the corporation to legal obligations. Officers are employees of the company and work full-time for </a:t>
            </a:r>
            <a:r>
              <a:rPr lang="en-US" sz="2400" dirty="0" smtClean="0">
                <a:solidFill>
                  <a:srgbClr val="2D3956"/>
                </a:solidFill>
                <a:latin typeface="Times New Roman" panose="02020603050405020304" pitchFamily="18" charset="0"/>
              </a:rPr>
              <a:t>the company</a:t>
            </a:r>
            <a:r>
              <a:rPr lang="en-US" sz="2400" dirty="0">
                <a:solidFill>
                  <a:srgbClr val="2D3956"/>
                </a:solidFill>
                <a:latin typeface="Times New Roman" panose="02020603050405020304" pitchFamily="18" charset="0"/>
              </a:rPr>
              <a:t>, but can be removed by the board.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9879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1083159" cy="4154984"/>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3-Corporate </a:t>
            </a:r>
            <a:r>
              <a:rPr lang="en-US" sz="2400" b="1" u="sng" dirty="0">
                <a:solidFill>
                  <a:srgbClr val="2D3956"/>
                </a:solidFill>
                <a:latin typeface="Times New Roman" panose="02020603050405020304" pitchFamily="18" charset="0"/>
              </a:rPr>
              <a:t>Taxation:</a:t>
            </a:r>
          </a:p>
          <a:p>
            <a:pPr algn="just"/>
            <a:r>
              <a:rPr lang="en-US" sz="2400" b="1" dirty="0" smtClean="0">
                <a:solidFill>
                  <a:srgbClr val="2D3956"/>
                </a:solidFill>
                <a:latin typeface="Times New Roman" panose="02020603050405020304" pitchFamily="18" charset="0"/>
              </a:rPr>
              <a:t>-</a:t>
            </a:r>
            <a:r>
              <a:rPr lang="en-US" sz="2400" b="1" dirty="0">
                <a:solidFill>
                  <a:srgbClr val="2D3956"/>
                </a:solidFill>
                <a:latin typeface="Times New Roman" panose="02020603050405020304" pitchFamily="18" charset="0"/>
              </a:rPr>
              <a:t>Corporations are subject to double taxation. </a:t>
            </a:r>
            <a:r>
              <a:rPr lang="en-US" sz="2400" dirty="0">
                <a:solidFill>
                  <a:srgbClr val="2D3956"/>
                </a:solidFill>
                <a:latin typeface="Times New Roman" panose="02020603050405020304" pitchFamily="18" charset="0"/>
              </a:rPr>
              <a:t>Because corporations are separate legal entities, they must pay federal, state, and </a:t>
            </a:r>
            <a:r>
              <a:rPr lang="en-US" sz="2400" dirty="0" smtClean="0">
                <a:solidFill>
                  <a:srgbClr val="2D3956"/>
                </a:solidFill>
                <a:latin typeface="Times New Roman" panose="02020603050405020304" pitchFamily="18" charset="0"/>
              </a:rPr>
              <a:t>local tax </a:t>
            </a:r>
            <a:r>
              <a:rPr lang="en-US" sz="2400" dirty="0">
                <a:solidFill>
                  <a:srgbClr val="2D3956"/>
                </a:solidFill>
                <a:latin typeface="Times New Roman" panose="02020603050405020304" pitchFamily="18" charset="0"/>
              </a:rPr>
              <a:t>on net income. Then, if the board of directors declares a dividend, shareholders are taxed on the dividend that they receive in</a:t>
            </a:r>
          </a:p>
          <a:p>
            <a:pPr algn="just"/>
            <a:r>
              <a:rPr lang="en-US" sz="2400" dirty="0">
                <a:solidFill>
                  <a:srgbClr val="2D3956"/>
                </a:solidFill>
                <a:latin typeface="Times New Roman" panose="02020603050405020304" pitchFamily="18" charset="0"/>
              </a:rPr>
              <a:t>the form of a dividend tax.</a:t>
            </a:r>
          </a:p>
          <a:p>
            <a:pPr algn="just"/>
            <a:r>
              <a:rPr lang="en-US" sz="2400" b="1" u="sng" dirty="0" smtClean="0">
                <a:solidFill>
                  <a:srgbClr val="2D3956"/>
                </a:solidFill>
                <a:latin typeface="Times New Roman" panose="02020603050405020304" pitchFamily="18" charset="0"/>
              </a:rPr>
              <a:t>-One </a:t>
            </a:r>
            <a:r>
              <a:rPr lang="en-US" sz="2400" b="1" u="sng" dirty="0">
                <a:solidFill>
                  <a:srgbClr val="2D3956"/>
                </a:solidFill>
                <a:latin typeface="Times New Roman" panose="02020603050405020304" pitchFamily="18" charset="0"/>
              </a:rPr>
              <a:t>way for closely held corporations (such as small family-run businesses) to avoid double taxation is to form an S </a:t>
            </a:r>
            <a:r>
              <a:rPr lang="en-US" sz="2400" b="1" u="sng" dirty="0" smtClean="0">
                <a:solidFill>
                  <a:srgbClr val="2D3956"/>
                </a:solidFill>
                <a:latin typeface="Times New Roman" panose="02020603050405020304" pitchFamily="18" charset="0"/>
              </a:rPr>
              <a:t>corporation. </a:t>
            </a:r>
            <a:r>
              <a:rPr lang="en-US" sz="2400" dirty="0" smtClean="0">
                <a:solidFill>
                  <a:srgbClr val="2D3956"/>
                </a:solidFill>
                <a:latin typeface="Times New Roman" panose="02020603050405020304" pitchFamily="18" charset="0"/>
              </a:rPr>
              <a:t>An </a:t>
            </a:r>
            <a:r>
              <a:rPr lang="en-US" sz="2400" dirty="0">
                <a:solidFill>
                  <a:srgbClr val="2D3956"/>
                </a:solidFill>
                <a:latin typeface="Times New Roman" panose="02020603050405020304" pitchFamily="18" charset="0"/>
              </a:rPr>
              <a:t>S corporation (the name comes from the applicable subsection of the tax law) can choose to be taxed like a partnership or </a:t>
            </a:r>
            <a:r>
              <a:rPr lang="en-US" sz="2400" dirty="0" smtClean="0">
                <a:solidFill>
                  <a:srgbClr val="2D3956"/>
                </a:solidFill>
                <a:latin typeface="Times New Roman" panose="02020603050405020304" pitchFamily="18" charset="0"/>
              </a:rPr>
              <a:t>sole proprietorship</a:t>
            </a:r>
            <a:r>
              <a:rPr lang="en-US" sz="2400" dirty="0">
                <a:solidFill>
                  <a:srgbClr val="2D3956"/>
                </a:solidFill>
                <a:latin typeface="Times New Roman" panose="02020603050405020304" pitchFamily="18" charset="0"/>
              </a:rPr>
              <a:t>. In other words, taxes are only collected when a dividend is declared and not on corporate net income. An </a:t>
            </a:r>
            <a:r>
              <a:rPr lang="en-US" sz="2400" dirty="0" smtClean="0">
                <a:solidFill>
                  <a:srgbClr val="2D3956"/>
                </a:solidFill>
                <a:latin typeface="Times New Roman" panose="02020603050405020304" pitchFamily="18" charset="0"/>
              </a:rPr>
              <a:t>S corporation </a:t>
            </a:r>
            <a:r>
              <a:rPr lang="en-US" sz="2400" dirty="0">
                <a:solidFill>
                  <a:srgbClr val="2D3956"/>
                </a:solidFill>
                <a:latin typeface="Times New Roman" panose="02020603050405020304" pitchFamily="18" charset="0"/>
              </a:rPr>
              <a:t>is formed and treated just like any other corporation; the only difference is in tax treatment</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49226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1083159"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3-Corporate </a:t>
            </a:r>
            <a:r>
              <a:rPr lang="en-US" sz="2400" b="1" u="sng" dirty="0">
                <a:solidFill>
                  <a:srgbClr val="2D3956"/>
                </a:solidFill>
                <a:latin typeface="Times New Roman" panose="02020603050405020304" pitchFamily="18" charset="0"/>
              </a:rPr>
              <a:t>Taxation:</a:t>
            </a:r>
          </a:p>
          <a:p>
            <a:pPr algn="just"/>
            <a:r>
              <a:rPr lang="en-US" sz="2400" dirty="0">
                <a:solidFill>
                  <a:srgbClr val="2D3956"/>
                </a:solidFill>
                <a:latin typeface="Times New Roman" panose="02020603050405020304" pitchFamily="18" charset="0"/>
              </a:rPr>
              <a:t>-S corporations provide the limited liability feature of corporations but the single-level taxation benefits of sole </a:t>
            </a:r>
            <a:r>
              <a:rPr lang="en-US" sz="2400" dirty="0" smtClean="0">
                <a:solidFill>
                  <a:srgbClr val="2D3956"/>
                </a:solidFill>
                <a:latin typeface="Times New Roman" panose="02020603050405020304" pitchFamily="18" charset="0"/>
              </a:rPr>
              <a:t>proprietorships.There </a:t>
            </a:r>
            <a:r>
              <a:rPr lang="en-US" sz="2400" dirty="0">
                <a:solidFill>
                  <a:srgbClr val="2D3956"/>
                </a:solidFill>
                <a:latin typeface="Times New Roman" panose="02020603050405020304" pitchFamily="18" charset="0"/>
              </a:rPr>
              <a:t>are some important restrictions on S corporations, however. They cannot have more than one hundred shareholders, all </a:t>
            </a:r>
            <a:r>
              <a:rPr lang="en-US" sz="2400" dirty="0" smtClean="0">
                <a:solidFill>
                  <a:srgbClr val="2D3956"/>
                </a:solidFill>
                <a:latin typeface="Times New Roman" panose="02020603050405020304" pitchFamily="18" charset="0"/>
              </a:rPr>
              <a:t>of whom </a:t>
            </a:r>
            <a:r>
              <a:rPr lang="en-US" sz="2400" dirty="0">
                <a:solidFill>
                  <a:srgbClr val="2D3956"/>
                </a:solidFill>
                <a:latin typeface="Times New Roman" panose="02020603050405020304" pitchFamily="18" charset="0"/>
              </a:rPr>
              <a:t>must be US citizens or resident aliens and cannot include partnerships and corporations. S corporations can have only </a:t>
            </a:r>
            <a:r>
              <a:rPr lang="en-US" sz="2400" dirty="0" smtClean="0">
                <a:solidFill>
                  <a:srgbClr val="2D3956"/>
                </a:solidFill>
                <a:latin typeface="Times New Roman" panose="02020603050405020304" pitchFamily="18" charset="0"/>
              </a:rPr>
              <a:t>one class </a:t>
            </a:r>
            <a:r>
              <a:rPr lang="en-US" sz="2400" dirty="0">
                <a:solidFill>
                  <a:srgbClr val="2D3956"/>
                </a:solidFill>
                <a:latin typeface="Times New Roman" panose="02020603050405020304" pitchFamily="18" charset="0"/>
              </a:rPr>
              <a:t>of stock and there are restrictions on how shares may be transferred. Finally, all shareholders must agree that the </a:t>
            </a:r>
            <a:r>
              <a:rPr lang="en-US" sz="2400" dirty="0" smtClean="0">
                <a:solidFill>
                  <a:srgbClr val="2D3956"/>
                </a:solidFill>
                <a:latin typeface="Times New Roman" panose="02020603050405020304" pitchFamily="18" charset="0"/>
              </a:rPr>
              <a:t>company should </a:t>
            </a:r>
            <a:r>
              <a:rPr lang="en-US" sz="2400" dirty="0">
                <a:solidFill>
                  <a:srgbClr val="2D3956"/>
                </a:solidFill>
                <a:latin typeface="Times New Roman" panose="02020603050405020304" pitchFamily="18" charset="0"/>
              </a:rPr>
              <a:t>be an S corporation. These restrictions ensure that “S” tax treatment is reserved only for small businesses.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6-Corporations</a:t>
            </a:r>
            <a:r>
              <a:rPr lang="en-US" sz="2800" b="1" dirty="0">
                <a:solidFill>
                  <a:srgbClr val="00B0F0"/>
                </a:solidFill>
                <a:latin typeface="Times New Roman" panose="02020603050405020304" pitchFamily="18" charset="0"/>
                <a:cs typeface="Times New Roman" panose="02020603050405020304" pitchFamily="18" charset="0"/>
              </a:rPr>
              <a:t>:</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6401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3194721"/>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-A </a:t>
            </a:r>
            <a:r>
              <a:rPr lang="en-US" sz="2400" dirty="0">
                <a:solidFill>
                  <a:srgbClr val="000000"/>
                </a:solidFill>
                <a:latin typeface="Times New Roman" panose="02020603050405020304" pitchFamily="18" charset="0"/>
              </a:rPr>
              <a:t>limited liability company (LLC) is a “hybrid” form of business organization that offer the limited liability feature of corporations but the tax benefits of partnerships. Owners of LLCs are called members. Just like a sole proprietorship, it is possible to create an LLC with only one member. LLC members can be individuals or other LLCs, corporations, or partnerships. LLC members can participate in day-to-day management of the business.</a:t>
            </a:r>
          </a:p>
          <a:p>
            <a:pPr algn="just">
              <a:lnSpc>
                <a:spcPct val="120000"/>
              </a:lnSpc>
            </a:pPr>
            <a:r>
              <a:rPr lang="en-US" sz="2400" dirty="0">
                <a:solidFill>
                  <a:srgbClr val="000000"/>
                </a:solidFill>
                <a:latin typeface="Times New Roman" panose="02020603050405020304" pitchFamily="18" charset="0"/>
              </a:rPr>
              <a:t>-Members are not personally liable for the debts of the business. Like shareholders of a corporation, members of an LLC risk only their financial investment in the company.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4524315"/>
          </a:xfrm>
          <a:prstGeom prst="rect">
            <a:avLst/>
          </a:prstGeom>
        </p:spPr>
        <p:txBody>
          <a:bodyPr wrap="square">
            <a:spAutoFit/>
          </a:bodyPr>
          <a:lstStyle/>
          <a:p>
            <a:pPr algn="just"/>
            <a:r>
              <a:rPr lang="en-US" sz="2400"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Taxation of LLCs is very flexible. Every year the LLC can choose how it will be taxed. It may want to be taxed as a corporation,  for example, and pay corporate income tax on net income. </a:t>
            </a:r>
            <a:r>
              <a:rPr lang="en-US" sz="2400" dirty="0">
                <a:solidFill>
                  <a:srgbClr val="2D3956"/>
                </a:solidFill>
                <a:latin typeface="Times New Roman" panose="02020603050405020304" pitchFamily="18" charset="0"/>
              </a:rPr>
              <a:t>Or it may choose instead to have income “flow through” the corporate form to the member-shareholders, who then pay personal income tax just as in a partnership. Sophisticated tax planning becomes possible with LLCs because tax treatment can vary by year.</a:t>
            </a:r>
          </a:p>
          <a:p>
            <a:pPr algn="just"/>
            <a:r>
              <a:rPr lang="en-US" sz="2400" b="1" u="sng" dirty="0">
                <a:solidFill>
                  <a:srgbClr val="2D3956"/>
                </a:solidFill>
                <a:latin typeface="Times New Roman" panose="02020603050405020304" pitchFamily="18" charset="0"/>
              </a:rPr>
              <a:t>1-Limited Liability Partnerships: </a:t>
            </a:r>
          </a:p>
          <a:p>
            <a:pPr algn="just"/>
            <a:r>
              <a:rPr lang="en-US" sz="2400" dirty="0">
                <a:solidFill>
                  <a:srgbClr val="2D3956"/>
                </a:solidFill>
                <a:latin typeface="Times New Roman" panose="02020603050405020304" pitchFamily="18" charset="0"/>
              </a:rPr>
              <a:t>A related entity to the LLC is the limited liability partnership, or LLP. Be careful not to confuse limited liability partnerships with limited partnerships. LLPs are just like LLCs but are designed for professionals who do business as partners. They allow the partnership to pass through income for tax purposes, but retain limited liability for all partners. LLPs are especially popular with doctors, architects, accountants, and lawyers.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419373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4517" y="1563579"/>
            <a:ext cx="11401897" cy="4893647"/>
          </a:xfrm>
          <a:prstGeom prst="rect">
            <a:avLst/>
          </a:prstGeom>
        </p:spPr>
        <p:txBody>
          <a:bodyPr wrap="square">
            <a:spAutoFit/>
          </a:bodyPr>
          <a:lstStyle/>
          <a:p>
            <a:pPr algn="just"/>
            <a:r>
              <a:rPr lang="en-US" sz="2400" dirty="0" smtClean="0">
                <a:solidFill>
                  <a:srgbClr val="000000"/>
                </a:solidFill>
                <a:latin typeface="Times New Roman" panose="02020603050405020304" pitchFamily="18" charset="0"/>
              </a:rPr>
              <a:t>- Most </a:t>
            </a:r>
            <a:r>
              <a:rPr lang="en-US" sz="2400" dirty="0">
                <a:solidFill>
                  <a:srgbClr val="000000"/>
                </a:solidFill>
                <a:latin typeface="Times New Roman" panose="02020603050405020304" pitchFamily="18" charset="0"/>
              </a:rPr>
              <a:t>of the major accounting firms have now converted their corporate forms into</a:t>
            </a:r>
          </a:p>
          <a:p>
            <a:pPr algn="just"/>
            <a:r>
              <a:rPr lang="en-US" sz="2400" dirty="0" smtClean="0">
                <a:solidFill>
                  <a:srgbClr val="000000"/>
                </a:solidFill>
                <a:latin typeface="Times New Roman" panose="02020603050405020304" pitchFamily="18" charset="0"/>
              </a:rPr>
              <a:t>LLPs. </a:t>
            </a:r>
          </a:p>
          <a:p>
            <a:pPr algn="just"/>
            <a:r>
              <a:rPr lang="en-US" sz="2400" b="1" u="sng" dirty="0" smtClean="0">
                <a:solidFill>
                  <a:srgbClr val="2D3956"/>
                </a:solidFill>
                <a:latin typeface="Times New Roman" panose="02020603050405020304" pitchFamily="18" charset="0"/>
              </a:rPr>
              <a:t>2-Professional Corporations:</a:t>
            </a:r>
            <a:endParaRPr lang="en-US" sz="2400" b="1" u="sng" dirty="0">
              <a:solidFill>
                <a:srgbClr val="2D3956"/>
              </a:solidFill>
              <a:latin typeface="Times New Roman" panose="02020603050405020304" pitchFamily="18" charset="0"/>
            </a:endParaRPr>
          </a:p>
          <a:p>
            <a:pPr algn="just"/>
            <a:r>
              <a:rPr lang="en-US" sz="2400" dirty="0" smtClean="0">
                <a:solidFill>
                  <a:srgbClr val="2D3956"/>
                </a:solidFill>
                <a:latin typeface="Times New Roman" panose="02020603050405020304" pitchFamily="18" charset="0"/>
              </a:rPr>
              <a:t>-Professional </a:t>
            </a:r>
            <a:r>
              <a:rPr lang="en-US" sz="2400" dirty="0">
                <a:solidFill>
                  <a:srgbClr val="2D3956"/>
                </a:solidFill>
                <a:latin typeface="Times New Roman" panose="02020603050405020304" pitchFamily="18" charset="0"/>
              </a:rPr>
              <a:t>Corporations (PCs) are mostly a legacy form of organization. In other words, before LLCs and LLPs were an option</a:t>
            </a:r>
            <a:r>
              <a:rPr lang="en-US" sz="2400" dirty="0" smtClean="0">
                <a:solidFill>
                  <a:srgbClr val="2D3956"/>
                </a:solidFill>
                <a:latin typeface="Times New Roman" panose="02020603050405020304" pitchFamily="18" charset="0"/>
              </a:rPr>
              <a:t>,  PCs </a:t>
            </a:r>
            <a:r>
              <a:rPr lang="en-US" sz="2400" dirty="0">
                <a:solidFill>
                  <a:srgbClr val="2D3956"/>
                </a:solidFill>
                <a:latin typeface="Times New Roman" panose="02020603050405020304" pitchFamily="18" charset="0"/>
              </a:rPr>
              <a:t>were the only option available to professionals who wanted limited liability. Some states still require doctors, lawyers, </a:t>
            </a:r>
            <a:r>
              <a:rPr lang="en-US" sz="2400" dirty="0" smtClean="0">
                <a:solidFill>
                  <a:srgbClr val="2D3956"/>
                </a:solidFill>
                <a:latin typeface="Times New Roman" panose="02020603050405020304" pitchFamily="18" charset="0"/>
              </a:rPr>
              <a:t>and accountants </a:t>
            </a:r>
            <a:r>
              <a:rPr lang="en-US" sz="2400" dirty="0">
                <a:solidFill>
                  <a:srgbClr val="2D3956"/>
                </a:solidFill>
                <a:latin typeface="Times New Roman" panose="02020603050405020304" pitchFamily="18" charset="0"/>
              </a:rPr>
              <a:t>to organize as a </a:t>
            </a:r>
            <a:r>
              <a:rPr lang="en-US" sz="2400" dirty="0" smtClean="0">
                <a:solidFill>
                  <a:srgbClr val="2D3956"/>
                </a:solidFill>
                <a:latin typeface="Times New Roman" panose="02020603050405020304" pitchFamily="18" charset="0"/>
              </a:rPr>
              <a:t>PC. If </a:t>
            </a:r>
            <a:r>
              <a:rPr lang="en-US" sz="2400" dirty="0">
                <a:solidFill>
                  <a:srgbClr val="2D3956"/>
                </a:solidFill>
                <a:latin typeface="Times New Roman" panose="02020603050405020304" pitchFamily="18" charset="0"/>
              </a:rPr>
              <a:t>a member of a PC commits malpractice, the PC’s assets are at risk along with the personal assets of the member who </a:t>
            </a:r>
            <a:r>
              <a:rPr lang="en-US" sz="2400" dirty="0" smtClean="0">
                <a:solidFill>
                  <a:srgbClr val="2D3956"/>
                </a:solidFill>
                <a:latin typeface="Times New Roman" panose="02020603050405020304" pitchFamily="18" charset="0"/>
              </a:rPr>
              <a:t>committed malpractice</a:t>
            </a:r>
            <a:r>
              <a:rPr lang="en-US" sz="2400" dirty="0">
                <a:solidFill>
                  <a:srgbClr val="2D3956"/>
                </a:solidFill>
                <a:latin typeface="Times New Roman" panose="02020603050405020304" pitchFamily="18" charset="0"/>
              </a:rPr>
              <a:t>. However, the personal assets of the non-involved members are not at risk. PCs do not shield individuals from </a:t>
            </a:r>
            <a:r>
              <a:rPr lang="en-US" sz="2400" dirty="0" smtClean="0">
                <a:solidFill>
                  <a:srgbClr val="2D3956"/>
                </a:solidFill>
                <a:latin typeface="Times New Roman" panose="02020603050405020304" pitchFamily="18" charset="0"/>
              </a:rPr>
              <a:t>their own </a:t>
            </a:r>
            <a:r>
              <a:rPr lang="en-US" sz="2400" dirty="0">
                <a:solidFill>
                  <a:srgbClr val="2D3956"/>
                </a:solidFill>
                <a:latin typeface="Times New Roman" panose="02020603050405020304" pitchFamily="18" charset="0"/>
              </a:rPr>
              <a:t>malpractice but they offer limited liability to innocent members</a:t>
            </a:r>
            <a:r>
              <a:rPr lang="en-US" sz="2400" dirty="0" smtClean="0">
                <a:solidFill>
                  <a:srgbClr val="2D3956"/>
                </a:solidFill>
                <a:latin typeface="Times New Roman" panose="02020603050405020304" pitchFamily="18" charset="0"/>
              </a:rPr>
              <a:t>.</a:t>
            </a:r>
          </a:p>
          <a:p>
            <a:pPr algn="just"/>
            <a:r>
              <a:rPr lang="en-US" sz="2400" dirty="0">
                <a:solidFill>
                  <a:srgbClr val="2D3956"/>
                </a:solidFill>
                <a:latin typeface="Times New Roman" panose="02020603050405020304" pitchFamily="18" charset="0"/>
              </a:rPr>
              <a:t>PCs are a separate taxable entity but they are not flow-through entities like partnerships. As a result, taxation of PCs is complicated and a major drawback of this form of business entity</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7-Limited Liability Entities: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940902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1938992"/>
          </a:xfrm>
          <a:prstGeom prst="rect">
            <a:avLst/>
          </a:prstGeom>
        </p:spPr>
        <p:txBody>
          <a:bodyPr wrap="square">
            <a:spAutoFit/>
          </a:bodyPr>
          <a:lstStyle/>
          <a:p>
            <a:pPr algn="just"/>
            <a:r>
              <a:rPr lang="en-US" sz="2400" dirty="0">
                <a:solidFill>
                  <a:srgbClr val="000000"/>
                </a:solidFill>
                <a:latin typeface="Times New Roman" panose="02020603050405020304" pitchFamily="18" charset="0"/>
              </a:rPr>
              <a:t>- Depending on a business’s type and goals, different business entities may fit the needs of owners better than others. It is </a:t>
            </a:r>
            <a:r>
              <a:rPr lang="en-US" sz="2400" dirty="0" smtClean="0">
                <a:solidFill>
                  <a:srgbClr val="000000"/>
                </a:solidFill>
                <a:latin typeface="Times New Roman" panose="02020603050405020304" pitchFamily="18" charset="0"/>
              </a:rPr>
              <a:t>important when </a:t>
            </a:r>
            <a:r>
              <a:rPr lang="en-US" sz="2400" dirty="0">
                <a:solidFill>
                  <a:srgbClr val="000000"/>
                </a:solidFill>
                <a:latin typeface="Times New Roman" panose="02020603050405020304" pitchFamily="18" charset="0"/>
              </a:rPr>
              <a:t>starting a business to decide how to minimize tax and liability exposure and to maximize profits. Because there is no </a:t>
            </a:r>
            <a:r>
              <a:rPr lang="en-US" sz="2400" dirty="0" smtClean="0">
                <a:solidFill>
                  <a:srgbClr val="000000"/>
                </a:solidFill>
                <a:latin typeface="Times New Roman" panose="02020603050405020304" pitchFamily="18" charset="0"/>
              </a:rPr>
              <a:t>perfect  “</a:t>
            </a:r>
            <a:r>
              <a:rPr lang="en-US" sz="2400" dirty="0">
                <a:solidFill>
                  <a:srgbClr val="000000"/>
                </a:solidFill>
                <a:latin typeface="Times New Roman" panose="02020603050405020304" pitchFamily="18" charset="0"/>
              </a:rPr>
              <a:t>fit” for every business need, understanding the advantages and disadvantages of the various business entities is important.</a:t>
            </a:r>
            <a:endParaRPr lang="en-US" sz="2400" dirty="0">
              <a:solidFill>
                <a:srgbClr val="2D3956"/>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8-Concluding </a:t>
            </a:r>
            <a:r>
              <a:rPr lang="en-US" sz="2800" b="1" dirty="0">
                <a:solidFill>
                  <a:srgbClr val="00B0F0"/>
                </a:solidFill>
                <a:latin typeface="Times New Roman" panose="02020603050405020304" pitchFamily="18" charset="0"/>
                <a:cs typeface="Times New Roman" panose="02020603050405020304" pitchFamily="18" charset="0"/>
              </a:rPr>
              <a:t>Thoughts: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46826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2204</TotalTime>
  <Words>3921</Words>
  <Application>Microsoft Office PowerPoint</Application>
  <PresentationFormat>Widescreen</PresentationFormat>
  <Paragraphs>225</Paragraphs>
  <Slides>33</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469</cp:revision>
  <dcterms:created xsi:type="dcterms:W3CDTF">2023-04-29T09:08:23Z</dcterms:created>
  <dcterms:modified xsi:type="dcterms:W3CDTF">2023-11-10T15:24:05Z</dcterms:modified>
</cp:coreProperties>
</file>